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sldIdLst>
    <p:sldId id="295" r:id="rId4"/>
    <p:sldId id="266" r:id="rId5"/>
    <p:sldId id="256" r:id="rId6"/>
    <p:sldId id="278" r:id="rId7"/>
    <p:sldId id="279" r:id="rId8"/>
    <p:sldId id="280" r:id="rId9"/>
    <p:sldId id="262" r:id="rId10"/>
    <p:sldId id="277" r:id="rId11"/>
    <p:sldId id="292" r:id="rId12"/>
    <p:sldId id="291" r:id="rId13"/>
    <p:sldId id="257" r:id="rId14"/>
  </p:sldIdLst>
  <p:sldSz cx="12192000" cy="6858000"/>
  <p:notesSz cx="6858000" cy="9144000"/>
  <p:embeddedFontLst>
    <p:embeddedFont>
      <p:font typeface="汉仪雪君体简" panose="02010600000101010101" charset="-122"/>
      <p:regular r:id="rId19"/>
    </p:embeddedFont>
    <p:embeddedFont>
      <p:font typeface="方正粗黑宋简体" panose="02000000000000000000" charset="-122"/>
      <p:regular r:id="rId20"/>
    </p:embeddedFont>
    <p:embeddedFont>
      <p:font typeface="楷体" panose="02010609060101010101" charset="-122"/>
      <p:regular r:id="rId21"/>
    </p:embeddedFont>
    <p:embeddedFont>
      <p:font typeface="Calibri" panose="020F0502020204030204" charset="0"/>
      <p:regular r:id="rId22"/>
      <p:bold r:id="rId23"/>
      <p:italic r:id="rId24"/>
      <p:boldItalic r:id="rId25"/>
    </p:embeddedFont>
    <p:embeddedFont>
      <p:font typeface="等线" panose="02010600030101010101" pitchFamily="2" charset="-122"/>
      <p:regular r:id="rId26"/>
    </p:embeddedFont>
    <p:embeddedFont>
      <p:font typeface="等线 Light" panose="02010600030101010101" charset="-122"/>
      <p:regular r:id="rId27"/>
    </p:embeddedFont>
    <p:embeddedFont>
      <p:font typeface="华文新魏" panose="02010800040101010101" pitchFamily="2"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font" Target="fonts/font10.fntdata"/><Relationship Id="rId27" Type="http://schemas.openxmlformats.org/officeDocument/2006/relationships/font" Target="fonts/font9.fntdata"/><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B6E06F-A7F1-4404-9FE4-B9566F5DFF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2D3F83-01FB-4595-9B4C-AEE6E378FB6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6E06F-A7F1-4404-9FE4-B9566F5DFF3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D3F83-01FB-4595-9B4C-AEE6E378FB63}" type="slidenum">
              <a:rPr lang="zh-CN" altLang="en-US" smtClean="0"/>
            </a:fld>
            <a:endParaRPr lang="zh-CN" altLang="en-US"/>
          </a:p>
        </p:txBody>
      </p:sp>
      <p:pic>
        <p:nvPicPr>
          <p:cNvPr id="5126" name="图片 1" descr="logo横版 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6E06F-A7F1-4404-9FE4-B9566F5DFF3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D3F83-01FB-4595-9B4C-AEE6E378FB6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image" Target="../media/image5.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6.png"/><Relationship Id="rId7" Type="http://schemas.openxmlformats.org/officeDocument/2006/relationships/tags" Target="../tags/tag14.xml"/><Relationship Id="rId6" Type="http://schemas.openxmlformats.org/officeDocument/2006/relationships/image" Target="../media/image5.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0" Type="http://schemas.openxmlformats.org/officeDocument/2006/relationships/slideLayout" Target="../slideLayouts/slideLayout13.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9" Type="http://schemas.openxmlformats.org/officeDocument/2006/relationships/slideLayout" Target="../slideLayouts/slideLayout13.xml"/><Relationship Id="rId18" Type="http://schemas.openxmlformats.org/officeDocument/2006/relationships/image" Target="../media/image8.png"/><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4.xml"/><Relationship Id="rId2" Type="http://schemas.openxmlformats.org/officeDocument/2006/relationships/image" Target="../media/image9.png"/><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36.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
          <p:cNvSpPr>
            <a:spLocks noChangeArrowheads="1"/>
          </p:cNvSpPr>
          <p:nvPr/>
        </p:nvSpPr>
        <p:spPr bwMode="auto">
          <a:xfrm>
            <a:off x="432594" y="1512094"/>
            <a:ext cx="6538913"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a:lstStyle>
          <a:p>
            <a:pPr eaLnBrk="1" hangingPunct="1"/>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eaLnBrk="1" hangingPunct="1"/>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4" name="矩形 3"/>
          <p:cNvSpPr>
            <a:spLocks noChangeArrowheads="1"/>
          </p:cNvSpPr>
          <p:nvPr/>
        </p:nvSpPr>
        <p:spPr bwMode="auto">
          <a:xfrm>
            <a:off x="7544594" y="2279491"/>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a:lstStyle>
          <a:p>
            <a:pPr eaLnBrk="1" hangingPunct="1"/>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5" name="图片 11" descr="水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71507" y="47672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srcRect l="3202" t="3189"/>
          <a:stretch>
            <a:fillRect/>
          </a:stretch>
        </p:blipFill>
        <p:spPr>
          <a:xfrm>
            <a:off x="7430770" y="2879090"/>
            <a:ext cx="3441700" cy="34563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ring arrives on campus | YaleNews"/>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0" y="0"/>
            <a:ext cx="1220533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74040" y="418465"/>
            <a:ext cx="11057255" cy="6021705"/>
          </a:xfrm>
          <a:prstGeom prst="rect">
            <a:avLst/>
          </a:prstGeom>
          <a:solidFill>
            <a:schemeClr val="bg1">
              <a:alpha val="78000"/>
            </a:schemeClr>
          </a:solidFill>
        </p:spPr>
        <p:txBody>
          <a:bodyPr wrap="square">
            <a:noAutofit/>
          </a:bodyPr>
          <a:lstStyle/>
          <a:p>
            <a:pPr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Dear David,</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I’m thrilled to tell you that I won first prize in our school’s “Capture Spring on Campus” photography competition, whose aim was to motivate students to appreciate the beauty of nature and capture unforgettable moments of spring on campus.</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My winning photo was taken in front of the library, where a cherry blossom tree was blooming. Pink petals were falling gently onto the ground while students sat on the grass reading or chatting. Not only did the winning boost my confidence in pursuing photography as a hobby, but it also inspired me to embrace the hidden beauty in school.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What about the spring on your campus? Looking forward to your reply. </a:t>
            </a:r>
            <a:endPar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Best regards,</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Li Hua</a:t>
            </a:r>
            <a:endPar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7395" y="575945"/>
            <a:ext cx="10871835" cy="1814830"/>
          </a:xfrm>
          <a:prstGeom prst="rect">
            <a:avLst/>
          </a:prstGeom>
          <a:noFill/>
        </p:spPr>
        <p:txBody>
          <a:bodyPr wrap="square">
            <a:spAutoFit/>
          </a:bodyPr>
          <a:lstStyle/>
          <a:p>
            <a:pPr indent="266700" algn="just"/>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2023.11</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杭州一模</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）假定你是李华，为迎接爱尔兰姐妹学校来访，你校英语俱乐部将举行学生活动图片展，现正向全校学生征集照片。你打算参与，请你写一封邮件，说明相关信息，内容包括：</a:t>
            </a:r>
            <a:endParaRPr lang="zh-CN" altLang="zh-CN" sz="28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描述照片内容；</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选择该照片的理由；</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3.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表达入选期望。</a:t>
            </a:r>
            <a:endParaRPr lang="zh-CN" altLang="zh-CN" sz="28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0" name="文本框 99"/>
          <p:cNvSpPr txBox="1"/>
          <p:nvPr/>
        </p:nvSpPr>
        <p:spPr>
          <a:xfrm>
            <a:off x="949325" y="2569210"/>
            <a:ext cx="10484485" cy="4292600"/>
          </a:xfrm>
          <a:prstGeom prst="rect">
            <a:avLst/>
          </a:prstGeom>
          <a:noFill/>
          <a:ln w="9525">
            <a:noFill/>
          </a:ln>
        </p:spPr>
        <p:txBody>
          <a:bodyPr wrap="square">
            <a:spAutoFit/>
          </a:bodyPr>
          <a:p>
            <a:pPr indent="0" algn="l"/>
            <a:r>
              <a:rPr lang="en-US" sz="2100" b="0" u="sng">
                <a:latin typeface="Times New Roman" panose="02020603050405020304" pitchFamily="18" charset="0"/>
                <a:ea typeface="宋体" panose="02010600030101010101" pitchFamily="2" charset="-122"/>
              </a:rPr>
              <a:t>Dear English Club,          I’m Li Hua from Class 1, Senior 3. </a:t>
            </a:r>
            <a:r>
              <a:rPr lang="en-US" sz="2100" b="0">
                <a:latin typeface="Times New Roman" panose="02020603050405020304" pitchFamily="18" charset="0"/>
                <a:ea typeface="宋体" panose="02010600030101010101" pitchFamily="2" charset="-122"/>
              </a:rPr>
              <a:t>I would like to submit for the Exhibition an amazing photograph I took last week. It captures a heartwarming scene in a nursing home, where some of my classmates are seen dishing out hot meals and others are engaged in lively conversations with the seniors. All their faces are bright with smiles and glowing with happiness, creating a warm and loving ambiance.           This photo can be shown to our international friends as an example of the integration of our school and community. Also, it perfectly exemplifies the beliefs our school values: compassion, empathy, and unity.          I hope you will consider my contribution and thank you for your efforts in making the exchange program a memorable one. Attached is the photo. Best wishes!                                                                                                                                               Yours,                                                                                                                                              Li Hua</a:t>
            </a:r>
            <a:endParaRPr lang="en-US" altLang="en-US" sz="2100" b="0">
              <a:latin typeface="Times New Roman" panose="02020603050405020304" pitchFamily="18" charset="0"/>
              <a:ea typeface="宋体" panose="02010600030101010101" pitchFamily="2" charset="-122"/>
            </a:endParaRPr>
          </a:p>
        </p:txBody>
      </p:sp>
      <p:sp>
        <p:nvSpPr>
          <p:cNvPr id="4" name="文本框 3"/>
          <p:cNvSpPr txBox="1"/>
          <p:nvPr>
            <p:custDataLst>
              <p:tags r:id="rId1"/>
            </p:custDataLst>
          </p:nvPr>
        </p:nvSpPr>
        <p:spPr>
          <a:xfrm>
            <a:off x="333375" y="113665"/>
            <a:ext cx="8246110" cy="521970"/>
          </a:xfrm>
          <a:prstGeom prst="rect">
            <a:avLst/>
          </a:prstGeom>
          <a:noFill/>
          <a:ln>
            <a:noFill/>
          </a:ln>
        </p:spPr>
        <p:txBody>
          <a:bodyPr wrap="square" rtlCol="0">
            <a:spAutoFit/>
          </a:bodyPr>
          <a:p>
            <a:r>
              <a:rPr lang="zh-CN" altLang="en-US" sz="2800" b="1">
                <a:highlight>
                  <a:srgbClr val="C0C0C0"/>
                </a:highlight>
                <a:latin typeface="Times New Roman" panose="02020603050405020304" pitchFamily="18" charset="0"/>
                <a:ea typeface="宋体" panose="02010600030101010101" pitchFamily="2" charset="-122"/>
                <a:cs typeface="Times New Roman" panose="02020603050405020304" pitchFamily="18" charset="0"/>
                <a:sym typeface="+mn-ea"/>
              </a:rPr>
              <a:t>描述照片：</a:t>
            </a:r>
            <a:endParaRPr lang="zh-CN" altLang="en-US" sz="2800" b="1">
              <a:highlight>
                <a:srgbClr val="C0C0C0"/>
              </a:highlight>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D3D60"/>
            </a:gs>
            <a:gs pos="100000">
              <a:srgbClr val="FFEDBC"/>
            </a:gs>
          </a:gsLst>
          <a:lin scaled="1"/>
        </a:gradFill>
        <a:effectLst/>
      </p:bgPr>
    </p:bg>
    <p:spTree>
      <p:nvGrpSpPr>
        <p:cNvPr id="1" name=""/>
        <p:cNvGrpSpPr/>
        <p:nvPr/>
      </p:nvGrpSpPr>
      <p:grpSpPr>
        <a:xfrm>
          <a:off x="0" y="0"/>
          <a:ext cx="0" cy="0"/>
          <a:chOff x="0" y="0"/>
          <a:chExt cx="0" cy="0"/>
        </a:xfrm>
      </p:grpSpPr>
      <p:pic>
        <p:nvPicPr>
          <p:cNvPr id="4" name="图片 3" descr="5c751dcded9b1"/>
          <p:cNvPicPr>
            <a:picLocks noChangeAspect="1"/>
          </p:cNvPicPr>
          <p:nvPr/>
        </p:nvPicPr>
        <p:blipFill>
          <a:blip r:embed="rId1"/>
          <a:stretch>
            <a:fillRect/>
          </a:stretch>
        </p:blipFill>
        <p:spPr>
          <a:xfrm>
            <a:off x="5494020" y="28575"/>
            <a:ext cx="6823075" cy="6823075"/>
          </a:xfrm>
          <a:prstGeom prst="rect">
            <a:avLst/>
          </a:prstGeom>
        </p:spPr>
      </p:pic>
      <p:sp>
        <p:nvSpPr>
          <p:cNvPr id="2" name="文本框 1"/>
          <p:cNvSpPr txBox="1"/>
          <p:nvPr/>
        </p:nvSpPr>
        <p:spPr>
          <a:xfrm>
            <a:off x="877570" y="1170305"/>
            <a:ext cx="7251700" cy="3784600"/>
          </a:xfrm>
          <a:prstGeom prst="rect">
            <a:avLst/>
          </a:prstGeom>
          <a:noFill/>
        </p:spPr>
        <p:txBody>
          <a:bodyPr wrap="square" rtlCol="0" anchor="t">
            <a:spAutoFit/>
          </a:bodyPr>
          <a:p>
            <a:r>
              <a:rPr lang="en-US" altLang="zh-CN"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rPr>
              <a:t>2024.4</a:t>
            </a:r>
            <a:r>
              <a:rPr lang="zh-CN" altLang="en-US"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rPr>
              <a:t>三校联考应用文</a:t>
            </a:r>
            <a:endParaRPr lang="zh-CN" altLang="en-US"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endParaRPr>
          </a:p>
          <a:p>
            <a:endParaRPr lang="en-US" altLang="zh-CN"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endParaRPr>
          </a:p>
          <a:p>
            <a:r>
              <a:rPr lang="en-US" altLang="zh-CN"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rPr>
              <a:t>“</a:t>
            </a:r>
            <a:r>
              <a:rPr lang="zh-CN" altLang="en-US"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rPr>
              <a:t>定格校园春光</a:t>
            </a:r>
            <a:r>
              <a:rPr lang="en-US" altLang="zh-CN"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rPr>
              <a:t>”</a:t>
            </a:r>
            <a:endParaRPr lang="en-US" altLang="zh-CN"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endParaRPr>
          </a:p>
          <a:p>
            <a:endParaRPr lang="en-US" altLang="zh-CN"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endParaRPr>
          </a:p>
          <a:p>
            <a:r>
              <a:rPr lang="zh-CN" altLang="en-US"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rPr>
              <a:t>之如何描述照片？</a:t>
            </a:r>
            <a:endParaRPr lang="zh-CN" altLang="en-US" sz="4800" dirty="0">
              <a:ln>
                <a:noFill/>
              </a:ln>
              <a:solidFill>
                <a:srgbClr val="000000"/>
              </a:solidFill>
              <a:effectLst/>
              <a:latin typeface="汉仪雪君体简" panose="02010600000101010101" charset="-122"/>
              <a:ea typeface="汉仪雪君体简" panose="02010600000101010101" charset="-122"/>
              <a:cs typeface="汉仪雪君体简" panose="02010600000101010101"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06095" y="428625"/>
            <a:ext cx="536003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304800" algn="l" defTabSz="914400" rtl="0" eaLnBrk="0" fontAlgn="base" latinLnBrk="0" hangingPunct="0">
              <a:lnSpc>
                <a:spcPct val="100000"/>
              </a:lnSpc>
              <a:spcBef>
                <a:spcPct val="0"/>
              </a:spcBef>
              <a:spcAft>
                <a:spcPct val="0"/>
              </a:spcAft>
              <a:buClrTx/>
              <a:buSzTx/>
              <a:buFontTx/>
              <a:buNone/>
            </a:pPr>
            <a:r>
              <a:rPr kumimoji="0" lang="zh-CN" altLang="zh-CN"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假设你是李华，在上周学校举行的</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定格校园春光</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(Capture Spring on Campus)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摄影大赛中获得一等奖。请向你的英国笔友</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David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写信介绍此事，内容包括：</a:t>
            </a:r>
            <a:endParaRPr kumimoji="0" lang="zh-CN" altLang="en-US" sz="2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活动目的；</a:t>
            </a:r>
            <a:endParaRPr kumimoji="0" lang="zh-CN" altLang="en-US" sz="2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照片描述；</a:t>
            </a:r>
            <a:endParaRPr kumimoji="0" lang="zh-CN" altLang="en-US" sz="2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参赛感受。</a:t>
            </a:r>
            <a:endParaRPr kumimoji="0" lang="zh-CN" altLang="en-US" sz="2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注意：</a:t>
            </a:r>
            <a:endParaRPr kumimoji="0" lang="zh-CN" altLang="en-US" sz="2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写作词数应为</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80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个左右；</a:t>
            </a:r>
            <a:endParaRPr kumimoji="0" lang="zh-CN" altLang="en-US" sz="2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请按如下格式在答题卡的相应位置作答。</a:t>
            </a:r>
            <a:endParaRPr kumimoji="0" lang="en-US" altLang="zh-CN"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Dear David,</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0480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04800" algn="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Best regards.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04800" algn="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 Hua</a:t>
            </a:r>
            <a:endParaRPr kumimoji="0" lang="zh-CN" altLang="en-US" sz="2400" b="0" i="0" u="none" strike="noStrike" cap="none" normalizeH="0" baseline="0" dirty="0">
              <a:ln>
                <a:noFill/>
              </a:ln>
              <a:solidFill>
                <a:schemeClr val="tx1"/>
              </a:solidFill>
              <a:effectLst/>
              <a:latin typeface="Arial" panose="020B0604020202020204" pitchFamily="34" charset="0"/>
            </a:endParaRPr>
          </a:p>
        </p:txBody>
      </p:sp>
      <p:sp>
        <p:nvSpPr>
          <p:cNvPr id="5" name="矩形 4"/>
          <p:cNvSpPr/>
          <p:nvPr/>
        </p:nvSpPr>
        <p:spPr>
          <a:xfrm flipV="1">
            <a:off x="1854532" y="8794068"/>
            <a:ext cx="3120180" cy="457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sz="4400"/>
          </a:p>
        </p:txBody>
      </p:sp>
      <p:pic>
        <p:nvPicPr>
          <p:cNvPr id="2" name="图片 1" descr="5c751f062ffff"/>
          <p:cNvPicPr>
            <a:picLocks noChangeAspect="1"/>
          </p:cNvPicPr>
          <p:nvPr/>
        </p:nvPicPr>
        <p:blipFill>
          <a:blip r:embed="rId1"/>
          <a:stretch>
            <a:fillRect/>
          </a:stretch>
        </p:blipFill>
        <p:spPr>
          <a:xfrm rot="5400000">
            <a:off x="2667000" y="3033395"/>
            <a:ext cx="6858000" cy="666750"/>
          </a:xfrm>
          <a:prstGeom prst="rect">
            <a:avLst/>
          </a:prstGeom>
        </p:spPr>
      </p:pic>
      <p:sp>
        <p:nvSpPr>
          <p:cNvPr id="6" name="文本框 5"/>
          <p:cNvSpPr txBox="1"/>
          <p:nvPr/>
        </p:nvSpPr>
        <p:spPr>
          <a:xfrm>
            <a:off x="6429375" y="441960"/>
            <a:ext cx="1026795" cy="3291840"/>
          </a:xfrm>
          <a:prstGeom prst="rect">
            <a:avLst/>
          </a:prstGeom>
          <a:noFill/>
        </p:spPr>
        <p:txBody>
          <a:bodyPr wrap="square" rtlCol="0">
            <a:spAutoFit/>
          </a:bodyPr>
          <a:p>
            <a:r>
              <a:rPr lang="zh-CN" altLang="en-US" sz="2600">
                <a:latin typeface="方正粗黑宋简体" panose="02000000000000000000" charset="-122"/>
                <a:ea typeface="方正粗黑宋简体" panose="02000000000000000000" charset="-122"/>
              </a:rPr>
              <a:t>文体：</a:t>
            </a:r>
            <a:endParaRPr lang="zh-CN" altLang="en-US" sz="2600">
              <a:latin typeface="方正粗黑宋简体" panose="02000000000000000000" charset="-122"/>
              <a:ea typeface="方正粗黑宋简体" panose="02000000000000000000" charset="-122"/>
            </a:endParaRPr>
          </a:p>
          <a:p>
            <a:r>
              <a:rPr lang="zh-CN" altLang="en-US" sz="2600">
                <a:latin typeface="方正粗黑宋简体" panose="02000000000000000000" charset="-122"/>
                <a:ea typeface="方正粗黑宋简体" panose="02000000000000000000" charset="-122"/>
              </a:rPr>
              <a:t>人称：</a:t>
            </a:r>
            <a:endParaRPr lang="zh-CN" altLang="en-US" sz="2600">
              <a:latin typeface="方正粗黑宋简体" panose="02000000000000000000" charset="-122"/>
              <a:ea typeface="方正粗黑宋简体" panose="02000000000000000000" charset="-122"/>
            </a:endParaRPr>
          </a:p>
          <a:p>
            <a:r>
              <a:rPr lang="zh-CN" altLang="en-US" sz="2600">
                <a:latin typeface="方正粗黑宋简体" panose="02000000000000000000" charset="-122"/>
                <a:ea typeface="方正粗黑宋简体" panose="02000000000000000000" charset="-122"/>
              </a:rPr>
              <a:t>时态：</a:t>
            </a:r>
            <a:endParaRPr lang="zh-CN" altLang="en-US" sz="2600">
              <a:latin typeface="方正粗黑宋简体" panose="02000000000000000000" charset="-122"/>
              <a:ea typeface="方正粗黑宋简体" panose="02000000000000000000" charset="-122"/>
            </a:endParaRPr>
          </a:p>
          <a:p>
            <a:r>
              <a:rPr lang="zh-CN" altLang="en-US" sz="2600">
                <a:latin typeface="方正粗黑宋简体" panose="02000000000000000000" charset="-122"/>
                <a:ea typeface="方正粗黑宋简体" panose="02000000000000000000" charset="-122"/>
              </a:rPr>
              <a:t>主题：</a:t>
            </a:r>
            <a:endParaRPr lang="zh-CN" altLang="en-US" sz="2600">
              <a:latin typeface="方正粗黑宋简体" panose="02000000000000000000" charset="-122"/>
              <a:ea typeface="方正粗黑宋简体" panose="02000000000000000000" charset="-122"/>
            </a:endParaRPr>
          </a:p>
          <a:p>
            <a:endParaRPr lang="zh-CN" altLang="en-US" sz="2600">
              <a:latin typeface="方正粗黑宋简体" panose="02000000000000000000" charset="-122"/>
              <a:ea typeface="方正粗黑宋简体" panose="02000000000000000000" charset="-122"/>
            </a:endParaRPr>
          </a:p>
          <a:p>
            <a:endParaRPr lang="zh-CN" altLang="en-US" sz="2600">
              <a:latin typeface="方正粗黑宋简体" panose="02000000000000000000" charset="-122"/>
              <a:ea typeface="方正粗黑宋简体" panose="02000000000000000000" charset="-122"/>
            </a:endParaRPr>
          </a:p>
          <a:p>
            <a:endParaRPr lang="zh-CN" altLang="en-US" sz="2600">
              <a:latin typeface="方正粗黑宋简体" panose="02000000000000000000" charset="-122"/>
              <a:ea typeface="方正粗黑宋简体" panose="02000000000000000000" charset="-122"/>
            </a:endParaRPr>
          </a:p>
          <a:p>
            <a:r>
              <a:rPr lang="zh-CN" altLang="en-US" sz="2600">
                <a:latin typeface="方正粗黑宋简体" panose="02000000000000000000" charset="-122"/>
                <a:ea typeface="方正粗黑宋简体" panose="02000000000000000000" charset="-122"/>
              </a:rPr>
              <a:t>提纲：</a:t>
            </a:r>
            <a:endParaRPr lang="zh-CN" altLang="en-US" sz="2600">
              <a:latin typeface="方正粗黑宋简体" panose="02000000000000000000" charset="-122"/>
              <a:ea typeface="方正粗黑宋简体" panose="02000000000000000000" charset="-122"/>
            </a:endParaRPr>
          </a:p>
        </p:txBody>
      </p:sp>
      <p:sp>
        <p:nvSpPr>
          <p:cNvPr id="7" name="文本框 6"/>
          <p:cNvSpPr txBox="1"/>
          <p:nvPr/>
        </p:nvSpPr>
        <p:spPr>
          <a:xfrm>
            <a:off x="7351395" y="441960"/>
            <a:ext cx="4742180" cy="6492875"/>
          </a:xfrm>
          <a:prstGeom prst="rect">
            <a:avLst/>
          </a:prstGeom>
          <a:noFill/>
        </p:spPr>
        <p:txBody>
          <a:bodyPr wrap="square" rtlCol="0">
            <a:spAutoFit/>
          </a:bodyPr>
          <a:p>
            <a:r>
              <a:rPr lang="zh-CN" altLang="en-US" sz="2600">
                <a:latin typeface="楷体" panose="02010609060101010101" charset="-122"/>
                <a:ea typeface="楷体" panose="02010609060101010101" charset="-122"/>
                <a:cs typeface="楷体" panose="02010609060101010101" charset="-122"/>
              </a:rPr>
              <a:t>告知信</a:t>
            </a:r>
            <a:r>
              <a:rPr lang="en-US" altLang="zh-CN" sz="2600">
                <a:latin typeface="楷体" panose="02010609060101010101" charset="-122"/>
                <a:ea typeface="楷体" panose="02010609060101010101" charset="-122"/>
                <a:cs typeface="楷体" panose="02010609060101010101" charset="-122"/>
              </a:rPr>
              <a:t> </a:t>
            </a:r>
            <a:r>
              <a:rPr lang="en-US" altLang="zh-CN" sz="2400">
                <a:latin typeface="Times New Roman" panose="02020603050405020304" pitchFamily="18" charset="0"/>
                <a:ea typeface="楷体" panose="02010609060101010101" charset="-122"/>
                <a:cs typeface="Times New Roman" panose="02020603050405020304" pitchFamily="18" charset="0"/>
              </a:rPr>
              <a:t>(</a:t>
            </a:r>
            <a:r>
              <a:rPr lang="en-US" altLang="zh-CN" sz="2400" b="1">
                <a:solidFill>
                  <a:srgbClr val="FF0000"/>
                </a:solidFill>
                <a:latin typeface="Times New Roman" panose="02020603050405020304" pitchFamily="18" charset="0"/>
                <a:ea typeface="楷体" panose="02010609060101010101" charset="-122"/>
                <a:cs typeface="Times New Roman" panose="02020603050405020304" pitchFamily="18" charset="0"/>
              </a:rPr>
              <a:t>to inform/ describe</a:t>
            </a:r>
            <a:r>
              <a:rPr lang="en-US" altLang="zh-CN" sz="2400">
                <a:latin typeface="Times New Roman" panose="02020603050405020304" pitchFamily="18" charset="0"/>
                <a:ea typeface="楷体" panose="02010609060101010101" charset="-122"/>
                <a:cs typeface="Times New Roman" panose="02020603050405020304" pitchFamily="18" charset="0"/>
              </a:rPr>
              <a:t>)</a:t>
            </a:r>
            <a:endParaRPr lang="en-US" altLang="zh-CN" sz="2400">
              <a:latin typeface="Times New Roman" panose="02020603050405020304" pitchFamily="18" charset="0"/>
              <a:ea typeface="楷体" panose="02010609060101010101" charset="-122"/>
              <a:cs typeface="Times New Roman" panose="02020603050405020304" pitchFamily="18" charset="0"/>
            </a:endParaRPr>
          </a:p>
          <a:p>
            <a:r>
              <a:rPr lang="zh-CN" altLang="en-US" sz="2600">
                <a:latin typeface="楷体" panose="02010609060101010101" charset="-122"/>
                <a:ea typeface="楷体" panose="02010609060101010101" charset="-122"/>
                <a:cs typeface="楷体" panose="02010609060101010101" charset="-122"/>
              </a:rPr>
              <a:t>第一</a:t>
            </a:r>
            <a:r>
              <a:rPr lang="en-US" altLang="zh-CN" sz="2600">
                <a:latin typeface="楷体" panose="02010609060101010101" charset="-122"/>
                <a:ea typeface="楷体" panose="02010609060101010101" charset="-122"/>
                <a:cs typeface="楷体" panose="02010609060101010101" charset="-122"/>
              </a:rPr>
              <a:t>/</a:t>
            </a:r>
            <a:r>
              <a:rPr lang="zh-CN" altLang="en-US" sz="2600">
                <a:latin typeface="楷体" panose="02010609060101010101" charset="-122"/>
                <a:ea typeface="楷体" panose="02010609060101010101" charset="-122"/>
                <a:cs typeface="楷体" panose="02010609060101010101" charset="-122"/>
              </a:rPr>
              <a:t>二</a:t>
            </a:r>
            <a:r>
              <a:rPr lang="en-US" altLang="zh-CN" sz="2600">
                <a:latin typeface="楷体" panose="02010609060101010101" charset="-122"/>
                <a:ea typeface="楷体" panose="02010609060101010101" charset="-122"/>
                <a:cs typeface="楷体" panose="02010609060101010101" charset="-122"/>
              </a:rPr>
              <a:t>/</a:t>
            </a:r>
            <a:r>
              <a:rPr lang="zh-CN" altLang="en-US" sz="2600">
                <a:latin typeface="楷体" panose="02010609060101010101" charset="-122"/>
                <a:ea typeface="楷体" panose="02010609060101010101" charset="-122"/>
                <a:cs typeface="楷体" panose="02010609060101010101" charset="-122"/>
              </a:rPr>
              <a:t>三人称</a:t>
            </a:r>
            <a:endParaRPr lang="zh-CN" altLang="en-US" sz="2600">
              <a:latin typeface="楷体" panose="02010609060101010101" charset="-122"/>
              <a:ea typeface="楷体" panose="02010609060101010101" charset="-122"/>
              <a:cs typeface="楷体" panose="02010609060101010101" charset="-122"/>
            </a:endParaRPr>
          </a:p>
          <a:p>
            <a:r>
              <a:rPr lang="zh-CN" altLang="en-US" sz="2600">
                <a:latin typeface="楷体" panose="02010609060101010101" charset="-122"/>
                <a:ea typeface="楷体" panose="02010609060101010101" charset="-122"/>
                <a:cs typeface="楷体" panose="02010609060101010101" charset="-122"/>
              </a:rPr>
              <a:t>一般过去时</a:t>
            </a:r>
            <a:r>
              <a:rPr lang="en-US" altLang="zh-CN" sz="2600">
                <a:latin typeface="楷体" panose="02010609060101010101" charset="-122"/>
                <a:ea typeface="楷体" panose="02010609060101010101" charset="-122"/>
                <a:cs typeface="楷体" panose="02010609060101010101" charset="-122"/>
              </a:rPr>
              <a:t>/ </a:t>
            </a:r>
            <a:r>
              <a:rPr lang="zh-CN" altLang="en-US" sz="2600">
                <a:latin typeface="楷体" panose="02010609060101010101" charset="-122"/>
                <a:ea typeface="楷体" panose="02010609060101010101" charset="-122"/>
                <a:cs typeface="楷体" panose="02010609060101010101" charset="-122"/>
              </a:rPr>
              <a:t>过去进行时</a:t>
            </a:r>
            <a:endParaRPr lang="en-US" altLang="zh-CN" sz="2600">
              <a:latin typeface="楷体" panose="02010609060101010101" charset="-122"/>
              <a:ea typeface="楷体" panose="02010609060101010101" charset="-122"/>
              <a:cs typeface="楷体" panose="02010609060101010101" charset="-122"/>
            </a:endParaRPr>
          </a:p>
          <a:p>
            <a:r>
              <a:rPr lang="zh-CN" altLang="en-US" sz="2600">
                <a:latin typeface="楷体" panose="02010609060101010101" charset="-122"/>
                <a:ea typeface="楷体" panose="02010609060101010101" charset="-122"/>
                <a:cs typeface="楷体" panose="02010609060101010101" charset="-122"/>
              </a:rPr>
              <a:t>定格校园春光</a:t>
            </a:r>
            <a:endParaRPr lang="zh-CN" altLang="en-US" sz="2600">
              <a:latin typeface="楷体" panose="02010609060101010101" charset="-122"/>
              <a:ea typeface="楷体" panose="02010609060101010101" charset="-122"/>
              <a:cs typeface="楷体" panose="02010609060101010101" charset="-122"/>
            </a:endParaRPr>
          </a:p>
          <a:p>
            <a:endParaRPr lang="zh-CN" altLang="en-US" sz="260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600">
                <a:latin typeface="Times New Roman" panose="02020603050405020304" pitchFamily="18" charset="0"/>
                <a:ea typeface="宋体" panose="02010600030101010101" pitchFamily="2" charset="-122"/>
                <a:cs typeface="Times New Roman" panose="02020603050405020304" pitchFamily="18" charset="0"/>
              </a:rPr>
              <a:t>Para. 1 Greeting+Writing Purpose</a:t>
            </a:r>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600">
                <a:latin typeface="Times New Roman" panose="02020603050405020304" pitchFamily="18" charset="0"/>
                <a:ea typeface="宋体" panose="02010600030101010101" pitchFamily="2" charset="-122"/>
                <a:cs typeface="Times New Roman" panose="02020603050405020304" pitchFamily="18" charset="0"/>
              </a:rPr>
              <a:t>             (share) </a:t>
            </a:r>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600">
                <a:latin typeface="Times New Roman" panose="02020603050405020304" pitchFamily="18" charset="0"/>
                <a:ea typeface="宋体" panose="02010600030101010101" pitchFamily="2" charset="-122"/>
                <a:cs typeface="Times New Roman" panose="02020603050405020304" pitchFamily="18" charset="0"/>
              </a:rPr>
              <a:t>            + </a:t>
            </a:r>
            <a:r>
              <a:rPr lang="en-US" altLang="zh-CN" sz="2600">
                <a:latin typeface="Times New Roman" panose="02020603050405020304" pitchFamily="18" charset="0"/>
                <a:ea typeface="宋体" panose="02010600030101010101" pitchFamily="2" charset="-122"/>
                <a:cs typeface="Times New Roman" panose="02020603050405020304" pitchFamily="18" charset="0"/>
                <a:sym typeface="+mn-ea"/>
              </a:rPr>
              <a:t>Purpose of the contest</a:t>
            </a:r>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600">
                <a:latin typeface="Times New Roman" panose="02020603050405020304" pitchFamily="18" charset="0"/>
                <a:ea typeface="宋体" panose="02010600030101010101" pitchFamily="2" charset="-122"/>
                <a:cs typeface="Times New Roman" panose="02020603050405020304" pitchFamily="18" charset="0"/>
              </a:rPr>
              <a:t>Para. 2 Photo Description </a:t>
            </a:r>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600">
                <a:latin typeface="Times New Roman" panose="02020603050405020304" pitchFamily="18" charset="0"/>
                <a:ea typeface="宋体" panose="02010600030101010101" pitchFamily="2" charset="-122"/>
                <a:cs typeface="Times New Roman" panose="02020603050405020304" pitchFamily="18" charset="0"/>
              </a:rPr>
              <a:t>             + Feelings of the contest</a:t>
            </a:r>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600">
                <a:latin typeface="Times New Roman" panose="02020603050405020304" pitchFamily="18" charset="0"/>
                <a:ea typeface="宋体" panose="02010600030101010101" pitchFamily="2" charset="-122"/>
                <a:cs typeface="Times New Roman" panose="02020603050405020304" pitchFamily="18" charset="0"/>
              </a:rPr>
              <a:t>Para. 3 Ending</a:t>
            </a:r>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6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60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60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6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down)">
                                      <p:cBhvr>
                                        <p:cTn id="20" dur="500"/>
                                        <p:tgtEl>
                                          <p:spTgt spid="7">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down)">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wipe(down)">
                                      <p:cBhvr>
                                        <p:cTn id="31" dur="500"/>
                                        <p:tgtEl>
                                          <p:spTgt spid="7">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wipe(down)">
                                      <p:cBhvr>
                                        <p:cTn id="34" dur="500"/>
                                        <p:tgtEl>
                                          <p:spTgt spid="7">
                                            <p:txEl>
                                              <p:pRg st="8" end="8"/>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wipe(down)">
                                      <p:cBhvr>
                                        <p:cTn id="37" dur="500"/>
                                        <p:tgtEl>
                                          <p:spTgt spid="7">
                                            <p:txEl>
                                              <p:pRg st="9" end="9"/>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7">
                                            <p:txEl>
                                              <p:pRg st="10" end="10"/>
                                            </p:txEl>
                                          </p:spTgt>
                                        </p:tgtEl>
                                        <p:attrNameLst>
                                          <p:attrName>style.visibility</p:attrName>
                                        </p:attrNameLst>
                                      </p:cBhvr>
                                      <p:to>
                                        <p:strVal val="visible"/>
                                      </p:to>
                                    </p:set>
                                    <p:animEffect transition="in" filter="wipe(down)">
                                      <p:cBhvr>
                                        <p:cTn id="40" dur="500"/>
                                        <p:tgtEl>
                                          <p:spTgt spid="7">
                                            <p:txEl>
                                              <p:pRg st="10" end="10"/>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Effect transition="in" filter="wipe(down)">
                                      <p:cBhvr>
                                        <p:cTn id="43" dur="500"/>
                                        <p:tgtEl>
                                          <p:spTgt spid="7">
                                            <p:txEl>
                                              <p:pRg st="11" end="11"/>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7">
                                            <p:txEl>
                                              <p:pRg st="12" end="12"/>
                                            </p:txEl>
                                          </p:spTgt>
                                        </p:tgtEl>
                                        <p:attrNameLst>
                                          <p:attrName>style.visibility</p:attrName>
                                        </p:attrNameLst>
                                      </p:cBhvr>
                                      <p:to>
                                        <p:strVal val="visible"/>
                                      </p:to>
                                    </p:set>
                                    <p:animEffect transition="in" filter="wipe(down)">
                                      <p:cBhvr>
                                        <p:cTn id="46"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9900" y="721360"/>
            <a:ext cx="9161145" cy="6862445"/>
          </a:xfrm>
          <a:prstGeom prst="rect">
            <a:avLst/>
          </a:prstGeom>
          <a:noFill/>
        </p:spPr>
        <p:txBody>
          <a:bodyPr wrap="square" rtlCol="0">
            <a:spAutoFit/>
          </a:bodyPr>
          <a:p>
            <a:r>
              <a:rPr lang="en-US" altLang="zh-CN" sz="2200" b="1">
                <a:latin typeface="Times New Roman" panose="02020603050405020304" pitchFamily="18" charset="0"/>
                <a:cs typeface="Times New Roman" panose="02020603050405020304" pitchFamily="18" charset="0"/>
              </a:rPr>
              <a:t>Para. 1 </a:t>
            </a:r>
            <a:r>
              <a:rPr lang="en-US" altLang="zh-CN" sz="2200" b="1">
                <a:latin typeface="Times New Roman" panose="02020603050405020304" pitchFamily="18" charset="0"/>
                <a:cs typeface="Times New Roman" panose="02020603050405020304" pitchFamily="18" charset="0"/>
                <a:sym typeface="+mn-ea"/>
              </a:rPr>
              <a:t>Greeting</a:t>
            </a:r>
            <a:endParaRPr lang="en-US" altLang="zh-CN" sz="2200" b="1">
              <a:latin typeface="Times New Roman" panose="02020603050405020304" pitchFamily="18" charset="0"/>
              <a:cs typeface="Times New Roman" panose="02020603050405020304" pitchFamily="18" charset="0"/>
              <a:sym typeface="+mn-ea"/>
            </a:endParaRPr>
          </a:p>
          <a:p>
            <a:endParaRPr lang="en-US" altLang="zh-CN" sz="2200" b="1">
              <a:latin typeface="Times New Roman" panose="02020603050405020304" pitchFamily="18" charset="0"/>
              <a:cs typeface="Times New Roman" panose="02020603050405020304" pitchFamily="18" charset="0"/>
              <a:sym typeface="+mn-ea"/>
            </a:endParaRPr>
          </a:p>
          <a:p>
            <a:endParaRPr lang="en-US" altLang="zh-CN" sz="2200" b="1">
              <a:latin typeface="Times New Roman" panose="02020603050405020304" pitchFamily="18" charset="0"/>
              <a:cs typeface="Times New Roman" panose="02020603050405020304" pitchFamily="18" charset="0"/>
              <a:sym typeface="+mn-ea"/>
            </a:endParaRPr>
          </a:p>
          <a:p>
            <a:endParaRPr lang="en-US" altLang="zh-CN" sz="2200" b="1">
              <a:latin typeface="Times New Roman" panose="02020603050405020304" pitchFamily="18" charset="0"/>
              <a:cs typeface="Times New Roman" panose="02020603050405020304" pitchFamily="18" charset="0"/>
              <a:sym typeface="+mn-ea"/>
            </a:endParaRPr>
          </a:p>
          <a:p>
            <a:r>
              <a:rPr lang="en-US" altLang="zh-CN" sz="2200" b="1">
                <a:latin typeface="Times New Roman" panose="02020603050405020304" pitchFamily="18" charset="0"/>
                <a:cs typeface="Times New Roman" panose="02020603050405020304" pitchFamily="18" charset="0"/>
                <a:sym typeface="+mn-ea"/>
              </a:rPr>
              <a:t>       	+</a:t>
            </a:r>
            <a:r>
              <a:rPr lang="en-US" altLang="zh-CN" sz="2200" b="1">
                <a:latin typeface="Times New Roman" panose="02020603050405020304" pitchFamily="18" charset="0"/>
                <a:cs typeface="Times New Roman" panose="02020603050405020304" pitchFamily="18" charset="0"/>
              </a:rPr>
              <a:t>Writing Purpose (share) </a:t>
            </a:r>
            <a:endParaRPr lang="en-US" altLang="zh-CN" sz="2200" b="1">
              <a:latin typeface="Times New Roman" panose="02020603050405020304" pitchFamily="18" charset="0"/>
              <a:cs typeface="Times New Roman" panose="02020603050405020304" pitchFamily="18" charset="0"/>
            </a:endParaRPr>
          </a:p>
          <a:p>
            <a:pPr marL="457200" lvl="1" indent="457200"/>
            <a:endParaRPr lang="en-US" altLang="zh-CN" sz="2200" b="1">
              <a:latin typeface="Times New Roman" panose="02020603050405020304" pitchFamily="18" charset="0"/>
              <a:cs typeface="Times New Roman" panose="02020603050405020304" pitchFamily="18" charset="0"/>
              <a:sym typeface="+mn-ea"/>
            </a:endParaRPr>
          </a:p>
          <a:p>
            <a:pPr marL="457200" lvl="1" indent="457200"/>
            <a:endParaRPr lang="en-US" altLang="zh-CN" sz="2200" b="1">
              <a:latin typeface="Times New Roman" panose="02020603050405020304" pitchFamily="18" charset="0"/>
              <a:cs typeface="Times New Roman" panose="02020603050405020304" pitchFamily="18" charset="0"/>
              <a:sym typeface="+mn-ea"/>
            </a:endParaRPr>
          </a:p>
          <a:p>
            <a:pPr marL="457200" lvl="1" indent="457200"/>
            <a:endParaRPr lang="en-US" altLang="zh-CN" sz="2200" b="1">
              <a:latin typeface="Times New Roman" panose="02020603050405020304" pitchFamily="18" charset="0"/>
              <a:cs typeface="Times New Roman" panose="02020603050405020304" pitchFamily="18" charset="0"/>
              <a:sym typeface="+mn-ea"/>
            </a:endParaRPr>
          </a:p>
          <a:p>
            <a:pPr marL="457200" lvl="1" indent="457200"/>
            <a:endParaRPr lang="en-US" altLang="zh-CN" sz="2200" b="1">
              <a:latin typeface="Times New Roman" panose="02020603050405020304" pitchFamily="18" charset="0"/>
              <a:cs typeface="Times New Roman" panose="02020603050405020304" pitchFamily="18" charset="0"/>
              <a:sym typeface="+mn-ea"/>
            </a:endParaRPr>
          </a:p>
          <a:p>
            <a:pPr marL="457200" lvl="1" indent="457200"/>
            <a:endParaRPr lang="en-US" altLang="zh-CN" sz="2200" b="1">
              <a:latin typeface="Times New Roman" panose="02020603050405020304" pitchFamily="18" charset="0"/>
              <a:cs typeface="Times New Roman" panose="02020603050405020304" pitchFamily="18" charset="0"/>
              <a:sym typeface="+mn-ea"/>
            </a:endParaRPr>
          </a:p>
          <a:p>
            <a:pPr marL="457200" lvl="1" indent="457200"/>
            <a:endParaRPr lang="en-US" altLang="zh-CN" sz="2200" b="1">
              <a:latin typeface="Times New Roman" panose="02020603050405020304" pitchFamily="18" charset="0"/>
              <a:cs typeface="Times New Roman" panose="02020603050405020304" pitchFamily="18" charset="0"/>
              <a:sym typeface="+mn-ea"/>
            </a:endParaRPr>
          </a:p>
          <a:p>
            <a:pPr marL="457200" lvl="1" indent="457200"/>
            <a:endParaRPr lang="en-US" altLang="zh-CN" sz="2200" b="1">
              <a:latin typeface="Times New Roman" panose="02020603050405020304" pitchFamily="18" charset="0"/>
              <a:cs typeface="Times New Roman" panose="02020603050405020304" pitchFamily="18" charset="0"/>
              <a:sym typeface="+mn-ea"/>
            </a:endParaRPr>
          </a:p>
          <a:p>
            <a:pPr marL="457200" lvl="1" indent="457200"/>
            <a:r>
              <a:rPr lang="en-US" altLang="zh-CN" sz="2200" b="1">
                <a:latin typeface="Times New Roman" panose="02020603050405020304" pitchFamily="18" charset="0"/>
                <a:cs typeface="Times New Roman" panose="02020603050405020304" pitchFamily="18" charset="0"/>
                <a:sym typeface="+mn-ea"/>
              </a:rPr>
              <a:t>+ Purpose of the contest</a:t>
            </a:r>
            <a:endParaRPr lang="en-US" altLang="zh-CN" sz="2200" b="1">
              <a:latin typeface="Times New Roman" panose="02020603050405020304" pitchFamily="18" charset="0"/>
              <a:cs typeface="Times New Roman" panose="02020603050405020304" pitchFamily="18" charset="0"/>
            </a:endParaRPr>
          </a:p>
          <a:p>
            <a:endParaRPr lang="en-US" altLang="zh-CN" sz="2200" b="1">
              <a:latin typeface="Times New Roman" panose="02020603050405020304" pitchFamily="18" charset="0"/>
              <a:cs typeface="Times New Roman" panose="02020603050405020304" pitchFamily="18" charset="0"/>
            </a:endParaRPr>
          </a:p>
          <a:p>
            <a:endParaRPr lang="en-US" altLang="zh-CN" sz="2200" b="1">
              <a:latin typeface="Times New Roman" panose="02020603050405020304" pitchFamily="18" charset="0"/>
              <a:cs typeface="Times New Roman" panose="02020603050405020304" pitchFamily="18" charset="0"/>
            </a:endParaRPr>
          </a:p>
          <a:p>
            <a:endParaRPr lang="en-US" altLang="zh-CN" sz="2200" b="1">
              <a:latin typeface="Times New Roman" panose="02020603050405020304" pitchFamily="18" charset="0"/>
              <a:cs typeface="Times New Roman" panose="02020603050405020304" pitchFamily="18" charset="0"/>
            </a:endParaRPr>
          </a:p>
          <a:p>
            <a:endParaRPr lang="en-US" altLang="zh-CN" sz="2200" b="1">
              <a:latin typeface="Times New Roman" panose="02020603050405020304" pitchFamily="18" charset="0"/>
              <a:cs typeface="Times New Roman" panose="02020603050405020304" pitchFamily="18" charset="0"/>
            </a:endParaRPr>
          </a:p>
          <a:p>
            <a:endParaRPr lang="en-US" altLang="zh-CN" sz="2200" b="1">
              <a:latin typeface="Times New Roman" panose="02020603050405020304" pitchFamily="18" charset="0"/>
              <a:cs typeface="Times New Roman" panose="02020603050405020304" pitchFamily="18" charset="0"/>
            </a:endParaRPr>
          </a:p>
          <a:p>
            <a:endParaRPr lang="en-US" altLang="zh-CN" sz="2200" b="1">
              <a:latin typeface="Times New Roman" panose="02020603050405020304" pitchFamily="18" charset="0"/>
              <a:cs typeface="Times New Roman" panose="02020603050405020304" pitchFamily="18" charset="0"/>
            </a:endParaRPr>
          </a:p>
          <a:p>
            <a:endParaRPr lang="en-US" altLang="zh-CN" sz="2200" b="1">
              <a:latin typeface="Times New Roman" panose="02020603050405020304" pitchFamily="18" charset="0"/>
              <a:cs typeface="Times New Roman" panose="02020603050405020304" pitchFamily="18" charset="0"/>
            </a:endParaRPr>
          </a:p>
        </p:txBody>
      </p:sp>
      <p:sp>
        <p:nvSpPr>
          <p:cNvPr id="23" name="矩形 22"/>
          <p:cNvSpPr/>
          <p:nvPr>
            <p:custDataLst>
              <p:tags r:id="rId1"/>
            </p:custDataLst>
          </p:nvPr>
        </p:nvSpPr>
        <p:spPr>
          <a:xfrm>
            <a:off x="4283075" y="5813425"/>
            <a:ext cx="1587500" cy="343535"/>
          </a:xfrm>
          <a:prstGeom prst="rect">
            <a:avLst/>
          </a:prstGeom>
          <a:gradFill>
            <a:gsLst>
              <a:gs pos="50000">
                <a:srgbClr val="E79078"/>
              </a:gs>
              <a:gs pos="0">
                <a:srgbClr val="EFB5A5"/>
              </a:gs>
              <a:gs pos="100000">
                <a:srgbClr val="DF6B4A"/>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custDataLst>
              <p:tags r:id="rId2"/>
            </p:custDataLst>
          </p:nvPr>
        </p:nvSpPr>
        <p:spPr>
          <a:xfrm>
            <a:off x="3958590" y="5451475"/>
            <a:ext cx="4365625" cy="343535"/>
          </a:xfrm>
          <a:prstGeom prst="rect">
            <a:avLst/>
          </a:prstGeom>
          <a:gradFill>
            <a:gsLst>
              <a:gs pos="50000">
                <a:srgbClr val="E79078"/>
              </a:gs>
              <a:gs pos="0">
                <a:srgbClr val="EFB5A5"/>
              </a:gs>
              <a:gs pos="100000">
                <a:srgbClr val="DF6B4A"/>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3"/>
            </p:custDataLst>
          </p:nvPr>
        </p:nvSpPr>
        <p:spPr>
          <a:xfrm>
            <a:off x="5066030" y="5089525"/>
            <a:ext cx="3020695" cy="343535"/>
          </a:xfrm>
          <a:prstGeom prst="rect">
            <a:avLst/>
          </a:prstGeom>
          <a:gradFill>
            <a:gsLst>
              <a:gs pos="50000">
                <a:srgbClr val="E79078"/>
              </a:gs>
              <a:gs pos="0">
                <a:srgbClr val="EFB5A5"/>
              </a:gs>
              <a:gs pos="100000">
                <a:srgbClr val="DF6B4A"/>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469900" y="5089525"/>
            <a:ext cx="8237855" cy="1958975"/>
          </a:xfrm>
          <a:prstGeom prst="rect">
            <a:avLst/>
          </a:prstGeom>
          <a:noFill/>
        </p:spPr>
        <p:txBody>
          <a:bodyPr wrap="square" rtlCol="0" anchor="t">
            <a:noAutofit/>
          </a:bodyPr>
          <a:p>
            <a:pPr marL="342900" indent="-342900">
              <a:buFont typeface="Wingdings" panose="05000000000000000000" charset="0"/>
              <a:buChar char="l"/>
            </a:pPr>
            <a:r>
              <a:rPr lang="en-US" altLang="zh-CN" sz="2200" i="1" u="sng" dirty="0">
                <a:solidFill>
                  <a:srgbClr val="05073B"/>
                </a:solidFill>
                <a:effectLst/>
                <a:latin typeface="Times New Roman" panose="02020603050405020304" pitchFamily="18" charset="0"/>
                <a:cs typeface="Times New Roman" panose="02020603050405020304" pitchFamily="18" charset="0"/>
                <a:sym typeface="+mn-ea"/>
              </a:rPr>
              <a:t>discover, capture, and appreciate the </a:t>
            </a:r>
            <a:r>
              <a:rPr lang="en-US" altLang="zh-CN" sz="2200" b="1" i="1" u="sng" dirty="0">
                <a:solidFill>
                  <a:srgbClr val="0070C0"/>
                </a:solidFill>
                <a:effectLst/>
                <a:latin typeface="Times New Roman" panose="02020603050405020304" pitchFamily="18" charset="0"/>
                <a:cs typeface="Times New Roman" panose="02020603050405020304" pitchFamily="18" charset="0"/>
                <a:sym typeface="+mn-ea"/>
              </a:rPr>
              <a:t>beauty and vitality of our campus</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 </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during the vibrant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spring season</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springtime (</a:t>
            </a:r>
            <a:r>
              <a:rPr lang="zh-CN" altLang="en-US" sz="2200" b="1" i="1" dirty="0">
                <a:solidFill>
                  <a:srgbClr val="0070C0"/>
                </a:solidFill>
                <a:effectLst/>
                <a:latin typeface="Times New Roman" panose="02020603050405020304" pitchFamily="18" charset="0"/>
                <a:cs typeface="Times New Roman" panose="02020603050405020304" pitchFamily="18" charset="0"/>
                <a:sym typeface="+mn-ea"/>
              </a:rPr>
              <a:t>校园春色</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t>
            </a: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buFont typeface="Wingdings" panose="05000000000000000000" charset="0"/>
              <a:buChar char="l"/>
            </a:pP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foster students’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enthusiasm for photography (</a:t>
            </a:r>
            <a:r>
              <a:rPr lang="zh-CN" altLang="en-US" sz="2200" b="1" i="1" dirty="0">
                <a:solidFill>
                  <a:srgbClr val="0070C0"/>
                </a:solidFill>
                <a:effectLst/>
                <a:latin typeface="Times New Roman" panose="02020603050405020304" pitchFamily="18" charset="0"/>
                <a:cs typeface="Times New Roman" panose="02020603050405020304" pitchFamily="18" charset="0"/>
                <a:sym typeface="+mn-ea"/>
              </a:rPr>
              <a:t>摄影爱好</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t>
            </a:r>
            <a:endParaRPr lang="zh-CN" altLang="en-US" sz="2200" b="1" i="1" dirty="0">
              <a:solidFill>
                <a:srgbClr val="0070C0"/>
              </a:solidFill>
              <a:effectLst/>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469900" y="2604770"/>
            <a:ext cx="8238490" cy="2122805"/>
          </a:xfrm>
          <a:prstGeom prst="rect">
            <a:avLst/>
          </a:prstGeom>
          <a:noFill/>
        </p:spPr>
        <p:txBody>
          <a:bodyPr wrap="square" rtlCol="0" anchor="t">
            <a:spAutoFit/>
          </a:bodyPr>
          <a:p>
            <a:pPr marL="342900" indent="-342900" algn="just">
              <a:buFont typeface="Wingdings" panose="05000000000000000000" charset="0"/>
              <a:buChar char="l"/>
            </a:pP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I am thrilled to </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share with you that I recently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claimed the first</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secured the first prize </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in our school’s “Capture Spring on Campus” photography contest.</a:t>
            </a: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just">
              <a:buFont typeface="Wingdings" panose="05000000000000000000" charset="0"/>
              <a:buChar char="l"/>
            </a:pP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I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can’t wait</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resist the urge to </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tell you that I have recently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been awarded the first prize </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in our school’s “Capture Spring on Campus” photography contest.</a:t>
            </a: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p:txBody>
      </p:sp>
      <p:sp>
        <p:nvSpPr>
          <p:cNvPr id="15" name="矩形 14"/>
          <p:cNvSpPr/>
          <p:nvPr>
            <p:custDataLst>
              <p:tags r:id="rId4"/>
            </p:custDataLst>
          </p:nvPr>
        </p:nvSpPr>
        <p:spPr>
          <a:xfrm>
            <a:off x="9375140" y="2791460"/>
            <a:ext cx="1087755" cy="343535"/>
          </a:xfrm>
          <a:prstGeom prst="rect">
            <a:avLst/>
          </a:prstGeom>
          <a:gradFill>
            <a:gsLst>
              <a:gs pos="50000">
                <a:srgbClr val="E79078"/>
              </a:gs>
              <a:gs pos="0">
                <a:srgbClr val="EFB5A5"/>
              </a:gs>
              <a:gs pos="100000">
                <a:srgbClr val="DF6B4A"/>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9759950" y="2447925"/>
            <a:ext cx="2063750" cy="343535"/>
          </a:xfrm>
          <a:prstGeom prst="rect">
            <a:avLst/>
          </a:prstGeom>
          <a:gradFill>
            <a:gsLst>
              <a:gs pos="50000">
                <a:srgbClr val="E79078"/>
              </a:gs>
              <a:gs pos="0">
                <a:srgbClr val="EFB5A5"/>
              </a:gs>
              <a:gs pos="100000">
                <a:srgbClr val="DF6B4A"/>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33375" y="113665"/>
            <a:ext cx="4854575" cy="521970"/>
          </a:xfrm>
          <a:prstGeom prst="rect">
            <a:avLst/>
          </a:prstGeom>
          <a:noFill/>
        </p:spPr>
        <p:txBody>
          <a:bodyPr wrap="square" rtlCol="0">
            <a:spAutoFit/>
          </a:bodyPr>
          <a:p>
            <a:r>
              <a:rPr lang="zh-CN" altLang="en-US" sz="2800" b="1">
                <a:highlight>
                  <a:srgbClr val="C0C0C0"/>
                </a:highlight>
              </a:rPr>
              <a:t>告知信</a:t>
            </a:r>
            <a:r>
              <a:rPr lang="en-US" altLang="zh-CN" sz="2800" b="1">
                <a:highlight>
                  <a:srgbClr val="C0C0C0"/>
                </a:highlight>
              </a:rPr>
              <a:t>——</a:t>
            </a:r>
            <a:r>
              <a:rPr lang="zh-CN" altLang="en-US" sz="2800" b="1">
                <a:highlight>
                  <a:srgbClr val="C0C0C0"/>
                </a:highlight>
              </a:rPr>
              <a:t>开头范例</a:t>
            </a:r>
            <a:endParaRPr lang="zh-CN" altLang="en-US" sz="2800" b="1">
              <a:highlight>
                <a:srgbClr val="C0C0C0"/>
              </a:highlight>
            </a:endParaRPr>
          </a:p>
        </p:txBody>
      </p:sp>
      <p:sp>
        <p:nvSpPr>
          <p:cNvPr id="6" name="Rectangle 2"/>
          <p:cNvSpPr>
            <a:spLocks noChangeArrowheads="1"/>
          </p:cNvSpPr>
          <p:nvPr>
            <p:custDataLst>
              <p:tags r:id="rId5"/>
            </p:custDataLst>
          </p:nvPr>
        </p:nvSpPr>
        <p:spPr bwMode="auto">
          <a:xfrm>
            <a:off x="9374505" y="1314450"/>
            <a:ext cx="2746375"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marL="0" marR="0" lvl="0" indent="304800" algn="l" defTabSz="914400" rtl="0" eaLnBrk="0" fontAlgn="base" latinLnBrk="0" hangingPunct="0">
              <a:lnSpc>
                <a:spcPct val="100000"/>
              </a:lnSpc>
              <a:spcBef>
                <a:spcPct val="0"/>
              </a:spcBef>
              <a:spcAft>
                <a:spcPct val="0"/>
              </a:spcAft>
              <a:buClrTx/>
              <a:buSzTx/>
              <a:buFontTx/>
              <a:buNone/>
            </a:pPr>
            <a:r>
              <a:rPr kumimoji="0" lang="zh-CN" altLang="zh-CN"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假设你是李华，在上周学校举行的</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定格校园春光</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(Capture Spring on Campus)</a:t>
            </a: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摄影大赛中获得一等奖。请向你的英国笔友</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David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写信介绍此事，内容包括：</a:t>
            </a:r>
            <a:endParaRPr kumimoji="0" lang="zh-CN" altLang="en-US" sz="2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活动目的；</a:t>
            </a:r>
            <a:endParaRPr kumimoji="0" lang="zh-CN" altLang="en-US" sz="2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a:ln>
                <a:noFill/>
              </a:ln>
              <a:solidFill>
                <a:schemeClr val="tx1"/>
              </a:solidFill>
              <a:effectLst/>
              <a:latin typeface="Arial" panose="020B0604020202020204" pitchFamily="34" charset="0"/>
            </a:endParaRPr>
          </a:p>
        </p:txBody>
      </p:sp>
      <p:pic>
        <p:nvPicPr>
          <p:cNvPr id="7" name="图片 6" descr="5c751f062ffff"/>
          <p:cNvPicPr>
            <a:picLocks noChangeAspect="1"/>
          </p:cNvPicPr>
          <p:nvPr/>
        </p:nvPicPr>
        <p:blipFill>
          <a:blip r:embed="rId6"/>
          <a:stretch>
            <a:fillRect/>
          </a:stretch>
        </p:blipFill>
        <p:spPr>
          <a:xfrm rot="5400000">
            <a:off x="5612765" y="3095625"/>
            <a:ext cx="6858000" cy="666750"/>
          </a:xfrm>
          <a:prstGeom prst="rect">
            <a:avLst/>
          </a:prstGeom>
        </p:spPr>
      </p:pic>
      <p:cxnSp>
        <p:nvCxnSpPr>
          <p:cNvPr id="8" name="直接连接符 7"/>
          <p:cNvCxnSpPr/>
          <p:nvPr/>
        </p:nvCxnSpPr>
        <p:spPr>
          <a:xfrm>
            <a:off x="10377170" y="3143885"/>
            <a:ext cx="1637665" cy="0"/>
          </a:xfrm>
          <a:prstGeom prst="line">
            <a:avLst/>
          </a:prstGeom>
          <a:ln w="412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74200" y="3496310"/>
            <a:ext cx="1637665" cy="0"/>
          </a:xfrm>
          <a:prstGeom prst="line">
            <a:avLst/>
          </a:prstGeom>
          <a:ln w="412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44390" y="2148840"/>
            <a:ext cx="1776095" cy="398780"/>
          </a:xfrm>
          <a:prstGeom prst="rect">
            <a:avLst/>
          </a:prstGeom>
          <a:gradFill>
            <a:gsLst>
              <a:gs pos="50000">
                <a:srgbClr val="F8E786"/>
              </a:gs>
              <a:gs pos="0">
                <a:srgbClr val="FAEFAE"/>
              </a:gs>
              <a:gs pos="100000">
                <a:srgbClr val="F5DE5D"/>
              </a:gs>
            </a:gsLst>
            <a:lin scaled="1"/>
          </a:gradFill>
        </p:spPr>
        <p:txBody>
          <a:bodyPr wrap="square" rtlCol="0">
            <a:spAutoFit/>
          </a:bodyPr>
          <a:p>
            <a:r>
              <a:rPr lang="en-US" altLang="zh-CN" sz="2000" i="1">
                <a:latin typeface="Calibri" panose="020F0502020204030204" charset="0"/>
                <a:cs typeface="Calibri" panose="020F0502020204030204" charset="0"/>
              </a:rPr>
              <a:t>what to share?</a:t>
            </a:r>
            <a:endParaRPr lang="en-US" altLang="zh-CN" sz="2000" i="1">
              <a:latin typeface="Calibri" panose="020F0502020204030204" charset="0"/>
              <a:cs typeface="Calibri" panose="020F0502020204030204" charset="0"/>
            </a:endParaRPr>
          </a:p>
        </p:txBody>
      </p:sp>
      <p:sp>
        <p:nvSpPr>
          <p:cNvPr id="12" name="文本框 11"/>
          <p:cNvSpPr txBox="1"/>
          <p:nvPr/>
        </p:nvSpPr>
        <p:spPr>
          <a:xfrm>
            <a:off x="469900" y="1102360"/>
            <a:ext cx="7759065" cy="1445260"/>
          </a:xfrm>
          <a:prstGeom prst="rect">
            <a:avLst/>
          </a:prstGeom>
          <a:noFill/>
        </p:spPr>
        <p:txBody>
          <a:bodyPr wrap="square" rtlCol="0" anchor="t">
            <a:spAutoFit/>
          </a:bodyPr>
          <a:p>
            <a:pPr marL="342900" indent="-342900" algn="l">
              <a:buFont typeface="Wingdings" panose="05000000000000000000" charset="0"/>
              <a:buChar char="l"/>
            </a:pP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How’s everything going recently?</a:t>
            </a: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l">
              <a:buFont typeface="Wingdings" panose="05000000000000000000" charset="0"/>
              <a:buChar char="l"/>
            </a:pP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Hope this letter finds you well. </a:t>
            </a: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l">
              <a:buFont typeface="Wingdings" panose="05000000000000000000" charset="0"/>
              <a:buChar char="l"/>
            </a:pP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I hope this letter finds you in excellent spirits.</a:t>
            </a: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l">
              <a:buFont typeface="Wingdings" panose="05000000000000000000" charset="0"/>
              <a:buChar char="l"/>
            </a:pP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p:txBody>
      </p:sp>
      <p:sp>
        <p:nvSpPr>
          <p:cNvPr id="16" name="文本框 15"/>
          <p:cNvSpPr txBox="1"/>
          <p:nvPr>
            <p:custDataLst>
              <p:tags r:id="rId7"/>
            </p:custDataLst>
          </p:nvPr>
        </p:nvSpPr>
        <p:spPr>
          <a:xfrm>
            <a:off x="4396740" y="4784725"/>
            <a:ext cx="1776095" cy="398780"/>
          </a:xfrm>
          <a:prstGeom prst="rect">
            <a:avLst/>
          </a:prstGeom>
          <a:gradFill>
            <a:gsLst>
              <a:gs pos="50000">
                <a:srgbClr val="F8E786"/>
              </a:gs>
              <a:gs pos="0">
                <a:srgbClr val="FAEFAE"/>
              </a:gs>
              <a:gs pos="100000">
                <a:srgbClr val="F5DE5D"/>
              </a:gs>
            </a:gsLst>
            <a:lin scaled="1"/>
          </a:gradFill>
        </p:spPr>
        <p:txBody>
          <a:bodyPr wrap="square" rtlCol="0">
            <a:spAutoFit/>
          </a:bodyPr>
          <a:p>
            <a:r>
              <a:rPr lang="en-US" altLang="zh-CN" sz="2000" i="1">
                <a:latin typeface="Calibri" panose="020F0502020204030204" charset="0"/>
                <a:cs typeface="Calibri" panose="020F0502020204030204" charset="0"/>
              </a:rPr>
              <a:t>which aspects?</a:t>
            </a:r>
            <a:endParaRPr lang="en-US" altLang="zh-CN" sz="2000" i="1">
              <a:latin typeface="Calibri" panose="020F0502020204030204" charset="0"/>
              <a:cs typeface="Calibri" panose="020F0502020204030204" charset="0"/>
            </a:endParaRPr>
          </a:p>
        </p:txBody>
      </p:sp>
      <p:sp>
        <p:nvSpPr>
          <p:cNvPr id="17" name="文本框 16"/>
          <p:cNvSpPr txBox="1"/>
          <p:nvPr>
            <p:custDataLst>
              <p:tags r:id="rId8"/>
            </p:custDataLst>
          </p:nvPr>
        </p:nvSpPr>
        <p:spPr>
          <a:xfrm>
            <a:off x="6310630" y="4784725"/>
            <a:ext cx="1776095" cy="398780"/>
          </a:xfrm>
          <a:prstGeom prst="rect">
            <a:avLst/>
          </a:prstGeom>
          <a:gradFill>
            <a:gsLst>
              <a:gs pos="50000">
                <a:srgbClr val="F8E786"/>
              </a:gs>
              <a:gs pos="0">
                <a:srgbClr val="FAEFAE"/>
              </a:gs>
              <a:gs pos="100000">
                <a:srgbClr val="F5DE5D"/>
              </a:gs>
            </a:gsLst>
            <a:lin scaled="1"/>
          </a:gradFill>
        </p:spPr>
        <p:txBody>
          <a:bodyPr wrap="square" rtlCol="0">
            <a:spAutoFit/>
          </a:bodyPr>
          <a:p>
            <a:r>
              <a:rPr lang="en-US" altLang="zh-CN" sz="2000" i="1">
                <a:latin typeface="Calibri" panose="020F0502020204030204" charset="0"/>
                <a:cs typeface="Calibri" panose="020F0502020204030204" charset="0"/>
              </a:rPr>
              <a:t>how to transit?</a:t>
            </a:r>
            <a:endParaRPr lang="en-US" altLang="zh-CN" sz="2000" i="1">
              <a:latin typeface="Calibri" panose="020F0502020204030204" charset="0"/>
              <a:cs typeface="Calibri" panose="020F0502020204030204" charset="0"/>
            </a:endParaRPr>
          </a:p>
        </p:txBody>
      </p:sp>
      <p:sp>
        <p:nvSpPr>
          <p:cNvPr id="18" name="文本框 17"/>
          <p:cNvSpPr txBox="1"/>
          <p:nvPr/>
        </p:nvSpPr>
        <p:spPr>
          <a:xfrm>
            <a:off x="3347720" y="4353560"/>
            <a:ext cx="4975860" cy="829945"/>
          </a:xfrm>
          <a:prstGeom prst="rect">
            <a:avLst/>
          </a:prstGeom>
          <a:gradFill>
            <a:gsLst>
              <a:gs pos="50000">
                <a:srgbClr val="F6EDE1"/>
              </a:gs>
              <a:gs pos="0">
                <a:srgbClr val="F9F3EB"/>
              </a:gs>
              <a:gs pos="100000">
                <a:srgbClr val="F3E6D7"/>
              </a:gs>
            </a:gsLst>
            <a:lin scaled="1"/>
          </a:grad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 whose purpose/ aim/ target was to</a:t>
            </a:r>
            <a:endParaRPr lang="en-US" altLang="zh-CN" sz="2400" b="1">
              <a:solidFill>
                <a:srgbClr val="FF0000"/>
              </a:solidFill>
              <a:latin typeface="Times New Roman" panose="02020603050405020304" pitchFamily="18" charset="0"/>
              <a:cs typeface="Times New Roman" panose="02020603050405020304" pitchFamily="18" charset="0"/>
            </a:endParaRPr>
          </a:p>
          <a:p>
            <a:r>
              <a:rPr lang="en-US" altLang="zh-CN" sz="2400" b="1">
                <a:solidFill>
                  <a:srgbClr val="FF0000"/>
                </a:solidFill>
                <a:latin typeface="Times New Roman" panose="02020603050405020304" pitchFamily="18" charset="0"/>
                <a:cs typeface="Times New Roman" panose="02020603050405020304" pitchFamily="18" charset="0"/>
              </a:rPr>
              <a:t>, which aimed to... </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4" name="文本框 23"/>
          <p:cNvSpPr txBox="1"/>
          <p:nvPr>
            <p:custDataLst>
              <p:tags r:id="rId9"/>
            </p:custDataLst>
          </p:nvPr>
        </p:nvSpPr>
        <p:spPr>
          <a:xfrm>
            <a:off x="9759950" y="5189855"/>
            <a:ext cx="1776095" cy="398780"/>
          </a:xfrm>
          <a:prstGeom prst="rect">
            <a:avLst/>
          </a:prstGeom>
          <a:gradFill>
            <a:gsLst>
              <a:gs pos="50000">
                <a:srgbClr val="F186AB"/>
              </a:gs>
              <a:gs pos="0">
                <a:srgbClr val="F4ADC5"/>
              </a:gs>
              <a:gs pos="100000">
                <a:srgbClr val="EE5F90"/>
              </a:gs>
            </a:gsLst>
            <a:lin scaled="1"/>
          </a:gradFill>
        </p:spPr>
        <p:txBody>
          <a:bodyPr wrap="square" rtlCol="0">
            <a:spAutoFit/>
          </a:bodyPr>
          <a:p>
            <a:r>
              <a:rPr lang="en-US" altLang="zh-CN" sz="2000" b="1">
                <a:latin typeface="Calibri" panose="020F0502020204030204" charset="0"/>
                <a:cs typeface="Calibri" panose="020F0502020204030204" charset="0"/>
              </a:rPr>
              <a:t>theme-related</a:t>
            </a:r>
            <a:endParaRPr lang="en-US" altLang="zh-CN" sz="2000" b="1">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ox(in)">
                                      <p:cBhvr>
                                        <p:cTn id="25" dur="20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box(in)">
                                      <p:cBhvr>
                                        <p:cTn id="30" dur="20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ox(in)">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ox(in)">
                                      <p:cBhvr>
                                        <p:cTn id="60" dur="20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ox(in)">
                                      <p:cBhvr>
                                        <p:cTn id="65" dur="2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2" grpId="0"/>
      <p:bldP spid="12" grpId="1"/>
      <p:bldP spid="14" grpId="0" bldLvl="0" animBg="1"/>
      <p:bldP spid="14" grpId="1" animBg="1"/>
      <p:bldP spid="15" grpId="0" bldLvl="0" animBg="1"/>
      <p:bldP spid="15" grpId="1" animBg="1"/>
      <p:bldP spid="16" grpId="0" bldLvl="0" animBg="1"/>
      <p:bldP spid="16" grpId="1" animBg="1"/>
      <p:bldP spid="13" grpId="0"/>
      <p:bldP spid="13" grpId="1"/>
      <p:bldP spid="17" grpId="0" bldLvl="0" animBg="1"/>
      <p:bldP spid="17" grpId="1" animBg="1"/>
      <p:bldP spid="18" grpId="0" bldLvl="0" animBg="1"/>
      <p:bldP spid="18" grpId="1" animBg="1"/>
      <p:bldP spid="19" grpId="0" bldLvl="0" animBg="1"/>
      <p:bldP spid="19" grpId="1" animBg="1"/>
      <p:bldP spid="20" grpId="0" bldLvl="0" animBg="1"/>
      <p:bldP spid="20" grpId="1" animBg="1"/>
      <p:bldP spid="23" grpId="0" bldLvl="0" animBg="1"/>
      <p:bldP spid="23" grpId="1" animBg="1"/>
      <p:bldP spid="24" grpId="0" bldLvl="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915670" y="4046855"/>
            <a:ext cx="2611120" cy="398780"/>
          </a:xfrm>
          <a:prstGeom prst="rect">
            <a:avLst/>
          </a:prstGeom>
          <a:gradFill>
            <a:gsLst>
              <a:gs pos="50000">
                <a:srgbClr val="ED8D72"/>
              </a:gs>
              <a:gs pos="0">
                <a:srgbClr val="F3B3A1"/>
              </a:gs>
              <a:gs pos="100000">
                <a:srgbClr val="E66643"/>
              </a:gs>
            </a:gsLst>
            <a:lin scaled="1"/>
          </a:gradFill>
        </p:spPr>
        <p:txBody>
          <a:bodyPr wrap="square" rtlCol="0">
            <a:spAutoFit/>
          </a:bodyPr>
          <a:p>
            <a:endParaRPr lang="en-US" altLang="zh-CN" sz="2000" b="1">
              <a:latin typeface="Calibri" panose="020F0502020204030204" charset="0"/>
              <a:cs typeface="Calibri" panose="020F0502020204030204" charset="0"/>
            </a:endParaRPr>
          </a:p>
        </p:txBody>
      </p:sp>
      <p:sp>
        <p:nvSpPr>
          <p:cNvPr id="21" name="文本框 20"/>
          <p:cNvSpPr txBox="1"/>
          <p:nvPr>
            <p:custDataLst>
              <p:tags r:id="rId2"/>
            </p:custDataLst>
          </p:nvPr>
        </p:nvSpPr>
        <p:spPr>
          <a:xfrm>
            <a:off x="2848610" y="3743325"/>
            <a:ext cx="4846320" cy="398780"/>
          </a:xfrm>
          <a:prstGeom prst="rect">
            <a:avLst/>
          </a:prstGeom>
          <a:gradFill>
            <a:gsLst>
              <a:gs pos="50000">
                <a:srgbClr val="ED8D72"/>
              </a:gs>
              <a:gs pos="0">
                <a:srgbClr val="F3B3A1"/>
              </a:gs>
              <a:gs pos="100000">
                <a:srgbClr val="E66643"/>
              </a:gs>
            </a:gsLst>
            <a:lin scaled="1"/>
          </a:gradFill>
        </p:spPr>
        <p:txBody>
          <a:bodyPr wrap="square" rtlCol="0">
            <a:spAutoFit/>
          </a:bodyPr>
          <a:p>
            <a:endParaRPr lang="en-US" altLang="zh-CN" sz="2000" b="1">
              <a:latin typeface="Calibri" panose="020F0502020204030204" charset="0"/>
              <a:cs typeface="Calibri" panose="020F0502020204030204" charset="0"/>
            </a:endParaRPr>
          </a:p>
        </p:txBody>
      </p:sp>
      <p:sp>
        <p:nvSpPr>
          <p:cNvPr id="20" name="文本框 19"/>
          <p:cNvSpPr txBox="1"/>
          <p:nvPr>
            <p:custDataLst>
              <p:tags r:id="rId3"/>
            </p:custDataLst>
          </p:nvPr>
        </p:nvSpPr>
        <p:spPr>
          <a:xfrm>
            <a:off x="2299970" y="2684145"/>
            <a:ext cx="2887345" cy="398780"/>
          </a:xfrm>
          <a:prstGeom prst="rect">
            <a:avLst/>
          </a:prstGeom>
          <a:gradFill>
            <a:gsLst>
              <a:gs pos="50000">
                <a:srgbClr val="ED8D72"/>
              </a:gs>
              <a:gs pos="0">
                <a:srgbClr val="F3B3A1"/>
              </a:gs>
              <a:gs pos="100000">
                <a:srgbClr val="E66643"/>
              </a:gs>
            </a:gsLst>
            <a:lin scaled="1"/>
          </a:gradFill>
        </p:spPr>
        <p:txBody>
          <a:bodyPr wrap="square" rtlCol="0">
            <a:spAutoFit/>
          </a:bodyPr>
          <a:p>
            <a:endParaRPr lang="en-US" altLang="zh-CN" sz="2000" b="1">
              <a:latin typeface="Calibri" panose="020F0502020204030204" charset="0"/>
              <a:cs typeface="Calibri" panose="020F0502020204030204" charset="0"/>
            </a:endParaRPr>
          </a:p>
        </p:txBody>
      </p:sp>
      <p:sp>
        <p:nvSpPr>
          <p:cNvPr id="19" name="文本框 18"/>
          <p:cNvSpPr txBox="1"/>
          <p:nvPr>
            <p:custDataLst>
              <p:tags r:id="rId4"/>
            </p:custDataLst>
          </p:nvPr>
        </p:nvSpPr>
        <p:spPr>
          <a:xfrm>
            <a:off x="3732530" y="1684020"/>
            <a:ext cx="3874770" cy="398780"/>
          </a:xfrm>
          <a:prstGeom prst="rect">
            <a:avLst/>
          </a:prstGeom>
          <a:gradFill>
            <a:gsLst>
              <a:gs pos="50000">
                <a:srgbClr val="ED8D72"/>
              </a:gs>
              <a:gs pos="0">
                <a:srgbClr val="F3B3A1"/>
              </a:gs>
              <a:gs pos="100000">
                <a:srgbClr val="E66643"/>
              </a:gs>
            </a:gsLst>
            <a:lin scaled="1"/>
          </a:gradFill>
        </p:spPr>
        <p:txBody>
          <a:bodyPr wrap="square" rtlCol="0">
            <a:spAutoFit/>
          </a:bodyPr>
          <a:p>
            <a:endParaRPr lang="en-US" altLang="zh-CN" sz="2000" b="1">
              <a:latin typeface="Calibri" panose="020F0502020204030204" charset="0"/>
              <a:cs typeface="Calibri" panose="020F0502020204030204" charset="0"/>
            </a:endParaRPr>
          </a:p>
        </p:txBody>
      </p:sp>
      <p:sp>
        <p:nvSpPr>
          <p:cNvPr id="12" name="文本框 11"/>
          <p:cNvSpPr txBox="1"/>
          <p:nvPr/>
        </p:nvSpPr>
        <p:spPr>
          <a:xfrm>
            <a:off x="528955" y="1348105"/>
            <a:ext cx="7759065" cy="4154170"/>
          </a:xfrm>
          <a:prstGeom prst="rect">
            <a:avLst/>
          </a:prstGeom>
          <a:noFill/>
        </p:spPr>
        <p:txBody>
          <a:bodyPr wrap="square" rtlCol="0" anchor="t">
            <a:spAutoFit/>
          </a:bodyPr>
          <a:p>
            <a:pPr marL="342900" indent="-342900" algn="l">
              <a:buFont typeface="Wingdings" panose="05000000000000000000" charset="0"/>
              <a:buChar char="l"/>
            </a:pP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Enclosed/ Attached below is my award-winning photo</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 Hope you will like it and it can bring a touch of springtime cheer to your day.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t>
            </a:r>
            <a:r>
              <a:rPr lang="zh-CN" altLang="en-US" sz="2200" b="1" i="1" dirty="0">
                <a:solidFill>
                  <a:srgbClr val="0070C0"/>
                </a:solidFill>
                <a:effectLst/>
                <a:latin typeface="Times New Roman" panose="02020603050405020304" pitchFamily="18" charset="0"/>
                <a:cs typeface="Times New Roman" panose="02020603050405020304" pitchFamily="18" charset="0"/>
                <a:sym typeface="+mn-ea"/>
              </a:rPr>
              <a:t>分享照片</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t>
            </a:r>
            <a:endParaRPr lang="en-US" altLang="zh-CN" sz="2200" b="1" i="1" dirty="0">
              <a:solidFill>
                <a:srgbClr val="0070C0"/>
              </a:solidFill>
              <a:effectLst/>
              <a:latin typeface="Times New Roman" panose="02020603050405020304" pitchFamily="18" charset="0"/>
              <a:cs typeface="Times New Roman" panose="02020603050405020304" pitchFamily="18" charset="0"/>
              <a:sym typeface="+mn-ea"/>
            </a:endParaRPr>
          </a:p>
          <a:p>
            <a:pPr marL="342900" indent="-342900" algn="l">
              <a:buFont typeface="Wingdings" panose="05000000000000000000" charset="0"/>
              <a:buChar char="l"/>
            </a:pP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l">
              <a:buFont typeface="Wingdings" panose="05000000000000000000" charset="0"/>
              <a:buChar char="l"/>
            </a:pP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How about</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 the spring in your school?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Looking farward to your sharing</a:t>
            </a: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t>
            </a:r>
            <a:r>
              <a:rPr lang="zh-CN" altLang="en-US" sz="2200" b="1" i="1" dirty="0">
                <a:solidFill>
                  <a:srgbClr val="0070C0"/>
                </a:solidFill>
                <a:effectLst/>
                <a:latin typeface="Times New Roman" panose="02020603050405020304" pitchFamily="18" charset="0"/>
                <a:cs typeface="Times New Roman" panose="02020603050405020304" pitchFamily="18" charset="0"/>
                <a:sym typeface="+mn-ea"/>
              </a:rPr>
              <a:t>询问春色</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t>
            </a: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l">
              <a:buFont typeface="Wingdings" panose="05000000000000000000" charset="0"/>
              <a:buChar char="l"/>
            </a:pP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l">
              <a:buFont typeface="Wingdings" panose="05000000000000000000" charset="0"/>
              <a:buChar char="l"/>
            </a:pPr>
            <a:r>
              <a:rPr lang="en-US" altLang="zh-CN" sz="2200" i="1" dirty="0">
                <a:solidFill>
                  <a:srgbClr val="05073B"/>
                </a:solidFill>
                <a:effectLst/>
                <a:latin typeface="Times New Roman" panose="02020603050405020304" pitchFamily="18" charset="0"/>
                <a:cs typeface="Times New Roman" panose="02020603050405020304" pitchFamily="18" charset="0"/>
                <a:sym typeface="+mn-ea"/>
              </a:rPr>
              <a:t>I hope this letter gives you a glimpse into the vibrant spring season on our campus.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Any similar experiences? C</a:t>
            </a:r>
            <a:r>
              <a:rPr lang="en-US" altLang="zh-CN" sz="2200" b="1" i="1" dirty="0">
                <a:solidFill>
                  <a:srgbClr val="0070C0"/>
                </a:solidFill>
                <a:effectLst/>
                <a:latin typeface="Times New Roman" panose="02020603050405020304" pitchFamily="18" charset="0"/>
                <a:cs typeface="Times New Roman" panose="02020603050405020304" pitchFamily="18" charset="0"/>
              </a:rPr>
              <a:t>an’t wait to see your sharing. </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t>
            </a:r>
            <a:r>
              <a:rPr lang="zh-CN" altLang="en-US" sz="2200" b="1" i="1" dirty="0">
                <a:solidFill>
                  <a:srgbClr val="0070C0"/>
                </a:solidFill>
                <a:effectLst/>
                <a:latin typeface="Times New Roman" panose="02020603050405020304" pitchFamily="18" charset="0"/>
                <a:cs typeface="Times New Roman" panose="02020603050405020304" pitchFamily="18" charset="0"/>
                <a:sym typeface="+mn-ea"/>
              </a:rPr>
              <a:t>询问类似活动</a:t>
            </a:r>
            <a:r>
              <a:rPr lang="en-US" altLang="zh-CN" sz="2200" b="1" i="1" dirty="0">
                <a:solidFill>
                  <a:srgbClr val="0070C0"/>
                </a:solidFill>
                <a:effectLst/>
                <a:latin typeface="Times New Roman" panose="02020603050405020304" pitchFamily="18" charset="0"/>
                <a:cs typeface="Times New Roman" panose="02020603050405020304" pitchFamily="18" charset="0"/>
                <a:sym typeface="+mn-ea"/>
              </a:rPr>
              <a:t>)</a:t>
            </a:r>
            <a:endParaRPr lang="en-US" altLang="zh-CN" sz="2200" b="0" i="1" dirty="0">
              <a:solidFill>
                <a:srgbClr val="05073B"/>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l"/>
            </a:pPr>
            <a:endParaRPr lang="en-US" altLang="zh-CN" sz="2200" b="0" i="1"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l">
              <a:buFont typeface="Wingdings" panose="05000000000000000000" charset="0"/>
              <a:buChar char="l"/>
            </a:pPr>
            <a:endParaRPr lang="en-US" altLang="zh-CN" sz="2200" i="1" dirty="0">
              <a:solidFill>
                <a:srgbClr val="05073B"/>
              </a:solidFill>
              <a:effectLst/>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469900" y="721360"/>
            <a:ext cx="9161145" cy="429895"/>
          </a:xfrm>
          <a:prstGeom prst="rect">
            <a:avLst/>
          </a:prstGeom>
          <a:noFill/>
        </p:spPr>
        <p:txBody>
          <a:bodyPr wrap="square" rtlCol="0">
            <a:spAutoFit/>
          </a:bodyPr>
          <a:p>
            <a:r>
              <a:rPr lang="en-US" altLang="zh-CN" sz="2200" b="1">
                <a:latin typeface="Times New Roman" panose="02020603050405020304" pitchFamily="18" charset="0"/>
                <a:cs typeface="Times New Roman" panose="02020603050405020304" pitchFamily="18" charset="0"/>
              </a:rPr>
              <a:t>Para. 3 Ending</a:t>
            </a:r>
            <a:endParaRPr lang="en-US" altLang="zh-CN" sz="2200" b="1">
              <a:latin typeface="Times New Roman" panose="02020603050405020304" pitchFamily="18" charset="0"/>
              <a:cs typeface="Times New Roman" panose="02020603050405020304" pitchFamily="18" charset="0"/>
            </a:endParaRPr>
          </a:p>
        </p:txBody>
      </p:sp>
      <p:sp>
        <p:nvSpPr>
          <p:cNvPr id="5" name="文本框 4"/>
          <p:cNvSpPr txBox="1"/>
          <p:nvPr/>
        </p:nvSpPr>
        <p:spPr>
          <a:xfrm>
            <a:off x="333375" y="113665"/>
            <a:ext cx="4854575" cy="521970"/>
          </a:xfrm>
          <a:prstGeom prst="rect">
            <a:avLst/>
          </a:prstGeom>
          <a:noFill/>
        </p:spPr>
        <p:txBody>
          <a:bodyPr wrap="square" rtlCol="0">
            <a:spAutoFit/>
          </a:bodyPr>
          <a:p>
            <a:r>
              <a:rPr lang="zh-CN" altLang="en-US" sz="2800" b="1">
                <a:highlight>
                  <a:srgbClr val="C0C0C0"/>
                </a:highlight>
              </a:rPr>
              <a:t>告知信</a:t>
            </a:r>
            <a:r>
              <a:rPr lang="en-US" altLang="zh-CN" sz="2800" b="1">
                <a:highlight>
                  <a:srgbClr val="C0C0C0"/>
                </a:highlight>
              </a:rPr>
              <a:t>——</a:t>
            </a:r>
            <a:r>
              <a:rPr lang="zh-CN" altLang="en-US" sz="2800" b="1">
                <a:highlight>
                  <a:srgbClr val="C0C0C0"/>
                </a:highlight>
              </a:rPr>
              <a:t>结尾范例</a:t>
            </a:r>
            <a:endParaRPr lang="zh-CN" altLang="en-US" sz="2800" b="1">
              <a:highlight>
                <a:srgbClr val="C0C0C0"/>
              </a:highlight>
            </a:endParaRPr>
          </a:p>
        </p:txBody>
      </p:sp>
      <p:sp>
        <p:nvSpPr>
          <p:cNvPr id="6" name="Rectangle 2"/>
          <p:cNvSpPr>
            <a:spLocks noChangeArrowheads="1"/>
          </p:cNvSpPr>
          <p:nvPr>
            <p:custDataLst>
              <p:tags r:id="rId5"/>
            </p:custDataLst>
          </p:nvPr>
        </p:nvSpPr>
        <p:spPr bwMode="auto">
          <a:xfrm>
            <a:off x="9374505" y="1684020"/>
            <a:ext cx="2746375" cy="335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marL="0" marR="0" lvl="0" indent="304800" algn="l" defTabSz="914400" rtl="0" eaLnBrk="0" fontAlgn="base" latinLnBrk="0" hangingPunct="0">
              <a:lnSpc>
                <a:spcPct val="100000"/>
              </a:lnSpc>
              <a:spcBef>
                <a:spcPct val="0"/>
              </a:spcBef>
              <a:spcAft>
                <a:spcPct val="0"/>
              </a:spcAft>
              <a:buClrTx/>
              <a:buSzTx/>
              <a:buFontTx/>
              <a:buNone/>
            </a:pPr>
            <a:r>
              <a:rPr kumimoji="0" lang="zh-CN" altLang="zh-CN"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假设你是李华，在上周学校举行的</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定格校园春光</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(Capture Spring on Campus)</a:t>
            </a: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摄影大赛中获得一等奖。请向你的英国笔友</a:t>
            </a:r>
            <a:r>
              <a:rPr kumimoji="0" lang="zh-CN" altLang="en-US"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David </a:t>
            </a:r>
            <a:r>
              <a:rPr kumimoji="0" lang="zh-CN" altLang="en-US" sz="24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写信介绍此事。</a:t>
            </a:r>
            <a:endParaRPr kumimoji="0" lang="en-US" sz="2400" b="0" i="0" u="none" strike="noStrike" cap="none" normalizeH="0" baseline="0" dirty="0">
              <a:ln>
                <a:noFill/>
              </a:ln>
              <a:solidFill>
                <a:schemeClr val="tx1"/>
              </a:solidFill>
              <a:effectLst/>
              <a:latin typeface="Arial" panose="020B0604020202020204" pitchFamily="34" charset="0"/>
            </a:endParaRPr>
          </a:p>
        </p:txBody>
      </p:sp>
      <p:pic>
        <p:nvPicPr>
          <p:cNvPr id="7" name="图片 6" descr="5c751f062ffff"/>
          <p:cNvPicPr>
            <a:picLocks noChangeAspect="1"/>
          </p:cNvPicPr>
          <p:nvPr/>
        </p:nvPicPr>
        <p:blipFill>
          <a:blip r:embed="rId6"/>
          <a:stretch>
            <a:fillRect/>
          </a:stretch>
        </p:blipFill>
        <p:spPr>
          <a:xfrm rot="5400000">
            <a:off x="5612765" y="3095625"/>
            <a:ext cx="6858000" cy="666750"/>
          </a:xfrm>
          <a:prstGeom prst="rect">
            <a:avLst/>
          </a:prstGeom>
        </p:spPr>
      </p:pic>
      <p:sp>
        <p:nvSpPr>
          <p:cNvPr id="2" name="文本框 1"/>
          <p:cNvSpPr txBox="1"/>
          <p:nvPr>
            <p:custDataLst>
              <p:tags r:id="rId7"/>
            </p:custDataLst>
          </p:nvPr>
        </p:nvSpPr>
        <p:spPr>
          <a:xfrm>
            <a:off x="3839845" y="182880"/>
            <a:ext cx="1776095" cy="398780"/>
          </a:xfrm>
          <a:prstGeom prst="rect">
            <a:avLst/>
          </a:prstGeom>
          <a:gradFill>
            <a:gsLst>
              <a:gs pos="50000">
                <a:srgbClr val="F8E786"/>
              </a:gs>
              <a:gs pos="0">
                <a:srgbClr val="FAEFAE"/>
              </a:gs>
              <a:gs pos="100000">
                <a:srgbClr val="F5DE5D"/>
              </a:gs>
            </a:gsLst>
            <a:lin scaled="1"/>
          </a:gradFill>
        </p:spPr>
        <p:txBody>
          <a:bodyPr wrap="square" rtlCol="0">
            <a:spAutoFit/>
          </a:bodyPr>
          <a:p>
            <a:r>
              <a:rPr lang="en-US" altLang="zh-CN" sz="2000" i="1">
                <a:latin typeface="Calibri" panose="020F0502020204030204" charset="0"/>
                <a:cs typeface="Calibri" panose="020F0502020204030204" charset="0"/>
              </a:rPr>
              <a:t>which aspects?</a:t>
            </a:r>
            <a:endParaRPr lang="en-US" altLang="zh-CN" sz="2000" i="1">
              <a:latin typeface="Calibri" panose="020F0502020204030204" charset="0"/>
              <a:cs typeface="Calibri" panose="020F0502020204030204" charset="0"/>
            </a:endParaRPr>
          </a:p>
        </p:txBody>
      </p:sp>
      <p:pic>
        <p:nvPicPr>
          <p:cNvPr id="3" name="图片 2" descr="621c8dbd904fb1646038461246"/>
          <p:cNvPicPr>
            <a:picLocks noChangeAspect="1"/>
          </p:cNvPicPr>
          <p:nvPr/>
        </p:nvPicPr>
        <p:blipFill>
          <a:blip r:embed="rId8"/>
          <a:srcRect t="38657" b="36411"/>
          <a:stretch>
            <a:fillRect/>
          </a:stretch>
        </p:blipFill>
        <p:spPr>
          <a:xfrm>
            <a:off x="469900" y="4874260"/>
            <a:ext cx="8105775" cy="1515745"/>
          </a:xfrm>
          <a:prstGeom prst="rect">
            <a:avLst/>
          </a:prstGeom>
        </p:spPr>
      </p:pic>
      <p:sp>
        <p:nvSpPr>
          <p:cNvPr id="24" name="文本框 23"/>
          <p:cNvSpPr txBox="1"/>
          <p:nvPr>
            <p:custDataLst>
              <p:tags r:id="rId9"/>
            </p:custDataLst>
          </p:nvPr>
        </p:nvSpPr>
        <p:spPr>
          <a:xfrm>
            <a:off x="9759950" y="5189855"/>
            <a:ext cx="1776095" cy="398780"/>
          </a:xfrm>
          <a:prstGeom prst="rect">
            <a:avLst/>
          </a:prstGeom>
          <a:gradFill>
            <a:gsLst>
              <a:gs pos="50000">
                <a:srgbClr val="F186AB"/>
              </a:gs>
              <a:gs pos="0">
                <a:srgbClr val="F4ADC5"/>
              </a:gs>
              <a:gs pos="100000">
                <a:srgbClr val="EE5F90"/>
              </a:gs>
            </a:gsLst>
            <a:lin scaled="1"/>
          </a:gradFill>
        </p:spPr>
        <p:txBody>
          <a:bodyPr wrap="square" rtlCol="0">
            <a:spAutoFit/>
          </a:bodyPr>
          <a:p>
            <a:r>
              <a:rPr lang="en-US" altLang="zh-CN" sz="2000" b="1">
                <a:latin typeface="Calibri" panose="020F0502020204030204" charset="0"/>
                <a:cs typeface="Calibri" panose="020F0502020204030204" charset="0"/>
              </a:rPr>
              <a:t>theme-related</a:t>
            </a:r>
            <a:endParaRPr lang="en-US" altLang="zh-CN" sz="2000" b="1">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2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ox(in)">
                                      <p:cBhvr>
                                        <p:cTn id="22" dur="2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ox(in)">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 grpId="0" bldLvl="0" animBg="1"/>
      <p:bldP spid="2" grpId="1" animBg="1"/>
      <p:bldP spid="24" grpId="0" bldLvl="0" animBg="1"/>
      <p:bldP spid="24" grpId="1" animBg="1"/>
      <p:bldP spid="19" grpId="0" bldLvl="0" animBg="1"/>
      <p:bldP spid="19" grpId="1" animBg="1"/>
      <p:bldP spid="20" grpId="0" bldLvl="0" animBg="1"/>
      <p:bldP spid="20" grpId="1" animBg="1"/>
      <p:bldP spid="21" grpId="0" bldLvl="0" animBg="1"/>
      <p:bldP spid="21" grpId="1" animBg="1"/>
      <p:bldP spid="22" grpId="0" bldLvl="0" animBg="1"/>
      <p:bldP spid="2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99685" y="1485265"/>
            <a:ext cx="6551930" cy="3415030"/>
          </a:xfrm>
          <a:prstGeom prst="rect">
            <a:avLst/>
          </a:prstGeom>
          <a:noFill/>
        </p:spPr>
        <p:txBody>
          <a:bodyPr wrap="square" rtlCol="0" anchor="t">
            <a:spAutoFit/>
          </a:bodyPr>
          <a:p>
            <a:pPr algn="just"/>
            <a:r>
              <a:rPr lang="en-US" altLang="zh-CN" sz="2400" dirty="0">
                <a:solidFill>
                  <a:srgbClr val="05073B"/>
                </a:solidFill>
                <a:latin typeface="Times New Roman" panose="02020603050405020304" pitchFamily="18" charset="0"/>
                <a:cs typeface="Times New Roman" panose="02020603050405020304" pitchFamily="18" charset="0"/>
                <a:sym typeface="+mn-ea"/>
              </a:rPr>
              <a:t>This photograph was captured on the playground just as runner number 12 was about to cross the finish line. In this thrilling instant, the runner was speeding down the track, arms pumping, his face etched with steely determination. In the backdrop, the roaring crowd burst into an uproar of cheers as the athlete drew nearer to the finish line. </a:t>
            </a:r>
            <a:r>
              <a:rPr lang="en-US" altLang="zh-CN" sz="2400" dirty="0">
                <a:latin typeface="Times New Roman" panose="02020603050405020304" pitchFamily="18" charset="0"/>
                <a:cs typeface="Times New Roman" panose="02020603050405020304" pitchFamily="18" charset="0"/>
                <a:sym typeface="+mn-ea"/>
              </a:rPr>
              <a:t>The brilliantly shining sun further added to the electric atmosphere of the race.</a:t>
            </a:r>
            <a:endParaRPr lang="en-US" altLang="zh-CN" sz="2400" dirty="0">
              <a:solidFill>
                <a:srgbClr val="05073B"/>
              </a:solidFill>
              <a:latin typeface="Times New Roman" panose="02020603050405020304" pitchFamily="18" charset="0"/>
              <a:cs typeface="Times New Roman" panose="02020603050405020304" pitchFamily="18" charset="0"/>
              <a:sym typeface="+mn-ea"/>
            </a:endParaRPr>
          </a:p>
        </p:txBody>
      </p:sp>
      <p:pic>
        <p:nvPicPr>
          <p:cNvPr id="100" name="图片 99"/>
          <p:cNvPicPr/>
          <p:nvPr/>
        </p:nvPicPr>
        <p:blipFill>
          <a:blip r:embed="rId1"/>
          <a:stretch>
            <a:fillRect/>
          </a:stretch>
        </p:blipFill>
        <p:spPr>
          <a:xfrm>
            <a:off x="324485" y="1747520"/>
            <a:ext cx="4332605" cy="4283075"/>
          </a:xfrm>
          <a:prstGeom prst="roundRect">
            <a:avLst/>
          </a:prstGeom>
          <a:noFill/>
          <a:ln w="9525">
            <a:noFill/>
          </a:ln>
        </p:spPr>
      </p:pic>
      <p:sp>
        <p:nvSpPr>
          <p:cNvPr id="2" name="文本框 1"/>
          <p:cNvSpPr txBox="1"/>
          <p:nvPr>
            <p:custDataLst>
              <p:tags r:id="rId2"/>
            </p:custDataLst>
          </p:nvPr>
        </p:nvSpPr>
        <p:spPr>
          <a:xfrm>
            <a:off x="488950" y="182880"/>
            <a:ext cx="2910205" cy="398780"/>
          </a:xfrm>
          <a:prstGeom prst="rect">
            <a:avLst/>
          </a:prstGeom>
          <a:gradFill>
            <a:gsLst>
              <a:gs pos="50000">
                <a:srgbClr val="F8E786"/>
              </a:gs>
              <a:gs pos="0">
                <a:srgbClr val="FAEFAE"/>
              </a:gs>
              <a:gs pos="100000">
                <a:srgbClr val="F5DE5D"/>
              </a:gs>
            </a:gsLst>
            <a:lin scaled="1"/>
          </a:gradFill>
        </p:spPr>
        <p:txBody>
          <a:bodyPr wrap="square" rtlCol="0">
            <a:spAutoFit/>
          </a:bodyPr>
          <a:p>
            <a:r>
              <a:rPr lang="en-US" altLang="zh-CN" sz="2000" i="1">
                <a:latin typeface="Calibri" panose="020F0502020204030204" charset="0"/>
                <a:cs typeface="Calibri" panose="020F0502020204030204" charset="0"/>
              </a:rPr>
              <a:t>How to describe a photo?</a:t>
            </a:r>
            <a:endParaRPr lang="en-US" altLang="zh-CN" sz="2000" i="1">
              <a:latin typeface="Calibri" panose="020F0502020204030204" charset="0"/>
              <a:cs typeface="Calibri" panose="020F0502020204030204" charset="0"/>
            </a:endParaRPr>
          </a:p>
        </p:txBody>
      </p:sp>
      <p:sp>
        <p:nvSpPr>
          <p:cNvPr id="3" name="文本框 2"/>
          <p:cNvSpPr txBox="1"/>
          <p:nvPr/>
        </p:nvSpPr>
        <p:spPr>
          <a:xfrm>
            <a:off x="5099685" y="1524635"/>
            <a:ext cx="6551930" cy="3415030"/>
          </a:xfrm>
          <a:prstGeom prst="rect">
            <a:avLst/>
          </a:prstGeom>
          <a:solidFill>
            <a:schemeClr val="bg1"/>
          </a:solidFill>
        </p:spPr>
        <p:txBody>
          <a:bodyPr wrap="square" rtlCol="0" anchor="t">
            <a:spAutoFit/>
          </a:bodyPr>
          <a:p>
            <a:pPr algn="just"/>
            <a:r>
              <a:rPr lang="en-US" altLang="zh-CN" sz="2400" dirty="0">
                <a:solidFill>
                  <a:srgbClr val="05073B"/>
                </a:solidFill>
                <a:latin typeface="Times New Roman" panose="02020603050405020304" pitchFamily="18" charset="0"/>
                <a:cs typeface="Times New Roman" panose="02020603050405020304" pitchFamily="18" charset="0"/>
                <a:sym typeface="+mn-ea"/>
              </a:rPr>
              <a:t>This photograph was captured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on the playground</a:t>
            </a:r>
            <a:r>
              <a:rPr lang="en-US" altLang="zh-CN" sz="2400" dirty="0">
                <a:solidFill>
                  <a:srgbClr val="05073B"/>
                </a:solidFill>
                <a:latin typeface="Times New Roman" panose="02020603050405020304" pitchFamily="18" charset="0"/>
                <a:cs typeface="Times New Roman" panose="02020603050405020304" pitchFamily="18" charset="0"/>
                <a:sym typeface="+mn-ea"/>
              </a:rPr>
              <a:t>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just as </a:t>
            </a:r>
            <a:r>
              <a:rPr lang="en-US" altLang="zh-CN" sz="2400" dirty="0">
                <a:solidFill>
                  <a:srgbClr val="05073B"/>
                </a:solidFill>
                <a:latin typeface="Times New Roman" panose="02020603050405020304" pitchFamily="18" charset="0"/>
                <a:cs typeface="Times New Roman" panose="02020603050405020304" pitchFamily="18" charset="0"/>
                <a:sym typeface="+mn-ea"/>
              </a:rPr>
              <a:t>runner number 12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was about to </a:t>
            </a:r>
            <a:r>
              <a:rPr lang="en-US" altLang="zh-CN" sz="2400" dirty="0">
                <a:solidFill>
                  <a:srgbClr val="05073B"/>
                </a:solidFill>
                <a:latin typeface="Times New Roman" panose="02020603050405020304" pitchFamily="18" charset="0"/>
                <a:cs typeface="Times New Roman" panose="02020603050405020304" pitchFamily="18" charset="0"/>
                <a:sym typeface="+mn-ea"/>
              </a:rPr>
              <a:t>cross the finish line. In this thrilling instant, the runner was speeding down the track, arms pumping, his face etched with steely determination. In the backdrop, the roaring crowd burst into an uproar of cheers as the athlete drew nearer to the finish line. </a:t>
            </a:r>
            <a:r>
              <a:rPr lang="en-US" altLang="zh-CN" sz="2400" dirty="0">
                <a:latin typeface="Times New Roman" panose="02020603050405020304" pitchFamily="18" charset="0"/>
                <a:cs typeface="Times New Roman" panose="02020603050405020304" pitchFamily="18" charset="0"/>
                <a:sym typeface="+mn-ea"/>
              </a:rPr>
              <a:t>The brilliantly shining sun further added to the electric atmosphere of the race.</a:t>
            </a:r>
            <a:endParaRPr lang="en-US" altLang="zh-CN" sz="2400" dirty="0">
              <a:solidFill>
                <a:srgbClr val="05073B"/>
              </a:solidFill>
              <a:latin typeface="Times New Roman" panose="02020603050405020304" pitchFamily="18" charset="0"/>
              <a:cs typeface="Times New Roman" panose="02020603050405020304" pitchFamily="18" charset="0"/>
              <a:sym typeface="+mn-ea"/>
            </a:endParaRPr>
          </a:p>
        </p:txBody>
      </p:sp>
      <p:sp>
        <p:nvSpPr>
          <p:cNvPr id="24" name="文本框 23"/>
          <p:cNvSpPr txBox="1"/>
          <p:nvPr/>
        </p:nvSpPr>
        <p:spPr>
          <a:xfrm>
            <a:off x="5236210" y="953770"/>
            <a:ext cx="4401820"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r>
              <a:rPr lang="en-US" altLang="zh-CN" sz="2000" b="1">
                <a:latin typeface="Calibri" panose="020F0502020204030204" charset="0"/>
                <a:cs typeface="Calibri" panose="020F0502020204030204" charset="0"/>
              </a:rPr>
              <a:t>When and where was the photo taken?</a:t>
            </a:r>
            <a:endParaRPr lang="en-US" altLang="zh-CN" sz="2000" b="1">
              <a:latin typeface="Calibri" panose="020F0502020204030204" charset="0"/>
              <a:cs typeface="Calibri" panose="020F0502020204030204" charset="0"/>
            </a:endParaRPr>
          </a:p>
        </p:txBody>
      </p:sp>
      <p:sp>
        <p:nvSpPr>
          <p:cNvPr id="5" name="文本框 4"/>
          <p:cNvSpPr txBox="1"/>
          <p:nvPr>
            <p:custDataLst>
              <p:tags r:id="rId3"/>
            </p:custDataLst>
          </p:nvPr>
        </p:nvSpPr>
        <p:spPr>
          <a:xfrm>
            <a:off x="5099685" y="1524635"/>
            <a:ext cx="6551930" cy="3415030"/>
          </a:xfrm>
          <a:prstGeom prst="rect">
            <a:avLst/>
          </a:prstGeom>
          <a:solidFill>
            <a:schemeClr val="bg1"/>
          </a:solidFill>
        </p:spPr>
        <p:txBody>
          <a:bodyPr wrap="square" rtlCol="0" anchor="t">
            <a:spAutoFit/>
          </a:bodyPr>
          <a:p>
            <a:pPr algn="just"/>
            <a:r>
              <a:rPr lang="en-US" altLang="zh-CN" sz="2400" dirty="0">
                <a:solidFill>
                  <a:schemeClr val="tx1"/>
                </a:solidFill>
                <a:latin typeface="Times New Roman" panose="02020603050405020304" pitchFamily="18" charset="0"/>
                <a:cs typeface="Times New Roman" panose="02020603050405020304" pitchFamily="18" charset="0"/>
                <a:sym typeface="+mn-ea"/>
              </a:rPr>
              <a:t>This photograph was captured on the playground just as runner number 12 was about to </a:t>
            </a:r>
            <a:r>
              <a:rPr lang="en-US" altLang="zh-CN" sz="2400" dirty="0">
                <a:solidFill>
                  <a:srgbClr val="05073B"/>
                </a:solidFill>
                <a:latin typeface="Times New Roman" panose="02020603050405020304" pitchFamily="18" charset="0"/>
                <a:cs typeface="Times New Roman" panose="02020603050405020304" pitchFamily="18" charset="0"/>
                <a:sym typeface="+mn-ea"/>
              </a:rPr>
              <a:t>cross the finish line. In this thrilling instant,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the runner</a:t>
            </a:r>
            <a:r>
              <a:rPr lang="en-US" altLang="zh-CN" sz="2400" dirty="0">
                <a:solidFill>
                  <a:srgbClr val="05073B"/>
                </a:solidFill>
                <a:latin typeface="Times New Roman" panose="02020603050405020304" pitchFamily="18" charset="0"/>
                <a:cs typeface="Times New Roman" panose="02020603050405020304" pitchFamily="18" charset="0"/>
                <a:sym typeface="+mn-ea"/>
              </a:rPr>
              <a:t> was speeding down the track, arms pumping, his face etched with steely determination. In the backdrop,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the roaring crowd </a:t>
            </a:r>
            <a:r>
              <a:rPr lang="en-US" altLang="zh-CN" sz="2400" dirty="0">
                <a:solidFill>
                  <a:srgbClr val="05073B"/>
                </a:solidFill>
                <a:latin typeface="Times New Roman" panose="02020603050405020304" pitchFamily="18" charset="0"/>
                <a:cs typeface="Times New Roman" panose="02020603050405020304" pitchFamily="18" charset="0"/>
                <a:sym typeface="+mn-ea"/>
              </a:rPr>
              <a:t>burst into an uproar of cheers as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the athlete</a:t>
            </a:r>
            <a:r>
              <a:rPr lang="en-US" altLang="zh-CN" sz="2400" dirty="0">
                <a:solidFill>
                  <a:srgbClr val="05073B"/>
                </a:solidFill>
                <a:latin typeface="Times New Roman" panose="02020603050405020304" pitchFamily="18" charset="0"/>
                <a:cs typeface="Times New Roman" panose="02020603050405020304" pitchFamily="18" charset="0"/>
                <a:sym typeface="+mn-ea"/>
              </a:rPr>
              <a:t> drew nearer to the finish line.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The brilliantly shining sun</a:t>
            </a:r>
            <a:r>
              <a:rPr lang="en-US" altLang="zh-CN" sz="2400" dirty="0">
                <a:latin typeface="Times New Roman" panose="02020603050405020304" pitchFamily="18" charset="0"/>
                <a:cs typeface="Times New Roman" panose="02020603050405020304" pitchFamily="18" charset="0"/>
                <a:sym typeface="+mn-ea"/>
              </a:rPr>
              <a:t> further added to the electric atmosphere of the race.</a:t>
            </a:r>
            <a:endParaRPr lang="en-US" altLang="zh-CN" sz="2400" dirty="0">
              <a:solidFill>
                <a:srgbClr val="05073B"/>
              </a:solidFill>
              <a:latin typeface="Times New Roman" panose="02020603050405020304" pitchFamily="18" charset="0"/>
              <a:cs typeface="Times New Roman" panose="02020603050405020304" pitchFamily="18" charset="0"/>
              <a:sym typeface="+mn-ea"/>
            </a:endParaRPr>
          </a:p>
        </p:txBody>
      </p:sp>
      <p:sp>
        <p:nvSpPr>
          <p:cNvPr id="6" name="文本框 5"/>
          <p:cNvSpPr txBox="1"/>
          <p:nvPr>
            <p:custDataLst>
              <p:tags r:id="rId4"/>
            </p:custDataLst>
          </p:nvPr>
        </p:nvSpPr>
        <p:spPr>
          <a:xfrm>
            <a:off x="5236210" y="333375"/>
            <a:ext cx="2369820"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r>
              <a:rPr lang="en-US" altLang="zh-CN" sz="2000" b="1">
                <a:latin typeface="Calibri" panose="020F0502020204030204" charset="0"/>
                <a:cs typeface="Calibri" panose="020F0502020204030204" charset="0"/>
              </a:rPr>
              <a:t>What’s in the photo?</a:t>
            </a:r>
            <a:endParaRPr lang="en-US" altLang="zh-CN" sz="2000" b="1">
              <a:latin typeface="Calibri" panose="020F0502020204030204" charset="0"/>
              <a:cs typeface="Calibri" panose="020F0502020204030204" charset="0"/>
            </a:endParaRPr>
          </a:p>
        </p:txBody>
      </p:sp>
      <p:sp>
        <p:nvSpPr>
          <p:cNvPr id="8" name="文本框 7"/>
          <p:cNvSpPr txBox="1"/>
          <p:nvPr>
            <p:custDataLst>
              <p:tags r:id="rId5"/>
            </p:custDataLst>
          </p:nvPr>
        </p:nvSpPr>
        <p:spPr>
          <a:xfrm>
            <a:off x="5099685" y="1524635"/>
            <a:ext cx="6551930" cy="3415030"/>
          </a:xfrm>
          <a:prstGeom prst="rect">
            <a:avLst/>
          </a:prstGeom>
          <a:solidFill>
            <a:schemeClr val="bg1"/>
          </a:solidFill>
        </p:spPr>
        <p:txBody>
          <a:bodyPr wrap="square" rtlCol="0" anchor="t">
            <a:spAutoFit/>
          </a:bodyPr>
          <a:p>
            <a:pPr algn="just"/>
            <a:r>
              <a:rPr lang="en-US" altLang="zh-CN" sz="2400" dirty="0">
                <a:solidFill>
                  <a:schemeClr val="tx1"/>
                </a:solidFill>
                <a:latin typeface="Times New Roman" panose="02020603050405020304" pitchFamily="18" charset="0"/>
                <a:cs typeface="Times New Roman" panose="02020603050405020304" pitchFamily="18" charset="0"/>
                <a:sym typeface="+mn-ea"/>
              </a:rPr>
              <a:t>This photograph was captured on the playground just as runner number 12 was about to </a:t>
            </a:r>
            <a:r>
              <a:rPr lang="en-US" altLang="zh-CN" sz="2400" dirty="0">
                <a:solidFill>
                  <a:srgbClr val="05073B"/>
                </a:solidFill>
                <a:latin typeface="Times New Roman" panose="02020603050405020304" pitchFamily="18" charset="0"/>
                <a:cs typeface="Times New Roman" panose="02020603050405020304" pitchFamily="18" charset="0"/>
                <a:sym typeface="+mn-ea"/>
              </a:rPr>
              <a:t>cross the finish line. In this thrilling instant,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the runner</a:t>
            </a:r>
            <a:r>
              <a:rPr lang="en-US" altLang="zh-CN" sz="2400" dirty="0">
                <a:solidFill>
                  <a:srgbClr val="05073B"/>
                </a:solidFill>
                <a:latin typeface="Times New Roman" panose="02020603050405020304" pitchFamily="18" charset="0"/>
                <a:cs typeface="Times New Roman" panose="02020603050405020304" pitchFamily="18" charset="0"/>
                <a:sym typeface="+mn-ea"/>
              </a:rPr>
              <a:t> was </a:t>
            </a:r>
            <a:r>
              <a:rPr lang="en-US" altLang="zh-CN" sz="2400" u="sng" dirty="0">
                <a:solidFill>
                  <a:srgbClr val="05073B"/>
                </a:solidFill>
                <a:latin typeface="Times New Roman" panose="02020603050405020304" pitchFamily="18" charset="0"/>
                <a:cs typeface="Times New Roman" panose="02020603050405020304" pitchFamily="18" charset="0"/>
                <a:sym typeface="+mn-ea"/>
              </a:rPr>
              <a:t>speeding down the track, arms pumping</a:t>
            </a:r>
            <a:r>
              <a:rPr lang="en-US" altLang="zh-CN" sz="2400" dirty="0">
                <a:solidFill>
                  <a:srgbClr val="05073B"/>
                </a:solidFill>
                <a:latin typeface="Times New Roman" panose="02020603050405020304" pitchFamily="18" charset="0"/>
                <a:cs typeface="Times New Roman" panose="02020603050405020304" pitchFamily="18" charset="0"/>
                <a:sym typeface="+mn-ea"/>
              </a:rPr>
              <a:t>, his face etched with steely determination. In the backdrop,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the roaring crowd </a:t>
            </a:r>
            <a:r>
              <a:rPr lang="en-US" altLang="zh-CN" sz="2400" u="sng" dirty="0">
                <a:solidFill>
                  <a:srgbClr val="05073B"/>
                </a:solidFill>
                <a:latin typeface="Times New Roman" panose="02020603050405020304" pitchFamily="18" charset="0"/>
                <a:cs typeface="Times New Roman" panose="02020603050405020304" pitchFamily="18" charset="0"/>
                <a:sym typeface="+mn-ea"/>
              </a:rPr>
              <a:t>burst into an uproar of cheers</a:t>
            </a:r>
            <a:r>
              <a:rPr lang="en-US" altLang="zh-CN" sz="2400" dirty="0">
                <a:solidFill>
                  <a:srgbClr val="05073B"/>
                </a:solidFill>
                <a:latin typeface="Times New Roman" panose="02020603050405020304" pitchFamily="18" charset="0"/>
                <a:cs typeface="Times New Roman" panose="02020603050405020304" pitchFamily="18" charset="0"/>
                <a:sym typeface="+mn-ea"/>
              </a:rPr>
              <a:t> as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the athlete</a:t>
            </a:r>
            <a:r>
              <a:rPr lang="en-US" altLang="zh-CN" sz="2400" dirty="0">
                <a:solidFill>
                  <a:srgbClr val="05073B"/>
                </a:solidFill>
                <a:latin typeface="Times New Roman" panose="02020603050405020304" pitchFamily="18" charset="0"/>
                <a:cs typeface="Times New Roman" panose="02020603050405020304" pitchFamily="18" charset="0"/>
                <a:sym typeface="+mn-ea"/>
              </a:rPr>
              <a:t> </a:t>
            </a:r>
            <a:r>
              <a:rPr lang="en-US" altLang="zh-CN" sz="2400" u="sng" dirty="0">
                <a:solidFill>
                  <a:srgbClr val="05073B"/>
                </a:solidFill>
                <a:latin typeface="Times New Roman" panose="02020603050405020304" pitchFamily="18" charset="0"/>
                <a:cs typeface="Times New Roman" panose="02020603050405020304" pitchFamily="18" charset="0"/>
                <a:sym typeface="+mn-ea"/>
              </a:rPr>
              <a:t>drew nearer to the finish line</a:t>
            </a:r>
            <a:r>
              <a:rPr lang="en-US" altLang="zh-CN" sz="2400" dirty="0">
                <a:solidFill>
                  <a:srgbClr val="05073B"/>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The brilliantly shining sun further added to the electric atmosphere of the race.</a:t>
            </a:r>
            <a:endParaRPr lang="en-US" altLang="zh-CN" sz="2400" dirty="0">
              <a:solidFill>
                <a:srgbClr val="05073B"/>
              </a:solidFill>
              <a:latin typeface="Times New Roman" panose="02020603050405020304" pitchFamily="18" charset="0"/>
              <a:cs typeface="Times New Roman" panose="02020603050405020304" pitchFamily="18" charset="0"/>
              <a:sym typeface="+mn-ea"/>
            </a:endParaRPr>
          </a:p>
        </p:txBody>
      </p:sp>
      <p:sp>
        <p:nvSpPr>
          <p:cNvPr id="9" name="文本框 8"/>
          <p:cNvSpPr txBox="1"/>
          <p:nvPr>
            <p:custDataLst>
              <p:tags r:id="rId6"/>
            </p:custDataLst>
          </p:nvPr>
        </p:nvSpPr>
        <p:spPr>
          <a:xfrm>
            <a:off x="7733030" y="93345"/>
            <a:ext cx="2677795"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r>
              <a:rPr lang="en-US" altLang="zh-CN" sz="2000" b="1">
                <a:latin typeface="Calibri" panose="020F0502020204030204" charset="0"/>
                <a:cs typeface="Calibri" panose="020F0502020204030204" charset="0"/>
              </a:rPr>
              <a:t>What were they doing?</a:t>
            </a:r>
            <a:endParaRPr lang="en-US" altLang="zh-CN" sz="2000" b="1">
              <a:latin typeface="Calibri" panose="020F0502020204030204" charset="0"/>
              <a:cs typeface="Calibri" panose="020F0502020204030204" charset="0"/>
            </a:endParaRPr>
          </a:p>
        </p:txBody>
      </p:sp>
      <p:sp>
        <p:nvSpPr>
          <p:cNvPr id="10" name="文本框 9"/>
          <p:cNvSpPr txBox="1"/>
          <p:nvPr>
            <p:custDataLst>
              <p:tags r:id="rId7"/>
            </p:custDataLst>
          </p:nvPr>
        </p:nvSpPr>
        <p:spPr>
          <a:xfrm>
            <a:off x="5099685" y="1524635"/>
            <a:ext cx="6551930" cy="3415030"/>
          </a:xfrm>
          <a:prstGeom prst="rect">
            <a:avLst/>
          </a:prstGeom>
          <a:solidFill>
            <a:schemeClr val="bg1"/>
          </a:solidFill>
        </p:spPr>
        <p:txBody>
          <a:bodyPr wrap="square" rtlCol="0" anchor="t">
            <a:spAutoFit/>
          </a:bodyPr>
          <a:p>
            <a:pPr algn="just"/>
            <a:r>
              <a:rPr lang="en-US" altLang="zh-CN" sz="2400" dirty="0">
                <a:solidFill>
                  <a:schemeClr val="tx1"/>
                </a:solidFill>
                <a:latin typeface="Times New Roman" panose="02020603050405020304" pitchFamily="18" charset="0"/>
                <a:cs typeface="Times New Roman" panose="02020603050405020304" pitchFamily="18" charset="0"/>
                <a:sym typeface="+mn-ea"/>
              </a:rPr>
              <a:t>This photograph was captured on the playground just as runner number 12 was about to </a:t>
            </a:r>
            <a:r>
              <a:rPr lang="en-US" altLang="zh-CN" sz="2400" dirty="0">
                <a:solidFill>
                  <a:srgbClr val="05073B"/>
                </a:solidFill>
                <a:latin typeface="Times New Roman" panose="02020603050405020304" pitchFamily="18" charset="0"/>
                <a:cs typeface="Times New Roman" panose="02020603050405020304" pitchFamily="18" charset="0"/>
                <a:sym typeface="+mn-ea"/>
              </a:rPr>
              <a:t>cross the finish line. </a:t>
            </a:r>
            <a:r>
              <a:rPr lang="en-US" altLang="zh-CN" sz="2400" dirty="0">
                <a:solidFill>
                  <a:schemeClr val="tx1"/>
                </a:solidFill>
                <a:latin typeface="Times New Roman" panose="02020603050405020304" pitchFamily="18" charset="0"/>
                <a:cs typeface="Times New Roman" panose="02020603050405020304" pitchFamily="18" charset="0"/>
                <a:sym typeface="+mn-ea"/>
              </a:rPr>
              <a:t>In this thrilling instant, the runner was speeding down the track, arms pumping,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his face etched with steely determination</a:t>
            </a:r>
            <a:r>
              <a:rPr lang="en-US" altLang="zh-CN" sz="2400" dirty="0">
                <a:solidFill>
                  <a:schemeClr val="tx1"/>
                </a:solidFill>
                <a:latin typeface="Times New Roman" panose="02020603050405020304" pitchFamily="18" charset="0"/>
                <a:cs typeface="Times New Roman" panose="02020603050405020304" pitchFamily="18" charset="0"/>
                <a:sym typeface="+mn-ea"/>
              </a:rPr>
              <a:t>. In the backdrop, the roaring crowd burst into an uproar of cheers as the athlete drew nearer to the finish line. </a:t>
            </a:r>
            <a:r>
              <a:rPr lang="en-US" altLang="zh-CN" sz="2400" dirty="0">
                <a:latin typeface="Times New Roman" panose="02020603050405020304" pitchFamily="18" charset="0"/>
                <a:cs typeface="Times New Roman" panose="02020603050405020304" pitchFamily="18" charset="0"/>
                <a:sym typeface="+mn-ea"/>
              </a:rPr>
              <a:t>The brilliantly shining sun further added to the electric atmosphere of the race.</a:t>
            </a:r>
            <a:endParaRPr lang="en-US" altLang="zh-CN" sz="2400" dirty="0">
              <a:solidFill>
                <a:srgbClr val="05073B"/>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custDataLst>
              <p:tags r:id="rId8"/>
            </p:custDataLst>
          </p:nvPr>
        </p:nvSpPr>
        <p:spPr>
          <a:xfrm>
            <a:off x="7733030" y="523875"/>
            <a:ext cx="2677795"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r>
              <a:rPr lang="en-US" altLang="zh-CN" sz="2000" b="1">
                <a:latin typeface="Calibri" panose="020F0502020204030204" charset="0"/>
                <a:cs typeface="Calibri" panose="020F0502020204030204" charset="0"/>
              </a:rPr>
              <a:t>How were they feeling?</a:t>
            </a:r>
            <a:endParaRPr lang="en-US" altLang="zh-CN" sz="2000" b="1">
              <a:latin typeface="Calibri" panose="020F0502020204030204" charset="0"/>
              <a:cs typeface="Calibri" panose="020F0502020204030204" charset="0"/>
            </a:endParaRPr>
          </a:p>
        </p:txBody>
      </p:sp>
      <p:sp>
        <p:nvSpPr>
          <p:cNvPr id="12" name="文本框 11"/>
          <p:cNvSpPr txBox="1"/>
          <p:nvPr>
            <p:custDataLst>
              <p:tags r:id="rId9"/>
            </p:custDataLst>
          </p:nvPr>
        </p:nvSpPr>
        <p:spPr>
          <a:xfrm>
            <a:off x="5099685" y="1525270"/>
            <a:ext cx="6551930" cy="3415030"/>
          </a:xfrm>
          <a:prstGeom prst="rect">
            <a:avLst/>
          </a:prstGeom>
          <a:solidFill>
            <a:schemeClr val="bg1"/>
          </a:solidFill>
        </p:spPr>
        <p:txBody>
          <a:bodyPr wrap="square" rtlCol="0" anchor="t">
            <a:spAutoFit/>
          </a:bodyPr>
          <a:p>
            <a:pPr algn="just"/>
            <a:r>
              <a:rPr lang="en-US" altLang="zh-CN" sz="2400" dirty="0">
                <a:solidFill>
                  <a:schemeClr val="tx1"/>
                </a:solidFill>
                <a:latin typeface="Times New Roman" panose="02020603050405020304" pitchFamily="18" charset="0"/>
                <a:cs typeface="Times New Roman" panose="02020603050405020304" pitchFamily="18" charset="0"/>
                <a:sym typeface="+mn-ea"/>
              </a:rPr>
              <a:t>This photograph was captured on the playground just as runner number 12 was about to cross the finish line. In this thrilling instant, the runner was speeding down the track, arms pumping, his face etched with steely determination.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In the backdrop</a:t>
            </a:r>
            <a:r>
              <a:rPr lang="en-US" altLang="zh-CN" sz="2400" dirty="0">
                <a:solidFill>
                  <a:schemeClr val="tx1"/>
                </a:solidFill>
                <a:latin typeface="Times New Roman" panose="02020603050405020304" pitchFamily="18" charset="0"/>
                <a:cs typeface="Times New Roman" panose="02020603050405020304" pitchFamily="18" charset="0"/>
                <a:sym typeface="+mn-ea"/>
              </a:rPr>
              <a:t>, the roaring crowd burst into an uproar of cheers as the athlete drew nearer to the finish line. The brilliantly shining sun further added to the electric atmosphere of the race.</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p:txBody>
      </p:sp>
      <p:sp>
        <p:nvSpPr>
          <p:cNvPr id="13" name="文本框 12"/>
          <p:cNvSpPr txBox="1"/>
          <p:nvPr>
            <p:custDataLst>
              <p:tags r:id="rId10"/>
            </p:custDataLst>
          </p:nvPr>
        </p:nvSpPr>
        <p:spPr>
          <a:xfrm>
            <a:off x="5236210" y="5112385"/>
            <a:ext cx="5312410"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pPr lvl="0" algn="l">
              <a:buClrTx/>
              <a:buSzTx/>
              <a:buFontTx/>
            </a:pPr>
            <a:r>
              <a:rPr lang="en-US" altLang="zh-CN" sz="2000" b="1">
                <a:latin typeface="Calibri" panose="020F0502020204030204" charset="0"/>
                <a:cs typeface="Calibri" panose="020F0502020204030204" charset="0"/>
                <a:sym typeface="+mn-ea"/>
              </a:rPr>
              <a:t>How are the elements placed within the photo?</a:t>
            </a:r>
            <a:endParaRPr lang="en-US" altLang="zh-CN" sz="2000" b="1">
              <a:latin typeface="Calibri" panose="020F0502020204030204" charset="0"/>
              <a:cs typeface="Calibri" panose="020F0502020204030204" charset="0"/>
              <a:sym typeface="+mn-ea"/>
            </a:endParaRPr>
          </a:p>
        </p:txBody>
      </p:sp>
      <p:sp>
        <p:nvSpPr>
          <p:cNvPr id="14" name="文本框 13"/>
          <p:cNvSpPr txBox="1"/>
          <p:nvPr>
            <p:custDataLst>
              <p:tags r:id="rId11"/>
            </p:custDataLst>
          </p:nvPr>
        </p:nvSpPr>
        <p:spPr>
          <a:xfrm>
            <a:off x="5099685" y="1525270"/>
            <a:ext cx="6551930" cy="3415030"/>
          </a:xfrm>
          <a:prstGeom prst="rect">
            <a:avLst/>
          </a:prstGeom>
          <a:solidFill>
            <a:schemeClr val="bg1"/>
          </a:solidFill>
        </p:spPr>
        <p:txBody>
          <a:bodyPr wrap="square" rtlCol="0" anchor="t">
            <a:spAutoFit/>
          </a:bodyPr>
          <a:p>
            <a:pPr algn="just"/>
            <a:r>
              <a:rPr lang="en-US" altLang="zh-CN" sz="2400" dirty="0">
                <a:solidFill>
                  <a:schemeClr val="tx1"/>
                </a:solidFill>
                <a:latin typeface="Times New Roman" panose="02020603050405020304" pitchFamily="18" charset="0"/>
                <a:cs typeface="Times New Roman" panose="02020603050405020304" pitchFamily="18" charset="0"/>
                <a:sym typeface="+mn-ea"/>
              </a:rPr>
              <a:t>This photograph was captured on the playground just as runner number 12 was about to cross the finish line. In this thrilling instant, the runner was speeding down the track, arms pumping, his face etched with steely determination. In the backdrop, the roaring crowd burst into an uproar of cheers as the athlete drew nearer to the finish line. The brilliantly shining sun</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solidFill>
                  <a:schemeClr val="tx1"/>
                </a:solidFill>
                <a:latin typeface="Times New Roman" panose="02020603050405020304" pitchFamily="18" charset="0"/>
                <a:cs typeface="Times New Roman" panose="02020603050405020304" pitchFamily="18" charset="0"/>
                <a:sym typeface="+mn-ea"/>
              </a:rPr>
              <a:t>further added to </a:t>
            </a:r>
            <a:r>
              <a:rPr lang="en-US" altLang="zh-CN" sz="2400" b="1" i="1" dirty="0">
                <a:solidFill>
                  <a:srgbClr val="FF0000"/>
                </a:solidFill>
                <a:latin typeface="Times New Roman" panose="02020603050405020304" pitchFamily="18" charset="0"/>
                <a:cs typeface="Times New Roman" panose="02020603050405020304" pitchFamily="18" charset="0"/>
                <a:sym typeface="+mn-ea"/>
              </a:rPr>
              <a:t>the electric atmosphere of the race</a:t>
            </a:r>
            <a:r>
              <a:rPr lang="en-US" altLang="zh-CN" sz="2400" dirty="0">
                <a:solidFill>
                  <a:schemeClr val="tx1"/>
                </a:solidFill>
                <a:latin typeface="Times New Roman" panose="02020603050405020304" pitchFamily="18" charset="0"/>
                <a:cs typeface="Times New Roman" panose="02020603050405020304" pitchFamily="18" charset="0"/>
                <a:sym typeface="+mn-ea"/>
              </a:rPr>
              <a:t>.</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p:txBody>
      </p:sp>
      <p:sp>
        <p:nvSpPr>
          <p:cNvPr id="15" name="文本框 14"/>
          <p:cNvSpPr txBox="1"/>
          <p:nvPr>
            <p:custDataLst>
              <p:tags r:id="rId12"/>
            </p:custDataLst>
          </p:nvPr>
        </p:nvSpPr>
        <p:spPr>
          <a:xfrm>
            <a:off x="5236210" y="5631815"/>
            <a:ext cx="3261360"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pPr lvl="0" algn="l">
              <a:buClrTx/>
              <a:buSzTx/>
              <a:buFontTx/>
            </a:pPr>
            <a:r>
              <a:rPr lang="en-US" altLang="zh-CN" sz="2000" b="1">
                <a:latin typeface="Calibri" panose="020F0502020204030204" charset="0"/>
                <a:cs typeface="Calibri" panose="020F0502020204030204" charset="0"/>
                <a:sym typeface="+mn-ea"/>
              </a:rPr>
              <a:t>What’s your impression of it? </a:t>
            </a:r>
            <a:endParaRPr lang="en-US" altLang="zh-CN" sz="2000" b="1">
              <a:latin typeface="Calibri" panose="020F0502020204030204" charset="0"/>
              <a:cs typeface="Calibri" panose="020F0502020204030204" charset="0"/>
              <a:sym typeface="+mn-ea"/>
            </a:endParaRPr>
          </a:p>
        </p:txBody>
      </p:sp>
      <p:sp>
        <p:nvSpPr>
          <p:cNvPr id="16" name="文本框 15"/>
          <p:cNvSpPr txBox="1"/>
          <p:nvPr>
            <p:custDataLst>
              <p:tags r:id="rId13"/>
            </p:custDataLst>
          </p:nvPr>
        </p:nvSpPr>
        <p:spPr>
          <a:xfrm>
            <a:off x="1714500" y="6212840"/>
            <a:ext cx="1776095" cy="398780"/>
          </a:xfrm>
          <a:prstGeom prst="rect">
            <a:avLst/>
          </a:prstGeom>
          <a:gradFill>
            <a:gsLst>
              <a:gs pos="50000">
                <a:srgbClr val="F186AB"/>
              </a:gs>
              <a:gs pos="0">
                <a:srgbClr val="F4ADC5"/>
              </a:gs>
              <a:gs pos="100000">
                <a:srgbClr val="EE5F90"/>
              </a:gs>
            </a:gsLst>
            <a:lin scaled="1"/>
          </a:gradFill>
        </p:spPr>
        <p:txBody>
          <a:bodyPr wrap="square" rtlCol="0">
            <a:spAutoFit/>
          </a:bodyPr>
          <a:p>
            <a:r>
              <a:rPr lang="en-US" altLang="zh-CN" sz="2000" b="1">
                <a:latin typeface="Calibri" panose="020F0502020204030204" charset="0"/>
                <a:cs typeface="Calibri" panose="020F0502020204030204" charset="0"/>
              </a:rPr>
              <a:t>theme-related</a:t>
            </a:r>
            <a:endParaRPr lang="en-US" altLang="zh-CN" sz="2000" b="1">
              <a:latin typeface="Calibri" panose="020F0502020204030204" charset="0"/>
              <a:cs typeface="Calibri" panose="020F0502020204030204" charset="0"/>
            </a:endParaRPr>
          </a:p>
        </p:txBody>
      </p:sp>
      <p:cxnSp>
        <p:nvCxnSpPr>
          <p:cNvPr id="17" name="直接箭头连接符 16"/>
          <p:cNvCxnSpPr/>
          <p:nvPr/>
        </p:nvCxnSpPr>
        <p:spPr>
          <a:xfrm flipH="1">
            <a:off x="6382385" y="2546985"/>
            <a:ext cx="1610360" cy="187833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4"/>
            </p:custDataLst>
          </p:nvPr>
        </p:nvCxnSpPr>
        <p:spPr>
          <a:xfrm flipH="1">
            <a:off x="6191250" y="2910840"/>
            <a:ext cx="153035" cy="157226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custDataLst>
              <p:tags r:id="rId15"/>
            </p:custDataLst>
          </p:nvPr>
        </p:nvCxnSpPr>
        <p:spPr>
          <a:xfrm flipH="1">
            <a:off x="6708775" y="2910840"/>
            <a:ext cx="2491740" cy="155257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custDataLst>
              <p:tags r:id="rId16"/>
            </p:custDataLst>
          </p:nvPr>
        </p:nvCxnSpPr>
        <p:spPr>
          <a:xfrm flipH="1">
            <a:off x="6622415" y="3322955"/>
            <a:ext cx="1130935" cy="107378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17"/>
            </p:custDataLst>
          </p:nvPr>
        </p:nvCxnSpPr>
        <p:spPr>
          <a:xfrm flipH="1">
            <a:off x="7226300" y="3677920"/>
            <a:ext cx="2961640" cy="8432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Cómo Describir una Foto en Inglés - TecnoBits ️"/>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4168" y="0"/>
            <a:ext cx="4573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p:cNvSpPr txBox="1"/>
          <p:nvPr/>
        </p:nvSpPr>
        <p:spPr>
          <a:xfrm>
            <a:off x="541020" y="623570"/>
            <a:ext cx="3213100" cy="1198880"/>
          </a:xfrm>
          <a:prstGeom prst="rect">
            <a:avLst/>
          </a:prstGeom>
          <a:noFill/>
        </p:spPr>
        <p:txBody>
          <a:bodyPr wrap="square" rtlCol="0">
            <a:spAutoFit/>
          </a:bodyPr>
          <a:p>
            <a:pPr marL="285750" indent="-285750">
              <a:buFont typeface="Wingdings" panose="05000000000000000000" charset="0"/>
              <a:buChar char="u"/>
            </a:pPr>
            <a:r>
              <a:rPr lang="en-US" altLang="zh-CN" b="1">
                <a:latin typeface="Calibri" panose="020F0502020204030204" charset="0"/>
                <a:cs typeface="Calibri" panose="020F0502020204030204" charset="0"/>
              </a:rPr>
              <a:t>to summarize</a:t>
            </a:r>
            <a:endParaRPr lang="en-US" altLang="zh-CN" b="1">
              <a:latin typeface="Calibri" panose="020F0502020204030204" charset="0"/>
              <a:cs typeface="Calibri" panose="020F0502020204030204" charset="0"/>
            </a:endParaRPr>
          </a:p>
          <a:p>
            <a:pPr marL="285750" indent="-285750">
              <a:buFont typeface="Wingdings" panose="05000000000000000000" charset="0"/>
              <a:buChar char="u"/>
            </a:pPr>
            <a:r>
              <a:rPr lang="en-US" altLang="zh-CN" b="1">
                <a:latin typeface="Calibri" panose="020F0502020204030204" charset="0"/>
                <a:cs typeface="Calibri" panose="020F0502020204030204" charset="0"/>
              </a:rPr>
              <a:t>to describe</a:t>
            </a:r>
            <a:endParaRPr lang="en-US" altLang="zh-CN" b="1">
              <a:latin typeface="Calibri" panose="020F0502020204030204" charset="0"/>
              <a:cs typeface="Calibri" panose="020F0502020204030204" charset="0"/>
            </a:endParaRPr>
          </a:p>
          <a:p>
            <a:pPr marL="285750" indent="-285750">
              <a:buFont typeface="Wingdings" panose="05000000000000000000" charset="0"/>
              <a:buChar char="u"/>
            </a:pPr>
            <a:r>
              <a:rPr lang="en-US" altLang="zh-CN" b="1">
                <a:latin typeface="Calibri" panose="020F0502020204030204" charset="0"/>
                <a:cs typeface="Calibri" panose="020F0502020204030204" charset="0"/>
              </a:rPr>
              <a:t>to detail</a:t>
            </a:r>
            <a:endParaRPr lang="en-US" altLang="zh-CN" b="1">
              <a:latin typeface="Calibri" panose="020F0502020204030204" charset="0"/>
              <a:cs typeface="Calibri" panose="020F0502020204030204" charset="0"/>
            </a:endParaRPr>
          </a:p>
          <a:p>
            <a:pPr marL="285750" indent="-285750">
              <a:buFont typeface="Wingdings" panose="05000000000000000000" charset="0"/>
              <a:buChar char="u"/>
            </a:pPr>
            <a:r>
              <a:rPr lang="en-US" altLang="zh-CN" b="1">
                <a:latin typeface="Calibri" panose="020F0502020204030204" charset="0"/>
                <a:cs typeface="Calibri" panose="020F0502020204030204" charset="0"/>
              </a:rPr>
              <a:t>to speculate</a:t>
            </a:r>
            <a:endParaRPr lang="en-US" altLang="zh-CN" b="1">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down)">
                                      <p:cBhvr>
                                        <p:cTn id="22" dur="500"/>
                                        <p:tgtEl>
                                          <p:spTgt spid="10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down)">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down)">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ipe(down)">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wipe(down)">
                                      <p:cBhvr>
                                        <p:cTn id="10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3" grpId="0" bldLvl="0" animBg="1"/>
      <p:bldP spid="3" grpId="1"/>
      <p:bldP spid="24" grpId="0" animBg="1"/>
      <p:bldP spid="24" grpId="1" animBg="1"/>
      <p:bldP spid="5" grpId="0" bldLvl="0" animBg="1"/>
      <p:bldP spid="5" grpId="1"/>
      <p:bldP spid="6" grpId="0" bldLvl="0" animBg="1"/>
      <p:bldP spid="6" grpId="1" animBg="1"/>
      <p:bldP spid="8" grpId="0" bldLvl="0" animBg="1"/>
      <p:bldP spid="8" grpId="1"/>
      <p:bldP spid="9" grpId="0" bldLvl="0" animBg="1"/>
      <p:bldP spid="9" grpId="1" animBg="1"/>
      <p:bldP spid="10" grpId="0" bldLvl="0" animBg="1"/>
      <p:bldP spid="10" grpId="1"/>
      <p:bldP spid="11" grpId="0" bldLvl="0" animBg="1"/>
      <p:bldP spid="11" grpId="1" animBg="1"/>
      <p:bldP spid="12" grpId="0" bldLvl="0" animBg="1"/>
      <p:bldP spid="12" grpId="1"/>
      <p:bldP spid="13" grpId="0" bldLvl="0" animBg="1"/>
      <p:bldP spid="13" grpId="1" animBg="1"/>
      <p:bldP spid="14" grpId="0" bldLvl="0" animBg="1"/>
      <p:bldP spid="14" grpId="1"/>
      <p:bldP spid="15" grpId="0" bldLvl="0" animBg="1"/>
      <p:bldP spid="15" grpId="1" animBg="1"/>
      <p:bldP spid="16" grpId="0" bldLvl="0" animBg="1"/>
      <p:bldP spid="16" grpId="1" animBg="1"/>
      <p:bldP spid="23" grpId="0"/>
      <p:bldP spid="2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2000">
              <a:srgbClr val="FFF4CF"/>
            </a:gs>
            <a:gs pos="100000">
              <a:srgbClr val="D8EDA2"/>
            </a:gs>
          </a:gsLst>
          <a:lin ang="0" scaled="1"/>
        </a:gradFill>
        <a:effectLst/>
      </p:bgPr>
    </p:bg>
    <p:spTree>
      <p:nvGrpSpPr>
        <p:cNvPr id="1" name=""/>
        <p:cNvGrpSpPr/>
        <p:nvPr/>
      </p:nvGrpSpPr>
      <p:grpSpPr>
        <a:xfrm>
          <a:off x="0" y="0"/>
          <a:ext cx="0" cy="0"/>
          <a:chOff x="0" y="0"/>
          <a:chExt cx="0" cy="0"/>
        </a:xfrm>
      </p:grpSpPr>
      <p:sp>
        <p:nvSpPr>
          <p:cNvPr id="24" name="文本框 23"/>
          <p:cNvSpPr txBox="1"/>
          <p:nvPr/>
        </p:nvSpPr>
        <p:spPr>
          <a:xfrm>
            <a:off x="5236210" y="953770"/>
            <a:ext cx="4401820"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r>
              <a:rPr lang="en-US" altLang="zh-CN" sz="2000" b="1">
                <a:latin typeface="Calibri" panose="020F0502020204030204" charset="0"/>
                <a:cs typeface="Calibri" panose="020F0502020204030204" charset="0"/>
              </a:rPr>
              <a:t>When and where was the photo taken?</a:t>
            </a:r>
            <a:endParaRPr lang="en-US" altLang="zh-CN" sz="2000" b="1">
              <a:latin typeface="Calibri" panose="020F0502020204030204" charset="0"/>
              <a:cs typeface="Calibri" panose="020F0502020204030204" charset="0"/>
            </a:endParaRPr>
          </a:p>
        </p:txBody>
      </p:sp>
      <p:sp>
        <p:nvSpPr>
          <p:cNvPr id="6" name="文本框 5"/>
          <p:cNvSpPr txBox="1"/>
          <p:nvPr/>
        </p:nvSpPr>
        <p:spPr>
          <a:xfrm>
            <a:off x="5236210" y="333375"/>
            <a:ext cx="2369820"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r>
              <a:rPr lang="en-US" altLang="zh-CN" sz="2000" b="1">
                <a:latin typeface="Calibri" panose="020F0502020204030204" charset="0"/>
                <a:cs typeface="Calibri" panose="020F0502020204030204" charset="0"/>
              </a:rPr>
              <a:t>What’s in the photo?</a:t>
            </a:r>
            <a:endParaRPr lang="en-US" altLang="zh-CN" sz="2000" b="1">
              <a:latin typeface="Calibri" panose="020F0502020204030204" charset="0"/>
              <a:cs typeface="Calibri" panose="020F0502020204030204" charset="0"/>
            </a:endParaRPr>
          </a:p>
        </p:txBody>
      </p:sp>
      <p:sp>
        <p:nvSpPr>
          <p:cNvPr id="9" name="文本框 8"/>
          <p:cNvSpPr txBox="1"/>
          <p:nvPr/>
        </p:nvSpPr>
        <p:spPr>
          <a:xfrm>
            <a:off x="7733030" y="93345"/>
            <a:ext cx="2677795"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r>
              <a:rPr lang="en-US" altLang="zh-CN" sz="2000" b="1">
                <a:latin typeface="Calibri" panose="020F0502020204030204" charset="0"/>
                <a:cs typeface="Calibri" panose="020F0502020204030204" charset="0"/>
              </a:rPr>
              <a:t>What were they doing?</a:t>
            </a:r>
            <a:endParaRPr lang="en-US" altLang="zh-CN" sz="2000" b="1">
              <a:latin typeface="Calibri" panose="020F0502020204030204" charset="0"/>
              <a:cs typeface="Calibri" panose="020F0502020204030204" charset="0"/>
            </a:endParaRPr>
          </a:p>
        </p:txBody>
      </p:sp>
      <p:sp>
        <p:nvSpPr>
          <p:cNvPr id="11" name="文本框 10"/>
          <p:cNvSpPr txBox="1"/>
          <p:nvPr/>
        </p:nvSpPr>
        <p:spPr>
          <a:xfrm>
            <a:off x="7733030" y="523875"/>
            <a:ext cx="2677795"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r>
              <a:rPr lang="en-US" altLang="zh-CN" sz="2000" b="1">
                <a:latin typeface="Calibri" panose="020F0502020204030204" charset="0"/>
                <a:cs typeface="Calibri" panose="020F0502020204030204" charset="0"/>
              </a:rPr>
              <a:t>How were they feeling?</a:t>
            </a:r>
            <a:endParaRPr lang="en-US" altLang="zh-CN" sz="2000" b="1">
              <a:latin typeface="Calibri" panose="020F0502020204030204" charset="0"/>
              <a:cs typeface="Calibri" panose="020F0502020204030204" charset="0"/>
            </a:endParaRPr>
          </a:p>
        </p:txBody>
      </p:sp>
      <p:sp>
        <p:nvSpPr>
          <p:cNvPr id="13" name="文本框 12"/>
          <p:cNvSpPr txBox="1"/>
          <p:nvPr/>
        </p:nvSpPr>
        <p:spPr>
          <a:xfrm>
            <a:off x="5236210" y="5112385"/>
            <a:ext cx="5312410"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pPr lvl="0" algn="l">
              <a:buClrTx/>
              <a:buSzTx/>
              <a:buFontTx/>
            </a:pPr>
            <a:r>
              <a:rPr lang="en-US" altLang="zh-CN" sz="2000" b="1">
                <a:latin typeface="Calibri" panose="020F0502020204030204" charset="0"/>
                <a:cs typeface="Calibri" panose="020F0502020204030204" charset="0"/>
                <a:sym typeface="+mn-ea"/>
              </a:rPr>
              <a:t>How are the elements placed within the photo?</a:t>
            </a:r>
            <a:endParaRPr lang="en-US" altLang="zh-CN" sz="2000" b="1">
              <a:latin typeface="Calibri" panose="020F0502020204030204" charset="0"/>
              <a:cs typeface="Calibri" panose="020F0502020204030204" charset="0"/>
              <a:sym typeface="+mn-ea"/>
            </a:endParaRPr>
          </a:p>
        </p:txBody>
      </p:sp>
      <p:sp>
        <p:nvSpPr>
          <p:cNvPr id="15" name="文本框 14"/>
          <p:cNvSpPr txBox="1"/>
          <p:nvPr/>
        </p:nvSpPr>
        <p:spPr>
          <a:xfrm>
            <a:off x="5236210" y="5631815"/>
            <a:ext cx="3261360" cy="398780"/>
          </a:xfrm>
          <a:prstGeom prst="rect">
            <a:avLst/>
          </a:prstGeom>
          <a:gradFill>
            <a:gsLst>
              <a:gs pos="100000">
                <a:schemeClr val="accent6">
                  <a:lumMod val="60000"/>
                  <a:lumOff val="40000"/>
                </a:schemeClr>
              </a:gs>
              <a:gs pos="0">
                <a:srgbClr val="0CA451"/>
              </a:gs>
            </a:gsLst>
            <a:path path="circle">
              <a:fillToRect l="100000" t="100000"/>
            </a:path>
            <a:tileRect r="-100000" b="-100000"/>
          </a:gradFill>
        </p:spPr>
        <p:txBody>
          <a:bodyPr wrap="square" rtlCol="0">
            <a:spAutoFit/>
          </a:bodyPr>
          <a:p>
            <a:pPr lvl="0" algn="l">
              <a:buClrTx/>
              <a:buSzTx/>
              <a:buFontTx/>
            </a:pPr>
            <a:r>
              <a:rPr lang="en-US" altLang="zh-CN" sz="2000" b="1">
                <a:latin typeface="Calibri" panose="020F0502020204030204" charset="0"/>
                <a:cs typeface="Calibri" panose="020F0502020204030204" charset="0"/>
                <a:sym typeface="+mn-ea"/>
              </a:rPr>
              <a:t>What’s your impression of it? </a:t>
            </a:r>
            <a:endParaRPr lang="en-US" altLang="zh-CN" sz="2000" b="1">
              <a:latin typeface="Calibri" panose="020F0502020204030204" charset="0"/>
              <a:cs typeface="Calibri" panose="020F0502020204030204" charset="0"/>
              <a:sym typeface="+mn-ea"/>
            </a:endParaRPr>
          </a:p>
        </p:txBody>
      </p:sp>
      <p:sp>
        <p:nvSpPr>
          <p:cNvPr id="23" name="文本框 22"/>
          <p:cNvSpPr txBox="1"/>
          <p:nvPr>
            <p:custDataLst>
              <p:tags r:id="rId1"/>
            </p:custDataLst>
          </p:nvPr>
        </p:nvSpPr>
        <p:spPr>
          <a:xfrm>
            <a:off x="698500" y="2242185"/>
            <a:ext cx="3213100" cy="3538220"/>
          </a:xfrm>
          <a:prstGeom prst="rect">
            <a:avLst/>
          </a:prstGeom>
          <a:noFill/>
        </p:spPr>
        <p:txBody>
          <a:bodyPr wrap="square" rtlCol="0">
            <a:spAutoFit/>
          </a:bodyPr>
          <a:p>
            <a:pPr marL="285750" indent="-285750">
              <a:buFont typeface="Wingdings" panose="05000000000000000000" charset="0"/>
              <a:buChar char="u"/>
            </a:pPr>
            <a:r>
              <a:rPr lang="en-US" altLang="zh-CN" sz="2800" b="1">
                <a:latin typeface="Calibri" panose="020F0502020204030204" charset="0"/>
                <a:cs typeface="Calibri" panose="020F0502020204030204" charset="0"/>
              </a:rPr>
              <a:t>to summarize</a:t>
            </a:r>
            <a:endParaRPr lang="en-US" altLang="zh-CN" sz="2800" b="1">
              <a:latin typeface="Calibri" panose="020F0502020204030204" charset="0"/>
              <a:cs typeface="Calibri" panose="020F0502020204030204" charset="0"/>
            </a:endParaRPr>
          </a:p>
          <a:p>
            <a:pPr marL="285750" indent="-285750">
              <a:buFont typeface="Wingdings" panose="05000000000000000000" charset="0"/>
              <a:buChar char="u"/>
            </a:pPr>
            <a:endParaRPr lang="en-US" altLang="zh-CN" sz="2800" b="1">
              <a:latin typeface="Calibri" panose="020F0502020204030204" charset="0"/>
              <a:cs typeface="Calibri" panose="020F0502020204030204" charset="0"/>
            </a:endParaRPr>
          </a:p>
          <a:p>
            <a:pPr marL="285750" indent="-285750">
              <a:buFont typeface="Wingdings" panose="05000000000000000000" charset="0"/>
              <a:buChar char="u"/>
            </a:pPr>
            <a:r>
              <a:rPr lang="en-US" altLang="zh-CN" sz="2800" b="1">
                <a:latin typeface="Calibri" panose="020F0502020204030204" charset="0"/>
                <a:cs typeface="Calibri" panose="020F0502020204030204" charset="0"/>
              </a:rPr>
              <a:t>to describe</a:t>
            </a:r>
            <a:endParaRPr lang="en-US" altLang="zh-CN" sz="2800" b="1">
              <a:latin typeface="Calibri" panose="020F0502020204030204" charset="0"/>
              <a:cs typeface="Calibri" panose="020F0502020204030204" charset="0"/>
            </a:endParaRPr>
          </a:p>
          <a:p>
            <a:pPr marL="285750" indent="-285750">
              <a:buFont typeface="Wingdings" panose="05000000000000000000" charset="0"/>
              <a:buChar char="u"/>
            </a:pPr>
            <a:endParaRPr lang="en-US" altLang="zh-CN" sz="2800" b="1">
              <a:latin typeface="Calibri" panose="020F0502020204030204" charset="0"/>
              <a:cs typeface="Calibri" panose="020F0502020204030204" charset="0"/>
            </a:endParaRPr>
          </a:p>
          <a:p>
            <a:pPr marL="285750" indent="-285750">
              <a:buFont typeface="Wingdings" panose="05000000000000000000" charset="0"/>
              <a:buChar char="u"/>
            </a:pPr>
            <a:r>
              <a:rPr lang="en-US" altLang="zh-CN" sz="2800" b="1">
                <a:latin typeface="Calibri" panose="020F0502020204030204" charset="0"/>
                <a:cs typeface="Calibri" panose="020F0502020204030204" charset="0"/>
              </a:rPr>
              <a:t>to detail</a:t>
            </a:r>
            <a:endParaRPr lang="en-US" altLang="zh-CN" sz="2800" b="1">
              <a:latin typeface="Calibri" panose="020F0502020204030204" charset="0"/>
              <a:cs typeface="Calibri" panose="020F0502020204030204" charset="0"/>
            </a:endParaRPr>
          </a:p>
          <a:p>
            <a:pPr marL="285750" indent="-285750">
              <a:buFont typeface="Wingdings" panose="05000000000000000000" charset="0"/>
              <a:buChar char="u"/>
            </a:pPr>
            <a:endParaRPr lang="en-US" altLang="zh-CN" sz="2800" b="1">
              <a:latin typeface="Calibri" panose="020F0502020204030204" charset="0"/>
              <a:cs typeface="Calibri" panose="020F0502020204030204" charset="0"/>
            </a:endParaRPr>
          </a:p>
          <a:p>
            <a:pPr marL="285750" indent="-285750">
              <a:buFont typeface="Wingdings" panose="05000000000000000000" charset="0"/>
              <a:buChar char="u"/>
            </a:pPr>
            <a:r>
              <a:rPr lang="en-US" altLang="zh-CN" sz="2800" b="1">
                <a:latin typeface="Calibri" panose="020F0502020204030204" charset="0"/>
                <a:cs typeface="Calibri" panose="020F0502020204030204" charset="0"/>
                <a:sym typeface="+mn-ea"/>
              </a:rPr>
              <a:t>to speculate</a:t>
            </a:r>
            <a:endParaRPr lang="en-US" altLang="zh-CN" sz="2800" b="1">
              <a:latin typeface="Calibri" panose="020F0502020204030204" charset="0"/>
              <a:cs typeface="Calibri" panose="020F0502020204030204" charset="0"/>
            </a:endParaRPr>
          </a:p>
          <a:p>
            <a:pPr marL="285750" indent="-285750">
              <a:buFont typeface="Wingdings" panose="05000000000000000000" charset="0"/>
              <a:buChar char="u"/>
            </a:pPr>
            <a:endParaRPr lang="en-US" altLang="zh-CN" sz="2800" b="1">
              <a:latin typeface="Calibri" panose="020F0502020204030204" charset="0"/>
              <a:cs typeface="Calibri" panose="020F0502020204030204" charset="0"/>
            </a:endParaRPr>
          </a:p>
        </p:txBody>
      </p:sp>
      <p:sp>
        <p:nvSpPr>
          <p:cNvPr id="12" name="文本框 11"/>
          <p:cNvSpPr txBox="1"/>
          <p:nvPr/>
        </p:nvSpPr>
        <p:spPr>
          <a:xfrm>
            <a:off x="733425" y="5841365"/>
            <a:ext cx="10725150" cy="520065"/>
          </a:xfrm>
          <a:prstGeom prst="rect">
            <a:avLst/>
          </a:prstGeom>
          <a:gradFill>
            <a:gsLst>
              <a:gs pos="50000">
                <a:srgbClr val="F8E786"/>
              </a:gs>
              <a:gs pos="0">
                <a:srgbClr val="FAEFAE"/>
              </a:gs>
              <a:gs pos="100000">
                <a:srgbClr val="F5DE5D"/>
              </a:gs>
            </a:gsLst>
            <a:lin scaled="1"/>
          </a:gradFill>
        </p:spPr>
        <p:txBody>
          <a:bodyPr wrap="square" rtlCol="0" anchor="t">
            <a:noAutofit/>
          </a:bodyPr>
          <a:p>
            <a:pPr lvl="0" algn="ctr">
              <a:buClrTx/>
              <a:buSzTx/>
              <a:buFontTx/>
            </a:pPr>
            <a:r>
              <a:rPr lang="en-US" altLang="zh-CN" sz="2800" b="1" i="1">
                <a:latin typeface="Calibri" panose="020F0502020204030204" charset="0"/>
                <a:cs typeface="Calibri" panose="020F0502020204030204" charset="0"/>
                <a:sym typeface="+mn-ea"/>
              </a:rPr>
              <a:t>Use </a:t>
            </a:r>
            <a:r>
              <a:rPr lang="en-US" altLang="zh-CN" sz="2800" b="1" i="1">
                <a:solidFill>
                  <a:srgbClr val="FF0000"/>
                </a:solidFill>
                <a:latin typeface="Calibri" panose="020F0502020204030204" charset="0"/>
                <a:cs typeface="Calibri" panose="020F0502020204030204" charset="0"/>
                <a:sym typeface="+mn-ea"/>
              </a:rPr>
              <a:t>specific adjectives</a:t>
            </a:r>
            <a:r>
              <a:rPr lang="en-US" altLang="zh-CN" sz="2800" b="1" i="1">
                <a:latin typeface="Calibri" panose="020F0502020204030204" charset="0"/>
                <a:cs typeface="Calibri" panose="020F0502020204030204" charset="0"/>
                <a:sym typeface="+mn-ea"/>
              </a:rPr>
              <a:t>, </a:t>
            </a:r>
            <a:r>
              <a:rPr lang="en-US" altLang="zh-CN" sz="2800" b="1" i="1">
                <a:solidFill>
                  <a:srgbClr val="FF0000"/>
                </a:solidFill>
                <a:latin typeface="Calibri" panose="020F0502020204030204" charset="0"/>
                <a:cs typeface="Calibri" panose="020F0502020204030204" charset="0"/>
                <a:sym typeface="+mn-ea"/>
              </a:rPr>
              <a:t>similes </a:t>
            </a:r>
            <a:r>
              <a:rPr lang="en-US" altLang="zh-CN" sz="2800" b="1" i="1">
                <a:latin typeface="Calibri" panose="020F0502020204030204" charset="0"/>
                <a:cs typeface="Calibri" panose="020F0502020204030204" charset="0"/>
                <a:sym typeface="+mn-ea"/>
              </a:rPr>
              <a:t>or </a:t>
            </a:r>
            <a:r>
              <a:rPr lang="en-US" altLang="zh-CN" sz="2800" b="1" i="1">
                <a:solidFill>
                  <a:srgbClr val="FF0000"/>
                </a:solidFill>
                <a:latin typeface="Calibri" panose="020F0502020204030204" charset="0"/>
                <a:cs typeface="Calibri" panose="020F0502020204030204" charset="0"/>
                <a:sym typeface="+mn-ea"/>
              </a:rPr>
              <a:t>metaphors </a:t>
            </a:r>
            <a:r>
              <a:rPr lang="en-US" altLang="zh-CN" sz="2800" b="1" i="1">
                <a:latin typeface="Calibri" panose="020F0502020204030204" charset="0"/>
                <a:cs typeface="Calibri" panose="020F0502020204030204" charset="0"/>
                <a:sym typeface="+mn-ea"/>
              </a:rPr>
              <a:t>for vivid imagery.</a:t>
            </a:r>
            <a:endParaRPr lang="en-US" altLang="zh-CN" sz="2800" b="1" i="1">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158333 0.0271296 L -0.149792 0.197778 " pathEditMode="relative" rAng="0" ptsTypes="">
                                      <p:cBhvr>
                                        <p:cTn id="11" dur="2000" fill="hold"/>
                                        <p:tgtEl>
                                          <p:spTgt spid="24"/>
                                        </p:tgtEl>
                                        <p:attrNameLst>
                                          <p:attrName>ppt_x</p:attrName>
                                          <p:attrName>ppt_y</p:attrName>
                                        </p:attrNameLst>
                                      </p:cBhvr>
                                      <p:rCtr x="-83" y="75"/>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0.0139062 -0.0299074 L -0.10224 -0.111019 " pathEditMode="relative" rAng="0" ptsTypes="">
                                      <p:cBhvr>
                                        <p:cTn id="15" dur="2000" fill="hold"/>
                                        <p:tgtEl>
                                          <p:spTgt spid="15"/>
                                        </p:tgtEl>
                                        <p:attrNameLst>
                                          <p:attrName>ppt_x</p:attrName>
                                          <p:attrName>ppt_y</p:attrName>
                                        </p:attrNameLst>
                                      </p:cBhvr>
                                      <p:rCtr x="-44" y="-34"/>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0 0 L -0.0656771 0.508519 " pathEditMode="relative" rAng="0" ptsTypes="">
                                      <p:cBhvr>
                                        <p:cTn id="19" dur="2000" fill="hold"/>
                                        <p:tgtEl>
                                          <p:spTgt spid="6"/>
                                        </p:tgtEl>
                                        <p:attrNameLst>
                                          <p:attrName>ppt_x</p:attrName>
                                          <p:attrName>ppt_y</p:attrName>
                                        </p:attrNameLst>
                                      </p:cBhvr>
                                      <p:rCtr x="-35" y="261"/>
                                    </p:animMotion>
                                  </p:childTnLst>
                                </p:cTn>
                              </p:par>
                              <p:par>
                                <p:cTn id="20" presetID="0" presetClass="path" presetSubtype="0" accel="50000" decel="50000" fill="hold" grpId="0" nodeType="withEffect">
                                  <p:stCondLst>
                                    <p:cond delay="0"/>
                                  </p:stCondLst>
                                  <p:childTnLst>
                                    <p:animMotion origin="layout" path="M -0.00161458 0 L -0.189583 -0.123981 " pathEditMode="relative" rAng="0" ptsTypes="">
                                      <p:cBhvr>
                                        <p:cTn id="21" dur="2000" fill="hold"/>
                                        <p:tgtEl>
                                          <p:spTgt spid="13"/>
                                        </p:tgtEl>
                                        <p:attrNameLst>
                                          <p:attrName>ppt_x</p:attrName>
                                          <p:attrName>ppt_y</p:attrName>
                                        </p:attrNameLst>
                                      </p:cBhvr>
                                      <p:rCtr x="-91" y="-62"/>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0.00177083 0.00138889 L -0.283854 0.41213 " pathEditMode="relative" rAng="0" ptsTypes="">
                                      <p:cBhvr>
                                        <p:cTn id="25" dur="2000" fill="hold"/>
                                        <p:tgtEl>
                                          <p:spTgt spid="11"/>
                                        </p:tgtEl>
                                        <p:attrNameLst>
                                          <p:attrName>ppt_x</p:attrName>
                                          <p:attrName>ppt_y</p:attrName>
                                        </p:attrNameLst>
                                      </p:cBhvr>
                                      <p:rCtr x="-139" y="205"/>
                                    </p:animMotion>
                                  </p:childTnLst>
                                </p:cTn>
                              </p:par>
                              <p:par>
                                <p:cTn id="26" presetID="0" presetClass="path" presetSubtype="0" accel="50000" decel="50000" fill="hold" grpId="0" nodeType="withEffect">
                                  <p:stCondLst>
                                    <p:cond delay="0"/>
                                  </p:stCondLst>
                                  <p:childTnLst>
                                    <p:animMotion origin="layout" path="M 0 0 L -0.284687 0.414815 " pathEditMode="relative" rAng="0" ptsTypes="">
                                      <p:cBhvr>
                                        <p:cTn id="27" dur="2000" fill="hold"/>
                                        <p:tgtEl>
                                          <p:spTgt spid="9"/>
                                        </p:tgtEl>
                                        <p:attrNameLst>
                                          <p:attrName>ppt_x</p:attrName>
                                          <p:attrName>ppt_y</p:attrName>
                                        </p:attrNameLst>
                                      </p:cBhvr>
                                      <p:rCtr x="-144" y="214"/>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animBg="1"/>
      <p:bldP spid="15" grpId="0" animBg="1"/>
      <p:bldP spid="6" grpId="0" animBg="1"/>
      <p:bldP spid="13" grpId="0" animBg="1"/>
      <p:bldP spid="11" grpId="0" animBg="1"/>
      <p:bldP spid="9" grpId="0" animBg="1"/>
      <p:bldP spid="12" grpId="0" bldLvl="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5c984315699e6"/>
          <p:cNvPicPr>
            <a:picLocks noChangeAspect="1"/>
          </p:cNvPicPr>
          <p:nvPr>
            <p:custDataLst>
              <p:tags r:id="rId1"/>
            </p:custDataLst>
          </p:nvPr>
        </p:nvPicPr>
        <p:blipFill>
          <a:blip r:embed="rId2"/>
          <a:stretch>
            <a:fillRect/>
          </a:stretch>
        </p:blipFill>
        <p:spPr>
          <a:xfrm>
            <a:off x="566420" y="4866005"/>
            <a:ext cx="2145665" cy="2064385"/>
          </a:xfrm>
          <a:prstGeom prst="rect">
            <a:avLst/>
          </a:prstGeom>
        </p:spPr>
      </p:pic>
      <p:sp>
        <p:nvSpPr>
          <p:cNvPr id="2" name="文本框 1"/>
          <p:cNvSpPr txBox="1"/>
          <p:nvPr>
            <p:custDataLst>
              <p:tags r:id="rId3"/>
            </p:custDataLst>
          </p:nvPr>
        </p:nvSpPr>
        <p:spPr>
          <a:xfrm>
            <a:off x="333375" y="113665"/>
            <a:ext cx="8246110" cy="521970"/>
          </a:xfrm>
          <a:prstGeom prst="rect">
            <a:avLst/>
          </a:prstGeom>
          <a:noFill/>
          <a:ln>
            <a:noFill/>
          </a:ln>
        </p:spPr>
        <p:txBody>
          <a:bodyPr wrap="square" rtlCol="0">
            <a:spAutoFit/>
          </a:bodyPr>
          <a:p>
            <a:r>
              <a:rPr lang="en-US" sz="2800" b="1">
                <a:highlight>
                  <a:srgbClr val="C0C0C0"/>
                </a:highlight>
              </a:rPr>
              <a:t>Photo Description of Campus Spring</a:t>
            </a:r>
            <a:endParaRPr lang="en-US" sz="2800" b="1">
              <a:highlight>
                <a:srgbClr val="C0C0C0"/>
              </a:highlight>
            </a:endParaRPr>
          </a:p>
        </p:txBody>
      </p:sp>
      <p:sp>
        <p:nvSpPr>
          <p:cNvPr id="3" name="文本框 2"/>
          <p:cNvSpPr txBox="1"/>
          <p:nvPr/>
        </p:nvSpPr>
        <p:spPr>
          <a:xfrm>
            <a:off x="1031875" y="1157605"/>
            <a:ext cx="11330940" cy="583565"/>
          </a:xfrm>
          <a:prstGeom prst="rect">
            <a:avLst/>
          </a:prstGeom>
          <a:noFill/>
        </p:spPr>
        <p:txBody>
          <a:bodyPr wrap="square" rtlCol="0">
            <a:spAutoFit/>
          </a:bodyPr>
          <a:p>
            <a:r>
              <a:rPr lang="en-US" altLang="zh-CN" sz="3200" b="1">
                <a:latin typeface="Times New Roman" panose="02020603050405020304" pitchFamily="18" charset="0"/>
                <a:cs typeface="Times New Roman" panose="02020603050405020304" pitchFamily="18" charset="0"/>
              </a:rPr>
              <a:t>where                                what                               who                        </a:t>
            </a:r>
            <a:r>
              <a:rPr lang="en-US" altLang="zh-CN" sz="2400" b="1">
                <a:latin typeface="Times New Roman" panose="02020603050405020304" pitchFamily="18" charset="0"/>
                <a:cs typeface="Times New Roman" panose="02020603050405020304" pitchFamily="18" charset="0"/>
              </a:rPr>
              <a:t>                   </a:t>
            </a:r>
            <a:endParaRPr lang="en-US" altLang="zh-CN" sz="2400" b="1">
              <a:latin typeface="Times New Roman" panose="02020603050405020304" pitchFamily="18" charset="0"/>
              <a:cs typeface="Times New Roman" panose="02020603050405020304" pitchFamily="18" charset="0"/>
            </a:endParaRPr>
          </a:p>
        </p:txBody>
      </p:sp>
      <p:sp>
        <p:nvSpPr>
          <p:cNvPr id="6" name="文本框 5"/>
          <p:cNvSpPr txBox="1"/>
          <p:nvPr/>
        </p:nvSpPr>
        <p:spPr>
          <a:xfrm>
            <a:off x="0" y="1623695"/>
            <a:ext cx="3945255" cy="2653030"/>
          </a:xfrm>
          <a:prstGeom prst="rect">
            <a:avLst/>
          </a:prstGeom>
          <a:noFill/>
        </p:spPr>
        <p:txBody>
          <a:bodyPr wrap="square" rtlCol="0" anchor="t">
            <a:noAutofit/>
          </a:bodyPr>
          <a:p>
            <a:pPr marL="457200" indent="-457200">
              <a:buFont typeface="Arial" panose="020B0604020202020204" pitchFamily="34" charset="0"/>
              <a:buChar char="•"/>
            </a:pPr>
            <a:r>
              <a:rPr lang="en-US" altLang="zh-CN" sz="2800" i="1">
                <a:latin typeface="Times New Roman" panose="02020603050405020304" pitchFamily="18" charset="0"/>
                <a:cs typeface="Times New Roman" panose="02020603050405020304" pitchFamily="18" charset="0"/>
                <a:sym typeface="+mn-ea"/>
              </a:rPr>
              <a:t>on the campus</a:t>
            </a:r>
            <a:endParaRPr lang="en-US" altLang="zh-CN" sz="2800" i="1">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i="1">
                <a:latin typeface="Times New Roman" panose="02020603050405020304" pitchFamily="18" charset="0"/>
                <a:cs typeface="Times New Roman" panose="02020603050405020304" pitchFamily="18" charset="0"/>
                <a:sym typeface="+mn-ea"/>
              </a:rPr>
              <a:t>in front of the library</a:t>
            </a:r>
            <a:endParaRPr lang="en-US" altLang="zh-CN" sz="2800" i="1">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i="1">
                <a:latin typeface="Times New Roman" panose="02020603050405020304" pitchFamily="18" charset="0"/>
                <a:cs typeface="Times New Roman" panose="02020603050405020304" pitchFamily="18" charset="0"/>
                <a:sym typeface="+mn-ea"/>
              </a:rPr>
              <a:t>along the riverside</a:t>
            </a:r>
            <a:endParaRPr lang="en-US" altLang="zh-CN" sz="2800" i="1">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i="1">
                <a:latin typeface="Times New Roman" panose="02020603050405020304" pitchFamily="18" charset="0"/>
                <a:cs typeface="Times New Roman" panose="02020603050405020304" pitchFamily="18" charset="0"/>
                <a:sym typeface="+mn-ea"/>
              </a:rPr>
              <a:t>on the main avenue</a:t>
            </a:r>
            <a:endParaRPr lang="en-US" altLang="zh-CN" sz="2800" i="1">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i="1">
                <a:latin typeface="Times New Roman" panose="02020603050405020304" pitchFamily="18" charset="0"/>
                <a:cs typeface="Times New Roman" panose="02020603050405020304" pitchFamily="18" charset="0"/>
                <a:sym typeface="+mn-ea"/>
              </a:rPr>
              <a:t>on the playground</a:t>
            </a:r>
            <a:endParaRPr lang="en-US" altLang="zh-CN" sz="2800" i="1">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i="1">
                <a:latin typeface="Times New Roman" panose="02020603050405020304" pitchFamily="18" charset="0"/>
                <a:cs typeface="Times New Roman" panose="02020603050405020304" pitchFamily="18" charset="0"/>
                <a:sym typeface="+mn-ea"/>
              </a:rPr>
              <a:t>in a basketball court</a:t>
            </a:r>
            <a:endParaRPr lang="en-US" altLang="zh-CN" sz="2800" i="1">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sym typeface="+mn-ea"/>
              </a:rPr>
              <a:t>           </a:t>
            </a:r>
            <a:endParaRPr lang="en-US" altLang="zh-CN" sz="24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3637915" y="1635760"/>
            <a:ext cx="4473575" cy="5258435"/>
          </a:xfrm>
          <a:prstGeom prst="rect">
            <a:avLst/>
          </a:prstGeom>
          <a:noFill/>
        </p:spPr>
        <p:txBody>
          <a:bodyPr wrap="square" rtlCol="0" anchor="t">
            <a:noAutofit/>
          </a:bodyPr>
          <a:p>
            <a:pPr marL="457200" indent="-457200">
              <a:buFont typeface="Arial" panose="020B0604020202020204" pitchFamily="34" charset="0"/>
              <a:buChar char="•"/>
            </a:pPr>
            <a:r>
              <a:rPr lang="en-US" altLang="zh-CN" sz="2400" b="1">
                <a:solidFill>
                  <a:srgbClr val="FF0000"/>
                </a:solidFill>
                <a:latin typeface="Times New Roman" panose="02020603050405020304" pitchFamily="18" charset="0"/>
                <a:cs typeface="Times New Roman" panose="02020603050405020304" pitchFamily="18" charset="0"/>
                <a:sym typeface="+mn-ea"/>
              </a:rPr>
              <a:t>flowers </a:t>
            </a:r>
            <a:r>
              <a:rPr lang="en-US" altLang="zh-CN" sz="2400">
                <a:latin typeface="Times New Roman" panose="02020603050405020304" pitchFamily="18" charset="0"/>
                <a:cs typeface="Times New Roman" panose="02020603050405020304" pitchFamily="18" charset="0"/>
                <a:sym typeface="+mn-ea"/>
              </a:rPr>
              <a:t>were </a:t>
            </a:r>
            <a:r>
              <a:rPr lang="en-US" altLang="zh-CN" sz="2400" u="sng">
                <a:latin typeface="Times New Roman" panose="02020603050405020304" pitchFamily="18" charset="0"/>
                <a:cs typeface="Times New Roman" panose="02020603050405020304" pitchFamily="18" charset="0"/>
                <a:sym typeface="+mn-ea"/>
              </a:rPr>
              <a:t>blooming/ blossoming </a:t>
            </a:r>
            <a:r>
              <a:rPr lang="en-US" altLang="zh-CN" sz="2400" b="1" u="sng">
                <a:solidFill>
                  <a:srgbClr val="00B050"/>
                </a:solidFill>
                <a:latin typeface="Times New Roman" panose="02020603050405020304" pitchFamily="18" charset="0"/>
                <a:cs typeface="Times New Roman" panose="02020603050405020304" pitchFamily="18" charset="0"/>
                <a:sym typeface="+mn-ea"/>
              </a:rPr>
              <a:t>brilliantly</a:t>
            </a:r>
            <a:r>
              <a:rPr lang="en-US" altLang="zh-CN" sz="2400" u="sng">
                <a:latin typeface="Times New Roman" panose="02020603050405020304" pitchFamily="18" charset="0"/>
                <a:cs typeface="Times New Roman" panose="02020603050405020304" pitchFamily="18" charset="0"/>
                <a:sym typeface="+mn-ea"/>
              </a:rPr>
              <a:t>/ in their </a:t>
            </a:r>
            <a:r>
              <a:rPr lang="en-US" altLang="zh-CN" sz="2400" b="1" u="sng">
                <a:solidFill>
                  <a:srgbClr val="00B050"/>
                </a:solidFill>
                <a:latin typeface="Times New Roman" panose="02020603050405020304" pitchFamily="18" charset="0"/>
                <a:cs typeface="Times New Roman" panose="02020603050405020304" pitchFamily="18" charset="0"/>
                <a:sym typeface="+mn-ea"/>
              </a:rPr>
              <a:t>full glory </a:t>
            </a:r>
            <a:r>
              <a:rPr lang="en-US" altLang="zh-CN" sz="2400" i="1">
                <a:latin typeface="Times New Roman" panose="02020603050405020304" pitchFamily="18" charset="0"/>
                <a:cs typeface="Times New Roman" panose="02020603050405020304" pitchFamily="18" charset="0"/>
                <a:sym typeface="+mn-ea"/>
              </a:rPr>
              <a:t>(cherry blossoms/ sakura; Chinese wisteria; tulips)</a:t>
            </a:r>
            <a:endParaRPr lang="en-US" altLang="zh-CN" sz="2400" i="1">
              <a:latin typeface="Times New Roman" panose="02020603050405020304" pitchFamily="18" charset="0"/>
              <a:cs typeface="Times New Roman" panose="02020603050405020304" pitchFamily="18" charset="0"/>
              <a:sym typeface="+mn-ea"/>
            </a:endParaRPr>
          </a:p>
          <a:p>
            <a:pPr indent="0">
              <a:buFont typeface="Arial" panose="020B0604020202020204" pitchFamily="34" charset="0"/>
              <a:buNone/>
            </a:pPr>
            <a:endParaRPr lang="en-US" altLang="zh-CN" sz="2000">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r>
              <a:rPr lang="en-US" altLang="zh-CN" sz="2400" b="1">
                <a:solidFill>
                  <a:srgbClr val="FF0000"/>
                </a:solidFill>
                <a:latin typeface="Times New Roman" panose="02020603050405020304" pitchFamily="18" charset="0"/>
                <a:cs typeface="Times New Roman" panose="02020603050405020304" pitchFamily="18" charset="0"/>
                <a:sym typeface="+mn-ea"/>
              </a:rPr>
              <a:t>trees </a:t>
            </a:r>
            <a:r>
              <a:rPr lang="en-US" altLang="zh-CN" sz="2400">
                <a:latin typeface="Times New Roman" panose="02020603050405020304" pitchFamily="18" charset="0"/>
                <a:cs typeface="Times New Roman" panose="02020603050405020304" pitchFamily="18" charset="0"/>
                <a:sym typeface="+mn-ea"/>
              </a:rPr>
              <a:t>(</a:t>
            </a:r>
            <a:r>
              <a:rPr lang="en-US" altLang="zh-CN" sz="2400" i="1">
                <a:latin typeface="Times New Roman" panose="02020603050405020304" pitchFamily="18" charset="0"/>
                <a:cs typeface="Times New Roman" panose="02020603050405020304" pitchFamily="18" charset="0"/>
                <a:sym typeface="+mn-ea"/>
              </a:rPr>
              <a:t>willow</a:t>
            </a:r>
            <a:r>
              <a:rPr lang="en-US" altLang="zh-CN" sz="2400">
                <a:latin typeface="Times New Roman" panose="02020603050405020304" pitchFamily="18" charset="0"/>
                <a:cs typeface="Times New Roman" panose="02020603050405020304" pitchFamily="18" charset="0"/>
                <a:sym typeface="+mn-ea"/>
              </a:rPr>
              <a:t>) were </a:t>
            </a:r>
            <a:r>
              <a:rPr lang="en-US" altLang="zh-CN" sz="2400" u="sng">
                <a:latin typeface="Times New Roman" panose="02020603050405020304" pitchFamily="18" charset="0"/>
                <a:cs typeface="Times New Roman" panose="02020603050405020304" pitchFamily="18" charset="0"/>
                <a:sym typeface="+mn-ea"/>
              </a:rPr>
              <a:t>shooting/ sprouting with </a:t>
            </a:r>
            <a:r>
              <a:rPr lang="en-US" altLang="zh-CN" sz="2400" b="1" u="sng">
                <a:solidFill>
                  <a:srgbClr val="00B050"/>
                </a:solidFill>
                <a:latin typeface="Times New Roman" panose="02020603050405020304" pitchFamily="18" charset="0"/>
                <a:cs typeface="Times New Roman" panose="02020603050405020304" pitchFamily="18" charset="0"/>
                <a:sym typeface="+mn-ea"/>
              </a:rPr>
              <a:t>fresh </a:t>
            </a:r>
            <a:r>
              <a:rPr lang="en-US" altLang="zh-CN" sz="2400" u="sng">
                <a:latin typeface="Times New Roman" panose="02020603050405020304" pitchFamily="18" charset="0"/>
                <a:cs typeface="Times New Roman" panose="02020603050405020304" pitchFamily="18" charset="0"/>
                <a:sym typeface="+mn-ea"/>
              </a:rPr>
              <a:t>buds</a:t>
            </a:r>
            <a:endParaRPr lang="en-US" altLang="zh-CN" sz="2400" u="sng">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endParaRPr lang="en-US" altLang="zh-CN" sz="2400">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r>
              <a:rPr lang="en-US" altLang="zh-CN" sz="2400" b="1" u="sng">
                <a:solidFill>
                  <a:srgbClr val="00B050"/>
                </a:solidFill>
                <a:latin typeface="Times New Roman" panose="02020603050405020304" pitchFamily="18" charset="0"/>
                <a:cs typeface="Times New Roman" panose="02020603050405020304" pitchFamily="18" charset="0"/>
                <a:sym typeface="+mn-ea"/>
              </a:rPr>
              <a:t>buzzing </a:t>
            </a:r>
            <a:r>
              <a:rPr lang="en-US" altLang="zh-CN" sz="2400" b="1">
                <a:solidFill>
                  <a:srgbClr val="FF0000"/>
                </a:solidFill>
                <a:latin typeface="Times New Roman" panose="02020603050405020304" pitchFamily="18" charset="0"/>
                <a:cs typeface="Times New Roman" panose="02020603050405020304" pitchFamily="18" charset="0"/>
                <a:sym typeface="+mn-ea"/>
              </a:rPr>
              <a:t>bees </a:t>
            </a:r>
            <a:r>
              <a:rPr lang="en-US" altLang="zh-CN" sz="2400">
                <a:latin typeface="Times New Roman" panose="02020603050405020304" pitchFamily="18" charset="0"/>
                <a:cs typeface="Times New Roman" panose="02020603050405020304" pitchFamily="18" charset="0"/>
                <a:sym typeface="+mn-ea"/>
              </a:rPr>
              <a:t>were </a:t>
            </a:r>
            <a:r>
              <a:rPr lang="en-US" altLang="zh-CN" sz="2400" b="1" u="sng">
                <a:solidFill>
                  <a:srgbClr val="00B050"/>
                </a:solidFill>
                <a:latin typeface="Times New Roman" panose="02020603050405020304" pitchFamily="18" charset="0"/>
                <a:cs typeface="Times New Roman" panose="02020603050405020304" pitchFamily="18" charset="0"/>
                <a:sym typeface="+mn-ea"/>
              </a:rPr>
              <a:t>busily </a:t>
            </a:r>
            <a:r>
              <a:rPr lang="en-US" altLang="zh-CN" sz="2400" u="sng">
                <a:latin typeface="Times New Roman" panose="02020603050405020304" pitchFamily="18" charset="0"/>
                <a:cs typeface="Times New Roman" panose="02020603050405020304" pitchFamily="18" charset="0"/>
                <a:sym typeface="+mn-ea"/>
              </a:rPr>
              <a:t>gathering nectar</a:t>
            </a:r>
            <a:endParaRPr lang="en-US" altLang="zh-CN" sz="2400" u="sng">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endParaRPr lang="en-US" altLang="zh-CN" sz="2400">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r>
              <a:rPr lang="en-US" altLang="zh-CN" sz="2400" b="1">
                <a:solidFill>
                  <a:srgbClr val="FF0000"/>
                </a:solidFill>
                <a:latin typeface="Times New Roman" panose="02020603050405020304" pitchFamily="18" charset="0"/>
                <a:cs typeface="Times New Roman" panose="02020603050405020304" pitchFamily="18" charset="0"/>
                <a:sym typeface="+mn-ea"/>
              </a:rPr>
              <a:t>birds</a:t>
            </a:r>
            <a:r>
              <a:rPr lang="en-US" altLang="zh-CN" sz="2400">
                <a:latin typeface="Times New Roman" panose="02020603050405020304" pitchFamily="18" charset="0"/>
                <a:cs typeface="Times New Roman" panose="02020603050405020304" pitchFamily="18" charset="0"/>
                <a:sym typeface="+mn-ea"/>
              </a:rPr>
              <a:t> were </a:t>
            </a:r>
            <a:r>
              <a:rPr lang="en-US" altLang="zh-CN" sz="2400" u="sng">
                <a:latin typeface="Times New Roman" panose="02020603050405020304" pitchFamily="18" charset="0"/>
                <a:cs typeface="Times New Roman" panose="02020603050405020304" pitchFamily="18" charset="0"/>
                <a:sym typeface="+mn-ea"/>
              </a:rPr>
              <a:t>resting on branches</a:t>
            </a:r>
            <a:r>
              <a:rPr lang="en-US" altLang="zh-CN" sz="2400">
                <a:latin typeface="Times New Roman" panose="02020603050405020304" pitchFamily="18" charset="0"/>
                <a:cs typeface="Times New Roman" panose="02020603050405020304" pitchFamily="18" charset="0"/>
                <a:sym typeface="+mn-ea"/>
              </a:rPr>
              <a:t>, </a:t>
            </a:r>
            <a:r>
              <a:rPr lang="en-US" altLang="zh-CN" sz="2400" b="1" u="sng">
                <a:solidFill>
                  <a:srgbClr val="00B050"/>
                </a:solidFill>
                <a:latin typeface="Times New Roman" panose="02020603050405020304" pitchFamily="18" charset="0"/>
                <a:cs typeface="Times New Roman" panose="02020603050405020304" pitchFamily="18" charset="0"/>
                <a:sym typeface="+mn-ea"/>
              </a:rPr>
              <a:t>as if</a:t>
            </a:r>
            <a:r>
              <a:rPr lang="en-US" altLang="zh-CN" sz="2400">
                <a:latin typeface="Times New Roman" panose="02020603050405020304" pitchFamily="18" charset="0"/>
                <a:cs typeface="Times New Roman" panose="02020603050405020304" pitchFamily="18" charset="0"/>
                <a:sym typeface="+mn-ea"/>
              </a:rPr>
              <a:t> </a:t>
            </a:r>
            <a:r>
              <a:rPr lang="en-US" altLang="zh-CN" sz="2400" u="sng">
                <a:latin typeface="Times New Roman" panose="02020603050405020304" pitchFamily="18" charset="0"/>
                <a:cs typeface="Times New Roman" panose="02020603050405020304" pitchFamily="18" charset="0"/>
                <a:sym typeface="+mn-ea"/>
              </a:rPr>
              <a:t>relishing the freshness</a:t>
            </a:r>
            <a:endParaRPr lang="en-US" altLang="zh-CN" sz="2400" u="sng">
              <a:latin typeface="Times New Roman" panose="02020603050405020304" pitchFamily="18" charset="0"/>
              <a:cs typeface="Times New Roman" panose="02020603050405020304" pitchFamily="18" charset="0"/>
              <a:sym typeface="+mn-ea"/>
            </a:endParaRPr>
          </a:p>
          <a:p>
            <a:pPr indent="0">
              <a:buFont typeface="Arial" panose="020B0604020202020204" pitchFamily="34" charset="0"/>
              <a:buNone/>
            </a:pPr>
            <a:endParaRPr lang="en-US" altLang="zh-CN" sz="2400" u="sng">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8256905" y="1635760"/>
            <a:ext cx="3935730" cy="4729480"/>
          </a:xfrm>
          <a:prstGeom prst="rect">
            <a:avLst/>
          </a:prstGeom>
          <a:noFill/>
        </p:spPr>
        <p:txBody>
          <a:bodyPr wrap="square" rtlCol="0" anchor="t">
            <a:noAutofit/>
          </a:bodyPr>
          <a:p>
            <a:pPr algn="ctr"/>
            <a:r>
              <a:rPr lang="en-US" altLang="zh-CN" sz="2800">
                <a:latin typeface="Times New Roman" panose="02020603050405020304" pitchFamily="18" charset="0"/>
                <a:cs typeface="Times New Roman" panose="02020603050405020304" pitchFamily="18" charset="0"/>
                <a:sym typeface="+mn-ea"/>
              </a:rPr>
              <a:t>students were</a:t>
            </a:r>
            <a:endParaRPr lang="en-US" altLang="zh-CN" sz="2800">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r>
              <a:rPr lang="en-US" altLang="zh-CN" sz="2800" b="1" u="sng">
                <a:solidFill>
                  <a:srgbClr val="00B050"/>
                </a:solidFill>
                <a:latin typeface="Times New Roman" panose="02020603050405020304" pitchFamily="18" charset="0"/>
                <a:cs typeface="Times New Roman" panose="02020603050405020304" pitchFamily="18" charset="0"/>
                <a:sym typeface="+mn-ea"/>
              </a:rPr>
              <a:t>fully immersed</a:t>
            </a:r>
            <a:r>
              <a:rPr lang="en-US" altLang="zh-CN" sz="2800" u="sng">
                <a:solidFill>
                  <a:srgbClr val="00B050"/>
                </a:solidFill>
                <a:latin typeface="Times New Roman" panose="02020603050405020304" pitchFamily="18" charset="0"/>
                <a:cs typeface="Times New Roman" panose="02020603050405020304" pitchFamily="18" charset="0"/>
                <a:sym typeface="+mn-ea"/>
              </a:rPr>
              <a:t>/ </a:t>
            </a:r>
            <a:r>
              <a:rPr lang="en-US" altLang="zh-CN" sz="2800" b="1" u="sng">
                <a:solidFill>
                  <a:srgbClr val="00B050"/>
                </a:solidFill>
                <a:latin typeface="Times New Roman" panose="02020603050405020304" pitchFamily="18" charset="0"/>
                <a:cs typeface="Times New Roman" panose="02020603050405020304" pitchFamily="18" charset="0"/>
                <a:sym typeface="+mn-ea"/>
              </a:rPr>
              <a:t>indulged in </a:t>
            </a:r>
            <a:r>
              <a:rPr lang="en-US" altLang="zh-CN" sz="2800">
                <a:latin typeface="Times New Roman" panose="02020603050405020304" pitchFamily="18" charset="0"/>
                <a:cs typeface="Times New Roman" panose="02020603050405020304" pitchFamily="18" charset="0"/>
                <a:sym typeface="+mn-ea"/>
              </a:rPr>
              <a:t>reading</a:t>
            </a:r>
            <a:endParaRPr lang="en-US" altLang="zh-CN" sz="2800">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endParaRPr lang="en-US" altLang="zh-CN" sz="2800">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r>
              <a:rPr lang="en-US" altLang="zh-CN" sz="2800">
                <a:latin typeface="Times New Roman" panose="02020603050405020304" pitchFamily="18" charset="0"/>
                <a:cs typeface="Times New Roman" panose="02020603050405020304" pitchFamily="18" charset="0"/>
                <a:sym typeface="+mn-ea"/>
              </a:rPr>
              <a:t>chatting </a:t>
            </a:r>
            <a:r>
              <a:rPr lang="en-US" altLang="zh-CN" sz="2800" b="1" u="sng">
                <a:solidFill>
                  <a:srgbClr val="00B050"/>
                </a:solidFill>
                <a:latin typeface="Times New Roman" panose="02020603050405020304" pitchFamily="18" charset="0"/>
                <a:cs typeface="Times New Roman" panose="02020603050405020304" pitchFamily="18" charset="0"/>
                <a:sym typeface="+mn-ea"/>
              </a:rPr>
              <a:t>merrily with excitement playing on their faces</a:t>
            </a:r>
            <a:r>
              <a:rPr lang="en-US" altLang="zh-CN" sz="2800" u="sng">
                <a:solidFill>
                  <a:srgbClr val="00B050"/>
                </a:solidFill>
                <a:latin typeface="Times New Roman" panose="02020603050405020304" pitchFamily="18" charset="0"/>
                <a:cs typeface="Times New Roman" panose="02020603050405020304" pitchFamily="18" charset="0"/>
                <a:sym typeface="+mn-ea"/>
              </a:rPr>
              <a:t>   </a:t>
            </a:r>
            <a:endParaRPr lang="en-US" altLang="zh-CN" sz="2800" u="sng">
              <a:solidFill>
                <a:srgbClr val="00B050"/>
              </a:solidFill>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endParaRPr lang="en-US" altLang="zh-CN" sz="2800" u="sng">
              <a:solidFill>
                <a:srgbClr val="00B050"/>
              </a:solidFill>
              <a:latin typeface="Times New Roman" panose="02020603050405020304" pitchFamily="18" charset="0"/>
              <a:cs typeface="Times New Roman" panose="02020603050405020304" pitchFamily="18" charset="0"/>
              <a:sym typeface="+mn-ea"/>
            </a:endParaRPr>
          </a:p>
          <a:p>
            <a:pPr marL="457200" indent="-457200">
              <a:buFont typeface="Arial" panose="020B0604020202020204" pitchFamily="34" charset="0"/>
              <a:buChar char="•"/>
            </a:pPr>
            <a:r>
              <a:rPr lang="en-US" altLang="zh-CN" sz="2800" b="1" u="sng">
                <a:solidFill>
                  <a:srgbClr val="00B050"/>
                </a:solidFill>
                <a:latin typeface="Times New Roman" panose="02020603050405020304" pitchFamily="18" charset="0"/>
                <a:cs typeface="Times New Roman" panose="02020603050405020304" pitchFamily="18" charset="0"/>
                <a:sym typeface="+mn-ea"/>
              </a:rPr>
              <a:t>unleashing</a:t>
            </a:r>
            <a:r>
              <a:rPr lang="en-US" altLang="zh-CN" sz="2800">
                <a:latin typeface="Times New Roman" panose="02020603050405020304" pitchFamily="18" charset="0"/>
                <a:cs typeface="Times New Roman" panose="02020603050405020304" pitchFamily="18" charset="0"/>
                <a:sym typeface="+mn-ea"/>
              </a:rPr>
              <a:t> themselves and </a:t>
            </a:r>
            <a:r>
              <a:rPr lang="en-US" altLang="zh-CN" sz="2800" b="1" u="sng">
                <a:solidFill>
                  <a:srgbClr val="00B050"/>
                </a:solidFill>
                <a:latin typeface="Times New Roman" panose="02020603050405020304" pitchFamily="18" charset="0"/>
                <a:cs typeface="Times New Roman" panose="02020603050405020304" pitchFamily="18" charset="0"/>
                <a:sym typeface="+mn-ea"/>
              </a:rPr>
              <a:t>pouring out sweat (</a:t>
            </a:r>
            <a:r>
              <a:rPr lang="zh-CN" altLang="en-US" sz="2800" b="1" u="sng">
                <a:solidFill>
                  <a:srgbClr val="00B050"/>
                </a:solidFill>
                <a:latin typeface="Times New Roman" panose="02020603050405020304" pitchFamily="18" charset="0"/>
                <a:cs typeface="Times New Roman" panose="02020603050405020304" pitchFamily="18" charset="0"/>
                <a:sym typeface="+mn-ea"/>
              </a:rPr>
              <a:t>尽情释放；挥洒汗水</a:t>
            </a:r>
            <a:r>
              <a:rPr lang="en-US" altLang="zh-CN" sz="2800" b="1" u="sng">
                <a:solidFill>
                  <a:srgbClr val="00B050"/>
                </a:solidFill>
                <a:latin typeface="Times New Roman" panose="02020603050405020304" pitchFamily="18" charset="0"/>
                <a:cs typeface="Times New Roman" panose="02020603050405020304" pitchFamily="18" charset="0"/>
                <a:sym typeface="+mn-ea"/>
              </a:rPr>
              <a:t>)   </a:t>
            </a:r>
            <a:endParaRPr lang="en-US" altLang="zh-CN" sz="2800">
              <a:latin typeface="Times New Roman" panose="02020603050405020304" pitchFamily="18" charset="0"/>
              <a:cs typeface="Times New Roman" panose="02020603050405020304" pitchFamily="18" charset="0"/>
              <a:sym typeface="+mn-ea"/>
            </a:endParaRPr>
          </a:p>
        </p:txBody>
      </p:sp>
      <p:sp>
        <p:nvSpPr>
          <p:cNvPr id="24" name="文本框 23"/>
          <p:cNvSpPr txBox="1"/>
          <p:nvPr/>
        </p:nvSpPr>
        <p:spPr>
          <a:xfrm>
            <a:off x="4479290" y="635635"/>
            <a:ext cx="2894965" cy="521970"/>
          </a:xfrm>
          <a:prstGeom prst="rect">
            <a:avLst/>
          </a:prstGeom>
          <a:gradFill>
            <a:gsLst>
              <a:gs pos="50000">
                <a:srgbClr val="F186AB"/>
              </a:gs>
              <a:gs pos="0">
                <a:srgbClr val="F4ADC5"/>
              </a:gs>
              <a:gs pos="100000">
                <a:srgbClr val="EE5F90"/>
              </a:gs>
            </a:gsLst>
            <a:lin scaled="1"/>
          </a:gradFill>
        </p:spPr>
        <p:txBody>
          <a:bodyPr wrap="square" rtlCol="0">
            <a:spAutoFit/>
          </a:bodyPr>
          <a:p>
            <a:pPr algn="ctr"/>
            <a:r>
              <a:rPr lang="en-US" altLang="zh-CN" sz="2800" b="1">
                <a:latin typeface="Calibri" panose="020F0502020204030204" charset="0"/>
                <a:cs typeface="Calibri" panose="020F0502020204030204" charset="0"/>
              </a:rPr>
              <a:t>vitality of spring</a:t>
            </a:r>
            <a:endParaRPr lang="en-US" altLang="zh-CN" sz="2800" b="1">
              <a:latin typeface="Calibri" panose="020F0502020204030204" charset="0"/>
              <a:cs typeface="Calibri" panose="020F0502020204030204" charset="0"/>
            </a:endParaRPr>
          </a:p>
        </p:txBody>
      </p:sp>
      <p:sp>
        <p:nvSpPr>
          <p:cNvPr id="9" name="文本框 8"/>
          <p:cNvSpPr txBox="1"/>
          <p:nvPr/>
        </p:nvSpPr>
        <p:spPr>
          <a:xfrm>
            <a:off x="8687435" y="635635"/>
            <a:ext cx="2894965" cy="521970"/>
          </a:xfrm>
          <a:prstGeom prst="rect">
            <a:avLst/>
          </a:prstGeom>
          <a:gradFill>
            <a:gsLst>
              <a:gs pos="50000">
                <a:srgbClr val="F186AB"/>
              </a:gs>
              <a:gs pos="0">
                <a:srgbClr val="F4ADC5"/>
              </a:gs>
              <a:gs pos="100000">
                <a:srgbClr val="EE5F90"/>
              </a:gs>
            </a:gsLst>
            <a:lin scaled="1"/>
          </a:gradFill>
        </p:spPr>
        <p:txBody>
          <a:bodyPr wrap="square" rtlCol="0">
            <a:spAutoFit/>
          </a:bodyPr>
          <a:p>
            <a:pPr algn="ctr"/>
            <a:r>
              <a:rPr lang="en-US" altLang="zh-CN" sz="2800" b="1">
                <a:latin typeface="Calibri" panose="020F0502020204030204" charset="0"/>
                <a:cs typeface="Calibri" panose="020F0502020204030204" charset="0"/>
              </a:rPr>
              <a:t>vigor of students</a:t>
            </a:r>
            <a:endParaRPr lang="en-US" altLang="zh-CN" sz="2800" b="1">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down)">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down)">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wipe(down)">
                                      <p:cBhvr>
                                        <p:cTn id="45" dur="500"/>
                                        <p:tgtEl>
                                          <p:spTgt spid="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Effect transition="in" filter="wipe(down)">
                                      <p:cBhvr>
                                        <p:cTn id="50" dur="500"/>
                                        <p:tgtEl>
                                          <p:spTgt spid="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ox(in)">
                                      <p:cBhvr>
                                        <p:cTn id="5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24" grpId="0" animBg="1"/>
      <p:bldP spid="24"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3375" y="113665"/>
            <a:ext cx="8246110" cy="521970"/>
          </a:xfrm>
          <a:prstGeom prst="rect">
            <a:avLst/>
          </a:prstGeom>
          <a:noFill/>
          <a:ln>
            <a:noFill/>
          </a:ln>
        </p:spPr>
        <p:txBody>
          <a:bodyPr wrap="square" rtlCol="0">
            <a:spAutoFit/>
          </a:bodyPr>
          <a:p>
            <a:r>
              <a:rPr lang="en-US" altLang="zh-CN" sz="2800" b="1">
                <a:highlight>
                  <a:srgbClr val="C0C0C0"/>
                </a:highlight>
                <a:latin typeface="Times New Roman" panose="02020603050405020304" pitchFamily="18" charset="0"/>
                <a:ea typeface="宋体" panose="02010600030101010101" pitchFamily="2" charset="-122"/>
                <a:cs typeface="Times New Roman" panose="02020603050405020304" pitchFamily="18" charset="0"/>
                <a:sym typeface="+mn-ea"/>
              </a:rPr>
              <a:t>Feelings of the contest</a:t>
            </a:r>
            <a:endParaRPr lang="en-US" altLang="zh-CN" sz="2800" b="1">
              <a:highlight>
                <a:srgbClr val="C0C0C0"/>
              </a:highligh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643255" y="900430"/>
            <a:ext cx="10620375" cy="5477510"/>
          </a:xfrm>
          <a:prstGeom prst="rect">
            <a:avLst/>
          </a:prstGeom>
          <a:noFill/>
        </p:spPr>
        <p:txBody>
          <a:bodyPr wrap="square" rtlCol="0" anchor="t">
            <a:spAutoFit/>
          </a:bodyPr>
          <a:p>
            <a:pPr marL="342900" indent="-342900" algn="just">
              <a:buFont typeface="Wingdings" panose="05000000000000000000" charset="0"/>
              <a:buChar char="l"/>
            </a:pP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Winning the first prize was undoubtedly </a:t>
            </a:r>
            <a:r>
              <a:rPr lang="en-US" altLang="zh-CN" sz="2500" b="1" dirty="0">
                <a:solidFill>
                  <a:srgbClr val="FF0000"/>
                </a:solidFill>
                <a:effectLst/>
                <a:latin typeface="Times New Roman" panose="02020603050405020304" pitchFamily="18" charset="0"/>
                <a:cs typeface="Times New Roman" panose="02020603050405020304" pitchFamily="18" charset="0"/>
                <a:sym typeface="+mn-ea"/>
              </a:rPr>
              <a:t>a moment of immense pride</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validating my efforts (</a:t>
            </a:r>
            <a:r>
              <a:rPr lang="zh-CN" altLang="en-US" sz="2500" u="sng" dirty="0">
                <a:solidFill>
                  <a:srgbClr val="05073B"/>
                </a:solidFill>
                <a:effectLst/>
                <a:latin typeface="Times New Roman" panose="02020603050405020304" pitchFamily="18" charset="0"/>
                <a:cs typeface="Times New Roman" panose="02020603050405020304" pitchFamily="18" charset="0"/>
                <a:sym typeface="+mn-ea"/>
              </a:rPr>
              <a:t>证明我的努力</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 and </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inspiring me to continue exploring and documenting (</a:t>
            </a:r>
            <a:r>
              <a:rPr lang="zh-CN" altLang="en-US" sz="2500" u="sng" dirty="0">
                <a:solidFill>
                  <a:srgbClr val="05073B"/>
                </a:solidFill>
                <a:effectLst/>
                <a:latin typeface="Times New Roman" panose="02020603050405020304" pitchFamily="18" charset="0"/>
                <a:cs typeface="Times New Roman" panose="02020603050405020304" pitchFamily="18" charset="0"/>
                <a:sym typeface="+mn-ea"/>
              </a:rPr>
              <a:t>记录</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 the world through the lens of my camera (</a:t>
            </a:r>
            <a:r>
              <a:rPr lang="zh-CN" altLang="en-US" sz="2500" u="sng" dirty="0">
                <a:solidFill>
                  <a:srgbClr val="05073B"/>
                </a:solidFill>
                <a:effectLst/>
                <a:latin typeface="Times New Roman" panose="02020603050405020304" pitchFamily="18" charset="0"/>
                <a:cs typeface="Times New Roman" panose="02020603050405020304" pitchFamily="18" charset="0"/>
                <a:sym typeface="+mn-ea"/>
              </a:rPr>
              <a:t>相机镜头</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a:t>
            </a:r>
            <a:endParaRPr lang="en-US" altLang="zh-CN" sz="2500"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just">
              <a:buFont typeface="Wingdings" panose="05000000000000000000" charset="0"/>
              <a:buChar char="l"/>
            </a:pPr>
            <a:endParaRPr lang="en-US" altLang="zh-CN" sz="2500"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just">
              <a:buFont typeface="Wingdings" panose="05000000000000000000" charset="0"/>
              <a:buChar char="l"/>
            </a:pP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Participating in this contest was </a:t>
            </a:r>
            <a:r>
              <a:rPr lang="en-US" altLang="zh-CN" sz="2500" b="1" dirty="0">
                <a:solidFill>
                  <a:srgbClr val="FF0000"/>
                </a:solidFill>
                <a:effectLst/>
                <a:latin typeface="Times New Roman" panose="02020603050405020304" pitchFamily="18" charset="0"/>
                <a:cs typeface="Times New Roman" panose="02020603050405020304" pitchFamily="18" charset="0"/>
                <a:sym typeface="+mn-ea"/>
              </a:rPr>
              <a:t>an enriching experience</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Not only did it endow me</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with an opportunity to observe our campus with a fresh perspective (</a:t>
            </a:r>
            <a:r>
              <a:rPr lang="zh-CN" altLang="en-US" sz="2500" u="sng" dirty="0">
                <a:solidFill>
                  <a:srgbClr val="05073B"/>
                </a:solidFill>
                <a:effectLst/>
                <a:latin typeface="Times New Roman" panose="02020603050405020304" pitchFamily="18" charset="0"/>
                <a:cs typeface="Times New Roman" panose="02020603050405020304" pitchFamily="18" charset="0"/>
                <a:sym typeface="+mn-ea"/>
              </a:rPr>
              <a:t>以全新的视角</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but also navigated me toward searching for those hidden gems of beauty (</a:t>
            </a:r>
            <a:r>
              <a:rPr lang="zh-CN" altLang="en-US" sz="2500" u="sng" dirty="0">
                <a:solidFill>
                  <a:srgbClr val="05073B"/>
                </a:solidFill>
                <a:effectLst/>
                <a:latin typeface="Times New Roman" panose="02020603050405020304" pitchFamily="18" charset="0"/>
                <a:cs typeface="Times New Roman" panose="02020603050405020304" pitchFamily="18" charset="0"/>
                <a:sym typeface="+mn-ea"/>
              </a:rPr>
              <a:t>隐藏的珍宝</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 that often go unnoticed (</a:t>
            </a:r>
            <a:r>
              <a:rPr lang="zh-CN" altLang="en-US" sz="2500" u="sng" dirty="0">
                <a:solidFill>
                  <a:srgbClr val="05073B"/>
                </a:solidFill>
                <a:effectLst/>
                <a:latin typeface="Times New Roman" panose="02020603050405020304" pitchFamily="18" charset="0"/>
                <a:cs typeface="Times New Roman" panose="02020603050405020304" pitchFamily="18" charset="0"/>
                <a:sym typeface="+mn-ea"/>
              </a:rPr>
              <a:t>未被察觉的</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 </a:t>
            </a:r>
            <a:endParaRPr lang="en-US" altLang="zh-CN" sz="2500"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just">
              <a:buFont typeface="Wingdings" panose="05000000000000000000" charset="0"/>
              <a:buChar char="l"/>
            </a:pPr>
            <a:endParaRPr lang="en-US" altLang="zh-CN" sz="2500"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just">
              <a:buFont typeface="Wingdings" panose="05000000000000000000" charset="0"/>
              <a:buChar char="l"/>
            </a:pP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The process of capturing these moments on camera was </a:t>
            </a:r>
            <a:r>
              <a:rPr lang="en-US" altLang="zh-CN" sz="2500" b="1" dirty="0">
                <a:solidFill>
                  <a:srgbClr val="FF0000"/>
                </a:solidFill>
                <a:effectLst/>
                <a:latin typeface="Times New Roman" panose="02020603050405020304" pitchFamily="18" charset="0"/>
                <a:cs typeface="Times New Roman" panose="02020603050405020304" pitchFamily="18" charset="0"/>
                <a:sym typeface="+mn-ea"/>
              </a:rPr>
              <a:t>both challenging and rewarding</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 </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teaching me the importance of patience, attention to detail, and the ability to see the world through a different lens (</a:t>
            </a:r>
            <a:r>
              <a:rPr lang="zh-CN" altLang="en-US" sz="2500" u="sng" dirty="0">
                <a:solidFill>
                  <a:srgbClr val="05073B"/>
                </a:solidFill>
                <a:effectLst/>
                <a:latin typeface="Times New Roman" panose="02020603050405020304" pitchFamily="18" charset="0"/>
                <a:cs typeface="Times New Roman" panose="02020603050405020304" pitchFamily="18" charset="0"/>
                <a:sym typeface="+mn-ea"/>
              </a:rPr>
              <a:t>以不同的镜头</a:t>
            </a:r>
            <a:r>
              <a:rPr lang="en-US" altLang="zh-CN" sz="2500" u="sng" dirty="0">
                <a:solidFill>
                  <a:srgbClr val="05073B"/>
                </a:solidFill>
                <a:effectLst/>
                <a:latin typeface="Times New Roman" panose="02020603050405020304" pitchFamily="18" charset="0"/>
                <a:cs typeface="Times New Roman" panose="02020603050405020304" pitchFamily="18" charset="0"/>
                <a:sym typeface="+mn-ea"/>
              </a:rPr>
              <a:t>)</a:t>
            </a:r>
            <a:r>
              <a:rPr lang="en-US" altLang="zh-CN" sz="2500" dirty="0">
                <a:solidFill>
                  <a:srgbClr val="05073B"/>
                </a:solidFill>
                <a:effectLst/>
                <a:latin typeface="Times New Roman" panose="02020603050405020304" pitchFamily="18" charset="0"/>
                <a:cs typeface="Times New Roman" panose="02020603050405020304" pitchFamily="18" charset="0"/>
                <a:sym typeface="+mn-ea"/>
              </a:rPr>
              <a:t>.</a:t>
            </a:r>
            <a:endParaRPr lang="en-US" altLang="zh-CN" sz="2500" dirty="0">
              <a:solidFill>
                <a:srgbClr val="05073B"/>
              </a:solidFill>
              <a:effectLst/>
              <a:latin typeface="Times New Roman" panose="02020603050405020304" pitchFamily="18" charset="0"/>
              <a:cs typeface="Times New Roman" panose="02020603050405020304" pitchFamily="18" charset="0"/>
              <a:sym typeface="+mn-ea"/>
            </a:endParaRPr>
          </a:p>
          <a:p>
            <a:pPr marL="342900" indent="-342900" algn="just">
              <a:buFont typeface="Wingdings" panose="05000000000000000000" charset="0"/>
              <a:buChar char="l"/>
            </a:pPr>
            <a:endParaRPr lang="en-US" altLang="zh-CN" sz="2500" b="0" i="0" dirty="0">
              <a:solidFill>
                <a:srgbClr val="05073B"/>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l"/>
            </a:pPr>
            <a:endParaRPr lang="en-US" altLang="zh-CN" sz="2500" dirty="0">
              <a:solidFill>
                <a:srgbClr val="05073B"/>
              </a:solidFill>
              <a:effectLst/>
              <a:latin typeface="Times New Roman" panose="02020603050405020304" pitchFamily="18" charset="0"/>
              <a:cs typeface="Times New Roman" panose="02020603050405020304" pitchFamily="18" charset="0"/>
              <a:sym typeface="+mn-ea"/>
            </a:endParaRPr>
          </a:p>
        </p:txBody>
      </p:sp>
      <p:sp>
        <p:nvSpPr>
          <p:cNvPr id="6" name="文本框 5"/>
          <p:cNvSpPr txBox="1"/>
          <p:nvPr>
            <p:custDataLst>
              <p:tags r:id="rId2"/>
            </p:custDataLst>
          </p:nvPr>
        </p:nvSpPr>
        <p:spPr>
          <a:xfrm>
            <a:off x="4013200" y="182880"/>
            <a:ext cx="1932940" cy="398780"/>
          </a:xfrm>
          <a:prstGeom prst="rect">
            <a:avLst/>
          </a:prstGeom>
          <a:gradFill>
            <a:gsLst>
              <a:gs pos="50000">
                <a:srgbClr val="F8E786"/>
              </a:gs>
              <a:gs pos="0">
                <a:srgbClr val="FAEFAE"/>
              </a:gs>
              <a:gs pos="100000">
                <a:srgbClr val="F5DE5D"/>
              </a:gs>
            </a:gsLst>
            <a:lin scaled="1"/>
          </a:gradFill>
        </p:spPr>
        <p:txBody>
          <a:bodyPr wrap="square" rtlCol="0">
            <a:spAutoFit/>
          </a:bodyPr>
          <a:p>
            <a:pPr algn="ctr"/>
            <a:r>
              <a:rPr lang="en-US" altLang="zh-CN" sz="2000" i="1">
                <a:latin typeface="Calibri" panose="020F0502020204030204" charset="0"/>
                <a:cs typeface="Calibri" panose="020F0502020204030204" charset="0"/>
              </a:rPr>
              <a:t>general- specific</a:t>
            </a:r>
            <a:endParaRPr lang="en-US" altLang="zh-CN" sz="2000" i="1">
              <a:latin typeface="Calibri" panose="020F0502020204030204" charset="0"/>
              <a:cs typeface="Calibri" panose="020F0502020204030204" charset="0"/>
            </a:endParaRPr>
          </a:p>
        </p:txBody>
      </p:sp>
      <p:pic>
        <p:nvPicPr>
          <p:cNvPr id="7" name="图片 6" descr="65e1c9d2aadd11709296082449"/>
          <p:cNvPicPr>
            <a:picLocks noChangeAspect="1"/>
          </p:cNvPicPr>
          <p:nvPr/>
        </p:nvPicPr>
        <p:blipFill>
          <a:blip r:embed="rId3"/>
          <a:stretch>
            <a:fillRect/>
          </a:stretch>
        </p:blipFill>
        <p:spPr>
          <a:xfrm>
            <a:off x="9286875" y="3977005"/>
            <a:ext cx="3333750" cy="33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ox(in)">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8848</Words>
  <Application>WPS 演示</Application>
  <PresentationFormat>宽屏</PresentationFormat>
  <Paragraphs>241</Paragraphs>
  <Slides>11</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11</vt:i4>
      </vt:variant>
    </vt:vector>
  </HeadingPairs>
  <TitlesOfParts>
    <vt:vector size="30" baseType="lpstr">
      <vt:lpstr>Arial</vt:lpstr>
      <vt:lpstr>宋体</vt:lpstr>
      <vt:lpstr>Wingdings</vt:lpstr>
      <vt:lpstr>汉仪雪君体简</vt:lpstr>
      <vt:lpstr>Times New Roman</vt:lpstr>
      <vt:lpstr>方正粗黑宋简体</vt:lpstr>
      <vt:lpstr>楷体</vt:lpstr>
      <vt:lpstr>Wingdings</vt:lpstr>
      <vt:lpstr>Calibri</vt:lpstr>
      <vt:lpstr>等线</vt:lpstr>
      <vt:lpstr>微软雅黑</vt:lpstr>
      <vt:lpstr>Arial Unicode MS</vt:lpstr>
      <vt:lpstr>等线 Light</vt:lpstr>
      <vt:lpstr>黑体</vt:lpstr>
      <vt:lpstr>HelveticaNeue</vt:lpstr>
      <vt:lpstr>华文新魏</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minzhi chen</dc:creator>
  <cp:lastModifiedBy>Wiesen</cp:lastModifiedBy>
  <cp:revision>41</cp:revision>
  <dcterms:created xsi:type="dcterms:W3CDTF">2024-04-27T14:42:00Z</dcterms:created>
  <dcterms:modified xsi:type="dcterms:W3CDTF">2024-05-01T14:14:19Z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5D5645D9793F4B4A87B1A0A04D4FBA22_13</vt:lpwstr>
  </property>
  <property fmtid="{D5CDD505-2E9C-101B-9397-08002B2CF9AE}" pid="3" name="KSOProductBuildVer">
    <vt:lpwstr>2052-10.8.2.6613</vt:lpwstr>
  </property>
</Properties>
</file>