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7" r:id="rId3"/>
    <p:sldId id="256" r:id="rId4"/>
    <p:sldId id="273" r:id="rId5"/>
    <p:sldId id="280" r:id="rId6"/>
    <p:sldId id="281" r:id="rId7"/>
    <p:sldId id="258" r:id="rId8"/>
    <p:sldId id="274" r:id="rId9"/>
    <p:sldId id="277" r:id="rId10"/>
    <p:sldId id="278" r:id="rId11"/>
    <p:sldId id="279" r:id="rId12"/>
    <p:sldId id="261" r:id="rId13"/>
    <p:sldId id="271" r:id="rId14"/>
    <p:sldId id="264" r:id="rId15"/>
    <p:sldId id="284" r:id="rId16"/>
    <p:sldId id="285" r:id="rId17"/>
    <p:sldId id="283" r:id="rId18"/>
    <p:sldId id="286" r:id="rId19"/>
    <p:sldId id="287" r:id="rId20"/>
    <p:sldId id="288" r:id="rId21"/>
    <p:sldId id="289"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31A1-4E71-4545-A205-67DA5F58132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99E3F-CD97-49DD-8559-52C48B840DCE}"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4801" y="111528"/>
            <a:ext cx="11669484" cy="1938992"/>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4【2020</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全国卷</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你校正在组织英语作文比赛。请以</a:t>
            </a: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身边值得尊敬和爱戴的人为题</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，写一篇</a:t>
            </a:r>
            <a:r>
              <a:rPr kumimoji="0" lang="zh-CN" altLang="en-US"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等线" panose="02010600030101010101" pitchFamily="2" charset="-122"/>
                <a:cs typeface="Times New Roman" panose="02020603050405020304" pitchFamily="18" charset="0"/>
              </a:rPr>
              <a:t>短文参赛</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，内容包括</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defRPr/>
            </a:pP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人物简介</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尊敬和爱戴的原因。</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6" name="表格 5"/>
          <p:cNvGraphicFramePr>
            <a:graphicFrameLocks noGrp="1"/>
          </p:cNvGraphicFramePr>
          <p:nvPr/>
        </p:nvGraphicFramePr>
        <p:xfrm>
          <a:off x="8104409" y="784883"/>
          <a:ext cx="3782790" cy="1170369"/>
        </p:xfrm>
        <a:graphic>
          <a:graphicData uri="http://schemas.openxmlformats.org/drawingml/2006/table">
            <a:tbl>
              <a:tblPr firstRow="1" bandRow="1">
                <a:tableStyleId>{5940675A-B579-460E-94D1-54222C63F5DA}</a:tableStyleId>
              </a:tblPr>
              <a:tblGrid>
                <a:gridCol w="743046"/>
                <a:gridCol w="986362"/>
                <a:gridCol w="2053382"/>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要点</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文本框 8"/>
          <p:cNvSpPr txBox="1"/>
          <p:nvPr/>
        </p:nvSpPr>
        <p:spPr>
          <a:xfrm>
            <a:off x="304801" y="2262656"/>
            <a:ext cx="11669485"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开头</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文本框 9"/>
          <p:cNvSpPr txBox="1"/>
          <p:nvPr/>
        </p:nvSpPr>
        <p:spPr>
          <a:xfrm>
            <a:off x="304801" y="2710144"/>
            <a:ext cx="11669485" cy="1938992"/>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①</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We have a lot of respectable people around us. They may be our teachers, parents or one of our elders. As for me, my father is the person I respect most. </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For me, the most respectable person round me is my best friend, Li Hua, a 17-year-old teenager currently studying in my class, who is crazy about reading, learning and helping other people.</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文本框 10"/>
          <p:cNvSpPr txBox="1"/>
          <p:nvPr/>
        </p:nvSpPr>
        <p:spPr>
          <a:xfrm>
            <a:off x="304801" y="4766370"/>
            <a:ext cx="11669485"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结尾</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304800" y="5228035"/>
            <a:ext cx="11669485" cy="1569660"/>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①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He achieved a lot in his work, respected by his students. So, in my mind my father is the person I respect most and I love him deeply.</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② Hopefully, I could become an outstanding person like Li Hua. I have the confidence that, with such an excellent friend around me, I will become better and better.</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3028" y="220446"/>
            <a:ext cx="11756572" cy="1938992"/>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5【</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杭州二模</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本学期你校开设了每周一节的</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英语文学阅读课</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，请你就此写一篇</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短文</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向学校英文报“</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Student Voice” </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栏目投稿</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，内容包括：</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课程介绍</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目的、内容、上课方式等</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你的收获。</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English Literature Reading Class Opens a New World</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Rectangle 1"/>
          <p:cNvSpPr>
            <a:spLocks noChangeArrowheads="1"/>
          </p:cNvSpPr>
          <p:nvPr/>
        </p:nvSpPr>
        <p:spPr bwMode="auto">
          <a:xfrm>
            <a:off x="283027" y="3932563"/>
            <a:ext cx="11756572" cy="830997"/>
          </a:xfrm>
          <a:prstGeom prst="rect">
            <a:avLst/>
          </a:prstGeom>
          <a:noFill/>
          <a:ln w="19050">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五校联考</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假定你是李华，外教</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system-ui"/>
                <a:cs typeface="Times New Roman" panose="02020603050405020304" pitchFamily="18" charset="0"/>
              </a:rPr>
              <a:t>Brian</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要求同学们在课上</a:t>
            </a:r>
            <a:r>
              <a:rPr kumimoji="0" lang="zh-CN" altLang="zh-CN"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推荐</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一款</a:t>
            </a:r>
            <a:r>
              <a:rPr kumimoji="0" lang="zh-CN" altLang="zh-CN"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兼顾趣味与英语学习的</a:t>
            </a:r>
            <a:r>
              <a:rPr kumimoji="0" lang="zh-CN" altLang="zh-CN"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system-ui"/>
                <a:cs typeface="Times New Roman" panose="02020603050405020304" pitchFamily="18" charset="0"/>
              </a:rPr>
              <a:t>app</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system-ui"/>
                <a:cs typeface="Times New Roman" panose="02020603050405020304" pitchFamily="18" charset="0"/>
              </a:rPr>
              <a:t>, </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请你写一篇</a:t>
            </a:r>
            <a:r>
              <a:rPr kumimoji="0" lang="zh-CN" altLang="zh-CN"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宋体" panose="02010600030101010101" pitchFamily="2" charset="-122"/>
                <a:cs typeface="Times New Roman" panose="02020603050405020304" pitchFamily="18" charset="0"/>
              </a:rPr>
              <a:t>发言稿</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。内容包括：</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system-ui"/>
                <a:cs typeface="Times New Roman" panose="02020603050405020304" pitchFamily="18" charset="0"/>
              </a:rPr>
              <a:t>1.</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介绍这款</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system-ui"/>
                <a:cs typeface="Times New Roman" panose="02020603050405020304" pitchFamily="18" charset="0"/>
              </a:rPr>
              <a:t>app; 2.</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分享使用体验。</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nvSpPr>
        <p:spPr>
          <a:xfrm>
            <a:off x="283028" y="2167343"/>
            <a:ext cx="11756572" cy="461665"/>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I’m excited to share my experience with the weekly English Literature Reading class.</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文本框 9"/>
          <p:cNvSpPr txBox="1"/>
          <p:nvPr/>
        </p:nvSpPr>
        <p:spPr>
          <a:xfrm>
            <a:off x="283027" y="4763560"/>
            <a:ext cx="11756572" cy="830997"/>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Hi, everyone.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Today I’d like to recommend an app called “Duolingo” to all of you. It is an excellent app that combines fun and effective English learning methods. </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2" name="表格 1"/>
          <p:cNvGraphicFramePr>
            <a:graphicFrameLocks noGrp="1"/>
          </p:cNvGraphicFramePr>
          <p:nvPr/>
        </p:nvGraphicFramePr>
        <p:xfrm>
          <a:off x="8697686" y="630455"/>
          <a:ext cx="3341913" cy="1170369"/>
        </p:xfrm>
        <a:graphic>
          <a:graphicData uri="http://schemas.openxmlformats.org/drawingml/2006/table">
            <a:tbl>
              <a:tblPr firstRow="1" bandRow="1">
                <a:tableStyleId>{5940675A-B579-460E-94D1-54222C63F5DA}</a:tableStyleId>
              </a:tblPr>
              <a:tblGrid>
                <a:gridCol w="656446"/>
                <a:gridCol w="871404"/>
                <a:gridCol w="1814063"/>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3" name="文本框 2"/>
          <p:cNvSpPr txBox="1"/>
          <p:nvPr/>
        </p:nvSpPr>
        <p:spPr>
          <a:xfrm>
            <a:off x="283027" y="2602748"/>
            <a:ext cx="11756572" cy="1200329"/>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Moreover, the class has sparked a newfound passion for literature within me, igniting my desire to explore further in the vast world of English letters. It has undoubtedly been a highlight of this academic semester.</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 name="文本框 3"/>
          <p:cNvSpPr txBox="1"/>
          <p:nvPr/>
        </p:nvSpPr>
        <p:spPr>
          <a:xfrm>
            <a:off x="283027" y="5594557"/>
            <a:ext cx="11756572" cy="830997"/>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variety of exercises and the app’s user-friendly interface have made my learning experience pleasurable and productive.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 highly recommend giving Duolingo a try.</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217714" y="139379"/>
            <a:ext cx="11756571" cy="1569660"/>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7【</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嘉兴二模</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假定你是李华，你校外教</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David</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正在策划一场英语辩论赛，现向同学们</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征集辩题</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。请你给他写一封</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邮件</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，内容包括：</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提供辩论题目；</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说明选题理由。</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3" name="文本框 12"/>
          <p:cNvSpPr txBox="1"/>
          <p:nvPr/>
        </p:nvSpPr>
        <p:spPr>
          <a:xfrm>
            <a:off x="185055" y="1720461"/>
            <a:ext cx="11789230" cy="830997"/>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Knowing that you are planning an English debate competition and collecting debate topics, I’m writing to propose the topic “Is technology making us more connected or more isolated?”</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文本框 4"/>
          <p:cNvSpPr txBox="1"/>
          <p:nvPr/>
        </p:nvSpPr>
        <p:spPr>
          <a:xfrm>
            <a:off x="250370" y="3552081"/>
            <a:ext cx="11691258" cy="1200329"/>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8【</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绍兴二模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假定你是某国际学校学生会主席李华，本学期你校将为外籍学生开设一系列</a:t>
            </a: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以中国传统文化为主题的研讨活动（</a:t>
            </a:r>
            <a:r>
              <a:rPr kumimoji="0" lang="en-US" altLang="zh-CN"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workshop</a:t>
            </a: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请你写一则</a:t>
            </a:r>
            <a:r>
              <a:rPr kumimoji="0" lang="zh-CN" altLang="en-US"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等线" panose="02010600030101010101" pitchFamily="2" charset="-122"/>
                <a:cs typeface="Times New Roman" panose="02020603050405020304" pitchFamily="18" charset="0"/>
              </a:rPr>
              <a:t>通知</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，内容包括：</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介绍活动；</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阐明理由；</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邀请参加。</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文本框 9"/>
          <p:cNvSpPr txBox="1"/>
          <p:nvPr/>
        </p:nvSpPr>
        <p:spPr>
          <a:xfrm>
            <a:off x="217714" y="4763296"/>
            <a:ext cx="11723913" cy="830997"/>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To help international students adapt to the life here, our school is organizing a series of workshops on Chinese traditional culture.</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2" name="表格 1"/>
          <p:cNvGraphicFramePr>
            <a:graphicFrameLocks noGrp="1"/>
          </p:cNvGraphicFramePr>
          <p:nvPr/>
        </p:nvGraphicFramePr>
        <p:xfrm>
          <a:off x="8632372" y="519285"/>
          <a:ext cx="3341913" cy="1170369"/>
        </p:xfrm>
        <a:graphic>
          <a:graphicData uri="http://schemas.openxmlformats.org/drawingml/2006/table">
            <a:tbl>
              <a:tblPr firstRow="1" bandRow="1">
                <a:tableStyleId>{5940675A-B579-460E-94D1-54222C63F5DA}</a:tableStyleId>
              </a:tblPr>
              <a:tblGrid>
                <a:gridCol w="656446"/>
                <a:gridCol w="871404"/>
                <a:gridCol w="1814063"/>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3" name="文本框 2"/>
          <p:cNvSpPr txBox="1"/>
          <p:nvPr/>
        </p:nvSpPr>
        <p:spPr>
          <a:xfrm>
            <a:off x="185055" y="2518467"/>
            <a:ext cx="11789230" cy="830997"/>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believe this topic will engage the participants and the audience, sparking meaningful discussions.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I’ll appreciate it if you take my recommendation into consideration.</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文本框 6"/>
          <p:cNvSpPr txBox="1"/>
          <p:nvPr/>
        </p:nvSpPr>
        <p:spPr>
          <a:xfrm>
            <a:off x="201384" y="5609939"/>
            <a:ext cx="11756572" cy="830997"/>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The workshops are supposed to expand your perspective of Chinese culture and meanwhile, make your campus life here easier and more fruitful.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We sincerely hope to see you there!</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5" grpId="0" animBg="1"/>
      <p:bldP spid="10" grpId="0" animBg="1"/>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61257" y="544284"/>
            <a:ext cx="11691257" cy="1938992"/>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9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台州二模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假定你是李华，你负责的小组项目“</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Surveying Students’ English Novel Reading”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在学校项目评比中获奖，现受校英语俱乐部邀请作该项目的介绍。请用英语写一篇发言稿，内容包括：</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实施过程；</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组员感受。</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文本框 10"/>
          <p:cNvSpPr txBox="1"/>
          <p:nvPr/>
        </p:nvSpPr>
        <p:spPr>
          <a:xfrm>
            <a:off x="239485" y="2494162"/>
            <a:ext cx="11740243" cy="1200329"/>
          </a:xfrm>
          <a:prstGeom prst="rect">
            <a:avLst/>
          </a:prstGeom>
          <a:solidFill>
            <a:schemeClr val="accent3">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审题</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体裁语境</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代入写作者角色</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构思</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交际语言、内容要点</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PRACTICE ON YOUR OWN</a:t>
            </a:r>
            <a:endParaRPr kumimoji="0" lang="en-US" altLang="zh-CN" sz="4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261257" y="3705377"/>
            <a:ext cx="11729357" cy="2308324"/>
          </a:xfrm>
          <a:prstGeom prst="rect">
            <a:avLst/>
          </a:prstGeom>
          <a:noFill/>
          <a:ln w="19050">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10【2023</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上海模拟</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假如你是明启中学的李华，你们学校正在开展“花香进校园”活动，一方面开设园艺选修课，让学生了解花的习性；另一方面人人动手实践，用花装扮校园，创建优美的生活学习环境。请你写一封邮件给你的英国笔友</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Jim</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，介绍此次活动，你的邮件须包括：</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对该活动的简要描述； </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举例说明该活动对你的影响</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aphicFrame>
        <p:nvGraphicFramePr>
          <p:cNvPr id="2" name="表格 1"/>
          <p:cNvGraphicFramePr>
            <a:graphicFrameLocks noGrp="1"/>
          </p:cNvGraphicFramePr>
          <p:nvPr/>
        </p:nvGraphicFramePr>
        <p:xfrm>
          <a:off x="8588830" y="1291135"/>
          <a:ext cx="3341913" cy="1170369"/>
        </p:xfrm>
        <a:graphic>
          <a:graphicData uri="http://schemas.openxmlformats.org/drawingml/2006/table">
            <a:tbl>
              <a:tblPr firstRow="1" bandRow="1">
                <a:tableStyleId>{5940675A-B579-460E-94D1-54222C63F5DA}</a:tableStyleId>
              </a:tblPr>
              <a:tblGrid>
                <a:gridCol w="656446"/>
                <a:gridCol w="871404"/>
                <a:gridCol w="1814063"/>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rot="-5400000">
            <a:off x="1108267" y="-684337"/>
            <a:ext cx="737936" cy="2954469"/>
            <a:chOff x="0" y="0"/>
            <a:chExt cx="736600" cy="2949121"/>
          </a:xfrm>
          <a:solidFill>
            <a:srgbClr val="FFD32C"/>
          </a:solidFill>
        </p:grpSpPr>
        <p:sp>
          <p:nvSpPr>
            <p:cNvPr id="5"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6" name="TextBox 10"/>
            <p:cNvSpPr txBox="1"/>
            <p:nvPr/>
          </p:nvSpPr>
          <p:spPr>
            <a:xfrm>
              <a:off x="0" y="-38100"/>
              <a:ext cx="736600" cy="723900"/>
            </a:xfrm>
            <a:prstGeom prst="rect">
              <a:avLst/>
            </a:prstGeom>
            <a:grpFill/>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18"/>
          <p:cNvSpPr txBox="1"/>
          <p:nvPr/>
        </p:nvSpPr>
        <p:spPr>
          <a:xfrm>
            <a:off x="-66675" y="504925"/>
            <a:ext cx="2951401" cy="541174"/>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rPr>
              <a:t>参考答案</a:t>
            </a:r>
            <a:endParaRPr kumimoji="0" 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8" name="文本框 7"/>
          <p:cNvSpPr txBox="1"/>
          <p:nvPr/>
        </p:nvSpPr>
        <p:spPr>
          <a:xfrm>
            <a:off x="180681" y="1490008"/>
            <a:ext cx="11830638" cy="1938992"/>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9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台州二模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假定你是李华，你负责的小组项目</a:t>
            </a: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Surveying Students’ English Novel Reading” </a:t>
            </a: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在学校项目评比中获奖</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，现受校英语俱乐部邀请</a:t>
            </a: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作该项目的介绍</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。请用英语写一篇</a:t>
            </a:r>
            <a:r>
              <a:rPr kumimoji="0" lang="zh-CN" altLang="en-US"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等线" panose="02010600030101010101" pitchFamily="2" charset="-122"/>
                <a:cs typeface="Times New Roman" panose="02020603050405020304" pitchFamily="18" charset="0"/>
              </a:rPr>
              <a:t>发言稿</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，内容包括：</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实施过程；</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组员感受。</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文本框 8"/>
          <p:cNvSpPr txBox="1"/>
          <p:nvPr/>
        </p:nvSpPr>
        <p:spPr>
          <a:xfrm>
            <a:off x="180681" y="3591193"/>
            <a:ext cx="11830638" cy="830997"/>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Good morning, everyone.! I'm Li Hua.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It‘s my great honor to share with you our group project “Surveying Students’ English Novel Reading.” </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180681" y="4584383"/>
            <a:ext cx="11830638" cy="2154436"/>
          </a:xfrm>
          <a:prstGeom prst="rect">
            <a:avLst/>
          </a:prstGeom>
          <a:solidFill>
            <a:schemeClr val="accent3">
              <a:lumMod val="40000"/>
              <a:lumOff val="6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a:t>
            </a:r>
            <a:r>
              <a:rPr kumimoji="0" lang="en-US" altLang="zh-CN" sz="2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①</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This project has been incredibly rewarding, raising our awareness of teamwork and fostering our research abilities. More importantly, learning about our peers‘ reading habits has sparked our self-reflection and encouraged us to dive into English literature. </a:t>
            </a:r>
            <a:r>
              <a:rPr kumimoji="0" lang="en-US" altLang="zh-CN" sz="22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That’s all about our project.</a:t>
            </a:r>
            <a:endParaRPr kumimoji="0" lang="en-US" altLang="zh-CN" sz="22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2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②</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In conclusion, our project has not only increased our understanding of students’ English novel reading habits but also inspired us to promote reading for pleasure in our school. </a:t>
            </a:r>
            <a:r>
              <a:rPr kumimoji="0" lang="en-US" altLang="zh-CN" sz="22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Thank you for inviting me to share our project with you today. </a:t>
            </a:r>
            <a:endParaRPr kumimoji="0" lang="en-US" altLang="zh-CN" sz="22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4" name="表格 13"/>
          <p:cNvGraphicFramePr>
            <a:graphicFrameLocks noGrp="1"/>
          </p:cNvGraphicFramePr>
          <p:nvPr/>
        </p:nvGraphicFramePr>
        <p:xfrm>
          <a:off x="8669406" y="238542"/>
          <a:ext cx="3341913" cy="1170369"/>
        </p:xfrm>
        <a:graphic>
          <a:graphicData uri="http://schemas.openxmlformats.org/drawingml/2006/table">
            <a:tbl>
              <a:tblPr firstRow="1" bandRow="1">
                <a:tableStyleId>{5940675A-B579-460E-94D1-54222C63F5DA}</a:tableStyleId>
              </a:tblPr>
              <a:tblGrid>
                <a:gridCol w="656446"/>
                <a:gridCol w="871404"/>
                <a:gridCol w="1814063"/>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solidFill>
                            <a:srgbClr val="C00000"/>
                          </a:solidFill>
                        </a:rPr>
                        <a:t>交际互动</a:t>
                      </a:r>
                      <a:r>
                        <a:rPr lang="en-US" altLang="zh-CN" b="1" dirty="0"/>
                        <a:t>+</a:t>
                      </a: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r>
                        <a:rPr lang="en-US" altLang="zh-CN" b="1" dirty="0"/>
                        <a:t>+</a:t>
                      </a:r>
                      <a:r>
                        <a:rPr lang="zh-CN" altLang="en-US" b="1" dirty="0">
                          <a:solidFill>
                            <a:srgbClr val="C00000"/>
                          </a:solidFill>
                        </a:rPr>
                        <a:t>交际互动</a:t>
                      </a:r>
                      <a:endParaRPr lang="zh-CN" altLang="en-US"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rot="-5400000">
            <a:off x="1108267" y="-684337"/>
            <a:ext cx="737936" cy="2954469"/>
            <a:chOff x="0" y="0"/>
            <a:chExt cx="736600" cy="2949121"/>
          </a:xfrm>
          <a:solidFill>
            <a:srgbClr val="FFD32C"/>
          </a:solidFill>
        </p:grpSpPr>
        <p:sp>
          <p:nvSpPr>
            <p:cNvPr id="5"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6" name="TextBox 10"/>
            <p:cNvSpPr txBox="1"/>
            <p:nvPr/>
          </p:nvSpPr>
          <p:spPr>
            <a:xfrm>
              <a:off x="0" y="-38100"/>
              <a:ext cx="736600" cy="723900"/>
            </a:xfrm>
            <a:prstGeom prst="rect">
              <a:avLst/>
            </a:prstGeom>
            <a:grpFill/>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18"/>
          <p:cNvSpPr txBox="1"/>
          <p:nvPr/>
        </p:nvSpPr>
        <p:spPr>
          <a:xfrm>
            <a:off x="-66675" y="504925"/>
            <a:ext cx="2951401" cy="541174"/>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rPr>
              <a:t>参考答案</a:t>
            </a:r>
            <a:endParaRPr kumimoji="0" 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9" name="文本框 8"/>
          <p:cNvSpPr txBox="1"/>
          <p:nvPr/>
        </p:nvSpPr>
        <p:spPr>
          <a:xfrm>
            <a:off x="252264" y="3770681"/>
            <a:ext cx="11779998" cy="1200329"/>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Hope this mail finds you well!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I’m excited to share with you a fantastic initiative taking place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Mingqi</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High School called “Flowers in Bloom” where our school is being transformed a vibrant and colorful space.</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226944" y="5190505"/>
            <a:ext cx="11830638" cy="830997"/>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E:I believe that this campaign has been a wonderful opportunity for us to learn and grow, and I am grateful to be a part of it.</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 name="文本框 2"/>
          <p:cNvSpPr txBox="1"/>
          <p:nvPr/>
        </p:nvSpPr>
        <p:spPr>
          <a:xfrm>
            <a:off x="277584" y="1352610"/>
            <a:ext cx="11729357" cy="2308324"/>
          </a:xfrm>
          <a:prstGeom prst="rect">
            <a:avLst/>
          </a:prstGeom>
          <a:noFill/>
          <a:ln w="19050">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10【2023</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上海模拟</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假如你是明启中学的李华，</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你们学校正在开展“花香进校园”活动</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，一方面开设园艺选修课，让学生了解花的习性；另一方面人人动手实践，用花装扮校园，创建优美的生活学习环境。请你写一封邮件给你的英国笔友</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Jim</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介绍此次活动</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，你的</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邮件</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须包括：</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对该活动的简要描述； </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举例说明该活动对你的影响</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aphicFrame>
        <p:nvGraphicFramePr>
          <p:cNvPr id="10" name="表格 9"/>
          <p:cNvGraphicFramePr>
            <a:graphicFrameLocks noGrp="1"/>
          </p:cNvGraphicFramePr>
          <p:nvPr/>
        </p:nvGraphicFramePr>
        <p:xfrm>
          <a:off x="8665028" y="127367"/>
          <a:ext cx="3341913" cy="1170369"/>
        </p:xfrm>
        <a:graphic>
          <a:graphicData uri="http://schemas.openxmlformats.org/drawingml/2006/table">
            <a:tbl>
              <a:tblPr firstRow="1" bandRow="1">
                <a:tableStyleId>{5940675A-B579-460E-94D1-54222C63F5DA}</a:tableStyleId>
              </a:tblPr>
              <a:tblGrid>
                <a:gridCol w="656446"/>
                <a:gridCol w="871404"/>
                <a:gridCol w="1814063"/>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非正式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solidFill>
                            <a:srgbClr val="C00000"/>
                          </a:solidFill>
                        </a:rPr>
                        <a:t>交际互动</a:t>
                      </a:r>
                      <a:r>
                        <a:rPr lang="en-US" altLang="zh-CN" b="1" dirty="0"/>
                        <a:t>+</a:t>
                      </a: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非正式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32014" y="2979145"/>
            <a:ext cx="11636826" cy="1200329"/>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12【2021.1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浙江卷</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假定你是李华，下周有新西兰学生访问你校，你将作为学生代表致欢迎辞。请为此写一篇发言稿，内容包括：</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表示欢迎；  </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介绍活动安排；  </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3. </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表达祝愿。</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332014" y="4179474"/>
            <a:ext cx="11636826" cy="1569660"/>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13【2024.1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浙江卷</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请你写一篇短文向校英文报“</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Sports and Health”</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栏目投稿，向同学们推荐一项适合课间开展的运动，内容包括：</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defRPr/>
            </a:pP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介绍这项运动；</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defRPr/>
            </a:pP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说明推荐理由。</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2" name="文本框 1"/>
          <p:cNvSpPr txBox="1"/>
          <p:nvPr/>
        </p:nvSpPr>
        <p:spPr>
          <a:xfrm>
            <a:off x="332014" y="1409485"/>
            <a:ext cx="11636827" cy="1569660"/>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11【2022</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新高考</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卷</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假定你是校广播站英语节目“</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Talk and Talk”</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的负责人李华，请给外教</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Caroline</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写邮件邀请她做一次访谈。内容包括：</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节目介绍；</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访谈的时间和话题。</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 name="文本框 2"/>
          <p:cNvSpPr txBox="1"/>
          <p:nvPr/>
        </p:nvSpPr>
        <p:spPr>
          <a:xfrm>
            <a:off x="304800" y="260943"/>
            <a:ext cx="11664040" cy="1077218"/>
          </a:xfrm>
          <a:prstGeom prst="rect">
            <a:avLst/>
          </a:prstGeom>
          <a:solidFill>
            <a:schemeClr val="accent3">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rPr>
              <a:t>Write your beginning and ending in limited time</a:t>
            </a:r>
            <a:endParaRPr kumimoji="0" lang="en-US" altLang="zh-CN" sz="1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PRACTICE ON YOUR OWN</a:t>
            </a:r>
            <a:endParaRPr kumimoji="0" lang="en-US" altLang="zh-CN" sz="4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 name="文本框 3"/>
          <p:cNvSpPr txBox="1"/>
          <p:nvPr/>
        </p:nvSpPr>
        <p:spPr>
          <a:xfrm>
            <a:off x="263980" y="5861834"/>
            <a:ext cx="11664040" cy="830997"/>
          </a:xfrm>
          <a:prstGeom prst="rect">
            <a:avLst/>
          </a:prstGeom>
          <a:solidFill>
            <a:schemeClr val="accent3">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Beginning &amp;Ending---Correct, Complete </a:t>
            </a:r>
            <a:endParaRPr kumimoji="0" lang="en-US" altLang="zh-CN" sz="4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rot="-5400000">
            <a:off x="1108267" y="-684337"/>
            <a:ext cx="737936" cy="2954469"/>
            <a:chOff x="0" y="0"/>
            <a:chExt cx="736600" cy="2949121"/>
          </a:xfrm>
          <a:solidFill>
            <a:srgbClr val="FFD32C"/>
          </a:solidFill>
        </p:grpSpPr>
        <p:sp>
          <p:nvSpPr>
            <p:cNvPr id="5"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6" name="TextBox 10"/>
            <p:cNvSpPr txBox="1"/>
            <p:nvPr/>
          </p:nvSpPr>
          <p:spPr>
            <a:xfrm>
              <a:off x="0" y="-38100"/>
              <a:ext cx="736600" cy="723900"/>
            </a:xfrm>
            <a:prstGeom prst="rect">
              <a:avLst/>
            </a:prstGeom>
            <a:grpFill/>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18"/>
          <p:cNvSpPr txBox="1"/>
          <p:nvPr/>
        </p:nvSpPr>
        <p:spPr>
          <a:xfrm>
            <a:off x="-66675" y="504925"/>
            <a:ext cx="2951401" cy="541174"/>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rPr>
              <a:t>参考答案</a:t>
            </a:r>
            <a:endParaRPr kumimoji="0" 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8" name="文本框 7"/>
          <p:cNvSpPr txBox="1"/>
          <p:nvPr/>
        </p:nvSpPr>
        <p:spPr>
          <a:xfrm>
            <a:off x="180681" y="1692468"/>
            <a:ext cx="11830638" cy="1569660"/>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11【2022</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新高考</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卷</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假定你是校广播站英语节目“</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Talk and Talk”</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的负责人李华，请给外教</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Caroline</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写</a:t>
            </a:r>
            <a:r>
              <a:rPr kumimoji="0" lang="zh-CN" altLang="en-US"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等线" panose="02010600030101010101" pitchFamily="2" charset="-122"/>
                <a:cs typeface="Times New Roman" panose="02020603050405020304" pitchFamily="18" charset="0"/>
              </a:rPr>
              <a:t>邮件</a:t>
            </a: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邀请她做一次访谈</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。内容包括：</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 </a:t>
            </a: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节目介绍</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访谈的时间和话题。</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文本框 8"/>
          <p:cNvSpPr txBox="1"/>
          <p:nvPr/>
        </p:nvSpPr>
        <p:spPr>
          <a:xfrm>
            <a:off x="180681" y="3641648"/>
            <a:ext cx="11830638" cy="830997"/>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 am Li Hua, in charge of the English program “Talk and Talk” in the school radio station.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 am writing this email to invite you for an interview.</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180681" y="4690806"/>
            <a:ext cx="11830638" cy="830997"/>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E:If you can spare your time, please reply to me soon.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I'd appreciate it if you accepted my invitation</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3" name="表格 12"/>
          <p:cNvGraphicFramePr>
            <a:graphicFrameLocks noGrp="1"/>
          </p:cNvGraphicFramePr>
          <p:nvPr/>
        </p:nvGraphicFramePr>
        <p:xfrm>
          <a:off x="8669406" y="290789"/>
          <a:ext cx="3341913" cy="1170369"/>
        </p:xfrm>
        <a:graphic>
          <a:graphicData uri="http://schemas.openxmlformats.org/drawingml/2006/table">
            <a:tbl>
              <a:tblPr firstRow="1" bandRow="1">
                <a:tableStyleId>{5940675A-B579-460E-94D1-54222C63F5DA}</a:tableStyleId>
              </a:tblPr>
              <a:tblGrid>
                <a:gridCol w="656446"/>
                <a:gridCol w="871404"/>
                <a:gridCol w="1814063"/>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solidFill>
                            <a:srgbClr val="C00000"/>
                          </a:solidFill>
                        </a:rPr>
                        <a:t>交际互动</a:t>
                      </a:r>
                      <a:r>
                        <a:rPr lang="en-US" altLang="zh-CN" b="1" dirty="0"/>
                        <a:t>+</a:t>
                      </a: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solidFill>
                            <a:schemeClr val="tx1"/>
                          </a:solidFill>
                        </a:rPr>
                        <a:t>细节</a:t>
                      </a:r>
                      <a:r>
                        <a:rPr lang="en-US" altLang="zh-CN" b="1" dirty="0">
                          <a:solidFill>
                            <a:schemeClr val="tx1"/>
                          </a:solidFill>
                        </a:rPr>
                        <a:t>+</a:t>
                      </a:r>
                      <a:r>
                        <a:rPr lang="zh-CN" altLang="en-US" b="1" dirty="0">
                          <a:solidFill>
                            <a:srgbClr val="C00000"/>
                          </a:solidFill>
                        </a:rPr>
                        <a:t>交际互动</a:t>
                      </a:r>
                      <a:endParaRPr lang="zh-CN" altLang="en-US"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rot="-5400000">
            <a:off x="1108267" y="-684337"/>
            <a:ext cx="737936" cy="2954469"/>
            <a:chOff x="0" y="0"/>
            <a:chExt cx="736600" cy="2949121"/>
          </a:xfrm>
          <a:solidFill>
            <a:srgbClr val="FFD32C"/>
          </a:solidFill>
        </p:grpSpPr>
        <p:sp>
          <p:nvSpPr>
            <p:cNvPr id="5"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6" name="TextBox 10"/>
            <p:cNvSpPr txBox="1"/>
            <p:nvPr/>
          </p:nvSpPr>
          <p:spPr>
            <a:xfrm>
              <a:off x="0" y="-38100"/>
              <a:ext cx="736600" cy="723900"/>
            </a:xfrm>
            <a:prstGeom prst="rect">
              <a:avLst/>
            </a:prstGeom>
            <a:grpFill/>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18"/>
          <p:cNvSpPr txBox="1"/>
          <p:nvPr/>
        </p:nvSpPr>
        <p:spPr>
          <a:xfrm>
            <a:off x="-66675" y="504925"/>
            <a:ext cx="2951401" cy="541174"/>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rPr>
              <a:t>参考答案</a:t>
            </a:r>
            <a:endParaRPr kumimoji="0" 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8" name="文本框 7"/>
          <p:cNvSpPr txBox="1"/>
          <p:nvPr/>
        </p:nvSpPr>
        <p:spPr>
          <a:xfrm>
            <a:off x="180681" y="1692468"/>
            <a:ext cx="11830638" cy="1200329"/>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12【2021.1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浙江卷</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假定你是李华，下周有</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新西兰学生访问你校</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，你将作为学生代表致</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欢迎辞</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。请为此写一篇</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发言稿</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，内容包括：</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表示欢迎；  </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介绍活动安排</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3. </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表达祝愿。</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180681" y="3641648"/>
            <a:ext cx="11830638" cy="1200329"/>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I’m Li Hua. On behalf of our school,</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would like to convey my sincere welcome for your visiting.</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180681" y="4690806"/>
            <a:ext cx="11830638" cy="830997"/>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E:As mentioned above, I extremely expect your coming.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May you have an unforgettable experience.</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3" name="表格 12"/>
          <p:cNvGraphicFramePr>
            <a:graphicFrameLocks noGrp="1"/>
          </p:cNvGraphicFramePr>
          <p:nvPr/>
        </p:nvGraphicFramePr>
        <p:xfrm>
          <a:off x="8669406" y="290789"/>
          <a:ext cx="3341913" cy="1170369"/>
        </p:xfrm>
        <a:graphic>
          <a:graphicData uri="http://schemas.openxmlformats.org/drawingml/2006/table">
            <a:tbl>
              <a:tblPr firstRow="1" bandRow="1">
                <a:tableStyleId>{5940675A-B579-460E-94D1-54222C63F5DA}</a:tableStyleId>
              </a:tblPr>
              <a:tblGrid>
                <a:gridCol w="656446"/>
                <a:gridCol w="871404"/>
                <a:gridCol w="1814063"/>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solidFill>
                            <a:srgbClr val="C00000"/>
                          </a:solidFill>
                        </a:rPr>
                        <a:t>交际互动</a:t>
                      </a:r>
                      <a:r>
                        <a:rPr lang="en-US" altLang="zh-CN" b="1" dirty="0"/>
                        <a:t>+</a:t>
                      </a: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r>
                        <a:rPr lang="en-US" altLang="zh-CN" b="1" dirty="0"/>
                        <a:t>+</a:t>
                      </a:r>
                      <a:r>
                        <a:rPr lang="zh-CN" altLang="en-US" b="1" dirty="0">
                          <a:solidFill>
                            <a:srgbClr val="C00000"/>
                          </a:solidFill>
                        </a:rPr>
                        <a:t>交际互动</a:t>
                      </a:r>
                      <a:endParaRPr lang="zh-CN" altLang="en-US"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rot="-5400000">
            <a:off x="1108267" y="-684337"/>
            <a:ext cx="737936" cy="2954469"/>
            <a:chOff x="0" y="0"/>
            <a:chExt cx="736600" cy="2949121"/>
          </a:xfrm>
          <a:solidFill>
            <a:srgbClr val="FFD32C"/>
          </a:solidFill>
        </p:grpSpPr>
        <p:sp>
          <p:nvSpPr>
            <p:cNvPr id="5"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6" name="TextBox 10"/>
            <p:cNvSpPr txBox="1"/>
            <p:nvPr/>
          </p:nvSpPr>
          <p:spPr>
            <a:xfrm>
              <a:off x="0" y="-38100"/>
              <a:ext cx="736600" cy="723900"/>
            </a:xfrm>
            <a:prstGeom prst="rect">
              <a:avLst/>
            </a:prstGeom>
            <a:grpFill/>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18"/>
          <p:cNvSpPr txBox="1"/>
          <p:nvPr/>
        </p:nvSpPr>
        <p:spPr>
          <a:xfrm>
            <a:off x="-66675" y="504925"/>
            <a:ext cx="2951401" cy="541174"/>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rPr>
              <a:t>参考答案</a:t>
            </a:r>
            <a:endParaRPr kumimoji="0" 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8" name="文本框 7"/>
          <p:cNvSpPr txBox="1"/>
          <p:nvPr/>
        </p:nvSpPr>
        <p:spPr>
          <a:xfrm>
            <a:off x="180681" y="1692468"/>
            <a:ext cx="11830638" cy="1569660"/>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13【2024.1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浙江卷</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请你写一篇短文向校英文报“</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Sports and Health”</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栏目</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投稿</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，向同学们</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推荐一项适合课间开展的运动</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，内容包括：</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defRPr/>
            </a:pP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介绍这项运动；</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defRPr/>
            </a:pP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说明推荐理由。</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180681" y="3595873"/>
            <a:ext cx="11830638" cy="830997"/>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 Jumping rope is a type of exercise suitable for students to do at break time in school. To conduct the exercise, all you need is …</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180681" y="4690806"/>
            <a:ext cx="11830638" cy="1200329"/>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E:I strongly recommend this exercise to all of you. Spending 3 to 5 minutes of the break time between classes jumping rope is easy to achieve. If you can do it every day, it will certainly help keep you healthy.</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3" name="表格 12"/>
          <p:cNvGraphicFramePr>
            <a:graphicFrameLocks noGrp="1"/>
          </p:cNvGraphicFramePr>
          <p:nvPr/>
        </p:nvGraphicFramePr>
        <p:xfrm>
          <a:off x="8669406" y="290789"/>
          <a:ext cx="3341913" cy="1170369"/>
        </p:xfrm>
        <a:graphic>
          <a:graphicData uri="http://schemas.openxmlformats.org/drawingml/2006/table">
            <a:tbl>
              <a:tblPr firstRow="1" bandRow="1">
                <a:tableStyleId>{5940675A-B579-460E-94D1-54222C63F5DA}</a:tableStyleId>
              </a:tblPr>
              <a:tblGrid>
                <a:gridCol w="656446"/>
                <a:gridCol w="871404"/>
                <a:gridCol w="1814063"/>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r>
                        <a:rPr lang="en-US" altLang="zh-CN" b="1" dirty="0"/>
                        <a:t>+</a:t>
                      </a:r>
                      <a:r>
                        <a:rPr lang="zh-CN" altLang="en-US" b="1" dirty="0"/>
                        <a:t>推荐</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6" name="图片 5"/>
          <p:cNvPicPr>
            <a:picLocks noChangeAspect="1"/>
          </p:cNvPicPr>
          <p:nvPr/>
        </p:nvPicPr>
        <p:blipFill>
          <a:blip r:embed="rId1"/>
          <a:stretch>
            <a:fillRect/>
          </a:stretch>
        </p:blipFill>
        <p:spPr>
          <a:xfrm>
            <a:off x="0" y="2802"/>
            <a:ext cx="12192000" cy="7014322"/>
          </a:xfrm>
          <a:prstGeom prst="rect">
            <a:avLst/>
          </a:prstGeom>
        </p:spPr>
      </p:pic>
      <p:sp>
        <p:nvSpPr>
          <p:cNvPr id="4" name="矩形 3"/>
          <p:cNvSpPr/>
          <p:nvPr/>
        </p:nvSpPr>
        <p:spPr>
          <a:xfrm>
            <a:off x="4789713" y="2100507"/>
            <a:ext cx="6379029" cy="76243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Arial Black" panose="020B0A04020102020204" pitchFamily="34" charset="0"/>
                <a:ea typeface="等线" panose="02010600030101010101" pitchFamily="2" charset="-122"/>
                <a:cs typeface="+mn-cs"/>
              </a:rPr>
              <a:t>Effective Beginning</a:t>
            </a:r>
            <a:endParaRPr kumimoji="0" lang="zh-CN" altLang="en-US" sz="4400" b="0" i="0" u="none" strike="noStrike" kern="1200" cap="none" spc="0" normalizeH="0" baseline="0" noProof="0" dirty="0">
              <a:ln>
                <a:noFill/>
              </a:ln>
              <a:solidFill>
                <a:prstClr val="white"/>
              </a:solidFill>
              <a:effectLst/>
              <a:uLnTx/>
              <a:uFillTx/>
              <a:latin typeface="Arial Black" panose="020B0A04020102020204" pitchFamily="34" charset="0"/>
              <a:ea typeface="等线" panose="02010600030101010101" pitchFamily="2" charset="-122"/>
              <a:cs typeface="+mn-cs"/>
            </a:endParaRPr>
          </a:p>
        </p:txBody>
      </p:sp>
      <p:sp>
        <p:nvSpPr>
          <p:cNvPr id="5" name="矩形 4"/>
          <p:cNvSpPr/>
          <p:nvPr/>
        </p:nvSpPr>
        <p:spPr>
          <a:xfrm>
            <a:off x="7979227" y="2923276"/>
            <a:ext cx="3222171" cy="762436"/>
          </a:xfrm>
          <a:prstGeom prst="rect">
            <a:avLst/>
          </a:prstGeom>
          <a:no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Arial Black" panose="020B0A04020102020204" pitchFamily="34" charset="0"/>
                <a:ea typeface="等线" panose="02010600030101010101" pitchFamily="2" charset="-122"/>
                <a:cs typeface="+mn-cs"/>
              </a:rPr>
              <a:t>&amp; Ending</a:t>
            </a:r>
            <a:endParaRPr kumimoji="0" lang="zh-CN" altLang="en-US" sz="4400" b="0" i="0" u="none" strike="noStrike" kern="1200" cap="none" spc="0" normalizeH="0" baseline="0" noProof="0" dirty="0">
              <a:ln>
                <a:noFill/>
              </a:ln>
              <a:solidFill>
                <a:prstClr val="white"/>
              </a:solidFill>
              <a:effectLst/>
              <a:uLnTx/>
              <a:uFillTx/>
              <a:latin typeface="Arial Black" panose="020B0A04020102020204" pitchFamily="34" charset="0"/>
              <a:ea typeface="等线" panose="02010600030101010101" pitchFamily="2" charset="-122"/>
              <a:cs typeface="+mn-cs"/>
            </a:endParaRPr>
          </a:p>
        </p:txBody>
      </p:sp>
      <p:sp>
        <p:nvSpPr>
          <p:cNvPr id="7" name="文本框 6"/>
          <p:cNvSpPr txBox="1"/>
          <p:nvPr/>
        </p:nvSpPr>
        <p:spPr>
          <a:xfrm>
            <a:off x="9849787" y="5062677"/>
            <a:ext cx="723275" cy="523220"/>
          </a:xfrm>
          <a:prstGeom prst="rect">
            <a:avLst/>
          </a:prstGeom>
          <a:noFill/>
        </p:spPr>
        <p:txBody>
          <a:bodyPr wrap="non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Fay</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680356" y="365125"/>
            <a:ext cx="10891158" cy="6126120"/>
          </a:xfrm>
          <a:prstGeom prst="rect">
            <a:avLst/>
          </a:prstGeom>
          <a:ln>
            <a:noFill/>
          </a:ln>
          <a:effectLst>
            <a:outerShdw blurRad="292100" dist="139700" dir="2700000" algn="tl" rotWithShape="0">
              <a:srgbClr val="333333">
                <a:alpha val="65000"/>
              </a:srgbClr>
            </a:outerShdw>
          </a:effectLst>
        </p:spPr>
      </p:pic>
      <p:sp>
        <p:nvSpPr>
          <p:cNvPr id="8" name="文本框 7"/>
          <p:cNvSpPr txBox="1"/>
          <p:nvPr/>
        </p:nvSpPr>
        <p:spPr>
          <a:xfrm>
            <a:off x="5744939" y="2249979"/>
            <a:ext cx="5924548" cy="273921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W</a:t>
            </a:r>
            <a:r>
              <a:rPr kumimoji="0" lang="en-US" altLang="zh-CN" sz="4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riting</a:t>
            </a: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is the </a:t>
            </a:r>
            <a:r>
              <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painting</a:t>
            </a: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of your voice, so it allows your </a:t>
            </a:r>
            <a:r>
              <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thoughts</a:t>
            </a: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and </a:t>
            </a:r>
            <a:r>
              <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emotions</a:t>
            </a: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to resonate with others in a profound and lasting way.</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71060" y="1000979"/>
            <a:ext cx="6725969" cy="1578934"/>
          </a:xfrm>
          <a:custGeom>
            <a:avLst/>
            <a:gdLst>
              <a:gd name="connsiteX0" fmla="*/ 0 w 6725969"/>
              <a:gd name="connsiteY0" fmla="*/ 0 h 1578934"/>
              <a:gd name="connsiteX1" fmla="*/ 6725969 w 6725969"/>
              <a:gd name="connsiteY1" fmla="*/ 0 h 1578934"/>
              <a:gd name="connsiteX2" fmla="*/ 6725969 w 6725969"/>
              <a:gd name="connsiteY2" fmla="*/ 1578934 h 1578934"/>
              <a:gd name="connsiteX3" fmla="*/ 0 w 6725969"/>
              <a:gd name="connsiteY3" fmla="*/ 1578934 h 1578934"/>
              <a:gd name="connsiteX4" fmla="*/ 0 w 6725969"/>
              <a:gd name="connsiteY4" fmla="*/ 0 h 1578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5969" h="1578934" fill="none" extrusionOk="0">
                <a:moveTo>
                  <a:pt x="0" y="0"/>
                </a:moveTo>
                <a:cubicBezTo>
                  <a:pt x="2494495" y="46245"/>
                  <a:pt x="4960288" y="140034"/>
                  <a:pt x="6725969" y="0"/>
                </a:cubicBezTo>
                <a:cubicBezTo>
                  <a:pt x="6638024" y="738618"/>
                  <a:pt x="6856366" y="822564"/>
                  <a:pt x="6725969" y="1578934"/>
                </a:cubicBezTo>
                <a:cubicBezTo>
                  <a:pt x="4593777" y="1661130"/>
                  <a:pt x="2685138" y="1594830"/>
                  <a:pt x="0" y="1578934"/>
                </a:cubicBezTo>
                <a:cubicBezTo>
                  <a:pt x="105772" y="814089"/>
                  <a:pt x="95882" y="724731"/>
                  <a:pt x="0" y="0"/>
                </a:cubicBezTo>
                <a:close/>
              </a:path>
              <a:path w="6725969" h="1578934" stroke="0" extrusionOk="0">
                <a:moveTo>
                  <a:pt x="0" y="0"/>
                </a:moveTo>
                <a:cubicBezTo>
                  <a:pt x="2573352" y="51620"/>
                  <a:pt x="5713153" y="-76817"/>
                  <a:pt x="6725969" y="0"/>
                </a:cubicBezTo>
                <a:cubicBezTo>
                  <a:pt x="6823355" y="685905"/>
                  <a:pt x="6672302" y="1056366"/>
                  <a:pt x="6725969" y="1578934"/>
                </a:cubicBezTo>
                <a:cubicBezTo>
                  <a:pt x="5789084" y="1617498"/>
                  <a:pt x="1443156" y="1702423"/>
                  <a:pt x="0" y="1578934"/>
                </a:cubicBezTo>
                <a:cubicBezTo>
                  <a:pt x="105967" y="1367871"/>
                  <a:pt x="13624" y="498674"/>
                  <a:pt x="0" y="0"/>
                </a:cubicBezTo>
                <a:close/>
              </a:path>
            </a:pathLst>
          </a:custGeom>
          <a:ln>
            <a:solidFill>
              <a:schemeClr val="tx1"/>
            </a:solidFill>
          </a:ln>
        </p:spPr>
      </p:pic>
      <p:pic>
        <p:nvPicPr>
          <p:cNvPr id="9" name="图片 8"/>
          <p:cNvPicPr>
            <a:picLocks noChangeAspect="1"/>
          </p:cNvPicPr>
          <p:nvPr/>
        </p:nvPicPr>
        <p:blipFill>
          <a:blip r:embed="rId2"/>
          <a:stretch>
            <a:fillRect/>
          </a:stretch>
        </p:blipFill>
        <p:spPr>
          <a:xfrm>
            <a:off x="371060" y="2802516"/>
            <a:ext cx="6725968" cy="2134158"/>
          </a:xfrm>
          <a:custGeom>
            <a:avLst/>
            <a:gdLst>
              <a:gd name="connsiteX0" fmla="*/ 0 w 6725968"/>
              <a:gd name="connsiteY0" fmla="*/ 0 h 2134158"/>
              <a:gd name="connsiteX1" fmla="*/ 6725968 w 6725968"/>
              <a:gd name="connsiteY1" fmla="*/ 0 h 2134158"/>
              <a:gd name="connsiteX2" fmla="*/ 6725968 w 6725968"/>
              <a:gd name="connsiteY2" fmla="*/ 2134158 h 2134158"/>
              <a:gd name="connsiteX3" fmla="*/ 0 w 6725968"/>
              <a:gd name="connsiteY3" fmla="*/ 2134158 h 2134158"/>
              <a:gd name="connsiteX4" fmla="*/ 0 w 6725968"/>
              <a:gd name="connsiteY4" fmla="*/ 0 h 213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5968" h="2134158" fill="none" extrusionOk="0">
                <a:moveTo>
                  <a:pt x="0" y="0"/>
                </a:moveTo>
                <a:cubicBezTo>
                  <a:pt x="1315972" y="-60225"/>
                  <a:pt x="4059387" y="-109218"/>
                  <a:pt x="6725968" y="0"/>
                </a:cubicBezTo>
                <a:cubicBezTo>
                  <a:pt x="6588321" y="707217"/>
                  <a:pt x="6799876" y="1105309"/>
                  <a:pt x="6725968" y="2134158"/>
                </a:cubicBezTo>
                <a:cubicBezTo>
                  <a:pt x="4500663" y="2017957"/>
                  <a:pt x="2166494" y="2057106"/>
                  <a:pt x="0" y="2134158"/>
                </a:cubicBezTo>
                <a:cubicBezTo>
                  <a:pt x="1487" y="1217303"/>
                  <a:pt x="-33757" y="964250"/>
                  <a:pt x="0" y="0"/>
                </a:cubicBezTo>
                <a:close/>
              </a:path>
              <a:path w="6725968" h="2134158" stroke="0" extrusionOk="0">
                <a:moveTo>
                  <a:pt x="0" y="0"/>
                </a:moveTo>
                <a:cubicBezTo>
                  <a:pt x="1674278" y="41974"/>
                  <a:pt x="4903229" y="-124861"/>
                  <a:pt x="6725968" y="0"/>
                </a:cubicBezTo>
                <a:cubicBezTo>
                  <a:pt x="6684668" y="492516"/>
                  <a:pt x="6823330" y="1830145"/>
                  <a:pt x="6725968" y="2134158"/>
                </a:cubicBezTo>
                <a:cubicBezTo>
                  <a:pt x="4481505" y="2026524"/>
                  <a:pt x="2967678" y="2050591"/>
                  <a:pt x="0" y="2134158"/>
                </a:cubicBezTo>
                <a:cubicBezTo>
                  <a:pt x="-100227" y="1654706"/>
                  <a:pt x="-57084" y="483785"/>
                  <a:pt x="0" y="0"/>
                </a:cubicBezTo>
                <a:close/>
              </a:path>
            </a:pathLst>
          </a:custGeom>
          <a:ln>
            <a:solidFill>
              <a:schemeClr val="tx1"/>
            </a:solidFill>
          </a:ln>
        </p:spPr>
      </p:pic>
      <p:pic>
        <p:nvPicPr>
          <p:cNvPr id="13" name="图片 12"/>
          <p:cNvPicPr>
            <a:picLocks noChangeAspect="1"/>
          </p:cNvPicPr>
          <p:nvPr/>
        </p:nvPicPr>
        <p:blipFill>
          <a:blip r:embed="rId3"/>
          <a:stretch>
            <a:fillRect/>
          </a:stretch>
        </p:blipFill>
        <p:spPr>
          <a:xfrm>
            <a:off x="371060" y="5159273"/>
            <a:ext cx="6776053" cy="1607877"/>
          </a:xfrm>
          <a:custGeom>
            <a:avLst/>
            <a:gdLst>
              <a:gd name="connsiteX0" fmla="*/ 0 w 6776053"/>
              <a:gd name="connsiteY0" fmla="*/ 0 h 1607877"/>
              <a:gd name="connsiteX1" fmla="*/ 6776053 w 6776053"/>
              <a:gd name="connsiteY1" fmla="*/ 0 h 1607877"/>
              <a:gd name="connsiteX2" fmla="*/ 6776053 w 6776053"/>
              <a:gd name="connsiteY2" fmla="*/ 1607877 h 1607877"/>
              <a:gd name="connsiteX3" fmla="*/ 0 w 6776053"/>
              <a:gd name="connsiteY3" fmla="*/ 1607877 h 1607877"/>
              <a:gd name="connsiteX4" fmla="*/ 0 w 6776053"/>
              <a:gd name="connsiteY4" fmla="*/ 0 h 1607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6053" h="1607877" fill="none" extrusionOk="0">
                <a:moveTo>
                  <a:pt x="0" y="0"/>
                </a:moveTo>
                <a:cubicBezTo>
                  <a:pt x="2403570" y="99276"/>
                  <a:pt x="5056741" y="104129"/>
                  <a:pt x="6776053" y="0"/>
                </a:cubicBezTo>
                <a:cubicBezTo>
                  <a:pt x="6632776" y="530501"/>
                  <a:pt x="6842738" y="923239"/>
                  <a:pt x="6776053" y="1607877"/>
                </a:cubicBezTo>
                <a:cubicBezTo>
                  <a:pt x="5791843" y="1544110"/>
                  <a:pt x="1987751" y="1775400"/>
                  <a:pt x="0" y="1607877"/>
                </a:cubicBezTo>
                <a:cubicBezTo>
                  <a:pt x="-135939" y="1115746"/>
                  <a:pt x="5966" y="209653"/>
                  <a:pt x="0" y="0"/>
                </a:cubicBezTo>
                <a:close/>
              </a:path>
              <a:path w="6776053" h="1607877" stroke="0" extrusionOk="0">
                <a:moveTo>
                  <a:pt x="0" y="0"/>
                </a:moveTo>
                <a:cubicBezTo>
                  <a:pt x="1339666" y="-68085"/>
                  <a:pt x="5065875" y="-128121"/>
                  <a:pt x="6776053" y="0"/>
                </a:cubicBezTo>
                <a:cubicBezTo>
                  <a:pt x="6652358" y="553068"/>
                  <a:pt x="6670381" y="912555"/>
                  <a:pt x="6776053" y="1607877"/>
                </a:cubicBezTo>
                <a:cubicBezTo>
                  <a:pt x="6014988" y="1741966"/>
                  <a:pt x="978985" y="1511261"/>
                  <a:pt x="0" y="1607877"/>
                </a:cubicBezTo>
                <a:cubicBezTo>
                  <a:pt x="48130" y="945687"/>
                  <a:pt x="-2227" y="776210"/>
                  <a:pt x="0" y="0"/>
                </a:cubicBezTo>
                <a:close/>
              </a:path>
            </a:pathLst>
          </a:custGeom>
          <a:ln>
            <a:solidFill>
              <a:schemeClr val="tx1"/>
            </a:solidFill>
          </a:ln>
        </p:spPr>
      </p:pic>
      <p:sp>
        <p:nvSpPr>
          <p:cNvPr id="14" name="Rectangle 1"/>
          <p:cNvSpPr>
            <a:spLocks noChangeArrowheads="1"/>
          </p:cNvSpPr>
          <p:nvPr/>
        </p:nvSpPr>
        <p:spPr bwMode="auto">
          <a:xfrm>
            <a:off x="230776" y="90850"/>
            <a:ext cx="11730447" cy="830997"/>
          </a:xfrm>
          <a:prstGeom prst="rect">
            <a:avLst/>
          </a:prstGeom>
          <a:noFill/>
          <a:ln w="19050">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048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五校联考</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假定你是李华，外教</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system-ui"/>
                <a:cs typeface="Times New Roman" panose="02020603050405020304" pitchFamily="18" charset="0"/>
              </a:rPr>
              <a:t>Brian</a:t>
            </a: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要求</a:t>
            </a:r>
            <a:r>
              <a:rPr kumimoji="0" lang="zh-CN" altLang="zh-CN" sz="2400" b="0" i="0" u="none" strike="noStrike" kern="1200" cap="none" spc="0" normalizeH="0" baseline="0" noProof="0" dirty="0">
                <a:ln>
                  <a:noFill/>
                </a:ln>
                <a:solidFill>
                  <a:prstClr val="black"/>
                </a:solidFill>
                <a:effectLst/>
                <a:highlight>
                  <a:srgbClr val="00FF00"/>
                </a:highlight>
                <a:uLnTx/>
                <a:uFillTx/>
                <a:latin typeface="宋体" panose="02010600030101010101" pitchFamily="2" charset="-122"/>
                <a:ea typeface="宋体" panose="02010600030101010101" pitchFamily="2" charset="-122"/>
                <a:cs typeface="Times New Roman" panose="02020603050405020304" pitchFamily="18" charset="0"/>
              </a:rPr>
              <a:t>同学们</a:t>
            </a:r>
            <a:r>
              <a:rPr kumimoji="0" lang="zh-CN" altLang="zh-CN" sz="2400" b="0" i="0" u="none" strike="noStrike" kern="1200" cap="none" spc="0" normalizeH="0" baseline="0" noProof="0" dirty="0">
                <a:ln>
                  <a:noFill/>
                </a:ln>
                <a:solidFill>
                  <a:prstClr val="black"/>
                </a:solidFill>
                <a:effectLst/>
                <a:highlight>
                  <a:srgbClr val="FFFF00"/>
                </a:highlight>
                <a:uLnTx/>
                <a:uFillTx/>
                <a:latin typeface="宋体" panose="02010600030101010101" pitchFamily="2" charset="-122"/>
                <a:ea typeface="宋体" panose="02010600030101010101" pitchFamily="2" charset="-122"/>
                <a:cs typeface="Times New Roman" panose="02020603050405020304" pitchFamily="18" charset="0"/>
              </a:rPr>
              <a:t>在课上推荐</a:t>
            </a: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一款兼顾趣味与英语学习的</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system-ui"/>
                <a:cs typeface="Times New Roman" panose="02020603050405020304" pitchFamily="18" charset="0"/>
              </a:rPr>
              <a:t>app, </a:t>
            </a: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请你写一篇</a:t>
            </a:r>
            <a:r>
              <a:rPr kumimoji="0" lang="zh-CN" altLang="zh-CN" sz="2400" b="0" i="0" u="none" strike="noStrike" kern="1200" cap="none" spc="0" normalizeH="0" baseline="0" noProof="0" dirty="0">
                <a:ln>
                  <a:noFill/>
                </a:ln>
                <a:solidFill>
                  <a:prstClr val="black"/>
                </a:solidFill>
                <a:effectLst/>
                <a:highlight>
                  <a:srgbClr val="00FFFF"/>
                </a:highlight>
                <a:uLnTx/>
                <a:uFillTx/>
                <a:latin typeface="宋体" panose="02010600030101010101" pitchFamily="2" charset="-122"/>
                <a:ea typeface="宋体" panose="02010600030101010101" pitchFamily="2" charset="-122"/>
                <a:cs typeface="Times New Roman" panose="02020603050405020304" pitchFamily="18" charset="0"/>
              </a:rPr>
              <a:t>发言稿</a:t>
            </a: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。内容包括：</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system-ui"/>
                <a:cs typeface="Times New Roman" panose="02020603050405020304" pitchFamily="18" charset="0"/>
              </a:rPr>
              <a:t>1.</a:t>
            </a:r>
            <a:r>
              <a:rPr kumimoji="0" lang="zh-CN" altLang="zh-CN" sz="2400" b="0" i="0" u="none" strike="noStrike" kern="1200" cap="none" spc="0" normalizeH="0" baseline="0" noProof="0" dirty="0">
                <a:ln>
                  <a:noFill/>
                </a:ln>
                <a:solidFill>
                  <a:prstClr val="black"/>
                </a:solidFill>
                <a:effectLst/>
                <a:highlight>
                  <a:srgbClr val="FFFF00"/>
                </a:highlight>
                <a:uLnTx/>
                <a:uFillTx/>
                <a:latin typeface="宋体" panose="02010600030101010101" pitchFamily="2" charset="-122"/>
                <a:ea typeface="宋体" panose="02010600030101010101" pitchFamily="2" charset="-122"/>
                <a:cs typeface="Times New Roman" panose="02020603050405020304" pitchFamily="18" charset="0"/>
              </a:rPr>
              <a:t>介绍</a:t>
            </a: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这款</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system-ui"/>
                <a:cs typeface="Times New Roman" panose="02020603050405020304" pitchFamily="18" charset="0"/>
              </a:rPr>
              <a:t>app; 2.</a:t>
            </a: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分享使用体验。</a:t>
            </a:r>
            <a:endParaRPr kumimoji="0" lang="zh-CN" altLang="zh-CN" sz="24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5" name="矩形 14"/>
          <p:cNvSpPr/>
          <p:nvPr/>
        </p:nvSpPr>
        <p:spPr bwMode="auto">
          <a:xfrm>
            <a:off x="7672411" y="1303699"/>
            <a:ext cx="4007960" cy="55848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审题：非正式</a:t>
            </a:r>
            <a:r>
              <a:rPr kumimoji="0" lang="en-US" altLang="zh-CN" sz="2800" b="1"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较随意</a:t>
            </a:r>
            <a:endParaRPr kumimoji="0" lang="zh-CN" altLang="en-US" sz="2800" b="0"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endParaRPr>
          </a:p>
        </p:txBody>
      </p:sp>
      <p:pic>
        <p:nvPicPr>
          <p:cNvPr id="17" name="图片 16"/>
          <p:cNvPicPr>
            <a:picLocks noChangeAspect="1"/>
          </p:cNvPicPr>
          <p:nvPr/>
        </p:nvPicPr>
        <p:blipFill>
          <a:blip r:embed="rId4"/>
          <a:stretch>
            <a:fillRect/>
          </a:stretch>
        </p:blipFill>
        <p:spPr>
          <a:xfrm>
            <a:off x="345210" y="980566"/>
            <a:ext cx="6695116" cy="1666270"/>
          </a:xfrm>
          <a:custGeom>
            <a:avLst/>
            <a:gdLst>
              <a:gd name="connsiteX0" fmla="*/ 0 w 6695116"/>
              <a:gd name="connsiteY0" fmla="*/ 0 h 1666270"/>
              <a:gd name="connsiteX1" fmla="*/ 6695116 w 6695116"/>
              <a:gd name="connsiteY1" fmla="*/ 0 h 1666270"/>
              <a:gd name="connsiteX2" fmla="*/ 6695116 w 6695116"/>
              <a:gd name="connsiteY2" fmla="*/ 1666270 h 1666270"/>
              <a:gd name="connsiteX3" fmla="*/ 0 w 6695116"/>
              <a:gd name="connsiteY3" fmla="*/ 1666270 h 1666270"/>
              <a:gd name="connsiteX4" fmla="*/ 0 w 6695116"/>
              <a:gd name="connsiteY4" fmla="*/ 0 h 166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5116" h="1666270" fill="none" extrusionOk="0">
                <a:moveTo>
                  <a:pt x="0" y="0"/>
                </a:moveTo>
                <a:cubicBezTo>
                  <a:pt x="2946595" y="98238"/>
                  <a:pt x="4073996" y="-97627"/>
                  <a:pt x="6695116" y="0"/>
                </a:cubicBezTo>
                <a:cubicBezTo>
                  <a:pt x="6823622" y="759173"/>
                  <a:pt x="6591085" y="1236750"/>
                  <a:pt x="6695116" y="1666270"/>
                </a:cubicBezTo>
                <a:cubicBezTo>
                  <a:pt x="4725204" y="1649428"/>
                  <a:pt x="678624" y="1747124"/>
                  <a:pt x="0" y="1666270"/>
                </a:cubicBezTo>
                <a:cubicBezTo>
                  <a:pt x="-143484" y="1224238"/>
                  <a:pt x="75041" y="316333"/>
                  <a:pt x="0" y="0"/>
                </a:cubicBezTo>
                <a:close/>
              </a:path>
              <a:path w="6695116" h="1666270" stroke="0" extrusionOk="0">
                <a:moveTo>
                  <a:pt x="0" y="0"/>
                </a:moveTo>
                <a:cubicBezTo>
                  <a:pt x="2146438" y="-85450"/>
                  <a:pt x="3402139" y="35880"/>
                  <a:pt x="6695116" y="0"/>
                </a:cubicBezTo>
                <a:cubicBezTo>
                  <a:pt x="6757540" y="455759"/>
                  <a:pt x="6833021" y="1288394"/>
                  <a:pt x="6695116" y="1666270"/>
                </a:cubicBezTo>
                <a:cubicBezTo>
                  <a:pt x="5071459" y="1601914"/>
                  <a:pt x="1507538" y="1799754"/>
                  <a:pt x="0" y="1666270"/>
                </a:cubicBezTo>
                <a:cubicBezTo>
                  <a:pt x="-81511" y="1319763"/>
                  <a:pt x="119043" y="268401"/>
                  <a:pt x="0" y="0"/>
                </a:cubicBezTo>
                <a:close/>
              </a:path>
            </a:pathLst>
          </a:custGeom>
          <a:ln>
            <a:solidFill>
              <a:schemeClr val="tx1"/>
            </a:solidFill>
          </a:ln>
        </p:spPr>
      </p:pic>
      <p:pic>
        <p:nvPicPr>
          <p:cNvPr id="19" name="图片 18"/>
          <p:cNvPicPr>
            <a:picLocks noChangeAspect="1"/>
          </p:cNvPicPr>
          <p:nvPr/>
        </p:nvPicPr>
        <p:blipFill>
          <a:blip r:embed="rId5"/>
          <a:stretch>
            <a:fillRect/>
          </a:stretch>
        </p:blipFill>
        <p:spPr>
          <a:xfrm>
            <a:off x="345210" y="2802511"/>
            <a:ext cx="6695116" cy="1962413"/>
          </a:xfrm>
          <a:custGeom>
            <a:avLst/>
            <a:gdLst>
              <a:gd name="connsiteX0" fmla="*/ 0 w 6695116"/>
              <a:gd name="connsiteY0" fmla="*/ 0 h 1962413"/>
              <a:gd name="connsiteX1" fmla="*/ 6695116 w 6695116"/>
              <a:gd name="connsiteY1" fmla="*/ 0 h 1962413"/>
              <a:gd name="connsiteX2" fmla="*/ 6695116 w 6695116"/>
              <a:gd name="connsiteY2" fmla="*/ 1962413 h 1962413"/>
              <a:gd name="connsiteX3" fmla="*/ 0 w 6695116"/>
              <a:gd name="connsiteY3" fmla="*/ 1962413 h 1962413"/>
              <a:gd name="connsiteX4" fmla="*/ 0 w 6695116"/>
              <a:gd name="connsiteY4" fmla="*/ 0 h 1962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5116" h="1962413" fill="none" extrusionOk="0">
                <a:moveTo>
                  <a:pt x="0" y="0"/>
                </a:moveTo>
                <a:cubicBezTo>
                  <a:pt x="2769287" y="99264"/>
                  <a:pt x="4541000" y="-40577"/>
                  <a:pt x="6695116" y="0"/>
                </a:cubicBezTo>
                <a:cubicBezTo>
                  <a:pt x="6601325" y="231832"/>
                  <a:pt x="6738389" y="1550334"/>
                  <a:pt x="6695116" y="1962413"/>
                </a:cubicBezTo>
                <a:cubicBezTo>
                  <a:pt x="4094861" y="2129387"/>
                  <a:pt x="3040941" y="2000749"/>
                  <a:pt x="0" y="1962413"/>
                </a:cubicBezTo>
                <a:cubicBezTo>
                  <a:pt x="22093" y="1703462"/>
                  <a:pt x="-68715" y="722161"/>
                  <a:pt x="0" y="0"/>
                </a:cubicBezTo>
                <a:close/>
              </a:path>
              <a:path w="6695116" h="1962413" stroke="0" extrusionOk="0">
                <a:moveTo>
                  <a:pt x="0" y="0"/>
                </a:moveTo>
                <a:cubicBezTo>
                  <a:pt x="2131410" y="15773"/>
                  <a:pt x="5922852" y="-114681"/>
                  <a:pt x="6695116" y="0"/>
                </a:cubicBezTo>
                <a:cubicBezTo>
                  <a:pt x="6653343" y="607681"/>
                  <a:pt x="6532635" y="1722137"/>
                  <a:pt x="6695116" y="1962413"/>
                </a:cubicBezTo>
                <a:cubicBezTo>
                  <a:pt x="6013575" y="2109432"/>
                  <a:pt x="2494735" y="1904610"/>
                  <a:pt x="0" y="1962413"/>
                </a:cubicBezTo>
                <a:cubicBezTo>
                  <a:pt x="-4947" y="1324790"/>
                  <a:pt x="130974" y="571832"/>
                  <a:pt x="0" y="0"/>
                </a:cubicBezTo>
                <a:close/>
              </a:path>
            </a:pathLst>
          </a:custGeom>
          <a:ln>
            <a:solidFill>
              <a:schemeClr val="tx1"/>
            </a:solidFill>
          </a:ln>
        </p:spPr>
      </p:pic>
      <p:sp>
        <p:nvSpPr>
          <p:cNvPr id="20" name="矩形 19"/>
          <p:cNvSpPr/>
          <p:nvPr/>
        </p:nvSpPr>
        <p:spPr bwMode="auto">
          <a:xfrm>
            <a:off x="7672411" y="2416075"/>
            <a:ext cx="4007960" cy="55848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审题：体裁、语境</a:t>
            </a:r>
            <a:endParaRPr kumimoji="0" lang="zh-CN" altLang="en-US" sz="2800" b="0"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endParaRPr>
          </a:p>
        </p:txBody>
      </p:sp>
      <p:grpSp>
        <p:nvGrpSpPr>
          <p:cNvPr id="24" name="组合 23"/>
          <p:cNvGrpSpPr/>
          <p:nvPr/>
        </p:nvGrpSpPr>
        <p:grpSpPr>
          <a:xfrm>
            <a:off x="301666" y="5104977"/>
            <a:ext cx="6795361" cy="1716467"/>
            <a:chOff x="301666" y="5104977"/>
            <a:chExt cx="6795361" cy="1716467"/>
          </a:xfrm>
        </p:grpSpPr>
        <p:pic>
          <p:nvPicPr>
            <p:cNvPr id="22" name="图片 21"/>
            <p:cNvPicPr>
              <a:picLocks noChangeAspect="1"/>
            </p:cNvPicPr>
            <p:nvPr/>
          </p:nvPicPr>
          <p:blipFill>
            <a:blip r:embed="rId6"/>
            <a:stretch>
              <a:fillRect/>
            </a:stretch>
          </p:blipFill>
          <p:spPr>
            <a:xfrm>
              <a:off x="301666" y="5104977"/>
              <a:ext cx="6795361" cy="1716467"/>
            </a:xfrm>
            <a:custGeom>
              <a:avLst/>
              <a:gdLst>
                <a:gd name="connsiteX0" fmla="*/ 0 w 6795361"/>
                <a:gd name="connsiteY0" fmla="*/ 0 h 1716467"/>
                <a:gd name="connsiteX1" fmla="*/ 6795361 w 6795361"/>
                <a:gd name="connsiteY1" fmla="*/ 0 h 1716467"/>
                <a:gd name="connsiteX2" fmla="*/ 6795361 w 6795361"/>
                <a:gd name="connsiteY2" fmla="*/ 1716467 h 1716467"/>
                <a:gd name="connsiteX3" fmla="*/ 0 w 6795361"/>
                <a:gd name="connsiteY3" fmla="*/ 1716467 h 1716467"/>
                <a:gd name="connsiteX4" fmla="*/ 0 w 6795361"/>
                <a:gd name="connsiteY4" fmla="*/ 0 h 17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361" h="1716467" fill="none" extrusionOk="0">
                  <a:moveTo>
                    <a:pt x="0" y="0"/>
                  </a:moveTo>
                  <a:cubicBezTo>
                    <a:pt x="2241965" y="-125666"/>
                    <a:pt x="3460217" y="104043"/>
                    <a:pt x="6795361" y="0"/>
                  </a:cubicBezTo>
                  <a:cubicBezTo>
                    <a:pt x="6708259" y="690408"/>
                    <a:pt x="6937376" y="1042539"/>
                    <a:pt x="6795361" y="1716467"/>
                  </a:cubicBezTo>
                  <a:cubicBezTo>
                    <a:pt x="4568999" y="1595926"/>
                    <a:pt x="1127670" y="1882301"/>
                    <a:pt x="0" y="1716467"/>
                  </a:cubicBezTo>
                  <a:cubicBezTo>
                    <a:pt x="-121951" y="1175898"/>
                    <a:pt x="8202" y="526208"/>
                    <a:pt x="0" y="0"/>
                  </a:cubicBezTo>
                  <a:close/>
                </a:path>
                <a:path w="6795361" h="1716467" stroke="0" extrusionOk="0">
                  <a:moveTo>
                    <a:pt x="0" y="0"/>
                  </a:moveTo>
                  <a:cubicBezTo>
                    <a:pt x="1892409" y="55129"/>
                    <a:pt x="4923369" y="-113724"/>
                    <a:pt x="6795361" y="0"/>
                  </a:cubicBezTo>
                  <a:cubicBezTo>
                    <a:pt x="6763921" y="793137"/>
                    <a:pt x="6734943" y="1457587"/>
                    <a:pt x="6795361" y="1716467"/>
                  </a:cubicBezTo>
                  <a:cubicBezTo>
                    <a:pt x="5927929" y="1777048"/>
                    <a:pt x="1865718" y="1728926"/>
                    <a:pt x="0" y="1716467"/>
                  </a:cubicBezTo>
                  <a:cubicBezTo>
                    <a:pt x="-112315" y="1441336"/>
                    <a:pt x="58401" y="703323"/>
                    <a:pt x="0" y="0"/>
                  </a:cubicBezTo>
                  <a:close/>
                </a:path>
              </a:pathLst>
            </a:custGeom>
            <a:ln>
              <a:solidFill>
                <a:schemeClr val="tx1"/>
              </a:solidFill>
            </a:ln>
          </p:spPr>
        </p:pic>
        <p:sp>
          <p:nvSpPr>
            <p:cNvPr id="23" name="矩形 22"/>
            <p:cNvSpPr/>
            <p:nvPr/>
          </p:nvSpPr>
          <p:spPr>
            <a:xfrm>
              <a:off x="3494314" y="6270172"/>
              <a:ext cx="1752600" cy="49287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25" name="矩形 24"/>
          <p:cNvSpPr/>
          <p:nvPr/>
        </p:nvSpPr>
        <p:spPr>
          <a:xfrm>
            <a:off x="7672411" y="3271422"/>
            <a:ext cx="4007959" cy="1536689"/>
          </a:xfrm>
          <a:prstGeom prst="rect">
            <a:avLst/>
          </a:prstGeom>
          <a:solidFill>
            <a:srgbClr val="ED7D31">
              <a:lumMod val="75000"/>
            </a:srgbClr>
          </a:solidFill>
          <a:ln>
            <a:noFill/>
          </a:ln>
          <a:effectLst>
            <a:outerShdw blurRad="57150" dist="19050" dir="5400000" algn="ctr" rotWithShape="0">
              <a:srgbClr val="000000">
                <a:alpha val="63000"/>
              </a:srgbClr>
            </a:outerShdw>
          </a:effectLst>
        </p:spPr>
        <p:txBody>
          <a:bodyPr spcFirstLastPara="0" vert="horz" wrap="square" lIns="121920" tIns="121920" rIns="121920" bIns="1219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审题：</a:t>
            </a:r>
            <a:endParaRPr kumimoji="0" lang="en-US" altLang="zh-CN" sz="32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交际：人称、语气等</a:t>
            </a:r>
            <a:endParaRPr kumimoji="0" lang="en-US" altLang="zh-CN" sz="32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应用：体裁、语言等</a:t>
            </a:r>
            <a:endParaRPr kumimoji="0" lang="zh-CN" altLang="en-US" sz="40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 name="矩形 1"/>
          <p:cNvSpPr/>
          <p:nvPr/>
        </p:nvSpPr>
        <p:spPr>
          <a:xfrm>
            <a:off x="7672411" y="4979918"/>
            <a:ext cx="4007959" cy="1536689"/>
          </a:xfrm>
          <a:prstGeom prst="rect">
            <a:avLst/>
          </a:prstGeom>
          <a:noFill/>
          <a:ln w="12700">
            <a:solidFill>
              <a:schemeClr val="tx1"/>
            </a:solidFill>
          </a:ln>
          <a:effectLst>
            <a:outerShdw blurRad="57150" dist="19050" dir="5400000" algn="ctr" rotWithShape="0">
              <a:srgbClr val="000000">
                <a:alpha val="63000"/>
              </a:srgbClr>
            </a:outerShdw>
          </a:effectLst>
        </p:spPr>
        <p:txBody>
          <a:bodyPr spcFirstLastPara="0" vert="horz" wrap="square" lIns="121920" tIns="121920" rIns="121920" bIns="1219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易错点：</a:t>
            </a:r>
            <a:endParaRPr kumimoji="0" lang="en-US" altLang="zh-CN"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体裁</a:t>
            </a:r>
            <a:r>
              <a:rPr kumimoji="0" lang="zh-CN" altLang="en-US"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不适配</a:t>
            </a:r>
            <a:endParaRPr kumimoji="0" lang="en-US" altLang="zh-CN"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语境</a:t>
            </a:r>
            <a:r>
              <a:rPr kumimoji="0" lang="zh-CN" altLang="en-US"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不适配</a:t>
            </a:r>
            <a:endParaRPr kumimoji="0" lang="zh-CN" altLang="en-US" sz="40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矩形 7"/>
          <p:cNvSpPr/>
          <p:nvPr/>
        </p:nvSpPr>
        <p:spPr>
          <a:xfrm>
            <a:off x="7672411" y="4936674"/>
            <a:ext cx="4007961" cy="1536689"/>
          </a:xfrm>
          <a:prstGeom prst="rect">
            <a:avLst/>
          </a:prstGeom>
          <a:solidFill>
            <a:schemeClr val="accent4">
              <a:lumMod val="60000"/>
              <a:lumOff val="40000"/>
            </a:schemeClr>
          </a:solidFill>
          <a:ln>
            <a:noFill/>
          </a:ln>
          <a:effectLst>
            <a:outerShdw blurRad="57150" dist="19050" dir="5400000" algn="ctr" rotWithShape="0">
              <a:srgbClr val="000000">
                <a:alpha val="63000"/>
              </a:srgbClr>
            </a:outerShdw>
          </a:effectLst>
        </p:spPr>
        <p:txBody>
          <a:bodyPr spcFirstLastPara="0" vert="horz" wrap="square" lIns="121920" tIns="121920" rIns="121920" bIns="1219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开头</a:t>
            </a:r>
            <a:r>
              <a:rPr kumimoji="0" lang="en-US" altLang="zh-CN"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结尾：</a:t>
            </a:r>
            <a:endParaRPr kumimoji="0" lang="en-US" altLang="zh-CN"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交际：互动与否</a:t>
            </a:r>
            <a:r>
              <a:rPr kumimoji="0" lang="zh-CN" altLang="en-US" sz="20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（人称、语气）</a:t>
            </a:r>
            <a:r>
              <a:rPr kumimoji="0" lang="zh-CN" altLang="en-US" sz="24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应用：</a:t>
            </a:r>
            <a:r>
              <a:rPr kumimoji="0" lang="zh-CN" altLang="en-US" sz="2400" b="1" i="0" u="none" strike="noStrike" kern="0" cap="none" spc="0" normalizeH="0" baseline="0" noProof="0" dirty="0">
                <a:ln>
                  <a:noFill/>
                </a:ln>
                <a:solidFill>
                  <a:prstClr val="black"/>
                </a:solidFill>
                <a:effectLst/>
                <a:highlight>
                  <a:srgbClr val="FFFF00"/>
                </a:highlight>
                <a:uLnTx/>
                <a:uFillTx/>
                <a:latin typeface="宋体" panose="02010600030101010101" pitchFamily="2" charset="-122"/>
                <a:ea typeface="宋体" panose="02010600030101010101" pitchFamily="2" charset="-122"/>
                <a:cs typeface="Times New Roman" panose="02020603050405020304" pitchFamily="18" charset="0"/>
              </a:rPr>
              <a:t>写作内容</a:t>
            </a:r>
            <a:r>
              <a:rPr kumimoji="0" lang="zh-CN" altLang="en-US" sz="20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1" i="0" u="none" strike="noStrike" kern="0" cap="none" spc="0" normalizeH="0" baseline="0" noProof="0" dirty="0">
                <a:ln>
                  <a:noFill/>
                </a:ln>
                <a:solidFill>
                  <a:prstClr val="black"/>
                </a:solidFill>
                <a:effectLst/>
                <a:highlight>
                  <a:srgbClr val="00FF00"/>
                </a:highlight>
                <a:uLnTx/>
                <a:uFillTx/>
                <a:latin typeface="宋体" panose="02010600030101010101" pitchFamily="2" charset="-122"/>
                <a:ea typeface="宋体" panose="02010600030101010101" pitchFamily="2" charset="-122"/>
                <a:cs typeface="Times New Roman" panose="02020603050405020304" pitchFamily="18" charset="0"/>
              </a:rPr>
              <a:t>体裁</a:t>
            </a:r>
            <a:r>
              <a:rPr kumimoji="0" lang="zh-CN" altLang="en-US" sz="20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、语境）</a:t>
            </a:r>
            <a:endParaRPr kumimoji="0" lang="zh-CN" altLang="en-US" sz="20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par>
                                <p:cTn id="33" presetID="16" presetClass="entr" presetSubtype="21"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5" grpId="0" animBg="1"/>
      <p:bldP spid="2"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250371" y="163285"/>
            <a:ext cx="1112317" cy="1152118"/>
          </a:xfrm>
          <a:prstGeom prst="rect">
            <a:avLst/>
          </a:prstGeom>
        </p:spPr>
      </p:pic>
      <p:sp>
        <p:nvSpPr>
          <p:cNvPr id="4" name="矩形 3"/>
          <p:cNvSpPr/>
          <p:nvPr/>
        </p:nvSpPr>
        <p:spPr>
          <a:xfrm>
            <a:off x="3371344" y="65790"/>
            <a:ext cx="5378551" cy="804581"/>
          </a:xfrm>
          <a:prstGeom prst="rect">
            <a:avLst/>
          </a:prstGeom>
          <a:solidFill>
            <a:srgbClr val="ED7D31">
              <a:lumMod val="75000"/>
            </a:srgbClr>
          </a:solidFill>
          <a:ln>
            <a:noFill/>
          </a:ln>
          <a:effectLst>
            <a:outerShdw blurRad="57150" dist="19050" dir="5400000" algn="ctr" rotWithShape="0">
              <a:srgbClr val="000000">
                <a:alpha val="63000"/>
              </a:srgbClr>
            </a:outerShdw>
          </a:effectLst>
        </p:spPr>
        <p:txBody>
          <a:bodyPr spcFirstLastPara="0" vert="horz" wrap="square" lIns="121920" tIns="121920" rIns="121920" bIns="1219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高中英语应用文中的“交际”</a:t>
            </a:r>
            <a:endParaRPr kumimoji="0" lang="zh-CN" altLang="en-US" sz="4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250371" y="967866"/>
            <a:ext cx="11655877" cy="1023257"/>
          </a:xfrm>
          <a:prstGeom prst="rect">
            <a:avLst/>
          </a:prstGeom>
          <a:solidFill>
            <a:schemeClr val="bg1">
              <a:lumMod val="85000"/>
            </a:schemeClr>
          </a:solidFill>
          <a:ln>
            <a:noFill/>
          </a:ln>
          <a:effectLst>
            <a:outerShdw blurRad="57150" dist="19050" dir="5400000" algn="ctr" rotWithShape="0">
              <a:srgbClr val="000000">
                <a:alpha val="63000"/>
              </a:srgbClr>
            </a:outerShdw>
          </a:effectLst>
        </p:spPr>
        <p:txBody>
          <a:bodyPr spcFirstLastPara="0" vert="horz" wrap="square" lIns="121920" tIns="121920" rIns="121920" bIns="12192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普通高中英语课程标准（</a:t>
            </a: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2017 </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年版 </a:t>
            </a: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2020 </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年修订）</a:t>
            </a: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要求学生掌握一定的</a:t>
            </a:r>
            <a:r>
              <a:rPr kumimoji="0" lang="zh-CN" altLang="en-US" sz="18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rPr>
              <a:t>语用知识</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，这有助于学生</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根据交际目的</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交际场合的正式程度</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参与人的身份和角色</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，选择</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正式或非正式</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直接或委婉</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口头或书面语</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等语言形式，</a:t>
            </a:r>
            <a:r>
              <a:rPr kumimoji="0" lang="zh-CN" altLang="en-US" sz="18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rPr>
              <a:t>得体且恰当地</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与他人沟通和交流，</a:t>
            </a:r>
            <a:r>
              <a:rPr kumimoji="0" lang="zh-CN" altLang="en-US" sz="18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rPr>
              <a:t>达到</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一定的</a:t>
            </a:r>
            <a:r>
              <a:rPr kumimoji="0" lang="zh-CN" altLang="en-US" sz="18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rPr>
              <a:t>交际目的</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0" name="表格 9"/>
          <p:cNvGraphicFramePr>
            <a:graphicFrameLocks noGrp="1"/>
          </p:cNvGraphicFramePr>
          <p:nvPr/>
        </p:nvGraphicFramePr>
        <p:xfrm>
          <a:off x="214992" y="1991123"/>
          <a:ext cx="11691256" cy="4398796"/>
        </p:xfrm>
        <a:graphic>
          <a:graphicData uri="http://schemas.openxmlformats.org/drawingml/2006/table">
            <a:tbl>
              <a:tblPr firstRow="1" bandRow="1">
                <a:tableStyleId>{5DA37D80-6434-44D0-A028-1B22A696006F}</a:tableStyleId>
              </a:tblPr>
              <a:tblGrid>
                <a:gridCol w="1262742"/>
                <a:gridCol w="2481943"/>
                <a:gridCol w="3483428"/>
                <a:gridCol w="4463143"/>
              </a:tblGrid>
              <a:tr h="466876">
                <a:tc>
                  <a:txBody>
                    <a:bodyPr/>
                    <a:lstStyle/>
                    <a:p>
                      <a:pPr algn="ctr"/>
                      <a:r>
                        <a:rPr lang="zh-CN" altLang="en-US" sz="2000" dirty="0"/>
                        <a:t>交际类型</a:t>
                      </a:r>
                      <a:endParaRPr lang="zh-CN" altLang="en-US" sz="2000" dirty="0">
                        <a:latin typeface="宋体" panose="02010600030101010101" pitchFamily="2" charset="-122"/>
                        <a:ea typeface="宋体" panose="02010600030101010101" pitchFamily="2" charset="-122"/>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zh-CN" altLang="en-US" sz="2000" dirty="0"/>
                        <a:t>概述</a:t>
                      </a:r>
                      <a:endParaRPr lang="zh-CN" altLang="en-US" sz="200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zh-CN" altLang="en-US" sz="2000" dirty="0"/>
                        <a:t>内容举例</a:t>
                      </a:r>
                      <a:endParaRPr lang="zh-CN" altLang="en-US" sz="200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zh-CN" altLang="en-US" sz="2000" dirty="0"/>
                        <a:t>易错点</a:t>
                      </a:r>
                      <a:endParaRPr lang="zh-CN" altLang="en-US" sz="200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750872">
                <a:tc>
                  <a:txBody>
                    <a:bodyPr/>
                    <a:lstStyle/>
                    <a:p>
                      <a:pPr algn="ctr"/>
                      <a:r>
                        <a:rPr lang="zh-CN" altLang="en-US" sz="2000" dirty="0">
                          <a:latin typeface="微软雅黑" panose="020B0503020204020204" pitchFamily="34" charset="-122"/>
                          <a:ea typeface="微软雅黑" panose="020B0503020204020204" pitchFamily="34" charset="-122"/>
                        </a:rPr>
                        <a:t>形式上的交际</a:t>
                      </a:r>
                      <a:endParaRPr lang="zh-CN" altLang="en-US" sz="2000" dirty="0">
                        <a:latin typeface="微软雅黑" panose="020B0503020204020204" pitchFamily="34" charset="-122"/>
                        <a:ea typeface="微软雅黑" panose="020B0503020204020204" pitchFamily="34" charset="-122"/>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b="1" dirty="0">
                          <a:latin typeface="微软雅黑" panose="020B0503020204020204" pitchFamily="34" charset="-122"/>
                          <a:ea typeface="微软雅黑" panose="020B0503020204020204" pitchFamily="34" charset="-122"/>
                        </a:rPr>
                        <a:t>格式</a:t>
                      </a:r>
                      <a:r>
                        <a:rPr lang="zh-CN" altLang="en-US" sz="2000" dirty="0">
                          <a:latin typeface="微软雅黑" panose="020B0503020204020204" pitchFamily="34" charset="-122"/>
                          <a:ea typeface="微软雅黑" panose="020B0503020204020204" pitchFamily="34" charset="-122"/>
                        </a:rPr>
                        <a:t>上体现书信写作的交际意识</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dirty="0">
                          <a:latin typeface="微软雅黑" panose="020B0503020204020204" pitchFamily="34" charset="-122"/>
                          <a:ea typeface="微软雅黑" panose="020B0503020204020204" pitchFamily="34" charset="-122"/>
                        </a:rPr>
                        <a:t>称呼、寒暄、问候、自我介绍、结束语、落款</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2000" dirty="0">
                          <a:latin typeface="微软雅黑" panose="020B0503020204020204" pitchFamily="34" charset="-122"/>
                          <a:ea typeface="微软雅黑" panose="020B0503020204020204" pitchFamily="34" charset="-122"/>
                        </a:rPr>
                        <a:t>＊除了称呼以外，没有任何形式的交际，省略寒暄、写作目的。</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＊没有礼貌性的结束语</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＊格式化开头与结尾</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50872">
                <a:tc>
                  <a:txBody>
                    <a:bodyPr/>
                    <a:lstStyle/>
                    <a:p>
                      <a:pPr algn="ctr"/>
                      <a:r>
                        <a:rPr lang="zh-CN" altLang="en-US" sz="2000" dirty="0">
                          <a:latin typeface="微软雅黑" panose="020B0503020204020204" pitchFamily="34" charset="-122"/>
                          <a:ea typeface="微软雅黑" panose="020B0503020204020204" pitchFamily="34" charset="-122"/>
                        </a:rPr>
                        <a:t>语气上的交际</a:t>
                      </a:r>
                      <a:endParaRPr lang="zh-CN" altLang="en-US" sz="2000" dirty="0">
                        <a:latin typeface="微软雅黑" panose="020B0503020204020204" pitchFamily="34" charset="-122"/>
                        <a:ea typeface="微软雅黑" panose="020B0503020204020204" pitchFamily="34" charset="-122"/>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zh-CN" altLang="en-US" sz="2000" dirty="0">
                          <a:latin typeface="微软雅黑" panose="020B0503020204020204" pitchFamily="34" charset="-122"/>
                          <a:ea typeface="微软雅黑" panose="020B0503020204020204" pitchFamily="34" charset="-122"/>
                        </a:rPr>
                        <a:t>不同体裁使用不同语气：陈述语气、祈使语气和虚拟语气</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zh-CN" altLang="en-US" sz="2000" dirty="0">
                          <a:latin typeface="微软雅黑" panose="020B0503020204020204" pitchFamily="34" charset="-122"/>
                          <a:ea typeface="微软雅黑" panose="020B0503020204020204" pitchFamily="34" charset="-122"/>
                        </a:rPr>
                        <a:t>内容上开门见山，语气上委婉</a:t>
                      </a:r>
                      <a:r>
                        <a:rPr lang="zh-CN" altLang="en-US" sz="2000" b="1" dirty="0">
                          <a:latin typeface="微软雅黑" panose="020B0503020204020204" pitchFamily="34" charset="-122"/>
                          <a:ea typeface="微软雅黑" panose="020B0503020204020204" pitchFamily="34" charset="-122"/>
                        </a:rPr>
                        <a:t>得体</a:t>
                      </a:r>
                      <a:r>
                        <a:rPr lang="zh-CN" altLang="en-US" sz="2000" dirty="0">
                          <a:latin typeface="微软雅黑" panose="020B0503020204020204" pitchFamily="34" charset="-122"/>
                          <a:ea typeface="微软雅黑" panose="020B0503020204020204" pitchFamily="34" charset="-122"/>
                        </a:rPr>
                        <a:t>。得体地使用恰当语气进行书面写作</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zh-CN" altLang="en-US" sz="2000" dirty="0">
                          <a:latin typeface="微软雅黑" panose="020B0503020204020204" pitchFamily="34" charset="-122"/>
                          <a:ea typeface="微软雅黑" panose="020B0503020204020204" pitchFamily="34" charset="-122"/>
                        </a:rPr>
                        <a:t>＊开头不够直截了当</a:t>
                      </a:r>
                      <a:endParaRPr lang="en-US" altLang="zh-CN" sz="2000" dirty="0">
                        <a:latin typeface="微软雅黑" panose="020B0503020204020204" pitchFamily="34" charset="-122"/>
                        <a:ea typeface="微软雅黑" panose="020B0503020204020204" pitchFamily="34" charset="-122"/>
                      </a:endParaRPr>
                    </a:p>
                    <a:p>
                      <a:r>
                        <a:rPr lang="zh-CN"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语言表达不分对象</a:t>
                      </a:r>
                      <a:endParaRPr lang="en-US" altLang="zh-CN"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750872">
                <a:tc>
                  <a:txBody>
                    <a:bodyPr/>
                    <a:lstStyle/>
                    <a:p>
                      <a:pPr algn="ctr"/>
                      <a:r>
                        <a:rPr lang="zh-CN" altLang="en-US" sz="2000" dirty="0">
                          <a:latin typeface="微软雅黑" panose="020B0503020204020204" pitchFamily="34" charset="-122"/>
                          <a:ea typeface="微软雅黑" panose="020B0503020204020204" pitchFamily="34" charset="-122"/>
                        </a:rPr>
                        <a:t>内容上的交际</a:t>
                      </a:r>
                      <a:endParaRPr lang="zh-CN" altLang="en-US" sz="2000" dirty="0">
                        <a:latin typeface="微软雅黑" panose="020B0503020204020204" pitchFamily="34" charset="-122"/>
                        <a:ea typeface="微软雅黑" panose="020B0503020204020204" pitchFamily="34" charset="-122"/>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CN" altLang="en-US" sz="2000" dirty="0">
                          <a:latin typeface="微软雅黑" panose="020B0503020204020204" pitchFamily="34" charset="-122"/>
                          <a:ea typeface="微软雅黑" panose="020B0503020204020204" pitchFamily="34" charset="-122"/>
                        </a:rPr>
                        <a:t>在写作中完成</a:t>
                      </a:r>
                      <a:r>
                        <a:rPr lang="zh-CN" altLang="en-US" sz="2000" b="1" dirty="0">
                          <a:latin typeface="微软雅黑" panose="020B0503020204020204" pitchFamily="34" charset="-122"/>
                          <a:ea typeface="微软雅黑" panose="020B0503020204020204" pitchFamily="34" charset="-122"/>
                        </a:rPr>
                        <a:t>要点</a:t>
                      </a:r>
                      <a:r>
                        <a:rPr lang="zh-CN" altLang="en-US" sz="2000" dirty="0">
                          <a:latin typeface="微软雅黑" panose="020B0503020204020204" pitchFamily="34" charset="-122"/>
                          <a:ea typeface="微软雅黑" panose="020B0503020204020204" pitchFamily="34" charset="-122"/>
                        </a:rPr>
                        <a:t>，</a:t>
                      </a:r>
                      <a:r>
                        <a:rPr kumimoji="0" lang="zh-CN" altLang="en-US" sz="2000" b="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适当添加</a:t>
                      </a:r>
                      <a:r>
                        <a:rPr kumimoji="0" lang="zh-CN" altLang="en-US" sz="20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细节</a:t>
                      </a:r>
                      <a:r>
                        <a:rPr kumimoji="0" lang="zh-CN" altLang="en-US" sz="2000" b="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正确得体地表达思想、情感和意图。</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CN" altLang="en-US" sz="2000" dirty="0">
                          <a:latin typeface="微软雅黑" panose="020B0503020204020204" pitchFamily="34" charset="-122"/>
                          <a:ea typeface="微软雅黑" panose="020B0503020204020204" pitchFamily="34" charset="-122"/>
                        </a:rPr>
                        <a:t>如：假设请你邀请外教参加班级活动，活动时间由考生自己设定。有的考生将班级活动安排在周日或者是周一上午就是缺乏内容上的交际</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zh-CN" altLang="en-US" sz="2000" dirty="0">
                          <a:latin typeface="微软雅黑" panose="020B0503020204020204" pitchFamily="34" charset="-122"/>
                          <a:ea typeface="微软雅黑" panose="020B0503020204020204" pitchFamily="34" charset="-122"/>
                        </a:rPr>
                        <a:t>＊内容细节安排不合理</a:t>
                      </a:r>
                      <a:endParaRPr lang="en-US" altLang="zh-CN" sz="2000" dirty="0">
                        <a:latin typeface="微软雅黑" panose="020B0503020204020204" pitchFamily="34" charset="-122"/>
                        <a:ea typeface="微软雅黑" panose="020B0503020204020204" pitchFamily="34" charset="-122"/>
                      </a:endParaRPr>
                    </a:p>
                    <a:p>
                      <a:r>
                        <a:rPr lang="zh-CN"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要点比例重点和非重点分配不合理</a:t>
                      </a:r>
                      <a:endParaRPr lang="en-US" altLang="zh-CN" sz="2000" dirty="0">
                        <a:latin typeface="微软雅黑" panose="020B0503020204020204" pitchFamily="34" charset="-122"/>
                        <a:ea typeface="微软雅黑" panose="020B0503020204020204" pitchFamily="34" charset="-122"/>
                      </a:endParaRPr>
                    </a:p>
                    <a:p>
                      <a:r>
                        <a:rPr lang="zh-CN"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内容设计缺乏操作性或不贴合实际生活</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pic>
        <p:nvPicPr>
          <p:cNvPr id="11" name="图片 10"/>
          <p:cNvPicPr>
            <a:picLocks noChangeAspect="1"/>
          </p:cNvPicPr>
          <p:nvPr/>
        </p:nvPicPr>
        <p:blipFill>
          <a:blip r:embed="rId2"/>
          <a:stretch>
            <a:fillRect/>
          </a:stretch>
        </p:blipFill>
        <p:spPr>
          <a:xfrm>
            <a:off x="7388677" y="1991123"/>
            <a:ext cx="4552950" cy="2776139"/>
          </a:xfrm>
          <a:prstGeom prst="rect">
            <a:avLst/>
          </a:prstGeom>
        </p:spPr>
      </p:pic>
      <p:pic>
        <p:nvPicPr>
          <p:cNvPr id="12" name="Picture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0733737" y="5986782"/>
            <a:ext cx="1172511" cy="1214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42691" y="5017652"/>
            <a:ext cx="5072410" cy="2855588"/>
            <a:chOff x="-2089180" y="5088262"/>
            <a:chExt cx="8951719" cy="4749892"/>
          </a:xfrm>
        </p:grpSpPr>
        <p:pic>
          <p:nvPicPr>
            <p:cNvPr id="2"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467475">
              <a:off x="-2089180" y="5088262"/>
              <a:ext cx="8951719" cy="4749892"/>
            </a:xfrm>
            <a:prstGeom prst="rect">
              <a:avLst/>
            </a:prstGeom>
          </p:spPr>
        </p:pic>
        <p:pic>
          <p:nvPicPr>
            <p:cNvPr id="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740778">
              <a:off x="2033545" y="6329716"/>
              <a:ext cx="2138864" cy="1504983"/>
            </a:xfrm>
            <a:prstGeom prst="rect">
              <a:avLst/>
            </a:prstGeom>
          </p:spPr>
        </p:pic>
      </p:grpSp>
      <p:sp>
        <p:nvSpPr>
          <p:cNvPr id="4" name="矩形 3"/>
          <p:cNvSpPr/>
          <p:nvPr/>
        </p:nvSpPr>
        <p:spPr>
          <a:xfrm>
            <a:off x="2666495" y="412554"/>
            <a:ext cx="6859008" cy="804581"/>
          </a:xfrm>
          <a:prstGeom prst="rect">
            <a:avLst/>
          </a:prstGeom>
          <a:solidFill>
            <a:srgbClr val="ED7D31">
              <a:lumMod val="75000"/>
            </a:srgbClr>
          </a:solidFill>
          <a:ln>
            <a:noFill/>
          </a:ln>
          <a:effectLst>
            <a:outerShdw blurRad="57150" dist="19050" dir="5400000" algn="ctr" rotWithShape="0">
              <a:srgbClr val="000000">
                <a:alpha val="63000"/>
              </a:srgbClr>
            </a:outerShdw>
          </a:effectLst>
        </p:spPr>
        <p:txBody>
          <a:bodyPr spcFirstLastPara="0" vert="horz" wrap="square" lIns="121920" tIns="121920" rIns="121920" bIns="1219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高中英语应用文中</a:t>
            </a:r>
            <a:r>
              <a:rPr kumimoji="0" lang="zh-CN" altLang="en-US"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开头结尾</a:t>
            </a:r>
            <a:r>
              <a:rPr kumimoji="0" lang="zh-CN"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的“交际”</a:t>
            </a:r>
            <a:endParaRPr kumimoji="0" lang="zh-CN" altLang="en-US" sz="40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矩形 8"/>
          <p:cNvSpPr/>
          <p:nvPr/>
        </p:nvSpPr>
        <p:spPr>
          <a:xfrm>
            <a:off x="268061" y="1391674"/>
            <a:ext cx="11655877" cy="1023257"/>
          </a:xfrm>
          <a:prstGeom prst="rect">
            <a:avLst/>
          </a:prstGeom>
          <a:solidFill>
            <a:schemeClr val="bg1">
              <a:lumMod val="85000"/>
            </a:schemeClr>
          </a:solidFill>
          <a:ln>
            <a:noFill/>
          </a:ln>
          <a:effectLst>
            <a:outerShdw blurRad="57150" dist="19050" dir="5400000" algn="ctr" rotWithShape="0">
              <a:srgbClr val="000000">
                <a:alpha val="63000"/>
              </a:srgbClr>
            </a:outerShdw>
          </a:effectLst>
        </p:spPr>
        <p:txBody>
          <a:bodyPr spcFirstLastPara="0" vert="horz" wrap="square" lIns="121920" tIns="121920" rIns="121920" bIns="12192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普通高中英语课程标准（</a:t>
            </a: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2017 </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年版 </a:t>
            </a: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2020 </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年修订）</a:t>
            </a: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要求学生掌握一定的</a:t>
            </a:r>
            <a:r>
              <a:rPr kumimoji="0" lang="zh-CN" altLang="en-US" sz="18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rPr>
              <a:t>语用知识</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，这有助于学生</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根据交际目的</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交际场合的正式程度</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参与人的身份和角色</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，选择</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正式或非正式</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直接或委婉</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口头或书面语</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等语言形式，</a:t>
            </a:r>
            <a:r>
              <a:rPr kumimoji="0" lang="zh-CN" altLang="en-US" sz="18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rPr>
              <a:t>得体且恰当地</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与他人沟通和交流，</a:t>
            </a:r>
            <a:r>
              <a:rPr kumimoji="0" lang="zh-CN" altLang="en-US" sz="18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rPr>
              <a:t>达到</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一定的</a:t>
            </a:r>
            <a:r>
              <a:rPr kumimoji="0" lang="zh-CN" altLang="en-US" sz="18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rPr>
              <a:t>交际目的</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0" name="表格 9"/>
          <p:cNvGraphicFramePr>
            <a:graphicFrameLocks noGrp="1"/>
          </p:cNvGraphicFramePr>
          <p:nvPr/>
        </p:nvGraphicFramePr>
        <p:xfrm>
          <a:off x="232682" y="2626154"/>
          <a:ext cx="11691256" cy="2669660"/>
        </p:xfrm>
        <a:graphic>
          <a:graphicData uri="http://schemas.openxmlformats.org/drawingml/2006/table">
            <a:tbl>
              <a:tblPr firstRow="1" bandRow="1">
                <a:tableStyleId>{5DA37D80-6434-44D0-A028-1B22A696006F}</a:tableStyleId>
              </a:tblPr>
              <a:tblGrid>
                <a:gridCol w="1262742"/>
                <a:gridCol w="3679371"/>
                <a:gridCol w="3113314"/>
                <a:gridCol w="3635829"/>
              </a:tblGrid>
              <a:tr h="466876">
                <a:tc>
                  <a:txBody>
                    <a:bodyPr/>
                    <a:lstStyle/>
                    <a:p>
                      <a:pPr algn="ctr"/>
                      <a:r>
                        <a:rPr lang="zh-CN" altLang="en-US" sz="2000" dirty="0">
                          <a:latin typeface="微软雅黑" panose="020B0503020204020204" pitchFamily="34" charset="-122"/>
                          <a:ea typeface="微软雅黑" panose="020B0503020204020204" pitchFamily="34" charset="-122"/>
                        </a:rPr>
                        <a:t>交际类型</a:t>
                      </a:r>
                      <a:endParaRPr lang="zh-CN" altLang="en-US" sz="2000" dirty="0">
                        <a:latin typeface="微软雅黑" panose="020B0503020204020204" pitchFamily="34" charset="-122"/>
                        <a:ea typeface="微软雅黑" panose="020B0503020204020204" pitchFamily="34" charset="-122"/>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zh-CN" altLang="en-US" sz="2000" dirty="0">
                          <a:latin typeface="微软雅黑" panose="020B0503020204020204" pitchFamily="34" charset="-122"/>
                          <a:ea typeface="微软雅黑" panose="020B0503020204020204" pitchFamily="34" charset="-122"/>
                        </a:rPr>
                        <a:t>形式上的交际</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zh-CN" altLang="en-US" sz="2000" dirty="0">
                          <a:latin typeface="微软雅黑" panose="020B0503020204020204" pitchFamily="34" charset="-122"/>
                          <a:ea typeface="微软雅黑" panose="020B0503020204020204" pitchFamily="34" charset="-122"/>
                        </a:rPr>
                        <a:t>语气上的交际</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zh-CN" altLang="en-US" sz="2000" dirty="0">
                          <a:latin typeface="微软雅黑" panose="020B0503020204020204" pitchFamily="34" charset="-122"/>
                          <a:ea typeface="微软雅黑" panose="020B0503020204020204" pitchFamily="34" charset="-122"/>
                        </a:rPr>
                        <a:t>内容上的交际</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750872">
                <a:tc>
                  <a:txBody>
                    <a:bodyPr/>
                    <a:lstStyle/>
                    <a:p>
                      <a:pPr algn="ctr"/>
                      <a:r>
                        <a:rPr lang="zh-CN" altLang="en-US" sz="2000" dirty="0">
                          <a:latin typeface="微软雅黑" panose="020B0503020204020204" pitchFamily="34" charset="-122"/>
                          <a:ea typeface="微软雅黑" panose="020B0503020204020204" pitchFamily="34" charset="-122"/>
                        </a:rPr>
                        <a:t>开头</a:t>
                      </a:r>
                      <a:endParaRPr lang="zh-CN" altLang="en-US" sz="2000" dirty="0">
                        <a:latin typeface="微软雅黑" panose="020B0503020204020204" pitchFamily="34" charset="-122"/>
                        <a:ea typeface="微软雅黑" panose="020B0503020204020204" pitchFamily="34" charset="-122"/>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dirty="0">
                          <a:latin typeface="微软雅黑" panose="020B0503020204020204" pitchFamily="34" charset="-122"/>
                          <a:ea typeface="微软雅黑" panose="020B0503020204020204" pitchFamily="34" charset="-122"/>
                        </a:rPr>
                        <a:t>体裁、格式、时态等</a:t>
                      </a:r>
                      <a:endParaRPr lang="en-US" altLang="zh-CN" sz="2000" dirty="0">
                        <a:latin typeface="微软雅黑" panose="020B0503020204020204" pitchFamily="34" charset="-122"/>
                        <a:ea typeface="微软雅黑" panose="020B0503020204020204" pitchFamily="34" charset="-122"/>
                      </a:endParaRPr>
                    </a:p>
                    <a:p>
                      <a:pPr algn="ctr"/>
                      <a:r>
                        <a:rPr lang="zh-CN" altLang="en-US" sz="2000" dirty="0">
                          <a:latin typeface="微软雅黑" panose="020B0503020204020204" pitchFamily="34" charset="-122"/>
                          <a:ea typeface="微软雅黑" panose="020B0503020204020204" pitchFamily="34" charset="-122"/>
                        </a:rPr>
                        <a:t>称呼、寒暄、问候、自我介绍、</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dirty="0">
                          <a:latin typeface="微软雅黑" panose="020B0503020204020204" pitchFamily="34" charset="-122"/>
                          <a:ea typeface="微软雅黑" panose="020B0503020204020204" pitchFamily="34" charset="-122"/>
                        </a:rPr>
                        <a:t>人称、语气、语言</a:t>
                      </a:r>
                      <a:endParaRPr lang="en-US" altLang="zh-CN" sz="2000" dirty="0">
                        <a:latin typeface="微软雅黑" panose="020B0503020204020204" pitchFamily="34" charset="-122"/>
                        <a:ea typeface="微软雅黑" panose="020B0503020204020204" pitchFamily="34" charset="-122"/>
                      </a:endParaRPr>
                    </a:p>
                    <a:p>
                      <a:pPr algn="ctr"/>
                      <a:r>
                        <a:rPr lang="zh-CN" altLang="en-US" sz="2000" dirty="0">
                          <a:latin typeface="微软雅黑" panose="020B0503020204020204" pitchFamily="34" charset="-122"/>
                          <a:ea typeface="微软雅黑" panose="020B0503020204020204" pitchFamily="34" charset="-122"/>
                        </a:rPr>
                        <a:t>正式</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非正式</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委婉 得体</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2000" dirty="0">
                          <a:latin typeface="微软雅黑" panose="020B0503020204020204" pitchFamily="34" charset="-122"/>
                          <a:ea typeface="微软雅黑" panose="020B0503020204020204" pitchFamily="34" charset="-122"/>
                        </a:rPr>
                        <a:t>写作目的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话题 开门见山</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6161">
                <a:tc>
                  <a:txBody>
                    <a:bodyPr/>
                    <a:lstStyle/>
                    <a:p>
                      <a:pPr algn="ctr"/>
                      <a:r>
                        <a:rPr lang="zh-CN" altLang="en-US" sz="2000" dirty="0">
                          <a:latin typeface="微软雅黑" panose="020B0503020204020204" pitchFamily="34" charset="-122"/>
                          <a:ea typeface="微软雅黑" panose="020B0503020204020204" pitchFamily="34" charset="-122"/>
                        </a:rPr>
                        <a:t>结尾</a:t>
                      </a:r>
                      <a:endParaRPr lang="zh-CN" altLang="en-US" sz="2000" dirty="0">
                        <a:latin typeface="微软雅黑" panose="020B0503020204020204" pitchFamily="34" charset="-122"/>
                        <a:ea typeface="微软雅黑" panose="020B0503020204020204" pitchFamily="34" charset="-122"/>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结束语、落款</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zh-CN" altLang="en-US" sz="2000" dirty="0">
                          <a:latin typeface="微软雅黑" panose="020B0503020204020204" pitchFamily="34" charset="-122"/>
                          <a:ea typeface="微软雅黑" panose="020B0503020204020204" pitchFamily="34" charset="-122"/>
                        </a:rPr>
                        <a:t>人称、语气、语言</a:t>
                      </a:r>
                      <a:endParaRPr lang="en-US" altLang="zh-CN" sz="2000" dirty="0">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正式</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非正式</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委婉 得体</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zh-CN" altLang="en-US" sz="2000" dirty="0">
                          <a:latin typeface="微软雅黑" panose="020B0503020204020204" pitchFamily="34" charset="-122"/>
                          <a:ea typeface="微软雅黑" panose="020B0503020204020204" pitchFamily="34" charset="-122"/>
                        </a:rPr>
                        <a:t>总结全文</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 得恰当体</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750872">
                <a:tc gridSpan="4">
                  <a:txBody>
                    <a:bodyPr/>
                    <a:lstStyle/>
                    <a:p>
                      <a:pPr algn="l"/>
                      <a:r>
                        <a:rPr lang="zh-CN" altLang="en-US" sz="2000" dirty="0">
                          <a:latin typeface="微软雅黑" panose="020B0503020204020204" pitchFamily="34" charset="-122"/>
                          <a:ea typeface="微软雅黑" panose="020B0503020204020204" pitchFamily="34" charset="-122"/>
                        </a:rPr>
                        <a:t>注意事项举例：开头：自我介绍与否、寒暄与否、写作意图是否直接表述精确、细节补充是否合理恰当</a:t>
                      </a:r>
                      <a:endParaRPr lang="en-US" altLang="zh-CN" sz="2000" dirty="0">
                        <a:latin typeface="微软雅黑" panose="020B0503020204020204" pitchFamily="34" charset="-122"/>
                        <a:ea typeface="微软雅黑" panose="020B0503020204020204" pitchFamily="34" charset="-122"/>
                      </a:endParaRPr>
                    </a:p>
                    <a:p>
                      <a:pPr algn="l"/>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结尾：总结与否、互动与否、细节补充是否合理恰当；</a:t>
                      </a:r>
                      <a:endParaRPr lang="zh-CN" altLang="en-US" sz="2000" dirty="0">
                        <a:latin typeface="微软雅黑" panose="020B0503020204020204" pitchFamily="34" charset="-122"/>
                        <a:ea typeface="微软雅黑" panose="020B0503020204020204" pitchFamily="34" charset="-122"/>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2078940" flipH="1">
            <a:off x="10343334" y="5759535"/>
            <a:ext cx="2590427" cy="913714"/>
          </a:xfrm>
          <a:prstGeom prst="rect">
            <a:avLst/>
          </a:prstGeom>
        </p:spPr>
      </p:pic>
      <p:sp>
        <p:nvSpPr>
          <p:cNvPr id="7" name="矩形 6"/>
          <p:cNvSpPr/>
          <p:nvPr/>
        </p:nvSpPr>
        <p:spPr>
          <a:xfrm>
            <a:off x="2213239" y="5357467"/>
            <a:ext cx="8100055" cy="1438318"/>
          </a:xfrm>
          <a:prstGeom prst="rect">
            <a:avLst/>
          </a:prstGeom>
          <a:solidFill>
            <a:srgbClr val="42F3C9"/>
          </a:solidFill>
          <a:ln>
            <a:noFill/>
          </a:ln>
          <a:effectLst>
            <a:outerShdw blurRad="57150" dist="19050" dir="5400000" algn="ctr" rotWithShape="0">
              <a:srgbClr val="000000">
                <a:alpha val="63000"/>
              </a:srgbClr>
            </a:outerShdw>
          </a:effectLst>
        </p:spPr>
        <p:txBody>
          <a:bodyPr spcFirstLastPara="0" vert="horz" wrap="square" lIns="121920" tIns="121920" rIns="121920" bIns="12192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语言组织</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：学生需要合理组织文章的结构，包括开头、正文和结尾，确保信息传递的逻辑性和连贯性。</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00000"/>
              </a:lnSpc>
              <a:spcBef>
                <a:spcPct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语法词汇</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：学生需要使用正确的语法结构和词汇来表达思想，避免语法错误和用词不当。</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00000"/>
              </a:lnSpc>
              <a:spcBef>
                <a:spcPct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信息传递</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：学生需要清晰地传达信息，确保读者能够理解文章的主旨和细节。</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00000"/>
              </a:lnSpc>
              <a:spcBef>
                <a:spcPct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情感表达</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：学生需要通过语言表达自己的情感，使文章具有感染力。</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00000"/>
              </a:lnSpc>
              <a:spcBef>
                <a:spcPct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交际策略</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：运用适当的交际策略，如请求、道歉、感谢等</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p:cNvSpPr txBox="1"/>
          <p:nvPr/>
        </p:nvSpPr>
        <p:spPr>
          <a:xfrm>
            <a:off x="1776693" y="5392023"/>
            <a:ext cx="436546" cy="1323439"/>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具</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体</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内</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容</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9100" y="276736"/>
            <a:ext cx="11353799" cy="2191204"/>
          </a:xfrm>
          <a:ln w="28575">
            <a:solidFill>
              <a:schemeClr val="tx1"/>
            </a:solidFill>
          </a:ln>
        </p:spPr>
        <p:txBody>
          <a:bodyPr>
            <a:normAutofit/>
          </a:bodyPr>
          <a:lstStyle/>
          <a:p>
            <a:pPr marL="0" indent="0">
              <a:buNone/>
            </a:pPr>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温州二模</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假定你是李华，暑期想在家乡</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杭州</a:t>
            </a:r>
            <a:r>
              <a:rPr lang="en-US" altLang="zh-CN" sz="2400" dirty="0">
                <a:latin typeface="Times New Roman" panose="02020603050405020304" pitchFamily="18" charset="0"/>
                <a:cs typeface="Times New Roman" panose="02020603050405020304" pitchFamily="18" charset="0"/>
              </a:rPr>
              <a:t>)</a:t>
            </a:r>
            <a:r>
              <a:rPr lang="zh-CN" altLang="en-US" sz="2400" dirty="0">
                <a:highlight>
                  <a:srgbClr val="FFFF00"/>
                </a:highlight>
                <a:latin typeface="Times New Roman" panose="02020603050405020304" pitchFamily="18" charset="0"/>
                <a:cs typeface="Times New Roman" panose="02020603050405020304" pitchFamily="18" charset="0"/>
              </a:rPr>
              <a:t>寻找外国友人结伴“城市漫步”</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请通过社交媒体发布一篇</a:t>
            </a:r>
            <a:r>
              <a:rPr lang="zh-CN" altLang="en-US" sz="2400" dirty="0">
                <a:highlight>
                  <a:srgbClr val="00FF00"/>
                </a:highlight>
                <a:latin typeface="Times New Roman" panose="02020603050405020304" pitchFamily="18" charset="0"/>
                <a:cs typeface="Times New Roman" panose="02020603050405020304" pitchFamily="18" charset="0"/>
              </a:rPr>
              <a:t>帖子</a:t>
            </a:r>
            <a:r>
              <a:rPr lang="zh-CN" altLang="en-US" sz="2400" dirty="0">
                <a:latin typeface="Times New Roman" panose="02020603050405020304" pitchFamily="18" charset="0"/>
                <a:cs typeface="Times New Roman" panose="02020603050405020304" pitchFamily="18" charset="0"/>
              </a:rPr>
              <a:t>，内容包括</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1. </a:t>
            </a:r>
            <a:r>
              <a:rPr lang="zh-CN" altLang="en-US" sz="2400" dirty="0">
                <a:latin typeface="Times New Roman" panose="02020603050405020304" pitchFamily="18" charset="0"/>
                <a:cs typeface="Times New Roman" panose="02020603050405020304" pitchFamily="18" charset="0"/>
              </a:rPr>
              <a:t>相关介绍</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2. </a:t>
            </a:r>
            <a:r>
              <a:rPr lang="zh-CN" altLang="en-US" sz="2400" dirty="0">
                <a:latin typeface="Times New Roman" panose="02020603050405020304" pitchFamily="18" charset="0"/>
                <a:cs typeface="Times New Roman" panose="02020603050405020304" pitchFamily="18" charset="0"/>
              </a:rPr>
              <a:t>旅伴要求。</a:t>
            </a:r>
            <a:endParaRPr lang="zh-CN" altLang="en-US" sz="2400" dirty="0">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                                                  Join Me for a CityWalk</a:t>
            </a:r>
            <a:endParaRPr lang="zh-CN" altLang="en-US" sz="24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419101" y="3245796"/>
            <a:ext cx="11353796" cy="1200329"/>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交际互动：</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Hey everyone! This is Li Hua, a travel enthusiast from Hangzhou. </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写作目的：</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I'm on the lookout for some foreign friends to join me in exploring the fascinating city of Hangzhou this summer.</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4" name="表格 3"/>
          <p:cNvGraphicFramePr>
            <a:graphicFrameLocks noGrp="1"/>
          </p:cNvGraphicFramePr>
          <p:nvPr/>
        </p:nvGraphicFramePr>
        <p:xfrm>
          <a:off x="7990107" y="923817"/>
          <a:ext cx="3782790" cy="1170369"/>
        </p:xfrm>
        <a:graphic>
          <a:graphicData uri="http://schemas.openxmlformats.org/drawingml/2006/table">
            <a:tbl>
              <a:tblPr firstRow="1" bandRow="1">
                <a:tableStyleId>{5940675A-B579-460E-94D1-54222C63F5DA}</a:tableStyleId>
              </a:tblPr>
              <a:tblGrid>
                <a:gridCol w="743046"/>
                <a:gridCol w="986362"/>
                <a:gridCol w="2053382"/>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非正式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solidFill>
                            <a:srgbClr val="C00000"/>
                          </a:solidFill>
                        </a:rPr>
                        <a:t>交际互动</a:t>
                      </a:r>
                      <a:r>
                        <a:rPr lang="en-US" altLang="zh-CN" b="1" dirty="0"/>
                        <a:t>+</a:t>
                      </a: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非正式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r>
                        <a:rPr lang="en-US" altLang="zh-CN" b="1" dirty="0"/>
                        <a:t>+</a:t>
                      </a:r>
                      <a:r>
                        <a:rPr lang="zh-CN" altLang="en-US" b="1" dirty="0">
                          <a:solidFill>
                            <a:srgbClr val="C00000"/>
                          </a:solidFill>
                        </a:rPr>
                        <a:t>交际互动</a:t>
                      </a:r>
                      <a:endParaRPr lang="zh-CN" altLang="en-US"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文本框 8"/>
          <p:cNvSpPr txBox="1"/>
          <p:nvPr/>
        </p:nvSpPr>
        <p:spPr>
          <a:xfrm>
            <a:off x="2819400" y="3794374"/>
            <a:ext cx="611777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0" name="文本框 9"/>
          <p:cNvSpPr txBox="1"/>
          <p:nvPr/>
        </p:nvSpPr>
        <p:spPr>
          <a:xfrm>
            <a:off x="419100" y="5180175"/>
            <a:ext cx="11353797" cy="1200329"/>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内容总结：</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 can assure you that exploring a city with a local will be the last decision you’ll come to regret. </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交际互动：</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If interested, send me a message and let's together hit the road!</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文本框 10"/>
          <p:cNvSpPr txBox="1"/>
          <p:nvPr/>
        </p:nvSpPr>
        <p:spPr>
          <a:xfrm>
            <a:off x="419100" y="2767684"/>
            <a:ext cx="11353796"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开头</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419100" y="4718510"/>
            <a:ext cx="11353796"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结尾</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9099" y="170949"/>
            <a:ext cx="11353798" cy="2308324"/>
          </a:xfrm>
          <a:prstGeom prst="rect">
            <a:avLst/>
          </a:prstGeom>
          <a:noFill/>
          <a:ln w="285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2【2023</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12</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月强基联盟</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假定你是李华，你的外国朋友</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Daniel</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正在你的城市旅游。请写封</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邮件</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邀请他</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与你一起进行一次</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城市漫步</a:t>
            </a:r>
            <a:r>
              <a:rPr kumimoji="0" lang="en-US" altLang="zh-CN"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(CityWalk),</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内容包括</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发出邀请</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介绍行程。</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8" name="文本框 7"/>
          <p:cNvSpPr txBox="1"/>
          <p:nvPr/>
        </p:nvSpPr>
        <p:spPr>
          <a:xfrm>
            <a:off x="419099" y="3049968"/>
            <a:ext cx="11353797" cy="1200329"/>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①</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 hope you're having a wonderful time touring our city.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You told me earlier that you are free this Sunday, so maybe we can do a city walk to explore some lesser-known sites and experience the authentic lifestyle here. </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文本框 6"/>
          <p:cNvSpPr txBox="1"/>
          <p:nvPr/>
        </p:nvSpPr>
        <p:spPr>
          <a:xfrm>
            <a:off x="419100" y="2631405"/>
            <a:ext cx="11353796"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开头</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文本框 10"/>
          <p:cNvSpPr txBox="1"/>
          <p:nvPr/>
        </p:nvSpPr>
        <p:spPr>
          <a:xfrm>
            <a:off x="419099" y="4378728"/>
            <a:ext cx="11353797" cy="1200329"/>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②</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 hope this email finds you well and enjoying your visit to our beautiful city!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I've been thinking about the best way for you to experience the local culture and sights, and I strongly desire to invite you to join me a CityWalk tour.</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419099" y="5766787"/>
            <a:ext cx="11353797" cy="830997"/>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③</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简版：</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 hope this email finds you well!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Knowing that you are now enjoying your visit in my city, I strongly desire to invite you to join me a CityWalk tour.</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3" name="表格 12"/>
          <p:cNvGraphicFramePr>
            <a:graphicFrameLocks noGrp="1"/>
          </p:cNvGraphicFramePr>
          <p:nvPr/>
        </p:nvGraphicFramePr>
        <p:xfrm>
          <a:off x="7990106" y="1091213"/>
          <a:ext cx="3782790" cy="1170369"/>
        </p:xfrm>
        <a:graphic>
          <a:graphicData uri="http://schemas.openxmlformats.org/drawingml/2006/table">
            <a:tbl>
              <a:tblPr firstRow="1" bandRow="1">
                <a:tableStyleId>{5940675A-B579-460E-94D1-54222C63F5DA}</a:tableStyleId>
              </a:tblPr>
              <a:tblGrid>
                <a:gridCol w="743046"/>
                <a:gridCol w="986362"/>
                <a:gridCol w="2053382"/>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非正式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solidFill>
                            <a:srgbClr val="C00000"/>
                          </a:solidFill>
                        </a:rPr>
                        <a:t>交际互动</a:t>
                      </a:r>
                      <a:r>
                        <a:rPr lang="en-US" altLang="zh-CN" b="1" dirty="0"/>
                        <a:t>+</a:t>
                      </a: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非正式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r>
                        <a:rPr lang="en-US" altLang="zh-CN" b="1" dirty="0"/>
                        <a:t>+</a:t>
                      </a:r>
                      <a:r>
                        <a:rPr lang="zh-CN" altLang="en-US" b="1" dirty="0">
                          <a:solidFill>
                            <a:srgbClr val="C00000"/>
                          </a:solidFill>
                        </a:rPr>
                        <a:t>交际互动</a:t>
                      </a:r>
                      <a:endParaRPr lang="zh-CN" altLang="en-US"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9099" y="170949"/>
            <a:ext cx="11353798" cy="2308324"/>
          </a:xfrm>
          <a:prstGeom prst="rect">
            <a:avLst/>
          </a:prstGeom>
          <a:noFill/>
          <a:ln w="285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2【2023</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12</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月强基联盟</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假定你是李华，你的外国朋友</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Daniel</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正在你的城市旅游。请写封</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邮件</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邀请他</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与你一起进行一次</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城市漫步</a:t>
            </a:r>
            <a:r>
              <a:rPr kumimoji="0" lang="en-US" altLang="zh-CN"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(CityWalk),</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内容包括</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发出邀请</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介绍行程。</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8" name="文本框 7"/>
          <p:cNvSpPr txBox="1"/>
          <p:nvPr/>
        </p:nvSpPr>
        <p:spPr>
          <a:xfrm>
            <a:off x="419099" y="3049968"/>
            <a:ext cx="11353797" cy="830997"/>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①</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This city walk will make your trip truly complete.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 really want to spend this Sunday with you and discover these hidden gems together. So, are you in?</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文本框 6"/>
          <p:cNvSpPr txBox="1"/>
          <p:nvPr/>
        </p:nvSpPr>
        <p:spPr>
          <a:xfrm>
            <a:off x="419100" y="2631405"/>
            <a:ext cx="11353796"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结尾</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文本框 10"/>
          <p:cNvSpPr txBox="1"/>
          <p:nvPr/>
        </p:nvSpPr>
        <p:spPr>
          <a:xfrm>
            <a:off x="419098" y="4147404"/>
            <a:ext cx="11353797" cy="1200329"/>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 believe this CityWalk will not only be enjoyable but also a unique way to dive deep into the heart of our city.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Looking forward to your response and the chance to share my city with you!</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419098" y="5589759"/>
            <a:ext cx="11353797" cy="830997"/>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③</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简版：</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CityWalk is bound to be enjoyable and meaningful and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 am looking forward to your early reply.</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3" name="表格 12"/>
          <p:cNvGraphicFramePr>
            <a:graphicFrameLocks noGrp="1"/>
          </p:cNvGraphicFramePr>
          <p:nvPr/>
        </p:nvGraphicFramePr>
        <p:xfrm>
          <a:off x="7990106" y="1091213"/>
          <a:ext cx="3782790" cy="1170369"/>
        </p:xfrm>
        <a:graphic>
          <a:graphicData uri="http://schemas.openxmlformats.org/drawingml/2006/table">
            <a:tbl>
              <a:tblPr firstRow="1" bandRow="1">
                <a:tableStyleId>{5940675A-B579-460E-94D1-54222C63F5DA}</a:tableStyleId>
              </a:tblPr>
              <a:tblGrid>
                <a:gridCol w="743046"/>
                <a:gridCol w="986362"/>
                <a:gridCol w="2053382"/>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非正式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solidFill>
                            <a:srgbClr val="C00000"/>
                          </a:solidFill>
                        </a:rPr>
                        <a:t>交际互动</a:t>
                      </a:r>
                      <a:r>
                        <a:rPr lang="en-US" altLang="zh-CN" b="1" dirty="0"/>
                        <a:t>+</a:t>
                      </a: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非正式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r>
                        <a:rPr lang="en-US" altLang="zh-CN" b="1" dirty="0"/>
                        <a:t>+</a:t>
                      </a:r>
                      <a:r>
                        <a:rPr lang="zh-CN" altLang="en-US" b="1" dirty="0">
                          <a:solidFill>
                            <a:srgbClr val="C00000"/>
                          </a:solidFill>
                        </a:rPr>
                        <a:t>交际互动</a:t>
                      </a:r>
                      <a:endParaRPr lang="zh-CN" altLang="en-US"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4797" y="304564"/>
            <a:ext cx="11669486" cy="1569660"/>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3【2021.6</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浙江卷</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你校正在</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举办国画作品展</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，请给校英文报写一篇</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宣传稿</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，内容包括：</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展览时间地点；</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观展感受</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3.</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推荐展览</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aphicFrame>
        <p:nvGraphicFramePr>
          <p:cNvPr id="5" name="表格 4"/>
          <p:cNvGraphicFramePr>
            <a:graphicFrameLocks noGrp="1"/>
          </p:cNvGraphicFramePr>
          <p:nvPr/>
        </p:nvGraphicFramePr>
        <p:xfrm>
          <a:off x="8191492" y="703854"/>
          <a:ext cx="3782790" cy="1170369"/>
        </p:xfrm>
        <a:graphic>
          <a:graphicData uri="http://schemas.openxmlformats.org/drawingml/2006/table">
            <a:tbl>
              <a:tblPr firstRow="1" bandRow="1">
                <a:tableStyleId>{5940675A-B579-460E-94D1-54222C63F5DA}</a:tableStyleId>
              </a:tblPr>
              <a:tblGrid>
                <a:gridCol w="743046"/>
                <a:gridCol w="986362"/>
                <a:gridCol w="2053382"/>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r>
                        <a:rPr lang="en-US" altLang="zh-CN" b="1" dirty="0"/>
                        <a:t>+</a:t>
                      </a:r>
                      <a:r>
                        <a:rPr lang="zh-CN" altLang="en-US" b="1" dirty="0">
                          <a:solidFill>
                            <a:srgbClr val="C00000"/>
                          </a:solidFill>
                        </a:rPr>
                        <a:t>交际互动</a:t>
                      </a:r>
                      <a:endParaRPr lang="zh-CN" altLang="en-US"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6" name="文本框 5"/>
          <p:cNvSpPr txBox="1"/>
          <p:nvPr/>
        </p:nvSpPr>
        <p:spPr>
          <a:xfrm>
            <a:off x="304799" y="2261291"/>
            <a:ext cx="11669485"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开头</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文本框 6"/>
          <p:cNvSpPr txBox="1"/>
          <p:nvPr/>
        </p:nvSpPr>
        <p:spPr>
          <a:xfrm>
            <a:off x="304798" y="2722956"/>
            <a:ext cx="11669485" cy="1569660"/>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①</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To help international students adapt to the life here, our school is organizing a series of workshops on Chinese traditional culture.</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 am excited to introduce a remarkable exhibition of traditional Chinese paintings, which is organized by the student art club. </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文本框 7"/>
          <p:cNvSpPr txBox="1"/>
          <p:nvPr/>
        </p:nvSpPr>
        <p:spPr>
          <a:xfrm>
            <a:off x="304797" y="4420421"/>
            <a:ext cx="11669485"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结尾</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文本框 8"/>
          <p:cNvSpPr txBox="1"/>
          <p:nvPr/>
        </p:nvSpPr>
        <p:spPr>
          <a:xfrm>
            <a:off x="304797" y="4882086"/>
            <a:ext cx="11669485" cy="1569660"/>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①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hrough</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the exhibition, not only can you admire wonderful works, but also understand the art of traditional Chinese painting better.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Come and seize this opportunity to appreciate the essence of Chinese art.</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② The exhibition is truly a feast of eyes.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Come and visit! You can’t miss it!</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9833</Words>
  <Application>WPS 演示</Application>
  <PresentationFormat>宽屏</PresentationFormat>
  <Paragraphs>494</Paragraphs>
  <Slides>20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Arial Black</vt:lpstr>
      <vt:lpstr>等线</vt:lpstr>
      <vt:lpstr>Times New Roman</vt:lpstr>
      <vt:lpstr>system-ui</vt:lpstr>
      <vt:lpstr>微软雅黑</vt:lpstr>
      <vt:lpstr>Calibri</vt:lpstr>
      <vt:lpstr>思源黑体-粗体</vt:lpstr>
      <vt:lpstr>等线 Light</vt:lpstr>
      <vt:lpstr>Arial Unicode MS</vt:lpstr>
      <vt:lpstr>HelveticaNeue</vt:lpstr>
      <vt:lpstr>华文新魏</vt:lpstr>
      <vt:lpstr>Segoe Print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fang fay</dc:creator>
  <cp:lastModifiedBy>Administrator</cp:lastModifiedBy>
  <cp:revision>9</cp:revision>
  <dcterms:created xsi:type="dcterms:W3CDTF">2024-05-09T08:07:00Z</dcterms:created>
  <dcterms:modified xsi:type="dcterms:W3CDTF">2024-05-10T07:21:53Z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