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sldIdLst>
    <p:sldId id="543" r:id="rId3"/>
    <p:sldId id="270" r:id="rId4"/>
    <p:sldId id="514" r:id="rId5"/>
    <p:sldId id="515" r:id="rId6"/>
    <p:sldId id="516" r:id="rId7"/>
    <p:sldId id="517" r:id="rId9"/>
    <p:sldId id="518" r:id="rId10"/>
    <p:sldId id="519" r:id="rId11"/>
    <p:sldId id="520" r:id="rId12"/>
    <p:sldId id="521" r:id="rId13"/>
    <p:sldId id="522" r:id="rId14"/>
    <p:sldId id="502" r:id="rId15"/>
    <p:sldId id="503" r:id="rId16"/>
    <p:sldId id="504" r:id="rId17"/>
    <p:sldId id="505" r:id="rId18"/>
    <p:sldId id="416" r:id="rId19"/>
    <p:sldId id="417" r:id="rId20"/>
    <p:sldId id="441" r:id="rId21"/>
    <p:sldId id="468" r:id="rId22"/>
    <p:sldId id="535" r:id="rId23"/>
    <p:sldId id="536" r:id="rId24"/>
    <p:sldId id="537" r:id="rId25"/>
    <p:sldId id="538" r:id="rId26"/>
    <p:sldId id="498" r:id="rId27"/>
    <p:sldId id="277" r:id="rId28"/>
    <p:sldId id="439" r:id="rId29"/>
    <p:sldId id="399" r:id="rId30"/>
  </p:sldIdLst>
  <p:sldSz cx="12192000" cy="6858000"/>
  <p:notesSz cx="6858000" cy="9144000"/>
  <p:embeddedFontLst>
    <p:embeddedFont>
      <p:font typeface="Trebuchet MS" panose="020B0603020202020204"/>
      <p:regular r:id="rId35"/>
      <p:bold r:id="rId36"/>
      <p:italic r:id="rId37"/>
      <p:boldItalic r:id="rId38"/>
    </p:embeddedFont>
    <p:embeddedFont>
      <p:font typeface="微软雅黑" panose="020B0503020204020204" charset="-122"/>
      <p:regular r:id="rId39"/>
    </p:embeddedFont>
    <p:embeddedFont>
      <p:font typeface="华文中宋" panose="02010600040101010101" charset="-122"/>
      <p:regular r:id="rId40"/>
    </p:embeddedFont>
    <p:embeddedFont>
      <p:font typeface="Calibri" panose="020F0502020204030204" charset="0"/>
      <p:regular r:id="rId41"/>
      <p:bold r:id="rId42"/>
      <p:italic r:id="rId43"/>
      <p:boldItalic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32"/>
        <p:guide pos="386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2.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cognitive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connected with mental processes of understanding 认知的；感知的；认识的</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As children grow older, their cognitive processes become sharper.                                   随着孩子们长大，他们的认知过程也变得越来越敏锐了。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clog</a:t>
            </a:r>
            <a:r>
              <a:rPr lang="en-US" altLang="zh-CN" sz="2800"/>
              <a:t>: </a:t>
            </a:r>
            <a:r>
              <a:rPr sz="2800">
                <a:latin typeface="Times New Roman" panose="02020603050405020304" charset="0"/>
                <a:ea typeface="华文中宋" panose="02010600040101010101" charset="-122"/>
                <a:cs typeface="Times New Roman" panose="02020603050405020304" charset="0"/>
              </a:rPr>
              <a:t>to block sth or to become blocked （使）阻塞，堵塞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narrow streets were clogged with traffic</a:t>
            </a:r>
            <a:r>
              <a:rPr sz="2800">
                <a:latin typeface="Times New Roman" panose="02020603050405020304" charset="0"/>
                <a:cs typeface="Times New Roman" panose="02020603050405020304" charset="0"/>
                <a:sym typeface="+mn-ea"/>
              </a:rPr>
              <a:t>.</a:t>
            </a:r>
            <a:r>
              <a:rPr lang="en-US" sz="2800">
                <a:latin typeface="Times New Roman" panose="02020603050405020304" charset="0"/>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狭窄的街道上交通堵塞。</a:t>
            </a:r>
            <a:r>
              <a:rPr 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62445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3127375"/>
            <a:ext cx="81978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Some of her cognitive functions have been impaired.</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02325"/>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Leaves are clogging (up) the drain.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607945"/>
            <a:ext cx="5180330" cy="521970"/>
          </a:xfrm>
          <a:prstGeom prst="rect">
            <a:avLst/>
          </a:prstGeom>
          <a:noFill/>
        </p:spPr>
        <p:txBody>
          <a:bodyPr wrap="square" rtlCol="0" anchor="t">
            <a:spAutoFit/>
          </a:bodyPr>
          <a:lstStyle/>
          <a:p>
            <a:r>
              <a:rPr lang="zh-CN" altLang="en-US" sz="2800">
                <a:ea typeface="华文中宋" panose="02010600040101010101" charset="-122"/>
              </a:rPr>
              <a:t>她的部分认知能力受到了损害。</a:t>
            </a:r>
            <a:endParaRPr lang="zh-CN" altLang="en-US" sz="2800">
              <a:ea typeface="华文中宋" panose="02010600040101010101" charset="-122"/>
            </a:endParaRPr>
          </a:p>
        </p:txBody>
      </p:sp>
      <p:cxnSp>
        <p:nvCxnSpPr>
          <p:cNvPr id="3145728" name="直接连接符 8"/>
          <p:cNvCxnSpPr/>
          <p:nvPr/>
        </p:nvCxnSpPr>
        <p:spPr>
          <a:xfrm flipV="1">
            <a:off x="311150" y="3615690"/>
            <a:ext cx="7602220"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367780"/>
            <a:ext cx="520763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380990"/>
            <a:ext cx="3322955" cy="521970"/>
          </a:xfrm>
          <a:prstGeom prst="rect">
            <a:avLst/>
          </a:prstGeom>
          <a:noFill/>
        </p:spPr>
        <p:txBody>
          <a:bodyPr wrap="square" rtlCol="0" anchor="t">
            <a:spAutoFit/>
          </a:bodyPr>
          <a:p>
            <a:r>
              <a:rPr lang="zh-CN" altLang="en-US" sz="2800">
                <a:ea typeface="华文中宋" panose="02010600040101010101" charset="-122"/>
              </a:rPr>
              <a:t>树叶堵塞了下水道。</a:t>
            </a:r>
            <a:endParaRPr lang="zh-CN" altLang="en-US" sz="2800">
              <a:ea typeface="华文中宋" panose="02010600040101010101" charset="-122"/>
            </a:endParaRPr>
          </a:p>
        </p:txBody>
      </p:sp>
      <p:sp>
        <p:nvSpPr>
          <p:cNvPr id="2" name="文本框 1"/>
          <p:cNvSpPr txBox="1"/>
          <p:nvPr>
            <p:custDataLst>
              <p:tags r:id="rId1"/>
            </p:custDataLst>
          </p:nvPr>
        </p:nvSpPr>
        <p:spPr>
          <a:xfrm>
            <a:off x="269875" y="53581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39190"/>
            <a:ext cx="11597640" cy="21863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0205" y="1200150"/>
            <a:ext cx="11473180" cy="1288415"/>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The scientists did not examine why there was a difference in mortality risk. However, the increased longevity may be explained by the possibility that those who wear hearing aids are more likely to avoid social isolation and maintain a higher level of activity.</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nvSpPr>
        <p:spPr>
          <a:xfrm>
            <a:off x="435610" y="2414270"/>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科学家们并没有研究死亡风险差异的原因。然而，佩戴助听器的人更有可能避免社交孤立，并保持较高的活动水平，这可能解释了寿命延长的原因。</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873500"/>
            <a:ext cx="11588115" cy="21977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70205" y="3874135"/>
            <a:ext cx="11102975" cy="1245235"/>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That’s worth considering when a patient and her doctor are choosing a treatment plan, along with other factors such as age, severity of the atherosclerosis and other cardiovascular risks such as high cholesterol.</a:t>
            </a:r>
            <a:endParaRPr sz="2500">
              <a:latin typeface="Times New Roman" panose="02020603050405020304" charset="0"/>
              <a:cs typeface="Times New Roman" panose="02020603050405020304" charset="0"/>
              <a:sym typeface="+mn-ea"/>
            </a:endParaRPr>
          </a:p>
        </p:txBody>
      </p:sp>
      <p:sp>
        <p:nvSpPr>
          <p:cNvPr id="14" name="文本框 13"/>
          <p:cNvSpPr txBox="1"/>
          <p:nvPr/>
        </p:nvSpPr>
        <p:spPr>
          <a:xfrm>
            <a:off x="435610" y="5119370"/>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当病人和医生在选择治疗方案时，这一点值得考虑，同时还要考虑年龄、动脉粥样硬化的严重程度和其他心血管风险(如高胆固醇)。</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Gold prices pass $2,400 as global tension rises</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sz="3000" b="1">
                <a:solidFill>
                  <a:srgbClr val="ED7D31"/>
                </a:solidFill>
                <a:latin typeface="微软雅黑" panose="020B0503020204020204" charset="-122"/>
                <a:ea typeface="微软雅黑" panose="020B0503020204020204" charset="-122"/>
                <a:cs typeface="微软雅黑" panose="020B0503020204020204" charset="-122"/>
              </a:rPr>
              <a:t>金价突破2400美元大关</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a:blip r:embed="rId1"/>
          <a:stretch>
            <a:fillRect/>
          </a:stretch>
        </p:blipFill>
        <p:spPr>
          <a:xfrm>
            <a:off x="2352675" y="1229360"/>
            <a:ext cx="7242175" cy="48304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16435" cy="5657215"/>
          </a:xfrm>
          <a:prstGeom prst="rect">
            <a:avLst/>
          </a:prstGeom>
          <a:noFill/>
        </p:spPr>
        <p:txBody>
          <a:bodyPr wrap="square" rtlCol="0" anchor="t">
            <a:spAutoFit/>
          </a:bodyPr>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Gold prices topped $2,400 yesterday and were </a:t>
            </a:r>
            <a:r>
              <a:rPr lang="en-US" sz="2200">
                <a:latin typeface="Times New Roman" panose="02020603050405020304" charset="0"/>
                <a:cs typeface="Times New Roman" panose="02020603050405020304" charset="0"/>
              </a:rPr>
              <a:t>_____</a:t>
            </a:r>
            <a:r>
              <a:rPr sz="2200">
                <a:latin typeface="Times New Roman" panose="02020603050405020304" charset="0"/>
                <a:cs typeface="Times New Roman" panose="02020603050405020304" charset="0"/>
              </a:rPr>
              <a:t> track for a fourth straight weekly gain, despite hopes </a:t>
            </a:r>
            <a:r>
              <a:rPr lang="en-US" altLang="zh-CN" sz="2200">
                <a:solidFill>
                  <a:srgbClr val="0000FF"/>
                </a:solidFill>
                <a:latin typeface="Times New Roman" panose="02020603050405020304" charset="0"/>
                <a:cs typeface="Times New Roman" panose="02020603050405020304" charset="0"/>
              </a:rPr>
              <a:t>straight</a:t>
            </a:r>
            <a:r>
              <a:rPr sz="2200">
                <a:latin typeface="Times New Roman" panose="02020603050405020304" charset="0"/>
                <a:cs typeface="Times New Roman" panose="02020603050405020304" charset="0"/>
              </a:rPr>
              <a:t> of cuts in interest rates.</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price of gold has been on a largely uninterrupted rise since midFebruary, when it </a:t>
            </a:r>
            <a:r>
              <a:rPr lang="en-US" sz="2200">
                <a:latin typeface="Times New Roman" panose="02020603050405020304" charset="0"/>
                <a:cs typeface="Times New Roman" panose="02020603050405020304" charset="0"/>
              </a:rPr>
              <a:t>______ (</a:t>
            </a:r>
            <a:r>
              <a:rPr sz="2200">
                <a:latin typeface="Times New Roman" panose="02020603050405020304" charset="0"/>
                <a:cs typeface="Times New Roman" panose="02020603050405020304" charset="0"/>
              </a:rPr>
              <a:t>cost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about $2,000 an ounce, although it is not clear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 has driven the increase.</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____________ (e</a:t>
            </a:r>
            <a:r>
              <a:rPr sz="2200">
                <a:latin typeface="Times New Roman" panose="02020603050405020304" charset="0"/>
                <a:cs typeface="Times New Roman" panose="02020603050405020304" charset="0"/>
              </a:rPr>
              <a:t>xpect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of interest rate cuts in America, the key upward driver of gold prices, have eased after inflation there was higher than expected. High interest rates typically weigh on gold, making it </a:t>
            </a:r>
            <a:r>
              <a:rPr lang="en-US" sz="2200">
                <a:latin typeface="Times New Roman" panose="02020603050405020304" charset="0"/>
                <a:cs typeface="Times New Roman" panose="02020603050405020304" charset="0"/>
              </a:rPr>
              <a:t>___________ (</a:t>
            </a:r>
            <a:r>
              <a:rPr sz="2200">
                <a:latin typeface="Times New Roman" panose="02020603050405020304" charset="0"/>
                <a:cs typeface="Times New Roman" panose="02020603050405020304" charset="0"/>
              </a:rPr>
              <a:t>attract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compared with investing in US Treasury bonds.</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To further confuse matters, the rally has been driven by buyers who have not </a:t>
            </a:r>
            <a:r>
              <a:rPr lang="en-US" sz="2200">
                <a:latin typeface="Times New Roman" panose="02020603050405020304" charset="0"/>
                <a:cs typeface="Times New Roman" panose="02020603050405020304" charset="0"/>
              </a:rPr>
              <a:t>____________ (</a:t>
            </a:r>
            <a:r>
              <a:rPr sz="2200">
                <a:latin typeface="Times New Roman" panose="02020603050405020304" charset="0"/>
                <a:cs typeface="Times New Roman" panose="02020603050405020304" charset="0"/>
              </a:rPr>
              <a:t>tradition</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 made material purchases, while the usual buyers through exchange-traded funds have remained net sellers. At the start of the week, exchange-traded fund holdings stood at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four-year low. </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Analysts at UBS suggested this week that, given it had been difficult </a:t>
            </a:r>
            <a:r>
              <a:rPr lang="en-US" sz="2200">
                <a:latin typeface="Times New Roman" panose="02020603050405020304" charset="0"/>
                <a:cs typeface="Times New Roman" panose="02020603050405020304" charset="0"/>
              </a:rPr>
              <a:t>__________ (</a:t>
            </a:r>
            <a:r>
              <a:rPr sz="2200">
                <a:latin typeface="Times New Roman" panose="02020603050405020304" charset="0"/>
                <a:cs typeface="Times New Roman" panose="02020603050405020304" charset="0"/>
                <a:sym typeface="+mn-ea"/>
              </a:rPr>
              <a:t>pinpoint</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rPr>
              <a:t> a single source of buying, the rise could simply be broadly based, </a:t>
            </a:r>
            <a:r>
              <a:rPr lang="en-US" altLang="zh-CN" sz="2200">
                <a:solidFill>
                  <a:srgbClr val="0000FF"/>
                </a:solidFill>
                <a:latin typeface="Times New Roman" panose="02020603050405020304" charset="0"/>
                <a:cs typeface="Times New Roman" panose="02020603050405020304" charset="0"/>
              </a:rPr>
              <a:t>spur</a:t>
            </a:r>
            <a:r>
              <a:rPr sz="2200">
                <a:latin typeface="Times New Roman" panose="02020603050405020304" charset="0"/>
                <a:cs typeface="Times New Roman" panose="02020603050405020304" charset="0"/>
              </a:rPr>
              <a:t>red by a tense global political landscape. There is also a possibility </a:t>
            </a:r>
            <a:r>
              <a:rPr lang="en-US" sz="2200">
                <a:latin typeface="Times New Roman" panose="02020603050405020304" charset="0"/>
                <a:cs typeface="Times New Roman" panose="02020603050405020304" charset="0"/>
              </a:rPr>
              <a:t>_____ </a:t>
            </a:r>
            <a:r>
              <a:rPr sz="2200">
                <a:latin typeface="Times New Roman" panose="02020603050405020304" charset="0"/>
                <a:cs typeface="Times New Roman" panose="02020603050405020304" charset="0"/>
              </a:rPr>
              <a:t>the rise could be driven by a leveraged play,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linked more to activity in the options market than the physical market. </a:t>
            </a:r>
            <a:endParaRPr sz="22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a:t>
            </a:r>
            <a:r>
              <a:rPr lang="en-US" sz="2400" b="1">
                <a:solidFill>
                  <a:srgbClr val="ED7D31"/>
                </a:solidFill>
                <a:latin typeface="微软雅黑" panose="020B0503020204020204" charset="-122"/>
                <a:ea typeface="微软雅黑" panose="020B0503020204020204" charset="-122"/>
                <a:cs typeface="微软雅黑" panose="020B0503020204020204" charset="-122"/>
              </a:rPr>
              <a:t> (April 13 2024 P50</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906135" y="56007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on</a:t>
            </a:r>
            <a:endParaRPr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0205720" y="135382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cost  </a:t>
            </a:r>
            <a:endParaRPr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511165" y="175704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what</a:t>
            </a:r>
            <a:endParaRPr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46735" y="209550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Expectations </a:t>
            </a:r>
            <a:endParaRPr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00660" y="288480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unattractive </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9156700" y="327723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traditionally </a:t>
            </a:r>
            <a:endParaRPr sz="22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436485" y="409257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 </a:t>
            </a:r>
            <a:endParaRPr sz="22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226425" y="448754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 to pinpoint</a:t>
            </a:r>
            <a:endParaRPr sz="22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143885" y="5266690"/>
            <a:ext cx="82296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that  </a:t>
            </a:r>
            <a:endParaRPr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8911590" y="5266690"/>
            <a:ext cx="75438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linked</a:t>
            </a:r>
            <a:endParaRPr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straight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continuously without interruption    </a:t>
            </a:r>
            <a:r>
              <a:rPr lang="zh-CN" sz="2800">
                <a:latin typeface="Times New Roman" panose="02020603050405020304" charset="0"/>
                <a:ea typeface="华文中宋" panose="02010600040101010101" charset="-122"/>
                <a:cs typeface="Times New Roman" panose="02020603050405020304" charset="0"/>
                <a:sym typeface="+mn-ea"/>
              </a:rPr>
              <a:t>连续不断地；一连</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They'd won 12 straight games before they lost.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他们在输掉之前已赢了连续12场比赛。</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spur</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encourage sb to do sth or to encourage them to try harder to achieve sth.</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鞭策；激励；刺激；鼓舞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band has been spurred on by the success of their last single.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最近一张单曲唱片的成功使乐队受到鼓舞。</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77165" y="2688590"/>
            <a:ext cx="67443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had been working for 16 hours straight.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270625"/>
            <a:ext cx="70777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 was spurred into action by the letter.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19655" y="2166620"/>
            <a:ext cx="9491980" cy="521970"/>
          </a:xfrm>
          <a:prstGeom prst="rect">
            <a:avLst/>
          </a:prstGeom>
          <a:noFill/>
        </p:spPr>
        <p:txBody>
          <a:bodyPr wrap="square" rtlCol="0" anchor="t">
            <a:spAutoFit/>
          </a:bodyPr>
          <a:lstStyle/>
          <a:p>
            <a:r>
              <a:rPr lang="zh-CN" altLang="en-US" sz="2800">
                <a:ea typeface="华文中宋" panose="02010600040101010101" charset="-122"/>
              </a:rPr>
              <a:t>他们已经一连工作了16个小时。</a:t>
            </a:r>
            <a:endParaRPr lang="zh-CN" altLang="en-US" sz="2800">
              <a:ea typeface="华文中宋" panose="02010600040101010101" charset="-122"/>
            </a:endParaRPr>
          </a:p>
        </p:txBody>
      </p:sp>
      <p:cxnSp>
        <p:nvCxnSpPr>
          <p:cNvPr id="3145728" name="直接连接符 8"/>
          <p:cNvCxnSpPr/>
          <p:nvPr/>
        </p:nvCxnSpPr>
        <p:spPr>
          <a:xfrm flipV="1">
            <a:off x="266700" y="3187700"/>
            <a:ext cx="6675755"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09410"/>
            <a:ext cx="5893435"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38095" y="5697220"/>
            <a:ext cx="8297545" cy="521970"/>
          </a:xfrm>
          <a:prstGeom prst="rect">
            <a:avLst/>
          </a:prstGeom>
          <a:noFill/>
        </p:spPr>
        <p:txBody>
          <a:bodyPr wrap="square" rtlCol="0" anchor="t">
            <a:spAutoFit/>
          </a:bodyPr>
          <a:p>
            <a:r>
              <a:rPr lang="zh-CN" altLang="en-US" sz="2800">
                <a:ea typeface="华文中宋" panose="02010600040101010101" charset="-122"/>
              </a:rPr>
              <a:t> 那封信激励我行动起来。</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211455" y="216662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110" y="598170"/>
            <a:ext cx="11751310" cy="25425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87020" y="725170"/>
            <a:ext cx="1168146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To further confuse matters, the rally has been driven by buyers who have not traditionally made material purchases, while the usual buyers through exchange-traded funds have remained net sellers.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18135" y="2098040"/>
            <a:ext cx="11458575" cy="1197610"/>
          </a:xfrm>
          <a:prstGeom prst="rect">
            <a:avLst/>
          </a:prstGeom>
          <a:noFill/>
        </p:spPr>
        <p:txBody>
          <a:bodyPr wrap="square" rtlCol="0">
            <a:no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更让人困惑的是，推动股市上涨的是那些传统上没有进行实质性买入的买家，而通过交易所交易基金买入的通常买家仍是净卖家。</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660775"/>
            <a:ext cx="11751310" cy="26142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682365"/>
            <a:ext cx="11603355" cy="2171065"/>
          </a:xfrm>
          <a:prstGeom prst="rect">
            <a:avLst/>
          </a:prstGeom>
          <a:noFill/>
        </p:spPr>
        <p:txBody>
          <a:bodyPr wrap="square">
            <a:noAutofit/>
          </a:bodyPr>
          <a:lstStyle/>
          <a:p>
            <a:pPr algn="l"/>
            <a:r>
              <a:rPr sz="2800">
                <a:latin typeface="Times New Roman" panose="02020603050405020304" charset="0"/>
                <a:cs typeface="Times New Roman" panose="02020603050405020304" charset="0"/>
                <a:sym typeface="+mn-ea"/>
              </a:rPr>
              <a:t>Analysts at UBS suggested this week that, given it had been difficult to pinpoint a single source of buying, the rise could simply be broadly based, spurred by a tense global political landscape.</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60045" y="5093970"/>
            <a:ext cx="11416665" cy="1402715"/>
          </a:xfrm>
          <a:prstGeom prst="rect">
            <a:avLst/>
          </a:prstGeom>
          <a:noFill/>
        </p:spPr>
        <p:txBody>
          <a:bodyPr wrap="square" rtlCol="0">
            <a:no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瑞银(UBS)分析师本周表示，鉴于很难确定一个单一的购买来源，这种上涨可能只是普遍存在的，受到紧张的全球政治形势的刺激</a:t>
            </a:r>
            <a:r>
              <a:rPr lang="zh-CN" sz="2500">
                <a:latin typeface="Times New Roman" panose="02020603050405020304" charset="0"/>
                <a:ea typeface="华文中宋" panose="02010600040101010101" charset="-122"/>
                <a:cs typeface="Times New Roman" panose="02020603050405020304" charset="0"/>
                <a:sym typeface="+mn-ea"/>
              </a:rPr>
              <a:t>。</a:t>
            </a:r>
            <a:endParaRPr lang="zh-CN" sz="250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Warm winter makes small birds chirpier</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sz="3000" b="1">
                <a:solidFill>
                  <a:srgbClr val="ED7D31"/>
                </a:solidFill>
                <a:latin typeface="微软雅黑" panose="020B0503020204020204" charset="-122"/>
                <a:ea typeface="微软雅黑" panose="020B0503020204020204" charset="-122"/>
                <a:cs typeface="微软雅黑" panose="020B0503020204020204" charset="-122"/>
              </a:rPr>
              <a:t>暖冬有利于庭院小鸟</a:t>
            </a:r>
            <a:endParaRPr lang="en-US" alt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657985" y="1106805"/>
            <a:ext cx="8876030" cy="55098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4500"/>
            <a:ext cx="12116435" cy="6452235"/>
          </a:xfrm>
          <a:prstGeom prst="rect">
            <a:avLst/>
          </a:prstGeom>
          <a:noFill/>
        </p:spPr>
        <p:txBody>
          <a:bodyPr wrap="square" rtlCol="0" anchor="t">
            <a:spAutoFit/>
          </a:bodyPr>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People should turn their gardens into a “crucial lifeline” for birds, the RSPB has urged, as its citizen science survey found that a mild winter has boosted one of Europe’s smallest bird species. More than 600,000 people took part in the Big Garden Birdwatch, </a:t>
            </a:r>
            <a:r>
              <a:rPr lang="en-US" sz="2200">
                <a:latin typeface="Times New Roman" panose="02020603050405020304" charset="0"/>
                <a:cs typeface="Times New Roman" panose="02020603050405020304" charset="0"/>
              </a:rPr>
              <a:t>________ (count)</a:t>
            </a:r>
            <a:r>
              <a:rPr sz="2200">
                <a:solidFill>
                  <a:srgbClr val="FF0000"/>
                </a:solidFill>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species they saw over a weekend in January. The biggest year-on-year rise among the top 20 species was the long-tailed tit, which is about the size of a 50p coin and is vulnerable to cold. Numbers were up 39 per cent owing to the UK having one of the ten </a:t>
            </a:r>
            <a:r>
              <a:rPr lang="en-US" sz="2200">
                <a:latin typeface="Times New Roman" panose="02020603050405020304" charset="0"/>
                <a:cs typeface="Times New Roman" panose="02020603050405020304" charset="0"/>
              </a:rPr>
              <a:t>_______ (warm) </a:t>
            </a:r>
            <a:r>
              <a:rPr sz="2200">
                <a:latin typeface="Times New Roman" panose="02020603050405020304" charset="0"/>
                <a:cs typeface="Times New Roman" panose="02020603050405020304" charset="0"/>
              </a:rPr>
              <a:t>winters on record. The list</a:t>
            </a:r>
            <a:r>
              <a:rPr lang="en-US" sz="2200">
                <a:latin typeface="Times New Roman" panose="02020603050405020304" charset="0"/>
                <a:cs typeface="Times New Roman" panose="02020603050405020304" charset="0"/>
              </a:rPr>
              <a:t> _________ (top)</a:t>
            </a:r>
            <a:r>
              <a:rPr sz="2200">
                <a:latin typeface="Times New Roman" panose="02020603050405020304" charset="0"/>
                <a:cs typeface="Times New Roman" panose="02020603050405020304" charset="0"/>
              </a:rPr>
              <a:t> for the 21st year by the house sparrow, with an average of four </a:t>
            </a:r>
            <a:r>
              <a:rPr lang="en-US" sz="2200">
                <a:latin typeface="Times New Roman" panose="02020603050405020304" charset="0"/>
                <a:cs typeface="Times New Roman" panose="02020603050405020304" charset="0"/>
              </a:rPr>
              <a:t>________ (record) </a:t>
            </a:r>
            <a:r>
              <a:rPr sz="2200">
                <a:latin typeface="Times New Roman" panose="02020603050405020304" charset="0"/>
                <a:cs typeface="Times New Roman" panose="02020603050405020304" charset="0"/>
              </a:rPr>
              <a:t>in each garden. However, the species has become </a:t>
            </a:r>
            <a:r>
              <a:rPr lang="en-US" sz="2200">
                <a:latin typeface="Times New Roman" panose="02020603050405020304" charset="0"/>
                <a:cs typeface="Times New Roman" panose="02020603050405020304" charset="0"/>
              </a:rPr>
              <a:t>___________ (increase) </a:t>
            </a:r>
            <a:r>
              <a:rPr sz="2200">
                <a:latin typeface="Times New Roman" panose="02020603050405020304" charset="0"/>
                <a:cs typeface="Times New Roman" panose="02020603050405020304" charset="0"/>
              </a:rPr>
              <a:t>scarce and its numbers are down 60 per cent since 1979. After sparrows, the most-spotted species were blue tits, starlings, wood pigeons and blackbirds. </a:t>
            </a:r>
            <a:endParaRPr sz="2200">
              <a:latin typeface="Times New Roman" panose="02020603050405020304" charset="0"/>
              <a:cs typeface="Times New Roman" panose="02020603050405020304" charset="0"/>
            </a:endParaRPr>
          </a:p>
          <a:p>
            <a:pPr indent="0" fontAlgn="auto">
              <a:lnSpc>
                <a:spcPts val="3100"/>
              </a:lnSpc>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One reason house sparrows have </a:t>
            </a:r>
            <a:r>
              <a:rPr lang="en-US" altLang="zh-CN" sz="2200">
                <a:solidFill>
                  <a:srgbClr val="0000FF"/>
                </a:solidFill>
                <a:latin typeface="Times New Roman" panose="02020603050405020304" charset="0"/>
                <a:cs typeface="Times New Roman" panose="02020603050405020304" charset="0"/>
              </a:rPr>
              <a:t>fare</a:t>
            </a:r>
            <a:r>
              <a:rPr sz="2200">
                <a:latin typeface="Times New Roman" panose="02020603050405020304" charset="0"/>
                <a:cs typeface="Times New Roman" panose="02020603050405020304" charset="0"/>
              </a:rPr>
              <a:t>d badly is </a:t>
            </a:r>
            <a:r>
              <a:rPr lang="en-US" sz="2200">
                <a:latin typeface="Times New Roman" panose="02020603050405020304" charset="0"/>
                <a:cs typeface="Times New Roman" panose="02020603050405020304" charset="0"/>
              </a:rPr>
              <a:t>____ </a:t>
            </a:r>
            <a:r>
              <a:rPr sz="2200">
                <a:latin typeface="Times New Roman" panose="02020603050405020304" charset="0"/>
                <a:cs typeface="Times New Roman" panose="02020603050405020304" charset="0"/>
              </a:rPr>
              <a:t>they are a “specialist species’’ that require </a:t>
            </a:r>
            <a:r>
              <a:rPr lang="en-US" altLang="zh-CN" sz="2200">
                <a:solidFill>
                  <a:srgbClr val="0000FF"/>
                </a:solidFill>
                <a:latin typeface="Times New Roman" panose="02020603050405020304" charset="0"/>
                <a:cs typeface="Times New Roman" panose="02020603050405020304" charset="0"/>
              </a:rPr>
              <a:t>cavities</a:t>
            </a:r>
            <a:r>
              <a:rPr sz="2200">
                <a:latin typeface="Times New Roman" panose="02020603050405020304" charset="0"/>
                <a:cs typeface="Times New Roman" panose="02020603050405020304" charset="0"/>
              </a:rPr>
              <a:t> in homes for their nests. Starlings, which feed on cranefly larvae that are not always available, are struggling too. Blue tits, </a:t>
            </a:r>
            <a:r>
              <a:rPr lang="en-US" sz="2200">
                <a:latin typeface="Times New Roman" panose="02020603050405020304" charset="0"/>
                <a:cs typeface="Times New Roman" panose="02020603050405020304" charset="0"/>
              </a:rPr>
              <a:t>________</a:t>
            </a:r>
            <a:r>
              <a:rPr sz="2200">
                <a:latin typeface="Times New Roman" panose="02020603050405020304" charset="0"/>
                <a:cs typeface="Times New Roman" panose="02020603050405020304" charset="0"/>
              </a:rPr>
              <a:t>, have increased 24 per cent since the survey started 45 years ago. They are a “generalist”, able </a:t>
            </a:r>
            <a:r>
              <a:rPr lang="en-US" sz="2200">
                <a:latin typeface="Times New Roman" panose="02020603050405020304" charset="0"/>
                <a:cs typeface="Times New Roman" panose="02020603050405020304" charset="0"/>
              </a:rPr>
              <a:t>________ (exploit)</a:t>
            </a:r>
            <a:r>
              <a:rPr sz="2200">
                <a:latin typeface="Times New Roman" panose="02020603050405020304" charset="0"/>
                <a:cs typeface="Times New Roman" panose="02020603050405020304" charset="0"/>
              </a:rPr>
              <a:t> any type of habitat, and have benefited </a:t>
            </a:r>
            <a:r>
              <a:rPr lang="en-US" sz="2200">
                <a:latin typeface="Times New Roman" panose="02020603050405020304" charset="0"/>
                <a:cs typeface="Times New Roman" panose="02020603050405020304" charset="0"/>
              </a:rPr>
              <a:t>_____ </a:t>
            </a:r>
            <a:r>
              <a:rPr sz="2200">
                <a:latin typeface="Times New Roman" panose="02020603050405020304" charset="0"/>
                <a:cs typeface="Times New Roman" panose="02020603050405020304" charset="0"/>
              </a:rPr>
              <a:t>people putting up bird boxes.</a:t>
            </a: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Wood pigeons, which were recorded in four in five gardens, have enjoyed </a:t>
            </a:r>
            <a:r>
              <a:rPr lang="en-US" sz="2200">
                <a:latin typeface="Times New Roman" panose="02020603050405020304" charset="0"/>
                <a:cs typeface="Times New Roman" panose="02020603050405020304" charset="0"/>
              </a:rPr>
              <a:t>___</a:t>
            </a:r>
            <a:r>
              <a:rPr sz="2200">
                <a:latin typeface="Times New Roman" panose="02020603050405020304" charset="0"/>
                <a:cs typeface="Times New Roman" panose="02020603050405020304" charset="0"/>
              </a:rPr>
              <a:t> “crazy increase” as they have expanded beyond their forest homes. Since 1979, their numbers are up 1,058 per cent.</a:t>
            </a:r>
            <a:endParaRPr sz="22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Times</a:t>
            </a:r>
            <a:r>
              <a:rPr lang="en-US" sz="2400" b="1">
                <a:solidFill>
                  <a:srgbClr val="ED7D31"/>
                </a:solidFill>
                <a:latin typeface="微软雅黑" panose="020B0503020204020204" charset="-122"/>
                <a:ea typeface="微软雅黑" panose="020B0503020204020204" charset="-122"/>
                <a:cs typeface="微软雅黑" panose="020B0503020204020204" charset="-122"/>
              </a:rPr>
              <a:t> (April 12 2024 P18</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6365875" y="133032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counting</a:t>
            </a:r>
            <a:endParaRPr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528570" y="252539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warmest </a:t>
            </a:r>
            <a:endParaRPr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469505" y="251460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was topped</a:t>
            </a:r>
            <a:endParaRPr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558665" y="292100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recorded </a:t>
            </a:r>
            <a:endParaRPr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11885" y="330263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increasingly </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832475" y="408495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that </a:t>
            </a:r>
            <a:endParaRPr sz="22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914015" y="4886325"/>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however</a:t>
            </a:r>
            <a:endParaRPr sz="22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732405" y="5281930"/>
            <a:ext cx="25971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to exploit</a:t>
            </a:r>
            <a:endParaRPr sz="22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9427210" y="5266690"/>
            <a:ext cx="82296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from </a:t>
            </a:r>
            <a:endParaRPr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205720" y="5664200"/>
            <a:ext cx="24701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a:t>
            </a:r>
            <a:endParaRPr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fare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~well, badly, better, etc.) to be successful/unsuccessful in a particular situation    </a:t>
            </a:r>
            <a:r>
              <a:rPr lang="zh-CN" sz="2800">
                <a:latin typeface="Times New Roman" panose="02020603050405020304" charset="0"/>
                <a:ea typeface="华文中宋" panose="02010600040101010101" charset="-122"/>
                <a:cs typeface="Times New Roman" panose="02020603050405020304" charset="0"/>
                <a:sym typeface="+mn-ea"/>
              </a:rPr>
              <a:t>成功（或不成功、更好等）</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Some later expeditions fared better, though they were no better equipped.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虽然装备并未改善，但后来的一些探险进行得更好。</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cavity</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hole or empty space inside sth solid</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洞；孔；窟窿；腔</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If a cavity is large enough, it can lead to tree decay.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如果蛀洞足够大，就会导致树木腐烂。</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40380"/>
            <a:ext cx="67443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party fared very badly in the last election.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263005"/>
            <a:ext cx="465455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Some birds nest in tree cavities.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518410"/>
            <a:ext cx="9491980" cy="521970"/>
          </a:xfrm>
          <a:prstGeom prst="rect">
            <a:avLst/>
          </a:prstGeom>
          <a:noFill/>
        </p:spPr>
        <p:txBody>
          <a:bodyPr wrap="square" rtlCol="0" anchor="t">
            <a:spAutoFit/>
          </a:bodyPr>
          <a:lstStyle/>
          <a:p>
            <a:r>
              <a:rPr lang="zh-CN" altLang="en-US" sz="2800">
                <a:ea typeface="华文中宋" panose="02010600040101010101" charset="-122"/>
              </a:rPr>
              <a:t>该党上次竞选情况很糟糕。</a:t>
            </a:r>
            <a:endParaRPr lang="zh-CN" altLang="en-US" sz="2800">
              <a:ea typeface="华文中宋" panose="02010600040101010101" charset="-122"/>
            </a:endParaRPr>
          </a:p>
        </p:txBody>
      </p:sp>
      <p:cxnSp>
        <p:nvCxnSpPr>
          <p:cNvPr id="3145728" name="直接连接符 8"/>
          <p:cNvCxnSpPr/>
          <p:nvPr/>
        </p:nvCxnSpPr>
        <p:spPr>
          <a:xfrm flipV="1">
            <a:off x="211455" y="3493770"/>
            <a:ext cx="6675755" cy="228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708775"/>
            <a:ext cx="470598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297545" cy="521970"/>
          </a:xfrm>
          <a:prstGeom prst="rect">
            <a:avLst/>
          </a:prstGeom>
          <a:noFill/>
        </p:spPr>
        <p:txBody>
          <a:bodyPr wrap="square" rtlCol="0" anchor="t">
            <a:spAutoFit/>
          </a:bodyPr>
          <a:p>
            <a:r>
              <a:rPr lang="zh-CN" altLang="en-US" sz="2800">
                <a:ea typeface="华文中宋" panose="02010600040101010101" charset="-122"/>
              </a:rPr>
              <a:t>有些鸟在树洞里筑巢。</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50063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05790"/>
            <a:ext cx="11751310" cy="28936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287020" y="725170"/>
            <a:ext cx="1168146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 biggest year-on-year rise among the top 20 species was the long-tailed tit, which is about the size of a 50p coin and is vulnerable to cold. Numbers were up 39 per cent owing to the UK having one of the ten warmest winters on record.</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318135" y="2098040"/>
            <a:ext cx="11458575" cy="738505"/>
          </a:xfrm>
          <a:prstGeom prst="rect">
            <a:avLst/>
          </a:prstGeom>
          <a:noFill/>
        </p:spPr>
        <p:txBody>
          <a:bodyPr wrap="square" rtlCol="0">
            <a:no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在排名前20位的物种中，同比增幅最大的是长尾山雀，它大约有50便士硬币那么大，很容易受冻。由于英国经历了有记录以来最温暖的十个冬天之一，</a:t>
            </a:r>
            <a:r>
              <a:rPr sz="2500">
                <a:latin typeface="Times New Roman" panose="02020603050405020304" charset="0"/>
                <a:ea typeface="华文中宋" panose="02010600040101010101" charset="-122"/>
                <a:cs typeface="Times New Roman" panose="02020603050405020304" charset="0"/>
                <a:sym typeface="+mn-ea"/>
              </a:rPr>
              <a:t>长尾山雀</a:t>
            </a:r>
            <a:r>
              <a:rPr lang="zh-CN" altLang="en-US" sz="2500">
                <a:latin typeface="Times New Roman" panose="02020603050405020304" charset="0"/>
                <a:ea typeface="华文中宋" panose="02010600040101010101" charset="-122"/>
                <a:cs typeface="Times New Roman" panose="02020603050405020304" charset="0"/>
                <a:sym typeface="+mn-ea"/>
              </a:rPr>
              <a:t>的数量</a:t>
            </a:r>
            <a:r>
              <a:rPr sz="2500">
                <a:latin typeface="Times New Roman" panose="02020603050405020304" charset="0"/>
                <a:ea typeface="华文中宋" panose="02010600040101010101" charset="-122"/>
                <a:cs typeface="Times New Roman" panose="02020603050405020304" charset="0"/>
              </a:rPr>
              <a:t>上升了39%。</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660775"/>
            <a:ext cx="11751310" cy="30645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682365"/>
            <a:ext cx="11603355" cy="2171065"/>
          </a:xfrm>
          <a:prstGeom prst="rect">
            <a:avLst/>
          </a:prstGeom>
          <a:noFill/>
        </p:spPr>
        <p:txBody>
          <a:bodyPr wrap="square">
            <a:noAutofit/>
          </a:bodyPr>
          <a:lstStyle/>
          <a:p>
            <a:pPr algn="l"/>
            <a:r>
              <a:rPr sz="2800">
                <a:latin typeface="Times New Roman" panose="02020603050405020304" charset="0"/>
                <a:cs typeface="Times New Roman" panose="02020603050405020304" charset="0"/>
                <a:sym typeface="+mn-ea"/>
              </a:rPr>
              <a:t>They are a </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generalist</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able to exploit any type of habitat, and have benefited from people putting up bird boxes. Wood pigeons, which were recorded in four in five gardens, have enjoyed a </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crazy increase</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as they have expanded beyond their forest homes.</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360680" y="5380990"/>
            <a:ext cx="11416665" cy="1402715"/>
          </a:xfrm>
          <a:prstGeom prst="rect">
            <a:avLst/>
          </a:prstGeom>
          <a:noFill/>
        </p:spPr>
        <p:txBody>
          <a:bodyPr wrap="square" rtlCol="0">
            <a:no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它们是</a:t>
            </a:r>
            <a:r>
              <a:rPr lang="en-US"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广幅种</a:t>
            </a:r>
            <a:r>
              <a:rPr lang="en-US"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rPr>
              <a:t>，能够利用任何类型的栖息地，并从人们设置的鸟箱中受益。</a:t>
            </a:r>
            <a:r>
              <a:rPr sz="2500">
                <a:latin typeface="Times New Roman" panose="02020603050405020304" charset="0"/>
                <a:ea typeface="华文中宋" panose="02010600040101010101" charset="-122"/>
                <a:cs typeface="Times New Roman" panose="02020603050405020304" charset="0"/>
                <a:sym typeface="+mn-ea"/>
              </a:rPr>
              <a:t>木鸽</a:t>
            </a:r>
            <a:r>
              <a:rPr sz="2500">
                <a:latin typeface="Times New Roman" panose="02020603050405020304" charset="0"/>
                <a:ea typeface="华文中宋" panose="02010600040101010101" charset="-122"/>
                <a:cs typeface="Times New Roman" panose="02020603050405020304" charset="0"/>
              </a:rPr>
              <a:t>随着它们的栖息地扩展到森林之外，它们的数量</a:t>
            </a:r>
            <a:r>
              <a:rPr lang="zh-CN" sz="2500">
                <a:latin typeface="Times New Roman" panose="02020603050405020304" charset="0"/>
                <a:ea typeface="华文中宋" panose="02010600040101010101" charset="-122"/>
                <a:cs typeface="Times New Roman" panose="02020603050405020304" charset="0"/>
              </a:rPr>
              <a:t>得以</a:t>
            </a:r>
            <a:r>
              <a:rPr sz="2500">
                <a:latin typeface="Times New Roman" panose="02020603050405020304" charset="0"/>
                <a:ea typeface="华文中宋" panose="02010600040101010101" charset="-122"/>
                <a:cs typeface="Times New Roman" panose="02020603050405020304" charset="0"/>
              </a:rPr>
              <a:t>“疯狂增长”</a:t>
            </a:r>
            <a:r>
              <a:rPr lang="zh-CN" sz="2500">
                <a:latin typeface="Times New Roman" panose="02020603050405020304" charset="0"/>
                <a:ea typeface="华文中宋" panose="02010600040101010101" charset="-122"/>
                <a:cs typeface="Times New Roman" panose="02020603050405020304" charset="0"/>
              </a:rPr>
              <a:t>，</a:t>
            </a:r>
            <a:r>
              <a:rPr sz="2500">
                <a:latin typeface="Times New Roman" panose="02020603050405020304" charset="0"/>
                <a:ea typeface="华文中宋" panose="02010600040101010101" charset="-122"/>
                <a:cs typeface="Times New Roman" panose="02020603050405020304" charset="0"/>
                <a:sym typeface="+mn-ea"/>
              </a:rPr>
              <a:t>在五分之四的花园中</a:t>
            </a:r>
            <a:r>
              <a:rPr lang="zh-CN" sz="2500">
                <a:latin typeface="Times New Roman" panose="02020603050405020304" charset="0"/>
                <a:ea typeface="华文中宋" panose="02010600040101010101" charset="-122"/>
                <a:cs typeface="Times New Roman" panose="02020603050405020304" charset="0"/>
                <a:sym typeface="+mn-ea"/>
              </a:rPr>
              <a:t>都有发现其身影。</a:t>
            </a:r>
            <a:endParaRPr lang="zh-CN" sz="2500">
              <a:latin typeface="Times New Roman" panose="02020603050405020304" charset="0"/>
              <a:ea typeface="华文中宋" panose="02010600040101010101" charset="-122"/>
              <a:cs typeface="Times New Roman" panose="02020603050405020304" charset="0"/>
              <a:sym typeface="+mn-ea"/>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 April 1st</a:t>
            </a:r>
            <a:r>
              <a:t>-</a:t>
            </a:r>
            <a:r>
              <a:rPr lang="en-US"/>
              <a:t>30th</a:t>
            </a:r>
            <a:r>
              <a:t>, 202</a:t>
            </a:r>
            <a:r>
              <a:rPr lang="en-US"/>
              <a:t>4</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5971540" y="111760"/>
            <a:ext cx="5444490" cy="1822450"/>
          </a:xfrm>
          <a:prstGeom prst="rect">
            <a:avLst/>
          </a:prstGeom>
          <a:noFill/>
        </p:spPr>
        <p:txBody>
          <a:bodyPr wrap="square" rtlCol="0" anchor="t">
            <a:spAutoFit/>
          </a:bodyPr>
          <a:p>
            <a:pPr indent="0" algn="ctr" fontAlgn="auto">
              <a:lnSpc>
                <a:spcPts val="4500"/>
              </a:lnSpc>
            </a:pPr>
            <a:r>
              <a:rPr lang="en-US" altLang="zh-CN" sz="3500" b="1">
                <a:latin typeface="Times New Roman" panose="02020603050405020304" charset="0"/>
                <a:cs typeface="Times New Roman" panose="02020603050405020304" charset="0"/>
              </a:rPr>
              <a:t>5. In free and easy Finland, happiness is a warm sweat</a:t>
            </a:r>
            <a:r>
              <a:rPr lang="en-US" sz="3000" b="1">
                <a:latin typeface="Times New Roman" panose="02020603050405020304" charset="0"/>
                <a:cs typeface="Times New Roman" panose="02020603050405020304" charset="0"/>
              </a:rPr>
              <a:t> </a:t>
            </a:r>
            <a:r>
              <a:rPr lang="en-US" sz="3600" b="1"/>
              <a:t>  </a:t>
            </a:r>
            <a:endParaRPr lang="en-US" sz="3600" b="1"/>
          </a:p>
          <a:p>
            <a:pPr indent="0" algn="ctr" fontAlgn="auto">
              <a:lnSpc>
                <a:spcPts val="4500"/>
              </a:lnSpc>
            </a:pPr>
            <a:r>
              <a:rPr lang="zh-CN" sz="2800" b="1">
                <a:solidFill>
                  <a:srgbClr val="ED7D31"/>
                </a:solidFill>
                <a:latin typeface="微软雅黑" panose="020B0503020204020204" charset="-122"/>
                <a:ea typeface="微软雅黑" panose="020B0503020204020204" charset="-122"/>
                <a:cs typeface="微软雅黑" panose="020B0503020204020204" charset="-122"/>
              </a:rPr>
              <a:t>芬兰人的快乐神器</a:t>
            </a:r>
            <a:r>
              <a:rPr lang="en-US" altLang="zh-CN" sz="2800" b="1">
                <a:solidFill>
                  <a:srgbClr val="ED7D31"/>
                </a:solidFill>
                <a:latin typeface="微软雅黑" panose="020B0503020204020204" charset="-122"/>
                <a:ea typeface="微软雅黑" panose="020B0503020204020204" charset="-122"/>
                <a:cs typeface="微软雅黑" panose="020B0503020204020204" charset="-122"/>
              </a:rPr>
              <a:t>——</a:t>
            </a:r>
            <a:r>
              <a:rPr sz="2800" b="1">
                <a:solidFill>
                  <a:srgbClr val="ED7D31"/>
                </a:solidFill>
                <a:latin typeface="微软雅黑" panose="020B0503020204020204" charset="-122"/>
                <a:ea typeface="微软雅黑" panose="020B0503020204020204" charset="-122"/>
                <a:cs typeface="微软雅黑" panose="020B0503020204020204" charset="-122"/>
              </a:rPr>
              <a:t>桑拿浴</a:t>
            </a:r>
            <a:endParaRPr sz="28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3335" y="0"/>
            <a:ext cx="5214620" cy="6858000"/>
          </a:xfrm>
          <a:prstGeom prst="rect">
            <a:avLst/>
          </a:prstGeom>
        </p:spPr>
      </p:pic>
      <p:pic>
        <p:nvPicPr>
          <p:cNvPr id="4" name="图片 3"/>
          <p:cNvPicPr>
            <a:picLocks noChangeAspect="1"/>
          </p:cNvPicPr>
          <p:nvPr/>
        </p:nvPicPr>
        <p:blipFill>
          <a:blip r:embed="rId2"/>
          <a:stretch>
            <a:fillRect/>
          </a:stretch>
        </p:blipFill>
        <p:spPr>
          <a:xfrm>
            <a:off x="5200650" y="2193290"/>
            <a:ext cx="6986905" cy="46647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19735"/>
            <a:ext cx="12191365" cy="6452235"/>
          </a:xfrm>
          <a:prstGeom prst="rect">
            <a:avLst/>
          </a:prstGeom>
          <a:noFill/>
        </p:spPr>
        <p:txBody>
          <a:bodyPr wrap="square" rtlCol="0" anchor="t">
            <a:spAutoFit/>
          </a:bodyPr>
          <a:p>
            <a:pPr indent="0" fontAlgn="auto">
              <a:lnSpc>
                <a:spcPts val="3100"/>
              </a:lnSpc>
            </a:pPr>
            <a:r>
              <a:rPr lang="en-US" sz="2150">
                <a:latin typeface="Times New Roman" panose="02020603050405020304" charset="0"/>
                <a:cs typeface="Times New Roman" panose="02020603050405020304" charset="0"/>
              </a:rPr>
              <a:t>      </a:t>
            </a:r>
            <a:r>
              <a:rPr sz="2150">
                <a:latin typeface="Times New Roman" panose="02020603050405020304" charset="0"/>
                <a:cs typeface="Times New Roman" panose="02020603050405020304" charset="0"/>
              </a:rPr>
              <a:t>HELSINKI − Juuso Raukola uses the sauna in his home every single day. So </a:t>
            </a:r>
            <a:r>
              <a:rPr lang="en-US" sz="2150">
                <a:latin typeface="Times New Roman" panose="02020603050405020304" charset="0"/>
                <a:cs typeface="Times New Roman" panose="02020603050405020304" charset="0"/>
              </a:rPr>
              <a:t>___ </a:t>
            </a:r>
            <a:r>
              <a:rPr sz="2150">
                <a:latin typeface="Times New Roman" panose="02020603050405020304" charset="0"/>
                <a:cs typeface="Times New Roman" panose="02020603050405020304" charset="0"/>
              </a:rPr>
              <a:t>his wife and children. Raukola’s parents do the same with their sauna, in their house, his friends and work colleagues in theirs. When Raukola and his two brothers met up last month in Finland’s capital </a:t>
            </a:r>
            <a:r>
              <a:rPr lang="en-US" sz="2150">
                <a:latin typeface="Times New Roman" panose="02020603050405020304" charset="0"/>
                <a:cs typeface="Times New Roman" panose="02020603050405020304" charset="0"/>
              </a:rPr>
              <a:t>_______ (catch)</a:t>
            </a:r>
            <a:r>
              <a:rPr sz="2150">
                <a:latin typeface="Times New Roman" panose="02020603050405020304" charset="0"/>
                <a:cs typeface="Times New Roman" panose="02020603050405020304" charset="0"/>
              </a:rPr>
              <a:t> up on the things brothers catch up on when they have not seen each other in a while, they did so in a quiet and unchanging place made of fragrant hard wood, warmed to 175 degrees and </a:t>
            </a:r>
            <a:r>
              <a:rPr lang="en-US" sz="2150">
                <a:latin typeface="Times New Roman" panose="02020603050405020304" charset="0"/>
                <a:cs typeface="Times New Roman" panose="02020603050405020304" charset="0"/>
              </a:rPr>
              <a:t>_____ </a:t>
            </a:r>
            <a:r>
              <a:rPr sz="2150">
                <a:latin typeface="Times New Roman" panose="02020603050405020304" charset="0"/>
                <a:cs typeface="Times New Roman" panose="02020603050405020304" charset="0"/>
              </a:rPr>
              <a:t>easy access for a </a:t>
            </a:r>
            <a:r>
              <a:rPr lang="en-US" altLang="zh-CN" sz="2150">
                <a:solidFill>
                  <a:srgbClr val="0000FF"/>
                </a:solidFill>
                <a:latin typeface="Times New Roman" panose="02020603050405020304" charset="0"/>
                <a:cs typeface="Times New Roman" panose="02020603050405020304" charset="0"/>
              </a:rPr>
              <a:t>dip </a:t>
            </a:r>
            <a:r>
              <a:rPr sz="2150">
                <a:latin typeface="Times New Roman" panose="02020603050405020304" charset="0"/>
                <a:cs typeface="Times New Roman" panose="02020603050405020304" charset="0"/>
              </a:rPr>
              <a:t>in the Baltic’s icy waters. “Sometimes Finnish people say saunas are like churches. I think that’s a really strong word. Maybe too strong,” said Raukola, 35, </a:t>
            </a:r>
            <a:r>
              <a:rPr lang="en-US" sz="2150">
                <a:latin typeface="Times New Roman" panose="02020603050405020304" charset="0"/>
                <a:cs typeface="Times New Roman" panose="02020603050405020304" charset="0"/>
              </a:rPr>
              <a:t>__</a:t>
            </a:r>
            <a:r>
              <a:rPr sz="2150">
                <a:latin typeface="Times New Roman" panose="02020603050405020304" charset="0"/>
                <a:cs typeface="Times New Roman" panose="02020603050405020304" charset="0"/>
              </a:rPr>
              <a:t> mechanical engineer, as he or one of his brothers periodically stood up to pour water on hot wood pellets that created a burst of steam that raised the heat and humidity levels in Helsinki’s Kulttuurisauna. “What I think they are trying to say is saunas are where Finnish people go to calm </a:t>
            </a:r>
            <a:r>
              <a:rPr lang="en-US" sz="2150">
                <a:latin typeface="Times New Roman" panose="02020603050405020304" charset="0"/>
                <a:cs typeface="Times New Roman" panose="02020603050405020304" charset="0"/>
              </a:rPr>
              <a:t>__________</a:t>
            </a:r>
            <a:r>
              <a:rPr sz="2150">
                <a:latin typeface="Times New Roman" panose="02020603050405020304" charset="0"/>
                <a:cs typeface="Times New Roman" panose="02020603050405020304" charset="0"/>
              </a:rPr>
              <a:t>; to reset their minds to the ‘zero point’; to process </a:t>
            </a:r>
            <a:r>
              <a:rPr lang="en-US" sz="2150">
                <a:latin typeface="Times New Roman" panose="02020603050405020304" charset="0"/>
                <a:cs typeface="Times New Roman" panose="02020603050405020304" charset="0"/>
              </a:rPr>
              <a:t>_____ </a:t>
            </a:r>
            <a:r>
              <a:rPr sz="2150">
                <a:latin typeface="Times New Roman" panose="02020603050405020304" charset="0"/>
                <a:cs typeface="Times New Roman" panose="02020603050405020304" charset="0"/>
              </a:rPr>
              <a:t>has happened to them in the daytime and to think about </a:t>
            </a:r>
            <a:r>
              <a:rPr lang="en-US" sz="2150">
                <a:latin typeface="Times New Roman" panose="02020603050405020304" charset="0"/>
                <a:cs typeface="Times New Roman" panose="02020603050405020304" charset="0"/>
              </a:rPr>
              <a:t>________ (solve)</a:t>
            </a:r>
            <a:r>
              <a:rPr sz="2150">
                <a:latin typeface="Times New Roman" panose="02020603050405020304" charset="0"/>
                <a:cs typeface="Times New Roman" panose="02020603050405020304" charset="0"/>
              </a:rPr>
              <a:t>.”</a:t>
            </a:r>
            <a:endParaRPr sz="2150">
              <a:latin typeface="Times New Roman" panose="02020603050405020304" charset="0"/>
              <a:cs typeface="Times New Roman" panose="02020603050405020304" charset="0"/>
            </a:endParaRPr>
          </a:p>
          <a:p>
            <a:pPr indent="457200" fontAlgn="auto">
              <a:lnSpc>
                <a:spcPts val="3100"/>
              </a:lnSpc>
            </a:pPr>
            <a:r>
              <a:rPr sz="2150">
                <a:latin typeface="Times New Roman" panose="02020603050405020304" charset="0"/>
                <a:cs typeface="Times New Roman" panose="02020603050405020304" charset="0"/>
              </a:rPr>
              <a:t>Finland has a lot of saunas: an </a:t>
            </a:r>
            <a:r>
              <a:rPr lang="en-US" sz="2150">
                <a:latin typeface="Times New Roman" panose="02020603050405020304" charset="0"/>
                <a:cs typeface="Times New Roman" panose="02020603050405020304" charset="0"/>
              </a:rPr>
              <a:t>_________ (estimate) </a:t>
            </a:r>
            <a:r>
              <a:rPr sz="2150">
                <a:latin typeface="Times New Roman" panose="02020603050405020304" charset="0"/>
                <a:cs typeface="Times New Roman" panose="02020603050405020304" charset="0"/>
              </a:rPr>
              <a:t>3 million for its population of 5 million, according to government figures. The Nordic country also </a:t>
            </a:r>
            <a:r>
              <a:rPr lang="en-US" sz="2150">
                <a:latin typeface="Times New Roman" panose="02020603050405020304" charset="0"/>
                <a:cs typeface="Times New Roman" panose="02020603050405020304" charset="0"/>
              </a:rPr>
              <a:t>________ (routine) </a:t>
            </a:r>
            <a:r>
              <a:rPr sz="2150">
                <a:latin typeface="Times New Roman" panose="02020603050405020304" charset="0"/>
                <a:cs typeface="Times New Roman" panose="02020603050405020304" charset="0"/>
              </a:rPr>
              <a:t>scores high in global surveys, indexes and reports that compare countries on various quality of life and good-governance </a:t>
            </a:r>
            <a:r>
              <a:rPr lang="en-US" altLang="zh-CN" sz="2150">
                <a:solidFill>
                  <a:srgbClr val="0000FF"/>
                </a:solidFill>
                <a:latin typeface="Times New Roman" panose="02020603050405020304" charset="0"/>
                <a:cs typeface="Times New Roman" panose="02020603050405020304" charset="0"/>
              </a:rPr>
              <a:t>metrics</a:t>
            </a:r>
            <a:r>
              <a:rPr sz="2150">
                <a:latin typeface="Times New Roman" panose="02020603050405020304" charset="0"/>
                <a:cs typeface="Times New Roman" panose="02020603050405020304" charset="0"/>
              </a:rPr>
              <a:t>. Last month, Finland </a:t>
            </a:r>
            <a:r>
              <a:rPr lang="en-US" sz="2150">
                <a:latin typeface="Times New Roman" panose="02020603050405020304" charset="0"/>
                <a:cs typeface="Times New Roman" panose="02020603050405020304" charset="0"/>
              </a:rPr>
              <a:t>____________ (crown)</a:t>
            </a:r>
            <a:r>
              <a:rPr sz="2150">
                <a:latin typeface="Times New Roman" panose="02020603050405020304" charset="0"/>
                <a:cs typeface="Times New Roman" panose="02020603050405020304" charset="0"/>
              </a:rPr>
              <a:t> the happiest country in the world for the seventh year in a row by the United Nations’ World Happiness Report.</a:t>
            </a:r>
            <a:endParaRPr sz="215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9386570" cy="460375"/>
          </a:xfrm>
          <a:prstGeom prst="rect">
            <a:avLst/>
          </a:prstGeom>
          <a:noFill/>
        </p:spPr>
        <p:txBody>
          <a:bodyPr wrap="square" rtlCol="0">
            <a:spAutoFit/>
          </a:bodyPr>
          <a:p>
            <a:pPr algn="l">
              <a:buClrTx/>
              <a:buSzTx/>
              <a:buFontTx/>
            </a:pPr>
            <a:r>
              <a:rPr sz="2400" b="1" i="1">
                <a:solidFill>
                  <a:srgbClr val="ED7D31"/>
                </a:solidFill>
                <a:latin typeface="微软雅黑" panose="020B0503020204020204" charset="-122"/>
                <a:ea typeface="微软雅黑" panose="020B0503020204020204" charset="-122"/>
                <a:cs typeface="微软雅黑" panose="020B0503020204020204" charset="-122"/>
              </a:rPr>
              <a:t>USA Today </a:t>
            </a:r>
            <a:r>
              <a:rPr sz="2400" b="1">
                <a:solidFill>
                  <a:srgbClr val="ED7D31"/>
                </a:solidFill>
                <a:latin typeface="微软雅黑" panose="020B0503020204020204" charset="-122"/>
                <a:ea typeface="微软雅黑" panose="020B0503020204020204" charset="-122"/>
                <a:cs typeface="微软雅黑" panose="020B0503020204020204" charset="-122"/>
              </a:rPr>
              <a:t>(April 16, 2024  P1A&amp;5A)</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9024620" y="518160"/>
            <a:ext cx="79756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do</a:t>
            </a:r>
            <a:r>
              <a:rPr sz="2150">
                <a:latin typeface="Times New Roman" panose="02020603050405020304" charset="0"/>
                <a:cs typeface="Times New Roman" panose="02020603050405020304" charset="0"/>
                <a:sym typeface="+mn-ea"/>
              </a:rPr>
              <a:t> </a:t>
            </a:r>
            <a:endParaRPr sz="215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8327390" y="1306195"/>
            <a:ext cx="989965"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to catch</a:t>
            </a:r>
            <a:endParaRPr sz="215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7095490" y="2092325"/>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with </a:t>
            </a:r>
            <a:endParaRPr sz="215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490595" y="2872105"/>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a</a:t>
            </a:r>
            <a:endParaRPr sz="215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2880" y="4048760"/>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themselves</a:t>
            </a:r>
            <a:endParaRPr sz="215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103110" y="4069080"/>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what </a:t>
            </a:r>
            <a:endParaRPr sz="215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2183130" y="4455160"/>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solutions</a:t>
            </a:r>
            <a:endParaRPr sz="215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4013200" y="4860290"/>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estimated </a:t>
            </a:r>
            <a:endParaRPr sz="215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425440" y="5257165"/>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routinely </a:t>
            </a:r>
            <a:endParaRPr sz="215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89660" y="6035040"/>
            <a:ext cx="2597150" cy="3308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50">
                <a:solidFill>
                  <a:srgbClr val="FF0000"/>
                </a:solidFill>
                <a:latin typeface="Times New Roman" panose="02020603050405020304" charset="0"/>
                <a:cs typeface="Times New Roman" panose="02020603050405020304" charset="0"/>
                <a:sym typeface="+mn-ea"/>
              </a:rPr>
              <a:t>was crowned</a:t>
            </a:r>
            <a:endParaRPr sz="215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232005"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dip</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quick swim    </a:t>
            </a:r>
            <a:r>
              <a:rPr lang="zh-CN" sz="2800">
                <a:latin typeface="Times New Roman" panose="02020603050405020304" charset="0"/>
                <a:ea typeface="华文中宋" panose="02010600040101010101" charset="-122"/>
                <a:cs typeface="Times New Roman" panose="02020603050405020304" charset="0"/>
                <a:sym typeface="+mn-ea"/>
              </a:rPr>
              <a:t>游一游；泡一泡</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flicked through a romantic paperback between occasional dips in the pool.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用在泳池里游一阵后歇一阵的几个空当，她翻完了一本平装本言情小说</a:t>
            </a:r>
            <a:r>
              <a:rPr lang="zh-CN" sz="2800">
                <a:latin typeface="Times New Roman" panose="02020603050405020304" charset="0"/>
                <a:ea typeface="华文中宋" panose="02010600040101010101" charset="-122"/>
                <a:cs typeface="Times New Roman" panose="02020603050405020304" charset="0"/>
              </a:rPr>
              <a:t>。</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metrics</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set of numbers that give information about a particular process or activity</a:t>
            </a:r>
            <a:r>
              <a:rPr lang="en-US" sz="2800">
                <a:latin typeface="Times New Roman" panose="02020603050405020304" charset="0"/>
                <a:ea typeface="华文中宋" panose="02010600040101010101" charset="-122"/>
                <a:cs typeface="Times New Roman" panose="02020603050405020304" charset="0"/>
              </a:rPr>
              <a:t>     指标</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Do you have any metrics on the rate of usage for the service?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你有关于服务使用率的指标吗?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792730"/>
            <a:ext cx="51460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Let’s go for a dip before breakfast.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263005"/>
            <a:ext cx="51612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study includes market metrics.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95525"/>
            <a:ext cx="9491980" cy="521970"/>
          </a:xfrm>
          <a:prstGeom prst="rect">
            <a:avLst/>
          </a:prstGeom>
          <a:noFill/>
        </p:spPr>
        <p:txBody>
          <a:bodyPr wrap="square" rtlCol="0" anchor="t">
            <a:spAutoFit/>
          </a:bodyPr>
          <a:lstStyle/>
          <a:p>
            <a:r>
              <a:rPr lang="zh-CN" sz="2800">
                <a:ea typeface="华文中宋" panose="02010600040101010101" charset="-122"/>
              </a:rPr>
              <a:t>我们早饭前去游一会儿泳吧</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235960"/>
            <a:ext cx="502475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90995"/>
            <a:ext cx="5155565" cy="184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297545" cy="521970"/>
          </a:xfrm>
          <a:prstGeom prst="rect">
            <a:avLst/>
          </a:prstGeom>
          <a:noFill/>
        </p:spPr>
        <p:txBody>
          <a:bodyPr wrap="square" rtlCol="0" anchor="t">
            <a:spAutoFit/>
          </a:bodyPr>
          <a:p>
            <a:r>
              <a:rPr lang="zh-CN" altLang="en-US" sz="2800">
                <a:ea typeface="华文中宋" panose="02010600040101010101" charset="-122"/>
              </a:rPr>
              <a:t>该研究包括市场指标。</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7774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36855" y="564515"/>
            <a:ext cx="11751310" cy="31032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84810" y="614045"/>
            <a:ext cx="11502390" cy="175323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When Raukola and his two brothers met up last month in Finland’s capital to catch up on the things brothers catch up on when they have not seen each other in a while, they did so in a quiet and unchanging place made of fragrant hard wood, warmed to 175 degrees and with easy access for a dip in the Baltic’s icy waters.</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417195" y="2312670"/>
            <a:ext cx="11569065" cy="121475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上个月，劳科拉和他的两个兄弟在芬兰首都相聚，叙叙旧。他们是在一个安静而不变的地方见面的，这个地方用散发着芬芳的硬木建造，温度高达175华氏度，很容易就能在波罗的海冰冷的海水中畅游</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custDataLst>
              <p:tags r:id="rId4"/>
            </p:custDataLst>
          </p:nvPr>
        </p:nvSpPr>
        <p:spPr>
          <a:xfrm>
            <a:off x="245110" y="3829050"/>
            <a:ext cx="11751310" cy="29444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411480" y="3868420"/>
            <a:ext cx="11603355" cy="1753235"/>
          </a:xfrm>
          <a:prstGeom prst="rect">
            <a:avLst/>
          </a:prstGeom>
          <a:noFill/>
        </p:spPr>
        <p:txBody>
          <a:bodyPr wrap="square">
            <a:spAutoFit/>
          </a:bodyPr>
          <a:lstStyle/>
          <a:p>
            <a:pPr algn="l"/>
            <a:r>
              <a:rPr sz="2700">
                <a:latin typeface="Times New Roman" panose="02020603050405020304" charset="0"/>
                <a:cs typeface="Times New Roman" panose="02020603050405020304" charset="0"/>
                <a:sym typeface="+mn-ea"/>
              </a:rPr>
              <a:t>The Nordic country also routinely scores high in global surveys, indexes and reports that compare countries on various quality of life and good-governance metrics. Last month, Finland was crowned the happiest country in the world for the seventh year in a row by the United Nations</a:t>
            </a:r>
            <a:r>
              <a:rPr lang="en-US" sz="2700">
                <a:latin typeface="Times New Roman" panose="02020603050405020304" charset="0"/>
                <a:cs typeface="Times New Roman" panose="02020603050405020304" charset="0"/>
                <a:sym typeface="+mn-ea"/>
              </a:rPr>
              <a:t>’</a:t>
            </a:r>
            <a:r>
              <a:rPr sz="2700">
                <a:latin typeface="Times New Roman" panose="02020603050405020304" charset="0"/>
                <a:cs typeface="Times New Roman" panose="02020603050405020304" charset="0"/>
                <a:sym typeface="+mn-ea"/>
              </a:rPr>
              <a:t> World Happiness Report.</a:t>
            </a:r>
            <a:endParaRPr sz="27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01955" y="5505450"/>
            <a:ext cx="11363325" cy="121475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这个北欧国家在全球调查、指数和报告中也经常得分很高，这些调查、指数和报告比较了各国的生活质量和治理指标。上个月，芬兰连续第七年被联合国“世界幸福报告”评为世界上最幸福的国家</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7"/>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63888" y="187325"/>
            <a:ext cx="5863590" cy="553085"/>
          </a:xfrm>
          <a:prstGeom prst="rect">
            <a:avLst/>
          </a:prstGeom>
          <a:noFill/>
        </p:spPr>
        <p:txBody>
          <a:bodyPr wrap="none" rtlCol="0" anchor="t">
            <a:spAutoFit/>
          </a:bodyPr>
          <a:p>
            <a:pPr algn="ct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CNN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1108075" y="740410"/>
            <a:ext cx="9977755" cy="6029960"/>
          </a:xfrm>
          <a:prstGeom prst="rect">
            <a:avLst/>
          </a:prstGeom>
          <a:noFill/>
          <a:ln w="9525">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78740" y="464185"/>
            <a:ext cx="12082145" cy="5906770"/>
          </a:xfrm>
          <a:prstGeom prst="rect">
            <a:avLst/>
          </a:prstGeom>
          <a:ln w="12700">
            <a:miter lim="400000"/>
          </a:ln>
        </p:spPr>
        <p:txBody>
          <a:bodyPr wrap="square" lIns="45718" tIns="45718" rIns="45718" bIns="45718">
            <a:spAutoFit/>
          </a:bodyPr>
          <a:lstStyle/>
          <a:p>
            <a:pPr indent="457200"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100">
                <a:latin typeface="Times New Roman" panose="02020603050405020304" charset="0"/>
                <a:cs typeface="Times New Roman" panose="02020603050405020304" charset="0"/>
              </a:rPr>
              <a:t>A total solar eclipse like this one will not be </a:t>
            </a:r>
            <a:r>
              <a:rPr lang="en-US" sz="2100">
                <a:latin typeface="Times New Roman" panose="02020603050405020304" charset="0"/>
                <a:cs typeface="Times New Roman" panose="02020603050405020304" charset="0"/>
              </a:rPr>
              <a:t>______ </a:t>
            </a:r>
            <a:r>
              <a:rPr sz="2100">
                <a:latin typeface="Times New Roman" panose="02020603050405020304" charset="0"/>
                <a:cs typeface="Times New Roman" panose="02020603050405020304" charset="0"/>
              </a:rPr>
              <a:t>from the United States again until 2044, so 20 years from now. That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why we</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re seeing so many people scrambling to try to find the best weather and </a:t>
            </a:r>
            <a:r>
              <a:rPr lang="en-US" sz="2100">
                <a:latin typeface="Times New Roman" panose="02020603050405020304" charset="0"/>
                <a:cs typeface="Times New Roman" panose="02020603050405020304" charset="0"/>
              </a:rPr>
              <a:t>____________ </a:t>
            </a:r>
            <a:r>
              <a:rPr sz="2100">
                <a:latin typeface="Times New Roman" panose="02020603050405020304" charset="0"/>
                <a:cs typeface="Times New Roman" panose="02020603050405020304" charset="0"/>
              </a:rPr>
              <a:t>to see this on Monday. There are a few other things that make this eclipse really unique and the first is the length of time for totality. That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the moment when the moon completely </a:t>
            </a:r>
            <a:r>
              <a:rPr lang="en-US" sz="2100">
                <a:latin typeface="Times New Roman" panose="02020603050405020304" charset="0"/>
                <a:cs typeface="Times New Roman" panose="02020603050405020304" charset="0"/>
              </a:rPr>
              <a:t>_________</a:t>
            </a:r>
            <a:r>
              <a:rPr sz="2100">
                <a:latin typeface="Times New Roman" panose="02020603050405020304" charset="0"/>
                <a:cs typeface="Times New Roman" panose="02020603050405020304" charset="0"/>
              </a:rPr>
              <a:t> the sun and that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when day will literally turn to night, so dark that the stars come out, </a:t>
            </a:r>
            <a:r>
              <a:rPr lang="en-US" altLang="zh-CN" sz="2100">
                <a:solidFill>
                  <a:srgbClr val="0000FF"/>
                </a:solidFill>
                <a:latin typeface="Times New Roman" panose="02020603050405020304" charset="0"/>
                <a:ea typeface="+mn-ea"/>
                <a:cs typeface="Times New Roman" panose="02020603050405020304" charset="0"/>
              </a:rPr>
              <a:t>nocturnal </a:t>
            </a:r>
            <a:r>
              <a:rPr sz="2100">
                <a:latin typeface="Times New Roman" panose="02020603050405020304" charset="0"/>
                <a:cs typeface="Times New Roman" panose="02020603050405020304" charset="0"/>
              </a:rPr>
              <a:t>animals come out. That is how dark it gets and so that moment of totality for this eclipse is much longer than it was in </a:t>
            </a:r>
            <a:r>
              <a:rPr lang="en-US" sz="2100">
                <a:latin typeface="Times New Roman" panose="02020603050405020304" charset="0"/>
                <a:cs typeface="Times New Roman" panose="02020603050405020304" charset="0"/>
              </a:rPr>
              <a:t>________ </a:t>
            </a:r>
            <a:r>
              <a:rPr sz="2100">
                <a:latin typeface="Times New Roman" panose="02020603050405020304" charset="0"/>
                <a:cs typeface="Times New Roman" panose="02020603050405020304" charset="0"/>
              </a:rPr>
              <a:t>eclipses. At the longest point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ll be about four minutes and 30 seconds, so that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a good amount of time to really get to soak in the power of nature in our </a:t>
            </a:r>
            <a:r>
              <a:rPr lang="en-US" sz="2100">
                <a:latin typeface="Times New Roman" panose="02020603050405020304" charset="0"/>
                <a:cs typeface="Times New Roman" panose="02020603050405020304" charset="0"/>
              </a:rPr>
              <a:t>___________</a:t>
            </a:r>
            <a:r>
              <a:rPr sz="2100">
                <a:latin typeface="Times New Roman" panose="02020603050405020304" charset="0"/>
                <a:cs typeface="Times New Roman" panose="02020603050405020304" charset="0"/>
              </a:rPr>
              <a:t>.</a:t>
            </a:r>
            <a:endParaRPr sz="2100">
              <a:latin typeface="Times New Roman" panose="02020603050405020304" charset="0"/>
              <a:cs typeface="Times New Roman" panose="02020603050405020304" charset="0"/>
            </a:endParaRPr>
          </a:p>
          <a:p>
            <a:pPr indent="457200"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100">
                <a:latin typeface="Times New Roman" panose="02020603050405020304" charset="0"/>
                <a:cs typeface="Times New Roman" panose="02020603050405020304" charset="0"/>
              </a:rPr>
              <a:t>Another really unique thing about this eclipse is the fact that it just happens to </a:t>
            </a:r>
            <a:r>
              <a:rPr lang="en-US" sz="2100">
                <a:latin typeface="Times New Roman" panose="02020603050405020304" charset="0"/>
                <a:cs typeface="Times New Roman" panose="02020603050405020304" charset="0"/>
              </a:rPr>
              <a:t>____________</a:t>
            </a:r>
            <a:r>
              <a:rPr sz="2100">
                <a:latin typeface="Times New Roman" panose="02020603050405020304" charset="0"/>
                <a:cs typeface="Times New Roman" panose="02020603050405020304" charset="0"/>
              </a:rPr>
              <a:t> a period of peak activity on the surface of the sun, so during that moment of totality things like solar flares or coronal mass </a:t>
            </a:r>
            <a:r>
              <a:rPr lang="en-US" altLang="zh-CN" sz="2100">
                <a:solidFill>
                  <a:srgbClr val="0000FF"/>
                </a:solidFill>
                <a:latin typeface="Times New Roman" panose="02020603050405020304" charset="0"/>
                <a:ea typeface="+mn-ea"/>
                <a:cs typeface="Times New Roman" panose="02020603050405020304" charset="0"/>
              </a:rPr>
              <a:t>eject</a:t>
            </a:r>
            <a:r>
              <a:rPr sz="2100">
                <a:latin typeface="Times New Roman" panose="02020603050405020304" charset="0"/>
                <a:cs typeface="Times New Roman" panose="02020603050405020304" charset="0"/>
              </a:rPr>
              <a:t>ions are much more likely than in previous eclipses and could just make for some really cool viewing.</a:t>
            </a:r>
            <a:endParaRPr sz="21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100">
                <a:latin typeface="Times New Roman" panose="02020603050405020304" charset="0"/>
                <a:cs typeface="Times New Roman" panose="02020603050405020304" charset="0"/>
              </a:rPr>
              <a:t>But of course with any eclipse, but this one </a:t>
            </a:r>
            <a:r>
              <a:rPr lang="en-US" sz="2100">
                <a:latin typeface="Times New Roman" panose="02020603050405020304" charset="0"/>
                <a:cs typeface="Times New Roman" panose="02020603050405020304" charset="0"/>
              </a:rPr>
              <a:t>___________</a:t>
            </a:r>
            <a:r>
              <a:rPr sz="2100">
                <a:latin typeface="Times New Roman" panose="02020603050405020304" charset="0"/>
                <a:cs typeface="Times New Roman" panose="02020603050405020304" charset="0"/>
              </a:rPr>
              <a:t>, the weather is always a factor and unfortunately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not looking like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going to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in large parts of the United States along this path of totality. Texas and Arkansas, really the weather not looking great there, but places like southern Missouri and Indianapolis and upstate New York and New England, the weather</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looking pretty good there. So as always before an eclipse, the eclipse </a:t>
            </a:r>
            <a:r>
              <a:rPr lang="en-US" sz="2100">
                <a:latin typeface="Times New Roman" panose="02020603050405020304" charset="0"/>
                <a:cs typeface="Times New Roman" panose="02020603050405020304" charset="0"/>
              </a:rPr>
              <a:t>_______</a:t>
            </a:r>
            <a:r>
              <a:rPr sz="2100">
                <a:latin typeface="Times New Roman" panose="02020603050405020304" charset="0"/>
                <a:cs typeface="Times New Roman" panose="02020603050405020304" charset="0"/>
              </a:rPr>
              <a:t>, the diehards are trying to find that best weather viewing </a:t>
            </a:r>
            <a:r>
              <a:rPr lang="en-US" sz="2100">
                <a:latin typeface="Times New Roman" panose="02020603050405020304" charset="0"/>
                <a:cs typeface="Times New Roman" panose="02020603050405020304" charset="0"/>
              </a:rPr>
              <a:t>_________ </a:t>
            </a:r>
            <a:r>
              <a:rPr sz="2100">
                <a:latin typeface="Times New Roman" panose="02020603050405020304" charset="0"/>
                <a:cs typeface="Times New Roman" panose="02020603050405020304" charset="0"/>
              </a:rPr>
              <a:t>so that they can see this eclipse because again, if you don</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t see this one it</a:t>
            </a:r>
            <a:r>
              <a:rPr lang="en-US" sz="2100">
                <a:latin typeface="Times New Roman" panose="02020603050405020304" charset="0"/>
                <a:cs typeface="Times New Roman" panose="02020603050405020304" charset="0"/>
              </a:rPr>
              <a:t>’</a:t>
            </a:r>
            <a:r>
              <a:rPr sz="2100">
                <a:latin typeface="Times New Roman" panose="02020603050405020304" charset="0"/>
                <a:cs typeface="Times New Roman" panose="02020603050405020304" charset="0"/>
              </a:rPr>
              <a:t>s going to be 20 years before you get to see something like this if you live in the United States.</a:t>
            </a:r>
            <a:endParaRPr sz="21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3" name="CNN.04.05.2024">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13795" y="6089650"/>
            <a:ext cx="496570" cy="532130"/>
          </a:xfrm>
          <a:prstGeom prst="rect">
            <a:avLst/>
          </a:prstGeom>
        </p:spPr>
      </p:pic>
      <p:sp>
        <p:nvSpPr>
          <p:cNvPr id="4" name="文本框 3"/>
          <p:cNvSpPr txBox="1"/>
          <p:nvPr/>
        </p:nvSpPr>
        <p:spPr>
          <a:xfrm>
            <a:off x="5365115" y="530225"/>
            <a:ext cx="198120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visible </a:t>
            </a:r>
            <a:endParaRPr kumimoji="0" lang="zh-CN" alt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10021570" y="2120900"/>
            <a:ext cx="993140"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previous </a:t>
            </a:r>
            <a:endParaRPr sz="21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017000" y="3077845"/>
            <a:ext cx="147891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coincide with</a:t>
            </a:r>
            <a:endParaRPr lang="zh-CN" sz="21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885055" y="4039870"/>
            <a:ext cx="326199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in particular</a:t>
            </a:r>
            <a:endParaRPr sz="21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400810" y="5313045"/>
            <a:ext cx="23463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chasers</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8491855" y="5313045"/>
            <a:ext cx="178752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condition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3294380" y="4354195"/>
            <a:ext cx="20707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cooperate </a:t>
            </a:r>
            <a:endParaRPr kumimoji="0" lang="en-US" sz="21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3846195" y="2763520"/>
            <a:ext cx="233743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solar system</a:t>
            </a:r>
            <a:endParaRPr sz="21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9159240" y="1482090"/>
            <a:ext cx="2863850"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blocks out</a:t>
            </a:r>
            <a:endParaRPr sz="21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164465" y="1151255"/>
            <a:ext cx="241490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100">
                <a:solidFill>
                  <a:srgbClr val="FF0000"/>
                </a:solidFill>
                <a:latin typeface="Times New Roman" panose="02020603050405020304" charset="0"/>
                <a:cs typeface="Times New Roman" panose="02020603050405020304" charset="0"/>
                <a:sym typeface="+mn-ea"/>
              </a:rPr>
              <a:t>get in position</a:t>
            </a:r>
            <a:endParaRPr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nocturnal</a:t>
            </a:r>
            <a:r>
              <a:rPr lang="en-US" altLang="zh-CN" sz="2800">
                <a:latin typeface="Times New Roman" panose="02020603050405020304" charset="0"/>
                <a:ea typeface="华文中宋" panose="02010600040101010101" charset="-122"/>
                <a:cs typeface="Times New Roman" panose="02020603050405020304" charset="0"/>
                <a:sym typeface="+mn-ea"/>
              </a:rPr>
              <a:t>: (of animals) active at night</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（动物）夜间活动的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When there is a full moon, this nocturnal rodent is careful to stay in its burrow.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月圆之夜，这种夜间活动的啮齿类动物会小心地呆在地洞里不出来</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eject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push sth out suddenly and with a lot of force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喷出；喷射；排出</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Used cartridges (</a:t>
            </a:r>
            <a:r>
              <a:rPr lang="zh-CN" altLang="en-US" sz="2800">
                <a:latin typeface="Times New Roman" panose="02020603050405020304" charset="0"/>
                <a:ea typeface="华文中宋" panose="02010600040101010101" charset="-122"/>
                <a:cs typeface="Times New Roman" panose="02020603050405020304" charset="0"/>
              </a:rPr>
              <a:t>弹壳) </a:t>
            </a:r>
            <a:r>
              <a:rPr lang="en-US" altLang="zh-CN" sz="2800">
                <a:latin typeface="Times New Roman" panose="02020603050405020304" charset="0"/>
                <a:cs typeface="Times New Roman" panose="02020603050405020304" charset="0"/>
              </a:rPr>
              <a:t>are ejected from the gun after firing.</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空弹壳在射击后从枪里弹出</a:t>
            </a:r>
            <a:r>
              <a:rPr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662555"/>
            <a:ext cx="51193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Most bats and owls are nocturnal.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047105"/>
            <a:ext cx="71704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machine suddenly ejected a handful of coins.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140585"/>
            <a:ext cx="9491980" cy="521970"/>
          </a:xfrm>
          <a:prstGeom prst="rect">
            <a:avLst/>
          </a:prstGeom>
          <a:noFill/>
        </p:spPr>
        <p:txBody>
          <a:bodyPr wrap="square" rtlCol="0" anchor="t">
            <a:spAutoFit/>
          </a:bodyPr>
          <a:lstStyle/>
          <a:p>
            <a:r>
              <a:rPr lang="zh-CN" sz="2800">
                <a:ea typeface="华文中宋" panose="02010600040101010101" charset="-122"/>
              </a:rPr>
              <a:t>大多数蝙蝠和猫头鹰都是夜行动物。</a:t>
            </a:r>
            <a:endParaRPr lang="zh-CN" altLang="en-US" sz="2800">
              <a:ea typeface="华文中宋" panose="02010600040101010101" charset="-122"/>
            </a:endParaRPr>
          </a:p>
        </p:txBody>
      </p:sp>
      <p:cxnSp>
        <p:nvCxnSpPr>
          <p:cNvPr id="3145728" name="直接连接符 8"/>
          <p:cNvCxnSpPr/>
          <p:nvPr/>
        </p:nvCxnSpPr>
        <p:spPr>
          <a:xfrm flipV="1">
            <a:off x="211455" y="3135630"/>
            <a:ext cx="4911090" cy="31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5260"/>
            <a:ext cx="7143115" cy="6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440680"/>
            <a:ext cx="8297545" cy="521970"/>
          </a:xfrm>
          <a:prstGeom prst="rect">
            <a:avLst/>
          </a:prstGeom>
          <a:noFill/>
        </p:spPr>
        <p:txBody>
          <a:bodyPr wrap="square" rtlCol="0" anchor="t">
            <a:spAutoFit/>
          </a:bodyPr>
          <a:p>
            <a:r>
              <a:rPr lang="zh-CN" altLang="en-US" sz="2800">
                <a:ea typeface="华文中宋" panose="02010600040101010101" charset="-122"/>
              </a:rPr>
              <a:t>机器突然喷出一把硬币。</a:t>
            </a:r>
            <a:endParaRPr lang="zh-CN" altLang="en-US" sz="2800">
              <a:ea typeface="华文中宋" panose="02010600040101010101" charset="-122"/>
            </a:endParaRPr>
          </a:p>
        </p:txBody>
      </p:sp>
      <p:sp>
        <p:nvSpPr>
          <p:cNvPr id="5" name="文本框 1"/>
          <p:cNvSpPr txBox="1"/>
          <p:nvPr>
            <p:custDataLst>
              <p:tags r:id="rId1"/>
            </p:custDataLst>
          </p:nvPr>
        </p:nvSpPr>
        <p:spPr>
          <a:xfrm>
            <a:off x="126365" y="211264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44068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78205"/>
            <a:ext cx="11751310" cy="23348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989330"/>
            <a:ext cx="11602720" cy="133794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A total solar eclipse like this one will not be visible from the United States again until 2044, so 20 years from now. That’s why we’re seeing so many people scrambling to try to find the best weather and get in position to see this on Monday. </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425450" y="2302510"/>
            <a:ext cx="11135995" cy="84518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像这样的日全食要到2044年才会在美国再次出现，也就是20年后。这就是为什么我们看到这么多人争先恐后地寻找最好的天气，以便在周一看到这一幕</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564890"/>
            <a:ext cx="11751310" cy="31692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624580"/>
            <a:ext cx="11860530" cy="1753235"/>
          </a:xfrm>
          <a:prstGeom prst="rect">
            <a:avLst/>
          </a:prstGeom>
          <a:noFill/>
        </p:spPr>
        <p:txBody>
          <a:bodyPr wrap="square">
            <a:spAutoFit/>
          </a:bodyPr>
          <a:lstStyle/>
          <a:p>
            <a:pPr algn="l"/>
            <a:r>
              <a:rPr sz="2700">
                <a:latin typeface="Times New Roman" panose="02020603050405020304" charset="0"/>
                <a:cs typeface="Times New Roman" panose="02020603050405020304" charset="0"/>
                <a:sym typeface="+mn-ea"/>
              </a:rPr>
              <a:t>Another really unique thing about this eclipse is the fact that it just happens to coincide with a period of peak activity on the surface of the sun, so during that moment of totality things like solar flares or coronal mass ejections are much more likely than in previous eclipses and could just make for some really cool viewing.</a:t>
            </a:r>
            <a:endParaRPr sz="2700">
              <a:latin typeface="Times New Roman" panose="02020603050405020304" charset="0"/>
              <a:cs typeface="Times New Roman" panose="02020603050405020304" charset="0"/>
              <a:sym typeface="+mn-ea"/>
            </a:endParaRPr>
          </a:p>
        </p:txBody>
      </p:sp>
      <p:sp>
        <p:nvSpPr>
          <p:cNvPr id="14" name="文本框 13"/>
          <p:cNvSpPr txBox="1"/>
          <p:nvPr/>
        </p:nvSpPr>
        <p:spPr>
          <a:xfrm>
            <a:off x="351155" y="5343525"/>
            <a:ext cx="11423650" cy="121475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这次日食的另一个独特之处在于它恰好与太阳表面活动的高峰期相吻合，所以在日全食的那一刻，像太阳耀斑或日冕物质抛射这样的事情比以前的日食更有可能发生，这可能会让你看到一些非常酷的景象</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78100" y="1417320"/>
            <a:ext cx="7263057" cy="5040000"/>
          </a:xfrm>
          <a:prstGeom prst="rect">
            <a:avLst/>
          </a:prstGeom>
        </p:spPr>
      </p:pic>
      <p:sp>
        <p:nvSpPr>
          <p:cNvPr id="6" name="文本框 5"/>
          <p:cNvSpPr txBox="1"/>
          <p:nvPr>
            <p:custDataLst>
              <p:tags r:id="rId2"/>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1. Celestial Sight Delights Millions of Spectators  </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全美盛况！日全食横扫美国大陆</a:t>
            </a: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4295" y="747395"/>
            <a:ext cx="12044045" cy="6000750"/>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Crowds cheered, some people cried, and </a:t>
            </a:r>
            <a:r>
              <a:rPr lang="en-US" altLang="zh-CN" sz="2400">
                <a:latin typeface="Times New Roman" panose="02020603050405020304" charset="0"/>
                <a:cs typeface="Times New Roman" panose="02020603050405020304" charset="0"/>
              </a:rPr>
              <a:t>____________________ </a:t>
            </a:r>
            <a:r>
              <a:rPr lang="zh-CN" altLang="en-US" sz="2400">
                <a:latin typeface="Times New Roman" panose="02020603050405020304" charset="0"/>
                <a:cs typeface="Times New Roman" panose="02020603050405020304" charset="0"/>
              </a:rPr>
              <a:t>clouds partly </a:t>
            </a:r>
            <a:r>
              <a:rPr lang="zh-CN" altLang="en-US" sz="2400">
                <a:solidFill>
                  <a:srgbClr val="0000FF"/>
                </a:solidFill>
                <a:latin typeface="Times New Roman" panose="02020603050405020304" charset="0"/>
                <a:cs typeface="Times New Roman" panose="02020603050405020304" charset="0"/>
              </a:rPr>
              <a:t>obscure</a:t>
            </a:r>
            <a:r>
              <a:rPr lang="zh-CN" altLang="en-US" sz="2400">
                <a:latin typeface="Times New Roman" panose="02020603050405020304" charset="0"/>
                <a:cs typeface="Times New Roman" panose="02020603050405020304" charset="0"/>
              </a:rPr>
              <a:t>d the view in some areas, spectators in the direct path of Monday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total solar eclipse still got to experience the midday sky grow dark.</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For some, it was likely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once-in-a-lifetime event.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the U.S.,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 began just before 12:30 p.m.</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local time near Dallas,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a:t>
            </a:r>
            <a:r>
              <a:rPr lang="en-US" altLang="zh-CN" sz="2400">
                <a:latin typeface="Times New Roman" panose="02020603050405020304" charset="0"/>
                <a:cs typeface="Times New Roman" panose="02020603050405020304" charset="0"/>
              </a:rPr>
              <a:t>_____ (end) </a:t>
            </a:r>
            <a:r>
              <a:rPr lang="zh-CN" altLang="en-US" sz="2400">
                <a:latin typeface="Times New Roman" panose="02020603050405020304" charset="0"/>
                <a:cs typeface="Times New Roman" panose="02020603050405020304" charset="0"/>
              </a:rPr>
              <a:t>in north-eastern Maine around 4:40 p.m.</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local time,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according to the National Aeronautics and Space Administration.</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last time Shelley Robbins, 52, of Garland, Texas,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experienced an eclipse was on her birthday,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Aug.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21,</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2017. There was a </a:t>
            </a:r>
            <a:r>
              <a:rPr lang="en-US" altLang="zh-CN" sz="2400">
                <a:latin typeface="Times New Roman" panose="02020603050405020304" charset="0"/>
                <a:cs typeface="Times New Roman" panose="02020603050405020304" charset="0"/>
              </a:rPr>
              <a:t>______ (part) </a:t>
            </a:r>
            <a:r>
              <a:rPr lang="zh-CN" altLang="en-US" sz="2400">
                <a:latin typeface="Times New Roman" panose="02020603050405020304" charset="0"/>
                <a:cs typeface="Times New Roman" panose="02020603050405020304" charset="0"/>
              </a:rPr>
              <a:t>eclipse in her location that day, and Robbins had come to the Dallas Zoo </a:t>
            </a:r>
            <a:r>
              <a:rPr lang="en-US" altLang="zh-CN" sz="2400">
                <a:latin typeface="Times New Roman" panose="02020603050405020304" charset="0"/>
                <a:cs typeface="Times New Roman" panose="02020603050405020304" charset="0"/>
              </a:rPr>
              <a:t>______ (see)</a:t>
            </a:r>
            <a:r>
              <a:rPr lang="zh-CN" altLang="en-US" sz="2400">
                <a:latin typeface="Times New Roman" panose="02020603050405020304" charset="0"/>
                <a:cs typeface="Times New Roman" panose="02020603050405020304" charset="0"/>
              </a:rPr>
              <a:t> the hippos.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 was just pure silence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a moment as we looked up at the sky,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Robbins said.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It was just amazing.</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When she realized Dallas would be in the direct path of this year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eclipse,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she looked at her husband and said they had to go to the zoo to relive the moment.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When the zoo was </a:t>
            </a:r>
            <a:r>
              <a:rPr lang="zh-CN" altLang="en-US" sz="2400">
                <a:solidFill>
                  <a:srgbClr val="0000FF"/>
                </a:solidFill>
                <a:latin typeface="Times New Roman" panose="02020603050405020304" charset="0"/>
                <a:cs typeface="Times New Roman" panose="02020603050405020304" charset="0"/>
              </a:rPr>
              <a:t>plunge</a:t>
            </a:r>
            <a:r>
              <a:rPr lang="zh-CN" altLang="en-US" sz="2400">
                <a:latin typeface="Times New Roman" panose="02020603050405020304" charset="0"/>
                <a:cs typeface="Times New Roman" panose="02020603050405020304" charset="0"/>
              </a:rPr>
              <a:t>d into </a:t>
            </a:r>
            <a:r>
              <a:rPr lang="en-US" altLang="zh-CN" sz="2400">
                <a:latin typeface="Times New Roman" panose="02020603050405020304" charset="0"/>
                <a:cs typeface="Times New Roman" panose="02020603050405020304" charset="0"/>
              </a:rPr>
              <a:t>________ (dark) </a:t>
            </a:r>
            <a:r>
              <a:rPr lang="zh-CN" altLang="en-US" sz="2400">
                <a:latin typeface="Times New Roman" panose="02020603050405020304" charset="0"/>
                <a:cs typeface="Times New Roman" panose="02020603050405020304" charset="0"/>
              </a:rPr>
              <a:t>at the peak of the eclipse, Jesse Everett, 29, was in the middle of the crowd in front of the </a:t>
            </a:r>
            <a:r>
              <a:rPr lang="en-US" altLang="zh-CN" sz="2400">
                <a:latin typeface="Times New Roman" panose="02020603050405020304" charset="0"/>
                <a:cs typeface="Times New Roman" panose="02020603050405020304" charset="0"/>
              </a:rPr>
              <a:t>_________ (elephant)</a:t>
            </a:r>
            <a:r>
              <a:rPr lang="zh-CN" altLang="en-US" sz="2400">
                <a:latin typeface="Times New Roman" panose="02020603050405020304" charset="0"/>
                <a:cs typeface="Times New Roman" panose="02020603050405020304" charset="0"/>
              </a:rPr>
              <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Many feared the cloudy weather would obscure their view, but the skies cleared in the few minutes of totality. The crowd cheered. One young girl started to cry and clung </a:t>
            </a:r>
            <a:r>
              <a:rPr lang="en-US" altLang="zh-CN" sz="2400">
                <a:latin typeface="Times New Roman" panose="02020603050405020304" charset="0"/>
                <a:cs typeface="Times New Roman" panose="02020603050405020304" charset="0"/>
              </a:rPr>
              <a:t>___</a:t>
            </a:r>
            <a:r>
              <a:rPr lang="zh-CN" altLang="en-US" sz="2400">
                <a:solidFill>
                  <a:srgbClr val="FF0000"/>
                </a:solidFill>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her mother</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waist.</a:t>
            </a:r>
            <a:endParaRPr lang="zh-CN" altLang="en-US" sz="24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The Wall Street Journal</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(9th April 2024 A3)</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5502910" y="714375"/>
            <a:ext cx="311658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though</a:t>
            </a:r>
            <a:r>
              <a:rPr lang="en-US" altLang="zh-CN" sz="2400">
                <a:solidFill>
                  <a:srgbClr val="FF0000"/>
                </a:solidFill>
                <a:latin typeface="Times New Roman" panose="02020603050405020304" charset="0"/>
                <a:cs typeface="Times New Roman" panose="02020603050405020304" charset="0"/>
                <a:sym typeface="+mn-ea"/>
              </a:rPr>
              <a:t>/ although/ while</a:t>
            </a:r>
            <a:r>
              <a:rPr lang="zh-CN" altLang="en-US" sz="2400">
                <a:solidFill>
                  <a:srgbClr val="FF0000"/>
                </a:solidFill>
                <a:latin typeface="Times New Roman" panose="02020603050405020304" charset="0"/>
                <a:cs typeface="Times New Roman" panose="02020603050405020304" charset="0"/>
                <a:sym typeface="+mn-ea"/>
              </a:rPr>
              <a:t>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833360" y="1472565"/>
            <a:ext cx="41783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a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8378825" y="1806575"/>
            <a:ext cx="97726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ended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283335" y="3259455"/>
            <a:ext cx="54864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on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247005" y="3259455"/>
            <a:ext cx="98552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partial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690745" y="3666490"/>
            <a:ext cx="102870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 see</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0723880" y="3658870"/>
            <a:ext cx="692150"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for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56210" y="5102860"/>
            <a:ext cx="134429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darkness </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651635" y="5460365"/>
            <a:ext cx="139636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elephants</a:t>
            </a:r>
            <a:endParaRPr lang="zh-CN" altLang="en-US"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906270" y="6221095"/>
            <a:ext cx="470535" cy="460375"/>
          </a:xfrm>
          <a:prstGeom prst="rect">
            <a:avLst/>
          </a:prstGeom>
          <a:noFill/>
        </p:spPr>
        <p:txBody>
          <a:bodyPr wrap="square" rtlCol="0" anchor="t">
            <a:spAutoFit/>
          </a:bodyPr>
          <a:p>
            <a:r>
              <a:rPr lang="zh-CN" altLang="en-US" sz="2400">
                <a:solidFill>
                  <a:srgbClr val="FF0000"/>
                </a:solidFill>
                <a:latin typeface="Times New Roman" panose="02020603050405020304" charset="0"/>
                <a:cs typeface="Times New Roman" panose="02020603050405020304" charset="0"/>
                <a:sym typeface="+mn-ea"/>
              </a:rPr>
              <a:t>to</a:t>
            </a:r>
            <a:endParaRPr lang="zh-CN" altLang="en-US"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1" grpId="0"/>
      <p:bldP spid="12" grpId="0"/>
      <p:bldP spid="2" grpId="1"/>
      <p:bldP spid="3" grpId="1"/>
      <p:bldP spid="5" grpId="1"/>
      <p:bldP spid="6" grpId="1"/>
      <p:bldP spid="7" grpId="1"/>
      <p:bldP spid="8" grpId="1"/>
      <p:bldP spid="9" grpId="1"/>
      <p:bldP spid="11" grpId="1"/>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853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sz="2800">
                <a:solidFill>
                  <a:srgbClr val="0000FF"/>
                </a:solidFill>
                <a:latin typeface="Times New Roman" panose="02020603050405020304" charset="0"/>
                <a:cs typeface="Times New Roman" panose="02020603050405020304" charset="0"/>
                <a:sym typeface="+mn-ea"/>
              </a:rPr>
              <a:t>obscure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make it difficult to see, hear or understand sth 使模糊；使隐晦</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We mustn’t let these minor details obscure the main issue.                                   棕熊是杂食动物，抓到什么吃什么。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plunge sb</a:t>
            </a:r>
            <a:r>
              <a:rPr lang="en-US" sz="2800">
                <a:solidFill>
                  <a:srgbClr val="0000FF"/>
                </a:solidFill>
                <a:latin typeface="Times New Roman" panose="02020603050405020304" charset="0"/>
                <a:cs typeface="Times New Roman" panose="02020603050405020304" charset="0"/>
                <a:sym typeface="+mn-ea"/>
              </a:rPr>
              <a:t>.</a:t>
            </a:r>
            <a:r>
              <a:rPr sz="2800">
                <a:solidFill>
                  <a:srgbClr val="0000FF"/>
                </a:solidFill>
                <a:latin typeface="Times New Roman" panose="02020603050405020304" charset="0"/>
                <a:cs typeface="Times New Roman" panose="02020603050405020304" charset="0"/>
                <a:sym typeface="+mn-ea"/>
              </a:rPr>
              <a:t>/sth</a:t>
            </a:r>
            <a:r>
              <a:rPr lang="en-US" sz="2800">
                <a:solidFill>
                  <a:srgbClr val="0000FF"/>
                </a:solidFill>
                <a:latin typeface="Times New Roman" panose="02020603050405020304" charset="0"/>
                <a:cs typeface="Times New Roman" panose="02020603050405020304" charset="0"/>
                <a:sym typeface="+mn-ea"/>
              </a:rPr>
              <a:t>.</a:t>
            </a:r>
            <a:r>
              <a:rPr sz="2800">
                <a:solidFill>
                  <a:srgbClr val="0000FF"/>
                </a:solidFill>
                <a:latin typeface="Times New Roman" panose="02020603050405020304" charset="0"/>
                <a:cs typeface="Times New Roman" panose="02020603050405020304" charset="0"/>
                <a:sym typeface="+mn-ea"/>
              </a:rPr>
              <a:t> into sth</a:t>
            </a:r>
            <a:r>
              <a:rPr lang="en-US" sz="2800">
                <a:solidFill>
                  <a:srgbClr val="0000FF"/>
                </a:solidFill>
                <a:latin typeface="Times New Roman" panose="02020603050405020304" charset="0"/>
                <a:cs typeface="Times New Roman" panose="02020603050405020304" charset="0"/>
                <a:sym typeface="+mn-ea"/>
              </a:rPr>
              <a:t>.</a:t>
            </a:r>
            <a:r>
              <a:rPr lang="en-US" altLang="zh-CN" sz="2800"/>
              <a:t>: </a:t>
            </a:r>
            <a:r>
              <a:rPr sz="2800">
                <a:latin typeface="Times New Roman" panose="02020603050405020304" charset="0"/>
                <a:ea typeface="华文中宋" panose="02010600040101010101" charset="-122"/>
                <a:cs typeface="Times New Roman" panose="02020603050405020304" charset="0"/>
              </a:rPr>
              <a:t>to make sb/sth experience sth unpleasant 使经历，使陷入（不快的事情）</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 was a flash of lightning and the house was plunged into darkness.</a:t>
            </a:r>
            <a:r>
              <a:rPr lang="en-US"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雷电闪过，房子陷入一片黑暗之中。</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2282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731135"/>
            <a:ext cx="46526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view was obscured by fog.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712460"/>
            <a:ext cx="103511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news plunged them into deep depression.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211705"/>
            <a:ext cx="7722870" cy="521970"/>
          </a:xfrm>
          <a:prstGeom prst="rect">
            <a:avLst/>
          </a:prstGeom>
          <a:noFill/>
        </p:spPr>
        <p:txBody>
          <a:bodyPr wrap="square" rtlCol="0" anchor="t">
            <a:spAutoFit/>
          </a:bodyPr>
          <a:lstStyle/>
          <a:p>
            <a:r>
              <a:rPr lang="zh-CN" altLang="en-US" sz="2800">
                <a:ea typeface="华文中宋" panose="02010600040101010101" charset="-122"/>
              </a:rPr>
              <a:t>雾中景色朦胧。</a:t>
            </a:r>
            <a:endParaRPr lang="zh-CN" altLang="en-US" sz="2800">
              <a:ea typeface="华文中宋" panose="02010600040101010101" charset="-122"/>
            </a:endParaRPr>
          </a:p>
        </p:txBody>
      </p:sp>
      <p:cxnSp>
        <p:nvCxnSpPr>
          <p:cNvPr id="3145728" name="直接连接符 8"/>
          <p:cNvCxnSpPr/>
          <p:nvPr/>
        </p:nvCxnSpPr>
        <p:spPr>
          <a:xfrm flipV="1">
            <a:off x="311150" y="3214370"/>
            <a:ext cx="448627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177915"/>
            <a:ext cx="662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28570" y="5191125"/>
            <a:ext cx="5314950" cy="521970"/>
          </a:xfrm>
          <a:prstGeom prst="rect">
            <a:avLst/>
          </a:prstGeom>
          <a:noFill/>
        </p:spPr>
        <p:txBody>
          <a:bodyPr wrap="square" rtlCol="0" anchor="t">
            <a:spAutoFit/>
          </a:bodyPr>
          <a:p>
            <a:r>
              <a:rPr lang="zh-CN" altLang="en-US" sz="2800">
                <a:ea typeface="华文中宋" panose="02010600040101010101" charset="-122"/>
              </a:rPr>
              <a:t>这条消息立即使他们深感沮丧。 </a:t>
            </a:r>
            <a:endParaRPr lang="zh-CN" altLang="en-US" sz="2800">
              <a:ea typeface="华文中宋" panose="02010600040101010101" charset="-122"/>
            </a:endParaRPr>
          </a:p>
        </p:txBody>
      </p:sp>
      <p:sp>
        <p:nvSpPr>
          <p:cNvPr id="2" name="文本框 1"/>
          <p:cNvSpPr txBox="1"/>
          <p:nvPr>
            <p:custDataLst>
              <p:tags r:id="rId1"/>
            </p:custDataLst>
          </p:nvPr>
        </p:nvSpPr>
        <p:spPr>
          <a:xfrm>
            <a:off x="269875" y="516826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39190"/>
            <a:ext cx="11597640" cy="228981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2900" y="1200150"/>
            <a:ext cx="11558270" cy="222821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Crowds cheered, some people cried, and though clouds partly obscured the view in some areas, spectators in the direct path of Monday’s total solar eclipse still got to experience the midday sky grow dark.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435610" y="2489200"/>
            <a:ext cx="1128966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人群欢呼，一些人</a:t>
            </a:r>
            <a:r>
              <a:rPr lang="zh-CN" sz="2400">
                <a:latin typeface="Times New Roman" panose="02020603050405020304" charset="0"/>
                <a:ea typeface="华文中宋" panose="02010600040101010101" charset="-122"/>
                <a:cs typeface="Times New Roman" panose="02020603050405020304" charset="0"/>
              </a:rPr>
              <a:t>在叫喊</a:t>
            </a:r>
            <a:r>
              <a:rPr sz="2400">
                <a:latin typeface="Times New Roman" panose="02020603050405020304" charset="0"/>
                <a:ea typeface="华文中宋" panose="02010600040101010101" charset="-122"/>
                <a:cs typeface="Times New Roman" panose="02020603050405020304" charset="0"/>
              </a:rPr>
              <a:t>，尽管云层在某些地区遮挡了部分视线，但周一日全食直接路径上的观众仍然可以体验到中午天空变暗。</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987800"/>
            <a:ext cx="11588115" cy="22421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42900" y="3988435"/>
            <a:ext cx="112915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Many feared the cloudy weather would obscure their view, but the skies cleared in the few minutes of totality. The crowd cheered. One young girl started to cry and clung to her mother’s waist.</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35610" y="5247005"/>
            <a:ext cx="1135697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许多人担心多云的天气会遮挡他们的视线，但在全食的几分钟内，天空放晴了。人群欢呼起来。一个小女孩哭了起来，搂着妈妈的腰。</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322580" y="279400"/>
            <a:ext cx="11633200" cy="1014730"/>
          </a:xfrm>
          <a:prstGeom prst="rect">
            <a:avLst/>
          </a:prstGeom>
          <a:noFill/>
        </p:spPr>
        <p:txBody>
          <a:bodyPr wrap="square" rtlCol="0" anchor="t">
            <a:spAutoFit/>
          </a:bodyPr>
          <a:p>
            <a:pPr algn="ctr">
              <a:buClrTx/>
              <a:buSzTx/>
              <a:buFontTx/>
            </a:pPr>
            <a:r>
              <a:rPr lang="en-US" altLang="zh-CN" sz="3200" b="1">
                <a:sym typeface="+mn-ea"/>
              </a:rPr>
              <a:t>2. World of Medicine  </a:t>
            </a:r>
            <a:endParaRPr lang="en-US" altLang="zh-CN" sz="3200" b="1">
              <a:sym typeface="+mn-ea"/>
            </a:endParaRPr>
          </a:p>
          <a:p>
            <a:pPr algn="ctr">
              <a:buClrTx/>
              <a:buSzTx/>
              <a:buFontTx/>
            </a:pP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医学新发现</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nvPicPr>
        <p:blipFill>
          <a:blip r:embed="rId2"/>
          <a:stretch>
            <a:fillRect/>
          </a:stretch>
        </p:blipFill>
        <p:spPr>
          <a:xfrm>
            <a:off x="1882900" y="1538605"/>
            <a:ext cx="8426200" cy="4824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83185" y="1346835"/>
            <a:ext cx="11951970" cy="48926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Hearing aids can help reduce </a:t>
            </a:r>
            <a:r>
              <a:rPr sz="2600">
                <a:solidFill>
                  <a:schemeClr val="tx1"/>
                </a:solidFill>
                <a:latin typeface="Times New Roman" panose="02020603050405020304" charset="0"/>
                <a:cs typeface="Times New Roman" panose="02020603050405020304" charset="0"/>
              </a:rPr>
              <a:t>mortality </a:t>
            </a:r>
            <a:r>
              <a:rPr sz="2600">
                <a:latin typeface="Times New Roman" panose="02020603050405020304" charset="0"/>
                <a:cs typeface="Times New Roman" panose="02020603050405020304" charset="0"/>
              </a:rPr>
              <a:t>risk,</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according to a study in </a:t>
            </a:r>
            <a:r>
              <a:rPr sz="2600" i="1">
                <a:latin typeface="Times New Roman" panose="02020603050405020304" charset="0"/>
                <a:cs typeface="Times New Roman" panose="02020603050405020304" charset="0"/>
              </a:rPr>
              <a:t>The Lancet Healthy Longevity</a:t>
            </a:r>
            <a:r>
              <a:rPr sz="2600">
                <a:latin typeface="Times New Roman" panose="02020603050405020304" charset="0"/>
                <a:cs typeface="Times New Roman" panose="02020603050405020304" charset="0"/>
              </a:rPr>
              <a:t> journal. One reason is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hearing aids can help to prevent or slow the progression of dementia.</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researchers said there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nearly a 25 percent difference in mortality risk between regular hearing aid users and never-users. The scientists followed 1863 </a:t>
            </a:r>
            <a:r>
              <a:rPr lang="en-US" sz="2600">
                <a:latin typeface="Times New Roman" panose="02020603050405020304" charset="0"/>
                <a:cs typeface="Times New Roman" panose="02020603050405020304" charset="0"/>
              </a:rPr>
              <a:t>___________ (participate) </a:t>
            </a:r>
            <a:r>
              <a:rPr sz="2600">
                <a:latin typeface="Times New Roman" panose="02020603050405020304" charset="0"/>
                <a:cs typeface="Times New Roman" panose="02020603050405020304" charset="0"/>
              </a:rPr>
              <a:t>for ten years to determine their mortality status.</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Hearing loss is a common and under</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treated health condition in older adults that has been associated with </a:t>
            </a:r>
            <a:r>
              <a:rPr sz="2600">
                <a:solidFill>
                  <a:srgbClr val="0000FF"/>
                </a:solidFill>
                <a:latin typeface="Times New Roman" panose="02020603050405020304" charset="0"/>
                <a:cs typeface="Times New Roman" panose="02020603050405020304" charset="0"/>
              </a:rPr>
              <a:t>cognitive </a:t>
            </a:r>
            <a:r>
              <a:rPr sz="2600">
                <a:latin typeface="Times New Roman" panose="02020603050405020304" charset="0"/>
                <a:cs typeface="Times New Roman" panose="02020603050405020304" charset="0"/>
              </a:rPr>
              <a:t>decline,</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dementia and poor physical health.</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scientists did not examine why there was a difference in mortality risk. </a:t>
            </a:r>
            <a:r>
              <a:rPr lang="en-US" sz="2600">
                <a:latin typeface="Times New Roman" panose="02020603050405020304" charset="0"/>
                <a:cs typeface="Times New Roman" panose="02020603050405020304" charset="0"/>
              </a:rPr>
              <a:t>________</a:t>
            </a:r>
            <a:r>
              <a:rPr sz="2600">
                <a:latin typeface="Times New Roman" panose="02020603050405020304" charset="0"/>
                <a:cs typeface="Times New Roman" panose="02020603050405020304" charset="0"/>
              </a:rPr>
              <a:t>, the increased longevity may </a:t>
            </a:r>
            <a:r>
              <a:rPr lang="en-US" sz="2600">
                <a:latin typeface="Times New Roman" panose="02020603050405020304" charset="0"/>
                <a:cs typeface="Times New Roman" panose="02020603050405020304" charset="0"/>
              </a:rPr>
              <a:t>____________ (explain)</a:t>
            </a:r>
            <a:r>
              <a:rPr sz="2600">
                <a:latin typeface="Times New Roman" panose="02020603050405020304" charset="0"/>
                <a:cs typeface="Times New Roman" panose="02020603050405020304" charset="0"/>
              </a:rPr>
              <a:t> by the possibility that those who wear hearing aids are more likely </a:t>
            </a:r>
            <a:r>
              <a:rPr lang="en-US" sz="2600">
                <a:latin typeface="Times New Roman" panose="02020603050405020304" charset="0"/>
                <a:cs typeface="Times New Roman" panose="02020603050405020304" charset="0"/>
              </a:rPr>
              <a:t>________ (avoid)</a:t>
            </a:r>
            <a:r>
              <a:rPr sz="2600">
                <a:latin typeface="Times New Roman" panose="02020603050405020304" charset="0"/>
                <a:cs typeface="Times New Roman" panose="02020603050405020304" charset="0"/>
              </a:rPr>
              <a:t> social isolation and maintain a higher level of activity.</a:t>
            </a:r>
            <a:endParaRPr sz="26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485390" cy="445135"/>
          </a:xfrm>
          <a:prstGeom prst="rect">
            <a:avLst/>
          </a:prstGeom>
          <a:solidFill>
            <a:srgbClr val="70AD47"/>
          </a:solidFill>
        </p:spPr>
        <p:txBody>
          <a:bodyPr wrap="square" rtlCol="0">
            <a:spAutoFit/>
          </a:bodyPr>
          <a:p>
            <a:pPr>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 1</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9187815" cy="445135"/>
          </a:xfrm>
          <a:prstGeom prst="rect">
            <a:avLst/>
          </a:prstGeom>
          <a:noFill/>
        </p:spPr>
        <p:txBody>
          <a:bodyPr wrap="square" rtlCol="0" anchor="t">
            <a:spAutoFit/>
          </a:bodyPr>
          <a:p>
            <a:pPr>
              <a:buClrTx/>
              <a:buSzTx/>
              <a:buFontTx/>
            </a:pPr>
            <a:r>
              <a:rPr sz="2300" b="1" i="1">
                <a:solidFill>
                  <a:srgbClr val="ED7D31"/>
                </a:solidFill>
                <a:latin typeface="微软雅黑" panose="020B0503020204020204" charset="-122"/>
                <a:ea typeface="微软雅黑" panose="020B0503020204020204" charset="-122"/>
                <a:cs typeface="Times New Roman" panose="02020603050405020304" charset="0"/>
                <a:sym typeface="+mn-ea"/>
              </a:rPr>
              <a:t>Reader</a:t>
            </a:r>
            <a:r>
              <a:rPr lang="en-US" sz="2300" b="1" i="1">
                <a:solidFill>
                  <a:srgbClr val="ED7D31"/>
                </a:solidFill>
                <a:latin typeface="微软雅黑" panose="020B0503020204020204" charset="-122"/>
                <a:ea typeface="微软雅黑" panose="020B0503020204020204" charset="-122"/>
                <a:cs typeface="Times New Roman" panose="02020603050405020304" charset="0"/>
                <a:sym typeface="+mn-ea"/>
              </a:rPr>
              <a:t>’</a:t>
            </a:r>
            <a:r>
              <a:rPr sz="2300" b="1" i="1">
                <a:solidFill>
                  <a:srgbClr val="ED7D31"/>
                </a:solidFill>
                <a:latin typeface="微软雅黑" panose="020B0503020204020204" charset="-122"/>
                <a:ea typeface="微软雅黑" panose="020B0503020204020204" charset="-122"/>
                <a:cs typeface="Times New Roman" panose="02020603050405020304" charset="0"/>
                <a:sym typeface="+mn-ea"/>
              </a:rPr>
              <a:t>s</a:t>
            </a: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 Digest New Zealand</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(April-May 2024 Page 20)</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2948940" y="886460"/>
            <a:ext cx="6294120" cy="460375"/>
          </a:xfrm>
          <a:prstGeom prst="rect">
            <a:avLst/>
          </a:prstGeom>
          <a:noFill/>
          <a:ln w="9525">
            <a:noFill/>
          </a:ln>
        </p:spPr>
        <p:txBody>
          <a:bodyPr wrap="square">
            <a:spAutoFit/>
          </a:bodyPr>
          <a:p>
            <a:pPr indent="0" algn="ctr"/>
            <a:r>
              <a:rPr lang="en-US" sz="2400" b="1">
                <a:latin typeface="Times New Roman" panose="02020603050405020304" charset="0"/>
                <a:ea typeface="宋体" panose="02010600030101010101" pitchFamily="2" charset="-122"/>
              </a:rPr>
              <a:t>Hearing Aids May Help People Live Longer</a:t>
            </a:r>
            <a:endParaRPr lang="en-US" altLang="en-US" sz="2400" b="1">
              <a:latin typeface="Times New Roman" panose="02020603050405020304" charset="0"/>
              <a:ea typeface="宋体" panose="02010600030101010101" pitchFamily="2" charset="-122"/>
            </a:endParaRPr>
          </a:p>
        </p:txBody>
      </p:sp>
      <p:sp>
        <p:nvSpPr>
          <p:cNvPr id="2" name="文本框 1"/>
          <p:cNvSpPr txBox="1"/>
          <p:nvPr/>
        </p:nvSpPr>
        <p:spPr>
          <a:xfrm>
            <a:off x="5710555" y="1697990"/>
            <a:ext cx="85471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that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044315" y="2510155"/>
            <a:ext cx="78549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was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203200" y="3297555"/>
            <a:ext cx="172783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participants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0566400" y="4491990"/>
            <a:ext cx="151828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However</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973830" y="4904105"/>
            <a:ext cx="196405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be explained</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683125" y="5290820"/>
            <a:ext cx="138811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to avoid</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9" grpId="0"/>
      <p:bldP spid="2" grpId="1"/>
      <p:bldP spid="3" grpId="1"/>
      <p:bldP spid="5" grpId="1"/>
      <p:bldP spid="6" grpId="1"/>
      <p:bldP spid="7" grpId="1"/>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40030" y="1346835"/>
            <a:ext cx="11951970" cy="40925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Thanks in part to oestrogen’s protective effects, women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get atherosclerosis tend to get it later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men: between ages 64 and 68 (for men, it’s 52 to 56). But once a woman does have </a:t>
            </a:r>
            <a:r>
              <a:rPr sz="2600">
                <a:solidFill>
                  <a:srgbClr val="0000FF"/>
                </a:solidFill>
                <a:latin typeface="Times New Roman" panose="02020603050405020304" charset="0"/>
                <a:cs typeface="Times New Roman" panose="02020603050405020304" charset="0"/>
              </a:rPr>
              <a:t>clogged </a:t>
            </a:r>
            <a:r>
              <a:rPr sz="2600">
                <a:latin typeface="Times New Roman" panose="02020603050405020304" charset="0"/>
                <a:cs typeface="Times New Roman" panose="02020603050405020304" charset="0"/>
              </a:rPr>
              <a:t>arteries, concluded a study </a:t>
            </a:r>
            <a:r>
              <a:rPr lang="en-US" sz="2600">
                <a:latin typeface="Times New Roman" panose="02020603050405020304" charset="0"/>
                <a:cs typeface="Times New Roman" panose="02020603050405020304" charset="0"/>
              </a:rPr>
              <a:t>_________ (publish) </a:t>
            </a:r>
            <a:r>
              <a:rPr sz="2600">
                <a:latin typeface="Times New Roman" panose="02020603050405020304" charset="0"/>
                <a:cs typeface="Times New Roman" panose="02020603050405020304" charset="0"/>
              </a:rPr>
              <a:t>in </a:t>
            </a:r>
            <a:r>
              <a:rPr sz="2600" i="1">
                <a:latin typeface="Times New Roman" panose="02020603050405020304" charset="0"/>
                <a:cs typeface="Times New Roman" panose="02020603050405020304" charset="0"/>
              </a:rPr>
              <a:t>European Heart Journal - Cardiovascular Imaging</a:t>
            </a:r>
            <a:r>
              <a:rPr sz="2600">
                <a:latin typeface="Times New Roman" panose="02020603050405020304" charset="0"/>
                <a:cs typeface="Times New Roman" panose="02020603050405020304" charset="0"/>
              </a:rPr>
              <a:t>, she may need stronger treatments to avoid a heart attack.</a:t>
            </a:r>
            <a:endParaRPr sz="2600">
              <a:latin typeface="Times New Roman" panose="02020603050405020304" charset="0"/>
              <a:cs typeface="Times New Roman" panose="02020603050405020304" charset="0"/>
            </a:endParaRPr>
          </a:p>
          <a:p>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Women’s arteries tend to be </a:t>
            </a:r>
            <a:r>
              <a:rPr lang="en-US" sz="2600">
                <a:latin typeface="Times New Roman" panose="02020603050405020304" charset="0"/>
                <a:cs typeface="Times New Roman" panose="02020603050405020304" charset="0"/>
              </a:rPr>
              <a:t>_______ (slight) </a:t>
            </a:r>
            <a:r>
              <a:rPr sz="2600">
                <a:latin typeface="Times New Roman" panose="02020603050405020304" charset="0"/>
                <a:cs typeface="Times New Roman" panose="02020603050405020304" charset="0"/>
              </a:rPr>
              <a:t>smaller than men’s, and that could explain why the same amount of plaque is a greater threat to their blood flow. That’s worth </a:t>
            </a:r>
            <a:r>
              <a:rPr lang="en-US" sz="2600">
                <a:latin typeface="Times New Roman" panose="02020603050405020304" charset="0"/>
                <a:cs typeface="Times New Roman" panose="02020603050405020304" charset="0"/>
              </a:rPr>
              <a:t>___________ (consider) </a:t>
            </a:r>
            <a:r>
              <a:rPr sz="2600">
                <a:latin typeface="Times New Roman" panose="02020603050405020304" charset="0"/>
                <a:cs typeface="Times New Roman" panose="02020603050405020304" charset="0"/>
              </a:rPr>
              <a:t>when a patient and her doctor are choosing a treatment plan, along with other factors such as age, severity of the atherosclerosis and other cardiovascular risks such as high cholesterol.</a:t>
            </a:r>
            <a:endParaRPr sz="26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2485390" cy="445135"/>
          </a:xfrm>
          <a:prstGeom prst="rect">
            <a:avLst/>
          </a:prstGeom>
          <a:solidFill>
            <a:srgbClr val="70AD47"/>
          </a:solidFill>
        </p:spPr>
        <p:txBody>
          <a:bodyPr wrap="square" rtlCol="0">
            <a:spAutoFit/>
          </a:bodyPr>
          <a:p>
            <a:pPr>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 2</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2466340" y="0"/>
            <a:ext cx="9187815" cy="445135"/>
          </a:xfrm>
          <a:prstGeom prst="rect">
            <a:avLst/>
          </a:prstGeom>
          <a:noFill/>
        </p:spPr>
        <p:txBody>
          <a:bodyPr wrap="square" rtlCol="0" anchor="t">
            <a:spAutoFit/>
          </a:bodyPr>
          <a:p>
            <a:pPr>
              <a:buClrTx/>
              <a:buSzTx/>
              <a:buFontTx/>
            </a:pPr>
            <a:r>
              <a:rPr sz="2300" b="1" i="1">
                <a:solidFill>
                  <a:srgbClr val="ED7D31"/>
                </a:solidFill>
                <a:latin typeface="微软雅黑" panose="020B0503020204020204" charset="-122"/>
                <a:ea typeface="微软雅黑" panose="020B0503020204020204" charset="-122"/>
                <a:cs typeface="Times New Roman" panose="02020603050405020304" charset="0"/>
                <a:sym typeface="+mn-ea"/>
              </a:rPr>
              <a:t>Reader</a:t>
            </a:r>
            <a:r>
              <a:rPr lang="en-US" sz="2300" b="1" i="1">
                <a:solidFill>
                  <a:srgbClr val="ED7D31"/>
                </a:solidFill>
                <a:latin typeface="微软雅黑" panose="020B0503020204020204" charset="-122"/>
                <a:ea typeface="微软雅黑" panose="020B0503020204020204" charset="-122"/>
                <a:cs typeface="Times New Roman" panose="02020603050405020304" charset="0"/>
                <a:sym typeface="+mn-ea"/>
              </a:rPr>
              <a:t>’</a:t>
            </a:r>
            <a:r>
              <a:rPr sz="2300" b="1" i="1">
                <a:solidFill>
                  <a:srgbClr val="ED7D31"/>
                </a:solidFill>
                <a:latin typeface="微软雅黑" panose="020B0503020204020204" charset="-122"/>
                <a:ea typeface="微软雅黑" panose="020B0503020204020204" charset="-122"/>
                <a:cs typeface="Times New Roman" panose="02020603050405020304" charset="0"/>
                <a:sym typeface="+mn-ea"/>
              </a:rPr>
              <a:t>s</a:t>
            </a:r>
            <a:r>
              <a:rPr sz="2300" b="1" i="1">
                <a:solidFill>
                  <a:srgbClr val="ED7D31"/>
                </a:solidFill>
                <a:latin typeface="微软雅黑" panose="020B0503020204020204" charset="-122"/>
                <a:ea typeface="微软雅黑" panose="020B0503020204020204" charset="-122"/>
                <a:cs typeface="微软雅黑" panose="020B0503020204020204" charset="-122"/>
                <a:sym typeface="+mn-ea"/>
              </a:rPr>
              <a:t> Digest New Zealand</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(April-May 2024 Page 20)</a:t>
            </a:r>
            <a:endParaRPr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2948940" y="886460"/>
            <a:ext cx="6294120" cy="460375"/>
          </a:xfrm>
          <a:prstGeom prst="rect">
            <a:avLst/>
          </a:prstGeom>
          <a:noFill/>
          <a:ln w="9525">
            <a:noFill/>
          </a:ln>
        </p:spPr>
        <p:txBody>
          <a:bodyPr wrap="square">
            <a:spAutoFit/>
          </a:bodyPr>
          <a:p>
            <a:pPr indent="0" algn="ctr"/>
            <a:r>
              <a:rPr lang="en-US" sz="2400" b="1">
                <a:latin typeface="Times New Roman" panose="02020603050405020304" charset="0"/>
                <a:ea typeface="宋体" panose="02010600030101010101" pitchFamily="2" charset="-122"/>
              </a:rPr>
              <a:t>Women and Clogged Arteries</a:t>
            </a:r>
            <a:endParaRPr lang="en-US" sz="2400" b="1">
              <a:latin typeface="Times New Roman" panose="02020603050405020304" charset="0"/>
              <a:ea typeface="宋体" panose="02010600030101010101" pitchFamily="2" charset="-122"/>
            </a:endParaRPr>
          </a:p>
        </p:txBody>
      </p:sp>
      <p:sp>
        <p:nvSpPr>
          <p:cNvPr id="2" name="文本框 1"/>
          <p:cNvSpPr txBox="1"/>
          <p:nvPr/>
        </p:nvSpPr>
        <p:spPr>
          <a:xfrm>
            <a:off x="8062595" y="1346835"/>
            <a:ext cx="148272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who</a:t>
            </a:r>
            <a:r>
              <a:rPr lang="en-US" sz="2600">
                <a:solidFill>
                  <a:srgbClr val="FF0000"/>
                </a:solidFill>
                <a:latin typeface="Times New Roman" panose="02020603050405020304" charset="0"/>
                <a:cs typeface="Times New Roman" panose="02020603050405020304" charset="0"/>
                <a:sym typeface="+mn-ea"/>
              </a:rPr>
              <a:t>/ that</a:t>
            </a:r>
            <a:endParaRPr lang="en-US"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759710" y="1724025"/>
            <a:ext cx="802005"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than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7739380" y="2124075"/>
            <a:ext cx="167513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published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419600" y="3296920"/>
            <a:ext cx="119507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slightly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168400" y="4091940"/>
            <a:ext cx="1780540" cy="491490"/>
          </a:xfrm>
          <a:prstGeom prst="rect">
            <a:avLst/>
          </a:prstGeom>
          <a:noFill/>
        </p:spPr>
        <p:txBody>
          <a:bodyPr wrap="square" rtlCol="0" anchor="t">
            <a:spAutoFit/>
          </a:bodyPr>
          <a:p>
            <a:r>
              <a:rPr sz="2600">
                <a:solidFill>
                  <a:srgbClr val="FF0000"/>
                </a:solidFill>
                <a:latin typeface="Times New Roman" panose="02020603050405020304" charset="0"/>
                <a:cs typeface="Times New Roman" panose="02020603050405020304" charset="0"/>
                <a:sym typeface="+mn-ea"/>
              </a:rPr>
              <a:t>considering </a:t>
            </a:r>
            <a:endParaRPr lang="zh-CN" altLang="en-US"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2" grpId="1"/>
      <p:bldP spid="3" grpId="1"/>
      <p:bldP spid="5" grpId="1"/>
      <p:bldP spid="6" grpId="1"/>
      <p:bldP spid="7"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SPECIAL_SOURCE" val="bdnul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37.xml><?xml version="1.0" encoding="utf-8"?>
<p:tagLst xmlns:p="http://schemas.openxmlformats.org/presentationml/2006/main">
  <p:tag name="KSO_WM_DIAGRAM_VIRTUALLY_FRAME" val="{&quot;height&quot;:497.6,&quot;left&quot;:18.65,&quot;top&quot;:44.45,&quot;width&quot;:927.4}"/>
</p:tagLst>
</file>

<file path=ppt/tags/tag38.xml><?xml version="1.0" encoding="utf-8"?>
<p:tagLst xmlns:p="http://schemas.openxmlformats.org/presentationml/2006/main">
  <p:tag name="KSO_WM_DIAGRAM_VIRTUALLY_FRAME" val="{&quot;height&quot;:497.6,&quot;left&quot;:18.65,&quot;top&quot;:44.45,&quot;width&quot;:927.4}"/>
</p:tagLst>
</file>

<file path=ppt/tags/tag39.xml><?xml version="1.0" encoding="utf-8"?>
<p:tagLst xmlns:p="http://schemas.openxmlformats.org/presentationml/2006/main">
  <p:tag name="KSO_WM_DIAGRAM_VIRTUALLY_FRAME" val="{&quot;height&quot;:497.6,&quot;left&quot;:18.65,&quot;top&quot;:44.45,&quot;width&quot;:927.4}"/>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497.6,&quot;left&quot;:18.65,&quot;top&quot;:44.45,&quot;width&quot;:927.4}"/>
</p:tagLst>
</file>

<file path=ppt/tags/tag41.xml><?xml version="1.0" encoding="utf-8"?>
<p:tagLst xmlns:p="http://schemas.openxmlformats.org/presentationml/2006/main">
  <p:tag name="KSO_WM_DIAGRAM_VIRTUALLY_FRAME" val="{&quot;height&quot;:497.6,&quot;left&quot;:18.65,&quot;top&quot;:44.45,&quot;width&quot;:927.4}"/>
</p:tagLst>
</file>

<file path=ppt/tags/tag42.xml><?xml version="1.0" encoding="utf-8"?>
<p:tagLst xmlns:p="http://schemas.openxmlformats.org/presentationml/2006/main">
  <p:tag name="KSO_WM_DIAGRAM_VIRTUALLY_FRAME" val="{&quot;height&quot;:497.6,&quot;left&quot;:18.65,&quot;top&quot;:44.45,&quot;width&quot;:927.4}"/>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50.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18226</Words>
  <Application>WPS 演示</Application>
  <PresentationFormat>宽屏</PresentationFormat>
  <Paragraphs>407</Paragraphs>
  <Slides>27</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695</cp:revision>
  <dcterms:created xsi:type="dcterms:W3CDTF">2019-06-19T02:08:00Z</dcterms:created>
  <dcterms:modified xsi:type="dcterms:W3CDTF">2024-05-13T02:34:57Z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A20374E320B94613AC5ADF02373E899E_12</vt:lpwstr>
  </property>
</Properties>
</file>