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94" r:id="rId3"/>
    <p:sldId id="256" r:id="rId4"/>
    <p:sldId id="259" r:id="rId5"/>
    <p:sldId id="261" r:id="rId6"/>
    <p:sldId id="258" r:id="rId8"/>
    <p:sldId id="269" r:id="rId9"/>
    <p:sldId id="271" r:id="rId10"/>
    <p:sldId id="282" r:id="rId11"/>
    <p:sldId id="279" r:id="rId12"/>
    <p:sldId id="274" r:id="rId13"/>
    <p:sldId id="280" r:id="rId14"/>
    <p:sldId id="277" r:id="rId15"/>
    <p:sldId id="278" r:id="rId16"/>
    <p:sldId id="275" r:id="rId17"/>
    <p:sldId id="289" r:id="rId18"/>
    <p:sldId id="281" r:id="rId19"/>
    <p:sldId id="290" r:id="rId20"/>
    <p:sldId id="286" r:id="rId21"/>
    <p:sldId id="283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E2B3"/>
    <a:srgbClr val="FFFFFF"/>
    <a:srgbClr val="DCE991"/>
    <a:srgbClr val="BAD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008" autoAdjust="0"/>
  </p:normalViewPr>
  <p:slideViewPr>
    <p:cSldViewPr snapToGrid="0" showGuides="1">
      <p:cViewPr varScale="1">
        <p:scale>
          <a:sx n="78" d="100"/>
          <a:sy n="78" d="100"/>
        </p:scale>
        <p:origin x="850" y="86"/>
      </p:cViewPr>
      <p:guideLst>
        <p:guide orient="horz" pos="981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0C2F5-2273-4D2D-B8FA-BF35F36F0F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B996B-5CDF-4599-9D58-299B7B418F1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B996B-5CDF-4599-9D58-299B7B418F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B996B-5CDF-4599-9D58-299B7B418F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B996B-5CDF-4599-9D58-299B7B418F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B996B-5CDF-4599-9D58-299B7B418F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B996B-5CDF-4599-9D58-299B7B418F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B996B-5CDF-4599-9D58-299B7B418F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B996B-5CDF-4599-9D58-299B7B418F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B996B-5CDF-4599-9D58-299B7B418F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7419" y="776748"/>
            <a:ext cx="4896465" cy="591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gain professional experience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hands-on experience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internship opportunity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career exploration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job shadowing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work placement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vocational training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fieldwork experience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industry insight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development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workplace culture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job responsibilities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21909" y="747251"/>
            <a:ext cx="453267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collaboration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interaction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management skills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ethics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problem-solving skills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decision-making process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leadership potential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networking opportunities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network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job satisfaction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work-life balance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aspirations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素材靠积累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素材靠积累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27177" y="716893"/>
            <a:ext cx="89947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1" i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daily work </a:t>
            </a:r>
            <a:r>
              <a:rPr lang="en-US" altLang="zh-CN" sz="3600" b="1" i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a doctor/teacher/engineer…</a:t>
            </a:r>
            <a:endParaRPr lang="zh-CN" altLang="en-US" sz="3600" b="1" i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4464" y="1556897"/>
            <a:ext cx="3623188" cy="4524315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Doctor: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Patient Examinations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Treatment Planning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Consultations and Discussions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Record Keeping</a:t>
            </a:r>
            <a:endParaRPr lang="en-US" altLang="zh-CN" sz="2400" dirty="0">
              <a:solidFill>
                <a:srgbClr val="0507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Research and Education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endParaRPr lang="en-US" altLang="zh-CN" sz="2400" dirty="0">
              <a:solidFill>
                <a:srgbClr val="0507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endParaRPr lang="en-US" altLang="zh-CN" sz="2400" dirty="0">
              <a:solidFill>
                <a:srgbClr val="0507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zh-CN" sz="2400" dirty="0">
              <a:solidFill>
                <a:srgbClr val="0507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80387" y="1578940"/>
            <a:ext cx="3623188" cy="4562167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Lesson Planning and Preparation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Teaching Classes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Managing Classroom Behavior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dirty="0">
                <a:solidFill>
                  <a:srgbClr val="050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Assessing Student Progress</a:t>
            </a:r>
            <a:endParaRPr lang="en-US" altLang="zh-CN" sz="2400" dirty="0">
              <a:solidFill>
                <a:srgbClr val="0507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Collaborating with Other Teachers and Staff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Participating in Professional Development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36310" y="1578940"/>
            <a:ext cx="4031226" cy="4524315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Engineer: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and Planning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Design and Development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Analysis and Problem-Solving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dirty="0">
                <a:solidFill>
                  <a:srgbClr val="050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and Verification</a:t>
            </a:r>
            <a:endParaRPr lang="en-US" altLang="zh-CN" sz="2400" dirty="0">
              <a:solidFill>
                <a:srgbClr val="0507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Documentation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and Collaboration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endParaRPr lang="en-US" altLang="zh-CN" sz="2400" dirty="0">
              <a:solidFill>
                <a:srgbClr val="0507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细节出亮点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文本, 信件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 r="2563"/>
          <a:stretch>
            <a:fillRect/>
          </a:stretch>
        </p:blipFill>
        <p:spPr>
          <a:xfrm>
            <a:off x="4508091" y="286415"/>
            <a:ext cx="7610168" cy="6285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直接连接符 7"/>
          <p:cNvCxnSpPr/>
          <p:nvPr/>
        </p:nvCxnSpPr>
        <p:spPr>
          <a:xfrm>
            <a:off x="8957187" y="2701413"/>
            <a:ext cx="16347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0089202" y="3052916"/>
            <a:ext cx="13260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4766034" y="2000090"/>
            <a:ext cx="2627824" cy="40389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6024563" y="2403982"/>
            <a:ext cx="0" cy="3549450"/>
          </a:xfrm>
          <a:prstGeom prst="straightConnector1">
            <a:avLst/>
          </a:prstGeom>
          <a:ln w="15875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7393858" y="2322871"/>
            <a:ext cx="15633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4832554" y="5953432"/>
            <a:ext cx="3554361" cy="403115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350115" y="1042901"/>
            <a:ext cx="366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sz="24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challenge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greenhand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18942" y="5122601"/>
            <a:ext cx="4089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sz="24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difficult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job (but </a:t>
            </a:r>
            <a:r>
              <a:rPr lang="en-US" altLang="zh-CN" sz="24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rewarding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 flipV="1">
            <a:off x="2077064" y="1573151"/>
            <a:ext cx="0" cy="3549450"/>
          </a:xfrm>
          <a:prstGeom prst="straightConnector1">
            <a:avLst/>
          </a:prstGeom>
          <a:ln w="15875">
            <a:solidFill>
              <a:schemeClr val="tx1"/>
            </a:solidFill>
            <a:prstDash val="sys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1049206" y="2193904"/>
            <a:ext cx="366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the morning, …</a:t>
            </a:r>
            <a:endParaRPr lang="zh-CN" alt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104589" y="3008492"/>
            <a:ext cx="366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Following that, …</a:t>
            </a:r>
            <a:endParaRPr lang="zh-CN" alt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215739" y="3825593"/>
            <a:ext cx="366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Ultimately, …</a:t>
            </a:r>
            <a:endParaRPr lang="zh-CN" alt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文本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" t="35789" r="8563" b="16389"/>
          <a:stretch>
            <a:fillRect/>
          </a:stretch>
        </p:blipFill>
        <p:spPr>
          <a:xfrm>
            <a:off x="1128116" y="603621"/>
            <a:ext cx="10080640" cy="271581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细节出亮点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3517355" y="2109019"/>
            <a:ext cx="10054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5353509" y="627787"/>
            <a:ext cx="1519239" cy="46456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/>
          <p:cNvCxnSpPr/>
          <p:nvPr/>
        </p:nvCxnSpPr>
        <p:spPr>
          <a:xfrm>
            <a:off x="5183749" y="1595283"/>
            <a:ext cx="7105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7809136" y="2625213"/>
            <a:ext cx="10054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1895033" y="3190568"/>
            <a:ext cx="10054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矩形: 圆角 31"/>
          <p:cNvSpPr/>
          <p:nvPr/>
        </p:nvSpPr>
        <p:spPr>
          <a:xfrm>
            <a:off x="6351637" y="1179872"/>
            <a:ext cx="2861187" cy="4154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: 圆角 33"/>
          <p:cNvSpPr/>
          <p:nvPr/>
        </p:nvSpPr>
        <p:spPr>
          <a:xfrm>
            <a:off x="3792772" y="2778575"/>
            <a:ext cx="2391717" cy="4119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连接符 34"/>
          <p:cNvCxnSpPr/>
          <p:nvPr/>
        </p:nvCxnSpPr>
        <p:spPr>
          <a:xfrm>
            <a:off x="10389930" y="1595283"/>
            <a:ext cx="710535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1184498" y="2109019"/>
            <a:ext cx="171601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6351637" y="3180731"/>
            <a:ext cx="255638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350116" y="4998554"/>
            <a:ext cx="132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 doctor</a:t>
            </a:r>
            <a:endParaRPr lang="zh-CN" altLang="en-US" sz="2400" dirty="0">
              <a:solidFill>
                <a:srgbClr val="FF0000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077063" y="3904319"/>
            <a:ext cx="132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wear …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077063" y="4426134"/>
            <a:ext cx="132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 …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077063" y="5519728"/>
            <a:ext cx="1619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 …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077064" y="6017919"/>
            <a:ext cx="1619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bandage …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015800" y="4443220"/>
            <a:ext cx="319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uniform</a:t>
            </a:r>
            <a:endParaRPr lang="zh-CN" alt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6015800" y="5229387"/>
            <a:ext cx="248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burned patients …</a:t>
            </a:r>
            <a:endParaRPr lang="zh-CN" alt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5391542" y="2109019"/>
            <a:ext cx="10054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2077063" y="4972931"/>
            <a:ext cx="394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question? (ask is better here)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8908025" y="4426134"/>
            <a:ext cx="319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 the guidance</a:t>
            </a:r>
            <a:endParaRPr lang="zh-CN" alt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8908025" y="5212301"/>
            <a:ext cx="248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instructions</a:t>
            </a:r>
            <a:endParaRPr lang="zh-CN" alt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左大括号 51"/>
          <p:cNvSpPr/>
          <p:nvPr/>
        </p:nvSpPr>
        <p:spPr>
          <a:xfrm>
            <a:off x="1672556" y="4060723"/>
            <a:ext cx="369951" cy="228108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AutoShape 2" descr="【加号素材】_加号图片大全_加号素材免费下载_千库网pn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  <p:bldP spid="46" grpId="0"/>
      <p:bldP spid="49" grpId="0"/>
      <p:bldP spid="50" grpId="0"/>
      <p:bldP spid="51" grpId="0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" b="5663"/>
          <a:stretch>
            <a:fillRect/>
          </a:stretch>
        </p:blipFill>
        <p:spPr>
          <a:xfrm>
            <a:off x="2895531" y="261610"/>
            <a:ext cx="8465714" cy="61844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简洁又全面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8465082" y="1109394"/>
            <a:ext cx="1080853" cy="4479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770781" y="1881902"/>
            <a:ext cx="3775154" cy="52322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daily/routine work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171604" y="3092246"/>
            <a:ext cx="4428732" cy="523220"/>
          </a:xfrm>
          <a:prstGeom prst="rect">
            <a:avLst/>
          </a:prstGeom>
          <a:solidFill>
            <a:srgbClr val="92D050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impressions/feelings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61308" y="5225386"/>
            <a:ext cx="4428732" cy="52322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reflections/suggestions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文本, 信件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" b="3226"/>
          <a:stretch>
            <a:fillRect/>
          </a:stretch>
        </p:blipFill>
        <p:spPr>
          <a:xfrm>
            <a:off x="3171604" y="204019"/>
            <a:ext cx="8465714" cy="644996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简洁又全面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4080387" y="1551945"/>
            <a:ext cx="1327355" cy="4479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6987655" y="2569026"/>
            <a:ext cx="3775154" cy="52322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daily/routine work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931578" y="3609809"/>
            <a:ext cx="4428732" cy="523220"/>
          </a:xfrm>
          <a:prstGeom prst="rect">
            <a:avLst/>
          </a:prstGeom>
          <a:solidFill>
            <a:srgbClr val="92D050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impressions/feelings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07742" y="5974816"/>
            <a:ext cx="4428732" cy="52322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reflections/suggestions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2567" y="0"/>
            <a:ext cx="3711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高分作文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文本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" b="3189"/>
          <a:stretch>
            <a:fillRect/>
          </a:stretch>
        </p:blipFill>
        <p:spPr>
          <a:xfrm>
            <a:off x="3099584" y="261610"/>
            <a:ext cx="8598379" cy="644939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7108723" y="1551348"/>
            <a:ext cx="737418" cy="4052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62164" y="1737780"/>
            <a:ext cx="1994457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zh-CN" alt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endParaRPr lang="en-US" altLang="zh-CN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Doctor</a:t>
            </a:r>
            <a:endParaRPr lang="zh-CN" alt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文本, 信件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b="6236"/>
          <a:stretch>
            <a:fillRect/>
          </a:stretch>
        </p:blipFill>
        <p:spPr>
          <a:xfrm>
            <a:off x="3931626" y="261610"/>
            <a:ext cx="8465714" cy="62041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2567" y="0"/>
            <a:ext cx="3711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高分作文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4215626" y="2312221"/>
            <a:ext cx="2008194" cy="4287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39097" y="1557339"/>
            <a:ext cx="3199704" cy="3046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12.5</a:t>
            </a:r>
            <a:r>
              <a:rPr lang="zh-CN" alt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endParaRPr lang="en-US" altLang="zh-CN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teacher</a:t>
            </a:r>
            <a:endParaRPr lang="zh-CN" alt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2567" y="0"/>
            <a:ext cx="3711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高分作文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文本, 信件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698" y="0"/>
            <a:ext cx="8465714" cy="6858000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7912555" y="1557339"/>
            <a:ext cx="1015135" cy="3668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03618" y="1557339"/>
            <a:ext cx="2199641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12.5</a:t>
            </a:r>
            <a:r>
              <a:rPr lang="zh-CN" alt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endParaRPr lang="en-US" altLang="zh-CN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Lawy</a:t>
            </a:r>
            <a:r>
              <a:rPr lang="en-US" altLang="zh-CN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lang="zh-CN" alt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Thank You Notes from Laury and Our Team - Salt Lake Tennis and Healt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3350"/>
            <a:ext cx="12192000" cy="40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Z20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名校联盟 </a:t>
            </a:r>
            <a:b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2024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届高三第三次高考</a:t>
            </a:r>
            <a:b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应用文讲评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41988" y="4427948"/>
            <a:ext cx="9144000" cy="1655762"/>
          </a:xfrm>
        </p:spPr>
        <p:txBody>
          <a:bodyPr/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湖州市滨湖高级中学 沈伊人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617ddf37cb59798209b261a643edf48" descr="C:\Users\Administrator\Desktop\微信截图_20240520101434.png微信截图_2024052010143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128.000000"/>
                </p14:media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4762"/>
            <a:ext cx="12192000" cy="686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0553" y="117987"/>
            <a:ext cx="4131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观看视频后讨论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06677" y="728498"/>
            <a:ext cx="9225119" cy="52322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 clear direction in terms of your future career?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8870" y="1711509"/>
            <a:ext cx="3770671" cy="461665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 I do have one.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31957" y="1704257"/>
            <a:ext cx="3770671" cy="461665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No, I do not have one.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8867" y="2485554"/>
            <a:ext cx="3770671" cy="461665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your ideal job?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31957" y="2453380"/>
            <a:ext cx="3770671" cy="1200329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jobs do you prefer to work on when you have a choice?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31957" y="3941167"/>
            <a:ext cx="3770671" cy="830997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you choose the job as your favorite?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98866" y="4704770"/>
            <a:ext cx="3770671" cy="1200329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expectations do you have for the job experience?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405099" y="5153743"/>
            <a:ext cx="3941513" cy="1200329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want to have the experience of your favorite job ?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H="1">
            <a:off x="3608439" y="1251718"/>
            <a:ext cx="2487561" cy="452539"/>
          </a:xfrm>
          <a:prstGeom prst="straightConnector1">
            <a:avLst/>
          </a:prstGeom>
          <a:ln w="127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6059488" y="1258970"/>
            <a:ext cx="2691222" cy="417377"/>
          </a:xfrm>
          <a:prstGeom prst="straightConnector1">
            <a:avLst/>
          </a:prstGeom>
          <a:ln w="127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>
            <a:off x="4569537" y="5372760"/>
            <a:ext cx="2835562" cy="0"/>
          </a:xfrm>
          <a:prstGeom prst="straightConnector1">
            <a:avLst/>
          </a:prstGeom>
          <a:ln w="127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stCxn id="6" idx="2"/>
            <a:endCxn id="8" idx="0"/>
          </p:cNvCxnSpPr>
          <p:nvPr/>
        </p:nvCxnSpPr>
        <p:spPr>
          <a:xfrm flipH="1">
            <a:off x="2684203" y="2173174"/>
            <a:ext cx="3" cy="312380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H="1">
            <a:off x="2684201" y="2933229"/>
            <a:ext cx="3" cy="312380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H="1">
            <a:off x="2684190" y="4361186"/>
            <a:ext cx="3" cy="312380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H="1">
            <a:off x="9402710" y="2173174"/>
            <a:ext cx="3" cy="312380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H="1">
            <a:off x="9402710" y="3641248"/>
            <a:ext cx="3" cy="312380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H="1">
            <a:off x="9418682" y="4821658"/>
            <a:ext cx="3" cy="312380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719769" y="3394894"/>
            <a:ext cx="3770671" cy="830997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you had experience with this job before?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0554" y="412954"/>
            <a:ext cx="1167089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46050" eaLnBrk="0">
              <a:lnSpc>
                <a:spcPct val="150000"/>
              </a:lnSpc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第一节：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(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满分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15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分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en-US" altLang="zh-CN" sz="20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146050" eaLnBrk="0">
              <a:lnSpc>
                <a:spcPct val="150000"/>
              </a:lnSpc>
            </a:pP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假设你是李华。上个月，你参加了学校开展的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职业初体验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My First Experience in Career</a:t>
            </a:r>
            <a:r>
              <a:rPr lang="zh-CN" altLang="en-US" sz="2000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实践活动。现校英文报正向全校学生征集相关稿件。请你写一篇短文投稿，内容包括：</a:t>
            </a:r>
            <a:endParaRPr lang="en-US" altLang="zh-CN" sz="2000" kern="1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eaLnBrk="0">
              <a:lnSpc>
                <a:spcPct val="150000"/>
              </a:lnSpc>
              <a:buFont typeface="+mj-lt"/>
              <a:buAutoNum type="arabicPeriod"/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你体验的一项职业；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			</a:t>
            </a:r>
            <a:endParaRPr lang="en-US" altLang="zh-CN" sz="2000" kern="1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eaLnBrk="0">
              <a:lnSpc>
                <a:spcPct val="150000"/>
              </a:lnSpc>
              <a:buFont typeface="+mj-lt"/>
              <a:buAutoNum type="arabicPeriod"/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你的感受。</a:t>
            </a:r>
            <a:endParaRPr lang="zh-CN" altLang="zh-CN" sz="2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146050" eaLnBrk="0">
              <a:lnSpc>
                <a:spcPct val="150000"/>
              </a:lnSpc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注意：</a:t>
            </a:r>
            <a:endParaRPr lang="zh-CN" altLang="zh-CN" sz="2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eaLnBrk="0">
              <a:lnSpc>
                <a:spcPct val="150000"/>
              </a:lnSpc>
              <a:buFont typeface="+mj-lt"/>
              <a:buAutoNum type="arabicPeriod"/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写作词数应为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80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左右；</a:t>
            </a:r>
            <a:endParaRPr lang="en-US" altLang="zh-CN" sz="20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eaLnBrk="0">
              <a:lnSpc>
                <a:spcPct val="150000"/>
              </a:lnSpc>
              <a:buFont typeface="+mj-lt"/>
              <a:buAutoNum type="arabicPeriod"/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请按如下格式在答题纸的相应位置作答。</a:t>
            </a:r>
            <a:endParaRPr lang="zh-CN" altLang="zh-CN" sz="2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眼里有题眼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639665" y="855406"/>
            <a:ext cx="3500283" cy="589936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580105" y="1800358"/>
            <a:ext cx="2330244" cy="52322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>
            <a:stCxn id="12" idx="3"/>
          </p:cNvCxnSpPr>
          <p:nvPr/>
        </p:nvCxnSpPr>
        <p:spPr>
          <a:xfrm flipV="1">
            <a:off x="2910349" y="1327355"/>
            <a:ext cx="7905135" cy="7346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6095998" y="2866103"/>
            <a:ext cx="574204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career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noun </a:t>
            </a:r>
            <a:r>
              <a:rPr lang="en-US" altLang="zh-CN" sz="2400" b="1" u="none" strike="noStrike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[ C ]</a:t>
            </a:r>
            <a:endParaRPr lang="en-US" altLang="zh-CN" sz="2400" b="1" cap="all" dirty="0"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 </a:t>
            </a:r>
            <a:r>
              <a:rPr lang="en-US" altLang="zh-CN" sz="2800" u="none" strike="noStrike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job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or </a:t>
            </a:r>
            <a:r>
              <a:rPr lang="en-US" altLang="zh-CN" sz="2800" u="none" strike="noStrike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series</a:t>
            </a:r>
            <a:r>
              <a:rPr lang="en-US" altLang="zh-CN" sz="2800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of </a:t>
            </a:r>
            <a:r>
              <a:rPr lang="en-US" altLang="zh-CN" sz="2800" u="none" strike="noStrike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jobs</a:t>
            </a:r>
            <a:r>
              <a:rPr lang="en-US" altLang="zh-CN" sz="2800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that you do during </a:t>
            </a:r>
            <a:r>
              <a:rPr lang="en-US" altLang="zh-CN" sz="28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8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working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8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altLang="zh-CN" sz="28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especially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you </a:t>
            </a:r>
            <a:r>
              <a:rPr lang="en-US" altLang="zh-CN" sz="2800" u="none" strike="noStrike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continue</a:t>
            </a:r>
            <a:r>
              <a:rPr lang="en-US" altLang="zh-CN" sz="2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get </a:t>
            </a:r>
            <a:r>
              <a:rPr lang="en-US" altLang="zh-CN" sz="28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better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8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jobs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altLang="zh-CN" sz="28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earn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more </a:t>
            </a:r>
            <a:r>
              <a:rPr lang="en-US" altLang="zh-CN" sz="28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money</a:t>
            </a:r>
            <a:r>
              <a:rPr lang="en-US" altLang="zh-CN" sz="2800" u="none" strike="no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>
            <a:off x="2910349" y="2183413"/>
            <a:ext cx="3185650" cy="91094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0554" y="412954"/>
            <a:ext cx="1167089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46050" eaLnBrk="0">
              <a:lnSpc>
                <a:spcPct val="150000"/>
              </a:lnSpc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第一节：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(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满分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15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分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en-US" altLang="zh-CN" sz="20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146050" eaLnBrk="0">
              <a:lnSpc>
                <a:spcPct val="150000"/>
              </a:lnSpc>
            </a:pP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假设你是李华。上个月，你参加了学校开展的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职业初体验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My First Experience in Career</a:t>
            </a:r>
            <a:r>
              <a:rPr lang="zh-CN" altLang="en-US" sz="2000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实践活动。现校英文报正向全校学生征集相关稿件。请你写一篇短文投稿，内容包括：</a:t>
            </a:r>
            <a:endParaRPr lang="en-US" altLang="zh-CN" sz="2000" kern="1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eaLnBrk="0">
              <a:lnSpc>
                <a:spcPct val="150000"/>
              </a:lnSpc>
              <a:buFont typeface="+mj-lt"/>
              <a:buAutoNum type="arabicPeriod"/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你体验的一项职业；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			</a:t>
            </a:r>
            <a:endParaRPr lang="en-US" altLang="zh-CN" sz="2000" kern="1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eaLnBrk="0">
              <a:lnSpc>
                <a:spcPct val="150000"/>
              </a:lnSpc>
              <a:buFont typeface="+mj-lt"/>
              <a:buAutoNum type="arabicPeriod"/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你的感受。</a:t>
            </a:r>
            <a:endParaRPr lang="zh-CN" altLang="zh-CN" sz="2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146050" eaLnBrk="0">
              <a:lnSpc>
                <a:spcPct val="150000"/>
              </a:lnSpc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注意：</a:t>
            </a:r>
            <a:endParaRPr lang="zh-CN" altLang="zh-CN" sz="2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eaLnBrk="0">
              <a:lnSpc>
                <a:spcPct val="150000"/>
              </a:lnSpc>
              <a:buFont typeface="+mj-lt"/>
              <a:buAutoNum type="arabicPeriod"/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写作词数应为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80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左右；</a:t>
            </a:r>
            <a:endParaRPr lang="en-US" altLang="zh-CN" sz="20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eaLnBrk="0">
              <a:lnSpc>
                <a:spcPct val="150000"/>
              </a:lnSpc>
              <a:buFont typeface="+mj-lt"/>
              <a:buAutoNum type="arabicPeriod"/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请按如下格式在答题纸的相应位置作答。</a:t>
            </a:r>
            <a:endParaRPr lang="zh-CN" altLang="zh-CN" sz="2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7639665" y="855406"/>
            <a:ext cx="3500283" cy="589936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609602" y="2270060"/>
            <a:ext cx="1347017" cy="52322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2143433" y="1213296"/>
            <a:ext cx="6341806" cy="1290000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143433" y="2576052"/>
            <a:ext cx="4050890" cy="1435509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506065" y="3879905"/>
            <a:ext cx="668593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ctr"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experience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Noun </a:t>
            </a:r>
            <a:r>
              <a:rPr lang="en-US" altLang="zh-CN" sz="2400" b="1" strike="noStrike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[ U ]</a:t>
            </a:r>
            <a:endParaRPr lang="en-US" altLang="zh-CN" sz="2400" b="1" dirty="0"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altLang="zh-CN" sz="2400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400" strike="noStrike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en-US" altLang="zh-CN" sz="2400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getting) </a:t>
            </a:r>
            <a:r>
              <a:rPr lang="en-US" altLang="zh-CN" sz="2400" strike="noStrike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or </a:t>
            </a:r>
            <a:r>
              <a:rPr lang="en-US" altLang="zh-CN" sz="2400" strike="noStrike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skill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from </a:t>
            </a:r>
            <a:r>
              <a:rPr lang="en-US" altLang="zh-CN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doing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altLang="zh-CN" sz="2400" strike="noStrike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seeing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or </a:t>
            </a:r>
            <a:r>
              <a:rPr lang="en-US" altLang="zh-CN" sz="2400" strike="noStrike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feeling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things</a:t>
            </a:r>
            <a:r>
              <a:rPr lang="en-US" altLang="zh-CN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4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眼里有题眼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心中有读者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1367" y="943345"/>
            <a:ext cx="4839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Q: Who are your target readers?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1367" y="1697509"/>
            <a:ext cx="7267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The School’s English Newspaper readers.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 descr="卡通人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" y="2802802"/>
            <a:ext cx="3077497" cy="329952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602561" y="2724781"/>
            <a:ext cx="790513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school students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learners/lovers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Think: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they want to find in your article?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makes them interested in your article?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心中有结构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373931" y="658761"/>
          <a:ext cx="11444137" cy="58526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00686"/>
                <a:gridCol w="8943451"/>
              </a:tblGrid>
              <a:tr h="228557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Paragraph 1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brief introduction of the activity:</a:t>
                      </a:r>
                      <a:endParaRPr lang="en-US" altLang="zh-CN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altLang="zh-CN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Place</a:t>
                      </a:r>
                      <a:endParaRPr lang="en-US" altLang="zh-CN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Participants</a:t>
                      </a:r>
                      <a:endParaRPr lang="en-US" altLang="zh-CN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Purpose</a:t>
                      </a:r>
                      <a:endParaRPr lang="zh-CN" alt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60000"/>
                      </a:srgbClr>
                    </a:solidFill>
                  </a:tcPr>
                </a:tc>
              </a:tr>
              <a:tr h="1783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Paragraph 2</a:t>
                      </a:r>
                      <a:endParaRPr kumimoji="0" lang="zh-CN" alt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C8E2B3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 personal experience:</a:t>
                      </a:r>
                      <a:endParaRPr lang="en-US" altLang="zh-CN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 did I do?</a:t>
                      </a:r>
                      <a:endParaRPr lang="en-US" altLang="zh-CN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How did I do it?</a:t>
                      </a:r>
                      <a:endParaRPr lang="en-US" altLang="zh-CN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C8E2B3">
                        <a:alpha val="60000"/>
                      </a:srgbClr>
                    </a:solidFill>
                  </a:tcPr>
                </a:tc>
              </a:tr>
              <a:tr h="1783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Paragraph 3</a:t>
                      </a:r>
                      <a:endParaRPr kumimoji="0" lang="zh-CN" alt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 personal feelings:</a:t>
                      </a:r>
                      <a:endParaRPr lang="en-US" altLang="zh-CN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 did I get/learn?</a:t>
                      </a:r>
                      <a:endParaRPr lang="en-US" altLang="zh-CN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 are my suggestions to my readers?</a:t>
                      </a:r>
                      <a:endParaRPr lang="zh-CN" alt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6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素材靠积累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9276" y="1813398"/>
            <a:ext cx="102408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3200" b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Technology jobs (software engineers, data scientists, and artificial intelligence professionals</a:t>
            </a:r>
            <a:r>
              <a:rPr lang="en-US" altLang="zh-CN" sz="32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3200" b="0" dirty="0">
              <a:solidFill>
                <a:srgbClr val="FF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Accounting and finance</a:t>
            </a:r>
            <a:endParaRPr lang="en-US" altLang="zh-CN" sz="3200" b="0" dirty="0">
              <a:solidFill>
                <a:srgbClr val="20212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Hospitality jobs</a:t>
            </a:r>
            <a:endParaRPr lang="en-US" altLang="zh-CN" sz="3200" b="0" dirty="0">
              <a:solidFill>
                <a:srgbClr val="20212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Teaching jobs (teachers)</a:t>
            </a:r>
            <a:endParaRPr lang="en-US" altLang="zh-CN" sz="3200" b="0" dirty="0">
              <a:solidFill>
                <a:srgbClr val="FF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Engineering jobs (engineers)</a:t>
            </a:r>
            <a:endParaRPr lang="en-US" altLang="zh-CN" sz="3200" b="0" dirty="0">
              <a:solidFill>
                <a:srgbClr val="FF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Medicine (doctors)</a:t>
            </a:r>
            <a:endParaRPr lang="en-US" altLang="zh-CN" sz="3200" b="0" dirty="0">
              <a:solidFill>
                <a:srgbClr val="FF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Marketing</a:t>
            </a:r>
            <a:endParaRPr lang="en-US" altLang="zh-CN" sz="3200" b="0" dirty="0">
              <a:solidFill>
                <a:srgbClr val="20212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Manufacturing jobs</a:t>
            </a:r>
            <a:endParaRPr lang="en-US" altLang="zh-CN" sz="3200" b="0" dirty="0">
              <a:solidFill>
                <a:srgbClr val="20212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816500" y="962700"/>
            <a:ext cx="57163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Most Popular Jobs in China</a:t>
            </a:r>
            <a:endParaRPr lang="zh-CN" altLang="en-US" sz="36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3265</Words>
  <Application>WPS 演示</Application>
  <PresentationFormat>宽屏</PresentationFormat>
  <Paragraphs>249</Paragraphs>
  <Slides>19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4" baseType="lpstr">
      <vt:lpstr>Arial</vt:lpstr>
      <vt:lpstr>宋体</vt:lpstr>
      <vt:lpstr>Wingdings</vt:lpstr>
      <vt:lpstr>Times New Roman</vt:lpstr>
      <vt:lpstr>ADLaM Display</vt:lpstr>
      <vt:lpstr>楷体</vt:lpstr>
      <vt:lpstr>等线</vt:lpstr>
      <vt:lpstr>微软雅黑</vt:lpstr>
      <vt:lpstr>Arial Unicode MS</vt:lpstr>
      <vt:lpstr>等线 Light</vt:lpstr>
      <vt:lpstr>HelveticaNeue</vt:lpstr>
      <vt:lpstr>华文新魏</vt:lpstr>
      <vt:lpstr>Segoe Print</vt:lpstr>
      <vt:lpstr>Verdana</vt:lpstr>
      <vt:lpstr>Office 主题​​</vt:lpstr>
      <vt:lpstr>PowerPoint 演示文稿</vt:lpstr>
      <vt:lpstr>Z20名校联盟  2024届高三第三次高考 应用文讲评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Z20名校联盟  2024届高三第三次高考 应用文讲评</dc:title>
  <dc:creator>PHYLLIS</dc:creator>
  <cp:lastModifiedBy>Administrator</cp:lastModifiedBy>
  <cp:revision>128</cp:revision>
  <dcterms:created xsi:type="dcterms:W3CDTF">2024-05-16T01:42:00Z</dcterms:created>
  <dcterms:modified xsi:type="dcterms:W3CDTF">2024-05-20T06:39:06Z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</Properties>
</file>