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6" r:id="rId3"/>
    <p:sldId id="256" r:id="rId4"/>
    <p:sldId id="257" r:id="rId5"/>
    <p:sldId id="260" r:id="rId6"/>
    <p:sldId id="266" r:id="rId7"/>
    <p:sldId id="267" r:id="rId8"/>
    <p:sldId id="270" r:id="rId9"/>
    <p:sldId id="271" r:id="rId10"/>
    <p:sldId id="268" r:id="rId11"/>
    <p:sldId id="272" r:id="rId12"/>
    <p:sldId id="258" r:id="rId13"/>
    <p:sldId id="273" r:id="rId14"/>
  </p:sldIdLst>
  <p:sldSz cx="12192000" cy="6858000"/>
  <p:notesSz cx="6858000" cy="9144000"/>
  <p:embeddedFontLst>
    <p:embeddedFont>
      <p:font typeface="汉仪铸字美心体简" panose="00020600040101010101" charset="-122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  <p:embeddedFont>
      <p:font typeface="Arial Black" panose="020B0A04020102020204" charset="0"/>
      <p:bold r:id="rId26"/>
    </p:embeddedFont>
    <p:embeddedFont>
      <p:font typeface="Yu Gothic UI Semibold" panose="020B0700000000000000" charset="-128"/>
      <p:bold r:id="rId27"/>
    </p:embeddedFont>
    <p:embeddedFont>
      <p:font typeface="方正楷体_GB2312" panose="02000000000000000000" charset="-122"/>
      <p:regular r:id="rId28"/>
    </p:embeddedFont>
    <p:embeddedFont>
      <p:font typeface="汉仪粗宋简" panose="02010600000101010101" charset="-122"/>
      <p:regular r:id="rId29"/>
    </p:embeddedFont>
    <p:embeddedFont>
      <p:font typeface="汉仪超粗黑简" panose="02010600000101010101" charset="-122"/>
      <p:regular r:id="rId30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D80"/>
    <a:srgbClr val="007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54"/>
        <p:guide pos="3835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4000">
              <a:srgbClr val="F4F3F0"/>
            </a:gs>
            <a:gs pos="0">
              <a:srgbClr val="F8F7F5"/>
            </a:gs>
            <a:gs pos="100000">
              <a:srgbClr val="F0EFEB"/>
            </a:gs>
          </a:gsLst>
          <a:lin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5.xml"/><Relationship Id="rId5" Type="http://schemas.openxmlformats.org/officeDocument/2006/relationships/image" Target="../media/image17.png"/><Relationship Id="rId4" Type="http://schemas.openxmlformats.org/officeDocument/2006/relationships/tags" Target="../tags/tag3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1.xml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image" Target="../media/image10.png"/><Relationship Id="rId13" Type="http://schemas.openxmlformats.org/officeDocument/2006/relationships/tags" Target="../tags/tag8.xml"/><Relationship Id="rId12" Type="http://schemas.openxmlformats.org/officeDocument/2006/relationships/image" Target="../media/image9.png"/><Relationship Id="rId11" Type="http://schemas.openxmlformats.org/officeDocument/2006/relationships/image" Target="../media/image8.png"/><Relationship Id="rId10" Type="http://schemas.openxmlformats.org/officeDocument/2006/relationships/tags" Target="../tags/tag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1.xml"/><Relationship Id="rId13" Type="http://schemas.openxmlformats.org/officeDocument/2006/relationships/image" Target="../media/image5.png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9090" y="188595"/>
            <a:ext cx="7203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Set phrases for reference</a:t>
            </a:r>
            <a:endParaRPr lang="en-US" altLang="zh-CN" sz="28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919605" y="1124585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rifle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</a:t>
            </a: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through</a:t>
            </a:r>
            <a:endParaRPr 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rummage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through</a:t>
            </a:r>
            <a:endParaRPr lang="en-US" alt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dig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ged</a:t>
            </a:r>
            <a:r>
              <a:rPr lang="en-US" altLang="zh-CN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through</a:t>
            </a:r>
            <a:endParaRPr lang="en-US" altLang="zh-CN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7035" y="1125220"/>
            <a:ext cx="1580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匆忙翻找</a:t>
            </a:r>
            <a:endParaRPr lang="zh-CN" alt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7" name="图片 6" descr="6369311fb723016678382398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" y="2060575"/>
            <a:ext cx="2695575" cy="26955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419850" y="1052830"/>
            <a:ext cx="534606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my mind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wander</a:t>
            </a: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ed/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went </a:t>
            </a: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back to</a:t>
            </a:r>
            <a:endParaRPr 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sth.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brought back memories </a:t>
            </a:r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of</a:t>
            </a:r>
            <a:endParaRPr lang="en-US" alt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found myself thinking </a:t>
            </a:r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back to...</a:t>
            </a:r>
            <a:endParaRPr lang="en-US" alt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Memories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flood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ed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back </a:t>
            </a:r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to...</a:t>
            </a:r>
            <a:endParaRPr lang="en-US" alt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My thoughts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drift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ed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back to...</a:t>
            </a:r>
            <a:endParaRPr lang="en-US" alt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was transported back </a:t>
            </a:r>
            <a:r>
              <a:rPr lang="en-US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 my mind to...</a:t>
            </a:r>
            <a:endParaRPr lang="en-US" alt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0" name="图片 9" descr="619154013c12b16369141779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675" y="836930"/>
            <a:ext cx="1908175" cy="190817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4727575" y="2636520"/>
            <a:ext cx="1580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思绪回到</a:t>
            </a:r>
            <a:endParaRPr lang="zh-CN" alt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2" name="图片 11" descr="5c75fa94670d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45295" y="3573145"/>
            <a:ext cx="2624455" cy="30264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51630" y="4220845"/>
            <a:ext cx="582993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her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jaw</a:t>
            </a: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dropped</a:t>
            </a:r>
            <a:endParaRPr lang="en-US" sz="2400" b="1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her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eyes widened </a:t>
            </a: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 surprise </a:t>
            </a:r>
            <a:endParaRPr lang="en-US" sz="2400" b="1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stared </a:t>
            </a: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 disbelief at...</a:t>
            </a:r>
            <a:endParaRPr lang="en-US" sz="2400" b="1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gasped </a:t>
            </a: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 surprise when...</a:t>
            </a:r>
            <a:endParaRPr lang="en-US" sz="2400" b="1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her face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registered a look of disbelief</a:t>
            </a:r>
            <a:r>
              <a:rPr lang="en-US" sz="2400" b="1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as...</a:t>
            </a:r>
            <a:endParaRPr lang="en-US" sz="2400" b="1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5735955" y="6165215"/>
            <a:ext cx="1580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b="1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震惊</a:t>
            </a:r>
            <a:endParaRPr lang="zh-CN" altLang="en-US" sz="2400" b="1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1" grpId="1"/>
      <p:bldP spid="6" grpId="0"/>
      <p:bldP spid="6" grpId="1"/>
      <p:bldP spid="11" grpId="0"/>
      <p:bldP spid="11" grpId="1"/>
      <p:bldP spid="9" grpId="0"/>
      <p:bldP spid="9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文本框 3"/>
          <p:cNvSpPr txBox="1"/>
          <p:nvPr/>
        </p:nvSpPr>
        <p:spPr>
          <a:xfrm>
            <a:off x="550863" y="333375"/>
            <a:ext cx="11218862" cy="6185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/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One possible version: </a:t>
            </a:r>
            <a:endParaRPr lang="zh-CN" altLang="en-US" sz="22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lang="zh-CN" altLang="en-US" sz="2200" i="1">
                <a:latin typeface="Times New Roman" panose="02020603050405020304" charset="0"/>
                <a:ea typeface="宋体" panose="02010600030101010101" pitchFamily="2" charset="-122"/>
              </a:rPr>
              <a:t>Paragraph 1: I remembered my little first-aid kit. 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Grabbing my package in no time, I stormed into the hall where I saw Emily sitting on the floor, her face contorted in pain, her arm reddened and swollen. Kneeling beside her and gently unwrapping the first-aid kit, I quickly yet carefully cleaned the burned area with the antiseptic cream, applied a gauze pad to the burn, and secured it with a bandage. Emily</a:t>
            </a:r>
            <a:r>
              <a:rPr lang="en-US" altLang="zh-CN" sz="2200">
                <a:latin typeface="Times New Roman" panose="02020603050405020304" charset="0"/>
                <a:ea typeface="宋体" panose="02010600030101010101" pitchFamily="2" charset="-122"/>
              </a:rPr>
              <a:t>’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s eyes were filled with tears, but she still managed a grateful nod.</a:t>
            </a:r>
            <a:r>
              <a:rPr lang="en-US" altLang="zh-CN" sz="2200">
                <a:latin typeface="Times New Roman" panose="02020603050405020304" charset="0"/>
                <a:ea typeface="宋体" panose="02010600030101010101" pitchFamily="2" charset="-122"/>
              </a:rPr>
              <a:t> “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Thank you,</a:t>
            </a:r>
            <a:r>
              <a:rPr lang="en-US" altLang="zh-CN" sz="2200"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 she whispered, her voice hoarse.</a:t>
            </a:r>
            <a:r>
              <a:rPr lang="en-US" altLang="zh-CN" sz="2200">
                <a:latin typeface="Times New Roman" panose="02020603050405020304" charset="0"/>
                <a:ea typeface="宋体" panose="02010600030101010101" pitchFamily="2" charset="-122"/>
              </a:rPr>
              <a:t> “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It</a:t>
            </a:r>
            <a:r>
              <a:rPr lang="en-US" altLang="zh-CN" sz="2200">
                <a:latin typeface="Times New Roman" panose="02020603050405020304" charset="0"/>
                <a:ea typeface="宋体" panose="02010600030101010101" pitchFamily="2" charset="-122"/>
              </a:rPr>
              <a:t>’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s okay,</a:t>
            </a:r>
            <a:r>
              <a:rPr lang="en-US" altLang="zh-CN" sz="2200"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 I reassured her. Soon, many of the other girls heard of my little kit and paid me a visit for various needs. The little gift I had questioned now led me toward new friendships. </a:t>
            </a:r>
            <a:r>
              <a:rPr lang="zh-CN" altLang="en-US" sz="22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As it broke diseases, it also broke the ice, allowing me to meet and befriend many in the dorm. </a:t>
            </a:r>
            <a:endParaRPr lang="zh-CN" altLang="en-US" sz="2200" b="1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lang="zh-CN" altLang="en-US" sz="2200" i="1">
                <a:latin typeface="Times New Roman" panose="02020603050405020304" charset="0"/>
                <a:ea typeface="宋体" panose="02010600030101010101" pitchFamily="2" charset="-122"/>
              </a:rPr>
              <a:t>Paragraph 2: Years later, I received a party invitation from a young friend who was graduating from high school.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 Eager as I was to attend her party, I was at a loss what gift to prepare. Then like a bolt out of the blue, memories of my own party rushed back to me, and I smiled at the opportunity presenting itself. As I drove to the pharmacy, I knew exactly what gift I would give her: a first-aid kit. When I arrived at her party with the very gift for her, her eyes widened in surprise at it, exactly as what I did years ago. I smiled and explained the depth and meaning behind my choice. </a:t>
            </a:r>
            <a:r>
              <a:rPr lang="zh-CN" altLang="en-US" sz="22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It was not just a first-aid kit but a chance to be a friend.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 Knowing the whole story, she took it and winked at me,</a:t>
            </a:r>
            <a:r>
              <a:rPr lang="en-US" altLang="zh-CN" sz="2200">
                <a:latin typeface="Times New Roman" panose="02020603050405020304" charset="0"/>
                <a:ea typeface="宋体" panose="02010600030101010101" pitchFamily="2" charset="-122"/>
              </a:rPr>
              <a:t> “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Yes, </a:t>
            </a:r>
            <a:r>
              <a:rPr lang="zh-CN" altLang="en-US" sz="2200" b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it is bandage for bond</a:t>
            </a:r>
            <a:r>
              <a:rPr lang="en-US" altLang="zh-CN" sz="2200"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zh-CN" altLang="en-US" sz="2200"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endParaRPr lang="zh-CN" altLang="en-US" sz="22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文本框 3"/>
          <p:cNvSpPr txBox="1"/>
          <p:nvPr/>
        </p:nvSpPr>
        <p:spPr>
          <a:xfrm>
            <a:off x="292100" y="188595"/>
            <a:ext cx="8049260" cy="64623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/>
            <a:r>
              <a:rPr lang="zh-CN" altLang="en-US" sz="1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下水作文: </a:t>
            </a:r>
            <a:endParaRPr lang="zh-CN" altLang="en-US" sz="1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/>
            <a:r>
              <a:rPr sz="1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Paragraph 1:</a:t>
            </a:r>
            <a:endParaRPr sz="1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/>
            <a:r>
              <a:rPr sz="1800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remembered my little first-aid kit. </a:t>
            </a:r>
            <a:r>
              <a:rPr sz="1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Without wasting a moment, I rummaged through my dorm drawer and pulled it out. Hurriedly, I grabbed the bandages and raced down the hallway towards the source of the commotion. Emily’s arm was badly burned, and she was in obvious discomfort. Without saying a word, I applied ointment to the burn and wrapped the bandage around her arm. Emily’s frown</a:t>
            </a:r>
            <a:r>
              <a:rPr lang="en-US" sz="1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soon</a:t>
            </a:r>
            <a:r>
              <a:rPr sz="1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softened and her face lit up with gratitude as she repeated “thanks”. In that instant, I appreciated the foresight of the person who had gifted me the first-aid kit. What I had once shrugged off as an odd gift had been transformed into a valuable asset in my dormitory - a lifesaver not just for me, but for my dorm mates as well. We used it repeatedly throughout our college years for various injuries and ailments.</a:t>
            </a:r>
            <a:endParaRPr sz="1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/>
            <a:r>
              <a:rPr sz="1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Paragraph 2:</a:t>
            </a:r>
            <a:endParaRPr sz="1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/>
            <a:r>
              <a:rPr sz="1800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Years later, I received a party invitation from a young friend who was graduating from high school. </a:t>
            </a:r>
            <a:r>
              <a:rPr sz="1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As I brainstormed gift options, memories of my own graduation and the valuable first-aid kit came flooding back. Inspired by my past experience, I decided to pass on this thoughtful tradition. I carefully put together a first-aid kit, stocked with bandages and other essential medical supplies, just like the one I had received. At the graduation party, I presented the kit to my friend, whose eyes widened in </a:t>
            </a:r>
            <a:r>
              <a:rPr lang="en-US" sz="1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apparent</a:t>
            </a:r>
            <a:r>
              <a:rPr sz="1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disbelief at my “special” choice. After explaining my own story to her, I could see the appreciation and understanding in her eyes. This time, I knew I had made the right decision, and I bet that the bandages would also become a bond between her and her schoolmates at college, helping to forge lasting friendships.</a:t>
            </a:r>
            <a:endParaRPr sz="1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292100" y="188595"/>
            <a:ext cx="8049260" cy="6462395"/>
          </a:xfrm>
          <a:prstGeom prst="rect">
            <a:avLst/>
          </a:prstGeom>
          <a:gradFill>
            <a:gsLst>
              <a:gs pos="50000">
                <a:srgbClr val="EAEAE5"/>
              </a:gs>
              <a:gs pos="0">
                <a:srgbClr val="F1F1EE"/>
              </a:gs>
              <a:gs pos="100000">
                <a:srgbClr val="E3E2DC"/>
              </a:gs>
            </a:gsLst>
            <a:lin scaled="1"/>
          </a:gradFill>
          <a:ln w="9525">
            <a:noFill/>
          </a:ln>
        </p:spPr>
        <p:txBody>
          <a:bodyPr wrap="square" anchor="t" anchorCtr="0">
            <a:spAutoFit/>
          </a:bodyPr>
          <a:p>
            <a:pPr algn="just"/>
            <a:r>
              <a:rPr lang="zh-CN" altLang="en-US" sz="1800">
                <a:latin typeface="Times New Roman" panose="02020603050405020304" charset="0"/>
                <a:ea typeface="宋体" panose="02010600030101010101" pitchFamily="2" charset="-122"/>
              </a:rPr>
              <a:t>下水作文: </a:t>
            </a:r>
            <a:endParaRPr lang="zh-CN" altLang="en-US"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Paragraph 1:</a:t>
            </a:r>
            <a:endParaRPr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 i="1">
                <a:latin typeface="Times New Roman" panose="02020603050405020304" charset="0"/>
                <a:ea typeface="宋体" panose="02010600030101010101" pitchFamily="2" charset="-122"/>
              </a:rPr>
              <a:t>I remembered my little first-aid kit.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Without wasting a moment, I rummaged through my dorm drawer and pulled it out. Hurriedly, I grabbed the bandages and raced down the hallway towards the source of the commotion. Emily’s arm was badly burned, and she was in obvious discomfort. Without saying a word, I applied ointment to the burn and wrapped the bandage around her arm. Emily’s frown</a:t>
            </a:r>
            <a:r>
              <a:rPr lang="en-US" sz="1800">
                <a:latin typeface="Times New Roman" panose="02020603050405020304" charset="0"/>
                <a:ea typeface="宋体" panose="02010600030101010101" pitchFamily="2" charset="-122"/>
              </a:rPr>
              <a:t> soon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softened and her face lit up with gratitude as she repeated “thanks”. In that instant, I appreciated the foresight of the person who had gifted me the first-aid kit.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What I had once shrugged off as an odd gift had been transformed into a valuable asset in my dormitory - a lifesaver not just for me, but for my dorm mates as well. We used it repeatedly throughout our college years for various injuries and ailments.</a:t>
            </a:r>
            <a:endParaRPr sz="1800" b="1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Paragraph 2:</a:t>
            </a:r>
            <a:endParaRPr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 i="1">
                <a:latin typeface="Times New Roman" panose="02020603050405020304" charset="0"/>
                <a:ea typeface="宋体" panose="02010600030101010101" pitchFamily="2" charset="-122"/>
              </a:rPr>
              <a:t>Years later, I received a party invitation from a young friend who was graduating from high school.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As I brainstormed gift options, memories of my own graduation and the valuable first-aid kit came flooding back. Inspired by my past experience, I decided to pass on this thoughtful tradition. I carefully put together a first-aid kit, stocked with bandages and other essential medical supplies, just like the one I had received. At the graduation party, I presented the kit to my friend, whose eyes widened in </a:t>
            </a:r>
            <a:r>
              <a:rPr lang="en-US" sz="1800">
                <a:latin typeface="Times New Roman" panose="02020603050405020304" charset="0"/>
                <a:ea typeface="宋体" panose="02010600030101010101" pitchFamily="2" charset="-122"/>
              </a:rPr>
              <a:t>apparent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disbelief at my “special” choice. After explaining my own story to her, I could see the appreciation and understanding in her eyes. This time, I knew I had made the right decision, and I bet that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bandages would also become a bond between her and her schoolmates at college, helping to forge lasting friendships.</a:t>
            </a:r>
            <a:endParaRPr sz="1800" b="1" u="sng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框 3"/>
          <p:cNvSpPr txBox="1"/>
          <p:nvPr>
            <p:custDataLst>
              <p:tags r:id="rId1"/>
            </p:custDataLst>
          </p:nvPr>
        </p:nvSpPr>
        <p:spPr>
          <a:xfrm>
            <a:off x="292100" y="188595"/>
            <a:ext cx="8184515" cy="6462395"/>
          </a:xfrm>
          <a:prstGeom prst="rect">
            <a:avLst/>
          </a:prstGeom>
          <a:gradFill>
            <a:gsLst>
              <a:gs pos="50000">
                <a:srgbClr val="EAEAE5"/>
              </a:gs>
              <a:gs pos="0">
                <a:srgbClr val="F1F1EE"/>
              </a:gs>
              <a:gs pos="100000">
                <a:srgbClr val="E3E2DC"/>
              </a:gs>
            </a:gsLst>
            <a:lin scaled="1"/>
          </a:gradFill>
          <a:ln w="9525">
            <a:noFill/>
          </a:ln>
        </p:spPr>
        <p:txBody>
          <a:bodyPr wrap="square" anchor="t" anchorCtr="0">
            <a:spAutoFit/>
          </a:bodyPr>
          <a:p>
            <a:pPr algn="just"/>
            <a:r>
              <a:rPr lang="zh-CN" altLang="en-US" sz="1800">
                <a:latin typeface="Times New Roman" panose="02020603050405020304" charset="0"/>
                <a:ea typeface="宋体" panose="02010600030101010101" pitchFamily="2" charset="-122"/>
              </a:rPr>
              <a:t>下水作文: </a:t>
            </a:r>
            <a:endParaRPr lang="zh-CN" altLang="en-US"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Paragraph 1:</a:t>
            </a:r>
            <a:endParaRPr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 i="1">
                <a:latin typeface="Times New Roman" panose="02020603050405020304" charset="0"/>
                <a:ea typeface="宋体" panose="02010600030101010101" pitchFamily="2" charset="-122"/>
              </a:rPr>
              <a:t>I remembered my little first-aid kit.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Without wasting a moment, I rummaged through my dorm drawer and pulled it out. Hurriedly, I grabbed the bandages and raced down the hallway towards the source of the commotion. Emily’s arm was badly burned, and she was in obvious discomfort. Without saying a word,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I applied ointment to the burn and wrapped the bandage around her arm.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Emily’s frown</a:t>
            </a:r>
            <a:r>
              <a:rPr lang="en-US" sz="1800">
                <a:latin typeface="Times New Roman" panose="02020603050405020304" charset="0"/>
                <a:ea typeface="宋体" panose="02010600030101010101" pitchFamily="2" charset="-122"/>
              </a:rPr>
              <a:t> soon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softened and her face lit up with gratitude as she repeated “thanks”.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In that instant, I appreciated the foresight of the person who had gifted me the first-aid kit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What I had once shrugged off as an odd gift had been transformed into a valuable asset in my dormitory - a lifesaver not just for me, but for my dorm mates as well. We used it repeatedly throughout our college years for various injuries and ailments.</a:t>
            </a:r>
            <a:endParaRPr sz="1800" b="1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Paragraph 2:</a:t>
            </a:r>
            <a:endParaRPr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 i="1">
                <a:latin typeface="Times New Roman" panose="02020603050405020304" charset="0"/>
                <a:ea typeface="宋体" panose="02010600030101010101" pitchFamily="2" charset="-122"/>
              </a:rPr>
              <a:t>Years later, I received a party invitation from a young friend who was graduating from high school.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As I brainstormed gift options, memories of my own graduation and the valuable first-aid kit came flooding back.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Inspired by my past experience, I decided to pass on this thoughtful tradition.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I carefully put together a first-aid kit, stocked with bandages and other essential medical supplies, just like the one I had received.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At the graduation party, I presented the kit to my friend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, whose eyes widened in </a:t>
            </a:r>
            <a:r>
              <a:rPr lang="en-US" sz="1800">
                <a:latin typeface="Times New Roman" panose="02020603050405020304" charset="0"/>
                <a:ea typeface="宋体" panose="02010600030101010101" pitchFamily="2" charset="-122"/>
              </a:rPr>
              <a:t>apparent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disbelief at my “special” choice. After explaining my own story to her, I could see the appreciation and understanding in her eyes.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This time, I knew I had made the right decision, and I bet that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bandages would also become a bond between her and her schoolmates at college, helping to forge lasting friendships.</a:t>
            </a:r>
            <a:endParaRPr sz="1800" b="1" u="sng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48115" y="1052830"/>
            <a:ext cx="296164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评分时，应从</a:t>
            </a:r>
            <a:r>
              <a:rPr lang="zh-CN" altLang="en-US" b="1">
                <a:solidFill>
                  <a:srgbClr val="FF0000"/>
                </a:solidFill>
                <a:latin typeface="汉仪粗宋简" panose="02010600000101010101" charset="-122"/>
                <a:ea typeface="汉仪粗宋简" panose="02010600000101010101" charset="-122"/>
                <a:sym typeface="汉仪粗宋简" panose="02010600000101010101" charset="-122"/>
              </a:rPr>
              <a:t>内容、词汇、语法和语篇结构</a:t>
            </a:r>
            <a:r>
              <a:rPr lang="zh-CN" altLang="en-US"/>
              <a:t>三个方面考虑，具体为：</a:t>
            </a:r>
            <a:endParaRPr lang="zh-CN" altLang="en-US"/>
          </a:p>
          <a:p>
            <a:endParaRPr lang="zh-CN" altLang="en-US"/>
          </a:p>
          <a:p>
            <a:r>
              <a:rPr lang="zh-CN" altLang="en-US" sz="2000" b="1">
                <a:solidFill>
                  <a:srgbClr val="00B05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方正楷体_GB2312" panose="02000000000000000000" charset="-122"/>
              </a:rPr>
              <a:t>(1)续写内容的质量、完整性以及与原文情境的融洽度。</a:t>
            </a:r>
            <a:endParaRPr lang="zh-CN" altLang="en-US" sz="2000" b="1">
              <a:solidFill>
                <a:srgbClr val="00B050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方正楷体_GB2312" panose="02000000000000000000" charset="-122"/>
            </a:endParaRPr>
          </a:p>
          <a:p>
            <a:endParaRPr lang="zh-CN" altLang="en-US"/>
          </a:p>
          <a:p>
            <a:endParaRPr lang="zh-CN" altLang="en-US">
              <a:solidFill>
                <a:srgbClr val="FE6D80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rgbClr val="FE6D8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(2)所使用词汇和语法结构的准确性，恰当性和多样性。</a:t>
            </a:r>
            <a:endParaRPr lang="zh-CN" altLang="en-US" sz="2000" b="1">
              <a:solidFill>
                <a:srgbClr val="FE6D80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l">
              <a:buClrTx/>
              <a:buSzTx/>
              <a:buFontTx/>
            </a:pPr>
            <a:endParaRPr lang="zh-CN" altLang="en-US" sz="2000" b="1">
              <a:solidFill>
                <a:srgbClr val="00B050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l">
              <a:buClrTx/>
              <a:buSzTx/>
              <a:buFontTx/>
            </a:pPr>
            <a:endParaRPr lang="zh-CN" altLang="en-US" sz="2000" b="1">
              <a:solidFill>
                <a:srgbClr val="00B050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(3)上下文的衔接和全文的连贯性。</a:t>
            </a:r>
            <a:endParaRPr lang="zh-CN" altLang="en-US" sz="2000" b="1">
              <a:gradFill>
                <a:gsLst>
                  <a:gs pos="80000">
                    <a:srgbClr val="6C4F4B"/>
                  </a:gs>
                  <a:gs pos="0">
                    <a:srgbClr val="9B7F77"/>
                  </a:gs>
                </a:gsLst>
                <a:lin scaled="1"/>
              </a:gra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>
            <p:custDataLst>
              <p:tags r:id="rId2"/>
            </p:custDataLst>
          </p:nvPr>
        </p:nvSpPr>
        <p:spPr>
          <a:xfrm>
            <a:off x="9408160" y="260985"/>
            <a:ext cx="1792605" cy="522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latin typeface="汉仪超粗黑简" panose="02010600000101010101" charset="-122"/>
                <a:ea typeface="汉仪超粗黑简" panose="02010600000101010101" charset="-122"/>
                <a:cs typeface="Arial Black" panose="020B0A04020102020204" charset="0"/>
                <a:sym typeface="汉仪超粗黑简" panose="02010600000101010101" charset="-122"/>
              </a:rPr>
              <a:t>对标阅卷：</a:t>
            </a:r>
            <a:endParaRPr lang="zh-CN" altLang="en-US" sz="2800" b="1">
              <a:latin typeface="汉仪超粗黑简" panose="02010600000101010101" charset="-122"/>
              <a:ea typeface="汉仪超粗黑简" panose="02010600000101010101" charset="-122"/>
              <a:cs typeface="Arial Black" panose="020B0A04020102020204" charset="0"/>
              <a:sym typeface="汉仪超粗黑简" panose="02010600000101010101" charset="-122"/>
            </a:endParaRPr>
          </a:p>
        </p:txBody>
      </p:sp>
      <p:sp>
        <p:nvSpPr>
          <p:cNvPr id="9" name="文本框 3"/>
          <p:cNvSpPr txBox="1"/>
          <p:nvPr>
            <p:custDataLst>
              <p:tags r:id="rId3"/>
            </p:custDataLst>
          </p:nvPr>
        </p:nvSpPr>
        <p:spPr>
          <a:xfrm>
            <a:off x="292100" y="188595"/>
            <a:ext cx="8184515" cy="6462395"/>
          </a:xfrm>
          <a:prstGeom prst="rect">
            <a:avLst/>
          </a:prstGeom>
          <a:gradFill>
            <a:gsLst>
              <a:gs pos="50000">
                <a:srgbClr val="EAEAE5"/>
              </a:gs>
              <a:gs pos="0">
                <a:srgbClr val="F1F1EE"/>
              </a:gs>
              <a:gs pos="100000">
                <a:srgbClr val="E3E2DC"/>
              </a:gs>
            </a:gsLst>
            <a:lin scaled="1"/>
          </a:gradFill>
          <a:ln w="9525">
            <a:noFill/>
          </a:ln>
        </p:spPr>
        <p:txBody>
          <a:bodyPr wrap="square" anchor="t" anchorCtr="0">
            <a:spAutoFit/>
          </a:bodyPr>
          <a:p>
            <a:pPr algn="just"/>
            <a:r>
              <a:rPr lang="zh-CN" altLang="en-US" sz="1800">
                <a:latin typeface="Times New Roman" panose="02020603050405020304" charset="0"/>
                <a:ea typeface="宋体" panose="02010600030101010101" pitchFamily="2" charset="-122"/>
              </a:rPr>
              <a:t>下水作文: </a:t>
            </a:r>
            <a:endParaRPr lang="zh-CN" altLang="en-US"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Paragraph 1:</a:t>
            </a:r>
            <a:endParaRPr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 i="1">
                <a:latin typeface="Times New Roman" panose="02020603050405020304" charset="0"/>
                <a:ea typeface="宋体" panose="02010600030101010101" pitchFamily="2" charset="-122"/>
              </a:rPr>
              <a:t>I remembered my little first-aid kit.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Without wasting a moment,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I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rummaged through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my dorm drawer and pulled it out. Hurriedly, I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grabbed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the bandages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and raced down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the hallway towards the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source of the commotion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Emily’s arm was badly burned, and she was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in obvious discomfort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Without saying a word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,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I applied ointment to the burn and wrapped the bandage around her arm.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Emily’s frown</a:t>
            </a:r>
            <a:r>
              <a:rPr lang="en-US" sz="1800">
                <a:latin typeface="Times New Roman" panose="02020603050405020304" charset="0"/>
                <a:ea typeface="宋体" panose="02010600030101010101" pitchFamily="2" charset="-122"/>
              </a:rPr>
              <a:t> soon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softened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and her face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lit up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with gratitude as she repeated “thanks”.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In that instant, I appreciated the foresight of the person who had gifted me the first-aid kit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What I had once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 shrugged off as an odd gift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had been transformed into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 a valuable asset in my dormitory - a lifesaver not just for me, but for my dorm mates as well. We used it repeatedly throughout our college years for various injuries and ailments.</a:t>
            </a:r>
            <a:endParaRPr sz="1800" b="1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Paragraph 2:</a:t>
            </a:r>
            <a:endParaRPr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 i="1">
                <a:latin typeface="Times New Roman" panose="02020603050405020304" charset="0"/>
                <a:ea typeface="宋体" panose="02010600030101010101" pitchFamily="2" charset="-122"/>
              </a:rPr>
              <a:t>Years later, I received a party invitation from a young friend who was graduating from high school.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As I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brainstormed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gift options,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memories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of my own graduation and the valuable first-aid kit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came flooding back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Inspired by my past experience, I decided to pass on this thoughtful tradition.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I carefully put together a first-aid kit,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stocked with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bandages and other essential medical supplies, just like the one I had received.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At the graduation party, I presented the kit to my friend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, whose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 eyes widened in apparent disbelief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at my “special” choice. After explaining my own story to her, I could see the appreciation and understanding in her eyes.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This time, I knew I had made the right decision, and I bet that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bandages would also become a bond between her and her schoolmates at college, helping to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forge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lasting friendships.</a:t>
            </a:r>
            <a:endParaRPr sz="1800" b="1" u="sng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文本框 3"/>
          <p:cNvSpPr txBox="1"/>
          <p:nvPr>
            <p:custDataLst>
              <p:tags r:id="rId4"/>
            </p:custDataLst>
          </p:nvPr>
        </p:nvSpPr>
        <p:spPr>
          <a:xfrm>
            <a:off x="292100" y="188595"/>
            <a:ext cx="8184515" cy="6462395"/>
          </a:xfrm>
          <a:prstGeom prst="rect">
            <a:avLst/>
          </a:prstGeom>
          <a:gradFill>
            <a:gsLst>
              <a:gs pos="50000">
                <a:srgbClr val="EAEAE5"/>
              </a:gs>
              <a:gs pos="0">
                <a:srgbClr val="F1F1EE"/>
              </a:gs>
              <a:gs pos="100000">
                <a:srgbClr val="E3E2DC"/>
              </a:gs>
            </a:gsLst>
            <a:lin scaled="1"/>
          </a:gradFill>
          <a:ln w="9525">
            <a:noFill/>
          </a:ln>
        </p:spPr>
        <p:txBody>
          <a:bodyPr wrap="square" anchor="t" anchorCtr="0">
            <a:spAutoFit/>
          </a:bodyPr>
          <a:p>
            <a:pPr algn="just"/>
            <a:r>
              <a:rPr lang="zh-CN" altLang="en-US" sz="1800">
                <a:latin typeface="Times New Roman" panose="02020603050405020304" charset="0"/>
                <a:ea typeface="宋体" panose="02010600030101010101" pitchFamily="2" charset="-122"/>
              </a:rPr>
              <a:t>下水作文: </a:t>
            </a:r>
            <a:endParaRPr lang="zh-CN" altLang="en-US"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Paragraph 1:</a:t>
            </a:r>
            <a:endParaRPr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 i="1">
                <a:latin typeface="Times New Roman" panose="02020603050405020304" charset="0"/>
                <a:ea typeface="宋体" panose="02010600030101010101" pitchFamily="2" charset="-122"/>
              </a:rPr>
              <a:t>I remembered my little first-aid kit.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Without wasting a moment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,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I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rummaged through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my dorm drawer and pulled it out.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Hurriedly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, I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grabbed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the bandages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and raced down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the hallway towards the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source of the commotion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Emily’s arm was badly burned, and she was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in obvious discomfort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Without saying a word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,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I applied ointment to the burn and wrapped the bandage around her arm.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Emily’s frown</a:t>
            </a:r>
            <a:r>
              <a:rPr lang="en-US" sz="180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soon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softened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and her face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lit up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with gratitude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as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she repeated “thanks”.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In that instant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, I appreciated the foresight of the person who had gifted me the first-aid kit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What I had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once shrugged off as an odd gift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had been transformed into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 a valuable asset in my dormitory - a lifesaver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not just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for me,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but for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my dorm mates as well. We used it repeatedly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throughout our college years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 for various injuries and ailments.</a:t>
            </a:r>
            <a:endParaRPr sz="1800" b="1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Paragraph 2:</a:t>
            </a:r>
            <a:endParaRPr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r>
              <a:rPr sz="1800" i="1">
                <a:latin typeface="Times New Roman" panose="02020603050405020304" charset="0"/>
                <a:ea typeface="宋体" panose="02010600030101010101" pitchFamily="2" charset="-122"/>
              </a:rPr>
              <a:t>Years later, I received a party invitation from a young friend who was graduating from high school.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As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I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brainstormed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gift options,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memories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of my own graduation and the valuable first-aid kit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came flooding back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Inspired by 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my past experience, I decided to pass on this thoughtful tradition.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I carefully put together a first-aid kit,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stocked with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bandages and other essential medical supplies,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just like the one I had received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.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At the graduation party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, I presented the kit to my friend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, whose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 eyes widened in apparent disbelief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at my “special” choice.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After 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explaining my own story to her, I could see the appreciation and understanding in her eyes. </a:t>
            </a:r>
            <a:r>
              <a:rPr lang="zh-CN" altLang="en-US" sz="1600" b="1" i="1">
                <a:gradFill>
                  <a:gsLst>
                    <a:gs pos="80000">
                      <a:srgbClr val="6C4F4B"/>
                    </a:gs>
                    <a:gs pos="0">
                      <a:srgbClr val="9B7F77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This time</a:t>
            </a:r>
            <a:r>
              <a:rPr lang="zh-CN" altLang="en-US" sz="1800" b="1" i="1">
                <a:solidFill>
                  <a:srgbClr val="00B050"/>
                </a:solidFill>
                <a:latin typeface="Times New Roman" panose="02020603050405020304" charset="0"/>
                <a:ea typeface="方正楷体_GB2312" panose="02000000000000000000" charset="-122"/>
                <a:cs typeface="Times New Roman" panose="02020603050405020304" charset="0"/>
              </a:rPr>
              <a:t>, I knew I had made the right decision, and I bet that</a:t>
            </a:r>
            <a:r>
              <a:rPr sz="180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bandages would also become a bond between her and her schoolmates at college, helping to </a:t>
            </a:r>
            <a:r>
              <a:rPr sz="1600" b="1">
                <a:solidFill>
                  <a:srgbClr val="FE6D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forge </a:t>
            </a:r>
            <a:r>
              <a:rPr sz="1800" b="1" u="sng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lasting friendships.</a:t>
            </a:r>
            <a:endParaRPr sz="1800" b="1" u="sng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15415" y="188595"/>
            <a:ext cx="7931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Black" panose="020B0A04020102020204" charset="0"/>
                <a:cs typeface="Arial Black" panose="020B0A04020102020204" charset="0"/>
              </a:rPr>
              <a:t>underline the </a:t>
            </a:r>
            <a:r>
              <a:rPr lang="en-US" altLang="zh-CN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symbolic meaning</a:t>
            </a:r>
            <a:r>
              <a:rPr lang="en-US" altLang="zh-CN">
                <a:latin typeface="Arial Black" panose="020B0A04020102020204" charset="0"/>
                <a:cs typeface="Arial Black" panose="020B0A04020102020204" charset="0"/>
              </a:rPr>
              <a:t> of the first-aid kit. </a:t>
            </a:r>
            <a:endParaRPr lang="en-US" altLang="zh-CN"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ldLvl="0" animBg="1"/>
      <p:bldP spid="3" grpId="1" animBg="1"/>
      <p:bldP spid="7" grpId="0"/>
      <p:bldP spid="7" grpId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4364a8cf1a6b01016887846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305"/>
            <a:ext cx="12192000" cy="6885305"/>
          </a:xfrm>
          <a:prstGeom prst="rect">
            <a:avLst/>
          </a:prstGeom>
        </p:spPr>
      </p:pic>
      <p:sp>
        <p:nvSpPr>
          <p:cNvPr id="3" name="文本框 2" descr="7b0a20202020227461726765744d6f64756c65223a202270726f636573734f6e6c696e65466f6e7473220a7d0a"/>
          <p:cNvSpPr txBox="1"/>
          <p:nvPr/>
        </p:nvSpPr>
        <p:spPr>
          <a:xfrm>
            <a:off x="839470" y="1412875"/>
            <a:ext cx="101199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基于主题象征意义的续写文章训练</a:t>
            </a:r>
            <a:endParaRPr lang="zh-CN" altLang="en-US" sz="480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  <a:sym typeface="汉仪铸字美心体简" panose="00020600040101010101" charset="-122"/>
            </a:endParaRPr>
          </a:p>
          <a:p>
            <a:r>
              <a:rPr lang="en-US" altLang="zh-CN" sz="480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Z20 </a:t>
            </a:r>
            <a:r>
              <a:rPr lang="zh-CN" altLang="en-US" sz="480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急救箱</a:t>
            </a:r>
            <a:endParaRPr lang="zh-CN" altLang="en-US" sz="480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  <a:sym typeface="汉仪铸字美心体简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文本框 3"/>
          <p:cNvSpPr txBox="1"/>
          <p:nvPr/>
        </p:nvSpPr>
        <p:spPr>
          <a:xfrm>
            <a:off x="327025" y="314325"/>
            <a:ext cx="11560175" cy="62312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/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“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Anybody have a bandage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(绷带)?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”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a voice echoed down the dorm hallway.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That was a common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scene frequently happening in our first week at college when we were all experiencing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“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forgot-this-or-that.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”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 had forgot to bring snacks for late-night hunger.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Some poor girl in the dorm had apparently forgotten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bandages.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We all felt a little displaced.</a:t>
            </a:r>
            <a:endParaRPr lang="zh-CN" altLang="en-US" sz="19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57200" algn="just"/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Several months before,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 sat at my high school graduation party admiring my gifts and battling waves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of post-high school emotions.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The usual and beloved inspirational books were lying in disorder around my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feet,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silently announcing the wealth of wisdom they wished to share.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A small pile of personal checks lay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nearby.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Laundry items,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desk supplies,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sewing things --all well-intentioned and well-received.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They would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demonstrate their givers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’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thoughtfulness over and over during my college career.</a:t>
            </a:r>
            <a:endParaRPr lang="zh-CN" altLang="en-US" sz="19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57200" algn="just"/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But one gift struck me as strange.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 frowned when I opened it.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A first aid kit?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Inside it were a small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packet of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pills,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pain-killers,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creams,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ointments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(药膏),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an insect sprayer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(喷雾),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a tape,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pads of gauze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(纱布)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and bandages.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Who would give that as a gift?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“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You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’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ll need that once you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’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re at school,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”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Mom pointed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out.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“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You won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’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t have to chase down the campus nurse for every cough.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”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 shrugged at this thought.</a:t>
            </a:r>
            <a:endParaRPr lang="zh-CN" altLang="en-US" sz="19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57200" algn="just"/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Not long after,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in August,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 packed my life into a borrowed truck and slippedthe first-aid kit in with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my luggage.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 barely thought about it once I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reached campus,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busy unpacking,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book-buying,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scheduling and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meeting new friends.</a:t>
            </a:r>
            <a:endParaRPr lang="zh-CN" altLang="en-US" sz="19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57200" algn="just"/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One day,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was peacefully sitting in my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room,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absorbed in preparing my studies.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The quiet atmosphere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was suddenly broken by a sharp scream,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“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Anybody have a bandage?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Emily got her arm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burnt!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”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The voice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echoed through the dormitory hall,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instantly throwing residents into a state of confusion and alarm.</a:t>
            </a:r>
            <a:endParaRPr lang="zh-CN" altLang="en-US" sz="19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57200" algn="just"/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注意：1.续写词数应为150左右；2.请按如下格式在答题纸的相应位置作答。</a:t>
            </a:r>
            <a:endParaRPr lang="zh-CN" altLang="en-US" sz="19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57200" algn="just"/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Paragraph 1: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remembered my little first-aid kit.</a:t>
            </a:r>
            <a:endParaRPr lang="zh-CN" altLang="en-US" sz="19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57200" algn="just"/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Paragraph 2: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Years later,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I received a party invitation from a young friend who was graduating from</a:t>
            </a:r>
            <a:r>
              <a:rPr lang="en-US" altLang="zh-CN" sz="190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1900">
                <a:latin typeface="Calibri" panose="020F0502020204030204" charset="0"/>
                <a:ea typeface="宋体" panose="02010600030101010101" pitchFamily="2" charset="-122"/>
              </a:rPr>
              <a:t>high school.</a:t>
            </a:r>
            <a:endParaRPr lang="zh-CN" altLang="en-US" sz="19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04825" y="323850"/>
            <a:ext cx="10795000" cy="953135"/>
          </a:xfrm>
          <a:prstGeom prst="rect">
            <a:avLst/>
          </a:prstGeom>
          <a:gradFill>
            <a:gsLst>
              <a:gs pos="50000">
                <a:srgbClr val="98D7F1"/>
              </a:gs>
              <a:gs pos="0">
                <a:srgbClr val="B9E3F4"/>
              </a:gs>
              <a:gs pos="100000">
                <a:srgbClr val="77CBED"/>
              </a:gs>
            </a:gsLst>
            <a:lin scaled="1"/>
          </a:gradFill>
          <a:ln w="69850" cmpd="sng">
            <a:gradFill>
              <a:gsLst>
                <a:gs pos="0">
                  <a:srgbClr val="00B0F0"/>
                </a:gs>
                <a:gs pos="74000">
                  <a:srgbClr val="0070C0"/>
                </a:gs>
                <a:gs pos="83000">
                  <a:srgbClr val="0070C0"/>
                </a:gs>
                <a:gs pos="100000">
                  <a:srgbClr val="00B0F0"/>
                </a:gs>
              </a:gsLst>
              <a:path path="rect">
                <a:fillToRect l="50000" t="50000" r="50000" b="50000"/>
              </a:path>
              <a:tileRect/>
            </a:gradFill>
            <a:prstDash val="lgDash"/>
            <a:round/>
          </a:ln>
        </p:spPr>
        <p:txBody>
          <a:bodyPr wrap="square" rtlCol="0">
            <a:spAutoFit/>
          </a:bodyPr>
          <a:p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Who are the characters?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How did they interact with each other?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8" name="图片 7" descr="639f22795a5651671373433975"/>
          <p:cNvPicPr>
            <a:picLocks noChangeAspect="1"/>
          </p:cNvPicPr>
          <p:nvPr/>
        </p:nvPicPr>
        <p:blipFill>
          <a:blip r:embed="rId1"/>
          <a:srcRect l="21843" t="13648" r="21880" b="17046"/>
          <a:stretch>
            <a:fillRect/>
          </a:stretch>
        </p:blipFill>
        <p:spPr>
          <a:xfrm>
            <a:off x="5160010" y="3707130"/>
            <a:ext cx="835660" cy="102933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655820" y="1412240"/>
            <a:ext cx="1663632" cy="1786165"/>
            <a:chOff x="7231" y="2338"/>
            <a:chExt cx="2935" cy="3276"/>
          </a:xfrm>
        </p:grpSpPr>
        <p:pic>
          <p:nvPicPr>
            <p:cNvPr id="5" name="图片 4" descr="62d2a1dcac74916579711644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1" y="2679"/>
              <a:ext cx="2935" cy="293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7899" y="2338"/>
              <a:ext cx="2163" cy="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</a:rPr>
                <a:t>Mom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536180" y="2450792"/>
            <a:ext cx="1572150" cy="2408123"/>
            <a:chOff x="11899" y="4336"/>
            <a:chExt cx="2997" cy="4541"/>
          </a:xfrm>
        </p:grpSpPr>
        <p:pic>
          <p:nvPicPr>
            <p:cNvPr id="9" name="图片 8" descr="62cdaab397bbb165764574737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65217" t="20068" b="13049"/>
            <a:stretch>
              <a:fillRect/>
            </a:stretch>
          </p:blipFill>
          <p:spPr>
            <a:xfrm>
              <a:off x="11899" y="5060"/>
              <a:ext cx="1985" cy="381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381" y="4336"/>
              <a:ext cx="2515" cy="6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l"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Emily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41575" y="2780665"/>
            <a:ext cx="1049655" cy="2096770"/>
            <a:chOff x="4043" y="4946"/>
            <a:chExt cx="1796" cy="3748"/>
          </a:xfrm>
        </p:grpSpPr>
        <p:pic>
          <p:nvPicPr>
            <p:cNvPr id="7" name="图片 6" descr="62cdaab397bbb1657645747373"/>
            <p:cNvPicPr>
              <a:picLocks noChangeAspect="1"/>
            </p:cNvPicPr>
            <p:nvPr/>
          </p:nvPicPr>
          <p:blipFill>
            <a:blip r:embed="rId5"/>
            <a:srcRect l="35122" t="16721" r="34783" b="11383"/>
            <a:stretch>
              <a:fillRect/>
            </a:stretch>
          </p:blipFill>
          <p:spPr>
            <a:xfrm>
              <a:off x="4271" y="4946"/>
              <a:ext cx="1568" cy="374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4043" y="4946"/>
              <a:ext cx="738" cy="7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l"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I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cxnSp>
        <p:nvCxnSpPr>
          <p:cNvPr id="17" name="直接箭头连接符 16"/>
          <p:cNvCxnSpPr/>
          <p:nvPr/>
        </p:nvCxnSpPr>
        <p:spPr>
          <a:xfrm flipH="1">
            <a:off x="3647440" y="2348865"/>
            <a:ext cx="1080135" cy="791845"/>
          </a:xfrm>
          <a:prstGeom prst="straightConnector1">
            <a:avLst/>
          </a:prstGeom>
          <a:ln w="476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167755" y="1484630"/>
            <a:ext cx="5845810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You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zh-CN" altLang="en-US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ll need that once you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zh-CN" altLang="en-US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 at school,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” </a:t>
            </a:r>
            <a:r>
              <a:rPr lang="zh-CN" altLang="en-US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Mom pointed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out.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“</a:t>
            </a:r>
            <a:r>
              <a:rPr lang="zh-CN" altLang="en-US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You won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zh-CN" altLang="en-US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 have to chase down the campus nurse for every cough.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”</a:t>
            </a:r>
            <a:endParaRPr lang="en-US" altLang="zh-CN" sz="19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5325" y="1625600"/>
            <a:ext cx="2566035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9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Several months before,</a:t>
            </a:r>
            <a:r>
              <a:rPr lang="en-US" altLang="zh-CN" sz="19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19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my high school graduation party </a:t>
            </a:r>
            <a:endParaRPr lang="en-US" altLang="zh-CN" sz="19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7"/>
            </p:custDataLst>
          </p:nvPr>
        </p:nvCxnSpPr>
        <p:spPr>
          <a:xfrm flipV="1">
            <a:off x="3719830" y="2493010"/>
            <a:ext cx="1080135" cy="807720"/>
          </a:xfrm>
          <a:prstGeom prst="straightConnector1">
            <a:avLst/>
          </a:prstGeom>
          <a:ln w="476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491230" y="3323590"/>
            <a:ext cx="2788920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</a:t>
            </a:r>
            <a:r>
              <a:rPr lang="en-US" altLang="zh-CN" sz="19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shrugged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at this thought.</a:t>
            </a:r>
            <a:endParaRPr lang="en-US" altLang="zh-CN" sz="19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3288030" y="3718560"/>
            <a:ext cx="1617345" cy="675640"/>
          </a:xfrm>
          <a:prstGeom prst="rect">
            <a:avLst/>
          </a:prstGeom>
          <a:gradFill>
            <a:gsLst>
              <a:gs pos="0">
                <a:srgbClr val="FD96A5"/>
              </a:gs>
              <a:gs pos="100000">
                <a:srgbClr val="FE6479"/>
              </a:gs>
            </a:gsLst>
            <a:lin scaled="1"/>
          </a:gra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9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indifferent,</a:t>
            </a:r>
            <a:endParaRPr lang="en-US" altLang="zh-CN" sz="19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19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disapproving </a:t>
            </a:r>
            <a:endParaRPr lang="en-US" altLang="zh-CN" sz="19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9"/>
            </p:custDataLst>
          </p:nvPr>
        </p:nvCxnSpPr>
        <p:spPr>
          <a:xfrm>
            <a:off x="3719830" y="4580890"/>
            <a:ext cx="1368425" cy="0"/>
          </a:xfrm>
          <a:prstGeom prst="straightConnector1">
            <a:avLst/>
          </a:prstGeom>
          <a:ln w="476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695325" y="4352925"/>
            <a:ext cx="1943735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9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Not long after</a:t>
            </a:r>
            <a:endParaRPr lang="zh-CN" altLang="en-US" sz="19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143885" y="4647565"/>
            <a:ext cx="2484755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9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slipped</a:t>
            </a:r>
            <a:endParaRPr lang="en-US" altLang="zh-CN" sz="19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9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barely</a:t>
            </a: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thought about it</a:t>
            </a:r>
            <a:endParaRPr lang="en-US" altLang="zh-CN" sz="19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228215" y="5332095"/>
            <a:ext cx="4530725" cy="1198880"/>
          </a:xfrm>
          <a:prstGeom prst="rect">
            <a:avLst/>
          </a:prstGeom>
          <a:gradFill>
            <a:gsLst>
              <a:gs pos="0">
                <a:srgbClr val="FEF6F6"/>
              </a:gs>
              <a:gs pos="96000">
                <a:srgbClr val="F191AE"/>
              </a:gs>
            </a:gsLst>
            <a:lin scaled="1"/>
          </a:gradFill>
        </p:spPr>
        <p:txBody>
          <a:bodyPr wrap="square" rtlCol="0">
            <a:spAutoFit/>
          </a:bodyPr>
          <a:p>
            <a:r>
              <a:rPr lang="en-US" altLang="zh-CN" sz="2400" b="1">
                <a:latin typeface="Yu Gothic UI Semibold" panose="020B0700000000000000" charset="-128"/>
                <a:ea typeface="Yu Gothic UI Semibold" panose="020B0700000000000000" charset="-128"/>
              </a:rPr>
              <a:t>Would she change her attitude toward this special first-aid kit?</a:t>
            </a:r>
            <a:endParaRPr lang="en-US" altLang="zh-CN" sz="2400" b="1">
              <a:latin typeface="Yu Gothic UI Semibold" panose="020B0700000000000000" charset="-128"/>
              <a:ea typeface="Yu Gothic UI Semibold" panose="020B0700000000000000" charset="-128"/>
            </a:endParaRPr>
          </a:p>
          <a:p>
            <a:r>
              <a:rPr lang="en-US" altLang="zh-CN" sz="2400" b="1">
                <a:latin typeface="Yu Gothic UI Semibold" panose="020B0700000000000000" charset="-128"/>
                <a:ea typeface="Yu Gothic UI Semibold" panose="020B0700000000000000" charset="-128"/>
              </a:rPr>
              <a:t>When? How?</a:t>
            </a:r>
            <a:endParaRPr lang="en-US" altLang="zh-CN" sz="2400" b="1">
              <a:latin typeface="Yu Gothic UI Semibold" panose="020B0700000000000000" charset="-128"/>
              <a:ea typeface="Yu Gothic UI Semibold" panose="020B0700000000000000" charset="-128"/>
            </a:endParaRP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695325" y="5661025"/>
            <a:ext cx="1943735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9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One day</a:t>
            </a:r>
            <a:endParaRPr lang="zh-CN" altLang="en-US" sz="19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9" name="图片 28" descr="626954eb5caf31651070187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2215" y="2834640"/>
            <a:ext cx="1978025" cy="1978025"/>
          </a:xfrm>
          <a:prstGeom prst="rect">
            <a:avLst/>
          </a:prstGeom>
        </p:spPr>
      </p:pic>
      <p:pic>
        <p:nvPicPr>
          <p:cNvPr id="2" name="图片 1" descr="801603894c4e4c1d16143208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470" y="2780665"/>
            <a:ext cx="4156710" cy="14719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6960235" y="4736465"/>
            <a:ext cx="2842260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9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“Anybody have a bandage? Emily got her arm burnt!” </a:t>
            </a:r>
            <a:endParaRPr lang="en-US" altLang="zh-CN" sz="19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203450" y="5340985"/>
            <a:ext cx="3792220" cy="121602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</a:rPr>
              <a:t>The process of helping Emily with the help of my first-aid kit</a:t>
            </a:r>
            <a:endParaRPr lang="en-US" altLang="zh-CN" sz="2400" b="1">
              <a:solidFill>
                <a:schemeClr val="bg1"/>
              </a:solidFill>
              <a:latin typeface="Yu Gothic UI Semibold" panose="020B0700000000000000" charset="-128"/>
              <a:ea typeface="Yu Gothic UI Semibold" panose="020B0700000000000000" charset="-128"/>
            </a:endParaRPr>
          </a:p>
        </p:txBody>
      </p:sp>
      <p:sp>
        <p:nvSpPr>
          <p:cNvPr id="34" name="文本框 33"/>
          <p:cNvSpPr txBox="1"/>
          <p:nvPr>
            <p:custDataLst>
              <p:tags r:id="rId13"/>
            </p:custDataLst>
          </p:nvPr>
        </p:nvSpPr>
        <p:spPr>
          <a:xfrm>
            <a:off x="5995670" y="5331460"/>
            <a:ext cx="3701415" cy="121666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</a:rPr>
              <a:t>I made many friends in college with the help </a:t>
            </a:r>
            <a:r>
              <a:rPr lang="en-US" altLang="zh-CN" sz="2400" b="1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  <a:sym typeface="+mn-ea"/>
              </a:rPr>
              <a:t>of my first-aid kit</a:t>
            </a:r>
            <a:endParaRPr lang="en-US" altLang="zh-CN" sz="2400" b="1">
              <a:solidFill>
                <a:schemeClr val="bg1"/>
              </a:solidFill>
              <a:latin typeface="Yu Gothic UI Semibold" panose="020B0700000000000000" charset="-128"/>
              <a:ea typeface="Yu Gothic UI Semibold" panose="020B0700000000000000" charset="-128"/>
            </a:endParaRPr>
          </a:p>
        </p:txBody>
      </p:sp>
      <p:pic>
        <p:nvPicPr>
          <p:cNvPr id="35" name="图片 34" descr="5c752f827084b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-2526665" y="3049905"/>
            <a:ext cx="5985510" cy="199072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551180" y="3500755"/>
            <a:ext cx="2008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50"/>
                </a:solidFill>
              </a:rPr>
              <a:t>timeline</a:t>
            </a:r>
            <a:endParaRPr lang="en-US" altLang="zh-CN" sz="2800" b="1">
              <a:solidFill>
                <a:srgbClr val="00B050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10183495" y="5194300"/>
            <a:ext cx="2008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50"/>
                </a:solidFill>
              </a:rPr>
              <a:t>plotline</a:t>
            </a:r>
            <a:endParaRPr lang="en-US" altLang="zh-CN" sz="2800" b="1">
              <a:solidFill>
                <a:srgbClr val="00B050"/>
              </a:solidFill>
            </a:endParaRPr>
          </a:p>
        </p:txBody>
      </p:sp>
      <p:sp>
        <p:nvSpPr>
          <p:cNvPr id="39" name="文本框 38"/>
          <p:cNvSpPr txBox="1"/>
          <p:nvPr>
            <p:custDataLst>
              <p:tags r:id="rId16"/>
            </p:custDataLst>
          </p:nvPr>
        </p:nvSpPr>
        <p:spPr>
          <a:xfrm>
            <a:off x="10953115" y="5716270"/>
            <a:ext cx="1440815" cy="1044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rgbClr val="00B050"/>
                </a:solidFill>
              </a:rPr>
              <a:t>para.1</a:t>
            </a:r>
            <a:endParaRPr lang="en-US" altLang="zh-CN" sz="2800" b="1">
              <a:solidFill>
                <a:srgbClr val="00B050"/>
              </a:solidFill>
            </a:endParaRPr>
          </a:p>
        </p:txBody>
      </p:sp>
      <p:pic>
        <p:nvPicPr>
          <p:cNvPr id="37" name="图片 36" descr="5c752f827084b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51180" y="5109210"/>
            <a:ext cx="11270615" cy="1990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/>
      <p:bldP spid="23" grpId="0" bldLvl="0" animBg="1"/>
      <p:bldP spid="23" grpId="1"/>
      <p:bldP spid="20" grpId="0"/>
      <p:bldP spid="20" grpId="1"/>
      <p:bldP spid="26" grpId="0"/>
      <p:bldP spid="26" grpId="1"/>
      <p:bldP spid="25" grpId="0"/>
      <p:bldP spid="25" grpId="1"/>
      <p:bldP spid="27" grpId="0" bldLvl="0" animBg="1"/>
      <p:bldP spid="27" grpId="1"/>
      <p:bldP spid="28" grpId="0"/>
      <p:bldP spid="28" grpId="1"/>
      <p:bldP spid="32" grpId="0"/>
      <p:bldP spid="32" grpId="1"/>
      <p:bldP spid="33" grpId="0" bldLvl="0" animBg="1"/>
      <p:bldP spid="33" grpId="1" animBg="1"/>
      <p:bldP spid="34" grpId="0" bldLvl="0" animBg="1"/>
      <p:bldP spid="34" grpId="1" animBg="1"/>
      <p:bldP spid="36" grpId="0"/>
      <p:bldP spid="36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/>
        </p:nvGrpSpPr>
        <p:grpSpPr>
          <a:xfrm>
            <a:off x="7338060" y="1341120"/>
            <a:ext cx="2821179" cy="1943100"/>
            <a:chOff x="15951" y="5372"/>
            <a:chExt cx="4853" cy="3995"/>
          </a:xfrm>
        </p:grpSpPr>
        <p:pic>
          <p:nvPicPr>
            <p:cNvPr id="6" name="图片 5" descr="60a517185782b162143208882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27306" t="9444" r="28602" b="6556"/>
            <a:stretch>
              <a:fillRect/>
            </a:stretch>
          </p:blipFill>
          <p:spPr>
            <a:xfrm>
              <a:off x="17035" y="5372"/>
              <a:ext cx="1647" cy="346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15951" y="8688"/>
              <a:ext cx="4853" cy="6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l"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a young friend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010535" y="1268730"/>
            <a:ext cx="1049655" cy="2096770"/>
            <a:chOff x="4043" y="4946"/>
            <a:chExt cx="1796" cy="3748"/>
          </a:xfrm>
        </p:grpSpPr>
        <p:pic>
          <p:nvPicPr>
            <p:cNvPr id="7" name="图片 6" descr="62cdaab397bbb165764574737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35122" t="16721" r="34783" b="11383"/>
            <a:stretch>
              <a:fillRect/>
            </a:stretch>
          </p:blipFill>
          <p:spPr>
            <a:xfrm>
              <a:off x="4271" y="4946"/>
              <a:ext cx="1568" cy="374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4043" y="4946"/>
              <a:ext cx="738" cy="7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l">
                <a:buClrTx/>
                <a:buSzTx/>
                <a:buFontTx/>
              </a:pP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I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39" name="文本框 38"/>
          <p:cNvSpPr txBox="1"/>
          <p:nvPr>
            <p:custDataLst>
              <p:tags r:id="rId7"/>
            </p:custDataLst>
          </p:nvPr>
        </p:nvSpPr>
        <p:spPr>
          <a:xfrm>
            <a:off x="713105" y="260985"/>
            <a:ext cx="1440815" cy="1044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rgbClr val="00B050"/>
                </a:solidFill>
              </a:rPr>
              <a:t>para. 2</a:t>
            </a:r>
            <a:endParaRPr lang="en-US" altLang="zh-CN" sz="2800" b="1">
              <a:solidFill>
                <a:srgbClr val="00B050"/>
              </a:solidFill>
            </a:endParaRPr>
          </a:p>
        </p:txBody>
      </p:sp>
      <p:pic>
        <p:nvPicPr>
          <p:cNvPr id="35" name="图片 34" descr="5c752f827084b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5400000">
            <a:off x="-2526665" y="1537970"/>
            <a:ext cx="5985510" cy="199072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623570" y="4940935"/>
            <a:ext cx="1943735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9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Years later</a:t>
            </a:r>
            <a:endParaRPr lang="en-US" altLang="zh-CN" sz="19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7" name="图片 36" descr="5c752f827084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180" y="5109210"/>
            <a:ext cx="11270615" cy="199072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623570" y="5301615"/>
            <a:ext cx="2566035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9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graduation party</a:t>
            </a:r>
            <a:r>
              <a:rPr lang="zh-CN" altLang="en-US" sz="19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19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12"/>
            </p:custDataLst>
          </p:nvPr>
        </p:nvCxnSpPr>
        <p:spPr>
          <a:xfrm>
            <a:off x="4439920" y="2348865"/>
            <a:ext cx="3024505" cy="0"/>
          </a:xfrm>
          <a:prstGeom prst="straightConnector1">
            <a:avLst/>
          </a:prstGeom>
          <a:ln w="476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639f22795a5651671373433975"/>
          <p:cNvPicPr>
            <a:picLocks noChangeAspect="1"/>
          </p:cNvPicPr>
          <p:nvPr/>
        </p:nvPicPr>
        <p:blipFill>
          <a:blip r:embed="rId13"/>
          <a:srcRect l="21843" t="13648" r="21880" b="17046"/>
          <a:stretch>
            <a:fillRect/>
          </a:stretch>
        </p:blipFill>
        <p:spPr>
          <a:xfrm flipH="1">
            <a:off x="5561330" y="1268730"/>
            <a:ext cx="904875" cy="10293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40000">
            <a:off x="871855" y="3851275"/>
            <a:ext cx="10902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What the symbolic meaning might the first-aid kit have?</a:t>
            </a:r>
            <a:endParaRPr lang="en-US" altLang="zh-CN" sz="28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14"/>
            </p:custDataLst>
          </p:nvPr>
        </p:nvSpPr>
        <p:spPr>
          <a:xfrm>
            <a:off x="4224020" y="4653280"/>
            <a:ext cx="3792220" cy="121602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</a:rPr>
              <a:t>I gave a first-aid kit to my young friend as a graduation gift.</a:t>
            </a:r>
            <a:endParaRPr lang="en-US" altLang="zh-CN" sz="2400" b="1">
              <a:solidFill>
                <a:schemeClr val="bg1"/>
              </a:solidFill>
              <a:latin typeface="Yu Gothic UI Semibold" panose="020B0700000000000000" charset="-128"/>
              <a:ea typeface="Yu Gothic UI Semibold" panose="020B07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25" grpId="0"/>
      <p:bldP spid="25" grpId="1"/>
      <p:bldP spid="20" grpId="0"/>
      <p:bldP spid="20" grpId="1"/>
      <p:bldP spid="9" grpId="0"/>
      <p:bldP spid="9" grpId="1"/>
      <p:bldP spid="33" grpId="0" bldLvl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5c7579975656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2145" y="3860800"/>
            <a:ext cx="5031105" cy="253746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11225" y="1341120"/>
            <a:ext cx="3630295" cy="47021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medical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supplies</a:t>
            </a:r>
            <a:endParaRPr lang="en-US" sz="2800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en-US" sz="2800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indispensable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dormitory staple/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necessity</a:t>
            </a:r>
            <a:endParaRPr lang="en-US" sz="2800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en-US" sz="2800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coming to the rescue 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for various minor scrapes and ailments people might encounter</a:t>
            </a:r>
            <a:endParaRPr lang="en-US" altLang="en-US" sz="2800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7080" y="404495"/>
            <a:ext cx="3533140" cy="521970"/>
          </a:xfrm>
          <a:prstGeom prst="rect">
            <a:avLst/>
          </a:prstGeom>
          <a:gradFill>
            <a:gsLst>
              <a:gs pos="50000">
                <a:srgbClr val="98D7F1"/>
              </a:gs>
              <a:gs pos="0">
                <a:srgbClr val="B9E3F4"/>
              </a:gs>
              <a:gs pos="100000">
                <a:srgbClr val="77CBED"/>
              </a:gs>
            </a:gsLst>
            <a:lin scaled="1"/>
          </a:gradFill>
          <a:ln w="69850" cmpd="sng">
            <a:gradFill>
              <a:gsLst>
                <a:gs pos="0">
                  <a:srgbClr val="00B0F0"/>
                </a:gs>
                <a:gs pos="74000">
                  <a:srgbClr val="0070C0"/>
                </a:gs>
                <a:gs pos="83000">
                  <a:srgbClr val="0070C0"/>
                </a:gs>
                <a:gs pos="100000">
                  <a:srgbClr val="00B0F0"/>
                </a:gs>
              </a:gsLst>
              <a:path path="rect">
                <a:fillToRect l="50000" t="50000" r="50000" b="50000"/>
              </a:path>
              <a:tileRect/>
            </a:gradFill>
            <a:prstDash val="lgDash"/>
            <a:round/>
          </a:ln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Practical Usage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35955" y="1343660"/>
            <a:ext cx="5080000" cy="45815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buClrTx/>
              <a:buSzTx/>
              <a:buFontTx/>
            </a:pP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timely lifesaver</a:t>
            </a: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ClrTx/>
              <a:buSzTx/>
              <a:buFontTx/>
            </a:pP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providing a sense of comfort and security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a moment of vulnerability</a:t>
            </a:r>
            <a:endParaRPr lang="en-US" altLang="en-US" sz="2800">
              <a:solidFill>
                <a:srgbClr val="05073B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buClrTx/>
              <a:buSzTx/>
              <a:buFontTx/>
            </a:pP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735955" y="404495"/>
            <a:ext cx="3891280" cy="521970"/>
          </a:xfrm>
          <a:prstGeom prst="rect">
            <a:avLst/>
          </a:prstGeom>
          <a:gradFill>
            <a:gsLst>
              <a:gs pos="50000">
                <a:srgbClr val="98D7F1"/>
              </a:gs>
              <a:gs pos="0">
                <a:srgbClr val="B9E3F4"/>
              </a:gs>
              <a:gs pos="100000">
                <a:srgbClr val="77CBED"/>
              </a:gs>
            </a:gsLst>
            <a:lin scaled="1"/>
          </a:gradFill>
          <a:ln w="69850" cmpd="sng">
            <a:gradFill>
              <a:gsLst>
                <a:gs pos="0">
                  <a:srgbClr val="00B0F0"/>
                </a:gs>
                <a:gs pos="74000">
                  <a:srgbClr val="0070C0"/>
                </a:gs>
                <a:gs pos="83000">
                  <a:srgbClr val="0070C0"/>
                </a:gs>
                <a:gs pos="100000">
                  <a:srgbClr val="00B0F0"/>
                </a:gs>
              </a:gsLst>
              <a:path path="rect">
                <a:fillToRect l="50000" t="50000" r="50000" b="50000"/>
              </a:path>
              <a:tileRect/>
            </a:gradFill>
            <a:prstDash val="lgDash"/>
            <a:round/>
          </a:ln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Symbolic Meaning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767080" y="404495"/>
            <a:ext cx="3533140" cy="521970"/>
          </a:xfrm>
          <a:prstGeom prst="rect">
            <a:avLst/>
          </a:prstGeom>
          <a:gradFill>
            <a:gsLst>
              <a:gs pos="50000">
                <a:srgbClr val="98D7F1"/>
              </a:gs>
              <a:gs pos="0">
                <a:srgbClr val="B9E3F4"/>
              </a:gs>
              <a:gs pos="100000">
                <a:srgbClr val="77CBED"/>
              </a:gs>
            </a:gsLst>
            <a:lin scaled="1"/>
          </a:gradFill>
          <a:ln w="69850" cmpd="sng">
            <a:gradFill>
              <a:gsLst>
                <a:gs pos="0">
                  <a:srgbClr val="00B0F0"/>
                </a:gs>
                <a:gs pos="74000">
                  <a:srgbClr val="0070C0"/>
                </a:gs>
                <a:gs pos="83000">
                  <a:srgbClr val="0070C0"/>
                </a:gs>
                <a:gs pos="100000">
                  <a:srgbClr val="00B0F0"/>
                </a:gs>
              </a:gsLst>
              <a:path path="rect">
                <a:fillToRect l="50000" t="50000" r="50000" b="50000"/>
              </a:path>
              <a:tileRect/>
            </a:gradFill>
            <a:prstDash val="lgDash"/>
            <a:round/>
          </a:ln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Practical Usage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35955" y="404495"/>
            <a:ext cx="3891280" cy="521970"/>
          </a:xfrm>
          <a:prstGeom prst="rect">
            <a:avLst/>
          </a:prstGeom>
          <a:gradFill>
            <a:gsLst>
              <a:gs pos="50000">
                <a:srgbClr val="98D7F1"/>
              </a:gs>
              <a:gs pos="0">
                <a:srgbClr val="B9E3F4"/>
              </a:gs>
              <a:gs pos="100000">
                <a:srgbClr val="77CBED"/>
              </a:gs>
            </a:gsLst>
            <a:lin scaled="1"/>
          </a:gradFill>
          <a:ln w="69850" cmpd="sng">
            <a:gradFill>
              <a:gsLst>
                <a:gs pos="0">
                  <a:srgbClr val="00B0F0"/>
                </a:gs>
                <a:gs pos="74000">
                  <a:srgbClr val="0070C0"/>
                </a:gs>
                <a:gs pos="83000">
                  <a:srgbClr val="0070C0"/>
                </a:gs>
                <a:gs pos="100000">
                  <a:srgbClr val="00B0F0"/>
                </a:gs>
              </a:gsLst>
              <a:path path="rect">
                <a:fillToRect l="50000" t="50000" r="50000" b="50000"/>
              </a:path>
              <a:tileRect/>
            </a:gradFill>
            <a:prstDash val="lgDash"/>
            <a:round/>
          </a:ln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Symbolic Meaning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5325" y="1340485"/>
            <a:ext cx="4149725" cy="177292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noAutofit/>
          </a:bodyPr>
          <a:p>
            <a:pPr>
              <a:buClrTx/>
              <a:buSzTx/>
              <a:buFontTx/>
            </a:pP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stripe of fabric used especially to cover, dress, and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bind up 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wounds</a:t>
            </a: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altLang="zh-CN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(a medical supply)</a:t>
            </a:r>
            <a:endParaRPr lang="en-US" altLang="zh-CN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95325" y="3429000"/>
            <a:ext cx="4145280" cy="3141345"/>
          </a:xfrm>
          <a:prstGeom prst="flowChartOffpageConnector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503545" y="1268730"/>
            <a:ext cx="6449060" cy="530098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noAutofit/>
          </a:bodyPr>
          <a:p>
            <a:pPr>
              <a:buClrTx/>
              <a:buSzTx/>
              <a:buFontTx/>
            </a:pP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catalyst 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催化剂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for our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friendship</a:t>
            </a: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ClrTx/>
              <a:buSzTx/>
              <a:buFontTx/>
            </a:pP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symbol of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care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a token of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compassion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and a potential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bridge to form new friendships</a:t>
            </a: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ClrTx/>
              <a:buSzTx/>
              <a:buFontTx/>
            </a:pP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reminder 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that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simple acts of kindness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can create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strong bonds 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between people</a:t>
            </a: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ClrTx/>
              <a:buSzTx/>
              <a:buFontTx/>
            </a:pP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reminding us all to be ready to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lend a helping hand</a:t>
            </a:r>
            <a:r>
              <a:rPr lang="en-US" sz="28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and, perhaps,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forge a lasting friendship</a:t>
            </a:r>
            <a:endParaRPr lang="en-US" sz="28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51180" y="476885"/>
            <a:ext cx="11243310" cy="3892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just"/>
            <a:r>
              <a:rPr lang="zh-CN" altLang="en-US" sz="1900">
                <a:latin typeface="Arial Black" panose="020B0A04020102020204" charset="0"/>
                <a:cs typeface="Arial Black" panose="020B0A04020102020204" charset="0"/>
                <a:sym typeface="+mn-ea"/>
              </a:rPr>
              <a:t>Paragraph 1:</a:t>
            </a:r>
            <a:r>
              <a:rPr lang="en-US" altLang="zh-CN" sz="1900"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zh-CN" altLang="en-US" sz="1900">
                <a:latin typeface="Arial Black" panose="020B0A04020102020204" charset="0"/>
                <a:cs typeface="Arial Black" panose="020B0A04020102020204" charset="0"/>
                <a:sym typeface="+mn-ea"/>
              </a:rPr>
              <a:t>I</a:t>
            </a:r>
            <a:r>
              <a:rPr lang="en-US" altLang="zh-CN" sz="1900"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zh-CN" altLang="en-US" sz="1900">
                <a:latin typeface="Arial Black" panose="020B0A04020102020204" charset="0"/>
                <a:cs typeface="Arial Black" panose="020B0A04020102020204" charset="0"/>
                <a:sym typeface="+mn-ea"/>
              </a:rPr>
              <a:t>remembered my little first-aid kit.</a:t>
            </a:r>
            <a:endParaRPr lang="zh-CN" altLang="en-US" sz="1900"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indent="457200" algn="just"/>
            <a:endParaRPr lang="zh-CN" altLang="en-US" sz="1900"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indent="457200" algn="just"/>
            <a:r>
              <a:rPr lang="zh-CN" altLang="en-US" sz="1900">
                <a:latin typeface="Arial Black" panose="020B0A04020102020204" charset="0"/>
                <a:cs typeface="Arial Black" panose="020B0A04020102020204" charset="0"/>
                <a:sym typeface="+mn-ea"/>
              </a:rPr>
              <a:t>Paragraph 2:</a:t>
            </a:r>
            <a:r>
              <a:rPr lang="en-US" altLang="zh-CN" sz="1900"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zh-CN" altLang="en-US" sz="1900">
                <a:latin typeface="Arial Black" panose="020B0A04020102020204" charset="0"/>
                <a:cs typeface="Arial Black" panose="020B0A04020102020204" charset="0"/>
                <a:sym typeface="+mn-ea"/>
              </a:rPr>
              <a:t>Years later,</a:t>
            </a:r>
            <a:r>
              <a:rPr lang="en-US" altLang="zh-CN" sz="1900"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zh-CN" altLang="en-US" sz="1900">
                <a:latin typeface="Arial Black" panose="020B0A04020102020204" charset="0"/>
                <a:cs typeface="Arial Black" panose="020B0A04020102020204" charset="0"/>
                <a:sym typeface="+mn-ea"/>
              </a:rPr>
              <a:t>I received a party invitation from a young friend who was graduating from</a:t>
            </a:r>
            <a:r>
              <a:rPr lang="en-US" altLang="zh-CN" sz="1900"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zh-CN" altLang="en-US" sz="1900">
                <a:latin typeface="Arial Black" panose="020B0A04020102020204" charset="0"/>
                <a:cs typeface="Arial Black" panose="020B0A04020102020204" charset="0"/>
                <a:sym typeface="+mn-ea"/>
              </a:rPr>
              <a:t>high school.</a:t>
            </a:r>
            <a:endParaRPr lang="zh-CN" altLang="en-US" sz="1900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"/>
            </p:custDataLst>
          </p:nvPr>
        </p:nvSpPr>
        <p:spPr>
          <a:xfrm>
            <a:off x="8112125" y="620395"/>
            <a:ext cx="3792220" cy="121602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</a:rPr>
              <a:t>The process of helping Emily with the help of my first-aid kit</a:t>
            </a:r>
            <a:endParaRPr lang="en-US" altLang="zh-CN" sz="2400" b="1">
              <a:solidFill>
                <a:schemeClr val="bg1"/>
              </a:solidFill>
              <a:latin typeface="Yu Gothic UI Semibold" panose="020B0700000000000000" charset="-128"/>
              <a:ea typeface="Yu Gothic UI Semibold" panose="020B0700000000000000" charset="-128"/>
            </a:endParaRPr>
          </a:p>
        </p:txBody>
      </p:sp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8112125" y="2204720"/>
            <a:ext cx="3792220" cy="121666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</a:rPr>
              <a:t>I made many friends in college with the help </a:t>
            </a:r>
            <a:r>
              <a:rPr lang="en-US" altLang="zh-CN" sz="2400" b="1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  <a:sym typeface="+mn-ea"/>
              </a:rPr>
              <a:t>of my first-aid kit</a:t>
            </a:r>
            <a:endParaRPr lang="en-US" altLang="zh-CN" sz="2400" b="1">
              <a:solidFill>
                <a:schemeClr val="bg1"/>
              </a:solidFill>
              <a:latin typeface="Yu Gothic UI Semibold" panose="020B0700000000000000" charset="-128"/>
              <a:ea typeface="Yu Gothic UI Semibold" panose="020B0700000000000000" charset="-128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12125" y="4613910"/>
            <a:ext cx="3792220" cy="121602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Yu Gothic UI Semibold" panose="020B0700000000000000" charset="-128"/>
                <a:ea typeface="Yu Gothic UI Semibold" panose="020B0700000000000000" charset="-128"/>
              </a:rPr>
              <a:t>I gave a first-aid kit to my young friend as a graduation gift.</a:t>
            </a:r>
            <a:endParaRPr lang="en-US" altLang="zh-CN" sz="2400" b="1">
              <a:solidFill>
                <a:schemeClr val="bg1"/>
              </a:solidFill>
              <a:latin typeface="Yu Gothic UI Semibold" panose="020B0700000000000000" charset="-128"/>
              <a:ea typeface="Yu Gothic UI Semibold" panose="020B0700000000000000" charset="-128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55370" y="908685"/>
            <a:ext cx="671957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1. How did I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find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my first-aid kit?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2. How did I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help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Emily with her burns?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3. How did Emily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react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? How about other students?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4. How did my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attitude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change toward the unexpected gift?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5. How did the first-aid kit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change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my college life?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3287395" y="2420620"/>
            <a:ext cx="1617345" cy="675640"/>
          </a:xfrm>
          <a:prstGeom prst="rect">
            <a:avLst/>
          </a:prstGeom>
          <a:gradFill>
            <a:gsLst>
              <a:gs pos="0">
                <a:srgbClr val="FD96A5"/>
              </a:gs>
              <a:gs pos="100000">
                <a:srgbClr val="FE6479"/>
              </a:gs>
            </a:gsLst>
            <a:lin scaled="1"/>
          </a:gra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9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indifferent,</a:t>
            </a:r>
            <a:endParaRPr lang="en-US" altLang="zh-CN" sz="19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19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disapproving </a:t>
            </a:r>
            <a:endParaRPr lang="en-US" altLang="zh-CN" sz="19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6"/>
            </p:custDataLst>
          </p:nvPr>
        </p:nvCxnSpPr>
        <p:spPr>
          <a:xfrm>
            <a:off x="4904740" y="2758440"/>
            <a:ext cx="542925" cy="0"/>
          </a:xfrm>
          <a:prstGeom prst="straightConnector1">
            <a:avLst/>
          </a:prstGeom>
          <a:ln w="47625">
            <a:solidFill>
              <a:srgbClr val="FE6D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447665" y="2420620"/>
            <a:ext cx="1617345" cy="675640"/>
          </a:xfrm>
          <a:prstGeom prst="rect">
            <a:avLst/>
          </a:prstGeom>
          <a:gradFill>
            <a:gsLst>
              <a:gs pos="0">
                <a:srgbClr val="FD96A5"/>
              </a:gs>
              <a:gs pos="100000">
                <a:srgbClr val="FE6479"/>
              </a:gs>
            </a:gsLst>
            <a:lin scaled="1"/>
          </a:gra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9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admiring,</a:t>
            </a:r>
            <a:endParaRPr lang="en-US" altLang="zh-CN" sz="19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19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appreciative</a:t>
            </a:r>
            <a:endParaRPr lang="en-US" altLang="zh-CN" sz="19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右大括号 10"/>
          <p:cNvSpPr/>
          <p:nvPr/>
        </p:nvSpPr>
        <p:spPr>
          <a:xfrm>
            <a:off x="7536180" y="980440"/>
            <a:ext cx="215900" cy="648335"/>
          </a:xfrm>
          <a:prstGeom prst="rightBrace">
            <a:avLst/>
          </a:prstGeom>
          <a:ln w="44450">
            <a:solidFill>
              <a:srgbClr val="007A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大括号 11"/>
          <p:cNvSpPr/>
          <p:nvPr>
            <p:custDataLst>
              <p:tags r:id="rId8"/>
            </p:custDataLst>
          </p:nvPr>
        </p:nvSpPr>
        <p:spPr>
          <a:xfrm>
            <a:off x="7536180" y="1844675"/>
            <a:ext cx="215900" cy="1518285"/>
          </a:xfrm>
          <a:prstGeom prst="rightBrace">
            <a:avLst/>
          </a:prstGeom>
          <a:ln w="44450">
            <a:solidFill>
              <a:srgbClr val="007A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032510" y="4437380"/>
            <a:ext cx="67195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1. What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gift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did I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decide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to give? Why?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2. How did I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prepare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the gift?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3. How did the young friend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react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4. What’s my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reflection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or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feeling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? (ending)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右大括号 13"/>
          <p:cNvSpPr/>
          <p:nvPr>
            <p:custDataLst>
              <p:tags r:id="rId10"/>
            </p:custDataLst>
          </p:nvPr>
        </p:nvSpPr>
        <p:spPr>
          <a:xfrm>
            <a:off x="7536180" y="4509135"/>
            <a:ext cx="215900" cy="1070610"/>
          </a:xfrm>
          <a:prstGeom prst="rightBrace">
            <a:avLst/>
          </a:prstGeom>
          <a:ln w="44450">
            <a:solidFill>
              <a:srgbClr val="007A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animBg="1"/>
      <p:bldP spid="34" grpId="0" bldLvl="0" animBg="1"/>
      <p:bldP spid="34" grpId="1" animBg="1"/>
      <p:bldP spid="7" grpId="0" bldLvl="0" animBg="1"/>
      <p:bldP spid="7" grpId="1" animBg="1"/>
      <p:bldP spid="23" grpId="0" bldLvl="0" animBg="1"/>
      <p:bldP spid="23" grpId="1"/>
      <p:bldP spid="9" grpId="0" bldLvl="0" animBg="1"/>
      <p:bldP spid="9" grpId="1"/>
      <p:bldP spid="11" grpId="0" animBg="1"/>
      <p:bldP spid="11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01650" y="1412875"/>
            <a:ext cx="11354435" cy="35972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noAutofit/>
          </a:bodyPr>
          <a:p>
            <a:pPr marL="342900" lvl="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u"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Place</a:t>
            </a:r>
            <a:r>
              <a:rPr lang="en-US" sz="24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burned area under running cool water for at least 5 minutes to reduce swelling. </a:t>
            </a:r>
            <a:endParaRPr lang="en-US" sz="24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u"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Apply </a:t>
            </a:r>
            <a:r>
              <a:rPr lang="en-US" sz="24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thin layer of burn </a:t>
            </a:r>
            <a:r>
              <a:rPr lang="en-US" sz="2400" b="1" i="1" u="sng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cream or ointment</a:t>
            </a:r>
            <a:r>
              <a:rPr lang="en-US" sz="24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to the area to soothe it. </a:t>
            </a:r>
            <a:endParaRPr lang="en-US" sz="24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u"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Place </a:t>
            </a:r>
            <a:r>
              <a:rPr lang="en-US" sz="24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</a:t>
            </a:r>
            <a:r>
              <a:rPr lang="en-US" sz="2400" b="1" i="1" u="sng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sterile (</a:t>
            </a:r>
            <a:r>
              <a:rPr lang="zh-CN" altLang="en-US" sz="2400" b="1" i="1" u="sng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无菌的</a:t>
            </a:r>
            <a:r>
              <a:rPr lang="en-US" sz="2400" b="1" i="1" u="sng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gauze pad </a:t>
            </a:r>
            <a:r>
              <a:rPr lang="en-US" sz="24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over the cream or ointment-covered burn. </a:t>
            </a:r>
            <a:endParaRPr lang="en-US" sz="24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u"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Secure </a:t>
            </a:r>
            <a:r>
              <a:rPr lang="en-US" sz="24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gauze in place with </a:t>
            </a:r>
            <a:r>
              <a:rPr lang="en-US" sz="2400" b="1" i="1" u="sng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tape (</a:t>
            </a:r>
            <a:r>
              <a:rPr lang="zh-CN" altLang="en-US" sz="2400" b="1" i="1" u="sng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胶带</a:t>
            </a:r>
            <a:r>
              <a:rPr lang="en-US" sz="2400" b="1" i="1" u="sng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en-US" sz="24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lang="en-US" sz="24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u"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Wrap </a:t>
            </a:r>
            <a:r>
              <a:rPr lang="en-US" sz="2400" b="1" i="1" u="sng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loose bandage</a:t>
            </a:r>
            <a:r>
              <a:rPr lang="en-US" sz="2400">
                <a:solidFill>
                  <a:srgbClr val="05073B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around the gauze to keep the dressing in place, ensuring it’s not too tight to avoid restricting blood flow.</a:t>
            </a:r>
            <a:endParaRPr lang="en-US" sz="2400">
              <a:solidFill>
                <a:srgbClr val="05073B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3700" y="4364990"/>
            <a:ext cx="5549900" cy="274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23570" y="692785"/>
            <a:ext cx="11110595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900">
                <a:latin typeface="Calibri" panose="020F0502020204030204" charset="0"/>
                <a:sym typeface="+mn-ea"/>
              </a:rPr>
              <a:t> “</a:t>
            </a:r>
            <a:r>
              <a:rPr lang="zh-CN" altLang="en-US" sz="1900">
                <a:latin typeface="Calibri" panose="020F0502020204030204" charset="0"/>
                <a:sym typeface="+mn-ea"/>
              </a:rPr>
              <a:t>A first aid kit?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Inside it were a small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packet of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pills,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pain-killers,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creams,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ointments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(药膏),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an insect sprayer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(喷雾),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a tape,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pads of gauze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(纱布)</a:t>
            </a:r>
            <a:r>
              <a:rPr lang="en-US" altLang="zh-CN" sz="1900">
                <a:latin typeface="Calibri" panose="020F0502020204030204" charset="0"/>
                <a:sym typeface="+mn-ea"/>
              </a:rPr>
              <a:t> </a:t>
            </a:r>
            <a:r>
              <a:rPr lang="zh-CN" altLang="en-US" sz="1900">
                <a:latin typeface="Calibri" panose="020F0502020204030204" charset="0"/>
                <a:sym typeface="+mn-ea"/>
              </a:rPr>
              <a:t>and bandages.</a:t>
            </a:r>
            <a:r>
              <a:rPr lang="en-US" altLang="zh-CN" sz="1900">
                <a:latin typeface="Calibri" panose="020F0502020204030204" charset="0"/>
                <a:sym typeface="+mn-ea"/>
              </a:rPr>
              <a:t>” </a:t>
            </a:r>
            <a:endParaRPr lang="en-US" altLang="zh-CN" sz="1900">
              <a:latin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090" y="188595"/>
            <a:ext cx="7203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How to treat burns?</a:t>
            </a:r>
            <a:endParaRPr lang="en-US" altLang="zh-CN" sz="28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16278254236_1_1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DIAGRAM_MODELTYPE" val="dynamicNum"/>
  <p:tag name="KSO_WM_BEAUTIFY_FLAG" val=""/>
  <p:tag name="KSO_WM_UNIT_TYPE" val="ζ_h_f"/>
  <p:tag name="KSO_WM_UNIT_DYNMNUM_TYPE" val="1"/>
  <p:tag name="KSO_WM_DYNAMICNUM_SPEED" val="3"/>
  <p:tag name="KSO_WM_UNIT_DYNMNUM_DGM_ANIMTYPE" val="5"/>
  <p:tag name="KSO_WM_UNIT_INDEX" val="1716278254236_1_1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15408</Words>
  <Application>WPS 演示</Application>
  <PresentationFormat/>
  <Paragraphs>223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汉仪铸字美心体简</vt:lpstr>
      <vt:lpstr>Calibri</vt:lpstr>
      <vt:lpstr>Arial Black</vt:lpstr>
      <vt:lpstr>Times New Roman</vt:lpstr>
      <vt:lpstr>Yu Gothic UI Semibold</vt:lpstr>
      <vt:lpstr>Wingdings</vt:lpstr>
      <vt:lpstr>方正楷体_GB2312</vt:lpstr>
      <vt:lpstr>汉仪粗宋简</vt:lpstr>
      <vt:lpstr>汉仪超粗黑简</vt:lpstr>
      <vt:lpstr>微软雅黑</vt:lpstr>
      <vt:lpstr>Arial Unicode MS</vt:lpstr>
      <vt:lpstr>HelveticaNeue</vt:lpstr>
      <vt:lpstr>华文新魏</vt:lpstr>
      <vt:lpstr>Segoe Print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34</cp:revision>
  <dcterms:created xsi:type="dcterms:W3CDTF">2024-05-18T00:44:00Z</dcterms:created>
  <dcterms:modified xsi:type="dcterms:W3CDTF">2024-05-22T06:20:53Z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27A4034EDC7B4FB3B6FF95BE57820E94_12</vt:lpwstr>
  </property>
</Properties>
</file>