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2" r:id="rId3"/>
    <p:sldId id="272" r:id="rId4"/>
    <p:sldId id="263" r:id="rId5"/>
    <p:sldId id="273" r:id="rId6"/>
    <p:sldId id="256" r:id="rId7"/>
    <p:sldId id="277" r:id="rId8"/>
    <p:sldId id="278" r:id="rId9"/>
    <p:sldId id="285" r:id="rId10"/>
    <p:sldId id="279" r:id="rId11"/>
    <p:sldId id="286" r:id="rId12"/>
    <p:sldId id="257" r:id="rId13"/>
    <p:sldId id="259" r:id="rId14"/>
    <p:sldId id="287" r:id="rId15"/>
    <p:sldId id="262" r:id="rId16"/>
  </p:sldIdLst>
  <p:sldSz cx="12192000" cy="6858000"/>
  <p:notesSz cx="6858000" cy="9144000"/>
  <p:embeddedFontLst>
    <p:embeddedFont>
      <p:font typeface="Aptos Narrow" panose="020B0004020202020204" pitchFamily="34" charset="0"/>
      <p:regular r:id="rId20"/>
      <p:bold r:id="rId21"/>
      <p:italic r:id="rId22"/>
      <p:boldItalic r:id="rId23"/>
    </p:embeddedFont>
    <p:embeddedFont>
      <p:font typeface="Calibri" panose="020F0502020204030204" charset="0"/>
      <p:regular r:id="rId24"/>
      <p:bold r:id="rId25"/>
      <p:italic r:id="rId26"/>
      <p:boldItalic r:id="rId27"/>
    </p:embeddedFont>
    <p:embeddedFont>
      <p:font typeface="Yu Gothic UI Semibold" panose="020B0700000000000000" charset="-128"/>
      <p:bold r:id="rId28"/>
    </p:embeddedFont>
    <p:embeddedFont>
      <p:font typeface="微软雅黑" panose="020B0503020204020204" charset="-122"/>
      <p:regular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51" y="3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2.wdp"/><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tags" Target="../tags/tag1.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5.jpeg"/><Relationship Id="rId3" Type="http://schemas.openxmlformats.org/officeDocument/2006/relationships/tags" Target="../tags/tag2.xml"/><Relationship Id="rId2" Type="http://schemas.openxmlformats.org/officeDocument/2006/relationships/image" Target="../media/image12.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tags" Target="../tags/tag7.xml"/><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18.jpeg"/><Relationship Id="rId2" Type="http://schemas.openxmlformats.org/officeDocument/2006/relationships/tags" Target="../tags/tag8.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8200" y="331032"/>
            <a:ext cx="2725057" cy="461665"/>
          </a:xfrm>
          <a:prstGeom prst="rect">
            <a:avLst/>
          </a:prstGeom>
          <a:noFill/>
        </p:spPr>
        <p:txBody>
          <a:bodyPr wrap="square" rtlCol="0">
            <a:spAutoFit/>
          </a:bodyPr>
          <a:lstStyle/>
          <a:p>
            <a:r>
              <a:rPr lang="en-US" altLang="zh-CN" sz="2400" b="1" dirty="0">
                <a:solidFill>
                  <a:srgbClr val="C00000"/>
                </a:solidFill>
              </a:rPr>
              <a:t>farewell+ wishes</a:t>
            </a:r>
            <a:endParaRPr lang="zh-CN" altLang="en-US" sz="2400" b="1" dirty="0">
              <a:solidFill>
                <a:srgbClr val="C00000"/>
              </a:soli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8660" y="213906"/>
            <a:ext cx="607716" cy="630337"/>
          </a:xfrm>
          <a:prstGeom prst="rect">
            <a:avLst/>
          </a:prstGeom>
        </p:spPr>
      </p:pic>
      <p:sp>
        <p:nvSpPr>
          <p:cNvPr id="8" name="文本框 7"/>
          <p:cNvSpPr txBox="1"/>
          <p:nvPr/>
        </p:nvSpPr>
        <p:spPr>
          <a:xfrm>
            <a:off x="709800" y="2081883"/>
            <a:ext cx="9697034" cy="3693319"/>
          </a:xfrm>
          <a:prstGeom prst="rect">
            <a:avLst/>
          </a:prstGeom>
          <a:noFill/>
        </p:spPr>
        <p:txBody>
          <a:bodyPr wrap="square" rtlCol="0" anchor="t">
            <a:spAutoFit/>
          </a:bodyPr>
          <a:lstStyle>
            <a:defPPr>
              <a:defRPr lang="zh-CN"/>
            </a:defPPr>
            <a:lvl1pPr algn="just">
              <a:defRPr sz="2100" u="sng">
                <a:latin typeface="Calibri" panose="020F0502020204030204" charset="0"/>
                <a:ea typeface="Yu Gothic UI Semibold" panose="020B0700000000000000" charset="-128"/>
                <a:cs typeface="Calibri" panose="020F0502020204030204" charset="0"/>
              </a:defRPr>
            </a:lvl1pPr>
          </a:lstStyle>
          <a:p>
            <a:r>
              <a:rPr lang="en-US" altLang="zh-CN" sz="2600" dirty="0"/>
              <a:t>Once again, goodbye, bros! </a:t>
            </a:r>
            <a:r>
              <a:rPr lang="en-US" altLang="zh-CN" sz="2600" u="none" dirty="0"/>
              <a:t>Tomorrow may be challenging, but with your joint efforts, our team will surely </a:t>
            </a:r>
            <a:r>
              <a:rPr lang="en-US" altLang="zh-CN" sz="2600" b="1" i="1" u="none" dirty="0"/>
              <a:t>turn over a new leaf and usher in an even more glorious future</a:t>
            </a:r>
            <a:r>
              <a:rPr lang="en-US" altLang="zh-CN" sz="2600" u="none" dirty="0"/>
              <a:t>.</a:t>
            </a:r>
            <a:endParaRPr lang="en-US" altLang="zh-CN" sz="2600" u="none" dirty="0"/>
          </a:p>
          <a:p>
            <a:endParaRPr lang="en-US" altLang="zh-CN" sz="2600" u="none" dirty="0"/>
          </a:p>
          <a:p>
            <a:endParaRPr lang="en-US" altLang="zh-CN" sz="2600" u="none" dirty="0"/>
          </a:p>
          <a:p>
            <a:r>
              <a:rPr lang="en-US" altLang="zh-CN" sz="2600" dirty="0"/>
              <a:t>Farewell, and may </a:t>
            </a:r>
            <a:r>
              <a:rPr lang="en-US" altLang="zh-CN" sz="2600" u="none" dirty="0"/>
              <a:t>success and happiness </a:t>
            </a:r>
            <a:r>
              <a:rPr lang="en-US" altLang="zh-CN" sz="2600" dirty="0"/>
              <a:t>follow</a:t>
            </a:r>
            <a:r>
              <a:rPr lang="en-US" altLang="zh-CN" sz="2600" u="none" dirty="0"/>
              <a:t> each one of us on our </a:t>
            </a:r>
            <a:r>
              <a:rPr lang="en-US" altLang="zh-CN" sz="2600" b="1" i="1" u="none" dirty="0"/>
              <a:t>respective</a:t>
            </a:r>
            <a:r>
              <a:rPr lang="en-US" altLang="zh-CN" sz="2600" u="none" dirty="0"/>
              <a:t> journeys. Thank you.</a:t>
            </a:r>
            <a:endParaRPr lang="en-US" altLang="zh-CN" sz="2600" u="none" dirty="0"/>
          </a:p>
          <a:p>
            <a:endParaRPr lang="en-US" altLang="zh-CN" sz="2600" u="none" dirty="0"/>
          </a:p>
          <a:p>
            <a:endParaRPr lang="zh-CN" altLang="en-US" sz="2600" u="none"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6257" y="4031480"/>
            <a:ext cx="2826520" cy="2826520"/>
          </a:xfrm>
          <a:prstGeom prst="rect">
            <a:avLst/>
          </a:prstGeom>
        </p:spPr>
      </p:pic>
      <p:sp>
        <p:nvSpPr>
          <p:cNvPr id="11" name="文本框 10"/>
          <p:cNvSpPr txBox="1"/>
          <p:nvPr/>
        </p:nvSpPr>
        <p:spPr>
          <a:xfrm>
            <a:off x="838200" y="1132218"/>
            <a:ext cx="2384072" cy="461665"/>
          </a:xfrm>
          <a:prstGeom prst="rect">
            <a:avLst/>
          </a:prstGeom>
          <a:noFill/>
        </p:spPr>
        <p:txBody>
          <a:bodyPr wrap="square" rtlCol="0">
            <a:spAutoFit/>
          </a:bodyPr>
          <a:lstStyle/>
          <a:p>
            <a:r>
              <a:rPr lang="en-US" altLang="zh-CN" sz="2400" b="1" dirty="0">
                <a:solidFill>
                  <a:srgbClr val="C00000"/>
                </a:solidFill>
              </a:rPr>
              <a:t>theme-related</a:t>
            </a:r>
            <a:endParaRPr lang="zh-CN" alt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03580" y="509270"/>
            <a:ext cx="10755630" cy="5693866"/>
          </a:xfrm>
          <a:prstGeom prst="rect">
            <a:avLst/>
          </a:prstGeom>
          <a:noFill/>
          <a:ln w="9525">
            <a:noFill/>
          </a:ln>
        </p:spPr>
        <p:txBody>
          <a:bodyPr wrap="square">
            <a:spAutoFit/>
          </a:bodyPr>
          <a:lstStyle/>
          <a:p>
            <a:pPr indent="0" algn="just"/>
            <a:r>
              <a:rPr lang="en-US" sz="2800" b="0" i="1" dirty="0">
                <a:solidFill>
                  <a:srgbClr val="000000"/>
                </a:solidFill>
                <a:latin typeface="Times New Roman" panose="02020603050405020304" charset="0"/>
                <a:ea typeface="宋体" panose="02010600030101010101" pitchFamily="2" charset="-122"/>
                <a:cs typeface="Times New Roman" panose="02020603050405020304" charset="0"/>
              </a:rPr>
              <a:t>A possible version:</a:t>
            </a:r>
            <a:endParaRPr lang="en-US" sz="2800" b="0" i="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just"/>
            <a:r>
              <a:rPr lang="en-US" sz="2800" b="0" i="1" dirty="0">
                <a:solidFill>
                  <a:srgbClr val="000000"/>
                </a:solidFill>
                <a:latin typeface="Times New Roman" panose="02020603050405020304" charset="0"/>
                <a:ea typeface="宋体" panose="02010600030101010101" pitchFamily="2" charset="-122"/>
                <a:cs typeface="Times New Roman" panose="02020603050405020304" charset="0"/>
              </a:rPr>
              <a:t>My dear teammates,</a:t>
            </a:r>
            <a:endParaRPr lang="en-US" sz="2800" b="0"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just"/>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I find it hard to say goodbye. Meanwhile, I </a:t>
            </a:r>
            <a:r>
              <a:rPr lang="en-US" sz="28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feel incredibly fortunate </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to have spent three years </a:t>
            </a:r>
            <a:r>
              <a:rPr lang="en-US" sz="2800" b="0" dirty="0" err="1">
                <a:solidFill>
                  <a:srgbClr val="000000"/>
                </a:solidFill>
                <a:latin typeface="Times New Roman" panose="02020603050405020304" charset="0"/>
                <a:ea typeface="宋体" panose="02010600030101010101" pitchFamily="2" charset="-122"/>
                <a:cs typeface="Times New Roman" panose="02020603050405020304" charset="0"/>
              </a:rPr>
              <a:t>practising</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with you,</a:t>
            </a:r>
            <a:r>
              <a:rPr lang="en-US" sz="280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(background)</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which has truly given me some of the </a:t>
            </a:r>
            <a:r>
              <a:rPr lang="en-US" sz="28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best</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moments</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 of my life. </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The championship we claimed last semester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will serve as a constant reminder of our</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everlasting</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friendship</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(memories)</a:t>
            </a:r>
            <a:endParaRPr 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endParaRPr>
          </a:p>
          <a:p>
            <a:pPr indent="0" algn="just"/>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        </a:t>
            </a:r>
            <a:r>
              <a:rPr lang="en-US" sz="28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It seems impossible to express my gratitude to all of you</a:t>
            </a:r>
            <a:r>
              <a:rPr lang="en-US" sz="2800" b="0" u="sng"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All of my coaches and teammates, the influence you have made on me is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immeasurable</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Your love and care will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carry</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me</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through</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what the next chapter has in store for me</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(appreciation)</a:t>
            </a:r>
            <a:endParaRPr 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endParaRPr>
          </a:p>
          <a:p>
            <a:pPr indent="0" algn="just"/>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With your passion and commitment, I believe that our team will achieve more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feats </a:t>
            </a:r>
            <a:r>
              <a:rPr lang="en-US" sz="2800"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a:t>
            </a:r>
            <a:r>
              <a:rPr lang="zh-CN" altLang="en-US" sz="2800"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功绩</a:t>
            </a:r>
            <a:r>
              <a:rPr lang="en-US" sz="2800"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a:t>
            </a:r>
            <a:r>
              <a:rPr lang="en-US" sz="280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and have a </a:t>
            </a:r>
            <a:r>
              <a:rPr lang="en-US" sz="28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prosperous</a:t>
            </a:r>
            <a:r>
              <a:rPr lang="en-US" sz="2800" b="0" dirty="0">
                <a:solidFill>
                  <a:srgbClr val="000000"/>
                </a:solidFill>
                <a:latin typeface="Times New Roman" panose="02020603050405020304" charset="0"/>
                <a:ea typeface="宋体" panose="02010600030101010101" pitchFamily="2" charset="-122"/>
                <a:cs typeface="Times New Roman" panose="02020603050405020304" charset="0"/>
              </a:rPr>
              <a:t> future. </a:t>
            </a:r>
            <a:r>
              <a:rPr 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(wishes)</a:t>
            </a:r>
            <a:endParaRPr lang="en-US" altLang="en-US" sz="28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303530" y="202724"/>
            <a:ext cx="9347676" cy="6247864"/>
          </a:xfrm>
          <a:prstGeom prst="rect">
            <a:avLst/>
          </a:prstGeom>
          <a:noFill/>
          <a:ln w="9525">
            <a:noFill/>
          </a:ln>
        </p:spPr>
        <p:txBody>
          <a:bodyPr wrap="square">
            <a:spAutoFit/>
          </a:bodyPr>
          <a:lstStyle/>
          <a:p>
            <a:pPr indent="0" algn="just"/>
            <a:r>
              <a:rPr lang="en-US" altLang="zh-CN" sz="2500" b="0" i="1" dirty="0">
                <a:solidFill>
                  <a:srgbClr val="000000"/>
                </a:solidFill>
                <a:latin typeface="Times New Roman" panose="02020603050405020304" charset="0"/>
                <a:ea typeface="宋体" panose="02010600030101010101" pitchFamily="2" charset="-122"/>
                <a:cs typeface="Times New Roman" panose="02020603050405020304" charset="0"/>
              </a:rPr>
              <a:t>My version</a:t>
            </a:r>
            <a:r>
              <a:rPr lang="en-US" altLang="zh-CN" sz="2500" i="1" dirty="0">
                <a:solidFill>
                  <a:srgbClr val="000000"/>
                </a:solidFill>
                <a:latin typeface="Times New Roman" panose="02020603050405020304" charset="0"/>
                <a:ea typeface="宋体" panose="02010600030101010101" pitchFamily="2" charset="-122"/>
                <a:cs typeface="Times New Roman" panose="02020603050405020304" charset="0"/>
              </a:rPr>
              <a:t>:</a:t>
            </a:r>
            <a:endParaRPr lang="zh-CN" altLang="en-US" sz="2500" b="0" i="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just"/>
            <a:r>
              <a:rPr lang="en-US" sz="2500" b="0" i="1" dirty="0">
                <a:solidFill>
                  <a:srgbClr val="000000"/>
                </a:solidFill>
                <a:latin typeface="Times New Roman" panose="02020603050405020304" charset="0"/>
                <a:ea typeface="宋体" panose="02010600030101010101" pitchFamily="2" charset="-122"/>
                <a:cs typeface="Times New Roman" panose="02020603050405020304" charset="0"/>
              </a:rPr>
              <a:t>My dear teammates,</a:t>
            </a:r>
            <a:endParaRPr lang="en-US" sz="2500" b="0"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just"/>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How time flies</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 It’s pretty hard for me to </a:t>
            </a:r>
            <a:r>
              <a:rPr lang="en-US" sz="25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bid farewell to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you all. </a:t>
            </a:r>
            <a:r>
              <a:rPr lang="en-US" altLang="zh-CN" sz="250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(background)</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 </a:t>
            </a:r>
            <a:endParaRPr lang="en-US" sz="2500" b="0" u="sng" dirty="0">
              <a:solidFill>
                <a:srgbClr val="000000"/>
              </a:solidFill>
              <a:latin typeface="Times New Roman" panose="02020603050405020304" charset="0"/>
              <a:ea typeface="宋体" panose="02010600030101010101" pitchFamily="2" charset="-122"/>
              <a:cs typeface="Times New Roman" panose="02020603050405020304" charset="0"/>
            </a:endParaRPr>
          </a:p>
          <a:p>
            <a:pPr algn="just"/>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Looking back on </a:t>
            </a:r>
            <a:r>
              <a:rPr lang="en-US" sz="2500" u="sng" dirty="0">
                <a:solidFill>
                  <a:srgbClr val="000000"/>
                </a:solidFill>
                <a:latin typeface="Times New Roman" panose="02020603050405020304" charset="0"/>
                <a:ea typeface="宋体" panose="02010600030101010101" pitchFamily="2" charset="-122"/>
                <a:cs typeface="Times New Roman" panose="02020603050405020304" charset="0"/>
              </a:rPr>
              <a:t>the cherished time spent with you, </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we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sweated</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on the basketball court,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strove </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for glorious moments, and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savored</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both the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bitterness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and</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bliss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during the journey. </a:t>
            </a:r>
            <a:r>
              <a:rPr lang="en-US" sz="2500" u="sng" dirty="0">
                <a:solidFill>
                  <a:srgbClr val="000000"/>
                </a:solidFill>
                <a:latin typeface="Times New Roman" panose="02020603050405020304" charset="0"/>
                <a:ea typeface="宋体" panose="02010600030101010101" pitchFamily="2" charset="-122"/>
                <a:cs typeface="Times New Roman" panose="02020603050405020304" charset="0"/>
              </a:rPr>
              <a:t>Every piece of memory </a:t>
            </a:r>
            <a:r>
              <a:rPr lang="en-US" sz="2500" b="1" i="1" u="sng"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remains vivid and will forever echo </a:t>
            </a:r>
            <a:r>
              <a:rPr lang="en-US" sz="2500" u="sng" dirty="0">
                <a:solidFill>
                  <a:srgbClr val="000000"/>
                </a:solidFill>
                <a:latin typeface="Times New Roman" panose="02020603050405020304" charset="0"/>
                <a:ea typeface="宋体" panose="02010600030101010101" pitchFamily="2" charset="-122"/>
                <a:cs typeface="Times New Roman" panose="02020603050405020304" charset="0"/>
              </a:rPr>
              <a:t>in my mind.</a:t>
            </a:r>
            <a:r>
              <a:rPr lang="en-US" altLang="zh-CN" sz="24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 (memories)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1" u="sng" dirty="0">
                <a:solidFill>
                  <a:srgbClr val="000000"/>
                </a:solidFill>
                <a:latin typeface="Times New Roman" panose="02020603050405020304" charset="0"/>
                <a:ea typeface="宋体" panose="02010600030101010101" pitchFamily="2" charset="-122"/>
                <a:cs typeface="Times New Roman" panose="02020603050405020304" charset="0"/>
              </a:rPr>
              <a:t>Though</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it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marks the end of </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my basketball career here, it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heralds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zh-CN" altLang="en-US" sz="2500" b="0" dirty="0">
                <a:solidFill>
                  <a:srgbClr val="000000"/>
                </a:solidFill>
                <a:latin typeface="Times New Roman" panose="02020603050405020304" charset="0"/>
                <a:ea typeface="宋体" panose="02010600030101010101" pitchFamily="2" charset="-122"/>
                <a:cs typeface="Times New Roman" panose="02020603050405020304" charset="0"/>
              </a:rPr>
              <a:t>预示着</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 a new chapter in my life</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You have all helped shape me into a better person- </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my beloved brothers, as well as our diligent coaches.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Without you and our joint endeavors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we wouldn’t have</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achieved so much,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nor would we </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have become such a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tight-knit family</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4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 (appreciation)</a:t>
            </a:r>
            <a:endParaRPr lang="en-US" sz="2500" b="0"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just"/>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I feel blessed to have you all with me in my high school life. May</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our paths continue to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cross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and may</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our team </a:t>
            </a:r>
            <a:r>
              <a:rPr lang="en-US" sz="2500" b="1" i="1" dirty="0">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soar to even greater heights</a:t>
            </a:r>
            <a:r>
              <a:rPr lang="en-US" sz="2500" b="0"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sz="2500" b="0" u="sng" dirty="0">
                <a:solidFill>
                  <a:srgbClr val="000000"/>
                </a:solidFill>
                <a:latin typeface="Times New Roman" panose="02020603050405020304" charset="0"/>
                <a:ea typeface="宋体" panose="02010600030101010101" pitchFamily="2" charset="-122"/>
                <a:cs typeface="Times New Roman" panose="02020603050405020304" charset="0"/>
              </a:rPr>
              <a:t>Best wishes, and stay in touch!</a:t>
            </a:r>
            <a:r>
              <a:rPr lang="en-US" altLang="zh-CN" sz="2400" b="0" dirty="0">
                <a:solidFill>
                  <a:srgbClr val="000000"/>
                </a:solidFill>
                <a:highlight>
                  <a:srgbClr val="FFFF00"/>
                </a:highlight>
                <a:latin typeface="Times New Roman" panose="02020603050405020304" charset="0"/>
                <a:ea typeface="宋体" panose="02010600030101010101" pitchFamily="2" charset="-122"/>
                <a:cs typeface="Times New Roman" panose="02020603050405020304" charset="0"/>
              </a:rPr>
              <a:t> (wishes)</a:t>
            </a:r>
            <a:endParaRPr lang="en-US" sz="2500" b="0" u="sng"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10137140" y="3640307"/>
            <a:ext cx="2907665"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parallelism</a:t>
            </a:r>
            <a:endParaRPr lang="en-US" altLang="zh-CN" sz="2400" b="1" dirty="0">
              <a:solidFill>
                <a:srgbClr val="FF0000"/>
              </a:solidFill>
              <a:highlight>
                <a:srgbClr val="FFFF00"/>
              </a:highlight>
              <a:latin typeface="Aptos Narrow" panose="020B0004020202020204" pitchFamily="34" charset="0"/>
            </a:endParaRPr>
          </a:p>
        </p:txBody>
      </p:sp>
      <p:sp>
        <p:nvSpPr>
          <p:cNvPr id="3" name="文本框 2"/>
          <p:cNvSpPr txBox="1"/>
          <p:nvPr>
            <p:custDataLst>
              <p:tags r:id="rId2"/>
            </p:custDataLst>
          </p:nvPr>
        </p:nvSpPr>
        <p:spPr>
          <a:xfrm>
            <a:off x="9909889" y="1676312"/>
            <a:ext cx="2083435" cy="1938992"/>
          </a:xfrm>
          <a:prstGeom prst="rect">
            <a:avLst/>
          </a:prstGeom>
          <a:noFill/>
        </p:spPr>
        <p:txBody>
          <a:bodyPr wrap="square" rtlCol="0">
            <a:spAutoFit/>
          </a:bodyPr>
          <a:lstStyle/>
          <a:p>
            <a:pPr algn="ctr"/>
            <a:r>
              <a:rPr lang="en-US" altLang="zh-CN" sz="2400" b="1" dirty="0">
                <a:solidFill>
                  <a:srgbClr val="FF0000"/>
                </a:solidFill>
                <a:highlight>
                  <a:srgbClr val="FFFF00"/>
                </a:highlight>
                <a:latin typeface="Aptos Narrow" panose="020B0004020202020204" pitchFamily="34" charset="0"/>
              </a:rPr>
              <a:t>vivid description</a:t>
            </a:r>
            <a:endParaRPr lang="en-US" altLang="zh-CN" sz="2400" b="1" dirty="0">
              <a:solidFill>
                <a:srgbClr val="FF0000"/>
              </a:solidFill>
              <a:highlight>
                <a:srgbClr val="FFFF00"/>
              </a:highlight>
              <a:latin typeface="Aptos Narrow" panose="020B0004020202020204" pitchFamily="34" charset="0"/>
            </a:endParaRPr>
          </a:p>
          <a:p>
            <a:pPr algn="ctr"/>
            <a:r>
              <a:rPr lang="en-US" altLang="zh-CN" sz="2400" b="1" dirty="0">
                <a:solidFill>
                  <a:srgbClr val="FF0000"/>
                </a:solidFill>
                <a:highlight>
                  <a:srgbClr val="FFFF00"/>
                </a:highlight>
                <a:latin typeface="Aptos Narrow" panose="020B0004020202020204" pitchFamily="34" charset="0"/>
              </a:rPr>
              <a:t>(specific nouns &amp; adjectives)</a:t>
            </a:r>
            <a:endParaRPr lang="en-US" altLang="zh-CN" sz="2400" b="1" dirty="0">
              <a:solidFill>
                <a:srgbClr val="FF0000"/>
              </a:solidFill>
              <a:highlight>
                <a:srgbClr val="FFFF00"/>
              </a:highlight>
              <a:latin typeface="Aptos Narrow" panose="020B0004020202020204" pitchFamily="34" charset="0"/>
            </a:endParaRPr>
          </a:p>
        </p:txBody>
      </p:sp>
      <p:sp>
        <p:nvSpPr>
          <p:cNvPr id="5" name="文本框 4"/>
          <p:cNvSpPr txBox="1"/>
          <p:nvPr>
            <p:custDataLst>
              <p:tags r:id="rId3"/>
            </p:custDataLst>
          </p:nvPr>
        </p:nvSpPr>
        <p:spPr>
          <a:xfrm>
            <a:off x="10315575" y="4661069"/>
            <a:ext cx="2019300"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contrast</a:t>
            </a:r>
            <a:endParaRPr lang="en-US" altLang="zh-CN" sz="2400" b="1" dirty="0">
              <a:solidFill>
                <a:srgbClr val="FF0000"/>
              </a:solidFill>
              <a:highlight>
                <a:srgbClr val="FFFF00"/>
              </a:highlight>
              <a:latin typeface="Aptos Narrow" panose="020B0004020202020204" pitchFamily="34" charset="0"/>
            </a:endParaRPr>
          </a:p>
        </p:txBody>
      </p:sp>
      <p:sp>
        <p:nvSpPr>
          <p:cNvPr id="10" name="文本框 9"/>
          <p:cNvSpPr txBox="1"/>
          <p:nvPr/>
        </p:nvSpPr>
        <p:spPr>
          <a:xfrm>
            <a:off x="10137140" y="4150688"/>
            <a:ext cx="1628934"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alliteration</a:t>
            </a:r>
            <a:endParaRPr lang="en-US" altLang="zh-CN" sz="2400" b="1" dirty="0">
              <a:solidFill>
                <a:srgbClr val="FF0000"/>
              </a:solidFill>
              <a:highlight>
                <a:srgbClr val="FFFF00"/>
              </a:highlight>
              <a:latin typeface="Aptos Narrow" panose="020B00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9788" t="3281" r="6543" b="44762"/>
          <a:stretch>
            <a:fillRect/>
          </a:stretch>
        </p:blipFill>
        <p:spPr>
          <a:xfrm>
            <a:off x="383977" y="678336"/>
            <a:ext cx="7213600" cy="5972813"/>
          </a:xfrm>
          <a:prstGeom prst="rect">
            <a:avLst/>
          </a:prstGeom>
        </p:spPr>
      </p:pic>
      <p:sp>
        <p:nvSpPr>
          <p:cNvPr id="5" name="文本框 4"/>
          <p:cNvSpPr txBox="1"/>
          <p:nvPr/>
        </p:nvSpPr>
        <p:spPr>
          <a:xfrm>
            <a:off x="383977" y="73261"/>
            <a:ext cx="6097190" cy="523220"/>
          </a:xfrm>
          <a:prstGeom prst="rect">
            <a:avLst/>
          </a:prstGeom>
          <a:noFill/>
        </p:spPr>
        <p:txBody>
          <a:bodyPr wrap="square">
            <a:spAutoFit/>
          </a:bodyPr>
          <a:lstStyle/>
          <a:p>
            <a:pPr indent="0" algn="just"/>
            <a:r>
              <a:rPr lang="en-US" altLang="zh-CN" sz="2800" b="0" i="1" dirty="0">
                <a:solidFill>
                  <a:srgbClr val="000000"/>
                </a:solidFill>
                <a:latin typeface="Times New Roman" panose="02020603050405020304" charset="0"/>
                <a:ea typeface="宋体" panose="02010600030101010101" pitchFamily="2" charset="-122"/>
                <a:cs typeface="Times New Roman" panose="02020603050405020304" charset="0"/>
              </a:rPr>
              <a:t>Appreciation:</a:t>
            </a:r>
            <a:endParaRPr lang="zh-CN" altLang="en-US" sz="2800" b="0" i="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8143280" y="1857375"/>
            <a:ext cx="3664743" cy="2677656"/>
          </a:xfrm>
          <a:prstGeom prst="rect">
            <a:avLst/>
          </a:prstGeom>
          <a:noFill/>
        </p:spPr>
        <p:txBody>
          <a:bodyPr wrap="square" rtlCol="0">
            <a:spAutoFit/>
          </a:bodyPr>
          <a:lstStyle/>
          <a:p>
            <a:pPr marL="342900" indent="-342900">
              <a:buFont typeface="Wingdings" panose="05000000000000000000" pitchFamily="2" charset="2"/>
              <a:buChar char="p"/>
            </a:pPr>
            <a:r>
              <a:rPr lang="en-US" altLang="zh-CN" sz="2400" b="1" dirty="0"/>
              <a:t>Showing sincerity</a:t>
            </a:r>
            <a:endParaRPr lang="en-US" altLang="zh-CN" sz="2400" b="1" dirty="0"/>
          </a:p>
          <a:p>
            <a:pPr marL="342900" indent="-342900">
              <a:buFont typeface="Wingdings" panose="05000000000000000000" pitchFamily="2" charset="2"/>
              <a:buChar char="p"/>
            </a:pPr>
            <a:endParaRPr lang="en-US" altLang="zh-CN" sz="2400" b="1" dirty="0"/>
          </a:p>
          <a:p>
            <a:pPr marL="342900" indent="-342900">
              <a:buFont typeface="Wingdings" panose="05000000000000000000" pitchFamily="2" charset="2"/>
              <a:buChar char="p"/>
            </a:pPr>
            <a:endParaRPr lang="en-US" altLang="zh-CN" sz="2400" b="1" dirty="0"/>
          </a:p>
          <a:p>
            <a:pPr marL="342900" indent="-342900">
              <a:buFont typeface="Wingdings" panose="05000000000000000000" pitchFamily="2" charset="2"/>
              <a:buChar char="p"/>
            </a:pPr>
            <a:r>
              <a:rPr lang="en-US" altLang="zh-CN" sz="2400" b="1" dirty="0"/>
              <a:t>Engaging the audience</a:t>
            </a:r>
            <a:endParaRPr lang="en-US" altLang="zh-CN" sz="2400" b="1" dirty="0"/>
          </a:p>
          <a:p>
            <a:pPr marL="342900" indent="-342900">
              <a:buFont typeface="Wingdings" panose="05000000000000000000" pitchFamily="2" charset="2"/>
              <a:buChar char="p"/>
            </a:pPr>
            <a:endParaRPr lang="en-US" altLang="zh-CN" sz="2400" b="1" dirty="0"/>
          </a:p>
          <a:p>
            <a:pPr marL="342900" indent="-342900">
              <a:buFont typeface="Wingdings" panose="05000000000000000000" pitchFamily="2" charset="2"/>
              <a:buChar char="p"/>
            </a:pPr>
            <a:endParaRPr lang="en-US" altLang="zh-CN" sz="2400" b="1" dirty="0"/>
          </a:p>
          <a:p>
            <a:pPr marL="342900" indent="-342900">
              <a:buFont typeface="Wingdings" panose="05000000000000000000" pitchFamily="2" charset="2"/>
              <a:buChar char="p"/>
            </a:pPr>
            <a:r>
              <a:rPr lang="en-US" altLang="zh-CN" sz="2400" b="1" dirty="0"/>
              <a:t>Using rhetorical devices</a:t>
            </a:r>
            <a:endParaRPr lang="zh-CN"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2D7"/>
        </a:solidFill>
        <a:effectLst/>
      </p:bgPr>
    </p:bg>
    <p:spTree>
      <p:nvGrpSpPr>
        <p:cNvPr id="1" name=""/>
        <p:cNvGrpSpPr/>
        <p:nvPr/>
      </p:nvGrpSpPr>
      <p:grpSpPr>
        <a:xfrm>
          <a:off x="0" y="0"/>
          <a:ext cx="0" cy="0"/>
          <a:chOff x="0" y="0"/>
          <a:chExt cx="0" cy="0"/>
        </a:xfrm>
      </p:grpSpPr>
      <p:pic>
        <p:nvPicPr>
          <p:cNvPr id="100" name="图片 99"/>
          <p:cNvPicPr/>
          <p:nvPr/>
        </p:nvPicPr>
        <p:blipFill>
          <a:blip r:embed="rId1">
            <a:clrChange>
              <a:clrFrom>
                <a:srgbClr val="FBE3DF">
                  <a:alpha val="100000"/>
                </a:srgbClr>
              </a:clrFrom>
              <a:clrTo>
                <a:srgbClr val="FBE3DF">
                  <a:alpha val="100000"/>
                  <a:alpha val="0"/>
                </a:srgbClr>
              </a:clrTo>
            </a:clrChange>
            <a:extLst>
              <a:ext uri="{BEBA8EAE-BF5A-486C-A8C5-ECC9F3942E4B}">
                <a14:imgProps xmlns:a14="http://schemas.microsoft.com/office/drawing/2010/main">
                  <a14:imgLayer r:embed="rId2">
                    <a14:imgEffect>
                      <a14:colorTemperature colorTemp="7200"/>
                    </a14:imgEffect>
                    <a14:imgEffect>
                      <a14:saturation sat="400000"/>
                    </a14:imgEffect>
                  </a14:imgLayer>
                </a14:imgProps>
              </a:ext>
            </a:extLst>
          </a:blip>
          <a:srcRect l="6146" t="12367" r="6971" b="27611"/>
          <a:stretch>
            <a:fillRect/>
          </a:stretch>
        </p:blipFill>
        <p:spPr>
          <a:xfrm>
            <a:off x="2958465" y="761365"/>
            <a:ext cx="6274435" cy="577532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wave-goodbye-words"/>
          <p:cNvPicPr>
            <a:picLocks noChangeAspect="1"/>
          </p:cNvPicPr>
          <p:nvPr/>
        </p:nvPicPr>
        <p:blipFill>
          <a:blip r:embed="rId1">
            <a:alphaModFix amt="44000"/>
          </a:blip>
          <a:stretch>
            <a:fillRect/>
          </a:stretch>
        </p:blipFill>
        <p:spPr>
          <a:xfrm>
            <a:off x="0" y="-1826260"/>
            <a:ext cx="12192635" cy="9152255"/>
          </a:xfrm>
          <a:prstGeom prst="rect">
            <a:avLst/>
          </a:prstGeom>
        </p:spPr>
      </p:pic>
      <p:pic>
        <p:nvPicPr>
          <p:cNvPr id="103" name="图片 102"/>
          <p:cNvPicPr/>
          <p:nvPr>
            <p:custDataLst>
              <p:tags r:id="rId2"/>
            </p:custDataLst>
          </p:nvPr>
        </p:nvPicPr>
        <p:blipFill>
          <a:blip r:embed="rId3"/>
          <a:srcRect t="29686" b="35740"/>
          <a:stretch>
            <a:fillRect/>
          </a:stretch>
        </p:blipFill>
        <p:spPr>
          <a:xfrm rot="21120000">
            <a:off x="591820" y="1931035"/>
            <a:ext cx="10557510" cy="199453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 name="图片 101"/>
          <p:cNvPicPr/>
          <p:nvPr/>
        </p:nvPicPr>
        <p:blipFill>
          <a:blip r:embed="rId1"/>
          <a:stretch>
            <a:fillRect/>
          </a:stretch>
        </p:blipFill>
        <p:spPr>
          <a:xfrm>
            <a:off x="452755" y="0"/>
            <a:ext cx="4574232" cy="6858000"/>
          </a:xfrm>
          <a:prstGeom prst="rect">
            <a:avLst/>
          </a:prstGeom>
          <a:noFill/>
          <a:ln w="9525">
            <a:noFill/>
          </a:ln>
        </p:spPr>
      </p:pic>
      <p:pic>
        <p:nvPicPr>
          <p:cNvPr id="103" name="图片 102"/>
          <p:cNvPicPr/>
          <p:nvPr/>
        </p:nvPicPr>
        <p:blipFill>
          <a:blip r:embed="rId2"/>
          <a:stretch>
            <a:fillRect/>
          </a:stretch>
        </p:blipFill>
        <p:spPr>
          <a:xfrm>
            <a:off x="5226685" y="848994"/>
            <a:ext cx="6781959" cy="5051743"/>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110" y="57956"/>
            <a:ext cx="8500932" cy="6703454"/>
          </a:xfrm>
          <a:prstGeom prst="rect">
            <a:avLst/>
          </a:prstGeom>
        </p:spPr>
      </p:pic>
      <p:sp>
        <p:nvSpPr>
          <p:cNvPr id="4" name="文本框 3"/>
          <p:cNvSpPr txBox="1"/>
          <p:nvPr/>
        </p:nvSpPr>
        <p:spPr>
          <a:xfrm>
            <a:off x="380857" y="373141"/>
            <a:ext cx="8048366" cy="6369685"/>
          </a:xfrm>
          <a:prstGeom prst="rect">
            <a:avLst/>
          </a:prstGeom>
          <a:noFill/>
        </p:spPr>
        <p:txBody>
          <a:bodyPr wrap="square" rtlCol="0" anchor="t">
            <a:spAutoFit/>
          </a:bodyPr>
          <a:lstStyle/>
          <a:p>
            <a:pPr algn="ctr"/>
            <a:r>
              <a:rPr lang="zh-CN" altLang="en-US" sz="2800" b="1" dirty="0">
                <a:latin typeface="Times New Roman" panose="02020603050405020304" charset="0"/>
                <a:cs typeface="Times New Roman" panose="02020603050405020304" charset="0"/>
              </a:rPr>
              <a:t>Harry Truman</a:t>
            </a:r>
            <a:r>
              <a:rPr lang="en-US" altLang="zh-CN" sz="2800" b="1" dirty="0">
                <a:latin typeface="Times New Roman" panose="02020603050405020304" charset="0"/>
                <a:cs typeface="Times New Roman" panose="02020603050405020304" charset="0"/>
              </a:rPr>
              <a:t>’</a:t>
            </a:r>
            <a:r>
              <a:rPr lang="zh-CN" altLang="en-US" sz="2800" b="1" dirty="0">
                <a:latin typeface="Times New Roman" panose="02020603050405020304" charset="0"/>
                <a:cs typeface="Times New Roman" panose="02020603050405020304" charset="0"/>
              </a:rPr>
              <a:t>s presidential farewell speech, 1953</a:t>
            </a:r>
            <a:endParaRPr lang="zh-CN" altLang="en-US" sz="2800" b="1" dirty="0">
              <a:latin typeface="Times New Roman" panose="02020603050405020304" charset="0"/>
              <a:cs typeface="Times New Roman" panose="02020603050405020304" charset="0"/>
            </a:endParaRPr>
          </a:p>
          <a:p>
            <a:pPr algn="just"/>
            <a:r>
              <a:rPr lang="zh-CN" altLang="en-US" sz="2000" dirty="0">
                <a:latin typeface="Times New Roman" panose="02020603050405020304" charset="0"/>
                <a:cs typeface="Times New Roman" panose="02020603050405020304" charset="0"/>
              </a:rPr>
              <a:t>My fellow Americans</a:t>
            </a:r>
            <a:r>
              <a:rPr lang="en-US" altLang="zh-CN" sz="2000" dirty="0">
                <a:latin typeface="Times New Roman" panose="02020603050405020304" charset="0"/>
                <a:cs typeface="Times New Roman" panose="02020603050405020304" charset="0"/>
              </a:rPr>
              <a:t>,</a:t>
            </a:r>
            <a:endParaRPr lang="zh-CN" altLang="en-US" sz="2000" dirty="0">
              <a:latin typeface="Times New Roman" panose="02020603050405020304" charset="0"/>
              <a:cs typeface="Times New Roman" panose="02020603050405020304" charset="0"/>
            </a:endParaRPr>
          </a:p>
          <a:p>
            <a:pPr indent="457200" algn="just" fontAlgn="auto"/>
            <a:r>
              <a:rPr lang="zh-CN" altLang="en-US" sz="2000" dirty="0">
                <a:latin typeface="Times New Roman" panose="02020603050405020304" charset="0"/>
                <a:cs typeface="Times New Roman" panose="02020603050405020304" charset="0"/>
              </a:rPr>
              <a:t>I am happy to have this opportunity to talk to you once more before I leave the White House.</a:t>
            </a:r>
            <a:endParaRPr lang="zh-CN" altLang="en-US" sz="2000" dirty="0">
              <a:latin typeface="Times New Roman" panose="02020603050405020304" charset="0"/>
              <a:cs typeface="Times New Roman" panose="02020603050405020304" charset="0"/>
            </a:endParaRPr>
          </a:p>
          <a:p>
            <a:pPr indent="457200" algn="just" fontAlgn="auto"/>
            <a:r>
              <a:rPr lang="zh-CN" altLang="en-US" sz="2000" dirty="0">
                <a:latin typeface="Times New Roman" panose="02020603050405020304" charset="0"/>
                <a:cs typeface="Times New Roman" panose="02020603050405020304" charset="0"/>
              </a:rPr>
              <a:t>Next Tuesday, General Eisenhower will be inaugurated as President of the United States. A short time after the new President takes his oath of office, I will be on the train going back home to Independence, Missouri. I will once again be a plain, private citizen of this great Republic.</a:t>
            </a:r>
            <a:endParaRPr lang="zh-CN" altLang="en-US" sz="2000" dirty="0">
              <a:latin typeface="Times New Roman" panose="02020603050405020304" charset="0"/>
              <a:cs typeface="Times New Roman" panose="02020603050405020304" charset="0"/>
            </a:endParaRPr>
          </a:p>
          <a:p>
            <a:pPr indent="457200" algn="just" fontAlgn="auto"/>
            <a:r>
              <a:rPr lang="en-US" altLang="zh-CN" sz="2000" dirty="0">
                <a:latin typeface="Times New Roman" panose="02020603050405020304" charset="0"/>
                <a:cs typeface="Times New Roman" panose="02020603050405020304" charset="0"/>
              </a:rPr>
              <a:t>…</a:t>
            </a:r>
            <a:r>
              <a:rPr lang="zh-CN" altLang="en-US" sz="2000" dirty="0">
                <a:latin typeface="Times New Roman" panose="02020603050405020304" charset="0"/>
                <a:cs typeface="Times New Roman" panose="02020603050405020304" charset="0"/>
              </a:rPr>
              <a:t>  During the last 2 months I have done my best to make this transfer an orderly one. I have talked with my successor on the affairs of the country, both foreign and domestic, and my Cabinet officers have talked with their successors. I want to say that General Eisenhower and his associates have cooperated fully in this effort. Such an orderly transfer from one party to another has never taken place before in our history. I think a real precedent has been set.</a:t>
            </a:r>
            <a:endParaRPr lang="zh-CN" altLang="en-US" sz="2000" dirty="0">
              <a:latin typeface="Times New Roman" panose="02020603050405020304" charset="0"/>
              <a:cs typeface="Times New Roman" panose="02020603050405020304" charset="0"/>
            </a:endParaRPr>
          </a:p>
          <a:p>
            <a:pPr indent="457200" algn="just" fontAlgn="auto"/>
            <a:r>
              <a:rPr lang="zh-CN" altLang="en-US" sz="2000" dirty="0">
                <a:latin typeface="Times New Roman" panose="02020603050405020304" charset="0"/>
                <a:cs typeface="Times New Roman" panose="02020603050405020304" charset="0"/>
              </a:rPr>
              <a:t>In speaking to you tonight, I have no new revelations to make--no political statements-no policy announcements. There are simply a few things in my heart that I want to say to you. I want to say "goodby" and "thanks for your help." And I want to talk to you a little while about what has happened since I became your President.</a:t>
            </a:r>
            <a:endParaRPr lang="zh-CN" altLang="en-US" sz="2000" dirty="0">
              <a:latin typeface="Times New Roman" panose="02020603050405020304" charset="0"/>
              <a:cs typeface="Times New Roman" panose="02020603050405020304" charset="0"/>
            </a:endParaRPr>
          </a:p>
        </p:txBody>
      </p:sp>
      <p:sp>
        <p:nvSpPr>
          <p:cNvPr id="6" name="文本框 5"/>
          <p:cNvSpPr txBox="1"/>
          <p:nvPr/>
        </p:nvSpPr>
        <p:spPr>
          <a:xfrm>
            <a:off x="8869316" y="1650961"/>
            <a:ext cx="2987309" cy="830997"/>
          </a:xfrm>
          <a:prstGeom prst="rect">
            <a:avLst/>
          </a:prstGeom>
          <a:noFill/>
        </p:spPr>
        <p:txBody>
          <a:bodyPr wrap="square" rtlCol="0">
            <a:spAutoFit/>
          </a:bodyPr>
          <a:lstStyle/>
          <a:p>
            <a:r>
              <a:rPr lang="en-US" altLang="zh-CN" sz="2400" b="1" dirty="0">
                <a:solidFill>
                  <a:srgbClr val="C00000"/>
                </a:solidFill>
              </a:rPr>
              <a:t>background information</a:t>
            </a:r>
            <a:endParaRPr lang="zh-CN" altLang="en-US" sz="2400" b="1" dirty="0">
              <a:solidFill>
                <a:srgbClr val="C00000"/>
              </a:solidFill>
            </a:endParaRPr>
          </a:p>
        </p:txBody>
      </p:sp>
      <p:sp>
        <p:nvSpPr>
          <p:cNvPr id="7" name="右中括号 6"/>
          <p:cNvSpPr/>
          <p:nvPr/>
        </p:nvSpPr>
        <p:spPr>
          <a:xfrm>
            <a:off x="8712558" y="1281448"/>
            <a:ext cx="111276" cy="1500389"/>
          </a:xfrm>
          <a:prstGeom prst="rightBracket">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右中括号 7"/>
          <p:cNvSpPr/>
          <p:nvPr/>
        </p:nvSpPr>
        <p:spPr>
          <a:xfrm>
            <a:off x="8712558" y="3157300"/>
            <a:ext cx="111276" cy="1500389"/>
          </a:xfrm>
          <a:prstGeom prst="rightBracket">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p:cNvSpPr txBox="1"/>
          <p:nvPr/>
        </p:nvSpPr>
        <p:spPr>
          <a:xfrm>
            <a:off x="8875350" y="3053520"/>
            <a:ext cx="1487621" cy="461665"/>
          </a:xfrm>
          <a:prstGeom prst="rect">
            <a:avLst/>
          </a:prstGeom>
          <a:noFill/>
        </p:spPr>
        <p:txBody>
          <a:bodyPr wrap="square" rtlCol="0">
            <a:spAutoFit/>
          </a:bodyPr>
          <a:lstStyle/>
          <a:p>
            <a:r>
              <a:rPr lang="en-US" altLang="zh-CN" sz="2400" b="1" dirty="0">
                <a:solidFill>
                  <a:srgbClr val="C00000"/>
                </a:solidFill>
              </a:rPr>
              <a:t>memories</a:t>
            </a:r>
            <a:endParaRPr lang="zh-CN" altLang="en-US" sz="2400" b="1" dirty="0">
              <a:solidFill>
                <a:srgbClr val="C00000"/>
              </a:solidFill>
            </a:endParaRPr>
          </a:p>
        </p:txBody>
      </p:sp>
      <p:sp>
        <p:nvSpPr>
          <p:cNvPr id="10" name="右中括号 9"/>
          <p:cNvSpPr/>
          <p:nvPr/>
        </p:nvSpPr>
        <p:spPr>
          <a:xfrm>
            <a:off x="8712558" y="5164258"/>
            <a:ext cx="111276" cy="1500389"/>
          </a:xfrm>
          <a:prstGeom prst="rightBracket">
            <a:avLst/>
          </a:prstGeom>
          <a:ln w="476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8823834" y="5073467"/>
            <a:ext cx="1814115" cy="461665"/>
          </a:xfrm>
          <a:prstGeom prst="rect">
            <a:avLst/>
          </a:prstGeom>
          <a:noFill/>
        </p:spPr>
        <p:txBody>
          <a:bodyPr wrap="square" rtlCol="0">
            <a:spAutoFit/>
          </a:bodyPr>
          <a:lstStyle/>
          <a:p>
            <a:r>
              <a:rPr lang="en-US" altLang="zh-CN" sz="2400" b="1" dirty="0">
                <a:solidFill>
                  <a:srgbClr val="C00000"/>
                </a:solidFill>
              </a:rPr>
              <a:t>appreciation </a:t>
            </a:r>
            <a:endParaRPr lang="zh-CN" altLang="en-US" sz="2400" b="1" dirty="0">
              <a:solidFill>
                <a:srgbClr val="C00000"/>
              </a:solidFill>
            </a:endParaRPr>
          </a:p>
        </p:txBody>
      </p:sp>
      <p:sp>
        <p:nvSpPr>
          <p:cNvPr id="12" name="文本框 11"/>
          <p:cNvSpPr txBox="1"/>
          <p:nvPr/>
        </p:nvSpPr>
        <p:spPr>
          <a:xfrm>
            <a:off x="8823834" y="5638224"/>
            <a:ext cx="1434190" cy="461665"/>
          </a:xfrm>
          <a:prstGeom prst="rect">
            <a:avLst/>
          </a:prstGeom>
          <a:noFill/>
        </p:spPr>
        <p:txBody>
          <a:bodyPr wrap="square" rtlCol="0">
            <a:spAutoFit/>
          </a:bodyPr>
          <a:lstStyle/>
          <a:p>
            <a:r>
              <a:rPr lang="en-US" altLang="zh-CN" sz="2400" b="1" dirty="0">
                <a:solidFill>
                  <a:srgbClr val="C00000"/>
                </a:solidFill>
              </a:rPr>
              <a:t>farewell</a:t>
            </a:r>
            <a:endParaRPr lang="zh-CN" altLang="en-US" sz="2400" b="1" dirty="0">
              <a:solidFill>
                <a:srgbClr val="C00000"/>
              </a:solidFill>
            </a:endParaRPr>
          </a:p>
        </p:txBody>
      </p:sp>
      <p:sp>
        <p:nvSpPr>
          <p:cNvPr id="13" name="文本框 12"/>
          <p:cNvSpPr txBox="1"/>
          <p:nvPr/>
        </p:nvSpPr>
        <p:spPr>
          <a:xfrm>
            <a:off x="8882694" y="217489"/>
            <a:ext cx="1609859" cy="584775"/>
          </a:xfrm>
          <a:prstGeom prst="rect">
            <a:avLst/>
          </a:prstGeom>
          <a:noFill/>
        </p:spPr>
        <p:txBody>
          <a:bodyPr wrap="square" rtlCol="0">
            <a:spAutoFit/>
          </a:bodyPr>
          <a:lstStyle/>
          <a:p>
            <a:r>
              <a:rPr lang="en-US" altLang="zh-CN" sz="3200" b="1" dirty="0">
                <a:solidFill>
                  <a:schemeClr val="bg1"/>
                </a:solidFill>
                <a:highlight>
                  <a:srgbClr val="800000"/>
                </a:highlight>
                <a:latin typeface="Aptos Narrow" panose="020B0004020202020204" pitchFamily="34" charset="0"/>
              </a:rPr>
              <a:t>content</a:t>
            </a:r>
            <a:endParaRPr lang="zh-CN" altLang="en-US" sz="3200" b="1" dirty="0">
              <a:solidFill>
                <a:schemeClr val="bg1"/>
              </a:solidFill>
              <a:highlight>
                <a:srgbClr val="800000"/>
              </a:highlight>
              <a:latin typeface="Aptos Narrow" panose="020B0004020202020204" pitchFamily="34" charset="0"/>
            </a:endParaRPr>
          </a:p>
        </p:txBody>
      </p:sp>
      <p:sp>
        <p:nvSpPr>
          <p:cNvPr id="14" name="文本框 13"/>
          <p:cNvSpPr txBox="1"/>
          <p:nvPr/>
        </p:nvSpPr>
        <p:spPr>
          <a:xfrm>
            <a:off x="8823834" y="6178846"/>
            <a:ext cx="1060701" cy="461665"/>
          </a:xfrm>
          <a:prstGeom prst="rect">
            <a:avLst/>
          </a:prstGeom>
          <a:noFill/>
        </p:spPr>
        <p:txBody>
          <a:bodyPr wrap="square" rtlCol="0">
            <a:spAutoFit/>
          </a:bodyPr>
          <a:lstStyle/>
          <a:p>
            <a:r>
              <a:rPr lang="en-US" altLang="zh-CN" sz="2400" b="1" u="sng" dirty="0">
                <a:solidFill>
                  <a:srgbClr val="C00000"/>
                </a:solidFill>
              </a:rPr>
              <a:t>wishes</a:t>
            </a:r>
            <a:endParaRPr lang="zh-CN" altLang="en-US" sz="2400" b="1" u="sng" dirty="0">
              <a:solidFill>
                <a:srgbClr val="C00000"/>
              </a:solidFill>
            </a:endParaRPr>
          </a:p>
        </p:txBody>
      </p:sp>
      <p:sp>
        <p:nvSpPr>
          <p:cNvPr id="15" name="文本框 14"/>
          <p:cNvSpPr txBox="1"/>
          <p:nvPr/>
        </p:nvSpPr>
        <p:spPr>
          <a:xfrm>
            <a:off x="8768196" y="3469428"/>
            <a:ext cx="1814115" cy="1200329"/>
          </a:xfrm>
          <a:prstGeom prst="rect">
            <a:avLst/>
          </a:prstGeom>
          <a:noFill/>
        </p:spPr>
        <p:txBody>
          <a:bodyPr wrap="square" rtlCol="0">
            <a:spAutoFit/>
          </a:bodyPr>
          <a:lstStyle/>
          <a:p>
            <a:pPr algn="ctr"/>
            <a:r>
              <a:rPr lang="en-US" altLang="zh-CN" sz="2400" b="1" dirty="0">
                <a:solidFill>
                  <a:srgbClr val="FFC000"/>
                </a:solidFill>
                <a:effectLst>
                  <a:outerShdw blurRad="38100" dist="38100" dir="2700000" algn="tl">
                    <a:srgbClr val="000000">
                      <a:alpha val="43137"/>
                    </a:srgbClr>
                  </a:outerShdw>
                </a:effectLst>
              </a:rPr>
              <a:t>(memorable, specific, shared)</a:t>
            </a:r>
            <a:endParaRPr lang="zh-CN" altLang="en-US" sz="2400" b="1" dirty="0">
              <a:solidFill>
                <a:srgbClr val="FFC000"/>
              </a:solidFill>
              <a:effectLst>
                <a:outerShdw blurRad="38100" dist="38100" dir="2700000" algn="tl">
                  <a:srgbClr val="000000">
                    <a:alpha val="43137"/>
                  </a:srgbClr>
                </a:outerShdw>
              </a:effectLst>
            </a:endParaRPr>
          </a:p>
        </p:txBody>
      </p:sp>
      <p:sp>
        <p:nvSpPr>
          <p:cNvPr id="16" name="文本框 15"/>
          <p:cNvSpPr txBox="1"/>
          <p:nvPr/>
        </p:nvSpPr>
        <p:spPr>
          <a:xfrm>
            <a:off x="10484419" y="217489"/>
            <a:ext cx="1829029" cy="584775"/>
          </a:xfrm>
          <a:prstGeom prst="rect">
            <a:avLst/>
          </a:prstGeom>
          <a:noFill/>
        </p:spPr>
        <p:txBody>
          <a:bodyPr wrap="square" rtlCol="0">
            <a:spAutoFit/>
          </a:bodyPr>
          <a:lstStyle/>
          <a:p>
            <a:r>
              <a:rPr lang="en-US" altLang="zh-CN" sz="3200" b="1" dirty="0">
                <a:solidFill>
                  <a:schemeClr val="bg1"/>
                </a:solidFill>
                <a:highlight>
                  <a:srgbClr val="008000"/>
                </a:highlight>
                <a:latin typeface="Aptos Narrow" panose="020B0004020202020204" pitchFamily="34" charset="0"/>
              </a:rPr>
              <a:t>language</a:t>
            </a:r>
            <a:endParaRPr lang="zh-CN" altLang="en-US" sz="3200" b="1" dirty="0">
              <a:solidFill>
                <a:schemeClr val="bg1"/>
              </a:solidFill>
              <a:highlight>
                <a:srgbClr val="008000"/>
              </a:highlight>
              <a:latin typeface="Aptos Narrow" panose="020B0004020202020204" pitchFamily="34" charset="0"/>
            </a:endParaRPr>
          </a:p>
        </p:txBody>
      </p:sp>
      <p:sp>
        <p:nvSpPr>
          <p:cNvPr id="17" name="文本框 16"/>
          <p:cNvSpPr txBox="1"/>
          <p:nvPr/>
        </p:nvSpPr>
        <p:spPr>
          <a:xfrm>
            <a:off x="10693587" y="1654531"/>
            <a:ext cx="1498413" cy="4524315"/>
          </a:xfrm>
          <a:prstGeom prst="rect">
            <a:avLst/>
          </a:prstGeom>
          <a:noFill/>
        </p:spPr>
        <p:txBody>
          <a:bodyPr wrap="square" rtlCol="0">
            <a:spAutoFit/>
          </a:bodyPr>
          <a:lstStyle/>
          <a:p>
            <a:r>
              <a:rPr lang="en-US" altLang="zh-CN" sz="2400" b="1" dirty="0">
                <a:solidFill>
                  <a:srgbClr val="00B050"/>
                </a:solidFill>
              </a:rPr>
              <a:t>Showing sincerity</a:t>
            </a:r>
            <a:endParaRPr lang="en-US" altLang="zh-CN" sz="2400" b="1" dirty="0">
              <a:solidFill>
                <a:srgbClr val="00B050"/>
              </a:solidFill>
            </a:endParaRPr>
          </a:p>
          <a:p>
            <a:endParaRPr lang="en-US" altLang="zh-CN" sz="2400" b="1" dirty="0">
              <a:solidFill>
                <a:srgbClr val="00B050"/>
              </a:solidFill>
            </a:endParaRPr>
          </a:p>
          <a:p>
            <a:endParaRPr lang="en-US" altLang="zh-CN" sz="2400" b="1" dirty="0">
              <a:solidFill>
                <a:srgbClr val="00B050"/>
              </a:solidFill>
            </a:endParaRPr>
          </a:p>
          <a:p>
            <a:r>
              <a:rPr lang="en-US" altLang="zh-CN" sz="2400" b="1" dirty="0">
                <a:solidFill>
                  <a:srgbClr val="00B050"/>
                </a:solidFill>
              </a:rPr>
              <a:t>Engaging the audience</a:t>
            </a:r>
            <a:endParaRPr lang="en-US" altLang="zh-CN" sz="2400" b="1" dirty="0">
              <a:solidFill>
                <a:srgbClr val="00B050"/>
              </a:solidFill>
            </a:endParaRPr>
          </a:p>
          <a:p>
            <a:endParaRPr lang="en-US" altLang="zh-CN" sz="2400" b="1" dirty="0">
              <a:solidFill>
                <a:srgbClr val="00B050"/>
              </a:solidFill>
            </a:endParaRPr>
          </a:p>
          <a:p>
            <a:endParaRPr lang="en-US" altLang="zh-CN" sz="2400" b="1" dirty="0">
              <a:solidFill>
                <a:srgbClr val="00B050"/>
              </a:solidFill>
            </a:endParaRPr>
          </a:p>
          <a:p>
            <a:r>
              <a:rPr lang="en-US" altLang="zh-CN" sz="2400" b="1" dirty="0">
                <a:solidFill>
                  <a:srgbClr val="00B050"/>
                </a:solidFill>
              </a:rPr>
              <a:t>Using rhetorical devices</a:t>
            </a:r>
            <a:endParaRPr lang="en-US" altLang="zh-CN" sz="2400" b="1" dirty="0">
              <a:solidFill>
                <a:srgbClr val="00B050"/>
              </a:solidFill>
            </a:endParaRPr>
          </a:p>
        </p:txBody>
      </p:sp>
      <p:pic>
        <p:nvPicPr>
          <p:cNvPr id="18" name="曼巴谢幕">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101600" y="33820"/>
            <a:ext cx="10390953" cy="6727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61" fill="hold" display="1">
                  <p:stCondLst>
                    <p:cond delay="indefinite"/>
                  </p:stCondLst>
                </p:cTn>
                <p:tgtEl>
                  <p:spTgt spid="18"/>
                </p:tgtEl>
              </p:cMediaNode>
            </p:video>
          </p:childTnLst>
        </p:cTn>
      </p:par>
    </p:tnLst>
    <p:bldLst>
      <p:bldP spid="6" grpId="0"/>
      <p:bldP spid="7" grpId="0" animBg="1"/>
      <p:bldP spid="8" grpId="0" animBg="1"/>
      <p:bldP spid="9" grpId="0"/>
      <p:bldP spid="10" grpId="0" animBg="1"/>
      <p:bldP spid="11"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0024" y="-78581"/>
            <a:ext cx="12131337" cy="7810791"/>
          </a:xfrm>
          <a:prstGeom prst="rect">
            <a:avLst/>
          </a:prstGeom>
        </p:spPr>
      </p:pic>
      <p:sp>
        <p:nvSpPr>
          <p:cNvPr id="100" name="文本框 99"/>
          <p:cNvSpPr txBox="1"/>
          <p:nvPr/>
        </p:nvSpPr>
        <p:spPr>
          <a:xfrm>
            <a:off x="2597309" y="1667826"/>
            <a:ext cx="6108544" cy="6140291"/>
          </a:xfrm>
          <a:prstGeom prst="rect">
            <a:avLst/>
          </a:prstGeom>
          <a:noFill/>
          <a:ln w="9525">
            <a:noFill/>
          </a:ln>
        </p:spPr>
        <p:txBody>
          <a:bodyPr>
            <a:noAutofit/>
          </a:bodyPr>
          <a:lstStyle/>
          <a:p>
            <a:pPr indent="266700"/>
            <a:r>
              <a:rPr lang="zh-CN" altLang="en-US" sz="3200" b="0" dirty="0">
                <a:solidFill>
                  <a:srgbClr val="000000"/>
                </a:solidFill>
                <a:latin typeface="+mn-ea"/>
                <a:cs typeface="宋体" panose="02010600030101010101" pitchFamily="2" charset="-122"/>
              </a:rPr>
              <a:t>（</a:t>
            </a:r>
            <a:r>
              <a:rPr lang="en-US" altLang="zh-CN" sz="3200" b="0" dirty="0">
                <a:solidFill>
                  <a:srgbClr val="000000"/>
                </a:solidFill>
                <a:latin typeface="+mn-ea"/>
                <a:cs typeface="宋体" panose="02010600030101010101" pitchFamily="2" charset="-122"/>
              </a:rPr>
              <a:t>2024 </a:t>
            </a:r>
            <a:r>
              <a:rPr lang="zh-CN" altLang="en-US" sz="3200" b="0" dirty="0">
                <a:solidFill>
                  <a:srgbClr val="000000"/>
                </a:solidFill>
                <a:latin typeface="+mn-ea"/>
                <a:cs typeface="宋体" panose="02010600030101010101" pitchFamily="2" charset="-122"/>
              </a:rPr>
              <a:t>苏锡常镇二模）</a:t>
            </a:r>
            <a:r>
              <a:rPr lang="zh-CN" sz="3200" b="0" dirty="0">
                <a:solidFill>
                  <a:srgbClr val="000000"/>
                </a:solidFill>
                <a:latin typeface="+mn-ea"/>
                <a:cs typeface="宋体" panose="02010600030101010101" pitchFamily="2" charset="-122"/>
              </a:rPr>
              <a:t>假定你是某国际学校学生李华，因高三毕业即将退出校篮球队，请你在退队仪式上用英文发表告别演说，内容包括：</a:t>
            </a:r>
            <a:endParaRPr lang="en-US" sz="3200" b="0" dirty="0">
              <a:solidFill>
                <a:srgbClr val="000000"/>
              </a:solidFill>
              <a:latin typeface="+mn-ea"/>
              <a:cs typeface="宋体" panose="02010600030101010101" pitchFamily="2" charset="-122"/>
            </a:endParaRPr>
          </a:p>
          <a:p>
            <a:pPr indent="266700"/>
            <a:r>
              <a:rPr lang="en-US" sz="3200" b="0" dirty="0">
                <a:solidFill>
                  <a:srgbClr val="000000"/>
                </a:solidFill>
                <a:latin typeface="+mn-ea"/>
                <a:cs typeface="宋体" panose="02010600030101010101" pitchFamily="2" charset="-122"/>
              </a:rPr>
              <a:t>1. </a:t>
            </a:r>
            <a:r>
              <a:rPr lang="zh-CN" sz="3200" b="0" dirty="0">
                <a:solidFill>
                  <a:srgbClr val="000000"/>
                </a:solidFill>
                <a:latin typeface="+mn-ea"/>
                <a:cs typeface="宋体" panose="02010600030101010101" pitchFamily="2" charset="-122"/>
              </a:rPr>
              <a:t>回顾往昔；</a:t>
            </a:r>
            <a:endParaRPr lang="en-US" sz="3200" b="0" dirty="0">
              <a:solidFill>
                <a:srgbClr val="000000"/>
              </a:solidFill>
              <a:latin typeface="+mn-ea"/>
              <a:cs typeface="宋体" panose="02010600030101010101" pitchFamily="2" charset="-122"/>
            </a:endParaRPr>
          </a:p>
          <a:p>
            <a:pPr indent="266700"/>
            <a:r>
              <a:rPr lang="en-US" sz="3200" b="0" dirty="0">
                <a:solidFill>
                  <a:srgbClr val="000000"/>
                </a:solidFill>
                <a:latin typeface="+mn-ea"/>
                <a:cs typeface="宋体" panose="02010600030101010101" pitchFamily="2" charset="-122"/>
              </a:rPr>
              <a:t>2. </a:t>
            </a:r>
            <a:r>
              <a:rPr lang="zh-CN" sz="3200" b="0" dirty="0">
                <a:solidFill>
                  <a:srgbClr val="000000"/>
                </a:solidFill>
                <a:latin typeface="+mn-ea"/>
                <a:cs typeface="宋体" panose="02010600030101010101" pitchFamily="2" charset="-122"/>
              </a:rPr>
              <a:t>表示感谢；</a:t>
            </a:r>
            <a:endParaRPr lang="en-US" sz="3200" b="0" dirty="0">
              <a:solidFill>
                <a:srgbClr val="000000"/>
              </a:solidFill>
              <a:latin typeface="+mn-ea"/>
              <a:cs typeface="宋体" panose="02010600030101010101" pitchFamily="2" charset="-122"/>
            </a:endParaRPr>
          </a:p>
          <a:p>
            <a:pPr indent="266700"/>
            <a:r>
              <a:rPr lang="en-US" sz="3200" b="0" dirty="0">
                <a:solidFill>
                  <a:srgbClr val="000000"/>
                </a:solidFill>
                <a:latin typeface="+mn-ea"/>
                <a:cs typeface="宋体" panose="02010600030101010101" pitchFamily="2" charset="-122"/>
              </a:rPr>
              <a:t>3. </a:t>
            </a:r>
            <a:r>
              <a:rPr lang="zh-CN" sz="3200" b="0" dirty="0">
                <a:solidFill>
                  <a:srgbClr val="000000"/>
                </a:solidFill>
                <a:latin typeface="+mn-ea"/>
                <a:cs typeface="宋体" panose="02010600030101010101" pitchFamily="2" charset="-122"/>
              </a:rPr>
              <a:t>祝福球队。</a:t>
            </a:r>
            <a:endParaRPr lang="zh-CN" sz="3200" b="0" dirty="0">
              <a:solidFill>
                <a:srgbClr val="000000"/>
              </a:solidFill>
              <a:latin typeface="+mn-ea"/>
              <a:cs typeface="宋体" panose="02010600030101010101" pitchFamily="2"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2" y="63430"/>
            <a:ext cx="3386138" cy="2638807"/>
          </a:xfrm>
          <a:prstGeom prst="rect">
            <a:avLst/>
          </a:prstGeom>
        </p:spPr>
      </p:pic>
      <p:sp>
        <p:nvSpPr>
          <p:cNvPr id="10" name="文本框 9"/>
          <p:cNvSpPr txBox="1"/>
          <p:nvPr/>
        </p:nvSpPr>
        <p:spPr>
          <a:xfrm>
            <a:off x="10015945" y="1605759"/>
            <a:ext cx="2987309" cy="830997"/>
          </a:xfrm>
          <a:prstGeom prst="rect">
            <a:avLst/>
          </a:prstGeom>
          <a:noFill/>
        </p:spPr>
        <p:txBody>
          <a:bodyPr wrap="square" rtlCol="0">
            <a:spAutoFit/>
          </a:bodyPr>
          <a:lstStyle/>
          <a:p>
            <a:r>
              <a:rPr lang="en-US" altLang="zh-CN" sz="2400" b="1" dirty="0">
                <a:solidFill>
                  <a:srgbClr val="C00000"/>
                </a:solidFill>
              </a:rPr>
              <a:t>background information</a:t>
            </a:r>
            <a:endParaRPr lang="zh-CN" altLang="en-US" sz="2400" b="1" dirty="0">
              <a:solidFill>
                <a:srgbClr val="C00000"/>
              </a:solidFill>
            </a:endParaRPr>
          </a:p>
        </p:txBody>
      </p:sp>
      <p:sp>
        <p:nvSpPr>
          <p:cNvPr id="11" name="文本框 10"/>
          <p:cNvSpPr txBox="1"/>
          <p:nvPr/>
        </p:nvSpPr>
        <p:spPr>
          <a:xfrm>
            <a:off x="10008601" y="2522464"/>
            <a:ext cx="1487621" cy="461665"/>
          </a:xfrm>
          <a:prstGeom prst="rect">
            <a:avLst/>
          </a:prstGeom>
          <a:noFill/>
        </p:spPr>
        <p:txBody>
          <a:bodyPr wrap="square" rtlCol="0">
            <a:spAutoFit/>
          </a:bodyPr>
          <a:lstStyle/>
          <a:p>
            <a:r>
              <a:rPr lang="en-US" altLang="zh-CN" sz="2400" b="1" dirty="0">
                <a:solidFill>
                  <a:srgbClr val="C00000"/>
                </a:solidFill>
              </a:rPr>
              <a:t>memories</a:t>
            </a:r>
            <a:endParaRPr lang="zh-CN" altLang="en-US" sz="2400" b="1" dirty="0">
              <a:solidFill>
                <a:srgbClr val="C00000"/>
              </a:solidFill>
            </a:endParaRPr>
          </a:p>
        </p:txBody>
      </p:sp>
      <p:sp>
        <p:nvSpPr>
          <p:cNvPr id="12" name="文本框 11"/>
          <p:cNvSpPr txBox="1"/>
          <p:nvPr/>
        </p:nvSpPr>
        <p:spPr>
          <a:xfrm>
            <a:off x="9977769" y="3145670"/>
            <a:ext cx="1814115" cy="461665"/>
          </a:xfrm>
          <a:prstGeom prst="rect">
            <a:avLst/>
          </a:prstGeom>
          <a:noFill/>
        </p:spPr>
        <p:txBody>
          <a:bodyPr wrap="square" rtlCol="0">
            <a:spAutoFit/>
          </a:bodyPr>
          <a:lstStyle/>
          <a:p>
            <a:r>
              <a:rPr lang="en-US" altLang="zh-CN" sz="2400" b="1" dirty="0">
                <a:solidFill>
                  <a:srgbClr val="C00000"/>
                </a:solidFill>
              </a:rPr>
              <a:t>appreciation </a:t>
            </a:r>
            <a:endParaRPr lang="zh-CN" altLang="en-US" sz="2400" b="1" dirty="0">
              <a:solidFill>
                <a:srgbClr val="C00000"/>
              </a:solidFill>
            </a:endParaRPr>
          </a:p>
        </p:txBody>
      </p:sp>
      <p:sp>
        <p:nvSpPr>
          <p:cNvPr id="13" name="文本框 12"/>
          <p:cNvSpPr txBox="1"/>
          <p:nvPr/>
        </p:nvSpPr>
        <p:spPr>
          <a:xfrm>
            <a:off x="9977769" y="3790254"/>
            <a:ext cx="1434190" cy="461665"/>
          </a:xfrm>
          <a:prstGeom prst="rect">
            <a:avLst/>
          </a:prstGeom>
          <a:noFill/>
        </p:spPr>
        <p:txBody>
          <a:bodyPr wrap="square" rtlCol="0">
            <a:spAutoFit/>
          </a:bodyPr>
          <a:lstStyle/>
          <a:p>
            <a:r>
              <a:rPr lang="en-US" altLang="zh-CN" sz="2400" b="1" dirty="0">
                <a:solidFill>
                  <a:srgbClr val="C00000"/>
                </a:solidFill>
              </a:rPr>
              <a:t>farewell</a:t>
            </a:r>
            <a:endParaRPr lang="zh-CN" altLang="en-US" sz="2400" b="1" dirty="0">
              <a:solidFill>
                <a:srgbClr val="C00000"/>
              </a:solidFill>
            </a:endParaRPr>
          </a:p>
        </p:txBody>
      </p:sp>
      <p:sp>
        <p:nvSpPr>
          <p:cNvPr id="14" name="文本框 13"/>
          <p:cNvSpPr txBox="1"/>
          <p:nvPr/>
        </p:nvSpPr>
        <p:spPr>
          <a:xfrm>
            <a:off x="9789795" y="172085"/>
            <a:ext cx="1849120" cy="583565"/>
          </a:xfrm>
          <a:prstGeom prst="rect">
            <a:avLst/>
          </a:prstGeom>
          <a:noFill/>
        </p:spPr>
        <p:txBody>
          <a:bodyPr wrap="square" rtlCol="0">
            <a:spAutoFit/>
          </a:bodyPr>
          <a:lstStyle/>
          <a:p>
            <a:r>
              <a:rPr lang="en-US" altLang="zh-CN" sz="3200" b="1" dirty="0">
                <a:solidFill>
                  <a:schemeClr val="bg1"/>
                </a:solidFill>
                <a:highlight>
                  <a:srgbClr val="800000"/>
                </a:highlight>
                <a:latin typeface="Aptos Narrow" panose="020B0004020202020204" pitchFamily="34" charset="0"/>
              </a:rPr>
              <a:t>content</a:t>
            </a:r>
            <a:endParaRPr lang="zh-CN" altLang="en-US" sz="3200" b="1" dirty="0">
              <a:solidFill>
                <a:schemeClr val="bg1"/>
              </a:solidFill>
              <a:highlight>
                <a:srgbClr val="800000"/>
              </a:highlight>
              <a:latin typeface="Aptos Narrow" panose="020B0004020202020204" pitchFamily="34" charset="0"/>
            </a:endParaRPr>
          </a:p>
        </p:txBody>
      </p:sp>
      <p:sp>
        <p:nvSpPr>
          <p:cNvPr id="15" name="文本框 14"/>
          <p:cNvSpPr txBox="1"/>
          <p:nvPr/>
        </p:nvSpPr>
        <p:spPr>
          <a:xfrm>
            <a:off x="9977769" y="4359907"/>
            <a:ext cx="1060701" cy="461665"/>
          </a:xfrm>
          <a:prstGeom prst="rect">
            <a:avLst/>
          </a:prstGeom>
          <a:noFill/>
        </p:spPr>
        <p:txBody>
          <a:bodyPr wrap="square" rtlCol="0">
            <a:spAutoFit/>
          </a:bodyPr>
          <a:lstStyle/>
          <a:p>
            <a:r>
              <a:rPr lang="en-US" altLang="zh-CN" sz="2400" b="1" dirty="0">
                <a:solidFill>
                  <a:srgbClr val="C00000"/>
                </a:solidFill>
              </a:rPr>
              <a:t>wishes</a:t>
            </a:r>
            <a:endParaRPr lang="zh-CN" altLang="en-US" sz="2400" b="1" dirty="0">
              <a:solidFill>
                <a:srgbClr val="C00000"/>
              </a:solidFill>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229" y="1667826"/>
            <a:ext cx="607716" cy="630337"/>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229" y="2387328"/>
            <a:ext cx="607716" cy="630337"/>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229" y="3028544"/>
            <a:ext cx="607716" cy="630337"/>
          </a:xfrm>
          <a:prstGeom prst="rect">
            <a:avLst/>
          </a:prstGeom>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793" y="3663910"/>
            <a:ext cx="607716" cy="630337"/>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229" y="4269494"/>
            <a:ext cx="607716" cy="630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79202" y="380561"/>
            <a:ext cx="4710229" cy="461665"/>
          </a:xfrm>
          <a:prstGeom prst="rect">
            <a:avLst/>
          </a:prstGeom>
          <a:noFill/>
        </p:spPr>
        <p:txBody>
          <a:bodyPr wrap="square" rtlCol="0">
            <a:spAutoFit/>
          </a:bodyPr>
          <a:lstStyle/>
          <a:p>
            <a:r>
              <a:rPr lang="en-US" altLang="zh-CN" sz="2400" b="1" dirty="0">
                <a:solidFill>
                  <a:srgbClr val="C00000"/>
                </a:solidFill>
              </a:rPr>
              <a:t>background information</a:t>
            </a:r>
            <a:endParaRPr lang="zh-CN" altLang="en-US" sz="2400" b="1" dirty="0">
              <a:solidFill>
                <a:srgbClr val="C00000"/>
              </a:solidFill>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1486" y="296226"/>
            <a:ext cx="607716" cy="63033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362" y="5350181"/>
            <a:ext cx="2087124" cy="1455606"/>
          </a:xfrm>
          <a:prstGeom prst="rect">
            <a:avLst/>
          </a:prstGeom>
        </p:spPr>
      </p:pic>
      <p:sp>
        <p:nvSpPr>
          <p:cNvPr id="9" name="文本框 8"/>
          <p:cNvSpPr txBox="1"/>
          <p:nvPr/>
        </p:nvSpPr>
        <p:spPr>
          <a:xfrm>
            <a:off x="879202" y="1415143"/>
            <a:ext cx="10790284" cy="3693319"/>
          </a:xfrm>
          <a:prstGeom prst="rect">
            <a:avLst/>
          </a:prstGeom>
          <a:noFill/>
        </p:spPr>
        <p:txBody>
          <a:bodyPr wrap="square" rtlCol="0">
            <a:spAutoFit/>
          </a:bodyPr>
          <a:lstStyle/>
          <a:p>
            <a:r>
              <a:rPr lang="en-US" altLang="zh-CN" sz="2600" i="1" dirty="0"/>
              <a:t>I feel blessed to have this cherished opportunity to </a:t>
            </a:r>
            <a:r>
              <a:rPr lang="en-US" altLang="zh-CN" sz="2600" b="1" i="1" dirty="0"/>
              <a:t>bid farewell to </a:t>
            </a:r>
            <a:r>
              <a:rPr lang="en-US" altLang="zh-CN" sz="2600" i="1" dirty="0"/>
              <a:t>you all </a:t>
            </a:r>
            <a:r>
              <a:rPr lang="en-US" altLang="zh-CN" sz="2600" i="1" u="sng" dirty="0"/>
              <a:t>before I leave our school basketball team</a:t>
            </a:r>
            <a:r>
              <a:rPr lang="en-US" altLang="zh-CN" sz="2600" i="1" dirty="0"/>
              <a:t>. </a:t>
            </a:r>
            <a:endParaRPr lang="en-US" altLang="zh-CN" sz="2600" i="1" dirty="0"/>
          </a:p>
          <a:p>
            <a:endParaRPr lang="en-US" altLang="zh-CN" sz="2600" i="1" dirty="0"/>
          </a:p>
          <a:p>
            <a:endParaRPr lang="en-US" altLang="zh-CN" sz="2600" i="1" dirty="0"/>
          </a:p>
          <a:p>
            <a:r>
              <a:rPr lang="en-US" altLang="zh-CN" sz="2600" i="1" dirty="0"/>
              <a:t>How time flies! </a:t>
            </a:r>
            <a:r>
              <a:rPr lang="en-US" altLang="zh-CN" sz="2600" i="1" u="sng" dirty="0"/>
              <a:t>It’s been three years since I joined you</a:t>
            </a:r>
            <a:r>
              <a:rPr lang="en-US" altLang="zh-CN" sz="2600" i="1" dirty="0"/>
              <a:t>, </a:t>
            </a:r>
            <a:r>
              <a:rPr lang="en-US" altLang="zh-CN" sz="2600" i="1" u="sng" dirty="0"/>
              <a:t>and it’s time to </a:t>
            </a:r>
            <a:r>
              <a:rPr lang="en-US" altLang="zh-CN" sz="2600" b="1" i="1" dirty="0"/>
              <a:t>say</a:t>
            </a:r>
            <a:r>
              <a:rPr lang="en-US" altLang="zh-CN" sz="2600" i="1" dirty="0"/>
              <a:t> </a:t>
            </a:r>
            <a:r>
              <a:rPr lang="en-US" altLang="zh-CN" sz="2600" b="1" i="1" dirty="0"/>
              <a:t>goodbye</a:t>
            </a:r>
            <a:r>
              <a:rPr lang="en-US" altLang="zh-CN" sz="2600" i="1" dirty="0"/>
              <a:t>!</a:t>
            </a:r>
            <a:endParaRPr lang="en-US" altLang="zh-CN" sz="2600" i="1" dirty="0"/>
          </a:p>
          <a:p>
            <a:endParaRPr lang="en-US" altLang="zh-CN" sz="2600" i="1" dirty="0"/>
          </a:p>
          <a:p>
            <a:endParaRPr lang="en-US" altLang="zh-CN" sz="2600" i="1" dirty="0"/>
          </a:p>
          <a:p>
            <a:r>
              <a:rPr lang="en-US" altLang="zh-CN" sz="2600" i="1" dirty="0"/>
              <a:t>Time is fleeting. Hard as it is, </a:t>
            </a:r>
            <a:r>
              <a:rPr lang="en-US" altLang="zh-CN" sz="2600" i="1" u="sng" dirty="0"/>
              <a:t>I have to leave you</a:t>
            </a:r>
            <a:r>
              <a:rPr lang="en-US" altLang="zh-CN" sz="2600" i="1" dirty="0"/>
              <a:t>, my bros!</a:t>
            </a:r>
            <a:endParaRPr lang="zh-CN" altLang="en-US" sz="2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c9838bfad659"/>
          <p:cNvPicPr>
            <a:picLocks noChangeAspect="1"/>
          </p:cNvPicPr>
          <p:nvPr/>
        </p:nvPicPr>
        <p:blipFill>
          <a:blip r:embed="rId1"/>
          <a:stretch>
            <a:fillRect/>
          </a:stretch>
        </p:blipFill>
        <p:spPr>
          <a:xfrm flipH="1">
            <a:off x="8920621" y="-19204"/>
            <a:ext cx="3650549" cy="5840493"/>
          </a:xfrm>
          <a:prstGeom prst="rect">
            <a:avLst/>
          </a:prstGeom>
        </p:spPr>
      </p:pic>
      <p:sp>
        <p:nvSpPr>
          <p:cNvPr id="4" name="文本框 3"/>
          <p:cNvSpPr txBox="1"/>
          <p:nvPr/>
        </p:nvSpPr>
        <p:spPr>
          <a:xfrm>
            <a:off x="937173" y="287264"/>
            <a:ext cx="1487621" cy="461665"/>
          </a:xfrm>
          <a:prstGeom prst="rect">
            <a:avLst/>
          </a:prstGeom>
          <a:noFill/>
        </p:spPr>
        <p:txBody>
          <a:bodyPr wrap="square" rtlCol="0">
            <a:spAutoFit/>
          </a:bodyPr>
          <a:lstStyle/>
          <a:p>
            <a:r>
              <a:rPr lang="en-US" altLang="zh-CN" sz="2400" b="1" dirty="0">
                <a:solidFill>
                  <a:srgbClr val="C00000"/>
                </a:solidFill>
              </a:rPr>
              <a:t>memories</a:t>
            </a:r>
            <a:endParaRPr lang="zh-CN" altLang="en-US" sz="2400" b="1" dirty="0">
              <a:solidFill>
                <a:srgbClr val="C0000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01" y="152128"/>
            <a:ext cx="607716" cy="630337"/>
          </a:xfrm>
          <a:prstGeom prst="rect">
            <a:avLst/>
          </a:prstGeom>
        </p:spPr>
      </p:pic>
      <p:sp>
        <p:nvSpPr>
          <p:cNvPr id="6" name="文本框 5"/>
          <p:cNvSpPr txBox="1"/>
          <p:nvPr/>
        </p:nvSpPr>
        <p:spPr>
          <a:xfrm>
            <a:off x="2483510" y="287264"/>
            <a:ext cx="3997119" cy="461665"/>
          </a:xfrm>
          <a:prstGeom prst="rect">
            <a:avLst/>
          </a:prstGeom>
          <a:noFill/>
        </p:spPr>
        <p:txBody>
          <a:bodyPr wrap="square" rtlCol="0">
            <a:spAutoFit/>
          </a:bodyPr>
          <a:lstStyle/>
          <a:p>
            <a:pPr algn="ctr"/>
            <a:r>
              <a:rPr lang="en-US" altLang="zh-CN" sz="2400" b="1" dirty="0">
                <a:solidFill>
                  <a:srgbClr val="FFC000"/>
                </a:solidFill>
                <a:effectLst>
                  <a:outerShdw blurRad="38100" dist="38100" dir="2700000" algn="tl">
                    <a:srgbClr val="000000">
                      <a:alpha val="43137"/>
                    </a:srgbClr>
                  </a:outerShdw>
                </a:effectLst>
              </a:rPr>
              <a:t>(memorable, specific, shared)</a:t>
            </a:r>
            <a:endParaRPr lang="zh-CN" altLang="en-US" sz="2400" b="1" dirty="0">
              <a:solidFill>
                <a:srgbClr val="FFC000"/>
              </a:solidFill>
              <a:effectLst>
                <a:outerShdw blurRad="38100" dist="38100" dir="2700000" algn="tl">
                  <a:srgbClr val="000000">
                    <a:alpha val="43137"/>
                  </a:srgbClr>
                </a:outerShdw>
              </a:effectLst>
            </a:endParaRPr>
          </a:p>
        </p:txBody>
      </p:sp>
      <p:sp>
        <p:nvSpPr>
          <p:cNvPr id="7" name="文本框 6"/>
          <p:cNvSpPr txBox="1"/>
          <p:nvPr/>
        </p:nvSpPr>
        <p:spPr>
          <a:xfrm>
            <a:off x="6539345" y="320800"/>
            <a:ext cx="5123543" cy="461665"/>
          </a:xfrm>
          <a:prstGeom prst="rect">
            <a:avLst/>
          </a:prstGeom>
          <a:noFill/>
        </p:spPr>
        <p:txBody>
          <a:bodyPr wrap="square" rtlCol="0">
            <a:spAutoFit/>
          </a:bodyPr>
          <a:lstStyle/>
          <a:p>
            <a:r>
              <a:rPr lang="en-US" altLang="zh-CN" sz="2400" b="1" dirty="0">
                <a:solidFill>
                  <a:srgbClr val="00B050"/>
                </a:solidFill>
              </a:rPr>
              <a:t>Using rhetorical devices</a:t>
            </a:r>
            <a:endParaRPr lang="en-US" altLang="zh-CN" sz="2400" b="1" dirty="0">
              <a:solidFill>
                <a:srgbClr val="00B050"/>
              </a:solidFill>
            </a:endParaRPr>
          </a:p>
        </p:txBody>
      </p:sp>
      <p:pic>
        <p:nvPicPr>
          <p:cNvPr id="11" name="图片 10"/>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l="4846" t="32991" b="44513"/>
          <a:stretch>
            <a:fillRect/>
          </a:stretch>
        </p:blipFill>
        <p:spPr>
          <a:xfrm rot="60000">
            <a:off x="957389" y="1156817"/>
            <a:ext cx="7454835" cy="2381817"/>
          </a:xfrm>
          <a:prstGeom prst="rect">
            <a:avLst/>
          </a:prstGeom>
        </p:spPr>
      </p:pic>
      <p:sp>
        <p:nvSpPr>
          <p:cNvPr id="2" name="文本框 1"/>
          <p:cNvSpPr txBox="1"/>
          <p:nvPr/>
        </p:nvSpPr>
        <p:spPr>
          <a:xfrm>
            <a:off x="1133340" y="4186926"/>
            <a:ext cx="8783659" cy="1862048"/>
          </a:xfrm>
          <a:prstGeom prst="rect">
            <a:avLst/>
          </a:prstGeom>
          <a:noFill/>
        </p:spPr>
        <p:txBody>
          <a:bodyPr wrap="square" rtlCol="0" anchor="t">
            <a:spAutoFit/>
          </a:bodyPr>
          <a:lstStyle/>
          <a:p>
            <a:pPr algn="just"/>
            <a:r>
              <a:rPr sz="2300" u="sng" dirty="0">
                <a:latin typeface="Calibri" panose="020F0502020204030204" charset="0"/>
                <a:ea typeface="Yu Gothic UI Semibold" panose="020B0700000000000000" charset="-128"/>
                <a:cs typeface="Calibri" panose="020F0502020204030204" charset="0"/>
              </a:rPr>
              <a:t>During the past three years</a:t>
            </a:r>
            <a:r>
              <a:rPr sz="2300" dirty="0">
                <a:latin typeface="Calibri" panose="020F0502020204030204" charset="0"/>
                <a:ea typeface="Yu Gothic UI Semibold" panose="020B0700000000000000" charset="-128"/>
                <a:cs typeface="Calibri" panose="020F0502020204030204" charset="0"/>
              </a:rPr>
              <a:t>, </a:t>
            </a:r>
            <a:r>
              <a:rPr sz="2300" u="sng" dirty="0">
                <a:latin typeface="Calibri" panose="020F0502020204030204" charset="0"/>
                <a:ea typeface="Yu Gothic UI Semibold" panose="020B0700000000000000" charset="-128"/>
                <a:cs typeface="Calibri" panose="020F0502020204030204" charset="0"/>
              </a:rPr>
              <a:t>we</a:t>
            </a:r>
            <a:r>
              <a:rPr sz="2300" dirty="0">
                <a:latin typeface="Calibri" panose="020F0502020204030204" charset="0"/>
                <a:ea typeface="Yu Gothic UI Semibold" panose="020B0700000000000000" charset="-128"/>
                <a:cs typeface="Calibri" panose="020F0502020204030204" charset="0"/>
              </a:rPr>
              <a:t> have </a:t>
            </a:r>
            <a:r>
              <a:rPr sz="2300" b="1" i="1" dirty="0">
                <a:latin typeface="Calibri" panose="020F0502020204030204" charset="0"/>
                <a:ea typeface="Yu Gothic UI Semibold" panose="020B0700000000000000" charset="-128"/>
                <a:cs typeface="Calibri" panose="020F0502020204030204" charset="0"/>
              </a:rPr>
              <a:t>braved the unbearable heat </a:t>
            </a:r>
            <a:r>
              <a:rPr sz="2300" b="1" i="1" dirty="0">
                <a:solidFill>
                  <a:srgbClr val="0070C0"/>
                </a:solidFill>
                <a:latin typeface="Calibri" panose="020F0502020204030204" charset="0"/>
                <a:ea typeface="Yu Gothic UI Semibold" panose="020B0700000000000000" charset="-128"/>
                <a:cs typeface="Calibri" panose="020F0502020204030204" charset="0"/>
              </a:rPr>
              <a:t>on the basketball court</a:t>
            </a:r>
            <a:r>
              <a:rPr sz="2300" dirty="0">
                <a:latin typeface="Calibri" panose="020F0502020204030204" charset="0"/>
                <a:ea typeface="Yu Gothic UI Semibold" panose="020B0700000000000000" charset="-128"/>
                <a:cs typeface="Calibri" panose="020F0502020204030204" charset="0"/>
              </a:rPr>
              <a:t>, </a:t>
            </a:r>
            <a:r>
              <a:rPr sz="2300" u="sng" dirty="0">
                <a:latin typeface="Calibri" panose="020F0502020204030204" charset="0"/>
                <a:ea typeface="Yu Gothic UI Semibold" panose="020B0700000000000000" charset="-128"/>
                <a:cs typeface="Calibri" panose="020F0502020204030204" charset="0"/>
              </a:rPr>
              <a:t>we</a:t>
            </a:r>
            <a:r>
              <a:rPr sz="2300" dirty="0">
                <a:latin typeface="Calibri" panose="020F0502020204030204" charset="0"/>
                <a:ea typeface="Yu Gothic UI Semibold" panose="020B0700000000000000" charset="-128"/>
                <a:cs typeface="Calibri" panose="020F0502020204030204" charset="0"/>
              </a:rPr>
              <a:t> have</a:t>
            </a:r>
            <a:r>
              <a:rPr sz="2300" b="1" i="1" dirty="0">
                <a:latin typeface="Calibri" panose="020F0502020204030204" charset="0"/>
                <a:ea typeface="Yu Gothic UI Semibold" panose="020B0700000000000000" charset="-128"/>
                <a:cs typeface="Calibri" panose="020F0502020204030204" charset="0"/>
              </a:rPr>
              <a:t> shared the bitterness and sweetness</a:t>
            </a:r>
            <a:r>
              <a:rPr sz="2300" dirty="0">
                <a:latin typeface="Calibri" panose="020F0502020204030204" charset="0"/>
                <a:ea typeface="Yu Gothic UI Semibold" panose="020B0700000000000000" charset="-128"/>
                <a:cs typeface="Calibri" panose="020F0502020204030204" charset="0"/>
              </a:rPr>
              <a:t>, </a:t>
            </a:r>
            <a:r>
              <a:rPr sz="2300" u="sng" dirty="0">
                <a:latin typeface="Calibri" panose="020F0502020204030204" charset="0"/>
                <a:ea typeface="Yu Gothic UI Semibold" panose="020B0700000000000000" charset="-128"/>
                <a:cs typeface="Calibri" panose="020F0502020204030204" charset="0"/>
              </a:rPr>
              <a:t>and we</a:t>
            </a:r>
            <a:r>
              <a:rPr sz="2300" dirty="0">
                <a:latin typeface="Calibri" panose="020F0502020204030204" charset="0"/>
                <a:ea typeface="Yu Gothic UI Semibold" panose="020B0700000000000000" charset="-128"/>
                <a:cs typeface="Calibri" panose="020F0502020204030204" charset="0"/>
              </a:rPr>
              <a:t> </a:t>
            </a:r>
            <a:r>
              <a:rPr sz="2300" b="1" i="1" dirty="0">
                <a:latin typeface="Calibri" panose="020F0502020204030204" charset="0"/>
                <a:ea typeface="Yu Gothic UI Semibold" panose="020B0700000000000000" charset="-128"/>
                <a:cs typeface="Calibri" panose="020F0502020204030204" charset="0"/>
              </a:rPr>
              <a:t>have secured championships </a:t>
            </a:r>
            <a:r>
              <a:rPr sz="2300" b="1" i="1" dirty="0">
                <a:solidFill>
                  <a:srgbClr val="0070C0"/>
                </a:solidFill>
                <a:latin typeface="Calibri" panose="020F0502020204030204" charset="0"/>
                <a:ea typeface="Yu Gothic UI Semibold" panose="020B0700000000000000" charset="-128"/>
                <a:cs typeface="Calibri" panose="020F0502020204030204" charset="0"/>
              </a:rPr>
              <a:t>in successive matches</a:t>
            </a:r>
            <a:r>
              <a:rPr sz="2300" dirty="0">
                <a:latin typeface="Calibri" panose="020F0502020204030204" charset="0"/>
                <a:ea typeface="Yu Gothic UI Semibold" panose="020B0700000000000000" charset="-128"/>
                <a:cs typeface="Calibri" panose="020F0502020204030204" charset="0"/>
              </a:rPr>
              <a:t>. </a:t>
            </a:r>
            <a:r>
              <a:rPr sz="2300" u="sng" dirty="0">
                <a:latin typeface="Calibri" panose="020F0502020204030204" charset="0"/>
                <a:ea typeface="Yu Gothic UI Semibold" panose="020B0700000000000000" charset="-128"/>
                <a:cs typeface="Calibri" panose="020F0502020204030204" charset="0"/>
              </a:rPr>
              <a:t>In the semi-final</a:t>
            </a:r>
            <a:r>
              <a:rPr sz="2300" dirty="0">
                <a:latin typeface="Calibri" panose="020F0502020204030204" charset="0"/>
                <a:ea typeface="Yu Gothic UI Semibold" panose="020B0700000000000000" charset="-128"/>
                <a:cs typeface="Calibri" panose="020F0502020204030204" charset="0"/>
              </a:rPr>
              <a:t>, </a:t>
            </a:r>
            <a:r>
              <a:rPr sz="2300" u="sng" dirty="0">
                <a:latin typeface="Calibri" panose="020F0502020204030204" charset="0"/>
                <a:ea typeface="Yu Gothic UI Semibold" panose="020B0700000000000000" charset="-128"/>
                <a:cs typeface="Calibri" panose="020F0502020204030204" charset="0"/>
              </a:rPr>
              <a:t>despite being</a:t>
            </a:r>
            <a:r>
              <a:rPr sz="2300" dirty="0">
                <a:latin typeface="Calibri" panose="020F0502020204030204" charset="0"/>
                <a:ea typeface="Yu Gothic UI Semibold" panose="020B0700000000000000" charset="-128"/>
                <a:cs typeface="Calibri" panose="020F0502020204030204" charset="0"/>
              </a:rPr>
              <a:t> one run down, </a:t>
            </a:r>
            <a:r>
              <a:rPr sz="2300" u="sng" dirty="0">
                <a:latin typeface="Calibri" panose="020F0502020204030204" charset="0"/>
                <a:ea typeface="Yu Gothic UI Semibold" panose="020B0700000000000000" charset="-128"/>
                <a:cs typeface="Calibri" panose="020F0502020204030204" charset="0"/>
              </a:rPr>
              <a:t>we still</a:t>
            </a:r>
            <a:r>
              <a:rPr sz="2300" b="1" i="1" dirty="0">
                <a:latin typeface="Calibri" panose="020F0502020204030204" charset="0"/>
                <a:ea typeface="Yu Gothic UI Semibold" panose="020B0700000000000000" charset="-128"/>
                <a:cs typeface="Calibri" panose="020F0502020204030204" charset="0"/>
              </a:rPr>
              <a:t> cooperated perfectly under pressure, </a:t>
            </a:r>
            <a:r>
              <a:rPr sz="2300" b="1" i="1" dirty="0">
                <a:solidFill>
                  <a:srgbClr val="0070C0"/>
                </a:solidFill>
                <a:latin typeface="Calibri" panose="020F0502020204030204" charset="0"/>
                <a:ea typeface="Yu Gothic UI Semibold" panose="020B0700000000000000" charset="-128"/>
                <a:cs typeface="Calibri" panose="020F0502020204030204" charset="0"/>
              </a:rPr>
              <a:t>made a three-point shot</a:t>
            </a:r>
            <a:r>
              <a:rPr sz="2300" b="1" i="1" dirty="0">
                <a:latin typeface="Calibri" panose="020F0502020204030204" charset="0"/>
                <a:ea typeface="Yu Gothic UI Semibold" panose="020B0700000000000000" charset="-128"/>
                <a:cs typeface="Calibri" panose="020F0502020204030204" charset="0"/>
              </a:rPr>
              <a:t>, and ultimately </a:t>
            </a:r>
            <a:r>
              <a:rPr sz="2300" b="1" i="1" dirty="0">
                <a:solidFill>
                  <a:srgbClr val="0070C0"/>
                </a:solidFill>
                <a:latin typeface="Calibri" panose="020F0502020204030204" charset="0"/>
                <a:ea typeface="Yu Gothic UI Semibold" panose="020B0700000000000000" charset="-128"/>
                <a:cs typeface="Calibri" panose="020F0502020204030204" charset="0"/>
              </a:rPr>
              <a:t>won the day</a:t>
            </a:r>
            <a:r>
              <a:rPr sz="2300" dirty="0">
                <a:latin typeface="Calibri" panose="020F0502020204030204" charset="0"/>
                <a:ea typeface="Yu Gothic UI Semibold" panose="020B0700000000000000" charset="-128"/>
                <a:cs typeface="Calibri" panose="020F0502020204030204" charset="0"/>
              </a:rPr>
              <a:t>! </a:t>
            </a:r>
            <a:endParaRPr sz="2300" dirty="0">
              <a:latin typeface="Calibri" panose="020F0502020204030204" charset="0"/>
              <a:ea typeface="Yu Gothic UI Semibold" panose="020B0700000000000000" charset="-128"/>
              <a:cs typeface="Calibri" panose="020F0502020204030204" charset="0"/>
            </a:endParaRPr>
          </a:p>
        </p:txBody>
      </p:sp>
      <p:sp>
        <p:nvSpPr>
          <p:cNvPr id="3" name="文本框 2"/>
          <p:cNvSpPr txBox="1"/>
          <p:nvPr/>
        </p:nvSpPr>
        <p:spPr>
          <a:xfrm>
            <a:off x="1269365" y="3695826"/>
            <a:ext cx="6096000" cy="398780"/>
          </a:xfrm>
          <a:prstGeom prst="rect">
            <a:avLst/>
          </a:prstGeom>
          <a:noFill/>
        </p:spPr>
        <p:txBody>
          <a:bodyPr wrap="square" rtlCol="0" anchor="t">
            <a:spAutoFit/>
          </a:bodyPr>
          <a:lstStyle/>
          <a:p>
            <a:r>
              <a:rPr lang="zh-CN" altLang="en-US" sz="2000" dirty="0">
                <a:sym typeface="+mn-ea"/>
              </a:rPr>
              <a:t>hit a home</a:t>
            </a:r>
            <a:r>
              <a:rPr lang="en-US" altLang="zh-CN" sz="2000" dirty="0">
                <a:sym typeface="+mn-ea"/>
              </a:rPr>
              <a:t> </a:t>
            </a:r>
            <a:r>
              <a:rPr lang="zh-CN" altLang="en-US" sz="2000" dirty="0">
                <a:sym typeface="+mn-ea"/>
              </a:rPr>
              <a:t>run</a:t>
            </a:r>
            <a:r>
              <a:rPr lang="en-US" altLang="zh-CN" sz="2000" dirty="0">
                <a:sym typeface="+mn-ea"/>
              </a:rPr>
              <a:t> </a:t>
            </a:r>
            <a:r>
              <a:rPr lang="en-US" altLang="zh-CN" sz="2000" dirty="0" err="1">
                <a:sym typeface="+mn-ea"/>
              </a:rPr>
              <a:t>击出全垒打</a:t>
            </a:r>
            <a:r>
              <a:rPr lang="zh-CN" altLang="en-US" sz="2000" dirty="0">
                <a:sym typeface="+mn-ea"/>
              </a:rPr>
              <a:t>（棒球比赛）</a:t>
            </a:r>
            <a:r>
              <a:rPr lang="en-US" altLang="zh-CN" sz="2000" dirty="0">
                <a:sym typeface="+mn-ea"/>
              </a:rPr>
              <a:t> </a:t>
            </a:r>
            <a:endParaRPr lang="en-US" altLang="zh-CN" sz="2000" dirty="0">
              <a:sym typeface="+mn-ea"/>
            </a:endParaRPr>
          </a:p>
        </p:txBody>
      </p:sp>
      <p:sp>
        <p:nvSpPr>
          <p:cNvPr id="14" name="文本框 13"/>
          <p:cNvSpPr txBox="1"/>
          <p:nvPr/>
        </p:nvSpPr>
        <p:spPr>
          <a:xfrm>
            <a:off x="1340485" y="6131560"/>
            <a:ext cx="2907665"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parallelism</a:t>
            </a:r>
            <a:endParaRPr lang="en-US" altLang="zh-CN" sz="2400" b="1" dirty="0">
              <a:solidFill>
                <a:srgbClr val="FF0000"/>
              </a:solidFill>
              <a:highlight>
                <a:srgbClr val="FFFF00"/>
              </a:highlight>
              <a:latin typeface="Aptos Narrow" panose="020B0004020202020204" pitchFamily="34" charset="0"/>
            </a:endParaRPr>
          </a:p>
        </p:txBody>
      </p:sp>
      <p:sp>
        <p:nvSpPr>
          <p:cNvPr id="9" name="文本框 8"/>
          <p:cNvSpPr txBox="1"/>
          <p:nvPr>
            <p:custDataLst>
              <p:tags r:id="rId5"/>
            </p:custDataLst>
          </p:nvPr>
        </p:nvSpPr>
        <p:spPr>
          <a:xfrm>
            <a:off x="3038886" y="5930679"/>
            <a:ext cx="4233545" cy="830997"/>
          </a:xfrm>
          <a:prstGeom prst="rect">
            <a:avLst/>
          </a:prstGeom>
          <a:noFill/>
        </p:spPr>
        <p:txBody>
          <a:bodyPr wrap="square" rtlCol="0">
            <a:spAutoFit/>
          </a:bodyPr>
          <a:lstStyle/>
          <a:p>
            <a:pPr algn="ctr"/>
            <a:r>
              <a:rPr lang="en-US" altLang="zh-CN" sz="2400" b="1" dirty="0">
                <a:solidFill>
                  <a:srgbClr val="FF0000"/>
                </a:solidFill>
                <a:highlight>
                  <a:srgbClr val="FFFF00"/>
                </a:highlight>
                <a:latin typeface="Aptos Narrow" panose="020B0004020202020204" pitchFamily="34" charset="0"/>
              </a:rPr>
              <a:t>vivid description</a:t>
            </a:r>
            <a:endParaRPr lang="en-US" altLang="zh-CN" sz="2400" b="1" dirty="0">
              <a:solidFill>
                <a:srgbClr val="FF0000"/>
              </a:solidFill>
              <a:highlight>
                <a:srgbClr val="FFFF00"/>
              </a:highlight>
              <a:latin typeface="Aptos Narrow" panose="020B0004020202020204" pitchFamily="34" charset="0"/>
            </a:endParaRPr>
          </a:p>
          <a:p>
            <a:pPr algn="ctr"/>
            <a:r>
              <a:rPr lang="en-US" altLang="zh-CN" sz="2400" b="1" dirty="0">
                <a:solidFill>
                  <a:srgbClr val="FF0000"/>
                </a:solidFill>
                <a:highlight>
                  <a:srgbClr val="FFFF00"/>
                </a:highlight>
                <a:latin typeface="Aptos Narrow" panose="020B0004020202020204" pitchFamily="34" charset="0"/>
              </a:rPr>
              <a:t>(specific nouns &amp; adjectives)</a:t>
            </a:r>
            <a:endParaRPr lang="en-US" altLang="zh-CN" sz="2400" b="1" dirty="0">
              <a:solidFill>
                <a:srgbClr val="FF0000"/>
              </a:solidFill>
              <a:highlight>
                <a:srgbClr val="FFFF00"/>
              </a:highlight>
              <a:latin typeface="Aptos Narrow" panose="020B0004020202020204" pitchFamily="34" charset="0"/>
            </a:endParaRPr>
          </a:p>
        </p:txBody>
      </p:sp>
      <p:sp>
        <p:nvSpPr>
          <p:cNvPr id="10" name="文本框 9"/>
          <p:cNvSpPr txBox="1"/>
          <p:nvPr>
            <p:custDataLst>
              <p:tags r:id="rId6"/>
            </p:custDataLst>
          </p:nvPr>
        </p:nvSpPr>
        <p:spPr>
          <a:xfrm>
            <a:off x="7017681" y="6113488"/>
            <a:ext cx="2083435"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examples</a:t>
            </a:r>
            <a:endParaRPr lang="en-US" altLang="zh-CN" sz="2400" b="1" dirty="0">
              <a:solidFill>
                <a:srgbClr val="FF0000"/>
              </a:solidFill>
              <a:highlight>
                <a:srgbClr val="FFFF00"/>
              </a:highlight>
              <a:latin typeface="Aptos Narrow" panose="020B0004020202020204" pitchFamily="34" charset="0"/>
            </a:endParaRPr>
          </a:p>
        </p:txBody>
      </p:sp>
      <p:sp>
        <p:nvSpPr>
          <p:cNvPr id="13" name="文本框 12"/>
          <p:cNvSpPr txBox="1"/>
          <p:nvPr>
            <p:custDataLst>
              <p:tags r:id="rId7"/>
            </p:custDataLst>
          </p:nvPr>
        </p:nvSpPr>
        <p:spPr>
          <a:xfrm>
            <a:off x="8920621" y="6113488"/>
            <a:ext cx="2083435"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contrast</a:t>
            </a:r>
            <a:endParaRPr lang="en-US" altLang="zh-CN" sz="2400" b="1" dirty="0">
              <a:solidFill>
                <a:srgbClr val="FF0000"/>
              </a:solidFill>
              <a:highlight>
                <a:srgbClr val="FFFF00"/>
              </a:highlight>
              <a:latin typeface="Aptos Narrow" panose="020B0004020202020204" pitchFamily="34" charset="0"/>
            </a:endParaRPr>
          </a:p>
        </p:txBody>
      </p:sp>
      <p:sp>
        <p:nvSpPr>
          <p:cNvPr id="15" name="文本框 14"/>
          <p:cNvSpPr txBox="1"/>
          <p:nvPr/>
        </p:nvSpPr>
        <p:spPr>
          <a:xfrm>
            <a:off x="92623" y="4590024"/>
            <a:ext cx="1487621" cy="460375"/>
          </a:xfrm>
          <a:prstGeom prst="rect">
            <a:avLst/>
          </a:prstGeom>
          <a:noFill/>
        </p:spPr>
        <p:txBody>
          <a:bodyPr wrap="square" rtlCol="0">
            <a:spAutoFit/>
          </a:bodyPr>
          <a:lstStyle/>
          <a:p>
            <a:r>
              <a:rPr lang="en-US" altLang="zh-CN" sz="2400" b="1" dirty="0">
                <a:solidFill>
                  <a:srgbClr val="C00000"/>
                </a:solidFill>
              </a:rPr>
              <a:t>general</a:t>
            </a:r>
            <a:endParaRPr lang="zh-CN" altLang="en-US" sz="2400" b="1" dirty="0">
              <a:solidFill>
                <a:srgbClr val="C00000"/>
              </a:solidFill>
            </a:endParaRPr>
          </a:p>
        </p:txBody>
      </p:sp>
      <p:sp>
        <p:nvSpPr>
          <p:cNvPr id="16" name="文本框 15"/>
          <p:cNvSpPr txBox="1"/>
          <p:nvPr/>
        </p:nvSpPr>
        <p:spPr>
          <a:xfrm>
            <a:off x="92623" y="5360914"/>
            <a:ext cx="1487621" cy="460375"/>
          </a:xfrm>
          <a:prstGeom prst="rect">
            <a:avLst/>
          </a:prstGeom>
          <a:noFill/>
        </p:spPr>
        <p:txBody>
          <a:bodyPr wrap="square" rtlCol="0">
            <a:spAutoFit/>
          </a:bodyPr>
          <a:lstStyle/>
          <a:p>
            <a:r>
              <a:rPr lang="en-US" altLang="zh-CN" sz="2400" b="1" dirty="0">
                <a:solidFill>
                  <a:srgbClr val="C00000"/>
                </a:solidFill>
              </a:rPr>
              <a:t>specific</a:t>
            </a:r>
            <a:endParaRPr lang="zh-CN" altLang="en-US" sz="2400" b="1" dirty="0">
              <a:solidFill>
                <a:srgbClr val="C00000"/>
              </a:solidFill>
            </a:endParaRPr>
          </a:p>
        </p:txBody>
      </p:sp>
      <p:cxnSp>
        <p:nvCxnSpPr>
          <p:cNvPr id="17" name="直接箭头连接符 16"/>
          <p:cNvCxnSpPr/>
          <p:nvPr/>
        </p:nvCxnSpPr>
        <p:spPr>
          <a:xfrm flipH="1">
            <a:off x="635635" y="5003165"/>
            <a:ext cx="9525" cy="441325"/>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4" grpId="0"/>
      <p:bldP spid="14" grpId="1"/>
      <p:bldP spid="9" grpId="0"/>
      <p:bldP spid="9" grpId="1"/>
      <p:bldP spid="10" grpId="0"/>
      <p:bldP spid="10" grpId="1"/>
      <p:bldP spid="13" grpId="0"/>
      <p:bldP spid="13" grpId="1"/>
      <p:bldP spid="15" grpId="0"/>
      <p:bldP spid="15" grpId="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rotWithShape="1">
          <a:blip r:embed="rId2"/>
          <a:srcRect l="7531" t="23908" r="1468" b="60322"/>
          <a:stretch>
            <a:fillRect/>
          </a:stretch>
        </p:blipFill>
        <p:spPr>
          <a:xfrm>
            <a:off x="2618483" y="819626"/>
            <a:ext cx="8489119" cy="1961454"/>
          </a:xfrm>
          <a:prstGeom prst="rect">
            <a:avLst/>
          </a:prstGeom>
        </p:spPr>
      </p:pic>
      <p:sp>
        <p:nvSpPr>
          <p:cNvPr id="4" name="文本框 3"/>
          <p:cNvSpPr txBox="1"/>
          <p:nvPr/>
        </p:nvSpPr>
        <p:spPr>
          <a:xfrm>
            <a:off x="937173" y="287264"/>
            <a:ext cx="1487621" cy="461665"/>
          </a:xfrm>
          <a:prstGeom prst="rect">
            <a:avLst/>
          </a:prstGeom>
          <a:noFill/>
        </p:spPr>
        <p:txBody>
          <a:bodyPr wrap="square" rtlCol="0">
            <a:spAutoFit/>
          </a:bodyPr>
          <a:lstStyle/>
          <a:p>
            <a:r>
              <a:rPr lang="en-US" altLang="zh-CN" sz="2400" b="1" dirty="0">
                <a:solidFill>
                  <a:srgbClr val="C00000"/>
                </a:solidFill>
              </a:rPr>
              <a:t>memories</a:t>
            </a:r>
            <a:endParaRPr lang="zh-CN" altLang="en-US" sz="2400" b="1" dirty="0">
              <a:solidFill>
                <a:srgbClr val="C00000"/>
              </a:solidFill>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01" y="152128"/>
            <a:ext cx="607716" cy="630337"/>
          </a:xfrm>
          <a:prstGeom prst="rect">
            <a:avLst/>
          </a:prstGeom>
        </p:spPr>
      </p:pic>
      <p:sp>
        <p:nvSpPr>
          <p:cNvPr id="6" name="文本框 5"/>
          <p:cNvSpPr txBox="1"/>
          <p:nvPr/>
        </p:nvSpPr>
        <p:spPr>
          <a:xfrm>
            <a:off x="2483510" y="287264"/>
            <a:ext cx="3997119" cy="461665"/>
          </a:xfrm>
          <a:prstGeom prst="rect">
            <a:avLst/>
          </a:prstGeom>
          <a:noFill/>
        </p:spPr>
        <p:txBody>
          <a:bodyPr wrap="square" rtlCol="0">
            <a:spAutoFit/>
          </a:bodyPr>
          <a:lstStyle/>
          <a:p>
            <a:pPr algn="ctr"/>
            <a:r>
              <a:rPr lang="en-US" altLang="zh-CN" sz="2400" b="1" dirty="0">
                <a:solidFill>
                  <a:srgbClr val="FFC000"/>
                </a:solidFill>
                <a:effectLst>
                  <a:outerShdw blurRad="38100" dist="38100" dir="2700000" algn="tl">
                    <a:srgbClr val="000000">
                      <a:alpha val="43137"/>
                    </a:srgbClr>
                  </a:outerShdw>
                </a:effectLst>
              </a:rPr>
              <a:t>(memorable, specific, shared)</a:t>
            </a:r>
            <a:endParaRPr lang="zh-CN" altLang="en-US" sz="2400" b="1" dirty="0">
              <a:solidFill>
                <a:srgbClr val="FFC000"/>
              </a:solidFill>
              <a:effectLst>
                <a:outerShdw blurRad="38100" dist="38100" dir="2700000" algn="tl">
                  <a:srgbClr val="000000">
                    <a:alpha val="43137"/>
                  </a:srgbClr>
                </a:outerShdw>
              </a:effectLst>
            </a:endParaRPr>
          </a:p>
        </p:txBody>
      </p:sp>
      <p:sp>
        <p:nvSpPr>
          <p:cNvPr id="7" name="文本框 6"/>
          <p:cNvSpPr txBox="1"/>
          <p:nvPr/>
        </p:nvSpPr>
        <p:spPr>
          <a:xfrm>
            <a:off x="6539345" y="320800"/>
            <a:ext cx="5123543" cy="461665"/>
          </a:xfrm>
          <a:prstGeom prst="rect">
            <a:avLst/>
          </a:prstGeom>
          <a:noFill/>
        </p:spPr>
        <p:txBody>
          <a:bodyPr wrap="square" rtlCol="0">
            <a:spAutoFit/>
          </a:bodyPr>
          <a:lstStyle/>
          <a:p>
            <a:r>
              <a:rPr lang="en-US" altLang="zh-CN" sz="2400" b="1" dirty="0">
                <a:solidFill>
                  <a:srgbClr val="00B050"/>
                </a:solidFill>
              </a:rPr>
              <a:t>Using rhetorical devices</a:t>
            </a:r>
            <a:endParaRPr lang="en-US" altLang="zh-CN" sz="2400" b="1" dirty="0">
              <a:solidFill>
                <a:srgbClr val="00B050"/>
              </a:solidFill>
            </a:endParaRPr>
          </a:p>
        </p:txBody>
      </p:sp>
      <p:pic>
        <p:nvPicPr>
          <p:cNvPr id="9" name="图片 8" descr="5c750f6123524"/>
          <p:cNvPicPr>
            <a:picLocks noChangeAspect="1"/>
          </p:cNvPicPr>
          <p:nvPr>
            <p:custDataLst>
              <p:tags r:id="rId4"/>
            </p:custDataLst>
          </p:nvPr>
        </p:nvPicPr>
        <p:blipFill>
          <a:blip r:embed="rId5"/>
          <a:stretch>
            <a:fillRect/>
          </a:stretch>
        </p:blipFill>
        <p:spPr>
          <a:xfrm>
            <a:off x="0" y="3483429"/>
            <a:ext cx="2384072" cy="3374571"/>
          </a:xfrm>
          <a:prstGeom prst="rect">
            <a:avLst/>
          </a:prstGeom>
        </p:spPr>
      </p:pic>
      <p:sp>
        <p:nvSpPr>
          <p:cNvPr id="8" name="文本框 7"/>
          <p:cNvSpPr txBox="1"/>
          <p:nvPr/>
        </p:nvSpPr>
        <p:spPr>
          <a:xfrm>
            <a:off x="956289" y="1166550"/>
            <a:ext cx="1487621" cy="460375"/>
          </a:xfrm>
          <a:prstGeom prst="rect">
            <a:avLst/>
          </a:prstGeom>
          <a:noFill/>
        </p:spPr>
        <p:txBody>
          <a:bodyPr wrap="square" rtlCol="0">
            <a:spAutoFit/>
          </a:bodyPr>
          <a:lstStyle/>
          <a:p>
            <a:r>
              <a:rPr lang="en-US" altLang="zh-CN" sz="2400" b="1" dirty="0">
                <a:solidFill>
                  <a:srgbClr val="C00000"/>
                </a:solidFill>
              </a:rPr>
              <a:t>general</a:t>
            </a:r>
            <a:endParaRPr lang="zh-CN" altLang="en-US" sz="2400" b="1" dirty="0">
              <a:solidFill>
                <a:srgbClr val="C00000"/>
              </a:solidFill>
            </a:endParaRPr>
          </a:p>
        </p:txBody>
      </p:sp>
      <p:sp>
        <p:nvSpPr>
          <p:cNvPr id="10" name="文本框 9"/>
          <p:cNvSpPr txBox="1"/>
          <p:nvPr/>
        </p:nvSpPr>
        <p:spPr>
          <a:xfrm>
            <a:off x="956289" y="1937440"/>
            <a:ext cx="1487621" cy="460375"/>
          </a:xfrm>
          <a:prstGeom prst="rect">
            <a:avLst/>
          </a:prstGeom>
          <a:noFill/>
        </p:spPr>
        <p:txBody>
          <a:bodyPr wrap="square" rtlCol="0">
            <a:spAutoFit/>
          </a:bodyPr>
          <a:lstStyle/>
          <a:p>
            <a:r>
              <a:rPr lang="en-US" altLang="zh-CN" sz="2400" b="1" dirty="0">
                <a:solidFill>
                  <a:srgbClr val="C00000"/>
                </a:solidFill>
              </a:rPr>
              <a:t>specific</a:t>
            </a:r>
            <a:endParaRPr lang="zh-CN" altLang="en-US" sz="2400" b="1" dirty="0">
              <a:solidFill>
                <a:srgbClr val="C00000"/>
              </a:solidFill>
            </a:endParaRPr>
          </a:p>
        </p:txBody>
      </p:sp>
      <p:cxnSp>
        <p:nvCxnSpPr>
          <p:cNvPr id="11" name="直接箭头连接符 10"/>
          <p:cNvCxnSpPr/>
          <p:nvPr/>
        </p:nvCxnSpPr>
        <p:spPr>
          <a:xfrm flipH="1">
            <a:off x="1499301" y="1579691"/>
            <a:ext cx="9525" cy="441325"/>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618483" y="2043866"/>
            <a:ext cx="8535373" cy="707897"/>
          </a:xfrm>
          <a:custGeom>
            <a:avLst/>
            <a:gdLst>
              <a:gd name="connsiteX0" fmla="*/ 0 w 8535373"/>
              <a:gd name="connsiteY0" fmla="*/ 0 h 707897"/>
              <a:gd name="connsiteX1" fmla="*/ 571213 w 8535373"/>
              <a:gd name="connsiteY1" fmla="*/ 0 h 707897"/>
              <a:gd name="connsiteX2" fmla="*/ 971719 w 8535373"/>
              <a:gd name="connsiteY2" fmla="*/ 0 h 707897"/>
              <a:gd name="connsiteX3" fmla="*/ 1798994 w 8535373"/>
              <a:gd name="connsiteY3" fmla="*/ 0 h 707897"/>
              <a:gd name="connsiteX4" fmla="*/ 2370207 w 8535373"/>
              <a:gd name="connsiteY4" fmla="*/ 0 h 707897"/>
              <a:gd name="connsiteX5" fmla="*/ 2941421 w 8535373"/>
              <a:gd name="connsiteY5" fmla="*/ 0 h 707897"/>
              <a:gd name="connsiteX6" fmla="*/ 3768695 w 8535373"/>
              <a:gd name="connsiteY6" fmla="*/ 0 h 707897"/>
              <a:gd name="connsiteX7" fmla="*/ 4254555 w 8535373"/>
              <a:gd name="connsiteY7" fmla="*/ 0 h 707897"/>
              <a:gd name="connsiteX8" fmla="*/ 5081830 w 8535373"/>
              <a:gd name="connsiteY8" fmla="*/ 0 h 707897"/>
              <a:gd name="connsiteX9" fmla="*/ 5909104 w 8535373"/>
              <a:gd name="connsiteY9" fmla="*/ 0 h 707897"/>
              <a:gd name="connsiteX10" fmla="*/ 6565672 w 8535373"/>
              <a:gd name="connsiteY10" fmla="*/ 0 h 707897"/>
              <a:gd name="connsiteX11" fmla="*/ 7392946 w 8535373"/>
              <a:gd name="connsiteY11" fmla="*/ 0 h 707897"/>
              <a:gd name="connsiteX12" fmla="*/ 7964160 w 8535373"/>
              <a:gd name="connsiteY12" fmla="*/ 0 h 707897"/>
              <a:gd name="connsiteX13" fmla="*/ 8535373 w 8535373"/>
              <a:gd name="connsiteY13" fmla="*/ 0 h 707897"/>
              <a:gd name="connsiteX14" fmla="*/ 8535373 w 8535373"/>
              <a:gd name="connsiteY14" fmla="*/ 361027 h 707897"/>
              <a:gd name="connsiteX15" fmla="*/ 8535373 w 8535373"/>
              <a:gd name="connsiteY15" fmla="*/ 707897 h 707897"/>
              <a:gd name="connsiteX16" fmla="*/ 7878806 w 8535373"/>
              <a:gd name="connsiteY16" fmla="*/ 707897 h 707897"/>
              <a:gd name="connsiteX17" fmla="*/ 7051531 w 8535373"/>
              <a:gd name="connsiteY17" fmla="*/ 707897 h 707897"/>
              <a:gd name="connsiteX18" fmla="*/ 6394964 w 8535373"/>
              <a:gd name="connsiteY18" fmla="*/ 707897 h 707897"/>
              <a:gd name="connsiteX19" fmla="*/ 5994458 w 8535373"/>
              <a:gd name="connsiteY19" fmla="*/ 707897 h 707897"/>
              <a:gd name="connsiteX20" fmla="*/ 5508598 w 8535373"/>
              <a:gd name="connsiteY20" fmla="*/ 707897 h 707897"/>
              <a:gd name="connsiteX21" fmla="*/ 4681324 w 8535373"/>
              <a:gd name="connsiteY21" fmla="*/ 707897 h 707897"/>
              <a:gd name="connsiteX22" fmla="*/ 4024757 w 8535373"/>
              <a:gd name="connsiteY22" fmla="*/ 707897 h 707897"/>
              <a:gd name="connsiteX23" fmla="*/ 3538897 w 8535373"/>
              <a:gd name="connsiteY23" fmla="*/ 707897 h 707897"/>
              <a:gd name="connsiteX24" fmla="*/ 2882330 w 8535373"/>
              <a:gd name="connsiteY24" fmla="*/ 707897 h 707897"/>
              <a:gd name="connsiteX25" fmla="*/ 2481824 w 8535373"/>
              <a:gd name="connsiteY25" fmla="*/ 707897 h 707897"/>
              <a:gd name="connsiteX26" fmla="*/ 2081318 w 8535373"/>
              <a:gd name="connsiteY26" fmla="*/ 707897 h 707897"/>
              <a:gd name="connsiteX27" fmla="*/ 1424751 w 8535373"/>
              <a:gd name="connsiteY27" fmla="*/ 707897 h 707897"/>
              <a:gd name="connsiteX28" fmla="*/ 938891 w 8535373"/>
              <a:gd name="connsiteY28" fmla="*/ 707897 h 707897"/>
              <a:gd name="connsiteX29" fmla="*/ 0 w 8535373"/>
              <a:gd name="connsiteY29" fmla="*/ 707897 h 707897"/>
              <a:gd name="connsiteX30" fmla="*/ 0 w 8535373"/>
              <a:gd name="connsiteY30" fmla="*/ 368106 h 707897"/>
              <a:gd name="connsiteX31" fmla="*/ 0 w 8535373"/>
              <a:gd name="connsiteY31" fmla="*/ 0 h 70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35373" h="707897" extrusionOk="0">
                <a:moveTo>
                  <a:pt x="0" y="0"/>
                </a:moveTo>
                <a:cubicBezTo>
                  <a:pt x="155051" y="27291"/>
                  <a:pt x="432868" y="22813"/>
                  <a:pt x="571213" y="0"/>
                </a:cubicBezTo>
                <a:cubicBezTo>
                  <a:pt x="709558" y="-22813"/>
                  <a:pt x="884570" y="13538"/>
                  <a:pt x="971719" y="0"/>
                </a:cubicBezTo>
                <a:cubicBezTo>
                  <a:pt x="1058868" y="-13538"/>
                  <a:pt x="1553112" y="30640"/>
                  <a:pt x="1798994" y="0"/>
                </a:cubicBezTo>
                <a:cubicBezTo>
                  <a:pt x="2044876" y="-30640"/>
                  <a:pt x="2243834" y="-20431"/>
                  <a:pt x="2370207" y="0"/>
                </a:cubicBezTo>
                <a:cubicBezTo>
                  <a:pt x="2496580" y="20431"/>
                  <a:pt x="2696742" y="-16042"/>
                  <a:pt x="2941421" y="0"/>
                </a:cubicBezTo>
                <a:cubicBezTo>
                  <a:pt x="3186100" y="16042"/>
                  <a:pt x="3431258" y="39323"/>
                  <a:pt x="3768695" y="0"/>
                </a:cubicBezTo>
                <a:cubicBezTo>
                  <a:pt x="4106132" y="-39323"/>
                  <a:pt x="4043609" y="16082"/>
                  <a:pt x="4254555" y="0"/>
                </a:cubicBezTo>
                <a:cubicBezTo>
                  <a:pt x="4465501" y="-16082"/>
                  <a:pt x="4788192" y="9492"/>
                  <a:pt x="5081830" y="0"/>
                </a:cubicBezTo>
                <a:cubicBezTo>
                  <a:pt x="5375469" y="-9492"/>
                  <a:pt x="5670052" y="-26236"/>
                  <a:pt x="5909104" y="0"/>
                </a:cubicBezTo>
                <a:cubicBezTo>
                  <a:pt x="6148156" y="26236"/>
                  <a:pt x="6247652" y="10817"/>
                  <a:pt x="6565672" y="0"/>
                </a:cubicBezTo>
                <a:cubicBezTo>
                  <a:pt x="6883692" y="-10817"/>
                  <a:pt x="7147358" y="-11655"/>
                  <a:pt x="7392946" y="0"/>
                </a:cubicBezTo>
                <a:cubicBezTo>
                  <a:pt x="7638534" y="11655"/>
                  <a:pt x="7743390" y="-21582"/>
                  <a:pt x="7964160" y="0"/>
                </a:cubicBezTo>
                <a:cubicBezTo>
                  <a:pt x="8184930" y="21582"/>
                  <a:pt x="8360546" y="-24199"/>
                  <a:pt x="8535373" y="0"/>
                </a:cubicBezTo>
                <a:cubicBezTo>
                  <a:pt x="8522642" y="79730"/>
                  <a:pt x="8531254" y="259212"/>
                  <a:pt x="8535373" y="361027"/>
                </a:cubicBezTo>
                <a:cubicBezTo>
                  <a:pt x="8539492" y="462842"/>
                  <a:pt x="8539401" y="589181"/>
                  <a:pt x="8535373" y="707897"/>
                </a:cubicBezTo>
                <a:cubicBezTo>
                  <a:pt x="8234851" y="721041"/>
                  <a:pt x="8036349" y="703993"/>
                  <a:pt x="7878806" y="707897"/>
                </a:cubicBezTo>
                <a:cubicBezTo>
                  <a:pt x="7721263" y="711801"/>
                  <a:pt x="7328896" y="706906"/>
                  <a:pt x="7051531" y="707897"/>
                </a:cubicBezTo>
                <a:cubicBezTo>
                  <a:pt x="6774166" y="708888"/>
                  <a:pt x="6663767" y="699106"/>
                  <a:pt x="6394964" y="707897"/>
                </a:cubicBezTo>
                <a:cubicBezTo>
                  <a:pt x="6126161" y="716688"/>
                  <a:pt x="6113489" y="689941"/>
                  <a:pt x="5994458" y="707897"/>
                </a:cubicBezTo>
                <a:cubicBezTo>
                  <a:pt x="5875427" y="725853"/>
                  <a:pt x="5732748" y="692795"/>
                  <a:pt x="5508598" y="707897"/>
                </a:cubicBezTo>
                <a:cubicBezTo>
                  <a:pt x="5284448" y="722999"/>
                  <a:pt x="4872337" y="714827"/>
                  <a:pt x="4681324" y="707897"/>
                </a:cubicBezTo>
                <a:cubicBezTo>
                  <a:pt x="4490311" y="700967"/>
                  <a:pt x="4351604" y="718862"/>
                  <a:pt x="4024757" y="707897"/>
                </a:cubicBezTo>
                <a:cubicBezTo>
                  <a:pt x="3697910" y="696932"/>
                  <a:pt x="3726943" y="683755"/>
                  <a:pt x="3538897" y="707897"/>
                </a:cubicBezTo>
                <a:cubicBezTo>
                  <a:pt x="3350851" y="732039"/>
                  <a:pt x="3087968" y="714706"/>
                  <a:pt x="2882330" y="707897"/>
                </a:cubicBezTo>
                <a:cubicBezTo>
                  <a:pt x="2676692" y="701088"/>
                  <a:pt x="2601657" y="695029"/>
                  <a:pt x="2481824" y="707897"/>
                </a:cubicBezTo>
                <a:cubicBezTo>
                  <a:pt x="2361991" y="720765"/>
                  <a:pt x="2237471" y="719705"/>
                  <a:pt x="2081318" y="707897"/>
                </a:cubicBezTo>
                <a:cubicBezTo>
                  <a:pt x="1925165" y="696089"/>
                  <a:pt x="1730342" y="721880"/>
                  <a:pt x="1424751" y="707897"/>
                </a:cubicBezTo>
                <a:cubicBezTo>
                  <a:pt x="1119160" y="693914"/>
                  <a:pt x="1129928" y="688787"/>
                  <a:pt x="938891" y="707897"/>
                </a:cubicBezTo>
                <a:cubicBezTo>
                  <a:pt x="747854" y="727007"/>
                  <a:pt x="388150" y="728579"/>
                  <a:pt x="0" y="707897"/>
                </a:cubicBezTo>
                <a:cubicBezTo>
                  <a:pt x="11660" y="549921"/>
                  <a:pt x="9336" y="482404"/>
                  <a:pt x="0" y="368106"/>
                </a:cubicBezTo>
                <a:cubicBezTo>
                  <a:pt x="-9336" y="253808"/>
                  <a:pt x="12281" y="171759"/>
                  <a:pt x="0" y="0"/>
                </a:cubicBezTo>
                <a:close/>
              </a:path>
            </a:pathLst>
          </a:custGeom>
          <a:noFill/>
          <a:ln w="31750">
            <a:solidFill>
              <a:srgbClr val="C00000"/>
            </a:solidFill>
          </a:ln>
        </p:spPr>
        <p:txBody>
          <a:bodyPr wrap="square" rtlCol="0">
            <a:spAutoFit/>
          </a:bodyPr>
          <a:lstStyle/>
          <a:p>
            <a:endParaRPr lang="zh-CN" altLang="en-US" dirty="0"/>
          </a:p>
        </p:txBody>
      </p:sp>
      <p:sp>
        <p:nvSpPr>
          <p:cNvPr id="15" name="文本框 14"/>
          <p:cNvSpPr txBox="1"/>
          <p:nvPr/>
        </p:nvSpPr>
        <p:spPr>
          <a:xfrm>
            <a:off x="10357228" y="3378180"/>
            <a:ext cx="1628934" cy="46037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alliteration</a:t>
            </a:r>
            <a:endParaRPr lang="en-US" altLang="zh-CN" sz="2400" b="1" dirty="0">
              <a:solidFill>
                <a:srgbClr val="FF0000"/>
              </a:solidFill>
              <a:highlight>
                <a:srgbClr val="FFFF00"/>
              </a:highlight>
              <a:latin typeface="Aptos Narrow" panose="020B0004020202020204" pitchFamily="34" charset="0"/>
            </a:endParaRPr>
          </a:p>
        </p:txBody>
      </p:sp>
      <p:sp>
        <p:nvSpPr>
          <p:cNvPr id="16" name="文本框 15"/>
          <p:cNvSpPr txBox="1"/>
          <p:nvPr/>
        </p:nvSpPr>
        <p:spPr>
          <a:xfrm>
            <a:off x="508063" y="3041858"/>
            <a:ext cx="2384072" cy="461665"/>
          </a:xfrm>
          <a:prstGeom prst="rect">
            <a:avLst/>
          </a:prstGeom>
          <a:noFill/>
        </p:spPr>
        <p:txBody>
          <a:bodyPr wrap="square" rtlCol="0">
            <a:spAutoFit/>
          </a:bodyPr>
          <a:lstStyle/>
          <a:p>
            <a:r>
              <a:rPr lang="en-US" altLang="zh-CN" sz="2400" b="1" dirty="0">
                <a:solidFill>
                  <a:srgbClr val="C00000"/>
                </a:solidFill>
              </a:rPr>
              <a:t>theme-related</a:t>
            </a:r>
            <a:endParaRPr lang="zh-CN" altLang="en-US" sz="2400" b="1" dirty="0">
              <a:solidFill>
                <a:srgbClr val="C00000"/>
              </a:solidFill>
            </a:endParaRPr>
          </a:p>
        </p:txBody>
      </p:sp>
      <p:sp>
        <p:nvSpPr>
          <p:cNvPr id="17" name="文本框 16"/>
          <p:cNvSpPr txBox="1"/>
          <p:nvPr/>
        </p:nvSpPr>
        <p:spPr>
          <a:xfrm>
            <a:off x="2618483" y="3403280"/>
            <a:ext cx="7678176" cy="2569934"/>
          </a:xfrm>
          <a:prstGeom prst="rect">
            <a:avLst/>
          </a:prstGeom>
          <a:noFill/>
        </p:spPr>
        <p:txBody>
          <a:bodyPr wrap="square" rtlCol="0" anchor="t">
            <a:spAutoFit/>
          </a:bodyPr>
          <a:lstStyle/>
          <a:p>
            <a:pPr algn="just"/>
            <a:r>
              <a:rPr lang="en-US" sz="2300" u="sng" dirty="0">
                <a:latin typeface="Calibri" panose="020F0502020204030204" charset="0"/>
                <a:ea typeface="Yu Gothic UI Semibold" panose="020B0700000000000000" charset="-128"/>
                <a:cs typeface="Calibri" panose="020F0502020204030204" charset="0"/>
              </a:rPr>
              <a:t>Our three-year journey </a:t>
            </a:r>
            <a:r>
              <a:rPr lang="en-US" sz="2300" b="1" u="sng" dirty="0">
                <a:solidFill>
                  <a:srgbClr val="0070C0"/>
                </a:solidFill>
                <a:latin typeface="Calibri" panose="020F0502020204030204" charset="0"/>
                <a:ea typeface="Yu Gothic UI Semibold" panose="020B0700000000000000" charset="-128"/>
                <a:cs typeface="Calibri" panose="020F0502020204030204" charset="0"/>
              </a:rPr>
              <a:t>with</a:t>
            </a:r>
            <a:r>
              <a:rPr lang="en-US" sz="2300" u="sng" dirty="0">
                <a:solidFill>
                  <a:srgbClr val="0070C0"/>
                </a:solidFill>
                <a:latin typeface="Calibri" panose="020F0502020204030204" charset="0"/>
                <a:ea typeface="Yu Gothic UI Semibold" panose="020B0700000000000000" charset="-128"/>
                <a:cs typeface="Calibri" panose="020F0502020204030204" charset="0"/>
              </a:rPr>
              <a:t> </a:t>
            </a:r>
            <a:r>
              <a:rPr lang="en-US" sz="2300" u="sng" dirty="0">
                <a:latin typeface="Calibri" panose="020F0502020204030204" charset="0"/>
                <a:ea typeface="Yu Gothic UI Semibold" panose="020B0700000000000000" charset="-128"/>
                <a:cs typeface="Calibri" panose="020F0502020204030204" charset="0"/>
              </a:rPr>
              <a:t>basketball was </a:t>
            </a:r>
            <a:r>
              <a:rPr lang="en-US" sz="2300" b="1" i="1" u="sng" dirty="0">
                <a:latin typeface="Calibri" panose="020F0502020204030204" charset="0"/>
                <a:ea typeface="Yu Gothic UI Semibold" panose="020B0700000000000000" charset="-128"/>
                <a:cs typeface="Calibri" panose="020F0502020204030204" charset="0"/>
              </a:rPr>
              <a:t>a patchwork of sweat and sweetness, tribulation and triumph</a:t>
            </a:r>
            <a:r>
              <a:rPr lang="en-US" sz="2300" u="sng" dirty="0">
                <a:latin typeface="Calibri" panose="020F0502020204030204" charset="0"/>
                <a:ea typeface="Yu Gothic UI Semibold" panose="020B0700000000000000" charset="-128"/>
                <a:cs typeface="Calibri" panose="020F0502020204030204" charset="0"/>
              </a:rPr>
              <a:t>. </a:t>
            </a:r>
            <a:r>
              <a:rPr lang="en-US" sz="2300" dirty="0">
                <a:latin typeface="Calibri" panose="020F0502020204030204" charset="0"/>
                <a:ea typeface="Yu Gothic UI Semibold" panose="020B0700000000000000" charset="-128"/>
                <a:cs typeface="Calibri" panose="020F0502020204030204" charset="0"/>
              </a:rPr>
              <a:t> </a:t>
            </a:r>
            <a:r>
              <a:rPr lang="en-US" sz="2300" u="sng" dirty="0">
                <a:latin typeface="Calibri" panose="020F0502020204030204" charset="0"/>
                <a:ea typeface="Yu Gothic UI Semibold" panose="020B0700000000000000" charset="-128"/>
                <a:cs typeface="Calibri" panose="020F0502020204030204" charset="0"/>
              </a:rPr>
              <a:t>The scene of we </a:t>
            </a:r>
            <a:r>
              <a:rPr lang="en-US" sz="2300" b="1" u="sng" dirty="0">
                <a:solidFill>
                  <a:srgbClr val="0070C0"/>
                </a:solidFill>
                <a:latin typeface="Calibri" panose="020F0502020204030204" charset="0"/>
                <a:ea typeface="Yu Gothic UI Semibold" panose="020B0700000000000000" charset="-128"/>
                <a:cs typeface="Calibri" panose="020F0502020204030204" charset="0"/>
              </a:rPr>
              <a:t>preparing hard</a:t>
            </a:r>
            <a:r>
              <a:rPr lang="en-US" sz="2300" u="sng" dirty="0">
                <a:latin typeface="Calibri" panose="020F0502020204030204" charset="0"/>
                <a:ea typeface="Yu Gothic UI Semibold" panose="020B0700000000000000" charset="-128"/>
                <a:cs typeface="Calibri" panose="020F0502020204030204" charset="0"/>
              </a:rPr>
              <a:t> for the championship during last month’s competition </a:t>
            </a:r>
            <a:r>
              <a:rPr lang="en-US" sz="2300" b="1" i="1" u="sng" dirty="0">
                <a:latin typeface="Calibri" panose="020F0502020204030204" charset="0"/>
                <a:ea typeface="Yu Gothic UI Semibold" panose="020B0700000000000000" charset="-128"/>
                <a:cs typeface="Calibri" panose="020F0502020204030204" charset="0"/>
              </a:rPr>
              <a:t>is still </a:t>
            </a:r>
            <a:r>
              <a:rPr lang="en-US" sz="2300" b="1" u="sng" dirty="0">
                <a:solidFill>
                  <a:srgbClr val="0070C0"/>
                </a:solidFill>
                <a:latin typeface="Calibri" panose="020F0502020204030204" charset="0"/>
                <a:ea typeface="Yu Gothic UI Semibold" panose="020B0700000000000000" charset="-128"/>
                <a:cs typeface="Calibri" panose="020F0502020204030204" charset="0"/>
              </a:rPr>
              <a:t>vivid</a:t>
            </a:r>
            <a:r>
              <a:rPr lang="en-US" sz="2300" b="1" i="1" u="sng" dirty="0">
                <a:latin typeface="Calibri" panose="020F0502020204030204" charset="0"/>
                <a:ea typeface="Yu Gothic UI Semibold" panose="020B0700000000000000" charset="-128"/>
                <a:cs typeface="Calibri" panose="020F0502020204030204" charset="0"/>
              </a:rPr>
              <a:t> in my mind</a:t>
            </a:r>
            <a:r>
              <a:rPr lang="en-US" sz="2300" u="sng" dirty="0">
                <a:latin typeface="Calibri" panose="020F0502020204030204" charset="0"/>
                <a:ea typeface="Yu Gothic UI Semibold" panose="020B0700000000000000" charset="-128"/>
                <a:cs typeface="Calibri" panose="020F0502020204030204" charset="0"/>
              </a:rPr>
              <a:t>. </a:t>
            </a:r>
            <a:r>
              <a:rPr lang="en-US" sz="2300" dirty="0">
                <a:latin typeface="Calibri" panose="020F0502020204030204" charset="0"/>
                <a:ea typeface="Yu Gothic UI Semibold" panose="020B0700000000000000" charset="-128"/>
                <a:cs typeface="Calibri" panose="020F0502020204030204" charset="0"/>
              </a:rPr>
              <a:t>I got injured </a:t>
            </a:r>
            <a:r>
              <a:rPr lang="en-US" sz="2300" b="1" dirty="0">
                <a:solidFill>
                  <a:srgbClr val="0070C0"/>
                </a:solidFill>
                <a:latin typeface="Calibri" panose="020F0502020204030204" charset="0"/>
                <a:ea typeface="Yu Gothic UI Semibold" panose="020B0700000000000000" charset="-128"/>
                <a:cs typeface="Calibri" panose="020F0502020204030204" charset="0"/>
              </a:rPr>
              <a:t>in the training </a:t>
            </a:r>
            <a:r>
              <a:rPr lang="en-US" sz="2300" dirty="0">
                <a:latin typeface="Calibri" panose="020F0502020204030204" charset="0"/>
                <a:ea typeface="Yu Gothic UI Semibold" panose="020B0700000000000000" charset="-128"/>
                <a:cs typeface="Calibri" panose="020F0502020204030204" charset="0"/>
              </a:rPr>
              <a:t>and all of you</a:t>
            </a:r>
            <a:r>
              <a:rPr lang="en-US" sz="2300" b="1" dirty="0">
                <a:solidFill>
                  <a:srgbClr val="0070C0"/>
                </a:solidFill>
                <a:latin typeface="Calibri" panose="020F0502020204030204" charset="0"/>
                <a:ea typeface="Yu Gothic UI Semibold" panose="020B0700000000000000" charset="-128"/>
                <a:cs typeface="Calibri" panose="020F0502020204030204" charset="0"/>
              </a:rPr>
              <a:t>, instead of stepping away</a:t>
            </a:r>
            <a:r>
              <a:rPr lang="en-US" sz="2300" dirty="0">
                <a:latin typeface="Calibri" panose="020F0502020204030204" charset="0"/>
                <a:ea typeface="Yu Gothic UI Semibold" panose="020B0700000000000000" charset="-128"/>
                <a:cs typeface="Calibri" panose="020F0502020204030204" charset="0"/>
              </a:rPr>
              <a:t>, rendered my </a:t>
            </a:r>
            <a:r>
              <a:rPr lang="en-US" sz="2300" b="1" dirty="0">
                <a:solidFill>
                  <a:srgbClr val="0070C0"/>
                </a:solidFill>
                <a:latin typeface="Calibri" panose="020F0502020204030204" charset="0"/>
                <a:ea typeface="Yu Gothic UI Semibold" panose="020B0700000000000000" charset="-128"/>
                <a:cs typeface="Calibri" panose="020F0502020204030204" charset="0"/>
              </a:rPr>
              <a:t>tremendous support and solace</a:t>
            </a:r>
            <a:r>
              <a:rPr lang="en-US" sz="2300" dirty="0">
                <a:latin typeface="Calibri" panose="020F0502020204030204" charset="0"/>
                <a:ea typeface="Yu Gothic UI Semibold" panose="020B0700000000000000" charset="-128"/>
                <a:cs typeface="Calibri" panose="020F0502020204030204" charset="0"/>
              </a:rPr>
              <a:t>. </a:t>
            </a:r>
            <a:r>
              <a:rPr lang="en-US" sz="2300" b="1" u="sng" dirty="0">
                <a:solidFill>
                  <a:srgbClr val="0070C0"/>
                </a:solidFill>
                <a:latin typeface="Calibri" panose="020F0502020204030204" charset="0"/>
                <a:ea typeface="Yu Gothic UI Semibold" panose="020B0700000000000000" charset="-128"/>
                <a:cs typeface="Calibri" panose="020F0502020204030204" charset="0"/>
              </a:rPr>
              <a:t>That's when </a:t>
            </a:r>
            <a:r>
              <a:rPr lang="en-US" sz="2300" b="1" dirty="0">
                <a:solidFill>
                  <a:srgbClr val="0070C0"/>
                </a:solidFill>
                <a:latin typeface="Calibri" panose="020F0502020204030204" charset="0"/>
                <a:ea typeface="Yu Gothic UI Semibold" panose="020B0700000000000000" charset="-128"/>
                <a:cs typeface="Calibri" panose="020F0502020204030204" charset="0"/>
              </a:rPr>
              <a:t>I realized that victory was merely the icing on the cake of our team spirit.</a:t>
            </a:r>
            <a:endParaRPr sz="2300" b="1" u="sng" dirty="0">
              <a:solidFill>
                <a:srgbClr val="0070C0"/>
              </a:solidFill>
              <a:latin typeface="Calibri" panose="020F0502020204030204" charset="0"/>
              <a:ea typeface="Yu Gothic UI Semibold" panose="020B0700000000000000" charset="-128"/>
              <a:cs typeface="Calibri" panose="020F0502020204030204" charset="0"/>
            </a:endParaRPr>
          </a:p>
        </p:txBody>
      </p:sp>
      <p:sp>
        <p:nvSpPr>
          <p:cNvPr id="18" name="文本框 17"/>
          <p:cNvSpPr txBox="1"/>
          <p:nvPr/>
        </p:nvSpPr>
        <p:spPr>
          <a:xfrm>
            <a:off x="10357228" y="4790144"/>
            <a:ext cx="1628934" cy="46166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contrast</a:t>
            </a:r>
            <a:endParaRPr lang="en-US" altLang="zh-CN" sz="2400" b="1" dirty="0">
              <a:solidFill>
                <a:srgbClr val="FF0000"/>
              </a:solidFill>
              <a:highlight>
                <a:srgbClr val="FFFF00"/>
              </a:highlight>
              <a:latin typeface="Aptos Narrow" panose="020B0004020202020204" pitchFamily="34" charset="0"/>
            </a:endParaRPr>
          </a:p>
        </p:txBody>
      </p:sp>
      <p:sp>
        <p:nvSpPr>
          <p:cNvPr id="19" name="文本框 18"/>
          <p:cNvSpPr txBox="1"/>
          <p:nvPr/>
        </p:nvSpPr>
        <p:spPr>
          <a:xfrm>
            <a:off x="10357228" y="5400401"/>
            <a:ext cx="1628934" cy="461665"/>
          </a:xfrm>
          <a:prstGeom prst="rect">
            <a:avLst/>
          </a:prstGeom>
          <a:noFill/>
        </p:spPr>
        <p:txBody>
          <a:bodyPr wrap="square" rtlCol="0">
            <a:spAutoFit/>
          </a:bodyPr>
          <a:lstStyle/>
          <a:p>
            <a:r>
              <a:rPr lang="en-US" altLang="zh-CN" sz="2400" b="1" dirty="0">
                <a:solidFill>
                  <a:srgbClr val="FF0000"/>
                </a:solidFill>
                <a:highlight>
                  <a:srgbClr val="FFFF00"/>
                </a:highlight>
                <a:latin typeface="Aptos Narrow" panose="020B0004020202020204" pitchFamily="34" charset="0"/>
              </a:rPr>
              <a:t>analogy </a:t>
            </a:r>
            <a:r>
              <a:rPr lang="zh-CN" altLang="en-US" sz="1400" b="1" dirty="0">
                <a:solidFill>
                  <a:srgbClr val="FF0000"/>
                </a:solidFill>
                <a:highlight>
                  <a:srgbClr val="FFFF00"/>
                </a:highlight>
                <a:latin typeface="Aptos Narrow" panose="020B0004020202020204" pitchFamily="34" charset="0"/>
              </a:rPr>
              <a:t>类比</a:t>
            </a:r>
            <a:endParaRPr lang="en-US" altLang="zh-CN" sz="2400" b="1" dirty="0">
              <a:solidFill>
                <a:srgbClr val="FF0000"/>
              </a:solidFill>
              <a:highlight>
                <a:srgbClr val="FFFF00"/>
              </a:highlight>
              <a:latin typeface="Aptos Narrow" panose="020B00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0" grpId="1"/>
      <p:bldP spid="14" grpId="0" animBg="1"/>
      <p:bldP spid="15" grpId="0"/>
      <p:bldP spid="15" grpId="1"/>
      <p:bldP spid="16" grpId="0"/>
      <p:bldP spid="17" grpId="0"/>
      <p:bldP spid="17" grpId="1"/>
      <p:bldP spid="18" grpId="0"/>
      <p:bldP spid="18" grpId="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8200" y="331032"/>
            <a:ext cx="1814115" cy="461665"/>
          </a:xfrm>
          <a:prstGeom prst="rect">
            <a:avLst/>
          </a:prstGeom>
          <a:noFill/>
        </p:spPr>
        <p:txBody>
          <a:bodyPr wrap="square" rtlCol="0">
            <a:spAutoFit/>
          </a:bodyPr>
          <a:lstStyle/>
          <a:p>
            <a:r>
              <a:rPr lang="en-US" altLang="zh-CN" sz="2400" b="1" dirty="0">
                <a:solidFill>
                  <a:srgbClr val="C00000"/>
                </a:solidFill>
              </a:rPr>
              <a:t>appreciation </a:t>
            </a:r>
            <a:endParaRPr lang="zh-CN" altLang="en-US" sz="2400" b="1" dirty="0">
              <a:solidFill>
                <a:srgbClr val="C00000"/>
              </a:solidFill>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8660" y="213906"/>
            <a:ext cx="607716" cy="630337"/>
          </a:xfrm>
          <a:prstGeom prst="rect">
            <a:avLst/>
          </a:prstGeom>
        </p:spPr>
      </p:pic>
      <p:sp>
        <p:nvSpPr>
          <p:cNvPr id="2" name="文本框 1"/>
          <p:cNvSpPr txBox="1"/>
          <p:nvPr/>
        </p:nvSpPr>
        <p:spPr>
          <a:xfrm>
            <a:off x="572518" y="4253730"/>
            <a:ext cx="11162282" cy="2215991"/>
          </a:xfrm>
          <a:prstGeom prst="rect">
            <a:avLst/>
          </a:prstGeom>
          <a:noFill/>
        </p:spPr>
        <p:txBody>
          <a:bodyPr wrap="square" rtlCol="0" anchor="t">
            <a:spAutoFit/>
          </a:bodyPr>
          <a:lstStyle>
            <a:defPPr>
              <a:defRPr lang="zh-CN"/>
            </a:defPPr>
            <a:lvl1pPr algn="just">
              <a:defRPr sz="2100" u="sng">
                <a:latin typeface="Calibri" panose="020F0502020204030204" charset="0"/>
                <a:ea typeface="Yu Gothic UI Semibold" panose="020B0700000000000000" charset="-128"/>
                <a:cs typeface="Calibri" panose="020F0502020204030204" charset="0"/>
              </a:defRPr>
            </a:lvl1pPr>
          </a:lstStyle>
          <a:p>
            <a:r>
              <a:rPr lang="en-US" altLang="zh-CN" sz="2300" u="none" dirty="0"/>
              <a:t>Our achievements </a:t>
            </a:r>
            <a:r>
              <a:rPr lang="en-US" altLang="zh-CN" sz="2300" dirty="0"/>
              <a:t>are attributed to</a:t>
            </a:r>
            <a:r>
              <a:rPr lang="en-US" altLang="zh-CN" sz="2300" u="none" dirty="0"/>
              <a:t> </a:t>
            </a:r>
            <a:r>
              <a:rPr lang="en-US" altLang="zh-CN" sz="2300" b="1" i="1" u="none" dirty="0">
                <a:solidFill>
                  <a:srgbClr val="0070C0"/>
                </a:solidFill>
              </a:rPr>
              <a:t>every</a:t>
            </a:r>
            <a:r>
              <a:rPr lang="en-US" altLang="zh-CN" sz="2300" u="none" dirty="0"/>
              <a:t> </a:t>
            </a:r>
            <a:r>
              <a:rPr lang="en-US" altLang="zh-CN" sz="2300" b="1" i="1" u="none" dirty="0">
                <a:solidFill>
                  <a:srgbClr val="0070C0"/>
                </a:solidFill>
              </a:rPr>
              <a:t>member</a:t>
            </a:r>
            <a:r>
              <a:rPr lang="en-US" altLang="zh-CN" sz="2300" u="none" dirty="0"/>
              <a:t> of the team. </a:t>
            </a:r>
            <a:r>
              <a:rPr lang="en-US" altLang="zh-CN" sz="2300" dirty="0"/>
              <a:t>Without</a:t>
            </a:r>
            <a:r>
              <a:rPr lang="en-US" altLang="zh-CN" sz="2300" u="none" dirty="0"/>
              <a:t> our </a:t>
            </a:r>
            <a:r>
              <a:rPr lang="en-US" altLang="zh-CN" sz="2300" b="1" i="1" u="none" dirty="0">
                <a:solidFill>
                  <a:srgbClr val="0070C0"/>
                </a:solidFill>
              </a:rPr>
              <a:t>collective</a:t>
            </a:r>
            <a:r>
              <a:rPr lang="en-US" altLang="zh-CN" sz="2300" u="none" dirty="0"/>
              <a:t> solidarity, perseverance, and support, </a:t>
            </a:r>
            <a:r>
              <a:rPr lang="en-US" altLang="zh-CN" sz="2300" dirty="0"/>
              <a:t>we would not have secured</a:t>
            </a:r>
            <a:r>
              <a:rPr lang="en-US" altLang="zh-CN" sz="2300" u="none" dirty="0"/>
              <a:t> a glorious past, a bright present, and a promising future. </a:t>
            </a:r>
            <a:r>
              <a:rPr lang="en-US" altLang="zh-CN" sz="2300" dirty="0"/>
              <a:t>I am truly blessed to </a:t>
            </a:r>
            <a:r>
              <a:rPr lang="en-US" altLang="zh-CN" sz="2300" b="1" i="1" u="none" dirty="0">
                <a:solidFill>
                  <a:srgbClr val="0070C0"/>
                </a:solidFill>
              </a:rPr>
              <a:t>share</a:t>
            </a:r>
            <a:r>
              <a:rPr lang="en-US" altLang="zh-CN" sz="2300" u="none" dirty="0"/>
              <a:t> a </a:t>
            </a:r>
            <a:r>
              <a:rPr lang="en-US" altLang="zh-CN" sz="2300" b="1" i="1" u="none" dirty="0">
                <a:solidFill>
                  <a:srgbClr val="0070C0"/>
                </a:solidFill>
              </a:rPr>
              <a:t>common</a:t>
            </a:r>
            <a:r>
              <a:rPr lang="en-US" altLang="zh-CN" sz="2300" u="none" dirty="0"/>
              <a:t> goal with </a:t>
            </a:r>
            <a:r>
              <a:rPr lang="en-US" altLang="zh-CN" sz="2300" b="1" i="1" u="none" dirty="0">
                <a:solidFill>
                  <a:srgbClr val="0070C0"/>
                </a:solidFill>
              </a:rPr>
              <a:t>you</a:t>
            </a:r>
            <a:r>
              <a:rPr lang="en-US" altLang="zh-CN" sz="2300" u="none" dirty="0"/>
              <a:t> </a:t>
            </a:r>
            <a:r>
              <a:rPr lang="en-US" altLang="zh-CN" sz="2300" b="1" i="1" u="none" dirty="0">
                <a:solidFill>
                  <a:srgbClr val="0070C0"/>
                </a:solidFill>
              </a:rPr>
              <a:t>all</a:t>
            </a:r>
            <a:r>
              <a:rPr lang="en-US" altLang="zh-CN" sz="2300" u="none" dirty="0"/>
              <a:t>.</a:t>
            </a:r>
            <a:endParaRPr lang="en-US" altLang="zh-CN" sz="2300" u="none" dirty="0"/>
          </a:p>
          <a:p>
            <a:endParaRPr lang="en-US" altLang="zh-CN" sz="2300" u="none" dirty="0"/>
          </a:p>
          <a:p>
            <a:r>
              <a:rPr lang="en-US" altLang="zh-CN" sz="2300" dirty="0"/>
              <a:t>I am indebted to </a:t>
            </a:r>
            <a:r>
              <a:rPr lang="en-US" altLang="zh-CN" sz="2300" b="1" i="1" u="none" dirty="0">
                <a:solidFill>
                  <a:srgbClr val="0070C0"/>
                </a:solidFill>
              </a:rPr>
              <a:t>each</a:t>
            </a:r>
            <a:r>
              <a:rPr lang="en-US" altLang="zh-CN" sz="2300" u="none" dirty="0"/>
              <a:t> </a:t>
            </a:r>
            <a:r>
              <a:rPr lang="en-US" altLang="zh-CN" sz="2300" b="1" i="1" u="none" dirty="0">
                <a:solidFill>
                  <a:srgbClr val="0070C0"/>
                </a:solidFill>
              </a:rPr>
              <a:t>and</a:t>
            </a:r>
            <a:r>
              <a:rPr lang="en-US" altLang="zh-CN" sz="2300" u="none" dirty="0"/>
              <a:t> </a:t>
            </a:r>
            <a:r>
              <a:rPr lang="en-US" altLang="zh-CN" sz="2300" b="1" i="1" u="none" dirty="0">
                <a:solidFill>
                  <a:srgbClr val="0070C0"/>
                </a:solidFill>
              </a:rPr>
              <a:t>every</a:t>
            </a:r>
            <a:r>
              <a:rPr lang="en-US" altLang="zh-CN" sz="2300" u="none" dirty="0"/>
              <a:t> </a:t>
            </a:r>
            <a:r>
              <a:rPr lang="en-US" altLang="zh-CN" sz="2300" b="1" i="1" u="none" dirty="0">
                <a:solidFill>
                  <a:srgbClr val="0070C0"/>
                </a:solidFill>
              </a:rPr>
              <a:t>one</a:t>
            </a:r>
            <a:r>
              <a:rPr lang="en-US" altLang="zh-CN" sz="2300" u="none" dirty="0"/>
              <a:t> of you. </a:t>
            </a:r>
            <a:r>
              <a:rPr lang="en-US" altLang="zh-CN" sz="2300" dirty="0"/>
              <a:t>Without</a:t>
            </a:r>
            <a:r>
              <a:rPr lang="en-US" altLang="zh-CN" sz="2300" u="none" dirty="0"/>
              <a:t> </a:t>
            </a:r>
            <a:r>
              <a:rPr lang="en-US" altLang="zh-CN" sz="2300" b="1" i="1" u="none" dirty="0">
                <a:solidFill>
                  <a:srgbClr val="0070C0"/>
                </a:solidFill>
              </a:rPr>
              <a:t>this</a:t>
            </a:r>
            <a:r>
              <a:rPr lang="en-US" altLang="zh-CN" sz="2300" u="none" dirty="0"/>
              <a:t> </a:t>
            </a:r>
            <a:r>
              <a:rPr lang="en-US" altLang="zh-CN" sz="2300" b="1" i="1" u="none" dirty="0">
                <a:solidFill>
                  <a:srgbClr val="0070C0"/>
                </a:solidFill>
              </a:rPr>
              <a:t>exceptional</a:t>
            </a:r>
            <a:r>
              <a:rPr lang="en-US" altLang="zh-CN" sz="2300" u="none" dirty="0"/>
              <a:t> </a:t>
            </a:r>
            <a:r>
              <a:rPr lang="en-US" altLang="zh-CN" sz="2300" b="1" i="1" u="none" dirty="0">
                <a:solidFill>
                  <a:srgbClr val="0070C0"/>
                </a:solidFill>
              </a:rPr>
              <a:t>team</a:t>
            </a:r>
            <a:r>
              <a:rPr lang="en-US" altLang="zh-CN" sz="2300" u="none" dirty="0"/>
              <a:t>, </a:t>
            </a:r>
            <a:r>
              <a:rPr lang="en-US" altLang="zh-CN" sz="2300" dirty="0"/>
              <a:t>I would not have become</a:t>
            </a:r>
            <a:r>
              <a:rPr lang="en-US" altLang="zh-CN" sz="2300" u="none" dirty="0"/>
              <a:t> such a bold and independent warrior.</a:t>
            </a:r>
            <a:endParaRPr lang="zh-CN" altLang="en-US" sz="2300" u="none" dirty="0"/>
          </a:p>
        </p:txBody>
      </p:sp>
      <p:sp>
        <p:nvSpPr>
          <p:cNvPr id="5" name="文本框 4"/>
          <p:cNvSpPr txBox="1"/>
          <p:nvPr/>
        </p:nvSpPr>
        <p:spPr>
          <a:xfrm>
            <a:off x="2888343" y="377198"/>
            <a:ext cx="6096000" cy="369332"/>
          </a:xfrm>
          <a:prstGeom prst="rect">
            <a:avLst/>
          </a:prstGeom>
          <a:noFill/>
        </p:spPr>
        <p:txBody>
          <a:bodyPr wrap="square">
            <a:spAutoFit/>
          </a:bodyPr>
          <a:lstStyle/>
          <a:p>
            <a:r>
              <a:rPr lang="en-US" altLang="zh-CN" sz="1800" b="1" dirty="0">
                <a:solidFill>
                  <a:srgbClr val="00B050"/>
                </a:solidFill>
              </a:rPr>
              <a:t>Showing sincerity		Engaging the audience</a:t>
            </a:r>
            <a:endParaRPr lang="en-US" altLang="zh-CN" sz="1800" b="1" dirty="0">
              <a:solidFill>
                <a:srgbClr val="00B050"/>
              </a:solidFill>
            </a:endParaRPr>
          </a:p>
        </p:txBody>
      </p:sp>
      <p:pic>
        <p:nvPicPr>
          <p:cNvPr id="3" name="图片 2" descr="5a41fc5b6f384"/>
          <p:cNvPicPr>
            <a:picLocks noChangeAspect="1"/>
          </p:cNvPicPr>
          <p:nvPr>
            <p:custDataLst>
              <p:tags r:id="rId2"/>
            </p:custDataLst>
          </p:nvPr>
        </p:nvPicPr>
        <p:blipFill>
          <a:blip r:embed="rId3"/>
          <a:srcRect l="1202" r="5947" b="51254"/>
          <a:stretch>
            <a:fillRect/>
          </a:stretch>
        </p:blipFill>
        <p:spPr>
          <a:xfrm>
            <a:off x="1682115" y="792480"/>
            <a:ext cx="8400415" cy="3415665"/>
          </a:xfrm>
          <a:prstGeom prst="rect">
            <a:avLst/>
          </a:prstGeom>
        </p:spPr>
      </p:pic>
      <p:sp>
        <p:nvSpPr>
          <p:cNvPr id="19" name="文本框 18"/>
          <p:cNvSpPr txBox="1"/>
          <p:nvPr>
            <p:custDataLst>
              <p:tags r:id="rId4"/>
            </p:custDataLst>
          </p:nvPr>
        </p:nvSpPr>
        <p:spPr>
          <a:xfrm>
            <a:off x="1859280" y="844550"/>
            <a:ext cx="4943475" cy="784860"/>
          </a:xfrm>
          <a:prstGeom prst="rect">
            <a:avLst/>
          </a:prstGeom>
          <a:noFill/>
        </p:spPr>
        <p:txBody>
          <a:bodyPr wrap="square" rtlCol="0">
            <a:noAutofit/>
          </a:bodyPr>
          <a:p>
            <a:r>
              <a:rPr lang="en-US" sz="2400" b="1" dirty="0">
                <a:solidFill>
                  <a:srgbClr val="FF0000"/>
                </a:solidFill>
                <a:highlight>
                  <a:srgbClr val="FFFF00"/>
                </a:highlight>
                <a:latin typeface="Aptos Narrow" panose="020B0004020202020204" pitchFamily="34" charset="0"/>
              </a:rPr>
              <a:t>ways to show appreciation </a:t>
            </a:r>
            <a:endParaRPr lang="en-US" sz="2400" b="1" dirty="0">
              <a:solidFill>
                <a:srgbClr val="FF0000"/>
              </a:solidFill>
              <a:highlight>
                <a:srgbClr val="FFFF00"/>
              </a:highlight>
              <a:latin typeface="Aptos Narrow" panose="020B0004020202020204" pitchFamily="34" charset="0"/>
            </a:endParaRPr>
          </a:p>
        </p:txBody>
      </p:sp>
      <p:sp>
        <p:nvSpPr>
          <p:cNvPr id="7" name="文本框 6"/>
          <p:cNvSpPr txBox="1"/>
          <p:nvPr>
            <p:custDataLst>
              <p:tags r:id="rId5"/>
            </p:custDataLst>
          </p:nvPr>
        </p:nvSpPr>
        <p:spPr>
          <a:xfrm>
            <a:off x="2000885" y="1486535"/>
            <a:ext cx="7934960" cy="2584450"/>
          </a:xfrm>
          <a:prstGeom prst="rect">
            <a:avLst/>
          </a:prstGeom>
          <a:solidFill>
            <a:schemeClr val="bg1">
              <a:alpha val="77000"/>
            </a:schemeClr>
          </a:solidFill>
        </p:spPr>
        <p:txBody>
          <a:bodyPr wrap="square" rtlCol="0">
            <a:spAutoFit/>
          </a:bodyPr>
          <a:p>
            <a:r>
              <a:rPr lang="en-US" altLang="zh-CN" b="1">
                <a:solidFill>
                  <a:srgbClr val="FF0000"/>
                </a:solidFill>
              </a:rPr>
              <a:t>Words fail to </a:t>
            </a:r>
            <a:r>
              <a:rPr lang="en-US" altLang="zh-CN" b="1"/>
              <a:t>convey my heartfelt gratitude to you for...</a:t>
            </a:r>
            <a:endParaRPr lang="en-US" altLang="zh-CN" b="1"/>
          </a:p>
          <a:p>
            <a:endParaRPr lang="en-US" altLang="zh-CN" b="1"/>
          </a:p>
          <a:p>
            <a:r>
              <a:rPr lang="en-US" altLang="zh-CN" b="1"/>
              <a:t>Without/ </a:t>
            </a:r>
            <a:r>
              <a:rPr lang="en-US" altLang="zh-CN" b="1">
                <a:solidFill>
                  <a:srgbClr val="FF0000"/>
                </a:solidFill>
              </a:rPr>
              <a:t>But for</a:t>
            </a:r>
            <a:r>
              <a:rPr lang="en-US" altLang="zh-CN" b="1"/>
              <a:t>/ </a:t>
            </a:r>
            <a:r>
              <a:rPr lang="en-US" altLang="zh-CN" b="1">
                <a:solidFill>
                  <a:srgbClr val="FF0000"/>
                </a:solidFill>
              </a:rPr>
              <a:t>Had it not been </a:t>
            </a:r>
            <a:r>
              <a:rPr lang="en-US" altLang="zh-CN" b="1"/>
              <a:t>for..., we </a:t>
            </a:r>
            <a:r>
              <a:rPr lang="en-US" altLang="zh-CN" b="1">
                <a:solidFill>
                  <a:srgbClr val="FF0000"/>
                </a:solidFill>
              </a:rPr>
              <a:t>wouldn’t have done</a:t>
            </a:r>
            <a:r>
              <a:rPr lang="en-US" altLang="zh-CN" b="1"/>
              <a:t>...</a:t>
            </a:r>
            <a:endParaRPr lang="en-US" altLang="zh-CN" b="1"/>
          </a:p>
          <a:p>
            <a:endParaRPr lang="en-US" altLang="zh-CN" b="1"/>
          </a:p>
          <a:p>
            <a:r>
              <a:rPr lang="en-US" altLang="zh-CN" b="1"/>
              <a:t>Hereby I’d like to </a:t>
            </a:r>
            <a:r>
              <a:rPr lang="en-US" altLang="zh-CN" b="1">
                <a:solidFill>
                  <a:srgbClr val="FF0000"/>
                </a:solidFill>
              </a:rPr>
              <a:t>extend my </a:t>
            </a:r>
            <a:r>
              <a:rPr lang="en-US" altLang="zh-CN" b="1">
                <a:solidFill>
                  <a:srgbClr val="FF0000"/>
                </a:solidFill>
                <a:sym typeface="+mn-ea"/>
              </a:rPr>
              <a:t>earnest appreciation </a:t>
            </a:r>
            <a:r>
              <a:rPr lang="en-US" altLang="zh-CN" b="1">
                <a:sym typeface="+mn-ea"/>
              </a:rPr>
              <a:t>to you for...</a:t>
            </a:r>
            <a:endParaRPr lang="en-US" altLang="zh-CN" b="1">
              <a:sym typeface="+mn-ea"/>
            </a:endParaRPr>
          </a:p>
          <a:p>
            <a:endParaRPr lang="en-US" altLang="zh-CN" b="1">
              <a:sym typeface="+mn-ea"/>
            </a:endParaRPr>
          </a:p>
          <a:p>
            <a:r>
              <a:rPr lang="en-US" altLang="zh-CN" b="1">
                <a:sym typeface="+mn-ea"/>
              </a:rPr>
              <a:t>I feel</a:t>
            </a:r>
            <a:r>
              <a:rPr lang="en-US" altLang="zh-CN" b="1">
                <a:solidFill>
                  <a:srgbClr val="FF0000"/>
                </a:solidFill>
                <a:sym typeface="+mn-ea"/>
              </a:rPr>
              <a:t> indebted to</a:t>
            </a:r>
            <a:r>
              <a:rPr lang="en-US" altLang="zh-CN" b="1">
                <a:sym typeface="+mn-ea"/>
              </a:rPr>
              <a:t> you for...</a:t>
            </a:r>
            <a:endParaRPr lang="en-US" altLang="zh-CN" b="1">
              <a:sym typeface="+mn-ea"/>
            </a:endParaRPr>
          </a:p>
          <a:p>
            <a:endParaRPr lang="en-US" altLang="zh-CN" b="1">
              <a:sym typeface="+mn-ea"/>
            </a:endParaRPr>
          </a:p>
          <a:p>
            <a:r>
              <a:rPr lang="en-US" altLang="zh-CN" b="1">
                <a:sym typeface="+mn-ea"/>
              </a:rPr>
              <a:t>It was ... that...</a:t>
            </a:r>
            <a:endParaRPr lang="en-US" altLang="zh-CN" b="1">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7" grpId="0" bldLvl="0" animBg="1"/>
      <p:bldP spid="7"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4359.55905511811,&quot;width&quot;:11739.897637795275}"/>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5783</Words>
  <Application>WPS 演示</Application>
  <PresentationFormat>宽屏</PresentationFormat>
  <Paragraphs>170</Paragraphs>
  <Slides>14</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宋体</vt:lpstr>
      <vt:lpstr>Wingdings</vt:lpstr>
      <vt:lpstr>Times New Roman</vt:lpstr>
      <vt:lpstr>Aptos Narrow</vt:lpstr>
      <vt:lpstr>Calibri</vt:lpstr>
      <vt:lpstr>Yu Gothic UI Semibold</vt:lpstr>
      <vt:lpstr>微软雅黑</vt:lpstr>
      <vt:lpstr>Arial Unicode MS</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55</cp:revision>
  <dcterms:created xsi:type="dcterms:W3CDTF">2024-05-09T02:16:00Z</dcterms:created>
  <dcterms:modified xsi:type="dcterms:W3CDTF">2024-05-21T05:57:15Z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C4F11BD3FE444C0485A1412E100AA069_13</vt:lpwstr>
  </property>
  <property fmtid="{D5CDD505-2E9C-101B-9397-08002B2CF9AE}" pid="3" name="KSOProductBuildVer">
    <vt:lpwstr>2052-11.8.2.7978</vt:lpwstr>
  </property>
</Properties>
</file>