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handoutMasterIdLst>
    <p:handoutMasterId r:id="rId16"/>
  </p:handoutMasterIdLst>
  <p:sldIdLst>
    <p:sldId id="337" r:id="rId3"/>
    <p:sldId id="268" r:id="rId4"/>
    <p:sldId id="284" r:id="rId6"/>
    <p:sldId id="257" r:id="rId7"/>
    <p:sldId id="260" r:id="rId8"/>
    <p:sldId id="294" r:id="rId9"/>
    <p:sldId id="307" r:id="rId10"/>
    <p:sldId id="295" r:id="rId11"/>
    <p:sldId id="321" r:id="rId12"/>
    <p:sldId id="334" r:id="rId13"/>
    <p:sldId id="264" r:id="rId14"/>
    <p:sldId id="265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EDED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56"/>
        <p:guide pos="379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handoutMaster" Target="handoutMasters/handoutMaster1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image" Target="../media/image1.jpeg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5125" name="图片 1" descr="logo横版 png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219" y="348456"/>
            <a:ext cx="608013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62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75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tags" Target="../tags/tag7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6.xml"/><Relationship Id="rId1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7.xml"/><Relationship Id="rId1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5.xml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7.xml"/><Relationship Id="rId1" Type="http://schemas.openxmlformats.org/officeDocument/2006/relationships/tags" Target="../tags/tag66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8.xml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69.xml"/><Relationship Id="rId3" Type="http://schemas.openxmlformats.org/officeDocument/2006/relationships/image" Target="../media/image8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2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73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2" name="矩形 1"/>
          <p:cNvSpPr>
            <a:spLocks noChangeArrowheads="1"/>
          </p:cNvSpPr>
          <p:nvPr/>
        </p:nvSpPr>
        <p:spPr bwMode="auto">
          <a:xfrm>
            <a:off x="432594" y="1512094"/>
            <a:ext cx="6538913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公众号：溯恩英语</a:t>
            </a:r>
            <a:endParaRPr lang="zh-CN" altLang="en-US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</p:txBody>
      </p:sp>
      <p:sp>
        <p:nvSpPr>
          <p:cNvPr id="5123" name="矩形 3"/>
          <p:cNvSpPr>
            <a:spLocks noChangeArrowheads="1"/>
          </p:cNvSpPr>
          <p:nvPr/>
        </p:nvSpPr>
        <p:spPr bwMode="auto">
          <a:xfrm>
            <a:off x="7250907" y="2407444"/>
            <a:ext cx="36036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latin typeface="华文新魏" panose="02010800040101010101" pitchFamily="2" charset="-122"/>
                <a:ea typeface="宋体" panose="0201060003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5124" name="图片 11" descr="水印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207" y="329406"/>
            <a:ext cx="49022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" t="3189"/>
          <a:stretch>
            <a:fillRect/>
          </a:stretch>
        </p:blipFill>
        <p:spPr bwMode="auto">
          <a:xfrm>
            <a:off x="7331869" y="3072606"/>
            <a:ext cx="3441700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圆角矩形 7"/>
          <p:cNvSpPr/>
          <p:nvPr/>
        </p:nvSpPr>
        <p:spPr>
          <a:xfrm>
            <a:off x="5625465" y="4855845"/>
            <a:ext cx="6428740" cy="1031240"/>
          </a:xfrm>
          <a:prstGeom prst="roundRect">
            <a:avLst/>
          </a:prstGeom>
          <a:solidFill>
            <a:schemeClr val="accent1">
              <a:lumMod val="40000"/>
              <a:lumOff val="60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5625465" y="2586355"/>
            <a:ext cx="6428740" cy="2193925"/>
          </a:xfrm>
          <a:prstGeom prst="roundRect">
            <a:avLst/>
          </a:prstGeom>
          <a:solidFill>
            <a:schemeClr val="accent4">
              <a:lumMod val="40000"/>
              <a:lumOff val="60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6053455" y="1719580"/>
            <a:ext cx="1258570" cy="323850"/>
          </a:xfrm>
          <a:prstGeom prst="roundRect">
            <a:avLst/>
          </a:prstGeom>
          <a:solidFill>
            <a:schemeClr val="accent2">
              <a:lumMod val="40000"/>
              <a:lumOff val="60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9129395" y="1719580"/>
            <a:ext cx="2924810" cy="419735"/>
          </a:xfrm>
          <a:prstGeom prst="roundRect">
            <a:avLst/>
          </a:prstGeom>
          <a:solidFill>
            <a:schemeClr val="accent2">
              <a:lumMod val="40000"/>
              <a:lumOff val="60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CFCFC">
                  <a:alpha val="100000"/>
                </a:srgbClr>
              </a:clrFrom>
              <a:clrTo>
                <a:srgbClr val="FCFCFC">
                  <a:alpha val="100000"/>
                  <a:alpha val="0"/>
                </a:srgbClr>
              </a:clrTo>
            </a:clrChange>
          </a:blip>
          <a:srcRect l="2037" t="2166"/>
          <a:stretch>
            <a:fillRect/>
          </a:stretch>
        </p:blipFill>
        <p:spPr>
          <a:xfrm>
            <a:off x="5625465" y="1130300"/>
            <a:ext cx="6566535" cy="48374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540"/>
            <a:ext cx="12191365" cy="64008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p>
            <a:pPr algn="ctr"/>
            <a:r>
              <a:rPr lang="en-US" altLang="zh-CN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 From Peers</a:t>
            </a:r>
            <a:endParaRPr lang="en-US" altLang="zh-CN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内容占位符 6"/>
          <p:cNvPicPr>
            <a:picLocks noChangeAspect="1"/>
          </p:cNvPicPr>
          <p:nvPr>
            <p:ph idx="1"/>
          </p:nvPr>
        </p:nvPicPr>
        <p:blipFill>
          <a:blip r:embed="rId3">
            <a:clrChange>
              <a:clrFrom>
                <a:srgbClr val="CDCDCD">
                  <a:alpha val="100000"/>
                </a:srgbClr>
              </a:clrFrom>
              <a:clrTo>
                <a:srgbClr val="CDCDCD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459605"/>
            <a:ext cx="2387600" cy="239839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74370" y="1465580"/>
            <a:ext cx="470090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b="1" i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生动表达，引起兴趣</a:t>
            </a:r>
            <a:endParaRPr lang="zh-CN" altLang="en-US" sz="2400" b="1" i="1"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b="1" i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前后衔接紧密，扣题到位</a:t>
            </a:r>
            <a:endParaRPr lang="en-US" altLang="zh-CN" sz="2400" b="1" i="1"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400" b="1" i="1"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b="1" i="1">
                <a:solidFill>
                  <a:schemeClr val="accent4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活动介绍有细节，总分结合</a:t>
            </a:r>
            <a:endParaRPr lang="zh-CN" altLang="en-US" sz="2400" b="1" i="1">
              <a:solidFill>
                <a:schemeClr val="accent4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i="1">
                <a:solidFill>
                  <a:schemeClr val="accent4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English</a:t>
            </a:r>
            <a:r>
              <a:rPr lang="zh-CN" altLang="en-US" sz="2400" b="1" i="1">
                <a:solidFill>
                  <a:schemeClr val="accent4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与</a:t>
            </a:r>
            <a:r>
              <a:rPr lang="en-US" altLang="zh-CN" sz="2400" b="1" i="1">
                <a:solidFill>
                  <a:schemeClr val="accent4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Arts</a:t>
            </a:r>
            <a:r>
              <a:rPr lang="zh-CN" altLang="en-US" sz="2400" b="1" i="1">
                <a:solidFill>
                  <a:schemeClr val="accent4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有机结合，相辅相成</a:t>
            </a:r>
            <a:endParaRPr lang="zh-CN" altLang="en-US" sz="2400" b="1" i="1">
              <a:solidFill>
                <a:schemeClr val="accent4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b="1" i="1">
                <a:solidFill>
                  <a:schemeClr val="accent4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表达丰富，用词准确</a:t>
            </a:r>
            <a:endParaRPr lang="en-US" altLang="zh-CN" sz="2400" b="1" i="1">
              <a:solidFill>
                <a:schemeClr val="accent4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>
              <a:buFont typeface="Arial" panose="020B0604020202020204" pitchFamily="34" charset="0"/>
              <a:buNone/>
            </a:pPr>
            <a:endParaRPr lang="zh-CN" altLang="en-US" sz="2400" b="1" i="1">
              <a:solidFill>
                <a:schemeClr val="accent1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544445" y="4855845"/>
            <a:ext cx="308102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b="1" i="1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感受感想有角度</a:t>
            </a:r>
            <a:endParaRPr lang="zh-CN" altLang="en-US" sz="2400" b="1" i="1">
              <a:solidFill>
                <a:schemeClr val="accent1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3" grpId="0" animBg="1"/>
      <p:bldP spid="8" grpId="0" bldLvl="0" animBg="1"/>
      <p:bldP spid="5" grpId="0" uiExpand="1" build="p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0" name="图片 99"/>
          <p:cNvPicPr/>
          <p:nvPr/>
        </p:nvPicPr>
        <p:blipFill>
          <a:blip r:embed="rId1"/>
          <a:srcRect t="16754" r="5938" b="3661"/>
          <a:stretch>
            <a:fillRect/>
          </a:stretch>
        </p:blipFill>
        <p:spPr>
          <a:xfrm>
            <a:off x="8571865" y="3931920"/>
            <a:ext cx="3611245" cy="2919730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474345" y="789305"/>
            <a:ext cx="11489055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【</a:t>
            </a:r>
            <a:r>
              <a:rPr lang="en-US" altLang="zh-CN" sz="2400"/>
              <a:t>2405 </a:t>
            </a:r>
            <a:r>
              <a:rPr lang="zh-CN" altLang="en-US" sz="2400"/>
              <a:t>浙江</a:t>
            </a:r>
            <a:r>
              <a:rPr lang="en-US" altLang="zh-CN" sz="2400"/>
              <a:t>Z20</a:t>
            </a:r>
            <a:r>
              <a:rPr lang="zh-CN" altLang="en-US" sz="2400"/>
              <a:t>】假设你是李华。上个月，你参加了学校开展的“职业初体验”</a:t>
            </a:r>
            <a:r>
              <a:rPr lang="en-US" altLang="zh-CN" sz="2400"/>
              <a:t> </a:t>
            </a:r>
            <a:r>
              <a:rPr lang="zh-CN" altLang="en-US" sz="2400"/>
              <a:t>(My First Experience in Career)实 践活动。现校英文报正向全校学生征集相关稿件。请你写一篇短文投稿，内容包括：</a:t>
            </a:r>
            <a:endParaRPr lang="zh-CN" altLang="en-US" sz="2400"/>
          </a:p>
          <a:p>
            <a:r>
              <a:rPr lang="zh-CN" altLang="en-US" sz="2400"/>
              <a:t>1.你体验的一项职业； 2.你的感受。</a:t>
            </a:r>
            <a:endParaRPr lang="zh-CN" altLang="en-US" sz="2400"/>
          </a:p>
          <a:p>
            <a:r>
              <a:rPr lang="zh-CN" altLang="en-US" sz="2400"/>
              <a:t>注意：</a:t>
            </a:r>
            <a:endParaRPr lang="zh-CN" altLang="en-US" sz="2400"/>
          </a:p>
          <a:p>
            <a:r>
              <a:rPr lang="zh-CN" altLang="en-US" sz="2400"/>
              <a:t>1.写作词数应为80左右；</a:t>
            </a:r>
            <a:endParaRPr lang="zh-CN" altLang="en-US" sz="2400"/>
          </a:p>
          <a:p>
            <a:r>
              <a:rPr lang="zh-CN" altLang="en-US" sz="2400"/>
              <a:t>2. 请按如下格式在答题纸的相应位置作答。</a:t>
            </a:r>
            <a:endParaRPr lang="zh-CN" altLang="en-US" sz="2400"/>
          </a:p>
          <a:p>
            <a:endParaRPr lang="zh-CN" altLang="en-US" sz="2400"/>
          </a:p>
          <a:p>
            <a:pPr algn="ctr"/>
            <a:r>
              <a:rPr lang="zh-CN" altLang="en-US" sz="2400"/>
              <a:t>My First Experience in Career</a:t>
            </a:r>
            <a:endParaRPr lang="zh-CN" altLang="en-US" sz="2400"/>
          </a:p>
        </p:txBody>
      </p:sp>
      <p:sp>
        <p:nvSpPr>
          <p:cNvPr id="5" name="文本框 4"/>
          <p:cNvSpPr txBox="1"/>
          <p:nvPr/>
        </p:nvSpPr>
        <p:spPr>
          <a:xfrm>
            <a:off x="0" y="0"/>
            <a:ext cx="12191365" cy="6451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j-lt"/>
              </a:rPr>
              <a:t>Draw Inferences In The Exam:</a:t>
            </a:r>
            <a:endParaRPr lang="en-US" altLang="zh-CN" sz="3600" b="1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j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096895" y="3648075"/>
            <a:ext cx="6057265" cy="19196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p>
            <a:endParaRPr lang="zh-CN" altLang="en-US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1" name="图片 100"/>
          <p:cNvPicPr/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49395" y="5591175"/>
            <a:ext cx="2788920" cy="1266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219075" y="771525"/>
            <a:ext cx="11584940" cy="48926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My First Experience in Career</a:t>
            </a:r>
            <a:endParaRPr lang="zh-CN" altLang="en-US" sz="2400" b="1">
              <a:solidFill>
                <a:schemeClr val="accent1">
                  <a:lumMod val="75000"/>
                </a:schemeClr>
              </a:solidFill>
              <a:latin typeface="Times New Roman Regular" panose="02020503050405090304" charset="0"/>
              <a:cs typeface="Times New Roman Regular" panose="02020503050405090304" charset="0"/>
            </a:endParaRPr>
          </a:p>
          <a:p>
            <a:endParaRPr lang="zh-CN" altLang="en-US" sz="2400" b="1">
              <a:solidFill>
                <a:schemeClr val="accent1">
                  <a:lumMod val="75000"/>
                </a:schemeClr>
              </a:solidFill>
              <a:latin typeface="Times New Roman Regular" panose="02020503050405090304" charset="0"/>
              <a:cs typeface="Times New Roman Regular" panose="02020503050405090304" charset="0"/>
            </a:endParaRPr>
          </a:p>
          <a:p>
            <a:pPr algn="just"/>
            <a:r>
              <a:rPr lang="en-US" altLang="zh-CN" sz="2400" b="1">
                <a:solidFill>
                  <a:schemeClr val="accent1">
                    <a:lumMod val="75000"/>
                  </a:schemeClr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      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Last month, I had the privilege of participating in our school's initiative, “My First Experience in Career.” It aimed to provide students like me with a glimpse into diverse professions.</a:t>
            </a:r>
            <a:r>
              <a:rPr lang="en-US" altLang="zh-CN" sz="2400" b="1">
                <a:solidFill>
                  <a:schemeClr val="accent1">
                    <a:lumMod val="75000"/>
                  </a:schemeClr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lang="en-US" altLang="zh-CN" sz="2400" b="1">
                <a:solidFill>
                  <a:schemeClr val="accent2">
                    <a:lumMod val="75000"/>
                  </a:schemeClr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(background+topic+purpose)</a:t>
            </a:r>
            <a:endParaRPr lang="zh-CN" altLang="en-US" sz="2400" b="1">
              <a:solidFill>
                <a:schemeClr val="accent1">
                  <a:lumMod val="75000"/>
                </a:schemeClr>
              </a:solidFill>
              <a:latin typeface="Times New Roman Regular" panose="02020503050405090304" charset="0"/>
              <a:cs typeface="Times New Roman Regular" panose="02020503050405090304" charset="0"/>
            </a:endParaRPr>
          </a:p>
          <a:p>
            <a:pPr algn="just"/>
            <a:r>
              <a:rPr lang="en-US" altLang="zh-CN" sz="2400" b="1">
                <a:solidFill>
                  <a:schemeClr val="accent1">
                    <a:lumMod val="75000"/>
                  </a:schemeClr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      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My journey began at a local hospital, where I shadowed as a diligent nurse for a day. Witnessing her interactions with patients, meticulous care, and swift decision-making, I gained a deeper understanding of the immense responsibility and compassion required in this noble profession. It was an eye-opening experience that left me grateful for the healthcare workers who tirelessly save lives.</a:t>
            </a:r>
            <a:r>
              <a:rPr lang="en-US" altLang="zh-CN" sz="2400" b="1">
                <a:solidFill>
                  <a:schemeClr val="accent1">
                    <a:lumMod val="75000"/>
                  </a:schemeClr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lang="en-US" altLang="zh-CN" sz="2400" b="1">
                <a:solidFill>
                  <a:schemeClr val="accent2">
                    <a:lumMod val="75000"/>
                  </a:schemeClr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(process+details+feeling)</a:t>
            </a:r>
            <a:endParaRPr lang="zh-CN" altLang="en-US" sz="2400" b="1">
              <a:solidFill>
                <a:schemeClr val="accent2">
                  <a:lumMod val="75000"/>
                </a:schemeClr>
              </a:solidFill>
              <a:latin typeface="Times New Roman Regular" panose="02020503050405090304" charset="0"/>
              <a:cs typeface="Times New Roman Regular" panose="02020503050405090304" charset="0"/>
            </a:endParaRPr>
          </a:p>
          <a:p>
            <a:pPr algn="just"/>
            <a:r>
              <a:rPr lang="en-US" altLang="zh-CN" sz="2400" b="1">
                <a:solidFill>
                  <a:schemeClr val="accent1">
                    <a:lumMod val="75000"/>
                  </a:schemeClr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      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This practical experience transformed me, increasing my knowledge and igniting ambition. I'm thankful to our school for organizing such a meaningful program and excited for future opportunities.</a:t>
            </a:r>
            <a:r>
              <a:rPr lang="en-US" altLang="zh-CN" sz="2400" b="1">
                <a:solidFill>
                  <a:schemeClr val="accent1">
                    <a:lumMod val="75000"/>
                  </a:schemeClr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 </a:t>
            </a:r>
            <a:r>
              <a:rPr lang="en-US" altLang="zh-CN" sz="2400" b="1">
                <a:solidFill>
                  <a:schemeClr val="accent2">
                    <a:lumMod val="75000"/>
                  </a:schemeClr>
                </a:solidFill>
                <a:latin typeface="Times New Roman Regular" panose="02020503050405090304" charset="0"/>
                <a:cs typeface="Times New Roman Regular" panose="02020503050405090304" charset="0"/>
              </a:rPr>
              <a:t>(gains</a:t>
            </a:r>
            <a:r>
              <a:rPr lang="en-US" altLang="zh-CN" sz="2400" b="1">
                <a:solidFill>
                  <a:schemeClr val="accent2">
                    <a:lumMod val="75000"/>
                  </a:schemeClr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+ feelings)</a:t>
            </a:r>
            <a:endParaRPr lang="en-US" altLang="zh-CN" sz="2400" b="1">
              <a:solidFill>
                <a:schemeClr val="accent2">
                  <a:lumMod val="75000"/>
                </a:schemeClr>
              </a:solidFill>
              <a:latin typeface="Times New Roman Regular" panose="02020503050405090304" charset="0"/>
              <a:cs typeface="Times New Roman Regular" panose="020205030504050903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0" y="0"/>
            <a:ext cx="12191365" cy="6451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j-lt"/>
              </a:rPr>
              <a:t>Sample Writing- Official Version</a:t>
            </a:r>
            <a:endParaRPr lang="en-US" altLang="zh-CN" sz="3600" b="1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j-lt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" name="波形 5"/>
          <p:cNvSpPr/>
          <p:nvPr/>
        </p:nvSpPr>
        <p:spPr>
          <a:xfrm>
            <a:off x="635" y="1044575"/>
            <a:ext cx="12191365" cy="4924425"/>
          </a:xfrm>
          <a:prstGeom prst="wave">
            <a:avLst/>
          </a:prstGeom>
          <a:solidFill>
            <a:schemeClr val="accent1">
              <a:lumMod val="40000"/>
              <a:lumOff val="60000"/>
              <a:alpha val="55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433705" y="1588770"/>
            <a:ext cx="11621135" cy="3544570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vert="horz" lIns="90000" tIns="46800" rIns="90000" bIns="46800" rtlCol="0" anchor="ctr" anchorCtr="0">
            <a:normAutofit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3200">
                <a:sym typeface="+mn-ea"/>
              </a:rPr>
              <a:t>2405</a:t>
            </a:r>
            <a:r>
              <a:rPr lang="zh-CN" altLang="en-US" sz="3200">
                <a:sym typeface="+mn-ea"/>
              </a:rPr>
              <a:t>温州三模应用文讲评</a:t>
            </a:r>
            <a:br>
              <a:rPr lang="en-US" altLang="zh-CN" sz="8000" b="0">
                <a:sym typeface="+mn-ea"/>
              </a:rPr>
            </a:br>
            <a:r>
              <a:rPr lang="en-US" altLang="zh-CN" sz="4800">
                <a:solidFill>
                  <a:schemeClr val="accent2">
                    <a:lumMod val="75000"/>
                  </a:schemeClr>
                </a:solidFill>
              </a:rPr>
              <a:t>WHEN ENGLISH MEETS THE ARTS</a:t>
            </a:r>
            <a:br>
              <a:rPr lang="en-US" altLang="zh-CN" sz="4800"/>
            </a:br>
            <a:r>
              <a:rPr lang="en-US" altLang="zh-CN" sz="2800"/>
              <a:t>-A Contribution To The School English Newspaper</a:t>
            </a:r>
            <a:endParaRPr lang="zh-CN" altLang="en-US" sz="2400"/>
          </a:p>
        </p:txBody>
      </p:sp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32600" y="2206625"/>
            <a:ext cx="5238750" cy="3981450"/>
          </a:xfrm>
          <a:prstGeom prst="rect">
            <a:avLst/>
          </a:prstGeom>
        </p:spPr>
      </p:pic>
      <p:sp>
        <p:nvSpPr>
          <p:cNvPr id="15" name="圆角矩形 14"/>
          <p:cNvSpPr/>
          <p:nvPr/>
        </p:nvSpPr>
        <p:spPr>
          <a:xfrm>
            <a:off x="164465" y="137160"/>
            <a:ext cx="5498465" cy="6582410"/>
          </a:xfrm>
          <a:prstGeom prst="roundRect">
            <a:avLst>
              <a:gd name="adj" fmla="val 849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205105" y="198120"/>
            <a:ext cx="5425440" cy="309181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indent="0"/>
            <a:r>
              <a:rPr lang="zh-CN" sz="2400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你校英文报就最近举办的“当英语遇上艺术” </a:t>
            </a:r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(When English Meets The Arts) </a:t>
            </a:r>
            <a:r>
              <a:rPr lang="zh-CN" sz="2400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系列活动开展征文</a:t>
            </a:r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.</a:t>
            </a:r>
            <a:r>
              <a:rPr lang="zh-CN" sz="2400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请你 写一篇短文，分享其中让你印象深刻的一项活动，内容包括：</a:t>
            </a:r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1.</a:t>
            </a:r>
            <a:r>
              <a:rPr lang="zh-CN" sz="2400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活动介绍；</a:t>
            </a:r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2. </a:t>
            </a:r>
            <a:r>
              <a:rPr lang="zh-CN" sz="2400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你的感想</a:t>
            </a:r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.</a:t>
            </a:r>
            <a:r>
              <a:rPr lang="zh-CN" sz="2400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注意：</a:t>
            </a:r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1.</a:t>
            </a:r>
            <a:r>
              <a:rPr lang="zh-CN" sz="2400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写作词数应为</a:t>
            </a:r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80</a:t>
            </a:r>
            <a:r>
              <a:rPr lang="zh-CN" sz="2400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左右；</a:t>
            </a:r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2.</a:t>
            </a:r>
            <a:r>
              <a:rPr lang="zh-CN" sz="2400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请按如下格式在答题纸的相应位置作答。</a:t>
            </a:r>
            <a:endParaRPr lang="zh-CN" sz="2400" b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indent="0" algn="ctr"/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When English Meets The Arts</a:t>
            </a:r>
            <a:endParaRPr lang="en-US" altLang="en-US" sz="2400" b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42620" y="3420110"/>
            <a:ext cx="4553585" cy="19196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5957570" y="198120"/>
            <a:ext cx="5669915" cy="1569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342900" indent="-342900" fontAlgn="auto">
              <a:buFont typeface="Arial" panose="020B0604020202020204" pitchFamily="34" charset="0"/>
              <a:buChar char="•"/>
            </a:pPr>
            <a:r>
              <a:rPr lang="en-US" altLang="zh-CN" sz="24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Bold" panose="02020503050405090304" charset="0"/>
                <a:cs typeface="Times New Roman Bold" panose="02020503050405090304" charset="0"/>
              </a:rPr>
              <a:t>After reading the requirements, do you think the following writing a good one on account of its structure and contents? Why and why not?</a:t>
            </a:r>
            <a:endParaRPr lang="en-US" altLang="zh-CN" sz="2400" b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 Bold" panose="02020503050405090304" charset="0"/>
              <a:cs typeface="Times New Roman Bold" panose="0202050305040509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692140" y="2713355"/>
            <a:ext cx="11112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 i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proper opening?</a:t>
            </a:r>
            <a:endParaRPr lang="en-US" altLang="zh-CN" sz="2000" b="1" i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662930" y="3712210"/>
            <a:ext cx="12553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 i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consistent content?</a:t>
            </a:r>
            <a:endParaRPr lang="en-US" altLang="zh-CN" sz="2000" b="1" i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5941060" y="309245"/>
            <a:ext cx="5669915" cy="8305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buFont typeface="Arial" panose="020B0604020202020204" pitchFamily="34" charset="0"/>
              <a:buNone/>
            </a:pPr>
            <a:r>
              <a:rPr lang="en-US" altLang="zh-CN" sz="2400" b="1">
                <a:solidFill>
                  <a:schemeClr val="accent1">
                    <a:lumMod val="75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I.  Genre:</a:t>
            </a:r>
            <a:endParaRPr lang="en-US" altLang="zh-CN" sz="2400" b="1">
              <a:solidFill>
                <a:schemeClr val="accent1">
                  <a:lumMod val="75000"/>
                </a:schemeClr>
              </a:solidFill>
              <a:latin typeface="Times New Roman Bold" panose="02020503050405090304" charset="0"/>
              <a:cs typeface="Times New Roman Bold" panose="02020503050405090304" charset="0"/>
            </a:endParaRPr>
          </a:p>
          <a:p>
            <a:pPr marL="198120" indent="-198120" fontAlgn="auto">
              <a:buFont typeface="Arial" panose="020B0604020202020204" pitchFamily="34" charset="0"/>
              <a:buChar char="•"/>
            </a:pPr>
            <a:r>
              <a:rPr lang="en-US" altLang="zh-CN" sz="2400" b="1">
                <a:solidFill>
                  <a:schemeClr val="accent1">
                    <a:lumMod val="75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Compare with the News Report:</a:t>
            </a:r>
            <a:endParaRPr lang="en-US" altLang="zh-CN" sz="2400" b="1">
              <a:solidFill>
                <a:schemeClr val="accent1">
                  <a:lumMod val="75000"/>
                </a:schemeClr>
              </a:solidFill>
              <a:latin typeface="Times New Roman Bold" panose="02020503050405090304" charset="0"/>
              <a:cs typeface="Times New Roman Bold" panose="02020503050405090304" charset="0"/>
            </a:endParaRPr>
          </a:p>
          <a:p>
            <a:pPr indent="0" fontAlgn="auto">
              <a:buFont typeface="Arial" panose="020B0604020202020204" pitchFamily="34" charset="0"/>
              <a:buNone/>
            </a:pPr>
            <a:endParaRPr lang="en-US" altLang="zh-CN" sz="2400" b="1">
              <a:solidFill>
                <a:schemeClr val="accent1">
                  <a:lumMod val="75000"/>
                </a:schemeClr>
              </a:solidFill>
              <a:latin typeface="Times New Roman Bold" panose="02020503050405090304" charset="0"/>
              <a:cs typeface="Times New Roman Bold" panose="02020503050405090304" charset="0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164465" y="137160"/>
            <a:ext cx="5674995" cy="6582410"/>
          </a:xfrm>
          <a:prstGeom prst="roundRect">
            <a:avLst>
              <a:gd name="adj" fmla="val 849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238125" y="198120"/>
            <a:ext cx="5425440" cy="402717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indent="0"/>
            <a:r>
              <a:rPr lang="zh-CN" sz="2400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你校英文报就最近举办的“当英语遇上艺术” </a:t>
            </a:r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(When English Meets The Arts) </a:t>
            </a:r>
            <a:r>
              <a:rPr lang="zh-CN" sz="2400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系列活动开展征文</a:t>
            </a:r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.</a:t>
            </a:r>
            <a:r>
              <a:rPr lang="zh-CN" sz="2400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请你 写一篇短文，分享其中让你印象深刻的一项活动，内容包括：</a:t>
            </a:r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1.</a:t>
            </a:r>
            <a:r>
              <a:rPr lang="zh-CN" sz="2400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活动介绍；</a:t>
            </a:r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2. </a:t>
            </a:r>
            <a:r>
              <a:rPr lang="zh-CN" sz="2400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你的感想</a:t>
            </a:r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.</a:t>
            </a:r>
            <a:r>
              <a:rPr lang="zh-CN" sz="2400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注意：</a:t>
            </a:r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1.</a:t>
            </a:r>
            <a:r>
              <a:rPr lang="zh-CN" sz="2400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写作词数应为</a:t>
            </a:r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80</a:t>
            </a:r>
            <a:r>
              <a:rPr lang="zh-CN" sz="2400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左右；</a:t>
            </a:r>
            <a:r>
              <a:rPr lang="en-US" sz="2400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2.</a:t>
            </a:r>
            <a:r>
              <a:rPr lang="zh-CN" sz="2400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请按如下格式在答题纸的相应位置作答。</a:t>
            </a:r>
            <a:endParaRPr lang="zh-CN" sz="2400" b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indent="0" algn="ctr"/>
            <a:endParaRPr lang="en-US" sz="2400" b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indent="0" algn="ctr"/>
            <a:r>
              <a:rPr lang="en-US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When English Meets The Arts</a:t>
            </a:r>
            <a:endParaRPr lang="en-US" altLang="en-US" sz="2400" b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596900" y="249555"/>
            <a:ext cx="1262380" cy="354965"/>
          </a:xfrm>
          <a:prstGeom prst="round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2139950" y="965200"/>
            <a:ext cx="670560" cy="359410"/>
          </a:xfrm>
          <a:prstGeom prst="round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333375" y="1353185"/>
            <a:ext cx="627380" cy="337185"/>
          </a:xfrm>
          <a:prstGeom prst="round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1859280" y="1353185"/>
            <a:ext cx="1515745" cy="354330"/>
          </a:xfrm>
          <a:prstGeom prst="round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1160145" y="2065020"/>
            <a:ext cx="699135" cy="365125"/>
          </a:xfrm>
          <a:prstGeom prst="round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3012440" y="2065020"/>
            <a:ext cx="627380" cy="365125"/>
          </a:xfrm>
          <a:prstGeom prst="round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1388110" y="601980"/>
            <a:ext cx="3750945" cy="359410"/>
          </a:xfrm>
          <a:prstGeom prst="round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74370" y="3437255"/>
            <a:ext cx="4553585" cy="19196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p>
            <a:endParaRPr lang="zh-CN" altLang="en-US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390130" y="309245"/>
            <a:ext cx="28873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accent2">
                    <a:lumMod val="75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A contribution</a:t>
            </a:r>
            <a:endParaRPr lang="en-US" altLang="zh-CN" sz="2400" b="1">
              <a:solidFill>
                <a:schemeClr val="accent2">
                  <a:lumMod val="75000"/>
                </a:schemeClr>
              </a:solidFill>
              <a:latin typeface="Times New Roman Bold" panose="02020503050405090304" charset="0"/>
              <a:cs typeface="Times New Roman Bold" panose="02020503050405090304" charset="0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3671570" y="1350645"/>
            <a:ext cx="627380" cy="365125"/>
          </a:xfrm>
          <a:prstGeom prst="round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/>
        </p:nvSpPr>
        <p:spPr>
          <a:xfrm>
            <a:off x="333375" y="970280"/>
            <a:ext cx="1262380" cy="354965"/>
          </a:xfrm>
          <a:prstGeom prst="round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aphicFrame>
        <p:nvGraphicFramePr>
          <p:cNvPr id="18" name="表格 17"/>
          <p:cNvGraphicFramePr/>
          <p:nvPr>
            <p:custDataLst>
              <p:tags r:id="rId1"/>
            </p:custDataLst>
          </p:nvPr>
        </p:nvGraphicFramePr>
        <p:xfrm>
          <a:off x="5941060" y="1140460"/>
          <a:ext cx="6038850" cy="2766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7180"/>
                <a:gridCol w="2178050"/>
                <a:gridCol w="2293620"/>
              </a:tblGrid>
              <a:tr h="487045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 b="1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 Regular" panose="02020503050405090304" charset="0"/>
                        <a:cs typeface="Times New Roman Regular" panose="02020503050405090304" charset="0"/>
                      </a:endParaRPr>
                    </a:p>
                  </a:txBody>
                  <a:tcPr anchor="ctr" anchorCtr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 Regular" panose="02020503050405090304" charset="0"/>
                          <a:cs typeface="Times New Roman Regular" panose="02020503050405090304" charset="0"/>
                        </a:rPr>
                        <a:t>Contribution</a:t>
                      </a:r>
                      <a:endParaRPr lang="en-US" altLang="zh-CN" sz="2400" b="1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 Regular" panose="02020503050405090304" charset="0"/>
                        <a:cs typeface="Times New Roman Regular" panose="02020503050405090304" charset="0"/>
                      </a:endParaRPr>
                    </a:p>
                  </a:txBody>
                  <a:tcPr anchor="ctr" anchorCtr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 Regular" panose="02020503050405090304" charset="0"/>
                          <a:cs typeface="Times New Roman Regular" panose="02020503050405090304" charset="0"/>
                        </a:rPr>
                        <a:t>News Report</a:t>
                      </a:r>
                      <a:endParaRPr lang="en-US" altLang="zh-CN" sz="2400" b="1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 Regular" panose="02020503050405090304" charset="0"/>
                        <a:cs typeface="Times New Roman Regular" panose="02020503050405090304" charset="0"/>
                      </a:endParaRPr>
                    </a:p>
                  </a:txBody>
                  <a:tcPr anchor="ctr" anchorCtr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 Regular" panose="02020503050405090304" charset="0"/>
                          <a:cs typeface="Times New Roman Regular" panose="02020503050405090304" charset="0"/>
                        </a:rPr>
                        <a:t>Tense</a:t>
                      </a:r>
                      <a:endParaRPr lang="en-US" altLang="zh-CN" sz="2400" b="1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 Regular" panose="02020503050405090304" charset="0"/>
                        <a:cs typeface="Times New Roman Regular" panose="02020503050405090304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 b="1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 Regular" panose="02020503050405090304" charset="0"/>
                        <a:cs typeface="Times New Roman Regular" panose="02020503050405090304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 b="1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 Regular" panose="02020503050405090304" charset="0"/>
                        <a:cs typeface="Times New Roman Regular" panose="02020503050405090304" charset="0"/>
                      </a:endParaRPr>
                    </a:p>
                  </a:txBody>
                  <a:tcPr anchor="ctr" anchorCtr="0"/>
                </a:tc>
              </a:tr>
              <a:tr h="40703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 Regular" panose="02020503050405090304" charset="0"/>
                          <a:cs typeface="Times New Roman Regular" panose="02020503050405090304" charset="0"/>
                        </a:rPr>
                        <a:t>Person</a:t>
                      </a:r>
                      <a:endParaRPr lang="en-US" altLang="zh-CN" sz="2400" b="1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 Regular" panose="02020503050405090304" charset="0"/>
                        <a:cs typeface="Times New Roman Regular" panose="02020503050405090304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 b="1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 Regular" panose="02020503050405090304" charset="0"/>
                        <a:cs typeface="Times New Roman Regular" panose="02020503050405090304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 b="1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 Regular" panose="02020503050405090304" charset="0"/>
                        <a:cs typeface="Times New Roman Regular" panose="02020503050405090304" charset="0"/>
                      </a:endParaRPr>
                    </a:p>
                  </a:txBody>
                  <a:tcPr anchor="ctr" anchorCtr="0"/>
                </a:tc>
              </a:tr>
              <a:tr h="45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 Regular" panose="02020503050405090304" charset="0"/>
                          <a:cs typeface="Times New Roman Regular" panose="02020503050405090304" charset="0"/>
                        </a:rPr>
                        <a:t>Position</a:t>
                      </a:r>
                      <a:endParaRPr lang="en-US" altLang="zh-CN" sz="2400" b="1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 Regular" panose="02020503050405090304" charset="0"/>
                        <a:cs typeface="Times New Roman Regular" panose="02020503050405090304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 b="1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 Regular" panose="02020503050405090304" charset="0"/>
                        <a:cs typeface="Times New Roman Regular" panose="02020503050405090304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 b="1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 Regular" panose="02020503050405090304" charset="0"/>
                        <a:cs typeface="Times New Roman Regular" panose="02020503050405090304" charset="0"/>
                      </a:endParaRPr>
                    </a:p>
                  </a:txBody>
                  <a:tcPr anchor="ctr" anchorCtr="0"/>
                </a:tc>
              </a:tr>
              <a:tr h="90741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 Regular" panose="02020503050405090304" charset="0"/>
                          <a:cs typeface="Times New Roman Regular" panose="02020503050405090304" charset="0"/>
                        </a:rPr>
                        <a:t>Language/</a:t>
                      </a:r>
                      <a:endParaRPr lang="en-US" altLang="zh-CN" sz="2400" b="1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 Regular" panose="02020503050405090304" charset="0"/>
                        <a:cs typeface="Times New Roman Regular" panose="02020503050405090304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24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 Regular" panose="02020503050405090304" charset="0"/>
                          <a:cs typeface="Times New Roman Regular" panose="02020503050405090304" charset="0"/>
                        </a:rPr>
                        <a:t>voice</a:t>
                      </a:r>
                      <a:endParaRPr lang="en-US" altLang="zh-CN" sz="2400" b="1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 Regular" panose="02020503050405090304" charset="0"/>
                        <a:cs typeface="Times New Roman Regular" panose="02020503050405090304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 b="1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 Regular" panose="02020503050405090304" charset="0"/>
                        <a:cs typeface="Times New Roman Regular" panose="02020503050405090304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 b="1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 Regular" panose="02020503050405090304" charset="0"/>
                        <a:cs typeface="Times New Roman Regular" panose="02020503050405090304" charset="0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  <p:sp>
        <p:nvSpPr>
          <p:cNvPr id="19" name="文本框 18"/>
          <p:cNvSpPr txBox="1"/>
          <p:nvPr/>
        </p:nvSpPr>
        <p:spPr>
          <a:xfrm>
            <a:off x="8005445" y="1640205"/>
            <a:ext cx="12617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chemeClr val="accent1">
                    <a:lumMod val="75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past</a:t>
            </a:r>
            <a:endParaRPr lang="en-US" altLang="zh-CN" sz="2400" b="1">
              <a:solidFill>
                <a:schemeClr val="accent1">
                  <a:lumMod val="75000"/>
                </a:schemeClr>
              </a:solidFill>
              <a:latin typeface="Times New Roman Bold" panose="02020503050405090304" charset="0"/>
              <a:cs typeface="Times New Roman Bold" panose="0202050305040509030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227310" y="1656080"/>
            <a:ext cx="12617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chemeClr val="accent1">
                    <a:lumMod val="75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past</a:t>
            </a:r>
            <a:endParaRPr lang="en-US" altLang="zh-CN" sz="2400" b="1">
              <a:solidFill>
                <a:schemeClr val="accent1">
                  <a:lumMod val="75000"/>
                </a:schemeClr>
              </a:solidFill>
              <a:latin typeface="Times New Roman Bold" panose="02020503050405090304" charset="0"/>
              <a:cs typeface="Times New Roman Bold" panose="0202050305040509030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055610" y="2100580"/>
            <a:ext cx="12617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chemeClr val="accent1">
                    <a:lumMod val="75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1st.</a:t>
            </a:r>
            <a:endParaRPr lang="en-US" altLang="zh-CN" sz="2400" b="1">
              <a:solidFill>
                <a:schemeClr val="accent1">
                  <a:lumMod val="75000"/>
                </a:schemeClr>
              </a:solidFill>
              <a:latin typeface="Times New Roman Bold" panose="02020503050405090304" charset="0"/>
              <a:cs typeface="Times New Roman Bold" panose="0202050305040509030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0277475" y="2100580"/>
            <a:ext cx="12617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chemeClr val="accent1">
                    <a:lumMod val="75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3st.</a:t>
            </a:r>
            <a:endParaRPr lang="en-US" altLang="zh-CN" sz="2400" b="1">
              <a:solidFill>
                <a:schemeClr val="accent1">
                  <a:lumMod val="75000"/>
                </a:schemeClr>
              </a:solidFill>
              <a:latin typeface="Times New Roman Bold" panose="02020503050405090304" charset="0"/>
              <a:cs typeface="Times New Roman Bold" panose="0202050305040509030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801610" y="2552700"/>
            <a:ext cx="17138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chemeClr val="accent1">
                    <a:lumMod val="75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subjective</a:t>
            </a:r>
            <a:endParaRPr lang="en-US" altLang="zh-CN" sz="2400" b="1">
              <a:solidFill>
                <a:schemeClr val="accent1">
                  <a:lumMod val="75000"/>
                </a:schemeClr>
              </a:solidFill>
              <a:latin typeface="Times New Roman Bold" panose="02020503050405090304" charset="0"/>
              <a:cs typeface="Times New Roman Bold" panose="0202050305040509030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9947275" y="2552700"/>
            <a:ext cx="17138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chemeClr val="accent1">
                    <a:lumMod val="75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objective</a:t>
            </a:r>
            <a:endParaRPr lang="en-US" altLang="zh-CN" sz="2400" b="1">
              <a:solidFill>
                <a:schemeClr val="accent1">
                  <a:lumMod val="75000"/>
                </a:schemeClr>
              </a:solidFill>
              <a:latin typeface="Times New Roman Bold" panose="02020503050405090304" charset="0"/>
              <a:cs typeface="Times New Roman Bold" panose="0202050305040509030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7801610" y="2998470"/>
            <a:ext cx="17138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chemeClr val="accent1">
                    <a:lumMod val="75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casual</a:t>
            </a:r>
            <a:endParaRPr lang="en-US" altLang="zh-CN" sz="2400" b="1">
              <a:solidFill>
                <a:schemeClr val="accent1">
                  <a:lumMod val="75000"/>
                </a:schemeClr>
              </a:solidFill>
              <a:latin typeface="Times New Roman Bold" panose="02020503050405090304" charset="0"/>
              <a:cs typeface="Times New Roman Bold" panose="02020503050405090304" charset="0"/>
            </a:endParaRPr>
          </a:p>
          <a:p>
            <a:pPr algn="ctr"/>
            <a:r>
              <a:rPr lang="en-US" altLang="zh-CN" sz="2400" b="1">
                <a:solidFill>
                  <a:schemeClr val="accent1">
                    <a:lumMod val="75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emotional</a:t>
            </a:r>
            <a:endParaRPr lang="en-US" altLang="zh-CN" sz="2400" b="1">
              <a:solidFill>
                <a:schemeClr val="accent1">
                  <a:lumMod val="75000"/>
                </a:schemeClr>
              </a:solidFill>
              <a:latin typeface="Times New Roman Bold" panose="02020503050405090304" charset="0"/>
              <a:cs typeface="Times New Roman Bold" panose="02020503050405090304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9947275" y="3136900"/>
            <a:ext cx="17138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chemeClr val="accent1">
                    <a:lumMod val="75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formal</a:t>
            </a:r>
            <a:endParaRPr lang="en-US" altLang="zh-CN" sz="2400" b="1">
              <a:solidFill>
                <a:schemeClr val="accent1">
                  <a:lumMod val="75000"/>
                </a:schemeClr>
              </a:solidFill>
              <a:latin typeface="Times New Roman Bold" panose="02020503050405090304" charset="0"/>
              <a:cs typeface="Times New Roman Bold" panose="0202050305040509030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869305" y="3923665"/>
            <a:ext cx="2370455" cy="1623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buFont typeface="Arial" panose="020B0604020202020204" pitchFamily="34" charset="0"/>
              <a:buNone/>
            </a:pPr>
            <a:r>
              <a:rPr lang="en-US" altLang="zh-CN" sz="2400" b="1">
                <a:solidFill>
                  <a:schemeClr val="accent1">
                    <a:lumMod val="75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II.  Structure:</a:t>
            </a:r>
            <a:endParaRPr lang="en-US" altLang="zh-CN" sz="2400" b="1">
              <a:solidFill>
                <a:schemeClr val="accent1">
                  <a:lumMod val="75000"/>
                </a:schemeClr>
              </a:solidFill>
              <a:latin typeface="Times New Roman Bold" panose="02020503050405090304" charset="0"/>
              <a:cs typeface="Times New Roman Bold" panose="02020503050405090304" charset="0"/>
            </a:endParaRPr>
          </a:p>
          <a:p>
            <a:pPr marL="198120" indent="-198120" fontAlgn="auto">
              <a:buFont typeface="Arial" panose="020B0604020202020204" pitchFamily="34" charset="0"/>
              <a:buChar char="•"/>
            </a:pPr>
            <a:r>
              <a:rPr lang="en-US" altLang="zh-CN" sz="2400" b="1">
                <a:solidFill>
                  <a:schemeClr val="accent1">
                    <a:lumMod val="75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Para.1</a:t>
            </a:r>
            <a:endParaRPr lang="en-US" altLang="zh-CN" sz="2400" b="1">
              <a:solidFill>
                <a:schemeClr val="accent1">
                  <a:lumMod val="75000"/>
                </a:schemeClr>
              </a:solidFill>
              <a:latin typeface="Times New Roman Bold" panose="02020503050405090304" charset="0"/>
              <a:cs typeface="Times New Roman Bold" panose="02020503050405090304" charset="0"/>
            </a:endParaRPr>
          </a:p>
          <a:p>
            <a:pPr marL="198120" indent="-198120" fontAlgn="auto">
              <a:buFont typeface="Arial" panose="020B0604020202020204" pitchFamily="34" charset="0"/>
              <a:buChar char="•"/>
            </a:pPr>
            <a:endParaRPr lang="en-US" altLang="zh-CN" sz="2400" b="1">
              <a:solidFill>
                <a:schemeClr val="accent1">
                  <a:lumMod val="75000"/>
                </a:schemeClr>
              </a:solidFill>
              <a:latin typeface="Times New Roman Bold" panose="02020503050405090304" charset="0"/>
              <a:cs typeface="Times New Roman Bold" panose="02020503050405090304" charset="0"/>
            </a:endParaRPr>
          </a:p>
          <a:p>
            <a:pPr marL="198120" indent="-198120" fontAlgn="auto">
              <a:buFont typeface="Arial" panose="020B0604020202020204" pitchFamily="34" charset="0"/>
              <a:buChar char="•"/>
            </a:pPr>
            <a:r>
              <a:rPr lang="en-US" altLang="zh-CN" sz="2400" b="1">
                <a:solidFill>
                  <a:schemeClr val="accent1">
                    <a:lumMod val="75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Para.2</a:t>
            </a:r>
            <a:endParaRPr lang="en-US" altLang="zh-CN" sz="2400" b="1">
              <a:solidFill>
                <a:schemeClr val="accent1">
                  <a:lumMod val="75000"/>
                </a:schemeClr>
              </a:solidFill>
              <a:latin typeface="Times New Roman Bold" panose="02020503050405090304" charset="0"/>
              <a:cs typeface="Times New Roman Bold" panose="02020503050405090304" charset="0"/>
            </a:endParaRPr>
          </a:p>
          <a:p>
            <a:pPr marL="198120" indent="-198120" fontAlgn="auto">
              <a:buFont typeface="Arial" panose="020B0604020202020204" pitchFamily="34" charset="0"/>
              <a:buChar char="•"/>
            </a:pPr>
            <a:endParaRPr lang="en-US" altLang="zh-CN" sz="2400" b="1">
              <a:solidFill>
                <a:schemeClr val="accent1">
                  <a:lumMod val="75000"/>
                </a:schemeClr>
              </a:solidFill>
              <a:latin typeface="Times New Roman Bold" panose="02020503050405090304" charset="0"/>
              <a:cs typeface="Times New Roman Bold" panose="02020503050405090304" charset="0"/>
            </a:endParaRPr>
          </a:p>
          <a:p>
            <a:pPr marL="198120" indent="-198120" fontAlgn="auto">
              <a:buFont typeface="Arial" panose="020B0604020202020204" pitchFamily="34" charset="0"/>
              <a:buChar char="•"/>
            </a:pPr>
            <a:r>
              <a:rPr lang="en-US" altLang="zh-CN" sz="2400" b="1">
                <a:solidFill>
                  <a:schemeClr val="accent1">
                    <a:lumMod val="75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Para.3</a:t>
            </a:r>
            <a:endParaRPr lang="en-US" altLang="zh-CN" sz="2400" b="1">
              <a:solidFill>
                <a:schemeClr val="accent1">
                  <a:lumMod val="75000"/>
                </a:schemeClr>
              </a:solidFill>
              <a:latin typeface="Times New Roman Bold" panose="02020503050405090304" charset="0"/>
              <a:cs typeface="Times New Roman Bold" panose="02020503050405090304" charset="0"/>
            </a:endParaRPr>
          </a:p>
          <a:p>
            <a:pPr indent="0" fontAlgn="auto">
              <a:buFont typeface="Arial" panose="020B0604020202020204" pitchFamily="34" charset="0"/>
              <a:buNone/>
            </a:pPr>
            <a:endParaRPr lang="en-US" altLang="zh-CN" sz="2400" b="1">
              <a:solidFill>
                <a:schemeClr val="accent1">
                  <a:lumMod val="75000"/>
                </a:schemeClr>
              </a:solidFill>
              <a:latin typeface="Times New Roman Bold" panose="02020503050405090304" charset="0"/>
              <a:cs typeface="Times New Roman Bold" panose="020205030504050903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059930" y="4277360"/>
            <a:ext cx="437515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accent2">
                    <a:lumMod val="75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Writing Purpose+ Background</a:t>
            </a:r>
            <a:endParaRPr lang="en-US" altLang="zh-CN" sz="2400" b="1">
              <a:solidFill>
                <a:schemeClr val="accent2">
                  <a:lumMod val="75000"/>
                </a:schemeClr>
              </a:solidFill>
              <a:latin typeface="Times New Roman Bold" panose="02020503050405090304" charset="0"/>
              <a:cs typeface="Times New Roman Bold" panose="02020503050405090304" charset="0"/>
            </a:endParaRPr>
          </a:p>
          <a:p>
            <a:endParaRPr lang="en-US" altLang="zh-CN" sz="2400" b="1">
              <a:solidFill>
                <a:schemeClr val="accent2">
                  <a:lumMod val="75000"/>
                </a:schemeClr>
              </a:solidFill>
              <a:latin typeface="Times New Roman Bold" panose="02020503050405090304" charset="0"/>
              <a:cs typeface="Times New Roman Bold" panose="02020503050405090304" charset="0"/>
            </a:endParaRPr>
          </a:p>
          <a:p>
            <a:r>
              <a:rPr lang="en-US" altLang="zh-CN" sz="2400" b="1">
                <a:solidFill>
                  <a:schemeClr val="accent2">
                    <a:lumMod val="75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About my impressive activity</a:t>
            </a:r>
            <a:endParaRPr lang="en-US" altLang="zh-CN" sz="2400" b="1">
              <a:solidFill>
                <a:schemeClr val="accent2">
                  <a:lumMod val="75000"/>
                </a:schemeClr>
              </a:solidFill>
              <a:latin typeface="Times New Roman Bold" panose="02020503050405090304" charset="0"/>
              <a:cs typeface="Times New Roman Bold" panose="02020503050405090304" charset="0"/>
            </a:endParaRPr>
          </a:p>
          <a:p>
            <a:endParaRPr lang="en-US" altLang="zh-CN" sz="2400" b="1">
              <a:solidFill>
                <a:schemeClr val="accent2">
                  <a:lumMod val="75000"/>
                </a:schemeClr>
              </a:solidFill>
              <a:latin typeface="Times New Roman Bold" panose="02020503050405090304" charset="0"/>
              <a:cs typeface="Times New Roman Bold" panose="02020503050405090304" charset="0"/>
            </a:endParaRPr>
          </a:p>
          <a:p>
            <a:r>
              <a:rPr lang="en-US" altLang="zh-CN" sz="2400" b="1">
                <a:solidFill>
                  <a:schemeClr val="accent2">
                    <a:lumMod val="75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Thoughts</a:t>
            </a:r>
            <a:endParaRPr lang="en-US" altLang="zh-CN" sz="2400" b="1">
              <a:solidFill>
                <a:schemeClr val="accent2">
                  <a:lumMod val="75000"/>
                </a:schemeClr>
              </a:solidFill>
              <a:latin typeface="Times New Roman Bold" panose="02020503050405090304" charset="0"/>
              <a:cs typeface="Times New Roman Bold" panose="0202050305040509030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869305" y="4610100"/>
            <a:ext cx="39141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accent1">
                    <a:lumMod val="75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share my impressive activity</a:t>
            </a:r>
            <a:endParaRPr lang="en-US" altLang="zh-CN" sz="2400" b="1">
              <a:solidFill>
                <a:schemeClr val="accent1">
                  <a:lumMod val="75000"/>
                </a:schemeClr>
              </a:solidFill>
              <a:latin typeface="Times New Roman Bold" panose="02020503050405090304" charset="0"/>
              <a:cs typeface="Times New Roman Bold" panose="02020503050405090304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869305" y="5358130"/>
            <a:ext cx="29952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accent1">
                    <a:lumMod val="75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what, who, how, why</a:t>
            </a:r>
            <a:endParaRPr lang="en-US" altLang="zh-CN" sz="2400" b="1">
              <a:solidFill>
                <a:schemeClr val="accent1">
                  <a:lumMod val="75000"/>
                </a:schemeClr>
              </a:solidFill>
              <a:latin typeface="Times New Roman Bold" panose="02020503050405090304" charset="0"/>
              <a:cs typeface="Times New Roman Bold" panose="0202050305040509030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5902960" y="6106160"/>
            <a:ext cx="29952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accent1">
                    <a:lumMod val="75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feeling, expectation...</a:t>
            </a:r>
            <a:endParaRPr lang="en-US" altLang="zh-CN" sz="2400" b="1">
              <a:solidFill>
                <a:schemeClr val="accent1">
                  <a:lumMod val="75000"/>
                </a:schemeClr>
              </a:solidFill>
              <a:latin typeface="Times New Roman Bold" panose="02020503050405090304" charset="0"/>
              <a:cs typeface="Times New Roman Bold" panose="02020503050405090304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902335" y="3475990"/>
            <a:ext cx="41471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accent2">
                    <a:lumMod val="75000"/>
                  </a:schemeClr>
                </a:solidFill>
                <a:latin typeface="Times New Roman Bold" panose="02020503050405090304" charset="0"/>
                <a:cs typeface="Times New Roman Bold" panose="02020503050405090304" charset="0"/>
              </a:rPr>
              <a:t>When English Meets The Arts</a:t>
            </a:r>
            <a:endParaRPr lang="en-US" altLang="zh-CN" sz="2400" b="1">
              <a:solidFill>
                <a:schemeClr val="accent2">
                  <a:lumMod val="75000"/>
                </a:schemeClr>
              </a:solidFill>
              <a:latin typeface="Times New Roman Bold" panose="02020503050405090304" charset="0"/>
              <a:cs typeface="Times New Roman Bold" panose="02020503050405090304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8898255" y="5434330"/>
            <a:ext cx="26860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C00000"/>
                </a:solidFill>
                <a:highlight>
                  <a:srgbClr val="FFFF00"/>
                </a:highlight>
                <a:latin typeface="Times New Roman Bold" panose="02020503050405090304" charset="0"/>
                <a:cs typeface="Times New Roman Bold" panose="02020503050405090304" charset="0"/>
              </a:rPr>
              <a:t>Stick to the title!!!</a:t>
            </a:r>
            <a:endParaRPr lang="en-US" altLang="zh-CN" sz="2000" b="1">
              <a:solidFill>
                <a:srgbClr val="C00000"/>
              </a:solidFill>
              <a:highlight>
                <a:srgbClr val="FFFF00"/>
              </a:highlight>
              <a:latin typeface="Times New Roman Bold" panose="02020503050405090304" charset="0"/>
              <a:cs typeface="Times New Roman Bold" panose="02020503050405090304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8804910" y="6163310"/>
            <a:ext cx="32829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C00000"/>
                </a:solidFill>
                <a:highlight>
                  <a:srgbClr val="FFFF00"/>
                </a:highlight>
                <a:latin typeface="Times New Roman Bold" panose="02020503050405090304" charset="0"/>
                <a:cs typeface="Times New Roman Bold" panose="02020503050405090304" charset="0"/>
              </a:rPr>
              <a:t>The activity/ English&amp; Arts</a:t>
            </a:r>
            <a:endParaRPr lang="en-US" altLang="zh-CN" sz="2000" b="1">
              <a:solidFill>
                <a:srgbClr val="C00000"/>
              </a:solidFill>
              <a:highlight>
                <a:srgbClr val="FFFF00"/>
              </a:highlight>
              <a:latin typeface="Times New Roman Bold" panose="02020503050405090304" charset="0"/>
              <a:cs typeface="Times New Roman Bold" panose="02020503050405090304" charset="0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14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3" grpId="0"/>
      <p:bldP spid="6" grpId="0" bldLvl="0" animBg="1"/>
      <p:bldP spid="5" grpId="0" animBg="1"/>
      <p:bldP spid="11" grpId="0" animBg="1"/>
      <p:bldP spid="13" grpId="0" animBg="1"/>
      <p:bldP spid="7" grpId="0" bldLvl="0" animBg="1"/>
      <p:bldP spid="8" grpId="0" animBg="1"/>
      <p:bldP spid="4" grpId="0" animBg="1"/>
      <p:bldP spid="9" grpId="0" animBg="1"/>
      <p:bldP spid="10" grpId="0" animBg="1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14" grpId="0" uiExpand="1"/>
      <p:bldP spid="16" grpId="0" uiExpand="1" build="p"/>
      <p:bldP spid="17" grpId="0"/>
      <p:bldP spid="30" grpId="0"/>
      <p:bldP spid="28" grpId="0"/>
      <p:bldP spid="31" grpId="0"/>
      <p:bldP spid="32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540"/>
            <a:ext cx="12191365" cy="70548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p>
            <a:pPr algn="ctr"/>
            <a:r>
              <a:rPr lang="en-US" altLang="zh-CN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Brainstorm:How could English meet arts?</a:t>
            </a:r>
            <a:endParaRPr lang="en-US" altLang="zh-CN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53035" y="760730"/>
            <a:ext cx="7021195" cy="2141855"/>
          </a:xfrm>
          <a:noFill/>
        </p:spPr>
        <p:txBody>
          <a:bodyPr>
            <a:normAutofit/>
          </a:bodyPr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zh-CN" sz="2400" b="1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What are the art forms?</a:t>
            </a:r>
            <a:endParaRPr lang="en-US" altLang="zh-CN" sz="2400" b="1">
              <a:solidFill>
                <a:schemeClr val="accent2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altLang="zh-CN" sz="2400" b="1">
              <a:solidFill>
                <a:schemeClr val="accent2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altLang="zh-CN" sz="2400" b="1">
              <a:solidFill>
                <a:schemeClr val="accent2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zh-CN" sz="2400" b="1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How could English meet them?</a:t>
            </a:r>
            <a:endParaRPr lang="en-US" altLang="zh-CN" sz="2400" b="1">
              <a:solidFill>
                <a:schemeClr val="accent2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altLang="zh-CN" sz="2400" b="1">
              <a:solidFill>
                <a:schemeClr val="accent2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81000" y="1343025"/>
            <a:ext cx="70758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 i="1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Art forms are </a:t>
            </a:r>
            <a:r>
              <a:rPr lang="en-US" altLang="zh-CN" sz="2400" b="1" i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mediums</a:t>
            </a:r>
            <a:r>
              <a:rPr lang="en-US" altLang="zh-CN" sz="2400" b="1" i="1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and </a:t>
            </a:r>
            <a:r>
              <a:rPr lang="en-US" altLang="zh-CN" sz="2400" b="1" i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practices</a:t>
            </a:r>
            <a:r>
              <a:rPr lang="en-US" altLang="zh-CN" sz="2400" b="1" i="1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through which artists </a:t>
            </a:r>
            <a:r>
              <a:rPr lang="en-US" altLang="zh-CN" sz="2400" b="1" i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express</a:t>
            </a:r>
            <a:r>
              <a:rPr lang="en-US" altLang="zh-CN" sz="2400" b="1" i="1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their </a:t>
            </a:r>
            <a:r>
              <a:rPr lang="en-US" altLang="zh-CN" sz="2400" b="1" i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creativity, emotions and ideas</a:t>
            </a:r>
            <a:r>
              <a:rPr lang="en-US" altLang="zh-CN" sz="2400" b="1" i="1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zh-CN" sz="2400" b="1" i="1">
              <a:solidFill>
                <a:schemeClr val="accent1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6" name="图片 15" descr="72b4c814cacd180880892b8a55d2bc57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22981" b="3852"/>
          <a:stretch>
            <a:fillRect/>
          </a:stretch>
        </p:blipFill>
        <p:spPr>
          <a:xfrm>
            <a:off x="7739380" y="760730"/>
            <a:ext cx="4451985" cy="6010910"/>
          </a:xfrm>
          <a:prstGeom prst="rect">
            <a:avLst/>
          </a:prstGeom>
        </p:spPr>
      </p:pic>
      <p:sp>
        <p:nvSpPr>
          <p:cNvPr id="17" name="椭圆 16"/>
          <p:cNvSpPr/>
          <p:nvPr/>
        </p:nvSpPr>
        <p:spPr>
          <a:xfrm>
            <a:off x="2216785" y="1396365"/>
            <a:ext cx="1210945" cy="395605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2924175" y="1777365"/>
            <a:ext cx="3811905" cy="395605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1240790" y="1777365"/>
            <a:ext cx="1067435" cy="395605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5349240" y="2880360"/>
            <a:ext cx="2652395" cy="1367790"/>
            <a:chOff x="8424" y="4536"/>
            <a:chExt cx="4177" cy="2154"/>
          </a:xfrm>
        </p:grpSpPr>
        <p:sp>
          <p:nvSpPr>
            <p:cNvPr id="5" name="椭圆 4"/>
            <p:cNvSpPr/>
            <p:nvPr/>
          </p:nvSpPr>
          <p:spPr>
            <a:xfrm>
              <a:off x="8424" y="4536"/>
              <a:ext cx="4177" cy="215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711" y="4852"/>
              <a:ext cx="3891" cy="1487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/>
        </p:nvGrpSpPr>
        <p:grpSpPr>
          <a:xfrm>
            <a:off x="469900" y="2752725"/>
            <a:ext cx="4447540" cy="3448050"/>
            <a:chOff x="740" y="4335"/>
            <a:chExt cx="7004" cy="5430"/>
          </a:xfrm>
        </p:grpSpPr>
        <p:sp>
          <p:nvSpPr>
            <p:cNvPr id="23" name="圆角矩形 22"/>
            <p:cNvSpPr/>
            <p:nvPr/>
          </p:nvSpPr>
          <p:spPr>
            <a:xfrm>
              <a:off x="740" y="4335"/>
              <a:ext cx="7004" cy="5430"/>
            </a:xfrm>
            <a:prstGeom prst="roundRect">
              <a:avLst>
                <a:gd name="adj" fmla="val 7414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759" y="4422"/>
              <a:ext cx="6985" cy="5264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en-US" altLang="zh-CN" sz="2400" b="1" i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- </a:t>
              </a:r>
              <a:r>
                <a:rPr lang="zh-CN" altLang="en-US" sz="2400" b="1" i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English Drama Showcase</a:t>
              </a:r>
              <a:endParaRPr lang="zh-CN" altLang="en-US" sz="2400" b="1" i="1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  <a:p>
              <a:r>
                <a:rPr lang="en-US" altLang="zh-CN" sz="2400" b="1" i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- English Film Appreciation</a:t>
              </a:r>
              <a:endParaRPr lang="en-US" altLang="zh-CN" sz="2400" b="1" i="1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  <a:p>
              <a:r>
                <a:rPr lang="en-US" altLang="zh-CN" sz="2400" b="1" i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- </a:t>
              </a:r>
              <a:r>
                <a:rPr lang="zh-CN" altLang="en-US" sz="2400" b="1" i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Script Writing and Performance</a:t>
              </a:r>
              <a:endParaRPr lang="zh-CN" altLang="en-US" sz="2400" b="1" i="1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  <a:p>
              <a:r>
                <a:rPr lang="en-US" altLang="zh-CN" sz="2400" b="1" i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- English Song Choir</a:t>
              </a:r>
              <a:endParaRPr lang="zh-CN" altLang="en-US" sz="2400" b="1" i="1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  <a:p>
              <a:r>
                <a:rPr lang="en-US" altLang="zh-CN" sz="2400" b="1" i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- </a:t>
              </a:r>
              <a:r>
                <a:rPr lang="zh-CN" altLang="en-US" sz="2400" b="1" i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Book Cover Design Contest</a:t>
              </a:r>
              <a:endParaRPr lang="zh-CN" altLang="en-US" sz="2400" b="1" i="1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  <a:p>
              <a:r>
                <a:rPr lang="en-US" altLang="zh-CN" sz="2400" b="1" i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- Favorite Artwork Presentation</a:t>
              </a:r>
              <a:endParaRPr lang="en-US" altLang="zh-CN" sz="2400" b="1" i="1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  <a:p>
              <a:r>
                <a:rPr lang="en-US" altLang="zh-CN" sz="2400" b="1" i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- English Comics Creation</a:t>
              </a:r>
              <a:endParaRPr lang="en-US" altLang="zh-CN" sz="2400" b="1" i="1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  <a:p>
              <a:r>
                <a:rPr lang="en-US" altLang="zh-CN" sz="2400" b="1" i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- Musical Lyrics Salon</a:t>
              </a:r>
              <a:endParaRPr lang="en-US" altLang="zh-CN" sz="2400" b="1" i="1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  <a:p>
              <a:r>
                <a:rPr lang="en-US" altLang="zh-CN" sz="2400" b="1" i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- ....</a:t>
              </a:r>
              <a:endParaRPr lang="en-US" altLang="zh-CN" sz="2400" b="1" i="1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</p:grp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5" grpId="0"/>
      <p:bldP spid="17" grpId="0" animBg="1"/>
      <p:bldP spid="19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Untitled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54965" y="654050"/>
            <a:ext cx="11534140" cy="59423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540"/>
            <a:ext cx="12191365" cy="64008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p>
            <a:pPr algn="ctr"/>
            <a:r>
              <a:rPr lang="en-US" altLang="zh-CN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Brainstorm:How could English meet arts?</a:t>
            </a:r>
            <a:endParaRPr lang="en-US" altLang="zh-CN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1"/>
          <p:cNvSpPr>
            <a:spLocks noGrp="1"/>
          </p:cNvSpPr>
          <p:nvPr/>
        </p:nvSpPr>
        <p:spPr>
          <a:xfrm>
            <a:off x="0" y="2540"/>
            <a:ext cx="12191365" cy="640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0000" tIns="46800" rIns="90000" bIns="46800" rtlCol="0" anchor="ctr" anchorCtr="0">
            <a:normAutofit fontScale="90000"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Brainstorm:How could English meet arts?</a:t>
            </a:r>
            <a:endParaRPr lang="en-US" altLang="zh-CN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4959350" y="1289685"/>
            <a:ext cx="6732270" cy="1314450"/>
          </a:xfrm>
          <a:noFill/>
        </p:spPr>
        <p:txBody>
          <a:bodyPr>
            <a:normAutofit/>
          </a:bodyPr>
          <a:p>
            <a:pPr>
              <a:buFont typeface="Arial" panose="020B0604020202020204" pitchFamily="34" charset="0"/>
              <a:buChar char="•"/>
            </a:pPr>
            <a:r>
              <a:rPr lang="en-US" altLang="zh-CN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Merely a tool or a carrier for more? </a:t>
            </a:r>
            <a:endParaRPr lang="en-US" altLang="zh-CN" sz="2400" b="1"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Merely showcase or inerpret and spread?</a:t>
            </a:r>
            <a:endParaRPr lang="en-US" altLang="zh-CN" sz="2400" b="1"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内容占位符 4"/>
          <p:cNvSpPr>
            <a:spLocks noGrp="1"/>
          </p:cNvSpPr>
          <p:nvPr/>
        </p:nvSpPr>
        <p:spPr>
          <a:xfrm>
            <a:off x="309880" y="537845"/>
            <a:ext cx="4690745" cy="724535"/>
          </a:xfrm>
          <a:prstGeom prst="rect">
            <a:avLst/>
          </a:prstGeom>
          <a:noFill/>
        </p:spPr>
        <p:txBody>
          <a:bodyPr vert="horz" lIns="90000" tIns="46800" rIns="90000" bIns="46800" rtlCol="0"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zh-CN" sz="2800"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Is it enlightening to you? </a:t>
            </a:r>
            <a:endParaRPr lang="en-US" altLang="zh-CN" sz="2800" b="1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67970" y="1240155"/>
            <a:ext cx="4589780" cy="1282700"/>
            <a:chOff x="422" y="2253"/>
            <a:chExt cx="7228" cy="2020"/>
          </a:xfrm>
        </p:grpSpPr>
        <p:sp>
          <p:nvSpPr>
            <p:cNvPr id="9" name="圆角矩形 8"/>
            <p:cNvSpPr/>
            <p:nvPr/>
          </p:nvSpPr>
          <p:spPr>
            <a:xfrm>
              <a:off x="422" y="2253"/>
              <a:ext cx="7229" cy="202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712" y="2331"/>
              <a:ext cx="6939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 b="1" i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The Role of English:</a:t>
              </a:r>
              <a:endParaRPr lang="en-US" altLang="zh-CN" sz="2400" b="1" i="1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  <a:p>
              <a:endParaRPr lang="en-US" altLang="zh-CN" sz="2400" b="1" i="1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  <a:p>
              <a:r>
                <a:rPr lang="en-US" altLang="zh-CN" sz="2400" b="1" i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The S</a:t>
              </a:r>
              <a:r>
                <a:rPr lang="en-US" altLang="zh-CN" sz="2400" b="1" i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ignificance of the Activity:</a:t>
              </a:r>
              <a:endParaRPr lang="en-US" altLang="zh-CN" sz="2400" b="1" i="1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</p:grpSp>
      <p:pic>
        <p:nvPicPr>
          <p:cNvPr id="2" name="图片 1" descr="168692426889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10635"/>
            <a:ext cx="3047365" cy="304736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246120" y="3251200"/>
            <a:ext cx="805497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800"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Draft your version, exchange the work with your partner’s and check it by the following criteria:</a:t>
            </a:r>
            <a:endParaRPr lang="en-US" altLang="zh-CN" sz="2800" b="1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11" name="表格 10"/>
          <p:cNvGraphicFramePr/>
          <p:nvPr>
            <p:custDataLst>
              <p:tags r:id="rId2"/>
            </p:custDataLst>
          </p:nvPr>
        </p:nvGraphicFramePr>
        <p:xfrm>
          <a:off x="3246120" y="4620260"/>
          <a:ext cx="8571230" cy="14255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2340"/>
                <a:gridCol w="1278890"/>
              </a:tblGrid>
              <a:tr h="5181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2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Does Para.1 convey the purpose and tell the background?</a:t>
                      </a:r>
                      <a:endParaRPr lang="en-US" altLang="zh-CN" sz="22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20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5339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2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Does Para.2 tell the details and highlight both roles?</a:t>
                      </a:r>
                      <a:endParaRPr lang="en-US" altLang="zh-CN" sz="22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200"/>
                    </a:p>
                  </a:txBody>
                  <a:tcPr/>
                </a:tc>
              </a:tr>
              <a:tr h="45402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200" b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Does the writing express the deep feeling?</a:t>
                      </a:r>
                      <a:endParaRPr lang="en-US" altLang="zh-CN" sz="2200" b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200"/>
                    </a:p>
                  </a:txBody>
                  <a:tcPr/>
                </a:tc>
              </a:tr>
            </a:tbl>
          </a:graphicData>
        </a:graphic>
      </p:graphicFrame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" name="圆角矩形 22"/>
          <p:cNvSpPr/>
          <p:nvPr/>
        </p:nvSpPr>
        <p:spPr>
          <a:xfrm>
            <a:off x="3265805" y="1139825"/>
            <a:ext cx="8727440" cy="2806065"/>
          </a:xfrm>
          <a:prstGeom prst="roundRect">
            <a:avLst>
              <a:gd name="adj" fmla="val 7414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3329305" y="1198245"/>
            <a:ext cx="8663305" cy="2748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 fontAlgn="auto">
              <a:lnSpc>
                <a:spcPct val="90000"/>
              </a:lnSpc>
              <a:buFont typeface="Wingdings" panose="05000000000000000000" charset="0"/>
              <a:buChar char="Ø"/>
            </a:pPr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Recently, a series event “When 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English Meets the Arts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” was held at school. The one impressed on me is the English Drama Show.</a:t>
            </a:r>
            <a:endParaRPr lang="en-US" altLang="zh-CN" sz="24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342900" indent="-342900" fontAlgn="auto">
              <a:lnSpc>
                <a:spcPct val="90000"/>
              </a:lnSpc>
              <a:buFont typeface="Wingdings" panose="05000000000000000000" charset="0"/>
              <a:buChar char="Ø"/>
            </a:pPr>
            <a:r>
              <a:rPr lang="en-US" sz="2400">
                <a:latin typeface="Times New Roman Regular" panose="02020503050405090304" charset="0"/>
                <a:ea typeface="宋体" panose="02010600030101010101" pitchFamily="2" charset="-122"/>
                <a:cs typeface="Times New Roman Regular" panose="02020503050405090304" charset="0"/>
                <a:sym typeface="+mn-ea"/>
              </a:rPr>
              <a:t>In the recent remarkable school-wide event, "When English Meets The Arts", the most impressive session for me was the puppet show based on "The Secret Garden". </a:t>
            </a:r>
            <a:endParaRPr lang="en-US" sz="2400" b="0">
              <a:latin typeface="Times New Roman Regular" panose="02020503050405090304" charset="0"/>
              <a:ea typeface="宋体" panose="02010600030101010101" pitchFamily="2" charset="-122"/>
              <a:cs typeface="Times New Roman Regular" panose="02020503050405090304" charset="0"/>
            </a:endParaRPr>
          </a:p>
          <a:p>
            <a:pPr marL="342900" indent="-342900" fontAlgn="auto">
              <a:lnSpc>
                <a:spcPct val="90000"/>
              </a:lnSpc>
              <a:buFont typeface="Wingdings" panose="05000000000000000000" charset="0"/>
              <a:buChar char="Ø"/>
            </a:pPr>
            <a:r>
              <a:rPr lang="zh-CN" alt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 remarkable echo from the 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“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When English Meets the Arts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”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series settl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ing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in my memory is </a:t>
            </a: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enchanting English Drama Show, a feast of classics and charm of English.</a:t>
            </a:r>
            <a:endParaRPr lang="zh-CN" altLang="en-US" sz="24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540"/>
            <a:ext cx="12191365" cy="64008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p>
            <a:pPr algn="ctr"/>
            <a:r>
              <a:rPr lang="en-US" altLang="zh-CN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Reference For Language Polish</a:t>
            </a:r>
            <a:endParaRPr lang="en-US" altLang="zh-CN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8750" y="644525"/>
            <a:ext cx="31705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sz="2800"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Proper Opening:</a:t>
            </a:r>
            <a:endParaRPr lang="en-US" altLang="zh-CN" sz="2800" b="1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58750" y="1165860"/>
            <a:ext cx="310642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 i="1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Straightforwardly:</a:t>
            </a:r>
            <a:endParaRPr lang="en-US" altLang="zh-CN" sz="2400" b="1" i="1">
              <a:solidFill>
                <a:schemeClr val="accent1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endParaRPr lang="en-US" altLang="zh-CN" sz="2400" b="1" i="1">
              <a:solidFill>
                <a:schemeClr val="accent1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lang="en-US" altLang="zh-CN" sz="2400" b="1" i="1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Decorative&amp; Concrete:</a:t>
            </a:r>
            <a:endParaRPr lang="en-US" altLang="zh-CN" sz="2400" b="1" i="1">
              <a:solidFill>
                <a:schemeClr val="accent1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endParaRPr lang="en-US" altLang="zh-CN" sz="2400" b="1" i="1">
              <a:solidFill>
                <a:schemeClr val="accent1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endParaRPr lang="en-US" altLang="zh-CN" sz="2400" b="1" i="1">
              <a:solidFill>
                <a:schemeClr val="accent1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lang="en-US" altLang="zh-CN" sz="2400" b="1" i="1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Connecting:</a:t>
            </a:r>
            <a:endParaRPr lang="en-US" altLang="zh-CN" sz="2400" b="1" i="1">
              <a:solidFill>
                <a:schemeClr val="accent1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5250" y="3867150"/>
            <a:ext cx="31705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sz="2800"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Activity Intro:</a:t>
            </a:r>
            <a:endParaRPr lang="en-US" altLang="zh-CN" sz="2800" b="1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58750" y="4404995"/>
            <a:ext cx="11833860" cy="2269490"/>
            <a:chOff x="250" y="6937"/>
            <a:chExt cx="18636" cy="3574"/>
          </a:xfrm>
        </p:grpSpPr>
        <p:sp>
          <p:nvSpPr>
            <p:cNvPr id="7" name="圆角矩形 6"/>
            <p:cNvSpPr/>
            <p:nvPr/>
          </p:nvSpPr>
          <p:spPr>
            <a:xfrm>
              <a:off x="250" y="6937"/>
              <a:ext cx="18636" cy="3575"/>
            </a:xfrm>
            <a:prstGeom prst="roundRect">
              <a:avLst>
                <a:gd name="adj" fmla="val 7414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250" y="7038"/>
              <a:ext cx="18637" cy="328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indent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>
                  <a:latin typeface="Times New Roman Regular" panose="02020503050405090304" charset="0"/>
                  <a:ea typeface="宋体" panose="02010600030101010101" pitchFamily="2" charset="-122"/>
                  <a:cs typeface="Times New Roman Regular" panose="02020503050405090304" charset="0"/>
                  <a:sym typeface="+mn-ea"/>
                </a:rPr>
                <a:t>        Together with the teammates, I interpreted the story in eloquent English while dramatically portraying the narrative through the puppets. </a:t>
              </a:r>
              <a:r>
                <a:rPr lang="en-US" sz="2400" b="1">
                  <a:solidFill>
                    <a:schemeClr val="accent1">
                      <a:lumMod val="75000"/>
                    </a:schemeClr>
                  </a:solidFill>
                  <a:latin typeface="Times New Roman Regular" panose="02020503050405090304" charset="0"/>
                  <a:ea typeface="宋体" panose="02010600030101010101" pitchFamily="2" charset="-122"/>
                  <a:cs typeface="Times New Roman Regular" panose="02020503050405090304" charset="0"/>
                  <a:sym typeface="+mn-ea"/>
                </a:rPr>
                <a:t>[Who, What, Interprete]</a:t>
              </a:r>
              <a:r>
                <a:rPr lang="en-US" sz="2400">
                  <a:latin typeface="Times New Roman Regular" panose="02020503050405090304" charset="0"/>
                  <a:ea typeface="宋体" panose="02010600030101010101" pitchFamily="2" charset="-122"/>
                  <a:cs typeface="Times New Roman Regular" panose="02020503050405090304" charset="0"/>
                  <a:sym typeface="+mn-ea"/>
                </a:rPr>
                <a:t> The dedicated rehearsals refined my English while the committed performance deepened my understanding of of literature and culture. Our innovative performance created a magical ambiance that refreshed the story and captivated everyone’s heart, while the experience also infused in me a new-found appreciation for English as a vibrant art form.</a:t>
              </a:r>
              <a:r>
                <a:rPr lang="en-US" sz="2400" b="1">
                  <a:solidFill>
                    <a:schemeClr val="accent1">
                      <a:lumMod val="75000"/>
                    </a:schemeClr>
                  </a:solidFill>
                  <a:latin typeface="Times New Roman Regular" panose="02020503050405090304" charset="0"/>
                  <a:ea typeface="宋体" panose="02010600030101010101" pitchFamily="2" charset="-122"/>
                  <a:cs typeface="Times New Roman Regular" panose="02020503050405090304" charset="0"/>
                  <a:sym typeface="+mn-ea"/>
                </a:rPr>
                <a:t>[How, Why, Carrier] </a:t>
              </a:r>
              <a:endParaRPr lang="en-US" altLang="en-US" sz="2400" b="1">
                <a:solidFill>
                  <a:schemeClr val="accent1">
                    <a:lumMod val="75000"/>
                  </a:schemeClr>
                </a:solidFill>
                <a:latin typeface="Times New Roman Regular" panose="02020503050405090304" charset="0"/>
                <a:ea typeface="宋体" panose="02010600030101010101" pitchFamily="2" charset="-122"/>
                <a:cs typeface="Times New Roman Regular" panose="02020503050405090304" charset="0"/>
                <a:sym typeface="+mn-ea"/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23" grpId="0" bldLvl="0" animBg="1"/>
      <p:bldP spid="8" grpId="0" uiExpand="1" build="p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" name="圆角矩形 22"/>
          <p:cNvSpPr/>
          <p:nvPr/>
        </p:nvSpPr>
        <p:spPr>
          <a:xfrm>
            <a:off x="3557270" y="3026410"/>
            <a:ext cx="8475345" cy="3093085"/>
          </a:xfrm>
          <a:prstGeom prst="roundRect">
            <a:avLst>
              <a:gd name="adj" fmla="val 7414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3636010" y="3026410"/>
            <a:ext cx="8388985" cy="30111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342900" indent="-342900">
              <a:buFont typeface="Wingdings" panose="05000000000000000000" charset="0"/>
              <a:buChar char="Ø"/>
            </a:pPr>
            <a:r>
              <a:rPr lang="en-US" sz="2400">
                <a:latin typeface="Times New Roman Regular" panose="02020503050405090304" charset="0"/>
                <a:ea typeface="宋体" panose="02010600030101010101" pitchFamily="2" charset="-122"/>
                <a:cs typeface="Times New Roman Regular" panose="02020503050405090304" charset="0"/>
                <a:sym typeface="+mn-ea"/>
              </a:rPr>
              <a:t>The event was a celebration of how English language could wear various artistic hats, speaking volumes about human wisdom, creativity and imagination.</a:t>
            </a:r>
            <a:endParaRPr lang="en-US" sz="2400">
              <a:latin typeface="Times New Roman Regular" panose="02020503050405090304" charset="0"/>
              <a:ea typeface="宋体" panose="02010600030101010101" pitchFamily="2" charset="-122"/>
              <a:cs typeface="Times New Roman Regular" panose="02020503050405090304" charset="0"/>
              <a:sym typeface="+mn-ea"/>
            </a:endParaRPr>
          </a:p>
          <a:p>
            <a:pPr marL="342900" indent="-342900">
              <a:buFont typeface="Wingdings" panose="05000000000000000000" charset="0"/>
              <a:buChar char="Ø"/>
            </a:pPr>
            <a:r>
              <a:rPr lang="en-US" altLang="zh-CN" sz="2400">
                <a:latin typeface="Times New Roman" panose="02020603050405020304" charset="0"/>
                <a:cs typeface="Times New Roman" panose="02020603050405020304" charset="0"/>
              </a:rPr>
              <a:t>The poetry recital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 was a testament to the beauty of the English language, inspiring me to further explore its artistic potential.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342900" indent="-342900">
              <a:buFont typeface="Wingdings" panose="05000000000000000000" charset="0"/>
              <a:buChar char="Ø"/>
            </a:pP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In conclusion, 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his artistic inter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ea</a:t>
            </a:r>
            <a:r>
              <a:rPr lang="zh-CN" altLang="en-US" sz="2400">
                <a:latin typeface="Times New Roman" panose="02020603050405020304" charset="0"/>
                <a:cs typeface="Times New Roman" panose="02020603050405020304" charset="0"/>
              </a:rPr>
              <a:t>ction affirmed English not merely as a tool for communication, but as a vessel for imagination and sentiment. It was indeed an unforgettable.</a:t>
            </a:r>
            <a:endParaRPr lang="zh-CN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540"/>
            <a:ext cx="12191365" cy="64008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p>
            <a:pPr algn="ctr"/>
            <a:r>
              <a:rPr lang="en-US" altLang="zh-CN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Reference For Language Polish</a:t>
            </a:r>
            <a:endParaRPr lang="en-US" altLang="zh-CN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8750" y="644525"/>
            <a:ext cx="31705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sz="2800"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Ending :</a:t>
            </a:r>
            <a:endParaRPr lang="en-US" altLang="zh-CN" sz="2800" b="1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34340" y="3293110"/>
            <a:ext cx="2652395" cy="1367790"/>
            <a:chOff x="8424" y="4536"/>
            <a:chExt cx="4177" cy="2154"/>
          </a:xfrm>
        </p:grpSpPr>
        <p:sp>
          <p:nvSpPr>
            <p:cNvPr id="5" name="椭圆 4"/>
            <p:cNvSpPr/>
            <p:nvPr/>
          </p:nvSpPr>
          <p:spPr>
            <a:xfrm>
              <a:off x="8424" y="4536"/>
              <a:ext cx="4177" cy="215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711" y="4852"/>
              <a:ext cx="3891" cy="1487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7795" y="4660900"/>
            <a:ext cx="3244850" cy="114554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30860" y="1168400"/>
            <a:ext cx="959675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i="1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 Tell the feeling and significance either generally or activity-orientedly;</a:t>
            </a:r>
            <a:endParaRPr lang="en-US" altLang="zh-CN" sz="2400" b="1" i="1">
              <a:solidFill>
                <a:schemeClr val="accent1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i="1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 Combine the two roles;</a:t>
            </a:r>
            <a:endParaRPr lang="en-US" altLang="zh-CN" sz="2400" b="1" i="1">
              <a:solidFill>
                <a:schemeClr val="accent1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i="1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- Think deeper.</a:t>
            </a:r>
            <a:endParaRPr lang="en-US" altLang="zh-CN" sz="2400" b="1" i="1">
              <a:solidFill>
                <a:schemeClr val="accent1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8865" y="245745"/>
            <a:ext cx="1958340" cy="2623185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4" name="组合 13"/>
          <p:cNvGrpSpPr/>
          <p:nvPr/>
        </p:nvGrpSpPr>
        <p:grpSpPr>
          <a:xfrm>
            <a:off x="348615" y="3255010"/>
            <a:ext cx="2652395" cy="1367790"/>
            <a:chOff x="8424" y="4536"/>
            <a:chExt cx="4177" cy="2154"/>
          </a:xfrm>
        </p:grpSpPr>
        <p:sp>
          <p:nvSpPr>
            <p:cNvPr id="15" name="椭圆 14"/>
            <p:cNvSpPr/>
            <p:nvPr/>
          </p:nvSpPr>
          <p:spPr>
            <a:xfrm>
              <a:off x="8424" y="4536"/>
              <a:ext cx="4177" cy="215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711" y="4852"/>
              <a:ext cx="3891" cy="1487"/>
            </a:xfrm>
            <a:prstGeom prst="rect">
              <a:avLst/>
            </a:prstGeom>
          </p:spPr>
        </p:pic>
      </p:grp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4" grpId="0"/>
      <p:bldP spid="23" grpId="0" animBg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6.xml><?xml version="1.0" encoding="utf-8"?>
<p:tagLst xmlns:p="http://schemas.openxmlformats.org/presentationml/2006/main">
  <p:tag name="TABLE_ENDDRAG_ORIGIN_RECT" val="475*212"/>
  <p:tag name="TABLE_ENDDRAG_RECT" val="467*128*475*212"/>
  <p:tag name="KSO_WM_UNIT_TABLE_BEAUTIFY" val="smartTable{2fe86cc9-f662-4642-bcea-ad7a6f572503}"/>
</p:tagLst>
</file>

<file path=ppt/tags/tag67.xml><?xml version="1.0" encoding="utf-8"?>
<p:tagLst xmlns:p="http://schemas.openxmlformats.org/presentationml/2006/main">
  <p:tag name="KSO_WM_SPECIAL_SOURCE" val="bdnull"/>
</p:tagLst>
</file>

<file path=ppt/tags/tag68.xml><?xml version="1.0" encoding="utf-8"?>
<p:tagLst xmlns:p="http://schemas.openxmlformats.org/presentationml/2006/main">
  <p:tag name="KSO_WM_SPECIAL_SOURCE" val="bdnull"/>
</p:tagLst>
</file>

<file path=ppt/tags/tag69.xml><?xml version="1.0" encoding="utf-8"?>
<p:tagLst xmlns:p="http://schemas.openxmlformats.org/presentationml/2006/main">
  <p:tag name="KSO_WM_SPECIAL_SOURCE" val="bdnull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TABLE_BEAUTIFY" val="smartTable{13b4ae39-e2ed-45a9-a409-5623a46187e1}"/>
  <p:tag name="TABLE_ENDDRAG_ORIGIN_RECT" val="674*128"/>
  <p:tag name="TABLE_ENDDRAG_RECT" val="255*363*674*128"/>
</p:tagLst>
</file>

<file path=ppt/tags/tag71.xml><?xml version="1.0" encoding="utf-8"?>
<p:tagLst xmlns:p="http://schemas.openxmlformats.org/presentationml/2006/main">
  <p:tag name="KSO_WM_SPECIAL_SOURCE" val="bdnull"/>
</p:tagLst>
</file>

<file path=ppt/tags/tag72.xml><?xml version="1.0" encoding="utf-8"?>
<p:tagLst xmlns:p="http://schemas.openxmlformats.org/presentationml/2006/main">
  <p:tag name="KSO_WM_SPECIAL_SOURCE" val="bdnull"/>
</p:tagLst>
</file>

<file path=ppt/tags/tag73.xml><?xml version="1.0" encoding="utf-8"?>
<p:tagLst xmlns:p="http://schemas.openxmlformats.org/presentationml/2006/main">
  <p:tag name="KSO_WM_SPECIAL_SOURCE" val="bdnull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SPECIAL_SOURCE" val="bdnull"/>
</p:tagLst>
</file>

<file path=ppt/tags/tag76.xml><?xml version="1.0" encoding="utf-8"?>
<p:tagLst xmlns:p="http://schemas.openxmlformats.org/presentationml/2006/main">
  <p:tag name="KSO_WM_SPECIAL_SOURCE" val="bdnull"/>
</p:tagLst>
</file>

<file path=ppt/tags/tag77.xml><?xml version="1.0" encoding="utf-8"?>
<p:tagLst xmlns:p="http://schemas.openxmlformats.org/presentationml/2006/main">
  <p:tag name="KSO_WM_SPECIAL_SOURCE" val="bdnull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4903</Words>
  <Application>WPS 演示</Application>
  <PresentationFormat>宽屏</PresentationFormat>
  <Paragraphs>191</Paragraphs>
  <Slides>12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7" baseType="lpstr">
      <vt:lpstr>Arial</vt:lpstr>
      <vt:lpstr>宋体</vt:lpstr>
      <vt:lpstr>Wingdings</vt:lpstr>
      <vt:lpstr>Wingdings</vt:lpstr>
      <vt:lpstr>Times New Roman</vt:lpstr>
      <vt:lpstr>Times New Roman Bold</vt:lpstr>
      <vt:lpstr>Times New Roman Regular</vt:lpstr>
      <vt:lpstr>微软雅黑</vt:lpstr>
      <vt:lpstr>Arial Unicode MS</vt:lpstr>
      <vt:lpstr>Calibri</vt:lpstr>
      <vt:lpstr>黑体</vt:lpstr>
      <vt:lpstr>HelveticaNeue</vt:lpstr>
      <vt:lpstr>华文新魏</vt:lpstr>
      <vt:lpstr>Segoe Print</vt:lpstr>
      <vt:lpstr>WPS</vt:lpstr>
      <vt:lpstr>PowerPoint 演示文稿</vt:lpstr>
      <vt:lpstr>PowerPoint 演示文稿</vt:lpstr>
      <vt:lpstr>PowerPoint 演示文稿</vt:lpstr>
      <vt:lpstr>PowerPoint 演示文稿</vt:lpstr>
      <vt:lpstr>Brainstorm:How could English meet arts?</vt:lpstr>
      <vt:lpstr>Brainstorm:How could English meet arts?</vt:lpstr>
      <vt:lpstr>PowerPoint 演示文稿</vt:lpstr>
      <vt:lpstr>Reference For Language Polish</vt:lpstr>
      <vt:lpstr>Reference For Language Polish</vt:lpstr>
      <vt:lpstr>Learn From Peers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Wiesen</cp:lastModifiedBy>
  <cp:revision>186</cp:revision>
  <dcterms:created xsi:type="dcterms:W3CDTF">2024-05-20T13:17:00Z</dcterms:created>
  <dcterms:modified xsi:type="dcterms:W3CDTF">2024-05-25T14:01:28Z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2052-10.8.2.6613</vt:lpwstr>
  </property>
  <property fmtid="{D5CDD505-2E9C-101B-9397-08002B2CF9AE}" pid="3" name="ICV">
    <vt:lpwstr>78A475E3CAB24BE48D7ABA8DE1E11996</vt:lpwstr>
  </property>
</Properties>
</file>