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078" r:id="rId3"/>
    <p:sldId id="256" r:id="rId4"/>
    <p:sldId id="264" r:id="rId5"/>
    <p:sldId id="269" r:id="rId7"/>
    <p:sldId id="277" r:id="rId8"/>
    <p:sldId id="283" r:id="rId9"/>
    <p:sldId id="827" r:id="rId10"/>
    <p:sldId id="828" r:id="rId11"/>
    <p:sldId id="829" r:id="rId12"/>
    <p:sldId id="830" r:id="rId13"/>
    <p:sldId id="284" r:id="rId14"/>
    <p:sldId id="1055" r:id="rId15"/>
    <p:sldId id="1056" r:id="rId16"/>
    <p:sldId id="1057" r:id="rId17"/>
    <p:sldId id="1058" r:id="rId18"/>
    <p:sldId id="1053" r:id="rId19"/>
    <p:sldId id="1071" r:id="rId20"/>
    <p:sldId id="1072" r:id="rId21"/>
    <p:sldId id="1073" r:id="rId22"/>
    <p:sldId id="1074" r:id="rId23"/>
    <p:sldId id="1075" r:id="rId24"/>
    <p:sldId id="1076" r:id="rId25"/>
    <p:sldId id="107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00FF"/>
    <a:srgbClr val="005400"/>
    <a:srgbClr val="A20000"/>
    <a:srgbClr val="FBC31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幻灯片图像占位符 1"/>
          <p:cNvSpPr>
            <a:spLocks noGrp="1" noRot="1" noChangeAspect="1"/>
          </p:cNvSpPr>
          <p:nvPr>
            <p:ph type="sldImg"/>
          </p:nvPr>
        </p:nvSpPr>
        <p:spPr/>
      </p:sp>
      <p:sp>
        <p:nvSpPr>
          <p:cNvPr id="1048652" name="备注占位符 2"/>
          <p:cNvSpPr>
            <a:spLocks noGrp="1"/>
          </p:cNvSpPr>
          <p:nvPr>
            <p:ph type="body" idx="1"/>
          </p:nvPr>
        </p:nvSpPr>
        <p:spPr/>
        <p:txBody>
          <a:bodyPr/>
          <a:lstStyle/>
          <a:p>
            <a:r>
              <a:rPr lang="zh-CN" altLang="en-US" dirty="0"/>
              <a:t>更多模板亮亮图文旗舰店：https://liangliangtuwen.tmall.com</a:t>
            </a:r>
            <a:endParaRPr lang="zh-CN" altLang="en-US" dirty="0"/>
          </a:p>
        </p:txBody>
      </p:sp>
      <p:sp>
        <p:nvSpPr>
          <p:cNvPr id="104865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幻灯片图像占位符 1"/>
          <p:cNvSpPr>
            <a:spLocks noGrp="1" noRot="1" noChangeAspect="1"/>
          </p:cNvSpPr>
          <p:nvPr>
            <p:ph type="sldImg"/>
          </p:nvPr>
        </p:nvSpPr>
        <p:spPr/>
      </p:sp>
      <p:sp>
        <p:nvSpPr>
          <p:cNvPr id="1048652" name="备注占位符 2"/>
          <p:cNvSpPr>
            <a:spLocks noGrp="1"/>
          </p:cNvSpPr>
          <p:nvPr>
            <p:ph type="body" idx="1"/>
          </p:nvPr>
        </p:nvSpPr>
        <p:spPr/>
        <p:txBody>
          <a:bodyPr/>
          <a:lstStyle/>
          <a:p>
            <a:r>
              <a:rPr lang="zh-CN" altLang="en-US" dirty="0"/>
              <a:t>更多模板亮亮图文旗舰店：https://liangliangtuwen.tmall.com</a:t>
            </a:r>
            <a:endParaRPr lang="zh-CN" altLang="en-US" dirty="0"/>
          </a:p>
        </p:txBody>
      </p:sp>
      <p:sp>
        <p:nvSpPr>
          <p:cNvPr id="104865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幻灯片图像占位符 1"/>
          <p:cNvSpPr>
            <a:spLocks noGrp="1" noRot="1" noChangeAspect="1"/>
          </p:cNvSpPr>
          <p:nvPr>
            <p:ph type="sldImg"/>
          </p:nvPr>
        </p:nvSpPr>
        <p:spPr/>
      </p:sp>
      <p:sp>
        <p:nvSpPr>
          <p:cNvPr id="1048652" name="备注占位符 2"/>
          <p:cNvSpPr>
            <a:spLocks noGrp="1"/>
          </p:cNvSpPr>
          <p:nvPr>
            <p:ph type="body" idx="1"/>
          </p:nvPr>
        </p:nvSpPr>
        <p:spPr/>
        <p:txBody>
          <a:bodyPr/>
          <a:lstStyle/>
          <a:p>
            <a:r>
              <a:rPr lang="zh-CN" altLang="en-US" dirty="0"/>
              <a:t>更多模板亮亮图文旗舰店：https://liangliangtuwen.tmall.com</a:t>
            </a:r>
            <a:endParaRPr lang="zh-CN" altLang="en-US" dirty="0"/>
          </a:p>
        </p:txBody>
      </p:sp>
      <p:sp>
        <p:nvSpPr>
          <p:cNvPr id="104865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幻灯片图像占位符 1"/>
          <p:cNvSpPr>
            <a:spLocks noGrp="1" noRot="1" noChangeAspect="1"/>
          </p:cNvSpPr>
          <p:nvPr>
            <p:ph type="sldImg"/>
          </p:nvPr>
        </p:nvSpPr>
        <p:spPr/>
      </p:sp>
      <p:sp>
        <p:nvSpPr>
          <p:cNvPr id="1048652" name="备注占位符 2"/>
          <p:cNvSpPr>
            <a:spLocks noGrp="1"/>
          </p:cNvSpPr>
          <p:nvPr>
            <p:ph type="body" idx="1"/>
          </p:nvPr>
        </p:nvSpPr>
        <p:spPr/>
        <p:txBody>
          <a:bodyPr/>
          <a:lstStyle/>
          <a:p>
            <a:r>
              <a:rPr lang="zh-CN" altLang="en-US" dirty="0"/>
              <a:t>更多模板亮亮图文旗舰店：https://liangliangtuwen.tmall.com</a:t>
            </a:r>
            <a:endParaRPr lang="zh-CN" altLang="en-US" dirty="0"/>
          </a:p>
        </p:txBody>
      </p:sp>
      <p:sp>
        <p:nvSpPr>
          <p:cNvPr id="104865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pic>
        <p:nvPicPr>
          <p:cNvPr id="5125" name="图片 1" descr="logo横版 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pic>
        <p:nvPicPr>
          <p:cNvPr id="5125" name="图片 1" descr="logo横版 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image" Target="../media/image2.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2.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2.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2.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image" Target="../media/image2.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1"/>
          <p:cNvSpPr>
            <a:spLocks noChangeArrowheads="1"/>
          </p:cNvSpPr>
          <p:nvPr/>
        </p:nvSpPr>
        <p:spPr bwMode="auto">
          <a:xfrm>
            <a:off x="432594" y="1512094"/>
            <a:ext cx="6538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charset="-122"/>
                <a:cs typeface="+mn-cs"/>
              </a:defRPr>
            </a:lvl9pPr>
          </a:lstStyle>
          <a:p>
            <a:pPr eaLnBrk="1" hangingPunct="1">
              <a:lnSpc>
                <a:spcPct val="100000"/>
              </a:lnSpc>
              <a:spcBef>
                <a:spcPct val="0"/>
              </a:spcBef>
              <a:buFontTx/>
              <a:buNone/>
            </a:pPr>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eaLnBrk="1" hangingPunct="1">
              <a:lnSpc>
                <a:spcPct val="100000"/>
              </a:lnSpc>
              <a:spcBef>
                <a:spcPct val="0"/>
              </a:spcBef>
              <a:buFontTx/>
              <a:buNone/>
            </a:pPr>
            <a:endParaRPr lang="en-US" altLang="zh-CN" sz="4000" b="1">
              <a:solidFill>
                <a:srgbClr val="FF0000"/>
              </a:solidFill>
              <a:latin typeface="HelveticaNeue" pitchFamily="2" charset="0"/>
              <a:ea typeface="宋体" panose="02010600030101010101" pitchFamily="2" charset="-122"/>
            </a:endParaRPr>
          </a:p>
          <a:p>
            <a:pPr eaLnBrk="1" hangingPunct="1">
              <a:lnSpc>
                <a:spcPct val="100000"/>
              </a:lnSpc>
              <a:spcBef>
                <a:spcPct val="0"/>
              </a:spcBef>
              <a:buFontTx/>
              <a:buNone/>
            </a:pPr>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eaLnBrk="1" hangingPunct="1">
              <a:lnSpc>
                <a:spcPct val="100000"/>
              </a:lnSpc>
              <a:spcBef>
                <a:spcPct val="0"/>
              </a:spcBef>
              <a:buFontTx/>
              <a:buNone/>
            </a:pPr>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3" name="矩形 3"/>
          <p:cNvSpPr>
            <a:spLocks noChangeArrowheads="1"/>
          </p:cNvSpPr>
          <p:nvPr/>
        </p:nvSpPr>
        <p:spPr bwMode="auto">
          <a:xfrm>
            <a:off x="7250907" y="2407444"/>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charset="-122"/>
                <a:cs typeface="+mn-cs"/>
              </a:defRPr>
            </a:lvl9pPr>
          </a:lstStyle>
          <a:p>
            <a:pPr eaLnBrk="1" hangingPunct="1">
              <a:lnSpc>
                <a:spcPct val="100000"/>
              </a:lnSpc>
              <a:spcBef>
                <a:spcPct val="0"/>
              </a:spcBef>
              <a:buFontTx/>
              <a:buNone/>
            </a:pPr>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4" name="图片 11" descr="水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7207" y="329406"/>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1"/>
          <p:cNvPicPr>
            <a:picLocks noChangeAspect="1" noChangeArrowheads="1"/>
          </p:cNvPicPr>
          <p:nvPr/>
        </p:nvPicPr>
        <p:blipFill>
          <a:blip r:embed="rId2">
            <a:extLst>
              <a:ext uri="{28A0092B-C50C-407E-A947-70E740481C1C}">
                <a14:useLocalDpi xmlns:a14="http://schemas.microsoft.com/office/drawing/2010/main" val="0"/>
              </a:ext>
            </a:extLst>
          </a:blip>
          <a:srcRect l="3201" t="3189"/>
          <a:stretch>
            <a:fillRect/>
          </a:stretch>
        </p:blipFill>
        <p:spPr bwMode="auto">
          <a:xfrm>
            <a:off x="7331869" y="3072606"/>
            <a:ext cx="34417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sp>
        <p:nvSpPr>
          <p:cNvPr id="1048650" name="文本框 1"/>
          <p:cNvSpPr txBox="1"/>
          <p:nvPr/>
        </p:nvSpPr>
        <p:spPr>
          <a:xfrm>
            <a:off x="0" y="1"/>
            <a:ext cx="12192000" cy="4832092"/>
          </a:xfrm>
          <a:prstGeom prst="rect">
            <a:avLst/>
          </a:prstGeom>
          <a:solidFill>
            <a:schemeClr val="bg1"/>
          </a:solidFill>
          <a:ln w="28575" cmpd="sng">
            <a:solidFill>
              <a:srgbClr val="C00000"/>
            </a:solidFill>
            <a:prstDash val="solid"/>
          </a:ln>
        </p:spPr>
        <p:txBody>
          <a:bodyPr wrap="square" rtlCol="0" anchor="t">
            <a:spAutoFit/>
          </a:bodyPr>
          <a:lstStyle/>
          <a:p>
            <a:r>
              <a:rPr lang="en-US" altLang="zh-CN" sz="2800" dirty="0"/>
              <a:t>   The two boys dressed as Two of Clubs(</a:t>
            </a:r>
            <a:r>
              <a:rPr lang="zh-CN" altLang="en-US" sz="2800" dirty="0"/>
              <a:t>梅花</a:t>
            </a:r>
            <a:r>
              <a:rPr lang="en-US" altLang="zh-CN" sz="2800" dirty="0"/>
              <a:t>2)near me chatted casually about this and that. Suddenly, they asked, "You're awfully quiet. Is this your first show?" I tried to respond, but my voice caught in my throat and refused to escape. I coughed and nearly yelled,  "YES!“ </a:t>
            </a:r>
            <a:endParaRPr lang="en-US" altLang="zh-CN" sz="2800" dirty="0"/>
          </a:p>
          <a:p>
            <a:r>
              <a:rPr lang="en-US" altLang="zh-CN" sz="2800" dirty="0"/>
              <a:t>      The Ace of Diamonds(</a:t>
            </a:r>
            <a:r>
              <a:rPr lang="zh-CN" altLang="en-US" sz="2800" dirty="0"/>
              <a:t>方块</a:t>
            </a:r>
            <a:r>
              <a:rPr lang="en-US" altLang="zh-CN" sz="2800" dirty="0"/>
              <a:t>A) sitting nearby laughed. "The audience will certainly hear you if you talk </a:t>
            </a:r>
            <a:r>
              <a:rPr lang="en-US" altLang="zh-CN" sz="2800" b="1" dirty="0">
                <a:solidFill>
                  <a:srgbClr val="FF0000"/>
                </a:solidFill>
              </a:rPr>
              <a:t>that loud</a:t>
            </a:r>
            <a:r>
              <a:rPr lang="en-US" altLang="zh-CN" sz="2800" dirty="0"/>
              <a:t>. But you might have to </a:t>
            </a:r>
            <a:r>
              <a:rPr lang="en-US" altLang="zh-CN" sz="2800" dirty="0">
                <a:solidFill>
                  <a:srgbClr val="FF0000"/>
                </a:solidFill>
              </a:rPr>
              <a:t>clear your throat first,"</a:t>
            </a:r>
            <a:r>
              <a:rPr lang="en-US" altLang="zh-CN" sz="2800" dirty="0"/>
              <a:t> she chuckled. I gave them a weak smile.</a:t>
            </a:r>
            <a:endParaRPr lang="en-US" altLang="zh-CN" sz="2800" dirty="0"/>
          </a:p>
          <a:p>
            <a:r>
              <a:rPr lang="en-US" altLang="zh-CN" sz="2800" dirty="0"/>
              <a:t>      "Don't worry about us," the Ace said. "We're only teasing.“ </a:t>
            </a:r>
            <a:endParaRPr lang="en-US" altLang="zh-CN" sz="2800" dirty="0"/>
          </a:p>
          <a:p>
            <a:r>
              <a:rPr lang="en-US" altLang="zh-CN" sz="2800" dirty="0"/>
              <a:t>      "Yeah," the Two said. "When you've done as many shows as we have, projecting will be second nature to you.“</a:t>
            </a:r>
            <a:endParaRPr lang="en-US" altLang="zh-CN" sz="2800" dirty="0"/>
          </a:p>
          <a:p>
            <a:endParaRPr lang="zh-CN" altLang="zh-CN" sz="2800" kern="100" dirty="0">
              <a:solidFill>
                <a:srgbClr val="002060"/>
              </a:solidFill>
              <a:effectLst/>
              <a:latin typeface="Times New Roman" panose="02020603050405020304" charset="0"/>
              <a:ea typeface="等线" panose="02010600030101010101" pitchFamily="2" charset="-122"/>
              <a:cs typeface="Times New Roman" panose="02020603050405020304" charset="0"/>
            </a:endParaRPr>
          </a:p>
        </p:txBody>
      </p:sp>
      <p:cxnSp>
        <p:nvCxnSpPr>
          <p:cNvPr id="14" name="直接连接符 13"/>
          <p:cNvCxnSpPr/>
          <p:nvPr/>
        </p:nvCxnSpPr>
        <p:spPr>
          <a:xfrm>
            <a:off x="2763078" y="2691730"/>
            <a:ext cx="9273209"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565913" y="954158"/>
            <a:ext cx="32202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2530" y="1764080"/>
            <a:ext cx="68308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6678" y="5152549"/>
            <a:ext cx="3103661" cy="954107"/>
          </a:xfrm>
          <a:prstGeom prst="rect">
            <a:avLst/>
          </a:prstGeom>
          <a:solidFill>
            <a:schemeClr val="bg1"/>
          </a:solidFill>
        </p:spPr>
        <p:txBody>
          <a:bodyPr wrap="square" rtlCol="0">
            <a:spAutoFit/>
          </a:bodyPr>
          <a:lstStyle/>
          <a:p>
            <a:r>
              <a:rPr lang="en-US" altLang="zh-CN" sz="2800" kern="0" dirty="0">
                <a:solidFill>
                  <a:srgbClr val="000000"/>
                </a:solidFill>
                <a:latin typeface="Times New Roman" panose="02020603050405020304" charset="0"/>
              </a:rPr>
              <a:t>Conflict4: </a:t>
            </a:r>
            <a:endParaRPr lang="en-US" altLang="zh-CN" sz="2800" kern="0" dirty="0">
              <a:solidFill>
                <a:srgbClr val="000000"/>
              </a:solidFill>
              <a:latin typeface="Times New Roman" panose="02020603050405020304" charset="0"/>
            </a:endParaRPr>
          </a:p>
          <a:p>
            <a:r>
              <a:rPr lang="en-US" altLang="zh-CN" sz="2800" b="1" kern="0" dirty="0">
                <a:solidFill>
                  <a:srgbClr val="C00000"/>
                </a:solidFill>
                <a:latin typeface="Times New Roman" panose="02020603050405020304" charset="0"/>
              </a:rPr>
              <a:t>I was nervous . </a:t>
            </a:r>
            <a:endParaRPr lang="en-US" altLang="zh-CN" sz="2800" b="1" kern="0" dirty="0">
              <a:solidFill>
                <a:srgbClr val="C00000"/>
              </a:solidFill>
              <a:latin typeface="Times New Roman" panose="02020603050405020304" charset="0"/>
            </a:endParaRPr>
          </a:p>
        </p:txBody>
      </p:sp>
      <p:sp>
        <p:nvSpPr>
          <p:cNvPr id="13" name="文本框 12"/>
          <p:cNvSpPr txBox="1"/>
          <p:nvPr/>
        </p:nvSpPr>
        <p:spPr>
          <a:xfrm>
            <a:off x="5635487" y="5152548"/>
            <a:ext cx="6202017" cy="954107"/>
          </a:xfrm>
          <a:prstGeom prst="rect">
            <a:avLst/>
          </a:prstGeom>
          <a:solidFill>
            <a:schemeClr val="bg1"/>
          </a:solidFill>
          <a:ln>
            <a:solidFill>
              <a:srgbClr val="7030A0"/>
            </a:solidFill>
          </a:ln>
        </p:spPr>
        <p:txBody>
          <a:bodyPr wrap="square" rtlCol="0">
            <a:spAutoFit/>
          </a:bodyPr>
          <a:lstStyle/>
          <a:p>
            <a:r>
              <a:rPr lang="en-US" altLang="zh-CN" sz="2800" kern="0" dirty="0">
                <a:solidFill>
                  <a:srgbClr val="000000"/>
                </a:solidFill>
                <a:latin typeface="Times New Roman" panose="02020603050405020304" charset="0"/>
              </a:rPr>
              <a:t>Solution4 from other actors:</a:t>
            </a:r>
            <a:endParaRPr lang="en-US" altLang="zh-CN" sz="2800" kern="0" dirty="0">
              <a:solidFill>
                <a:srgbClr val="000000"/>
              </a:solidFill>
              <a:latin typeface="Times New Roman" panose="02020603050405020304" charset="0"/>
            </a:endParaRPr>
          </a:p>
          <a:p>
            <a:r>
              <a:rPr lang="en-US" altLang="zh-CN" sz="2800" kern="0" dirty="0">
                <a:solidFill>
                  <a:srgbClr val="0000FF"/>
                </a:solidFill>
                <a:latin typeface="Times New Roman" panose="02020603050405020304" charset="0"/>
              </a:rPr>
              <a:t> Keep relaxed  and speak clearly and loud</a:t>
            </a:r>
            <a:endParaRPr lang="zh-CN" altLang="en-US" sz="2800" b="1" kern="0" dirty="0">
              <a:solidFill>
                <a:srgbClr val="FF0000"/>
              </a:solidFill>
              <a:latin typeface="Times New Roman" panose="02020603050405020304" charset="0"/>
            </a:endParaRPr>
          </a:p>
        </p:txBody>
      </p:sp>
      <p:cxnSp>
        <p:nvCxnSpPr>
          <p:cNvPr id="23" name="直接连接符 22"/>
          <p:cNvCxnSpPr/>
          <p:nvPr/>
        </p:nvCxnSpPr>
        <p:spPr>
          <a:xfrm>
            <a:off x="4701208" y="1359888"/>
            <a:ext cx="67486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4569" y="3539870"/>
            <a:ext cx="367913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4569" y="3950687"/>
            <a:ext cx="10338353"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4411201"/>
            <a:ext cx="628153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05470" y="3061252"/>
            <a:ext cx="405516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097"/>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11778" y="-1"/>
            <a:ext cx="12191999" cy="6858001"/>
          </a:xfrm>
          <a:prstGeom prst="rect">
            <a:avLst/>
          </a:prstGeom>
        </p:spPr>
      </p:pic>
      <p:sp>
        <p:nvSpPr>
          <p:cNvPr id="10" name="下箭头 9"/>
          <p:cNvSpPr/>
          <p:nvPr/>
        </p:nvSpPr>
        <p:spPr>
          <a:xfrm>
            <a:off x="1774713" y="373326"/>
            <a:ext cx="1136977" cy="5516218"/>
          </a:xfrm>
          <a:prstGeom prst="downArrow">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nvSpPr>
        <p:spPr>
          <a:xfrm>
            <a:off x="1372068" y="720725"/>
            <a:ext cx="1778635" cy="523220"/>
          </a:xfrm>
          <a:prstGeom prst="rect">
            <a:avLst/>
          </a:prstGeom>
          <a:noFill/>
          <a:extLst>
            <a:ext uri="{909E8E84-426E-40DD-AFC4-6F175D3DCCD1}">
              <a14:hiddenFill xmlns:a14="http://schemas.microsoft.com/office/drawing/2010/main">
                <a:solidFill>
                  <a:schemeClr val="accent6">
                    <a:lumMod val="75000"/>
                  </a:schemeClr>
                </a:solidFill>
              </a14:hiddenFill>
            </a:ext>
          </a:extLst>
        </p:spPr>
        <p:txBody>
          <a:bodyPr wrap="square" rtlCol="0">
            <a:spAutoFit/>
          </a:bodyPr>
          <a:lstStyle/>
          <a:p>
            <a:r>
              <a:rPr lang="en-US" altLang="zh-CN" sz="2800" b="1" dirty="0">
                <a:solidFill>
                  <a:schemeClr val="bg1"/>
                </a:solidFill>
                <a:highlight>
                  <a:srgbClr val="FF00FF"/>
                </a:highlight>
                <a:latin typeface="Times New Roman" panose="02020603050405020304" charset="0"/>
                <a:cs typeface="Times New Roman" panose="02020603050405020304" charset="0"/>
              </a:rPr>
              <a:t>conflict1</a:t>
            </a:r>
            <a:endParaRPr lang="en-US" altLang="zh-CN" sz="2800" b="1" dirty="0">
              <a:solidFill>
                <a:schemeClr val="bg1"/>
              </a:solidFill>
              <a:highlight>
                <a:srgbClr val="FF00FF"/>
              </a:highlight>
              <a:latin typeface="Times New Roman" panose="02020603050405020304" charset="0"/>
              <a:cs typeface="Times New Roman" panose="02020603050405020304" charset="0"/>
            </a:endParaRPr>
          </a:p>
        </p:txBody>
      </p:sp>
      <p:sp>
        <p:nvSpPr>
          <p:cNvPr id="12" name="文本框 11"/>
          <p:cNvSpPr txBox="1"/>
          <p:nvPr/>
        </p:nvSpPr>
        <p:spPr>
          <a:xfrm>
            <a:off x="6859787" y="35778"/>
            <a:ext cx="1898373" cy="461665"/>
          </a:xfrm>
          <a:prstGeom prst="rect">
            <a:avLst/>
          </a:prstGeom>
          <a:solidFill>
            <a:schemeClr val="accent4"/>
          </a:solidFill>
        </p:spPr>
        <p:txBody>
          <a:bodyPr wrap="square" rtlCol="0">
            <a:spAutoFit/>
          </a:bodyPr>
          <a:lstStyle/>
          <a:p>
            <a:r>
              <a:rPr lang="en-US" altLang="zh-CN" sz="2400" b="1" dirty="0">
                <a:latin typeface="Times New Roman" panose="02020603050405020304" charset="0"/>
                <a:cs typeface="Times New Roman" panose="02020603050405020304" charset="0"/>
              </a:rPr>
              <a:t>Emotion line</a:t>
            </a:r>
            <a:endParaRPr lang="zh-CN" sz="2400" b="1" dirty="0">
              <a:latin typeface="Times New Roman" panose="02020603050405020304" charset="0"/>
              <a:cs typeface="Times New Roman" panose="02020603050405020304" charset="0"/>
            </a:endParaRPr>
          </a:p>
        </p:txBody>
      </p:sp>
      <p:sp>
        <p:nvSpPr>
          <p:cNvPr id="14" name="文本框 13"/>
          <p:cNvSpPr txBox="1"/>
          <p:nvPr/>
        </p:nvSpPr>
        <p:spPr>
          <a:xfrm>
            <a:off x="1421289" y="1703520"/>
            <a:ext cx="1490401" cy="523220"/>
          </a:xfrm>
          <a:prstGeom prst="rect">
            <a:avLst/>
          </a:prstGeom>
          <a:noFill/>
          <a:extLst>
            <a:ext uri="{909E8E84-426E-40DD-AFC4-6F175D3DCCD1}">
              <a14:hiddenFill xmlns:a14="http://schemas.microsoft.com/office/drawing/2010/main">
                <a:solidFill>
                  <a:schemeClr val="accent6">
                    <a:lumMod val="75000"/>
                  </a:schemeClr>
                </a:solidFill>
              </a14:hiddenFill>
            </a:ext>
          </a:extLst>
        </p:spPr>
        <p:txBody>
          <a:bodyPr wrap="square" rtlCol="0">
            <a:spAutoFit/>
          </a:bodyPr>
          <a:lstStyle/>
          <a:p>
            <a:r>
              <a:rPr lang="en-US" altLang="zh-CN" sz="2800" b="1" dirty="0">
                <a:solidFill>
                  <a:schemeClr val="bg1"/>
                </a:solidFill>
                <a:highlight>
                  <a:srgbClr val="FF00FF"/>
                </a:highlight>
                <a:latin typeface="Times New Roman" panose="02020603050405020304" charset="0"/>
                <a:cs typeface="Times New Roman" panose="02020603050405020304" charset="0"/>
              </a:rPr>
              <a:t>conflict2</a:t>
            </a:r>
            <a:endParaRPr lang="en-US" altLang="zh-CN" sz="2800" b="1" dirty="0">
              <a:solidFill>
                <a:schemeClr val="bg1"/>
              </a:solidFill>
              <a:highlight>
                <a:srgbClr val="FF00FF"/>
              </a:highlight>
              <a:latin typeface="Times New Roman" panose="02020603050405020304" charset="0"/>
              <a:cs typeface="Times New Roman" panose="02020603050405020304" charset="0"/>
            </a:endParaRPr>
          </a:p>
        </p:txBody>
      </p:sp>
      <p:sp>
        <p:nvSpPr>
          <p:cNvPr id="17" name="文本框 16"/>
          <p:cNvSpPr txBox="1"/>
          <p:nvPr/>
        </p:nvSpPr>
        <p:spPr>
          <a:xfrm>
            <a:off x="1451583" y="2652798"/>
            <a:ext cx="1490400" cy="52322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en-US" altLang="zh-CN" sz="2800" b="1" dirty="0">
                <a:solidFill>
                  <a:schemeClr val="bg1"/>
                </a:solidFill>
                <a:highlight>
                  <a:srgbClr val="FF00FF"/>
                </a:highlight>
                <a:latin typeface="Times New Roman" panose="02020603050405020304" charset="0"/>
                <a:cs typeface="Times New Roman" panose="02020603050405020304" charset="0"/>
              </a:rPr>
              <a:t>conflict3</a:t>
            </a:r>
            <a:endParaRPr lang="en-US" altLang="zh-CN" sz="2800" b="1" dirty="0">
              <a:solidFill>
                <a:schemeClr val="bg1"/>
              </a:solidFill>
              <a:highlight>
                <a:srgbClr val="FF00FF"/>
              </a:highlight>
              <a:latin typeface="Times New Roman" panose="02020603050405020304" charset="0"/>
              <a:cs typeface="Times New Roman" panose="02020603050405020304" charset="0"/>
            </a:endParaRPr>
          </a:p>
        </p:txBody>
      </p:sp>
      <p:sp>
        <p:nvSpPr>
          <p:cNvPr id="18" name="文本框 17"/>
          <p:cNvSpPr txBox="1"/>
          <p:nvPr/>
        </p:nvSpPr>
        <p:spPr>
          <a:xfrm>
            <a:off x="7113339" y="5728142"/>
            <a:ext cx="2295773" cy="461665"/>
          </a:xfrm>
          <a:prstGeom prst="rect">
            <a:avLst/>
          </a:prstGeom>
          <a:solidFill>
            <a:schemeClr val="accent4"/>
          </a:solidFill>
        </p:spPr>
        <p:txBody>
          <a:bodyPr wrap="square" rtlCol="0">
            <a:spAutoFit/>
          </a:bodyPr>
          <a:lstStyle/>
          <a:p>
            <a:r>
              <a:rPr lang="en-US" altLang="zh-CN" sz="2400" b="1" dirty="0">
                <a:solidFill>
                  <a:srgbClr val="005400"/>
                </a:solidFill>
                <a:latin typeface="Times New Roman" panose="02020603050405020304" charset="0"/>
                <a:cs typeface="Times New Roman" panose="02020603050405020304" charset="0"/>
              </a:rPr>
              <a:t>Confidence</a:t>
            </a:r>
            <a:r>
              <a:rPr lang="en-US" altLang="zh-CN" sz="2400" b="1" dirty="0">
                <a:latin typeface="Times New Roman" panose="02020603050405020304" charset="0"/>
                <a:cs typeface="Times New Roman" panose="02020603050405020304" charset="0"/>
              </a:rPr>
              <a:t> </a:t>
            </a:r>
            <a:endParaRPr lang="zh-CN" sz="2400" b="1" dirty="0">
              <a:latin typeface="Times New Roman" panose="02020603050405020304" charset="0"/>
              <a:cs typeface="Times New Roman" panose="02020603050405020304" charset="0"/>
            </a:endParaRPr>
          </a:p>
        </p:txBody>
      </p:sp>
      <p:sp>
        <p:nvSpPr>
          <p:cNvPr id="23" name="文本框 22"/>
          <p:cNvSpPr txBox="1"/>
          <p:nvPr/>
        </p:nvSpPr>
        <p:spPr>
          <a:xfrm>
            <a:off x="10566651" y="6189807"/>
            <a:ext cx="1517015" cy="521970"/>
          </a:xfrm>
          <a:prstGeom prst="rect">
            <a:avLst/>
          </a:prstGeom>
          <a:noFill/>
        </p:spPr>
        <p:txBody>
          <a:bodyPr wrap="square" rtlCol="0">
            <a:spAutoFit/>
          </a:bodyPr>
          <a:lstStyle/>
          <a:p>
            <a:r>
              <a:rPr lang="en-US" altLang="zh-CN" sz="2800" b="1" dirty="0">
                <a:highlight>
                  <a:srgbClr val="FFFF00"/>
                </a:highlight>
              </a:rPr>
              <a:t>positive</a:t>
            </a:r>
            <a:endParaRPr lang="en-US" altLang="zh-CN" sz="2800" b="1" dirty="0">
              <a:highlight>
                <a:srgbClr val="FFFF00"/>
              </a:highlight>
            </a:endParaRPr>
          </a:p>
        </p:txBody>
      </p:sp>
      <p:sp>
        <p:nvSpPr>
          <p:cNvPr id="21" name="文本框 20"/>
          <p:cNvSpPr txBox="1"/>
          <p:nvPr/>
        </p:nvSpPr>
        <p:spPr>
          <a:xfrm>
            <a:off x="1451583" y="3635593"/>
            <a:ext cx="1569914" cy="52322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en-US" altLang="zh-CN" sz="2800" b="1" dirty="0">
                <a:solidFill>
                  <a:schemeClr val="bg1"/>
                </a:solidFill>
                <a:highlight>
                  <a:srgbClr val="FF00FF"/>
                </a:highlight>
                <a:latin typeface="Times New Roman" panose="02020603050405020304" charset="0"/>
                <a:cs typeface="Times New Roman" panose="02020603050405020304" charset="0"/>
              </a:rPr>
              <a:t>conflict4</a:t>
            </a:r>
            <a:endParaRPr lang="en-US" altLang="zh-CN" sz="2800" b="1" dirty="0">
              <a:solidFill>
                <a:schemeClr val="bg1"/>
              </a:solidFill>
              <a:highlight>
                <a:srgbClr val="FF00FF"/>
              </a:highlight>
              <a:latin typeface="Times New Roman" panose="02020603050405020304" charset="0"/>
              <a:cs typeface="Times New Roman" panose="02020603050405020304" charset="0"/>
            </a:endParaRPr>
          </a:p>
        </p:txBody>
      </p:sp>
      <p:sp>
        <p:nvSpPr>
          <p:cNvPr id="25" name="下箭头 9"/>
          <p:cNvSpPr/>
          <p:nvPr/>
        </p:nvSpPr>
        <p:spPr>
          <a:xfrm>
            <a:off x="7418435" y="499754"/>
            <a:ext cx="1136977" cy="5228388"/>
          </a:xfrm>
          <a:prstGeom prst="downArrow">
            <a:avLst/>
          </a:prstGeom>
          <a:solidFill>
            <a:schemeClr val="bg1"/>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文本框 25"/>
          <p:cNvSpPr txBox="1"/>
          <p:nvPr/>
        </p:nvSpPr>
        <p:spPr>
          <a:xfrm>
            <a:off x="1310830" y="35778"/>
            <a:ext cx="1898373" cy="461665"/>
          </a:xfrm>
          <a:prstGeom prst="rect">
            <a:avLst/>
          </a:prstGeom>
          <a:solidFill>
            <a:schemeClr val="accent4"/>
          </a:solidFill>
        </p:spPr>
        <p:txBody>
          <a:bodyPr wrap="square" rtlCol="0">
            <a:spAutoFit/>
          </a:bodyPr>
          <a:lstStyle/>
          <a:p>
            <a:r>
              <a:rPr lang="en-US" altLang="zh-CN" sz="2400" b="1" dirty="0">
                <a:latin typeface="Times New Roman" panose="02020603050405020304" charset="0"/>
                <a:cs typeface="Times New Roman" panose="02020603050405020304" charset="0"/>
              </a:rPr>
              <a:t>story line</a:t>
            </a:r>
            <a:endParaRPr lang="zh-CN" sz="2400" b="1" dirty="0">
              <a:latin typeface="Times New Roman" panose="02020603050405020304" charset="0"/>
              <a:cs typeface="Times New Roman" panose="02020603050405020304" charset="0"/>
            </a:endParaRPr>
          </a:p>
        </p:txBody>
      </p:sp>
      <p:sp>
        <p:nvSpPr>
          <p:cNvPr id="27" name="文本框 26"/>
          <p:cNvSpPr txBox="1"/>
          <p:nvPr/>
        </p:nvSpPr>
        <p:spPr>
          <a:xfrm>
            <a:off x="6862447" y="1684335"/>
            <a:ext cx="2637076" cy="523220"/>
          </a:xfrm>
          <a:prstGeom prst="rect">
            <a:avLst/>
          </a:prstGeom>
          <a:solidFill>
            <a:schemeClr val="bg1"/>
          </a:solidFill>
        </p:spPr>
        <p:txBody>
          <a:bodyPr wrap="square" rtlCol="0">
            <a:spAutoFit/>
          </a:bodyPr>
          <a:lstStyle/>
          <a:p>
            <a:r>
              <a:rPr lang="en-US" altLang="zh-CN" sz="2800" b="1" dirty="0">
                <a:solidFill>
                  <a:srgbClr val="005400"/>
                </a:solidFill>
                <a:highlight>
                  <a:srgbClr val="FFFF00"/>
                </a:highlight>
              </a:rPr>
              <a:t>self-negativity</a:t>
            </a:r>
            <a:endParaRPr lang="en-US" altLang="zh-CN" sz="2800" b="1" dirty="0">
              <a:solidFill>
                <a:srgbClr val="005400"/>
              </a:solidFill>
              <a:highlight>
                <a:srgbClr val="FFFF00"/>
              </a:highlight>
            </a:endParaRPr>
          </a:p>
        </p:txBody>
      </p:sp>
      <p:sp>
        <p:nvSpPr>
          <p:cNvPr id="28" name="文本框 27"/>
          <p:cNvSpPr txBox="1"/>
          <p:nvPr/>
        </p:nvSpPr>
        <p:spPr>
          <a:xfrm>
            <a:off x="6969512" y="2608215"/>
            <a:ext cx="1612318" cy="523220"/>
          </a:xfrm>
          <a:prstGeom prst="rect">
            <a:avLst/>
          </a:prstGeom>
          <a:solidFill>
            <a:schemeClr val="bg1"/>
          </a:solidFill>
        </p:spPr>
        <p:txBody>
          <a:bodyPr wrap="square" rtlCol="0">
            <a:spAutoFit/>
          </a:bodyPr>
          <a:lstStyle/>
          <a:p>
            <a:r>
              <a:rPr lang="en-US" altLang="zh-CN" sz="2800" b="1" dirty="0">
                <a:solidFill>
                  <a:srgbClr val="005400"/>
                </a:solidFill>
                <a:highlight>
                  <a:srgbClr val="FFFF00"/>
                </a:highlight>
              </a:rPr>
              <a:t>anxiety</a:t>
            </a:r>
            <a:endParaRPr lang="en-US" altLang="zh-CN" sz="2800" b="1" dirty="0">
              <a:solidFill>
                <a:srgbClr val="005400"/>
              </a:solidFill>
              <a:highlight>
                <a:srgbClr val="FFFF00"/>
              </a:highlight>
            </a:endParaRPr>
          </a:p>
        </p:txBody>
      </p:sp>
      <p:sp>
        <p:nvSpPr>
          <p:cNvPr id="29" name="文本框 28"/>
          <p:cNvSpPr txBox="1"/>
          <p:nvPr/>
        </p:nvSpPr>
        <p:spPr>
          <a:xfrm>
            <a:off x="7054576" y="3635593"/>
            <a:ext cx="2368825" cy="523220"/>
          </a:xfrm>
          <a:prstGeom prst="rect">
            <a:avLst/>
          </a:prstGeom>
          <a:solidFill>
            <a:schemeClr val="bg1"/>
          </a:solidFill>
        </p:spPr>
        <p:txBody>
          <a:bodyPr wrap="square" rtlCol="0">
            <a:spAutoFit/>
          </a:bodyPr>
          <a:lstStyle/>
          <a:p>
            <a:r>
              <a:rPr lang="en-US" altLang="zh-CN" sz="2800" b="1" dirty="0">
                <a:solidFill>
                  <a:srgbClr val="005400"/>
                </a:solidFill>
                <a:highlight>
                  <a:srgbClr val="FFFF00"/>
                </a:highlight>
              </a:rPr>
              <a:t>nervousness</a:t>
            </a:r>
            <a:endParaRPr lang="en-US" altLang="zh-CN" sz="2800" b="1" dirty="0">
              <a:solidFill>
                <a:srgbClr val="005400"/>
              </a:solidFill>
              <a:highlight>
                <a:srgbClr val="FFFF00"/>
              </a:highlight>
            </a:endParaRPr>
          </a:p>
        </p:txBody>
      </p:sp>
      <p:sp>
        <p:nvSpPr>
          <p:cNvPr id="4096" name="箭头: 虚尾 4095"/>
          <p:cNvSpPr/>
          <p:nvPr/>
        </p:nvSpPr>
        <p:spPr>
          <a:xfrm rot="784867" flipV="1">
            <a:off x="3068838" y="4760764"/>
            <a:ext cx="3986350" cy="875374"/>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7" name="文本框 4096"/>
          <p:cNvSpPr txBox="1"/>
          <p:nvPr/>
        </p:nvSpPr>
        <p:spPr>
          <a:xfrm>
            <a:off x="10277062" y="5625"/>
            <a:ext cx="1649896" cy="523220"/>
          </a:xfrm>
          <a:prstGeom prst="rect">
            <a:avLst/>
          </a:prstGeom>
          <a:noFill/>
        </p:spPr>
        <p:txBody>
          <a:bodyPr wrap="square" rtlCol="0">
            <a:spAutoFit/>
          </a:bodyPr>
          <a:lstStyle/>
          <a:p>
            <a:r>
              <a:rPr lang="en-US" altLang="zh-CN" sz="2800" b="1" dirty="0">
                <a:highlight>
                  <a:srgbClr val="FFFF00"/>
                </a:highlight>
              </a:rPr>
              <a:t>negative</a:t>
            </a:r>
            <a:endParaRPr lang="en-US" altLang="zh-CN" sz="2800" b="1" dirty="0">
              <a:highlight>
                <a:srgbClr val="FFFF00"/>
              </a:highlight>
            </a:endParaRPr>
          </a:p>
        </p:txBody>
      </p:sp>
      <p:sp>
        <p:nvSpPr>
          <p:cNvPr id="22" name="文本框 21"/>
          <p:cNvSpPr txBox="1"/>
          <p:nvPr/>
        </p:nvSpPr>
        <p:spPr>
          <a:xfrm>
            <a:off x="6865760" y="605790"/>
            <a:ext cx="2079458" cy="523220"/>
          </a:xfrm>
          <a:prstGeom prst="rect">
            <a:avLst/>
          </a:prstGeom>
          <a:solidFill>
            <a:schemeClr val="bg1"/>
          </a:solidFill>
          <a:ln>
            <a:solidFill>
              <a:schemeClr val="bg1"/>
            </a:solidFill>
          </a:ln>
        </p:spPr>
        <p:txBody>
          <a:bodyPr wrap="square" rtlCol="0">
            <a:spAutoFit/>
          </a:bodyPr>
          <a:lstStyle/>
          <a:p>
            <a:r>
              <a:rPr lang="en-US" altLang="zh-CN" sz="2800" b="1" dirty="0">
                <a:solidFill>
                  <a:srgbClr val="005400"/>
                </a:solidFill>
                <a:highlight>
                  <a:srgbClr val="FFFF00"/>
                </a:highlight>
              </a:rPr>
              <a:t>self-doubt</a:t>
            </a:r>
            <a:endParaRPr lang="en-US" altLang="zh-CN" sz="2800" b="1" dirty="0">
              <a:solidFill>
                <a:srgbClr val="005400"/>
              </a:solidFill>
              <a:highlight>
                <a:srgbClr val="FFFF00"/>
              </a:highlight>
            </a:endParaRPr>
          </a:p>
        </p:txBody>
      </p:sp>
      <p:pic>
        <p:nvPicPr>
          <p:cNvPr id="1026" name="Picture 2" descr="这些螺纹知识一定有你不知道的！ - 知乎"/>
          <p:cNvPicPr>
            <a:picLocks noChangeAspect="1" noChangeArrowheads="1"/>
          </p:cNvPicPr>
          <p:nvPr/>
        </p:nvPicPr>
        <p:blipFill rotWithShape="1">
          <a:blip r:embed="rId2">
            <a:extLst>
              <a:ext uri="{28A0092B-C50C-407E-A947-70E740481C1C}">
                <a14:useLocalDpi xmlns:a14="http://schemas.microsoft.com/office/drawing/2010/main" val="0"/>
              </a:ext>
            </a:extLst>
          </a:blip>
          <a:srcRect l="64420" t="2016" r="4955" b="12081"/>
          <a:stretch>
            <a:fillRect/>
          </a:stretch>
        </p:blipFill>
        <p:spPr bwMode="auto">
          <a:xfrm>
            <a:off x="4051263" y="188843"/>
            <a:ext cx="1890009" cy="45918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710467" y="4519112"/>
            <a:ext cx="1569914" cy="954107"/>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en-US" altLang="zh-CN" sz="2800" b="1" dirty="0">
                <a:solidFill>
                  <a:schemeClr val="bg1"/>
                </a:solidFill>
                <a:highlight>
                  <a:srgbClr val="FF00FF"/>
                </a:highlight>
                <a:latin typeface="Times New Roman" panose="02020603050405020304" charset="0"/>
                <a:cs typeface="Times New Roman" panose="02020603050405020304" charset="0"/>
              </a:rPr>
              <a:t>Good ending</a:t>
            </a:r>
            <a:endParaRPr lang="en-US" altLang="zh-CN" sz="2800" b="1" dirty="0">
              <a:solidFill>
                <a:schemeClr val="bg1"/>
              </a:solidFill>
              <a:highlight>
                <a:srgbClr val="FF00FF"/>
              </a:highlight>
              <a:latin typeface="Times New Roman" panose="02020603050405020304" charset="0"/>
              <a:cs typeface="Times New Roman" panose="02020603050405020304" charset="0"/>
            </a:endParaRPr>
          </a:p>
        </p:txBody>
      </p:sp>
      <p:sp>
        <p:nvSpPr>
          <p:cNvPr id="3" name="文本框 2"/>
          <p:cNvSpPr txBox="1"/>
          <p:nvPr/>
        </p:nvSpPr>
        <p:spPr>
          <a:xfrm>
            <a:off x="127319" y="1146276"/>
            <a:ext cx="361331" cy="3970318"/>
          </a:xfrm>
          <a:prstGeom prst="rect">
            <a:avLst/>
          </a:prstGeom>
          <a:noFill/>
        </p:spPr>
        <p:txBody>
          <a:bodyPr wrap="square">
            <a:spAutoFit/>
          </a:bodyPr>
          <a:lstStyle/>
          <a:p>
            <a:r>
              <a:rPr lang="zh-CN" altLang="en-US" sz="2800" b="1" dirty="0">
                <a:solidFill>
                  <a:srgbClr val="FF0000"/>
                </a:solidFill>
                <a:highlight>
                  <a:srgbClr val="C0C0C0"/>
                </a:highlight>
                <a:latin typeface="Times New Roman" panose="02020603050405020304" charset="0"/>
                <a:cs typeface="Times New Roman" panose="02020603050405020304" charset="0"/>
                <a:sym typeface="+mn-ea"/>
              </a:rPr>
              <a:t>分析故事线与情感线</a:t>
            </a:r>
            <a:endParaRPr lang="zh-CN" altLang="en-US" sz="2800" dirty="0"/>
          </a:p>
        </p:txBody>
      </p:sp>
      <p:pic>
        <p:nvPicPr>
          <p:cNvPr id="5125" name="图片 1"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linds(horizontal)">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linds(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096"/>
                                        </p:tgtEl>
                                        <p:attrNameLst>
                                          <p:attrName>style.visibility</p:attrName>
                                        </p:attrNameLst>
                                      </p:cBhvr>
                                      <p:to>
                                        <p:strVal val="visible"/>
                                      </p:to>
                                    </p:set>
                                  </p:childTnLst>
                                </p:cTn>
                              </p:par>
                              <p:par>
                                <p:cTn id="64" presetID="3" presetClass="entr" presetSubtype="1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4097"/>
                                        </p:tgtEl>
                                        <p:attrNameLst>
                                          <p:attrName>style.visibility</p:attrName>
                                        </p:attrNameLst>
                                      </p:cBhvr>
                                      <p:to>
                                        <p:strVal val="visible"/>
                                      </p:to>
                                    </p:set>
                                    <p:animEffect transition="in" filter="blinds(horizontal)">
                                      <p:cBhvr>
                                        <p:cTn id="71" dur="500"/>
                                        <p:tgtEl>
                                          <p:spTgt spid="409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linds(horizontal)">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p:bldP spid="12" grpId="0" animBg="1"/>
      <p:bldP spid="14" grpId="0" bldLvl="0"/>
      <p:bldP spid="17" grpId="0" bldLvl="0"/>
      <p:bldP spid="18" grpId="0" animBg="1"/>
      <p:bldP spid="23" grpId="0"/>
      <p:bldP spid="21" grpId="0" bldLvl="0"/>
      <p:bldP spid="26" grpId="0" animBg="1"/>
      <p:bldP spid="27" grpId="0" animBg="1"/>
      <p:bldP spid="28" grpId="0" animBg="1"/>
      <p:bldP spid="29" grpId="0" animBg="1"/>
      <p:bldP spid="4096" grpId="0" animBg="1"/>
      <p:bldP spid="4097" grpId="0"/>
      <p:bldP spid="22" grpId="0" animBg="1"/>
      <p:bldP spid="2"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graphicFrame>
        <p:nvGraphicFramePr>
          <p:cNvPr id="3" name="内容占位符 3"/>
          <p:cNvGraphicFramePr>
            <a:graphicFrameLocks noGrp="1"/>
          </p:cNvGraphicFramePr>
          <p:nvPr>
            <p:ph idx="1"/>
          </p:nvPr>
        </p:nvGraphicFramePr>
        <p:xfrm>
          <a:off x="1" y="974036"/>
          <a:ext cx="12192000" cy="6019164"/>
        </p:xfrm>
        <a:graphic>
          <a:graphicData uri="http://schemas.openxmlformats.org/drawingml/2006/table">
            <a:tbl>
              <a:tblPr firstRow="1" bandRow="1">
                <a:tableStyleId>{5C22544A-7EE6-4342-B048-85BDC9FD1C3A}</a:tableStyleId>
              </a:tblPr>
              <a:tblGrid>
                <a:gridCol w="5406886"/>
                <a:gridCol w="6785114"/>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400" dirty="0"/>
                        <a:t> Somehow Mom had convinced me to play the Fish Footman in </a:t>
                      </a:r>
                      <a:r>
                        <a:rPr lang="en-US" altLang="zh-CN" sz="2400" i="1" dirty="0"/>
                        <a:t>Alice in Wonderland</a:t>
                      </a:r>
                      <a:r>
                        <a:rPr lang="en-US" altLang="zh-CN" sz="2400" dirty="0"/>
                        <a:t>. I can't say </a:t>
                      </a:r>
                      <a:r>
                        <a:rPr lang="en-US" altLang="zh-CN" sz="2400" dirty="0">
                          <a:solidFill>
                            <a:srgbClr val="C00000"/>
                          </a:solidFill>
                        </a:rPr>
                        <a:t>it's been the time of my life. </a:t>
                      </a:r>
                      <a:endParaRPr lang="en-US" altLang="zh-CN" sz="2400" dirty="0">
                        <a:solidFill>
                          <a:srgbClr val="C00000"/>
                        </a:solidFill>
                      </a:endParaRPr>
                    </a:p>
                    <a:p>
                      <a:r>
                        <a:rPr lang="en-US" altLang="zh-CN" sz="2400" dirty="0"/>
                        <a:t>    </a:t>
                      </a:r>
                      <a:r>
                        <a:rPr lang="en-US" altLang="zh-CN" sz="2400" dirty="0">
                          <a:solidFill>
                            <a:srgbClr val="CC00CC"/>
                          </a:solidFill>
                        </a:rPr>
                        <a:t>"What if I forget my lines?" </a:t>
                      </a:r>
                      <a:r>
                        <a:rPr lang="en-US" altLang="zh-CN" sz="2400" dirty="0"/>
                        <a:t>I hesitated. </a:t>
                      </a:r>
                      <a:endParaRPr lang="en-US" altLang="zh-CN" sz="2400" dirty="0"/>
                    </a:p>
                    <a:p>
                      <a:r>
                        <a:rPr lang="en-US" altLang="zh-CN" sz="2400" dirty="0"/>
                        <a:t>    "Oh Riley, is that what you're afraid of? I know you've been rehearsing for two months, you were the first off-book in your scene, and </a:t>
                      </a:r>
                      <a:r>
                        <a:rPr lang="en-US" altLang="zh-CN" sz="2400" dirty="0">
                          <a:solidFill>
                            <a:srgbClr val="0000FF"/>
                          </a:solidFill>
                        </a:rPr>
                        <a:t>I couldn't be prouder of you." </a:t>
                      </a:r>
                      <a:endParaRPr lang="zh-CN" altLang="en-US" dirty="0">
                        <a:solidFill>
                          <a:srgbClr val="0000FF"/>
                        </a:solidFill>
                      </a:endParaRPr>
                    </a:p>
                  </a:txBody>
                  <a:tcPr/>
                </a:tc>
                <a:tc>
                  <a:txBody>
                    <a:bodyPr/>
                    <a:lstStyle/>
                    <a:p>
                      <a:r>
                        <a:rPr lang="en-US" altLang="zh-CN" b="1" dirty="0"/>
                        <a:t> </a:t>
                      </a:r>
                      <a:r>
                        <a:rPr lang="en-US" altLang="zh-CN" sz="2800" b="1" dirty="0"/>
                        <a:t>1. </a:t>
                      </a:r>
                      <a:r>
                        <a:rPr lang="en-US" altLang="zh-CN" sz="2800" b="0" dirty="0">
                          <a:solidFill>
                            <a:srgbClr val="FF0000"/>
                          </a:solidFill>
                        </a:rPr>
                        <a:t> Now I can definitely say that playing  </a:t>
                      </a:r>
                      <a:endParaRPr lang="en-US" altLang="zh-CN" sz="2800" b="0" dirty="0">
                        <a:solidFill>
                          <a:srgbClr val="FF0000"/>
                        </a:solidFill>
                      </a:endParaRPr>
                    </a:p>
                    <a:p>
                      <a:r>
                        <a:rPr lang="en-US" altLang="zh-CN" sz="2800" b="0" dirty="0">
                          <a:solidFill>
                            <a:srgbClr val="FF0000"/>
                          </a:solidFill>
                        </a:rPr>
                        <a:t>     the Fish Footman  has  always been the  </a:t>
                      </a:r>
                      <a:endParaRPr lang="en-US" altLang="zh-CN" sz="2800" b="0" dirty="0">
                        <a:solidFill>
                          <a:srgbClr val="FF0000"/>
                        </a:solidFill>
                      </a:endParaRPr>
                    </a:p>
                    <a:p>
                      <a:r>
                        <a:rPr lang="en-US" altLang="zh-CN" sz="2800" b="0" dirty="0">
                          <a:solidFill>
                            <a:srgbClr val="FF0000"/>
                          </a:solidFill>
                        </a:rPr>
                        <a:t>      time of my life</a:t>
                      </a:r>
                      <a:r>
                        <a:rPr lang="en-US" altLang="zh-CN" sz="2800" dirty="0">
                          <a:solidFill>
                            <a:srgbClr val="FF0000"/>
                          </a:solidFill>
                        </a:rPr>
                        <a:t>.  </a:t>
                      </a:r>
                      <a:endParaRPr lang="en-US" altLang="zh-CN" sz="2800" dirty="0">
                        <a:solidFill>
                          <a:srgbClr val="FF0000"/>
                        </a:solidFill>
                      </a:endParaRPr>
                    </a:p>
                    <a:p>
                      <a:pPr marL="514350" indent="-514350">
                        <a:buAutoNum type="arabicPeriod" startAt="2"/>
                      </a:pPr>
                      <a:r>
                        <a:rPr lang="en-US" altLang="zh-CN" sz="2800" dirty="0">
                          <a:solidFill>
                            <a:srgbClr val="CC00CC"/>
                          </a:solidFill>
                        </a:rPr>
                        <a:t>Loud and clear lines flowed out of my mouth fluently. My two-month rehearsal paid off! </a:t>
                      </a:r>
                      <a:endParaRPr lang="en-US" altLang="zh-CN" sz="2800" dirty="0">
                        <a:solidFill>
                          <a:srgbClr val="CC00CC"/>
                        </a:solidFill>
                      </a:endParaRPr>
                    </a:p>
                    <a:p>
                      <a:pPr marL="514350" indent="-514350">
                        <a:buAutoNum type="arabicPeriod" startAt="2"/>
                      </a:pPr>
                      <a:r>
                        <a:rPr lang="en-US" altLang="zh-CN" sz="2800" dirty="0">
                          <a:solidFill>
                            <a:srgbClr val="0000FF"/>
                          </a:solidFill>
                        </a:rPr>
                        <a:t> No sooner had the curtain fallen down than my mom made her way to backstage. She knelt down , hugged me tightly and pressed a kiss on my forehead. “I’m super proud of you!” She exclaimed in thrill. </a:t>
                      </a:r>
                      <a:endParaRPr lang="zh-CN" altLang="en-US" sz="2800" dirty="0">
                        <a:solidFill>
                          <a:srgbClr val="0000FF"/>
                        </a:solidFill>
                      </a:endParaRPr>
                    </a:p>
                  </a:txBody>
                  <a:tcPr/>
                </a:tc>
              </a:tr>
            </a:tbl>
          </a:graphicData>
        </a:graphic>
      </p:graphicFrame>
      <p:sp>
        <p:nvSpPr>
          <p:cNvPr id="4" name="文本框 3"/>
          <p:cNvSpPr txBox="1"/>
          <p:nvPr/>
        </p:nvSpPr>
        <p:spPr>
          <a:xfrm>
            <a:off x="3687640" y="287440"/>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graphicFrame>
        <p:nvGraphicFramePr>
          <p:cNvPr id="3" name="内容占位符 3"/>
          <p:cNvGraphicFramePr>
            <a:graphicFrameLocks noGrp="1"/>
          </p:cNvGraphicFramePr>
          <p:nvPr>
            <p:ph idx="1"/>
          </p:nvPr>
        </p:nvGraphicFramePr>
        <p:xfrm>
          <a:off x="1" y="974036"/>
          <a:ext cx="12192000" cy="5695122"/>
        </p:xfrm>
        <a:graphic>
          <a:graphicData uri="http://schemas.openxmlformats.org/drawingml/2006/table">
            <a:tbl>
              <a:tblPr firstRow="1" bandRow="1">
                <a:tableStyleId>{5C22544A-7EE6-4342-B048-85BDC9FD1C3A}</a:tableStyleId>
              </a:tblPr>
              <a:tblGrid>
                <a:gridCol w="5406886"/>
                <a:gridCol w="6785114"/>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400" dirty="0"/>
                        <a:t> "Mom! I can't go onstage like this!" I cried.</a:t>
                      </a:r>
                      <a:endParaRPr lang="en-US" altLang="zh-CN" sz="2400" dirty="0"/>
                    </a:p>
                    <a:p>
                      <a:r>
                        <a:rPr lang="en-US" altLang="zh-CN" sz="2400" dirty="0"/>
                        <a:t>     "Why not?“ </a:t>
                      </a:r>
                      <a:endParaRPr lang="en-US" altLang="zh-CN" sz="2400" dirty="0"/>
                    </a:p>
                    <a:p>
                      <a:r>
                        <a:rPr lang="en-US" altLang="zh-CN" sz="2400" dirty="0"/>
                        <a:t>     </a:t>
                      </a:r>
                      <a:r>
                        <a:rPr lang="en-US" altLang="zh-CN" sz="2400" dirty="0">
                          <a:solidFill>
                            <a:srgbClr val="CC00CC"/>
                          </a:solidFill>
                        </a:rPr>
                        <a:t>“I’d be a laughing stock(</a:t>
                      </a:r>
                      <a:r>
                        <a:rPr lang="zh-CN" altLang="en-US" sz="2400" dirty="0">
                          <a:solidFill>
                            <a:srgbClr val="CC00CC"/>
                          </a:solidFill>
                        </a:rPr>
                        <a:t>笑柄</a:t>
                      </a:r>
                      <a:r>
                        <a:rPr lang="en-US" altLang="zh-CN" sz="2400" dirty="0">
                          <a:solidFill>
                            <a:srgbClr val="CC00CC"/>
                          </a:solidFill>
                        </a:rPr>
                        <a:t>)!” </a:t>
                      </a:r>
                      <a:endParaRPr lang="en-US" altLang="zh-CN" sz="2400" dirty="0">
                        <a:solidFill>
                          <a:srgbClr val="CC00CC"/>
                        </a:solidFill>
                      </a:endParaRPr>
                    </a:p>
                    <a:p>
                      <a:r>
                        <a:rPr lang="en-US" altLang="zh-CN" sz="2400" dirty="0"/>
                        <a:t>     "Riley, look around you! You're not the only one in an odd costume.“</a:t>
                      </a:r>
                      <a:endParaRPr lang="en-US" altLang="zh-CN" sz="2400" dirty="0"/>
                    </a:p>
                    <a:p>
                      <a:r>
                        <a:rPr lang="en-US" altLang="zh-CN" sz="2400" dirty="0"/>
                        <a:t>     …</a:t>
                      </a:r>
                      <a:endParaRPr lang="en-US" altLang="zh-CN" sz="2400" dirty="0"/>
                    </a:p>
                    <a:p>
                      <a:endParaRPr lang="en-US" altLang="zh-CN" sz="2400" dirty="0"/>
                    </a:p>
                    <a:p>
                      <a:r>
                        <a:rPr lang="en-US" altLang="zh-CN" sz="2800" dirty="0"/>
                        <a:t>I sat there, alone and bored, </a:t>
                      </a:r>
                      <a:r>
                        <a:rPr lang="en-US" altLang="zh-CN" sz="2800" dirty="0">
                          <a:solidFill>
                            <a:srgbClr val="0000FF"/>
                          </a:solidFill>
                        </a:rPr>
                        <a:t>as the play began and the curtain rose on. </a:t>
                      </a:r>
                      <a:endParaRPr lang="zh-CN" altLang="en-US" sz="2800" dirty="0">
                        <a:solidFill>
                          <a:srgbClr val="0000FF"/>
                        </a:solidFill>
                      </a:endParaRPr>
                    </a:p>
                  </a:txBody>
                  <a:tcPr/>
                </a:tc>
                <a:tc>
                  <a:txBody>
                    <a:bodyPr/>
                    <a:lstStyle/>
                    <a:p>
                      <a:pPr marL="514350" indent="-514350">
                        <a:buAutoNum type="arabicPeriod" startAt="4"/>
                      </a:pPr>
                      <a:r>
                        <a:rPr lang="en-US" altLang="zh-CN" sz="2800" b="0" dirty="0">
                          <a:solidFill>
                            <a:srgbClr val="CC00CC"/>
                          </a:solidFill>
                        </a:rPr>
                        <a:t>Magically, though wearing my odd costume,  I felt I was a shining star on the stage instead of a laughing stock.</a:t>
                      </a:r>
                      <a:endParaRPr lang="en-US" altLang="zh-CN" sz="2800" b="0" dirty="0">
                        <a:solidFill>
                          <a:srgbClr val="CC00CC"/>
                        </a:solidFill>
                      </a:endParaRPr>
                    </a:p>
                    <a:p>
                      <a:pPr marL="514350" indent="-514350">
                        <a:buAutoNum type="arabicPeriod" startAt="4"/>
                      </a:pPr>
                      <a:endParaRPr lang="en-US" altLang="zh-CN" sz="2800" b="0" dirty="0">
                        <a:solidFill>
                          <a:srgbClr val="CC00CC"/>
                        </a:solidFill>
                      </a:endParaRPr>
                    </a:p>
                    <a:p>
                      <a:pPr marL="514350" indent="-514350">
                        <a:buAutoNum type="arabicPeriod" startAt="4"/>
                      </a:pPr>
                      <a:endParaRPr lang="en-US" altLang="zh-CN" sz="2800" b="0" dirty="0">
                        <a:solidFill>
                          <a:srgbClr val="CC00CC"/>
                        </a:solidFill>
                      </a:endParaRPr>
                    </a:p>
                    <a:p>
                      <a:pPr marL="514350" indent="-514350">
                        <a:buAutoNum type="arabicPeriod" startAt="4"/>
                      </a:pPr>
                      <a:endParaRPr lang="en-US" altLang="zh-CN" sz="2800" b="0" dirty="0">
                        <a:solidFill>
                          <a:srgbClr val="CC00CC"/>
                        </a:solidFill>
                      </a:endParaRPr>
                    </a:p>
                    <a:p>
                      <a:pPr marL="514350" indent="-514350">
                        <a:buAutoNum type="arabicPeriod" startAt="4"/>
                      </a:pPr>
                      <a:endParaRPr lang="en-US" altLang="zh-CN" sz="2800" b="0" dirty="0">
                        <a:solidFill>
                          <a:srgbClr val="CC00CC"/>
                        </a:solidFill>
                      </a:endParaRPr>
                    </a:p>
                    <a:p>
                      <a:pPr marL="0" indent="0">
                        <a:buNone/>
                      </a:pPr>
                      <a:r>
                        <a:rPr lang="en-US" altLang="zh-CN" sz="2800" b="0" dirty="0">
                          <a:solidFill>
                            <a:srgbClr val="CC00CC"/>
                          </a:solidFill>
                        </a:rPr>
                        <a:t>5.  </a:t>
                      </a:r>
                      <a:r>
                        <a:rPr lang="en-US" altLang="zh-CN" sz="2800" b="0" dirty="0">
                          <a:solidFill>
                            <a:srgbClr val="0000FF"/>
                          </a:solidFill>
                        </a:rPr>
                        <a:t>The play came to an end eventually. The audience burst out excited cheers and thunderous applauses exploded in the auditorium as the curtain fell down. </a:t>
                      </a:r>
                      <a:endParaRPr lang="zh-CN" altLang="en-US" sz="2800" b="0" dirty="0">
                        <a:solidFill>
                          <a:srgbClr val="0000FF"/>
                        </a:solidFill>
                      </a:endParaRPr>
                    </a:p>
                  </a:txBody>
                  <a:tcPr/>
                </a:tc>
              </a:tr>
            </a:tbl>
          </a:graphicData>
        </a:graphic>
      </p:graphicFrame>
      <p:sp>
        <p:nvSpPr>
          <p:cNvPr id="4" name="文本框 3"/>
          <p:cNvSpPr txBox="1"/>
          <p:nvPr/>
        </p:nvSpPr>
        <p:spPr>
          <a:xfrm>
            <a:off x="3687640" y="287440"/>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graphicFrame>
        <p:nvGraphicFramePr>
          <p:cNvPr id="3" name="内容占位符 3"/>
          <p:cNvGraphicFramePr>
            <a:graphicFrameLocks noGrp="1"/>
          </p:cNvGraphicFramePr>
          <p:nvPr>
            <p:ph idx="1"/>
          </p:nvPr>
        </p:nvGraphicFramePr>
        <p:xfrm>
          <a:off x="0" y="343520"/>
          <a:ext cx="12214531" cy="5981742"/>
        </p:xfrm>
        <a:graphic>
          <a:graphicData uri="http://schemas.openxmlformats.org/drawingml/2006/table">
            <a:tbl>
              <a:tblPr firstRow="1" bandRow="1">
                <a:tableStyleId>{5C22544A-7EE6-4342-B048-85BDC9FD1C3A}</a:tableStyleId>
              </a:tblPr>
              <a:tblGrid>
                <a:gridCol w="6064115"/>
                <a:gridCol w="6150416"/>
              </a:tblGrid>
              <a:tr h="623310">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5358432">
                <a:tc>
                  <a:txBody>
                    <a:bodyPr/>
                    <a:lstStyle/>
                    <a:p>
                      <a:r>
                        <a:rPr lang="en-US" altLang="zh-CN" sz="2400" dirty="0">
                          <a:solidFill>
                            <a:srgbClr val="0000FF"/>
                          </a:solidFill>
                        </a:rPr>
                        <a:t> The two boys dressed as Two of Clubs(</a:t>
                      </a:r>
                      <a:r>
                        <a:rPr lang="zh-CN" altLang="en-US" sz="2400" dirty="0">
                          <a:solidFill>
                            <a:srgbClr val="0000FF"/>
                          </a:solidFill>
                        </a:rPr>
                        <a:t>梅花</a:t>
                      </a:r>
                      <a:r>
                        <a:rPr lang="en-US" altLang="zh-CN" sz="2400" dirty="0">
                          <a:solidFill>
                            <a:srgbClr val="0000FF"/>
                          </a:solidFill>
                        </a:rPr>
                        <a:t>2)near me chatted casually about this and that. </a:t>
                      </a:r>
                      <a:r>
                        <a:rPr lang="en-US" altLang="zh-CN" sz="2400" dirty="0"/>
                        <a:t>Suddenly, they asked, "You're awfully quiet. Is this your first show?" I tried to respond, but </a:t>
                      </a:r>
                      <a:r>
                        <a:rPr lang="en-US" altLang="zh-CN" sz="2400" dirty="0">
                          <a:solidFill>
                            <a:srgbClr val="CC00CC"/>
                          </a:solidFill>
                        </a:rPr>
                        <a:t>my voice caught in my throat and refused to escape. I coughed and nearly yelled,  "YES!“ </a:t>
                      </a:r>
                      <a:endParaRPr lang="en-US" altLang="zh-CN" sz="2400" dirty="0">
                        <a:solidFill>
                          <a:srgbClr val="CC00CC"/>
                        </a:solidFill>
                      </a:endParaRPr>
                    </a:p>
                    <a:p>
                      <a:r>
                        <a:rPr lang="en-US" altLang="zh-CN" sz="2400" dirty="0"/>
                        <a:t>      </a:t>
                      </a:r>
                      <a:r>
                        <a:rPr lang="en-US" altLang="zh-CN" sz="2400" dirty="0">
                          <a:solidFill>
                            <a:srgbClr val="0000FF"/>
                          </a:solidFill>
                        </a:rPr>
                        <a:t>The Ace of Diamonds(</a:t>
                      </a:r>
                      <a:r>
                        <a:rPr lang="zh-CN" altLang="en-US" sz="2400" dirty="0">
                          <a:solidFill>
                            <a:srgbClr val="0000FF"/>
                          </a:solidFill>
                        </a:rPr>
                        <a:t>方块</a:t>
                      </a:r>
                      <a:r>
                        <a:rPr lang="en-US" altLang="zh-CN" sz="2400" dirty="0">
                          <a:solidFill>
                            <a:srgbClr val="0000FF"/>
                          </a:solidFill>
                        </a:rPr>
                        <a:t>A) sitting</a:t>
                      </a:r>
                      <a:r>
                        <a:rPr lang="en-US" altLang="zh-CN" sz="2400" dirty="0"/>
                        <a:t> </a:t>
                      </a:r>
                      <a:r>
                        <a:rPr lang="en-US" altLang="zh-CN" sz="2400" dirty="0">
                          <a:solidFill>
                            <a:srgbClr val="0000FF"/>
                          </a:solidFill>
                        </a:rPr>
                        <a:t>nearby laughed. </a:t>
                      </a:r>
                      <a:r>
                        <a:rPr lang="en-US" altLang="zh-CN" sz="2400" dirty="0"/>
                        <a:t>"The audience will certainly hear you if you talk that loud. But you might have to clear your throat first," she chuckled. I gave them a weak smile.</a:t>
                      </a:r>
                      <a:endParaRPr lang="en-US" altLang="zh-CN" sz="2400" dirty="0"/>
                    </a:p>
                    <a:p>
                      <a:r>
                        <a:rPr lang="en-US" altLang="zh-CN" sz="2400" dirty="0"/>
                        <a:t>      "Don't worry about us," the Ace said. "We're only teasing.“ </a:t>
                      </a:r>
                      <a:endParaRPr lang="zh-CN" altLang="en-US" sz="2800" dirty="0">
                        <a:solidFill>
                          <a:srgbClr val="0000FF"/>
                        </a:solidFill>
                      </a:endParaRPr>
                    </a:p>
                  </a:txBody>
                  <a:tcPr/>
                </a:tc>
                <a:tc>
                  <a:txBody>
                    <a:bodyPr/>
                    <a:lstStyle/>
                    <a:p>
                      <a:pPr marL="514350" indent="-514350">
                        <a:buAutoNum type="arabicPeriod" startAt="4"/>
                      </a:pPr>
                      <a:r>
                        <a:rPr lang="en-US" altLang="zh-CN" sz="2800" b="0" dirty="0">
                          <a:solidFill>
                            <a:srgbClr val="CC00CC"/>
                          </a:solidFill>
                        </a:rPr>
                        <a:t>A constant stream of lines flew out of my throat and my voice rose and fell clearly when I played the Fish Footman. </a:t>
                      </a:r>
                      <a:endParaRPr lang="en-US" altLang="zh-CN" sz="2800" b="0" dirty="0">
                        <a:solidFill>
                          <a:srgbClr val="CC00CC"/>
                        </a:solidFill>
                      </a:endParaRPr>
                    </a:p>
                    <a:p>
                      <a:pPr marL="514350" indent="-514350">
                        <a:buAutoNum type="arabicPeriod" startAt="4"/>
                      </a:pPr>
                      <a:endParaRPr lang="en-US" altLang="zh-CN" sz="2800" b="0" dirty="0">
                        <a:solidFill>
                          <a:srgbClr val="CC00CC"/>
                        </a:solidFill>
                      </a:endParaRPr>
                    </a:p>
                    <a:p>
                      <a:pPr marL="514350" indent="-514350">
                        <a:buAutoNum type="arabicPeriod" startAt="4"/>
                      </a:pPr>
                      <a:endParaRPr lang="en-US" altLang="zh-CN" sz="2800" b="0" dirty="0">
                        <a:solidFill>
                          <a:srgbClr val="CC00CC"/>
                        </a:solidFill>
                      </a:endParaRPr>
                    </a:p>
                    <a:p>
                      <a:pPr marL="514350" indent="-514350">
                        <a:buAutoNum type="arabicPeriod" startAt="4"/>
                      </a:pPr>
                      <a:endParaRPr lang="en-US" altLang="zh-CN" sz="2800" b="0" dirty="0">
                        <a:solidFill>
                          <a:srgbClr val="CC00CC"/>
                        </a:solidFill>
                      </a:endParaRPr>
                    </a:p>
                    <a:p>
                      <a:pPr marL="514350" indent="-514350">
                        <a:buAutoNum type="arabicPeriod" startAt="4"/>
                      </a:pPr>
                      <a:endParaRPr lang="en-US" altLang="zh-CN" sz="2800" b="0" dirty="0">
                        <a:solidFill>
                          <a:srgbClr val="CC00CC"/>
                        </a:solidFill>
                      </a:endParaRPr>
                    </a:p>
                    <a:p>
                      <a:pPr marL="0" indent="0">
                        <a:buNone/>
                      </a:pPr>
                      <a:r>
                        <a:rPr lang="en-US" altLang="zh-CN" sz="2800" b="0" dirty="0">
                          <a:solidFill>
                            <a:srgbClr val="CC00CC"/>
                          </a:solidFill>
                        </a:rPr>
                        <a:t>5.  </a:t>
                      </a:r>
                      <a:r>
                        <a:rPr lang="en-US" altLang="zh-CN" sz="2800" b="0" dirty="0">
                          <a:solidFill>
                            <a:srgbClr val="0000FF"/>
                          </a:solidFill>
                        </a:rPr>
                        <a:t>As I glanced at my new partners, they gave me encouraging nods with bright smiles on their face. </a:t>
                      </a:r>
                      <a:endParaRPr lang="zh-CN" altLang="en-US" sz="2800" b="0" dirty="0">
                        <a:solidFill>
                          <a:srgbClr val="0000FF"/>
                        </a:solidFill>
                      </a:endParaRPr>
                    </a:p>
                  </a:txBody>
                  <a:tcPr/>
                </a:tc>
              </a:tr>
            </a:tbl>
          </a:graphicData>
        </a:graphic>
      </p:graphicFrame>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sp>
        <p:nvSpPr>
          <p:cNvPr id="1048737" name="文本框 23"/>
          <p:cNvSpPr txBox="1"/>
          <p:nvPr/>
        </p:nvSpPr>
        <p:spPr>
          <a:xfrm>
            <a:off x="0" y="609299"/>
            <a:ext cx="12790967" cy="5387372"/>
          </a:xfrm>
          <a:prstGeom prst="rect">
            <a:avLst/>
          </a:prstGeom>
          <a:noFill/>
        </p:spPr>
        <p:txBody>
          <a:bodyPr wrap="square" rtlCol="0">
            <a:spAutoFit/>
          </a:bodyPr>
          <a:lstStyle/>
          <a:p>
            <a:r>
              <a:rPr lang="en-US" altLang="zh-CN" sz="3200" b="1" kern="0" dirty="0">
                <a:solidFill>
                  <a:srgbClr val="0000FF"/>
                </a:solidFill>
                <a:latin typeface="Times New Roman" panose="02020603050405020304" charset="0"/>
                <a:cs typeface="Times New Roman" panose="02020603050405020304" charset="0"/>
              </a:rPr>
              <a:t> </a:t>
            </a:r>
            <a:r>
              <a:rPr lang="en-US" altLang="zh-CN" sz="3200" dirty="0">
                <a:solidFill>
                  <a:srgbClr val="0000FF"/>
                </a:solidFill>
              </a:rPr>
              <a:t>Para1: When my name was called, I  stepped onto the stage uneasily.</a:t>
            </a:r>
            <a:endParaRPr lang="en-US" altLang="zh-CN" sz="3200" dirty="0">
              <a:solidFill>
                <a:srgbClr val="0000FF"/>
              </a:solidFill>
            </a:endParaRPr>
          </a:p>
          <a:p>
            <a:pPr algn="just"/>
            <a:r>
              <a:rPr lang="en-US" altLang="zh-CN" sz="3200" kern="0" dirty="0">
                <a:solidFill>
                  <a:srgbClr val="0000FF"/>
                </a:solidFill>
                <a:latin typeface="Times New Roman" panose="02020603050405020304" charset="0"/>
                <a:cs typeface="Times New Roman" panose="02020603050405020304" charset="0"/>
              </a:rPr>
              <a:t>   </a:t>
            </a:r>
            <a:r>
              <a:rPr lang="en-US" altLang="zh-CN" sz="3200" b="1" kern="0" dirty="0">
                <a:solidFill>
                  <a:srgbClr val="0000FF"/>
                </a:solidFill>
                <a:latin typeface="Times New Roman" panose="02020603050405020304" charset="0"/>
                <a:cs typeface="Times New Roman" panose="02020603050405020304" charset="0"/>
              </a:rPr>
              <a:t>     </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 </a:t>
            </a:r>
            <a:endParaRPr lang="zh-CN" altLang="zh-CN" sz="3200" b="1" kern="0" dirty="0">
              <a:solidFill>
                <a:srgbClr val="0000FF"/>
              </a:solidFill>
              <a:latin typeface="Times New Roman" panose="02020603050405020304" charset="0"/>
              <a:cs typeface="Times New Roman" panose="02020603050405020304" charset="0"/>
            </a:endParaRPr>
          </a:p>
          <a:p>
            <a:pPr eaLnBrk="0" fontAlgn="base">
              <a:lnSpc>
                <a:spcPts val="2000"/>
              </a:lnSpc>
            </a:pPr>
            <a:endParaRPr lang="en-US" altLang="zh-CN" sz="3200" dirty="0">
              <a:solidFill>
                <a:srgbClr val="0000FF"/>
              </a:solidFill>
            </a:endParaRPr>
          </a:p>
          <a:p>
            <a:pPr eaLnBrk="0" fontAlgn="base">
              <a:lnSpc>
                <a:spcPts val="2000"/>
              </a:lnSpc>
            </a:pPr>
            <a:endParaRPr lang="en-US" altLang="zh-CN" sz="3200" dirty="0">
              <a:solidFill>
                <a:srgbClr val="0000FF"/>
              </a:solidFill>
            </a:endParaRPr>
          </a:p>
          <a:p>
            <a:pPr eaLnBrk="0" fontAlgn="base">
              <a:lnSpc>
                <a:spcPts val="2000"/>
              </a:lnSpc>
            </a:pPr>
            <a:endParaRPr lang="en-US" altLang="zh-CN" sz="3200" dirty="0">
              <a:solidFill>
                <a:srgbClr val="0000FF"/>
              </a:solidFill>
            </a:endParaRPr>
          </a:p>
          <a:p>
            <a:pPr eaLnBrk="0" fontAlgn="base">
              <a:lnSpc>
                <a:spcPts val="2000"/>
              </a:lnSpc>
            </a:pPr>
            <a:endParaRPr lang="en-US" altLang="zh-CN" sz="3200" dirty="0">
              <a:solidFill>
                <a:srgbClr val="0000FF"/>
              </a:solidFill>
            </a:endParaRPr>
          </a:p>
          <a:p>
            <a:pPr eaLnBrk="0" fontAlgn="base">
              <a:lnSpc>
                <a:spcPts val="2000"/>
              </a:lnSpc>
            </a:pPr>
            <a:endParaRPr lang="en-US" altLang="zh-CN" sz="3200" dirty="0">
              <a:solidFill>
                <a:srgbClr val="0000FF"/>
              </a:solidFill>
            </a:endParaRPr>
          </a:p>
          <a:p>
            <a:pPr eaLnBrk="0" fontAlgn="base">
              <a:lnSpc>
                <a:spcPts val="2000"/>
              </a:lnSpc>
            </a:pPr>
            <a:endParaRPr lang="en-US" altLang="zh-CN" sz="3200" dirty="0">
              <a:solidFill>
                <a:srgbClr val="0000FF"/>
              </a:solidFill>
            </a:endParaRPr>
          </a:p>
          <a:p>
            <a:pPr eaLnBrk="0" fontAlgn="base">
              <a:lnSpc>
                <a:spcPts val="2000"/>
              </a:lnSpc>
            </a:pPr>
            <a:endParaRPr lang="en-US" altLang="zh-CN" sz="3200" dirty="0">
              <a:solidFill>
                <a:srgbClr val="0000FF"/>
              </a:solidFill>
            </a:endParaRPr>
          </a:p>
          <a:p>
            <a:pPr eaLnBrk="0" fontAlgn="base">
              <a:lnSpc>
                <a:spcPts val="2000"/>
              </a:lnSpc>
            </a:pPr>
            <a:r>
              <a:rPr lang="en-US" altLang="zh-CN" sz="3200" dirty="0">
                <a:solidFill>
                  <a:srgbClr val="0000FF"/>
                </a:solidFill>
              </a:rPr>
              <a:t>Para 2: Suddenly I was determined to make a lasting impression.</a:t>
            </a:r>
            <a:endParaRPr lang="zh-CN" altLang="en-US" sz="3200" dirty="0">
              <a:solidFill>
                <a:srgbClr val="0000FF"/>
              </a:solidFill>
            </a:endParaRPr>
          </a:p>
          <a:p>
            <a:pPr marL="0" marR="0" algn="l" eaLnBrk="0" fontAlgn="base">
              <a:lnSpc>
                <a:spcPts val="2000"/>
              </a:lnSpc>
              <a:spcBef>
                <a:spcPts val="0"/>
              </a:spcBef>
              <a:spcAft>
                <a:spcPts val="0"/>
              </a:spcAft>
            </a:pP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38" name="圆角矩形 13"/>
          <p:cNvSpPr/>
          <p:nvPr/>
        </p:nvSpPr>
        <p:spPr>
          <a:xfrm>
            <a:off x="6502551" y="641086"/>
            <a:ext cx="4118743" cy="4936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3" name="文本框 4"/>
          <p:cNvSpPr txBox="1"/>
          <p:nvPr/>
        </p:nvSpPr>
        <p:spPr>
          <a:xfrm>
            <a:off x="133351" y="87329"/>
            <a:ext cx="5962650"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61848" lnSpcReduction="20000"/>
          </a:bodyPr>
          <a:lstStyle/>
          <a:p>
            <a:pPr>
              <a:lnSpc>
                <a:spcPct val="90000"/>
              </a:lnSpc>
              <a:spcBef>
                <a:spcPct val="0"/>
              </a:spcBef>
              <a:spcAft>
                <a:spcPts val="600"/>
              </a:spcAft>
            </a:pPr>
            <a:r>
              <a:rPr lang="en-US" altLang="zh-CN" sz="4600" b="1" dirty="0">
                <a:solidFill>
                  <a:srgbClr val="CC00CC"/>
                </a:solidFill>
                <a:latin typeface="Times New Roman" panose="02020603050405020304" charset="0"/>
                <a:ea typeface="+mj-ea"/>
                <a:cs typeface="Times New Roman" panose="02020603050405020304" charset="0"/>
                <a:sym typeface="+mn-ea"/>
              </a:rPr>
              <a:t>Plot the continuation writing</a:t>
            </a:r>
            <a:endParaRPr lang="en-US" altLang="zh-CN" sz="4600" kern="1200" dirty="0">
              <a:solidFill>
                <a:srgbClr val="CC00CC"/>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133350" y="2235777"/>
            <a:ext cx="11925299" cy="2528897"/>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charset="0"/>
                <a:cs typeface="Times New Roman" panose="02020603050405020304" charset="0"/>
              </a:rPr>
              <a:t>Link1:   </a:t>
            </a:r>
            <a:r>
              <a:rPr lang="en-US" altLang="zh-CN" sz="3200" b="1" dirty="0">
                <a:solidFill>
                  <a:srgbClr val="FF0000"/>
                </a:solidFill>
                <a:latin typeface="Times New Roman" panose="02020603050405020304" charset="0"/>
                <a:cs typeface="Times New Roman" panose="02020603050405020304" charset="0"/>
              </a:rPr>
              <a:t>How did I feel? ( </a:t>
            </a:r>
            <a:r>
              <a:rPr lang="en-US" altLang="zh-CN" sz="3200" b="1" dirty="0">
                <a:solidFill>
                  <a:srgbClr val="CC00CC"/>
                </a:solidFill>
                <a:latin typeface="Times New Roman" panose="02020603050405020304" charset="0"/>
                <a:cs typeface="Times New Roman" panose="02020603050405020304" charset="0"/>
              </a:rPr>
              <a:t>by</a:t>
            </a:r>
            <a:r>
              <a:rPr lang="en-US" altLang="zh-CN" sz="3200" b="1" dirty="0">
                <a:solidFill>
                  <a:srgbClr val="0000FF"/>
                </a:solidFill>
                <a:latin typeface="Times New Roman" panose="02020603050405020304" charset="0"/>
                <a:cs typeface="Times New Roman" panose="02020603050405020304" charset="0"/>
              </a:rPr>
              <a:t> </a:t>
            </a:r>
            <a:r>
              <a:rPr lang="en-US" altLang="zh-CN" sz="3200" b="1" dirty="0">
                <a:solidFill>
                  <a:srgbClr val="CC00CC"/>
                </a:solidFill>
                <a:latin typeface="Times New Roman" panose="02020603050405020304" charset="0"/>
                <a:cs typeface="Times New Roman" panose="02020603050405020304" charset="0"/>
              </a:rPr>
              <a:t>using 5 senses</a:t>
            </a:r>
            <a:r>
              <a:rPr lang="en-US" altLang="zh-CN" sz="3200" b="1" dirty="0">
                <a:solidFill>
                  <a:srgbClr val="FF0000"/>
                </a:solidFill>
                <a:latin typeface="Times New Roman" panose="02020603050405020304" charset="0"/>
                <a:cs typeface="Times New Roman" panose="02020603050405020304" charset="0"/>
              </a:rPr>
              <a:t>)  How did I step  onto the stage? ( </a:t>
            </a:r>
            <a:r>
              <a:rPr lang="en-US" altLang="zh-CN" sz="3200" b="1" dirty="0">
                <a:solidFill>
                  <a:srgbClr val="CC00CC"/>
                </a:solidFill>
                <a:latin typeface="Times New Roman" panose="02020603050405020304" charset="0"/>
                <a:cs typeface="Times New Roman" panose="02020603050405020304" charset="0"/>
              </a:rPr>
              <a:t>by using  exaggeration </a:t>
            </a:r>
            <a:r>
              <a:rPr lang="zh-CN" altLang="en-US" sz="3200" b="1" dirty="0">
                <a:solidFill>
                  <a:srgbClr val="CC00CC"/>
                </a:solidFill>
                <a:latin typeface="Times New Roman" panose="02020603050405020304" charset="0"/>
                <a:cs typeface="Times New Roman" panose="02020603050405020304" charset="0"/>
              </a:rPr>
              <a:t>，</a:t>
            </a:r>
            <a:r>
              <a:rPr lang="en-US" altLang="zh-CN" sz="3200" b="1" dirty="0">
                <a:solidFill>
                  <a:srgbClr val="CC00CC"/>
                </a:solidFill>
                <a:latin typeface="Times New Roman" panose="02020603050405020304" charset="0"/>
                <a:cs typeface="Times New Roman" panose="02020603050405020304" charset="0"/>
              </a:rPr>
              <a:t>simile, personification  </a:t>
            </a:r>
            <a:r>
              <a:rPr lang="en-US" altLang="zh-CN" sz="3200" b="1" dirty="0">
                <a:solidFill>
                  <a:srgbClr val="FF0000"/>
                </a:solidFill>
                <a:latin typeface="Times New Roman" panose="02020603050405020304" charset="0"/>
                <a:cs typeface="Times New Roman" panose="02020603050405020304" charset="0"/>
              </a:rPr>
              <a:t>etc.  </a:t>
            </a:r>
            <a:r>
              <a:rPr lang="zh-CN" altLang="en-US" sz="3200" b="1" dirty="0">
                <a:solidFill>
                  <a:srgbClr val="FF0000"/>
                </a:solidFill>
                <a:latin typeface="Times New Roman" panose="02020603050405020304" charset="0"/>
                <a:cs typeface="Times New Roman" panose="02020603050405020304" charset="0"/>
              </a:rPr>
              <a:t>） </a:t>
            </a:r>
            <a:endParaRPr lang="en-US" altLang="zh-CN" sz="3200" b="1" dirty="0">
              <a:solidFill>
                <a:srgbClr val="FF0000"/>
              </a:solidFill>
              <a:latin typeface="Times New Roman" panose="02020603050405020304" charset="0"/>
              <a:cs typeface="Times New Roman" panose="02020603050405020304" charset="0"/>
            </a:endParaRPr>
          </a:p>
          <a:p>
            <a:pPr>
              <a:lnSpc>
                <a:spcPts val="3840"/>
              </a:lnSpc>
            </a:pPr>
            <a:r>
              <a:rPr lang="en-US" altLang="zh-CN" sz="3200" b="1" dirty="0">
                <a:latin typeface="Times New Roman" panose="02020603050405020304" charset="0"/>
                <a:cs typeface="Times New Roman" panose="02020603050405020304" charset="0"/>
              </a:rPr>
              <a:t>Body:  </a:t>
            </a:r>
            <a:r>
              <a:rPr lang="en-US" altLang="zh-CN" sz="3200" b="1" dirty="0">
                <a:solidFill>
                  <a:srgbClr val="0000FF"/>
                </a:solidFill>
                <a:latin typeface="Times New Roman" panose="02020603050405020304" charset="0"/>
                <a:cs typeface="Times New Roman" panose="02020603050405020304" charset="0"/>
              </a:rPr>
              <a:t>What did I see on the stage? ( the audience, mom, the new friends I just chatted with)   What came into my mind? </a:t>
            </a:r>
            <a:r>
              <a:rPr lang="en-US" altLang="zh-CN" sz="3200" b="1" dirty="0">
                <a:latin typeface="Times New Roman" panose="02020603050405020304" charset="0"/>
                <a:cs typeface="Times New Roman" panose="02020603050405020304" charset="0"/>
              </a:rPr>
              <a:t>              </a:t>
            </a:r>
            <a:endParaRPr lang="en-US" altLang="zh-CN" sz="3200" b="1" dirty="0">
              <a:latin typeface="Times New Roman" panose="02020603050405020304" charset="0"/>
              <a:cs typeface="Times New Roman" panose="02020603050405020304" charset="0"/>
            </a:endParaRPr>
          </a:p>
          <a:p>
            <a:pPr>
              <a:lnSpc>
                <a:spcPts val="3840"/>
              </a:lnSpc>
            </a:pPr>
            <a:r>
              <a:rPr lang="en-US" altLang="zh-CN" sz="3200" b="1" dirty="0">
                <a:latin typeface="Times New Roman" panose="02020603050405020304" charset="0"/>
                <a:cs typeface="Times New Roman" panose="02020603050405020304" charset="0"/>
              </a:rPr>
              <a:t>Link2: </a:t>
            </a:r>
            <a:r>
              <a:rPr lang="en-US" altLang="zh-CN" sz="3200" b="1" dirty="0">
                <a:solidFill>
                  <a:srgbClr val="FF0000"/>
                </a:solidFill>
                <a:latin typeface="Times New Roman" panose="02020603050405020304" charset="0"/>
                <a:cs typeface="Times New Roman" panose="02020603050405020304" charset="0"/>
              </a:rPr>
              <a:t>Who made me determined?  What inspired me ?</a:t>
            </a:r>
            <a:endParaRPr lang="en-US" altLang="zh-CN" sz="3200" b="1" dirty="0">
              <a:solidFill>
                <a:srgbClr val="FF0000"/>
              </a:solidFill>
              <a:latin typeface="Times New Roman" panose="02020603050405020304" charset="0"/>
              <a:cs typeface="Times New Roman" panose="02020603050405020304" charset="0"/>
            </a:endParaRPr>
          </a:p>
        </p:txBody>
      </p:sp>
      <p:sp>
        <p:nvSpPr>
          <p:cNvPr id="2" name="圆角矩形 13"/>
          <p:cNvSpPr/>
          <p:nvPr/>
        </p:nvSpPr>
        <p:spPr>
          <a:xfrm>
            <a:off x="10632559" y="609299"/>
            <a:ext cx="1581972" cy="5572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箭头: 下 3"/>
          <p:cNvSpPr/>
          <p:nvPr/>
        </p:nvSpPr>
        <p:spPr>
          <a:xfrm rot="6585547">
            <a:off x="5541192" y="4421235"/>
            <a:ext cx="459393" cy="8634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13"/>
          <p:cNvSpPr/>
          <p:nvPr/>
        </p:nvSpPr>
        <p:spPr>
          <a:xfrm>
            <a:off x="2433411" y="672875"/>
            <a:ext cx="3662589" cy="4936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13"/>
          <p:cNvSpPr/>
          <p:nvPr/>
        </p:nvSpPr>
        <p:spPr>
          <a:xfrm>
            <a:off x="3285460" y="5070633"/>
            <a:ext cx="2902690" cy="6200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13"/>
          <p:cNvSpPr/>
          <p:nvPr/>
        </p:nvSpPr>
        <p:spPr>
          <a:xfrm>
            <a:off x="6667602" y="5178593"/>
            <a:ext cx="4685414" cy="6200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下 7"/>
          <p:cNvSpPr/>
          <p:nvPr/>
        </p:nvSpPr>
        <p:spPr>
          <a:xfrm rot="19730797">
            <a:off x="4507109" y="1227534"/>
            <a:ext cx="459393" cy="8634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下 8"/>
          <p:cNvSpPr/>
          <p:nvPr/>
        </p:nvSpPr>
        <p:spPr>
          <a:xfrm rot="2085090">
            <a:off x="8134583" y="1094361"/>
            <a:ext cx="459393" cy="8634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738"/>
                                        </p:tgtEl>
                                        <p:attrNameLst>
                                          <p:attrName>style.visibility</p:attrName>
                                        </p:attrNameLst>
                                      </p:cBhvr>
                                      <p:to>
                                        <p:strVal val="visible"/>
                                      </p:to>
                                    </p:set>
                                    <p:anim calcmode="lin" valueType="num">
                                      <p:cBhvr additive="base">
                                        <p:cTn id="13" dur="500" fill="hold"/>
                                        <p:tgtEl>
                                          <p:spTgt spid="1048738"/>
                                        </p:tgtEl>
                                        <p:attrNameLst>
                                          <p:attrName>ppt_x</p:attrName>
                                        </p:attrNameLst>
                                      </p:cBhvr>
                                      <p:tavLst>
                                        <p:tav tm="0">
                                          <p:val>
                                            <p:strVal val="#ppt_x"/>
                                          </p:val>
                                        </p:tav>
                                        <p:tav tm="100000">
                                          <p:val>
                                            <p:strVal val="#ppt_x"/>
                                          </p:val>
                                        </p:tav>
                                      </p:tavLst>
                                    </p:anim>
                                    <p:anim calcmode="lin" valueType="num">
                                      <p:cBhvr additive="base">
                                        <p:cTn id="14" dur="500" fill="hold"/>
                                        <p:tgtEl>
                                          <p:spTgt spid="10487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8" grpId="0" bldLvl="0" animBg="1"/>
      <p:bldP spid="2" grpId="0" bldLvl="0" animBg="1"/>
      <p:bldP spid="4" grpId="0" animBg="1"/>
      <p:bldP spid="5" grpId="0" bldLvl="0" animBg="1"/>
      <p:bldP spid="6" grpId="0" bldLvl="0" animBg="1"/>
      <p:bldP spid="7" grpId="0" bldLvl="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sp>
        <p:nvSpPr>
          <p:cNvPr id="1048737" name="文本框 23"/>
          <p:cNvSpPr txBox="1"/>
          <p:nvPr/>
        </p:nvSpPr>
        <p:spPr>
          <a:xfrm>
            <a:off x="0" y="609299"/>
            <a:ext cx="12790967" cy="2607124"/>
          </a:xfrm>
          <a:prstGeom prst="rect">
            <a:avLst/>
          </a:prstGeom>
          <a:noFill/>
        </p:spPr>
        <p:txBody>
          <a:bodyPr wrap="square" rtlCol="0">
            <a:spAutoFit/>
          </a:bodyPr>
          <a:lstStyle/>
          <a:p>
            <a:r>
              <a:rPr lang="en-US" altLang="zh-CN" sz="3200" b="1" kern="0" dirty="0">
                <a:solidFill>
                  <a:srgbClr val="0000FF"/>
                </a:solidFill>
                <a:latin typeface="Times New Roman" panose="02020603050405020304" charset="0"/>
                <a:cs typeface="Times New Roman" panose="02020603050405020304" charset="0"/>
              </a:rPr>
              <a:t> </a:t>
            </a:r>
            <a:r>
              <a:rPr lang="en-US" altLang="zh-CN" sz="3200" dirty="0">
                <a:solidFill>
                  <a:srgbClr val="0000FF"/>
                </a:solidFill>
              </a:rPr>
              <a:t>Para1: When my name was called, I  stepped onto the stage uneasily.</a:t>
            </a:r>
            <a:endParaRPr lang="en-US" altLang="zh-CN" sz="3200" dirty="0">
              <a:solidFill>
                <a:srgbClr val="0000FF"/>
              </a:solidFill>
            </a:endParaRPr>
          </a:p>
          <a:p>
            <a:pPr algn="just"/>
            <a:r>
              <a:rPr lang="en-US" altLang="zh-CN" sz="3200" kern="0" dirty="0">
                <a:solidFill>
                  <a:srgbClr val="0000FF"/>
                </a:solidFill>
                <a:latin typeface="Times New Roman" panose="02020603050405020304" charset="0"/>
                <a:cs typeface="Times New Roman" panose="02020603050405020304" charset="0"/>
              </a:rPr>
              <a:t>   </a:t>
            </a:r>
            <a:r>
              <a:rPr lang="en-US" altLang="zh-CN" sz="3200" b="1" kern="0" dirty="0">
                <a:solidFill>
                  <a:srgbClr val="0000FF"/>
                </a:solidFill>
                <a:latin typeface="Times New Roman" panose="02020603050405020304" charset="0"/>
                <a:cs typeface="Times New Roman" panose="02020603050405020304" charset="0"/>
              </a:rPr>
              <a:t>     </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zh-CN" altLang="zh-CN" sz="3200" b="1" kern="0" dirty="0">
              <a:solidFill>
                <a:srgbClr val="0000FF"/>
              </a:solidFill>
              <a:latin typeface="Times New Roman" panose="02020603050405020304" charset="0"/>
              <a:cs typeface="Times New Roman" panose="02020603050405020304" charset="0"/>
            </a:endParaRPr>
          </a:p>
          <a:p>
            <a:pPr eaLnBrk="0" fontAlgn="base">
              <a:lnSpc>
                <a:spcPts val="2000"/>
              </a:lnSpc>
            </a:pPr>
            <a:r>
              <a:rPr lang="en-US" altLang="zh-CN" sz="3200" dirty="0">
                <a:solidFill>
                  <a:srgbClr val="0000FF"/>
                </a:solidFill>
              </a:rPr>
              <a:t>Para 2: Suddenly I was determined to make a lasting impression.</a:t>
            </a:r>
            <a:endParaRPr lang="zh-CN" altLang="en-US" sz="3200" dirty="0">
              <a:solidFill>
                <a:srgbClr val="0000FF"/>
              </a:solidFill>
            </a:endParaRPr>
          </a:p>
          <a:p>
            <a:pPr marL="0" marR="0" algn="l" eaLnBrk="0" fontAlgn="base">
              <a:lnSpc>
                <a:spcPts val="2000"/>
              </a:lnSpc>
              <a:spcBef>
                <a:spcPts val="0"/>
              </a:spcBef>
              <a:spcAft>
                <a:spcPts val="0"/>
              </a:spcAft>
            </a:pP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3" name="文本框 4"/>
          <p:cNvSpPr txBox="1"/>
          <p:nvPr/>
        </p:nvSpPr>
        <p:spPr>
          <a:xfrm>
            <a:off x="133351" y="87329"/>
            <a:ext cx="5962650"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61848" lnSpcReduction="20000"/>
          </a:bodyPr>
          <a:lstStyle/>
          <a:p>
            <a:pPr>
              <a:lnSpc>
                <a:spcPct val="90000"/>
              </a:lnSpc>
              <a:spcBef>
                <a:spcPct val="0"/>
              </a:spcBef>
              <a:spcAft>
                <a:spcPts val="600"/>
              </a:spcAft>
            </a:pPr>
            <a:r>
              <a:rPr lang="en-US" altLang="zh-CN" sz="4600" b="1" dirty="0">
                <a:solidFill>
                  <a:srgbClr val="CC00CC"/>
                </a:solidFill>
                <a:latin typeface="Times New Roman" panose="02020603050405020304" charset="0"/>
                <a:ea typeface="+mj-ea"/>
                <a:cs typeface="Times New Roman" panose="02020603050405020304" charset="0"/>
                <a:sym typeface="+mn-ea"/>
              </a:rPr>
              <a:t>Plot the continuation writing</a:t>
            </a:r>
            <a:endParaRPr lang="en-US" altLang="zh-CN" sz="4600" kern="1200" dirty="0">
              <a:solidFill>
                <a:srgbClr val="CC00CC"/>
              </a:solidFill>
              <a:latin typeface="Times New Roman" panose="02020603050405020304" charset="0"/>
              <a:ea typeface="+mj-ea"/>
              <a:cs typeface="Times New Roman" panose="02020603050405020304" charset="0"/>
            </a:endParaRPr>
          </a:p>
        </p:txBody>
      </p:sp>
      <p:sp>
        <p:nvSpPr>
          <p:cNvPr id="1048746" name="文本框 10"/>
          <p:cNvSpPr txBox="1"/>
          <p:nvPr/>
        </p:nvSpPr>
        <p:spPr>
          <a:xfrm>
            <a:off x="0" y="3803817"/>
            <a:ext cx="12089473" cy="3046988"/>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sym typeface="+mn-ea"/>
              </a:rPr>
              <a:t>Link3:  </a:t>
            </a:r>
            <a:r>
              <a:rPr lang="en-US" altLang="zh-CN" sz="3200" b="1" dirty="0">
                <a:solidFill>
                  <a:srgbClr val="CC00CC"/>
                </a:solidFill>
                <a:latin typeface="Times New Roman" panose="02020603050405020304" charset="0"/>
                <a:cs typeface="Times New Roman" panose="02020603050405020304" charset="0"/>
                <a:sym typeface="+mn-ea"/>
              </a:rPr>
              <a:t>What did I do to make a lasting impression? </a:t>
            </a:r>
            <a:endParaRPr lang="en-US" altLang="zh-CN" sz="3200" b="1" dirty="0">
              <a:solidFill>
                <a:srgbClr val="CC00CC"/>
              </a:solidFill>
              <a:latin typeface="Times New Roman" panose="02020603050405020304" charset="0"/>
              <a:cs typeface="Times New Roman" panose="02020603050405020304" charset="0"/>
              <a:sym typeface="+mn-ea"/>
            </a:endParaRPr>
          </a:p>
          <a:p>
            <a:pPr lvl="0"/>
            <a:r>
              <a:rPr lang="en-US" altLang="zh-CN" sz="3200" b="1" dirty="0">
                <a:latin typeface="Times New Roman" panose="02020603050405020304" charset="0"/>
                <a:cs typeface="Times New Roman" panose="02020603050405020304" charset="0"/>
                <a:sym typeface="+mn-ea"/>
              </a:rPr>
              <a:t>Body:  </a:t>
            </a:r>
            <a:r>
              <a:rPr lang="en-US" altLang="zh-CN" sz="3200" b="1" dirty="0">
                <a:solidFill>
                  <a:srgbClr val="CC00CC"/>
                </a:solidFill>
                <a:latin typeface="Times New Roman" panose="02020603050405020304" charset="0"/>
                <a:cs typeface="Times New Roman" panose="02020603050405020304" charset="0"/>
                <a:sym typeface="+mn-ea"/>
              </a:rPr>
              <a:t>How did the audience react to my performance?  What about mum? What about the Ace of Diamonds and the Two of Clubs? </a:t>
            </a:r>
            <a:r>
              <a:rPr lang="zh-CN" altLang="en-US" sz="3200" b="1" dirty="0">
                <a:solidFill>
                  <a:srgbClr val="FF0000"/>
                </a:solidFill>
                <a:latin typeface="Times New Roman" panose="02020603050405020304" charset="0"/>
                <a:cs typeface="Times New Roman" panose="02020603050405020304" charset="0"/>
              </a:rPr>
              <a:t>   </a:t>
            </a:r>
            <a:r>
              <a:rPr lang="en-US" altLang="zh-CN" sz="3200" b="1" dirty="0">
                <a:solidFill>
                  <a:srgbClr val="FF0000"/>
                </a:solidFill>
                <a:latin typeface="Times New Roman" panose="02020603050405020304" charset="0"/>
                <a:cs typeface="Times New Roman" panose="02020603050405020304" charset="0"/>
              </a:rPr>
              <a:t> </a:t>
            </a:r>
            <a:endParaRPr lang="en-US" altLang="zh-CN" sz="3200" b="1" dirty="0">
              <a:solidFill>
                <a:srgbClr val="FF0000"/>
              </a:solidFill>
              <a:latin typeface="Times New Roman" panose="02020603050405020304" charset="0"/>
              <a:cs typeface="Times New Roman" panose="02020603050405020304" charset="0"/>
              <a:sym typeface="+mn-ea"/>
            </a:endParaRPr>
          </a:p>
          <a:p>
            <a:r>
              <a:rPr lang="en-US" altLang="zh-CN" sz="3200" b="1" dirty="0">
                <a:latin typeface="Times New Roman" panose="02020603050405020304" charset="0"/>
                <a:cs typeface="Times New Roman" panose="02020603050405020304" charset="0"/>
                <a:sym typeface="+mn-ea"/>
              </a:rPr>
              <a:t>Ending-A: </a:t>
            </a:r>
            <a:r>
              <a:rPr lang="en-US" altLang="zh-CN" sz="3200" b="1" dirty="0">
                <a:solidFill>
                  <a:srgbClr val="FF0000"/>
                </a:solidFill>
                <a:latin typeface="Times New Roman" panose="02020603050405020304" charset="0"/>
                <a:cs typeface="Times New Roman" panose="02020603050405020304" charset="0"/>
                <a:sym typeface="+mn-ea"/>
              </a:rPr>
              <a:t>Echo 1: </a:t>
            </a:r>
            <a:r>
              <a:rPr lang="en-US" altLang="zh-CN" sz="3200" b="0" dirty="0">
                <a:solidFill>
                  <a:srgbClr val="0000FF"/>
                </a:solidFill>
              </a:rPr>
              <a:t>Now I can definitely say that playing  the Fish Footman  has  always been the  time of my life</a:t>
            </a:r>
            <a:r>
              <a:rPr lang="en-US" altLang="zh-CN" sz="3200" dirty="0">
                <a:solidFill>
                  <a:srgbClr val="0000FF"/>
                </a:solidFill>
              </a:rPr>
              <a:t>.  </a:t>
            </a:r>
            <a:endParaRPr lang="en-US" altLang="zh-CN" sz="3200" dirty="0">
              <a:solidFill>
                <a:srgbClr val="0000FF"/>
              </a:solidFill>
            </a:endParaRPr>
          </a:p>
          <a:p>
            <a:pPr lvl="0"/>
            <a:r>
              <a:rPr lang="en-US" altLang="zh-CN" sz="3200" b="1" dirty="0">
                <a:latin typeface="Times New Roman" panose="02020603050405020304" charset="0"/>
                <a:cs typeface="Times New Roman" panose="02020603050405020304" charset="0"/>
                <a:sym typeface="+mn-ea"/>
              </a:rPr>
              <a:t>Ending-B: </a:t>
            </a:r>
            <a:r>
              <a:rPr lang="en-US" altLang="zh-CN" sz="3200" b="1" dirty="0">
                <a:solidFill>
                  <a:srgbClr val="FF0000"/>
                </a:solidFill>
                <a:latin typeface="Times New Roman" panose="02020603050405020304" charset="0"/>
                <a:cs typeface="Times New Roman" panose="02020603050405020304" charset="0"/>
                <a:sym typeface="+mn-ea"/>
              </a:rPr>
              <a:t>What lesson did I learn from this experience?</a:t>
            </a:r>
            <a:endParaRPr lang="en-US" altLang="zh-CN" sz="3200" b="1" dirty="0">
              <a:solidFill>
                <a:srgbClr val="FF0000"/>
              </a:solidFill>
              <a:latin typeface="Times New Roman" panose="02020603050405020304" charset="0"/>
              <a:cs typeface="Times New Roman" panose="02020603050405020304" charset="0"/>
              <a:sym typeface="+mn-ea"/>
            </a:endParaRPr>
          </a:p>
        </p:txBody>
      </p:sp>
      <p:sp>
        <p:nvSpPr>
          <p:cNvPr id="2" name="圆角矩形 13"/>
          <p:cNvSpPr/>
          <p:nvPr/>
        </p:nvSpPr>
        <p:spPr>
          <a:xfrm>
            <a:off x="3236361" y="2484551"/>
            <a:ext cx="2859639" cy="4393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箭头: 下 3"/>
          <p:cNvSpPr/>
          <p:nvPr/>
        </p:nvSpPr>
        <p:spPr>
          <a:xfrm rot="2565190">
            <a:off x="6900254" y="2985196"/>
            <a:ext cx="281311" cy="8966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13"/>
          <p:cNvSpPr/>
          <p:nvPr/>
        </p:nvSpPr>
        <p:spPr>
          <a:xfrm>
            <a:off x="6633271" y="2515175"/>
            <a:ext cx="4720390" cy="4936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48746">
                                            <p:txEl>
                                              <p:pRg st="0" end="0"/>
                                            </p:txEl>
                                          </p:spTgt>
                                        </p:tgtEl>
                                        <p:attrNameLst>
                                          <p:attrName>style.visibility</p:attrName>
                                        </p:attrNameLst>
                                      </p:cBhvr>
                                      <p:to>
                                        <p:strVal val="visible"/>
                                      </p:to>
                                    </p:set>
                                    <p:animEffect transition="in" filter="fade">
                                      <p:cBhvr>
                                        <p:cTn id="24" dur="500"/>
                                        <p:tgtEl>
                                          <p:spTgt spid="104874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48746">
                                            <p:txEl>
                                              <p:pRg st="1" end="1"/>
                                            </p:txEl>
                                          </p:spTgt>
                                        </p:tgtEl>
                                        <p:attrNameLst>
                                          <p:attrName>style.visibility</p:attrName>
                                        </p:attrNameLst>
                                      </p:cBhvr>
                                      <p:to>
                                        <p:strVal val="visible"/>
                                      </p:to>
                                    </p:set>
                                    <p:animEffect transition="in" filter="fade">
                                      <p:cBhvr>
                                        <p:cTn id="29" dur="500"/>
                                        <p:tgtEl>
                                          <p:spTgt spid="104874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48746">
                                            <p:txEl>
                                              <p:pRg st="2" end="2"/>
                                            </p:txEl>
                                          </p:spTgt>
                                        </p:tgtEl>
                                        <p:attrNameLst>
                                          <p:attrName>style.visibility</p:attrName>
                                        </p:attrNameLst>
                                      </p:cBhvr>
                                      <p:to>
                                        <p:strVal val="visible"/>
                                      </p:to>
                                    </p:set>
                                    <p:anim calcmode="lin" valueType="num">
                                      <p:cBhvr additive="base">
                                        <p:cTn id="34" dur="500" fill="hold"/>
                                        <p:tgtEl>
                                          <p:spTgt spid="1048746">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487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48746">
                                            <p:txEl>
                                              <p:pRg st="3" end="3"/>
                                            </p:txEl>
                                          </p:spTgt>
                                        </p:tgtEl>
                                        <p:attrNameLst>
                                          <p:attrName>style.visibility</p:attrName>
                                        </p:attrNameLst>
                                      </p:cBhvr>
                                      <p:to>
                                        <p:strVal val="visible"/>
                                      </p:to>
                                    </p:set>
                                    <p:anim calcmode="lin" valueType="num">
                                      <p:cBhvr additive="base">
                                        <p:cTn id="40" dur="500" fill="hold"/>
                                        <p:tgtEl>
                                          <p:spTgt spid="1048746">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487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animBg="1"/>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sp>
        <p:nvSpPr>
          <p:cNvPr id="2" name="文本框 1"/>
          <p:cNvSpPr txBox="1"/>
          <p:nvPr/>
        </p:nvSpPr>
        <p:spPr>
          <a:xfrm>
            <a:off x="-1" y="467840"/>
            <a:ext cx="12192001" cy="5509200"/>
          </a:xfrm>
          <a:prstGeom prst="rect">
            <a:avLst/>
          </a:prstGeom>
          <a:solidFill>
            <a:schemeClr val="bg1"/>
          </a:solidFill>
        </p:spPr>
        <p:txBody>
          <a:bodyPr wrap="square">
            <a:spAutoFit/>
          </a:bodyPr>
          <a:lstStyle/>
          <a:p>
            <a:pPr algn="just"/>
            <a:r>
              <a:rPr lang="en-US" altLang="zh-CN" sz="3200" dirty="0">
                <a:solidFill>
                  <a:srgbClr val="0000FF"/>
                </a:solidFill>
              </a:rPr>
              <a:t>Para1: When my name was called, I stepped onto the stage uneasily. </a:t>
            </a:r>
            <a:r>
              <a:rPr lang="en-US" altLang="zh-CN" sz="3200" dirty="0"/>
              <a:t>It was my turn to show my performance but I was nervous to death! Heart racing fast and palms  sweating profusely, I dragged myself to the center of the stage like a snail as if my two legs were filled with heavy lead! Then the spotlight shone on me, its intense heat and blinding light fueling my tension. Scanning through the sea of faces, I could sense the eager and expectant look from the passionate audience.  Among them, eyes shining with pride and joy</a:t>
            </a:r>
            <a:r>
              <a:rPr lang="zh-CN" altLang="en-US" sz="3200" dirty="0"/>
              <a:t>， </a:t>
            </a:r>
            <a:r>
              <a:rPr lang="en-US" altLang="zh-CN" sz="3200" dirty="0"/>
              <a:t>my mom signaled a V -sign to me, mouthing “You can do it!”. As my eyes fell on my new friends on the stage, they gave me encouraging nods with bright smiles across their faces. They trusted me unconditionally!</a:t>
            </a:r>
            <a:endParaRPr lang="en-US" altLang="zh-CN" sz="3200" dirty="0"/>
          </a:p>
        </p:txBody>
      </p: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sp>
        <p:nvSpPr>
          <p:cNvPr id="2" name="文本框 1"/>
          <p:cNvSpPr txBox="1"/>
          <p:nvPr/>
        </p:nvSpPr>
        <p:spPr>
          <a:xfrm>
            <a:off x="-1" y="467840"/>
            <a:ext cx="12192001" cy="6001643"/>
          </a:xfrm>
          <a:prstGeom prst="rect">
            <a:avLst/>
          </a:prstGeom>
          <a:solidFill>
            <a:schemeClr val="bg1"/>
          </a:solidFill>
        </p:spPr>
        <p:txBody>
          <a:bodyPr wrap="square">
            <a:spAutoFit/>
          </a:bodyPr>
          <a:lstStyle/>
          <a:p>
            <a:pPr algn="just"/>
            <a:r>
              <a:rPr lang="en-US" altLang="zh-CN" sz="3200" dirty="0">
                <a:solidFill>
                  <a:srgbClr val="0000FF"/>
                </a:solidFill>
              </a:rPr>
              <a:t>Para 2: Suddenly I was determined to make a lasting impression. </a:t>
            </a:r>
            <a:r>
              <a:rPr lang="en-US" altLang="zh-CN" sz="3200" dirty="0"/>
              <a:t>Thanks to my two month’s rehearsal, loud and clear lines flowed out of my mouth fluently. I put more enthusiasm into my performance, using exaggerated gestures, vivid expressions and expressive varied voices. The audience started to laugh, responding actively and positively, which gave me tremendous confidence. Totally immersed in the role of the Fish Footman, I forgot my embarrassment about the odd costume. And before I knew it, my scene was over. The thrilled audience burst into cheers and thunderous applauses exploded in the auditorium.  I eventually conquered my fear. </a:t>
            </a:r>
            <a:r>
              <a:rPr lang="en-US" altLang="zh-CN" sz="3200" b="0" dirty="0">
                <a:solidFill>
                  <a:srgbClr val="C00000"/>
                </a:solidFill>
              </a:rPr>
              <a:t>Now I can definitely say that playing  the Fish Footman  has  always been the time of my life</a:t>
            </a:r>
            <a:r>
              <a:rPr lang="en-US" altLang="zh-CN" sz="3200" dirty="0">
                <a:solidFill>
                  <a:srgbClr val="C00000"/>
                </a:solidFill>
              </a:rPr>
              <a:t>.  </a:t>
            </a:r>
            <a:r>
              <a:rPr lang="zh-CN" altLang="en-US" sz="3200" dirty="0"/>
              <a:t>（回扣式结尾）</a:t>
            </a:r>
            <a:endParaRPr lang="en-US" altLang="zh-CN" sz="3200" dirty="0"/>
          </a:p>
        </p:txBody>
      </p: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sp>
        <p:nvSpPr>
          <p:cNvPr id="4" name="文本框 3"/>
          <p:cNvSpPr txBox="1"/>
          <p:nvPr/>
        </p:nvSpPr>
        <p:spPr>
          <a:xfrm>
            <a:off x="95693" y="191386"/>
            <a:ext cx="12096307" cy="6001643"/>
          </a:xfrm>
          <a:prstGeom prst="rect">
            <a:avLst/>
          </a:prstGeom>
          <a:solidFill>
            <a:schemeClr val="bg1"/>
          </a:solidFill>
        </p:spPr>
        <p:txBody>
          <a:bodyPr wrap="square">
            <a:spAutoFit/>
          </a:bodyPr>
          <a:lstStyle/>
          <a:p>
            <a:pPr algn="just"/>
            <a:r>
              <a:rPr lang="en-US" altLang="zh-CN" sz="3200" dirty="0">
                <a:solidFill>
                  <a:srgbClr val="0000FF"/>
                </a:solidFill>
              </a:rPr>
              <a:t>Para 2: Suddenly I was determined to make a lasting impression. </a:t>
            </a:r>
            <a:r>
              <a:rPr lang="en-US" altLang="zh-CN" sz="3200" dirty="0"/>
              <a:t>Thanks to my two month’s rehearsal, loud and clear lines flowed out of my mouth fluently. I put more enthusiasm into my performance, using exaggerated gestures, vivid expressions and expressive varied voices. The audience started to laugh, responding actively and positively, which gave me tremendous confidence. Totally immersed in the role of the Fish Footman, I forgot my embarrassment about the odd costume. And before I knew it, my scene was over. The thrilled audience burst into cheers and thunderous applauses exploded in the auditorium. I eventually accomplished my performance and breathed a sigh of relief. </a:t>
            </a:r>
            <a:r>
              <a:rPr lang="en-US" altLang="zh-CN" sz="3200" dirty="0">
                <a:solidFill>
                  <a:srgbClr val="C00000"/>
                </a:solidFill>
              </a:rPr>
              <a:t>As it turned out, practice makes perfect. My constant efforts paid off !</a:t>
            </a:r>
            <a:r>
              <a:rPr lang="zh-CN" altLang="en-US" sz="3200" dirty="0">
                <a:solidFill>
                  <a:srgbClr val="C00000"/>
                </a:solidFill>
              </a:rPr>
              <a:t>（哲理式结尾）</a:t>
            </a:r>
            <a:endParaRPr lang="en-US" altLang="zh-CN" sz="3200" dirty="0">
              <a:solidFill>
                <a:srgbClr val="C00000"/>
              </a:solidFill>
            </a:endParaRPr>
          </a:p>
        </p:txBody>
      </p: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sh-Footman | Alice in Wonderland Wiki | FANDOM powered by Wik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9275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727"/>
            <a:ext cx="12192000" cy="197167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626843" y="2491034"/>
            <a:ext cx="9153939" cy="646331"/>
          </a:xfrm>
          <a:prstGeom prst="rect">
            <a:avLst/>
          </a:prstGeom>
          <a:solidFill>
            <a:srgbClr val="CCECFF">
              <a:alpha val="64000"/>
            </a:srgbClr>
          </a:solidFill>
        </p:spPr>
        <p:txBody>
          <a:bodyPr wrap="square" rtlCol="0">
            <a:spAutoFit/>
          </a:bodyPr>
          <a:lstStyle/>
          <a:p>
            <a:r>
              <a:rPr lang="en-US" altLang="zh-CN" sz="3600" dirty="0">
                <a:solidFill>
                  <a:srgbClr val="0000FF"/>
                </a:solidFill>
              </a:rPr>
              <a:t>Inner conflict+ Experience + personal growth</a:t>
            </a:r>
            <a:endParaRPr lang="zh-CN" altLang="en-US" sz="3600" dirty="0">
              <a:solidFill>
                <a:srgbClr val="0000FF"/>
              </a:solidFill>
            </a:endParaRPr>
          </a:p>
        </p:txBody>
      </p:sp>
      <p:sp>
        <p:nvSpPr>
          <p:cNvPr id="5" name="文本框 4"/>
          <p:cNvSpPr txBox="1"/>
          <p:nvPr/>
        </p:nvSpPr>
        <p:spPr>
          <a:xfrm>
            <a:off x="10432774" y="6162261"/>
            <a:ext cx="1583635" cy="646331"/>
          </a:xfrm>
          <a:prstGeom prst="rect">
            <a:avLst/>
          </a:prstGeom>
          <a:solidFill>
            <a:srgbClr val="CCECFF"/>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文本框 1"/>
          <p:cNvSpPr txBox="1"/>
          <p:nvPr/>
        </p:nvSpPr>
        <p:spPr>
          <a:xfrm>
            <a:off x="1895475" y="510540"/>
            <a:ext cx="7771765" cy="398780"/>
          </a:xfrm>
          <a:prstGeom prst="rect">
            <a:avLst/>
          </a:prstGeom>
          <a:noFill/>
        </p:spPr>
        <p:txBody>
          <a:bodyPr wrap="square" rtlCol="0" anchor="t">
            <a:spAutoFit/>
          </a:bodyPr>
          <a:p>
            <a:r>
              <a:rPr lang="zh-CN" altLang="en-US" sz="2000" b="1">
                <a:solidFill>
                  <a:srgbClr val="FFFF00"/>
                </a:solidFill>
              </a:rPr>
              <a:t>比赛表演类：</a:t>
            </a:r>
            <a:r>
              <a:rPr lang="zh-CN" altLang="en-US" sz="2000">
                <a:solidFill>
                  <a:srgbClr val="FFFF00"/>
                </a:solidFill>
              </a:rPr>
              <a:t>2024年浙江省五校联盟高三5月联考读后续写讲评</a:t>
            </a:r>
            <a:endParaRPr lang="zh-CN" altLang="en-US" sz="2000">
              <a:solidFill>
                <a:srgbClr val="FFFF00"/>
              </a:solidFill>
            </a:endParaRPr>
          </a:p>
        </p:txBody>
      </p:sp>
      <p:pic>
        <p:nvPicPr>
          <p:cNvPr id="5125" name="图片 1"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sp>
        <p:nvSpPr>
          <p:cNvPr id="2" name="文本框 1"/>
          <p:cNvSpPr txBox="1"/>
          <p:nvPr/>
        </p:nvSpPr>
        <p:spPr>
          <a:xfrm>
            <a:off x="95693" y="191386"/>
            <a:ext cx="12096307" cy="5509200"/>
          </a:xfrm>
          <a:prstGeom prst="rect">
            <a:avLst/>
          </a:prstGeom>
          <a:solidFill>
            <a:schemeClr val="bg1"/>
          </a:solidFill>
        </p:spPr>
        <p:txBody>
          <a:bodyPr wrap="square">
            <a:spAutoFit/>
          </a:bodyPr>
          <a:lstStyle/>
          <a:p>
            <a:r>
              <a:rPr lang="en-US" altLang="zh-CN" sz="3200" dirty="0">
                <a:solidFill>
                  <a:srgbClr val="0000FF"/>
                </a:solidFill>
              </a:rPr>
              <a:t>Para 2: Suddenly I was determined to make a lasting impression. </a:t>
            </a:r>
            <a:r>
              <a:rPr lang="en-US" altLang="zh-CN" sz="3200" dirty="0"/>
              <a:t>After taking a deep breath, I began to deliver my lines, my voice shaky initially but gradually growing more natural and fluent.  Clear and loud speech plus my odd costume made the Fish Footman look so vivid and funny.  The audience started to laugh, responding actively and positively, which gave me tremendous confidence. Time ticking by, my scene was over. As the thrilled audience burst into cheers and thunderous applauses exploded in the auditorium, mom made her way to backstage. </a:t>
            </a:r>
            <a:r>
              <a:rPr lang="en-US" altLang="zh-CN" sz="3200" dirty="0">
                <a:solidFill>
                  <a:srgbClr val="CC00CC"/>
                </a:solidFill>
              </a:rPr>
              <a:t>She hugged me tightly and pressed a kiss on my cheek, exclaiming in surprise, “ You made it. I couldn’t be prouder of you.” (</a:t>
            </a:r>
            <a:r>
              <a:rPr lang="zh-CN" altLang="en-US" sz="3200" dirty="0">
                <a:solidFill>
                  <a:srgbClr val="CC00CC"/>
                </a:solidFill>
              </a:rPr>
              <a:t>情景式结尾）</a:t>
            </a:r>
            <a:endParaRPr lang="en-US" altLang="zh-CN" sz="3200" dirty="0">
              <a:solidFill>
                <a:srgbClr val="CC00CC"/>
              </a:solidFill>
            </a:endParaRPr>
          </a:p>
        </p:txBody>
      </p: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sp>
        <p:nvSpPr>
          <p:cNvPr id="5" name="文本框 4"/>
          <p:cNvSpPr txBox="1"/>
          <p:nvPr/>
        </p:nvSpPr>
        <p:spPr>
          <a:xfrm>
            <a:off x="95693" y="191386"/>
            <a:ext cx="12096307" cy="6001643"/>
          </a:xfrm>
          <a:prstGeom prst="rect">
            <a:avLst/>
          </a:prstGeom>
          <a:solidFill>
            <a:schemeClr val="bg1"/>
          </a:solidFill>
        </p:spPr>
        <p:txBody>
          <a:bodyPr wrap="square">
            <a:spAutoFit/>
          </a:bodyPr>
          <a:lstStyle/>
          <a:p>
            <a:r>
              <a:rPr lang="en-US" altLang="zh-CN" sz="3200" dirty="0">
                <a:solidFill>
                  <a:srgbClr val="0000FF"/>
                </a:solidFill>
              </a:rPr>
              <a:t>Para 2: Suddenly I was determined to make a lasting impression. </a:t>
            </a:r>
            <a:r>
              <a:rPr lang="en-US" altLang="zh-CN" sz="3200" dirty="0"/>
              <a:t>After taking a deep breath, I began to deliver my lines, my voice shaky initially but gradually growing more natural and fluent.  Clear and loud speech plus my odd costume made the Fish Footman look so vivid and funny.  The audience started to laugh, responding actively and positively, which gave me tremendous confidence. Time ticking by, my scene was over. The audience applauded excitedly, cheering for my first successful performance. Mom, eyes twinkling with tears of joy and pride, thumbed up to me.  </a:t>
            </a:r>
            <a:r>
              <a:rPr lang="en-US" altLang="zh-CN" sz="3200" dirty="0">
                <a:solidFill>
                  <a:srgbClr val="C00000"/>
                </a:solidFill>
              </a:rPr>
              <a:t>It was my mom’s determination and positive mentality that urged me to get out of my comfort zone and try something that I had never done before. </a:t>
            </a:r>
            <a:endParaRPr lang="en-US" altLang="zh-CN" sz="3200" dirty="0">
              <a:solidFill>
                <a:srgbClr val="C00000"/>
              </a:solidFill>
            </a:endParaRPr>
          </a:p>
          <a:p>
            <a:r>
              <a:rPr lang="en-US" altLang="zh-CN" sz="3200" dirty="0">
                <a:solidFill>
                  <a:srgbClr val="C00000"/>
                </a:solidFill>
              </a:rPr>
              <a:t>(</a:t>
            </a:r>
            <a:r>
              <a:rPr lang="zh-CN" altLang="en-US" sz="3200" dirty="0">
                <a:solidFill>
                  <a:srgbClr val="C00000"/>
                </a:solidFill>
              </a:rPr>
              <a:t>感悟式结尾）</a:t>
            </a:r>
            <a:endParaRPr lang="en-US" altLang="zh-CN" sz="3200" dirty="0">
              <a:solidFill>
                <a:srgbClr val="C00000"/>
              </a:solidFill>
            </a:endParaRPr>
          </a:p>
        </p:txBody>
      </p: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450"/>
          <a:stretch>
            <a:fillRect/>
          </a:stretch>
        </p:blipFill>
        <p:spPr bwMode="auto">
          <a:xfrm>
            <a:off x="1915629" y="0"/>
            <a:ext cx="7135606" cy="67287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自然风景|摄影|风光|米购文化传媒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txBox="1"/>
          <p:nvPr/>
        </p:nvSpPr>
        <p:spPr>
          <a:xfrm>
            <a:off x="2428460" y="847965"/>
            <a:ext cx="6069496" cy="713707"/>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t> </a:t>
            </a:r>
            <a:r>
              <a:rPr lang="zh-CN" altLang="en-US"/>
              <a:t>比赛或表演类续写构思</a:t>
            </a:r>
            <a:endParaRPr lang="zh-CN" altLang="en-US" dirty="0"/>
          </a:p>
        </p:txBody>
      </p:sp>
      <p:sp>
        <p:nvSpPr>
          <p:cNvPr id="6" name="内容占位符 2"/>
          <p:cNvSpPr txBox="1"/>
          <p:nvPr/>
        </p:nvSpPr>
        <p:spPr>
          <a:xfrm>
            <a:off x="0" y="2541243"/>
            <a:ext cx="11807687" cy="2885523"/>
          </a:xfrm>
          <a:prstGeom prst="rect">
            <a:avLst/>
          </a:prstGeom>
          <a:solidFill>
            <a:schemeClr val="bg1"/>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t>赛（表演）前：紧张的准备或紧张的心理描写</a:t>
            </a:r>
            <a:endParaRPr lang="en-US" altLang="zh-CN" sz="2400" dirty="0"/>
          </a:p>
          <a:p>
            <a:endParaRPr lang="en-US" altLang="zh-CN" sz="2400" dirty="0"/>
          </a:p>
          <a:p>
            <a:r>
              <a:rPr lang="zh-CN" altLang="en-US" sz="2400" dirty="0"/>
              <a:t>赛（表演）中：主角的言行反应；配角的言行反应；前文是否暗示有新的困难出现？</a:t>
            </a:r>
            <a:endParaRPr lang="en-US" altLang="zh-CN" sz="2400" dirty="0"/>
          </a:p>
          <a:p>
            <a:r>
              <a:rPr lang="en-US" altLang="zh-CN" sz="2400" dirty="0"/>
              <a:t>                          </a:t>
            </a:r>
            <a:r>
              <a:rPr lang="zh-CN" altLang="en-US" sz="2400" dirty="0"/>
              <a:t>如何推动情节走向结局？（依据比赛或表演进程的特点进行构思）</a:t>
            </a:r>
            <a:endParaRPr lang="en-US" altLang="zh-CN" sz="2400" dirty="0"/>
          </a:p>
          <a:p>
            <a:r>
              <a:rPr lang="zh-CN" altLang="en-US" sz="2400" dirty="0"/>
              <a:t>赛（表演）后：主角成功（大多数是成功的）</a:t>
            </a:r>
            <a:r>
              <a:rPr lang="en-US" altLang="zh-CN" sz="2400" dirty="0"/>
              <a:t>+</a:t>
            </a:r>
            <a:r>
              <a:rPr lang="zh-CN" altLang="en-US" sz="2400" dirty="0"/>
              <a:t>配角或观众的反响</a:t>
            </a:r>
            <a:r>
              <a:rPr lang="en-US" altLang="zh-CN" sz="2400" dirty="0"/>
              <a:t>+</a:t>
            </a:r>
            <a:r>
              <a:rPr lang="zh-CN" altLang="en-US" sz="2400" dirty="0"/>
              <a:t>成功的感悟</a:t>
            </a:r>
            <a:endParaRPr lang="en-US" altLang="zh-CN" sz="2400" dirty="0"/>
          </a:p>
          <a:p>
            <a:r>
              <a:rPr lang="en-US" altLang="zh-CN" sz="2400" dirty="0"/>
              <a:t>                          </a:t>
            </a:r>
            <a:r>
              <a:rPr lang="zh-CN" altLang="en-US" sz="2400" dirty="0"/>
              <a:t>主角失败  （鲜有失败）</a:t>
            </a:r>
            <a:r>
              <a:rPr lang="en-US" altLang="zh-CN" sz="2400" dirty="0"/>
              <a:t>+</a:t>
            </a:r>
            <a:r>
              <a:rPr lang="zh-CN" altLang="en-US" sz="2400" dirty="0"/>
              <a:t>配角的安慰或感动于主角的坚持不懈</a:t>
            </a:r>
            <a:r>
              <a:rPr lang="en-US" altLang="zh-CN" sz="2400" dirty="0"/>
              <a:t>+</a:t>
            </a:r>
            <a:endParaRPr lang="en-US" altLang="zh-CN" sz="2400" dirty="0"/>
          </a:p>
          <a:p>
            <a:pPr marL="0" indent="0">
              <a:buNone/>
            </a:pPr>
            <a:r>
              <a:rPr lang="zh-CN" altLang="en-US" sz="2400" dirty="0"/>
              <a:t>                             虽然失败或失利，我们仍然可以从失败中学到教训</a:t>
            </a:r>
            <a:endParaRPr lang="zh-CN" altLang="en-US" sz="2400" dirty="0"/>
          </a:p>
        </p:txBody>
      </p:sp>
      <p:sp>
        <p:nvSpPr>
          <p:cNvPr id="2" name="标题 1"/>
          <p:cNvSpPr txBox="1"/>
          <p:nvPr/>
        </p:nvSpPr>
        <p:spPr>
          <a:xfrm>
            <a:off x="2370573" y="5892577"/>
            <a:ext cx="9437114" cy="806174"/>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 </a:t>
            </a:r>
            <a:r>
              <a:rPr lang="zh-CN" altLang="en-US" dirty="0">
                <a:solidFill>
                  <a:srgbClr val="FF0000"/>
                </a:solidFill>
              </a:rPr>
              <a:t>比赛或表演类语料库 </a:t>
            </a:r>
            <a:r>
              <a:rPr lang="en-US" altLang="zh-CN" dirty="0"/>
              <a:t>---</a:t>
            </a:r>
            <a:r>
              <a:rPr lang="zh-CN" altLang="en-US" sz="3200" dirty="0"/>
              <a:t>参考文字稿</a:t>
            </a:r>
            <a:endParaRPr lang="zh-CN" altLang="en-US" sz="3200" dirty="0"/>
          </a:p>
        </p:txBody>
      </p: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8600" y="359183"/>
            <a:ext cx="11887200" cy="6247864"/>
          </a:xfrm>
          <a:prstGeom prst="rect">
            <a:avLst/>
          </a:prstGeom>
          <a:solidFill>
            <a:schemeClr val="bg1"/>
          </a:solidFill>
        </p:spPr>
        <p:txBody>
          <a:bodyPr wrap="square">
            <a:spAutoFit/>
          </a:bodyPr>
          <a:lstStyle/>
          <a:p>
            <a:r>
              <a:rPr lang="en-US" altLang="zh-CN" sz="2000" dirty="0"/>
              <a:t>     I stared at myself in the mirror: blue tights, yellow vest, a fish tail trailing behind me, and large eyes sitting at the top of my head. I raised my eyebrows and sighed.</a:t>
            </a:r>
            <a:endParaRPr lang="en-US" altLang="zh-CN" sz="2000" dirty="0"/>
          </a:p>
          <a:p>
            <a:r>
              <a:rPr lang="en-US" altLang="zh-CN" sz="2000" dirty="0"/>
              <a:t>    "Mom, I don't think this costume is right," I said. "Maybe the makeup will add something," Mom replied hopefully. </a:t>
            </a:r>
            <a:endParaRPr lang="en-US" altLang="zh-CN" sz="2000" dirty="0"/>
          </a:p>
          <a:p>
            <a:r>
              <a:rPr lang="en-US" altLang="zh-CN" sz="2000" dirty="0"/>
              <a:t>    Somehow Mom had convinced me to play the Fish Footman in </a:t>
            </a:r>
            <a:r>
              <a:rPr lang="en-US" altLang="zh-CN" sz="2000" i="1" dirty="0"/>
              <a:t>Alice in Wonderland</a:t>
            </a:r>
            <a:r>
              <a:rPr lang="en-US" altLang="zh-CN" sz="2000" dirty="0"/>
              <a:t>. I can't say it's been the time of my life. </a:t>
            </a:r>
            <a:endParaRPr lang="en-US" altLang="zh-CN" sz="2000" dirty="0"/>
          </a:p>
          <a:p>
            <a:r>
              <a:rPr lang="en-US" altLang="zh-CN" sz="2000" dirty="0"/>
              <a:t>    "What if I forget my lines?" I hesitated. </a:t>
            </a:r>
            <a:endParaRPr lang="en-US" altLang="zh-CN" sz="2000" dirty="0"/>
          </a:p>
          <a:p>
            <a:r>
              <a:rPr lang="en-US" altLang="zh-CN" sz="2000" dirty="0"/>
              <a:t>    "Oh Riley, is that what you're afraid of? I know you've been rehearsing for two months, you were the first off-book in your scene, and I couldn't be prouder of you." Mom said, kneeling down and hugging me. </a:t>
            </a:r>
            <a:endParaRPr lang="en-US" altLang="zh-CN" sz="2000" dirty="0"/>
          </a:p>
          <a:p>
            <a:r>
              <a:rPr lang="en-US" altLang="zh-CN" sz="2000" dirty="0"/>
              <a:t>    The next day we pulled into the parking lot, and I stepped out of the car, wearing the questionable costume. I shrank inside myself, but Mom pulled me toward the makeup room. When the makeup was done, I looked at myself in the mirror. My jaw dropped. </a:t>
            </a:r>
            <a:endParaRPr lang="en-US" altLang="zh-CN" sz="2000" dirty="0"/>
          </a:p>
          <a:p>
            <a:r>
              <a:rPr lang="en-US" altLang="zh-CN" sz="2000" dirty="0"/>
              <a:t>    "Mom! I can't go onstage like this!" I cried.</a:t>
            </a:r>
            <a:endParaRPr lang="en-US" altLang="zh-CN" sz="2000" dirty="0"/>
          </a:p>
          <a:p>
            <a:r>
              <a:rPr lang="en-US" altLang="zh-CN" sz="2000" dirty="0"/>
              <a:t>     "Why not?“ </a:t>
            </a:r>
            <a:endParaRPr lang="en-US" altLang="zh-CN" sz="2000" dirty="0"/>
          </a:p>
          <a:p>
            <a:r>
              <a:rPr lang="en-US" altLang="zh-CN" sz="2000" dirty="0"/>
              <a:t>     “I’d be a laughing stock(</a:t>
            </a:r>
            <a:r>
              <a:rPr lang="zh-CN" altLang="en-US" sz="2000" dirty="0"/>
              <a:t>笑柄</a:t>
            </a:r>
            <a:r>
              <a:rPr lang="en-US" altLang="zh-CN" sz="2000" dirty="0"/>
              <a:t>)!” </a:t>
            </a:r>
            <a:endParaRPr lang="en-US" altLang="zh-CN" sz="2000" dirty="0"/>
          </a:p>
          <a:p>
            <a:r>
              <a:rPr lang="en-US" altLang="zh-CN" sz="2000" dirty="0"/>
              <a:t>     "Riley, look around you! You're not the only one in an odd costume.“</a:t>
            </a:r>
            <a:endParaRPr lang="en-US" altLang="zh-CN" sz="2000" dirty="0"/>
          </a:p>
          <a:p>
            <a:r>
              <a:rPr lang="en-US" altLang="zh-CN" sz="2000" dirty="0"/>
              <a:t>      "What if we just sneak out? No one will miss me." I whispered. </a:t>
            </a:r>
            <a:endParaRPr lang="en-US" altLang="zh-CN" sz="2000" dirty="0"/>
          </a:p>
          <a:p>
            <a:r>
              <a:rPr lang="en-US" altLang="zh-CN" sz="2000" dirty="0"/>
              <a:t>     Mom's lips disappeared into a thin line, and I knew I had gone too far. "Riley, I'm going to watch you go out on that stage tonight. And that's the end of it." Then mom disappeared into the audience. I sat there, alone and bored, as the play began and the curtain rose on. </a:t>
            </a:r>
            <a:endParaRPr lang="zh-CN" altLang="en-US" sz="2000" dirty="0"/>
          </a:p>
        </p:txBody>
      </p:sp>
      <p:pic>
        <p:nvPicPr>
          <p:cNvPr id="5125"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8965" y="359183"/>
            <a:ext cx="11946835" cy="5632311"/>
          </a:xfrm>
          <a:prstGeom prst="rect">
            <a:avLst/>
          </a:prstGeom>
          <a:solidFill>
            <a:schemeClr val="bg1"/>
          </a:solidFill>
        </p:spPr>
        <p:txBody>
          <a:bodyPr wrap="square">
            <a:spAutoFit/>
          </a:bodyPr>
          <a:lstStyle/>
          <a:p>
            <a:r>
              <a:rPr lang="en-US" altLang="zh-CN" sz="2400" dirty="0"/>
              <a:t>      The two boys dressed as Two of Clubs(</a:t>
            </a:r>
            <a:r>
              <a:rPr lang="zh-CN" altLang="en-US" sz="2400" dirty="0"/>
              <a:t>梅花</a:t>
            </a:r>
            <a:r>
              <a:rPr lang="en-US" altLang="zh-CN" sz="2400" dirty="0"/>
              <a:t>2)near me chatted casually about this and that. Suddenly, they asked, "You're awfully quiet. Is this your first show?" I tried to respond, but my voice caught in my throat and refused to escape. I coughed and nearly yelled,  "YES!“ </a:t>
            </a:r>
            <a:endParaRPr lang="en-US" altLang="zh-CN" sz="2400" dirty="0"/>
          </a:p>
          <a:p>
            <a:r>
              <a:rPr lang="en-US" altLang="zh-CN" sz="2400" dirty="0"/>
              <a:t>      The Ace of Diamonds(</a:t>
            </a:r>
            <a:r>
              <a:rPr lang="zh-CN" altLang="en-US" sz="2400" dirty="0"/>
              <a:t>方块</a:t>
            </a:r>
            <a:r>
              <a:rPr lang="en-US" altLang="zh-CN" sz="2400" dirty="0"/>
              <a:t>A) sitting nearby laughed. "The audience will certainly hear you if you talk that loud. But you might have to clear your throat first," she chuckled. I gave them a weak smile.</a:t>
            </a:r>
            <a:endParaRPr lang="en-US" altLang="zh-CN" sz="2400" dirty="0"/>
          </a:p>
          <a:p>
            <a:r>
              <a:rPr lang="en-US" altLang="zh-CN" sz="2400" dirty="0"/>
              <a:t>      "Don't worry about us," the Ace said. "We're only teasing.“ </a:t>
            </a:r>
            <a:endParaRPr lang="en-US" altLang="zh-CN" sz="2400" dirty="0"/>
          </a:p>
          <a:p>
            <a:r>
              <a:rPr lang="en-US" altLang="zh-CN" sz="2400" dirty="0"/>
              <a:t>      "Yeah," the Two said. "When you've done as many shows as we have, projecting will be second nature to you.“</a:t>
            </a:r>
            <a:endParaRPr lang="en-US" altLang="zh-CN" sz="2400" dirty="0"/>
          </a:p>
          <a:p>
            <a:endParaRPr lang="en-US" altLang="zh-CN" sz="2400" dirty="0"/>
          </a:p>
          <a:p>
            <a:r>
              <a:rPr lang="en-US" altLang="zh-CN" sz="2400" dirty="0">
                <a:solidFill>
                  <a:srgbClr val="0000FF"/>
                </a:solidFill>
              </a:rPr>
              <a:t>Para1: When my name was called, I stepped onto the stage uneasily.</a:t>
            </a:r>
            <a:endParaRPr lang="en-US" altLang="zh-CN" sz="2400" dirty="0">
              <a:solidFill>
                <a:srgbClr val="0000FF"/>
              </a:solidFill>
            </a:endParaRPr>
          </a:p>
          <a:p>
            <a:endParaRPr lang="en-US" altLang="zh-CN" sz="2400" dirty="0">
              <a:solidFill>
                <a:srgbClr val="0000FF"/>
              </a:solidFill>
            </a:endParaRPr>
          </a:p>
          <a:p>
            <a:r>
              <a:rPr lang="en-US" altLang="zh-CN" sz="2400" dirty="0">
                <a:solidFill>
                  <a:srgbClr val="0000FF"/>
                </a:solidFill>
              </a:rPr>
              <a:t>Para 2: Suddenly I was determined to make a lasting impression.</a:t>
            </a:r>
            <a:endParaRPr lang="zh-CN" altLang="en-US" sz="2400" dirty="0">
              <a:solidFill>
                <a:srgbClr val="0000FF"/>
              </a:solidFill>
            </a:endParaRPr>
          </a:p>
          <a:p>
            <a:endParaRPr lang="zh-CN" altLang="en-US" sz="2400" dirty="0"/>
          </a:p>
        </p:txBody>
      </p:sp>
      <p:pic>
        <p:nvPicPr>
          <p:cNvPr id="5125" name="图片 1"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1" y="-1"/>
            <a:ext cx="12150352" cy="6858001"/>
          </a:xfrm>
          <a:prstGeom prst="rect">
            <a:avLst/>
          </a:prstGeom>
        </p:spPr>
      </p:pic>
      <p:sp>
        <p:nvSpPr>
          <p:cNvPr id="3" name="文本框 2"/>
          <p:cNvSpPr txBox="1"/>
          <p:nvPr/>
        </p:nvSpPr>
        <p:spPr>
          <a:xfrm>
            <a:off x="385142" y="139146"/>
            <a:ext cx="4534728" cy="523220"/>
          </a:xfrm>
          <a:prstGeom prst="rect">
            <a:avLst/>
          </a:prstGeom>
          <a:noFill/>
        </p:spPr>
        <p:txBody>
          <a:bodyPr wrap="square">
            <a:spAutoFit/>
          </a:bodyPr>
          <a:lstStyle/>
          <a:p>
            <a:r>
              <a:rPr lang="en-US" altLang="zh-CN" sz="2800" b="1" dirty="0">
                <a:solidFill>
                  <a:srgbClr val="FF0000"/>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p>
        </p:txBody>
      </p:sp>
      <p:sp>
        <p:nvSpPr>
          <p:cNvPr id="5" name="文本框 4"/>
          <p:cNvSpPr txBox="1"/>
          <p:nvPr/>
        </p:nvSpPr>
        <p:spPr>
          <a:xfrm>
            <a:off x="41647" y="801513"/>
            <a:ext cx="12292814" cy="5569470"/>
          </a:xfrm>
          <a:prstGeom prst="rect">
            <a:avLst/>
          </a:prstGeom>
          <a:solidFill>
            <a:schemeClr val="bg1"/>
          </a:solidFill>
        </p:spPr>
        <p:txBody>
          <a:bodyPr wrap="square" rtlCol="0">
            <a:noAutofit/>
          </a:bodyPr>
          <a:lstStyle/>
          <a:p>
            <a:pPr marL="514350" indent="-514350">
              <a:buAutoNum type="arabicPeriod"/>
            </a:pPr>
            <a:r>
              <a:rPr lang="en-US" altLang="zh-CN" sz="3200" b="1" dirty="0">
                <a:solidFill>
                  <a:srgbClr val="FF0000"/>
                </a:solidFill>
                <a:latin typeface="Times New Roman" panose="02020603050405020304" charset="0"/>
                <a:cs typeface="Times New Roman" panose="02020603050405020304" charset="0"/>
              </a:rPr>
              <a:t>characters</a:t>
            </a:r>
            <a:r>
              <a:rPr lang="zh-CN" altLang="en-US" sz="3200" b="1" dirty="0">
                <a:solidFill>
                  <a:srgbClr val="FF0000"/>
                </a:solidFill>
                <a:latin typeface="Times New Roman" panose="02020603050405020304" charset="0"/>
                <a:cs typeface="Times New Roman" panose="02020603050405020304" charset="0"/>
              </a:rPr>
              <a:t>：</a:t>
            </a:r>
            <a:endParaRPr lang="en-US" altLang="zh-CN" sz="3200" b="1" dirty="0">
              <a:solidFill>
                <a:srgbClr val="FF0000"/>
              </a:solidFill>
              <a:latin typeface="Times New Roman" panose="02020603050405020304" charset="0"/>
              <a:cs typeface="Times New Roman" panose="02020603050405020304" charset="0"/>
            </a:endParaRPr>
          </a:p>
          <a:p>
            <a:r>
              <a:rPr lang="en-US" altLang="zh-CN" sz="3200" b="1" dirty="0">
                <a:solidFill>
                  <a:srgbClr val="FF0000"/>
                </a:solidFill>
                <a:latin typeface="Times New Roman" panose="02020603050405020304" charset="0"/>
                <a:cs typeface="Times New Roman" panose="02020603050405020304" charset="0"/>
              </a:rPr>
              <a:t>       major role:  </a:t>
            </a:r>
            <a:r>
              <a:rPr lang="en-US" altLang="zh-CN" sz="3200" dirty="0">
                <a:solidFill>
                  <a:srgbClr val="0000FF"/>
                </a:solidFill>
                <a:latin typeface="Times New Roman" panose="02020603050405020304" charset="0"/>
                <a:cs typeface="Times New Roman" panose="02020603050405020304" charset="0"/>
              </a:rPr>
              <a:t>I, </a:t>
            </a:r>
            <a:endParaRPr lang="en-US" altLang="zh-CN" sz="3200" dirty="0">
              <a:solidFill>
                <a:srgbClr val="0000FF"/>
              </a:solidFill>
              <a:latin typeface="Times New Roman" panose="02020603050405020304" charset="0"/>
              <a:cs typeface="Times New Roman" panose="02020603050405020304" charset="0"/>
            </a:endParaRPr>
          </a:p>
          <a:p>
            <a:r>
              <a:rPr lang="en-US" altLang="zh-CN" sz="3200" dirty="0">
                <a:solidFill>
                  <a:srgbClr val="0000FF"/>
                </a:solidFill>
                <a:latin typeface="Times New Roman" panose="02020603050405020304" charset="0"/>
                <a:cs typeface="Times New Roman" panose="02020603050405020304" charset="0"/>
              </a:rPr>
              <a:t>       </a:t>
            </a:r>
            <a:r>
              <a:rPr lang="en-US" altLang="zh-CN" sz="3200" b="1" dirty="0">
                <a:solidFill>
                  <a:srgbClr val="C00000"/>
                </a:solidFill>
                <a:latin typeface="Times New Roman" panose="02020603050405020304" charset="0"/>
                <a:cs typeface="Times New Roman" panose="02020603050405020304" charset="0"/>
              </a:rPr>
              <a:t>minor roles: </a:t>
            </a:r>
            <a:r>
              <a:rPr lang="en-US" altLang="zh-CN" sz="3200" dirty="0">
                <a:solidFill>
                  <a:srgbClr val="0000FF"/>
                </a:solidFill>
                <a:latin typeface="Times New Roman" panose="02020603050405020304" charset="0"/>
                <a:cs typeface="Times New Roman" panose="02020603050405020304" charset="0"/>
              </a:rPr>
              <a:t>my mom , the Ace of Diamonds, the Two of  Clubs </a:t>
            </a:r>
            <a:endParaRPr lang="zh-CN" altLang="en-US" sz="3200" dirty="0">
              <a:solidFill>
                <a:srgbClr val="0000FF"/>
              </a:solidFill>
              <a:latin typeface="Times New Roman" panose="02020603050405020304" charset="0"/>
              <a:cs typeface="Times New Roman" panose="02020603050405020304" charset="0"/>
            </a:endParaRPr>
          </a:p>
          <a:p>
            <a:r>
              <a:rPr lang="en-US" altLang="zh-CN" sz="3200" dirty="0">
                <a:latin typeface="Times New Roman" panose="02020603050405020304" charset="0"/>
                <a:cs typeface="Times New Roman" panose="02020603050405020304" charset="0"/>
              </a:rPr>
              <a:t>                            (continuation writing, </a:t>
            </a:r>
            <a:r>
              <a:rPr lang="en-US" altLang="zh-CN" sz="3200" b="1" dirty="0">
                <a:solidFill>
                  <a:srgbClr val="CC00CC"/>
                </a:solidFill>
                <a:latin typeface="Times New Roman" panose="02020603050405020304" charset="0"/>
                <a:cs typeface="Times New Roman" panose="02020603050405020304" charset="0"/>
              </a:rPr>
              <a:t>audience </a:t>
            </a:r>
            <a:r>
              <a:rPr lang="en-US" altLang="zh-CN" sz="3200" dirty="0">
                <a:latin typeface="Times New Roman" panose="02020603050405020304" charset="0"/>
                <a:cs typeface="Times New Roman" panose="02020603050405020304" charset="0"/>
              </a:rPr>
              <a:t>could be counted in)</a:t>
            </a:r>
            <a:endParaRPr lang="en-US" altLang="zh-CN" sz="3200" dirty="0">
              <a:latin typeface="Times New Roman" panose="02020603050405020304" charset="0"/>
              <a:cs typeface="Times New Roman" panose="02020603050405020304" charset="0"/>
            </a:endParaRPr>
          </a:p>
          <a:p>
            <a:r>
              <a:rPr lang="en-US" altLang="zh-CN" sz="3200" b="1" dirty="0">
                <a:solidFill>
                  <a:srgbClr val="FF0000"/>
                </a:solidFill>
                <a:latin typeface="Times New Roman" panose="02020603050405020304" charset="0"/>
                <a:cs typeface="Times New Roman" panose="02020603050405020304" charset="0"/>
              </a:rPr>
              <a:t>2. narrative perspective: </a:t>
            </a:r>
            <a:r>
              <a:rPr lang="zh-CN" altLang="en-US" sz="3200" dirty="0">
                <a:latin typeface="Times New Roman" panose="02020603050405020304" charset="0"/>
                <a:cs typeface="Times New Roman" panose="02020603050405020304" charset="0"/>
              </a:rPr>
              <a:t>   </a:t>
            </a:r>
            <a:r>
              <a:rPr lang="en-US" altLang="zh-CN" sz="3200" dirty="0">
                <a:latin typeface="Times New Roman" panose="02020603050405020304" charset="0"/>
                <a:cs typeface="Times New Roman" panose="02020603050405020304" charset="0"/>
              </a:rPr>
              <a:t>first-person    </a:t>
            </a:r>
            <a:r>
              <a:rPr lang="en-US" altLang="zh-CN" sz="3200" dirty="0">
                <a:solidFill>
                  <a:srgbClr val="0000FF"/>
                </a:solidFill>
                <a:latin typeface="Times New Roman" panose="02020603050405020304" charset="0"/>
                <a:cs typeface="Times New Roman" panose="02020603050405020304" charset="0"/>
              </a:rPr>
              <a:t>( I ) </a:t>
            </a:r>
            <a:r>
              <a:rPr lang="en-US" altLang="zh-CN" sz="3200" dirty="0">
                <a:latin typeface="Times New Roman" panose="02020603050405020304" charset="0"/>
                <a:cs typeface="Times New Roman" panose="02020603050405020304" charset="0"/>
              </a:rPr>
              <a:t>   </a:t>
            </a:r>
            <a:endParaRPr lang="en-US" altLang="zh-CN" sz="3200" dirty="0">
              <a:latin typeface="Times New Roman" panose="02020603050405020304" charset="0"/>
              <a:cs typeface="Times New Roman" panose="02020603050405020304" charset="0"/>
            </a:endParaRPr>
          </a:p>
          <a:p>
            <a:r>
              <a:rPr lang="en-US" altLang="zh-CN" sz="3200" dirty="0">
                <a:latin typeface="Times New Roman" panose="02020603050405020304" charset="0"/>
                <a:cs typeface="Times New Roman" panose="02020603050405020304" charset="0"/>
              </a:rPr>
              <a:t>             </a:t>
            </a:r>
            <a:endParaRPr lang="en-US" altLang="zh-CN" sz="3200" dirty="0">
              <a:latin typeface="Times New Roman" panose="02020603050405020304" charset="0"/>
              <a:cs typeface="Times New Roman" panose="02020603050405020304" charset="0"/>
            </a:endParaRPr>
          </a:p>
          <a:p>
            <a:r>
              <a:rPr lang="en-US" altLang="zh-CN" sz="3200" b="1" dirty="0">
                <a:solidFill>
                  <a:srgbClr val="FF0000"/>
                </a:solidFill>
                <a:latin typeface="Times New Roman" panose="02020603050405020304" charset="0"/>
                <a:cs typeface="Times New Roman" panose="02020603050405020304" charset="0"/>
              </a:rPr>
              <a:t>3.time</a:t>
            </a:r>
            <a:r>
              <a:rPr lang="zh-CN" altLang="en-US" sz="3200" b="1" dirty="0">
                <a:solidFill>
                  <a:srgbClr val="FF0000"/>
                </a:solidFill>
                <a:latin typeface="Times New Roman" panose="02020603050405020304" charset="0"/>
                <a:cs typeface="Times New Roman" panose="02020603050405020304" charset="0"/>
              </a:rPr>
              <a:t>：</a:t>
            </a:r>
            <a:r>
              <a:rPr lang="en-US" altLang="zh-CN" sz="3200" dirty="0">
                <a:latin typeface="Times New Roman" panose="02020603050405020304" charset="0"/>
                <a:cs typeface="Times New Roman" panose="02020603050405020304" charset="0"/>
              </a:rPr>
              <a:t> </a:t>
            </a:r>
            <a:r>
              <a:rPr lang="en-US" altLang="zh-CN" sz="3200" dirty="0">
                <a:solidFill>
                  <a:srgbClr val="0000FF"/>
                </a:solidFill>
                <a:latin typeface="Times New Roman" panose="02020603050405020304" charset="0"/>
                <a:cs typeface="Times New Roman" panose="02020603050405020304" charset="0"/>
              </a:rPr>
              <a:t>the day before the play ; the day of the play </a:t>
            </a:r>
            <a:endParaRPr lang="en-US" altLang="zh-CN" sz="3200" dirty="0">
              <a:solidFill>
                <a:srgbClr val="0000FF"/>
              </a:solidFill>
              <a:latin typeface="Times New Roman" panose="02020603050405020304" charset="0"/>
              <a:cs typeface="Times New Roman" panose="02020603050405020304" charset="0"/>
            </a:endParaRPr>
          </a:p>
          <a:p>
            <a:r>
              <a:rPr lang="en-US" altLang="zh-CN" sz="3200" dirty="0">
                <a:solidFill>
                  <a:srgbClr val="7030A0"/>
                </a:solidFill>
                <a:latin typeface="Times New Roman" panose="02020603050405020304" charset="0"/>
                <a:cs typeface="Times New Roman" panose="02020603050405020304" charset="0"/>
              </a:rPr>
              <a:t>---continuation part : </a:t>
            </a:r>
            <a:r>
              <a:rPr lang="en-US" altLang="zh-CN" sz="3200" dirty="0">
                <a:solidFill>
                  <a:srgbClr val="CC00CC"/>
                </a:solidFill>
                <a:latin typeface="Times New Roman" panose="02020603050405020304" charset="0"/>
                <a:cs typeface="Times New Roman" panose="02020603050405020304" charset="0"/>
              </a:rPr>
              <a:t>before the show, during the show and after the show</a:t>
            </a:r>
            <a:endParaRPr lang="en-US" altLang="zh-CN" sz="3200" dirty="0">
              <a:solidFill>
                <a:srgbClr val="CC00CC"/>
              </a:solidFill>
              <a:latin typeface="Times New Roman" panose="02020603050405020304" charset="0"/>
              <a:cs typeface="Times New Roman" panose="02020603050405020304" charset="0"/>
            </a:endParaRPr>
          </a:p>
          <a:p>
            <a:r>
              <a:rPr lang="en-US" altLang="zh-CN" sz="3200" b="1" dirty="0">
                <a:solidFill>
                  <a:srgbClr val="FF0000"/>
                </a:solidFill>
                <a:latin typeface="Times New Roman" panose="02020603050405020304" charset="0"/>
                <a:cs typeface="Times New Roman" panose="02020603050405020304" charset="0"/>
              </a:rPr>
              <a:t>4.place</a:t>
            </a:r>
            <a:r>
              <a:rPr lang="zh-CN" altLang="en-US" sz="3200" b="1" dirty="0">
                <a:solidFill>
                  <a:srgbClr val="0000FF"/>
                </a:solidFill>
                <a:latin typeface="Times New Roman" panose="02020603050405020304" charset="0"/>
                <a:cs typeface="Times New Roman" panose="02020603050405020304" charset="0"/>
              </a:rPr>
              <a:t>：</a:t>
            </a:r>
            <a:r>
              <a:rPr lang="en-US" altLang="zh-CN" sz="3200" dirty="0">
                <a:solidFill>
                  <a:srgbClr val="0000FF"/>
                </a:solidFill>
              </a:rPr>
              <a:t>  at home  --- the makeup room---backstage </a:t>
            </a:r>
            <a:r>
              <a:rPr lang="en-US" altLang="zh-CN" sz="3200" dirty="0">
                <a:solidFill>
                  <a:srgbClr val="7030A0"/>
                </a:solidFill>
              </a:rPr>
              <a:t>;</a:t>
            </a:r>
            <a:endParaRPr lang="en-US" altLang="zh-CN" sz="3200" dirty="0">
              <a:solidFill>
                <a:srgbClr val="7030A0"/>
              </a:solidFill>
            </a:endParaRPr>
          </a:p>
          <a:p>
            <a:r>
              <a:rPr lang="en-US" altLang="zh-CN" sz="3200" dirty="0">
                <a:solidFill>
                  <a:srgbClr val="7030A0"/>
                </a:solidFill>
              </a:rPr>
              <a:t>---continuation part : </a:t>
            </a:r>
            <a:r>
              <a:rPr lang="en-US" altLang="zh-CN" sz="3200" b="1" dirty="0">
                <a:solidFill>
                  <a:srgbClr val="CC00CC"/>
                </a:solidFill>
              </a:rPr>
              <a:t>on stage  </a:t>
            </a:r>
            <a:endParaRPr lang="zh-CN" altLang="en-US" sz="3200" b="1" dirty="0">
              <a:solidFill>
                <a:srgbClr val="CC00CC"/>
              </a:solidFill>
            </a:endParaRPr>
          </a:p>
        </p:txBody>
      </p: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150352" cy="6858001"/>
          </a:xfrm>
          <a:prstGeom prst="rect">
            <a:avLst/>
          </a:prstGeom>
        </p:spPr>
      </p:pic>
      <p:sp>
        <p:nvSpPr>
          <p:cNvPr id="9" name="文本框 8"/>
          <p:cNvSpPr txBox="1"/>
          <p:nvPr/>
        </p:nvSpPr>
        <p:spPr>
          <a:xfrm>
            <a:off x="-22530" y="6558"/>
            <a:ext cx="2241550" cy="612775"/>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5.story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694624" y="5634587"/>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2" name="文本框 1"/>
          <p:cNvSpPr txBox="1"/>
          <p:nvPr/>
        </p:nvSpPr>
        <p:spPr>
          <a:xfrm>
            <a:off x="0" y="4600298"/>
            <a:ext cx="3246755" cy="830997"/>
          </a:xfrm>
          <a:prstGeom prst="rect">
            <a:avLst/>
          </a:prstGeom>
          <a:solidFill>
            <a:schemeClr val="bg1"/>
          </a:solidFill>
        </p:spPr>
        <p:txBody>
          <a:bodyPr wrap="square" rtlCol="0">
            <a:spAutoFit/>
          </a:bodyPr>
          <a:lstStyle/>
          <a:p>
            <a:r>
              <a:rPr lang="en-US" altLang="zh-CN" sz="2400" dirty="0">
                <a:latin typeface="Times New Roman" panose="02020603050405020304" charset="0"/>
                <a:cs typeface="Times New Roman" panose="02020603050405020304" charset="0"/>
              </a:rPr>
              <a:t>My mom convinced me to play the Fish Footman</a:t>
            </a:r>
            <a:endParaRPr lang="en-US" altLang="zh-CN" sz="2400" dirty="0">
              <a:latin typeface="Times New Roman" panose="02020603050405020304" charset="0"/>
              <a:cs typeface="Times New Roman" panose="02020603050405020304" charset="0"/>
            </a:endParaRPr>
          </a:p>
        </p:txBody>
      </p:sp>
      <p:sp>
        <p:nvSpPr>
          <p:cNvPr id="3" name="文本框 2"/>
          <p:cNvSpPr txBox="1"/>
          <p:nvPr/>
        </p:nvSpPr>
        <p:spPr>
          <a:xfrm>
            <a:off x="162305" y="3949902"/>
            <a:ext cx="3932617" cy="461665"/>
          </a:xfrm>
          <a:prstGeom prst="rect">
            <a:avLst/>
          </a:prstGeom>
          <a:solidFill>
            <a:schemeClr val="bg1"/>
          </a:solidFill>
        </p:spPr>
        <p:txBody>
          <a:bodyPr wrap="square" rtlCol="0">
            <a:spAutoFit/>
          </a:bodyPr>
          <a:lstStyle/>
          <a:p>
            <a:r>
              <a:rPr lang="en-US" sz="2400" dirty="0">
                <a:latin typeface="Times New Roman" panose="02020603050405020304" charset="0"/>
                <a:cs typeface="Times New Roman" panose="02020603050405020304" charset="0"/>
              </a:rPr>
              <a:t>I spent two month rehearsing. </a:t>
            </a:r>
            <a:endParaRPr lang="en-US" sz="2400" dirty="0">
              <a:latin typeface="Times New Roman" panose="02020603050405020304" charset="0"/>
              <a:cs typeface="Times New Roman" panose="02020603050405020304" charset="0"/>
            </a:endParaRPr>
          </a:p>
        </p:txBody>
      </p:sp>
      <p:sp>
        <p:nvSpPr>
          <p:cNvPr id="4" name="文本框 3"/>
          <p:cNvSpPr txBox="1"/>
          <p:nvPr/>
        </p:nvSpPr>
        <p:spPr>
          <a:xfrm>
            <a:off x="278297" y="3303801"/>
            <a:ext cx="3478694" cy="537210"/>
          </a:xfrm>
          <a:prstGeom prst="rect">
            <a:avLst/>
          </a:prstGeom>
          <a:solidFill>
            <a:schemeClr val="bg1"/>
          </a:solidFill>
        </p:spPr>
        <p:txBody>
          <a:bodyPr wrap="square" rtlCol="0">
            <a:noAutofit/>
          </a:bodyPr>
          <a:lstStyle/>
          <a:p>
            <a:r>
              <a:rPr lang="en-US" sz="2400" dirty="0">
                <a:latin typeface="Times New Roman" panose="02020603050405020304" charset="0"/>
                <a:cs typeface="Times New Roman" panose="02020603050405020304" charset="0"/>
              </a:rPr>
              <a:t>I found my costume odd.</a:t>
            </a:r>
            <a:endParaRPr lang="en-US" sz="2400" dirty="0">
              <a:latin typeface="Times New Roman" panose="02020603050405020304" charset="0"/>
              <a:cs typeface="Times New Roman" panose="02020603050405020304" charset="0"/>
            </a:endParaRPr>
          </a:p>
        </p:txBody>
      </p:sp>
      <p:sp>
        <p:nvSpPr>
          <p:cNvPr id="6" name="文本框 5"/>
          <p:cNvSpPr txBox="1"/>
          <p:nvPr/>
        </p:nvSpPr>
        <p:spPr>
          <a:xfrm>
            <a:off x="462521" y="2372585"/>
            <a:ext cx="5633479" cy="822325"/>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The makeup done, I was afraid of being a laughing stalk and even wanted to sneak out. </a:t>
            </a:r>
            <a:endParaRPr lang="en-US" altLang="zh-CN" sz="2400" dirty="0">
              <a:latin typeface="Times New Roman" panose="02020603050405020304" charset="0"/>
              <a:cs typeface="Times New Roman" panose="02020603050405020304" charset="0"/>
              <a:sym typeface="+mn-ea"/>
            </a:endParaRPr>
          </a:p>
        </p:txBody>
      </p:sp>
      <p:sp>
        <p:nvSpPr>
          <p:cNvPr id="7" name="文本框 6"/>
          <p:cNvSpPr txBox="1"/>
          <p:nvPr/>
        </p:nvSpPr>
        <p:spPr>
          <a:xfrm>
            <a:off x="7328535" y="1063625"/>
            <a:ext cx="4886960" cy="1384995"/>
          </a:xfrm>
          <a:prstGeom prst="rect">
            <a:avLst/>
          </a:prstGeom>
          <a:solidFill>
            <a:schemeClr val="bg1"/>
          </a:solidFill>
        </p:spPr>
        <p:txBody>
          <a:bodyPr wrap="square" rtlCol="0" anchor="t">
            <a:spAutoFit/>
          </a:bodyPr>
          <a:lstStyle/>
          <a:p>
            <a:r>
              <a:rPr lang="en-US" altLang="zh-CN" sz="2800" dirty="0">
                <a:solidFill>
                  <a:srgbClr val="0000FF"/>
                </a:solidFill>
              </a:rPr>
              <a:t>Para1: When my name was called, I stepped onto the stage uneasily.</a:t>
            </a:r>
            <a:endParaRPr lang="en-US" altLang="zh-CN" sz="2800" dirty="0">
              <a:solidFill>
                <a:srgbClr val="0000FF"/>
              </a:solidFill>
            </a:endParaRPr>
          </a:p>
        </p:txBody>
      </p:sp>
      <p:sp>
        <p:nvSpPr>
          <p:cNvPr id="10" name="文本框 9"/>
          <p:cNvSpPr txBox="1"/>
          <p:nvPr/>
        </p:nvSpPr>
        <p:spPr>
          <a:xfrm>
            <a:off x="8318500" y="3026410"/>
            <a:ext cx="4023360" cy="1384995"/>
          </a:xfrm>
          <a:prstGeom prst="rect">
            <a:avLst/>
          </a:prstGeom>
          <a:solidFill>
            <a:schemeClr val="bg1"/>
          </a:solidFill>
        </p:spPr>
        <p:txBody>
          <a:bodyPr wrap="square" rtlCol="0" anchor="t">
            <a:spAutoFit/>
          </a:bodyPr>
          <a:lstStyle/>
          <a:p>
            <a:r>
              <a:rPr lang="en-US" altLang="zh-CN" sz="2800" dirty="0">
                <a:latin typeface="Times New Roman" panose="02020603050405020304" charset="0"/>
                <a:cs typeface="Times New Roman" panose="02020603050405020304" charset="0"/>
                <a:sym typeface="+mn-ea"/>
              </a:rPr>
              <a:t>  </a:t>
            </a:r>
            <a:r>
              <a:rPr lang="en-US" altLang="zh-CN" sz="2800" dirty="0">
                <a:solidFill>
                  <a:srgbClr val="0000FF"/>
                </a:solidFill>
              </a:rPr>
              <a:t>Para 2: Suddenly I was determined to make a lasting impression.</a:t>
            </a:r>
            <a:endParaRPr lang="zh-CN" altLang="en-US" sz="2800" dirty="0">
              <a:solidFill>
                <a:srgbClr val="0000FF"/>
              </a:solidFill>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713058" y="1800608"/>
            <a:ext cx="5087243" cy="493099"/>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The play began and the curtain rose on .</a:t>
            </a:r>
            <a:endParaRPr lang="en-US" altLang="zh-CN" sz="2400" dirty="0">
              <a:latin typeface="Times New Roman" panose="02020603050405020304" charset="0"/>
              <a:cs typeface="Times New Roman" panose="02020603050405020304" charset="0"/>
              <a:sym typeface="+mn-ea"/>
            </a:endParaRPr>
          </a:p>
        </p:txBody>
      </p:sp>
      <p:sp>
        <p:nvSpPr>
          <p:cNvPr id="11" name="文本框 10"/>
          <p:cNvSpPr txBox="1"/>
          <p:nvPr/>
        </p:nvSpPr>
        <p:spPr>
          <a:xfrm>
            <a:off x="1098245" y="663217"/>
            <a:ext cx="5401946" cy="822325"/>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I met some kind-hearted actors and they tried to relax me while waiting for my turn. </a:t>
            </a:r>
            <a:endParaRPr lang="en-US" altLang="zh-CN" sz="2400" dirty="0">
              <a:latin typeface="Times New Roman" panose="02020603050405020304" charset="0"/>
              <a:cs typeface="Times New Roman" panose="02020603050405020304" charset="0"/>
              <a:sym typeface="+mn-ea"/>
            </a:endParaRPr>
          </a:p>
        </p:txBody>
      </p:sp>
      <p:sp>
        <p:nvSpPr>
          <p:cNvPr id="16" name="文本框 15"/>
          <p:cNvSpPr txBox="1"/>
          <p:nvPr/>
        </p:nvSpPr>
        <p:spPr>
          <a:xfrm>
            <a:off x="3538413" y="4912121"/>
            <a:ext cx="2630866" cy="523220"/>
          </a:xfrm>
          <a:prstGeom prst="rect">
            <a:avLst/>
          </a:prstGeom>
          <a:noFill/>
        </p:spPr>
        <p:txBody>
          <a:bodyPr wrap="square">
            <a:spAutoFit/>
          </a:bodyPr>
          <a:lstStyle/>
          <a:p>
            <a:r>
              <a:rPr lang="en-US" altLang="zh-CN" sz="2800" b="1" dirty="0">
                <a:solidFill>
                  <a:srgbClr val="0000FF"/>
                </a:solidFill>
                <a:latin typeface="Times New Roman" panose="02020603050405020304" charset="0"/>
                <a:cs typeface="Times New Roman" panose="02020603050405020304" charset="0"/>
              </a:rPr>
              <a:t>background</a:t>
            </a:r>
            <a:endParaRPr lang="zh-CN" altLang="en-US" sz="2800" dirty="0"/>
          </a:p>
        </p:txBody>
      </p:sp>
      <p:sp>
        <p:nvSpPr>
          <p:cNvPr id="17" name="箭头: 左 16"/>
          <p:cNvSpPr/>
          <p:nvPr/>
        </p:nvSpPr>
        <p:spPr>
          <a:xfrm>
            <a:off x="3269285" y="5056928"/>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5" name="图片 1" descr="logo横版 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par>
                                <p:cTn id="46" presetID="3" presetClass="entr" presetSubtype="1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10" grpId="0" animBg="1"/>
      <p:bldP spid="8" grpId="0" animBg="1"/>
      <p:bldP spid="11" grpId="0" animBg="1"/>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sp>
        <p:nvSpPr>
          <p:cNvPr id="1048650" name="文本框 1"/>
          <p:cNvSpPr txBox="1"/>
          <p:nvPr/>
        </p:nvSpPr>
        <p:spPr>
          <a:xfrm>
            <a:off x="407505" y="1023729"/>
            <a:ext cx="11665226" cy="3108543"/>
          </a:xfrm>
          <a:prstGeom prst="rect">
            <a:avLst/>
          </a:prstGeom>
          <a:solidFill>
            <a:schemeClr val="bg1"/>
          </a:solidFill>
          <a:ln w="28575" cmpd="sng">
            <a:solidFill>
              <a:srgbClr val="C00000"/>
            </a:solidFill>
            <a:prstDash val="solid"/>
          </a:ln>
        </p:spPr>
        <p:txBody>
          <a:bodyPr wrap="square" rtlCol="0" anchor="t">
            <a:spAutoFit/>
          </a:bodyPr>
          <a:lstStyle/>
          <a:p>
            <a:r>
              <a:rPr lang="en-US" altLang="zh-CN" sz="2800" dirty="0"/>
              <a:t> I stared at myself in the mirror: blue tights, yellow vest, a fish tail trailing behind me, and large eyes sitting at the top of my head. I raised my eyebrows and sighed.</a:t>
            </a:r>
            <a:endParaRPr lang="en-US" altLang="zh-CN" sz="2800" dirty="0"/>
          </a:p>
          <a:p>
            <a:r>
              <a:rPr lang="en-US" altLang="zh-CN" sz="2800" dirty="0"/>
              <a:t>    "Mom, I don't think this costume is right," I said. "Maybe the makeup will add something," Mom replied hopefully. </a:t>
            </a:r>
            <a:endParaRPr lang="en-US" altLang="zh-CN" sz="2800" dirty="0"/>
          </a:p>
          <a:p>
            <a:r>
              <a:rPr lang="en-US" altLang="zh-CN" sz="2800" dirty="0"/>
              <a:t>    Somehow Mom had convinced me to play the Fish Footman in </a:t>
            </a:r>
            <a:r>
              <a:rPr lang="en-US" altLang="zh-CN" sz="2800" i="1" dirty="0"/>
              <a:t>Alice in Wonderland</a:t>
            </a:r>
            <a:r>
              <a:rPr lang="en-US" altLang="zh-CN" sz="2800" dirty="0"/>
              <a:t>. I can't say it's been the time of my life. </a:t>
            </a:r>
            <a:endParaRPr lang="zh-CN" altLang="zh-CN" sz="2800" kern="100" dirty="0">
              <a:solidFill>
                <a:srgbClr val="002060"/>
              </a:solidFill>
              <a:effectLst/>
              <a:latin typeface="Times New Roman" panose="02020603050405020304" charset="0"/>
              <a:ea typeface="等线" panose="02010600030101010101" pitchFamily="2" charset="-122"/>
              <a:cs typeface="Times New Roman" panose="02020603050405020304" charset="0"/>
            </a:endParaRPr>
          </a:p>
        </p:txBody>
      </p:sp>
      <p:sp>
        <p:nvSpPr>
          <p:cNvPr id="2" name="矩形 19"/>
          <p:cNvSpPr/>
          <p:nvPr/>
        </p:nvSpPr>
        <p:spPr>
          <a:xfrm>
            <a:off x="-40384" y="-1"/>
            <a:ext cx="3489262" cy="772357"/>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charset="-122"/>
                <a:cs typeface="Times New Roman" panose="02020603050405020304" charset="0"/>
                <a:sym typeface="+mn-ea"/>
              </a:rPr>
              <a:t>R</a:t>
            </a:r>
            <a:r>
              <a:rPr kumimoji="0" lang="en-US" altLang="zh-CN"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charset="-122"/>
                <a:cs typeface="Times New Roman" panose="02020603050405020304" charset="0"/>
                <a:sym typeface="+mn-ea"/>
              </a:rPr>
              <a:t>ead for conflicts</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charset="-122"/>
              <a:cs typeface="Times New Roman" panose="02020603050405020304" charset="0"/>
              <a:sym typeface="+mn-ea"/>
            </a:endParaRPr>
          </a:p>
        </p:txBody>
      </p:sp>
      <p:cxnSp>
        <p:nvCxnSpPr>
          <p:cNvPr id="14" name="直接连接符 13"/>
          <p:cNvCxnSpPr/>
          <p:nvPr/>
        </p:nvCxnSpPr>
        <p:spPr>
          <a:xfrm>
            <a:off x="9144000" y="2049398"/>
            <a:ext cx="18983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1134" y="1461053"/>
            <a:ext cx="46117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96955" y="2390244"/>
            <a:ext cx="36476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82456" y="4523172"/>
            <a:ext cx="2745018" cy="954107"/>
          </a:xfrm>
          <a:prstGeom prst="rect">
            <a:avLst/>
          </a:prstGeom>
          <a:solidFill>
            <a:schemeClr val="bg1"/>
          </a:solidFill>
        </p:spPr>
        <p:txBody>
          <a:bodyPr wrap="square" rtlCol="0">
            <a:spAutoFit/>
          </a:bodyPr>
          <a:lstStyle/>
          <a:p>
            <a:r>
              <a:rPr lang="en-US" altLang="zh-CN" sz="2800" kern="0" dirty="0">
                <a:solidFill>
                  <a:srgbClr val="000000"/>
                </a:solidFill>
                <a:latin typeface="Times New Roman" panose="02020603050405020304" charset="0"/>
              </a:rPr>
              <a:t>Conflict1: </a:t>
            </a:r>
            <a:endParaRPr lang="en-US" altLang="zh-CN" sz="2800" kern="0" dirty="0">
              <a:solidFill>
                <a:srgbClr val="000000"/>
              </a:solidFill>
              <a:latin typeface="Times New Roman" panose="02020603050405020304" charset="0"/>
            </a:endParaRPr>
          </a:p>
          <a:p>
            <a:r>
              <a:rPr lang="en-US" altLang="zh-CN" sz="2800" b="1" kern="0" dirty="0">
                <a:solidFill>
                  <a:srgbClr val="FF0000"/>
                </a:solidFill>
                <a:latin typeface="Times New Roman" panose="02020603050405020304" charset="0"/>
              </a:rPr>
              <a:t>My odd costume</a:t>
            </a:r>
            <a:endParaRPr lang="en-US" altLang="zh-CN" sz="2800" b="1" kern="0" dirty="0">
              <a:solidFill>
                <a:srgbClr val="FF0000"/>
              </a:solidFill>
              <a:latin typeface="Times New Roman" panose="02020603050405020304" charset="0"/>
            </a:endParaRPr>
          </a:p>
        </p:txBody>
      </p:sp>
      <p:sp>
        <p:nvSpPr>
          <p:cNvPr id="13" name="文本框 12"/>
          <p:cNvSpPr txBox="1"/>
          <p:nvPr/>
        </p:nvSpPr>
        <p:spPr>
          <a:xfrm>
            <a:off x="6419142" y="4578000"/>
            <a:ext cx="5159035" cy="954107"/>
          </a:xfrm>
          <a:prstGeom prst="rect">
            <a:avLst/>
          </a:prstGeom>
          <a:solidFill>
            <a:schemeClr val="bg1"/>
          </a:solidFill>
          <a:ln>
            <a:solidFill>
              <a:srgbClr val="7030A0"/>
            </a:solidFill>
          </a:ln>
        </p:spPr>
        <p:txBody>
          <a:bodyPr wrap="square" rtlCol="0">
            <a:spAutoFit/>
          </a:bodyPr>
          <a:lstStyle/>
          <a:p>
            <a:r>
              <a:rPr lang="en-US" altLang="zh-CN" sz="2800" kern="0" dirty="0">
                <a:solidFill>
                  <a:srgbClr val="000000"/>
                </a:solidFill>
                <a:latin typeface="Times New Roman" panose="02020603050405020304" charset="0"/>
              </a:rPr>
              <a:t>Solution1 from mom:</a:t>
            </a:r>
            <a:endParaRPr lang="en-US" altLang="zh-CN" sz="2800" kern="0" dirty="0">
              <a:solidFill>
                <a:srgbClr val="000000"/>
              </a:solidFill>
              <a:latin typeface="Times New Roman" panose="02020603050405020304" charset="0"/>
            </a:endParaRPr>
          </a:p>
          <a:p>
            <a:r>
              <a:rPr lang="en-US" altLang="zh-CN" sz="2800" kern="0" dirty="0">
                <a:solidFill>
                  <a:srgbClr val="0000FF"/>
                </a:solidFill>
                <a:latin typeface="Times New Roman" panose="02020603050405020304" charset="0"/>
              </a:rPr>
              <a:t> makeup will add something.</a:t>
            </a:r>
            <a:r>
              <a:rPr lang="en-US" altLang="zh-CN" sz="2800" b="1" kern="0" dirty="0">
                <a:solidFill>
                  <a:srgbClr val="000000"/>
                </a:solidFill>
                <a:latin typeface="Times New Roman" panose="02020603050405020304" charset="0"/>
              </a:rPr>
              <a:t> </a:t>
            </a:r>
            <a:endParaRPr lang="zh-CN" altLang="en-US" sz="2800" b="1" kern="0" dirty="0">
              <a:solidFill>
                <a:srgbClr val="FF0000"/>
              </a:solidFill>
              <a:latin typeface="Times New Roman" panose="02020603050405020304" charset="0"/>
            </a:endParaRPr>
          </a:p>
        </p:txBody>
      </p:sp>
      <p:cxnSp>
        <p:nvCxnSpPr>
          <p:cNvPr id="23" name="直接连接符 22"/>
          <p:cNvCxnSpPr/>
          <p:nvPr/>
        </p:nvCxnSpPr>
        <p:spPr>
          <a:xfrm>
            <a:off x="8269356" y="2840818"/>
            <a:ext cx="364766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15786" y="3201940"/>
            <a:ext cx="252122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134620" y="2746479"/>
            <a:ext cx="4777740" cy="13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sp>
        <p:nvSpPr>
          <p:cNvPr id="1048650" name="文本框 1"/>
          <p:cNvSpPr txBox="1"/>
          <p:nvPr/>
        </p:nvSpPr>
        <p:spPr>
          <a:xfrm>
            <a:off x="407505" y="1023729"/>
            <a:ext cx="11665226" cy="2246769"/>
          </a:xfrm>
          <a:prstGeom prst="rect">
            <a:avLst/>
          </a:prstGeom>
          <a:solidFill>
            <a:schemeClr val="bg1"/>
          </a:solidFill>
          <a:ln w="28575" cmpd="sng">
            <a:solidFill>
              <a:srgbClr val="C00000"/>
            </a:solidFill>
            <a:prstDash val="solid"/>
          </a:ln>
        </p:spPr>
        <p:txBody>
          <a:bodyPr wrap="square" rtlCol="0" anchor="t">
            <a:spAutoFit/>
          </a:bodyPr>
          <a:lstStyle/>
          <a:p>
            <a:r>
              <a:rPr lang="en-US" altLang="zh-CN" sz="2800" kern="100" dirty="0">
                <a:solidFill>
                  <a:srgbClr val="002060"/>
                </a:solidFill>
                <a:latin typeface="Times New Roman" panose="02020603050405020304" charset="0"/>
                <a:cs typeface="Times New Roman" panose="02020603050405020304" charset="0"/>
              </a:rPr>
              <a:t>  "What if I forget my lines?" I hesitated. </a:t>
            </a:r>
            <a:endParaRPr lang="en-US" altLang="zh-CN" sz="2800" kern="100" dirty="0">
              <a:solidFill>
                <a:srgbClr val="002060"/>
              </a:solidFill>
              <a:latin typeface="Times New Roman" panose="02020603050405020304" charset="0"/>
              <a:cs typeface="Times New Roman" panose="02020603050405020304" charset="0"/>
            </a:endParaRPr>
          </a:p>
          <a:p>
            <a:r>
              <a:rPr lang="en-US" altLang="zh-CN" sz="2800" kern="100" dirty="0">
                <a:solidFill>
                  <a:srgbClr val="002060"/>
                </a:solidFill>
                <a:latin typeface="Times New Roman" panose="02020603050405020304" charset="0"/>
                <a:cs typeface="Times New Roman" panose="02020603050405020304" charset="0"/>
              </a:rPr>
              <a:t>    "Oh Riley, is that what you're afraid of? I know you've been rehearsing for two months, you were the first off-book in your scene, and I couldn't be prouder of you." Mom said, kneeling down and hugging me. </a:t>
            </a:r>
            <a:endParaRPr lang="en-US" altLang="zh-CN" sz="2800" kern="100" dirty="0">
              <a:solidFill>
                <a:srgbClr val="002060"/>
              </a:solidFill>
              <a:latin typeface="Times New Roman" panose="02020603050405020304" charset="0"/>
              <a:cs typeface="Times New Roman" panose="02020603050405020304" charset="0"/>
            </a:endParaRPr>
          </a:p>
          <a:p>
            <a:endParaRPr lang="en-US" altLang="zh-CN" sz="2800" kern="100" dirty="0">
              <a:solidFill>
                <a:srgbClr val="002060"/>
              </a:solidFill>
              <a:latin typeface="Times New Roman" panose="02020603050405020304" charset="0"/>
              <a:cs typeface="Times New Roman" panose="02020603050405020304" charset="0"/>
            </a:endParaRPr>
          </a:p>
        </p:txBody>
      </p:sp>
      <p:sp>
        <p:nvSpPr>
          <p:cNvPr id="2" name="矩形 19"/>
          <p:cNvSpPr/>
          <p:nvPr/>
        </p:nvSpPr>
        <p:spPr>
          <a:xfrm>
            <a:off x="-40384" y="-1"/>
            <a:ext cx="3489262" cy="772357"/>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charset="-122"/>
                <a:cs typeface="Times New Roman" panose="02020603050405020304" charset="0"/>
                <a:sym typeface="+mn-ea"/>
              </a:rPr>
              <a:t>R</a:t>
            </a:r>
            <a:r>
              <a:rPr kumimoji="0" lang="en-US" altLang="zh-CN"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charset="-122"/>
                <a:cs typeface="Times New Roman" panose="02020603050405020304" charset="0"/>
                <a:sym typeface="+mn-ea"/>
              </a:rPr>
              <a:t>ead for conflicts</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charset="-122"/>
              <a:cs typeface="Times New Roman" panose="02020603050405020304" charset="0"/>
              <a:sym typeface="+mn-ea"/>
            </a:endParaRPr>
          </a:p>
        </p:txBody>
      </p:sp>
      <p:cxnSp>
        <p:nvCxnSpPr>
          <p:cNvPr id="14" name="直接连接符 13"/>
          <p:cNvCxnSpPr/>
          <p:nvPr/>
        </p:nvCxnSpPr>
        <p:spPr>
          <a:xfrm>
            <a:off x="7782339" y="1969885"/>
            <a:ext cx="358802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25557" y="1510749"/>
            <a:ext cx="40501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96955" y="2390244"/>
            <a:ext cx="1133061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27991" y="4523172"/>
            <a:ext cx="4671392" cy="954107"/>
          </a:xfrm>
          <a:prstGeom prst="rect">
            <a:avLst/>
          </a:prstGeom>
          <a:solidFill>
            <a:schemeClr val="bg1"/>
          </a:solidFill>
        </p:spPr>
        <p:txBody>
          <a:bodyPr wrap="square" rtlCol="0">
            <a:spAutoFit/>
          </a:bodyPr>
          <a:lstStyle/>
          <a:p>
            <a:r>
              <a:rPr lang="en-US" altLang="zh-CN" sz="2800" kern="0" dirty="0">
                <a:solidFill>
                  <a:srgbClr val="000000"/>
                </a:solidFill>
                <a:latin typeface="Times New Roman" panose="02020603050405020304" charset="0"/>
              </a:rPr>
              <a:t>Conflict2: </a:t>
            </a:r>
            <a:endParaRPr lang="en-US" altLang="zh-CN" sz="2800" kern="0" dirty="0">
              <a:solidFill>
                <a:srgbClr val="000000"/>
              </a:solidFill>
              <a:latin typeface="Times New Roman" panose="02020603050405020304" charset="0"/>
            </a:endParaRPr>
          </a:p>
          <a:p>
            <a:r>
              <a:rPr lang="en-US" altLang="zh-CN" sz="2800" b="1" kern="0" dirty="0">
                <a:solidFill>
                  <a:srgbClr val="FF0000"/>
                </a:solidFill>
                <a:latin typeface="Times New Roman" panose="02020603050405020304" charset="0"/>
              </a:rPr>
              <a:t>lack of self-confidence</a:t>
            </a:r>
            <a:endParaRPr lang="en-US" altLang="zh-CN" sz="2800" b="1" kern="0" dirty="0">
              <a:solidFill>
                <a:srgbClr val="FF0000"/>
              </a:solidFill>
              <a:latin typeface="Times New Roman" panose="02020603050405020304" charset="0"/>
            </a:endParaRPr>
          </a:p>
        </p:txBody>
      </p:sp>
      <p:sp>
        <p:nvSpPr>
          <p:cNvPr id="13" name="文本框 12"/>
          <p:cNvSpPr txBox="1"/>
          <p:nvPr/>
        </p:nvSpPr>
        <p:spPr>
          <a:xfrm>
            <a:off x="6096000" y="4578000"/>
            <a:ext cx="5482177" cy="954107"/>
          </a:xfrm>
          <a:prstGeom prst="rect">
            <a:avLst/>
          </a:prstGeom>
          <a:solidFill>
            <a:schemeClr val="bg1"/>
          </a:solidFill>
          <a:ln>
            <a:solidFill>
              <a:srgbClr val="7030A0"/>
            </a:solidFill>
          </a:ln>
        </p:spPr>
        <p:txBody>
          <a:bodyPr wrap="square" rtlCol="0">
            <a:spAutoFit/>
          </a:bodyPr>
          <a:lstStyle/>
          <a:p>
            <a:r>
              <a:rPr lang="en-US" altLang="zh-CN" sz="2800" kern="0" dirty="0">
                <a:solidFill>
                  <a:srgbClr val="000000"/>
                </a:solidFill>
                <a:latin typeface="Times New Roman" panose="02020603050405020304" charset="0"/>
              </a:rPr>
              <a:t>Solution2 from mom:</a:t>
            </a:r>
            <a:endParaRPr lang="en-US" altLang="zh-CN" sz="2800" kern="0" dirty="0">
              <a:solidFill>
                <a:srgbClr val="000000"/>
              </a:solidFill>
              <a:latin typeface="Times New Roman" panose="02020603050405020304" charset="0"/>
            </a:endParaRPr>
          </a:p>
          <a:p>
            <a:r>
              <a:rPr lang="en-US" altLang="zh-CN" sz="2800" kern="0" dirty="0">
                <a:solidFill>
                  <a:srgbClr val="0000FF"/>
                </a:solidFill>
                <a:latin typeface="Times New Roman" panose="02020603050405020304" charset="0"/>
              </a:rPr>
              <a:t> comfort </a:t>
            </a:r>
            <a:r>
              <a:rPr lang="zh-CN" altLang="en-US" sz="2800" kern="0" dirty="0">
                <a:solidFill>
                  <a:srgbClr val="0000FF"/>
                </a:solidFill>
                <a:latin typeface="Times New Roman" panose="02020603050405020304" charset="0"/>
              </a:rPr>
              <a:t>，</a:t>
            </a:r>
            <a:r>
              <a:rPr lang="en-US" altLang="zh-CN" sz="2800" kern="0" dirty="0">
                <a:solidFill>
                  <a:srgbClr val="0000FF"/>
                </a:solidFill>
                <a:latin typeface="Times New Roman" panose="02020603050405020304" charset="0"/>
              </a:rPr>
              <a:t> encouragement </a:t>
            </a:r>
            <a:r>
              <a:rPr lang="zh-CN" altLang="en-US" sz="2800" kern="0" dirty="0">
                <a:solidFill>
                  <a:srgbClr val="0000FF"/>
                </a:solidFill>
                <a:latin typeface="Times New Roman" panose="02020603050405020304" charset="0"/>
              </a:rPr>
              <a:t>，</a:t>
            </a:r>
            <a:r>
              <a:rPr lang="en-US" altLang="zh-CN" sz="2800" kern="0" dirty="0">
                <a:solidFill>
                  <a:srgbClr val="0000FF"/>
                </a:solidFill>
                <a:latin typeface="Times New Roman" panose="02020603050405020304" charset="0"/>
              </a:rPr>
              <a:t>trust</a:t>
            </a:r>
            <a:endParaRPr lang="en-US" altLang="zh-CN" sz="2800" kern="0" dirty="0">
              <a:solidFill>
                <a:srgbClr val="0000FF"/>
              </a:solidFill>
              <a:latin typeface="Times New Roman" panose="02020603050405020304" charset="0"/>
            </a:endParaRPr>
          </a:p>
        </p:txBody>
      </p:sp>
      <p:cxnSp>
        <p:nvCxnSpPr>
          <p:cNvPr id="24" name="直接连接符 23"/>
          <p:cNvCxnSpPr/>
          <p:nvPr/>
        </p:nvCxnSpPr>
        <p:spPr>
          <a:xfrm>
            <a:off x="512195" y="2825939"/>
            <a:ext cx="1177290" cy="1397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b="25259"/>
          <a:stretch>
            <a:fillRect/>
          </a:stretch>
        </p:blipFill>
        <p:spPr>
          <a:xfrm>
            <a:off x="-22530" y="-1"/>
            <a:ext cx="12214530" cy="6858001"/>
          </a:xfrm>
          <a:prstGeom prst="rect">
            <a:avLst/>
          </a:prstGeom>
        </p:spPr>
      </p:pic>
      <p:sp>
        <p:nvSpPr>
          <p:cNvPr id="1048650" name="文本框 1"/>
          <p:cNvSpPr txBox="1"/>
          <p:nvPr/>
        </p:nvSpPr>
        <p:spPr>
          <a:xfrm>
            <a:off x="0" y="0"/>
            <a:ext cx="12098655" cy="5692775"/>
          </a:xfrm>
          <a:prstGeom prst="rect">
            <a:avLst/>
          </a:prstGeom>
          <a:solidFill>
            <a:schemeClr val="bg1"/>
          </a:solidFill>
          <a:ln w="28575" cmpd="sng">
            <a:solidFill>
              <a:srgbClr val="C00000"/>
            </a:solidFill>
            <a:prstDash val="solid"/>
          </a:ln>
        </p:spPr>
        <p:txBody>
          <a:bodyPr wrap="square" rtlCol="0" anchor="t">
            <a:spAutoFit/>
          </a:bodyPr>
          <a:lstStyle/>
          <a:p>
            <a:r>
              <a:rPr lang="en-US" altLang="zh-CN" sz="2800" dirty="0"/>
              <a:t>  The next day we pulled into the parking lot, and I stepped out of the car, wearing the questionable costume. I shrank inside myself, but Mom pulled me toward the makeup room. When the makeup was done, I looked at myself in the mirror. My jaw dropped. </a:t>
            </a:r>
            <a:endParaRPr lang="en-US" altLang="zh-CN" sz="2800" dirty="0"/>
          </a:p>
          <a:p>
            <a:r>
              <a:rPr lang="en-US" altLang="zh-CN" sz="2800" dirty="0"/>
              <a:t>    "Mom! I can't go onstage like this!" I cried.</a:t>
            </a:r>
            <a:endParaRPr lang="en-US" altLang="zh-CN" sz="2800" dirty="0"/>
          </a:p>
          <a:p>
            <a:r>
              <a:rPr lang="en-US" altLang="zh-CN" sz="2800" dirty="0"/>
              <a:t>     "Why not?“ </a:t>
            </a:r>
            <a:endParaRPr lang="en-US" altLang="zh-CN" sz="2800" dirty="0"/>
          </a:p>
          <a:p>
            <a:r>
              <a:rPr lang="en-US" altLang="zh-CN" sz="2800" dirty="0"/>
              <a:t>     “I’d be a laughing stock(</a:t>
            </a:r>
            <a:r>
              <a:rPr lang="zh-CN" altLang="en-US" sz="2800" dirty="0"/>
              <a:t>笑柄</a:t>
            </a:r>
            <a:r>
              <a:rPr lang="en-US" altLang="zh-CN" sz="2800" dirty="0"/>
              <a:t>)!” </a:t>
            </a:r>
            <a:endParaRPr lang="en-US" altLang="zh-CN" sz="2800" dirty="0"/>
          </a:p>
          <a:p>
            <a:r>
              <a:rPr lang="en-US" altLang="zh-CN" sz="2800" dirty="0"/>
              <a:t>     "Riley, look around you! You're not the only one in an odd costume.“</a:t>
            </a:r>
            <a:endParaRPr lang="en-US" altLang="zh-CN" sz="2800" dirty="0"/>
          </a:p>
          <a:p>
            <a:r>
              <a:rPr lang="en-US" altLang="zh-CN" sz="2800" dirty="0"/>
              <a:t>      "What if we just sneak out? No one will miss me." I whispered. </a:t>
            </a:r>
            <a:endParaRPr lang="en-US" altLang="zh-CN" sz="2800" dirty="0"/>
          </a:p>
          <a:p>
            <a:r>
              <a:rPr lang="en-US" altLang="zh-CN" sz="2800" dirty="0"/>
              <a:t>     Mom's lips disappeared into a thin line, and I knew I had gone too far.             </a:t>
            </a:r>
            <a:endParaRPr lang="en-US" altLang="zh-CN" sz="2800" dirty="0"/>
          </a:p>
          <a:p>
            <a:r>
              <a:rPr lang="en-US" altLang="zh-CN" sz="2800" dirty="0"/>
              <a:t>     "Riley, I'm going to watch you go out on that stage tonight. And that's the end of it." Then mom disappeared into the audience. I sat there, alone and bored, as the play began and the curtain rose on. </a:t>
            </a:r>
            <a:endParaRPr lang="zh-CN" altLang="zh-CN" sz="2800" kern="100" dirty="0">
              <a:solidFill>
                <a:srgbClr val="002060"/>
              </a:solidFill>
              <a:effectLst/>
              <a:latin typeface="Times New Roman" panose="02020603050405020304" charset="0"/>
              <a:ea typeface="等线" panose="02010600030101010101" pitchFamily="2" charset="-122"/>
              <a:cs typeface="Times New Roman" panose="02020603050405020304" charset="0"/>
            </a:endParaRPr>
          </a:p>
        </p:txBody>
      </p:sp>
      <p:cxnSp>
        <p:nvCxnSpPr>
          <p:cNvPr id="14" name="直接连接符 13"/>
          <p:cNvCxnSpPr/>
          <p:nvPr/>
        </p:nvCxnSpPr>
        <p:spPr>
          <a:xfrm>
            <a:off x="715616" y="3119113"/>
            <a:ext cx="43434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144617" y="1361662"/>
            <a:ext cx="75338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96955" y="2211340"/>
            <a:ext cx="50689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7105" y="5792092"/>
            <a:ext cx="5896556" cy="954107"/>
          </a:xfrm>
          <a:prstGeom prst="rect">
            <a:avLst/>
          </a:prstGeom>
          <a:solidFill>
            <a:schemeClr val="bg1"/>
          </a:solidFill>
        </p:spPr>
        <p:txBody>
          <a:bodyPr wrap="square" rtlCol="0">
            <a:spAutoFit/>
          </a:bodyPr>
          <a:lstStyle/>
          <a:p>
            <a:r>
              <a:rPr lang="en-US" altLang="zh-CN" sz="2800" kern="0" dirty="0">
                <a:solidFill>
                  <a:srgbClr val="000000"/>
                </a:solidFill>
                <a:latin typeface="Times New Roman" panose="02020603050405020304" charset="0"/>
              </a:rPr>
              <a:t>Conflict3: </a:t>
            </a:r>
            <a:endParaRPr lang="en-US" altLang="zh-CN" sz="2800" kern="0" dirty="0">
              <a:solidFill>
                <a:srgbClr val="000000"/>
              </a:solidFill>
              <a:latin typeface="Times New Roman" panose="02020603050405020304" charset="0"/>
            </a:endParaRPr>
          </a:p>
          <a:p>
            <a:r>
              <a:rPr lang="en-US" altLang="zh-CN" sz="2800" b="1" kern="0" dirty="0">
                <a:solidFill>
                  <a:srgbClr val="C00000"/>
                </a:solidFill>
                <a:latin typeface="Times New Roman" panose="02020603050405020304" charset="0"/>
              </a:rPr>
              <a:t>My fear of being a laughing stock</a:t>
            </a:r>
            <a:endParaRPr lang="en-US" altLang="zh-CN" sz="2800" b="1" kern="0" dirty="0">
              <a:solidFill>
                <a:srgbClr val="C00000"/>
              </a:solidFill>
              <a:latin typeface="Times New Roman" panose="02020603050405020304" charset="0"/>
            </a:endParaRPr>
          </a:p>
        </p:txBody>
      </p:sp>
      <p:sp>
        <p:nvSpPr>
          <p:cNvPr id="13" name="文本框 12"/>
          <p:cNvSpPr txBox="1"/>
          <p:nvPr/>
        </p:nvSpPr>
        <p:spPr>
          <a:xfrm>
            <a:off x="6615430" y="5791835"/>
            <a:ext cx="5483225" cy="953135"/>
          </a:xfrm>
          <a:prstGeom prst="rect">
            <a:avLst/>
          </a:prstGeom>
          <a:solidFill>
            <a:schemeClr val="bg1"/>
          </a:solidFill>
          <a:ln>
            <a:solidFill>
              <a:srgbClr val="7030A0"/>
            </a:solidFill>
          </a:ln>
        </p:spPr>
        <p:txBody>
          <a:bodyPr wrap="square" rtlCol="0">
            <a:spAutoFit/>
          </a:bodyPr>
          <a:lstStyle/>
          <a:p>
            <a:r>
              <a:rPr lang="en-US" altLang="zh-CN" sz="2800" kern="0" dirty="0">
                <a:solidFill>
                  <a:srgbClr val="000000"/>
                </a:solidFill>
                <a:latin typeface="Times New Roman" panose="02020603050405020304" charset="0"/>
              </a:rPr>
              <a:t>Solution3 from mom:</a:t>
            </a:r>
            <a:endParaRPr lang="en-US" altLang="zh-CN" sz="2800" kern="0" dirty="0">
              <a:solidFill>
                <a:srgbClr val="000000"/>
              </a:solidFill>
              <a:latin typeface="Times New Roman" panose="02020603050405020304" charset="0"/>
            </a:endParaRPr>
          </a:p>
          <a:p>
            <a:r>
              <a:rPr lang="en-US" altLang="zh-CN" sz="2800" kern="0" dirty="0">
                <a:solidFill>
                  <a:srgbClr val="0000FF"/>
                </a:solidFill>
                <a:latin typeface="Times New Roman" panose="02020603050405020304" charset="0"/>
              </a:rPr>
              <a:t> determination</a:t>
            </a:r>
            <a:endParaRPr lang="zh-CN" altLang="en-US" sz="2800" b="1" kern="0" dirty="0">
              <a:solidFill>
                <a:srgbClr val="FF0000"/>
              </a:solidFill>
              <a:latin typeface="Times New Roman" panose="02020603050405020304" charset="0"/>
            </a:endParaRPr>
          </a:p>
        </p:txBody>
      </p:sp>
      <p:cxnSp>
        <p:nvCxnSpPr>
          <p:cNvPr id="23" name="直接连接符 22"/>
          <p:cNvCxnSpPr/>
          <p:nvPr/>
        </p:nvCxnSpPr>
        <p:spPr>
          <a:xfrm>
            <a:off x="168965" y="1717696"/>
            <a:ext cx="40849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4569" y="3539870"/>
            <a:ext cx="103383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4569" y="3950687"/>
            <a:ext cx="103383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4569" y="4729253"/>
            <a:ext cx="11421718"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125"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3" grpId="0" bldLvl="0" animBg="1"/>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13131</Words>
  <Application>WPS 演示</Application>
  <PresentationFormat>宽屏</PresentationFormat>
  <Paragraphs>267</Paragraphs>
  <Slides>23</Slides>
  <Notes>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思源黑体</vt:lpstr>
      <vt:lpstr>Times New Roman</vt:lpstr>
      <vt:lpstr>等线</vt:lpstr>
      <vt:lpstr>微软雅黑</vt:lpstr>
      <vt:lpstr>Arial Unicode MS</vt:lpstr>
      <vt:lpstr>等线 Light</vt:lpstr>
      <vt:lpstr>黑体</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Wiesen</cp:lastModifiedBy>
  <cp:revision>168</cp:revision>
  <dcterms:created xsi:type="dcterms:W3CDTF">2024-05-24T10:01:00Z</dcterms:created>
  <dcterms:modified xsi:type="dcterms:W3CDTF">2024-05-27T09:18:15Z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9A7D612C4F2145C6B5D15BF38F0C07AE_12</vt:lpwstr>
  </property>
  <property fmtid="{D5CDD505-2E9C-101B-9397-08002B2CF9AE}" pid="3" name="KSOProductBuildVer">
    <vt:lpwstr>2052-10.8.2.6613</vt:lpwstr>
  </property>
</Properties>
</file>