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5" r:id="rId3"/>
    <p:sldId id="258" r:id="rId4"/>
    <p:sldId id="271" r:id="rId5"/>
    <p:sldId id="272" r:id="rId6"/>
    <p:sldId id="263" r:id="rId7"/>
    <p:sldId id="283" r:id="rId8"/>
    <p:sldId id="257" r:id="rId9"/>
    <p:sldId id="282" r:id="rId10"/>
    <p:sldId id="275" r:id="rId11"/>
    <p:sldId id="276" r:id="rId12"/>
    <p:sldId id="280" r:id="rId13"/>
    <p:sldId id="277" r:id="rId14"/>
    <p:sldId id="278" r:id="rId15"/>
    <p:sldId id="286" r:id="rId16"/>
    <p:sldId id="264" r:id="rId17"/>
    <p:sldId id="262" r:id="rId18"/>
    <p:sldId id="261"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12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4" y="-8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8278495" y="41783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476250" y="265430"/>
            <a:ext cx="5349240"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5942965" y="193484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4629785" y="417830"/>
            <a:ext cx="4257040" cy="1378585"/>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6299200" y="2414270"/>
            <a:ext cx="2186305" cy="218503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1" cstate="print"/>
          <a:srcRect/>
          <a:stretch>
            <a:fillRect/>
          </a:stretch>
        </p:blipFill>
        <p:spPr bwMode="auto">
          <a:xfrm>
            <a:off x="142844" y="714362"/>
            <a:ext cx="5867264" cy="1857388"/>
          </a:xfrm>
          <a:prstGeom prst="rect">
            <a:avLst/>
          </a:prstGeom>
          <a:noFill/>
          <a:ln w="9525">
            <a:noFill/>
            <a:miter lim="800000"/>
            <a:headEnd/>
            <a:tailEnd/>
          </a:ln>
          <a:effectLst/>
        </p:spPr>
      </p:pic>
      <p:pic>
        <p:nvPicPr>
          <p:cNvPr id="3" name="图片 2"/>
          <p:cNvPicPr>
            <a:picLocks noChangeAspect="1"/>
          </p:cNvPicPr>
          <p:nvPr/>
        </p:nvPicPr>
        <p:blipFill>
          <a:blip r:embed="rId2" cstate="print"/>
          <a:stretch>
            <a:fillRect/>
          </a:stretch>
        </p:blipFill>
        <p:spPr>
          <a:xfrm>
            <a:off x="0" y="0"/>
            <a:ext cx="2467000" cy="454091"/>
          </a:xfrm>
          <a:prstGeom prst="rect">
            <a:avLst/>
          </a:prstGeom>
        </p:spPr>
      </p:pic>
      <p:cxnSp>
        <p:nvCxnSpPr>
          <p:cNvPr id="4" name="直接连接符 3"/>
          <p:cNvCxnSpPr/>
          <p:nvPr/>
        </p:nvCxnSpPr>
        <p:spPr>
          <a:xfrm>
            <a:off x="2928926" y="1214428"/>
            <a:ext cx="500066"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矩形 5"/>
          <p:cNvSpPr/>
          <p:nvPr/>
        </p:nvSpPr>
        <p:spPr>
          <a:xfrm>
            <a:off x="6000760" y="857238"/>
            <a:ext cx="3143240" cy="1754326"/>
          </a:xfrm>
          <a:prstGeom prst="rect">
            <a:avLst/>
          </a:prstGeom>
        </p:spPr>
        <p:txBody>
          <a:bodyPr wrap="square">
            <a:spAutoFit/>
          </a:bodyPr>
          <a:lstStyle/>
          <a:p>
            <a:pPr>
              <a:buFont typeface="Wingdings" panose="05000000000000000000" pitchFamily="2" charset="2"/>
              <a:buChar char="l"/>
            </a:pPr>
            <a:r>
              <a:rPr lang="en-US" altLang="zh-CN" b="1" dirty="0" smtClean="0">
                <a:latin typeface="Times New Roman" panose="02020603050405020304" pitchFamily="18" charset="0"/>
                <a:cs typeface="Times New Roman" panose="02020603050405020304" pitchFamily="18" charset="0"/>
              </a:rPr>
              <a:t>What  do you know from the two figures? </a:t>
            </a:r>
            <a:endParaRPr lang="en-US" altLang="zh-CN"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l"/>
            </a:pPr>
            <a:r>
              <a:rPr lang="en-US" altLang="zh-CN" b="1" dirty="0" smtClean="0">
                <a:latin typeface="Times New Roman" panose="02020603050405020304" pitchFamily="18" charset="0"/>
                <a:cs typeface="Times New Roman" panose="02020603050405020304" pitchFamily="18" charset="0"/>
              </a:rPr>
              <a:t>What negative effects of cigarette butts are mentioned in this paragraph?</a:t>
            </a:r>
            <a:endParaRPr lang="en-US" altLang="zh-CN" b="1" dirty="0" smtClean="0">
              <a:latin typeface="Times New Roman" panose="02020603050405020304" pitchFamily="18" charset="0"/>
              <a:cs typeface="Times New Roman" panose="02020603050405020304" pitchFamily="18" charset="0"/>
            </a:endParaRPr>
          </a:p>
          <a:p>
            <a:endParaRPr lang="en-US" altLang="zh-CN" b="1"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4071934" y="3929072"/>
            <a:ext cx="4714908" cy="923330"/>
          </a:xfrm>
          <a:prstGeom prst="rect">
            <a:avLst/>
          </a:prstGeom>
          <a:noFill/>
        </p:spPr>
        <p:txBody>
          <a:bodyPr wrap="square" rtlCol="0">
            <a:spAutoFit/>
          </a:bodyPr>
          <a:lstStyle/>
          <a:p>
            <a:r>
              <a:rPr lang="en-US" altLang="zh-CN" dirty="0" smtClean="0"/>
              <a:t>lead to worse water quality and </a:t>
            </a:r>
            <a:r>
              <a:rPr lang="en-US" altLang="zh-CN" b="1" i="1" dirty="0" smtClean="0">
                <a:solidFill>
                  <a:srgbClr val="FF0000"/>
                </a:solidFill>
              </a:rPr>
              <a:t>endanger/pose a threat to</a:t>
            </a:r>
            <a:r>
              <a:rPr lang="en-US" altLang="zh-CN" dirty="0" smtClean="0"/>
              <a:t> plants and animals</a:t>
            </a:r>
            <a:endParaRPr lang="en-US" altLang="zh-CN" dirty="0" smtClean="0"/>
          </a:p>
          <a:p>
            <a:endParaRPr lang="zh-CN" altLang="en-US" dirty="0"/>
          </a:p>
        </p:txBody>
      </p:sp>
      <p:sp>
        <p:nvSpPr>
          <p:cNvPr id="8" name="TextBox 7"/>
          <p:cNvSpPr txBox="1"/>
          <p:nvPr/>
        </p:nvSpPr>
        <p:spPr>
          <a:xfrm>
            <a:off x="357158" y="3214692"/>
            <a:ext cx="2286016" cy="1200329"/>
          </a:xfrm>
          <a:prstGeom prst="rect">
            <a:avLst/>
          </a:prstGeom>
          <a:noFill/>
        </p:spPr>
        <p:txBody>
          <a:bodyPr wrap="square" rtlCol="0">
            <a:spAutoFit/>
          </a:bodyPr>
          <a:lstStyle/>
          <a:p>
            <a:r>
              <a:rPr lang="en-US" altLang="zh-CN" sz="2400" b="1" dirty="0" smtClean="0">
                <a:solidFill>
                  <a:srgbClr val="FF0000"/>
                </a:solidFill>
              </a:rPr>
              <a:t>4.3 trillion</a:t>
            </a:r>
            <a:endParaRPr lang="en-US" altLang="zh-CN" sz="2400" b="1" dirty="0" smtClean="0">
              <a:solidFill>
                <a:srgbClr val="FF0000"/>
              </a:solidFill>
            </a:endParaRPr>
          </a:p>
          <a:p>
            <a:endParaRPr lang="en-US" altLang="zh-CN" sz="2400" b="1" dirty="0" smtClean="0">
              <a:solidFill>
                <a:srgbClr val="FF0000"/>
              </a:solidFill>
            </a:endParaRPr>
          </a:p>
          <a:p>
            <a:r>
              <a:rPr lang="en-US" altLang="zh-CN" sz="2400" b="1" dirty="0" smtClean="0">
                <a:solidFill>
                  <a:srgbClr val="FF0000"/>
                </a:solidFill>
              </a:rPr>
              <a:t>25 years  </a:t>
            </a:r>
            <a:endParaRPr lang="zh-CN" altLang="en-US" sz="2400" b="1" dirty="0">
              <a:solidFill>
                <a:srgbClr val="FF0000"/>
              </a:solidFill>
            </a:endParaRPr>
          </a:p>
        </p:txBody>
      </p:sp>
      <p:cxnSp>
        <p:nvCxnSpPr>
          <p:cNvPr id="10" name="直接箭头连接符 9"/>
          <p:cNvCxnSpPr/>
          <p:nvPr/>
        </p:nvCxnSpPr>
        <p:spPr>
          <a:xfrm>
            <a:off x="1857356" y="3500444"/>
            <a:ext cx="21431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857356" y="4143386"/>
            <a:ext cx="21431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28794" y="3071816"/>
            <a:ext cx="1714512" cy="369332"/>
          </a:xfrm>
          <a:prstGeom prst="rect">
            <a:avLst/>
          </a:prstGeom>
          <a:noFill/>
        </p:spPr>
        <p:txBody>
          <a:bodyPr wrap="square" rtlCol="0">
            <a:spAutoFit/>
          </a:bodyPr>
          <a:lstStyle/>
          <a:p>
            <a:r>
              <a:rPr lang="en-US" altLang="zh-CN" dirty="0" smtClean="0"/>
              <a:t>large quantities </a:t>
            </a:r>
            <a:endParaRPr lang="zh-CN" altLang="en-US" dirty="0"/>
          </a:p>
        </p:txBody>
      </p:sp>
      <p:sp>
        <p:nvSpPr>
          <p:cNvPr id="13" name="TextBox 12"/>
          <p:cNvSpPr txBox="1"/>
          <p:nvPr/>
        </p:nvSpPr>
        <p:spPr>
          <a:xfrm>
            <a:off x="1857356" y="3714758"/>
            <a:ext cx="2143140" cy="369332"/>
          </a:xfrm>
          <a:prstGeom prst="rect">
            <a:avLst/>
          </a:prstGeom>
          <a:noFill/>
        </p:spPr>
        <p:txBody>
          <a:bodyPr wrap="square" rtlCol="0">
            <a:spAutoFit/>
          </a:bodyPr>
          <a:lstStyle/>
          <a:p>
            <a:r>
              <a:rPr lang="en-US" altLang="zh-CN" dirty="0" smtClean="0"/>
              <a:t>hard to break down</a:t>
            </a:r>
            <a:endParaRPr lang="zh-CN" altLang="en-US" dirty="0"/>
          </a:p>
        </p:txBody>
      </p:sp>
      <p:sp>
        <p:nvSpPr>
          <p:cNvPr id="14" name="矩形 13"/>
          <p:cNvSpPr/>
          <p:nvPr/>
        </p:nvSpPr>
        <p:spPr>
          <a:xfrm>
            <a:off x="4071934" y="3000378"/>
            <a:ext cx="4857784" cy="923330"/>
          </a:xfrm>
          <a:prstGeom prst="rect">
            <a:avLst/>
          </a:prstGeom>
        </p:spPr>
        <p:txBody>
          <a:bodyPr wrap="square">
            <a:spAutoFit/>
          </a:bodyPr>
          <a:lstStyle/>
          <a:p>
            <a:pPr lvl="0"/>
            <a:r>
              <a:rPr lang="en-US" altLang="zh-CN" b="1" dirty="0" smtClean="0">
                <a:solidFill>
                  <a:srgbClr val="FF0000"/>
                </a:solidFill>
              </a:rPr>
              <a:t>spoil</a:t>
            </a:r>
            <a:r>
              <a:rPr lang="en-US" altLang="zh-CN" b="1" dirty="0" smtClean="0">
                <a:solidFill>
                  <a:srgbClr val="7030A0"/>
                </a:solidFill>
              </a:rPr>
              <a:t>/ruin/destroy/wreck/cause damage to </a:t>
            </a:r>
            <a:r>
              <a:rPr lang="en-US" altLang="zh-CN" dirty="0" smtClean="0">
                <a:solidFill>
                  <a:prstClr val="black"/>
                </a:solidFill>
              </a:rPr>
              <a:t>the beauty of the environment</a:t>
            </a:r>
            <a:endParaRPr lang="en-US" altLang="zh-CN" dirty="0" smtClean="0">
              <a:solidFill>
                <a:prstClr val="black"/>
              </a:solidFill>
            </a:endParaRPr>
          </a:p>
          <a:p>
            <a:pPr lvl="0"/>
            <a:r>
              <a:rPr lang="en-US" altLang="zh-CN" dirty="0" smtClean="0">
                <a:solidFill>
                  <a:prstClr val="black"/>
                </a:solidFill>
              </a:rPr>
              <a:t>have </a:t>
            </a:r>
            <a:r>
              <a:rPr lang="en-US" altLang="zh-CN" b="1" i="1" dirty="0" smtClean="0">
                <a:solidFill>
                  <a:prstClr val="black"/>
                </a:solidFill>
              </a:rPr>
              <a:t>considerable </a:t>
            </a:r>
            <a:r>
              <a:rPr lang="en-US" altLang="zh-CN" dirty="0" smtClean="0">
                <a:solidFill>
                  <a:prstClr val="black"/>
                </a:solidFill>
              </a:rPr>
              <a:t>influence on environment</a:t>
            </a:r>
            <a:endParaRPr lang="en-US" altLang="zh-CN" dirty="0" smtClean="0">
              <a:solidFill>
                <a:prstClr val="black"/>
              </a:solidFill>
            </a:endParaRPr>
          </a:p>
        </p:txBody>
      </p:sp>
      <p:sp>
        <p:nvSpPr>
          <p:cNvPr id="15" name="矩形 14"/>
          <p:cNvSpPr/>
          <p:nvPr/>
        </p:nvSpPr>
        <p:spPr>
          <a:xfrm>
            <a:off x="1857356" y="4214824"/>
            <a:ext cx="1148071" cy="369332"/>
          </a:xfrm>
          <a:prstGeom prst="rect">
            <a:avLst/>
          </a:prstGeom>
        </p:spPr>
        <p:txBody>
          <a:bodyPr wrap="none">
            <a:spAutoFit/>
          </a:bodyPr>
          <a:lstStyle/>
          <a:p>
            <a:r>
              <a:rPr lang="en-US" altLang="zh-CN" dirty="0" smtClean="0"/>
              <a:t>poisonous</a:t>
            </a:r>
            <a:endParaRPr lang="zh-CN" altLang="en-US" dirty="0"/>
          </a:p>
        </p:txBody>
      </p:sp>
      <p:cxnSp>
        <p:nvCxnSpPr>
          <p:cNvPr id="16" name="直接连接符 15"/>
          <p:cNvCxnSpPr/>
          <p:nvPr/>
        </p:nvCxnSpPr>
        <p:spPr>
          <a:xfrm>
            <a:off x="2500298" y="2071684"/>
            <a:ext cx="500066"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blinds(horizontal)">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blinds(horizontal)">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xEl>
                                              <p:pRg st="1" end="1"/>
                                            </p:txEl>
                                          </p:spTgt>
                                        </p:tgtEl>
                                        <p:attrNameLst>
                                          <p:attrName>style.visibility</p:attrName>
                                        </p:attrNameLst>
                                      </p:cBhvr>
                                      <p:to>
                                        <p:strVal val="visible"/>
                                      </p:to>
                                    </p:set>
                                    <p:animEffect transition="in" filter="blinds(horizontal)">
                                      <p:cBhvr>
                                        <p:cTn id="62" dur="500"/>
                                        <p:tgtEl>
                                          <p:spTgt spid="1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Effect transition="in" filter="blinds(horizontal)">
                                      <p:cBhvr>
                                        <p:cTn id="6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pic.kekenet.com/2016/0330/40091459323833.jpg"/>
          <p:cNvPicPr>
            <a:picLocks noChangeAspect="1" noChangeArrowheads="1"/>
          </p:cNvPicPr>
          <p:nvPr/>
        </p:nvPicPr>
        <p:blipFill>
          <a:blip r:embed="rId1" cstate="print"/>
          <a:srcRect/>
          <a:stretch>
            <a:fillRect/>
          </a:stretch>
        </p:blipFill>
        <p:spPr bwMode="auto">
          <a:xfrm>
            <a:off x="214282" y="214296"/>
            <a:ext cx="8658542" cy="4786346"/>
          </a:xfrm>
          <a:prstGeom prst="rect">
            <a:avLst/>
          </a:prstGeom>
          <a:noFill/>
        </p:spPr>
      </p:pic>
      <p:sp>
        <p:nvSpPr>
          <p:cNvPr id="5" name="矩形 4"/>
          <p:cNvSpPr/>
          <p:nvPr/>
        </p:nvSpPr>
        <p:spPr>
          <a:xfrm>
            <a:off x="428596" y="571486"/>
            <a:ext cx="8429684" cy="954107"/>
          </a:xfrm>
          <a:prstGeom prst="rect">
            <a:avLst/>
          </a:prstGeom>
        </p:spPr>
        <p:txBody>
          <a:bodyPr wrap="square">
            <a:spAutoFit/>
          </a:bodyPr>
          <a:lstStyle/>
          <a:p>
            <a:r>
              <a:rPr lang="en-US" altLang="zh-CN" sz="2800" b="1" dirty="0" smtClean="0">
                <a:solidFill>
                  <a:schemeClr val="bg1"/>
                </a:solidFill>
                <a:latin typeface="Times New Roman" panose="02020603050405020304" pitchFamily="18" charset="0"/>
                <a:cs typeface="Times New Roman" panose="02020603050405020304" pitchFamily="18" charset="0"/>
              </a:rPr>
              <a:t>What  measures  are supposed to be taken to improve current situation? </a:t>
            </a:r>
            <a:endParaRPr lang="en-US" altLang="zh-CN" sz="2800" b="1" dirty="0" smtClean="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00034" y="3143254"/>
            <a:ext cx="8072494"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Wingdings" panose="05000000000000000000" pitchFamily="2" charset="2"/>
              <a:buChar char="Ø"/>
            </a:pPr>
            <a:r>
              <a:rPr lang="en-US" altLang="zh-CN" sz="2400" dirty="0" smtClean="0"/>
              <a:t>appeal to more people to </a:t>
            </a:r>
            <a:r>
              <a:rPr lang="en-US" altLang="zh-CN" sz="2400" b="1" i="1" dirty="0" smtClean="0">
                <a:solidFill>
                  <a:srgbClr val="FF0000"/>
                </a:solidFill>
              </a:rPr>
              <a:t>quit smoking </a:t>
            </a:r>
            <a:endParaRPr lang="en-US" altLang="zh-CN" sz="2400" b="1" i="1" dirty="0" smtClean="0">
              <a:solidFill>
                <a:srgbClr val="FF0000"/>
              </a:solidFill>
            </a:endParaRPr>
          </a:p>
          <a:p>
            <a:pPr>
              <a:buFont typeface="Wingdings" panose="05000000000000000000" pitchFamily="2" charset="2"/>
              <a:buChar char="Ø"/>
            </a:pPr>
            <a:r>
              <a:rPr lang="en-US" altLang="zh-CN" sz="2400" b="1" i="1" dirty="0" smtClean="0">
                <a:solidFill>
                  <a:srgbClr val="FF0000"/>
                </a:solidFill>
              </a:rPr>
              <a:t>raise public’s awareness </a:t>
            </a:r>
            <a:r>
              <a:rPr lang="en-US" altLang="zh-CN" sz="2400" dirty="0" smtClean="0"/>
              <a:t>of the negative effects of cigarette butts on environment</a:t>
            </a:r>
            <a:endParaRPr lang="en-US" altLang="zh-CN" sz="2400" dirty="0" smtClean="0"/>
          </a:p>
          <a:p>
            <a:pPr>
              <a:buFont typeface="Wingdings" panose="05000000000000000000" pitchFamily="2" charset="2"/>
              <a:buChar char="Ø"/>
            </a:pPr>
            <a:r>
              <a:rPr lang="en-US" altLang="zh-CN" sz="2400" dirty="0" smtClean="0"/>
              <a:t>call on the government to </a:t>
            </a:r>
            <a:r>
              <a:rPr lang="en-US" altLang="zh-CN" sz="2400" b="1" i="1" dirty="0" smtClean="0">
                <a:solidFill>
                  <a:srgbClr val="FF0000"/>
                </a:solidFill>
              </a:rPr>
              <a:t>raise the tax </a:t>
            </a:r>
            <a:r>
              <a:rPr lang="en-US" altLang="zh-CN" sz="2400" b="1" i="1" smtClean="0">
                <a:solidFill>
                  <a:srgbClr val="FF0000"/>
                </a:solidFill>
              </a:rPr>
              <a:t>on cigarette…</a:t>
            </a:r>
            <a:endParaRPr lang="zh-CN" altLang="en-US" sz="2400" b="1" i="1" dirty="0">
              <a:solidFill>
                <a:srgbClr val="FF0000"/>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blinds(horizontal)">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linds(horizont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linds(horizontal)">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linds(horizontal)">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1" cstate="print"/>
          <a:srcRect/>
          <a:stretch>
            <a:fillRect/>
          </a:stretch>
        </p:blipFill>
        <p:spPr bwMode="auto">
          <a:xfrm>
            <a:off x="142844" y="357172"/>
            <a:ext cx="6391275" cy="1628775"/>
          </a:xfrm>
          <a:prstGeom prst="rect">
            <a:avLst/>
          </a:prstGeom>
          <a:noFill/>
          <a:ln w="9525">
            <a:noFill/>
            <a:miter lim="800000"/>
            <a:headEnd/>
            <a:tailEnd/>
          </a:ln>
          <a:effectLst/>
        </p:spPr>
      </p:pic>
      <p:pic>
        <p:nvPicPr>
          <p:cNvPr id="34819" name="Picture 3"/>
          <p:cNvPicPr>
            <a:picLocks noChangeAspect="1" noChangeArrowheads="1"/>
          </p:cNvPicPr>
          <p:nvPr/>
        </p:nvPicPr>
        <p:blipFill>
          <a:blip r:embed="rId2" cstate="print"/>
          <a:srcRect/>
          <a:stretch>
            <a:fillRect/>
          </a:stretch>
        </p:blipFill>
        <p:spPr bwMode="auto">
          <a:xfrm>
            <a:off x="357158" y="1857370"/>
            <a:ext cx="6072230" cy="1020992"/>
          </a:xfrm>
          <a:prstGeom prst="rect">
            <a:avLst/>
          </a:prstGeom>
          <a:noFill/>
          <a:ln w="9525">
            <a:noFill/>
            <a:miter lim="800000"/>
            <a:headEnd/>
            <a:tailEnd/>
          </a:ln>
          <a:effectLst/>
        </p:spPr>
      </p:pic>
      <p:sp>
        <p:nvSpPr>
          <p:cNvPr id="4" name="TextBox 3"/>
          <p:cNvSpPr txBox="1"/>
          <p:nvPr/>
        </p:nvSpPr>
        <p:spPr>
          <a:xfrm>
            <a:off x="214282" y="2857502"/>
            <a:ext cx="3643338" cy="1754326"/>
          </a:xfrm>
          <a:prstGeom prst="rect">
            <a:avLst/>
          </a:prstGeom>
          <a:noFill/>
        </p:spPr>
        <p:txBody>
          <a:bodyPr wrap="square" rtlCol="0">
            <a:spAutoFit/>
          </a:bodyPr>
          <a:lstStyle/>
          <a:p>
            <a:r>
              <a:rPr lang="en-US" altLang="zh-CN" b="1" dirty="0" smtClean="0">
                <a:solidFill>
                  <a:prstClr val="black"/>
                </a:solidFill>
              </a:rPr>
              <a:t>2.What steps can human beings take to cope with this common form of litter?</a:t>
            </a:r>
            <a:endParaRPr lang="en-US" altLang="zh-CN" b="1" dirty="0" smtClean="0">
              <a:solidFill>
                <a:prstClr val="black"/>
              </a:solidFill>
            </a:endParaRPr>
          </a:p>
          <a:p>
            <a:pPr>
              <a:buFont typeface="Wingdings" panose="05000000000000000000" pitchFamily="2" charset="2"/>
              <a:buChar char="Ø"/>
            </a:pPr>
            <a:r>
              <a:rPr lang="en-US" altLang="zh-CN" dirty="0" smtClean="0"/>
              <a:t>reduce the usage of plastic bags</a:t>
            </a:r>
            <a:endParaRPr lang="en-US" altLang="zh-CN" dirty="0" smtClean="0"/>
          </a:p>
          <a:p>
            <a:pPr>
              <a:buFont typeface="Wingdings" panose="05000000000000000000" pitchFamily="2" charset="2"/>
              <a:buChar char="Ø"/>
            </a:pPr>
            <a:r>
              <a:rPr lang="en-US" altLang="zh-CN" dirty="0" smtClean="0"/>
              <a:t>reuse and recycle</a:t>
            </a:r>
            <a:endParaRPr lang="en-US" altLang="zh-CN" dirty="0" smtClean="0"/>
          </a:p>
          <a:p>
            <a:pPr>
              <a:buFont typeface="Wingdings" panose="05000000000000000000" pitchFamily="2" charset="2"/>
              <a:buChar char="Ø"/>
            </a:pPr>
            <a:r>
              <a:rPr lang="en-US" altLang="zh-CN" dirty="0" smtClean="0"/>
              <a:t>charge for them</a:t>
            </a:r>
            <a:endParaRPr lang="en-US" altLang="zh-CN" dirty="0" smtClean="0"/>
          </a:p>
        </p:txBody>
      </p:sp>
      <p:cxnSp>
        <p:nvCxnSpPr>
          <p:cNvPr id="5" name="直接连接符 4"/>
          <p:cNvCxnSpPr/>
          <p:nvPr/>
        </p:nvCxnSpPr>
        <p:spPr>
          <a:xfrm>
            <a:off x="2857488" y="928676"/>
            <a:ext cx="364333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1928794" y="1142990"/>
            <a:ext cx="464347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直接连接符 10"/>
          <p:cNvCxnSpPr/>
          <p:nvPr/>
        </p:nvCxnSpPr>
        <p:spPr>
          <a:xfrm>
            <a:off x="428596" y="1428742"/>
            <a:ext cx="607223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直接连接符 13"/>
          <p:cNvCxnSpPr/>
          <p:nvPr/>
        </p:nvCxnSpPr>
        <p:spPr>
          <a:xfrm>
            <a:off x="428596" y="1643056"/>
            <a:ext cx="3500462" cy="0"/>
          </a:xfrm>
          <a:prstGeom prst="line">
            <a:avLst/>
          </a:prstGeom>
        </p:spPr>
        <p:style>
          <a:lnRef idx="3">
            <a:schemeClr val="accent4"/>
          </a:lnRef>
          <a:fillRef idx="0">
            <a:schemeClr val="accent4"/>
          </a:fillRef>
          <a:effectRef idx="2">
            <a:schemeClr val="accent4"/>
          </a:effectRef>
          <a:fontRef idx="minor">
            <a:schemeClr val="tx1"/>
          </a:fontRef>
        </p:style>
      </p:cxnSp>
      <p:sp>
        <p:nvSpPr>
          <p:cNvPr id="16" name="矩形 15"/>
          <p:cNvSpPr/>
          <p:nvPr/>
        </p:nvSpPr>
        <p:spPr>
          <a:xfrm>
            <a:off x="6572264" y="500048"/>
            <a:ext cx="2500330" cy="2215991"/>
          </a:xfrm>
          <a:prstGeom prst="rect">
            <a:avLst/>
          </a:prstGeom>
        </p:spPr>
        <p:txBody>
          <a:bodyPr wrap="square">
            <a:spAutoFit/>
          </a:bodyPr>
          <a:lstStyle/>
          <a:p>
            <a:pPr lvl="0"/>
            <a:r>
              <a:rPr lang="en-US" altLang="zh-CN" b="1" dirty="0" smtClean="0">
                <a:solidFill>
                  <a:prstClr val="black"/>
                </a:solidFill>
              </a:rPr>
              <a:t>1.What characters do plastic bags have ?</a:t>
            </a:r>
            <a:endParaRPr lang="en-US" altLang="zh-CN" b="1" dirty="0" smtClean="0">
              <a:solidFill>
                <a:prstClr val="black"/>
              </a:solidFill>
            </a:endParaRPr>
          </a:p>
          <a:p>
            <a:pPr>
              <a:buFont typeface="Wingdings" panose="05000000000000000000" pitchFamily="2" charset="2"/>
              <a:buChar char="Ø"/>
            </a:pPr>
            <a:r>
              <a:rPr lang="en-US" altLang="zh-CN" sz="1600" dirty="0" smtClean="0"/>
              <a:t>Light</a:t>
            </a:r>
            <a:endParaRPr lang="en-US" altLang="zh-CN" sz="1600" dirty="0" smtClean="0"/>
          </a:p>
          <a:p>
            <a:pPr>
              <a:buFont typeface="Wingdings" panose="05000000000000000000" pitchFamily="2" charset="2"/>
              <a:buChar char="Ø"/>
            </a:pPr>
            <a:r>
              <a:rPr lang="en-US" altLang="zh-CN" sz="1600" dirty="0" smtClean="0"/>
              <a:t>ubiquitous</a:t>
            </a:r>
            <a:endParaRPr lang="en-US" altLang="zh-CN" sz="1600" dirty="0" smtClean="0"/>
          </a:p>
          <a:p>
            <a:r>
              <a:rPr lang="en-US" altLang="zh-CN" sz="1600" dirty="0" smtClean="0"/>
              <a:t>   (can be seen everywhere)</a:t>
            </a:r>
            <a:endParaRPr lang="en-US" altLang="zh-CN" sz="1600" dirty="0" smtClean="0"/>
          </a:p>
          <a:p>
            <a:pPr>
              <a:buFont typeface="Wingdings" panose="05000000000000000000" pitchFamily="2" charset="2"/>
              <a:buChar char="Ø"/>
            </a:pPr>
            <a:r>
              <a:rPr lang="en-US" altLang="zh-CN" sz="1600" dirty="0" smtClean="0"/>
              <a:t>hard to break down</a:t>
            </a:r>
            <a:endParaRPr lang="en-US" altLang="zh-CN" sz="1600" dirty="0" smtClean="0"/>
          </a:p>
          <a:p>
            <a:r>
              <a:rPr lang="en-US" altLang="zh-CN" sz="1600" dirty="0" smtClean="0"/>
              <a:t>    long-standing</a:t>
            </a:r>
            <a:endParaRPr lang="en-US" altLang="zh-CN" sz="1600" dirty="0" smtClean="0"/>
          </a:p>
          <a:p>
            <a:pPr lvl="0"/>
            <a:endParaRPr lang="en-US" altLang="zh-CN" dirty="0" smtClean="0">
              <a:solidFill>
                <a:prstClr val="black"/>
              </a:solidFill>
            </a:endParaRPr>
          </a:p>
        </p:txBody>
      </p:sp>
      <p:sp>
        <p:nvSpPr>
          <p:cNvPr id="17" name="TextBox 16"/>
          <p:cNvSpPr txBox="1"/>
          <p:nvPr/>
        </p:nvSpPr>
        <p:spPr>
          <a:xfrm>
            <a:off x="3714744" y="2857502"/>
            <a:ext cx="4857752" cy="1200329"/>
          </a:xfrm>
          <a:prstGeom prst="rect">
            <a:avLst/>
          </a:prstGeom>
          <a:noFill/>
        </p:spPr>
        <p:txBody>
          <a:bodyPr wrap="square" rtlCol="0">
            <a:spAutoFit/>
          </a:bodyPr>
          <a:lstStyle/>
          <a:p>
            <a:r>
              <a:rPr lang="en-US" altLang="zh-CN" b="1" dirty="0" smtClean="0">
                <a:solidFill>
                  <a:prstClr val="black"/>
                </a:solidFill>
              </a:rPr>
              <a:t>3.How does the author introduce what China has done to plastic bags?</a:t>
            </a:r>
            <a:endParaRPr lang="en-US" altLang="zh-CN" b="1" dirty="0" smtClean="0">
              <a:solidFill>
                <a:prstClr val="black"/>
              </a:solidFill>
            </a:endParaRPr>
          </a:p>
          <a:p>
            <a:pPr>
              <a:buFont typeface="Wingdings" panose="05000000000000000000" pitchFamily="2" charset="2"/>
              <a:buChar char="Ø"/>
            </a:pPr>
            <a:r>
              <a:rPr lang="en-US" altLang="zh-CN" dirty="0" smtClean="0"/>
              <a:t>The author gives </a:t>
            </a:r>
            <a:r>
              <a:rPr lang="en-US" altLang="zh-CN" b="1" i="1" dirty="0" smtClean="0">
                <a:solidFill>
                  <a:srgbClr val="FF0000"/>
                </a:solidFill>
              </a:rPr>
              <a:t>examples</a:t>
            </a:r>
            <a:r>
              <a:rPr lang="en-US" altLang="zh-CN" i="1" dirty="0" smtClean="0">
                <a:solidFill>
                  <a:srgbClr val="FF0000"/>
                </a:solidFill>
              </a:rPr>
              <a:t>  </a:t>
            </a:r>
            <a:r>
              <a:rPr lang="en-US" altLang="zh-CN" dirty="0" smtClean="0"/>
              <a:t>and employs  a </a:t>
            </a:r>
            <a:r>
              <a:rPr lang="en-US" altLang="zh-CN" b="1" i="1" dirty="0" smtClean="0">
                <a:solidFill>
                  <a:srgbClr val="FF0000"/>
                </a:solidFill>
              </a:rPr>
              <a:t>contrast</a:t>
            </a:r>
            <a:r>
              <a:rPr lang="en-US" altLang="zh-CN" dirty="0" smtClean="0"/>
              <a:t> between now and the previous time.</a:t>
            </a:r>
            <a:endParaRPr lang="zh-CN" altLang="en-US" dirty="0" smtClean="0"/>
          </a:p>
        </p:txBody>
      </p:sp>
      <p:sp>
        <p:nvSpPr>
          <p:cNvPr id="18" name="TextBox 17"/>
          <p:cNvSpPr txBox="1"/>
          <p:nvPr/>
        </p:nvSpPr>
        <p:spPr>
          <a:xfrm>
            <a:off x="3714744" y="4000510"/>
            <a:ext cx="5072098" cy="646331"/>
          </a:xfrm>
          <a:prstGeom prst="rect">
            <a:avLst/>
          </a:prstGeom>
          <a:noFill/>
        </p:spPr>
        <p:txBody>
          <a:bodyPr wrap="square" rtlCol="0">
            <a:spAutoFit/>
          </a:bodyPr>
          <a:lstStyle/>
          <a:p>
            <a:r>
              <a:rPr lang="en-US" altLang="zh-CN" b="1" dirty="0" smtClean="0">
                <a:solidFill>
                  <a:prstClr val="black"/>
                </a:solidFill>
              </a:rPr>
              <a:t>4.After reading this paragraph, what would you like to do with plastic bag?</a:t>
            </a:r>
            <a:endParaRPr lang="zh-CN" altLang="en-US" b="1" dirty="0" smtClean="0">
              <a:solidFill>
                <a:prstClr val="black"/>
              </a:solidFill>
            </a:endParaRPr>
          </a:p>
        </p:txBody>
      </p:sp>
      <p:cxnSp>
        <p:nvCxnSpPr>
          <p:cNvPr id="19" name="直接连接符 18"/>
          <p:cNvCxnSpPr/>
          <p:nvPr/>
        </p:nvCxnSpPr>
        <p:spPr>
          <a:xfrm>
            <a:off x="4714876" y="2143122"/>
            <a:ext cx="1643074"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直接连接符 20"/>
          <p:cNvCxnSpPr/>
          <p:nvPr/>
        </p:nvCxnSpPr>
        <p:spPr>
          <a:xfrm>
            <a:off x="3929058" y="2357436"/>
            <a:ext cx="2571768" cy="0"/>
          </a:xfrm>
          <a:prstGeom prst="line">
            <a:avLst/>
          </a:prstGeom>
        </p:spPr>
        <p:style>
          <a:lnRef idx="3">
            <a:schemeClr val="accent4"/>
          </a:lnRef>
          <a:fillRef idx="0">
            <a:schemeClr val="accent4"/>
          </a:fillRef>
          <a:effectRef idx="2">
            <a:schemeClr val="accent4"/>
          </a:effectRef>
          <a:fontRef idx="minor">
            <a:schemeClr val="tx1"/>
          </a:fontRef>
        </p:style>
      </p:cxnSp>
      <p:pic>
        <p:nvPicPr>
          <p:cNvPr id="23" name="图片 22"/>
          <p:cNvPicPr>
            <a:picLocks noChangeAspect="1"/>
          </p:cNvPicPr>
          <p:nvPr/>
        </p:nvPicPr>
        <p:blipFill>
          <a:blip r:embed="rId3" cstate="print"/>
          <a:stretch>
            <a:fillRect/>
          </a:stretch>
        </p:blipFill>
        <p:spPr>
          <a:xfrm>
            <a:off x="1" y="1"/>
            <a:ext cx="1714480" cy="31557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linds(horizont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blinds(horizontal)">
                                      <p:cBhvr>
                                        <p:cTn id="32" dur="500"/>
                                        <p:tgtEl>
                                          <p:spTgt spid="1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blinds(horizontal)">
                                      <p:cBhvr>
                                        <p:cTn id="37" dur="500"/>
                                        <p:tgtEl>
                                          <p:spTgt spid="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xEl>
                                              <p:pRg st="4" end="4"/>
                                            </p:txEl>
                                          </p:spTgt>
                                        </p:tgtEl>
                                        <p:attrNameLst>
                                          <p:attrName>style.visibility</p:attrName>
                                        </p:attrNameLst>
                                      </p:cBhvr>
                                      <p:to>
                                        <p:strVal val="visible"/>
                                      </p:to>
                                    </p:set>
                                    <p:animEffect transition="in" filter="blinds(horizontal)">
                                      <p:cBhvr>
                                        <p:cTn id="47" dur="500"/>
                                        <p:tgtEl>
                                          <p:spTgt spid="16">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6">
                                            <p:txEl>
                                              <p:pRg st="5" end="5"/>
                                            </p:txEl>
                                          </p:spTgt>
                                        </p:tgtEl>
                                        <p:attrNameLst>
                                          <p:attrName>style.visibility</p:attrName>
                                        </p:attrNameLst>
                                      </p:cBhvr>
                                      <p:to>
                                        <p:strVal val="visible"/>
                                      </p:to>
                                    </p:set>
                                    <p:animEffect transition="in" filter="blinds(horizontal)">
                                      <p:cBhvr>
                                        <p:cTn id="50" dur="500"/>
                                        <p:tgtEl>
                                          <p:spTgt spid="1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blinds(horizontal)">
                                      <p:cBhvr>
                                        <p:cTn id="55" dur="500"/>
                                        <p:tgtEl>
                                          <p:spTgt spid="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blinds(horizontal)">
                                      <p:cBhvr>
                                        <p:cTn id="60" dur="500"/>
                                        <p:tgtEl>
                                          <p:spTgt spid="4">
                                            <p:txEl>
                                              <p:pRg st="1" end="1"/>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blinds(horizontal)">
                                      <p:cBhvr>
                                        <p:cTn id="63" dur="500"/>
                                        <p:tgtEl>
                                          <p:spTgt spid="4">
                                            <p:txEl>
                                              <p:pRg st="2" end="2"/>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blinds(horizontal)">
                                      <p:cBhvr>
                                        <p:cTn id="66" dur="5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blinds(horizontal)">
                                      <p:cBhvr>
                                        <p:cTn id="71" dur="500"/>
                                        <p:tgtEl>
                                          <p:spTgt spid="17">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linds(horizontal)">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linds(horizontal)">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17">
                                            <p:txEl>
                                              <p:pRg st="1" end="1"/>
                                            </p:txEl>
                                          </p:spTgt>
                                        </p:tgtEl>
                                        <p:attrNameLst>
                                          <p:attrName>style.visibility</p:attrName>
                                        </p:attrNameLst>
                                      </p:cBhvr>
                                      <p:to>
                                        <p:strVal val="visible"/>
                                      </p:to>
                                    </p:set>
                                    <p:animEffect transition="in" filter="blinds(horizontal)">
                                      <p:cBhvr>
                                        <p:cTn id="86" dur="500"/>
                                        <p:tgtEl>
                                          <p:spTgt spid="17">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18">
                                            <p:txEl>
                                              <p:pRg st="0" end="0"/>
                                            </p:txEl>
                                          </p:spTgt>
                                        </p:tgtEl>
                                        <p:attrNameLst>
                                          <p:attrName>style.visibility</p:attrName>
                                        </p:attrNameLst>
                                      </p:cBhvr>
                                      <p:to>
                                        <p:strVal val="visible"/>
                                      </p:to>
                                    </p:set>
                                    <p:animEffect transition="in" filter="blinds(horizontal)">
                                      <p:cBhvr>
                                        <p:cTn id="9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mg.book118.com/sr1/M00/05/36/wKh2AlyubDKIA4pOAA4ZrRvJ8_oAAb8wgGZZ2EADhnF973.jpg"/>
          <p:cNvPicPr>
            <a:picLocks noChangeAspect="1" noChangeArrowheads="1"/>
          </p:cNvPicPr>
          <p:nvPr/>
        </p:nvPicPr>
        <p:blipFill>
          <a:blip r:embed="rId1" cstate="print"/>
          <a:srcRect/>
          <a:stretch>
            <a:fillRect/>
          </a:stretch>
        </p:blipFill>
        <p:spPr bwMode="auto">
          <a:xfrm>
            <a:off x="0" y="0"/>
            <a:ext cx="9144000" cy="5143499"/>
          </a:xfrm>
          <a:prstGeom prst="rect">
            <a:avLst/>
          </a:prstGeom>
          <a:noFill/>
        </p:spPr>
      </p:pic>
      <p:pic>
        <p:nvPicPr>
          <p:cNvPr id="35842" name="Picture 2"/>
          <p:cNvPicPr>
            <a:picLocks noChangeAspect="1" noChangeArrowheads="1"/>
          </p:cNvPicPr>
          <p:nvPr/>
        </p:nvPicPr>
        <p:blipFill>
          <a:blip r:embed="rId2" cstate="print"/>
          <a:srcRect/>
          <a:stretch>
            <a:fillRect/>
          </a:stretch>
        </p:blipFill>
        <p:spPr bwMode="auto">
          <a:xfrm>
            <a:off x="71406" y="714362"/>
            <a:ext cx="5214942" cy="687599"/>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0" y="1571618"/>
            <a:ext cx="7215238" cy="461665"/>
          </a:xfrm>
          <a:prstGeom prst="rect">
            <a:avLst/>
          </a:prstGeom>
          <a:noFill/>
        </p:spPr>
        <p:txBody>
          <a:bodyPr wrap="square" rtlCol="0">
            <a:spAutoFit/>
          </a:bodyPr>
          <a:lstStyle/>
          <a:p>
            <a:r>
              <a:rPr lang="en-US" altLang="zh-CN" sz="2400" b="1" dirty="0" smtClean="0">
                <a:solidFill>
                  <a:prstClr val="black"/>
                </a:solidFill>
              </a:rPr>
              <a:t>What can we human beings do to guard the sea?</a:t>
            </a:r>
            <a:endParaRPr lang="zh-CN" altLang="en-US" sz="2400" b="1" dirty="0" smtClean="0">
              <a:solidFill>
                <a:prstClr val="black"/>
              </a:solidFill>
            </a:endParaRPr>
          </a:p>
        </p:txBody>
      </p:sp>
      <p:sp>
        <p:nvSpPr>
          <p:cNvPr id="5" name="矩形 4"/>
          <p:cNvSpPr/>
          <p:nvPr/>
        </p:nvSpPr>
        <p:spPr>
          <a:xfrm>
            <a:off x="214282" y="2285998"/>
            <a:ext cx="2500330"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altLang="zh-CN" sz="2800" b="1" dirty="0" smtClean="0"/>
              <a:t>what countries can do</a:t>
            </a:r>
            <a:endParaRPr lang="zh-CN" altLang="en-US" sz="2800" b="1" dirty="0"/>
          </a:p>
        </p:txBody>
      </p:sp>
      <p:sp>
        <p:nvSpPr>
          <p:cNvPr id="6" name="矩形 5"/>
          <p:cNvSpPr/>
          <p:nvPr/>
        </p:nvSpPr>
        <p:spPr>
          <a:xfrm>
            <a:off x="214282" y="3500444"/>
            <a:ext cx="2483565"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altLang="zh-CN" sz="2800" dirty="0" smtClean="0"/>
              <a:t>what we can do</a:t>
            </a:r>
            <a:endParaRPr lang="en-US" altLang="zh-CN" sz="2800" dirty="0" smtClean="0"/>
          </a:p>
        </p:txBody>
      </p:sp>
      <p:sp>
        <p:nvSpPr>
          <p:cNvPr id="7" name="TextBox 6"/>
          <p:cNvSpPr txBox="1"/>
          <p:nvPr/>
        </p:nvSpPr>
        <p:spPr>
          <a:xfrm>
            <a:off x="3000364" y="2285998"/>
            <a:ext cx="535785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 typeface="Wingdings" panose="05000000000000000000" pitchFamily="2" charset="2"/>
              <a:buChar char="ü"/>
            </a:pPr>
            <a:r>
              <a:rPr lang="en-US" altLang="zh-CN" sz="1400" dirty="0" smtClean="0"/>
              <a:t>establish sound legal and regulatory system</a:t>
            </a:r>
            <a:endParaRPr lang="en-US" altLang="zh-CN" sz="1400" dirty="0" smtClean="0"/>
          </a:p>
          <a:p>
            <a:pPr>
              <a:buFont typeface="Wingdings" panose="05000000000000000000" pitchFamily="2" charset="2"/>
              <a:buChar char="ü"/>
            </a:pPr>
            <a:r>
              <a:rPr lang="en-US" altLang="zh-CN" sz="1400" dirty="0" smtClean="0"/>
              <a:t>improve the maritime management system</a:t>
            </a:r>
            <a:endParaRPr lang="en-US" altLang="zh-CN" sz="1400" dirty="0" smtClean="0"/>
          </a:p>
          <a:p>
            <a:pPr>
              <a:buFont typeface="Wingdings" panose="05000000000000000000" pitchFamily="2" charset="2"/>
              <a:buChar char="ü"/>
            </a:pPr>
            <a:r>
              <a:rPr lang="en-US" altLang="zh-CN" sz="1400" dirty="0" smtClean="0"/>
              <a:t>enhance the environmental monitoring system</a:t>
            </a:r>
            <a:endParaRPr lang="en-US" altLang="zh-CN" sz="1400" dirty="0" smtClean="0"/>
          </a:p>
          <a:p>
            <a:pPr>
              <a:buFont typeface="Wingdings" panose="05000000000000000000" pitchFamily="2" charset="2"/>
              <a:buChar char="ü"/>
            </a:pPr>
            <a:r>
              <a:rPr lang="en-US" altLang="zh-CN" sz="1400" dirty="0" smtClean="0"/>
              <a:t>formulate marine protection strategies and plans…</a:t>
            </a:r>
            <a:endParaRPr lang="en-US" altLang="zh-CN" sz="1400" dirty="0" smtClean="0"/>
          </a:p>
        </p:txBody>
      </p:sp>
      <p:sp>
        <p:nvSpPr>
          <p:cNvPr id="8" name="矩形 7"/>
          <p:cNvSpPr/>
          <p:nvPr/>
        </p:nvSpPr>
        <p:spPr>
          <a:xfrm>
            <a:off x="3000364" y="3357568"/>
            <a:ext cx="5357850" cy="116955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buFont typeface="Wingdings" panose="05000000000000000000" pitchFamily="2" charset="2"/>
              <a:buChar char="ü"/>
            </a:pPr>
            <a:r>
              <a:rPr lang="en-US" altLang="zh-CN" sz="1400" dirty="0" smtClean="0"/>
              <a:t>have a high awareness of marine environmental protection</a:t>
            </a:r>
            <a:endParaRPr lang="en-US" altLang="zh-CN" sz="1400" dirty="0" smtClean="0"/>
          </a:p>
          <a:p>
            <a:pPr>
              <a:buFont typeface="Wingdings" panose="05000000000000000000" pitchFamily="2" charset="2"/>
              <a:buChar char="ü"/>
            </a:pPr>
            <a:r>
              <a:rPr lang="en-US" altLang="zh-CN" sz="1400" dirty="0" smtClean="0"/>
              <a:t>reduce the use of plastics </a:t>
            </a:r>
            <a:endParaRPr lang="en-US" altLang="zh-CN" sz="1400" dirty="0" smtClean="0"/>
          </a:p>
          <a:p>
            <a:pPr>
              <a:buFont typeface="Wingdings" panose="05000000000000000000" pitchFamily="2" charset="2"/>
              <a:buChar char="ü"/>
            </a:pPr>
            <a:r>
              <a:rPr lang="en-US" altLang="zh-CN" sz="1400" dirty="0" smtClean="0"/>
              <a:t>clean up the rubbish on the beach</a:t>
            </a:r>
            <a:endParaRPr lang="en-US" altLang="zh-CN" sz="1400" dirty="0" smtClean="0"/>
          </a:p>
          <a:p>
            <a:pPr>
              <a:buFont typeface="Wingdings" panose="05000000000000000000" pitchFamily="2" charset="2"/>
              <a:buChar char="ü"/>
            </a:pPr>
            <a:r>
              <a:rPr lang="en-US" altLang="zh-CN" sz="1400" dirty="0" smtClean="0"/>
              <a:t>report the behavior of polluting seawater in daily life…</a:t>
            </a:r>
            <a:endParaRPr lang="en-US" altLang="zh-CN" sz="1400" dirty="0" smtClean="0"/>
          </a:p>
          <a:p>
            <a:endParaRPr lang="zh-CN" altLang="en-US" sz="1400" dirty="0"/>
          </a:p>
        </p:txBody>
      </p:sp>
      <p:sp>
        <p:nvSpPr>
          <p:cNvPr id="9" name="对角圆角矩形 8"/>
          <p:cNvSpPr/>
          <p:nvPr/>
        </p:nvSpPr>
        <p:spPr>
          <a:xfrm>
            <a:off x="0" y="0"/>
            <a:ext cx="2571736" cy="357172"/>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文本框 3"/>
          <p:cNvSpPr txBox="1"/>
          <p:nvPr/>
        </p:nvSpPr>
        <p:spPr>
          <a:xfrm>
            <a:off x="214282" y="-71456"/>
            <a:ext cx="257176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Brainstorm</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img.tukuppt.com/png_preview/00/18/79/Tsq5LdctKG.jpg%21/fw/780"/>
          <p:cNvPicPr>
            <a:picLocks noChangeAspect="1" noChangeArrowheads="1"/>
          </p:cNvPicPr>
          <p:nvPr/>
        </p:nvPicPr>
        <p:blipFill>
          <a:blip r:embed="rId1" cstate="print"/>
          <a:srcRect/>
          <a:stretch>
            <a:fillRect/>
          </a:stretch>
        </p:blipFill>
        <p:spPr bwMode="auto">
          <a:xfrm>
            <a:off x="6572264" y="2357436"/>
            <a:ext cx="2674973" cy="2857502"/>
          </a:xfrm>
          <a:prstGeom prst="ellipse">
            <a:avLst/>
          </a:prstGeom>
          <a:ln>
            <a:noFill/>
          </a:ln>
          <a:effectLst>
            <a:softEdge rad="112500"/>
          </a:effectLst>
        </p:spPr>
      </p:pic>
      <p:sp>
        <p:nvSpPr>
          <p:cNvPr id="2" name="TextBox 1"/>
          <p:cNvSpPr txBox="1"/>
          <p:nvPr/>
        </p:nvSpPr>
        <p:spPr>
          <a:xfrm>
            <a:off x="285720" y="1357304"/>
            <a:ext cx="821537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r>
              <a:rPr lang="en-US" altLang="zh-CN" dirty="0" smtClean="0"/>
              <a:t>       If I was a community leader, I would first put forward a proposal to </a:t>
            </a:r>
            <a:r>
              <a:rPr lang="en-US" altLang="zh-CN" b="1" i="1" dirty="0" smtClean="0">
                <a:solidFill>
                  <a:srgbClr val="FF0000"/>
                </a:solidFill>
              </a:rPr>
              <a:t>educate the community </a:t>
            </a:r>
            <a:r>
              <a:rPr lang="en-US" altLang="zh-CN" dirty="0" smtClean="0"/>
              <a:t>about the waste problem. I would </a:t>
            </a:r>
            <a:r>
              <a:rPr lang="en-US" altLang="zh-CN" b="1" i="1" dirty="0" smtClean="0">
                <a:solidFill>
                  <a:srgbClr val="FF0000"/>
                </a:solidFill>
              </a:rPr>
              <a:t>talk to businesses </a:t>
            </a:r>
            <a:r>
              <a:rPr lang="en-US" altLang="zh-CN" dirty="0" smtClean="0"/>
              <a:t>about the items they sell and encourage them and the community to use items that could be reused or recycled easily. Then I would make sure there were plenty of places to dispose of waste correctly.</a:t>
            </a:r>
            <a:endParaRPr lang="en-US" altLang="zh-CN" dirty="0" smtClean="0"/>
          </a:p>
        </p:txBody>
      </p:sp>
      <p:sp>
        <p:nvSpPr>
          <p:cNvPr id="3" name="对角圆角矩形 2"/>
          <p:cNvSpPr/>
          <p:nvPr/>
        </p:nvSpPr>
        <p:spPr>
          <a:xfrm>
            <a:off x="0" y="0"/>
            <a:ext cx="1571604" cy="357172"/>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文本框 3"/>
          <p:cNvSpPr txBox="1"/>
          <p:nvPr/>
        </p:nvSpPr>
        <p:spPr>
          <a:xfrm>
            <a:off x="71406" y="-71456"/>
            <a:ext cx="1785950"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Free talk</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5" name="矩形 4"/>
          <p:cNvSpPr/>
          <p:nvPr/>
        </p:nvSpPr>
        <p:spPr>
          <a:xfrm>
            <a:off x="214282" y="642924"/>
            <a:ext cx="8358246" cy="646331"/>
          </a:xfrm>
          <a:prstGeom prst="rect">
            <a:avLst/>
          </a:prstGeom>
        </p:spPr>
        <p:txBody>
          <a:bodyPr wrap="square">
            <a:spAutoFit/>
          </a:bodyPr>
          <a:lstStyle/>
          <a:p>
            <a:pPr marL="342900" indent="-342900">
              <a:buFont typeface="Wingdings" panose="05000000000000000000" pitchFamily="2" charset="2"/>
              <a:buChar char="n"/>
            </a:pPr>
            <a:r>
              <a:rPr lang="en-US" altLang="zh-CN" dirty="0" smtClean="0"/>
              <a:t>       </a:t>
            </a:r>
            <a:r>
              <a:rPr lang="en-US" altLang="zh-CN" b="1" i="1" dirty="0" smtClean="0">
                <a:latin typeface="Ebrima" panose="02000000000000000000" pitchFamily="2" charset="0"/>
                <a:ea typeface="Ebrima" panose="02000000000000000000" pitchFamily="2" charset="0"/>
                <a:cs typeface="Ebrima" panose="02000000000000000000" pitchFamily="2" charset="0"/>
              </a:rPr>
              <a:t>Imagine you are a leader of your community, what proposals would you put forward to improve the environment?</a:t>
            </a:r>
            <a:endParaRPr lang="en-US" altLang="zh-CN" b="1" i="1" dirty="0" smtClean="0">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p3.itc.cn/q_70/images03/20230608/c343dcebf7f24e94907d0e3ef74084e8.png"/>
          <p:cNvPicPr>
            <a:picLocks noChangeAspect="1" noChangeArrowheads="1"/>
          </p:cNvPicPr>
          <p:nvPr/>
        </p:nvPicPr>
        <p:blipFill>
          <a:blip r:embed="rId1" cstate="print"/>
          <a:srcRect/>
          <a:stretch>
            <a:fillRect/>
          </a:stretch>
        </p:blipFill>
        <p:spPr bwMode="auto">
          <a:xfrm>
            <a:off x="5143504" y="3000378"/>
            <a:ext cx="3696261" cy="1981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对角圆角矩形 4"/>
          <p:cNvSpPr/>
          <p:nvPr/>
        </p:nvSpPr>
        <p:spPr>
          <a:xfrm>
            <a:off x="0" y="0"/>
            <a:ext cx="2571736" cy="357172"/>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3"/>
          <p:cNvSpPr txBox="1"/>
          <p:nvPr/>
        </p:nvSpPr>
        <p:spPr>
          <a:xfrm>
            <a:off x="214282" y="-71456"/>
            <a:ext cx="257176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Assignment</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7" name="矩形 6"/>
          <p:cNvSpPr/>
          <p:nvPr/>
        </p:nvSpPr>
        <p:spPr>
          <a:xfrm>
            <a:off x="571472" y="428610"/>
            <a:ext cx="6000792" cy="400110"/>
          </a:xfrm>
          <a:prstGeom prst="rect">
            <a:avLst/>
          </a:prstGeom>
        </p:spPr>
        <p:txBody>
          <a:bodyPr wrap="square">
            <a:spAutoFit/>
          </a:bodyPr>
          <a:lstStyle/>
          <a:p>
            <a:r>
              <a:rPr lang="en-US" altLang="zh-CN" sz="2000" b="1" i="1" dirty="0" smtClean="0"/>
              <a:t>Make a</a:t>
            </a:r>
            <a:r>
              <a:rPr lang="en-US" altLang="zh-CN" sz="2000" b="1" i="1" dirty="0" smtClean="0">
                <a:solidFill>
                  <a:srgbClr val="FF0000"/>
                </a:solidFill>
              </a:rPr>
              <a:t> poster </a:t>
            </a:r>
            <a:r>
              <a:rPr lang="en-US" altLang="zh-CN" sz="2000" b="1" i="1" dirty="0" smtClean="0"/>
              <a:t>about the use of plastic bags or littering.</a:t>
            </a:r>
            <a:endParaRPr lang="en-US" altLang="zh-CN" sz="2000" b="1" i="1" dirty="0" smtClean="0"/>
          </a:p>
        </p:txBody>
      </p:sp>
      <p:sp>
        <p:nvSpPr>
          <p:cNvPr id="8" name="矩形 7"/>
          <p:cNvSpPr/>
          <p:nvPr/>
        </p:nvSpPr>
        <p:spPr>
          <a:xfrm>
            <a:off x="500034" y="1357304"/>
            <a:ext cx="6286544"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1.Think about what </a:t>
            </a:r>
            <a:r>
              <a:rPr lang="en-US" altLang="zh-CN" b="1" dirty="0" smtClean="0">
                <a:solidFill>
                  <a:srgbClr val="FF0000"/>
                </a:solidFill>
              </a:rPr>
              <a:t>information</a:t>
            </a:r>
            <a:r>
              <a:rPr lang="en-US" altLang="zh-CN" dirty="0" smtClean="0"/>
              <a:t> you will put on the poster and what message you want to convey.</a:t>
            </a:r>
            <a:endParaRPr lang="en-US" altLang="zh-CN" dirty="0" smtClean="0"/>
          </a:p>
          <a:p>
            <a:r>
              <a:rPr lang="en-US" altLang="zh-CN" dirty="0" smtClean="0"/>
              <a:t>2.Decide the </a:t>
            </a:r>
            <a:r>
              <a:rPr lang="en-US" altLang="zh-CN" b="1" i="1" dirty="0" smtClean="0">
                <a:solidFill>
                  <a:srgbClr val="FF0000"/>
                </a:solidFill>
              </a:rPr>
              <a:t>essential parts </a:t>
            </a:r>
            <a:r>
              <a:rPr lang="en-US" altLang="zh-CN" dirty="0" smtClean="0"/>
              <a:t>of your poster: headline , body , and signature. Make sure your headline attracts the readers’ attention and your message is clear and impressive.</a:t>
            </a:r>
            <a:endParaRPr lang="en-US" altLang="zh-CN" dirty="0" smtClean="0"/>
          </a:p>
          <a:p>
            <a:r>
              <a:rPr lang="en-US" altLang="zh-CN" dirty="0" smtClean="0"/>
              <a:t>3.Choose a few good</a:t>
            </a:r>
            <a:r>
              <a:rPr lang="en-US" altLang="zh-CN" b="1" i="1" dirty="0" smtClean="0">
                <a:solidFill>
                  <a:srgbClr val="FF0000"/>
                </a:solidFill>
              </a:rPr>
              <a:t> pictures </a:t>
            </a:r>
            <a:r>
              <a:rPr lang="en-US" altLang="zh-CN" dirty="0" smtClean="0"/>
              <a:t>for your poster.</a:t>
            </a:r>
            <a:endParaRPr lang="en-US" altLang="zh-CN" dirty="0" smtClean="0"/>
          </a:p>
          <a:p>
            <a:r>
              <a:rPr lang="en-US" altLang="zh-CN" dirty="0" smtClean="0"/>
              <a:t>4.Present your poster to the class or put it up in the classroom.</a:t>
            </a:r>
            <a:endParaRPr lang="en-US" altLang="zh-CN" dirty="0" smtClean="0"/>
          </a:p>
        </p:txBody>
      </p:sp>
      <p:sp>
        <p:nvSpPr>
          <p:cNvPr id="9" name="TextBox 8"/>
          <p:cNvSpPr txBox="1"/>
          <p:nvPr/>
        </p:nvSpPr>
        <p:spPr>
          <a:xfrm>
            <a:off x="2500298" y="928676"/>
            <a:ext cx="2000264" cy="461665"/>
          </a:xfrm>
          <a:prstGeom prst="rect">
            <a:avLst/>
          </a:prstGeom>
          <a:noFill/>
        </p:spPr>
        <p:txBody>
          <a:bodyPr wrap="square" rtlCol="0">
            <a:spAutoFit/>
          </a:bodyPr>
          <a:lstStyle/>
          <a:p>
            <a:r>
              <a:rPr lang="en-US" altLang="zh-CN" sz="2400" b="1" i="1" dirty="0" smtClean="0">
                <a:latin typeface="HGB1X_CNKI" pitchFamily="2" charset="-122"/>
                <a:ea typeface="HGB1X_CNKI" pitchFamily="2" charset="-122"/>
              </a:rPr>
              <a:t>Tips for you</a:t>
            </a:r>
            <a:endParaRPr lang="zh-CN" altLang="en-US" sz="2400" b="1" i="1" dirty="0">
              <a:latin typeface="HGB1X_CNKI" pitchFamily="2" charset="-122"/>
              <a:ea typeface="HGB1X_CNKI"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blinds(horizontal)">
                                      <p:cBhvr>
                                        <p:cTn id="17" dur="5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linds(horizont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linds(horizontal)">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blinds(horizontal)">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uiExpand="1" build="allAtOnce"/>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descr="https://q1.itc.cn/q_70/images01/20240325/2a47898aaece49e5bb3ae2020f0c4060.png"/>
          <p:cNvPicPr>
            <a:picLocks noChangeAspect="1" noChangeArrowheads="1"/>
          </p:cNvPicPr>
          <p:nvPr/>
        </p:nvPicPr>
        <p:blipFill>
          <a:blip r:embed="rId1" cstate="print"/>
          <a:srcRect/>
          <a:stretch>
            <a:fillRect/>
          </a:stretch>
        </p:blipFill>
        <p:spPr bwMode="auto">
          <a:xfrm>
            <a:off x="285720" y="2143122"/>
            <a:ext cx="4005246" cy="2000264"/>
          </a:xfrm>
          <a:prstGeom prst="rect">
            <a:avLst/>
          </a:prstGeom>
          <a:noFill/>
        </p:spPr>
      </p:pic>
      <p:sp>
        <p:nvSpPr>
          <p:cNvPr id="3" name="矩形 2"/>
          <p:cNvSpPr/>
          <p:nvPr/>
        </p:nvSpPr>
        <p:spPr>
          <a:xfrm>
            <a:off x="214282" y="571486"/>
            <a:ext cx="4786346" cy="1200329"/>
          </a:xfrm>
          <a:prstGeom prst="rect">
            <a:avLst/>
          </a:prstGeom>
        </p:spPr>
        <p:txBody>
          <a:bodyPr wrap="square">
            <a:spAutoFit/>
          </a:bodyPr>
          <a:lstStyle/>
          <a:p>
            <a:r>
              <a:rPr lang="en-US" altLang="zh-CN" dirty="0" smtClean="0"/>
              <a:t>Say No to Plastic Bags!</a:t>
            </a:r>
            <a:endParaRPr lang="en-US" altLang="zh-CN" dirty="0" smtClean="0"/>
          </a:p>
          <a:p>
            <a:pPr>
              <a:buFont typeface="Wingdings" panose="05000000000000000000" pitchFamily="2" charset="2"/>
              <a:buChar char="l"/>
            </a:pPr>
            <a:r>
              <a:rPr lang="en-US" altLang="zh-CN" dirty="0" smtClean="0"/>
              <a:t> Many plastic bags end up in rivers and the sea.</a:t>
            </a:r>
            <a:endParaRPr lang="en-US" altLang="zh-CN" dirty="0" smtClean="0"/>
          </a:p>
          <a:p>
            <a:pPr>
              <a:buFont typeface="Wingdings" panose="05000000000000000000" pitchFamily="2" charset="2"/>
              <a:buChar char="l"/>
            </a:pPr>
            <a:r>
              <a:rPr lang="en-US" altLang="zh-CN" dirty="0" smtClean="0"/>
              <a:t>They kill fish and other sea creatures.</a:t>
            </a:r>
            <a:endParaRPr lang="en-US" altLang="zh-CN" dirty="0" smtClean="0"/>
          </a:p>
          <a:p>
            <a:pPr>
              <a:buFont typeface="Wingdings" panose="05000000000000000000" pitchFamily="2" charset="2"/>
              <a:buChar char="l"/>
            </a:pPr>
            <a:r>
              <a:rPr lang="en-US" altLang="zh-CN" dirty="0" smtClean="0"/>
              <a:t>Plastic gets into our food.</a:t>
            </a:r>
            <a:endParaRPr lang="en-US" altLang="zh-CN" dirty="0" smtClean="0"/>
          </a:p>
        </p:txBody>
      </p:sp>
      <p:sp>
        <p:nvSpPr>
          <p:cNvPr id="4" name="矩形 3"/>
          <p:cNvSpPr/>
          <p:nvPr/>
        </p:nvSpPr>
        <p:spPr>
          <a:xfrm>
            <a:off x="4857752" y="500048"/>
            <a:ext cx="4572000" cy="1200329"/>
          </a:xfrm>
          <a:prstGeom prst="rect">
            <a:avLst/>
          </a:prstGeom>
        </p:spPr>
        <p:txBody>
          <a:bodyPr>
            <a:spAutoFit/>
          </a:bodyPr>
          <a:lstStyle/>
          <a:p>
            <a:r>
              <a:rPr lang="en-US" altLang="zh-CN" dirty="0" smtClean="0"/>
              <a:t>Together we can solve this problem:</a:t>
            </a:r>
            <a:endParaRPr lang="en-US" altLang="zh-CN" dirty="0" smtClean="0"/>
          </a:p>
          <a:p>
            <a:pPr>
              <a:buFont typeface="Wingdings" panose="05000000000000000000" pitchFamily="2" charset="2"/>
              <a:buChar char="l"/>
            </a:pPr>
            <a:r>
              <a:rPr lang="en-US" altLang="zh-CN" dirty="0" smtClean="0"/>
              <a:t>Reuse plastic bags again and again!</a:t>
            </a:r>
            <a:endParaRPr lang="en-US" altLang="zh-CN" dirty="0" smtClean="0"/>
          </a:p>
          <a:p>
            <a:pPr>
              <a:buFont typeface="Wingdings" panose="05000000000000000000" pitchFamily="2" charset="2"/>
              <a:buChar char="l"/>
            </a:pPr>
            <a:r>
              <a:rPr lang="en-US" altLang="zh-CN" dirty="0" smtClean="0"/>
              <a:t>Put all bags in the recycling bin!</a:t>
            </a:r>
            <a:endParaRPr lang="en-US" altLang="zh-CN" dirty="0" smtClean="0"/>
          </a:p>
          <a:p>
            <a:pPr>
              <a:buFont typeface="Wingdings" panose="05000000000000000000" pitchFamily="2" charset="2"/>
              <a:buChar char="l"/>
            </a:pPr>
            <a:r>
              <a:rPr lang="en-US" altLang="zh-CN" dirty="0" smtClean="0"/>
              <a:t>Take a reusable bag with you everywhere!</a:t>
            </a:r>
            <a:endParaRPr lang="zh-CN" altLang="en-US" dirty="0"/>
          </a:p>
        </p:txBody>
      </p:sp>
      <p:pic>
        <p:nvPicPr>
          <p:cNvPr id="3076" name="Picture 4" descr="https://gd-hbimg.huaban.com/5fd75359b2c6caf66e5ade10a2a54fda21cb4681c9e1-ISJCZM_fw658"/>
          <p:cNvPicPr>
            <a:picLocks noChangeAspect="1" noChangeArrowheads="1"/>
          </p:cNvPicPr>
          <p:nvPr/>
        </p:nvPicPr>
        <p:blipFill>
          <a:blip r:embed="rId2" cstate="print"/>
          <a:srcRect/>
          <a:stretch>
            <a:fillRect/>
          </a:stretch>
        </p:blipFill>
        <p:spPr bwMode="auto">
          <a:xfrm>
            <a:off x="5786446" y="1643056"/>
            <a:ext cx="2214727" cy="3443259"/>
          </a:xfrm>
          <a:prstGeom prst="rect">
            <a:avLst/>
          </a:prstGeom>
          <a:noFill/>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bjxku.com/uploads/images/img/2022/0429/1651199132257114.jpg"/>
          <p:cNvPicPr>
            <a:picLocks noChangeAspect="1" noChangeArrowheads="1"/>
          </p:cNvPicPr>
          <p:nvPr/>
        </p:nvPicPr>
        <p:blipFill>
          <a:blip r:embed="rId1" cstate="print"/>
          <a:srcRect/>
          <a:stretch>
            <a:fillRect/>
          </a:stretch>
        </p:blipFill>
        <p:spPr bwMode="auto">
          <a:xfrm>
            <a:off x="0" y="142974"/>
            <a:ext cx="9144000" cy="5000526"/>
          </a:xfrm>
          <a:prstGeom prst="rect">
            <a:avLst/>
          </a:prstGeom>
          <a:noFill/>
        </p:spPr>
      </p:pic>
      <p:sp>
        <p:nvSpPr>
          <p:cNvPr id="5" name="TextBox 4"/>
          <p:cNvSpPr txBox="1"/>
          <p:nvPr/>
        </p:nvSpPr>
        <p:spPr>
          <a:xfrm>
            <a:off x="2000232" y="1928808"/>
            <a:ext cx="1071570" cy="461665"/>
          </a:xfrm>
          <a:prstGeom prst="rect">
            <a:avLst/>
          </a:prstGeom>
          <a:noFill/>
          <a:ln>
            <a:noFill/>
          </a:ln>
        </p:spPr>
        <p:txBody>
          <a:bodyPr wrap="square" rtlCol="0">
            <a:spAutoFit/>
          </a:bodyPr>
          <a:lstStyle/>
          <a:p>
            <a:r>
              <a:rPr lang="en-US" altLang="zh-CN" sz="2400" i="1" dirty="0" smtClean="0">
                <a:solidFill>
                  <a:srgbClr val="33CCCC"/>
                </a:solidFill>
              </a:rPr>
              <a:t>June,8</a:t>
            </a:r>
            <a:endParaRPr lang="zh-CN" altLang="en-US" sz="2400" i="1" dirty="0">
              <a:solidFill>
                <a:srgbClr val="33CCCC"/>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s://preview.qiantucdn.com/ing/63/98/10/75W58PICibyjSG9NBJj9N_PIC2018.jpg%21kuan600"/>
          <p:cNvPicPr>
            <a:picLocks noChangeAspect="1" noChangeArrowheads="1"/>
          </p:cNvPicPr>
          <p:nvPr/>
        </p:nvPicPr>
        <p:blipFill>
          <a:blip r:embed="rId1" cstate="print"/>
          <a:srcRect/>
          <a:stretch>
            <a:fillRect/>
          </a:stretch>
        </p:blipFill>
        <p:spPr bwMode="auto">
          <a:xfrm>
            <a:off x="0" y="0"/>
            <a:ext cx="9172569" cy="5226535"/>
          </a:xfrm>
          <a:prstGeom prst="rect">
            <a:avLst/>
          </a:prstGeom>
          <a:ln>
            <a:noFill/>
          </a:ln>
          <a:effectLst>
            <a:softEdge rad="112500"/>
          </a:effectLst>
        </p:spPr>
      </p:pic>
      <p:sp>
        <p:nvSpPr>
          <p:cNvPr id="7" name="TextBox 6"/>
          <p:cNvSpPr txBox="1"/>
          <p:nvPr/>
        </p:nvSpPr>
        <p:spPr>
          <a:xfrm>
            <a:off x="928662" y="714362"/>
            <a:ext cx="7858180" cy="769441"/>
          </a:xfrm>
          <a:prstGeom prst="rect">
            <a:avLst/>
          </a:prstGeom>
          <a:noFill/>
        </p:spPr>
        <p:txBody>
          <a:bodyPr wrap="square" rtlCol="0">
            <a:spAutoFit/>
          </a:bodyPr>
          <a:lstStyle/>
          <a:p>
            <a:r>
              <a:rPr lang="en-US" altLang="zh-CN" sz="4400" i="1" dirty="0" smtClean="0">
                <a:latin typeface="DejaVu Math TeX Gyre" pitchFamily="2" charset="0"/>
                <a:ea typeface="DejaVu Math TeX Gyre" pitchFamily="2" charset="0"/>
                <a:cs typeface="DejaVu Math TeX Gyre" pitchFamily="2" charset="0"/>
              </a:rPr>
              <a:t>Small Waste, Big Problem</a:t>
            </a:r>
            <a:endParaRPr lang="en-US" altLang="zh-CN" sz="4400" i="1" dirty="0" smtClean="0">
              <a:latin typeface="DejaVu Math TeX Gyre" pitchFamily="2" charset="0"/>
              <a:ea typeface="DejaVu Math TeX Gyre" pitchFamily="2" charset="0"/>
              <a:cs typeface="DejaVu Math TeX Gyre" pitchFamily="2" charset="0"/>
            </a:endParaRPr>
          </a:p>
        </p:txBody>
      </p:sp>
      <p:sp>
        <p:nvSpPr>
          <p:cNvPr id="8" name="矩形 7"/>
          <p:cNvSpPr/>
          <p:nvPr/>
        </p:nvSpPr>
        <p:spPr>
          <a:xfrm>
            <a:off x="2214546" y="3214692"/>
            <a:ext cx="4357718" cy="1569660"/>
          </a:xfrm>
          <a:prstGeom prst="rect">
            <a:avLst/>
          </a:prstGeom>
        </p:spPr>
        <p:txBody>
          <a:bodyPr wrap="square">
            <a:spAutoFit/>
          </a:bodyPr>
          <a:lstStyle/>
          <a:p>
            <a:pPr lvl="0" algn="ctr"/>
            <a:r>
              <a:rPr lang="zh-CN" altLang="en-US" sz="3200" dirty="0" smtClean="0">
                <a:solidFill>
                  <a:prstClr val="black"/>
                </a:solidFill>
              </a:rPr>
              <a:t>人教版选择性必三</a:t>
            </a:r>
            <a:endParaRPr lang="en-US" altLang="zh-CN" sz="3200" dirty="0" smtClean="0">
              <a:solidFill>
                <a:prstClr val="black"/>
              </a:solidFill>
            </a:endParaRPr>
          </a:p>
          <a:p>
            <a:pPr lvl="0" algn="ctr"/>
            <a:r>
              <a:rPr lang="en-US" altLang="zh-CN" sz="3200" dirty="0" smtClean="0">
                <a:solidFill>
                  <a:prstClr val="black"/>
                </a:solidFill>
              </a:rPr>
              <a:t>Unit3 Workbook</a:t>
            </a:r>
            <a:endParaRPr lang="en-US" altLang="zh-CN" sz="3200" dirty="0" smtClean="0">
              <a:solidFill>
                <a:prstClr val="black"/>
              </a:solidFill>
            </a:endParaRPr>
          </a:p>
          <a:p>
            <a:pPr lvl="0" algn="ctr"/>
            <a:r>
              <a:rPr lang="en-US" altLang="zh-CN" sz="3200" dirty="0" smtClean="0">
                <a:solidFill>
                  <a:prstClr val="black"/>
                </a:solidFill>
              </a:rPr>
              <a:t>Reading and Writing</a:t>
            </a:r>
            <a:endParaRPr lang="zh-CN" altLang="en-US" sz="3200" dirty="0">
              <a:solidFill>
                <a:prstClr val="black"/>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g95.699pic.com/xsj/1j/26/a8.jpg%21/fh/300"/>
          <p:cNvPicPr>
            <a:picLocks noChangeAspect="1" noChangeArrowheads="1"/>
          </p:cNvPicPr>
          <p:nvPr/>
        </p:nvPicPr>
        <p:blipFill>
          <a:blip r:embed="rId1" cstate="print"/>
          <a:srcRect/>
          <a:stretch>
            <a:fillRect/>
          </a:stretch>
        </p:blipFill>
        <p:spPr bwMode="auto">
          <a:xfrm>
            <a:off x="6429388" y="0"/>
            <a:ext cx="2314570" cy="1928808"/>
          </a:xfrm>
          <a:prstGeom prst="rect">
            <a:avLst/>
          </a:prstGeom>
          <a:noFill/>
        </p:spPr>
      </p:pic>
      <p:sp>
        <p:nvSpPr>
          <p:cNvPr id="5" name="圆角矩形 4"/>
          <p:cNvSpPr/>
          <p:nvPr/>
        </p:nvSpPr>
        <p:spPr>
          <a:xfrm>
            <a:off x="214282" y="1500180"/>
            <a:ext cx="8715436" cy="3071834"/>
          </a:xfrm>
          <a:prstGeom prst="roundRect">
            <a:avLst/>
          </a:prstGeom>
          <a:solidFill>
            <a:srgbClr val="4BACC6">
              <a:alpha val="50196"/>
            </a:srgb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4" name="TextBox 3"/>
          <p:cNvSpPr txBox="1"/>
          <p:nvPr/>
        </p:nvSpPr>
        <p:spPr>
          <a:xfrm>
            <a:off x="357158" y="1214428"/>
            <a:ext cx="8501122" cy="3416320"/>
          </a:xfrm>
          <a:prstGeom prst="rect">
            <a:avLst/>
          </a:prstGeom>
          <a:noFill/>
        </p:spPr>
        <p:txBody>
          <a:bodyPr wrap="square" rtlCol="0">
            <a:spAutoFit/>
          </a:bodyPr>
          <a:lstStyle/>
          <a:p>
            <a:endParaRPr lang="en-US" altLang="zh-CN" sz="2400" b="1" dirty="0" smtClean="0">
              <a:solidFill>
                <a:schemeClr val="bg1"/>
              </a:solidFill>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Practice reading skills.</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Promote discussion while broadening students’ knowledge of environmental protection.</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Raise students’ awareness of marine environmental protection.</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Fuel students’ passion to take actions to protect our sea.</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Accumulate more  expressions how to protect our environment.</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a:off x="357158" y="571486"/>
            <a:ext cx="3429024" cy="523220"/>
          </a:xfrm>
          <a:prstGeom prst="rect">
            <a:avLst/>
          </a:prstGeom>
        </p:spPr>
        <p:txBody>
          <a:bodyPr wrap="square">
            <a:spAutoFit/>
          </a:bodyPr>
          <a:lstStyle/>
          <a:p>
            <a:pPr lvl="0"/>
            <a:r>
              <a:rPr lang="en-US" altLang="zh-CN" sz="2800" b="1" dirty="0" smtClean="0">
                <a:solidFill>
                  <a:prstClr val="black"/>
                </a:solidFill>
              </a:rPr>
              <a:t>Teaching Objectives</a:t>
            </a:r>
            <a:endParaRPr lang="en-US" altLang="zh-CN" sz="2800" b="1" dirty="0" smtClean="0">
              <a:solidFill>
                <a:prstClr val="black"/>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500048"/>
            <a:ext cx="8429684" cy="1661993"/>
          </a:xfrm>
          <a:prstGeom prst="rect">
            <a:avLst/>
          </a:prstGeom>
          <a:noFill/>
        </p:spPr>
        <p:txBody>
          <a:bodyPr wrap="square" rtlCol="0">
            <a:spAutoFit/>
          </a:bodyPr>
          <a:lstStyle/>
          <a:p>
            <a:pPr>
              <a:buFont typeface="Wingdings" panose="05000000000000000000" pitchFamily="2" charset="2"/>
              <a:buChar char="Ø"/>
            </a:pPr>
            <a:r>
              <a:rPr lang="en-US" altLang="zh-CN" sz="2400" b="1" dirty="0" smtClean="0">
                <a:latin typeface="HGB3_CNKI" pitchFamily="2" charset="-122"/>
                <a:ea typeface="HGB3_CNKI" pitchFamily="2" charset="-122"/>
              </a:rPr>
              <a:t>What is your impression of the ocean?</a:t>
            </a:r>
            <a:endParaRPr lang="en-US" altLang="zh-CN" sz="2400" b="1" dirty="0" smtClean="0">
              <a:latin typeface="HGB3_CNKI" pitchFamily="2" charset="-122"/>
              <a:ea typeface="HGB3_CNKI" pitchFamily="2" charset="-122"/>
            </a:endParaRPr>
          </a:p>
          <a:p>
            <a:pPr>
              <a:buFont typeface="Wingdings" panose="05000000000000000000" pitchFamily="2" charset="2"/>
              <a:buChar char="Ø"/>
            </a:pPr>
            <a:r>
              <a:rPr lang="en-US" altLang="zh-CN" sz="2400" b="1" dirty="0" smtClean="0">
                <a:latin typeface="HGB3_CNKI" pitchFamily="2" charset="-122"/>
                <a:ea typeface="HGB3_CNKI" pitchFamily="2" charset="-122"/>
              </a:rPr>
              <a:t>Do you know Marine pollution?</a:t>
            </a:r>
            <a:endParaRPr lang="en-US" altLang="zh-CN" i="1" dirty="0" smtClean="0"/>
          </a:p>
          <a:p>
            <a:r>
              <a:rPr lang="en-US" altLang="zh-CN" i="1" dirty="0" smtClean="0"/>
              <a:t>     It’s a new term which has burst into people’s vision with the increasingly  serious destruction and exploitation of the ocean by human beings. Marine pollution includes two aspects: Seawater pollution and damage to Marine ecology.</a:t>
            </a:r>
            <a:endParaRPr lang="zh-CN" altLang="en-US" i="1" dirty="0"/>
          </a:p>
        </p:txBody>
      </p:sp>
      <p:pic>
        <p:nvPicPr>
          <p:cNvPr id="3074" name="Picture 2" descr="https://pic.rmb.bdstatic.com/bjh/240326/dump/611805502957e4480f5a697771ccfb51.jpeg"/>
          <p:cNvPicPr>
            <a:picLocks noChangeAspect="1" noChangeArrowheads="1"/>
          </p:cNvPicPr>
          <p:nvPr/>
        </p:nvPicPr>
        <p:blipFill>
          <a:blip r:embed="rId1" cstate="print"/>
          <a:srcRect/>
          <a:stretch>
            <a:fillRect/>
          </a:stretch>
        </p:blipFill>
        <p:spPr bwMode="auto">
          <a:xfrm>
            <a:off x="4643438" y="2428874"/>
            <a:ext cx="4143404" cy="2506352"/>
          </a:xfrm>
          <a:prstGeom prst="rect">
            <a:avLst/>
          </a:prstGeom>
          <a:noFill/>
        </p:spPr>
      </p:pic>
      <p:pic>
        <p:nvPicPr>
          <p:cNvPr id="3076" name="Picture 4" descr="https://img1.baidu.com/it/u=2741363341,884242302&amp;fm=253&amp;fmt=auto&amp;app=138&amp;f=JPEG?w=655&amp;h=437"/>
          <p:cNvPicPr>
            <a:picLocks noChangeAspect="1" noChangeArrowheads="1"/>
          </p:cNvPicPr>
          <p:nvPr/>
        </p:nvPicPr>
        <p:blipFill>
          <a:blip r:embed="rId2" cstate="print"/>
          <a:srcRect/>
          <a:stretch>
            <a:fillRect/>
          </a:stretch>
        </p:blipFill>
        <p:spPr bwMode="auto">
          <a:xfrm>
            <a:off x="285720" y="2428874"/>
            <a:ext cx="3714776" cy="2478408"/>
          </a:xfrm>
          <a:prstGeom prst="rect">
            <a:avLst/>
          </a:prstGeom>
          <a:noFill/>
        </p:spPr>
      </p:pic>
      <p:sp>
        <p:nvSpPr>
          <p:cNvPr id="7" name="对角圆角矩形 6"/>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文本框 3"/>
          <p:cNvSpPr txBox="1"/>
          <p:nvPr/>
        </p:nvSpPr>
        <p:spPr>
          <a:xfrm>
            <a:off x="214282" y="0"/>
            <a:ext cx="150019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Lead-in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文本框 3"/>
          <p:cNvSpPr txBox="1"/>
          <p:nvPr/>
        </p:nvSpPr>
        <p:spPr>
          <a:xfrm>
            <a:off x="142844" y="0"/>
            <a:ext cx="2000264"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Pre-reading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pic>
        <p:nvPicPr>
          <p:cNvPr id="11265" name="Picture 1"/>
          <p:cNvPicPr>
            <a:picLocks noChangeAspect="1" noChangeArrowheads="1"/>
          </p:cNvPicPr>
          <p:nvPr/>
        </p:nvPicPr>
        <p:blipFill>
          <a:blip r:embed="rId1" cstate="print"/>
          <a:srcRect/>
          <a:stretch>
            <a:fillRect/>
          </a:stretch>
        </p:blipFill>
        <p:spPr bwMode="auto">
          <a:xfrm>
            <a:off x="642910" y="1857370"/>
            <a:ext cx="1752600" cy="2657475"/>
          </a:xfrm>
          <a:prstGeom prst="rect">
            <a:avLst/>
          </a:prstGeom>
          <a:noFill/>
          <a:ln w="9525">
            <a:noFill/>
            <a:miter lim="800000"/>
            <a:headEnd/>
            <a:tailEnd/>
          </a:ln>
          <a:effectLst/>
        </p:spPr>
      </p:pic>
      <p:pic>
        <p:nvPicPr>
          <p:cNvPr id="11266" name="Picture 2"/>
          <p:cNvPicPr>
            <a:picLocks noChangeAspect="1" noChangeArrowheads="1"/>
          </p:cNvPicPr>
          <p:nvPr/>
        </p:nvPicPr>
        <p:blipFill>
          <a:blip r:embed="rId2" cstate="print"/>
          <a:srcRect/>
          <a:stretch>
            <a:fillRect/>
          </a:stretch>
        </p:blipFill>
        <p:spPr bwMode="auto">
          <a:xfrm>
            <a:off x="2143108" y="1071552"/>
            <a:ext cx="4905375" cy="70485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2643174" y="1785932"/>
            <a:ext cx="6029325" cy="2790825"/>
          </a:xfrm>
          <a:prstGeom prst="rect">
            <a:avLst/>
          </a:prstGeom>
          <a:noFill/>
          <a:ln w="9525">
            <a:noFill/>
            <a:miter lim="800000"/>
            <a:headEnd/>
            <a:tailEnd/>
          </a:ln>
          <a:effectLst/>
        </p:spPr>
      </p:pic>
      <p:sp>
        <p:nvSpPr>
          <p:cNvPr id="7" name="矩形 6"/>
          <p:cNvSpPr/>
          <p:nvPr/>
        </p:nvSpPr>
        <p:spPr>
          <a:xfrm>
            <a:off x="785786" y="571486"/>
            <a:ext cx="7523213" cy="646331"/>
          </a:xfrm>
          <a:prstGeom prst="rect">
            <a:avLst/>
          </a:prstGeom>
        </p:spPr>
        <p:txBody>
          <a:bodyPr wrap="none">
            <a:spAutoFit/>
          </a:bodyPr>
          <a:lstStyle/>
          <a:p>
            <a:pPr>
              <a:buFont typeface="Wingdings" panose="05000000000000000000" pitchFamily="2" charset="2"/>
              <a:buChar char="Ø"/>
            </a:pPr>
            <a:r>
              <a:rPr lang="en-US" altLang="zh-CN" b="1" dirty="0" smtClean="0">
                <a:latin typeface="HGB5X_CNKI" pitchFamily="2" charset="-122"/>
                <a:ea typeface="HGB5X_CNKI" pitchFamily="2" charset="-122"/>
              </a:rPr>
              <a:t>According to the title and illustrations, what do you think the passage is</a:t>
            </a:r>
            <a:endParaRPr lang="en-US" altLang="zh-CN" b="1" dirty="0" smtClean="0">
              <a:latin typeface="HGB5X_CNKI" pitchFamily="2" charset="-122"/>
              <a:ea typeface="HGB5X_CNKI" pitchFamily="2" charset="-122"/>
            </a:endParaRPr>
          </a:p>
          <a:p>
            <a:r>
              <a:rPr lang="en-US" altLang="zh-CN" b="1" dirty="0" smtClean="0">
                <a:latin typeface="HGB5X_CNKI" pitchFamily="2" charset="-122"/>
                <a:ea typeface="HGB5X_CNKI" pitchFamily="2" charset="-122"/>
              </a:rPr>
              <a:t>   mainly about?</a:t>
            </a:r>
            <a:endParaRPr lang="en-US" altLang="zh-CN" b="1" dirty="0" smtClean="0">
              <a:latin typeface="HGB5X_CNKI" pitchFamily="2" charset="-122"/>
              <a:ea typeface="HGB5X_CNKI" pitchFamily="2" charset="-122"/>
            </a:endParaRPr>
          </a:p>
        </p:txBody>
      </p:sp>
      <p:sp>
        <p:nvSpPr>
          <p:cNvPr id="8" name="TextBox 7"/>
          <p:cNvSpPr txBox="1"/>
          <p:nvPr/>
        </p:nvSpPr>
        <p:spPr>
          <a:xfrm>
            <a:off x="642910" y="4572014"/>
            <a:ext cx="1714512" cy="369332"/>
          </a:xfrm>
          <a:prstGeom prst="rect">
            <a:avLst/>
          </a:prstGeom>
          <a:noFill/>
        </p:spPr>
        <p:txBody>
          <a:bodyPr wrap="square" rtlCol="0">
            <a:spAutoFit/>
          </a:bodyPr>
          <a:lstStyle/>
          <a:p>
            <a:r>
              <a:rPr lang="en-US" altLang="zh-CN" i="1" dirty="0" smtClean="0"/>
              <a:t>Cigarette butts</a:t>
            </a:r>
            <a:endParaRPr lang="zh-CN" altLang="en-US" i="1" dirty="0"/>
          </a:p>
        </p:txBody>
      </p:sp>
      <p:sp>
        <p:nvSpPr>
          <p:cNvPr id="9" name="TextBox 8"/>
          <p:cNvSpPr txBox="1"/>
          <p:nvPr/>
        </p:nvSpPr>
        <p:spPr>
          <a:xfrm>
            <a:off x="3929058" y="4643452"/>
            <a:ext cx="1714512" cy="369332"/>
          </a:xfrm>
          <a:prstGeom prst="rect">
            <a:avLst/>
          </a:prstGeom>
          <a:noFill/>
        </p:spPr>
        <p:txBody>
          <a:bodyPr wrap="square" rtlCol="0">
            <a:spAutoFit/>
          </a:bodyPr>
          <a:lstStyle/>
          <a:p>
            <a:r>
              <a:rPr lang="en-US" altLang="zh-CN" i="1" dirty="0" smtClean="0"/>
              <a:t>Plastic bags</a:t>
            </a:r>
            <a:endParaRPr lang="zh-CN" alt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linds(horizontal)">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blinds(horizontal)">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www.51wendang.com/pic/b8be75aaf996be50a78c42e5/13-810-jpg_6-1080-0-0-1080.jpg"/>
          <p:cNvPicPr>
            <a:picLocks noChangeAspect="1" noChangeArrowheads="1"/>
          </p:cNvPicPr>
          <p:nvPr/>
        </p:nvPicPr>
        <p:blipFill>
          <a:blip r:embed="rId1" cstate="print"/>
          <a:srcRect/>
          <a:stretch>
            <a:fillRect/>
          </a:stretch>
        </p:blipFill>
        <p:spPr bwMode="auto">
          <a:xfrm>
            <a:off x="0" y="0"/>
            <a:ext cx="10144156" cy="5143500"/>
          </a:xfrm>
          <a:prstGeom prst="rect">
            <a:avLst/>
          </a:prstGeom>
          <a:noFill/>
        </p:spPr>
      </p:pic>
      <p:sp>
        <p:nvSpPr>
          <p:cNvPr id="4" name="对角圆角矩形 3"/>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3"/>
          <p:cNvSpPr txBox="1"/>
          <p:nvPr/>
        </p:nvSpPr>
        <p:spPr>
          <a:xfrm>
            <a:off x="142844" y="0"/>
            <a:ext cx="2000264"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Pre-reading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矩形 5"/>
          <p:cNvSpPr/>
          <p:nvPr/>
        </p:nvSpPr>
        <p:spPr>
          <a:xfrm>
            <a:off x="428596" y="571486"/>
            <a:ext cx="8001056" cy="369332"/>
          </a:xfrm>
          <a:prstGeom prst="rect">
            <a:avLst/>
          </a:prstGeom>
        </p:spPr>
        <p:txBody>
          <a:bodyPr wrap="square">
            <a:spAutoFit/>
          </a:bodyPr>
          <a:lstStyle/>
          <a:p>
            <a:pPr marL="342900" indent="-342900"/>
            <a:r>
              <a:rPr lang="en-US" altLang="zh-CN" i="1" dirty="0" smtClean="0">
                <a:latin typeface="Ebrima" panose="02000000000000000000" pitchFamily="2" charset="0"/>
                <a:ea typeface="Ebrima" panose="02000000000000000000" pitchFamily="2" charset="0"/>
                <a:cs typeface="Ebrima" panose="02000000000000000000" pitchFamily="2" charset="0"/>
              </a:rPr>
              <a:t>1.What does the title mean? Can you name some other small pieces of trash?</a:t>
            </a:r>
            <a:endParaRPr lang="en-US" altLang="zh-CN" i="1" dirty="0" smtClean="0">
              <a:latin typeface="Ebrima" panose="02000000000000000000" pitchFamily="2" charset="0"/>
              <a:ea typeface="Ebrima" panose="02000000000000000000" pitchFamily="2" charset="0"/>
              <a:cs typeface="Ebrima" panose="02000000000000000000" pitchFamily="2" charset="0"/>
            </a:endParaRPr>
          </a:p>
        </p:txBody>
      </p:sp>
      <p:sp>
        <p:nvSpPr>
          <p:cNvPr id="7" name="矩形 6"/>
          <p:cNvSpPr/>
          <p:nvPr/>
        </p:nvSpPr>
        <p:spPr>
          <a:xfrm>
            <a:off x="500034" y="1000114"/>
            <a:ext cx="7559706" cy="10772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r>
              <a:rPr lang="en-US" altLang="zh-CN" sz="1600" dirty="0" smtClean="0">
                <a:solidFill>
                  <a:prstClr val="black"/>
                </a:solidFill>
              </a:rPr>
              <a:t>      The title means that although each piece of waste is small, lots of it together is causing big problems. Other small litter items include chewing gum, packaging from things such as sweets, snacks, and sandwiches, lids from bottles and cans, disposable cutlery, and bathroom items such as razors and cotton buds.</a:t>
            </a:r>
            <a:endParaRPr lang="en-US" altLang="zh-CN" sz="1600" dirty="0" smtClean="0">
              <a:solidFill>
                <a:prstClr val="black"/>
              </a:solidFill>
            </a:endParaRPr>
          </a:p>
        </p:txBody>
      </p:sp>
      <p:sp>
        <p:nvSpPr>
          <p:cNvPr id="8" name="矩形 7"/>
          <p:cNvSpPr/>
          <p:nvPr/>
        </p:nvSpPr>
        <p:spPr>
          <a:xfrm>
            <a:off x="571472" y="2071684"/>
            <a:ext cx="7072362" cy="369332"/>
          </a:xfrm>
          <a:prstGeom prst="rect">
            <a:avLst/>
          </a:prstGeom>
        </p:spPr>
        <p:txBody>
          <a:bodyPr wrap="square">
            <a:spAutoFit/>
          </a:bodyPr>
          <a:lstStyle/>
          <a:p>
            <a:pPr marL="342900" indent="-342900"/>
            <a:r>
              <a:rPr lang="en-US" altLang="zh-CN" i="1" dirty="0" smtClean="0">
                <a:latin typeface="Ebrima" panose="02000000000000000000" pitchFamily="2" charset="0"/>
                <a:ea typeface="Ebrima" panose="02000000000000000000" pitchFamily="2" charset="0"/>
                <a:cs typeface="Ebrima" panose="02000000000000000000" pitchFamily="2" charset="0"/>
              </a:rPr>
              <a:t>2.What are the effective solutions to the problems?</a:t>
            </a:r>
            <a:endParaRPr lang="en-US" altLang="zh-CN" i="1" dirty="0" smtClean="0">
              <a:latin typeface="Ebrima" panose="02000000000000000000" pitchFamily="2" charset="0"/>
              <a:ea typeface="Ebrima" panose="02000000000000000000" pitchFamily="2" charset="0"/>
              <a:cs typeface="Ebrima" panose="02000000000000000000" pitchFamily="2" charset="0"/>
            </a:endParaRPr>
          </a:p>
        </p:txBody>
      </p:sp>
      <p:sp>
        <p:nvSpPr>
          <p:cNvPr id="9" name="矩形 8"/>
          <p:cNvSpPr/>
          <p:nvPr/>
        </p:nvSpPr>
        <p:spPr>
          <a:xfrm>
            <a:off x="428596" y="2428874"/>
            <a:ext cx="7643866"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r>
              <a:rPr lang="en-US" altLang="zh-CN" sz="1600" dirty="0" smtClean="0">
                <a:solidFill>
                  <a:prstClr val="black"/>
                </a:solidFill>
              </a:rPr>
              <a:t>       The effective solutions are to reduce the use of these things, dispose of them properly, and reuse and recycle them whenever possible.</a:t>
            </a:r>
            <a:endParaRPr lang="en-US" altLang="zh-CN" sz="1600" dirty="0" smtClean="0">
              <a:solidFill>
                <a:prstClr val="black"/>
              </a:solidFill>
            </a:endParaRPr>
          </a:p>
        </p:txBody>
      </p:sp>
      <p:pic>
        <p:nvPicPr>
          <p:cNvPr id="10" name="Picture 2"/>
          <p:cNvPicPr>
            <a:picLocks noChangeAspect="1" noChangeArrowheads="1"/>
          </p:cNvPicPr>
          <p:nvPr/>
        </p:nvPicPr>
        <p:blipFill>
          <a:blip r:embed="rId2" cstate="print"/>
          <a:srcRect/>
          <a:stretch>
            <a:fillRect/>
          </a:stretch>
        </p:blipFill>
        <p:spPr bwMode="auto">
          <a:xfrm>
            <a:off x="1785918" y="3143254"/>
            <a:ext cx="4905375" cy="70485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357158" y="500048"/>
            <a:ext cx="3214710" cy="2673852"/>
          </a:xfrm>
          <a:prstGeom prst="rect">
            <a:avLst/>
          </a:prstGeom>
          <a:noFill/>
          <a:ln w="9525">
            <a:noFill/>
            <a:miter lim="800000"/>
            <a:headEnd/>
            <a:tailEnd/>
          </a:ln>
          <a:effectLst/>
        </p:spPr>
      </p:pic>
      <p:pic>
        <p:nvPicPr>
          <p:cNvPr id="3" name="Picture 2"/>
          <p:cNvPicPr>
            <a:picLocks noChangeAspect="1" noChangeArrowheads="1"/>
          </p:cNvPicPr>
          <p:nvPr/>
        </p:nvPicPr>
        <p:blipFill>
          <a:blip r:embed="rId2" cstate="print"/>
          <a:srcRect/>
          <a:stretch>
            <a:fillRect/>
          </a:stretch>
        </p:blipFill>
        <p:spPr bwMode="auto">
          <a:xfrm>
            <a:off x="428596" y="3143254"/>
            <a:ext cx="3071802" cy="901434"/>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357158" y="4000510"/>
            <a:ext cx="3143240" cy="1007966"/>
          </a:xfrm>
          <a:prstGeom prst="rect">
            <a:avLst/>
          </a:prstGeom>
          <a:noFill/>
          <a:ln w="9525">
            <a:noFill/>
            <a:miter lim="800000"/>
            <a:headEnd/>
            <a:tailEnd/>
          </a:ln>
          <a:effectLst/>
        </p:spPr>
      </p:pic>
      <p:pic>
        <p:nvPicPr>
          <p:cNvPr id="5" name="图片 4"/>
          <p:cNvPicPr>
            <a:picLocks noChangeAspect="1"/>
          </p:cNvPicPr>
          <p:nvPr/>
        </p:nvPicPr>
        <p:blipFill>
          <a:blip r:embed="rId4" cstate="print"/>
          <a:stretch>
            <a:fillRect/>
          </a:stretch>
        </p:blipFill>
        <p:spPr>
          <a:xfrm>
            <a:off x="0" y="0"/>
            <a:ext cx="2467000" cy="454091"/>
          </a:xfrm>
          <a:prstGeom prst="rect">
            <a:avLst/>
          </a:prstGeom>
        </p:spPr>
      </p:pic>
      <p:sp>
        <p:nvSpPr>
          <p:cNvPr id="6" name="TextBox 5"/>
          <p:cNvSpPr txBox="1"/>
          <p:nvPr/>
        </p:nvSpPr>
        <p:spPr>
          <a:xfrm>
            <a:off x="4500562" y="571486"/>
            <a:ext cx="2000264" cy="369332"/>
          </a:xfrm>
          <a:prstGeom prst="rect">
            <a:avLst/>
          </a:prstGeom>
          <a:solidFill>
            <a:srgbClr val="FFC000"/>
          </a:solidFill>
        </p:spPr>
        <p:txBody>
          <a:bodyPr wrap="square" rtlCol="0">
            <a:spAutoFit/>
          </a:bodyPr>
          <a:lstStyle/>
          <a:p>
            <a:r>
              <a:rPr lang="en-US" altLang="zh-CN" i="1" dirty="0" smtClean="0"/>
              <a:t>Read for </a:t>
            </a:r>
            <a:r>
              <a:rPr lang="en-US" altLang="zh-CN" i="1" dirty="0" smtClean="0">
                <a:solidFill>
                  <a:srgbClr val="FF0000"/>
                </a:solidFill>
              </a:rPr>
              <a:t>main idea</a:t>
            </a:r>
            <a:endParaRPr lang="en-US" altLang="zh-CN" i="1" dirty="0" smtClean="0">
              <a:solidFill>
                <a:srgbClr val="FF0000"/>
              </a:solidFill>
            </a:endParaRPr>
          </a:p>
        </p:txBody>
      </p:sp>
      <p:sp>
        <p:nvSpPr>
          <p:cNvPr id="7" name="矩形 6"/>
          <p:cNvSpPr/>
          <p:nvPr/>
        </p:nvSpPr>
        <p:spPr>
          <a:xfrm>
            <a:off x="4572000" y="1142990"/>
            <a:ext cx="2071702"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US" altLang="zh-CN" dirty="0" smtClean="0">
                <a:solidFill>
                  <a:schemeClr val="dk1"/>
                </a:solidFill>
              </a:rPr>
              <a:t>P1 </a:t>
            </a:r>
            <a:endParaRPr lang="en-US" altLang="zh-CN" dirty="0" smtClean="0">
              <a:solidFill>
                <a:schemeClr val="dk1"/>
              </a:solidFill>
            </a:endParaRPr>
          </a:p>
          <a:p>
            <a:pPr lvl="0"/>
            <a:r>
              <a:rPr lang="en-US" altLang="zh-CN" dirty="0" smtClean="0">
                <a:solidFill>
                  <a:schemeClr val="dk1"/>
                </a:solidFill>
              </a:rPr>
              <a:t>Small pieces of litter can be harmful.</a:t>
            </a:r>
            <a:endParaRPr lang="zh-CN" altLang="en-US" dirty="0" smtClean="0">
              <a:solidFill>
                <a:schemeClr val="dk1"/>
              </a:solidFill>
            </a:endParaRPr>
          </a:p>
        </p:txBody>
      </p:sp>
      <p:sp>
        <p:nvSpPr>
          <p:cNvPr id="8" name="矩形 7"/>
          <p:cNvSpPr/>
          <p:nvPr/>
        </p:nvSpPr>
        <p:spPr>
          <a:xfrm>
            <a:off x="3571868" y="2143122"/>
            <a:ext cx="1714512"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dirty="0" smtClean="0"/>
              <a:t>P2 </a:t>
            </a:r>
            <a:endParaRPr lang="en-US" altLang="zh-CN" dirty="0" smtClean="0"/>
          </a:p>
          <a:p>
            <a:r>
              <a:rPr lang="en-US" altLang="zh-CN" b="1" i="1" dirty="0" smtClean="0">
                <a:solidFill>
                  <a:srgbClr val="FF0000"/>
                </a:solidFill>
              </a:rPr>
              <a:t>Cigarette butts </a:t>
            </a:r>
            <a:r>
              <a:rPr lang="en-US" altLang="zh-CN" dirty="0" smtClean="0"/>
              <a:t>are bad for the environment. </a:t>
            </a:r>
            <a:endParaRPr lang="zh-CN" altLang="en-US" dirty="0" smtClean="0"/>
          </a:p>
        </p:txBody>
      </p:sp>
      <p:sp>
        <p:nvSpPr>
          <p:cNvPr id="9" name="矩形 8"/>
          <p:cNvSpPr/>
          <p:nvPr/>
        </p:nvSpPr>
        <p:spPr>
          <a:xfrm>
            <a:off x="6143636" y="2143122"/>
            <a:ext cx="1643074"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dirty="0" smtClean="0"/>
              <a:t>P3 </a:t>
            </a:r>
            <a:endParaRPr lang="en-US" altLang="zh-CN" dirty="0" smtClean="0"/>
          </a:p>
          <a:p>
            <a:r>
              <a:rPr lang="en-US" altLang="zh-CN" b="1" i="1" dirty="0" smtClean="0">
                <a:solidFill>
                  <a:srgbClr val="FF0000"/>
                </a:solidFill>
              </a:rPr>
              <a:t>Plastic bags </a:t>
            </a:r>
            <a:r>
              <a:rPr lang="en-US" altLang="zh-CN" dirty="0" smtClean="0"/>
              <a:t>are bad for the environment. </a:t>
            </a:r>
            <a:endParaRPr lang="zh-CN" altLang="en-US" dirty="0" smtClean="0"/>
          </a:p>
        </p:txBody>
      </p:sp>
      <p:sp>
        <p:nvSpPr>
          <p:cNvPr id="10" name="矩形 9"/>
          <p:cNvSpPr/>
          <p:nvPr/>
        </p:nvSpPr>
        <p:spPr>
          <a:xfrm>
            <a:off x="4714876" y="3714758"/>
            <a:ext cx="1928826"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dirty="0" smtClean="0"/>
              <a:t>P4 </a:t>
            </a:r>
            <a:endParaRPr lang="en-US" altLang="zh-CN" dirty="0" smtClean="0"/>
          </a:p>
          <a:p>
            <a:r>
              <a:rPr lang="en-US" altLang="zh-CN" dirty="0" smtClean="0"/>
              <a:t>To deal with the problem of waste</a:t>
            </a:r>
            <a:endParaRPr lang="zh-CN" altLang="en-US" dirty="0" smtClean="0"/>
          </a:p>
        </p:txBody>
      </p:sp>
      <p:sp>
        <p:nvSpPr>
          <p:cNvPr id="11" name="TextBox 10"/>
          <p:cNvSpPr txBox="1"/>
          <p:nvPr/>
        </p:nvSpPr>
        <p:spPr>
          <a:xfrm>
            <a:off x="6858016" y="571486"/>
            <a:ext cx="2000264" cy="369332"/>
          </a:xfrm>
          <a:prstGeom prst="rect">
            <a:avLst/>
          </a:prstGeom>
          <a:solidFill>
            <a:srgbClr val="FFC000"/>
          </a:solidFill>
        </p:spPr>
        <p:txBody>
          <a:bodyPr wrap="square" rtlCol="0">
            <a:spAutoFit/>
          </a:bodyPr>
          <a:lstStyle/>
          <a:p>
            <a:r>
              <a:rPr lang="en-US" altLang="zh-CN" i="1" dirty="0" smtClean="0"/>
              <a:t>Read for </a:t>
            </a:r>
            <a:r>
              <a:rPr lang="en-US" altLang="zh-CN" i="1" dirty="0" smtClean="0">
                <a:solidFill>
                  <a:srgbClr val="FF0000"/>
                </a:solidFill>
              </a:rPr>
              <a:t>structure</a:t>
            </a:r>
            <a:endParaRPr lang="en-US" altLang="zh-CN" i="1" dirty="0" smtClean="0">
              <a:solidFill>
                <a:srgbClr val="FF0000"/>
              </a:solidFill>
            </a:endParaRPr>
          </a:p>
        </p:txBody>
      </p:sp>
      <p:sp>
        <p:nvSpPr>
          <p:cNvPr id="12" name="TextBox 11"/>
          <p:cNvSpPr txBox="1"/>
          <p:nvPr/>
        </p:nvSpPr>
        <p:spPr>
          <a:xfrm>
            <a:off x="7929586" y="1500180"/>
            <a:ext cx="1000132" cy="369332"/>
          </a:xfrm>
          <a:prstGeom prst="rect">
            <a:avLst/>
          </a:prstGeom>
          <a:solidFill>
            <a:schemeClr val="accent2">
              <a:lumMod val="60000"/>
              <a:lumOff val="40000"/>
            </a:schemeClr>
          </a:solidFill>
        </p:spPr>
        <p:txBody>
          <a:bodyPr wrap="square" rtlCol="0">
            <a:spAutoFit/>
          </a:bodyPr>
          <a:lstStyle/>
          <a:p>
            <a:r>
              <a:rPr lang="en-US" altLang="zh-CN" i="1" dirty="0" smtClean="0"/>
              <a:t>General</a:t>
            </a:r>
            <a:endParaRPr lang="en-US" altLang="zh-CN" i="1" dirty="0" smtClean="0">
              <a:solidFill>
                <a:srgbClr val="FF0000"/>
              </a:solidFill>
            </a:endParaRPr>
          </a:p>
        </p:txBody>
      </p:sp>
      <p:sp>
        <p:nvSpPr>
          <p:cNvPr id="13" name="TextBox 12"/>
          <p:cNvSpPr txBox="1"/>
          <p:nvPr/>
        </p:nvSpPr>
        <p:spPr>
          <a:xfrm>
            <a:off x="7858148" y="2500312"/>
            <a:ext cx="1000132" cy="369332"/>
          </a:xfrm>
          <a:prstGeom prst="rect">
            <a:avLst/>
          </a:prstGeom>
          <a:solidFill>
            <a:schemeClr val="accent2">
              <a:lumMod val="60000"/>
              <a:lumOff val="40000"/>
            </a:schemeClr>
          </a:solidFill>
        </p:spPr>
        <p:txBody>
          <a:bodyPr wrap="square" rtlCol="0">
            <a:spAutoFit/>
          </a:bodyPr>
          <a:lstStyle/>
          <a:p>
            <a:r>
              <a:rPr lang="en-US" altLang="zh-CN" i="1" dirty="0" smtClean="0"/>
              <a:t>Specific</a:t>
            </a:r>
            <a:endParaRPr lang="en-US" altLang="zh-CN" i="1" dirty="0" smtClean="0">
              <a:solidFill>
                <a:srgbClr val="FF0000"/>
              </a:solidFill>
            </a:endParaRPr>
          </a:p>
        </p:txBody>
      </p:sp>
      <p:sp>
        <p:nvSpPr>
          <p:cNvPr id="14" name="TextBox 13"/>
          <p:cNvSpPr txBox="1"/>
          <p:nvPr/>
        </p:nvSpPr>
        <p:spPr>
          <a:xfrm>
            <a:off x="7858148" y="2857502"/>
            <a:ext cx="1000132" cy="369332"/>
          </a:xfrm>
          <a:prstGeom prst="rect">
            <a:avLst/>
          </a:prstGeom>
          <a:solidFill>
            <a:schemeClr val="accent3">
              <a:lumMod val="40000"/>
              <a:lumOff val="60000"/>
            </a:schemeClr>
          </a:solidFill>
        </p:spPr>
        <p:txBody>
          <a:bodyPr wrap="square" rtlCol="0">
            <a:spAutoFit/>
          </a:bodyPr>
          <a:lstStyle/>
          <a:p>
            <a:r>
              <a:rPr lang="en-US" altLang="zh-CN" i="1" dirty="0" smtClean="0"/>
              <a:t>Problem</a:t>
            </a:r>
            <a:endParaRPr lang="en-US" altLang="zh-CN" i="1" dirty="0" smtClean="0">
              <a:solidFill>
                <a:srgbClr val="FF0000"/>
              </a:solidFill>
            </a:endParaRPr>
          </a:p>
        </p:txBody>
      </p:sp>
      <p:sp>
        <p:nvSpPr>
          <p:cNvPr id="15" name="TextBox 14"/>
          <p:cNvSpPr txBox="1"/>
          <p:nvPr/>
        </p:nvSpPr>
        <p:spPr>
          <a:xfrm>
            <a:off x="7929586" y="3714758"/>
            <a:ext cx="1000132" cy="369332"/>
          </a:xfrm>
          <a:prstGeom prst="rect">
            <a:avLst/>
          </a:prstGeom>
          <a:solidFill>
            <a:schemeClr val="accent3">
              <a:lumMod val="40000"/>
              <a:lumOff val="60000"/>
            </a:schemeClr>
          </a:solidFill>
        </p:spPr>
        <p:txBody>
          <a:bodyPr wrap="square" rtlCol="0">
            <a:spAutoFit/>
          </a:bodyPr>
          <a:lstStyle/>
          <a:p>
            <a:r>
              <a:rPr lang="en-US" altLang="zh-CN" i="1" dirty="0" smtClean="0"/>
              <a:t>Solution</a:t>
            </a:r>
            <a:endParaRPr lang="en-US" altLang="zh-CN" i="1" dirty="0" smtClean="0">
              <a:solidFill>
                <a:srgbClr val="FF0000"/>
              </a:solidFill>
            </a:endParaRPr>
          </a:p>
        </p:txBody>
      </p:sp>
      <p:sp>
        <p:nvSpPr>
          <p:cNvPr id="20" name="下箭头 19"/>
          <p:cNvSpPr/>
          <p:nvPr/>
        </p:nvSpPr>
        <p:spPr>
          <a:xfrm>
            <a:off x="8143900" y="1928808"/>
            <a:ext cx="357190" cy="35719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21" name="下箭头 20"/>
          <p:cNvSpPr/>
          <p:nvPr/>
        </p:nvSpPr>
        <p:spPr>
          <a:xfrm>
            <a:off x="8143900" y="3286130"/>
            <a:ext cx="357190" cy="35719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25" name="丁字箭头 24"/>
          <p:cNvSpPr/>
          <p:nvPr/>
        </p:nvSpPr>
        <p:spPr>
          <a:xfrm>
            <a:off x="4929190" y="2071684"/>
            <a:ext cx="1357322" cy="428628"/>
          </a:xfrm>
          <a:prstGeom prst="leftRigh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26" name="丁字箭头 25"/>
          <p:cNvSpPr/>
          <p:nvPr/>
        </p:nvSpPr>
        <p:spPr>
          <a:xfrm rot="10800000">
            <a:off x="4929190" y="3214692"/>
            <a:ext cx="1357322" cy="428628"/>
          </a:xfrm>
          <a:prstGeom prst="leftRigh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0" grpId="0" animBg="1"/>
      <p:bldP spid="21"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42844" y="422900"/>
          <a:ext cx="8715436" cy="4446280"/>
        </p:xfrm>
        <a:graphic>
          <a:graphicData uri="http://schemas.openxmlformats.org/drawingml/2006/table">
            <a:tbl>
              <a:tblPr firstRow="1" bandRow="1">
                <a:tableStyleId>{F5AB1C69-6EDB-4FF4-983F-18BD219EF322}</a:tableStyleId>
              </a:tblPr>
              <a:tblGrid>
                <a:gridCol w="1214446"/>
                <a:gridCol w="2500330"/>
                <a:gridCol w="5000660"/>
              </a:tblGrid>
              <a:tr h="354330">
                <a:tc>
                  <a:txBody>
                    <a:bodyPr/>
                    <a:lstStyle/>
                    <a:p>
                      <a:pPr algn="ctr"/>
                      <a:r>
                        <a:rPr lang="en-US" altLang="zh-CN" dirty="0" smtClean="0"/>
                        <a:t>Paragraph</a:t>
                      </a:r>
                      <a:endParaRPr lang="zh-CN" altLang="en-US" dirty="0"/>
                    </a:p>
                  </a:txBody>
                  <a:tcPr/>
                </a:tc>
                <a:tc>
                  <a:txBody>
                    <a:bodyPr/>
                    <a:lstStyle/>
                    <a:p>
                      <a:pPr algn="ctr"/>
                      <a:r>
                        <a:rPr lang="en-US" altLang="zh-CN" dirty="0" smtClean="0"/>
                        <a:t>Main idea</a:t>
                      </a:r>
                      <a:endParaRPr lang="zh-CN" altLang="en-US" dirty="0"/>
                    </a:p>
                  </a:txBody>
                  <a:tcPr/>
                </a:tc>
                <a:tc>
                  <a:txBody>
                    <a:bodyPr/>
                    <a:lstStyle/>
                    <a:p>
                      <a:pPr algn="ctr"/>
                      <a:r>
                        <a:rPr lang="en-US" altLang="zh-CN" dirty="0" smtClean="0"/>
                        <a:t>Important details</a:t>
                      </a:r>
                      <a:endParaRPr lang="zh-CN" altLang="en-US" dirty="0"/>
                    </a:p>
                  </a:txBody>
                  <a:tcPr/>
                </a:tc>
              </a:tr>
              <a:tr h="714380">
                <a:tc>
                  <a:txBody>
                    <a:bodyPr/>
                    <a:lstStyle/>
                    <a:p>
                      <a:pPr algn="ctr"/>
                      <a:r>
                        <a:rPr lang="en-US" altLang="zh-CN" dirty="0" smtClean="0"/>
                        <a:t>1</a:t>
                      </a:r>
                      <a:endParaRPr lang="zh-CN" altLang="en-US" dirty="0"/>
                    </a:p>
                  </a:txBody>
                  <a:tcPr/>
                </a:tc>
                <a:tc>
                  <a:txBody>
                    <a:bodyPr/>
                    <a:lstStyle/>
                    <a:p>
                      <a:r>
                        <a:rPr lang="en-US" altLang="zh-CN" dirty="0" smtClean="0"/>
                        <a:t>Small pieces of litter can be harmful.</a:t>
                      </a:r>
                      <a:endParaRPr lang="zh-CN" altLang="en-US" dirty="0"/>
                    </a:p>
                  </a:txBody>
                  <a:tcPr/>
                </a:tc>
                <a:tc>
                  <a:txBody>
                    <a:bodyPr/>
                    <a:lstStyle/>
                    <a:p>
                      <a:r>
                        <a:rPr lang="en-US" altLang="zh-CN" dirty="0" smtClean="0"/>
                        <a:t>Plastic bags and litter from smokers</a:t>
                      </a:r>
                      <a:r>
                        <a:rPr lang="en-US" altLang="zh-CN" baseline="0" dirty="0" smtClean="0"/>
                        <a:t> increased</a:t>
                      </a:r>
                      <a:endParaRPr lang="zh-CN" altLang="en-US" dirty="0"/>
                    </a:p>
                  </a:txBody>
                  <a:tcPr/>
                </a:tc>
              </a:tr>
              <a:tr h="714380">
                <a:tc>
                  <a:txBody>
                    <a:bodyPr/>
                    <a:lstStyle/>
                    <a:p>
                      <a:pPr algn="ctr"/>
                      <a:r>
                        <a:rPr lang="en-US" altLang="zh-CN" dirty="0" smtClean="0"/>
                        <a:t>2</a:t>
                      </a:r>
                      <a:endParaRPr lang="zh-CN" altLang="en-US" dirty="0"/>
                    </a:p>
                  </a:txBody>
                  <a:tcPr/>
                </a:tc>
                <a:tc>
                  <a:txBody>
                    <a:bodyPr/>
                    <a:lstStyle/>
                    <a:p>
                      <a:r>
                        <a:rPr lang="en-US" altLang="zh-CN" dirty="0" smtClean="0"/>
                        <a:t>Cigarette butts are bad for the environment. </a:t>
                      </a:r>
                      <a:endParaRPr lang="en-US" altLang="zh-CN" dirty="0" smtClean="0"/>
                    </a:p>
                    <a:p>
                      <a:endParaRPr lang="zh-CN" altLang="en-US" dirty="0"/>
                    </a:p>
                  </a:txBody>
                  <a:tcPr/>
                </a:tc>
                <a:tc>
                  <a:txBody>
                    <a:bodyPr/>
                    <a:lstStyle/>
                    <a:p>
                      <a:endParaRPr lang="zh-CN" altLang="en-US" dirty="0"/>
                    </a:p>
                  </a:txBody>
                  <a:tcPr/>
                </a:tc>
              </a:tr>
              <a:tr h="714380">
                <a:tc>
                  <a:txBody>
                    <a:bodyPr/>
                    <a:lstStyle/>
                    <a:p>
                      <a:pPr algn="ctr"/>
                      <a:r>
                        <a:rPr lang="en-US" altLang="zh-CN" dirty="0" smtClean="0"/>
                        <a:t>3</a:t>
                      </a:r>
                      <a:endParaRPr lang="zh-CN" altLang="en-US" dirty="0"/>
                    </a:p>
                  </a:txBody>
                  <a:tcPr/>
                </a:tc>
                <a:tc>
                  <a:txBody>
                    <a:bodyPr/>
                    <a:lstStyle/>
                    <a:p>
                      <a:r>
                        <a:rPr lang="en-US" altLang="zh-CN" dirty="0" smtClean="0"/>
                        <a:t>Plastic bags are bad for the environment. </a:t>
                      </a:r>
                      <a:endParaRPr lang="zh-CN" altLang="en-US" dirty="0"/>
                    </a:p>
                  </a:txBody>
                  <a:tcPr/>
                </a:tc>
                <a:tc>
                  <a: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a:txBody>
                  <a:tcPr/>
                </a:tc>
              </a:tr>
              <a:tr h="714380">
                <a:tc>
                  <a:txBody>
                    <a:bodyPr/>
                    <a:lstStyle/>
                    <a:p>
                      <a:pPr algn="ctr"/>
                      <a:r>
                        <a:rPr lang="en-US" altLang="zh-CN" dirty="0" smtClean="0"/>
                        <a:t>4</a:t>
                      </a:r>
                      <a:endParaRPr lang="zh-CN" altLang="en-US" dirty="0"/>
                    </a:p>
                  </a:txBody>
                  <a:tcPr/>
                </a:tc>
                <a:tc>
                  <a:txBody>
                    <a:bodyPr/>
                    <a:lstStyle/>
                    <a:p>
                      <a:r>
                        <a:rPr lang="en-US" altLang="zh-CN" dirty="0" smtClean="0"/>
                        <a:t>To deal with the problem of waste</a:t>
                      </a:r>
                      <a:endParaRPr lang="zh-CN" altLang="en-US" dirty="0"/>
                    </a:p>
                  </a:txBody>
                  <a:tcPr/>
                </a:tc>
                <a:tc>
                  <a:txBody>
                    <a:bodyPr/>
                    <a:lstStyle/>
                    <a:p>
                      <a:endParaRPr lang="zh-CN" altLang="en-US" dirty="0"/>
                    </a:p>
                  </a:txBody>
                  <a:tcPr/>
                </a:tc>
              </a:tr>
            </a:tbl>
          </a:graphicData>
        </a:graphic>
      </p:graphicFrame>
      <p:pic>
        <p:nvPicPr>
          <p:cNvPr id="3" name="图片 2"/>
          <p:cNvPicPr>
            <a:picLocks noChangeAspect="1"/>
          </p:cNvPicPr>
          <p:nvPr/>
        </p:nvPicPr>
        <p:blipFill>
          <a:blip r:embed="rId1" cstate="print"/>
          <a:stretch>
            <a:fillRect/>
          </a:stretch>
        </p:blipFill>
        <p:spPr>
          <a:xfrm>
            <a:off x="0" y="1"/>
            <a:ext cx="2285984" cy="420772"/>
          </a:xfrm>
          <a:prstGeom prst="rect">
            <a:avLst/>
          </a:prstGeom>
        </p:spPr>
      </p:pic>
      <p:sp>
        <p:nvSpPr>
          <p:cNvPr id="4" name="矩形 3"/>
          <p:cNvSpPr/>
          <p:nvPr/>
        </p:nvSpPr>
        <p:spPr>
          <a:xfrm>
            <a:off x="2500298" y="0"/>
            <a:ext cx="6165891" cy="338554"/>
          </a:xfrm>
          <a:prstGeom prst="rect">
            <a:avLst/>
          </a:prstGeom>
        </p:spPr>
        <p:txBody>
          <a:bodyPr wrap="square">
            <a:spAutoFit/>
          </a:bodyPr>
          <a:lstStyle/>
          <a:p>
            <a:r>
              <a:rPr lang="en-US" altLang="zh-CN" sz="1600" b="1" dirty="0" smtClean="0">
                <a:latin typeface="HGB5X_CNKI" pitchFamily="2" charset="-122"/>
                <a:ea typeface="HGB5X_CNKI" pitchFamily="2" charset="-122"/>
              </a:rPr>
              <a:t>Read the text and  complete the table.</a:t>
            </a:r>
            <a:endParaRPr lang="en-US" altLang="zh-CN" sz="1600" b="1" dirty="0" smtClean="0">
              <a:latin typeface="HGB5X_CNKI" pitchFamily="2" charset="-122"/>
              <a:ea typeface="HGB5X_CNKI" pitchFamily="2" charset="-122"/>
            </a:endParaRPr>
          </a:p>
        </p:txBody>
      </p:sp>
      <p:sp>
        <p:nvSpPr>
          <p:cNvPr id="5" name="矩形 4"/>
          <p:cNvSpPr/>
          <p:nvPr/>
        </p:nvSpPr>
        <p:spPr>
          <a:xfrm>
            <a:off x="3857620" y="1500180"/>
            <a:ext cx="4929222" cy="923330"/>
          </a:xfrm>
          <a:prstGeom prst="rect">
            <a:avLst/>
          </a:prstGeom>
        </p:spPr>
        <p:txBody>
          <a:bodyPr wrap="square">
            <a:spAutoFit/>
          </a:bodyPr>
          <a:lstStyle/>
          <a:p>
            <a:r>
              <a:rPr lang="en-US" altLang="zh-CN" dirty="0" smtClean="0"/>
              <a:t>Butts are small but there are trillions of them. They contain toxic chemicals and take 25 years to decompose.</a:t>
            </a:r>
            <a:endParaRPr lang="zh-CN" altLang="en-US" dirty="0"/>
          </a:p>
        </p:txBody>
      </p:sp>
      <p:sp>
        <p:nvSpPr>
          <p:cNvPr id="6" name="矩形 5"/>
          <p:cNvSpPr/>
          <p:nvPr/>
        </p:nvSpPr>
        <p:spPr>
          <a:xfrm>
            <a:off x="3857620" y="2428874"/>
            <a:ext cx="4929222" cy="1569660"/>
          </a:xfrm>
          <a:prstGeom prst="rect">
            <a:avLst/>
          </a:prstGeom>
        </p:spPr>
        <p:txBody>
          <a:bodyPr wrap="square">
            <a:spAutoFit/>
          </a:bodyPr>
          <a:lstStyle/>
          <a:p>
            <a:r>
              <a:rPr lang="en-US" altLang="zh-CN" sz="1600" dirty="0" smtClean="0"/>
              <a:t>Plastic bags are easily blown by wind and carried by water, so they find way to rivers, oceans, parks, beaches and kill birds, mammals, fish, and sea animals. They can last for hundreds of years. We should use fewer plastic bags, and reuse and recycle them. Some shops charge for bags and have a bag-for-life scheme.</a:t>
            </a:r>
            <a:endParaRPr lang="zh-CN" altLang="en-US" sz="1600" dirty="0"/>
          </a:p>
        </p:txBody>
      </p:sp>
      <p:sp>
        <p:nvSpPr>
          <p:cNvPr id="7" name="矩形 6"/>
          <p:cNvSpPr/>
          <p:nvPr/>
        </p:nvSpPr>
        <p:spPr>
          <a:xfrm>
            <a:off x="3929058" y="4214824"/>
            <a:ext cx="4572000" cy="646331"/>
          </a:xfrm>
          <a:prstGeom prst="rect">
            <a:avLst/>
          </a:prstGeom>
        </p:spPr>
        <p:txBody>
          <a:bodyPr>
            <a:spAutoFit/>
          </a:bodyPr>
          <a:lstStyle/>
          <a:p>
            <a:r>
              <a:rPr lang="en-US" altLang="zh-CN" dirty="0" smtClean="0"/>
              <a:t>Cleaning up “small waste” saves money but it’s best not to litter or use these things at all.</a:t>
            </a:r>
            <a:endParaRPr lang="zh-CN" alt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mg2.baidu.com/it/u=974350525,2111709859&amp;fm=253&amp;fmt=auto&amp;app=138&amp;f=JPEG?w=610&amp;h=373"/>
          <p:cNvPicPr>
            <a:picLocks noChangeAspect="1" noChangeArrowheads="1"/>
          </p:cNvPicPr>
          <p:nvPr/>
        </p:nvPicPr>
        <p:blipFill>
          <a:blip r:embed="rId1" cstate="print"/>
          <a:srcRect/>
          <a:stretch>
            <a:fillRect/>
          </a:stretch>
        </p:blipFill>
        <p:spPr bwMode="auto">
          <a:xfrm>
            <a:off x="3500430" y="2928940"/>
            <a:ext cx="5072066" cy="2285998"/>
          </a:xfrm>
          <a:prstGeom prst="ellipse">
            <a:avLst/>
          </a:prstGeom>
          <a:ln>
            <a:noFill/>
          </a:ln>
          <a:effectLst>
            <a:softEdge rad="112500"/>
          </a:effectLst>
        </p:spPr>
      </p:pic>
      <p:pic>
        <p:nvPicPr>
          <p:cNvPr id="32770" name="Picture 2"/>
          <p:cNvPicPr>
            <a:picLocks noChangeAspect="1" noChangeArrowheads="1"/>
          </p:cNvPicPr>
          <p:nvPr/>
        </p:nvPicPr>
        <p:blipFill>
          <a:blip r:embed="rId2" cstate="print"/>
          <a:srcRect/>
          <a:stretch>
            <a:fillRect/>
          </a:stretch>
        </p:blipFill>
        <p:spPr bwMode="auto">
          <a:xfrm>
            <a:off x="357158" y="428610"/>
            <a:ext cx="8088024" cy="2214578"/>
          </a:xfrm>
          <a:prstGeom prst="rect">
            <a:avLst/>
          </a:prstGeom>
          <a:noFill/>
          <a:ln w="9525">
            <a:noFill/>
            <a:miter lim="800000"/>
            <a:headEnd/>
            <a:tailEnd/>
          </a:ln>
          <a:effectLst/>
        </p:spPr>
      </p:pic>
      <p:pic>
        <p:nvPicPr>
          <p:cNvPr id="3" name="图片 2"/>
          <p:cNvPicPr>
            <a:picLocks noChangeAspect="1"/>
          </p:cNvPicPr>
          <p:nvPr/>
        </p:nvPicPr>
        <p:blipFill>
          <a:blip r:embed="rId3" cstate="print"/>
          <a:stretch>
            <a:fillRect/>
          </a:stretch>
        </p:blipFill>
        <p:spPr>
          <a:xfrm>
            <a:off x="0" y="0"/>
            <a:ext cx="2467000" cy="454091"/>
          </a:xfrm>
          <a:prstGeom prst="rect">
            <a:avLst/>
          </a:prstGeom>
        </p:spPr>
      </p:pic>
      <p:sp>
        <p:nvSpPr>
          <p:cNvPr id="4" name="TextBox 3"/>
          <p:cNvSpPr txBox="1"/>
          <p:nvPr/>
        </p:nvSpPr>
        <p:spPr>
          <a:xfrm>
            <a:off x="571472" y="2500312"/>
            <a:ext cx="7500990" cy="830997"/>
          </a:xfrm>
          <a:prstGeom prst="rect">
            <a:avLst/>
          </a:prstGeom>
          <a:noFill/>
        </p:spPr>
        <p:txBody>
          <a:bodyPr wrap="square" rtlCol="0">
            <a:spAutoFit/>
          </a:bodyPr>
          <a:lstStyle/>
          <a:p>
            <a:pPr>
              <a:buFont typeface="Wingdings" panose="05000000000000000000" pitchFamily="2" charset="2"/>
              <a:buChar char="l"/>
            </a:pPr>
            <a:r>
              <a:rPr lang="en-US" altLang="zh-CN" sz="2400" b="1" dirty="0" smtClean="0">
                <a:latin typeface="Times New Roman" panose="02020603050405020304" pitchFamily="18" charset="0"/>
                <a:cs typeface="Times New Roman" panose="02020603050405020304" pitchFamily="18" charset="0"/>
              </a:rPr>
              <a:t>What’s </a:t>
            </a:r>
            <a:r>
              <a:rPr lang="en-US" altLang="zh-CN" sz="2400" b="1" dirty="0" smtClean="0">
                <a:solidFill>
                  <a:srgbClr val="FF0000"/>
                </a:solidFill>
                <a:latin typeface="Times New Roman" panose="02020603050405020304" pitchFamily="18" charset="0"/>
                <a:cs typeface="Times New Roman" panose="02020603050405020304" pitchFamily="18" charset="0"/>
              </a:rPr>
              <a:t>the figure of speech </a:t>
            </a:r>
            <a:r>
              <a:rPr lang="en-US" altLang="zh-CN" sz="2400" b="1" dirty="0" smtClean="0">
                <a:latin typeface="Times New Roman" panose="02020603050405020304" pitchFamily="18" charset="0"/>
                <a:cs typeface="Times New Roman" panose="02020603050405020304" pitchFamily="18" charset="0"/>
              </a:rPr>
              <a:t>used in this paragraph ? </a:t>
            </a:r>
            <a:endParaRPr lang="en-US" altLang="zh-CN" sz="2400" b="1" dirty="0" smtClean="0">
              <a:latin typeface="Times New Roman" panose="02020603050405020304" pitchFamily="18" charset="0"/>
              <a:cs typeface="Times New Roman" panose="02020603050405020304" pitchFamily="18" charset="0"/>
            </a:endParaRPr>
          </a:p>
          <a:p>
            <a:r>
              <a:rPr lang="en-US" altLang="zh-CN" sz="2400" b="1" dirty="0" smtClean="0">
                <a:solidFill>
                  <a:srgbClr val="FF0000"/>
                </a:solidFill>
                <a:latin typeface="Times New Roman" panose="02020603050405020304" pitchFamily="18" charset="0"/>
                <a:cs typeface="Times New Roman" panose="02020603050405020304" pitchFamily="18" charset="0"/>
              </a:rPr>
              <a:t>Rhetoric question</a:t>
            </a:r>
            <a:r>
              <a:rPr lang="en-US" altLang="zh-CN" dirty="0" smtClean="0">
                <a:latin typeface="Times New Roman" panose="02020603050405020304" pitchFamily="18" charset="0"/>
                <a:cs typeface="Times New Roman" panose="02020603050405020304" pitchFamily="18" charset="0"/>
              </a:rPr>
              <a:t>. </a:t>
            </a:r>
            <a:endParaRPr lang="en-US" altLang="zh-CN" dirty="0" smtClean="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1428728" y="1857370"/>
            <a:ext cx="32147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直接连接符 6"/>
          <p:cNvCxnSpPr/>
          <p:nvPr/>
        </p:nvCxnSpPr>
        <p:spPr>
          <a:xfrm>
            <a:off x="7572396" y="1857370"/>
            <a:ext cx="92866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直接连接符 8"/>
          <p:cNvCxnSpPr/>
          <p:nvPr/>
        </p:nvCxnSpPr>
        <p:spPr>
          <a:xfrm>
            <a:off x="571472" y="2143122"/>
            <a:ext cx="7858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矩形 9"/>
          <p:cNvSpPr/>
          <p:nvPr/>
        </p:nvSpPr>
        <p:spPr>
          <a:xfrm>
            <a:off x="5214942" y="3357568"/>
            <a:ext cx="2714644" cy="830997"/>
          </a:xfrm>
          <a:prstGeom prst="rect">
            <a:avLst/>
          </a:prstGeom>
        </p:spPr>
        <p:txBody>
          <a:bodyPr wrap="square">
            <a:spAutoFit/>
          </a:bodyPr>
          <a:lstStyle/>
          <a:p>
            <a:r>
              <a:rPr lang="en-US" altLang="zh-CN" sz="1600" b="1" i="1" dirty="0" smtClean="0">
                <a:solidFill>
                  <a:prstClr val="black"/>
                </a:solidFill>
                <a:latin typeface="Times New Roman" panose="02020603050405020304" pitchFamily="18" charset="0"/>
                <a:cs typeface="Times New Roman" panose="02020603050405020304" pitchFamily="18" charset="0"/>
              </a:rPr>
              <a:t>It’s a question that followed by an answer, </a:t>
            </a:r>
            <a:r>
              <a:rPr lang="en-US" altLang="zh-CN" sz="1600" b="1" i="1" dirty="0" smtClean="0">
                <a:solidFill>
                  <a:srgbClr val="FF0000"/>
                </a:solidFill>
                <a:latin typeface="Times New Roman" panose="02020603050405020304" pitchFamily="18" charset="0"/>
                <a:cs typeface="Times New Roman" panose="02020603050405020304" pitchFamily="18" charset="0"/>
              </a:rPr>
              <a:t>whose purpose </a:t>
            </a:r>
            <a:r>
              <a:rPr lang="en-US" altLang="zh-CN" sz="1600" b="1" i="1" dirty="0" smtClean="0">
                <a:solidFill>
                  <a:prstClr val="black"/>
                </a:solidFill>
                <a:latin typeface="Times New Roman" panose="02020603050405020304" pitchFamily="18" charset="0"/>
                <a:cs typeface="Times New Roman" panose="02020603050405020304" pitchFamily="18" charset="0"/>
              </a:rPr>
              <a:t>is to cause reader’s attention.</a:t>
            </a:r>
            <a:endParaRPr lang="zh-CN" altLang="en-US" sz="1400" b="1" i="1" dirty="0"/>
          </a:p>
        </p:txBody>
      </p:sp>
      <p:sp>
        <p:nvSpPr>
          <p:cNvPr id="11" name="矩形 10"/>
          <p:cNvSpPr/>
          <p:nvPr/>
        </p:nvSpPr>
        <p:spPr>
          <a:xfrm>
            <a:off x="5214942" y="4071948"/>
            <a:ext cx="4572000" cy="461665"/>
          </a:xfrm>
          <a:prstGeom prst="rect">
            <a:avLst/>
          </a:prstGeom>
        </p:spPr>
        <p:txBody>
          <a:bodyPr>
            <a:spAutoFit/>
          </a:bodyPr>
          <a:lstStyle/>
          <a:p>
            <a:r>
              <a:rPr lang="en-US" altLang="zh-CN" sz="1200" dirty="0" smtClean="0">
                <a:latin typeface="Times New Roman" panose="02020603050405020304" pitchFamily="18" charset="0"/>
                <a:cs typeface="Times New Roman" panose="02020603050405020304" pitchFamily="18" charset="0"/>
              </a:rPr>
              <a:t>Ex: Popularity? It’s glory’s small change.</a:t>
            </a:r>
            <a:endParaRPr lang="en-US" altLang="zh-CN" sz="1200" dirty="0" smtClean="0">
              <a:latin typeface="Times New Roman" panose="02020603050405020304" pitchFamily="18" charset="0"/>
              <a:cs typeface="Times New Roman" panose="02020603050405020304" pitchFamily="18" charset="0"/>
            </a:endParaRPr>
          </a:p>
          <a:p>
            <a:r>
              <a:rPr lang="zh-CN" altLang="en-US" sz="1200" dirty="0" smtClean="0">
                <a:latin typeface="Times New Roman" panose="02020603050405020304" pitchFamily="18" charset="0"/>
                <a:cs typeface="Times New Roman" panose="02020603050405020304" pitchFamily="18" charset="0"/>
              </a:rPr>
              <a:t>名望吗？那是光荣的零头而已。</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38"/>
                                        </p:tgtEl>
                                        <p:attrNameLst>
                                          <p:attrName>style.visibility</p:attrName>
                                        </p:attrNameLst>
                                      </p:cBhvr>
                                      <p:to>
                                        <p:strVal val="visible"/>
                                      </p:to>
                                    </p:set>
                                    <p:animEffect transition="in" filter="blinds(horizontal)">
                                      <p:cBhvr>
                                        <p:cTn id="32" dur="500"/>
                                        <p:tgtEl>
                                          <p:spTgt spid="1433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5478</Words>
  <Application>WPS 演示</Application>
  <PresentationFormat>全屏显示(16:9)</PresentationFormat>
  <Paragraphs>209</Paragraphs>
  <Slides>17</Slides>
  <Notes>0</Notes>
  <HiddenSlides>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Arial</vt:lpstr>
      <vt:lpstr>宋体</vt:lpstr>
      <vt:lpstr>Wingdings</vt:lpstr>
      <vt:lpstr>DejaVu Math TeX Gyre</vt:lpstr>
      <vt:lpstr>Times New Roman</vt:lpstr>
      <vt:lpstr>HGB3_CNKI</vt:lpstr>
      <vt:lpstr>Impact</vt:lpstr>
      <vt:lpstr>微软雅黑</vt:lpstr>
      <vt:lpstr>Arial</vt:lpstr>
      <vt:lpstr>HGB5X_CNKI</vt:lpstr>
      <vt:lpstr>Ebrima</vt:lpstr>
      <vt:lpstr>HGB1X_CNKI</vt:lpstr>
      <vt:lpstr>Segoe Print</vt:lpstr>
      <vt:lpstr>Calibri</vt:lpstr>
      <vt:lpstr>Arial Unicode MS</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57</cp:revision>
  <dcterms:created xsi:type="dcterms:W3CDTF">2024-04-23T06:44:00Z</dcterms:created>
  <dcterms:modified xsi:type="dcterms:W3CDTF">2024-05-31T08:16:20Z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