
<file path=[Content_Types].xml><?xml version="1.0" encoding="utf-8"?>
<Types xmlns="http://schemas.openxmlformats.org/package/2006/content-types">
  <Default Extension="jpeg" ContentType="image/jpeg"/>
  <Default Extension="wdp" ContentType="image/vnd.ms-photo"/>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0" r:id="rId4"/>
    <p:sldMasterId id="2147483682" r:id="rId5"/>
    <p:sldMasterId id="2147483687" r:id="rId6"/>
    <p:sldMasterId id="2147483695" r:id="rId7"/>
    <p:sldMasterId id="2147483705" r:id="rId8"/>
  </p:sldMasterIdLst>
  <p:notesMasterIdLst>
    <p:notesMasterId r:id="rId11"/>
  </p:notesMasterIdLst>
  <p:sldIdLst>
    <p:sldId id="370" r:id="rId9"/>
    <p:sldId id="340" r:id="rId10"/>
    <p:sldId id="341" r:id="rId12"/>
    <p:sldId id="342" r:id="rId13"/>
    <p:sldId id="344" r:id="rId14"/>
    <p:sldId id="345" r:id="rId15"/>
    <p:sldId id="356" r:id="rId16"/>
    <p:sldId id="357" r:id="rId17"/>
    <p:sldId id="358" r:id="rId18"/>
    <p:sldId id="359" r:id="rId19"/>
    <p:sldId id="360" r:id="rId20"/>
    <p:sldId id="346" r:id="rId21"/>
    <p:sldId id="347" r:id="rId22"/>
    <p:sldId id="354" r:id="rId23"/>
    <p:sldId id="355" r:id="rId24"/>
    <p:sldId id="349" r:id="rId25"/>
    <p:sldId id="351" r:id="rId26"/>
    <p:sldId id="352" r:id="rId27"/>
    <p:sldId id="353" r:id="rId28"/>
    <p:sldId id="337" r:id="rId29"/>
  </p:sldIdLst>
  <p:sldSz cx="12192000" cy="6858000"/>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75" name="作者" initials="A" lastIdx="0" clrIdx="24"/>
  <p:cmAuthor id="2" name="vfy" initials="v" lastIdx="0" clrIdx="1"/>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autoAdjust="0"/>
  </p:normalViewPr>
  <p:slideViewPr>
    <p:cSldViewPr snapToObjects="1" showGuides="1">
      <p:cViewPr varScale="1">
        <p:scale>
          <a:sx n="78" d="100"/>
          <a:sy n="78" d="100"/>
        </p:scale>
        <p:origin x="108" y="282"/>
      </p:cViewPr>
      <p:guideLst>
        <p:guide orient="horz" pos="2162"/>
        <p:guide pos="3853"/>
      </p:guideLst>
    </p:cSldViewPr>
  </p:slideViewPr>
  <p:notesTextViewPr>
    <p:cViewPr>
      <p:scale>
        <a:sx n="100" d="100"/>
        <a:sy n="100" d="100"/>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56364-E5E6-41BE-9E84-0354D0EF22F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32341-00B5-4DD0-97B9-6E0330451C8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miter lim="800000"/>
          </a:ln>
        </p:spPr>
      </p:sp>
      <p:sp>
        <p:nvSpPr>
          <p:cNvPr id="8195" name="备注占位符 2"/>
          <p:cNvSpPr>
            <a:spLocks noGrp="1"/>
          </p:cNvSpPr>
          <p:nvPr>
            <p:ph type="body"/>
          </p:nvPr>
        </p:nvSpPr>
        <p:spPr/>
        <p:txBody>
          <a:bodyPr wrap="square" lIns="91440" tIns="45720" rIns="91440" bIns="45720" anchor="t" anchorCtr="0"/>
          <a:p>
            <a:pPr lvl="0"/>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457200" rtl="0" eaLnBrk="1" fontAlgn="auto" latinLnBrk="0" hangingPunct="1">
              <a:lnSpc>
                <a:spcPct val="100000"/>
              </a:lnSpc>
              <a:spcBef>
                <a:spcPct val="0"/>
              </a:spcBef>
              <a:spcAft>
                <a:spcPct val="0"/>
              </a:spcAft>
              <a:buClrTx/>
              <a:buSzTx/>
              <a:buFont typeface="Arial" panose="020B0604020202020204" pitchFamily="34" charset="0"/>
              <a:buNone/>
              <a:defRPr/>
            </a:pPr>
            <a:fld id="{E0B65015-F93E-461F-8FBC-E5EC32AE343C}" type="slidenum">
              <a:rPr kumimoji="0" lang="zh-CN" altLang="en-US" sz="1200" b="0" i="0" u="none" strike="noStrike" kern="1200" cap="none" spc="0" normalizeH="0" baseline="0" noProof="1">
                <a:ln>
                  <a:noFill/>
                </a:ln>
                <a:solidFill>
                  <a:schemeClr val="tx1"/>
                </a:solidFill>
                <a:effectLst/>
                <a:uLnTx/>
                <a:uFillTx/>
                <a:latin typeface="+mn-lt"/>
                <a:ea typeface="+mn-ea"/>
                <a:cs typeface="+mn-cs"/>
                <a:sym typeface="+mn-ea"/>
              </a:rPr>
            </a:fld>
            <a:endParaRPr kumimoji="0" lang="zh-CN" altLang="en-US" sz="1200" b="0" i="0" u="none" strike="noStrike" kern="1200" cap="none" spc="0" normalizeH="0" baseline="0" noProof="1">
              <a:ln>
                <a:noFill/>
              </a:ln>
              <a:solidFill>
                <a:schemeClr val="tx1"/>
              </a:solidFill>
              <a:effectLst/>
              <a:uLnTx/>
              <a:uFillTx/>
              <a:latin typeface="+mn-lt"/>
              <a:ea typeface="+mn-ea"/>
              <a:cs typeface="+mn-c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幻灯片图像占位符 1"/>
          <p:cNvSpPr>
            <a:spLocks noGrp="1" noRot="1" noChangeAspect="1" noTextEdit="1"/>
          </p:cNvSpPr>
          <p:nvPr>
            <p:ph type="sldImg"/>
          </p:nvPr>
        </p:nvSpPr>
        <p:spPr>
          <a:ln>
            <a:miter lim="800000"/>
          </a:ln>
        </p:spPr>
      </p:sp>
      <p:sp>
        <p:nvSpPr>
          <p:cNvPr id="34819" name="备注占位符 2"/>
          <p:cNvSpPr>
            <a:spLocks noGrp="1"/>
          </p:cNvSpPr>
          <p:nvPr>
            <p:ph type="body"/>
          </p:nvPr>
        </p:nvSpPr>
        <p:spPr/>
        <p:txBody>
          <a:bodyPr wrap="square" lIns="91440" tIns="45720" rIns="91440" bIns="45720" anchor="t" anchorCtr="0"/>
          <a:p>
            <a:pPr lvl="0" eaLnBrk="1" hangingPunct="1"/>
            <a:endParaRPr lang="zh-CN" altLang="en-US" dirty="0">
              <a:ea typeface="宋体" panose="02010600030101010101" pitchFamily="2" charset="-122"/>
            </a:endParaRPr>
          </a:p>
        </p:txBody>
      </p:sp>
      <p:sp>
        <p:nvSpPr>
          <p:cNvPr id="3482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defTabSz="457200" eaLnBrk="1" hangingPunct="1">
              <a:buChar char="•"/>
            </a:pPr>
            <a:fld id="{9A0DB2DC-4C9A-4742-B13C-FB6460FD3503}" type="slidenum">
              <a:rPr lang="en-US" altLang="en-US" dirty="0">
                <a:ea typeface="宋体" panose="02010600030101010101" pitchFamily="2" charset="-122"/>
              </a:rPr>
            </a:fld>
            <a:endParaRPr lang="en-US" altLang="en-US" dirty="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幻灯片图像占位符 1"/>
          <p:cNvSpPr>
            <a:spLocks noGrp="1" noRot="1" noChangeAspect="1" noTextEdit="1"/>
          </p:cNvSpPr>
          <p:nvPr>
            <p:ph type="sldImg"/>
          </p:nvPr>
        </p:nvSpPr>
        <p:spPr>
          <a:ln>
            <a:miter lim="800000"/>
          </a:ln>
        </p:spPr>
      </p:sp>
      <p:sp>
        <p:nvSpPr>
          <p:cNvPr id="34819" name="备注占位符 2"/>
          <p:cNvSpPr>
            <a:spLocks noGrp="1"/>
          </p:cNvSpPr>
          <p:nvPr>
            <p:ph type="body"/>
          </p:nvPr>
        </p:nvSpPr>
        <p:spPr/>
        <p:txBody>
          <a:bodyPr wrap="square" lIns="91440" tIns="45720" rIns="91440" bIns="45720" anchor="t" anchorCtr="0"/>
          <a:p>
            <a:pPr lvl="0" eaLnBrk="1" hangingPunct="1"/>
            <a:endParaRPr lang="zh-CN" altLang="en-US" dirty="0">
              <a:ea typeface="宋体" panose="02010600030101010101" pitchFamily="2" charset="-122"/>
            </a:endParaRPr>
          </a:p>
        </p:txBody>
      </p:sp>
      <p:sp>
        <p:nvSpPr>
          <p:cNvPr id="3482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defTabSz="457200" eaLnBrk="1" hangingPunct="1">
              <a:buChar char="•"/>
            </a:pPr>
            <a:fld id="{9A0DB2DC-4C9A-4742-B13C-FB6460FD3503}" type="slidenum">
              <a:rPr lang="en-US" altLang="en-US" dirty="0">
                <a:ea typeface="宋体" panose="02010600030101010101" pitchFamily="2" charset="-122"/>
              </a:rPr>
            </a:fld>
            <a:endParaRPr lang="en-US" altLang="en-US" dirty="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幻灯片图像占位符 1"/>
          <p:cNvSpPr>
            <a:spLocks noGrp="1" noRot="1" noChangeAspect="1" noTextEdit="1"/>
          </p:cNvSpPr>
          <p:nvPr>
            <p:ph type="sldImg"/>
          </p:nvPr>
        </p:nvSpPr>
        <p:spPr>
          <a:ln>
            <a:miter lim="800000"/>
          </a:ln>
        </p:spPr>
      </p:sp>
      <p:sp>
        <p:nvSpPr>
          <p:cNvPr id="34819" name="备注占位符 2"/>
          <p:cNvSpPr>
            <a:spLocks noGrp="1"/>
          </p:cNvSpPr>
          <p:nvPr>
            <p:ph type="body"/>
          </p:nvPr>
        </p:nvSpPr>
        <p:spPr/>
        <p:txBody>
          <a:bodyPr wrap="square" lIns="91440" tIns="45720" rIns="91440" bIns="45720" anchor="t" anchorCtr="0"/>
          <a:p>
            <a:pPr lvl="0" eaLnBrk="1" hangingPunct="1"/>
            <a:endParaRPr lang="zh-CN" altLang="en-US" dirty="0">
              <a:ea typeface="宋体" panose="02010600030101010101" pitchFamily="2" charset="-122"/>
            </a:endParaRPr>
          </a:p>
        </p:txBody>
      </p:sp>
      <p:sp>
        <p:nvSpPr>
          <p:cNvPr id="3482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defTabSz="457200" eaLnBrk="1" hangingPunct="1">
              <a:buChar char="•"/>
            </a:pPr>
            <a:fld id="{9A0DB2DC-4C9A-4742-B13C-FB6460FD3503}" type="slidenum">
              <a:rPr lang="en-US" altLang="en-US" dirty="0">
                <a:ea typeface="宋体" panose="02010600030101010101" pitchFamily="2" charset="-122"/>
              </a:rPr>
            </a:fld>
            <a:endParaRPr lang="en-US" altLang="en-US" dirty="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幻灯片图像占位符 1"/>
          <p:cNvSpPr>
            <a:spLocks noGrp="1" noRot="1" noChangeAspect="1" noTextEdit="1"/>
          </p:cNvSpPr>
          <p:nvPr>
            <p:ph type="sldImg"/>
          </p:nvPr>
        </p:nvSpPr>
        <p:spPr>
          <a:ln>
            <a:miter lim="800000"/>
          </a:ln>
        </p:spPr>
      </p:sp>
      <p:sp>
        <p:nvSpPr>
          <p:cNvPr id="34819" name="备注占位符 2"/>
          <p:cNvSpPr>
            <a:spLocks noGrp="1"/>
          </p:cNvSpPr>
          <p:nvPr>
            <p:ph type="body"/>
          </p:nvPr>
        </p:nvSpPr>
        <p:spPr/>
        <p:txBody>
          <a:bodyPr wrap="square" lIns="91440" tIns="45720" rIns="91440" bIns="45720" anchor="t" anchorCtr="0"/>
          <a:p>
            <a:pPr lvl="0" eaLnBrk="1" hangingPunct="1"/>
            <a:endParaRPr lang="zh-CN" altLang="en-US" dirty="0">
              <a:ea typeface="宋体" panose="02010600030101010101" pitchFamily="2" charset="-122"/>
            </a:endParaRPr>
          </a:p>
        </p:txBody>
      </p:sp>
      <p:sp>
        <p:nvSpPr>
          <p:cNvPr id="3482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defTabSz="457200" eaLnBrk="1" hangingPunct="1">
              <a:buChar char="•"/>
            </a:pPr>
            <a:fld id="{9A0DB2DC-4C9A-4742-B13C-FB6460FD3503}" type="slidenum">
              <a:rPr lang="en-US" altLang="en-US" dirty="0">
                <a:ea typeface="宋体" panose="02010600030101010101" pitchFamily="2" charset="-122"/>
              </a:rPr>
            </a:fld>
            <a:endParaRPr lang="en-US" altLang="en-US" dirty="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6146" name="标题 6145"/>
          <p:cNvSpPr/>
          <p:nvPr>
            <p:ph type="ctrTitle"/>
          </p:nvPr>
        </p:nvSpPr>
        <p:spPr>
          <a:xfrm>
            <a:off x="912284" y="3068638"/>
            <a:ext cx="10363200" cy="1252537"/>
          </a:xfrm>
          <a:prstGeom prst="rect">
            <a:avLst/>
          </a:prstGeom>
          <a:noFill/>
          <a:ln w="9525">
            <a:noFill/>
          </a:ln>
        </p:spPr>
        <p:txBody>
          <a:bodyPr anchor="ctr"/>
          <a:lstStyle>
            <a:lvl1pPr lvl="0" algn="ctr">
              <a:buClrTx/>
              <a:buSzTx/>
              <a:buFontTx/>
              <a:defRPr sz="4000"/>
            </a:lvl1pPr>
          </a:lstStyle>
          <a:p>
            <a:pPr lvl="0"/>
            <a:r>
              <a:rPr lang="zh-CN" altLang="en-US"/>
              <a:t>单击此处编辑母版标题样式</a:t>
            </a:r>
            <a:endParaRPr lang="zh-CN" altLang="en-US"/>
          </a:p>
        </p:txBody>
      </p:sp>
      <p:sp>
        <p:nvSpPr>
          <p:cNvPr id="6147" name="副标题 6146"/>
          <p:cNvSpPr/>
          <p:nvPr>
            <p:ph type="subTitle" idx="1"/>
          </p:nvPr>
        </p:nvSpPr>
        <p:spPr>
          <a:xfrm>
            <a:off x="1871134" y="4437063"/>
            <a:ext cx="8534400" cy="1223962"/>
          </a:xfrm>
          <a:prstGeom prst="rect">
            <a:avLst/>
          </a:prstGeom>
          <a:noFill/>
          <a:ln w="9525">
            <a:noFill/>
          </a:ln>
        </p:spPr>
        <p:txBody>
          <a:bodyPr anchor="t"/>
          <a:lstStyle>
            <a:lvl1pPr marL="0" lvl="0" indent="0" algn="ctr">
              <a:buClrTx/>
              <a:buSzTx/>
              <a:buFont typeface="Arial" panose="020B0604020202020204" pitchFamily="34" charset="0"/>
              <a:buNone/>
              <a:defRPr sz="3000"/>
            </a:lvl1pPr>
            <a:lvl2pPr marL="457200" lvl="1" indent="0" algn="ctr">
              <a:buClrTx/>
              <a:buSzTx/>
              <a:buFont typeface="Arial" panose="020B0604020202020204" pitchFamily="34" charset="0"/>
              <a:buNone/>
              <a:defRPr sz="2000"/>
            </a:lvl2pPr>
            <a:lvl3pPr marL="914400" lvl="2" indent="0" algn="ctr">
              <a:buClrTx/>
              <a:buSzTx/>
              <a:buFont typeface="Arial" panose="020B0604020202020204" pitchFamily="34" charset="0"/>
              <a:buNone/>
              <a:defRPr sz="2000"/>
            </a:lvl3pPr>
            <a:lvl4pPr marL="1370965" lvl="3" indent="0" algn="ctr">
              <a:buClrTx/>
              <a:buSzTx/>
              <a:buFont typeface="Arial" panose="020B0604020202020204" pitchFamily="34" charset="0"/>
              <a:buNone/>
              <a:defRPr sz="2000"/>
            </a:lvl4pPr>
            <a:lvl5pPr marL="1828165" lvl="4" indent="0" algn="ctr">
              <a:buClrTx/>
              <a:buSzTx/>
              <a:buFont typeface="Arial" panose="020B0604020202020204" pitchFamily="34" charset="0"/>
              <a:buNone/>
              <a:defRPr sz="2000"/>
            </a:lvl5pPr>
          </a:lstStyle>
          <a:p>
            <a:pPr lvl="0"/>
            <a:r>
              <a:rPr lang="zh-CN" altLang="en-US"/>
              <a:t>单击此处编辑母版副标题样式</a:t>
            </a:r>
            <a:endParaRPr lang="zh-CN" altLang="en-US"/>
          </a:p>
        </p:txBody>
      </p:sp>
    </p:spTree>
  </p:cSld>
  <p:clrMapOvr>
    <a:masterClrMapping/>
  </p:clrMapOvr>
  <p:transition>
    <p:dissolve/>
  </p:transition>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3000">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838200" y="6356350"/>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5" name="页脚占位符 4"/>
          <p:cNvSpPr>
            <a:spLocks noGrp="1"/>
          </p:cNvSpPr>
          <p:nvPr>
            <p:ph type="ftr" sz="quarter" idx="3"/>
          </p:nvPr>
        </p:nvSpPr>
        <p:spPr>
          <a:xfrm>
            <a:off x="4038600" y="6356350"/>
            <a:ext cx="4114800" cy="365125"/>
          </a:xfrm>
        </p:spPr>
        <p:txBody>
          <a:bodyPr/>
          <a:lstStyle>
            <a:lvl1pPr eaLnBrk="1" hangingPunct="1">
              <a:buFont typeface="Arial" panose="020B0604020202020204" pitchFamily="34" charset="0"/>
              <a:buNone/>
              <a:defRPr noProof="1"/>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6" name="灯片编号占位符 5"/>
          <p:cNvSpPr>
            <a:spLocks noGrp="1"/>
          </p:cNvSpPr>
          <p:nvPr>
            <p:ph type="sldNum" sz="quarter" idx="4"/>
          </p:nvPr>
        </p:nvSpPr>
        <p:spPr>
          <a:xfrm>
            <a:off x="8610600" y="6356350"/>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fld id="{A2004ACD-0301-44FA-A3FB-CF5BB19FCA70}" type="slidenum">
              <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rPr>
            </a:fld>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Tree>
  </p:cSld>
  <p:clrMapOvr>
    <a:masterClrMapping/>
  </p:clrMapOvr>
  <p:transition spd="slow" advTm="3000">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3" name="Rectangle 3"/>
          <p:cNvSpPr/>
          <p:nvPr/>
        </p:nvSpPr>
        <p:spPr>
          <a:xfrm>
            <a:off x="0" y="1333500"/>
            <a:ext cx="12192000"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4"/>
          <p:cNvSpPr/>
          <p:nvPr/>
        </p:nvSpPr>
        <p:spPr>
          <a:xfrm>
            <a:off x="0" y="963613"/>
            <a:ext cx="12192000" cy="366713"/>
          </a:xfrm>
          <a:prstGeom prst="rect">
            <a:avLst/>
          </a:prstGeom>
          <a:gradFill flip="none" rotWithShape="1">
            <a:gsLst>
              <a:gs pos="0">
                <a:srgbClr val="7B5A85"/>
              </a:gs>
              <a:gs pos="100000">
                <a:srgbClr val="C3595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advTm="3000">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3490575" y="-33337"/>
            <a:ext cx="22045613" cy="4772025"/>
          </a:xfrm>
          <a:prstGeom prst="rect">
            <a:avLst/>
          </a:prstGeom>
          <a:noFill/>
          <a:ln w="9525">
            <a:noFill/>
          </a:ln>
        </p:spPr>
      </p:pic>
      <p:pic>
        <p:nvPicPr>
          <p:cNvPr id="4100" name="图片 3"/>
          <p:cNvPicPr>
            <a:picLocks noChangeAspect="1"/>
          </p:cNvPicPr>
          <p:nvPr userDrawn="1"/>
        </p:nvPicPr>
        <p:blipFill>
          <a:blip r:embed="rId3"/>
          <a:stretch>
            <a:fillRect/>
          </a:stretch>
        </p:blipFill>
        <p:spPr>
          <a:xfrm>
            <a:off x="239713" y="5445125"/>
            <a:ext cx="14063662" cy="3525838"/>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节标题">
    <p:bg>
      <p:bgPr>
        <a:gradFill rotWithShape="0">
          <a:gsLst>
            <a:gs pos="0">
              <a:srgbClr val="F4F4F4">
                <a:alpha val="100000"/>
              </a:srgbClr>
            </a:gs>
            <a:gs pos="35001">
              <a:srgbClr val="D4D4D4">
                <a:alpha val="100000"/>
              </a:srgbClr>
            </a:gs>
            <a:gs pos="100000">
              <a:srgbClr val="BABBBB">
                <a:alpha val="100000"/>
              </a:srgbClr>
            </a:gs>
          </a:gsLst>
          <a:lin ang="2700000" scaled="1"/>
          <a:tileRect/>
        </a:gradFill>
        <a:effectLst/>
      </p:bgPr>
    </p:bg>
    <p:spTree>
      <p:nvGrpSpPr>
        <p:cNvPr id="1" name=""/>
        <p:cNvGrpSpPr/>
        <p:nvPr/>
      </p:nvGrpSpPr>
      <p:grpSpPr>
        <a:xfrm>
          <a:off x="0" y="0"/>
          <a:ext cx="0" cy="0"/>
          <a:chOff x="0" y="0"/>
          <a:chExt cx="0" cy="0"/>
        </a:xfrm>
      </p:grpSpPr>
      <p:pic>
        <p:nvPicPr>
          <p:cNvPr id="4" name="Picture 6" descr="F:\Temp\400页超强PPT模板\花PNG\65789.png"/>
          <p:cNvPicPr>
            <a:picLocks noChangeAspect="1"/>
          </p:cNvPicPr>
          <p:nvPr userDrawn="1"/>
        </p:nvPicPr>
        <p:blipFill>
          <a:blip r:embed="rId2"/>
          <a:stretch>
            <a:fillRect/>
          </a:stretch>
        </p:blipFill>
        <p:spPr>
          <a:xfrm rot="2472549">
            <a:off x="11288713" y="-6591300"/>
            <a:ext cx="4146550" cy="9240838"/>
          </a:xfrm>
          <a:prstGeom prst="rect">
            <a:avLst/>
          </a:prstGeom>
          <a:noFill/>
          <a:ln w="9525">
            <a:noFill/>
          </a:ln>
        </p:spPr>
      </p:pic>
      <p:pic>
        <p:nvPicPr>
          <p:cNvPr id="3" name="Picture 6" descr="F:\Temp\400页超强PPT模板\花PNG\65789.png"/>
          <p:cNvPicPr>
            <a:picLocks noChangeAspect="1"/>
          </p:cNvPicPr>
          <p:nvPr userDrawn="1"/>
        </p:nvPicPr>
        <p:blipFill>
          <a:blip r:embed="rId3"/>
          <a:stretch>
            <a:fillRect/>
          </a:stretch>
        </p:blipFill>
        <p:spPr>
          <a:xfrm rot="9390624">
            <a:off x="-2208212" y="-4518025"/>
            <a:ext cx="2946400" cy="6565900"/>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104901" y="1877844"/>
            <a:ext cx="5143499" cy="3673551"/>
          </a:xfrm>
          <a:custGeom>
            <a:avLst/>
            <a:gdLst>
              <a:gd name="connsiteX0" fmla="*/ 0 w 5143499"/>
              <a:gd name="connsiteY0" fmla="*/ 0 h 3673551"/>
              <a:gd name="connsiteX1" fmla="*/ 5143499 w 5143499"/>
              <a:gd name="connsiteY1" fmla="*/ 0 h 3673551"/>
              <a:gd name="connsiteX2" fmla="*/ 5143499 w 5143499"/>
              <a:gd name="connsiteY2" fmla="*/ 3673551 h 3673551"/>
              <a:gd name="connsiteX3" fmla="*/ 0 w 5143499"/>
              <a:gd name="connsiteY3" fmla="*/ 3673551 h 3673551"/>
            </a:gdLst>
            <a:ahLst/>
            <a:cxnLst>
              <a:cxn ang="0">
                <a:pos x="connsiteX0" y="connsiteY0"/>
              </a:cxn>
              <a:cxn ang="0">
                <a:pos x="connsiteX1" y="connsiteY1"/>
              </a:cxn>
              <a:cxn ang="0">
                <a:pos x="connsiteX2" y="connsiteY2"/>
              </a:cxn>
              <a:cxn ang="0">
                <a:pos x="connsiteX3" y="connsiteY3"/>
              </a:cxn>
            </a:cxnLst>
            <a:rect l="l" t="t" r="r" b="b"/>
            <a:pathLst>
              <a:path w="5143499" h="3673551">
                <a:moveTo>
                  <a:pt x="0" y="0"/>
                </a:moveTo>
                <a:lnTo>
                  <a:pt x="5143499" y="0"/>
                </a:lnTo>
                <a:lnTo>
                  <a:pt x="5143499" y="3673551"/>
                </a:lnTo>
                <a:lnTo>
                  <a:pt x="0" y="3673551"/>
                </a:lnTo>
                <a:close/>
              </a:path>
            </a:pathLst>
          </a:custGeom>
        </p:spPr>
        <p:txBody>
          <a:bodyPr wrap="square">
            <a:no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transition spd="slow" advTm="3000">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2" y="52345"/>
            <a:ext cx="5545842"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2100" b="0" i="0" u="none" strike="noStrike" kern="1200" cap="none" spc="0" normalizeH="0" baseline="0" noProof="1">
              <a:ln>
                <a:noFill/>
              </a:ln>
              <a:solidFill>
                <a:schemeClr val="bg1">
                  <a:lumMod val="85000"/>
                </a:schemeClr>
              </a:solidFill>
              <a:effectLst/>
              <a:uLnTx/>
              <a:uFillTx/>
              <a:latin typeface="Lato Light" charset="0"/>
              <a:ea typeface="Lato Light" charset="0"/>
              <a:cs typeface="Lato Light" charset="0"/>
            </a:endParaRPr>
          </a:p>
        </p:txBody>
      </p:sp>
    </p:spTree>
  </p:cSld>
  <p:clrMapOvr>
    <a:masterClrMapping/>
  </p:clrMapOvr>
  <p:transition spd="slow" advTm="3000">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02167" y="609600"/>
            <a:ext cx="11387667"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02167" y="6245225"/>
            <a:ext cx="3052233" cy="476250"/>
          </a:xfrm>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0"/>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8737600" y="6245225"/>
            <a:ext cx="3052233" cy="476250"/>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048" y="49108"/>
            <a:ext cx="2079413" cy="1352127"/>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7667" b="94000" l="8683" r="89820">
                        <a14:foregroundMark x1="52695" y1="7667" x2="38922" y2="11333"/>
                        <a14:foregroundMark x1="77844" y1="29333" x2="82934" y2="40000"/>
                        <a14:foregroundMark x1="79042" y1="30000" x2="81437" y2="30667"/>
                        <a14:foregroundMark x1="75749" y1="28333" x2="84431" y2="35333"/>
                        <a14:foregroundMark x1="51796" y1="10333" x2="65868" y2="16667"/>
                        <a14:foregroundMark x1="65868" y1="16667" x2="65868" y2="16667"/>
                        <a14:foregroundMark x1="52695" y1="13667" x2="36228" y2="14000"/>
                        <a14:foregroundMark x1="36228" y1="14000" x2="15269" y2="37667"/>
                        <a14:foregroundMark x1="9281" y1="44667" x2="9281" y2="53667"/>
                        <a14:foregroundMark x1="37126" y1="91667" x2="53593" y2="94000"/>
                        <a14:foregroundMark x1="53593" y1="94000" x2="56886" y2="92000"/>
                        <a14:foregroundMark x1="89820" y1="48000" x2="88922" y2="52667"/>
                        <a14:foregroundMark x1="50000" y1="20000" x2="56886" y2="82000"/>
                        <a14:foregroundMark x1="29042" y1="29667" x2="57784" y2="74333"/>
                        <a14:foregroundMark x1="59581" y1="29000" x2="76946" y2="56667"/>
                        <a14:foregroundMark x1="59880" y1="51667" x2="67665" y2="69667"/>
                        <a14:foregroundMark x1="60778" y1="42667" x2="60778" y2="42667"/>
                        <a14:foregroundMark x1="59581" y1="40667" x2="64970" y2="51333"/>
                        <a14:foregroundMark x1="24551" y1="33667" x2="38323" y2="66333"/>
                        <a14:foregroundMark x1="22455" y1="56667" x2="40120" y2="68667"/>
                        <a14:foregroundMark x1="16467" y1="30667" x2="16467" y2="38000"/>
                        <a14:foregroundMark x1="42814" y1="89000" x2="59880" y2="90667"/>
                        <a14:foregroundMark x1="18862" y1="22000" x2="25449" y2="22000"/>
                        <a14:foregroundMark x1="59880" y1="22667" x2="46407" y2="55333"/>
                      </a14:backgroundRemoval>
                    </a14:imgEffect>
                  </a14:imgLayer>
                </a14:imgProps>
              </a:ext>
              <a:ext uri="{28A0092B-C50C-407E-A947-70E740481C1C}">
                <a14:useLocalDpi xmlns:a14="http://schemas.microsoft.com/office/drawing/2010/main" val="0"/>
              </a:ext>
            </a:extLst>
          </a:blip>
          <a:stretch>
            <a:fillRect/>
          </a:stretch>
        </p:blipFill>
        <p:spPr>
          <a:xfrm>
            <a:off x="10533221" y="59245"/>
            <a:ext cx="1496320" cy="1344000"/>
          </a:xfrm>
          <a:prstGeom prst="rect">
            <a:avLst/>
          </a:prstGeom>
        </p:spPr>
      </p:pic>
    </p:spTree>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6146" name="标题 6145"/>
          <p:cNvSpPr/>
          <p:nvPr>
            <p:ph type="ctrTitle"/>
          </p:nvPr>
        </p:nvSpPr>
        <p:spPr>
          <a:xfrm>
            <a:off x="912284" y="3068639"/>
            <a:ext cx="10363200" cy="1252537"/>
          </a:xfrm>
          <a:prstGeom prst="rect">
            <a:avLst/>
          </a:prstGeom>
          <a:noFill/>
          <a:ln w="9525">
            <a:noFill/>
          </a:ln>
        </p:spPr>
        <p:txBody>
          <a:bodyPr anchor="ctr"/>
          <a:lstStyle>
            <a:lvl1pPr lvl="0" algn="ctr">
              <a:buClrTx/>
              <a:buSzTx/>
              <a:buFontTx/>
              <a:defRPr sz="4000"/>
            </a:lvl1pPr>
          </a:lstStyle>
          <a:p>
            <a:pPr lvl="0"/>
            <a:r>
              <a:rPr lang="zh-CN" altLang="en-US"/>
              <a:t>单击此处编辑母版标题样式</a:t>
            </a:r>
            <a:endParaRPr lang="zh-CN" altLang="en-US"/>
          </a:p>
        </p:txBody>
      </p:sp>
      <p:sp>
        <p:nvSpPr>
          <p:cNvPr id="6147" name="副标题 6146"/>
          <p:cNvSpPr/>
          <p:nvPr>
            <p:ph type="subTitle" idx="1"/>
          </p:nvPr>
        </p:nvSpPr>
        <p:spPr>
          <a:xfrm>
            <a:off x="1871135" y="4437063"/>
            <a:ext cx="8534400" cy="1223963"/>
          </a:xfrm>
          <a:prstGeom prst="rect">
            <a:avLst/>
          </a:prstGeom>
          <a:noFill/>
          <a:ln w="9525">
            <a:noFill/>
          </a:ln>
        </p:spPr>
        <p:txBody>
          <a:bodyPr anchor="t"/>
          <a:lstStyle>
            <a:lvl1pPr marL="0" lvl="0" indent="0" algn="ctr">
              <a:buClrTx/>
              <a:buSzTx/>
              <a:buFont typeface="Arial" panose="020B0604020202020204" pitchFamily="34" charset="0"/>
              <a:buNone/>
              <a:defRPr sz="3000"/>
            </a:lvl1pPr>
            <a:lvl2pPr marL="457200" lvl="1" indent="0" algn="ctr">
              <a:buClrTx/>
              <a:buSzTx/>
              <a:buFont typeface="Arial" panose="020B0604020202020204" pitchFamily="34" charset="0"/>
              <a:buNone/>
              <a:defRPr sz="2000"/>
            </a:lvl2pPr>
            <a:lvl3pPr marL="914400" lvl="2" indent="0" algn="ctr">
              <a:buClrTx/>
              <a:buSzTx/>
              <a:buFont typeface="Arial" panose="020B0604020202020204" pitchFamily="34" charset="0"/>
              <a:buNone/>
              <a:defRPr sz="2000"/>
            </a:lvl3pPr>
            <a:lvl4pPr marL="1370330" lvl="3" indent="0" algn="ctr">
              <a:buClrTx/>
              <a:buSzTx/>
              <a:buFont typeface="Arial" panose="020B0604020202020204" pitchFamily="34" charset="0"/>
              <a:buNone/>
              <a:defRPr sz="2000"/>
            </a:lvl4pPr>
            <a:lvl5pPr marL="1827530" lvl="4" indent="0" algn="ctr">
              <a:buClrTx/>
              <a:buSzTx/>
              <a:buFont typeface="Arial" panose="020B0604020202020204" pitchFamily="34" charset="0"/>
              <a:buNone/>
              <a:defRPr sz="2000"/>
            </a:lvl5pPr>
          </a:lstStyle>
          <a:p>
            <a:pPr lvl="0"/>
            <a:r>
              <a:rPr lang="zh-CN" altLang="en-US"/>
              <a:t>单击此处编辑母版副标题样式</a:t>
            </a:r>
            <a:endParaRPr lang="zh-CN" altLang="en-US"/>
          </a:p>
        </p:txBody>
      </p:sp>
    </p:spTree>
  </p:cSld>
  <p:clrMapOvr>
    <a:masterClrMapping/>
  </p:clrMapOvr>
  <p:transition>
    <p:dissolve/>
  </p:transition>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0330" indent="0">
              <a:buNone/>
              <a:defRPr sz="1200">
                <a:solidFill>
                  <a:schemeClr val="tx1">
                    <a:tint val="75000"/>
                  </a:schemeClr>
                </a:solidFill>
              </a:defRPr>
            </a:lvl5pPr>
            <a:lvl6pPr marL="1713230" indent="0">
              <a:buNone/>
              <a:defRPr sz="1200">
                <a:solidFill>
                  <a:schemeClr val="tx1">
                    <a:tint val="75000"/>
                  </a:schemeClr>
                </a:solidFill>
              </a:defRPr>
            </a:lvl6pPr>
            <a:lvl7pPr marL="2056130" indent="0">
              <a:buNone/>
              <a:defRPr sz="1200">
                <a:solidFill>
                  <a:schemeClr val="tx1">
                    <a:tint val="75000"/>
                  </a:schemeClr>
                </a:solidFill>
              </a:defRPr>
            </a:lvl7pPr>
            <a:lvl8pPr marL="2399030" indent="0">
              <a:buNone/>
              <a:defRPr sz="1200">
                <a:solidFill>
                  <a:schemeClr val="tx1">
                    <a:tint val="75000"/>
                  </a:schemeClr>
                </a:solidFill>
              </a:defRPr>
            </a:lvl8pPr>
            <a:lvl9pPr marL="274193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330" indent="0">
              <a:buNone/>
              <a:defRPr sz="1355"/>
            </a:lvl5pPr>
            <a:lvl6pPr marL="1713230" indent="0">
              <a:buNone/>
              <a:defRPr sz="1355"/>
            </a:lvl6pPr>
            <a:lvl7pPr marL="2056130" indent="0">
              <a:buNone/>
              <a:defRPr sz="1355"/>
            </a:lvl7pPr>
            <a:lvl8pPr marL="2399030" indent="0">
              <a:buNone/>
              <a:defRPr sz="1355"/>
            </a:lvl8pPr>
            <a:lvl9pPr marL="2741930" indent="0">
              <a:buNone/>
              <a:defRPr sz="135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330" indent="0">
              <a:buNone/>
              <a:defRPr sz="1355"/>
            </a:lvl5pPr>
            <a:lvl6pPr marL="1713230" indent="0">
              <a:buNone/>
              <a:defRPr sz="1355"/>
            </a:lvl6pPr>
            <a:lvl7pPr marL="2056130" indent="0">
              <a:buNone/>
              <a:defRPr sz="1355"/>
            </a:lvl7pPr>
            <a:lvl8pPr marL="2399030" indent="0">
              <a:buNone/>
              <a:defRPr sz="1355"/>
            </a:lvl8pPr>
            <a:lvl9pPr marL="2741930" indent="0">
              <a:buNone/>
              <a:defRPr sz="135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0330" indent="0">
              <a:buNone/>
              <a:defRPr sz="755"/>
            </a:lvl5pPr>
            <a:lvl6pPr marL="1713230" indent="0">
              <a:buNone/>
              <a:defRPr sz="755"/>
            </a:lvl6pPr>
            <a:lvl7pPr marL="2056130" indent="0">
              <a:buNone/>
              <a:defRPr sz="755"/>
            </a:lvl7pPr>
            <a:lvl8pPr marL="2399030" indent="0">
              <a:buNone/>
              <a:defRPr sz="755"/>
            </a:lvl8pPr>
            <a:lvl9pPr marL="2741930" indent="0">
              <a:buNone/>
              <a:defRPr sz="7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330" indent="0">
              <a:buNone/>
              <a:defRPr sz="1500"/>
            </a:lvl5pPr>
            <a:lvl6pPr marL="1713230" indent="0">
              <a:buNone/>
              <a:defRPr sz="1500"/>
            </a:lvl6pPr>
            <a:lvl7pPr marL="2056130" indent="0">
              <a:buNone/>
              <a:defRPr sz="1500"/>
            </a:lvl7pPr>
            <a:lvl8pPr marL="2399030" indent="0">
              <a:buNone/>
              <a:defRPr sz="1500"/>
            </a:lvl8pPr>
            <a:lvl9pPr marL="274193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0330" indent="0">
              <a:buNone/>
              <a:defRPr sz="1055"/>
            </a:lvl5pPr>
            <a:lvl6pPr marL="1713230" indent="0">
              <a:buNone/>
              <a:defRPr sz="1055"/>
            </a:lvl6pPr>
            <a:lvl7pPr marL="2056130" indent="0">
              <a:buNone/>
              <a:defRPr sz="1055"/>
            </a:lvl7pPr>
            <a:lvl8pPr marL="2399030" indent="0">
              <a:buNone/>
              <a:defRPr sz="1055"/>
            </a:lvl8pPr>
            <a:lvl9pPr marL="2741930" indent="0">
              <a:buNone/>
              <a:defRPr sz="10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Default 0">
    <p:bg>
      <p:bgPr>
        <a:solidFill>
          <a:srgbClr val="EDDCB9"/>
        </a:solidFill>
        <a:effectLst/>
      </p:bgPr>
    </p:bg>
    <p:spTree>
      <p:nvGrpSpPr>
        <p:cNvPr id="1" name=""/>
        <p:cNvGrpSpPr/>
        <p:nvPr/>
      </p:nvGrpSpPr>
      <p:grpSpPr>
        <a:xfrm>
          <a:off x="0" y="0"/>
          <a:ext cx="0" cy="0"/>
          <a:chOff x="0" y="0"/>
          <a:chExt cx="0" cy="0"/>
        </a:xfrm>
      </p:grpSpPr>
      <p:sp>
        <p:nvSpPr>
          <p:cNvPr id="18" name="幻灯片编号"/>
          <p:cNvSpPr txBox="1">
            <a:spLocks noGrp="1"/>
          </p:cNvSpPr>
          <p:nvPr>
            <p:ph type="sldNum" sz="quarter" idx="2"/>
          </p:nvPr>
        </p:nvSpPr>
        <p:spPr>
          <a:xfrm>
            <a:off x="8307393" y="6141355"/>
            <a:ext cx="430207" cy="43002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5" name="标题文本"/>
          <p:cNvSpPr txBox="1">
            <a:spLocks noGrp="1"/>
          </p:cNvSpPr>
          <p:nvPr>
            <p:ph type="title" hasCustomPrompt="1"/>
          </p:nvPr>
        </p:nvSpPr>
        <p:spPr>
          <a:prstGeom prst="rect">
            <a:avLst/>
          </a:prstGeom>
        </p:spPr>
        <p:txBody>
          <a:bodyPr/>
          <a:lstStyle/>
          <a:p>
            <a:r>
              <a:t>标题文本</a:t>
            </a:r>
          </a:p>
        </p:txBody>
      </p:sp>
      <p:sp>
        <p:nvSpPr>
          <p:cNvPr id="26"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34" name="标题文本"/>
          <p:cNvSpPr txBox="1">
            <a:spLocks noGrp="1"/>
          </p:cNvSpPr>
          <p:nvPr>
            <p:ph type="title" hasCustomPrompt="1"/>
          </p:nvPr>
        </p:nvSpPr>
        <p:spPr>
          <a:xfrm>
            <a:off x="1524000" y="1122361"/>
            <a:ext cx="9144000" cy="2387603"/>
          </a:xfrm>
          <a:prstGeom prst="rect">
            <a:avLst/>
          </a:prstGeom>
        </p:spPr>
        <p:txBody>
          <a:bodyPr anchor="b"/>
          <a:lstStyle>
            <a:lvl1pPr algn="ctr">
              <a:defRPr sz="6000"/>
            </a:lvl1pPr>
          </a:lstStyle>
          <a:p>
            <a:r>
              <a:t>标题文本</a:t>
            </a:r>
          </a:p>
        </p:txBody>
      </p:sp>
      <p:sp>
        <p:nvSpPr>
          <p:cNvPr id="35" name="正文级别 1…"/>
          <p:cNvSpPr txBox="1">
            <a:spLocks noGrp="1"/>
          </p:cNvSpPr>
          <p:nvPr>
            <p:ph type="body" sz="quarter" idx="1" hasCustomPrompt="1"/>
          </p:nvPr>
        </p:nvSpPr>
        <p:spPr>
          <a:xfrm>
            <a:off x="1524000" y="3602036"/>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3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p:cNvSpPr/>
          <p:nvPr userDrawn="1"/>
        </p:nvSpPr>
        <p:spPr>
          <a:xfrm>
            <a:off x="0" y="5588205"/>
            <a:ext cx="12192317" cy="1270113"/>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a:xfrm>
            <a:off x="0" y="4868259"/>
            <a:ext cx="12192317" cy="199005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2" name="矩形 1"/>
          <p:cNvSpPr/>
          <p:nvPr userDrawn="1"/>
        </p:nvSpPr>
        <p:spPr>
          <a:xfrm>
            <a:off x="0" y="4149107"/>
            <a:ext cx="12192317" cy="2709212"/>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3428365"/>
            <a:ext cx="12192317" cy="3429953"/>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2" name="矩形 1"/>
          <p:cNvSpPr/>
          <p:nvPr userDrawn="1"/>
        </p:nvSpPr>
        <p:spPr>
          <a:xfrm>
            <a:off x="0" y="2708419"/>
            <a:ext cx="12192317" cy="4149900"/>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2" name="矩形 1"/>
          <p:cNvSpPr/>
          <p:nvPr userDrawn="1"/>
        </p:nvSpPr>
        <p:spPr>
          <a:xfrm>
            <a:off x="0" y="0"/>
            <a:ext cx="12192317" cy="685831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3000">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838200" y="1825625"/>
            <a:ext cx="10515600" cy="4351339"/>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8382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5" name="页脚占位符 4"/>
          <p:cNvSpPr>
            <a:spLocks noGrp="1"/>
          </p:cNvSpPr>
          <p:nvPr>
            <p:ph type="ftr" sz="quarter" idx="3"/>
          </p:nvPr>
        </p:nvSpPr>
        <p:spPr>
          <a:xfrm>
            <a:off x="4038600" y="6356351"/>
            <a:ext cx="4114800" cy="365125"/>
          </a:xfrm>
        </p:spPr>
        <p:txBody>
          <a:bodyPr/>
          <a:lstStyle>
            <a:lvl1pPr eaLnBrk="1" hangingPunct="1">
              <a:buFont typeface="Arial" panose="020B0604020202020204" pitchFamily="34" charset="0"/>
              <a:buNone/>
              <a:defRPr noProof="1"/>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6" name="灯片编号占位符 5"/>
          <p:cNvSpPr>
            <a:spLocks noGrp="1"/>
          </p:cNvSpPr>
          <p:nvPr>
            <p:ph type="sldNum" sz="quarter" idx="4"/>
          </p:nvPr>
        </p:nvSpPr>
        <p:spPr>
          <a:xfrm>
            <a:off x="86106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fld id="{A2004ACD-0301-44FA-A3FB-CF5BB19FCA70}" type="slidenum">
              <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rPr>
            </a:fld>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Tree>
  </p:cSld>
  <p:clrMapOvr>
    <a:masterClrMapping/>
  </p:clrMapOvr>
  <p:transition spd="slow" advTm="3000">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3" name="Rectangle 3"/>
          <p:cNvSpPr/>
          <p:nvPr/>
        </p:nvSpPr>
        <p:spPr>
          <a:xfrm>
            <a:off x="0" y="1333500"/>
            <a:ext cx="12192000"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4"/>
          <p:cNvSpPr/>
          <p:nvPr/>
        </p:nvSpPr>
        <p:spPr>
          <a:xfrm>
            <a:off x="0" y="963613"/>
            <a:ext cx="12192000" cy="366713"/>
          </a:xfrm>
          <a:prstGeom prst="rect">
            <a:avLst/>
          </a:prstGeom>
          <a:gradFill flip="none" rotWithShape="1">
            <a:gsLst>
              <a:gs pos="0">
                <a:srgbClr val="7B5A85"/>
              </a:gs>
              <a:gs pos="100000">
                <a:srgbClr val="C3595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advTm="3000">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3490575" y="-33337"/>
            <a:ext cx="22045613" cy="4772025"/>
          </a:xfrm>
          <a:prstGeom prst="rect">
            <a:avLst/>
          </a:prstGeom>
          <a:noFill/>
          <a:ln w="9525">
            <a:noFill/>
          </a:ln>
        </p:spPr>
      </p:pic>
      <p:pic>
        <p:nvPicPr>
          <p:cNvPr id="4100" name="图片 3"/>
          <p:cNvPicPr>
            <a:picLocks noChangeAspect="1"/>
          </p:cNvPicPr>
          <p:nvPr userDrawn="1"/>
        </p:nvPicPr>
        <p:blipFill>
          <a:blip r:embed="rId3"/>
          <a:stretch>
            <a:fillRect/>
          </a:stretch>
        </p:blipFill>
        <p:spPr>
          <a:xfrm>
            <a:off x="239713" y="5445125"/>
            <a:ext cx="14063663" cy="3525839"/>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节标题">
    <p:bg>
      <p:bgPr>
        <a:gradFill rotWithShape="0">
          <a:gsLst>
            <a:gs pos="0">
              <a:srgbClr val="F4F4F4">
                <a:alpha val="100000"/>
              </a:srgbClr>
            </a:gs>
            <a:gs pos="35001">
              <a:srgbClr val="D4D4D4">
                <a:alpha val="100000"/>
              </a:srgbClr>
            </a:gs>
            <a:gs pos="100000">
              <a:srgbClr val="BABBBB">
                <a:alpha val="100000"/>
              </a:srgbClr>
            </a:gs>
          </a:gsLst>
          <a:lin ang="2700000" scaled="1"/>
          <a:tileRect/>
        </a:gradFill>
        <a:effectLst/>
      </p:bgPr>
    </p:bg>
    <p:spTree>
      <p:nvGrpSpPr>
        <p:cNvPr id="1" name=""/>
        <p:cNvGrpSpPr/>
        <p:nvPr/>
      </p:nvGrpSpPr>
      <p:grpSpPr>
        <a:xfrm>
          <a:off x="0" y="0"/>
          <a:ext cx="0" cy="0"/>
          <a:chOff x="0" y="0"/>
          <a:chExt cx="0" cy="0"/>
        </a:xfrm>
      </p:grpSpPr>
      <p:pic>
        <p:nvPicPr>
          <p:cNvPr id="4" name="Picture 6" descr="F:\Temp\400页超强PPT模板\花PNG\65789.png"/>
          <p:cNvPicPr>
            <a:picLocks noChangeAspect="1"/>
          </p:cNvPicPr>
          <p:nvPr userDrawn="1"/>
        </p:nvPicPr>
        <p:blipFill>
          <a:blip r:embed="rId2"/>
          <a:stretch>
            <a:fillRect/>
          </a:stretch>
        </p:blipFill>
        <p:spPr>
          <a:xfrm rot="2472549">
            <a:off x="11288713" y="-6591300"/>
            <a:ext cx="4146551" cy="9240839"/>
          </a:xfrm>
          <a:prstGeom prst="rect">
            <a:avLst/>
          </a:prstGeom>
          <a:noFill/>
          <a:ln w="9525">
            <a:noFill/>
          </a:ln>
        </p:spPr>
      </p:pic>
      <p:pic>
        <p:nvPicPr>
          <p:cNvPr id="3" name="Picture 6" descr="F:\Temp\400页超强PPT模板\花PNG\65789.png"/>
          <p:cNvPicPr>
            <a:picLocks noChangeAspect="1"/>
          </p:cNvPicPr>
          <p:nvPr userDrawn="1"/>
        </p:nvPicPr>
        <p:blipFill>
          <a:blip r:embed="rId3"/>
          <a:stretch>
            <a:fillRect/>
          </a:stretch>
        </p:blipFill>
        <p:spPr>
          <a:xfrm rot="9390624">
            <a:off x="-2208212" y="-4518025"/>
            <a:ext cx="2946400" cy="6565900"/>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104901" y="1877844"/>
            <a:ext cx="5143499" cy="3673551"/>
          </a:xfrm>
          <a:custGeom>
            <a:avLst/>
            <a:gdLst>
              <a:gd name="connsiteX0" fmla="*/ 0 w 5143499"/>
              <a:gd name="connsiteY0" fmla="*/ 0 h 3673551"/>
              <a:gd name="connsiteX1" fmla="*/ 5143499 w 5143499"/>
              <a:gd name="connsiteY1" fmla="*/ 0 h 3673551"/>
              <a:gd name="connsiteX2" fmla="*/ 5143499 w 5143499"/>
              <a:gd name="connsiteY2" fmla="*/ 3673551 h 3673551"/>
              <a:gd name="connsiteX3" fmla="*/ 0 w 5143499"/>
              <a:gd name="connsiteY3" fmla="*/ 3673551 h 3673551"/>
            </a:gdLst>
            <a:ahLst/>
            <a:cxnLst>
              <a:cxn ang="0">
                <a:pos x="connsiteX0" y="connsiteY0"/>
              </a:cxn>
              <a:cxn ang="0">
                <a:pos x="connsiteX1" y="connsiteY1"/>
              </a:cxn>
              <a:cxn ang="0">
                <a:pos x="connsiteX2" y="connsiteY2"/>
              </a:cxn>
              <a:cxn ang="0">
                <a:pos x="connsiteX3" y="connsiteY3"/>
              </a:cxn>
            </a:cxnLst>
            <a:rect l="l" t="t" r="r" b="b"/>
            <a:pathLst>
              <a:path w="5143499" h="3673551">
                <a:moveTo>
                  <a:pt x="0" y="0"/>
                </a:moveTo>
                <a:lnTo>
                  <a:pt x="5143499" y="0"/>
                </a:lnTo>
                <a:lnTo>
                  <a:pt x="5143499" y="3673551"/>
                </a:lnTo>
                <a:lnTo>
                  <a:pt x="0" y="3673551"/>
                </a:lnTo>
                <a:close/>
              </a:path>
            </a:pathLst>
          </a:custGeom>
        </p:spPr>
        <p:txBody>
          <a:bodyPr wrap="square">
            <a:no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transition spd="slow" advTm="3000">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3" y="52345"/>
            <a:ext cx="5545843"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2100" b="0" i="0" u="none" strike="noStrike" kern="1200" cap="none" spc="0" normalizeH="0" baseline="0" noProof="1">
              <a:ln>
                <a:noFill/>
              </a:ln>
              <a:solidFill>
                <a:schemeClr val="bg1">
                  <a:lumMod val="85000"/>
                </a:schemeClr>
              </a:solidFill>
              <a:effectLst/>
              <a:uLnTx/>
              <a:uFillTx/>
              <a:latin typeface="Lato Light" charset="0"/>
              <a:ea typeface="Lato Light" charset="0"/>
              <a:cs typeface="Lato Light" charset="0"/>
            </a:endParaRPr>
          </a:p>
        </p:txBody>
      </p:sp>
    </p:spTree>
  </p:cSld>
  <p:clrMapOvr>
    <a:masterClrMapping/>
  </p:clrMapOvr>
  <p:transition spd="slow" advTm="3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02167" y="609600"/>
            <a:ext cx="11387667"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72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02167" y="6245225"/>
            <a:ext cx="3052233" cy="476251"/>
          </a:xfrm>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1"/>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8737600" y="6245225"/>
            <a:ext cx="3052233" cy="476251"/>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048" y="49108"/>
            <a:ext cx="2079413" cy="1352127"/>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7667" b="94000" l="8683" r="89820">
                        <a14:foregroundMark x1="52695" y1="7667" x2="38922" y2="11333"/>
                        <a14:foregroundMark x1="77844" y1="29333" x2="82934" y2="40000"/>
                        <a14:foregroundMark x1="79042" y1="30000" x2="81437" y2="30667"/>
                        <a14:foregroundMark x1="75749" y1="28333" x2="84431" y2="35333"/>
                        <a14:foregroundMark x1="51796" y1="10333" x2="65868" y2="16667"/>
                        <a14:foregroundMark x1="65868" y1="16667" x2="65868" y2="16667"/>
                        <a14:foregroundMark x1="52695" y1="13667" x2="36228" y2="14000"/>
                        <a14:foregroundMark x1="36228" y1="14000" x2="15269" y2="37667"/>
                        <a14:foregroundMark x1="9281" y1="44667" x2="9281" y2="53667"/>
                        <a14:foregroundMark x1="37126" y1="91667" x2="53593" y2="94000"/>
                        <a14:foregroundMark x1="53593" y1="94000" x2="56886" y2="92000"/>
                        <a14:foregroundMark x1="89820" y1="48000" x2="88922" y2="52667"/>
                        <a14:foregroundMark x1="50000" y1="20000" x2="56886" y2="82000"/>
                        <a14:foregroundMark x1="29042" y1="29667" x2="57784" y2="74333"/>
                        <a14:foregroundMark x1="59581" y1="29000" x2="76946" y2="56667"/>
                        <a14:foregroundMark x1="59880" y1="51667" x2="67665" y2="69667"/>
                        <a14:foregroundMark x1="60778" y1="42667" x2="60778" y2="42667"/>
                        <a14:foregroundMark x1="59581" y1="40667" x2="64970" y2="51333"/>
                        <a14:foregroundMark x1="24551" y1="33667" x2="38323" y2="66333"/>
                        <a14:foregroundMark x1="22455" y1="56667" x2="40120" y2="68667"/>
                        <a14:foregroundMark x1="16467" y1="30667" x2="16467" y2="38000"/>
                        <a14:foregroundMark x1="42814" y1="89000" x2="59880" y2="90667"/>
                        <a14:foregroundMark x1="18862" y1="22000" x2="25449" y2="22000"/>
                        <a14:foregroundMark x1="59880" y1="22667" x2="46407" y2="55333"/>
                      </a14:backgroundRemoval>
                    </a14:imgEffect>
                  </a14:imgLayer>
                </a14:imgProps>
              </a:ext>
              <a:ext uri="{28A0092B-C50C-407E-A947-70E740481C1C}">
                <a14:useLocalDpi xmlns:a14="http://schemas.microsoft.com/office/drawing/2010/main" val="0"/>
              </a:ext>
            </a:extLst>
          </a:blip>
          <a:stretch>
            <a:fillRect/>
          </a:stretch>
        </p:blipFill>
        <p:spPr>
          <a:xfrm>
            <a:off x="10533221" y="59245"/>
            <a:ext cx="1496320" cy="1344000"/>
          </a:xfrm>
          <a:prstGeom prst="rect">
            <a:avLst/>
          </a:prstGeom>
        </p:spPr>
      </p:pic>
    </p:spTree>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Default 0">
    <p:bg>
      <p:bgPr>
        <a:solidFill>
          <a:srgbClr val="EDDCB9"/>
        </a:solidFill>
        <a:effectLst/>
      </p:bgPr>
    </p:bg>
    <p:spTree>
      <p:nvGrpSpPr>
        <p:cNvPr id="1" name=""/>
        <p:cNvGrpSpPr/>
        <p:nvPr/>
      </p:nvGrpSpPr>
      <p:grpSpPr>
        <a:xfrm>
          <a:off x="0" y="0"/>
          <a:ext cx="0" cy="0"/>
          <a:chOff x="0" y="0"/>
          <a:chExt cx="0" cy="0"/>
        </a:xfrm>
      </p:grpSpPr>
      <p:sp>
        <p:nvSpPr>
          <p:cNvPr id="18" name="幻灯片编号"/>
          <p:cNvSpPr txBox="1">
            <a:spLocks noGrp="1"/>
          </p:cNvSpPr>
          <p:nvPr>
            <p:ph type="sldNum" sz="quarter" idx="2"/>
          </p:nvPr>
        </p:nvSpPr>
        <p:spPr>
          <a:xfrm>
            <a:off x="8307393" y="6141355"/>
            <a:ext cx="430207" cy="43002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5" name="标题文本"/>
          <p:cNvSpPr txBox="1">
            <a:spLocks noGrp="1"/>
          </p:cNvSpPr>
          <p:nvPr>
            <p:ph type="title" hasCustomPrompt="1"/>
          </p:nvPr>
        </p:nvSpPr>
        <p:spPr>
          <a:prstGeom prst="rect">
            <a:avLst/>
          </a:prstGeom>
        </p:spPr>
        <p:txBody>
          <a:bodyPr/>
          <a:lstStyle/>
          <a:p>
            <a:r>
              <a:t>标题文本</a:t>
            </a:r>
          </a:p>
        </p:txBody>
      </p:sp>
      <p:sp>
        <p:nvSpPr>
          <p:cNvPr id="26"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34" name="标题文本"/>
          <p:cNvSpPr txBox="1">
            <a:spLocks noGrp="1"/>
          </p:cNvSpPr>
          <p:nvPr>
            <p:ph type="title" hasCustomPrompt="1"/>
          </p:nvPr>
        </p:nvSpPr>
        <p:spPr>
          <a:xfrm>
            <a:off x="1524000" y="1122361"/>
            <a:ext cx="9144000" cy="2387603"/>
          </a:xfrm>
          <a:prstGeom prst="rect">
            <a:avLst/>
          </a:prstGeom>
        </p:spPr>
        <p:txBody>
          <a:bodyPr anchor="b"/>
          <a:lstStyle>
            <a:lvl1pPr algn="ctr">
              <a:defRPr sz="6000"/>
            </a:lvl1pPr>
          </a:lstStyle>
          <a:p>
            <a:r>
              <a:t>标题文本</a:t>
            </a:r>
          </a:p>
        </p:txBody>
      </p:sp>
      <p:sp>
        <p:nvSpPr>
          <p:cNvPr id="35" name="正文级别 1…"/>
          <p:cNvSpPr txBox="1">
            <a:spLocks noGrp="1"/>
          </p:cNvSpPr>
          <p:nvPr>
            <p:ph type="body" sz="quarter" idx="1" hasCustomPrompt="1"/>
          </p:nvPr>
        </p:nvSpPr>
        <p:spPr>
          <a:xfrm>
            <a:off x="1524000" y="3602036"/>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3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2565" indent="0">
              <a:buNone/>
              <a:defRPr sz="1050"/>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image" Target="../media/image2.jpeg"/><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0"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5" Type="http://schemas.openxmlformats.org/officeDocument/2006/relationships/theme" Target="../theme/theme7.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5122" name="标题 5121"/>
          <p:cNvSpPr/>
          <p:nvPr>
            <p:ph type="title"/>
          </p:nvPr>
        </p:nvSpPr>
        <p:spPr>
          <a:xfrm>
            <a:off x="609600" y="274638"/>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5123" name="文本占位符 5122"/>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5125" name="图片 1" descr="logo横版 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hf sldNum="0" hdr="0"/>
  <p:txStyles>
    <p:titleStyle>
      <a:lvl1pPr marL="0" lvl="0" indent="0" algn="l" defTabSz="914400" eaLnBrk="0" fontAlgn="base" latinLnBrk="0" hangingPunct="0">
        <a:lnSpc>
          <a:spcPct val="100000"/>
        </a:lnSpc>
        <a:spcBef>
          <a:spcPct val="0"/>
        </a:spcBef>
        <a:spcAft>
          <a:spcPct val="0"/>
        </a:spcAft>
        <a:buNone/>
        <a:defRPr sz="3200" b="1" u="none" kern="1200" baseline="0">
          <a:solidFill>
            <a:schemeClr val="tx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40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0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1800" u="none" kern="1200" baseline="0">
          <a:solidFill>
            <a:schemeClr val="tx1"/>
          </a:solidFill>
          <a:latin typeface="+mn-lt"/>
          <a:ea typeface="+mn-ea"/>
          <a:cs typeface="+mn-cs"/>
        </a:defRPr>
      </a:lvl3pPr>
      <a:lvl4pPr marL="1599565" lvl="3"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4pPr>
      <a:lvl5pPr marL="2056765" lvl="4"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5pPr>
      <a:lvl6pPr marL="2513965" lvl="5"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6pPr>
      <a:lvl7pPr marL="2971165" lvl="6"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7pPr>
      <a:lvl8pPr marL="3428365" lvl="7"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8pPr>
      <a:lvl9pPr marL="3884930" lvl="8"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5pPr>
      <a:lvl6pPr marL="2285365" lvl="5"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6pPr>
      <a:lvl7pPr marL="2742565" lvl="6"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7pPr>
      <a:lvl8pPr marL="3199765" lvl="7"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文本框 6"/>
          <p:cNvSpPr txBox="1">
            <a:spLocks noChangeArrowheads="1"/>
          </p:cNvSpPr>
          <p:nvPr userDrawn="1"/>
        </p:nvSpPr>
        <p:spPr bwMode="auto">
          <a:xfrm>
            <a:off x="4318000" y="2971800"/>
            <a:ext cx="3556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a:defRPr>
                <a:solidFill>
                  <a:schemeClr val="tx1"/>
                </a:solidFill>
                <a:latin typeface="Calibri" panose="020F0502020204030204" charset="0"/>
              </a:defRPr>
            </a:lvl2pPr>
            <a:lvl3pPr>
              <a:defRPr>
                <a:solidFill>
                  <a:schemeClr val="tx1"/>
                </a:solidFill>
                <a:latin typeface="Calibri" panose="020F0502020204030204" charset="0"/>
              </a:defRPr>
            </a:lvl3pPr>
            <a:lvl4pPr>
              <a:defRPr>
                <a:solidFill>
                  <a:schemeClr val="tx1"/>
                </a:solidFill>
                <a:latin typeface="Calibri" panose="020F0502020204030204" charset="0"/>
              </a:defRPr>
            </a:lvl4pPr>
            <a:lvl5pPr>
              <a:defRPr>
                <a:solidFill>
                  <a:schemeClr val="tx1"/>
                </a:solidFill>
                <a:latin typeface="Calibri" panose="020F050202020403020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rPr>
              <a:t>感谢您下载包图网平台上提供的</a:t>
            </a:r>
            <a:r>
              <a:rPr kumimoji="0" lang="en-US" altLang="zh-CN"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rPr>
              <a:t>PPT</a:t>
            </a:r>
            <a:r>
              <a:rPr kumimoji="0" lang="zh-CN" altLang="en-US"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rPr>
              <a:t>ibaotu.com</a:t>
            </a:r>
            <a:endParaRPr kumimoji="0" lang="en-US" altLang="zh-CN" sz="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endParaRPr>
          </a:p>
        </p:txBody>
      </p:sp>
      <p:pic>
        <p:nvPicPr>
          <p:cNvPr id="5125" name="图片 1" descr="logo横版 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slow" advTm="3000">
    <p:dissolv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5122" name="标题 5121"/>
          <p:cNvSpPr/>
          <p:nvPr>
            <p:ph type="title"/>
          </p:nvPr>
        </p:nvSpPr>
        <p:spPr>
          <a:xfrm>
            <a:off x="609600" y="274639"/>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5123" name="文本占位符 5122"/>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dissolve/>
  </p:transition>
  <p:hf sldNum="0" hdr="0"/>
  <p:txStyles>
    <p:titleStyle>
      <a:lvl1pPr marL="0" lvl="0" indent="0" algn="l" defTabSz="914400" eaLnBrk="0" fontAlgn="base" latinLnBrk="0" hangingPunct="0">
        <a:lnSpc>
          <a:spcPct val="100000"/>
        </a:lnSpc>
        <a:spcBef>
          <a:spcPct val="0"/>
        </a:spcBef>
        <a:spcAft>
          <a:spcPct val="0"/>
        </a:spcAft>
        <a:buNone/>
        <a:defRPr sz="3200" b="1" u="none" kern="1200" baseline="0">
          <a:solidFill>
            <a:schemeClr val="tx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400" u="none" kern="1200" baseline="0">
          <a:solidFill>
            <a:schemeClr val="tx1"/>
          </a:solidFill>
          <a:latin typeface="+mn-lt"/>
          <a:ea typeface="+mn-ea"/>
          <a:cs typeface="+mn-cs"/>
        </a:defRPr>
      </a:lvl1pPr>
      <a:lvl2pPr marL="743585" lvl="1" indent="-285115" algn="l" defTabSz="914400" eaLnBrk="0" fontAlgn="base" latinLnBrk="0" hangingPunct="0">
        <a:lnSpc>
          <a:spcPct val="100000"/>
        </a:lnSpc>
        <a:spcBef>
          <a:spcPct val="20000"/>
        </a:spcBef>
        <a:spcAft>
          <a:spcPct val="0"/>
        </a:spcAft>
        <a:buFont typeface="Arial" panose="020B0604020202020204" pitchFamily="34" charset="0"/>
        <a:buChar char="–"/>
        <a:defRPr sz="20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1800" u="none" kern="1200" baseline="0">
          <a:solidFill>
            <a:schemeClr val="tx1"/>
          </a:solidFill>
          <a:latin typeface="+mn-lt"/>
          <a:ea typeface="+mn-ea"/>
          <a:cs typeface="+mn-cs"/>
        </a:defRPr>
      </a:lvl3pPr>
      <a:lvl4pPr marL="1598930" lvl="3"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4pPr>
      <a:lvl5pPr marL="2056130" lvl="4"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5pPr>
      <a:lvl6pPr marL="2513330" lvl="5"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6pPr>
      <a:lvl7pPr marL="2970530" lvl="6"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7pPr>
      <a:lvl8pPr marL="3427730" lvl="7"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8pPr>
      <a:lvl9pPr marL="3884295" lvl="8"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3pPr>
      <a:lvl4pPr marL="1370330" lvl="3"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4pPr>
      <a:lvl5pPr marL="1827530" lvl="4"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5pPr>
      <a:lvl6pPr marL="2284730" lvl="5"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6pPr>
      <a:lvl7pPr marL="2741930" lvl="6"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7pPr>
      <a:lvl8pPr marL="3199130" lvl="7"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8pPr>
      <a:lvl9pPr marL="3656330" lvl="8"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09600" y="92075"/>
            <a:ext cx="10972800" cy="1508127"/>
          </a:xfrm>
          <a:prstGeom prst="rect">
            <a:avLst/>
          </a:prstGeom>
          <a:ln w="12700">
            <a:miter lim="400000"/>
          </a:ln>
        </p:spPr>
        <p:txBody>
          <a:bodyPr lIns="91408" tIns="91408" rIns="91408" bIns="91408" anchor="ctr">
            <a:normAutofit/>
          </a:bodyPr>
          <a:lstStyle/>
          <a:p>
            <a:r>
              <a:t>标题文本</a:t>
            </a:r>
          </a:p>
        </p:txBody>
      </p:sp>
      <p:sp>
        <p:nvSpPr>
          <p:cNvPr id="3" name="正文级别 1…"/>
          <p:cNvSpPr txBox="1">
            <a:spLocks noGrp="1"/>
          </p:cNvSpPr>
          <p:nvPr>
            <p:ph type="body" idx="1"/>
          </p:nvPr>
        </p:nvSpPr>
        <p:spPr>
          <a:xfrm>
            <a:off x="609600" y="1600200"/>
            <a:ext cx="10972800" cy="5257800"/>
          </a:xfrm>
          <a:prstGeom prst="rect">
            <a:avLst/>
          </a:prstGeom>
          <a:ln w="12700">
            <a:miter lim="400000"/>
          </a:ln>
        </p:spPr>
        <p:txBody>
          <a:bodyPr lIns="91408" tIns="91408" rIns="91408" bIns="9140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0923595" y="6323917"/>
            <a:ext cx="430207" cy="430025"/>
          </a:xfrm>
          <a:prstGeom prst="rect">
            <a:avLst/>
          </a:prstGeom>
          <a:ln w="12700">
            <a:miter lim="400000"/>
          </a:ln>
        </p:spPr>
        <p:txBody>
          <a:bodyPr wrap="none" lIns="91408" tIns="91408" rIns="91408" bIns="91408" anchor="ctr">
            <a:spAutoFit/>
          </a:bodyPr>
          <a:lstStyle>
            <a:lvl1pPr algn="r" defTabSz="684530">
              <a:defRPr sz="1200">
                <a:solidFill>
                  <a:srgbClr val="898989"/>
                </a:solidFill>
                <a:latin typeface="方正兰亭黑_GBK"/>
                <a:ea typeface="方正兰亭黑_GBK"/>
                <a:cs typeface="方正兰亭黑_GBK"/>
                <a:sym typeface="方正兰亭黑_GBK"/>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ransition spd="med"/>
  <p:txStyles>
    <p:titleStyle>
      <a:lvl1pPr marL="912495" marR="0" indent="-912495"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方正兰亭黑_GBK"/>
          <a:ea typeface="方正兰亭黑_GBK"/>
          <a:cs typeface="方正兰亭黑_GBK"/>
          <a:sym typeface="方正兰亭黑_GBK"/>
        </a:defRPr>
      </a:lvl1pPr>
      <a:lvl2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2pPr>
      <a:lvl3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3pPr>
      <a:lvl4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4pPr>
      <a:lvl5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5pPr>
      <a:lvl6pPr marL="684530" marR="0" indent="-5130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6pPr>
      <a:lvl7pPr marL="684530" marR="0" indent="-3416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7pPr>
      <a:lvl8pPr marL="684530" marR="0" indent="-1701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8pPr>
      <a:lvl9pPr marL="68453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9pPr>
    </p:titleStyle>
    <p:bodyStyle>
      <a:lvl1pPr marL="226695" marR="0" indent="-2266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1pPr>
      <a:lvl2pPr marL="493395" marR="0" indent="-2647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2pPr>
      <a:lvl3pPr marL="774700" marR="0" indent="-31750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3pPr>
      <a:lvl4pPr marL="10388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4pPr>
      <a:lvl5pPr marL="1266825"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5pPr>
      <a:lvl6pPr marL="0" marR="0" indent="114300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6pPr>
      <a:lvl7pPr marL="0" marR="0" indent="137033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7pPr>
      <a:lvl8pPr marL="0" marR="0" indent="159893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8pPr>
      <a:lvl9pPr marL="0" marR="0" indent="182753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9pPr>
    </p:bodyStyle>
    <p:otherStyle>
      <a:lvl1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1pPr>
      <a:lvl2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2pPr>
      <a:lvl3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3pPr>
      <a:lvl4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4pPr>
      <a:lvl5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5pPr>
      <a:lvl6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6pPr>
      <a:lvl7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7pPr>
      <a:lvl8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8pPr>
      <a:lvl9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timing>
    <p:tnLst>
      <p:par>
        <p:cTn id="1" dur="indefinite" restart="never" nodeType="tmRoot"/>
      </p:par>
    </p:tnLst>
  </p:timing>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2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08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4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0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906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095" algn="l" defTabSz="1218565" rtl="0" eaLnBrk="1" latinLnBrk="0" hangingPunct="1">
        <a:defRPr sz="2400" kern="1200">
          <a:solidFill>
            <a:schemeClr val="tx1"/>
          </a:solidFill>
          <a:latin typeface="+mn-lt"/>
          <a:ea typeface="+mn-ea"/>
          <a:cs typeface="+mn-cs"/>
        </a:defRPr>
      </a:lvl6pPr>
      <a:lvl7pPr marL="3655695" algn="l" defTabSz="1218565" rtl="0" eaLnBrk="1" latinLnBrk="0" hangingPunct="1">
        <a:defRPr sz="2400" kern="1200">
          <a:solidFill>
            <a:schemeClr val="tx1"/>
          </a:solidFill>
          <a:latin typeface="+mn-lt"/>
          <a:ea typeface="+mn-ea"/>
          <a:cs typeface="+mn-cs"/>
        </a:defRPr>
      </a:lvl7pPr>
      <a:lvl8pPr marL="4265295" algn="l" defTabSz="1218565" rtl="0" eaLnBrk="1" latinLnBrk="0" hangingPunct="1">
        <a:defRPr sz="2400" kern="1200">
          <a:solidFill>
            <a:schemeClr val="tx1"/>
          </a:solidFill>
          <a:latin typeface="+mn-lt"/>
          <a:ea typeface="+mn-ea"/>
          <a:cs typeface="+mn-cs"/>
        </a:defRPr>
      </a:lvl8pPr>
      <a:lvl9pPr marL="4874895"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文本框 6"/>
          <p:cNvSpPr txBox="1">
            <a:spLocks noChangeArrowheads="1"/>
          </p:cNvSpPr>
          <p:nvPr/>
        </p:nvSpPr>
        <p:spPr bwMode="auto">
          <a:xfrm>
            <a:off x="4318000" y="2971800"/>
            <a:ext cx="3556000"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a:defRPr>
                <a:solidFill>
                  <a:schemeClr val="tx1"/>
                </a:solidFill>
                <a:latin typeface="Calibri" panose="020F0502020204030204" charset="0"/>
              </a:defRPr>
            </a:lvl2pPr>
            <a:lvl3pPr>
              <a:defRPr>
                <a:solidFill>
                  <a:schemeClr val="tx1"/>
                </a:solidFill>
                <a:latin typeface="Calibri" panose="020F0502020204030204" charset="0"/>
              </a:defRPr>
            </a:lvl3pPr>
            <a:lvl4pPr>
              <a:defRPr>
                <a:solidFill>
                  <a:schemeClr val="tx1"/>
                </a:solidFill>
                <a:latin typeface="Calibri" panose="020F0502020204030204" charset="0"/>
              </a:defRPr>
            </a:lvl4pPr>
            <a:lvl5pPr>
              <a:defRPr>
                <a:solidFill>
                  <a:schemeClr val="tx1"/>
                </a:solidFill>
                <a:latin typeface="Calibri" panose="020F050202020403020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rPr>
              <a:t>感谢您下载包图网平台上提供的</a:t>
            </a:r>
            <a:r>
              <a:rPr kumimoji="0" lang="en-US" altLang="zh-CN"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rPr>
              <a:t>PPT</a:t>
            </a:r>
            <a:r>
              <a:rPr kumimoji="0" lang="zh-CN" altLang="en-US"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rPr>
              <a:t>ibaotu.com</a:t>
            </a:r>
            <a:endParaRPr kumimoji="0" lang="en-US" altLang="zh-CN" sz="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charset="-122"/>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ransition spd="slow" advTm="3000">
    <p:dissolv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09600" y="92075"/>
            <a:ext cx="10972800" cy="1508127"/>
          </a:xfrm>
          <a:prstGeom prst="rect">
            <a:avLst/>
          </a:prstGeom>
          <a:ln w="12700">
            <a:miter lim="400000"/>
          </a:ln>
        </p:spPr>
        <p:txBody>
          <a:bodyPr lIns="91408" tIns="91408" rIns="91408" bIns="91408" anchor="ctr">
            <a:normAutofit/>
          </a:bodyPr>
          <a:lstStyle/>
          <a:p>
            <a:r>
              <a:t>标题文本</a:t>
            </a:r>
          </a:p>
        </p:txBody>
      </p:sp>
      <p:sp>
        <p:nvSpPr>
          <p:cNvPr id="3" name="正文级别 1…"/>
          <p:cNvSpPr txBox="1">
            <a:spLocks noGrp="1"/>
          </p:cNvSpPr>
          <p:nvPr>
            <p:ph type="body" idx="1"/>
          </p:nvPr>
        </p:nvSpPr>
        <p:spPr>
          <a:xfrm>
            <a:off x="609600" y="1600200"/>
            <a:ext cx="10972800" cy="5257800"/>
          </a:xfrm>
          <a:prstGeom prst="rect">
            <a:avLst/>
          </a:prstGeom>
          <a:ln w="12700">
            <a:miter lim="400000"/>
          </a:ln>
        </p:spPr>
        <p:txBody>
          <a:bodyPr lIns="91408" tIns="91408" rIns="91408" bIns="9140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0923595" y="6323917"/>
            <a:ext cx="430207" cy="430025"/>
          </a:xfrm>
          <a:prstGeom prst="rect">
            <a:avLst/>
          </a:prstGeom>
          <a:ln w="12700">
            <a:miter lim="400000"/>
          </a:ln>
        </p:spPr>
        <p:txBody>
          <a:bodyPr wrap="none" lIns="91408" tIns="91408" rIns="91408" bIns="91408" anchor="ctr">
            <a:spAutoFit/>
          </a:bodyPr>
          <a:lstStyle>
            <a:lvl1pPr algn="r" defTabSz="684530">
              <a:defRPr sz="1200">
                <a:solidFill>
                  <a:srgbClr val="898989"/>
                </a:solidFill>
                <a:latin typeface="方正兰亭黑_GBK"/>
                <a:ea typeface="方正兰亭黑_GBK"/>
                <a:cs typeface="方正兰亭黑_GBK"/>
                <a:sym typeface="方正兰亭黑_GBK"/>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ransition spd="med"/>
  <p:txStyles>
    <p:titleStyle>
      <a:lvl1pPr marL="912495" marR="0" indent="-912495"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方正兰亭黑_GBK"/>
          <a:ea typeface="方正兰亭黑_GBK"/>
          <a:cs typeface="方正兰亭黑_GBK"/>
          <a:sym typeface="方正兰亭黑_GBK"/>
        </a:defRPr>
      </a:lvl1pPr>
      <a:lvl2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2pPr>
      <a:lvl3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3pPr>
      <a:lvl4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4pPr>
      <a:lvl5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5pPr>
      <a:lvl6pPr marL="684530" marR="0" indent="-5130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6pPr>
      <a:lvl7pPr marL="684530" marR="0" indent="-3416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7pPr>
      <a:lvl8pPr marL="684530" marR="0" indent="-1701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8pPr>
      <a:lvl9pPr marL="68453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9pPr>
    </p:titleStyle>
    <p:bodyStyle>
      <a:lvl1pPr marL="226695" marR="0" indent="-2266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1pPr>
      <a:lvl2pPr marL="493395" marR="0" indent="-2647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2pPr>
      <a:lvl3pPr marL="774700" marR="0" indent="-31750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3pPr>
      <a:lvl4pPr marL="10388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4pPr>
      <a:lvl5pPr marL="12674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5pPr>
      <a:lvl6pPr marL="0" marR="0" indent="114300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6pPr>
      <a:lvl7pPr marL="0" marR="0" indent="13709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7pPr>
      <a:lvl8pPr marL="0" marR="0" indent="15995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8pPr>
      <a:lvl9pPr marL="0" marR="0" indent="18281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9pPr>
    </p:bodyStyle>
    <p:otherStyle>
      <a:lvl1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1pPr>
      <a:lvl2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2pPr>
      <a:lvl3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3pPr>
      <a:lvl4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4pPr>
      <a:lvl5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5pPr>
      <a:lvl6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6pPr>
      <a:lvl7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7pPr>
      <a:lvl8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8pPr>
      <a:lvl9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11.pn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0" Type="http://schemas.openxmlformats.org/officeDocument/2006/relationships/slideLayout" Target="../slideLayouts/slideLayout44.xml"/><Relationship Id="rId4" Type="http://schemas.openxmlformats.org/officeDocument/2006/relationships/image" Target="../media/image22.png"/><Relationship Id="rId39" Type="http://schemas.openxmlformats.org/officeDocument/2006/relationships/tags" Target="../tags/tag114.xml"/><Relationship Id="rId38" Type="http://schemas.openxmlformats.org/officeDocument/2006/relationships/tags" Target="../tags/tag113.xml"/><Relationship Id="rId37" Type="http://schemas.openxmlformats.org/officeDocument/2006/relationships/tags" Target="../tags/tag112.xml"/><Relationship Id="rId36" Type="http://schemas.openxmlformats.org/officeDocument/2006/relationships/tags" Target="../tags/tag111.xml"/><Relationship Id="rId35" Type="http://schemas.openxmlformats.org/officeDocument/2006/relationships/tags" Target="../tags/tag110.xml"/><Relationship Id="rId34" Type="http://schemas.openxmlformats.org/officeDocument/2006/relationships/tags" Target="../tags/tag109.xml"/><Relationship Id="rId33" Type="http://schemas.openxmlformats.org/officeDocument/2006/relationships/tags" Target="../tags/tag108.xml"/><Relationship Id="rId32" Type="http://schemas.openxmlformats.org/officeDocument/2006/relationships/tags" Target="../tags/tag107.xml"/><Relationship Id="rId31" Type="http://schemas.openxmlformats.org/officeDocument/2006/relationships/tags" Target="../tags/tag106.xml"/><Relationship Id="rId30" Type="http://schemas.openxmlformats.org/officeDocument/2006/relationships/tags" Target="../tags/tag105.xml"/><Relationship Id="rId3" Type="http://schemas.openxmlformats.org/officeDocument/2006/relationships/tags" Target="../tags/tag79.xml"/><Relationship Id="rId29" Type="http://schemas.openxmlformats.org/officeDocument/2006/relationships/tags" Target="../tags/tag104.xml"/><Relationship Id="rId28" Type="http://schemas.openxmlformats.org/officeDocument/2006/relationships/tags" Target="../tags/tag103.xml"/><Relationship Id="rId27" Type="http://schemas.openxmlformats.org/officeDocument/2006/relationships/tags" Target="../tags/tag102.xml"/><Relationship Id="rId26" Type="http://schemas.openxmlformats.org/officeDocument/2006/relationships/tags" Target="../tags/tag101.xml"/><Relationship Id="rId25" Type="http://schemas.openxmlformats.org/officeDocument/2006/relationships/tags" Target="../tags/tag100.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tags" Target="../tags/tag78.xml"/><Relationship Id="rId19" Type="http://schemas.openxmlformats.org/officeDocument/2006/relationships/tags" Target="../tags/tag94.xml"/><Relationship Id="rId18" Type="http://schemas.openxmlformats.org/officeDocument/2006/relationships/tags" Target="../tags/tag93.xml"/><Relationship Id="rId17" Type="http://schemas.openxmlformats.org/officeDocument/2006/relationships/tags" Target="../tags/tag92.xml"/><Relationship Id="rId16" Type="http://schemas.openxmlformats.org/officeDocument/2006/relationships/tags" Target="../tags/tag91.xml"/><Relationship Id="rId15" Type="http://schemas.openxmlformats.org/officeDocument/2006/relationships/tags" Target="../tags/tag90.xml"/><Relationship Id="rId14" Type="http://schemas.openxmlformats.org/officeDocument/2006/relationships/tags" Target="../tags/tag89.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tags" Target="../tags/tag77.xml"/></Relationships>
</file>

<file path=ppt/slides/_rels/slide11.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6" Type="http://schemas.openxmlformats.org/officeDocument/2006/relationships/notesSlide" Target="../notesSlides/notesSlide5.xml"/><Relationship Id="rId15" Type="http://schemas.openxmlformats.org/officeDocument/2006/relationships/slideLayout" Target="../slideLayouts/slideLayout52.xml"/><Relationship Id="rId14" Type="http://schemas.openxmlformats.org/officeDocument/2006/relationships/image" Target="../media/image21.png"/><Relationship Id="rId13" Type="http://schemas.openxmlformats.org/officeDocument/2006/relationships/tags" Target="../tags/tag126.xml"/><Relationship Id="rId12" Type="http://schemas.openxmlformats.org/officeDocument/2006/relationships/image" Target="../media/image20.png"/><Relationship Id="rId11" Type="http://schemas.openxmlformats.org/officeDocument/2006/relationships/tags" Target="../tags/tag125.xml"/><Relationship Id="rId10" Type="http://schemas.openxmlformats.org/officeDocument/2006/relationships/tags" Target="../tags/tag124.xml"/><Relationship Id="rId1" Type="http://schemas.openxmlformats.org/officeDocument/2006/relationships/tags" Target="../tags/tag115.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3.xml"/><Relationship Id="rId3" Type="http://schemas.openxmlformats.org/officeDocument/2006/relationships/image" Target="../media/image17.GIF"/><Relationship Id="rId2" Type="http://schemas.openxmlformats.org/officeDocument/2006/relationships/image" Target="../media/image23.png"/><Relationship Id="rId1" Type="http://schemas.openxmlformats.org/officeDocument/2006/relationships/image" Target="../media/image16.GIF"/></Relationships>
</file>

<file path=ppt/slides/_rels/slide13.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image" Target="../media/image24.GIF"/><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8" Type="http://schemas.openxmlformats.org/officeDocument/2006/relationships/notesSlide" Target="../notesSlides/notesSlide7.xml"/><Relationship Id="rId27" Type="http://schemas.openxmlformats.org/officeDocument/2006/relationships/slideLayout" Target="../slideLayouts/slideLayout32.xml"/><Relationship Id="rId26" Type="http://schemas.openxmlformats.org/officeDocument/2006/relationships/image" Target="../media/image28.png"/><Relationship Id="rId25" Type="http://schemas.openxmlformats.org/officeDocument/2006/relationships/tags" Target="../tags/tag147.xml"/><Relationship Id="rId24" Type="http://schemas.openxmlformats.org/officeDocument/2006/relationships/tags" Target="../tags/tag146.xml"/><Relationship Id="rId23" Type="http://schemas.openxmlformats.org/officeDocument/2006/relationships/image" Target="../media/image27.png"/><Relationship Id="rId22" Type="http://schemas.openxmlformats.org/officeDocument/2006/relationships/tags" Target="../tags/tag145.xml"/><Relationship Id="rId21" Type="http://schemas.openxmlformats.org/officeDocument/2006/relationships/tags" Target="../tags/tag144.xml"/><Relationship Id="rId20" Type="http://schemas.openxmlformats.org/officeDocument/2006/relationships/tags" Target="../tags/tag143.xml"/><Relationship Id="rId2" Type="http://schemas.openxmlformats.org/officeDocument/2006/relationships/tags" Target="../tags/tag128.xml"/><Relationship Id="rId19" Type="http://schemas.openxmlformats.org/officeDocument/2006/relationships/tags" Target="../tags/tag142.xml"/><Relationship Id="rId18" Type="http://schemas.openxmlformats.org/officeDocument/2006/relationships/tags" Target="../tags/tag141.xml"/><Relationship Id="rId17" Type="http://schemas.openxmlformats.org/officeDocument/2006/relationships/tags" Target="../tags/tag140.xml"/><Relationship Id="rId16" Type="http://schemas.openxmlformats.org/officeDocument/2006/relationships/tags" Target="../tags/tag139.xml"/><Relationship Id="rId15" Type="http://schemas.openxmlformats.org/officeDocument/2006/relationships/tags" Target="../tags/tag138.xml"/><Relationship Id="rId14" Type="http://schemas.openxmlformats.org/officeDocument/2006/relationships/image" Target="../media/image26.png"/><Relationship Id="rId13" Type="http://schemas.openxmlformats.org/officeDocument/2006/relationships/tags" Target="../tags/tag137.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image" Target="../media/image25.GIF"/><Relationship Id="rId1" Type="http://schemas.openxmlformats.org/officeDocument/2006/relationships/tags" Target="../tags/tag127.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image" Target="../media/image29.png"/><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29.png"/><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3.xml"/><Relationship Id="rId3" Type="http://schemas.openxmlformats.org/officeDocument/2006/relationships/image" Target="../media/image17.GIF"/><Relationship Id="rId2" Type="http://schemas.openxmlformats.org/officeDocument/2006/relationships/image" Target="../media/image30.GIF"/><Relationship Id="rId1" Type="http://schemas.openxmlformats.org/officeDocument/2006/relationships/image" Target="../media/image16.GIF"/></Relationships>
</file>

<file path=ppt/slides/_rels/slide17.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image" Target="../media/image24.GIF"/><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4" Type="http://schemas.openxmlformats.org/officeDocument/2006/relationships/notesSlide" Target="../notesSlides/notesSlide9.xml"/><Relationship Id="rId13" Type="http://schemas.openxmlformats.org/officeDocument/2006/relationships/slideLayout" Target="../slideLayouts/slideLayout32.xml"/><Relationship Id="rId12" Type="http://schemas.openxmlformats.org/officeDocument/2006/relationships/image" Target="../media/image31.png"/><Relationship Id="rId11" Type="http://schemas.openxmlformats.org/officeDocument/2006/relationships/tags" Target="../tags/tag166.xml"/><Relationship Id="rId10" Type="http://schemas.openxmlformats.org/officeDocument/2006/relationships/image" Target="../media/image25.GIF"/><Relationship Id="rId1" Type="http://schemas.openxmlformats.org/officeDocument/2006/relationships/tags" Target="../tags/tag158.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34.jpeg"/><Relationship Id="rId7" Type="http://schemas.openxmlformats.org/officeDocument/2006/relationships/image" Target="../media/image33.png"/><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image" Target="../media/image32.png"/><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35.png"/><Relationship Id="rId7" Type="http://schemas.openxmlformats.org/officeDocument/2006/relationships/image" Target="../media/image33.png"/><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image" Target="../media/image32.png"/><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 Id="rId3" Type="http://schemas.microsoft.com/office/2007/relationships/media" Target="file:///C:\Users\Administrator\Desktop\&#20320;&#22909;&#31179;&#22825;&#23454;&#29992;&#24037;&#20316;&#27719;&#25253;&#27169;&#26495;\&#20960;&#31859;%20-%20&#25317;&#26377;Masbfca%20(&#24191;&#21578;&#37197;&#20048;&#23436;&#25972;&#29256;).mp3" TargetMode="External"/><Relationship Id="rId2" Type="http://schemas.openxmlformats.org/officeDocument/2006/relationships/audio" Target="file:///C:\Users\Administrator\Desktop\&#20320;&#22909;&#31179;&#22825;&#23454;&#29992;&#24037;&#20316;&#27719;&#25253;&#27169;&#26495;\&#20960;&#31859;%20-%20&#25317;&#26377;Masbfca%20(&#24191;&#21578;&#37197;&#20048;&#23436;&#25972;&#29256;).mp3" TargetMode="External"/><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81.xml"/><Relationship Id="rId7" Type="http://schemas.openxmlformats.org/officeDocument/2006/relationships/image" Target="../media/image37.GIF"/><Relationship Id="rId6" Type="http://schemas.openxmlformats.org/officeDocument/2006/relationships/image" Target="../media/image36.GIF"/><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3.xml"/><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8.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3.xml"/><Relationship Id="rId3" Type="http://schemas.openxmlformats.org/officeDocument/2006/relationships/image" Target="../media/image17.GIF"/><Relationship Id="rId2" Type="http://schemas.openxmlformats.org/officeDocument/2006/relationships/image" Target="../media/image19.png"/><Relationship Id="rId1" Type="http://schemas.openxmlformats.org/officeDocument/2006/relationships/image" Target="../media/image16.GIF"/></Relationships>
</file>

<file path=ppt/slides/_rels/slide6.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notesSlide" Target="../notesSlides/notesSlide4.xml"/><Relationship Id="rId15" Type="http://schemas.openxmlformats.org/officeDocument/2006/relationships/slideLayout" Target="../slideLayouts/slideLayout32.xml"/><Relationship Id="rId14" Type="http://schemas.openxmlformats.org/officeDocument/2006/relationships/image" Target="../media/image21.png"/><Relationship Id="rId13" Type="http://schemas.openxmlformats.org/officeDocument/2006/relationships/tags" Target="../tags/tag12.xml"/><Relationship Id="rId12" Type="http://schemas.openxmlformats.org/officeDocument/2006/relationships/image" Target="../media/image20.png"/><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image" Target="../media/image22.png"/><Relationship Id="rId3" Type="http://schemas.openxmlformats.org/officeDocument/2006/relationships/tags" Target="../tags/tag15.xml"/><Relationship Id="rId24" Type="http://schemas.openxmlformats.org/officeDocument/2006/relationships/slideLayout" Target="../slideLayouts/slideLayout44.xml"/><Relationship Id="rId23" Type="http://schemas.openxmlformats.org/officeDocument/2006/relationships/tags" Target="../tags/tag34.xml"/><Relationship Id="rId22" Type="http://schemas.openxmlformats.org/officeDocument/2006/relationships/tags" Target="../tags/tag33.xml"/><Relationship Id="rId21" Type="http://schemas.openxmlformats.org/officeDocument/2006/relationships/tags" Target="../tags/tag32.xml"/><Relationship Id="rId20" Type="http://schemas.openxmlformats.org/officeDocument/2006/relationships/tags" Target="../tags/tag31.xml"/><Relationship Id="rId2" Type="http://schemas.openxmlformats.org/officeDocument/2006/relationships/tags" Target="../tags/tag14.xml"/><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image" Target="../media/image22.png"/><Relationship Id="rId3" Type="http://schemas.openxmlformats.org/officeDocument/2006/relationships/tags" Target="../tags/tag37.xml"/><Relationship Id="rId24" Type="http://schemas.openxmlformats.org/officeDocument/2006/relationships/slideLayout" Target="../slideLayouts/slideLayout44.xml"/><Relationship Id="rId23" Type="http://schemas.openxmlformats.org/officeDocument/2006/relationships/tags" Target="../tags/tag56.xml"/><Relationship Id="rId22" Type="http://schemas.openxmlformats.org/officeDocument/2006/relationships/tags" Target="../tags/tag55.xml"/><Relationship Id="rId21" Type="http://schemas.openxmlformats.org/officeDocument/2006/relationships/tags" Target="../tags/tag54.xml"/><Relationship Id="rId20" Type="http://schemas.openxmlformats.org/officeDocument/2006/relationships/tags" Target="../tags/tag53.xml"/><Relationship Id="rId2" Type="http://schemas.openxmlformats.org/officeDocument/2006/relationships/tags" Target="../tags/tag36.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tags" Target="../tags/tag47.xml"/><Relationship Id="rId13" Type="http://schemas.openxmlformats.org/officeDocument/2006/relationships/tags" Target="../tags/tag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tags" Target="../tags/tag35.xml"/></Relationships>
</file>

<file path=ppt/slides/_rels/slide9.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image" Target="../media/image22.png"/><Relationship Id="rId3" Type="http://schemas.openxmlformats.org/officeDocument/2006/relationships/tags" Target="../tags/tag59.xml"/><Relationship Id="rId22" Type="http://schemas.openxmlformats.org/officeDocument/2006/relationships/slideLayout" Target="../slideLayouts/slideLayout44.xml"/><Relationship Id="rId21" Type="http://schemas.openxmlformats.org/officeDocument/2006/relationships/tags" Target="../tags/tag76.xml"/><Relationship Id="rId20" Type="http://schemas.openxmlformats.org/officeDocument/2006/relationships/tags" Target="../tags/tag75.xml"/><Relationship Id="rId2" Type="http://schemas.openxmlformats.org/officeDocument/2006/relationships/tags" Target="../tags/tag58.xml"/><Relationship Id="rId19" Type="http://schemas.openxmlformats.org/officeDocument/2006/relationships/tags" Target="../tags/tag74.xml"/><Relationship Id="rId18" Type="http://schemas.openxmlformats.org/officeDocument/2006/relationships/tags" Target="../tags/tag73.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charset="-122"/>
                <a:cs typeface="+mn-cs"/>
              </a:defRPr>
            </a:lvl9pPr>
          </a:lstStyle>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3" name="矩形 3"/>
          <p:cNvSpPr>
            <a:spLocks noChangeArrowheads="1"/>
          </p:cNvSpPr>
          <p:nvPr/>
        </p:nvSpPr>
        <p:spPr bwMode="auto">
          <a:xfrm>
            <a:off x="7250907" y="2407444"/>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charset="-122"/>
                <a:cs typeface="+mn-cs"/>
              </a:defRPr>
            </a:lvl9pPr>
          </a:lstStyle>
          <a:p>
            <a:pPr eaLnBrk="1" hangingPunct="1">
              <a:lnSpc>
                <a:spcPct val="100000"/>
              </a:lnSpc>
              <a:spcBef>
                <a:spcPct val="0"/>
              </a:spcBef>
              <a:buFontTx/>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4"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图片 1"/>
          <p:cNvPicPr>
            <a:picLocks noChangeAspect="1" noChangeArrowheads="1"/>
          </p:cNvPicPr>
          <p:nvPr/>
        </p:nvPicPr>
        <p:blipFill>
          <a:blip r:embed="rId2">
            <a:extLst>
              <a:ext uri="{28A0092B-C50C-407E-A947-70E740481C1C}">
                <a14:useLocalDpi xmlns:a14="http://schemas.microsoft.com/office/drawing/2010/main" val="0"/>
              </a:ext>
            </a:extLst>
          </a:blip>
          <a:srcRect l="3201" t="3189"/>
          <a:stretch>
            <a:fillRect/>
          </a:stretch>
        </p:blipFill>
        <p:spPr bwMode="auto">
          <a:xfrm>
            <a:off x="7331869" y="3072606"/>
            <a:ext cx="34417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155555" cy="659372"/>
            <a:chOff x="1267665" y="297419"/>
            <a:chExt cx="6441481" cy="791924"/>
          </a:xfrm>
        </p:grpSpPr>
        <p:sp>
          <p:nvSpPr>
            <p:cNvPr id="6" name="文本框 5"/>
            <p:cNvSpPr txBox="1"/>
            <p:nvPr>
              <p:custDataLst>
                <p:tags r:id="rId1"/>
              </p:custDataLst>
            </p:nvPr>
          </p:nvSpPr>
          <p:spPr>
            <a:xfrm>
              <a:off x="1267665" y="297419"/>
              <a:ext cx="6441481"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513" cy="766233"/>
          </a:xfrm>
          <a:prstGeom prst="rect">
            <a:avLst/>
          </a:prstGeom>
        </p:spPr>
      </p:pic>
      <p:sp>
        <p:nvSpPr>
          <p:cNvPr id="2" name="文本框 1"/>
          <p:cNvSpPr txBox="1"/>
          <p:nvPr>
            <p:custDataLst>
              <p:tags r:id="rId5"/>
            </p:custDataLst>
          </p:nvPr>
        </p:nvSpPr>
        <p:spPr>
          <a:xfrm>
            <a:off x="179493" y="740833"/>
            <a:ext cx="11855027" cy="4919980"/>
          </a:xfrm>
          <a:prstGeom prst="rect">
            <a:avLst/>
          </a:prstGeom>
          <a:noFill/>
          <a:ln>
            <a:solidFill>
              <a:schemeClr val="tx2">
                <a:lumMod val="40000"/>
                <a:lumOff val="60000"/>
              </a:schemeClr>
            </a:solidFill>
          </a:ln>
        </p:spPr>
        <p:txBody>
          <a:bodyPr wrap="square" rtlCol="0" anchor="t">
            <a:noAutofit/>
          </a:bodyPr>
          <a:p>
            <a:pPr indent="0" fontAlgn="auto">
              <a:lnSpc>
                <a:spcPts val="228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goal of this book is to make the case for digital minimalism, including a detailed exploration of what it asks and why it works, and then to teach you how to adopt this philosophy if you decide it’s right for you.</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To do so, I divided the book into two parts. In part one, I describe the philosophical foundations of digital minimalism, starting with an examination of the forces that are making so many people’s digital lives increasingly intolerable, before moving on to a detailed discussion of the digital minimalism philosophy.</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Part one concludes by introducing my suggested method for adopting this philosophy: the digital </a:t>
            </a:r>
            <a:r>
              <a:rPr lang="zh-CN" altLang="en-US" sz="1865" u="sng">
                <a:latin typeface="Times New Roman" panose="02020603050405020304" pitchFamily="18" charset="0"/>
                <a:cs typeface="Times New Roman" panose="02020603050405020304" pitchFamily="18" charset="0"/>
              </a:rPr>
              <a:t>declutter</a:t>
            </a:r>
            <a:r>
              <a:rPr lang="zh-CN" altLang="en-US" sz="1865">
                <a:latin typeface="Times New Roman" panose="02020603050405020304" pitchFamily="18" charset="0"/>
                <a:cs typeface="Times New Roman" panose="02020603050405020304" pitchFamily="18" charset="0"/>
              </a:rPr>
              <a:t>. This process requires you to step away from optional online activities for thirty days. At the end of the thirty days, you will then add back a small number of carefully chosen online activities that you believe will provide massive benefits to the things you value.</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the final chapter of part one, I’ll guide you through carrying out your own digital declutter. In doing so, I’ll draw on an experiment I ran in 2018 in which over 1,600 people agreed to perform a digital declutter. You’ll hear these participants’ stories and learn what strategies worked well for them, and what traps they encountered that you should avoid.</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second part of this book takes a closer look at some ideas that will help you cultivate (培养) a sustainable digital minimalism lifestyle. In these chapters, I examine issues such as the importance of solitude (独处) and the necessity of cultivating high-quality leisure to replace the time most now spen</a:t>
            </a:r>
            <a:r>
              <a:rPr lang="en-US" altLang="zh-CN" sz="1865">
                <a:latin typeface="Times New Roman" panose="02020603050405020304" pitchFamily="18" charset="0"/>
                <a:cs typeface="Times New Roman" panose="02020603050405020304" pitchFamily="18" charset="0"/>
              </a:rPr>
              <a:t>t</a:t>
            </a:r>
            <a:r>
              <a:rPr lang="zh-CN" altLang="en-US" sz="1865">
                <a:latin typeface="Times New Roman" panose="02020603050405020304" pitchFamily="18" charset="0"/>
                <a:cs typeface="Times New Roman" panose="02020603050405020304" pitchFamily="18" charset="0"/>
              </a:rPr>
              <a:t> on mindless device use. Each chapter concludes with a collection of practices, which are designed to help you act on the big ideas of the chapter. You can view these practices as a toolbox meant to aid your efforts to build a minimalist lifestyle that wor</a:t>
            </a:r>
            <a:r>
              <a:rPr lang="en-US" altLang="zh-CN" sz="1865">
                <a:latin typeface="Times New Roman" panose="02020603050405020304" pitchFamily="18" charset="0"/>
                <a:cs typeface="Times New Roman" panose="02020603050405020304" pitchFamily="18" charset="0"/>
              </a:rPr>
              <a:t>k</a:t>
            </a:r>
            <a:r>
              <a:rPr lang="zh-CN" altLang="en-US" sz="1865">
                <a:latin typeface="Times New Roman" panose="02020603050405020304" pitchFamily="18" charset="0"/>
                <a:cs typeface="Times New Roman" panose="02020603050405020304" pitchFamily="18" charset="0"/>
              </a:rPr>
              <a:t>s for your particular circumstances.</a:t>
            </a: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custDataLst>
              <p:tags r:id="rId6"/>
            </p:custDataLst>
          </p:nvPr>
        </p:nvSpPr>
        <p:spPr>
          <a:xfrm>
            <a:off x="143933" y="5712460"/>
            <a:ext cx="11855027" cy="929640"/>
          </a:xfrm>
          <a:prstGeom prst="rect">
            <a:avLst/>
          </a:prstGeom>
          <a:noFill/>
          <a:ln>
            <a:solidFill>
              <a:schemeClr val="accent6">
                <a:lumMod val="40000"/>
                <a:lumOff val="60000"/>
              </a:schemeClr>
            </a:solidFill>
          </a:ln>
        </p:spPr>
        <p:txBody>
          <a:bodyPr wrap="square" rtlCol="0" anchor="t">
            <a:spAutoFit/>
          </a:bodyPr>
          <a:p>
            <a:pPr indent="0" fontAlgn="auto">
              <a:lnSpc>
                <a:spcPts val="2180"/>
              </a:lnSpc>
            </a:pPr>
            <a:r>
              <a:rPr lang="zh-CN" altLang="en-US" sz="1865">
                <a:latin typeface="Times New Roman" panose="02020603050405020304" pitchFamily="18" charset="0"/>
                <a:cs typeface="Times New Roman" panose="02020603050405020304" pitchFamily="18" charset="0"/>
                <a:sym typeface="+mn-ea"/>
              </a:rPr>
              <a:t>28. What is the book aimed at?</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180"/>
              </a:lnSpc>
            </a:pPr>
            <a:r>
              <a:rPr lang="zh-CN" altLang="en-US" sz="1865">
                <a:latin typeface="Times New Roman" panose="02020603050405020304" pitchFamily="18" charset="0"/>
                <a:cs typeface="Times New Roman" panose="02020603050405020304" pitchFamily="18" charset="0"/>
                <a:sym typeface="+mn-ea"/>
              </a:rPr>
              <a:t>A. Teaching critical thinking skills.	B. Advocating a simple digital lifestyle.</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180"/>
              </a:lnSpc>
            </a:pPr>
            <a:r>
              <a:rPr lang="zh-CN" altLang="en-US" sz="1865">
                <a:latin typeface="Times New Roman" panose="02020603050405020304" pitchFamily="18" charset="0"/>
                <a:cs typeface="Times New Roman" panose="02020603050405020304" pitchFamily="18" charset="0"/>
                <a:sym typeface="+mn-ea"/>
              </a:rPr>
              <a:t>C. Solving philosophical problems.</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Promoting the use of a digital device.</a:t>
            </a:r>
            <a:endParaRPr lang="zh-CN" altLang="en-US" sz="1865">
              <a:latin typeface="Times New Roman" panose="02020603050405020304" pitchFamily="18" charset="0"/>
              <a:cs typeface="Times New Roman" panose="02020603050405020304" pitchFamily="18" charset="0"/>
              <a:sym typeface="+mn-ea"/>
            </a:endParaRPr>
          </a:p>
        </p:txBody>
      </p:sp>
      <p:sp>
        <p:nvSpPr>
          <p:cNvPr id="13" name="圆角矩形 12"/>
          <p:cNvSpPr/>
          <p:nvPr>
            <p:custDataLst>
              <p:tags r:id="rId7"/>
            </p:custDataLst>
          </p:nvPr>
        </p:nvSpPr>
        <p:spPr>
          <a:xfrm>
            <a:off x="409787" y="836507"/>
            <a:ext cx="103716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custDataLst>
              <p:tags r:id="rId8"/>
            </p:custDataLst>
          </p:nvPr>
        </p:nvSpPr>
        <p:spPr>
          <a:xfrm>
            <a:off x="1487805" y="1403985"/>
            <a:ext cx="3014345" cy="24955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2" name="圆角矩形 11"/>
          <p:cNvSpPr/>
          <p:nvPr>
            <p:custDataLst>
              <p:tags r:id="rId9"/>
            </p:custDataLst>
          </p:nvPr>
        </p:nvSpPr>
        <p:spPr>
          <a:xfrm>
            <a:off x="5471583" y="6055783"/>
            <a:ext cx="866987"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custDataLst>
              <p:tags r:id="rId10"/>
            </p:custDataLst>
          </p:nvPr>
        </p:nvSpPr>
        <p:spPr>
          <a:xfrm>
            <a:off x="527473" y="2203873"/>
            <a:ext cx="1015153"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8" name="圆角矩形 7"/>
          <p:cNvSpPr/>
          <p:nvPr>
            <p:custDataLst>
              <p:tags r:id="rId11"/>
            </p:custDataLst>
          </p:nvPr>
        </p:nvSpPr>
        <p:spPr>
          <a:xfrm>
            <a:off x="527473" y="4196927"/>
            <a:ext cx="2796540"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12"/>
            </p:custDataLst>
          </p:nvPr>
        </p:nvSpPr>
        <p:spPr>
          <a:xfrm>
            <a:off x="2255520" y="5737860"/>
            <a:ext cx="103716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4" name="圆角矩形 13"/>
          <p:cNvSpPr/>
          <p:nvPr>
            <p:custDataLst>
              <p:tags r:id="rId13"/>
            </p:custDataLst>
          </p:nvPr>
        </p:nvSpPr>
        <p:spPr>
          <a:xfrm>
            <a:off x="2927773" y="836507"/>
            <a:ext cx="3591560"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8" name="圆角矩形 17"/>
          <p:cNvSpPr/>
          <p:nvPr>
            <p:custDataLst>
              <p:tags r:id="rId14"/>
            </p:custDataLst>
          </p:nvPr>
        </p:nvSpPr>
        <p:spPr>
          <a:xfrm>
            <a:off x="10032153" y="766233"/>
            <a:ext cx="55456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9" name="圆角矩形 18"/>
          <p:cNvSpPr/>
          <p:nvPr>
            <p:custDataLst>
              <p:tags r:id="rId15"/>
            </p:custDataLst>
          </p:nvPr>
        </p:nvSpPr>
        <p:spPr>
          <a:xfrm>
            <a:off x="3600027" y="1047327"/>
            <a:ext cx="829733"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0" name="圆角矩形 19"/>
          <p:cNvSpPr/>
          <p:nvPr>
            <p:custDataLst>
              <p:tags r:id="rId16"/>
            </p:custDataLst>
          </p:nvPr>
        </p:nvSpPr>
        <p:spPr>
          <a:xfrm>
            <a:off x="4429125" y="5379720"/>
            <a:ext cx="1894205" cy="28130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1" name="圆角矩形 20"/>
          <p:cNvSpPr/>
          <p:nvPr>
            <p:custDataLst>
              <p:tags r:id="rId17"/>
            </p:custDataLst>
          </p:nvPr>
        </p:nvSpPr>
        <p:spPr>
          <a:xfrm>
            <a:off x="6728248" y="6066367"/>
            <a:ext cx="101430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圆角矩形 21"/>
          <p:cNvSpPr/>
          <p:nvPr>
            <p:custDataLst>
              <p:tags r:id="rId18"/>
            </p:custDataLst>
          </p:nvPr>
        </p:nvSpPr>
        <p:spPr>
          <a:xfrm>
            <a:off x="335280" y="4533900"/>
            <a:ext cx="1888913"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3" name="圆角矩形 22"/>
          <p:cNvSpPr/>
          <p:nvPr>
            <p:custDataLst>
              <p:tags r:id="rId19"/>
            </p:custDataLst>
          </p:nvPr>
        </p:nvSpPr>
        <p:spPr>
          <a:xfrm>
            <a:off x="815340" y="2852420"/>
            <a:ext cx="2426547" cy="20997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4" name="圆角矩形 23"/>
          <p:cNvSpPr/>
          <p:nvPr>
            <p:custDataLst>
              <p:tags r:id="rId20"/>
            </p:custDataLst>
          </p:nvPr>
        </p:nvSpPr>
        <p:spPr>
          <a:xfrm>
            <a:off x="1357207" y="4814993"/>
            <a:ext cx="1820333"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5" name="圆角矩形 24"/>
          <p:cNvSpPr/>
          <p:nvPr>
            <p:custDataLst>
              <p:tags r:id="rId21"/>
            </p:custDataLst>
          </p:nvPr>
        </p:nvSpPr>
        <p:spPr>
          <a:xfrm>
            <a:off x="4271433" y="4794250"/>
            <a:ext cx="4562687"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6" name="圆角矩形 25"/>
          <p:cNvSpPr/>
          <p:nvPr>
            <p:custDataLst>
              <p:tags r:id="rId22"/>
            </p:custDataLst>
          </p:nvPr>
        </p:nvSpPr>
        <p:spPr>
          <a:xfrm>
            <a:off x="4138930" y="6008158"/>
            <a:ext cx="977053" cy="339513"/>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7" name="圆角矩形 26"/>
          <p:cNvSpPr/>
          <p:nvPr>
            <p:custDataLst>
              <p:tags r:id="rId23"/>
            </p:custDataLst>
          </p:nvPr>
        </p:nvSpPr>
        <p:spPr>
          <a:xfrm>
            <a:off x="2733040" y="1122680"/>
            <a:ext cx="866987" cy="281093"/>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8" name="圆角矩形 27"/>
          <p:cNvSpPr/>
          <p:nvPr>
            <p:custDataLst>
              <p:tags r:id="rId24"/>
            </p:custDataLst>
          </p:nvPr>
        </p:nvSpPr>
        <p:spPr>
          <a:xfrm>
            <a:off x="335280" y="5122968"/>
            <a:ext cx="2004060" cy="281093"/>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9" name="圆角矩形 28"/>
          <p:cNvSpPr/>
          <p:nvPr>
            <p:custDataLst>
              <p:tags r:id="rId25"/>
            </p:custDataLst>
          </p:nvPr>
        </p:nvSpPr>
        <p:spPr>
          <a:xfrm>
            <a:off x="4560147" y="5075767"/>
            <a:ext cx="1241213" cy="281093"/>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3" name="直接箭头连接符 2"/>
          <p:cNvCxnSpPr/>
          <p:nvPr/>
        </p:nvCxnSpPr>
        <p:spPr>
          <a:xfrm flipH="1" flipV="1">
            <a:off x="6231890" y="1051560"/>
            <a:ext cx="4081780" cy="128968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flipV="1">
            <a:off x="6144895" y="1075690"/>
            <a:ext cx="1771650" cy="120967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flipH="1" flipV="1">
            <a:off x="6184265" y="1170305"/>
            <a:ext cx="55245" cy="434911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6"/>
          <p:cNvCxnSpPr>
            <a:stCxn id="23" idx="0"/>
          </p:cNvCxnSpPr>
          <p:nvPr/>
        </p:nvCxnSpPr>
        <p:spPr>
          <a:xfrm flipV="1">
            <a:off x="2028825" y="1035685"/>
            <a:ext cx="3728085" cy="181673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30" name="直接箭头连接符 29"/>
          <p:cNvCxnSpPr/>
          <p:nvPr/>
        </p:nvCxnSpPr>
        <p:spPr>
          <a:xfrm flipV="1">
            <a:off x="2451100" y="1130935"/>
            <a:ext cx="3250565" cy="3851910"/>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32" name="直接箭头连接符 31"/>
          <p:cNvCxnSpPr/>
          <p:nvPr>
            <p:custDataLst>
              <p:tags r:id="rId26"/>
            </p:custDataLst>
          </p:nvPr>
        </p:nvCxnSpPr>
        <p:spPr>
          <a:xfrm flipH="1" flipV="1">
            <a:off x="6228080" y="1118870"/>
            <a:ext cx="3959225" cy="323659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33" name="圆角矩形 32"/>
          <p:cNvSpPr/>
          <p:nvPr>
            <p:custDataLst>
              <p:tags r:id="rId27"/>
            </p:custDataLst>
          </p:nvPr>
        </p:nvSpPr>
        <p:spPr>
          <a:xfrm>
            <a:off x="9780270" y="4304665"/>
            <a:ext cx="1888913"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4" name="圆角矩形 33"/>
          <p:cNvSpPr/>
          <p:nvPr>
            <p:custDataLst>
              <p:tags r:id="rId28"/>
            </p:custDataLst>
          </p:nvPr>
        </p:nvSpPr>
        <p:spPr>
          <a:xfrm>
            <a:off x="6338570" y="2259330"/>
            <a:ext cx="2276475" cy="28130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5" name="圆角矩形 34"/>
          <p:cNvSpPr/>
          <p:nvPr>
            <p:custDataLst>
              <p:tags r:id="rId29"/>
            </p:custDataLst>
          </p:nvPr>
        </p:nvSpPr>
        <p:spPr>
          <a:xfrm>
            <a:off x="9780270" y="2285365"/>
            <a:ext cx="940435" cy="28130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49" name="直接连接符 17"/>
          <p:cNvCxnSpPr/>
          <p:nvPr>
            <p:custDataLst>
              <p:tags r:id="rId30"/>
            </p:custDataLst>
          </p:nvPr>
        </p:nvCxnSpPr>
        <p:spPr>
          <a:xfrm flipH="1" flipV="1">
            <a:off x="1894205" y="55562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7742555" y="5015865"/>
            <a:ext cx="4291965" cy="1626235"/>
            <a:chOff x="1264609" y="602796"/>
            <a:chExt cx="2899846" cy="2118954"/>
          </a:xfrm>
        </p:grpSpPr>
        <p:sp>
          <p:nvSpPr>
            <p:cNvPr id="40" name="矩形 39"/>
            <p:cNvSpPr/>
            <p:nvPr>
              <p:custDataLst>
                <p:tags r:id="rId31"/>
              </p:custDataLst>
            </p:nvPr>
          </p:nvSpPr>
          <p:spPr>
            <a:xfrm>
              <a:off x="1264609" y="863425"/>
              <a:ext cx="2899846" cy="1858325"/>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pitchFamily="34" charset="-122"/>
              </a:endParaRPr>
            </a:p>
          </p:txBody>
        </p:sp>
        <p:grpSp>
          <p:nvGrpSpPr>
            <p:cNvPr id="41" name="组 79"/>
            <p:cNvGrpSpPr/>
            <p:nvPr/>
          </p:nvGrpSpPr>
          <p:grpSpPr>
            <a:xfrm>
              <a:off x="1360937" y="602796"/>
              <a:ext cx="2683241" cy="568419"/>
              <a:chOff x="1360937" y="602796"/>
              <a:chExt cx="2683241" cy="568419"/>
            </a:xfrm>
          </p:grpSpPr>
          <p:sp>
            <p:nvSpPr>
              <p:cNvPr id="42" name="直角三角形 41"/>
              <p:cNvSpPr/>
              <p:nvPr>
                <p:custDataLst>
                  <p:tags r:id="rId32"/>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pitchFamily="34" charset="-122"/>
                </a:endParaRPr>
              </a:p>
            </p:txBody>
          </p:sp>
          <p:sp>
            <p:nvSpPr>
              <p:cNvPr id="43" name="矩形 42"/>
              <p:cNvSpPr/>
              <p:nvPr>
                <p:custDataLst>
                  <p:tags r:id="rId33"/>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pitchFamily="34" charset="-122"/>
                </a:endParaRPr>
              </a:p>
            </p:txBody>
          </p:sp>
          <p:sp>
            <p:nvSpPr>
              <p:cNvPr id="44" name="页外连接符 83"/>
              <p:cNvSpPr/>
              <p:nvPr>
                <p:custDataLst>
                  <p:tags r:id="rId34"/>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pitchFamily="34" charset="-122"/>
                </a:endParaRPr>
              </a:p>
            </p:txBody>
          </p:sp>
        </p:grpSp>
        <p:sp>
          <p:nvSpPr>
            <p:cNvPr id="45" name="矩形 44"/>
            <p:cNvSpPr/>
            <p:nvPr>
              <p:custDataLst>
                <p:tags r:id="rId35"/>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46" name="文本框 45"/>
          <p:cNvSpPr txBox="1"/>
          <p:nvPr>
            <p:custDataLst>
              <p:tags r:id="rId36"/>
            </p:custDataLst>
          </p:nvPr>
        </p:nvSpPr>
        <p:spPr>
          <a:xfrm>
            <a:off x="7742555" y="5379720"/>
            <a:ext cx="4255770" cy="1261745"/>
          </a:xfrm>
          <a:prstGeom prst="rect">
            <a:avLst/>
          </a:prstGeom>
          <a:noFill/>
        </p:spPr>
        <p:txBody>
          <a:bodyPr wrap="square" rtlCol="0" anchor="t">
            <a:noAutofit/>
          </a:bodyPr>
          <a:p>
            <a:r>
              <a:rPr lang="en-US"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第</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28</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题涉及本篇的核心概念，是阅读障碍词块，我们可以先放下，做后面的题，相信</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核心关键词存在复现的关系，围绕同一主题会前后呼应，形成词汇链，使文本语际间实现语义上的衔接和连贯</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，让核心概念逐渐明朗清晰。</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custDataLst>
              <p:tags r:id="rId37"/>
            </p:custDataLst>
          </p:nvPr>
        </p:nvSpPr>
        <p:spPr>
          <a:xfrm>
            <a:off x="8776970" y="5091430"/>
            <a:ext cx="3039110" cy="368300"/>
          </a:xfrm>
          <a:prstGeom prst="rect">
            <a:avLst/>
          </a:prstGeom>
          <a:noFill/>
        </p:spPr>
        <p:txBody>
          <a:bodyPr wrap="square" rtlCol="0" anchor="t">
            <a:spAutoFit/>
          </a:bodyPr>
          <a:p>
            <a:r>
              <a:rPr lang="zh-CN" altLang="en-US" sz="1800" b="1"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核心概念模糊时：围点打援</a:t>
            </a:r>
            <a:endParaRPr lang="zh-CN" altLang="en-US" sz="1800" b="1"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8" name="圆角矩形 47"/>
          <p:cNvSpPr/>
          <p:nvPr>
            <p:custDataLst>
              <p:tags r:id="rId38"/>
            </p:custDataLst>
          </p:nvPr>
        </p:nvSpPr>
        <p:spPr>
          <a:xfrm>
            <a:off x="3815080" y="5404485"/>
            <a:ext cx="614680" cy="29210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0" name="圆角矩形 49"/>
          <p:cNvSpPr/>
          <p:nvPr>
            <p:custDataLst>
              <p:tags r:id="rId39"/>
            </p:custDataLst>
          </p:nvPr>
        </p:nvSpPr>
        <p:spPr>
          <a:xfrm>
            <a:off x="335280" y="4815205"/>
            <a:ext cx="977265" cy="27622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0" grpId="1"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247"/>
          <p:cNvSpPr/>
          <p:nvPr>
            <p:custDataLst>
              <p:tags r:id="rId1"/>
            </p:custDataLst>
          </p:nvPr>
        </p:nvSpPr>
        <p:spPr>
          <a:xfrm>
            <a:off x="8188325" y="-60960"/>
            <a:ext cx="4003675" cy="6918960"/>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18" name="矩形 17"/>
          <p:cNvSpPr/>
          <p:nvPr>
            <p:custDataLst>
              <p:tags r:id="rId2"/>
            </p:custDataLst>
          </p:nvPr>
        </p:nvSpPr>
        <p:spPr>
          <a:xfrm>
            <a:off x="843915" y="303530"/>
            <a:ext cx="6220460"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just" defTabSz="514350">
              <a:lnSpc>
                <a:spcPct val="150000"/>
              </a:lnSpc>
            </a:pPr>
            <a:r>
              <a:rPr lang="zh-CN" alt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核心概念模糊时：围点打援，成合围之势</a:t>
            </a:r>
            <a:endParaRPr lang="zh-CN" alt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Shape 247"/>
          <p:cNvSpPr/>
          <p:nvPr>
            <p:custDataLst>
              <p:tags r:id="rId3"/>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4"/>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sp>
          <p:nvSpPr>
            <p:cNvPr id="7" name="Freeform 5"/>
            <p:cNvSpPr/>
            <p:nvPr>
              <p:custDataLst>
                <p:tags r:id="rId5"/>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6"/>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sp>
          <p:nvSpPr>
            <p:cNvPr id="17" name="Freeform 5"/>
            <p:cNvSpPr/>
            <p:nvPr>
              <p:custDataLst>
                <p:tags r:id="rId7"/>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grpSp>
      <p:sp>
        <p:nvSpPr>
          <p:cNvPr id="4" name="矩形 3"/>
          <p:cNvSpPr/>
          <p:nvPr>
            <p:custDataLst>
              <p:tags r:id="rId8"/>
            </p:custDataLst>
          </p:nvPr>
        </p:nvSpPr>
        <p:spPr>
          <a:xfrm>
            <a:off x="360045" y="1102995"/>
            <a:ext cx="7980680" cy="4705985"/>
          </a:xfrm>
          <a:prstGeom prst="rect">
            <a:avLst/>
          </a:prstGeom>
        </p:spPr>
        <p:txBody>
          <a:bodyPr wrap="square">
            <a:noAutofit/>
          </a:bodyPr>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2023年英语高考全国卷应用文写作试题的新动向预示着今后英语写作教学应着重培养以下几方面能力：</a:t>
            </a:r>
            <a:endParaRPr kumimoji="0" lang="zh-CN" altLang="en-US" sz="18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用英语描述事件、描述</a:t>
            </a:r>
            <a:r>
              <a:rPr lang="zh-CN" altLang="en-US" sz="1800" b="1">
                <a:ln>
                  <a:noFill/>
                </a:ln>
                <a:solidFill>
                  <a:srgbClr val="00206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个人经历</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和事物特征的能力；</a:t>
            </a:r>
            <a:endParaRPr kumimoji="0" lang="zh-CN" altLang="en-US" sz="18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描述、概括</a:t>
            </a:r>
            <a:r>
              <a:rPr lang="zh-CN" altLang="en-US" sz="1800" b="1">
                <a:ln>
                  <a:noFill/>
                </a:ln>
                <a:solidFill>
                  <a:srgbClr val="00206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真实的</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经验和事实的能力；</a:t>
            </a:r>
            <a:endParaRPr kumimoji="0" lang="zh-CN" altLang="en-US" sz="18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传递信息、</a:t>
            </a:r>
            <a:r>
              <a:rPr lang="zh-CN" altLang="en-US" sz="1800" b="1">
                <a:ln>
                  <a:noFill/>
                </a:ln>
                <a:solidFill>
                  <a:srgbClr val="7030A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论证观点</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zh-CN" altLang="en-US" sz="1800" b="1">
                <a:ln>
                  <a:noFill/>
                </a:ln>
                <a:solidFill>
                  <a:srgbClr val="7030A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表达情感的能力</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kumimoji="0" lang="zh-CN" altLang="en-US" sz="18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对观点、事件、经验进行</a:t>
            </a:r>
            <a:r>
              <a:rPr lang="zh-CN" altLang="en-US" sz="1800" b="1">
                <a:ln>
                  <a:noFill/>
                </a:ln>
                <a:solidFill>
                  <a:srgbClr val="7030A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阐释和评论</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的能力等。</a:t>
            </a:r>
            <a:endParaRPr kumimoji="0" lang="zh-CN" altLang="en-US" sz="18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因此，今后的英语写作教学既要关注如何写，</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更要关注</a:t>
            </a:r>
            <a:r>
              <a:rPr lang="zh-CN" altLang="en-US" sz="1800" b="1" u="sng">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写什么</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；既要关注写作结果，更要</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注重</a:t>
            </a:r>
            <a:r>
              <a:rPr lang="zh-CN" altLang="en-US" sz="1800" b="1" u="sng">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写作过程</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；既要关注写作的准确性，</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更要关注写作的</a:t>
            </a:r>
            <a:r>
              <a:rPr lang="zh-CN" altLang="en-US" sz="1800" b="1" u="sng">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流畅性</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；既要有适当的模仿和借鉴，但</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更要有创造</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，要使学生能够</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用英语进行</a:t>
            </a:r>
            <a:r>
              <a:rPr lang="zh-CN" altLang="en-US" sz="1800" b="1">
                <a:ln>
                  <a:noFill/>
                </a:ln>
                <a:solidFill>
                  <a:srgbClr val="00206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真实</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表达</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lang="zh-CN" altLang="en-US" sz="1800" b="1" dirty="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p:txBody>
      </p:sp>
      <p:grpSp>
        <p:nvGrpSpPr>
          <p:cNvPr id="8" name="组合 7"/>
          <p:cNvGrpSpPr/>
          <p:nvPr/>
        </p:nvGrpSpPr>
        <p:grpSpPr>
          <a:xfrm>
            <a:off x="304165" y="1229995"/>
            <a:ext cx="10915650" cy="5191760"/>
            <a:chOff x="0" y="-839"/>
            <a:chExt cx="13105326" cy="6858839"/>
          </a:xfrm>
        </p:grpSpPr>
        <p:sp>
          <p:nvSpPr>
            <p:cNvPr id="9" name="矩形 8"/>
            <p:cNvSpPr/>
            <p:nvPr>
              <p:custDataLst>
                <p:tags r:id="rId9"/>
              </p:custDataLst>
            </p:nvPr>
          </p:nvSpPr>
          <p:spPr>
            <a:xfrm>
              <a:off x="0" y="0"/>
              <a:ext cx="9106930" cy="6858000"/>
            </a:xfrm>
            <a:prstGeom prst="rect">
              <a:avLst/>
            </a:prstGeom>
            <a:solidFill>
              <a:sysClr val="window" lastClr="FFFFFF"/>
            </a:solidFill>
            <a:ln w="12700" cap="flat" cmpd="sng" algn="ctr">
              <a:noFill/>
              <a:prstDash val="solid"/>
              <a:miter lim="800000"/>
            </a:ln>
            <a:effectLst/>
          </p:spPr>
          <p:txBody>
            <a:bodyPr rtlCol="0" anchor="ctr"/>
            <a:p>
              <a:pPr algn="ctr"/>
              <a:endParaRPr kumimoji="1" lang="zh-CN" altLang="en-US" sz="1800">
                <a:solidFill>
                  <a:prstClr val="white"/>
                </a:solidFill>
                <a:latin typeface="思源黑体 CN Medium"/>
                <a:ea typeface="思源黑体 CN Medium" charset="0"/>
              </a:endParaRPr>
            </a:p>
          </p:txBody>
        </p:sp>
        <p:sp>
          <p:nvSpPr>
            <p:cNvPr id="10" name="矩形 9"/>
            <p:cNvSpPr/>
            <p:nvPr>
              <p:custDataLst>
                <p:tags r:id="rId10"/>
              </p:custDataLst>
            </p:nvPr>
          </p:nvSpPr>
          <p:spPr>
            <a:xfrm>
              <a:off x="0" y="-839"/>
              <a:ext cx="9762286" cy="685800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p>
              <a:pPr algn="ctr"/>
              <a:endParaRPr kumimoji="1" lang="zh-CN" altLang="en-US" sz="1800">
                <a:solidFill>
                  <a:prstClr val="white"/>
                </a:solidFill>
                <a:latin typeface="思源黑体 CN Medium"/>
                <a:ea typeface="思源黑体 CN Medium" charset="0"/>
              </a:endParaRPr>
            </a:p>
          </p:txBody>
        </p:sp>
        <p:pic>
          <p:nvPicPr>
            <p:cNvPr id="11" name="图片 10"/>
            <p:cNvPicPr>
              <a:picLocks noChangeAspect="1"/>
            </p:cNvPicPr>
            <p:nvPr>
              <p:custDataLst>
                <p:tags r:id="rId11"/>
              </p:custDataLst>
            </p:nvPr>
          </p:nvPicPr>
          <p:blipFill>
            <a:blip r:embed="rId12"/>
            <a:stretch>
              <a:fillRect/>
            </a:stretch>
          </p:blipFill>
          <p:spPr>
            <a:xfrm>
              <a:off x="9762286" y="352338"/>
              <a:ext cx="3343040" cy="6082857"/>
            </a:xfrm>
            <a:prstGeom prst="rect">
              <a:avLst/>
            </a:prstGeom>
          </p:spPr>
        </p:pic>
      </p:grpSp>
      <p:sp>
        <p:nvSpPr>
          <p:cNvPr id="12" name="矩形 11"/>
          <p:cNvSpPr/>
          <p:nvPr>
            <p:custDataLst>
              <p:tags r:id="rId13"/>
            </p:custDataLst>
          </p:nvPr>
        </p:nvSpPr>
        <p:spPr>
          <a:xfrm>
            <a:off x="291465" y="1398270"/>
            <a:ext cx="8176260" cy="4855845"/>
          </a:xfrm>
          <a:prstGeom prst="rect">
            <a:avLst/>
          </a:prstGeom>
        </p:spPr>
        <p:txBody>
          <a:bodyPr wrap="square">
            <a:noAutofit/>
          </a:bodyPr>
          <a:p>
            <a:pPr indent="0" algn="l" defTabSz="685800" fontAlgn="auto" hangingPunct="0">
              <a:lnSpc>
                <a:spcPts val="3480"/>
              </a:lnSpc>
              <a:spcBef>
                <a:spcPts val="0"/>
              </a:spcBef>
              <a:spcAft>
                <a:spcPts val="0"/>
              </a:spcAft>
              <a:buClrTx/>
              <a:buSzTx/>
              <a:buFont typeface="Wingdings" panose="05000000000000000000" charset="0"/>
              <a:buNone/>
            </a:pP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en-US" altLang="zh-CN"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2023</a:t>
            </a: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年</a:t>
            </a:r>
            <a:r>
              <a:rPr lang="en-US" altLang="zh-CN"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6</a:t>
            </a: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月全国新课标I卷C</a:t>
            </a:r>
            <a:r>
              <a:rPr lang="en-US" altLang="zh-CN"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D</a:t>
            </a: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篇均出现小众话题</a:t>
            </a:r>
            <a:r>
              <a:rPr lang="en-US" altLang="zh-CN"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digital minimalism”</a:t>
            </a: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a:t>
            </a:r>
            <a:r>
              <a:rPr lang="en-US" altLang="zh-CN"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“wisdom of crowds” effect</a:t>
            </a: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，话题不熟无相关</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背景知识</a:t>
            </a: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，信息缺省认知不足，</a:t>
            </a:r>
            <a:endPar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endParaRPr>
          </a:p>
          <a:p>
            <a:pPr indent="0" algn="l" defTabSz="685800" fontAlgn="auto" hangingPunct="0">
              <a:lnSpc>
                <a:spcPts val="3480"/>
              </a:lnSpc>
              <a:spcBef>
                <a:spcPts val="0"/>
              </a:spcBef>
              <a:spcAft>
                <a:spcPts val="0"/>
              </a:spcAft>
              <a:buClrTx/>
              <a:buSzTx/>
              <a:buFont typeface="Wingdings" panose="05000000000000000000" charset="0"/>
              <a:buNone/>
            </a:pP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单词不明核心概念模糊，导致</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语篇发展方向</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不清晰，阅读难度增大。</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endPar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indent="0" algn="l" defTabSz="685800" fontAlgn="auto" hangingPunct="0">
              <a:lnSpc>
                <a:spcPts val="3480"/>
              </a:lnSpc>
              <a:spcBef>
                <a:spcPts val="0"/>
              </a:spcBef>
              <a:spcAft>
                <a:spcPts val="0"/>
              </a:spcAft>
              <a:buClrTx/>
              <a:buSzTx/>
              <a:buFont typeface="Wingdings" panose="05000000000000000000" charset="0"/>
              <a:buNone/>
            </a:pP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解</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决</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核心概念模糊需要进行</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信息“搭桥”，</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建议考生</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采取</a:t>
            </a:r>
            <a:r>
              <a:rPr lang="en-US" altLang="zh-CN" sz="1800" b="1">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“围点打援”</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的阅读战术，</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先攻克单点信息题，激活</a:t>
            </a:r>
            <a:r>
              <a:rPr lang="en-US" altLang="zh-CN"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语篇的已有信息</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不断创造关联性，并通过已有信息</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激活概念之间的照应关系</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，建立话语之间的</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语义关联</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成合围之势</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统一认知世界，获得语篇或话语的连贯性，</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如</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C</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篇</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28</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题</a:t>
            </a:r>
            <a:r>
              <a:rPr lang="en-US" altLang="zh-CN"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digital minimalism”</a:t>
            </a: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，我们可以先做后面的题，构建核心概念的语义场</a:t>
            </a:r>
            <a:r>
              <a:rPr lang="en-US" altLang="zh-CN"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“adopt this philosophy, </a:t>
            </a: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a small number of carefully chosen online activities</a:t>
            </a:r>
            <a:r>
              <a:rPr lang="en-US" altLang="zh-CN"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a:t>
            </a: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a sustainable digital lifestyle</a:t>
            </a:r>
            <a:r>
              <a:rPr lang="en-US" altLang="zh-CN"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replace the time most now spent on mindless device use. ”</a:t>
            </a:r>
            <a:r>
              <a:rPr lang="zh-CN" altLang="en-US" sz="1800"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让</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核心概念</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逐渐明朗清晰，最后攻克之</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indent="0" algn="l" defTabSz="685800" fontAlgn="auto" hangingPunct="0">
              <a:lnSpc>
                <a:spcPts val="3480"/>
              </a:lnSpc>
              <a:spcBef>
                <a:spcPts val="0"/>
              </a:spcBef>
              <a:spcAft>
                <a:spcPts val="0"/>
              </a:spcAft>
              <a:buClrTx/>
              <a:buSzTx/>
              <a:buFont typeface="Wingdings" panose="05000000000000000000" charset="0"/>
              <a:buNone/>
            </a:pPr>
            <a:endPar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p:txBody>
      </p:sp>
      <p:pic>
        <p:nvPicPr>
          <p:cNvPr id="14" name="图片 13"/>
          <p:cNvPicPr>
            <a:picLocks noChangeAspect="1"/>
          </p:cNvPicPr>
          <p:nvPr/>
        </p:nvPicPr>
        <p:blipFill>
          <a:blip r:embed="rId14">
            <a:clrChange>
              <a:clrFrom>
                <a:srgbClr val="E5EBE7">
                  <a:alpha val="100000"/>
                </a:srgbClr>
              </a:clrFrom>
              <a:clrTo>
                <a:srgbClr val="E5EBE7">
                  <a:alpha val="100000"/>
                  <a:alpha val="0"/>
                </a:srgbClr>
              </a:clrTo>
            </a:clrChange>
          </a:blip>
          <a:stretch>
            <a:fillRect/>
          </a:stretch>
        </p:blipFill>
        <p:spPr>
          <a:xfrm>
            <a:off x="200660" y="234315"/>
            <a:ext cx="499745" cy="538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5" name="直接连接符 4"/>
          <p:cNvCxnSpPr/>
          <p:nvPr/>
        </p:nvCxnSpPr>
        <p:spPr>
          <a:xfrm>
            <a:off x="1052513" y="-22225"/>
            <a:ext cx="0" cy="6881813"/>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990600" y="460375"/>
            <a:ext cx="123825" cy="573088"/>
            <a:chOff x="3444" y="2907"/>
            <a:chExt cx="134" cy="624"/>
          </a:xfrm>
        </p:grpSpPr>
        <p:sp>
          <p:nvSpPr>
            <p:cNvPr id="6" name="椭圆 5"/>
            <p:cNvSpPr/>
            <p:nvPr/>
          </p:nvSpPr>
          <p:spPr>
            <a:xfrm>
              <a:off x="3444" y="2907"/>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椭圆 6"/>
            <p:cNvSpPr/>
            <p:nvPr/>
          </p:nvSpPr>
          <p:spPr>
            <a:xfrm>
              <a:off x="3444" y="3152"/>
              <a:ext cx="134" cy="133"/>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椭圆 7"/>
            <p:cNvSpPr/>
            <p:nvPr/>
          </p:nvSpPr>
          <p:spPr>
            <a:xfrm>
              <a:off x="3444" y="3396"/>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0" name="组合 9"/>
          <p:cNvGrpSpPr/>
          <p:nvPr/>
        </p:nvGrpSpPr>
        <p:grpSpPr>
          <a:xfrm flipV="1">
            <a:off x="990600" y="5803900"/>
            <a:ext cx="123825" cy="573088"/>
            <a:chOff x="3444" y="2907"/>
            <a:chExt cx="134" cy="624"/>
          </a:xfrm>
        </p:grpSpPr>
        <p:sp>
          <p:nvSpPr>
            <p:cNvPr id="11" name="椭圆 10"/>
            <p:cNvSpPr/>
            <p:nvPr/>
          </p:nvSpPr>
          <p:spPr>
            <a:xfrm>
              <a:off x="3444" y="2907"/>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椭圆 11"/>
            <p:cNvSpPr/>
            <p:nvPr/>
          </p:nvSpPr>
          <p:spPr>
            <a:xfrm>
              <a:off x="3444" y="3152"/>
              <a:ext cx="134" cy="133"/>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椭圆 12"/>
            <p:cNvSpPr/>
            <p:nvPr/>
          </p:nvSpPr>
          <p:spPr>
            <a:xfrm>
              <a:off x="3444" y="3396"/>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cxnSp>
        <p:nvCxnSpPr>
          <p:cNvPr id="17" name="直接连接符 16"/>
          <p:cNvCxnSpPr/>
          <p:nvPr/>
        </p:nvCxnSpPr>
        <p:spPr>
          <a:xfrm>
            <a:off x="1052513" y="1260475"/>
            <a:ext cx="10128250" cy="3175"/>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052513" y="5591175"/>
            <a:ext cx="10128250" cy="3175"/>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180763" y="1263650"/>
            <a:ext cx="0" cy="4343400"/>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8550275" y="4210050"/>
            <a:ext cx="3549650" cy="1568450"/>
          </a:xfrm>
          <a:prstGeom prst="rect">
            <a:avLst/>
          </a:prstGeom>
          <a:noFill/>
          <a:ln w="9525">
            <a:noFill/>
          </a:ln>
        </p:spPr>
        <p:txBody>
          <a:bodyPr>
            <a:spAutoFit/>
          </a:bodyPr>
          <a:p>
            <a:pPr algn="ctr"/>
            <a:r>
              <a:rPr lang="en-US" altLang="zh-CN" sz="9600" dirty="0">
                <a:solidFill>
                  <a:srgbClr val="FFD143"/>
                </a:solidFill>
                <a:latin typeface="微软雅黑" panose="020B0503020204020204" pitchFamily="34" charset="-122"/>
                <a:ea typeface="微软雅黑" panose="020B0503020204020204" pitchFamily="34" charset="-122"/>
              </a:rPr>
              <a:t>03</a:t>
            </a:r>
            <a:endParaRPr lang="en-US" altLang="zh-CN" sz="9600" dirty="0">
              <a:solidFill>
                <a:srgbClr val="FFD143"/>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584065" y="1484630"/>
            <a:ext cx="6115685" cy="1445260"/>
          </a:xfrm>
          <a:prstGeom prst="rect">
            <a:avLst/>
          </a:prstGeom>
          <a:noFill/>
          <a:ln w="9525">
            <a:noFill/>
          </a:ln>
        </p:spPr>
        <p:txBody>
          <a:bodyPr wrap="square">
            <a:spAutoFit/>
          </a:bodyPr>
          <a:p>
            <a:pPr algn="ctr" eaLnBrk="1" hangingPunct="1"/>
            <a:r>
              <a:rPr lang="zh-CN" altLang="en-US" sz="4400" b="1">
                <a:ln>
                  <a:solidFill>
                    <a:schemeClr val="accent6">
                      <a:lumMod val="75000"/>
                    </a:schemeClr>
                  </a:solidFill>
                </a:ln>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sym typeface="微软雅黑" panose="020B0503020204020204" pitchFamily="34" charset="-122"/>
              </a:rPr>
              <a:t>读后续写</a:t>
            </a:r>
            <a:endParaRPr lang="zh-CN" altLang="en-US" sz="4400" b="1">
              <a:ln>
                <a:solidFill>
                  <a:schemeClr val="accent6">
                    <a:lumMod val="75000"/>
                  </a:schemeClr>
                </a:solidFill>
              </a:ln>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r>
              <a:rPr lang="zh-CN" altLang="en-US" sz="4400" b="1">
                <a:ln>
                  <a:solidFill>
                    <a:schemeClr val="accent6">
                      <a:lumMod val="75000"/>
                    </a:schemeClr>
                  </a:solidFill>
                </a:ln>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sym typeface="微软雅黑" panose="020B0503020204020204" pitchFamily="34" charset="-122"/>
              </a:rPr>
              <a:t>语篇衔接的三个“一定”</a:t>
            </a:r>
            <a:endParaRPr lang="zh-CN" altLang="en-US" sz="4400" b="1">
              <a:ln>
                <a:solidFill>
                  <a:schemeClr val="accent6">
                    <a:lumMod val="75000"/>
                  </a:schemeClr>
                </a:solidFill>
              </a:ln>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0" name="图片 99"/>
          <p:cNvPicPr/>
          <p:nvPr/>
        </p:nvPicPr>
        <p:blipFill>
          <a:blip r:embed="rId1"/>
          <a:stretch>
            <a:fillRect/>
          </a:stretch>
        </p:blipFill>
        <p:spPr>
          <a:xfrm>
            <a:off x="695325" y="176530"/>
            <a:ext cx="719455" cy="857250"/>
          </a:xfrm>
          <a:prstGeom prst="rect">
            <a:avLst/>
          </a:prstGeom>
          <a:noFill/>
          <a:ln w="9525">
            <a:noFill/>
          </a:ln>
        </p:spPr>
      </p:pic>
      <p:sp>
        <p:nvSpPr>
          <p:cNvPr id="2" name="文本框 1"/>
          <p:cNvSpPr txBox="1"/>
          <p:nvPr/>
        </p:nvSpPr>
        <p:spPr>
          <a:xfrm>
            <a:off x="4183380" y="3068955"/>
            <a:ext cx="6804025" cy="2515235"/>
          </a:xfrm>
          <a:prstGeom prst="rect">
            <a:avLst/>
          </a:prstGeom>
          <a:noFill/>
        </p:spPr>
        <p:txBody>
          <a:bodyPr wrap="square" rtlCol="0" anchor="t">
            <a:spAutoFit/>
          </a:bodyPr>
          <a:p>
            <a:pPr marL="0" indent="0" eaLnBrk="1" latinLnBrk="0" hangingPunct="1">
              <a:lnSpc>
                <a:spcPts val="3780"/>
              </a:lnSpc>
            </a:pPr>
            <a:r>
              <a:rPr lang="en-US" altLang="zh-CN" sz="2400">
                <a:solidFill>
                  <a:schemeClr val="accent6">
                    <a:lumMod val="75000"/>
                  </a:schemeClr>
                </a:solidFill>
                <a:latin typeface="黑体" panose="02010609060101010101" charset="-122"/>
                <a:ea typeface="黑体" panose="02010609060101010101" charset="-122"/>
              </a:rPr>
              <a:t>   —— </a:t>
            </a:r>
            <a:r>
              <a:rPr lang="zh-CN" altLang="en-US" sz="2000">
                <a:solidFill>
                  <a:schemeClr val="accent6">
                    <a:lumMod val="75000"/>
                  </a:schemeClr>
                </a:solidFill>
                <a:latin typeface="黑体" panose="02010609060101010101" charset="-122"/>
                <a:ea typeface="黑体" panose="02010609060101010101" charset="-122"/>
              </a:rPr>
              <a:t>基于语义连贯，谋划两段首句，衔接推进语篇协同：</a:t>
            </a:r>
            <a:r>
              <a:rPr lang="zh-CN" altLang="en-US" sz="2000" b="1">
                <a:solidFill>
                  <a:srgbClr val="C00000"/>
                </a:solidFill>
                <a:latin typeface="黑体" panose="02010609060101010101" charset="-122"/>
                <a:ea typeface="黑体" panose="02010609060101010101" charset="-122"/>
              </a:rPr>
              <a:t>第一、二段开头</a:t>
            </a:r>
            <a:r>
              <a:rPr lang="zh-CN" altLang="en-US" sz="2000">
                <a:solidFill>
                  <a:schemeClr val="accent6">
                    <a:lumMod val="75000"/>
                  </a:schemeClr>
                </a:solidFill>
                <a:latin typeface="黑体" panose="02010609060101010101" charset="-122"/>
                <a:ea typeface="黑体" panose="02010609060101010101" charset="-122"/>
              </a:rPr>
              <a:t>，要有段首句的名词或动词，实现语义连贯；</a:t>
            </a:r>
            <a:r>
              <a:rPr lang="zh-CN" altLang="en-US" sz="2000">
                <a:solidFill>
                  <a:srgbClr val="C00000"/>
                </a:solidFill>
                <a:latin typeface="黑体" panose="02010609060101010101" charset="-122"/>
                <a:ea typeface="黑体" panose="02010609060101010101" charset="-122"/>
              </a:rPr>
              <a:t>第一段结尾，</a:t>
            </a:r>
            <a:r>
              <a:rPr lang="zh-CN" altLang="en-US" sz="2000">
                <a:solidFill>
                  <a:schemeClr val="accent6">
                    <a:lumMod val="75000"/>
                  </a:schemeClr>
                </a:solidFill>
                <a:latin typeface="黑体" panose="02010609060101010101" charset="-122"/>
                <a:ea typeface="黑体" panose="02010609060101010101" charset="-122"/>
              </a:rPr>
              <a:t>要有与第二段段首句中的同词或同义词，实现无缝衔接；</a:t>
            </a:r>
            <a:r>
              <a:rPr lang="zh-CN" altLang="en-US" sz="2000">
                <a:solidFill>
                  <a:srgbClr val="C00000"/>
                </a:solidFill>
                <a:latin typeface="黑体" panose="02010609060101010101" charset="-122"/>
                <a:ea typeface="黑体" panose="02010609060101010101" charset="-122"/>
              </a:rPr>
              <a:t>第二段结尾，</a:t>
            </a:r>
            <a:r>
              <a:rPr lang="zh-CN" altLang="en-US" sz="2000">
                <a:solidFill>
                  <a:schemeClr val="accent6">
                    <a:lumMod val="75000"/>
                  </a:schemeClr>
                </a:solidFill>
                <a:latin typeface="黑体" panose="02010609060101010101" charset="-122"/>
                <a:ea typeface="黑体" panose="02010609060101010101" charset="-122"/>
              </a:rPr>
              <a:t>要呼应原文中体现主题或伏笔的关键词，实现主题升华。</a:t>
            </a:r>
            <a:endParaRPr lang="zh-CN" altLang="en-US" sz="2000">
              <a:solidFill>
                <a:schemeClr val="accent6">
                  <a:lumMod val="75000"/>
                </a:schemeClr>
              </a:solidFill>
              <a:latin typeface="黑体" panose="02010609060101010101" charset="-122"/>
              <a:ea typeface="黑体" panose="02010609060101010101" charset="-122"/>
            </a:endParaRPr>
          </a:p>
        </p:txBody>
      </p:sp>
      <p:cxnSp>
        <p:nvCxnSpPr>
          <p:cNvPr id="3" name="直接连接符 2"/>
          <p:cNvCxnSpPr>
            <a:stCxn id="14" idx="0"/>
          </p:cNvCxnSpPr>
          <p:nvPr/>
        </p:nvCxnSpPr>
        <p:spPr>
          <a:xfrm flipH="1">
            <a:off x="9788208" y="4077018"/>
            <a:ext cx="2403475" cy="2784475"/>
          </a:xfrm>
          <a:prstGeom prst="lin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2"/>
          <a:stretch>
            <a:fillRect/>
          </a:stretch>
        </p:blipFill>
        <p:spPr>
          <a:xfrm>
            <a:off x="1104900" y="1372235"/>
            <a:ext cx="3026410" cy="4110355"/>
          </a:xfrm>
          <a:prstGeom prst="rect">
            <a:avLst/>
          </a:prstGeom>
        </p:spPr>
      </p:pic>
      <p:pic>
        <p:nvPicPr>
          <p:cNvPr id="105" name="图片 104"/>
          <p:cNvPicPr/>
          <p:nvPr/>
        </p:nvPicPr>
        <p:blipFill>
          <a:blip r:embed="rId3"/>
          <a:stretch>
            <a:fillRect/>
          </a:stretch>
        </p:blipFill>
        <p:spPr>
          <a:xfrm>
            <a:off x="10522585" y="5751195"/>
            <a:ext cx="1644015" cy="1078865"/>
          </a:xfrm>
          <a:prstGeom prst="rect">
            <a:avLst/>
          </a:prstGeom>
          <a:noFill/>
          <a:ln w="9525">
            <a:noFill/>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000000"/>
                                          </p:val>
                                        </p:tav>
                                        <p:tav tm="100000">
                                          <p:val>
                                            <p:strVal val="#ppt_w"/>
                                          </p:val>
                                        </p:tav>
                                      </p:tavLst>
                                    </p:anim>
                                    <p:anim calcmode="lin" valueType="num">
                                      <p:cBhvr>
                                        <p:cTn id="33" dur="500" fill="hold"/>
                                        <p:tgtEl>
                                          <p:spTgt spid="20"/>
                                        </p:tgtEl>
                                        <p:attrNameLst>
                                          <p:attrName>ppt_h</p:attrName>
                                        </p:attrNameLst>
                                      </p:cBhvr>
                                      <p:tavLst>
                                        <p:tav tm="0">
                                          <p:val>
                                            <p:fltVal val="0.000000"/>
                                          </p:val>
                                        </p:tav>
                                        <p:tav tm="100000">
                                          <p:val>
                                            <p:strVal val="#ppt_h"/>
                                          </p:val>
                                        </p:tav>
                                      </p:tavLst>
                                    </p:anim>
                                    <p:animEffect transition="in" filter="fade">
                                      <p:cBhvr>
                                        <p:cTn id="34" dur="500"/>
                                        <p:tgtEl>
                                          <p:spTgt spid="20"/>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845600" y="304344"/>
            <a:ext cx="5996648"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5943" tIns="26992" rIns="215943" bIns="134964">
            <a:spAutoFit/>
          </a:bodyPr>
          <a:p>
            <a:pPr indent="10795" algn="ctr" defTabSz="514350">
              <a:lnSpc>
                <a:spcPct val="150000"/>
              </a:lnSpc>
            </a:pPr>
            <a:r>
              <a:rPr 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读后续写</a:t>
            </a:r>
            <a:r>
              <a:rPr lang="en-US" alt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语篇衔接的三个“一定”</a:t>
            </a:r>
            <a:endParaRPr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1" name="Shape 247"/>
          <p:cNvSpPr/>
          <p:nvPr/>
        </p:nvSpPr>
        <p:spPr>
          <a:xfrm>
            <a:off x="1588" y="6346065"/>
            <a:ext cx="9966270" cy="511042"/>
          </a:xfrm>
          <a:prstGeom prst="rect">
            <a:avLst/>
          </a:prstGeom>
          <a:solidFill>
            <a:srgbClr val="C00000"/>
          </a:solidFill>
          <a:ln w="12700">
            <a:miter lim="400000"/>
          </a:ln>
        </p:spPr>
        <p:txBody>
          <a:bodyPr lIns="121885" tIns="121885" rIns="121885" bIns="121885" anchor="ctr"/>
          <a:lstStyle/>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2" name="Shape 247"/>
          <p:cNvSpPr/>
          <p:nvPr>
            <p:custDataLst>
              <p:tags r:id="rId2"/>
            </p:custDataLst>
          </p:nvPr>
        </p:nvSpPr>
        <p:spPr>
          <a:xfrm>
            <a:off x="11554309" y="6346065"/>
            <a:ext cx="683717" cy="511042"/>
          </a:xfrm>
          <a:prstGeom prst="rect">
            <a:avLst/>
          </a:prstGeom>
          <a:solidFill>
            <a:srgbClr val="C00000"/>
          </a:solidFill>
          <a:ln w="12700">
            <a:miter lim="400000"/>
          </a:ln>
        </p:spPr>
        <p:txBody>
          <a:bodyPr lIns="121885" tIns="121885" rIns="121885" bIns="121885"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5413" y="-698865"/>
            <a:ext cx="1234001" cy="1399517"/>
            <a:chOff x="4064000" y="1049357"/>
            <a:chExt cx="4064000" cy="4609122"/>
          </a:xfrm>
        </p:grpSpPr>
        <p:sp>
          <p:nvSpPr>
            <p:cNvPr id="6" name="Freeform 5"/>
            <p:cNvSpPr/>
            <p:nvPr>
              <p:custDataLst>
                <p:tags r:id="rId3"/>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sp>
          <p:nvSpPr>
            <p:cNvPr id="7" name="Freeform 5"/>
            <p:cNvSpPr/>
            <p:nvPr>
              <p:custDataLst>
                <p:tags r:id="rId4"/>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grpSp>
      <p:grpSp>
        <p:nvGrpSpPr>
          <p:cNvPr id="15" name="组合 14"/>
          <p:cNvGrpSpPr/>
          <p:nvPr/>
        </p:nvGrpSpPr>
        <p:grpSpPr>
          <a:xfrm>
            <a:off x="293157" y="304252"/>
            <a:ext cx="552170" cy="626233"/>
            <a:chOff x="4064000" y="1049357"/>
            <a:chExt cx="4064000" cy="4609122"/>
          </a:xfrm>
        </p:grpSpPr>
        <p:sp>
          <p:nvSpPr>
            <p:cNvPr id="16" name="Freeform 5"/>
            <p:cNvSpPr/>
            <p:nvPr>
              <p:custDataLst>
                <p:tags r:id="rId5"/>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sp>
          <p:nvSpPr>
            <p:cNvPr id="17" name="Freeform 5"/>
            <p:cNvSpPr/>
            <p:nvPr>
              <p:custDataLst>
                <p:tags r:id="rId6"/>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grpSp>
      <p:pic>
        <p:nvPicPr>
          <p:cNvPr id="100" name="图片 99"/>
          <p:cNvPicPr/>
          <p:nvPr>
            <p:custDataLst>
              <p:tags r:id="rId7"/>
            </p:custDataLst>
          </p:nvPr>
        </p:nvPicPr>
        <p:blipFill>
          <a:blip r:embed="rId8"/>
          <a:stretch>
            <a:fillRect/>
          </a:stretch>
        </p:blipFill>
        <p:spPr>
          <a:xfrm>
            <a:off x="10199254" y="5175430"/>
            <a:ext cx="1456311" cy="1740082"/>
          </a:xfrm>
          <a:prstGeom prst="rect">
            <a:avLst/>
          </a:prstGeom>
          <a:noFill/>
          <a:ln w="9525">
            <a:noFill/>
          </a:ln>
        </p:spPr>
      </p:pic>
      <p:pic>
        <p:nvPicPr>
          <p:cNvPr id="101" name="图片 100"/>
          <p:cNvPicPr/>
          <p:nvPr>
            <p:custDataLst>
              <p:tags r:id="rId9"/>
            </p:custDataLst>
          </p:nvPr>
        </p:nvPicPr>
        <p:blipFill>
          <a:blip r:embed="rId10"/>
          <a:stretch>
            <a:fillRect/>
          </a:stretch>
        </p:blipFill>
        <p:spPr>
          <a:xfrm>
            <a:off x="9047347" y="-98141"/>
            <a:ext cx="3047206" cy="1009387"/>
          </a:xfrm>
          <a:prstGeom prst="rect">
            <a:avLst/>
          </a:prstGeom>
          <a:noFill/>
          <a:ln w="9525">
            <a:noFill/>
          </a:ln>
        </p:spPr>
      </p:pic>
      <p:sp>
        <p:nvSpPr>
          <p:cNvPr id="52" name="Rectangle 36"/>
          <p:cNvSpPr>
            <a:spLocks noChangeArrowheads="1"/>
          </p:cNvSpPr>
          <p:nvPr>
            <p:custDataLst>
              <p:tags r:id="rId11"/>
            </p:custDataLst>
          </p:nvPr>
        </p:nvSpPr>
        <p:spPr bwMode="auto">
          <a:xfrm>
            <a:off x="8378971" y="2348088"/>
            <a:ext cx="3097993" cy="1155065"/>
          </a:xfrm>
          <a:prstGeom prst="rect">
            <a:avLst/>
          </a:prstGeom>
          <a:noFill/>
          <a:ln w="9525">
            <a:noFill/>
            <a:miter lim="800000"/>
          </a:ln>
        </p:spPr>
        <p:txBody>
          <a:bodyPr wrap="square" lIns="121885" tIns="60942" rIns="121885" bIns="60942">
            <a:spAutoFit/>
          </a:bodyPr>
          <a:p>
            <a:pPr latinLnBrk="1">
              <a:lnSpc>
                <a:spcPct val="120000"/>
              </a:lnSpc>
            </a:pPr>
            <a:r>
              <a:rPr kumimoji="1" lang="zh-CN" altLang="en-US" sz="1865" b="1" dirty="0">
                <a:latin typeface="微软雅黑" panose="020B0503020204020204" pitchFamily="34" charset="-122"/>
                <a:ea typeface="微软雅黑" panose="020B0503020204020204" pitchFamily="34" charset="-122"/>
              </a:rPr>
              <a:t>①一定要有与第二段段首句中的同词或同义词。</a:t>
            </a:r>
            <a:endParaRPr kumimoji="1" lang="zh-CN" altLang="en-US" sz="1865" b="1" dirty="0">
              <a:latin typeface="微软雅黑" panose="020B0503020204020204" pitchFamily="34" charset="-122"/>
              <a:ea typeface="微软雅黑" panose="020B0503020204020204" pitchFamily="34" charset="-122"/>
            </a:endParaRPr>
          </a:p>
          <a:p>
            <a:pPr latinLnBrk="1">
              <a:lnSpc>
                <a:spcPct val="120000"/>
              </a:lnSpc>
            </a:pPr>
            <a:r>
              <a:rPr kumimoji="1" lang="zh-CN" altLang="en-US" sz="1865" b="1" dirty="0">
                <a:latin typeface="微软雅黑" panose="020B0503020204020204" pitchFamily="34" charset="-122"/>
                <a:ea typeface="微软雅黑" panose="020B0503020204020204" pitchFamily="34" charset="-122"/>
                <a:sym typeface="黑体" panose="02010609060101010101" charset="-122"/>
              </a:rPr>
              <a:t>②</a:t>
            </a:r>
            <a:r>
              <a:rPr kumimoji="1" lang="zh-CN" altLang="en-US" sz="1865" b="1" dirty="0">
                <a:latin typeface="微软雅黑" panose="020B0503020204020204" pitchFamily="34" charset="-122"/>
                <a:ea typeface="微软雅黑" panose="020B0503020204020204" pitchFamily="34" charset="-122"/>
              </a:rPr>
              <a:t>实现无缝衔接</a:t>
            </a:r>
            <a:endParaRPr kumimoji="1" lang="zh-CN" altLang="en-US" sz="1865" b="1" dirty="0">
              <a:latin typeface="微软雅黑" panose="020B0503020204020204" pitchFamily="34" charset="-122"/>
              <a:ea typeface="微软雅黑" panose="020B0503020204020204" pitchFamily="34" charset="-122"/>
            </a:endParaRPr>
          </a:p>
        </p:txBody>
      </p:sp>
      <p:sp>
        <p:nvSpPr>
          <p:cNvPr id="53" name="Rectangle 37"/>
          <p:cNvSpPr>
            <a:spLocks noChangeArrowheads="1"/>
          </p:cNvSpPr>
          <p:nvPr>
            <p:custDataLst>
              <p:tags r:id="rId12"/>
            </p:custDataLst>
          </p:nvPr>
        </p:nvSpPr>
        <p:spPr bwMode="auto">
          <a:xfrm>
            <a:off x="8269374" y="1723844"/>
            <a:ext cx="1766570" cy="563245"/>
          </a:xfrm>
          <a:prstGeom prst="rect">
            <a:avLst/>
          </a:prstGeom>
          <a:noFill/>
          <a:ln w="9525" algn="ctr">
            <a:noFill/>
            <a:miter lim="800000"/>
          </a:ln>
        </p:spPr>
        <p:txBody>
          <a:bodyPr wrap="none" lIns="121885" tIns="60942" rIns="121885" bIns="60942">
            <a:spAutoFit/>
          </a:bodyPr>
          <a:p>
            <a:pPr latinLnBrk="1">
              <a:lnSpc>
                <a:spcPct val="120000"/>
              </a:lnSpc>
              <a:defRPr/>
            </a:pPr>
            <a:r>
              <a:rPr kumimoji="1" lang="zh-CN" altLang="en-US" sz="2400" b="1" kern="0" dirty="0">
                <a:solidFill>
                  <a:srgbClr val="0070C0"/>
                </a:solidFill>
                <a:latin typeface="微软雅黑" panose="020B0503020204020204" pitchFamily="34" charset="-122"/>
                <a:ea typeface="微软雅黑" panose="020B0503020204020204" pitchFamily="34" charset="-122"/>
              </a:rPr>
              <a:t>第一段结尾</a:t>
            </a:r>
            <a:endParaRPr kumimoji="1" lang="zh-CN" altLang="en-US" sz="2400" b="1" kern="0" dirty="0">
              <a:solidFill>
                <a:srgbClr val="0070C0"/>
              </a:solidFill>
              <a:latin typeface="微软雅黑" panose="020B0503020204020204" pitchFamily="34" charset="-122"/>
              <a:ea typeface="微软雅黑" panose="020B0503020204020204" pitchFamily="34" charset="-122"/>
            </a:endParaRPr>
          </a:p>
        </p:txBody>
      </p:sp>
      <p:pic>
        <p:nvPicPr>
          <p:cNvPr id="55" name="图片 54" descr="未标题-2.png"/>
          <p:cNvPicPr>
            <a:picLocks noChangeAspect="1"/>
          </p:cNvPicPr>
          <p:nvPr>
            <p:custDataLst>
              <p:tags r:id="rId13"/>
            </p:custDataLst>
          </p:nvPr>
        </p:nvPicPr>
        <p:blipFill>
          <a:blip r:embed="rId14"/>
          <a:stretch>
            <a:fillRect/>
          </a:stretch>
        </p:blipFill>
        <p:spPr>
          <a:xfrm>
            <a:off x="3603305" y="1681128"/>
            <a:ext cx="4354586" cy="4691601"/>
          </a:xfrm>
          <a:prstGeom prst="rect">
            <a:avLst/>
          </a:prstGeom>
        </p:spPr>
      </p:pic>
      <p:sp>
        <p:nvSpPr>
          <p:cNvPr id="56" name="Rectangle 36"/>
          <p:cNvSpPr>
            <a:spLocks noChangeArrowheads="1"/>
          </p:cNvSpPr>
          <p:nvPr>
            <p:custDataLst>
              <p:tags r:id="rId15"/>
            </p:custDataLst>
          </p:nvPr>
        </p:nvSpPr>
        <p:spPr bwMode="auto">
          <a:xfrm>
            <a:off x="8285015" y="4922131"/>
            <a:ext cx="3191949" cy="1155065"/>
          </a:xfrm>
          <a:prstGeom prst="rect">
            <a:avLst/>
          </a:prstGeom>
          <a:noFill/>
          <a:ln w="9525">
            <a:noFill/>
            <a:miter lim="800000"/>
          </a:ln>
        </p:spPr>
        <p:txBody>
          <a:bodyPr wrap="square" lIns="121885" tIns="60942" rIns="121885" bIns="60942">
            <a:spAutoFit/>
          </a:bodyPr>
          <a:p>
            <a:pPr latinLnBrk="1">
              <a:lnSpc>
                <a:spcPct val="120000"/>
              </a:lnSpc>
            </a:pPr>
            <a:r>
              <a:rPr kumimoji="1" lang="zh-CN" altLang="en-US" sz="1865" b="1" dirty="0">
                <a:latin typeface="微软雅黑" panose="020B0503020204020204" pitchFamily="34" charset="-122"/>
                <a:ea typeface="微软雅黑" panose="020B0503020204020204" pitchFamily="34" charset="-122"/>
              </a:rPr>
              <a:t>①一定要呼应原文中体现主题或伏笔的关键词。</a:t>
            </a:r>
            <a:endParaRPr kumimoji="1" lang="zh-CN" altLang="en-US" sz="1865" b="1" dirty="0">
              <a:latin typeface="微软雅黑" panose="020B0503020204020204" pitchFamily="34" charset="-122"/>
              <a:ea typeface="微软雅黑" panose="020B0503020204020204" pitchFamily="34" charset="-122"/>
            </a:endParaRPr>
          </a:p>
          <a:p>
            <a:pPr latinLnBrk="1">
              <a:lnSpc>
                <a:spcPct val="120000"/>
              </a:lnSpc>
            </a:pPr>
            <a:r>
              <a:rPr kumimoji="1" lang="zh-CN" altLang="en-US" sz="1865" b="1" dirty="0">
                <a:latin typeface="微软雅黑" panose="020B0503020204020204" pitchFamily="34" charset="-122"/>
                <a:ea typeface="微软雅黑" panose="020B0503020204020204" pitchFamily="34" charset="-122"/>
                <a:sym typeface="黑体" panose="02010609060101010101" charset="-122"/>
              </a:rPr>
              <a:t>②</a:t>
            </a:r>
            <a:r>
              <a:rPr kumimoji="1" lang="zh-CN" altLang="en-US" sz="1865" b="1" dirty="0">
                <a:latin typeface="微软雅黑" panose="020B0503020204020204" pitchFamily="34" charset="-122"/>
                <a:ea typeface="微软雅黑" panose="020B0503020204020204" pitchFamily="34" charset="-122"/>
              </a:rPr>
              <a:t>实现主题升华</a:t>
            </a:r>
            <a:endParaRPr kumimoji="1" lang="zh-CN" altLang="en-US" sz="1865" b="1" dirty="0">
              <a:latin typeface="微软雅黑" panose="020B0503020204020204" pitchFamily="34" charset="-122"/>
              <a:ea typeface="微软雅黑" panose="020B0503020204020204" pitchFamily="34" charset="-122"/>
            </a:endParaRPr>
          </a:p>
        </p:txBody>
      </p:sp>
      <p:sp>
        <p:nvSpPr>
          <p:cNvPr id="57" name="Rectangle 37"/>
          <p:cNvSpPr>
            <a:spLocks noChangeArrowheads="1"/>
          </p:cNvSpPr>
          <p:nvPr>
            <p:custDataLst>
              <p:tags r:id="rId16"/>
            </p:custDataLst>
          </p:nvPr>
        </p:nvSpPr>
        <p:spPr bwMode="auto">
          <a:xfrm>
            <a:off x="8378989" y="4227227"/>
            <a:ext cx="1938020" cy="612775"/>
          </a:xfrm>
          <a:prstGeom prst="rect">
            <a:avLst/>
          </a:prstGeom>
          <a:noFill/>
          <a:ln w="9525" algn="ctr">
            <a:noFill/>
            <a:miter lim="800000"/>
          </a:ln>
        </p:spPr>
        <p:txBody>
          <a:bodyPr wrap="none" lIns="121885" tIns="60942" rIns="121885" bIns="60942">
            <a:spAutoFit/>
          </a:bodyPr>
          <a:p>
            <a:pPr latinLnBrk="1">
              <a:lnSpc>
                <a:spcPct val="120000"/>
              </a:lnSpc>
              <a:defRPr/>
            </a:pPr>
            <a:r>
              <a:rPr kumimoji="1" lang="zh-CN" altLang="en-US" sz="2665" b="1" kern="0" dirty="0">
                <a:solidFill>
                  <a:srgbClr val="C00000"/>
                </a:solidFill>
                <a:latin typeface="微软雅黑" panose="020B0503020204020204" pitchFamily="34" charset="-122"/>
                <a:ea typeface="微软雅黑" panose="020B0503020204020204" pitchFamily="34" charset="-122"/>
              </a:rPr>
              <a:t>第二段结尾</a:t>
            </a:r>
            <a:endParaRPr kumimoji="1" lang="zh-CN" altLang="en-US" sz="2665" b="1" kern="0" dirty="0">
              <a:solidFill>
                <a:srgbClr val="C00000"/>
              </a:solidFill>
              <a:latin typeface="微软雅黑" panose="020B0503020204020204" pitchFamily="34" charset="-122"/>
              <a:ea typeface="微软雅黑" panose="020B0503020204020204" pitchFamily="34" charset="-122"/>
            </a:endParaRPr>
          </a:p>
        </p:txBody>
      </p:sp>
      <p:sp>
        <p:nvSpPr>
          <p:cNvPr id="58" name="Rectangle 36"/>
          <p:cNvSpPr>
            <a:spLocks noChangeArrowheads="1"/>
          </p:cNvSpPr>
          <p:nvPr>
            <p:custDataLst>
              <p:tags r:id="rId17"/>
            </p:custDataLst>
          </p:nvPr>
        </p:nvSpPr>
        <p:spPr bwMode="auto">
          <a:xfrm>
            <a:off x="544265" y="4028284"/>
            <a:ext cx="3108997" cy="1012825"/>
          </a:xfrm>
          <a:prstGeom prst="rect">
            <a:avLst/>
          </a:prstGeom>
          <a:noFill/>
          <a:ln w="9525">
            <a:noFill/>
            <a:miter lim="800000"/>
          </a:ln>
        </p:spPr>
        <p:txBody>
          <a:bodyPr wrap="square" lIns="121885" tIns="60942" rIns="121885" bIns="60942">
            <a:spAutoFit/>
          </a:bodyPr>
          <a:p>
            <a:pPr fontAlgn="auto" latinLnBrk="1">
              <a:lnSpc>
                <a:spcPts val="1740"/>
              </a:lnSpc>
            </a:pPr>
            <a:r>
              <a:rPr kumimoji="1" lang="zh-CN" altLang="en-US" sz="1865" b="1" dirty="0">
                <a:latin typeface="微软雅黑" panose="020B0503020204020204" pitchFamily="34" charset="-122"/>
                <a:ea typeface="微软雅黑" panose="020B0503020204020204" pitchFamily="34" charset="-122"/>
              </a:rPr>
              <a:t>①一定要把段首句的名词或动词（尤其是后半句），用在写作开头，实现语义连贯。</a:t>
            </a:r>
            <a:endParaRPr kumimoji="1" lang="zh-CN" altLang="en-US" sz="1865" b="1" dirty="0">
              <a:latin typeface="微软雅黑" panose="020B0503020204020204" pitchFamily="34" charset="-122"/>
              <a:ea typeface="微软雅黑" panose="020B0503020204020204" pitchFamily="34" charset="-122"/>
            </a:endParaRPr>
          </a:p>
          <a:p>
            <a:pPr fontAlgn="auto" latinLnBrk="1">
              <a:lnSpc>
                <a:spcPts val="1740"/>
              </a:lnSpc>
            </a:pPr>
            <a:r>
              <a:rPr kumimoji="1" lang="zh-CN" altLang="en-US" sz="1865" b="1" dirty="0">
                <a:latin typeface="微软雅黑" panose="020B0503020204020204" pitchFamily="34" charset="-122"/>
                <a:ea typeface="微软雅黑" panose="020B0503020204020204" pitchFamily="34" charset="-122"/>
                <a:sym typeface="黑体" panose="02010609060101010101" charset="-122"/>
              </a:rPr>
              <a:t>②力争</a:t>
            </a:r>
            <a:r>
              <a:rPr kumimoji="1" lang="zh-CN" altLang="en-US" sz="1865" b="1" dirty="0">
                <a:latin typeface="微软雅黑" panose="020B0503020204020204" pitchFamily="34" charset="-122"/>
                <a:ea typeface="微软雅黑" panose="020B0503020204020204" pitchFamily="34" charset="-122"/>
              </a:rPr>
              <a:t>高分开头</a:t>
            </a:r>
            <a:endParaRPr kumimoji="1" lang="zh-CN" altLang="en-US" sz="1865" b="1" dirty="0">
              <a:latin typeface="微软雅黑" panose="020B0503020204020204" pitchFamily="34" charset="-122"/>
              <a:ea typeface="微软雅黑" panose="020B0503020204020204" pitchFamily="34" charset="-122"/>
            </a:endParaRPr>
          </a:p>
        </p:txBody>
      </p:sp>
      <p:sp>
        <p:nvSpPr>
          <p:cNvPr id="59" name="Rectangle 37"/>
          <p:cNvSpPr>
            <a:spLocks noChangeArrowheads="1"/>
          </p:cNvSpPr>
          <p:nvPr>
            <p:custDataLst>
              <p:tags r:id="rId18"/>
            </p:custDataLst>
          </p:nvPr>
        </p:nvSpPr>
        <p:spPr bwMode="auto">
          <a:xfrm>
            <a:off x="1029665" y="3305041"/>
            <a:ext cx="2376170" cy="563245"/>
          </a:xfrm>
          <a:prstGeom prst="rect">
            <a:avLst/>
          </a:prstGeom>
          <a:noFill/>
          <a:ln w="9525" algn="ctr">
            <a:noFill/>
            <a:miter lim="800000"/>
          </a:ln>
        </p:spPr>
        <p:txBody>
          <a:bodyPr wrap="none" lIns="121885" tIns="60942" rIns="121885" bIns="60942">
            <a:spAutoFit/>
          </a:bodyPr>
          <a:p>
            <a:pPr latinLnBrk="1">
              <a:lnSpc>
                <a:spcPct val="120000"/>
              </a:lnSpc>
              <a:defRPr/>
            </a:pPr>
            <a:r>
              <a:rPr kumimoji="1" lang="zh-CN" altLang="en-US" sz="2400" b="1" kern="0" dirty="0">
                <a:solidFill>
                  <a:srgbClr val="00B050"/>
                </a:solidFill>
                <a:latin typeface="微软雅黑" panose="020B0503020204020204" pitchFamily="34" charset="-122"/>
                <a:ea typeface="微软雅黑" panose="020B0503020204020204" pitchFamily="34" charset="-122"/>
              </a:rPr>
              <a:t>第一、二段开头</a:t>
            </a:r>
            <a:endParaRPr kumimoji="1" lang="zh-CN" altLang="en-US" sz="2400" b="1" kern="0" dirty="0">
              <a:solidFill>
                <a:srgbClr val="00B050"/>
              </a:solidFill>
              <a:latin typeface="微软雅黑" panose="020B0503020204020204" pitchFamily="34" charset="-122"/>
              <a:ea typeface="微软雅黑" panose="020B0503020204020204" pitchFamily="34" charset="-122"/>
            </a:endParaRPr>
          </a:p>
        </p:txBody>
      </p:sp>
      <p:sp>
        <p:nvSpPr>
          <p:cNvPr id="60" name="Line 39"/>
          <p:cNvSpPr>
            <a:spLocks noChangeShapeType="1"/>
          </p:cNvSpPr>
          <p:nvPr>
            <p:custDataLst>
              <p:tags r:id="rId19"/>
            </p:custDataLst>
          </p:nvPr>
        </p:nvSpPr>
        <p:spPr bwMode="auto">
          <a:xfrm>
            <a:off x="385095" y="3867931"/>
            <a:ext cx="3359125" cy="0"/>
          </a:xfrm>
          <a:prstGeom prst="line">
            <a:avLst/>
          </a:prstGeom>
          <a:noFill/>
          <a:ln w="15875">
            <a:solidFill>
              <a:srgbClr val="00B050"/>
            </a:solidFill>
            <a:prstDash val="dash"/>
            <a:round/>
            <a:headEnd type="oval" w="med" len="med"/>
            <a:tailEnd type="triangle" w="med" len="med"/>
          </a:ln>
        </p:spPr>
        <p:txBody>
          <a:bodyPr wrap="none" lIns="121885" tIns="60942" rIns="121885" bIns="60942" anchor="ctr"/>
          <a:p>
            <a:pPr>
              <a:defRPr/>
            </a:pPr>
            <a:endParaRPr lang="zh-CN" altLang="en-US" sz="1800" kern="0">
              <a:solidFill>
                <a:sysClr val="windowText" lastClr="000000"/>
              </a:solidFill>
            </a:endParaRPr>
          </a:p>
        </p:txBody>
      </p:sp>
      <p:sp>
        <p:nvSpPr>
          <p:cNvPr id="61" name="Line 39"/>
          <p:cNvSpPr>
            <a:spLocks noChangeShapeType="1"/>
          </p:cNvSpPr>
          <p:nvPr>
            <p:custDataLst>
              <p:tags r:id="rId20"/>
            </p:custDataLst>
          </p:nvPr>
        </p:nvSpPr>
        <p:spPr bwMode="auto">
          <a:xfrm rot="10800000">
            <a:off x="7507565" y="2252482"/>
            <a:ext cx="3359125" cy="0"/>
          </a:xfrm>
          <a:prstGeom prst="line">
            <a:avLst/>
          </a:prstGeom>
          <a:noFill/>
          <a:ln w="15875">
            <a:solidFill>
              <a:srgbClr val="3399FF"/>
            </a:solidFill>
            <a:prstDash val="dash"/>
            <a:round/>
            <a:headEnd type="oval" w="med" len="med"/>
            <a:tailEnd type="triangle" w="med" len="med"/>
          </a:ln>
        </p:spPr>
        <p:txBody>
          <a:bodyPr wrap="none" lIns="121885" tIns="60942" rIns="121885" bIns="60942" anchor="ctr"/>
          <a:p>
            <a:pPr>
              <a:defRPr/>
            </a:pPr>
            <a:endParaRPr lang="zh-CN" altLang="en-US" sz="1800" kern="0">
              <a:solidFill>
                <a:sysClr val="windowText" lastClr="000000"/>
              </a:solidFill>
            </a:endParaRPr>
          </a:p>
        </p:txBody>
      </p:sp>
      <p:sp>
        <p:nvSpPr>
          <p:cNvPr id="62" name="Line 39"/>
          <p:cNvSpPr>
            <a:spLocks noChangeShapeType="1"/>
          </p:cNvSpPr>
          <p:nvPr>
            <p:custDataLst>
              <p:tags r:id="rId21"/>
            </p:custDataLst>
          </p:nvPr>
        </p:nvSpPr>
        <p:spPr bwMode="auto">
          <a:xfrm rot="10800000">
            <a:off x="7912590" y="4838817"/>
            <a:ext cx="3359125" cy="0"/>
          </a:xfrm>
          <a:prstGeom prst="line">
            <a:avLst/>
          </a:prstGeom>
          <a:noFill/>
          <a:ln w="15875">
            <a:solidFill>
              <a:srgbClr val="C00000"/>
            </a:solidFill>
            <a:prstDash val="dash"/>
            <a:round/>
            <a:headEnd type="oval" w="med" len="med"/>
            <a:tailEnd type="triangle" w="med" len="med"/>
          </a:ln>
        </p:spPr>
        <p:txBody>
          <a:bodyPr wrap="none" lIns="121885" tIns="60942" rIns="121885" bIns="60942" anchor="ctr"/>
          <a:p>
            <a:pPr>
              <a:defRPr/>
            </a:pPr>
            <a:endParaRPr lang="zh-CN" altLang="en-US" sz="1800" kern="0">
              <a:solidFill>
                <a:sysClr val="windowText" lastClr="000000"/>
              </a:solidFill>
            </a:endParaRPr>
          </a:p>
        </p:txBody>
      </p:sp>
      <p:pic>
        <p:nvPicPr>
          <p:cNvPr id="63" name="图片 62" descr="未标题-2.png"/>
          <p:cNvPicPr>
            <a:picLocks noChangeAspect="1"/>
          </p:cNvPicPr>
          <p:nvPr>
            <p:custDataLst>
              <p:tags r:id="rId22"/>
            </p:custDataLst>
          </p:nvPr>
        </p:nvPicPr>
        <p:blipFill>
          <a:blip r:embed="rId23" cstate="print"/>
          <a:stretch>
            <a:fillRect/>
          </a:stretch>
        </p:blipFill>
        <p:spPr>
          <a:xfrm>
            <a:off x="114270" y="3142522"/>
            <a:ext cx="952216" cy="952216"/>
          </a:xfrm>
          <a:prstGeom prst="rect">
            <a:avLst/>
          </a:prstGeom>
        </p:spPr>
      </p:pic>
      <p:sp>
        <p:nvSpPr>
          <p:cNvPr id="10" name="文本框 9"/>
          <p:cNvSpPr txBox="1"/>
          <p:nvPr>
            <p:custDataLst>
              <p:tags r:id="rId24"/>
            </p:custDataLst>
          </p:nvPr>
        </p:nvSpPr>
        <p:spPr>
          <a:xfrm>
            <a:off x="1799544" y="896433"/>
            <a:ext cx="9421793" cy="829945"/>
          </a:xfrm>
          <a:prstGeom prst="rect">
            <a:avLst/>
          </a:prstGeom>
          <a:noFill/>
        </p:spPr>
        <p:txBody>
          <a:bodyPr wrap="square" rtlCol="0" anchor="t">
            <a:spAutoFit/>
          </a:bodyPr>
          <a:p>
            <a:r>
              <a:rPr lang="zh-CN" altLang="en-US" sz="2400" b="1" dirty="0" smtClean="0">
                <a:solidFill>
                  <a:srgbClr val="4BACC6">
                    <a:lumMod val="75000"/>
                  </a:srgbClr>
                </a:solidFill>
                <a:latin typeface="Times New Roman" panose="02020603050405020304" pitchFamily="18" charset="0"/>
                <a:cs typeface="Times New Roman" panose="02020603050405020304" pitchFamily="18" charset="0"/>
              </a:rPr>
              <a:t>根据衔接连贯理论，通过词汇的有效衔接（词汇同现或词汇复现）实现语义连贯和逻辑衔接。</a:t>
            </a:r>
            <a:endParaRPr lang="zh-CN" altLang="en-US" sz="2400" b="1" dirty="0" smtClean="0">
              <a:solidFill>
                <a:srgbClr val="4BACC6">
                  <a:lumMod val="75000"/>
                </a:srgbClr>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custDataLst>
              <p:tags r:id="rId25"/>
            </p:custDataLst>
          </p:nvPr>
        </p:nvPicPr>
        <p:blipFill>
          <a:blip r:embed="rId26">
            <a:clrChange>
              <a:clrFrom>
                <a:srgbClr val="FFFFFF">
                  <a:alpha val="100000"/>
                </a:srgbClr>
              </a:clrFrom>
              <a:clrTo>
                <a:srgbClr val="FFFFFF">
                  <a:alpha val="100000"/>
                  <a:alpha val="0"/>
                </a:srgbClr>
              </a:clrTo>
            </a:clrChange>
          </a:blip>
          <a:srcRect l="33472" t="43259" r="39014" b="10840"/>
          <a:stretch>
            <a:fillRect/>
          </a:stretch>
        </p:blipFill>
        <p:spPr>
          <a:xfrm>
            <a:off x="161460" y="1165180"/>
            <a:ext cx="1676810" cy="18460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edge">
                                      <p:cBhvr>
                                        <p:cTn id="7" dur="2000"/>
                                        <p:tgtEl>
                                          <p:spTgt spid="55"/>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59"/>
                                        </p:tgtEl>
                                        <p:attrNameLst>
                                          <p:attrName>style.visibility</p:attrName>
                                        </p:attrNameLst>
                                      </p:cBhvr>
                                      <p:to>
                                        <p:strVal val="visible"/>
                                      </p:to>
                                    </p:set>
                                    <p:anim calcmode="lin" valueType="num">
                                      <p:cBhvr>
                                        <p:cTn id="11"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9"/>
                                        </p:tgtEl>
                                        <p:attrNameLst>
                                          <p:attrName>ppt_y</p:attrName>
                                        </p:attrNameLst>
                                      </p:cBhvr>
                                      <p:tavLst>
                                        <p:tav tm="0">
                                          <p:val>
                                            <p:strVal val="#ppt_y"/>
                                          </p:val>
                                        </p:tav>
                                        <p:tav tm="100000">
                                          <p:val>
                                            <p:strVal val="#ppt_y"/>
                                          </p:val>
                                        </p:tav>
                                      </p:tavLst>
                                    </p:anim>
                                    <p:anim calcmode="lin" valueType="num">
                                      <p:cBhvr>
                                        <p:cTn id="13"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9"/>
                                        </p:tgtEl>
                                      </p:cBhvr>
                                    </p:animEffect>
                                  </p:childTnLst>
                                </p:cTn>
                              </p:par>
                            </p:childTnLst>
                          </p:cTn>
                        </p:par>
                        <p:par>
                          <p:cTn id="16" fill="hold">
                            <p:stCondLst>
                              <p:cond delay="2799"/>
                            </p:stCondLst>
                            <p:childTnLst>
                              <p:par>
                                <p:cTn id="17" presetID="5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Scale>
                                      <p:cBhvr>
                                        <p:cTn id="19" dur="1000" decel="50000" fill="hold">
                                          <p:stCondLst>
                                            <p:cond delay="0"/>
                                          </p:stCondLst>
                                        </p:cTn>
                                        <p:tgtEl>
                                          <p:spTgt spid="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3"/>
                                        </p:tgtEl>
                                        <p:attrNameLst>
                                          <p:attrName>ppt_x</p:attrName>
                                          <p:attrName>ppt_y</p:attrName>
                                        </p:attrNameLst>
                                      </p:cBhvr>
                                    </p:animMotion>
                                    <p:animEffect transition="in" filter="fade">
                                      <p:cBhvr>
                                        <p:cTn id="21" dur="1000"/>
                                        <p:tgtEl>
                                          <p:spTgt spid="63"/>
                                        </p:tgtEl>
                                      </p:cBhvr>
                                    </p:animEffect>
                                  </p:childTnLst>
                                </p:cTn>
                              </p:par>
                            </p:childTnLst>
                          </p:cTn>
                        </p:par>
                        <p:par>
                          <p:cTn id="22" fill="hold">
                            <p:stCondLst>
                              <p:cond delay="3799"/>
                            </p:stCondLst>
                            <p:childTnLst>
                              <p:par>
                                <p:cTn id="23" presetID="22" presetClass="entr" presetSubtype="8"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left)">
                                      <p:cBhvr>
                                        <p:cTn id="25" dur="500"/>
                                        <p:tgtEl>
                                          <p:spTgt spid="60"/>
                                        </p:tgtEl>
                                      </p:cBhvr>
                                    </p:animEffect>
                                  </p:childTnLst>
                                </p:cTn>
                              </p:par>
                            </p:childTnLst>
                          </p:cTn>
                        </p:par>
                        <p:par>
                          <p:cTn id="26" fill="hold">
                            <p:stCondLst>
                              <p:cond delay="4299"/>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58"/>
                                        </p:tgtEl>
                                        <p:attrNameLst>
                                          <p:attrName>style.visibility</p:attrName>
                                        </p:attrNameLst>
                                      </p:cBhvr>
                                      <p:to>
                                        <p:strVal val="visible"/>
                                      </p:to>
                                    </p:set>
                                    <p:anim calcmode="discrete" valueType="clr">
                                      <p:cBhvr override="childStyle">
                                        <p:cTn id="29"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58"/>
                                        </p:tgtEl>
                                        <p:attrNameLst>
                                          <p:attrName>fillcolor</p:attrName>
                                        </p:attrNameLst>
                                      </p:cBhvr>
                                      <p:tavLst>
                                        <p:tav tm="0">
                                          <p:val>
                                            <p:clrVal>
                                              <a:schemeClr val="accent2"/>
                                            </p:clrVal>
                                          </p:val>
                                        </p:tav>
                                        <p:tav tm="50000">
                                          <p:val>
                                            <p:clrVal>
                                              <a:schemeClr val="hlink"/>
                                            </p:clrVal>
                                          </p:val>
                                        </p:tav>
                                      </p:tavLst>
                                    </p:anim>
                                    <p:set>
                                      <p:cBhvr>
                                        <p:cTn id="31" dur="80"/>
                                        <p:tgtEl>
                                          <p:spTgt spid="58"/>
                                        </p:tgtEl>
                                        <p:attrNameLst>
                                          <p:attrName>fill.type</p:attrName>
                                        </p:attrNameLst>
                                      </p:cBhvr>
                                      <p:to>
                                        <p:strVal val="solid"/>
                                      </p:to>
                                    </p:set>
                                  </p:childTnLst>
                                </p:cTn>
                              </p:par>
                            </p:childTnLst>
                          </p:cTn>
                        </p:par>
                        <p:par>
                          <p:cTn id="32" fill="hold">
                            <p:stCondLst>
                              <p:cond delay="6099"/>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53"/>
                                        </p:tgtEl>
                                        <p:attrNameLst>
                                          <p:attrName>ppt_y</p:attrName>
                                        </p:attrNameLst>
                                      </p:cBhvr>
                                      <p:tavLst>
                                        <p:tav tm="0">
                                          <p:val>
                                            <p:strVal val="#ppt_y"/>
                                          </p:val>
                                        </p:tav>
                                        <p:tav tm="100000">
                                          <p:val>
                                            <p:strVal val="#ppt_y"/>
                                          </p:val>
                                        </p:tav>
                                      </p:tavLst>
                                    </p:anim>
                                    <p:anim calcmode="lin" valueType="num">
                                      <p:cBhvr>
                                        <p:cTn id="37"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53"/>
                                        </p:tgtEl>
                                      </p:cBhvr>
                                    </p:animEffect>
                                  </p:childTnLst>
                                </p:cTn>
                              </p:par>
                            </p:childTnLst>
                          </p:cTn>
                        </p:par>
                        <p:par>
                          <p:cTn id="40" fill="hold">
                            <p:stCondLst>
                              <p:cond delay="6800"/>
                            </p:stCondLst>
                            <p:childTnLst>
                              <p:par>
                                <p:cTn id="41" presetID="22" presetClass="entr" presetSubtype="2" fill="hold" grpId="0"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right)">
                                      <p:cBhvr>
                                        <p:cTn id="43" dur="500"/>
                                        <p:tgtEl>
                                          <p:spTgt spid="61"/>
                                        </p:tgtEl>
                                      </p:cBhvr>
                                    </p:animEffect>
                                  </p:childTnLst>
                                </p:cTn>
                              </p:par>
                            </p:childTnLst>
                          </p:cTn>
                        </p:par>
                        <p:par>
                          <p:cTn id="44" fill="hold">
                            <p:stCondLst>
                              <p:cond delay="7300"/>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52"/>
                                        </p:tgtEl>
                                        <p:attrNameLst>
                                          <p:attrName>style.visibility</p:attrName>
                                        </p:attrNameLst>
                                      </p:cBhvr>
                                      <p:to>
                                        <p:strVal val="visible"/>
                                      </p:to>
                                    </p:set>
                                    <p:anim calcmode="discrete" valueType="clr">
                                      <p:cBhvr override="childStyle">
                                        <p:cTn id="47" dur="8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52"/>
                                        </p:tgtEl>
                                        <p:attrNameLst>
                                          <p:attrName>fillcolor</p:attrName>
                                        </p:attrNameLst>
                                      </p:cBhvr>
                                      <p:tavLst>
                                        <p:tav tm="0">
                                          <p:val>
                                            <p:clrVal>
                                              <a:schemeClr val="accent2"/>
                                            </p:clrVal>
                                          </p:val>
                                        </p:tav>
                                        <p:tav tm="50000">
                                          <p:val>
                                            <p:clrVal>
                                              <a:schemeClr val="hlink"/>
                                            </p:clrVal>
                                          </p:val>
                                        </p:tav>
                                      </p:tavLst>
                                    </p:anim>
                                    <p:set>
                                      <p:cBhvr>
                                        <p:cTn id="49" dur="80"/>
                                        <p:tgtEl>
                                          <p:spTgt spid="52"/>
                                        </p:tgtEl>
                                        <p:attrNameLst>
                                          <p:attrName>fill.type</p:attrName>
                                        </p:attrNameLst>
                                      </p:cBhvr>
                                      <p:to>
                                        <p:strVal val="solid"/>
                                      </p:to>
                                    </p:set>
                                  </p:childTnLst>
                                </p:cTn>
                              </p:par>
                            </p:childTnLst>
                          </p:cTn>
                        </p:par>
                        <p:par>
                          <p:cTn id="50" fill="hold">
                            <p:stCondLst>
                              <p:cond delay="846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57"/>
                                        </p:tgtEl>
                                        <p:attrNameLst>
                                          <p:attrName>style.visibility</p:attrName>
                                        </p:attrNameLst>
                                      </p:cBhvr>
                                      <p:to>
                                        <p:strVal val="visible"/>
                                      </p:to>
                                    </p:set>
                                    <p:anim calcmode="lin" valueType="num">
                                      <p:cBhvr>
                                        <p:cTn id="53"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7"/>
                                        </p:tgtEl>
                                        <p:attrNameLst>
                                          <p:attrName>ppt_y</p:attrName>
                                        </p:attrNameLst>
                                      </p:cBhvr>
                                      <p:tavLst>
                                        <p:tav tm="0">
                                          <p:val>
                                            <p:strVal val="#ppt_y"/>
                                          </p:val>
                                        </p:tav>
                                        <p:tav tm="100000">
                                          <p:val>
                                            <p:strVal val="#ppt_y"/>
                                          </p:val>
                                        </p:tav>
                                      </p:tavLst>
                                    </p:anim>
                                    <p:anim calcmode="lin" valueType="num">
                                      <p:cBhvr>
                                        <p:cTn id="55"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7"/>
                                        </p:tgtEl>
                                      </p:cBhvr>
                                    </p:animEffect>
                                  </p:childTnLst>
                                </p:cTn>
                              </p:par>
                            </p:childTnLst>
                          </p:cTn>
                        </p:par>
                        <p:par>
                          <p:cTn id="58" fill="hold">
                            <p:stCondLst>
                              <p:cond delay="9159"/>
                            </p:stCondLst>
                            <p:childTnLst>
                              <p:par>
                                <p:cTn id="59" presetID="22" presetClass="entr" presetSubtype="2" fill="hold" grpId="0" nodeType="after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wipe(right)">
                                      <p:cBhvr>
                                        <p:cTn id="61" dur="500"/>
                                        <p:tgtEl>
                                          <p:spTgt spid="62"/>
                                        </p:tgtEl>
                                      </p:cBhvr>
                                    </p:animEffect>
                                  </p:childTnLst>
                                </p:cTn>
                              </p:par>
                            </p:childTnLst>
                          </p:cTn>
                        </p:par>
                        <p:par>
                          <p:cTn id="62" fill="hold">
                            <p:stCondLst>
                              <p:cond delay="9659"/>
                            </p:stCondLst>
                            <p:childTnLst>
                              <p:par>
                                <p:cTn id="63" presetID="27" presetClass="entr" presetSubtype="0" fill="hold" grpId="0" nodeType="afterEffect">
                                  <p:stCondLst>
                                    <p:cond delay="0"/>
                                  </p:stCondLst>
                                  <p:iterate type="lt">
                                    <p:tmPct val="50000"/>
                                  </p:iterate>
                                  <p:childTnLst>
                                    <p:set>
                                      <p:cBhvr>
                                        <p:cTn id="64" dur="1" fill="hold">
                                          <p:stCondLst>
                                            <p:cond delay="0"/>
                                          </p:stCondLst>
                                        </p:cTn>
                                        <p:tgtEl>
                                          <p:spTgt spid="56"/>
                                        </p:tgtEl>
                                        <p:attrNameLst>
                                          <p:attrName>style.visibility</p:attrName>
                                        </p:attrNameLst>
                                      </p:cBhvr>
                                      <p:to>
                                        <p:strVal val="visible"/>
                                      </p:to>
                                    </p:set>
                                    <p:anim calcmode="discrete" valueType="clr">
                                      <p:cBhvr override="childStyle">
                                        <p:cTn id="65"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56"/>
                                        </p:tgtEl>
                                        <p:attrNameLst>
                                          <p:attrName>fillcolor</p:attrName>
                                        </p:attrNameLst>
                                      </p:cBhvr>
                                      <p:tavLst>
                                        <p:tav tm="0">
                                          <p:val>
                                            <p:clrVal>
                                              <a:schemeClr val="accent2"/>
                                            </p:clrVal>
                                          </p:val>
                                        </p:tav>
                                        <p:tav tm="50000">
                                          <p:val>
                                            <p:clrVal>
                                              <a:schemeClr val="hlink"/>
                                            </p:clrVal>
                                          </p:val>
                                        </p:tav>
                                      </p:tavLst>
                                    </p:anim>
                                    <p:set>
                                      <p:cBhvr>
                                        <p:cTn id="67" dur="80"/>
                                        <p:tgtEl>
                                          <p:spTgt spid="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6" grpId="0"/>
      <p:bldP spid="57" grpId="0"/>
      <p:bldP spid="58" grpId="0"/>
      <p:bldP spid="59" grpId="0"/>
      <p:bldP spid="60" grpId="0" bldLvl="0" animBg="1"/>
      <p:bldP spid="61" grpId="0" bldLvl="0" animBg="1"/>
      <p:bldP spid="6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22609" y="333312"/>
            <a:ext cx="566803" cy="403045"/>
          </a:xfrm>
          <a:prstGeom prst="rect">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28" name="直接连接符 17"/>
          <p:cNvCxnSpPr/>
          <p:nvPr>
            <p:custDataLst>
              <p:tags r:id="rId2"/>
            </p:custDataLst>
          </p:nvPr>
        </p:nvCxnSpPr>
        <p:spPr>
          <a:xfrm flipH="1" flipV="1">
            <a:off x="-60960" y="727287"/>
            <a:ext cx="11412220" cy="38947"/>
          </a:xfrm>
          <a:prstGeom prst="line">
            <a:avLst/>
          </a:prstGeom>
          <a:noFill/>
          <a:ln w="12700" cap="flat" cmpd="sng" algn="ctr">
            <a:solidFill>
              <a:srgbClr val="C00000"/>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10557516" y="198165"/>
            <a:ext cx="995501" cy="1401973"/>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4" tIns="45696" rIns="91394" bIns="45696" numCol="1" spcCol="0" rtlCol="0" fromWordArt="0" anchor="ctr" anchorCtr="0" forceAA="0" compatLnSpc="1">
            <a:noAutofit/>
          </a:bodyPr>
          <a:p>
            <a:pPr algn="ctr" defTabSz="1218565"/>
            <a:endParaRPr lang="zh-CN" altLang="en-US" sz="1800">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10866967" y="0"/>
            <a:ext cx="612987" cy="999913"/>
          </a:xfrm>
          <a:prstGeom prst="rect">
            <a:avLst/>
          </a:prstGeom>
        </p:spPr>
      </p:pic>
      <p:sp>
        <p:nvSpPr>
          <p:cNvPr id="5" name="TextBox 3"/>
          <p:cNvSpPr txBox="1"/>
          <p:nvPr/>
        </p:nvSpPr>
        <p:spPr>
          <a:xfrm>
            <a:off x="712047" y="193040"/>
            <a:ext cx="10838180" cy="501650"/>
          </a:xfrm>
          <a:prstGeom prst="rect">
            <a:avLst/>
          </a:prstGeom>
          <a:noFill/>
        </p:spPr>
        <p:txBody>
          <a:bodyPr wrap="square" rtlCol="0">
            <a:spAutoFit/>
          </a:bodyPr>
          <a:p>
            <a:r>
              <a:rPr lang="en-US" altLang="zh-CN" sz="2665" b="1" dirty="0">
                <a:solidFill>
                  <a:srgbClr val="C00000"/>
                </a:solidFill>
                <a:latin typeface="微软雅黑" panose="020B0503020204020204" pitchFamily="34" charset="-122"/>
                <a:ea typeface="微软雅黑" panose="020B0503020204020204" pitchFamily="34" charset="-122"/>
              </a:rPr>
              <a:t> </a:t>
            </a:r>
            <a:r>
              <a:rPr sz="2665" b="1" dirty="0">
                <a:solidFill>
                  <a:srgbClr val="C00000"/>
                </a:solidFill>
                <a:latin typeface="微软雅黑" panose="020B0503020204020204" pitchFamily="34" charset="-122"/>
                <a:ea typeface="微软雅黑" panose="020B0503020204020204" pitchFamily="34" charset="-122"/>
              </a:rPr>
              <a:t>语篇衔接的三个“一定”</a:t>
            </a:r>
            <a:r>
              <a:rPr lang="en-US" sz="2665" b="1" baseline="-25000" dirty="0">
                <a:solidFill>
                  <a:srgbClr val="C00000"/>
                </a:solidFill>
                <a:latin typeface="微软雅黑" panose="020B0503020204020204" pitchFamily="34" charset="-122"/>
                <a:ea typeface="微软雅黑" panose="020B0503020204020204" pitchFamily="34" charset="-122"/>
              </a:rPr>
              <a:t>(</a:t>
            </a:r>
            <a:r>
              <a:rPr lang="zh-CN" altLang="en-US" sz="2665" b="1" baseline="-25000" dirty="0">
                <a:solidFill>
                  <a:srgbClr val="C00000"/>
                </a:solidFill>
                <a:latin typeface="微软雅黑" panose="020B0503020204020204" pitchFamily="34" charset="-122"/>
                <a:ea typeface="微软雅黑" panose="020B0503020204020204" pitchFamily="34" charset="-122"/>
              </a:rPr>
              <a:t>以202</a:t>
            </a:r>
            <a:r>
              <a:rPr lang="en-US" altLang="zh-CN" sz="2665" b="1" baseline="-25000" dirty="0">
                <a:solidFill>
                  <a:srgbClr val="C00000"/>
                </a:solidFill>
                <a:latin typeface="微软雅黑" panose="020B0503020204020204" pitchFamily="34" charset="-122"/>
                <a:ea typeface="微软雅黑" panose="020B0503020204020204" pitchFamily="34" charset="-122"/>
              </a:rPr>
              <a:t>1</a:t>
            </a:r>
            <a:r>
              <a:rPr lang="zh-CN" altLang="en-US" sz="2665" b="1" baseline="-25000" dirty="0">
                <a:solidFill>
                  <a:srgbClr val="C00000"/>
                </a:solidFill>
                <a:latin typeface="微软雅黑" panose="020B0503020204020204" pitchFamily="34" charset="-122"/>
                <a:ea typeface="微软雅黑" panose="020B0503020204020204" pitchFamily="34" charset="-122"/>
              </a:rPr>
              <a:t>年</a:t>
            </a:r>
            <a:r>
              <a:rPr lang="en-US" altLang="zh-CN" sz="2665" b="1" baseline="-25000" dirty="0">
                <a:solidFill>
                  <a:srgbClr val="C00000"/>
                </a:solidFill>
                <a:latin typeface="微软雅黑" panose="020B0503020204020204" pitchFamily="34" charset="-122"/>
                <a:ea typeface="微软雅黑" panose="020B0503020204020204" pitchFamily="34" charset="-122"/>
              </a:rPr>
              <a:t>6</a:t>
            </a:r>
            <a:r>
              <a:rPr lang="zh-CN" altLang="en-US" sz="2665" b="1" baseline="-25000" dirty="0">
                <a:solidFill>
                  <a:srgbClr val="C00000"/>
                </a:solidFill>
                <a:latin typeface="微软雅黑" panose="020B0503020204020204" pitchFamily="34" charset="-122"/>
                <a:ea typeface="微软雅黑" panose="020B0503020204020204" pitchFamily="34" charset="-122"/>
              </a:rPr>
              <a:t>月浙江高考读后续写“我的假日薪水”为例</a:t>
            </a:r>
            <a:r>
              <a:rPr lang="en-US" sz="2665" b="1" baseline="-25000" dirty="0">
                <a:solidFill>
                  <a:srgbClr val="C00000"/>
                </a:solidFill>
                <a:latin typeface="微软雅黑" panose="020B0503020204020204" pitchFamily="34" charset="-122"/>
                <a:ea typeface="微软雅黑" panose="020B0503020204020204" pitchFamily="34" charset="-122"/>
              </a:rPr>
              <a:t>)</a:t>
            </a:r>
            <a:endParaRPr lang="en-US" sz="2665" b="1" baseline="-25000" dirty="0">
              <a:solidFill>
                <a:srgbClr val="C00000"/>
              </a:solidFill>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5"/>
            </p:custDataLst>
          </p:nvPr>
        </p:nvGraphicFramePr>
        <p:xfrm>
          <a:off x="207433" y="766233"/>
          <a:ext cx="11777980" cy="6073775"/>
        </p:xfrm>
        <a:graphic>
          <a:graphicData uri="http://schemas.openxmlformats.org/drawingml/2006/table">
            <a:tbl>
              <a:tblPr firstRow="1" bandRow="1">
                <a:tableStyleId>{5C22544A-7EE6-4342-B048-85BDC9FD1C3A}</a:tableStyleId>
              </a:tblPr>
              <a:tblGrid>
                <a:gridCol w="1297940"/>
                <a:gridCol w="10480040"/>
              </a:tblGrid>
              <a:tr h="1595120">
                <a:tc>
                  <a:txBody>
                    <a:bodyPr/>
                    <a:p>
                      <a:pPr algn="ctr">
                        <a:buNone/>
                      </a:pPr>
                      <a:r>
                        <a:rPr lang="zh-CN" altLang="en-US" sz="2400">
                          <a:solidFill>
                            <a:schemeClr val="tx1"/>
                          </a:solidFill>
                        </a:rPr>
                        <a:t>原文</a:t>
                      </a:r>
                      <a:r>
                        <a:rPr lang="zh-CN" altLang="en-US" sz="1865">
                          <a:solidFill>
                            <a:schemeClr val="tx1"/>
                          </a:solidFill>
                        </a:rPr>
                        <a:t>（第一段</a:t>
                      </a:r>
                      <a:endParaRPr lang="zh-CN" altLang="en-US" sz="1865">
                        <a:solidFill>
                          <a:schemeClr val="tx1"/>
                        </a:solidFill>
                      </a:endParaRPr>
                    </a:p>
                    <a:p>
                      <a:pPr algn="ctr">
                        <a:buNone/>
                      </a:pPr>
                      <a:r>
                        <a:rPr lang="zh-CN" altLang="en-US" sz="1865">
                          <a:solidFill>
                            <a:schemeClr val="tx1"/>
                          </a:solidFill>
                        </a:rPr>
                        <a:t>第二段）</a:t>
                      </a:r>
                      <a:endParaRPr lang="zh-CN" altLang="en-US" sz="1865">
                        <a:solidFill>
                          <a:schemeClr val="tx1"/>
                        </a:solidFill>
                      </a:endParaRPr>
                    </a:p>
                  </a:txBody>
                  <a:tcPr marL="121920" marR="121920" marT="60960" marB="60960">
                    <a:solidFill>
                      <a:schemeClr val="accent6">
                        <a:lumMod val="20000"/>
                        <a:lumOff val="80000"/>
                      </a:schemeClr>
                    </a:solidFill>
                  </a:tcPr>
                </a:tc>
                <a:tc>
                  <a:txBody>
                    <a:bodyPr/>
                    <a:p>
                      <a:pPr>
                        <a:buNone/>
                      </a:pPr>
                      <a:r>
                        <a:rPr lang="en-US" altLang="zh-CN" sz="1865" b="0">
                          <a:solidFill>
                            <a:schemeClr val="tx1"/>
                          </a:solidFill>
                          <a:latin typeface="Times New Roman" panose="02020603050405020304" pitchFamily="18" charset="0"/>
                          <a:cs typeface="Times New Roman" panose="02020603050405020304" pitchFamily="18" charset="0"/>
                        </a:rPr>
                        <a:t>   </a:t>
                      </a:r>
                      <a:r>
                        <a:rPr lang="zh-CN" altLang="en-US" sz="1865" b="0">
                          <a:solidFill>
                            <a:schemeClr val="tx1"/>
                          </a:solidFill>
                          <a:latin typeface="Times New Roman" panose="02020603050405020304" pitchFamily="18" charset="0"/>
                          <a:cs typeface="Times New Roman" panose="02020603050405020304" pitchFamily="18" charset="0"/>
                        </a:rPr>
                        <a:t>My dad, George, only had an eighth grade education. A quiet man, he didn’t understand my world of school activities. From age 14, he worked. And his dad, Albert, took the money my dad earned and used it to pay family expenses. </a:t>
                      </a:r>
                      <a:endParaRPr lang="zh-CN" altLang="en-US" sz="1865" b="0">
                        <a:solidFill>
                          <a:schemeClr val="tx1"/>
                        </a:solidFill>
                        <a:latin typeface="Times New Roman" panose="02020603050405020304" pitchFamily="18" charset="0"/>
                        <a:cs typeface="Times New Roman" panose="02020603050405020304" pitchFamily="18" charset="0"/>
                      </a:endParaRPr>
                    </a:p>
                    <a:p>
                      <a:pPr>
                        <a:buNone/>
                      </a:pPr>
                      <a:r>
                        <a:rPr lang="en-US" altLang="zh-CN" sz="1865" b="0">
                          <a:solidFill>
                            <a:schemeClr val="tx1"/>
                          </a:solidFill>
                          <a:latin typeface="Times New Roman" panose="02020603050405020304" pitchFamily="18" charset="0"/>
                          <a:cs typeface="Times New Roman" panose="02020603050405020304" pitchFamily="18" charset="0"/>
                        </a:rPr>
                        <a:t>   </a:t>
                      </a:r>
                      <a:r>
                        <a:rPr lang="zh-CN" altLang="en-US" sz="1865" b="0">
                          <a:solidFill>
                            <a:schemeClr val="tx1"/>
                          </a:solidFill>
                          <a:latin typeface="Times New Roman" panose="02020603050405020304" pitchFamily="18" charset="0"/>
                          <a:cs typeface="Times New Roman" panose="02020603050405020304" pitchFamily="18" charset="0"/>
                        </a:rPr>
                        <a:t>I didn’t really understand his world either： He was a livestock trucker, and I thought that I would surpass</a:t>
                      </a:r>
                      <a:r>
                        <a:rPr lang="zh-CN" altLang="en-US" sz="1865" b="0" baseline="-25000">
                          <a:solidFill>
                            <a:schemeClr val="tx1"/>
                          </a:solidFill>
                          <a:latin typeface="Times New Roman" panose="02020603050405020304" pitchFamily="18" charset="0"/>
                          <a:cs typeface="Times New Roman" panose="02020603050405020304" pitchFamily="18" charset="0"/>
                        </a:rPr>
                        <a:t>（超过）</a:t>
                      </a:r>
                      <a:r>
                        <a:rPr lang="zh-CN" altLang="en-US" sz="1865" b="0">
                          <a:solidFill>
                            <a:schemeClr val="tx1"/>
                          </a:solidFill>
                          <a:latin typeface="Times New Roman" panose="02020603050405020304" pitchFamily="18" charset="0"/>
                          <a:cs typeface="Times New Roman" panose="02020603050405020304" pitchFamily="18" charset="0"/>
                        </a:rPr>
                        <a:t>anything he had accomplished by the time I walked across the stage at high school graduation. </a:t>
                      </a:r>
                      <a:r>
                        <a:rPr lang="zh-CN" altLang="en-US" sz="2135" b="0">
                          <a:solidFill>
                            <a:schemeClr val="tx1"/>
                          </a:solidFill>
                          <a:latin typeface="Times New Roman" panose="02020603050405020304" pitchFamily="18" charset="0"/>
                          <a:cs typeface="Times New Roman" panose="02020603050405020304" pitchFamily="18" charset="0"/>
                        </a:rPr>
                        <a:t> </a:t>
                      </a:r>
                      <a:endParaRPr lang="zh-CN" altLang="en-US" sz="2135" b="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accent6">
                        <a:lumMod val="20000"/>
                        <a:lumOff val="80000"/>
                      </a:schemeClr>
                    </a:solidFill>
                  </a:tcPr>
                </a:tc>
              </a:tr>
              <a:tr h="2076450">
                <a:tc>
                  <a:txBody>
                    <a:bodyPr/>
                    <a:p>
                      <a:pPr>
                        <a:buNone/>
                      </a:pPr>
                      <a:r>
                        <a:rPr lang="zh-CN" altLang="en-US" sz="2400"/>
                        <a:t>第一段</a:t>
                      </a:r>
                      <a:endParaRPr lang="zh-CN" altLang="en-US" sz="2400"/>
                    </a:p>
                  </a:txBody>
                  <a:tcPr marL="121920" marR="121920" marT="60960" marB="60960"/>
                </a:tc>
                <a:tc>
                  <a:txBody>
                    <a:bodyPr/>
                    <a:p>
                      <a:pPr>
                        <a:buNone/>
                      </a:pPr>
                      <a:r>
                        <a:rPr lang="en-US" altLang="zh-CN" sz="2135" i="1"/>
                        <a:t>    </a:t>
                      </a:r>
                      <a:r>
                        <a:rPr lang="zh-CN" altLang="en-US" sz="2135" i="1"/>
                        <a:t>When I brought my </a:t>
                      </a:r>
                      <a:r>
                        <a:rPr lang="zh-CN" altLang="en-US" sz="2135" b="1" i="1">
                          <a:solidFill>
                            <a:srgbClr val="7030A0"/>
                          </a:solidFill>
                        </a:rPr>
                        <a:t>paycheck</a:t>
                      </a:r>
                      <a:r>
                        <a:rPr lang="zh-CN" altLang="en-US" sz="2135" i="1"/>
                        <a:t> home —</a:t>
                      </a:r>
                      <a:r>
                        <a:rPr lang="zh-CN" altLang="en-US" sz="2135" b="1" i="1">
                          <a:solidFill>
                            <a:srgbClr val="7030A0"/>
                          </a:solidFill>
                        </a:rPr>
                        <a:t> it was $119</a:t>
                      </a:r>
                      <a:r>
                        <a:rPr lang="zh-CN" altLang="en-US" sz="2135" i="1"/>
                        <a:t> — </a:t>
                      </a:r>
                      <a:r>
                        <a:rPr lang="zh-CN" altLang="en-US" sz="2135" b="1" i="1">
                          <a:solidFill>
                            <a:srgbClr val="C00000"/>
                          </a:solidFill>
                        </a:rPr>
                        <a:t>my dad </a:t>
                      </a:r>
                      <a:r>
                        <a:rPr lang="zh-CN" altLang="en-US" sz="2135" i="1"/>
                        <a:t>wanted to </a:t>
                      </a:r>
                      <a:r>
                        <a:rPr lang="zh-CN" altLang="en-US" sz="2135" b="1" i="1">
                          <a:solidFill>
                            <a:srgbClr val="0070C0"/>
                          </a:solidFill>
                        </a:rPr>
                        <a:t>talk to</a:t>
                      </a:r>
                      <a:r>
                        <a:rPr lang="zh-CN" altLang="en-US" sz="2135" i="1"/>
                        <a:t> me. </a:t>
                      </a:r>
                      <a:r>
                        <a:rPr lang="zh-CN" altLang="en-US" sz="2135">
                          <a:solidFill>
                            <a:srgbClr val="0070C0"/>
                          </a:solidFill>
                          <a:latin typeface="Times New Roman" panose="02020603050405020304" pitchFamily="18" charset="0"/>
                          <a:cs typeface="Times New Roman" panose="02020603050405020304" pitchFamily="18" charset="0"/>
                        </a:rPr>
                        <a:t>“</a:t>
                      </a:r>
                      <a:r>
                        <a:rPr lang="zh-CN" altLang="en-US" sz="2135" b="1">
                          <a:solidFill>
                            <a:srgbClr val="0070C0"/>
                          </a:solidFill>
                          <a:latin typeface="Times New Roman" panose="02020603050405020304" pitchFamily="18" charset="0"/>
                          <a:cs typeface="Times New Roman" panose="02020603050405020304" pitchFamily="18" charset="0"/>
                        </a:rPr>
                        <a:t>Good for you</a:t>
                      </a:r>
                      <a:r>
                        <a:rPr lang="zh-CN" altLang="en-US" sz="2135">
                          <a:latin typeface="Times New Roman" panose="02020603050405020304" pitchFamily="18" charset="0"/>
                          <a:cs typeface="Times New Roman" panose="02020603050405020304" pitchFamily="18" charset="0"/>
                        </a:rPr>
                        <a:t>, </a:t>
                      </a:r>
                      <a:r>
                        <a:rPr lang="zh-CN" altLang="en-US" sz="2135" b="1">
                          <a:solidFill>
                            <a:srgbClr val="7030A0"/>
                          </a:solidFill>
                          <a:latin typeface="Times New Roman" panose="02020603050405020304" pitchFamily="18" charset="0"/>
                          <a:cs typeface="Times New Roman" panose="02020603050405020304" pitchFamily="18" charset="0"/>
                        </a:rPr>
                        <a:t>breadwinner</a:t>
                      </a:r>
                      <a:r>
                        <a:rPr lang="zh-CN" altLang="en-US" sz="2135">
                          <a:latin typeface="Times New Roman" panose="02020603050405020304" pitchFamily="18" charset="0"/>
                          <a:cs typeface="Times New Roman" panose="02020603050405020304" pitchFamily="18" charset="0"/>
                        </a:rPr>
                        <a:t>!” </a:t>
                      </a:r>
                      <a:r>
                        <a:rPr lang="zh-CN" altLang="en-US" sz="2135" b="1">
                          <a:solidFill>
                            <a:srgbClr val="C00000"/>
                          </a:solidFill>
                          <a:latin typeface="Times New Roman" panose="02020603050405020304" pitchFamily="18" charset="0"/>
                          <a:cs typeface="Times New Roman" panose="02020603050405020304" pitchFamily="18" charset="0"/>
                        </a:rPr>
                        <a:t>He</a:t>
                      </a:r>
                      <a:r>
                        <a:rPr lang="zh-CN" altLang="en-US" sz="2135">
                          <a:latin typeface="Times New Roman" panose="02020603050405020304" pitchFamily="18" charset="0"/>
                          <a:cs typeface="Times New Roman" panose="02020603050405020304" pitchFamily="18" charset="0"/>
                        </a:rPr>
                        <a:t> </a:t>
                      </a:r>
                      <a:r>
                        <a:rPr lang="zh-CN" altLang="en-US" sz="2135" b="1">
                          <a:solidFill>
                            <a:srgbClr val="0070C0"/>
                          </a:solidFill>
                          <a:latin typeface="Times New Roman" panose="02020603050405020304" pitchFamily="18" charset="0"/>
                          <a:cs typeface="Times New Roman" panose="02020603050405020304" pitchFamily="18" charset="0"/>
                        </a:rPr>
                        <a:t>said</a:t>
                      </a:r>
                      <a:r>
                        <a:rPr lang="zh-CN" altLang="en-US" sz="2135">
                          <a:latin typeface="Times New Roman" panose="02020603050405020304" pitchFamily="18" charset="0"/>
                          <a:cs typeface="Times New Roman" panose="02020603050405020304" pitchFamily="18" charset="0"/>
                        </a:rPr>
                        <a:t>, an absolute gaiety spreading across his face. </a:t>
                      </a:r>
                      <a:r>
                        <a:rPr lang="en-US" altLang="zh-CN" sz="2135">
                          <a:latin typeface="Times New Roman" panose="02020603050405020304" pitchFamily="18" charset="0"/>
                          <a:cs typeface="Times New Roman" panose="02020603050405020304" pitchFamily="18" charset="0"/>
                        </a:rPr>
                        <a:t>.....</a:t>
                      </a:r>
                      <a:endParaRPr lang="en-US" altLang="zh-CN" sz="2135">
                        <a:latin typeface="Times New Roman" panose="02020603050405020304" pitchFamily="18" charset="0"/>
                        <a:cs typeface="Times New Roman" panose="02020603050405020304" pitchFamily="18" charset="0"/>
                      </a:endParaRPr>
                    </a:p>
                    <a:p>
                      <a:pPr>
                        <a:buNone/>
                      </a:pPr>
                      <a:endParaRPr lang="zh-CN" altLang="en-US" sz="2135" i="1"/>
                    </a:p>
                    <a:p>
                      <a:pPr algn="l">
                        <a:buClrTx/>
                        <a:buSzTx/>
                        <a:buFontTx/>
                        <a:buNone/>
                      </a:pPr>
                      <a:r>
                        <a:rPr lang="en-US" altLang="zh-CN" sz="2135">
                          <a:latin typeface="Times New Roman" panose="02020603050405020304" pitchFamily="18" charset="0"/>
                          <a:cs typeface="Times New Roman" panose="02020603050405020304" pitchFamily="18" charset="0"/>
                        </a:rPr>
                        <a:t>.... </a:t>
                      </a:r>
                      <a:r>
                        <a:rPr sz="2135">
                          <a:latin typeface="Times New Roman" panose="02020603050405020304" pitchFamily="18" charset="0"/>
                          <a:cs typeface="Times New Roman" panose="02020603050405020304" pitchFamily="18" charset="0"/>
                        </a:rPr>
                        <a:t>Then, he gripped my wrist, with his eyes full of love. “Now that you have grown up, and I'm sure you will </a:t>
                      </a:r>
                      <a:r>
                        <a:rPr sz="2135" b="1">
                          <a:solidFill>
                            <a:srgbClr val="0070C0"/>
                          </a:solidFill>
                          <a:latin typeface="Times New Roman" panose="02020603050405020304" pitchFamily="18" charset="0"/>
                          <a:cs typeface="Times New Roman" panose="02020603050405020304" pitchFamily="18" charset="0"/>
                        </a:rPr>
                        <a:t>manage your money successfully</a:t>
                      </a:r>
                      <a:r>
                        <a:rPr sz="2135">
                          <a:latin typeface="Times New Roman" panose="02020603050405020304" pitchFamily="18" charset="0"/>
                          <a:cs typeface="Times New Roman" panose="02020603050405020304" pitchFamily="18" charset="0"/>
                        </a:rPr>
                        <a:t>!”</a:t>
                      </a:r>
                      <a:endParaRPr sz="2135">
                        <a:latin typeface="Times New Roman" panose="02020603050405020304" pitchFamily="18" charset="0"/>
                        <a:cs typeface="Times New Roman" panose="02020603050405020304" pitchFamily="18" charset="0"/>
                      </a:endParaRPr>
                    </a:p>
                  </a:txBody>
                  <a:tcPr marL="121920" marR="121920" marT="60960" marB="60960"/>
                </a:tc>
              </a:tr>
              <a:tr h="2402205">
                <a:tc>
                  <a:txBody>
                    <a:bodyPr/>
                    <a:p>
                      <a:pPr>
                        <a:buNone/>
                      </a:pPr>
                      <a:r>
                        <a:rPr lang="zh-CN" altLang="en-US" sz="2400"/>
                        <a:t>第二段</a:t>
                      </a:r>
                      <a:endParaRPr lang="zh-CN" altLang="en-US" sz="2400"/>
                    </a:p>
                  </a:txBody>
                  <a:tcPr marL="121920" marR="121920" marT="60960" marB="60960"/>
                </a:tc>
                <a:tc>
                  <a:txBody>
                    <a:bodyPr/>
                    <a:p>
                      <a:pPr>
                        <a:buNone/>
                      </a:pPr>
                      <a:r>
                        <a:rPr lang="zh-CN" altLang="en-US" sz="2135"/>
                        <a:t> </a:t>
                      </a:r>
                      <a:r>
                        <a:rPr lang="zh-CN" altLang="en-US" sz="2135" i="1"/>
                        <a:t>I </a:t>
                      </a:r>
                      <a:r>
                        <a:rPr lang="zh-CN" altLang="en-US" sz="2135" b="1" i="1">
                          <a:solidFill>
                            <a:srgbClr val="C00000"/>
                          </a:solidFill>
                        </a:rPr>
                        <a:t>was surprised </a:t>
                      </a:r>
                      <a:r>
                        <a:rPr lang="zh-CN" altLang="en-US" sz="2135" i="1"/>
                        <a:t>that my dad</a:t>
                      </a:r>
                      <a:r>
                        <a:rPr lang="zh-CN" altLang="en-US" sz="2135" b="1" i="1">
                          <a:solidFill>
                            <a:srgbClr val="0070C0"/>
                          </a:solidFill>
                        </a:rPr>
                        <a:t> allowed me to use the money</a:t>
                      </a:r>
                      <a:r>
                        <a:rPr lang="zh-CN" altLang="en-US" sz="2135" i="1"/>
                        <a:t> </a:t>
                      </a:r>
                      <a:r>
                        <a:rPr lang="zh-CN" altLang="en-US" sz="2135" b="1" i="1">
                          <a:solidFill>
                            <a:srgbClr val="7030A0"/>
                          </a:solidFill>
                        </a:rPr>
                        <a:t>as I wished</a:t>
                      </a:r>
                      <a:r>
                        <a:rPr lang="zh-CN" altLang="en-US" sz="2135" i="1"/>
                        <a:t>. </a:t>
                      </a:r>
                      <a:r>
                        <a:rPr lang="zh-CN" altLang="en-US" sz="2135">
                          <a:latin typeface="Times New Roman" panose="02020603050405020304" pitchFamily="18" charset="0"/>
                          <a:cs typeface="Times New Roman" panose="02020603050405020304" pitchFamily="18" charset="0"/>
                        </a:rPr>
                        <a:t> I </a:t>
                      </a:r>
                      <a:r>
                        <a:rPr lang="zh-CN" altLang="en-US" sz="2135" b="1">
                          <a:solidFill>
                            <a:srgbClr val="C00000"/>
                          </a:solidFill>
                          <a:latin typeface="Times New Roman" panose="02020603050405020304" pitchFamily="18" charset="0"/>
                          <a:cs typeface="Times New Roman" panose="02020603050405020304" pitchFamily="18" charset="0"/>
                        </a:rPr>
                        <a:t>jumped a mile. my mouth wide open in amazement</a:t>
                      </a:r>
                      <a:r>
                        <a:rPr lang="zh-CN" altLang="en-US" sz="2135">
                          <a:latin typeface="Times New Roman" panose="02020603050405020304" pitchFamily="18" charset="0"/>
                          <a:cs typeface="Times New Roman" panose="02020603050405020304" pitchFamily="18" charset="0"/>
                        </a:rPr>
                        <a:t>. After a pregnant pause, we began to laugh together, </a:t>
                      </a:r>
                      <a:r>
                        <a:rPr lang="zh-CN" altLang="en-US" sz="2135" b="1">
                          <a:solidFill>
                            <a:srgbClr val="7030A0"/>
                          </a:solidFill>
                          <a:latin typeface="Times New Roman" panose="02020603050405020304" pitchFamily="18" charset="0"/>
                          <a:cs typeface="Times New Roman" panose="02020603050405020304" pitchFamily="18" charset="0"/>
                        </a:rPr>
                        <a:t>ideas of buying new shoes, a football and a basketball flooded into my mind.</a:t>
                      </a:r>
                      <a:r>
                        <a:rPr lang="en-US" altLang="zh-CN" sz="2135">
                          <a:latin typeface="Times New Roman" panose="02020603050405020304" pitchFamily="18" charset="0"/>
                          <a:cs typeface="Times New Roman" panose="02020603050405020304" pitchFamily="18" charset="0"/>
                        </a:rPr>
                        <a:t> ...</a:t>
                      </a:r>
                      <a:endParaRPr lang="en-US" altLang="zh-CN" sz="2135">
                        <a:latin typeface="Times New Roman" panose="02020603050405020304" pitchFamily="18" charset="0"/>
                        <a:cs typeface="Times New Roman" panose="02020603050405020304" pitchFamily="18" charset="0"/>
                      </a:endParaRPr>
                    </a:p>
                    <a:p>
                      <a:pPr>
                        <a:buNone/>
                      </a:pPr>
                      <a:endParaRPr lang="zh-CN" altLang="en-US" sz="2135" i="1"/>
                    </a:p>
                    <a:p>
                      <a:pPr>
                        <a:buNone/>
                      </a:pPr>
                      <a:r>
                        <a:rPr lang="en-US" altLang="zh-CN" sz="2135">
                          <a:latin typeface="Times New Roman" panose="02020603050405020304" pitchFamily="18" charset="0"/>
                          <a:cs typeface="Times New Roman" panose="02020603050405020304" pitchFamily="18" charset="0"/>
                        </a:rPr>
                        <a:t>....</a:t>
                      </a:r>
                      <a:r>
                        <a:rPr sz="2135">
                          <a:latin typeface="Times New Roman" panose="02020603050405020304" pitchFamily="18" charset="0"/>
                          <a:cs typeface="Times New Roman" panose="02020603050405020304" pitchFamily="18" charset="0"/>
                        </a:rPr>
                        <a:t>At exactly that moment, I </a:t>
                      </a:r>
                      <a:r>
                        <a:rPr lang="en-US" sz="2135">
                          <a:latin typeface="Times New Roman" panose="02020603050405020304" pitchFamily="18" charset="0"/>
                          <a:cs typeface="Times New Roman" panose="02020603050405020304" pitchFamily="18" charset="0"/>
                        </a:rPr>
                        <a:t>understoo</a:t>
                      </a:r>
                      <a:r>
                        <a:rPr sz="2135">
                          <a:latin typeface="Times New Roman" panose="02020603050405020304" pitchFamily="18" charset="0"/>
                          <a:cs typeface="Times New Roman" panose="02020603050405020304" pitchFamily="18" charset="0"/>
                        </a:rPr>
                        <a:t>d why my father let me have the money—it was his expectation for my future, his encouragement and quiet love. And that was something I never surpass</a:t>
                      </a:r>
                      <a:r>
                        <a:rPr lang="zh-CN" altLang="en-US" sz="2135">
                          <a:latin typeface="Times New Roman" panose="02020603050405020304" pitchFamily="18" charset="0"/>
                          <a:cs typeface="Times New Roman" panose="02020603050405020304" pitchFamily="18" charset="0"/>
                        </a:rPr>
                        <a:t>. </a:t>
                      </a:r>
                      <a:endParaRPr lang="zh-CN" altLang="en-US" sz="2135" i="1"/>
                    </a:p>
                  </a:txBody>
                  <a:tcPr marL="121920" marR="121920" marT="60960" marB="60960"/>
                </a:tc>
              </a:tr>
            </a:tbl>
          </a:graphicData>
        </a:graphic>
      </p:graphicFrame>
      <p:cxnSp>
        <p:nvCxnSpPr>
          <p:cNvPr id="6" name="直接箭头连接符 5"/>
          <p:cNvCxnSpPr/>
          <p:nvPr/>
        </p:nvCxnSpPr>
        <p:spPr>
          <a:xfrm>
            <a:off x="5423747" y="4315460"/>
            <a:ext cx="2955290" cy="292100"/>
          </a:xfrm>
          <a:prstGeom prst="straightConnector1">
            <a:avLst/>
          </a:prstGeom>
          <a:noFill/>
          <a:ln w="31750" cap="flat" cmpd="sng" algn="ctr">
            <a:solidFill>
              <a:srgbClr val="0070C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1608667" y="1964267"/>
            <a:ext cx="1071033" cy="364913"/>
          </a:xfrm>
          <a:prstGeom prst="roundRect">
            <a:avLst/>
          </a:prstGeom>
          <a:solidFill>
            <a:srgbClr val="FFFF00">
              <a:alpha val="36000"/>
            </a:srgbClr>
          </a:solidFill>
          <a:ln w="25400" cap="flat" cmpd="sng" algn="ctr">
            <a:noFill/>
            <a:prstDash val="solid"/>
          </a:ln>
          <a:effectLst/>
        </p:spPr>
        <p:txBody>
          <a:bodyPr rtlCol="0" anchor="ctr"/>
          <a:p>
            <a:pPr algn="ctr"/>
            <a:endParaRPr lang="zh-CN" altLang="en-US" sz="1800"/>
          </a:p>
        </p:txBody>
      </p:sp>
      <p:sp>
        <p:nvSpPr>
          <p:cNvPr id="3" name="圆角矩形 2"/>
          <p:cNvSpPr/>
          <p:nvPr/>
        </p:nvSpPr>
        <p:spPr>
          <a:xfrm>
            <a:off x="1479973" y="6387253"/>
            <a:ext cx="1071033" cy="364913"/>
          </a:xfrm>
          <a:prstGeom prst="roundRect">
            <a:avLst/>
          </a:prstGeom>
          <a:solidFill>
            <a:srgbClr val="FFFF00">
              <a:alpha val="36000"/>
            </a:srgbClr>
          </a:solidFill>
          <a:ln w="25400" cap="flat" cmpd="sng" algn="ctr">
            <a:noFill/>
            <a:prstDash val="solid"/>
          </a:ln>
          <a:effectLst/>
        </p:spPr>
        <p:txBody>
          <a:bodyPr rtlCol="0" anchor="ctr"/>
          <a:p>
            <a:pPr algn="ctr"/>
            <a:endParaRPr lang="zh-CN" altLang="en-US" sz="1800"/>
          </a:p>
        </p:txBody>
      </p:sp>
      <p:sp>
        <p:nvSpPr>
          <p:cNvPr id="7" name="圆角矩形 6"/>
          <p:cNvSpPr/>
          <p:nvPr/>
        </p:nvSpPr>
        <p:spPr>
          <a:xfrm>
            <a:off x="4765040" y="5803900"/>
            <a:ext cx="1071033" cy="364913"/>
          </a:xfrm>
          <a:prstGeom prst="roundRect">
            <a:avLst/>
          </a:prstGeom>
          <a:solidFill>
            <a:srgbClr val="FF0000">
              <a:alpha val="36000"/>
            </a:srgbClr>
          </a:solidFill>
          <a:ln w="25400" cap="flat" cmpd="sng" algn="ctr">
            <a:noFill/>
            <a:prstDash val="solid"/>
          </a:ln>
          <a:effectLst/>
        </p:spPr>
        <p:txBody>
          <a:bodyPr rtlCol="0" anchor="ctr"/>
          <a:p>
            <a:pPr algn="ctr"/>
            <a:endParaRPr lang="zh-CN" altLang="en-US" sz="1800"/>
          </a:p>
        </p:txBody>
      </p:sp>
      <p:sp>
        <p:nvSpPr>
          <p:cNvPr id="8" name="圆角矩形 7"/>
          <p:cNvSpPr/>
          <p:nvPr/>
        </p:nvSpPr>
        <p:spPr>
          <a:xfrm>
            <a:off x="9201573" y="842433"/>
            <a:ext cx="1071033" cy="364913"/>
          </a:xfrm>
          <a:prstGeom prst="roundRect">
            <a:avLst/>
          </a:prstGeom>
          <a:solidFill>
            <a:srgbClr val="FF0000">
              <a:alpha val="36000"/>
            </a:srgbClr>
          </a:solidFill>
          <a:ln w="25400" cap="flat" cmpd="sng" algn="ctr">
            <a:noFill/>
            <a:prstDash val="solid"/>
          </a:ln>
          <a:effectLst/>
        </p:spPr>
        <p:txBody>
          <a:bodyPr rtlCol="0" anchor="ctr"/>
          <a:p>
            <a:pPr algn="ctr"/>
            <a:endParaRPr lang="zh-CN" altLang="en-US" sz="1800"/>
          </a:p>
        </p:txBody>
      </p:sp>
      <p:sp>
        <p:nvSpPr>
          <p:cNvPr id="9" name="圆角矩形 8"/>
          <p:cNvSpPr/>
          <p:nvPr/>
        </p:nvSpPr>
        <p:spPr>
          <a:xfrm>
            <a:off x="3229187" y="1599353"/>
            <a:ext cx="1071033" cy="364913"/>
          </a:xfrm>
          <a:prstGeom prst="roundRect">
            <a:avLst/>
          </a:prstGeom>
          <a:solidFill>
            <a:srgbClr val="FF0000">
              <a:alpha val="36000"/>
            </a:srgbClr>
          </a:solidFill>
          <a:ln w="25400" cap="flat" cmpd="sng" algn="ctr">
            <a:noFill/>
            <a:prstDash val="solid"/>
          </a:ln>
          <a:effectLst/>
        </p:spPr>
        <p:txBody>
          <a:bodyPr rtlCol="0" anchor="ctr"/>
          <a:p>
            <a:pPr algn="ctr"/>
            <a:endParaRPr lang="zh-CN" altLang="en-US" sz="1800"/>
          </a:p>
        </p:txBody>
      </p:sp>
      <p:cxnSp>
        <p:nvCxnSpPr>
          <p:cNvPr id="10" name="直接箭头连接符 9"/>
          <p:cNvCxnSpPr/>
          <p:nvPr/>
        </p:nvCxnSpPr>
        <p:spPr>
          <a:xfrm flipV="1">
            <a:off x="1761913" y="2339340"/>
            <a:ext cx="144780" cy="4047913"/>
          </a:xfrm>
          <a:prstGeom prst="straightConnector1">
            <a:avLst/>
          </a:prstGeom>
          <a:noFill/>
          <a:ln w="31750" cap="flat" cmpd="sng" algn="ctr">
            <a:solidFill>
              <a:srgbClr val="FFFF00">
                <a:alpha val="82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5419513" y="1116753"/>
            <a:ext cx="3769360" cy="4663440"/>
          </a:xfrm>
          <a:prstGeom prst="straightConnector1">
            <a:avLst/>
          </a:prstGeom>
          <a:noFill/>
          <a:ln w="31750" cap="flat" cmpd="sng" algn="ctr">
            <a:solidFill>
              <a:srgbClr val="FF0000">
                <a:alpha val="31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3786293" y="2051473"/>
            <a:ext cx="1611207" cy="3846407"/>
          </a:xfrm>
          <a:prstGeom prst="straightConnector1">
            <a:avLst/>
          </a:prstGeom>
          <a:noFill/>
          <a:ln w="31750" cap="flat" cmpd="sng" algn="ctr">
            <a:solidFill>
              <a:srgbClr val="FF0000">
                <a:alpha val="31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P spid="7" grpId="1" animBg="1"/>
      <p:bldP spid="9" grpId="0" bldLvl="0" animBg="1"/>
      <p:bldP spid="9" grpId="1" animBg="1"/>
      <p:bldP spid="8" grpId="0" bldLvl="0" animBg="1"/>
      <p:bldP spid="8" grpId="1" animBg="1"/>
      <p:bldP spid="16" grpId="0" bldLvl="0" animBg="1"/>
      <p:bldP spid="16" grpId="1" animBg="1"/>
      <p:bldP spid="3" grpId="0" bldLvl="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22609" y="333312"/>
            <a:ext cx="566803" cy="403045"/>
          </a:xfrm>
          <a:prstGeom prst="rect">
            <a:avLst/>
          </a:prstGeom>
          <a:solidFill>
            <a:srgbClr val="C0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28" name="直接连接符 17"/>
          <p:cNvCxnSpPr/>
          <p:nvPr>
            <p:custDataLst>
              <p:tags r:id="rId2"/>
            </p:custDataLst>
          </p:nvPr>
        </p:nvCxnSpPr>
        <p:spPr>
          <a:xfrm flipH="1" flipV="1">
            <a:off x="-60960" y="727287"/>
            <a:ext cx="11412220" cy="38947"/>
          </a:xfrm>
          <a:prstGeom prst="line">
            <a:avLst/>
          </a:prstGeom>
          <a:noFill/>
          <a:ln w="12700" cap="flat" cmpd="sng" algn="ctr">
            <a:solidFill>
              <a:srgbClr val="C00000"/>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10557516" y="198165"/>
            <a:ext cx="995501" cy="1401973"/>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4" tIns="45696" rIns="91394" bIns="45696" numCol="1" spcCol="0" rtlCol="0" fromWordArt="0" anchor="ctr" anchorCtr="0" forceAA="0" compatLnSpc="1">
            <a:noAutofit/>
          </a:bodyPr>
          <a:p>
            <a:pPr algn="ctr" defTabSz="1218565"/>
            <a:endParaRPr lang="zh-CN" altLang="en-US" sz="1800">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10866967" y="0"/>
            <a:ext cx="612987" cy="999913"/>
          </a:xfrm>
          <a:prstGeom prst="rect">
            <a:avLst/>
          </a:prstGeom>
        </p:spPr>
      </p:pic>
      <p:sp>
        <p:nvSpPr>
          <p:cNvPr id="5" name="TextBox 3"/>
          <p:cNvSpPr txBox="1"/>
          <p:nvPr/>
        </p:nvSpPr>
        <p:spPr>
          <a:xfrm>
            <a:off x="712047" y="193040"/>
            <a:ext cx="10838180" cy="501650"/>
          </a:xfrm>
          <a:prstGeom prst="rect">
            <a:avLst/>
          </a:prstGeom>
          <a:noFill/>
        </p:spPr>
        <p:txBody>
          <a:bodyPr wrap="square" rtlCol="0">
            <a:spAutoFit/>
          </a:bodyPr>
          <a:p>
            <a:r>
              <a:rPr lang="en-US" altLang="zh-CN" sz="2665" b="1" dirty="0">
                <a:solidFill>
                  <a:srgbClr val="C00000"/>
                </a:solidFill>
                <a:latin typeface="微软雅黑" panose="020B0503020204020204" pitchFamily="34" charset="-122"/>
                <a:ea typeface="微软雅黑" panose="020B0503020204020204" pitchFamily="34" charset="-122"/>
              </a:rPr>
              <a:t> </a:t>
            </a:r>
            <a:r>
              <a:rPr sz="2665" b="1" dirty="0">
                <a:solidFill>
                  <a:srgbClr val="C00000"/>
                </a:solidFill>
                <a:latin typeface="微软雅黑" panose="020B0503020204020204" pitchFamily="34" charset="-122"/>
                <a:ea typeface="微软雅黑" panose="020B0503020204020204" pitchFamily="34" charset="-122"/>
              </a:rPr>
              <a:t>语篇衔接的三个“一定”</a:t>
            </a:r>
            <a:r>
              <a:rPr lang="en-US" sz="2665" b="1" baseline="-25000" dirty="0">
                <a:solidFill>
                  <a:srgbClr val="C00000"/>
                </a:solidFill>
                <a:latin typeface="微软雅黑" panose="020B0503020204020204" pitchFamily="34" charset="-122"/>
                <a:ea typeface="微软雅黑" panose="020B0503020204020204" pitchFamily="34" charset="-122"/>
              </a:rPr>
              <a:t>(</a:t>
            </a:r>
            <a:r>
              <a:rPr lang="zh-CN" altLang="en-US" sz="2665" b="1" baseline="-25000" dirty="0">
                <a:solidFill>
                  <a:srgbClr val="C00000"/>
                </a:solidFill>
                <a:latin typeface="微软雅黑" panose="020B0503020204020204" pitchFamily="34" charset="-122"/>
                <a:ea typeface="微软雅黑" panose="020B0503020204020204" pitchFamily="34" charset="-122"/>
              </a:rPr>
              <a:t>以202</a:t>
            </a:r>
            <a:r>
              <a:rPr lang="en-US" altLang="zh-CN" sz="2665" b="1" baseline="-25000" dirty="0">
                <a:solidFill>
                  <a:srgbClr val="C00000"/>
                </a:solidFill>
                <a:latin typeface="微软雅黑" panose="020B0503020204020204" pitchFamily="34" charset="-122"/>
                <a:ea typeface="微软雅黑" panose="020B0503020204020204" pitchFamily="34" charset="-122"/>
              </a:rPr>
              <a:t>2</a:t>
            </a:r>
            <a:r>
              <a:rPr lang="zh-CN" altLang="en-US" sz="2665" b="1" baseline="-25000" dirty="0">
                <a:solidFill>
                  <a:srgbClr val="C00000"/>
                </a:solidFill>
                <a:latin typeface="微软雅黑" panose="020B0503020204020204" pitchFamily="34" charset="-122"/>
                <a:ea typeface="微软雅黑" panose="020B0503020204020204" pitchFamily="34" charset="-122"/>
              </a:rPr>
              <a:t>年1月浙江高考读后续写“与学霸做项目”为例</a:t>
            </a:r>
            <a:r>
              <a:rPr lang="en-US" sz="2665" b="1" baseline="-25000" dirty="0">
                <a:solidFill>
                  <a:srgbClr val="C00000"/>
                </a:solidFill>
                <a:latin typeface="微软雅黑" panose="020B0503020204020204" pitchFamily="34" charset="-122"/>
                <a:ea typeface="微软雅黑" panose="020B0503020204020204" pitchFamily="34" charset="-122"/>
              </a:rPr>
              <a:t>)</a:t>
            </a:r>
            <a:endParaRPr lang="en-US" sz="2665" b="1" baseline="-25000" dirty="0">
              <a:solidFill>
                <a:srgbClr val="C00000"/>
              </a:solidFill>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5"/>
            </p:custDataLst>
          </p:nvPr>
        </p:nvGraphicFramePr>
        <p:xfrm>
          <a:off x="297180" y="840740"/>
          <a:ext cx="11733530" cy="5903595"/>
        </p:xfrm>
        <a:graphic>
          <a:graphicData uri="http://schemas.openxmlformats.org/drawingml/2006/table">
            <a:tbl>
              <a:tblPr firstRow="1" bandRow="1">
                <a:tableStyleId>{5C22544A-7EE6-4342-B048-85BDC9FD1C3A}</a:tableStyleId>
              </a:tblPr>
              <a:tblGrid>
                <a:gridCol w="1216025"/>
                <a:gridCol w="10517505"/>
              </a:tblGrid>
              <a:tr h="1099185">
                <a:tc>
                  <a:txBody>
                    <a:bodyPr/>
                    <a:p>
                      <a:pPr algn="ctr">
                        <a:buNone/>
                      </a:pPr>
                      <a:r>
                        <a:rPr lang="zh-CN" altLang="en-US" sz="2400">
                          <a:solidFill>
                            <a:schemeClr val="tx1"/>
                          </a:solidFill>
                        </a:rPr>
                        <a:t>原文</a:t>
                      </a:r>
                      <a:r>
                        <a:rPr lang="zh-CN" altLang="en-US" sz="2400" baseline="-25000">
                          <a:solidFill>
                            <a:schemeClr val="tx1"/>
                          </a:solidFill>
                        </a:rPr>
                        <a:t>（第一段）</a:t>
                      </a:r>
                      <a:endParaRPr lang="zh-CN" altLang="en-US" sz="2400" baseline="-25000">
                        <a:solidFill>
                          <a:schemeClr val="tx1"/>
                        </a:solidFill>
                      </a:endParaRPr>
                    </a:p>
                  </a:txBody>
                  <a:tcPr marL="121920" marR="121920" marT="60960" marB="60960">
                    <a:solidFill>
                      <a:schemeClr val="accent6">
                        <a:lumMod val="20000"/>
                        <a:lumOff val="80000"/>
                      </a:schemeClr>
                    </a:solidFill>
                  </a:tcPr>
                </a:tc>
                <a:tc>
                  <a:txBody>
                    <a:bodyPr/>
                    <a:p>
                      <a:pPr>
                        <a:buNone/>
                      </a:pPr>
                      <a:r>
                        <a:rPr lang="zh-CN" altLang="en-US" sz="2135" b="0">
                          <a:solidFill>
                            <a:schemeClr val="tx1"/>
                          </a:solidFill>
                          <a:latin typeface="Times New Roman" panose="02020603050405020304" pitchFamily="18" charset="0"/>
                          <a:cs typeface="Times New Roman" panose="02020603050405020304" pitchFamily="18" charset="0"/>
                        </a:rPr>
                        <a:t>When Dr. Henderson was assigning(指定) project mates for his psychology class, I secretly hoped he would pair me with my best friend or at least a classmate I could have some fun with. </a:t>
                      </a:r>
                      <a:endParaRPr lang="zh-CN" altLang="en-US" sz="2135" b="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accent6">
                        <a:lumMod val="20000"/>
                        <a:lumOff val="80000"/>
                      </a:schemeClr>
                    </a:solidFill>
                  </a:tcPr>
                </a:tc>
              </a:tr>
              <a:tr h="2402205">
                <a:tc>
                  <a:txBody>
                    <a:bodyPr/>
                    <a:p>
                      <a:pPr>
                        <a:buNone/>
                      </a:pPr>
                      <a:r>
                        <a:rPr lang="zh-CN" altLang="en-US" sz="2400"/>
                        <a:t>第一段</a:t>
                      </a:r>
                      <a:endParaRPr lang="zh-CN" altLang="en-US" sz="2400"/>
                    </a:p>
                  </a:txBody>
                  <a:tcPr marL="121920" marR="121920" marT="60960" marB="60960"/>
                </a:tc>
                <a:tc>
                  <a:txBody>
                    <a:bodyPr/>
                    <a:p>
                      <a:pPr>
                        <a:buNone/>
                      </a:pPr>
                      <a:r>
                        <a:rPr lang="en-US" altLang="zh-CN" sz="2135" i="1"/>
                        <a:t>    </a:t>
                      </a:r>
                      <a:r>
                        <a:rPr lang="zh-CN" altLang="en-US" sz="2135" b="1" i="1">
                          <a:solidFill>
                            <a:srgbClr val="C00000"/>
                          </a:solidFill>
                        </a:rPr>
                        <a:t>We</a:t>
                      </a:r>
                      <a:r>
                        <a:rPr lang="zh-CN" altLang="en-US" sz="2135" i="1"/>
                        <a:t> started to meet regularly to </a:t>
                      </a:r>
                      <a:r>
                        <a:rPr lang="zh-CN" altLang="en-US" sz="2135" b="1" i="1">
                          <a:solidFill>
                            <a:srgbClr val="0070C0"/>
                          </a:solidFill>
                        </a:rPr>
                        <a:t>draw up plans</a:t>
                      </a:r>
                      <a:r>
                        <a:rPr lang="zh-CN" altLang="en-US" sz="2135" i="1"/>
                        <a:t>. </a:t>
                      </a:r>
                      <a:r>
                        <a:rPr lang="zh-CN" altLang="en-US" sz="2135">
                          <a:latin typeface="Times New Roman" panose="02020603050405020304" pitchFamily="18" charset="0"/>
                          <a:cs typeface="Times New Roman" panose="02020603050405020304" pitchFamily="18" charset="0"/>
                        </a:rPr>
                        <a:t>At first it seemed that </a:t>
                      </a:r>
                      <a:r>
                        <a:rPr lang="zh-CN" altLang="en-US" sz="2135">
                          <a:solidFill>
                            <a:srgbClr val="C00000"/>
                          </a:solidFill>
                          <a:latin typeface="Times New Roman" panose="02020603050405020304" pitchFamily="18" charset="0"/>
                          <a:cs typeface="Times New Roman" panose="02020603050405020304" pitchFamily="18" charset="0"/>
                        </a:rPr>
                        <a:t>he</a:t>
                      </a:r>
                      <a:r>
                        <a:rPr lang="zh-CN" altLang="en-US" sz="2135">
                          <a:latin typeface="Times New Roman" panose="02020603050405020304" pitchFamily="18" charset="0"/>
                          <a:cs typeface="Times New Roman" panose="02020603050405020304" pitchFamily="18" charset="0"/>
                        </a:rPr>
                        <a:t> </a:t>
                      </a:r>
                      <a:r>
                        <a:rPr lang="zh-CN" altLang="en-US" sz="2135" b="1">
                          <a:solidFill>
                            <a:srgbClr val="0070C0"/>
                          </a:solidFill>
                          <a:latin typeface="Times New Roman" panose="02020603050405020304" pitchFamily="18" charset="0"/>
                          <a:cs typeface="Times New Roman" panose="02020603050405020304" pitchFamily="18" charset="0"/>
                        </a:rPr>
                        <a:t>dominated our discussion</a:t>
                      </a:r>
                      <a:r>
                        <a:rPr lang="zh-CN" altLang="en-US" sz="2135">
                          <a:latin typeface="Times New Roman" panose="02020603050405020304" pitchFamily="18" charset="0"/>
                          <a:cs typeface="Times New Roman" panose="02020603050405020304" pitchFamily="18" charset="0"/>
                        </a:rPr>
                        <a:t> for he was familiar with the topic, but </a:t>
                      </a:r>
                      <a:r>
                        <a:rPr lang="zh-CN" altLang="en-US" sz="2135" b="1">
                          <a:solidFill>
                            <a:srgbClr val="C00000"/>
                          </a:solidFill>
                          <a:latin typeface="Times New Roman" panose="02020603050405020304" pitchFamily="18" charset="0"/>
                          <a:cs typeface="Times New Roman" panose="02020603050405020304" pitchFamily="18" charset="0"/>
                        </a:rPr>
                        <a:t>I</a:t>
                      </a:r>
                      <a:r>
                        <a:rPr lang="zh-CN" altLang="en-US" sz="2135">
                          <a:latin typeface="Times New Roman" panose="02020603050405020304" pitchFamily="18" charset="0"/>
                          <a:cs typeface="Times New Roman" panose="02020603050405020304" pitchFamily="18" charset="0"/>
                        </a:rPr>
                        <a:t> was </a:t>
                      </a:r>
                      <a:r>
                        <a:rPr lang="zh-CN" altLang="en-US" sz="2135" b="1">
                          <a:solidFill>
                            <a:srgbClr val="0070C0"/>
                          </a:solidFill>
                          <a:latin typeface="Times New Roman" panose="02020603050405020304" pitchFamily="18" charset="0"/>
                          <a:cs typeface="Times New Roman" panose="02020603050405020304" pitchFamily="18" charset="0"/>
                        </a:rPr>
                        <a:t>the opposite</a:t>
                      </a:r>
                      <a:r>
                        <a:rPr lang="zh-CN" altLang="en-US" sz="2135">
                          <a:latin typeface="Times New Roman" panose="02020603050405020304" pitchFamily="18" charset="0"/>
                          <a:cs typeface="Times New Roman" panose="02020603050405020304" pitchFamily="18" charset="0"/>
                        </a:rPr>
                        <a:t>. </a:t>
                      </a:r>
                      <a:r>
                        <a:rPr lang="en-US" altLang="zh-CN" sz="2135">
                          <a:latin typeface="Times New Roman" panose="02020603050405020304" pitchFamily="18" charset="0"/>
                          <a:cs typeface="Times New Roman" panose="02020603050405020304" pitchFamily="18" charset="0"/>
                        </a:rPr>
                        <a:t>.....</a:t>
                      </a:r>
                      <a:endParaRPr lang="en-US" altLang="zh-CN" sz="2135">
                        <a:latin typeface="Times New Roman" panose="02020603050405020304" pitchFamily="18" charset="0"/>
                        <a:cs typeface="Times New Roman" panose="02020603050405020304" pitchFamily="18" charset="0"/>
                      </a:endParaRPr>
                    </a:p>
                    <a:p>
                      <a:pPr>
                        <a:buNone/>
                      </a:pPr>
                      <a:endParaRPr lang="en-US" altLang="zh-CN" sz="2135" i="1">
                        <a:latin typeface="Times New Roman" panose="02020603050405020304" pitchFamily="18" charset="0"/>
                        <a:cs typeface="Times New Roman" panose="02020603050405020304" pitchFamily="18" charset="0"/>
                      </a:endParaRPr>
                    </a:p>
                    <a:p>
                      <a:pPr>
                        <a:buNone/>
                      </a:pPr>
                      <a:endParaRPr lang="zh-CN" altLang="en-US" sz="2135" i="1"/>
                    </a:p>
                    <a:p>
                      <a:pPr algn="l">
                        <a:buClrTx/>
                        <a:buSzTx/>
                        <a:buFontTx/>
                        <a:buNone/>
                      </a:pPr>
                      <a:r>
                        <a:rPr lang="en-US" altLang="zh-CN" sz="2135">
                          <a:latin typeface="Times New Roman" panose="02020603050405020304" pitchFamily="18" charset="0"/>
                          <a:cs typeface="Times New Roman" panose="02020603050405020304" pitchFamily="18" charset="0"/>
                        </a:rPr>
                        <a:t>.... </a:t>
                      </a:r>
                      <a:r>
                        <a:rPr lang="zh-CN" altLang="en-US" sz="2135">
                          <a:latin typeface="Times New Roman" panose="02020603050405020304" pitchFamily="18" charset="0"/>
                          <a:cs typeface="Times New Roman" panose="02020603050405020304" pitchFamily="18" charset="0"/>
                        </a:rPr>
                        <a:t>We parted </a:t>
                      </a:r>
                      <a:r>
                        <a:rPr lang="zh-CN" altLang="en-US" sz="2135" b="1">
                          <a:solidFill>
                            <a:srgbClr val="C00000"/>
                          </a:solidFill>
                          <a:latin typeface="Times New Roman" panose="02020603050405020304" pitchFamily="18" charset="0"/>
                          <a:cs typeface="Times New Roman" panose="02020603050405020304" pitchFamily="18" charset="0"/>
                        </a:rPr>
                        <a:t>the day</a:t>
                      </a:r>
                      <a:r>
                        <a:rPr lang="zh-CN" altLang="en-US" sz="2135">
                          <a:latin typeface="Times New Roman" panose="02020603050405020304" pitchFamily="18" charset="0"/>
                          <a:cs typeface="Times New Roman" panose="02020603050405020304" pitchFamily="18" charset="0"/>
                        </a:rPr>
                        <a:t> before analysis discussion with confidence for our project but when I returned the next morning, he was nowhere to be found. That fact struck me feeling desperate. He didn</a:t>
                      </a:r>
                      <a:r>
                        <a:rPr lang="en-US" altLang="zh-CN" sz="2135">
                          <a:latin typeface="Times New Roman" panose="02020603050405020304" pitchFamily="18" charset="0"/>
                          <a:cs typeface="Times New Roman" panose="02020603050405020304" pitchFamily="18" charset="0"/>
                        </a:rPr>
                        <a:t>’</a:t>
                      </a:r>
                      <a:r>
                        <a:rPr lang="zh-CN" altLang="en-US" sz="2135">
                          <a:latin typeface="Times New Roman" panose="02020603050405020304" pitchFamily="18" charset="0"/>
                          <a:cs typeface="Times New Roman" panose="02020603050405020304" pitchFamily="18" charset="0"/>
                        </a:rPr>
                        <a:t>t come either in </a:t>
                      </a:r>
                      <a:r>
                        <a:rPr lang="zh-CN" altLang="en-US" sz="2135" b="1">
                          <a:solidFill>
                            <a:srgbClr val="C00000"/>
                          </a:solidFill>
                          <a:latin typeface="Times New Roman" panose="02020603050405020304" pitchFamily="18" charset="0"/>
                          <a:cs typeface="Times New Roman" panose="02020603050405020304" pitchFamily="18" charset="0"/>
                        </a:rPr>
                        <a:t>the following days.</a:t>
                      </a:r>
                      <a:r>
                        <a:rPr lang="zh-CN" altLang="en-US" sz="2135">
                          <a:latin typeface="Times New Roman" panose="02020603050405020304" pitchFamily="18" charset="0"/>
                          <a:cs typeface="Times New Roman" panose="02020603050405020304" pitchFamily="18" charset="0"/>
                        </a:rPr>
                        <a:t> </a:t>
                      </a:r>
                      <a:endParaRPr lang="zh-CN" altLang="en-US" sz="2135">
                        <a:latin typeface="Times New Roman" panose="02020603050405020304" pitchFamily="18" charset="0"/>
                        <a:cs typeface="Times New Roman" panose="02020603050405020304" pitchFamily="18" charset="0"/>
                      </a:endParaRPr>
                    </a:p>
                  </a:txBody>
                  <a:tcPr marL="121920" marR="121920" marT="60960" marB="60960"/>
                </a:tc>
              </a:tr>
              <a:tr h="2402205">
                <a:tc>
                  <a:txBody>
                    <a:bodyPr/>
                    <a:p>
                      <a:pPr>
                        <a:buNone/>
                      </a:pPr>
                      <a:r>
                        <a:rPr lang="zh-CN" altLang="en-US" sz="2400"/>
                        <a:t>第二段</a:t>
                      </a:r>
                      <a:endParaRPr lang="zh-CN" altLang="en-US" sz="2400"/>
                    </a:p>
                  </a:txBody>
                  <a:tcPr marL="121920" marR="121920" marT="60960" marB="60960"/>
                </a:tc>
                <a:tc>
                  <a:txBody>
                    <a:bodyPr/>
                    <a:p>
                      <a:pPr>
                        <a:buNone/>
                      </a:pPr>
                      <a:r>
                        <a:rPr lang="zh-CN" altLang="en-US" sz="2135"/>
                        <a:t> </a:t>
                      </a:r>
                      <a:r>
                        <a:rPr lang="zh-CN" altLang="en-US" sz="2135" b="1" i="1">
                          <a:solidFill>
                            <a:srgbClr val="C00000"/>
                          </a:solidFill>
                        </a:rPr>
                        <a:t>One day</a:t>
                      </a:r>
                      <a:r>
                        <a:rPr lang="zh-CN" altLang="en-US" sz="2135" i="1"/>
                        <a:t> I got </a:t>
                      </a:r>
                      <a:r>
                        <a:rPr lang="zh-CN" altLang="en-US" sz="2135" b="1" i="1">
                          <a:solidFill>
                            <a:srgbClr val="0070C0"/>
                          </a:solidFill>
                        </a:rPr>
                        <a:t>word</a:t>
                      </a:r>
                      <a:r>
                        <a:rPr lang="zh-CN" altLang="en-US" sz="2135" i="1"/>
                        <a:t> that he was admitted to </a:t>
                      </a:r>
                      <a:r>
                        <a:rPr lang="zh-CN" altLang="en-US" sz="2135" b="1" i="1">
                          <a:solidFill>
                            <a:srgbClr val="7030A0"/>
                          </a:solidFill>
                        </a:rPr>
                        <a:t>hospital </a:t>
                      </a:r>
                      <a:r>
                        <a:rPr lang="zh-CN" altLang="en-US" sz="2135" i="1"/>
                        <a:t>for a serious disease.</a:t>
                      </a:r>
                      <a:r>
                        <a:rPr lang="zh-CN" altLang="en-US" sz="2135">
                          <a:latin typeface="Times New Roman" panose="02020603050405020304" pitchFamily="18" charset="0"/>
                          <a:cs typeface="Times New Roman" panose="02020603050405020304" pitchFamily="18" charset="0"/>
                        </a:rPr>
                        <a:t> It was</a:t>
                      </a:r>
                      <a:r>
                        <a:rPr lang="zh-CN" altLang="en-US" sz="2135" b="1">
                          <a:solidFill>
                            <a:srgbClr val="C00000"/>
                          </a:solidFill>
                          <a:latin typeface="Times New Roman" panose="02020603050405020304" pitchFamily="18" charset="0"/>
                          <a:cs typeface="Times New Roman" panose="02020603050405020304" pitchFamily="18" charset="0"/>
                        </a:rPr>
                        <a:t> the day </a:t>
                      </a:r>
                      <a:r>
                        <a:rPr lang="zh-CN" altLang="en-US" sz="2135">
                          <a:latin typeface="Times New Roman" panose="02020603050405020304" pitchFamily="18" charset="0"/>
                          <a:cs typeface="Times New Roman" panose="02020603050405020304" pitchFamily="18" charset="0"/>
                        </a:rPr>
                        <a:t>before deadline and I drowned myself doing analysis and preparing for the presentation. Hearing the </a:t>
                      </a:r>
                      <a:r>
                        <a:rPr lang="zh-CN" altLang="en-US" sz="2135" b="1">
                          <a:solidFill>
                            <a:srgbClr val="0070C0"/>
                          </a:solidFill>
                          <a:latin typeface="Times New Roman" panose="02020603050405020304" pitchFamily="18" charset="0"/>
                          <a:cs typeface="Times New Roman" panose="02020603050405020304" pitchFamily="18" charset="0"/>
                        </a:rPr>
                        <a:t>word</a:t>
                      </a:r>
                      <a:r>
                        <a:rPr lang="zh-CN" altLang="en-US" sz="2135">
                          <a:latin typeface="Times New Roman" panose="02020603050405020304" pitchFamily="18" charset="0"/>
                          <a:cs typeface="Times New Roman" panose="02020603050405020304" pitchFamily="18" charset="0"/>
                        </a:rPr>
                        <a:t>, I dashed to </a:t>
                      </a:r>
                      <a:r>
                        <a:rPr lang="zh-CN" altLang="en-US" sz="2135" b="1">
                          <a:solidFill>
                            <a:srgbClr val="7030A0"/>
                          </a:solidFill>
                          <a:latin typeface="Times New Roman" panose="02020603050405020304" pitchFamily="18" charset="0"/>
                          <a:cs typeface="Times New Roman" panose="02020603050405020304" pitchFamily="18" charset="0"/>
                        </a:rPr>
                        <a:t>the hospital</a:t>
                      </a:r>
                      <a:r>
                        <a:rPr lang="zh-CN" altLang="en-US" sz="2135">
                          <a:latin typeface="Times New Roman" panose="02020603050405020304" pitchFamily="18" charset="0"/>
                          <a:cs typeface="Times New Roman" panose="02020603050405020304" pitchFamily="18" charset="0"/>
                        </a:rPr>
                        <a:t> and found him, my dear teammate.</a:t>
                      </a:r>
                      <a:r>
                        <a:rPr lang="en-US" altLang="zh-CN" sz="2135">
                          <a:latin typeface="Times New Roman" panose="02020603050405020304" pitchFamily="18" charset="0"/>
                          <a:cs typeface="Times New Roman" panose="02020603050405020304" pitchFamily="18" charset="0"/>
                        </a:rPr>
                        <a:t> ...</a:t>
                      </a:r>
                      <a:endParaRPr lang="zh-CN" altLang="en-US" sz="2135">
                        <a:latin typeface="Times New Roman" panose="02020603050405020304" pitchFamily="18" charset="0"/>
                        <a:cs typeface="Times New Roman" panose="02020603050405020304" pitchFamily="18" charset="0"/>
                      </a:endParaRPr>
                    </a:p>
                    <a:p>
                      <a:pPr>
                        <a:buNone/>
                      </a:pPr>
                      <a:endParaRPr lang="zh-CN" altLang="en-US" sz="2135" i="1"/>
                    </a:p>
                    <a:p>
                      <a:pPr>
                        <a:buNone/>
                      </a:pPr>
                      <a:endParaRPr lang="zh-CN" altLang="en-US" sz="2135" i="1"/>
                    </a:p>
                    <a:p>
                      <a:pPr>
                        <a:buNone/>
                      </a:pPr>
                      <a:r>
                        <a:rPr lang="en-US" altLang="zh-CN" sz="2135">
                          <a:latin typeface="Times New Roman" panose="02020603050405020304" pitchFamily="18" charset="0"/>
                          <a:cs typeface="Times New Roman" panose="02020603050405020304" pitchFamily="18" charset="0"/>
                        </a:rPr>
                        <a:t>.... </a:t>
                      </a:r>
                      <a:r>
                        <a:rPr lang="zh-CN" altLang="en-US" sz="2135">
                          <a:latin typeface="Times New Roman" panose="02020603050405020304" pitchFamily="18" charset="0"/>
                          <a:cs typeface="Times New Roman" panose="02020603050405020304" pitchFamily="18" charset="0"/>
                        </a:rPr>
                        <a:t>My seemingly single-minded and cold teammate and I, together, achieved something satisfying, and had fun but more than fun. </a:t>
                      </a:r>
                      <a:endParaRPr lang="zh-CN" altLang="en-US" sz="2135" i="1"/>
                    </a:p>
                  </a:txBody>
                  <a:tcPr marL="121920" marR="121920" marT="60960" marB="60960"/>
                </a:tc>
              </a:tr>
            </a:tbl>
          </a:graphicData>
        </a:graphic>
      </p:graphicFrame>
      <p:sp>
        <p:nvSpPr>
          <p:cNvPr id="16" name="圆角矩形 15"/>
          <p:cNvSpPr/>
          <p:nvPr/>
        </p:nvSpPr>
        <p:spPr>
          <a:xfrm>
            <a:off x="10280227" y="1243753"/>
            <a:ext cx="1071033" cy="364913"/>
          </a:xfrm>
          <a:prstGeom prst="roundRect">
            <a:avLst/>
          </a:prstGeom>
          <a:solidFill>
            <a:srgbClr val="FFFF00">
              <a:alpha val="36000"/>
            </a:srgbClr>
          </a:solidFill>
          <a:ln w="25400" cap="flat" cmpd="sng" algn="ctr">
            <a:noFill/>
            <a:prstDash val="solid"/>
          </a:ln>
          <a:effectLst/>
        </p:spPr>
        <p:txBody>
          <a:bodyPr rtlCol="0" anchor="ctr"/>
          <a:p>
            <a:pPr algn="ctr"/>
            <a:endParaRPr lang="zh-CN" altLang="en-US" sz="1800"/>
          </a:p>
        </p:txBody>
      </p:sp>
      <p:sp>
        <p:nvSpPr>
          <p:cNvPr id="3" name="圆角矩形 2"/>
          <p:cNvSpPr/>
          <p:nvPr/>
        </p:nvSpPr>
        <p:spPr>
          <a:xfrm>
            <a:off x="3295227" y="5998633"/>
            <a:ext cx="2944707" cy="364913"/>
          </a:xfrm>
          <a:prstGeom prst="roundRect">
            <a:avLst/>
          </a:prstGeom>
          <a:solidFill>
            <a:srgbClr val="FFFF00">
              <a:alpha val="34000"/>
            </a:srgbClr>
          </a:solidFill>
          <a:ln w="25400" cap="flat" cmpd="sng" algn="ctr">
            <a:noFill/>
            <a:prstDash val="solid"/>
          </a:ln>
          <a:effectLst/>
        </p:spPr>
        <p:txBody>
          <a:bodyPr rtlCol="0" anchor="ctr"/>
          <a:p>
            <a:pPr algn="ctr"/>
            <a:endParaRPr lang="zh-CN" altLang="en-US" sz="1800"/>
          </a:p>
        </p:txBody>
      </p:sp>
      <p:cxnSp>
        <p:nvCxnSpPr>
          <p:cNvPr id="6" name="直接箭头连接符 5"/>
          <p:cNvCxnSpPr/>
          <p:nvPr/>
        </p:nvCxnSpPr>
        <p:spPr>
          <a:xfrm>
            <a:off x="3958167" y="3647440"/>
            <a:ext cx="1976755" cy="38608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a:off x="2373418" y="4256828"/>
            <a:ext cx="3426460" cy="251460"/>
          </a:xfrm>
          <a:prstGeom prst="straightConnector1">
            <a:avLst/>
          </a:prstGeom>
          <a:noFill/>
          <a:ln w="31750" cap="flat" cmpd="sng" algn="ctr">
            <a:solidFill>
              <a:srgbClr val="C0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1846157" y="4651798"/>
            <a:ext cx="930487" cy="220133"/>
          </a:xfrm>
          <a:prstGeom prst="straightConnector1">
            <a:avLst/>
          </a:prstGeom>
          <a:noFill/>
          <a:ln w="31750" cap="flat" cmpd="sng" algn="ctr">
            <a:solidFill>
              <a:srgbClr val="C0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6134100" y="1620520"/>
            <a:ext cx="4339167" cy="4483947"/>
          </a:xfrm>
          <a:prstGeom prst="straightConnector1">
            <a:avLst/>
          </a:prstGeom>
          <a:noFill/>
          <a:ln w="31750" cap="flat" cmpd="sng" algn="ctr">
            <a:solidFill>
              <a:srgbClr val="FFFF00"/>
            </a:solidFill>
            <a:prstDash val="solid"/>
            <a:tailEnd type="arrow"/>
          </a:ln>
          <a:effectLst/>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ldLvl="0" animBg="1"/>
      <p:bldP spid="3" grpId="1" animBg="1"/>
      <p:bldP spid="16" grpId="0" bldLvl="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5" name="直接连接符 4"/>
          <p:cNvCxnSpPr/>
          <p:nvPr/>
        </p:nvCxnSpPr>
        <p:spPr>
          <a:xfrm>
            <a:off x="1052513" y="-22225"/>
            <a:ext cx="0" cy="6881813"/>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990600" y="460375"/>
            <a:ext cx="123825" cy="573088"/>
            <a:chOff x="3444" y="2907"/>
            <a:chExt cx="134" cy="624"/>
          </a:xfrm>
        </p:grpSpPr>
        <p:sp>
          <p:nvSpPr>
            <p:cNvPr id="6" name="椭圆 5"/>
            <p:cNvSpPr/>
            <p:nvPr/>
          </p:nvSpPr>
          <p:spPr>
            <a:xfrm>
              <a:off x="3444" y="2907"/>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椭圆 6"/>
            <p:cNvSpPr/>
            <p:nvPr/>
          </p:nvSpPr>
          <p:spPr>
            <a:xfrm>
              <a:off x="3444" y="3152"/>
              <a:ext cx="134" cy="133"/>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椭圆 7"/>
            <p:cNvSpPr/>
            <p:nvPr/>
          </p:nvSpPr>
          <p:spPr>
            <a:xfrm>
              <a:off x="3444" y="3396"/>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0" name="组合 9"/>
          <p:cNvGrpSpPr/>
          <p:nvPr/>
        </p:nvGrpSpPr>
        <p:grpSpPr>
          <a:xfrm flipV="1">
            <a:off x="990600" y="5803900"/>
            <a:ext cx="123825" cy="573088"/>
            <a:chOff x="3444" y="2907"/>
            <a:chExt cx="134" cy="624"/>
          </a:xfrm>
        </p:grpSpPr>
        <p:sp>
          <p:nvSpPr>
            <p:cNvPr id="11" name="椭圆 10"/>
            <p:cNvSpPr/>
            <p:nvPr/>
          </p:nvSpPr>
          <p:spPr>
            <a:xfrm>
              <a:off x="3444" y="2907"/>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椭圆 11"/>
            <p:cNvSpPr/>
            <p:nvPr/>
          </p:nvSpPr>
          <p:spPr>
            <a:xfrm>
              <a:off x="3444" y="3152"/>
              <a:ext cx="134" cy="133"/>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椭圆 12"/>
            <p:cNvSpPr/>
            <p:nvPr/>
          </p:nvSpPr>
          <p:spPr>
            <a:xfrm>
              <a:off x="3444" y="3396"/>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cxnSp>
        <p:nvCxnSpPr>
          <p:cNvPr id="17" name="直接连接符 16"/>
          <p:cNvCxnSpPr/>
          <p:nvPr/>
        </p:nvCxnSpPr>
        <p:spPr>
          <a:xfrm>
            <a:off x="1052513" y="1260475"/>
            <a:ext cx="10128250" cy="3175"/>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052513" y="5591175"/>
            <a:ext cx="10128250" cy="3175"/>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180763" y="1263650"/>
            <a:ext cx="0" cy="4343400"/>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8550275" y="4210050"/>
            <a:ext cx="3549650" cy="1568450"/>
          </a:xfrm>
          <a:prstGeom prst="rect">
            <a:avLst/>
          </a:prstGeom>
          <a:noFill/>
          <a:ln w="9525">
            <a:noFill/>
          </a:ln>
        </p:spPr>
        <p:txBody>
          <a:bodyPr>
            <a:spAutoFit/>
          </a:bodyPr>
          <a:p>
            <a:pPr algn="ctr"/>
            <a:r>
              <a:rPr lang="en-US" altLang="zh-CN" sz="9600" dirty="0">
                <a:solidFill>
                  <a:srgbClr val="FFD143"/>
                </a:solidFill>
                <a:latin typeface="微软雅黑" panose="020B0503020204020204" pitchFamily="34" charset="-122"/>
                <a:ea typeface="微软雅黑" panose="020B0503020204020204" pitchFamily="34" charset="-122"/>
              </a:rPr>
              <a:t>04</a:t>
            </a:r>
            <a:endParaRPr lang="en-US" altLang="zh-CN" sz="9600" dirty="0">
              <a:solidFill>
                <a:srgbClr val="FFD143"/>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584065" y="1484630"/>
            <a:ext cx="6115685" cy="1445260"/>
          </a:xfrm>
          <a:prstGeom prst="rect">
            <a:avLst/>
          </a:prstGeom>
          <a:noFill/>
          <a:ln w="9525">
            <a:noFill/>
          </a:ln>
        </p:spPr>
        <p:txBody>
          <a:bodyPr wrap="square">
            <a:spAutoFit/>
          </a:bodyPr>
          <a:p>
            <a:pPr algn="ctr" eaLnBrk="1" hangingPunct="1"/>
            <a:r>
              <a:rPr lang="zh-CN" altLang="en-US" sz="4400" b="1">
                <a:ln>
                  <a:solidFill>
                    <a:schemeClr val="accent6">
                      <a:lumMod val="75000"/>
                    </a:schemeClr>
                  </a:solidFill>
                </a:ln>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sym typeface="微软雅黑" panose="020B0503020204020204" pitchFamily="34" charset="-122"/>
              </a:rPr>
              <a:t>应用文写作版面设计、情感策略及优化措施</a:t>
            </a:r>
            <a:endParaRPr lang="zh-CN" altLang="en-US" sz="4400" b="1">
              <a:ln>
                <a:solidFill>
                  <a:schemeClr val="accent6">
                    <a:lumMod val="75000"/>
                  </a:schemeClr>
                </a:solidFill>
              </a:ln>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0" name="图片 99"/>
          <p:cNvPicPr/>
          <p:nvPr/>
        </p:nvPicPr>
        <p:blipFill>
          <a:blip r:embed="rId1"/>
          <a:stretch>
            <a:fillRect/>
          </a:stretch>
        </p:blipFill>
        <p:spPr>
          <a:xfrm>
            <a:off x="695325" y="176530"/>
            <a:ext cx="719455" cy="857250"/>
          </a:xfrm>
          <a:prstGeom prst="rect">
            <a:avLst/>
          </a:prstGeom>
          <a:noFill/>
          <a:ln w="9525">
            <a:noFill/>
          </a:ln>
        </p:spPr>
      </p:pic>
      <p:sp>
        <p:nvSpPr>
          <p:cNvPr id="2" name="文本框 1"/>
          <p:cNvSpPr txBox="1"/>
          <p:nvPr/>
        </p:nvSpPr>
        <p:spPr>
          <a:xfrm>
            <a:off x="4007485" y="3150870"/>
            <a:ext cx="6924040" cy="2030095"/>
          </a:xfrm>
          <a:prstGeom prst="rect">
            <a:avLst/>
          </a:prstGeom>
          <a:noFill/>
        </p:spPr>
        <p:txBody>
          <a:bodyPr wrap="square" rtlCol="0" anchor="t">
            <a:spAutoFit/>
          </a:bodyPr>
          <a:p>
            <a:pPr marL="0" indent="0" eaLnBrk="1" latinLnBrk="0" hangingPunct="1">
              <a:lnSpc>
                <a:spcPts val="3780"/>
              </a:lnSpc>
            </a:pPr>
            <a:r>
              <a:rPr lang="en-US" altLang="zh-CN" sz="2400">
                <a:solidFill>
                  <a:schemeClr val="accent6">
                    <a:lumMod val="75000"/>
                  </a:schemeClr>
                </a:solidFill>
                <a:latin typeface="黑体" panose="02010609060101010101" charset="-122"/>
                <a:ea typeface="黑体" panose="02010609060101010101" charset="-122"/>
              </a:rPr>
              <a:t>   —— 强调对应用性和创造性能力的考查，引导学生在语言学习过程中注重辨析语言和文化中的具体现象，梳理和概括信息，从自己的视角正确评判周围事物和观念，创造性地表达自己的观点和想法。</a:t>
            </a:r>
            <a:endParaRPr lang="zh-CN" altLang="en-US" sz="2000">
              <a:solidFill>
                <a:schemeClr val="accent6">
                  <a:lumMod val="75000"/>
                </a:schemeClr>
              </a:solidFill>
              <a:latin typeface="黑体" panose="02010609060101010101" charset="-122"/>
              <a:ea typeface="黑体" panose="02010609060101010101" charset="-122"/>
            </a:endParaRPr>
          </a:p>
        </p:txBody>
      </p:sp>
      <p:cxnSp>
        <p:nvCxnSpPr>
          <p:cNvPr id="3" name="直接连接符 2"/>
          <p:cNvCxnSpPr>
            <a:stCxn id="14" idx="0"/>
          </p:cNvCxnSpPr>
          <p:nvPr/>
        </p:nvCxnSpPr>
        <p:spPr>
          <a:xfrm flipH="1">
            <a:off x="9788208" y="4077018"/>
            <a:ext cx="2403475" cy="2784475"/>
          </a:xfrm>
          <a:prstGeom prst="lin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pic>
        <p:nvPicPr>
          <p:cNvPr id="103" name="图片 102"/>
          <p:cNvPicPr/>
          <p:nvPr/>
        </p:nvPicPr>
        <p:blipFill>
          <a:blip r:embed="rId2"/>
          <a:stretch>
            <a:fillRect/>
          </a:stretch>
        </p:blipFill>
        <p:spPr>
          <a:xfrm>
            <a:off x="1114425" y="1358900"/>
            <a:ext cx="2762250" cy="4147820"/>
          </a:xfrm>
          <a:prstGeom prst="rect">
            <a:avLst/>
          </a:prstGeom>
          <a:noFill/>
          <a:ln w="9525">
            <a:noFill/>
          </a:ln>
        </p:spPr>
      </p:pic>
      <p:pic>
        <p:nvPicPr>
          <p:cNvPr id="105" name="图片 104"/>
          <p:cNvPicPr/>
          <p:nvPr/>
        </p:nvPicPr>
        <p:blipFill>
          <a:blip r:embed="rId3"/>
          <a:stretch>
            <a:fillRect/>
          </a:stretch>
        </p:blipFill>
        <p:spPr>
          <a:xfrm>
            <a:off x="10522585" y="5751195"/>
            <a:ext cx="1644015" cy="1078865"/>
          </a:xfrm>
          <a:prstGeom prst="rect">
            <a:avLst/>
          </a:prstGeom>
          <a:noFill/>
          <a:ln w="9525">
            <a:noFill/>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000000"/>
                                          </p:val>
                                        </p:tav>
                                        <p:tav tm="100000">
                                          <p:val>
                                            <p:strVal val="#ppt_w"/>
                                          </p:val>
                                        </p:tav>
                                      </p:tavLst>
                                    </p:anim>
                                    <p:anim calcmode="lin" valueType="num">
                                      <p:cBhvr>
                                        <p:cTn id="33" dur="500" fill="hold"/>
                                        <p:tgtEl>
                                          <p:spTgt spid="20"/>
                                        </p:tgtEl>
                                        <p:attrNameLst>
                                          <p:attrName>ppt_h</p:attrName>
                                        </p:attrNameLst>
                                      </p:cBhvr>
                                      <p:tavLst>
                                        <p:tav tm="0">
                                          <p:val>
                                            <p:fltVal val="0.000000"/>
                                          </p:val>
                                        </p:tav>
                                        <p:tav tm="100000">
                                          <p:val>
                                            <p:strVal val="#ppt_h"/>
                                          </p:val>
                                        </p:tav>
                                      </p:tavLst>
                                    </p:anim>
                                    <p:animEffect transition="in" filter="fade">
                                      <p:cBhvr>
                                        <p:cTn id="34" dur="500"/>
                                        <p:tgtEl>
                                          <p:spTgt spid="20"/>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845600" y="304344"/>
            <a:ext cx="5996648"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5943" tIns="26992" rIns="215943" bIns="134964">
            <a:spAutoFit/>
          </a:bodyPr>
          <a:p>
            <a:pPr indent="10795" algn="ctr" defTabSz="514350">
              <a:lnSpc>
                <a:spcPct val="150000"/>
              </a:lnSpc>
            </a:pPr>
            <a:r>
              <a:rPr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应用文写作</a:t>
            </a:r>
            <a:r>
              <a:rPr 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版面设计</a:t>
            </a:r>
            <a:r>
              <a:rPr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、情感策略及优化措施</a:t>
            </a:r>
            <a:endParaRPr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1" name="Shape 247"/>
          <p:cNvSpPr/>
          <p:nvPr/>
        </p:nvSpPr>
        <p:spPr>
          <a:xfrm>
            <a:off x="1588" y="6346065"/>
            <a:ext cx="9966270" cy="511042"/>
          </a:xfrm>
          <a:prstGeom prst="rect">
            <a:avLst/>
          </a:prstGeom>
          <a:solidFill>
            <a:srgbClr val="C00000"/>
          </a:solidFill>
          <a:ln w="12700">
            <a:miter lim="400000"/>
          </a:ln>
        </p:spPr>
        <p:txBody>
          <a:bodyPr lIns="121885" tIns="121885" rIns="121885" bIns="121885" anchor="ctr"/>
          <a:lstStyle/>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2" name="Shape 247"/>
          <p:cNvSpPr/>
          <p:nvPr>
            <p:custDataLst>
              <p:tags r:id="rId2"/>
            </p:custDataLst>
          </p:nvPr>
        </p:nvSpPr>
        <p:spPr>
          <a:xfrm>
            <a:off x="11554309" y="6346065"/>
            <a:ext cx="683717" cy="511042"/>
          </a:xfrm>
          <a:prstGeom prst="rect">
            <a:avLst/>
          </a:prstGeom>
          <a:solidFill>
            <a:srgbClr val="C00000"/>
          </a:solidFill>
          <a:ln w="12700">
            <a:miter lim="400000"/>
          </a:ln>
        </p:spPr>
        <p:txBody>
          <a:bodyPr lIns="121885" tIns="121885" rIns="121885" bIns="121885"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5413" y="-698865"/>
            <a:ext cx="1234001" cy="1399517"/>
            <a:chOff x="4064000" y="1049357"/>
            <a:chExt cx="4064000" cy="4609122"/>
          </a:xfrm>
        </p:grpSpPr>
        <p:sp>
          <p:nvSpPr>
            <p:cNvPr id="6" name="Freeform 5"/>
            <p:cNvSpPr/>
            <p:nvPr>
              <p:custDataLst>
                <p:tags r:id="rId3"/>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sp>
          <p:nvSpPr>
            <p:cNvPr id="7" name="Freeform 5"/>
            <p:cNvSpPr/>
            <p:nvPr>
              <p:custDataLst>
                <p:tags r:id="rId4"/>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grpSp>
      <p:grpSp>
        <p:nvGrpSpPr>
          <p:cNvPr id="15" name="组合 14"/>
          <p:cNvGrpSpPr/>
          <p:nvPr/>
        </p:nvGrpSpPr>
        <p:grpSpPr>
          <a:xfrm>
            <a:off x="293157" y="304252"/>
            <a:ext cx="552170" cy="626233"/>
            <a:chOff x="4064000" y="1049357"/>
            <a:chExt cx="4064000" cy="4609122"/>
          </a:xfrm>
        </p:grpSpPr>
        <p:sp>
          <p:nvSpPr>
            <p:cNvPr id="16" name="Freeform 5"/>
            <p:cNvSpPr/>
            <p:nvPr>
              <p:custDataLst>
                <p:tags r:id="rId5"/>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sp>
          <p:nvSpPr>
            <p:cNvPr id="17" name="Freeform 5"/>
            <p:cNvSpPr/>
            <p:nvPr>
              <p:custDataLst>
                <p:tags r:id="rId6"/>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grpSp>
      <p:pic>
        <p:nvPicPr>
          <p:cNvPr id="100" name="图片 99"/>
          <p:cNvPicPr/>
          <p:nvPr>
            <p:custDataLst>
              <p:tags r:id="rId7"/>
            </p:custDataLst>
          </p:nvPr>
        </p:nvPicPr>
        <p:blipFill>
          <a:blip r:embed="rId8"/>
          <a:stretch>
            <a:fillRect/>
          </a:stretch>
        </p:blipFill>
        <p:spPr>
          <a:xfrm>
            <a:off x="10199254" y="5175430"/>
            <a:ext cx="1456311" cy="1740082"/>
          </a:xfrm>
          <a:prstGeom prst="rect">
            <a:avLst/>
          </a:prstGeom>
          <a:noFill/>
          <a:ln w="9525">
            <a:noFill/>
          </a:ln>
        </p:spPr>
      </p:pic>
      <p:pic>
        <p:nvPicPr>
          <p:cNvPr id="101" name="图片 100"/>
          <p:cNvPicPr/>
          <p:nvPr>
            <p:custDataLst>
              <p:tags r:id="rId9"/>
            </p:custDataLst>
          </p:nvPr>
        </p:nvPicPr>
        <p:blipFill>
          <a:blip r:embed="rId10"/>
          <a:stretch>
            <a:fillRect/>
          </a:stretch>
        </p:blipFill>
        <p:spPr>
          <a:xfrm>
            <a:off x="9047347" y="-98141"/>
            <a:ext cx="3047206" cy="1009387"/>
          </a:xfrm>
          <a:prstGeom prst="rect">
            <a:avLst/>
          </a:prstGeom>
          <a:noFill/>
          <a:ln w="9525">
            <a:noFill/>
          </a:ln>
        </p:spPr>
      </p:pic>
      <p:pic>
        <p:nvPicPr>
          <p:cNvPr id="8" name="图片 7"/>
          <p:cNvPicPr>
            <a:picLocks noChangeAspect="1"/>
          </p:cNvPicPr>
          <p:nvPr>
            <p:custDataLst>
              <p:tags r:id="rId11"/>
            </p:custDataLst>
          </p:nvPr>
        </p:nvPicPr>
        <p:blipFill>
          <a:blip r:embed="rId12"/>
          <a:srcRect t="9400" b="30138"/>
          <a:stretch>
            <a:fillRect/>
          </a:stretch>
        </p:blipFill>
        <p:spPr>
          <a:xfrm>
            <a:off x="202248" y="982345"/>
            <a:ext cx="5584825" cy="5341620"/>
          </a:xfrm>
          <a:prstGeom prst="rect">
            <a:avLst/>
          </a:prstGeom>
        </p:spPr>
      </p:pic>
      <p:sp>
        <p:nvSpPr>
          <p:cNvPr id="3" name="文本框 2"/>
          <p:cNvSpPr txBox="1"/>
          <p:nvPr/>
        </p:nvSpPr>
        <p:spPr>
          <a:xfrm>
            <a:off x="5670868" y="1013460"/>
            <a:ext cx="6188710" cy="4994275"/>
          </a:xfrm>
          <a:prstGeom prst="rect">
            <a:avLst/>
          </a:prstGeom>
          <a:noFill/>
        </p:spPr>
        <p:txBody>
          <a:bodyPr wrap="square" rtlCol="0">
            <a:noAutofit/>
          </a:bodyPr>
          <a:p>
            <a:pPr marL="342900" marR="0" indent="-342900" algn="l" defTabSz="685800" rtl="0" fontAlgn="auto" latinLnBrk="0" hangingPunct="0">
              <a:lnSpc>
                <a:spcPct val="100000"/>
              </a:lnSpc>
              <a:spcBef>
                <a:spcPts val="0"/>
              </a:spcBef>
              <a:spcAft>
                <a:spcPts val="0"/>
              </a:spcAft>
              <a:buClrTx/>
              <a:buSzTx/>
              <a:buFont typeface="Arial" panose="020B0604020202020204" pitchFamily="34" charset="0"/>
              <a:buChar char="•"/>
            </a:pP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应用文正反面，7+9共16行。</a:t>
            </a:r>
            <a:endPar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L="342900" marR="0" indent="-342900" algn="l" defTabSz="685800" rtl="0" fontAlgn="auto" latinLnBrk="0" hangingPunct="0">
              <a:lnSpc>
                <a:spcPct val="100000"/>
              </a:lnSpc>
              <a:spcBef>
                <a:spcPts val="0"/>
              </a:spcBef>
              <a:spcAft>
                <a:spcPts val="0"/>
              </a:spcAft>
              <a:buClrTx/>
              <a:buSzTx/>
              <a:buFont typeface="Arial" panose="020B0604020202020204" pitchFamily="34" charset="0"/>
              <a:buChar char="•"/>
            </a:pPr>
            <a:r>
              <a:rPr lang="zh-CN" altLang="en-US" sz="2400" b="1">
                <a:ln>
                  <a:noFill/>
                </a:ln>
                <a:solidFill>
                  <a:schemeClr val="accent6">
                    <a:lumMod val="50000"/>
                  </a:schemeClr>
                </a:solidFill>
                <a:effectLst/>
                <a:uFillTx/>
                <a:latin typeface="微软雅黑" panose="020B0503020204020204" pitchFamily="34" charset="-122"/>
                <a:ea typeface="微软雅黑" panose="020B0503020204020204" pitchFamily="34" charset="-122"/>
                <a:sym typeface="Helvetica"/>
              </a:rPr>
              <a:t>如果是信件，16-3，学生可写13行</a:t>
            </a:r>
            <a:r>
              <a:rPr lang="zh-CN" altLang="en-US" sz="2400" b="1">
                <a:ln>
                  <a:noFill/>
                </a:ln>
                <a:solidFill>
                  <a:srgbClr val="C00000"/>
                </a:solidFill>
                <a:effectLst/>
                <a:uFillTx/>
                <a:latin typeface="微软雅黑" panose="020B0503020204020204" pitchFamily="34" charset="-122"/>
                <a:ea typeface="微软雅黑" panose="020B0503020204020204" pitchFamily="34" charset="-122"/>
                <a:sym typeface="Helvetica"/>
              </a:rPr>
              <a:t>；</a:t>
            </a:r>
            <a:endParaRPr lang="zh-CN" altLang="en-US" sz="2400" b="1">
              <a:ln>
                <a:noFill/>
              </a:ln>
              <a:solidFill>
                <a:srgbClr val="C00000"/>
              </a:solidFill>
              <a:effectLst/>
              <a:uFillTx/>
              <a:latin typeface="微软雅黑" panose="020B0503020204020204" pitchFamily="34" charset="-122"/>
              <a:ea typeface="微软雅黑" panose="020B0503020204020204" pitchFamily="34" charset="-122"/>
              <a:sym typeface="Helvetica"/>
            </a:endParaRPr>
          </a:p>
          <a:p>
            <a:pPr marL="342900" marR="0" indent="-342900" algn="l" defTabSz="685800" rtl="0" fontAlgn="auto" latinLnBrk="0" hangingPunct="0">
              <a:lnSpc>
                <a:spcPct val="100000"/>
              </a:lnSpc>
              <a:spcBef>
                <a:spcPts val="0"/>
              </a:spcBef>
              <a:spcAft>
                <a:spcPts val="0"/>
              </a:spcAft>
              <a:buClrTx/>
              <a:buSzTx/>
              <a:buFont typeface="Arial" panose="020B0604020202020204" pitchFamily="34" charset="0"/>
              <a:buChar char="•"/>
            </a:pPr>
            <a:r>
              <a:rPr lang="zh-CN" altLang="en-US" sz="2400" b="1">
                <a:ln>
                  <a:noFill/>
                </a:ln>
                <a:solidFill>
                  <a:srgbClr val="0070C0"/>
                </a:solidFill>
                <a:effectLst/>
                <a:uFillTx/>
                <a:latin typeface="微软雅黑" panose="020B0503020204020204" pitchFamily="34" charset="-122"/>
                <a:ea typeface="微软雅黑" panose="020B0503020204020204" pitchFamily="34" charset="-122"/>
                <a:sym typeface="Helvetica"/>
              </a:rPr>
              <a:t>其他文体，学生可写</a:t>
            </a:r>
            <a:r>
              <a:rPr lang="en-US" altLang="zh-CN" sz="2400" b="1">
                <a:ln>
                  <a:noFill/>
                </a:ln>
                <a:solidFill>
                  <a:srgbClr val="0070C0"/>
                </a:solidFill>
                <a:effectLst/>
                <a:uFillTx/>
                <a:latin typeface="微软雅黑" panose="020B0503020204020204" pitchFamily="34" charset="-122"/>
                <a:ea typeface="微软雅黑" panose="020B0503020204020204" pitchFamily="34" charset="-122"/>
                <a:sym typeface="Helvetica"/>
              </a:rPr>
              <a:t>14</a:t>
            </a:r>
            <a:r>
              <a:rPr lang="zh-CN" altLang="en-US" sz="2400" b="1">
                <a:ln>
                  <a:noFill/>
                </a:ln>
                <a:solidFill>
                  <a:srgbClr val="0070C0"/>
                </a:solidFill>
                <a:effectLst/>
                <a:uFillTx/>
                <a:latin typeface="微软雅黑" panose="020B0503020204020204" pitchFamily="34" charset="-122"/>
                <a:ea typeface="微软雅黑" panose="020B0503020204020204" pitchFamily="34" charset="-122"/>
                <a:sym typeface="Helvetica"/>
              </a:rPr>
              <a:t>行，太多无益</a:t>
            </a: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a:t>
            </a:r>
            <a:endPar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endPar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L="342900" marR="0" indent="-342900" algn="l" defTabSz="685800" rtl="0" fontAlgn="auto" latinLnBrk="0" hangingPunct="0">
              <a:lnSpc>
                <a:spcPct val="100000"/>
              </a:lnSpc>
              <a:spcBef>
                <a:spcPts val="0"/>
              </a:spcBef>
              <a:spcAft>
                <a:spcPts val="0"/>
              </a:spcAft>
              <a:buClrTx/>
              <a:buSzTx/>
              <a:buFont typeface="Arial" panose="020B0604020202020204" pitchFamily="34" charset="0"/>
              <a:buChar char="•"/>
            </a:pP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虎头、豹尾、猪肚：</a:t>
            </a:r>
            <a:endPar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a:t>
            </a: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第一段：交代</a:t>
            </a:r>
            <a:r>
              <a:rPr lang="zh-CN" altLang="en-US" sz="2400" b="1">
                <a:ln>
                  <a:noFill/>
                </a:ln>
                <a:solidFill>
                  <a:srgbClr val="C00000"/>
                </a:solidFill>
                <a:effectLst/>
                <a:uFillTx/>
                <a:latin typeface="微软雅黑" panose="020B0503020204020204" pitchFamily="34" charset="-122"/>
                <a:ea typeface="微软雅黑" panose="020B0503020204020204" pitchFamily="34" charset="-122"/>
                <a:sym typeface="Helvetica"/>
              </a:rPr>
              <a:t>写作背景</a:t>
            </a: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和</a:t>
            </a:r>
            <a:r>
              <a:rPr lang="zh-CN" altLang="en-US" sz="2400" b="1">
                <a:ln>
                  <a:noFill/>
                </a:ln>
                <a:solidFill>
                  <a:srgbClr val="C00000"/>
                </a:solidFill>
                <a:effectLst/>
                <a:uFillTx/>
                <a:latin typeface="微软雅黑" panose="020B0503020204020204" pitchFamily="34" charset="-122"/>
                <a:ea typeface="微软雅黑" panose="020B0503020204020204" pitchFamily="34" charset="-122"/>
                <a:sym typeface="Helvetica"/>
              </a:rPr>
              <a:t>写作目的</a:t>
            </a:r>
            <a:r>
              <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a:t>
            </a:r>
            <a:endPar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a:t>
            </a:r>
            <a:r>
              <a:rPr lang="zh-CN" altLang="en-US" sz="2400" b="1">
                <a:ln>
                  <a:noFill/>
                </a:ln>
                <a:solidFill>
                  <a:srgbClr val="C00000"/>
                </a:solidFill>
                <a:effectLst/>
                <a:uFillTx/>
                <a:latin typeface="微软雅黑" panose="020B0503020204020204" pitchFamily="34" charset="-122"/>
                <a:ea typeface="微软雅黑" panose="020B0503020204020204" pitchFamily="34" charset="-122"/>
                <a:sym typeface="Helvetica"/>
              </a:rPr>
              <a:t>拉近情感</a:t>
            </a: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a:t>
            </a:r>
            <a:r>
              <a:rPr lang="zh-CN" altLang="en-US" sz="2400" b="1">
                <a:ln>
                  <a:noFill/>
                </a:ln>
                <a:solidFill>
                  <a:srgbClr val="7030A0"/>
                </a:solidFill>
                <a:effectLst/>
                <a:uFillTx/>
                <a:latin typeface="微软雅黑" panose="020B0503020204020204" pitchFamily="34" charset="-122"/>
                <a:ea typeface="微软雅黑" panose="020B0503020204020204" pitchFamily="34" charset="-122"/>
                <a:sym typeface="Helvetica"/>
              </a:rPr>
              <a:t>求共情</a:t>
            </a: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a:t>
            </a:r>
            <a:endPar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a:t>
            </a:r>
            <a:r>
              <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a:t>
            </a: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第二段：要点齐全</a:t>
            </a:r>
            <a:endPar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a:t>
            </a:r>
            <a:r>
              <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逻辑清晰</a:t>
            </a:r>
            <a:endPar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语义连贯</a:t>
            </a:r>
            <a:endPar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a:t>
            </a: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渗透</a:t>
            </a:r>
            <a:r>
              <a:rPr lang="zh-CN" altLang="en-US" sz="2400" b="1">
                <a:ln>
                  <a:noFill/>
                </a:ln>
                <a:solidFill>
                  <a:srgbClr val="C00000"/>
                </a:solidFill>
                <a:effectLst/>
                <a:uFillTx/>
                <a:latin typeface="微软雅黑" panose="020B0503020204020204" pitchFamily="34" charset="-122"/>
                <a:ea typeface="微软雅黑" panose="020B0503020204020204" pitchFamily="34" charset="-122"/>
                <a:sym typeface="Helvetica"/>
              </a:rPr>
              <a:t>目的</a:t>
            </a:r>
            <a:endPar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a:t>
            </a: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第三段：</a:t>
            </a:r>
            <a:r>
              <a:rPr lang="zh-CN" altLang="en-US" sz="2400" b="1">
                <a:ln>
                  <a:noFill/>
                </a:ln>
                <a:solidFill>
                  <a:srgbClr val="C00000"/>
                </a:solidFill>
                <a:effectLst/>
                <a:uFillTx/>
                <a:latin typeface="微软雅黑" panose="020B0503020204020204" pitchFamily="34" charset="-122"/>
                <a:ea typeface="微软雅黑" panose="020B0503020204020204" pitchFamily="34" charset="-122"/>
                <a:sym typeface="Helvetica"/>
              </a:rPr>
              <a:t>套路结语</a:t>
            </a:r>
            <a:endPar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a:t>
            </a:r>
            <a:r>
              <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                 +</a:t>
            </a:r>
            <a:r>
              <a:rPr lang="en-US" altLang="zh-CN" sz="2400" b="1">
                <a:ln>
                  <a:noFill/>
                </a:ln>
                <a:solidFill>
                  <a:srgbClr val="C00000"/>
                </a:solidFill>
                <a:effectLst/>
                <a:uFillTx/>
                <a:latin typeface="微软雅黑" panose="020B0503020204020204" pitchFamily="34" charset="-122"/>
                <a:ea typeface="微软雅黑" panose="020B0503020204020204" pitchFamily="34" charset="-122"/>
                <a:sym typeface="Helvetica"/>
              </a:rPr>
              <a:t>祝愿鼓励</a:t>
            </a: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a:t>
            </a:r>
            <a:r>
              <a:rPr lang="zh-CN" altLang="en-US" sz="2400" b="1">
                <a:ln>
                  <a:noFill/>
                </a:ln>
                <a:solidFill>
                  <a:srgbClr val="7030A0"/>
                </a:solidFill>
                <a:effectLst/>
                <a:uFillTx/>
                <a:latin typeface="微软雅黑" panose="020B0503020204020204" pitchFamily="34" charset="-122"/>
                <a:ea typeface="微软雅黑" panose="020B0503020204020204" pitchFamily="34" charset="-122"/>
                <a:sym typeface="Helvetica"/>
              </a:rPr>
              <a:t>画大饼</a:t>
            </a:r>
            <a:r>
              <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rPr>
              <a:t>）</a:t>
            </a:r>
            <a:endParaRPr lang="en-US" altLang="zh-CN"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endParaRPr lang="zh-CN" altLang="en-US" sz="2400" b="1">
              <a:ln>
                <a:noFill/>
              </a:ln>
              <a:solidFill>
                <a:schemeClr val="accent5">
                  <a:lumMod val="50000"/>
                </a:schemeClr>
              </a:solidFill>
              <a:effectLst/>
              <a:uFillTx/>
              <a:latin typeface="微软雅黑" panose="020B0503020204020204" pitchFamily="34" charset="-122"/>
              <a:ea typeface="微软雅黑" panose="020B0503020204020204" pitchFamily="34" charset="-122"/>
              <a:sym typeface="Helvetica"/>
            </a:endParaRPr>
          </a:p>
        </p:txBody>
      </p:sp>
      <p:sp>
        <p:nvSpPr>
          <p:cNvPr id="9" name="圆角矩形 8"/>
          <p:cNvSpPr/>
          <p:nvPr/>
        </p:nvSpPr>
        <p:spPr>
          <a:xfrm rot="18900000">
            <a:off x="8823886" y="4244253"/>
            <a:ext cx="1609941" cy="610109"/>
          </a:xfrm>
          <a:prstGeom prst="roundRect">
            <a:avLst/>
          </a:prstGeom>
          <a:solidFill>
            <a:srgbClr val="EDDCB9"/>
          </a:solidFill>
          <a:ln w="25400" cap="flat">
            <a:solidFill>
              <a:schemeClr val="accent1"/>
            </a:solidFill>
            <a:prstDash val="solid"/>
            <a:round/>
          </a:ln>
        </p:spPr>
        <p:style>
          <a:lnRef idx="0">
            <a:scrgbClr r="0" g="0" b="0"/>
          </a:lnRef>
          <a:fillRef idx="0">
            <a:scrgbClr r="0" g="0" b="0"/>
          </a:fillRef>
          <a:effectRef idx="0">
            <a:scrgbClr r="0" g="0" b="0"/>
          </a:effectRef>
          <a:fontRef idx="none"/>
        </p:style>
        <p:txBody>
          <a:bodyPr rot="0" vertOverflow="overflow" horzOverflow="overflow" vert="horz" wrap="square" lIns="91414" tIns="91414" rIns="91414" bIns="91414"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mn-cs"/>
                <a:sym typeface="Helvetica"/>
              </a:rPr>
              <a:t>文章主旨</a:t>
            </a:r>
            <a:endParaRPr kumimoji="0" lang="zh-CN" altLang="en-US" sz="24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mn-cs"/>
              <a:sym typeface="Helvetica"/>
            </a:endParaRPr>
          </a:p>
        </p:txBody>
      </p:sp>
      <p:cxnSp>
        <p:nvCxnSpPr>
          <p:cNvPr id="4" name="直接箭头连接符 3"/>
          <p:cNvCxnSpPr/>
          <p:nvPr/>
        </p:nvCxnSpPr>
        <p:spPr>
          <a:xfrm flipH="1">
            <a:off x="8541573" y="3345925"/>
            <a:ext cx="1710055" cy="1640205"/>
          </a:xfrm>
          <a:prstGeom prst="straightConnector1">
            <a:avLst/>
          </a:prstGeom>
          <a:noFill/>
          <a:ln w="25400" cap="flat">
            <a:solidFill>
              <a:schemeClr val="accent1"/>
            </a:solidFill>
            <a:prstDash val="solid"/>
            <a:round/>
            <a:headEnd type="arrow"/>
            <a:tailEnd type="arrow"/>
          </a:ln>
        </p:spPr>
        <p:style>
          <a:lnRef idx="0">
            <a:scrgbClr r="0" g="0" b="0"/>
          </a:lnRef>
          <a:fillRef idx="0">
            <a:scrgbClr r="0" g="0" b="0"/>
          </a:fillRef>
          <a:effectRef idx="0">
            <a:scrgbClr r="0" g="0" b="0"/>
          </a:effectRef>
          <a:fontRef idx="none"/>
        </p:style>
      </p:cxnSp>
      <p:sp>
        <p:nvSpPr>
          <p:cNvPr id="12" name="文本框 11"/>
          <p:cNvSpPr txBox="1"/>
          <p:nvPr/>
        </p:nvSpPr>
        <p:spPr>
          <a:xfrm>
            <a:off x="534353" y="1243965"/>
            <a:ext cx="4867275" cy="463105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noAutofit/>
          </a:bodyPr>
          <a:p>
            <a:pPr marL="342900" marR="0" indent="-342900" algn="l" defTabSz="685800" rtl="0" fontAlgn="auto" hangingPunct="0">
              <a:lnSpc>
                <a:spcPts val="3480"/>
              </a:lnSpc>
              <a:spcBef>
                <a:spcPts val="0"/>
              </a:spcBef>
              <a:spcAft>
                <a:spcPts val="0"/>
              </a:spcAft>
              <a:buClrTx/>
              <a:buSzTx/>
              <a:buFont typeface="Arial" panose="020B0604020202020204" pitchFamily="34" charset="0"/>
              <a:buChar char="•"/>
            </a:pP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每行约11</a:t>
            </a:r>
            <a:r>
              <a:rPr kumimoji="0" lang="en-US" altLang="zh-CN"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-12</a:t>
            </a: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词</a:t>
            </a:r>
            <a:endPar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L="342900" marR="0" indent="-342900" algn="l" defTabSz="685800" rtl="0" fontAlgn="auto" hangingPunct="0">
              <a:lnSpc>
                <a:spcPts val="3480"/>
              </a:lnSpc>
              <a:spcBef>
                <a:spcPts val="0"/>
              </a:spcBef>
              <a:spcAft>
                <a:spcPts val="0"/>
              </a:spcAft>
              <a:buClrTx/>
              <a:buSzTx/>
              <a:buFont typeface="Arial" panose="020B0604020202020204" pitchFamily="34" charset="0"/>
              <a:buChar char="•"/>
            </a:pP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分为三段</a:t>
            </a:r>
            <a:endPar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 1. 写信背景和目的</a:t>
            </a:r>
            <a:r>
              <a:rPr kumimoji="0" lang="en-US" altLang="zh-CN"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a:t>
            </a: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拉近情感</a:t>
            </a:r>
            <a:r>
              <a:rPr kumimoji="0" lang="zh-CN" altLang="en-US" sz="2000" b="1" i="0" u="none" strike="noStrike" cap="none" spc="0" normalizeH="0" baseline="0">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（求共情）</a:t>
            </a: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        </a:t>
            </a:r>
            <a:r>
              <a:rPr kumimoji="0" lang="en-US" altLang="zh-CN"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   </a:t>
            </a:r>
            <a:endParaRPr kumimoji="0" lang="en-US" altLang="zh-CN"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R="0" indent="0" algn="l" defTabSz="685800" rtl="0" fontAlgn="auto" hangingPunct="0">
              <a:lnSpc>
                <a:spcPts val="3480"/>
              </a:lnSpc>
              <a:spcBef>
                <a:spcPts val="0"/>
              </a:spcBef>
              <a:spcAft>
                <a:spcPts val="0"/>
              </a:spcAft>
              <a:buClrTx/>
              <a:buSzTx/>
              <a:buFontTx/>
              <a:buNone/>
            </a:pPr>
            <a:r>
              <a:rPr kumimoji="0" lang="en-US" altLang="zh-CN"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     </a:t>
            </a: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（3行，</a:t>
            </a:r>
            <a:r>
              <a:rPr kumimoji="0" lang="zh-CN" altLang="en-US" sz="2000" b="1" i="0" u="none" strike="noStrike" cap="none" spc="0" normalizeH="0" baseline="0">
                <a:ln>
                  <a:noFill/>
                </a:ln>
                <a:solidFill>
                  <a:srgbClr val="FF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打草稿</a:t>
            </a: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a:t>
            </a:r>
            <a:endPar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 2. 主要内容</a:t>
            </a:r>
            <a:endPar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     （一般三个要点）</a:t>
            </a:r>
            <a:endPar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     （7-8行，</a:t>
            </a:r>
            <a:r>
              <a:rPr kumimoji="0" lang="zh-CN" altLang="en-US" sz="2000" b="1" i="0" u="none" strike="noStrike" cap="none" spc="0" normalizeH="0" baseline="0">
                <a:ln>
                  <a:noFill/>
                </a:ln>
                <a:solidFill>
                  <a:srgbClr val="FF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关键词</a:t>
            </a:r>
            <a:r>
              <a:rPr lang="zh-CN" altLang="en-US" sz="2000" b="1">
                <a:ln>
                  <a:noFill/>
                </a:ln>
                <a:solidFill>
                  <a:srgbClr val="FF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打草稿</a:t>
            </a: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a:t>
            </a:r>
            <a:endPar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 3. 套路结语+祝愿鼓励</a:t>
            </a:r>
            <a:r>
              <a:rPr kumimoji="0" lang="zh-CN" altLang="en-US" sz="2000" b="1" i="0" u="none" strike="noStrike" cap="none" spc="0" normalizeH="0" baseline="0">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（画大饼）</a:t>
            </a:r>
            <a:endParaRPr kumimoji="0" lang="zh-CN" altLang="en-US" sz="2000" b="1" i="0" u="none" strike="noStrike" cap="none" spc="0" normalizeH="0" baseline="0">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     （2-3行，</a:t>
            </a:r>
            <a:r>
              <a:rPr lang="zh-CN" altLang="en-US" sz="2000" b="1">
                <a:ln>
                  <a:noFill/>
                </a:ln>
                <a:solidFill>
                  <a:srgbClr val="FF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打草稿</a:t>
            </a: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a:t>
            </a:r>
            <a:endPar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L="342900" marR="0" indent="-342900" algn="l" defTabSz="685800" rtl="0" fontAlgn="auto" hangingPunct="0">
              <a:lnSpc>
                <a:spcPts val="3480"/>
              </a:lnSpc>
              <a:spcBef>
                <a:spcPts val="0"/>
              </a:spcBef>
              <a:spcAft>
                <a:spcPts val="0"/>
              </a:spcAft>
              <a:buClrTx/>
              <a:buSzTx/>
              <a:buFont typeface="Arial" panose="020B0604020202020204" pitchFamily="34" charset="0"/>
              <a:buChar char="•"/>
            </a:pPr>
            <a:r>
              <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 共计13-14行</a:t>
            </a:r>
            <a:endPar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L="0" marR="0" indent="0" algn="l" defTabSz="685800" rtl="0" fontAlgn="auto" latinLnBrk="0" hangingPunct="0">
              <a:lnSpc>
                <a:spcPts val="3480"/>
              </a:lnSpc>
              <a:spcBef>
                <a:spcPts val="0"/>
              </a:spcBef>
              <a:spcAft>
                <a:spcPts val="0"/>
              </a:spcAft>
              <a:buClrTx/>
              <a:buSzTx/>
              <a:buFontTx/>
              <a:buNone/>
            </a:pPr>
            <a:endParaRPr kumimoji="0" lang="zh-CN" altLang="en-US" sz="2000" b="1"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p:txBody>
      </p:sp>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bldLvl="0" animBg="1"/>
      <p:bldP spid="9" grpId="1" animBg="1"/>
      <p:bldP spid="12" grpId="0" bldLvl="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012190" y="220345"/>
            <a:ext cx="9086215" cy="736056"/>
            <a:chOff x="1267665" y="297419"/>
            <a:chExt cx="4885992" cy="736803"/>
          </a:xfrm>
        </p:grpSpPr>
        <p:sp>
          <p:nvSpPr>
            <p:cNvPr id="6" name="文本框 5"/>
            <p:cNvSpPr txBox="1"/>
            <p:nvPr>
              <p:custDataLst>
                <p:tags r:id="rId1"/>
              </p:custDataLst>
            </p:nvPr>
          </p:nvSpPr>
          <p:spPr>
            <a:xfrm>
              <a:off x="1267665" y="297419"/>
              <a:ext cx="4483066" cy="522500"/>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2800" b="1" kern="1200" cap="none" spc="0" normalizeH="0" baseline="0" noProof="1">
                  <a:solidFill>
                    <a:schemeClr val="tx1">
                      <a:lumMod val="75000"/>
                      <a:lumOff val="25000"/>
                    </a:schemeClr>
                  </a:solidFill>
                  <a:latin typeface="Calibri" panose="020F0502020204030204" charset="0"/>
                  <a:ea typeface="+mn-ea"/>
                  <a:cs typeface="+mn-cs"/>
                  <a:sym typeface="+mn-ea"/>
                </a:rPr>
                <a:t>2023年6月全国高考新课标I卷应用文真题</a:t>
              </a:r>
              <a:r>
                <a:rPr kumimoji="0" lang="en-US" altLang="zh-CN" sz="2800" b="1" kern="1200" cap="none" spc="0" normalizeH="0" baseline="0" noProof="1">
                  <a:solidFill>
                    <a:schemeClr val="tx1">
                      <a:lumMod val="75000"/>
                      <a:lumOff val="25000"/>
                    </a:schemeClr>
                  </a:solidFill>
                  <a:latin typeface="Calibri" panose="020F0502020204030204" charset="0"/>
                  <a:ea typeface="+mn-ea"/>
                  <a:cs typeface="+mn-cs"/>
                  <a:sym typeface="+mn-ea"/>
                </a:rPr>
                <a:t>  </a:t>
              </a:r>
              <a:endParaRPr kumimoji="0" lang="zh-CN" altLang="en-US" sz="2800" b="1" kern="1200" cap="none" spc="0" normalizeH="0" baseline="0" noProof="1">
                <a:solidFill>
                  <a:srgbClr val="7030A0"/>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275870"/>
            </a:xfrm>
            <a:prstGeom prst="rect">
              <a:avLst/>
            </a:prstGeom>
            <a:noFill/>
          </p:spPr>
          <p:txBody>
            <a:bodyPr>
              <a:spAutoFit/>
              <a:scene3d>
                <a:camera prst="orthographicFront"/>
                <a:lightRig rig="threePt" dir="t"/>
              </a:scene3d>
              <a:sp3d contourW="12700"/>
            </a:bodyPr>
            <a:p>
              <a:pPr marR="0" algn="l" defTabSz="457200" eaLnBrk="1" hangingPunct="1">
                <a:lnSpc>
                  <a:spcPct val="120000"/>
                </a:lnSpc>
                <a:buClrTx/>
                <a:buSzTx/>
                <a:buFont typeface="Arial" panose="020B0604020202020204" pitchFamily="34" charset="0"/>
                <a:buNone/>
                <a:defRPr/>
              </a:pPr>
              <a:r>
                <a:rPr lang="zh-CN" altLang="en-US" sz="1000">
                  <a:solidFill>
                    <a:schemeClr val="bg1">
                      <a:lumMod val="50000"/>
                    </a:schemeClr>
                  </a:solidFill>
                  <a:latin typeface="+mj-ea"/>
                  <a:ea typeface="+mj-ea"/>
                  <a:sym typeface="+mn-ea"/>
                </a:rPr>
                <a:t>溯恩英语</a:t>
              </a:r>
              <a:r>
                <a:rPr lang="en-US" altLang="zh-CN" sz="1000">
                  <a:solidFill>
                    <a:schemeClr val="bg1">
                      <a:lumMod val="50000"/>
                    </a:schemeClr>
                  </a:solidFill>
                  <a:latin typeface="+mj-ea"/>
                  <a:ea typeface="+mj-ea"/>
                  <a:sym typeface="+mn-ea"/>
                </a:rPr>
                <a:t> 2023年6月全国高考新课标 I &amp;Ⅱ卷卷</a:t>
              </a:r>
              <a:r>
                <a:rPr lang="zh-CN" altLang="en-US" sz="1000">
                  <a:solidFill>
                    <a:schemeClr val="bg1">
                      <a:lumMod val="50000"/>
                    </a:schemeClr>
                  </a:solidFill>
                  <a:latin typeface="+mj-ea"/>
                  <a:ea typeface="+mj-ea"/>
                  <a:sym typeface="+mn-ea"/>
                </a:rPr>
                <a:t>应用文</a:t>
              </a:r>
              <a:r>
                <a:rPr lang="en-US" altLang="zh-CN" sz="1000">
                  <a:solidFill>
                    <a:schemeClr val="bg1">
                      <a:lumMod val="50000"/>
                    </a:schemeClr>
                  </a:solidFill>
                  <a:latin typeface="+mj-ea"/>
                  <a:ea typeface="+mj-ea"/>
                  <a:sym typeface="+mn-ea"/>
                </a:rPr>
                <a:t>讲评</a:t>
              </a: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4" name="图片 4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graphicFrame>
        <p:nvGraphicFramePr>
          <p:cNvPr id="5" name="表格 4"/>
          <p:cNvGraphicFramePr/>
          <p:nvPr>
            <p:custDataLst>
              <p:tags r:id="rId5"/>
            </p:custDataLst>
          </p:nvPr>
        </p:nvGraphicFramePr>
        <p:xfrm>
          <a:off x="222885" y="800735"/>
          <a:ext cx="11721465" cy="5786755"/>
        </p:xfrm>
        <a:graphic>
          <a:graphicData uri="http://schemas.openxmlformats.org/drawingml/2006/table">
            <a:tbl>
              <a:tblPr firstRow="1" bandRow="1">
                <a:effectLst/>
                <a:tableStyleId>{5940675A-B579-460E-94D1-54222C63F5DA}</a:tableStyleId>
              </a:tblPr>
              <a:tblGrid>
                <a:gridCol w="2695575"/>
                <a:gridCol w="2222500"/>
                <a:gridCol w="2267585"/>
                <a:gridCol w="2268220"/>
                <a:gridCol w="2267585"/>
              </a:tblGrid>
              <a:tr h="52705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rPr>
                        <a:t>语言准确丰富</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语篇合理建构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ysClr val="windowText" lastClr="000000"/>
                          </a:solidFill>
                          <a:latin typeface="Arial" panose="020B0604020202020204" pitchFamily="34" charset="0"/>
                          <a:ea typeface="黑体" panose="02010609060101010101" charset="-122"/>
                          <a:sym typeface="+mn-ea"/>
                        </a:rPr>
                        <a:t>交际</a:t>
                      </a:r>
                      <a:r>
                        <a:rPr lang="zh-CN" altLang="en-US" b="1">
                          <a:solidFill>
                            <a:sysClr val="windowText" lastClr="000000"/>
                          </a:solidFill>
                          <a:latin typeface="Arial" panose="020B0604020202020204" pitchFamily="34" charset="0"/>
                          <a:ea typeface="黑体" panose="02010609060101010101" charset="-122"/>
                        </a:rPr>
                        <a:t>真实得体</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zh-CN" altLang="en-US" sz="2400" b="1">
                          <a:latin typeface="Arial" panose="020B0604020202020204" pitchFamily="34" charset="0"/>
                          <a:ea typeface="黑体" panose="02010609060101010101" charset="-122"/>
                        </a:rPr>
                        <a:t>假定你是李华，外教Ryan准备将学生</a:t>
                      </a:r>
                      <a:r>
                        <a:rPr lang="zh-CN" altLang="en-US" sz="2400" b="1">
                          <a:solidFill>
                            <a:srgbClr val="C00000"/>
                          </a:solidFill>
                          <a:latin typeface="Arial" panose="020B0604020202020204" pitchFamily="34" charset="0"/>
                          <a:ea typeface="黑体" panose="02010609060101010101" charset="-122"/>
                        </a:rPr>
                        <a:t>随机</a:t>
                      </a:r>
                      <a:r>
                        <a:rPr lang="zh-CN" altLang="en-US" sz="2400" b="1">
                          <a:latin typeface="Arial" panose="020B0604020202020204" pitchFamily="34" charset="0"/>
                          <a:ea typeface="黑体" panose="02010609060101010101" charset="-122"/>
                        </a:rPr>
                        <a:t>分为两人一组，让大家课后练习口语，你认为这样分组存在问题。请你给外教写一封邮件，内容包括；</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1. 说明问题；</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2. 提出建议。</a:t>
                      </a:r>
                      <a:endParaRPr lang="zh-CN" altLang="en-US" sz="24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pic>
        <p:nvPicPr>
          <p:cNvPr id="3" name="图片 2"/>
          <p:cNvPicPr>
            <a:picLocks noChangeAspect="1"/>
          </p:cNvPicPr>
          <p:nvPr>
            <p:custDataLst>
              <p:tags r:id="rId6"/>
            </p:custDataLst>
          </p:nvPr>
        </p:nvPicPr>
        <p:blipFill>
          <a:blip r:embed="rId7"/>
          <a:stretch>
            <a:fillRect/>
          </a:stretch>
        </p:blipFill>
        <p:spPr>
          <a:xfrm>
            <a:off x="222885" y="5682615"/>
            <a:ext cx="2682875" cy="1106170"/>
          </a:xfrm>
          <a:prstGeom prst="rect">
            <a:avLst/>
          </a:prstGeom>
          <a:noFill/>
          <a:ln w="9525">
            <a:noFill/>
          </a:ln>
        </p:spPr>
      </p:pic>
      <p:pic>
        <p:nvPicPr>
          <p:cNvPr id="4" name="图片 3" descr="扫描全能王 2023-08-12 22.25_8"/>
          <p:cNvPicPr>
            <a:picLocks noChangeAspect="1"/>
          </p:cNvPicPr>
          <p:nvPr/>
        </p:nvPicPr>
        <p:blipFill>
          <a:blip r:embed="rId8"/>
          <a:srcRect t="12111" b="33324"/>
          <a:stretch>
            <a:fillRect/>
          </a:stretch>
        </p:blipFill>
        <p:spPr>
          <a:xfrm>
            <a:off x="4157345" y="755650"/>
            <a:ext cx="7787005" cy="5831840"/>
          </a:xfrm>
          <a:prstGeom prst="rect">
            <a:avLst/>
          </a:prstGeom>
        </p:spPr>
      </p:pic>
      <p:pic>
        <p:nvPicPr>
          <p:cNvPr id="7" name="图片 6" descr="扫描全能王 2023-08-12 22.25_8"/>
          <p:cNvPicPr>
            <a:picLocks noChangeAspect="1"/>
          </p:cNvPicPr>
          <p:nvPr/>
        </p:nvPicPr>
        <p:blipFill>
          <a:blip r:embed="rId8"/>
          <a:srcRect t="67005"/>
          <a:stretch>
            <a:fillRect/>
          </a:stretch>
        </p:blipFill>
        <p:spPr>
          <a:xfrm>
            <a:off x="223520" y="4567555"/>
            <a:ext cx="4353560" cy="2139950"/>
          </a:xfrm>
          <a:prstGeom prst="rect">
            <a:avLst/>
          </a:prstGeom>
          <a:ln>
            <a:solidFill>
              <a:schemeClr val="accent6">
                <a:lumMod val="60000"/>
                <a:lumOff val="40000"/>
              </a:schemeClr>
            </a:solid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012190" y="220345"/>
            <a:ext cx="9086215" cy="736056"/>
            <a:chOff x="1267665" y="297419"/>
            <a:chExt cx="4885992" cy="736803"/>
          </a:xfrm>
        </p:grpSpPr>
        <p:sp>
          <p:nvSpPr>
            <p:cNvPr id="6" name="文本框 5"/>
            <p:cNvSpPr txBox="1"/>
            <p:nvPr>
              <p:custDataLst>
                <p:tags r:id="rId1"/>
              </p:custDataLst>
            </p:nvPr>
          </p:nvSpPr>
          <p:spPr>
            <a:xfrm>
              <a:off x="1267665" y="297419"/>
              <a:ext cx="4483066" cy="522500"/>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2800" b="1" kern="1200" cap="none" spc="0" normalizeH="0" baseline="0" noProof="1">
                  <a:solidFill>
                    <a:schemeClr val="tx1">
                      <a:lumMod val="75000"/>
                      <a:lumOff val="25000"/>
                    </a:schemeClr>
                  </a:solidFill>
                  <a:latin typeface="Calibri" panose="020F0502020204030204" charset="0"/>
                  <a:ea typeface="+mn-ea"/>
                  <a:cs typeface="+mn-cs"/>
                  <a:sym typeface="+mn-ea"/>
                </a:rPr>
                <a:t>2023年6月全国高考新课标I卷应用文真题</a:t>
              </a:r>
              <a:r>
                <a:rPr kumimoji="0" lang="en-US" altLang="zh-CN" sz="2800" b="1" kern="1200" cap="none" spc="0" normalizeH="0" baseline="0" noProof="1">
                  <a:solidFill>
                    <a:schemeClr val="tx1">
                      <a:lumMod val="75000"/>
                      <a:lumOff val="25000"/>
                    </a:schemeClr>
                  </a:solidFill>
                  <a:latin typeface="Calibri" panose="020F0502020204030204" charset="0"/>
                  <a:ea typeface="+mn-ea"/>
                  <a:cs typeface="+mn-cs"/>
                  <a:sym typeface="+mn-ea"/>
                </a:rPr>
                <a:t>  </a:t>
              </a:r>
              <a:endParaRPr kumimoji="0" lang="zh-CN" altLang="en-US" sz="2800" b="1" kern="1200" cap="none" spc="0" normalizeH="0" baseline="0" noProof="1">
                <a:solidFill>
                  <a:srgbClr val="7030A0"/>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275870"/>
            </a:xfrm>
            <a:prstGeom prst="rect">
              <a:avLst/>
            </a:prstGeom>
            <a:noFill/>
          </p:spPr>
          <p:txBody>
            <a:bodyPr>
              <a:spAutoFit/>
              <a:scene3d>
                <a:camera prst="orthographicFront"/>
                <a:lightRig rig="threePt" dir="t"/>
              </a:scene3d>
              <a:sp3d contourW="12700"/>
            </a:bodyPr>
            <a:p>
              <a:pPr marR="0" algn="l" defTabSz="457200" eaLnBrk="1" hangingPunct="1">
                <a:lnSpc>
                  <a:spcPct val="120000"/>
                </a:lnSpc>
                <a:buClrTx/>
                <a:buSzTx/>
                <a:buFont typeface="Arial" panose="020B0604020202020204" pitchFamily="34" charset="0"/>
                <a:buNone/>
                <a:defRPr/>
              </a:pPr>
              <a:r>
                <a:rPr lang="zh-CN" altLang="en-US" sz="1000">
                  <a:solidFill>
                    <a:schemeClr val="bg1">
                      <a:lumMod val="50000"/>
                    </a:schemeClr>
                  </a:solidFill>
                  <a:latin typeface="+mj-ea"/>
                  <a:ea typeface="+mj-ea"/>
                  <a:sym typeface="+mn-ea"/>
                </a:rPr>
                <a:t>溯恩英语</a:t>
              </a:r>
              <a:r>
                <a:rPr lang="en-US" altLang="zh-CN" sz="1000">
                  <a:solidFill>
                    <a:schemeClr val="bg1">
                      <a:lumMod val="50000"/>
                    </a:schemeClr>
                  </a:solidFill>
                  <a:latin typeface="+mj-ea"/>
                  <a:ea typeface="+mj-ea"/>
                  <a:sym typeface="+mn-ea"/>
                </a:rPr>
                <a:t> 2023年6月全国高考新课标 I &amp;Ⅱ卷卷</a:t>
              </a:r>
              <a:r>
                <a:rPr lang="zh-CN" altLang="en-US" sz="1000">
                  <a:solidFill>
                    <a:schemeClr val="bg1">
                      <a:lumMod val="50000"/>
                    </a:schemeClr>
                  </a:solidFill>
                  <a:latin typeface="+mj-ea"/>
                  <a:ea typeface="+mj-ea"/>
                  <a:sym typeface="+mn-ea"/>
                </a:rPr>
                <a:t>应用文</a:t>
              </a:r>
              <a:r>
                <a:rPr lang="en-US" altLang="zh-CN" sz="1000">
                  <a:solidFill>
                    <a:schemeClr val="bg1">
                      <a:lumMod val="50000"/>
                    </a:schemeClr>
                  </a:solidFill>
                  <a:latin typeface="+mj-ea"/>
                  <a:ea typeface="+mj-ea"/>
                  <a:sym typeface="+mn-ea"/>
                </a:rPr>
                <a:t>讲评</a:t>
              </a: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4" name="图片 4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graphicFrame>
        <p:nvGraphicFramePr>
          <p:cNvPr id="5" name="表格 4"/>
          <p:cNvGraphicFramePr/>
          <p:nvPr>
            <p:custDataLst>
              <p:tags r:id="rId5"/>
            </p:custDataLst>
          </p:nvPr>
        </p:nvGraphicFramePr>
        <p:xfrm>
          <a:off x="222885" y="800735"/>
          <a:ext cx="11721465" cy="5786755"/>
        </p:xfrm>
        <a:graphic>
          <a:graphicData uri="http://schemas.openxmlformats.org/drawingml/2006/table">
            <a:tbl>
              <a:tblPr firstRow="1" bandRow="1">
                <a:effectLst/>
                <a:tableStyleId>{5940675A-B579-460E-94D1-54222C63F5DA}</a:tableStyleId>
              </a:tblPr>
              <a:tblGrid>
                <a:gridCol w="2695575"/>
                <a:gridCol w="2222500"/>
                <a:gridCol w="2267585"/>
                <a:gridCol w="2268220"/>
                <a:gridCol w="2267585"/>
              </a:tblGrid>
              <a:tr h="52705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rPr>
                        <a:t>语言准确丰富</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语篇合理建构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ysClr val="windowText" lastClr="000000"/>
                          </a:solidFill>
                          <a:latin typeface="Arial" panose="020B0604020202020204" pitchFamily="34" charset="0"/>
                          <a:ea typeface="黑体" panose="02010609060101010101" charset="-122"/>
                          <a:sym typeface="+mn-ea"/>
                        </a:rPr>
                        <a:t>交际</a:t>
                      </a:r>
                      <a:r>
                        <a:rPr lang="zh-CN" altLang="en-US" b="1">
                          <a:solidFill>
                            <a:sysClr val="windowText" lastClr="000000"/>
                          </a:solidFill>
                          <a:latin typeface="Arial" panose="020B0604020202020204" pitchFamily="34" charset="0"/>
                          <a:ea typeface="黑体" panose="02010609060101010101" charset="-122"/>
                        </a:rPr>
                        <a:t>真实得体</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zh-CN" altLang="en-US" sz="2400" b="1">
                          <a:latin typeface="Arial" panose="020B0604020202020204" pitchFamily="34" charset="0"/>
                          <a:ea typeface="黑体" panose="02010609060101010101" charset="-122"/>
                        </a:rPr>
                        <a:t>假定你是李华，外教Ryan准备将学生</a:t>
                      </a:r>
                      <a:r>
                        <a:rPr lang="zh-CN" altLang="en-US" sz="2400" b="1">
                          <a:solidFill>
                            <a:srgbClr val="C00000"/>
                          </a:solidFill>
                          <a:latin typeface="Arial" panose="020B0604020202020204" pitchFamily="34" charset="0"/>
                          <a:ea typeface="黑体" panose="02010609060101010101" charset="-122"/>
                        </a:rPr>
                        <a:t>随机</a:t>
                      </a:r>
                      <a:r>
                        <a:rPr lang="zh-CN" altLang="en-US" sz="2400" b="1">
                          <a:latin typeface="Arial" panose="020B0604020202020204" pitchFamily="34" charset="0"/>
                          <a:ea typeface="黑体" panose="02010609060101010101" charset="-122"/>
                        </a:rPr>
                        <a:t>分为两人一组，让大家课后练习口语，你认为这样分组存在问题。请你给外教写一封邮件，内容包括；</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1. 说明问题；</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2. 提出建议。</a:t>
                      </a:r>
                      <a:endParaRPr lang="zh-CN" altLang="en-US" sz="24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pic>
        <p:nvPicPr>
          <p:cNvPr id="3" name="图片 2"/>
          <p:cNvPicPr>
            <a:picLocks noChangeAspect="1"/>
          </p:cNvPicPr>
          <p:nvPr>
            <p:custDataLst>
              <p:tags r:id="rId6"/>
            </p:custDataLst>
          </p:nvPr>
        </p:nvPicPr>
        <p:blipFill>
          <a:blip r:embed="rId7"/>
          <a:stretch>
            <a:fillRect/>
          </a:stretch>
        </p:blipFill>
        <p:spPr>
          <a:xfrm>
            <a:off x="222885" y="5682615"/>
            <a:ext cx="2682875" cy="1106170"/>
          </a:xfrm>
          <a:prstGeom prst="rect">
            <a:avLst/>
          </a:prstGeom>
          <a:noFill/>
          <a:ln w="9525">
            <a:noFill/>
          </a:ln>
        </p:spPr>
      </p:pic>
      <p:pic>
        <p:nvPicPr>
          <p:cNvPr id="2" name="图片 1"/>
          <p:cNvPicPr>
            <a:picLocks noChangeAspect="1"/>
          </p:cNvPicPr>
          <p:nvPr/>
        </p:nvPicPr>
        <p:blipFill>
          <a:blip r:embed="rId8"/>
          <a:srcRect t="15682" b="1363"/>
          <a:stretch>
            <a:fillRect/>
          </a:stretch>
        </p:blipFill>
        <p:spPr>
          <a:xfrm>
            <a:off x="3909060" y="104775"/>
            <a:ext cx="7992745" cy="675322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图片 3" descr="501024843"/>
          <p:cNvPicPr>
            <a:picLocks noChangeAspect="1"/>
          </p:cNvPicPr>
          <p:nvPr/>
        </p:nvPicPr>
        <p:blipFill>
          <a:blip r:embed="rId1"/>
          <a:srcRect l="11630"/>
          <a:stretch>
            <a:fillRect/>
          </a:stretch>
        </p:blipFill>
        <p:spPr>
          <a:xfrm>
            <a:off x="-19050" y="-26987"/>
            <a:ext cx="12217400" cy="6911975"/>
          </a:xfrm>
          <a:prstGeom prst="rect">
            <a:avLst/>
          </a:prstGeom>
          <a:noFill/>
          <a:ln w="9525">
            <a:noFill/>
          </a:ln>
        </p:spPr>
      </p:pic>
      <p:sp>
        <p:nvSpPr>
          <p:cNvPr id="4" name="矩形 3"/>
          <p:cNvSpPr/>
          <p:nvPr/>
        </p:nvSpPr>
        <p:spPr>
          <a:xfrm>
            <a:off x="133350" y="133350"/>
            <a:ext cx="11925300" cy="65913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6" name="直接连接符 5"/>
          <p:cNvCxnSpPr/>
          <p:nvPr/>
        </p:nvCxnSpPr>
        <p:spPr>
          <a:xfrm flipH="1">
            <a:off x="142875" y="138113"/>
            <a:ext cx="2566988" cy="25860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623570" y="1231265"/>
            <a:ext cx="3824605" cy="4449445"/>
            <a:chOff x="3908" y="2089"/>
            <a:chExt cx="3669" cy="4058"/>
          </a:xfrm>
        </p:grpSpPr>
        <p:cxnSp>
          <p:nvCxnSpPr>
            <p:cNvPr id="8" name="直接连接符 7"/>
            <p:cNvCxnSpPr/>
            <p:nvPr/>
          </p:nvCxnSpPr>
          <p:spPr>
            <a:xfrm>
              <a:off x="3908" y="2089"/>
              <a:ext cx="366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908" y="6132"/>
              <a:ext cx="366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flipV="1">
              <a:off x="3908" y="2089"/>
              <a:ext cx="16" cy="404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7559" y="2089"/>
              <a:ext cx="2" cy="155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7559" y="5595"/>
              <a:ext cx="2" cy="55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文本框 13"/>
          <p:cNvSpPr txBox="1"/>
          <p:nvPr/>
        </p:nvSpPr>
        <p:spPr>
          <a:xfrm>
            <a:off x="4488815" y="2493010"/>
            <a:ext cx="7886700" cy="1014730"/>
          </a:xfrm>
          <a:prstGeom prst="rect">
            <a:avLst/>
          </a:prstGeom>
          <a:noFill/>
          <a:effectLst>
            <a:outerShdw blurRad="50800" dist="38100" dir="2700000" algn="tl" rotWithShape="0">
              <a:prstClr val="black">
                <a:alpha val="40000"/>
              </a:prstClr>
            </a:outerShdw>
          </a:effectLst>
        </p:spPr>
        <p:txBody>
          <a:bodyPr wrap="square">
            <a:spAutoFit/>
          </a:bodyPr>
          <a:lstStyle/>
          <a:p>
            <a:pPr marR="0" defTabSz="457200">
              <a:buClrTx/>
              <a:buSzTx/>
              <a:buFont typeface="Arial" panose="020B0604020202020204" pitchFamily="34" charset="0"/>
              <a:buNone/>
              <a:defRPr/>
            </a:pPr>
            <a:r>
              <a:rPr kumimoji="0" lang="en-US" altLang="zh-CN" sz="60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rPr>
              <a:t>4</a:t>
            </a:r>
            <a:r>
              <a:rPr kumimoji="0" lang="zh-CN" altLang="en-US" sz="60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rPr>
              <a:t>个锦囊助力高考圆梦</a:t>
            </a:r>
            <a:endParaRPr kumimoji="0" lang="zh-CN" altLang="en-US" sz="60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endParaRPr>
          </a:p>
        </p:txBody>
      </p:sp>
      <p:sp>
        <p:nvSpPr>
          <p:cNvPr id="15" name="文本框 14"/>
          <p:cNvSpPr txBox="1"/>
          <p:nvPr/>
        </p:nvSpPr>
        <p:spPr>
          <a:xfrm>
            <a:off x="5770880" y="4797425"/>
            <a:ext cx="6427470" cy="521970"/>
          </a:xfrm>
          <a:prstGeom prst="rect">
            <a:avLst/>
          </a:prstGeom>
          <a:noFill/>
          <a:effectLst>
            <a:outerShdw blurRad="50800" dist="38100" dir="2700000" algn="tl" rotWithShape="0">
              <a:prstClr val="black">
                <a:alpha val="40000"/>
              </a:prstClr>
            </a:outerShdw>
          </a:effectLst>
        </p:spPr>
        <p:txBody>
          <a:bodyPr wrap="square">
            <a:spAutoFit/>
          </a:bodyPr>
          <a:lstStyle/>
          <a:p>
            <a:pPr marR="0" defTabSz="457200">
              <a:buClrTx/>
              <a:buSzTx/>
              <a:buFont typeface="Arial" panose="020B0604020202020204" pitchFamily="34" charset="0"/>
              <a:buNone/>
              <a:defRPr/>
            </a:pPr>
            <a:r>
              <a:rPr kumimoji="0" lang="en-US" altLang="zh-CN" sz="28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rPr>
              <a:t>——    </a:t>
            </a:r>
            <a:r>
              <a:rPr kumimoji="0" lang="zh-CN" altLang="en-US" sz="28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rPr>
              <a:t>浙江省</a:t>
            </a:r>
            <a:r>
              <a:rPr kumimoji="0" lang="en-US" altLang="zh-CN" sz="28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rPr>
              <a:t> </a:t>
            </a:r>
            <a:r>
              <a:rPr kumimoji="0" lang="zh-CN" altLang="en-US" sz="28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rPr>
              <a:t>常山一中</a:t>
            </a:r>
            <a:r>
              <a:rPr kumimoji="0" lang="en-US" altLang="zh-CN" sz="28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rPr>
              <a:t>  </a:t>
            </a:r>
            <a:r>
              <a:rPr kumimoji="0" lang="zh-CN" altLang="en-US" sz="28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rPr>
              <a:t>吴俊峰</a:t>
            </a:r>
            <a:endParaRPr kumimoji="0" lang="zh-CN" altLang="en-US" sz="28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endParaRPr>
          </a:p>
        </p:txBody>
      </p:sp>
      <p:cxnSp>
        <p:nvCxnSpPr>
          <p:cNvPr id="18" name="直接连接符 17"/>
          <p:cNvCxnSpPr/>
          <p:nvPr/>
        </p:nvCxnSpPr>
        <p:spPr>
          <a:xfrm>
            <a:off x="4224020" y="4941253"/>
            <a:ext cx="12541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584065" y="1431290"/>
            <a:ext cx="12541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520055" y="1052830"/>
            <a:ext cx="3656330" cy="645160"/>
          </a:xfrm>
          <a:prstGeom prst="rect">
            <a:avLst/>
          </a:prstGeom>
          <a:noFill/>
          <a:ln w="9525">
            <a:noFill/>
          </a:ln>
        </p:spPr>
        <p:txBody>
          <a:bodyPr wrap="square">
            <a:spAutoFit/>
          </a:bodyPr>
          <a:lstStyle/>
          <a:p>
            <a:pPr marR="0" algn="ctr" defTabSz="457200">
              <a:buClrTx/>
              <a:buSzTx/>
              <a:buFont typeface="Arial" panose="020B0604020202020204" pitchFamily="34" charset="0"/>
              <a:buNone/>
              <a:defRPr/>
            </a:pPr>
            <a:r>
              <a:rPr kumimoji="0" lang="en-US" altLang="zh-CN" sz="36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rPr>
              <a:t>2024</a:t>
            </a:r>
            <a:r>
              <a:rPr kumimoji="0" lang="zh-CN" altLang="en-US" sz="36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rPr>
              <a:t>年高考必胜</a:t>
            </a:r>
            <a:endParaRPr kumimoji="0" lang="zh-CN" altLang="en-US" sz="3600" b="1" kern="1200" cap="none" spc="0" normalizeH="0" baseline="0" noProof="1">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cs typeface="+mn-cs"/>
              <a:sym typeface="+mn-ea"/>
            </a:endParaRPr>
          </a:p>
        </p:txBody>
      </p:sp>
      <p:cxnSp>
        <p:nvCxnSpPr>
          <p:cNvPr id="21" name="直接连接符 20"/>
          <p:cNvCxnSpPr/>
          <p:nvPr/>
        </p:nvCxnSpPr>
        <p:spPr>
          <a:xfrm flipH="1">
            <a:off x="3256915" y="3861118"/>
            <a:ext cx="2581275" cy="26114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几米 - 拥有Masbfca (广告配乐完整版).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11042650" y="5959475"/>
            <a:ext cx="609600" cy="609600"/>
          </a:xfrm>
          <a:prstGeom prst="rect">
            <a:avLst/>
          </a:prstGeom>
          <a:noFill/>
          <a:ln w="9525">
            <a:noFill/>
          </a:ln>
        </p:spPr>
      </p:pic>
      <p:pic>
        <p:nvPicPr>
          <p:cNvPr id="5" name="图片 4"/>
          <p:cNvPicPr>
            <a:picLocks noChangeAspect="1"/>
          </p:cNvPicPr>
          <p:nvPr/>
        </p:nvPicPr>
        <p:blipFill>
          <a:blip r:embed="rId5"/>
          <a:stretch>
            <a:fillRect/>
          </a:stretch>
        </p:blipFill>
        <p:spPr>
          <a:xfrm>
            <a:off x="697865" y="1231265"/>
            <a:ext cx="3674110" cy="4406265"/>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500"/>
                                        <p:tgtEl>
                                          <p:spTgt spid="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17" presetClass="entr" presetSubtype="1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000000"/>
                                          </p:val>
                                        </p:tav>
                                        <p:tav tm="100000">
                                          <p:val>
                                            <p:strVal val="#ppt_w"/>
                                          </p:val>
                                        </p:tav>
                                      </p:tavLst>
                                    </p:anim>
                                    <p:anim calcmode="lin" valueType="num">
                                      <p:cBhvr>
                                        <p:cTn id="19" dur="500" fill="hold"/>
                                        <p:tgtEl>
                                          <p:spTgt spid="13"/>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12" presetClass="entr" presetSubtype="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p:tgtEl>
                                          <p:spTgt spid="20"/>
                                        </p:tgtEl>
                                        <p:attrNameLst>
                                          <p:attrName>ppt_y</p:attrName>
                                        </p:attrNameLst>
                                      </p:cBhvr>
                                      <p:tavLst>
                                        <p:tav tm="0">
                                          <p:val>
                                            <p:strVal val="#ppt_y-#ppt_h*1.125000"/>
                                          </p:val>
                                        </p:tav>
                                        <p:tav tm="100000">
                                          <p:val>
                                            <p:strVal val="#ppt_y"/>
                                          </p:val>
                                        </p:tav>
                                      </p:tavLst>
                                    </p:anim>
                                    <p:animEffect transition="in" filter="wipe(down)">
                                      <p:cBhvr>
                                        <p:cTn id="24" dur="500"/>
                                        <p:tgtEl>
                                          <p:spTgt spid="20"/>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3500"/>
                            </p:stCondLst>
                            <p:childTnLst>
                              <p:par>
                                <p:cTn id="41" presetID="22" presetClass="entr" presetSubtype="4"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p:cNvPicPr>
            <a:picLocks noChangeAspect="1"/>
          </p:cNvPicPr>
          <p:nvPr/>
        </p:nvPicPr>
        <p:blipFill>
          <a:blip r:embed="rId1">
            <a:clrChange>
              <a:clrFrom>
                <a:srgbClr val="E5EBE7">
                  <a:alpha val="100000"/>
                </a:srgbClr>
              </a:clrFrom>
              <a:clrTo>
                <a:srgbClr val="E5EBE7">
                  <a:alpha val="100000"/>
                  <a:alpha val="0"/>
                </a:srgbClr>
              </a:clrTo>
            </a:clrChange>
          </a:blip>
          <a:stretch>
            <a:fillRect/>
          </a:stretch>
        </p:blipFill>
        <p:spPr>
          <a:xfrm>
            <a:off x="200660" y="141605"/>
            <a:ext cx="499745" cy="538480"/>
          </a:xfrm>
          <a:prstGeom prst="rect">
            <a:avLst/>
          </a:prstGeom>
        </p:spPr>
      </p:pic>
      <p:grpSp>
        <p:nvGrpSpPr>
          <p:cNvPr id="5" name="组合 4"/>
          <p:cNvGrpSpPr/>
          <p:nvPr/>
        </p:nvGrpSpPr>
        <p:grpSpPr>
          <a:xfrm>
            <a:off x="-737493" y="-949495"/>
            <a:ext cx="1234322" cy="1399881"/>
            <a:chOff x="4064000" y="1049357"/>
            <a:chExt cx="4064000" cy="4609122"/>
          </a:xfrm>
        </p:grpSpPr>
        <p:sp>
          <p:nvSpPr>
            <p:cNvPr id="6" name="Freeform 5"/>
            <p:cNvSpPr/>
            <p:nvPr>
              <p:custDataLst>
                <p:tags r:id="rId2"/>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Source Han Sans CN" charset="0"/>
                <a:sym typeface="Source Han Sans CN" charset="0"/>
              </a:endParaRPr>
            </a:p>
          </p:txBody>
        </p:sp>
        <p:sp>
          <p:nvSpPr>
            <p:cNvPr id="7" name="Freeform 5"/>
            <p:cNvSpPr/>
            <p:nvPr>
              <p:custDataLst>
                <p:tags r:id="rId3"/>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Source Han Sans CN" charset="0"/>
                <a:sym typeface="Source Han Sans CN" charset="0"/>
              </a:endParaRPr>
            </a:p>
          </p:txBody>
        </p:sp>
      </p:grpSp>
      <p:grpSp>
        <p:nvGrpSpPr>
          <p:cNvPr id="15" name="组合 14"/>
          <p:cNvGrpSpPr/>
          <p:nvPr/>
        </p:nvGrpSpPr>
        <p:grpSpPr>
          <a:xfrm>
            <a:off x="171313" y="53883"/>
            <a:ext cx="552314" cy="626396"/>
            <a:chOff x="4064000" y="1049357"/>
            <a:chExt cx="4064000" cy="4609122"/>
          </a:xfrm>
        </p:grpSpPr>
        <p:sp>
          <p:nvSpPr>
            <p:cNvPr id="16" name="Freeform 5"/>
            <p:cNvSpPr/>
            <p:nvPr>
              <p:custDataLst>
                <p:tags r:id="rId4"/>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Source Han Sans CN" charset="0"/>
                <a:sym typeface="Source Han Sans CN" charset="0"/>
              </a:endParaRPr>
            </a:p>
          </p:txBody>
        </p:sp>
        <p:sp>
          <p:nvSpPr>
            <p:cNvPr id="17" name="Freeform 5"/>
            <p:cNvSpPr/>
            <p:nvPr>
              <p:custDataLst>
                <p:tags r:id="rId5"/>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Source Han Sans CN" charset="0"/>
                <a:sym typeface="Source Han Sans CN" charset="0"/>
              </a:endParaRPr>
            </a:p>
          </p:txBody>
        </p:sp>
      </p:grpSp>
      <p:pic>
        <p:nvPicPr>
          <p:cNvPr id="106" name="图片 105"/>
          <p:cNvPicPr/>
          <p:nvPr/>
        </p:nvPicPr>
        <p:blipFill>
          <a:blip r:embed="rId6"/>
          <a:stretch>
            <a:fillRect/>
          </a:stretch>
        </p:blipFill>
        <p:spPr>
          <a:xfrm>
            <a:off x="622935" y="660400"/>
            <a:ext cx="9769475" cy="5860415"/>
          </a:xfrm>
          <a:prstGeom prst="rect">
            <a:avLst/>
          </a:prstGeom>
          <a:noFill/>
          <a:ln w="9525">
            <a:noFill/>
          </a:ln>
        </p:spPr>
      </p:pic>
      <p:pic>
        <p:nvPicPr>
          <p:cNvPr id="113" name="图片 112"/>
          <p:cNvPicPr/>
          <p:nvPr/>
        </p:nvPicPr>
        <p:blipFill>
          <a:blip r:embed="rId7"/>
          <a:stretch>
            <a:fillRect/>
          </a:stretch>
        </p:blipFill>
        <p:spPr>
          <a:xfrm>
            <a:off x="10344150" y="5301615"/>
            <a:ext cx="1774190" cy="1216025"/>
          </a:xfrm>
          <a:prstGeom prst="rect">
            <a:avLst/>
          </a:prstGeom>
          <a:noFill/>
          <a:ln w="9525">
            <a:noFill/>
          </a:ln>
        </p:spPr>
      </p:pic>
    </p:spTree>
    <p:custDataLst>
      <p:tags r:id="rId8"/>
    </p:custData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5" name="直接连接符 4"/>
          <p:cNvCxnSpPr/>
          <p:nvPr/>
        </p:nvCxnSpPr>
        <p:spPr>
          <a:xfrm>
            <a:off x="1052513" y="-22225"/>
            <a:ext cx="0" cy="6881813"/>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990600" y="460375"/>
            <a:ext cx="123825" cy="573088"/>
            <a:chOff x="3444" y="2907"/>
            <a:chExt cx="134" cy="624"/>
          </a:xfrm>
        </p:grpSpPr>
        <p:sp>
          <p:nvSpPr>
            <p:cNvPr id="6" name="椭圆 5"/>
            <p:cNvSpPr/>
            <p:nvPr/>
          </p:nvSpPr>
          <p:spPr>
            <a:xfrm>
              <a:off x="3444" y="2907"/>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椭圆 6"/>
            <p:cNvSpPr/>
            <p:nvPr/>
          </p:nvSpPr>
          <p:spPr>
            <a:xfrm>
              <a:off x="3444" y="3152"/>
              <a:ext cx="134" cy="133"/>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椭圆 7"/>
            <p:cNvSpPr/>
            <p:nvPr/>
          </p:nvSpPr>
          <p:spPr>
            <a:xfrm>
              <a:off x="3444" y="3396"/>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0" name="组合 9"/>
          <p:cNvGrpSpPr/>
          <p:nvPr/>
        </p:nvGrpSpPr>
        <p:grpSpPr>
          <a:xfrm flipV="1">
            <a:off x="990600" y="5803900"/>
            <a:ext cx="123825" cy="573088"/>
            <a:chOff x="3444" y="2907"/>
            <a:chExt cx="134" cy="624"/>
          </a:xfrm>
        </p:grpSpPr>
        <p:sp>
          <p:nvSpPr>
            <p:cNvPr id="11" name="椭圆 10"/>
            <p:cNvSpPr/>
            <p:nvPr/>
          </p:nvSpPr>
          <p:spPr>
            <a:xfrm>
              <a:off x="3444" y="2907"/>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椭圆 11"/>
            <p:cNvSpPr/>
            <p:nvPr/>
          </p:nvSpPr>
          <p:spPr>
            <a:xfrm>
              <a:off x="3444" y="3152"/>
              <a:ext cx="134" cy="133"/>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椭圆 12"/>
            <p:cNvSpPr/>
            <p:nvPr/>
          </p:nvSpPr>
          <p:spPr>
            <a:xfrm>
              <a:off x="3444" y="3396"/>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cxnSp>
        <p:nvCxnSpPr>
          <p:cNvPr id="17" name="直接连接符 16"/>
          <p:cNvCxnSpPr/>
          <p:nvPr/>
        </p:nvCxnSpPr>
        <p:spPr>
          <a:xfrm>
            <a:off x="1052513" y="1260475"/>
            <a:ext cx="10128250" cy="3175"/>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052513" y="5591175"/>
            <a:ext cx="10128250" cy="3175"/>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180763" y="1263650"/>
            <a:ext cx="0" cy="4343400"/>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8550275" y="4210050"/>
            <a:ext cx="3549650" cy="1568450"/>
          </a:xfrm>
          <a:prstGeom prst="rect">
            <a:avLst/>
          </a:prstGeom>
          <a:noFill/>
          <a:ln w="9525">
            <a:noFill/>
          </a:ln>
        </p:spPr>
        <p:txBody>
          <a:bodyPr>
            <a:spAutoFit/>
          </a:bodyPr>
          <a:p>
            <a:pPr algn="ctr"/>
            <a:r>
              <a:rPr lang="en-US" altLang="zh-CN" sz="9600" dirty="0">
                <a:solidFill>
                  <a:srgbClr val="FFD143"/>
                </a:solidFill>
                <a:latin typeface="微软雅黑" panose="020B0503020204020204" pitchFamily="34" charset="-122"/>
                <a:ea typeface="微软雅黑" panose="020B0503020204020204" pitchFamily="34" charset="-122"/>
              </a:rPr>
              <a:t>01</a:t>
            </a:r>
            <a:endParaRPr lang="en-US" altLang="zh-CN" sz="9600" dirty="0">
              <a:solidFill>
                <a:srgbClr val="FFD143"/>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511675" y="1988820"/>
            <a:ext cx="5204460" cy="768350"/>
          </a:xfrm>
          <a:prstGeom prst="rect">
            <a:avLst/>
          </a:prstGeom>
          <a:noFill/>
          <a:ln w="9525">
            <a:noFill/>
          </a:ln>
        </p:spPr>
        <p:txBody>
          <a:bodyPr wrap="square">
            <a:spAutoFit/>
          </a:bodyPr>
          <a:p>
            <a:pPr algn="ctr" eaLnBrk="1" hangingPunct="1"/>
            <a:r>
              <a:rPr lang="zh-CN" altLang="en-US" sz="4400" b="1">
                <a:ln>
                  <a:solidFill>
                    <a:schemeClr val="accent6">
                      <a:lumMod val="75000"/>
                    </a:schemeClr>
                  </a:solidFill>
                </a:ln>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sym typeface="微软雅黑" panose="020B0503020204020204" pitchFamily="34" charset="-122"/>
              </a:rPr>
              <a:t>新高考的路径优化</a:t>
            </a:r>
            <a:endParaRPr lang="zh-CN" altLang="en-US" sz="4400" b="1">
              <a:ln>
                <a:solidFill>
                  <a:schemeClr val="accent6">
                    <a:lumMod val="75000"/>
                  </a:schemeClr>
                </a:solidFill>
              </a:ln>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127760" y="1490345"/>
            <a:ext cx="2980690" cy="3956050"/>
          </a:xfrm>
          <a:prstGeom prst="rect">
            <a:avLst/>
          </a:prstGeom>
        </p:spPr>
      </p:pic>
      <p:pic>
        <p:nvPicPr>
          <p:cNvPr id="100" name="图片 99"/>
          <p:cNvPicPr/>
          <p:nvPr/>
        </p:nvPicPr>
        <p:blipFill>
          <a:blip r:embed="rId2"/>
          <a:stretch>
            <a:fillRect/>
          </a:stretch>
        </p:blipFill>
        <p:spPr>
          <a:xfrm>
            <a:off x="695325" y="176530"/>
            <a:ext cx="719455" cy="857250"/>
          </a:xfrm>
          <a:prstGeom prst="rect">
            <a:avLst/>
          </a:prstGeom>
          <a:noFill/>
          <a:ln w="9525">
            <a:noFill/>
          </a:ln>
        </p:spPr>
      </p:pic>
      <p:sp>
        <p:nvSpPr>
          <p:cNvPr id="2" name="文本框 1"/>
          <p:cNvSpPr txBox="1"/>
          <p:nvPr/>
        </p:nvSpPr>
        <p:spPr>
          <a:xfrm>
            <a:off x="4799965" y="2996565"/>
            <a:ext cx="6355080" cy="1545590"/>
          </a:xfrm>
          <a:prstGeom prst="rect">
            <a:avLst/>
          </a:prstGeom>
          <a:noFill/>
        </p:spPr>
        <p:txBody>
          <a:bodyPr wrap="square" rtlCol="0" anchor="t">
            <a:spAutoFit/>
          </a:bodyPr>
          <a:p>
            <a:pPr marL="0" indent="0" eaLnBrk="1" latinLnBrk="0" hangingPunct="1">
              <a:lnSpc>
                <a:spcPts val="3780"/>
              </a:lnSpc>
            </a:pPr>
            <a:r>
              <a:rPr lang="en-US" altLang="zh-CN" sz="2400" b="1">
                <a:solidFill>
                  <a:schemeClr val="accent6">
                    <a:lumMod val="75000"/>
                  </a:schemeClr>
                </a:solidFill>
                <a:latin typeface="黑体" panose="02010609060101010101" charset="-122"/>
                <a:ea typeface="黑体" panose="02010609060101010101" charset="-122"/>
              </a:rPr>
              <a:t>   —— </a:t>
            </a:r>
            <a:r>
              <a:rPr lang="zh-CN" altLang="en-US" sz="2400" b="1">
                <a:solidFill>
                  <a:schemeClr val="accent6">
                    <a:lumMod val="75000"/>
                  </a:schemeClr>
                </a:solidFill>
                <a:latin typeface="黑体" panose="02010609060101010101" charset="-122"/>
                <a:ea typeface="黑体" panose="02010609060101010101" charset="-122"/>
              </a:rPr>
              <a:t>成功或许不可复制，但一定有迹可循，找到最优化的解题路径和考试节奏，突破思维瓶颈，优化关键能力</a:t>
            </a:r>
            <a:endParaRPr lang="zh-CN" altLang="en-US" sz="2400" b="1">
              <a:solidFill>
                <a:schemeClr val="accent6">
                  <a:lumMod val="75000"/>
                </a:schemeClr>
              </a:solidFill>
              <a:latin typeface="黑体" panose="02010609060101010101" charset="-122"/>
              <a:ea typeface="黑体" panose="02010609060101010101" charset="-122"/>
            </a:endParaRPr>
          </a:p>
        </p:txBody>
      </p:sp>
      <p:cxnSp>
        <p:nvCxnSpPr>
          <p:cNvPr id="3" name="直接连接符 2"/>
          <p:cNvCxnSpPr/>
          <p:nvPr/>
        </p:nvCxnSpPr>
        <p:spPr>
          <a:xfrm flipH="1">
            <a:off x="9696450" y="4076383"/>
            <a:ext cx="2566988" cy="2586038"/>
          </a:xfrm>
          <a:prstGeom prst="lin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pic>
        <p:nvPicPr>
          <p:cNvPr id="105" name="图片 104"/>
          <p:cNvPicPr/>
          <p:nvPr/>
        </p:nvPicPr>
        <p:blipFill>
          <a:blip r:embed="rId3"/>
          <a:stretch>
            <a:fillRect/>
          </a:stretch>
        </p:blipFill>
        <p:spPr>
          <a:xfrm>
            <a:off x="10522585" y="5751195"/>
            <a:ext cx="1644015" cy="1078865"/>
          </a:xfrm>
          <a:prstGeom prst="rect">
            <a:avLst/>
          </a:prstGeom>
          <a:noFill/>
          <a:ln w="9525">
            <a:noFill/>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000000"/>
                                          </p:val>
                                        </p:tav>
                                        <p:tav tm="100000">
                                          <p:val>
                                            <p:strVal val="#ppt_w"/>
                                          </p:val>
                                        </p:tav>
                                      </p:tavLst>
                                    </p:anim>
                                    <p:anim calcmode="lin" valueType="num">
                                      <p:cBhvr>
                                        <p:cTn id="33" dur="500" fill="hold"/>
                                        <p:tgtEl>
                                          <p:spTgt spid="20"/>
                                        </p:tgtEl>
                                        <p:attrNameLst>
                                          <p:attrName>ppt_h</p:attrName>
                                        </p:attrNameLst>
                                      </p:cBhvr>
                                      <p:tavLst>
                                        <p:tav tm="0">
                                          <p:val>
                                            <p:fltVal val="0.000000"/>
                                          </p:val>
                                        </p:tav>
                                        <p:tav tm="100000">
                                          <p:val>
                                            <p:strVal val="#ppt_h"/>
                                          </p:val>
                                        </p:tav>
                                      </p:tavLst>
                                    </p:anim>
                                    <p:animEffect transition="in" filter="fade">
                                      <p:cBhvr>
                                        <p:cTn id="34" dur="500"/>
                                        <p:tgtEl>
                                          <p:spTgt spid="20"/>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12087" y="77708"/>
            <a:ext cx="2556510" cy="501650"/>
          </a:xfrm>
          <a:prstGeom prst="rect">
            <a:avLst/>
          </a:prstGeom>
          <a:noFill/>
        </p:spPr>
        <p:txBody>
          <a:bodyPr wrap="none" rtlCol="0" anchor="t">
            <a:spAutoFit/>
          </a:bodyPr>
          <a:p>
            <a:r>
              <a:rPr lang="zh-CN" altLang="en-US" sz="2665"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新高考路径优化</a:t>
            </a:r>
            <a:endParaRPr lang="zh-CN" altLang="en-US" sz="2665"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endParaRPr>
          </a:p>
        </p:txBody>
      </p:sp>
      <p:sp>
        <p:nvSpPr>
          <p:cNvPr id="3" name="文本框 2"/>
          <p:cNvSpPr txBox="1"/>
          <p:nvPr/>
        </p:nvSpPr>
        <p:spPr>
          <a:xfrm>
            <a:off x="827405" y="6530340"/>
            <a:ext cx="3953510" cy="297180"/>
          </a:xfrm>
          <a:prstGeom prst="rect">
            <a:avLst/>
          </a:prstGeom>
          <a:noFill/>
        </p:spPr>
        <p:txBody>
          <a:bodyPr wrap="square" rtlCol="0" anchor="t">
            <a:spAutoFit/>
          </a:bodyPr>
          <a:p>
            <a:r>
              <a:rPr lang="zh-CN" altLang="en-US" sz="1335" b="1">
                <a:solidFill>
                  <a:schemeClr val="bg1"/>
                </a:solidFill>
                <a:latin typeface="+mj-ea"/>
                <a:ea typeface="+mj-ea"/>
              </a:rPr>
              <a:t>突破思维瓶颈，优化关键能力</a:t>
            </a:r>
            <a:endParaRPr lang="zh-CN" altLang="en-US" sz="1335" b="1">
              <a:solidFill>
                <a:schemeClr val="bg1"/>
              </a:solidFill>
              <a:latin typeface="+mj-ea"/>
              <a:ea typeface="+mj-ea"/>
            </a:endParaRPr>
          </a:p>
        </p:txBody>
      </p:sp>
      <p:pic>
        <p:nvPicPr>
          <p:cNvPr id="101" name="图片 100"/>
          <p:cNvPicPr/>
          <p:nvPr/>
        </p:nvPicPr>
        <p:blipFill>
          <a:blip r:embed="rId1"/>
          <a:stretch>
            <a:fillRect/>
          </a:stretch>
        </p:blipFill>
        <p:spPr>
          <a:xfrm>
            <a:off x="111760" y="590550"/>
            <a:ext cx="11977370" cy="5939790"/>
          </a:xfrm>
          <a:prstGeom prst="rect">
            <a:avLst/>
          </a:prstGeom>
          <a:noFill/>
          <a:ln w="9525">
            <a:noFill/>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5" name="直接连接符 4"/>
          <p:cNvCxnSpPr/>
          <p:nvPr/>
        </p:nvCxnSpPr>
        <p:spPr>
          <a:xfrm>
            <a:off x="1052513" y="-22225"/>
            <a:ext cx="0" cy="6881813"/>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990600" y="460375"/>
            <a:ext cx="123825" cy="573088"/>
            <a:chOff x="3444" y="2907"/>
            <a:chExt cx="134" cy="624"/>
          </a:xfrm>
        </p:grpSpPr>
        <p:sp>
          <p:nvSpPr>
            <p:cNvPr id="6" name="椭圆 5"/>
            <p:cNvSpPr/>
            <p:nvPr/>
          </p:nvSpPr>
          <p:spPr>
            <a:xfrm>
              <a:off x="3444" y="2907"/>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椭圆 6"/>
            <p:cNvSpPr/>
            <p:nvPr/>
          </p:nvSpPr>
          <p:spPr>
            <a:xfrm>
              <a:off x="3444" y="3152"/>
              <a:ext cx="134" cy="133"/>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椭圆 7"/>
            <p:cNvSpPr/>
            <p:nvPr/>
          </p:nvSpPr>
          <p:spPr>
            <a:xfrm>
              <a:off x="3444" y="3396"/>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0" name="组合 9"/>
          <p:cNvGrpSpPr/>
          <p:nvPr/>
        </p:nvGrpSpPr>
        <p:grpSpPr>
          <a:xfrm flipV="1">
            <a:off x="990600" y="5803900"/>
            <a:ext cx="123825" cy="573088"/>
            <a:chOff x="3444" y="2907"/>
            <a:chExt cx="134" cy="624"/>
          </a:xfrm>
        </p:grpSpPr>
        <p:sp>
          <p:nvSpPr>
            <p:cNvPr id="11" name="椭圆 10"/>
            <p:cNvSpPr/>
            <p:nvPr/>
          </p:nvSpPr>
          <p:spPr>
            <a:xfrm>
              <a:off x="3444" y="2907"/>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椭圆 11"/>
            <p:cNvSpPr/>
            <p:nvPr/>
          </p:nvSpPr>
          <p:spPr>
            <a:xfrm>
              <a:off x="3444" y="3152"/>
              <a:ext cx="134" cy="133"/>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椭圆 12"/>
            <p:cNvSpPr/>
            <p:nvPr/>
          </p:nvSpPr>
          <p:spPr>
            <a:xfrm>
              <a:off x="3444" y="3396"/>
              <a:ext cx="134" cy="135"/>
            </a:xfrm>
            <a:prstGeom prst="ellipse">
              <a:avLst/>
            </a:prstGeom>
            <a:solidFill>
              <a:srgbClr val="FFD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cxnSp>
        <p:nvCxnSpPr>
          <p:cNvPr id="17" name="直接连接符 16"/>
          <p:cNvCxnSpPr/>
          <p:nvPr/>
        </p:nvCxnSpPr>
        <p:spPr>
          <a:xfrm>
            <a:off x="1052513" y="1260475"/>
            <a:ext cx="10128250" cy="3175"/>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052513" y="5591175"/>
            <a:ext cx="10128250" cy="3175"/>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180763" y="1263650"/>
            <a:ext cx="0" cy="4343400"/>
          </a:xfrm>
          <a:prstGeom prst="line">
            <a:avLst/>
          </a:prstGeom>
          <a:ln w="12700">
            <a:solidFill>
              <a:srgbClr val="FFD143"/>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8550275" y="4210050"/>
            <a:ext cx="3549650" cy="1568450"/>
          </a:xfrm>
          <a:prstGeom prst="rect">
            <a:avLst/>
          </a:prstGeom>
          <a:noFill/>
          <a:ln w="9525">
            <a:noFill/>
          </a:ln>
        </p:spPr>
        <p:txBody>
          <a:bodyPr>
            <a:spAutoFit/>
          </a:bodyPr>
          <a:p>
            <a:pPr algn="ctr"/>
            <a:r>
              <a:rPr lang="en-US" altLang="zh-CN" sz="9600" dirty="0">
                <a:solidFill>
                  <a:srgbClr val="FFD143"/>
                </a:solidFill>
                <a:latin typeface="微软雅黑" panose="020B0503020204020204" pitchFamily="34" charset="-122"/>
                <a:ea typeface="微软雅黑" panose="020B0503020204020204" pitchFamily="34" charset="-122"/>
              </a:rPr>
              <a:t>02</a:t>
            </a:r>
            <a:endParaRPr lang="en-US" altLang="zh-CN" sz="9600" dirty="0">
              <a:solidFill>
                <a:srgbClr val="FFD143"/>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511675" y="1988820"/>
            <a:ext cx="6115685" cy="768350"/>
          </a:xfrm>
          <a:prstGeom prst="rect">
            <a:avLst/>
          </a:prstGeom>
          <a:noFill/>
          <a:ln w="9525">
            <a:noFill/>
          </a:ln>
        </p:spPr>
        <p:txBody>
          <a:bodyPr wrap="square">
            <a:spAutoFit/>
          </a:bodyPr>
          <a:p>
            <a:pPr algn="ctr" eaLnBrk="1" hangingPunct="1"/>
            <a:r>
              <a:rPr lang="zh-CN" altLang="en-US" sz="4400" b="1">
                <a:ln>
                  <a:solidFill>
                    <a:schemeClr val="accent6">
                      <a:lumMod val="75000"/>
                    </a:schemeClr>
                  </a:solidFill>
                </a:ln>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sym typeface="微软雅黑" panose="020B0503020204020204" pitchFamily="34" charset="-122"/>
              </a:rPr>
              <a:t>阅读理解满分思维策略</a:t>
            </a:r>
            <a:endParaRPr lang="zh-CN" altLang="en-US" sz="4400" b="1">
              <a:ln>
                <a:solidFill>
                  <a:schemeClr val="accent6">
                    <a:lumMod val="75000"/>
                  </a:schemeClr>
                </a:solidFill>
              </a:ln>
              <a:solidFill>
                <a:schemeClr val="bg1"/>
              </a:solidFill>
              <a:effectLst>
                <a:glow rad="228600">
                  <a:schemeClr val="accent6">
                    <a:satMod val="175000"/>
                    <a:alpha val="40000"/>
                  </a:schemeClr>
                </a:glo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0" name="图片 99"/>
          <p:cNvPicPr/>
          <p:nvPr/>
        </p:nvPicPr>
        <p:blipFill>
          <a:blip r:embed="rId1"/>
          <a:stretch>
            <a:fillRect/>
          </a:stretch>
        </p:blipFill>
        <p:spPr>
          <a:xfrm>
            <a:off x="695325" y="176530"/>
            <a:ext cx="719455" cy="857250"/>
          </a:xfrm>
          <a:prstGeom prst="rect">
            <a:avLst/>
          </a:prstGeom>
          <a:noFill/>
          <a:ln w="9525">
            <a:noFill/>
          </a:ln>
        </p:spPr>
      </p:pic>
      <p:sp>
        <p:nvSpPr>
          <p:cNvPr id="2" name="文本框 1"/>
          <p:cNvSpPr txBox="1"/>
          <p:nvPr/>
        </p:nvSpPr>
        <p:spPr>
          <a:xfrm>
            <a:off x="4799965" y="2996565"/>
            <a:ext cx="6355080" cy="1060450"/>
          </a:xfrm>
          <a:prstGeom prst="rect">
            <a:avLst/>
          </a:prstGeom>
          <a:noFill/>
        </p:spPr>
        <p:txBody>
          <a:bodyPr wrap="square" rtlCol="0" anchor="t">
            <a:spAutoFit/>
          </a:bodyPr>
          <a:p>
            <a:pPr marL="0" indent="0" eaLnBrk="1" latinLnBrk="0" hangingPunct="1">
              <a:lnSpc>
                <a:spcPts val="3780"/>
              </a:lnSpc>
            </a:pPr>
            <a:r>
              <a:rPr lang="en-US" altLang="zh-CN" sz="2400">
                <a:solidFill>
                  <a:schemeClr val="accent6">
                    <a:lumMod val="75000"/>
                  </a:schemeClr>
                </a:solidFill>
                <a:latin typeface="黑体" panose="02010609060101010101" charset="-122"/>
                <a:ea typeface="黑体" panose="02010609060101010101" charset="-122"/>
              </a:rPr>
              <a:t>   —— </a:t>
            </a:r>
            <a:r>
              <a:rPr lang="zh-CN" altLang="en-US" sz="2400">
                <a:solidFill>
                  <a:schemeClr val="accent6">
                    <a:lumMod val="75000"/>
                  </a:schemeClr>
                </a:solidFill>
                <a:latin typeface="黑体" panose="02010609060101010101" charset="-122"/>
                <a:ea typeface="黑体" panose="02010609060101010101" charset="-122"/>
              </a:rPr>
              <a:t>建构主题语境，精通词义延伸方式和过程</a:t>
            </a:r>
            <a:endParaRPr lang="zh-CN" altLang="en-US" sz="2400">
              <a:solidFill>
                <a:schemeClr val="accent6">
                  <a:lumMod val="75000"/>
                </a:schemeClr>
              </a:solidFill>
              <a:latin typeface="黑体" panose="02010609060101010101" charset="-122"/>
              <a:ea typeface="黑体" panose="02010609060101010101" charset="-122"/>
            </a:endParaRPr>
          </a:p>
        </p:txBody>
      </p:sp>
      <p:cxnSp>
        <p:nvCxnSpPr>
          <p:cNvPr id="3" name="直接连接符 2"/>
          <p:cNvCxnSpPr/>
          <p:nvPr/>
        </p:nvCxnSpPr>
        <p:spPr>
          <a:xfrm flipH="1">
            <a:off x="9696450" y="4076383"/>
            <a:ext cx="2566988" cy="2586038"/>
          </a:xfrm>
          <a:prstGeom prst="lin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a:stretch>
            <a:fillRect/>
          </a:stretch>
        </p:blipFill>
        <p:spPr>
          <a:xfrm>
            <a:off x="1127760" y="1303655"/>
            <a:ext cx="3011170" cy="4247515"/>
          </a:xfrm>
          <a:prstGeom prst="rect">
            <a:avLst/>
          </a:prstGeom>
        </p:spPr>
      </p:pic>
      <p:sp>
        <p:nvSpPr>
          <p:cNvPr id="15" name="文本框 14"/>
          <p:cNvSpPr txBox="1"/>
          <p:nvPr/>
        </p:nvSpPr>
        <p:spPr>
          <a:xfrm>
            <a:off x="2279650" y="2060575"/>
            <a:ext cx="1064260" cy="368300"/>
          </a:xfrm>
          <a:prstGeom prst="rect">
            <a:avLst/>
          </a:prstGeom>
          <a:noFill/>
        </p:spPr>
        <p:txBody>
          <a:bodyPr wrap="square" rtlCol="0">
            <a:spAutoFit/>
          </a:bodyPr>
          <a:p>
            <a:r>
              <a:rPr lang="zh-CN" altLang="en-US" b="1">
                <a:solidFill>
                  <a:schemeClr val="accent6">
                    <a:lumMod val="50000"/>
                  </a:schemeClr>
                </a:solidFill>
                <a:latin typeface="微软雅黑" panose="020B0503020204020204" pitchFamily="34" charset="-122"/>
                <a:ea typeface="微软雅黑" panose="020B0503020204020204" pitchFamily="34" charset="-122"/>
              </a:rPr>
              <a:t>幸运星</a:t>
            </a:r>
            <a:endParaRPr lang="zh-CN" altLang="en-US" b="1">
              <a:solidFill>
                <a:schemeClr val="accent6">
                  <a:lumMod val="50000"/>
                </a:schemeClr>
              </a:solidFill>
              <a:latin typeface="微软雅黑" panose="020B0503020204020204" pitchFamily="34" charset="-122"/>
              <a:ea typeface="微软雅黑" panose="020B0503020204020204" pitchFamily="34" charset="-122"/>
            </a:endParaRPr>
          </a:p>
        </p:txBody>
      </p:sp>
      <p:pic>
        <p:nvPicPr>
          <p:cNvPr id="105" name="图片 104"/>
          <p:cNvPicPr/>
          <p:nvPr/>
        </p:nvPicPr>
        <p:blipFill>
          <a:blip r:embed="rId3"/>
          <a:stretch>
            <a:fillRect/>
          </a:stretch>
        </p:blipFill>
        <p:spPr>
          <a:xfrm>
            <a:off x="10522585" y="5751195"/>
            <a:ext cx="1644015" cy="1078865"/>
          </a:xfrm>
          <a:prstGeom prst="rect">
            <a:avLst/>
          </a:prstGeom>
          <a:noFill/>
          <a:ln w="9525">
            <a:noFill/>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000000"/>
                                          </p:val>
                                        </p:tav>
                                        <p:tav tm="100000">
                                          <p:val>
                                            <p:strVal val="#ppt_w"/>
                                          </p:val>
                                        </p:tav>
                                      </p:tavLst>
                                    </p:anim>
                                    <p:anim calcmode="lin" valueType="num">
                                      <p:cBhvr>
                                        <p:cTn id="33" dur="500" fill="hold"/>
                                        <p:tgtEl>
                                          <p:spTgt spid="20"/>
                                        </p:tgtEl>
                                        <p:attrNameLst>
                                          <p:attrName>ppt_h</p:attrName>
                                        </p:attrNameLst>
                                      </p:cBhvr>
                                      <p:tavLst>
                                        <p:tav tm="0">
                                          <p:val>
                                            <p:fltVal val="0.000000"/>
                                          </p:val>
                                        </p:tav>
                                        <p:tav tm="100000">
                                          <p:val>
                                            <p:strVal val="#ppt_h"/>
                                          </p:val>
                                        </p:tav>
                                      </p:tavLst>
                                    </p:anim>
                                    <p:animEffect transition="in" filter="fade">
                                      <p:cBhvr>
                                        <p:cTn id="34" dur="500"/>
                                        <p:tgtEl>
                                          <p:spTgt spid="20"/>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247"/>
          <p:cNvSpPr/>
          <p:nvPr>
            <p:custDataLst>
              <p:tags r:id="rId1"/>
            </p:custDataLst>
          </p:nvPr>
        </p:nvSpPr>
        <p:spPr>
          <a:xfrm>
            <a:off x="8187781" y="-60051"/>
            <a:ext cx="4002633" cy="6917159"/>
          </a:xfrm>
          <a:prstGeom prst="rect">
            <a:avLst/>
          </a:prstGeom>
          <a:solidFill>
            <a:srgbClr val="C00000"/>
          </a:solidFill>
          <a:ln w="12700">
            <a:miter lim="400000"/>
          </a:ln>
        </p:spPr>
        <p:txBody>
          <a:bodyPr lIns="121885" tIns="121885" rIns="121885" bIns="121885"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18" name="矩形 17"/>
          <p:cNvSpPr/>
          <p:nvPr>
            <p:custDataLst>
              <p:tags r:id="rId2"/>
            </p:custDataLst>
          </p:nvPr>
        </p:nvSpPr>
        <p:spPr>
          <a:xfrm>
            <a:off x="845283" y="304344"/>
            <a:ext cx="6858754"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5943" tIns="26992" rIns="215943" bIns="134964">
            <a:spAutoFit/>
          </a:bodyPr>
          <a:p>
            <a:pPr indent="10795" algn="just" defTabSz="514350">
              <a:lnSpc>
                <a:spcPct val="150000"/>
              </a:lnSpc>
            </a:pPr>
            <a:r>
              <a:rPr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阅读理解满分</a:t>
            </a:r>
            <a:r>
              <a:rPr 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思维</a:t>
            </a:r>
            <a:r>
              <a:rPr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策略</a:t>
            </a:r>
            <a:r>
              <a:rPr 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1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精通词义延伸方式和过程</a:t>
            </a:r>
            <a:endParaRPr sz="21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Shape 247"/>
          <p:cNvSpPr/>
          <p:nvPr>
            <p:custDataLst>
              <p:tags r:id="rId3"/>
            </p:custDataLst>
          </p:nvPr>
        </p:nvSpPr>
        <p:spPr>
          <a:xfrm>
            <a:off x="11554309" y="6346065"/>
            <a:ext cx="683717" cy="511042"/>
          </a:xfrm>
          <a:prstGeom prst="rect">
            <a:avLst/>
          </a:prstGeom>
          <a:solidFill>
            <a:srgbClr val="C00000"/>
          </a:solidFill>
          <a:ln w="12700">
            <a:miter lim="400000"/>
          </a:ln>
        </p:spPr>
        <p:txBody>
          <a:bodyPr lIns="121885" tIns="121885" rIns="121885" bIns="121885"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5413" y="-698865"/>
            <a:ext cx="1234001" cy="1399517"/>
            <a:chOff x="4064000" y="1049357"/>
            <a:chExt cx="4064000" cy="4609122"/>
          </a:xfrm>
        </p:grpSpPr>
        <p:sp>
          <p:nvSpPr>
            <p:cNvPr id="6" name="Freeform 5"/>
            <p:cNvSpPr/>
            <p:nvPr>
              <p:custDataLst>
                <p:tags r:id="rId4"/>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sp>
          <p:nvSpPr>
            <p:cNvPr id="7" name="Freeform 5"/>
            <p:cNvSpPr/>
            <p:nvPr>
              <p:custDataLst>
                <p:tags r:id="rId5"/>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grpSp>
      <p:grpSp>
        <p:nvGrpSpPr>
          <p:cNvPr id="15" name="组合 14"/>
          <p:cNvGrpSpPr/>
          <p:nvPr/>
        </p:nvGrpSpPr>
        <p:grpSpPr>
          <a:xfrm>
            <a:off x="293157" y="304252"/>
            <a:ext cx="552170" cy="626233"/>
            <a:chOff x="4064000" y="1049357"/>
            <a:chExt cx="4064000" cy="4609122"/>
          </a:xfrm>
        </p:grpSpPr>
        <p:sp>
          <p:nvSpPr>
            <p:cNvPr id="16" name="Freeform 5"/>
            <p:cNvSpPr/>
            <p:nvPr>
              <p:custDataLst>
                <p:tags r:id="rId6"/>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sp>
          <p:nvSpPr>
            <p:cNvPr id="17" name="Freeform 5"/>
            <p:cNvSpPr/>
            <p:nvPr>
              <p:custDataLst>
                <p:tags r:id="rId7"/>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62" tIns="34281" rIns="68562" bIns="34281" numCol="1" anchor="t" anchorCtr="0" compatLnSpc="1"/>
            <a:p>
              <a:endParaRPr lang="zh-CN" altLang="en-US" sz="1800" dirty="0">
                <a:latin typeface="黑体" panose="02010609060101010101" charset="-122"/>
                <a:ea typeface="黑体" panose="02010609060101010101" charset="-122"/>
                <a:cs typeface="Source Han Sans CN" charset="0"/>
                <a:sym typeface="Source Han Sans CN" charset="0"/>
              </a:endParaRPr>
            </a:p>
          </p:txBody>
        </p:sp>
      </p:grpSp>
      <p:sp>
        <p:nvSpPr>
          <p:cNvPr id="4" name="矩形 3"/>
          <p:cNvSpPr/>
          <p:nvPr>
            <p:custDataLst>
              <p:tags r:id="rId8"/>
            </p:custDataLst>
          </p:nvPr>
        </p:nvSpPr>
        <p:spPr>
          <a:xfrm>
            <a:off x="361539" y="1103601"/>
            <a:ext cx="7978602" cy="4704760"/>
          </a:xfrm>
          <a:prstGeom prst="rect">
            <a:avLst/>
          </a:prstGeom>
        </p:spPr>
        <p:txBody>
          <a:bodyPr wrap="square">
            <a:noAutofit/>
          </a:bodyPr>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2023年英语高考全国卷应用文写作试题的新动向预示着今后英语写作教学应着重培养以下几方面能力：</a:t>
            </a:r>
            <a:endParaRPr kumimoji="0" lang="zh-CN" altLang="en-US" sz="18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用英语描述事件、描述</a:t>
            </a:r>
            <a:r>
              <a:rPr lang="zh-CN" altLang="en-US" sz="1800" b="1">
                <a:ln>
                  <a:noFill/>
                </a:ln>
                <a:solidFill>
                  <a:srgbClr val="00206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个人经历</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和事物特征的能力；</a:t>
            </a:r>
            <a:endParaRPr kumimoji="0" lang="zh-CN" altLang="en-US" sz="18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描述、概括</a:t>
            </a:r>
            <a:r>
              <a:rPr lang="zh-CN" altLang="en-US" sz="1800" b="1">
                <a:ln>
                  <a:noFill/>
                </a:ln>
                <a:solidFill>
                  <a:srgbClr val="00206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真实的</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经验和事实的能力；</a:t>
            </a:r>
            <a:endParaRPr kumimoji="0" lang="zh-CN" altLang="en-US" sz="18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传递信息、</a:t>
            </a:r>
            <a:r>
              <a:rPr lang="zh-CN" altLang="en-US" sz="1800" b="1">
                <a:ln>
                  <a:noFill/>
                </a:ln>
                <a:solidFill>
                  <a:srgbClr val="7030A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论证观点</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zh-CN" altLang="en-US" sz="1800" b="1">
                <a:ln>
                  <a:noFill/>
                </a:ln>
                <a:solidFill>
                  <a:srgbClr val="7030A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表达情感的能力</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kumimoji="0" lang="zh-CN" altLang="en-US" sz="18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对观点、事件、经验进行</a:t>
            </a:r>
            <a:r>
              <a:rPr lang="zh-CN" altLang="en-US" sz="1800" b="1">
                <a:ln>
                  <a:noFill/>
                </a:ln>
                <a:solidFill>
                  <a:srgbClr val="7030A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阐释和评论</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的能力等。</a:t>
            </a:r>
            <a:endParaRPr kumimoji="0" lang="zh-CN" altLang="en-US" sz="18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en-US" altLang="zh-CN"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因此，今后的英语写作教学既要关注如何写，</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更要关注</a:t>
            </a:r>
            <a:r>
              <a:rPr lang="zh-CN" altLang="en-US" sz="1800" b="1" u="sng">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写什么</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；既要关注写作结果，更要</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注重</a:t>
            </a:r>
            <a:r>
              <a:rPr lang="zh-CN" altLang="en-US" sz="1800" b="1" u="sng">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写作过程</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；既要关注写作的准确性，</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更要关注写作的</a:t>
            </a:r>
            <a:r>
              <a:rPr lang="zh-CN" altLang="en-US" sz="1800" b="1" u="sng">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流畅性</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；既要有适当的模仿和借鉴，但</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更要有创造</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，要使学生能够</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用英语进行</a:t>
            </a:r>
            <a:r>
              <a:rPr lang="zh-CN" altLang="en-US" sz="1800" b="1">
                <a:ln>
                  <a:noFill/>
                </a:ln>
                <a:solidFill>
                  <a:srgbClr val="00206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真实</a:t>
            </a:r>
            <a:r>
              <a:rPr lang="zh-CN" altLang="en-US" sz="1800" b="1">
                <a:ln>
                  <a:noFill/>
                </a:ln>
                <a:solidFill>
                  <a:srgbClr val="C00000"/>
                </a:solidFill>
                <a:effectLst/>
                <a:uFillTx/>
                <a:latin typeface="微软雅黑" panose="020B0503020204020204" pitchFamily="34" charset="-122"/>
                <a:ea typeface="微软雅黑" panose="020B0503020204020204" pitchFamily="34" charset="-122"/>
                <a:cs typeface="宋体" panose="02010600030101010101" pitchFamily="2" charset="-122"/>
                <a:sym typeface="Helvetica"/>
              </a:rPr>
              <a:t>表达</a:t>
            </a:r>
            <a:r>
              <a:rPr lang="zh-CN" altLang="en-US" sz="1800"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lang="zh-CN" altLang="en-US" sz="1800" b="1" dirty="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p:txBody>
      </p:sp>
      <p:grpSp>
        <p:nvGrpSpPr>
          <p:cNvPr id="8" name="组合 7"/>
          <p:cNvGrpSpPr/>
          <p:nvPr/>
        </p:nvGrpSpPr>
        <p:grpSpPr>
          <a:xfrm>
            <a:off x="305673" y="1230568"/>
            <a:ext cx="10912808" cy="5190408"/>
            <a:chOff x="0" y="-839"/>
            <a:chExt cx="13105326" cy="6858839"/>
          </a:xfrm>
        </p:grpSpPr>
        <p:sp>
          <p:nvSpPr>
            <p:cNvPr id="9" name="矩形 8"/>
            <p:cNvSpPr/>
            <p:nvPr>
              <p:custDataLst>
                <p:tags r:id="rId9"/>
              </p:custDataLst>
            </p:nvPr>
          </p:nvSpPr>
          <p:spPr>
            <a:xfrm>
              <a:off x="0" y="0"/>
              <a:ext cx="9106930" cy="6858000"/>
            </a:xfrm>
            <a:prstGeom prst="rect">
              <a:avLst/>
            </a:prstGeom>
            <a:solidFill>
              <a:sysClr val="window" lastClr="FFFFFF"/>
            </a:solidFill>
            <a:ln w="12700" cap="flat" cmpd="sng" algn="ctr">
              <a:noFill/>
              <a:prstDash val="solid"/>
              <a:miter lim="800000"/>
            </a:ln>
            <a:effectLst/>
          </p:spPr>
          <p:txBody>
            <a:bodyPr rtlCol="0" anchor="ctr"/>
            <a:p>
              <a:pPr algn="ctr"/>
              <a:endParaRPr kumimoji="1" lang="zh-CN" altLang="en-US" sz="1800">
                <a:solidFill>
                  <a:prstClr val="white"/>
                </a:solidFill>
                <a:latin typeface="思源黑体 CN Medium"/>
                <a:ea typeface="思源黑体 CN Medium" charset="0"/>
              </a:endParaRPr>
            </a:p>
          </p:txBody>
        </p:sp>
        <p:sp>
          <p:nvSpPr>
            <p:cNvPr id="10" name="矩形 9"/>
            <p:cNvSpPr/>
            <p:nvPr>
              <p:custDataLst>
                <p:tags r:id="rId10"/>
              </p:custDataLst>
            </p:nvPr>
          </p:nvSpPr>
          <p:spPr>
            <a:xfrm>
              <a:off x="0" y="-839"/>
              <a:ext cx="9762286" cy="630936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p>
              <a:pPr algn="ctr"/>
              <a:endParaRPr kumimoji="1" lang="zh-CN" altLang="en-US" sz="1800">
                <a:solidFill>
                  <a:prstClr val="white"/>
                </a:solidFill>
                <a:latin typeface="思源黑体 CN Medium"/>
                <a:ea typeface="思源黑体 CN Medium" charset="0"/>
              </a:endParaRPr>
            </a:p>
          </p:txBody>
        </p:sp>
        <p:pic>
          <p:nvPicPr>
            <p:cNvPr id="11" name="图片 10"/>
            <p:cNvPicPr>
              <a:picLocks noChangeAspect="1"/>
            </p:cNvPicPr>
            <p:nvPr>
              <p:custDataLst>
                <p:tags r:id="rId11"/>
              </p:custDataLst>
            </p:nvPr>
          </p:nvPicPr>
          <p:blipFill>
            <a:blip r:embed="rId12"/>
            <a:stretch>
              <a:fillRect/>
            </a:stretch>
          </p:blipFill>
          <p:spPr>
            <a:xfrm>
              <a:off x="9762286" y="261736"/>
              <a:ext cx="3343040" cy="5832026"/>
            </a:xfrm>
            <a:prstGeom prst="rect">
              <a:avLst/>
            </a:prstGeom>
          </p:spPr>
        </p:pic>
      </p:grpSp>
      <p:sp>
        <p:nvSpPr>
          <p:cNvPr id="12" name="矩形 11"/>
          <p:cNvSpPr/>
          <p:nvPr>
            <p:custDataLst>
              <p:tags r:id="rId13"/>
            </p:custDataLst>
          </p:nvPr>
        </p:nvSpPr>
        <p:spPr>
          <a:xfrm>
            <a:off x="305039" y="1230568"/>
            <a:ext cx="8129058" cy="4704760"/>
          </a:xfrm>
          <a:prstGeom prst="rect">
            <a:avLst/>
          </a:prstGeom>
        </p:spPr>
        <p:txBody>
          <a:bodyPr wrap="square">
            <a:noAutofit/>
          </a:bodyPr>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①</a:t>
            </a:r>
            <a:r>
              <a:rPr lang="zh-CN" altLang="en-US" sz="2000" b="1" u="sng">
                <a:ln>
                  <a:noFill/>
                </a:ln>
                <a:solidFill>
                  <a:srgbClr val="002060"/>
                </a:solidFill>
                <a:effectLst/>
                <a:uFillTx/>
                <a:latin typeface="微软雅黑" panose="020B0503020204020204" pitchFamily="34" charset="-122"/>
                <a:ea typeface="微软雅黑" panose="020B0503020204020204" pitchFamily="34" charset="-122"/>
                <a:sym typeface="Helvetica"/>
              </a:rPr>
              <a:t>主题句</a:t>
            </a:r>
            <a:r>
              <a:rPr lang="zh-CN" altLang="en-US" sz="2000">
                <a:ln>
                  <a:noFill/>
                </a:ln>
                <a:solidFill>
                  <a:srgbClr val="000000"/>
                </a:solidFill>
                <a:effectLst/>
                <a:uFillTx/>
                <a:sym typeface="Helvetica"/>
              </a:rPr>
              <a:t>本身会包含</a:t>
            </a:r>
            <a:r>
              <a:rPr lang="zh-CN" altLang="en-US" sz="2000" b="1" u="sng">
                <a:ln>
                  <a:noFill/>
                </a:ln>
                <a:solidFill>
                  <a:srgbClr val="002060"/>
                </a:solidFill>
                <a:effectLst/>
                <a:uFillTx/>
                <a:latin typeface="微软雅黑" panose="020B0503020204020204" pitchFamily="34" charset="-122"/>
                <a:ea typeface="微软雅黑" panose="020B0503020204020204" pitchFamily="34" charset="-122"/>
                <a:sym typeface="Helvetica"/>
              </a:rPr>
              <a:t>核心话题</a:t>
            </a:r>
            <a:r>
              <a:rPr lang="zh-CN" altLang="en-US" sz="2000">
                <a:ln>
                  <a:noFill/>
                </a:ln>
                <a:solidFill>
                  <a:srgbClr val="000000"/>
                </a:solidFill>
                <a:effectLst/>
                <a:uFillTx/>
                <a:sym typeface="Helvetica"/>
              </a:rPr>
              <a:t>和决定</a:t>
            </a:r>
            <a:r>
              <a:rPr lang="zh-CN" altLang="en-US" sz="2000" b="1" u="sng">
                <a:ln>
                  <a:noFill/>
                </a:ln>
                <a:solidFill>
                  <a:srgbClr val="002060"/>
                </a:solidFill>
                <a:effectLst/>
                <a:uFillTx/>
                <a:latin typeface="微软雅黑" panose="020B0503020204020204" pitchFamily="34" charset="-122"/>
                <a:ea typeface="微软雅黑" panose="020B0503020204020204" pitchFamily="34" charset="-122"/>
                <a:sym typeface="Helvetica"/>
              </a:rPr>
              <a:t>语篇发展方向的控制性信息</a:t>
            </a:r>
            <a:r>
              <a:rPr lang="zh-CN" altLang="en-US" sz="2000">
                <a:ln>
                  <a:noFill/>
                </a:ln>
                <a:solidFill>
                  <a:srgbClr val="000000"/>
                </a:solidFill>
                <a:effectLst/>
                <a:uFillTx/>
                <a:sym typeface="Helvetica"/>
              </a:rPr>
              <a:t>，主要陈述部分则需要将控制性信息进行语义延展，为支撑主题句服务。</a:t>
            </a:r>
            <a:endParaRPr lang="zh-CN" altLang="en-US" sz="2000">
              <a:ln>
                <a:noFill/>
              </a:ln>
              <a:solidFill>
                <a:srgbClr val="000000"/>
              </a:solidFill>
              <a:effectLst/>
              <a:uFillTx/>
              <a:sym typeface="Helvetica"/>
            </a:endParaRPr>
          </a:p>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②利用</a:t>
            </a:r>
            <a:r>
              <a:rPr lang="zh-CN" altLang="en-US" sz="2000" b="1" u="sng">
                <a:ln>
                  <a:noFill/>
                </a:ln>
                <a:solidFill>
                  <a:srgbClr val="002060"/>
                </a:solidFill>
                <a:effectLst/>
                <a:uFillTx/>
                <a:latin typeface="微软雅黑" panose="020B0503020204020204" pitchFamily="34" charset="-122"/>
                <a:ea typeface="微软雅黑" panose="020B0503020204020204" pitchFamily="34" charset="-122"/>
                <a:sym typeface="Helvetica"/>
              </a:rPr>
              <a:t>关键词重复</a:t>
            </a:r>
            <a:r>
              <a:rPr lang="zh-CN" altLang="en-US" sz="2000">
                <a:ln>
                  <a:noFill/>
                </a:ln>
                <a:solidFill>
                  <a:srgbClr val="000000"/>
                </a:solidFill>
                <a:effectLst/>
                <a:uFillTx/>
                <a:sym typeface="Helvetica"/>
              </a:rPr>
              <a:t>来突出并强化主旨。核心关键词存在复现的关系，</a:t>
            </a:r>
            <a:r>
              <a:rPr lang="zh-CN" altLang="en-US" sz="2000" b="1" u="sng">
                <a:ln>
                  <a:noFill/>
                </a:ln>
                <a:solidFill>
                  <a:srgbClr val="002060"/>
                </a:solidFill>
                <a:effectLst/>
                <a:uFillTx/>
                <a:latin typeface="微软雅黑" panose="020B0503020204020204" pitchFamily="34" charset="-122"/>
                <a:ea typeface="微软雅黑" panose="020B0503020204020204" pitchFamily="34" charset="-122"/>
                <a:sym typeface="Helvetica"/>
              </a:rPr>
              <a:t>围绕同一主题前后呼应，形成词汇链和语义链</a:t>
            </a:r>
            <a:r>
              <a:rPr lang="zh-CN" altLang="en-US" sz="2000">
                <a:ln>
                  <a:noFill/>
                </a:ln>
                <a:solidFill>
                  <a:srgbClr val="000000"/>
                </a:solidFill>
                <a:effectLst/>
                <a:uFillTx/>
                <a:sym typeface="Helvetica"/>
              </a:rPr>
              <a:t>，使文本语际间实现语义上的衔接和连贯。</a:t>
            </a:r>
            <a:endParaRPr kumimoji="0" lang="zh-CN" altLang="en-US" sz="2000" b="0" i="0" u="none" strike="noStrike" cap="none" spc="0" normalizeH="0" baseline="0">
              <a:ln>
                <a:noFill/>
              </a:ln>
              <a:solidFill>
                <a:srgbClr val="000000"/>
              </a:solidFill>
              <a:effectLst/>
              <a:uFillTx/>
              <a:latin typeface="+mn-lt"/>
              <a:ea typeface="+mn-ea"/>
              <a:cs typeface="+mn-cs"/>
              <a:sym typeface="Helvetica"/>
            </a:endParaRPr>
          </a:p>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③</a:t>
            </a:r>
            <a:r>
              <a:rPr lang="zh-CN" altLang="en-US" sz="2000" b="1" u="sng">
                <a:ln>
                  <a:noFill/>
                </a:ln>
                <a:solidFill>
                  <a:srgbClr val="002060"/>
                </a:solidFill>
                <a:effectLst/>
                <a:uFillTx/>
                <a:latin typeface="微软雅黑" panose="020B0503020204020204" pitchFamily="34" charset="-122"/>
                <a:ea typeface="微软雅黑" panose="020B0503020204020204" pitchFamily="34" charset="-122"/>
                <a:sym typeface="Helvetica"/>
              </a:rPr>
              <a:t>利用语义场保证主题和语义传递取得统一</a:t>
            </a:r>
            <a:r>
              <a:rPr lang="zh-CN" altLang="en-US" sz="2000">
                <a:ln>
                  <a:noFill/>
                </a:ln>
                <a:solidFill>
                  <a:srgbClr val="000000"/>
                </a:solidFill>
                <a:effectLst/>
                <a:uFillTx/>
                <a:sym typeface="Helvetica"/>
              </a:rPr>
              <a:t>（信息流</a:t>
            </a:r>
            <a:r>
              <a:rPr lang="en-US" altLang="zh-CN" sz="2000">
                <a:ln>
                  <a:noFill/>
                </a:ln>
                <a:solidFill>
                  <a:srgbClr val="000000"/>
                </a:solidFill>
                <a:effectLst/>
                <a:uFillTx/>
                <a:sym typeface="Helvetica"/>
              </a:rPr>
              <a:t>flow</a:t>
            </a:r>
            <a:r>
              <a:rPr lang="zh-CN" altLang="en-US" sz="2000">
                <a:ln>
                  <a:noFill/>
                </a:ln>
                <a:solidFill>
                  <a:srgbClr val="000000"/>
                </a:solidFill>
                <a:effectLst/>
                <a:uFillTx/>
                <a:ea typeface="宋体" panose="02010600030101010101" pitchFamily="2" charset="-122"/>
                <a:sym typeface="Helvetica"/>
              </a:rPr>
              <a:t>的</a:t>
            </a:r>
            <a:r>
              <a:rPr lang="zh-CN" altLang="en-US" sz="2000">
                <a:ln>
                  <a:noFill/>
                </a:ln>
                <a:solidFill>
                  <a:srgbClr val="000000"/>
                </a:solidFill>
                <a:effectLst/>
                <a:uFillTx/>
                <a:sym typeface="Helvetica"/>
              </a:rPr>
              <a:t>桥梁通道）。</a:t>
            </a: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阅读过程中要</a:t>
            </a:r>
            <a:r>
              <a:rPr lang="zh-CN" altLang="en-US" sz="2000" b="1" u="sng">
                <a:ln>
                  <a:noFill/>
                </a:ln>
                <a:solidFill>
                  <a:srgbClr val="00206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善于扫描同词/同话题词，建构语义场</a:t>
            </a:r>
            <a:r>
              <a:rPr lang="zh-CN" altLang="en-US" sz="2000">
                <a:ln>
                  <a:noFill/>
                </a:ln>
                <a:solidFill>
                  <a:srgbClr val="000000"/>
                </a:solidFill>
                <a:effectLst/>
                <a:uFillTx/>
                <a:sym typeface="Helvetica"/>
              </a:rPr>
              <a:t>，搭建</a:t>
            </a:r>
            <a:r>
              <a:rPr lang="zh-CN" altLang="en-US" sz="2000" b="1" u="sng">
                <a:ln>
                  <a:noFill/>
                </a:ln>
                <a:solidFill>
                  <a:srgbClr val="00206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信息流flow的通道</a:t>
            </a:r>
            <a:r>
              <a:rPr lang="zh-CN" altLang="en-US" sz="2000">
                <a:ln>
                  <a:noFill/>
                </a:ln>
                <a:solidFill>
                  <a:srgbClr val="000000"/>
                </a:solidFill>
                <a:effectLst/>
                <a:uFillTx/>
                <a:sym typeface="Helvetica"/>
              </a:rPr>
              <a:t>。尤其</a:t>
            </a:r>
            <a:r>
              <a:rPr lang="zh-CN" altLang="en-US" sz="2000" b="1" u="sng">
                <a:ln>
                  <a:noFill/>
                </a:ln>
                <a:solidFill>
                  <a:srgbClr val="00206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注意paraphrase(释文，改述，换说)的地方往往是题眼</a:t>
            </a:r>
            <a:r>
              <a:rPr lang="zh-CN" altLang="en-US" sz="2000">
                <a:ln>
                  <a:noFill/>
                </a:ln>
                <a:solidFill>
                  <a:srgbClr val="000000"/>
                </a:solidFill>
                <a:effectLst/>
                <a:uFillTx/>
                <a:sym typeface="Helvetica"/>
              </a:rPr>
              <a:t>。</a:t>
            </a:r>
            <a:endParaRPr kumimoji="0" lang="zh-CN" altLang="en-US" sz="2000" b="0" i="0" u="none" strike="noStrike" cap="none" spc="0" normalizeH="0" baseline="0">
              <a:ln>
                <a:noFill/>
              </a:ln>
              <a:solidFill>
                <a:srgbClr val="000000"/>
              </a:solidFill>
              <a:effectLst/>
              <a:uFillTx/>
              <a:latin typeface="+mn-lt"/>
              <a:ea typeface="+mn-ea"/>
              <a:cs typeface="+mn-cs"/>
              <a:sym typeface="Helvetica"/>
            </a:endParaRPr>
          </a:p>
          <a:p>
            <a:pPr algn="l" defTabSz="685800" fontAlgn="auto" hangingPunct="0">
              <a:lnSpc>
                <a:spcPts val="3880"/>
              </a:lnSpc>
              <a:spcBef>
                <a:spcPts val="0"/>
              </a:spcBef>
              <a:spcAft>
                <a:spcPts val="0"/>
              </a:spcAft>
              <a:buClrTx/>
              <a:buSzTx/>
              <a:buFontTx/>
            </a:pPr>
            <a:endParaRPr lang="zh-CN" altLang="en-US" sz="2000" dirty="0">
              <a:solidFill>
                <a:srgbClr val="002060"/>
              </a:solidFill>
              <a:latin typeface="微软雅黑 Light" panose="020B0502040204020203" charset="-122"/>
              <a:ea typeface="微软雅黑 Light" panose="020B0502040204020203" charset="-122"/>
            </a:endParaRPr>
          </a:p>
        </p:txBody>
      </p:sp>
      <p:sp>
        <p:nvSpPr>
          <p:cNvPr id="3" name="文本框 2"/>
          <p:cNvSpPr txBox="1"/>
          <p:nvPr/>
        </p:nvSpPr>
        <p:spPr>
          <a:xfrm>
            <a:off x="1882603" y="5602039"/>
            <a:ext cx="5448151" cy="67373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14" tIns="91414" rIns="91414" bIns="91414"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kumimoji="0" lang="en-US" altLang="zh-CN" sz="3200" b="1" i="0" u="none" strike="noStrike" cap="none" spc="0" normalizeH="0" baseline="0">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a:t>
            </a:r>
            <a:r>
              <a:rPr kumimoji="0" lang="zh-CN" altLang="en-US" sz="3200" b="1" i="0" u="none" strike="noStrike" cap="none" spc="0" normalizeH="0" baseline="0">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哒哒哒</a:t>
            </a:r>
            <a:r>
              <a:rPr kumimoji="0" lang="en-US" altLang="zh-CN" sz="3200" b="1" i="0" u="none" strike="noStrike" cap="none" spc="0" normalizeH="0" baseline="0">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a:t>
            </a:r>
            <a:r>
              <a:rPr kumimoji="0" lang="zh-CN" altLang="en-US" sz="3200" b="1" i="0" u="none" strike="noStrike" cap="none" spc="0" normalizeH="0" baseline="0">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达达</a:t>
            </a:r>
            <a:r>
              <a:rPr kumimoji="0" lang="en-US" altLang="zh-CN" sz="3200" b="1" i="0" u="none" strike="noStrike" cap="none" spc="0" normalizeH="0" baseline="0">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a:t>
            </a:r>
            <a:r>
              <a:rPr kumimoji="0" lang="zh-CN" altLang="en-US" sz="3200" b="1" i="0" u="none" strike="noStrike" cap="none" spc="0" normalizeH="0" baseline="0">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rPr>
              <a:t>信息搭桥法</a:t>
            </a:r>
            <a:endParaRPr kumimoji="0" lang="zh-CN" altLang="en-US" sz="3200" b="1" i="0" u="none" strike="noStrike" cap="none" spc="0" normalizeH="0" baseline="0">
              <a:ln>
                <a:noFill/>
              </a:ln>
              <a:solidFill>
                <a:srgbClr val="C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p:txBody>
      </p:sp>
      <p:pic>
        <p:nvPicPr>
          <p:cNvPr id="14" name="图片 13"/>
          <p:cNvPicPr>
            <a:picLocks noChangeAspect="1"/>
          </p:cNvPicPr>
          <p:nvPr/>
        </p:nvPicPr>
        <p:blipFill>
          <a:blip r:embed="rId14">
            <a:clrChange>
              <a:clrFrom>
                <a:srgbClr val="E5EBE7">
                  <a:alpha val="100000"/>
                </a:srgbClr>
              </a:clrFrom>
              <a:clrTo>
                <a:srgbClr val="E5EBE7">
                  <a:alpha val="100000"/>
                  <a:alpha val="0"/>
                </a:srgbClr>
              </a:clrTo>
            </a:clrChange>
          </a:blip>
          <a:stretch>
            <a:fillRect/>
          </a:stretch>
        </p:blipFill>
        <p:spPr>
          <a:xfrm>
            <a:off x="202195" y="235147"/>
            <a:ext cx="499615" cy="538340"/>
          </a:xfrm>
          <a:prstGeom prst="rect">
            <a:avLst/>
          </a:prstGeom>
        </p:spPr>
      </p:pic>
      <p:cxnSp>
        <p:nvCxnSpPr>
          <p:cNvPr id="19" name="直接箭头连接符 18"/>
          <p:cNvCxnSpPr/>
          <p:nvPr/>
        </p:nvCxnSpPr>
        <p:spPr>
          <a:xfrm flipH="1">
            <a:off x="3025305" y="4691686"/>
            <a:ext cx="2056230" cy="980185"/>
          </a:xfrm>
          <a:prstGeom prst="straightConnector1">
            <a:avLst/>
          </a:prstGeom>
          <a:noFill/>
          <a:ln w="25400" cap="flat">
            <a:solidFill>
              <a:schemeClr val="accent1"/>
            </a:solidFill>
            <a:prstDash val="solid"/>
            <a:round/>
            <a:tailEnd type="arrow"/>
          </a:ln>
        </p:spPr>
        <p:style>
          <a:lnRef idx="0">
            <a:scrgbClr r="0" g="0" b="0"/>
          </a:lnRef>
          <a:fillRef idx="0">
            <a:scrgbClr r="0" g="0" b="0"/>
          </a:fillRef>
          <a:effectRef idx="0">
            <a:scrgbClr r="0" g="0" b="0"/>
          </a:effectRef>
          <a:fontRef idx="none"/>
        </p:style>
      </p:cxnSp>
      <p:cxnSp>
        <p:nvCxnSpPr>
          <p:cNvPr id="20" name="直接箭头连接符 19"/>
          <p:cNvCxnSpPr/>
          <p:nvPr/>
        </p:nvCxnSpPr>
        <p:spPr>
          <a:xfrm flipH="1">
            <a:off x="4591442" y="5142419"/>
            <a:ext cx="62849" cy="585318"/>
          </a:xfrm>
          <a:prstGeom prst="straightConnector1">
            <a:avLst/>
          </a:prstGeom>
          <a:noFill/>
          <a:ln w="25400" cap="flat">
            <a:solidFill>
              <a:schemeClr val="accent1"/>
            </a:solidFill>
            <a:prstDash val="solid"/>
            <a:round/>
            <a:tailEnd type="arrow"/>
          </a:ln>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0.70"/>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5"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2" grpId="0"/>
      <p:bldP spid="12" grpId="1"/>
      <p:bldP spid="3" grpId="0" bldLvl="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224135" cy="659372"/>
            <a:chOff x="1267665" y="297419"/>
            <a:chExt cx="6484980" cy="791924"/>
          </a:xfrm>
        </p:grpSpPr>
        <p:sp>
          <p:nvSpPr>
            <p:cNvPr id="6" name="文本框 5"/>
            <p:cNvSpPr txBox="1"/>
            <p:nvPr>
              <p:custDataLst>
                <p:tags r:id="rId1"/>
              </p:custDataLst>
            </p:nvPr>
          </p:nvSpPr>
          <p:spPr>
            <a:xfrm>
              <a:off x="1267665" y="297419"/>
              <a:ext cx="6484980"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513" cy="766233"/>
          </a:xfrm>
          <a:prstGeom prst="rect">
            <a:avLst/>
          </a:prstGeom>
        </p:spPr>
      </p:pic>
      <p:sp>
        <p:nvSpPr>
          <p:cNvPr id="2" name="文本框 1"/>
          <p:cNvSpPr txBox="1"/>
          <p:nvPr>
            <p:custDataLst>
              <p:tags r:id="rId5"/>
            </p:custDataLst>
          </p:nvPr>
        </p:nvSpPr>
        <p:spPr>
          <a:xfrm>
            <a:off x="179493" y="740833"/>
            <a:ext cx="11855027" cy="4919980"/>
          </a:xfrm>
          <a:prstGeom prst="rect">
            <a:avLst/>
          </a:prstGeom>
          <a:noFill/>
          <a:ln>
            <a:solidFill>
              <a:schemeClr val="tx2">
                <a:lumMod val="40000"/>
                <a:lumOff val="60000"/>
              </a:schemeClr>
            </a:solidFill>
          </a:ln>
        </p:spPr>
        <p:txBody>
          <a:bodyPr wrap="square" rtlCol="0" anchor="t">
            <a:noAutofit/>
          </a:bodyPr>
          <a:p>
            <a:pPr indent="0" fontAlgn="auto">
              <a:lnSpc>
                <a:spcPts val="228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goal of this book is to make the case for digital minimalism, including a detailed exploration of what it asks and why it works, and then to teach you how to adopt this philosophy if you decide it’s right for you.</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To do so, I divided the book into two parts. In part one, I describe the philosophical foundations of digital minimalism, starting with an examination of the forces that are making so many people’s digital lives increasingly intolerable, before moving on to a detailed discussion of the digital minimalism philosophy.</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Part one concludes by introducing my suggested method for adopting this philosophy: the digital </a:t>
            </a:r>
            <a:r>
              <a:rPr lang="zh-CN" altLang="en-US" sz="1865" u="sng">
                <a:latin typeface="Times New Roman" panose="02020603050405020304" pitchFamily="18" charset="0"/>
                <a:cs typeface="Times New Roman" panose="02020603050405020304" pitchFamily="18" charset="0"/>
              </a:rPr>
              <a:t>declutter</a:t>
            </a:r>
            <a:r>
              <a:rPr lang="zh-CN" altLang="en-US" sz="1865">
                <a:latin typeface="Times New Roman" panose="02020603050405020304" pitchFamily="18" charset="0"/>
                <a:cs typeface="Times New Roman" panose="02020603050405020304" pitchFamily="18" charset="0"/>
              </a:rPr>
              <a:t>. This process requires you to step away from optional online activities for thirty days. At the end of the thirty days, you will then add back a small number of carefully chosen online activities that you believe will provide massive benefits to the things you value.</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the final chapter of part one, I’ll guide you through carrying out your own digital declutter. In doing so, I’ll draw on an experiment I ran in 2018 in which over 1,600 people agreed to perform a digital declutter. You’ll hear these participants’ stories and learn what strategies worked well for them, and what traps they encountered that you should avoid.</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second part of this book takes a closer look at some ideas that will help you cultivate (培养) a sustainable digital minimalism lifestyle. In these chapters, I examine issues such as the importance of solitude (独处) and the necessity of cultivating high-quality leisure to replace the time most now spen</a:t>
            </a:r>
            <a:r>
              <a:rPr lang="en-US" altLang="zh-CN" sz="1865">
                <a:latin typeface="Times New Roman" panose="02020603050405020304" pitchFamily="18" charset="0"/>
                <a:cs typeface="Times New Roman" panose="02020603050405020304" pitchFamily="18" charset="0"/>
              </a:rPr>
              <a:t>t</a:t>
            </a:r>
            <a:r>
              <a:rPr lang="zh-CN" altLang="en-US" sz="1865">
                <a:latin typeface="Times New Roman" panose="02020603050405020304" pitchFamily="18" charset="0"/>
                <a:cs typeface="Times New Roman" panose="02020603050405020304" pitchFamily="18" charset="0"/>
              </a:rPr>
              <a:t> on mindless device use. Each chapter concludes with a collection of practices, which are designed to help you act on the big ideas of the chapter. You can view these practices as a toolbox meant to aid your efforts to build a minimalist lifestyle that wor</a:t>
            </a:r>
            <a:r>
              <a:rPr lang="en-US" altLang="zh-CN" sz="1865">
                <a:latin typeface="Times New Roman" panose="02020603050405020304" pitchFamily="18" charset="0"/>
                <a:cs typeface="Times New Roman" panose="02020603050405020304" pitchFamily="18" charset="0"/>
              </a:rPr>
              <a:t>k</a:t>
            </a:r>
            <a:r>
              <a:rPr lang="zh-CN" altLang="en-US" sz="1865">
                <a:latin typeface="Times New Roman" panose="02020603050405020304" pitchFamily="18" charset="0"/>
                <a:cs typeface="Times New Roman" panose="02020603050405020304" pitchFamily="18" charset="0"/>
              </a:rPr>
              <a:t>s for your particular circumstances.</a:t>
            </a: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custDataLst>
              <p:tags r:id="rId6"/>
            </p:custDataLst>
          </p:nvPr>
        </p:nvSpPr>
        <p:spPr>
          <a:xfrm>
            <a:off x="143933" y="5878830"/>
            <a:ext cx="11855027" cy="675640"/>
          </a:xfrm>
          <a:prstGeom prst="rect">
            <a:avLst/>
          </a:prstGeom>
          <a:noFill/>
          <a:ln>
            <a:solidFill>
              <a:schemeClr val="accent6">
                <a:lumMod val="40000"/>
                <a:lumOff val="60000"/>
              </a:schemeClr>
            </a:solidFill>
          </a:ln>
        </p:spPr>
        <p:txBody>
          <a:bodyPr wrap="square" rtlCol="0" anchor="t">
            <a:spAutoFit/>
          </a:bodyPr>
          <a:p>
            <a:pPr indent="0" fontAlgn="auto">
              <a:lnSpc>
                <a:spcPts val="2280"/>
              </a:lnSpc>
            </a:pPr>
            <a:r>
              <a:rPr lang="zh-CN" altLang="en-US" sz="1865">
                <a:latin typeface="Times New Roman" panose="02020603050405020304" pitchFamily="18" charset="0"/>
                <a:cs typeface="Times New Roman" panose="02020603050405020304" pitchFamily="18" charset="0"/>
                <a:sym typeface="+mn-ea"/>
              </a:rPr>
              <a:t>29. What does the underlined word “declutter” in paragraph 3 mean?</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28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A. Clear-up.	B. Add-on.</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C. Check-in.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Take-over.</a:t>
            </a:r>
            <a:endParaRPr lang="zh-CN" altLang="en-US" sz="1865">
              <a:latin typeface="Times New Roman" panose="02020603050405020304" pitchFamily="18" charset="0"/>
              <a:cs typeface="Times New Roman" panose="02020603050405020304" pitchFamily="18" charset="0"/>
              <a:sym typeface="+mn-ea"/>
            </a:endParaRPr>
          </a:p>
        </p:txBody>
      </p:sp>
      <p:sp>
        <p:nvSpPr>
          <p:cNvPr id="8" name="圆角矩形 7"/>
          <p:cNvSpPr/>
          <p:nvPr>
            <p:custDataLst>
              <p:tags r:id="rId7"/>
            </p:custDataLst>
          </p:nvPr>
        </p:nvSpPr>
        <p:spPr>
          <a:xfrm>
            <a:off x="9670627" y="2181013"/>
            <a:ext cx="1015153"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2" name="圆角矩形 11"/>
          <p:cNvSpPr/>
          <p:nvPr>
            <p:custDataLst>
              <p:tags r:id="rId8"/>
            </p:custDataLst>
          </p:nvPr>
        </p:nvSpPr>
        <p:spPr>
          <a:xfrm>
            <a:off x="6288193" y="2276687"/>
            <a:ext cx="2311400"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9"/>
            </p:custDataLst>
          </p:nvPr>
        </p:nvSpPr>
        <p:spPr>
          <a:xfrm>
            <a:off x="4463415" y="1125220"/>
            <a:ext cx="2113915"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custDataLst>
              <p:tags r:id="rId10"/>
            </p:custDataLst>
          </p:nvPr>
        </p:nvSpPr>
        <p:spPr>
          <a:xfrm>
            <a:off x="1760220" y="2517775"/>
            <a:ext cx="3872865" cy="30480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3" name="圆角矩形 12"/>
          <p:cNvSpPr/>
          <p:nvPr>
            <p:custDataLst>
              <p:tags r:id="rId11"/>
            </p:custDataLst>
          </p:nvPr>
        </p:nvSpPr>
        <p:spPr>
          <a:xfrm>
            <a:off x="746760" y="2854960"/>
            <a:ext cx="2639695" cy="26606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4" name="圆角矩形 13"/>
          <p:cNvSpPr/>
          <p:nvPr>
            <p:custDataLst>
              <p:tags r:id="rId12"/>
            </p:custDataLst>
          </p:nvPr>
        </p:nvSpPr>
        <p:spPr>
          <a:xfrm>
            <a:off x="815340" y="6217497"/>
            <a:ext cx="1015153"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圆角矩形 14"/>
          <p:cNvSpPr/>
          <p:nvPr>
            <p:custDataLst>
              <p:tags r:id="rId13"/>
            </p:custDataLst>
          </p:nvPr>
        </p:nvSpPr>
        <p:spPr>
          <a:xfrm>
            <a:off x="7824047" y="3333327"/>
            <a:ext cx="1581573"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6" name="圆角矩形 15"/>
          <p:cNvSpPr/>
          <p:nvPr>
            <p:custDataLst>
              <p:tags r:id="rId14"/>
            </p:custDataLst>
          </p:nvPr>
        </p:nvSpPr>
        <p:spPr>
          <a:xfrm>
            <a:off x="3503295" y="4822190"/>
            <a:ext cx="5412740" cy="26733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17" name="直接箭头连接符 16"/>
          <p:cNvCxnSpPr/>
          <p:nvPr/>
        </p:nvCxnSpPr>
        <p:spPr>
          <a:xfrm>
            <a:off x="5735320" y="1380490"/>
            <a:ext cx="1295400" cy="87376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3" name="直接箭头连接符 2"/>
          <p:cNvCxnSpPr/>
          <p:nvPr/>
        </p:nvCxnSpPr>
        <p:spPr>
          <a:xfrm flipH="1" flipV="1">
            <a:off x="6184265" y="964565"/>
            <a:ext cx="3696335" cy="1216660"/>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5" name="圆角矩形 4"/>
          <p:cNvSpPr/>
          <p:nvPr>
            <p:custDataLst>
              <p:tags r:id="rId15"/>
            </p:custDataLst>
          </p:nvPr>
        </p:nvSpPr>
        <p:spPr>
          <a:xfrm>
            <a:off x="5447030" y="748665"/>
            <a:ext cx="1130935" cy="33718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49" name="直接连接符 17"/>
          <p:cNvCxnSpPr/>
          <p:nvPr>
            <p:custDataLst>
              <p:tags r:id="rId16"/>
            </p:custDataLst>
          </p:nvPr>
        </p:nvCxnSpPr>
        <p:spPr>
          <a:xfrm flipH="1" flipV="1">
            <a:off x="1894205" y="55562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6851015" y="5123815"/>
            <a:ext cx="5183505" cy="1626235"/>
            <a:chOff x="1264609" y="602796"/>
            <a:chExt cx="3502211" cy="2118954"/>
          </a:xfrm>
        </p:grpSpPr>
        <p:sp>
          <p:nvSpPr>
            <p:cNvPr id="40" name="矩形 39"/>
            <p:cNvSpPr/>
            <p:nvPr>
              <p:custDataLst>
                <p:tags r:id="rId17"/>
              </p:custDataLst>
            </p:nvPr>
          </p:nvSpPr>
          <p:spPr>
            <a:xfrm>
              <a:off x="1264609" y="863425"/>
              <a:ext cx="3502211" cy="1858325"/>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pitchFamily="34" charset="-122"/>
              </a:endParaRPr>
            </a:p>
          </p:txBody>
        </p:sp>
        <p:grpSp>
          <p:nvGrpSpPr>
            <p:cNvPr id="41" name="组 79"/>
            <p:cNvGrpSpPr/>
            <p:nvPr/>
          </p:nvGrpSpPr>
          <p:grpSpPr>
            <a:xfrm>
              <a:off x="1360937" y="602796"/>
              <a:ext cx="2683241" cy="568419"/>
              <a:chOff x="1360937" y="602796"/>
              <a:chExt cx="2683241" cy="568419"/>
            </a:xfrm>
          </p:grpSpPr>
          <p:sp>
            <p:nvSpPr>
              <p:cNvPr id="42" name="直角三角形 41"/>
              <p:cNvSpPr/>
              <p:nvPr>
                <p:custDataLst>
                  <p:tags r:id="rId18"/>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pitchFamily="34" charset="-122"/>
                </a:endParaRPr>
              </a:p>
            </p:txBody>
          </p:sp>
          <p:sp>
            <p:nvSpPr>
              <p:cNvPr id="43" name="矩形 42"/>
              <p:cNvSpPr/>
              <p:nvPr>
                <p:custDataLst>
                  <p:tags r:id="rId19"/>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pitchFamily="34" charset="-122"/>
                </a:endParaRPr>
              </a:p>
            </p:txBody>
          </p:sp>
          <p:sp>
            <p:nvSpPr>
              <p:cNvPr id="44" name="页外连接符 83"/>
              <p:cNvSpPr/>
              <p:nvPr>
                <p:custDataLst>
                  <p:tags r:id="rId20"/>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pitchFamily="34" charset="-122"/>
                </a:endParaRPr>
              </a:p>
            </p:txBody>
          </p:sp>
        </p:grpSp>
        <p:sp>
          <p:nvSpPr>
            <p:cNvPr id="45" name="矩形 44"/>
            <p:cNvSpPr/>
            <p:nvPr>
              <p:custDataLst>
                <p:tags r:id="rId21"/>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46" name="文本框 45"/>
          <p:cNvSpPr txBox="1"/>
          <p:nvPr>
            <p:custDataLst>
              <p:tags r:id="rId22"/>
            </p:custDataLst>
          </p:nvPr>
        </p:nvSpPr>
        <p:spPr>
          <a:xfrm>
            <a:off x="6851650" y="5488305"/>
            <a:ext cx="4926965" cy="1261745"/>
          </a:xfrm>
          <a:prstGeom prst="rect">
            <a:avLst/>
          </a:prstGeom>
          <a:noFill/>
        </p:spPr>
        <p:txBody>
          <a:bodyPr wrap="square" rtlCol="0" anchor="t">
            <a:noAutofit/>
          </a:bodyPr>
          <a:p>
            <a:r>
              <a:rPr lang="en-US"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核心关键词存在复现的关系，实现语义上的衔接和连贯</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 通过adopt this philosophy的复现，我们可知minimalism与 declutter同义，并</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建构语义场</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step away from</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 a small number of</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replace...”</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解释所猜词义</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“Clear-up.”</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custDataLst>
              <p:tags r:id="rId23"/>
            </p:custDataLst>
          </p:nvPr>
        </p:nvSpPr>
        <p:spPr>
          <a:xfrm>
            <a:off x="7885430" y="5199380"/>
            <a:ext cx="3039110" cy="368300"/>
          </a:xfrm>
          <a:prstGeom prst="rect">
            <a:avLst/>
          </a:prstGeom>
          <a:noFill/>
        </p:spPr>
        <p:txBody>
          <a:bodyPr wrap="square" rtlCol="0" anchor="t">
            <a:spAutoFit/>
          </a:bodyPr>
          <a:p>
            <a:r>
              <a:rPr lang="zh-CN" altLang="en-US" sz="1800" b="1"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精通词义延伸方式和过程</a:t>
            </a:r>
            <a:endParaRPr lang="zh-CN" altLang="en-US" sz="1800" b="1"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18" name="直接箭头连接符 17"/>
          <p:cNvCxnSpPr/>
          <p:nvPr/>
        </p:nvCxnSpPr>
        <p:spPr>
          <a:xfrm flipH="1" flipV="1">
            <a:off x="4048760" y="2767965"/>
            <a:ext cx="6082030" cy="335724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nvCxnSpPr>
        <p:spPr>
          <a:xfrm flipH="1" flipV="1">
            <a:off x="3018790" y="3098165"/>
            <a:ext cx="7153910" cy="302704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flipH="1" flipV="1">
            <a:off x="3815080" y="5057140"/>
            <a:ext cx="6452235" cy="110998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224135" cy="659372"/>
            <a:chOff x="1267665" y="297419"/>
            <a:chExt cx="6484980" cy="791924"/>
          </a:xfrm>
        </p:grpSpPr>
        <p:sp>
          <p:nvSpPr>
            <p:cNvPr id="6" name="文本框 5"/>
            <p:cNvSpPr txBox="1"/>
            <p:nvPr>
              <p:custDataLst>
                <p:tags r:id="rId1"/>
              </p:custDataLst>
            </p:nvPr>
          </p:nvSpPr>
          <p:spPr>
            <a:xfrm>
              <a:off x="1267665" y="297419"/>
              <a:ext cx="6484980"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513" cy="766233"/>
          </a:xfrm>
          <a:prstGeom prst="rect">
            <a:avLst/>
          </a:prstGeom>
        </p:spPr>
      </p:pic>
      <p:sp>
        <p:nvSpPr>
          <p:cNvPr id="2" name="文本框 1"/>
          <p:cNvSpPr txBox="1"/>
          <p:nvPr>
            <p:custDataLst>
              <p:tags r:id="rId5"/>
            </p:custDataLst>
          </p:nvPr>
        </p:nvSpPr>
        <p:spPr>
          <a:xfrm>
            <a:off x="179493" y="740833"/>
            <a:ext cx="11855027" cy="4919980"/>
          </a:xfrm>
          <a:prstGeom prst="rect">
            <a:avLst/>
          </a:prstGeom>
          <a:noFill/>
          <a:ln>
            <a:solidFill>
              <a:schemeClr val="tx2">
                <a:lumMod val="40000"/>
                <a:lumOff val="60000"/>
              </a:schemeClr>
            </a:solidFill>
          </a:ln>
        </p:spPr>
        <p:txBody>
          <a:bodyPr wrap="square" rtlCol="0" anchor="t">
            <a:noAutofit/>
          </a:bodyPr>
          <a:p>
            <a:pPr indent="0" fontAlgn="auto">
              <a:lnSpc>
                <a:spcPts val="228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goal of this book is to make the case for digital minimalism, including a detailed exploration of what it asks and why it works, and then to teach you how to adopt this philosophy if you decide it’s right for you.</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To do so, I divided the book into two parts. In part one, I describe the philosophical foundations of digital minimalism, starting with an examination of the forces that are making so many people’s digital lives increasingly intolerable, before moving on to a detailed discussion of the digital minimalism philosophy.</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Part one concludes by introducing my suggested method for adopting this philosophy: the digital </a:t>
            </a:r>
            <a:r>
              <a:rPr lang="zh-CN" altLang="en-US" sz="1865" u="sng">
                <a:latin typeface="Times New Roman" panose="02020603050405020304" pitchFamily="18" charset="0"/>
                <a:cs typeface="Times New Roman" panose="02020603050405020304" pitchFamily="18" charset="0"/>
              </a:rPr>
              <a:t>declutter</a:t>
            </a:r>
            <a:r>
              <a:rPr lang="zh-CN" altLang="en-US" sz="1865">
                <a:latin typeface="Times New Roman" panose="02020603050405020304" pitchFamily="18" charset="0"/>
                <a:cs typeface="Times New Roman" panose="02020603050405020304" pitchFamily="18" charset="0"/>
              </a:rPr>
              <a:t>. This process requires you to step away from optional online activities for thirty days. At the end of the thirty days, you will then add back a small number of carefully chosen online activities that you believe will provide massive benefits to the things you value.</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the final chapter of part one, I’ll guide you through carrying out your own digital declutter. In doing so, I’ll draw on an experiment I ran in 2018 in which over 1,600 people agreed to perform a digital declutter. You’ll hear these participants’ stories and learn what strategies worked well for them, and what traps they encountered that you should avoid.</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second part of this book takes a closer look at some ideas that will help you cultivate (培养) a sustainable digital minimalism lifestyle. In these chapters, I examine issues such as the importance of solitude (独处) and the necessity of cultivating high-quality leisure to replace the time most now spen</a:t>
            </a:r>
            <a:r>
              <a:rPr lang="en-US" altLang="zh-CN" sz="1865">
                <a:latin typeface="Times New Roman" panose="02020603050405020304" pitchFamily="18" charset="0"/>
                <a:cs typeface="Times New Roman" panose="02020603050405020304" pitchFamily="18" charset="0"/>
              </a:rPr>
              <a:t>t</a:t>
            </a:r>
            <a:r>
              <a:rPr lang="zh-CN" altLang="en-US" sz="1865">
                <a:latin typeface="Times New Roman" panose="02020603050405020304" pitchFamily="18" charset="0"/>
                <a:cs typeface="Times New Roman" panose="02020603050405020304" pitchFamily="18" charset="0"/>
              </a:rPr>
              <a:t> on mindless device use. Each chapter concludes with a collection of practices, which are designed to help you act on the big ideas of the chapter. You can view these practices as a toolbox meant to aid your efforts to build a minimalist lifestyle that wor</a:t>
            </a:r>
            <a:r>
              <a:rPr lang="en-US" altLang="zh-CN" sz="1865">
                <a:latin typeface="Times New Roman" panose="02020603050405020304" pitchFamily="18" charset="0"/>
                <a:cs typeface="Times New Roman" panose="02020603050405020304" pitchFamily="18" charset="0"/>
              </a:rPr>
              <a:t>k</a:t>
            </a:r>
            <a:r>
              <a:rPr lang="zh-CN" altLang="en-US" sz="1865">
                <a:latin typeface="Times New Roman" panose="02020603050405020304" pitchFamily="18" charset="0"/>
                <a:cs typeface="Times New Roman" panose="02020603050405020304" pitchFamily="18" charset="0"/>
              </a:rPr>
              <a:t>s for your particular circumstances.</a:t>
            </a: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custDataLst>
              <p:tags r:id="rId6"/>
            </p:custDataLst>
          </p:nvPr>
        </p:nvSpPr>
        <p:spPr>
          <a:xfrm>
            <a:off x="143933" y="5768340"/>
            <a:ext cx="11855027" cy="675640"/>
          </a:xfrm>
          <a:prstGeom prst="rect">
            <a:avLst/>
          </a:prstGeom>
          <a:noFill/>
          <a:ln>
            <a:solidFill>
              <a:schemeClr val="accent6">
                <a:lumMod val="40000"/>
                <a:lumOff val="60000"/>
              </a:schemeClr>
            </a:solidFill>
          </a:ln>
        </p:spPr>
        <p:txBody>
          <a:bodyPr wrap="square" rtlCol="0" anchor="t">
            <a:spAutoFit/>
          </a:bodyPr>
          <a:p>
            <a:pPr indent="0" fontAlgn="auto">
              <a:lnSpc>
                <a:spcPts val="2280"/>
              </a:lnSpc>
            </a:pPr>
            <a:r>
              <a:rPr lang="zh-CN" altLang="en-US" sz="1865">
                <a:latin typeface="Times New Roman" panose="02020603050405020304" pitchFamily="18" charset="0"/>
                <a:cs typeface="Times New Roman" panose="02020603050405020304" pitchFamily="18" charset="0"/>
                <a:sym typeface="+mn-ea"/>
              </a:rPr>
              <a:t>30. What is presented in the final chapter of part one?</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28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A. Theoretical models.</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B. Statistical methods.</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C. Practical examples.</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Historical analyses.</a:t>
            </a:r>
            <a:endParaRPr lang="zh-CN" altLang="en-US" sz="1865">
              <a:latin typeface="Times New Roman" panose="02020603050405020304" pitchFamily="18" charset="0"/>
              <a:cs typeface="Times New Roman" panose="02020603050405020304" pitchFamily="18" charset="0"/>
              <a:sym typeface="+mn-ea"/>
            </a:endParaRPr>
          </a:p>
        </p:txBody>
      </p:sp>
      <p:sp>
        <p:nvSpPr>
          <p:cNvPr id="18" name="圆角矩形 17"/>
          <p:cNvSpPr/>
          <p:nvPr>
            <p:custDataLst>
              <p:tags r:id="rId7"/>
            </p:custDataLst>
          </p:nvPr>
        </p:nvSpPr>
        <p:spPr>
          <a:xfrm>
            <a:off x="2402205" y="3980180"/>
            <a:ext cx="2160270" cy="21018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8" name="圆角矩形 7"/>
          <p:cNvSpPr/>
          <p:nvPr>
            <p:custDataLst>
              <p:tags r:id="rId8"/>
            </p:custDataLst>
          </p:nvPr>
        </p:nvSpPr>
        <p:spPr>
          <a:xfrm>
            <a:off x="439420" y="3429000"/>
            <a:ext cx="3104515" cy="24130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 name="圆角矩形 2"/>
          <p:cNvSpPr/>
          <p:nvPr>
            <p:custDataLst>
              <p:tags r:id="rId9"/>
            </p:custDataLst>
          </p:nvPr>
        </p:nvSpPr>
        <p:spPr>
          <a:xfrm>
            <a:off x="2447925" y="5815965"/>
            <a:ext cx="3104515" cy="25463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10"/>
            </p:custDataLst>
          </p:nvPr>
        </p:nvSpPr>
        <p:spPr>
          <a:xfrm>
            <a:off x="7767320" y="6070600"/>
            <a:ext cx="950807"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4" name="圆角矩形 13"/>
          <p:cNvSpPr/>
          <p:nvPr>
            <p:custDataLst>
              <p:tags r:id="rId11"/>
            </p:custDataLst>
          </p:nvPr>
        </p:nvSpPr>
        <p:spPr>
          <a:xfrm>
            <a:off x="179705" y="3980180"/>
            <a:ext cx="871855" cy="21018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圆角矩形 14"/>
          <p:cNvSpPr/>
          <p:nvPr>
            <p:custDataLst>
              <p:tags r:id="rId12"/>
            </p:custDataLst>
          </p:nvPr>
        </p:nvSpPr>
        <p:spPr>
          <a:xfrm>
            <a:off x="6919807" y="6070600"/>
            <a:ext cx="817880"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6" name="圆角矩形 15"/>
          <p:cNvSpPr/>
          <p:nvPr>
            <p:custDataLst>
              <p:tags r:id="rId13"/>
            </p:custDataLst>
          </p:nvPr>
        </p:nvSpPr>
        <p:spPr>
          <a:xfrm>
            <a:off x="5920740" y="3980180"/>
            <a:ext cx="1048385" cy="21018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7" name="圆角矩形 16"/>
          <p:cNvSpPr/>
          <p:nvPr>
            <p:custDataLst>
              <p:tags r:id="rId14"/>
            </p:custDataLst>
          </p:nvPr>
        </p:nvSpPr>
        <p:spPr>
          <a:xfrm>
            <a:off x="3888740" y="3429000"/>
            <a:ext cx="966470" cy="241300"/>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custDataLst>
              <p:tags r:id="rId15"/>
            </p:custDataLst>
          </p:nvPr>
        </p:nvSpPr>
        <p:spPr>
          <a:xfrm>
            <a:off x="9480550" y="3980180"/>
            <a:ext cx="1238250" cy="21018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10" name="直接箭头连接符 9"/>
          <p:cNvCxnSpPr/>
          <p:nvPr/>
        </p:nvCxnSpPr>
        <p:spPr>
          <a:xfrm>
            <a:off x="4388485" y="4192270"/>
            <a:ext cx="2768600" cy="1906270"/>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flipH="1">
            <a:off x="7205345" y="4207510"/>
            <a:ext cx="3147695" cy="1863090"/>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49" name="直接连接符 17"/>
          <p:cNvCxnSpPr/>
          <p:nvPr>
            <p:custDataLst>
              <p:tags r:id="rId16"/>
            </p:custDataLst>
          </p:nvPr>
        </p:nvCxnSpPr>
        <p:spPr>
          <a:xfrm flipH="1" flipV="1">
            <a:off x="1894205" y="55562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1413510" y="887095"/>
            <a:ext cx="10585451" cy="2207895"/>
            <a:chOff x="1264609" y="602796"/>
            <a:chExt cx="7152010" cy="2876846"/>
          </a:xfrm>
        </p:grpSpPr>
        <p:sp>
          <p:nvSpPr>
            <p:cNvPr id="40" name="矩形 39"/>
            <p:cNvSpPr/>
            <p:nvPr>
              <p:custDataLst>
                <p:tags r:id="rId17"/>
              </p:custDataLst>
            </p:nvPr>
          </p:nvSpPr>
          <p:spPr>
            <a:xfrm>
              <a:off x="1264609" y="863425"/>
              <a:ext cx="7152010" cy="2616217"/>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pitchFamily="34" charset="-122"/>
              </a:endParaRPr>
            </a:p>
          </p:txBody>
        </p:sp>
        <p:grpSp>
          <p:nvGrpSpPr>
            <p:cNvPr id="41" name="组 79"/>
            <p:cNvGrpSpPr/>
            <p:nvPr/>
          </p:nvGrpSpPr>
          <p:grpSpPr>
            <a:xfrm>
              <a:off x="1360937" y="602796"/>
              <a:ext cx="2683183" cy="732243"/>
              <a:chOff x="1360937" y="602796"/>
              <a:chExt cx="2683183" cy="732243"/>
            </a:xfrm>
          </p:grpSpPr>
          <p:sp>
            <p:nvSpPr>
              <p:cNvPr id="42" name="直角三角形 41"/>
              <p:cNvSpPr/>
              <p:nvPr>
                <p:custDataLst>
                  <p:tags r:id="rId18"/>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pitchFamily="34" charset="-122"/>
                </a:endParaRPr>
              </a:p>
            </p:txBody>
          </p:sp>
          <p:sp>
            <p:nvSpPr>
              <p:cNvPr id="43" name="矩形 42"/>
              <p:cNvSpPr/>
              <p:nvPr>
                <p:custDataLst>
                  <p:tags r:id="rId19"/>
                </p:custDataLst>
              </p:nvPr>
            </p:nvSpPr>
            <p:spPr>
              <a:xfrm>
                <a:off x="1360937" y="701256"/>
                <a:ext cx="2683183" cy="63378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pitchFamily="34" charset="-122"/>
                </a:endParaRPr>
              </a:p>
            </p:txBody>
          </p:sp>
          <p:sp>
            <p:nvSpPr>
              <p:cNvPr id="44" name="页外连接符 83"/>
              <p:cNvSpPr/>
              <p:nvPr>
                <p:custDataLst>
                  <p:tags r:id="rId20"/>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pitchFamily="34" charset="-122"/>
                </a:endParaRPr>
              </a:p>
            </p:txBody>
          </p:sp>
        </p:grpSp>
        <p:sp>
          <p:nvSpPr>
            <p:cNvPr id="45" name="矩形 44"/>
            <p:cNvSpPr/>
            <p:nvPr>
              <p:custDataLst>
                <p:tags r:id="rId21"/>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46" name="文本框 45"/>
          <p:cNvSpPr txBox="1"/>
          <p:nvPr>
            <p:custDataLst>
              <p:tags r:id="rId22"/>
            </p:custDataLst>
          </p:nvPr>
        </p:nvSpPr>
        <p:spPr>
          <a:xfrm>
            <a:off x="1531620" y="1557655"/>
            <a:ext cx="10372725" cy="1459230"/>
          </a:xfrm>
          <a:prstGeom prst="rect">
            <a:avLst/>
          </a:prstGeom>
          <a:noFill/>
        </p:spPr>
        <p:txBody>
          <a:bodyPr wrap="square" rtlCol="0" anchor="t">
            <a:noAutofit/>
          </a:bodyPr>
          <a:p>
            <a:r>
              <a:rPr lang="en-US" sz="1400">
                <a:latin typeface="微软雅黑" panose="020B0503020204020204" pitchFamily="34" charset="-122"/>
                <a:ea typeface="微软雅黑" panose="020B0503020204020204" pitchFamily="34" charset="-122"/>
                <a:cs typeface="微软雅黑" panose="020B0503020204020204" pitchFamily="34" charset="-122"/>
              </a:rPr>
              <a:t>    </a:t>
            </a:r>
            <a:r>
              <a:rPr sz="1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善于扫描同义词/同话题词，</a:t>
            </a:r>
            <a:r>
              <a:rPr lang="zh-CN" sz="1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快速</a:t>
            </a:r>
            <a:r>
              <a:rPr sz="1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捕捉一些意义相同、相似、相反的词，联系在一起，</a:t>
            </a:r>
            <a:r>
              <a:rPr sz="1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建构语义场，促进语篇理解</a:t>
            </a:r>
            <a:r>
              <a:rPr lang="zh-CN" sz="1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，秒杀正确答案。</a:t>
            </a:r>
            <a:endParaRPr lang="zh-CN" sz="1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1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8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800">
                <a:latin typeface="微软雅黑" panose="020B0503020204020204" pitchFamily="34" charset="-122"/>
                <a:ea typeface="微软雅黑" panose="020B0503020204020204" pitchFamily="34" charset="-122"/>
                <a:cs typeface="微软雅黑" panose="020B0503020204020204" pitchFamily="34" charset="-122"/>
                <a:sym typeface="+mn-ea"/>
              </a:rPr>
              <a:t>strategies worked well</a:t>
            </a:r>
            <a:r>
              <a:rPr lang="en-US" altLang="zh-CN" sz="1800">
                <a:latin typeface="微软雅黑" panose="020B0503020204020204" pitchFamily="34" charset="-122"/>
                <a:ea typeface="微软雅黑" panose="020B0503020204020204" pitchFamily="34" charset="-122"/>
                <a:cs typeface="微软雅黑" panose="020B0503020204020204" pitchFamily="34" charset="-122"/>
                <a:sym typeface="+mn-ea"/>
              </a:rPr>
              <a:t>, what traps... avoid“形成语义场</a:t>
            </a: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，与</a:t>
            </a:r>
            <a:r>
              <a:rPr lang="en-US" altLang="zh-CN" sz="1800">
                <a:latin typeface="微软雅黑" panose="020B0503020204020204" pitchFamily="34" charset="-122"/>
                <a:ea typeface="微软雅黑" panose="020B0503020204020204" pitchFamily="34" charset="-122"/>
                <a:cs typeface="微软雅黑" panose="020B0503020204020204" pitchFamily="34" charset="-122"/>
                <a:sym typeface="+mn-ea"/>
              </a:rPr>
              <a:t> ”Practical“同义信息匹配</a:t>
            </a: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sz="1800">
                <a:latin typeface="微软雅黑" panose="020B0503020204020204" pitchFamily="34" charset="-122"/>
                <a:ea typeface="微软雅黑" panose="020B0503020204020204" pitchFamily="34" charset="-122"/>
                <a:cs typeface="微软雅黑" panose="020B0503020204020204" pitchFamily="34" charset="-122"/>
              </a:rPr>
              <a:t>  </a:t>
            </a:r>
            <a:r>
              <a:rPr sz="1800">
                <a:latin typeface="微软雅黑" panose="020B0503020204020204" pitchFamily="34" charset="-122"/>
                <a:ea typeface="微软雅黑" panose="020B0503020204020204" pitchFamily="34" charset="-122"/>
                <a:cs typeface="微软雅黑" panose="020B0503020204020204" pitchFamily="34" charset="-122"/>
              </a:rPr>
              <a:t>“ participants</a:t>
            </a:r>
            <a:r>
              <a:rPr lang="en-US" sz="1800">
                <a:latin typeface="微软雅黑" panose="020B0503020204020204" pitchFamily="34" charset="-122"/>
                <a:ea typeface="微软雅黑" panose="020B0503020204020204" pitchFamily="34" charset="-122"/>
                <a:cs typeface="微软雅黑" panose="020B0503020204020204" pitchFamily="34" charset="-122"/>
              </a:rPr>
              <a:t>’</a:t>
            </a:r>
            <a:r>
              <a:rPr sz="1800">
                <a:latin typeface="微软雅黑" panose="020B0503020204020204" pitchFamily="34" charset="-122"/>
                <a:ea typeface="微软雅黑" panose="020B0503020204020204" pitchFamily="34" charset="-122"/>
                <a:cs typeface="微软雅黑" panose="020B0503020204020204" pitchFamily="34" charset="-122"/>
              </a:rPr>
              <a:t> stories”与“examples ”形成同义信息匹配</a:t>
            </a:r>
            <a:r>
              <a:rPr lang="zh-CN" sz="1800">
                <a:latin typeface="微软雅黑" panose="020B0503020204020204" pitchFamily="34" charset="-122"/>
                <a:ea typeface="微软雅黑" panose="020B0503020204020204" pitchFamily="34" charset="-122"/>
                <a:cs typeface="微软雅黑" panose="020B0503020204020204" pitchFamily="34" charset="-122"/>
              </a:rPr>
              <a:t>。</a:t>
            </a:r>
            <a:endParaRPr lang="zh-CN" sz="18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custDataLst>
              <p:tags r:id="rId23"/>
            </p:custDataLst>
          </p:nvPr>
        </p:nvSpPr>
        <p:spPr>
          <a:xfrm>
            <a:off x="2550795" y="1030605"/>
            <a:ext cx="3039110" cy="398780"/>
          </a:xfrm>
          <a:prstGeom prst="rect">
            <a:avLst/>
          </a:prstGeom>
          <a:noFill/>
        </p:spPr>
        <p:txBody>
          <a:bodyPr wrap="square" rtlCol="0" anchor="t">
            <a:spAutoFit/>
          </a:bodyPr>
          <a:p>
            <a:r>
              <a:rPr lang="zh-CN" altLang="en-US" sz="2000" b="1"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搭建信息流flow的通道</a:t>
            </a:r>
            <a:endParaRPr lang="zh-CN" altLang="en-US" sz="2000" b="1"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223499" cy="659372"/>
            <a:chOff x="1267665" y="297419"/>
            <a:chExt cx="6484577" cy="791924"/>
          </a:xfrm>
        </p:grpSpPr>
        <p:sp>
          <p:nvSpPr>
            <p:cNvPr id="6" name="文本框 5"/>
            <p:cNvSpPr txBox="1"/>
            <p:nvPr>
              <p:custDataLst>
                <p:tags r:id="rId1"/>
              </p:custDataLst>
            </p:nvPr>
          </p:nvSpPr>
          <p:spPr>
            <a:xfrm>
              <a:off x="1267665" y="297419"/>
              <a:ext cx="6484577"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513" cy="766233"/>
          </a:xfrm>
          <a:prstGeom prst="rect">
            <a:avLst/>
          </a:prstGeom>
        </p:spPr>
      </p:pic>
      <p:sp>
        <p:nvSpPr>
          <p:cNvPr id="2" name="文本框 1"/>
          <p:cNvSpPr txBox="1"/>
          <p:nvPr>
            <p:custDataLst>
              <p:tags r:id="rId5"/>
            </p:custDataLst>
          </p:nvPr>
        </p:nvSpPr>
        <p:spPr>
          <a:xfrm>
            <a:off x="179493" y="740833"/>
            <a:ext cx="11855027" cy="4919980"/>
          </a:xfrm>
          <a:prstGeom prst="rect">
            <a:avLst/>
          </a:prstGeom>
          <a:noFill/>
          <a:ln>
            <a:solidFill>
              <a:schemeClr val="tx2">
                <a:lumMod val="40000"/>
                <a:lumOff val="60000"/>
              </a:schemeClr>
            </a:solidFill>
          </a:ln>
        </p:spPr>
        <p:txBody>
          <a:bodyPr wrap="square" rtlCol="0" anchor="t">
            <a:noAutofit/>
          </a:bodyPr>
          <a:p>
            <a:pPr indent="0" fontAlgn="auto">
              <a:lnSpc>
                <a:spcPts val="228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goal of this book is to make the case for digital minimalism, including a detailed exploration of what it asks and why it works, and then to teach you how to adopt this philosophy if you decide it’s right for you.</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To do so, I divided the book into two parts. In part one, I describe the philosophical foundations of digital minimalism, starting with an examination of the forces that are making so many people’s digital lives increasingly intolerable, before moving on to a detailed discussion of the digital minimalism philosophy.</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Part one concludes by introducing my suggested method for adopting this philosophy: the digital </a:t>
            </a:r>
            <a:r>
              <a:rPr lang="zh-CN" altLang="en-US" sz="1865" u="sng">
                <a:latin typeface="Times New Roman" panose="02020603050405020304" pitchFamily="18" charset="0"/>
                <a:cs typeface="Times New Roman" panose="02020603050405020304" pitchFamily="18" charset="0"/>
              </a:rPr>
              <a:t>declutter</a:t>
            </a:r>
            <a:r>
              <a:rPr lang="zh-CN" altLang="en-US" sz="1865">
                <a:latin typeface="Times New Roman" panose="02020603050405020304" pitchFamily="18" charset="0"/>
                <a:cs typeface="Times New Roman" panose="02020603050405020304" pitchFamily="18" charset="0"/>
              </a:rPr>
              <a:t>. This process requires you to step away from optional online activities for thirty days. At the end of the thirty days, you will then add back a small number of carefully chosen online activities that you believe will provide massive benefits to the things you value.</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the final chapter of part one, I’ll guide you through carrying out your own digital declutter. In doing so, I’ll draw on an experiment I ran in 2018 in which over 1,600 people agreed to perform a digital declutter. You’ll hear these participants’ stories and learn what strategies worked well for them, and what traps they encountered that you should avoid.</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second part of this book takes a closer look at some ideas that will help you cultivate (培养) a sustainable digital minimalism lifestyle. In these chapters, I examine issues such as the importance of solitude (独处) and the necessity of cultivating high-quality leisure to replace the time most now spen</a:t>
            </a:r>
            <a:r>
              <a:rPr lang="en-US" altLang="zh-CN" sz="1865">
                <a:latin typeface="Times New Roman" panose="02020603050405020304" pitchFamily="18" charset="0"/>
                <a:cs typeface="Times New Roman" panose="02020603050405020304" pitchFamily="18" charset="0"/>
              </a:rPr>
              <a:t>t</a:t>
            </a:r>
            <a:r>
              <a:rPr lang="zh-CN" altLang="en-US" sz="1865">
                <a:latin typeface="Times New Roman" panose="02020603050405020304" pitchFamily="18" charset="0"/>
                <a:cs typeface="Times New Roman" panose="02020603050405020304" pitchFamily="18" charset="0"/>
              </a:rPr>
              <a:t> on mindless device use. Each chapter concludes with a collection of practices, which are designed to help you act on the big ideas of the chapter. You can view these practices as a toolbox meant to aid your efforts to build a minimalist lifestyle that wor</a:t>
            </a:r>
            <a:r>
              <a:rPr lang="en-US" altLang="zh-CN" sz="1865">
                <a:latin typeface="Times New Roman" panose="02020603050405020304" pitchFamily="18" charset="0"/>
                <a:cs typeface="Times New Roman" panose="02020603050405020304" pitchFamily="18" charset="0"/>
              </a:rPr>
              <a:t>k</a:t>
            </a:r>
            <a:r>
              <a:rPr lang="zh-CN" altLang="en-US" sz="1865">
                <a:latin typeface="Times New Roman" panose="02020603050405020304" pitchFamily="18" charset="0"/>
                <a:cs typeface="Times New Roman" panose="02020603050405020304" pitchFamily="18" charset="0"/>
              </a:rPr>
              <a:t>s for your particular circumstances.</a:t>
            </a: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custDataLst>
              <p:tags r:id="rId6"/>
            </p:custDataLst>
          </p:nvPr>
        </p:nvSpPr>
        <p:spPr>
          <a:xfrm>
            <a:off x="143933" y="5768340"/>
            <a:ext cx="11855027" cy="968375"/>
          </a:xfrm>
          <a:prstGeom prst="rect">
            <a:avLst/>
          </a:prstGeom>
          <a:noFill/>
          <a:ln>
            <a:solidFill>
              <a:schemeClr val="accent6">
                <a:lumMod val="40000"/>
                <a:lumOff val="60000"/>
              </a:schemeClr>
            </a:solidFill>
          </a:ln>
        </p:spPr>
        <p:txBody>
          <a:bodyPr wrap="square" rtlCol="0" anchor="t">
            <a:spAutoFit/>
          </a:bodyPr>
          <a:p>
            <a:pPr indent="0" fontAlgn="auto">
              <a:lnSpc>
                <a:spcPts val="2280"/>
              </a:lnSpc>
            </a:pPr>
            <a:r>
              <a:rPr lang="zh-CN" altLang="en-US" sz="1865">
                <a:latin typeface="Times New Roman" panose="02020603050405020304" pitchFamily="18" charset="0"/>
                <a:cs typeface="Times New Roman" panose="02020603050405020304" pitchFamily="18" charset="0"/>
                <a:sym typeface="+mn-ea"/>
              </a:rPr>
              <a:t>31. What does the author suggest readers do with the practices offered in part two?</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28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A. Use them as needed.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B. Recommend them to friends.</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28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C. Evaluate their effects.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Identify the ideas behind them.</a:t>
            </a:r>
            <a:endParaRPr lang="zh-CN" altLang="en-US" sz="1865">
              <a:latin typeface="Times New Roman" panose="02020603050405020304" pitchFamily="18" charset="0"/>
              <a:cs typeface="Times New Roman" panose="02020603050405020304" pitchFamily="18" charset="0"/>
              <a:sym typeface="+mn-ea"/>
            </a:endParaRPr>
          </a:p>
        </p:txBody>
      </p:sp>
      <p:sp>
        <p:nvSpPr>
          <p:cNvPr id="8" name="圆角矩形 7"/>
          <p:cNvSpPr/>
          <p:nvPr>
            <p:custDataLst>
              <p:tags r:id="rId7"/>
            </p:custDataLst>
          </p:nvPr>
        </p:nvSpPr>
        <p:spPr>
          <a:xfrm>
            <a:off x="1871980" y="6062980"/>
            <a:ext cx="1015153"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2" name="圆角矩形 11"/>
          <p:cNvSpPr/>
          <p:nvPr>
            <p:custDataLst>
              <p:tags r:id="rId8"/>
            </p:custDataLst>
          </p:nvPr>
        </p:nvSpPr>
        <p:spPr>
          <a:xfrm>
            <a:off x="3682365" y="1099185"/>
            <a:ext cx="136271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custDataLst>
              <p:tags r:id="rId9"/>
            </p:custDataLst>
          </p:nvPr>
        </p:nvSpPr>
        <p:spPr>
          <a:xfrm>
            <a:off x="239607" y="5379720"/>
            <a:ext cx="984673"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10"/>
            </p:custDataLst>
          </p:nvPr>
        </p:nvSpPr>
        <p:spPr>
          <a:xfrm>
            <a:off x="815340" y="6062980"/>
            <a:ext cx="1006687"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custDataLst>
              <p:tags r:id="rId11"/>
            </p:custDataLst>
          </p:nvPr>
        </p:nvSpPr>
        <p:spPr>
          <a:xfrm>
            <a:off x="6480175" y="5379085"/>
            <a:ext cx="4391025" cy="30734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3" name="圆角矩形 12"/>
          <p:cNvSpPr/>
          <p:nvPr>
            <p:custDataLst>
              <p:tags r:id="rId12"/>
            </p:custDataLst>
          </p:nvPr>
        </p:nvSpPr>
        <p:spPr>
          <a:xfrm>
            <a:off x="1487593" y="5098627"/>
            <a:ext cx="1006687"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3" name="直接箭头连接符 2"/>
          <p:cNvCxnSpPr/>
          <p:nvPr/>
        </p:nvCxnSpPr>
        <p:spPr>
          <a:xfrm flipV="1">
            <a:off x="7038975" y="1328420"/>
            <a:ext cx="419100" cy="4121150"/>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4" name="圆角矩形 13"/>
          <p:cNvSpPr/>
          <p:nvPr>
            <p:custDataLst>
              <p:tags r:id="rId13"/>
            </p:custDataLst>
          </p:nvPr>
        </p:nvSpPr>
        <p:spPr>
          <a:xfrm>
            <a:off x="6480175" y="1099185"/>
            <a:ext cx="2951480" cy="30734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17" name="直接箭头连接符 16"/>
          <p:cNvCxnSpPr>
            <a:stCxn id="12" idx="2"/>
          </p:cNvCxnSpPr>
          <p:nvPr/>
        </p:nvCxnSpPr>
        <p:spPr>
          <a:xfrm flipH="1">
            <a:off x="1138555" y="1380490"/>
            <a:ext cx="3225165" cy="4773295"/>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49" name="直接连接符 17"/>
          <p:cNvCxnSpPr/>
          <p:nvPr>
            <p:custDataLst>
              <p:tags r:id="rId14"/>
            </p:custDataLst>
          </p:nvPr>
        </p:nvCxnSpPr>
        <p:spPr>
          <a:xfrm flipH="1" flipV="1">
            <a:off x="1894205" y="55562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7706360" y="1910715"/>
            <a:ext cx="4291965" cy="2922905"/>
            <a:chOff x="1264609" y="602796"/>
            <a:chExt cx="2899846" cy="3808491"/>
          </a:xfrm>
        </p:grpSpPr>
        <p:sp>
          <p:nvSpPr>
            <p:cNvPr id="40" name="矩形 39"/>
            <p:cNvSpPr/>
            <p:nvPr>
              <p:custDataLst>
                <p:tags r:id="rId15"/>
              </p:custDataLst>
            </p:nvPr>
          </p:nvSpPr>
          <p:spPr>
            <a:xfrm>
              <a:off x="1264609" y="863425"/>
              <a:ext cx="2899846" cy="3547862"/>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pitchFamily="34" charset="-122"/>
              </a:endParaRPr>
            </a:p>
          </p:txBody>
        </p:sp>
        <p:grpSp>
          <p:nvGrpSpPr>
            <p:cNvPr id="41" name="组 79"/>
            <p:cNvGrpSpPr/>
            <p:nvPr/>
          </p:nvGrpSpPr>
          <p:grpSpPr>
            <a:xfrm>
              <a:off x="1360937" y="602796"/>
              <a:ext cx="2683241" cy="568419"/>
              <a:chOff x="1360937" y="602796"/>
              <a:chExt cx="2683241" cy="568419"/>
            </a:xfrm>
          </p:grpSpPr>
          <p:sp>
            <p:nvSpPr>
              <p:cNvPr id="42" name="直角三角形 41"/>
              <p:cNvSpPr/>
              <p:nvPr>
                <p:custDataLst>
                  <p:tags r:id="rId16"/>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pitchFamily="34" charset="-122"/>
                </a:endParaRPr>
              </a:p>
            </p:txBody>
          </p:sp>
          <p:sp>
            <p:nvSpPr>
              <p:cNvPr id="43" name="矩形 42"/>
              <p:cNvSpPr/>
              <p:nvPr>
                <p:custDataLst>
                  <p:tags r:id="rId17"/>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pitchFamily="34" charset="-122"/>
                </a:endParaRPr>
              </a:p>
            </p:txBody>
          </p:sp>
          <p:sp>
            <p:nvSpPr>
              <p:cNvPr id="44" name="页外连接符 83"/>
              <p:cNvSpPr/>
              <p:nvPr>
                <p:custDataLst>
                  <p:tags r:id="rId18"/>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pitchFamily="34" charset="-122"/>
                </a:endParaRPr>
              </a:p>
            </p:txBody>
          </p:sp>
        </p:grpSp>
        <p:sp>
          <p:nvSpPr>
            <p:cNvPr id="45" name="矩形 44"/>
            <p:cNvSpPr/>
            <p:nvPr>
              <p:custDataLst>
                <p:tags r:id="rId19"/>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46" name="文本框 45"/>
          <p:cNvSpPr txBox="1"/>
          <p:nvPr>
            <p:custDataLst>
              <p:tags r:id="rId20"/>
            </p:custDataLst>
          </p:nvPr>
        </p:nvSpPr>
        <p:spPr>
          <a:xfrm>
            <a:off x="7778750" y="2418715"/>
            <a:ext cx="4255770" cy="2337435"/>
          </a:xfrm>
          <a:prstGeom prst="rect">
            <a:avLst/>
          </a:prstGeom>
          <a:noFill/>
        </p:spPr>
        <p:txBody>
          <a:bodyPr wrap="square" rtlCol="0" anchor="t">
            <a:noAutofit/>
          </a:bodyPr>
          <a:p>
            <a:r>
              <a:rPr lang="en-US"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核心关键词存在复现的关系，围绕同一主题会前后呼应，形成词汇链，使文本语际间实现语义上的衔接和连贯</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，文末 that works for your particular circumstances与首段 if you decide it’s right for you呼应，与选项</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的as needed信息同义匹配。</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而且，尾段呼应了首段的how to adopt，与collection of practices，a toolbox 构建语义场，与选项A的Use them信息同义匹配。	  </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custDataLst>
              <p:tags r:id="rId21"/>
            </p:custDataLst>
          </p:nvPr>
        </p:nvSpPr>
        <p:spPr>
          <a:xfrm>
            <a:off x="8698865" y="1986280"/>
            <a:ext cx="3039110" cy="368300"/>
          </a:xfrm>
          <a:prstGeom prst="rect">
            <a:avLst/>
          </a:prstGeom>
          <a:noFill/>
        </p:spPr>
        <p:txBody>
          <a:bodyPr wrap="square" rtlCol="0" anchor="t">
            <a:spAutoFit/>
          </a:bodyPr>
          <a:p>
            <a:r>
              <a:rPr lang="zh-CN" altLang="en-US" sz="1800" b="1"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抓住关键词复现与呼应</a:t>
            </a:r>
            <a:endParaRPr lang="zh-CN" altLang="en-US" sz="1800" b="1"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15" name="直接箭头连接符 14"/>
          <p:cNvCxnSpPr/>
          <p:nvPr/>
        </p:nvCxnSpPr>
        <p:spPr>
          <a:xfrm>
            <a:off x="640080" y="5607685"/>
            <a:ext cx="498475" cy="47498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16" name="直接箭头连接符 15"/>
          <p:cNvCxnSpPr>
            <a:stCxn id="13" idx="2"/>
          </p:cNvCxnSpPr>
          <p:nvPr/>
        </p:nvCxnSpPr>
        <p:spPr>
          <a:xfrm flipH="1">
            <a:off x="1241425" y="5379720"/>
            <a:ext cx="749300" cy="734695"/>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FULL_TEXT_BEAUTIFY_COPY_ID" val="28"/>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FULL_TEXT_BEAUTIFY_COPY_ID" val="17"/>
</p:tagLst>
</file>

<file path=ppt/tags/tag149.xml><?xml version="1.0" encoding="utf-8"?>
<p:tagLst xmlns:p="http://schemas.openxmlformats.org/presentationml/2006/main">
  <p:tag name="KSO_WM_FULL_TEXT_BEAUTIFY_COPY_ID" val="28"/>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FULL_TEXT_BEAUTIFY_COPY_ID" val="29"/>
</p:tagLst>
</file>

<file path=ppt/tags/tag151.xml><?xml version="1.0" encoding="utf-8"?>
<p:tagLst xmlns:p="http://schemas.openxmlformats.org/presentationml/2006/main">
  <p:tag name="KSO_WM_UNIT_TABLE_BEAUTIFY" val="smartTable{f9fe6c61-d755-4eb6-a4c4-1e7a79d4cba4}"/>
</p:tagLst>
</file>

<file path=ppt/tags/tag152.xml><?xml version="1.0" encoding="utf-8"?>
<p:tagLst xmlns:p="http://schemas.openxmlformats.org/presentationml/2006/main">
  <p:tag name="KSO_WM_FULL_TEXT_BEAUTIFY_COPY_ID" val="150995792"/>
</p:tagLst>
</file>

<file path=ppt/tags/tag153.xml><?xml version="1.0" encoding="utf-8"?>
<p:tagLst xmlns:p="http://schemas.openxmlformats.org/presentationml/2006/main">
  <p:tag name="KSO_WM_FULL_TEXT_BEAUTIFY_COPY_ID" val="17"/>
</p:tagLst>
</file>

<file path=ppt/tags/tag154.xml><?xml version="1.0" encoding="utf-8"?>
<p:tagLst xmlns:p="http://schemas.openxmlformats.org/presentationml/2006/main">
  <p:tag name="KSO_WM_FULL_TEXT_BEAUTIFY_COPY_ID" val="28"/>
</p:tagLst>
</file>

<file path=ppt/tags/tag155.xml><?xml version="1.0" encoding="utf-8"?>
<p:tagLst xmlns:p="http://schemas.openxmlformats.org/presentationml/2006/main">
  <p:tag name="KSO_WM_FULL_TEXT_BEAUTIFY_COPY_ID" val="29"/>
</p:tagLst>
</file>

<file path=ppt/tags/tag156.xml><?xml version="1.0" encoding="utf-8"?>
<p:tagLst xmlns:p="http://schemas.openxmlformats.org/presentationml/2006/main">
  <p:tag name="KSO_WM_UNIT_TABLE_BEAUTIFY" val="smartTable{76f1ce4a-3782-482b-9151-15cb6a063f94}"/>
</p:tagLst>
</file>

<file path=ppt/tags/tag157.xml><?xml version="1.0" encoding="utf-8"?>
<p:tagLst xmlns:p="http://schemas.openxmlformats.org/presentationml/2006/main">
  <p:tag name="KSO_WM_FULL_TEXT_BEAUTIFY_COPY_ID" val="150995792"/>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UNIT_TABLE_BEAUTIFY" val="smartTable{ac05e93a-19e2-484a-b277-e421b9b80f5e}"/>
  <p:tag name="TABLE_ENDDRAG_ORIGIN_RECT" val="922*463"/>
  <p:tag name="TABLE_ENDDRAG_RECT" val="17*70*922*463"/>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UNIT_TABLE_BEAUTIFY" val="smartTable{06326de9-2394-427d-a617-1280e62a92aa}"/>
  <p:tag name="TABLE_ENDDRAG_ORIGIN_RECT" val="922*463"/>
  <p:tag name="TABLE_ENDDRAG_RECT" val="17*70*922*463"/>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FULL_TEXT_BEAUTIFY_COPY_ID" val="150995609"/>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FULL_TEXT_BEAUTIFY_COPY_ID" val="28"/>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FULL_TEXT_BEAUTIFY_COPY_ID" val="28"/>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FULL_TEXT_BEAUTIFY_COPY_ID" val="28"/>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以“核心素养”为本的教学和评价（模板）">
  <a:themeElements>
    <a:clrScheme name="以“核心素养”为本的教学和评价（模板）">
      <a:dk1>
        <a:srgbClr val="000000"/>
      </a:dk1>
      <a:lt1>
        <a:srgbClr val="EDDCB9"/>
      </a:lt1>
      <a:dk2>
        <a:srgbClr val="A7A7A7"/>
      </a:dk2>
      <a:lt2>
        <a:srgbClr val="535353"/>
      </a:lt2>
      <a:accent1>
        <a:srgbClr val="891917"/>
      </a:accent1>
      <a:accent2>
        <a:srgbClr val="B12725"/>
      </a:accent2>
      <a:accent3>
        <a:srgbClr val="9BBB59"/>
      </a:accent3>
      <a:accent4>
        <a:srgbClr val="8064A2"/>
      </a:accent4>
      <a:accent5>
        <a:srgbClr val="4BACC6"/>
      </a:accent5>
      <a:accent6>
        <a:srgbClr val="F79646"/>
      </a:accent6>
      <a:hlink>
        <a:srgbClr val="0000FF"/>
      </a:hlink>
      <a:folHlink>
        <a:srgbClr val="FF00FF"/>
      </a:folHlink>
    </a:clrScheme>
    <a:fontScheme name="以“核心素养”为本的教学和评价（模板）">
      <a:majorFont>
        <a:latin typeface="Arial"/>
        <a:ea typeface="Arial"/>
        <a:cs typeface="Arial"/>
      </a:majorFont>
      <a:minorFont>
        <a:latin typeface="Helvetica"/>
        <a:ea typeface="Helvetica"/>
        <a:cs typeface="Helvetica"/>
      </a:minorFont>
    </a:fontScheme>
    <a:fmtScheme name="以“核心素养”为本的教学和评价（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DCB9"/>
        </a:solidFill>
        <a:ln w="25400" cap="flat">
          <a:solidFill>
            <a:schemeClr val="accent1"/>
          </a:solidFill>
          <a:prstDash val="solid"/>
          <a:round/>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以“核心素养”为本的教学和评价（模板）">
  <a:themeElements>
    <a:clrScheme name="以“核心素养”为本的教学和评价（模板）">
      <a:dk1>
        <a:srgbClr val="000000"/>
      </a:dk1>
      <a:lt1>
        <a:srgbClr val="EDDCB9"/>
      </a:lt1>
      <a:dk2>
        <a:srgbClr val="A7A7A7"/>
      </a:dk2>
      <a:lt2>
        <a:srgbClr val="535353"/>
      </a:lt2>
      <a:accent1>
        <a:srgbClr val="891917"/>
      </a:accent1>
      <a:accent2>
        <a:srgbClr val="B12725"/>
      </a:accent2>
      <a:accent3>
        <a:srgbClr val="9BBB59"/>
      </a:accent3>
      <a:accent4>
        <a:srgbClr val="8064A2"/>
      </a:accent4>
      <a:accent5>
        <a:srgbClr val="4BACC6"/>
      </a:accent5>
      <a:accent6>
        <a:srgbClr val="F79646"/>
      </a:accent6>
      <a:hlink>
        <a:srgbClr val="0000FF"/>
      </a:hlink>
      <a:folHlink>
        <a:srgbClr val="FF00FF"/>
      </a:folHlink>
    </a:clrScheme>
    <a:fontScheme name="以“核心素养”为本的教学和评价（模板）">
      <a:majorFont>
        <a:latin typeface="Arial"/>
        <a:ea typeface="Arial"/>
        <a:cs typeface="Arial"/>
      </a:majorFont>
      <a:minorFont>
        <a:latin typeface="Helvetica"/>
        <a:ea typeface="Helvetica"/>
        <a:cs typeface="Helvetica"/>
      </a:minorFont>
    </a:fontScheme>
    <a:fmtScheme name="以“核心素养”为本的教学和评价（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DCB9"/>
        </a:solidFill>
        <a:ln w="25400" cap="flat">
          <a:solidFill>
            <a:schemeClr val="accent1"/>
          </a:solidFill>
          <a:prstDash val="solid"/>
          <a:round/>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14222</Words>
  <Application>WPS 演示</Application>
  <PresentationFormat/>
  <Paragraphs>275</Paragraphs>
  <Slides>20</Slides>
  <Notes>23</Notes>
  <HiddenSlides>0</HiddenSlides>
  <MMClips>1</MMClips>
  <ScaleCrop>false</ScaleCrop>
  <HeadingPairs>
    <vt:vector size="6" baseType="variant">
      <vt:variant>
        <vt:lpstr>已用的字体</vt:lpstr>
      </vt:variant>
      <vt:variant>
        <vt:i4>26</vt:i4>
      </vt:variant>
      <vt:variant>
        <vt:lpstr>主题</vt:lpstr>
      </vt:variant>
      <vt:variant>
        <vt:i4>7</vt:i4>
      </vt:variant>
      <vt:variant>
        <vt:lpstr>幻灯片标题</vt:lpstr>
      </vt:variant>
      <vt:variant>
        <vt:i4>20</vt:i4>
      </vt:variant>
    </vt:vector>
  </HeadingPairs>
  <TitlesOfParts>
    <vt:vector size="53" baseType="lpstr">
      <vt:lpstr>Arial</vt:lpstr>
      <vt:lpstr>宋体</vt:lpstr>
      <vt:lpstr>Wingdings</vt:lpstr>
      <vt:lpstr>Arial Black</vt:lpstr>
      <vt:lpstr>Calibri</vt:lpstr>
      <vt:lpstr>微软雅黑</vt:lpstr>
      <vt:lpstr>等线</vt:lpstr>
      <vt:lpstr>Calibri Light</vt:lpstr>
      <vt:lpstr>Lato Light</vt:lpstr>
      <vt:lpstr>Helvetica</vt:lpstr>
      <vt:lpstr>方正兰亭黑_GBK</vt:lpstr>
      <vt:lpstr>Arial</vt:lpstr>
      <vt:lpstr>方正兰亭特黑简体</vt:lpstr>
      <vt:lpstr>Times New Roman</vt:lpstr>
      <vt:lpstr>黑体</vt:lpstr>
      <vt:lpstr>Source Han Sans CN</vt:lpstr>
      <vt:lpstr>Wingdings</vt:lpstr>
      <vt:lpstr>思源黑体 CN Medium</vt:lpstr>
      <vt:lpstr>思源黑体 CN Medium</vt:lpstr>
      <vt:lpstr>微软雅黑 Light</vt:lpstr>
      <vt:lpstr>Arial Unicode MS</vt:lpstr>
      <vt:lpstr>Segoe Print</vt:lpstr>
      <vt:lpstr>等线 Light</vt:lpstr>
      <vt:lpstr>Malgun Gothic</vt:lpstr>
      <vt:lpstr>HelveticaNeue</vt:lpstr>
      <vt:lpstr>华文新魏</vt:lpstr>
      <vt:lpstr>长城汽车-红</vt:lpstr>
      <vt:lpstr>Office Theme</vt:lpstr>
      <vt:lpstr>1_长城汽车-红</vt:lpstr>
      <vt:lpstr>以“核心素养”为本的教学和评价（模板）</vt:lpstr>
      <vt:lpstr>4_Office 主题</vt:lpstr>
      <vt:lpstr>1_Office Theme</vt:lpstr>
      <vt:lpstr>1_以“核心素养”为本的教学和评价（模板）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优点英语</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优点英语编辑部VIP</dc:creator>
  <cp:lastModifiedBy>Wiesen</cp:lastModifiedBy>
  <cp:revision>5</cp:revision>
  <cp:lastPrinted>2023-12-25T17:06:00Z</cp:lastPrinted>
  <dcterms:created xsi:type="dcterms:W3CDTF">2023-12-25T17:06:00Z</dcterms:created>
  <dcterms:modified xsi:type="dcterms:W3CDTF">2024-06-01T05:20:16Z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21967A25C01B42F695A0D74EB41E01C9_12</vt:lpwstr>
  </property>
  <property fmtid="{D5CDD505-2E9C-101B-9397-08002B2CF9AE}" pid="7" name="KSOProductBuildVer">
    <vt:lpwstr>2052-10.8.2.6613</vt:lpwstr>
  </property>
</Properties>
</file>