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8"/>
  </p:notesMasterIdLst>
  <p:handoutMasterIdLst>
    <p:handoutMasterId r:id="rId38"/>
  </p:handoutMasterIdLst>
  <p:sldIdLst>
    <p:sldId id="722" r:id="rId4"/>
    <p:sldId id="619" r:id="rId5"/>
    <p:sldId id="465" r:id="rId6"/>
    <p:sldId id="461" r:id="rId7"/>
    <p:sldId id="600" r:id="rId8"/>
    <p:sldId id="323" r:id="rId9"/>
    <p:sldId id="573" r:id="rId10"/>
    <p:sldId id="574" r:id="rId11"/>
    <p:sldId id="641" r:id="rId12"/>
    <p:sldId id="642" r:id="rId13"/>
    <p:sldId id="535" r:id="rId14"/>
    <p:sldId id="551" r:id="rId15"/>
    <p:sldId id="644" r:id="rId16"/>
    <p:sldId id="646" r:id="rId17"/>
    <p:sldId id="492" r:id="rId19"/>
    <p:sldId id="647" r:id="rId20"/>
    <p:sldId id="648" r:id="rId21"/>
    <p:sldId id="649" r:id="rId22"/>
    <p:sldId id="650" r:id="rId23"/>
    <p:sldId id="659" r:id="rId24"/>
    <p:sldId id="657" r:id="rId25"/>
    <p:sldId id="651" r:id="rId26"/>
    <p:sldId id="652" r:id="rId27"/>
    <p:sldId id="655" r:id="rId28"/>
    <p:sldId id="713" r:id="rId29"/>
    <p:sldId id="368" r:id="rId30"/>
    <p:sldId id="408" r:id="rId31"/>
    <p:sldId id="711" r:id="rId32"/>
    <p:sldId id="576" r:id="rId33"/>
    <p:sldId id="674" r:id="rId34"/>
    <p:sldId id="370" r:id="rId35"/>
    <p:sldId id="712" r:id="rId36"/>
    <p:sldId id="620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5302" initials="2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38" autoAdjust="0"/>
  </p:normalViewPr>
  <p:slideViewPr>
    <p:cSldViewPr snapToGrid="0" showGuides="1">
      <p:cViewPr varScale="1">
        <p:scale>
          <a:sx n="110" d="100"/>
          <a:sy n="110" d="100"/>
        </p:scale>
        <p:origin x="630" y="102"/>
      </p:cViewPr>
      <p:guideLst>
        <p:guide orient="horz" pos="2557"/>
        <p:guide pos="36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21T20:07:20.198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21T20:07:20.198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623AD-1683-4F4B-9161-DAAD65EDDD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5CD2B-F74E-4714-ADCF-150AB19498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6ED5A-568C-4302-AB4F-03DC7221603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B0D26-BF9D-47A4-8EAC-747654197A0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1C9F3-7779-4D46-A25C-EF3E1214B9C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52937-F1A9-483C-A9ED-3BBFD31E6BF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55A8F-D131-4C12-929D-DCA68B33F26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B0D54-1F92-4B4B-AC14-C57B01D1185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DAF9-6733-4AA1-8FE2-4B61D745391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1F606-D24F-434F-8DE9-132FC72DD0F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6C1A5-3350-4271-AA23-8C2F3ED9B164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D5B8D-4E24-4A0B-B89C-FAD9A74F1BF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3F38E-7053-4033-85CE-BDF459362E12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ACB26-9C66-4F1A-A27C-8541E5B29A8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1883E-A802-4598-8AFD-F45AFD4A4F94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0089-754D-4713-8FDC-0721685AE86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3488A-9D46-4EC0-8884-C56553722A0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A544-0941-48BA-BC6A-0E20EFD33A8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07BBB-645D-4E95-A4B2-97E4CB02A5F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DD87A-D073-4CC9-ABC1-59F912394FA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86C11-7517-4227-8F74-4149C536F6C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02863-DA60-4CA4-8C2D-405880A09D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CE3BC-189F-46ED-92A5-88AD7E744EA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681D0-882D-4833-9B06-5560BD4A495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18AE3-6A4D-4B75-AF45-6F0480CE14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403FD-BA73-48B9-8B7A-DF7E4532A75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/>
              <a:t>单击此处编辑母版标题样式</a:t>
            </a:r>
            <a:endParaRPr lang="zh-CN" altLang="zh-CN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  <a:endParaRPr lang="zh-CN" altLang="zh-CN"/>
          </a:p>
          <a:p>
            <a:pPr lvl="1"/>
            <a:r>
              <a:rPr lang="zh-CN" altLang="zh-CN"/>
              <a:t>第二级</a:t>
            </a:r>
            <a:endParaRPr lang="zh-CN" altLang="zh-CN"/>
          </a:p>
          <a:p>
            <a:pPr lvl="2"/>
            <a:r>
              <a:rPr lang="zh-CN" altLang="zh-CN"/>
              <a:t>第三级</a:t>
            </a:r>
            <a:endParaRPr lang="zh-CN" altLang="zh-CN"/>
          </a:p>
          <a:p>
            <a:pPr lvl="3"/>
            <a:r>
              <a:rPr lang="zh-CN" altLang="zh-CN"/>
              <a:t>第四级</a:t>
            </a:r>
            <a:endParaRPr lang="zh-CN" altLang="zh-CN"/>
          </a:p>
          <a:p>
            <a:pPr lvl="4"/>
            <a:r>
              <a:rPr lang="zh-CN" altLang="zh-CN"/>
              <a:t>第五级</a:t>
            </a:r>
            <a:endParaRPr lang="zh-CN" altLang="zh-CN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4E03AC1-4858-4863-B9CC-05C1FBC55C74}" type="datetimeFigureOut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8AB1C78-4F3E-4512-B6B1-C58C4C847EFD}" type="slidenum">
              <a:rPr lang="zh-CN" altLang="en-US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70.xml"/><Relationship Id="rId7" Type="http://schemas.openxmlformats.org/officeDocument/2006/relationships/image" Target="../media/image8.png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9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270" y="714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714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8763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8935" y="1139190"/>
            <a:ext cx="11454130" cy="4446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(2015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年陕西</a:t>
            </a:r>
            <a:r>
              <a:rPr lang="zh-C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卷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Three of those rich men and their servants were travelling together on a road when they came to a very ____ village. The first could not stand seeing the poverty…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faraway      B. different      C. poor      D. ancient</a:t>
            </a:r>
            <a:endParaRPr lang="zh-CN" altLang="en-US" sz="36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2337435" y="3217545"/>
            <a:ext cx="1845945" cy="7112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6586855" y="3928745"/>
            <a:ext cx="130873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33390" y="4849495"/>
            <a:ext cx="4832350" cy="674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同根词复现cognate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4" grpId="0" bldLvl="0" animBg="1"/>
      <p:bldP spid="3" grpId="0" bldLvl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270" y="714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714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8785" y="1119505"/>
            <a:ext cx="5569585" cy="681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原词复现</a:t>
            </a:r>
            <a:r>
              <a:rPr lang="en-US" altLang="zh-CN" sz="3600" b="1">
                <a:highlight>
                  <a:srgbClr val="FFFF00"/>
                </a:highlight>
              </a:rPr>
              <a:t>the </a:t>
            </a:r>
            <a:r>
              <a:rPr lang="zh-CN" altLang="en-US" sz="3600" b="1">
                <a:highlight>
                  <a:srgbClr val="FFFF00"/>
                </a:highlight>
              </a:rPr>
              <a:t>same word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8785" y="2211705"/>
            <a:ext cx="4451985" cy="62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近义词复现synonym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8785" y="3267075"/>
            <a:ext cx="5247640" cy="716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反义词复现antonym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785" y="4137025"/>
            <a:ext cx="5144135" cy="869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上下义复现hyponymy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53350" y="2767965"/>
            <a:ext cx="36093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词汇复现</a:t>
            </a:r>
            <a:r>
              <a:rPr lang="en-US" altLang="zh-CN" sz="3200" b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kumimoji="0" lang="en-US" altLang="zh-CN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Lexical Repetition</a:t>
            </a:r>
            <a:endParaRPr lang="en-US" altLang="zh-CN" sz="3200" b="1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785" y="5006975"/>
            <a:ext cx="4897120" cy="910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同根词复现cognate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28" name="右箭头 27"/>
          <p:cNvSpPr/>
          <p:nvPr/>
        </p:nvSpPr>
        <p:spPr>
          <a:xfrm rot="1860000">
            <a:off x="5494020" y="1837690"/>
            <a:ext cx="2458720" cy="33718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420000">
            <a:off x="5340985" y="2778125"/>
            <a:ext cx="2245360" cy="31686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5335905" y="3559175"/>
            <a:ext cx="2261235" cy="28511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右箭头 8"/>
          <p:cNvSpPr/>
          <p:nvPr/>
        </p:nvSpPr>
        <p:spPr>
          <a:xfrm rot="20700000">
            <a:off x="5174615" y="4222115"/>
            <a:ext cx="2426335" cy="28892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右箭头 9"/>
          <p:cNvSpPr/>
          <p:nvPr/>
        </p:nvSpPr>
        <p:spPr>
          <a:xfrm rot="20280000">
            <a:off x="5121910" y="4894580"/>
            <a:ext cx="267208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87630"/>
            <a:ext cx="315658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28" grpId="0" animBg="1"/>
      <p:bldP spid="7" grpId="0" animBg="1"/>
      <p:bldP spid="8" grpId="0" animBg="1"/>
      <p:bldP spid="9" grpId="0" animBg="1"/>
      <p:bldP spid="10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270" y="714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714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8763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7480" y="594995"/>
            <a:ext cx="11721465" cy="62471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(2019</a:t>
            </a:r>
            <a:r>
              <a:rPr lang="zh-CN" alt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全国卷</a:t>
            </a:r>
            <a:r>
              <a:rPr lang="en-US" altLang="zh-CN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 see the sky is blue, but down in the valley it’s darker ——it’s like on a __</a:t>
            </a:r>
            <a:r>
              <a:rPr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 day. 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cloudy        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normal       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different        D. warm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(2017</a:t>
            </a:r>
            <a:r>
              <a:rPr lang="zh-CN" alt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浙江卷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The books are in every language --- new books, ancient books, _______ a book on the history of Iraq that is seven hundred years old.</a:t>
            </a:r>
            <a:endParaRPr lang="en-US"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A.then              B.still                C.even                D.rather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（2022年新高考II卷) It might sound like one long, expensive</a:t>
            </a:r>
            <a:r>
              <a:rPr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42.vacation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the couple has an unusual way to make their travel  </a:t>
            </a:r>
            <a:r>
              <a:rPr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43        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safe       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busy       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helpful            D. affordable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zh-CN" altLang="en-US" sz="24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7890" grpId="0" bldLvl="0" animBg="1"/>
      <p:bldP spid="3789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270" y="714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714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8763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1270" y="709930"/>
            <a:ext cx="12034520" cy="70161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(2022新高考I卷) I tied a rope around his waist to keep him near to our spot...He was uncomfortable and his crying let the whole campground know it.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 ______  tying him up, I just keep a close eye on him.</a:t>
            </a:r>
            <a:endParaRPr sz="27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A.due to          B. instead of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apart from           D. as for</a:t>
            </a:r>
            <a:endParaRPr sz="27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(2021年</a:t>
            </a:r>
            <a:r>
              <a:rPr lang="zh-CN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全国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zh-CN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卷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Burchill was </a:t>
            </a:r>
            <a:r>
              <a:rPr lang="en-US" sz="27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41.staying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hotel on business and planning to </a:t>
            </a:r>
            <a:r>
              <a:rPr lang="en-US" sz="27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42.visit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friends in the area. They had asked him to </a:t>
            </a:r>
            <a:r>
              <a:rPr lang="en-US" sz="27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43.bring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some pepperoni(</a:t>
            </a:r>
            <a:r>
              <a:rPr lang="zh-CN" alt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辣香肠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from back east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he</a:t>
            </a:r>
            <a:r>
              <a:rPr lang="en-US" sz="27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44.___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suitcase full of pepperoni.</a:t>
            </a:r>
            <a:endParaRPr sz="2700" b="1" u="sng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filled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locked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abandoned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lost</a:t>
            </a:r>
            <a:endParaRPr lang="en-US" sz="27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(20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16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年</a:t>
            </a:r>
            <a:r>
              <a:rPr lang="zh-CN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北京卷</a:t>
            </a:r>
            <a:r>
              <a:rPr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January 31, a musher（牧羊人） named Seppala had to cross a frozen body of water called Norton Sound. It was the most ____ part of the journey. Norton Sound was covered with ice, which could sometimes break up without warning. If that happened, Seppala might fall into the icy water below.</a:t>
            </a:r>
            <a:endParaRPr lang="en-US" sz="27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shameful    B. boring   C. dangerous    D. foolish</a:t>
            </a:r>
            <a:endParaRPr lang="en-US" sz="27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4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zh-CN" altLang="en-US" sz="24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7890" grpId="0" bldLvl="0" animBg="1"/>
      <p:bldP spid="3789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99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69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9017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128260" y="3065145"/>
            <a:ext cx="5422265" cy="53721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并列关系coordinating relation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990" y="1323975"/>
            <a:ext cx="109131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(2019</a:t>
            </a:r>
            <a:r>
              <a:rPr lang="zh-CN" alt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全国卷</a:t>
            </a:r>
            <a:r>
              <a:rPr lang="en-US" altLang="zh-CN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We see the sky is blue, but down in the valley it’s darker ——it’s like on a __</a:t>
            </a:r>
            <a:r>
              <a:rPr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44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 day. 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cloudy        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normal       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C. different        D. warm</a:t>
            </a:r>
            <a:endParaRPr lang="zh-CN" altLang="en-US"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704340" y="1888490"/>
            <a:ext cx="1541145" cy="47879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5760" y="4328795"/>
            <a:ext cx="108699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</a:t>
            </a:r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标志词有：</a:t>
            </a:r>
            <a:r>
              <a:rPr lang="en-US" altLang="zh-CN" sz="3200" b="1" i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and, meanwhile, at the same time, not only…but also…, either…or… neither… nor…</a:t>
            </a:r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等</a:t>
            </a:r>
            <a:endParaRPr lang="zh-CN" altLang="en-US"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094105" y="2367915"/>
            <a:ext cx="1489710" cy="523875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2" grpId="0" bldLvl="0" animBg="1"/>
      <p:bldP spid="6" grpId="0" bldLvl="0" animBg="1"/>
      <p:bldP spid="9" grpId="0" bldLvl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99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69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9017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923915" y="3636645"/>
            <a:ext cx="5123180" cy="608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递进关系progressive</a:t>
            </a:r>
            <a:r>
              <a:rPr lang="en-US" altLang="zh-CN" sz="2800" b="1">
                <a:solidFill>
                  <a:schemeClr val="tx1"/>
                </a:solidFill>
              </a:rPr>
              <a:t> </a:t>
            </a:r>
            <a:r>
              <a:rPr lang="zh-CN" altLang="en-US" sz="2800" b="1">
                <a:solidFill>
                  <a:schemeClr val="tx1"/>
                </a:solidFill>
              </a:rPr>
              <a:t>relation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4625" y="1472565"/>
            <a:ext cx="1184275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(2017浙江卷) The books are in every language --- new books, ancient books, _______ a book on the history of Iraq that is seven hundred years old.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A.then              B.still                C.even                D.rather</a:t>
            </a:r>
            <a:endParaRPr lang="zh-CN" altLang="en-US"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853430" y="2924175"/>
            <a:ext cx="154114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6255" y="4869815"/>
            <a:ext cx="89776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标志词有：</a:t>
            </a:r>
            <a:r>
              <a:rPr lang="en-US" altLang="zh-CN" sz="3200" b="1" i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and,furthermore,in addition, besides,moreover,what’s more</a:t>
            </a:r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等</a:t>
            </a:r>
            <a:endParaRPr lang="zh-CN" altLang="en-US"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9798050" y="1472565"/>
            <a:ext cx="194691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169035" y="1919605"/>
            <a:ext cx="194691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4424045" y="1919605"/>
            <a:ext cx="167195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6" grpId="0" bldLvl="0" animBg="1"/>
      <p:bldP spid="2" grpId="0" animBg="1"/>
      <p:bldP spid="5" grpId="0" animBg="1"/>
      <p:bldP spid="9" grpId="0" animBg="1"/>
      <p:bldP spid="7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99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69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9017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151120" y="3739515"/>
            <a:ext cx="5799455" cy="5651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转折关系：adversative relation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4625" y="1472565"/>
            <a:ext cx="1184275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.（2022年新高考II卷) It might sound like one long, expensive </a:t>
            </a:r>
            <a:r>
              <a:rPr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42.vacation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but the couple has an unusual way to make their travel </a:t>
            </a:r>
            <a:r>
              <a:rPr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43       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.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A. safe             B. busy              C. helpful            D. affordable</a:t>
            </a:r>
            <a:endParaRPr lang="zh-CN" altLang="en-US"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9236075" y="2970530"/>
            <a:ext cx="191325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6255" y="4846955"/>
            <a:ext cx="882396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标志词有</a:t>
            </a:r>
            <a:r>
              <a:rPr lang="en-US" altLang="zh-CN" sz="3200" b="1" i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still,but,yet,nevertheless,though</a:t>
            </a:r>
            <a:r>
              <a:rPr lang="zh-CN" altLang="en-US" sz="3200" b="1" i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en-US" altLang="zh-CN" sz="3200" b="1" i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in fact,as a matter of fact </a:t>
            </a:r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等</a:t>
            </a:r>
            <a:endParaRPr lang="zh-CN" altLang="en-US"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2723515" y="1982470"/>
            <a:ext cx="79184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9991090" y="1472565"/>
            <a:ext cx="220091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3" grpId="0" bldLvl="0" animBg="1"/>
      <p:bldP spid="6" grpId="0" bldLvl="0" animBg="1"/>
      <p:bldP spid="2" grpId="0" bldLvl="0" animBg="1"/>
      <p:bldP spid="7" grpId="0"/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99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69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9017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674995" y="4131945"/>
            <a:ext cx="4547235" cy="631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对比关系contrast relation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4625" y="1472565"/>
            <a:ext cx="1184275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(2022新高考I卷) I tied a rope around his waist to keep him near to our spot...He was uncomfortable and his crying let the whole campground know it. So  ______  tying him up, I just keep a close eye on him.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A.due to          B. instead of      C. apart from           D. as for</a:t>
            </a:r>
            <a:endParaRPr lang="zh-CN" altLang="en-US"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001010" y="3359785"/>
            <a:ext cx="2196465" cy="59817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47465" y="4886325"/>
            <a:ext cx="80264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标志词有：</a:t>
            </a:r>
            <a:r>
              <a:rPr lang="en-US" altLang="zh-CN" sz="3200" b="1" i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instead of,on the contray, on the other hand </a:t>
            </a:r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等</a:t>
            </a:r>
            <a:endParaRPr lang="zh-CN" altLang="en-US"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5939790" y="2444750"/>
            <a:ext cx="263144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8961120" y="2444750"/>
            <a:ext cx="291338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3" grpId="0" bldLvl="0" animBg="1"/>
      <p:bldP spid="6" grpId="0" bldLvl="0" animBg="1"/>
      <p:bldP spid="2" grpId="0" bldLvl="0" animBg="1"/>
      <p:bldP spid="7" grpId="0"/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99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69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9017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293995" y="3994785"/>
            <a:ext cx="4157980" cy="5264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因果关系casual relation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4625" y="1472565"/>
            <a:ext cx="1184275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.(2021年全国II卷) Burchill was 41.staying at the hotel on business and planning to </a:t>
            </a:r>
            <a:r>
              <a:rPr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42.</a:t>
            </a:r>
            <a:r>
              <a:rPr lang="en-US"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visit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some friends in the area. They had asked him to </a:t>
            </a:r>
            <a:r>
              <a:rPr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43.bring </a:t>
            </a:r>
            <a:r>
              <a:rPr lang="en-US" sz="3200" b="1" u="sng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some pepperoni(辣香肠) from back east. So he 44.__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 a suitcase full of pepperoni.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A. filled            B. locked          C. abandoned            D. lost</a:t>
            </a:r>
            <a:endParaRPr lang="zh-CN" altLang="en-US"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935355" y="3385185"/>
            <a:ext cx="160782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18280" y="4747260"/>
            <a:ext cx="681037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标志词有：</a:t>
            </a:r>
            <a:r>
              <a:rPr lang="en-US" altLang="zh-CN" sz="3200" b="1" i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so,therefore,hence,</a:t>
            </a:r>
            <a:endParaRPr lang="en-US" altLang="zh-CN" sz="3200" b="1" i="1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3200" b="1" i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thus,accordingly,consequently</a:t>
            </a:r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等</a:t>
            </a:r>
            <a:endParaRPr lang="zh-CN" altLang="en-US"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10828655" y="2360930"/>
            <a:ext cx="79184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965960" y="2487930"/>
            <a:ext cx="4474210" cy="483235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3" grpId="0" bldLvl="0" animBg="1"/>
      <p:bldP spid="6" grpId="0" bldLvl="0" animBg="1"/>
      <p:bldP spid="2" grpId="0" bldLvl="0" animBg="1"/>
      <p:bldP spid="7" grpId="0"/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99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69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9017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986020" y="4201160"/>
            <a:ext cx="6050915" cy="5219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解释关系</a:t>
            </a:r>
            <a:r>
              <a:rPr lang="en-US" altLang="zh-CN" sz="2800" b="1">
                <a:solidFill>
                  <a:schemeClr val="tx1"/>
                </a:solidFill>
              </a:rPr>
              <a:t>:</a:t>
            </a:r>
            <a:r>
              <a:rPr lang="zh-CN" altLang="en-US" sz="2800" b="1">
                <a:solidFill>
                  <a:schemeClr val="tx1"/>
                </a:solidFill>
              </a:rPr>
              <a:t>explanatory</a:t>
            </a:r>
            <a:r>
              <a:rPr lang="en-US" altLang="zh-CN" sz="2800" b="1">
                <a:solidFill>
                  <a:schemeClr val="tx1"/>
                </a:solidFill>
              </a:rPr>
              <a:t> </a:t>
            </a:r>
            <a:r>
              <a:rPr lang="zh-CN" altLang="en-US" sz="2800" b="1">
                <a:solidFill>
                  <a:schemeClr val="tx1"/>
                </a:solidFill>
              </a:rPr>
              <a:t>relation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010285"/>
            <a:ext cx="1184275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(2016年北京卷)On January 31, a musher（牧羊人） named Seppala had to cross a frozen body of water called Norton Sound. It was the most ____ part of the journey. Norton Sound was covered with ice, which could sometimes break up without warning. If that happened, Seppala might fall into the icy water below.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shameful    B. boring   C. dangerous    D. foolish</a:t>
            </a:r>
            <a:endParaRPr lang="zh-CN" altLang="en-US"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860925" y="3446780"/>
            <a:ext cx="217360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8940" y="4944110"/>
            <a:ext cx="114338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表现形式：</a:t>
            </a:r>
            <a:r>
              <a:rPr lang="en-US" altLang="zh-CN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1.</a:t>
            </a:r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通过某些动词</a:t>
            </a:r>
            <a:r>
              <a:rPr lang="zh-CN" altLang="en-US" sz="3200" b="1" i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mean, be, suggest</a:t>
            </a:r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等，</a:t>
            </a:r>
            <a:endParaRPr lang="zh-CN" altLang="en-US"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2.</a:t>
            </a:r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通过某些符号（冒号和括号等）</a:t>
            </a:r>
            <a:endParaRPr lang="zh-CN" altLang="en-US"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3.</a:t>
            </a:r>
            <a:r>
              <a:rPr lang="zh-CN" altLang="en-US" sz="32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关联词</a:t>
            </a:r>
            <a:r>
              <a:rPr lang="zh-CN" altLang="en-US" sz="3200" b="1" i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for example/instance, namely, that is to say等</a:t>
            </a:r>
            <a:endParaRPr lang="zh-CN" altLang="en-US" sz="32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5622290" y="2923540"/>
            <a:ext cx="508635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6756400" y="2440940"/>
            <a:ext cx="508635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3" grpId="0" bldLvl="0" animBg="1"/>
      <p:bldP spid="6" grpId="0" bldLvl="0" animBg="1"/>
      <p:bldP spid="2" grpId="0" bldLvl="0" animBg="1"/>
      <p:bldP spid="5" grpId="0" bldLvl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/private/var/folders/r_/p5k1md555n78wytm3vqm1y5h0000gn/T/com.kingsoft.wpsoffice.mac/picturecompress_20220919011347/output_1.jpgoutput_1"/>
          <p:cNvPicPr>
            <a:picLocks noChangeAspect="1"/>
          </p:cNvPicPr>
          <p:nvPr/>
        </p:nvPicPr>
        <p:blipFill>
          <a:blip r:embed="rId1">
            <a:lum bright="12000" contrast="-6000"/>
          </a:blip>
          <a:srcRect b="22326"/>
          <a:stretch>
            <a:fillRect/>
          </a:stretch>
        </p:blipFill>
        <p:spPr>
          <a:xfrm>
            <a:off x="0" y="3446780"/>
            <a:ext cx="12192635" cy="3411220"/>
          </a:xfrm>
          <a:prstGeom prst="rect">
            <a:avLst/>
          </a:prstGeom>
        </p:spPr>
      </p:pic>
      <p:sp>
        <p:nvSpPr>
          <p:cNvPr id="3" name="文本框 256"/>
          <p:cNvSpPr txBox="1">
            <a:spLocks noChangeArrowheads="1"/>
          </p:cNvSpPr>
          <p:nvPr/>
        </p:nvSpPr>
        <p:spPr bwMode="auto">
          <a:xfrm>
            <a:off x="67945" y="672465"/>
            <a:ext cx="700786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600" b="1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HP Simplified Hans" panose="020B0500000000000000" charset="-122"/>
                <a:cs typeface="Times New Roman" panose="02020603050405020304" pitchFamily="18" charset="0"/>
              </a:rPr>
              <a:t>Get the clue!</a:t>
            </a:r>
            <a:endParaRPr kumimoji="0" lang="en-US" altLang="zh-CN" sz="9600" b="1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HP Simplified Hans" panose="020B0500000000000000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0635" y="2154555"/>
            <a:ext cx="86855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800" b="1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HP Simplified Hans" panose="020B0500000000000000" charset="-122"/>
                <a:cs typeface="Times New Roman" panose="02020603050405020304" pitchFamily="18" charset="0"/>
                <a:sym typeface="+mn-ea"/>
              </a:rPr>
              <a:t>----How to complete a cloze test </a:t>
            </a:r>
            <a:endParaRPr kumimoji="0" lang="en-US" altLang="zh-CN" sz="4800" b="1" i="1" u="sng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HP Simplified Hans" panose="020B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270" y="714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714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87630"/>
            <a:ext cx="26885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2115" y="1804035"/>
            <a:ext cx="6475095" cy="626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递进关系progressive</a:t>
            </a:r>
            <a:r>
              <a:rPr lang="en-US" altLang="zh-CN" sz="3600" b="1">
                <a:highlight>
                  <a:srgbClr val="FFFF00"/>
                </a:highlight>
              </a:rPr>
              <a:t> </a:t>
            </a:r>
            <a:r>
              <a:rPr lang="zh-CN" altLang="en-US" sz="3600" b="1">
                <a:highlight>
                  <a:srgbClr val="FFFF00"/>
                </a:highlight>
              </a:rPr>
              <a:t>relation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2115" y="2720975"/>
            <a:ext cx="6390640" cy="753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转折关系adversative relation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2115" y="3625215"/>
            <a:ext cx="6184900" cy="745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对比关系contrast relation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115" y="4521200"/>
            <a:ext cx="6061710" cy="721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因果关系casual relation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2115" y="5586095"/>
            <a:ext cx="6554470" cy="659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解释关系explanatory</a:t>
            </a:r>
            <a:r>
              <a:rPr lang="en-US" altLang="zh-CN" sz="3600" b="1">
                <a:highlight>
                  <a:srgbClr val="FFFF00"/>
                </a:highlight>
              </a:rPr>
              <a:t> </a:t>
            </a:r>
            <a:r>
              <a:rPr lang="zh-CN" altLang="en-US" sz="3600" b="1">
                <a:highlight>
                  <a:srgbClr val="FFFF00"/>
                </a:highlight>
              </a:rPr>
              <a:t>relation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10345" y="2990215"/>
            <a:ext cx="30816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逻辑关系</a:t>
            </a:r>
            <a:r>
              <a:rPr lang="en-US" altLang="zh-CN" sz="3200" b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kumimoji="0" lang="en-US" altLang="zh-CN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Logical Relation</a:t>
            </a:r>
            <a:endParaRPr lang="en-US" altLang="zh-CN" sz="3200" b="1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115" y="822960"/>
            <a:ext cx="6628765" cy="603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并列关系coordinating</a:t>
            </a:r>
            <a:r>
              <a:rPr lang="en-US" altLang="zh-CN" sz="3600" b="1">
                <a:highlight>
                  <a:srgbClr val="FFFF00"/>
                </a:highlight>
              </a:rPr>
              <a:t> </a:t>
            </a:r>
            <a:r>
              <a:rPr lang="zh-CN" altLang="en-US" sz="3600" b="1">
                <a:highlight>
                  <a:srgbClr val="FFFF00"/>
                </a:highlight>
              </a:rPr>
              <a:t>relation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28" name="右箭头 27"/>
          <p:cNvSpPr/>
          <p:nvPr/>
        </p:nvSpPr>
        <p:spPr>
          <a:xfrm rot="1680000">
            <a:off x="6788785" y="1906270"/>
            <a:ext cx="2576830" cy="22288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200000">
            <a:off x="6764655" y="2606675"/>
            <a:ext cx="2371090" cy="28003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>
          <a:xfrm rot="660000">
            <a:off x="6681470" y="3246755"/>
            <a:ext cx="2118360" cy="29083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右箭头 8"/>
          <p:cNvSpPr/>
          <p:nvPr/>
        </p:nvSpPr>
        <p:spPr>
          <a:xfrm rot="21420000">
            <a:off x="6649720" y="3869055"/>
            <a:ext cx="2152650" cy="27876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右箭头 9"/>
          <p:cNvSpPr/>
          <p:nvPr/>
        </p:nvSpPr>
        <p:spPr>
          <a:xfrm rot="20580000">
            <a:off x="6656705" y="4542155"/>
            <a:ext cx="2271395" cy="26479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右箭头 10"/>
          <p:cNvSpPr/>
          <p:nvPr/>
        </p:nvSpPr>
        <p:spPr>
          <a:xfrm rot="19560000">
            <a:off x="6650990" y="5330190"/>
            <a:ext cx="2520950" cy="2305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28" grpId="0" animBg="1"/>
      <p:bldP spid="5" grpId="0" animBg="1"/>
      <p:bldP spid="8" grpId="0" animBg="1"/>
      <p:bldP spid="9" grpId="0" animBg="1"/>
      <p:bldP spid="10" grpId="0" animBg="1"/>
      <p:bldP spid="11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599430" y="2333625"/>
            <a:ext cx="2134235" cy="939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并列关系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coordinating 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9615805" y="2445385"/>
            <a:ext cx="2243455" cy="79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转折关系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adversative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68642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对比关系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contrast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64095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因果关系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casual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12995" y="5324475"/>
            <a:ext cx="38328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情感线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(emotion)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942205" y="4746625"/>
            <a:ext cx="4869180" cy="5314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动作线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(action)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7640955" y="2445385"/>
            <a:ext cx="1874520" cy="79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递进关系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progressive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5466715" y="442595"/>
            <a:ext cx="1748155" cy="993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原词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same word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865745" y="450215"/>
            <a:ext cx="1468755" cy="9861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近义词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synonym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9615805" y="442595"/>
            <a:ext cx="1781175" cy="961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反义词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antonym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394585" y="712470"/>
            <a:ext cx="2736215" cy="86169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词汇复现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lexical repetitionn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346325" y="2705100"/>
            <a:ext cx="2784475" cy="91059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逻辑关系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logical relation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394585" y="5046980"/>
            <a:ext cx="2518410" cy="72580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语境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686425" y="1324610"/>
            <a:ext cx="1954530" cy="798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上下义词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hyponymy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961580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解释关系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explanatory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右箭头 27"/>
          <p:cNvSpPr/>
          <p:nvPr/>
        </p:nvSpPr>
        <p:spPr>
          <a:xfrm rot="19080000">
            <a:off x="1026160" y="1878965"/>
            <a:ext cx="1268730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右箭头 28"/>
          <p:cNvSpPr/>
          <p:nvPr/>
        </p:nvSpPr>
        <p:spPr>
          <a:xfrm rot="2400000">
            <a:off x="820420" y="3983355"/>
            <a:ext cx="1629410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1380490" y="2880360"/>
            <a:ext cx="940435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7936230" y="1315085"/>
            <a:ext cx="1327785" cy="742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同根词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cognate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893310" y="5893435"/>
            <a:ext cx="687324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固定搭配或概念常识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(phrase/common sense)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620" y="2583180"/>
            <a:ext cx="1483360" cy="9747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clue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线索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24" grpId="0"/>
      <p:bldP spid="2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99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69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下箭头标注 20"/>
          <p:cNvSpPr/>
          <p:nvPr/>
        </p:nvSpPr>
        <p:spPr>
          <a:xfrm>
            <a:off x="8582025" y="90170"/>
            <a:ext cx="3425190" cy="993775"/>
          </a:xfrm>
          <a:prstGeom prst="downArrowCallou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动作线</a:t>
            </a:r>
            <a:r>
              <a:rPr kumimoji="0" lang="en-US" altLang="zh-CN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9017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68680" y="5599430"/>
            <a:ext cx="9341485" cy="6229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关注</a:t>
            </a:r>
            <a:r>
              <a:rPr lang="zh-CN" altLang="en-US" sz="2800" b="1" i="1">
                <a:solidFill>
                  <a:srgbClr val="FF0000"/>
                </a:solidFill>
              </a:rPr>
              <a:t>动作的先后顺序</a:t>
            </a:r>
            <a:r>
              <a:rPr lang="zh-CN" altLang="en-US" sz="2800" b="1">
                <a:solidFill>
                  <a:schemeClr val="tx1"/>
                </a:solidFill>
              </a:rPr>
              <a:t>来确定答案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9570" y="1256030"/>
            <a:ext cx="11473180" cy="3797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</a:t>
            </a:r>
            <a:r>
              <a:rPr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Ellie was the daughter of our next-door neighbours, and our mothers __1__ us before we were a month old. We spent nearly all our free time with each other. We __2__ each other so well that we could communicate without saying a word.</a:t>
            </a:r>
            <a:endParaRPr sz="36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A. introduced   B. promised  C. taught  D. protected</a:t>
            </a:r>
            <a:endParaRPr lang="zh-CN" altLang="en-US" sz="36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A. recognized  B. realized    C. knew    D. hated </a:t>
            </a:r>
            <a:endParaRPr lang="zh-CN" altLang="en-US" sz="36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006465" y="4617085"/>
            <a:ext cx="234569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1189355" y="4007485"/>
            <a:ext cx="246380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9" name="减号 8"/>
          <p:cNvSpPr/>
          <p:nvPr/>
        </p:nvSpPr>
        <p:spPr>
          <a:xfrm>
            <a:off x="4925060" y="2251710"/>
            <a:ext cx="1674495" cy="24638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减号 9"/>
          <p:cNvSpPr/>
          <p:nvPr/>
        </p:nvSpPr>
        <p:spPr>
          <a:xfrm>
            <a:off x="221615" y="2896235"/>
            <a:ext cx="1577975" cy="22161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减号 4"/>
          <p:cNvSpPr/>
          <p:nvPr/>
        </p:nvSpPr>
        <p:spPr>
          <a:xfrm>
            <a:off x="2331085" y="3319780"/>
            <a:ext cx="3129280" cy="31813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3" grpId="0" bldLvl="0" animBg="1"/>
      <p:bldP spid="6" grpId="0" bldLvl="0" animBg="1"/>
      <p:bldP spid="2" grpId="0" bldLvl="0" animBg="1"/>
      <p:bldP spid="9" grpId="0" animBg="1"/>
      <p:bldP spid="10" grpId="0" animBg="1"/>
      <p:bldP spid="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99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69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下箭头标注 20"/>
          <p:cNvSpPr/>
          <p:nvPr/>
        </p:nvSpPr>
        <p:spPr>
          <a:xfrm>
            <a:off x="8582025" y="90170"/>
            <a:ext cx="3425190" cy="993775"/>
          </a:xfrm>
          <a:prstGeom prst="downArrowCallou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情感线</a:t>
            </a:r>
            <a:r>
              <a:rPr kumimoji="0" lang="en-US" altLang="zh-CN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9017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067435" y="5242560"/>
            <a:ext cx="7084695" cy="831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sym typeface="+mn-ea"/>
              </a:rPr>
              <a:t>关注</a:t>
            </a:r>
            <a:r>
              <a:rPr lang="zh-CN" altLang="en-US" sz="2800" b="1" i="1">
                <a:solidFill>
                  <a:srgbClr val="FF0000"/>
                </a:solidFill>
              </a:rPr>
              <a:t>形容词和副词</a:t>
            </a:r>
            <a:r>
              <a:rPr lang="zh-CN" altLang="en-US" sz="2800" b="1">
                <a:solidFill>
                  <a:schemeClr val="tx1"/>
                </a:solidFill>
              </a:rPr>
              <a:t>带有的感情色彩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060" y="1083945"/>
            <a:ext cx="1123950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sz="40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Ellie and I had both always done well in school, and I __1__ didn’t want to get into trouble with my parents. Besides, cigarettes(香烟）smelled __2__ and made me cough.</a:t>
            </a:r>
            <a:endParaRPr sz="40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only  B. certainly    C. so    D. even</a:t>
            </a:r>
            <a:endParaRPr lang="zh-CN" altLang="en-US" sz="40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good  B. delicious   C. bad  D. nice</a:t>
            </a:r>
            <a:endParaRPr lang="zh-CN" altLang="en-US" sz="40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008880" y="4258945"/>
            <a:ext cx="192786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2567940" y="3591560"/>
            <a:ext cx="2230120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5" name="减号 4"/>
          <p:cNvSpPr/>
          <p:nvPr/>
        </p:nvSpPr>
        <p:spPr>
          <a:xfrm>
            <a:off x="8152130" y="1648460"/>
            <a:ext cx="1206500" cy="22161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减号 8"/>
          <p:cNvSpPr/>
          <p:nvPr/>
        </p:nvSpPr>
        <p:spPr>
          <a:xfrm>
            <a:off x="2134870" y="3429000"/>
            <a:ext cx="4816475" cy="23368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减号 6"/>
          <p:cNvSpPr/>
          <p:nvPr/>
        </p:nvSpPr>
        <p:spPr>
          <a:xfrm>
            <a:off x="2049145" y="2196465"/>
            <a:ext cx="9457690" cy="28194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3" grpId="0" bldLvl="0" animBg="1"/>
      <p:bldP spid="6" grpId="0" bldLvl="0" animBg="1"/>
      <p:bldP spid="2" grpId="0" bldLvl="0" animBg="1"/>
      <p:bldP spid="5" grpId="0" animBg="1"/>
      <p:bldP spid="9" grpId="0" animBg="1"/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99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69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下箭头标注 20"/>
          <p:cNvSpPr/>
          <p:nvPr/>
        </p:nvSpPr>
        <p:spPr>
          <a:xfrm>
            <a:off x="7155180" y="90170"/>
            <a:ext cx="4852035" cy="993775"/>
          </a:xfrm>
          <a:prstGeom prst="downArrowCallou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固定搭配或概念常识</a:t>
            </a:r>
            <a:r>
              <a:rPr kumimoji="0" lang="en-US" altLang="zh-CN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9017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42570" y="5352415"/>
            <a:ext cx="6604635" cy="831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sym typeface="+mn-ea"/>
              </a:rPr>
              <a:t>关注</a:t>
            </a:r>
            <a:r>
              <a:rPr lang="zh-CN" altLang="en-US" sz="2800" b="1" i="1">
                <a:solidFill>
                  <a:srgbClr val="FF0000"/>
                </a:solidFill>
              </a:rPr>
              <a:t>故事背景</a:t>
            </a:r>
            <a:r>
              <a:rPr lang="zh-CN" altLang="en-US" sz="2800" b="1">
                <a:solidFill>
                  <a:schemeClr val="tx1"/>
                </a:solidFill>
              </a:rPr>
              <a:t>并</a:t>
            </a:r>
            <a:r>
              <a:rPr lang="zh-CN" altLang="en-US" sz="2800" b="1" i="1">
                <a:solidFill>
                  <a:srgbClr val="FF0000"/>
                </a:solidFill>
              </a:rPr>
              <a:t>根据常识</a:t>
            </a:r>
            <a:r>
              <a:rPr lang="zh-CN" altLang="en-US" sz="2800" b="1">
                <a:solidFill>
                  <a:schemeClr val="tx1"/>
                </a:solidFill>
              </a:rPr>
              <a:t>来确定选项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060" y="911860"/>
            <a:ext cx="11654155" cy="4781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When I called Ellie,she made some excuse to get off the phone.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had lost her.</a:t>
            </a:r>
            <a:endParaRPr sz="32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Throughout most of high school,I was lonely.My decision not to drink or smoke or lie to my parents caused me a lot of pain.But I don’t regret(后悔).I know now that being yourself is never worse than not being yourself.I spent much of my high-school years studying,and it paid 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when I got into my favorite</a:t>
            </a:r>
            <a:r>
              <a:rPr lang="en-US"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collge</a:t>
            </a:r>
            <a:r>
              <a:rPr sz="32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36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US" altLang="zh-CN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r>
              <a:rPr lang="en-US" altLang="zh-CN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         </a:t>
            </a: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B. </a:t>
            </a:r>
            <a:r>
              <a:rPr lang="en-US" altLang="zh-CN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up</a:t>
            </a: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altLang="zh-CN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out         </a:t>
            </a: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D. </a:t>
            </a:r>
            <a:r>
              <a:rPr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ff</a:t>
            </a:r>
            <a:endParaRPr lang="en-US" sz="3600" b="1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179435" y="4479290"/>
            <a:ext cx="84899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5" name="减号 4"/>
          <p:cNvSpPr/>
          <p:nvPr/>
        </p:nvSpPr>
        <p:spPr>
          <a:xfrm>
            <a:off x="3818255" y="3828415"/>
            <a:ext cx="8373745" cy="26987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减号 8"/>
          <p:cNvSpPr/>
          <p:nvPr/>
        </p:nvSpPr>
        <p:spPr>
          <a:xfrm>
            <a:off x="8484235" y="4319270"/>
            <a:ext cx="3362325" cy="34417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7155180" y="5253990"/>
            <a:ext cx="4533265" cy="146494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 for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支付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 up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付清款项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 out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花掉，花费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 off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获得回报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3" grpId="0" bldLvl="0" animBg="1"/>
      <p:bldP spid="6" grpId="0" bldLvl="0" animBg="1"/>
      <p:bldP spid="5" grpId="0" bldLvl="0" animBg="1"/>
      <p:bldP spid="9" grpId="0" bldLvl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599430" y="2333625"/>
            <a:ext cx="2134235" cy="939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并列关系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coordinating 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9615805" y="2445385"/>
            <a:ext cx="2243455" cy="79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转折关系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adversative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68642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对比关系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contrast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64095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因果关系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casual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12995" y="5324475"/>
            <a:ext cx="38328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情感线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(emotion)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942205" y="4746625"/>
            <a:ext cx="4869180" cy="5314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动作线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(action)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7640955" y="2445385"/>
            <a:ext cx="1874520" cy="79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递进关系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progressive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5466715" y="442595"/>
            <a:ext cx="1748155" cy="993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原词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same word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865745" y="450215"/>
            <a:ext cx="1468755" cy="9861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近义词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synonym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9615805" y="442595"/>
            <a:ext cx="1781175" cy="961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反义词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antonym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620" y="2583180"/>
            <a:ext cx="1483360" cy="9747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clue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线索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394585" y="712470"/>
            <a:ext cx="2736215" cy="86169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词汇复现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lexical repetitionn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346325" y="2705100"/>
            <a:ext cx="2784475" cy="91059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逻辑关系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logical relation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394585" y="5046980"/>
            <a:ext cx="2518410" cy="72580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语境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686425" y="1324610"/>
            <a:ext cx="1954530" cy="798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上下义词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hyponymy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961580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解释关系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explanatory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右箭头 27"/>
          <p:cNvSpPr/>
          <p:nvPr/>
        </p:nvSpPr>
        <p:spPr>
          <a:xfrm rot="19080000">
            <a:off x="1026160" y="1878965"/>
            <a:ext cx="1268730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右箭头 28"/>
          <p:cNvSpPr/>
          <p:nvPr/>
        </p:nvSpPr>
        <p:spPr>
          <a:xfrm rot="2400000">
            <a:off x="820420" y="3983355"/>
            <a:ext cx="1629410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1380490" y="2880360"/>
            <a:ext cx="940435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7936230" y="1315085"/>
            <a:ext cx="1327785" cy="742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同根词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cognate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893310" y="5893435"/>
            <a:ext cx="687324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固定搭配或概念常识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(phrase/common sense)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24" grpId="0"/>
      <p:bldP spid="2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75" y="0"/>
            <a:ext cx="5273675" cy="66986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510" y="2760345"/>
            <a:ext cx="2567940" cy="3888105"/>
          </a:xfrm>
          <a:prstGeom prst="rect">
            <a:avLst/>
          </a:prstGeom>
        </p:spPr>
      </p:pic>
      <p:sp>
        <p:nvSpPr>
          <p:cNvPr id="37890" name="PA_矩形 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2746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3563" y="2746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7640" y="889000"/>
            <a:ext cx="7891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1.What’s the </a:t>
            </a:r>
            <a:r>
              <a:rPr lang="en-US" altLang="zh-CN" sz="32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of the article?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125" y="4296410"/>
            <a:ext cx="68516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3.What does the article want to convey?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(attitudue)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03555" y="1722120"/>
            <a:ext cx="1291590" cy="598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人与自我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846070" y="1722120"/>
            <a:ext cx="1291590" cy="5981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人与社会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188585" y="1762760"/>
            <a:ext cx="1291590" cy="5981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人与自然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4899660" y="1875155"/>
            <a:ext cx="443865" cy="485775"/>
          </a:xfrm>
          <a:custGeom>
            <a:avLst/>
            <a:gdLst>
              <a:gd name="T0" fmla="*/ 1905000 w 1360"/>
              <a:gd name="T1" fmla="*/ 65651 h 1358"/>
              <a:gd name="T2" fmla="*/ 1703294 w 1360"/>
              <a:gd name="T3" fmla="*/ 205463 h 1358"/>
              <a:gd name="T4" fmla="*/ 1507191 w 1360"/>
              <a:gd name="T5" fmla="*/ 363512 h 1358"/>
              <a:gd name="T6" fmla="*/ 1318092 w 1360"/>
              <a:gd name="T7" fmla="*/ 538581 h 1358"/>
              <a:gd name="T8" fmla="*/ 1138798 w 1360"/>
              <a:gd name="T9" fmla="*/ 731887 h 1358"/>
              <a:gd name="T10" fmla="*/ 970710 w 1360"/>
              <a:gd name="T11" fmla="*/ 930055 h 1358"/>
              <a:gd name="T12" fmla="*/ 832037 w 1360"/>
              <a:gd name="T13" fmla="*/ 1130655 h 1358"/>
              <a:gd name="T14" fmla="*/ 715776 w 1360"/>
              <a:gd name="T15" fmla="*/ 1326392 h 1358"/>
              <a:gd name="T16" fmla="*/ 624728 w 1360"/>
              <a:gd name="T17" fmla="*/ 1520914 h 1358"/>
              <a:gd name="T18" fmla="*/ 525276 w 1360"/>
              <a:gd name="T19" fmla="*/ 1580486 h 1358"/>
              <a:gd name="T20" fmla="*/ 455239 w 1360"/>
              <a:gd name="T21" fmla="*/ 1627901 h 1358"/>
              <a:gd name="T22" fmla="*/ 417419 w 1360"/>
              <a:gd name="T23" fmla="*/ 1625469 h 1358"/>
              <a:gd name="T24" fmla="*/ 390805 w 1360"/>
              <a:gd name="T25" fmla="*/ 1551308 h 1358"/>
              <a:gd name="T26" fmla="*/ 336176 w 1360"/>
              <a:gd name="T27" fmla="*/ 1432163 h 1358"/>
              <a:gd name="T28" fmla="*/ 285750 w 1360"/>
              <a:gd name="T29" fmla="*/ 1322745 h 1358"/>
              <a:gd name="T30" fmla="*/ 239526 w 1360"/>
              <a:gd name="T31" fmla="*/ 1231563 h 1358"/>
              <a:gd name="T32" fmla="*/ 196103 w 1360"/>
              <a:gd name="T33" fmla="*/ 1158618 h 1358"/>
              <a:gd name="T34" fmla="*/ 155482 w 1360"/>
              <a:gd name="T35" fmla="*/ 1102693 h 1358"/>
              <a:gd name="T36" fmla="*/ 120463 w 1360"/>
              <a:gd name="T37" fmla="*/ 1061357 h 1358"/>
              <a:gd name="T38" fmla="*/ 81243 w 1360"/>
              <a:gd name="T39" fmla="*/ 1030963 h 1358"/>
              <a:gd name="T40" fmla="*/ 40621 w 1360"/>
              <a:gd name="T41" fmla="*/ 1011511 h 1358"/>
              <a:gd name="T42" fmla="*/ 0 w 1360"/>
              <a:gd name="T43" fmla="*/ 1003001 h 1358"/>
              <a:gd name="T44" fmla="*/ 53228 w 1360"/>
              <a:gd name="T45" fmla="*/ 960449 h 1358"/>
              <a:gd name="T46" fmla="*/ 107857 w 1360"/>
              <a:gd name="T47" fmla="*/ 930055 h 1358"/>
              <a:gd name="T48" fmla="*/ 152680 w 1360"/>
              <a:gd name="T49" fmla="*/ 914250 h 1358"/>
              <a:gd name="T50" fmla="*/ 198904 w 1360"/>
              <a:gd name="T51" fmla="*/ 906956 h 1358"/>
              <a:gd name="T52" fmla="*/ 257735 w 1360"/>
              <a:gd name="T53" fmla="*/ 925192 h 1358"/>
              <a:gd name="T54" fmla="*/ 323570 w 1360"/>
              <a:gd name="T55" fmla="*/ 979901 h 1358"/>
              <a:gd name="T56" fmla="*/ 388004 w 1360"/>
              <a:gd name="T57" fmla="*/ 1067436 h 1358"/>
              <a:gd name="T58" fmla="*/ 458040 w 1360"/>
              <a:gd name="T59" fmla="*/ 1191443 h 1358"/>
              <a:gd name="T60" fmla="*/ 572901 w 1360"/>
              <a:gd name="T61" fmla="*/ 1193875 h 1358"/>
              <a:gd name="T62" fmla="*/ 710173 w 1360"/>
              <a:gd name="T63" fmla="*/ 1000569 h 1358"/>
              <a:gd name="T64" fmla="*/ 861452 w 1360"/>
              <a:gd name="T65" fmla="*/ 813342 h 1358"/>
              <a:gd name="T66" fmla="*/ 1025338 w 1360"/>
              <a:gd name="T67" fmla="*/ 637057 h 1358"/>
              <a:gd name="T68" fmla="*/ 1203232 w 1360"/>
              <a:gd name="T69" fmla="*/ 468067 h 1358"/>
              <a:gd name="T70" fmla="*/ 1385327 w 1360"/>
              <a:gd name="T71" fmla="*/ 314881 h 1358"/>
              <a:gd name="T72" fmla="*/ 1574426 w 1360"/>
              <a:gd name="T73" fmla="*/ 175069 h 1358"/>
              <a:gd name="T74" fmla="*/ 1764926 w 1360"/>
              <a:gd name="T75" fmla="*/ 53493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62775" y="4937125"/>
            <a:ext cx="2705735" cy="1761490"/>
          </a:xfrm>
          <a:prstGeom prst="rect">
            <a:avLst/>
          </a:prstGeom>
        </p:spPr>
      </p:pic>
      <p:sp>
        <p:nvSpPr>
          <p:cNvPr id="26" name="PA_文本框 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6605" y="272415"/>
            <a:ext cx="58051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做真题，理逻辑 （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2020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年全国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卷）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7640" y="2592705"/>
            <a:ext cx="6607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2.What’s the </a:t>
            </a:r>
            <a:r>
              <a:rPr lang="en-US" altLang="zh-CN" sz="32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 idea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of the article?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7640" y="3229610"/>
            <a:ext cx="61671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Molai insisted on planting trees to build a shelter for animals and plants. 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7640" y="5372735"/>
            <a:ext cx="61671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should protect nature and our homeland.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2050" grpId="1" animBg="1"/>
      <p:bldP spid="2050" grpId="2" bldLvl="0" animBg="1"/>
      <p:bldP spid="5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325" y="126683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3563" y="2746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PA_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6605" y="127000"/>
            <a:ext cx="1131824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做真题，理逻辑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choose the clozes and categorize them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0" y="748665"/>
            <a:ext cx="12192635" cy="55575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266700"/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Molai grew up in a tiny village in India. The village lay near some wetlands which became his second ______(1). He learned the value and beauty of ______(2) there from a very young age.         When he was 16, Molai began to notice something ___________(3) happening around his home. A flood had hit the area earlier that year and the ________(4) it caused had driven away a number of birds. __________(5), the number of snakes had declined as well. He__________(6) that it was because there weren’t enough trees to protect them from the _______(7). The solution, of course, was to plant trees so the animals could seek __________(8) during the daytime. He turned to the ________(9) department for help but was told that nothing would grow there. However, Molai went looking on his own and _____________(10) a nearby island where he began to plant trees.           _________(11) young plants in the dry season was _______(12) for a lone boy. Molai built at the ______(13) of each sapling</a:t>
            </a:r>
            <a:r>
              <a:rPr lang="zh-CN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（幼树）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bamboo platform, where he placed earthen pots</a:t>
            </a:r>
            <a:r>
              <a:rPr 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（陶罐）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with small holes to _________(14) rainwater. The water would then drip on the plants below.         Molai _________(15) to plant trees for the next 37 years, His efforts have resulted in 1,360 acres of naturally-grown land that has become home to many plants and animals.</a:t>
            </a:r>
            <a:endParaRPr lang="en-US" altLang="en-US" sz="2400" b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72235" y="1056640"/>
            <a:ext cx="122301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home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93255" y="1056640"/>
            <a:ext cx="122301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nature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62140" y="1405890"/>
            <a:ext cx="1901825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disturbing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94805" y="1752600"/>
            <a:ext cx="152146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damage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26310" y="2155825"/>
            <a:ext cx="152146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Besides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819005" y="2155825"/>
            <a:ext cx="152146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realized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515350" y="2478405"/>
            <a:ext cx="152146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heat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391275" y="2892425"/>
            <a:ext cx="152146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shelter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31975" y="3255010"/>
            <a:ext cx="1109345" cy="5918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forest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83910" y="3608070"/>
            <a:ext cx="1953260" cy="5918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discovored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3555" y="4312920"/>
            <a:ext cx="1953260" cy="5918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Watering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25665" y="4378960"/>
            <a:ext cx="1125220" cy="5918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tough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76605" y="4671060"/>
            <a:ext cx="1125220" cy="5918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top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288030" y="5075555"/>
            <a:ext cx="1259205" cy="5918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collect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72235" y="5473700"/>
            <a:ext cx="1788795" cy="5918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continued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517015" y="588645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常识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93255" y="588645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常识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40775" y="1405890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情感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98485" y="1804035"/>
            <a:ext cx="183896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并列关系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4420" y="2155825"/>
            <a:ext cx="167767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递进关系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163300" y="2216785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动作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565005" y="2451735"/>
            <a:ext cx="1776095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因果关系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77150" y="2892425"/>
            <a:ext cx="166370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因果关系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86650" y="3611880"/>
            <a:ext cx="2679065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并列关系</a:t>
            </a: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/</a:t>
            </a: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动作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23595" y="3190875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常识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4500" y="3986530"/>
            <a:ext cx="2210435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常识</a:t>
            </a: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/</a:t>
            </a: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动作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216265" y="4347210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情感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569085" y="4691380"/>
            <a:ext cx="1372235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反义词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469005" y="4691380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动作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76705" y="5941060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动作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椭圆 9"/>
          <p:cNvSpPr/>
          <p:nvPr/>
        </p:nvSpPr>
        <p:spPr>
          <a:xfrm>
            <a:off x="563880" y="1108710"/>
            <a:ext cx="868045" cy="47561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34" name="椭圆 9"/>
          <p:cNvSpPr/>
          <p:nvPr/>
        </p:nvSpPr>
        <p:spPr>
          <a:xfrm>
            <a:off x="8950960" y="648970"/>
            <a:ext cx="1085850" cy="5791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35" name="椭圆 9"/>
          <p:cNvSpPr/>
          <p:nvPr/>
        </p:nvSpPr>
        <p:spPr>
          <a:xfrm>
            <a:off x="1078230" y="1879600"/>
            <a:ext cx="2748915" cy="38290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36" name="椭圆 9"/>
          <p:cNvSpPr/>
          <p:nvPr/>
        </p:nvSpPr>
        <p:spPr>
          <a:xfrm>
            <a:off x="5735320" y="1915795"/>
            <a:ext cx="655955" cy="3467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37" name="椭圆 9"/>
          <p:cNvSpPr/>
          <p:nvPr/>
        </p:nvSpPr>
        <p:spPr>
          <a:xfrm>
            <a:off x="9962515" y="2919095"/>
            <a:ext cx="1085850" cy="49149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38" name="椭圆 9"/>
          <p:cNvSpPr/>
          <p:nvPr/>
        </p:nvSpPr>
        <p:spPr>
          <a:xfrm>
            <a:off x="5079365" y="3763010"/>
            <a:ext cx="655955" cy="3467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39" name="椭圆 9"/>
          <p:cNvSpPr/>
          <p:nvPr/>
        </p:nvSpPr>
        <p:spPr>
          <a:xfrm>
            <a:off x="9380855" y="4460240"/>
            <a:ext cx="784860" cy="3467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41" name="椭圆 9"/>
          <p:cNvSpPr/>
          <p:nvPr/>
        </p:nvSpPr>
        <p:spPr>
          <a:xfrm>
            <a:off x="11309985" y="5126990"/>
            <a:ext cx="784860" cy="45783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42" name="椭圆 9"/>
          <p:cNvSpPr/>
          <p:nvPr/>
        </p:nvSpPr>
        <p:spPr>
          <a:xfrm>
            <a:off x="5099050" y="4460240"/>
            <a:ext cx="784860" cy="34671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43" name="椭圆 9"/>
          <p:cNvSpPr/>
          <p:nvPr/>
        </p:nvSpPr>
        <p:spPr>
          <a:xfrm>
            <a:off x="4912995" y="5483225"/>
            <a:ext cx="2834005" cy="45783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44" name="椭圆 9"/>
          <p:cNvSpPr/>
          <p:nvPr/>
        </p:nvSpPr>
        <p:spPr>
          <a:xfrm>
            <a:off x="10036810" y="1804035"/>
            <a:ext cx="1626870" cy="49149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45" name="椭圆 9"/>
          <p:cNvSpPr/>
          <p:nvPr/>
        </p:nvSpPr>
        <p:spPr>
          <a:xfrm>
            <a:off x="6050280" y="2216785"/>
            <a:ext cx="3330575" cy="425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46" name="椭圆 9"/>
          <p:cNvSpPr/>
          <p:nvPr/>
        </p:nvSpPr>
        <p:spPr>
          <a:xfrm>
            <a:off x="5866130" y="2642235"/>
            <a:ext cx="2332355" cy="38227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47" name="椭圆 9"/>
          <p:cNvSpPr/>
          <p:nvPr/>
        </p:nvSpPr>
        <p:spPr>
          <a:xfrm>
            <a:off x="2226310" y="3024505"/>
            <a:ext cx="1242060" cy="38544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48" name="椭圆 9"/>
          <p:cNvSpPr/>
          <p:nvPr/>
        </p:nvSpPr>
        <p:spPr>
          <a:xfrm>
            <a:off x="1289685" y="5126990"/>
            <a:ext cx="1651000" cy="45783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3" grpId="0"/>
      <p:bldP spid="33" grpId="0" animBg="1"/>
      <p:bldP spid="27" grpId="0"/>
      <p:bldP spid="9" grpId="0"/>
      <p:bldP spid="34" grpId="0" animBg="1"/>
      <p:bldP spid="2" grpId="0"/>
      <p:bldP spid="10" grpId="0"/>
      <p:bldP spid="35" grpId="0" animBg="1"/>
      <p:bldP spid="4" grpId="0"/>
      <p:bldP spid="11" grpId="0"/>
      <p:bldP spid="36" grpId="0" animBg="1"/>
      <p:bldP spid="5" grpId="0"/>
      <p:bldP spid="12" grpId="0"/>
      <p:bldP spid="44" grpId="0" animBg="1"/>
      <p:bldP spid="45" grpId="0" animBg="1"/>
      <p:bldP spid="6" grpId="0"/>
      <p:bldP spid="17" grpId="0"/>
      <p:bldP spid="46" grpId="1" animBg="1"/>
      <p:bldP spid="37" grpId="0" animBg="1"/>
      <p:bldP spid="8" grpId="0"/>
      <p:bldP spid="18" grpId="0"/>
      <p:bldP spid="47" grpId="0" animBg="1"/>
      <p:bldP spid="14" grpId="0"/>
      <p:bldP spid="19" grpId="0"/>
      <p:bldP spid="16" grpId="0"/>
      <p:bldP spid="20" grpId="0"/>
      <p:bldP spid="38" grpId="0" animBg="1"/>
      <p:bldP spid="15" grpId="0"/>
      <p:bldP spid="21" grpId="0"/>
      <p:bldP spid="42" grpId="0" animBg="1"/>
      <p:bldP spid="28" grpId="0"/>
      <p:bldP spid="22" grpId="0"/>
      <p:bldP spid="39" grpId="0" animBg="1"/>
      <p:bldP spid="29" grpId="0"/>
      <p:bldP spid="23" grpId="0"/>
      <p:bldP spid="41" grpId="0" animBg="1"/>
      <p:bldP spid="30" grpId="0"/>
      <p:bldP spid="24" grpId="0"/>
      <p:bldP spid="31" grpId="0"/>
      <p:bldP spid="25" grpId="0"/>
      <p:bldP spid="43" grpId="0" animBg="1"/>
      <p:bldP spid="32" grpId="0"/>
      <p:bldP spid="13" grpId="0"/>
      <p:bldP spid="7" grpId="0"/>
      <p:bldP spid="4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599430" y="2333625"/>
            <a:ext cx="2134235" cy="939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并列关系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coordinating 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9615805" y="2445385"/>
            <a:ext cx="2243455" cy="79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转折关系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adversative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68642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对比关系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contrast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64095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因果关系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casual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12995" y="5324475"/>
            <a:ext cx="38328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情感线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(emotion)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942205" y="4746625"/>
            <a:ext cx="4869180" cy="5314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动作线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(action)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7640955" y="2445385"/>
            <a:ext cx="1874520" cy="79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递进关系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progressive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5466715" y="442595"/>
            <a:ext cx="1748155" cy="993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原词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same word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865745" y="450215"/>
            <a:ext cx="1468755" cy="9861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近义词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synonym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9615805" y="442595"/>
            <a:ext cx="1781175" cy="961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反义词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antonym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394585" y="712470"/>
            <a:ext cx="2736215" cy="86169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词汇复现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lexical repetitionn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346325" y="2705100"/>
            <a:ext cx="2784475" cy="91059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逻辑关系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logical relation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394585" y="5046980"/>
            <a:ext cx="2518410" cy="72580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语境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686425" y="1324610"/>
            <a:ext cx="1954530" cy="798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上下义词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hyponymy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961580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解释关系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explanatory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右箭头 27"/>
          <p:cNvSpPr/>
          <p:nvPr/>
        </p:nvSpPr>
        <p:spPr>
          <a:xfrm rot="19080000">
            <a:off x="1026160" y="1878965"/>
            <a:ext cx="1268730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右箭头 28"/>
          <p:cNvSpPr/>
          <p:nvPr/>
        </p:nvSpPr>
        <p:spPr>
          <a:xfrm rot="2400000">
            <a:off x="820420" y="3983355"/>
            <a:ext cx="1629410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1380490" y="2880360"/>
            <a:ext cx="940435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7936230" y="1315085"/>
            <a:ext cx="1327785" cy="742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同根词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cognate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893310" y="5893435"/>
            <a:ext cx="687324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固定搭配或概念常识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(phrase/common sense)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705975" y="864235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80320" y="5455285"/>
            <a:ext cx="167894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1.2.9.11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86015" y="4705350"/>
            <a:ext cx="212979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6.10.11.14.15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13015" y="5324475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3.12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01995" y="2555240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4.10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929880" y="2522220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865745" y="3623945"/>
            <a:ext cx="107823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7.8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7620" y="2583180"/>
            <a:ext cx="1483360" cy="9747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clue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线索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7890" grpId="0" bldLvl="0" animBg="1"/>
      <p:bldP spid="37891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2746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3563" y="2746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PA_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6605" y="226695"/>
            <a:ext cx="1034796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依线索，填真题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finish five clozes and categorize them 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9380" y="869950"/>
            <a:ext cx="1170749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 algn="just"/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 the past 38 years, Mr. Wang has pretended to be someone else many times, and has even learned to </a:t>
            </a:r>
            <a:r>
              <a:rPr lang="en-US" sz="2400" b="1" u="sng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1.              </a:t>
            </a:r>
            <a:r>
              <a:rPr lang="en-US" sz="2400" b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different dialects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（方言）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, leading to him being described as an “Oscar-winning actor”.      The 60-year-old is not an actor, but a </a:t>
            </a:r>
            <a:r>
              <a:rPr lang="en-US" sz="2400" u="sng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2.                     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However, he is more devoted to his “</a:t>
            </a:r>
            <a:r>
              <a:rPr lang="en-US" sz="2400" u="sng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3.role 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” than any real actor.      In the 1990s, a group of thieves often sold stolen goods with the help of some beggars. To look into the </a:t>
            </a:r>
            <a:r>
              <a:rPr lang="en-US" sz="2400" u="sng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4.case 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Wang disguised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（伪装）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himself and  </a:t>
            </a:r>
            <a:r>
              <a:rPr lang="en-US" sz="2400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5._joined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 beggars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Dirty shorts and old shoes gave him the </a:t>
            </a:r>
            <a:r>
              <a:rPr lang="en-US" sz="2400" b="0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6.appearance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of a real beggar and his convincing dialect soon won him the </a:t>
            </a:r>
            <a:r>
              <a:rPr lang="en-US" sz="2400" b="0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7. trust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of the beggars.     “I often </a:t>
            </a:r>
            <a:r>
              <a:rPr lang="en-US" sz="2400" b="0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8.invited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them to drink alcohol. Once they were</a:t>
            </a:r>
            <a:r>
              <a:rPr lang="en-US" sz="2400" b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0" u="sng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9.                 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, they began to talk a lot,” Wang said. “I’d then </a:t>
            </a:r>
            <a:r>
              <a:rPr lang="en-US" sz="2400" b="0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10.excuse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myself to use the toilet, </a:t>
            </a:r>
            <a:r>
              <a:rPr lang="en-US" sz="2400" b="0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11. note down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what the beggars said, and send the </a:t>
            </a:r>
            <a:r>
              <a:rPr lang="en-US" sz="2400" b="0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12. information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to my teammates.”     Wang, who is often in </a:t>
            </a:r>
            <a:r>
              <a:rPr lang="en-US" sz="2400" b="0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13.dangerous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situations, is also a judo</a:t>
            </a:r>
            <a:r>
              <a:rPr lang="zh-CN" sz="2400" b="0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（柔道）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master</a:t>
            </a:r>
            <a:r>
              <a:rPr lang="zh-CN" sz="2400" b="0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“As long as I get close enough, no criminal can </a:t>
            </a:r>
            <a:r>
              <a:rPr lang="en-US" sz="2400" u="sng">
                <a:highlight>
                  <a:srgbClr val="FFFF00"/>
                </a:highlight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  14.                 </a:t>
            </a:r>
            <a:r>
              <a:rPr lang="en-US" sz="2400" b="0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from me,” he said.     Wang’s </a:t>
            </a:r>
            <a:r>
              <a:rPr lang="en-US" sz="2400" b="0" u="sng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15.               </a:t>
            </a:r>
            <a:r>
              <a:rPr lang="en-US" sz="2400" b="0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0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won him several honors, including a National May Day Labor Medal and 11 Citations of Merit, Paris.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36825" y="1132840"/>
            <a:ext cx="122301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speak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59730" y="1862455"/>
            <a:ext cx="1936115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policeman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21350" y="5556250"/>
            <a:ext cx="185039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escape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16240" y="4063365"/>
            <a:ext cx="185039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drunk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47850" y="5875020"/>
            <a:ext cx="1850390" cy="6330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courage</a:t>
            </a:r>
            <a:endParaRPr kumimoji="0" lang="en-US" altLang="zh-CN" sz="2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椭圆 9"/>
          <p:cNvSpPr/>
          <p:nvPr/>
        </p:nvSpPr>
        <p:spPr>
          <a:xfrm>
            <a:off x="4801235" y="1233170"/>
            <a:ext cx="1221105" cy="431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8" name="椭圆 9"/>
          <p:cNvSpPr/>
          <p:nvPr/>
        </p:nvSpPr>
        <p:spPr>
          <a:xfrm>
            <a:off x="2894330" y="1963420"/>
            <a:ext cx="581660" cy="431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9" name="椭圆 9"/>
          <p:cNvSpPr/>
          <p:nvPr/>
        </p:nvSpPr>
        <p:spPr>
          <a:xfrm>
            <a:off x="4425315" y="1963420"/>
            <a:ext cx="608330" cy="431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10" name="椭圆 9"/>
          <p:cNvSpPr/>
          <p:nvPr/>
        </p:nvSpPr>
        <p:spPr>
          <a:xfrm>
            <a:off x="4092575" y="4163695"/>
            <a:ext cx="708025" cy="431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11" name="椭圆 10"/>
          <p:cNvSpPr/>
          <p:nvPr/>
        </p:nvSpPr>
        <p:spPr>
          <a:xfrm>
            <a:off x="3444240" y="5656580"/>
            <a:ext cx="1491615" cy="431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12" name="椭圆 11"/>
          <p:cNvSpPr/>
          <p:nvPr/>
        </p:nvSpPr>
        <p:spPr>
          <a:xfrm>
            <a:off x="3759835" y="5198110"/>
            <a:ext cx="1699260" cy="45847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13" name="椭圆 12"/>
          <p:cNvSpPr/>
          <p:nvPr/>
        </p:nvSpPr>
        <p:spPr>
          <a:xfrm>
            <a:off x="7395845" y="5657215"/>
            <a:ext cx="817245" cy="43116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14" name="椭圆 13"/>
          <p:cNvSpPr/>
          <p:nvPr/>
        </p:nvSpPr>
        <p:spPr>
          <a:xfrm>
            <a:off x="3476625" y="6014085"/>
            <a:ext cx="3213735" cy="49403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27" name="矩形 26"/>
          <p:cNvSpPr/>
          <p:nvPr/>
        </p:nvSpPr>
        <p:spPr>
          <a:xfrm>
            <a:off x="2620010" y="1489075"/>
            <a:ext cx="197612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搭配</a:t>
            </a: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/</a:t>
            </a: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常识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15835" y="1862455"/>
            <a:ext cx="166878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转折关系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12205" y="4163695"/>
            <a:ext cx="166878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同根词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880985" y="5556250"/>
            <a:ext cx="166878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动作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93065" y="6189345"/>
            <a:ext cx="1668780" cy="572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宋体" panose="02010600030101010101" pitchFamily="2" charset="-122"/>
              </a:rPr>
              <a:t>情感</a:t>
            </a: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highlight>
                <a:srgbClr val="00FF00"/>
              </a:highligh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椭圆 9"/>
          <p:cNvSpPr/>
          <p:nvPr/>
        </p:nvSpPr>
        <p:spPr>
          <a:xfrm>
            <a:off x="1453515" y="2395220"/>
            <a:ext cx="2545080" cy="431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6" grpId="0"/>
      <p:bldP spid="34" grpId="0" animBg="1"/>
      <p:bldP spid="27" grpId="0"/>
      <p:bldP spid="2" grpId="0"/>
      <p:bldP spid="8" grpId="0" animBg="1"/>
      <p:bldP spid="17" grpId="0"/>
      <p:bldP spid="4" grpId="0"/>
      <p:bldP spid="10" grpId="0" animBg="1"/>
      <p:bldP spid="18" grpId="0"/>
      <p:bldP spid="3" grpId="0"/>
      <p:bldP spid="13" grpId="0" animBg="1"/>
      <p:bldP spid="11" grpId="0" animBg="1"/>
      <p:bldP spid="19" grpId="0"/>
      <p:bldP spid="7" grpId="0"/>
      <p:bldP spid="14" grpId="0" animBg="1"/>
      <p:bldP spid="20" grpId="0"/>
      <p:bldP spid="21" grpId="0" animBg="1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74955"/>
            <a:ext cx="503555" cy="661670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880" y="290830"/>
            <a:ext cx="160020" cy="645160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6605" y="290830"/>
            <a:ext cx="57213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Learning Objectives: 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7805" y="1076325"/>
            <a:ext cx="1184592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the class, the students will be able to: </a:t>
            </a: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identify and master the three strategies of getting the clue in cloze tests to infer the keys; </a:t>
            </a: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2. analyse the context of a cloze test and explain the strategies used for inferring your true answers; </a:t>
            </a: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3. put three strategies into practice and infer true answers of the cloze test without multiple choices; </a:t>
            </a: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4. improve their logical inference ability and train their thinking ability while doing the language learning ability. </a:t>
            </a: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7890" grpId="0" bldLvl="0" animBg="1"/>
      <p:bldP spid="37891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49225" y="186690"/>
          <a:ext cx="11893550" cy="6234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7775"/>
                <a:gridCol w="2432685"/>
                <a:gridCol w="2517775"/>
                <a:gridCol w="2641600"/>
                <a:gridCol w="3053715"/>
              </a:tblGrid>
              <a:tr h="42672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A.teach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B.compare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C.assess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D.speak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91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A.lawyer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B.doctor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C.policeman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D.businessman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A.role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B.study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C.family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D.audience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A.mirror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B.case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C.future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D.question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A.interviewed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B.joined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C.arrested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D.assisted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A.challenge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B.experience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C.appearance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D.freedom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A.vote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B.sympathy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C.permission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D.trust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48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A.invited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B.forced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C.helped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D.expected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395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A.drunk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B.deserted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C.bored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D.lost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A.guide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B.persuade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C.excuse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D.allow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11.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A.refer to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B.note down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C.ask about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D.miss out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615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A.plan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B.agreement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C.direction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D.information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577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13.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A.awkward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B.dangerous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C.unfortunate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D.strange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14.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A.separate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B.recover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C.escape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D.hear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15.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A.courage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B.honesty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C.kindness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D.optimism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746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2746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6510" y="2058670"/>
            <a:ext cx="907542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Review what you have learned today and finish the cloze test in your paper.</a:t>
            </a:r>
            <a:endParaRPr lang="en-US" altLang="zh-CN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6605" y="190500"/>
            <a:ext cx="2746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7890" grpId="0" bldLvl="0" animBg="1"/>
      <p:bldP spid="37891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-317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-317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599430" y="2333625"/>
            <a:ext cx="2134235" cy="939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并列关系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coordinating 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9615805" y="2445385"/>
            <a:ext cx="2243455" cy="79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转折关系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adversative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68642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对比关系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contrast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64095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因果关系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casual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12995" y="5324475"/>
            <a:ext cx="38328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情感线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(emotion)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942205" y="4746625"/>
            <a:ext cx="4869180" cy="5314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动作线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(action)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6605" y="15875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7640955" y="2445385"/>
            <a:ext cx="1874520" cy="79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递进关系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progressive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5466715" y="442595"/>
            <a:ext cx="1748155" cy="993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原词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same word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865745" y="450215"/>
            <a:ext cx="1468755" cy="9861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近义词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synonym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9615805" y="442595"/>
            <a:ext cx="1781175" cy="961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反义词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antonym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394585" y="712470"/>
            <a:ext cx="2736215" cy="86169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词汇复现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lexical repetitionn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346325" y="2705100"/>
            <a:ext cx="2784475" cy="91059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逻辑关系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logical relation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394585" y="5046980"/>
            <a:ext cx="2518410" cy="72580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语境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686425" y="1324610"/>
            <a:ext cx="1954530" cy="798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上下义词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hyponymy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9615805" y="3558540"/>
            <a:ext cx="2243455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解释关系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explanatory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右箭头 27"/>
          <p:cNvSpPr/>
          <p:nvPr/>
        </p:nvSpPr>
        <p:spPr>
          <a:xfrm rot="19080000">
            <a:off x="1026160" y="1878965"/>
            <a:ext cx="1268730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右箭头 28"/>
          <p:cNvSpPr/>
          <p:nvPr/>
        </p:nvSpPr>
        <p:spPr>
          <a:xfrm rot="2400000">
            <a:off x="820420" y="3983355"/>
            <a:ext cx="1629410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1380490" y="2880360"/>
            <a:ext cx="940435" cy="2711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7936230" y="1315085"/>
            <a:ext cx="1327785" cy="742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同根词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cognate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893310" y="5893435"/>
            <a:ext cx="687324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固定搭配或概念常识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(phrase/common sense)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620" y="2583180"/>
            <a:ext cx="1483360" cy="9747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clue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线索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7890" grpId="0" bldLvl="0" animBg="1"/>
      <p:bldP spid="37891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554480" y="1771015"/>
            <a:ext cx="92722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listening!</a:t>
            </a:r>
            <a:endParaRPr lang="en-US" altLang="zh-CN" sz="5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矩形 3"/>
          <p:cNvSpPr/>
          <p:nvPr/>
        </p:nvSpPr>
        <p:spPr>
          <a:xfrm>
            <a:off x="334337" y="289721"/>
            <a:ext cx="6126480" cy="92202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poem: I am afraid</a:t>
            </a:r>
            <a:endParaRPr lang="en-US" altLang="zh-CN" sz="54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8642" name="内容占位符 2"/>
          <p:cNvSpPr>
            <a:spLocks noGrp="1"/>
          </p:cNvSpPr>
          <p:nvPr/>
        </p:nvSpPr>
        <p:spPr>
          <a:xfrm>
            <a:off x="594052" y="1376681"/>
            <a:ext cx="10515600" cy="4351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say that you love rain,</a:t>
            </a:r>
            <a:endParaRPr lang="en-US" altLang="zh-CN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you open your umbrella when it rains...</a:t>
            </a:r>
            <a:endParaRPr lang="en-US" altLang="zh-CN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say that you love the sun,</a:t>
            </a:r>
            <a:endParaRPr lang="en-US" altLang="zh-CN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you find a</a:t>
            </a:r>
            <a:r>
              <a:rPr lang="en-US" altLang="zh-CN" sz="3600" b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</a:t>
            </a:r>
            <a:r>
              <a:rPr lang="en-US" altLang="zh-CN" sz="3600" b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 when the_____ shines...</a:t>
            </a:r>
            <a:endParaRPr lang="en-US" altLang="zh-CN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say that you love the</a:t>
            </a:r>
            <a:r>
              <a:rPr lang="en-US" altLang="zh-CN" sz="36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wind,</a:t>
            </a:r>
            <a:endParaRPr lang="en-US" altLang="zh-CN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you _______your windows when wind blows...</a:t>
            </a:r>
            <a:endParaRPr lang="en-US" altLang="zh-CN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______ I am afraid;</a:t>
            </a:r>
            <a:endParaRPr lang="en-US" altLang="zh-CN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say that you love me too...</a:t>
            </a:r>
            <a:endParaRPr lang="en-US" altLang="zh-CN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 17"/>
          <p:cNvSpPr/>
          <p:nvPr/>
        </p:nvSpPr>
        <p:spPr>
          <a:xfrm>
            <a:off x="6683375" y="2611755"/>
            <a:ext cx="47244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sz="2800" b="1">
                <a:solidFill>
                  <a:srgbClr val="FF0000"/>
                </a:solidFill>
              </a:rPr>
              <a:t>the same words</a:t>
            </a:r>
            <a:r>
              <a:rPr kumimoji="1" lang="zh-CN" altLang="en-US" sz="2800" b="1">
                <a:solidFill>
                  <a:srgbClr val="FF0000"/>
                </a:solidFill>
              </a:rPr>
              <a:t>原词重现</a:t>
            </a:r>
            <a:endParaRPr kumimoji="1"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3" name="圆角矩形 26"/>
          <p:cNvSpPr/>
          <p:nvPr/>
        </p:nvSpPr>
        <p:spPr>
          <a:xfrm>
            <a:off x="3713480" y="4438650"/>
            <a:ext cx="5301615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b="1">
                <a:solidFill>
                  <a:srgbClr val="FF0000"/>
                </a:solidFill>
              </a:rPr>
              <a:t>adversative relation</a:t>
            </a:r>
            <a:r>
              <a:rPr kumimoji="1" lang="zh-CN" altLang="en-US" sz="2800" b="1">
                <a:solidFill>
                  <a:srgbClr val="FF0000"/>
                </a:solidFill>
              </a:rPr>
              <a:t>转折关系</a:t>
            </a:r>
            <a:endParaRPr kumimoji="1"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048648" name="椭圆 9"/>
          <p:cNvSpPr/>
          <p:nvPr/>
        </p:nvSpPr>
        <p:spPr>
          <a:xfrm>
            <a:off x="5344160" y="2516823"/>
            <a:ext cx="1011238" cy="68421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/>
              <a:t> </a:t>
            </a:r>
            <a:endParaRPr kumimoji="1" lang="en-US" altLang="zh-CN"/>
          </a:p>
        </p:txBody>
      </p:sp>
      <p:sp>
        <p:nvSpPr>
          <p:cNvPr id="5" name="椭圆 9"/>
          <p:cNvSpPr/>
          <p:nvPr/>
        </p:nvSpPr>
        <p:spPr>
          <a:xfrm>
            <a:off x="457835" y="4472623"/>
            <a:ext cx="1011238" cy="68421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endParaRPr kumimoji="1"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7416800" y="3201035"/>
            <a:ext cx="106743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200" b="1"/>
              <a:t>sun</a:t>
            </a:r>
            <a:endParaRPr lang="en-US" altLang="zh-CN" sz="3200" b="1"/>
          </a:p>
        </p:txBody>
      </p:sp>
      <p:sp>
        <p:nvSpPr>
          <p:cNvPr id="8" name="文本框 7"/>
          <p:cNvSpPr txBox="1"/>
          <p:nvPr/>
        </p:nvSpPr>
        <p:spPr>
          <a:xfrm>
            <a:off x="2184400" y="4387215"/>
            <a:ext cx="141287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200" b="1"/>
              <a:t>close</a:t>
            </a:r>
            <a:endParaRPr lang="en-US" altLang="zh-CN" sz="3200" b="1"/>
          </a:p>
        </p:txBody>
      </p:sp>
      <p:sp>
        <p:nvSpPr>
          <p:cNvPr id="4" name="文本框 3"/>
          <p:cNvSpPr txBox="1"/>
          <p:nvPr/>
        </p:nvSpPr>
        <p:spPr>
          <a:xfrm>
            <a:off x="2184400" y="5017770"/>
            <a:ext cx="105600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200" b="1"/>
              <a:t>why</a:t>
            </a:r>
            <a:endParaRPr lang="en-US" altLang="zh-CN" sz="3200" b="1"/>
          </a:p>
        </p:txBody>
      </p:sp>
      <p:sp>
        <p:nvSpPr>
          <p:cNvPr id="6" name="圆角矩形 26"/>
          <p:cNvSpPr/>
          <p:nvPr/>
        </p:nvSpPr>
        <p:spPr>
          <a:xfrm>
            <a:off x="1834515" y="5647690"/>
            <a:ext cx="484886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b="1">
                <a:solidFill>
                  <a:srgbClr val="FF0000"/>
                </a:solidFill>
              </a:rPr>
              <a:t>causal relation</a:t>
            </a:r>
            <a:r>
              <a:rPr kumimoji="1" lang="zh-CN" altLang="en-US" sz="2800" b="1">
                <a:solidFill>
                  <a:srgbClr val="FF0000"/>
                </a:solidFill>
              </a:rPr>
              <a:t>因果关系</a:t>
            </a:r>
            <a:endParaRPr kumimoji="1"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8" grpId="0" animBg="1"/>
      <p:bldP spid="29" grpId="0" animBg="1"/>
      <p:bldP spid="2" grpId="0" animBg="1"/>
      <p:bldP spid="5" grpId="0" animBg="1"/>
      <p:bldP spid="8" grpId="0" animBg="1"/>
      <p:bldP spid="3" grpId="0" animBg="1"/>
      <p:bldP spid="4" grpId="0" bldLvl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746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2746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6605" y="29083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6280" y="1294130"/>
            <a:ext cx="10960735" cy="28613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Analyse and discover the clues in the following samples and then infer your answers and reasons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7890" grpId="0" bldLvl="0" animBg="1"/>
      <p:bldP spid="3789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270" y="714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714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8763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8935" y="1139190"/>
            <a:ext cx="11454130" cy="548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年新高考</a:t>
            </a:r>
            <a:r>
              <a:rPr lang="en-US" altLang="zh-CN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</a:t>
            </a:r>
            <a:r>
              <a:rPr lang="zh-CN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I’d</a:t>
            </a:r>
            <a:r>
              <a:rPr lang="en-US" sz="3600" b="1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45.    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minimum wage.</a:t>
            </a:r>
            <a:endParaRPr lang="en-US" sz="3600" b="1">
              <a:solidFill>
                <a:srgbClr val="222222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     .......This was the sort of work that made you</a:t>
            </a:r>
            <a:r>
              <a:rPr lang="en-US" sz="3600" b="1" u="sng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55.appreciate </a:t>
            </a: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 dollars you earned and respect those who did the work, he told me.</a:t>
            </a:r>
            <a:endParaRPr lang="en-US" sz="3600" b="1">
              <a:solidFill>
                <a:srgbClr val="222222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45.A. offer         B. earn          C. set           D. suggest</a:t>
            </a:r>
            <a:r>
              <a:rPr lang="zh-CN" sz="3600" b="1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sz="2800" b="1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　</a:t>
            </a:r>
            <a:endParaRPr lang="zh-CN" sz="2800" b="1">
              <a:solidFill>
                <a:srgbClr val="222222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altLang="zh-CN" sz="2800" b="1" dirty="0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zh-CN" altLang="en-US" sz="28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zh-CN" altLang="en-US" sz="28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6513830" y="2618105"/>
            <a:ext cx="155638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331210" y="3877310"/>
            <a:ext cx="190309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05380" y="4935855"/>
            <a:ext cx="5665470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原词复现</a:t>
            </a:r>
            <a:r>
              <a:rPr lang="en-US" altLang="zh-CN" sz="3600" b="1">
                <a:highlight>
                  <a:srgbClr val="FFFF00"/>
                </a:highlight>
              </a:rPr>
              <a:t>the </a:t>
            </a:r>
            <a:r>
              <a:rPr lang="zh-CN" altLang="en-US" sz="3600" b="1">
                <a:highlight>
                  <a:srgbClr val="FFFF00"/>
                </a:highlight>
              </a:rPr>
              <a:t>same word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4" grpId="0" bldLvl="0" animBg="1"/>
      <p:bldP spid="6" grpId="0" bldLvl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270" y="714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714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8763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8935" y="1139190"/>
            <a:ext cx="11454130" cy="42989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solidFill>
                  <a:srgbClr val="222222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　</a:t>
            </a:r>
            <a:endParaRPr lang="zh-CN" sz="2800" b="1">
              <a:solidFill>
                <a:srgbClr val="222222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2015</a:t>
            </a: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年课标卷)As an inexperienced teacher, I tried every means to get them to be ____, but in vain…Amazingly, the children fell silent.</a:t>
            </a:r>
            <a:endParaRPr lang="zh-CN" altLang="en-US" sz="36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glad     B. safe     C. kind     D. quiet </a:t>
            </a:r>
            <a:endParaRPr lang="zh-CN" altLang="en-US" sz="28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zh-CN" altLang="en-US" sz="28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7093585" y="3124200"/>
            <a:ext cx="143446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6781165" y="3733800"/>
            <a:ext cx="134429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35200" y="4792980"/>
            <a:ext cx="4545965" cy="942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近义词复现synonym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4" grpId="0" bldLvl="0" animBg="1"/>
      <p:bldP spid="3" grpId="0" bldLvl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270" y="714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714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8763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8935" y="1139190"/>
            <a:ext cx="11454130" cy="42989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(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课标</a:t>
            </a:r>
            <a:r>
              <a:rPr lang="zh-C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卷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After giving shouts of wildly wrong guesses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professor smiled a thin, dry smile, announced the ______ answer...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ready 	       B. possible        C. correct        D. difficult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zh-CN" altLang="en-US" sz="28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zh-CN" altLang="en-US" sz="28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8097520" y="1290320"/>
            <a:ext cx="154114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6549390" y="3228340"/>
            <a:ext cx="170624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41645" y="4132580"/>
            <a:ext cx="4630420" cy="879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反义词复现antonym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4" grpId="0" bldLvl="0" animBg="1"/>
      <p:bldP spid="3" grpId="0" bldLvl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270" y="71438"/>
            <a:ext cx="503238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PA_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563" y="71438"/>
            <a:ext cx="152400" cy="538162"/>
          </a:xfrm>
          <a:prstGeom prst="rect">
            <a:avLst/>
          </a:prstGeom>
          <a:solidFill>
            <a:srgbClr val="FF58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0564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PA_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875" y="87630"/>
            <a:ext cx="46831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研真题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抓线索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9560" y="807720"/>
            <a:ext cx="11454130" cy="3117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(2021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年课标</a:t>
            </a:r>
            <a:r>
              <a:rPr lang="zh-C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卷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taught her how to rely on her other ____, especially her hearing…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>
                <a:solidFill>
                  <a:srgbClr val="22222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feelings     B. organs     C. skills     D. senses</a:t>
            </a:r>
            <a:endParaRPr lang="zh-CN" altLang="en-US" sz="36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b="1">
              <a:solidFill>
                <a:srgbClr val="22222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4221480" y="1577340"/>
            <a:ext cx="1642110" cy="65532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7980680" y="2232660"/>
            <a:ext cx="1513205" cy="609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</a:ln>
        </p:spPr>
        <p:txBody>
          <a:bodyPr wrap="none" anchor="ctr"/>
          <a:p>
            <a:endParaRPr lang="zh-CN" altLang="zh-CN" sz="3600">
              <a:latin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13760" y="2842260"/>
            <a:ext cx="506285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highlight>
                  <a:srgbClr val="FFFF00"/>
                </a:highlight>
              </a:rPr>
              <a:t>上下义复现hyponymy</a:t>
            </a:r>
            <a:endParaRPr lang="zh-CN" altLang="en-US" sz="3600" b="1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4630" y="3925570"/>
            <a:ext cx="118694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表意义概括的词汇，它们的词义包括了下义词的词义。</a:t>
            </a:r>
            <a:endParaRPr lang="zh-CN" altLang="en-US" sz="32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如：</a:t>
            </a:r>
            <a:r>
              <a:rPr lang="en-US" altLang="zh-CN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animal</a:t>
            </a:r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是</a:t>
            </a:r>
            <a:r>
              <a:rPr lang="en-US" altLang="zh-CN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sheep,tiger,wolf,dog</a:t>
            </a:r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等的上义词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(superordinate)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；</a:t>
            </a:r>
            <a:r>
              <a:rPr lang="en-US" altLang="zh-CN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sheep,tiger</a:t>
            </a:r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等词则是</a:t>
            </a:r>
            <a:r>
              <a:rPr lang="en-US" altLang="zh-CN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animal</a:t>
            </a:r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的下义词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(hyponym).</a:t>
            </a:r>
            <a:endParaRPr lang="zh-CN" altLang="en-US" sz="32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4" grpId="0" bldLvl="0" animBg="1"/>
      <p:bldP spid="3" grpId="0" bldLvl="0" animBg="1"/>
      <p:bldP spid="18" grpId="0"/>
      <p:bldP spid="6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18.xml><?xml version="1.0" encoding="utf-8"?>
<p:tagLst xmlns:p="http://schemas.openxmlformats.org/presentationml/2006/main">
  <p:tag name="PA" val="v4.1.3"/>
</p:tagLst>
</file>

<file path=ppt/tags/tag19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.xml><?xml version="1.0" encoding="utf-8"?>
<p:tagLst xmlns:p="http://schemas.openxmlformats.org/presentationml/2006/main">
  <p:tag name="PA" val="v4.1.3"/>
</p:tagLst>
</file>

<file path=ppt/tags/tag21.xml><?xml version="1.0" encoding="utf-8"?>
<p:tagLst xmlns:p="http://schemas.openxmlformats.org/presentationml/2006/main">
  <p:tag name="PA" val="v4.1.3"/>
</p:tagLst>
</file>

<file path=ppt/tags/tag22.xml><?xml version="1.0" encoding="utf-8"?>
<p:tagLst xmlns:p="http://schemas.openxmlformats.org/presentationml/2006/main">
  <p:tag name="PA" val="v4.1.3"/>
</p:tagLst>
</file>

<file path=ppt/tags/tag23.xml><?xml version="1.0" encoding="utf-8"?>
<p:tagLst xmlns:p="http://schemas.openxmlformats.org/presentationml/2006/main">
  <p:tag name="PA" val="v4.1.3"/>
</p:tagLst>
</file>

<file path=ppt/tags/tag24.xml><?xml version="1.0" encoding="utf-8"?>
<p:tagLst xmlns:p="http://schemas.openxmlformats.org/presentationml/2006/main">
  <p:tag name="PA" val="v4.1.3"/>
</p:tagLst>
</file>

<file path=ppt/tags/tag25.xml><?xml version="1.0" encoding="utf-8"?>
<p:tagLst xmlns:p="http://schemas.openxmlformats.org/presentationml/2006/main">
  <p:tag name="PA" val="v4.1.3"/>
</p:tagLst>
</file>

<file path=ppt/tags/tag26.xml><?xml version="1.0" encoding="utf-8"?>
<p:tagLst xmlns:p="http://schemas.openxmlformats.org/presentationml/2006/main">
  <p:tag name="PA" val="v4.1.3"/>
</p:tagLst>
</file>

<file path=ppt/tags/tag27.xml><?xml version="1.0" encoding="utf-8"?>
<p:tagLst xmlns:p="http://schemas.openxmlformats.org/presentationml/2006/main">
  <p:tag name="PA" val="v4.1.3"/>
</p:tagLst>
</file>

<file path=ppt/tags/tag28.xml><?xml version="1.0" encoding="utf-8"?>
<p:tagLst xmlns:p="http://schemas.openxmlformats.org/presentationml/2006/main">
  <p:tag name="PA" val="v4.1.3"/>
</p:tagLst>
</file>

<file path=ppt/tags/tag29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30.xml><?xml version="1.0" encoding="utf-8"?>
<p:tagLst xmlns:p="http://schemas.openxmlformats.org/presentationml/2006/main">
  <p:tag name="PA" val="v4.1.3"/>
</p:tagLst>
</file>

<file path=ppt/tags/tag31.xml><?xml version="1.0" encoding="utf-8"?>
<p:tagLst xmlns:p="http://schemas.openxmlformats.org/presentationml/2006/main">
  <p:tag name="PA" val="v4.1.3"/>
</p:tagLst>
</file>

<file path=ppt/tags/tag32.xml><?xml version="1.0" encoding="utf-8"?>
<p:tagLst xmlns:p="http://schemas.openxmlformats.org/presentationml/2006/main">
  <p:tag name="PA" val="v4.1.3"/>
</p:tagLst>
</file>

<file path=ppt/tags/tag33.xml><?xml version="1.0" encoding="utf-8"?>
<p:tagLst xmlns:p="http://schemas.openxmlformats.org/presentationml/2006/main">
  <p:tag name="PA" val="v4.1.3"/>
</p:tagLst>
</file>

<file path=ppt/tags/tag34.xml><?xml version="1.0" encoding="utf-8"?>
<p:tagLst xmlns:p="http://schemas.openxmlformats.org/presentationml/2006/main">
  <p:tag name="PA" val="v4.1.3"/>
</p:tagLst>
</file>

<file path=ppt/tags/tag35.xml><?xml version="1.0" encoding="utf-8"?>
<p:tagLst xmlns:p="http://schemas.openxmlformats.org/presentationml/2006/main">
  <p:tag name="PA" val="v4.1.3"/>
</p:tagLst>
</file>

<file path=ppt/tags/tag36.xml><?xml version="1.0" encoding="utf-8"?>
<p:tagLst xmlns:p="http://schemas.openxmlformats.org/presentationml/2006/main">
  <p:tag name="PA" val="v4.1.3"/>
</p:tagLst>
</file>

<file path=ppt/tags/tag37.xml><?xml version="1.0" encoding="utf-8"?>
<p:tagLst xmlns:p="http://schemas.openxmlformats.org/presentationml/2006/main">
  <p:tag name="PA" val="v4.1.3"/>
</p:tagLst>
</file>

<file path=ppt/tags/tag38.xml><?xml version="1.0" encoding="utf-8"?>
<p:tagLst xmlns:p="http://schemas.openxmlformats.org/presentationml/2006/main">
  <p:tag name="PA" val="v4.1.3"/>
</p:tagLst>
</file>

<file path=ppt/tags/tag39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40.xml><?xml version="1.0" encoding="utf-8"?>
<p:tagLst xmlns:p="http://schemas.openxmlformats.org/presentationml/2006/main">
  <p:tag name="PA" val="v4.1.3"/>
</p:tagLst>
</file>

<file path=ppt/tags/tag41.xml><?xml version="1.0" encoding="utf-8"?>
<p:tagLst xmlns:p="http://schemas.openxmlformats.org/presentationml/2006/main">
  <p:tag name="PA" val="v4.1.3"/>
</p:tagLst>
</file>

<file path=ppt/tags/tag42.xml><?xml version="1.0" encoding="utf-8"?>
<p:tagLst xmlns:p="http://schemas.openxmlformats.org/presentationml/2006/main">
  <p:tag name="PA" val="v4.1.3"/>
</p:tagLst>
</file>

<file path=ppt/tags/tag43.xml><?xml version="1.0" encoding="utf-8"?>
<p:tagLst xmlns:p="http://schemas.openxmlformats.org/presentationml/2006/main">
  <p:tag name="PA" val="v4.1.3"/>
</p:tagLst>
</file>

<file path=ppt/tags/tag44.xml><?xml version="1.0" encoding="utf-8"?>
<p:tagLst xmlns:p="http://schemas.openxmlformats.org/presentationml/2006/main">
  <p:tag name="PA" val="v4.1.3"/>
</p:tagLst>
</file>

<file path=ppt/tags/tag45.xml><?xml version="1.0" encoding="utf-8"?>
<p:tagLst xmlns:p="http://schemas.openxmlformats.org/presentationml/2006/main">
  <p:tag name="PA" val="v4.1.3"/>
</p:tagLst>
</file>

<file path=ppt/tags/tag46.xml><?xml version="1.0" encoding="utf-8"?>
<p:tagLst xmlns:p="http://schemas.openxmlformats.org/presentationml/2006/main">
  <p:tag name="PA" val="v4.1.3"/>
</p:tagLst>
</file>

<file path=ppt/tags/tag47.xml><?xml version="1.0" encoding="utf-8"?>
<p:tagLst xmlns:p="http://schemas.openxmlformats.org/presentationml/2006/main">
  <p:tag name="PA" val="v4.1.3"/>
</p:tagLst>
</file>

<file path=ppt/tags/tag48.xml><?xml version="1.0" encoding="utf-8"?>
<p:tagLst xmlns:p="http://schemas.openxmlformats.org/presentationml/2006/main">
  <p:tag name="PA" val="v4.1.3"/>
</p:tagLst>
</file>

<file path=ppt/tags/tag49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50.xml><?xml version="1.0" encoding="utf-8"?>
<p:tagLst xmlns:p="http://schemas.openxmlformats.org/presentationml/2006/main">
  <p:tag name="PA" val="v4.1.3"/>
</p:tagLst>
</file>

<file path=ppt/tags/tag51.xml><?xml version="1.0" encoding="utf-8"?>
<p:tagLst xmlns:p="http://schemas.openxmlformats.org/presentationml/2006/main">
  <p:tag name="PA" val="v4.1.3"/>
</p:tagLst>
</file>

<file path=ppt/tags/tag52.xml><?xml version="1.0" encoding="utf-8"?>
<p:tagLst xmlns:p="http://schemas.openxmlformats.org/presentationml/2006/main">
  <p:tag name="PA" val="v4.1.3"/>
</p:tagLst>
</file>

<file path=ppt/tags/tag53.xml><?xml version="1.0" encoding="utf-8"?>
<p:tagLst xmlns:p="http://schemas.openxmlformats.org/presentationml/2006/main">
  <p:tag name="PA" val="v4.1.3"/>
</p:tagLst>
</file>

<file path=ppt/tags/tag54.xml><?xml version="1.0" encoding="utf-8"?>
<p:tagLst xmlns:p="http://schemas.openxmlformats.org/presentationml/2006/main">
  <p:tag name="PA" val="v4.1.3"/>
</p:tagLst>
</file>

<file path=ppt/tags/tag55.xml><?xml version="1.0" encoding="utf-8"?>
<p:tagLst xmlns:p="http://schemas.openxmlformats.org/presentationml/2006/main">
  <p:tag name="PA" val="v4.1.3"/>
</p:tagLst>
</file>

<file path=ppt/tags/tag56.xml><?xml version="1.0" encoding="utf-8"?>
<p:tagLst xmlns:p="http://schemas.openxmlformats.org/presentationml/2006/main">
  <p:tag name="PA" val="v4.1.3"/>
</p:tagLst>
</file>

<file path=ppt/tags/tag57.xml><?xml version="1.0" encoding="utf-8"?>
<p:tagLst xmlns:p="http://schemas.openxmlformats.org/presentationml/2006/main">
  <p:tag name="PA" val="v4.1.3"/>
</p:tagLst>
</file>

<file path=ppt/tags/tag58.xml><?xml version="1.0" encoding="utf-8"?>
<p:tagLst xmlns:p="http://schemas.openxmlformats.org/presentationml/2006/main">
  <p:tag name="PA" val="v4.1.3"/>
</p:tagLst>
</file>

<file path=ppt/tags/tag59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60.xml><?xml version="1.0" encoding="utf-8"?>
<p:tagLst xmlns:p="http://schemas.openxmlformats.org/presentationml/2006/main">
  <p:tag name="PA" val="v4.1.3"/>
</p:tagLst>
</file>

<file path=ppt/tags/tag61.xml><?xml version="1.0" encoding="utf-8"?>
<p:tagLst xmlns:p="http://schemas.openxmlformats.org/presentationml/2006/main">
  <p:tag name="PA" val="v4.1.3"/>
</p:tagLst>
</file>

<file path=ppt/tags/tag62.xml><?xml version="1.0" encoding="utf-8"?>
<p:tagLst xmlns:p="http://schemas.openxmlformats.org/presentationml/2006/main">
  <p:tag name="PA" val="v4.1.3"/>
</p:tagLst>
</file>

<file path=ppt/tags/tag63.xml><?xml version="1.0" encoding="utf-8"?>
<p:tagLst xmlns:p="http://schemas.openxmlformats.org/presentationml/2006/main">
  <p:tag name="PA" val="v4.1.3"/>
</p:tagLst>
</file>

<file path=ppt/tags/tag64.xml><?xml version="1.0" encoding="utf-8"?>
<p:tagLst xmlns:p="http://schemas.openxmlformats.org/presentationml/2006/main">
  <p:tag name="PA" val="v4.1.3"/>
</p:tagLst>
</file>

<file path=ppt/tags/tag65.xml><?xml version="1.0" encoding="utf-8"?>
<p:tagLst xmlns:p="http://schemas.openxmlformats.org/presentationml/2006/main">
  <p:tag name="PA" val="v4.1.3"/>
</p:tagLst>
</file>

<file path=ppt/tags/tag66.xml><?xml version="1.0" encoding="utf-8"?>
<p:tagLst xmlns:p="http://schemas.openxmlformats.org/presentationml/2006/main">
  <p:tag name="PA" val="v4.1.3"/>
</p:tagLst>
</file>

<file path=ppt/tags/tag67.xml><?xml version="1.0" encoding="utf-8"?>
<p:tagLst xmlns:p="http://schemas.openxmlformats.org/presentationml/2006/main">
  <p:tag name="PA" val="v4.1.3"/>
</p:tagLst>
</file>

<file path=ppt/tags/tag68.xml><?xml version="1.0" encoding="utf-8"?>
<p:tagLst xmlns:p="http://schemas.openxmlformats.org/presentationml/2006/main">
  <p:tag name="PA" val="v4.1.3"/>
</p:tagLst>
</file>

<file path=ppt/tags/tag69.xml><?xml version="1.0" encoding="utf-8"?>
<p:tagLst xmlns:p="http://schemas.openxmlformats.org/presentationml/2006/main">
  <p:tag name="KSO_WM_UNIT_PLACING_PICTURE_USER_VIEWPORT" val="{&quot;height&quot;:5181,&quot;width&quot;:6121}"/>
</p:tagLst>
</file>

<file path=ppt/tags/tag7.xml><?xml version="1.0" encoding="utf-8"?>
<p:tagLst xmlns:p="http://schemas.openxmlformats.org/presentationml/2006/main">
  <p:tag name="PA" val="v4.1.3"/>
</p:tagLst>
</file>

<file path=ppt/tags/tag70.xml><?xml version="1.0" encoding="utf-8"?>
<p:tagLst xmlns:p="http://schemas.openxmlformats.org/presentationml/2006/main">
  <p:tag name="PA" val="v4.1.3"/>
</p:tagLst>
</file>

<file path=ppt/tags/tag71.xml><?xml version="1.0" encoding="utf-8"?>
<p:tagLst xmlns:p="http://schemas.openxmlformats.org/presentationml/2006/main">
  <p:tag name="PA" val="v4.1.3"/>
</p:tagLst>
</file>

<file path=ppt/tags/tag72.xml><?xml version="1.0" encoding="utf-8"?>
<p:tagLst xmlns:p="http://schemas.openxmlformats.org/presentationml/2006/main">
  <p:tag name="PA" val="v4.1.3"/>
</p:tagLst>
</file>

<file path=ppt/tags/tag73.xml><?xml version="1.0" encoding="utf-8"?>
<p:tagLst xmlns:p="http://schemas.openxmlformats.org/presentationml/2006/main">
  <p:tag name="PA" val="v4.1.3"/>
</p:tagLst>
</file>

<file path=ppt/tags/tag74.xml><?xml version="1.0" encoding="utf-8"?>
<p:tagLst xmlns:p="http://schemas.openxmlformats.org/presentationml/2006/main">
  <p:tag name="PA" val="v4.1.3"/>
</p:tagLst>
</file>

<file path=ppt/tags/tag75.xml><?xml version="1.0" encoding="utf-8"?>
<p:tagLst xmlns:p="http://schemas.openxmlformats.org/presentationml/2006/main">
  <p:tag name="PA" val="v4.1.3"/>
</p:tagLst>
</file>

<file path=ppt/tags/tag76.xml><?xml version="1.0" encoding="utf-8"?>
<p:tagLst xmlns:p="http://schemas.openxmlformats.org/presentationml/2006/main">
  <p:tag name="PA" val="v4.1.3"/>
</p:tagLst>
</file>

<file path=ppt/tags/tag77.xml><?xml version="1.0" encoding="utf-8"?>
<p:tagLst xmlns:p="http://schemas.openxmlformats.org/presentationml/2006/main">
  <p:tag name="PA" val="v4.1.3"/>
</p:tagLst>
</file>

<file path=ppt/tags/tag78.xml><?xml version="1.0" encoding="utf-8"?>
<p:tagLst xmlns:p="http://schemas.openxmlformats.org/presentationml/2006/main">
  <p:tag name="PA" val="v4.1.3"/>
</p:tagLst>
</file>

<file path=ppt/tags/tag79.xml><?xml version="1.0" encoding="utf-8"?>
<p:tagLst xmlns:p="http://schemas.openxmlformats.org/presentationml/2006/main">
  <p:tag name="KSO_WM_UNIT_TABLE_BEAUTIFY" val="smartTable{d7f29249-0c99-4e4c-8ebe-ff34dd8a37b0}"/>
  <p:tag name="TABLE_ENDDRAG_ORIGIN_RECT" val="877*670"/>
  <p:tag name="TABLE_ENDDRAG_RECT" val="44*84*877*670"/>
</p:tagLst>
</file>

<file path=ppt/tags/tag8.xml><?xml version="1.0" encoding="utf-8"?>
<p:tagLst xmlns:p="http://schemas.openxmlformats.org/presentationml/2006/main">
  <p:tag name="PA" val="v4.1.3"/>
</p:tagLst>
</file>

<file path=ppt/tags/tag80.xml><?xml version="1.0" encoding="utf-8"?>
<p:tagLst xmlns:p="http://schemas.openxmlformats.org/presentationml/2006/main">
  <p:tag name="PA" val="v4.1.3"/>
</p:tagLst>
</file>

<file path=ppt/tags/tag81.xml><?xml version="1.0" encoding="utf-8"?>
<p:tagLst xmlns:p="http://schemas.openxmlformats.org/presentationml/2006/main">
  <p:tag name="PA" val="v4.1.3"/>
</p:tagLst>
</file>

<file path=ppt/tags/tag82.xml><?xml version="1.0" encoding="utf-8"?>
<p:tagLst xmlns:p="http://schemas.openxmlformats.org/presentationml/2006/main">
  <p:tag name="PA" val="v4.1.3"/>
</p:tagLst>
</file>

<file path=ppt/tags/tag83.xml><?xml version="1.0" encoding="utf-8"?>
<p:tagLst xmlns:p="http://schemas.openxmlformats.org/presentationml/2006/main">
  <p:tag name="PA" val="v4.1.3"/>
</p:tagLst>
</file>

<file path=ppt/tags/tag84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12653</Words>
  <Application>WPS 演示</Application>
  <PresentationFormat>宽屏</PresentationFormat>
  <Paragraphs>809</Paragraphs>
  <Slides>33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51" baseType="lpstr">
      <vt:lpstr>Arial</vt:lpstr>
      <vt:lpstr>宋体</vt:lpstr>
      <vt:lpstr>Wingdings</vt:lpstr>
      <vt:lpstr>Calibri</vt:lpstr>
      <vt:lpstr>Calibri Light</vt:lpstr>
      <vt:lpstr>HelveticaNeue</vt:lpstr>
      <vt:lpstr>华文新魏</vt:lpstr>
      <vt:lpstr>Times New Roman</vt:lpstr>
      <vt:lpstr>HP Simplified Hans</vt:lpstr>
      <vt:lpstr>微软雅黑</vt:lpstr>
      <vt:lpstr>Microsoft YaHei UI</vt:lpstr>
      <vt:lpstr>仿宋</vt:lpstr>
      <vt:lpstr>Segoe Print</vt:lpstr>
      <vt:lpstr>Arial Unicode MS</vt:lpstr>
      <vt:lpstr>等线</vt:lpstr>
      <vt:lpstr>黑体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424</cp:revision>
  <dcterms:created xsi:type="dcterms:W3CDTF">2016-08-30T15:43:00Z</dcterms:created>
  <dcterms:modified xsi:type="dcterms:W3CDTF">2024-06-03T03:20:54Z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D2FC37BCCF1E495AB5D0B7B29ABDEF80</vt:lpwstr>
  </property>
  <property fmtid="{D5CDD505-2E9C-101B-9397-08002B2CF9AE}" pid="3" name="KSOProductBuildVer">
    <vt:lpwstr>2052-11.8.2.7978</vt:lpwstr>
  </property>
</Properties>
</file>