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customXml/itemProps38.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396" r:id="rId3"/>
    <p:sldId id="287" r:id="rId4"/>
    <p:sldId id="285" r:id="rId5"/>
    <p:sldId id="257" r:id="rId6"/>
    <p:sldId id="264" r:id="rId7"/>
    <p:sldId id="322" r:id="rId8"/>
    <p:sldId id="321" r:id="rId9"/>
    <p:sldId id="311" r:id="rId10"/>
    <p:sldId id="312" r:id="rId11"/>
    <p:sldId id="324" r:id="rId12"/>
    <p:sldId id="313" r:id="rId13"/>
    <p:sldId id="381" r:id="rId14"/>
    <p:sldId id="382" r:id="rId15"/>
    <p:sldId id="383" r:id="rId16"/>
    <p:sldId id="314" r:id="rId17"/>
    <p:sldId id="315" r:id="rId18"/>
    <p:sldId id="354" r:id="rId19"/>
    <p:sldId id="316" r:id="rId20"/>
    <p:sldId id="317" r:id="rId21"/>
    <p:sldId id="318" r:id="rId22"/>
    <p:sldId id="319" r:id="rId23"/>
    <p:sldId id="320" r:id="rId24"/>
    <p:sldId id="260" r:id="rId25"/>
    <p:sldId id="279" r:id="rId26"/>
    <p:sldId id="395"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07B2"/>
    <a:srgbClr val="E6833F"/>
    <a:srgbClr val="D8090F"/>
    <a:srgbClr val="FB9E13"/>
    <a:srgbClr val="B9D6A0"/>
    <a:srgbClr val="293B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228" y="9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customXml" Target="../customXml/item1.xml"/><Relationship Id="rId32" Type="http://schemas.openxmlformats.org/officeDocument/2006/relationships/customXmlProps" Target="../customXml/itemProps38.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notesMaster" Target="notesMasters/notesMaster1.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B6BD6B-2EA4-4CF6-8EB7-2A1EA2FF6E9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14BCE5-C11B-4D7F-85FC-E4C026A7CA50}" type="slidenum">
              <a:rPr lang="zh-CN" altLang="en-US" smtClean="0"/>
            </a:fld>
            <a:endParaRPr lang="zh-CN" alt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B6BD6B-2EA4-4CF6-8EB7-2A1EA2FF6E9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14BCE5-C11B-4D7F-85FC-E4C026A7CA50}" type="slidenum">
              <a:rPr lang="zh-CN" altLang="en-US" smtClean="0"/>
            </a:fld>
            <a:endParaRPr lang="zh-CN" alt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B6BD6B-2EA4-4CF6-8EB7-2A1EA2FF6E9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14BCE5-C11B-4D7F-85FC-E4C026A7CA50}" type="slidenum">
              <a:rPr lang="zh-CN" altLang="en-US" smtClean="0"/>
            </a:fld>
            <a:endParaRPr lang="zh-CN" alt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B6BD6B-2EA4-4CF6-8EB7-2A1EA2FF6E9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14BCE5-C11B-4D7F-85FC-E4C026A7CA50}" type="slidenum">
              <a:rPr lang="zh-CN" altLang="en-US" smtClean="0"/>
            </a:fld>
            <a:endParaRPr lang="zh-CN" alt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B6BD6B-2EA4-4CF6-8EB7-2A1EA2FF6E9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14BCE5-C11B-4D7F-85FC-E4C026A7CA50}"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B6BD6B-2EA4-4CF6-8EB7-2A1EA2FF6E9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14BCE5-C11B-4D7F-85FC-E4C026A7CA50}"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B6BD6B-2EA4-4CF6-8EB7-2A1EA2FF6E9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14BCE5-C11B-4D7F-85FC-E4C026A7CA50}"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B6BD6B-2EA4-4CF6-8EB7-2A1EA2FF6E9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14BCE5-C11B-4D7F-85FC-E4C026A7CA50}"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B6BD6B-2EA4-4CF6-8EB7-2A1EA2FF6E9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14BCE5-C11B-4D7F-85FC-E4C026A7CA50}"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B6BD6B-2EA4-4CF6-8EB7-2A1EA2FF6E9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14BCE5-C11B-4D7F-85FC-E4C026A7CA50}" type="slidenum">
              <a:rPr lang="zh-CN" altLang="en-US" smtClean="0"/>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B6BD6B-2EA4-4CF6-8EB7-2A1EA2FF6E9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14BCE5-C11B-4D7F-85FC-E4C026A7CA50}"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6BD6B-2EA4-4CF6-8EB7-2A1EA2FF6E9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4BCE5-C11B-4D7F-85FC-E4C026A7CA50}" type="slidenum">
              <a:rPr lang="zh-CN" altLang="en-US" smtClean="0"/>
            </a:fld>
            <a:endParaRPr lang="zh-CN" altLang="en-US"/>
          </a:p>
        </p:txBody>
      </p:sp>
      <p:pic>
        <p:nvPicPr>
          <p:cNvPr id="5125" name="图片 1" descr="logo横版 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8" Type="http://schemas.openxmlformats.org/officeDocument/2006/relationships/slideLayout" Target="../slideLayouts/slideLayout1.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3.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7.png"/><Relationship Id="rId2" Type="http://schemas.openxmlformats.org/officeDocument/2006/relationships/image" Target="../media/image6.png"/><Relationship Id="rId19" Type="http://schemas.openxmlformats.org/officeDocument/2006/relationships/slideLayout" Target="../slideLayouts/slideLayout1.xml"/><Relationship Id="rId18" Type="http://schemas.openxmlformats.org/officeDocument/2006/relationships/tags" Target="../tags/tag15.xml"/><Relationship Id="rId17" Type="http://schemas.openxmlformats.org/officeDocument/2006/relationships/tags" Target="../tags/tag14.xml"/><Relationship Id="rId16" Type="http://schemas.openxmlformats.org/officeDocument/2006/relationships/tags" Target="../tags/tag13.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C414BCE5-C11B-4D7F-85FC-E4C026A7CA50}" type="slidenum">
              <a:rPr lang="zh-CN" altLang="en-US" smtClean="0"/>
            </a:fld>
            <a:endParaRPr lang="zh-CN" altLang="en-US"/>
          </a:p>
        </p:txBody>
      </p:sp>
      <p:sp>
        <p:nvSpPr>
          <p:cNvPr id="5122"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charset="-122"/>
                <a:cs typeface="+mn-cs"/>
              </a:defRPr>
            </a:lvl9pPr>
          </a:lstStyle>
          <a:p>
            <a:pPr eaLnBrk="1" hangingPunct="1">
              <a:lnSpc>
                <a:spcPct val="100000"/>
              </a:lnSpc>
              <a:spcBef>
                <a:spcPct val="0"/>
              </a:spcBef>
              <a:buFontTx/>
              <a:buNone/>
            </a:pPr>
            <a:r>
              <a:rPr lang="zh-CN" altLang="en-US" sz="4000" b="1" dirty="0">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dirty="0">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endParaRPr lang="en-US" altLang="zh-CN" sz="4000" b="1" dirty="0">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r>
              <a:rPr lang="zh-CN" altLang="en-US" sz="4000" b="1" dirty="0">
                <a:solidFill>
                  <a:srgbClr val="FF0000"/>
                </a:solidFill>
                <a:latin typeface="HelveticaNeue" pitchFamily="2" charset="0"/>
                <a:ea typeface="宋体" panose="02010600030101010101" pitchFamily="2" charset="-122"/>
              </a:rPr>
              <a:t>更多教学资源请关注</a:t>
            </a:r>
            <a:endParaRPr lang="en-US" altLang="zh-CN" sz="4000" b="1" dirty="0">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r>
              <a:rPr lang="zh-CN" altLang="en-US" sz="4000" b="1" dirty="0">
                <a:solidFill>
                  <a:srgbClr val="FF0000"/>
                </a:solidFill>
                <a:latin typeface="HelveticaNeue" pitchFamily="2" charset="0"/>
                <a:ea typeface="宋体" panose="02010600030101010101" pitchFamily="2" charset="-122"/>
              </a:rPr>
              <a:t>公众号：溯恩英语</a:t>
            </a:r>
            <a:endParaRPr lang="zh-CN" altLang="en-US" sz="4000" b="1" dirty="0">
              <a:solidFill>
                <a:srgbClr val="FF0000"/>
              </a:solidFill>
              <a:latin typeface="HelveticaNeue" pitchFamily="2" charset="0"/>
              <a:ea typeface="宋体" panose="02010600030101010101" pitchFamily="2" charset="-122"/>
            </a:endParaRPr>
          </a:p>
        </p:txBody>
      </p:sp>
      <p:sp>
        <p:nvSpPr>
          <p:cNvPr id="5123" name="矩形 3"/>
          <p:cNvSpPr>
            <a:spLocks noChangeArrowheads="1"/>
          </p:cNvSpPr>
          <p:nvPr/>
        </p:nvSpPr>
        <p:spPr bwMode="auto">
          <a:xfrm>
            <a:off x="7250907" y="2407444"/>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charset="-122"/>
                <a:cs typeface="+mn-cs"/>
              </a:defRPr>
            </a:lvl9pPr>
          </a:lstStyle>
          <a:p>
            <a:pPr eaLnBrk="1" hangingPunct="1">
              <a:lnSpc>
                <a:spcPct val="100000"/>
              </a:lnSpc>
              <a:spcBef>
                <a:spcPct val="0"/>
              </a:spcBef>
              <a:buFontTx/>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4"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图片 1"/>
          <p:cNvPicPr>
            <a:picLocks noChangeAspect="1" noChangeArrowheads="1"/>
          </p:cNvPicPr>
          <p:nvPr/>
        </p:nvPicPr>
        <p:blipFill>
          <a:blip r:embed="rId2">
            <a:extLst>
              <a:ext uri="{28A0092B-C50C-407E-A947-70E740481C1C}">
                <a14:useLocalDpi xmlns:a14="http://schemas.microsoft.com/office/drawing/2010/main" val="0"/>
              </a:ext>
            </a:extLst>
          </a:blip>
          <a:srcRect l="3201" t="3189"/>
          <a:stretch>
            <a:fillRect/>
          </a:stretch>
        </p:blipFill>
        <p:spPr bwMode="auto">
          <a:xfrm>
            <a:off x="7331869" y="3072606"/>
            <a:ext cx="34417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Shape 13674"/>
          <p:cNvSpPr/>
          <p:nvPr>
            <p:custDataLst>
              <p:tags r:id="rId1"/>
            </p:custDataLst>
          </p:nvPr>
        </p:nvSpPr>
        <p:spPr>
          <a:xfrm>
            <a:off x="7432052" y="2344663"/>
            <a:ext cx="3420470" cy="318135"/>
          </a:xfrm>
          <a:prstGeom prst="rect">
            <a:avLst/>
          </a:prstGeom>
          <a:noFill/>
          <a:ln w="12700" cap="flat">
            <a:noFill/>
            <a:miter lim="400000"/>
          </a:ln>
          <a:effectLst/>
        </p:spPr>
        <p:txBody>
          <a:bodyPr wrap="square" lIns="60936" tIns="60936" rIns="60936" bIns="60936"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endParaRPr sz="1065" dirty="0">
              <a:solidFill>
                <a:schemeClr val="bg1">
                  <a:lumMod val="50000"/>
                </a:schemeClr>
              </a:solidFill>
              <a:latin typeface="Arial" panose="020B0604020202020204"/>
              <a:ea typeface="微软雅黑" panose="020B0503020204020204" pitchFamily="34" charset="-122"/>
              <a:cs typeface="+mn-ea"/>
              <a:sym typeface="Arial" panose="020B0604020202020204"/>
            </a:endParaRPr>
          </a:p>
        </p:txBody>
      </p:sp>
      <p:sp>
        <p:nvSpPr>
          <p:cNvPr id="3" name="文本框 2"/>
          <p:cNvSpPr txBox="1"/>
          <p:nvPr/>
        </p:nvSpPr>
        <p:spPr>
          <a:xfrm>
            <a:off x="1221105" y="403860"/>
            <a:ext cx="6901815" cy="521970"/>
          </a:xfrm>
          <a:prstGeom prst="rect">
            <a:avLst/>
          </a:prstGeom>
          <a:noFill/>
        </p:spPr>
        <p:txBody>
          <a:bodyPr wrap="square" rtlCol="0">
            <a:spAutoFit/>
          </a:bodyPr>
          <a:p>
            <a:r>
              <a:rPr kumimoji="1" lang="zh-CN" altLang="en-US" sz="2800" b="1" dirty="0" smtClean="0">
                <a:solidFill>
                  <a:srgbClr val="C00000"/>
                </a:solidFill>
                <a:cs typeface="+mn-ea"/>
                <a:sym typeface="+mn-lt"/>
              </a:rPr>
              <a:t>变式</a:t>
            </a:r>
            <a:r>
              <a:rPr kumimoji="1" lang="en-US" altLang="zh-CN" sz="2800" b="1" dirty="0" smtClean="0">
                <a:solidFill>
                  <a:srgbClr val="C00000"/>
                </a:solidFill>
                <a:cs typeface="+mn-ea"/>
                <a:sym typeface="+mn-lt"/>
              </a:rPr>
              <a:t>1</a:t>
            </a:r>
            <a:r>
              <a:rPr kumimoji="1" lang="zh-CN" altLang="en-US" sz="2800" b="1" dirty="0" smtClean="0">
                <a:solidFill>
                  <a:srgbClr val="C00000"/>
                </a:solidFill>
                <a:cs typeface="+mn-ea"/>
                <a:sym typeface="+mn-lt"/>
              </a:rPr>
              <a:t>：体裁变式（聚焦栏目、稿件类体裁）</a:t>
            </a:r>
            <a:endParaRPr kumimoji="1" lang="zh-CN" altLang="en-US" sz="2800" b="1" dirty="0" smtClean="0">
              <a:solidFill>
                <a:srgbClr val="C00000"/>
              </a:solidFill>
              <a:cs typeface="+mn-ea"/>
              <a:sym typeface="+mn-lt"/>
            </a:endParaRPr>
          </a:p>
        </p:txBody>
      </p:sp>
      <p:sp>
        <p:nvSpPr>
          <p:cNvPr id="4" name="灯片编号占位符 3"/>
          <p:cNvSpPr>
            <a:spLocks noGrp="1"/>
          </p:cNvSpPr>
          <p:nvPr>
            <p:ph type="sldNum" sz="quarter" idx="12"/>
          </p:nvPr>
        </p:nvSpPr>
        <p:spPr/>
        <p:txBody>
          <a:bodyPr/>
          <a:p>
            <a:fld id="{C414BCE5-C11B-4D7F-85FC-E4C026A7CA50}" type="slidenum">
              <a:rPr lang="zh-CN" altLang="en-US" smtClean="0"/>
            </a:fld>
            <a:endParaRPr lang="zh-CN" altLang="en-US"/>
          </a:p>
        </p:txBody>
      </p:sp>
      <p:sp>
        <p:nvSpPr>
          <p:cNvPr id="7" name="文本框 6"/>
          <p:cNvSpPr txBox="1"/>
          <p:nvPr/>
        </p:nvSpPr>
        <p:spPr>
          <a:xfrm>
            <a:off x="374650" y="1110615"/>
            <a:ext cx="11342370" cy="1158240"/>
          </a:xfrm>
          <a:prstGeom prst="rect">
            <a:avLst/>
          </a:prstGeom>
          <a:noFill/>
          <a:ln w="12700">
            <a:solidFill>
              <a:srgbClr val="D8090F"/>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【投稿】假定你是李华，毕业在即，你校英文报举办了以</a:t>
            </a:r>
            <a:r>
              <a:rPr lang="en-US" altLang="zh-CN" sz="2000" b="1">
                <a:latin typeface="华文楷体" panose="02010600040101010101" charset="-122"/>
                <a:ea typeface="华文楷体" panose="02010600040101010101" charset="-122"/>
                <a:cs typeface="华文楷体" panose="02010600040101010101" charset="-122"/>
              </a:rPr>
              <a:t>“</a:t>
            </a:r>
            <a:r>
              <a:rPr lang="en-US" altLang="zh-CN" sz="2000" b="1">
                <a:latin typeface="Calibri" panose="020F0502020204030204" charset="0"/>
                <a:ea typeface="华文楷体" panose="02010600040101010101" charset="-122"/>
                <a:cs typeface="Calibri" panose="020F0502020204030204" charset="0"/>
              </a:rPr>
              <a:t>An Unforgettable Activity in High School</a:t>
            </a:r>
            <a:r>
              <a:rPr lang="en-US" altLang="zh-CN" sz="2000" b="1">
                <a:latin typeface="华文楷体" panose="02010600040101010101" charset="-122"/>
                <a:ea typeface="华文楷体" panose="02010600040101010101" charset="-122"/>
                <a:cs typeface="华文楷体" panose="02010600040101010101" charset="-122"/>
              </a:rPr>
              <a:t>” 为主题的征文活动。请你写一篇英文短文投稿，分享一次你参</a:t>
            </a:r>
            <a:r>
              <a:rPr lang="zh-CN" altLang="en-US" sz="2000" b="1">
                <a:latin typeface="华文楷体" panose="02010600040101010101" charset="-122"/>
                <a:ea typeface="华文楷体" panose="02010600040101010101" charset="-122"/>
                <a:cs typeface="华文楷体" panose="02010600040101010101" charset="-122"/>
              </a:rPr>
              <a:t>加过的校园活动。内容包括：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活动内容；</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活动感受</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16" name="文本框 15"/>
          <p:cNvSpPr txBox="1"/>
          <p:nvPr/>
        </p:nvSpPr>
        <p:spPr>
          <a:xfrm>
            <a:off x="374650" y="2395855"/>
            <a:ext cx="11342370" cy="1158240"/>
          </a:xfrm>
          <a:prstGeom prst="rect">
            <a:avLst/>
          </a:prstGeom>
          <a:noFill/>
          <a:ln w="12700">
            <a:solidFill>
              <a:srgbClr val="00B0F0"/>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【征稿启事】假定你是校英文报主编李华，毕业在即，英文报举办了以</a:t>
            </a:r>
            <a:r>
              <a:rPr lang="en-US" altLang="zh-CN" sz="2000" b="1">
                <a:latin typeface="华文楷体" panose="02010600040101010101" charset="-122"/>
                <a:ea typeface="华文楷体" panose="02010600040101010101" charset="-122"/>
                <a:cs typeface="华文楷体" panose="02010600040101010101" charset="-122"/>
              </a:rPr>
              <a:t>“</a:t>
            </a:r>
            <a:r>
              <a:rPr lang="en-US" altLang="zh-CN" sz="2000" b="1">
                <a:latin typeface="Calibri" panose="020F0502020204030204" charset="0"/>
                <a:ea typeface="华文楷体" panose="02010600040101010101" charset="-122"/>
                <a:cs typeface="Calibri" panose="020F0502020204030204" charset="0"/>
              </a:rPr>
              <a:t>An Unforgettable Activity in High School</a:t>
            </a:r>
            <a:r>
              <a:rPr lang="en-US" altLang="zh-CN" sz="2000" b="1">
                <a:latin typeface="华文楷体" panose="02010600040101010101" charset="-122"/>
                <a:ea typeface="华文楷体" panose="02010600040101010101" charset="-122"/>
                <a:cs typeface="华文楷体" panose="02010600040101010101" charset="-122"/>
              </a:rPr>
              <a:t>” 为主题的征文活动。请你写一篇</a:t>
            </a:r>
            <a:r>
              <a:rPr lang="zh-CN" altLang="en-US" sz="2000" b="1">
                <a:latin typeface="华文楷体" panose="02010600040101010101" charset="-122"/>
                <a:ea typeface="华文楷体" panose="02010600040101010101" charset="-122"/>
                <a:cs typeface="华文楷体" panose="02010600040101010101" charset="-122"/>
              </a:rPr>
              <a:t>征稿启事</a:t>
            </a:r>
            <a:r>
              <a:rPr lang="en-US" altLang="zh-CN" sz="2000" b="1">
                <a:latin typeface="华文楷体" panose="02010600040101010101" charset="-122"/>
                <a:ea typeface="华文楷体" panose="02010600040101010101" charset="-122"/>
                <a:cs typeface="华文楷体" panose="02010600040101010101" charset="-122"/>
              </a:rPr>
              <a:t>，</a:t>
            </a:r>
            <a:r>
              <a:rPr lang="zh-CN" altLang="en-US" sz="2000" b="1">
                <a:latin typeface="华文楷体" panose="02010600040101010101" charset="-122"/>
                <a:ea typeface="华文楷体" panose="02010600040101010101" charset="-122"/>
                <a:cs typeface="华文楷体" panose="02010600040101010101" charset="-122"/>
              </a:rPr>
              <a:t>鼓励同学们来稿分享自己</a:t>
            </a:r>
            <a:r>
              <a:rPr lang="en-US" altLang="zh-CN" sz="2000" b="1">
                <a:latin typeface="华文楷体" panose="02010600040101010101" charset="-122"/>
                <a:ea typeface="华文楷体" panose="02010600040101010101" charset="-122"/>
                <a:cs typeface="华文楷体" panose="02010600040101010101" charset="-122"/>
              </a:rPr>
              <a:t>参</a:t>
            </a:r>
            <a:r>
              <a:rPr lang="zh-CN" altLang="en-US" sz="2000" b="1">
                <a:latin typeface="华文楷体" panose="02010600040101010101" charset="-122"/>
                <a:ea typeface="华文楷体" panose="02010600040101010101" charset="-122"/>
                <a:cs typeface="华文楷体" panose="02010600040101010101" charset="-122"/>
              </a:rPr>
              <a:t>加过的校园活动。内容包括：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活动目的；</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稿件内容；</a:t>
            </a:r>
            <a:r>
              <a:rPr lang="en-US" altLang="zh-CN" sz="2000" b="1">
                <a:latin typeface="华文楷体" panose="02010600040101010101" charset="-122"/>
                <a:ea typeface="华文楷体" panose="02010600040101010101" charset="-122"/>
                <a:cs typeface="华文楷体" panose="02010600040101010101" charset="-122"/>
              </a:rPr>
              <a:t>3. </a:t>
            </a:r>
            <a:r>
              <a:rPr lang="zh-CN" altLang="en-US" sz="2000" b="1">
                <a:latin typeface="华文楷体" panose="02010600040101010101" charset="-122"/>
                <a:ea typeface="华文楷体" panose="02010600040101010101" charset="-122"/>
                <a:cs typeface="华文楷体" panose="02010600040101010101" charset="-122"/>
              </a:rPr>
              <a:t>稿件要求</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17" name="文本框 16"/>
          <p:cNvSpPr txBox="1"/>
          <p:nvPr/>
        </p:nvSpPr>
        <p:spPr>
          <a:xfrm>
            <a:off x="374650" y="3681095"/>
            <a:ext cx="11342370" cy="1158240"/>
          </a:xfrm>
          <a:prstGeom prst="rect">
            <a:avLst/>
          </a:prstGeom>
          <a:noFill/>
          <a:ln w="12700">
            <a:solidFill>
              <a:srgbClr val="00B050"/>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【邀稿信】假定你是校英文报主编李华，毕业在即，英文报举办了以</a:t>
            </a:r>
            <a:r>
              <a:rPr lang="en-US" altLang="zh-CN" sz="2000" b="1">
                <a:latin typeface="华文楷体" panose="02010600040101010101" charset="-122"/>
                <a:ea typeface="华文楷体" panose="02010600040101010101" charset="-122"/>
                <a:cs typeface="华文楷体" panose="02010600040101010101" charset="-122"/>
              </a:rPr>
              <a:t>“</a:t>
            </a:r>
            <a:r>
              <a:rPr lang="en-US" altLang="zh-CN" sz="2000" b="1">
                <a:latin typeface="Calibri" panose="020F0502020204030204" charset="0"/>
                <a:ea typeface="华文楷体" panose="02010600040101010101" charset="-122"/>
                <a:cs typeface="Calibri" panose="020F0502020204030204" charset="0"/>
              </a:rPr>
              <a:t>An Unforgettable Activity in High School</a:t>
            </a:r>
            <a:r>
              <a:rPr lang="en-US" altLang="zh-CN" sz="2000" b="1">
                <a:latin typeface="华文楷体" panose="02010600040101010101" charset="-122"/>
                <a:ea typeface="华文楷体" panose="02010600040101010101" charset="-122"/>
                <a:cs typeface="华文楷体" panose="02010600040101010101" charset="-122"/>
              </a:rPr>
              <a:t>” 为主题的征文活动。请你</a:t>
            </a:r>
            <a:r>
              <a:rPr lang="zh-CN" altLang="en-US" sz="2000" b="1">
                <a:latin typeface="华文楷体" panose="02010600040101010101" charset="-122"/>
                <a:ea typeface="华文楷体" panose="02010600040101010101" charset="-122"/>
                <a:cs typeface="华文楷体" panose="02010600040101010101" charset="-122"/>
              </a:rPr>
              <a:t>给来自英国的交换生</a:t>
            </a:r>
            <a:r>
              <a:rPr lang="en-US" altLang="zh-CN" sz="2000" b="1">
                <a:latin typeface="Calibri" panose="020F0502020204030204" charset="0"/>
                <a:ea typeface="华文楷体" panose="02010600040101010101" charset="-122"/>
                <a:cs typeface="Calibri" panose="020F0502020204030204" charset="0"/>
              </a:rPr>
              <a:t>Tom</a:t>
            </a:r>
            <a:r>
              <a:rPr lang="zh-CN" altLang="en-US" sz="2000" b="1">
                <a:latin typeface="Calibri" panose="020F0502020204030204" charset="0"/>
                <a:ea typeface="华文楷体" panose="02010600040101010101" charset="-122"/>
                <a:cs typeface="Calibri" panose="020F0502020204030204" charset="0"/>
              </a:rPr>
              <a:t>写一封邀稿信，邀请他分</a:t>
            </a:r>
            <a:r>
              <a:rPr lang="zh-CN" altLang="en-US" sz="2000" b="1">
                <a:latin typeface="华文楷体" panose="02010600040101010101" charset="-122"/>
                <a:ea typeface="华文楷体" panose="02010600040101010101" charset="-122"/>
                <a:cs typeface="华文楷体" panose="02010600040101010101" charset="-122"/>
              </a:rPr>
              <a:t>享自己</a:t>
            </a:r>
            <a:r>
              <a:rPr lang="en-US" altLang="zh-CN" sz="2000" b="1">
                <a:latin typeface="华文楷体" panose="02010600040101010101" charset="-122"/>
                <a:ea typeface="华文楷体" panose="02010600040101010101" charset="-122"/>
                <a:cs typeface="华文楷体" panose="02010600040101010101" charset="-122"/>
              </a:rPr>
              <a:t>参</a:t>
            </a:r>
            <a:r>
              <a:rPr lang="zh-CN" altLang="en-US" sz="2000" b="1">
                <a:latin typeface="华文楷体" panose="02010600040101010101" charset="-122"/>
                <a:ea typeface="华文楷体" panose="02010600040101010101" charset="-122"/>
                <a:cs typeface="华文楷体" panose="02010600040101010101" charset="-122"/>
              </a:rPr>
              <a:t>加过的一次校园活动。内容包括：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发出约稿邀请；</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说明稿件内容；</a:t>
            </a:r>
            <a:r>
              <a:rPr lang="en-US" altLang="zh-CN" sz="2000" b="1">
                <a:latin typeface="华文楷体" panose="02010600040101010101" charset="-122"/>
                <a:ea typeface="华文楷体" panose="02010600040101010101" charset="-122"/>
                <a:cs typeface="华文楷体" panose="02010600040101010101" charset="-122"/>
              </a:rPr>
              <a:t>3. </a:t>
            </a:r>
            <a:r>
              <a:rPr lang="zh-CN" altLang="en-US" sz="2000" b="1">
                <a:latin typeface="华文楷体" panose="02010600040101010101" charset="-122"/>
                <a:ea typeface="华文楷体" panose="02010600040101010101" charset="-122"/>
                <a:cs typeface="华文楷体" panose="02010600040101010101" charset="-122"/>
              </a:rPr>
              <a:t>说明稿件要求</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18" name="文本框 17"/>
          <p:cNvSpPr txBox="1"/>
          <p:nvPr/>
        </p:nvSpPr>
        <p:spPr>
          <a:xfrm>
            <a:off x="374650" y="4999355"/>
            <a:ext cx="11342370" cy="1158240"/>
          </a:xfrm>
          <a:prstGeom prst="rect">
            <a:avLst/>
          </a:prstGeom>
          <a:noFill/>
          <a:ln w="12700">
            <a:solidFill>
              <a:srgbClr val="FB9E13"/>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【栏目介绍】假定你是校英文报主编李华，毕业在即，英文报开设了以</a:t>
            </a:r>
            <a:r>
              <a:rPr lang="en-US" altLang="zh-CN" sz="2000" b="1">
                <a:latin typeface="华文楷体" panose="02010600040101010101" charset="-122"/>
                <a:ea typeface="华文楷体" panose="02010600040101010101" charset="-122"/>
                <a:cs typeface="华文楷体" panose="02010600040101010101" charset="-122"/>
              </a:rPr>
              <a:t>“</a:t>
            </a:r>
            <a:r>
              <a:rPr lang="en-US" altLang="zh-CN" sz="2000" b="1">
                <a:latin typeface="Calibri" panose="020F0502020204030204" charset="0"/>
                <a:ea typeface="华文楷体" panose="02010600040101010101" charset="-122"/>
                <a:cs typeface="Calibri" panose="020F0502020204030204" charset="0"/>
              </a:rPr>
              <a:t>An Unforgettable Activity in High School</a:t>
            </a:r>
            <a:r>
              <a:rPr lang="en-US" altLang="zh-CN" sz="2000" b="1">
                <a:latin typeface="华文楷体" panose="02010600040101010101" charset="-122"/>
                <a:ea typeface="华文楷体" panose="02010600040101010101" charset="-122"/>
                <a:cs typeface="华文楷体" panose="02010600040101010101" charset="-122"/>
              </a:rPr>
              <a:t>” 为主题的</a:t>
            </a:r>
            <a:r>
              <a:rPr lang="zh-CN" altLang="en-US" sz="2000" b="1">
                <a:latin typeface="华文楷体" panose="02010600040101010101" charset="-122"/>
                <a:ea typeface="华文楷体" panose="02010600040101010101" charset="-122"/>
                <a:cs typeface="华文楷体" panose="02010600040101010101" charset="-122"/>
              </a:rPr>
              <a:t>征文栏目</a:t>
            </a:r>
            <a:r>
              <a:rPr lang="en-US" altLang="zh-CN" sz="2000" b="1">
                <a:latin typeface="华文楷体" panose="02010600040101010101" charset="-122"/>
                <a:ea typeface="华文楷体" panose="02010600040101010101" charset="-122"/>
                <a:cs typeface="华文楷体" panose="02010600040101010101" charset="-122"/>
              </a:rPr>
              <a:t>。请你写一篇</a:t>
            </a:r>
            <a:r>
              <a:rPr lang="zh-CN" altLang="en-US" sz="2000" b="1">
                <a:latin typeface="华文楷体" panose="02010600040101010101" charset="-122"/>
                <a:ea typeface="华文楷体" panose="02010600040101010101" charset="-122"/>
                <a:cs typeface="华文楷体" panose="02010600040101010101" charset="-122"/>
              </a:rPr>
              <a:t>栏目介绍</a:t>
            </a:r>
            <a:r>
              <a:rPr lang="en-US" altLang="zh-CN" sz="2000" b="1">
                <a:latin typeface="华文楷体" panose="02010600040101010101" charset="-122"/>
                <a:ea typeface="华文楷体" panose="02010600040101010101" charset="-122"/>
                <a:cs typeface="华文楷体" panose="02010600040101010101" charset="-122"/>
              </a:rPr>
              <a:t>，</a:t>
            </a:r>
            <a:r>
              <a:rPr lang="zh-CN" altLang="en-US" sz="2000" b="1">
                <a:latin typeface="华文楷体" panose="02010600040101010101" charset="-122"/>
                <a:ea typeface="华文楷体" panose="02010600040101010101" charset="-122"/>
                <a:cs typeface="华文楷体" panose="02010600040101010101" charset="-122"/>
              </a:rPr>
              <a:t>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开设目的；</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栏目内容；</a:t>
            </a:r>
            <a:r>
              <a:rPr lang="en-US" altLang="zh-CN" sz="2000" b="1">
                <a:latin typeface="华文楷体" panose="02010600040101010101" charset="-122"/>
                <a:ea typeface="华文楷体" panose="02010600040101010101" charset="-122"/>
                <a:cs typeface="华文楷体" panose="02010600040101010101" charset="-122"/>
              </a:rPr>
              <a:t>3. </a:t>
            </a:r>
            <a:r>
              <a:rPr lang="zh-CN" altLang="en-US" sz="2000" b="1">
                <a:latin typeface="华文楷体" panose="02010600040101010101" charset="-122"/>
                <a:ea typeface="华文楷体" panose="02010600040101010101" charset="-122"/>
                <a:cs typeface="华文楷体" panose="02010600040101010101" charset="-122"/>
              </a:rPr>
              <a:t>欢迎投稿</a:t>
            </a:r>
            <a:endParaRPr lang="zh-CN" altLang="en-US" sz="2000" b="1">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38"/>
          <p:cNvSpPr txBox="1"/>
          <p:nvPr/>
        </p:nvSpPr>
        <p:spPr>
          <a:xfrm>
            <a:off x="5998426" y="2331071"/>
            <a:ext cx="1843701" cy="461631"/>
          </a:xfrm>
          <a:prstGeom prst="rect">
            <a:avLst/>
          </a:prstGeom>
          <a:noFill/>
          <a:ln>
            <a:noFill/>
          </a:ln>
        </p:spPr>
        <p:txBody>
          <a:bodyPr wrap="square" lIns="91407" tIns="45703" rIns="91407" bIns="45703" rtlCol="0">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
        <p:nvSpPr>
          <p:cNvPr id="4" name="文本框 3"/>
          <p:cNvSpPr txBox="1"/>
          <p:nvPr/>
        </p:nvSpPr>
        <p:spPr>
          <a:xfrm>
            <a:off x="1221105" y="403860"/>
            <a:ext cx="2869565" cy="521970"/>
          </a:xfrm>
          <a:prstGeom prst="rect">
            <a:avLst/>
          </a:prstGeom>
          <a:noFill/>
        </p:spPr>
        <p:txBody>
          <a:bodyPr wrap="square" rtlCol="0">
            <a:spAutoFit/>
          </a:bodyPr>
          <a:p>
            <a:r>
              <a:rPr kumimoji="1" lang="zh-CN" altLang="en-US" sz="2800" b="1" dirty="0" smtClean="0">
                <a:solidFill>
                  <a:srgbClr val="C00000"/>
                </a:solidFill>
                <a:cs typeface="+mn-ea"/>
                <a:sym typeface="+mn-lt"/>
              </a:rPr>
              <a:t>投稿</a:t>
            </a:r>
            <a:endParaRPr kumimoji="1" lang="zh-CN" altLang="en-US" sz="2800" b="1" dirty="0" smtClean="0">
              <a:solidFill>
                <a:srgbClr val="C00000"/>
              </a:solidFill>
              <a:cs typeface="+mn-ea"/>
              <a:sym typeface="+mn-lt"/>
            </a:endParaRPr>
          </a:p>
        </p:txBody>
      </p:sp>
      <p:sp>
        <p:nvSpPr>
          <p:cNvPr id="5" name="文本框 4"/>
          <p:cNvSpPr txBox="1"/>
          <p:nvPr/>
        </p:nvSpPr>
        <p:spPr>
          <a:xfrm>
            <a:off x="551815" y="1508760"/>
            <a:ext cx="10860405" cy="5435600"/>
          </a:xfrm>
          <a:prstGeom prst="rect">
            <a:avLst/>
          </a:prstGeom>
          <a:noFill/>
        </p:spPr>
        <p:txBody>
          <a:bodyPr wrap="square" rtlCol="0" anchor="t">
            <a:spAutoFit/>
          </a:bodyPr>
          <a:p>
            <a:pPr algn="ctr">
              <a:lnSpc>
                <a:spcPct val="110000"/>
              </a:lnSpc>
            </a:pPr>
            <a:r>
              <a:rPr lang="en-US" altLang="zh-CN" sz="2800">
                <a:latin typeface="Times New Roman" panose="02020603050405020304" charset="0"/>
                <a:cs typeface="Times New Roman" panose="02020603050405020304" charset="0"/>
                <a:sym typeface="+mn-ea"/>
              </a:rPr>
              <a:t>  </a:t>
            </a:r>
            <a:r>
              <a:rPr lang="en-US" altLang="zh-CN" sz="2400">
                <a:latin typeface="Calibri" panose="020F0502020204030204" charset="0"/>
                <a:cs typeface="Calibri" panose="020F0502020204030204" charset="0"/>
                <a:sym typeface="+mn-ea"/>
              </a:rPr>
              <a:t>  </a:t>
            </a:r>
            <a:r>
              <a:rPr lang="zh-CN" altLang="en-US" sz="2400">
                <a:latin typeface="Calibri" panose="020F0502020204030204" charset="0"/>
                <a:cs typeface="Calibri" panose="020F0502020204030204" charset="0"/>
                <a:sym typeface="+mn-ea"/>
              </a:rPr>
              <a:t>An Unforgettable Activity in High School</a:t>
            </a:r>
            <a:endParaRPr lang="en-US" altLang="zh-CN" sz="2400">
              <a:latin typeface="Calibri" panose="020F0502020204030204" charset="0"/>
              <a:cs typeface="Calibri" panose="020F0502020204030204" charset="0"/>
              <a:sym typeface="+mn-ea"/>
            </a:endParaRPr>
          </a:p>
          <a:p>
            <a:pPr>
              <a:lnSpc>
                <a:spcPct val="110000"/>
              </a:lnSpc>
            </a:pPr>
            <a:r>
              <a:rPr lang="en-US" altLang="zh-CN" sz="2400">
                <a:latin typeface="Calibri" panose="020F0502020204030204" charset="0"/>
                <a:cs typeface="Calibri" panose="020F0502020204030204" charset="0"/>
                <a:sym typeface="+mn-ea"/>
              </a:rPr>
              <a:t>    </a:t>
            </a:r>
            <a:r>
              <a:rPr lang="zh-CN" altLang="en-US" sz="2400">
                <a:latin typeface="Calibri" panose="020F0502020204030204" charset="0"/>
                <a:cs typeface="Calibri" panose="020F0502020204030204" charset="0"/>
                <a:sym typeface="+mn-ea"/>
              </a:rPr>
              <a:t>My high school has witnessed many colorful activities in the past 3 years, among which the coming-of-age ceremony is especially unforgettable.</a:t>
            </a:r>
            <a:endParaRPr lang="zh-CN" altLang="en-US" sz="2400">
              <a:latin typeface="Calibri" panose="020F0502020204030204" charset="0"/>
              <a:cs typeface="Calibri" panose="020F0502020204030204" charset="0"/>
              <a:sym typeface="+mn-ea"/>
            </a:endParaRPr>
          </a:p>
          <a:p>
            <a:pPr>
              <a:lnSpc>
                <a:spcPct val="110000"/>
              </a:lnSpc>
            </a:pPr>
            <a:r>
              <a:rPr lang="en-US" altLang="zh-CN" sz="2400">
                <a:latin typeface="Calibri" panose="020F0502020204030204" charset="0"/>
                <a:cs typeface="Calibri" panose="020F0502020204030204" charset="0"/>
                <a:sym typeface="+mn-ea"/>
              </a:rPr>
              <a:t>    </a:t>
            </a:r>
            <a:r>
              <a:rPr lang="zh-CN" altLang="en-US" sz="2400">
                <a:latin typeface="Calibri" panose="020F0502020204030204" charset="0"/>
                <a:cs typeface="Calibri" panose="020F0502020204030204" charset="0"/>
                <a:sym typeface="+mn-ea"/>
              </a:rPr>
              <a:t>Present at the ceremony were all we students from Grade 3, along with our parents and teachers. It kicked off with an inspiring speech delivered by our president, which conveyed congratulations and anticipations about our future. Then came a series of activities, ranging from expressing gratitude to our parents and teachers to making a promise of being responsible for the adulthood. The highlight was when we walked through the coming-of-age gate.</a:t>
            </a:r>
            <a:endParaRPr lang="zh-CN" altLang="en-US" sz="2400">
              <a:latin typeface="Calibri" panose="020F0502020204030204" charset="0"/>
              <a:cs typeface="Calibri" panose="020F0502020204030204" charset="0"/>
              <a:sym typeface="+mn-ea"/>
            </a:endParaRPr>
          </a:p>
          <a:p>
            <a:pPr>
              <a:lnSpc>
                <a:spcPct val="110000"/>
              </a:lnSpc>
            </a:pPr>
            <a:r>
              <a:rPr lang="zh-CN" altLang="en-US" sz="2400">
                <a:latin typeface="Calibri" panose="020F0502020204030204" charset="0"/>
                <a:cs typeface="Calibri" panose="020F0502020204030204" charset="0"/>
                <a:sym typeface="+mn-ea"/>
              </a:rPr>
              <a:t> </a:t>
            </a:r>
            <a:r>
              <a:rPr lang="en-US" altLang="zh-CN" sz="2400">
                <a:latin typeface="Calibri" panose="020F0502020204030204" charset="0"/>
                <a:cs typeface="Calibri" panose="020F0502020204030204" charset="0"/>
                <a:sym typeface="+mn-ea"/>
              </a:rPr>
              <a:t>   </a:t>
            </a:r>
            <a:r>
              <a:rPr lang="zh-CN" altLang="en-US" sz="2400">
                <a:latin typeface="Calibri" panose="020F0502020204030204" charset="0"/>
                <a:cs typeface="Calibri" panose="020F0502020204030204" charset="0"/>
                <a:sym typeface="+mn-ea"/>
              </a:rPr>
              <a:t>The ceremony has been rooted in my mind as a reminder that I should shoulder my responsibility as an adult. </a:t>
            </a:r>
            <a:endParaRPr lang="zh-CN" altLang="en-US" sz="2400">
              <a:solidFill>
                <a:schemeClr val="tx1"/>
              </a:solidFill>
              <a:latin typeface="Times New Roman" panose="02020603050405020304" charset="0"/>
              <a:cs typeface="Times New Roman" panose="02020603050405020304" charset="0"/>
            </a:endParaRPr>
          </a:p>
          <a:p>
            <a:pPr>
              <a:lnSpc>
                <a:spcPct val="110000"/>
              </a:lnSpc>
            </a:pPr>
            <a:endParaRPr lang="zh-CN" altLang="en-US" sz="2400">
              <a:solidFill>
                <a:schemeClr val="tx1"/>
              </a:solidFill>
              <a:latin typeface="Times New Roman" panose="02020603050405020304" charset="0"/>
              <a:cs typeface="Times New Roman" panose="02020603050405020304" charset="0"/>
            </a:endParaRPr>
          </a:p>
          <a:p>
            <a:pPr>
              <a:lnSpc>
                <a:spcPct val="110000"/>
              </a:lnSpc>
            </a:pPr>
            <a:endParaRPr lang="en-US" altLang="zh-CN" sz="2400">
              <a:latin typeface="Calibri" panose="020F0502020204030204" charset="0"/>
              <a:cs typeface="Calibri" panose="020F0502020204030204" charset="0"/>
              <a:sym typeface="+mn-ea"/>
            </a:endParaRPr>
          </a:p>
        </p:txBody>
      </p:sp>
      <p:sp>
        <p:nvSpPr>
          <p:cNvPr id="6" name="文本框 5"/>
          <p:cNvSpPr txBox="1"/>
          <p:nvPr/>
        </p:nvSpPr>
        <p:spPr>
          <a:xfrm>
            <a:off x="2167890" y="260350"/>
            <a:ext cx="9596120" cy="1158240"/>
          </a:xfrm>
          <a:prstGeom prst="rect">
            <a:avLst/>
          </a:prstGeom>
          <a:noFill/>
          <a:ln w="12700">
            <a:solidFill>
              <a:srgbClr val="D8090F"/>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【投稿】假定你是李华，毕业在即，你校英文报举办了以</a:t>
            </a:r>
            <a:r>
              <a:rPr lang="en-US" altLang="zh-CN" sz="2000" b="1">
                <a:latin typeface="华文楷体" panose="02010600040101010101" charset="-122"/>
                <a:ea typeface="华文楷体" panose="02010600040101010101" charset="-122"/>
                <a:cs typeface="华文楷体" panose="02010600040101010101" charset="-122"/>
              </a:rPr>
              <a:t>“</a:t>
            </a:r>
            <a:r>
              <a:rPr lang="en-US" altLang="zh-CN" sz="2000" b="1">
                <a:latin typeface="Calibri" panose="020F0502020204030204" charset="0"/>
                <a:ea typeface="华文楷体" panose="02010600040101010101" charset="-122"/>
                <a:cs typeface="Calibri" panose="020F0502020204030204" charset="0"/>
              </a:rPr>
              <a:t>An Unforgettable Activity in High School</a:t>
            </a:r>
            <a:r>
              <a:rPr lang="en-US" altLang="zh-CN" sz="2000" b="1">
                <a:latin typeface="华文楷体" panose="02010600040101010101" charset="-122"/>
                <a:ea typeface="华文楷体" panose="02010600040101010101" charset="-122"/>
                <a:cs typeface="华文楷体" panose="02010600040101010101" charset="-122"/>
              </a:rPr>
              <a:t>” 为主题的征文活动。请你写一篇英文短文投稿，分享一次你参</a:t>
            </a:r>
            <a:r>
              <a:rPr lang="zh-CN" altLang="en-US" sz="2000" b="1">
                <a:latin typeface="华文楷体" panose="02010600040101010101" charset="-122"/>
                <a:ea typeface="华文楷体" panose="02010600040101010101" charset="-122"/>
                <a:cs typeface="华文楷体" panose="02010600040101010101" charset="-122"/>
              </a:rPr>
              <a:t>加过的校园活动。内容包括：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活动内容；</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活动感受</a:t>
            </a:r>
            <a:endParaRPr lang="zh-CN" altLang="en-US" sz="2000" b="1">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28575" y="-7620"/>
            <a:ext cx="12208510" cy="857250"/>
          </a:xfrm>
          <a:prstGeom prst="rect">
            <a:avLst/>
          </a:prstGeom>
          <a:solidFill>
            <a:srgbClr val="F3EA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b="1">
                <a:solidFill>
                  <a:srgbClr val="C00000"/>
                </a:solidFill>
                <a:latin typeface="华文楷体" panose="02010600040101010101" charset="-122"/>
                <a:ea typeface="华文楷体" panose="02010600040101010101" charset="-122"/>
              </a:rPr>
              <a:t>语料积累</a:t>
            </a:r>
            <a:endParaRPr lang="zh-CN" altLang="en-US" sz="3600" b="1">
              <a:solidFill>
                <a:srgbClr val="C00000"/>
              </a:solidFill>
              <a:latin typeface="华文楷体" panose="02010600040101010101" charset="-122"/>
              <a:ea typeface="华文楷体" panose="02010600040101010101" charset="-122"/>
            </a:endParaRPr>
          </a:p>
        </p:txBody>
      </p:sp>
      <p:sp>
        <p:nvSpPr>
          <p:cNvPr id="3" name="文本框 2"/>
          <p:cNvSpPr txBox="1"/>
          <p:nvPr/>
        </p:nvSpPr>
        <p:spPr>
          <a:xfrm>
            <a:off x="619760" y="1055370"/>
            <a:ext cx="6454775" cy="460375"/>
          </a:xfrm>
          <a:prstGeom prst="rect">
            <a:avLst/>
          </a:prstGeom>
          <a:noFill/>
        </p:spPr>
        <p:txBody>
          <a:bodyPr wrap="square" rtlCol="0">
            <a:spAutoFit/>
          </a:bodyPr>
          <a:p>
            <a:r>
              <a:rPr lang="zh-CN" altLang="en-US" sz="2400" b="1">
                <a:highlight>
                  <a:srgbClr val="00FF00"/>
                </a:highlight>
                <a:latin typeface="华文楷体" panose="02010600040101010101" charset="-122"/>
                <a:ea typeface="华文楷体" panose="02010600040101010101" charset="-122"/>
                <a:cs typeface="华文楷体" panose="02010600040101010101" charset="-122"/>
                <a:sym typeface="+mn-ea"/>
              </a:rPr>
              <a:t>邀请对方写稿</a:t>
            </a:r>
            <a:endParaRPr lang="zh-CN" altLang="en-US" sz="2400" b="1">
              <a:highlight>
                <a:srgbClr val="00FF00"/>
              </a:highlight>
              <a:latin typeface="华文楷体" panose="02010600040101010101" charset="-122"/>
              <a:ea typeface="华文楷体" panose="02010600040101010101" charset="-122"/>
              <a:cs typeface="华文楷体" panose="02010600040101010101" charset="-122"/>
              <a:sym typeface="+mn-ea"/>
            </a:endParaRPr>
          </a:p>
        </p:txBody>
      </p:sp>
      <p:sp>
        <p:nvSpPr>
          <p:cNvPr id="4" name="文本框 3"/>
          <p:cNvSpPr txBox="1"/>
          <p:nvPr/>
        </p:nvSpPr>
        <p:spPr>
          <a:xfrm>
            <a:off x="561975" y="1663065"/>
            <a:ext cx="10459085" cy="2676525"/>
          </a:xfrm>
          <a:prstGeom prst="rect">
            <a:avLst/>
          </a:prstGeom>
          <a:noFill/>
        </p:spPr>
        <p:txBody>
          <a:bodyPr wrap="square" rtlCol="0">
            <a:spAutoFit/>
          </a:bodyPr>
          <a:p>
            <a:r>
              <a:rPr lang="zh-CN" altLang="en-US" sz="2400">
                <a:latin typeface="Calibri" panose="020F0502020204030204" charset="0"/>
                <a:ea typeface="华文楷体" panose="02010600040101010101" charset="-122"/>
                <a:cs typeface="Calibri" panose="020F0502020204030204" charset="0"/>
              </a:rPr>
              <a:t>1.invite/ask sb.to do sth.  邀请某人做某事</a:t>
            </a:r>
            <a:endParaRPr lang="zh-CN" altLang="en-US" sz="2400">
              <a:latin typeface="Calibri" panose="020F0502020204030204" charset="0"/>
              <a:ea typeface="华文楷体" panose="02010600040101010101" charset="-122"/>
              <a:cs typeface="Calibri" panose="020F0502020204030204" charset="0"/>
            </a:endParaRPr>
          </a:p>
          <a:p>
            <a:r>
              <a:rPr lang="zh-CN" altLang="en-US" sz="2400">
                <a:latin typeface="Calibri" panose="020F0502020204030204" charset="0"/>
                <a:ea typeface="华文楷体" panose="02010600040101010101" charset="-122"/>
                <a:cs typeface="Calibri" panose="020F0502020204030204" charset="0"/>
              </a:rPr>
              <a:t>2.write anarticle for   为……写一篇文章</a:t>
            </a:r>
            <a:endParaRPr lang="zh-CN" altLang="en-US"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3. I’d like to ask you to write an article for ourschool’s English newspaper.</a:t>
            </a:r>
            <a:endParaRPr lang="en-US" altLang="zh-CN"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我想请你为我们学校英文报写一篇文章。</a:t>
            </a:r>
            <a:endParaRPr lang="en-US" altLang="zh-CN"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4. I’m writing to ask you to wrtie an article for the column of ... of our school’s English newspaper.</a:t>
            </a:r>
            <a:endParaRPr lang="en-US" altLang="zh-CN" sz="2400">
              <a:latin typeface="Calibri" panose="020F0502020204030204" charset="0"/>
              <a:ea typeface="华文楷体" panose="02010600040101010101" charset="-122"/>
              <a:cs typeface="Calibri" panose="020F0502020204030204" charset="0"/>
            </a:endParaRPr>
          </a:p>
          <a:p>
            <a:r>
              <a:rPr lang="zh-CN" altLang="en-US" sz="2400">
                <a:latin typeface="Calibri" panose="020F0502020204030204" charset="0"/>
                <a:ea typeface="华文楷体" panose="02010600040101010101" charset="-122"/>
                <a:cs typeface="Calibri" panose="020F0502020204030204" charset="0"/>
              </a:rPr>
              <a:t>我写信想邀请你为我们学校英文报的</a:t>
            </a:r>
            <a:r>
              <a:rPr lang="en-US" altLang="zh-CN" sz="2400">
                <a:latin typeface="Calibri" panose="020F0502020204030204" charset="0"/>
                <a:ea typeface="华文楷体" panose="02010600040101010101" charset="-122"/>
                <a:cs typeface="Calibri" panose="020F0502020204030204" charset="0"/>
              </a:rPr>
              <a:t>…</a:t>
            </a:r>
            <a:r>
              <a:rPr lang="zh-CN" altLang="en-US" sz="2400">
                <a:latin typeface="Calibri" panose="020F0502020204030204" charset="0"/>
                <a:ea typeface="华文楷体" panose="02010600040101010101" charset="-122"/>
                <a:cs typeface="Calibri" panose="020F0502020204030204" charset="0"/>
              </a:rPr>
              <a:t>栏目写一篇文章。</a:t>
            </a:r>
            <a:endParaRPr lang="zh-CN" altLang="en-US" sz="2400">
              <a:latin typeface="Calibri" panose="020F0502020204030204" charset="0"/>
              <a:ea typeface="华文楷体" panose="02010600040101010101" charset="-122"/>
              <a:cs typeface="Calibri" panose="020F0502020204030204" charset="0"/>
            </a:endParaRPr>
          </a:p>
        </p:txBody>
      </p:sp>
      <p:grpSp>
        <p:nvGrpSpPr>
          <p:cNvPr id="9" name="组合 8"/>
          <p:cNvGrpSpPr/>
          <p:nvPr/>
        </p:nvGrpSpPr>
        <p:grpSpPr>
          <a:xfrm>
            <a:off x="11030585" y="3745230"/>
            <a:ext cx="1065530" cy="2865120"/>
            <a:chOff x="5664692" y="1338316"/>
            <a:chExt cx="1751362" cy="4177564"/>
          </a:xfrm>
          <a:solidFill>
            <a:schemeClr val="accent1"/>
          </a:solidFill>
        </p:grpSpPr>
        <p:sp>
          <p:nvSpPr>
            <p:cNvPr id="10" name="Freeform 17"/>
            <p:cNvSpPr/>
            <p:nvPr/>
          </p:nvSpPr>
          <p:spPr>
            <a:xfrm flipV="1">
              <a:off x="6011483" y="1363469"/>
              <a:ext cx="566829" cy="1495132"/>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5006" tIns="32502" rIns="65006" bIns="32502" rtlCol="0" anchor="ctr"/>
            <a:p>
              <a:pPr algn="ct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nvGrpSpPr>
            <p:cNvPr id="11" name="Group 4"/>
            <p:cNvGrpSpPr>
              <a:grpSpLocks noChangeAspect="1"/>
            </p:cNvGrpSpPr>
            <p:nvPr/>
          </p:nvGrpSpPr>
          <p:grpSpPr bwMode="auto">
            <a:xfrm>
              <a:off x="5881714" y="3813379"/>
              <a:ext cx="1534340" cy="1702501"/>
              <a:chOff x="1538" y="671"/>
              <a:chExt cx="2684" cy="2978"/>
            </a:xfrm>
            <a:grpFill/>
            <a:effectLst/>
          </p:grpSpPr>
          <p:sp>
            <p:nvSpPr>
              <p:cNvPr id="24" name="Freeform 6"/>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5" name="Freeform 6"/>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6" name="Freeform 7"/>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7" name="Freeform 8"/>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8" name="Freeform 9"/>
              <p:cNvSpPr/>
              <p:nvPr/>
            </p:nvSpPr>
            <p:spPr bwMode="auto">
              <a:xfrm>
                <a:off x="2904" y="3253"/>
                <a:ext cx="45" cy="396"/>
              </a:xfrm>
              <a:custGeom>
                <a:avLst/>
                <a:gdLst>
                  <a:gd name="T0" fmla="*/ 18 w 118"/>
                  <a:gd name="T1" fmla="*/ 491 h 1025"/>
                  <a:gd name="T2" fmla="*/ 0 w 118"/>
                  <a:gd name="T3" fmla="*/ 88 h 1025"/>
                  <a:gd name="T4" fmla="*/ 36 w 118"/>
                  <a:gd name="T5" fmla="*/ 0 h 1025"/>
                  <a:gd name="T6" fmla="*/ 82 w 118"/>
                  <a:gd name="T7" fmla="*/ 78 h 1025"/>
                  <a:gd name="T8" fmla="*/ 117 w 118"/>
                  <a:gd name="T9" fmla="*/ 936 h 1025"/>
                  <a:gd name="T10" fmla="*/ 81 w 118"/>
                  <a:gd name="T11" fmla="*/ 1025 h 1025"/>
                  <a:gd name="T12" fmla="*/ 35 w 118"/>
                  <a:gd name="T13" fmla="*/ 936 h 1025"/>
                  <a:gd name="T14" fmla="*/ 12 w 118"/>
                  <a:gd name="T15" fmla="*/ 491 h 1025"/>
                  <a:gd name="T16" fmla="*/ 18 w 118"/>
                  <a:gd name="T17" fmla="*/ 491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025">
                    <a:moveTo>
                      <a:pt x="18" y="491"/>
                    </a:moveTo>
                    <a:cubicBezTo>
                      <a:pt x="11" y="357"/>
                      <a:pt x="2" y="223"/>
                      <a:pt x="0" y="88"/>
                    </a:cubicBezTo>
                    <a:cubicBezTo>
                      <a:pt x="0" y="59"/>
                      <a:pt x="23" y="29"/>
                      <a:pt x="36" y="0"/>
                    </a:cubicBezTo>
                    <a:cubicBezTo>
                      <a:pt x="52" y="26"/>
                      <a:pt x="80" y="51"/>
                      <a:pt x="82" y="78"/>
                    </a:cubicBezTo>
                    <a:cubicBezTo>
                      <a:pt x="97" y="364"/>
                      <a:pt x="108" y="650"/>
                      <a:pt x="117" y="936"/>
                    </a:cubicBezTo>
                    <a:cubicBezTo>
                      <a:pt x="118" y="965"/>
                      <a:pt x="94" y="995"/>
                      <a:pt x="81" y="1025"/>
                    </a:cubicBezTo>
                    <a:cubicBezTo>
                      <a:pt x="65" y="995"/>
                      <a:pt x="37" y="967"/>
                      <a:pt x="35" y="936"/>
                    </a:cubicBezTo>
                    <a:cubicBezTo>
                      <a:pt x="23" y="788"/>
                      <a:pt x="19" y="640"/>
                      <a:pt x="12" y="491"/>
                    </a:cubicBezTo>
                    <a:cubicBezTo>
                      <a:pt x="14" y="491"/>
                      <a:pt x="16" y="491"/>
                      <a:pt x="18" y="4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9" name="Freeform 10"/>
              <p:cNvSpPr/>
              <p:nvPr/>
            </p:nvSpPr>
            <p:spPr bwMode="auto">
              <a:xfrm>
                <a:off x="3846" y="2352"/>
                <a:ext cx="376" cy="143"/>
              </a:xfrm>
              <a:custGeom>
                <a:avLst/>
                <a:gdLst>
                  <a:gd name="T0" fmla="*/ 929 w 973"/>
                  <a:gd name="T1" fmla="*/ 370 h 370"/>
                  <a:gd name="T2" fmla="*/ 863 w 973"/>
                  <a:gd name="T3" fmla="*/ 348 h 370"/>
                  <a:gd name="T4" fmla="*/ 79 w 973"/>
                  <a:gd name="T5" fmla="*/ 90 h 370"/>
                  <a:gd name="T6" fmla="*/ 0 w 973"/>
                  <a:gd name="T7" fmla="*/ 25 h 370"/>
                  <a:gd name="T8" fmla="*/ 97 w 973"/>
                  <a:gd name="T9" fmla="*/ 9 h 370"/>
                  <a:gd name="T10" fmla="*/ 911 w 973"/>
                  <a:gd name="T11" fmla="*/ 277 h 370"/>
                  <a:gd name="T12" fmla="*/ 973 w 973"/>
                  <a:gd name="T13" fmla="*/ 335 h 370"/>
                  <a:gd name="T14" fmla="*/ 929 w 973"/>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3" h="370">
                    <a:moveTo>
                      <a:pt x="929" y="370"/>
                    </a:moveTo>
                    <a:cubicBezTo>
                      <a:pt x="903" y="361"/>
                      <a:pt x="883" y="355"/>
                      <a:pt x="863" y="348"/>
                    </a:cubicBezTo>
                    <a:cubicBezTo>
                      <a:pt x="601" y="263"/>
                      <a:pt x="340" y="179"/>
                      <a:pt x="79" y="90"/>
                    </a:cubicBezTo>
                    <a:cubicBezTo>
                      <a:pt x="49" y="80"/>
                      <a:pt x="26" y="47"/>
                      <a:pt x="0" y="25"/>
                    </a:cubicBezTo>
                    <a:cubicBezTo>
                      <a:pt x="33" y="19"/>
                      <a:pt x="69" y="0"/>
                      <a:pt x="97" y="9"/>
                    </a:cubicBezTo>
                    <a:cubicBezTo>
                      <a:pt x="370" y="95"/>
                      <a:pt x="641" y="185"/>
                      <a:pt x="911" y="277"/>
                    </a:cubicBezTo>
                    <a:cubicBezTo>
                      <a:pt x="935" y="285"/>
                      <a:pt x="953" y="315"/>
                      <a:pt x="973" y="335"/>
                    </a:cubicBezTo>
                    <a:cubicBezTo>
                      <a:pt x="958" y="347"/>
                      <a:pt x="943" y="359"/>
                      <a:pt x="929" y="3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0" name="Freeform 11"/>
              <p:cNvSpPr/>
              <p:nvPr/>
            </p:nvSpPr>
            <p:spPr bwMode="auto">
              <a:xfrm>
                <a:off x="3737" y="1439"/>
                <a:ext cx="338" cy="216"/>
              </a:xfrm>
              <a:custGeom>
                <a:avLst/>
                <a:gdLst>
                  <a:gd name="T0" fmla="*/ 833 w 875"/>
                  <a:gd name="T1" fmla="*/ 0 h 559"/>
                  <a:gd name="T2" fmla="*/ 868 w 875"/>
                  <a:gd name="T3" fmla="*/ 19 h 559"/>
                  <a:gd name="T4" fmla="*/ 866 w 875"/>
                  <a:gd name="T5" fmla="*/ 67 h 559"/>
                  <a:gd name="T6" fmla="*/ 807 w 875"/>
                  <a:gd name="T7" fmla="*/ 110 h 559"/>
                  <a:gd name="T8" fmla="*/ 101 w 875"/>
                  <a:gd name="T9" fmla="*/ 541 h 559"/>
                  <a:gd name="T10" fmla="*/ 0 w 875"/>
                  <a:gd name="T11" fmla="*/ 559 h 559"/>
                  <a:gd name="T12" fmla="*/ 52 w 875"/>
                  <a:gd name="T13" fmla="*/ 475 h 559"/>
                  <a:gd name="T14" fmla="*/ 774 w 875"/>
                  <a:gd name="T15" fmla="*/ 30 h 559"/>
                  <a:gd name="T16" fmla="*/ 833 w 875"/>
                  <a:gd name="T1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5" h="559">
                    <a:moveTo>
                      <a:pt x="833" y="0"/>
                    </a:moveTo>
                    <a:cubicBezTo>
                      <a:pt x="846" y="6"/>
                      <a:pt x="864" y="10"/>
                      <a:pt x="868" y="19"/>
                    </a:cubicBezTo>
                    <a:cubicBezTo>
                      <a:pt x="874" y="33"/>
                      <a:pt x="875" y="57"/>
                      <a:pt x="866" y="67"/>
                    </a:cubicBezTo>
                    <a:cubicBezTo>
                      <a:pt x="851" y="85"/>
                      <a:pt x="828" y="97"/>
                      <a:pt x="807" y="110"/>
                    </a:cubicBezTo>
                    <a:cubicBezTo>
                      <a:pt x="572" y="255"/>
                      <a:pt x="338" y="400"/>
                      <a:pt x="101" y="541"/>
                    </a:cubicBezTo>
                    <a:cubicBezTo>
                      <a:pt x="74" y="558"/>
                      <a:pt x="34" y="553"/>
                      <a:pt x="0" y="559"/>
                    </a:cubicBezTo>
                    <a:cubicBezTo>
                      <a:pt x="17" y="530"/>
                      <a:pt x="27" y="491"/>
                      <a:pt x="52" y="475"/>
                    </a:cubicBezTo>
                    <a:cubicBezTo>
                      <a:pt x="291" y="324"/>
                      <a:pt x="533" y="178"/>
                      <a:pt x="774" y="30"/>
                    </a:cubicBezTo>
                    <a:cubicBezTo>
                      <a:pt x="792" y="19"/>
                      <a:pt x="811" y="11"/>
                      <a:pt x="8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1" name="Freeform 12"/>
              <p:cNvSpPr/>
              <p:nvPr/>
            </p:nvSpPr>
            <p:spPr bwMode="auto">
              <a:xfrm>
                <a:off x="2009" y="2999"/>
                <a:ext cx="190" cy="356"/>
              </a:xfrm>
              <a:custGeom>
                <a:avLst/>
                <a:gdLst>
                  <a:gd name="T0" fmla="*/ 484 w 494"/>
                  <a:gd name="T1" fmla="*/ 4 h 920"/>
                  <a:gd name="T2" fmla="*/ 483 w 494"/>
                  <a:gd name="T3" fmla="*/ 86 h 920"/>
                  <a:gd name="T4" fmla="*/ 296 w 494"/>
                  <a:gd name="T5" fmla="*/ 454 h 920"/>
                  <a:gd name="T6" fmla="*/ 82 w 494"/>
                  <a:gd name="T7" fmla="*/ 868 h 920"/>
                  <a:gd name="T8" fmla="*/ 15 w 494"/>
                  <a:gd name="T9" fmla="*/ 920 h 920"/>
                  <a:gd name="T10" fmla="*/ 11 w 494"/>
                  <a:gd name="T11" fmla="*/ 829 h 920"/>
                  <a:gd name="T12" fmla="*/ 405 w 494"/>
                  <a:gd name="T13" fmla="*/ 55 h 920"/>
                  <a:gd name="T14" fmla="*/ 448 w 494"/>
                  <a:gd name="T15" fmla="*/ 0 h 920"/>
                  <a:gd name="T16" fmla="*/ 484 w 494"/>
                  <a:gd name="T17" fmla="*/ 4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4" h="920">
                    <a:moveTo>
                      <a:pt x="484" y="4"/>
                    </a:moveTo>
                    <a:cubicBezTo>
                      <a:pt x="484" y="31"/>
                      <a:pt x="494" y="63"/>
                      <a:pt x="483" y="86"/>
                    </a:cubicBezTo>
                    <a:cubicBezTo>
                      <a:pt x="423" y="210"/>
                      <a:pt x="359" y="332"/>
                      <a:pt x="296" y="454"/>
                    </a:cubicBezTo>
                    <a:cubicBezTo>
                      <a:pt x="225" y="592"/>
                      <a:pt x="156" y="731"/>
                      <a:pt x="82" y="868"/>
                    </a:cubicBezTo>
                    <a:cubicBezTo>
                      <a:pt x="70" y="890"/>
                      <a:pt x="38" y="902"/>
                      <a:pt x="15" y="920"/>
                    </a:cubicBezTo>
                    <a:cubicBezTo>
                      <a:pt x="13" y="889"/>
                      <a:pt x="0" y="853"/>
                      <a:pt x="11" y="829"/>
                    </a:cubicBezTo>
                    <a:cubicBezTo>
                      <a:pt x="140" y="570"/>
                      <a:pt x="272" y="313"/>
                      <a:pt x="405" y="55"/>
                    </a:cubicBezTo>
                    <a:cubicBezTo>
                      <a:pt x="415" y="35"/>
                      <a:pt x="433" y="18"/>
                      <a:pt x="448" y="0"/>
                    </a:cubicBezTo>
                    <a:cubicBezTo>
                      <a:pt x="460" y="1"/>
                      <a:pt x="472" y="2"/>
                      <a:pt x="48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2" name="Freeform 13"/>
              <p:cNvSpPr/>
              <p:nvPr/>
            </p:nvSpPr>
            <p:spPr bwMode="auto">
              <a:xfrm>
                <a:off x="3597" y="2924"/>
                <a:ext cx="255" cy="314"/>
              </a:xfrm>
              <a:custGeom>
                <a:avLst/>
                <a:gdLst>
                  <a:gd name="T0" fmla="*/ 0 w 660"/>
                  <a:gd name="T1" fmla="*/ 38 h 814"/>
                  <a:gd name="T2" fmla="*/ 33 w 660"/>
                  <a:gd name="T3" fmla="*/ 2 h 814"/>
                  <a:gd name="T4" fmla="*/ 93 w 660"/>
                  <a:gd name="T5" fmla="*/ 33 h 814"/>
                  <a:gd name="T6" fmla="*/ 338 w 660"/>
                  <a:gd name="T7" fmla="*/ 340 h 814"/>
                  <a:gd name="T8" fmla="*/ 646 w 660"/>
                  <a:gd name="T9" fmla="*/ 731 h 814"/>
                  <a:gd name="T10" fmla="*/ 652 w 660"/>
                  <a:gd name="T11" fmla="*/ 814 h 814"/>
                  <a:gd name="T12" fmla="*/ 582 w 660"/>
                  <a:gd name="T13" fmla="*/ 784 h 814"/>
                  <a:gd name="T14" fmla="*/ 28 w 660"/>
                  <a:gd name="T15" fmla="*/ 88 h 814"/>
                  <a:gd name="T16" fmla="*/ 0 w 660"/>
                  <a:gd name="T17" fmla="*/ 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0" h="814">
                    <a:moveTo>
                      <a:pt x="0" y="38"/>
                    </a:moveTo>
                    <a:cubicBezTo>
                      <a:pt x="12" y="25"/>
                      <a:pt x="25" y="0"/>
                      <a:pt x="33" y="2"/>
                    </a:cubicBezTo>
                    <a:cubicBezTo>
                      <a:pt x="55" y="6"/>
                      <a:pt x="80" y="17"/>
                      <a:pt x="93" y="33"/>
                    </a:cubicBezTo>
                    <a:cubicBezTo>
                      <a:pt x="176" y="134"/>
                      <a:pt x="257" y="237"/>
                      <a:pt x="338" y="340"/>
                    </a:cubicBezTo>
                    <a:cubicBezTo>
                      <a:pt x="441" y="470"/>
                      <a:pt x="546" y="599"/>
                      <a:pt x="646" y="731"/>
                    </a:cubicBezTo>
                    <a:cubicBezTo>
                      <a:pt x="660" y="750"/>
                      <a:pt x="650" y="786"/>
                      <a:pt x="652" y="814"/>
                    </a:cubicBezTo>
                    <a:cubicBezTo>
                      <a:pt x="628" y="805"/>
                      <a:pt x="596" y="802"/>
                      <a:pt x="582" y="784"/>
                    </a:cubicBezTo>
                    <a:cubicBezTo>
                      <a:pt x="395" y="554"/>
                      <a:pt x="212" y="321"/>
                      <a:pt x="28" y="88"/>
                    </a:cubicBezTo>
                    <a:cubicBezTo>
                      <a:pt x="17" y="75"/>
                      <a:pt x="11" y="58"/>
                      <a:pt x="0"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3" name="Freeform 14"/>
              <p:cNvSpPr/>
              <p:nvPr/>
            </p:nvSpPr>
            <p:spPr bwMode="auto">
              <a:xfrm>
                <a:off x="1765" y="1406"/>
                <a:ext cx="309" cy="263"/>
              </a:xfrm>
              <a:custGeom>
                <a:avLst/>
                <a:gdLst>
                  <a:gd name="T0" fmla="*/ 780 w 800"/>
                  <a:gd name="T1" fmla="*/ 680 h 680"/>
                  <a:gd name="T2" fmla="*/ 698 w 800"/>
                  <a:gd name="T3" fmla="*/ 623 h 680"/>
                  <a:gd name="T4" fmla="*/ 46 w 800"/>
                  <a:gd name="T5" fmla="*/ 83 h 680"/>
                  <a:gd name="T6" fmla="*/ 0 w 800"/>
                  <a:gd name="T7" fmla="*/ 0 h 680"/>
                  <a:gd name="T8" fmla="*/ 98 w 800"/>
                  <a:gd name="T9" fmla="*/ 19 h 680"/>
                  <a:gd name="T10" fmla="*/ 760 w 800"/>
                  <a:gd name="T11" fmla="*/ 563 h 680"/>
                  <a:gd name="T12" fmla="*/ 797 w 800"/>
                  <a:gd name="T13" fmla="*/ 632 h 680"/>
                  <a:gd name="T14" fmla="*/ 780 w 800"/>
                  <a:gd name="T15" fmla="*/ 680 h 6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0" h="680">
                    <a:moveTo>
                      <a:pt x="780" y="680"/>
                    </a:moveTo>
                    <a:cubicBezTo>
                      <a:pt x="738" y="651"/>
                      <a:pt x="717" y="638"/>
                      <a:pt x="698" y="623"/>
                    </a:cubicBezTo>
                    <a:cubicBezTo>
                      <a:pt x="480" y="443"/>
                      <a:pt x="262" y="264"/>
                      <a:pt x="46" y="83"/>
                    </a:cubicBezTo>
                    <a:cubicBezTo>
                      <a:pt x="24" y="64"/>
                      <a:pt x="15" y="28"/>
                      <a:pt x="0" y="0"/>
                    </a:cubicBezTo>
                    <a:cubicBezTo>
                      <a:pt x="33" y="6"/>
                      <a:pt x="75" y="1"/>
                      <a:pt x="98" y="19"/>
                    </a:cubicBezTo>
                    <a:cubicBezTo>
                      <a:pt x="321" y="198"/>
                      <a:pt x="541" y="380"/>
                      <a:pt x="760" y="563"/>
                    </a:cubicBezTo>
                    <a:cubicBezTo>
                      <a:pt x="779" y="579"/>
                      <a:pt x="791" y="607"/>
                      <a:pt x="797" y="632"/>
                    </a:cubicBezTo>
                    <a:cubicBezTo>
                      <a:pt x="800" y="646"/>
                      <a:pt x="786" y="664"/>
                      <a:pt x="780" y="6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4" name="Freeform 15"/>
              <p:cNvSpPr/>
              <p:nvPr/>
            </p:nvSpPr>
            <p:spPr bwMode="auto">
              <a:xfrm>
                <a:off x="1538" y="2321"/>
                <a:ext cx="395" cy="59"/>
              </a:xfrm>
              <a:custGeom>
                <a:avLst/>
                <a:gdLst>
                  <a:gd name="T0" fmla="*/ 0 w 1023"/>
                  <a:gd name="T1" fmla="*/ 104 h 153"/>
                  <a:gd name="T2" fmla="*/ 85 w 1023"/>
                  <a:gd name="T3" fmla="*/ 68 h 153"/>
                  <a:gd name="T4" fmla="*/ 930 w 1023"/>
                  <a:gd name="T5" fmla="*/ 2 h 153"/>
                  <a:gd name="T6" fmla="*/ 1023 w 1023"/>
                  <a:gd name="T7" fmla="*/ 36 h 153"/>
                  <a:gd name="T8" fmla="*/ 932 w 1023"/>
                  <a:gd name="T9" fmla="*/ 83 h 153"/>
                  <a:gd name="T10" fmla="*/ 119 w 1023"/>
                  <a:gd name="T11" fmla="*/ 150 h 153"/>
                  <a:gd name="T12" fmla="*/ 10 w 1023"/>
                  <a:gd name="T13" fmla="*/ 144 h 153"/>
                  <a:gd name="T14" fmla="*/ 0 w 1023"/>
                  <a:gd name="T15" fmla="*/ 104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 h="153">
                    <a:moveTo>
                      <a:pt x="0" y="104"/>
                    </a:moveTo>
                    <a:cubicBezTo>
                      <a:pt x="28" y="91"/>
                      <a:pt x="56" y="70"/>
                      <a:pt x="85" y="68"/>
                    </a:cubicBezTo>
                    <a:cubicBezTo>
                      <a:pt x="367" y="43"/>
                      <a:pt x="648" y="21"/>
                      <a:pt x="930" y="2"/>
                    </a:cubicBezTo>
                    <a:cubicBezTo>
                      <a:pt x="960" y="0"/>
                      <a:pt x="992" y="24"/>
                      <a:pt x="1023" y="36"/>
                    </a:cubicBezTo>
                    <a:cubicBezTo>
                      <a:pt x="993" y="52"/>
                      <a:pt x="964" y="80"/>
                      <a:pt x="932" y="83"/>
                    </a:cubicBezTo>
                    <a:cubicBezTo>
                      <a:pt x="661" y="108"/>
                      <a:pt x="390" y="129"/>
                      <a:pt x="119" y="150"/>
                    </a:cubicBezTo>
                    <a:cubicBezTo>
                      <a:pt x="83" y="153"/>
                      <a:pt x="46" y="146"/>
                      <a:pt x="10" y="144"/>
                    </a:cubicBezTo>
                    <a:cubicBezTo>
                      <a:pt x="7" y="131"/>
                      <a:pt x="3" y="117"/>
                      <a:pt x="0"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grpSp>
          <p:nvGrpSpPr>
            <p:cNvPr id="12" name="Group 4"/>
            <p:cNvGrpSpPr>
              <a:grpSpLocks noChangeAspect="1"/>
            </p:cNvGrpSpPr>
            <p:nvPr/>
          </p:nvGrpSpPr>
          <p:grpSpPr bwMode="auto">
            <a:xfrm>
              <a:off x="6353999" y="2879694"/>
              <a:ext cx="452479" cy="705917"/>
              <a:chOff x="2191" y="671"/>
              <a:chExt cx="1416" cy="2209"/>
            </a:xfrm>
            <a:grpFill/>
          </p:grpSpPr>
          <p:sp>
            <p:nvSpPr>
              <p:cNvPr id="20" name="Freeform 19"/>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1" name="Freeform 6"/>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2" name="Freeform 7"/>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3" name="Freeform 8"/>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sp>
          <p:nvSpPr>
            <p:cNvPr id="13" name="Freeform 23"/>
            <p:cNvSpPr/>
            <p:nvPr/>
          </p:nvSpPr>
          <p:spPr>
            <a:xfrm>
              <a:off x="5937432" y="1338316"/>
              <a:ext cx="566829" cy="1655157"/>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5006" tIns="32502" rIns="65006" bIns="32502" rtlCol="0" anchor="ctr"/>
            <a:p>
              <a:pPr algn="ct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4" name="Freeform 24"/>
            <p:cNvSpPr/>
            <p:nvPr/>
          </p:nvSpPr>
          <p:spPr>
            <a:xfrm flipH="1">
              <a:off x="6092918" y="1363470"/>
              <a:ext cx="566829" cy="2456113"/>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5006" tIns="32502" rIns="65006" bIns="32502" rtlCol="0" anchor="ctr"/>
            <a:p>
              <a:pPr algn="ct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nvGrpSpPr>
            <p:cNvPr id="15" name="Group 4"/>
            <p:cNvGrpSpPr>
              <a:grpSpLocks noChangeAspect="1"/>
            </p:cNvGrpSpPr>
            <p:nvPr/>
          </p:nvGrpSpPr>
          <p:grpSpPr bwMode="auto">
            <a:xfrm>
              <a:off x="5664692" y="2976185"/>
              <a:ext cx="552880" cy="862557"/>
              <a:chOff x="2191" y="671"/>
              <a:chExt cx="1416" cy="2209"/>
            </a:xfrm>
            <a:grpFill/>
          </p:grpSpPr>
          <p:sp>
            <p:nvSpPr>
              <p:cNvPr id="16" name="Freeform 26"/>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7" name="Freeform 6"/>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8" name="Freeform 7"/>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9" name="Freeform 8"/>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28575" y="-7620"/>
            <a:ext cx="12208510" cy="857250"/>
          </a:xfrm>
          <a:prstGeom prst="rect">
            <a:avLst/>
          </a:prstGeom>
          <a:solidFill>
            <a:srgbClr val="F3EA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b="1">
                <a:solidFill>
                  <a:srgbClr val="C00000"/>
                </a:solidFill>
                <a:latin typeface="华文楷体" panose="02010600040101010101" charset="-122"/>
                <a:ea typeface="华文楷体" panose="02010600040101010101" charset="-122"/>
              </a:rPr>
              <a:t>语料积累</a:t>
            </a:r>
            <a:endParaRPr lang="zh-CN" altLang="en-US" sz="3600" b="1">
              <a:solidFill>
                <a:srgbClr val="C00000"/>
              </a:solidFill>
              <a:latin typeface="华文楷体" panose="02010600040101010101" charset="-122"/>
              <a:ea typeface="华文楷体" panose="02010600040101010101" charset="-122"/>
            </a:endParaRPr>
          </a:p>
        </p:txBody>
      </p:sp>
      <p:sp>
        <p:nvSpPr>
          <p:cNvPr id="3" name="文本框 2"/>
          <p:cNvSpPr txBox="1"/>
          <p:nvPr/>
        </p:nvSpPr>
        <p:spPr>
          <a:xfrm>
            <a:off x="509905" y="1055370"/>
            <a:ext cx="9850755" cy="460375"/>
          </a:xfrm>
          <a:prstGeom prst="rect">
            <a:avLst/>
          </a:prstGeom>
          <a:noFill/>
        </p:spPr>
        <p:txBody>
          <a:bodyPr wrap="square" rtlCol="0">
            <a:spAutoFit/>
          </a:bodyPr>
          <a:p>
            <a:pPr>
              <a:buNone/>
            </a:pPr>
            <a:r>
              <a:rPr lang="zh-CN" altLang="en-US" sz="2400" b="1">
                <a:highlight>
                  <a:srgbClr val="00FF00"/>
                </a:highlight>
                <a:latin typeface="华文楷体" panose="02010600040101010101" charset="-122"/>
                <a:ea typeface="华文楷体" panose="02010600040101010101" charset="-122"/>
                <a:cs typeface="华文楷体" panose="02010600040101010101" charset="-122"/>
                <a:sym typeface="+mn-ea"/>
              </a:rPr>
              <a:t>栏目介绍+稿件具体要求（稿件内容、篇幅、交稿日期等）</a:t>
            </a:r>
            <a:endParaRPr lang="zh-CN" altLang="en-US" sz="2400" b="1">
              <a:highlight>
                <a:srgbClr val="00FF00"/>
              </a:highlight>
              <a:latin typeface="华文楷体" panose="02010600040101010101" charset="-122"/>
              <a:ea typeface="华文楷体" panose="02010600040101010101" charset="-122"/>
              <a:cs typeface="华文楷体" panose="02010600040101010101" charset="-122"/>
              <a:sym typeface="+mn-ea"/>
            </a:endParaRPr>
          </a:p>
        </p:txBody>
      </p:sp>
      <p:sp>
        <p:nvSpPr>
          <p:cNvPr id="4" name="文本框 3"/>
          <p:cNvSpPr txBox="1"/>
          <p:nvPr/>
        </p:nvSpPr>
        <p:spPr>
          <a:xfrm>
            <a:off x="464185" y="1663065"/>
            <a:ext cx="11264265" cy="4892675"/>
          </a:xfrm>
          <a:prstGeom prst="rect">
            <a:avLst/>
          </a:prstGeom>
          <a:noFill/>
        </p:spPr>
        <p:txBody>
          <a:bodyPr wrap="square" rtlCol="0">
            <a:spAutoFit/>
          </a:bodyPr>
          <a:p>
            <a:r>
              <a:rPr lang="zh-CN" altLang="en-US" sz="2400">
                <a:latin typeface="Calibri" panose="020F0502020204030204" charset="0"/>
                <a:ea typeface="华文楷体" panose="02010600040101010101" charset="-122"/>
                <a:cs typeface="Calibri" panose="020F0502020204030204" charset="0"/>
              </a:rPr>
              <a:t>1</a:t>
            </a:r>
            <a:r>
              <a:rPr lang="en-US" altLang="zh-CN" sz="2400">
                <a:latin typeface="Calibri" panose="020F0502020204030204" charset="0"/>
                <a:ea typeface="华文楷体" panose="02010600040101010101" charset="-122"/>
                <a:cs typeface="Calibri" panose="020F0502020204030204" charset="0"/>
              </a:rPr>
              <a:t>. with the aim/purpose of doing sth.  目的是为了……</a:t>
            </a:r>
            <a:endParaRPr lang="en-US" altLang="zh-CN"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2. be aimed at doing sth. / aim to do sth.    旨在……</a:t>
            </a:r>
            <a:endParaRPr lang="en-US" altLang="zh-CN"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3. make/help sb. know sth. about…./have a better understanding of...帮助某人了解某事</a:t>
            </a:r>
            <a:endParaRPr lang="en-US" altLang="zh-CN"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4. introduce sth. to sb.   使某人了解某事</a:t>
            </a:r>
            <a:endParaRPr lang="en-US" altLang="zh-CN"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5. set up columns/sections to publish  设定栏目来刊登……</a:t>
            </a:r>
            <a:endParaRPr lang="en-US" altLang="zh-CN"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6. be popular among sb./ gain great pupularity among...  受到……欢迎</a:t>
            </a:r>
            <a:endParaRPr lang="en-US" altLang="zh-CN"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7. welcome articles about...</a:t>
            </a:r>
            <a:r>
              <a:rPr lang="zh-CN" altLang="en-US" sz="2400">
                <a:latin typeface="Calibri" panose="020F0502020204030204" charset="0"/>
                <a:ea typeface="华文楷体" panose="02010600040101010101" charset="-122"/>
                <a:cs typeface="Calibri" panose="020F0502020204030204" charset="0"/>
              </a:rPr>
              <a:t>欢迎关于</a:t>
            </a:r>
            <a:r>
              <a:rPr lang="en-US" altLang="zh-CN" sz="2400">
                <a:latin typeface="Calibri" panose="020F0502020204030204" charset="0"/>
                <a:ea typeface="华文楷体" panose="02010600040101010101" charset="-122"/>
                <a:cs typeface="Calibri" panose="020F0502020204030204" charset="0"/>
              </a:rPr>
              <a:t>……</a:t>
            </a:r>
            <a:r>
              <a:rPr lang="zh-CN" altLang="en-US" sz="2400">
                <a:latin typeface="Calibri" panose="020F0502020204030204" charset="0"/>
                <a:ea typeface="华文楷体" panose="02010600040101010101" charset="-122"/>
                <a:cs typeface="Calibri" panose="020F0502020204030204" charset="0"/>
              </a:rPr>
              <a:t>的稿件</a:t>
            </a:r>
            <a:endParaRPr lang="zh-CN" altLang="en-US"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8. welcome you to contribute to...</a:t>
            </a:r>
            <a:r>
              <a:rPr lang="zh-CN" altLang="en-US" sz="2400">
                <a:latin typeface="Calibri" panose="020F0502020204030204" charset="0"/>
                <a:ea typeface="华文楷体" panose="02010600040101010101" charset="-122"/>
                <a:cs typeface="Calibri" panose="020F0502020204030204" charset="0"/>
              </a:rPr>
              <a:t>欢迎你向</a:t>
            </a:r>
            <a:r>
              <a:rPr lang="en-US" altLang="zh-CN" sz="2400">
                <a:latin typeface="Calibri" panose="020F0502020204030204" charset="0"/>
                <a:ea typeface="华文楷体" panose="02010600040101010101" charset="-122"/>
                <a:cs typeface="Calibri" panose="020F0502020204030204" charset="0"/>
              </a:rPr>
              <a:t>……</a:t>
            </a:r>
            <a:r>
              <a:rPr lang="zh-CN" altLang="en-US" sz="2400">
                <a:latin typeface="Calibri" panose="020F0502020204030204" charset="0"/>
                <a:ea typeface="华文楷体" panose="02010600040101010101" charset="-122"/>
                <a:cs typeface="Calibri" panose="020F0502020204030204" charset="0"/>
              </a:rPr>
              <a:t>投稿</a:t>
            </a:r>
            <a:endParaRPr lang="zh-CN" altLang="en-US"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9. be relevant with.../ be related to...</a:t>
            </a:r>
            <a:r>
              <a:rPr lang="zh-CN" altLang="en-US" sz="2400">
                <a:latin typeface="Calibri" panose="020F0502020204030204" charset="0"/>
                <a:ea typeface="华文楷体" panose="02010600040101010101" charset="-122"/>
                <a:cs typeface="Calibri" panose="020F0502020204030204" charset="0"/>
              </a:rPr>
              <a:t>和</a:t>
            </a:r>
            <a:r>
              <a:rPr lang="en-US" altLang="zh-CN" sz="2400">
                <a:latin typeface="Calibri" panose="020F0502020204030204" charset="0"/>
                <a:ea typeface="华文楷体" panose="02010600040101010101" charset="-122"/>
                <a:cs typeface="Calibri" panose="020F0502020204030204" charset="0"/>
              </a:rPr>
              <a:t>……</a:t>
            </a:r>
            <a:r>
              <a:rPr lang="zh-CN" altLang="en-US" sz="2400">
                <a:latin typeface="Calibri" panose="020F0502020204030204" charset="0"/>
                <a:ea typeface="华文楷体" panose="02010600040101010101" charset="-122"/>
                <a:cs typeface="Calibri" panose="020F0502020204030204" charset="0"/>
              </a:rPr>
              <a:t>有关</a:t>
            </a:r>
            <a:endParaRPr lang="zh-CN" altLang="en-US"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10. be expected to/ be required to...</a:t>
            </a:r>
            <a:r>
              <a:rPr lang="zh-CN" altLang="en-US" sz="2400">
                <a:latin typeface="Calibri" panose="020F0502020204030204" charset="0"/>
                <a:ea typeface="华文楷体" panose="02010600040101010101" charset="-122"/>
                <a:cs typeface="Calibri" panose="020F0502020204030204" charset="0"/>
              </a:rPr>
              <a:t>被要求</a:t>
            </a:r>
            <a:endParaRPr lang="zh-CN" altLang="en-US"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11. hand in/ submit one’s contribution</a:t>
            </a:r>
            <a:r>
              <a:rPr lang="zh-CN" altLang="en-US" sz="2400">
                <a:latin typeface="Calibri" panose="020F0502020204030204" charset="0"/>
                <a:ea typeface="华文楷体" panose="02010600040101010101" charset="-122"/>
                <a:cs typeface="Calibri" panose="020F0502020204030204" charset="0"/>
              </a:rPr>
              <a:t>交稿</a:t>
            </a:r>
            <a:endParaRPr lang="zh-CN" altLang="en-US"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ea typeface="华文楷体" panose="02010600040101010101" charset="-122"/>
                <a:cs typeface="Calibri" panose="020F0502020204030204" charset="0"/>
              </a:rPr>
              <a:t>12. the deadline is.../ be due to.../ no later than...</a:t>
            </a:r>
            <a:r>
              <a:rPr lang="zh-CN" altLang="en-US" sz="2400">
                <a:latin typeface="Calibri" panose="020F0502020204030204" charset="0"/>
                <a:ea typeface="华文楷体" panose="02010600040101010101" charset="-122"/>
                <a:cs typeface="Calibri" panose="020F0502020204030204" charset="0"/>
              </a:rPr>
              <a:t>截止到</a:t>
            </a:r>
            <a:r>
              <a:rPr lang="en-US" altLang="zh-CN" sz="2400">
                <a:latin typeface="Calibri" panose="020F0502020204030204" charset="0"/>
                <a:ea typeface="华文楷体" panose="02010600040101010101" charset="-122"/>
                <a:cs typeface="Calibri" panose="020F0502020204030204" charset="0"/>
              </a:rPr>
              <a:t>……</a:t>
            </a:r>
            <a:endParaRPr lang="zh-CN" altLang="en-US" sz="2400">
              <a:latin typeface="Calibri" panose="020F0502020204030204" charset="0"/>
              <a:ea typeface="华文楷体" panose="02010600040101010101" charset="-122"/>
              <a:cs typeface="Calibri" panose="020F0502020204030204" charset="0"/>
            </a:endParaRPr>
          </a:p>
          <a:p>
            <a:endParaRPr lang="zh-CN" altLang="en-US" sz="2400">
              <a:latin typeface="Calibri" panose="020F0502020204030204" charset="0"/>
              <a:ea typeface="华文楷体" panose="02010600040101010101" charset="-122"/>
              <a:cs typeface="Calibri" panose="020F0502020204030204" charset="0"/>
            </a:endParaRPr>
          </a:p>
        </p:txBody>
      </p:sp>
      <p:grpSp>
        <p:nvGrpSpPr>
          <p:cNvPr id="9" name="组合 8"/>
          <p:cNvGrpSpPr/>
          <p:nvPr/>
        </p:nvGrpSpPr>
        <p:grpSpPr>
          <a:xfrm>
            <a:off x="10962005" y="3856355"/>
            <a:ext cx="1065530" cy="2865120"/>
            <a:chOff x="5664692" y="1338316"/>
            <a:chExt cx="1751362" cy="4177564"/>
          </a:xfrm>
          <a:solidFill>
            <a:schemeClr val="accent1"/>
          </a:solidFill>
        </p:grpSpPr>
        <p:sp>
          <p:nvSpPr>
            <p:cNvPr id="10" name="Freeform 17"/>
            <p:cNvSpPr/>
            <p:nvPr/>
          </p:nvSpPr>
          <p:spPr>
            <a:xfrm flipV="1">
              <a:off x="6011483" y="1363469"/>
              <a:ext cx="566829" cy="1495132"/>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5006" tIns="32502" rIns="65006" bIns="32502" rtlCol="0" anchor="ctr"/>
            <a:p>
              <a:pPr algn="ct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nvGrpSpPr>
            <p:cNvPr id="11" name="Group 4"/>
            <p:cNvGrpSpPr>
              <a:grpSpLocks noChangeAspect="1"/>
            </p:cNvGrpSpPr>
            <p:nvPr/>
          </p:nvGrpSpPr>
          <p:grpSpPr bwMode="auto">
            <a:xfrm>
              <a:off x="5881714" y="3813379"/>
              <a:ext cx="1534340" cy="1702501"/>
              <a:chOff x="1538" y="671"/>
              <a:chExt cx="2684" cy="2978"/>
            </a:xfrm>
            <a:grpFill/>
            <a:effectLst/>
          </p:grpSpPr>
          <p:sp>
            <p:nvSpPr>
              <p:cNvPr id="24" name="Freeform 6"/>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5" name="Freeform 6"/>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6" name="Freeform 7"/>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7" name="Freeform 8"/>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8" name="Freeform 9"/>
              <p:cNvSpPr/>
              <p:nvPr/>
            </p:nvSpPr>
            <p:spPr bwMode="auto">
              <a:xfrm>
                <a:off x="2904" y="3253"/>
                <a:ext cx="45" cy="396"/>
              </a:xfrm>
              <a:custGeom>
                <a:avLst/>
                <a:gdLst>
                  <a:gd name="T0" fmla="*/ 18 w 118"/>
                  <a:gd name="T1" fmla="*/ 491 h 1025"/>
                  <a:gd name="T2" fmla="*/ 0 w 118"/>
                  <a:gd name="T3" fmla="*/ 88 h 1025"/>
                  <a:gd name="T4" fmla="*/ 36 w 118"/>
                  <a:gd name="T5" fmla="*/ 0 h 1025"/>
                  <a:gd name="T6" fmla="*/ 82 w 118"/>
                  <a:gd name="T7" fmla="*/ 78 h 1025"/>
                  <a:gd name="T8" fmla="*/ 117 w 118"/>
                  <a:gd name="T9" fmla="*/ 936 h 1025"/>
                  <a:gd name="T10" fmla="*/ 81 w 118"/>
                  <a:gd name="T11" fmla="*/ 1025 h 1025"/>
                  <a:gd name="T12" fmla="*/ 35 w 118"/>
                  <a:gd name="T13" fmla="*/ 936 h 1025"/>
                  <a:gd name="T14" fmla="*/ 12 w 118"/>
                  <a:gd name="T15" fmla="*/ 491 h 1025"/>
                  <a:gd name="T16" fmla="*/ 18 w 118"/>
                  <a:gd name="T17" fmla="*/ 491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025">
                    <a:moveTo>
                      <a:pt x="18" y="491"/>
                    </a:moveTo>
                    <a:cubicBezTo>
                      <a:pt x="11" y="357"/>
                      <a:pt x="2" y="223"/>
                      <a:pt x="0" y="88"/>
                    </a:cubicBezTo>
                    <a:cubicBezTo>
                      <a:pt x="0" y="59"/>
                      <a:pt x="23" y="29"/>
                      <a:pt x="36" y="0"/>
                    </a:cubicBezTo>
                    <a:cubicBezTo>
                      <a:pt x="52" y="26"/>
                      <a:pt x="80" y="51"/>
                      <a:pt x="82" y="78"/>
                    </a:cubicBezTo>
                    <a:cubicBezTo>
                      <a:pt x="97" y="364"/>
                      <a:pt x="108" y="650"/>
                      <a:pt x="117" y="936"/>
                    </a:cubicBezTo>
                    <a:cubicBezTo>
                      <a:pt x="118" y="965"/>
                      <a:pt x="94" y="995"/>
                      <a:pt x="81" y="1025"/>
                    </a:cubicBezTo>
                    <a:cubicBezTo>
                      <a:pt x="65" y="995"/>
                      <a:pt x="37" y="967"/>
                      <a:pt x="35" y="936"/>
                    </a:cubicBezTo>
                    <a:cubicBezTo>
                      <a:pt x="23" y="788"/>
                      <a:pt x="19" y="640"/>
                      <a:pt x="12" y="491"/>
                    </a:cubicBezTo>
                    <a:cubicBezTo>
                      <a:pt x="14" y="491"/>
                      <a:pt x="16" y="491"/>
                      <a:pt x="18" y="4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9" name="Freeform 10"/>
              <p:cNvSpPr/>
              <p:nvPr/>
            </p:nvSpPr>
            <p:spPr bwMode="auto">
              <a:xfrm>
                <a:off x="3846" y="2352"/>
                <a:ext cx="376" cy="143"/>
              </a:xfrm>
              <a:custGeom>
                <a:avLst/>
                <a:gdLst>
                  <a:gd name="T0" fmla="*/ 929 w 973"/>
                  <a:gd name="T1" fmla="*/ 370 h 370"/>
                  <a:gd name="T2" fmla="*/ 863 w 973"/>
                  <a:gd name="T3" fmla="*/ 348 h 370"/>
                  <a:gd name="T4" fmla="*/ 79 w 973"/>
                  <a:gd name="T5" fmla="*/ 90 h 370"/>
                  <a:gd name="T6" fmla="*/ 0 w 973"/>
                  <a:gd name="T7" fmla="*/ 25 h 370"/>
                  <a:gd name="T8" fmla="*/ 97 w 973"/>
                  <a:gd name="T9" fmla="*/ 9 h 370"/>
                  <a:gd name="T10" fmla="*/ 911 w 973"/>
                  <a:gd name="T11" fmla="*/ 277 h 370"/>
                  <a:gd name="T12" fmla="*/ 973 w 973"/>
                  <a:gd name="T13" fmla="*/ 335 h 370"/>
                  <a:gd name="T14" fmla="*/ 929 w 973"/>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3" h="370">
                    <a:moveTo>
                      <a:pt x="929" y="370"/>
                    </a:moveTo>
                    <a:cubicBezTo>
                      <a:pt x="903" y="361"/>
                      <a:pt x="883" y="355"/>
                      <a:pt x="863" y="348"/>
                    </a:cubicBezTo>
                    <a:cubicBezTo>
                      <a:pt x="601" y="263"/>
                      <a:pt x="340" y="179"/>
                      <a:pt x="79" y="90"/>
                    </a:cubicBezTo>
                    <a:cubicBezTo>
                      <a:pt x="49" y="80"/>
                      <a:pt x="26" y="47"/>
                      <a:pt x="0" y="25"/>
                    </a:cubicBezTo>
                    <a:cubicBezTo>
                      <a:pt x="33" y="19"/>
                      <a:pt x="69" y="0"/>
                      <a:pt x="97" y="9"/>
                    </a:cubicBezTo>
                    <a:cubicBezTo>
                      <a:pt x="370" y="95"/>
                      <a:pt x="641" y="185"/>
                      <a:pt x="911" y="277"/>
                    </a:cubicBezTo>
                    <a:cubicBezTo>
                      <a:pt x="935" y="285"/>
                      <a:pt x="953" y="315"/>
                      <a:pt x="973" y="335"/>
                    </a:cubicBezTo>
                    <a:cubicBezTo>
                      <a:pt x="958" y="347"/>
                      <a:pt x="943" y="359"/>
                      <a:pt x="929" y="3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0" name="Freeform 11"/>
              <p:cNvSpPr/>
              <p:nvPr/>
            </p:nvSpPr>
            <p:spPr bwMode="auto">
              <a:xfrm>
                <a:off x="3737" y="1439"/>
                <a:ext cx="338" cy="216"/>
              </a:xfrm>
              <a:custGeom>
                <a:avLst/>
                <a:gdLst>
                  <a:gd name="T0" fmla="*/ 833 w 875"/>
                  <a:gd name="T1" fmla="*/ 0 h 559"/>
                  <a:gd name="T2" fmla="*/ 868 w 875"/>
                  <a:gd name="T3" fmla="*/ 19 h 559"/>
                  <a:gd name="T4" fmla="*/ 866 w 875"/>
                  <a:gd name="T5" fmla="*/ 67 h 559"/>
                  <a:gd name="T6" fmla="*/ 807 w 875"/>
                  <a:gd name="T7" fmla="*/ 110 h 559"/>
                  <a:gd name="T8" fmla="*/ 101 w 875"/>
                  <a:gd name="T9" fmla="*/ 541 h 559"/>
                  <a:gd name="T10" fmla="*/ 0 w 875"/>
                  <a:gd name="T11" fmla="*/ 559 h 559"/>
                  <a:gd name="T12" fmla="*/ 52 w 875"/>
                  <a:gd name="T13" fmla="*/ 475 h 559"/>
                  <a:gd name="T14" fmla="*/ 774 w 875"/>
                  <a:gd name="T15" fmla="*/ 30 h 559"/>
                  <a:gd name="T16" fmla="*/ 833 w 875"/>
                  <a:gd name="T1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5" h="559">
                    <a:moveTo>
                      <a:pt x="833" y="0"/>
                    </a:moveTo>
                    <a:cubicBezTo>
                      <a:pt x="846" y="6"/>
                      <a:pt x="864" y="10"/>
                      <a:pt x="868" y="19"/>
                    </a:cubicBezTo>
                    <a:cubicBezTo>
                      <a:pt x="874" y="33"/>
                      <a:pt x="875" y="57"/>
                      <a:pt x="866" y="67"/>
                    </a:cubicBezTo>
                    <a:cubicBezTo>
                      <a:pt x="851" y="85"/>
                      <a:pt x="828" y="97"/>
                      <a:pt x="807" y="110"/>
                    </a:cubicBezTo>
                    <a:cubicBezTo>
                      <a:pt x="572" y="255"/>
                      <a:pt x="338" y="400"/>
                      <a:pt x="101" y="541"/>
                    </a:cubicBezTo>
                    <a:cubicBezTo>
                      <a:pt x="74" y="558"/>
                      <a:pt x="34" y="553"/>
                      <a:pt x="0" y="559"/>
                    </a:cubicBezTo>
                    <a:cubicBezTo>
                      <a:pt x="17" y="530"/>
                      <a:pt x="27" y="491"/>
                      <a:pt x="52" y="475"/>
                    </a:cubicBezTo>
                    <a:cubicBezTo>
                      <a:pt x="291" y="324"/>
                      <a:pt x="533" y="178"/>
                      <a:pt x="774" y="30"/>
                    </a:cubicBezTo>
                    <a:cubicBezTo>
                      <a:pt x="792" y="19"/>
                      <a:pt x="811" y="11"/>
                      <a:pt x="8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1" name="Freeform 12"/>
              <p:cNvSpPr/>
              <p:nvPr/>
            </p:nvSpPr>
            <p:spPr bwMode="auto">
              <a:xfrm>
                <a:off x="2009" y="2999"/>
                <a:ext cx="190" cy="356"/>
              </a:xfrm>
              <a:custGeom>
                <a:avLst/>
                <a:gdLst>
                  <a:gd name="T0" fmla="*/ 484 w 494"/>
                  <a:gd name="T1" fmla="*/ 4 h 920"/>
                  <a:gd name="T2" fmla="*/ 483 w 494"/>
                  <a:gd name="T3" fmla="*/ 86 h 920"/>
                  <a:gd name="T4" fmla="*/ 296 w 494"/>
                  <a:gd name="T5" fmla="*/ 454 h 920"/>
                  <a:gd name="T6" fmla="*/ 82 w 494"/>
                  <a:gd name="T7" fmla="*/ 868 h 920"/>
                  <a:gd name="T8" fmla="*/ 15 w 494"/>
                  <a:gd name="T9" fmla="*/ 920 h 920"/>
                  <a:gd name="T10" fmla="*/ 11 w 494"/>
                  <a:gd name="T11" fmla="*/ 829 h 920"/>
                  <a:gd name="T12" fmla="*/ 405 w 494"/>
                  <a:gd name="T13" fmla="*/ 55 h 920"/>
                  <a:gd name="T14" fmla="*/ 448 w 494"/>
                  <a:gd name="T15" fmla="*/ 0 h 920"/>
                  <a:gd name="T16" fmla="*/ 484 w 494"/>
                  <a:gd name="T17" fmla="*/ 4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4" h="920">
                    <a:moveTo>
                      <a:pt x="484" y="4"/>
                    </a:moveTo>
                    <a:cubicBezTo>
                      <a:pt x="484" y="31"/>
                      <a:pt x="494" y="63"/>
                      <a:pt x="483" y="86"/>
                    </a:cubicBezTo>
                    <a:cubicBezTo>
                      <a:pt x="423" y="210"/>
                      <a:pt x="359" y="332"/>
                      <a:pt x="296" y="454"/>
                    </a:cubicBezTo>
                    <a:cubicBezTo>
                      <a:pt x="225" y="592"/>
                      <a:pt x="156" y="731"/>
                      <a:pt x="82" y="868"/>
                    </a:cubicBezTo>
                    <a:cubicBezTo>
                      <a:pt x="70" y="890"/>
                      <a:pt x="38" y="902"/>
                      <a:pt x="15" y="920"/>
                    </a:cubicBezTo>
                    <a:cubicBezTo>
                      <a:pt x="13" y="889"/>
                      <a:pt x="0" y="853"/>
                      <a:pt x="11" y="829"/>
                    </a:cubicBezTo>
                    <a:cubicBezTo>
                      <a:pt x="140" y="570"/>
                      <a:pt x="272" y="313"/>
                      <a:pt x="405" y="55"/>
                    </a:cubicBezTo>
                    <a:cubicBezTo>
                      <a:pt x="415" y="35"/>
                      <a:pt x="433" y="18"/>
                      <a:pt x="448" y="0"/>
                    </a:cubicBezTo>
                    <a:cubicBezTo>
                      <a:pt x="460" y="1"/>
                      <a:pt x="472" y="2"/>
                      <a:pt x="48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2" name="Freeform 13"/>
              <p:cNvSpPr/>
              <p:nvPr/>
            </p:nvSpPr>
            <p:spPr bwMode="auto">
              <a:xfrm>
                <a:off x="3597" y="2924"/>
                <a:ext cx="255" cy="314"/>
              </a:xfrm>
              <a:custGeom>
                <a:avLst/>
                <a:gdLst>
                  <a:gd name="T0" fmla="*/ 0 w 660"/>
                  <a:gd name="T1" fmla="*/ 38 h 814"/>
                  <a:gd name="T2" fmla="*/ 33 w 660"/>
                  <a:gd name="T3" fmla="*/ 2 h 814"/>
                  <a:gd name="T4" fmla="*/ 93 w 660"/>
                  <a:gd name="T5" fmla="*/ 33 h 814"/>
                  <a:gd name="T6" fmla="*/ 338 w 660"/>
                  <a:gd name="T7" fmla="*/ 340 h 814"/>
                  <a:gd name="T8" fmla="*/ 646 w 660"/>
                  <a:gd name="T9" fmla="*/ 731 h 814"/>
                  <a:gd name="T10" fmla="*/ 652 w 660"/>
                  <a:gd name="T11" fmla="*/ 814 h 814"/>
                  <a:gd name="T12" fmla="*/ 582 w 660"/>
                  <a:gd name="T13" fmla="*/ 784 h 814"/>
                  <a:gd name="T14" fmla="*/ 28 w 660"/>
                  <a:gd name="T15" fmla="*/ 88 h 814"/>
                  <a:gd name="T16" fmla="*/ 0 w 660"/>
                  <a:gd name="T17" fmla="*/ 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0" h="814">
                    <a:moveTo>
                      <a:pt x="0" y="38"/>
                    </a:moveTo>
                    <a:cubicBezTo>
                      <a:pt x="12" y="25"/>
                      <a:pt x="25" y="0"/>
                      <a:pt x="33" y="2"/>
                    </a:cubicBezTo>
                    <a:cubicBezTo>
                      <a:pt x="55" y="6"/>
                      <a:pt x="80" y="17"/>
                      <a:pt x="93" y="33"/>
                    </a:cubicBezTo>
                    <a:cubicBezTo>
                      <a:pt x="176" y="134"/>
                      <a:pt x="257" y="237"/>
                      <a:pt x="338" y="340"/>
                    </a:cubicBezTo>
                    <a:cubicBezTo>
                      <a:pt x="441" y="470"/>
                      <a:pt x="546" y="599"/>
                      <a:pt x="646" y="731"/>
                    </a:cubicBezTo>
                    <a:cubicBezTo>
                      <a:pt x="660" y="750"/>
                      <a:pt x="650" y="786"/>
                      <a:pt x="652" y="814"/>
                    </a:cubicBezTo>
                    <a:cubicBezTo>
                      <a:pt x="628" y="805"/>
                      <a:pt x="596" y="802"/>
                      <a:pt x="582" y="784"/>
                    </a:cubicBezTo>
                    <a:cubicBezTo>
                      <a:pt x="395" y="554"/>
                      <a:pt x="212" y="321"/>
                      <a:pt x="28" y="88"/>
                    </a:cubicBezTo>
                    <a:cubicBezTo>
                      <a:pt x="17" y="75"/>
                      <a:pt x="11" y="58"/>
                      <a:pt x="0"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3" name="Freeform 14"/>
              <p:cNvSpPr/>
              <p:nvPr/>
            </p:nvSpPr>
            <p:spPr bwMode="auto">
              <a:xfrm>
                <a:off x="1765" y="1406"/>
                <a:ext cx="309" cy="263"/>
              </a:xfrm>
              <a:custGeom>
                <a:avLst/>
                <a:gdLst>
                  <a:gd name="T0" fmla="*/ 780 w 800"/>
                  <a:gd name="T1" fmla="*/ 680 h 680"/>
                  <a:gd name="T2" fmla="*/ 698 w 800"/>
                  <a:gd name="T3" fmla="*/ 623 h 680"/>
                  <a:gd name="T4" fmla="*/ 46 w 800"/>
                  <a:gd name="T5" fmla="*/ 83 h 680"/>
                  <a:gd name="T6" fmla="*/ 0 w 800"/>
                  <a:gd name="T7" fmla="*/ 0 h 680"/>
                  <a:gd name="T8" fmla="*/ 98 w 800"/>
                  <a:gd name="T9" fmla="*/ 19 h 680"/>
                  <a:gd name="T10" fmla="*/ 760 w 800"/>
                  <a:gd name="T11" fmla="*/ 563 h 680"/>
                  <a:gd name="T12" fmla="*/ 797 w 800"/>
                  <a:gd name="T13" fmla="*/ 632 h 680"/>
                  <a:gd name="T14" fmla="*/ 780 w 800"/>
                  <a:gd name="T15" fmla="*/ 680 h 6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0" h="680">
                    <a:moveTo>
                      <a:pt x="780" y="680"/>
                    </a:moveTo>
                    <a:cubicBezTo>
                      <a:pt x="738" y="651"/>
                      <a:pt x="717" y="638"/>
                      <a:pt x="698" y="623"/>
                    </a:cubicBezTo>
                    <a:cubicBezTo>
                      <a:pt x="480" y="443"/>
                      <a:pt x="262" y="264"/>
                      <a:pt x="46" y="83"/>
                    </a:cubicBezTo>
                    <a:cubicBezTo>
                      <a:pt x="24" y="64"/>
                      <a:pt x="15" y="28"/>
                      <a:pt x="0" y="0"/>
                    </a:cubicBezTo>
                    <a:cubicBezTo>
                      <a:pt x="33" y="6"/>
                      <a:pt x="75" y="1"/>
                      <a:pt x="98" y="19"/>
                    </a:cubicBezTo>
                    <a:cubicBezTo>
                      <a:pt x="321" y="198"/>
                      <a:pt x="541" y="380"/>
                      <a:pt x="760" y="563"/>
                    </a:cubicBezTo>
                    <a:cubicBezTo>
                      <a:pt x="779" y="579"/>
                      <a:pt x="791" y="607"/>
                      <a:pt x="797" y="632"/>
                    </a:cubicBezTo>
                    <a:cubicBezTo>
                      <a:pt x="800" y="646"/>
                      <a:pt x="786" y="664"/>
                      <a:pt x="780" y="6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4" name="Freeform 15"/>
              <p:cNvSpPr/>
              <p:nvPr/>
            </p:nvSpPr>
            <p:spPr bwMode="auto">
              <a:xfrm>
                <a:off x="1538" y="2321"/>
                <a:ext cx="395" cy="59"/>
              </a:xfrm>
              <a:custGeom>
                <a:avLst/>
                <a:gdLst>
                  <a:gd name="T0" fmla="*/ 0 w 1023"/>
                  <a:gd name="T1" fmla="*/ 104 h 153"/>
                  <a:gd name="T2" fmla="*/ 85 w 1023"/>
                  <a:gd name="T3" fmla="*/ 68 h 153"/>
                  <a:gd name="T4" fmla="*/ 930 w 1023"/>
                  <a:gd name="T5" fmla="*/ 2 h 153"/>
                  <a:gd name="T6" fmla="*/ 1023 w 1023"/>
                  <a:gd name="T7" fmla="*/ 36 h 153"/>
                  <a:gd name="T8" fmla="*/ 932 w 1023"/>
                  <a:gd name="T9" fmla="*/ 83 h 153"/>
                  <a:gd name="T10" fmla="*/ 119 w 1023"/>
                  <a:gd name="T11" fmla="*/ 150 h 153"/>
                  <a:gd name="T12" fmla="*/ 10 w 1023"/>
                  <a:gd name="T13" fmla="*/ 144 h 153"/>
                  <a:gd name="T14" fmla="*/ 0 w 1023"/>
                  <a:gd name="T15" fmla="*/ 104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 h="153">
                    <a:moveTo>
                      <a:pt x="0" y="104"/>
                    </a:moveTo>
                    <a:cubicBezTo>
                      <a:pt x="28" y="91"/>
                      <a:pt x="56" y="70"/>
                      <a:pt x="85" y="68"/>
                    </a:cubicBezTo>
                    <a:cubicBezTo>
                      <a:pt x="367" y="43"/>
                      <a:pt x="648" y="21"/>
                      <a:pt x="930" y="2"/>
                    </a:cubicBezTo>
                    <a:cubicBezTo>
                      <a:pt x="960" y="0"/>
                      <a:pt x="992" y="24"/>
                      <a:pt x="1023" y="36"/>
                    </a:cubicBezTo>
                    <a:cubicBezTo>
                      <a:pt x="993" y="52"/>
                      <a:pt x="964" y="80"/>
                      <a:pt x="932" y="83"/>
                    </a:cubicBezTo>
                    <a:cubicBezTo>
                      <a:pt x="661" y="108"/>
                      <a:pt x="390" y="129"/>
                      <a:pt x="119" y="150"/>
                    </a:cubicBezTo>
                    <a:cubicBezTo>
                      <a:pt x="83" y="153"/>
                      <a:pt x="46" y="146"/>
                      <a:pt x="10" y="144"/>
                    </a:cubicBezTo>
                    <a:cubicBezTo>
                      <a:pt x="7" y="131"/>
                      <a:pt x="3" y="117"/>
                      <a:pt x="0"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grpSp>
          <p:nvGrpSpPr>
            <p:cNvPr id="12" name="Group 4"/>
            <p:cNvGrpSpPr>
              <a:grpSpLocks noChangeAspect="1"/>
            </p:cNvGrpSpPr>
            <p:nvPr/>
          </p:nvGrpSpPr>
          <p:grpSpPr bwMode="auto">
            <a:xfrm>
              <a:off x="6353999" y="2879694"/>
              <a:ext cx="452479" cy="705917"/>
              <a:chOff x="2191" y="671"/>
              <a:chExt cx="1416" cy="2209"/>
            </a:xfrm>
            <a:grpFill/>
          </p:grpSpPr>
          <p:sp>
            <p:nvSpPr>
              <p:cNvPr id="20" name="Freeform 19"/>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1" name="Freeform 6"/>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2" name="Freeform 7"/>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3" name="Freeform 8"/>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sp>
          <p:nvSpPr>
            <p:cNvPr id="13" name="Freeform 23"/>
            <p:cNvSpPr/>
            <p:nvPr/>
          </p:nvSpPr>
          <p:spPr>
            <a:xfrm>
              <a:off x="5937432" y="1338316"/>
              <a:ext cx="566829" cy="1655157"/>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5006" tIns="32502" rIns="65006" bIns="32502" rtlCol="0" anchor="ctr"/>
            <a:p>
              <a:pPr algn="ct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4" name="Freeform 24"/>
            <p:cNvSpPr/>
            <p:nvPr/>
          </p:nvSpPr>
          <p:spPr>
            <a:xfrm flipH="1">
              <a:off x="6092918" y="1363470"/>
              <a:ext cx="566829" cy="2456113"/>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5006" tIns="32502" rIns="65006" bIns="32502" rtlCol="0" anchor="ctr"/>
            <a:p>
              <a:pPr algn="ct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nvGrpSpPr>
            <p:cNvPr id="15" name="Group 4"/>
            <p:cNvGrpSpPr>
              <a:grpSpLocks noChangeAspect="1"/>
            </p:cNvGrpSpPr>
            <p:nvPr/>
          </p:nvGrpSpPr>
          <p:grpSpPr bwMode="auto">
            <a:xfrm>
              <a:off x="5664692" y="2976185"/>
              <a:ext cx="552880" cy="862557"/>
              <a:chOff x="2191" y="671"/>
              <a:chExt cx="1416" cy="2209"/>
            </a:xfrm>
            <a:grpFill/>
          </p:grpSpPr>
          <p:sp>
            <p:nvSpPr>
              <p:cNvPr id="16" name="Freeform 26"/>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7" name="Freeform 6"/>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8" name="Freeform 7"/>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9" name="Freeform 8"/>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28575" y="-7620"/>
            <a:ext cx="12208510" cy="857250"/>
          </a:xfrm>
          <a:prstGeom prst="rect">
            <a:avLst/>
          </a:prstGeom>
          <a:solidFill>
            <a:srgbClr val="F3EA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b="1">
                <a:solidFill>
                  <a:srgbClr val="C00000"/>
                </a:solidFill>
                <a:latin typeface="华文楷体" panose="02010600040101010101" charset="-122"/>
                <a:ea typeface="华文楷体" panose="02010600040101010101" charset="-122"/>
              </a:rPr>
              <a:t>语料积累</a:t>
            </a:r>
            <a:endParaRPr lang="zh-CN" altLang="en-US" sz="3600" b="1">
              <a:solidFill>
                <a:srgbClr val="C00000"/>
              </a:solidFill>
              <a:latin typeface="华文楷体" panose="02010600040101010101" charset="-122"/>
              <a:ea typeface="华文楷体" panose="02010600040101010101" charset="-122"/>
            </a:endParaRPr>
          </a:p>
        </p:txBody>
      </p:sp>
      <p:sp>
        <p:nvSpPr>
          <p:cNvPr id="3" name="文本框 2"/>
          <p:cNvSpPr txBox="1"/>
          <p:nvPr>
            <p:custDataLst>
              <p:tags r:id="rId2"/>
            </p:custDataLst>
          </p:nvPr>
        </p:nvSpPr>
        <p:spPr>
          <a:xfrm>
            <a:off x="509905" y="1055370"/>
            <a:ext cx="9850755" cy="460375"/>
          </a:xfrm>
          <a:prstGeom prst="rect">
            <a:avLst/>
          </a:prstGeom>
          <a:noFill/>
        </p:spPr>
        <p:txBody>
          <a:bodyPr wrap="square" rtlCol="0">
            <a:spAutoFit/>
          </a:bodyPr>
          <a:p>
            <a:pPr>
              <a:buNone/>
            </a:pPr>
            <a:r>
              <a:rPr lang="zh-CN" altLang="en-US" sz="2400" b="1">
                <a:highlight>
                  <a:srgbClr val="00FF00"/>
                </a:highlight>
                <a:latin typeface="华文楷体" panose="02010600040101010101" charset="-122"/>
                <a:ea typeface="华文楷体" panose="02010600040101010101" charset="-122"/>
                <a:cs typeface="华文楷体" panose="02010600040101010101" charset="-122"/>
                <a:sym typeface="+mn-ea"/>
              </a:rPr>
              <a:t>栏目介绍+稿件具体要求（稿件内容、篇幅、交稿日期等）</a:t>
            </a:r>
            <a:endParaRPr lang="zh-CN" altLang="en-US" sz="2400" b="1">
              <a:highlight>
                <a:srgbClr val="00FF00"/>
              </a:highlight>
              <a:latin typeface="华文楷体" panose="02010600040101010101" charset="-122"/>
              <a:ea typeface="华文楷体" panose="02010600040101010101" charset="-122"/>
              <a:cs typeface="华文楷体" panose="02010600040101010101" charset="-122"/>
              <a:sym typeface="+mn-ea"/>
            </a:endParaRPr>
          </a:p>
        </p:txBody>
      </p:sp>
      <p:sp>
        <p:nvSpPr>
          <p:cNvPr id="4" name="文本框 3"/>
          <p:cNvSpPr txBox="1"/>
          <p:nvPr/>
        </p:nvSpPr>
        <p:spPr>
          <a:xfrm>
            <a:off x="579120" y="1605280"/>
            <a:ext cx="10697210" cy="4061460"/>
          </a:xfrm>
          <a:prstGeom prst="rect">
            <a:avLst/>
          </a:prstGeom>
          <a:noFill/>
        </p:spPr>
        <p:txBody>
          <a:bodyPr wrap="square" rtlCol="0">
            <a:spAutoFit/>
          </a:bodyPr>
          <a:p>
            <a:r>
              <a:rPr lang="en-US" altLang="zh-CN" sz="2400">
                <a:latin typeface="Calibri" panose="020F0502020204030204" charset="0"/>
                <a:ea typeface="华文楷体" panose="02010600040101010101" charset="-122"/>
                <a:cs typeface="Calibri" panose="020F0502020204030204" charset="0"/>
              </a:rPr>
              <a:t>1</a:t>
            </a:r>
            <a:r>
              <a:rPr lang="zh-CN" altLang="en-US" sz="2400">
                <a:latin typeface="Calibri" panose="020F0502020204030204" charset="0"/>
                <a:ea typeface="华文楷体" panose="02010600040101010101" charset="-122"/>
                <a:cs typeface="Calibri" panose="020F0502020204030204" charset="0"/>
              </a:rPr>
              <a:t>. The </a:t>
            </a:r>
            <a:r>
              <a:rPr lang="en-US" altLang="zh-CN" sz="2400">
                <a:latin typeface="Calibri" panose="020F0502020204030204" charset="0"/>
                <a:ea typeface="华文楷体" panose="02010600040101010101" charset="-122"/>
                <a:cs typeface="Calibri" panose="020F0502020204030204" charset="0"/>
              </a:rPr>
              <a:t>...</a:t>
            </a:r>
            <a:r>
              <a:rPr lang="zh-CN" altLang="en-US" sz="2400">
                <a:latin typeface="Calibri" panose="020F0502020204030204" charset="0"/>
                <a:ea typeface="华文楷体" panose="02010600040101010101" charset="-122"/>
                <a:cs typeface="Calibri" panose="020F0502020204030204" charset="0"/>
              </a:rPr>
              <a:t>section where you are</a:t>
            </a:r>
            <a:r>
              <a:rPr lang="en-US" altLang="zh-CN" sz="2400">
                <a:latin typeface="Calibri" panose="020F0502020204030204" charset="0"/>
                <a:ea typeface="华文楷体" panose="02010600040101010101" charset="-122"/>
                <a:cs typeface="Calibri" panose="020F0502020204030204" charset="0"/>
              </a:rPr>
              <a:t> </a:t>
            </a:r>
            <a:r>
              <a:rPr lang="zh-CN" altLang="en-US" sz="2400">
                <a:latin typeface="Calibri" panose="020F0502020204030204" charset="0"/>
                <a:ea typeface="华文楷体" panose="02010600040101010101" charset="-122"/>
                <a:cs typeface="Calibri" panose="020F0502020204030204" charset="0"/>
              </a:rPr>
              <a:t>expected to contribute articles in our newspaper is very popular among/with us</a:t>
            </a:r>
            <a:r>
              <a:rPr lang="en-US" altLang="zh-CN" sz="2400">
                <a:latin typeface="Calibri" panose="020F0502020204030204" charset="0"/>
                <a:ea typeface="华文楷体" panose="02010600040101010101" charset="-122"/>
                <a:cs typeface="Calibri" panose="020F0502020204030204" charset="0"/>
              </a:rPr>
              <a:t> </a:t>
            </a:r>
            <a:r>
              <a:rPr lang="zh-CN" altLang="en-US" sz="2400">
                <a:latin typeface="Calibri" panose="020F0502020204030204" charset="0"/>
                <a:ea typeface="华文楷体" panose="02010600040101010101" charset="-122"/>
                <a:cs typeface="Calibri" panose="020F0502020204030204" charset="0"/>
              </a:rPr>
              <a:t>students.</a:t>
            </a:r>
            <a:endParaRPr lang="zh-CN" altLang="en-US" sz="2400">
              <a:latin typeface="Calibri" panose="020F0502020204030204" charset="0"/>
              <a:ea typeface="华文楷体" panose="02010600040101010101" charset="-122"/>
              <a:cs typeface="Calibri" panose="020F0502020204030204" charset="0"/>
            </a:endParaRPr>
          </a:p>
          <a:p>
            <a:r>
              <a:rPr lang="zh-CN" altLang="en-US" sz="2400">
                <a:latin typeface="Calibri" panose="020F0502020204030204" charset="0"/>
                <a:ea typeface="华文楷体" panose="02010600040101010101" charset="-122"/>
                <a:cs typeface="Calibri" panose="020F0502020204030204" charset="0"/>
              </a:rPr>
              <a:t>2. It carries articles written by </a:t>
            </a:r>
            <a:r>
              <a:rPr lang="en-US" sz="2400">
                <a:latin typeface="Calibri" panose="020F0502020204030204" charset="0"/>
                <a:ea typeface="华文楷体" panose="02010600040101010101" charset="-122"/>
                <a:cs typeface="Calibri" panose="020F0502020204030204" charset="0"/>
              </a:rPr>
              <a:t>... </a:t>
            </a:r>
            <a:r>
              <a:rPr lang="zh-CN" altLang="en-US" sz="2400">
                <a:latin typeface="Calibri" panose="020F0502020204030204" charset="0"/>
                <a:ea typeface="华文楷体" panose="02010600040101010101" charset="-122"/>
                <a:cs typeface="Calibri" panose="020F0502020204030204" charset="0"/>
              </a:rPr>
              <a:t>concerning/regarding</a:t>
            </a:r>
            <a:r>
              <a:rPr lang="en-US" altLang="zh-CN" sz="2400">
                <a:latin typeface="Calibri" panose="020F0502020204030204" charset="0"/>
                <a:ea typeface="华文楷体" panose="02010600040101010101" charset="-122"/>
                <a:cs typeface="Calibri" panose="020F0502020204030204" charset="0"/>
              </a:rPr>
              <a:t>....</a:t>
            </a:r>
            <a:endParaRPr lang="en-US" altLang="zh-CN" sz="2400">
              <a:latin typeface="Calibri" panose="020F0502020204030204" charset="0"/>
              <a:ea typeface="华文楷体" panose="02010600040101010101" charset="-122"/>
              <a:cs typeface="Calibri" panose="020F0502020204030204" charset="0"/>
            </a:endParaRPr>
          </a:p>
          <a:p>
            <a:r>
              <a:rPr lang="zh-CN" altLang="en-US" sz="2400">
                <a:latin typeface="Calibri" panose="020F0502020204030204" charset="0"/>
                <a:ea typeface="华文楷体" panose="02010600040101010101" charset="-122"/>
                <a:cs typeface="Calibri" panose="020F0502020204030204" charset="0"/>
              </a:rPr>
              <a:t>3.</a:t>
            </a:r>
            <a:r>
              <a:rPr lang="en-US" altLang="zh-CN" sz="2400">
                <a:latin typeface="Calibri" panose="020F0502020204030204" charset="0"/>
                <a:ea typeface="华文楷体" panose="02010600040101010101" charset="-122"/>
                <a:cs typeface="Calibri" panose="020F0502020204030204" charset="0"/>
              </a:rPr>
              <a:t> </a:t>
            </a:r>
            <a:r>
              <a:rPr lang="zh-CN" altLang="en-US" sz="2400">
                <a:latin typeface="Calibri" panose="020F0502020204030204" charset="0"/>
                <a:ea typeface="华文楷体" panose="02010600040101010101" charset="-122"/>
                <a:cs typeface="Calibri" panose="020F0502020204030204" charset="0"/>
              </a:rPr>
              <a:t>Would you please write something about/concerning</a:t>
            </a:r>
            <a:r>
              <a:rPr lang="en-US" altLang="zh-CN" sz="2400">
                <a:latin typeface="Calibri" panose="020F0502020204030204" charset="0"/>
                <a:ea typeface="华文楷体" panose="02010600040101010101" charset="-122"/>
                <a:cs typeface="Calibri" panose="020F0502020204030204" charset="0"/>
              </a:rPr>
              <a:t> </a:t>
            </a:r>
            <a:r>
              <a:rPr lang="zh-CN" altLang="en-US" sz="2400">
                <a:latin typeface="Calibri" panose="020F0502020204030204" charset="0"/>
                <a:ea typeface="华文楷体" panose="02010600040101010101" charset="-122"/>
                <a:cs typeface="Calibri" panose="020F0502020204030204" charset="0"/>
              </a:rPr>
              <a:t>the</a:t>
            </a:r>
            <a:r>
              <a:rPr lang="en-US" altLang="zh-CN" sz="2400">
                <a:latin typeface="Calibri" panose="020F0502020204030204" charset="0"/>
                <a:ea typeface="华文楷体" panose="02010600040101010101" charset="-122"/>
                <a:cs typeface="Calibri" panose="020F0502020204030204" charset="0"/>
              </a:rPr>
              <a:t>...</a:t>
            </a:r>
            <a:endParaRPr lang="en-US" altLang="zh-CN" sz="2400">
              <a:latin typeface="Calibri" panose="020F0502020204030204" charset="0"/>
              <a:ea typeface="华文楷体" panose="02010600040101010101" charset="-122"/>
              <a:cs typeface="Calibri" panose="020F0502020204030204" charset="0"/>
            </a:endParaRPr>
          </a:p>
          <a:p>
            <a:r>
              <a:rPr lang="zh-CN" altLang="en-US" sz="2400">
                <a:latin typeface="Calibri" panose="020F0502020204030204" charset="0"/>
                <a:ea typeface="华文楷体" panose="02010600040101010101" charset="-122"/>
                <a:cs typeface="Calibri" panose="020F0502020204030204" charset="0"/>
              </a:rPr>
              <a:t>4.</a:t>
            </a:r>
            <a:r>
              <a:rPr lang="en-US" altLang="zh-CN" sz="2400">
                <a:latin typeface="Calibri" panose="020F0502020204030204" charset="0"/>
                <a:ea typeface="华文楷体" panose="02010600040101010101" charset="-122"/>
                <a:cs typeface="Calibri" panose="020F0502020204030204" charset="0"/>
              </a:rPr>
              <a:t> </a:t>
            </a:r>
            <a:r>
              <a:rPr lang="zh-CN" altLang="en-US" sz="2400">
                <a:latin typeface="Calibri" panose="020F0502020204030204" charset="0"/>
                <a:ea typeface="华文楷体" panose="02010600040101010101" charset="-122"/>
                <a:cs typeface="Calibri" panose="020F0502020204030204" charset="0"/>
              </a:rPr>
              <a:t>We would especially welcome articles about </a:t>
            </a:r>
            <a:r>
              <a:rPr lang="en-US" sz="2400">
                <a:latin typeface="Calibri" panose="020F0502020204030204" charset="0"/>
                <a:ea typeface="华文楷体" panose="02010600040101010101" charset="-122"/>
                <a:cs typeface="Calibri" panose="020F0502020204030204" charset="0"/>
              </a:rPr>
              <a:t>...</a:t>
            </a:r>
            <a:r>
              <a:rPr lang="zh-CN" altLang="en-US" sz="2400">
                <a:latin typeface="Calibri" panose="020F0502020204030204" charset="0"/>
                <a:ea typeface="华文楷体" panose="02010600040101010101" charset="-122"/>
                <a:cs typeface="Calibri" panose="020F0502020204030204" charset="0"/>
              </a:rPr>
              <a:t>.</a:t>
            </a:r>
            <a:endParaRPr lang="zh-CN" altLang="en-US" sz="2400">
              <a:latin typeface="Calibri" panose="020F0502020204030204" charset="0"/>
              <a:ea typeface="华文楷体" panose="02010600040101010101" charset="-122"/>
              <a:cs typeface="Calibri" panose="020F0502020204030204" charset="0"/>
            </a:endParaRPr>
          </a:p>
          <a:p>
            <a:r>
              <a:rPr lang="zh-CN" altLang="en-US" sz="2400">
                <a:latin typeface="Calibri" panose="020F0502020204030204" charset="0"/>
                <a:ea typeface="华文楷体" panose="02010600040101010101" charset="-122"/>
                <a:cs typeface="Calibri" panose="020F0502020204030204" charset="0"/>
              </a:rPr>
              <a:t>5. You can write anything relevant so long as it</a:t>
            </a:r>
            <a:r>
              <a:rPr lang="en-US" altLang="zh-CN" sz="2400">
                <a:latin typeface="Calibri" panose="020F0502020204030204" charset="0"/>
                <a:ea typeface="华文楷体" panose="02010600040101010101" charset="-122"/>
                <a:cs typeface="Calibri" panose="020F0502020204030204" charset="0"/>
              </a:rPr>
              <a:t>’</a:t>
            </a:r>
            <a:r>
              <a:rPr lang="zh-CN" altLang="en-US" sz="2400">
                <a:latin typeface="Calibri" panose="020F0502020204030204" charset="0"/>
                <a:ea typeface="华文楷体" panose="02010600040101010101" charset="-122"/>
                <a:cs typeface="Calibri" panose="020F0502020204030204" charset="0"/>
              </a:rPr>
              <a:t>sinteresting and informative.</a:t>
            </a:r>
            <a:endParaRPr lang="zh-CN" altLang="en-US"/>
          </a:p>
          <a:p>
            <a:r>
              <a:rPr lang="zh-CN" altLang="en-US" sz="2400">
                <a:latin typeface="Calibri" panose="020F0502020204030204" charset="0"/>
                <a:ea typeface="华文楷体" panose="02010600040101010101" charset="-122"/>
                <a:cs typeface="Calibri" panose="020F0502020204030204" charset="0"/>
              </a:rPr>
              <a:t>6. 400 words would be fine./The article is supposed to</a:t>
            </a:r>
            <a:r>
              <a:rPr lang="en-US" altLang="zh-CN" sz="2400">
                <a:latin typeface="Calibri" panose="020F0502020204030204" charset="0"/>
                <a:ea typeface="华文楷体" panose="02010600040101010101" charset="-122"/>
                <a:cs typeface="Calibri" panose="020F0502020204030204" charset="0"/>
              </a:rPr>
              <a:t> </a:t>
            </a:r>
            <a:r>
              <a:rPr lang="zh-CN" altLang="en-US" sz="2400">
                <a:latin typeface="Calibri" panose="020F0502020204030204" charset="0"/>
                <a:ea typeface="华文楷体" panose="02010600040101010101" charset="-122"/>
                <a:cs typeface="Calibri" panose="020F0502020204030204" charset="0"/>
              </a:rPr>
              <a:t>be within 400 words.</a:t>
            </a:r>
            <a:r>
              <a:rPr lang="en-US" altLang="zh-CN" sz="2400">
                <a:latin typeface="Calibri" panose="020F0502020204030204" charset="0"/>
                <a:ea typeface="华文楷体" panose="02010600040101010101" charset="-122"/>
                <a:cs typeface="Calibri" panose="020F0502020204030204" charset="0"/>
              </a:rPr>
              <a:t>/ The article should be no more than 400 words.</a:t>
            </a:r>
            <a:endParaRPr lang="zh-CN" altLang="en-US" sz="2400">
              <a:latin typeface="Calibri" panose="020F0502020204030204" charset="0"/>
              <a:ea typeface="华文楷体" panose="02010600040101010101" charset="-122"/>
              <a:cs typeface="Calibri" panose="020F0502020204030204" charset="0"/>
            </a:endParaRPr>
          </a:p>
          <a:p>
            <a:r>
              <a:rPr lang="zh-CN" altLang="en-US" sz="2400">
                <a:latin typeface="Calibri" panose="020F0502020204030204" charset="0"/>
                <a:ea typeface="华文楷体" panose="02010600040101010101" charset="-122"/>
                <a:cs typeface="Calibri" panose="020F0502020204030204" charset="0"/>
              </a:rPr>
              <a:t>7. Could we have your article before June 28? /We</a:t>
            </a:r>
            <a:r>
              <a:rPr lang="en-US" altLang="zh-CN" sz="2400">
                <a:latin typeface="Calibri" panose="020F0502020204030204" charset="0"/>
                <a:ea typeface="华文楷体" panose="02010600040101010101" charset="-122"/>
                <a:cs typeface="Calibri" panose="020F0502020204030204" charset="0"/>
              </a:rPr>
              <a:t> </a:t>
            </a:r>
            <a:r>
              <a:rPr lang="zh-CN" altLang="en-US" sz="2400">
                <a:latin typeface="Calibri" panose="020F0502020204030204" charset="0"/>
                <a:ea typeface="华文楷体" panose="02010600040101010101" charset="-122"/>
                <a:cs typeface="Calibri" panose="020F0502020204030204" charset="0"/>
              </a:rPr>
              <a:t>wonder if it is practicable to have it before June 28. </a:t>
            </a:r>
            <a:endParaRPr lang="zh-CN" altLang="en-US" sz="2400">
              <a:latin typeface="Calibri" panose="020F0502020204030204" charset="0"/>
              <a:ea typeface="华文楷体" panose="02010600040101010101" charset="-122"/>
              <a:cs typeface="Calibri" panose="020F0502020204030204" charset="0"/>
            </a:endParaRPr>
          </a:p>
          <a:p>
            <a:endParaRPr lang="zh-CN" altLang="en-US"/>
          </a:p>
        </p:txBody>
      </p:sp>
      <p:grpSp>
        <p:nvGrpSpPr>
          <p:cNvPr id="9" name="组合 8"/>
          <p:cNvGrpSpPr/>
          <p:nvPr/>
        </p:nvGrpSpPr>
        <p:grpSpPr>
          <a:xfrm>
            <a:off x="11030585" y="3786505"/>
            <a:ext cx="1065530" cy="2865120"/>
            <a:chOff x="5664692" y="1338316"/>
            <a:chExt cx="1751362" cy="4177564"/>
          </a:xfrm>
          <a:solidFill>
            <a:schemeClr val="accent1"/>
          </a:solidFill>
        </p:grpSpPr>
        <p:sp>
          <p:nvSpPr>
            <p:cNvPr id="10" name="Freeform 17"/>
            <p:cNvSpPr/>
            <p:nvPr/>
          </p:nvSpPr>
          <p:spPr>
            <a:xfrm flipV="1">
              <a:off x="6011483" y="1363469"/>
              <a:ext cx="566829" cy="1495132"/>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5006" tIns="32502" rIns="65006" bIns="32502" rtlCol="0" anchor="ctr"/>
            <a:p>
              <a:pPr algn="ct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nvGrpSpPr>
            <p:cNvPr id="11" name="Group 4"/>
            <p:cNvGrpSpPr>
              <a:grpSpLocks noChangeAspect="1"/>
            </p:cNvGrpSpPr>
            <p:nvPr/>
          </p:nvGrpSpPr>
          <p:grpSpPr bwMode="auto">
            <a:xfrm>
              <a:off x="5881714" y="3813379"/>
              <a:ext cx="1534340" cy="1702501"/>
              <a:chOff x="1538" y="671"/>
              <a:chExt cx="2684" cy="2978"/>
            </a:xfrm>
            <a:grpFill/>
            <a:effectLst/>
          </p:grpSpPr>
          <p:sp>
            <p:nvSpPr>
              <p:cNvPr id="24" name="Freeform 6"/>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5" name="Freeform 6"/>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6" name="Freeform 7"/>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7" name="Freeform 8"/>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8" name="Freeform 9"/>
              <p:cNvSpPr/>
              <p:nvPr/>
            </p:nvSpPr>
            <p:spPr bwMode="auto">
              <a:xfrm>
                <a:off x="2904" y="3253"/>
                <a:ext cx="45" cy="396"/>
              </a:xfrm>
              <a:custGeom>
                <a:avLst/>
                <a:gdLst>
                  <a:gd name="T0" fmla="*/ 18 w 118"/>
                  <a:gd name="T1" fmla="*/ 491 h 1025"/>
                  <a:gd name="T2" fmla="*/ 0 w 118"/>
                  <a:gd name="T3" fmla="*/ 88 h 1025"/>
                  <a:gd name="T4" fmla="*/ 36 w 118"/>
                  <a:gd name="T5" fmla="*/ 0 h 1025"/>
                  <a:gd name="T6" fmla="*/ 82 w 118"/>
                  <a:gd name="T7" fmla="*/ 78 h 1025"/>
                  <a:gd name="T8" fmla="*/ 117 w 118"/>
                  <a:gd name="T9" fmla="*/ 936 h 1025"/>
                  <a:gd name="T10" fmla="*/ 81 w 118"/>
                  <a:gd name="T11" fmla="*/ 1025 h 1025"/>
                  <a:gd name="T12" fmla="*/ 35 w 118"/>
                  <a:gd name="T13" fmla="*/ 936 h 1025"/>
                  <a:gd name="T14" fmla="*/ 12 w 118"/>
                  <a:gd name="T15" fmla="*/ 491 h 1025"/>
                  <a:gd name="T16" fmla="*/ 18 w 118"/>
                  <a:gd name="T17" fmla="*/ 491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025">
                    <a:moveTo>
                      <a:pt x="18" y="491"/>
                    </a:moveTo>
                    <a:cubicBezTo>
                      <a:pt x="11" y="357"/>
                      <a:pt x="2" y="223"/>
                      <a:pt x="0" y="88"/>
                    </a:cubicBezTo>
                    <a:cubicBezTo>
                      <a:pt x="0" y="59"/>
                      <a:pt x="23" y="29"/>
                      <a:pt x="36" y="0"/>
                    </a:cubicBezTo>
                    <a:cubicBezTo>
                      <a:pt x="52" y="26"/>
                      <a:pt x="80" y="51"/>
                      <a:pt x="82" y="78"/>
                    </a:cubicBezTo>
                    <a:cubicBezTo>
                      <a:pt x="97" y="364"/>
                      <a:pt x="108" y="650"/>
                      <a:pt x="117" y="936"/>
                    </a:cubicBezTo>
                    <a:cubicBezTo>
                      <a:pt x="118" y="965"/>
                      <a:pt x="94" y="995"/>
                      <a:pt x="81" y="1025"/>
                    </a:cubicBezTo>
                    <a:cubicBezTo>
                      <a:pt x="65" y="995"/>
                      <a:pt x="37" y="967"/>
                      <a:pt x="35" y="936"/>
                    </a:cubicBezTo>
                    <a:cubicBezTo>
                      <a:pt x="23" y="788"/>
                      <a:pt x="19" y="640"/>
                      <a:pt x="12" y="491"/>
                    </a:cubicBezTo>
                    <a:cubicBezTo>
                      <a:pt x="14" y="491"/>
                      <a:pt x="16" y="491"/>
                      <a:pt x="18" y="4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9" name="Freeform 10"/>
              <p:cNvSpPr/>
              <p:nvPr/>
            </p:nvSpPr>
            <p:spPr bwMode="auto">
              <a:xfrm>
                <a:off x="3846" y="2352"/>
                <a:ext cx="376" cy="143"/>
              </a:xfrm>
              <a:custGeom>
                <a:avLst/>
                <a:gdLst>
                  <a:gd name="T0" fmla="*/ 929 w 973"/>
                  <a:gd name="T1" fmla="*/ 370 h 370"/>
                  <a:gd name="T2" fmla="*/ 863 w 973"/>
                  <a:gd name="T3" fmla="*/ 348 h 370"/>
                  <a:gd name="T4" fmla="*/ 79 w 973"/>
                  <a:gd name="T5" fmla="*/ 90 h 370"/>
                  <a:gd name="T6" fmla="*/ 0 w 973"/>
                  <a:gd name="T7" fmla="*/ 25 h 370"/>
                  <a:gd name="T8" fmla="*/ 97 w 973"/>
                  <a:gd name="T9" fmla="*/ 9 h 370"/>
                  <a:gd name="T10" fmla="*/ 911 w 973"/>
                  <a:gd name="T11" fmla="*/ 277 h 370"/>
                  <a:gd name="T12" fmla="*/ 973 w 973"/>
                  <a:gd name="T13" fmla="*/ 335 h 370"/>
                  <a:gd name="T14" fmla="*/ 929 w 973"/>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3" h="370">
                    <a:moveTo>
                      <a:pt x="929" y="370"/>
                    </a:moveTo>
                    <a:cubicBezTo>
                      <a:pt x="903" y="361"/>
                      <a:pt x="883" y="355"/>
                      <a:pt x="863" y="348"/>
                    </a:cubicBezTo>
                    <a:cubicBezTo>
                      <a:pt x="601" y="263"/>
                      <a:pt x="340" y="179"/>
                      <a:pt x="79" y="90"/>
                    </a:cubicBezTo>
                    <a:cubicBezTo>
                      <a:pt x="49" y="80"/>
                      <a:pt x="26" y="47"/>
                      <a:pt x="0" y="25"/>
                    </a:cubicBezTo>
                    <a:cubicBezTo>
                      <a:pt x="33" y="19"/>
                      <a:pt x="69" y="0"/>
                      <a:pt x="97" y="9"/>
                    </a:cubicBezTo>
                    <a:cubicBezTo>
                      <a:pt x="370" y="95"/>
                      <a:pt x="641" y="185"/>
                      <a:pt x="911" y="277"/>
                    </a:cubicBezTo>
                    <a:cubicBezTo>
                      <a:pt x="935" y="285"/>
                      <a:pt x="953" y="315"/>
                      <a:pt x="973" y="335"/>
                    </a:cubicBezTo>
                    <a:cubicBezTo>
                      <a:pt x="958" y="347"/>
                      <a:pt x="943" y="359"/>
                      <a:pt x="929" y="3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0" name="Freeform 11"/>
              <p:cNvSpPr/>
              <p:nvPr/>
            </p:nvSpPr>
            <p:spPr bwMode="auto">
              <a:xfrm>
                <a:off x="3737" y="1439"/>
                <a:ext cx="338" cy="216"/>
              </a:xfrm>
              <a:custGeom>
                <a:avLst/>
                <a:gdLst>
                  <a:gd name="T0" fmla="*/ 833 w 875"/>
                  <a:gd name="T1" fmla="*/ 0 h 559"/>
                  <a:gd name="T2" fmla="*/ 868 w 875"/>
                  <a:gd name="T3" fmla="*/ 19 h 559"/>
                  <a:gd name="T4" fmla="*/ 866 w 875"/>
                  <a:gd name="T5" fmla="*/ 67 h 559"/>
                  <a:gd name="T6" fmla="*/ 807 w 875"/>
                  <a:gd name="T7" fmla="*/ 110 h 559"/>
                  <a:gd name="T8" fmla="*/ 101 w 875"/>
                  <a:gd name="T9" fmla="*/ 541 h 559"/>
                  <a:gd name="T10" fmla="*/ 0 w 875"/>
                  <a:gd name="T11" fmla="*/ 559 h 559"/>
                  <a:gd name="T12" fmla="*/ 52 w 875"/>
                  <a:gd name="T13" fmla="*/ 475 h 559"/>
                  <a:gd name="T14" fmla="*/ 774 w 875"/>
                  <a:gd name="T15" fmla="*/ 30 h 559"/>
                  <a:gd name="T16" fmla="*/ 833 w 875"/>
                  <a:gd name="T1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5" h="559">
                    <a:moveTo>
                      <a:pt x="833" y="0"/>
                    </a:moveTo>
                    <a:cubicBezTo>
                      <a:pt x="846" y="6"/>
                      <a:pt x="864" y="10"/>
                      <a:pt x="868" y="19"/>
                    </a:cubicBezTo>
                    <a:cubicBezTo>
                      <a:pt x="874" y="33"/>
                      <a:pt x="875" y="57"/>
                      <a:pt x="866" y="67"/>
                    </a:cubicBezTo>
                    <a:cubicBezTo>
                      <a:pt x="851" y="85"/>
                      <a:pt x="828" y="97"/>
                      <a:pt x="807" y="110"/>
                    </a:cubicBezTo>
                    <a:cubicBezTo>
                      <a:pt x="572" y="255"/>
                      <a:pt x="338" y="400"/>
                      <a:pt x="101" y="541"/>
                    </a:cubicBezTo>
                    <a:cubicBezTo>
                      <a:pt x="74" y="558"/>
                      <a:pt x="34" y="553"/>
                      <a:pt x="0" y="559"/>
                    </a:cubicBezTo>
                    <a:cubicBezTo>
                      <a:pt x="17" y="530"/>
                      <a:pt x="27" y="491"/>
                      <a:pt x="52" y="475"/>
                    </a:cubicBezTo>
                    <a:cubicBezTo>
                      <a:pt x="291" y="324"/>
                      <a:pt x="533" y="178"/>
                      <a:pt x="774" y="30"/>
                    </a:cubicBezTo>
                    <a:cubicBezTo>
                      <a:pt x="792" y="19"/>
                      <a:pt x="811" y="11"/>
                      <a:pt x="8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1" name="Freeform 12"/>
              <p:cNvSpPr/>
              <p:nvPr/>
            </p:nvSpPr>
            <p:spPr bwMode="auto">
              <a:xfrm>
                <a:off x="2009" y="2999"/>
                <a:ext cx="190" cy="356"/>
              </a:xfrm>
              <a:custGeom>
                <a:avLst/>
                <a:gdLst>
                  <a:gd name="T0" fmla="*/ 484 w 494"/>
                  <a:gd name="T1" fmla="*/ 4 h 920"/>
                  <a:gd name="T2" fmla="*/ 483 w 494"/>
                  <a:gd name="T3" fmla="*/ 86 h 920"/>
                  <a:gd name="T4" fmla="*/ 296 w 494"/>
                  <a:gd name="T5" fmla="*/ 454 h 920"/>
                  <a:gd name="T6" fmla="*/ 82 w 494"/>
                  <a:gd name="T7" fmla="*/ 868 h 920"/>
                  <a:gd name="T8" fmla="*/ 15 w 494"/>
                  <a:gd name="T9" fmla="*/ 920 h 920"/>
                  <a:gd name="T10" fmla="*/ 11 w 494"/>
                  <a:gd name="T11" fmla="*/ 829 h 920"/>
                  <a:gd name="T12" fmla="*/ 405 w 494"/>
                  <a:gd name="T13" fmla="*/ 55 h 920"/>
                  <a:gd name="T14" fmla="*/ 448 w 494"/>
                  <a:gd name="T15" fmla="*/ 0 h 920"/>
                  <a:gd name="T16" fmla="*/ 484 w 494"/>
                  <a:gd name="T17" fmla="*/ 4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4" h="920">
                    <a:moveTo>
                      <a:pt x="484" y="4"/>
                    </a:moveTo>
                    <a:cubicBezTo>
                      <a:pt x="484" y="31"/>
                      <a:pt x="494" y="63"/>
                      <a:pt x="483" y="86"/>
                    </a:cubicBezTo>
                    <a:cubicBezTo>
                      <a:pt x="423" y="210"/>
                      <a:pt x="359" y="332"/>
                      <a:pt x="296" y="454"/>
                    </a:cubicBezTo>
                    <a:cubicBezTo>
                      <a:pt x="225" y="592"/>
                      <a:pt x="156" y="731"/>
                      <a:pt x="82" y="868"/>
                    </a:cubicBezTo>
                    <a:cubicBezTo>
                      <a:pt x="70" y="890"/>
                      <a:pt x="38" y="902"/>
                      <a:pt x="15" y="920"/>
                    </a:cubicBezTo>
                    <a:cubicBezTo>
                      <a:pt x="13" y="889"/>
                      <a:pt x="0" y="853"/>
                      <a:pt x="11" y="829"/>
                    </a:cubicBezTo>
                    <a:cubicBezTo>
                      <a:pt x="140" y="570"/>
                      <a:pt x="272" y="313"/>
                      <a:pt x="405" y="55"/>
                    </a:cubicBezTo>
                    <a:cubicBezTo>
                      <a:pt x="415" y="35"/>
                      <a:pt x="433" y="18"/>
                      <a:pt x="448" y="0"/>
                    </a:cubicBezTo>
                    <a:cubicBezTo>
                      <a:pt x="460" y="1"/>
                      <a:pt x="472" y="2"/>
                      <a:pt x="48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2" name="Freeform 13"/>
              <p:cNvSpPr/>
              <p:nvPr/>
            </p:nvSpPr>
            <p:spPr bwMode="auto">
              <a:xfrm>
                <a:off x="3597" y="2924"/>
                <a:ext cx="255" cy="314"/>
              </a:xfrm>
              <a:custGeom>
                <a:avLst/>
                <a:gdLst>
                  <a:gd name="T0" fmla="*/ 0 w 660"/>
                  <a:gd name="T1" fmla="*/ 38 h 814"/>
                  <a:gd name="T2" fmla="*/ 33 w 660"/>
                  <a:gd name="T3" fmla="*/ 2 h 814"/>
                  <a:gd name="T4" fmla="*/ 93 w 660"/>
                  <a:gd name="T5" fmla="*/ 33 h 814"/>
                  <a:gd name="T6" fmla="*/ 338 w 660"/>
                  <a:gd name="T7" fmla="*/ 340 h 814"/>
                  <a:gd name="T8" fmla="*/ 646 w 660"/>
                  <a:gd name="T9" fmla="*/ 731 h 814"/>
                  <a:gd name="T10" fmla="*/ 652 w 660"/>
                  <a:gd name="T11" fmla="*/ 814 h 814"/>
                  <a:gd name="T12" fmla="*/ 582 w 660"/>
                  <a:gd name="T13" fmla="*/ 784 h 814"/>
                  <a:gd name="T14" fmla="*/ 28 w 660"/>
                  <a:gd name="T15" fmla="*/ 88 h 814"/>
                  <a:gd name="T16" fmla="*/ 0 w 660"/>
                  <a:gd name="T17" fmla="*/ 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0" h="814">
                    <a:moveTo>
                      <a:pt x="0" y="38"/>
                    </a:moveTo>
                    <a:cubicBezTo>
                      <a:pt x="12" y="25"/>
                      <a:pt x="25" y="0"/>
                      <a:pt x="33" y="2"/>
                    </a:cubicBezTo>
                    <a:cubicBezTo>
                      <a:pt x="55" y="6"/>
                      <a:pt x="80" y="17"/>
                      <a:pt x="93" y="33"/>
                    </a:cubicBezTo>
                    <a:cubicBezTo>
                      <a:pt x="176" y="134"/>
                      <a:pt x="257" y="237"/>
                      <a:pt x="338" y="340"/>
                    </a:cubicBezTo>
                    <a:cubicBezTo>
                      <a:pt x="441" y="470"/>
                      <a:pt x="546" y="599"/>
                      <a:pt x="646" y="731"/>
                    </a:cubicBezTo>
                    <a:cubicBezTo>
                      <a:pt x="660" y="750"/>
                      <a:pt x="650" y="786"/>
                      <a:pt x="652" y="814"/>
                    </a:cubicBezTo>
                    <a:cubicBezTo>
                      <a:pt x="628" y="805"/>
                      <a:pt x="596" y="802"/>
                      <a:pt x="582" y="784"/>
                    </a:cubicBezTo>
                    <a:cubicBezTo>
                      <a:pt x="395" y="554"/>
                      <a:pt x="212" y="321"/>
                      <a:pt x="28" y="88"/>
                    </a:cubicBezTo>
                    <a:cubicBezTo>
                      <a:pt x="17" y="75"/>
                      <a:pt x="11" y="58"/>
                      <a:pt x="0"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3" name="Freeform 14"/>
              <p:cNvSpPr/>
              <p:nvPr/>
            </p:nvSpPr>
            <p:spPr bwMode="auto">
              <a:xfrm>
                <a:off x="1765" y="1406"/>
                <a:ext cx="309" cy="263"/>
              </a:xfrm>
              <a:custGeom>
                <a:avLst/>
                <a:gdLst>
                  <a:gd name="T0" fmla="*/ 780 w 800"/>
                  <a:gd name="T1" fmla="*/ 680 h 680"/>
                  <a:gd name="T2" fmla="*/ 698 w 800"/>
                  <a:gd name="T3" fmla="*/ 623 h 680"/>
                  <a:gd name="T4" fmla="*/ 46 w 800"/>
                  <a:gd name="T5" fmla="*/ 83 h 680"/>
                  <a:gd name="T6" fmla="*/ 0 w 800"/>
                  <a:gd name="T7" fmla="*/ 0 h 680"/>
                  <a:gd name="T8" fmla="*/ 98 w 800"/>
                  <a:gd name="T9" fmla="*/ 19 h 680"/>
                  <a:gd name="T10" fmla="*/ 760 w 800"/>
                  <a:gd name="T11" fmla="*/ 563 h 680"/>
                  <a:gd name="T12" fmla="*/ 797 w 800"/>
                  <a:gd name="T13" fmla="*/ 632 h 680"/>
                  <a:gd name="T14" fmla="*/ 780 w 800"/>
                  <a:gd name="T15" fmla="*/ 680 h 6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0" h="680">
                    <a:moveTo>
                      <a:pt x="780" y="680"/>
                    </a:moveTo>
                    <a:cubicBezTo>
                      <a:pt x="738" y="651"/>
                      <a:pt x="717" y="638"/>
                      <a:pt x="698" y="623"/>
                    </a:cubicBezTo>
                    <a:cubicBezTo>
                      <a:pt x="480" y="443"/>
                      <a:pt x="262" y="264"/>
                      <a:pt x="46" y="83"/>
                    </a:cubicBezTo>
                    <a:cubicBezTo>
                      <a:pt x="24" y="64"/>
                      <a:pt x="15" y="28"/>
                      <a:pt x="0" y="0"/>
                    </a:cubicBezTo>
                    <a:cubicBezTo>
                      <a:pt x="33" y="6"/>
                      <a:pt x="75" y="1"/>
                      <a:pt x="98" y="19"/>
                    </a:cubicBezTo>
                    <a:cubicBezTo>
                      <a:pt x="321" y="198"/>
                      <a:pt x="541" y="380"/>
                      <a:pt x="760" y="563"/>
                    </a:cubicBezTo>
                    <a:cubicBezTo>
                      <a:pt x="779" y="579"/>
                      <a:pt x="791" y="607"/>
                      <a:pt x="797" y="632"/>
                    </a:cubicBezTo>
                    <a:cubicBezTo>
                      <a:pt x="800" y="646"/>
                      <a:pt x="786" y="664"/>
                      <a:pt x="780" y="6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34" name="Freeform 15"/>
              <p:cNvSpPr/>
              <p:nvPr/>
            </p:nvSpPr>
            <p:spPr bwMode="auto">
              <a:xfrm>
                <a:off x="1538" y="2321"/>
                <a:ext cx="395" cy="59"/>
              </a:xfrm>
              <a:custGeom>
                <a:avLst/>
                <a:gdLst>
                  <a:gd name="T0" fmla="*/ 0 w 1023"/>
                  <a:gd name="T1" fmla="*/ 104 h 153"/>
                  <a:gd name="T2" fmla="*/ 85 w 1023"/>
                  <a:gd name="T3" fmla="*/ 68 h 153"/>
                  <a:gd name="T4" fmla="*/ 930 w 1023"/>
                  <a:gd name="T5" fmla="*/ 2 h 153"/>
                  <a:gd name="T6" fmla="*/ 1023 w 1023"/>
                  <a:gd name="T7" fmla="*/ 36 h 153"/>
                  <a:gd name="T8" fmla="*/ 932 w 1023"/>
                  <a:gd name="T9" fmla="*/ 83 h 153"/>
                  <a:gd name="T10" fmla="*/ 119 w 1023"/>
                  <a:gd name="T11" fmla="*/ 150 h 153"/>
                  <a:gd name="T12" fmla="*/ 10 w 1023"/>
                  <a:gd name="T13" fmla="*/ 144 h 153"/>
                  <a:gd name="T14" fmla="*/ 0 w 1023"/>
                  <a:gd name="T15" fmla="*/ 104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 h="153">
                    <a:moveTo>
                      <a:pt x="0" y="104"/>
                    </a:moveTo>
                    <a:cubicBezTo>
                      <a:pt x="28" y="91"/>
                      <a:pt x="56" y="70"/>
                      <a:pt x="85" y="68"/>
                    </a:cubicBezTo>
                    <a:cubicBezTo>
                      <a:pt x="367" y="43"/>
                      <a:pt x="648" y="21"/>
                      <a:pt x="930" y="2"/>
                    </a:cubicBezTo>
                    <a:cubicBezTo>
                      <a:pt x="960" y="0"/>
                      <a:pt x="992" y="24"/>
                      <a:pt x="1023" y="36"/>
                    </a:cubicBezTo>
                    <a:cubicBezTo>
                      <a:pt x="993" y="52"/>
                      <a:pt x="964" y="80"/>
                      <a:pt x="932" y="83"/>
                    </a:cubicBezTo>
                    <a:cubicBezTo>
                      <a:pt x="661" y="108"/>
                      <a:pt x="390" y="129"/>
                      <a:pt x="119" y="150"/>
                    </a:cubicBezTo>
                    <a:cubicBezTo>
                      <a:pt x="83" y="153"/>
                      <a:pt x="46" y="146"/>
                      <a:pt x="10" y="144"/>
                    </a:cubicBezTo>
                    <a:cubicBezTo>
                      <a:pt x="7" y="131"/>
                      <a:pt x="3" y="117"/>
                      <a:pt x="0"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grpSp>
          <p:nvGrpSpPr>
            <p:cNvPr id="12" name="Group 4"/>
            <p:cNvGrpSpPr>
              <a:grpSpLocks noChangeAspect="1"/>
            </p:cNvGrpSpPr>
            <p:nvPr/>
          </p:nvGrpSpPr>
          <p:grpSpPr bwMode="auto">
            <a:xfrm>
              <a:off x="6353999" y="2879694"/>
              <a:ext cx="452479" cy="705917"/>
              <a:chOff x="2191" y="671"/>
              <a:chExt cx="1416" cy="2209"/>
            </a:xfrm>
            <a:grpFill/>
          </p:grpSpPr>
          <p:sp>
            <p:nvSpPr>
              <p:cNvPr id="20" name="Freeform 19"/>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1" name="Freeform 6"/>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2" name="Freeform 7"/>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23" name="Freeform 8"/>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sp>
          <p:nvSpPr>
            <p:cNvPr id="13" name="Freeform 23"/>
            <p:cNvSpPr/>
            <p:nvPr/>
          </p:nvSpPr>
          <p:spPr>
            <a:xfrm>
              <a:off x="5937432" y="1338316"/>
              <a:ext cx="566829" cy="1655157"/>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5006" tIns="32502" rIns="65006" bIns="32502" rtlCol="0" anchor="ctr"/>
            <a:p>
              <a:pPr algn="ct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4" name="Freeform 24"/>
            <p:cNvSpPr/>
            <p:nvPr/>
          </p:nvSpPr>
          <p:spPr>
            <a:xfrm flipH="1">
              <a:off x="6092918" y="1363470"/>
              <a:ext cx="566829" cy="2456113"/>
            </a:xfrm>
            <a:custGeom>
              <a:avLst/>
              <a:gdLst>
                <a:gd name="connsiteX0" fmla="*/ 0 w 870318"/>
                <a:gd name="connsiteY0" fmla="*/ 2295525 h 2295525"/>
                <a:gd name="connsiteX1" fmla="*/ 752475 w 870318"/>
                <a:gd name="connsiteY1" fmla="*/ 1295400 h 2295525"/>
                <a:gd name="connsiteX2" fmla="*/ 857250 w 870318"/>
                <a:gd name="connsiteY2" fmla="*/ 0 h 2295525"/>
              </a:gdLst>
              <a:ahLst/>
              <a:cxnLst>
                <a:cxn ang="0">
                  <a:pos x="connsiteX0" y="connsiteY0"/>
                </a:cxn>
                <a:cxn ang="0">
                  <a:pos x="connsiteX1" y="connsiteY1"/>
                </a:cxn>
                <a:cxn ang="0">
                  <a:pos x="connsiteX2" y="connsiteY2"/>
                </a:cxn>
              </a:cxnLst>
              <a:rect l="l" t="t" r="r" b="b"/>
              <a:pathLst>
                <a:path w="870318" h="2295525">
                  <a:moveTo>
                    <a:pt x="0" y="2295525"/>
                  </a:moveTo>
                  <a:cubicBezTo>
                    <a:pt x="304800" y="1986756"/>
                    <a:pt x="609600" y="1677987"/>
                    <a:pt x="752475" y="1295400"/>
                  </a:cubicBezTo>
                  <a:cubicBezTo>
                    <a:pt x="895350" y="912813"/>
                    <a:pt x="876300" y="456406"/>
                    <a:pt x="857250" y="0"/>
                  </a:cubicBezTo>
                </a:path>
              </a:pathLst>
            </a:cu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5006" tIns="32502" rIns="65006" bIns="32502" rtlCol="0" anchor="ctr"/>
            <a:p>
              <a:pPr algn="ct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nvGrpSpPr>
            <p:cNvPr id="15" name="Group 4"/>
            <p:cNvGrpSpPr>
              <a:grpSpLocks noChangeAspect="1"/>
            </p:cNvGrpSpPr>
            <p:nvPr/>
          </p:nvGrpSpPr>
          <p:grpSpPr bwMode="auto">
            <a:xfrm>
              <a:off x="5664692" y="2976185"/>
              <a:ext cx="552880" cy="862557"/>
              <a:chOff x="2191" y="671"/>
              <a:chExt cx="1416" cy="2209"/>
            </a:xfrm>
            <a:grpFill/>
          </p:grpSpPr>
          <p:sp>
            <p:nvSpPr>
              <p:cNvPr id="16" name="Freeform 26"/>
              <p:cNvSpPr>
                <a:spLocks noEditPoints="1"/>
              </p:cNvSpPr>
              <p:nvPr/>
            </p:nvSpPr>
            <p:spPr bwMode="auto">
              <a:xfrm>
                <a:off x="2191" y="1042"/>
                <a:ext cx="1416" cy="1838"/>
              </a:xfrm>
              <a:custGeom>
                <a:avLst/>
                <a:gdLst>
                  <a:gd name="T0" fmla="*/ 1860 w 3667"/>
                  <a:gd name="T1" fmla="*/ 0 h 4758"/>
                  <a:gd name="T2" fmla="*/ 2373 w 3667"/>
                  <a:gd name="T3" fmla="*/ 56 h 4758"/>
                  <a:gd name="T4" fmla="*/ 2532 w 3667"/>
                  <a:gd name="T5" fmla="*/ 231 h 4758"/>
                  <a:gd name="T6" fmla="*/ 2580 w 3667"/>
                  <a:gd name="T7" fmla="*/ 802 h 4758"/>
                  <a:gd name="T8" fmla="*/ 3099 w 3667"/>
                  <a:gd name="T9" fmla="*/ 1905 h 4758"/>
                  <a:gd name="T10" fmla="*/ 3529 w 3667"/>
                  <a:gd name="T11" fmla="*/ 2674 h 4758"/>
                  <a:gd name="T12" fmla="*/ 2104 w 3667"/>
                  <a:gd name="T13" fmla="*/ 4696 h 4758"/>
                  <a:gd name="T14" fmla="*/ 695 w 3667"/>
                  <a:gd name="T15" fmla="*/ 4349 h 4758"/>
                  <a:gd name="T16" fmla="*/ 169 w 3667"/>
                  <a:gd name="T17" fmla="*/ 2730 h 4758"/>
                  <a:gd name="T18" fmla="*/ 679 w 3667"/>
                  <a:gd name="T19" fmla="*/ 1619 h 4758"/>
                  <a:gd name="T20" fmla="*/ 1130 w 3667"/>
                  <a:gd name="T21" fmla="*/ 247 h 4758"/>
                  <a:gd name="T22" fmla="*/ 1306 w 3667"/>
                  <a:gd name="T23" fmla="*/ 52 h 4758"/>
                  <a:gd name="T24" fmla="*/ 1860 w 3667"/>
                  <a:gd name="T25" fmla="*/ 0 h 4758"/>
                  <a:gd name="T26" fmla="*/ 1864 w 3667"/>
                  <a:gd name="T27" fmla="*/ 538 h 4758"/>
                  <a:gd name="T28" fmla="*/ 1414 w 3667"/>
                  <a:gd name="T29" fmla="*/ 575 h 4758"/>
                  <a:gd name="T30" fmla="*/ 1262 w 3667"/>
                  <a:gd name="T31" fmla="*/ 745 h 4758"/>
                  <a:gd name="T32" fmla="*/ 930 w 3667"/>
                  <a:gd name="T33" fmla="*/ 1797 h 4758"/>
                  <a:gd name="T34" fmla="*/ 493 w 3667"/>
                  <a:gd name="T35" fmla="*/ 2720 h 4758"/>
                  <a:gd name="T36" fmla="*/ 1226 w 3667"/>
                  <a:gd name="T37" fmla="*/ 4217 h 4758"/>
                  <a:gd name="T38" fmla="*/ 2684 w 3667"/>
                  <a:gd name="T39" fmla="*/ 4088 h 4758"/>
                  <a:gd name="T40" fmla="*/ 2929 w 3667"/>
                  <a:gd name="T41" fmla="*/ 2179 h 4758"/>
                  <a:gd name="T42" fmla="*/ 2393 w 3667"/>
                  <a:gd name="T43" fmla="*/ 728 h 4758"/>
                  <a:gd name="T44" fmla="*/ 2270 w 3667"/>
                  <a:gd name="T45" fmla="*/ 585 h 4758"/>
                  <a:gd name="T46" fmla="*/ 1864 w 3667"/>
                  <a:gd name="T47" fmla="*/ 538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67" h="4758">
                    <a:moveTo>
                      <a:pt x="1860" y="0"/>
                    </a:moveTo>
                    <a:cubicBezTo>
                      <a:pt x="2022" y="18"/>
                      <a:pt x="2197" y="39"/>
                      <a:pt x="2373" y="56"/>
                    </a:cubicBezTo>
                    <a:cubicBezTo>
                      <a:pt x="2483" y="66"/>
                      <a:pt x="2525" y="130"/>
                      <a:pt x="2532" y="231"/>
                    </a:cubicBezTo>
                    <a:cubicBezTo>
                      <a:pt x="2546" y="422"/>
                      <a:pt x="2549" y="614"/>
                      <a:pt x="2580" y="802"/>
                    </a:cubicBezTo>
                    <a:cubicBezTo>
                      <a:pt x="2650" y="1216"/>
                      <a:pt x="2871" y="1564"/>
                      <a:pt x="3099" y="1905"/>
                    </a:cubicBezTo>
                    <a:cubicBezTo>
                      <a:pt x="3263" y="2151"/>
                      <a:pt x="3476" y="2369"/>
                      <a:pt x="3529" y="2674"/>
                    </a:cubicBezTo>
                    <a:cubicBezTo>
                      <a:pt x="3667" y="3478"/>
                      <a:pt x="3304" y="4551"/>
                      <a:pt x="2104" y="4696"/>
                    </a:cubicBezTo>
                    <a:cubicBezTo>
                      <a:pt x="1592" y="4758"/>
                      <a:pt x="1118" y="4641"/>
                      <a:pt x="695" y="4349"/>
                    </a:cubicBezTo>
                    <a:cubicBezTo>
                      <a:pt x="203" y="4010"/>
                      <a:pt x="0" y="3366"/>
                      <a:pt x="169" y="2730"/>
                    </a:cubicBezTo>
                    <a:cubicBezTo>
                      <a:pt x="276" y="2330"/>
                      <a:pt x="431" y="1949"/>
                      <a:pt x="679" y="1619"/>
                    </a:cubicBezTo>
                    <a:cubicBezTo>
                      <a:pt x="988" y="1209"/>
                      <a:pt x="1136" y="757"/>
                      <a:pt x="1130" y="247"/>
                    </a:cubicBezTo>
                    <a:cubicBezTo>
                      <a:pt x="1129" y="93"/>
                      <a:pt x="1152" y="71"/>
                      <a:pt x="1306" y="52"/>
                    </a:cubicBezTo>
                    <a:cubicBezTo>
                      <a:pt x="1485" y="30"/>
                      <a:pt x="1665" y="18"/>
                      <a:pt x="1860" y="0"/>
                    </a:cubicBezTo>
                    <a:close/>
                    <a:moveTo>
                      <a:pt x="1864" y="538"/>
                    </a:moveTo>
                    <a:cubicBezTo>
                      <a:pt x="1696" y="552"/>
                      <a:pt x="1555" y="563"/>
                      <a:pt x="1414" y="575"/>
                    </a:cubicBezTo>
                    <a:cubicBezTo>
                      <a:pt x="1309" y="583"/>
                      <a:pt x="1261" y="631"/>
                      <a:pt x="1262" y="745"/>
                    </a:cubicBezTo>
                    <a:cubicBezTo>
                      <a:pt x="1263" y="1129"/>
                      <a:pt x="1167" y="1481"/>
                      <a:pt x="930" y="1797"/>
                    </a:cubicBezTo>
                    <a:cubicBezTo>
                      <a:pt x="724" y="2072"/>
                      <a:pt x="585" y="2385"/>
                      <a:pt x="493" y="2720"/>
                    </a:cubicBezTo>
                    <a:cubicBezTo>
                      <a:pt x="311" y="3380"/>
                      <a:pt x="593" y="3975"/>
                      <a:pt x="1226" y="4217"/>
                    </a:cubicBezTo>
                    <a:cubicBezTo>
                      <a:pt x="1729" y="4409"/>
                      <a:pt x="2228" y="4407"/>
                      <a:pt x="2684" y="4088"/>
                    </a:cubicBezTo>
                    <a:cubicBezTo>
                      <a:pt x="3280" y="3670"/>
                      <a:pt x="3388" y="2790"/>
                      <a:pt x="2929" y="2179"/>
                    </a:cubicBezTo>
                    <a:cubicBezTo>
                      <a:pt x="2605" y="1749"/>
                      <a:pt x="2370" y="1287"/>
                      <a:pt x="2393" y="728"/>
                    </a:cubicBezTo>
                    <a:cubicBezTo>
                      <a:pt x="2396" y="646"/>
                      <a:pt x="2356" y="595"/>
                      <a:pt x="2270" y="585"/>
                    </a:cubicBezTo>
                    <a:cubicBezTo>
                      <a:pt x="2126" y="569"/>
                      <a:pt x="1983" y="552"/>
                      <a:pt x="1864" y="5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7" name="Freeform 6"/>
              <p:cNvSpPr/>
              <p:nvPr/>
            </p:nvSpPr>
            <p:spPr bwMode="auto">
              <a:xfrm>
                <a:off x="2673" y="671"/>
                <a:ext cx="459" cy="189"/>
              </a:xfrm>
              <a:custGeom>
                <a:avLst/>
                <a:gdLst>
                  <a:gd name="T0" fmla="*/ 0 w 1188"/>
                  <a:gd name="T1" fmla="*/ 489 h 489"/>
                  <a:gd name="T2" fmla="*/ 596 w 1188"/>
                  <a:gd name="T3" fmla="*/ 1 h 489"/>
                  <a:gd name="T4" fmla="*/ 1188 w 1188"/>
                  <a:gd name="T5" fmla="*/ 489 h 489"/>
                  <a:gd name="T6" fmla="*/ 0 w 1188"/>
                  <a:gd name="T7" fmla="*/ 489 h 489"/>
                </a:gdLst>
                <a:ahLst/>
                <a:cxnLst>
                  <a:cxn ang="0">
                    <a:pos x="T0" y="T1"/>
                  </a:cxn>
                  <a:cxn ang="0">
                    <a:pos x="T2" y="T3"/>
                  </a:cxn>
                  <a:cxn ang="0">
                    <a:pos x="T4" y="T5"/>
                  </a:cxn>
                  <a:cxn ang="0">
                    <a:pos x="T6" y="T7"/>
                  </a:cxn>
                </a:cxnLst>
                <a:rect l="0" t="0" r="r" b="b"/>
                <a:pathLst>
                  <a:path w="1188" h="489">
                    <a:moveTo>
                      <a:pt x="0" y="489"/>
                    </a:moveTo>
                    <a:cubicBezTo>
                      <a:pt x="44" y="214"/>
                      <a:pt x="306" y="0"/>
                      <a:pt x="596" y="1"/>
                    </a:cubicBezTo>
                    <a:cubicBezTo>
                      <a:pt x="883" y="2"/>
                      <a:pt x="1144" y="214"/>
                      <a:pt x="1188" y="489"/>
                    </a:cubicBezTo>
                    <a:cubicBezTo>
                      <a:pt x="792" y="489"/>
                      <a:pt x="396" y="489"/>
                      <a:pt x="0" y="4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8" name="Freeform 7"/>
              <p:cNvSpPr/>
              <p:nvPr/>
            </p:nvSpPr>
            <p:spPr bwMode="auto">
              <a:xfrm>
                <a:off x="2655" y="891"/>
                <a:ext cx="496" cy="33"/>
              </a:xfrm>
              <a:custGeom>
                <a:avLst/>
                <a:gdLst>
                  <a:gd name="T0" fmla="*/ 637 w 1284"/>
                  <a:gd name="T1" fmla="*/ 1 h 85"/>
                  <a:gd name="T2" fmla="*/ 1209 w 1284"/>
                  <a:gd name="T3" fmla="*/ 3 h 85"/>
                  <a:gd name="T4" fmla="*/ 1284 w 1284"/>
                  <a:gd name="T5" fmla="*/ 38 h 85"/>
                  <a:gd name="T6" fmla="*/ 1214 w 1284"/>
                  <a:gd name="T7" fmla="*/ 82 h 85"/>
                  <a:gd name="T8" fmla="*/ 69 w 1284"/>
                  <a:gd name="T9" fmla="*/ 82 h 85"/>
                  <a:gd name="T10" fmla="*/ 0 w 1284"/>
                  <a:gd name="T11" fmla="*/ 37 h 85"/>
                  <a:gd name="T12" fmla="*/ 75 w 1284"/>
                  <a:gd name="T13" fmla="*/ 3 h 85"/>
                  <a:gd name="T14" fmla="*/ 637 w 1284"/>
                  <a:gd name="T15" fmla="*/ 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4" h="85">
                    <a:moveTo>
                      <a:pt x="637" y="1"/>
                    </a:moveTo>
                    <a:cubicBezTo>
                      <a:pt x="828" y="1"/>
                      <a:pt x="1018" y="0"/>
                      <a:pt x="1209" y="3"/>
                    </a:cubicBezTo>
                    <a:cubicBezTo>
                      <a:pt x="1234" y="3"/>
                      <a:pt x="1259" y="26"/>
                      <a:pt x="1284" y="38"/>
                    </a:cubicBezTo>
                    <a:cubicBezTo>
                      <a:pt x="1261" y="54"/>
                      <a:pt x="1237" y="82"/>
                      <a:pt x="1214" y="82"/>
                    </a:cubicBezTo>
                    <a:cubicBezTo>
                      <a:pt x="832" y="85"/>
                      <a:pt x="451" y="85"/>
                      <a:pt x="69" y="82"/>
                    </a:cubicBezTo>
                    <a:cubicBezTo>
                      <a:pt x="46" y="82"/>
                      <a:pt x="23" y="53"/>
                      <a:pt x="0" y="37"/>
                    </a:cubicBezTo>
                    <a:cubicBezTo>
                      <a:pt x="25" y="25"/>
                      <a:pt x="50" y="3"/>
                      <a:pt x="75" y="3"/>
                    </a:cubicBezTo>
                    <a:cubicBezTo>
                      <a:pt x="263" y="0"/>
                      <a:pt x="450" y="1"/>
                      <a:pt x="63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sp>
            <p:nvSpPr>
              <p:cNvPr id="19" name="Freeform 8"/>
              <p:cNvSpPr/>
              <p:nvPr/>
            </p:nvSpPr>
            <p:spPr bwMode="auto">
              <a:xfrm>
                <a:off x="2656" y="943"/>
                <a:ext cx="495" cy="33"/>
              </a:xfrm>
              <a:custGeom>
                <a:avLst/>
                <a:gdLst>
                  <a:gd name="T0" fmla="*/ 636 w 1283"/>
                  <a:gd name="T1" fmla="*/ 2 h 85"/>
                  <a:gd name="T2" fmla="*/ 1199 w 1283"/>
                  <a:gd name="T3" fmla="*/ 4 h 85"/>
                  <a:gd name="T4" fmla="*/ 1283 w 1283"/>
                  <a:gd name="T5" fmla="*/ 47 h 85"/>
                  <a:gd name="T6" fmla="*/ 1197 w 1283"/>
                  <a:gd name="T7" fmla="*/ 83 h 85"/>
                  <a:gd name="T8" fmla="*/ 82 w 1283"/>
                  <a:gd name="T9" fmla="*/ 83 h 85"/>
                  <a:gd name="T10" fmla="*/ 0 w 1283"/>
                  <a:gd name="T11" fmla="*/ 44 h 85"/>
                  <a:gd name="T12" fmla="*/ 84 w 1283"/>
                  <a:gd name="T13" fmla="*/ 4 h 85"/>
                  <a:gd name="T14" fmla="*/ 636 w 1283"/>
                  <a:gd name="T15" fmla="*/ 2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3" h="85">
                    <a:moveTo>
                      <a:pt x="636" y="2"/>
                    </a:moveTo>
                    <a:cubicBezTo>
                      <a:pt x="824" y="2"/>
                      <a:pt x="1012" y="0"/>
                      <a:pt x="1199" y="4"/>
                    </a:cubicBezTo>
                    <a:cubicBezTo>
                      <a:pt x="1228" y="5"/>
                      <a:pt x="1255" y="32"/>
                      <a:pt x="1283" y="47"/>
                    </a:cubicBezTo>
                    <a:cubicBezTo>
                      <a:pt x="1255" y="59"/>
                      <a:pt x="1226" y="82"/>
                      <a:pt x="1197" y="83"/>
                    </a:cubicBezTo>
                    <a:cubicBezTo>
                      <a:pt x="826" y="85"/>
                      <a:pt x="454" y="85"/>
                      <a:pt x="82" y="83"/>
                    </a:cubicBezTo>
                    <a:cubicBezTo>
                      <a:pt x="55" y="82"/>
                      <a:pt x="27" y="58"/>
                      <a:pt x="0" y="44"/>
                    </a:cubicBezTo>
                    <a:cubicBezTo>
                      <a:pt x="28" y="30"/>
                      <a:pt x="56" y="5"/>
                      <a:pt x="84" y="4"/>
                    </a:cubicBezTo>
                    <a:cubicBezTo>
                      <a:pt x="268" y="0"/>
                      <a:pt x="452" y="2"/>
                      <a:pt x="6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726" tIns="41864" rIns="83726" bIns="41864" numCol="1" anchor="t" anchorCtr="0" compatLnSpc="1"/>
              <a:p>
                <a:pPr>
                  <a:lnSpc>
                    <a:spcPct val="120000"/>
                  </a:lnSpc>
                </a:pPr>
                <a:endParaRPr lang="en-IN" sz="1100" dirty="0">
                  <a:latin typeface="Arial" panose="020B0604020202020204"/>
                  <a:ea typeface="微软雅黑" panose="020B0503020204020204" pitchFamily="34" charset="-122"/>
                  <a:sym typeface="Arial" panose="020B0604020202020204"/>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38"/>
          <p:cNvSpPr txBox="1"/>
          <p:nvPr/>
        </p:nvSpPr>
        <p:spPr>
          <a:xfrm>
            <a:off x="5998426" y="2331071"/>
            <a:ext cx="1843701" cy="461631"/>
          </a:xfrm>
          <a:prstGeom prst="rect">
            <a:avLst/>
          </a:prstGeom>
          <a:noFill/>
          <a:ln>
            <a:noFill/>
          </a:ln>
        </p:spPr>
        <p:txBody>
          <a:bodyPr wrap="square" lIns="91407" tIns="45703" rIns="91407" bIns="45703" rtlCol="0">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
        <p:nvSpPr>
          <p:cNvPr id="4" name="文本框 3"/>
          <p:cNvSpPr txBox="1"/>
          <p:nvPr/>
        </p:nvSpPr>
        <p:spPr>
          <a:xfrm>
            <a:off x="1278255" y="403860"/>
            <a:ext cx="2869565" cy="521970"/>
          </a:xfrm>
          <a:prstGeom prst="rect">
            <a:avLst/>
          </a:prstGeom>
          <a:noFill/>
        </p:spPr>
        <p:txBody>
          <a:bodyPr wrap="square" rtlCol="0">
            <a:spAutoFit/>
          </a:bodyPr>
          <a:p>
            <a:r>
              <a:rPr kumimoji="1" lang="zh-CN" altLang="en-US" sz="2800" b="1" dirty="0" smtClean="0">
                <a:solidFill>
                  <a:srgbClr val="C00000"/>
                </a:solidFill>
                <a:cs typeface="+mn-ea"/>
                <a:sym typeface="+mn-lt"/>
              </a:rPr>
              <a:t>征稿启事</a:t>
            </a:r>
            <a:endParaRPr kumimoji="1" lang="zh-CN" altLang="en-US" sz="2800" b="1" dirty="0" smtClean="0">
              <a:solidFill>
                <a:srgbClr val="C00000"/>
              </a:solidFill>
              <a:cs typeface="+mn-ea"/>
              <a:sym typeface="+mn-lt"/>
            </a:endParaRPr>
          </a:p>
        </p:txBody>
      </p:sp>
      <p:sp>
        <p:nvSpPr>
          <p:cNvPr id="16" name="文本框 15"/>
          <p:cNvSpPr txBox="1"/>
          <p:nvPr/>
        </p:nvSpPr>
        <p:spPr>
          <a:xfrm>
            <a:off x="2940685" y="227330"/>
            <a:ext cx="8930640" cy="1310005"/>
          </a:xfrm>
          <a:prstGeom prst="rect">
            <a:avLst/>
          </a:prstGeom>
          <a:noFill/>
          <a:ln w="12700">
            <a:solidFill>
              <a:srgbClr val="00B0F0"/>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【征稿启事】假定你是校英文报主编李华，毕业在即，英文报设立了以</a:t>
            </a:r>
            <a:r>
              <a:rPr lang="en-US" altLang="zh-CN" sz="2000" b="1">
                <a:latin typeface="华文楷体" panose="02010600040101010101" charset="-122"/>
                <a:ea typeface="华文楷体" panose="02010600040101010101" charset="-122"/>
                <a:cs typeface="华文楷体" panose="02010600040101010101" charset="-122"/>
              </a:rPr>
              <a:t>“</a:t>
            </a:r>
            <a:r>
              <a:rPr lang="en-US" altLang="zh-CN" sz="2000" b="1">
                <a:latin typeface="Calibri" panose="020F0502020204030204" charset="0"/>
                <a:ea typeface="华文楷体" panose="02010600040101010101" charset="-122"/>
                <a:cs typeface="Calibri" panose="020F0502020204030204" charset="0"/>
              </a:rPr>
              <a:t>An Unforgettable Activity in High School</a:t>
            </a:r>
            <a:r>
              <a:rPr lang="en-US" altLang="zh-CN" sz="2000" b="1">
                <a:latin typeface="华文楷体" panose="02010600040101010101" charset="-122"/>
                <a:ea typeface="华文楷体" panose="02010600040101010101" charset="-122"/>
                <a:cs typeface="华文楷体" panose="02010600040101010101" charset="-122"/>
              </a:rPr>
              <a:t>” 为主题</a:t>
            </a:r>
            <a:r>
              <a:rPr lang="zh-CN" altLang="en-US" sz="2000" b="1">
                <a:latin typeface="华文楷体" panose="02010600040101010101" charset="-122"/>
                <a:ea typeface="华文楷体" panose="02010600040101010101" charset="-122"/>
                <a:cs typeface="华文楷体" panose="02010600040101010101" charset="-122"/>
              </a:rPr>
              <a:t>的新栏目，面向全体同学征稿</a:t>
            </a:r>
            <a:r>
              <a:rPr lang="en-US" altLang="zh-CN" sz="2000" b="1">
                <a:latin typeface="华文楷体" panose="02010600040101010101" charset="-122"/>
                <a:ea typeface="华文楷体" panose="02010600040101010101" charset="-122"/>
                <a:cs typeface="华文楷体" panose="02010600040101010101" charset="-122"/>
              </a:rPr>
              <a:t>。请你写一篇</a:t>
            </a:r>
            <a:r>
              <a:rPr lang="zh-CN" altLang="en-US" sz="2000" b="1">
                <a:latin typeface="华文楷体" panose="02010600040101010101" charset="-122"/>
                <a:ea typeface="华文楷体" panose="02010600040101010101" charset="-122"/>
                <a:cs typeface="华文楷体" panose="02010600040101010101" charset="-122"/>
              </a:rPr>
              <a:t>征稿启事</a:t>
            </a:r>
            <a:r>
              <a:rPr lang="en-US" altLang="zh-CN" sz="2000" b="1">
                <a:latin typeface="华文楷体" panose="02010600040101010101" charset="-122"/>
                <a:ea typeface="华文楷体" panose="02010600040101010101" charset="-122"/>
                <a:cs typeface="华文楷体" panose="02010600040101010101" charset="-122"/>
              </a:rPr>
              <a:t>，</a:t>
            </a:r>
            <a:r>
              <a:rPr lang="zh-CN" altLang="en-US" sz="2000" b="1">
                <a:latin typeface="华文楷体" panose="02010600040101010101" charset="-122"/>
                <a:ea typeface="华文楷体" panose="02010600040101010101" charset="-122"/>
                <a:cs typeface="华文楷体" panose="02010600040101010101" charset="-122"/>
              </a:rPr>
              <a:t>鼓励同学们来稿分享自己</a:t>
            </a:r>
            <a:r>
              <a:rPr lang="en-US" altLang="zh-CN" sz="2000" b="1">
                <a:latin typeface="华文楷体" panose="02010600040101010101" charset="-122"/>
                <a:ea typeface="华文楷体" panose="02010600040101010101" charset="-122"/>
                <a:cs typeface="华文楷体" panose="02010600040101010101" charset="-122"/>
              </a:rPr>
              <a:t>参</a:t>
            </a:r>
            <a:r>
              <a:rPr lang="zh-CN" altLang="en-US" sz="2000" b="1">
                <a:latin typeface="华文楷体" panose="02010600040101010101" charset="-122"/>
                <a:ea typeface="华文楷体" panose="02010600040101010101" charset="-122"/>
                <a:cs typeface="华文楷体" panose="02010600040101010101" charset="-122"/>
              </a:rPr>
              <a:t>加过的校园活动。内容包括：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活动目的；</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稿件内容；</a:t>
            </a:r>
            <a:r>
              <a:rPr lang="en-US" altLang="zh-CN" sz="2000" b="1">
                <a:latin typeface="华文楷体" panose="02010600040101010101" charset="-122"/>
                <a:ea typeface="华文楷体" panose="02010600040101010101" charset="-122"/>
                <a:cs typeface="华文楷体" panose="02010600040101010101" charset="-122"/>
              </a:rPr>
              <a:t>3. </a:t>
            </a:r>
            <a:r>
              <a:rPr lang="zh-CN" altLang="en-US" sz="2000" b="1">
                <a:latin typeface="华文楷体" panose="02010600040101010101" charset="-122"/>
                <a:ea typeface="华文楷体" panose="02010600040101010101" charset="-122"/>
                <a:cs typeface="华文楷体" panose="02010600040101010101" charset="-122"/>
              </a:rPr>
              <a:t>稿件要求</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5" name="文本框 4"/>
          <p:cNvSpPr txBox="1"/>
          <p:nvPr/>
        </p:nvSpPr>
        <p:spPr>
          <a:xfrm>
            <a:off x="603250" y="1723390"/>
            <a:ext cx="11042650" cy="4892675"/>
          </a:xfrm>
          <a:prstGeom prst="rect">
            <a:avLst/>
          </a:prstGeom>
          <a:noFill/>
        </p:spPr>
        <p:txBody>
          <a:bodyPr wrap="square" rtlCol="0">
            <a:spAutoFit/>
          </a:bodyPr>
          <a:p>
            <a:pPr algn="ctr"/>
            <a:r>
              <a:rPr lang="zh-CN" altLang="en-US" sz="2400">
                <a:latin typeface="Calibri" panose="020F0502020204030204" charset="0"/>
                <a:cs typeface="Calibri" panose="020F0502020204030204" charset="0"/>
              </a:rPr>
              <a:t>Contributions wanted</a:t>
            </a:r>
            <a:endParaRPr lang="zh-CN" altLang="en-US" sz="2400">
              <a:latin typeface="Calibri" panose="020F0502020204030204" charset="0"/>
              <a:cs typeface="Calibri" panose="020F0502020204030204" charset="0"/>
            </a:endParaRPr>
          </a:p>
          <a:p>
            <a:pPr algn="l"/>
            <a:r>
              <a:rPr lang="en-US" altLang="zh-CN" sz="2400">
                <a:latin typeface="Calibri" panose="020F0502020204030204" charset="0"/>
                <a:cs typeface="Calibri" panose="020F0502020204030204" charset="0"/>
              </a:rPr>
              <a:t>    With the purpose of reminding students of the beautiful memories in high school and strengthening their friendship,  a new column called “An Unforgettable Activity in High School” has been launched in our newspaper. We’re looking to have your contributions. </a:t>
            </a:r>
            <a:endParaRPr lang="en-US" altLang="zh-CN" sz="2400">
              <a:latin typeface="Calibri" panose="020F0502020204030204" charset="0"/>
              <a:cs typeface="Calibri" panose="020F0502020204030204" charset="0"/>
            </a:endParaRPr>
          </a:p>
          <a:p>
            <a:pPr algn="l"/>
            <a:r>
              <a:rPr lang="en-US" altLang="zh-CN" sz="2400">
                <a:latin typeface="Calibri" panose="020F0502020204030204" charset="0"/>
                <a:cs typeface="Calibri" panose="020F0502020204030204" charset="0"/>
              </a:rPr>
              <a:t>    Your articles are expected to highlight the most unforgettable activity during the high schoo life, be it the sports meeting where all the athletes compete for the honor of the class or the Chinese culture week which immerses students in the atmosphere of traditional Chinese culture. The article is supposed to be within 300 words. Anyone interested is welcome to submit your works to newspaper@126.com before the end of this month.</a:t>
            </a:r>
            <a:endParaRPr lang="en-US" altLang="zh-CN" sz="2400">
              <a:latin typeface="Calibri" panose="020F0502020204030204" charset="0"/>
              <a:cs typeface="Calibri" panose="020F0502020204030204" charset="0"/>
            </a:endParaRPr>
          </a:p>
          <a:p>
            <a:pPr algn="l"/>
            <a:r>
              <a:rPr lang="en-US" altLang="zh-CN" sz="2400">
                <a:latin typeface="Calibri" panose="020F0502020204030204" charset="0"/>
                <a:cs typeface="Calibri" panose="020F0502020204030204" charset="0"/>
              </a:rPr>
              <a:t>    We’re looking forward to your contributions! </a:t>
            </a:r>
            <a:endParaRPr lang="en-US" altLang="zh-CN" sz="2400">
              <a:latin typeface="Calibri" panose="020F0502020204030204" charset="0"/>
              <a:cs typeface="Calibri" panose="020F0502020204030204" charset="0"/>
            </a:endParaRPr>
          </a:p>
          <a:p>
            <a:pPr algn="l"/>
            <a:r>
              <a:rPr lang="en-US" altLang="zh-CN" sz="2400">
                <a:latin typeface="Calibri" panose="020F0502020204030204" charset="0"/>
                <a:cs typeface="Calibri" panose="020F0502020204030204" charset="0"/>
              </a:rPr>
              <a:t>     </a:t>
            </a:r>
            <a:endParaRPr lang="zh-CN" altLang="en-US" sz="2400">
              <a:latin typeface="Calibri" panose="020F0502020204030204" charset="0"/>
              <a:cs typeface="Calibri" panose="020F0502020204030204" charset="0"/>
            </a:endParaRPr>
          </a:p>
          <a:p>
            <a:pPr algn="l"/>
            <a:endParaRPr lang="zh-CN" altLang="en-US" sz="2400">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38"/>
          <p:cNvSpPr txBox="1"/>
          <p:nvPr/>
        </p:nvSpPr>
        <p:spPr>
          <a:xfrm>
            <a:off x="5998426" y="2331071"/>
            <a:ext cx="1843701" cy="461631"/>
          </a:xfrm>
          <a:prstGeom prst="rect">
            <a:avLst/>
          </a:prstGeom>
          <a:noFill/>
          <a:ln>
            <a:noFill/>
          </a:ln>
        </p:spPr>
        <p:txBody>
          <a:bodyPr wrap="square" lIns="91407" tIns="45703" rIns="91407" bIns="45703" rtlCol="0">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
        <p:nvSpPr>
          <p:cNvPr id="4" name="文本框 3"/>
          <p:cNvSpPr txBox="1"/>
          <p:nvPr/>
        </p:nvSpPr>
        <p:spPr>
          <a:xfrm>
            <a:off x="1278255" y="403860"/>
            <a:ext cx="2869565" cy="521970"/>
          </a:xfrm>
          <a:prstGeom prst="rect">
            <a:avLst/>
          </a:prstGeom>
          <a:noFill/>
        </p:spPr>
        <p:txBody>
          <a:bodyPr wrap="square" rtlCol="0">
            <a:spAutoFit/>
          </a:bodyPr>
          <a:p>
            <a:r>
              <a:rPr kumimoji="1" lang="zh-CN" altLang="en-US" sz="2800" b="1" dirty="0" smtClean="0">
                <a:solidFill>
                  <a:srgbClr val="C00000"/>
                </a:solidFill>
                <a:cs typeface="+mn-ea"/>
                <a:sym typeface="+mn-lt"/>
              </a:rPr>
              <a:t>邀稿信</a:t>
            </a:r>
            <a:endParaRPr kumimoji="1" lang="zh-CN" altLang="en-US" sz="2800" b="1" dirty="0" smtClean="0">
              <a:solidFill>
                <a:srgbClr val="C00000"/>
              </a:solidFill>
              <a:cs typeface="+mn-ea"/>
              <a:sym typeface="+mn-lt"/>
            </a:endParaRPr>
          </a:p>
        </p:txBody>
      </p:sp>
      <p:sp>
        <p:nvSpPr>
          <p:cNvPr id="17" name="文本框 16"/>
          <p:cNvSpPr txBox="1"/>
          <p:nvPr/>
        </p:nvSpPr>
        <p:spPr>
          <a:xfrm>
            <a:off x="2688590" y="158115"/>
            <a:ext cx="9239885" cy="1292860"/>
          </a:xfrm>
          <a:prstGeom prst="rect">
            <a:avLst/>
          </a:prstGeom>
          <a:noFill/>
          <a:ln w="12700">
            <a:solidFill>
              <a:srgbClr val="00B050"/>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【邀稿信】假定你是校英文报主编李华，毕业在即，英文报</a:t>
            </a:r>
            <a:r>
              <a:rPr lang="zh-CN" altLang="en-US" sz="2000" b="1">
                <a:latin typeface="华文楷体" panose="02010600040101010101" charset="-122"/>
                <a:ea typeface="华文楷体" panose="02010600040101010101" charset="-122"/>
                <a:cs typeface="华文楷体" panose="02010600040101010101" charset="-122"/>
                <a:sym typeface="+mn-ea"/>
              </a:rPr>
              <a:t>设立了以</a:t>
            </a:r>
            <a:r>
              <a:rPr lang="en-US" altLang="zh-CN" sz="2000" b="1">
                <a:latin typeface="华文楷体" panose="02010600040101010101" charset="-122"/>
                <a:ea typeface="华文楷体" panose="02010600040101010101" charset="-122"/>
                <a:cs typeface="华文楷体" panose="02010600040101010101" charset="-122"/>
                <a:sym typeface="+mn-ea"/>
              </a:rPr>
              <a:t>“</a:t>
            </a:r>
            <a:r>
              <a:rPr lang="en-US" altLang="zh-CN" sz="2000" b="1">
                <a:latin typeface="Calibri" panose="020F0502020204030204" charset="0"/>
                <a:ea typeface="华文楷体" panose="02010600040101010101" charset="-122"/>
                <a:cs typeface="Calibri" panose="020F0502020204030204" charset="0"/>
                <a:sym typeface="+mn-ea"/>
              </a:rPr>
              <a:t>An Unforgettable Activity in High School</a:t>
            </a:r>
            <a:r>
              <a:rPr lang="en-US" altLang="zh-CN" sz="2000" b="1">
                <a:latin typeface="华文楷体" panose="02010600040101010101" charset="-122"/>
                <a:ea typeface="华文楷体" panose="02010600040101010101" charset="-122"/>
                <a:cs typeface="华文楷体" panose="02010600040101010101" charset="-122"/>
                <a:sym typeface="+mn-ea"/>
              </a:rPr>
              <a:t>” 为主题</a:t>
            </a:r>
            <a:r>
              <a:rPr lang="zh-CN" altLang="en-US" sz="2000" b="1">
                <a:latin typeface="华文楷体" panose="02010600040101010101" charset="-122"/>
                <a:ea typeface="华文楷体" panose="02010600040101010101" charset="-122"/>
                <a:cs typeface="华文楷体" panose="02010600040101010101" charset="-122"/>
                <a:sym typeface="+mn-ea"/>
              </a:rPr>
              <a:t>的新栏目</a:t>
            </a:r>
            <a:r>
              <a:rPr lang="en-US" altLang="zh-CN" sz="2000" b="1">
                <a:latin typeface="华文楷体" panose="02010600040101010101" charset="-122"/>
                <a:ea typeface="华文楷体" panose="02010600040101010101" charset="-122"/>
                <a:cs typeface="华文楷体" panose="02010600040101010101" charset="-122"/>
              </a:rPr>
              <a:t>。请你</a:t>
            </a:r>
            <a:r>
              <a:rPr lang="zh-CN" altLang="en-US" sz="2000" b="1">
                <a:latin typeface="华文楷体" panose="02010600040101010101" charset="-122"/>
                <a:ea typeface="华文楷体" panose="02010600040101010101" charset="-122"/>
                <a:cs typeface="华文楷体" panose="02010600040101010101" charset="-122"/>
              </a:rPr>
              <a:t>给来自英国的交换生</a:t>
            </a:r>
            <a:r>
              <a:rPr lang="en-US" altLang="zh-CN" sz="2000" b="1">
                <a:latin typeface="Calibri" panose="020F0502020204030204" charset="0"/>
                <a:ea typeface="华文楷体" panose="02010600040101010101" charset="-122"/>
                <a:cs typeface="Calibri" panose="020F0502020204030204" charset="0"/>
              </a:rPr>
              <a:t>Tom</a:t>
            </a:r>
            <a:r>
              <a:rPr lang="zh-CN" altLang="en-US" sz="2000" b="1">
                <a:latin typeface="Calibri" panose="020F0502020204030204" charset="0"/>
                <a:ea typeface="华文楷体" panose="02010600040101010101" charset="-122"/>
                <a:cs typeface="Calibri" panose="020F0502020204030204" charset="0"/>
              </a:rPr>
              <a:t>写一封邀稿信，邀请他分</a:t>
            </a:r>
            <a:r>
              <a:rPr lang="zh-CN" altLang="en-US" sz="2000" b="1">
                <a:latin typeface="华文楷体" panose="02010600040101010101" charset="-122"/>
                <a:ea typeface="华文楷体" panose="02010600040101010101" charset="-122"/>
                <a:cs typeface="华文楷体" panose="02010600040101010101" charset="-122"/>
              </a:rPr>
              <a:t>享自己</a:t>
            </a:r>
            <a:r>
              <a:rPr lang="en-US" altLang="zh-CN" sz="2000" b="1">
                <a:latin typeface="华文楷体" panose="02010600040101010101" charset="-122"/>
                <a:ea typeface="华文楷体" panose="02010600040101010101" charset="-122"/>
                <a:cs typeface="华文楷体" panose="02010600040101010101" charset="-122"/>
              </a:rPr>
              <a:t>参</a:t>
            </a:r>
            <a:r>
              <a:rPr lang="zh-CN" altLang="en-US" sz="2000" b="1">
                <a:latin typeface="华文楷体" panose="02010600040101010101" charset="-122"/>
                <a:ea typeface="华文楷体" panose="02010600040101010101" charset="-122"/>
                <a:cs typeface="华文楷体" panose="02010600040101010101" charset="-122"/>
              </a:rPr>
              <a:t>加过的一次校园活动。内容包括：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发出约稿邀请；</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说明稿件内容；</a:t>
            </a:r>
            <a:r>
              <a:rPr lang="en-US" altLang="zh-CN" sz="2000" b="1">
                <a:latin typeface="华文楷体" panose="02010600040101010101" charset="-122"/>
                <a:ea typeface="华文楷体" panose="02010600040101010101" charset="-122"/>
                <a:cs typeface="华文楷体" panose="02010600040101010101" charset="-122"/>
              </a:rPr>
              <a:t>3. </a:t>
            </a:r>
            <a:r>
              <a:rPr lang="zh-CN" altLang="en-US" sz="2000" b="1">
                <a:latin typeface="华文楷体" panose="02010600040101010101" charset="-122"/>
                <a:ea typeface="华文楷体" panose="02010600040101010101" charset="-122"/>
                <a:cs typeface="华文楷体" panose="02010600040101010101" charset="-122"/>
              </a:rPr>
              <a:t>说明稿件要求</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6" name="文本框 5"/>
          <p:cNvSpPr txBox="1"/>
          <p:nvPr/>
        </p:nvSpPr>
        <p:spPr>
          <a:xfrm>
            <a:off x="532765" y="1324610"/>
            <a:ext cx="11259820" cy="6000750"/>
          </a:xfrm>
          <a:prstGeom prst="rect">
            <a:avLst/>
          </a:prstGeom>
          <a:noFill/>
        </p:spPr>
        <p:txBody>
          <a:bodyPr wrap="square" rtlCol="0">
            <a:spAutoFit/>
          </a:bodyPr>
          <a:p>
            <a:r>
              <a:rPr lang="en-US" altLang="zh-CN" sz="2400">
                <a:latin typeface="Calibri" panose="020F0502020204030204" charset="0"/>
                <a:cs typeface="Calibri" panose="020F0502020204030204" charset="0"/>
              </a:rPr>
              <a:t>Dear Tom,</a:t>
            </a:r>
            <a:endParaRPr lang="en-US" altLang="zh-CN" sz="2400">
              <a:latin typeface="Calibri" panose="020F0502020204030204" charset="0"/>
              <a:cs typeface="Calibri" panose="020F0502020204030204" charset="0"/>
            </a:endParaRPr>
          </a:p>
          <a:p>
            <a:r>
              <a:rPr lang="en-US" altLang="zh-CN" sz="2400">
                <a:latin typeface="Calibri" panose="020F0502020204030204" charset="0"/>
                <a:cs typeface="Calibri" panose="020F0502020204030204" charset="0"/>
              </a:rPr>
              <a:t>    </a:t>
            </a:r>
            <a:r>
              <a:rPr lang="en-US" altLang="zh-CN" sz="2400">
                <a:latin typeface="Calibri" panose="020F0502020204030204" charset="0"/>
                <a:cs typeface="Calibri" panose="020F0502020204030204" charset="0"/>
                <a:sym typeface="+mn-ea"/>
              </a:rPr>
              <a:t> With the purpose of reminding students of the beautiful memories in high school and strengthening their friendship,  a new column called “An Unforgettable Activity in High School” has been launched in our newspaper. I’</a:t>
            </a:r>
            <a:r>
              <a:rPr lang="en-US" altLang="zh-CN" sz="2400">
                <a:latin typeface="Calibri" panose="020F0502020204030204" charset="0"/>
                <a:cs typeface="Calibri" panose="020F0502020204030204" charset="0"/>
              </a:rPr>
              <a:t>m writing to invite you to write an article for this column.</a:t>
            </a:r>
            <a:endParaRPr lang="en-US" altLang="zh-CN" sz="2400">
              <a:latin typeface="Calibri" panose="020F0502020204030204" charset="0"/>
              <a:cs typeface="Calibri" panose="020F0502020204030204" charset="0"/>
            </a:endParaRPr>
          </a:p>
          <a:p>
            <a:r>
              <a:rPr lang="en-US" altLang="zh-CN" sz="2400">
                <a:latin typeface="Calibri" panose="020F0502020204030204" charset="0"/>
                <a:cs typeface="Calibri" panose="020F0502020204030204" charset="0"/>
              </a:rPr>
              <a:t>    </a:t>
            </a:r>
            <a:r>
              <a:rPr lang="en-US" altLang="zh-CN" sz="2400">
                <a:latin typeface="Calibri" panose="020F0502020204030204" charset="0"/>
                <a:cs typeface="Calibri" panose="020F0502020204030204" charset="0"/>
                <a:sym typeface="+mn-ea"/>
              </a:rPr>
              <a:t>Your article is expected to share the most unforgettable activity during the high school life, be it the sports meeting where all the athletes compete for the honor of the class or the Sino-UK culture week which helps students gain deeper insights into the two cultures. The article is supposed to be within 300 words. </a:t>
            </a:r>
            <a:r>
              <a:rPr lang="zh-CN" altLang="en-US" sz="2400">
                <a:latin typeface="Calibri" panose="020F0502020204030204" charset="0"/>
                <a:ea typeface="华文楷体" panose="02010600040101010101" charset="-122"/>
                <a:cs typeface="Calibri" panose="020F0502020204030204" charset="0"/>
                <a:sym typeface="+mn-ea"/>
              </a:rPr>
              <a:t>We</a:t>
            </a:r>
            <a:r>
              <a:rPr lang="en-US" altLang="zh-CN" sz="2400">
                <a:latin typeface="Calibri" panose="020F0502020204030204" charset="0"/>
                <a:ea typeface="华文楷体" panose="02010600040101010101" charset="-122"/>
                <a:cs typeface="Calibri" panose="020F0502020204030204" charset="0"/>
                <a:sym typeface="+mn-ea"/>
              </a:rPr>
              <a:t> </a:t>
            </a:r>
            <a:r>
              <a:rPr lang="zh-CN" altLang="en-US" sz="2400">
                <a:latin typeface="Calibri" panose="020F0502020204030204" charset="0"/>
                <a:ea typeface="华文楷体" panose="02010600040101010101" charset="-122"/>
                <a:cs typeface="Calibri" panose="020F0502020204030204" charset="0"/>
                <a:sym typeface="+mn-ea"/>
              </a:rPr>
              <a:t>wonder if it is practicable to have </a:t>
            </a:r>
            <a:r>
              <a:rPr lang="en-US" altLang="zh-CN" sz="2400">
                <a:latin typeface="Calibri" panose="020F0502020204030204" charset="0"/>
                <a:ea typeface="华文楷体" panose="02010600040101010101" charset="-122"/>
                <a:cs typeface="Calibri" panose="020F0502020204030204" charset="0"/>
                <a:sym typeface="+mn-ea"/>
              </a:rPr>
              <a:t>your article</a:t>
            </a:r>
            <a:r>
              <a:rPr lang="zh-CN" altLang="en-US" sz="2400">
                <a:latin typeface="Calibri" panose="020F0502020204030204" charset="0"/>
                <a:ea typeface="华文楷体" panose="02010600040101010101" charset="-122"/>
                <a:cs typeface="Calibri" panose="020F0502020204030204" charset="0"/>
                <a:sym typeface="+mn-ea"/>
              </a:rPr>
              <a:t> before June 28. </a:t>
            </a:r>
            <a:endParaRPr lang="zh-CN" altLang="en-US" sz="2400">
              <a:latin typeface="Calibri" panose="020F0502020204030204" charset="0"/>
              <a:ea typeface="华文楷体" panose="02010600040101010101" charset="-122"/>
              <a:cs typeface="Calibri" panose="020F0502020204030204" charset="0"/>
              <a:sym typeface="+mn-ea"/>
            </a:endParaRPr>
          </a:p>
          <a:p>
            <a:r>
              <a:rPr lang="zh-CN" altLang="en-US" sz="2400">
                <a:latin typeface="Calibri" panose="020F0502020204030204" charset="0"/>
                <a:ea typeface="华文楷体" panose="02010600040101010101" charset="-122"/>
                <a:cs typeface="Calibri" panose="020F0502020204030204" charset="0"/>
                <a:sym typeface="+mn-ea"/>
              </a:rPr>
              <a:t> </a:t>
            </a:r>
            <a:r>
              <a:rPr lang="en-US" altLang="zh-CN" sz="2400">
                <a:latin typeface="Calibri" panose="020F0502020204030204" charset="0"/>
                <a:ea typeface="华文楷体" panose="02010600040101010101" charset="-122"/>
                <a:cs typeface="Calibri" panose="020F0502020204030204" charset="0"/>
                <a:sym typeface="+mn-ea"/>
              </a:rPr>
              <a:t>   I’ll appreciate it very much if you could accept my invitation. Looking forward to your contribution!</a:t>
            </a:r>
            <a:endParaRPr lang="en-US" altLang="zh-CN" sz="2400">
              <a:latin typeface="Calibri" panose="020F0502020204030204" charset="0"/>
              <a:ea typeface="华文楷体" panose="02010600040101010101" charset="-122"/>
              <a:cs typeface="Calibri" panose="020F0502020204030204" charset="0"/>
              <a:sym typeface="+mn-ea"/>
            </a:endParaRPr>
          </a:p>
          <a:p>
            <a:pPr algn="r"/>
            <a:r>
              <a:rPr lang="en-US" altLang="zh-CN" sz="2400">
                <a:latin typeface="Calibri" panose="020F0502020204030204" charset="0"/>
                <a:ea typeface="华文楷体" panose="02010600040101010101" charset="-122"/>
                <a:cs typeface="Calibri" panose="020F0502020204030204" charset="0"/>
                <a:sym typeface="+mn-ea"/>
              </a:rPr>
              <a:t> Yours,</a:t>
            </a:r>
            <a:endParaRPr lang="en-US" altLang="zh-CN" sz="2400">
              <a:latin typeface="Calibri" panose="020F0502020204030204" charset="0"/>
              <a:ea typeface="华文楷体" panose="02010600040101010101" charset="-122"/>
              <a:cs typeface="Calibri" panose="020F0502020204030204" charset="0"/>
              <a:sym typeface="+mn-ea"/>
            </a:endParaRPr>
          </a:p>
          <a:p>
            <a:pPr algn="r"/>
            <a:r>
              <a:rPr lang="en-US" altLang="zh-CN" sz="2400">
                <a:latin typeface="Calibri" panose="020F0502020204030204" charset="0"/>
                <a:ea typeface="华文楷体" panose="02010600040101010101" charset="-122"/>
                <a:cs typeface="Calibri" panose="020F0502020204030204" charset="0"/>
                <a:sym typeface="+mn-ea"/>
              </a:rPr>
              <a:t>Li Hua</a:t>
            </a:r>
            <a:endParaRPr lang="zh-CN" altLang="en-US" sz="2400">
              <a:latin typeface="Calibri" panose="020F0502020204030204" charset="0"/>
              <a:ea typeface="华文楷体" panose="02010600040101010101" charset="-122"/>
              <a:cs typeface="Calibri" panose="020F0502020204030204" charset="0"/>
            </a:endParaRPr>
          </a:p>
          <a:p>
            <a:r>
              <a:rPr lang="en-US" altLang="zh-CN" sz="2400">
                <a:latin typeface="Calibri" panose="020F0502020204030204" charset="0"/>
                <a:cs typeface="Calibri" panose="020F0502020204030204" charset="0"/>
              </a:rPr>
              <a:t>    </a:t>
            </a:r>
            <a:endParaRPr lang="en-US" altLang="zh-CN" sz="2400">
              <a:latin typeface="Calibri" panose="020F0502020204030204" charset="0"/>
              <a:cs typeface="Calibri" panose="020F0502020204030204" charset="0"/>
            </a:endParaRPr>
          </a:p>
          <a:p>
            <a:r>
              <a:rPr lang="en-US" altLang="zh-CN" sz="2400">
                <a:latin typeface="Calibri" panose="020F0502020204030204" charset="0"/>
                <a:cs typeface="Calibri" panose="020F0502020204030204" charset="0"/>
              </a:rPr>
              <a:t>     </a:t>
            </a:r>
            <a:r>
              <a:rPr lang="en-US" altLang="zh-CN"/>
              <a:t>    </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38"/>
          <p:cNvSpPr txBox="1"/>
          <p:nvPr/>
        </p:nvSpPr>
        <p:spPr>
          <a:xfrm>
            <a:off x="5998426" y="2331071"/>
            <a:ext cx="1843701" cy="461631"/>
          </a:xfrm>
          <a:prstGeom prst="rect">
            <a:avLst/>
          </a:prstGeom>
          <a:noFill/>
          <a:ln>
            <a:noFill/>
          </a:ln>
        </p:spPr>
        <p:txBody>
          <a:bodyPr wrap="square" lIns="91407" tIns="45703" rIns="91407" bIns="45703" rtlCol="0">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
        <p:nvSpPr>
          <p:cNvPr id="4" name="文本框 3"/>
          <p:cNvSpPr txBox="1"/>
          <p:nvPr/>
        </p:nvSpPr>
        <p:spPr>
          <a:xfrm>
            <a:off x="1278255" y="403860"/>
            <a:ext cx="2869565" cy="521970"/>
          </a:xfrm>
          <a:prstGeom prst="rect">
            <a:avLst/>
          </a:prstGeom>
          <a:noFill/>
        </p:spPr>
        <p:txBody>
          <a:bodyPr wrap="square" rtlCol="0">
            <a:spAutoFit/>
          </a:bodyPr>
          <a:p>
            <a:r>
              <a:rPr kumimoji="1" lang="zh-CN" altLang="en-US" sz="2800" b="1" dirty="0" smtClean="0">
                <a:solidFill>
                  <a:srgbClr val="C00000"/>
                </a:solidFill>
                <a:cs typeface="+mn-ea"/>
                <a:sym typeface="+mn-lt"/>
              </a:rPr>
              <a:t>栏目介绍</a:t>
            </a:r>
            <a:endParaRPr kumimoji="1" lang="zh-CN" altLang="en-US" sz="2800" b="1" dirty="0" smtClean="0">
              <a:solidFill>
                <a:srgbClr val="C00000"/>
              </a:solidFill>
              <a:cs typeface="+mn-ea"/>
              <a:sym typeface="+mn-lt"/>
            </a:endParaRPr>
          </a:p>
        </p:txBody>
      </p:sp>
      <p:sp>
        <p:nvSpPr>
          <p:cNvPr id="18" name="文本框 17"/>
          <p:cNvSpPr txBox="1"/>
          <p:nvPr/>
        </p:nvSpPr>
        <p:spPr>
          <a:xfrm>
            <a:off x="3012440" y="140335"/>
            <a:ext cx="9057005" cy="1047750"/>
          </a:xfrm>
          <a:prstGeom prst="rect">
            <a:avLst/>
          </a:prstGeom>
          <a:noFill/>
          <a:ln w="12700">
            <a:solidFill>
              <a:srgbClr val="FB9E13"/>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【栏目介绍】假定你是校英文报主编李华，毕业在即，英文报开设了以</a:t>
            </a:r>
            <a:r>
              <a:rPr lang="en-US" altLang="zh-CN" sz="2000" b="1">
                <a:latin typeface="华文楷体" panose="02010600040101010101" charset="-122"/>
                <a:ea typeface="华文楷体" panose="02010600040101010101" charset="-122"/>
                <a:cs typeface="华文楷体" panose="02010600040101010101" charset="-122"/>
              </a:rPr>
              <a:t>“</a:t>
            </a:r>
            <a:r>
              <a:rPr lang="en-US" altLang="zh-CN" sz="2000" b="1">
                <a:latin typeface="Calibri" panose="020F0502020204030204" charset="0"/>
                <a:ea typeface="华文楷体" panose="02010600040101010101" charset="-122"/>
                <a:cs typeface="Calibri" panose="020F0502020204030204" charset="0"/>
              </a:rPr>
              <a:t>An Unforgettable Activity in High School</a:t>
            </a:r>
            <a:r>
              <a:rPr lang="en-US" altLang="zh-CN" sz="2000" b="1">
                <a:latin typeface="华文楷体" panose="02010600040101010101" charset="-122"/>
                <a:ea typeface="华文楷体" panose="02010600040101010101" charset="-122"/>
                <a:cs typeface="华文楷体" panose="02010600040101010101" charset="-122"/>
              </a:rPr>
              <a:t>” 为主题的</a:t>
            </a:r>
            <a:r>
              <a:rPr lang="zh-CN" altLang="en-US" sz="2000" b="1">
                <a:latin typeface="华文楷体" panose="02010600040101010101" charset="-122"/>
                <a:ea typeface="华文楷体" panose="02010600040101010101" charset="-122"/>
                <a:cs typeface="华文楷体" panose="02010600040101010101" charset="-122"/>
              </a:rPr>
              <a:t>征文栏目</a:t>
            </a:r>
            <a:r>
              <a:rPr lang="en-US" altLang="zh-CN" sz="2000" b="1">
                <a:latin typeface="华文楷体" panose="02010600040101010101" charset="-122"/>
                <a:ea typeface="华文楷体" panose="02010600040101010101" charset="-122"/>
                <a:cs typeface="华文楷体" panose="02010600040101010101" charset="-122"/>
              </a:rPr>
              <a:t>。请你写一篇</a:t>
            </a:r>
            <a:r>
              <a:rPr lang="zh-CN" altLang="en-US" sz="2000" b="1">
                <a:latin typeface="华文楷体" panose="02010600040101010101" charset="-122"/>
                <a:ea typeface="华文楷体" panose="02010600040101010101" charset="-122"/>
                <a:cs typeface="华文楷体" panose="02010600040101010101" charset="-122"/>
              </a:rPr>
              <a:t>栏目介绍</a:t>
            </a:r>
            <a:r>
              <a:rPr lang="en-US" altLang="zh-CN" sz="2000" b="1">
                <a:latin typeface="华文楷体" panose="02010600040101010101" charset="-122"/>
                <a:ea typeface="华文楷体" panose="02010600040101010101" charset="-122"/>
                <a:cs typeface="华文楷体" panose="02010600040101010101" charset="-122"/>
              </a:rPr>
              <a:t>，</a:t>
            </a:r>
            <a:r>
              <a:rPr lang="zh-CN" altLang="en-US" sz="2000" b="1">
                <a:latin typeface="华文楷体" panose="02010600040101010101" charset="-122"/>
                <a:ea typeface="华文楷体" panose="02010600040101010101" charset="-122"/>
                <a:cs typeface="华文楷体" panose="02010600040101010101" charset="-122"/>
              </a:rPr>
              <a:t>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开设目的；</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栏目内容；</a:t>
            </a:r>
            <a:r>
              <a:rPr lang="en-US" altLang="zh-CN" sz="2000" b="1">
                <a:latin typeface="华文楷体" panose="02010600040101010101" charset="-122"/>
                <a:ea typeface="华文楷体" panose="02010600040101010101" charset="-122"/>
                <a:cs typeface="华文楷体" panose="02010600040101010101" charset="-122"/>
              </a:rPr>
              <a:t>3. </a:t>
            </a:r>
            <a:r>
              <a:rPr lang="zh-CN" altLang="en-US" sz="2000" b="1">
                <a:latin typeface="华文楷体" panose="02010600040101010101" charset="-122"/>
                <a:ea typeface="华文楷体" panose="02010600040101010101" charset="-122"/>
                <a:cs typeface="华文楷体" panose="02010600040101010101" charset="-122"/>
              </a:rPr>
              <a:t>欢迎投稿</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5" name="文本框 4"/>
          <p:cNvSpPr txBox="1"/>
          <p:nvPr/>
        </p:nvSpPr>
        <p:spPr>
          <a:xfrm>
            <a:off x="521335" y="1450340"/>
            <a:ext cx="11236325" cy="4154170"/>
          </a:xfrm>
          <a:prstGeom prst="rect">
            <a:avLst/>
          </a:prstGeom>
          <a:noFill/>
        </p:spPr>
        <p:txBody>
          <a:bodyPr wrap="square" rtlCol="0">
            <a:spAutoFit/>
          </a:bodyPr>
          <a:p>
            <a:r>
              <a:rPr lang="en-US" altLang="zh-CN" sz="2400">
                <a:latin typeface="Calibri" panose="020F0502020204030204" charset="0"/>
                <a:cs typeface="Calibri" panose="020F0502020204030204" charset="0"/>
                <a:sym typeface="+mn-ea"/>
              </a:rPr>
              <a:t>    With the purpose of reminding students of the beautiful memories in high school and strengthening their friendship,  a new column called “An Unforgettable Activity in High School” has been launched in our newspaper.</a:t>
            </a:r>
            <a:endParaRPr lang="en-US" altLang="zh-CN" sz="2400">
              <a:latin typeface="Calibri" panose="020F0502020204030204" charset="0"/>
              <a:cs typeface="Calibri" panose="020F0502020204030204" charset="0"/>
              <a:sym typeface="+mn-ea"/>
            </a:endParaRPr>
          </a:p>
          <a:p>
            <a:r>
              <a:rPr lang="en-US" altLang="zh-CN" sz="2400">
                <a:latin typeface="Calibri" panose="020F0502020204030204" charset="0"/>
                <a:cs typeface="Calibri" panose="020F0502020204030204" charset="0"/>
              </a:rPr>
              <a:t>    This column serves as a platform for all the students to share the most unforgettable activity in their high school life, including </a:t>
            </a:r>
            <a:r>
              <a:rPr lang="en-US" altLang="zh-CN" sz="2400">
                <a:latin typeface="Calibri" panose="020F0502020204030204" charset="0"/>
                <a:cs typeface="Calibri" panose="020F0502020204030204" charset="0"/>
                <a:sym typeface="+mn-ea"/>
              </a:rPr>
              <a:t>the sports meeting where all the athletes compete for the honor of the class or the Chinese culture week which immerses students in the atmosphere of traditional Chinese culture. Students can talk about the most impressive moment and their personal feelings and comments about this experience.</a:t>
            </a:r>
            <a:endParaRPr lang="en-US" altLang="zh-CN" sz="2400">
              <a:latin typeface="Calibri" panose="020F0502020204030204" charset="0"/>
              <a:cs typeface="Calibri" panose="020F0502020204030204" charset="0"/>
              <a:sym typeface="+mn-ea"/>
            </a:endParaRPr>
          </a:p>
          <a:p>
            <a:r>
              <a:rPr lang="en-US" altLang="zh-CN" sz="2400">
                <a:latin typeface="Calibri" panose="020F0502020204030204" charset="0"/>
                <a:cs typeface="Calibri" panose="020F0502020204030204" charset="0"/>
              </a:rPr>
              <a:t>    All the students are welcome to contribute to this column. Please join us and we’re eager to embark on this wonderful journey with you!</a:t>
            </a:r>
            <a:endParaRPr lang="en-US" altLang="zh-CN" sz="2400">
              <a:latin typeface="Calibri" panose="020F0502020204030204" charset="0"/>
              <a:cs typeface="Calibri" panose="020F0502020204030204" charset="0"/>
            </a:endParaRPr>
          </a:p>
          <a:p>
            <a:pPr algn="r"/>
            <a:r>
              <a:rPr lang="en-US" altLang="zh-CN" sz="2400">
                <a:latin typeface="Calibri" panose="020F0502020204030204" charset="0"/>
                <a:cs typeface="Calibri" panose="020F0502020204030204" charset="0"/>
              </a:rPr>
              <a:t> English Newspaper</a:t>
            </a:r>
            <a:endParaRPr lang="en-US" altLang="zh-CN" sz="2400">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13937" y="367332"/>
            <a:ext cx="10297795" cy="1076325"/>
          </a:xfrm>
          <a:prstGeom prst="rect">
            <a:avLst/>
          </a:prstGeom>
          <a:noFill/>
        </p:spPr>
        <p:txBody>
          <a:bodyPr wrap="none" rtlCol="0">
            <a:spAutoFit/>
          </a:bodyPr>
          <a:lstStyle/>
          <a:p>
            <a:pPr algn="l"/>
            <a:r>
              <a:rPr kumimoji="1" lang="zh-CN" altLang="en-US" sz="3200" b="1" dirty="0" smtClean="0">
                <a:solidFill>
                  <a:srgbClr val="C00000"/>
                </a:solidFill>
                <a:cs typeface="+mn-ea"/>
                <a:sym typeface="+mn-lt"/>
              </a:rPr>
              <a:t>变式</a:t>
            </a:r>
            <a:r>
              <a:rPr kumimoji="1" lang="en-US" altLang="zh-CN" sz="3200" b="1" dirty="0" smtClean="0">
                <a:solidFill>
                  <a:srgbClr val="C00000"/>
                </a:solidFill>
                <a:cs typeface="+mn-ea"/>
                <a:sym typeface="+mn-lt"/>
              </a:rPr>
              <a:t>2</a:t>
            </a:r>
            <a:r>
              <a:rPr kumimoji="1" lang="zh-CN" altLang="en-US" sz="3200" b="1" dirty="0" smtClean="0">
                <a:solidFill>
                  <a:srgbClr val="C00000"/>
                </a:solidFill>
                <a:cs typeface="+mn-ea"/>
                <a:sym typeface="+mn-lt"/>
              </a:rPr>
              <a:t>：内容变式（聚焦</a:t>
            </a:r>
            <a:r>
              <a:rPr kumimoji="1" lang="en-US" altLang="zh-CN" sz="3200" b="1" dirty="0" smtClean="0">
                <a:solidFill>
                  <a:srgbClr val="C00000"/>
                </a:solidFill>
                <a:cs typeface="+mn-ea"/>
                <a:sym typeface="+mn-lt"/>
              </a:rPr>
              <a:t>“</a:t>
            </a:r>
            <a:r>
              <a:rPr kumimoji="1" lang="zh-CN" altLang="en-US" sz="3200" b="1" dirty="0" smtClean="0">
                <a:solidFill>
                  <a:srgbClr val="C00000"/>
                </a:solidFill>
                <a:cs typeface="+mn-ea"/>
                <a:sym typeface="+mn-lt"/>
              </a:rPr>
              <a:t>一次难忘的校园活动之成人礼</a:t>
            </a:r>
            <a:r>
              <a:rPr kumimoji="1" lang="en-US" altLang="zh-CN" sz="3200" b="1" dirty="0" smtClean="0">
                <a:solidFill>
                  <a:srgbClr val="C00000"/>
                </a:solidFill>
                <a:cs typeface="+mn-ea"/>
                <a:sym typeface="+mn-lt"/>
              </a:rPr>
              <a:t>”)</a:t>
            </a:r>
            <a:endParaRPr kumimoji="1" lang="zh-CN" altLang="en-US" sz="3200" b="1" dirty="0" smtClean="0">
              <a:solidFill>
                <a:srgbClr val="C00000"/>
              </a:solidFill>
              <a:cs typeface="+mn-ea"/>
              <a:sym typeface="+mn-lt"/>
            </a:endParaRPr>
          </a:p>
          <a:p>
            <a:pPr algn="l"/>
            <a:endParaRPr kumimoji="1" lang="zh-CN" altLang="en-US" sz="3200" b="1" dirty="0">
              <a:solidFill>
                <a:schemeClr val="tx1">
                  <a:lumMod val="75000"/>
                  <a:lumOff val="25000"/>
                </a:schemeClr>
              </a:solidFill>
              <a:latin typeface="华文楷体" panose="02010600040101010101" charset="-122"/>
              <a:ea typeface="华文楷体" panose="02010600040101010101" charset="-122"/>
              <a:cs typeface="+mn-ea"/>
              <a:sym typeface="+mn-lt"/>
            </a:endParaRPr>
          </a:p>
        </p:txBody>
      </p:sp>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38"/>
          <p:cNvSpPr txBox="1"/>
          <p:nvPr/>
        </p:nvSpPr>
        <p:spPr>
          <a:xfrm>
            <a:off x="5998426" y="2331071"/>
            <a:ext cx="1843701" cy="461631"/>
          </a:xfrm>
          <a:prstGeom prst="rect">
            <a:avLst/>
          </a:prstGeom>
          <a:noFill/>
          <a:ln>
            <a:noFill/>
          </a:ln>
        </p:spPr>
        <p:txBody>
          <a:bodyPr wrap="square" lIns="91407" tIns="45703" rIns="91407" bIns="45703" rtlCol="0">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
        <p:nvSpPr>
          <p:cNvPr id="4" name="文本框 3"/>
          <p:cNvSpPr txBox="1"/>
          <p:nvPr/>
        </p:nvSpPr>
        <p:spPr>
          <a:xfrm>
            <a:off x="374650" y="1110615"/>
            <a:ext cx="11372215" cy="1054100"/>
          </a:xfrm>
          <a:prstGeom prst="rect">
            <a:avLst/>
          </a:prstGeom>
          <a:noFill/>
          <a:ln w="12700">
            <a:solidFill>
              <a:srgbClr val="D8090F"/>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【投稿】假定你是李华，毕业在即，你校英文报举办了以</a:t>
            </a:r>
            <a:r>
              <a:rPr lang="en-US" altLang="zh-CN" sz="2000" b="1">
                <a:latin typeface="华文楷体" panose="02010600040101010101" charset="-122"/>
                <a:ea typeface="华文楷体" panose="02010600040101010101" charset="-122"/>
                <a:cs typeface="华文楷体" panose="02010600040101010101" charset="-122"/>
              </a:rPr>
              <a:t>“</a:t>
            </a:r>
            <a:r>
              <a:rPr lang="en-US" altLang="zh-CN" sz="2000" b="1">
                <a:highlight>
                  <a:srgbClr val="FFFF00"/>
                </a:highlight>
                <a:latin typeface="Calibri" panose="020F0502020204030204" charset="0"/>
                <a:ea typeface="华文楷体" panose="02010600040101010101" charset="-122"/>
                <a:cs typeface="Calibri" panose="020F0502020204030204" charset="0"/>
              </a:rPr>
              <a:t>An Uforgettable Activity in High School</a:t>
            </a:r>
            <a:r>
              <a:rPr lang="en-US" altLang="zh-CN" sz="2000" b="1">
                <a:highlight>
                  <a:srgbClr val="FFFF00"/>
                </a:highlight>
                <a:latin typeface="华文楷体" panose="02010600040101010101" charset="-122"/>
                <a:ea typeface="华文楷体" panose="02010600040101010101" charset="-122"/>
                <a:cs typeface="华文楷体" panose="02010600040101010101" charset="-122"/>
              </a:rPr>
              <a:t>” </a:t>
            </a:r>
            <a:r>
              <a:rPr lang="en-US" altLang="zh-CN" sz="2000" b="1">
                <a:latin typeface="华文楷体" panose="02010600040101010101" charset="-122"/>
                <a:ea typeface="华文楷体" panose="02010600040101010101" charset="-122"/>
                <a:cs typeface="华文楷体" panose="02010600040101010101" charset="-122"/>
              </a:rPr>
              <a:t>为主题的征文活动。请你写一篇英文短文投稿，分享一次你参</a:t>
            </a:r>
            <a:r>
              <a:rPr lang="zh-CN" altLang="en-US" sz="2000" b="1">
                <a:latin typeface="华文楷体" panose="02010600040101010101" charset="-122"/>
                <a:ea typeface="华文楷体" panose="02010600040101010101" charset="-122"/>
                <a:cs typeface="华文楷体" panose="02010600040101010101" charset="-122"/>
              </a:rPr>
              <a:t>加过的校园活动。内容包括：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活动内容；</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活动感受</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5" name="文本框 4"/>
          <p:cNvSpPr txBox="1"/>
          <p:nvPr/>
        </p:nvSpPr>
        <p:spPr>
          <a:xfrm>
            <a:off x="374650" y="2291715"/>
            <a:ext cx="11372215" cy="1054100"/>
          </a:xfrm>
          <a:prstGeom prst="rect">
            <a:avLst/>
          </a:prstGeom>
          <a:noFill/>
          <a:ln w="12700">
            <a:solidFill>
              <a:srgbClr val="00B0F0"/>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【告知信】假定你是校学生会主席李华，毕业在即，上周你校学生会为高三学子举办了</a:t>
            </a:r>
            <a:r>
              <a:rPr lang="zh-CN" sz="2000" b="1">
                <a:latin typeface="华文楷体" panose="02010600040101010101" charset="-122"/>
                <a:ea typeface="华文楷体" panose="02010600040101010101" charset="-122"/>
                <a:cs typeface="华文楷体" panose="02010600040101010101" charset="-122"/>
              </a:rPr>
              <a:t>一场成人礼仪式</a:t>
            </a:r>
            <a:r>
              <a:rPr lang="en-US" altLang="zh-CN" sz="2000" b="1">
                <a:latin typeface="华文楷体" panose="02010600040101010101" charset="-122"/>
                <a:ea typeface="华文楷体" panose="02010600040101010101" charset="-122"/>
                <a:cs typeface="华文楷体" panose="02010600040101010101" charset="-122"/>
              </a:rPr>
              <a:t>。请你写一</a:t>
            </a:r>
            <a:r>
              <a:rPr lang="zh-CN" altLang="en-US" sz="2000" b="1">
                <a:latin typeface="华文楷体" panose="02010600040101010101" charset="-122"/>
                <a:ea typeface="华文楷体" panose="02010600040101010101" charset="-122"/>
                <a:cs typeface="华文楷体" panose="02010600040101010101" charset="-122"/>
              </a:rPr>
              <a:t>封信给你的外国友人</a:t>
            </a:r>
            <a:r>
              <a:rPr lang="en-US" altLang="zh-CN" sz="2000" b="1">
                <a:latin typeface="华文楷体" panose="02010600040101010101" charset="-122"/>
                <a:ea typeface="华文楷体" panose="02010600040101010101" charset="-122"/>
                <a:cs typeface="华文楷体" panose="02010600040101010101" charset="-122"/>
              </a:rPr>
              <a:t>Tom, </a:t>
            </a:r>
            <a:r>
              <a:rPr lang="zh-CN" altLang="en-US" sz="2000" b="1">
                <a:latin typeface="华文楷体" panose="02010600040101010101" charset="-122"/>
                <a:ea typeface="华文楷体" panose="02010600040101010101" charset="-122"/>
                <a:cs typeface="华文楷体" panose="02010600040101010101" charset="-122"/>
              </a:rPr>
              <a:t>告知他此次活动的相关细节。内容包括：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活动目的；</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活动内容；</a:t>
            </a:r>
            <a:r>
              <a:rPr lang="en-US" altLang="zh-CN" sz="2000" b="1">
                <a:latin typeface="华文楷体" panose="02010600040101010101" charset="-122"/>
                <a:ea typeface="华文楷体" panose="02010600040101010101" charset="-122"/>
                <a:cs typeface="华文楷体" panose="02010600040101010101" charset="-122"/>
              </a:rPr>
              <a:t> 3.</a:t>
            </a:r>
            <a:r>
              <a:rPr lang="zh-CN" altLang="en-US" sz="2000" b="1">
                <a:latin typeface="华文楷体" panose="02010600040101010101" charset="-122"/>
                <a:ea typeface="华文楷体" panose="02010600040101010101" charset="-122"/>
                <a:cs typeface="华文楷体" panose="02010600040101010101" charset="-122"/>
              </a:rPr>
              <a:t>活动感受</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6" name="文本框 5"/>
          <p:cNvSpPr txBox="1"/>
          <p:nvPr/>
        </p:nvSpPr>
        <p:spPr>
          <a:xfrm>
            <a:off x="372745" y="3480435"/>
            <a:ext cx="11374755" cy="761365"/>
          </a:xfrm>
          <a:prstGeom prst="rect">
            <a:avLst/>
          </a:prstGeom>
          <a:noFill/>
          <a:ln w="12700">
            <a:solidFill>
              <a:srgbClr val="00B050"/>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【通知】假定你是校学生会主席李华，毕业在即，学生会即将为高三学子举办一场成人礼仪式</a:t>
            </a:r>
            <a:r>
              <a:rPr lang="en-US" altLang="zh-CN" sz="2000" b="1">
                <a:latin typeface="华文楷体" panose="02010600040101010101" charset="-122"/>
                <a:ea typeface="华文楷体" panose="02010600040101010101" charset="-122"/>
                <a:cs typeface="华文楷体" panose="02010600040101010101" charset="-122"/>
              </a:rPr>
              <a:t>。请你</a:t>
            </a:r>
            <a:r>
              <a:rPr lang="zh-CN" altLang="en-US" sz="2000" b="1">
                <a:latin typeface="华文楷体" panose="02010600040101010101" charset="-122"/>
                <a:ea typeface="华文楷体" panose="02010600040101010101" charset="-122"/>
                <a:cs typeface="华文楷体" panose="02010600040101010101" charset="-122"/>
              </a:rPr>
              <a:t>以学生会的名义</a:t>
            </a:r>
            <a:r>
              <a:rPr lang="en-US" altLang="zh-CN" sz="2000" b="1">
                <a:latin typeface="华文楷体" panose="02010600040101010101" charset="-122"/>
                <a:ea typeface="华文楷体" panose="02010600040101010101" charset="-122"/>
                <a:cs typeface="华文楷体" panose="02010600040101010101" charset="-122"/>
              </a:rPr>
              <a:t>写一</a:t>
            </a:r>
            <a:r>
              <a:rPr lang="zh-CN" altLang="en-US" sz="2000" b="1">
                <a:latin typeface="华文楷体" panose="02010600040101010101" charset="-122"/>
                <a:ea typeface="华文楷体" panose="02010600040101010101" charset="-122"/>
                <a:cs typeface="华文楷体" panose="02010600040101010101" charset="-122"/>
              </a:rPr>
              <a:t>则通知</a:t>
            </a:r>
            <a:r>
              <a:rPr lang="en-US" altLang="zh-CN" sz="2000" b="1">
                <a:latin typeface="华文楷体" panose="02010600040101010101" charset="-122"/>
                <a:ea typeface="华文楷体" panose="02010600040101010101" charset="-122"/>
                <a:cs typeface="华文楷体" panose="02010600040101010101" charset="-122"/>
              </a:rPr>
              <a:t>，</a:t>
            </a:r>
            <a:r>
              <a:rPr lang="zh-CN" altLang="en-US" sz="2000" b="1">
                <a:latin typeface="华文楷体" panose="02010600040101010101" charset="-122"/>
                <a:ea typeface="华文楷体" panose="02010600040101010101" charset="-122"/>
                <a:cs typeface="华文楷体" panose="02010600040101010101" charset="-122"/>
              </a:rPr>
              <a:t>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活动目的；</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活动时间和地点；</a:t>
            </a:r>
            <a:r>
              <a:rPr lang="en-US" altLang="zh-CN" sz="2000" b="1">
                <a:latin typeface="华文楷体" panose="02010600040101010101" charset="-122"/>
                <a:ea typeface="华文楷体" panose="02010600040101010101" charset="-122"/>
                <a:cs typeface="华文楷体" panose="02010600040101010101" charset="-122"/>
              </a:rPr>
              <a:t>3.</a:t>
            </a:r>
            <a:r>
              <a:rPr lang="zh-CN" altLang="en-US" sz="2000" b="1">
                <a:latin typeface="华文楷体" panose="02010600040101010101" charset="-122"/>
                <a:ea typeface="华文楷体" panose="02010600040101010101" charset="-122"/>
                <a:cs typeface="华文楷体" panose="02010600040101010101" charset="-122"/>
              </a:rPr>
              <a:t>活动内容</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9" name="文本框 8"/>
          <p:cNvSpPr txBox="1"/>
          <p:nvPr/>
        </p:nvSpPr>
        <p:spPr>
          <a:xfrm>
            <a:off x="372745" y="4376420"/>
            <a:ext cx="11374120" cy="761365"/>
          </a:xfrm>
          <a:prstGeom prst="rect">
            <a:avLst/>
          </a:prstGeom>
          <a:noFill/>
          <a:ln w="12700">
            <a:solidFill>
              <a:srgbClr val="E6833F"/>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【活动报道】假定你是校学生会主席李华，毕业在即，学生会于上周为高三学子举办了一场成人礼仪式</a:t>
            </a:r>
            <a:r>
              <a:rPr lang="en-US" altLang="zh-CN" sz="2000" b="1">
                <a:latin typeface="华文楷体" panose="02010600040101010101" charset="-122"/>
                <a:ea typeface="华文楷体" panose="02010600040101010101" charset="-122"/>
                <a:cs typeface="华文楷体" panose="02010600040101010101" charset="-122"/>
              </a:rPr>
              <a:t>。请你</a:t>
            </a:r>
            <a:r>
              <a:rPr lang="zh-CN" sz="2000" b="1">
                <a:latin typeface="华文楷体" panose="02010600040101010101" charset="-122"/>
                <a:ea typeface="华文楷体" panose="02010600040101010101" charset="-122"/>
                <a:cs typeface="华文楷体" panose="02010600040101010101" charset="-122"/>
              </a:rPr>
              <a:t>为该活动写一则报道</a:t>
            </a:r>
            <a:r>
              <a:rPr lang="en-US" altLang="zh-CN" sz="2000" b="1">
                <a:latin typeface="华文楷体" panose="02010600040101010101" charset="-122"/>
                <a:ea typeface="华文楷体" panose="02010600040101010101" charset="-122"/>
                <a:cs typeface="华文楷体" panose="02010600040101010101" charset="-122"/>
              </a:rPr>
              <a:t>，</a:t>
            </a:r>
            <a:r>
              <a:rPr lang="zh-CN" altLang="en-US" sz="2000" b="1">
                <a:latin typeface="华文楷体" panose="02010600040101010101" charset="-122"/>
                <a:ea typeface="华文楷体" panose="02010600040101010101" charset="-122"/>
                <a:cs typeface="华文楷体" panose="02010600040101010101" charset="-122"/>
              </a:rPr>
              <a:t>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活动目的；</a:t>
            </a:r>
            <a:r>
              <a:rPr lang="en-US"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活动内容</a:t>
            </a:r>
            <a:r>
              <a:rPr lang="en-US" altLang="zh-CN" sz="2000" b="1">
                <a:latin typeface="华文楷体" panose="02010600040101010101" charset="-122"/>
                <a:ea typeface="华文楷体" panose="02010600040101010101" charset="-122"/>
                <a:cs typeface="华文楷体" panose="02010600040101010101" charset="-122"/>
              </a:rPr>
              <a:t>  3. </a:t>
            </a:r>
            <a:r>
              <a:rPr lang="zh-CN" altLang="en-US" sz="2000" b="1">
                <a:latin typeface="华文楷体" panose="02010600040101010101" charset="-122"/>
                <a:ea typeface="华文楷体" panose="02010600040101010101" charset="-122"/>
                <a:cs typeface="华文楷体" panose="02010600040101010101" charset="-122"/>
              </a:rPr>
              <a:t>活动意义</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11" name="文本框 10"/>
          <p:cNvSpPr txBox="1"/>
          <p:nvPr/>
        </p:nvSpPr>
        <p:spPr>
          <a:xfrm>
            <a:off x="374650" y="5264785"/>
            <a:ext cx="11374120" cy="761365"/>
          </a:xfrm>
          <a:prstGeom prst="rect">
            <a:avLst/>
          </a:prstGeom>
          <a:noFill/>
          <a:ln w="12700">
            <a:solidFill>
              <a:srgbClr val="5307B2"/>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sym typeface="+mn-ea"/>
              </a:rPr>
              <a:t>【演讲稿】假定你是校学生会主席李华，毕业在即，你将代表高三学子在成人礼仪式上发言</a:t>
            </a:r>
            <a:r>
              <a:rPr lang="en-US" altLang="zh-CN" sz="2000" b="1">
                <a:latin typeface="华文楷体" panose="02010600040101010101" charset="-122"/>
                <a:ea typeface="华文楷体" panose="02010600040101010101" charset="-122"/>
                <a:cs typeface="华文楷体" panose="02010600040101010101" charset="-122"/>
                <a:sym typeface="+mn-ea"/>
              </a:rPr>
              <a:t>。请你</a:t>
            </a:r>
            <a:r>
              <a:rPr lang="zh-CN" altLang="en-US" sz="2000" b="1">
                <a:latin typeface="华文楷体" panose="02010600040101010101" charset="-122"/>
                <a:ea typeface="华文楷体" panose="02010600040101010101" charset="-122"/>
                <a:cs typeface="华文楷体" panose="02010600040101010101" charset="-122"/>
                <a:sym typeface="+mn-ea"/>
              </a:rPr>
              <a:t>写一则发言稿，内容包括：</a:t>
            </a:r>
            <a:r>
              <a:rPr lang="en-US" altLang="zh-CN" sz="2000" b="1">
                <a:latin typeface="华文楷体" panose="02010600040101010101" charset="-122"/>
                <a:ea typeface="华文楷体" panose="02010600040101010101" charset="-122"/>
                <a:cs typeface="华文楷体" panose="02010600040101010101" charset="-122"/>
                <a:sym typeface="+mn-ea"/>
              </a:rPr>
              <a:t>1. </a:t>
            </a:r>
            <a:r>
              <a:rPr lang="zh-CN" altLang="en-US" sz="2000" b="1">
                <a:latin typeface="华文楷体" panose="02010600040101010101" charset="-122"/>
                <a:ea typeface="华文楷体" panose="02010600040101010101" charset="-122"/>
                <a:cs typeface="华文楷体" panose="02010600040101010101" charset="-122"/>
                <a:sym typeface="+mn-ea"/>
              </a:rPr>
              <a:t>表达对老师的感谢；</a:t>
            </a:r>
            <a:r>
              <a:rPr lang="en-US" sz="2000" b="1">
                <a:latin typeface="华文楷体" panose="02010600040101010101" charset="-122"/>
                <a:ea typeface="华文楷体" panose="02010600040101010101" charset="-122"/>
                <a:cs typeface="华文楷体" panose="02010600040101010101" charset="-122"/>
                <a:sym typeface="+mn-ea"/>
              </a:rPr>
              <a:t>2. </a:t>
            </a:r>
            <a:r>
              <a:rPr lang="zh-CN" altLang="en-US" sz="2000" b="1">
                <a:latin typeface="华文楷体" panose="02010600040101010101" charset="-122"/>
                <a:ea typeface="华文楷体" panose="02010600040101010101" charset="-122"/>
                <a:cs typeface="华文楷体" panose="02010600040101010101" charset="-122"/>
                <a:sym typeface="+mn-ea"/>
              </a:rPr>
              <a:t>对成人的理解</a:t>
            </a:r>
            <a:r>
              <a:rPr lang="en-US" altLang="zh-CN" sz="2000" b="1">
                <a:latin typeface="华文楷体" panose="02010600040101010101" charset="-122"/>
                <a:ea typeface="华文楷体" panose="02010600040101010101" charset="-122"/>
                <a:cs typeface="华文楷体" panose="02010600040101010101" charset="-122"/>
                <a:sym typeface="+mn-ea"/>
              </a:rPr>
              <a:t>  3. </a:t>
            </a:r>
            <a:r>
              <a:rPr lang="zh-CN" altLang="en-US" sz="2000" b="1">
                <a:latin typeface="华文楷体" panose="02010600040101010101" charset="-122"/>
                <a:ea typeface="华文楷体" panose="02010600040101010101" charset="-122"/>
                <a:cs typeface="华文楷体" panose="02010600040101010101" charset="-122"/>
                <a:sym typeface="+mn-ea"/>
              </a:rPr>
              <a:t>展望未来</a:t>
            </a:r>
            <a:endParaRPr lang="zh-CN" altLang="en-US" sz="2000" b="1">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13937" y="367332"/>
            <a:ext cx="1402080" cy="583565"/>
          </a:xfrm>
          <a:prstGeom prst="rect">
            <a:avLst/>
          </a:prstGeom>
          <a:noFill/>
        </p:spPr>
        <p:txBody>
          <a:bodyPr wrap="none" rtlCol="0">
            <a:spAutoFit/>
          </a:bodyPr>
          <a:lstStyle/>
          <a:p>
            <a:r>
              <a:rPr kumimoji="1" lang="zh-CN" altLang="en-US" sz="3200" b="1" dirty="0" smtClean="0">
                <a:solidFill>
                  <a:srgbClr val="C00000"/>
                </a:solidFill>
                <a:cs typeface="+mn-ea"/>
                <a:sym typeface="+mn-lt"/>
              </a:rPr>
              <a:t>告知信</a:t>
            </a:r>
            <a:endParaRPr kumimoji="1" lang="zh-CN" altLang="en-US" sz="3200" b="1" dirty="0" smtClean="0">
              <a:solidFill>
                <a:srgbClr val="C00000"/>
              </a:solidFill>
              <a:cs typeface="+mn-ea"/>
              <a:sym typeface="+mn-lt"/>
            </a:endParaRPr>
          </a:p>
        </p:txBody>
      </p:sp>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
        <p:nvSpPr>
          <p:cNvPr id="5" name="文本框 4"/>
          <p:cNvSpPr txBox="1"/>
          <p:nvPr/>
        </p:nvSpPr>
        <p:spPr>
          <a:xfrm>
            <a:off x="2965450" y="150495"/>
            <a:ext cx="8664575" cy="1054100"/>
          </a:xfrm>
          <a:prstGeom prst="rect">
            <a:avLst/>
          </a:prstGeom>
          <a:noFill/>
          <a:ln w="12700">
            <a:solidFill>
              <a:srgbClr val="00B0F0"/>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【告知信】假定你是校学生会主席李华，毕业在即，上周你校学生会为高三学子举办了</a:t>
            </a:r>
            <a:r>
              <a:rPr lang="zh-CN" sz="2000" b="1">
                <a:latin typeface="华文楷体" panose="02010600040101010101" charset="-122"/>
                <a:ea typeface="华文楷体" panose="02010600040101010101" charset="-122"/>
                <a:cs typeface="华文楷体" panose="02010600040101010101" charset="-122"/>
              </a:rPr>
              <a:t>一场成人礼仪式</a:t>
            </a:r>
            <a:r>
              <a:rPr lang="en-US" altLang="zh-CN" sz="2000" b="1">
                <a:latin typeface="华文楷体" panose="02010600040101010101" charset="-122"/>
                <a:ea typeface="华文楷体" panose="02010600040101010101" charset="-122"/>
                <a:cs typeface="华文楷体" panose="02010600040101010101" charset="-122"/>
              </a:rPr>
              <a:t>。请你写一</a:t>
            </a:r>
            <a:r>
              <a:rPr lang="zh-CN" altLang="en-US" sz="2000" b="1">
                <a:latin typeface="华文楷体" panose="02010600040101010101" charset="-122"/>
                <a:ea typeface="华文楷体" panose="02010600040101010101" charset="-122"/>
                <a:cs typeface="华文楷体" panose="02010600040101010101" charset="-122"/>
              </a:rPr>
              <a:t>封信给你的外国友人</a:t>
            </a:r>
            <a:r>
              <a:rPr lang="en-US" altLang="zh-CN" sz="2000" b="1">
                <a:latin typeface="Calibri" panose="020F0502020204030204" charset="0"/>
                <a:ea typeface="华文楷体" panose="02010600040101010101" charset="-122"/>
                <a:cs typeface="Calibri" panose="020F0502020204030204" charset="0"/>
              </a:rPr>
              <a:t>Tom</a:t>
            </a:r>
            <a:r>
              <a:rPr lang="en-US" altLang="zh-CN" sz="2000" b="1">
                <a:latin typeface="华文楷体" panose="02010600040101010101" charset="-122"/>
                <a:ea typeface="华文楷体" panose="02010600040101010101" charset="-122"/>
                <a:cs typeface="华文楷体" panose="02010600040101010101" charset="-122"/>
              </a:rPr>
              <a:t>, </a:t>
            </a:r>
            <a:r>
              <a:rPr lang="zh-CN" altLang="en-US" sz="2000" b="1">
                <a:latin typeface="华文楷体" panose="02010600040101010101" charset="-122"/>
                <a:ea typeface="华文楷体" panose="02010600040101010101" charset="-122"/>
                <a:cs typeface="华文楷体" panose="02010600040101010101" charset="-122"/>
              </a:rPr>
              <a:t>告知他此次活动的相关细节。内容包括：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活动目的；</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活动内容；</a:t>
            </a:r>
            <a:r>
              <a:rPr lang="en-US" altLang="zh-CN" sz="2000" b="1">
                <a:latin typeface="华文楷体" panose="02010600040101010101" charset="-122"/>
                <a:ea typeface="华文楷体" panose="02010600040101010101" charset="-122"/>
                <a:cs typeface="华文楷体" panose="02010600040101010101" charset="-122"/>
              </a:rPr>
              <a:t> 3.</a:t>
            </a:r>
            <a:r>
              <a:rPr lang="zh-CN" altLang="en-US" sz="2000" b="1">
                <a:latin typeface="华文楷体" panose="02010600040101010101" charset="-122"/>
                <a:ea typeface="华文楷体" panose="02010600040101010101" charset="-122"/>
                <a:cs typeface="华文楷体" panose="02010600040101010101" charset="-122"/>
              </a:rPr>
              <a:t>活动感受</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579755" y="1420495"/>
            <a:ext cx="11043285" cy="7016115"/>
          </a:xfrm>
          <a:prstGeom prst="rect">
            <a:avLst/>
          </a:prstGeom>
          <a:noFill/>
        </p:spPr>
        <p:txBody>
          <a:bodyPr wrap="square" rtlCol="0">
            <a:spAutoFit/>
          </a:bodyPr>
          <a:p>
            <a:r>
              <a:rPr lang="en-US" altLang="zh-CN" sz="2400">
                <a:latin typeface="Calibri" panose="020F0502020204030204" charset="0"/>
                <a:cs typeface="Calibri" panose="020F0502020204030204" charset="0"/>
              </a:rPr>
              <a:t>Dear Tom,</a:t>
            </a:r>
            <a:endParaRPr lang="en-US" altLang="zh-CN" sz="2400">
              <a:latin typeface="Calibri" panose="020F0502020204030204" charset="0"/>
              <a:cs typeface="Calibri" panose="020F0502020204030204" charset="0"/>
            </a:endParaRPr>
          </a:p>
          <a:p>
            <a:r>
              <a:rPr lang="en-US" altLang="zh-CN" sz="2400">
                <a:latin typeface="Calibri" panose="020F0502020204030204" charset="0"/>
                <a:cs typeface="Calibri" panose="020F0502020204030204" charset="0"/>
              </a:rPr>
              <a:t>    How is everything going recently. I’m writing to share with you some relavant details about the coming-of-age ceremony held by our school last week.</a:t>
            </a:r>
            <a:endParaRPr lang="en-US" altLang="zh-CN" sz="2400">
              <a:latin typeface="Calibri" panose="020F0502020204030204" charset="0"/>
              <a:cs typeface="Calibri" panose="020F0502020204030204" charset="0"/>
            </a:endParaRPr>
          </a:p>
          <a:p>
            <a:r>
              <a:rPr lang="en-US" altLang="zh-CN" sz="2400">
                <a:latin typeface="Calibri" panose="020F0502020204030204" charset="0"/>
                <a:cs typeface="Calibri" panose="020F0502020204030204" charset="0"/>
              </a:rPr>
              <a:t>    Aimed at </a:t>
            </a:r>
            <a:r>
              <a:rPr lang="en-US" altLang="zh-CN" sz="2400">
                <a:latin typeface="Calibri" panose="020F0502020204030204" charset="0"/>
                <a:cs typeface="Calibri" panose="020F0502020204030204" charset="0"/>
                <a:sym typeface="+mn-ea"/>
              </a:rPr>
              <a:t>reminding students of the beautiful memories in high school and strengthening their friendship, this coming-of-age ceremony included a variety of actvities. </a:t>
            </a:r>
            <a:r>
              <a:rPr lang="zh-CN" altLang="en-US" sz="2400">
                <a:latin typeface="Calibri" panose="020F0502020204030204" charset="0"/>
                <a:cs typeface="Calibri" panose="020F0502020204030204" charset="0"/>
                <a:sym typeface="+mn-ea"/>
              </a:rPr>
              <a:t>It kicked off with an inspiring speech delivered by our president, which conveyed congratulations and anticipations about our future. Then came a series of activities, ranging from expressing gratitude to our parents and teachers to making a promise of being responsible for the adulthood. The highlight was when we walked through the coming-of-age gate.</a:t>
            </a:r>
            <a:endParaRPr lang="zh-CN" altLang="en-US" sz="2400">
              <a:latin typeface="Calibri" panose="020F0502020204030204" charset="0"/>
              <a:cs typeface="Calibri" panose="020F0502020204030204" charset="0"/>
              <a:sym typeface="+mn-ea"/>
            </a:endParaRPr>
          </a:p>
          <a:p>
            <a:r>
              <a:rPr lang="zh-CN" altLang="en-US" sz="2400">
                <a:latin typeface="Calibri" panose="020F0502020204030204" charset="0"/>
                <a:cs typeface="Calibri" panose="020F0502020204030204" charset="0"/>
                <a:sym typeface="+mn-ea"/>
              </a:rPr>
              <a:t> </a:t>
            </a:r>
            <a:r>
              <a:rPr lang="en-US" altLang="zh-CN" sz="2400">
                <a:latin typeface="Calibri" panose="020F0502020204030204" charset="0"/>
                <a:cs typeface="Calibri" panose="020F0502020204030204" charset="0"/>
                <a:sym typeface="+mn-ea"/>
              </a:rPr>
              <a:t>   </a:t>
            </a:r>
            <a:r>
              <a:rPr lang="zh-CN" altLang="en-US" sz="2400">
                <a:latin typeface="Calibri" panose="020F0502020204030204" charset="0"/>
                <a:cs typeface="Calibri" panose="020F0502020204030204" charset="0"/>
                <a:sym typeface="+mn-ea"/>
              </a:rPr>
              <a:t>The ceremony has been rooted in my mind as a reminder that I should shoulder my responsibility as an adult. </a:t>
            </a:r>
            <a:endParaRPr lang="zh-CN" altLang="en-US" sz="2400">
              <a:latin typeface="Calibri" panose="020F0502020204030204" charset="0"/>
              <a:cs typeface="Calibri" panose="020F0502020204030204" charset="0"/>
              <a:sym typeface="+mn-ea"/>
            </a:endParaRPr>
          </a:p>
          <a:p>
            <a:pPr algn="r"/>
            <a:r>
              <a:rPr lang="en-US" altLang="zh-CN" sz="2400">
                <a:latin typeface="Calibri" panose="020F0502020204030204" charset="0"/>
                <a:ea typeface="华文楷体" panose="02010600040101010101" charset="-122"/>
                <a:cs typeface="Calibri" panose="020F0502020204030204" charset="0"/>
                <a:sym typeface="+mn-ea"/>
              </a:rPr>
              <a:t> Yours,</a:t>
            </a:r>
            <a:endParaRPr lang="en-US" altLang="zh-CN" sz="2400">
              <a:latin typeface="Calibri" panose="020F0502020204030204" charset="0"/>
              <a:ea typeface="华文楷体" panose="02010600040101010101" charset="-122"/>
              <a:cs typeface="Calibri" panose="020F0502020204030204" charset="0"/>
              <a:sym typeface="+mn-ea"/>
            </a:endParaRPr>
          </a:p>
          <a:p>
            <a:pPr algn="r"/>
            <a:r>
              <a:rPr lang="en-US" altLang="zh-CN" sz="2400">
                <a:latin typeface="Calibri" panose="020F0502020204030204" charset="0"/>
                <a:ea typeface="华文楷体" panose="02010600040101010101" charset="-122"/>
                <a:cs typeface="Calibri" panose="020F0502020204030204" charset="0"/>
                <a:sym typeface="+mn-ea"/>
              </a:rPr>
              <a:t>Li Hua</a:t>
            </a:r>
            <a:endParaRPr lang="zh-CN" altLang="en-US" sz="2400">
              <a:latin typeface="Calibri" panose="020F0502020204030204" charset="0"/>
              <a:ea typeface="华文楷体" panose="02010600040101010101" charset="-122"/>
              <a:cs typeface="Calibri" panose="020F0502020204030204" charset="0"/>
            </a:endParaRPr>
          </a:p>
          <a:p>
            <a:endParaRPr lang="zh-CN" altLang="en-US" sz="2400">
              <a:solidFill>
                <a:schemeClr val="tx1"/>
              </a:solidFill>
              <a:latin typeface="Times New Roman" panose="02020603050405020304" charset="0"/>
              <a:cs typeface="Times New Roman" panose="02020603050405020304" charset="0"/>
            </a:endParaRPr>
          </a:p>
          <a:p>
            <a:endParaRPr lang="zh-CN" altLang="en-US" sz="2400">
              <a:latin typeface="Calibri" panose="020F0502020204030204" charset="0"/>
              <a:cs typeface="Calibri" panose="020F0502020204030204" charset="0"/>
              <a:sym typeface="+mn-ea"/>
            </a:endParaRPr>
          </a:p>
          <a:p>
            <a:r>
              <a:rPr lang="en-US" altLang="zh-CN" sz="2400">
                <a:latin typeface="Calibri" panose="020F0502020204030204" charset="0"/>
                <a:cs typeface="Calibri" panose="020F0502020204030204" charset="0"/>
              </a:rPr>
              <a:t>      </a:t>
            </a:r>
            <a:endParaRPr lang="en-US" altLang="zh-CN" sz="2400">
              <a:latin typeface="Calibri" panose="020F0502020204030204" charset="0"/>
              <a:cs typeface="Calibri" panose="020F0502020204030204" charset="0"/>
            </a:endParaRPr>
          </a:p>
          <a:p>
            <a:r>
              <a:rPr lang="en-US" altLang="zh-CN" sz="2400">
                <a:latin typeface="Calibri" panose="020F0502020204030204" charset="0"/>
                <a:cs typeface="Calibri" panose="020F0502020204030204" charset="0"/>
              </a:rPr>
              <a:t>    </a:t>
            </a:r>
            <a:endParaRPr lang="en-US" altLang="zh-CN" sz="2400">
              <a:latin typeface="Calibri" panose="020F0502020204030204" charset="0"/>
              <a:cs typeface="Calibri" panose="020F0502020204030204" charset="0"/>
            </a:endParaRPr>
          </a:p>
          <a:p>
            <a:r>
              <a:rPr lang="en-US" altLang="zh-CN"/>
              <a:t>    </a:t>
            </a:r>
            <a:endParaRPr lang="en-US" altLang="zh-CN"/>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80" y="0"/>
            <a:ext cx="12192000" cy="6858000"/>
          </a:xfrm>
          <a:prstGeom prst="rect">
            <a:avLst/>
          </a:prstGeom>
        </p:spPr>
      </p:pic>
      <p:sp>
        <p:nvSpPr>
          <p:cNvPr id="66" name="矩形 65"/>
          <p:cNvSpPr/>
          <p:nvPr/>
        </p:nvSpPr>
        <p:spPr>
          <a:xfrm>
            <a:off x="726283" y="1494675"/>
            <a:ext cx="5806440" cy="829945"/>
          </a:xfrm>
          <a:prstGeom prst="rect">
            <a:avLst/>
          </a:prstGeom>
        </p:spPr>
        <p:txBody>
          <a:bodyPr wrap="none">
            <a:spAutoFit/>
            <a:scene3d>
              <a:camera prst="orthographicFront"/>
              <a:lightRig rig="threePt" dir="t"/>
            </a:scene3d>
            <a:sp3d contourW="12700"/>
          </a:bodyPr>
          <a:lstStyle/>
          <a:p>
            <a:r>
              <a:rPr lang="en-US" altLang="zh-CN" sz="4800" b="1" i="1" dirty="0">
                <a:solidFill>
                  <a:srgbClr val="293B13"/>
                </a:solidFill>
                <a:cs typeface="+mn-ea"/>
                <a:sym typeface="+mn-lt"/>
              </a:rPr>
              <a:t>2024</a:t>
            </a:r>
            <a:r>
              <a:rPr lang="zh-CN" altLang="en-US" sz="4800" b="1" i="1" dirty="0">
                <a:solidFill>
                  <a:srgbClr val="293B13"/>
                </a:solidFill>
                <a:cs typeface="+mn-ea"/>
                <a:sym typeface="+mn-lt"/>
              </a:rPr>
              <a:t>年高考必胜系列</a:t>
            </a:r>
            <a:endParaRPr lang="zh-CN" altLang="en-US" sz="4800" b="1" i="1" dirty="0">
              <a:solidFill>
                <a:srgbClr val="293B13"/>
              </a:solidFill>
              <a:cs typeface="+mn-ea"/>
              <a:sym typeface="+mn-lt"/>
            </a:endParaRPr>
          </a:p>
        </p:txBody>
      </p:sp>
      <p:sp>
        <p:nvSpPr>
          <p:cNvPr id="2" name="文本框 1"/>
          <p:cNvSpPr txBox="1"/>
          <p:nvPr/>
        </p:nvSpPr>
        <p:spPr>
          <a:xfrm>
            <a:off x="521335" y="3524885"/>
            <a:ext cx="9518650" cy="829945"/>
          </a:xfrm>
          <a:prstGeom prst="rect">
            <a:avLst/>
          </a:prstGeom>
          <a:solidFill>
            <a:schemeClr val="tx2">
              <a:lumMod val="20000"/>
              <a:lumOff val="80000"/>
            </a:schemeClr>
          </a:solidFill>
        </p:spPr>
        <p:txBody>
          <a:bodyPr wrap="square" rtlCol="0">
            <a:spAutoFit/>
          </a:bodyPr>
          <a:p>
            <a:r>
              <a:rPr lang="zh-CN" altLang="en-US" sz="4800" b="1" dirty="0">
                <a:solidFill>
                  <a:srgbClr val="0070C0"/>
                </a:solidFill>
                <a:cs typeface="+mn-ea"/>
              </a:rPr>
              <a:t>主题语境下的应用文变式备考策略</a:t>
            </a:r>
            <a:endParaRPr lang="zh-CN" altLang="en-US" sz="4800" b="1" dirty="0">
              <a:solidFill>
                <a:srgbClr val="0070C0"/>
              </a:solidFill>
              <a:cs typeface="+mn-ea"/>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13937" y="367332"/>
            <a:ext cx="995680" cy="583565"/>
          </a:xfrm>
          <a:prstGeom prst="rect">
            <a:avLst/>
          </a:prstGeom>
          <a:noFill/>
        </p:spPr>
        <p:txBody>
          <a:bodyPr wrap="none" rtlCol="0">
            <a:spAutoFit/>
          </a:bodyPr>
          <a:lstStyle/>
          <a:p>
            <a:r>
              <a:rPr kumimoji="1" lang="en-US" altLang="zh-CN" sz="3200" b="1" dirty="0" smtClean="0">
                <a:solidFill>
                  <a:srgbClr val="C00000"/>
                </a:solidFill>
                <a:cs typeface="+mn-ea"/>
                <a:sym typeface="+mn-lt"/>
              </a:rPr>
              <a:t>通知</a:t>
            </a:r>
            <a:endParaRPr kumimoji="1" lang="en-US" altLang="zh-CN" sz="3200" b="1" dirty="0" smtClean="0">
              <a:solidFill>
                <a:srgbClr val="C00000"/>
              </a:solidFill>
              <a:cs typeface="+mn-ea"/>
              <a:sym typeface="+mn-lt"/>
            </a:endParaRPr>
          </a:p>
        </p:txBody>
      </p:sp>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38"/>
          <p:cNvSpPr txBox="1"/>
          <p:nvPr/>
        </p:nvSpPr>
        <p:spPr>
          <a:xfrm>
            <a:off x="5998426" y="2331071"/>
            <a:ext cx="1843701" cy="461631"/>
          </a:xfrm>
          <a:prstGeom prst="rect">
            <a:avLst/>
          </a:prstGeom>
          <a:noFill/>
          <a:ln>
            <a:noFill/>
          </a:ln>
        </p:spPr>
        <p:txBody>
          <a:bodyPr wrap="square" lIns="91407" tIns="45703" rIns="91407" bIns="45703" rtlCol="0">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
        <p:nvSpPr>
          <p:cNvPr id="6" name="文本框 5"/>
          <p:cNvSpPr txBox="1"/>
          <p:nvPr/>
        </p:nvSpPr>
        <p:spPr>
          <a:xfrm>
            <a:off x="2506345" y="278130"/>
            <a:ext cx="9299575" cy="989330"/>
          </a:xfrm>
          <a:prstGeom prst="rect">
            <a:avLst/>
          </a:prstGeom>
          <a:noFill/>
          <a:ln w="12700">
            <a:solidFill>
              <a:srgbClr val="00B050"/>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【通知】假定你是校学生会主席李华，毕业在即，学生会即将为高三学子举办一场成人礼仪式</a:t>
            </a:r>
            <a:r>
              <a:rPr lang="en-US" altLang="zh-CN" sz="2000" b="1">
                <a:latin typeface="华文楷体" panose="02010600040101010101" charset="-122"/>
                <a:ea typeface="华文楷体" panose="02010600040101010101" charset="-122"/>
                <a:cs typeface="华文楷体" panose="02010600040101010101" charset="-122"/>
              </a:rPr>
              <a:t>。请你</a:t>
            </a:r>
            <a:r>
              <a:rPr lang="zh-CN" altLang="en-US" sz="2000" b="1">
                <a:latin typeface="华文楷体" panose="02010600040101010101" charset="-122"/>
                <a:ea typeface="华文楷体" panose="02010600040101010101" charset="-122"/>
                <a:cs typeface="华文楷体" panose="02010600040101010101" charset="-122"/>
              </a:rPr>
              <a:t>以学生会的名义</a:t>
            </a:r>
            <a:r>
              <a:rPr lang="en-US" altLang="zh-CN" sz="2000" b="1">
                <a:latin typeface="华文楷体" panose="02010600040101010101" charset="-122"/>
                <a:ea typeface="华文楷体" panose="02010600040101010101" charset="-122"/>
                <a:cs typeface="华文楷体" panose="02010600040101010101" charset="-122"/>
              </a:rPr>
              <a:t>写一</a:t>
            </a:r>
            <a:r>
              <a:rPr lang="zh-CN" altLang="en-US" sz="2000" b="1">
                <a:latin typeface="华文楷体" panose="02010600040101010101" charset="-122"/>
                <a:ea typeface="华文楷体" panose="02010600040101010101" charset="-122"/>
                <a:cs typeface="华文楷体" panose="02010600040101010101" charset="-122"/>
              </a:rPr>
              <a:t>则通知</a:t>
            </a:r>
            <a:r>
              <a:rPr lang="en-US" altLang="zh-CN" sz="2000" b="1">
                <a:latin typeface="华文楷体" panose="02010600040101010101" charset="-122"/>
                <a:ea typeface="华文楷体" panose="02010600040101010101" charset="-122"/>
                <a:cs typeface="华文楷体" panose="02010600040101010101" charset="-122"/>
              </a:rPr>
              <a:t>，</a:t>
            </a:r>
            <a:r>
              <a:rPr lang="zh-CN" altLang="en-US" sz="2000" b="1">
                <a:latin typeface="华文楷体" panose="02010600040101010101" charset="-122"/>
                <a:ea typeface="华文楷体" panose="02010600040101010101" charset="-122"/>
                <a:cs typeface="华文楷体" panose="02010600040101010101" charset="-122"/>
              </a:rPr>
              <a:t>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活动目的；</a:t>
            </a:r>
            <a:r>
              <a:rPr lang="en-US" altLang="zh-CN"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活动时间和地点；</a:t>
            </a:r>
            <a:r>
              <a:rPr lang="en-US" altLang="zh-CN" sz="2000" b="1">
                <a:latin typeface="华文楷体" panose="02010600040101010101" charset="-122"/>
                <a:ea typeface="华文楷体" panose="02010600040101010101" charset="-122"/>
                <a:cs typeface="华文楷体" panose="02010600040101010101" charset="-122"/>
              </a:rPr>
              <a:t>3.</a:t>
            </a:r>
            <a:r>
              <a:rPr lang="zh-CN" altLang="en-US" sz="2000" b="1">
                <a:latin typeface="华文楷体" panose="02010600040101010101" charset="-122"/>
                <a:ea typeface="华文楷体" panose="02010600040101010101" charset="-122"/>
                <a:cs typeface="华文楷体" panose="02010600040101010101" charset="-122"/>
              </a:rPr>
              <a:t>活动内容</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304800" y="1265555"/>
            <a:ext cx="11605895" cy="5908040"/>
          </a:xfrm>
          <a:prstGeom prst="rect">
            <a:avLst/>
          </a:prstGeom>
          <a:noFill/>
        </p:spPr>
        <p:txBody>
          <a:bodyPr wrap="square" rtlCol="0">
            <a:spAutoFit/>
          </a:bodyPr>
          <a:p>
            <a:pPr algn="ctr"/>
            <a:r>
              <a:rPr lang="zh-CN" altLang="en-US" sz="2400">
                <a:latin typeface="Calibri" panose="020F0502020204030204" charset="0"/>
                <a:cs typeface="Calibri" panose="020F0502020204030204" charset="0"/>
              </a:rPr>
              <a:t>Notice</a:t>
            </a:r>
            <a:endParaRPr lang="zh-CN" altLang="en-US" sz="2400">
              <a:latin typeface="Calibri" panose="020F0502020204030204" charset="0"/>
              <a:cs typeface="Calibri" panose="020F0502020204030204" charset="0"/>
            </a:endParaRPr>
          </a:p>
          <a:p>
            <a:pPr algn="l"/>
            <a:r>
              <a:rPr lang="zh-CN" altLang="en-US" sz="2400">
                <a:latin typeface="Calibri" panose="020F0502020204030204" charset="0"/>
                <a:cs typeface="Calibri" panose="020F0502020204030204" charset="0"/>
              </a:rPr>
              <a:t> </a:t>
            </a:r>
            <a:r>
              <a:rPr lang="en-US" altLang="zh-CN" sz="2400">
                <a:latin typeface="Calibri" panose="020F0502020204030204" charset="0"/>
                <a:cs typeface="Calibri" panose="020F0502020204030204" charset="0"/>
              </a:rPr>
              <a:t>   With the purpose of </a:t>
            </a:r>
            <a:r>
              <a:rPr lang="en-US" altLang="zh-CN" sz="2400">
                <a:latin typeface="Calibri" panose="020F0502020204030204" charset="0"/>
                <a:cs typeface="Calibri" panose="020F0502020204030204" charset="0"/>
                <a:sym typeface="+mn-ea"/>
              </a:rPr>
              <a:t>reminding students of the beautiful memories in high school and strengthening their friendship, a coming-of-age ceremony for senior 3 students will be held by the Students’ Union.</a:t>
            </a:r>
            <a:endParaRPr lang="en-US" altLang="zh-CN" sz="2400">
              <a:latin typeface="Calibri" panose="020F0502020204030204" charset="0"/>
              <a:cs typeface="Calibri" panose="020F0502020204030204" charset="0"/>
              <a:sym typeface="+mn-ea"/>
            </a:endParaRPr>
          </a:p>
          <a:p>
            <a:pPr algn="l"/>
            <a:r>
              <a:rPr lang="en-US" altLang="zh-CN" sz="2400">
                <a:latin typeface="Calibri" panose="020F0502020204030204" charset="0"/>
                <a:cs typeface="Calibri" panose="020F0502020204030204" charset="0"/>
                <a:sym typeface="+mn-ea"/>
              </a:rPr>
              <a:t>    This ceremoy will take place on Thursday afternoon in the school’s auditorium, where all the senior 3 students will get involved as well as their teachers and parents.This ceremony will  include a variety of actvities. </a:t>
            </a:r>
            <a:r>
              <a:rPr lang="zh-CN" altLang="en-US" sz="2400">
                <a:latin typeface="Calibri" panose="020F0502020204030204" charset="0"/>
                <a:cs typeface="Calibri" panose="020F0502020204030204" charset="0"/>
                <a:sym typeface="+mn-ea"/>
              </a:rPr>
              <a:t>It </a:t>
            </a:r>
            <a:r>
              <a:rPr lang="en-US" altLang="zh-CN" sz="2400">
                <a:latin typeface="Calibri" panose="020F0502020204030204" charset="0"/>
                <a:cs typeface="Calibri" panose="020F0502020204030204" charset="0"/>
                <a:sym typeface="+mn-ea"/>
              </a:rPr>
              <a:t>will kick off</a:t>
            </a:r>
            <a:r>
              <a:rPr lang="zh-CN" altLang="en-US" sz="2400">
                <a:latin typeface="Calibri" panose="020F0502020204030204" charset="0"/>
                <a:cs typeface="Calibri" panose="020F0502020204030204" charset="0"/>
                <a:sym typeface="+mn-ea"/>
              </a:rPr>
              <a:t> with an inspiring speech delivered by our president, </a:t>
            </a:r>
            <a:r>
              <a:rPr lang="en-US" altLang="zh-CN" sz="2400">
                <a:latin typeface="Calibri" panose="020F0502020204030204" charset="0"/>
                <a:cs typeface="Calibri" panose="020F0502020204030204" charset="0"/>
                <a:sym typeface="+mn-ea"/>
              </a:rPr>
              <a:t>which will </a:t>
            </a:r>
            <a:r>
              <a:rPr lang="zh-CN" altLang="en-US" sz="2400">
                <a:latin typeface="Calibri" panose="020F0502020204030204" charset="0"/>
                <a:cs typeface="Calibri" panose="020F0502020204030204" charset="0"/>
                <a:sym typeface="+mn-ea"/>
              </a:rPr>
              <a:t> convey congratulations and anticipations about </a:t>
            </a:r>
            <a:r>
              <a:rPr lang="en-US" altLang="zh-CN" sz="2400">
                <a:latin typeface="Calibri" panose="020F0502020204030204" charset="0"/>
                <a:cs typeface="Calibri" panose="020F0502020204030204" charset="0"/>
                <a:sym typeface="+mn-ea"/>
              </a:rPr>
              <a:t>students’</a:t>
            </a:r>
            <a:r>
              <a:rPr lang="zh-CN" altLang="en-US" sz="2400">
                <a:latin typeface="Calibri" panose="020F0502020204030204" charset="0"/>
                <a:cs typeface="Calibri" panose="020F0502020204030204" charset="0"/>
                <a:sym typeface="+mn-ea"/>
              </a:rPr>
              <a:t> future. Then </a:t>
            </a:r>
            <a:r>
              <a:rPr lang="en-US" altLang="zh-CN" sz="2400">
                <a:latin typeface="Calibri" panose="020F0502020204030204" charset="0"/>
                <a:cs typeface="Calibri" panose="020F0502020204030204" charset="0"/>
                <a:sym typeface="+mn-ea"/>
              </a:rPr>
              <a:t>comes</a:t>
            </a:r>
            <a:r>
              <a:rPr lang="zh-CN" altLang="en-US" sz="2400">
                <a:latin typeface="Calibri" panose="020F0502020204030204" charset="0"/>
                <a:cs typeface="Calibri" panose="020F0502020204030204" charset="0"/>
                <a:sym typeface="+mn-ea"/>
              </a:rPr>
              <a:t> a series of activities</a:t>
            </a:r>
            <a:r>
              <a:rPr lang="en-US" altLang="zh-CN" sz="2400">
                <a:latin typeface="Calibri" panose="020F0502020204030204" charset="0"/>
                <a:cs typeface="Calibri" panose="020F0502020204030204" charset="0"/>
                <a:sym typeface="+mn-ea"/>
              </a:rPr>
              <a:t> for students</a:t>
            </a:r>
            <a:r>
              <a:rPr lang="zh-CN" altLang="en-US" sz="2400">
                <a:latin typeface="Calibri" panose="020F0502020204030204" charset="0"/>
                <a:cs typeface="Calibri" panose="020F0502020204030204" charset="0"/>
                <a:sym typeface="+mn-ea"/>
              </a:rPr>
              <a:t>, ranging from expressing gratitude to </a:t>
            </a:r>
            <a:r>
              <a:rPr lang="en-US" altLang="zh-CN" sz="2400">
                <a:latin typeface="Calibri" panose="020F0502020204030204" charset="0"/>
                <a:cs typeface="Calibri" panose="020F0502020204030204" charset="0"/>
                <a:sym typeface="+mn-ea"/>
              </a:rPr>
              <a:t>the</a:t>
            </a:r>
            <a:r>
              <a:rPr lang="zh-CN" altLang="en-US" sz="2400">
                <a:latin typeface="Calibri" panose="020F0502020204030204" charset="0"/>
                <a:cs typeface="Calibri" panose="020F0502020204030204" charset="0"/>
                <a:sym typeface="+mn-ea"/>
              </a:rPr>
              <a:t> parents and teachers to making a promise of being responsible for the adulthood. </a:t>
            </a:r>
            <a:r>
              <a:rPr lang="en-US" altLang="zh-CN" sz="2400">
                <a:latin typeface="Calibri" panose="020F0502020204030204" charset="0"/>
                <a:cs typeface="Calibri" panose="020F0502020204030204" charset="0"/>
                <a:sym typeface="+mn-ea"/>
              </a:rPr>
              <a:t>After that, a</a:t>
            </a:r>
            <a:r>
              <a:rPr lang="en-US" sz="2400">
                <a:latin typeface="Calibri" panose="020F0502020204030204" charset="0"/>
                <a:cs typeface="Calibri" panose="020F0502020204030204" charset="0"/>
                <a:sym typeface="+mn-ea"/>
              </a:rPr>
              <a:t>ll the students will walk through the coming-of-age gate, which will be the highlight of the ceremony.</a:t>
            </a:r>
            <a:endParaRPr lang="en-US" sz="2400">
              <a:latin typeface="Calibri" panose="020F0502020204030204" charset="0"/>
              <a:cs typeface="Calibri" panose="020F0502020204030204" charset="0"/>
              <a:sym typeface="+mn-ea"/>
            </a:endParaRPr>
          </a:p>
          <a:p>
            <a:pPr algn="l"/>
            <a:r>
              <a:rPr lang="en-US" sz="2400">
                <a:latin typeface="Calibri" panose="020F0502020204030204" charset="0"/>
                <a:cs typeface="Calibri" panose="020F0502020204030204" charset="0"/>
                <a:sym typeface="+mn-ea"/>
              </a:rPr>
              <a:t>    Your active participation is highly ancitipated! </a:t>
            </a:r>
            <a:endParaRPr lang="en-US" sz="2400">
              <a:latin typeface="Calibri" panose="020F0502020204030204" charset="0"/>
              <a:cs typeface="Calibri" panose="020F0502020204030204" charset="0"/>
              <a:sym typeface="+mn-ea"/>
            </a:endParaRPr>
          </a:p>
          <a:p>
            <a:pPr algn="r"/>
            <a:r>
              <a:rPr lang="en-US" sz="2400">
                <a:latin typeface="Calibri" panose="020F0502020204030204" charset="0"/>
                <a:cs typeface="Calibri" panose="020F0502020204030204" charset="0"/>
                <a:sym typeface="+mn-ea"/>
              </a:rPr>
              <a:t>Students’ Union</a:t>
            </a:r>
            <a:endParaRPr lang="en-US" sz="2400">
              <a:latin typeface="Calibri" panose="020F0502020204030204" charset="0"/>
              <a:cs typeface="Calibri" panose="020F0502020204030204" charset="0"/>
              <a:sym typeface="+mn-ea"/>
            </a:endParaRPr>
          </a:p>
          <a:p>
            <a:pPr algn="l"/>
            <a:r>
              <a:rPr lang="en-US" sz="2400">
                <a:latin typeface="Calibri" panose="020F0502020204030204" charset="0"/>
                <a:cs typeface="Calibri" panose="020F0502020204030204" charset="0"/>
                <a:sym typeface="+mn-ea"/>
              </a:rPr>
              <a:t>    </a:t>
            </a:r>
            <a:r>
              <a:rPr lang="en-US" altLang="zh-CN" sz="2400">
                <a:latin typeface="Calibri" panose="020F0502020204030204" charset="0"/>
                <a:cs typeface="Calibri" panose="020F0502020204030204" charset="0"/>
                <a:sym typeface="+mn-ea"/>
              </a:rPr>
              <a:t> </a:t>
            </a:r>
            <a:endParaRPr lang="zh-CN" altLang="en-US" sz="2400">
              <a:latin typeface="Calibri" panose="020F0502020204030204" charset="0"/>
              <a:cs typeface="Calibri" panose="020F0502020204030204" charset="0"/>
            </a:endParaRPr>
          </a:p>
          <a:p>
            <a:pPr algn="l"/>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13937" y="367332"/>
            <a:ext cx="1808480" cy="583565"/>
          </a:xfrm>
          <a:prstGeom prst="rect">
            <a:avLst/>
          </a:prstGeom>
          <a:noFill/>
        </p:spPr>
        <p:txBody>
          <a:bodyPr wrap="none" rtlCol="0">
            <a:spAutoFit/>
          </a:bodyPr>
          <a:lstStyle/>
          <a:p>
            <a:r>
              <a:rPr kumimoji="1" lang="zh-CN" altLang="en-US" sz="3200" b="1" dirty="0" smtClean="0">
                <a:solidFill>
                  <a:srgbClr val="C00000"/>
                </a:solidFill>
                <a:cs typeface="+mn-ea"/>
                <a:sym typeface="+mn-lt"/>
              </a:rPr>
              <a:t>活动报道</a:t>
            </a:r>
            <a:endParaRPr kumimoji="1" lang="zh-CN" altLang="en-US" sz="3200" b="1" dirty="0" smtClean="0">
              <a:solidFill>
                <a:srgbClr val="C00000"/>
              </a:solidFill>
              <a:cs typeface="+mn-ea"/>
              <a:sym typeface="+mn-lt"/>
            </a:endParaRPr>
          </a:p>
        </p:txBody>
      </p:sp>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38"/>
          <p:cNvSpPr txBox="1"/>
          <p:nvPr/>
        </p:nvSpPr>
        <p:spPr>
          <a:xfrm>
            <a:off x="5998426" y="2331071"/>
            <a:ext cx="1843701" cy="461631"/>
          </a:xfrm>
          <a:prstGeom prst="rect">
            <a:avLst/>
          </a:prstGeom>
          <a:noFill/>
          <a:ln>
            <a:noFill/>
          </a:ln>
        </p:spPr>
        <p:txBody>
          <a:bodyPr wrap="square" lIns="91407" tIns="45703" rIns="91407" bIns="45703" rtlCol="0">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
        <p:nvSpPr>
          <p:cNvPr id="9" name="文本框 8"/>
          <p:cNvSpPr txBox="1"/>
          <p:nvPr/>
        </p:nvSpPr>
        <p:spPr>
          <a:xfrm>
            <a:off x="3168650" y="205740"/>
            <a:ext cx="8366125" cy="943610"/>
          </a:xfrm>
          <a:prstGeom prst="rect">
            <a:avLst/>
          </a:prstGeom>
          <a:noFill/>
          <a:ln w="12700">
            <a:solidFill>
              <a:srgbClr val="E6833F"/>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【活动报道】假定你是校学生会主席李华，毕业在即，学生会于上周为高三学子举办了一场成人礼仪式</a:t>
            </a:r>
            <a:r>
              <a:rPr lang="en-US" altLang="zh-CN" sz="2000" b="1">
                <a:latin typeface="华文楷体" panose="02010600040101010101" charset="-122"/>
                <a:ea typeface="华文楷体" panose="02010600040101010101" charset="-122"/>
                <a:cs typeface="华文楷体" panose="02010600040101010101" charset="-122"/>
              </a:rPr>
              <a:t>。请你</a:t>
            </a:r>
            <a:r>
              <a:rPr lang="zh-CN" sz="2000" b="1">
                <a:latin typeface="华文楷体" panose="02010600040101010101" charset="-122"/>
                <a:ea typeface="华文楷体" panose="02010600040101010101" charset="-122"/>
                <a:cs typeface="华文楷体" panose="02010600040101010101" charset="-122"/>
              </a:rPr>
              <a:t>为该活动写一则报道</a:t>
            </a:r>
            <a:r>
              <a:rPr lang="en-US" altLang="zh-CN" sz="2000" b="1">
                <a:latin typeface="华文楷体" panose="02010600040101010101" charset="-122"/>
                <a:ea typeface="华文楷体" panose="02010600040101010101" charset="-122"/>
                <a:cs typeface="华文楷体" panose="02010600040101010101" charset="-122"/>
              </a:rPr>
              <a:t>，</a:t>
            </a:r>
            <a:r>
              <a:rPr lang="zh-CN" altLang="en-US" sz="2000" b="1">
                <a:latin typeface="华文楷体" panose="02010600040101010101" charset="-122"/>
                <a:ea typeface="华文楷体" panose="02010600040101010101" charset="-122"/>
                <a:cs typeface="华文楷体" panose="02010600040101010101" charset="-122"/>
              </a:rPr>
              <a:t>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活动目的；</a:t>
            </a:r>
            <a:r>
              <a:rPr lang="en-US"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活动内容</a:t>
            </a:r>
            <a:r>
              <a:rPr lang="en-US" altLang="zh-CN" sz="2000" b="1">
                <a:latin typeface="华文楷体" panose="02010600040101010101" charset="-122"/>
                <a:ea typeface="华文楷体" panose="02010600040101010101" charset="-122"/>
                <a:cs typeface="华文楷体" panose="02010600040101010101" charset="-122"/>
              </a:rPr>
              <a:t>  3. </a:t>
            </a:r>
            <a:r>
              <a:rPr lang="zh-CN" altLang="en-US" sz="2000" b="1">
                <a:latin typeface="华文楷体" panose="02010600040101010101" charset="-122"/>
                <a:ea typeface="华文楷体" panose="02010600040101010101" charset="-122"/>
                <a:cs typeface="华文楷体" panose="02010600040101010101" charset="-122"/>
              </a:rPr>
              <a:t>活动意义</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603885" y="1292225"/>
            <a:ext cx="11118215" cy="4759325"/>
          </a:xfrm>
          <a:prstGeom prst="rect">
            <a:avLst/>
          </a:prstGeom>
          <a:noFill/>
        </p:spPr>
        <p:txBody>
          <a:bodyPr wrap="square" rtlCol="0">
            <a:noAutofit/>
          </a:bodyPr>
          <a:p>
            <a:pPr algn="ctr"/>
            <a:r>
              <a:rPr lang="zh-CN" altLang="en-US" sz="2400">
                <a:latin typeface="Calibri" panose="020F0502020204030204" charset="0"/>
                <a:cs typeface="Calibri" panose="020F0502020204030204" charset="0"/>
              </a:rPr>
              <a:t>The coming-of-age ceremony</a:t>
            </a:r>
            <a:endParaRPr lang="zh-CN" altLang="en-US" sz="2400">
              <a:latin typeface="Calibri" panose="020F0502020204030204" charset="0"/>
              <a:cs typeface="Calibri" panose="020F0502020204030204" charset="0"/>
            </a:endParaRPr>
          </a:p>
          <a:p>
            <a:r>
              <a:rPr lang="zh-CN" altLang="en-US" sz="2400">
                <a:latin typeface="Calibri" panose="020F0502020204030204" charset="0"/>
                <a:cs typeface="Calibri" panose="020F0502020204030204" charset="0"/>
              </a:rPr>
              <a:t> </a:t>
            </a:r>
            <a:r>
              <a:rPr lang="en-US" altLang="zh-CN" sz="2400">
                <a:latin typeface="Calibri" panose="020F0502020204030204" charset="0"/>
                <a:cs typeface="Calibri" panose="020F0502020204030204" charset="0"/>
              </a:rPr>
              <a:t>   Last week witnessed a meaningful coming-of-age ceremony held by the Students’ Union for all the senior 3 students.</a:t>
            </a:r>
            <a:endParaRPr lang="en-US" altLang="zh-CN" sz="2400">
              <a:latin typeface="Calibri" panose="020F0502020204030204" charset="0"/>
              <a:cs typeface="Calibri" panose="020F0502020204030204" charset="0"/>
            </a:endParaRPr>
          </a:p>
          <a:p>
            <a:r>
              <a:rPr lang="en-US" altLang="zh-CN" sz="2400">
                <a:latin typeface="Calibri" panose="020F0502020204030204" charset="0"/>
                <a:cs typeface="Calibri" panose="020F0502020204030204" charset="0"/>
              </a:rPr>
              <a:t>    This ceremony aimed to </a:t>
            </a:r>
            <a:r>
              <a:rPr lang="en-US" altLang="zh-CN" sz="2400">
                <a:latin typeface="Calibri" panose="020F0502020204030204" charset="0"/>
                <a:cs typeface="Calibri" panose="020F0502020204030204" charset="0"/>
                <a:sym typeface="+mn-ea"/>
              </a:rPr>
              <a:t>reminde students of the beautiful memories in high school and strengthen their friendship. All the senior 3 students participated in this ceremony together with their teachers and parents. </a:t>
            </a:r>
            <a:r>
              <a:rPr lang="zh-CN" altLang="en-US" sz="2400">
                <a:latin typeface="Calibri" panose="020F0502020204030204" charset="0"/>
                <a:cs typeface="Calibri" panose="020F0502020204030204" charset="0"/>
                <a:sym typeface="+mn-ea"/>
              </a:rPr>
              <a:t>It kicked off with an inspiring speech delivered by our president, which conveyed congratulations and anticipations about our future. Then came a series of activities, ranging from expressing gratitude to our parents and teachers to making a promise of being responsible for the adulthood. The highlight was when </a:t>
            </a:r>
            <a:r>
              <a:rPr lang="en-US" altLang="zh-CN" sz="2400">
                <a:latin typeface="Calibri" panose="020F0502020204030204" charset="0"/>
                <a:cs typeface="Calibri" panose="020F0502020204030204" charset="0"/>
                <a:sym typeface="+mn-ea"/>
              </a:rPr>
              <a:t>students</a:t>
            </a:r>
            <a:r>
              <a:rPr lang="zh-CN" altLang="en-US" sz="2400">
                <a:latin typeface="Calibri" panose="020F0502020204030204" charset="0"/>
                <a:cs typeface="Calibri" panose="020F0502020204030204" charset="0"/>
                <a:sym typeface="+mn-ea"/>
              </a:rPr>
              <a:t> walked through the coming-of-age gate</a:t>
            </a:r>
            <a:r>
              <a:rPr lang="en-US" altLang="zh-CN" sz="2400">
                <a:latin typeface="Calibri" panose="020F0502020204030204" charset="0"/>
                <a:cs typeface="Calibri" panose="020F0502020204030204" charset="0"/>
                <a:sym typeface="+mn-ea"/>
              </a:rPr>
              <a:t>.</a:t>
            </a:r>
            <a:endParaRPr lang="en-US" altLang="zh-CN" sz="2400">
              <a:latin typeface="Calibri" panose="020F0502020204030204" charset="0"/>
              <a:cs typeface="Calibri" panose="020F0502020204030204" charset="0"/>
              <a:sym typeface="+mn-ea"/>
            </a:endParaRPr>
          </a:p>
          <a:p>
            <a:r>
              <a:rPr lang="en-US" altLang="zh-CN" sz="2400">
                <a:latin typeface="Calibri" panose="020F0502020204030204" charset="0"/>
                <a:cs typeface="Calibri" panose="020F0502020204030204" charset="0"/>
                <a:sym typeface="+mn-ea"/>
              </a:rPr>
              <a:t>    This ceremony was of great significance in that it served as a reminder for the students of the responsibilites they should shoulder as adults. </a:t>
            </a:r>
            <a:endParaRPr lang="en-US" altLang="zh-CN" sz="2400">
              <a:latin typeface="Calibri" panose="020F0502020204030204" charset="0"/>
              <a:cs typeface="Calibri" panose="020F0502020204030204" charset="0"/>
            </a:endParaRPr>
          </a:p>
          <a:p>
            <a:r>
              <a:rPr lang="en-US" altLang="zh-CN" sz="2400">
                <a:latin typeface="Calibri" panose="020F0502020204030204" charset="0"/>
                <a:cs typeface="Calibri" panose="020F0502020204030204" charset="0"/>
              </a:rPr>
              <a:t>    </a:t>
            </a:r>
            <a:endParaRPr lang="en-US" altLang="zh-CN" sz="2400">
              <a:latin typeface="Calibri" panose="020F0502020204030204" charset="0"/>
              <a:cs typeface="Calibri" panose="020F0502020204030204" charset="0"/>
            </a:endParaRPr>
          </a:p>
          <a:p>
            <a:endParaRPr lang="zh-CN" altLang="en-US" sz="2400">
              <a:latin typeface="Calibri" panose="020F0502020204030204" charset="0"/>
              <a:cs typeface="Calibri" panose="020F0502020204030204" charset="0"/>
            </a:endParaRPr>
          </a:p>
          <a:p>
            <a:r>
              <a:rPr lang="zh-CN" altLang="en-US" sz="2400">
                <a:latin typeface="Calibri" panose="020F0502020204030204" charset="0"/>
                <a:cs typeface="Calibri" panose="020F0502020204030204" charset="0"/>
              </a:rPr>
              <a:t> </a:t>
            </a:r>
            <a:r>
              <a:rPr lang="en-US" altLang="zh-CN" sz="2400">
                <a:latin typeface="Calibri" panose="020F0502020204030204" charset="0"/>
                <a:cs typeface="Calibri" panose="020F0502020204030204" charset="0"/>
              </a:rPr>
              <a:t>   </a:t>
            </a:r>
            <a:endParaRPr lang="zh-CN" altLang="en-US" sz="2400">
              <a:latin typeface="Calibri" panose="020F0502020204030204" charset="0"/>
              <a:cs typeface="Calibri" panose="020F0502020204030204" charset="0"/>
            </a:endParaRPr>
          </a:p>
          <a:p>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13937" y="367332"/>
            <a:ext cx="1402080" cy="583565"/>
          </a:xfrm>
          <a:prstGeom prst="rect">
            <a:avLst/>
          </a:prstGeom>
          <a:noFill/>
        </p:spPr>
        <p:txBody>
          <a:bodyPr wrap="none" rtlCol="0">
            <a:spAutoFit/>
          </a:bodyPr>
          <a:lstStyle/>
          <a:p>
            <a:r>
              <a:rPr kumimoji="1" lang="zh-CN" altLang="en-US" sz="3200" b="1" dirty="0" smtClean="0">
                <a:solidFill>
                  <a:srgbClr val="C00000"/>
                </a:solidFill>
                <a:cs typeface="+mn-ea"/>
                <a:sym typeface="+mn-lt"/>
              </a:rPr>
              <a:t>演讲稿</a:t>
            </a:r>
            <a:endParaRPr kumimoji="1" lang="zh-CN" altLang="en-US" sz="3200" b="1" dirty="0" smtClean="0">
              <a:solidFill>
                <a:srgbClr val="C00000"/>
              </a:solidFill>
              <a:cs typeface="+mn-ea"/>
              <a:sym typeface="+mn-lt"/>
            </a:endParaRPr>
          </a:p>
        </p:txBody>
      </p:sp>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38"/>
          <p:cNvSpPr txBox="1"/>
          <p:nvPr/>
        </p:nvSpPr>
        <p:spPr>
          <a:xfrm>
            <a:off x="5998426" y="2331071"/>
            <a:ext cx="1843701" cy="461631"/>
          </a:xfrm>
          <a:prstGeom prst="rect">
            <a:avLst/>
          </a:prstGeom>
          <a:noFill/>
          <a:ln>
            <a:noFill/>
          </a:ln>
        </p:spPr>
        <p:txBody>
          <a:bodyPr wrap="square" lIns="91407" tIns="45703" rIns="91407" bIns="45703" rtlCol="0">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
        <p:nvSpPr>
          <p:cNvPr id="11" name="文本框 10"/>
          <p:cNvSpPr txBox="1"/>
          <p:nvPr/>
        </p:nvSpPr>
        <p:spPr>
          <a:xfrm>
            <a:off x="3018790" y="189230"/>
            <a:ext cx="8647430" cy="1019175"/>
          </a:xfrm>
          <a:prstGeom prst="rect">
            <a:avLst/>
          </a:prstGeom>
          <a:noFill/>
          <a:ln w="12700">
            <a:solidFill>
              <a:srgbClr val="5307B2"/>
            </a:solidFill>
          </a:ln>
        </p:spPr>
        <p:txBody>
          <a:bodyPr wrap="square" rtlCol="0">
            <a:noAutofit/>
          </a:bodyPr>
          <a:p>
            <a:r>
              <a:rPr lang="zh-CN" altLang="en-US" sz="2000" b="1">
                <a:latin typeface="华文楷体" panose="02010600040101010101" charset="-122"/>
                <a:ea typeface="华文楷体" panose="02010600040101010101" charset="-122"/>
                <a:cs typeface="华文楷体" panose="02010600040101010101" charset="-122"/>
              </a:rPr>
              <a:t>【演讲稿】假定你是校学生会主席李华，毕业在即，你将代表高三学子在成人礼仪式上发言</a:t>
            </a:r>
            <a:r>
              <a:rPr lang="en-US" altLang="zh-CN" sz="2000" b="1">
                <a:latin typeface="华文楷体" panose="02010600040101010101" charset="-122"/>
                <a:ea typeface="华文楷体" panose="02010600040101010101" charset="-122"/>
                <a:cs typeface="华文楷体" panose="02010600040101010101" charset="-122"/>
              </a:rPr>
              <a:t>。请你</a:t>
            </a:r>
            <a:r>
              <a:rPr lang="zh-CN" altLang="en-US" sz="2000" b="1">
                <a:latin typeface="华文楷体" panose="02010600040101010101" charset="-122"/>
                <a:ea typeface="华文楷体" panose="02010600040101010101" charset="-122"/>
                <a:cs typeface="华文楷体" panose="02010600040101010101" charset="-122"/>
              </a:rPr>
              <a:t>写一则发言稿，内容包括：</a:t>
            </a:r>
            <a:r>
              <a:rPr lang="en-US" altLang="zh-CN" sz="2000" b="1">
                <a:latin typeface="华文楷体" panose="02010600040101010101" charset="-122"/>
                <a:ea typeface="华文楷体" panose="02010600040101010101" charset="-122"/>
                <a:cs typeface="华文楷体" panose="02010600040101010101" charset="-122"/>
              </a:rPr>
              <a:t>1. </a:t>
            </a:r>
            <a:r>
              <a:rPr lang="zh-CN" altLang="en-US" sz="2000" b="1">
                <a:latin typeface="华文楷体" panose="02010600040101010101" charset="-122"/>
                <a:ea typeface="华文楷体" panose="02010600040101010101" charset="-122"/>
                <a:cs typeface="华文楷体" panose="02010600040101010101" charset="-122"/>
              </a:rPr>
              <a:t>表达对老师的感谢；</a:t>
            </a:r>
            <a:r>
              <a:rPr lang="en-US" sz="2000" b="1">
                <a:latin typeface="华文楷体" panose="02010600040101010101" charset="-122"/>
                <a:ea typeface="华文楷体" panose="02010600040101010101" charset="-122"/>
                <a:cs typeface="华文楷体" panose="02010600040101010101" charset="-122"/>
              </a:rPr>
              <a:t>2. </a:t>
            </a:r>
            <a:r>
              <a:rPr lang="zh-CN" altLang="en-US" sz="2000" b="1">
                <a:latin typeface="华文楷体" panose="02010600040101010101" charset="-122"/>
                <a:ea typeface="华文楷体" panose="02010600040101010101" charset="-122"/>
                <a:cs typeface="华文楷体" panose="02010600040101010101" charset="-122"/>
              </a:rPr>
              <a:t>对成人的理解</a:t>
            </a:r>
            <a:r>
              <a:rPr lang="en-US" altLang="zh-CN" sz="2000" b="1">
                <a:latin typeface="华文楷体" panose="02010600040101010101" charset="-122"/>
                <a:ea typeface="华文楷体" panose="02010600040101010101" charset="-122"/>
                <a:cs typeface="华文楷体" panose="02010600040101010101" charset="-122"/>
              </a:rPr>
              <a:t>  3. </a:t>
            </a:r>
            <a:r>
              <a:rPr lang="zh-CN" altLang="en-US" sz="2000" b="1">
                <a:latin typeface="华文楷体" panose="02010600040101010101" charset="-122"/>
                <a:ea typeface="华文楷体" panose="02010600040101010101" charset="-122"/>
                <a:cs typeface="华文楷体" panose="02010600040101010101" charset="-122"/>
              </a:rPr>
              <a:t>展望未来</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638175" y="1409065"/>
            <a:ext cx="11201400" cy="3784600"/>
          </a:xfrm>
          <a:prstGeom prst="rect">
            <a:avLst/>
          </a:prstGeom>
          <a:noFill/>
        </p:spPr>
        <p:txBody>
          <a:bodyPr wrap="square" rtlCol="0">
            <a:spAutoFit/>
          </a:bodyPr>
          <a:p>
            <a:r>
              <a:rPr lang="en-US" altLang="zh-CN" sz="2400">
                <a:latin typeface="Calibri" panose="020F0502020204030204" charset="0"/>
                <a:cs typeface="Calibri" panose="020F0502020204030204" charset="0"/>
              </a:rPr>
              <a:t>    Good morning, everyone! </a:t>
            </a:r>
            <a:endParaRPr lang="en-US" altLang="zh-CN" sz="2400">
              <a:latin typeface="Calibri" panose="020F0502020204030204" charset="0"/>
              <a:cs typeface="Calibri" panose="020F0502020204030204" charset="0"/>
            </a:endParaRPr>
          </a:p>
          <a:p>
            <a:r>
              <a:rPr lang="en-US" altLang="zh-CN" sz="2400">
                <a:latin typeface="Calibri" panose="020F0502020204030204" charset="0"/>
                <a:cs typeface="Calibri" panose="020F0502020204030204" charset="0"/>
              </a:rPr>
              <a:t>    It is a privilege for me to deliver a speech at this special moment on behalf of all the senior 3 students. </a:t>
            </a:r>
            <a:endParaRPr lang="en-US" altLang="zh-CN" sz="2400">
              <a:latin typeface="Calibri" panose="020F0502020204030204" charset="0"/>
              <a:cs typeface="Calibri" panose="020F0502020204030204" charset="0"/>
            </a:endParaRPr>
          </a:p>
          <a:p>
            <a:r>
              <a:rPr lang="en-US" altLang="zh-CN" sz="2400">
                <a:latin typeface="Calibri" panose="020F0502020204030204" charset="0"/>
                <a:cs typeface="Calibri" panose="020F0502020204030204" charset="0"/>
              </a:rPr>
              <a:t>    The past three years have witnessed our growing up from a teenager to an adult. I’d like to express our heartfelt to all the teachers. It is all the teachers who have imparted knowledge to us, enlightened our mind and broadened our horizons. Adulthood opens up a new dimension in our life, which transforms our role in school, family and society. It also symbolizes more commitments and responsibilites we need to take from now on. </a:t>
            </a:r>
            <a:endParaRPr lang="en-US" altLang="zh-CN" sz="2400">
              <a:latin typeface="Calibri" panose="020F0502020204030204" charset="0"/>
              <a:cs typeface="Calibri" panose="020F0502020204030204" charset="0"/>
            </a:endParaRPr>
          </a:p>
          <a:p>
            <a:r>
              <a:rPr lang="en-US" altLang="zh-CN" sz="2400">
                <a:latin typeface="Calibri" panose="020F0502020204030204" charset="0"/>
                <a:cs typeface="Calibri" panose="020F0502020204030204" charset="0"/>
              </a:rPr>
              <a:t>    Boys and girls, it’ s time for us to embark on a new journey and we will surely add new glamour to the world with our action! Thank you!  </a:t>
            </a:r>
            <a:endParaRPr lang="en-US" altLang="zh-CN" sz="2400">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708" y="2070597"/>
            <a:ext cx="7077074" cy="3977326"/>
          </a:xfrm>
          <a:prstGeom prst="rect">
            <a:avLst/>
          </a:prstGeom>
        </p:spPr>
      </p:pic>
      <p:sp>
        <p:nvSpPr>
          <p:cNvPr id="7" name="iSlíďè"/>
          <p:cNvSpPr txBox="1"/>
          <p:nvPr/>
        </p:nvSpPr>
        <p:spPr bwMode="auto">
          <a:xfrm>
            <a:off x="1247870" y="2572430"/>
            <a:ext cx="5012239" cy="101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77" rIns="89977">
            <a:noAutofit/>
          </a:bodyPr>
          <a:lstStyle/>
          <a:p>
            <a:pPr algn="ctr">
              <a:defRPr/>
            </a:pPr>
            <a:r>
              <a:rPr kumimoji="1" lang="zh-CN" altLang="en-US" sz="60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备考提示</a:t>
            </a:r>
            <a:endParaRPr kumimoji="1" lang="zh-CN" altLang="en-US" sz="60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iSlíďè"/>
          <p:cNvSpPr txBox="1"/>
          <p:nvPr/>
        </p:nvSpPr>
        <p:spPr bwMode="auto">
          <a:xfrm>
            <a:off x="1247869" y="1603331"/>
            <a:ext cx="5012239" cy="101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77" rIns="89977">
            <a:noAutofit/>
          </a:bodyPr>
          <a:lstStyle/>
          <a:p>
            <a:pPr defTabSz="913765">
              <a:spcBef>
                <a:spcPct val="0"/>
              </a:spcBef>
              <a:defRPr/>
            </a:pPr>
            <a:r>
              <a:rPr lang="en-US" altLang="zh-CN" sz="4800" b="1" dirty="0" smtClean="0">
                <a:solidFill>
                  <a:schemeClr val="bg2">
                    <a:lumMod val="10000"/>
                  </a:schemeClr>
                </a:solidFill>
                <a:cs typeface="+mn-ea"/>
                <a:sym typeface="+mn-lt"/>
              </a:rPr>
              <a:t>PART 03</a:t>
            </a:r>
            <a:endParaRPr lang="zh-CN" altLang="en-US" sz="4800" b="1" dirty="0">
              <a:solidFill>
                <a:schemeClr val="bg2">
                  <a:lumMod val="10000"/>
                </a:schemeClr>
              </a:solidFill>
              <a:cs typeface="+mn-ea"/>
              <a:sym typeface="+mn-lt"/>
            </a:endParaRPr>
          </a:p>
        </p:txBody>
      </p:sp>
      <p:sp>
        <p:nvSpPr>
          <p:cNvPr id="9" name="矩形 8"/>
          <p:cNvSpPr/>
          <p:nvPr/>
        </p:nvSpPr>
        <p:spPr>
          <a:xfrm flipV="1">
            <a:off x="1371211" y="3834678"/>
            <a:ext cx="449577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p:txBody>
          <a:bodyPr/>
          <a:p>
            <a:fld id="{C414BCE5-C11B-4D7F-85FC-E4C026A7CA50}"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13938" y="367234"/>
            <a:ext cx="7746365" cy="583565"/>
          </a:xfrm>
          <a:prstGeom prst="rect">
            <a:avLst/>
          </a:prstGeom>
          <a:noFill/>
        </p:spPr>
        <p:txBody>
          <a:bodyPr wrap="none" rtlCol="0">
            <a:spAutoFit/>
          </a:bodyPr>
          <a:lstStyle/>
          <a:p>
            <a:r>
              <a:rPr kumimoji="1" lang="zh-CN" altLang="en-US" sz="3200" b="1" dirty="0" smtClean="0">
                <a:solidFill>
                  <a:srgbClr val="C00000"/>
                </a:solidFill>
                <a:cs typeface="+mn-ea"/>
                <a:sym typeface="+mn-lt"/>
              </a:rPr>
              <a:t>备考提示</a:t>
            </a:r>
            <a:r>
              <a:rPr kumimoji="1" lang="en-US" altLang="zh-CN" sz="3200" b="1" dirty="0" smtClean="0">
                <a:solidFill>
                  <a:srgbClr val="C00000"/>
                </a:solidFill>
                <a:cs typeface="+mn-ea"/>
                <a:sym typeface="+mn-lt"/>
              </a:rPr>
              <a:t>: SDL</a:t>
            </a:r>
            <a:r>
              <a:rPr kumimoji="1" lang="zh-CN" altLang="en-US" sz="3200" b="1" dirty="0" smtClean="0">
                <a:solidFill>
                  <a:srgbClr val="C00000"/>
                </a:solidFill>
                <a:cs typeface="+mn-ea"/>
                <a:sym typeface="+mn-lt"/>
              </a:rPr>
              <a:t>模式在应用文写作中的运用</a:t>
            </a:r>
            <a:endParaRPr kumimoji="1" lang="zh-CN" altLang="en-US" sz="3200" b="1" dirty="0" smtClean="0">
              <a:solidFill>
                <a:srgbClr val="C00000"/>
              </a:solidFill>
              <a:cs typeface="+mn-ea"/>
              <a:sym typeface="+mn-lt"/>
            </a:endParaRPr>
          </a:p>
        </p:txBody>
      </p:sp>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6"/>
          <p:cNvSpPr/>
          <p:nvPr>
            <p:custDataLst>
              <p:tags r:id="rId1"/>
            </p:custDataLst>
          </p:nvPr>
        </p:nvSpPr>
        <p:spPr bwMode="auto">
          <a:xfrm>
            <a:off x="5805413" y="1773247"/>
            <a:ext cx="2515807" cy="1306732"/>
          </a:xfrm>
          <a:custGeom>
            <a:avLst/>
            <a:gdLst>
              <a:gd name="T0" fmla="*/ 25 w 229"/>
              <a:gd name="T1" fmla="*/ 0 h 119"/>
              <a:gd name="T2" fmla="*/ 204 w 229"/>
              <a:gd name="T3" fmla="*/ 0 h 119"/>
              <a:gd name="T4" fmla="*/ 229 w 229"/>
              <a:gd name="T5" fmla="*/ 25 h 119"/>
              <a:gd name="T6" fmla="*/ 229 w 229"/>
              <a:gd name="T7" fmla="*/ 94 h 119"/>
              <a:gd name="T8" fmla="*/ 204 w 229"/>
              <a:gd name="T9" fmla="*/ 119 h 119"/>
              <a:gd name="T10" fmla="*/ 57 w 229"/>
              <a:gd name="T11" fmla="*/ 119 h 119"/>
              <a:gd name="T12" fmla="*/ 57 w 229"/>
              <a:gd name="T13" fmla="*/ 103 h 119"/>
              <a:gd name="T14" fmla="*/ 204 w 229"/>
              <a:gd name="T15" fmla="*/ 103 h 119"/>
              <a:gd name="T16" fmla="*/ 213 w 229"/>
              <a:gd name="T17" fmla="*/ 94 h 119"/>
              <a:gd name="T18" fmla="*/ 213 w 229"/>
              <a:gd name="T19" fmla="*/ 25 h 119"/>
              <a:gd name="T20" fmla="*/ 204 w 229"/>
              <a:gd name="T21" fmla="*/ 16 h 119"/>
              <a:gd name="T22" fmla="*/ 25 w 229"/>
              <a:gd name="T23" fmla="*/ 16 h 119"/>
              <a:gd name="T24" fmla="*/ 16 w 229"/>
              <a:gd name="T25" fmla="*/ 25 h 119"/>
              <a:gd name="T26" fmla="*/ 16 w 229"/>
              <a:gd name="T27" fmla="*/ 94 h 119"/>
              <a:gd name="T28" fmla="*/ 25 w 229"/>
              <a:gd name="T29" fmla="*/ 103 h 119"/>
              <a:gd name="T30" fmla="*/ 41 w 229"/>
              <a:gd name="T31" fmla="*/ 103 h 119"/>
              <a:gd name="T32" fmla="*/ 41 w 229"/>
              <a:gd name="T33" fmla="*/ 119 h 119"/>
              <a:gd name="T34" fmla="*/ 25 w 229"/>
              <a:gd name="T35" fmla="*/ 119 h 119"/>
              <a:gd name="T36" fmla="*/ 0 w 229"/>
              <a:gd name="T37" fmla="*/ 94 h 119"/>
              <a:gd name="T38" fmla="*/ 0 w 229"/>
              <a:gd name="T39" fmla="*/ 25 h 119"/>
              <a:gd name="T40" fmla="*/ 25 w 229"/>
              <a:gd name="T4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119">
                <a:moveTo>
                  <a:pt x="25" y="0"/>
                </a:moveTo>
                <a:cubicBezTo>
                  <a:pt x="204" y="0"/>
                  <a:pt x="204" y="0"/>
                  <a:pt x="204" y="0"/>
                </a:cubicBezTo>
                <a:cubicBezTo>
                  <a:pt x="218" y="0"/>
                  <a:pt x="229" y="12"/>
                  <a:pt x="229" y="25"/>
                </a:cubicBezTo>
                <a:cubicBezTo>
                  <a:pt x="229" y="94"/>
                  <a:pt x="229" y="94"/>
                  <a:pt x="229" y="94"/>
                </a:cubicBezTo>
                <a:cubicBezTo>
                  <a:pt x="229" y="108"/>
                  <a:pt x="218" y="119"/>
                  <a:pt x="204" y="119"/>
                </a:cubicBezTo>
                <a:cubicBezTo>
                  <a:pt x="57" y="119"/>
                  <a:pt x="57" y="119"/>
                  <a:pt x="57" y="119"/>
                </a:cubicBezTo>
                <a:cubicBezTo>
                  <a:pt x="57" y="103"/>
                  <a:pt x="57" y="103"/>
                  <a:pt x="57" y="103"/>
                </a:cubicBezTo>
                <a:cubicBezTo>
                  <a:pt x="204" y="103"/>
                  <a:pt x="204" y="103"/>
                  <a:pt x="204" y="103"/>
                </a:cubicBezTo>
                <a:cubicBezTo>
                  <a:pt x="209" y="103"/>
                  <a:pt x="213" y="99"/>
                  <a:pt x="213" y="94"/>
                </a:cubicBezTo>
                <a:cubicBezTo>
                  <a:pt x="213" y="25"/>
                  <a:pt x="213" y="25"/>
                  <a:pt x="213" y="25"/>
                </a:cubicBezTo>
                <a:cubicBezTo>
                  <a:pt x="213" y="20"/>
                  <a:pt x="209" y="16"/>
                  <a:pt x="204" y="16"/>
                </a:cubicBezTo>
                <a:cubicBezTo>
                  <a:pt x="25" y="16"/>
                  <a:pt x="25" y="16"/>
                  <a:pt x="25" y="16"/>
                </a:cubicBezTo>
                <a:cubicBezTo>
                  <a:pt x="20" y="16"/>
                  <a:pt x="16" y="20"/>
                  <a:pt x="16" y="25"/>
                </a:cubicBezTo>
                <a:cubicBezTo>
                  <a:pt x="16" y="94"/>
                  <a:pt x="16" y="94"/>
                  <a:pt x="16" y="94"/>
                </a:cubicBezTo>
                <a:cubicBezTo>
                  <a:pt x="16" y="99"/>
                  <a:pt x="20" y="103"/>
                  <a:pt x="25" y="103"/>
                </a:cubicBezTo>
                <a:cubicBezTo>
                  <a:pt x="41" y="103"/>
                  <a:pt x="41" y="103"/>
                  <a:pt x="41" y="103"/>
                </a:cubicBezTo>
                <a:cubicBezTo>
                  <a:pt x="41" y="119"/>
                  <a:pt x="41" y="119"/>
                  <a:pt x="41" y="119"/>
                </a:cubicBezTo>
                <a:cubicBezTo>
                  <a:pt x="25" y="119"/>
                  <a:pt x="25" y="119"/>
                  <a:pt x="25" y="119"/>
                </a:cubicBezTo>
                <a:cubicBezTo>
                  <a:pt x="12" y="119"/>
                  <a:pt x="0" y="108"/>
                  <a:pt x="0" y="94"/>
                </a:cubicBezTo>
                <a:cubicBezTo>
                  <a:pt x="0" y="25"/>
                  <a:pt x="0" y="25"/>
                  <a:pt x="0" y="25"/>
                </a:cubicBezTo>
                <a:cubicBezTo>
                  <a:pt x="0" y="12"/>
                  <a:pt x="12" y="0"/>
                  <a:pt x="25" y="0"/>
                </a:cubicBezTo>
                <a:close/>
              </a:path>
            </a:pathLst>
          </a:custGeom>
          <a:solidFill>
            <a:schemeClr val="accent3"/>
          </a:solidFill>
          <a:ln w="5" cap="flat">
            <a:noFill/>
            <a:prstDash val="solid"/>
            <a:miter lim="800000"/>
          </a:ln>
        </p:spPr>
        <p:txBody>
          <a:bodyPr vert="horz" wrap="square" lIns="91416" tIns="45708" rIns="91416" bIns="45708" numCol="1" anchor="t" anchorCtr="0" compatLnSpc="1"/>
          <a:lstStyle/>
          <a:p>
            <a:endParaRPr lang="zh-CN" altLang="en-US" sz="1350">
              <a:cs typeface="+mn-ea"/>
              <a:sym typeface="+mn-lt"/>
            </a:endParaRPr>
          </a:p>
        </p:txBody>
      </p:sp>
      <p:sp>
        <p:nvSpPr>
          <p:cNvPr id="9" name="Freeform 7"/>
          <p:cNvSpPr>
            <a:spLocks noEditPoints="1"/>
          </p:cNvSpPr>
          <p:nvPr>
            <p:custDataLst>
              <p:tags r:id="rId2"/>
            </p:custDataLst>
          </p:nvPr>
        </p:nvSpPr>
        <p:spPr bwMode="auto">
          <a:xfrm>
            <a:off x="3917397" y="2298733"/>
            <a:ext cx="2515807" cy="1297431"/>
          </a:xfrm>
          <a:custGeom>
            <a:avLst/>
            <a:gdLst>
              <a:gd name="T0" fmla="*/ 25 w 229"/>
              <a:gd name="T1" fmla="*/ 0 h 118"/>
              <a:gd name="T2" fmla="*/ 172 w 229"/>
              <a:gd name="T3" fmla="*/ 0 h 118"/>
              <a:gd name="T4" fmla="*/ 172 w 229"/>
              <a:gd name="T5" fmla="*/ 16 h 118"/>
              <a:gd name="T6" fmla="*/ 25 w 229"/>
              <a:gd name="T7" fmla="*/ 16 h 118"/>
              <a:gd name="T8" fmla="*/ 16 w 229"/>
              <a:gd name="T9" fmla="*/ 24 h 118"/>
              <a:gd name="T10" fmla="*/ 16 w 229"/>
              <a:gd name="T11" fmla="*/ 93 h 118"/>
              <a:gd name="T12" fmla="*/ 25 w 229"/>
              <a:gd name="T13" fmla="*/ 102 h 118"/>
              <a:gd name="T14" fmla="*/ 143 w 229"/>
              <a:gd name="T15" fmla="*/ 102 h 118"/>
              <a:gd name="T16" fmla="*/ 143 w 229"/>
              <a:gd name="T17" fmla="*/ 118 h 118"/>
              <a:gd name="T18" fmla="*/ 25 w 229"/>
              <a:gd name="T19" fmla="*/ 118 h 118"/>
              <a:gd name="T20" fmla="*/ 0 w 229"/>
              <a:gd name="T21" fmla="*/ 93 h 118"/>
              <a:gd name="T22" fmla="*/ 0 w 229"/>
              <a:gd name="T23" fmla="*/ 24 h 118"/>
              <a:gd name="T24" fmla="*/ 25 w 229"/>
              <a:gd name="T25" fmla="*/ 0 h 118"/>
              <a:gd name="T26" fmla="*/ 159 w 229"/>
              <a:gd name="T27" fmla="*/ 102 h 118"/>
              <a:gd name="T28" fmla="*/ 205 w 229"/>
              <a:gd name="T29" fmla="*/ 102 h 118"/>
              <a:gd name="T30" fmla="*/ 213 w 229"/>
              <a:gd name="T31" fmla="*/ 93 h 118"/>
              <a:gd name="T32" fmla="*/ 213 w 229"/>
              <a:gd name="T33" fmla="*/ 24 h 118"/>
              <a:gd name="T34" fmla="*/ 205 w 229"/>
              <a:gd name="T35" fmla="*/ 16 h 118"/>
              <a:gd name="T36" fmla="*/ 188 w 229"/>
              <a:gd name="T37" fmla="*/ 16 h 118"/>
              <a:gd name="T38" fmla="*/ 188 w 229"/>
              <a:gd name="T39" fmla="*/ 0 h 118"/>
              <a:gd name="T40" fmla="*/ 205 w 229"/>
              <a:gd name="T41" fmla="*/ 0 h 118"/>
              <a:gd name="T42" fmla="*/ 229 w 229"/>
              <a:gd name="T43" fmla="*/ 24 h 118"/>
              <a:gd name="T44" fmla="*/ 229 w 229"/>
              <a:gd name="T45" fmla="*/ 93 h 118"/>
              <a:gd name="T46" fmla="*/ 205 w 229"/>
              <a:gd name="T47" fmla="*/ 118 h 118"/>
              <a:gd name="T48" fmla="*/ 159 w 229"/>
              <a:gd name="T49" fmla="*/ 118 h 118"/>
              <a:gd name="T50" fmla="*/ 159 w 229"/>
              <a:gd name="T51" fmla="*/ 10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118">
                <a:moveTo>
                  <a:pt x="25" y="0"/>
                </a:moveTo>
                <a:cubicBezTo>
                  <a:pt x="172" y="0"/>
                  <a:pt x="172" y="0"/>
                  <a:pt x="172" y="0"/>
                </a:cubicBezTo>
                <a:cubicBezTo>
                  <a:pt x="172" y="16"/>
                  <a:pt x="172" y="16"/>
                  <a:pt x="172" y="16"/>
                </a:cubicBezTo>
                <a:cubicBezTo>
                  <a:pt x="25" y="16"/>
                  <a:pt x="25" y="16"/>
                  <a:pt x="25" y="16"/>
                </a:cubicBezTo>
                <a:cubicBezTo>
                  <a:pt x="20" y="16"/>
                  <a:pt x="16" y="20"/>
                  <a:pt x="16" y="24"/>
                </a:cubicBezTo>
                <a:cubicBezTo>
                  <a:pt x="16" y="93"/>
                  <a:pt x="16" y="93"/>
                  <a:pt x="16" y="93"/>
                </a:cubicBezTo>
                <a:cubicBezTo>
                  <a:pt x="16" y="98"/>
                  <a:pt x="20" y="102"/>
                  <a:pt x="25" y="102"/>
                </a:cubicBezTo>
                <a:cubicBezTo>
                  <a:pt x="143" y="102"/>
                  <a:pt x="143" y="102"/>
                  <a:pt x="143" y="102"/>
                </a:cubicBezTo>
                <a:cubicBezTo>
                  <a:pt x="143" y="118"/>
                  <a:pt x="143" y="118"/>
                  <a:pt x="143" y="118"/>
                </a:cubicBezTo>
                <a:cubicBezTo>
                  <a:pt x="25" y="118"/>
                  <a:pt x="25" y="118"/>
                  <a:pt x="25" y="118"/>
                </a:cubicBezTo>
                <a:cubicBezTo>
                  <a:pt x="12" y="118"/>
                  <a:pt x="0" y="107"/>
                  <a:pt x="0" y="93"/>
                </a:cubicBezTo>
                <a:cubicBezTo>
                  <a:pt x="0" y="24"/>
                  <a:pt x="0" y="24"/>
                  <a:pt x="0" y="24"/>
                </a:cubicBezTo>
                <a:cubicBezTo>
                  <a:pt x="0" y="11"/>
                  <a:pt x="12" y="0"/>
                  <a:pt x="25" y="0"/>
                </a:cubicBezTo>
                <a:close/>
                <a:moveTo>
                  <a:pt x="159" y="102"/>
                </a:moveTo>
                <a:cubicBezTo>
                  <a:pt x="205" y="102"/>
                  <a:pt x="205" y="102"/>
                  <a:pt x="205" y="102"/>
                </a:cubicBezTo>
                <a:cubicBezTo>
                  <a:pt x="209" y="102"/>
                  <a:pt x="213" y="98"/>
                  <a:pt x="213" y="93"/>
                </a:cubicBezTo>
                <a:cubicBezTo>
                  <a:pt x="213" y="24"/>
                  <a:pt x="213" y="24"/>
                  <a:pt x="213" y="24"/>
                </a:cubicBezTo>
                <a:cubicBezTo>
                  <a:pt x="213" y="20"/>
                  <a:pt x="209" y="16"/>
                  <a:pt x="205" y="16"/>
                </a:cubicBezTo>
                <a:cubicBezTo>
                  <a:pt x="188" y="16"/>
                  <a:pt x="188" y="16"/>
                  <a:pt x="188" y="16"/>
                </a:cubicBezTo>
                <a:cubicBezTo>
                  <a:pt x="188" y="0"/>
                  <a:pt x="188" y="0"/>
                  <a:pt x="188" y="0"/>
                </a:cubicBezTo>
                <a:cubicBezTo>
                  <a:pt x="205" y="0"/>
                  <a:pt x="205" y="0"/>
                  <a:pt x="205" y="0"/>
                </a:cubicBezTo>
                <a:cubicBezTo>
                  <a:pt x="218" y="0"/>
                  <a:pt x="229" y="11"/>
                  <a:pt x="229" y="24"/>
                </a:cubicBezTo>
                <a:cubicBezTo>
                  <a:pt x="229" y="93"/>
                  <a:pt x="229" y="93"/>
                  <a:pt x="229" y="93"/>
                </a:cubicBezTo>
                <a:cubicBezTo>
                  <a:pt x="229" y="107"/>
                  <a:pt x="218" y="118"/>
                  <a:pt x="205" y="118"/>
                </a:cubicBezTo>
                <a:cubicBezTo>
                  <a:pt x="159" y="118"/>
                  <a:pt x="159" y="118"/>
                  <a:pt x="159" y="118"/>
                </a:cubicBezTo>
                <a:lnTo>
                  <a:pt x="159" y="102"/>
                </a:lnTo>
                <a:close/>
              </a:path>
            </a:pathLst>
          </a:custGeom>
          <a:solidFill>
            <a:schemeClr val="accent4"/>
          </a:solidFill>
          <a:ln w="5" cap="flat">
            <a:noFill/>
            <a:prstDash val="solid"/>
            <a:miter lim="800000"/>
          </a:ln>
        </p:spPr>
        <p:txBody>
          <a:bodyPr vert="horz" wrap="square" lIns="91416" tIns="45708" rIns="91416" bIns="45708" numCol="1" anchor="t" anchorCtr="0" compatLnSpc="1"/>
          <a:lstStyle/>
          <a:p>
            <a:endParaRPr lang="zh-CN" altLang="en-US" sz="1350">
              <a:cs typeface="+mn-ea"/>
              <a:sym typeface="+mn-lt"/>
            </a:endParaRPr>
          </a:p>
        </p:txBody>
      </p:sp>
      <p:sp>
        <p:nvSpPr>
          <p:cNvPr id="10" name="Freeform 8"/>
          <p:cNvSpPr>
            <a:spLocks noEditPoints="1"/>
          </p:cNvSpPr>
          <p:nvPr>
            <p:custDataLst>
              <p:tags r:id="rId3"/>
            </p:custDataLst>
          </p:nvPr>
        </p:nvSpPr>
        <p:spPr bwMode="auto">
          <a:xfrm>
            <a:off x="5489196" y="3079980"/>
            <a:ext cx="1297431" cy="1283479"/>
          </a:xfrm>
          <a:custGeom>
            <a:avLst/>
            <a:gdLst>
              <a:gd name="T0" fmla="*/ 21 w 118"/>
              <a:gd name="T1" fmla="*/ 16 h 117"/>
              <a:gd name="T2" fmla="*/ 70 w 118"/>
              <a:gd name="T3" fmla="*/ 16 h 117"/>
              <a:gd name="T4" fmla="*/ 70 w 118"/>
              <a:gd name="T5" fmla="*/ 0 h 117"/>
              <a:gd name="T6" fmla="*/ 21 w 118"/>
              <a:gd name="T7" fmla="*/ 0 h 117"/>
              <a:gd name="T8" fmla="*/ 0 w 118"/>
              <a:gd name="T9" fmla="*/ 20 h 117"/>
              <a:gd name="T10" fmla="*/ 0 w 118"/>
              <a:gd name="T11" fmla="*/ 97 h 117"/>
              <a:gd name="T12" fmla="*/ 21 w 118"/>
              <a:gd name="T13" fmla="*/ 117 h 117"/>
              <a:gd name="T14" fmla="*/ 29 w 118"/>
              <a:gd name="T15" fmla="*/ 117 h 117"/>
              <a:gd name="T16" fmla="*/ 29 w 118"/>
              <a:gd name="T17" fmla="*/ 102 h 117"/>
              <a:gd name="T18" fmla="*/ 21 w 118"/>
              <a:gd name="T19" fmla="*/ 102 h 117"/>
              <a:gd name="T20" fmla="*/ 16 w 118"/>
              <a:gd name="T21" fmla="*/ 97 h 117"/>
              <a:gd name="T22" fmla="*/ 16 w 118"/>
              <a:gd name="T23" fmla="*/ 20 h 117"/>
              <a:gd name="T24" fmla="*/ 21 w 118"/>
              <a:gd name="T25" fmla="*/ 16 h 117"/>
              <a:gd name="T26" fmla="*/ 45 w 118"/>
              <a:gd name="T27" fmla="*/ 117 h 117"/>
              <a:gd name="T28" fmla="*/ 98 w 118"/>
              <a:gd name="T29" fmla="*/ 117 h 117"/>
              <a:gd name="T30" fmla="*/ 118 w 118"/>
              <a:gd name="T31" fmla="*/ 97 h 117"/>
              <a:gd name="T32" fmla="*/ 118 w 118"/>
              <a:gd name="T33" fmla="*/ 20 h 117"/>
              <a:gd name="T34" fmla="*/ 98 w 118"/>
              <a:gd name="T35" fmla="*/ 0 h 117"/>
              <a:gd name="T36" fmla="*/ 86 w 118"/>
              <a:gd name="T37" fmla="*/ 0 h 117"/>
              <a:gd name="T38" fmla="*/ 86 w 118"/>
              <a:gd name="T39" fmla="*/ 16 h 117"/>
              <a:gd name="T40" fmla="*/ 98 w 118"/>
              <a:gd name="T41" fmla="*/ 16 h 117"/>
              <a:gd name="T42" fmla="*/ 102 w 118"/>
              <a:gd name="T43" fmla="*/ 20 h 117"/>
              <a:gd name="T44" fmla="*/ 102 w 118"/>
              <a:gd name="T45" fmla="*/ 97 h 117"/>
              <a:gd name="T46" fmla="*/ 98 w 118"/>
              <a:gd name="T47" fmla="*/ 102 h 117"/>
              <a:gd name="T48" fmla="*/ 45 w 118"/>
              <a:gd name="T49" fmla="*/ 102 h 117"/>
              <a:gd name="T50" fmla="*/ 45 w 118"/>
              <a:gd name="T5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7">
                <a:moveTo>
                  <a:pt x="21" y="16"/>
                </a:moveTo>
                <a:cubicBezTo>
                  <a:pt x="70" y="16"/>
                  <a:pt x="70" y="16"/>
                  <a:pt x="70" y="16"/>
                </a:cubicBezTo>
                <a:cubicBezTo>
                  <a:pt x="70" y="0"/>
                  <a:pt x="70" y="0"/>
                  <a:pt x="70" y="0"/>
                </a:cubicBezTo>
                <a:cubicBezTo>
                  <a:pt x="21" y="0"/>
                  <a:pt x="21" y="0"/>
                  <a:pt x="21" y="0"/>
                </a:cubicBezTo>
                <a:cubicBezTo>
                  <a:pt x="10" y="0"/>
                  <a:pt x="0" y="9"/>
                  <a:pt x="0" y="20"/>
                </a:cubicBezTo>
                <a:cubicBezTo>
                  <a:pt x="0" y="97"/>
                  <a:pt x="0" y="97"/>
                  <a:pt x="0" y="97"/>
                </a:cubicBezTo>
                <a:cubicBezTo>
                  <a:pt x="0" y="108"/>
                  <a:pt x="10" y="117"/>
                  <a:pt x="21" y="117"/>
                </a:cubicBezTo>
                <a:cubicBezTo>
                  <a:pt x="29" y="117"/>
                  <a:pt x="29" y="117"/>
                  <a:pt x="29" y="117"/>
                </a:cubicBezTo>
                <a:cubicBezTo>
                  <a:pt x="29" y="102"/>
                  <a:pt x="29" y="102"/>
                  <a:pt x="29" y="102"/>
                </a:cubicBezTo>
                <a:cubicBezTo>
                  <a:pt x="21" y="102"/>
                  <a:pt x="21" y="102"/>
                  <a:pt x="21" y="102"/>
                </a:cubicBezTo>
                <a:cubicBezTo>
                  <a:pt x="18" y="102"/>
                  <a:pt x="16" y="99"/>
                  <a:pt x="16" y="97"/>
                </a:cubicBezTo>
                <a:cubicBezTo>
                  <a:pt x="16" y="20"/>
                  <a:pt x="16" y="20"/>
                  <a:pt x="16" y="20"/>
                </a:cubicBezTo>
                <a:cubicBezTo>
                  <a:pt x="16" y="18"/>
                  <a:pt x="18" y="16"/>
                  <a:pt x="21" y="16"/>
                </a:cubicBezTo>
                <a:close/>
                <a:moveTo>
                  <a:pt x="45" y="117"/>
                </a:moveTo>
                <a:cubicBezTo>
                  <a:pt x="98" y="117"/>
                  <a:pt x="98" y="117"/>
                  <a:pt x="98" y="117"/>
                </a:cubicBezTo>
                <a:cubicBezTo>
                  <a:pt x="109" y="117"/>
                  <a:pt x="118" y="108"/>
                  <a:pt x="118" y="97"/>
                </a:cubicBezTo>
                <a:cubicBezTo>
                  <a:pt x="118" y="20"/>
                  <a:pt x="118" y="20"/>
                  <a:pt x="118" y="20"/>
                </a:cubicBezTo>
                <a:cubicBezTo>
                  <a:pt x="118" y="9"/>
                  <a:pt x="109" y="0"/>
                  <a:pt x="98" y="0"/>
                </a:cubicBezTo>
                <a:cubicBezTo>
                  <a:pt x="86" y="0"/>
                  <a:pt x="86" y="0"/>
                  <a:pt x="86" y="0"/>
                </a:cubicBezTo>
                <a:cubicBezTo>
                  <a:pt x="86" y="16"/>
                  <a:pt x="86" y="16"/>
                  <a:pt x="86" y="16"/>
                </a:cubicBezTo>
                <a:cubicBezTo>
                  <a:pt x="98" y="16"/>
                  <a:pt x="98" y="16"/>
                  <a:pt x="98" y="16"/>
                </a:cubicBezTo>
                <a:cubicBezTo>
                  <a:pt x="100" y="16"/>
                  <a:pt x="102" y="18"/>
                  <a:pt x="102" y="20"/>
                </a:cubicBezTo>
                <a:cubicBezTo>
                  <a:pt x="102" y="97"/>
                  <a:pt x="102" y="97"/>
                  <a:pt x="102" y="97"/>
                </a:cubicBezTo>
                <a:cubicBezTo>
                  <a:pt x="102" y="99"/>
                  <a:pt x="100" y="102"/>
                  <a:pt x="98" y="102"/>
                </a:cubicBezTo>
                <a:cubicBezTo>
                  <a:pt x="45" y="102"/>
                  <a:pt x="45" y="102"/>
                  <a:pt x="45" y="102"/>
                </a:cubicBezTo>
                <a:lnTo>
                  <a:pt x="45" y="117"/>
                </a:lnTo>
                <a:close/>
              </a:path>
            </a:pathLst>
          </a:custGeom>
          <a:solidFill>
            <a:schemeClr val="bg1">
              <a:lumMod val="85000"/>
            </a:schemeClr>
          </a:solidFill>
          <a:ln w="5" cap="flat">
            <a:noFill/>
            <a:prstDash val="solid"/>
            <a:miter lim="800000"/>
          </a:ln>
        </p:spPr>
        <p:txBody>
          <a:bodyPr vert="horz" wrap="square" lIns="91416" tIns="45708" rIns="91416" bIns="45708" numCol="1" anchor="t" anchorCtr="0" compatLnSpc="1"/>
          <a:lstStyle/>
          <a:p>
            <a:endParaRPr lang="zh-CN" altLang="en-US" sz="1350">
              <a:cs typeface="+mn-ea"/>
              <a:sym typeface="+mn-lt"/>
            </a:endParaRPr>
          </a:p>
        </p:txBody>
      </p:sp>
      <p:sp>
        <p:nvSpPr>
          <p:cNvPr id="11" name="Freeform 9"/>
          <p:cNvSpPr>
            <a:spLocks noEditPoints="1"/>
          </p:cNvSpPr>
          <p:nvPr>
            <p:custDataLst>
              <p:tags r:id="rId4"/>
            </p:custDataLst>
          </p:nvPr>
        </p:nvSpPr>
        <p:spPr bwMode="auto">
          <a:xfrm>
            <a:off x="5805413" y="3870530"/>
            <a:ext cx="2515807" cy="1297431"/>
          </a:xfrm>
          <a:custGeom>
            <a:avLst/>
            <a:gdLst>
              <a:gd name="T0" fmla="*/ 25 w 229"/>
              <a:gd name="T1" fmla="*/ 0 h 118"/>
              <a:gd name="T2" fmla="*/ 73 w 229"/>
              <a:gd name="T3" fmla="*/ 0 h 118"/>
              <a:gd name="T4" fmla="*/ 73 w 229"/>
              <a:gd name="T5" fmla="*/ 16 h 118"/>
              <a:gd name="T6" fmla="*/ 25 w 229"/>
              <a:gd name="T7" fmla="*/ 16 h 118"/>
              <a:gd name="T8" fmla="*/ 16 w 229"/>
              <a:gd name="T9" fmla="*/ 25 h 118"/>
              <a:gd name="T10" fmla="*/ 16 w 229"/>
              <a:gd name="T11" fmla="*/ 45 h 118"/>
              <a:gd name="T12" fmla="*/ 0 w 229"/>
              <a:gd name="T13" fmla="*/ 45 h 118"/>
              <a:gd name="T14" fmla="*/ 0 w 229"/>
              <a:gd name="T15" fmla="*/ 25 h 118"/>
              <a:gd name="T16" fmla="*/ 25 w 229"/>
              <a:gd name="T17" fmla="*/ 0 h 118"/>
              <a:gd name="T18" fmla="*/ 16 w 229"/>
              <a:gd name="T19" fmla="*/ 61 h 118"/>
              <a:gd name="T20" fmla="*/ 16 w 229"/>
              <a:gd name="T21" fmla="*/ 94 h 118"/>
              <a:gd name="T22" fmla="*/ 25 w 229"/>
              <a:gd name="T23" fmla="*/ 103 h 118"/>
              <a:gd name="T24" fmla="*/ 204 w 229"/>
              <a:gd name="T25" fmla="*/ 103 h 118"/>
              <a:gd name="T26" fmla="*/ 213 w 229"/>
              <a:gd name="T27" fmla="*/ 94 h 118"/>
              <a:gd name="T28" fmla="*/ 213 w 229"/>
              <a:gd name="T29" fmla="*/ 25 h 118"/>
              <a:gd name="T30" fmla="*/ 204 w 229"/>
              <a:gd name="T31" fmla="*/ 16 h 118"/>
              <a:gd name="T32" fmla="*/ 89 w 229"/>
              <a:gd name="T33" fmla="*/ 16 h 118"/>
              <a:gd name="T34" fmla="*/ 89 w 229"/>
              <a:gd name="T35" fmla="*/ 0 h 118"/>
              <a:gd name="T36" fmla="*/ 204 w 229"/>
              <a:gd name="T37" fmla="*/ 0 h 118"/>
              <a:gd name="T38" fmla="*/ 229 w 229"/>
              <a:gd name="T39" fmla="*/ 25 h 118"/>
              <a:gd name="T40" fmla="*/ 229 w 229"/>
              <a:gd name="T41" fmla="*/ 94 h 118"/>
              <a:gd name="T42" fmla="*/ 204 w 229"/>
              <a:gd name="T43" fmla="*/ 118 h 118"/>
              <a:gd name="T44" fmla="*/ 25 w 229"/>
              <a:gd name="T45" fmla="*/ 118 h 118"/>
              <a:gd name="T46" fmla="*/ 0 w 229"/>
              <a:gd name="T47" fmla="*/ 94 h 118"/>
              <a:gd name="T48" fmla="*/ 0 w 229"/>
              <a:gd name="T49" fmla="*/ 61 h 118"/>
              <a:gd name="T50" fmla="*/ 16 w 229"/>
              <a:gd name="T51"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118">
                <a:moveTo>
                  <a:pt x="25" y="0"/>
                </a:moveTo>
                <a:cubicBezTo>
                  <a:pt x="73" y="0"/>
                  <a:pt x="73" y="0"/>
                  <a:pt x="73" y="0"/>
                </a:cubicBezTo>
                <a:cubicBezTo>
                  <a:pt x="73" y="16"/>
                  <a:pt x="73" y="16"/>
                  <a:pt x="73" y="16"/>
                </a:cubicBezTo>
                <a:cubicBezTo>
                  <a:pt x="25" y="16"/>
                  <a:pt x="25" y="16"/>
                  <a:pt x="25" y="16"/>
                </a:cubicBezTo>
                <a:cubicBezTo>
                  <a:pt x="20" y="16"/>
                  <a:pt x="16" y="20"/>
                  <a:pt x="16" y="25"/>
                </a:cubicBezTo>
                <a:cubicBezTo>
                  <a:pt x="16" y="45"/>
                  <a:pt x="16" y="45"/>
                  <a:pt x="16" y="45"/>
                </a:cubicBezTo>
                <a:cubicBezTo>
                  <a:pt x="0" y="45"/>
                  <a:pt x="0" y="45"/>
                  <a:pt x="0" y="45"/>
                </a:cubicBezTo>
                <a:cubicBezTo>
                  <a:pt x="0" y="25"/>
                  <a:pt x="0" y="25"/>
                  <a:pt x="0" y="25"/>
                </a:cubicBezTo>
                <a:cubicBezTo>
                  <a:pt x="0" y="11"/>
                  <a:pt x="12" y="0"/>
                  <a:pt x="25" y="0"/>
                </a:cubicBezTo>
                <a:close/>
                <a:moveTo>
                  <a:pt x="16" y="61"/>
                </a:moveTo>
                <a:cubicBezTo>
                  <a:pt x="16" y="94"/>
                  <a:pt x="16" y="94"/>
                  <a:pt x="16" y="94"/>
                </a:cubicBezTo>
                <a:cubicBezTo>
                  <a:pt x="16" y="99"/>
                  <a:pt x="20" y="103"/>
                  <a:pt x="25" y="103"/>
                </a:cubicBezTo>
                <a:cubicBezTo>
                  <a:pt x="85" y="103"/>
                  <a:pt x="145" y="103"/>
                  <a:pt x="204" y="103"/>
                </a:cubicBezTo>
                <a:cubicBezTo>
                  <a:pt x="209" y="103"/>
                  <a:pt x="213" y="99"/>
                  <a:pt x="213" y="94"/>
                </a:cubicBezTo>
                <a:cubicBezTo>
                  <a:pt x="213" y="25"/>
                  <a:pt x="213" y="25"/>
                  <a:pt x="213" y="25"/>
                </a:cubicBezTo>
                <a:cubicBezTo>
                  <a:pt x="213" y="20"/>
                  <a:pt x="209" y="16"/>
                  <a:pt x="204" y="16"/>
                </a:cubicBezTo>
                <a:cubicBezTo>
                  <a:pt x="89" y="16"/>
                  <a:pt x="89" y="16"/>
                  <a:pt x="89" y="16"/>
                </a:cubicBezTo>
                <a:cubicBezTo>
                  <a:pt x="89" y="0"/>
                  <a:pt x="89" y="0"/>
                  <a:pt x="89" y="0"/>
                </a:cubicBezTo>
                <a:cubicBezTo>
                  <a:pt x="204" y="0"/>
                  <a:pt x="204" y="0"/>
                  <a:pt x="204" y="0"/>
                </a:cubicBezTo>
                <a:cubicBezTo>
                  <a:pt x="218" y="0"/>
                  <a:pt x="229" y="11"/>
                  <a:pt x="229" y="25"/>
                </a:cubicBezTo>
                <a:cubicBezTo>
                  <a:pt x="229" y="94"/>
                  <a:pt x="229" y="94"/>
                  <a:pt x="229" y="94"/>
                </a:cubicBezTo>
                <a:cubicBezTo>
                  <a:pt x="229" y="107"/>
                  <a:pt x="218" y="118"/>
                  <a:pt x="204" y="118"/>
                </a:cubicBezTo>
                <a:cubicBezTo>
                  <a:pt x="145" y="118"/>
                  <a:pt x="85" y="118"/>
                  <a:pt x="25" y="118"/>
                </a:cubicBezTo>
                <a:cubicBezTo>
                  <a:pt x="12" y="118"/>
                  <a:pt x="0" y="107"/>
                  <a:pt x="0" y="94"/>
                </a:cubicBezTo>
                <a:cubicBezTo>
                  <a:pt x="0" y="61"/>
                  <a:pt x="0" y="61"/>
                  <a:pt x="0" y="61"/>
                </a:cubicBezTo>
                <a:lnTo>
                  <a:pt x="16" y="61"/>
                </a:lnTo>
                <a:close/>
              </a:path>
            </a:pathLst>
          </a:custGeom>
          <a:solidFill>
            <a:schemeClr val="accent1"/>
          </a:solidFill>
          <a:ln w="5" cap="flat">
            <a:noFill/>
            <a:prstDash val="solid"/>
            <a:miter lim="800000"/>
          </a:ln>
        </p:spPr>
        <p:txBody>
          <a:bodyPr vert="horz" wrap="square" lIns="91416" tIns="45708" rIns="91416" bIns="45708" numCol="1" anchor="t" anchorCtr="0" compatLnSpc="1"/>
          <a:lstStyle/>
          <a:p>
            <a:endParaRPr lang="zh-CN" altLang="en-US" sz="1350">
              <a:cs typeface="+mn-ea"/>
              <a:sym typeface="+mn-lt"/>
            </a:endParaRPr>
          </a:p>
        </p:txBody>
      </p:sp>
      <p:sp>
        <p:nvSpPr>
          <p:cNvPr id="12" name="Freeform 10"/>
          <p:cNvSpPr/>
          <p:nvPr>
            <p:custDataLst>
              <p:tags r:id="rId5"/>
            </p:custDataLst>
          </p:nvPr>
        </p:nvSpPr>
        <p:spPr bwMode="auto">
          <a:xfrm>
            <a:off x="3917397" y="4363456"/>
            <a:ext cx="2515807" cy="1306732"/>
          </a:xfrm>
          <a:custGeom>
            <a:avLst/>
            <a:gdLst>
              <a:gd name="T0" fmla="*/ 25 w 229"/>
              <a:gd name="T1" fmla="*/ 0 h 119"/>
              <a:gd name="T2" fmla="*/ 205 w 229"/>
              <a:gd name="T3" fmla="*/ 0 h 119"/>
              <a:gd name="T4" fmla="*/ 229 w 229"/>
              <a:gd name="T5" fmla="*/ 25 h 119"/>
              <a:gd name="T6" fmla="*/ 229 w 229"/>
              <a:gd name="T7" fmla="*/ 58 h 119"/>
              <a:gd name="T8" fmla="*/ 213 w 229"/>
              <a:gd name="T9" fmla="*/ 58 h 119"/>
              <a:gd name="T10" fmla="*/ 213 w 229"/>
              <a:gd name="T11" fmla="*/ 25 h 119"/>
              <a:gd name="T12" fmla="*/ 205 w 229"/>
              <a:gd name="T13" fmla="*/ 16 h 119"/>
              <a:gd name="T14" fmla="*/ 25 w 229"/>
              <a:gd name="T15" fmla="*/ 16 h 119"/>
              <a:gd name="T16" fmla="*/ 16 w 229"/>
              <a:gd name="T17" fmla="*/ 25 h 119"/>
              <a:gd name="T18" fmla="*/ 16 w 229"/>
              <a:gd name="T19" fmla="*/ 94 h 119"/>
              <a:gd name="T20" fmla="*/ 25 w 229"/>
              <a:gd name="T21" fmla="*/ 103 h 119"/>
              <a:gd name="T22" fmla="*/ 205 w 229"/>
              <a:gd name="T23" fmla="*/ 103 h 119"/>
              <a:gd name="T24" fmla="*/ 213 w 229"/>
              <a:gd name="T25" fmla="*/ 94 h 119"/>
              <a:gd name="T26" fmla="*/ 213 w 229"/>
              <a:gd name="T27" fmla="*/ 73 h 119"/>
              <a:gd name="T28" fmla="*/ 229 w 229"/>
              <a:gd name="T29" fmla="*/ 73 h 119"/>
              <a:gd name="T30" fmla="*/ 229 w 229"/>
              <a:gd name="T31" fmla="*/ 94 h 119"/>
              <a:gd name="T32" fmla="*/ 205 w 229"/>
              <a:gd name="T33" fmla="*/ 119 h 119"/>
              <a:gd name="T34" fmla="*/ 25 w 229"/>
              <a:gd name="T35" fmla="*/ 119 h 119"/>
              <a:gd name="T36" fmla="*/ 0 w 229"/>
              <a:gd name="T37" fmla="*/ 94 h 119"/>
              <a:gd name="T38" fmla="*/ 0 w 229"/>
              <a:gd name="T39" fmla="*/ 25 h 119"/>
              <a:gd name="T40" fmla="*/ 25 w 229"/>
              <a:gd name="T4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119">
                <a:moveTo>
                  <a:pt x="25" y="0"/>
                </a:moveTo>
                <a:cubicBezTo>
                  <a:pt x="85" y="0"/>
                  <a:pt x="145" y="0"/>
                  <a:pt x="205" y="0"/>
                </a:cubicBezTo>
                <a:cubicBezTo>
                  <a:pt x="218" y="0"/>
                  <a:pt x="229" y="12"/>
                  <a:pt x="229" y="25"/>
                </a:cubicBezTo>
                <a:cubicBezTo>
                  <a:pt x="229" y="58"/>
                  <a:pt x="229" y="58"/>
                  <a:pt x="229" y="58"/>
                </a:cubicBezTo>
                <a:cubicBezTo>
                  <a:pt x="213" y="58"/>
                  <a:pt x="213" y="58"/>
                  <a:pt x="213" y="58"/>
                </a:cubicBezTo>
                <a:cubicBezTo>
                  <a:pt x="213" y="25"/>
                  <a:pt x="213" y="25"/>
                  <a:pt x="213" y="25"/>
                </a:cubicBezTo>
                <a:cubicBezTo>
                  <a:pt x="213" y="20"/>
                  <a:pt x="209" y="16"/>
                  <a:pt x="205" y="16"/>
                </a:cubicBezTo>
                <a:cubicBezTo>
                  <a:pt x="145" y="16"/>
                  <a:pt x="85" y="16"/>
                  <a:pt x="25" y="16"/>
                </a:cubicBezTo>
                <a:cubicBezTo>
                  <a:pt x="20" y="16"/>
                  <a:pt x="16" y="20"/>
                  <a:pt x="16" y="25"/>
                </a:cubicBezTo>
                <a:cubicBezTo>
                  <a:pt x="16" y="94"/>
                  <a:pt x="16" y="94"/>
                  <a:pt x="16" y="94"/>
                </a:cubicBezTo>
                <a:cubicBezTo>
                  <a:pt x="16" y="99"/>
                  <a:pt x="20" y="103"/>
                  <a:pt x="25" y="103"/>
                </a:cubicBezTo>
                <a:cubicBezTo>
                  <a:pt x="85" y="103"/>
                  <a:pt x="145" y="103"/>
                  <a:pt x="205" y="103"/>
                </a:cubicBezTo>
                <a:cubicBezTo>
                  <a:pt x="209" y="103"/>
                  <a:pt x="213" y="99"/>
                  <a:pt x="213" y="94"/>
                </a:cubicBezTo>
                <a:cubicBezTo>
                  <a:pt x="213" y="73"/>
                  <a:pt x="213" y="73"/>
                  <a:pt x="213" y="73"/>
                </a:cubicBezTo>
                <a:cubicBezTo>
                  <a:pt x="229" y="73"/>
                  <a:pt x="229" y="73"/>
                  <a:pt x="229" y="73"/>
                </a:cubicBezTo>
                <a:cubicBezTo>
                  <a:pt x="229" y="94"/>
                  <a:pt x="229" y="94"/>
                  <a:pt x="229" y="94"/>
                </a:cubicBezTo>
                <a:cubicBezTo>
                  <a:pt x="229" y="108"/>
                  <a:pt x="218" y="119"/>
                  <a:pt x="205" y="119"/>
                </a:cubicBezTo>
                <a:cubicBezTo>
                  <a:pt x="145" y="119"/>
                  <a:pt x="85" y="119"/>
                  <a:pt x="25" y="119"/>
                </a:cubicBezTo>
                <a:cubicBezTo>
                  <a:pt x="12" y="119"/>
                  <a:pt x="0" y="108"/>
                  <a:pt x="0" y="94"/>
                </a:cubicBezTo>
                <a:cubicBezTo>
                  <a:pt x="0" y="25"/>
                  <a:pt x="0" y="25"/>
                  <a:pt x="0" y="25"/>
                </a:cubicBezTo>
                <a:cubicBezTo>
                  <a:pt x="0" y="12"/>
                  <a:pt x="12" y="0"/>
                  <a:pt x="25" y="0"/>
                </a:cubicBezTo>
                <a:close/>
              </a:path>
            </a:pathLst>
          </a:custGeom>
          <a:solidFill>
            <a:schemeClr val="accent2"/>
          </a:solidFill>
          <a:ln w="5" cap="flat">
            <a:noFill/>
            <a:prstDash val="solid"/>
            <a:miter lim="800000"/>
          </a:ln>
        </p:spPr>
        <p:txBody>
          <a:bodyPr vert="horz" wrap="square" lIns="91416" tIns="45708" rIns="91416" bIns="45708" numCol="1" anchor="t" anchorCtr="0" compatLnSpc="1"/>
          <a:lstStyle/>
          <a:p>
            <a:endParaRPr lang="zh-CN" altLang="en-US" sz="1350">
              <a:cs typeface="+mn-ea"/>
              <a:sym typeface="+mn-lt"/>
            </a:endParaRPr>
          </a:p>
        </p:txBody>
      </p:sp>
      <p:sp>
        <p:nvSpPr>
          <p:cNvPr id="13" name="Rectangle 11"/>
          <p:cNvSpPr>
            <a:spLocks noChangeArrowheads="1"/>
          </p:cNvSpPr>
          <p:nvPr>
            <p:custDataLst>
              <p:tags r:id="rId6"/>
            </p:custDataLst>
          </p:nvPr>
        </p:nvSpPr>
        <p:spPr bwMode="auto">
          <a:xfrm>
            <a:off x="3126848" y="2619599"/>
            <a:ext cx="483630" cy="404577"/>
          </a:xfrm>
          <a:prstGeom prst="rect">
            <a:avLst/>
          </a:prstGeom>
          <a:solidFill>
            <a:schemeClr val="accent4"/>
          </a:solidFill>
          <a:ln w="5" cap="flat">
            <a:noFill/>
            <a:prstDash val="solid"/>
            <a:miter lim="800000"/>
          </a:ln>
        </p:spPr>
        <p:txBody>
          <a:bodyPr vert="horz" wrap="square" lIns="91416" tIns="45708" rIns="91416" bIns="45708" numCol="1" anchor="ctr" anchorCtr="0" compatLnSpc="1"/>
          <a:lstStyle/>
          <a:p>
            <a:pPr algn="ctr"/>
            <a:r>
              <a:rPr lang="en-US" altLang="zh-CN" sz="1350" dirty="0">
                <a:solidFill>
                  <a:schemeClr val="bg1"/>
                </a:solidFill>
                <a:cs typeface="+mn-ea"/>
                <a:sym typeface="+mn-lt"/>
              </a:rPr>
              <a:t>01</a:t>
            </a:r>
            <a:endParaRPr lang="zh-CN" altLang="en-US" sz="1350" dirty="0">
              <a:solidFill>
                <a:schemeClr val="bg1"/>
              </a:solidFill>
              <a:cs typeface="+mn-ea"/>
              <a:sym typeface="+mn-lt"/>
            </a:endParaRPr>
          </a:p>
        </p:txBody>
      </p:sp>
      <p:sp>
        <p:nvSpPr>
          <p:cNvPr id="14" name="Rectangle 12"/>
          <p:cNvSpPr>
            <a:spLocks noChangeArrowheads="1"/>
          </p:cNvSpPr>
          <p:nvPr>
            <p:custDataLst>
              <p:tags r:id="rId7"/>
            </p:custDataLst>
          </p:nvPr>
        </p:nvSpPr>
        <p:spPr bwMode="auto">
          <a:xfrm>
            <a:off x="8586285" y="2126672"/>
            <a:ext cx="483630" cy="413878"/>
          </a:xfrm>
          <a:prstGeom prst="rect">
            <a:avLst/>
          </a:prstGeom>
          <a:solidFill>
            <a:schemeClr val="accent3"/>
          </a:solidFill>
          <a:ln w="5" cap="flat">
            <a:noFill/>
            <a:prstDash val="solid"/>
            <a:miter lim="800000"/>
          </a:ln>
        </p:spPr>
        <p:txBody>
          <a:bodyPr vert="horz" wrap="square" lIns="91416" tIns="45708" rIns="91416" bIns="45708" numCol="1" anchor="ctr" anchorCtr="0" compatLnSpc="1"/>
          <a:lstStyle/>
          <a:p>
            <a:pPr algn="ctr"/>
            <a:r>
              <a:rPr lang="en-US" altLang="zh-CN" sz="1350" dirty="0">
                <a:solidFill>
                  <a:schemeClr val="bg1"/>
                </a:solidFill>
                <a:cs typeface="+mn-ea"/>
                <a:sym typeface="+mn-lt"/>
              </a:rPr>
              <a:t>02</a:t>
            </a:r>
            <a:endParaRPr lang="zh-CN" altLang="en-US" sz="1350" dirty="0">
              <a:solidFill>
                <a:schemeClr val="bg1"/>
              </a:solidFill>
              <a:cs typeface="+mn-ea"/>
              <a:sym typeface="+mn-lt"/>
            </a:endParaRPr>
          </a:p>
        </p:txBody>
      </p:sp>
      <p:sp>
        <p:nvSpPr>
          <p:cNvPr id="15" name="Rectangle 13"/>
          <p:cNvSpPr>
            <a:spLocks noChangeArrowheads="1"/>
          </p:cNvSpPr>
          <p:nvPr>
            <p:custDataLst>
              <p:tags r:id="rId8"/>
            </p:custDataLst>
          </p:nvPr>
        </p:nvSpPr>
        <p:spPr bwMode="auto">
          <a:xfrm>
            <a:off x="3126848" y="4893589"/>
            <a:ext cx="483630" cy="404577"/>
          </a:xfrm>
          <a:prstGeom prst="rect">
            <a:avLst/>
          </a:prstGeom>
          <a:solidFill>
            <a:schemeClr val="accent2"/>
          </a:solidFill>
          <a:ln w="5" cap="flat">
            <a:noFill/>
            <a:prstDash val="solid"/>
            <a:miter lim="800000"/>
          </a:ln>
        </p:spPr>
        <p:txBody>
          <a:bodyPr vert="horz" wrap="square" lIns="91416" tIns="45708" rIns="91416" bIns="45708" numCol="1" anchor="ctr" anchorCtr="0" compatLnSpc="1"/>
          <a:lstStyle/>
          <a:p>
            <a:pPr algn="ctr"/>
            <a:r>
              <a:rPr lang="en-US" altLang="zh-CN" sz="1350" dirty="0">
                <a:solidFill>
                  <a:schemeClr val="bg1"/>
                </a:solidFill>
                <a:cs typeface="+mn-ea"/>
                <a:sym typeface="+mn-lt"/>
              </a:rPr>
              <a:t>03</a:t>
            </a:r>
            <a:endParaRPr lang="zh-CN" altLang="en-US" sz="1350" dirty="0">
              <a:solidFill>
                <a:schemeClr val="bg1"/>
              </a:solidFill>
              <a:cs typeface="+mn-ea"/>
              <a:sym typeface="+mn-lt"/>
            </a:endParaRPr>
          </a:p>
        </p:txBody>
      </p:sp>
      <p:sp>
        <p:nvSpPr>
          <p:cNvPr id="16" name="Rectangle 14"/>
          <p:cNvSpPr>
            <a:spLocks noChangeArrowheads="1"/>
          </p:cNvSpPr>
          <p:nvPr>
            <p:custDataLst>
              <p:tags r:id="rId9"/>
            </p:custDataLst>
          </p:nvPr>
        </p:nvSpPr>
        <p:spPr bwMode="auto">
          <a:xfrm>
            <a:off x="8586285" y="4256501"/>
            <a:ext cx="483630" cy="413878"/>
          </a:xfrm>
          <a:prstGeom prst="rect">
            <a:avLst/>
          </a:prstGeom>
          <a:solidFill>
            <a:schemeClr val="accent1"/>
          </a:solidFill>
          <a:ln w="5" cap="flat">
            <a:noFill/>
            <a:prstDash val="solid"/>
            <a:miter lim="800000"/>
          </a:ln>
        </p:spPr>
        <p:txBody>
          <a:bodyPr vert="horz" wrap="square" lIns="91416" tIns="45708" rIns="91416" bIns="45708" numCol="1" anchor="ctr" anchorCtr="0" compatLnSpc="1"/>
          <a:lstStyle/>
          <a:p>
            <a:pPr algn="ctr"/>
            <a:r>
              <a:rPr lang="en-US" altLang="zh-CN" sz="1350" dirty="0">
                <a:solidFill>
                  <a:schemeClr val="bg1"/>
                </a:solidFill>
                <a:cs typeface="+mn-ea"/>
                <a:sym typeface="+mn-lt"/>
              </a:rPr>
              <a:t>04</a:t>
            </a:r>
            <a:endParaRPr lang="zh-CN" altLang="en-US" sz="1350" dirty="0">
              <a:solidFill>
                <a:schemeClr val="bg1"/>
              </a:solidFill>
              <a:cs typeface="+mn-ea"/>
              <a:sym typeface="+mn-lt"/>
            </a:endParaRPr>
          </a:p>
        </p:txBody>
      </p:sp>
      <p:sp>
        <p:nvSpPr>
          <p:cNvPr id="17" name="Freeform 20"/>
          <p:cNvSpPr>
            <a:spLocks noEditPoints="1"/>
          </p:cNvSpPr>
          <p:nvPr>
            <p:custDataLst>
              <p:tags r:id="rId10"/>
            </p:custDataLst>
          </p:nvPr>
        </p:nvSpPr>
        <p:spPr bwMode="auto">
          <a:xfrm>
            <a:off x="4976081" y="4720687"/>
            <a:ext cx="398439" cy="592274"/>
          </a:xfrm>
          <a:custGeom>
            <a:avLst/>
            <a:gdLst>
              <a:gd name="T0" fmla="*/ 63 w 94"/>
              <a:gd name="T1" fmla="*/ 23 h 140"/>
              <a:gd name="T2" fmla="*/ 58 w 94"/>
              <a:gd name="T3" fmla="*/ 12 h 140"/>
              <a:gd name="T4" fmla="*/ 47 w 94"/>
              <a:gd name="T5" fmla="*/ 0 h 140"/>
              <a:gd name="T6" fmla="*/ 36 w 94"/>
              <a:gd name="T7" fmla="*/ 12 h 140"/>
              <a:gd name="T8" fmla="*/ 32 w 94"/>
              <a:gd name="T9" fmla="*/ 23 h 140"/>
              <a:gd name="T10" fmla="*/ 0 w 94"/>
              <a:gd name="T11" fmla="*/ 30 h 140"/>
              <a:gd name="T12" fmla="*/ 8 w 94"/>
              <a:gd name="T13" fmla="*/ 140 h 140"/>
              <a:gd name="T14" fmla="*/ 94 w 94"/>
              <a:gd name="T15" fmla="*/ 132 h 140"/>
              <a:gd name="T16" fmla="*/ 86 w 94"/>
              <a:gd name="T17" fmla="*/ 23 h 140"/>
              <a:gd name="T18" fmla="*/ 56 w 94"/>
              <a:gd name="T19" fmla="*/ 11 h 140"/>
              <a:gd name="T20" fmla="*/ 38 w 94"/>
              <a:gd name="T21" fmla="*/ 11 h 140"/>
              <a:gd name="T22" fmla="*/ 83 w 94"/>
              <a:gd name="T23" fmla="*/ 124 h 140"/>
              <a:gd name="T24" fmla="*/ 11 w 94"/>
              <a:gd name="T25" fmla="*/ 29 h 140"/>
              <a:gd name="T26" fmla="*/ 22 w 94"/>
              <a:gd name="T27" fmla="*/ 35 h 140"/>
              <a:gd name="T28" fmla="*/ 70 w 94"/>
              <a:gd name="T29" fmla="*/ 29 h 140"/>
              <a:gd name="T30" fmla="*/ 83 w 94"/>
              <a:gd name="T31" fmla="*/ 124 h 140"/>
              <a:gd name="T32" fmla="*/ 54 w 94"/>
              <a:gd name="T33" fmla="*/ 11 h 140"/>
              <a:gd name="T34" fmla="*/ 40 w 94"/>
              <a:gd name="T35" fmla="*/ 11 h 140"/>
              <a:gd name="T36" fmla="*/ 47 w 94"/>
              <a:gd name="T37" fmla="*/ 6 h 140"/>
              <a:gd name="T38" fmla="*/ 47 w 94"/>
              <a:gd name="T39" fmla="*/ 16 h 140"/>
              <a:gd name="T40" fmla="*/ 47 w 94"/>
              <a:gd name="T41" fmla="*/ 6 h 140"/>
              <a:gd name="T42" fmla="*/ 37 w 94"/>
              <a:gd name="T43" fmla="*/ 88 h 140"/>
              <a:gd name="T44" fmla="*/ 25 w 94"/>
              <a:gd name="T45" fmla="*/ 102 h 140"/>
              <a:gd name="T46" fmla="*/ 18 w 94"/>
              <a:gd name="T47" fmla="*/ 94 h 140"/>
              <a:gd name="T48" fmla="*/ 25 w 94"/>
              <a:gd name="T49" fmla="*/ 95 h 140"/>
              <a:gd name="T50" fmla="*/ 35 w 94"/>
              <a:gd name="T51" fmla="*/ 67 h 140"/>
              <a:gd name="T52" fmla="*/ 26 w 94"/>
              <a:gd name="T53" fmla="*/ 81 h 140"/>
              <a:gd name="T54" fmla="*/ 24 w 94"/>
              <a:gd name="T55" fmla="*/ 81 h 140"/>
              <a:gd name="T56" fmla="*/ 20 w 94"/>
              <a:gd name="T57" fmla="*/ 72 h 140"/>
              <a:gd name="T58" fmla="*/ 35 w 94"/>
              <a:gd name="T59" fmla="*/ 67 h 140"/>
              <a:gd name="T60" fmla="*/ 37 w 94"/>
              <a:gd name="T61" fmla="*/ 50 h 140"/>
              <a:gd name="T62" fmla="*/ 25 w 94"/>
              <a:gd name="T63" fmla="*/ 63 h 140"/>
              <a:gd name="T64" fmla="*/ 18 w 94"/>
              <a:gd name="T65" fmla="*/ 55 h 140"/>
              <a:gd name="T66" fmla="*/ 25 w 94"/>
              <a:gd name="T67" fmla="*/ 5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40">
                <a:moveTo>
                  <a:pt x="86" y="23"/>
                </a:moveTo>
                <a:cubicBezTo>
                  <a:pt x="63" y="23"/>
                  <a:pt x="63" y="23"/>
                  <a:pt x="63" y="23"/>
                </a:cubicBezTo>
                <a:cubicBezTo>
                  <a:pt x="58" y="19"/>
                  <a:pt x="58" y="12"/>
                  <a:pt x="58" y="12"/>
                </a:cubicBezTo>
                <a:cubicBezTo>
                  <a:pt x="58" y="12"/>
                  <a:pt x="58" y="12"/>
                  <a:pt x="58" y="12"/>
                </a:cubicBezTo>
                <a:cubicBezTo>
                  <a:pt x="58" y="12"/>
                  <a:pt x="58" y="11"/>
                  <a:pt x="58" y="11"/>
                </a:cubicBezTo>
                <a:cubicBezTo>
                  <a:pt x="58" y="5"/>
                  <a:pt x="53" y="0"/>
                  <a:pt x="47" y="0"/>
                </a:cubicBezTo>
                <a:cubicBezTo>
                  <a:pt x="41" y="0"/>
                  <a:pt x="36" y="5"/>
                  <a:pt x="36" y="11"/>
                </a:cubicBezTo>
                <a:cubicBezTo>
                  <a:pt x="36" y="11"/>
                  <a:pt x="36" y="12"/>
                  <a:pt x="36" y="12"/>
                </a:cubicBezTo>
                <a:cubicBezTo>
                  <a:pt x="36" y="12"/>
                  <a:pt x="36" y="12"/>
                  <a:pt x="36" y="12"/>
                </a:cubicBezTo>
                <a:cubicBezTo>
                  <a:pt x="36" y="12"/>
                  <a:pt x="37" y="19"/>
                  <a:pt x="32" y="23"/>
                </a:cubicBezTo>
                <a:cubicBezTo>
                  <a:pt x="8" y="23"/>
                  <a:pt x="8" y="23"/>
                  <a:pt x="8" y="23"/>
                </a:cubicBezTo>
                <a:cubicBezTo>
                  <a:pt x="4" y="23"/>
                  <a:pt x="0" y="26"/>
                  <a:pt x="0" y="30"/>
                </a:cubicBezTo>
                <a:cubicBezTo>
                  <a:pt x="0" y="132"/>
                  <a:pt x="0" y="132"/>
                  <a:pt x="0" y="132"/>
                </a:cubicBezTo>
                <a:cubicBezTo>
                  <a:pt x="0" y="137"/>
                  <a:pt x="4" y="140"/>
                  <a:pt x="8" y="140"/>
                </a:cubicBezTo>
                <a:cubicBezTo>
                  <a:pt x="86" y="140"/>
                  <a:pt x="86" y="140"/>
                  <a:pt x="86" y="140"/>
                </a:cubicBezTo>
                <a:cubicBezTo>
                  <a:pt x="91" y="140"/>
                  <a:pt x="94" y="137"/>
                  <a:pt x="94" y="132"/>
                </a:cubicBezTo>
                <a:cubicBezTo>
                  <a:pt x="94" y="30"/>
                  <a:pt x="94" y="30"/>
                  <a:pt x="94" y="30"/>
                </a:cubicBezTo>
                <a:cubicBezTo>
                  <a:pt x="94" y="26"/>
                  <a:pt x="91" y="23"/>
                  <a:pt x="86" y="23"/>
                </a:cubicBezTo>
                <a:close/>
                <a:moveTo>
                  <a:pt x="47" y="2"/>
                </a:moveTo>
                <a:cubicBezTo>
                  <a:pt x="52" y="2"/>
                  <a:pt x="56" y="6"/>
                  <a:pt x="56" y="11"/>
                </a:cubicBezTo>
                <a:cubicBezTo>
                  <a:pt x="56" y="16"/>
                  <a:pt x="52" y="20"/>
                  <a:pt x="47" y="20"/>
                </a:cubicBezTo>
                <a:cubicBezTo>
                  <a:pt x="42" y="20"/>
                  <a:pt x="38" y="16"/>
                  <a:pt x="38" y="11"/>
                </a:cubicBezTo>
                <a:cubicBezTo>
                  <a:pt x="38" y="6"/>
                  <a:pt x="42" y="2"/>
                  <a:pt x="47" y="2"/>
                </a:cubicBezTo>
                <a:close/>
                <a:moveTo>
                  <a:pt x="83" y="124"/>
                </a:moveTo>
                <a:cubicBezTo>
                  <a:pt x="11" y="124"/>
                  <a:pt x="11" y="124"/>
                  <a:pt x="11" y="124"/>
                </a:cubicBezTo>
                <a:cubicBezTo>
                  <a:pt x="11" y="29"/>
                  <a:pt x="11" y="29"/>
                  <a:pt x="11" y="29"/>
                </a:cubicBezTo>
                <a:cubicBezTo>
                  <a:pt x="24" y="29"/>
                  <a:pt x="24" y="29"/>
                  <a:pt x="24" y="29"/>
                </a:cubicBezTo>
                <a:cubicBezTo>
                  <a:pt x="22" y="35"/>
                  <a:pt x="22" y="35"/>
                  <a:pt x="22" y="35"/>
                </a:cubicBezTo>
                <a:cubicBezTo>
                  <a:pt x="72" y="35"/>
                  <a:pt x="72" y="35"/>
                  <a:pt x="72" y="35"/>
                </a:cubicBezTo>
                <a:cubicBezTo>
                  <a:pt x="70" y="29"/>
                  <a:pt x="70" y="29"/>
                  <a:pt x="70" y="29"/>
                </a:cubicBezTo>
                <a:cubicBezTo>
                  <a:pt x="83" y="29"/>
                  <a:pt x="83" y="29"/>
                  <a:pt x="83" y="29"/>
                </a:cubicBezTo>
                <a:lnTo>
                  <a:pt x="83" y="124"/>
                </a:lnTo>
                <a:close/>
                <a:moveTo>
                  <a:pt x="47" y="18"/>
                </a:moveTo>
                <a:cubicBezTo>
                  <a:pt x="51" y="18"/>
                  <a:pt x="54" y="15"/>
                  <a:pt x="54" y="11"/>
                </a:cubicBezTo>
                <a:cubicBezTo>
                  <a:pt x="54" y="7"/>
                  <a:pt x="51" y="4"/>
                  <a:pt x="47" y="4"/>
                </a:cubicBezTo>
                <a:cubicBezTo>
                  <a:pt x="43" y="4"/>
                  <a:pt x="40" y="7"/>
                  <a:pt x="40" y="11"/>
                </a:cubicBezTo>
                <a:cubicBezTo>
                  <a:pt x="40" y="15"/>
                  <a:pt x="43" y="18"/>
                  <a:pt x="47" y="18"/>
                </a:cubicBezTo>
                <a:close/>
                <a:moveTo>
                  <a:pt x="47" y="6"/>
                </a:moveTo>
                <a:cubicBezTo>
                  <a:pt x="50" y="6"/>
                  <a:pt x="52" y="8"/>
                  <a:pt x="52" y="11"/>
                </a:cubicBezTo>
                <a:cubicBezTo>
                  <a:pt x="52" y="14"/>
                  <a:pt x="50" y="16"/>
                  <a:pt x="47" y="16"/>
                </a:cubicBezTo>
                <a:cubicBezTo>
                  <a:pt x="44" y="16"/>
                  <a:pt x="42" y="14"/>
                  <a:pt x="42" y="11"/>
                </a:cubicBezTo>
                <a:cubicBezTo>
                  <a:pt x="42" y="8"/>
                  <a:pt x="44" y="6"/>
                  <a:pt x="47" y="6"/>
                </a:cubicBezTo>
                <a:close/>
                <a:moveTo>
                  <a:pt x="35" y="86"/>
                </a:moveTo>
                <a:cubicBezTo>
                  <a:pt x="37" y="88"/>
                  <a:pt x="37" y="88"/>
                  <a:pt x="37" y="88"/>
                </a:cubicBezTo>
                <a:cubicBezTo>
                  <a:pt x="26" y="101"/>
                  <a:pt x="26" y="101"/>
                  <a:pt x="26" y="101"/>
                </a:cubicBezTo>
                <a:cubicBezTo>
                  <a:pt x="25" y="102"/>
                  <a:pt x="25" y="102"/>
                  <a:pt x="25" y="102"/>
                </a:cubicBezTo>
                <a:cubicBezTo>
                  <a:pt x="24" y="100"/>
                  <a:pt x="24" y="100"/>
                  <a:pt x="24" y="100"/>
                </a:cubicBezTo>
                <a:cubicBezTo>
                  <a:pt x="18" y="94"/>
                  <a:pt x="18" y="94"/>
                  <a:pt x="18" y="94"/>
                </a:cubicBezTo>
                <a:cubicBezTo>
                  <a:pt x="20" y="91"/>
                  <a:pt x="20" y="91"/>
                  <a:pt x="20" y="91"/>
                </a:cubicBezTo>
                <a:cubicBezTo>
                  <a:pt x="25" y="95"/>
                  <a:pt x="25" y="95"/>
                  <a:pt x="25" y="95"/>
                </a:cubicBezTo>
                <a:lnTo>
                  <a:pt x="35" y="86"/>
                </a:lnTo>
                <a:close/>
                <a:moveTo>
                  <a:pt x="35" y="67"/>
                </a:moveTo>
                <a:cubicBezTo>
                  <a:pt x="37" y="69"/>
                  <a:pt x="37" y="69"/>
                  <a:pt x="37" y="69"/>
                </a:cubicBezTo>
                <a:cubicBezTo>
                  <a:pt x="26" y="81"/>
                  <a:pt x="26" y="81"/>
                  <a:pt x="26" y="81"/>
                </a:cubicBezTo>
                <a:cubicBezTo>
                  <a:pt x="25" y="83"/>
                  <a:pt x="25" y="83"/>
                  <a:pt x="25" y="83"/>
                </a:cubicBezTo>
                <a:cubicBezTo>
                  <a:pt x="24" y="81"/>
                  <a:pt x="24" y="81"/>
                  <a:pt x="24" y="81"/>
                </a:cubicBezTo>
                <a:cubicBezTo>
                  <a:pt x="18" y="74"/>
                  <a:pt x="18" y="74"/>
                  <a:pt x="18" y="74"/>
                </a:cubicBezTo>
                <a:cubicBezTo>
                  <a:pt x="20" y="72"/>
                  <a:pt x="20" y="72"/>
                  <a:pt x="20" y="72"/>
                </a:cubicBezTo>
                <a:cubicBezTo>
                  <a:pt x="25" y="76"/>
                  <a:pt x="25" y="76"/>
                  <a:pt x="25" y="76"/>
                </a:cubicBezTo>
                <a:lnTo>
                  <a:pt x="35" y="67"/>
                </a:lnTo>
                <a:close/>
                <a:moveTo>
                  <a:pt x="35" y="48"/>
                </a:moveTo>
                <a:cubicBezTo>
                  <a:pt x="37" y="50"/>
                  <a:pt x="37" y="50"/>
                  <a:pt x="37" y="50"/>
                </a:cubicBezTo>
                <a:cubicBezTo>
                  <a:pt x="26" y="62"/>
                  <a:pt x="26" y="62"/>
                  <a:pt x="26" y="62"/>
                </a:cubicBezTo>
                <a:cubicBezTo>
                  <a:pt x="25" y="63"/>
                  <a:pt x="25" y="63"/>
                  <a:pt x="25" y="63"/>
                </a:cubicBezTo>
                <a:cubicBezTo>
                  <a:pt x="24" y="62"/>
                  <a:pt x="24" y="62"/>
                  <a:pt x="24" y="62"/>
                </a:cubicBezTo>
                <a:cubicBezTo>
                  <a:pt x="18" y="55"/>
                  <a:pt x="18" y="55"/>
                  <a:pt x="18" y="55"/>
                </a:cubicBezTo>
                <a:cubicBezTo>
                  <a:pt x="20" y="53"/>
                  <a:pt x="20" y="53"/>
                  <a:pt x="20" y="53"/>
                </a:cubicBezTo>
                <a:cubicBezTo>
                  <a:pt x="25" y="57"/>
                  <a:pt x="25" y="57"/>
                  <a:pt x="25" y="57"/>
                </a:cubicBezTo>
                <a:lnTo>
                  <a:pt x="35" y="48"/>
                </a:lnTo>
                <a:close/>
              </a:path>
            </a:pathLst>
          </a:custGeom>
          <a:solidFill>
            <a:schemeClr val="accent2"/>
          </a:solidFill>
          <a:ln>
            <a:noFill/>
          </a:ln>
        </p:spPr>
        <p:txBody>
          <a:bodyPr vert="horz" wrap="square" lIns="91416" tIns="45708" rIns="91416" bIns="45708" numCol="1" anchor="t" anchorCtr="0" compatLnSpc="1"/>
          <a:lstStyle/>
          <a:p>
            <a:endParaRPr lang="zh-CN" altLang="en-US" sz="1350">
              <a:cs typeface="+mn-ea"/>
              <a:sym typeface="+mn-lt"/>
            </a:endParaRPr>
          </a:p>
        </p:txBody>
      </p:sp>
      <p:sp>
        <p:nvSpPr>
          <p:cNvPr id="18" name="Freeform 22"/>
          <p:cNvSpPr>
            <a:spLocks noEditPoints="1"/>
          </p:cNvSpPr>
          <p:nvPr>
            <p:custDataLst>
              <p:tags r:id="rId11"/>
            </p:custDataLst>
          </p:nvPr>
        </p:nvSpPr>
        <p:spPr bwMode="auto">
          <a:xfrm>
            <a:off x="4835503" y="2653846"/>
            <a:ext cx="679595" cy="587199"/>
          </a:xfrm>
          <a:custGeom>
            <a:avLst/>
            <a:gdLst>
              <a:gd name="T0" fmla="*/ 34 w 140"/>
              <a:gd name="T1" fmla="*/ 0 h 121"/>
              <a:gd name="T2" fmla="*/ 30 w 140"/>
              <a:gd name="T3" fmla="*/ 49 h 121"/>
              <a:gd name="T4" fmla="*/ 50 w 140"/>
              <a:gd name="T5" fmla="*/ 19 h 121"/>
              <a:gd name="T6" fmla="*/ 54 w 140"/>
              <a:gd name="T7" fmla="*/ 32 h 121"/>
              <a:gd name="T8" fmla="*/ 55 w 140"/>
              <a:gd name="T9" fmla="*/ 21 h 121"/>
              <a:gd name="T10" fmla="*/ 17 w 140"/>
              <a:gd name="T11" fmla="*/ 28 h 121"/>
              <a:gd name="T12" fmla="*/ 7 w 140"/>
              <a:gd name="T13" fmla="*/ 32 h 121"/>
              <a:gd name="T14" fmla="*/ 14 w 140"/>
              <a:gd name="T15" fmla="*/ 22 h 121"/>
              <a:gd name="T16" fmla="*/ 14 w 140"/>
              <a:gd name="T17" fmla="*/ 18 h 121"/>
              <a:gd name="T18" fmla="*/ 13 w 140"/>
              <a:gd name="T19" fmla="*/ 21 h 121"/>
              <a:gd name="T20" fmla="*/ 10 w 140"/>
              <a:gd name="T21" fmla="*/ 16 h 121"/>
              <a:gd name="T22" fmla="*/ 19 w 140"/>
              <a:gd name="T23" fmla="*/ 20 h 121"/>
              <a:gd name="T24" fmla="*/ 15 w 140"/>
              <a:gd name="T25" fmla="*/ 28 h 121"/>
              <a:gd name="T26" fmla="*/ 31 w 140"/>
              <a:gd name="T27" fmla="*/ 28 h 121"/>
              <a:gd name="T28" fmla="*/ 27 w 140"/>
              <a:gd name="T29" fmla="*/ 28 h 121"/>
              <a:gd name="T30" fmla="*/ 26 w 140"/>
              <a:gd name="T31" fmla="*/ 15 h 121"/>
              <a:gd name="T32" fmla="*/ 33 w 140"/>
              <a:gd name="T33" fmla="*/ 25 h 121"/>
              <a:gd name="T34" fmla="*/ 46 w 140"/>
              <a:gd name="T35" fmla="*/ 13 h 121"/>
              <a:gd name="T36" fmla="*/ 34 w 140"/>
              <a:gd name="T37" fmla="*/ 36 h 121"/>
              <a:gd name="T38" fmla="*/ 27 w 140"/>
              <a:gd name="T39" fmla="*/ 21 h 121"/>
              <a:gd name="T40" fmla="*/ 24 w 140"/>
              <a:gd name="T41" fmla="*/ 25 h 121"/>
              <a:gd name="T42" fmla="*/ 65 w 140"/>
              <a:gd name="T43" fmla="*/ 71 h 121"/>
              <a:gd name="T44" fmla="*/ 43 w 140"/>
              <a:gd name="T45" fmla="*/ 81 h 121"/>
              <a:gd name="T46" fmla="*/ 65 w 140"/>
              <a:gd name="T47" fmla="*/ 71 h 121"/>
              <a:gd name="T48" fmla="*/ 106 w 140"/>
              <a:gd name="T49" fmla="*/ 13 h 121"/>
              <a:gd name="T50" fmla="*/ 98 w 140"/>
              <a:gd name="T51" fmla="*/ 35 h 121"/>
              <a:gd name="T52" fmla="*/ 66 w 140"/>
              <a:gd name="T53" fmla="*/ 72 h 121"/>
              <a:gd name="T54" fmla="*/ 88 w 140"/>
              <a:gd name="T55" fmla="*/ 60 h 121"/>
              <a:gd name="T56" fmla="*/ 88 w 140"/>
              <a:gd name="T57" fmla="*/ 60 h 121"/>
              <a:gd name="T58" fmla="*/ 117 w 140"/>
              <a:gd name="T59" fmla="*/ 17 h 121"/>
              <a:gd name="T60" fmla="*/ 80 w 140"/>
              <a:gd name="T61" fmla="*/ 92 h 121"/>
              <a:gd name="T62" fmla="*/ 81 w 140"/>
              <a:gd name="T63" fmla="*/ 118 h 121"/>
              <a:gd name="T64" fmla="*/ 57 w 140"/>
              <a:gd name="T65" fmla="*/ 112 h 121"/>
              <a:gd name="T66" fmla="*/ 57 w 140"/>
              <a:gd name="T67" fmla="*/ 101 h 121"/>
              <a:gd name="T68" fmla="*/ 61 w 140"/>
              <a:gd name="T69" fmla="*/ 109 h 121"/>
              <a:gd name="T70" fmla="*/ 83 w 140"/>
              <a:gd name="T71" fmla="*/ 115 h 121"/>
              <a:gd name="T72" fmla="*/ 87 w 140"/>
              <a:gd name="T73" fmla="*/ 120 h 121"/>
              <a:gd name="T74" fmla="*/ 99 w 140"/>
              <a:gd name="T75" fmla="*/ 103 h 121"/>
              <a:gd name="T76" fmla="*/ 104 w 140"/>
              <a:gd name="T77" fmla="*/ 119 h 121"/>
              <a:gd name="T78" fmla="*/ 108 w 140"/>
              <a:gd name="T79" fmla="*/ 103 h 121"/>
              <a:gd name="T80" fmla="*/ 126 w 140"/>
              <a:gd name="T81" fmla="*/ 107 h 121"/>
              <a:gd name="T82" fmla="*/ 113 w 140"/>
              <a:gd name="T83" fmla="*/ 115 h 121"/>
              <a:gd name="T84" fmla="*/ 126 w 140"/>
              <a:gd name="T85" fmla="*/ 107 h 121"/>
              <a:gd name="T86" fmla="*/ 127 w 140"/>
              <a:gd name="T87" fmla="*/ 120 h 121"/>
              <a:gd name="T88" fmla="*/ 139 w 140"/>
              <a:gd name="T89"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121">
                <a:moveTo>
                  <a:pt x="45" y="49"/>
                </a:moveTo>
                <a:cubicBezTo>
                  <a:pt x="59" y="45"/>
                  <a:pt x="68" y="36"/>
                  <a:pt x="68" y="25"/>
                </a:cubicBezTo>
                <a:cubicBezTo>
                  <a:pt x="68" y="11"/>
                  <a:pt x="53" y="0"/>
                  <a:pt x="34" y="0"/>
                </a:cubicBezTo>
                <a:cubicBezTo>
                  <a:pt x="15" y="0"/>
                  <a:pt x="0" y="11"/>
                  <a:pt x="0" y="25"/>
                </a:cubicBezTo>
                <a:cubicBezTo>
                  <a:pt x="0" y="37"/>
                  <a:pt x="13" y="48"/>
                  <a:pt x="30" y="49"/>
                </a:cubicBezTo>
                <a:cubicBezTo>
                  <a:pt x="30" y="49"/>
                  <a:pt x="30" y="49"/>
                  <a:pt x="30" y="49"/>
                </a:cubicBezTo>
                <a:cubicBezTo>
                  <a:pt x="30" y="49"/>
                  <a:pt x="39" y="59"/>
                  <a:pt x="48" y="61"/>
                </a:cubicBezTo>
                <a:cubicBezTo>
                  <a:pt x="48" y="61"/>
                  <a:pt x="44" y="55"/>
                  <a:pt x="45" y="49"/>
                </a:cubicBezTo>
                <a:close/>
                <a:moveTo>
                  <a:pt x="50" y="19"/>
                </a:moveTo>
                <a:cubicBezTo>
                  <a:pt x="50" y="15"/>
                  <a:pt x="50" y="15"/>
                  <a:pt x="50" y="15"/>
                </a:cubicBezTo>
                <a:cubicBezTo>
                  <a:pt x="62" y="15"/>
                  <a:pt x="62" y="15"/>
                  <a:pt x="62" y="15"/>
                </a:cubicBezTo>
                <a:cubicBezTo>
                  <a:pt x="54" y="32"/>
                  <a:pt x="54" y="32"/>
                  <a:pt x="54" y="32"/>
                </a:cubicBezTo>
                <a:cubicBezTo>
                  <a:pt x="49" y="32"/>
                  <a:pt x="49" y="32"/>
                  <a:pt x="49" y="32"/>
                </a:cubicBezTo>
                <a:cubicBezTo>
                  <a:pt x="54" y="23"/>
                  <a:pt x="54" y="23"/>
                  <a:pt x="54" y="23"/>
                </a:cubicBezTo>
                <a:cubicBezTo>
                  <a:pt x="54" y="22"/>
                  <a:pt x="54" y="21"/>
                  <a:pt x="55" y="21"/>
                </a:cubicBezTo>
                <a:cubicBezTo>
                  <a:pt x="55" y="20"/>
                  <a:pt x="55" y="19"/>
                  <a:pt x="56" y="19"/>
                </a:cubicBezTo>
                <a:lnTo>
                  <a:pt x="50" y="19"/>
                </a:lnTo>
                <a:close/>
                <a:moveTo>
                  <a:pt x="17" y="28"/>
                </a:moveTo>
                <a:cubicBezTo>
                  <a:pt x="18" y="28"/>
                  <a:pt x="18" y="28"/>
                  <a:pt x="19" y="28"/>
                </a:cubicBezTo>
                <a:cubicBezTo>
                  <a:pt x="19" y="32"/>
                  <a:pt x="19" y="32"/>
                  <a:pt x="19" y="32"/>
                </a:cubicBezTo>
                <a:cubicBezTo>
                  <a:pt x="7" y="32"/>
                  <a:pt x="7" y="32"/>
                  <a:pt x="7" y="32"/>
                </a:cubicBezTo>
                <a:cubicBezTo>
                  <a:pt x="12" y="26"/>
                  <a:pt x="12" y="26"/>
                  <a:pt x="12" y="26"/>
                </a:cubicBezTo>
                <a:cubicBezTo>
                  <a:pt x="13" y="25"/>
                  <a:pt x="13" y="24"/>
                  <a:pt x="13" y="24"/>
                </a:cubicBezTo>
                <a:cubicBezTo>
                  <a:pt x="14" y="23"/>
                  <a:pt x="14" y="23"/>
                  <a:pt x="14" y="22"/>
                </a:cubicBezTo>
                <a:cubicBezTo>
                  <a:pt x="15" y="21"/>
                  <a:pt x="15" y="21"/>
                  <a:pt x="15" y="20"/>
                </a:cubicBezTo>
                <a:cubicBezTo>
                  <a:pt x="15" y="19"/>
                  <a:pt x="15" y="19"/>
                  <a:pt x="15" y="19"/>
                </a:cubicBezTo>
                <a:cubicBezTo>
                  <a:pt x="14" y="18"/>
                  <a:pt x="14" y="18"/>
                  <a:pt x="14" y="18"/>
                </a:cubicBezTo>
                <a:cubicBezTo>
                  <a:pt x="13" y="18"/>
                  <a:pt x="13" y="19"/>
                  <a:pt x="13" y="20"/>
                </a:cubicBezTo>
                <a:cubicBezTo>
                  <a:pt x="13" y="20"/>
                  <a:pt x="13" y="21"/>
                  <a:pt x="13" y="21"/>
                </a:cubicBezTo>
                <a:cubicBezTo>
                  <a:pt x="13" y="21"/>
                  <a:pt x="13" y="21"/>
                  <a:pt x="13" y="21"/>
                </a:cubicBezTo>
                <a:cubicBezTo>
                  <a:pt x="8" y="21"/>
                  <a:pt x="8" y="21"/>
                  <a:pt x="8" y="21"/>
                </a:cubicBezTo>
                <a:cubicBezTo>
                  <a:pt x="8" y="20"/>
                  <a:pt x="8" y="20"/>
                  <a:pt x="8" y="20"/>
                </a:cubicBezTo>
                <a:cubicBezTo>
                  <a:pt x="8" y="19"/>
                  <a:pt x="9" y="17"/>
                  <a:pt x="10" y="16"/>
                </a:cubicBezTo>
                <a:cubicBezTo>
                  <a:pt x="11" y="15"/>
                  <a:pt x="12" y="15"/>
                  <a:pt x="14" y="15"/>
                </a:cubicBezTo>
                <a:cubicBezTo>
                  <a:pt x="15" y="15"/>
                  <a:pt x="17" y="15"/>
                  <a:pt x="18" y="16"/>
                </a:cubicBezTo>
                <a:cubicBezTo>
                  <a:pt x="19" y="17"/>
                  <a:pt x="19" y="19"/>
                  <a:pt x="19" y="20"/>
                </a:cubicBezTo>
                <a:cubicBezTo>
                  <a:pt x="19" y="22"/>
                  <a:pt x="19" y="23"/>
                  <a:pt x="18" y="24"/>
                </a:cubicBezTo>
                <a:cubicBezTo>
                  <a:pt x="18" y="25"/>
                  <a:pt x="17" y="25"/>
                  <a:pt x="17" y="26"/>
                </a:cubicBezTo>
                <a:cubicBezTo>
                  <a:pt x="16" y="27"/>
                  <a:pt x="16" y="27"/>
                  <a:pt x="15" y="28"/>
                </a:cubicBezTo>
                <a:cubicBezTo>
                  <a:pt x="16" y="28"/>
                  <a:pt x="16" y="28"/>
                  <a:pt x="17" y="28"/>
                </a:cubicBezTo>
                <a:close/>
                <a:moveTo>
                  <a:pt x="33" y="28"/>
                </a:moveTo>
                <a:cubicBezTo>
                  <a:pt x="31" y="28"/>
                  <a:pt x="31" y="28"/>
                  <a:pt x="31" y="28"/>
                </a:cubicBezTo>
                <a:cubicBezTo>
                  <a:pt x="31" y="32"/>
                  <a:pt x="31" y="32"/>
                  <a:pt x="31" y="32"/>
                </a:cubicBezTo>
                <a:cubicBezTo>
                  <a:pt x="27" y="32"/>
                  <a:pt x="27" y="32"/>
                  <a:pt x="27" y="32"/>
                </a:cubicBezTo>
                <a:cubicBezTo>
                  <a:pt x="27" y="28"/>
                  <a:pt x="27" y="28"/>
                  <a:pt x="27" y="28"/>
                </a:cubicBezTo>
                <a:cubicBezTo>
                  <a:pt x="21" y="28"/>
                  <a:pt x="21" y="28"/>
                  <a:pt x="21" y="28"/>
                </a:cubicBezTo>
                <a:cubicBezTo>
                  <a:pt x="21" y="25"/>
                  <a:pt x="21" y="25"/>
                  <a:pt x="21" y="25"/>
                </a:cubicBezTo>
                <a:cubicBezTo>
                  <a:pt x="26" y="15"/>
                  <a:pt x="26" y="15"/>
                  <a:pt x="26" y="15"/>
                </a:cubicBezTo>
                <a:cubicBezTo>
                  <a:pt x="31" y="15"/>
                  <a:pt x="31" y="15"/>
                  <a:pt x="31" y="15"/>
                </a:cubicBezTo>
                <a:cubicBezTo>
                  <a:pt x="31" y="25"/>
                  <a:pt x="31" y="25"/>
                  <a:pt x="31" y="25"/>
                </a:cubicBezTo>
                <a:cubicBezTo>
                  <a:pt x="33" y="25"/>
                  <a:pt x="33" y="25"/>
                  <a:pt x="33" y="25"/>
                </a:cubicBezTo>
                <a:lnTo>
                  <a:pt x="33" y="28"/>
                </a:lnTo>
                <a:close/>
                <a:moveTo>
                  <a:pt x="34" y="36"/>
                </a:moveTo>
                <a:cubicBezTo>
                  <a:pt x="46" y="13"/>
                  <a:pt x="46" y="13"/>
                  <a:pt x="46" y="13"/>
                </a:cubicBezTo>
                <a:cubicBezTo>
                  <a:pt x="48" y="14"/>
                  <a:pt x="48" y="14"/>
                  <a:pt x="48" y="14"/>
                </a:cubicBezTo>
                <a:cubicBezTo>
                  <a:pt x="36" y="37"/>
                  <a:pt x="36" y="37"/>
                  <a:pt x="36" y="37"/>
                </a:cubicBezTo>
                <a:lnTo>
                  <a:pt x="34" y="36"/>
                </a:lnTo>
                <a:close/>
                <a:moveTo>
                  <a:pt x="26" y="21"/>
                </a:moveTo>
                <a:cubicBezTo>
                  <a:pt x="27" y="20"/>
                  <a:pt x="27" y="20"/>
                  <a:pt x="27" y="20"/>
                </a:cubicBezTo>
                <a:cubicBezTo>
                  <a:pt x="27" y="20"/>
                  <a:pt x="27" y="20"/>
                  <a:pt x="27" y="21"/>
                </a:cubicBezTo>
                <a:cubicBezTo>
                  <a:pt x="27" y="21"/>
                  <a:pt x="27" y="21"/>
                  <a:pt x="27" y="21"/>
                </a:cubicBezTo>
                <a:cubicBezTo>
                  <a:pt x="27" y="25"/>
                  <a:pt x="27" y="25"/>
                  <a:pt x="27" y="25"/>
                </a:cubicBezTo>
                <a:cubicBezTo>
                  <a:pt x="24" y="25"/>
                  <a:pt x="24" y="25"/>
                  <a:pt x="24" y="25"/>
                </a:cubicBezTo>
                <a:cubicBezTo>
                  <a:pt x="25" y="24"/>
                  <a:pt x="25" y="24"/>
                  <a:pt x="25" y="23"/>
                </a:cubicBezTo>
                <a:cubicBezTo>
                  <a:pt x="26" y="22"/>
                  <a:pt x="26" y="22"/>
                  <a:pt x="26" y="21"/>
                </a:cubicBezTo>
                <a:close/>
                <a:moveTo>
                  <a:pt x="65" y="71"/>
                </a:moveTo>
                <a:cubicBezTo>
                  <a:pt x="47" y="91"/>
                  <a:pt x="47" y="91"/>
                  <a:pt x="47" y="91"/>
                </a:cubicBezTo>
                <a:cubicBezTo>
                  <a:pt x="43" y="88"/>
                  <a:pt x="43" y="88"/>
                  <a:pt x="43" y="88"/>
                </a:cubicBezTo>
                <a:cubicBezTo>
                  <a:pt x="41" y="86"/>
                  <a:pt x="41" y="83"/>
                  <a:pt x="43" y="81"/>
                </a:cubicBezTo>
                <a:cubicBezTo>
                  <a:pt x="55" y="68"/>
                  <a:pt x="55" y="68"/>
                  <a:pt x="55" y="68"/>
                </a:cubicBezTo>
                <a:cubicBezTo>
                  <a:pt x="56" y="66"/>
                  <a:pt x="59" y="66"/>
                  <a:pt x="61" y="68"/>
                </a:cubicBezTo>
                <a:lnTo>
                  <a:pt x="65" y="71"/>
                </a:lnTo>
                <a:close/>
                <a:moveTo>
                  <a:pt x="94" y="32"/>
                </a:moveTo>
                <a:cubicBezTo>
                  <a:pt x="92" y="30"/>
                  <a:pt x="92" y="28"/>
                  <a:pt x="94" y="26"/>
                </a:cubicBezTo>
                <a:cubicBezTo>
                  <a:pt x="106" y="13"/>
                  <a:pt x="106" y="13"/>
                  <a:pt x="106" y="13"/>
                </a:cubicBezTo>
                <a:cubicBezTo>
                  <a:pt x="107" y="11"/>
                  <a:pt x="110" y="11"/>
                  <a:pt x="112" y="13"/>
                </a:cubicBezTo>
                <a:cubicBezTo>
                  <a:pt x="116" y="16"/>
                  <a:pt x="116" y="16"/>
                  <a:pt x="116" y="16"/>
                </a:cubicBezTo>
                <a:cubicBezTo>
                  <a:pt x="98" y="35"/>
                  <a:pt x="98" y="35"/>
                  <a:pt x="98" y="35"/>
                </a:cubicBezTo>
                <a:lnTo>
                  <a:pt x="94" y="32"/>
                </a:lnTo>
                <a:close/>
                <a:moveTo>
                  <a:pt x="48" y="92"/>
                </a:moveTo>
                <a:cubicBezTo>
                  <a:pt x="66" y="72"/>
                  <a:pt x="66" y="72"/>
                  <a:pt x="66" y="72"/>
                </a:cubicBezTo>
                <a:cubicBezTo>
                  <a:pt x="66" y="72"/>
                  <a:pt x="72" y="77"/>
                  <a:pt x="87" y="61"/>
                </a:cubicBezTo>
                <a:cubicBezTo>
                  <a:pt x="88" y="60"/>
                  <a:pt x="88" y="60"/>
                  <a:pt x="88" y="60"/>
                </a:cubicBezTo>
                <a:cubicBezTo>
                  <a:pt x="88" y="60"/>
                  <a:pt x="88" y="60"/>
                  <a:pt x="88" y="60"/>
                </a:cubicBezTo>
                <a:cubicBezTo>
                  <a:pt x="88" y="60"/>
                  <a:pt x="88" y="60"/>
                  <a:pt x="88" y="60"/>
                </a:cubicBezTo>
                <a:cubicBezTo>
                  <a:pt x="88" y="60"/>
                  <a:pt x="88" y="60"/>
                  <a:pt x="88" y="60"/>
                </a:cubicBezTo>
                <a:cubicBezTo>
                  <a:pt x="88" y="60"/>
                  <a:pt x="88" y="60"/>
                  <a:pt x="88" y="60"/>
                </a:cubicBezTo>
                <a:cubicBezTo>
                  <a:pt x="89" y="59"/>
                  <a:pt x="89" y="59"/>
                  <a:pt x="89" y="59"/>
                </a:cubicBezTo>
                <a:cubicBezTo>
                  <a:pt x="104" y="42"/>
                  <a:pt x="99" y="36"/>
                  <a:pt x="99" y="36"/>
                </a:cubicBezTo>
                <a:cubicBezTo>
                  <a:pt x="117" y="17"/>
                  <a:pt x="117" y="17"/>
                  <a:pt x="117" y="17"/>
                </a:cubicBezTo>
                <a:cubicBezTo>
                  <a:pt x="131" y="27"/>
                  <a:pt x="124" y="42"/>
                  <a:pt x="119" y="49"/>
                </a:cubicBezTo>
                <a:cubicBezTo>
                  <a:pt x="116" y="54"/>
                  <a:pt x="109" y="62"/>
                  <a:pt x="101" y="72"/>
                </a:cubicBezTo>
                <a:cubicBezTo>
                  <a:pt x="93" y="81"/>
                  <a:pt x="85" y="88"/>
                  <a:pt x="80" y="92"/>
                </a:cubicBezTo>
                <a:cubicBezTo>
                  <a:pt x="73" y="97"/>
                  <a:pt x="59" y="105"/>
                  <a:pt x="48" y="92"/>
                </a:cubicBezTo>
                <a:close/>
                <a:moveTo>
                  <a:pt x="83" y="115"/>
                </a:moveTo>
                <a:cubicBezTo>
                  <a:pt x="83" y="117"/>
                  <a:pt x="82" y="118"/>
                  <a:pt x="81" y="118"/>
                </a:cubicBezTo>
                <a:cubicBezTo>
                  <a:pt x="78" y="119"/>
                  <a:pt x="75" y="119"/>
                  <a:pt x="72" y="119"/>
                </a:cubicBezTo>
                <a:cubicBezTo>
                  <a:pt x="72" y="119"/>
                  <a:pt x="72" y="119"/>
                  <a:pt x="72" y="119"/>
                </a:cubicBezTo>
                <a:cubicBezTo>
                  <a:pt x="64" y="119"/>
                  <a:pt x="59" y="116"/>
                  <a:pt x="57" y="112"/>
                </a:cubicBezTo>
                <a:cubicBezTo>
                  <a:pt x="55" y="108"/>
                  <a:pt x="54" y="104"/>
                  <a:pt x="54" y="103"/>
                </a:cubicBezTo>
                <a:cubicBezTo>
                  <a:pt x="54" y="103"/>
                  <a:pt x="54" y="103"/>
                  <a:pt x="54" y="103"/>
                </a:cubicBezTo>
                <a:cubicBezTo>
                  <a:pt x="54" y="102"/>
                  <a:pt x="56" y="101"/>
                  <a:pt x="57" y="101"/>
                </a:cubicBezTo>
                <a:cubicBezTo>
                  <a:pt x="58" y="101"/>
                  <a:pt x="59" y="102"/>
                  <a:pt x="59" y="103"/>
                </a:cubicBezTo>
                <a:cubicBezTo>
                  <a:pt x="59" y="103"/>
                  <a:pt x="59" y="103"/>
                  <a:pt x="59" y="103"/>
                </a:cubicBezTo>
                <a:cubicBezTo>
                  <a:pt x="59" y="104"/>
                  <a:pt x="59" y="107"/>
                  <a:pt x="61" y="109"/>
                </a:cubicBezTo>
                <a:cubicBezTo>
                  <a:pt x="63" y="112"/>
                  <a:pt x="65" y="114"/>
                  <a:pt x="72" y="115"/>
                </a:cubicBezTo>
                <a:cubicBezTo>
                  <a:pt x="74" y="115"/>
                  <a:pt x="77" y="114"/>
                  <a:pt x="80" y="114"/>
                </a:cubicBezTo>
                <a:cubicBezTo>
                  <a:pt x="81" y="113"/>
                  <a:pt x="82" y="114"/>
                  <a:pt x="83" y="115"/>
                </a:cubicBezTo>
                <a:close/>
                <a:moveTo>
                  <a:pt x="100" y="107"/>
                </a:moveTo>
                <a:cubicBezTo>
                  <a:pt x="91" y="119"/>
                  <a:pt x="91" y="119"/>
                  <a:pt x="91" y="119"/>
                </a:cubicBezTo>
                <a:cubicBezTo>
                  <a:pt x="90" y="120"/>
                  <a:pt x="88" y="121"/>
                  <a:pt x="87" y="120"/>
                </a:cubicBezTo>
                <a:cubicBezTo>
                  <a:pt x="85" y="119"/>
                  <a:pt x="85" y="117"/>
                  <a:pt x="86" y="115"/>
                </a:cubicBezTo>
                <a:cubicBezTo>
                  <a:pt x="95" y="103"/>
                  <a:pt x="95" y="103"/>
                  <a:pt x="95" y="103"/>
                </a:cubicBezTo>
                <a:cubicBezTo>
                  <a:pt x="96" y="102"/>
                  <a:pt x="98" y="102"/>
                  <a:pt x="99" y="103"/>
                </a:cubicBezTo>
                <a:cubicBezTo>
                  <a:pt x="100" y="104"/>
                  <a:pt x="101" y="106"/>
                  <a:pt x="100" y="107"/>
                </a:cubicBezTo>
                <a:close/>
                <a:moveTo>
                  <a:pt x="113" y="107"/>
                </a:moveTo>
                <a:cubicBezTo>
                  <a:pt x="104" y="119"/>
                  <a:pt x="104" y="119"/>
                  <a:pt x="104" y="119"/>
                </a:cubicBezTo>
                <a:cubicBezTo>
                  <a:pt x="103" y="120"/>
                  <a:pt x="101" y="121"/>
                  <a:pt x="100" y="120"/>
                </a:cubicBezTo>
                <a:cubicBezTo>
                  <a:pt x="99" y="119"/>
                  <a:pt x="98" y="117"/>
                  <a:pt x="99" y="115"/>
                </a:cubicBezTo>
                <a:cubicBezTo>
                  <a:pt x="108" y="103"/>
                  <a:pt x="108" y="103"/>
                  <a:pt x="108" y="103"/>
                </a:cubicBezTo>
                <a:cubicBezTo>
                  <a:pt x="109" y="102"/>
                  <a:pt x="111" y="102"/>
                  <a:pt x="112" y="103"/>
                </a:cubicBezTo>
                <a:cubicBezTo>
                  <a:pt x="114" y="104"/>
                  <a:pt x="114" y="106"/>
                  <a:pt x="113" y="107"/>
                </a:cubicBezTo>
                <a:close/>
                <a:moveTo>
                  <a:pt x="126" y="107"/>
                </a:moveTo>
                <a:cubicBezTo>
                  <a:pt x="118" y="119"/>
                  <a:pt x="118" y="119"/>
                  <a:pt x="118" y="119"/>
                </a:cubicBezTo>
                <a:cubicBezTo>
                  <a:pt x="117" y="120"/>
                  <a:pt x="115" y="121"/>
                  <a:pt x="113" y="120"/>
                </a:cubicBezTo>
                <a:cubicBezTo>
                  <a:pt x="112" y="119"/>
                  <a:pt x="112" y="117"/>
                  <a:pt x="113" y="115"/>
                </a:cubicBezTo>
                <a:cubicBezTo>
                  <a:pt x="121" y="103"/>
                  <a:pt x="121" y="103"/>
                  <a:pt x="121" y="103"/>
                </a:cubicBezTo>
                <a:cubicBezTo>
                  <a:pt x="122" y="102"/>
                  <a:pt x="124" y="102"/>
                  <a:pt x="125" y="103"/>
                </a:cubicBezTo>
                <a:cubicBezTo>
                  <a:pt x="127" y="104"/>
                  <a:pt x="127" y="106"/>
                  <a:pt x="126" y="107"/>
                </a:cubicBezTo>
                <a:close/>
                <a:moveTo>
                  <a:pt x="139" y="107"/>
                </a:moveTo>
                <a:cubicBezTo>
                  <a:pt x="131" y="119"/>
                  <a:pt x="131" y="119"/>
                  <a:pt x="131" y="119"/>
                </a:cubicBezTo>
                <a:cubicBezTo>
                  <a:pt x="130" y="120"/>
                  <a:pt x="128" y="121"/>
                  <a:pt x="127" y="120"/>
                </a:cubicBezTo>
                <a:cubicBezTo>
                  <a:pt x="125" y="119"/>
                  <a:pt x="125" y="117"/>
                  <a:pt x="126" y="115"/>
                </a:cubicBezTo>
                <a:cubicBezTo>
                  <a:pt x="134" y="103"/>
                  <a:pt x="134" y="103"/>
                  <a:pt x="134" y="103"/>
                </a:cubicBezTo>
                <a:cubicBezTo>
                  <a:pt x="135" y="102"/>
                  <a:pt x="137" y="102"/>
                  <a:pt x="139" y="103"/>
                </a:cubicBezTo>
                <a:cubicBezTo>
                  <a:pt x="140" y="104"/>
                  <a:pt x="140" y="106"/>
                  <a:pt x="139" y="107"/>
                </a:cubicBezTo>
                <a:close/>
              </a:path>
            </a:pathLst>
          </a:custGeom>
          <a:solidFill>
            <a:schemeClr val="accent4"/>
          </a:solidFill>
          <a:ln>
            <a:noFill/>
          </a:ln>
        </p:spPr>
        <p:txBody>
          <a:bodyPr vert="horz" wrap="square" lIns="91416" tIns="45708" rIns="91416" bIns="45708" numCol="1" anchor="t" anchorCtr="0" compatLnSpc="1"/>
          <a:lstStyle/>
          <a:p>
            <a:endParaRPr lang="zh-CN" altLang="en-US" sz="1350">
              <a:cs typeface="+mn-ea"/>
              <a:sym typeface="+mn-lt"/>
            </a:endParaRPr>
          </a:p>
        </p:txBody>
      </p:sp>
      <p:sp>
        <p:nvSpPr>
          <p:cNvPr id="19" name="Freeform 26"/>
          <p:cNvSpPr>
            <a:spLocks noEditPoints="1"/>
          </p:cNvSpPr>
          <p:nvPr>
            <p:custDataLst>
              <p:tags r:id="rId12"/>
            </p:custDataLst>
          </p:nvPr>
        </p:nvSpPr>
        <p:spPr bwMode="auto">
          <a:xfrm>
            <a:off x="6808404" y="2121267"/>
            <a:ext cx="509826" cy="610692"/>
          </a:xfrm>
          <a:custGeom>
            <a:avLst/>
            <a:gdLst>
              <a:gd name="T0" fmla="*/ 11 w 118"/>
              <a:gd name="T1" fmla="*/ 90 h 141"/>
              <a:gd name="T2" fmla="*/ 13 w 118"/>
              <a:gd name="T3" fmla="*/ 121 h 141"/>
              <a:gd name="T4" fmla="*/ 13 w 118"/>
              <a:gd name="T5" fmla="*/ 61 h 141"/>
              <a:gd name="T6" fmla="*/ 16 w 118"/>
              <a:gd name="T7" fmla="*/ 130 h 141"/>
              <a:gd name="T8" fmla="*/ 13 w 118"/>
              <a:gd name="T9" fmla="*/ 110 h 141"/>
              <a:gd name="T10" fmla="*/ 101 w 118"/>
              <a:gd name="T11" fmla="*/ 112 h 141"/>
              <a:gd name="T12" fmla="*/ 101 w 118"/>
              <a:gd name="T13" fmla="*/ 55 h 141"/>
              <a:gd name="T14" fmla="*/ 107 w 118"/>
              <a:gd name="T15" fmla="*/ 127 h 141"/>
              <a:gd name="T16" fmla="*/ 0 w 118"/>
              <a:gd name="T17" fmla="*/ 127 h 141"/>
              <a:gd name="T18" fmla="*/ 73 w 118"/>
              <a:gd name="T19" fmla="*/ 3 h 141"/>
              <a:gd name="T20" fmla="*/ 114 w 118"/>
              <a:gd name="T21" fmla="*/ 62 h 141"/>
              <a:gd name="T22" fmla="*/ 69 w 118"/>
              <a:gd name="T23" fmla="*/ 48 h 141"/>
              <a:gd name="T24" fmla="*/ 47 w 118"/>
              <a:gd name="T25" fmla="*/ 48 h 141"/>
              <a:gd name="T26" fmla="*/ 53 w 118"/>
              <a:gd name="T27" fmla="*/ 40 h 141"/>
              <a:gd name="T28" fmla="*/ 60 w 118"/>
              <a:gd name="T29" fmla="*/ 47 h 141"/>
              <a:gd name="T30" fmla="*/ 78 w 118"/>
              <a:gd name="T31" fmla="*/ 28 h 141"/>
              <a:gd name="T32" fmla="*/ 75 w 118"/>
              <a:gd name="T33" fmla="*/ 25 h 141"/>
              <a:gd name="T34" fmla="*/ 74 w 118"/>
              <a:gd name="T35" fmla="*/ 25 h 141"/>
              <a:gd name="T36" fmla="*/ 71 w 118"/>
              <a:gd name="T37" fmla="*/ 25 h 141"/>
              <a:gd name="T38" fmla="*/ 69 w 118"/>
              <a:gd name="T39" fmla="*/ 27 h 141"/>
              <a:gd name="T40" fmla="*/ 68 w 118"/>
              <a:gd name="T41" fmla="*/ 30 h 141"/>
              <a:gd name="T42" fmla="*/ 68 w 118"/>
              <a:gd name="T43" fmla="*/ 32 h 141"/>
              <a:gd name="T44" fmla="*/ 69 w 118"/>
              <a:gd name="T45" fmla="*/ 34 h 141"/>
              <a:gd name="T46" fmla="*/ 71 w 118"/>
              <a:gd name="T47" fmla="*/ 35 h 141"/>
              <a:gd name="T48" fmla="*/ 72 w 118"/>
              <a:gd name="T49" fmla="*/ 35 h 141"/>
              <a:gd name="T50" fmla="*/ 74 w 118"/>
              <a:gd name="T51" fmla="*/ 35 h 141"/>
              <a:gd name="T52" fmla="*/ 75 w 118"/>
              <a:gd name="T53" fmla="*/ 35 h 141"/>
              <a:gd name="T54" fmla="*/ 77 w 118"/>
              <a:gd name="T55" fmla="*/ 34 h 141"/>
              <a:gd name="T56" fmla="*/ 78 w 118"/>
              <a:gd name="T57" fmla="*/ 32 h 141"/>
              <a:gd name="T58" fmla="*/ 93 w 118"/>
              <a:gd name="T59" fmla="*/ 45 h 141"/>
              <a:gd name="T60" fmla="*/ 64 w 118"/>
              <a:gd name="T61" fmla="*/ 6 h 141"/>
              <a:gd name="T62" fmla="*/ 63 w 118"/>
              <a:gd name="T63" fmla="*/ 12 h 141"/>
              <a:gd name="T64" fmla="*/ 72 w 118"/>
              <a:gd name="T65" fmla="*/ 11 h 141"/>
              <a:gd name="T66" fmla="*/ 92 w 118"/>
              <a:gd name="T67" fmla="*/ 41 h 141"/>
              <a:gd name="T68" fmla="*/ 93 w 118"/>
              <a:gd name="T69" fmla="*/ 45 h 141"/>
              <a:gd name="T70" fmla="*/ 111 w 118"/>
              <a:gd name="T71" fmla="*/ 105 h 141"/>
              <a:gd name="T72" fmla="*/ 97 w 118"/>
              <a:gd name="T73" fmla="*/ 128 h 141"/>
              <a:gd name="T74" fmla="*/ 78 w 118"/>
              <a:gd name="T75" fmla="*/ 130 h 141"/>
              <a:gd name="T76" fmla="*/ 11 w 118"/>
              <a:gd name="T77" fmla="*/ 79 h 141"/>
              <a:gd name="T78" fmla="*/ 100 w 118"/>
              <a:gd name="T79" fmla="*/ 126 h 141"/>
              <a:gd name="T80" fmla="*/ 64 w 118"/>
              <a:gd name="T81" fmla="*/ 59 h 141"/>
              <a:gd name="T82" fmla="*/ 78 w 118"/>
              <a:gd name="T83" fmla="*/ 59 h 141"/>
              <a:gd name="T84" fmla="*/ 61 w 118"/>
              <a:gd name="T85" fmla="*/ 130 h 141"/>
              <a:gd name="T86" fmla="*/ 75 w 118"/>
              <a:gd name="T87" fmla="*/ 61 h 141"/>
              <a:gd name="T88" fmla="*/ 101 w 118"/>
              <a:gd name="T89" fmla="*/ 76 h 141"/>
              <a:gd name="T90" fmla="*/ 103 w 118"/>
              <a:gd name="T91" fmla="*/ 65 h 141"/>
              <a:gd name="T92" fmla="*/ 23 w 118"/>
              <a:gd name="T93" fmla="*/ 61 h 141"/>
              <a:gd name="T94" fmla="*/ 23 w 118"/>
              <a:gd name="T95" fmla="*/ 61 h 141"/>
              <a:gd name="T96" fmla="*/ 27 w 118"/>
              <a:gd name="T97" fmla="*/ 128 h 141"/>
              <a:gd name="T98" fmla="*/ 30 w 118"/>
              <a:gd name="T99" fmla="*/ 128 h 141"/>
              <a:gd name="T100" fmla="*/ 36 w 118"/>
              <a:gd name="T101" fmla="*/ 61 h 141"/>
              <a:gd name="T102" fmla="*/ 54 w 118"/>
              <a:gd name="T103" fmla="*/ 61 h 141"/>
              <a:gd name="T104" fmla="*/ 47 w 118"/>
              <a:gd name="T105" fmla="*/ 128 h 141"/>
              <a:gd name="T106" fmla="*/ 84 w 118"/>
              <a:gd name="T107" fmla="*/ 8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141">
                <a:moveTo>
                  <a:pt x="11" y="93"/>
                </a:moveTo>
                <a:cubicBezTo>
                  <a:pt x="13" y="93"/>
                  <a:pt x="13" y="93"/>
                  <a:pt x="13" y="93"/>
                </a:cubicBezTo>
                <a:cubicBezTo>
                  <a:pt x="13" y="100"/>
                  <a:pt x="13" y="100"/>
                  <a:pt x="13" y="100"/>
                </a:cubicBezTo>
                <a:cubicBezTo>
                  <a:pt x="11" y="100"/>
                  <a:pt x="11" y="100"/>
                  <a:pt x="11" y="100"/>
                </a:cubicBezTo>
                <a:lnTo>
                  <a:pt x="11" y="93"/>
                </a:lnTo>
                <a:close/>
                <a:moveTo>
                  <a:pt x="11" y="90"/>
                </a:moveTo>
                <a:cubicBezTo>
                  <a:pt x="13" y="90"/>
                  <a:pt x="13" y="90"/>
                  <a:pt x="13" y="90"/>
                </a:cubicBezTo>
                <a:cubicBezTo>
                  <a:pt x="13" y="82"/>
                  <a:pt x="13" y="82"/>
                  <a:pt x="13" y="82"/>
                </a:cubicBezTo>
                <a:cubicBezTo>
                  <a:pt x="11" y="82"/>
                  <a:pt x="11" y="82"/>
                  <a:pt x="11" y="82"/>
                </a:cubicBezTo>
                <a:lnTo>
                  <a:pt x="11" y="90"/>
                </a:lnTo>
                <a:close/>
                <a:moveTo>
                  <a:pt x="11" y="121"/>
                </a:moveTo>
                <a:cubicBezTo>
                  <a:pt x="13" y="121"/>
                  <a:pt x="13" y="121"/>
                  <a:pt x="13" y="121"/>
                </a:cubicBezTo>
                <a:cubicBezTo>
                  <a:pt x="13" y="113"/>
                  <a:pt x="13" y="113"/>
                  <a:pt x="13" y="113"/>
                </a:cubicBezTo>
                <a:cubicBezTo>
                  <a:pt x="11" y="113"/>
                  <a:pt x="11" y="113"/>
                  <a:pt x="11" y="113"/>
                </a:cubicBezTo>
                <a:lnTo>
                  <a:pt x="11" y="121"/>
                </a:lnTo>
                <a:close/>
                <a:moveTo>
                  <a:pt x="13" y="65"/>
                </a:moveTo>
                <a:cubicBezTo>
                  <a:pt x="13" y="64"/>
                  <a:pt x="14" y="63"/>
                  <a:pt x="14" y="63"/>
                </a:cubicBezTo>
                <a:cubicBezTo>
                  <a:pt x="13" y="61"/>
                  <a:pt x="13" y="61"/>
                  <a:pt x="13" y="61"/>
                </a:cubicBezTo>
                <a:cubicBezTo>
                  <a:pt x="12" y="62"/>
                  <a:pt x="11" y="64"/>
                  <a:pt x="11" y="65"/>
                </a:cubicBezTo>
                <a:cubicBezTo>
                  <a:pt x="11" y="69"/>
                  <a:pt x="11" y="69"/>
                  <a:pt x="11" y="69"/>
                </a:cubicBezTo>
                <a:cubicBezTo>
                  <a:pt x="13" y="69"/>
                  <a:pt x="13" y="69"/>
                  <a:pt x="13" y="69"/>
                </a:cubicBezTo>
                <a:lnTo>
                  <a:pt x="13" y="65"/>
                </a:lnTo>
                <a:close/>
                <a:moveTo>
                  <a:pt x="11" y="124"/>
                </a:moveTo>
                <a:cubicBezTo>
                  <a:pt x="11" y="127"/>
                  <a:pt x="14" y="129"/>
                  <a:pt x="16" y="130"/>
                </a:cubicBezTo>
                <a:cubicBezTo>
                  <a:pt x="17" y="128"/>
                  <a:pt x="17" y="128"/>
                  <a:pt x="17" y="128"/>
                </a:cubicBezTo>
                <a:cubicBezTo>
                  <a:pt x="15" y="127"/>
                  <a:pt x="13" y="126"/>
                  <a:pt x="13" y="124"/>
                </a:cubicBezTo>
                <a:cubicBezTo>
                  <a:pt x="13" y="124"/>
                  <a:pt x="13" y="124"/>
                  <a:pt x="13" y="124"/>
                </a:cubicBezTo>
                <a:cubicBezTo>
                  <a:pt x="11" y="124"/>
                  <a:pt x="11" y="124"/>
                  <a:pt x="11" y="124"/>
                </a:cubicBezTo>
                <a:close/>
                <a:moveTo>
                  <a:pt x="11" y="110"/>
                </a:moveTo>
                <a:cubicBezTo>
                  <a:pt x="13" y="110"/>
                  <a:pt x="13" y="110"/>
                  <a:pt x="13" y="110"/>
                </a:cubicBezTo>
                <a:cubicBezTo>
                  <a:pt x="13" y="103"/>
                  <a:pt x="13" y="103"/>
                  <a:pt x="13" y="103"/>
                </a:cubicBezTo>
                <a:cubicBezTo>
                  <a:pt x="11" y="103"/>
                  <a:pt x="11" y="103"/>
                  <a:pt x="11" y="103"/>
                </a:cubicBezTo>
                <a:lnTo>
                  <a:pt x="11" y="110"/>
                </a:lnTo>
                <a:close/>
                <a:moveTo>
                  <a:pt x="103" y="116"/>
                </a:moveTo>
                <a:cubicBezTo>
                  <a:pt x="101" y="116"/>
                  <a:pt x="101" y="116"/>
                  <a:pt x="101" y="116"/>
                </a:cubicBezTo>
                <a:cubicBezTo>
                  <a:pt x="101" y="112"/>
                  <a:pt x="101" y="112"/>
                  <a:pt x="101" y="112"/>
                </a:cubicBezTo>
                <a:cubicBezTo>
                  <a:pt x="83" y="112"/>
                  <a:pt x="83" y="112"/>
                  <a:pt x="83" y="112"/>
                </a:cubicBezTo>
                <a:cubicBezTo>
                  <a:pt x="73" y="112"/>
                  <a:pt x="65" y="104"/>
                  <a:pt x="65" y="94"/>
                </a:cubicBezTo>
                <a:cubicBezTo>
                  <a:pt x="65" y="84"/>
                  <a:pt x="73" y="76"/>
                  <a:pt x="83" y="76"/>
                </a:cubicBezTo>
                <a:cubicBezTo>
                  <a:pt x="107" y="76"/>
                  <a:pt x="107" y="76"/>
                  <a:pt x="107" y="76"/>
                </a:cubicBezTo>
                <a:cubicBezTo>
                  <a:pt x="107" y="62"/>
                  <a:pt x="107" y="62"/>
                  <a:pt x="107" y="62"/>
                </a:cubicBezTo>
                <a:cubicBezTo>
                  <a:pt x="107" y="58"/>
                  <a:pt x="104" y="55"/>
                  <a:pt x="101" y="55"/>
                </a:cubicBezTo>
                <a:cubicBezTo>
                  <a:pt x="14" y="55"/>
                  <a:pt x="14" y="55"/>
                  <a:pt x="14" y="55"/>
                </a:cubicBezTo>
                <a:cubicBezTo>
                  <a:pt x="10" y="55"/>
                  <a:pt x="7" y="58"/>
                  <a:pt x="7" y="62"/>
                </a:cubicBezTo>
                <a:cubicBezTo>
                  <a:pt x="7" y="127"/>
                  <a:pt x="7" y="127"/>
                  <a:pt x="7" y="127"/>
                </a:cubicBezTo>
                <a:cubicBezTo>
                  <a:pt x="7" y="131"/>
                  <a:pt x="10" y="134"/>
                  <a:pt x="14" y="134"/>
                </a:cubicBezTo>
                <a:cubicBezTo>
                  <a:pt x="101" y="134"/>
                  <a:pt x="101" y="134"/>
                  <a:pt x="101" y="134"/>
                </a:cubicBezTo>
                <a:cubicBezTo>
                  <a:pt x="104" y="134"/>
                  <a:pt x="107" y="131"/>
                  <a:pt x="107" y="127"/>
                </a:cubicBezTo>
                <a:cubicBezTo>
                  <a:pt x="107" y="113"/>
                  <a:pt x="107" y="113"/>
                  <a:pt x="107" y="113"/>
                </a:cubicBezTo>
                <a:cubicBezTo>
                  <a:pt x="114" y="113"/>
                  <a:pt x="114" y="113"/>
                  <a:pt x="114" y="113"/>
                </a:cubicBezTo>
                <a:cubicBezTo>
                  <a:pt x="114" y="127"/>
                  <a:pt x="114" y="127"/>
                  <a:pt x="114" y="127"/>
                </a:cubicBezTo>
                <a:cubicBezTo>
                  <a:pt x="114" y="135"/>
                  <a:pt x="108" y="141"/>
                  <a:pt x="101" y="141"/>
                </a:cubicBezTo>
                <a:cubicBezTo>
                  <a:pt x="14" y="141"/>
                  <a:pt x="14" y="141"/>
                  <a:pt x="14" y="141"/>
                </a:cubicBezTo>
                <a:cubicBezTo>
                  <a:pt x="6" y="141"/>
                  <a:pt x="0" y="135"/>
                  <a:pt x="0" y="127"/>
                </a:cubicBezTo>
                <a:cubicBezTo>
                  <a:pt x="0" y="62"/>
                  <a:pt x="0" y="62"/>
                  <a:pt x="0" y="62"/>
                </a:cubicBezTo>
                <a:cubicBezTo>
                  <a:pt x="0" y="54"/>
                  <a:pt x="6" y="48"/>
                  <a:pt x="14" y="48"/>
                </a:cubicBezTo>
                <a:cubicBezTo>
                  <a:pt x="19" y="48"/>
                  <a:pt x="19" y="48"/>
                  <a:pt x="19" y="48"/>
                </a:cubicBezTo>
                <a:cubicBezTo>
                  <a:pt x="22" y="45"/>
                  <a:pt x="22" y="45"/>
                  <a:pt x="22" y="45"/>
                </a:cubicBezTo>
                <a:cubicBezTo>
                  <a:pt x="64" y="3"/>
                  <a:pt x="64" y="3"/>
                  <a:pt x="64" y="3"/>
                </a:cubicBezTo>
                <a:cubicBezTo>
                  <a:pt x="66" y="0"/>
                  <a:pt x="70" y="0"/>
                  <a:pt x="73" y="3"/>
                </a:cubicBezTo>
                <a:cubicBezTo>
                  <a:pt x="101" y="32"/>
                  <a:pt x="101" y="32"/>
                  <a:pt x="101" y="32"/>
                </a:cubicBezTo>
                <a:cubicBezTo>
                  <a:pt x="104" y="34"/>
                  <a:pt x="104" y="38"/>
                  <a:pt x="101" y="41"/>
                </a:cubicBezTo>
                <a:cubicBezTo>
                  <a:pt x="96" y="46"/>
                  <a:pt x="96" y="46"/>
                  <a:pt x="96" y="46"/>
                </a:cubicBezTo>
                <a:cubicBezTo>
                  <a:pt x="94" y="48"/>
                  <a:pt x="94" y="48"/>
                  <a:pt x="94" y="48"/>
                </a:cubicBezTo>
                <a:cubicBezTo>
                  <a:pt x="101" y="48"/>
                  <a:pt x="101" y="48"/>
                  <a:pt x="101" y="48"/>
                </a:cubicBezTo>
                <a:cubicBezTo>
                  <a:pt x="108" y="48"/>
                  <a:pt x="114" y="54"/>
                  <a:pt x="114" y="62"/>
                </a:cubicBezTo>
                <a:cubicBezTo>
                  <a:pt x="114" y="76"/>
                  <a:pt x="114" y="76"/>
                  <a:pt x="114" y="76"/>
                </a:cubicBezTo>
                <a:cubicBezTo>
                  <a:pt x="118" y="76"/>
                  <a:pt x="118" y="76"/>
                  <a:pt x="118" y="76"/>
                </a:cubicBezTo>
                <a:cubicBezTo>
                  <a:pt x="118" y="112"/>
                  <a:pt x="118" y="112"/>
                  <a:pt x="118" y="112"/>
                </a:cubicBezTo>
                <a:cubicBezTo>
                  <a:pt x="103" y="112"/>
                  <a:pt x="103" y="112"/>
                  <a:pt x="103" y="112"/>
                </a:cubicBezTo>
                <a:lnTo>
                  <a:pt x="103" y="116"/>
                </a:lnTo>
                <a:close/>
                <a:moveTo>
                  <a:pt x="69" y="48"/>
                </a:moveTo>
                <a:cubicBezTo>
                  <a:pt x="69" y="47"/>
                  <a:pt x="69" y="46"/>
                  <a:pt x="69" y="45"/>
                </a:cubicBezTo>
                <a:cubicBezTo>
                  <a:pt x="69" y="42"/>
                  <a:pt x="68" y="40"/>
                  <a:pt x="66" y="38"/>
                </a:cubicBezTo>
                <a:cubicBezTo>
                  <a:pt x="60" y="32"/>
                  <a:pt x="50" y="33"/>
                  <a:pt x="44" y="39"/>
                </a:cubicBezTo>
                <a:cubicBezTo>
                  <a:pt x="42" y="41"/>
                  <a:pt x="41" y="43"/>
                  <a:pt x="40" y="45"/>
                </a:cubicBezTo>
                <a:cubicBezTo>
                  <a:pt x="40" y="46"/>
                  <a:pt x="39" y="47"/>
                  <a:pt x="39" y="48"/>
                </a:cubicBezTo>
                <a:cubicBezTo>
                  <a:pt x="47" y="48"/>
                  <a:pt x="47" y="48"/>
                  <a:pt x="47" y="48"/>
                </a:cubicBezTo>
                <a:cubicBezTo>
                  <a:pt x="47" y="47"/>
                  <a:pt x="47" y="46"/>
                  <a:pt x="48" y="45"/>
                </a:cubicBezTo>
                <a:cubicBezTo>
                  <a:pt x="48" y="45"/>
                  <a:pt x="48" y="44"/>
                  <a:pt x="48" y="44"/>
                </a:cubicBezTo>
                <a:cubicBezTo>
                  <a:pt x="46" y="42"/>
                  <a:pt x="46" y="42"/>
                  <a:pt x="46" y="42"/>
                </a:cubicBezTo>
                <a:cubicBezTo>
                  <a:pt x="48" y="41"/>
                  <a:pt x="48" y="41"/>
                  <a:pt x="48" y="41"/>
                </a:cubicBezTo>
                <a:cubicBezTo>
                  <a:pt x="50" y="42"/>
                  <a:pt x="50" y="42"/>
                  <a:pt x="50" y="42"/>
                </a:cubicBezTo>
                <a:cubicBezTo>
                  <a:pt x="51" y="41"/>
                  <a:pt x="52" y="41"/>
                  <a:pt x="53" y="40"/>
                </a:cubicBezTo>
                <a:cubicBezTo>
                  <a:pt x="54" y="43"/>
                  <a:pt x="54" y="43"/>
                  <a:pt x="54" y="43"/>
                </a:cubicBezTo>
                <a:cubicBezTo>
                  <a:pt x="54" y="43"/>
                  <a:pt x="52" y="43"/>
                  <a:pt x="51" y="45"/>
                </a:cubicBezTo>
                <a:cubicBezTo>
                  <a:pt x="51" y="45"/>
                  <a:pt x="51" y="45"/>
                  <a:pt x="51" y="45"/>
                </a:cubicBezTo>
                <a:cubicBezTo>
                  <a:pt x="50" y="46"/>
                  <a:pt x="50" y="47"/>
                  <a:pt x="50" y="47"/>
                </a:cubicBezTo>
                <a:cubicBezTo>
                  <a:pt x="51" y="48"/>
                  <a:pt x="52" y="48"/>
                  <a:pt x="54" y="47"/>
                </a:cubicBezTo>
                <a:cubicBezTo>
                  <a:pt x="57" y="45"/>
                  <a:pt x="59" y="45"/>
                  <a:pt x="60" y="47"/>
                </a:cubicBezTo>
                <a:cubicBezTo>
                  <a:pt x="61" y="47"/>
                  <a:pt x="61" y="48"/>
                  <a:pt x="61" y="48"/>
                </a:cubicBezTo>
                <a:lnTo>
                  <a:pt x="69" y="48"/>
                </a:lnTo>
                <a:close/>
                <a:moveTo>
                  <a:pt x="79" y="30"/>
                </a:moveTo>
                <a:cubicBezTo>
                  <a:pt x="79" y="30"/>
                  <a:pt x="79" y="29"/>
                  <a:pt x="79" y="28"/>
                </a:cubicBezTo>
                <a:cubicBezTo>
                  <a:pt x="78" y="28"/>
                  <a:pt x="78" y="28"/>
                  <a:pt x="78" y="28"/>
                </a:cubicBezTo>
                <a:cubicBezTo>
                  <a:pt x="78" y="28"/>
                  <a:pt x="78" y="28"/>
                  <a:pt x="78" y="28"/>
                </a:cubicBezTo>
                <a:cubicBezTo>
                  <a:pt x="78" y="28"/>
                  <a:pt x="78" y="28"/>
                  <a:pt x="78" y="28"/>
                </a:cubicBezTo>
                <a:cubicBezTo>
                  <a:pt x="78" y="27"/>
                  <a:pt x="78" y="27"/>
                  <a:pt x="78" y="27"/>
                </a:cubicBezTo>
                <a:cubicBezTo>
                  <a:pt x="78" y="27"/>
                  <a:pt x="78" y="27"/>
                  <a:pt x="78" y="27"/>
                </a:cubicBezTo>
                <a:cubicBezTo>
                  <a:pt x="78" y="27"/>
                  <a:pt x="78" y="27"/>
                  <a:pt x="78" y="27"/>
                </a:cubicBezTo>
                <a:cubicBezTo>
                  <a:pt x="77" y="27"/>
                  <a:pt x="77" y="26"/>
                  <a:pt x="77" y="26"/>
                </a:cubicBezTo>
                <a:cubicBezTo>
                  <a:pt x="77" y="26"/>
                  <a:pt x="76" y="25"/>
                  <a:pt x="75" y="25"/>
                </a:cubicBezTo>
                <a:cubicBezTo>
                  <a:pt x="75" y="25"/>
                  <a:pt x="75" y="25"/>
                  <a:pt x="75" y="25"/>
                </a:cubicBezTo>
                <a:cubicBezTo>
                  <a:pt x="75" y="25"/>
                  <a:pt x="75" y="25"/>
                  <a:pt x="75" y="25"/>
                </a:cubicBezTo>
                <a:cubicBezTo>
                  <a:pt x="75" y="25"/>
                  <a:pt x="75" y="25"/>
                  <a:pt x="74" y="25"/>
                </a:cubicBezTo>
                <a:cubicBezTo>
                  <a:pt x="74" y="25"/>
                  <a:pt x="74" y="25"/>
                  <a:pt x="74" y="25"/>
                </a:cubicBezTo>
                <a:cubicBezTo>
                  <a:pt x="74" y="25"/>
                  <a:pt x="74" y="25"/>
                  <a:pt x="74" y="25"/>
                </a:cubicBezTo>
                <a:cubicBezTo>
                  <a:pt x="74" y="25"/>
                  <a:pt x="74" y="25"/>
                  <a:pt x="74" y="25"/>
                </a:cubicBezTo>
                <a:cubicBezTo>
                  <a:pt x="73" y="24"/>
                  <a:pt x="73" y="24"/>
                  <a:pt x="73" y="25"/>
                </a:cubicBezTo>
                <a:cubicBezTo>
                  <a:pt x="73" y="25"/>
                  <a:pt x="73" y="25"/>
                  <a:pt x="73" y="25"/>
                </a:cubicBezTo>
                <a:cubicBezTo>
                  <a:pt x="73" y="25"/>
                  <a:pt x="72" y="25"/>
                  <a:pt x="72" y="25"/>
                </a:cubicBezTo>
                <a:cubicBezTo>
                  <a:pt x="72" y="25"/>
                  <a:pt x="72" y="25"/>
                  <a:pt x="72" y="25"/>
                </a:cubicBezTo>
                <a:cubicBezTo>
                  <a:pt x="72" y="25"/>
                  <a:pt x="72" y="25"/>
                  <a:pt x="71" y="25"/>
                </a:cubicBezTo>
                <a:cubicBezTo>
                  <a:pt x="71" y="25"/>
                  <a:pt x="71" y="25"/>
                  <a:pt x="71" y="25"/>
                </a:cubicBezTo>
                <a:cubicBezTo>
                  <a:pt x="71" y="25"/>
                  <a:pt x="71" y="25"/>
                  <a:pt x="71" y="25"/>
                </a:cubicBezTo>
                <a:cubicBezTo>
                  <a:pt x="71" y="25"/>
                  <a:pt x="71" y="25"/>
                  <a:pt x="71" y="25"/>
                </a:cubicBezTo>
                <a:cubicBezTo>
                  <a:pt x="70" y="25"/>
                  <a:pt x="70" y="25"/>
                  <a:pt x="70" y="26"/>
                </a:cubicBezTo>
                <a:cubicBezTo>
                  <a:pt x="70" y="26"/>
                  <a:pt x="70" y="26"/>
                  <a:pt x="70" y="26"/>
                </a:cubicBezTo>
                <a:cubicBezTo>
                  <a:pt x="70" y="26"/>
                  <a:pt x="69" y="26"/>
                  <a:pt x="69" y="26"/>
                </a:cubicBezTo>
                <a:cubicBezTo>
                  <a:pt x="69" y="26"/>
                  <a:pt x="69" y="27"/>
                  <a:pt x="69" y="27"/>
                </a:cubicBezTo>
                <a:cubicBezTo>
                  <a:pt x="69" y="27"/>
                  <a:pt x="69" y="27"/>
                  <a:pt x="69" y="27"/>
                </a:cubicBezTo>
                <a:cubicBezTo>
                  <a:pt x="68" y="27"/>
                  <a:pt x="68" y="27"/>
                  <a:pt x="68" y="28"/>
                </a:cubicBezTo>
                <a:cubicBezTo>
                  <a:pt x="68" y="28"/>
                  <a:pt x="68" y="28"/>
                  <a:pt x="68" y="28"/>
                </a:cubicBezTo>
                <a:cubicBezTo>
                  <a:pt x="68" y="28"/>
                  <a:pt x="68" y="28"/>
                  <a:pt x="68" y="29"/>
                </a:cubicBezTo>
                <a:cubicBezTo>
                  <a:pt x="68" y="29"/>
                  <a:pt x="68" y="29"/>
                  <a:pt x="68" y="29"/>
                </a:cubicBezTo>
                <a:cubicBezTo>
                  <a:pt x="68" y="29"/>
                  <a:pt x="68" y="29"/>
                  <a:pt x="68" y="30"/>
                </a:cubicBezTo>
                <a:cubicBezTo>
                  <a:pt x="68" y="30"/>
                  <a:pt x="68" y="30"/>
                  <a:pt x="68" y="30"/>
                </a:cubicBezTo>
                <a:cubicBezTo>
                  <a:pt x="68" y="30"/>
                  <a:pt x="68" y="30"/>
                  <a:pt x="68" y="31"/>
                </a:cubicBezTo>
                <a:cubicBezTo>
                  <a:pt x="68" y="31"/>
                  <a:pt x="68" y="31"/>
                  <a:pt x="68" y="31"/>
                </a:cubicBezTo>
                <a:cubicBezTo>
                  <a:pt x="68" y="31"/>
                  <a:pt x="68" y="31"/>
                  <a:pt x="68" y="32"/>
                </a:cubicBezTo>
                <a:cubicBezTo>
                  <a:pt x="68" y="32"/>
                  <a:pt x="68" y="32"/>
                  <a:pt x="68" y="32"/>
                </a:cubicBezTo>
                <a:cubicBezTo>
                  <a:pt x="68" y="32"/>
                  <a:pt x="68" y="32"/>
                  <a:pt x="68" y="32"/>
                </a:cubicBezTo>
                <a:cubicBezTo>
                  <a:pt x="68" y="32"/>
                  <a:pt x="68" y="33"/>
                  <a:pt x="68" y="33"/>
                </a:cubicBezTo>
                <a:cubicBezTo>
                  <a:pt x="68" y="33"/>
                  <a:pt x="69" y="33"/>
                  <a:pt x="69" y="33"/>
                </a:cubicBezTo>
                <a:cubicBezTo>
                  <a:pt x="69" y="33"/>
                  <a:pt x="69" y="33"/>
                  <a:pt x="69" y="33"/>
                </a:cubicBezTo>
                <a:cubicBezTo>
                  <a:pt x="69" y="33"/>
                  <a:pt x="69" y="33"/>
                  <a:pt x="69" y="33"/>
                </a:cubicBezTo>
                <a:cubicBezTo>
                  <a:pt x="69" y="34"/>
                  <a:pt x="69" y="34"/>
                  <a:pt x="69" y="34"/>
                </a:cubicBezTo>
                <a:cubicBezTo>
                  <a:pt x="69" y="34"/>
                  <a:pt x="69" y="34"/>
                  <a:pt x="69" y="34"/>
                </a:cubicBezTo>
                <a:cubicBezTo>
                  <a:pt x="69" y="34"/>
                  <a:pt x="70" y="34"/>
                  <a:pt x="70" y="34"/>
                </a:cubicBezTo>
                <a:cubicBezTo>
                  <a:pt x="70" y="34"/>
                  <a:pt x="70" y="34"/>
                  <a:pt x="70" y="34"/>
                </a:cubicBezTo>
                <a:cubicBezTo>
                  <a:pt x="70" y="34"/>
                  <a:pt x="70" y="35"/>
                  <a:pt x="70" y="35"/>
                </a:cubicBezTo>
                <a:cubicBezTo>
                  <a:pt x="70" y="35"/>
                  <a:pt x="70" y="35"/>
                  <a:pt x="70" y="35"/>
                </a:cubicBezTo>
                <a:cubicBezTo>
                  <a:pt x="70" y="35"/>
                  <a:pt x="71" y="35"/>
                  <a:pt x="71" y="35"/>
                </a:cubicBezTo>
                <a:cubicBezTo>
                  <a:pt x="71" y="35"/>
                  <a:pt x="71" y="35"/>
                  <a:pt x="71" y="35"/>
                </a:cubicBezTo>
                <a:cubicBezTo>
                  <a:pt x="71" y="35"/>
                  <a:pt x="71" y="35"/>
                  <a:pt x="71" y="35"/>
                </a:cubicBezTo>
                <a:cubicBezTo>
                  <a:pt x="71" y="35"/>
                  <a:pt x="71" y="35"/>
                  <a:pt x="71" y="35"/>
                </a:cubicBezTo>
                <a:cubicBezTo>
                  <a:pt x="71" y="35"/>
                  <a:pt x="71" y="35"/>
                  <a:pt x="72" y="35"/>
                </a:cubicBezTo>
                <a:cubicBezTo>
                  <a:pt x="72" y="35"/>
                  <a:pt x="72" y="35"/>
                  <a:pt x="72" y="35"/>
                </a:cubicBezTo>
                <a:cubicBezTo>
                  <a:pt x="72" y="35"/>
                  <a:pt x="72" y="35"/>
                  <a:pt x="72" y="35"/>
                </a:cubicBezTo>
                <a:cubicBezTo>
                  <a:pt x="72" y="35"/>
                  <a:pt x="72" y="35"/>
                  <a:pt x="72" y="35"/>
                </a:cubicBezTo>
                <a:cubicBezTo>
                  <a:pt x="72" y="35"/>
                  <a:pt x="73" y="35"/>
                  <a:pt x="73" y="35"/>
                </a:cubicBezTo>
                <a:cubicBezTo>
                  <a:pt x="73" y="35"/>
                  <a:pt x="73" y="35"/>
                  <a:pt x="73" y="35"/>
                </a:cubicBezTo>
                <a:cubicBezTo>
                  <a:pt x="73" y="35"/>
                  <a:pt x="73" y="36"/>
                  <a:pt x="73" y="36"/>
                </a:cubicBezTo>
                <a:cubicBezTo>
                  <a:pt x="73" y="36"/>
                  <a:pt x="73" y="36"/>
                  <a:pt x="73" y="35"/>
                </a:cubicBezTo>
                <a:cubicBezTo>
                  <a:pt x="73" y="36"/>
                  <a:pt x="73" y="36"/>
                  <a:pt x="73" y="35"/>
                </a:cubicBezTo>
                <a:cubicBezTo>
                  <a:pt x="73" y="35"/>
                  <a:pt x="74" y="35"/>
                  <a:pt x="74" y="35"/>
                </a:cubicBezTo>
                <a:cubicBezTo>
                  <a:pt x="74" y="35"/>
                  <a:pt x="74" y="35"/>
                  <a:pt x="74" y="35"/>
                </a:cubicBezTo>
                <a:cubicBezTo>
                  <a:pt x="74" y="35"/>
                  <a:pt x="74" y="35"/>
                  <a:pt x="74" y="35"/>
                </a:cubicBezTo>
                <a:cubicBezTo>
                  <a:pt x="74" y="35"/>
                  <a:pt x="74" y="35"/>
                  <a:pt x="74" y="35"/>
                </a:cubicBezTo>
                <a:cubicBezTo>
                  <a:pt x="75" y="35"/>
                  <a:pt x="75" y="35"/>
                  <a:pt x="75" y="35"/>
                </a:cubicBezTo>
                <a:cubicBezTo>
                  <a:pt x="75" y="35"/>
                  <a:pt x="75" y="35"/>
                  <a:pt x="75" y="35"/>
                </a:cubicBezTo>
                <a:cubicBezTo>
                  <a:pt x="75" y="35"/>
                  <a:pt x="75" y="35"/>
                  <a:pt x="75" y="35"/>
                </a:cubicBezTo>
                <a:cubicBezTo>
                  <a:pt x="75" y="35"/>
                  <a:pt x="75" y="35"/>
                  <a:pt x="75" y="35"/>
                </a:cubicBezTo>
                <a:cubicBezTo>
                  <a:pt x="76" y="35"/>
                  <a:pt x="76" y="35"/>
                  <a:pt x="76" y="35"/>
                </a:cubicBezTo>
                <a:cubicBezTo>
                  <a:pt x="76" y="35"/>
                  <a:pt x="76" y="35"/>
                  <a:pt x="76" y="35"/>
                </a:cubicBezTo>
                <a:cubicBezTo>
                  <a:pt x="76" y="35"/>
                  <a:pt x="76" y="35"/>
                  <a:pt x="76" y="35"/>
                </a:cubicBezTo>
                <a:cubicBezTo>
                  <a:pt x="76" y="35"/>
                  <a:pt x="76" y="35"/>
                  <a:pt x="76" y="34"/>
                </a:cubicBezTo>
                <a:cubicBezTo>
                  <a:pt x="76" y="34"/>
                  <a:pt x="77" y="34"/>
                  <a:pt x="77" y="34"/>
                </a:cubicBezTo>
                <a:cubicBezTo>
                  <a:pt x="77" y="34"/>
                  <a:pt x="77" y="34"/>
                  <a:pt x="77" y="34"/>
                </a:cubicBezTo>
                <a:cubicBezTo>
                  <a:pt x="77" y="34"/>
                  <a:pt x="77" y="34"/>
                  <a:pt x="77" y="34"/>
                </a:cubicBezTo>
                <a:cubicBezTo>
                  <a:pt x="77" y="34"/>
                  <a:pt x="77" y="34"/>
                  <a:pt x="77" y="34"/>
                </a:cubicBezTo>
                <a:cubicBezTo>
                  <a:pt x="77" y="34"/>
                  <a:pt x="78" y="33"/>
                  <a:pt x="78" y="33"/>
                </a:cubicBezTo>
                <a:cubicBezTo>
                  <a:pt x="78" y="33"/>
                  <a:pt x="78" y="33"/>
                  <a:pt x="78" y="33"/>
                </a:cubicBezTo>
                <a:cubicBezTo>
                  <a:pt x="78" y="33"/>
                  <a:pt x="78" y="33"/>
                  <a:pt x="78" y="32"/>
                </a:cubicBezTo>
                <a:cubicBezTo>
                  <a:pt x="78" y="32"/>
                  <a:pt x="78" y="32"/>
                  <a:pt x="78" y="32"/>
                </a:cubicBezTo>
                <a:cubicBezTo>
                  <a:pt x="78" y="32"/>
                  <a:pt x="78" y="32"/>
                  <a:pt x="79" y="31"/>
                </a:cubicBezTo>
                <a:cubicBezTo>
                  <a:pt x="79" y="31"/>
                  <a:pt x="79" y="31"/>
                  <a:pt x="79" y="31"/>
                </a:cubicBezTo>
                <a:cubicBezTo>
                  <a:pt x="79" y="31"/>
                  <a:pt x="79" y="31"/>
                  <a:pt x="79" y="30"/>
                </a:cubicBezTo>
                <a:cubicBezTo>
                  <a:pt x="79" y="30"/>
                  <a:pt x="79" y="30"/>
                  <a:pt x="79" y="30"/>
                </a:cubicBezTo>
                <a:close/>
                <a:moveTo>
                  <a:pt x="93" y="45"/>
                </a:moveTo>
                <a:cubicBezTo>
                  <a:pt x="99" y="39"/>
                  <a:pt x="99" y="39"/>
                  <a:pt x="99" y="39"/>
                </a:cubicBezTo>
                <a:cubicBezTo>
                  <a:pt x="99" y="39"/>
                  <a:pt x="99" y="39"/>
                  <a:pt x="99" y="39"/>
                </a:cubicBezTo>
                <a:cubicBezTo>
                  <a:pt x="100" y="38"/>
                  <a:pt x="100" y="35"/>
                  <a:pt x="99" y="34"/>
                </a:cubicBezTo>
                <a:cubicBezTo>
                  <a:pt x="71" y="6"/>
                  <a:pt x="71" y="6"/>
                  <a:pt x="71" y="6"/>
                </a:cubicBezTo>
                <a:cubicBezTo>
                  <a:pt x="69" y="4"/>
                  <a:pt x="67" y="4"/>
                  <a:pt x="65" y="6"/>
                </a:cubicBezTo>
                <a:cubicBezTo>
                  <a:pt x="64" y="6"/>
                  <a:pt x="64" y="6"/>
                  <a:pt x="64" y="6"/>
                </a:cubicBezTo>
                <a:cubicBezTo>
                  <a:pt x="26" y="45"/>
                  <a:pt x="26" y="45"/>
                  <a:pt x="26" y="45"/>
                </a:cubicBezTo>
                <a:cubicBezTo>
                  <a:pt x="23" y="48"/>
                  <a:pt x="23" y="48"/>
                  <a:pt x="23" y="48"/>
                </a:cubicBezTo>
                <a:cubicBezTo>
                  <a:pt x="27" y="48"/>
                  <a:pt x="27" y="48"/>
                  <a:pt x="27" y="48"/>
                </a:cubicBezTo>
                <a:cubicBezTo>
                  <a:pt x="30" y="45"/>
                  <a:pt x="30" y="45"/>
                  <a:pt x="30" y="45"/>
                </a:cubicBezTo>
                <a:cubicBezTo>
                  <a:pt x="63" y="12"/>
                  <a:pt x="63" y="12"/>
                  <a:pt x="63" y="12"/>
                </a:cubicBezTo>
                <a:cubicBezTo>
                  <a:pt x="63" y="12"/>
                  <a:pt x="63" y="12"/>
                  <a:pt x="63" y="12"/>
                </a:cubicBezTo>
                <a:cubicBezTo>
                  <a:pt x="63" y="12"/>
                  <a:pt x="64" y="12"/>
                  <a:pt x="64" y="12"/>
                </a:cubicBezTo>
                <a:cubicBezTo>
                  <a:pt x="64" y="12"/>
                  <a:pt x="64" y="13"/>
                  <a:pt x="64" y="13"/>
                </a:cubicBezTo>
                <a:cubicBezTo>
                  <a:pt x="66" y="14"/>
                  <a:pt x="69" y="14"/>
                  <a:pt x="71" y="12"/>
                </a:cubicBezTo>
                <a:cubicBezTo>
                  <a:pt x="71" y="12"/>
                  <a:pt x="71" y="12"/>
                  <a:pt x="71" y="12"/>
                </a:cubicBezTo>
                <a:cubicBezTo>
                  <a:pt x="71" y="11"/>
                  <a:pt x="72" y="11"/>
                  <a:pt x="72" y="11"/>
                </a:cubicBezTo>
                <a:cubicBezTo>
                  <a:pt x="72" y="11"/>
                  <a:pt x="72" y="11"/>
                  <a:pt x="72" y="11"/>
                </a:cubicBezTo>
                <a:cubicBezTo>
                  <a:pt x="93" y="32"/>
                  <a:pt x="93" y="32"/>
                  <a:pt x="93" y="32"/>
                </a:cubicBezTo>
                <a:cubicBezTo>
                  <a:pt x="93" y="32"/>
                  <a:pt x="93" y="32"/>
                  <a:pt x="93" y="32"/>
                </a:cubicBezTo>
                <a:cubicBezTo>
                  <a:pt x="93" y="33"/>
                  <a:pt x="93" y="33"/>
                  <a:pt x="93" y="33"/>
                </a:cubicBezTo>
                <a:cubicBezTo>
                  <a:pt x="92" y="33"/>
                  <a:pt x="92" y="33"/>
                  <a:pt x="92" y="34"/>
                </a:cubicBezTo>
                <a:cubicBezTo>
                  <a:pt x="90" y="35"/>
                  <a:pt x="90" y="38"/>
                  <a:pt x="91" y="40"/>
                </a:cubicBezTo>
                <a:cubicBezTo>
                  <a:pt x="92" y="40"/>
                  <a:pt x="92" y="40"/>
                  <a:pt x="92" y="41"/>
                </a:cubicBezTo>
                <a:cubicBezTo>
                  <a:pt x="92" y="41"/>
                  <a:pt x="93" y="41"/>
                  <a:pt x="93" y="41"/>
                </a:cubicBezTo>
                <a:cubicBezTo>
                  <a:pt x="93" y="41"/>
                  <a:pt x="93" y="41"/>
                  <a:pt x="92" y="41"/>
                </a:cubicBezTo>
                <a:cubicBezTo>
                  <a:pt x="89" y="45"/>
                  <a:pt x="89" y="45"/>
                  <a:pt x="89" y="45"/>
                </a:cubicBezTo>
                <a:cubicBezTo>
                  <a:pt x="86" y="48"/>
                  <a:pt x="86" y="48"/>
                  <a:pt x="86" y="48"/>
                </a:cubicBezTo>
                <a:cubicBezTo>
                  <a:pt x="90" y="48"/>
                  <a:pt x="90" y="48"/>
                  <a:pt x="90" y="48"/>
                </a:cubicBezTo>
                <a:lnTo>
                  <a:pt x="93" y="45"/>
                </a:lnTo>
                <a:close/>
                <a:moveTo>
                  <a:pt x="111" y="105"/>
                </a:moveTo>
                <a:cubicBezTo>
                  <a:pt x="111" y="84"/>
                  <a:pt x="111" y="84"/>
                  <a:pt x="111" y="84"/>
                </a:cubicBezTo>
                <a:cubicBezTo>
                  <a:pt x="83" y="84"/>
                  <a:pt x="83" y="84"/>
                  <a:pt x="83" y="84"/>
                </a:cubicBezTo>
                <a:cubicBezTo>
                  <a:pt x="77" y="84"/>
                  <a:pt x="72" y="88"/>
                  <a:pt x="72" y="94"/>
                </a:cubicBezTo>
                <a:cubicBezTo>
                  <a:pt x="72" y="100"/>
                  <a:pt x="77" y="105"/>
                  <a:pt x="83" y="105"/>
                </a:cubicBezTo>
                <a:lnTo>
                  <a:pt x="111" y="105"/>
                </a:lnTo>
                <a:close/>
                <a:moveTo>
                  <a:pt x="92" y="128"/>
                </a:moveTo>
                <a:cubicBezTo>
                  <a:pt x="92" y="130"/>
                  <a:pt x="92" y="130"/>
                  <a:pt x="92" y="130"/>
                </a:cubicBezTo>
                <a:cubicBezTo>
                  <a:pt x="97" y="130"/>
                  <a:pt x="97" y="130"/>
                  <a:pt x="97" y="130"/>
                </a:cubicBezTo>
                <a:cubicBezTo>
                  <a:pt x="98" y="130"/>
                  <a:pt x="99" y="130"/>
                  <a:pt x="99" y="129"/>
                </a:cubicBezTo>
                <a:cubicBezTo>
                  <a:pt x="99" y="128"/>
                  <a:pt x="99" y="128"/>
                  <a:pt x="99" y="128"/>
                </a:cubicBezTo>
                <a:cubicBezTo>
                  <a:pt x="98" y="128"/>
                  <a:pt x="97" y="128"/>
                  <a:pt x="97" y="128"/>
                </a:cubicBezTo>
                <a:lnTo>
                  <a:pt x="92" y="128"/>
                </a:lnTo>
                <a:close/>
                <a:moveTo>
                  <a:pt x="78" y="130"/>
                </a:moveTo>
                <a:cubicBezTo>
                  <a:pt x="78" y="128"/>
                  <a:pt x="78" y="128"/>
                  <a:pt x="78" y="128"/>
                </a:cubicBezTo>
                <a:cubicBezTo>
                  <a:pt x="71" y="128"/>
                  <a:pt x="71" y="128"/>
                  <a:pt x="71" y="128"/>
                </a:cubicBezTo>
                <a:cubicBezTo>
                  <a:pt x="71" y="130"/>
                  <a:pt x="71" y="130"/>
                  <a:pt x="71" y="130"/>
                </a:cubicBezTo>
                <a:lnTo>
                  <a:pt x="78" y="130"/>
                </a:lnTo>
                <a:close/>
                <a:moveTo>
                  <a:pt x="82" y="130"/>
                </a:moveTo>
                <a:cubicBezTo>
                  <a:pt x="89" y="130"/>
                  <a:pt x="89" y="130"/>
                  <a:pt x="89" y="130"/>
                </a:cubicBezTo>
                <a:cubicBezTo>
                  <a:pt x="89" y="128"/>
                  <a:pt x="89" y="128"/>
                  <a:pt x="89" y="128"/>
                </a:cubicBezTo>
                <a:cubicBezTo>
                  <a:pt x="82" y="128"/>
                  <a:pt x="82" y="128"/>
                  <a:pt x="82" y="128"/>
                </a:cubicBezTo>
                <a:lnTo>
                  <a:pt x="82" y="130"/>
                </a:lnTo>
                <a:close/>
                <a:moveTo>
                  <a:pt x="11" y="79"/>
                </a:moveTo>
                <a:cubicBezTo>
                  <a:pt x="13" y="79"/>
                  <a:pt x="13" y="79"/>
                  <a:pt x="13" y="79"/>
                </a:cubicBezTo>
                <a:cubicBezTo>
                  <a:pt x="13" y="72"/>
                  <a:pt x="13" y="72"/>
                  <a:pt x="13" y="72"/>
                </a:cubicBezTo>
                <a:cubicBezTo>
                  <a:pt x="11" y="72"/>
                  <a:pt x="11" y="72"/>
                  <a:pt x="11" y="72"/>
                </a:cubicBezTo>
                <a:lnTo>
                  <a:pt x="11" y="79"/>
                </a:lnTo>
                <a:close/>
                <a:moveTo>
                  <a:pt x="101" y="124"/>
                </a:moveTo>
                <a:cubicBezTo>
                  <a:pt x="101" y="125"/>
                  <a:pt x="101" y="125"/>
                  <a:pt x="100" y="126"/>
                </a:cubicBezTo>
                <a:cubicBezTo>
                  <a:pt x="102" y="127"/>
                  <a:pt x="102" y="127"/>
                  <a:pt x="102" y="127"/>
                </a:cubicBezTo>
                <a:cubicBezTo>
                  <a:pt x="103" y="126"/>
                  <a:pt x="103" y="125"/>
                  <a:pt x="103" y="124"/>
                </a:cubicBezTo>
                <a:cubicBezTo>
                  <a:pt x="103" y="119"/>
                  <a:pt x="103" y="119"/>
                  <a:pt x="103" y="119"/>
                </a:cubicBezTo>
                <a:cubicBezTo>
                  <a:pt x="101" y="119"/>
                  <a:pt x="101" y="119"/>
                  <a:pt x="101" y="119"/>
                </a:cubicBezTo>
                <a:lnTo>
                  <a:pt x="101" y="124"/>
                </a:lnTo>
                <a:close/>
                <a:moveTo>
                  <a:pt x="64" y="59"/>
                </a:moveTo>
                <a:cubicBezTo>
                  <a:pt x="57" y="59"/>
                  <a:pt x="57" y="59"/>
                  <a:pt x="57" y="59"/>
                </a:cubicBezTo>
                <a:cubicBezTo>
                  <a:pt x="57" y="61"/>
                  <a:pt x="57" y="61"/>
                  <a:pt x="57" y="61"/>
                </a:cubicBezTo>
                <a:cubicBezTo>
                  <a:pt x="64" y="61"/>
                  <a:pt x="64" y="61"/>
                  <a:pt x="64" y="61"/>
                </a:cubicBezTo>
                <a:lnTo>
                  <a:pt x="64" y="59"/>
                </a:lnTo>
                <a:close/>
                <a:moveTo>
                  <a:pt x="85" y="59"/>
                </a:moveTo>
                <a:cubicBezTo>
                  <a:pt x="78" y="59"/>
                  <a:pt x="78" y="59"/>
                  <a:pt x="78" y="59"/>
                </a:cubicBezTo>
                <a:cubicBezTo>
                  <a:pt x="78" y="61"/>
                  <a:pt x="78" y="61"/>
                  <a:pt x="78" y="61"/>
                </a:cubicBezTo>
                <a:cubicBezTo>
                  <a:pt x="85" y="61"/>
                  <a:pt x="85" y="61"/>
                  <a:pt x="85" y="61"/>
                </a:cubicBezTo>
                <a:lnTo>
                  <a:pt x="85" y="59"/>
                </a:lnTo>
                <a:close/>
                <a:moveTo>
                  <a:pt x="68" y="128"/>
                </a:moveTo>
                <a:cubicBezTo>
                  <a:pt x="61" y="128"/>
                  <a:pt x="61" y="128"/>
                  <a:pt x="61" y="128"/>
                </a:cubicBezTo>
                <a:cubicBezTo>
                  <a:pt x="61" y="130"/>
                  <a:pt x="61" y="130"/>
                  <a:pt x="61" y="130"/>
                </a:cubicBezTo>
                <a:cubicBezTo>
                  <a:pt x="68" y="130"/>
                  <a:pt x="68" y="130"/>
                  <a:pt x="68" y="130"/>
                </a:cubicBezTo>
                <a:lnTo>
                  <a:pt x="68" y="128"/>
                </a:lnTo>
                <a:close/>
                <a:moveTo>
                  <a:pt x="75" y="59"/>
                </a:moveTo>
                <a:cubicBezTo>
                  <a:pt x="67" y="59"/>
                  <a:pt x="67" y="59"/>
                  <a:pt x="67" y="59"/>
                </a:cubicBezTo>
                <a:cubicBezTo>
                  <a:pt x="67" y="61"/>
                  <a:pt x="67" y="61"/>
                  <a:pt x="67" y="61"/>
                </a:cubicBezTo>
                <a:cubicBezTo>
                  <a:pt x="75" y="61"/>
                  <a:pt x="75" y="61"/>
                  <a:pt x="75" y="61"/>
                </a:cubicBezTo>
                <a:lnTo>
                  <a:pt x="75" y="59"/>
                </a:lnTo>
                <a:close/>
                <a:moveTo>
                  <a:pt x="101" y="76"/>
                </a:moveTo>
                <a:cubicBezTo>
                  <a:pt x="103" y="76"/>
                  <a:pt x="103" y="76"/>
                  <a:pt x="103" y="76"/>
                </a:cubicBezTo>
                <a:cubicBezTo>
                  <a:pt x="103" y="69"/>
                  <a:pt x="103" y="69"/>
                  <a:pt x="103" y="69"/>
                </a:cubicBezTo>
                <a:cubicBezTo>
                  <a:pt x="101" y="69"/>
                  <a:pt x="101" y="69"/>
                  <a:pt x="101" y="69"/>
                </a:cubicBezTo>
                <a:lnTo>
                  <a:pt x="101" y="76"/>
                </a:lnTo>
                <a:close/>
                <a:moveTo>
                  <a:pt x="88" y="59"/>
                </a:moveTo>
                <a:cubicBezTo>
                  <a:pt x="88" y="61"/>
                  <a:pt x="88" y="61"/>
                  <a:pt x="88" y="61"/>
                </a:cubicBezTo>
                <a:cubicBezTo>
                  <a:pt x="95" y="61"/>
                  <a:pt x="95" y="61"/>
                  <a:pt x="95" y="61"/>
                </a:cubicBezTo>
                <a:cubicBezTo>
                  <a:pt x="95" y="59"/>
                  <a:pt x="95" y="59"/>
                  <a:pt x="95" y="59"/>
                </a:cubicBezTo>
                <a:lnTo>
                  <a:pt x="88" y="59"/>
                </a:lnTo>
                <a:close/>
                <a:moveTo>
                  <a:pt x="103" y="65"/>
                </a:moveTo>
                <a:cubicBezTo>
                  <a:pt x="103" y="62"/>
                  <a:pt x="101" y="60"/>
                  <a:pt x="98" y="59"/>
                </a:cubicBezTo>
                <a:cubicBezTo>
                  <a:pt x="98" y="61"/>
                  <a:pt x="98" y="61"/>
                  <a:pt x="98" y="61"/>
                </a:cubicBezTo>
                <a:cubicBezTo>
                  <a:pt x="100" y="62"/>
                  <a:pt x="101" y="63"/>
                  <a:pt x="101" y="65"/>
                </a:cubicBezTo>
                <a:cubicBezTo>
                  <a:pt x="101" y="65"/>
                  <a:pt x="101" y="65"/>
                  <a:pt x="101" y="65"/>
                </a:cubicBezTo>
                <a:cubicBezTo>
                  <a:pt x="103" y="65"/>
                  <a:pt x="103" y="65"/>
                  <a:pt x="103" y="65"/>
                </a:cubicBezTo>
                <a:close/>
                <a:moveTo>
                  <a:pt x="23" y="61"/>
                </a:moveTo>
                <a:cubicBezTo>
                  <a:pt x="23" y="59"/>
                  <a:pt x="23" y="59"/>
                  <a:pt x="23" y="59"/>
                </a:cubicBezTo>
                <a:cubicBezTo>
                  <a:pt x="18" y="59"/>
                  <a:pt x="18" y="59"/>
                  <a:pt x="18" y="59"/>
                </a:cubicBezTo>
                <a:cubicBezTo>
                  <a:pt x="17" y="59"/>
                  <a:pt x="16" y="59"/>
                  <a:pt x="15" y="59"/>
                </a:cubicBezTo>
                <a:cubicBezTo>
                  <a:pt x="16" y="61"/>
                  <a:pt x="16" y="61"/>
                  <a:pt x="16" y="61"/>
                </a:cubicBezTo>
                <a:cubicBezTo>
                  <a:pt x="17" y="61"/>
                  <a:pt x="17" y="61"/>
                  <a:pt x="18" y="61"/>
                </a:cubicBezTo>
                <a:lnTo>
                  <a:pt x="23" y="61"/>
                </a:lnTo>
                <a:close/>
                <a:moveTo>
                  <a:pt x="33" y="59"/>
                </a:moveTo>
                <a:cubicBezTo>
                  <a:pt x="26" y="59"/>
                  <a:pt x="26" y="59"/>
                  <a:pt x="26" y="59"/>
                </a:cubicBezTo>
                <a:cubicBezTo>
                  <a:pt x="26" y="61"/>
                  <a:pt x="26" y="61"/>
                  <a:pt x="26" y="61"/>
                </a:cubicBezTo>
                <a:cubicBezTo>
                  <a:pt x="33" y="61"/>
                  <a:pt x="33" y="61"/>
                  <a:pt x="33" y="61"/>
                </a:cubicBezTo>
                <a:lnTo>
                  <a:pt x="33" y="59"/>
                </a:lnTo>
                <a:close/>
                <a:moveTo>
                  <a:pt x="27" y="128"/>
                </a:moveTo>
                <a:cubicBezTo>
                  <a:pt x="20" y="128"/>
                  <a:pt x="20" y="128"/>
                  <a:pt x="20" y="128"/>
                </a:cubicBezTo>
                <a:cubicBezTo>
                  <a:pt x="20" y="130"/>
                  <a:pt x="20" y="130"/>
                  <a:pt x="20" y="130"/>
                </a:cubicBezTo>
                <a:cubicBezTo>
                  <a:pt x="27" y="130"/>
                  <a:pt x="27" y="130"/>
                  <a:pt x="27" y="130"/>
                </a:cubicBezTo>
                <a:lnTo>
                  <a:pt x="27" y="128"/>
                </a:lnTo>
                <a:close/>
                <a:moveTo>
                  <a:pt x="37" y="128"/>
                </a:moveTo>
                <a:cubicBezTo>
                  <a:pt x="30" y="128"/>
                  <a:pt x="30" y="128"/>
                  <a:pt x="30" y="128"/>
                </a:cubicBezTo>
                <a:cubicBezTo>
                  <a:pt x="30" y="130"/>
                  <a:pt x="30" y="130"/>
                  <a:pt x="30" y="130"/>
                </a:cubicBezTo>
                <a:cubicBezTo>
                  <a:pt x="37" y="130"/>
                  <a:pt x="37" y="130"/>
                  <a:pt x="37" y="130"/>
                </a:cubicBezTo>
                <a:lnTo>
                  <a:pt x="37" y="128"/>
                </a:lnTo>
                <a:close/>
                <a:moveTo>
                  <a:pt x="44" y="59"/>
                </a:moveTo>
                <a:cubicBezTo>
                  <a:pt x="36" y="59"/>
                  <a:pt x="36" y="59"/>
                  <a:pt x="36" y="59"/>
                </a:cubicBezTo>
                <a:cubicBezTo>
                  <a:pt x="36" y="61"/>
                  <a:pt x="36" y="61"/>
                  <a:pt x="36" y="61"/>
                </a:cubicBezTo>
                <a:cubicBezTo>
                  <a:pt x="44" y="61"/>
                  <a:pt x="44" y="61"/>
                  <a:pt x="44" y="61"/>
                </a:cubicBezTo>
                <a:lnTo>
                  <a:pt x="44" y="59"/>
                </a:lnTo>
                <a:close/>
                <a:moveTo>
                  <a:pt x="54" y="59"/>
                </a:moveTo>
                <a:cubicBezTo>
                  <a:pt x="47" y="59"/>
                  <a:pt x="47" y="59"/>
                  <a:pt x="47" y="59"/>
                </a:cubicBezTo>
                <a:cubicBezTo>
                  <a:pt x="47" y="61"/>
                  <a:pt x="47" y="61"/>
                  <a:pt x="47" y="61"/>
                </a:cubicBezTo>
                <a:cubicBezTo>
                  <a:pt x="54" y="61"/>
                  <a:pt x="54" y="61"/>
                  <a:pt x="54" y="61"/>
                </a:cubicBezTo>
                <a:lnTo>
                  <a:pt x="54" y="59"/>
                </a:lnTo>
                <a:close/>
                <a:moveTo>
                  <a:pt x="47" y="128"/>
                </a:moveTo>
                <a:cubicBezTo>
                  <a:pt x="40" y="128"/>
                  <a:pt x="40" y="128"/>
                  <a:pt x="40" y="128"/>
                </a:cubicBezTo>
                <a:cubicBezTo>
                  <a:pt x="40" y="130"/>
                  <a:pt x="40" y="130"/>
                  <a:pt x="40" y="130"/>
                </a:cubicBezTo>
                <a:cubicBezTo>
                  <a:pt x="47" y="130"/>
                  <a:pt x="47" y="130"/>
                  <a:pt x="47" y="130"/>
                </a:cubicBezTo>
                <a:lnTo>
                  <a:pt x="47" y="128"/>
                </a:lnTo>
                <a:close/>
                <a:moveTo>
                  <a:pt x="58" y="128"/>
                </a:moveTo>
                <a:cubicBezTo>
                  <a:pt x="51" y="128"/>
                  <a:pt x="51" y="128"/>
                  <a:pt x="51" y="128"/>
                </a:cubicBezTo>
                <a:cubicBezTo>
                  <a:pt x="51" y="130"/>
                  <a:pt x="51" y="130"/>
                  <a:pt x="51" y="130"/>
                </a:cubicBezTo>
                <a:cubicBezTo>
                  <a:pt x="58" y="130"/>
                  <a:pt x="58" y="130"/>
                  <a:pt x="58" y="130"/>
                </a:cubicBezTo>
                <a:lnTo>
                  <a:pt x="58" y="128"/>
                </a:lnTo>
                <a:close/>
                <a:moveTo>
                  <a:pt x="84" y="88"/>
                </a:moveTo>
                <a:cubicBezTo>
                  <a:pt x="81" y="88"/>
                  <a:pt x="78" y="91"/>
                  <a:pt x="78" y="94"/>
                </a:cubicBezTo>
                <a:cubicBezTo>
                  <a:pt x="78" y="98"/>
                  <a:pt x="81" y="100"/>
                  <a:pt x="84" y="100"/>
                </a:cubicBezTo>
                <a:cubicBezTo>
                  <a:pt x="88" y="100"/>
                  <a:pt x="91" y="98"/>
                  <a:pt x="91" y="94"/>
                </a:cubicBezTo>
                <a:cubicBezTo>
                  <a:pt x="91" y="91"/>
                  <a:pt x="88" y="88"/>
                  <a:pt x="84" y="88"/>
                </a:cubicBezTo>
                <a:close/>
              </a:path>
            </a:pathLst>
          </a:custGeom>
          <a:solidFill>
            <a:schemeClr val="accent3"/>
          </a:solidFill>
          <a:ln>
            <a:noFill/>
          </a:ln>
        </p:spPr>
        <p:txBody>
          <a:bodyPr vert="horz" wrap="square" lIns="91416" tIns="45708" rIns="91416" bIns="45708" numCol="1" anchor="t" anchorCtr="0" compatLnSpc="1"/>
          <a:lstStyle/>
          <a:p>
            <a:endParaRPr lang="zh-CN" altLang="en-US" sz="1350">
              <a:cs typeface="+mn-ea"/>
              <a:sym typeface="+mn-lt"/>
            </a:endParaRPr>
          </a:p>
        </p:txBody>
      </p:sp>
      <p:sp>
        <p:nvSpPr>
          <p:cNvPr id="20" name="Freeform 30"/>
          <p:cNvSpPr>
            <a:spLocks noEditPoints="1"/>
          </p:cNvSpPr>
          <p:nvPr>
            <p:custDataLst>
              <p:tags r:id="rId13"/>
            </p:custDataLst>
          </p:nvPr>
        </p:nvSpPr>
        <p:spPr bwMode="auto">
          <a:xfrm>
            <a:off x="6779097" y="4312303"/>
            <a:ext cx="568440" cy="413879"/>
          </a:xfrm>
          <a:custGeom>
            <a:avLst/>
            <a:gdLst>
              <a:gd name="T0" fmla="*/ 9 w 140"/>
              <a:gd name="T1" fmla="*/ 0 h 102"/>
              <a:gd name="T2" fmla="*/ 0 w 140"/>
              <a:gd name="T3" fmla="*/ 93 h 102"/>
              <a:gd name="T4" fmla="*/ 131 w 140"/>
              <a:gd name="T5" fmla="*/ 102 h 102"/>
              <a:gd name="T6" fmla="*/ 140 w 140"/>
              <a:gd name="T7" fmla="*/ 9 h 102"/>
              <a:gd name="T8" fmla="*/ 136 w 140"/>
              <a:gd name="T9" fmla="*/ 93 h 102"/>
              <a:gd name="T10" fmla="*/ 9 w 140"/>
              <a:gd name="T11" fmla="*/ 98 h 102"/>
              <a:gd name="T12" fmla="*/ 4 w 140"/>
              <a:gd name="T13" fmla="*/ 9 h 102"/>
              <a:gd name="T14" fmla="*/ 131 w 140"/>
              <a:gd name="T15" fmla="*/ 4 h 102"/>
              <a:gd name="T16" fmla="*/ 136 w 140"/>
              <a:gd name="T17" fmla="*/ 93 h 102"/>
              <a:gd name="T18" fmla="*/ 129 w 140"/>
              <a:gd name="T19" fmla="*/ 11 h 102"/>
              <a:gd name="T20" fmla="*/ 11 w 140"/>
              <a:gd name="T21" fmla="*/ 32 h 102"/>
              <a:gd name="T22" fmla="*/ 11 w 140"/>
              <a:gd name="T23" fmla="*/ 70 h 102"/>
              <a:gd name="T24" fmla="*/ 129 w 140"/>
              <a:gd name="T25" fmla="*/ 91 h 102"/>
              <a:gd name="T26" fmla="*/ 11 w 140"/>
              <a:gd name="T27" fmla="*/ 70 h 102"/>
              <a:gd name="T28" fmla="*/ 51 w 140"/>
              <a:gd name="T29" fmla="*/ 65 h 102"/>
              <a:gd name="T30" fmla="*/ 62 w 140"/>
              <a:gd name="T31" fmla="*/ 37 h 102"/>
              <a:gd name="T32" fmla="*/ 49 w 140"/>
              <a:gd name="T33" fmla="*/ 37 h 102"/>
              <a:gd name="T34" fmla="*/ 39 w 140"/>
              <a:gd name="T35" fmla="*/ 65 h 102"/>
              <a:gd name="T36" fmla="*/ 28 w 140"/>
              <a:gd name="T37" fmla="*/ 37 h 102"/>
              <a:gd name="T38" fmla="*/ 38 w 140"/>
              <a:gd name="T39" fmla="*/ 58 h 102"/>
              <a:gd name="T40" fmla="*/ 95 w 140"/>
              <a:gd name="T41" fmla="*/ 59 h 102"/>
              <a:gd name="T42" fmla="*/ 106 w 140"/>
              <a:gd name="T43" fmla="*/ 65 h 102"/>
              <a:gd name="T44" fmla="*/ 107 w 140"/>
              <a:gd name="T45" fmla="*/ 37 h 102"/>
              <a:gd name="T46" fmla="*/ 86 w 140"/>
              <a:gd name="T47" fmla="*/ 65 h 102"/>
              <a:gd name="T48" fmla="*/ 95 w 140"/>
              <a:gd name="T49" fmla="*/ 59 h 102"/>
              <a:gd name="T50" fmla="*/ 105 w 140"/>
              <a:gd name="T51" fmla="*/ 54 h 102"/>
              <a:gd name="T52" fmla="*/ 103 w 140"/>
              <a:gd name="T53" fmla="*/ 43 h 102"/>
              <a:gd name="T54" fmla="*/ 79 w 140"/>
              <a:gd name="T55" fmla="*/ 57 h 102"/>
              <a:gd name="T56" fmla="*/ 74 w 140"/>
              <a:gd name="T57" fmla="*/ 53 h 102"/>
              <a:gd name="T58" fmla="*/ 67 w 140"/>
              <a:gd name="T59" fmla="*/ 48 h 102"/>
              <a:gd name="T60" fmla="*/ 69 w 140"/>
              <a:gd name="T61" fmla="*/ 39 h 102"/>
              <a:gd name="T62" fmla="*/ 83 w 140"/>
              <a:gd name="T63" fmla="*/ 39 h 102"/>
              <a:gd name="T64" fmla="*/ 81 w 140"/>
              <a:gd name="T65" fmla="*/ 45 h 102"/>
              <a:gd name="T66" fmla="*/ 76 w 140"/>
              <a:gd name="T67" fmla="*/ 41 h 102"/>
              <a:gd name="T68" fmla="*/ 72 w 140"/>
              <a:gd name="T69" fmla="*/ 44 h 102"/>
              <a:gd name="T70" fmla="*/ 77 w 140"/>
              <a:gd name="T71" fmla="*/ 48 h 102"/>
              <a:gd name="T72" fmla="*/ 84 w 140"/>
              <a:gd name="T73" fmla="*/ 56 h 102"/>
              <a:gd name="T74" fmla="*/ 74 w 140"/>
              <a:gd name="T75" fmla="*/ 65 h 102"/>
              <a:gd name="T76" fmla="*/ 64 w 140"/>
              <a:gd name="T77" fmla="*/ 61 h 102"/>
              <a:gd name="T78" fmla="*/ 68 w 140"/>
              <a:gd name="T79" fmla="*/ 56 h 102"/>
              <a:gd name="T80" fmla="*/ 74 w 140"/>
              <a:gd name="T81"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102">
                <a:moveTo>
                  <a:pt x="131" y="0"/>
                </a:moveTo>
                <a:cubicBezTo>
                  <a:pt x="9" y="0"/>
                  <a:pt x="9" y="0"/>
                  <a:pt x="9" y="0"/>
                </a:cubicBezTo>
                <a:cubicBezTo>
                  <a:pt x="4" y="0"/>
                  <a:pt x="0" y="4"/>
                  <a:pt x="0" y="9"/>
                </a:cubicBezTo>
                <a:cubicBezTo>
                  <a:pt x="0" y="93"/>
                  <a:pt x="0" y="93"/>
                  <a:pt x="0" y="93"/>
                </a:cubicBezTo>
                <a:cubicBezTo>
                  <a:pt x="0" y="98"/>
                  <a:pt x="4" y="102"/>
                  <a:pt x="9" y="102"/>
                </a:cubicBezTo>
                <a:cubicBezTo>
                  <a:pt x="131" y="102"/>
                  <a:pt x="131" y="102"/>
                  <a:pt x="131" y="102"/>
                </a:cubicBezTo>
                <a:cubicBezTo>
                  <a:pt x="136" y="102"/>
                  <a:pt x="140" y="98"/>
                  <a:pt x="140" y="93"/>
                </a:cubicBezTo>
                <a:cubicBezTo>
                  <a:pt x="140" y="9"/>
                  <a:pt x="140" y="9"/>
                  <a:pt x="140" y="9"/>
                </a:cubicBezTo>
                <a:cubicBezTo>
                  <a:pt x="140" y="4"/>
                  <a:pt x="136" y="0"/>
                  <a:pt x="131" y="0"/>
                </a:cubicBezTo>
                <a:close/>
                <a:moveTo>
                  <a:pt x="136" y="93"/>
                </a:moveTo>
                <a:cubicBezTo>
                  <a:pt x="136" y="96"/>
                  <a:pt x="134" y="98"/>
                  <a:pt x="131" y="98"/>
                </a:cubicBezTo>
                <a:cubicBezTo>
                  <a:pt x="9" y="98"/>
                  <a:pt x="9" y="98"/>
                  <a:pt x="9" y="98"/>
                </a:cubicBezTo>
                <a:cubicBezTo>
                  <a:pt x="6" y="98"/>
                  <a:pt x="4" y="96"/>
                  <a:pt x="4" y="93"/>
                </a:cubicBezTo>
                <a:cubicBezTo>
                  <a:pt x="4" y="9"/>
                  <a:pt x="4" y="9"/>
                  <a:pt x="4" y="9"/>
                </a:cubicBezTo>
                <a:cubicBezTo>
                  <a:pt x="4" y="6"/>
                  <a:pt x="6" y="4"/>
                  <a:pt x="9" y="4"/>
                </a:cubicBezTo>
                <a:cubicBezTo>
                  <a:pt x="131" y="4"/>
                  <a:pt x="131" y="4"/>
                  <a:pt x="131" y="4"/>
                </a:cubicBezTo>
                <a:cubicBezTo>
                  <a:pt x="134" y="4"/>
                  <a:pt x="136" y="6"/>
                  <a:pt x="136" y="9"/>
                </a:cubicBezTo>
                <a:lnTo>
                  <a:pt x="136" y="93"/>
                </a:lnTo>
                <a:close/>
                <a:moveTo>
                  <a:pt x="11" y="11"/>
                </a:moveTo>
                <a:cubicBezTo>
                  <a:pt x="129" y="11"/>
                  <a:pt x="129" y="11"/>
                  <a:pt x="129" y="11"/>
                </a:cubicBezTo>
                <a:cubicBezTo>
                  <a:pt x="129" y="32"/>
                  <a:pt x="129" y="32"/>
                  <a:pt x="129" y="32"/>
                </a:cubicBezTo>
                <a:cubicBezTo>
                  <a:pt x="11" y="32"/>
                  <a:pt x="11" y="32"/>
                  <a:pt x="11" y="32"/>
                </a:cubicBezTo>
                <a:lnTo>
                  <a:pt x="11" y="11"/>
                </a:lnTo>
                <a:close/>
                <a:moveTo>
                  <a:pt x="11" y="70"/>
                </a:moveTo>
                <a:cubicBezTo>
                  <a:pt x="129" y="70"/>
                  <a:pt x="129" y="70"/>
                  <a:pt x="129" y="70"/>
                </a:cubicBezTo>
                <a:cubicBezTo>
                  <a:pt x="129" y="91"/>
                  <a:pt x="129" y="91"/>
                  <a:pt x="129" y="91"/>
                </a:cubicBezTo>
                <a:cubicBezTo>
                  <a:pt x="11" y="91"/>
                  <a:pt x="11" y="91"/>
                  <a:pt x="11" y="91"/>
                </a:cubicBezTo>
                <a:lnTo>
                  <a:pt x="11" y="70"/>
                </a:lnTo>
                <a:close/>
                <a:moveTo>
                  <a:pt x="57" y="65"/>
                </a:moveTo>
                <a:cubicBezTo>
                  <a:pt x="51" y="65"/>
                  <a:pt x="51" y="65"/>
                  <a:pt x="51" y="65"/>
                </a:cubicBezTo>
                <a:cubicBezTo>
                  <a:pt x="57" y="37"/>
                  <a:pt x="57" y="37"/>
                  <a:pt x="57" y="37"/>
                </a:cubicBezTo>
                <a:cubicBezTo>
                  <a:pt x="62" y="37"/>
                  <a:pt x="62" y="37"/>
                  <a:pt x="62" y="37"/>
                </a:cubicBezTo>
                <a:lnTo>
                  <a:pt x="57" y="65"/>
                </a:lnTo>
                <a:close/>
                <a:moveTo>
                  <a:pt x="49" y="37"/>
                </a:moveTo>
                <a:cubicBezTo>
                  <a:pt x="55" y="37"/>
                  <a:pt x="55" y="37"/>
                  <a:pt x="55" y="37"/>
                </a:cubicBezTo>
                <a:cubicBezTo>
                  <a:pt x="39" y="65"/>
                  <a:pt x="39" y="65"/>
                  <a:pt x="39" y="65"/>
                </a:cubicBezTo>
                <a:cubicBezTo>
                  <a:pt x="33" y="65"/>
                  <a:pt x="33" y="65"/>
                  <a:pt x="33" y="65"/>
                </a:cubicBezTo>
                <a:cubicBezTo>
                  <a:pt x="28" y="37"/>
                  <a:pt x="28" y="37"/>
                  <a:pt x="28" y="37"/>
                </a:cubicBezTo>
                <a:cubicBezTo>
                  <a:pt x="34" y="37"/>
                  <a:pt x="34" y="37"/>
                  <a:pt x="34" y="37"/>
                </a:cubicBezTo>
                <a:cubicBezTo>
                  <a:pt x="38" y="58"/>
                  <a:pt x="38" y="58"/>
                  <a:pt x="38" y="58"/>
                </a:cubicBezTo>
                <a:lnTo>
                  <a:pt x="49" y="37"/>
                </a:lnTo>
                <a:close/>
                <a:moveTo>
                  <a:pt x="95" y="59"/>
                </a:moveTo>
                <a:cubicBezTo>
                  <a:pt x="106" y="59"/>
                  <a:pt x="106" y="59"/>
                  <a:pt x="106" y="59"/>
                </a:cubicBezTo>
                <a:cubicBezTo>
                  <a:pt x="106" y="65"/>
                  <a:pt x="106" y="65"/>
                  <a:pt x="106" y="65"/>
                </a:cubicBezTo>
                <a:cubicBezTo>
                  <a:pt x="112" y="65"/>
                  <a:pt x="112" y="65"/>
                  <a:pt x="112" y="65"/>
                </a:cubicBezTo>
                <a:cubicBezTo>
                  <a:pt x="107" y="37"/>
                  <a:pt x="107" y="37"/>
                  <a:pt x="107" y="37"/>
                </a:cubicBezTo>
                <a:cubicBezTo>
                  <a:pt x="101" y="37"/>
                  <a:pt x="101" y="37"/>
                  <a:pt x="101" y="37"/>
                </a:cubicBezTo>
                <a:cubicBezTo>
                  <a:pt x="86" y="65"/>
                  <a:pt x="86" y="65"/>
                  <a:pt x="86" y="65"/>
                </a:cubicBezTo>
                <a:cubicBezTo>
                  <a:pt x="91" y="65"/>
                  <a:pt x="91" y="65"/>
                  <a:pt x="91" y="65"/>
                </a:cubicBezTo>
                <a:lnTo>
                  <a:pt x="95" y="59"/>
                </a:lnTo>
                <a:close/>
                <a:moveTo>
                  <a:pt x="103" y="43"/>
                </a:moveTo>
                <a:cubicBezTo>
                  <a:pt x="105" y="54"/>
                  <a:pt x="105" y="54"/>
                  <a:pt x="105" y="54"/>
                </a:cubicBezTo>
                <a:cubicBezTo>
                  <a:pt x="97" y="54"/>
                  <a:pt x="97" y="54"/>
                  <a:pt x="97" y="54"/>
                </a:cubicBezTo>
                <a:lnTo>
                  <a:pt x="103" y="43"/>
                </a:lnTo>
                <a:close/>
                <a:moveTo>
                  <a:pt x="78" y="59"/>
                </a:moveTo>
                <a:cubicBezTo>
                  <a:pt x="78" y="59"/>
                  <a:pt x="79" y="58"/>
                  <a:pt x="79" y="57"/>
                </a:cubicBezTo>
                <a:cubicBezTo>
                  <a:pt x="79" y="56"/>
                  <a:pt x="79" y="56"/>
                  <a:pt x="78" y="55"/>
                </a:cubicBezTo>
                <a:cubicBezTo>
                  <a:pt x="77" y="55"/>
                  <a:pt x="76" y="54"/>
                  <a:pt x="74" y="53"/>
                </a:cubicBezTo>
                <a:cubicBezTo>
                  <a:pt x="72" y="52"/>
                  <a:pt x="70" y="51"/>
                  <a:pt x="69" y="51"/>
                </a:cubicBezTo>
                <a:cubicBezTo>
                  <a:pt x="68" y="50"/>
                  <a:pt x="68" y="49"/>
                  <a:pt x="67" y="48"/>
                </a:cubicBezTo>
                <a:cubicBezTo>
                  <a:pt x="66" y="47"/>
                  <a:pt x="66" y="46"/>
                  <a:pt x="66" y="45"/>
                </a:cubicBezTo>
                <a:cubicBezTo>
                  <a:pt x="66" y="43"/>
                  <a:pt x="67" y="41"/>
                  <a:pt x="69" y="39"/>
                </a:cubicBezTo>
                <a:cubicBezTo>
                  <a:pt x="70" y="38"/>
                  <a:pt x="73" y="37"/>
                  <a:pt x="76" y="37"/>
                </a:cubicBezTo>
                <a:cubicBezTo>
                  <a:pt x="79" y="37"/>
                  <a:pt x="82" y="38"/>
                  <a:pt x="83" y="39"/>
                </a:cubicBezTo>
                <a:cubicBezTo>
                  <a:pt x="85" y="41"/>
                  <a:pt x="86" y="43"/>
                  <a:pt x="86" y="45"/>
                </a:cubicBezTo>
                <a:cubicBezTo>
                  <a:pt x="81" y="45"/>
                  <a:pt x="81" y="45"/>
                  <a:pt x="81" y="45"/>
                </a:cubicBezTo>
                <a:cubicBezTo>
                  <a:pt x="81" y="44"/>
                  <a:pt x="80" y="43"/>
                  <a:pt x="79" y="42"/>
                </a:cubicBezTo>
                <a:cubicBezTo>
                  <a:pt x="79" y="42"/>
                  <a:pt x="77" y="41"/>
                  <a:pt x="76" y="41"/>
                </a:cubicBezTo>
                <a:cubicBezTo>
                  <a:pt x="74" y="41"/>
                  <a:pt x="73" y="42"/>
                  <a:pt x="73" y="42"/>
                </a:cubicBezTo>
                <a:cubicBezTo>
                  <a:pt x="72" y="43"/>
                  <a:pt x="72" y="43"/>
                  <a:pt x="72" y="44"/>
                </a:cubicBezTo>
                <a:cubicBezTo>
                  <a:pt x="72" y="45"/>
                  <a:pt x="72" y="46"/>
                  <a:pt x="72" y="46"/>
                </a:cubicBezTo>
                <a:cubicBezTo>
                  <a:pt x="73" y="47"/>
                  <a:pt x="74" y="47"/>
                  <a:pt x="77" y="48"/>
                </a:cubicBezTo>
                <a:cubicBezTo>
                  <a:pt x="80" y="50"/>
                  <a:pt x="82" y="51"/>
                  <a:pt x="83" y="52"/>
                </a:cubicBezTo>
                <a:cubicBezTo>
                  <a:pt x="84" y="53"/>
                  <a:pt x="84" y="54"/>
                  <a:pt x="84" y="56"/>
                </a:cubicBezTo>
                <a:cubicBezTo>
                  <a:pt x="84" y="59"/>
                  <a:pt x="84" y="61"/>
                  <a:pt x="82" y="63"/>
                </a:cubicBezTo>
                <a:cubicBezTo>
                  <a:pt x="80" y="64"/>
                  <a:pt x="77" y="65"/>
                  <a:pt x="74" y="65"/>
                </a:cubicBezTo>
                <a:cubicBezTo>
                  <a:pt x="71" y="65"/>
                  <a:pt x="69" y="65"/>
                  <a:pt x="67" y="64"/>
                </a:cubicBezTo>
                <a:cubicBezTo>
                  <a:pt x="66" y="63"/>
                  <a:pt x="64" y="62"/>
                  <a:pt x="64" y="61"/>
                </a:cubicBezTo>
                <a:cubicBezTo>
                  <a:pt x="63" y="59"/>
                  <a:pt x="63" y="58"/>
                  <a:pt x="63" y="56"/>
                </a:cubicBezTo>
                <a:cubicBezTo>
                  <a:pt x="68" y="56"/>
                  <a:pt x="68" y="56"/>
                  <a:pt x="68" y="56"/>
                </a:cubicBezTo>
                <a:cubicBezTo>
                  <a:pt x="68" y="57"/>
                  <a:pt x="69" y="58"/>
                  <a:pt x="69" y="59"/>
                </a:cubicBezTo>
                <a:cubicBezTo>
                  <a:pt x="70" y="60"/>
                  <a:pt x="71" y="60"/>
                  <a:pt x="74" y="60"/>
                </a:cubicBezTo>
                <a:cubicBezTo>
                  <a:pt x="75" y="60"/>
                  <a:pt x="77" y="60"/>
                  <a:pt x="78" y="59"/>
                </a:cubicBezTo>
                <a:close/>
              </a:path>
            </a:pathLst>
          </a:custGeom>
          <a:solidFill>
            <a:schemeClr val="accent1"/>
          </a:solidFill>
          <a:ln>
            <a:noFill/>
          </a:ln>
        </p:spPr>
        <p:txBody>
          <a:bodyPr vert="horz" wrap="square" lIns="91416" tIns="45708" rIns="91416" bIns="45708" numCol="1" anchor="t" anchorCtr="0" compatLnSpc="1"/>
          <a:lstStyle/>
          <a:p>
            <a:endParaRPr lang="zh-CN" altLang="en-US" sz="1350">
              <a:cs typeface="+mn-ea"/>
              <a:sym typeface="+mn-lt"/>
            </a:endParaRPr>
          </a:p>
        </p:txBody>
      </p:sp>
      <p:sp>
        <p:nvSpPr>
          <p:cNvPr id="21" name="TextBox 19"/>
          <p:cNvSpPr txBox="1"/>
          <p:nvPr>
            <p:custDataLst>
              <p:tags r:id="rId14"/>
            </p:custDataLst>
          </p:nvPr>
        </p:nvSpPr>
        <p:spPr>
          <a:xfrm>
            <a:off x="764540" y="1443990"/>
            <a:ext cx="3565525" cy="2215515"/>
          </a:xfrm>
          <a:prstGeom prst="rect">
            <a:avLst/>
          </a:prstGeom>
          <a:noFill/>
        </p:spPr>
        <p:txBody>
          <a:bodyPr wrap="square" tIns="0" bIns="0" rtlCol="0" anchor="t">
            <a:spAutoFit/>
          </a:bodyPr>
          <a:lstStyle/>
          <a:p>
            <a:pPr algn="l">
              <a:lnSpc>
                <a:spcPct val="150000"/>
              </a:lnSpc>
            </a:pPr>
            <a:r>
              <a:rPr lang="zh-CN" altLang="en-US" sz="3200" b="1" dirty="0">
                <a:solidFill>
                  <a:schemeClr val="accent4">
                    <a:lumMod val="75000"/>
                  </a:schemeClr>
                </a:solidFill>
                <a:latin typeface="华文楷体" panose="02010600040101010101" charset="-122"/>
                <a:ea typeface="华文楷体" panose="02010600040101010101" charset="-122"/>
                <a:cs typeface="+mn-ea"/>
                <a:sym typeface="+mn-lt"/>
              </a:rPr>
              <a:t>根据话题</a:t>
            </a:r>
            <a:endParaRPr lang="zh-CN" altLang="en-US" sz="3200" b="1" dirty="0">
              <a:solidFill>
                <a:schemeClr val="accent4">
                  <a:lumMod val="75000"/>
                </a:schemeClr>
              </a:solidFill>
              <a:latin typeface="华文楷体" panose="02010600040101010101" charset="-122"/>
              <a:ea typeface="华文楷体" panose="02010600040101010101" charset="-122"/>
              <a:cs typeface="+mn-ea"/>
              <a:sym typeface="+mn-lt"/>
            </a:endParaRPr>
          </a:p>
          <a:p>
            <a:pPr algn="l">
              <a:lnSpc>
                <a:spcPct val="150000"/>
              </a:lnSpc>
            </a:pPr>
            <a:r>
              <a:rPr lang="zh-CN" altLang="en-US" sz="3200" b="1" dirty="0">
                <a:solidFill>
                  <a:schemeClr val="accent4">
                    <a:lumMod val="75000"/>
                  </a:schemeClr>
                </a:solidFill>
                <a:latin typeface="华文楷体" panose="02010600040101010101" charset="-122"/>
                <a:ea typeface="华文楷体" panose="02010600040101010101" charset="-122"/>
                <a:cs typeface="+mn-ea"/>
                <a:sym typeface="+mn-lt"/>
              </a:rPr>
              <a:t>整合语料</a:t>
            </a:r>
            <a:endParaRPr lang="zh-CN" altLang="en-US" sz="3200" b="1" dirty="0">
              <a:solidFill>
                <a:schemeClr val="accent4">
                  <a:lumMod val="75000"/>
                </a:schemeClr>
              </a:solidFill>
              <a:latin typeface="华文楷体" panose="02010600040101010101" charset="-122"/>
              <a:ea typeface="华文楷体" panose="02010600040101010101" charset="-122"/>
              <a:cs typeface="+mn-ea"/>
              <a:sym typeface="+mn-lt"/>
            </a:endParaRPr>
          </a:p>
          <a:p>
            <a:pPr algn="l">
              <a:lnSpc>
                <a:spcPct val="150000"/>
              </a:lnSpc>
            </a:pPr>
            <a:r>
              <a:rPr lang="en-US" altLang="zh-CN" sz="3200" b="1" dirty="0">
                <a:solidFill>
                  <a:schemeClr val="accent4">
                    <a:lumMod val="75000"/>
                  </a:schemeClr>
                </a:solidFill>
                <a:latin typeface="Calibri" panose="020F0502020204030204" charset="0"/>
                <a:ea typeface="华文楷体" panose="02010600040101010101" charset="-122"/>
                <a:cs typeface="Calibri" panose="020F0502020204030204" charset="0"/>
                <a:sym typeface="+mn-lt"/>
              </a:rPr>
              <a:t>(</a:t>
            </a:r>
            <a:r>
              <a:rPr lang="en-US" altLang="zh-CN" sz="3200" b="1" dirty="0">
                <a:solidFill>
                  <a:schemeClr val="accent4">
                    <a:lumMod val="75000"/>
                  </a:schemeClr>
                </a:solidFill>
                <a:highlight>
                  <a:srgbClr val="FFFF00"/>
                </a:highlight>
                <a:latin typeface="Calibri" panose="020F0502020204030204" charset="0"/>
                <a:ea typeface="华文楷体" panose="02010600040101010101" charset="-122"/>
                <a:cs typeface="Calibri" panose="020F0502020204030204" charset="0"/>
                <a:sym typeface="+mn-lt"/>
              </a:rPr>
              <a:t>l</a:t>
            </a:r>
            <a:r>
              <a:rPr lang="en-US" altLang="zh-CN" sz="3200" b="1" dirty="0">
                <a:solidFill>
                  <a:schemeClr val="accent4">
                    <a:lumMod val="75000"/>
                  </a:schemeClr>
                </a:solidFill>
                <a:latin typeface="Calibri" panose="020F0502020204030204" charset="0"/>
                <a:ea typeface="华文楷体" panose="02010600040101010101" charset="-122"/>
                <a:cs typeface="Calibri" panose="020F0502020204030204" charset="0"/>
                <a:sym typeface="+mn-lt"/>
              </a:rPr>
              <a:t>anguage)</a:t>
            </a:r>
            <a:endParaRPr lang="en-US" altLang="zh-CN" sz="3200" b="1" dirty="0">
              <a:solidFill>
                <a:schemeClr val="accent4">
                  <a:lumMod val="75000"/>
                </a:schemeClr>
              </a:solidFill>
              <a:latin typeface="Calibri" panose="020F0502020204030204" charset="0"/>
              <a:ea typeface="华文楷体" panose="02010600040101010101" charset="-122"/>
              <a:cs typeface="Calibri" panose="020F0502020204030204" charset="0"/>
              <a:sym typeface="+mn-lt"/>
            </a:endParaRPr>
          </a:p>
        </p:txBody>
      </p:sp>
      <p:sp>
        <p:nvSpPr>
          <p:cNvPr id="24" name="TextBox 22"/>
          <p:cNvSpPr txBox="1"/>
          <p:nvPr>
            <p:custDataLst>
              <p:tags r:id="rId15"/>
            </p:custDataLst>
          </p:nvPr>
        </p:nvSpPr>
        <p:spPr>
          <a:xfrm>
            <a:off x="9130665" y="3797300"/>
            <a:ext cx="2223135" cy="2011045"/>
          </a:xfrm>
          <a:prstGeom prst="rect">
            <a:avLst/>
          </a:prstGeom>
          <a:noFill/>
        </p:spPr>
        <p:txBody>
          <a:bodyPr wrap="square" rtlCol="0">
            <a:spAutoFit/>
          </a:bodyPr>
          <a:lstStyle/>
          <a:p>
            <a:pPr>
              <a:lnSpc>
                <a:spcPct val="130000"/>
              </a:lnSpc>
            </a:pPr>
            <a:r>
              <a:rPr lang="zh-CN" altLang="en-US" sz="3200" b="1" dirty="0">
                <a:solidFill>
                  <a:schemeClr val="accent5">
                    <a:lumMod val="75000"/>
                  </a:schemeClr>
                </a:solidFill>
                <a:latin typeface="华文楷体" panose="02010600040101010101" charset="-122"/>
                <a:ea typeface="华文楷体" panose="02010600040101010101" charset="-122"/>
                <a:cs typeface="+mn-ea"/>
                <a:sym typeface="+mn-lt"/>
              </a:rPr>
              <a:t>恰当运用</a:t>
            </a:r>
            <a:endParaRPr lang="zh-CN" altLang="en-US" sz="3200" b="1" dirty="0">
              <a:solidFill>
                <a:schemeClr val="accent5">
                  <a:lumMod val="75000"/>
                </a:schemeClr>
              </a:solidFill>
              <a:latin typeface="华文楷体" panose="02010600040101010101" charset="-122"/>
              <a:ea typeface="华文楷体" panose="02010600040101010101" charset="-122"/>
              <a:cs typeface="+mn-ea"/>
              <a:sym typeface="+mn-lt"/>
            </a:endParaRPr>
          </a:p>
          <a:p>
            <a:pPr>
              <a:lnSpc>
                <a:spcPct val="130000"/>
              </a:lnSpc>
            </a:pPr>
            <a:r>
              <a:rPr lang="zh-CN" altLang="en-US" sz="3200" b="1" dirty="0">
                <a:solidFill>
                  <a:schemeClr val="accent5">
                    <a:lumMod val="75000"/>
                  </a:schemeClr>
                </a:solidFill>
                <a:latin typeface="华文楷体" panose="02010600040101010101" charset="-122"/>
                <a:ea typeface="华文楷体" panose="02010600040101010101" charset="-122"/>
                <a:cs typeface="+mn-ea"/>
                <a:sym typeface="+mn-lt"/>
              </a:rPr>
              <a:t>相关语料</a:t>
            </a:r>
            <a:r>
              <a:rPr lang="en-US" altLang="zh-CN" sz="3200" b="1" dirty="0">
                <a:solidFill>
                  <a:schemeClr val="accent5">
                    <a:lumMod val="75000"/>
                  </a:schemeClr>
                </a:solidFill>
                <a:latin typeface="华文楷体" panose="02010600040101010101" charset="-122"/>
                <a:ea typeface="华文楷体" panose="02010600040101010101" charset="-122"/>
                <a:cs typeface="+mn-ea"/>
                <a:sym typeface="+mn-lt"/>
              </a:rPr>
              <a:t>(</a:t>
            </a:r>
            <a:r>
              <a:rPr lang="en-US" altLang="zh-CN" sz="3200" b="1" dirty="0">
                <a:solidFill>
                  <a:schemeClr val="accent5">
                    <a:lumMod val="75000"/>
                  </a:schemeClr>
                </a:solidFill>
                <a:highlight>
                  <a:srgbClr val="FFFF00"/>
                </a:highlight>
                <a:latin typeface="Calibri" panose="020F0502020204030204" charset="0"/>
                <a:ea typeface="华文楷体" panose="02010600040101010101" charset="-122"/>
                <a:cs typeface="Calibri" panose="020F0502020204030204" charset="0"/>
                <a:sym typeface="+mn-lt"/>
              </a:rPr>
              <a:t>l</a:t>
            </a:r>
            <a:r>
              <a:rPr lang="en-US" altLang="zh-CN" sz="3200" b="1" dirty="0">
                <a:solidFill>
                  <a:schemeClr val="accent5">
                    <a:lumMod val="75000"/>
                  </a:schemeClr>
                </a:solidFill>
                <a:latin typeface="Calibri" panose="020F0502020204030204" charset="0"/>
                <a:ea typeface="华文楷体" panose="02010600040101010101" charset="-122"/>
                <a:cs typeface="Calibri" panose="020F0502020204030204" charset="0"/>
                <a:sym typeface="+mn-lt"/>
              </a:rPr>
              <a:t>anguage</a:t>
            </a:r>
            <a:r>
              <a:rPr lang="en-US" altLang="zh-CN" sz="3200" b="1" dirty="0">
                <a:solidFill>
                  <a:schemeClr val="accent5">
                    <a:lumMod val="75000"/>
                  </a:schemeClr>
                </a:solidFill>
                <a:latin typeface="华文楷体" panose="02010600040101010101" charset="-122"/>
                <a:ea typeface="华文楷体" panose="02010600040101010101" charset="-122"/>
                <a:cs typeface="+mn-ea"/>
                <a:sym typeface="+mn-lt"/>
              </a:rPr>
              <a:t>)</a:t>
            </a:r>
            <a:endParaRPr lang="en-US" altLang="zh-CN" sz="3200" b="1" dirty="0">
              <a:solidFill>
                <a:schemeClr val="accent5">
                  <a:lumMod val="75000"/>
                </a:schemeClr>
              </a:solidFill>
              <a:latin typeface="华文楷体" panose="02010600040101010101" charset="-122"/>
              <a:ea typeface="华文楷体" panose="02010600040101010101" charset="-122"/>
              <a:cs typeface="+mn-ea"/>
              <a:sym typeface="+mn-lt"/>
            </a:endParaRPr>
          </a:p>
        </p:txBody>
      </p:sp>
      <p:sp>
        <p:nvSpPr>
          <p:cNvPr id="26" name="TextBox 24"/>
          <p:cNvSpPr txBox="1"/>
          <p:nvPr>
            <p:custDataLst>
              <p:tags r:id="rId16"/>
            </p:custDataLst>
          </p:nvPr>
        </p:nvSpPr>
        <p:spPr>
          <a:xfrm>
            <a:off x="-551180" y="4152900"/>
            <a:ext cx="4240530" cy="2011045"/>
          </a:xfrm>
          <a:prstGeom prst="rect">
            <a:avLst/>
          </a:prstGeom>
          <a:noFill/>
        </p:spPr>
        <p:txBody>
          <a:bodyPr wrap="square" rtlCol="0">
            <a:spAutoFit/>
          </a:bodyPr>
          <a:lstStyle/>
          <a:p>
            <a:pPr algn="l">
              <a:lnSpc>
                <a:spcPct val="130000"/>
              </a:lnSpc>
            </a:pPr>
            <a:r>
              <a:rPr lang="en-US" altLang="zh-CN" sz="3200" b="1" dirty="0">
                <a:solidFill>
                  <a:schemeClr val="accent2">
                    <a:lumMod val="50000"/>
                  </a:schemeClr>
                </a:solidFill>
                <a:latin typeface="华文楷体" panose="02010600040101010101" charset="-122"/>
                <a:ea typeface="华文楷体" panose="02010600040101010101" charset="-122"/>
                <a:cs typeface="+mn-ea"/>
                <a:sym typeface="+mn-lt"/>
              </a:rPr>
              <a:t>             </a:t>
            </a:r>
            <a:r>
              <a:rPr lang="zh-CN" altLang="en-US" sz="3200" b="1" dirty="0">
                <a:solidFill>
                  <a:schemeClr val="accent2">
                    <a:lumMod val="50000"/>
                  </a:schemeClr>
                </a:solidFill>
                <a:latin typeface="华文楷体" panose="02010600040101010101" charset="-122"/>
                <a:ea typeface="华文楷体" panose="02010600040101010101" charset="-122"/>
                <a:cs typeface="+mn-ea"/>
                <a:sym typeface="+mn-lt"/>
              </a:rPr>
              <a:t>研读要点</a:t>
            </a:r>
            <a:endParaRPr lang="zh-CN" altLang="en-US" sz="3200" b="1" dirty="0">
              <a:solidFill>
                <a:schemeClr val="accent2">
                  <a:lumMod val="50000"/>
                </a:schemeClr>
              </a:solidFill>
              <a:latin typeface="华文楷体" panose="02010600040101010101" charset="-122"/>
              <a:ea typeface="华文楷体" panose="02010600040101010101" charset="-122"/>
              <a:cs typeface="+mn-ea"/>
              <a:sym typeface="+mn-lt"/>
            </a:endParaRPr>
          </a:p>
          <a:p>
            <a:pPr algn="ctr">
              <a:lnSpc>
                <a:spcPct val="130000"/>
              </a:lnSpc>
            </a:pPr>
            <a:r>
              <a:rPr lang="zh-CN" altLang="en-US" sz="3200" b="1" dirty="0">
                <a:solidFill>
                  <a:schemeClr val="accent2">
                    <a:lumMod val="50000"/>
                  </a:schemeClr>
                </a:solidFill>
                <a:latin typeface="华文楷体" panose="02010600040101010101" charset="-122"/>
                <a:ea typeface="华文楷体" panose="02010600040101010101" charset="-122"/>
                <a:cs typeface="+mn-ea"/>
                <a:sym typeface="+mn-lt"/>
              </a:rPr>
              <a:t> </a:t>
            </a:r>
            <a:r>
              <a:rPr lang="en-US" altLang="zh-CN" sz="3200" b="1" dirty="0">
                <a:solidFill>
                  <a:schemeClr val="accent2">
                    <a:lumMod val="50000"/>
                  </a:schemeClr>
                </a:solidFill>
                <a:latin typeface="华文楷体" panose="02010600040101010101" charset="-122"/>
                <a:ea typeface="华文楷体" panose="02010600040101010101" charset="-122"/>
                <a:cs typeface="+mn-ea"/>
                <a:sym typeface="+mn-lt"/>
              </a:rPr>
              <a:t> </a:t>
            </a:r>
            <a:r>
              <a:rPr lang="zh-CN" altLang="en-US" sz="3200" b="1" dirty="0">
                <a:solidFill>
                  <a:schemeClr val="accent2">
                    <a:lumMod val="50000"/>
                  </a:schemeClr>
                </a:solidFill>
                <a:latin typeface="华文楷体" panose="02010600040101010101" charset="-122"/>
                <a:ea typeface="华文楷体" panose="02010600040101010101" charset="-122"/>
                <a:cs typeface="+mn-ea"/>
                <a:sym typeface="+mn-lt"/>
              </a:rPr>
              <a:t>拓展细节</a:t>
            </a:r>
            <a:r>
              <a:rPr lang="en-US" altLang="zh-CN" sz="3200" b="1" dirty="0">
                <a:solidFill>
                  <a:schemeClr val="accent2">
                    <a:lumMod val="50000"/>
                  </a:schemeClr>
                </a:solidFill>
                <a:latin typeface="华文楷体" panose="02010600040101010101" charset="-122"/>
                <a:ea typeface="华文楷体" panose="02010600040101010101" charset="-122"/>
                <a:cs typeface="+mn-ea"/>
                <a:sym typeface="+mn-lt"/>
              </a:rPr>
              <a:t>            (</a:t>
            </a:r>
            <a:r>
              <a:rPr lang="en-US" altLang="zh-CN" sz="3200" b="1" dirty="0">
                <a:solidFill>
                  <a:schemeClr val="accent2">
                    <a:lumMod val="50000"/>
                  </a:schemeClr>
                </a:solidFill>
                <a:highlight>
                  <a:srgbClr val="FFFF00"/>
                </a:highlight>
                <a:latin typeface="Calibri" panose="020F0502020204030204" charset="0"/>
                <a:ea typeface="华文楷体" panose="02010600040101010101" charset="-122"/>
                <a:cs typeface="Calibri" panose="020F0502020204030204" charset="0"/>
                <a:sym typeface="+mn-lt"/>
              </a:rPr>
              <a:t>d</a:t>
            </a:r>
            <a:r>
              <a:rPr lang="en-US" altLang="zh-CN" sz="3200" b="1" dirty="0">
                <a:solidFill>
                  <a:schemeClr val="accent2">
                    <a:lumMod val="50000"/>
                  </a:schemeClr>
                </a:solidFill>
                <a:latin typeface="Calibri" panose="020F0502020204030204" charset="0"/>
                <a:ea typeface="华文楷体" panose="02010600040101010101" charset="-122"/>
                <a:cs typeface="Calibri" panose="020F0502020204030204" charset="0"/>
                <a:sym typeface="+mn-lt"/>
              </a:rPr>
              <a:t>etails</a:t>
            </a:r>
            <a:r>
              <a:rPr lang="en-US" altLang="zh-CN" sz="3200" b="1" dirty="0">
                <a:solidFill>
                  <a:schemeClr val="accent2">
                    <a:lumMod val="50000"/>
                  </a:schemeClr>
                </a:solidFill>
                <a:latin typeface="华文楷体" panose="02010600040101010101" charset="-122"/>
                <a:ea typeface="华文楷体" panose="02010600040101010101" charset="-122"/>
                <a:cs typeface="+mn-ea"/>
                <a:sym typeface="+mn-lt"/>
              </a:rPr>
              <a:t>)</a:t>
            </a:r>
            <a:endParaRPr lang="en-US" altLang="zh-CN" sz="3200" b="1" dirty="0">
              <a:solidFill>
                <a:schemeClr val="accent2">
                  <a:lumMod val="50000"/>
                </a:schemeClr>
              </a:solidFill>
              <a:latin typeface="华文楷体" panose="02010600040101010101" charset="-122"/>
              <a:ea typeface="华文楷体" panose="02010600040101010101" charset="-122"/>
              <a:cs typeface="+mn-ea"/>
              <a:sym typeface="+mn-lt"/>
            </a:endParaRPr>
          </a:p>
        </p:txBody>
      </p:sp>
      <p:sp>
        <p:nvSpPr>
          <p:cNvPr id="28" name="TextBox 26"/>
          <p:cNvSpPr txBox="1"/>
          <p:nvPr>
            <p:custDataLst>
              <p:tags r:id="rId17"/>
            </p:custDataLst>
          </p:nvPr>
        </p:nvSpPr>
        <p:spPr>
          <a:xfrm>
            <a:off x="9136733" y="1420947"/>
            <a:ext cx="1975337" cy="2011045"/>
          </a:xfrm>
          <a:prstGeom prst="rect">
            <a:avLst/>
          </a:prstGeom>
          <a:noFill/>
        </p:spPr>
        <p:txBody>
          <a:bodyPr wrap="square" rtlCol="0">
            <a:spAutoFit/>
          </a:bodyPr>
          <a:lstStyle/>
          <a:p>
            <a:pPr>
              <a:lnSpc>
                <a:spcPct val="130000"/>
              </a:lnSpc>
            </a:pPr>
            <a:r>
              <a:rPr lang="zh-CN" altLang="en-US" sz="3200" b="1" dirty="0">
                <a:solidFill>
                  <a:schemeClr val="accent3">
                    <a:lumMod val="50000"/>
                  </a:schemeClr>
                </a:solidFill>
                <a:latin typeface="华文楷体" panose="02010600040101010101" charset="-122"/>
                <a:ea typeface="华文楷体" panose="02010600040101010101" charset="-122"/>
                <a:cs typeface="+mn-ea"/>
                <a:sym typeface="+mn-lt"/>
              </a:rPr>
              <a:t>仔细审题拟定结构</a:t>
            </a:r>
            <a:r>
              <a:rPr lang="en-US" altLang="zh-CN" sz="3200" b="1" dirty="0">
                <a:solidFill>
                  <a:schemeClr val="accent3">
                    <a:lumMod val="50000"/>
                  </a:schemeClr>
                </a:solidFill>
                <a:latin typeface="华文楷体" panose="02010600040101010101" charset="-122"/>
                <a:ea typeface="华文楷体" panose="02010600040101010101" charset="-122"/>
                <a:cs typeface="+mn-ea"/>
                <a:sym typeface="+mn-lt"/>
              </a:rPr>
              <a:t>(</a:t>
            </a:r>
            <a:r>
              <a:rPr lang="en-US" altLang="zh-CN" sz="3200" b="1" dirty="0">
                <a:solidFill>
                  <a:schemeClr val="accent3">
                    <a:lumMod val="50000"/>
                  </a:schemeClr>
                </a:solidFill>
                <a:highlight>
                  <a:srgbClr val="FFFF00"/>
                </a:highlight>
                <a:latin typeface="Calibri" panose="020F0502020204030204" charset="0"/>
                <a:ea typeface="华文楷体" panose="02010600040101010101" charset="-122"/>
                <a:cs typeface="Calibri" panose="020F0502020204030204" charset="0"/>
                <a:sym typeface="+mn-lt"/>
              </a:rPr>
              <a:t>s</a:t>
            </a:r>
            <a:r>
              <a:rPr lang="en-US" altLang="zh-CN" sz="3200" b="1" dirty="0">
                <a:solidFill>
                  <a:schemeClr val="accent3">
                    <a:lumMod val="50000"/>
                  </a:schemeClr>
                </a:solidFill>
                <a:latin typeface="Calibri" panose="020F0502020204030204" charset="0"/>
                <a:ea typeface="华文楷体" panose="02010600040101010101" charset="-122"/>
                <a:cs typeface="Calibri" panose="020F0502020204030204" charset="0"/>
                <a:sym typeface="+mn-lt"/>
              </a:rPr>
              <a:t>tructure</a:t>
            </a:r>
            <a:r>
              <a:rPr lang="en-US" altLang="zh-CN" sz="3200" b="1" dirty="0">
                <a:solidFill>
                  <a:schemeClr val="accent3">
                    <a:lumMod val="50000"/>
                  </a:schemeClr>
                </a:solidFill>
                <a:latin typeface="华文楷体" panose="02010600040101010101" charset="-122"/>
                <a:ea typeface="华文楷体" panose="02010600040101010101" charset="-122"/>
                <a:cs typeface="+mn-ea"/>
                <a:sym typeface="+mn-lt"/>
              </a:rPr>
              <a:t>)</a:t>
            </a:r>
            <a:endParaRPr lang="en-US" altLang="zh-CN" sz="3200" b="1" dirty="0">
              <a:solidFill>
                <a:schemeClr val="accent3">
                  <a:lumMod val="50000"/>
                </a:schemeClr>
              </a:solidFill>
              <a:latin typeface="华文楷体" panose="02010600040101010101" charset="-122"/>
              <a:ea typeface="华文楷体" panose="02010600040101010101" charset="-122"/>
              <a:cs typeface="+mn-ea"/>
              <a:sym typeface="+mn-lt"/>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ac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accel="10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accel="10000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right)">
                                      <p:cBhvr>
                                        <p:cTn id="49" dur="500"/>
                                        <p:tgtEl>
                                          <p:spTgt spid="21"/>
                                        </p:tgtEl>
                                      </p:cBhvr>
                                    </p:animEffect>
                                  </p:childTnLst>
                                </p:cTn>
                              </p:par>
                              <p:par>
                                <p:cTn id="50" presetID="41" presetClass="entr" presetSubtype="0" fill="hold" grpId="0" nodeType="withEffect">
                                  <p:stCondLst>
                                    <p:cond delay="0"/>
                                  </p:stCondLst>
                                  <p:iterate type="lt">
                                    <p:tmPct val="10000"/>
                                  </p:iterate>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3"/>
                                        </p:tgtEl>
                                        <p:attrNameLst>
                                          <p:attrName>ppt_y</p:attrName>
                                        </p:attrNameLst>
                                      </p:cBhvr>
                                      <p:tavLst>
                                        <p:tav tm="0">
                                          <p:val>
                                            <p:strVal val="#ppt_y"/>
                                          </p:val>
                                        </p:tav>
                                        <p:tav tm="100000">
                                          <p:val>
                                            <p:strVal val="#ppt_y"/>
                                          </p:val>
                                        </p:tav>
                                      </p:tavLst>
                                    </p:anim>
                                    <p:anim calcmode="lin" valueType="num">
                                      <p:cBhvr>
                                        <p:cTn id="5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3"/>
                                        </p:tgtEl>
                                      </p:cBhvr>
                                    </p:animEffect>
                                  </p:childTnLst>
                                </p:cTn>
                              </p:par>
                              <p:par>
                                <p:cTn id="57" presetID="41" presetClass="entr" presetSubtype="0" fill="hold" grpId="0" nodeType="withEffect">
                                  <p:stCondLst>
                                    <p:cond delay="0"/>
                                  </p:stCondLst>
                                  <p:iterate type="lt">
                                    <p:tmPct val="10000"/>
                                  </p:iterate>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14"/>
                                        </p:tgtEl>
                                        <p:attrNameLst>
                                          <p:attrName>ppt_y</p:attrName>
                                        </p:attrNameLst>
                                      </p:cBhvr>
                                      <p:tavLst>
                                        <p:tav tm="0">
                                          <p:val>
                                            <p:strVal val="#ppt_y"/>
                                          </p:val>
                                        </p:tav>
                                        <p:tav tm="100000">
                                          <p:val>
                                            <p:strVal val="#ppt_y"/>
                                          </p:val>
                                        </p:tav>
                                      </p:tavLst>
                                    </p:anim>
                                    <p:anim calcmode="lin" valueType="num">
                                      <p:cBhvr>
                                        <p:cTn id="6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14"/>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41" presetClass="entr" presetSubtype="0" fill="hold" grpId="0" nodeType="withEffect">
                                  <p:stCondLst>
                                    <p:cond delay="0"/>
                                  </p:stCondLst>
                                  <p:iterate type="lt">
                                    <p:tmPct val="10000"/>
                                  </p:iterate>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15"/>
                                        </p:tgtEl>
                                        <p:attrNameLst>
                                          <p:attrName>ppt_y</p:attrName>
                                        </p:attrNameLst>
                                      </p:cBhvr>
                                      <p:tavLst>
                                        <p:tav tm="0">
                                          <p:val>
                                            <p:strVal val="#ppt_y"/>
                                          </p:val>
                                        </p:tav>
                                        <p:tav tm="100000">
                                          <p:val>
                                            <p:strVal val="#ppt_y"/>
                                          </p:val>
                                        </p:tav>
                                      </p:tavLst>
                                    </p:anim>
                                    <p:anim calcmode="lin" valueType="num">
                                      <p:cBhvr>
                                        <p:cTn id="7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15"/>
                                        </p:tgtEl>
                                      </p:cBhvr>
                                    </p:animEffect>
                                  </p:childTnLst>
                                </p:cTn>
                              </p:par>
                              <p:par>
                                <p:cTn id="74" presetID="22" presetClass="entr" presetSubtype="2"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right)">
                                      <p:cBhvr>
                                        <p:cTn id="76" dur="500"/>
                                        <p:tgtEl>
                                          <p:spTgt spid="26"/>
                                        </p:tgtEl>
                                      </p:cBhvr>
                                    </p:animEffect>
                                  </p:childTnLst>
                                </p:cTn>
                              </p:par>
                              <p:par>
                                <p:cTn id="77" presetID="41" presetClass="entr" presetSubtype="0" fill="hold" grpId="0" nodeType="withEffect">
                                  <p:stCondLst>
                                    <p:cond delay="0"/>
                                  </p:stCondLst>
                                  <p:iterate type="lt">
                                    <p:tmPct val="10000"/>
                                  </p:iterate>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16"/>
                                        </p:tgtEl>
                                        <p:attrNameLst>
                                          <p:attrName>ppt_y</p:attrName>
                                        </p:attrNameLst>
                                      </p:cBhvr>
                                      <p:tavLst>
                                        <p:tav tm="0">
                                          <p:val>
                                            <p:strVal val="#ppt_y"/>
                                          </p:val>
                                        </p:tav>
                                        <p:tav tm="100000">
                                          <p:val>
                                            <p:strVal val="#ppt_y"/>
                                          </p:val>
                                        </p:tav>
                                      </p:tavLst>
                                    </p:anim>
                                    <p:anim calcmode="lin" valueType="num">
                                      <p:cBhvr>
                                        <p:cTn id="8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16"/>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4" grpId="0"/>
      <p:bldP spid="26"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C414BCE5-C11B-4D7F-85FC-E4C026A7CA50}" type="slidenum">
              <a:rPr lang="zh-CN" altLang="en-US" smtClean="0"/>
            </a:fld>
            <a:endParaRPr lang="zh-CN" altLang="en-US"/>
          </a:p>
        </p:txBody>
      </p:sp>
      <p:sp>
        <p:nvSpPr>
          <p:cNvPr id="5" name="矩形 4"/>
          <p:cNvSpPr/>
          <p:nvPr/>
        </p:nvSpPr>
        <p:spPr>
          <a:xfrm>
            <a:off x="1618298" y="3995420"/>
            <a:ext cx="8955405" cy="2214880"/>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13800" b="1">
                <a:solidFill>
                  <a:schemeClr val="accent4"/>
                </a:solidFill>
                <a:effectLst/>
                <a:latin typeface="华文楷体" panose="02010600040101010101" charset="-122"/>
                <a:ea typeface="华文楷体" panose="02010600040101010101" charset="-122"/>
              </a:rPr>
              <a:t>高考加油！</a:t>
            </a:r>
            <a:endParaRPr lang="zh-CN" altLang="en-US" sz="13800" b="1">
              <a:solidFill>
                <a:schemeClr val="accent4"/>
              </a:solidFill>
              <a:effectLst/>
              <a:latin typeface="华文楷体" panose="02010600040101010101" charset="-122"/>
              <a:ea typeface="华文楷体" panose="02010600040101010101" charset="-122"/>
            </a:endParaRPr>
          </a:p>
        </p:txBody>
      </p:sp>
      <p:pic>
        <p:nvPicPr>
          <p:cNvPr id="100" name="图片 99"/>
          <p:cNvPicPr/>
          <p:nvPr/>
        </p:nvPicPr>
        <p:blipFill>
          <a:blip r:embed="rId1"/>
          <a:stretch>
            <a:fillRect/>
          </a:stretch>
        </p:blipFill>
        <p:spPr>
          <a:xfrm>
            <a:off x="2165985" y="148590"/>
            <a:ext cx="6290310" cy="384683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342" y="3162450"/>
            <a:ext cx="4806789" cy="409575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4391025"/>
            <a:ext cx="2528109" cy="2466975"/>
          </a:xfrm>
          <a:prstGeom prst="rect">
            <a:avLst/>
          </a:prstGeom>
        </p:spPr>
      </p:pic>
      <p:grpSp>
        <p:nvGrpSpPr>
          <p:cNvPr id="5" name="组合 4"/>
          <p:cNvGrpSpPr/>
          <p:nvPr/>
        </p:nvGrpSpPr>
        <p:grpSpPr>
          <a:xfrm>
            <a:off x="1910364" y="1624267"/>
            <a:ext cx="1786276" cy="2915664"/>
            <a:chOff x="4852128" y="2080699"/>
            <a:chExt cx="1786741" cy="2916423"/>
          </a:xfrm>
        </p:grpSpPr>
        <p:sp>
          <p:nvSpPr>
            <p:cNvPr id="6" name="TextBox 1"/>
            <p:cNvSpPr txBox="1"/>
            <p:nvPr/>
          </p:nvSpPr>
          <p:spPr>
            <a:xfrm>
              <a:off x="5427966" y="2080699"/>
              <a:ext cx="1210903" cy="2555210"/>
            </a:xfrm>
            <a:prstGeom prst="rect">
              <a:avLst/>
            </a:prstGeom>
          </p:spPr>
          <p:txBody>
            <a:bodyPr wrap="none">
              <a:spAutoFit/>
            </a:bodyPr>
            <a:lstStyle>
              <a:defPPr>
                <a:defRPr lang="zh-CN"/>
              </a:defPPr>
              <a:lvl1pPr>
                <a:defRPr sz="3600" b="1">
                  <a:gradFill>
                    <a:gsLst>
                      <a:gs pos="0">
                        <a:srgbClr val="760000"/>
                      </a:gs>
                      <a:gs pos="100000">
                        <a:srgbClr val="FF0000"/>
                      </a:gs>
                    </a:gsLst>
                    <a:lin ang="5400000" scaled="0"/>
                  </a:gradFill>
                  <a:ea typeface="微软雅黑" panose="020B0503020204020204" pitchFamily="34" charset="-122"/>
                </a:defRPr>
              </a:lvl1pPr>
            </a:lstStyle>
            <a:p>
              <a:pPr>
                <a:defRPr/>
              </a:pPr>
              <a:r>
                <a:rPr lang="zh-CN" altLang="en-US" sz="8000" dirty="0">
                  <a:solidFill>
                    <a:schemeClr val="tx1">
                      <a:lumMod val="75000"/>
                      <a:lumOff val="25000"/>
                    </a:schemeClr>
                  </a:solidFill>
                  <a:latin typeface="Arial" panose="020B0604020202020204"/>
                  <a:ea typeface="微软雅黑" panose="020B0503020204020204" pitchFamily="34" charset="-122"/>
                  <a:cs typeface="+mn-ea"/>
                  <a:sym typeface="+mn-lt"/>
                </a:rPr>
                <a:t>目</a:t>
              </a:r>
              <a:endParaRPr lang="en-US" altLang="zh-CN" sz="8000" dirty="0">
                <a:solidFill>
                  <a:schemeClr val="tx1">
                    <a:lumMod val="75000"/>
                    <a:lumOff val="25000"/>
                  </a:schemeClr>
                </a:solidFill>
                <a:latin typeface="Arial" panose="020B0604020202020204"/>
                <a:ea typeface="微软雅黑" panose="020B0503020204020204" pitchFamily="34" charset="-122"/>
                <a:cs typeface="+mn-ea"/>
                <a:sym typeface="+mn-lt"/>
              </a:endParaRPr>
            </a:p>
            <a:p>
              <a:pPr>
                <a:defRPr/>
              </a:pPr>
              <a:r>
                <a:rPr lang="zh-CN" altLang="en-US" sz="8000" dirty="0">
                  <a:solidFill>
                    <a:schemeClr val="tx1">
                      <a:lumMod val="75000"/>
                      <a:lumOff val="25000"/>
                    </a:schemeClr>
                  </a:solidFill>
                  <a:latin typeface="Arial" panose="020B0604020202020204"/>
                  <a:ea typeface="微软雅黑" panose="020B0503020204020204" pitchFamily="34" charset="-122"/>
                  <a:cs typeface="+mn-ea"/>
                  <a:sym typeface="+mn-lt"/>
                </a:rPr>
                <a:t>录</a:t>
              </a:r>
              <a:endParaRPr lang="en-US" altLang="zh-CN" sz="80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sp>
          <p:nvSpPr>
            <p:cNvPr id="7" name="TextBox 2"/>
            <p:cNvSpPr txBox="1">
              <a:spLocks noChangeArrowheads="1"/>
            </p:cNvSpPr>
            <p:nvPr/>
          </p:nvSpPr>
          <p:spPr bwMode="auto">
            <a:xfrm rot="5400000">
              <a:off x="3813112" y="3311606"/>
              <a:ext cx="2724532" cy="646499"/>
            </a:xfrm>
            <a:prstGeom prst="rect">
              <a:avLst/>
            </a:prstGeom>
          </p:spPr>
          <p:txBody>
            <a:bodyPr wrap="none">
              <a:spAutoFit/>
            </a:bodyPr>
            <a:lstStyle>
              <a:defPPr>
                <a:defRPr lang="zh-CN"/>
              </a:defPPr>
              <a:lvl1pPr>
                <a:defRPr sz="3600" b="1">
                  <a:gradFill>
                    <a:gsLst>
                      <a:gs pos="0">
                        <a:srgbClr val="760000"/>
                      </a:gs>
                      <a:gs pos="100000">
                        <a:srgbClr val="FF0000"/>
                      </a:gs>
                    </a:gsLst>
                    <a:lin ang="5400000" scaled="0"/>
                  </a:gradFill>
                  <a:ea typeface="微软雅黑" panose="020B0503020204020204" pitchFamily="34" charset="-122"/>
                </a:defRPr>
              </a:lvl1pPr>
            </a:lstStyle>
            <a:p>
              <a:pPr>
                <a:defRPr/>
              </a:pPr>
              <a:r>
                <a:rPr lang="en-US" altLang="zh-CN" dirty="0">
                  <a:solidFill>
                    <a:schemeClr val="tx1">
                      <a:lumMod val="75000"/>
                      <a:lumOff val="25000"/>
                    </a:schemeClr>
                  </a:solidFill>
                  <a:latin typeface="Arial" panose="020B0604020202020204"/>
                  <a:ea typeface="微软雅黑" panose="020B0503020204020204" pitchFamily="34" charset="-122"/>
                  <a:cs typeface="+mn-ea"/>
                  <a:sym typeface="+mn-lt"/>
                </a:rPr>
                <a:t>CONTENTS</a:t>
              </a:r>
              <a:endParaRPr lang="zh-CN" altLang="en-US"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grpSp>
      <p:grpSp>
        <p:nvGrpSpPr>
          <p:cNvPr id="8" name="组合 7"/>
          <p:cNvGrpSpPr/>
          <p:nvPr>
            <p:custDataLst>
              <p:tags r:id="rId4"/>
            </p:custDataLst>
          </p:nvPr>
        </p:nvGrpSpPr>
        <p:grpSpPr>
          <a:xfrm>
            <a:off x="4272328" y="1624267"/>
            <a:ext cx="5633218" cy="783728"/>
            <a:chOff x="5084115" y="-401349"/>
            <a:chExt cx="5634685" cy="783932"/>
          </a:xfrm>
        </p:grpSpPr>
        <p:sp>
          <p:nvSpPr>
            <p:cNvPr id="9" name="平行四边形 8"/>
            <p:cNvSpPr/>
            <p:nvPr>
              <p:custDataLst>
                <p:tags r:id="rId5"/>
              </p:custDataLst>
            </p:nvPr>
          </p:nvSpPr>
          <p:spPr>
            <a:xfrm>
              <a:off x="5084115" y="-285686"/>
              <a:ext cx="5634685" cy="487521"/>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等腰三角形 219"/>
            <p:cNvSpPr/>
            <p:nvPr>
              <p:custDataLst>
                <p:tags r:id="rId6"/>
              </p:custDataLst>
            </p:nvPr>
          </p:nvSpPr>
          <p:spPr>
            <a:xfrm rot="5400000" flipV="1">
              <a:off x="5337027" y="-304180"/>
              <a:ext cx="783932" cy="589593"/>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200" b="1" dirty="0">
                <a:solidFill>
                  <a:prstClr val="white"/>
                </a:solidFill>
                <a:latin typeface="微软雅黑" panose="020B0503020204020204" pitchFamily="34" charset="-122"/>
                <a:ea typeface="微软雅黑" panose="020B0503020204020204" pitchFamily="34" charset="-122"/>
              </a:endParaRPr>
            </a:p>
          </p:txBody>
        </p:sp>
        <p:sp>
          <p:nvSpPr>
            <p:cNvPr id="11" name="标题 4"/>
            <p:cNvSpPr txBox="1"/>
            <p:nvPr>
              <p:custDataLst>
                <p:tags r:id="rId7"/>
              </p:custDataLst>
            </p:nvPr>
          </p:nvSpPr>
          <p:spPr>
            <a:xfrm>
              <a:off x="5397388" y="-314197"/>
              <a:ext cx="663209" cy="512327"/>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400">
                <a:defRPr/>
              </a:pPr>
              <a:r>
                <a:rPr lang="en-US" altLang="zh-CN" sz="2000" dirty="0">
                  <a:solidFill>
                    <a:prstClr val="white"/>
                  </a:solidFill>
                  <a:latin typeface="Impact" panose="020B0806030902050204" pitchFamily="34" charset="0"/>
                  <a:ea typeface="微软雅黑" panose="020B0503020204020204" pitchFamily="34" charset="-122"/>
                </a:rPr>
                <a:t>01</a:t>
              </a:r>
              <a:endParaRPr lang="zh-CN" altLang="en-US" sz="1100" dirty="0">
                <a:solidFill>
                  <a:prstClr val="white"/>
                </a:solidFill>
                <a:latin typeface="Impact" panose="020B0806030902050204" pitchFamily="34" charset="0"/>
                <a:ea typeface="微软雅黑" panose="020B0503020204020204" pitchFamily="34" charset="-122"/>
              </a:endParaRPr>
            </a:p>
          </p:txBody>
        </p:sp>
      </p:grpSp>
      <p:grpSp>
        <p:nvGrpSpPr>
          <p:cNvPr id="12" name="组合 11"/>
          <p:cNvGrpSpPr/>
          <p:nvPr>
            <p:custDataLst>
              <p:tags r:id="rId8"/>
            </p:custDataLst>
          </p:nvPr>
        </p:nvGrpSpPr>
        <p:grpSpPr>
          <a:xfrm>
            <a:off x="4272328" y="2577492"/>
            <a:ext cx="5633218" cy="783728"/>
            <a:chOff x="5084115" y="-401349"/>
            <a:chExt cx="5634685" cy="783932"/>
          </a:xfrm>
        </p:grpSpPr>
        <p:sp>
          <p:nvSpPr>
            <p:cNvPr id="13" name="平行四边形 12"/>
            <p:cNvSpPr/>
            <p:nvPr>
              <p:custDataLst>
                <p:tags r:id="rId9"/>
              </p:custDataLst>
            </p:nvPr>
          </p:nvSpPr>
          <p:spPr>
            <a:xfrm>
              <a:off x="5084115" y="-285686"/>
              <a:ext cx="5634685" cy="487521"/>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等腰三角形 219"/>
            <p:cNvSpPr/>
            <p:nvPr>
              <p:custDataLst>
                <p:tags r:id="rId10"/>
              </p:custDataLst>
            </p:nvPr>
          </p:nvSpPr>
          <p:spPr>
            <a:xfrm rot="5400000" flipV="1">
              <a:off x="5337027" y="-304180"/>
              <a:ext cx="783932" cy="589593"/>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200" b="1" dirty="0">
                <a:solidFill>
                  <a:prstClr val="white"/>
                </a:solidFill>
                <a:latin typeface="微软雅黑" panose="020B0503020204020204" pitchFamily="34" charset="-122"/>
                <a:ea typeface="微软雅黑" panose="020B0503020204020204" pitchFamily="34" charset="-122"/>
              </a:endParaRPr>
            </a:p>
          </p:txBody>
        </p:sp>
        <p:sp>
          <p:nvSpPr>
            <p:cNvPr id="15" name="标题 4"/>
            <p:cNvSpPr txBox="1"/>
            <p:nvPr>
              <p:custDataLst>
                <p:tags r:id="rId11"/>
              </p:custDataLst>
            </p:nvPr>
          </p:nvSpPr>
          <p:spPr>
            <a:xfrm>
              <a:off x="5397388" y="-314197"/>
              <a:ext cx="663209" cy="512327"/>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400">
                <a:defRPr/>
              </a:pPr>
              <a:r>
                <a:rPr lang="en-US" altLang="zh-CN" sz="2000" dirty="0">
                  <a:solidFill>
                    <a:prstClr val="white"/>
                  </a:solidFill>
                  <a:latin typeface="Impact" panose="020B0806030902050204" pitchFamily="34" charset="0"/>
                  <a:ea typeface="微软雅黑" panose="020B0503020204020204" pitchFamily="34" charset="-122"/>
                </a:rPr>
                <a:t>02</a:t>
              </a:r>
              <a:endParaRPr lang="zh-CN" altLang="en-US" sz="1100" dirty="0">
                <a:solidFill>
                  <a:prstClr val="white"/>
                </a:solidFill>
                <a:latin typeface="Impact" panose="020B0806030902050204" pitchFamily="34" charset="0"/>
                <a:ea typeface="微软雅黑" panose="020B0503020204020204" pitchFamily="34" charset="-122"/>
              </a:endParaRPr>
            </a:p>
          </p:txBody>
        </p:sp>
      </p:grpSp>
      <p:grpSp>
        <p:nvGrpSpPr>
          <p:cNvPr id="16" name="组合 15"/>
          <p:cNvGrpSpPr/>
          <p:nvPr>
            <p:custDataLst>
              <p:tags r:id="rId12"/>
            </p:custDataLst>
          </p:nvPr>
        </p:nvGrpSpPr>
        <p:grpSpPr>
          <a:xfrm>
            <a:off x="4272328" y="3517919"/>
            <a:ext cx="5633218" cy="783728"/>
            <a:chOff x="5084115" y="-401349"/>
            <a:chExt cx="5634685" cy="783932"/>
          </a:xfrm>
        </p:grpSpPr>
        <p:sp>
          <p:nvSpPr>
            <p:cNvPr id="17" name="平行四边形 16"/>
            <p:cNvSpPr/>
            <p:nvPr>
              <p:custDataLst>
                <p:tags r:id="rId13"/>
              </p:custDataLst>
            </p:nvPr>
          </p:nvSpPr>
          <p:spPr>
            <a:xfrm>
              <a:off x="5084115" y="-285686"/>
              <a:ext cx="5634685" cy="487521"/>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等腰三角形 219"/>
            <p:cNvSpPr/>
            <p:nvPr>
              <p:custDataLst>
                <p:tags r:id="rId14"/>
              </p:custDataLst>
            </p:nvPr>
          </p:nvSpPr>
          <p:spPr>
            <a:xfrm rot="5400000" flipV="1">
              <a:off x="5337027" y="-304180"/>
              <a:ext cx="783932" cy="589593"/>
            </a:xfrm>
            <a:custGeom>
              <a:avLst/>
              <a:gdLst/>
              <a:ahLst/>
              <a:cxnLst/>
              <a:rect l="l" t="t" r="r" b="b"/>
              <a:pathLst>
                <a:path w="563124" h="628267">
                  <a:moveTo>
                    <a:pt x="0" y="3978"/>
                  </a:moveTo>
                  <a:lnTo>
                    <a:pt x="0" y="628267"/>
                  </a:lnTo>
                  <a:lnTo>
                    <a:pt x="303862" y="628267"/>
                  </a:lnTo>
                  <a:lnTo>
                    <a:pt x="447878" y="628267"/>
                  </a:lnTo>
                  <a:lnTo>
                    <a:pt x="559744" y="628267"/>
                  </a:lnTo>
                  <a:lnTo>
                    <a:pt x="476615" y="351159"/>
                  </a:lnTo>
                  <a:lnTo>
                    <a:pt x="563124" y="0"/>
                  </a:lnTo>
                  <a:lnTo>
                    <a:pt x="352994" y="0"/>
                  </a:lnTo>
                  <a:lnTo>
                    <a:pt x="353974" y="3978"/>
                  </a:ln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200" b="1" dirty="0">
                <a:solidFill>
                  <a:prstClr val="white"/>
                </a:solidFill>
                <a:latin typeface="微软雅黑" panose="020B0503020204020204" pitchFamily="34" charset="-122"/>
                <a:ea typeface="微软雅黑" panose="020B0503020204020204" pitchFamily="34" charset="-122"/>
              </a:endParaRPr>
            </a:p>
          </p:txBody>
        </p:sp>
        <p:sp>
          <p:nvSpPr>
            <p:cNvPr id="19" name="标题 4"/>
            <p:cNvSpPr txBox="1"/>
            <p:nvPr>
              <p:custDataLst>
                <p:tags r:id="rId15"/>
              </p:custDataLst>
            </p:nvPr>
          </p:nvSpPr>
          <p:spPr>
            <a:xfrm>
              <a:off x="5397388" y="-314197"/>
              <a:ext cx="663209" cy="512327"/>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400">
                <a:defRPr/>
              </a:pPr>
              <a:r>
                <a:rPr lang="en-US" altLang="zh-CN" sz="2000" dirty="0">
                  <a:solidFill>
                    <a:prstClr val="white"/>
                  </a:solidFill>
                  <a:latin typeface="Impact" panose="020B0806030902050204" pitchFamily="34" charset="0"/>
                  <a:ea typeface="微软雅黑" panose="020B0503020204020204" pitchFamily="34" charset="-122"/>
                </a:rPr>
                <a:t>03</a:t>
              </a:r>
              <a:endParaRPr lang="zh-CN" altLang="en-US" sz="1100" dirty="0">
                <a:solidFill>
                  <a:prstClr val="white"/>
                </a:solidFill>
                <a:latin typeface="Impact" panose="020B0806030902050204" pitchFamily="34" charset="0"/>
                <a:ea typeface="微软雅黑" panose="020B0503020204020204" pitchFamily="34" charset="-122"/>
              </a:endParaRPr>
            </a:p>
          </p:txBody>
        </p:sp>
      </p:grpSp>
      <p:sp>
        <p:nvSpPr>
          <p:cNvPr id="24" name="矩形 23"/>
          <p:cNvSpPr/>
          <p:nvPr>
            <p:custDataLst>
              <p:tags r:id="rId16"/>
            </p:custDataLst>
          </p:nvPr>
        </p:nvSpPr>
        <p:spPr>
          <a:xfrm>
            <a:off x="5265083" y="1729798"/>
            <a:ext cx="3675513" cy="521970"/>
          </a:xfrm>
          <a:prstGeom prst="rect">
            <a:avLst/>
          </a:prstGeom>
        </p:spPr>
        <p:txBody>
          <a:bodyPr wrap="square">
            <a:spAutoFit/>
          </a:bodyPr>
          <a:lstStyle/>
          <a:p>
            <a:pPr algn="ctr">
              <a:defRPr/>
            </a:pPr>
            <a:r>
              <a:rPr kumimoji="1"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理论基础</a:t>
            </a:r>
            <a:endParaRPr kumimoji="1"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17"/>
            </p:custDataLst>
          </p:nvPr>
        </p:nvSpPr>
        <p:spPr>
          <a:xfrm>
            <a:off x="5265083" y="2700913"/>
            <a:ext cx="3675513" cy="521970"/>
          </a:xfrm>
          <a:prstGeom prst="rect">
            <a:avLst/>
          </a:prstGeom>
        </p:spPr>
        <p:txBody>
          <a:bodyPr wrap="square">
            <a:spAutoFit/>
          </a:bodyPr>
          <a:lstStyle/>
          <a:p>
            <a:pPr algn="ctr">
              <a:defRPr/>
            </a:pPr>
            <a:r>
              <a:rPr kumimoji="1"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写作案例</a:t>
            </a:r>
            <a:endParaRPr kumimoji="1"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矩形 25"/>
          <p:cNvSpPr/>
          <p:nvPr>
            <p:custDataLst>
              <p:tags r:id="rId18"/>
            </p:custDataLst>
          </p:nvPr>
        </p:nvSpPr>
        <p:spPr>
          <a:xfrm>
            <a:off x="5211757" y="3630600"/>
            <a:ext cx="3675513" cy="521970"/>
          </a:xfrm>
          <a:prstGeom prst="rect">
            <a:avLst/>
          </a:prstGeom>
        </p:spPr>
        <p:txBody>
          <a:bodyPr wrap="square">
            <a:spAutoFit/>
          </a:bodyPr>
          <a:lstStyle/>
          <a:p>
            <a:pPr algn="ctr">
              <a:defRPr/>
            </a:pPr>
            <a:r>
              <a:rPr kumimoji="1"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备考提示</a:t>
            </a:r>
            <a:endParaRPr kumimoji="1"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灯片编号占位符 19"/>
          <p:cNvSpPr>
            <a:spLocks noGrp="1"/>
          </p:cNvSpPr>
          <p:nvPr>
            <p:ph type="sldNum" sz="quarter" idx="12"/>
          </p:nvPr>
        </p:nvSpPr>
        <p:spPr/>
        <p:txBody>
          <a:bodyPr/>
          <a:p>
            <a:fld id="{C414BCE5-C11B-4D7F-85FC-E4C026A7CA50}"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iSlíďè"/>
          <p:cNvSpPr txBox="1"/>
          <p:nvPr/>
        </p:nvSpPr>
        <p:spPr bwMode="auto">
          <a:xfrm>
            <a:off x="1307825" y="2340202"/>
            <a:ext cx="5012239" cy="101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77" rIns="89977">
            <a:noAutofit/>
          </a:bodyPr>
          <a:lstStyle/>
          <a:p>
            <a:pPr algn="ctr">
              <a:defRPr/>
            </a:pPr>
            <a:r>
              <a:rPr kumimoji="1" lang="zh-CN" altLang="en-US" sz="60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理论基础</a:t>
            </a:r>
            <a:endParaRPr kumimoji="1" lang="zh-CN" altLang="en-US" sz="60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iSlíďè"/>
          <p:cNvSpPr txBox="1"/>
          <p:nvPr/>
        </p:nvSpPr>
        <p:spPr bwMode="auto">
          <a:xfrm>
            <a:off x="1307824" y="1371103"/>
            <a:ext cx="5012239" cy="101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77" rIns="89977">
            <a:noAutofit/>
          </a:bodyPr>
          <a:lstStyle/>
          <a:p>
            <a:pPr defTabSz="913765">
              <a:spcBef>
                <a:spcPct val="0"/>
              </a:spcBef>
              <a:defRPr/>
            </a:pPr>
            <a:r>
              <a:rPr lang="en-US" altLang="zh-CN" sz="4800" b="1" dirty="0" smtClean="0">
                <a:solidFill>
                  <a:schemeClr val="bg2">
                    <a:lumMod val="10000"/>
                  </a:schemeClr>
                </a:solidFill>
                <a:cs typeface="+mn-ea"/>
                <a:sym typeface="+mn-lt"/>
              </a:rPr>
              <a:t>PART 01</a:t>
            </a:r>
            <a:endParaRPr lang="zh-CN" altLang="en-US" sz="4800" b="1" dirty="0">
              <a:solidFill>
                <a:schemeClr val="bg2">
                  <a:lumMod val="10000"/>
                </a:schemeClr>
              </a:solidFill>
              <a:cs typeface="+mn-ea"/>
              <a:sym typeface="+mn-lt"/>
            </a:endParaRPr>
          </a:p>
        </p:txBody>
      </p:sp>
      <p:sp>
        <p:nvSpPr>
          <p:cNvPr id="10" name="矩形 9"/>
          <p:cNvSpPr/>
          <p:nvPr/>
        </p:nvSpPr>
        <p:spPr>
          <a:xfrm flipV="1">
            <a:off x="1431166" y="3602450"/>
            <a:ext cx="449577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2"/>
          </p:nvPr>
        </p:nvSpPr>
        <p:spPr/>
        <p:txBody>
          <a:bodyPr/>
          <a:p>
            <a:fld id="{C414BCE5-C11B-4D7F-85FC-E4C026A7CA50}"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13937" y="367332"/>
            <a:ext cx="1811020" cy="583565"/>
          </a:xfrm>
          <a:prstGeom prst="rect">
            <a:avLst/>
          </a:prstGeom>
          <a:noFill/>
        </p:spPr>
        <p:txBody>
          <a:bodyPr wrap="none" rtlCol="0">
            <a:spAutoFit/>
          </a:bodyPr>
          <a:lstStyle/>
          <a:p>
            <a:r>
              <a:rPr kumimoji="1" lang="zh-CN" altLang="en-US" sz="3200" b="1" dirty="0">
                <a:solidFill>
                  <a:schemeClr val="tx1">
                    <a:lumMod val="75000"/>
                    <a:lumOff val="25000"/>
                  </a:schemeClr>
                </a:solidFill>
                <a:latin typeface="华文楷体" panose="02010600040101010101" charset="-122"/>
                <a:ea typeface="华文楷体" panose="02010600040101010101" charset="-122"/>
                <a:cs typeface="+mn-ea"/>
                <a:sym typeface="+mn-lt"/>
              </a:rPr>
              <a:t>理论基础</a:t>
            </a:r>
            <a:endParaRPr kumimoji="1" lang="zh-CN" altLang="en-US" sz="3200" b="1" dirty="0">
              <a:solidFill>
                <a:schemeClr val="tx1">
                  <a:lumMod val="75000"/>
                  <a:lumOff val="25000"/>
                </a:schemeClr>
              </a:solidFill>
              <a:latin typeface="华文楷体" panose="02010600040101010101" charset="-122"/>
              <a:ea typeface="华文楷体" panose="02010600040101010101" charset="-122"/>
              <a:cs typeface="+mn-ea"/>
              <a:sym typeface="+mn-lt"/>
            </a:endParaRPr>
          </a:p>
        </p:txBody>
      </p:sp>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38"/>
          <p:cNvSpPr txBox="1"/>
          <p:nvPr/>
        </p:nvSpPr>
        <p:spPr>
          <a:xfrm>
            <a:off x="5998426" y="2331071"/>
            <a:ext cx="1843701" cy="461631"/>
          </a:xfrm>
          <a:prstGeom prst="rect">
            <a:avLst/>
          </a:prstGeom>
          <a:noFill/>
          <a:ln>
            <a:noFill/>
          </a:ln>
        </p:spPr>
        <p:txBody>
          <a:bodyPr wrap="square" lIns="91407" tIns="45703" rIns="91407" bIns="45703" rtlCol="0">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100" name="文本框 99"/>
          <p:cNvSpPr txBox="1"/>
          <p:nvPr/>
        </p:nvSpPr>
        <p:spPr>
          <a:xfrm>
            <a:off x="791845" y="1116330"/>
            <a:ext cx="10777220" cy="4523105"/>
          </a:xfrm>
          <a:prstGeom prst="rect">
            <a:avLst/>
          </a:prstGeom>
          <a:noFill/>
          <a:ln w="9525">
            <a:solidFill>
              <a:schemeClr val="accent6">
                <a:lumMod val="50000"/>
              </a:schemeClr>
            </a:solidFill>
          </a:ln>
        </p:spPr>
        <p:txBody>
          <a:bodyPr wrap="square">
            <a:spAutoFit/>
          </a:bodyPr>
          <a:p>
            <a:pPr indent="228600"/>
            <a:r>
              <a:rPr lang="zh-CN" sz="2400">
                <a:latin typeface="宋体" panose="02010600030101010101" pitchFamily="2" charset="-122"/>
                <a:ea typeface="宋体" panose="02010600030101010101" pitchFamily="2" charset="-122"/>
              </a:rPr>
              <a:t>《普通高中英语课程标准》强调，主题语境为语言学习规约主题学习范围或搭建意义语境。在英语课程中，学生探究主题意义应该是教学的内核，是学生语言学习的基础和最重要内容。中华人民共和国教育部也明确指出普通高中英语课程内容需具备六要素：主题语境、语篇类型、语言知识、文化知识、语言技能和学习策略。其中，主题语境是放在首位的要素，彰显了主题语境在英语教学中的重要性</a:t>
            </a:r>
            <a:r>
              <a:rPr lang="zh-CN" sz="2400">
                <a:solidFill>
                  <a:srgbClr val="000000"/>
                </a:solidFill>
                <a:latin typeface="宋体" panose="02010600030101010101" pitchFamily="2" charset="-122"/>
                <a:ea typeface="宋体" panose="02010600030101010101" pitchFamily="2" charset="-122"/>
              </a:rPr>
              <a:t>。</a:t>
            </a:r>
            <a:endParaRPr lang="zh-CN" sz="2400">
              <a:solidFill>
                <a:srgbClr val="000000"/>
              </a:solidFill>
              <a:latin typeface="宋体" panose="02010600030101010101" pitchFamily="2" charset="-122"/>
              <a:ea typeface="宋体" panose="02010600030101010101" pitchFamily="2" charset="-122"/>
            </a:endParaRPr>
          </a:p>
          <a:p>
            <a:pPr indent="228600"/>
            <a:r>
              <a:rPr lang="en-US" altLang="zh-CN" sz="2400">
                <a:solidFill>
                  <a:srgbClr val="000000"/>
                </a:solidFill>
                <a:latin typeface="宋体" panose="02010600030101010101" pitchFamily="2" charset="-122"/>
                <a:ea typeface="宋体" panose="02010600030101010101" pitchFamily="2" charset="-122"/>
              </a:rPr>
              <a:t>  </a:t>
            </a:r>
            <a:r>
              <a:rPr lang="zh-CN" altLang="en-US" sz="2400">
                <a:solidFill>
                  <a:srgbClr val="000000"/>
                </a:solidFill>
                <a:latin typeface="宋体" panose="02010600030101010101" pitchFamily="2" charset="-122"/>
                <a:ea typeface="宋体" panose="02010600030101010101" pitchFamily="2" charset="-122"/>
              </a:rPr>
              <a:t>杜威提出，实际的情境是激发学生思维的主要因素、语言的使用无法脱离情境发生。程晓堂（2018）也指出基于主题意义的英语学习是学习语言的关键。主题语境可以为培养学生英语学科核心素养奠定基础（梅德明、王蔷，2018）。语境决定语言运用的准确性及得体性（王初明，2017）。语言学习不但学习其词汇和语法，且需要通过参与真实生活情境中的问题解决活动来实现，主题意义学习的重要性体现在语言的习得是基于意义学习的语言学习（王蔷，2016）。</a:t>
            </a:r>
            <a:endParaRPr lang="zh-CN" altLang="en-US" sz="2400">
              <a:solidFill>
                <a:srgbClr val="000000"/>
              </a:solidFill>
              <a:latin typeface="宋体" panose="02010600030101010101" pitchFamily="2" charset="-122"/>
              <a:ea typeface="宋体" panose="02010600030101010101" pitchFamily="2" charset="-122"/>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C414BCE5-C11B-4D7F-85FC-E4C026A7CA50}" type="slidenum">
              <a:rPr lang="zh-CN" altLang="en-US" smtClean="0"/>
            </a:fld>
            <a:endParaRPr lang="zh-CN" altLang="en-US"/>
          </a:p>
        </p:txBody>
      </p:sp>
      <p:sp>
        <p:nvSpPr>
          <p:cNvPr id="5" name="文本框 4"/>
          <p:cNvSpPr txBox="1"/>
          <p:nvPr/>
        </p:nvSpPr>
        <p:spPr>
          <a:xfrm>
            <a:off x="562610" y="377190"/>
            <a:ext cx="11149330" cy="2453640"/>
          </a:xfrm>
          <a:prstGeom prst="rect">
            <a:avLst/>
          </a:prstGeom>
          <a:noFill/>
          <a:ln>
            <a:solidFill>
              <a:schemeClr val="accent6">
                <a:lumMod val="50000"/>
              </a:schemeClr>
            </a:solidFill>
          </a:ln>
        </p:spPr>
        <p:txBody>
          <a:bodyPr wrap="square" rtlCol="0">
            <a:noAutofit/>
          </a:bodyPr>
          <a:p>
            <a:r>
              <a:rPr lang="en-US" altLang="zh-CN" sz="2400">
                <a:solidFill>
                  <a:srgbClr val="000000"/>
                </a:solidFill>
                <a:latin typeface="宋体" panose="02010600030101010101" pitchFamily="2" charset="-122"/>
                <a:ea typeface="宋体" panose="02010600030101010101" pitchFamily="2" charset="-122"/>
              </a:rPr>
              <a:t>    在高三复习阶段，</a:t>
            </a:r>
            <a:r>
              <a:rPr lang="zh-CN" altLang="en-US" sz="2400">
                <a:solidFill>
                  <a:srgbClr val="000000"/>
                </a:solidFill>
                <a:latin typeface="宋体" panose="02010600030101010101" pitchFamily="2" charset="-122"/>
                <a:ea typeface="宋体" panose="02010600030101010101" pitchFamily="2" charset="-122"/>
              </a:rPr>
              <a:t>教师可以尝试选择某一个主题语境进行应用文的变式训练，如我们所熟悉的中国传统文化为主题，可以由此展开不同的应用文体裁训练，例如告知信、邀请信、活动报道、演讲稿等。</a:t>
            </a:r>
            <a:endParaRPr lang="zh-CN" altLang="en-US" sz="2400">
              <a:solidFill>
                <a:srgbClr val="000000"/>
              </a:solidFill>
              <a:latin typeface="宋体" panose="02010600030101010101" pitchFamily="2" charset="-122"/>
              <a:ea typeface="宋体" panose="02010600030101010101" pitchFamily="2" charset="-122"/>
            </a:endParaRPr>
          </a:p>
          <a:p>
            <a:r>
              <a:rPr lang="en-US" altLang="zh-CN" sz="2400">
                <a:solidFill>
                  <a:srgbClr val="000000"/>
                </a:solidFill>
                <a:latin typeface="宋体" panose="02010600030101010101" pitchFamily="2" charset="-122"/>
                <a:ea typeface="宋体" panose="02010600030101010101" pitchFamily="2" charset="-122"/>
              </a:rPr>
              <a:t>    </a:t>
            </a:r>
            <a:r>
              <a:rPr lang="zh-CN" altLang="en-US" sz="2400">
                <a:solidFill>
                  <a:srgbClr val="000000"/>
                </a:solidFill>
                <a:latin typeface="宋体" panose="02010600030101010101" pitchFamily="2" charset="-122"/>
                <a:ea typeface="宋体" panose="02010600030101010101" pitchFamily="2" charset="-122"/>
              </a:rPr>
              <a:t>在基于主题语境的应用文变式训练下，学生不仅能进行主题语境的相关话题词汇和表达的操练，而且能加深对各种应用文体裁</a:t>
            </a:r>
            <a:r>
              <a:rPr lang="zh-CN" altLang="en-US" sz="2400">
                <a:solidFill>
                  <a:srgbClr val="000000"/>
                </a:solidFill>
                <a:highlight>
                  <a:srgbClr val="FFFF00"/>
                </a:highlight>
                <a:latin typeface="宋体" panose="02010600030101010101" pitchFamily="2" charset="-122"/>
                <a:ea typeface="宋体" panose="02010600030101010101" pitchFamily="2" charset="-122"/>
              </a:rPr>
              <a:t>结构</a:t>
            </a:r>
            <a:r>
              <a:rPr lang="en-US" altLang="zh-CN" sz="2400">
                <a:solidFill>
                  <a:srgbClr val="000000"/>
                </a:solidFill>
                <a:highlight>
                  <a:srgbClr val="FFFF00"/>
                </a:highlight>
                <a:latin typeface="Calibri" panose="020F0502020204030204" charset="0"/>
                <a:ea typeface="宋体" panose="02010600030101010101" pitchFamily="2" charset="-122"/>
                <a:cs typeface="Calibri" panose="020F0502020204030204" charset="0"/>
              </a:rPr>
              <a:t>(structure)</a:t>
            </a:r>
            <a:r>
              <a:rPr lang="zh-CN" altLang="en-US" sz="2400">
                <a:solidFill>
                  <a:srgbClr val="000000"/>
                </a:solidFill>
                <a:highlight>
                  <a:srgbClr val="FFFF00"/>
                </a:highlight>
                <a:latin typeface="Calibri" panose="020F0502020204030204" charset="0"/>
                <a:ea typeface="宋体" panose="02010600030101010101" pitchFamily="2" charset="-122"/>
                <a:cs typeface="Calibri" panose="020F0502020204030204" charset="0"/>
              </a:rPr>
              <a:t>、细节</a:t>
            </a:r>
            <a:r>
              <a:rPr lang="en-US" altLang="zh-CN" sz="2400">
                <a:solidFill>
                  <a:srgbClr val="000000"/>
                </a:solidFill>
                <a:highlight>
                  <a:srgbClr val="FFFF00"/>
                </a:highlight>
                <a:latin typeface="Calibri" panose="020F0502020204030204" charset="0"/>
                <a:ea typeface="宋体" panose="02010600030101010101" pitchFamily="2" charset="-122"/>
                <a:cs typeface="Calibri" panose="020F0502020204030204" charset="0"/>
              </a:rPr>
              <a:t>(details)</a:t>
            </a:r>
            <a:r>
              <a:rPr lang="zh-CN" altLang="en-US" sz="2400">
                <a:solidFill>
                  <a:srgbClr val="000000"/>
                </a:solidFill>
                <a:highlight>
                  <a:srgbClr val="FFFF00"/>
                </a:highlight>
                <a:latin typeface="Calibri" panose="020F0502020204030204" charset="0"/>
                <a:ea typeface="宋体" panose="02010600030101010101" pitchFamily="2" charset="-122"/>
                <a:cs typeface="Calibri" panose="020F0502020204030204" charset="0"/>
              </a:rPr>
              <a:t>和表达</a:t>
            </a:r>
            <a:r>
              <a:rPr lang="en-US" altLang="zh-CN" sz="2400">
                <a:solidFill>
                  <a:srgbClr val="000000"/>
                </a:solidFill>
                <a:highlight>
                  <a:srgbClr val="FFFF00"/>
                </a:highlight>
                <a:latin typeface="Calibri" panose="020F0502020204030204" charset="0"/>
                <a:ea typeface="宋体" panose="02010600030101010101" pitchFamily="2" charset="-122"/>
                <a:cs typeface="Calibri" panose="020F0502020204030204" charset="0"/>
              </a:rPr>
              <a:t>(language)</a:t>
            </a:r>
            <a:r>
              <a:rPr lang="zh-CN" altLang="en-US" sz="2400">
                <a:solidFill>
                  <a:srgbClr val="000000"/>
                </a:solidFill>
                <a:latin typeface="Calibri" panose="020F0502020204030204" charset="0"/>
                <a:ea typeface="宋体" panose="02010600030101010101" pitchFamily="2" charset="-122"/>
                <a:cs typeface="Calibri" panose="020F0502020204030204" charset="0"/>
              </a:rPr>
              <a:t>的异同的理解。</a:t>
            </a:r>
            <a:endParaRPr lang="zh-CN" altLang="en-US" sz="2400">
              <a:solidFill>
                <a:srgbClr val="000000"/>
              </a:solidFill>
              <a:latin typeface="Calibri" panose="020F0502020204030204" charset="0"/>
              <a:ea typeface="宋体" panose="02010600030101010101" pitchFamily="2" charset="-122"/>
              <a:cs typeface="Calibri" panose="020F0502020204030204" charset="0"/>
            </a:endParaRPr>
          </a:p>
          <a:p>
            <a:r>
              <a:rPr lang="en-US" altLang="zh-CN" sz="2400">
                <a:solidFill>
                  <a:srgbClr val="000000"/>
                </a:solidFill>
                <a:latin typeface="宋体" panose="02010600030101010101" pitchFamily="2" charset="-122"/>
                <a:ea typeface="宋体" panose="02010600030101010101" pitchFamily="2" charset="-122"/>
              </a:rPr>
              <a:t>    </a:t>
            </a:r>
            <a:endParaRPr lang="en-US" altLang="zh-CN" sz="2400">
              <a:solidFill>
                <a:srgbClr val="000000"/>
              </a:solidFill>
              <a:latin typeface="宋体" panose="02010600030101010101" pitchFamily="2" charset="-122"/>
              <a:ea typeface="宋体" panose="02010600030101010101" pitchFamily="2" charset="-122"/>
            </a:endParaRPr>
          </a:p>
        </p:txBody>
      </p:sp>
      <p:pic>
        <p:nvPicPr>
          <p:cNvPr id="100" name="图片 99"/>
          <p:cNvPicPr/>
          <p:nvPr/>
        </p:nvPicPr>
        <p:blipFill>
          <a:blip r:embed="rId1"/>
          <a:stretch>
            <a:fillRect/>
          </a:stretch>
        </p:blipFill>
        <p:spPr>
          <a:xfrm>
            <a:off x="3087370" y="3001010"/>
            <a:ext cx="5616575" cy="3651250"/>
          </a:xfrm>
          <a:prstGeom prst="round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iSlíďè"/>
          <p:cNvSpPr txBox="1"/>
          <p:nvPr/>
        </p:nvSpPr>
        <p:spPr bwMode="auto">
          <a:xfrm>
            <a:off x="5486042" y="2572430"/>
            <a:ext cx="5012239" cy="101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77" rIns="89977">
            <a:noAutofit/>
          </a:bodyPr>
          <a:lstStyle/>
          <a:p>
            <a:pPr algn="ctr">
              <a:defRPr/>
            </a:pPr>
            <a:r>
              <a:rPr kumimoji="1" lang="zh-CN" altLang="en-US" sz="60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写作案例</a:t>
            </a:r>
            <a:endParaRPr kumimoji="1" lang="zh-CN" altLang="en-US" sz="60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iSlíďè"/>
          <p:cNvSpPr txBox="1"/>
          <p:nvPr/>
        </p:nvSpPr>
        <p:spPr bwMode="auto">
          <a:xfrm>
            <a:off x="5486041" y="1603331"/>
            <a:ext cx="5012239" cy="101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77" rIns="89977">
            <a:noAutofit/>
          </a:bodyPr>
          <a:lstStyle/>
          <a:p>
            <a:pPr defTabSz="913765">
              <a:spcBef>
                <a:spcPct val="0"/>
              </a:spcBef>
              <a:defRPr/>
            </a:pPr>
            <a:r>
              <a:rPr lang="en-US" altLang="zh-CN" sz="4800" b="1" dirty="0" smtClean="0">
                <a:solidFill>
                  <a:schemeClr val="bg2">
                    <a:lumMod val="10000"/>
                  </a:schemeClr>
                </a:solidFill>
                <a:cs typeface="+mn-ea"/>
                <a:sym typeface="+mn-lt"/>
              </a:rPr>
              <a:t>PART 02</a:t>
            </a:r>
            <a:endParaRPr lang="zh-CN" altLang="en-US" sz="4800" b="1" dirty="0">
              <a:solidFill>
                <a:schemeClr val="bg2">
                  <a:lumMod val="10000"/>
                </a:schemeClr>
              </a:solidFill>
              <a:cs typeface="+mn-ea"/>
              <a:sym typeface="+mn-lt"/>
            </a:endParaRPr>
          </a:p>
        </p:txBody>
      </p:sp>
      <p:sp>
        <p:nvSpPr>
          <p:cNvPr id="8" name="矩形 7"/>
          <p:cNvSpPr/>
          <p:nvPr/>
        </p:nvSpPr>
        <p:spPr>
          <a:xfrm flipV="1">
            <a:off x="5609383" y="3834678"/>
            <a:ext cx="449577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9516"/>
            <a:ext cx="5581650" cy="3841208"/>
          </a:xfrm>
          <a:prstGeom prst="rect">
            <a:avLst/>
          </a:prstGeom>
        </p:spPr>
      </p:pic>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38"/>
          <p:cNvSpPr txBox="1"/>
          <p:nvPr/>
        </p:nvSpPr>
        <p:spPr>
          <a:xfrm>
            <a:off x="5998426" y="2331071"/>
            <a:ext cx="1843701" cy="461631"/>
          </a:xfrm>
          <a:prstGeom prst="rect">
            <a:avLst/>
          </a:prstGeom>
          <a:noFill/>
          <a:ln>
            <a:noFill/>
          </a:ln>
        </p:spPr>
        <p:txBody>
          <a:bodyPr wrap="square" lIns="91407" tIns="45703" rIns="91407" bIns="45703" rtlCol="0">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3" name="文本框 2"/>
          <p:cNvSpPr txBox="1"/>
          <p:nvPr/>
        </p:nvSpPr>
        <p:spPr>
          <a:xfrm>
            <a:off x="1376680" y="389255"/>
            <a:ext cx="7790180" cy="521970"/>
          </a:xfrm>
          <a:prstGeom prst="rect">
            <a:avLst/>
          </a:prstGeom>
          <a:noFill/>
        </p:spPr>
        <p:txBody>
          <a:bodyPr wrap="square" rtlCol="0">
            <a:spAutoFit/>
          </a:bodyPr>
          <a:p>
            <a:r>
              <a:rPr lang="en-US" altLang="zh-CN" sz="2800" b="1">
                <a:solidFill>
                  <a:srgbClr val="0070C0"/>
                </a:solidFill>
                <a:latin typeface="Calibri" panose="020F0502020204030204" charset="0"/>
                <a:ea typeface="华文楷体" panose="02010600040101010101" charset="-122"/>
                <a:cs typeface="Calibri" panose="020F0502020204030204" charset="0"/>
              </a:rPr>
              <a:t>2024</a:t>
            </a:r>
            <a:r>
              <a:rPr lang="zh-CN" altLang="en-US" sz="2800" b="1">
                <a:solidFill>
                  <a:srgbClr val="0070C0"/>
                </a:solidFill>
                <a:latin typeface="Calibri" panose="020F0502020204030204" charset="0"/>
                <a:ea typeface="华文楷体" panose="02010600040101010101" charset="-122"/>
                <a:cs typeface="Calibri" panose="020F0502020204030204" charset="0"/>
              </a:rPr>
              <a:t>届</a:t>
            </a:r>
            <a:r>
              <a:rPr lang="en-US" altLang="zh-CN" sz="2800" b="1">
                <a:solidFill>
                  <a:srgbClr val="0070C0"/>
                </a:solidFill>
                <a:latin typeface="Calibri" panose="020F0502020204030204" charset="0"/>
                <a:ea typeface="华文楷体" panose="02010600040101010101" charset="-122"/>
                <a:cs typeface="Calibri" panose="020F0502020204030204" charset="0"/>
              </a:rPr>
              <a:t>T8</a:t>
            </a:r>
            <a:r>
              <a:rPr lang="zh-CN" altLang="en-US" sz="2800" b="1">
                <a:solidFill>
                  <a:srgbClr val="0070C0"/>
                </a:solidFill>
                <a:latin typeface="华文楷体" panose="02010600040101010101" charset="-122"/>
                <a:ea typeface="华文楷体" panose="02010600040101010101" charset="-122"/>
                <a:cs typeface="华文楷体" panose="02010600040101010101" charset="-122"/>
              </a:rPr>
              <a:t>联考高三第二次学业质量评价（</a:t>
            </a:r>
            <a:r>
              <a:rPr lang="en-US" altLang="zh-CN" sz="2800" b="1">
                <a:solidFill>
                  <a:srgbClr val="0070C0"/>
                </a:solidFill>
                <a:latin typeface="Calibri" panose="020F0502020204030204" charset="0"/>
                <a:ea typeface="华文楷体" panose="02010600040101010101" charset="-122"/>
                <a:cs typeface="Calibri" panose="020F0502020204030204" charset="0"/>
              </a:rPr>
              <a:t>2024.3</a:t>
            </a:r>
            <a:r>
              <a:rPr lang="zh-CN" altLang="en-US" sz="2800" b="1">
                <a:solidFill>
                  <a:srgbClr val="0070C0"/>
                </a:solidFill>
                <a:latin typeface="华文楷体" panose="02010600040101010101" charset="-122"/>
                <a:ea typeface="华文楷体" panose="02010600040101010101" charset="-122"/>
                <a:cs typeface="华文楷体" panose="02010600040101010101" charset="-122"/>
              </a:rPr>
              <a:t>）</a:t>
            </a:r>
            <a:endParaRPr lang="zh-CN" altLang="en-US" sz="2800" b="1">
              <a:solidFill>
                <a:srgbClr val="0070C0"/>
              </a:solidFill>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450850" y="1257300"/>
            <a:ext cx="11412220" cy="2245360"/>
          </a:xfrm>
          <a:prstGeom prst="rect">
            <a:avLst/>
          </a:prstGeom>
          <a:noFill/>
          <a:ln>
            <a:solidFill>
              <a:schemeClr val="accent4">
                <a:lumMod val="50000"/>
              </a:schemeClr>
            </a:solidFill>
          </a:ln>
        </p:spPr>
        <p:txBody>
          <a:bodyPr wrap="square" rtlCol="0">
            <a:spAutoFit/>
          </a:bodyPr>
          <a:p>
            <a:r>
              <a:rPr lang="en-US" altLang="zh-CN" sz="2800" b="1">
                <a:latin typeface="华文楷体" panose="02010600040101010101" charset="-122"/>
                <a:ea typeface="华文楷体" panose="02010600040101010101" charset="-122"/>
                <a:cs typeface="华文楷体" panose="02010600040101010101" charset="-122"/>
              </a:rPr>
              <a:t>    </a:t>
            </a:r>
            <a:r>
              <a:rPr lang="zh-CN" altLang="en-US" sz="2800" b="1">
                <a:latin typeface="华文楷体" panose="02010600040101010101" charset="-122"/>
                <a:ea typeface="华文楷体" panose="02010600040101010101" charset="-122"/>
                <a:cs typeface="华文楷体" panose="02010600040101010101" charset="-122"/>
              </a:rPr>
              <a:t>假定你是李华，毕业在即，你校英文报举办了以</a:t>
            </a:r>
            <a:r>
              <a:rPr lang="en-US" altLang="zh-CN" sz="2800" b="1">
                <a:latin typeface="华文楷体" panose="02010600040101010101" charset="-122"/>
                <a:ea typeface="华文楷体" panose="02010600040101010101" charset="-122"/>
                <a:cs typeface="华文楷体" panose="02010600040101010101" charset="-122"/>
              </a:rPr>
              <a:t>“</a:t>
            </a:r>
            <a:r>
              <a:rPr lang="en-US" altLang="zh-CN" sz="2800" b="1">
                <a:highlight>
                  <a:srgbClr val="FFFF00"/>
                </a:highlight>
                <a:latin typeface="Times New Roman" panose="02020603050405020304" charset="0"/>
                <a:ea typeface="华文楷体" panose="02010600040101010101" charset="-122"/>
                <a:cs typeface="Times New Roman" panose="02020603050405020304" charset="0"/>
              </a:rPr>
              <a:t>An Unforgettable Activity in High School</a:t>
            </a:r>
            <a:r>
              <a:rPr lang="en-US" altLang="zh-CN" sz="2800" b="1">
                <a:highlight>
                  <a:srgbClr val="FFFF00"/>
                </a:highlight>
                <a:latin typeface="华文楷体" panose="02010600040101010101" charset="-122"/>
                <a:ea typeface="华文楷体" panose="02010600040101010101" charset="-122"/>
                <a:cs typeface="华文楷体" panose="02010600040101010101" charset="-122"/>
              </a:rPr>
              <a:t>” </a:t>
            </a:r>
            <a:r>
              <a:rPr lang="zh-CN" altLang="en-US" sz="2800" b="1">
                <a:highlight>
                  <a:srgbClr val="FFFF00"/>
                </a:highlight>
                <a:latin typeface="华文楷体" panose="02010600040101010101" charset="-122"/>
                <a:ea typeface="华文楷体" panose="02010600040101010101" charset="-122"/>
                <a:cs typeface="华文楷体" panose="02010600040101010101" charset="-122"/>
              </a:rPr>
              <a:t>为主题的征文活动</a:t>
            </a:r>
            <a:r>
              <a:rPr lang="zh-CN" altLang="en-US" sz="2800" b="1">
                <a:latin typeface="华文楷体" panose="02010600040101010101" charset="-122"/>
                <a:ea typeface="华文楷体" panose="02010600040101010101" charset="-122"/>
                <a:cs typeface="华文楷体" panose="02010600040101010101" charset="-122"/>
              </a:rPr>
              <a:t>。请你写一篇英文短文投稿，分享一次你参加过的校园活动。内容包括：</a:t>
            </a:r>
            <a:endParaRPr lang="zh-CN" altLang="en-US" sz="2800" b="1">
              <a:latin typeface="华文楷体" panose="02010600040101010101" charset="-122"/>
              <a:ea typeface="华文楷体" panose="02010600040101010101" charset="-122"/>
              <a:cs typeface="华文楷体" panose="02010600040101010101" charset="-122"/>
            </a:endParaRPr>
          </a:p>
          <a:p>
            <a:r>
              <a:rPr lang="en-US" altLang="zh-CN" sz="2800" b="1">
                <a:latin typeface="华文楷体" panose="02010600040101010101" charset="-122"/>
                <a:ea typeface="华文楷体" panose="02010600040101010101" charset="-122"/>
                <a:cs typeface="华文楷体" panose="02010600040101010101" charset="-122"/>
              </a:rPr>
              <a:t>1. </a:t>
            </a:r>
            <a:r>
              <a:rPr lang="zh-CN" altLang="en-US" sz="2800" b="1">
                <a:latin typeface="华文楷体" panose="02010600040101010101" charset="-122"/>
                <a:ea typeface="华文楷体" panose="02010600040101010101" charset="-122"/>
                <a:cs typeface="华文楷体" panose="02010600040101010101" charset="-122"/>
              </a:rPr>
              <a:t>活动内容；</a:t>
            </a:r>
            <a:endParaRPr lang="zh-CN" altLang="en-US" sz="2800" b="1">
              <a:latin typeface="华文楷体" panose="02010600040101010101" charset="-122"/>
              <a:ea typeface="华文楷体" panose="02010600040101010101" charset="-122"/>
              <a:cs typeface="华文楷体" panose="02010600040101010101" charset="-122"/>
            </a:endParaRPr>
          </a:p>
          <a:p>
            <a:r>
              <a:rPr lang="en-US" altLang="zh-CN" sz="2800" b="1">
                <a:latin typeface="华文楷体" panose="02010600040101010101" charset="-122"/>
                <a:ea typeface="华文楷体" panose="02010600040101010101" charset="-122"/>
                <a:cs typeface="华文楷体" panose="02010600040101010101" charset="-122"/>
              </a:rPr>
              <a:t>2. </a:t>
            </a:r>
            <a:r>
              <a:rPr lang="zh-CN" altLang="en-US" sz="2800" b="1">
                <a:latin typeface="华文楷体" panose="02010600040101010101" charset="-122"/>
                <a:ea typeface="华文楷体" panose="02010600040101010101" charset="-122"/>
                <a:cs typeface="华文楷体" panose="02010600040101010101" charset="-122"/>
              </a:rPr>
              <a:t>活动感受。</a:t>
            </a:r>
            <a:endParaRPr lang="zh-CN" altLang="en-US" sz="2800" b="1">
              <a:latin typeface="华文楷体" panose="02010600040101010101" charset="-122"/>
              <a:ea typeface="华文楷体" panose="02010600040101010101" charset="-122"/>
              <a:cs typeface="华文楷体" panose="02010600040101010101" charset="-122"/>
            </a:endParaRPr>
          </a:p>
        </p:txBody>
      </p:sp>
      <p:sp>
        <p:nvSpPr>
          <p:cNvPr id="5" name="矩形 4"/>
          <p:cNvSpPr/>
          <p:nvPr/>
        </p:nvSpPr>
        <p:spPr>
          <a:xfrm>
            <a:off x="10902315" y="1713865"/>
            <a:ext cx="832485" cy="474345"/>
          </a:xfrm>
          <a:prstGeom prst="rect">
            <a:avLst/>
          </a:prstGeom>
          <a:noFill/>
          <a:ln w="28575">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灯片编号占位符 5"/>
          <p:cNvSpPr>
            <a:spLocks noGrp="1"/>
          </p:cNvSpPr>
          <p:nvPr>
            <p:ph type="sldNum" sz="quarter" idx="12"/>
          </p:nvPr>
        </p:nvSpPr>
        <p:spPr/>
        <p:txBody>
          <a:bodyPr/>
          <a:p>
            <a:fld id="{C414BCE5-C11B-4D7F-85FC-E4C026A7CA50}" type="slidenum">
              <a:rPr lang="zh-CN" altLang="en-US" smtClean="0"/>
            </a:fld>
            <a:endParaRPr lang="zh-CN" altLang="en-US"/>
          </a:p>
        </p:txBody>
      </p:sp>
      <p:sp>
        <p:nvSpPr>
          <p:cNvPr id="7" name="文本框 6"/>
          <p:cNvSpPr txBox="1"/>
          <p:nvPr/>
        </p:nvSpPr>
        <p:spPr>
          <a:xfrm>
            <a:off x="919480" y="4170045"/>
            <a:ext cx="10052050" cy="953135"/>
          </a:xfrm>
          <a:prstGeom prst="rect">
            <a:avLst/>
          </a:prstGeom>
          <a:solidFill>
            <a:srgbClr val="B9D6A0"/>
          </a:solidFill>
        </p:spPr>
        <p:txBody>
          <a:bodyPr wrap="square" rtlCol="0">
            <a:spAutoFit/>
          </a:bodyPr>
          <a:p>
            <a:r>
              <a:rPr lang="en-US" altLang="zh-CN" sz="2800" b="1">
                <a:solidFill>
                  <a:srgbClr val="002060"/>
                </a:solidFill>
                <a:latin typeface="华文楷体" panose="02010600040101010101" charset="-122"/>
                <a:ea typeface="华文楷体" panose="02010600040101010101" charset="-122"/>
                <a:cs typeface="华文楷体" panose="02010600040101010101" charset="-122"/>
                <a:sym typeface="+mn-ea"/>
              </a:rPr>
              <a:t>      </a:t>
            </a:r>
            <a:r>
              <a:rPr lang="zh-CN" altLang="en-US" sz="2800" b="1">
                <a:solidFill>
                  <a:srgbClr val="002060"/>
                </a:solidFill>
                <a:latin typeface="华文楷体" panose="02010600040101010101" charset="-122"/>
                <a:ea typeface="华文楷体" panose="02010600040101010101" charset="-122"/>
                <a:cs typeface="华文楷体" panose="02010600040101010101" charset="-122"/>
                <a:sym typeface="+mn-ea"/>
              </a:rPr>
              <a:t>应用文变式分为体裁变式和内容变式，</a:t>
            </a:r>
            <a:r>
              <a:rPr lang="zh-CN" altLang="en-US" sz="2800" b="1">
                <a:solidFill>
                  <a:srgbClr val="002060"/>
                </a:solidFill>
                <a:latin typeface="华文楷体" panose="02010600040101010101" charset="-122"/>
                <a:ea typeface="华文楷体" panose="02010600040101010101" charset="-122"/>
                <a:cs typeface="华文楷体" panose="02010600040101010101" charset="-122"/>
              </a:rPr>
              <a:t>以以上</a:t>
            </a:r>
            <a:r>
              <a:rPr lang="en-US" altLang="zh-CN" sz="2800" b="1">
                <a:solidFill>
                  <a:srgbClr val="002060"/>
                </a:solidFill>
                <a:latin typeface="Calibri" panose="020F0502020204030204" charset="0"/>
                <a:ea typeface="华文楷体" panose="02010600040101010101" charset="-122"/>
                <a:cs typeface="Calibri" panose="020F0502020204030204" charset="0"/>
              </a:rPr>
              <a:t>T8</a:t>
            </a:r>
            <a:r>
              <a:rPr lang="zh-CN" altLang="en-US" sz="2800" b="1">
                <a:solidFill>
                  <a:srgbClr val="002060"/>
                </a:solidFill>
                <a:latin typeface="华文楷体" panose="02010600040101010101" charset="-122"/>
                <a:ea typeface="华文楷体" panose="02010600040101010101" charset="-122"/>
                <a:cs typeface="华文楷体" panose="02010600040101010101" charset="-122"/>
              </a:rPr>
              <a:t>联考的应用文为抓手，尝试将此篇应用文进行变式操练。</a:t>
            </a:r>
            <a:endParaRPr lang="zh-CN" altLang="en-US" sz="2800" b="1">
              <a:solidFill>
                <a:srgbClr val="002060"/>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9F754DE-2CAD-44b6-B708-469DEB6407EB-1" descr="wpp"/>
          <p:cNvPicPr>
            <a:picLocks noChangeAspect="1"/>
          </p:cNvPicPr>
          <p:nvPr/>
        </p:nvPicPr>
        <p:blipFill>
          <a:blip r:embed="rId1"/>
          <a:stretch>
            <a:fillRect/>
          </a:stretch>
        </p:blipFill>
        <p:spPr>
          <a:xfrm>
            <a:off x="1085850" y="200660"/>
            <a:ext cx="10162540" cy="6657340"/>
          </a:xfrm>
          <a:prstGeom prst="rect">
            <a:avLst/>
          </a:prstGeom>
        </p:spPr>
      </p:pic>
      <p:sp>
        <p:nvSpPr>
          <p:cNvPr id="7" name="文本框 6"/>
          <p:cNvSpPr txBox="1"/>
          <p:nvPr/>
        </p:nvSpPr>
        <p:spPr>
          <a:xfrm>
            <a:off x="1313937" y="367332"/>
            <a:ext cx="309880" cy="583565"/>
          </a:xfrm>
          <a:prstGeom prst="rect">
            <a:avLst/>
          </a:prstGeom>
          <a:noFill/>
        </p:spPr>
        <p:txBody>
          <a:bodyPr wrap="none" rtlCol="0">
            <a:spAutoFit/>
          </a:bodyPr>
          <a:lstStyle/>
          <a:p>
            <a:endParaRPr kumimoji="1" lang="zh-CN" altLang="en-US" sz="3200" b="1" dirty="0">
              <a:solidFill>
                <a:schemeClr val="tx1">
                  <a:lumMod val="75000"/>
                  <a:lumOff val="25000"/>
                </a:schemeClr>
              </a:solidFill>
              <a:latin typeface="华文楷体" panose="02010600040101010101" charset="-122"/>
              <a:ea typeface="华文楷体" panose="02010600040101010101" charset="-122"/>
              <a:cs typeface="+mn-ea"/>
              <a:sym typeface="+mn-lt"/>
            </a:endParaRPr>
          </a:p>
        </p:txBody>
      </p:sp>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38"/>
          <p:cNvSpPr txBox="1"/>
          <p:nvPr/>
        </p:nvSpPr>
        <p:spPr>
          <a:xfrm>
            <a:off x="5998426" y="2331071"/>
            <a:ext cx="1843701" cy="461631"/>
          </a:xfrm>
          <a:prstGeom prst="rect">
            <a:avLst/>
          </a:prstGeom>
          <a:noFill/>
          <a:ln>
            <a:noFill/>
          </a:ln>
        </p:spPr>
        <p:txBody>
          <a:bodyPr wrap="square" lIns="91407" tIns="45703" rIns="91407" bIns="45703" rtlCol="0">
            <a:spAutoFit/>
          </a:body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3" name="灯片编号占位符 2"/>
          <p:cNvSpPr>
            <a:spLocks noGrp="1"/>
          </p:cNvSpPr>
          <p:nvPr>
            <p:ph type="sldNum" sz="quarter" idx="12"/>
          </p:nvPr>
        </p:nvSpPr>
        <p:spPr/>
        <p:txBody>
          <a:bodyPr/>
          <a:p>
            <a:fld id="{C414BCE5-C11B-4D7F-85FC-E4C026A7CA50}"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tags/tag1.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10.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11.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12.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13.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14.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15.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16.xml><?xml version="1.0" encoding="utf-8"?>
<p:tagLst xmlns:p="http://schemas.openxmlformats.org/presentationml/2006/main">
  <p:tag name="KSO_WM_DIAGRAM_VIRTUALLY_FRAME" val="{&quot;height&quot;:334.99440944881883,&quot;left&quot;:109.90629921259843,&quot;top&quot;:92.48826771653543,&quot;width&quot;:737.8729921259843}"/>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DIAGRAM_VIRTUALLY_FRAME" val="{&quot;height&quot;:411.38700787401575,&quot;left&quot;:-9.6,&quot;top&quot;:126.68559055118112,&quot;width&quot;:903.6}"/>
</p:tagLst>
</file>

<file path=ppt/tags/tag22.xml><?xml version="1.0" encoding="utf-8"?>
<p:tagLst xmlns:p="http://schemas.openxmlformats.org/presentationml/2006/main">
  <p:tag name="KSO_WM_DIAGRAM_VIRTUALLY_FRAME" val="{&quot;height&quot;:411.38700787401575,&quot;left&quot;:-9.6,&quot;top&quot;:126.68559055118112,&quot;width&quot;:903.6}"/>
</p:tagLst>
</file>

<file path=ppt/tags/tag23.xml><?xml version="1.0" encoding="utf-8"?>
<p:tagLst xmlns:p="http://schemas.openxmlformats.org/presentationml/2006/main">
  <p:tag name="KSO_WM_DIAGRAM_VIRTUALLY_FRAME" val="{&quot;height&quot;:411.38700787401575,&quot;left&quot;:-9.6,&quot;top&quot;:126.68559055118112,&quot;width&quot;:903.6}"/>
</p:tagLst>
</file>

<file path=ppt/tags/tag24.xml><?xml version="1.0" encoding="utf-8"?>
<p:tagLst xmlns:p="http://schemas.openxmlformats.org/presentationml/2006/main">
  <p:tag name="KSO_WM_DIAGRAM_VIRTUALLY_FRAME" val="{&quot;height&quot;:411.38700787401575,&quot;left&quot;:-9.6,&quot;top&quot;:126.68559055118112,&quot;width&quot;:903.6}"/>
</p:tagLst>
</file>

<file path=ppt/tags/tag25.xml><?xml version="1.0" encoding="utf-8"?>
<p:tagLst xmlns:p="http://schemas.openxmlformats.org/presentationml/2006/main">
  <p:tag name="KSO_WM_DIAGRAM_VIRTUALLY_FRAME" val="{&quot;height&quot;:411.38700787401575,&quot;left&quot;:-9.6,&quot;top&quot;:126.68559055118112,&quot;width&quot;:903.6}"/>
</p:tagLst>
</file>

<file path=ppt/tags/tag26.xml><?xml version="1.0" encoding="utf-8"?>
<p:tagLst xmlns:p="http://schemas.openxmlformats.org/presentationml/2006/main">
  <p:tag name="KSO_WM_DIAGRAM_VIRTUALLY_FRAME" val="{&quot;height&quot;:411.38700787401575,&quot;left&quot;:-9.6,&quot;top&quot;:126.68559055118112,&quot;width&quot;:903.6}"/>
</p:tagLst>
</file>

<file path=ppt/tags/tag27.xml><?xml version="1.0" encoding="utf-8"?>
<p:tagLst xmlns:p="http://schemas.openxmlformats.org/presentationml/2006/main">
  <p:tag name="KSO_WM_DIAGRAM_VIRTUALLY_FRAME" val="{&quot;height&quot;:411.38700787401575,&quot;left&quot;:-9.6,&quot;top&quot;:126.68559055118112,&quot;width&quot;:903.6}"/>
</p:tagLst>
</file>

<file path=ppt/tags/tag28.xml><?xml version="1.0" encoding="utf-8"?>
<p:tagLst xmlns:p="http://schemas.openxmlformats.org/presentationml/2006/main">
  <p:tag name="KSO_WM_DIAGRAM_VIRTUALLY_FRAME" val="{&quot;height&quot;:411.38700787401575,&quot;left&quot;:-9.6,&quot;top&quot;:126.68559055118112,&quot;width&quot;:903.6}"/>
</p:tagLst>
</file>

<file path=ppt/tags/tag29.xml><?xml version="1.0" encoding="utf-8"?>
<p:tagLst xmlns:p="http://schemas.openxmlformats.org/presentationml/2006/main">
  <p:tag name="KSO_WM_DIAGRAM_VIRTUALLY_FRAME" val="{&quot;height&quot;:411.38700787401575,&quot;left&quot;:-9.6,&quot;top&quot;:126.68559055118112,&quot;width&quot;:903.6}"/>
</p:tagLst>
</file>

<file path=ppt/tags/tag3.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30.xml><?xml version="1.0" encoding="utf-8"?>
<p:tagLst xmlns:p="http://schemas.openxmlformats.org/presentationml/2006/main">
  <p:tag name="KSO_WM_DIAGRAM_VIRTUALLY_FRAME" val="{&quot;height&quot;:411.38700787401575,&quot;left&quot;:-9.6,&quot;top&quot;:126.68559055118112,&quot;width&quot;:903.6}"/>
</p:tagLst>
</file>

<file path=ppt/tags/tag31.xml><?xml version="1.0" encoding="utf-8"?>
<p:tagLst xmlns:p="http://schemas.openxmlformats.org/presentationml/2006/main">
  <p:tag name="KSO_WM_DIAGRAM_VIRTUALLY_FRAME" val="{&quot;height&quot;:411.38700787401575,&quot;left&quot;:-9.6,&quot;top&quot;:126.68559055118112,&quot;width&quot;:903.6}"/>
</p:tagLst>
</file>

<file path=ppt/tags/tag32.xml><?xml version="1.0" encoding="utf-8"?>
<p:tagLst xmlns:p="http://schemas.openxmlformats.org/presentationml/2006/main">
  <p:tag name="KSO_WM_DIAGRAM_VIRTUALLY_FRAME" val="{&quot;height&quot;:411.38700787401575,&quot;left&quot;:-9.6,&quot;top&quot;:126.68559055118112,&quot;width&quot;:903.6}"/>
</p:tagLst>
</file>

<file path=ppt/tags/tag33.xml><?xml version="1.0" encoding="utf-8"?>
<p:tagLst xmlns:p="http://schemas.openxmlformats.org/presentationml/2006/main">
  <p:tag name="KSO_WM_DIAGRAM_VIRTUALLY_FRAME" val="{&quot;height&quot;:411.38700787401575,&quot;left&quot;:-9.6,&quot;top&quot;:126.68559055118112,&quot;width&quot;:903.6}"/>
</p:tagLst>
</file>

<file path=ppt/tags/tag34.xml><?xml version="1.0" encoding="utf-8"?>
<p:tagLst xmlns:p="http://schemas.openxmlformats.org/presentationml/2006/main">
  <p:tag name="KSO_WM_DIAGRAM_VIRTUALLY_FRAME" val="{&quot;height&quot;:411.38700787401575,&quot;left&quot;:-9.6,&quot;top&quot;:126.68559055118112,&quot;width&quot;:903.6}"/>
</p:tagLst>
</file>

<file path=ppt/tags/tag35.xml><?xml version="1.0" encoding="utf-8"?>
<p:tagLst xmlns:p="http://schemas.openxmlformats.org/presentationml/2006/main">
  <p:tag name="KSO_WM_DIAGRAM_VIRTUALLY_FRAME" val="{&quot;height&quot;:411.38700787401575,&quot;left&quot;:-9.6,&quot;top&quot;:126.68559055118112,&quot;width&quot;:903.6}"/>
</p:tagLst>
</file>

<file path=ppt/tags/tag36.xml><?xml version="1.0" encoding="utf-8"?>
<p:tagLst xmlns:p="http://schemas.openxmlformats.org/presentationml/2006/main">
  <p:tag name="KSO_WM_DIAGRAM_VIRTUALLY_FRAME" val="{&quot;height&quot;:411.38700787401575,&quot;left&quot;:-9.6,&quot;top&quot;:126.68559055118112,&quot;width&quot;:903.6}"/>
</p:tagLst>
</file>

<file path=ppt/tags/tag37.xml><?xml version="1.0" encoding="utf-8"?>
<p:tagLst xmlns:p="http://schemas.openxmlformats.org/presentationml/2006/main">
  <p:tag name="KSO_WM_DIAGRAM_VIRTUALLY_FRAME" val="{&quot;height&quot;:411.38700787401575,&quot;left&quot;:-9.6,&quot;top&quot;:126.68559055118112,&quot;width&quot;:903.6}"/>
</p:tagLst>
</file>

<file path=ppt/tags/tag4.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5.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6.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7.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8.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ags/tag9.xml><?xml version="1.0" encoding="utf-8"?>
<p:tagLst xmlns:p="http://schemas.openxmlformats.org/presentationml/2006/main">
  <p:tag name="KSO_WM_DIAGRAM_VIRTUALLY_FRAME" val="{&quot;height&quot;:289.35944881889765,&quot;left&quot;:336.4037795275591,&quot;top&quot;:127.89503937007873,&quot;width&quot;:443.56047244094486}"/>
</p:tagLst>
</file>

<file path=ppt/theme/theme1.xml><?xml version="1.0" encoding="utf-8"?>
<a:theme xmlns:a="http://schemas.openxmlformats.org/drawingml/2006/main" name="Office 主题">
  <a:themeElements>
    <a:clrScheme name="自定义 198">
      <a:dk1>
        <a:sysClr val="windowText" lastClr="000000"/>
      </a:dk1>
      <a:lt1>
        <a:sysClr val="window" lastClr="FFFFFF"/>
      </a:lt1>
      <a:dk2>
        <a:srgbClr val="44546A"/>
      </a:dk2>
      <a:lt2>
        <a:srgbClr val="E7E6E6"/>
      </a:lt2>
      <a:accent1>
        <a:srgbClr val="687989"/>
      </a:accent1>
      <a:accent2>
        <a:srgbClr val="C6C5CB"/>
      </a:accent2>
      <a:accent3>
        <a:srgbClr val="EAD4C9"/>
      </a:accent3>
      <a:accent4>
        <a:srgbClr val="F4B896"/>
      </a:accent4>
      <a:accent5>
        <a:srgbClr val="687989"/>
      </a:accent5>
      <a:accent6>
        <a:srgbClr val="C6C5CB"/>
      </a:accent6>
      <a:hlink>
        <a:srgbClr val="EAD4C9"/>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zAxNDIxMzU2NzcyIiwKCSJHcm91cElkIiA6ICIzNzg0OTM2MCIsCgkiSW1hZ2UiIDogImlWQk9SdzBLR2dvQUFBQU5TVWhFVWdBQUJHSUFBQUxmQ0FZQUFBQXF0MlFPQUFBQUFYTlNSMElBcnM0YzZRQUFJQUJKUkVGVWVKenMzWGQ4MWVYZC8vSDNXZGw3RDVLd1Y5Z2dVMEVVVWNGUmtUcHF0VnAvdFZaYlY2ZWpXcTE2VjYyMnRWYmJXNjNXNmwyM1FwMm9DQ3BMWllkZzJBa2hPMlNQazV6eCsrT1FFdzduWkhKeUV1SDFmRHg0eVBtTzYzc0Zrc2g1NTNOOUxvUFQ2WFFLQUFBQUFBQUFmYzdZM3hNQUFBQUFBQUE0V1JERUFBQUFBQUFBQkFoQkRBQUFBQUFBUUlBUXhBQUFBQUFBQUFRSVFRd0FBQUFBQUVDQUVNUUFBQUFBQUFBRUNFRU1BQUFBQUFCQWdCREVBQUFBQUFBQUJBaEJEQUFBQUFBQVFJQVF4QUFBQUFBQUFBUUlRUXdBQUFBQUFFQ0FFTVFBQUFBQUFBQUVDRUVNQUFBQUFBQkFnQkRFQUFBQUFBQUFCQWhCREFBQUFBQUFRSUFReEFBQUFBQUFBQVFJUVF3QUFBQUFBRUNBRU1RQUFBQUFBQUFFQ0VFTUFBQUFBQUJBZ0JERUFBQUFBQUFBQkFoQkRBQUFBQUFBUUlBUXhBQUFBQUFBQUFRSVFRd0FBQUFBQUVDQUVNUUFBQUFBQUFBRUNFRU1BQUFBQUFCQWdCREVBQUFBQUFBQUJBaEJEQUFBQUFBQVFJQVF4QUFBQUFBQUFBUUlRUXdBQUFBQUFFQ0FFTVFBQUFBQUFBQUVDRUVNQUFBQUFBQkFnQkRFQUFBQUFBQUFCQWhCREFBQUFBQUFRSUFReEFBQUFBQUFBQVFJUVF3QUFBQUFBRUNBRU1RQUFBQUFBQUFFQ0VFTUFBQUFBQUJBZ0JERUFBQUFBQUFBQkFoQkRBQUFBQUFBUUlBUXhBQUFBQUFBQUFRSVFRd0FBQUFBQUVDQUVNUUFBQUFBQUFBRUNFRU1BQUFBQUFCQWdCREVBQUFBQUFBQUJBaEJEQUFBQUFBQVFJQVF4QUFBQUFBQUFBUUlRUXdBQUFBQUFFQ0FFTVFBQUFBQUFBQUVDRUVNQUFBQUFBQkFnQkRFQUFBQUFBQUFCQWhCREFBQUFBQUFRSUFReEFBQUFBQUFBQVFJUVF3QUFBQUFBRUNBRU1RQUFBQUFBQUFFQ0VFTUFBQUFBQUJBZ0JERUFBQUFBQUFBQkFoQkRBQUFBQUFBZm1SdHNhdW1ycVcvcDRFQnl0emZFd0FBQUFBQTRIamM4ZkFhN1N1b2xpVGRlOXRzalJvYTZ6NW5kemhsdGRxN0hNTmtNaWc0eU5UaGVadk5vWUtpT3UwcnFGRlNRcGdtakU3d3V1Yng1elpyMWZwQ0ZSVFZhZWJrRkQxeDN4bTkrR2h3b2lPSUFRQUFBQUI4cStVZnF0V3UvYTRncHJISjVuRnU3ZGRGdXZuZVZWMk9jZWFjREQxeXgxejM2MlVmN2RXR3pTVXFxMnhVYVVXalNzc2JaTE03SlVtTHp4aWlyUFFvMWRaWlBjWXdtWXc2VUZnclNWcTNxVmc1ZVpXS2pnenllbFpLVXJnc1poYW9uS3dJWWdBQUFBQUFKeXhuTCsvTHlhdlVCNnNQK0R5WHU3dFNMNzYxVTgrK2t0UHhjNTNTVmJkOTRQUGNxMDh1MXZDc21GN09ETjkyQkRFQUFBQUFnQk5XYlgxN3I1YXdVTE1HcFVTNFgxZlh0cWlzc3RIbmZXbEo0VjdITEdhanBveFAwcWloY2Y2ZktFNGFCREVBQUFBQWdHK2RyN2FWNnEvUGI1WWs3VDlZNHo1Ky8xODNLRHpNcktXTFJ1cUNCVU8xOTBDMSs5eXNLV2w2NUk3VDNLOWZmMiszSHZ6Ymw1S2toa2JQSlUybnpVaFhkRlN3a3VMRGRNdDlxK1J3T0pXUkZxbW43ajlUa2xUZjJLcWxpMGIwYXU3eHNhRzl1ZzhuQm9JWUFBQUFBTUMzVGsydFZUbDVsVjdIMjBLWjA2WTNxcnJXcW5kVzduT2ZTMDBLODd6WTBQN2I5WnVMZGQzdEh5c3FJa2p6Wmd6UytRdUdkcnA4S0NMTW9nOVhIOUNqVDIvczlweHZ2Mkc2emw4d3ROdlg0OFJFRUFNQUFBQUFPT0ZVVlRmcjF2dFdxN0txMlgzczlKa1pIdGNrSEZPWjh2VzJVa25TR2JNenRQempmYW83c3F6SjZYUjFtcW1wcytxbHQ3K1JKR1dQakZlcnphSG1idXpJMU1abWQvVDhBOEVKaHlBR0FBQUFBUEN0cytEVVRHMTY5d3BKMGhVM3Y2K2RldzVMa3A1OWVLRW1aeWZxdWRkMjZPWC9scnV2bnpJdVNaT3prenpHbUQwMVRSUEhKR3Jyem5LUDQyTkh4T3VtZXo1VllVbTl4L0hLcW1aM0JjelZTOGNxS2FHOXdtYjZ4QlRkZTlzc3Izays4M0tPM25oLzkzRjhwRGpSRU1RQUFBQUFBRTQ0MTN3M1c4M05OajM5Y281U0VzTjAveS9teUdEd3ZDYklZdFEvSDFtb3d1STYxZFMxeUdpVURBYURNdE1pZS95ODNEMlYrdVdEbjNrZEx5bHI2TzJIZ0JNVVFRd0FBQUFBWU1Cb2FXbFJaV1dsVWxOVGozdXNKZWVPa0ZQU2FkUFQ1WEE0VlZUcU94UXhtWXlLaXdtUkpNWEZoTWhvTk9pQlg4MlIxV3JYdjE3UDFacU5SWktrMUtSdzNYdXJxK29sSlNsY1gzeDF5RDFHZlVPcno1NDF3TEVJWWdBQUFBQUEvYXFvcUVqcjE2L1h3WU1IVlZ0YkswbGF0R2lScGs2ZDJ1T3hEbGMzYTlYNlFnM0ppTkoxdDMrczhzb21QZk55VHJmdmYvU3V1Wm8vSzBQalJ5V29wZFdoN1hrVjduT2hJV2FOSFJHdnNGRFhXK2w1TXdZcG93ZlZNNTAxLzhYSmd5QUdBQUFBQU5BdmlvdUx0V0xGQ2hVVUZDZzBORlJEaGd4UlVsS1MwdExTTkd6WXNDN3ZMeWx2MU83OVZhcXV0YnFQdFMwUCtzczlweC8zL0ZhdUxWRHRrWWE5a2xSYlo5VVZONyt2bjEwOVNURlJ3U3F2Yk9yUmVGdDJsQ3MySmxqVEo2WWM5OXp3N1VVUUF3QUFBQUFJdUsxYnQycjU4dVZLU1VuUlJSZGRwSEhqeHZYby9nZWYrRkt2ZDlJRU55VEVyREhENHBTYzRObzF5V3ExS3pqWTVIVmRaVld6aW8vcTR4SVUxSDdOcSsvczhyaTJvcXBaRlZYTmV1eVpqUnFVR3FrdnQ1VDBhTTZTcTJrd1FjekpqU0FHQUFBQUFCQlFPVGs1V3I1OHVjYU1HYU9MTHJwSUpwTjNRTktWNktoZ244ZkRReTBhUHpwQktRbGgrdk05cDJ2WHZpbzkvSSt2WlRZWjlkUURaeXI0cUtERjJtTFg5Mjk1My8xNjFOQll6WnpzNmszejFiWlNiY24xM0UwcE5NU3NwbWFiaWtvYlZGTGVLRWt5R0tUWTZKQk81K3AwT2xWVlkrMzBHcHc4Q0dJQUFBQUFBQUdUbjUrdnQ5NTZTek5tek5EQ2hRdDdQVTVpWEtna0tUNDJSSTFOTmpVMTJ5UkpqOTg3WDVPekV5Vko1WWViZFBVdlBsU3oxUzVKdXZPUk5mckRyMCtWMld5VUpEMzg5NisxTjc5R2tpdFF1ZXRuTTJReXVyWlcrc2RMMnlSSlJxTkJEb2RUa3F0WmIzaW9SYnYyVjhsdWQ4Z2hWd2p6OFVzWHE2NitSZFpXaDljOExXYWpqQVpwM3FXdjlmcGp4WW1GSUFZQUFBQUFFQkMxdGJWNjlkVlhOV1RJa09NS1lTUnAzc3hCT21WaWlvWmtST21LbTkvWHpqMkh2YTVKakF2VkhUK2RvYnNmWFN0SldybjJvSzYvOHhQOThjNjVldktGclhycnd6M3VhNjlhTWxiWkkrUGRyOXNxV0daT1R0SDZ6U1h1TU9hV2E2Y29KVEZNVjk3NmdRNVhON3V2disveDlmcGt6VUd2T1V3Wmw2US8vWGJlY1gyc09MRVkrM3NDQUFBQUFJQ1R3OXR2dnkyRHdhQWxTNVljOTFqSkNXRWFraEhWNVhYbm5URkUxMTh4d2YxNlUwNlpGbDM5bGtkL21ZV25aZW1tYXlaNzNMZHdicFlrYWRIOElSN0hKMmNuS2pVcHZNUG5oWWRhTkRReldwRVJRZDM2T0hEeUlZZ0JBQUFBQVBTNWZmdjJLVDgvWDB1V0xGRllXRmhBbjMzZDk4YnJ1dStOZDc5dVc2b2tTVlBISit2M3Y1Z3RnOEh6bnZrekJ5aytOa1FMVHMzcTBiTm1Ua25SNjArZHA0V245ZXcrbkR3SVlnQUFBQUFBZlc3RmloVWFNV0tFaGc0ZEd0RG5XbHZzZXV2RFBmcm84M3lmNTNQeUt2VEkzNzlXL3FGYWorTWpoc1RxWjFkUFZwQ2xaMitiTjI0djAvLzc5VWRhdmI1OW1aS3o1OVBHQ1l3ZU1RQUFBQUNBUHJWanh3NlZsNWRyMGFKRmZodXpwcTVGdFhWVzFUVzBxTENrM3VPY3plYlFWOXRLOWVtNmcvcjRpd0pWMTNhOFk1RzF4YTdYMzkrdDE5L2ZyUWxqRW5UbTdFd3RPRFZUcVVuaHVtQkJ6ME9qNmxxck51V1VlUnpiVjFEai9yM1JhRGoyRnB4a0NHSUFBQUFBQUgxcTNicDFTazFOVldabXB0L0d6TnQzV05mZjhZblg4ZWpJSVAzd1Z5dVVrMWZwODc2ejUyYnB1dTlOMER1ZjdOTy8zOHlWemQ1ZXI3SnRaNFcyN2F6UWtJem9UdnZBZEdiRzVCVDkvRWRUSlVtL2UyeWRjbmRYNnNiZnJ2U1lIMDV1TEUwQ0FBQUFBUFNacXFvcUZSY1hhOXEwYVg0ZGQ5TFlKSzlsUTZsSjRjcE1qOUx0TjB5WDJlUlplVEpoVElLZSsrTkMvYyt2VDlXUWpDajk3T3BKZXZtSnhabzVPZFhqdW1zdkhhZFRUMG5yOFh4bVRrN1Z4ZWVPMElJNW1ScWVGYVBoV1RHYU5UVk56VmE3ZTJ0dFNabytNYVhIWStQRVFrVU1BQUFBQUtEUGJOMjZWVWFqVVdQR2pQSHJ1RUVXbzdKSHhpc25yMUlKY2FFYVBTeE8xMTZhTGJQSm9ESEQ0M1R0WmVQMTd6ZHpkZTdwUTNUeHVTTTBlbGlzMXhoRE02UDE1UDFuYU5lK0tyMzQxazRWbHpmcSt1OVA4UEcwcmwxODdnaXZZK05ISjBpU1FvSk5pbzhOMVpsek1yWEV4M1U0dVJpY1RpZDlnd0FBQUFBQWZlTFBmLzZ6VWxKU2RObGxsd1gwdVRhYlE2MDJoMEpEanIvKzRFQmhyWnhPVi9pVG5oSWhTYXB2YkpYVDRaVEJhRkJFbU9XNG40R1RCeFV4QUFBQUFJQStVVmhZcUxxNk9wMTU1cGtCZjdiWmJKVFo3Sjl1SElNSFJYa2RJM3hCYjlFakJnQUFBQURRSjNidDJpVkpHalZxVkQvUEJCZzRDR0lBQUFBQUFIMmlvS0JBeWNuSkNncGlweUNnRFVFTUFBQUFBTUR2YkRhYkNnc0xOWGp3NFA2ZUNqQ2dFTVFBQUFBQUFQenUwS0ZEY2pxZHlzcks2dStwQUFNS1FRd0FBQUFBd08veTgvTWxTVU9HRE9ubm1RQURDMEVNQUFBQUFNRHZpb3FLRkJjWFIzOFk0QmdFTVFBQUFBQUF2eXN2TDFkU1VsSi9Ud01ZY0FoaUFBQUFBQUIrWmJmYlZWMWRUUkFEK0VBUUF3QUFBQUR3cTlMU1VrbFNZbUppUDg4RUdIZ0lZZ0FBQUFBQWZsVmVYaTVKVk1RQVBoREVBQUFBQUFEOHFyeThYRWFqVWZIeDhmMDlGV0RBSVlnQkFBQUFBUGhWVlZXVjR1TGlaREFZK25zcXdJQkRFQU1BQUFBQThLdWFtaHBGUjBmMzl6U0FBWWtnQmdBQUFBRGdWN1cxdFlxS2l1cnZhUUFERWtFTUFBQUFBTUJ2SEE2SEdob2FxSWdCT2tBUUF3QUFBQUR3bTlyYVdrbFNaR1JrUDg4RUdKZ0lZZ0FBQUFBQWZ0UFkyQ2hKQ2c4UDcrZVpBQU1UUVF3QUFBQUF3RzhhR2hva1NXRmhZZjA4RTJCZ0lvZ0JBQUFBQVBoTld4QkRSUXpnRzBFTUFBQUFBTUJ2V0pvRWRJNGdCZ0FBQUFEZ04wMU5UWklraThYU3p6TUJCaWFDR0FBQUFBQ0EzMWl0Vm9XR2h2YjNOSUFCaXlBR0FBQUFBT0EzVnF0VndjSEIvVDBOWU1BaWlBRUFBQUFBK0ExQkROQTVnaGdBQUFBQWdOKzB0TFFReEFDZElJZ0JBQUFBQVBoTlMwdUxnb0tDK25zYXdJQkZFQU1BQUFBQThCdWJ6Y2FPU1VBbkNHSUFBQUFBQUg3VDJ0b3FzOW5jMzlNQUJpeUNHQUFBQUFDQTMxQVJBM1NPSUFZQUFBQUE0RGV0cmEwRU1VQW5DR0lBQUFBQUFINURSUXpRT1lJWUFBQUFBSURmMk8xMm1VeW0vcDRHTUdBUnhBQUFBQUFBL01MaGNFaVNqTWFUKzYybXRjV3Vtcm9XdjQ1WlVkV3M0cklHdjQ2Si9rRXJhd0FBQUFDQVg5anRka25xbDRxWWo3OG8wRGQ3RCt2NjcwK1UyV1R3Ky9nMm0wTUZSWFhhVjFDanBJUXdUUmlkNEhYTjQ4OXQxcXIxaFNvb3F0UE15U2w2NHI0emp1dVpqVTAyL2Y2djY3VnRaNFdLeXhvMGZWS0svdjdBbWNjMTV0R2FtbTA2ODN1dnUxKy8rdVI1R3BRUzRiZng0UnRCREFBQUFBREFML3FySW1iYk54WDY3YU5yWlcyeGEvM21FdjNQcitiSVlqR3ByTEt4eDJNRldVd2FQU3hXeXo3YXF3MmJTMVJXMmFqU2lrYVZsamZJWm5kS2toYWZNVVJaNlZHcXJiTjYzR3N5R1hXZ3NGYVN0RzVUc1hMeUtoVWRHZVQxakpTa2NGbk1YZjhaaFlXYVZYQ296bDBKOCtXV0VoVWNxbE5tZW1TWDkrYnVPU3lyMWQ3cE5kWVdtNXFQdW1iSHJrcVZWeloxZW8vSmFOQ0VNZDRoRkxxUElBWUFBQUFBNEJmOVVSRlRXRkt2Vys5YkpXdUw2OW01dXl1MWFVZVo4Z3RyOWZ6cnVUMGVMekUrVkIrK3NFUTVlWlg2WVBVQm45Zms3cTdVaTIvdDFMT3Y1SFE0anRNcFhYWGJCejdQdmZya1lnM1BpcEVrTGY5NG4xNS9iMWVINHh3Ykp0MTQ5MHJGUmdmN3ZOWmtOT3E1UHk2VUpQM21mejVYWVVsOWgrUDZjdnREWDNSNVRVaXdTV3Zmdkt4SDQ4SVRRUXdBQUFBQXdDOENIY1FjS0t6VjlYZDhvcXFhOXNxVUgxNlNyUXZQR3FiSG45dDhYR09uSllWN0hiT1lqWm95UGttamhzWWQxOWhISzYxb1ZFNWVaYmV2UDFSU3IwTWRCQ3hHWS91U3JLU0VNTmtkems3SGNqcWRLaWx2RDNvUzQwTmxOblZlcVJNU1RJeHd2UGdUQkFBQUFBRDRSU0NYSnVYdHE5SU5kM21HTUdmUHpkS05WMDJTSktVa2htdmNxSGlmOStidVBpekhrWkFpSXkzU1kvbFFYSFNJSk9tMEdlbUtqZ3BXVW55WWJybHZsUndPcHpMU0l2WFUvYTRlTGZXTnJWcTZhRVN2NWg0Zkc5cXIrM3JpbVlmT2tpVFYxYmQwR01nME5kdTArSnEzM2E4ZnUydWUwanZwRVJNVDVic1NCejFERUFNQUFBQUE4SXRBQmpGUFBML0ZJNFNabkoyb2UyK2JMY09Sb3BCTHpodXBTODRiNmZQZXVkOTlWZldOclpLa24vMWdraGFjbXVsMXpmQ3NHUGZ5SVY4aXdpejZjUFVCUGZyMHhtN1ArZllicHV2OEJVTTdQRDkzZXJwK2QrdXNibzhuU2ZzUDF1cmFYNjNvOFB3MXYxeWhmUVUxM1JycnlsdDlMNldTWE5WQUc1WmQzcU81d1RlQ0dBQUFBQUNBWHppZHJzb0xnOEgvdXhZZDY4dzVtVnF6c1VpU2RNcUVaUDNwN3ROVldGeW53WU9pUEpibzlOYnlqL2VwcnQ2MUJYWGJ4MVZUWjlWTGIzOGpTY29lR2E5V204T2oyVzFYYkhaSHArY3RGbU9QcTA0aUl5emR2bmJ3b0NpRmhyVEhBQTZIVTNuN3F0eXZoMlZGSzhqU3Zxek1ibmRvMS83cUhzMEhYU09JQVFBQUFBRDRSVnRnRVFoelo2UkxrdVpNUzlNZjc1eXJpc05OK3NGdEgycElacFIrZTlOTWpSZ2NvK2RlM2FHcVdsZlZ6T0l6aG1qVTBOaHVqLy9NZjdaN05idXRyR3AyVjhCY3ZYU3NraExDM09lbVQwelJ2YmQ1VjdNODgzS08zbmgvZDdlZWFiYzcxZGhrNi9ZY0pYVzVNOUxSYnI5eHVySkh0Qy9YYW1xMjZhenZ2K0YrL2NBdlQvWFl2cnFtenVxeGRBbitRUkFEQUFBQUFQQ3JRRlRFeE1XRTZDZFhUdFExUzhmSzRaUis4OUFYYW1ocVZVNWVwYTY2OVFPOTg4L3Y2SzBQOTdqRGxPd1I4VDBLWW5vcWQwK2xmdm5nWjE3SFM0NXNQZDBkcTlZWDZ0U2xyL2h6V2g1K2ZQdkhuWjYvN0tmdjl0bXowWTRnQmdBQUFBRGdGNzFabWxSU1VxTDgvSHlWbHBhcXV0cTFES2E2dWxwbm4zMjJSbzBhMWVtOVA3cHNuQ1RwN3NmV2FjZXU5cDJIcnJwNHJPSmpRN3IxZkd1TDNhTUt4V0l4eW1JMjZvRmZ6WkhWYXRlL1hzOTFMNEZLVFFyWHZVZDZ1S1FraGV1THJ3NjU3NnR2YU8zUjdrZUJrcGtXMmVFNXA5T3AvUWRyM2E4ejBpSmxNZnZ1N3hOazZmdStQeWNMZ2hnQUFBQUFnRjkwTjRocGJtN1cxcTFidFdIREJ0WFV1QnJKUmtkSEt5YkcxUngzMUtoUmlvNk83dFl6bjNweG05NzVaSi83OWVoaHNlNkFwanQrKytoYWo5ZFhMeDJybTY2WnJQR2pFdFRTNnREMnZBcjN1ZEFRczhhT2lGZFlxT3V0OUx3Wmc1VFJTZEJ4TEYvTmY1MUg3V2dVRVc3eHVXMTJkNW1PMlhyYTJtSjNCMGUrTkZsdE91ZXF0OXl2SC9yTmFVcFA3dmo1TnJ0VFpsUGZWenVkNkFoaUFBQUFBQUIrMFowZ0ppOHZUOHVXTFpQVmFsVldWcGJtelp1bnJLd3Nkd2pURS8rMzdCczkvWi90N3RjR2cvVDduOCtSdVlPcWpwNWF1YlpBdFVjYTlrcFNiWjFWVjl6OHZuNTI5U1RGUkFXcnZMS3BSK050MlZHdTJKaGdUWitZNGo3VzJOeGVqVE52eGlEOS91ZXpqMy9pUnp6emNvNmVmU1duMjlkLzc2YjNPajMvNTN0TzE5enA2Y2M3clpNZVFRd0FBQUFBb004MU56ZHJ4WW9WMnJwMXE1S1RrM1gyMldjckt5dXIxK085OEVhdS92elB6UjdIekNhamhtVjFyNUttVFVTNHhXT25vTERROWwySVhuMW5sOGUxRlZYTnFxaHExbVBQYk5TZzFFaDl1YVdreC9PZU1pN0pNNGhwYXZWNHRzUGhsS09YUFk4TkJzbDAxSTVSUVJhalFvSk5uZHdoajEyZmZGM2JrMTJoMEQwRU1RQUFBQUFBdnpwMjk2VG01bWE5OE1JTEtpMHQxZHk1Y3pWdjNyempmc2IvTGNzNzdqRWs2ZTZiWm1yQnFabGV4Ny9hVnFvdHVlVWV4MEpEekdwcXRxbW90RUVsNVkyU1hPRkhiSFRuL1dpY1RxZXFhcXcrejFYWHRoK1BDTFBvL3I5dTBOc3I5dmIwdzVBa0RjMk0xdXRQblNkSjJuK3dWZ3RPemRLQ1V6c091NXF0TmwxeDgvdnUxNC9lTlU4cGlaNUxrMzUyejBvVmxib2FEcGRWTkdyL3dWcGxwRVd5Uk9rNEVNUUFBQUFBQVByVTh1WExWVnBhcWdzdXVFQVRKMDcweTVpenA2YjJPckRvam4rOHRFMlNaRFFhNURoU29wS2FGSzd3VUl0MjdhK1MzZTZRUTY0UTV1T1hMbFpkZll1c3JRNnZjU3htbzR3R2FkNmxyL2w4em9Ham11VkdSZ1NwcXFiNXVPZHVzenQxOGZYLzdmRjlOLzUyWmFmbkgvemJsNUtrOS85MWtaS1Aycm9iUFVNUUF3QUFBQUR3aTdiZU1FZFh4R3pZc0VGNWVYbGF1SENoMzBJWVNabzZQbG5MUHRxckplZU0wQnZ2Ny9iYnVHM2FLbGhtVGs3UitzMGw3akRtbG11bktDVXhURmZlK29FT1Y3ZUhKdmM5dmw2ZnJEbm9OYzZVY1VuNjAyOTlWd0RaSFU3bEgyb1BZb1ptUnF2Z3FOY1I0UmJGUkFaM09zOG1xMDJWVlo3aGpjSGdlNW1STHoxWm1oUmtNY3BvTk1nWWdPM0pUMlFFTVFBQUFBQ0FQbEZkWGEzVnExY3JLeXRMTTJiTThPdllVOGNuNncrL1BrMURNcVA2SkloWk9EZEwvM2hwbXhiTkg2TDFtOXQ3d1V6T1R1ejB2dkJRaTVJVHcxUit1RWwxUnpYNjlTVW5yMEt0dHZZcW1oR0RZN1JxWFh1WXMvVGNFYnJwbXNtZGp2SHB1b1A2K2YyZmVSd3pHUTFhKytabG5kNG5TWTFOTnAyNjlCWDM2MWVlV095MUM5UkYxLzNYSFJZOWZNZGNtdlg2QVVFTUFBQUFBS0JQckY2OVdwSjB3UVVYK0gzc2xNUXdwU1JtYWs5K3RkL0hscVQ1TXdmcDlmZDJhY0dwV2JyN3NYWGR2bS9tbEJROWNzZGNQZkRFbDEwR1JKOXRPT1QrZlVTNFJhbkhzWFcxTDM5NmRwTmVYdDc5WGpvWC8rUWRIVnZyY25SUUJQOGdpQUVBQUFBQStKWFQ2VlIxZGJXMmJkdW11WFBuOW1wcjZ2NDJZa2lzZm5iMVpBVlplcllWOXNidFpmcC92LzdJWTRtUnIwMlE3QTZuVm55ZTczNTkyaW5lbFNZMnUwT05UVGF2NDBkcmFlazRLTEhaSEQwS1VteUVMZ0ZCRUFNQUFBQUE4QXZEVWIxRFZxOWVyZURnWUw4dlNlcEtlV1dUTHZ6Uk1rbWUvVTN1Zm15dDd2M0xPcS9qZC8xeGplNStiSzNIR0N2K2ZiRWl3aTI2WU1IUUhqKy91dGFxVFRsbEhzZjJGZFM0ZjI4OHNyMzBoNnNQNkZCSnZmdjR3dE84ZHpkNjhhMXY5T0piMy9SNERtMXV1WGFLYnJ4cVVvZm45eFhVNktyYlBuQy9mdVZ2aTVXZUhPRnh6ZmR1Zms4RmgrcDZQUWQ0STRnQkFBQUFBUGpGMGMxNjgvTHlOR3JVS0lXRWRMNjFzNzg1bkU2UG9LVk5xODJoVmgvRkpTMCtkam82ZHZ2dG5wZ3hPVVUvLzlGVVNkTHZIbHVuM04yVkhyc1JSVWNHU1pJS2k5dERtSmlvWU0yYW10YnJaM2JFWWpiS1ltNnY2TW5KcTlRRFQyeVF4V0tVMFdEUXZvTTFIdGVuSm9ZckxOUXpKcmpqaHVscWFHcVZKR1dQaVBmN0hFOUdCREVBQUFBQUFMOW9DMktLaW9wa3RWbzFldlRvZnA1UjRNeWNuS3FZcUJDTkhoYXI0Vm11cFZpenBxWXBkODloait1bVQweVJKUDNvOHZIYVcxQ3RqejR2MEk4dUgrOXpDVlJVUkpCaW96c1BzaHFiVzFWZTJkU3RPU2JHaHlwdlg1WFBjN09tcENvaTNPSjFmUHFrbEc2TmplNGppQUVBQUFBQStJWFI2QW9URGgwNnBPRGdZSTBhTlNyZ2MwaUtEOU1YcjE5NlhHTWNXeFhTSFJlZk84THIyUGpSQ1pKYzIwTEh4NGJxekRtWlduTGtPb05CdXUrMjJRcTJtUFRkUmQ3M1N0S1NjNGIzYXRla2ppUW5oQ2tpektMNnhsYjNzYkJRczg2Y2s2bGJyNTNTclRGdy9Bek80Nm01QWdBQUFBRGdpTnJhV3YzbEwzOVJmSHk4SWlJaWROVlZWL1gzbFB6aVFHR3RuRTRweUdKVWVvcXJoMHA5WTZ1Y0RxY01Sb01pd3J3clNYcXJwZFhoYnBwcnNYZ3VMY0tKZ1lvWUFBQUFBSUJmdEZYRVZGWldLanM3dTU5bjR6K0RCMFY1SGZObitISzBJSXV4eHpzMTRkdUZ2MTBBQUFBQWdGOGN2V3RTU2dxOVJRQmZDR0lBQUFBQUFIN1JWaEVqU2NuSnlmMDRFMkRnSW9nQkFBQUFBUGlGMFdoMGIvMGNFeFBUejdNQkJpYUNHQUFBQUFDQVg3UlZ4SmpOdENNRk9rSVFBd0FBQUFEd0M2UFJLSVBCb0lpSWlQNmVDakJnRWNRQUFBQUFBUHlpclNLbWJYa1NBRzhFTVFBQUFBQUF2ekFZREhJNm5Rb09EdTd2cVFBREZrRU1BQUFBQU1CdkRBWURRUXpRQ1lJWUFBQUFBQUNBQUNHSUFRQUFBQUQ0RlQxaWdJNnhweGdBQUJqUVZwYm1hRlBWZmhVMFZPaGdZMlYvVHdjQUJxU01zSGhsaFNkcVN1d1F6VS9PN3UvcEVNUUFuU0NJQVFBQUExSk5hNk9lMlBXaHZqNjh0NytuQWdBRDNzSEdTaDFzck5RWDVkOW9RK1Z1L1hUa09Zb3doL1RiZkFoaWdJNnhOQWtBQUF3NDI2cnpkZlBHNXdsaEFLQVhObFR1MFMyYi9xV2R0WWNDL3V6cTZtcEpvbGt2MEFtQ0dBQUFNT0NzS05tbW10YkcvcDRHQUh4clZWcnI5RzdScG9BL3Q2YW1ScElVRkJRVThHY0QzeFlFTVFBQVlFRDV2UHdiclNuUDYrOXBBTUMzM3ByeVBIMWUvazIvUEp1bFNVREhDR0lBQU1DQThtSHhsdjZlQWdDY01QaWVDZ3c4QkRFQUFHQkFLV3V1N2U4cEFNQUpvNysrcDFJUkEzU01JQVlBQUF3WURqbFZhYTNyNzJrQXdBbWowbG9udTlQUjM5TUFjQlNDR0FBQU1HQVlaWkJEL0JRVkFQekZJYWRNaHNDOTdjdkt5cElrMWRaUzNRaDBoQ0FHQUFBQUFBQWdRQWhpQUFBQUFBQUFBb1FnQmdBQUFBQUFJRUFJWWdBQUFBQUFmbVV3R1BwN0NzQ0FSUkFEQUFBQUFQQXJnaGlnWXdReEFBQUFBQUMvSW9nQk9rWVFBd0FBQUFEd0s0SVlvR01FTVFBQUFBQUFBQUZDRUFNQUFBQUE4Q3Vqa2JlYVFFZjQ2Z0FBQUFBQStJWGRicGNrbVV5bWZwNEpNSEFSeEFBQUFBQUEvS0tscFVVU1FRelFHWUlZQUFCdzBwZ1JQMXpocHVCT3I1a2VQMXdMVXNiTHFMNXROQmxoRGxHTUpjenZUekVaakVvT2lmYnpxQjBMTVZrVWFRNVZrTkVjc0dmMnBSQ2pSU01qVTN0OWY1UWxWQ1pEOS82SlBTb3FUWk5qQnl2RVpPbjE4L3BLVW5DME1zTVNPdno4VEFydS9ITXNNeXhCd2NhQjkzRWRLOFJrVVZKd2xNSk1RZjA5bFJNR1FRelFOWUlZQUFCd1VoZ1VHcWZmalAyTy9qVDFCNTFlZDBubUxOMDQ0dXpqRGhZZW5IaTVYcGgxWTRlQnpwM1pTL1RjekJzVUZ4UWhTUm9TbnFUWW9QRGplbVphYUt5ZU91WC82ZjRKbHlra1FHK0NieHA1cmw2WWRhTVdwMDJXSkprTlJ2MTA1RGthRVprU2tPZjdrOWxnMGwrbi9WRDNUN3hNcVNFeHZScmoycUZuNklWWk4rcU01SEZkWG52OThMTjA5N2lsdlg1V1g3cGw5Q0w5WmVyVlBzT1VTekpuNmFucC8wL1Q0NGY3dk5ka01PclhZeS9VRTlOK3FQSFJtWDA5MVM0TkRrL3M4Tnk4cExINngvVHJ0RGg5U3EvdWg3Zm01bVpKa3RuYy8rR3MzZUZVUTFOcnA5YzRuWDN6Ykd1TFhUVjFMWDB6T0w3MSt2K3JBd0FBSUFCT2lSOG1TZnFxY205QW5oZHVEbGFrT2JURDgzYW53L1ViZzBGSndWRzZmK0tsYW5YWTlYamUrOXBVdGI5WHp5eHVxbEpOYTZPR1I2VG8wcXpaK3RmKzFiMGFweWRhSERaSmt2RklGY2dwOGNOMFp2STR6VXNhbzJmM2Zxb1BpcmYwNmZPTk1palVGQ1NIbkdxeXQ3L3B5UXBQVklRNVdCSG1VRVZiUWhVZEZLNkU0QWhYSllmQm9IdTN2K1kxbHMxcDEyc0Y2L1dURVdmcHh5UE8wdTk4WE5NWms4SDJwWG9TQUFBZ0FFbEVRVlNvYWZGREZXWUtWcVcxenVQYzlQamgybGFWcjJaSDUyOEt2dzJLbTZwbGxFRzNqbDZzWDI5K1NRV05GUjduejAyZHBMVFFXTFU0YktwcGJleHduQmRtM2Fod2M4aHh6K2VXamMvcllHT2x6M1BUNG9icTl1eUw5SFhsWHYxMTF3ZXF0elYzZTF5endhaWZqRmlvMDVPejlZL2RIMmxGeVRhZjF3UWJMYkk1SGJLZUFIKzMvbEJYNS9yY0R3N3V2UHJRWC9JUDFXcnR4bUpkZnNFb3IzTmZiUzNSRFhldGxORm9VSHBLaE43NCsva3ltOXJEOGNxcVpsMTAzWEtOSFJHdmMrWU4xbmZPSHRicHMydzJod3FLNnJTdm9FWkpDV0dhTURyQjY1ckhuOXVzVmVzTFZWQlVwNW1UVS9URWZXZDArMk41L2IzZE1wa01tajR4UmVrcEVWN25xMnV0V3ZOMWtYWWZxTmFlQTFYNndkSnNuVElodWR2alkrQWdpQUVBQUNlRlU0Nzg5SDU5eFc2L2ozMWgralN2TjVUUmxqQkowdVdENTNqOHhQVlEwMkd0THN1VjNlbHFhR21RVkdhdDFXc0Y2M1hsa0xtNmE5ekZldVBnZXYzZmdTL1VkcHRSaG01WDZMeDA0QXZkTTI2cHhrWVBVcWdwU001dS9MaTMxV2x2RDRaNnFDMklhVnVPczY1aXQ1N2EvWkYrUEdLQmZqeDhnVExDNHZYczNwVnlxRzkrN0h6TDZFVTZMWEdNWGlsWXE1ZnoxN3FQMzVIOW5RNlh6OWljRG8yTkhxUzVpV084emhrTXJwQnNZa3lXZmpINmZKOXYzRGRYN2RlR3lqMWV4OGZIWkNyTUZLd0dtMVU1TlFmZHh3ZUZ4dW4yc2Q5Umc4MnFxOVk5MFdkL0ZvSHllZmxPWlVjUDB0bXBFL1hMc1Jmb0Y1dis3UTRoSXMwaHVpUnJsaVRwK1gycnZFS2FvNWtNUmhsbFVJVzFUcllqWHc4OWtSd1NJNE1rUXljTC9BNDBsR3RQWFltbXh3L1huNmI4UUgvSWZWdDc2MHU3SER2R0VxWmZqYjFRWTZMU1ZkUGFxS0ttS3AvWFJaaEQ5TWNwVnluQ0hLemJ0L3hIK3h2S2V2eHhuR2phZ3BpUWtPTVAyYnJ5eHZ1NzllalRHOVZzdFNzdU9rUm56OHVTM2VIVS9vTTFrcVMxRzRza1NRNkhVeU1HeCtoQW9ldDRkRVN3RXVORHRTbW5UUFdOcmZweWE0bW0rZ2cwbG4yMFZ4czJsNmlzc2xHbEZZMHFMVytRemU3NitsMTh4aEJscFVlcHRzN3FjWS9KWk5TQndscEowcnBOeGNySnExUjBwUGZTdDVTa2NGbk03UXRVSEE2bm52ejNWbFhYdXNiN3pVOU8wU1huamZTNHgyNTM2cjYvckZlcnpmWDl1dGxxMXlrVHp1cjVIeHo2SFVFTUFBQTQ0U1VGUjJsMFZMcXFXeHUxNDZnM3lQNnlPSDJLRW9PamZKNWJtakhUNC9YWGgvZHBkVm11YkVlQ2o3WUE0KzNDcjFUWVdLbGZqcmxBU3pObUtpWW9YSC9iOWFFa2FVYkNDUDFxekFVOW10UEl5RlQ5Myt5YnVuWHQ4L3RYYTFuaFZ6MGF2MDJyNDhnT0tVZjFSVmxSc2xXMXJZMjZiY3g1R2hhWnJDQ2p1VThxUVJhblRkRnBpV08wdFRyZkk0U1JwQStLdGlndU9GSzFyVTJha3pCU1dlR0ordFdXbDNUWVdxZXFsZ2JOU0JpdWVjbGpmWDlNVHJ0YW5YWk5qUi9xODN4MWE0UFBJR1pPb3VzbjhsOVc3dkVJdHJKak1pUkp1K3FLdi9VaFRKdC83dnRVNDJNeWxSSVNvM0V4R2RwNGVKOGs2WWZEemxDa09WUWJLbmZyL1c1V1EvMCs1NDFPQTV1Ty9HZk96VjB1d2F1dzF1bk9yZi9SajRlZnBRVXA0L1hneE12MXhLNFA5SG41TngzZU15NDZRN2VOUGsreFFlSGFWVmVzaDNjdTk2cHdhbFBkMnFnLzdseXVCeVplcnR1enY2TmJOajZ2UnZ2SnZSeWxMWWl4V1BwK2VhVGQ3bFN6MWZVOTZONi9yTlBJb1RHS2pRN1JKVGU4NjNYdHlyVUh0WEt0Ni92L3hlZU8wSjAvbmE3Vkd3cmQ1K2RNUy9PNkp5ZXZVaCtzUHVEejJibTdLL1hpV3p2MTdDczVIYzdQNlpTdXV1MERuK2RlZlhLeGhtZTFMMHZjdXJQQ0hjSVlETkxNeWFscWJMSjUzQk1hWXRZWmN6TDA0ZXA4U2RLbW5ESnR5UzNYeUNHeFh1T2JUQVlGQjlHblo2QWlpQUVBQUNlOEJTbmpaWkQwYWFuckg4d1dROWYvT0xVWVRSMVdpVGdsajUvZzM3cnBYekllMDNydndVbVhhMUJvbks1ZS82UWNSMVdsdE4zWFZrbHlkS1hMMTRmMzZiNmMxM1hiNlBQMDNxRk43dVBWTFEzYVhPWDd6WUFrSllaRWFWQm9uSXFhcWxUYVhPTStuaG9hbzVTUUdCMXNyRlJGQjI4a0phbXN1VnFocGlDbGhYci9ZNzRyNFdiWDhvUDQ0RWdOaTJqL2lYSzV0VmJQNzF1bGd3MlZTZytMa3lRVk5GU290UmVWRDc0a2gwVHJxaUZ6WlhXMDZvbGQzbTkwM2pvcVdCb2VrYXlzOEVUdHJpdDJIMXRYc1Z2ckt2N2lsN2xJcmlhL3B5YU1saVN0S3N2MU9EYzVkckFrVnlYTlFKVVNFdVBSbzZpdGVlMm9xRFMxT0d5eU9scTFyNzY5MnFQRllkTmozN3dqaDlPaC9RM2xrcVJKc1lOMWV0SllsVnRyOVZjZmZ5Zjl4ZVowNkcrN1AxUnhjNVd1SER4WENjR1JuVjUvZnZwVXhRYUY2NTJpVGZyWHZsWHUwTFFqMzlRVzZkMURtM1IrK2xSZE0zUysvcmI3UTM5Ty8xdW52cjQrWU0vNjd1S1JXclcrVU9zM0Y2dlphdGNkRDYvUjQvZk9kNTlQVFFyWDRFR3VrTnp1Y09yTExTWHVjOVlXdXo0N0tvajU1eXM1TWh4VlhIWERsWk9VbHVUZHQ4dGlObXJLK0NTTkdocm4xNDlsMWZyMkh4S2NNaUZGZjN6NmEzM3hWVkdYOS8zd2x5dDhIajl6VG9ZZXVXT3UzK1lIL3lLSUFRQUFKelNENUc2YytuSEpkbjBuNHhSZE9ianJmNXkrTU91bkhaNXp5S21MUDMvVS9ickJadlcrNXNpYnQ3cldKcDlWRUZhN3EwTGsyR2FvTzJvS2RmMlhUM3NFRmp0ckQrbStuTmM3bk0vNTZWUDF3Nkh6dGFwc2gxNHJXTzgrZmxuV2JGMmFPVnZ2Rm0zU2g4VmJPN3hmY29VRmQ0OWIydWsxblRremVaek83S0pCN2MwYm4rOVY1WU12Vnc2ZXF5Q2pXYThWck9zMFpPckt3cFFKaWc0SzY5YTFoeG9QYTIzRkxwL25Ua3Nhb3hDVFJaVXQ5ZHBlbmU4K0hteTBhSExzRUVtdWlwaWpkKzB5SG5uWEYySUs4cm1iVjZQZEdyRDZtWXN6Wm1oQnluaXY0NzhiLzExSnJpVjE5MjUvWFQ4WnNiRERNWVpHSkVseVZVbjlmUFQ1SHVkV2wrVnE5VEVCVmFDOWVmQkxiYTgrNkJISStmTEl6djlxVEZTNnR0Y1VkSHZzVndyV2FuNXl0czVJR2FmM2lqYTV3Nm1UVVVtSksreUlpZW43SnRRR2czVDN6VE4xOGZYL1ZWT3pUWWRLNjdVM3Y5cDlmdXlJT0YxNm5xdFN6ZHBpOXdoaTNsOTFRUFdON1pWNmJkVXliYjUzNFJpZE5pTmQwVkhCU29vUDB5MzNyWkxENFZSR1dxU2V1djlNU1ZKOVk2dVdMaHJScTduSHg3YjNFSE02cFJXZnRYL2Z1T2ljNFhwMzViNWVqWXR2QjRJWUFBQndRcHVkTUVyeHdaRXFhcXBTVVZPVktxeDEybGw3eU91NjlOQTRSVmxDWlhQYVpUYVk1SlJVYjJ0V29ZOG1vRzBoUzJlOVc5cDJTd294V1R3cVl0cTAvWlE5MGhMaWMzbEYyMUtmRm9mTks4aEpDNDNWaFlPbTZaazlLM3RVWVRJeU1sV25KWTNSYzNzLzlScXpxcVZCWDNTeVhLTWpxYUd4R2hhUnJESnJqWGJWZHY0R3Q2RUhqVkk3ZldaSWpHWW5qbEtMdzZibGh6WWUxMWlMMDZjb015eWh5NlZUSVVhTHZxemMwMkVRc3pCMWdpUXB0K2FneDUvc3RMaWg3cytSUDB6OG5zOTdINXg0dWMvalAvN3lmMVZtcmUzaUkvQ1AxV1c1SHYxTmxtYk1WR3hRdUo3YnQwbzJwMTMxdG1hRm1vTGMxVDJkU1F1TjlhcXUybFhYOVUvMi9lbC9wMThuU3pmNktyWDkzU3daTkVPTDBqcmVPYWxObzgycUc3OSsxdXQ0ZzgycTk0dTI2THVaTTdVa1k0WWUvZWFkbmsvNkJPQjBPdDFCVEhKeVlKcklwaVNHNlNmZm42QjFtNHAxenkwekZXUnByM2o4Wk0xQmZiTEdlem1xdytIVXY5L2MyZVhZdzdOaVBKWVBIU3NpektJUFZ4L1FvMDkzLy92UTdUZE0xL2tMUEpjOWJzb3BVMm1GcTdGMWJIU3d6cGlkb1lyRFRZcUo2bjJmbmV5UjhiMitGMzJQSUFZQUFKelF2cHZwNnRIU3RpVG9zN0tkK3F6TTh4L2dCa24vTy8zSHFyVFdxYnExVWNNaWtyVzN2a1J4UVJHNmMrdC9PcXhLR0JzOVNMK2ZjR21uejMrcGl6NHRYVldoUExEalRYMTl1UDBubzlHV01OMDlicW1TUTZKVmFhM1hxd1hyT3IyL2pVSFNqU1BQVm1aWWdwSkRvdlZJN25LUEVPZEFRM212M2p6T1Q4N1dUU1BQMWQ2NjBvQzkrVHc3ZGFJTWtyNG8vOFpuTTkxd1U3QWVuTlFlYnJUMTcvbkwxS3ZkeC82eDUyUGwxcmlXSmRUWm1uVFZ1cjkxK3N4WFQ3MjF3M01UWXJJMFBNSzFYZmV4b2R0WlJ3S2F2ZldsWG4xR3hzVmtLc3dVcEp5YWcycjBVVlZsZGRpOGp2V1ZuSnFEN2diRFVaWlFYVHZNdGRQTGl1S3Q3cERLS0VPWGYwNGQ2V3hIb2V1R0wvRFk4YXE3T210Z1hkeFVMWXV4NHlXSWtaWlFEUXB0WDFwU1oydnFWbVZWWi9QOHNIaUxsbWJPMUt5RWtZbzBoNnJPMXRUbGVDZWE4dkp5Mld3MkdRd0dwYVFFYmd2NzcxMDRXdCsveU5WOHU2M1BpaVRObVpxbTg4NTBoUjR0clhiZDh5Zlg5OHRQMXgxMFh6ZG5hcHJ1dW1tR2xuKzBWMCs5Nk5vWjY1bUh6dEs0VWZGYS92RSsxZFc3L3M3YkdwL1gxRm4xMHR1dTBEcDdaTHhhYlE1M241cnVzTm05bDdxOTkybjdzc1ZwRTVKbE1SdDF4WGRHNjhQUDhsVmEzdER0c2R2TW41V2hqTFRPbCtDaGZ4SEVBQUNBRTlhTStCSEtDay9zOHJwSnNZT1ZFQnlwL3g3YXFMSFJneVJKbXc3djF5V1pzelEyZXBCMjFCVDZ2Sys2dGJIREtwSW9TNWhxTzltNmQxQll2QWFISnlxdnJramx6UjFYUFZSYTIvc3RCQnN0dWpON2laSkRvclc5cGtCdkh0elE1Y2ZXeGlucGdadzM5ZUNrNyttVXVHSDY3ZmlMOVdET1c4ZmRSTGR0V1ZhWU9UQmIxVXJTN0NOTmNUdXFUbkhLcWJwVzE1dGdvOEdvekRCWHY1TzJZNUprZDdTL0dUSVpUSm9XNTdzeGI1dk9kdWE1SkhPbXorTXBJZEdhRUpNbHU5T2gvOW54bGlwYlBIdG4vR25LRHpRNFBGSC8zTHR5UUMxbG1SNDMzRjNSZFRTSG5IMFNMbVFmK1pyenAzdTJ2OXJodVNteFEvU3pVZWVxcXFWQkd3L3YwNEtVOGRwd1pEZTFUOHQyZVBUQzZZbktsbnJ0cWl2U3FNZzBUWThmcGs5S08yN2llcUxhdVhPbkRBYURSbzRjMmZYRmZtUTArdjc2M0pOZnJiYytkRFhXdGp2YVE5THdNSXRxNjF0a2tIVHp0Wk9WbkJEbWNYNW9aclFzWnFPZStjOTJGWlo0ZnQxV1ZqVzdLMkN1WGpwV1NRbnRTeHVuVDB6UnZiZk44cHJITXkvbjZJMzNmZS9ZVjkvWXF2ZFh0UWN4UjMrdmVlM2RYZHFVMC9QUHg0eTBTSUtZQVk0Z0JnQUE5SnJOWnBQZGJwZkQ0WkRkYnUvd1YwL08rNHZKWU5UM0I1L2FyV3NYcExpcUZ0WlU1TG1EbVBVVnUzVko1aXd0VEpuWVlSQlQyRmpwc3dwa1VkcGsvV0RJUEQyeWM3bEhOY3ZSemttZHBCOFBYNkJQUzNkMDJiOUZjalZQdld2Y3hSb1JtYUtDeGdyOVljZmJYVFlSUFZhWnRWYS8yL2FxSHBoNHVjWkhaK3J1OFV0MVg4N3JhcmIzUG94cHEwZ0pEMUFRa3hJU3JjVGdLRG5rVkU2MTd4MndHdTB0dW12Yks1S2tDVEdadW5mOEpaTGtQbmFzTUZPUTdzeGUwcXY1aklsS1YzWjBoczl6RjJWTWwwR3VYWlNPRFdFR3N0T1RzOTIvRHpGWlpER2FWT2VuWldXKy9ITHppejZYQUhibHVWazNkTGxyMHRIaWd5SjB4ZURUTkQ4NVd3Y2F5blgvampjMUxXNm9GbWk4cHNZUFUySndwTTVMbjZxOTlhWDZxR1NiVnBmbDl2aHJZMXRWZ1VaRnBtbDhUT1pKRjhUWWJEYXRXK2VxT0prNTAzYzQ2VzhMcm5oRGpVM3RmMGZ4c2FINjk1L09jYjh1cldoMEwvazUyc3pKcVRwbFlySldyeTkwTC84cExuTlZubGpNUmtWSDl1NzdXZTZlU3YzeXdjKzhqcGVVZFZ6Vjh0K1A5L1dvb2dZbkJvSVlBQUJPRWsxTlRXcHBhWEgvYW0xdDlYamQyUzlmMTlwc2ZiUnM0dlRRcnEvcGhndlNwMmxRV0x5MlZ1ZHJZa3hXaDlmRkIwZHFldnd3VlZycmxGZmIzc2VpdUtsS2UrcExORHR4cEo3ZnYwcFZMZDB2RHovUVVDNnowYVJiUmkzV3padWU5N24xYlZ1MVRKVEY4K09kbjV5dGpMQUVMU3Y4U2pWSFhYUFB1TzlxYUVTU1NwdHJkTy8yMTN1OVJXNWgwMkhkbS9PYWZqL2hNbzJKU3RmZDQ1YnEzdTJ2eStwbzdiVG5qUzh0RHB1cWpsVHN4QVpGOUdvK1BUVXMwclhjb2FDaG90UGxMbTFPaVIvZWZtOUVzb3FicWp6KzdKcHNMU3EzMXVyZTdSMDNRNWFrQnlaZTV2V20zQ0M1bC9DVU5OY29KU1RhZlM0aE9OTGRKSHBaNGRkZHpuT2dTQStOODZoUStlMjRwV3AxMkhUMzlsZmRPMzM1VzR2RDFpZmJtN2VKRDRyUTR2UXBXcHcyUldhalNlOGMycWgvSC9qYzQrUDV0RFJISHhadjFmemtjVnFZTWtIWER6OUxWdzg1WForVjc5U0s0cTNhVzEvYXJXZnRxWGYxUjJuN1BCMG9ubmppQ2ZlMjBuM0Y0WERJNlhRcUpTVkYrZm41eXMvUDcvcW1Ma3lZTUtIVHByK05UYTBlSVVaVHMwM1JrY0ZhK1IvWGtzK2N2RXJkOUx0UFhXT05TZENmN3o1ZGtoUmtNZW1kVC9acDVkcURxcTFyMFYvdm02ODlCMXhOZmpQU0l0MjdKejN3cXpteVd1MzYxK3U1V3JQUjlmK0gxS1J3M1h1cnErb2xKU2xjWDN6VjNuT3N2cUZWT1huZER4WHREcWRlWHQ1eGI2NG43anRERGtmUFczWUhCN050OVVCSEVBTUF3TGVZMCtsVWZYMjlHaHNiMWREUTRQNTE3T3VHaGdiVjFOUjBQZUFKSXRvU3BrdXlacW5GWWRQZmQ2L1FVNmY4cU1Ockw4dWFMYlBCcEhlS05ubWQrN2hrdTY0ZmZwYVdESnF1Wi9kOTZ2UCtFSk5GcG1PMnJzNnZMOWNiQlJ0MFJuSzJVa05pMUd6ekRFM3NUb2M3MklrTGFpOGZOOHFnU3pObkt6a2tXbDhmM3F1YUdsY1FNenRocElaR0pLblNXcWU3dDcyaXc4ZFVWeFEzVmV2THlqMDYxSGpZNC9pQituS3RMc3RWVVdPVngvRjk5V1c2UCtjTjNUTitxWVpFSkNrakxGNTc2a3MwTGlaVDl4N1pKYWM3L3B6M250WWRXUjRVWXdtVFFlcnpYWDVTUWx4dnlvcWJxcnU0MGhXVXpJeHYzOUhrb1VsWGFHVnBqcDdjdlVKbWcwbG1nMUcvMi81YXQ1NTcvWmRQUzNJMTdXMXJvSHgyNmtRTmkwaFdUV3VqM2ppNFhqZU9PTnQ5dlZOU1llTmhIVzZwVjE2QUc5VWVqL1BTWFExcnJZNVdCUnN0T3R4U3AybHh3M1RMcU1WNmVPZXlmcDVkOTVrTlJrMkl5ZElaS2VNME0zNkVUQWFqRGpaVzZxbmRLM3cyNjVhazJ0WW1MU3Y4U3NzS3Y5S2ttQ3d0U3AraUJTbmp0VEJsZ25iVkZldTlvczFhVTU3bnNYWDlzVXFPZkY0bUh4WEtEUVNIRHgrV3dkRHg4anAvYVd2VzI5YXc5M2hGUjBmM2VQZWxWLzZicC9lT0xQV3gyZHFyQm5OM3RZY3lScU5Cb1NGbVdWdnNXck94U00rOXRrTzc5N3UrVHg3ZG5IZjhxQVMxdERxMFBhOTl0N2ZRRUxQR2pvaFhXS2pycmZTOEdZTjZ0QXpvNlBIZlc3bGZCNHM3cnBiNzc4ZDdPejNma1F2UEdxWmhXUVByY3hDZUNHSUFBQmlncXFxcVZGTlRvK3JxYXRYVzFxcSt2dDRyYkdsdTdydmxBdDFsc1Zoa01wbGtOQnBsTXBrNi9OWFIrV09QYjVKM0lOSlRqVGFyV2gxMkxTdjhTaVhOSFFkUWFhR3hPaU41bk9wc3pmcWdhSXZYK1ZXbHVicHk4RnlkblRaSjd4WnQ4am5XUTVPdVVHWllRb2ZQOE5YTWQyZnRJVDJ5Yzdra0tTa2t5bjE4YnRJWUpZZEVhMHZWQVhjaldVbjZvSGlySXN5aFdsUCtqYXBiRzcyV1krUlVGeWluMnJYVjd0SG50bFFkMEphcUExN0hteDJ0MmxsN1NIL1k4YmFhSGEzdW4rSTMyVnQwNEpoZUpWR1dVTVVGUmFpMnRja3JBS3ByYlZLTHc2YWExa1pGVzhJVUZ4enBzL3JIbjJLRHdpVkoxYTFkVnlpTmo4bFVRbkNrbXUydENqRlp0TGxxdjg1S21hQXZ5dk4wV3VKb245czFkOGZETzVkclhjVXVuWjA2U1pMMHd2N1B2SnE0VmxycjlPc3RMeW5HRXQ2clovU0hoT0JJTFVnWnI2S21LdFcyTm1sMFZKcWUzTDFDOTArNFRMTVNSdWpTek5sNnJXQmRqNnFtSkZlajdKNHVvenNlcHlXTzF2VWp6bExZa1MzQlM1cHI5RXIrR3EwdXkvVUtDdHNDek5KanZyYTNWT2RyUzNXK1VrSmlkT0dnYVpxZm5LMWJSaTNTTlVOUDE1Ky9lVmRicW4xWGU3UjlYbG9NSm9XYWduclZoTGd2M0gzMzNYMytqR1hMbG1uYnRtMnlXQ3k2NVpaYkZCTFMreDEvdXV2Vko4K1QwK0hVaisvNFdDWGxydUM2cUt6QloxV0t6ZTUwSHpjYURYcm5uOS9SSlRlOG8vckdWdjMxK2Zidi8xUEdKWG5jdDNKdGdXcnIyLzhlYSt1c3V1TG05L1d6cXljcEppcFk1WlU5NjV1MFpVZTVZbU9DTlgxaWlqNVowL2tXNlI5K2x0K3JIakdUc3hNSllnWTRnaGdBQVBxQncrRlFkWFcxTzJocCsyL2I3MnRyL2I5bGJVaElpSUtDZ3R5L0xCYUx4K3ZPZnZtNjFtTHBmbStHbnZqcjU4Y2Z4TFE2N1hwKzN5cXRMc3Z0OUxxcmg1NHVvd3g2NTlCR24wc2pySTVXdlZPMFVaZG16dFoxdzgvU2ZUbmV5MWUrS005VGZGRDdUOWdOQm9OT1R4cXJJS05abjVmdlZLUE4rNDFZY1hPMXFsb2FaSFcwS3YzSXppMW1nMUhmelhTVnU3OTQ0SE92ZTE0L3VGNlM5TnpNR3hSakNmTTYzeE1YZi82b0hISjZ2Wm5jWFZlc1d6Zjl5K1BZK2VsVDljT2g4L1ZGK1RkNmV1OG5Qc2NyYXFwU3RDVk1HYUZ4ZlI3RUJCOEpsS3pkNk4xeFJ2STROZHF0K3FhMlNGTmloK2gvOTN5aWNkTXlkZVBJaGNvN3N0WDJCOFZiM0V2QXVqSXNJc1dqcWUvNml0MDYzRkt2bGFVNW1wWGcyWnpVWkRES0tJTnFmUVJuYmRycUU0S01GcC9YT05YNWJrUCtkbm5XSEprTkpyMWZ0Tm5kRUxuSjFxS0hkeTdYdzVPdTBKam9kTTFLR0tsZmpEbS9SK08rVXJCV0wrZXY3ZkI4a05IY28xNHZYZm15Y3ErV1pNeFFTWE8xUGluWnJrMkg5M3R0MTk1bVFjcDRuWjA2U2Y4NThJWFBuaTRsemRYNng1NlA5WDhIMXVqQ1FkTjBldEpZN2Uya21hL1YzcjdjS2Rob0hqQkJUQ0JjZU9HRk9uandvS3FxcXJSaHd3Yk5temV2ejU4NUtNVzFKTkpzYXE5S3ZPYTcyYnJvN09INjZkMHJWVnpXb0VsakUvWGJteng3MWhnTXJtMnZmMzdkVk4zNzUvVWU1MlpOVGZONC9lbzduazNCSzZxYVZWSFZyTWVlMmFoQnFaSDZja3ZQcTMrbWpFdlM5SWtweWhvVUpYM3B1MEpMa2tLQ1RRcnB4VElqazhuWTlVWG9Wd1F4QUFEMEFidmQ3bEhSY3V4LzYrdjkwN2pUWURBb0xDeE00ZUhoQ2dzTFUwUkVoUHYzNGVIaEhyOTZXdDc5YmJleWkwYVpaNlZNMENseHcxVGQycWgzRDNVYy9pd3IvRnJucEU3UzVOakJXcFEyV2U4VmJmWTQvOW94MjBmL2RPUTVDakthOWViQkwvWHZBNTVOR3lmRVpHcEcvQWk5ZThpMTQ4YUJobktOakV4VGlNbWk4OU9uS1MwMFZ1c3FkbmZhaitLcnlqMktNTHQrMGp3OWZyaE1CcU4yMWg1U2RSYzliSVpFSkNzbEpGck5qbFk1L2J5QUtMK2hRbU9pMHBVWm50aGhwWUMvdEwyaE5uYXh6Q0kyS0Z4ekVrZnI4N0tkN2tiQzVkWmFQYnRucGF3T215YkVaa3FTM2kvYW9vTEdpczZHY2pzN2RhSkhFUE5SeVRhdEtQSGRhUG04OUttNmVrajMzb2orWWRMM2ZCNXZkclRxOGpWLzZkWVl4MnRzOUNETlR4Nm4ydFltclNqWjVnNWlKQ20vb1Z5LzIvNmFkdGNWYTFSVW1uYlUrRzZTM0pHeVRxclNKT21SeWQvdjFadzdZblcwZWdXS0hSa1ptYXI0b0FpdmlwaGoxZG1hOU9LQnovVi9CNzdvTU5TUkpMT3gvUTJ3UFlCVlFBUEZxYWVlcW5mZWVVZGJ0MjROU0JEalMyeDBzR0tqZzlYVTdBckZkdSt2MXUwUGVZYmJ0MXc3UllNSFJlbkNzNGJwZzlVSHRHR3pLMHpKSGhtdmpOVDJmbGRmYlN2VmxselBLc0hRRUxPYW1tMHFLbTF3VitFWURGSnNkT2NWUUU2blUxVTFudHZVanhvYUswbTY2T3poN3QyZGp2YkVmV2QwNTBQR3R4QkJEQUFBeDhGbXM2bXNyRXpsNWVXcXFLaFFhV21weXN2TC9WTFJFaGtacVppWUdFVkhSeXMyTnRabnVCSVdkbnlWRVNlcnROQlkvWERZZkVuU2s3cytWSVBkMnVHMVRmWVdQYjl2bFc0ZXRValhESjJ2d3NaS2JhdjJMaWUzR0V5NmFkUzVPalZ4dE5aVzdOS0xCejdUUllOTzBhcXlYRlcxTkdoMndramRNbnF4V2gxMmZWYTJVM2wxUmRwYlY2cFJrV21hbXpoV1N6Tm1xTkZ1MWJQN1ZuWTY5eWQzcjNELy9yS3MyYm8wYzdZTU11aVBPLy9iNFJ2RUtiRkQ5SnZzWWJJN0hYb2tkN25mKzdqc3JpdlNPYWtUTlRvcVRjczcvdUd1WDdSVkdJU2FnanE5Ym5IYUZKa05SbjFjdWwwWHBrOXpILys0ZExza1Z5aDJ0SWNuZlY4WjRmRSt4OXBRc1Z0L3pudlA2L2l4UzdXT1Z0SlUzZUdPV1czR1JnOVNtQ2xJdVRXRlBwc3Y5MVZ6WEY4dXk1b3RnNlJYQzliNWZHNWJYNVVkTllVZDdqN1ZXOXVxQzlUY2k4cVJhZkhEZkc2elBTZzBUbzlNdWJKYlk3UXRzN3ByM0pKdWYxM2Nzdkg1RG9PYnR1VlFUdW1rcW9acE0yellNRG1kVGxWWFY2dTV1VGtneTVOOEthOXNVbld0Ni90NlExT3JkdTMzN0NuVjF1QzNyTEpSZVh2YmUyanRLNmhSV1dXamt1SmQvMi85eDB2YkpMbVdNclUxelUxTkNsZDRxRVc3OWxmSmJuZklJVmNJOC9GTEY2dXV2a1hXVnU4QXptSTJ5bWlRNWwzcTJaTnFTRWEwenB5VHFWbFRVbjBHTVhjOHZFYjdDcnJ1aDNXc24xODNUYWRNU083eGZRZ2NnaGdBQUxyQmJyZXJ2THpjNDFkWldabXFxM3YrRHlSSk1ocU5pb3FLY2pjaWJBdGMydjRiSFIwZGtNYUtKNk53YzdCK1BmWkNoUmd0V2xtYW82OE83KzN5bmxWbHVacVpNRUl6NGtmbzlyRVg2WUVkYnlybnFLcUF0TkJZM1RwNnNZWkh1SFpLZVdIL2FrMk9IYUtyaHN6VGtvd1pXbGV4U3d0U0pxaTRxVXIvcytNdEZUYTVtdXJtMUJ6VW9yVEordEh3TTJVMkdQVmszb29lTGUxNU5YK2R4a1ZuS2p0NmtINDY4aHc5dnV0OXIydW14UTNUcjhkZUlKUEJwTWZ6M3RPbXF2M2RIcis3Y210Y2I5TEhIclhiVGwrcGFIYUZuSW1kTkVPTnRvUnBjZm9VRlRaV0tyZW0wQ09JNlVpd3lheUs1bHF0cWNqek9INU82cVFlOTBTUnBBMlZ1N1doY25lbjEveHB5ZzgwT0R4UnorejlSUHVQNmMwVGFOdXJDeFJ0Q2RNSHhkNjlrdnJhczN0WGRyc3E2V2ovbVhPenp5Vk5OcWZkcTNHMUw1R1dFQ1VGdXo2UGdvMFdIV282M0szdHFtMk9qcHYxSmg3cCtWVGQwaERRdmpnRFJXUmtwRUpDUXRUVTFLVFMwbEpsWlhXOFkxMWYrdWlMOXNxOFgvMTRtaTQ0YTVnMjU1YnBaM2U3bXZXR0JKdlUwdXJRYi83d2hUdXdrVnk3TGozMjlDYjk0VGVuU3BLN2dtWG01QlN0MzF6aURtTnV1WGFLVWhMRGRPV3RIK2h3ZFh1dnR2c2VYNjlQMW5oWGpFMFpsNlEvL2RhN1FtaElSclIrL3FPcHlzbnovZm1mZjZqV0swVHFqdnFHa3k4RS9MWWhpQUVBNEJpdHJhMHFLU2xSY1hHeGlvdUxWVkpTb3ZMeWNqbWQzYThqTUpsTVBzT1Z0dGRSVVZGZER3Sy9DekZaZE0rNHBjb01TOUNocHNONmR1OUt6VTRZcWJOVEo3cXZTUXQxbFlyZk9XNkpIRWZlU09YVkZ1dXZlUjhvZlZLY0JvWEY2Kzd4Uy9YMzNTdjBlZGszT24vUVZGMlNPVXZCUm91N0thelQ2ZFNtcXYxNmVPZHkvV1RFUXAyVk1rRTJwMTBQNVM1emh6Q1N0TFhxZ0J4eXltd3dhbjNsYm8rZU5obGg4Ykk3SFNwcTh0eng2R2dPT2ZWUTdqSTlOUGtLelUvT2xsTk8vVzNYaDNMSUthTU11aVJybHJ2dnpMTjdWMnBWRnoxemVxdWt1VnBGVFZWS0M0M1ZtS2gwcjExcEZxVk5sc2xnMUJmbDMvUm9HM0JmQ2h0ZHpUWXp3M3hYcjBqU3RMaWhDakZhdE94UXo3YU5QdGhZNmRYTDVOamVMeWVxajQvMFVqa1JsdE9VTk5mb0Y1di8zZVYxZDJaZnBLVGdhQjFvS05mZzhFUVZOVlhwd1IxdkhkZXoyejR2RHpaMmZ3dmpFMDFXVnBieTh2SjA0TUNCZmdsaXlpb2I5YzlYZDBpU1RFYURSZzZOVlVsNWc5WiszYjU3V1dpSVdiOTRZTFY3MlFtRURIVUFBQ0FBU1VSQlZKSEphRkJVWkpDcWFxeGE4WG0rTGpsdnBLYU1TOUxDdVZuNngwdmJ0R2orRUszZjNONExabkoyWXFkekNBKzFLRGt4VE9XSG0xUlgzM0VvRWhKc1VrcGltSEx5T3J6RXpXdzJ5bXpxK0FjMFIyL2pqWUdQSUFZQWNGSnJhV2x4Qnk1dG9VdEZSZmQvTW1zeW1aU1FrS0RFeEVRbEpTVXBLU2xKaVltSkoxMC9sbStMYTRhZXJoR1JxU3F6MXVpZWJhK3EwZDZpeEpCb1RZanhmck13TGpyRC9mc1doMTBOZHF0K3QvMDEzVC94TWlXSHhLakIxcUx6MHFmb3lzRnpkYmlsWG8vcy9xL09UQjduOGNaOVhjVXVmVk43U0RlTldxUkpNVmw2Y09MbGVucnZKKzdBNWJ6MHFlNmxGYXRLUFVPUzA1T3l0U1JqdWg3S1hhYjFuVlJXMU5tYTlOdXRMK3YzRXkvVEdjbmpsQllhcC8va3I5RVZnMC9WeU1oVTFkbWE5TmovWisrK3c2TXEwemFBMzFQVEppRzlFTktBVUVJb0NWMDZDSWdvSFJWRVhIWFh6NzdyNnFycjd0cFdGM1ZkWGN2cTZ1NWFBQVZCcXFLQWdEU0ZpRUFDSVNRa1FCcXBwTmRKcG54L25HUktNa2xta3NtY1NYTC9yaXVYNTh5Y09lZEpHRERubnZkOTNvdmYySzEzaTFJcVI0aWJEMEpjdlJIaTVvT3JOVVZJTE12RVQ5ZlRzQ0pzRW1ZSHhiWUtZaWI2RGNZbzd3aVVOOVRnV0hGcWw2NmZYbFVBSGZUd1Zhb1E0T0tGWW5YcmFZQUpKUmxZV2xlS3c0VVhiRHEzdDlJRGNUNlJabzkxTkFYS1Vmb3AzREhZTXhpbk81anUxRmxsRFRWZERzbDZrdGxCSXpET2R4REtHbXJ3Yk5JbXZEaHlKY2I3RHNKRDBmUE1wdi9aYXBoWEtBQWdyWTBsc3ZzQ2YzOS9wS1Zaa1N4MGs0U3pCYWlzRWtheUxKay9HRWNTY3JGaCswWEQ4MUtwQkR2M1hjYnhVOFpnNXFHMW94SGc1NDduL2lFRXNXLys5d3cydkhVVFprMGFnSysrdllRYnAwYmd1VGZOKzRHMVoxSjhNUDcrN0hTODh0N1AyUFpkK3lQanJQWDdYOGZqamx1SHR2bjgvTFhiYlY3QmljVERJSWFJaVBvTXRWcU4vUHg4NU9YbEdVYThsSloyUEh3ZEVKcmkrdm41R1FLWDV2LzYrdnB5Q2xFUDhtWFdDVVI1Qk9MTjFHOVEwdFRmNDV0cnA3SFBaT25xVjBhdndrQlZJSDUxOG4zRHlqek5vd1JLR3FyeGRPTG5HT2M3Q0FrbDZaQkxwT2luOU1EVzdCT28wYWd4SnlqVzdIclJuaUVJZHZYR2krZTM0dGJRc1ZnVE9RMi9HM296S2h0ck1VZ1ZqRlVSVTlDZzAwQXBsV05GK0VUOFhKSnU2Rk1SM3RTdnBLTW1vb2E2em03RW4yS1hZWmhYZjd3NGNpVUE0SEoxSVY1TDJXVXhyR2lMRkJMNHVYZ2kwTlVMQVM1ZUdOblVTMlZLd0ZCTThvK0dqMUpsMXBWai9kVWpTQ3pMeFA3OGMxZ1dOaEV6ZzJMd1pmWlB1RzR5eFNxMGFaVEFsWFpXbTdGV2pWYU4xSXByaU9rM0FPUDlCclZxbmd3QTFacDZ2SGorSzV1bmhnejNDc1Z6c1N0YVBaNVJaZnVxS1BZa2w4anc0c2lWQ1BjSXdPZVp4N0F0SjBIVWVucTZHWUV4ZURCNlB2UUEzcnUwRjNYYUJxeEwyWW5YeDZ6QjNPQlI4RldxOEhiYXQ2alMxSGQ0TGxOU1NCRGYxTXo1VkRjRlpqMkJTaVUwdTdWbEZHbFhyTitXZ3R3QzRkL3owdko2VkZRMTRKTTM1dU90LzUzQmIrK0p3ODlKQmRnQUlZaVJTSUQ3Ym8vRjhnV0RjZlRuWEpSVnFERmo0Z0Q4YXNVSUFNRG5PeTdpY2xZNVprd2FBTDFlaitnb0h6ejZxemdvRmJhdFFuVDZmQkYrL2ZUM3lMNW0vTGZYTVQ4TjZpa1l4QkFSVWE5VlVWR0I3T3hzdzVlMUkxMmtVaWtDQXdNUkVoSmkrQW9LQ29KTVp2c1NrdVJjU2h1cThWVGk1MmFQYWZVNnMra1l6U3NLcWJXTkZwZTBybXlzTTZ6SXBOSHI4T21WdzRibkZGTGhQUkxySFk1cEFjTXd4aWNTK2ZYbE9GWjhFVjlmTzQya3NpeU05b25BY0s5UXJBeWZiQWdNN295YWhqSGVFVmdXTnRGd2t4M3RHUUtOWHR2aEZBY3BKQmpsRTRHNXdhTXdxS2xIVGJNUU4yOHNHVEFlQndyT2RkaURSQ1YzeFp2eGErSG40bW14QVdvL2hUdjBBRXJVVmNpdkwwTitYVGtLNnNyd2M0blFZNmRZWFlrREJlY3hMM2dVSGhseUUxNDh2eFY2Q0tzWCtTbFZxTmJVNDFxZGRjRm5SNDRVcFNDbTN3RE1ESXl4R01RMDEyT0xqS29DSkpWbDRVREIrVmJQTlRkek52NVVISHRMcGRGcnNmdmFhVHdVUFE5cklxY2gxTTBYLzByZjF5dW1FUUhBRThOdlFXTTdmVmZhWW12dkhoK2xCKzZPbW9FWmdUSFFBL2d3NDN0RHo2VG1rVEhQalZ5QnNiNEQ4YS94OTJGVDVvODRVSEFlalhycmFvdjNIUWhQdVN2eTY4dVJYcFZ2NjdmVGF6UUhNV3AxMjAzUTdlVy9tNVB4L2diemxjdmUvTzlweko4ZWdhY2VHQStWaHdLVDQwUHczOWZtd2xPbFJFaWdCMVR1UWwraFB6NDBBZXUzcDJEZDAxUFIvSG5LSHgrZUFCZWx6TENhRVFBc3VuRWdiRlZlcWNhWlpQUGcrVXEyTVZTWFNtMy9BT2VUclJldzAwSkQzMlpsNWJZRmh5UXVCakZFUk5SckZCY1htd1V2MXF4Y0pKVktFUlFVWkFoY2dvT0RHYnBRcDNqS1hUSEVzejhBNE5FaE4wRUhQWTRYcDJKSDdzK0dZeW9hYXhIdk94Qmp2Q05RcGFuSDgrZTI0R3BORWY2WGNSQnZqYjBicXlPbm9rR25FVWJhS055Uldwa0hqWVdiUUQrbENySGU0WWp6aWNSWTM0R0c1YXpMR21xd0orOE1maTdKd0lMK2NiZ3hlQ1J1N2grSG0vdkhvYVNoR21mTHJ1Sml4VFZrMWhRaHU2YkU3TnpWbW5ybzlFSnZtYktHR2x5ckswVmVYUm55NnNxUTMvUlZVRmZlN2szcHhxdEhFZWNUaWRIZUVYaHkrQ0s4ZDJrdjVnU05CQUNibHp4dXorR2lGS3lKbW9ab3p4QU04UXpCSlR2YzlMNTdhYS9admhRU0tLUnlxSnZDT0lWRWhqaWZLQUJBVmFQamIzZ09GU2FqdEtFYVR3OWZqRmxCSTlCUDZZN1hVblk1YkdXbGxlR1RzRHBpYXFkZm4xbFQzT2FTMHVIdS9wMCtiMGVra0FpaFhkQUlUQThjRG9WRWhpcE5IZDVKMjR0ZldqVHFMbFpYNGc5bk4rRFhnK1pnVGxBczdoOThJMjZQdUFISGlsT1JjRDBkYVpWNTdiNy9idzBkQzBBWVpkZVhOUWN4OWZYZCsvZWtybDZELzI0MkJxZWVLcVdoSDh1K28xbllkelFMZmo2dUNBN3dnSmRLQ2FsVUlueEpKSkJJaERCRTVhN0VzNjhmaDE0UDZQUjY2SFRDbDBRQ3ZQcjBOS2c4V2plRHRzYkV1R0E4OFJ2aC9mRENteWVRa2w2Q2gvOWlYQkd2bjZmdFV4NkxTK280OWFnWFlSQkRSRVE5a2w2dlIxNWVuaUYweWNuSlFWMWQrNytneUdReVErZ1NIQnhzR09raWxkbzI1SmpJRW9WVURybFVDaDMwT0Z4NEFWdXpUNktnM3JqYWhhdE1nVmZIM0lsZ1Y2RTU2R3NwdXd6UDU5YVY0dC9wMytQaElUZmgzb0d6REs4NWVmMFNBR0NJWndoaStnM0FRRlZRMDNRbjQ0cEJHcjBPcDBvdjQ0ZkNDemhWa21HWWp2TlJ4Z0ZzelQ2QjJVR3htQmtZZ3dIdWZyZ3hhQ1J1YkFwR3RIb2RTaHVxVWFxdVJrSkpCbmJrL295L25Qc1NsWTExaHZEQlZsV2FlcnljdkIzUGoxeUJHL3lIWUlMZllNZ2x3dCt2SDR2dDF6T2lRYWZCMXV5VHVIZmdMS3lKbW9ibnptMngyN21iOVZPNjQrT0pEMEtyMXhtbWo4a2tVbFJwNm5DNXV0RHUxN05HWWxrbVhremVpdWRqVnlMZUp3cVBEVm1BTjFLL2RzaTFTOVhWWGZxKzIxdkY2QTluTnhxYU1OdmlrOGtQV1Z3MUthYmZBSXoyanNCQVZaQmhpWEJBZU4vc3lUK0RMN05Pb0VwaitmOFg5ZHBHdkhkcEw3N1BQNGZWa1ZNeHlqc2N0L1NQeHkzOTQ2SFJhNUZkVTRJelpWZndlZVp4czllTjdCZU9VZDdoS0ZaWFluLytPWnUvbDk2a09ZaHBiT3pjdnlQV2NuT1ZZOVlOWWRoM0pBditQcTc0Nk5XNVNMOWFqcGZlUG9tYU91SGFKV1gxS0NtelBSQ2FNeVc4VXlITXBMZ1FlSHU1WXRnZ0h3eU9FSHJGVFI3Ykh5a1o1dS8vQ2FPRExiMjhYV3pXMjdzd2lDRWlvaDVCbzlFZ0p5ZkhFTHprNXVaQ28ybi9rMkFYRnhlRWhZVWhQRHdjNGVIaENBME5aZWpTUnpYcXRaMmErbUNMMG9acS9EUDFXNVEwVkZuc2hWS3ZiY1NicWQ5Z1ptQU1QcnQ2cE5WSWhvT0Z5YWhzck1QcXlLbm83K2FEMDZWWHNLZHAyazJBcXhmdWpqSXVmVnJSV0l2RXNreWNMcjJDTTJWWFVhT3hQQVdncktFRzIzSVNzQzBuQVJFZUFSampIWUZSUGhFWTVoVUtkNWtTQVM1ZThGSzQ0ZTIwYndIWVBwM0hrdXphNi9qOW1mVzRJMklLSnZ0SFF5bVY0MkJoTW81M3NVbHZTOS9tbmNXTXdCaU03QmVPYVFIRGNhejRZc2N2TWxIWldJZGlkYVhGRVVlQThMTTdWNTROVDRVdzJraWowNkd3dmh3N2NuOUduVmE4cFdGVEsvUHdVdkpYZUh6WVFtekp0cjU1YUZjZExFekd3YVlwZWZiV29OTlluQWJZV2E1U0JXNXJXaTFNQnozU0t2Tnc0dm9sSENwTXRycnZTMXBWSHA0L3Z3Vmg3bjZZR1RnQ0UvMEhJOVRORjVHcUFIeVk4YjNac1hLSkRQY1BuZ01BK0NqallKdnZxYjdDMVZYNE85UGRRUXdBTEowL0dELytrb2YzWDVtRHlBRmVpQnpnaFlseHdkajJYVG9TRWd0d0phc2M1WlZxYUxTMlRTZTg3WmJPclphMmZFRjBxOGRHRGhOR2ZMbTZ5T0RuNDRZNVU4S3h6TUp4SFdHejN0NUZvbmRVRnlVaUlpSWJGUmNYSXlNakF4a1pHY2pPem9aTzEzNC9CSlZLWlFoZHdzUERFUlFVNUtCS3laNldIbnREN0JLYzBwSUI0MUdqVWVOaVJhN1pFdGlkRmVqaWhYQ1BBRFRvTkRobnB4V1ZIRzJBbXk5ZWoxc0RqVjZISjg2c3QwdVExRmtTQ0Rma091Z2QwcnRGTHBIYTNJeTRMNWtmTWhvbDZpcWtWZWJaM0hTM0xUNUtEd1M3ZXJkYUZleStRYk54Uy85NDdNMVBhaFhTT0lzZDA1NTAyTFUwR2czV3JWdUh5TWhJM0hYWFhkMTZMYjBlU0wxY2l1R0RmVHVvU1FkOTAvSEcxN1o5Ryt5aWJEMDlPVE8zRW5vOW9GUklFUm9zalBxcHJtMkVYcWVIUkNveDlKNGhzZ1pIeEJBUmtkTm9iR3hFWm1ZbTB0UFRrWkdSZ1lxSzlsZUw4Zkh4TVF0ZWZIM2IvMFdNcUNmYm1YdktydWNyVWxlaVNNVGd3aDV5NjByeFdzb3VUQTBZaG5HK0EvRmRmbUxITCtvbWVzRHFwcTcyd0JDbWZmdnlrem8reUVhV2x2Z09kUEdDaTFTT1hibW5zQ0h6bU4ydjJSUEo1Y0l0cGlNKzc1ZEkwR0VJQXdqVGVyb3Fjb0JYcThjWXZsQm5NWWdoSWlKUmxaZVg0OUtsUzBoUFQwZFdWaGEwMnJadlpBSURBeEVlSG82SWlBaEVSRVRBdzhQRGdaVVNrVE5LS3M5Q1VnOGQwVU05WDVHNkV1K243eGU3REtmVTBTaFdvcjZNUVF3UkVUbVVWcXRGWm1ZbU1qSXlrSjZlanJLeXNqYVBkWE56dzZCQmd6QjQ4R0FNSGp3WWJtNXVEcXlVaUlpSU9vc2RNSWpheGlDR2lJaTZuVmFyUlhwNk9sSlNVbkRwMHFWMkcvaUZoSVFZZ3BmUTBGQklKRzJ2RUVCRVJFVE9pVUVNVWRzWXhCQVJVYmV3Tm54eGNYSEJ3SUVERVIwZGplam9hTGk3dXp1NFVpSWlJckkzQmpGRWJXTVFRMFJFZHFQVmFwR1JrV0VJWHhvYUxDL3hHaGdZYUJqMUVoNGV6bEV2UkVSRXZZaGVyMmNRUTlRT0JqRkVSTlFsV3EwV2x5OWZSa3BLQ3RMUzB0b01YNEtEZ3hFVEU0UFkyRmowNjlmUHdWVVNFUkdSSXpHSUlXb2JneGdpSXJLWlRxY3pHL21pVnFzdEhoY1VGSVNZbUJpTUhEbVM0UXNSRVJFUkVSakVFQkdSRGZMejg1R1ltSWprNUdUVTE5ZGJQQ1l3TU5BUXZuaDdlenU0UWlJaUluSUdIQkZEMURZR01VUkUxSzdhMmxxY08zY09TVWxKS0NvcXNuaU12NzgvUm93WWdaRWpSOExIeDhmQkZWSnZFKzBaZ3ZTcWZMSExJQ0xxRmFJOVE4UXVnWWhhWUJCRFJFU3Q2UFY2cEtlbkl6RXhFZW5wNmREcGRLMk84ZlB6TTRRdnZyNitJbFJKdlZXVVJ5Q0RHQ0lpTzRueUNIVG85Y3JMeXdFQVNxWFNvZGNsNmtrWXhCQVJrVUZKU1FuT25qMkxjK2ZPb2FhbXB0WHpycTZ1aUkyTnhaZ3hZeEFTd2svWXFIdk1EUm1KQXdYbm9BT0h0Uk1SZFlVVUVzd1BHZTNRYTFaVVZBQUFYRnhjSEhwZG9wNkVRUXdSVVIrblZxdVJuSnlNeE1SRTVPWGxXVHdtS2lvS2NYRnhHRFpzR0dReW1ZTXJwTDVtc0NvWU53YVB3djZDSkxGTElTTHEwVzd1SDRlQktzZU9pR2tta1VoRXVTNVJUOEFnaG9pb2o4ck96c2JwMDZlUm5KeHM4WGt2THkvRXhjVmh6Smd4OFBMeWNuQjExTmZkR1RrVko2NWZRcFdtVHV4U2lJaDZKRitsQ25kR1RoUGwyaEtKaEVFTVVUc1l4QkFSOVNGNnZSNHBLU2s0ZWZLa3hkRXZjcmtjdzRjUHg1Z3hZeEFaR1NsQ2hVUUNMNFViM2g5L0g5Njd0QmNKSlJsaWwwTkUxS09NOHgyRTN3MjlHYTR5aGRpbEVKRUZER0tJaVBvQXRWcU4wNmRQNDlTcFU2aXNyR3oxZkdob0tNYU1HWVBZMkZnMjF5T25vWks3NHBtWUpmaWg4QUxPbEYxRlZrMHhjbXBMeEM2TGlNZ3BoYm43SWR6REgvRStVWmdkRkN0Mk9Sd1JROVFPQmpGRVJMMVlXVmtaRWhJU2NQYnNXV2cwbWxiUHg4ZkhZK0xFaWZEMzl4ZWhPaUxyekFvYWdWbEJJOFF1ZzRpSXJCQVJFUUc5WG8rcXFpcXhTeUZ5V2d4aWlJaDZvYXlzTENRa0pDQXRMYTNWYzBxbEVtUEhqc1drU1pPZ1VxbEVxSTZJaUloNk0vYUlJV29mZ3hnaW9sN2s4dVhMT0hyMEtISnpjMXM5NStIaGdRa1RKbUQ4K1BGY1VwS0lpSWk2RllNWW9yWXhpQ0VpNmdYUzA5Tng5T2hSaXcxNGZYeDhNR25TSk1URnhYSHBhU0lpSW5JSUJqRkViV01RUTBUVWc2V2xwZUhvMGFNb0tDaG85Vnh3Y0RCdXVPRUd4TVRFOEpjaElpSWljaWorN2tIVU5nWXhSRVE5ME1XTEYzSHMyREVVRmhhMmVpNHlNaEpUcGt6QndJRURSYWlNaUlpSWlFRU1VWHNZeEJBUjlSQjZ2UjRwS1NrNGR1d1lpb3VMV3owL2JOZ3dUSnMyRGNIQndTSlVSMFJFUkNUOHZnSUFGUlVWSWxkQzVMd1l4QkFSOVFBWkdSazRlUEFnaW9xS3pCNlh5V1FZTldvVXBreVpBaDhmSDVHcUl5SWlJaExvZERxeFN5QnllZ3hpaUlpY1dFRkJBZmJ2MzQrc3JDeXp4NVZLSmNhTkc0ZkpreWZEM2QxZHBPcUlpSWlJekRXUGlORm9OQ0pYUXVTOEdNUVFFVG1oeXNwS0hEeDRFTW5KeVdhUFM2VlNqQnMzRGpObXpJQ3JxNnRJMVJFUkVSRloxaHpFVkZkWGkxd0prZk5pRUVORTVFVHE2K3R4OU9oUi9QTExMOUJxdFdiUFJVZEhZLzc4K1p5Q1JFUkVSRTZMVTVPSU9zWWdob2pJQ1dpMVdpUWtKT0Q0OGVOUXE5Vm16d1VFQkdEaHdvVUlDd3NUcVRvaUlpSWk2NWdHTVZsWldZaUlpQkN4R2lMbnhDQ0dpRWhrbHk1ZHdyNTkrMUJlWG03MnVJZUhCMmJObW9XNHVEaVJLaU1pSWlLeWpXa1FVMUJRd0NDR3lBSUdNVVJFSWlrdkw4ZWVQWHR3NWNvVnM4ZmxjamttVFpxRXFWT25RcUZRaUZRZEVSRVJrZTJhZ3hnM056Y1VGQlNJWEEyUmMySVFRMFRrWUZxdEZzZVBIOGVQUC83WXFnOU1iR3dzYnJ6eFJuaDZlb3BVSFJFUkVWSG5OUWN4N3U3dUtDd3NGTGthSXVmRUlJYUl5SUhhbW9ZVUdocUttMisrR2NIQndTSlZSa1JFUk5SMXpVRk0vLzc5Y2Y3OGVaU1hsOFBiMjF2a3FvaWNDNE1ZSWlJSGFHc2FrcmUzTitiTW1ZT1ltQmlSS2lNaUlpS3luNVpCVEZwYUdpWk9uTmp0MTlYcTlOQm9oR3ZMWkZMSVpaSld4OVNydFhCMWtWbDhmVzJkQnU1dXZmdjJXSzhISksxL0xDU0MzdjFPSXlJU1dWdlRrSlJLSmFaTm00YUpFeWRDSnJQOEN3RVJFUkZSVDZQWDZ3RUFLcFVLUVVGQlNFaEljRWdRcy82ckZMejdXU0lBNEZjcll2RFlQY2JGRHVycU5YanZzMFQ4Y0NJSDY5OWFBSDhmVjdQWDV1UlhZOVdqZTNEenpDamNjOXNJaEFSNmRIdTkxcnFjVllGZlA3MGY2Z2JqNzVHUDN4ZVBsUXVIMkhTZXN4ZUs4ZWMzZnNRdGN3YmlsamtERVJhaUFnQTBOT29NQVphMXBGSkptNEVXV1lkQkRCRlJON2wyN1JwMjdOaUJzckl5dzJNU2lRVHg4ZkdZTldzVzNOemNSS3lPaUlpSXlQNmFneGdBbURoeEluYnYzaTM2TXRidmZaYUlUYnZUQUFCUHZud0UvM2x0TGhSeXFlSDV0ejgrZzlvNkRiNzZMaDM3ajJWaHo2ZEw0T0ZtWERBaDYxb2xybVJYZExrT3FVU0NHWk1HV0gxOHZWcUxwOVlkUTBWVmc5bmo1WlZxbTYvOStjNkx5Qytxd1g4Mm5jZmVJNW5ZL3VHdGtFa2wrUHVIdjJEYmQrazJuU3Rtc0M4MnZyM0E1aHJJaUVFTUVaR2RhVFFhSERwMENBa0pDV2FQKy9uNVlmbnk1UWdLQ2hLcE1pSWlJaUxIa0Vna0dEMTZOSTRjT1lJalI0NWc3ZHExb3RYeTRKclJPSHd5Ri9sRk5UaVhlaDMvK005cFBQUGdlQURBNmZORk9QUlRqdUhZeCs2Sk13dGhBR0Qvc1d4OHNDR3B5M1ZJcFJMODh2VnFxNDdWNjRHL3ZuTVNWM05hQjBBZmJEeUhnZUhlbURNbHpLcHo1ZVJYNC9ESlhNUCtiKytKZzB6YStUbEtDZ1ZIdzNRVmd4Z2lJanV5TkFvR0FDWk5tb1RaczJkekdoSVJFUkgxYXFZallnQmd4b3daMkwxN3Q4T21LRm1pOGxEZ3BkL2ZnTjg4OHowQTRHaENMdjV2OVNoNHFwUlk5LzdQaHVNbXg0ZGcyVTJEUmFuUlZITUk4OTNoVE1OamtRTzhVRkJjZzNxMU1FWHBMLy80RVo2cW1aZ3d1dU9GSHY2MytUeDBPdUhQSlQ0MkVMTnZNQVk0MHlhRXdxOXBxdGJsckhJYy9GRUlwU0pDdlRCL2huRVUwN21MMTNIeWJENEFRS2t3amlhaXptRVFRMFJrQjIyTmd1blhyeCtXTDErTzBOQlFrU29qSWlJaWNwem1JRWJTMUJWMjlPalJTRXBLd3BFalJ6QjA2RkM3cnFEMHZ5K1Q4Yjh2a3dFQUdxMHhBTnE0NHlJMmY1MEd1VXlLbzF0dkF3Q01IUm1JMjI4WkFvbFVna2ZXam9HN214d2J0bDgwVERsU3VTdnczRzhuZFhoTnBVS0tJUU45cks2eG9sS05uUHhxcTQvWDZ2UjQrWjBFN1ByK3N1R3hBRjgzZlBES0hLUm1sT0wzTHgrQlhpOU1XM3IwdVIvd3Q2ZW1ZTTZVOERiUGw1TlhoVDJIcmdJUVJ1UThlZjg0bkx0NEhaOXN2WURiYngyQ2FlTkRNWDJDOEh2cVcvODdZM2pkdEFtaGVPRE9VWWI5VDdaZU1BWXhTbjZ3MkZVTVlvaUl1cWl0VVRCang0N0Z2SG56SUpmem4xb2lJaUxxV3lRbXkvTXNXclFJSDMzMEViWnMyWUsxYTlmQzFkVzFuVmRhcjFHak00d1FNYVhSNnFIUmFpR1Y2ckJwZHhyZS9mU3MyZk03OTJVQWdGa0QzTnA2RFpiZXY5dXdmL2pMMnl5Ty9BZ0pWR0g5bXpkWlhlTytJMW40NCt2SHJUcTJyRUtOWjE0OWhsUG5DZzJQZWJncDhQWUxzeERrNzQ0Z2YzYzhlZjg0L1AzRFh3QUkzLzlUNjQ3aGtidkg0TzdsTVpCYW1HNzA1bi9QUU5zMEd1YU9XNGRpMkNBZjNQUGtmaVJkTE1hUmhGek1teGFCVjUrWkNxMU9qeU1KeHVsTFExdUVUUTJOeG9hK1NrNU42aktPS1NJaTZpU05Sb1A5Ky9majQ0OC9OZ3RoVkNvVjFxNWRpNXR2dnBraERCRVJFZlVwTGFjbUFZQzN0emNXTDE2TTh2SnlyRisvSHZYMTlRNnJwN0ZSaTNxMTVTL1RVblU2Zll2blduOGYzZWxjNm5YYzhlZ2VzeENtbjZjU0g2NmJnMkdEaktISXFrVkQ4ZlNENHczTFVPdjF3THVmSnVMK1B4NUFmbEdOMlRrUG44dzFoQ3VCZnU1NDhLNVIySDhzQzBrWGl3M0hyRjR5REFDd2EvOWxaRityQWlDTW5CazN5cnluWVUxdG8yR2JVNU82am5jSVJFU2RVRnhjaksxYnQ2S2twTVRzOFZHalJtSEJnZ1ZRS3BVaVZVWkVSRVFrSHRPUk1LYUdEaDJLdFd2WFl2MzY5WGpublhld2VQRmlEQjA2dEV2WFdyTjBPSmJPRjNxNlBQSFhJMGpKS0FVQXJGdzRCUGZlTmdJU0NiRFhwTStLUFdSZHE4UU55elpiZmJ4VzIzNmdVMWV2d1FjYnorR0xYYW1HUGk0QUVPRG5oZzllbm9PQjRmMWF2ZWIyVzRiQTI5TUZmM256SjhQUzAyZVNpN0R5b1c5dzkvSVlyRms2SEc2dWNxejdsN0gvalV3bXdhUFAvWURMSnFzL0xaay9DS09HK1NQMWNobithVEl0YWZZTllmQndWNkNoVVFlRlhJcWF1a1lrcGhRWm5uZHpaWXpRVmZ3SkVoSFo2UFRwMDlpM2J4KzBXdU53Vm5kM2R5eGV2QmlEQjR2ZjRJMklpSWhJTE0xQmpFNm5hL1ZjY0hBdzFxNWRpOTI3ZDJQTGxpMklpSWpBeElrVE94M0lxTndWVUxrclVGQmNhd2hoQU1ERFRZNGdmM2NBd0kxVEl6QW8wdmErTktiTFc3ZGthVHBVWnh3NW1ZdFhQemlGd3V1MVpvL0h4d2JpMVdlbXdkK243U2xjODJkRUlDelVFOCtzTzRiY0FxRUhUVzJkRU9wcy9qb05mMzFpQ2daSGVxTzR0QTRBa0Y5VVl6Wml4dC9IRlkvZkc0OWZ6aFhpcVhYSFVOMDA0a1VxbGVCWEsySncvelBmSS9WeVdlc0xBd2dQOWVyUzkwME1Zb2lJck5iUTBJQ2RPM2NpTFMzTjdQRWhRNFpnMGFKRmNITnpFNmt5SWlJaUl1ZlFITVMwTmJVbk9EZ1k5OTkvUDQ0Y09ZS0VoQVJzMmJJRi9mcjFRMlJrSklLQ2doQWNMS3dDRkJRVVpIVXZtUysvTnYvZFRLOEgxbTlMd2NxRlE5QS95QVA5Z3p5NjhCMTFuK1JMSmExQ21EdVhETU45dDhkQ0pwV2dxcm9CN3U2S1ZrdE5sMVdvMGRDb2haKzNLejU0WlE3K3RUNEplNDhZUi83SXBCSU1HK1NET1ZQQ2NlS01jYVVqMHo0dnp6NHlFZnVQWmVHVjkzNDJPL2R2NzRsRFRMUWZ4bzBLdGhqRXlLUVN6Smc0b012ZmUxL0hJSWFJeUFyNStmbll1blVyS2lxTXd6bGRYVjJ4WU1FQ3hNYkdpbGdaRVJFUmtmTm9hMnBTU3pObXpNQ01HVE9RbEpTRTFOUlVwS2FtSWlrcHlleVllZlBtZGJqa2RXVjFBN1o5bDI3MjJLN3ZMNk84VW8yRFArYmczWmRtd1V0bHZ5bmo0YUdlK09MdG02MCsvdUNQMlhqK3JSTVduM3RnelNpY1NTN0UyUXZGR0JDc3duTy9uWVIrWGk2WXZlb3J3ekgvZVhVdXhvNE1OSHZkSC81MkZHZVNoYWxDYzZhRTRlL1BUc2V0Tnc3RWEvOCtoWnk4S3J6eTFGVDRlcnZpNWxsUm1Cd2ZBbDl2Vnp6NHA0TklUQkY2d3l5WlB3Z3pKdzFBWGIwRys0NW00WmVtdmpRckZ3N0JYY3VHQTRCWlg1cG1LZzhGbm5wZ1BLTENPQ0ttcXhqRUVCRjE0TVNKRXpoMDZKRFpFTnRCZ3daaDhlTEY4UEJ3ems5WWlJaUlpTVRRMFlpWWxrYVBIbzNSbzBjREFNckx5dzBmZXBXWGwxczFaZW1qTDg0YnB0VTBLNjlVQXdET3AxM0hmVS90eDZ0UFQwUEI5UnBMTDI5RnFaQmhmSXRHdGFZa2tNRGR6ZnJiNlBaV0dKSkpKVmozOUZScytlWVNmbjNIU0xpNnlKQ2VXVzUrUGV0eUxVeU9EOEhXOTI5QllrcXhvWDVYRnhsQ0FqM3d5ZFlMaGhBbUtzd0xmN2gvSEFDaDE4czdMOHpDczY4Zngrd2J3bkRMbklHRzg4MllOQUFiM3JvSk1wa1VNcGtFcmk1eWhBWjVXRnlaaVd6SElJYUlxQTMxOWZYWXRtMGJybHk1WW5oTXFWUmkvdno1R0RObWpJaVZFUkVSRVRrblc0TVlVOTdlM3ZEMkZ2cTVSRVJFZEhqOHBTdGwyUEpOV3F2SHZiMWNER0ZNWms0bHZqdDhGUjl2dVdCVkRiN2Vyamp3K2ZJMm45ZnA5YWlxYnJEcVhBQlFwOWEwKzN5Z256c2V1ZHY0ZTZWcHcxNEFOZ1VmQ3JtMFZZaDArbndSM2w4dmpEUnlkWkhoNlFmRzQySkdLWEx5cXpCM2FnU1NMaGFqckVLTmJkOWxZTnQzR1ZaZFovWGlZWmc3TGR6cXVxZzFCakZFUkJZVUZoWmkwNlpOcUtxcU1qd1dFUkdCcFV1WHd0UFRVOFRLaUlpSWlKeWZJNVovL3R2N1AwUFR0Q3FSdTVzY3RYVkM2TEZrM2lDVVY2bXhjOTlsdlBENFpQUVBVbGtkeEhRa0o2OEtNMjdmYXBkeldhTFZtamM1bHNrNlB3SWxQYk1jVDd4OEJOcW1jS2RlcmNVRGZ6cG9lSDd1MUFpVWx0ZWJMV2R0alJ1bk1vVHBLZ1l4UkVRdHBLYW1ZdnYyN1dhcklrMmRPaFd6WnMwU3NTb2lJaUlpNTllVkVURzJjbW1hOXVQbUtzZXltd1pqNDQ1VXczTi9mbVFpNWsrTHhNUzRZSnk3ZUIydUxtMVBFVElsOXRMTUpXWDFadnZ1cm9wT242dWdxQWFWYll6ZWtVbHRtMkpGOXNXZlBCRlJFNzFlandNSER1RGt5Wk9HeDZSU0taWXVYWXFZbUJnUkt5TWlJaUxxR2F4dDFtc1BJNGI0NGRTNVFxeGVjMFhPbkFBQUlBQkpSRUZVUEF6dUxRSVVxVlNDaVhIQ0NreWpodnZqcCsxMzJPV2FFZ25nNFdaOU9LTFI2bXhhN2pycldxWFp2cmVYaTlXdmJXbHlmQWo2ZVNwUlVTV0VNVXFGRkJHaFhnZ1A5VUswaFNXOW84SzhzT0d0QlJiUDljaHpod3g5WnFqckdNUVFFVUhvQjdOMTYxWmtaaHFYL25OM2Q4ZXFWYXZRdjM5L0VTc2pJaUlpNmprY09TSm14QkEvQkFlNDQ5N2JSbUR6N3RhOVlycERlSDh2N1Bqb1ZxdVAzM2NrQzM5OC9ialZ4eDgrbVd2WTlsSXA0ZWRqM1JMZWxzamxVanp6NEFSSXBSSU1IZWlEQVNHcWRudk9TQ1J0ajVKaGsxNzdZaEJEUkgxZVNVa0pQdi84YzdPbHFRTUNBbkRublhleUh3d1JFUkdSRGFSU0tRQ1lyVGJaWFlZTjhzVWZINW9nK25RaWU3bVlVV3BZbGhvQUpvd0o3dkk1NTg4UW1oNDNOT3FRbVZ1SnJHdVZ5THBXaGFzNUZmQndWMkJFdEYrWHIwRzI2eDN2V0NLaVRrcFBUOGUyYmR2UTJHaGM5bkR3NE1GWXNXSUZGSXJPejhrbElpSWk2b3RrTXFFWGkwYlQvbXBCOWhBYXJFSm9zS3JONThzcjFjaG9zUnkwdFNKQ3ZSRGc1OWJxOGZ5aWFxejkvVjZyejFQUnRIcFRSK3JWV2p6LzVnbXp4eGJPaXJMNk9wYTgvZkZabkUrN2pyekNhaFJlcjBYTFFVclRKNFNhQlRGNnZkN1E4TGlsbHFzNVVkY3dpQ0dpUHV2RWlSTTRjT0NBMldOVHBrekI3Tm16UmFxSWlJaUlxR2RyRG1KTUZ6MFF5N25VNi9qZGk0Yzc5ZHBuSDU2QUZUZEh0M3E4b1ZHSDVMU1NycFptcGxHanczTnYvb1NNTEdOb05EakNHOU1taEhicHZHbFh5c3hHMkxTa1ZKbzNNTDZhVTRtcEs3N3MwalhKT2d4aWlLaFArdmJiYjNINjlHbkRQcHZ5RWhFUkVYV2RYQzdjWWpwREVOTVRWTmMyNHZHWGp1RDArVUxEWTFLcEJNOCtNcUhMZlZraUIzamg1Tmw4czhkVUhncEVEdkJDZUg4dlRKc1FDbzJtKzZlUVVXc01Zb2lvVDlIcGROaStmVHN1WHJ4b2VNek56UTJyVjY5bVUxNGlJaUtpTG5LbUVURlNpYVRUWVVaYml6OEYrTG5obVFmSFczMmVzeGVLc1hISHhUYWZkM09WSXlyTXl5eUllZXhYWXpBbUpzRHFhN1JsNHBoZ2FIVjZESTdvaDRIaDNvZ0s4NEt2dDNuejN6MkhyaHEyWFYxa0dEclExK0s1TWpMTFVWUFhhUEU1c2gyREdDTHFNeG9hR3JCNTgyWmtaV1VaSGdzSUNNRHExYXZoNWVVbFltVkVSRVJFdllkVUtuVklqNWlPVEIzZkg3OTh2ZHF1NTNSM1ZXRFc1RENyajI5b2FIL0VpVXdxd2JNUFQwQ0FuenMrMkpDRSsyNlB4ZHJsOWhtaFBXUFNBTXlZTk1EcTQvc0hxZkRKRy9Nc1B2ZnJwNzl2ZDVvVDJVYWlkOFM2WWtSRUlxdXVyc2JHalJ0UlhGeHNlSXhOZVltSWlJanM3OVZYWDhYWXNXTXhkKzVjc1V2cFVWSXZsMkhZSUIrSFhsT24wNk94YVhxU1ZDcUJRaTUxNlBYN0tvNklJYUplcjZ5c0RKOTk5aG1xcXFvTWo5MXd3dzJZTTJlT2lGVVJFUkVSOVU1eXVkd3BwaWIxTkk0T1lRQWhmSEZwMGJTWHVoK0RHQ0xxMVlxTGk3RisvWHJVMXRZYUhsdTRjQ0hpNCtORnJJcUlpSWlvOTFJb0ZHaG9hQkM3RENLbnhTQ0dpSHF0d3NKQ2ZQYlpaMUNyMVliSGxpMWJoaEVqUm9oWUZSRVJFVkh2cGxBbzBOakl4cTVFYldFUVEwUzlVbjUrUHRhdlgyLzRORVlxbGVLMjIyNURkSFMweUpVUkVSRVI5VzRNWW9qYXh5Q0dpSHFkM054Y2JOeTQwZkFMZ0Z3dXg2cFZxeEFaR1NseVpVUkVSRVM5bjFLcFpCQkQxQTRHTVVUVXEyUm5aK1B6eno4M0xKbW9WQ3F4WnMwYWhJYUdpbHdaRVJFUlVkK2dVQ2hRVjFjbmRobEVUb3RCREJIMUdoa1pHZGl5Wll1aFM3K2JteHZXcmwyTHdNQkFrU3NqSWlJaTZqdGNYVjFSWGw0dWRobEVUb3RCREJIMUNtbHBhZGk2ZFN2MGVqMEF3TXZMQzNmZGRSZDhmWDFGcm95SWlJaW9iM0Z4Y1VGOWZiM1laUkE1TFFZeFJOVGpwYVNrWU51MmJZWjlIeDhmL09wWHY0SktwUkt4S2lJaUlxSyt5ZFhWMVd6VlNpSXl4eUNHaUhxMDgrZlBZK2ZPblliOXdNQkFyRjI3Rm01dWJpSldSVVJFUk5SM3ViaTRRS1BSUUsvWFF5S1JpRjBPa2RPUmlsMEFFVkZucGFTa21JVXcvZnYzeHozMzNNTVFob2lJaUVoRXpiK0wxZGJXaWx3SmtYTmlFRU5FUFZKbVppYTJiOTl1MkE4S0NzTGF0V3VoVkNwRnJJcUlpSWlJM04zZEFUQ0lJV29MZ3hnaTZuR0tpb3F3ZWZObVEyTmVYMTlmM0hYWFhWQW9GQ0pYUmtSRVJFUU1Zb2pheHlDR2lIcVVpb29LYk55NEVZMk5qUUFBbFVyRm5qQkVSRVJFVHFRNWlLbXBxUkc1RWlMbnhDQ0dpSHFNdXJvNmJOaXd3ZkEvZFJjWEY2eGR1eGFlbnA0aVYwWkVSRVJFelJqRUVMV1BRUXdSOVFpTmpZM1l1SEVqeXNyS0FBQnl1UnhyMXF5Qm41K2Z5SlVSRVJFUmtTbDNkM2RJSkJKVVYxZUxYUXFSVTJJUVEwUk9UNi9YWS9QbXpTZ29LQUFBU0NRU3JGNjlHdjM3OXhlNU1pSWlJaUpxU1NLUm9GKy9mcWlvcUJDN0ZDS254Q0NHaUp6ZXJsMjdrSm1aYWRoZnZudzVJaUlpUkt5SWlJaUlpTnJESUlhb2JReGlpTWlwSFR4NEVPZlBuemZzTDFxMENNT0hEeGV4SWlJaUlpTHFpSStQRDBwTFM4VXVnOGdwTVlnaElxZDE2dFFwL1BUVFQ0YjlHVE5tWVBUbzBTSldSRVJFUkVUVzhQZjNSM1YxTlJvYUdzUXVoY2pwTUlnaElxZDA4ZUpGN04yNzE3QS9mdng0VEo4K1hjU0tpSWlJaU1oYUFRRUJBR0RvOFVkRVJneGlpTWpwRkJVVlljZU9IWWI5WWNPRzRhYWJiaEt4SWlJaUlpS3lSWE1RYy8zNmRaRXJJWEkrREdLSXlLblUxZFZoMDZaTjBHcTFBSURJeUVpc1hMbFM1S3FJaUlpSXlCYjkrdldEUXFGQWNYR3gyS1VRT1IwR01VVGtOUFI2UGI3ODhrdFVWbFlDQUZRcUZWYXNXQ0Z5VlVSRVJFVFVHUUVCQVF4aWlDeGdFRU5FVG1QdjNyM0l5Y2tCQUVpbFV0eHh4eDF3YzNNVHVTb2lJaUlpNm95QWdBQmN1M1pON0RLSW5BNkRHQ0p5Q2tsSlNmamxsMThNKy9QbXpVTklTSWlJRlJFUkVSRlJWNFNHaHFLaG9RRkZSVVZpbDBMa1ZCakVFSkhvcmwyN2htKysrY2F3UDJ6WU1Jd2ZQMTdFaW9pSWlJaW9xeUlqSXdFQTJkblpJbGRDNUZ3WXhCQ1JxS3FycTdGNTgyYm9kRG9BZ0orZkg1WXNXU0p5VlVSRVJFVFVWWDUrZnZEdzhHQVFROVFDZ3hnaUVrMXpjOTdhMmxvQWdGd3V4NnBWcTZCUUtFU3VqSWlJaUlqc0lTb3FDbGxaV1dLWFFlUlVHTVFRa1dnT0h6Nk12THc4dy83U3BVdmg0K01qWWtWRVJFUkVaRStSa1pHb3JxNUdZV0doMktVUU9RMEdNVVFraXN6TVRCdy9mdHl3UDJIQ0JBd2JOa3pFaW9pSWlJakkzcUtqb3dFQUZ5NWNFTGtTSXVmQklJYUlISzZ1cmc1ZmZmV1ZZVDg0T0JqejVzMFRzU0lpSWlJaTZnNHFsUXBSVVZFNGYvNjgyS1VRT1EwR01VVGtjRnUzYmtWZFhSMEF3TlhWRlhmY2NRY2tFb25JVlJFUkVSRlJkNGlOalVWbFpTWHk4L1BGTG9YSUtUQ0lJU0tIK3ZISEg4MGF0dDEyMjIzdzlQUVVzU0lpSWlJaTZrN0RodytIVkNybDlDU2lKZ3hpaU1oaDh2THk4TU1QUHhqMlo4NmNpWWlJQ0JFcklpSWlJcUx1NXVMaWdpRkRoaUF4TVJFTkRRMWlsME1rT2dZeFJPUVFEUTBOMkxKbEMvUjZQUUJoS2NOcDA2YUpYQlVSRVJFUk9jS1VLVk5RVjFlSGhJUUVzVXNoRWgyREdDSnlpRysvL1JaVlZWVUFBQzh2TDZ4Y3VWTGtpb2lJaUlqSVVmcjM3NDhoUTRiZ3hJa1RxSyt2RjdzY0lsRXhpQ0dpYnBlUmtXSFdLWC9GaWhWd2NYRVJzU0lpSWlJaWNyUTVjK1pBclZaai8vNzlZcGRDSkNvR01VVFVyZFJxTlhidDJtWFlqNHVMUTJob3FJZ1ZFUkVSRVpFWS9QMzlNWFhxVkNRbEplSGl4WXRpbDBNa0dnWXhSTlN0OXUzYmg5cmFXZ0NBbTVzYjVzNmRLM0pGUkVSRVJDU1dtVE5uSWl3c0RMdDM3MFpGUllYWTVSQ0pna0VNRVhXYnpNeE1KQ1VsR2ZZWExGakFLVWxFUkVSRWZaaEVJc0dLRlNzZ2s4bncyV2Vmb2JTMFZPeVNpQnlPUVF3UmRZdkd4a2JzMkxIRHNCOFZGWVVSSTBhSVdCRVJFUkVST1FPVlNvVzFhOWRDcDlQaFAvLzVEOUxUMDhVdWljaWhKUHJtdFdTSmlPem82NisvUm1KaUlnQkFMcGZqa1VjZWdhZW5wOGhWRVJFUkVaR3pxSzZ1eHFaTm0xQlFVSUN3c0RETW5qMGI0ZUhoWXBkRjFPMFl4QkNSM2VYazVPRFRUejgxN00rZE94ZVRKazBTc1NJaUlpSWljbFpuenB6QnNXUEhVRmxaQ2JsY0RwVktCUzh2TDh5Wk13Y0RCZ3dRdXp3aXU1T0xYUUFSOVM1NnZSNWZmLzIxWVQ4NE9CZ1RKMDRVc1NJaUlpSWljbWJ4OGZHSWo0OUhZbUlpQ2dvS1VGdGJpN3E2T3JITEl1bzJER0tJeUs0U0VoSlFVbElDUUdqR3RtVEpFa2drRXBHcklpSWlJaUpuTjJiTUdMRkxJSElJTnVzbElydXByYTNGa1NOSERQdVRKazFDUUVDQWlCVVJFUkVSRVJFNUZ3WXhSR1EzKy9idFEwTkRBd0RBMDlNVE0yZk9GTGtpSWlJaUlpSWk1OElnaG9qc0lpY25COG5KeVliOVJZc1dRUzduN0VjaUlpSWlJaUpUdkVzaW9pNXIyYUEzTmpZV0F3Y09GTEVpSWlJaUl1b0w2dW8xK09zN0NUaDl2aENESXJ6eDUwY25vbitRaCtINWpLeHlyUHZYejdoV1VJTnBFMEx4OUFQaklKY2J4eVBzUG5BRi8vdFMrRER4bmhVanNHVCtJSWVjbS9vMmpvZ2hvaTR6YmREcjR1S0NtMjY2U2VTS2lJaUlpS2d2MkxnekZYdVBaS0s0dEE0bnorYmp0WCtmTW52KzVYY1RjUFpDTVlwS2FySHR1M1RzL1A2eTRibnJaZlY0OFo4bmtKTlhoWnk4S3J6MHprbGNLNmgyeUxtcGIyTVFRMFJkVWxkWFo5YWdkOTY4ZVhCemN4T3hJaUlpSWlMcUs3UmFuZG0rUm1PK3I5UHAyM3hlcnpkL3J1WHgzWGx1NnR0a0w3end3Z3RpRjBGRVBkZmh3NGVSbFpVRkFBZ1BEK2RvR0NJaUlpSnltS0VEZlpDZVdZN2lrbHBFUi9uZ2p3OVBnSyszcStINUlWRStPSmRhakxwNkRXWk9Ec09EYTBZYnBnOTV1Q25nMjg4VnlXa2xjSFdSNDhFMW96RnRRcWhEemsxOW0wUnZLYW9qSXJKQ1ZWVVYzbm5uSGVoMFF2ci80SU1Qd3QvZlgrU3FpSWlJaUlpSW5CZW5KaEZScHgwNmRNZ1F3Z3dkT3BRaERCRVJFUkVSVVFjWXhCQlJweFFWRmVIY3VYT0cvZG16WjR0WURSRVJFUkVSVWMvQUlJYUlPdVhnd1lPRzdXSERobkUwREJFUkVSRVJrUlVZeEJDUnpYSnljcENSa1dIWW56VnJsb2pWRUJFUkVSRVI5UndNWW9qSVpudjM3alZzRHg4K25LTmhpSWlJaUlpSXJNUWdob2hza3A2ZWpvS0NBc1ArekprelJheUdpSWlJaUlpb1oyRVFRMFEyT1h6NHNHR2JvMkdJaUlpSWlJaHN3eUNHaUt5V2xaWEYwVEJFUkVSRVJFUmR3Q0NHaUt4Mi9QaHh3M1pNVEF4SHd4QVJFUkVSRWRtSVFRd1JXU1UvUHg5WHJsd3g3TStZTVVQRWFvaUlpSWlJaUhvbWlWNnYxNHRkaEYxazV3Sm5rNEQweThDbERLQzBUT3lLaUlpb0ovSDFBWVlNQnFJSEEzR2pnUEFCWWxkRVJFUkVSTDFRenc5aUdocUJMZHVCM1hzQVhjLytWb2lJeUVsSUpjRGlXNERibHdOeW1kalZFQkVSRVZFdjByT0RtTXhzNE0xM2dieUNqbzhsSWlLeVZWUUU4TkN2Z2FoSXNTc2hJaUlpb2w2aTV3WXg5V3JnaVdlQndpS3hLeUVpb3Q0c0tCQjQrelZBTGhlN0VpSWlJaUxxQlhwdXM5NU5XeG5DRUJGUjl5c3NBalp2RTdzS0lpSWlJdW9sZW1ZUWs1WU9mTHRmN0NxSWlLaXYyTFVIU0wwa2RoVkVSRVJFMUF2MHpDQm16ejZnaDg2b0lpS2lIa2l2Qnc3OElIWVZSRVJFUk5RTDlNd2c1bHErMkJVUUVWRmZ3Ly8zRUJFUkVaRWQ5TXdncHJoWTdBcUlpS2l2dVpZbmRnVkVSRVJFMUF2MHpDQ210azdzQ29pSXFLL2gvM3VJaUlpSXlBNTZaaEJEUkVSRVJFUkVSTlFETVlnaElpSWlJaUlpSW5JUUJqRkVSRVJFUkVSRVJBN0NJSWFJaUlpSWlJaUl5RUVZeEJBUkVSRVJFUkVST1FpREdDSWlJaUlpSWlJaUIyRVFRMFJFUkVSRVJFVGtJQXhpaUlpSWlJaUlpSWdjaEVFTUVSRVJFUkVSRVpHRE1JZ2hJaUlpSWlJaUluSVFCakZFUkVSRVJFUkVSQTdDSUlhSWlJaUlpSWlJeUVFWXhCQVJFUkVSRVJFUk9RaURHQ0lpSWlJaUlpSWlCMkVRUTBSRVJFUkVSRVRrSUF4aWlJaUlpSWlJaUlnY2hFRU1FUkVSRVJFUkVaR0RNSWdoSWlJaUlpSWlJbklRQmpGRVJFUkVSRVJFUkE3Q0lJYUlpSWlJaUlpSXlFRVl4QkFSRVJFUkVSRVJPUWlER0NJaUlpSWlJaUlpQjJFUVEwUkVSRVJFUkVUa0lBeGlpSWlJaUlpSWlJZ2NSQzUyQWIyYWx4Y3diVEt3WjUvWWxmUWNZOGNBVjdPQTBqS3hLekVua1FDVHhnTU5EY0RwUkxHcmFkLzBLVUJ3a0xCOTRhTHdaY3JGQlZDckhWOFgyVmRJRUpCZmFOMnhLZzlBTGdmS0sreGJnNWNuY092TnduWlpHZkR0ZnZ1ZW40aUlpSWlvRjJJUTB4MWtNbURGWXVEV0JZQ3JxM0FEdEd1UDJGVTV0eHNtQWl1V0FPRURnSjlQQTYvL1UreUtqQVpGQVk4OUFJVDJCeW9yZ2NlZUJxcXJ4YTZxYlZNbkEvR2poZTF0VXZNZzVzYVp3S3FWd0QvZkI4NWZFS2MrNmhxNUhManpObURoVGNCN0h3SkhmK3o0TmJjdEEyNmNCZnh3Rk5qNURWQjgzVDYxZUtxQXBiY0kyNW5aREdLSWlJaUlpS3pBSUtZN2FMVkFaSVFRd2dEQ2pXOXlDbkQ1cW4ydkk1RUFMa3I3bnROYU9yMHdPc1JlUWtPRUVBWUFKb3dGNHNjQVo1eGs1RWxoRWVEcEtXeDdlUUZyN3dEZS82KzROYlZIb3pGdVMyWEc3Vkd4d1AzM0FsSUo4SmVuZ2EzYmdhMDdIVjlmVDZaVUFzT0hBZ0YrUWdoUlhpbUVHaGZUaEwvM2pqQXFWZ2g1QWVDaFh3TkZ4VURxcGJhUER3d0E1czBXQXB6NWM0VDN4eWNiSFZNckVSRVJFUkcxd2lDbXUzendYeUI2SGVEZEQ1RExnSWZ2Qi83d1ovdmVyRVdFQVcrOFlyL3oyYUtnRUhqa1NmdWRiK2NlWU5aMDRhWVJBTzVkQTV4TE5nOFZ4RkpkQTN5eEJYamdQbUYvMW5UZ3dHSGdVb2E0ZGJYRjlHY21NMmtEZFRFTlNEZ0ZUSjRnaERHM0x3Y2l3b0YzL20zZlVNMGU1SEloOEdoMktjTjhPdFhDK2NBOWEreDd6US8rQnh3OGJQazVIMjlnMVFwZzhrVEF6YlgxODlYVndMRVR3T2F2Z0pwYXkrZHdkUVVldks5ck5lNDdLQVNVK3c4Wnc1V25mZ2M4K2FlMnAvT3RXaUVjQndpaHpSZGJ1MWFEdlNrVXdPcVZ3SzV2Z2ZMeTFzOUhEd0wrK2hmaDMxRzFHbmptQlNBbjEvRjFFaEVSRVJIWkNadjFkcGZLS3VEakRjYjk4QUhBa29YaTFlUHNHaHVCalY4YTk0T0RnTVUzaTFkUFN3ZVBDRk12QUdFazBwUko0dGJUbm9aRzQ3Yk1aRVJNWXlQd2ozZUZHOTVtazhZRGYvMnpFQmc2a3dmdUE1NS9SdmlhTzB2Y25qWVR4Z0p2dlFyTW5tRTVoQUVBbFFwWU1CZjQ1MnRBekRETHh5amt3dnVtSzEvTlFlVW5HNEdzcHZlamx5Zncyd2VGOTJWTEF5T0ZxV29Bb05jTEk3bWNxVCtRdXh2d2w2ZUVFVDUvZXc0SUNXNTlUUHBsWUZOVGVPVGlBano1S09EcTR0ZzZpWWlJaUlqc2lDTmlPaUtYR1Q5TnR0V1pSS0VQeDhnUndQRVR3aWZtbmJtQmFHZ0VkTHFPajdsaTVkU25mbDdHRzU2cWF1QmFubld2YzNFQm9pS3NPN1l6ZmtvUWJzaWlCd243UzI0RnZ2c2VxSzNyK3JrWEx4UnVTcnRDcnhmK1cxb21CQmVQUDl6NWMxM0s2TDRtenFhalcweURtR1liTmdrakQrNWVMZXdQaWdKdXVjazhDQlBUclF1QW1WT0Y3YXdjNEwyUHhLdGwrRkRnOTQrWS94dFFWdzljU2hmQ1ZoOXZZRWcwb0ZRSXovbDRBOC84SG5qMkJTRFh5cjlYbmRIWUNMejFMK0R2THdzalNrWU1CNVl0QXJidE1qL3U3dFhHZ09iN0g0UXBrdFlZR2czTXY3SGo0OXpkak52K2ZzQmpEN1o5YlBGMVk2QUNDUDhPL2ZrcDQ3OHBnUUhBclRjQkgzM2Erclc3OWdpQjJOQm9vVmZUbWp1QS8zNW0zZmRDUkVSRVJPUmtHTVIwNVBZVnhtYVVYVEYxc3ZHVGFWdTk5Uy9neDVQdEgxTmFDdno1cjlhZGIrWTA0Skg3aGUwTEY0RTMzckh1ZFpIaDNUOFZhc05tNElWbmdaOU9BbHQzMkNlRUFZUlJDbVBIMk9kY3ZqNWRIeEVqazNWZkVHTTY0c0ZTRUFNQVgzOG5CRGEvdmx0NGIzMitwWHRxc1ZWRXVOQ0lGZ0EwMnJhblRhV2tBZXMzdFgrdTFTdU5BVXAxRGJCOWQvdkhwN2VZYXVicUFqelJJb1Q1K2p2Z3krMUFmYjN4TVUrVkVIak1uQ2JzdTdzQnYzOFVlT0paWTNnSENLSG5iWGNMMncvY0s0eXdBWUFuL3RSNnFzM0lHS0dQRHdCczJ3MTh1VTNZTmcxa2MvT0VXdGJjTHV5M0RFa25qUmNDR2tDWWtyVCtpL2EvZjFOQkFjRDBHNncvSGhCV1ptcnZOWm5aeGlBbXdCOTQ3aGxoNWFkbU83OXBQd3o4NkJQZzliOEs3K2w1YzRRbXhjNDZQWkNJaUlpSXFCME1Zc2crUW9LQVo1Nnd6N2xxYTRHb1NPQ3B4N3QybmsxYmdaT243Rk5UZDFFb3pQdTQySVBwemJwUzBmWW9yQ1BIZ2JKeVlaU0VhZE5uclU0WWNlRm9VaW53MlA4Wmc0OXR1NHpUYjFxNm1pbDh0ZWUyWmNaejFkVUJ1Nzl0Ly9pV1prd0Z2TDJOK3p1K0FUNjNFQlJVVlF1amRuUTZZN2dTUGdDSUc5MjY0WFR6bjQxcFFLUFR0Ujd4cGpONUh2cTJSOFR0M2dNTUd5S011RHQrd3ZpNFVnR3NYV1U4MTdzZkF2VTJURW5TYUswN1hnSmhwRnp6ZGRyck5kUWNFSVlORUtZaitmb0krMXF0TUFxbXJmNDh6Ykp5aE41TTgrY0lQWTd1dlF0NDV2bU9heVFpSWlJaWNqSU1ZbXhSVjk5MlE4eHV2YTZkUm9WMEo3bENXUG5JWGxRZVhUK0hoOGs1M25qSHRzRGovbnVObis2LzhRNlFlSzcxTVd2dUFHNXFtcjd4NGNmQXNaK3NQNysyNmNiNnR3OEtJeGU2eTR5cHdwY3RFczhCTC8rOWUrcHB6N3pad29nWUFDZ3BGVVpJaUNsdXRIRzdzZ3JZc3IzOTR6LzlBcmhoa2pINEdqUFN2aXQveWVXV1I5V2RQQ1U4MXp3aUJ3QmlZNHo5WkRLemdLQkE0Y3RVYmEyd1ZMd2xQeVVJWHgwSkRRSGVmbDNZenM0Um1nYTNaMXljc0JTOHU3dXhocisvWS8xUzZ0dDJBWE5tQ04vdjRJSENLTGZUVHJLNkdoRVJFUkdSbFJqRTJDTHB2UFhUZVBxY2RqNjFCNFRSRHMwNjZuZlRFYk56NllWcld5eko1RHFOallBdGd6eDBKcXRiTlRaYUhoMWd1Z0pXbzhhMkVRZGt6dFVGV0xuVXVML3BLM0ZHNVpnS0NqQnVwNlIyWEU5dHJkQTdabFNzc0I4WTBQN3h0bkp6TlU0cHRNWEFTTXV2dTViZmRoQmpieElKY01jS1lObXR4cDQxdVhuQTYyOEJlUVhXbjZlMEREaDhETGh4bHJDL2JCR0RHQ0lpSWlMcWNSakVrSDNrWERQMnY3RGt3N2NCUDE5aCsvRm5oSnZBenBETGdJMy9OVTQ1ZWY0VllWbm16dkx5QkpiZUt2UklzZWRTMmNzV0FTY1NnUHpDOW84ckxEYXV4bVF2N203R0VLQmVMU3cxYm91Q0l2dldZNDA1TTRYbXJZQXdHdWJvajQ2dm9TWFQ2VUhXOWlveVhicGEzMFpBMk5lb1ZFSmo2OUd4eHNkTy9Bejg2NlBPaFpmN0RocURtS0hSd2xRbkxtZE5SRVJFUkQwSWc1anVKcE1KdlJDS3I0dGRpYmpTMG9FYkpncmJRNkk3SDhSRWhCdERHSzBXdUd6bFNsR1d5R1hBVTc4VGVtd01HUXk4OXBZd0JhVXJsQXJnMFFlQXlST0FXK1lMVTN5dXROUExaTU1tWUVQYlQzZEsvR2pnMlNlRjdaeGM0STh2MlBrQzNlQW1reFY2OWgzcytxZ3BlOGk5QmtTRUNkdjlMU3lyYk1tQS91YXZ0OGFpQlVLZkdWUCtmcTJQcTZ0dmZ3VXBxUVI0NkRmQ3Rsb04vS2VEVllWcWE5dC8zaDRHUlFGLytLM3grOUhwaE5CejE1N09uL05xbHZCM3Fua1Z0RGt6Z0U4LzczcXRSRVJFUkVRT3dpQ211d1FGQW5mZElVeFRLTDR1cktEU2tYbXpnWXBLb1YrQ3Jhc0ZTU1RXTDQydE1QbGpsMHF0ZjUxUzJmRXhiYm1ZWmd4aWhnOEZmamphdWZNTUdXemN6c3h1dnpsb1J4NitYd2hoQUdEUVFDQTh6UHJsZmR1aWRESGV0SHQ1QVMvK1NRaDR1bnBlVzVpT3ltanV4ZUhNaGc4MUxxZXUxd09IT3ZuZXNMZWZFb3lyWXcySkZocndacmN6OG1MRWNHRjBSck9PVmpwck5tdTZkY2RwTk1LMG5MYklaTVlncHJHRFl5MFpNUndZTThxMjEzaWE5R0h5OFFidXZOMjQ3NklFNXM0U0dsSTNTNzhzakpBeFBhNHRhalh3MVU3THp5V2NNZ1l4NCtNWnhCQVJFUkZSajhJZ3BpdWlCd2tCaUtVbFZEVWFZeFBXaURCaDlaWHk4cmJQSlpFSXkrMnFWTUpJajgxZkNhdTBXQ3NvVUppeVk2c0pZenYzT2x1ZFNRTHVhOXFPSDkzdW9lMktNN2xSVER6ZitmUGNzd2FZMXRTTVY2OEgzdnZRUG1GSmRUWHcvRHJneFQ4S28zZmNYSVhSS2Y5NHgzRzlMRXhIT25pNE9lYWFYV0hhclBoU1J2dC9UeHdwNFJjZzlaSVExa2tsd09PUEFNLy9EYWlzYkgxc1NKRFFlTG5aMFovc1ArWE1GcDJaRmpWc0NMRDBsczVmczU5WHg2OGZHaTE4V2FPcXV1MGc1cGRFWU5WS1lUc29FQWp0RDF6THM3NVdJaUlpSWlJUjJYbmQzRDVpNUFqZy9UZUJkUzhBdHkrM2ZFeEpxZkRWekxRL2dpV1JFVUlJQXdpZmJIZDI2bzZ6S2l3eTNpaDU5ek1mMldJdGhVTDQxTDVaWjFla3VYMFpzSEMrY2Yrekw4eVgvdTJxNm1yZ2hYWEdwWmVWQ3VBUHZ4T21LemxDVHhzUk0zYU1jZHRSeldPdDlmZTNnYUppWVRzc0ZIampaZURHbWNMb0Q1bE02TVd6ZUNIdzJrdkc1Wml2WkFMLy9wLzExM2o2T1dETnI4Mi8xdjNEOWxwbGRteUk3ZXl5c3MybmM4VU1GYThXSWlJaUlpSWJjVVJNWjlUVUdKdWh4ZzRYQXBUcTZ0YkhwVjR5VG0wWU5RSTRjcnp0YzQ2TU1XNXJ0TUE1SzVkemJhWldBOGtYclR2V3p4ZUliRm9tdUx3Y3VOeE9EeE5UN203Q05KTE9PbjdDR0Z6Tm1tNTVKRkY3eHNjRExrM1RxTXJLZ1hRYlh3OEkxMSs1eExpL2F3L3d6VjdiejlPUnFxWXc1b1dta1RGeUdmQzdoNFNSVDlZc0M5d1YxVFhHYmFWU0NMREVYb0dvTGYyOGdPQWc0MzdxSmZGcXNhU2lVaGdGODd1SGhKRWN2ajdBQS9lMWZmenBSR0YwbFMxVDVob3NyTXJWMElrL0w5UFZ4RXhYOUxMV04zdUJnNGR0ZngwZy9GenVXMnMrMnFXeUNuai9QMERHbGM2ZFU5ZkJxSjRyVjRIUkk0WHRRUU9CNzMvbzNIV0lpSWlJaUJ5TVFVeG5YTWtVZ29EbVQ4VW5qQVVPSFdsOVhGcTZNWWd4SGNsaFNmTU5CU0QwVTZtdnQ2Mm1zbkxyUDBXZk9jMjRuRzFxdXZWTGNrZUdBMis4WWx0ZHBuNDRCdHkyVEFnanBrd0NQdnZjdGxWVFprdzFiaC85cWVNYnRaYnVXZ1VzdnRtNGYrZ0lzR0d6YmVld1JWVTE4T0pyd010L0Vmckd5SnJDR0tCN3c1aUdCcUhIa0h2VHRDUWZiK09vRG1kak9qSktxMjIvc2JGWWlxOERYMndGbm43YytETzFwS3djMkx5dGRlTmRSNUdiOUdMcHpBcGdhclh3WmF0NWM0QTF0NXYvYkZKU2dYKytMeXczM1YwdW13UXh6Y0V5RVJFUkVWRVB3Q0Ntczg0bUFiTm5DTnNUeDFrT1lrdy8zZmYzRTc2dWw3UStUcUVBaGc4eDdsczc1VVltTTI1TGU4QXNzK3NsUXErWXNXT0VtN2I1YzRCZDMxcjMycEFnSU02a3Q4eGhHeHE2eW1UQXc3OEJwazh4ZWYweDRBTWJwbzkwVm1VbDhOS3J3Q3ZQQ1NPUnBGTGdzUWVGc09TWHM4SXhYbDdBYzA5My9WcFoyY0M3SHdyYlplWEdHMk5mSCtjTllrSk5WaGtxS25hK2tUdHlPWEQvUGNCc0t4cnErbmdMVTVSMjdRRysyT0w0NWF0ZFRKcHBkMlpFamEzQ0J3RC9kNi81S0JpZEh0aStDOWl5M2ZhZzFGYW03K2xBLys2OUZoRVJFUkdSSFRHSTZZaFVZdHcySGU1L090RVl4SXdjSVV5WmFmbHBjbWEyTU9LamVWV2lFY010VDA4YU5zUjhSYUxtRy9RT2Erc0I0VXRMdS9ZWWU0TGNlak93OTZCMW44SXZXbWo4czBoS0JuS3NYQm9ZRUc2bSsvVXo3aDgrRHZ6clArM2ZLRi9OQWp3OWhlM3lDc3ZIcEY4MnJreFRVTmoydWE0Z2pBeUhBQUFnQUVsRVFWU1hBQzgxall6eFZBbWpuVXo3dU1obDl2bEUzelRFS0NzRFFrT0U3ZWJlSmM3STlBYmEyY0lpbVF4NDlnbGg1Yk5tbFZYQ24zbGF1akFGckorWDhQZDZ4bFRoNzdsVUlqU3M5ZllTM21QMjR1NE96Si9kL2pFcVQ1UGozYXh2dkx2dmtHMUxXWHQ1QVhjc0Yzcmx0UHczcUxBSUNBd0VIbm5BK3ZPMXRIdVBkWTJPaTYrYjE2UlVPQ2FBSWlJaUlpTHFJZ1l4SFpHYi9JZ2FUWWI3SnlVTHcvL2xjdUVHWUhSczYwYWpPaDJRY1JtSWJlci9NalRhY2hCanVoSlFmb0h3WlkydTlvUVFRMHFxTVBWcStGQ2hhZSt5UmNDbXJlMi9wbit3K1lpRVhYdHN1NlphRGF4N0EzajY5MEJWRmZDdmp6b2VyYkJubi9EVm51TW5yRy95ZXkwUGVQbDE0TkVIaEJXVWJBbVNPdU82U2FOb1A5L3V2VlpYK0pyVVZ0S04wMWc2WTgzdDVpSE15VlBDZTZldXhiVEJueEtBclR1QlB6eG1IQjB5YTdvd2RXYnZnWTZ2bzFTMFhrSmVxVERmOS9LMGJzbm5acjQrMWg5LzRwUjFRWXhjTGpTNVhyNjQ3U2xhSVVIQ1YxZjhlTUs2SUtheXlueGZwZXJlcVZCRVJFUkVIY2d2cWtHOVdyZ3Y4MVFwNGUvamF0UHI5WHFoaXdQMWZneGlPcUl3K1JGcFRENXRyYThYQW9XUkk0VDlDV010ci9oeUtjTVl4RVFQc253TjB5azNQNSt4dmpiVGtLaTJ6dnJYaVczOUptSEZLUUJZdEFBNGNneklheWQ4K3RXZHhtbFlGeTRDNTVKdHY2WkdDN3orVDBEYkZLYmRmNC90NTdCVlRRM3crUmJqL3VXcndPUFB0QTZCU3N1RWxYTGE4cnVIZ1hGeHd2YUd6Y0MrTm03dVRWZkt5VGRaZGN0MCtvK3pNUTBnYk8yTDFKM0NCcGl2ckpWMEhuanozYmFuMjVTWEM2T2UxcjBnVE5rQmhPWG9menpaY2MrWTExNnlUODNkUlNZRFprMFRBcGlBRmxPQU5GcGhSRmZ6ZG1kNjA3U2t0WExGcDVZTmtVMUhGUklSRVJGMWs3SUtOVjUrTndHVDRvSXhLYjQvd2tKVWh1ZWVmZjFISkYwVVJua3ZtVGNJei8xMmtrM25YdnAvdXlHVFNqQXczQnUvV1RVU1E2Szg3Vm83QUJSZXI4WFdQWmN3WVV3d1JnOFBnSXRTMXVxWXN4ZUtrWngySGVsWHk2RFRBeTgvZVlQZDYranJHTVIweE1Ya1JsSGQ0aGYvMDRuR0lNWTBUREdWbld2Y2pnZ1RiaFpNYnlEOGZJVmxjWnY5WWtNUTQyYVNzUGFrSUNiOXNqQ1NaT3Brb1QvT2J4OENubjNSOHFpZW1WT0IrS2FwVEhxOUVPSjBWdlBVSGFrVW1OZkJOQTk3S0MwekQyS0F0a2ZpdE5lMDJEUmcwV2lzYTNCc3V2ejVBQ2NPWWt4dm5sdisvUkxUd25uR0VXYzZIZkRScHgzM1BGR3JnWTgrRWFhZ0FjSjBvdG5UcmUrRDFKN0tTdUNUamUwZk0ySzRFQWczKy80SElOZUtrVmVWbFpZZmwwcUZ4dDRyRmh0WGlXdFdXaWIwd1JrMUVwamU5RC9tTjk2MmZscWxQYlI4djdRY1JVUkVSRVRVRGZZZXljUVBKM0x3dzRrY3VMbktjZUR6NVhCejdmcHQ5YldDYW1SZkUwYjhYczJweEZQL042N05ZelZhNjNyeHlXV3RoOWY4OEZNT1B0NXlBUjl2dVFBL0gxZnNYYjhNTXFuNWNkOGZ6OExtM1dtRy9TWHpCbUhjcUM2T2VpWXpER0k2NG1uU2Q2SGxVUGl6U2NKb0RVRG9GVEVvU2hqMVlDbzd4N2d0bFFySFhEUytxVEUyenZ6OGFUWXMzK3RxRXNRRUIxby95cU81ZHdnQVJFVlkvenBQVmNmSFdPdmpqY0tLSjU0cTRXZHkxeDNBcDUrYkh4TVNCTng3bDNGLzM0SFdQMSt5TEsrSEJER213WlF6RGNOc0R2OEFvUjlNWVpGMXIwdTlCT1FYR3FmbmpJM3JPSWc1ZUJpb2JERnFKc0JQQ0NxYjFkWjFQRlV1YklENXZsYlQ4V3NzY1hFUlJzQXN1cmwxQUZOZkQremNBK3orRnZEekFSNzZqZkI0ZHE1alF4akFmTFFpWUovUk9FUkVSRVR0ME91QnI3NU5OK3pQdmlFTVVxa0U2Z2JoQTJVOWpML2JhblY2dytPV3lLUVN5T1hHVmhPSGZqTGVOOFlNOWtXQW4rV3A0RGw1VlZqOG05MVcxYnZ0MzdjaUtzekw3TEhESjQwREJhYU5ENFZhM2JyR0pmTUdtd1V4NjdlbklDYmF6K0kxWEYxa2tFcWQ2UmY1bm9GQlRFZE13NGVLRnA4Y1g4czNMbU1OQ0tOaVdnWUYxL0xOaCs4UGpHd1J4SmpjOFAxeXhyYVZSa3o3TkFUNGQyNlVSMUNnWTBhSHRGUlpDZnh2dlhFNTUxdHVFdnFtSER3czdMdTdBYy84WGhoVkFBaU5YRGQrYVo5cjYzU3Rwd0pOR0FjODF0Umd0S0VSK010ZmhiNHV0b2diRFR6K3NIRWtoYVdWdEJ3bEwxOFlBYVJRQ0wwekF2ek5tNXM2QzlQUllTMzdwSWhGNVdIZTROaWFmaVdtcm1ZYWc1andBZTBmQ3dEZjdBTnljczBmR3puQ1BJaXh4dUNCNXZ0VEpnT2ZmbUY5UU9IckF5eVlCOHlkSmZ3TVRPbDB3S0dqd09hdmpNMnJWeTQxdnRkM2ZHMWJyZmFnYlBGK2NhWVJWVVJFUk5RckhUNlpnNnM1eG9VODloeTZpajJITEg5US9QV0JLL2o2d0pVMnp6VmhkREQrL2JjNWh2MXZmekNlNTlMVk1reGZ1YVhWYStaTmo4RGR5Mk02VXpvQW9LcTZBV2VTall1TURJcnd4dFFWSGQ5akhUK1YxK1p4Vzk1ZmlNRVI5cDlDMWRzeGlPbUlhVStFLzJmdnZzT2pyTkkyZ04vVE11bVZORWdoQkZJSUVJSjBwQWhJRXhRVnNCY1FsWFZ0cTM2cmJsRlhWMTNkdGJLcktHSm5aVkZCQmFTTDBnTUJBaVNra0VBUzBnc0o2Y20wNzQvRHRHU1N6S1JOQnU3ZmRlVXk4ODVienNRazVMM25uT2VwcW1yOWZHcWE4WVlwWVFUdzNRL216MnMwNHFaWWYwTVdNZEQ0bkpNVE1OemtCOGxTalpuMmVEdjROL3orUStMMXo1Z21IajkwdjZpcmtud0tlUDVwWTIwVGxRcDRhNlYxUzNLczFmSmNldytJWlIzang0Z2xEbzg4Q0R6L292VmRXR0tqZ2NjZU50NllIajRLclB1Kys4WnJLN1ZHQkFqNnVrU3hVWDB6aURFdGZPdmNSZ0hZM3ViU1loeldkUFV5WmZxOTFmSmNQY1hYUnl4OU5PWGhMbWEyN056VDhmSGhZYUpXamJ6RkdtR3RWaFFqL3Y1SDh3TFRTcVY1VURRNm9lM2xtUjFaK3orZzRtTEgrN1hrNW1yK3VNR0JsbWNTRVJHUncxR3J0WGovcytRZU9mZUoxREprbkRNMkhWQnJkS2l0YjMwZjB0RFl0Um5BdXc3a0daWTFSWVI2SWlIT3Y0TWpxS2N3aUdtUHMxSjA5dEV6WGU2aGQvcU04WVprU0tTWXdkR3lBMG5lQlpNZ0p0eTRQV0dFc1VaR1F5T1FmTnEyOFptTzdkdU53RzhIckR0dTNHaXhGQWdBVHB3U00xT3NFZEpmekZMcFRwOThLY0twUVFORlVkQS8vRjdVdFFnM2FlZTgrb3ZlV1pMMDBhZGlWa0UvUDNGVCs4UWpvc05SUjdPVUVrWUFUejl1L0grWmNSWlkrVkhQajdjam1WbkdJQ1ltR3RoNzBMN2pzYVM4d3ZoNXkwS3c5dEt5SzVLWHArWDkybUw2YzlueVhEMWwzR2hqaWYzZHY0cmZTVW9sY05NTndPN2Z6T3NNV1pLYkJ5UWVCU1pkTGlpblVnRjc5Z0UvYkxiY1Zsd21NKy9hTnNtMlFuUm1QdjJxYzhlWmZyODBORHBXblN3aUlpSnlPSjkvZHdhNUJjWVZFbkZSZnEwNkhKM0x1NFQ2QmhHV2VIc3FFUkxjZG1tSFFXSEd2eGsvWGQrSlppU1hmZlhPSElUMUYrVTBHcHJVbUhQdnhqYjMvWGxQanVIelcrY09nYmVuTStiUEdOVG0vdGJ3ZEdmRGhNNWdFTk1lMDI0ekdnMVFZdUdHSk9XTThYT3BGQmdXMjNwbVMrNEZZMWdUMGw4c0YxR3B4TTJUM3JFVHR0YzQ2R2V5VGkvckhGQmMwdmErcGt5WFdEVTFXWDljVHl3ZFVhbUExOTRDL3ZHU2VEMHltWGtJODc4TnZiZkVwNllXZU9NZFVXeFZxUlQvZng1YUJxeGEwL1l4TTZhSm1UejZyazZaV2FKTnRhMnpLSHBDZXFheDg4L0k0ZllkUzF0TWIvSUQrMGdpWDFzcmxzNTVYZzVnWXFLdFAxWW1BMktHR0I5YkNtODd5MGtoNnNCWUNpVk5seGZ1L2szTWlKbzlBd2dLQk9aZWIxMnRtTlZmQUlNaWdDTkp3S2F0eGlWSUZ1azZQME5OQW1NUjlNWkc4Zlh1RE5NZ3Byd1B6dllpSWlLaUswWktSZ1UrV252SzhIalc1SEQ4NDdsclcrMjM5SmtkaHE1SjA4YUhXTlUxNmREeEloeElNcFpFK09TTjY3SHJRSjZoUnN1UytWRjQ3bmRqRE05ZktEU3ZXK3Jxb29ESDVUQkVKcE9pTGNWbDlXYkxraWFNQ2tiL1FEYzhjazg4ZHV6TmFmTzR0dmg2ZHozRXVab3hpR21QYWJ2cC9FTExYWDFLU3NXNyt2cFFaTVN3MWtITTJXemcwQkhnZEtyNFVLbkVFb0RSSm9WNkR5YmFQajdUSXF6V0ZoUHRpNnFxZ08yN2didVdtRzh2S1FXMmJPdmRzWnpQQmQ1ZkJUejltQWpXWms0VDlXcmVYMlVlbERrcGdPWDNBZE9uR3JlbFpRQ3Z2OVY3c3lBNmN2SzArSjZWeVVUUjFVRURnWFB0L0pKOTdpbnh2WnQwdkhWaDZwNWkybFhNejFmVUpxbXQ2NTFydCtka0NqRDVjamVnNEVBeDYrbkVxZmFQQVVRdzUycXlaT1prSjkvZE1LM1JNbkVjTUc0TTBEOUlmRS9ldWN4OHlWekNDR09oM29JaUVRYlcxSWh3UmlJQmx0d2kybWkzRzZ4QUJDS1BQV1BkK09vYjJtKzUzcDdRRU9DZDE4WG5wVjBJVUV4bkYrYmx0NzBmRVJFUlVSZEZobnRoMlczRDhOV0dNM0JXeXZGTU94Mk5iT1hsNFFTRlhBcVZXb3Y0V0grTUdoYUFYUWRzckZGb2hRM2J6clpvNENxbTgrUVgxZURkVDIxdnVoQVY0YzBncGdzWXhMUW5hckR4OC9hNkdhV2NFVzFlQWZPYUw2YlBtODZjQVVUYlYvME5XME9qZFRkNXBweVZRTC9MN3dqcmRKYVhEemdDYnkvUmVjcFNZZExBQU9EdDEwWGIzc1NrM2h0VFlwSUlYaDVmSVc1OEo0NFRJY0Y3SDRxdmM5UmdVVVBHTkFqN2RUK3c2aE14RTZHdnFHOFFzMkxpWXNYamllUGFEbUk4UFVRd09EcEJMTVZhL21qYmJZMjcwOWtzY1QycFJJUUdReUp0LzFub0NkdDNHNE1ZQVBqZGN1QzVGMFhiNXJaRURBVHV2ZDM0V0tPeGJqWlg5R0R4ZXlNc1JJUVVvUVBNdzV6Z0lQUDl2YjJOUCs5U0tYRFBIY2JudHUwVS95MHFFZC9INDhlSVdpcVBQUXk4OG1iSFkra053U2F0RDd2eWU4dTBPREc3cVJFUkVWRVBldllmKzFCVHE0Sy9yd3NhbXpUNHYxZjNXdHd2SzhkWVUzVHZrUUlzZldaSGgrZis4TlVaZVA2UnNYajUvY040Zk9ubE4rcHQ2TjlpRGJWYWl3M2JzcnIzcE5RbERHTGFJcEdZTCtkSWJ5ZUlPWDVTdEpKT09nNGtXVm5BeVRSNE9IcE16Skt4eGRBWWNmTUtBSVhGMWhlVjdTdWNuSUI1czRCYmJ3SmNUTnB3TnpZQmxaWEdtODkrZnNEL1BRR2NTUmZGYjgrazk4NzQ5aDhTZFRVZWZWak1mb2tlQXJ6MW1taFpQbjZzOFd1djFnRC9YUy9hK2ZZMlh4L3hkZW9mQlBRUEZwOEhCd0g3RHdMZlhpNGFmVERSR01UTW1DYTJXMW8yWlhxejM5RFFPeUVNSUVMSTNEemo3SWFoc1gwamlFblBCUGJzQmE2YkloNzcrZ0QvK0p1b3A5UXlGSlRMZ09uVFJBaGoybEwrNXgzbUJaS0RMcytzQ1JrZ1dyZnJyWGlnNC9HVWxva1E3VnlPZVZIYStYT005YWN1VmhxN2pnR2lIZnpJNFdKTThjUEZ6OXIzUDFyMytudVM2WkpQYTVkRnR1VGZUNFNqZWhsbjI5NlhpSWlJcUlWTGx5NmhvcUlDcGFXbEdESmtDUHo4TExkbTFqdWRYbzVMTmNZT2pXVVhPNjVOZDdHcUVSZXJPcDRwcjFack1XdEtPT1J5Q2FJSCthQytRWTFtbGNic2VYM2RHVUMweGJiVno3L210RG1XaEdFQjJQL2RiVGFma3kycnU0WkJURnRpb293MUlyVGE5Z3ZwSGt5MGJXbVJreE13ZHBUeDhiNU9GRkVkSG1mOC9IU3E3Y2ZiaTFJcGx2c3NuRzlzKzYyWGZSNTQ3d094MUd2cFBhS05ydDdRR09EbFA0c2I1TTNiUkIyTFR2d1Nzc25CUkxFODZ0ay9pQnR4RjJjeHEwU3ZvQWg0OXdQUnJyZ25TQ1RpdXFiZFlXWk9FK0ZBVUtCMU5YdjJIaEF6SnB5Vm9vdk96R21XNjRXWTNoem5kdjlVeUhZZFNUSUdNZU5IaXk0NmZjSEhuNHQ2UllNdWR6cno5UkdoWUhVMWtIMDVFUEZ3QndaSG1vZUpnQWdNMTdab09SZ1dBanh3YjhmWExTc0hLcXVNTS9JMi9BVDg5OXZXK3cySkJPNDBXYzYzN252elFMYThRaHkzN0I3eCtQWmJ4ZmZ6L2tNZGo2RW5tWFozS2lydTNEbE1sM1hXMUlxWlZVUkVSRVFkeU1yS3dzNmRPMUZ1VWw5T0twVjJHTVQwcE5NWkZmajlYM2NEQUY1NHUvWGZhUnUyWlpuTlp2bnI0K05hN2RNZWpWYUhOZXZhdnBjdExLbkR0MXZhbVhUUWhnQS9WOXg5YzR6Tng1SEFJS1l0MTVzVXYweE43OTZhR1dPdk1iNXpmcW5hOWpvU1VvbDVseEpIQ0dMOGZFWHgwRm5UQWZjVzFjTWJHb0gxRzBROUdIMjQ4dEdud01IRHdFTkx6V2RyeEVTSmo0dVZZc2JDbm4yZGYxZTlJeEhobDJ0K3ROR0N1TDVlTEUrNmtHOTdvV1U5VjFkZ1FMQlloaFhnRHdUMEUvLzE5eGZ2K3Jkc0o2eXZCZEllbGNsWUdocEYwS2NQdFJiZkxBS215aGF0MkFlWjFOdm83V1VlaDQ0QXQ5MHFQZzhPRXVGSGI0ZEJscWhVd0V1dkF5dVdtUWR3bnA1aVprdGI5aDhDUHZpazlmZUVwVmwxRlJkRm9lMXo1NEdzOCtLL05iVWlhSDN4T2JHUHprTGcyTThQZU9aeDQvZEhhcHJsWlZCYmQ0clpkMUdEUmJEMzJNUEdNZHFEUkNKK2Z2WHlDOXZldHoxalRRdWRKL2Q4S0V0RVJFUU9yYmEyRnQ5Ly96M3k4dkxnNit1TDJiTm5JekF3RUVGQlFWQXFPMzV6OCtmUGI3YjRKMWwzTUcxYjNSTXl6MVhpUWxIYnpSRkt5dXJ3OWNZMG04OGJGZUhOSUtZTEdNUlk0dU1OVEJ4cmZMelB5cmJRMXBvK3hlVGNCenR1TGR2U3lCSGkzWGxBSEp0cSt3OU9wMGphcnNKdGtWUXEzcm1lUGhVWUZXL2U3aFlRTlRUMjdBVysrYzY4azVQZTZUUEFINTRENXM0Q2JyM1JQTUR4OVJGTExXNjlTZHpJSGpnc2xveDB0VlpPWUlBSXlpYU5ONjlCQVlpYnZibzZNUXNDRURNU252aWRtSEd3OXdDUWRFSVU3TFVsbEJsN0RmRG9RNTBiYTdNS0tDa1I5VUNLaXNVU3RhSmlJS2RGaVBIdFJtRHFKREVUeTkxTkxMZDY5Wi9tMzNlbW5ZRjZPNGpKTHhSZnQ5akxZNWc5QS9qNHM5NGRRMXZxNjRHMy95M0Nvb1h6Z2NnSXkvdnBkR0lXeklaTm9raXlKZFUxd0k3ZElnVEx2aHk4ZEdZSm1LOFA4TGMvR1pmbTFOWUMvLzY0N1hHOXRSSjQvU1Z4bkV3R1BQNDc4VHR1MDFiYnI5MVY0OGNZQzV0cnRTSjRzbFZnZ09oT3A3Zkg4aHB0SWlJaUlnQm9hR2pBRjE5OGdacWFHa3lmUGgwVEpreUF0T1Y5U1FkY25NVnRzMGFyUTFOVDEydENPaW1ra011bGhzLzkvY3pmK0Myck1DNTk4dkp3Z3BPVDhjMVpoYUxGRzdVZENCL2cyZTd6VXFrRXprcmJ6Z2tBemtwR0NWM0JyNTRsZDk4R3lDOS9hYXByZ0gySGpOdm5YTi8xODVzdUtaazlBNWg1WGR2N0FxTCt3U3R2R0IvZnZNRDQrZEhqdmRkbHhyVElabHZ2UU92ZjhaNDBYb1JabmhaKzhEVWFFWnlzMzlqeGJCYTFSdHd3N3RvRHpKOHIyakdiZHBRQlJHQXllQkJ3MzUyaWU4cXhFMklwV1hxbTVVNVhwdlQxWDRiRkFXTkdHZXR0bUdwV0FYdjNBei8rTEphTnpKZ3EvaC9vYnlnOTNNVzRicGd0NnEra3Bva1FLU2NYT0ovWGZudmV0SXoyeDZmVmltc1dGSW1RUlIrNEZCYUpwU2ZXdUZncHhyNTRvWGdjUHd6NDQ1UEEyeXZGYXhzUWJMNWNwTDE2U0QxbHkzWmpFRE5sa2xpZVZGZmZ0WE4ydHF1UEpZZU9pSTkrZmlLQTYrY25ncTJtSnJIY0p5UEx1bERsNDgrN05vNUJBMFYzSzlNZzl1My9tTmVpYWFuaUl2RHF2MFJiZGhkbk1hUHV2anZGNi9qbzA2NS9uVWNuaUhQVTF4di9xMWFMRC8zdkNVOVA4ZnZnYnBOaXh1bVpuZXN3ZHYxMTR2Y01JSDR1ZWl1SUppSWlJb2ZUMk5pSUw3LzhFdFhWMVZpMmJCa0NBd003UHFnZGV4UHo4ZlRmdS80bTBKUExFbkR2cmFMSlMxeVVIN1ovZVl2aHVkS0tlc3k1ZDZQaDhiOWZubzY0S09QU3FaYnRxenZpNmlKSGFMQTdmTHlkVVZPcnd2a0w1cDAwUncwTHdNRU50N2R4TlBVVUJqRXRqUndoYmdUMXR1NDBGdEpWS0t5cnkyRUxoUUpRZExDUDBzbjRlZnh3NHcwcllPeVMwbDBHQkl1Yjg0WUdVVGhYclJZM2J1RmhvZzJ1WHN0d0lYUUFNRzgyTUNaQmRIV3hwTEVKK0hXdk1kQ3dSVU9qbU5teDZXZXhiR3p1OVdJSlQwdGhJZUpqNFh3eEUrRHdVZlBuKy9tSm05bklRVUJjakFodzVHMzhHQlFWQTc4ZEFIYitZajVqWi90dVVSVDF1aW5BckJubWJYU1ZTbURVU1BHaGQ3RVN5TDBnWHZQRlNuRmpmUEdpYUd0ZVVpcG1TQ2dVSWx3cExBSUtDc1VOWm1HUkNLcTZveFBUZHorSXpqejZaU0dqRTRCLy9sM001Sms4eVhoalcxeGlmY0RUblJLVFJPdndpSER4TTdad2Z1c2FLMzFCZVlWOXZqNkErRjY3N3c3eFBRYUlrR1BsUjhBcEs1WTI1dVlCLzNvUCtOTXpZbFlNSUpaYkRZMEJWcTdxZkp0dEFMaDlFVEF3elBKeldoMmcweHF2YWVySExiWmZ5OTFOZkIzMGZ0aHMrem1JaUlqb3FyRjU4MmFVbDVmanJydnU2bklJMDF2MkhTa3dlM3drdWRnc2lPbU13UU45OFBDZHcvR25mN1plNlhFOHBSUnZyanBxNGFqMmhZZDQ0bzNuSm5kcFhGY3pCakdtSkJMZzRhWEdtOUtMbGViZGNKcWJ4YnU5dlUzL3JyRkNBVHg0bjNGN1FaR1llZEdkSHJ3ZkdHYlNnbHUvR0ZMU29pcDJab3ZpbUZXWFJOME1TeUZNU2FrSUwzYjkydld2WDJPVG1DR3plWnNJRTJiTkVPRlV5NnJkNnpjWVE1aXdFTkVpTzJLZ2NWbFJXNnFyZ1VOSGdWLzNpYUNrTFdvTnNIT1ArQWdORVV0L3Brd3l6bFF3NWV2VGV2dUZBdURadjRyUEgvcy9vTEVUTXdOc29kRUEvM29mZVBGNUVab0Jva0R2SFl2Tjkrdk5OdUdtZERyZ3kvK0s4UUZpZHRIV25lMjNpNzZhTEx0SGRCblRVMnVBRDFiYlZ1ajdaSXFZR2ZQTVk4YjIyQ3FWK0Y3c2lsTXBiUWN4VWdrQUN5SE1UeitMMmk2MldqRFBXTE9wc0JqNGJaL3Q1eUFpSXFLclFuWjJOdExTMGpCejVrd01IRGl3Mjg4dmswb1FIT0RXOFk2WGxWMXNRRk56eDIrd2J0NXR2blI3NVJmSmNIZFRZUEVOVVcwYzBiSEg3aCtKZ1NHV2x5alYxcXVRZWI3SzRuUFVjeGpFbU5McGdGVnJnT2VmRVVVd1AxOXIzdXAzN1hyN3Zrc2YwTTg4NkZqM1hmZGZJeWZQUElocEdjQUFJaGo2ZVlmNXRwcGE0Si92QWErK0lHYVlxTlZpMmRTdVBWMTd0NzB0T3AwNC85SGpZcGJMZFpPQktkZUs1VlBIa28zdG13R3hYRWttc3h6QzZIUmlDZEd4WlBHUmRjNXljZFQyWE1nSHZ2NmYrTjRZR0M1bW5neVBBMktqek5zWjY2blZvdHVTdnNOTlQ0Y3dlbFdYZ0wrOExPcmFtTTdZMGF1dXRrL2RFTDNUWjRDOUI0RXBFOFd5bitYM0FXKythNy94OUNVYk40bWxjLzc5eEZMRXQxWjJya2ozcVJUZ3p5K0xtVEZ1YnNEZjMreDYySlYxVHN4ODZhaUZvVW9sQXR3dDI0RWp4MnkvVG9BL3NHQ084ZkZuWDdGSUx4RVJFVm1rVXFtd2FkTW0rUG41WWR3NDI3b01XU3Vnbnl0K1duT1QxZnV2K05OdUhEblpmc2ZJSThuRk9Kbld1dWJsNng4Y2hZdXpIUE5uRExKd1ZNZmFDbUVzYWE5ZWpFYWpnMHB0WTMxVHNvaEJURXNuVTRBdjFvb2xFcmEwcE80TkJVV2ljT2h6ZnhBM1ZJZU9kTzQ4RFEzRzJpd3R1K2ZrNUlxQVFDRnZIY0tvMWFLRDFGZmZXQzZLbTMxZXZFdnY2aXE2c3ZSVzdacnlDaEc4ZlB1RHFIdGhxU1h1eW8rQXQxOFh5MTV5TDRqNkZHa1pvc0JxMWFYVyszZUdUaWRhV1ovUEVlLzR5MlJpcGtCNEtCQVdlbm5aVkNpd2RZZjl1Z0xWMVFPdnZTV0tCTSthTHBabXllUkFSaWJ3eFgrNzcydlJXWjk4SVphTStmbUtNVjQ3d2Y3dGx2dUN5aXJnOWJlQSsrNENQdnlrYTh1akxoUUF6NzBJaEF3UXYxTzY2bUNpK0pCS0FMbENCTEV5cVNqT0xaR0s3V3ExK0gxZ2EyRnlVdy9kTHdJNlFDeXBPM0dxNjJNbklpS2lLOUxldlh0UlUxT0RwVXVYMmx5WTExNmFtalY0K3hQam0xWGVua29FK2JzaVBWdThhZmJTdTRmaDRpeEhWSVQ1VFB2MDdJdW9xbTY2Zkk1T2RuSzl6TXZEQ1h2V0xXN3orWTNicy9ESyszM3NIdGxCTVlpeFpPdk8xbTJEKzRyanljQ25Yd1BKWGJnSlNVeHFld25Lci92RkJ5Q0NCSm5zOGcwVnhMS2dqbWFMN0xWaHFVUlBhR3M1VVhtRldBcFVlYW4zWnFCb05DS2M2dTB1Uk5ZNGNxeHpzeEo2V24yOW1PM3h0eitKcFhnUDNTKytmcGJDdFN2WjZWUmcwVDNtMi9MeXpZdDJkOFdsYXN1ZHlycENxeFBMTjV1YnUvZThnRmlDT1BKeXkvQ1NVbURObDkxL0RTSWlJcm9pTkRVMTRkQ2hRMGhJU0VCSWlJVkdISDNVUHo5S01sc2l0SFJ4SEdaZUc0YTdudGlLcXVvbWFMVTZQUC9tQVR5MWZKVFpjWCsyVVBlRitqNEdNVzNwamdLcFBhVzdDL1MyUmFQcHVPdVFJeW5xb0VNVDlRMlpXY0FIbjRpNktBRHd5SExnNVRlTVJiUHA2akl3VE5SNEFzUlMwVGZmNjNxbkp5SWlJcnBpblRoeEFqcWREbE9uVHUzUjZ4U1YxbUhVRFd1NzVWenZmWG9DRzdZWmEzQkdoSHJodGdYUmNGSkk4Y2J6ay9ISW4zZERvOVZCTHBNQVBiZ3l1NlpPaGRzZmJidWh3cVdhSG5qRDdTckZJSWFJK3A1OUIyMHJSRXRYcnB3ODRNNWw5aDRGRVJFUk9ZaWtwQ1FNR2pRSUhoNGU5aDZLVlg3WW5vMHZ2amMyWUZISXBYamxtWWx3VW9nbFZXTkdCT0tKWmFQdzZmb1V2UGZTTkhoN0tJR1BqTWYzRDNTRDR2SnFEaDEweUN1d3JiMjFLYTFXeDhLOXZZUkJEQkVSRVJFUkVUbTh2THc4VkZaV1l2cjA2VDErTFlrRThQR3kwSmlqRGRXMXpWQmJLSFE3WjlwQWZMbmhESEx5eGJMeEY1NFlqNkdEZmMzMnVmdm1HTXllR2c1L1h4ZGNLRFFQV2xiK2JUb2lRa1V4M3ZvR05hNWQ5RDliWDRvWkZ1dnRIUXhpaUlpSWlJaUl5T0dscHFaQ3FWUWlPanE2eDY4VjVPK0dMWjh0dEhyL3Ryb21PU3RsZVBISjhYamdqenZ4eklQWDRJYnBFUmFQOS9kMUFRQklwQkt6c01TMEZyRlVLa0ZVaExITHJ0TEp0cnFuTE5iYmV5UTZuYTI5ZXZ1QWxrVXNpWWlJZXNOM1g5bDdCRVJFUk5TR2Q5NTVCNUdSa2JqeHhodnRQUlNiWlo2clJOUWduNDUzcEN1Q1kvVHlJaUlpSWlJaUltcERlWGs1YW10ckVSa1phZStoZEFwRG1Lc0xneGdpSWlJaUlpSnlhR2ZQbmdVQWh3MWk2T3JDSUlhSWlJaUlpSWdjV2xaV0ZnWU1HQUJuWitzTDZCTFpDNE1ZSWlJaUlpSWljbGdxbFFxNXVibWNEVU1PZzBFTUVSRVJFUkVST2F3TEZ5NUFwOU14aUNHSHdTQ0dpSWlJaUlpSUhGWmhZU0drVWlrR0RCaGc3NkVRV1lWQkRCRVJFUkVSRVRtc29xSWlCQVlHUWlLUjJIc29SRlpoRUVORVJFUkVSRVFPU3gvRUVEa0tCakZFUkVSRVJFVGtrQm9iRzNIcDBpVUVCUVhaZXloRVZtTVFRMFJFUkVSRVJBNnBzTEFRQURnamhod0tneGdpSWlJaUlpSnlTRVZGUlFDQTRPQmdPNCtFeUhvTVlvaUlpSWlJaU1naGxaV1Z3Y1BEQXdxRnd0NURJYkthWXdZeFhwNzJIZ0VSRVYxdCtHOFBFUkZSbjFOVlZRVWZIeDk3RDRQSUpvNFp4QXdNdC9jSWlJam9hc04vZTRpSWlQcWN5c3BLZUh0NzIzc1lSRFp4ekNBbWduOE1FeEZSTCtPL1BVUkVSSDJLVnF0RmJXMHRneGh5T0k0WnhGdzNCWkRMN1QwS0lpSzZXc2hsd0l5cDloNEZFUkVSbWFpc3JBUUFCakhrY0J3emlCa1FETnk4d042aklDS2lxOFZ0dHdMQlFmWWVCUkVSRVptb3Fxb0NBTmFJSVlmam1FRU1BTnl5QU9qUFA0cUppS2lIUllRRE45MWc3MUVRRVJGUkM1d1JRNDdLY1lNWWhRSjRlSm05UjBGRVJGY3lxUVI0WkRrZ2RkeC9Mb21JaUs1VU5UVTFBQUJQVDNZMkpNZmkySDlaeHNVQzZ6NFh5NVNrRW51UGhvaUlyaFJTQ2JCd1B2RGZ6NENJZ2ZZZURSRVJFVmxRVTFNRER3OFBldytEeUdhT1gvRldMZ1B1V2dKTW5naWNPQVdjelFJeXM0Q0xsZlllR1JFUk9SSmZIeUJxTURBa0VraUlCOEpDN0QwaUlpSWlhZ2VER0hKVWpoL0U2SVdGOEk5bW9sNTA1TWdSYk4rK0hRQ2dWQ3J4K09PUHc5bloyYzZqSWlJaUlxS3JCUVFuODFNQUFDQUFTVVJCVkZ0WGs2Tnk3S1ZKUkdRM1k4YU1nWitmSHdDZ3Fha0p1M2Z2dHZPSWlJaUlpT2hxVWxkWEJ6YzNOM3NQZzhobURHS0lxRk1rRWdrV0xEQzJrVDkrL0RoS1NrcnNPQ0lpSWlJaXVwclUxZFhCMWRYVjNzTWdzaG1ER0NMcXRORFFVQXdmUHR6d2VPUEdqVkNyMVhZY0VSRVJFUkZkRFpxYm13RUFMaTR1ZGg0SmtlMFl4QkJSbDh5YU5RdE9UazRBZ0xLeU1temR1dFhPSXlJaUlpS2lLMTE5ZlQwQWNFWU1PU1FHTVVUVUphNnVycGcvZjc3aGNYSnlNbEpUVSswNElpSWlJaUs2MGpVMk5nSmdFRU9PaVVFTUVYVlpYRndjNHVQakRZOS8rdWtuWEx4NDBZNGpJaUlpSXFJcldWTlRFd0N3YXljNUpBWXhSTlF0NXMyYkIzOS9md0NBV3EzRyt2WHJvZEZvN0R3cUlpSWlJcm9TNldmRTZKZklFemtTQmpGRTFDM2tjam1XTEZrQ3VWd09RTlNMMmI1OXU1MUhSVVJFUkVSWEl2Mk1HS1ZTYWVlUkVObU9RUXdSZFJ0ZlgxL01temZQOFBqWXNXTklUMCszNDRpSWlJaUk2RXJFR1RIa3lCakVFRkczaW8rUFIxeGNuT0h4anovK2lLcXFLanVPaUlpSWlJaXVOUHIyMVp3UlE0NklRUXdSZGJzRkN4YkExOWNYZ1BoSGt2VmlpSWlJaUtnN3FWUXFBSUJNSnJQelNMcVBUbWZ2RVZCdmtkdDdBRVIwNVZFb0ZGaXlaQWxXcjE0TmpVYURrcElTN05xMUM3Tm56N2IzMElpSWlJam9DcUJTcVhwMVdkS0Z3aHE4L0g0aUhya25IZ2x4b2tGRlZYVVRhbXFiTzNVK0QzY25lSHVheithNStlR2ZJSk5LTUNqTUd3L2VNUnhSRWQ1ZEhqZjFUUXhpaUtoSCtQdjdZOTY4ZWRpMGFSTUE0TWlSSTRpTWpNVGd3WVB0UERJaUlpSWljblROemMyOUZzVDhlamdmZjNwelB4cWJOSGoyOWIzNDc4b2IwTS9IR2F2V25zTDZ6Wm1kT3VmZE44ZmlxZVdqREk4TGltdVJWMUFEQURoL29ScC9mSGgwbThlcU5kWk5uWkhMSkowYUcvVThCakZFMUdOR2poeUpjK2ZPSVRVMUZRQ3dZY01HckZpeEFwNmVublllR1JFUkVSRTVNcFZLQllWQzBTdlhHanJFRjg1S09ScWJOQ2l2Yk1UemIrekhSNi9ONk5aci9ITHdndkY2ZzMzaDcrZGljYjhMaFRXNDZjR2ZyRHJuOTZzV0lDS1VmM2YzUlF4aWlLaEhMVml3QUVWRlJiaDQ4U0thbXBydzdiZmZZdW5TcFpCS1dhS0tpSWlJaURxbk40T1lBRDlYdlB6VVJEeiswaDRBd0xIVEpmajh1ek5ZUEM4S0U2L3BEd0JZdnprRHgxTktjZmZOc1JnVzNjL3MrTlNNY256elV3WnE2MFZkR3llRnROV3lvNS8zbkRkOG5ubStFbE1XcjI4MWpsbFR3bkhmclVPNzliV1JmZkJPaUloNmxMNWVqTDZRV21GaElYNzZ5Ym9VbjRpSWlJaklFbzFHQTdtODkrWVZYRHVtUHhiTkhRSUFrRWlBU3pWTmlBejN3cFN4QXhEazc0WWp5Y1ZvYk5MZ2szVXAyTFFyR3hFaG52RDFjc2EzV3pLeGVsMEthdXRWa01za1dEUjNDSDVhY3hQbXp4aGtPUGVKMURKa25LczBQRlpyZEtpdFY3WDZhR2hVOTlycnBaN0ZHVEZFMU9QOC9mMHhkKzVjYk42OEdRQncrdlJwZUhsNTRicnJyclB6eUlpSWlJaklFYW5WNmw0TllnRGdEOHRIb2JpOERzdHZHNDRSc2NaWkwxRVIzdmpmZjI3QXZ6NCtoa1BIaTdEN3dBWHNPWlFQclZiVWNwRktKYmhoZWdRZXZuTUUrZ2U2dFRydnArdFRPajJtcjk2Wmc3RCtIZ0NBaGlZMTV0eTdzZFBub3Q3RElJYUlla1ZDUWdLS2k0dVJsSlFFQU5pL2Z6Kzh2YjJSa0pCZzU1RVJFUkVSa2FQcDdSa3hBT0RpTE1mN0x4bmZTTnkwNnh4ZS8rQ0l4WDMxSVl6ZXpuMjUyTGt2MS9ENHR2blJlR0paQWc0ZEw4S0JwRUxEOWsvZXVCNjdEdVJoM1U4WkFJQWw4NlB3M08vR0dKNi9VRmhqZGw1WEZ3VTgzRVhSWXBtTUMxNGNCZjlQRVZHdm1UdDNMbUpqWXcyUE4yL2VqTXpNemxXYUp5SWlJcUtybHoxbXhMUWFnMGFMeGlhTjJZY2xXcTJ1MVg3TktyR3ZsNGNURkhKeFd4NGY2NDlSd3dKNmJmeGtQNXdSUTBTOTZwWmJic0hhdFd1Ums1TURBUGoyMjI5eHp6MzNJQ3dzek00akl5SWlJaUpIMFZ0QmpFYXJ3OFNiMTdYYW52ampIV2FQNTArUHdOSWx3d0FBZTQvazQ3MVBUd0FBN3J0MUtHNjhQaElBc090QUhqNzg2cVRaY1VPSCtPSDVSOGJpNWZjUDQvR2xsMmVLVzllZG1od1laOFFRVWErU1NxVzQvZmJiRVJRVUJBRFFhclg0NXB0dlVGcGFhdWVSRVJFUkVaR2owR2cwaG1ZUXRtcHFhc0xGaXhlUm41OFB0YnI5QXJnNkhhQlNhMXQ5dENTWFMrSHFJb2VyaXh4S2hYRmNDb1Z4dTVPaTllMjNWcXZEckNuaGVQbXBDWWdlNUlQNkJyVmh0Z3dBcU5WYTFEZW9EUjhhTFZPYUt3Rm54QkJScjFNb0ZMajc3cnV4WnMwYVZGWldvcm01R1Y5Ly9UVWVlT0FCZUhsNTJYdDRSRVJFUk5USGFiVmFtNEtZaW9vS25EeDVFaWRQbmtSdGJhMWgrK1RKa3pGdDJyUXVqK2VISGRuNFlVZDJxKzJmckV2QkordmFMc1o3TXEwY0QveHhCd0RnaGJjUHRYcCt3N1lzYk5pV1pYajgxOGZIZFhtc1pIOE1Zb2pJTGx4Y1hIRFBQZmRnelpvMXFLdXJRMTFkSGI3NjZpc3NYNzRjenM3TzloNGVFUkVSRWZWaDFzNklxYW1wd1k0ZE8zRG16QmtBUUhoNE9NYU9IUXQzZDNkNGVIaDB1RHhlSnBYZzZRZXZBUUQ4NTh2a051dkF5R1VTeUMvWGV0Rm9kSVpaTTNLNUZIS1pwTlYydXJveGlDRWl1L0h5OHNMZGQ5K056ejc3RE0zTnphaXNyTVRhdFd0eDMzMzMyYjM0R2hFUkVSSDFYUnFOQmxKcCs1VTJrcE9Uc1hYclZxalZhb3dkT3haang0NkZqNCtQVGRlUlNJQzdGc1lBQUQ1WmQ3ck5JR2J4RFZINHY0ZEhBd0MyL0hJZWYzM3JJQURnMFh2amNlK3RRd0VBRzdkbjRaWDNFODJPYzFKSTRlL25ZcmF0cktMQjhMbVhoeE9jbkV5WE9uVnVPUmIxTGJ6VElTSzdDZ2dJd0IxMzNJR3Z2dm9LV3EwV2hZV0ZXTDkrUGU2NDR3NUlKQko3RDQrSWlJaUkrcUNPbGlZbEpTVmg2OWF0aUl5TXhOeTVjMjBPWUd6MTdjOW5zV25YT1FDaW01TGVCMStkTkN4TnNqUWJKaTdLRDl1L3ZNWHd1TFNpSG5QdTNXaDQvTytYcHlNdXlzL3d1R1g3YW5KTUxOWkxSSFlYRmhhR3hZc1hHeDVuWjJmanh4OS90T09JaUlpSWlLZ3ZhMjlHakQ2RWlZbUp3UjEzM05IaklRd2dpdXJXMXF0UVc2OHltelhUckRKdWIycTJQSnZHMUw0akJXYVBqeVFYZC90WXlmNFl4QkJSbnhBVkZZVTVjK1lZSHA4K2ZScS8vUEtMSFVkRVJFUkVSSDJWVnF1MUdNUVVGQlJnNjlhdENBOFB4NjIzM3Rwck02eHZuRGtJbXo5ZGlNMmZMalRVbEFHQVpVdmlETnQvZjI5OGgrZlp2UHU4MmVPVlh5VGoyeTJaM1Q1ZXNpOHVUU0tpUG1QTW1ER29xNnZEdm4zN0FBQUhEaHlBaDRjSHhvd1pZK2VSRVJFUkVWRmZvdFBwV2dVeEdvMEdHemR1aEt1cks1WXNXZEpoRFpudTVPYXFRUDlBTndDQXQ2ZlNzRjBtazZLZ3BCWUt1UlRIVTBvTjI1MHMxSG81a2x5TWsybGxyYmEvL3NGUnVEakxNWC9Hb0I0WU9ka0RneGdpNmxPbVRadUdxcW9xbkQ1OUdnQ3diZHMyYUxWYWpCdkhWbjFFUkVSRUpHaTEybGF6WFk0Y09ZTEt5a3JjZnZ2dDNkNkZzNmxaWTFianhacGxSb0RvcHZUWUM3K2dXV1ZlSDJid1FPOVc1My83azJPR3g5NmVTZ1Q1dXlJOXV4SUE4Tks3aCtIaUxFZFVoUGt5cS9Uc2k2aXFicnA4RHJYMUw0anNpa0VNRWZVNUN4Y3VSSE56TXpJeU1nQUFPM2JzUUdOakk2Wk9uV3Jua1JFUkVSRlJYMkVheEtoVUtodzRjQUREaGczRGtDRkR1dlU2VGMwYVBQbnlyNmh2TUFZZHIvNzdDT1pNSFlpcDQwTUFBRU1HR2dPUy9vSHVtRFU1SEFBUUhlbUxZZEg5RExOaHBGSUo1azRiaU5sVHdzMnU4YytQa3BCNXZzcndlT25pT015OE5neDNQYkVWVmRWTjBHcDFlUDdOQTNocStTaXo0Lzc4endQZCtscXBkekNJSWFJK2FkR2lSZGl3WVFQUzB0SUFBSHYzN2tWZFhSM216WnRuNTVFUkVSRVJrVDNwZERvQU1GdDZkUHo0Y1RRME5HREdqQm5kZWkyVldvdW5YdmtOaVNmTWkrWnUzbjBPdWZuVnVHL1JVSXhMQ0lLYmk4THdYRUtjUHhMaS9BMlBSOFQwUTMyREdncUZGTjZlU2lqazVrdW0zdnYwQkRac3l6SThqZ2oxd20wTG91R2trT0tONXlmamtUL3Zoa2FyZzF3bUFYVGQrdkxJVGhqRUVGR2ZKSlZLc1dqUkltemF0QW5KeWNrQWdHUEhqcUdwcVFrTEZ5NWthMnNpSWlLaXE1UldLNWI1NlA4ZTFHZzBPSGp3SUtLam8rSHA2ZG10MTlMcGdKVE1Dc1BqZmo3T0tLOXNCQUNjemlqSE02L3VCUUE0SzJWd2NaWkRKcFZBS3BWQ0pwTkFLcFZBQWtDcjAwR25Fd0dTUnF1RFdxMkZScU5EUWx3QXBvNEx3UmZmbnpHY1h5R1g0cFZuSnNKSkljS2FNU01DOGNTeVVmaDBmUXJlZTJrYXZEMlV3RWZHOGZVUGRJTkNMdXJONktCRFhnSGJXenNDQmpGRTFLY3RXTEFBU3FVU2lZbUpBSUNVbEJRME56ZGo4ZUxGdlZxQWpZaUlpSWo2aHBZell0TFQwMUZiVzR1eFk4ZDIrN1djRkZMTW5oeU83N2FlUlQ4ZlozejV6bHdrblM3Qkd4OGNSVjJEeXJCZlk1UEdyRzIxTmE2ZkhJYnBFOFB3NVlZenlNbXZCZ0M4OE1SNERCM3NhN2JmM1RmSFlQYlVjUGo3dXVCQ29YblFzdkp2MHhFUktzS24rZ1kxcmwzMHY4NjhUT3BsdklzaG9qNXYxcXhabURadG11RnhabVltMXE1ZEM3V2FCY21JaUlpSXJqYjZJRVkvSXlZdExRMXVibTRZT0hCZ2oxeHYvb3hCY0ZiSzhONUwxeUhJM3hYenAwZmd4MDl1eEdQM2o4VG9FWUVJRG5BenpHQ3hsb3V6SE5NbmhzRlpLY09MVDQ2SFZDckJIeDhlalJ1bVIxamMzOS9YQlFBZ2tVcmdySlFaUGt6Zmw1UktKWWlLOERaOEtKMWFkMmFpdmtHaTAzOFhFeEgxY1VsSlNkaTZkYXZoOFlBQkEzRFhYWGRCcVZTMmN4UVJFUkVSWFVtYW01dnh4aHR2NFBycnI4YzExMXlEZi8zclgwaElTTUNjT1hONjdKb24wOG9RSCt2ZjhZNEF0Rm9kdEplWEltbTFZbG1TMkthRDd2SnpNcWtFN203R3VqS1o1eW9STmNpbm5iUFNsWVF6WW9qSVlZd2VQUm9MRnk0MFBDNG9LTURubjMrT2hvWUdPNDZLaUlpSWlPd2xPenNiYXJVYXNiR3hQWG9kYTBNWVFNeE1rY3NrVU1pbFVEcUptU3V1TG5LNHV5cmc0ZTRFTHc4bnN4QUdBRU9ZcXd5REdDSnlLTU9IRDhlU0pVc01hNEpMUzB1eGV2VnFsSmVYMjNsa1JFUkVSTlRic3JPeklaUEpFQllXWnUraEVGbU5RUXdST1p6bzZHamNlZWVka010RnZmRkxseTdoazA4K3dmbno1KzA4TWlJaUlpTHFMUktKQkJjdVhFQm9hQ2c3YXBKRFlSQkRSQTRwSWlJQ1M1Y3VoYnU3T3dCQXBWTGg2NisveHVIRGgrMDhNaUlpSWlMcVNmb3lwMnExR21WbFpRZ1BEN2Z6aUloc3d5Q0dpQnhXVUZBUUhucm9JUVFGQlJtMjdkeTVFeHMzYm9SR1kxdjdRQ0lpSWlKeURQclpMOVhWb3VWemFHaW9QWWREWkRNR01VVGswTnpjM0xCMDZWS3pBbTBwS1NrczRrdEVSRVIwaGF1c3JBUUFoSVNFMkhra1JMWmhFRU5FRGs4dWwyUFJva1dZTm0yYVlWdGhZU0UrL3ZoamxKYVcybkZrUkVSRVJOUlQ2dXZyNGVYbEJZVkMwZkhPUkgwSWd4Z2l1bUpNbmp3WlM1WXNNUlR4cmE2dXhwbzFhNUNSa1dIbmtSRVJFUkZSZDlFdlRhcXZyNGV2cjYrZFIwTmtPd1l4UkhSRmlZNk94Z01QUEFCUFQwOEFvb2piK3ZYcnNXL2ZQanVQaklpSWlJaTZVMzE5UGZ6OC9PdzlEQ0tiTVlnaG9pdE9RRUFBSG5yb0lmVHYzOSt3N2RkZmY4VTMzM3lEeHNaR080Nk1pSWlJaUxwS1B5TkdwVkp4Umd3NUpBWXhSSFJGY25GeHdmMzMzNDlodzRZWnRtVmxaZUhERHo5RVhsNmVIVWRHUkVSRVJGMmxiMkhOSUlZY0VZTVlJcnBpeVdReTNIenp6WmczYng1a01oa0FvTGEyRmw5ODhRVisrKzAzd3ovZ1JFUkVST1JZOUxOaVBEdzg3RHdTSXRzeGlDR2lLOTQxMTF5REJ4OTgwR3dOOGQ2OWUvSFpaNStodHJiV2ppTWpJaUlpSWx2cFF4Z0FjSFYxdGVOSWlEcUhRUXdSWFJYOC9mM3gwRU1QSVNFaHdiQ3RvS0FBSDM3NEljNmVQV3ZIa1JFUkVSRlJaN200dU5oN0NFUTJZeEJEUkZjTnVWeU8rZlBuWThtU0pWQW9GQUNBeHNaR3JGdTNEbHUzYm9WR283SHpDSW1JaUlpb0l4S0pCRHFkRGhLSnhQQTNIWkVqWVJCRFJGZWQ2T2hvckZpeEFzSEJ3WVp0U1VsSldMMTZOU29xS3V3NE1pSWlJaUxxaUg1cEVrTVljbFFNWW9qb3F1VHQ3WTFseTVaaDRzU0pobTFsWldYNCtPT1BjZWpRSVJieUpTSWlJdXFqSkJJSlo4T1FRMk1RUTBSWExhbFVpaGt6WnVDZWUrNkJtNXNiQUVDdFZtUFhybDFZdlhvMVNrdEw3VHhDSWlJaUltcUxWTXJiV1hKTS9NNGxvcXZld0lFRHNXTEZDb1NIaHh1MmxaU1U0T09QUDhhZVBYdFlPNGFJaUlpb2o5SFBpaUZ5UkF4aWlJZ2dXaC9lZSsrOW1EZHZIcFJLSlFCQXA5TmgvLzc5V0xWcUZmTHo4KzA4UWlJaUlpTFMwK2wwa01sazloNEdVYWN3aUNFaU1uSE5OZGZna1VjZXdlREJndzNiTGw2OGlNOCsrd3hidDI2RlNxV3k0K2lJaUlpSUNCQXpZaGpFa0tOaUVFTkUxSUs3dXp2dXVPTU9MRjY4R083dTdvYnRTVWxKK005Ly9vTno1ODdaY1hSRVJFUkVCSUJMazhoaE1ZZ2hJbXBEVEV3TUhubmtFWXdhTmNxd3JhYW1CbXZYcnNVUFAveUF4c1pHTzQ2T2lJaUk2T3JGcFVua3lCakVFQkcxUTZsVTRvWWJic0RTcFV2aDYrdHIySDc2OUdtc1hMa1NSNDhlWmF0cklpSWlJanZnakJoeVZBeGlpSWlzRUJJU2doVXJWbUR5NU1tR1ZvbU5qWTNZdG0wYlZxMWFoYXlzTER1UGtJaUlpT2pxd2lDR0hCV0RHQ0lpSzhsa01reWJOZzBQUC93d2dvT0REZHZMeTh2eHpUZmY0S3V2dmtKNWVia2RSMGhFUkVSMGRkRHBkTkJxdGZZZUJsR25NSWdoSXJKUnYzNzlzSHo1Y2l4WXNNQ3NtRzlPVGc1V3JWcUZiZHUyb2FHaHdZNGpKQ0lpSWlLaXZrcHU3d0VRRVRtcWtTTkhJaTR1RGdjT0hNQ2hRNGVnVnF1aDArbHc5T2hSbkQ1OUdsT21UTUdZTVdNTVM1bUlpSWlJcUh0SUpCTFc2U09IeGJzRElxSXVVQ2dVbURadEduNy8rOTlqMkxCaGh1Mk5qWTNZc1dNSFZxMWFoYk5uejlweGhFUkVSRVJYRmk1SklrZkhJSWFJcUJ0NGVucmk1cHR2eHZMbHl6Rmd3QUREOW9xS0NxeGJ0NDcxWTRpSWlJaTZDWU1ZY25RTVlvaUl1bEZ3Y0RDV0xWdUdXMjY1QlY1ZVhvYnQrdm94R3pkdXhNV0xGKzA0UWlJaUlpTEhwZzlpdURTSkhCVnJ4QkFSOVlDNHVEakV4TVRnOE9IRDJMOS9QNXFibTZIVDZaQ1Nrb0tVbEJURXhjVmg2dFNwOFBQenMvZFFpWWlJaUJ3UzIxZVRvMklRUTBUVVEyUXlHU1pObW9TRWhBUWNPblFJUjQ4ZWhVcWxBZ0NrcHFZaU5UVVZRNGNPeGJScDB4aklFQkVSRWRtSVM1VElVVEdJSVNMcVlhNnVycGd4WXdZbVRKalFLcEE1YytZTXpwdzVnOWpZV0V5ZE9oWCsvdjUySGkwUkVSRlIzNmFmQ2ROWGx5WjlzaTRGSjFKTEFRRExieCtPaERqci9yNnJybTFHVms0VlJnMExhSGUvaXNwR2JQN2xIRXJLNi9ISGgwZmJOTGFTOG5wOHV5VVRZMGNHSVQ3V0gwb25XYXQ5VHFTV0lTV2pIR2ZQVjBLckEvNyt6RVNicmtFZFl4QkRSTlJMMmd0azB0TFNrSmFXaHBpWUdFeWJObzJCREJFUkVWRWYwZGlrZ1ZiYk92U1JTQUFYNTlhMzFCbm5MdUxROFNJQXdNMnpCM2Q0ZnJWR2grOSt6c1JIYTAraHFWbURyOTZaaThod0w0djdhclE2M1BIWUZwUlhOZ0lBbHR3UWhZRWhubGEvbGowSEwrRFQ5YW40ZEgwcS9IeWNzZTNMV3lDVG1pL3gycmsvRit0K3lqQThYamdyRXFOSEJGcDlEZW9ZZ3hnaW9sNW1Hc2djUEhnUVNVbEpoa0FtUFQwZDZlbnBpSTZPeHJScDB4QVEwUDQ3SWtSRVJFUlhtOTZlRVhQcmlrMG9LcTFydGQzTHd3bDcxaTNHMDMvZmk1TnBaWWJ0TmJYTmhzOWZmdjh3L3ZIaDBWYkh2dkRFZUV3Wkt6cHRWbFUzNGNPdlR4bU8rK1ByKzdEMnZibHdWc3FnMXVodzlHUXhkdTdQeGJNcnhrRHBKTU9DbVpINDdOdFVBTUJYRzlMdzE4ZkhBUUFLUytyd3lzckRTQmdhZ0lSaEFSaGpJVHo1OVhDKzRmUEpZd2FncVVuVGFwK0Zzd2FiQlRGZmJqaURvVU1zTDZOM1Zzb2dsYkpXajYwWXhCQVIyWW1ycXl0bXpweUppUk1uNHVEQmd6aDY5Q2pVYWpVQUlDTWpBeGtaR1lpSWlNRDQ4ZU14ZUhESDc2WVFFUkVSWFEzNjJ0S2tTelZOdUZqVmFQRzUyam9WQUZXcjdjM054Z0NrbjQ4em5uN3dHcnowemlFQXdQa0xsL0RlcDhmeDdPL0c0TTdIZmtaV2JoVUFZTzYwQ0l3WkVZaEY4NGJnaSsvUFFLdlZZY3N2NS9EN2UrUGg2KzJNdEt3S0pKNG9SdUtKWWtTRWV1TDdWUXZNcmxsVDI0empLU1dHeDVIaDNyaDIwZjg2ZkgzN2p4YTJ1ZC82RDI3QTRIRHZEczlCNWhqRUVCSFpXWHVCelBuejUzSCsvSG40K3ZwaTdOaXhpSStQaDVPVGs1MUhURVJFUkdRL3ZkMHRhWHhDTUM1ZUVrSExzVk1scUswWHdZcXZ0d3NBNE1sbG8zQ3B0c213LzVwMUtVZytJMmJJUEhEYk1JeThYQ1BtMTBQNStIN3JXWXZYdUhIbUlHelpmUTVIVDRtZzVIK2JNM0g5NUhCRWhuc1pncGlrVXlVWU15SVF3UUZ1bURvdUJIc09YVUN6U290MW16THd5RDN4U00rdU5Kd3ZkbkRyR1N5N0R1UkJyUkhoVlVTb3A5VzFhNmo3TVlnaEl1b2o5SUhNcEVtVGtKU1VoS1NrSk5UVzFnSUFMbDY4aUczYnRtSFBuajFJU0VqQTJMRmo0ZVZsZWUwd0VSRVIwWlZNS3BVQzZMMFpNZnFsUC91UEZ1SzN5MHQ3RkhJcFhubG1JcmI5bG5ONTFvdFJRNlBhOEhubHBVWVVsWWhsVFpkcWpHSE40Uk5Ga011bG1EWSt4TER0MmQrTndXMi8zd0tsVW9ZVmQ4VWpmcWcvemwyNGhPMTdjd0VBUjVLTDhidTdSd0FBYmxzUWhUMkhMa0FxbGFEeWtqaHZTbWE1NFZ5eGczMWJ2WTZmOStRWVByOTE3aEI0ZXpwai9veEJuZmlLR0htNjh3M0N6bUFRUTBUVXg3aTR1R0R5NU1tWU5Ha1NVbEpTa0ppWWlPTGlZZ0JBVTFNVERoOCtqTVRFUkVSSFIyUGN1SEVJQ3d1ejg0aUppSWlJcm14bEZRMTQ0ZTJEaHNmUFBUSUdRd2Y3NHJuWDl5Ry91TGJONHpac3kycHplM2J1SmJNZ1psQ1lGLzcyMUFTTUdSRUVmejh4MjJiMGNHT2RsMVBwWlNpdHFFZUFueXZHeGdmaDhhVUptRDBsSE1FQmJxaHJVT0hZNlZMRHZpMXJ1aFNYMVpzdFM1b3dLaGo5QTkzd3lEM3gyTEUzQjdieTllNTZpSE0xWXhCRFJOUkhTYVZTakJneEFpTkdqRUJ1Ymk0T0h6Nk16TXhNQU9JZElIMWgzNkNnSUl3Yk53NXhjWEdReVZxM0lDUnlkTCtVcE9CNDVYbmsxWlhqUW4yRnZZZERSSFRWQ25YMVE3aWJQMGI1Uk9DNndEaDdENmZYWnNSb3RUbzgvK1orVkZXTG1TYzNYUjlwNklZa2swbGJGYXMxN2JBa2taalh0TkVQV1NJQlpESUpxcXFia0dHeXBNalAyd1huOGk3QjFWVU9OeGNGQm9aNElqVFlIUmVLYXFIVEFkdC95OFU5dDhRQ0FPNWZOTlJ3M1A2amhWQ3J0UUFBZHpjRmhrZWJCekVidHAyRitaZExqQ20vcUFidmZuckM1cTlKVklRM2c1Z3VZQkJEUk9RQXdzUERFUjRlanNyS1NpUW1KaUk1T2RuUWFhbTR1QmcvL3ZnamR1ellnZUhEaHlNaElZSGRsdWlLY0VsVmozOW5ia2ZTeFd4N0Q0V0lpQUJjcUsvQWhmb0s3QzlMUjJMRldUd2FOUWZ1Y21lN2pFVWlrZlJhRUxOOWJ5Nk9wNGpaSmpLcEJQMThYYkI2WFFya1VnazJmcnlnMWY3Lzk5cGU3RDV3QVFEd3huT1RNZk5hTVh0NTdRL3BlR3YxTWJQdEI0NFY0ckVYOXJRNng5ZnZ6akhNYXBrOWRTQStXWmNDQU5peTU3d2hpREcxYTMrdTRmTXBZME1nbDBzTmo5VnFiWnN6YzhnK0dNUVFFVGtRSHg4ZnpKa3pCOWRkZHgyT0hUdUdvMGVQb3JxNkdnRFEwTkNBSTBlTzRNaVJJd2dLQ2tKOGZEeUdEeDhPRnhjWE80K2F5SGFucW5MeGR2b1dYRkxWMjNzb1JFUmtRV0pGRnJLT2Y0R25ZK1lqMW5PQVhjYWcxV3A3NVRwMTljWWFNQnF0RG12K0owSVJoVnlLcFV2aThOdy85dU4waHJFK1MrVWxZd2VsMS81ekJPK3NPUTRBaGlLL3RwcGpFc1JrbnF2RTBjdEZlL1VLUytxdzU1Q3hMZlYxRTBMTmp2LzUxNXcydXpvbERBdkEvdTl1czNsTWJGbmROUXhpaUlnY2tGS3B4TVNKRXpGaHdnU2NPWE1HaHc4ZlJtRmhvZUg1NHVKaUZCY1hZK2ZPbllpT2pzYklrU01SR1JuWjYxMEdpRHByUi9FcGhqQkVSSDFjUlZNTnRoUWV0MHNRWSszZk5NWEZ4Y2pNekVST2pyRU9TbTZ1eWV5UktWTXdkZXJVTG8ybHZMSUJSYVYxRnArcnFtNHlMR215eEVraGc2KzNtRlhVVmxneUtNd0wwWU44a0hGT0xHSDYvTnRVc3lEbTZ4L1NETXVoUE55ZE1HbDBmOE56R3EwT2E5YWRidlA2aFNWMStIWkxacHZQdHlYQXp4VjMzeHhqODNFa01JZ2hJbkpnRW9rRWNYRnhpSXVMUTNGeE1aS1RrM0g2OUdrME5vcC95TFZhTGRMUzBwQ1dsZ1ozZDNmRXg4ZGo1TWlSOFBWdFhVbWZxSy9ZVjVhT0EyVVo5aDRHRVJGWjRVQlpCc2I1RGNGay85NjlLWmRJSkczT2lEbDU4aVF5TWpLUWs1T0RwaVlSZ2dRR0JzTFoyUmxLcFJKVHBrd3g3QnNmSDkvaHRVYVBDTVJMZjVoZ2VQemF2eFBSck5KQ3FSUzErZjcyaHdsb2FESjJTbnByOVRFa25oQ05GcDVhZmczR2p3cHFkYzRnZnpjQXdKZ1JnZGkxOWxaeG5RWC9OYXN2WStydW0yUHgxN2RFc2VCRHg0dHdNcTBNOGJIK0tDcXR3dy9iamN1T2Jwc2ZCV2Vsc1daZzVybEtYQ2hxdTVod1NWa2R2dDZZMXY0WHdJS29DRzhHTVYzQUlJYUk2QW9SRkJTRU9YUG00UHJycjBkbVppYVNrNU9SbloxdFdEOWRXMXVMQXdjTzRNQ0JBd2dKQ2NISWtTTVJGeGNISnllMkhhUytaWHRSc3IySFFFUkVOdGhlbE56clFRelFlbFpNY1hFeGR1ellnZHpjWEhoNWVTRStQaDREQnc1RWVIZzRuSjA3WDhzbWZJQW5jdktyNGVudWhJaFFMelNyUkFBVUUra0xyVlpuMXBZYUFMUWFZNWlpMW1qUjNLeHBkYzYyQXBlMnpKNDZFQjk4ZGRJdzgrYlZsVWZ3MzVYejhOcC9qcUN4U1p6ZlNTSEY3UXVpVzQyOVBWS3B4Q3k0c1phemtsRkNWL0NyUjBSMGhaSEpaSWlOalVWc2JDeHFhMnR4OHVSSm5EaHhBcFdWeG9yOCtmbjV5TS9QeDdadDJ4QWRIWTNZMkZnTUdUSUVjam4vV1NEN0syMnN0dmNRaUlqSUJ2YjZ2VzFhckhmSGpoMUlURXlFVXFuRWpUZmVhTlZNRjJzME5tbHcvOVBia0htK0NqT3ZEY05Oc3lJTnp3Mkw4a05qa3daM1A3bXR6ZVBmLzh4eVI2STNuemNXOGJXR1hDYkJmYmNPeFQ4K1BBb0F5TXF0d3FNdi9JSWp5Y1dHZlJiTml6SXNjOUp6ZFpFak5OZ2RQdDdPcUtsVjRmeUZTMmJQanhvV2dJTWJicmQ2SE5ROStCYzNFZEVWek4zZEhaTW1UY0trU1pPUW41K1A1T1JrcEthbW9ybTVHUUNnVnF1Um1wcUsxTlJVeU9WeURCa3lCTEd4c1lpS2lvSkNvYkR6Nk9scXBJVU9GVTAxOWg0R0VSSFpvS0twQmhxZEZqS0p0T09kdTRscDE2U2Zmdm9KSjArZXhKUXBVekJ1M0xndXpYNXB5VmtwTTh6KytQVndQaFFtM1lpR3gvU0RSSUpXTTBxYVZWckRqQmNuUmV2MjFvQm9YVzJOck53cURBNzNCZ0RjT204SU5telBRdWJsV2pHbUlVeVF2eXNldWNkeStEUjRvQThldm5NNC92VFBBNjJlTzU1U2lqZFhIYlZxTEtiQ1F6enh4bk9UYlQ2T0JBWXhSRVJYaVpDUUVJU0VoR0RPbkRsSVMwdERjbkt5V2VFNnRWcHRxQ2NqazhrUUdSbUoyTmhZUkVkSFE2bFUybkhrZERXUlFnSXRlcWNkS1JFUmRROHRkTDBhd2dER1pVbUppWW1HRUthclJYZmJzbkRXWUp4S0w0ZGFyY1hXWDhYZlRxNHVja3dZMVIvT1NsbXJHU1dtN2F2Ly9zd2ttMmErNkdtMXBhdE1JUUFBSUFCSlJFRlV3TW92a3BGNHZBaGZ2emNYZ0dpZC9lZEh4K0wrcDdlalplZnV2encySHE0dWxtL3ZIN3QvSkFhR1dGNmlWRnV2UXViNUtwdkhSMTNESUlhSTZDb2psOHN4ZlBod0RCOCtIRFUxTlRoejVnek9uRG1EL0h4ajIwT05Sb1BNekV4a1ptWkNLcFVpSWlJQ3NiR3hpSW1KWVR0c0lpSWk2aE8wV2kxMjdOaUJFU05HOUZnSUF3QTN6SWpBNm5XbnpUb2p6WmdVQm1lbERBODl2d3NwSnEyckFSaHF5QURBWC81MUFDKzhmZERpZWI5ZnRRREJBVzRXbjN2aDdZT0d1alNtNURJcDNGd1VacTJ3blpVeXVMdTJQWk81clJER2t2YnF4V2cwT3FqVXZkTXkvRXJISUlhSTZDcm00ZUdCY2VQR1lkeTRjYWlwcVVGcWFpck9uRG1EZ29JQ3d6NWFyUmJaMmRuSXpzN0dsaTFiRUI0ZWpxRkRoeUltSmdadWJwYi9lQ0FpSWlMcWFjM056ZkR5OHNMczJiTjc5RG9LdVJRUDNqRWNMNzkzMkxCdDNFalJDYW14U1cwb2xtdHhqS3EyZzR1V3MxcE01ZVNMdWp2VnRjMG91OWdBZjE4WGJOK2JpNys5ZTZqVjlScWJOSGpvK1oxNDluZGpjUFBzd2RhOEpJdThQSnl3WjkzaU5wL2Z1RDBMcjd5ZjJPbnpreEdER0NJaUFpQkNtZkhqeDJQOCtQR29xYWxCU2tvSzB0TFN6RUlablU2SG5Kd2M1T1RrNE9lZmYwWllXSmloTUxDSGg0Y2RSMDlFUkVSWEc2MVdpK2pvNkc2dENXT0pUZ2RzK3kzSGJOdXIvejRDbFZxTGw1NmMwR3FXeUR0cmpodnF0enk1TEFIakVvSXRudGZmenpqTHVMWmVaYkdUMHBMNVVaQktKSGp4blVQWXRPdWMyWE55bVFUcXl4MmFtbFZhdlBKK0l2WW1GdUNQSzBhM09kT0crZ1lHTVVSRTFJcUhod2NtVEppQUNSTW1vTHE2MmpCVHByQ3cwR3kvdkx3ODVPWGxZZnYyN1FnTURNU2dRWU13YU5BZ2hJV0ZzUU1URVJFUjlSaXRWb1FmM2RVZHFUMXZyVDVtVmhnWEFCb2ExZmpidTRmaDcrZUM2eWFFWWxoMFA0UUd1OFBkMVFseWswSzhUazR5S0oxazBHcDEwR2gxeHY5cWRFZzdlOUZROFBmZ01mTy9zVnljNWZqcjQrUFEyS2pCNGtjMm82cmF2RVgybExFRDhQenZ4K0wvWHR1TGxJd0t3L2JmRXZOeDZIZ2hicjh4Qm5jdGpJRy9yL1ZMeW12cVZMajkwUzF0UG4rcHB0bnFjMUg3K0ZjeUVSRzF5OVBUMHhESzFOYldJajA5SFptWm1jakp5WUZHWTV3YVcxSlNncEtTRWh3NmRBZ3ltUXlob2FHR1lDWTQyUEk3UVVSRVJFU2RvUTlpZ29LQ2V2UTZOYlhOK09hbmRNUGplZGRGSUwrb0JxZlNSVjJZc29vR3JOK2NpZldiTXkwZS8rYXFwRGJQSGRyZkF6K3V2aEVBTUN5cUg5eGRSZTJYQVVIdWVQV1pTWGp4blVQSUxXamRHdnplVzRmaXNmdEhRaWFWNEtQWFp1SnY3eDdHam4yNWh1ZWJWVnA4K2YwWjVCWlU0NTIvV2w4N1I2dlZzWEJ2TDJFUVEwUkVWbk4zZDhmbzBhTXhldlJvcUZRcVpHZG5Jek16RTJmUG5rVjlmYjFoUDQxR1kxakM5TXN2djhERnhRVVJFUkVZTkdnUUlpTWo0ZWxwZmRFNElpSWlJa3Rrc3JZTHkzWVhEM2NuaklqeHg4bTBNb3dhRm9DWG5od1BtVXlLbmZ0ejhlWDNhVGh6dHFMams3UkJYMmNHQVBvSHV1RXZqNC9EbDkrbjRkOHZYd2R2VHlXbVR3ekZaOSttR3ZieDgzSEdYeDRiaDZualFnemJYSnpsK01kejEySjBmQ0RlVzNNQ2RRMmlpSytYaHhQKy9PZzRtOGZFWXIyOWcwRU1FUkYxaWtLaFFFeE1ER0ppWXFEVDZWQlFVSURNekV4a1pHU2d2Tnk4ZTBCRFE0T2hPeE1BK1ByNkdrS1pnUU1Id3NuSnlkSWxpSWlJaUN6U3RWZnB0cHROR1RjQU1wa0U3NzQ0RFhLNWFOTTlhM0k0WmswT3g0V2lXaHhQS2NINUM5VW9xNmhIZmFNYWFwVVdXaXZHMTdLdDlheko0Ymh1UWlnVWw2L3h1M3ZpY2V4MENVNmxsK1BHbVlQd2grWFh3TXZEOHQ5TWkrWU93WlN4QTdEeTgyVDh2T2M4L3ZMWWVQVHpzYTEyRG92MTloNkpyamUvZzRtSTZLcFFVVkZoNkxTVWs1TUR0VnJkN3Y0QkFRRUlEUTFGV0ZnWVFrTkQ0ZVhsMVVzanBiN281bjMvc3ZjUWlJaklSaHNuUDlPcjEzdmxsVmZnNU9TRVo1OTl0c2V2VlZIWkNIYzNCWlJPUFQ4RHA2V2kwanBVWG1yRTBDRitWaDlUWEZhUElIL1hIaHdWZFJWbnhCQVJVYmZ6OC9PRG41OGZ4bzRkQzQxR2c3eThQRU13VTFwYTJtci8wdEpTbEphVzR0aXhZd0JFc1dCOUtCTVdGb2FBZ0FCSUpKSld4eEVSRWRIVlN5cVY5c3AxL0d5Y1dkS2RnZ1BjYk82QXhCQ203Mk1RUTBSRVBVb21reUVpSWdJUkVSR1lPWE1tR2hvYWtKT1RnOXpjWE9UbTVsb01abXBxYXBDYW1vclVWTEV1MnNuSkNTRWhJUWdMQzBOWVdCZ0dEQmpBcmt4RVJFUlhPYjVKUTQ2S2Y4VVNFVkd2Y25GeFFXeHNMR0pqWXdFQVRVMU5ac0ZNY1hGeHEyT2FtNXR4N3R3NW5EdDNEb0I0Qnl3NE9OZ3dZeVlzTEF3dUx0YTNaeVFpSWlMSFZWTlRBNkQzWnNRUWRUY0dNVVJFWkZkS3BSTFIwZEdJam80R0lFS1h2THc4UXpCVFdGallxaUNmVnF0RlFVRUJDZ29LY1Bqd1lRQ2l6WFpBUUFBQ0F3TVJHQmlJZ0lBQTlPdlhqKytXa1ZXY3BISjRLMXpScEZYamtxcSs0d1A2TUpsRWluNUtENVEwWHVxVjZ6bkxGRkJJNUdqU3F0Q3NiYjhlbENOeGt5bWgwbW02N1RXNXlwd1E0dXFIekpxaUxwL0xSZWFFQmsyelZkZXN0MksvbHFTUVlPbWdhU2h0cXNhbWdtTWQ3ai9TT3h5aGJ2MnMycGVFQUtVWEZGSVpTaHN2UWFYVDJIczREcWV1cmc1QTczUk5JdW9KREdLSWlLaFBjWEp5d3VEQmd6RjQ4R0FBZ0ZxdFJtRmhvU0Y0S1N3c3hLVkxyVzh3cTZ1clVWMWRqYXlzTE1NMm1Vd0dmMy8vVmdHTm01dHRhNjNweWpmQ093eC9qcnNGcDZweThlTHBiN3Y5L0hLSkRBdER4bUJXOEFpOG5QSTk4dXM3Mys2MFBmMWRmUERTOE1XUVFJTEhrajVGbzFiVkk5Y3g5WGpVWEV6b0Y0VXZ6LytHamZsSElaZElzV0xJTEd3dlNzYlptdFl6M1BxaVNmN1JtQmVjZ0cvekRpRzVLaGVEM0FQdzEyR0xrRlNSamYrYzNkN2w4d2NvdmZEV3FIc2dnUVNQSnExQlZSZkR2cWRqNW1PUWV5Qyt6dG1MWDBwUzI5enZEekh6RWUwWmpNL1AvZHJ1ZmkzSkpGTE1IM0FOTW11S09neFhuS1J5UEIyN0FNNHlKeVNXbjBWcFU3WFYxK2xKcmpJblRBa1lpdTFGeWVpTG5VbitNdXdXaExyNjRhbmpYK0o4WGVzbHV0UysrbnJ4TThSbHl1U28rSjFMUkVSOW1sd3VOeXcvMG10b2FNQ0ZDeGRRV0ZpSS9QeDhGQllXb3FtcHFkV3hHbzBHeGNYRnJaWTd1YnE2R29JWmZUamo3Ky9QZDlhb3g2aDFHaVQ0RElTLzBoTVBSczdBaTZmWDk4aDFpaG9xY1VsVmo4SHVRYmd0ZkNLK09QOWJqMXpIbEg3R2lGUWlsZ2lNOFl2RWpNQmhtQm9RaXpYWmU3Q3RLTGxIcnkrRkJDNHlKMmloczJxV2lDVVQvS0l3MUNzRXVEeURMci8rSXVyVlRaZ1pOQnduS3MvallIbG1sOFpZMm5RSkdkV0Z1TVozRUpaSHpzQy8wamQxK2x3ZWNoZU05QmtJbVVTSzNMcnlOdmR6bGlrUTd4TU9oVVNHbkxxeVRsK3ZJODFhTlhZWG44Wk5JV053VThnWXJNN2UzZUV4VDhmTVI3Q0xUN2VQNWJua3RWRHJ0T0lhc1Fzd3lpY0NFLzJqOEY3Nno2aG9yalhiVnk2UlFTbVZ3MGttaDdOVUFWZTVFaTR5SjdqSW5PQW1WOEpENFFJUHVRczhGQzd3ZG5LRmo4SU5Qa28zNU5WVjROWFVEV2JuNldqZXBRN2lkNEFwL1d4TnJaVXhrWXZNQ1ZKSTBLQnB0dnFZS3htREdISjAvTTRsSWlLSDQrTGlncWlvS0VSRlJSbTJWVlJVR0diTkZCUVVvS1NrQkZxdDF1THg5ZlgxT0gvK1BNNmZQMi9ZSnBGSTRPZm5ad2htOUNHTnA2ZG5qNzhlY214eWlSUnlTY2NoM3BjNWUvRmEvQjBZNFIyR0tRR3hPRktlMWVFeFRWb1ZkQkJoZzVQVXVqL2IxdWJzeDR2REZtR29Wd2hjWkU2dGx2WlpvdEpwb05GWi9ubnBpRDZJa1YwT1lnNlZuOFdIWjNmaTRTRXo4ZkRnbVFoMTljT2E3Rjk2N09ieHlaaDVtT3dmaS8vbEhjUzYzSU9HN2RmNnh5RE10Wi9GWTRvYkt3MHpST1FTR1JKOEkxRFpYSWRUbGJtRzEvVEIyZTM0KzRqYnNXTEk5VGh6S2IvTHMxZyt5ZDZORVQ3aEdOdHZNUHE3K0tDd29iSlQ1NWtlR0FlWlJJcTA2Z0prMTVhMHVkOFkzOEZRU0dUSXF5L0h1ZHFlblhHeDgzSVFNeVVnRnArZCs3VlY2TkJTbUZzL2hMbjI2N1laVzA1U09hU1FRR0lTaVh5WGR4Z1JiZ0VZN2hXR2Q2NjVEMituYjBGeVpRNmlQZnJqOVpGM2RoaWV0TVZGcGpSNy9PbjRGZkNRdDEranJGN1RoTHNPcmpUYnByKysxc3FmdS9rRHJzR2Q0Wk93cnl3TmI2ZHZzWHE4VnlwOUVLTlM5ZnlzUDZLZXdDQ0dpSWl1Q1BxVzJTTkdqQUFnNnNpVWxaV2hwS1FFcGFXbEtDa3BRVWxKaVdGZGVVczZuUTdsNWVVb0x5ODNkR3NDQUlWQ0FSOGZIM2g3ZXh2K2EvcTVRcUhvbGRkSGZkY2Q0ZGZpbHRDeE5oM3poK2diZ09pTzkzdmkyT2ZJcXkvSHVINUQ4TWZZRzIyNlJwUkhNUDQ3OFhHcjl2MzgvRy80TWYrb1RlZlhVMm5GVGJjK2lBR0FIY1VuVWEycXgxT3g4eEhwRVFnbnFieEhsa25kMEg4VUp2dkg0bVJWcmxrSUF3QVQrMFZoUXI4b2k4ZWRxc28xQkRFVC9hUGdLblBDYjZWbnpNS3U3Sm9TSkZhY2hVd2loYXRjaVVhTmNmd2FuUllxblFaTHdpWmdoSGRZcS9PM3BVbWpRbzI2RVk4TW1XWFYvdW5WaGZnNlo1OVoySGQ5c1BnZHQ2MG9HYzVTODk4L3BsL2ptVUhEQUFCSkZlZmc1K1RlNWpWcTFJMVcxOEdKZEE5RXRHZC9pODhWTjFiaGNQbFp6TG84dnBiTzFoVGpiSXY2T1BjZS9IZTMxRWQ1NzVyN1c0VnVhZFVGZVByRWwzZzI5aVpFZS9iSFg0ZmRpZy9QN3NEKzBuUlVOZGVoU2F0R3MxYUZSbzM0YU5LcTRDNTNScXpuQUJRMlZHSjN5V25VcVp0UXEyNUVqYW9STmFvR1ZLdnFXd1Z5dVhYbGNKZTMzOXJZMGt3dGZXaWt0U0lvQmZELzdOMTNmTlgxOWZqeDE5MzNadTg5Q1p1d3c1WlZRTndUTjFKSHRWYmI2dGZhcW0zRnFyV09xbFdydFQrcjFhcXRBeFFFRnc0UUVka1FJSXhBZ0NSazczMzN2YjgvYnU1TmJ1N05RdGFGODN3ODh1RG04M2wveHIyNUtQZmtESllVYjJCb1dCTFRZNGR4c0xuaXJPL0hVMTN0eXZLU1BuQWlVRWtnUmdnaHhCbEpxVlI2c2xvNk01bE1ubklsZDRDbXVyb2F1OTMvaHdHcjFVcFZWWlhmTWR2Z0tuUHFHcWh4L3hrZUhpNy9TRHdOekU4Y3pjWEo0M3RjNC81QU95UXNpWmR5YnVseGJaUFZ5TzkzdnV1enZkTFVTTTF4Nm84eEtEVFJLeWpRWUdsbFIzMWh0K3RqOVdHa0dLSW9NOVo3TmVsTk5FU1FvSS9nYUZzdE5lYm1ibyt2TWpWZ1VHbEpPb1p5a1dDMUswTWdXaGRLVmtqSDM3ZHFjeE52SHY2V282MjFKQWRGQVZEY1duUGNHcFBHNjhOWmxEa0RzOFBLU3dlKzhObS9wSGdEWDFYczh0b1dyUTNscnNIek1YY0tQTXhQR0EzQStZbGpPRDl4ak45cjVVUmxlWDIvbzc2UVIvT1draG9VellqdzFIN2RkNGhhVDZJK29rOXJqZTNCbjRVWjA3azBaWUxYUG4vQnZGOXUvVGVseGpyaWRHR01qRWdINElyVWlUMEdDcC9QLzR5MVZYdjdkRC9qb2pLNVB2MmNidmRmMXVVZU8xdFN2TkVuRUhPaTFWdGErZU91OS9uVjRQTVlFNW5CenZvaVRBNHJ0Mng2eGUvNlNkRURHVGJjRllqNTZPam1QbDNqb1YzdjkybWRXcUgweXRoUnR2Ky9RYVZRb3ZHVFVXZDNPbnl5eVA1eFlCVXY1ZHpLd296cGJLMDlSTG1wb1UvWFBoTlZWcnF5d2VTWElTSlFTU0JHQ0NIRVdVV3YxNU9Sa1VGR1JvWm5tOVBwcEtHaGdkcmFXbXBxYXFpdHJmVjh0YlMwOUhBMlYzcDBXMXNicGFXbFB2c1VDZ1hoNGVIZFp0TkkwK0NUSTB4aklOa1ExYWUxT3FXbTE3WEJhdjhsS2w5VzdQVDc0VTJqVUhVYmZGQXBsSDVMZ2w3S3VjWHJQdlkxbGZKbzN0SnU3K25pNVBIY01tQTIzMWJ0WVVueFJzLzJhOU9uY2szYVZENHQyODZxOHAzZEhnOHdOaktEeGRrTGVselRrem54MmN5SnorNXhqVHZENTNpNE1XTUdXcVdhSmNVYi9BYVpqclJXUTVmZUtDUENVd0E4NnpPRDQxeTlZWENWVk5IcGcyOVdhRHh4dW5CMk54YlRZalY1bmNkZDZ2TkMvdWU4Zk1EVnpGZW4wdkRtNURzQnVHNzlDOGZoR2VMejNxaTN0TkpzTS9xc1N6UkVlbjJZdnloNVBBcWd3dFJJYlRmQndjeVFlSUpVV216dEdVMVhwVTN4Q2RnTURFM2czV2wzQTdDcDVpQ2ZsZTNBNGppMlFGcCtrKzkvSTkybXh3NWphRGVaTnQycHRUVDNLVmhpYzlyNVcvNm54T25DcUQ2RmpZVC9PdlpHTW9KamZiYS9NUDRtdit0WGxlL2tud1ZmZVcycnRiU3d2R1FMMTZaUDVjYk1tVHk5NytNVGNxK0JvSzZ1RHBBZU1TSnd5VHRYQ0NIRVdVK2hVQkFaR1Vsa1pLUm5XcE9iMVdxbHVycmFFNWh4QjJycTZ1cXcyWHBPNTNjSGVCb2FHaWdzOU0xbVVLbFVCQWNIRXh3Y1RGQlFFQ0VoSVo3SHdjSEJoSVNFZUQyVzdKb2Y1K1BTcmJ4WHVON3Z2amtKSS9sWjFrOVlYNTN2TjdzQ0lFb1h3c3M1dC9iNWVyRzZNSDZXOVJOQzFIb2UydlcrejIrM3A4Y081YVlCczFoUnNwVlY1VHY3VmJxVFpJamswcFFjWGl0WTNhOE1rOEdoaVV5UEc4WWJoOWI0M0UrOXBaWHZxL2YzK1Z4dWlZWklza0xpcVRJM2NxQ3A1NHlIVnB1cHgvMTl2cVkrZ3FteFE3QTRiS3pvcGtRanlSREpKY2s1dkhINFc4enRyMjJNenRYenlaMjVkSDNHTk0vNlovYXQ4SHBON2hvMG43a0pJM25ueUxwdVIwN2JuSGEvL1ZCTzFMU3FaU1diL1pha2RDN05DVkhybVpjNENnZE8vcHozSWFYR09yL25lbkxNOVF3SlRmSzhmeG9zclJ4cER6QnBsV3F5UXVJeDI2MmVScjlWcGtZT05KZDdYb3NrUXlTL0dYb3hTNDl1YUE5aXVhUUZ4WEJWMm1SZU9yREs4N3IzWmxSRUduTVRSdmJ4VlhBcGJLM3VNUkRUTlFCNnFxYzUxVmxhUE5sajRNb2dVNktnMXR6czliN1RxN1NFcXZYZDlteGFXYnFWeTFJbk1EbG1FQ21HS0VxNitmbWV5ZXgyTzBhakt5QXBnUmdScU9TZEs0UVFRdlJBbzlHUWxKUkVVcEx2YjJ0YldscG9hR2lnc2JIUjU4L0d4c1plbXdqYTdYYlAyTzIrME92MW5zQ052Ni9PUVJ1ZFR0ZjdDYzh5ZG9lajJ3L0lRZTBma09vdExkMnVNZHY5Yi8raVBKZXRkWWVvYWk4SlVpbVVYSll5Z2F2U0pxTlRhbWkxbWNrTWlmTnByRG80TkpFSWJUQTNEWmpGZ3JUSmZGcTJuWldsMjJpMW1mblQ3aVdvRlNxL3BVN2htaUFXWnk4Z1hoOU9yYm1GRDRvMzlPbjVLNEM3QnM4bkxTaUdlSDA0ZjkyN3d1dURhbUZyTmMvdS82UlA1K3BzZHZ3SWZqMzRmQTQxVng3VDhjZGlmdUpvRk1EMzFmdHA2U2E0TXk5aEZQTVRSMU5sYnZSOFlJL1JoUUpRMmxiUG9OQkVuNUtqTThFVnFSUFJLeldzcjhudk5nZ0RIVDE5M0JreFgxWHM4cFJ5VFlrWnhPK0dYY3JSdGxxL1pYZ0F0dytjeTRDUU9KL3BSL01UUjNOTzdGQkMxSG9lMy9PUlo0cFJUOTQ2c3BZbGZYd2Z1L1VVZ0x3eWRSSnpFMGJ5eXNFdjJkVlE3Tm11VnFoSURlbys0eTFPSHc2NFJsOW4rc2xlY1RNN2JQMXV0dnhZM29kZTM3OCs2UTZpdENIY3QrTnRyNzR6RnlTTjViYXNPZDArdnphN2hlK3E5bkZ1Ky92NzljTnIrblVmWjRMQ3drS2NUaWRxdFpydzhQQlRmVHRDSEJNSnhBZ2hoQkRIS0NRa2hKQ1FFRkpTVXZ6dWIydHI4eHVnY1QvMk4zSzdKeWFUQ1pQSlJHMXRiWi9XaDRhR2VnVm9MQllMV3EzVzYwdWowZmhzNi9wbE1QUThFZVJNa056K1liSzZoejRxM2FrMk4xRnRia0tqVUhGZTRoZ3VUNTFBbkM0Y0IwNitLTi9KL3dxL3A5bG1aSEJvSWd2U0puTzB0WlozaTlieit1RTFmRksyblFXcGs1a2RQNEpyMHFaeWNYSU9uNVJ1WTBYSlZscnR2dThQblZMREgwWmNRYnplVlRMejBkRk5mYjVQSi9CNDNrZjhaY3oxVElqSzRxR1JWL0tYdkdVL09udWoxZWE2enlEMXlRditUWTExTlVmcGFhejB4eVZidUNCcExKZWxUT0N6c2gyWTdGWlNncUlCS0dtcjVmK0dYZ2k0UHRENzY5RVJpT0wxNFZ5VVBCNjcwOUZ0OXBlYkVsY2d4dXFuMUdoOGU0QktxVkF3TjJFa3F5dnl2TEkycHNVT1lYUkVPb1d0MVN3LzZ0M2srZlZEcTBrd1JEQXVNcE43aGw3SXMvdFc5am92cTlsbW92azRaVXVwRlVxbXhnd2hRUi9CSXlPdjVwdktQRjQ3OUEwbXU1VjRmVGpQamZ0cHIrY1lIcDdTNDdyaXRocnUzdlltT3FXbVg5T1hPdjlkMHloZDc3bXVnU3AzVTJaN04xUC9BRGJVSE9EY2hGRk1qaGw4VmdaaWR1ellnVUtod0c2M2s1Q1FjS3B2UjRoaklvRVlJWVFRNGdRSkNnb2lLQ2pJYnpZTnVNcWVHaHNiYVdscG9hbXBpZWJtWnBxYm0ybHFhdkxhZHF6YzV6dGVkRHFkVDVCR3FWU2lVcW02L2VxNnY3ZjFLdFdwK1VBOE1OVDFqL25DMXY2UCtkVXBOVnlRTklhTGszT0kxTHI2L215ck84eWJSOVpTMHVZS21tV0hwL0tIRVZlZ1Yya1lHNWxCdWJHZXJ5dDNVMmxxNU9XRHExaFN2SkZyMHFjd0szNEVWNmRONGNLa2NieDU1RnUrcnRqdHVVNlFTc3NmczY5a1VHZ0N4VzAxUExsbmVaK3lEVHFyTWpmeHAxMGY4UGpvNnhnWm5zYmlrUXQ0TkcrcDEwU2cvbkpucEFTZnBFQk1najZjV0YwWURwemtOUnp0ZGwyRHRZMnZLM1p6UWRKWUxrN09ZVW54Qm9hSEoyTnlXTW1KemlJckpKNU50UWRKTkVTU0ZoVERmY011b1d1UEdJQ0ZtZE45ZXNTOGZlUzcwN0pScXNWaDQrdUszVmdkTmtxTmRVUm9ncm9kdTYxV3RtZkVkTW04MENoVVRJcDJsV2htQk1keTE2RDVKQnVpK00rUnRRQ0VxdlhjTW1BMkRweThmR0NWVDRtYkF5ZC8zYnVDUDQrK2xta3hRNmdmMEhKU2d3VTJwNFA3Yzk5aFllWU1Ma25PWVU1OE5pUENVM2wrLzZmVW1KdllXbmU0MjJNanRFRU1ERW1nMGRyR3dlYUtidGU1ZTgyOE9lVk9uOGxWUFZuNHc5ODlBVmE5U2d2Z003R3F1NTlMWjNzYlM3QTVIY1RvUWtuUWgxUFJxVUgzbWM1dXQ3Ti9mMGNKNVpBaGZSZy9KOFJwU0FJeFFnZ2h4Q21pMFdpSWlZa2hKaWFteDNYdWdJcjdxNldsQmFQUjZQa3ltVXhlZjU0b1pyTzUzMWs4eDJUV3ljM0FTVEpFZWhyajVrUmxzYnVodU5mZjRIZW1BT1lsamlaU0c4eWV4aEwrVzdpT2ZaMGFrODZJRzhaZGcrYlRacmZ3dC94UHVUNTlHbmNObms5V2FBS3ZIZm9HdTlOQmxibVJ2eC80Z21VbFcvaHA1Z3pHUlEyZ3RLMmpyQ1JNWStEaDdLc1lFQkpIcGFtUlIzWXZwYzNQU055K0tESFc4VWplRWg0YmRTM0R3cEpabkwyQVIzWXZ4ZXl3b2tUaE5hMnBOeGFIalhxenE2RjFaQThqa28rbnJQYWdXWEZyVGE4OVNKYVZiT2JjeE5GY21wekR4cG9EeE9uQzJkVlFUR3BRTkdhSGxYOGYrcFkvWkY4T3VNcHgvQmtaN2p1ZWVubkpsaDRETWYzNWNPNlB6ZW5vOFlONGQrb3RyYnhhOERVR2xaWS9qYnlLT0gwRXY5dnhqdDhHdjBxRi80eVl5VEdEUE9PWUQ3ZFVVV3R1NGJLVUNleHZLbU5UN1VGK05lUjhvclFoTEMvWlFrR0wvMkNGeVdIbHoza2Y4dHk0bjNKUjhuaktqUFY4WHA3cmQrMGRBK2Q1U29MNnkyUzM4UFMrRlQ3YmJVNEhieDcrbHJ5R285dzk1SHdTOU9Ga2hzU1MzMXpHNDNzKzZ2WjhrNklIOHNEd3l6allYTkhqT3JmRHpaWG9WQjAvNjlTZ2FMUktOU1hHT3IrbGpPNitMMnFGQ28xQ2hRT25ieUNtUFNQR1g2YVNtOFZoNDJoYkRabkJjV1NGSnB3MmdaaVhYbnFKaG9ZVEg2QjBPQndvRkFyT1BmZGNJaUw2Tm9GTWlOT05CR0tFRUVLSTAxeG9hQ2lob2FGOVhtODJtLzBHYWFxcXFyQllMSjR2cTlYcTliMzc2MnpUZVN6d3hjbmpTVFJFOHV6K2xYM09FakU1clB4MTd3cUMxRnIyTkpaNHR1dVZHbTRmT0pmWjhTTW9icXZoejNrZlVXMXVZay9EVVg0My9GTE9TeHpOMExBay9sbndGZmxOWllDclpPYnhQY3RJMUVkNGZkQ2ZHak9ZQVNGeDFKcWJXYnpyZmVvczN0Tzh5bzBOYks0dDhBcmVBQlMyVkxPMmFpOWxiZDc5TEE2M1ZQSG52QTk1ZU9RQ01rUGlTQTJLcHFDbGd1eUlOQjRaZVZYZlhqaGNvNDgzdEpjSFJXaUNVRUMvZ2xqSElxRjk5SE81c2ZjUGZEWG1adFpXN1dWT2ZEYjNEcjBJZ0gxTkpleHRMS1dndVlJcWM4Y0gyQnQrZUJHSHMrUHUzVCs3aDNhOVQwR1g3SWplQWtEdVNVUEhhbTNWWHA3UC84eG51MXFoOUJ2a1VYWXBrREhaTFRod1pRL2RQL3dTRnUvNndDZHp4Zk9CdjB2QTUveWtzWlMwMVhyS3VGNDV1SXFoWVVrc3pKeE9najZjQ1ZGWmxCanJhTEMwTWp3OGhiMmQzdk51UHg4NEY2MVN6VHVGMy9HTFFmUDUyY0E1bEJ2cnlXMG84bGs3TURTQnRPQ09ZTFJhb1VMUjViNVVDaVZLRk5pY2RxOW40UzZMNjg3V3VrUDhkc2Ziekk3UDVvdGVwb1lkaXovc2VzL3pPRmlsNDgwcGQ5Sm10M0RmOXJkN2ZJK0VhMXpCWm4vTnE3djd1WFJWWVd3Z016ak84L2ZoZEZCWFYzZlNtc29iREFiSmhoRUJUUUl4UWdnaHhCbEdwOU9oMCttTytUZUYvZ0kwM1cxek9CdzRuVTdQbjUwZmQvZG5iMnUyMC8veW9HTTFMQ3paTTYzbG1YMHJXWkEybVp5b0FUdzUrbm9lMi9NUnRYM3NHWE9rUzBuVHFJaDBmajV3TGttR1NMYlhIK0daZlNzeHRtZXd0TnJOUExKN0NkZW1UK1BLdEVrOE1mcDZWbGZtOGQvQ2RkUmJXZ0Y4c2kyK0tOOUppTnJBK3VyOU5GamJmRDZNNXpVVWs5ZmVsTFR6dnR6NlFuTHJDMzIybXh4VzlqV1Y4dVNlNVpnY1ZrOW1nOUZ1OFV6SmNRdlRHSWpTaHRCa05mb0VnSnF0Uml3T0c0M1dOc0kxUVVUcFF2djhtaDByZC9sWGc3VzFUK3MvT3JxSjJmRWpQS09EYytzTHlXOHFZMWVYb0lESmJ2VUtWcml6Rnl3T1c1LzY2RGh3c3FleCsxS3AvaWhwODk5a2QxSG1UQlpsenV6MWVDZncvUDVQK2R1NG56SWlQSlZic21iejJxSFZYbXZVbm95WWpveU00ZUVwREF0TDV0Mmk5VnlYN3BvbzFXd3o4Y1RlNWJUYVREdzE1Z2JNRGl2TGptN21WNFBQWTN2OUVaOUFqRjZsWVhiOENEUktOZThYYmVDTncydVlHVGZjNTMzbGR0K090NzIrZDQ5dXYzNzlpNTZzb0VkR1hzV29pSFR1MnZKNnY2Y2ZWWmdhZWJlbzUzNDV4OE9VbU1Hb0ZTcStxY3JyTlZEbmJuQmNaZko5TG1xbE95T201Nmw4N3BLek1NM3AwOE5yOGVMRkovd2FTNWN1WmQrK2Zaak5aajc0NEFOdXYvMzJFMzVOSVU0RUNjUUlJWVFRd290R28wR2owUkFjSEh4S3JyOXMzVE1uNVRvSitnanVHM1l4U2hTc3I4NW5mVTArdVEyRkxNNWV3T0RRUlA0NlppR1A1WDNvRTJUcFNaSWhrcHNHekdKQ1ZCWm1oNVhYRDYzbWs3THRQdXNjT1BsZjBmZHNxei9NTHdlZng1ejRiR2JHRFdkOTlYNVdsRzdsY0l2dk5aY2UzUWpBRzVQdkpFSVRkT3hQSExoeTNiTTRjUHBrS0J4c0x1Zi90di9IYTl2RnllTzVaY0JzdnEvZXo3OE9mZVAzZkdYR2VzSTFRYVFhb2s1NElFYlhIbERxYm9wVlYyWEdlbjZvenVlYzJLRTAyNHprTjVXZGtLd2RpOFBHSDNlOTczZWZXcUZrVWVaTTZpMHRMQ3ZaNG5kTlgxU1lHdnkrdmdOREV6eXZpMXVqdFkzbjluL0NJNk91NXNLa2NlUTNsYkd1MDNoeVQ3UFlUaVV3MTZSTnhlWjA4RzNsWGs4Z0JsenZDNERmYkgrYmxLQW90dGNmNGVMazhZeUx6R1JnU0lKWGlkSzhoRkhvbEJxMjFCMml5dHpJWjJVNytMSjhaNS83R1lXcURaZ2MxbDVMczRKVVdpd09XNy83SklFcldCU3M4dTFwRktwMkJUVzBTaFhSZmtydDdFNUh0ejEzWnNlUEFPRExpbzdNbXlSRHBOL3BTc250azVzcS9HUjFhYnBNcytxTysvM2Y5ZWQrcGx1d1lBRi8vL3ZmYVdob29MS3lrdno4Zk1tTUVRRkpBakZDQ0NHRU9PdGtoY1R6NElqTGlkS0dVTkpXeXo4T3JnSmNwUTdyc1pYR0FBQWdBRWxFUVZRUDcvcUFCMGRjenFpSU5QNDgrbHFlMkxPTXZGNHlIVklNVVZ5U2tzUHMrR3pVQ2lYN21rcDVNZjl6S25wcDZKcmZWTWIvYmZzUEZ5V1BZMEhxWkdiR0RmZGtEMnl1TFdCTDdTR2ZQaHhiYWdzOFBUd21SZzlFMVg2OUJrdlBHU0taSWZFazZNTXhPYXc0ajNNb29xaTFobUZoeWFRRngvb3RQem1lM0ZrcnluNlVRT3lzTCtLYzJLSFlIQTZVQ3FVbjIrVjRVU3VVUFFZRWtneFJuSmMwQnBWQ3laSFdhaytXVW45OVZyYURsYVhiZkxhL01QNG0wb0o4ZTAzbE5SN2wwOUx0WEp3OG5qc0h6ZWRnYzRYblBkbTFCQ1luYWdDakl0TDR2bm8vOVYweW45eXF6STJlY3E2UGptN20zcUVYY3ZPQVdaNFNIYTFTemFYSk9RQXNLZDdvT2E3dlFSZzlZUm9EeFcwMXZhNGRIeldBVzdOK3dndCtTcmc2eTRuS0l0RVF3WmZsdXp5WktoY25qK2Y2OUhPNlBXWlVSRHF2VGJyRFozdXRwWVdmYmZxbnovWUVmUVREd2xNNDJGenVDYUkrTXZKcWhvVW44N05OLzZUSjZ0MmpaMmhZTW9EZkhqdnVKcjdtWGpKaTNKa3p4L3U5SEFnbVRweklsMTkrQ1VCRlJZVUVZa1JBa2tDTUVFSUlJYzRhU2hSY21EeU9SWmt6VUN0VVZKdWJlQ3p2STYvR3QrNUdvMy9Ndm9KUkVla3NIcm1BcC9ldTRFaExwYy81Qm9jbWNsWGFGTVpIRGZCMDZiQzNOMXI5eGFCNS9icTNTbE1qQTBMaU1EdXNaQVRIa2hFY3kvbEpZN2hyeTcrOW1xMys0K0NYbnNmWHBrL2xtclNwS0ZEd3pMNlZQbjFBM01aRlp2TEFpQ3pzVGdkLzNidml1R2VFSEd3dTgvUzhXVkhhKy9vZncxM2laV2ovd05vWFAwbklCbHhsVFRQaWhyR21jby9QbXZmT3VjZnJlMVY3WnNMam82LzFlYjMrc1BOZHI2azZ0dzJjdzlDd1pONCtzbzZ0ZFllWUZUZWNqT0JZVnBYdnBOelVRSEZiRGY4K3RKcWZENXpIYjRaZXhHKzJ2K1ZUWXBOa2lPUVhnODdscFFOZlVIa2NtNisrVTdpT0NkRlp4T2pDR0JxVzVBbkVhRld1andFV3Urc0QvOXlFa1RpQnBYMGNpZjU5OVQ2dVRKM0k4UEFVNWllT1psWDVUcTVJblVpMExwU3RkWWM4V1RUOWtSUHRHcHQ5b0tuM1l5TzB3WVJyZ25wOUg4eUtHODYwMkNGa2g2Znl4TjdsWHZ1S1dxdjlacXgwcFZJb21kZytTY3FmOHhKSG84QVZLSE1yTTlZeEtpS051UWtqK2Vqb1pxLzFJOEpUQUx5YWVydnAyNXYvV25vcGJ3cHFmOTV0ZnNiY24rbXlzbHp2RTRWQ2NWS2FBd3R4SWtnZ1JnZ2hoQkJuaFZDTm5tZkhMZkwwQ2lsb3FlRFBlUi9SNktmVXdPcTA4NWM5eTNsNDVBS0doU1h6MjJFWDgvdWQ3L3FzaTlRR2t4TTFBSlBEeXVkbE93aFI2NW1YTU1ydnBKMisrdVhXZnpNMVpnZ1hKbzlsMmRITmZpZmV1SDFRdElIczhEUkdoS2Z3eThIbjhlS0J6MzNXNUVSbGNmL3dTMUFwVkx5WS94bmI2NDhjODcxMVoyK2o2d1BsOFBZUG1DZFNUWHRmamRnK1R0ckpDb2xuV0ZneWJYWXpRU29kbHlibitBM0V1RDc4ZDRSY2tneFJSR3FES1c2dHhkamx3NjZ4VTFtVUVnV1Rvd2NUcGpGNEp1Qk1qQjdJbEpqQmJLOHY5UFQ3K2FKOEp5TWowcGthTTVqZkRiK1VCM0wvNTFWKzR3NFdQSlI5SmZmbi9yZlhSclI5WlhIWStOditUN0U2N0o0eU93V3VNZFhRa1hteHBmWVFScnVWb3RacXo3NmVPSUZYRG43RkUyT3U1NVlCczFHaVlFSHFaS3hPTzY4ZjZ2KzQ2aUNWMWxNT3RiWnFyOCsxQUs5R3NPNG10Y1h0SStMOVVhSmdiRlFHNEJvcDM5V2FxcjE4M0lkU3NXQ1ZqbmVtL3NydlByMVN3OXlFVWRSYld2bStVK25YRitVN09TOXhET2Nsam1IWjBjMmU1ekFvTkpGWVhSak5OaU1IL1FTY1BCa3g5cDR6WW1MMVlRQlVtMDVzS2VEcEtEbzZHb1ZDZ2RQcHBLN09mejhsSVU1M0VvZ1JRZ2doeEZtaDJXcWlvS1dDdE9BWVBpN1p5cnVGMy9jNG1jVHNzUEpZM29jOE12SXFQaTNiNGJmMFoxTnRBYThjL0pLTnRRZHBzaHE1TVdNR0FPOFgvOERLRXQ4U2twNjhNdkUyUXRWNmpEWUxLMHEzOG9tZkVwU3VIRGg1YXUvSFBEWDJCbWJIajhDSms1Y1ByTUtCRXlVS3JrNmZ3bFZwVXdCNC9kQnF2dTN5QWZkNHFUQTFVR2FzSjhrUXliQ3daSi9mOUYrUU5CYVZRdGxlOXRLM0pydmRLV24vNEozV1B0V25OOWUyZjdoL3RlQWJGcVJOSmowNGxqR1JHVDdsUVl0M3ZlK1ZVWFRYb1BuTVRSakoveXY0aWdNOVpIZU1pa2dqVEdPZzN0TEs3bDdLc3Y1eGNCVkR3cEpJRFlwbWNGaWlwOUd0RWdWTGlqY3lPRFNKbktnQlBEajhNaDdldmVTNGxaMTB2WDkzWHhFbmVJSkI2NnZ6MlZKM3FGL256Vzh1NDRQaUg3Z21iU3EzRDV3THdIOE9yK20xSksrck1JMkIzdysvbkZoZEdKdHJDM3hLQVJzdHJtRHBqTGpoZkYrMWp5aGRDTk5paDlCc00xTFdUV05qY0FVR2cxUTZIRGpaV0h1d1gvZlVWeGVuNUJDczFyRzhjSXRYQ1ZaUmF6WDV6V1VNQ1UwaUp5ckw4OXJPaVhkbFoyMnFLZkNid1dab3o0anByZUd2dXhUdGFCL0t1TTQwQ29XQ3NMQXdHaHNic2RsNkRsZ0pjYnFTUUl3UVFnZ2h6aHIvS3ZpR0w4cHlPZVNuek1nZm85M0NBN24vdzRIVGIvTk9nQzhyZHZsc3N6aHN0UGE3Wk1EN1ExbDNaVVpkTmR1TVBMVHpQUjRiZlMwL2ljOG15UkRGdTBYcnVTSGpIQWFISnRKc00vTGN2aytPVys4V3JWSk5vaUdTUkgwRWlZWklqclJXa1Z0ZnlBODErU3hJbmN4UDRyTjlBakdUb2djeUtpS2RCa3VyVjhQWVkzR3d1UUlIVHFLMEljVHF3cWp1WVlyTzBEQlhZS1BNV00rNnFuMEVxM1hjbGpXSHkxSW1ISE9mbHE1bXhBMEg0THZxZmIzK3hGcHRacDV0bjZEbG5pSVVwUTNoMlhHTCtMeHNCOC92LzVSbnh0M0lpUEJVYnN1YXd6OEx2am91OTlpVlFlM3VROUx4WWQva3NQWnBPbFJYTytvTHVUSjFNbXFGRWdkT3Y1T0Flakl1TXBNN0I4OG5XaHZDa2RZcXYyTzcxMVh2WTBiY01LNVBuOGIxblpvSS82OW9mWTkvVDl5bFRua054VDU5V282SHdhR0pMRWlkUkp2ZHd1ZWR5cEwwS2cxUjJoQU9OSlV6SkRTSkM1TEdzcVh1RU9HYUlMOU5mVHR6WjhTWWVtaEduYUNQSUZ3VGhNMXA3L04veTg0MHNiR3hORFEwU0NCR0JDd0p4QWdoaEJEaXJHRngyUHI5d2FXdkFaRlRxZGJTd3YwNzN1RVAyVmN3TkN5SlIwWmVCY0NobGtxZTJ2dHhqOEdLcnBRb2lOYUZFcWNQSTFZWHhzZ0lWNW5WdE5naFRJNFpSS1EyaE01dGN0ODZzcGJjK2tLK0xOL0ZGYW1UbUJVL25QZUxmNkNtMDNTZjVQYnNGWC9Ub1BxcjFXNW1mMk1wdzhOVG1CQ2Q1ZFdYbyt2emNHZHB2Ri84QXc2Y3JLbmN3NDBaTXhnZGtVNUdjR3kzSTVYN0tsU3RaMXFzcTFIbzZvcThQaDNUTlVpVmFJZ2dRaFBFc1BBVVBpamV3RFA3VnZMa21PdVpuemlhd3RacXZpalA5YXhWSzVRK284dkI5Vno3STdpOTJYTlBIL1o3b3dBdVNoN2YzbTlKNmNtSWVtRDRwYXlwM01NN2hldDh4cDM3WTNNNmlOQUVzYm0yZ09melAvUDBBT3BzYTkxaGZyL3pYY1pFWmhDazBtSjIyTmpmVk1iV0hqSjRsQ2lZSGpzVWNHWDduQWdQREw4TXJWS04wZHJHUXlPdkpGd1RUSVFteU5QbnhXMTBaQWFKK2dpdVNKdUVWcWxtVDJPSlY0K2h6blR0eC9wN0hkd210QWVZZGpVVWU4cmh6allKQ1FrVUZCVGdkSjcrLzMwV3doOEp4QWdoaEJCQzlJRjdTc25wOWc5L0pRcEdSYVl6TDJFVVdTRUpYdnNTRFJGY2xqS0JyeXQyY2FTWG9FT0lXczl6NHhZUnJRdjErOEUrWEJPRUU2ZzFOMU51cXFmYzJFQ0ZzWjdOdGE0UHc5WG1KcjZ1Mk0yNUNhUDQ1ZUR6ZUdUM0VweTQrdWhFYTBOb3Naa29OUjZmZmc1cnEvWXlQRHlGV1hIRHV3M0VYSktTUTJad0hBZWJ5MWxYdFE5d2ZiaGRXN1dYK1ltakdSZVY2UldJaWRBRzQraFVXcUpWcWoydmk3OXg0YzAyRS9NU1I2RlZxdG5WVU9RMTZjZlIvaDV4ajRqdVNXcDdpY25CcGpMQUZUeDc2OGgzM0R4Z05oRmE3K3N1eXB6Sm9zeVp2WjZ6TjVuQmNRRGRUa2ZxemZEd0ZHNFpNSnVza0hnQVBqeTZpWGNLMXpFblBwdWZEWnpEN1BnUlRJMGR6TmNWdS9tc2JFZVBEWEYzTlJSeDcvYTNlcDJVdEsrcDFHOXoyKzZNamNva1NodHlRc3VTdnEvZXo4WEo0d25YQkJHdUNjSmt0MUpuYVhGOW1WdW90YlF3TkN5SmdhRUpYSkU2aVRueHJvYklieC81enUvNUZFQ01OaFJ3bFZKMlo2WTdDNnY5ZlgwMkNnbHhaU2hxdFgxdjJpM0U2VVFDTVVJSUlZUVFYVVJyUTFBb0ZMVFlUSjZwTXU0UFB3M1czbnVjekk3UFpsaFkveHJYR2xTNmZ0MWZka1FhWXlNekdCODF3RFBPdXQ3U3lxZGwyOWxjVzhENVNXT1ptekNTQzVMR2NrSFNXR290TGV5b1A4Syt4bElLVzZzb2JxMzFhaGJiWWpQaGNMcDZ5OVJiV2lrMTFsRm1yS2ZNV0U5NSsxZUZzYUhIdmpydkhQbU9zWkVaakk1STU3NWhsL0RTZ1MrWUV6OFNnRDI5akFEdmoyK3I5ckl3Y3pxRFFoTVpISnJvMHdNbHhSREY5Um5uWUhIWWVESC9jNitjcHBXbDI5aGFkOWdubStKMVArT0tBUjdLdnRMdjl2dHovMHVNTGd3SFRsYVdidmZhVjJ0eFpRT05qeHJndDBtc1c3Qkt4M21Kb3dIWTNkRHgrcXdzM2NhQjVuTHkyNE16YnZXV1ZyL05teE1Oa1Q0TmRxTzBJUXdMVDZhd3BacHlZNzBuc3l0Ukg4RzE2Vk1CT05LUERDV1ZRa2xPMUFBdVRzN3hUUDJwTWpmeThvRXYyZFZlOXZaTlpSNjU5WVhjTkdBVzAyS0hjbUhTT0M1SUdrZEJjem5ycXZmN2pONStZTVJsbnFEVmp4R3JDL1BaNW43ZjlWU1d0RERqSE05cmNTeVdsV3htVjBNUk5lWm1xczFOZmhzc0orZ2pDRkhyK1dQMkZTaUFyeXQzazkvcytybkc2OE94T1IyZUhqaVhwdVNnVjJsb3NMWjEyNlI3V0ZneVdTSHgxRnRhV2Y4ankvd0NXWEJ3TUFBV1MvZVpRMEtjemlRUUk0UVFRZ2pSeGR5RVVWNGYwSnpneVJISnJlKzkxMHFLSVlvVVE5Unh1NS9Cb1lrTUQwOWhRRWc4ZzBJVFNlZzBNY2ptZExDbDdoQnJLdmV3cGJiQTB6RDAxWUt2V1ZLOGdaL0Vaek1yYmpncFFkSE1qUi9KM1BZUHFIYW53L09iKzAyMUJTd3IyY3hEdTk2bnlXcnN0VkZvZDVwdEp2NmM5eEVQajF6QTFKakJUSXdlaUxwOURQVHhMQSt4T0d3c0tkN0lMUU5tc3pCek9vdDNmZUMxdjliU1FxV3hnVzhxOHlqcGtvVlRhcXp6bTVuamI1SlNUNXFzYmJ4YThEVXJTclpTMmFVNTdjYWFnMXlTbk1QNWlXUElEaytseWM5a0xyVkNSV3B3REVFcUxVZmJhc2xyTFBiYTN6VUlBNjRQL2wyREdRQXZqTC9KMDd6VnpZbVQrNFplN1BuZWFMZGdjOW9KVlJzQTE4L2YzN244MFNrMXZKaHpFM0U2MS91dXpXNW0yZEV0ckN6ZDV2TmVxYlcwOE96K1QxaFN2SkVyVWljeU5YWUlnMElUV1YzcFc3bzFMakt6VDlmdnIxQzFuZ25SQXdCWVgzMmcyM1hOVmxPUFU4bmNsQ2hJOGRNY3V0N1N5dFllQW0zZ21zQjI3N0NMQ05jRVVXYXM1L1dDMVo1OTh4SkdjV1hxSko5anZxblkzZTM1Rm1aTUIxemxkcmJqMU13NUVMa0RNZElqUmdRcUNjUUlJWVFRUW5SUjJGcU4xV2xIcFZDaVJJRUNhTElhMlZoN2tBK0tmdWoxK0ErS04vQkpseXlKM3J3ODRWWkMyek5idW9yVmgvSFRUaVVwamRZMmN1c0wyVlozbU8zMVI3b2RkVnh2YWVYRG81djQ4T2dtMTdTZ2lIUkdSYVl6TkN5WklKV1dXRjBZWVJvREw3UTNTTzFQTDVudUZMZlZjTy8ydDdnMmZScFRZZ2FoVmFyNXBqTFBhN1R2OGZCWjJRNW14ZzFuWkhnYTAyT0hzYTY2bzB6RGFMZndXTjZIL1hvK0x4MzQ0cGo2QWZtYkVMU3ZxWlFYRDN6T0ZTa1RTVFJFa3RyTmhLZFdtNW5OdFFXOGRtajFjZTlFVkc5cHhXaTNZR2h2L3VyKzA0R1Q0dFlhL25Oa2JaOTc1SmdkVmo0cDNjNEZTZVA0b2p5WHI4dDM5ZHFNdXJpdGh1ZnpQK05maDc0aEp5ckxaeVExd0tJTkwyRjFkSjloMVZkL0hidlFLMURTYkRPeGVOY0h6SWdienNiYTdnTXhINWR1L2RIanEzdVRwSThrVmhkR2k4M0VrM3VYZXpWRVB0SlNoZDNwUU5VZXJHeTJtVmhmbmM4SHhSdjhubXRXM0hDR2g2ZHdzTG1jcjhwOW00U2ZUWUtDWEdWN0VvZ1JnVXJoUE4wS25ZVVFRZ2h4VnJ0ODNUUEg5WHpSdWxEaWRHR2U4b0grY21mQ25PcC9NRjJXTW9GV201bDlqU1UrV1I3SElrNFhSbHB3TEJhSHpWTmFFbWhTREZFOFBYWWhOcWVEMzJ4LzY3Z0VrazVIRVpvZ3dqUkIxRnRhYUxaMTN6dkVIN1ZDaFZhcFFxTlVvMWFxYUxTMGVaV2s5WWVDNC9QM1FLMXdoVGQ3S25NN2s4eU1HMDZac1o2RDNZeEJWK0FxL2VvcHd5Vk9GODV6NHhhaFVDajQ3WTYzZSt5N2M2b3NtMzdmU2J0V1cxc2J6ejc3TEFhRGdmdnVPM25YRmVKNGtZd1lJWVFRUXB6UmFzM04xSGFhNE5OZnB6b0E0N2E4RDcrNTc0OHFjeE5WQVI2NEtESFc4ZFRlanprbmRpZzVVUVA0dk5PRW9UTkpnN1dOQmovbFRYMWhjOXF4MmUzUXd4U2V2anBlZnhmT3RwSWFmOWxBblRucC9UV1pFSjNGaHBvRHJLdmVmMW9HWVU0MmQwYU1FSUZLQWpGQ0NDR0VFQ0pnN1d3b1ltZUFadlFJMFZlZmx2V3YxUEZzNEhRNmNUak9ycUNlT0hNb1QvVU5DQ0dFRUVJSUlZUVFRcHd0SkJBamhCQkNDQ0dFRUNLZ0tCUUs3UGF6bzgrUU9QTklhWklRUWdnaGhCQkNpSUFqcFVuOVk3TTVhR2x6VGU1U3E1V0VCR2xPNnZVZERpY21zNTBnZzNjWXdteXhvMVlyVVNrVjNSeDU1cEZBakJCQ0NDR0VFRUtJZ0tKUUtFNTZJR1o3WGhYanN1UDZmWnpUQ2MydEZocWJMVFEybVdsc05oTWZHOFRBOUloanVvOS92TDJUZjMrd0I0QUZGd3ppZ1Y5TTZOTnhQMnd2NTU1SHZnVmc0dWdFL3ZtWE9RQTB0MWdvcTJydDF6MEU2ZFdrSm9WNnZzOC9YTStMYit6Z1QvODNoZGdvZzlmYUxic3FlV3ZwWG5idXJ5WXJMWUkzbmpuWGEvL1QvOXpLNTk4ZVlWQkdKT2RNU09LMjYwYjI2MTRDa1FSaWhCQkNDQ0dFRUVJRUZLVlNpYzFtSXo4L255RkRocHp3NjczOTBUNys5dnAyNWsxUFkvSGRrd2syYU1qZFc4Mlg2NG93bVcyWVRIYk1GcnZyc2RtR3lXeW4xV2lscWRsQ1U0c0ZoOE43N3RobDg3TlkvT3ZKQUZodERxeldub05LV28wU3RkclZXY1JtYzNqT2R6eHlTSDdZVnM2RFQzL2ZyMk55UnNYejZoTnpBWGhuMlg1ZStQZDI3QTRudjMzOE8xNTdhcDduWGdFR1owWnk0RWc5TGExV2R1NnI1cHYxUjVrekxSV0FpdW8yVm41ekdKdk53ZTc4R3U2OGNmUnhlRWFuUHduRUNDR0VFRUlJSVlRSUtFcWxFb1ZDUVc1dTdna1B4R3pQcStKdnI3c21WMzIxcnBpRFJ4cDRmdkVzR3ByTXZMY2kvNWpPZWJTc3hmUDQ5ZmZ6ZVBWL3UzdGMvN3M3Y3JqMll0Znp0SGNLNmloUFVUbVBUcVB5UE01S0QvZmMwNjc5TlR6N3IyM2MvNHNKZkxMNkNJZUxHZ0JJU3c2anVzNEl3SE92YldQUGdSb0E5aHlveFdaekJhRVM0NExabEZ2T3B0eHlBT1pNUzJQRTRPaVQ5cHhPSmduRUNDR0VFRUlJSVlRSU9HcTFtZ01IRGxCVVZFUjZldm9KdTg3WUVYRXN2SHdZN3l6YkIwQmhTUk0zM3ZzRmYvemxKSisxU3FVQ2pWcUoyZExSU0RoblZEd1JZVHJDUXJTRWgrb0lDOVdTSEI5eXpQZlRPYnRHcFRxK2daallLQU96cDZiNjNiZHpielg1aCtzQjBPczdRZ2xUeGlWeTgxVWplR09KcTF6cS9VOE9rRE1xbm0vV0Y3TjJZNG5QZWNxcldubHo2ZDVldDZjbWhVb2dSZ2doaEJEaVpCZ1Vtc2pCNXZKVGZSdENDQ0g2YUZCbzRpbTVybGFySlRvNm12ZmZmNTlGaXhhUmtKQndRcTZqVU1DOVB4dEhlS2lXbDkvYUNjQ1FBWkhNbUpUTXg2OWRpbDZuUXE5Vm9kZXIwYWlWN05oVHphMi8rOUp6L1BPTFovazBxTzFNbzFhaTE2bTYzUS9RMm1ibGhycy9CNkNpdXFPZnkyZHJDdG0ydThwbi9keHowcmo1cWhFQUxMem5DdzRYTjNnRmNMYnVybVRxRmU4QjhMdWZkL1NZU1UwSzdiYm56SU5QZmU4SnhJUUdlemY2L2NYQ1VhemZXc3FCSXcwb2xRcjJIS2gxdlNaK25wZkYybEZhcFZZcHZNcVlPbE9yenR3aHp4S0lFVUlJSWNScEpUTTRUZ0l4UWdnUlFES0QrOS9BOXNkeU9wMG9GQXF1dnZwcVhuMzFWVmFzV01HaVJZdlE2L1VuN0pxM1hwTk5rRUhEMHM4Tzh1d2ZacURUcWtoTlBQYk1sczdudmZXYTdCN1gxTlNiUEVHZ3p1b2FUTlExbUh5Mmp4a2U2M25zN2xuVG1YdUNFWUFUNy80MTRPb2I4L0ZYQlFRYk5LalZTbXJyVGF6ZDFKSGRNaUF0M0d1OVdxM2swWHVuOHV5L3R2R2IyOFl6ZUVCa3Q4L2w2anMvcGFDOVpPbXgrNll4ZjhhSnkyWTZYVWtnUmdnaGhCQ25sWG1KSS9tNlloY09QLzh3RkVJSWNYcFJvbUIrNHFscnNCb1JFY0dpUll0NDY2MjNlUEhGRjVrOGVUSXpac3c0N3RjcExtMG1MVG1VNnk0Wnd1WHpCNkxYcVRDWjdUNU5lQUhNRnB2WDkwYVR6V2NOdU1xS2ROcWVNMkdPVlhkWkpuMFZHYTdqcTNYRmZ2ZHBOVXBtVGtyeDJUNTRRQ1QvcjcyQnI5dXR2L3VTZlFWMVh0czZCNFVlZVg0RGp6eS93ZWRjdjdwcExOZGRjdUtiTUo4cUVvZ1JRZ2doeEdsbFlFZ0NjeE5HOFdXRjcyLytoQkJDbkY0dVNCckxnSkNUbnhFRHJoSFdBQWtKQ2R4KysrMnNXcldLdFd2WGtwdWJ5OHlaTTBsUFR5Y2k0dGhHUkhlMnI2Q09XMy8zSmJNbXA3TDQ3c21lY3B1Rjkzek80ZUxHWG8rZnQvQkR2OXZuVEV0bDhhOG4wOXhxN2ZVY0ZxdWR4Mzg3RGIxT3hic3I4dG02cXhLQUMyWm5laVlRTFZ0VndQZGJ5Z0R2UU14clQ4M0RabmV5YVVjNUR6MzdBd0JqUjhUeTFJT3VnTlhXWFJVKzF4dVVFWUZhcmZRMDBuV0xpdER6KzdzbWVvMnU3b25KYlBmSnh1bTYzeCtydGZ0anpnUVNpQkZDQ0NIRWFlZUdqSFBZVUhPQVpwdnhWTitLRUVLSWJrUnBRN2doWS9vcHViYlQ2WjJKRWhFUndUWFhYRU5SVVJFZmYvd3hLMWFzQUNBK1BwNk1qQXpTMDlNOVpVdjlhZXhiVzIvaW5rZS94V1MyODhYYVFnNFZOZkRjUXpOSlR2anhKVWtBLy8xNGY2OFRrOXllZm5BNnM2ZWs4czM2bzU1dFF3WkVNbnVLS3hDektiY2pvTks1djBwRW1BNkEwQkN0WjV0R3JTSW0wdlY2S1B3TXdWYXJsYnoxM0hsWUxIYWNPRkdnSUNKTVIzSmlDS3BPazVyc0RpZlRGN3p2Yy93UEgxM3JzKzNSZTZlZzEzVWZndGk0bzV5UHZpam9kditaUkFJeFFnZ2hoRGp0aEdrTS9HUENyYngwNEFzMjFaNGQveWdUUW9oQWtoT1Z4VDFETGtDdjB2UysrQ1JLVDAvbjE3LytOUTBORGVUbjUxTllXRWh1Ymk2Yk5tM3l1LzZTU3k1aDlPanVTNnZDUXJYTW1wektrazhQQUhDd3NJR0Y5M3pPWDM4L2cyRURvd2dOMXZvYzA5cG05ZlJBQVJnMU5NYVR2ZE5aWm1xNHo3YSs2Snlsb3VtVStlS3dkd1NuanJVMDZXQmhBM2M5dExwUGE1LzV3d3cwR2xXUEdTK2RUUnlUUUVpUTcrdmxWbFhiMXFmem5Ba2tFQ09FRUVLSTAxS0lXczhEd3k5alRlVWV0dGNmb2FpMW1xTnR0YWY2dG9RUTRxeVZHaFJOV25BTTR5SXorVWw4ejgxbFQ3U3VHVEZkUlVSRU1HblNKQ1pOY28yWUxpb3E4dXlycUtqQVpESjUxdlZFbzFieTRKMFRHRGtrbWovL2ZSTVdxNFBHWmd2YjhxcDQ3RGRUL1I3VGRXclNQLzQ4cDl1cFNmOWR2cC9FdUdBQTZodE5ucUNHUnEwa0pzcmd0ZGJRUGpMYVpPN29PZE01dzhSbTd3alFxSHNaYTkzWWJPYURUdzZ3TzcrR2dSa2RyMEZ6aTRVTjIvdldNTjltYzZEUjlMM0h6WG1MbHZWNTdabE9BakZDQ0NHRU9LM05qaC9CN1BnUnAvbzJoQkJDbkdiOFpabDBwM001VW45S2s5d3Vtak9BakpSd2Z2UDRXcTYvZENnL3ZYSjR2OC9oencyWERlV0d5NFlDc1BEdXo5bmIzdGoycWdzSGM5L3Q0LzBlMDlSaThUdzJkQXJ3MkRzMURuWm55bGlzRHJic3F1QndVU09iY2pzQ0xQbUg2M255bFMwQTNIUEwyR082ZDRWQ2dVcXA0RmMvSFFQQXY5N2IzV04yVEdacVdJOC9zK1lXQzlWMVowZEpzZ1JpaEJCQ0NDR0VFRUlFRlBmNDZwTnBRRm80eTErOXhKT1pBdkR3M3paNEJVWUFtcHJOWHQ4LytQVDNLSlhlOXpvNE01SmZMQnpsK2I2MjN1UUp3Z0RNbkp6Q3lxOFA4L1g2WXNZTWkrWG1xenQrSVZIZjJISCt6cVZSVm11bmpKajJRRXhUaTRWZkxWN1Q0L1BTZHNwcUdUTThscjgvT3B2M1Z1UXphVXlpMTVqcWI5WVg4L0RmWEJPTzBwUERDQWwybGFXNTcrMnRqL2IyR0loNS9lbHpDZkZUeXVYMjBlY0hQY0doTTUwRVlvUVFRZ2doaEJCQ0JKUlRFWWg1N2IzZGZMYW1rSG5UMDdoZ2RpYkRCa2F4Zm1zWmRRMm1IbzlidDduVVo1dlI2RDNTZXUybUVzL2p0T1JRVWhKQ3VPUDNYK04wd3I2RHRkeDR4VEJQY0tXeXB0V3pOaUtzSTdEaFZaclV2allxWElkU3FmQVpzNjNYcVpnd09vRXh3Mk05QVJVQXBWTEJINTVlejNlYlM5bWNXK0UxanZyanJ3NTVIbDg4ZDBDUHo5bWZuMXkzdE4vSG5LbCszSEJ4SVlRUVFnZ2hoQkRpSkRzVmdaaXR1eXVwcW0zanY4djM4KzZLL09ONjdxKys3K2hoYy82c1RCTGpncGs4TmhHQW1ucVRaMUpTZVZXclY5WkpmRXl3NTdGWFJrejcxQ1NsVWtGVXVJN1lLQU1qaDhSNDlvOGFHc3NMRDgvaTVxdEdvRkY3OTNsSmFPOVpzMlZYSlVzL1B3akE1dHdLdHVkVkFhNGd6cFhuRCtyM2MweUtEeVlsSWFUYkwvZDBwN09CWk1RSUlZUVFRZ2doaEFnWURvY0RoVUp4VWdNeGJVWWIrdzUybEE3bGpJcjNXZlBrQStjd2NYUkN0K2Y0NEpNRC9QTy91M3kyVjlXMnNXVm5wZWY3ODJkbUFIREp2Q3hQNDl4M1YrNW4vc3gwOWg3c2FGb2ZHYTRqdW4wRU5ZREYyaEdnNlR3MTZlM256eWMrSm9qdk5wZHl6eVBmOXZnOEFlNjhjVFJmZmxkRVE1T1pwMS9aUWt5a2diLyt2NjJlL1RkY05vencwTzVMakxyejdvc1hlSTNRN21ycFp3ZjV5OHViKzMzZVFDU0JHQ0dFRUVJSUlZUVFBY1BwZFBZNk5lbDQyN3E3MHFzWjd2anNPSjgxd1VHYUhyTTY5RHIvRTRhV2ZuYlFVem8wWW5BMGFjbWhBTXlhbkVLd1FVT3IwY3F1ZlRYc0s2ampoMjBkRFhjN1o3aUFxekd2bTBiVkVZaUpqd25xNmFuNUNBdlI4dkRkay9tL3g5WmlzenU1OTdHMVh1ZTY1ZXBqYTZBL2Y5RkhQZTYzMjAvdXovUlVra0NNRUVJSUlZUVFRb2lBNFE3Q25NeU1tRTA3T2dJZ3lRa2hKQ2VFSEpmelZ0Y1plZmZqampJbmk4WE80dWMyWURMYk1CcHRLRG8xRS9uM0IzbHN5cTN3ZkQ5bGZKTFh1Y3lXanI0em5UTmlqc1hNeVNsY2U4a1EzdXRTZ3ZYSXZWTzhtaFc3bWN4MnJMYU9RSkRaWWtlblZmbXNFUzRTaUJGQ0NDR0VFRUlJRVRCT1JTQm0vYll5eitOSlk3b3ZQK3F2TlQ4Y3BkVm85WHgvc0xDQmc0VU5mdGU2KzhRQXFKUUt6cDN1UFlhNzh6UWxmOWszL2NraTJwNVg1YmZKOEQvZjJVVklrSWJoZzZJOTJ5eFdCL2MrdHBhMlRnMklIMzFoSTQvK1ppcjMvbXc4VFMxbW4vUDBabUI2UkwrUENTUVNpQkZDQ0NHRUVFSUlFVkFVQ2dWSzVjbVpQWE8wdklYaTBtYlA5MU83WktLNFBmdnFOdjVmc0c4UEdMZWFPcVBQdGt2bVpmSHF1N3Q3bmJ6VTFhd3BLV3pjVVU1Tm5SRzFXa24rb1RwS0sxbzgrNE9ET2lZaEhUbmFpRnFsOU1xbW9ac1lWbjJqaWZzZS80N1ZQeHoxdXo5M2J6VUw3L21DeVdNVHVmTDhRWnd6TVpuNy8vSWRHenRsREFGOC9tMGhSU1ZOM0h4MU5sUEhKL3JOb3VtTjFlWkFyVkp5a25zeW54UVNpQkZDQ0NHRUVFSUlFVEJPZG8rWXRSczdnaEpxdFpKSlkvMW54QlNXTlBYNzNIcWRpcHNXak9DOWxmc1pNVGlhbE1SUUlzUDBSRVhvaUF6WEV4V2hSNnRSY3MramF6bGE1Z29HS1JSdysvV2orSFQxRWQ3NmNLL2Y4OFpHR1R5UEgzOXBzMmZpa1Z0a3VHaHpSd0VBQUJsa1NVUkJWUDllTmtlT05uSGtxUGZ6dVBXYWJNcXJXdmxzelJIUHRvMDd5cW10TnpKMWZDSzVlNnU5cmx2ZEhuRGFXMURIYi8veUhRQWh3UnBDZ3pzYTlUcWRUaHdPMTU5Mmh4T0h3NG5ON3NCdWQyS3pPYkRhSEVTRTZmank3U3QrZEpuVjZVZ0NNVUlJSVlRUVFnZ2hBc2JKTGszNmVuMng1L0dFVWZFRUd6UisxeWtVUGQrVEs0RGt1LzJHeTRheThQS2gzUjczM3NwOFR4QUc0S0k1QXhpVUVjRzQ3RGkvZ1pqUncySzlldGhNR3BQZ0U0aVpOQ2JSNzdVeVVzS29iVERSM0dKQnIxUHg4TjFUbUQvVFZRS1ZQU1NhNTEvZmpzWHFRS0dBaDM0OUdZTmV6Ym5UMDFuNitVRmlJdlg4NTduejJMR25paWRlM2t4TFcwZkpWVXVybFpaV3E5OXJkbWYralBRek1nZ0RFb2dSUWdnaGhCQkNDQkZBM0tPclQxWWc1ckY3cDdKbFZ5VmJkMVV5WTFKeXQrdGVmR1EyMDdvcFd3SjQ2OE85UFAvdkhUN2JlM3NhMTE0OGhNUzRZQjcvK3laME9qVy8vWGtPQUdPR3g2SlVLbEFwRlJqMGFpTEQ5ZVNNaXVldVJhTzlqaDh6SWc2VlVrRlFrSWFVaEJCK01qV1ZTK2RsK2IxV1ZJU2VHeTRieXFydmluajQ3c2xlQVoxckx4N0M5QW5KUFBPdmJjUkdHY2dlNHVvVGM5R2NBWHl5K2pBdi9HazJDYkZCbkQ4cmd5bmpFbG4yUlFIZmJ5MmxwTHlGbGpZck5wc0RtOTNoTnhqbHowVnpCdlJ0WVFCU09FLzIzQzhoaEJCQ0NDR0VFT0lZV2ExV25uamlDUklURTdudHR0dE82YjFZckE1UGhvNUdyVVNwUEhIQm9jWm1DM1VOSmpKVHc0N3JlVzAyQjBhVHE5R3VTcVZFcjFPMUI3cTZQOGJ1Y0tMcTlGeDM3cXRtOUxEWVBsM1A2Y1JUaHVSd09IRTRuVGdkVHR6VHdkMnZaMCtqd0FPZFpNUUlJWVFRUWdnaGhBZ1lKek1icGpkYXpja3JuUWtQMVJJZXF1MTlZVCtwMVVwQ1EvcDNYbFdYZ0ZOZmd6RGd5Z0RTcUpWb3p1Sm94SmxaY0NXRUVFSUlJWVFRNG96a0RzS2NMc0VZSWZwTEFqRkNDQ0dFRUVJSUlRS0dRcUU0cVZPVGhEamVKQkFqaEJCQ0NDR0VFQ0pnbkU2bFNVSWNDd25FQ0NHRUVFSUlJWVFJR0ZLYUpBS2RCR0tFRUVJSUlZUVFRZ1FjaDhOeHFtOUJpR01pZ1JnaGhCQkNDQ0dFRUFGSCtzU0lRQ1dCR0NHRUVFSUlJWVFRQVVjQ01TSlFTU0JHQ0NHRUVFSUlJVVRBa1VDTUNGUVNpQkZDQ0NHRUVFSUlFWENrUjR3SVZCS0lFVUlJSVlRUVFnZ1JjQ1FRSXdLVkJHS0VFRUlJSVlRUVFnUWN1OTErcW05QmlHTWlnUmdoaEJCQ0NDR0VFQUZITW1KRW9KSkFqQkJDQ0NHRUVFS0lnR096MlU3MUxRaHhUQ1FRSTRRUVFnZ2hoQkFpWUxnellheFc2eW0rRXlHT2pRUmloQkJDQ0NHRUVFSUVEUGZZYXJ2ZExpT3NSVUNTUUl3UVFnZ2hoQkJDaUlEUk9maGlOQnBQNFowSWNXd2tFQ09FRUVJSUlZUVFJbUM0QXpGT3A1UFcxdFpUZkRkQzlKOEVZb1FRUWdnaGhCQkNCS1RtNXVaVGZRdEM5SnNFWW9RUVFnZ2hoQkJDQkJ5RlFpR0JHQkdRSkJBamhCQkNDQ0dFRUNKZ2RDNU5hbXBxT3NWM0kwVC9TU0JHQ0NHRUVFSUlJVVRBTVJnTU5EUTBuT3JiRUtMZkpCQWpoQkJDQ0NHRUVDSmd1RE5pZ29LQ3FLbXBPY1YzSTBUL1NTQkdDQ0dFRUVJSUlVVEFDUWtKa1VDTUNFZ1NpQkZDQ0NHRUVFSUlFWEJDUTBNeG1VelUxZFdkNmxzUm9sOGtFQ09FRUVJSUlZUVFJbUM0UzVNaUlpSUFLQ2twT1pXM0kwUy9TU0JHQ0NHRUVFSUlJVVRBQ1E0T1JxdlZTaUJHQkJ3SnhBZ2hoQkJDQ0NHRUNCZ0toY0x6T0RVMWxhTkhqNTdDdXhHaS95UVFJNFFRUWdnaGhCQWlZTGdETVU2bms1U1VGS3FxcW1odWJqN0ZkeVZFMzBrZ1JnZ2hoQkJDQ0NGRXdPZ2NpQms0Y0NBQStmbjVwL0tXaE9nWENjUUlJWVFRUWdnaGhBZ1luVXVUa3BLU0NBc0xZOSsrZmFmd2pvVG9Id25FQ0NHRUVFSUlJWVFJR0owellnQkdqaHhKVVZFUlpyUDVWTjZXRUgwbWdSZ2hoQkJDQ0NHRUVBR2pheUJteElnUk9KMU90bS9mZmlwdnk0Zk41c0Jvc3ZWNXZjWHFPSUYzYzJ5cWE0Mm4raGJPU0JLSUVVSUlJWVFRUWdnUk1Mb0dZdUxqNDBsSlNlR0hIMzdBYnJlZmtHdnVMYWpqbVZlM1liYjBmdjcvZmJ5Zlh5NWV6WXlyUCtDNTEvb1dITnE4czRLTGIxbk9tZzMrSjBBOStjb1dMcjk5SlpmZnZwTDNWbnIzdzNuaytZMWNlUE55THJ4NXVjOCtmK29ield6YlhjV0hueC8wdS85Z1lRTS91LzhyWmw2emhQbUxQbUozZmsyZm5vUG9PL1dwdmdFaGhCQkNDQ0dFRUtLdk92ZUljWnN4WXdiLys5Ly8yTFZyRjJQSGpqMnUxenRVMU1oZGYveUd4bVlMbTNNcmVPckI2V1NtaG5XNy9zalJKbjdZVmc3QWlxOE9jY2NObzRpTzFIZTcvc1BQRC9LWGx6ZmpkTUlEVDM3UDN4K1p6Y1F4Q1Y1ckttdmFLQ3B0QXFDaHlic0VxN2JCU0hsVkt3RE5yVmF2ZmRWMVJ2NzF2OTFVMXJaUldkTkdSVlVyVFMwV3ovNkpZeEtoUGFEbHBsWXBLU2hzb0xsOTNaSlBEaEFScXZPNWI0TkJRMHdQejB0MFR3SXhRZ2doaEJCQ0NDRUNqc1BSVWNxVGxaVkZRa0lDcTFldlp0aXdZZWoxeHk5QXNEMnZrc1ptVjFDaW9LaUJoZmQ4enVKZlQrYkpWemI3elpCeE9Eb0NHMWFiZ3d0dlhvWlM2UnM4K3QzUEozRFovQ3pHam9oRHIxTmpOTm13Mmh6YysrZTEvT3ZKZVF3YkdQV2o3MTJoVUxDMG04d1hnTHo4R3Y3dzEvVTludU9UMVVmNFpQVVJuKzF6cHFYeTE5L1ArTkgzZURhUzBpUWhoQkJDQ0NHRUVBRkZxVlI2U3BQY0xyendRdHJhMnZqcXE2K082N1d1dW5Bd1R6ODRIWjFXQllEUlpHTlRiamx0UmhzbXM5M25xMnV2RjR2VjRYZWR6ZTVhTnlBdG5FZnZuZUpaMzJhMDhhdUgxeHlYL2l3eGtYclBmWGVXbWhqQ0JiTXplOHpVRVNlT1pNUUlJWVFRUWdnaGhBZ29TcVhTcHg5TVVsSVMwNlpOWS8zNjlXUm5aNU9abVhuY3JqZjNuRFFpdy9YYzg4aTM1SXlPNXcrL21zU25uYkpFcnJsb3NOK3NsNjYyN0t5a29LakJaL3VjYVduY2ZOVUkzbGl5QjcxT3hjK3ZING5WNXVDdWgxWURzUDlRbldmdFo2dVBzSHQvUjkrV2ZRVWQrejc1NWpDNWU2b0FXSHozWk9Kamdyai9qZ2tZOUdvMmJDOWp4ZGVIQWZqVlRXT1plMDRhQUovLzUvTCt2QlFlZXAyRUU0NlZ2SEpDQ0NHRUVFSUlJUUtLVXFuMEtrMXltemx6SnZuNStTeGR1cFNiYnJxSjJOalk0M2JOOFNQamVQUForYVFraHFEcUVuUVpseDJQV3QxN0lLYXdwTWx2SUFiZ3JrV2pNWnBzWEhYaFlESlR3eWdvYW1ERDluS2ZkU1VWTFpSVXRQZzl4OUd5Wm82V05RT3V6QnFBeStabkFWQmMzdXozbVBpWUlDNjhlVG4xamFaZTd4OGdMaWFJNWE5ZTBxZTF3ajhKeEFnaGhCQkNDQ0dFQ0NnS2hjSnZJRWFsVW5IZGRkZngxbHR2OGVhYmIzTGpqVGVTa0pEZzV3ejk4ODZ5ZlV3WW5jQ1FBWkdlYlEvY09ZR2FPaU92dkxPTCs1OWMxK2R6VFJtWHlPd3BxWXpManZQYXJsUXErTjBkT1QvNlhqdHpOUTR1QTJEWHZtclA5blZiU3Ftc2FRUGcya3VHMEdhMFlqTDNiZUpVZjBaeUMvOGtFQ09FRUVJSUlZUVFJcUIwbHhFREVCRVJ3VTAzM2NRNzc3ekRHMis4d2F4WnM1ZzhlYkxmYVV0OXNmekxRenozMm5hMEdpVVAvR0tpSjhQazh2a0RLYWxvNGJYMzhueU9zZG82N2syajltN05PbUp3TkFzdUdBVEFQOTdleVZmcmlyMzJ6NXVleHAwM2ppWTVQb1JYbjVnTHdNdHY3V1JuZXlEbG9qa0R1R1R1QU0vNnY3K1o2eGt4ZmVtOExDNzhpYXNrS3pFdW1HL1dGL1BzdjdiNTNOL0s5aElsd0hNdmJpLythVGFETWlPOHRwbk1OaTYvZmFYUGVjU3hrVUNNRUVJSUlZUVFRb2lBNHE5SFRHZGhZV0hjZXV1dGZQdnR0M3o5OWRmazV1WXljdVJJQmcwYVJIeDhmSit2MDJhMDhjSy90d091cHJ1UHZyaVIvWWZydU8vMkhOUXFCU2tKSVd6NitEcWY0eTY4ZWJsbnBQUjNTNjcyMnpBWG9LYk82QmxMM1hrYmdFR3ZKbWVVNjE0andqdkdSeWZGQjN1MkE0U0hhVHYySllSNDdUc1dMN3l4SFlQZU8xVFFUY3hMSENNSnhBZ2hoQkJDQ0NHRUNDZzlaY1M0NlhRNjVzK2Z6OWl4WS9uKysrOVpzMllOYTlhc1FhVlNFUklTUW1ob0tOT25UMmZnd0lIZG5pUElvT2FWeCtkeTEwUGZVTjlvQmx6WkpOZGRNb1QwNUREbUwvcUk1aGFMejNHZHkzeG1YN3ZFWi85dmJodlBsZWNQOHRsK3ZFMGVtOGlyVDh5bHJ0SEVBMDkrNzluKzh4dEdNYjY5TktwcnhzNmhvc1lUZmw5bk93bkVDQ0dFRUVJSUlZUUlLQ3FWcXNlTW1NN2k0dUs0NG9vcnVPaWlpOGpMeTZPbXBvYlcxbGJhMnRyNmRQelFyRWplK090OGZ2SEhieWl2YXVVdnY1MUdlbklZQU1iMkVkWTk4YmZmWGJwMDVmbURtRFFta2MrK1BjSzZ6YVY5dXAvK2lJN1VFeDJwNXo4Zjd2WGFucFVXenZCQjBRUVpYQ0dCcHg2YzdsVk8xUk9keG45MmorZzdDY1FJSVlRUVFnZ2hoQWdvYXJVYW02MS9UV08xV2kzanhvMDdwdXVsSllmeXhqUG44c08yY21aT1R2RzlINVdDcHg2Yzd2bitzUmMzMGREa3lxQjU2b0hwcU5VS3Z0dFV5c2RmSGZJNmJzVGdhRVlNam1iUHdWclc0UjJJYVdneVk3TTdBYkJhTzRJNWJVWWJOZlVkRTQ0czFvNEFpdEZvOWV6VHFKV0VoN3JLbHBhdjhyN3VleXZ6K2ZjSGViejgyQncyNTFiMC9ZVUFXckN5YW0wUkUwYkhFeFdoNzlleHdrVUNNVUlJSVlRUVFnZ2hBb3BhcmU1elJzenhFaGNkeEdYblp2bmZxVkNRa1JMdStiWnp1VTk2U2hnYXRaSzhBN1g5dXQ3UDd2K0t3OFcrWlVMdkxOdkhPOHYyK1QzbXphVjdlWE9wSy90bFhIWWNyejAxajgyNUZUNTlhTGJuVlFIdzBuOXlXYmFxb0YvMzVmYnFFM01sRUhPTUpCQWpoQkJDQ0NHRUVDS2dxRlNxZm1mRS9GanJOcGZpY0RxWk5qNEpkWmUrS2phYmd5dnY4RDlWNk5wZmZub3licTlicjc2NzIyZGJrRUZObTlIbWxhRVRiTkNnMC9WY2R0U2ZNZGVpZXhLSUVVSUlJWVFRUWdnUlVFNUZSc3o3bitUenc3WnlJc0owM0gvSEJPYlBUUGZhcis4VXhPZ2NySEJ2dDltZDJQclloOFYxbk5wemJPZnphZFJLVktxT1Vkd1dxd09IdzFYQ3BGWXJVYmZ2MCt0VWJOMVY2Y2wrVWFzVW5sS25jMmVrczN6VklZTDBhbHJhckFEY2ZjdFlMcHMvMEZOUzFWVjRxSmJuWDkvT3V5dnkrL3djaEg4U2lCRkNDQ0dFRUVJSUVWQlVLaFZtcy8rQXdZbGdkempadWJjR2NQVnVNUmk4UDBwcjFFcCsrT2hhei9lZHgxZXZlZThxZEZvVi8xMituMmYvdGExUDF5dXJiT1g2UzRkd3dleE1UR1k3TTY1NjN4TkVlZVlQTTVnK01kbXo5dGQvV3NQM1c4b0F1TzI2a2R4MmJiWm4zMWZyaWoyUHA0eFA4alFFbmp3MmtjbGpFMmxzTXZQRVA3WjQxaFNXTkhMMW5mNHplRjU5WW02ZjdsMzBUZ0l4UWdnaGhCQkNDQ0VDaWxxdHByVzE5YVJkNzhEaGVscU5yc3dSdFVwQnpzaDRyLzFXbTROTGJ2M1k4MzFWVGNkRXBnVy8rQVFGZURKUGVyTjlUeFZYM2ZrSlU4Y25jc0hzVEhibjEzaUNNQUJaNlJGOXZ1L3BFNVBSNjFURVJobklIaExqQ2NRb0ZRcm1ucFBHMHM4T2RudHNhbUlJU3FYU3A3K00rUEVrRUNPRUVFSUlJWVFRSXFDYzdCNHg3dkllZ0ZIRFlqMWpuenNycVdqeGUyeHBOOXU3VTF6YURFQjVwU3ZROU5ucUk1NTlFV0U2RXVPQyszd3V2VTdGNUxHSjVJeUtwOVhZdjlmcjJZZG1FaEdtNTl5RkgvYnJPTkU3Q2NRSUlZUVFRZ2doaEFnb0dvM21wQVppTm00djl6eWVPRHJCOC9nM3Q0L0gyajQrK21oNU02dldGakYrWkJ4alI4UjUxbnp3eVFITVZqdHpwNlY1Z2lpZDl3TTBOSnJveW1TeFUxMXJaTlYzaFo1dHN5YW5vRkQ0TE8zUmViTXltRDRobVhlVzcrL1hjWDk2Ym9OUFUySm5OMnRGLzBnZ1JnZ2hoQkJDQ0NGRVFORnF0VmdzbHBOeUxaUFp6dGJkbFo3dkozUUt4SXdkSHNlNkxhV3MrcTZRdkh6WGVPcHR1NnY0M1IwVENBL1ZjclNzbWFkZTJZTGQ0ZVNOSlhzWU1UaWErVFBTQ1F2UmVzN2hkTUttblJWZTF6eHZaZ1lQM2ptQnhYL2I0TldvOTl3WjNnMkMrK0xjNmYwL0JtQnZRWjNQdGlOSE84WnBLNVg5akFnSkR3bkVDQ0dFRUVJSUlZUUlLQ2N6RUxOdGR5Vm1peXNZb3RlcHlCNFN6V2RyanZES083djhsaDIxdGxuWnVLT2MrVFBTMloxZmc2SFRaS0k5QjJyWmM2Q1d2NzIrbmN2T0hjaER2NTZFUXVFS3ZMejkwVDdVYWlYMzM1SERsZWNQNG9WLzcyRHR4aExQZVljUGltYnkyTVNUOHB3Qm52M2pERktUUXRsem9KWkhudC9JQTA5OVQxMURSK1pPV0tpMmg2TkZUeVFRSTRRUVFnZ2hoQkFpb0dpMVd1eDJPdzZIQTZWUzJmc0JQOExHSFIxbFNhT0d4cUpSS3htYUZVVlpwWGNRWmxCR0JGZGRPSmdMWm1kNmVzaGNNRHVUMlZOU1diVzJpS1dmSGZCa21UaWRNR3BZak9mWVgvNTBEUHNLNnJqamhsR015M2FWTFUwWW5jQ0tydzlSMytpYUR2V3JuNDQ1b2M4VElEeEV4NVhuRHdJZ2UzQU1zZEVHVWhKQ2VmenZtN3lDTUxGUkJqSlN3ay80L1p5cEpCQWpoQkJDQ0NHRUVDS2dhTFd1YkF5cjFZcE9wenVoMTdyNzVyRk1IWi8wLzl1N2w5QTY4enFPdzc4a0o2Zm50RW5NeVVrR1QyOGh2ZGRPaE5yTGVPbGlDSUZoR0NvVkYxWjBKN2dZSEdqQmpjd3Nxb2g3R2NXdFlBdFc2c3FpVUZFY1NzdU1pMVpyWjNxem9hUlRXc0lrcWJXWG5FelM0NkpNb0xhWkp0ciszN3pwODZ5Uzg0WTMzL1dILy91ZStNdTdIOGE2M2dmeFljM3F6OFNyTC9mRmhhR3hHTnpWRzROZldSMXJleDhmSnNxbFF1eDVaVzNzZVdWdG5Qdm5XUHoyRDVmaTdJV1A0cldCTlROLzAxcG9mdVRyb2IrOHJSYS8vdGxyc2Y5SDc4VG5OM2ZIUzFzLys5KzNmdXA2cXVWNDgzczdIL3FzdEtRbDF2ZFY0dUxRZUxTM0ZhTnZWVWZzLzg2MktMUjROT2wvMWRSb05MeHZCd0FBZ053NGZmcDBIRDE2TlBidDJ4ZnQ3ZTJaYkppYWJpU0pFUlAxNldodWJvcGk2LzkzOHVmbXJmck02Wm9YdXN1eHJOd2FIMC9kajRtSkJ5ODlMcFVLMFZwNC9QOW9OR0xlTHdsbWRrN0VBQUFBa0N1Zm5JS3AxK3VaaFpoVUowSktTMXFleW4wNk81WkVaOGZEcDRkYUM4M1IydmJrZDcySU1FL1hzMzJZRGdBQUFKNnlVcWtVRVJFVEU0OSs3VE1zZEVJTUFBQUF1U0xFa0dkQ0RBQUFBTGtpeEpCblFnd0FBQUM1OGttSXVYZnZYc1pMWVA2RUdBQUFBSEtsWEM1SGhCTXg1Sk1RQXdBQVFLNDBOVFZGc1ZpTXUzZnZaajBGNWsySUFRQUFJSGZhMnRyaTl1M2JXYytBZVJOaUFBQUF5SjIydHJhNGMrZE8xak5nM29RWUFBQUFjbWZac21WT3hKQkxRZ3dBQUFDNTQ5RWs4a3FJQVFBQUlIYzZPanFpWHEvSDVPUmsxbE5nWG9RWUFBQUFjcWRTcVVSRXhQajRlTVpMWUg2RUdBQUFBSEtuczdNeklvUVk4a2VJQVFBQUlIZWNpQ0d2aEJnQUFBQnlwMVFxUmFsVWlwczNiMlk5QmVaRmlBRUFBQ0NYS3BXS0V6SGtqaEFEQUFCQUxsVXFGU2RpeUIwaEJnQUFnRnlxVkNveE9qb2EwOVBUV1UrQk9STmlBQUFBeUtXZW5wNklpQmdaR2NsNENjeWRFQU1BQUVBdUxWKytQQ0lpYnR5NGtmRVNtRHNoQmdBQWdGeXFWcXRSS0JTRUdISkZpQUVBQUNDM1ZxeFlJY1NRSzBJTUFBQUF1VldyMVlRWWNrV0lBUUFBSUxkcXRWcE1UVTNGNk9obzFsTmdUb1FZQUFBQWNxdFdxMFZFeFBEd2NNWkxZRzZFR0FBQUFIS3JXcTNHMHFWTDQvTGx5MWxQZ1RrUllnQUFBTWkxalJzM3h0RFFVRFFhamF5bndCTUpNUUFBQU9UYSt2WHJvMTZ2eDdWcjE3S2VBazhreEFBQUFKQnJmWDE5MGRMUzR2RWtja0dJQVFBQUlOZUt4V0tzWHIwNnpwNDltL1VVZUNJaEJnQUFnTnpyNysrUHNiR3h1SHIxYXRaVDRGTUpNUUFBQU9UZWxpMWJvbGdzeHFsVHA3S2VBcDlLaUFFQUFDRDNDb1ZDYk4yNk5kNS8vLzJZbkp6TWVnN01Tb2dCQUFCZ1VkaStmWHRNVDAvSG1UTm5zcDRDc3hKaUFBQUFXQlM2dXJxaXQ3YzNUcHc0RVZOVFUxblBnY2NTWWdBQUFGZzBCZ1lHNHRhdFczSDgrUEdzcDhCakNURUFBQUFzR2l0WHJveHQyN2JGeVpNblkzeDhQT3M1OEFnaEJnQUFnRVZsY0hBd3l1VnlIRDU4T0NZbUpyS2VBdzhSWWdBQUFGaFVpc1ZpN04yN044Ykh4K1BRb1VQZUY4T0MwdFJvTkJwWmp3QUFBSUNuN2NxVkszSHc0TUhvNnVxSzNidDN4NnBWcTdLZUJFSU1BQUFBaTllNWMrZml5SkVqRVJIUjM5OGZ1M2J0aXU3dTdveFg4VHdUWWdBQUFGalVybCsvSHNlT0hZdmg0ZUdJaU9qbzZJZ05HemJFenAwN28xcXRacnlPNTQwUUF3QUF3SFBoL1BuemNmSGl4UmdkSFkyUmtaRVlHQmlJSFR0MlpEMkw1NHdRQXdBQUFKQ0liMDBDQUFBQVNFU0lBUUFBQUVoRWlBRUFBQUJJUklnQkFBQUFTS1NROVFBQUFBQll5TjU1NzhONCs1ZC9pNG42Vkh6enE1dmlXM3MyUFhUOUY3LzZlL3p1VDBQUjJiRWt2di9kN2ZHRkYxK1l1VFk2UGhFL2Z2dTkrT0RTYUd4ZTF4VnZ2dkZTOUhTVms5eWJoY20zSmdFQUFNQXNKaisrSHk5LzR6Y3hVWitlK2V6Z1QxK056NjNyaW9pSWQwOWZqOWZmK3ZQTXRXcWxGSDg4K1BXWjMzL3k4Ny9Ha2Q5Zm12bDk5K0NhK09IK0x6M3plN053ZVRRSkFBQUFadEZvTkdKNit1SHpDMU5UOTJkK25yNC8rN1VITjRoWnJ6L0xlN053dFJ3NGNPQkExaU1BQUFCZ0lTcTBOTWZLV252ODQ4SkgwZHpjRk4vKzJ1YllQYmhtNXZxcVdudmMrdmRrREYzOVYvUlV5L0hXRzErTTNoVWRNOWMzcmV1Szg1ZkhZdXptUkx5NHNUdCs4UHJPYUY5V2ZPYjNadUh5YUJJQUFBQkFJaDVOQWdBQUFFaEVpQUVBQUFCSVJJZ0JBQUFBU0VTSUFRQUFBRWhFaUFFQUFBQklSSWdCQUFBQVNFU0lBUUFBQUVoRWlBRUFBQUJJUklnQkFBQUFTRVNJQVFBQUFFaEVpQUVBQUFCSVJJZ0JBQUFBU0VTSUFRQUFBRWhFaUFFQUFBQklSSWdCQUFBQVNFU0lBUUFBQUVoRWlBRUFBQUJJUklnQkFBQUFTRVNJQVFBQUFFaEVpQUVBQUFCSVJJZ0JBQUFBU0VTSUFRQUFBRWhFaUFFQUFBQklSSWdCQUFBQVNFU0lBUUFBQUVoRWlBRUFBQUJJUklnQkFBQUFTRVNJQVFBQUFFaEVpQUVBQUFCSVJJZ0JBQUFBU0VTSUFRQUFBRWhFaUFFQUFBQklSSWdCQUFBQVNFU0lBUUFBQUVoRWlBRUFBQUJJUklnQkFBQUFTRVNJQVFBQUFFaEVpQUVBQUFCSVJJZ0JBQUFBU0VTSUFRQUFBRWhFaUFFQUFBQklSSWdCQUFBQVNFU0lBUUFBQUVoRWlBRUFBQUJJUklnQkFBQUFTRVNJQVFBQUFFaEVpQUVBQUFCSVJJZ0JBQUFBU0VTSUFRQUFBRWhFaUFFQUFBQklSSWdCQUFBQVNFU0lBUUFBQUVoRWlBRUFBQUJJUklnQkFBQUFTRVNJQVFBQUFFaEVpQUVBQUFCSTVEK1dnbEtMSHI0TWpnQUFBQUJKUlU1RXJrSmdnZz09IiwKCSJUaGVtZSIgOiAiIiwKCSJUeXBlIiA6ICJtaW5kIiwKCSJWZXJzaW9uIiA6ICIyMiIKfQo="/>
    </extobj>
  </extobjs>
</s:customData>
</file>

<file path=customXml/itemProps38.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11210</Words>
  <Application>WPS 演示</Application>
  <PresentationFormat>宽屏</PresentationFormat>
  <Paragraphs>306</Paragraphs>
  <Slides>25</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25</vt:i4>
      </vt:variant>
    </vt:vector>
  </HeadingPairs>
  <TitlesOfParts>
    <vt:vector size="42" baseType="lpstr">
      <vt:lpstr>Arial</vt:lpstr>
      <vt:lpstr>宋体</vt:lpstr>
      <vt:lpstr>Wingdings</vt:lpstr>
      <vt:lpstr>黑体</vt:lpstr>
      <vt:lpstr>HelveticaNeue</vt:lpstr>
      <vt:lpstr>华文新魏</vt:lpstr>
      <vt:lpstr>微软雅黑</vt:lpstr>
      <vt:lpstr>Arial</vt:lpstr>
      <vt:lpstr>Impact</vt:lpstr>
      <vt:lpstr>华文楷体</vt:lpstr>
      <vt:lpstr>华文黑体</vt:lpstr>
      <vt:lpstr>Calibri</vt:lpstr>
      <vt:lpstr>Times New Roman</vt:lpstr>
      <vt:lpstr>Roboto condensed</vt:lpstr>
      <vt:lpstr>Segoe Print</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adminHL</dc:creator>
  <cp:lastModifiedBy>Wiesen</cp:lastModifiedBy>
  <cp:revision>35</cp:revision>
  <dcterms:created xsi:type="dcterms:W3CDTF">2020-05-19T11:23:00Z</dcterms:created>
  <dcterms:modified xsi:type="dcterms:W3CDTF">2024-06-06T00:52:06Z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y fmtid="{D5CDD505-2E9C-101B-9397-08002B2CF9AE}" pid="3" name="KSOTemplateUUID">
    <vt:lpwstr>v1.0_mb_8AXi6tiA799TqiyfB6W6EA==</vt:lpwstr>
  </property>
  <property fmtid="{D5CDD505-2E9C-101B-9397-08002B2CF9AE}" pid="4" name="ICV">
    <vt:lpwstr>5D01FF9FFD3C4097BA17965ED92CAEBA_11</vt:lpwstr>
  </property>
</Properties>
</file>