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01" r:id="rId3"/>
    <p:sldId id="256" r:id="rId4"/>
    <p:sldId id="271" r:id="rId5"/>
    <p:sldId id="269" r:id="rId6"/>
    <p:sldId id="263" r:id="rId7"/>
    <p:sldId id="288" r:id="rId8"/>
    <p:sldId id="276" r:id="rId9"/>
    <p:sldId id="278" r:id="rId10"/>
    <p:sldId id="279" r:id="rId11"/>
    <p:sldId id="275" r:id="rId12"/>
    <p:sldId id="280" r:id="rId13"/>
    <p:sldId id="297" r:id="rId14"/>
    <p:sldId id="277" r:id="rId15"/>
    <p:sldId id="296" r:id="rId16"/>
    <p:sldId id="267"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10248" initials="" lastIdx="0" clrIdx="0"/>
  <p:cmAuthor id="1" name="Administrator" initials="A" lastIdx="1" clrIdx="0"/>
  <p:cmAuthor id="2" name="赵秀丽" initials="赵" lastIdx="0" clrIdx="0"/>
  <p:cmAuthor id="3" name="lenovo" initials="l" lastIdx="0" clrIdx="0"/>
  <p:cmAuthor id="4" name="dell" initials="d" lastIdx="0" clrIdx="2"/>
  <p:cmAuthor id="6" name="雨林木风"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09" d="100"/>
          <a:sy n="109" d="100"/>
        </p:scale>
        <p:origin x="6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3" Type="http://schemas.openxmlformats.org/officeDocument/2006/relationships/slideLayout" Target="../slideLayouts/slideLayout1.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8745" y="77470"/>
            <a:ext cx="2940685" cy="460375"/>
          </a:xfrm>
          <a:prstGeom prst="rect">
            <a:avLst/>
          </a:prstGeom>
          <a:noFill/>
        </p:spPr>
        <p:txBody>
          <a:bodyPr wrap="square" rtlCol="0" anchor="t">
            <a:spAutoFit/>
          </a:bodyPr>
          <a:lstStyle/>
          <a:p>
            <a:r>
              <a:rPr lang="en-US" altLang="zh-CN" sz="2400" b="1">
                <a:sym typeface="+mn-ea"/>
              </a:rPr>
              <a:t>2.</a:t>
            </a:r>
            <a:r>
              <a:rPr lang="zh-CN" altLang="en-US" sz="2400" b="1">
                <a:sym typeface="+mn-ea"/>
              </a:rPr>
              <a:t>高铁</a:t>
            </a:r>
            <a:endParaRPr lang="en-US" altLang="zh-CN" sz="2400" b="1">
              <a:sym typeface="+mn-ea"/>
            </a:endParaRPr>
          </a:p>
        </p:txBody>
      </p:sp>
      <p:sp>
        <p:nvSpPr>
          <p:cNvPr id="7" name="文本框 6"/>
          <p:cNvSpPr txBox="1"/>
          <p:nvPr/>
        </p:nvSpPr>
        <p:spPr>
          <a:xfrm>
            <a:off x="118745" y="732155"/>
            <a:ext cx="11376025" cy="829945"/>
          </a:xfrm>
          <a:prstGeom prst="rect">
            <a:avLst/>
          </a:prstGeom>
          <a:solidFill>
            <a:schemeClr val="accent1">
              <a:lumMod val="40000"/>
              <a:lumOff val="60000"/>
            </a:schemeClr>
          </a:solidFill>
        </p:spPr>
        <p:txBody>
          <a:bodyPr wrap="square" rtlCol="0" anchor="t">
            <a:spAutoFit/>
          </a:bodyPr>
          <a:lstStyle/>
          <a:p>
            <a:r>
              <a:rPr lang="en-US" altLang="zh-CN" sz="2400" b="1"/>
              <a:t>3</a:t>
            </a:r>
            <a:r>
              <a:rPr lang="zh-CN" altLang="en-US" sz="2400" b="1"/>
              <a:t>）高铁系统是中国工程实力的证明，以前所未有的速度和效率连接着国家的广阔地域。</a:t>
            </a:r>
            <a:r>
              <a:rPr lang="zh-CN" altLang="en-US" sz="2400">
                <a:highlight>
                  <a:srgbClr val="FFFF00"/>
                </a:highlight>
              </a:rPr>
              <a:t>（</a:t>
            </a:r>
            <a:r>
              <a:rPr lang="zh-CN" sz="2400">
                <a:highlight>
                  <a:srgbClr val="FFFF00"/>
                </a:highlight>
              </a:rPr>
              <a:t>非谓语</a:t>
            </a:r>
            <a:r>
              <a:rPr lang="en-US" altLang="zh-CN" sz="2400">
                <a:highlight>
                  <a:srgbClr val="FFFF00"/>
                </a:highlight>
              </a:rPr>
              <a:t>-ing</a:t>
            </a:r>
            <a:r>
              <a:rPr lang="zh-CN" altLang="en-US" sz="2400">
                <a:highlight>
                  <a:srgbClr val="FFFF00"/>
                </a:highlight>
              </a:rPr>
              <a:t>）</a:t>
            </a:r>
            <a:endParaRPr lang="zh-CN" altLang="en-US" sz="2400">
              <a:highlight>
                <a:srgbClr val="FFFF00"/>
              </a:highlight>
            </a:endParaRPr>
          </a:p>
        </p:txBody>
      </p:sp>
      <p:sp>
        <p:nvSpPr>
          <p:cNvPr id="9" name="文本框 8"/>
          <p:cNvSpPr txBox="1"/>
          <p:nvPr/>
        </p:nvSpPr>
        <p:spPr>
          <a:xfrm>
            <a:off x="118745" y="1756410"/>
            <a:ext cx="11982450" cy="1383665"/>
          </a:xfrm>
          <a:prstGeom prst="rect">
            <a:avLst/>
          </a:prstGeom>
          <a:solidFill>
            <a:schemeClr val="accent2">
              <a:lumMod val="40000"/>
              <a:lumOff val="60000"/>
            </a:schemeClr>
          </a:solidFill>
          <a:ln>
            <a:solidFill>
              <a:schemeClr val="accent2"/>
            </a:solidFill>
          </a:ln>
        </p:spPr>
        <p:txBody>
          <a:bodyPr wrap="square" rtlCol="0" anchor="t">
            <a:spAutoFit/>
          </a:bodyPr>
          <a:lstStyle/>
          <a:p>
            <a:r>
              <a:rPr lang="en-US" altLang="zh-CN" sz="2800" dirty="0">
                <a:latin typeface="Times New Roman" panose="02020603050405020304" pitchFamily="18" charset="0"/>
                <a:cs typeface="Times New Roman" panose="02020603050405020304" pitchFamily="18" charset="0"/>
              </a:rPr>
              <a:t>T</a:t>
            </a:r>
            <a:r>
              <a:rPr lang="zh-CN" altLang="en-US" sz="2800" dirty="0">
                <a:latin typeface="Times New Roman" panose="02020603050405020304" pitchFamily="18" charset="0"/>
                <a:cs typeface="Times New Roman" panose="02020603050405020304" pitchFamily="18" charset="0"/>
              </a:rPr>
              <a:t>he high-speed rail system stands as a testament to China's engineering prowess, </a:t>
            </a:r>
            <a:r>
              <a:rPr lang="zh-CN" altLang="en-US" sz="2800" dirty="0">
                <a:solidFill>
                  <a:srgbClr val="FF0000"/>
                </a:solidFill>
                <a:latin typeface="Times New Roman" panose="02020603050405020304" pitchFamily="18" charset="0"/>
                <a:cs typeface="Times New Roman" panose="02020603050405020304" pitchFamily="18" charset="0"/>
              </a:rPr>
              <a:t>connecting </a:t>
            </a:r>
            <a:r>
              <a:rPr lang="zh-CN" altLang="en-US" sz="2800" dirty="0">
                <a:latin typeface="Times New Roman" panose="02020603050405020304" pitchFamily="18" charset="0"/>
                <a:cs typeface="Times New Roman" panose="02020603050405020304" pitchFamily="18" charset="0"/>
              </a:rPr>
              <a:t>the vast expanse of the country with unprecedented speed and efficiency. </a:t>
            </a:r>
            <a:endParaRPr lang="zh-CN" altLang="en-US" sz="28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118745" y="4358640"/>
            <a:ext cx="11536045" cy="829945"/>
          </a:xfrm>
          <a:prstGeom prst="rect">
            <a:avLst/>
          </a:prstGeom>
          <a:solidFill>
            <a:schemeClr val="accent1">
              <a:lumMod val="40000"/>
              <a:lumOff val="60000"/>
            </a:schemeClr>
          </a:solidFill>
        </p:spPr>
        <p:txBody>
          <a:bodyPr wrap="square" rtlCol="0" anchor="t">
            <a:spAutoFit/>
          </a:bodyPr>
          <a:lstStyle/>
          <a:p>
            <a:r>
              <a:rPr lang="en-US" altLang="zh-CN" sz="2400" b="1"/>
              <a:t>4</a:t>
            </a:r>
            <a:r>
              <a:rPr lang="zh-CN" altLang="en-US" sz="2400" b="1"/>
              <a:t>）在政府的支持下，新能源汽车的兴起引领中国在全球绿色交通革命中走在前列。</a:t>
            </a:r>
            <a:endParaRPr lang="zh-CN" altLang="en-US" sz="2400" b="1"/>
          </a:p>
          <a:p>
            <a:r>
              <a:rPr lang="zh-CN" altLang="en-US" sz="2400">
                <a:highlight>
                  <a:srgbClr val="FFFF00"/>
                </a:highlight>
              </a:rPr>
              <a:t>（</a:t>
            </a:r>
            <a:r>
              <a:rPr lang="zh-CN" sz="2400">
                <a:highlight>
                  <a:srgbClr val="FFFF00"/>
                </a:highlight>
              </a:rPr>
              <a:t>过去分词作状语</a:t>
            </a:r>
            <a:r>
              <a:rPr lang="zh-CN" altLang="en-US" sz="2400">
                <a:highlight>
                  <a:srgbClr val="FFFF00"/>
                </a:highlight>
              </a:rPr>
              <a:t>）</a:t>
            </a:r>
            <a:endParaRPr lang="zh-CN" altLang="en-US" sz="2400">
              <a:highlight>
                <a:srgbClr val="FFFF00"/>
              </a:highlight>
            </a:endParaRPr>
          </a:p>
        </p:txBody>
      </p:sp>
      <p:sp>
        <p:nvSpPr>
          <p:cNvPr id="3" name="文本框 2"/>
          <p:cNvSpPr txBox="1"/>
          <p:nvPr/>
        </p:nvSpPr>
        <p:spPr>
          <a:xfrm>
            <a:off x="0" y="5640070"/>
            <a:ext cx="11982450" cy="953135"/>
          </a:xfrm>
          <a:prstGeom prst="rect">
            <a:avLst/>
          </a:prstGeom>
          <a:solidFill>
            <a:schemeClr val="accent2">
              <a:lumMod val="40000"/>
              <a:lumOff val="60000"/>
            </a:schemeClr>
          </a:solidFill>
          <a:ln>
            <a:solidFill>
              <a:schemeClr val="accent2"/>
            </a:solidFill>
          </a:ln>
        </p:spPr>
        <p:txBody>
          <a:bodyPr wrap="square" rtlCol="0" anchor="t">
            <a:spAutoFit/>
          </a:bodyPr>
          <a:lstStyle/>
          <a:p>
            <a:r>
              <a:rPr lang="en-US" altLang="zh-CN" sz="2800" dirty="0">
                <a:latin typeface="Times New Roman" panose="02020603050405020304" pitchFamily="18" charset="0"/>
                <a:cs typeface="Times New Roman" panose="02020603050405020304" pitchFamily="18" charset="0"/>
              </a:rPr>
              <a:t>T</a:t>
            </a:r>
            <a:r>
              <a:rPr lang="zh-CN" altLang="en-US" sz="2800" dirty="0">
                <a:latin typeface="Times New Roman" panose="02020603050405020304" pitchFamily="18" charset="0"/>
                <a:cs typeface="Times New Roman" panose="02020603050405020304" pitchFamily="18" charset="0"/>
              </a:rPr>
              <a:t>he rise of new energy vehicles, </a:t>
            </a:r>
            <a:r>
              <a:rPr lang="zh-CN" altLang="en-US" sz="2800" dirty="0">
                <a:solidFill>
                  <a:srgbClr val="FF0000"/>
                </a:solidFill>
                <a:latin typeface="Times New Roman" panose="02020603050405020304" pitchFamily="18" charset="0"/>
                <a:cs typeface="Times New Roman" panose="02020603050405020304" pitchFamily="18" charset="0"/>
              </a:rPr>
              <a:t>backed by government support</a:t>
            </a:r>
            <a:r>
              <a:rPr lang="zh-CN" altLang="en-US" sz="2800" dirty="0">
                <a:latin typeface="Times New Roman" panose="02020603050405020304" pitchFamily="18" charset="0"/>
                <a:cs typeface="Times New Roman" panose="02020603050405020304" pitchFamily="18" charset="0"/>
              </a:rPr>
              <a:t>, </a:t>
            </a:r>
            <a:r>
              <a:rPr lang="zh-CN" altLang="en-US" sz="2800" dirty="0">
                <a:solidFill>
                  <a:schemeClr val="tx1"/>
                </a:solidFill>
                <a:latin typeface="Times New Roman" panose="02020603050405020304" pitchFamily="18" charset="0"/>
                <a:cs typeface="Times New Roman" panose="02020603050405020304" pitchFamily="18" charset="0"/>
                <a:sym typeface="+mn-ea"/>
              </a:rPr>
              <a:t>is leading China in a global green transportation revolution</a:t>
            </a:r>
            <a:r>
              <a:rPr lang="en-US" altLang="zh-CN" sz="2800" dirty="0">
                <a:solidFill>
                  <a:schemeClr val="tx1"/>
                </a:solidFill>
                <a:latin typeface="Times New Roman" panose="02020603050405020304" pitchFamily="18" charset="0"/>
                <a:cs typeface="Times New Roman" panose="02020603050405020304" pitchFamily="18" charset="0"/>
                <a:sym typeface="+mn-ea"/>
              </a:rPr>
              <a:t>.</a:t>
            </a:r>
            <a:endParaRPr lang="en-US" altLang="zh-CN" sz="2800" dirty="0">
              <a:solidFill>
                <a:schemeClr val="tx1"/>
              </a:solidFill>
              <a:latin typeface="Times New Roman" panose="02020603050405020304" pitchFamily="18" charset="0"/>
              <a:cs typeface="Times New Roman" panose="02020603050405020304" pitchFamily="18" charset="0"/>
              <a:sym typeface="+mn-ea"/>
            </a:endParaRPr>
          </a:p>
        </p:txBody>
      </p:sp>
      <p:sp>
        <p:nvSpPr>
          <p:cNvPr id="4" name="文本框 3"/>
          <p:cNvSpPr txBox="1"/>
          <p:nvPr/>
        </p:nvSpPr>
        <p:spPr>
          <a:xfrm>
            <a:off x="118745" y="3519170"/>
            <a:ext cx="2940685" cy="460375"/>
          </a:xfrm>
          <a:prstGeom prst="rect">
            <a:avLst/>
          </a:prstGeom>
          <a:noFill/>
        </p:spPr>
        <p:txBody>
          <a:bodyPr wrap="square" rtlCol="0" anchor="t">
            <a:spAutoFit/>
          </a:bodyPr>
          <a:lstStyle/>
          <a:p>
            <a:r>
              <a:rPr lang="en-US" altLang="zh-CN" sz="2400" b="1">
                <a:sym typeface="+mn-ea"/>
              </a:rPr>
              <a:t>3.</a:t>
            </a:r>
            <a:r>
              <a:rPr lang="zh-CN" altLang="en-US" sz="2400" b="1">
                <a:sym typeface="+mn-ea"/>
              </a:rPr>
              <a:t>新能源汽车</a:t>
            </a:r>
            <a:endParaRPr lang="zh-CN" altLang="en-US" sz="2400" b="1">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animBg="1"/>
      <p:bldP spid="7" grpId="1" animBg="1"/>
      <p:bldP spid="9" grpId="0" animBg="1"/>
      <p:bldP spid="9" grpId="1" animBg="1"/>
      <p:bldP spid="10" grpId="0" animBg="1"/>
      <p:bldP spid="10" grpId="1" animBg="1"/>
      <p:bldP spid="3" grpId="0" bldLvl="0" animBg="1"/>
      <p:bldP spid="3" grpId="1" animBg="1"/>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标题 1"/>
          <p:cNvSpPr>
            <a:spLocks noGrp="1"/>
          </p:cNvSpPr>
          <p:nvPr/>
        </p:nvSpPr>
        <p:spPr>
          <a:xfrm>
            <a:off x="97790" y="217805"/>
            <a:ext cx="8342630" cy="744855"/>
          </a:xfrm>
          <a:prstGeom prst="rect">
            <a:avLst/>
          </a:prstGeom>
          <a:solidFill>
            <a:schemeClr val="accent2">
              <a:lumMod val="60000"/>
              <a:lumOff val="40000"/>
            </a:schemeClr>
          </a:solidFill>
        </p:spPr>
        <p:txBody>
          <a:bodyPr anchor="ctr" anchorCtr="0">
            <a:noAutofit/>
          </a:bodyPr>
          <a:lstStyle>
            <a:defPPr>
              <a:defRPr lang="zh-CN"/>
            </a:defPPr>
            <a:lvl1pPr marL="0" indent="0" algn="l" defTabSz="914400" rtl="0" eaLnBrk="1" fontAlgn="base" latinLnBrk="0" hangingPunct="1">
              <a:lnSpc>
                <a:spcPct val="90000"/>
              </a:lnSpc>
              <a:spcBef>
                <a:spcPct val="0"/>
              </a:spcBef>
              <a:spcAft>
                <a:spcPct val="0"/>
              </a:spcAft>
              <a:buClrTx/>
              <a:buSzTx/>
              <a:buFontTx/>
              <a:buNone/>
              <a:defRPr lang="zh-CN" altLang="en-US" sz="4400" b="0" i="0" u="none" kern="1200" baseline="0">
                <a:solidFill>
                  <a:schemeClr val="tx1"/>
                </a:solidFill>
                <a:latin typeface="+mj-lt"/>
                <a:ea typeface="+mj-ea"/>
                <a:cs typeface="+mj-cs"/>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5pPr>
          </a:lstStyle>
          <a:p>
            <a:pPr marL="0" marR="0" lvl="0" indent="0" eaLnBrk="1" fontAlgn="base" hangingPunct="1">
              <a:lnSpc>
                <a:spcPct val="100000"/>
              </a:lnSpc>
              <a:spcAft>
                <a:spcPct val="0"/>
              </a:spcAft>
              <a:buClrTx/>
              <a:buFontTx/>
            </a:pPr>
            <a:endParaRPr lang="en-US" altLang="zh-CN" sz="1000" b="1" spc="0">
              <a:latin typeface="Times New Roman" panose="02020603050405020304" pitchFamily="18" charset="0"/>
              <a:ea typeface="宋体" panose="02010600030101010101" pitchFamily="2" charset="-122"/>
              <a:cs typeface="+mn-cs"/>
              <a:sym typeface="等线" panose="02010600030101010101" pitchFamily="2" charset="-122"/>
            </a:endParaRPr>
          </a:p>
          <a:p>
            <a:pPr marL="0" marR="0" lvl="0" algn="l" eaLnBrk="1" fontAlgn="base" hangingPunct="1">
              <a:lnSpc>
                <a:spcPct val="100000"/>
              </a:lnSpc>
              <a:buClrTx/>
              <a:buFontTx/>
            </a:pPr>
            <a:endParaRPr lang="en-US" altLang="zh-CN" sz="2700" b="1" spc="0">
              <a:latin typeface="Times New Roman" panose="02020603050405020304" pitchFamily="18" charset="0"/>
              <a:ea typeface="宋体" panose="02010600030101010101" pitchFamily="2" charset="-122"/>
              <a:cs typeface="+mn-cs"/>
              <a:sym typeface="等线" panose="02010600030101010101" pitchFamily="2" charset="-122"/>
            </a:endParaRPr>
          </a:p>
          <a:p>
            <a:pPr marL="0" marR="0" lvl="0" algn="l" eaLnBrk="1" fontAlgn="base" hangingPunct="1">
              <a:lnSpc>
                <a:spcPct val="100000"/>
              </a:lnSpc>
              <a:buClrTx/>
              <a:buFontTx/>
            </a:pPr>
            <a:r>
              <a:rPr lang="en-US" altLang="zh-CN" sz="2700" b="1" spc="0">
                <a:latin typeface="Times New Roman" panose="02020603050405020304" pitchFamily="18" charset="0"/>
                <a:ea typeface="宋体" panose="02010600030101010101" pitchFamily="2" charset="-122"/>
                <a:cs typeface="+mn-cs"/>
                <a:sym typeface="等线" panose="02010600030101010101" pitchFamily="2" charset="-122"/>
              </a:rPr>
              <a:t>Para 3 Ending：</a:t>
            </a:r>
            <a:r>
              <a:rPr lang="en-US" altLang="zh-CN" sz="2700" b="1">
                <a:latin typeface="Times New Roman" panose="02020603050405020304" pitchFamily="18" charset="0"/>
                <a:ea typeface="宋体" panose="02010600030101010101" pitchFamily="2" charset="-122"/>
                <a:cs typeface="+mn-cs"/>
                <a:sym typeface="+mn-ea"/>
              </a:rPr>
              <a:t> </a:t>
            </a:r>
            <a:r>
              <a:rPr lang="en-US" altLang="zh-CN" sz="2700" b="1" dirty="0">
                <a:sym typeface="+mn-ea"/>
              </a:rPr>
              <a:t> </a:t>
            </a:r>
            <a:r>
              <a:rPr sz="2700" b="1" dirty="0">
                <a:sym typeface="+mn-ea"/>
              </a:rPr>
              <a:t>抒发爱国情怀</a:t>
            </a:r>
            <a:endParaRPr lang="zh-CN" altLang="en-US" sz="2700" b="1" strike="noStrike" noProof="1"/>
          </a:p>
          <a:p>
            <a:pPr marL="0" marR="0" lvl="0" algn="l" eaLnBrk="1" fontAlgn="base" hangingPunct="1">
              <a:lnSpc>
                <a:spcPct val="100000"/>
              </a:lnSpc>
              <a:buClrTx/>
              <a:buFontTx/>
            </a:pPr>
            <a:r>
              <a:rPr lang="en-US" altLang="zh-CN" sz="2700" b="1" dirty="0">
                <a:sym typeface="+mn-ea"/>
              </a:rPr>
              <a:t> </a:t>
            </a:r>
            <a:endParaRPr lang="en-US" altLang="zh-CN" sz="1000" b="1" dirty="0">
              <a:latin typeface="Times New Roman" panose="02020603050405020304" pitchFamily="18" charset="0"/>
              <a:ea typeface="宋体" panose="02010600030101010101" pitchFamily="2" charset="-122"/>
              <a:cs typeface="+mn-cs"/>
              <a:sym typeface="+mn-ea"/>
            </a:endParaRPr>
          </a:p>
        </p:txBody>
      </p:sp>
      <p:sp>
        <p:nvSpPr>
          <p:cNvPr id="5" name="文本框 4"/>
          <p:cNvSpPr txBox="1"/>
          <p:nvPr/>
        </p:nvSpPr>
        <p:spPr>
          <a:xfrm>
            <a:off x="97790" y="1137285"/>
            <a:ext cx="11218545" cy="460375"/>
          </a:xfrm>
          <a:prstGeom prst="rect">
            <a:avLst/>
          </a:prstGeom>
          <a:solidFill>
            <a:schemeClr val="accent1">
              <a:lumMod val="40000"/>
              <a:lumOff val="60000"/>
            </a:schemeClr>
          </a:solidFill>
        </p:spPr>
        <p:txBody>
          <a:bodyPr wrap="square" rtlCol="0" anchor="t">
            <a:spAutoFit/>
          </a:bodyPr>
          <a:lstStyle/>
          <a:p>
            <a:r>
              <a:rPr lang="zh-CN" altLang="en-US" sz="2400"/>
              <a:t>5）目睹这些成就，我感到无比自豪。（</a:t>
            </a:r>
            <a:r>
              <a:rPr lang="zh-CN" altLang="en-US" sz="2400">
                <a:highlight>
                  <a:srgbClr val="FFFF00"/>
                </a:highlight>
              </a:rPr>
              <a:t>it作形式主语+无灵主语）</a:t>
            </a:r>
            <a:endParaRPr lang="zh-CN" altLang="en-US" sz="2400">
              <a:highlight>
                <a:srgbClr val="FFFF00"/>
              </a:highlight>
            </a:endParaRPr>
          </a:p>
        </p:txBody>
      </p:sp>
      <p:sp>
        <p:nvSpPr>
          <p:cNvPr id="7" name="文本框 6"/>
          <p:cNvSpPr txBox="1"/>
          <p:nvPr/>
        </p:nvSpPr>
        <p:spPr>
          <a:xfrm>
            <a:off x="0" y="3256280"/>
            <a:ext cx="11951970" cy="829945"/>
          </a:xfrm>
          <a:prstGeom prst="rect">
            <a:avLst/>
          </a:prstGeom>
          <a:solidFill>
            <a:schemeClr val="accent1">
              <a:lumMod val="40000"/>
              <a:lumOff val="60000"/>
            </a:schemeClr>
          </a:solidFill>
        </p:spPr>
        <p:txBody>
          <a:bodyPr wrap="square" rtlCol="0" anchor="t">
            <a:spAutoFit/>
          </a:bodyPr>
          <a:lstStyle/>
          <a:p>
            <a:r>
              <a:rPr lang="en-US" sz="2400" b="1"/>
              <a:t>6</a:t>
            </a:r>
            <a:r>
              <a:rPr lang="zh-CN" altLang="en-US" sz="2400" b="1"/>
              <a:t>）</a:t>
            </a:r>
            <a:r>
              <a:rPr lang="zh-CN" altLang="en-US" sz="2400">
                <a:sym typeface="+mn-ea"/>
              </a:rPr>
              <a:t>它们象征着我们国家的力量和韧性，推动我们走向民族复兴——这是我们都自豪能参与的旅程。</a:t>
            </a:r>
            <a:r>
              <a:rPr lang="en-US" altLang="zh-CN" sz="2400">
                <a:highlight>
                  <a:srgbClr val="FFFF00"/>
                </a:highlight>
                <a:sym typeface="+mn-ea"/>
              </a:rPr>
              <a:t>(</a:t>
            </a:r>
            <a:r>
              <a:rPr lang="zh-CN" altLang="en-US" sz="2400">
                <a:highlight>
                  <a:srgbClr val="FFFF00"/>
                </a:highlight>
                <a:sym typeface="+mn-ea"/>
              </a:rPr>
              <a:t>非谓语作结果状语从句</a:t>
            </a:r>
            <a:r>
              <a:rPr lang="en-US" altLang="zh-CN" sz="2400">
                <a:highlight>
                  <a:srgbClr val="FFFF00"/>
                </a:highlight>
                <a:sym typeface="+mn-ea"/>
              </a:rPr>
              <a:t>+</a:t>
            </a:r>
            <a:r>
              <a:rPr lang="zh-CN" altLang="en-US" sz="2400">
                <a:highlight>
                  <a:srgbClr val="FFFF00"/>
                </a:highlight>
                <a:sym typeface="+mn-ea"/>
              </a:rPr>
              <a:t>定从</a:t>
            </a:r>
            <a:r>
              <a:rPr lang="en-US" altLang="zh-CN" sz="2400">
                <a:highlight>
                  <a:srgbClr val="FFFF00"/>
                </a:highlight>
                <a:sym typeface="+mn-ea"/>
              </a:rPr>
              <a:t>）</a:t>
            </a:r>
            <a:endParaRPr lang="zh-CN" altLang="en-US" sz="2400">
              <a:highlight>
                <a:srgbClr val="FFFF00"/>
              </a:highlight>
              <a:sym typeface="+mn-ea"/>
            </a:endParaRPr>
          </a:p>
        </p:txBody>
      </p:sp>
      <p:sp>
        <p:nvSpPr>
          <p:cNvPr id="12" name="文本框 11"/>
          <p:cNvSpPr txBox="1"/>
          <p:nvPr/>
        </p:nvSpPr>
        <p:spPr>
          <a:xfrm>
            <a:off x="0" y="4690110"/>
            <a:ext cx="11951970" cy="929005"/>
          </a:xfrm>
          <a:prstGeom prst="rect">
            <a:avLst/>
          </a:prstGeom>
          <a:solidFill>
            <a:schemeClr val="accent2">
              <a:lumMod val="40000"/>
              <a:lumOff val="60000"/>
            </a:schemeClr>
          </a:solidFill>
          <a:ln>
            <a:solidFill>
              <a:schemeClr val="accent2"/>
            </a:solidFill>
          </a:ln>
        </p:spPr>
        <p:txBody>
          <a:bodyPr wrap="square" rtlCol="0" anchor="t">
            <a:noAutofit/>
          </a:bodyPr>
          <a:lstStyle/>
          <a:p>
            <a:r>
              <a:rPr lang="zh-CN" altLang="en-US" sz="2800" dirty="0">
                <a:latin typeface="Times New Roman" panose="02020603050405020304" pitchFamily="18" charset="0"/>
                <a:cs typeface="Times New Roman" panose="02020603050405020304" pitchFamily="18" charset="0"/>
                <a:sym typeface="+mn-ea"/>
              </a:rPr>
              <a:t>They symbolize our nation's strength and resilience, </a:t>
            </a:r>
            <a:r>
              <a:rPr lang="zh-CN" altLang="en-US" sz="2800" dirty="0">
                <a:solidFill>
                  <a:srgbClr val="FF0000"/>
                </a:solidFill>
                <a:latin typeface="Times New Roman" panose="02020603050405020304" pitchFamily="18" charset="0"/>
                <a:cs typeface="Times New Roman" panose="02020603050405020304" pitchFamily="18" charset="0"/>
                <a:sym typeface="+mn-ea"/>
              </a:rPr>
              <a:t>driving us </a:t>
            </a:r>
            <a:r>
              <a:rPr lang="zh-CN" altLang="en-US" sz="2800" dirty="0">
                <a:latin typeface="Times New Roman" panose="02020603050405020304" pitchFamily="18" charset="0"/>
                <a:cs typeface="Times New Roman" panose="02020603050405020304" pitchFamily="18" charset="0"/>
                <a:sym typeface="+mn-ea"/>
              </a:rPr>
              <a:t>towards national rejuvenation—a journey </a:t>
            </a:r>
            <a:r>
              <a:rPr lang="zh-CN" altLang="en-US" sz="2800" dirty="0">
                <a:solidFill>
                  <a:srgbClr val="FF0000"/>
                </a:solidFill>
                <a:latin typeface="Times New Roman" panose="02020603050405020304" pitchFamily="18" charset="0"/>
                <a:cs typeface="Times New Roman" panose="02020603050405020304" pitchFamily="18" charset="0"/>
                <a:sym typeface="+mn-ea"/>
              </a:rPr>
              <a:t>we are all proud to be part of</a:t>
            </a:r>
            <a:r>
              <a:rPr lang="zh-CN" altLang="en-US" sz="2800" dirty="0">
                <a:latin typeface="Times New Roman" panose="02020603050405020304" pitchFamily="18" charset="0"/>
                <a:cs typeface="Times New Roman" panose="02020603050405020304" pitchFamily="18" charset="0"/>
                <a:sym typeface="+mn-ea"/>
              </a:rPr>
              <a:t>.</a:t>
            </a:r>
            <a:endParaRPr lang="zh-CN" altLang="en-US" sz="2800" dirty="0">
              <a:solidFill>
                <a:schemeClr val="tx1"/>
              </a:solidFill>
              <a:latin typeface="Times New Roman" panose="02020603050405020304" pitchFamily="18" charset="0"/>
              <a:cs typeface="Times New Roman" panose="02020603050405020304" pitchFamily="18" charset="0"/>
              <a:sym typeface="+mn-ea"/>
            </a:endParaRPr>
          </a:p>
        </p:txBody>
      </p:sp>
      <p:sp>
        <p:nvSpPr>
          <p:cNvPr id="2" name="文本框 1"/>
          <p:cNvSpPr txBox="1"/>
          <p:nvPr/>
        </p:nvSpPr>
        <p:spPr>
          <a:xfrm>
            <a:off x="127000" y="2120265"/>
            <a:ext cx="11951970" cy="929005"/>
          </a:xfrm>
          <a:prstGeom prst="rect">
            <a:avLst/>
          </a:prstGeom>
          <a:solidFill>
            <a:schemeClr val="accent2">
              <a:lumMod val="40000"/>
              <a:lumOff val="60000"/>
            </a:schemeClr>
          </a:solidFill>
          <a:ln>
            <a:solidFill>
              <a:schemeClr val="accent2"/>
            </a:solidFill>
          </a:ln>
        </p:spPr>
        <p:txBody>
          <a:bodyPr wrap="square" rtlCol="0" anchor="t">
            <a:noAutofit/>
          </a:bodyPr>
          <a:lstStyle/>
          <a:p>
            <a:r>
              <a:rPr lang="zh-CN" altLang="en-US" sz="2800" dirty="0">
                <a:solidFill>
                  <a:schemeClr val="tx1"/>
                </a:solidFill>
                <a:latin typeface="Times New Roman" panose="02020603050405020304" pitchFamily="18" charset="0"/>
                <a:cs typeface="Times New Roman" panose="02020603050405020304" pitchFamily="18" charset="0"/>
                <a:sym typeface="+mn-ea"/>
              </a:rPr>
              <a:t>As we witness these achievements,</a:t>
            </a:r>
            <a:r>
              <a:rPr lang="zh-CN" altLang="en-US" sz="2800" dirty="0">
                <a:solidFill>
                  <a:srgbClr val="FF0000"/>
                </a:solidFill>
                <a:latin typeface="Times New Roman" panose="02020603050405020304" pitchFamily="18" charset="0"/>
                <a:cs typeface="Times New Roman" panose="02020603050405020304" pitchFamily="18" charset="0"/>
                <a:sym typeface="+mn-ea"/>
              </a:rPr>
              <a:t> it fills me with </a:t>
            </a:r>
            <a:r>
              <a:rPr lang="zh-CN" altLang="en-US" sz="2800" dirty="0">
                <a:solidFill>
                  <a:schemeClr val="tx1"/>
                </a:solidFill>
                <a:latin typeface="Times New Roman" panose="02020603050405020304" pitchFamily="18" charset="0"/>
                <a:cs typeface="Times New Roman" panose="02020603050405020304" pitchFamily="18" charset="0"/>
                <a:sym typeface="+mn-ea"/>
              </a:rPr>
              <a:t>immense pride.</a:t>
            </a:r>
            <a:endParaRPr lang="zh-CN" altLang="en-US" sz="2800" dirty="0">
              <a:solidFill>
                <a:schemeClr val="tx1"/>
              </a:solidFill>
              <a:latin typeface="Times New Roman" panose="02020603050405020304" pitchFamily="18" charset="0"/>
              <a:cs typeface="Times New Roman" panose="02020603050405020304" pitchFamily="18" charset="0"/>
              <a:sym typeface="+mn-ea"/>
            </a:endParaRPr>
          </a:p>
          <a:p>
            <a:endParaRPr lang="zh-CN" altLang="en-US" sz="2800"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linds(horizontal)">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ldLvl="0" animBg="1"/>
      <p:bldP spid="5" grpId="0" bldLvl="0" animBg="1"/>
      <p:bldP spid="7" grpId="0" animBg="1"/>
      <p:bldP spid="7" grpId="1" animBg="1"/>
      <p:bldP spid="12" grpId="0" animBg="1"/>
      <p:bldP spid="12" grpId="1" animBg="1"/>
      <p:bldP spid="2" grpId="0" animBg="1"/>
      <p:bldP spid="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p:nvPr/>
        </p:nvSpPr>
        <p:spPr>
          <a:xfrm>
            <a:off x="-238" y="2064"/>
            <a:ext cx="4570809" cy="706755"/>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5pPr>
          </a:lstStyle>
          <a:p>
            <a:pPr lvl="0" eaLnBrk="1" hangingPunct="1">
              <a:buFontTx/>
            </a:pPr>
            <a:r>
              <a:rPr lang="en-US" altLang="zh-CN" sz="4000" b="1">
                <a:solidFill>
                  <a:schemeClr val="accent1"/>
                </a:solidFill>
                <a:latin typeface="华文隶书" panose="02010800040101010101" pitchFamily="2" charset="-122"/>
                <a:ea typeface="华文隶书" panose="02010800040101010101" pitchFamily="2" charset="-122"/>
              </a:rPr>
              <a:t>Step 3  </a:t>
            </a:r>
            <a:r>
              <a:rPr sz="4000" b="1">
                <a:solidFill>
                  <a:schemeClr val="accent1"/>
                </a:solidFill>
                <a:latin typeface="华文隶书" panose="02010800040101010101" pitchFamily="2" charset="-122"/>
                <a:ea typeface="华文隶书" panose="02010800040101010101" pitchFamily="2" charset="-122"/>
              </a:rPr>
              <a:t>下水文</a:t>
            </a:r>
            <a:endParaRPr sz="4000" b="1">
              <a:solidFill>
                <a:schemeClr val="accent1"/>
              </a:solidFill>
              <a:latin typeface="华文隶书" panose="02010800040101010101" pitchFamily="2" charset="-122"/>
              <a:ea typeface="华文隶书" panose="02010800040101010101" pitchFamily="2" charset="-122"/>
            </a:endParaRPr>
          </a:p>
        </p:txBody>
      </p:sp>
      <p:sp>
        <p:nvSpPr>
          <p:cNvPr id="100" name="文本框 99"/>
          <p:cNvSpPr txBox="1"/>
          <p:nvPr/>
        </p:nvSpPr>
        <p:spPr>
          <a:xfrm>
            <a:off x="0" y="708660"/>
            <a:ext cx="12119610" cy="6169660"/>
          </a:xfrm>
          <a:prstGeom prst="rect">
            <a:avLst/>
          </a:prstGeom>
          <a:noFill/>
          <a:ln w="9525">
            <a:noFill/>
          </a:ln>
        </p:spPr>
        <p:txBody>
          <a:bodyPr wrap="square">
            <a:spAutoFit/>
          </a:bodyPr>
          <a:lstStyle/>
          <a:p>
            <a:pPr indent="133350" algn="just" fontAlgn="auto">
              <a:lnSpc>
                <a:spcPts val="3160"/>
              </a:lnSpc>
            </a:pPr>
            <a:r>
              <a:rPr lang="en-US" sz="2800" b="0" dirty="0">
                <a:latin typeface="Times New Roman" panose="02020603050405020304" pitchFamily="18" charset="0"/>
                <a:ea typeface="宋体" panose="02010600030101010101" pitchFamily="2" charset="-122"/>
                <a:cs typeface="Times New Roman" panose="02020603050405020304" pitchFamily="18" charset="0"/>
              </a:rPr>
              <a:t>    Today, I am thrilled to share with you the remarkable progress China has made in the field of transportation over the past few </a:t>
            </a:r>
            <a:r>
              <a:rPr lang="en-US" sz="2800" b="0" dirty="0" err="1">
                <a:latin typeface="Times New Roman" panose="02020603050405020304" pitchFamily="18" charset="0"/>
                <a:ea typeface="宋体" panose="02010600030101010101" pitchFamily="2" charset="-122"/>
                <a:cs typeface="Times New Roman" panose="02020603050405020304" pitchFamily="18" charset="0"/>
              </a:rPr>
              <a:t>decades.In</a:t>
            </a:r>
            <a:r>
              <a:rPr lang="en-US" sz="2800" b="0" dirty="0">
                <a:latin typeface="Times New Roman" panose="02020603050405020304" pitchFamily="18" charset="0"/>
                <a:ea typeface="宋体" panose="02010600030101010101" pitchFamily="2" charset="-122"/>
                <a:cs typeface="Times New Roman" panose="02020603050405020304" pitchFamily="18" charset="0"/>
              </a:rPr>
              <a:t> the forthcoming moments, we will dig into the transformative impact of shared bicycles, the high-speed rail network, and new energy vehicles .</a:t>
            </a:r>
            <a:r>
              <a:rPr lang="zh-CN" altLang="en-US" sz="2800" b="0" dirty="0">
                <a:latin typeface="Times New Roman" panose="02020603050405020304" pitchFamily="18" charset="0"/>
                <a:ea typeface="宋体" panose="02010600030101010101" pitchFamily="2" charset="-122"/>
                <a:cs typeface="Times New Roman" panose="02020603050405020304" pitchFamily="18" charset="0"/>
              </a:rPr>
              <a:t> </a:t>
            </a:r>
            <a:endParaRPr lang="en-US" sz="2800" b="0" dirty="0">
              <a:latin typeface="Times New Roman" panose="02020603050405020304" pitchFamily="18" charset="0"/>
              <a:ea typeface="宋体" panose="02010600030101010101" pitchFamily="2" charset="-122"/>
              <a:cs typeface="Times New Roman" panose="02020603050405020304" pitchFamily="18" charset="0"/>
            </a:endParaRPr>
          </a:p>
          <a:p>
            <a:pPr indent="133350" algn="just" fontAlgn="auto">
              <a:lnSpc>
                <a:spcPts val="3160"/>
              </a:lnSpc>
            </a:pPr>
            <a:r>
              <a:rPr lang="en-US" sz="2800" b="0" dirty="0">
                <a:latin typeface="Times New Roman" panose="02020603050405020304" pitchFamily="18" charset="0"/>
                <a:ea typeface="宋体" panose="02010600030101010101" pitchFamily="2" charset="-122"/>
                <a:cs typeface="Times New Roman" panose="02020603050405020304" pitchFamily="18" charset="0"/>
              </a:rPr>
              <a:t>    </a:t>
            </a:r>
            <a:r>
              <a:rPr lang="en-US" sz="2800" b="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Let us begin with</a:t>
            </a:r>
            <a:r>
              <a:rPr lang="en-US" sz="2800" b="0" dirty="0">
                <a:latin typeface="Times New Roman" panose="02020603050405020304" pitchFamily="18" charset="0"/>
                <a:ea typeface="宋体" panose="02010600030101010101" pitchFamily="2" charset="-122"/>
                <a:cs typeface="Times New Roman" panose="02020603050405020304" pitchFamily="18" charset="0"/>
              </a:rPr>
              <a:t> the shared bicycles, </a:t>
            </a:r>
            <a:r>
              <a:rPr lang="en-US" sz="2800" b="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grassroots phenomenon</a:t>
            </a:r>
            <a:r>
              <a:rPr lang="en-US" sz="2800" b="0" dirty="0">
                <a:latin typeface="Times New Roman" panose="02020603050405020304" pitchFamily="18" charset="0"/>
                <a:ea typeface="宋体" panose="02010600030101010101" pitchFamily="2" charset="-122"/>
                <a:cs typeface="Times New Roman" panose="02020603050405020304" pitchFamily="18" charset="0"/>
              </a:rPr>
              <a:t> that has blossomed into a symbol of urban mobility and environmental consciousness.</a:t>
            </a:r>
            <a:r>
              <a:rPr lang="en-US" sz="2800" b="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dirty="0">
                <a:solidFill>
                  <a:srgbClr val="FF0000"/>
                </a:solidFill>
                <a:latin typeface="Times New Roman" panose="02020603050405020304" pitchFamily="18" charset="0"/>
                <a:cs typeface="Times New Roman" panose="02020603050405020304" pitchFamily="18" charset="0"/>
                <a:sym typeface="+mn-ea"/>
              </a:rPr>
              <a:t>Not only have they</a:t>
            </a:r>
            <a:r>
              <a:rPr lang="zh-CN" altLang="en-US" sz="2800" dirty="0">
                <a:latin typeface="Times New Roman" panose="02020603050405020304" pitchFamily="18" charset="0"/>
                <a:cs typeface="Times New Roman" panose="02020603050405020304" pitchFamily="18" charset="0"/>
                <a:sym typeface="+mn-ea"/>
              </a:rPr>
              <a:t> </a:t>
            </a:r>
            <a:r>
              <a:rPr lang="zh-CN" altLang="en-US" sz="2800" dirty="0">
                <a:solidFill>
                  <a:srgbClr val="FF0000"/>
                </a:solidFill>
                <a:latin typeface="Times New Roman" panose="02020603050405020304" pitchFamily="18" charset="0"/>
                <a:cs typeface="Times New Roman" panose="02020603050405020304" pitchFamily="18" charset="0"/>
                <a:sym typeface="+mn-ea"/>
              </a:rPr>
              <a:t>alleviated/ eased/reduced/relieved</a:t>
            </a:r>
            <a:r>
              <a:rPr kumimoji="1" lang="en-US" altLang="zh-CN" sz="2800" dirty="0">
                <a:solidFill>
                  <a:srgbClr val="FF0000"/>
                </a:solidFill>
                <a:sym typeface="+mn-ea"/>
              </a:rPr>
              <a:t> </a:t>
            </a:r>
            <a:r>
              <a:rPr lang="zh-CN" altLang="en-US" sz="2800" dirty="0">
                <a:latin typeface="Times New Roman" panose="02020603050405020304" pitchFamily="18" charset="0"/>
                <a:cs typeface="Times New Roman" panose="02020603050405020304" pitchFamily="18" charset="0"/>
                <a:sym typeface="+mn-ea"/>
              </a:rPr>
              <a:t>traffic congestion but also fostered a culture of shared responsibility for our planet.</a:t>
            </a:r>
            <a:r>
              <a:rPr lang="en-US" sz="2800" b="0" dirty="0">
                <a:latin typeface="Times New Roman" panose="02020603050405020304" pitchFamily="18" charset="0"/>
                <a:ea typeface="宋体" panose="02010600030101010101" pitchFamily="2" charset="-122"/>
                <a:cs typeface="Times New Roman" panose="02020603050405020304" pitchFamily="18" charset="0"/>
              </a:rPr>
              <a:t> </a:t>
            </a:r>
            <a:r>
              <a:rPr lang="en-US" sz="2800" b="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Moving forward</a:t>
            </a:r>
            <a:r>
              <a:rPr lang="en-US" sz="2800" b="0" dirty="0">
                <a:latin typeface="Times New Roman" panose="02020603050405020304" pitchFamily="18" charset="0"/>
                <a:ea typeface="宋体" panose="02010600030101010101" pitchFamily="2" charset="-122"/>
                <a:cs typeface="Times New Roman" panose="02020603050405020304" pitchFamily="18" charset="0"/>
              </a:rPr>
              <a:t>, the high-speed rail system stands as a testament to China's engineering prowess, connecting the vast expanse of the country with unprecedented speed and efficiency.</a:t>
            </a:r>
            <a:r>
              <a:rPr lang="en-US" sz="2800" b="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rPr>
              <a:t> Most importantly</a:t>
            </a:r>
            <a:r>
              <a:rPr lang="en-US" sz="2800" b="0" dirty="0">
                <a:latin typeface="Times New Roman" panose="02020603050405020304" pitchFamily="18" charset="0"/>
                <a:ea typeface="宋体" panose="02010600030101010101" pitchFamily="2" charset="-122"/>
                <a:cs typeface="Times New Roman" panose="02020603050405020304" pitchFamily="18" charset="0"/>
              </a:rPr>
              <a:t>, the rise of new energy vehicles, </a:t>
            </a:r>
            <a:r>
              <a:rPr lang="en-US" sz="2800" b="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backed by government support</a:t>
            </a:r>
            <a:r>
              <a:rPr lang="en-US" sz="2800" b="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sym typeface="+mn-ea"/>
              </a:rPr>
              <a:t>is leading China in a global green transportation revolution</a:t>
            </a:r>
            <a:r>
              <a:rPr lang="en-US" altLang="zh-CN" sz="2800" dirty="0">
                <a:latin typeface="Times New Roman" panose="02020603050405020304" pitchFamily="18" charset="0"/>
                <a:cs typeface="Times New Roman" panose="02020603050405020304" pitchFamily="18" charset="0"/>
                <a:sym typeface="+mn-ea"/>
              </a:rPr>
              <a:t>.</a:t>
            </a:r>
            <a:endParaRPr lang="en-US" altLang="zh-CN" sz="2800" dirty="0">
              <a:solidFill>
                <a:schemeClr val="tx1"/>
              </a:solidFill>
              <a:latin typeface="Times New Roman" panose="02020603050405020304" pitchFamily="18" charset="0"/>
              <a:cs typeface="Times New Roman" panose="02020603050405020304" pitchFamily="18" charset="0"/>
              <a:sym typeface="+mn-ea"/>
            </a:endParaRPr>
          </a:p>
          <a:p>
            <a:pPr indent="133350" algn="just" fontAlgn="auto">
              <a:lnSpc>
                <a:spcPts val="3160"/>
              </a:lnSpc>
            </a:pPr>
            <a:r>
              <a:rPr lang="en-US" sz="2800" b="0" dirty="0">
                <a:latin typeface="Times New Roman" panose="02020603050405020304" pitchFamily="18" charset="0"/>
                <a:ea typeface="宋体" panose="02010600030101010101" pitchFamily="2" charset="-122"/>
                <a:cs typeface="Times New Roman" panose="02020603050405020304" pitchFamily="18" charset="0"/>
              </a:rPr>
              <a:t>    As we witness these achievements,</a:t>
            </a:r>
            <a:r>
              <a:rPr lang="en-US" sz="2800" b="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it fills me with</a:t>
            </a:r>
            <a:r>
              <a:rPr lang="en-US" sz="2800" b="0" dirty="0">
                <a:latin typeface="Times New Roman" panose="02020603050405020304" pitchFamily="18" charset="0"/>
                <a:ea typeface="宋体" panose="02010600030101010101" pitchFamily="2" charset="-122"/>
                <a:cs typeface="Times New Roman" panose="02020603050405020304" pitchFamily="18" charset="0"/>
              </a:rPr>
              <a:t> immense pride. They symbolize our nation's strength and resilience, driving us towards national rejuvenation—</a:t>
            </a:r>
            <a:r>
              <a:rPr lang="en-US" sz="2800" b="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 journey</a:t>
            </a:r>
            <a:r>
              <a:rPr lang="en-US" sz="2800" b="0" dirty="0">
                <a:latin typeface="Times New Roman" panose="02020603050405020304" pitchFamily="18" charset="0"/>
                <a:ea typeface="宋体" panose="02010600030101010101" pitchFamily="2" charset="-122"/>
                <a:cs typeface="Times New Roman" panose="02020603050405020304" pitchFamily="18" charset="0"/>
              </a:rPr>
              <a:t> we are all proud to be part of. Thank you for your listening.</a:t>
            </a:r>
            <a:endParaRPr lang="en-US" altLang="en-US" sz="2800" b="0"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p:nvPr/>
        </p:nvSpPr>
        <p:spPr>
          <a:xfrm>
            <a:off x="0" y="1905"/>
            <a:ext cx="5843905" cy="706755"/>
          </a:xfrm>
          <a:prstGeom prst="rect">
            <a:avLst/>
          </a:prstGeom>
          <a:noFill/>
          <a:ln>
            <a:noFill/>
            <a:miter lim="800000"/>
          </a:ln>
        </p:spPr>
        <p:txBody>
          <a:bodyPr wrap="square"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5pPr>
          </a:lstStyle>
          <a:p>
            <a:pPr lvl="0" eaLnBrk="1" hangingPunct="1">
              <a:buFontTx/>
            </a:pPr>
            <a:r>
              <a:rPr lang="en-US" altLang="zh-CN" sz="4000" b="1">
                <a:solidFill>
                  <a:schemeClr val="accent1"/>
                </a:solidFill>
                <a:latin typeface="华文隶书" panose="02010800040101010101" pitchFamily="2" charset="-122"/>
                <a:ea typeface="华文隶书" panose="02010800040101010101" pitchFamily="2" charset="-122"/>
              </a:rPr>
              <a:t>Step 4  </a:t>
            </a:r>
            <a:r>
              <a:rPr sz="4000" b="1">
                <a:solidFill>
                  <a:schemeClr val="accent1"/>
                </a:solidFill>
                <a:latin typeface="华文隶书" panose="02010800040101010101" pitchFamily="2" charset="-122"/>
                <a:ea typeface="华文隶书" panose="02010800040101010101" pitchFamily="2" charset="-122"/>
              </a:rPr>
              <a:t>同类拓展演练</a:t>
            </a:r>
            <a:endParaRPr sz="4000" b="1">
              <a:solidFill>
                <a:schemeClr val="accent1"/>
              </a:solidFill>
              <a:latin typeface="华文隶书" panose="02010800040101010101" pitchFamily="2" charset="-122"/>
              <a:ea typeface="华文隶书" panose="02010800040101010101" pitchFamily="2" charset="-122"/>
            </a:endParaRPr>
          </a:p>
        </p:txBody>
      </p:sp>
      <p:sp>
        <p:nvSpPr>
          <p:cNvPr id="2" name="文本框 1"/>
          <p:cNvSpPr txBox="1"/>
          <p:nvPr/>
        </p:nvSpPr>
        <p:spPr>
          <a:xfrm>
            <a:off x="5690235" y="93895"/>
            <a:ext cx="4064000" cy="583565"/>
          </a:xfrm>
          <a:prstGeom prst="rect">
            <a:avLst/>
          </a:prstGeom>
        </p:spPr>
        <p:txBody>
          <a:bodyPr>
            <a:spAutoFit/>
          </a:bodyPr>
          <a:lstStyle/>
          <a:p>
            <a:pPr algn="l"/>
            <a:r>
              <a:rPr lang="en-US" altLang="zh-CN" sz="3200">
                <a:latin typeface="Arial" panose="020B0604020202020204" pitchFamily="34" charset="0"/>
                <a:ea typeface="微软雅黑" panose="020B0503020204020204" charset="-122"/>
              </a:rPr>
              <a:t>2024</a:t>
            </a:r>
            <a:r>
              <a:rPr lang="zh-CN" altLang="en-US" sz="3200">
                <a:latin typeface="Arial" panose="020B0604020202020204" pitchFamily="34" charset="0"/>
                <a:ea typeface="微软雅黑" panose="020B0503020204020204" charset="-122"/>
              </a:rPr>
              <a:t>年成都三诊</a:t>
            </a:r>
            <a:endParaRPr lang="zh-CN" altLang="en-US" sz="3200">
              <a:latin typeface="Arial" panose="020B0604020202020204" pitchFamily="34" charset="0"/>
              <a:ea typeface="微软雅黑" panose="020B0503020204020204" charset="-122"/>
            </a:endParaRPr>
          </a:p>
        </p:txBody>
      </p:sp>
      <p:sp>
        <p:nvSpPr>
          <p:cNvPr id="3" name="文本框 2"/>
          <p:cNvSpPr txBox="1"/>
          <p:nvPr/>
        </p:nvSpPr>
        <p:spPr>
          <a:xfrm>
            <a:off x="0" y="781050"/>
            <a:ext cx="12192000" cy="5167630"/>
          </a:xfrm>
          <a:prstGeom prst="rect">
            <a:avLst/>
          </a:prstGeom>
          <a:noFill/>
        </p:spPr>
        <p:txBody>
          <a:bodyPr wrap="square" rtlCol="0" anchor="t">
            <a:noAutofit/>
          </a:bodyPr>
          <a:lstStyle/>
          <a:p>
            <a:r>
              <a:rPr lang="zh-CN" altLang="en-US" sz="2800">
                <a:latin typeface="Arial" panose="020B0604020202020204" pitchFamily="34" charset="0"/>
                <a:ea typeface="宋体" panose="02010600030101010101" pitchFamily="2" charset="-122"/>
                <a:sym typeface="+mn-ea"/>
              </a:rPr>
              <a:t>近年来，中国的交通发展极大地改善了人民的生活，你校将举办以</a:t>
            </a:r>
            <a:r>
              <a:rPr lang="en-US" altLang="zh-CN" sz="2800">
                <a:latin typeface="Arial" panose="020B0604020202020204" pitchFamily="34" charset="0"/>
                <a:ea typeface="宋体" panose="02010600030101010101" pitchFamily="2" charset="-122"/>
                <a:sym typeface="+mn-ea"/>
              </a:rPr>
              <a:t>“Transportation Development Is Changing Our Life” </a:t>
            </a:r>
            <a:r>
              <a:rPr lang="zh-CN" altLang="en-US" sz="2800">
                <a:latin typeface="Arial" panose="020B0604020202020204" pitchFamily="34" charset="0"/>
                <a:ea typeface="宋体" panose="02010600030101010101" pitchFamily="2" charset="-122"/>
                <a:sym typeface="+mn-ea"/>
              </a:rPr>
              <a:t>为主题的英语演讲比赛，请写一篇演讲稿参赛。</a:t>
            </a:r>
            <a:endParaRPr lang="zh-CN" altLang="en-US" sz="2800">
              <a:latin typeface="Arial" panose="020B0604020202020204" pitchFamily="34" charset="0"/>
              <a:ea typeface="宋体" panose="02010600030101010101" pitchFamily="2" charset="-122"/>
            </a:endParaRPr>
          </a:p>
          <a:p>
            <a:endParaRPr lang="zh-CN" altLang="en-US" sz="2800">
              <a:latin typeface="Arial" panose="020B0604020202020204" pitchFamily="34" charset="0"/>
              <a:ea typeface="宋体" panose="02010600030101010101" pitchFamily="2" charset="-122"/>
            </a:endParaRPr>
          </a:p>
          <a:p>
            <a:r>
              <a:rPr lang="zh-CN" altLang="en-US" sz="2800">
                <a:latin typeface="Arial" panose="020B0604020202020204" pitchFamily="34" charset="0"/>
                <a:ea typeface="宋体" panose="02010600030101010101" pitchFamily="2" charset="-122"/>
                <a:sym typeface="+mn-ea"/>
              </a:rPr>
              <a:t>注意：词数</a:t>
            </a:r>
            <a:r>
              <a:rPr lang="en-US" altLang="zh-CN" sz="2800">
                <a:latin typeface="Arial" panose="020B0604020202020204" pitchFamily="34" charset="0"/>
                <a:ea typeface="宋体" panose="02010600030101010101" pitchFamily="2" charset="-122"/>
                <a:sym typeface="+mn-ea"/>
              </a:rPr>
              <a:t>100</a:t>
            </a:r>
            <a:r>
              <a:rPr lang="zh-CN" altLang="en-US" sz="2800">
                <a:latin typeface="Arial" panose="020B0604020202020204" pitchFamily="34" charset="0"/>
                <a:ea typeface="宋体" panose="02010600030101010101" pitchFamily="2" charset="-122"/>
                <a:sym typeface="+mn-ea"/>
              </a:rPr>
              <a:t>词左右。</a:t>
            </a:r>
            <a:endParaRPr lang="zh-CN" altLang="en-US" sz="2800">
              <a:latin typeface="Arial" panose="020B0604020202020204" pitchFamily="34" charset="0"/>
              <a:ea typeface="宋体" panose="02010600030101010101" pitchFamily="2" charset="-122"/>
            </a:endParaRPr>
          </a:p>
          <a:p>
            <a:endParaRPr lang="zh-CN" altLang="en-US" sz="2800">
              <a:latin typeface="Arial" panose="020B0604020202020204" pitchFamily="34" charset="0"/>
              <a:ea typeface="宋体" panose="02010600030101010101" pitchFamily="2" charset="-122"/>
            </a:endParaRPr>
          </a:p>
          <a:p>
            <a:r>
              <a:rPr lang="en-US" altLang="zh-CN" sz="2800">
                <a:latin typeface="Arial" panose="020B0604020202020204" pitchFamily="34" charset="0"/>
                <a:ea typeface="宋体" panose="02010600030101010101" pitchFamily="2" charset="-122"/>
                <a:sym typeface="+mn-ea"/>
              </a:rPr>
              <a:t>Ladies and gentlemen,</a:t>
            </a:r>
            <a:endParaRPr lang="en-US" altLang="zh-CN" sz="2800">
              <a:latin typeface="Arial" panose="020B0604020202020204" pitchFamily="34" charset="0"/>
              <a:ea typeface="宋体" panose="02010600030101010101" pitchFamily="2"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9065" y="0"/>
            <a:ext cx="12052935" cy="7355205"/>
          </a:xfrm>
          <a:prstGeom prst="rect">
            <a:avLst/>
          </a:prstGeom>
          <a:noFill/>
        </p:spPr>
        <p:txBody>
          <a:bodyPr wrap="square" rtlCol="0" anchor="t">
            <a:spAutoFit/>
          </a:bodyPr>
          <a:lstStyle/>
          <a:p>
            <a:pPr indent="0" algn="just" fontAlgn="auto">
              <a:lnSpc>
                <a:spcPts val="2960"/>
              </a:lnSpc>
            </a:pPr>
            <a:r>
              <a:rPr lang="zh-CN" altLang="en-US" sz="2800" dirty="0">
                <a:latin typeface="Times New Roman" panose="02020603050405020304" pitchFamily="18" charset="0"/>
                <a:ea typeface="宋体" panose="02010600030101010101" pitchFamily="2" charset="-122"/>
                <a:cs typeface="Times New Roman" panose="02020603050405020304" pitchFamily="18" charset="0"/>
                <a:sym typeface="+mn-ea"/>
              </a:rPr>
              <a:t>Ladies and gentlemen,</a:t>
            </a:r>
            <a:endParaRPr lang="zh-CN" altLang="en-US" sz="2800" noProof="1">
              <a:latin typeface="Times New Roman" panose="02020603050405020304" pitchFamily="18" charset="0"/>
              <a:cs typeface="Times New Roman" panose="02020603050405020304" pitchFamily="18" charset="0"/>
            </a:endParaRPr>
          </a:p>
          <a:p>
            <a:pPr indent="0" algn="just" fontAlgn="auto">
              <a:lnSpc>
                <a:spcPts val="296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sym typeface="+mn-ea"/>
              </a:rPr>
              <a:t>Today, I stand before you to speak on a subject that has not only transformed our landscapes but also the very fabric</a:t>
            </a:r>
            <a:r>
              <a:rPr lang="en-US" altLang="zh-CN" sz="28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8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结构）</a:t>
            </a:r>
            <a:r>
              <a:rPr lang="zh-CN" altLang="en-US" sz="2800" dirty="0">
                <a:latin typeface="Times New Roman" panose="02020603050405020304" pitchFamily="18" charset="0"/>
                <a:ea typeface="宋体" panose="02010600030101010101" pitchFamily="2" charset="-122"/>
                <a:cs typeface="Times New Roman" panose="02020603050405020304" pitchFamily="18" charset="0"/>
                <a:sym typeface="+mn-ea"/>
              </a:rPr>
              <a:t>of our daily lives – the development of transportation.</a:t>
            </a:r>
            <a:r>
              <a:rPr lang="zh-CN" altLang="en-US" sz="2800" dirty="0">
                <a:highlight>
                  <a:srgbClr val="00FF00"/>
                </a:highlight>
                <a:latin typeface="Times New Roman" panose="02020603050405020304" pitchFamily="18" charset="0"/>
                <a:ea typeface="宋体" panose="02010600030101010101" pitchFamily="2" charset="-122"/>
                <a:cs typeface="Times New Roman" panose="02020603050405020304" pitchFamily="18" charset="0"/>
                <a:sym typeface="+mn-ea"/>
              </a:rPr>
              <a:t>（引入主题）</a:t>
            </a:r>
            <a:endParaRPr lang="zh-CN" altLang="en-US" sz="2800" noProof="1">
              <a:latin typeface="Times New Roman" panose="02020603050405020304" pitchFamily="18" charset="0"/>
              <a:cs typeface="Times New Roman" panose="02020603050405020304" pitchFamily="18" charset="0"/>
            </a:endParaRPr>
          </a:p>
          <a:p>
            <a:pPr indent="0" algn="just" fontAlgn="auto">
              <a:lnSpc>
                <a:spcPts val="296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sym typeface="+mn-ea"/>
              </a:rPr>
              <a:t>Over the past few decades, we have witnessed an era of unprecedented</a:t>
            </a:r>
            <a:r>
              <a:rPr lang="zh-CN" altLang="en-US" sz="2800" dirty="0">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（史无前例的）</a:t>
            </a:r>
            <a:r>
              <a:rPr lang="zh-CN" altLang="en-US" sz="2800" dirty="0">
                <a:latin typeface="Times New Roman" panose="02020603050405020304" pitchFamily="18" charset="0"/>
                <a:ea typeface="宋体" panose="02010600030101010101" pitchFamily="2" charset="-122"/>
                <a:cs typeface="Times New Roman" panose="02020603050405020304" pitchFamily="18" charset="0"/>
                <a:sym typeface="+mn-ea"/>
              </a:rPr>
              <a:t> progress. </a:t>
            </a:r>
            <a:r>
              <a:rPr lang="zh-CN" altLang="en-US" sz="2800" dirty="0">
                <a:highlight>
                  <a:srgbClr val="00FF00"/>
                </a:highlight>
                <a:latin typeface="Times New Roman" panose="02020603050405020304" pitchFamily="18" charset="0"/>
                <a:ea typeface="宋体" panose="02010600030101010101" pitchFamily="2" charset="-122"/>
                <a:cs typeface="Times New Roman" panose="02020603050405020304" pitchFamily="18" charset="0"/>
                <a:sym typeface="+mn-ea"/>
              </a:rPr>
              <a:t>举例</a:t>
            </a:r>
            <a:r>
              <a:rPr lang="zh-CN" altLang="en-US" sz="2800" dirty="0">
                <a:latin typeface="Times New Roman" panose="02020603050405020304" pitchFamily="18" charset="0"/>
                <a:ea typeface="宋体" panose="02010600030101010101" pitchFamily="2" charset="-122"/>
                <a:cs typeface="Times New Roman" panose="02020603050405020304" pitchFamily="18" charset="0"/>
                <a:sym typeface="+mn-ea"/>
              </a:rPr>
              <a:t>High-speed trains have shrunk distances, bridges have connected once isolated regions, and the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sym typeface="+mn-ea"/>
              </a:rPr>
              <a:t>application</a:t>
            </a:r>
            <a:r>
              <a:rPr lang="zh-CN" altLang="en-US" sz="2800" dirty="0">
                <a:latin typeface="Times New Roman" panose="02020603050405020304" pitchFamily="18" charset="0"/>
                <a:ea typeface="宋体" panose="02010600030101010101" pitchFamily="2" charset="-122"/>
                <a:cs typeface="Times New Roman" panose="02020603050405020304" pitchFamily="18" charset="0"/>
                <a:sym typeface="+mn-ea"/>
              </a:rPr>
              <a:t> of smart cars has revolutionized personal mobility. This evolution has not only made our journeys faster and safer but has also opened up new horizons for economic growth and social interaction.</a:t>
            </a:r>
            <a:endParaRPr lang="zh-CN" altLang="en-US" sz="2800" noProof="1">
              <a:latin typeface="Times New Roman" panose="02020603050405020304" pitchFamily="18" charset="0"/>
              <a:cs typeface="Times New Roman" panose="02020603050405020304" pitchFamily="18" charset="0"/>
            </a:endParaRPr>
          </a:p>
          <a:p>
            <a:pPr indent="0" algn="just" fontAlgn="auto">
              <a:lnSpc>
                <a:spcPts val="296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The impact on our lives is profound</a:t>
            </a:r>
            <a:r>
              <a:rPr lang="zh-CN" altLang="en-US" sz="28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dirty="0">
                <a:highlight>
                  <a:srgbClr val="00FF00"/>
                </a:highlight>
                <a:latin typeface="Times New Roman" panose="02020603050405020304" pitchFamily="18" charset="0"/>
                <a:ea typeface="宋体" panose="02010600030101010101" pitchFamily="2" charset="-122"/>
                <a:cs typeface="Times New Roman" panose="02020603050405020304" pitchFamily="18" charset="0"/>
                <a:sym typeface="+mn-ea"/>
              </a:rPr>
              <a:t>影响</a:t>
            </a:r>
            <a:r>
              <a:rPr lang="zh-CN" altLang="en-US" sz="2800" dirty="0">
                <a:latin typeface="Times New Roman" panose="02020603050405020304" pitchFamily="18" charset="0"/>
                <a:ea typeface="宋体" panose="02010600030101010101" pitchFamily="2" charset="-122"/>
                <a:cs typeface="Times New Roman" panose="02020603050405020304" pitchFamily="18" charset="0"/>
                <a:sym typeface="+mn-ea"/>
              </a:rPr>
              <a:t>It has brought families closer by reducing travel time, it has broadened our perspectives by making diverse cultures more accessible, and it has fostered a sense of global community by making the world feel smaller.</a:t>
            </a:r>
            <a:endParaRPr lang="zh-CN" altLang="en-US" sz="2800" noProof="1">
              <a:latin typeface="Times New Roman" panose="02020603050405020304" pitchFamily="18" charset="0"/>
              <a:cs typeface="Times New Roman" panose="02020603050405020304" pitchFamily="18" charset="0"/>
            </a:endParaRPr>
          </a:p>
          <a:p>
            <a:pPr indent="0" algn="just" fontAlgn="auto">
              <a:lnSpc>
                <a:spcPts val="296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sym typeface="+mn-ea"/>
              </a:rPr>
              <a:t>As we embrace these changes, let us also remember the importance of sustainability. Our transportation systems must continue to evolve, not just in speed and efficiency, but also in their ability to protect our environment for future generations.</a:t>
            </a:r>
            <a:r>
              <a:rPr lang="zh-CN" altLang="en-US" sz="2800" dirty="0">
                <a:highlight>
                  <a:srgbClr val="00FF00"/>
                </a:highlight>
                <a:latin typeface="Times New Roman" panose="02020603050405020304" pitchFamily="18" charset="0"/>
                <a:ea typeface="宋体" panose="02010600030101010101" pitchFamily="2" charset="-122"/>
                <a:cs typeface="Times New Roman" panose="02020603050405020304" pitchFamily="18" charset="0"/>
                <a:sym typeface="+mn-ea"/>
              </a:rPr>
              <a:t>（倡议）</a:t>
            </a:r>
            <a:r>
              <a:rPr lang="zh-CN" altLang="en-US" sz="2800" dirty="0">
                <a:latin typeface="Times New Roman" panose="02020603050405020304" pitchFamily="18" charset="0"/>
                <a:ea typeface="宋体" panose="02010600030101010101" pitchFamily="2" charset="-122"/>
                <a:cs typeface="Times New Roman" panose="02020603050405020304" pitchFamily="18" charset="0"/>
                <a:sym typeface="+mn-ea"/>
              </a:rPr>
              <a:t>Thank you</a:t>
            </a:r>
            <a:r>
              <a:rPr lang="en-US" altLang="zh-CN" sz="2800" dirty="0">
                <a:latin typeface="Times New Roman" panose="02020603050405020304" pitchFamily="18" charset="0"/>
                <a:ea typeface="宋体" panose="02010600030101010101" pitchFamily="2" charset="-122"/>
                <a:cs typeface="Times New Roman" panose="02020603050405020304" pitchFamily="18" charset="0"/>
                <a:sym typeface="+mn-ea"/>
              </a:rPr>
              <a:t> for your listening.</a:t>
            </a:r>
            <a:endParaRPr lang="zh-CN" altLang="en-US" sz="2800" noProof="1">
              <a:latin typeface="Times New Roman" panose="02020603050405020304" pitchFamily="18" charset="0"/>
              <a:cs typeface="Times New Roman" panose="02020603050405020304" pitchFamily="18" charset="0"/>
            </a:endParaRPr>
          </a:p>
          <a:p>
            <a:pPr algn="just"/>
            <a:endParaRPr lang="zh-CN" altLang="en-US" sz="2800" noProof="1">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53435" y="3236595"/>
            <a:ext cx="4064000" cy="768350"/>
          </a:xfrm>
          <a:prstGeom prst="rect">
            <a:avLst/>
          </a:prstGeom>
        </p:spPr>
        <p:txBody>
          <a:bodyPr>
            <a:spAutoFit/>
          </a:bodyPr>
          <a:lstStyle/>
          <a:p>
            <a:pPr algn="l"/>
            <a:r>
              <a:rPr lang="en-US" altLang="zh-CN" sz="4400">
                <a:latin typeface="Arial" panose="020B0604020202020204" pitchFamily="34" charset="0"/>
                <a:ea typeface="微软雅黑" panose="020B0503020204020204" charset="-122"/>
              </a:rPr>
              <a:t>Thank you</a:t>
            </a:r>
            <a:endParaRPr lang="en-US" altLang="zh-CN" sz="4400">
              <a:latin typeface="Arial" panose="020B0604020202020204" pitchFamily="34" charset="0"/>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1" name="五边形 30"/>
          <p:cNvSpPr/>
          <p:nvPr/>
        </p:nvSpPr>
        <p:spPr>
          <a:xfrm flipH="1">
            <a:off x="2954655" y="2037080"/>
            <a:ext cx="8722360" cy="1049655"/>
          </a:xfrm>
          <a:prstGeom prst="homePlate">
            <a:avLst>
              <a:gd name="adj" fmla="val 36819"/>
            </a:avLst>
          </a:prstGeom>
          <a:solidFill>
            <a:schemeClr val="bg1">
              <a:lumMod val="95000"/>
            </a:schemeClr>
          </a:solid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685800">
              <a:defRPr/>
            </a:pPr>
            <a:endParaRPr lang="zh-CN" altLang="en-US" sz="1400" kern="0">
              <a:solidFill>
                <a:prstClr val="white"/>
              </a:solidFill>
              <a:latin typeface="Agency FB" panose="020B0503020202020204"/>
            </a:endParaRPr>
          </a:p>
        </p:txBody>
      </p:sp>
      <p:sp>
        <p:nvSpPr>
          <p:cNvPr id="32" name="圆角矩形 31"/>
          <p:cNvSpPr/>
          <p:nvPr/>
        </p:nvSpPr>
        <p:spPr>
          <a:xfrm>
            <a:off x="2954655" y="2198370"/>
            <a:ext cx="9377680" cy="888365"/>
          </a:xfrm>
          <a:prstGeom prst="roundRect">
            <a:avLst/>
          </a:prstGeom>
          <a:noFill/>
          <a:ln w="12700" cap="flat" cmpd="sng" algn="ctr">
            <a:noFill/>
            <a:prstDash val="solid"/>
            <a:miter lim="800000"/>
          </a:ln>
          <a:effectLst/>
        </p:spPr>
        <p:txBody>
          <a:bodyPr lIns="81693" tIns="40847" rIns="81693" bIns="40847" anchor="ctr"/>
          <a:lstStyle/>
          <a:p>
            <a:pPr algn="ctr" defTabSz="685800">
              <a:defRPr/>
            </a:pPr>
            <a:r>
              <a:rPr lang="en-US" altLang="zh-CN" sz="4800" kern="0" dirty="0">
                <a:latin typeface="微软雅黑" panose="020B0503020204020204" charset="-122"/>
              </a:rPr>
              <a:t>2024</a:t>
            </a:r>
            <a:r>
              <a:rPr lang="zh-CN" altLang="zh-CN" sz="4800" kern="0" dirty="0">
                <a:latin typeface="微软雅黑" panose="020B0503020204020204" charset="-122"/>
              </a:rPr>
              <a:t>高考英语全国甲卷应用文</a:t>
            </a:r>
            <a:endParaRPr lang="en-US" altLang="zh-CN" sz="4800" kern="0" dirty="0">
              <a:latin typeface="微软雅黑" panose="020B0503020204020204" charset="-122"/>
            </a:endParaRPr>
          </a:p>
        </p:txBody>
      </p:sp>
      <p:sp>
        <p:nvSpPr>
          <p:cNvPr id="6" name="文本框 5"/>
          <p:cNvSpPr txBox="1"/>
          <p:nvPr/>
        </p:nvSpPr>
        <p:spPr>
          <a:xfrm>
            <a:off x="4336415" y="4242435"/>
            <a:ext cx="5452110" cy="645160"/>
          </a:xfrm>
          <a:prstGeom prst="rect">
            <a:avLst/>
          </a:prstGeom>
          <a:noFill/>
        </p:spPr>
        <p:txBody>
          <a:bodyPr wrap="square" rtlCol="0">
            <a:spAutoFit/>
          </a:bodyPr>
          <a:lstStyle/>
          <a:p>
            <a:pPr algn="ctr"/>
            <a:r>
              <a:rPr lang="en-US" altLang="zh-CN" sz="3600"/>
              <a:t>Alicewu             </a:t>
            </a:r>
            <a:endParaRPr lang="en-US" altLang="zh-CN"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75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22" presetClass="entr" presetSubtype="8" fill="hold" grpId="0" nodeType="withEffect">
                                  <p:stCondLst>
                                    <p:cond delay="1750"/>
                                  </p:stCondLst>
                                  <p:childTnLst>
                                    <p:set>
                                      <p:cBhvr>
                                        <p:cTn id="9" dur="1" fill="hold">
                                          <p:stCondLst>
                                            <p:cond delay="0"/>
                                          </p:stCondLst>
                                        </p:cTn>
                                        <p:tgtEl>
                                          <p:spTgt spid="32"/>
                                        </p:tgtEl>
                                        <p:attrNameLst>
                                          <p:attrName>style.visibility</p:attrName>
                                        </p:attrNameLst>
                                      </p:cBhvr>
                                      <p:to>
                                        <p:strVal val="visible"/>
                                      </p:to>
                                    </p:set>
                                    <p:animEffect transition="in" filter="wipe(left)">
                                      <p:cBhvr>
                                        <p:cTn id="10" dur="1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2" grpId="0" bldLvl="0" animBg="1"/>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5" name="Text Box 147"/>
          <p:cNvSpPr txBox="1">
            <a:spLocks noChangeArrowheads="1"/>
          </p:cNvSpPr>
          <p:nvPr/>
        </p:nvSpPr>
        <p:spPr bwMode="auto">
          <a:xfrm>
            <a:off x="3782695" y="158115"/>
            <a:ext cx="4460191"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defRPr/>
            </a:pPr>
            <a:r>
              <a:rPr lang="en-US" altLang="zh-CN" sz="6000" b="1" dirty="0">
                <a:latin typeface="+mj-ea"/>
                <a:ea typeface="+mj-ea"/>
              </a:rPr>
              <a:t>Contents</a:t>
            </a:r>
            <a:endParaRPr lang="en-US" altLang="zh-CN" sz="6000" b="1" dirty="0">
              <a:latin typeface="+mj-ea"/>
              <a:ea typeface="+mj-ea"/>
            </a:endParaRPr>
          </a:p>
        </p:txBody>
      </p:sp>
      <p:sp>
        <p:nvSpPr>
          <p:cNvPr id="3" name="任意多边形 2"/>
          <p:cNvSpPr/>
          <p:nvPr>
            <p:custDataLst>
              <p:tags r:id="rId2"/>
            </p:custDataLst>
          </p:nvPr>
        </p:nvSpPr>
        <p:spPr>
          <a:xfrm>
            <a:off x="3921198" y="2101214"/>
            <a:ext cx="5288520" cy="1280368"/>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 name="connsiteX0-1-1" fmla="*/ 0 w 5034421"/>
              <a:gd name="connsiteY0-2-2" fmla="*/ 1127507 h 1135922"/>
              <a:gd name="connsiteX1-3-3" fmla="*/ 1616315 w 5034421"/>
              <a:gd name="connsiteY1-4-4" fmla="*/ 61689 h 1135922"/>
              <a:gd name="connsiteX2-5-5" fmla="*/ 3310671 w 5034421"/>
              <a:gd name="connsiteY2-6-6" fmla="*/ 1135922 h 1135922"/>
              <a:gd name="connsiteX3-7-7" fmla="*/ 5034421 w 5034421"/>
              <a:gd name="connsiteY3-8-8" fmla="*/ 0 h 1135922"/>
            </a:gdLst>
            <a:ahLst/>
            <a:cxnLst>
              <a:cxn ang="0">
                <a:pos x="connsiteX0-1-1" y="connsiteY0-2-2"/>
              </a:cxn>
              <a:cxn ang="0">
                <a:pos x="connsiteX1-3-3" y="connsiteY1-4-4"/>
              </a:cxn>
              <a:cxn ang="0">
                <a:pos x="connsiteX2-5-5" y="connsiteY2-6-6"/>
              </a:cxn>
              <a:cxn ang="0">
                <a:pos x="connsiteX3-7-7" y="connsiteY3-8-8"/>
              </a:cxn>
            </a:cxnLst>
            <a:rect l="l" t="t" r="r" b="b"/>
            <a:pathLst>
              <a:path w="5034421" h="1135922">
                <a:moveTo>
                  <a:pt x="0" y="1127507"/>
                </a:moveTo>
                <a:cubicBezTo>
                  <a:pt x="507007" y="1133132"/>
                  <a:pt x="1064537" y="60287"/>
                  <a:pt x="1616315" y="61689"/>
                </a:cubicBezTo>
                <a:cubicBezTo>
                  <a:pt x="2168093" y="63091"/>
                  <a:pt x="2778719" y="1127985"/>
                  <a:pt x="3310671" y="1135922"/>
                </a:cubicBezTo>
                <a:cubicBezTo>
                  <a:pt x="3866607" y="1117435"/>
                  <a:pt x="4488155" y="10814"/>
                  <a:pt x="5034421" y="0"/>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lIns="121917" tIns="60958" rIns="121917" bIns="60958" rtlCol="0" anchor="ctr"/>
          <a:lstStyle/>
          <a:p>
            <a:pPr algn="ctr"/>
            <a:endParaRPr lang="zh-CN" altLang="en-US">
              <a:solidFill>
                <a:schemeClr val="bg1"/>
              </a:solidFill>
            </a:endParaRPr>
          </a:p>
        </p:txBody>
      </p:sp>
      <p:sp>
        <p:nvSpPr>
          <p:cNvPr id="4" name="TextBox 6"/>
          <p:cNvSpPr txBox="1">
            <a:spLocks noChangeArrowheads="1"/>
          </p:cNvSpPr>
          <p:nvPr>
            <p:custDataLst>
              <p:tags r:id="rId3"/>
            </p:custDataLst>
          </p:nvPr>
        </p:nvSpPr>
        <p:spPr bwMode="auto">
          <a:xfrm>
            <a:off x="2846567" y="1891069"/>
            <a:ext cx="2018447"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600" b="1" dirty="0">
                <a:solidFill>
                  <a:schemeClr val="accent1"/>
                </a:solidFill>
                <a:latin typeface="微软雅黑" panose="020B0503020204020204" charset="-122"/>
                <a:ea typeface="微软雅黑" panose="020B0503020204020204" charset="-122"/>
              </a:rPr>
              <a:t>审题</a:t>
            </a:r>
            <a:endParaRPr lang="zh-CN" altLang="en-US" sz="3600" b="1" dirty="0">
              <a:solidFill>
                <a:schemeClr val="accent1"/>
              </a:solidFill>
              <a:latin typeface="微软雅黑" panose="020B0503020204020204" charset="-122"/>
              <a:ea typeface="微软雅黑" panose="020B0503020204020204" charset="-122"/>
            </a:endParaRPr>
          </a:p>
        </p:txBody>
      </p:sp>
      <p:sp>
        <p:nvSpPr>
          <p:cNvPr id="5" name="TextBox 6"/>
          <p:cNvSpPr txBox="1">
            <a:spLocks noChangeArrowheads="1"/>
          </p:cNvSpPr>
          <p:nvPr>
            <p:custDataLst>
              <p:tags r:id="rId4"/>
            </p:custDataLst>
          </p:nvPr>
        </p:nvSpPr>
        <p:spPr bwMode="auto">
          <a:xfrm>
            <a:off x="4631690" y="3018790"/>
            <a:ext cx="2209800"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600" b="1" dirty="0">
                <a:solidFill>
                  <a:schemeClr val="accent1"/>
                </a:solidFill>
                <a:latin typeface="微软雅黑" panose="020B0503020204020204" charset="-122"/>
                <a:ea typeface="微软雅黑" panose="020B0503020204020204" charset="-122"/>
              </a:rPr>
              <a:t>谋篇布局</a:t>
            </a:r>
            <a:endParaRPr lang="zh-CN" altLang="en-US" sz="3600" b="1" dirty="0">
              <a:solidFill>
                <a:schemeClr val="accent1"/>
              </a:solidFill>
              <a:latin typeface="微软雅黑" panose="020B0503020204020204" charset="-122"/>
              <a:ea typeface="微软雅黑" panose="020B0503020204020204" charset="-122"/>
            </a:endParaRPr>
          </a:p>
        </p:txBody>
      </p:sp>
      <p:sp>
        <p:nvSpPr>
          <p:cNvPr id="6" name="TextBox 6"/>
          <p:cNvSpPr txBox="1">
            <a:spLocks noChangeArrowheads="1"/>
          </p:cNvSpPr>
          <p:nvPr>
            <p:custDataLst>
              <p:tags r:id="rId5"/>
            </p:custDataLst>
          </p:nvPr>
        </p:nvSpPr>
        <p:spPr bwMode="auto">
          <a:xfrm>
            <a:off x="6431915" y="1423035"/>
            <a:ext cx="2235200" cy="1228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marL="0" lvl="1" algn="ctr"/>
            <a:r>
              <a:rPr lang="zh-CN" altLang="en-US" sz="3600" b="1" dirty="0">
                <a:solidFill>
                  <a:schemeClr val="accent1"/>
                </a:solidFill>
                <a:latin typeface="微软雅黑" panose="020B0503020204020204" charset="-122"/>
                <a:ea typeface="微软雅黑" panose="020B0503020204020204" charset="-122"/>
              </a:rPr>
              <a:t>句型升级</a:t>
            </a:r>
            <a:r>
              <a:rPr lang="en-US" altLang="zh-CN" sz="3600" b="1" dirty="0">
                <a:solidFill>
                  <a:schemeClr val="accent1"/>
                </a:solidFill>
                <a:latin typeface="微软雅黑" panose="020B0503020204020204" charset="-122"/>
                <a:ea typeface="微软雅黑" panose="020B0503020204020204" charset="-122"/>
              </a:rPr>
              <a:t>&amp;</a:t>
            </a:r>
            <a:r>
              <a:rPr lang="zh-CN" altLang="en-US" sz="3600" b="1" dirty="0">
                <a:solidFill>
                  <a:schemeClr val="accent1"/>
                </a:solidFill>
                <a:latin typeface="微软雅黑" panose="020B0503020204020204" charset="-122"/>
                <a:ea typeface="微软雅黑" panose="020B0503020204020204" charset="-122"/>
              </a:rPr>
              <a:t>下水文</a:t>
            </a:r>
            <a:endParaRPr lang="zh-CN" altLang="en-US" sz="3600" b="1" dirty="0">
              <a:solidFill>
                <a:schemeClr val="accent1"/>
              </a:solidFill>
              <a:latin typeface="微软雅黑" panose="020B0503020204020204" charset="-122"/>
              <a:ea typeface="微软雅黑" panose="020B0503020204020204" charset="-122"/>
            </a:endParaRPr>
          </a:p>
        </p:txBody>
      </p:sp>
      <p:sp>
        <p:nvSpPr>
          <p:cNvPr id="7" name="TextBox 47"/>
          <p:cNvSpPr txBox="1">
            <a:spLocks noChangeArrowheads="1"/>
          </p:cNvSpPr>
          <p:nvPr>
            <p:custDataLst>
              <p:tags r:id="rId6"/>
            </p:custDataLst>
          </p:nvPr>
        </p:nvSpPr>
        <p:spPr bwMode="auto">
          <a:xfrm>
            <a:off x="8191500" y="3034030"/>
            <a:ext cx="3058795" cy="67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vl2pPr/>
            <a:lvl3pPr/>
            <a:lvl4pPr/>
            <a:lvl5pPr/>
            <a:lvl6pPr/>
            <a:lvl7pPr/>
            <a:lvl8pPr/>
            <a:lvl9pPr/>
          </a:lstStyle>
          <a:p>
            <a:pPr algn="ctr"/>
            <a:r>
              <a:rPr lang="zh-CN" altLang="en-US" sz="3600" b="1" dirty="0">
                <a:solidFill>
                  <a:schemeClr val="accent1"/>
                </a:solidFill>
                <a:latin typeface="微软雅黑" panose="020B0503020204020204" charset="-122"/>
                <a:ea typeface="微软雅黑" panose="020B0503020204020204" charset="-122"/>
              </a:rPr>
              <a:t>同类拓展演练</a:t>
            </a:r>
            <a:endParaRPr lang="zh-CN" altLang="en-US" sz="3600" b="1" dirty="0">
              <a:solidFill>
                <a:schemeClr val="accent1"/>
              </a:solidFill>
              <a:latin typeface="微软雅黑" panose="020B0503020204020204" charset="-122"/>
              <a:ea typeface="微软雅黑" panose="020B0503020204020204" charset="-122"/>
            </a:endParaRPr>
          </a:p>
        </p:txBody>
      </p:sp>
      <p:grpSp>
        <p:nvGrpSpPr>
          <p:cNvPr id="11" name="组合 10"/>
          <p:cNvGrpSpPr/>
          <p:nvPr>
            <p:custDataLst>
              <p:tags r:id="rId7"/>
            </p:custDataLst>
          </p:nvPr>
        </p:nvGrpSpPr>
        <p:grpSpPr>
          <a:xfrm>
            <a:off x="3281481" y="2761420"/>
            <a:ext cx="1180558" cy="1180985"/>
            <a:chOff x="1008115" y="2542722"/>
            <a:chExt cx="1360493" cy="1360493"/>
          </a:xfrm>
        </p:grpSpPr>
        <p:grpSp>
          <p:nvGrpSpPr>
            <p:cNvPr id="12" name="组合 11"/>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4" name="同心圆 13"/>
              <p:cNvSpPr/>
              <p:nvPr>
                <p:custDataLst>
                  <p:tags r:id="rId8"/>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62143"/>
                  </a:solidFill>
                </a:endParaRPr>
              </a:p>
            </p:txBody>
          </p:sp>
          <p:sp>
            <p:nvSpPr>
              <p:cNvPr id="15" name="菱形 14"/>
              <p:cNvSpPr/>
              <p:nvPr>
                <p:custDataLst>
                  <p:tags r:id="rId9"/>
                </p:custDataLst>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62143"/>
                  </a:solidFill>
                </a:endParaRPr>
              </a:p>
            </p:txBody>
          </p:sp>
        </p:grpSp>
        <p:sp>
          <p:nvSpPr>
            <p:cNvPr id="13" name="TextBox 54"/>
            <p:cNvSpPr txBox="1"/>
            <p:nvPr>
              <p:custDataLst>
                <p:tags r:id="rId10"/>
              </p:custDataLst>
            </p:nvPr>
          </p:nvSpPr>
          <p:spPr>
            <a:xfrm>
              <a:off x="1382523" y="2728992"/>
              <a:ext cx="587367" cy="1044609"/>
            </a:xfrm>
            <a:prstGeom prst="rect">
              <a:avLst/>
            </a:prstGeom>
            <a:noFill/>
          </p:spPr>
          <p:txBody>
            <a:bodyPr wrap="square" rtlCol="0">
              <a:spAutoFit/>
            </a:bodyPr>
            <a:lstStyle/>
            <a:p>
              <a:pPr algn="ctr"/>
              <a:r>
                <a:rPr lang="en-US" altLang="zh-CN" sz="5300" b="1" dirty="0">
                  <a:solidFill>
                    <a:srgbClr val="92D050"/>
                  </a:solidFill>
                  <a:latin typeface="微软雅黑" panose="020B0503020204020204" charset="-122"/>
                  <a:ea typeface="造字工房劲黑（非商用）常规体" pitchFamily="50" charset="-122"/>
                </a:rPr>
                <a:t>1</a:t>
              </a:r>
              <a:endParaRPr lang="en-US" altLang="zh-CN" sz="5300" b="1" dirty="0">
                <a:solidFill>
                  <a:srgbClr val="92D050"/>
                </a:solidFill>
                <a:latin typeface="微软雅黑" panose="020B0503020204020204" charset="-122"/>
                <a:ea typeface="造字工房劲黑（非商用）常规体" pitchFamily="50" charset="-122"/>
              </a:endParaRPr>
            </a:p>
          </p:txBody>
        </p:sp>
      </p:grpSp>
      <p:grpSp>
        <p:nvGrpSpPr>
          <p:cNvPr id="16" name="组合 15"/>
          <p:cNvGrpSpPr/>
          <p:nvPr>
            <p:custDataLst>
              <p:tags r:id="rId11"/>
            </p:custDataLst>
          </p:nvPr>
        </p:nvGrpSpPr>
        <p:grpSpPr>
          <a:xfrm>
            <a:off x="6814963" y="2728723"/>
            <a:ext cx="1180558" cy="1180985"/>
            <a:chOff x="4770261" y="2542722"/>
            <a:chExt cx="1360493" cy="1360493"/>
          </a:xfrm>
        </p:grpSpPr>
        <p:grpSp>
          <p:nvGrpSpPr>
            <p:cNvPr id="17" name="组合 16"/>
            <p:cNvGrpSpPr/>
            <p:nvPr/>
          </p:nvGrpSpPr>
          <p:grpSpPr>
            <a:xfrm>
              <a:off x="4770261" y="2542722"/>
              <a:ext cx="1360493" cy="1360493"/>
              <a:chOff x="304800" y="673100"/>
              <a:chExt cx="4000500" cy="4000500"/>
            </a:xfrm>
            <a:effectLst>
              <a:outerShdw blurRad="444500" dist="254000" dir="8100000" algn="tr" rotWithShape="0">
                <a:prstClr val="black">
                  <a:alpha val="50000"/>
                </a:prstClr>
              </a:outerShdw>
            </a:effectLst>
          </p:grpSpPr>
          <p:sp>
            <p:nvSpPr>
              <p:cNvPr id="19" name="同心圆 18"/>
              <p:cNvSpPr/>
              <p:nvPr>
                <p:custDataLst>
                  <p:tags r:id="rId12"/>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62143"/>
                  </a:solidFill>
                </a:endParaRPr>
              </a:p>
            </p:txBody>
          </p:sp>
          <p:sp>
            <p:nvSpPr>
              <p:cNvPr id="20" name="菱形 19"/>
              <p:cNvSpPr/>
              <p:nvPr>
                <p:custDataLst>
                  <p:tags r:id="rId13"/>
                </p:custDataLst>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62143"/>
                  </a:solidFill>
                </a:endParaRPr>
              </a:p>
            </p:txBody>
          </p:sp>
        </p:grpSp>
        <p:sp>
          <p:nvSpPr>
            <p:cNvPr id="18" name="TextBox 59"/>
            <p:cNvSpPr txBox="1"/>
            <p:nvPr>
              <p:custDataLst>
                <p:tags r:id="rId14"/>
              </p:custDataLst>
            </p:nvPr>
          </p:nvSpPr>
          <p:spPr>
            <a:xfrm>
              <a:off x="5155729" y="2780033"/>
              <a:ext cx="587367" cy="1044609"/>
            </a:xfrm>
            <a:prstGeom prst="rect">
              <a:avLst/>
            </a:prstGeom>
            <a:noFill/>
          </p:spPr>
          <p:txBody>
            <a:bodyPr wrap="square" rtlCol="0">
              <a:spAutoFit/>
            </a:bodyPr>
            <a:lstStyle/>
            <a:p>
              <a:pPr algn="ctr"/>
              <a:r>
                <a:rPr lang="en-US" altLang="zh-CN" sz="5300" b="1" dirty="0">
                  <a:solidFill>
                    <a:srgbClr val="92D050"/>
                  </a:solidFill>
                  <a:latin typeface="微软雅黑" panose="020B0503020204020204" charset="-122"/>
                  <a:ea typeface="造字工房劲黑（非商用）常规体" pitchFamily="50" charset="-122"/>
                </a:rPr>
                <a:t>3</a:t>
              </a:r>
              <a:endParaRPr lang="en-US" altLang="zh-CN" sz="5300" b="1" dirty="0">
                <a:solidFill>
                  <a:srgbClr val="92D050"/>
                </a:solidFill>
                <a:latin typeface="微软雅黑" panose="020B0503020204020204" charset="-122"/>
                <a:ea typeface="造字工房劲黑（非商用）常规体" pitchFamily="50" charset="-122"/>
              </a:endParaRPr>
            </a:p>
          </p:txBody>
        </p:sp>
      </p:grpSp>
      <p:grpSp>
        <p:nvGrpSpPr>
          <p:cNvPr id="21" name="组合 20"/>
          <p:cNvGrpSpPr/>
          <p:nvPr>
            <p:custDataLst>
              <p:tags r:id="rId15"/>
            </p:custDataLst>
          </p:nvPr>
        </p:nvGrpSpPr>
        <p:grpSpPr>
          <a:xfrm>
            <a:off x="5012199" y="1602774"/>
            <a:ext cx="1180558" cy="1180985"/>
            <a:chOff x="2889188" y="1494971"/>
            <a:chExt cx="1360493" cy="1360493"/>
          </a:xfrm>
        </p:grpSpPr>
        <p:grpSp>
          <p:nvGrpSpPr>
            <p:cNvPr id="22" name="组合 21"/>
            <p:cNvGrpSpPr/>
            <p:nvPr/>
          </p:nvGrpSpPr>
          <p:grpSpPr>
            <a:xfrm>
              <a:off x="2889188" y="1494971"/>
              <a:ext cx="1360493" cy="1360493"/>
              <a:chOff x="304800" y="673100"/>
              <a:chExt cx="4000500" cy="4000500"/>
            </a:xfrm>
            <a:effectLst>
              <a:outerShdw blurRad="444500" dist="254000" dir="8100000" algn="tr" rotWithShape="0">
                <a:prstClr val="black">
                  <a:alpha val="50000"/>
                </a:prstClr>
              </a:outerShdw>
            </a:effectLst>
          </p:grpSpPr>
          <p:sp>
            <p:nvSpPr>
              <p:cNvPr id="8" name="同心圆 7"/>
              <p:cNvSpPr/>
              <p:nvPr>
                <p:custDataLst>
                  <p:tags r:id="rId16"/>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62143"/>
                  </a:solidFill>
                </a:endParaRPr>
              </a:p>
            </p:txBody>
          </p:sp>
          <p:sp>
            <p:nvSpPr>
              <p:cNvPr id="9" name="菱形 8"/>
              <p:cNvSpPr/>
              <p:nvPr>
                <p:custDataLst>
                  <p:tags r:id="rId17"/>
                </p:custDataLst>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62143"/>
                  </a:solidFill>
                </a:endParaRPr>
              </a:p>
            </p:txBody>
          </p:sp>
        </p:grpSp>
        <p:sp>
          <p:nvSpPr>
            <p:cNvPr id="23" name="TextBox 64"/>
            <p:cNvSpPr txBox="1"/>
            <p:nvPr>
              <p:custDataLst>
                <p:tags r:id="rId18"/>
              </p:custDataLst>
            </p:nvPr>
          </p:nvSpPr>
          <p:spPr>
            <a:xfrm>
              <a:off x="3274504" y="1657250"/>
              <a:ext cx="587367" cy="1044609"/>
            </a:xfrm>
            <a:prstGeom prst="rect">
              <a:avLst/>
            </a:prstGeom>
            <a:noFill/>
          </p:spPr>
          <p:txBody>
            <a:bodyPr wrap="square" rtlCol="0">
              <a:spAutoFit/>
            </a:bodyPr>
            <a:lstStyle/>
            <a:p>
              <a:pPr algn="ctr"/>
              <a:r>
                <a:rPr lang="en-US" altLang="zh-CN" sz="5300" b="1" dirty="0">
                  <a:solidFill>
                    <a:srgbClr val="92D050"/>
                  </a:solidFill>
                  <a:latin typeface="微软雅黑" panose="020B0503020204020204" charset="-122"/>
                  <a:ea typeface="造字工房劲黑（非商用）常规体" pitchFamily="50" charset="-122"/>
                </a:rPr>
                <a:t>2</a:t>
              </a:r>
              <a:endParaRPr lang="en-US" altLang="zh-CN" sz="5300" b="1" dirty="0">
                <a:solidFill>
                  <a:srgbClr val="92D050"/>
                </a:solidFill>
                <a:latin typeface="微软雅黑" panose="020B0503020204020204" charset="-122"/>
                <a:ea typeface="造字工房劲黑（非商用）常规体" pitchFamily="50" charset="-122"/>
              </a:endParaRPr>
            </a:p>
          </p:txBody>
        </p:sp>
      </p:grpSp>
      <p:grpSp>
        <p:nvGrpSpPr>
          <p:cNvPr id="10" name="组合 9"/>
          <p:cNvGrpSpPr/>
          <p:nvPr>
            <p:custDataLst>
              <p:tags r:id="rId19"/>
            </p:custDataLst>
          </p:nvPr>
        </p:nvGrpSpPr>
        <p:grpSpPr>
          <a:xfrm>
            <a:off x="8599940" y="1505509"/>
            <a:ext cx="1180558" cy="1180985"/>
            <a:chOff x="6651335" y="1494971"/>
            <a:chExt cx="1360493" cy="1360493"/>
          </a:xfrm>
        </p:grpSpPr>
        <p:grpSp>
          <p:nvGrpSpPr>
            <p:cNvPr id="37" name="组合 3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8" name="同心圆 37"/>
              <p:cNvSpPr/>
              <p:nvPr>
                <p:custDataLst>
                  <p:tags r:id="rId20"/>
                </p:custDataLst>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62143"/>
                  </a:solidFill>
                </a:endParaRPr>
              </a:p>
            </p:txBody>
          </p:sp>
          <p:sp>
            <p:nvSpPr>
              <p:cNvPr id="39" name="菱形 38"/>
              <p:cNvSpPr/>
              <p:nvPr>
                <p:custDataLst>
                  <p:tags r:id="rId21"/>
                </p:custDataLst>
              </p:nvPr>
            </p:nvSpPr>
            <p:spPr>
              <a:xfrm>
                <a:off x="392113" y="760413"/>
                <a:ext cx="3825874" cy="3825874"/>
              </a:xfrm>
              <a:prstGeom prst="diamond">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62143"/>
                  </a:solidFill>
                </a:endParaRPr>
              </a:p>
            </p:txBody>
          </p:sp>
        </p:grpSp>
        <p:sp>
          <p:nvSpPr>
            <p:cNvPr id="40" name="TextBox 69"/>
            <p:cNvSpPr txBox="1"/>
            <p:nvPr>
              <p:custDataLst>
                <p:tags r:id="rId22"/>
              </p:custDataLst>
            </p:nvPr>
          </p:nvSpPr>
          <p:spPr>
            <a:xfrm>
              <a:off x="7011959" y="1693968"/>
              <a:ext cx="587367" cy="1044609"/>
            </a:xfrm>
            <a:prstGeom prst="rect">
              <a:avLst/>
            </a:prstGeom>
            <a:noFill/>
          </p:spPr>
          <p:txBody>
            <a:bodyPr wrap="square" rtlCol="0">
              <a:spAutoFit/>
            </a:bodyPr>
            <a:lstStyle/>
            <a:p>
              <a:pPr algn="ctr"/>
              <a:r>
                <a:rPr lang="en-US" altLang="zh-CN" sz="5300" b="1" dirty="0">
                  <a:solidFill>
                    <a:srgbClr val="92D050"/>
                  </a:solidFill>
                  <a:latin typeface="微软雅黑" panose="020B0503020204020204" charset="-122"/>
                  <a:ea typeface="造字工房劲黑（非商用）常规体" pitchFamily="50" charset="-122"/>
                </a:rPr>
                <a:t>4</a:t>
              </a:r>
              <a:endParaRPr lang="en-US" altLang="zh-CN" sz="5300" b="1" dirty="0">
                <a:solidFill>
                  <a:srgbClr val="92D050"/>
                </a:solidFill>
                <a:latin typeface="微软雅黑" panose="020B0503020204020204" charset="-122"/>
                <a:ea typeface="造字工房劲黑（非商用）常规体" pitchFamily="50"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900" decel="100000" fill="hold"/>
                                        <p:tgtEl>
                                          <p:spTgt spid="3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2000"/>
                                        <p:tgtEl>
                                          <p:spTgt spid="3"/>
                                        </p:tgtEl>
                                      </p:cBhvr>
                                    </p:animEffect>
                                  </p:childTnLst>
                                </p:cTn>
                              </p:par>
                              <p:par>
                                <p:cTn id="21" presetID="53" presetClass="entr" presetSubtype="16" fill="hold" nodeType="withEffect">
                                  <p:stCondLst>
                                    <p:cond delay="3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53" presetClass="entr" presetSubtype="16" fill="hold" nodeType="withEffect">
                                  <p:stCondLst>
                                    <p:cond delay="90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nodeType="withEffect">
                                  <p:stCondLst>
                                    <p:cond delay="14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80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40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190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 grpId="0" bldLvl="0" animBg="1"/>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3" y="118842"/>
            <a:ext cx="11961495" cy="6554470"/>
          </a:xfrm>
          <a:prstGeom prst="rect">
            <a:avLst/>
          </a:prstGeom>
          <a:noFill/>
        </p:spPr>
        <p:txBody>
          <a:bodyPr wrap="square" rtlCol="0">
            <a:spAutoFit/>
          </a:bodyPr>
          <a:lstStyle/>
          <a:p>
            <a:r>
              <a:rPr sz="2800" b="1" dirty="0"/>
              <a:t>英语课上需要展示课题，根据以下图片，以“Development of Transport in China”为题，写一篇发言稿。</a:t>
            </a:r>
            <a:endParaRPr sz="2800" b="1" dirty="0"/>
          </a:p>
          <a:p>
            <a:endParaRPr sz="2800" b="1" dirty="0"/>
          </a:p>
          <a:p>
            <a:endParaRPr sz="2800" b="1" dirty="0"/>
          </a:p>
          <a:p>
            <a:endParaRPr sz="2800" b="1" dirty="0"/>
          </a:p>
          <a:p>
            <a:endParaRPr sz="2800" b="1" dirty="0"/>
          </a:p>
          <a:p>
            <a:endParaRPr sz="2800" b="1" dirty="0"/>
          </a:p>
          <a:p>
            <a:endParaRPr sz="2800" b="1" dirty="0"/>
          </a:p>
          <a:p>
            <a:endParaRPr sz="2800" b="1" dirty="0"/>
          </a:p>
          <a:p>
            <a:endParaRPr sz="2800" b="1" dirty="0"/>
          </a:p>
          <a:p>
            <a:endParaRPr sz="2800" b="1" dirty="0"/>
          </a:p>
          <a:p>
            <a:r>
              <a:rPr sz="2800" b="1" dirty="0"/>
              <a:t>注意：</a:t>
            </a:r>
            <a:endParaRPr sz="2800" b="1" dirty="0"/>
          </a:p>
          <a:p>
            <a:r>
              <a:rPr sz="2800" b="1" dirty="0"/>
              <a:t>1. 词数100左右；</a:t>
            </a:r>
            <a:endParaRPr sz="2800" b="1" dirty="0"/>
          </a:p>
          <a:p>
            <a:r>
              <a:rPr sz="2800" b="1" dirty="0"/>
              <a:t>2. 请按如下格式在答题卡的相应位置作答。</a:t>
            </a:r>
            <a:endParaRPr sz="2800" b="1" dirty="0"/>
          </a:p>
          <a:p>
            <a:r>
              <a:rPr lang="en-US" sz="2800" b="1" dirty="0"/>
              <a:t>  </a:t>
            </a:r>
            <a:r>
              <a:rPr sz="2800" b="1" dirty="0"/>
              <a:t>Development of Transport in China</a:t>
            </a:r>
            <a:endParaRPr lang="en-US" sz="2800" b="1" dirty="0"/>
          </a:p>
        </p:txBody>
      </p:sp>
      <p:pic>
        <p:nvPicPr>
          <p:cNvPr id="100" name="图片 99"/>
          <p:cNvPicPr/>
          <p:nvPr/>
        </p:nvPicPr>
        <p:blipFill>
          <a:blip r:embed="rId1"/>
          <a:stretch>
            <a:fillRect/>
          </a:stretch>
        </p:blipFill>
        <p:spPr>
          <a:xfrm>
            <a:off x="283210" y="1187450"/>
            <a:ext cx="3024505" cy="3201035"/>
          </a:xfrm>
          <a:prstGeom prst="rect">
            <a:avLst/>
          </a:prstGeom>
          <a:noFill/>
          <a:ln w="9525">
            <a:noFill/>
          </a:ln>
        </p:spPr>
      </p:pic>
      <p:pic>
        <p:nvPicPr>
          <p:cNvPr id="101" name="图片 100"/>
          <p:cNvPicPr/>
          <p:nvPr/>
        </p:nvPicPr>
        <p:blipFill>
          <a:blip r:embed="rId2"/>
          <a:stretch>
            <a:fillRect/>
          </a:stretch>
        </p:blipFill>
        <p:spPr>
          <a:xfrm>
            <a:off x="6850380" y="1188085"/>
            <a:ext cx="3320415" cy="3200400"/>
          </a:xfrm>
          <a:prstGeom prst="rect">
            <a:avLst/>
          </a:prstGeom>
          <a:noFill/>
          <a:ln w="9525">
            <a:noFill/>
          </a:ln>
        </p:spPr>
      </p:pic>
      <p:pic>
        <p:nvPicPr>
          <p:cNvPr id="5" name="图片 4" descr="高铁"/>
          <p:cNvPicPr>
            <a:picLocks noChangeAspect="1"/>
          </p:cNvPicPr>
          <p:nvPr/>
        </p:nvPicPr>
        <p:blipFill>
          <a:blip r:embed="rId3"/>
          <a:stretch>
            <a:fillRect/>
          </a:stretch>
        </p:blipFill>
        <p:spPr>
          <a:xfrm>
            <a:off x="3307715" y="1188085"/>
            <a:ext cx="3542030" cy="3200400"/>
          </a:xfrm>
          <a:prstGeom prst="rect">
            <a:avLst/>
          </a:prstGeom>
        </p:spPr>
      </p:pic>
      <p:sp>
        <p:nvSpPr>
          <p:cNvPr id="2" name="文本框 1"/>
          <p:cNvSpPr txBox="1"/>
          <p:nvPr/>
        </p:nvSpPr>
        <p:spPr>
          <a:xfrm>
            <a:off x="3443605" y="4388485"/>
            <a:ext cx="2983230" cy="460375"/>
          </a:xfrm>
          <a:prstGeom prst="rect">
            <a:avLst/>
          </a:prstGeom>
        </p:spPr>
        <p:txBody>
          <a:bodyPr wrap="square">
            <a:spAutoFit/>
          </a:bodyPr>
          <a:lstStyle/>
          <a:p>
            <a:pPr algn="l"/>
            <a:r>
              <a:rPr lang="en-US" altLang="zh-CN" sz="2400" b="1">
                <a:latin typeface="Arial" panose="020B0604020202020204" pitchFamily="34" charset="0"/>
                <a:ea typeface="微软雅黑" panose="020B0503020204020204" charset="-122"/>
              </a:rPr>
              <a:t>high-speed train</a:t>
            </a:r>
            <a:endParaRPr lang="en-US" altLang="zh-CN" sz="2400" b="1">
              <a:latin typeface="Arial" panose="020B0604020202020204" pitchFamily="34" charset="0"/>
              <a:ea typeface="微软雅黑" panose="020B0503020204020204" charset="-122"/>
            </a:endParaRPr>
          </a:p>
        </p:txBody>
      </p:sp>
      <p:sp>
        <p:nvSpPr>
          <p:cNvPr id="4" name="文本框 3"/>
          <p:cNvSpPr txBox="1"/>
          <p:nvPr/>
        </p:nvSpPr>
        <p:spPr>
          <a:xfrm>
            <a:off x="283210" y="4388485"/>
            <a:ext cx="2620645" cy="460375"/>
          </a:xfrm>
          <a:prstGeom prst="rect">
            <a:avLst/>
          </a:prstGeom>
        </p:spPr>
        <p:txBody>
          <a:bodyPr wrap="square">
            <a:spAutoFit/>
          </a:bodyPr>
          <a:lstStyle/>
          <a:p>
            <a:pPr algn="l"/>
            <a:r>
              <a:rPr lang="en-US" altLang="zh-CN" sz="2400" b="1">
                <a:latin typeface="Arial" panose="020B0604020202020204" pitchFamily="34" charset="0"/>
                <a:ea typeface="微软雅黑" panose="020B0503020204020204" charset="-122"/>
              </a:rPr>
              <a:t>shared bicycles</a:t>
            </a:r>
            <a:endParaRPr lang="en-US" altLang="zh-CN" sz="2400" b="1">
              <a:latin typeface="Arial" panose="020B0604020202020204" pitchFamily="34" charset="0"/>
              <a:ea typeface="微软雅黑" panose="020B0503020204020204" charset="-122"/>
            </a:endParaRPr>
          </a:p>
        </p:txBody>
      </p:sp>
      <p:sp>
        <p:nvSpPr>
          <p:cNvPr id="6" name="文本框 5"/>
          <p:cNvSpPr txBox="1"/>
          <p:nvPr/>
        </p:nvSpPr>
        <p:spPr>
          <a:xfrm>
            <a:off x="6966585" y="4456430"/>
            <a:ext cx="3972560" cy="460375"/>
          </a:xfrm>
          <a:prstGeom prst="rect">
            <a:avLst/>
          </a:prstGeom>
        </p:spPr>
        <p:txBody>
          <a:bodyPr wrap="square">
            <a:spAutoFit/>
          </a:bodyPr>
          <a:lstStyle/>
          <a:p>
            <a:pPr algn="l"/>
            <a:r>
              <a:rPr lang="en-US" altLang="zh-CN" sz="2400" b="1">
                <a:latin typeface="Arial" panose="020B0604020202020204" pitchFamily="34" charset="0"/>
                <a:ea typeface="微软雅黑" panose="020B0503020204020204" charset="-122"/>
              </a:rPr>
              <a:t>electronic vehicles</a:t>
            </a:r>
            <a:endParaRPr lang="en-US" altLang="zh-CN" sz="2400" b="1">
              <a:latin typeface="Arial" panose="020B0604020202020204" pitchFamily="34" charset="0"/>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1915" y="662490"/>
            <a:ext cx="4132558" cy="5908040"/>
          </a:xfrm>
          <a:prstGeom prst="rect">
            <a:avLst/>
          </a:prstGeom>
          <a:noFill/>
        </p:spPr>
        <p:txBody>
          <a:bodyPr wrap="square" rtlCol="0">
            <a:spAutoFit/>
          </a:bodyPr>
          <a:lstStyle/>
          <a:p>
            <a:pPr algn="just">
              <a:lnSpc>
                <a:spcPct val="150000"/>
              </a:lnSpc>
            </a:pP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英语课上需要展示课题，根据以下图片，以“Development of Transport in China”为题，写一篇发言稿。</a:t>
            </a:r>
            <a:endPar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endParaRPr>
          </a:p>
          <a:p>
            <a:pPr algn="just">
              <a:lnSpc>
                <a:spcPct val="150000"/>
              </a:lnSpc>
            </a:pPr>
            <a:r>
              <a:rPr lang="zh-CN" altLang="en-US" sz="2800">
                <a:latin typeface="Times New Roman" panose="02020603050405020304" pitchFamily="18" charset="0"/>
                <a:ea typeface="宋体" panose="02010600030101010101" pitchFamily="2" charset="-122"/>
                <a:cs typeface="Times New Roman" panose="02020603050405020304" pitchFamily="18" charset="0"/>
                <a:sym typeface="+mn-ea"/>
              </a:rPr>
              <a:t>1.共享单车;</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800">
                <a:latin typeface="Times New Roman" panose="02020603050405020304" pitchFamily="18" charset="0"/>
                <a:ea typeface="宋体" panose="02010600030101010101" pitchFamily="2" charset="-122"/>
                <a:cs typeface="Times New Roman" panose="02020603050405020304" pitchFamily="18" charset="0"/>
              </a:rPr>
              <a:t>2.高铁;</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r>
              <a:rPr lang="zh-CN" altLang="en-US" sz="2800">
                <a:latin typeface="Times New Roman" panose="02020603050405020304" pitchFamily="18" charset="0"/>
                <a:ea typeface="宋体" panose="02010600030101010101" pitchFamily="2" charset="-122"/>
                <a:cs typeface="Times New Roman" panose="02020603050405020304" pitchFamily="18" charset="0"/>
              </a:rPr>
              <a:t>3.新能源汽车。</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pPr>
            <a:endParaRPr lang="zh-CN" altLang="en-US" sz="2800" b="1">
              <a:latin typeface="Times New Roman" panose="02020603050405020304" pitchFamily="18" charset="0"/>
              <a:ea typeface="宋体" panose="02010600030101010101" pitchFamily="2" charset="-122"/>
              <a:cs typeface="宋体" panose="02010600030101010101" pitchFamily="2" charset="-122"/>
            </a:endParaRPr>
          </a:p>
        </p:txBody>
      </p:sp>
      <p:sp>
        <p:nvSpPr>
          <p:cNvPr id="4" name="文本框 3"/>
          <p:cNvSpPr txBox="1"/>
          <p:nvPr/>
        </p:nvSpPr>
        <p:spPr>
          <a:xfrm>
            <a:off x="81915" y="46990"/>
            <a:ext cx="2999105" cy="615315"/>
          </a:xfrm>
          <a:prstGeom prst="rect">
            <a:avLst/>
          </a:prstGeom>
          <a:noFill/>
        </p:spPr>
        <p:txBody>
          <a:bodyPr wrap="square" lIns="0" tIns="0" rIns="0" bIns="0" rtlCol="0">
            <a:spAutoFit/>
          </a:bodyPr>
          <a:lstStyle/>
          <a:p>
            <a:pPr algn="l"/>
            <a:r>
              <a:rPr lang="en-US" altLang="zh-CN" sz="4000" b="1">
                <a:solidFill>
                  <a:schemeClr val="accent1"/>
                </a:solidFill>
                <a:latin typeface="华文隶书" panose="02010800040101010101" pitchFamily="2" charset="-122"/>
                <a:ea typeface="华文隶书" panose="02010800040101010101" pitchFamily="2" charset="-122"/>
              </a:rPr>
              <a:t>Step 1  </a:t>
            </a:r>
            <a:r>
              <a:rPr lang="zh-CN" altLang="en-US" sz="4000" b="1">
                <a:solidFill>
                  <a:schemeClr val="accent1"/>
                </a:solidFill>
                <a:latin typeface="华文隶书" panose="02010800040101010101" pitchFamily="2" charset="-122"/>
                <a:ea typeface="华文隶书" panose="02010800040101010101" pitchFamily="2" charset="-122"/>
              </a:rPr>
              <a:t>审题</a:t>
            </a:r>
            <a:endParaRPr lang="zh-CN" altLang="en-US" sz="4000" b="1">
              <a:solidFill>
                <a:schemeClr val="accent1"/>
              </a:solidFill>
              <a:latin typeface="华文隶书" panose="02010800040101010101" pitchFamily="2" charset="-122"/>
              <a:ea typeface="华文隶书" panose="02010800040101010101" pitchFamily="2" charset="-122"/>
            </a:endParaRPr>
          </a:p>
        </p:txBody>
      </p:sp>
      <p:graphicFrame>
        <p:nvGraphicFramePr>
          <p:cNvPr id="8" name="表格 2"/>
          <p:cNvGraphicFramePr>
            <a:graphicFrameLocks noGrp="1"/>
          </p:cNvGraphicFramePr>
          <p:nvPr>
            <p:custDataLst>
              <p:tags r:id="rId1"/>
            </p:custDataLst>
          </p:nvPr>
        </p:nvGraphicFramePr>
        <p:xfrm>
          <a:off x="4406265" y="114935"/>
          <a:ext cx="7394575" cy="6615430"/>
        </p:xfrm>
        <a:graphic>
          <a:graphicData uri="http://schemas.openxmlformats.org/drawingml/2006/table">
            <a:tbl>
              <a:tblPr firstRow="1" bandRow="1">
                <a:tableStyleId>{5940675A-B579-460E-94D1-54222C63F5DA}</a:tableStyleId>
              </a:tblPr>
              <a:tblGrid>
                <a:gridCol w="1034415"/>
                <a:gridCol w="6360160"/>
              </a:tblGrid>
              <a:tr h="640715">
                <a:tc>
                  <a:txBody>
                    <a:bodyPr/>
                    <a:lstStyle/>
                    <a:p>
                      <a:pPr algn="ctr"/>
                      <a:r>
                        <a:rPr lang="zh-CN" altLang="en-US" sz="2800" b="1"/>
                        <a:t>体裁</a:t>
                      </a:r>
                      <a:endParaRPr lang="zh-CN" altLang="en-US" sz="2800" b="1">
                        <a:latin typeface="宋体" panose="02010600030101010101" pitchFamily="2" charset="-122"/>
                        <a:ea typeface="宋体" panose="02010600030101010101" pitchFamily="2" charset="-122"/>
                      </a:endParaRPr>
                    </a:p>
                  </a:txBody>
                  <a:tcPr anchor="ctr"/>
                </a:tc>
                <a:tc>
                  <a:txBody>
                    <a:bodyPr/>
                    <a:lstStyle/>
                    <a:p>
                      <a:pPr algn="ctr"/>
                      <a:endParaRPr lang="zh-CN" altLang="en-US" sz="2800">
                        <a:latin typeface="宋体" panose="02010600030101010101" pitchFamily="2" charset="-122"/>
                        <a:ea typeface="宋体" panose="02010600030101010101" pitchFamily="2" charset="-122"/>
                      </a:endParaRPr>
                    </a:p>
                  </a:txBody>
                  <a:tcPr anchor="ctr"/>
                </a:tc>
              </a:tr>
              <a:tr h="808990">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800" b="1"/>
                        <a:t>写作对象</a:t>
                      </a:r>
                      <a:endParaRPr lang="zh-CN" altLang="en-US" sz="2800" b="1">
                        <a:latin typeface="宋体" panose="02010600030101010101" pitchFamily="2" charset="-122"/>
                        <a:ea typeface="宋体" panose="02010600030101010101" pitchFamily="2" charset="-122"/>
                      </a:endParaRPr>
                    </a:p>
                  </a:txBody>
                  <a:tcPr anchor="ctr"/>
                </a:tc>
                <a:tc>
                  <a:txBody>
                    <a:bodyPr/>
                    <a:lstStyle/>
                    <a:p>
                      <a:pPr algn="ctr"/>
                      <a:endParaRPr lang="zh-CN" altLang="en-US" sz="2800" b="1">
                        <a:latin typeface="宋体" panose="02010600030101010101" pitchFamily="2" charset="-122"/>
                        <a:ea typeface="宋体" panose="02010600030101010101" pitchFamily="2" charset="-122"/>
                      </a:endParaRPr>
                    </a:p>
                  </a:txBody>
                  <a:tcPr anchor="ctr"/>
                </a:tc>
              </a:tr>
              <a:tr h="737235">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lang="zh-CN" altLang="en-US" sz="2800" b="1" kern="1200">
                          <a:solidFill>
                            <a:schemeClr val="tx1"/>
                          </a:solidFill>
                          <a:latin typeface="+mn-lt"/>
                          <a:ea typeface="+mn-ea"/>
                          <a:cs typeface="+mn-cs"/>
                        </a:rPr>
                        <a:t>人称</a:t>
                      </a:r>
                      <a:endParaRPr lang="zh-CN" altLang="en-US" sz="2800" b="1" kern="1200">
                        <a:solidFill>
                          <a:schemeClr val="tx1"/>
                        </a:solidFill>
                        <a:latin typeface="+mn-lt"/>
                        <a:ea typeface="+mn-ea"/>
                        <a:cs typeface="+mn-cs"/>
                      </a:endParaRPr>
                    </a:p>
                  </a:txBody>
                  <a:tcPr anchor="ctr"/>
                </a:tc>
                <a:tc>
                  <a:txBody>
                    <a:bodyPr/>
                    <a:lstStyle/>
                    <a:p>
                      <a:pPr algn="ctr"/>
                      <a:endParaRPr lang="zh-CN" altLang="en-US" sz="2800" b="1" kern="1200">
                        <a:solidFill>
                          <a:schemeClr val="dk1"/>
                        </a:solidFill>
                        <a:latin typeface="宋体" panose="02010600030101010101" pitchFamily="2" charset="-122"/>
                        <a:ea typeface="宋体" panose="02010600030101010101" pitchFamily="2" charset="-122"/>
                        <a:cs typeface="+mn-cs"/>
                      </a:endParaRPr>
                    </a:p>
                  </a:txBody>
                  <a:tcPr anchor="ctr"/>
                </a:tc>
              </a:tr>
              <a:tr h="587375">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mn-lt"/>
                          <a:ea typeface="+mn-ea"/>
                          <a:cs typeface="+mn-cs"/>
                        </a:rPr>
                        <a:t>时态</a:t>
                      </a:r>
                      <a:endParaRPr kumimoji="0" lang="zh-CN" altLang="en-US" sz="2800" b="1" i="0" u="none" strike="noStrike" kern="1200" cap="none" spc="0" normalizeH="0" baseline="0" noProof="0">
                        <a:ln>
                          <a:noFill/>
                        </a:ln>
                        <a:solidFill>
                          <a:prstClr val="black"/>
                        </a:solidFill>
                        <a:effectLst/>
                        <a:uLnTx/>
                        <a:uFillTx/>
                        <a:latin typeface="+mn-lt"/>
                        <a:ea typeface="+mn-ea"/>
                        <a:cs typeface="+mn-cs"/>
                      </a:endParaRPr>
                    </a:p>
                  </a:txBody>
                  <a:tcPr anchor="ctr"/>
                </a:tc>
                <a:tc>
                  <a:txBody>
                    <a:bodyPr/>
                    <a:lstStyle/>
                    <a:p>
                      <a:pPr algn="ctr"/>
                      <a:endParaRPr lang="zh-CN" altLang="en-US" sz="2800" b="1" kern="1200">
                        <a:solidFill>
                          <a:schemeClr val="dk1"/>
                        </a:solidFill>
                        <a:latin typeface="宋体" panose="02010600030101010101" pitchFamily="2" charset="-122"/>
                        <a:ea typeface="宋体" panose="02010600030101010101" pitchFamily="2" charset="-122"/>
                        <a:cs typeface="+mn-cs"/>
                      </a:endParaRPr>
                    </a:p>
                  </a:txBody>
                  <a:tcPr anchor="ctr"/>
                </a:tc>
              </a:tr>
              <a:tr h="1071880">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mn-lt"/>
                          <a:ea typeface="+mn-ea"/>
                          <a:cs typeface="+mn-cs"/>
                        </a:rPr>
                        <a:t>写作目的</a:t>
                      </a:r>
                      <a:endParaRPr kumimoji="0" lang="zh-CN" altLang="en-US"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a:txBody>
                  <a:tcPr anchor="ctr"/>
                </a:tc>
                <a:tc>
                  <a:txBody>
                    <a:bodyPr/>
                    <a:lstStyle/>
                    <a:p>
                      <a:endParaRPr lang="zh-CN" altLang="en-US" sz="2800">
                        <a:latin typeface="宋体" panose="02010600030101010101" pitchFamily="2" charset="-122"/>
                        <a:ea typeface="宋体" panose="02010600030101010101" pitchFamily="2" charset="-122"/>
                      </a:endParaRPr>
                    </a:p>
                  </a:txBody>
                  <a:tcPr anchor="ctr"/>
                </a:tc>
              </a:tr>
              <a:tr h="1530350">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mn-lt"/>
                          <a:ea typeface="+mn-ea"/>
                          <a:cs typeface="+mn-cs"/>
                        </a:rPr>
                        <a:t>要点</a:t>
                      </a:r>
                      <a:endParaRPr kumimoji="0" lang="zh-CN" altLang="en-US"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a:txBody>
                  <a:tcPr anchor="ctr"/>
                </a:tc>
                <a:tc>
                  <a:txBody>
                    <a:bodyPr/>
                    <a:lstStyle/>
                    <a:p>
                      <a:endParaRPr lang="zh-CN" altLang="en-US" sz="2800">
                        <a:latin typeface="宋体" panose="02010600030101010101" pitchFamily="2" charset="-122"/>
                        <a:ea typeface="宋体" panose="02010600030101010101" pitchFamily="2" charset="-122"/>
                      </a:endParaRPr>
                    </a:p>
                  </a:txBody>
                  <a:tcPr anchor="ctr"/>
                </a:tc>
              </a:tr>
              <a:tr h="1102995">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prstClr val="black"/>
                          </a:solidFill>
                          <a:effectLst/>
                          <a:uLnTx/>
                          <a:uFillTx/>
                          <a:latin typeface="+mn-lt"/>
                          <a:ea typeface="+mn-ea"/>
                          <a:cs typeface="+mn-cs"/>
                        </a:rPr>
                        <a:t>意识</a:t>
                      </a:r>
                      <a:endParaRPr kumimoji="0" lang="zh-CN" altLang="en-US" sz="2800" b="1"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a:txBody>
                  <a:tcPr anchor="ctr"/>
                </a:tc>
                <a:tc>
                  <a:txBody>
                    <a:bodyPr/>
                    <a:lstStyle/>
                    <a:p>
                      <a:endParaRPr lang="zh-CN" altLang="en-US" sz="2800">
                        <a:latin typeface="宋体" panose="02010600030101010101" pitchFamily="2" charset="-122"/>
                        <a:ea typeface="宋体" panose="02010600030101010101" pitchFamily="2" charset="-122"/>
                      </a:endParaRPr>
                    </a:p>
                  </a:txBody>
                  <a:tcPr anchor="ctr"/>
                </a:tc>
              </a:tr>
            </a:tbl>
          </a:graphicData>
        </a:graphic>
      </p:graphicFrame>
      <p:sp>
        <p:nvSpPr>
          <p:cNvPr id="9" name="文本框 8"/>
          <p:cNvSpPr txBox="1"/>
          <p:nvPr/>
        </p:nvSpPr>
        <p:spPr>
          <a:xfrm>
            <a:off x="7838764" y="210045"/>
            <a:ext cx="1249680" cy="521970"/>
          </a:xfrm>
          <a:prstGeom prst="rect">
            <a:avLst/>
          </a:prstGeom>
          <a:noFill/>
        </p:spPr>
        <p:txBody>
          <a:bodyPr wrap="none" rtlCol="0">
            <a:spAutoFit/>
          </a:bodyPr>
          <a:lstStyle/>
          <a:p>
            <a:r>
              <a:rPr lang="zh-CN" altLang="en-US" sz="2800" b="1">
                <a:solidFill>
                  <a:srgbClr val="000099"/>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发言稿</a:t>
            </a:r>
            <a:endParaRPr lang="zh-CN" altLang="en-US" sz="2800" b="1">
              <a:solidFill>
                <a:srgbClr val="000099"/>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sp>
        <p:nvSpPr>
          <p:cNvPr id="10" name="文本框 9"/>
          <p:cNvSpPr txBox="1"/>
          <p:nvPr/>
        </p:nvSpPr>
        <p:spPr>
          <a:xfrm>
            <a:off x="6333536" y="965016"/>
            <a:ext cx="3738880" cy="521970"/>
          </a:xfrm>
          <a:prstGeom prst="rect">
            <a:avLst/>
          </a:prstGeom>
          <a:noFill/>
        </p:spPr>
        <p:txBody>
          <a:bodyPr wrap="none" rtlCol="0">
            <a:spAutoFit/>
          </a:bodyPr>
          <a:lstStyle/>
          <a:p>
            <a:pPr algn="l"/>
            <a:r>
              <a:rPr lang="zh-CN" altLang="en-US" sz="2800">
                <a:solidFill>
                  <a:srgbClr val="000099"/>
                </a:solidFill>
                <a:latin typeface="Times New Roman" panose="02020603050405020304" pitchFamily="18" charset="0"/>
                <a:ea typeface="微软雅黑" panose="020B0503020204020204" charset="-122"/>
                <a:cs typeface="Times New Roman" panose="02020603050405020304" pitchFamily="18" charset="0"/>
              </a:rPr>
              <a:t>你的英语课同学和老师</a:t>
            </a:r>
            <a:endParaRPr lang="zh-CN" altLang="en-US" sz="2800">
              <a:solidFill>
                <a:srgbClr val="000099"/>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1" name="文本框 10"/>
          <p:cNvSpPr txBox="1"/>
          <p:nvPr/>
        </p:nvSpPr>
        <p:spPr>
          <a:xfrm>
            <a:off x="7366528" y="1860755"/>
            <a:ext cx="1605280" cy="521970"/>
          </a:xfrm>
          <a:prstGeom prst="rect">
            <a:avLst/>
          </a:prstGeom>
          <a:noFill/>
        </p:spPr>
        <p:txBody>
          <a:bodyPr wrap="none" rtlCol="0">
            <a:spAutoFit/>
          </a:bodyPr>
          <a:lstStyle/>
          <a:p>
            <a:r>
              <a:rPr lang="zh-CN" altLang="en-US" sz="2800">
                <a:solidFill>
                  <a:srgbClr val="000099"/>
                </a:solidFill>
                <a:latin typeface="Times New Roman" panose="02020603050405020304" pitchFamily="18" charset="0"/>
                <a:ea typeface="微软雅黑" panose="020B0503020204020204" charset="-122"/>
                <a:cs typeface="Times New Roman" panose="02020603050405020304" pitchFamily="18" charset="0"/>
              </a:rPr>
              <a:t>第三人称</a:t>
            </a:r>
            <a:endParaRPr lang="zh-CN" altLang="en-US" sz="2800">
              <a:solidFill>
                <a:srgbClr val="000099"/>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2" name="文本框 11"/>
          <p:cNvSpPr txBox="1"/>
          <p:nvPr/>
        </p:nvSpPr>
        <p:spPr>
          <a:xfrm>
            <a:off x="6333634" y="2576868"/>
            <a:ext cx="4559636" cy="521970"/>
          </a:xfrm>
          <a:prstGeom prst="rect">
            <a:avLst/>
          </a:prstGeom>
          <a:noFill/>
        </p:spPr>
        <p:txBody>
          <a:bodyPr wrap="square" rtlCol="0">
            <a:spAutoFit/>
          </a:bodyPr>
          <a:lstStyle/>
          <a:p>
            <a:pPr algn="just"/>
            <a:r>
              <a:rPr lang="zh-CN" altLang="en-US" sz="2800">
                <a:solidFill>
                  <a:srgbClr val="000099"/>
                </a:solidFill>
                <a:latin typeface="Times New Roman" panose="02020603050405020304" pitchFamily="18" charset="0"/>
                <a:ea typeface="微软雅黑" panose="020B0503020204020204" charset="-122"/>
                <a:cs typeface="Times New Roman" panose="02020603050405020304" pitchFamily="18" charset="0"/>
              </a:rPr>
              <a:t>一般现在时+现在完成时</a:t>
            </a:r>
            <a:endParaRPr lang="zh-CN" altLang="en-US" sz="3200">
              <a:solidFill>
                <a:srgbClr val="000099"/>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3" name="文本框 12"/>
          <p:cNvSpPr txBox="1"/>
          <p:nvPr/>
        </p:nvSpPr>
        <p:spPr>
          <a:xfrm>
            <a:off x="5662930" y="3105150"/>
            <a:ext cx="6224270" cy="853440"/>
          </a:xfrm>
          <a:prstGeom prst="rect">
            <a:avLst/>
          </a:prstGeom>
          <a:noFill/>
        </p:spPr>
        <p:txBody>
          <a:bodyPr wrap="square" rtlCol="0">
            <a:noAutofit/>
          </a:bodyPr>
          <a:lstStyle/>
          <a:p>
            <a:pPr algn="just"/>
            <a:r>
              <a:rPr lang="zh-CN" altLang="en-US" sz="2800">
                <a:solidFill>
                  <a:srgbClr val="000099"/>
                </a:solidFill>
                <a:latin typeface="Times New Roman" panose="02020603050405020304" pitchFamily="18" charset="0"/>
                <a:ea typeface="微软雅黑" panose="020B0503020204020204" charset="-122"/>
                <a:cs typeface="Times New Roman" panose="02020603050405020304" pitchFamily="18" charset="0"/>
              </a:rPr>
              <a:t>向听众介绍中国交通发展的现状，展示其影响。</a:t>
            </a:r>
            <a:endParaRPr lang="zh-CN" altLang="en-US" sz="2800">
              <a:solidFill>
                <a:srgbClr val="000099"/>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4" name="文本框 13"/>
          <p:cNvSpPr txBox="1"/>
          <p:nvPr/>
        </p:nvSpPr>
        <p:spPr>
          <a:xfrm>
            <a:off x="5541645" y="4188460"/>
            <a:ext cx="6259195" cy="1294130"/>
          </a:xfrm>
          <a:prstGeom prst="rect">
            <a:avLst/>
          </a:prstGeom>
          <a:solidFill>
            <a:schemeClr val="bg1"/>
          </a:solidFill>
        </p:spPr>
        <p:txBody>
          <a:bodyPr wrap="square" rtlCol="0">
            <a:noAutofit/>
          </a:bodyPr>
          <a:lstStyle/>
          <a:p>
            <a:pPr lvl="0" algn="just" defTabSz="457200">
              <a:defRPr/>
            </a:pPr>
            <a:r>
              <a:rPr lang="zh-CN" altLang="en-US" sz="2800">
                <a:solidFill>
                  <a:srgbClr val="000099"/>
                </a:solidFill>
                <a:latin typeface="Times New Roman" panose="02020603050405020304" pitchFamily="18" charset="0"/>
                <a:ea typeface="微软雅黑" panose="020B0503020204020204" charset="-122"/>
                <a:cs typeface="Times New Roman" panose="02020603050405020304" pitchFamily="18" charset="0"/>
              </a:rPr>
              <a:t>包括共享单车、高铁和新能源汽车的发展情况，以及它们如何促进了中国的现代化和可持续发展。</a:t>
            </a:r>
            <a:endParaRPr lang="zh-CN" altLang="en-US" sz="3200">
              <a:solidFill>
                <a:srgbClr val="000099"/>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文本框 15"/>
          <p:cNvSpPr txBox="1"/>
          <p:nvPr/>
        </p:nvSpPr>
        <p:spPr>
          <a:xfrm>
            <a:off x="6184265" y="5948680"/>
            <a:ext cx="4559300" cy="521970"/>
          </a:xfrm>
          <a:prstGeom prst="rect">
            <a:avLst/>
          </a:prstGeom>
          <a:noFill/>
        </p:spPr>
        <p:txBody>
          <a:bodyPr wrap="square" rtlCol="0">
            <a:spAutoFit/>
          </a:bodyPr>
          <a:lstStyle/>
          <a:p>
            <a:pPr marL="0" marR="0" lvl="0" indent="0" algn="just" defTabSz="457200" rtl="0" eaLnBrk="1" fontAlgn="auto" latinLnBrk="0" hangingPunct="1">
              <a:lnSpc>
                <a:spcPct val="100000"/>
              </a:lnSpc>
              <a:spcBef>
                <a:spcPct val="0"/>
              </a:spcBef>
              <a:spcAft>
                <a:spcPct val="0"/>
              </a:spcAft>
              <a:buClrTx/>
              <a:buSzTx/>
              <a:buFontTx/>
              <a:buNone/>
              <a:defRPr/>
            </a:pPr>
            <a:r>
              <a:rPr lang="zh-CN" altLang="en-US" sz="2800" b="1">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rPr>
              <a:t>读者意识和主题意识</a:t>
            </a:r>
            <a:endParaRPr lang="zh-CN" altLang="en-US" sz="2800" b="1">
              <a:solidFill>
                <a:srgbClr val="C00000"/>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P spid="13" grpId="0"/>
      <p:bldP spid="13" grpId="1"/>
      <p:bldP spid="14" grpId="0" bldLvl="0" animBg="1"/>
      <p:bldP spid="14" grpId="1" animBg="1"/>
      <p:bldP spid="16" grpId="0"/>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35" y="593090"/>
            <a:ext cx="12191365" cy="764540"/>
          </a:xfrm>
          <a:prstGeom prst="rect">
            <a:avLst/>
          </a:prstGeom>
          <a:noFill/>
        </p:spPr>
        <p:txBody>
          <a:bodyPr wrap="square" rtlCol="0" anchor="t">
            <a:noAutofit/>
          </a:bodyPr>
          <a:lstStyle/>
          <a:p>
            <a:r>
              <a:rPr lang="zh-CN" altLang="en-US" sz="2400"/>
              <a:t>指的是作者在写作过程中对目标受众的了解和考虑。这包括了解读者的兴趣、知识水平、价值观和需求。</a:t>
            </a:r>
            <a:endParaRPr lang="zh-CN" altLang="en-US" sz="2400"/>
          </a:p>
          <a:p>
            <a:endParaRPr lang="zh-CN" altLang="en-US" sz="2400"/>
          </a:p>
        </p:txBody>
      </p:sp>
      <p:sp>
        <p:nvSpPr>
          <p:cNvPr id="5" name="文本框 4"/>
          <p:cNvSpPr txBox="1"/>
          <p:nvPr/>
        </p:nvSpPr>
        <p:spPr>
          <a:xfrm>
            <a:off x="0" y="0"/>
            <a:ext cx="4064000" cy="521970"/>
          </a:xfrm>
          <a:prstGeom prst="rect">
            <a:avLst/>
          </a:prstGeom>
        </p:spPr>
        <p:txBody>
          <a:bodyPr>
            <a:spAutoFit/>
          </a:bodyPr>
          <a:lstStyle/>
          <a:p>
            <a:pPr algn="l"/>
            <a:r>
              <a:rPr lang="zh-CN" altLang="en-US" sz="2800" b="1">
                <a:solidFill>
                  <a:srgbClr val="FF0000"/>
                </a:solidFill>
                <a:latin typeface="Arial" panose="020B0604020202020204" pitchFamily="34" charset="0"/>
                <a:ea typeface="微软雅黑" panose="020B0503020204020204" charset="-122"/>
              </a:rPr>
              <a:t>读者意识？</a:t>
            </a:r>
            <a:endParaRPr lang="zh-CN" altLang="en-US" sz="2800" b="1">
              <a:solidFill>
                <a:srgbClr val="FF0000"/>
              </a:solidFill>
              <a:latin typeface="Arial" panose="020B0604020202020204" pitchFamily="34" charset="0"/>
              <a:ea typeface="微软雅黑" panose="020B0503020204020204" charset="-122"/>
            </a:endParaRPr>
          </a:p>
        </p:txBody>
      </p:sp>
      <p:sp>
        <p:nvSpPr>
          <p:cNvPr id="7" name="文本框 6"/>
          <p:cNvSpPr txBox="1"/>
          <p:nvPr/>
        </p:nvSpPr>
        <p:spPr>
          <a:xfrm>
            <a:off x="101600" y="3077210"/>
            <a:ext cx="4064000" cy="521970"/>
          </a:xfrm>
          <a:prstGeom prst="rect">
            <a:avLst/>
          </a:prstGeom>
        </p:spPr>
        <p:txBody>
          <a:bodyPr>
            <a:spAutoFit/>
          </a:bodyPr>
          <a:lstStyle/>
          <a:p>
            <a:pPr algn="l"/>
            <a:r>
              <a:rPr lang="zh-CN" altLang="en-US" sz="2800" b="1">
                <a:solidFill>
                  <a:srgbClr val="FF0000"/>
                </a:solidFill>
                <a:latin typeface="Arial" panose="020B0604020202020204" pitchFamily="34" charset="0"/>
                <a:ea typeface="微软雅黑" panose="020B0503020204020204" charset="-122"/>
              </a:rPr>
              <a:t>主题意识？</a:t>
            </a:r>
            <a:endParaRPr lang="zh-CN" altLang="en-US" sz="2800" b="1">
              <a:solidFill>
                <a:srgbClr val="FF0000"/>
              </a:solidFill>
              <a:latin typeface="Arial" panose="020B0604020202020204" pitchFamily="34" charset="0"/>
              <a:ea typeface="微软雅黑" panose="020B0503020204020204" charset="-122"/>
            </a:endParaRPr>
          </a:p>
        </p:txBody>
      </p:sp>
      <p:sp>
        <p:nvSpPr>
          <p:cNvPr id="8" name="文本框 7"/>
          <p:cNvSpPr txBox="1"/>
          <p:nvPr/>
        </p:nvSpPr>
        <p:spPr>
          <a:xfrm>
            <a:off x="101600" y="1652270"/>
            <a:ext cx="12085320" cy="1210945"/>
          </a:xfrm>
          <a:prstGeom prst="rect">
            <a:avLst/>
          </a:prstGeom>
          <a:solidFill>
            <a:schemeClr val="accent2">
              <a:lumMod val="20000"/>
              <a:lumOff val="80000"/>
            </a:schemeClr>
          </a:solidFill>
        </p:spPr>
        <p:txBody>
          <a:bodyPr wrap="square" rtlCol="0" anchor="t">
            <a:noAutofit/>
          </a:bodyPr>
          <a:lstStyle/>
          <a:p>
            <a:r>
              <a:rPr lang="zh-CN" altLang="en-US" sz="2400">
                <a:sym typeface="+mn-ea"/>
              </a:rPr>
              <a:t>考虑到听众可能对中国的交通发展有一定的了解，但可能需要更深入的信息，因此需要在演讲中适当地解释术语、提供背景信息，并使用具体的例子来帮助听众更好地理解和吸收信息。</a:t>
            </a:r>
            <a:endParaRPr lang="zh-CN" altLang="en-US" sz="2400">
              <a:sym typeface="+mn-ea"/>
            </a:endParaRPr>
          </a:p>
        </p:txBody>
      </p:sp>
      <p:sp>
        <p:nvSpPr>
          <p:cNvPr id="9" name="文本框 8"/>
          <p:cNvSpPr txBox="1"/>
          <p:nvPr/>
        </p:nvSpPr>
        <p:spPr>
          <a:xfrm>
            <a:off x="101600" y="3689985"/>
            <a:ext cx="11560175" cy="829945"/>
          </a:xfrm>
          <a:prstGeom prst="rect">
            <a:avLst/>
          </a:prstGeom>
          <a:noFill/>
        </p:spPr>
        <p:txBody>
          <a:bodyPr wrap="square" rtlCol="0" anchor="t">
            <a:spAutoFit/>
          </a:bodyPr>
          <a:lstStyle/>
          <a:p>
            <a:r>
              <a:rPr lang="zh-CN" altLang="en-US" sz="2400"/>
              <a:t>指作者对演讲或写作主题的清晰认识和深入理解。这包括对主题的重要性、复杂性和多维度的理解。</a:t>
            </a:r>
            <a:endParaRPr lang="zh-CN" altLang="en-US" sz="2400"/>
          </a:p>
        </p:txBody>
      </p:sp>
      <p:sp>
        <p:nvSpPr>
          <p:cNvPr id="10" name="文本框 9"/>
          <p:cNvSpPr txBox="1"/>
          <p:nvPr/>
        </p:nvSpPr>
        <p:spPr>
          <a:xfrm>
            <a:off x="0" y="4610735"/>
            <a:ext cx="12089765" cy="2170430"/>
          </a:xfrm>
          <a:prstGeom prst="rect">
            <a:avLst/>
          </a:prstGeom>
          <a:solidFill>
            <a:schemeClr val="accent2">
              <a:lumMod val="20000"/>
              <a:lumOff val="80000"/>
            </a:schemeClr>
          </a:solidFill>
        </p:spPr>
        <p:txBody>
          <a:bodyPr wrap="square" rtlCol="0" anchor="t">
            <a:noAutofit/>
          </a:bodyPr>
          <a:lstStyle/>
          <a:p>
            <a:r>
              <a:rPr lang="en-US" altLang="zh-CN" sz="2400"/>
              <a:t>1.</a:t>
            </a:r>
            <a:r>
              <a:rPr lang="zh-CN" altLang="en-US" sz="2400"/>
              <a:t>在“Development of Transport in China”这个主题中，主题意识意味着要全面地介绍中国交通发展的各个方面，包括共享单车、高铁和新能源汽车，并探讨它们如何影响经济、环境和社会。</a:t>
            </a:r>
            <a:endParaRPr lang="zh-CN" altLang="en-US" sz="2400"/>
          </a:p>
          <a:p>
            <a:r>
              <a:rPr lang="en-US" altLang="zh-CN" sz="2400"/>
              <a:t>2.</a:t>
            </a:r>
            <a:r>
              <a:rPr lang="zh-CN" altLang="en-US" sz="2400"/>
              <a:t>主题意识还涉及到在演讲中保持焦点，确保所有讨论的点都紧密围绕主题展开，避免偏离主题。</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P spid="7" grpId="1"/>
      <p:bldP spid="8" grpId="0" animBg="1"/>
      <p:bldP spid="8" grpId="1" animBg="1"/>
      <p:bldP spid="9" grpId="0"/>
      <p:bldP spid="9" grpId="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82140" y="773430"/>
            <a:ext cx="8537575" cy="605155"/>
          </a:xfrm>
          <a:prstGeom prst="rect">
            <a:avLst/>
          </a:prstGeom>
          <a:solidFill>
            <a:schemeClr val="accent1"/>
          </a:solidFill>
          <a:effectLst>
            <a:outerShdw blurRad="50800" dist="38100" dir="2700000" algn="tl" rotWithShape="0">
              <a:prstClr val="black">
                <a:alpha val="40000"/>
              </a:prstClr>
            </a:outerShdw>
          </a:effectLst>
        </p:spPr>
        <p:txBody>
          <a:bodyPr wrap="square" lIns="68580" tIns="34290" rIns="68580" bIns="34290">
            <a:noAutofit/>
          </a:bodyPr>
          <a:lstStyle/>
          <a:p>
            <a:pPr defTabSz="685800" fontAlgn="base">
              <a:defRPr/>
            </a:pPr>
            <a:r>
              <a:rPr lang="en-US" altLang="zh-CN" sz="4000" strike="noStrike" noProof="1">
                <a:solidFill>
                  <a:srgbClr val="FFFFFF"/>
                </a:solidFill>
                <a:latin typeface="Times New Roman" panose="02020603050405020304" pitchFamily="18" charset="0"/>
                <a:ea typeface="宋体" panose="02010600030101010101" pitchFamily="2" charset="-122"/>
                <a:cs typeface="Times New Roman" panose="02020603050405020304" pitchFamily="18" charset="0"/>
              </a:rPr>
              <a:t>Main parts of  a speech</a:t>
            </a:r>
            <a:endParaRPr lang="zh-CN" altLang="en-US" sz="4000" strike="noStrike" noProof="1">
              <a:solidFill>
                <a:srgbClr val="FFFFF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矩形 10"/>
          <p:cNvSpPr/>
          <p:nvPr/>
        </p:nvSpPr>
        <p:spPr>
          <a:xfrm>
            <a:off x="352425" y="1650365"/>
            <a:ext cx="11336020" cy="4835525"/>
          </a:xfrm>
          <a:prstGeom prst="rect">
            <a:avLst/>
          </a:prstGeom>
          <a:noFill/>
          <a:ln w="76200">
            <a:solidFill>
              <a:schemeClr val="accent1">
                <a:lumMod val="75000"/>
              </a:schemeClr>
            </a:solidFill>
            <a:prstDash val="solid"/>
          </a:ln>
        </p:spPr>
        <p:style>
          <a:lnRef idx="2">
            <a:schemeClr val="dk1"/>
          </a:lnRef>
          <a:fillRef idx="1">
            <a:schemeClr val="lt1"/>
          </a:fillRef>
          <a:effectRef idx="0">
            <a:schemeClr val="dk1"/>
          </a:effectRef>
          <a:fontRef idx="minor">
            <a:schemeClr val="dk1"/>
          </a:fontRef>
        </p:style>
        <p:txBody>
          <a:bodyPr wrap="square" lIns="68580" tIns="34290" rIns="68580" bIns="34290">
            <a:noAutofit/>
          </a:bodyPr>
          <a:lstStyle/>
          <a:p>
            <a:pPr indent="200025" defTabSz="685800" eaLnBrk="0" fontAlgn="base" hangingPunct="0">
              <a:spcBef>
                <a:spcPct val="0"/>
              </a:spcBef>
              <a:spcAft>
                <a:spcPct val="0"/>
              </a:spcAft>
              <a:defRPr/>
            </a:pPr>
            <a:endParaRPr lang="en-US" altLang="zh-CN" sz="2100" b="1" strike="noStrike" noProof="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indent="200025" defTabSz="685800" eaLnBrk="0" fontAlgn="base" hangingPunct="0">
              <a:spcBef>
                <a:spcPct val="0"/>
              </a:spcBef>
              <a:spcAft>
                <a:spcPct val="0"/>
              </a:spcAft>
              <a:defRPr/>
            </a:pPr>
            <a:endParaRPr lang="en-US" altLang="zh-CN" sz="2100" b="1" strike="noStrike" noProof="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indent="200025" defTabSz="685800" eaLnBrk="0" fontAlgn="base" hangingPunct="0">
              <a:spcBef>
                <a:spcPct val="0"/>
              </a:spcBef>
              <a:spcAft>
                <a:spcPct val="0"/>
              </a:spcAft>
              <a:defRPr/>
            </a:pPr>
            <a:endParaRPr lang="en-US" altLang="zh-CN" sz="2100" b="1" strike="noStrike" noProof="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indent="200025" defTabSz="685800" eaLnBrk="0" fontAlgn="base" hangingPunct="0">
              <a:spcBef>
                <a:spcPct val="0"/>
              </a:spcBef>
              <a:spcAft>
                <a:spcPct val="0"/>
              </a:spcAft>
              <a:defRPr/>
            </a:pPr>
            <a:endParaRPr lang="en-US" altLang="zh-CN" sz="2100" b="1" strike="noStrike" noProof="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indent="200025" defTabSz="685800" eaLnBrk="0" fontAlgn="base" hangingPunct="0">
              <a:spcBef>
                <a:spcPct val="0"/>
              </a:spcBef>
              <a:spcAft>
                <a:spcPct val="0"/>
              </a:spcAft>
              <a:defRPr/>
            </a:pPr>
            <a:endParaRPr lang="en-US" altLang="zh-CN" sz="2100" b="1" strike="noStrike" noProof="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indent="200025" defTabSz="685800" eaLnBrk="0" fontAlgn="base" hangingPunct="0">
              <a:spcBef>
                <a:spcPct val="0"/>
              </a:spcBef>
              <a:spcAft>
                <a:spcPct val="0"/>
              </a:spcAft>
              <a:defRPr/>
            </a:pPr>
            <a:endParaRPr lang="en-US" altLang="zh-CN" sz="2100" b="1" strike="noStrike" noProof="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indent="200025" defTabSz="685800" eaLnBrk="0" fontAlgn="base" hangingPunct="0">
              <a:spcBef>
                <a:spcPct val="0"/>
              </a:spcBef>
              <a:spcAft>
                <a:spcPct val="0"/>
              </a:spcAft>
              <a:defRPr/>
            </a:pPr>
            <a:endParaRPr lang="en-US" altLang="zh-CN" sz="2100" b="1" strike="noStrike" noProof="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indent="200025" defTabSz="685800" eaLnBrk="0" fontAlgn="base" hangingPunct="0">
              <a:spcBef>
                <a:spcPct val="0"/>
              </a:spcBef>
              <a:spcAft>
                <a:spcPct val="0"/>
              </a:spcAft>
              <a:defRPr/>
            </a:pPr>
            <a:endParaRPr lang="en-US" altLang="zh-CN" sz="2100" b="1" strike="noStrike" noProof="1">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indent="200025" algn="l" defTabSz="685800" eaLnBrk="0" fontAlgn="base" hangingPunct="0">
              <a:buClrTx/>
              <a:buSzTx/>
              <a:buFontTx/>
              <a:defRPr/>
            </a:pPr>
            <a:endParaRPr lang="en-US" altLang="zh-CN" sz="2100" b="1" strike="noStrike" noProof="1">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200025" defTabSz="685800" eaLnBrk="0" fontAlgn="base" hangingPunct="0">
              <a:spcBef>
                <a:spcPct val="0"/>
              </a:spcBef>
              <a:spcAft>
                <a:spcPct val="0"/>
              </a:spcAft>
              <a:defRPr/>
            </a:pPr>
            <a:r>
              <a:rPr lang="en-US" altLang="zh-CN" sz="2100" b="1" strike="noStrike" noProof="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100" b="1" strike="noStrike" noProof="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100" b="1" strike="noStrike" noProof="1">
              <a:solidFill>
                <a:srgbClr val="FF0000"/>
              </a:solidFill>
              <a:latin typeface="Arial" panose="020B0604020202020204" pitchFamily="34" charset="0"/>
              <a:ea typeface="宋体" panose="02010600030101010101" pitchFamily="2" charset="-122"/>
              <a:cs typeface="宋体" panose="02010600030101010101" pitchFamily="2" charset="-122"/>
            </a:endParaRPr>
          </a:p>
        </p:txBody>
      </p:sp>
      <p:sp>
        <p:nvSpPr>
          <p:cNvPr id="5" name="TextBox 4"/>
          <p:cNvSpPr txBox="1"/>
          <p:nvPr/>
        </p:nvSpPr>
        <p:spPr>
          <a:xfrm>
            <a:off x="1796415" y="2560955"/>
            <a:ext cx="9038590" cy="622300"/>
          </a:xfrm>
          <a:prstGeom prst="rect">
            <a:avLst/>
          </a:prstGeom>
          <a:solidFill>
            <a:schemeClr val="accent1">
              <a:lumMod val="40000"/>
              <a:lumOff val="6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lIns="68580" tIns="34290" rIns="68580" bIns="34290" rtlCol="0">
            <a:spAutoFit/>
          </a:bodyPr>
          <a:lstStyle/>
          <a:p>
            <a:pPr fontAlgn="base"/>
            <a:r>
              <a:rPr lang="en-US" altLang="zh-CN" sz="3600" b="1" strike="noStrike" noProof="1"/>
              <a:t>Para 1</a:t>
            </a:r>
            <a:r>
              <a:rPr lang="zh-CN" altLang="en-US" sz="3600" b="1" strike="noStrike" noProof="1"/>
              <a:t>： 发言稿开场白</a:t>
            </a:r>
            <a:r>
              <a:rPr lang="en-US" altLang="zh-CN" sz="3600" b="1" strike="noStrike" noProof="1"/>
              <a:t>+ </a:t>
            </a:r>
            <a:r>
              <a:rPr lang="zh-CN" altLang="en-US" sz="3600" b="1" strike="noStrike" noProof="1">
                <a:solidFill>
                  <a:srgbClr val="FF0000"/>
                </a:solidFill>
              </a:rPr>
              <a:t>发言主题</a:t>
            </a:r>
            <a:endParaRPr lang="zh-CN" altLang="en-US" sz="3600" b="1" strike="noStrike" noProof="1">
              <a:solidFill>
                <a:schemeClr val="tx1"/>
              </a:solidFill>
            </a:endParaRPr>
          </a:p>
        </p:txBody>
      </p:sp>
      <p:sp>
        <p:nvSpPr>
          <p:cNvPr id="6" name="TextBox 5"/>
          <p:cNvSpPr txBox="1"/>
          <p:nvPr/>
        </p:nvSpPr>
        <p:spPr>
          <a:xfrm>
            <a:off x="1796415" y="3429000"/>
            <a:ext cx="9653270" cy="1176020"/>
          </a:xfrm>
          <a:prstGeom prst="rect">
            <a:avLst/>
          </a:prstGeom>
          <a:solidFill>
            <a:schemeClr val="accent1">
              <a:lumMod val="40000"/>
              <a:lumOff val="6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lIns="68580" tIns="34290" rIns="68580" bIns="34290" rtlCol="0">
            <a:spAutoFit/>
          </a:bodyPr>
          <a:lstStyle/>
          <a:p>
            <a:pPr fontAlgn="base"/>
            <a:r>
              <a:rPr lang="en-US" altLang="zh-CN" sz="3600" b="1" strike="noStrike" noProof="1"/>
              <a:t>Para 2：详细</a:t>
            </a:r>
            <a:r>
              <a:rPr lang="en-US" altLang="zh-CN" sz="3600" b="1" strike="noStrike" noProof="1">
                <a:solidFill>
                  <a:srgbClr val="FF0000"/>
                </a:solidFill>
              </a:rPr>
              <a:t>介绍</a:t>
            </a:r>
            <a:r>
              <a:rPr lang="en-US" altLang="zh-CN" sz="3600" b="1" dirty="0">
                <a:sym typeface="+mn-ea"/>
              </a:rPr>
              <a:t>共享单车、高铁和新能源汽车的发展情况</a:t>
            </a:r>
            <a:r>
              <a:rPr lang="en-US" altLang="zh-CN" sz="3600" b="1" strike="noStrike" noProof="1"/>
              <a:t> 及其</a:t>
            </a:r>
            <a:r>
              <a:rPr lang="en-US" altLang="zh-CN" sz="3600" b="1" strike="noStrike" noProof="1">
                <a:solidFill>
                  <a:srgbClr val="FF0000"/>
                </a:solidFill>
              </a:rPr>
              <a:t>影响</a:t>
            </a:r>
            <a:endParaRPr lang="en-US" altLang="zh-CN" sz="3600" b="1" strike="noStrike" noProof="1">
              <a:solidFill>
                <a:srgbClr val="FF0000"/>
              </a:solidFill>
            </a:endParaRPr>
          </a:p>
        </p:txBody>
      </p:sp>
      <p:sp>
        <p:nvSpPr>
          <p:cNvPr id="7" name="TextBox 6"/>
          <p:cNvSpPr txBox="1"/>
          <p:nvPr/>
        </p:nvSpPr>
        <p:spPr>
          <a:xfrm>
            <a:off x="1796256" y="4975860"/>
            <a:ext cx="6371035" cy="622300"/>
          </a:xfrm>
          <a:prstGeom prst="rect">
            <a:avLst/>
          </a:prstGeom>
          <a:solidFill>
            <a:schemeClr val="accent1">
              <a:lumMod val="40000"/>
              <a:lumOff val="6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lIns="68580" tIns="34290" rIns="68580" bIns="34290" rtlCol="0">
            <a:spAutoFit/>
          </a:bodyPr>
          <a:lstStyle/>
          <a:p>
            <a:pPr fontAlgn="base"/>
            <a:r>
              <a:rPr lang="en-US" altLang="zh-CN" sz="3600" b="1" strike="noStrike" noProof="1"/>
              <a:t>Para3：  </a:t>
            </a:r>
            <a:r>
              <a:rPr lang="zh-CN" altLang="en-US" sz="3600" b="1" strike="noStrike" noProof="1"/>
              <a:t>抒发爱国情怀</a:t>
            </a:r>
            <a:endParaRPr lang="zh-CN" altLang="en-US" sz="3600" b="1" strike="noStrike" noProof="1"/>
          </a:p>
        </p:txBody>
      </p:sp>
      <p:sp>
        <p:nvSpPr>
          <p:cNvPr id="2" name="文本框 1"/>
          <p:cNvSpPr txBox="1"/>
          <p:nvPr/>
        </p:nvSpPr>
        <p:spPr>
          <a:xfrm>
            <a:off x="81915" y="46990"/>
            <a:ext cx="5352415" cy="615315"/>
          </a:xfrm>
          <a:prstGeom prst="rect">
            <a:avLst/>
          </a:prstGeom>
          <a:noFill/>
        </p:spPr>
        <p:txBody>
          <a:bodyPr wrap="square" lIns="0" tIns="0" rIns="0" bIns="0" rtlCol="0">
            <a:spAutoFit/>
          </a:bodyPr>
          <a:lstStyle/>
          <a:p>
            <a:pPr algn="l"/>
            <a:r>
              <a:rPr lang="en-US" altLang="zh-CN" sz="4000" b="1">
                <a:solidFill>
                  <a:schemeClr val="accent1"/>
                </a:solidFill>
                <a:latin typeface="华文隶书" panose="02010800040101010101" pitchFamily="2" charset="-122"/>
                <a:ea typeface="华文隶书" panose="02010800040101010101" pitchFamily="2" charset="-122"/>
              </a:rPr>
              <a:t>Step 2 </a:t>
            </a:r>
            <a:r>
              <a:rPr lang="zh-CN" sz="4000" b="1">
                <a:solidFill>
                  <a:schemeClr val="accent1"/>
                </a:solidFill>
                <a:latin typeface="华文隶书" panose="02010800040101010101" pitchFamily="2" charset="-122"/>
                <a:ea typeface="华文隶书" panose="02010800040101010101" pitchFamily="2" charset="-122"/>
              </a:rPr>
              <a:t>谋篇布局</a:t>
            </a:r>
            <a:endParaRPr lang="zh-CN" sz="4000" b="1">
              <a:solidFill>
                <a:schemeClr val="accent1"/>
              </a:solidFill>
              <a:latin typeface="华文隶书" panose="02010800040101010101" pitchFamily="2" charset="-122"/>
              <a:ea typeface="华文隶书"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5" grpId="0" bldLvl="0" animBg="1"/>
      <p:bldP spid="6" grpId="0" bldLvl="0" animBg="1"/>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内容占位符 2"/>
          <p:cNvSpPr>
            <a:spLocks noGrp="1"/>
          </p:cNvSpPr>
          <p:nvPr>
            <p:ph idx="1"/>
          </p:nvPr>
        </p:nvSpPr>
        <p:spPr>
          <a:xfrm>
            <a:off x="118745" y="1596390"/>
            <a:ext cx="11954510" cy="4986020"/>
          </a:xfrm>
          <a:prstGeom prst="rect">
            <a:avLst/>
          </a:prstGeom>
          <a:ln w="28575">
            <a:solidFill>
              <a:schemeClr val="accent2">
                <a:lumMod val="75000"/>
              </a:schemeClr>
            </a:solidFill>
          </a:ln>
        </p:spPr>
        <p:txBody>
          <a:bodyPr vert="horz" wrap="square" lIns="68580" tIns="34290" rIns="68580" bIns="34290" numCol="1" rtlCol="0" anchor="t" anchorCtr="0" compatLnSpc="1">
            <a:normAutofit fontScale="90000" lnSpcReduction="10000"/>
          </a:bodyPr>
          <a:lstStyle>
            <a:lvl1pPr marL="228600" indent="-228600" algn="l" defTabSz="914400" rtl="0" eaLnBrk="0" fontAlgn="base" hangingPunct="0">
              <a:lnSpc>
                <a:spcPct val="90000"/>
              </a:lnSpc>
              <a:spcBef>
                <a:spcPts val="1000"/>
              </a:spcBef>
              <a:spcAft>
                <a:spcPct val="0"/>
              </a:spcAft>
              <a:buClrTx/>
              <a:buSzTx/>
              <a:buFont typeface="Arial" panose="020B0604020202020204" pitchFamily="34" charset="0"/>
              <a:buChar char="•"/>
              <a:defRPr lang="zh-CN" altLang="en-US" sz="2800" kern="120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ClrTx/>
              <a:buSzTx/>
              <a:buFont typeface="Arial" panose="020B0604020202020204" pitchFamily="34" charset="0"/>
              <a:buChar char="•"/>
              <a:defRPr lang="zh-CN" altLang="en-US" sz="2400" kern="1200">
                <a:solidFill>
                  <a:schemeClr val="tx1"/>
                </a:solidFill>
                <a:latin typeface="+mn-lt"/>
                <a:ea typeface="+mn-ea"/>
                <a:cs typeface="+mn-cs"/>
              </a:defRPr>
            </a:lvl2pPr>
            <a:lvl3pPr marL="1143000" indent="-228600" algn="l" defTabSz="914400" rtl="0" eaLnBrk="0" fontAlgn="base" hangingPunct="0">
              <a:lnSpc>
                <a:spcPct val="90000"/>
              </a:lnSpc>
              <a:spcBef>
                <a:spcPts val="500"/>
              </a:spcBef>
              <a:spcAft>
                <a:spcPct val="0"/>
              </a:spcAft>
              <a:buClrTx/>
              <a:buSzTx/>
              <a:buFont typeface="Arial" panose="020B0604020202020204" pitchFamily="34" charset="0"/>
              <a:buChar char="•"/>
              <a:defRPr lang="zh-CN" altLang="en-US" sz="2000" kern="1200">
                <a:solidFill>
                  <a:schemeClr val="tx1"/>
                </a:solidFill>
                <a:latin typeface="+mn-lt"/>
                <a:ea typeface="+mn-ea"/>
                <a:cs typeface="+mn-cs"/>
              </a:defRPr>
            </a:lvl3pPr>
            <a:lvl4pPr marL="1600200" indent="-228600" algn="l" defTabSz="914400" rtl="0" eaLnBrk="0" fontAlgn="base" hangingPunct="0">
              <a:lnSpc>
                <a:spcPct val="90000"/>
              </a:lnSpc>
              <a:spcBef>
                <a:spcPts val="500"/>
              </a:spcBef>
              <a:spcAft>
                <a:spcPct val="0"/>
              </a:spcAft>
              <a:buClrTx/>
              <a:buSzTx/>
              <a:buFont typeface="Arial" panose="020B0604020202020204" pitchFamily="34" charset="0"/>
              <a:buChar char="•"/>
              <a:defRPr lang="zh-CN" altLang="en-US" sz="1800" kern="1200">
                <a:solidFill>
                  <a:schemeClr val="tx1"/>
                </a:solidFill>
                <a:latin typeface="+mn-lt"/>
                <a:ea typeface="+mn-ea"/>
                <a:cs typeface="+mn-cs"/>
              </a:defRPr>
            </a:lvl4pPr>
            <a:lvl5pPr marL="2057400" indent="-228600" algn="l" defTabSz="914400" rtl="0" eaLnBrk="0" fontAlgn="base" hangingPunct="0">
              <a:lnSpc>
                <a:spcPct val="90000"/>
              </a:lnSpc>
              <a:spcBef>
                <a:spcPts val="500"/>
              </a:spcBef>
              <a:spcAft>
                <a:spcPct val="0"/>
              </a:spcAft>
              <a:buClrTx/>
              <a:buSzTx/>
              <a:buFont typeface="Arial" panose="020B0604020202020204" pitchFamily="34" charset="0"/>
              <a:buChar char="•"/>
              <a:defRPr lang="zh-CN" altLang="en-US"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zh-CN" altLang="en-US" sz="1800" kern="1200">
                <a:solidFill>
                  <a:schemeClr val="tx1"/>
                </a:solidFill>
                <a:latin typeface="+mn-lt"/>
                <a:ea typeface="+mn-ea"/>
                <a:cs typeface="+mn-cs"/>
              </a:defRPr>
            </a:lvl9pPr>
          </a:lstStyle>
          <a:p>
            <a:pPr marL="0" marR="0" lvl="0" indent="0" defTabSz="914400" eaLnBrk="1" fontAlgn="base" hangingPunct="1">
              <a:lnSpc>
                <a:spcPct val="100000"/>
              </a:lnSpc>
              <a:spcAft>
                <a:spcPct val="0"/>
              </a:spcAft>
              <a:buNone/>
            </a:pPr>
            <a:r>
              <a:rPr lang="en-US" altLang="zh-CN" b="1" spc="0" baseline="0" dirty="0">
                <a:latin typeface="Times New Roman" panose="02020603050405020304" pitchFamily="18" charset="0"/>
                <a:ea typeface="宋体" panose="02010600030101010101" pitchFamily="2" charset="-122"/>
                <a:sym typeface="等线" panose="02010600030101010101" pitchFamily="2" charset="-122"/>
              </a:rPr>
              <a:t>1.</a:t>
            </a:r>
            <a:r>
              <a:rPr dirty="0">
                <a:latin typeface="Times New Roman" panose="02020603050405020304" pitchFamily="18" charset="0"/>
                <a:cs typeface="Times New Roman" panose="02020603050405020304" pitchFamily="18" charset="0"/>
                <a:sym typeface="+mn-ea"/>
              </a:rPr>
              <a:t>Today, </a:t>
            </a:r>
            <a:r>
              <a:rPr dirty="0">
                <a:solidFill>
                  <a:srgbClr val="FF0000"/>
                </a:solidFill>
                <a:latin typeface="Times New Roman" panose="02020603050405020304" pitchFamily="18" charset="0"/>
                <a:cs typeface="Times New Roman" panose="02020603050405020304" pitchFamily="18" charset="0"/>
                <a:sym typeface="+mn-ea"/>
              </a:rPr>
              <a:t>I am honored to</a:t>
            </a:r>
            <a:r>
              <a:rPr dirty="0">
                <a:latin typeface="Times New Roman" panose="02020603050405020304" pitchFamily="18" charset="0"/>
                <a:cs typeface="Times New Roman" panose="02020603050405020304" pitchFamily="18" charset="0"/>
                <a:sym typeface="+mn-ea"/>
              </a:rPr>
              <a:t> present to you a journey through the remarkable evolution of transportation in China</a:t>
            </a:r>
            <a:r>
              <a:rPr lang="en-US" altLang="zh-CN" dirty="0">
                <a:latin typeface="Times New Roman" panose="02020603050405020304" pitchFamily="18" charset="0"/>
                <a:cs typeface="Times New Roman" panose="02020603050405020304" pitchFamily="18" charset="0"/>
                <a:sym typeface="+mn-ea"/>
              </a:rPr>
              <a:t>. </a:t>
            </a:r>
            <a:r>
              <a:rPr lang="en-US" altLang="zh-CN" dirty="0">
                <a:highlight>
                  <a:srgbClr val="FFFF00"/>
                </a:highlight>
                <a:latin typeface="Times New Roman" panose="02020603050405020304" pitchFamily="18" charset="0"/>
                <a:cs typeface="Times New Roman" panose="02020603050405020304" pitchFamily="18" charset="0"/>
                <a:sym typeface="+mn-ea"/>
              </a:rPr>
              <a:t>Allow me to take you through the transformative impact of shared bicycles, the high-speed rail network, and new energy vehicles.</a:t>
            </a:r>
            <a:endParaRPr lang="en-US" altLang="zh-CN" dirty="0">
              <a:highlight>
                <a:srgbClr val="FFFF00"/>
              </a:highlight>
              <a:latin typeface="Times New Roman" panose="02020603050405020304" pitchFamily="18" charset="0"/>
              <a:cs typeface="Times New Roman" panose="02020603050405020304" pitchFamily="18" charset="0"/>
              <a:sym typeface="+mn-ea"/>
            </a:endParaRPr>
          </a:p>
          <a:p>
            <a:pPr marL="0" marR="0" lvl="0" indent="0" defTabSz="914400" eaLnBrk="1" fontAlgn="base" hangingPunct="1">
              <a:lnSpc>
                <a:spcPct val="100000"/>
              </a:lnSpc>
              <a:spcAft>
                <a:spcPct val="0"/>
              </a:spcAft>
              <a:buNone/>
            </a:pPr>
            <a:endParaRPr lang="en-US" altLang="zh-CN" dirty="0">
              <a:highlight>
                <a:srgbClr val="FFFF00"/>
              </a:highlight>
              <a:latin typeface="Times New Roman" panose="02020603050405020304" pitchFamily="18" charset="0"/>
              <a:cs typeface="Times New Roman" panose="02020603050405020304" pitchFamily="18" charset="0"/>
              <a:sym typeface="+mn-ea"/>
            </a:endParaRPr>
          </a:p>
          <a:p>
            <a:pPr marL="0" marR="0" lvl="0" indent="0" algn="just" defTabSz="914400" eaLnBrk="1" hangingPunct="1">
              <a:lnSpc>
                <a:spcPct val="100000"/>
              </a:lnSpc>
              <a:spcAft>
                <a:spcPct val="0"/>
              </a:spcAft>
              <a:buNone/>
            </a:pPr>
            <a:r>
              <a:rPr lang="en-US" altLang="zh-CN" b="1" spc="0" baseline="0" dirty="0">
                <a:latin typeface="Times New Roman" panose="02020603050405020304" pitchFamily="18" charset="0"/>
                <a:ea typeface="宋体" panose="02010600030101010101" pitchFamily="2" charset="-122"/>
                <a:sym typeface="等线" panose="02010600030101010101" pitchFamily="2" charset="-122"/>
              </a:rPr>
              <a:t>2. </a:t>
            </a:r>
            <a:r>
              <a:rPr lang="en-US" altLang="zh-CN" dirty="0">
                <a:solidFill>
                  <a:schemeClr val="tx1"/>
                </a:solidFill>
                <a:latin typeface="Times New Roman" panose="02020603050405020304" pitchFamily="18" charset="0"/>
                <a:ea typeface="宋体" panose="02010600030101010101" pitchFamily="2" charset="-122"/>
                <a:sym typeface="+mn-ea"/>
              </a:rPr>
              <a:t>Today, </a:t>
            </a:r>
            <a:r>
              <a:rPr lang="en-US" altLang="zh-CN" dirty="0">
                <a:solidFill>
                  <a:srgbClr val="FF0000"/>
                </a:solidFill>
                <a:latin typeface="Times New Roman" panose="02020603050405020304" pitchFamily="18" charset="0"/>
                <a:ea typeface="宋体" panose="02010600030101010101" pitchFamily="2" charset="-122"/>
                <a:sym typeface="+mn-ea"/>
              </a:rPr>
              <a:t>I take pride in </a:t>
            </a:r>
            <a:r>
              <a:rPr lang="en-US" altLang="zh-CN" dirty="0">
                <a:solidFill>
                  <a:schemeClr val="tx1"/>
                </a:solidFill>
                <a:latin typeface="Times New Roman" panose="02020603050405020304" pitchFamily="18" charset="0"/>
                <a:ea typeface="宋体" panose="02010600030101010101" pitchFamily="2" charset="-122"/>
                <a:sym typeface="+mn-ea"/>
              </a:rPr>
              <a:t>showcasing the strides China has made in transportation.</a:t>
            </a:r>
            <a:endParaRPr lang="en-US" altLang="zh-CN" dirty="0">
              <a:solidFill>
                <a:schemeClr val="tx1"/>
              </a:solidFill>
              <a:latin typeface="Times New Roman" panose="02020603050405020304" pitchFamily="18" charset="0"/>
              <a:ea typeface="宋体" panose="02010600030101010101" pitchFamily="2" charset="-122"/>
              <a:sym typeface="+mn-ea"/>
            </a:endParaRPr>
          </a:p>
          <a:p>
            <a:pPr marL="0" marR="0" lvl="0" indent="0" algn="just" defTabSz="914400" eaLnBrk="1" hangingPunct="1">
              <a:lnSpc>
                <a:spcPct val="100000"/>
              </a:lnSpc>
              <a:spcAft>
                <a:spcPct val="0"/>
              </a:spcAft>
              <a:buNone/>
            </a:pPr>
            <a:r>
              <a:rPr lang="en-US" altLang="zh-CN" dirty="0">
                <a:solidFill>
                  <a:schemeClr val="tx1"/>
                </a:solidFill>
                <a:highlight>
                  <a:srgbClr val="FFFF00"/>
                </a:highlight>
                <a:latin typeface="Times New Roman" panose="02020603050405020304" pitchFamily="18" charset="0"/>
                <a:ea typeface="宋体" panose="02010600030101010101" pitchFamily="2" charset="-122"/>
                <a:sym typeface="+mn-ea"/>
              </a:rPr>
              <a:t>From shared bicycles to high-speed trains and new energy vehicles, each innovation is a testament to our nation's commitment to progress and sustainability.</a:t>
            </a:r>
            <a:endParaRPr lang="en-US" altLang="zh-CN" dirty="0">
              <a:solidFill>
                <a:schemeClr val="tx1"/>
              </a:solidFill>
              <a:highlight>
                <a:srgbClr val="FFFF00"/>
              </a:highlight>
              <a:latin typeface="Times New Roman" panose="02020603050405020304" pitchFamily="18" charset="0"/>
              <a:ea typeface="宋体" panose="02010600030101010101" pitchFamily="2" charset="-122"/>
              <a:sym typeface="+mn-ea"/>
            </a:endParaRPr>
          </a:p>
          <a:p>
            <a:pPr marL="0" marR="0" lvl="0" indent="0" algn="just" defTabSz="914400" eaLnBrk="1" hangingPunct="1">
              <a:lnSpc>
                <a:spcPct val="100000"/>
              </a:lnSpc>
              <a:spcAft>
                <a:spcPct val="0"/>
              </a:spcAft>
              <a:buNone/>
            </a:pPr>
            <a:endParaRPr lang="en-US" altLang="zh-CN" dirty="0">
              <a:solidFill>
                <a:schemeClr val="tx1"/>
              </a:solidFill>
              <a:latin typeface="Times New Roman" panose="02020603050405020304" pitchFamily="18" charset="0"/>
              <a:ea typeface="宋体" panose="02010600030101010101" pitchFamily="2" charset="-122"/>
              <a:sym typeface="+mn-ea"/>
            </a:endParaRPr>
          </a:p>
          <a:p>
            <a:pPr marL="0" marR="0" lvl="0" indent="0" algn="just" defTabSz="914400" eaLnBrk="1" hangingPunct="1">
              <a:lnSpc>
                <a:spcPct val="100000"/>
              </a:lnSpc>
              <a:spcAft>
                <a:spcPct val="0"/>
              </a:spcAft>
              <a:buNone/>
            </a:pPr>
            <a:r>
              <a:rPr lang="en-US" altLang="zh-CN" b="1" dirty="0">
                <a:solidFill>
                  <a:schemeClr val="tx1"/>
                </a:solidFill>
                <a:latin typeface="Times New Roman" panose="02020603050405020304" pitchFamily="18" charset="0"/>
                <a:ea typeface="宋体" panose="02010600030101010101" pitchFamily="2" charset="-122"/>
                <a:sym typeface="+mn-ea"/>
              </a:rPr>
              <a:t>3. </a:t>
            </a:r>
            <a:r>
              <a:rPr lang="en-US" altLang="zh-CN" baseline="0" dirty="0">
                <a:latin typeface="Times New Roman" panose="02020603050405020304" pitchFamily="18" charset="0"/>
                <a:ea typeface="宋体" panose="02010600030101010101" pitchFamily="2" charset="-122"/>
                <a:sym typeface="等线" panose="02010600030101010101" pitchFamily="2" charset="-122"/>
              </a:rPr>
              <a:t>Today, </a:t>
            </a:r>
            <a:r>
              <a:rPr lang="en-US" altLang="zh-CN" baseline="0" dirty="0">
                <a:solidFill>
                  <a:srgbClr val="FF0000"/>
                </a:solidFill>
                <a:latin typeface="Times New Roman" panose="02020603050405020304" pitchFamily="18" charset="0"/>
                <a:ea typeface="宋体" panose="02010600030101010101" pitchFamily="2" charset="-122"/>
                <a:sym typeface="等线" panose="02010600030101010101" pitchFamily="2" charset="-122"/>
              </a:rPr>
              <a:t>I am thrilled to share with</a:t>
            </a:r>
            <a:r>
              <a:rPr lang="en-US" altLang="zh-CN" baseline="0" dirty="0">
                <a:latin typeface="Times New Roman" panose="02020603050405020304" pitchFamily="18" charset="0"/>
                <a:ea typeface="宋体" panose="02010600030101010101" pitchFamily="2" charset="-122"/>
                <a:sym typeface="等线" panose="02010600030101010101" pitchFamily="2" charset="-122"/>
              </a:rPr>
              <a:t> you the remarkable progress China has made in the field of transportation over the past few decades. </a:t>
            </a:r>
            <a:r>
              <a:rPr lang="en-US" altLang="zh-CN" baseline="0" dirty="0">
                <a:highlight>
                  <a:srgbClr val="FFFF00"/>
                </a:highlight>
                <a:latin typeface="Times New Roman" panose="02020603050405020304" pitchFamily="18" charset="0"/>
                <a:ea typeface="宋体" panose="02010600030101010101" pitchFamily="2" charset="-122"/>
                <a:sym typeface="等线" panose="02010600030101010101" pitchFamily="2" charset="-122"/>
              </a:rPr>
              <a:t>In the forthcoming moments, we will dig into the transformative impact of shared bicycles, the high-speed rail network, and new energy vehicles .</a:t>
            </a:r>
            <a:endParaRPr lang="en-US" altLang="zh-CN" baseline="0" dirty="0">
              <a:highlight>
                <a:srgbClr val="FFFF00"/>
              </a:highlight>
              <a:latin typeface="Times New Roman" panose="02020603050405020304" pitchFamily="18" charset="0"/>
              <a:ea typeface="宋体" panose="02010600030101010101" pitchFamily="2" charset="-122"/>
              <a:sym typeface="等线" panose="02010600030101010101" pitchFamily="2" charset="-122"/>
            </a:endParaRPr>
          </a:p>
        </p:txBody>
      </p:sp>
      <p:sp>
        <p:nvSpPr>
          <p:cNvPr id="11267" name="标题 1"/>
          <p:cNvSpPr>
            <a:spLocks noGrp="1"/>
          </p:cNvSpPr>
          <p:nvPr/>
        </p:nvSpPr>
        <p:spPr>
          <a:xfrm>
            <a:off x="115570" y="706755"/>
            <a:ext cx="9331960" cy="741680"/>
          </a:xfrm>
          <a:prstGeom prst="rect">
            <a:avLst/>
          </a:prstGeom>
          <a:solidFill>
            <a:schemeClr val="accent2">
              <a:lumMod val="60000"/>
              <a:lumOff val="40000"/>
            </a:schemeClr>
          </a:solidFill>
        </p:spPr>
        <p:txBody>
          <a:bodyPr anchor="ctr" anchorCtr="0">
            <a:noAutofit/>
          </a:bodyPr>
          <a:lstStyle>
            <a:defPPr>
              <a:defRPr lang="zh-CN"/>
            </a:defPPr>
            <a:lvl1pPr marL="0" indent="0" algn="l" defTabSz="914400" rtl="0" eaLnBrk="1" fontAlgn="base" latinLnBrk="0" hangingPunct="1">
              <a:lnSpc>
                <a:spcPct val="90000"/>
              </a:lnSpc>
              <a:spcBef>
                <a:spcPct val="0"/>
              </a:spcBef>
              <a:spcAft>
                <a:spcPct val="0"/>
              </a:spcAft>
              <a:buClrTx/>
              <a:buSzTx/>
              <a:buFontTx/>
              <a:buNone/>
              <a:defRPr lang="zh-CN" altLang="en-US" sz="4400" b="0" i="0" u="none" kern="1200" baseline="0">
                <a:solidFill>
                  <a:schemeClr val="tx1"/>
                </a:solidFill>
                <a:latin typeface="+mj-lt"/>
                <a:ea typeface="+mj-ea"/>
                <a:cs typeface="+mj-cs"/>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5pPr>
          </a:lstStyle>
          <a:p>
            <a:pPr marL="0" marR="0" lvl="0" indent="0" eaLnBrk="1" fontAlgn="base" hangingPunct="1">
              <a:lnSpc>
                <a:spcPct val="100000"/>
              </a:lnSpc>
              <a:spcAft>
                <a:spcPct val="0"/>
              </a:spcAft>
              <a:buClrTx/>
              <a:buFontTx/>
            </a:pPr>
            <a:endParaRPr lang="en-US" altLang="zh-CN" sz="3200" b="1" spc="0">
              <a:latin typeface="Times New Roman" panose="02020603050405020304" pitchFamily="18" charset="0"/>
              <a:ea typeface="宋体" panose="02010600030101010101" pitchFamily="2" charset="-122"/>
              <a:cs typeface="+mn-cs"/>
              <a:sym typeface="等线" panose="02010600030101010101" pitchFamily="2" charset="-122"/>
            </a:endParaRPr>
          </a:p>
          <a:p>
            <a:pPr marL="0" marR="0" lvl="0" indent="0" eaLnBrk="1" fontAlgn="base" hangingPunct="1">
              <a:lnSpc>
                <a:spcPct val="100000"/>
              </a:lnSpc>
              <a:spcAft>
                <a:spcPct val="0"/>
              </a:spcAft>
              <a:buClrTx/>
              <a:buFontTx/>
            </a:pPr>
            <a:r>
              <a:rPr lang="en-US" altLang="zh-CN" sz="2800" b="1" spc="0">
                <a:latin typeface="Times New Roman" panose="02020603050405020304" pitchFamily="18" charset="0"/>
                <a:ea typeface="宋体" panose="02010600030101010101" pitchFamily="2" charset="-122"/>
                <a:cs typeface="+mn-cs"/>
                <a:sym typeface="等线" panose="02010600030101010101" pitchFamily="2" charset="-122"/>
              </a:rPr>
              <a:t>Para1 Beginning ：</a:t>
            </a:r>
            <a:r>
              <a:rPr sz="2800" b="1" dirty="0">
                <a:sym typeface="+mn-ea"/>
              </a:rPr>
              <a:t>发言稿开场白</a:t>
            </a:r>
            <a:r>
              <a:rPr lang="en-US" altLang="zh-CN" sz="2800" b="1" dirty="0">
                <a:sym typeface="+mn-ea"/>
              </a:rPr>
              <a:t>+ </a:t>
            </a:r>
            <a:r>
              <a:rPr sz="2800" b="1" dirty="0">
                <a:solidFill>
                  <a:srgbClr val="FF0000"/>
                </a:solidFill>
                <a:sym typeface="+mn-ea"/>
              </a:rPr>
              <a:t>发言主题</a:t>
            </a:r>
            <a:endParaRPr lang="zh-CN" altLang="en-US" sz="2800" b="1" strike="noStrike" noProof="1">
              <a:solidFill>
                <a:schemeClr val="tx1"/>
              </a:solidFill>
            </a:endParaRPr>
          </a:p>
          <a:p>
            <a:pPr marL="0" marR="0" lvl="0" indent="0" eaLnBrk="1" fontAlgn="base" hangingPunct="1">
              <a:lnSpc>
                <a:spcPct val="100000"/>
              </a:lnSpc>
              <a:spcAft>
                <a:spcPct val="0"/>
              </a:spcAft>
              <a:buClrTx/>
              <a:buFontTx/>
            </a:pPr>
            <a:endParaRPr lang="zh-CN" altLang="en-US" sz="2800" b="1" spc="0">
              <a:solidFill>
                <a:srgbClr val="000000"/>
              </a:solidFill>
              <a:latin typeface="Calibri" panose="020F0502020204030204"/>
              <a:ea typeface="微软雅黑" panose="020B0503020204020204" charset="-122"/>
              <a:sym typeface="等线" panose="02010600030101010101" pitchFamily="2" charset="-122"/>
            </a:endParaRPr>
          </a:p>
        </p:txBody>
      </p:sp>
      <p:sp>
        <p:nvSpPr>
          <p:cNvPr id="11268" name="文本框 5"/>
          <p:cNvSpPr/>
          <p:nvPr/>
        </p:nvSpPr>
        <p:spPr>
          <a:xfrm>
            <a:off x="115332" y="159"/>
            <a:ext cx="4570809" cy="706755"/>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5pPr>
          </a:lstStyle>
          <a:p>
            <a:pPr lvl="0" eaLnBrk="1" hangingPunct="1">
              <a:buFontTx/>
            </a:pPr>
            <a:r>
              <a:rPr lang="en-US" altLang="zh-CN" sz="4000" b="1">
                <a:solidFill>
                  <a:schemeClr val="accent1"/>
                </a:solidFill>
                <a:latin typeface="华文隶书" panose="02010800040101010101" pitchFamily="2" charset="-122"/>
                <a:ea typeface="华文隶书" panose="02010800040101010101" pitchFamily="2" charset="-122"/>
              </a:rPr>
              <a:t>Step 3  句型升级</a:t>
            </a:r>
            <a:endParaRPr lang="en-US" altLang="zh-CN" sz="4000" b="1">
              <a:solidFill>
                <a:schemeClr val="accent1"/>
              </a:solidFill>
              <a:latin typeface="华文隶书" panose="02010800040101010101" pitchFamily="2" charset="-122"/>
              <a:ea typeface="华文隶书" panose="0201080004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blinds(horizontal)">
                                      <p:cBhvr>
                                        <p:cTn id="12" dur="5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6">
                                            <p:bg/>
                                          </p:spTgt>
                                        </p:tgtEl>
                                        <p:attrNameLst>
                                          <p:attrName>style.visibility</p:attrName>
                                        </p:attrNameLst>
                                      </p:cBhvr>
                                      <p:to>
                                        <p:strVal val="visible"/>
                                      </p:to>
                                    </p:set>
                                    <p:animEffect transition="in" filter="blinds(horizontal)">
                                      <p:cBhvr>
                                        <p:cTn id="17" dur="500"/>
                                        <p:tgtEl>
                                          <p:spTgt spid="11266">
                                            <p:bg/>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66">
                                            <p:txEl>
                                              <p:pRg st="0" end="0"/>
                                            </p:txEl>
                                          </p:spTgt>
                                        </p:tgtEl>
                                        <p:attrNameLst>
                                          <p:attrName>style.visibility</p:attrName>
                                        </p:attrNameLst>
                                      </p:cBhvr>
                                      <p:to>
                                        <p:strVal val="visible"/>
                                      </p:to>
                                    </p:set>
                                    <p:animEffect transition="in" filter="blinds(horizontal)">
                                      <p:cBhvr>
                                        <p:cTn id="22" dur="500"/>
                                        <p:tgtEl>
                                          <p:spTgt spid="1126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266">
                                            <p:txEl>
                                              <p:pRg st="2" end="2"/>
                                            </p:txEl>
                                          </p:spTgt>
                                        </p:tgtEl>
                                        <p:attrNameLst>
                                          <p:attrName>style.visibility</p:attrName>
                                        </p:attrNameLst>
                                      </p:cBhvr>
                                      <p:to>
                                        <p:strVal val="visible"/>
                                      </p:to>
                                    </p:set>
                                    <p:animEffect transition="in" filter="blinds(horizontal)">
                                      <p:cBhvr>
                                        <p:cTn id="27" dur="500"/>
                                        <p:tgtEl>
                                          <p:spTgt spid="1126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266">
                                            <p:txEl>
                                              <p:pRg st="3" end="3"/>
                                            </p:txEl>
                                          </p:spTgt>
                                        </p:tgtEl>
                                        <p:attrNameLst>
                                          <p:attrName>style.visibility</p:attrName>
                                        </p:attrNameLst>
                                      </p:cBhvr>
                                      <p:to>
                                        <p:strVal val="visible"/>
                                      </p:to>
                                    </p:set>
                                    <p:animEffect transition="in" filter="blinds(horizontal)">
                                      <p:cBhvr>
                                        <p:cTn id="32" dur="500"/>
                                        <p:tgtEl>
                                          <p:spTgt spid="1126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266">
                                            <p:txEl>
                                              <p:pRg st="5" end="5"/>
                                            </p:txEl>
                                          </p:spTgt>
                                        </p:tgtEl>
                                        <p:attrNameLst>
                                          <p:attrName>style.visibility</p:attrName>
                                        </p:attrNameLst>
                                      </p:cBhvr>
                                      <p:to>
                                        <p:strVal val="visible"/>
                                      </p:to>
                                    </p:set>
                                    <p:animEffect transition="in" filter="blinds(horizontal)">
                                      <p:cBhvr>
                                        <p:cTn id="37" dur="500"/>
                                        <p:tgtEl>
                                          <p:spTgt spid="112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build="p"/>
      <p:bldP spid="11266" grpId="1" animBg="1" build="p"/>
      <p:bldP spid="11267" grpId="0" animBg="1"/>
      <p:bldP spid="11267" grpId="1" animBg="1"/>
      <p:bldP spid="11268" grpId="0"/>
      <p:bldP spid="1126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p:nvPr/>
        </p:nvSpPr>
        <p:spPr>
          <a:xfrm>
            <a:off x="-238" y="2064"/>
            <a:ext cx="4570809" cy="706755"/>
          </a:xfrm>
          <a:prstGeom prst="rect">
            <a:avLst/>
          </a:prstGeom>
          <a:noFill/>
          <a:ln>
            <a:noFill/>
            <a:miter lim="800000"/>
          </a:ln>
        </p:spPr>
        <p:txBody>
          <a:bodyPr anchor="t" anchorCtr="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5pPr>
          </a:lstStyle>
          <a:p>
            <a:pPr lvl="0" eaLnBrk="1" hangingPunct="1">
              <a:buFontTx/>
            </a:pPr>
            <a:r>
              <a:rPr lang="en-US" altLang="zh-CN" sz="4000" b="1">
                <a:solidFill>
                  <a:schemeClr val="accent1"/>
                </a:solidFill>
                <a:latin typeface="华文隶书" panose="02010800040101010101" pitchFamily="2" charset="-122"/>
                <a:ea typeface="华文隶书" panose="02010800040101010101" pitchFamily="2" charset="-122"/>
              </a:rPr>
              <a:t>Step 3  句型升级</a:t>
            </a:r>
            <a:endParaRPr lang="en-US" altLang="zh-CN" sz="4000" b="1">
              <a:solidFill>
                <a:schemeClr val="accent1"/>
              </a:solidFill>
              <a:latin typeface="华文隶书" panose="02010800040101010101" pitchFamily="2" charset="-122"/>
              <a:ea typeface="华文隶书" panose="02010800040101010101" pitchFamily="2" charset="-122"/>
            </a:endParaRPr>
          </a:p>
        </p:txBody>
      </p:sp>
      <p:sp>
        <p:nvSpPr>
          <p:cNvPr id="11267" name="标题 1"/>
          <p:cNvSpPr>
            <a:spLocks noGrp="1"/>
          </p:cNvSpPr>
          <p:nvPr/>
        </p:nvSpPr>
        <p:spPr>
          <a:xfrm>
            <a:off x="78105" y="740410"/>
            <a:ext cx="12113895" cy="728980"/>
          </a:xfrm>
          <a:prstGeom prst="rect">
            <a:avLst/>
          </a:prstGeom>
          <a:solidFill>
            <a:schemeClr val="accent2">
              <a:lumMod val="60000"/>
              <a:lumOff val="40000"/>
            </a:schemeClr>
          </a:solidFill>
        </p:spPr>
        <p:txBody>
          <a:bodyPr anchor="ctr" anchorCtr="0">
            <a:noAutofit/>
          </a:bodyPr>
          <a:lstStyle>
            <a:defPPr>
              <a:defRPr lang="zh-CN"/>
            </a:defPPr>
            <a:lvl1pPr marL="0" indent="0" algn="l" defTabSz="914400" rtl="0" eaLnBrk="1" fontAlgn="base" latinLnBrk="0" hangingPunct="1">
              <a:lnSpc>
                <a:spcPct val="90000"/>
              </a:lnSpc>
              <a:spcBef>
                <a:spcPct val="0"/>
              </a:spcBef>
              <a:spcAft>
                <a:spcPct val="0"/>
              </a:spcAft>
              <a:buClrTx/>
              <a:buSzTx/>
              <a:buFontTx/>
              <a:buNone/>
              <a:defRPr lang="zh-CN" altLang="en-US" sz="4400" b="0" i="0" u="none" kern="1200" baseline="0">
                <a:solidFill>
                  <a:schemeClr val="tx1"/>
                </a:solidFill>
                <a:latin typeface="+mj-lt"/>
                <a:ea typeface="+mj-ea"/>
                <a:cs typeface="+mj-cs"/>
              </a:defRPr>
            </a:lvl1pPr>
            <a:lvl2pPr marL="4572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2pPr>
            <a:lvl3pPr marL="9144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3pPr>
            <a:lvl4pPr marL="13716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4pPr>
            <a:lvl5pPr marL="1828800" indent="0" algn="l" defTabSz="914400" rtl="0" eaLnBrk="0" fontAlgn="base" hangingPunct="0">
              <a:lnSpc>
                <a:spcPct val="100000"/>
              </a:lnSpc>
              <a:spcBef>
                <a:spcPct val="0"/>
              </a:spcBef>
              <a:spcAft>
                <a:spcPct val="0"/>
              </a:spcAft>
              <a:buClrTx/>
              <a:buSzTx/>
              <a:buFontTx/>
              <a:buNone/>
              <a:defRPr lang="zh-CN" altLang="en-US" sz="1800" b="0" i="0" u="none" baseline="0">
                <a:solidFill>
                  <a:schemeClr val="tx1"/>
                </a:solidFill>
                <a:latin typeface="等线" panose="02010600030101010101" pitchFamily="2" charset="-122"/>
                <a:ea typeface="等线" panose="02010600030101010101" pitchFamily="2" charset="-122"/>
              </a:defRPr>
            </a:lvl5pPr>
          </a:lstStyle>
          <a:p>
            <a:pPr marL="0" marR="0" lvl="0" indent="0" eaLnBrk="1" fontAlgn="base" hangingPunct="1">
              <a:lnSpc>
                <a:spcPct val="100000"/>
              </a:lnSpc>
              <a:spcAft>
                <a:spcPct val="0"/>
              </a:spcAft>
              <a:buClrTx/>
              <a:buFontTx/>
            </a:pPr>
            <a:endParaRPr lang="en-US" altLang="zh-CN" sz="1000" b="1" spc="0">
              <a:latin typeface="Times New Roman" panose="02020603050405020304" pitchFamily="18" charset="0"/>
              <a:ea typeface="宋体" panose="02010600030101010101" pitchFamily="2" charset="-122"/>
              <a:cs typeface="+mn-cs"/>
              <a:sym typeface="等线" panose="02010600030101010101" pitchFamily="2" charset="-122"/>
            </a:endParaRPr>
          </a:p>
          <a:p>
            <a:pPr marL="0" marR="0" lvl="0" algn="l" eaLnBrk="1" fontAlgn="base" hangingPunct="1">
              <a:lnSpc>
                <a:spcPct val="100000"/>
              </a:lnSpc>
              <a:buClrTx/>
              <a:buFontTx/>
            </a:pPr>
            <a:r>
              <a:rPr lang="en-US" altLang="zh-CN" sz="2700" b="1" spc="0">
                <a:latin typeface="Times New Roman" panose="02020603050405020304" pitchFamily="18" charset="0"/>
                <a:ea typeface="宋体" panose="02010600030101010101" pitchFamily="2" charset="-122"/>
                <a:cs typeface="+mn-cs"/>
                <a:sym typeface="等线" panose="02010600030101010101" pitchFamily="2" charset="-122"/>
              </a:rPr>
              <a:t>Para 2 Body：</a:t>
            </a:r>
            <a:r>
              <a:rPr lang="en-US" altLang="zh-CN" sz="2700" b="1" dirty="0">
                <a:sym typeface="+mn-ea"/>
              </a:rPr>
              <a:t>详细</a:t>
            </a:r>
            <a:r>
              <a:rPr lang="en-US" altLang="zh-CN" sz="2700" b="1" dirty="0">
                <a:solidFill>
                  <a:srgbClr val="FF0000"/>
                </a:solidFill>
                <a:sym typeface="+mn-ea"/>
              </a:rPr>
              <a:t>介绍</a:t>
            </a:r>
            <a:r>
              <a:rPr lang="en-US" altLang="zh-CN" sz="2700" b="1" dirty="0">
                <a:sym typeface="+mn-ea"/>
              </a:rPr>
              <a:t>共享单车、高铁和新能源汽车的发展情况 及其</a:t>
            </a:r>
            <a:r>
              <a:rPr lang="en-US" altLang="zh-CN" sz="2700" b="1" dirty="0">
                <a:solidFill>
                  <a:srgbClr val="FF0000"/>
                </a:solidFill>
                <a:sym typeface="+mn-ea"/>
              </a:rPr>
              <a:t>影响</a:t>
            </a:r>
            <a:r>
              <a:rPr lang="en-US" altLang="zh-CN" sz="2700" b="1">
                <a:latin typeface="Times New Roman" panose="02020603050405020304" pitchFamily="18" charset="0"/>
                <a:ea typeface="宋体" panose="02010600030101010101" pitchFamily="2" charset="-122"/>
                <a:cs typeface="+mn-cs"/>
                <a:sym typeface="+mn-ea"/>
              </a:rPr>
              <a:t> </a:t>
            </a:r>
            <a:endParaRPr lang="en-US" altLang="zh-CN" sz="2700" b="1">
              <a:latin typeface="Times New Roman" panose="02020603050405020304" pitchFamily="18" charset="0"/>
              <a:ea typeface="宋体" panose="02010600030101010101" pitchFamily="2" charset="-122"/>
              <a:cs typeface="+mn-cs"/>
              <a:sym typeface="+mn-ea"/>
            </a:endParaRPr>
          </a:p>
        </p:txBody>
      </p:sp>
      <p:sp>
        <p:nvSpPr>
          <p:cNvPr id="6" name="文本框 5"/>
          <p:cNvSpPr txBox="1"/>
          <p:nvPr/>
        </p:nvSpPr>
        <p:spPr>
          <a:xfrm>
            <a:off x="320675" y="1501775"/>
            <a:ext cx="2940685" cy="460375"/>
          </a:xfrm>
          <a:prstGeom prst="rect">
            <a:avLst/>
          </a:prstGeom>
          <a:noFill/>
        </p:spPr>
        <p:txBody>
          <a:bodyPr wrap="square" rtlCol="0" anchor="t">
            <a:spAutoFit/>
          </a:bodyPr>
          <a:lstStyle/>
          <a:p>
            <a:r>
              <a:rPr lang="en-US" altLang="zh-CN" sz="2400" b="1">
                <a:sym typeface="+mn-ea"/>
              </a:rPr>
              <a:t>1.</a:t>
            </a:r>
            <a:r>
              <a:rPr lang="zh-CN" altLang="en-US" sz="2400" b="1">
                <a:sym typeface="+mn-ea"/>
              </a:rPr>
              <a:t>共享单车</a:t>
            </a:r>
            <a:endParaRPr lang="en-US" altLang="zh-CN" sz="2400" b="1">
              <a:sym typeface="+mn-ea"/>
            </a:endParaRPr>
          </a:p>
        </p:txBody>
      </p:sp>
      <p:sp>
        <p:nvSpPr>
          <p:cNvPr id="7" name="文本框 6"/>
          <p:cNvSpPr txBox="1"/>
          <p:nvPr/>
        </p:nvSpPr>
        <p:spPr>
          <a:xfrm>
            <a:off x="320675" y="1944370"/>
            <a:ext cx="11376025" cy="829945"/>
          </a:xfrm>
          <a:prstGeom prst="rect">
            <a:avLst/>
          </a:prstGeom>
          <a:solidFill>
            <a:schemeClr val="accent1">
              <a:lumMod val="40000"/>
              <a:lumOff val="60000"/>
            </a:schemeClr>
          </a:solidFill>
        </p:spPr>
        <p:txBody>
          <a:bodyPr wrap="square" rtlCol="0" anchor="t">
            <a:spAutoFit/>
          </a:bodyPr>
          <a:lstStyle/>
          <a:p>
            <a:r>
              <a:rPr lang="en-US" altLang="zh-CN" sz="2400" b="1"/>
              <a:t>1</a:t>
            </a:r>
            <a:r>
              <a:rPr lang="zh-CN" altLang="en-US" sz="2400" b="1"/>
              <a:t>）让我们从共享单车开始，它是一种从草根阶层兴起的现象，已经发展成为城市流动性和环境意识的象征。</a:t>
            </a:r>
            <a:r>
              <a:rPr lang="zh-CN" altLang="en-US" sz="2400">
                <a:highlight>
                  <a:srgbClr val="FFFF00"/>
                </a:highlight>
              </a:rPr>
              <a:t>（祈使句</a:t>
            </a:r>
            <a:r>
              <a:rPr lang="en-US" altLang="zh-CN" sz="2400">
                <a:highlight>
                  <a:srgbClr val="FFFF00"/>
                </a:highlight>
              </a:rPr>
              <a:t>+</a:t>
            </a:r>
            <a:r>
              <a:rPr lang="zh-CN" altLang="en-US" sz="2400">
                <a:highlight>
                  <a:srgbClr val="FFFF00"/>
                </a:highlight>
              </a:rPr>
              <a:t>同位语</a:t>
            </a:r>
            <a:r>
              <a:rPr lang="en-US" altLang="zh-CN" sz="2400">
                <a:highlight>
                  <a:srgbClr val="FFFF00"/>
                </a:highlight>
              </a:rPr>
              <a:t>+</a:t>
            </a:r>
            <a:r>
              <a:rPr lang="zh-CN" altLang="en-US" sz="2400">
                <a:highlight>
                  <a:srgbClr val="FFFF00"/>
                </a:highlight>
              </a:rPr>
              <a:t>定语从句）</a:t>
            </a:r>
            <a:endParaRPr lang="zh-CN" altLang="en-US" sz="2400">
              <a:highlight>
                <a:srgbClr val="FFFF00"/>
              </a:highlight>
            </a:endParaRPr>
          </a:p>
        </p:txBody>
      </p:sp>
      <p:sp>
        <p:nvSpPr>
          <p:cNvPr id="9" name="文本框 8"/>
          <p:cNvSpPr txBox="1"/>
          <p:nvPr/>
        </p:nvSpPr>
        <p:spPr>
          <a:xfrm>
            <a:off x="320675" y="2837180"/>
            <a:ext cx="11750675" cy="953135"/>
          </a:xfrm>
          <a:prstGeom prst="rect">
            <a:avLst/>
          </a:prstGeom>
          <a:solidFill>
            <a:schemeClr val="accent2">
              <a:lumMod val="40000"/>
              <a:lumOff val="60000"/>
            </a:schemeClr>
          </a:solidFill>
          <a:ln>
            <a:solidFill>
              <a:schemeClr val="accent2"/>
            </a:solidFill>
          </a:ln>
        </p:spPr>
        <p:txBody>
          <a:bodyPr wrap="square" rtlCol="0" anchor="t">
            <a:spAutoFit/>
          </a:bodyPr>
          <a:lstStyle/>
          <a:p>
            <a:r>
              <a:rPr lang="zh-CN" altLang="en-US" sz="2800" dirty="0">
                <a:solidFill>
                  <a:srgbClr val="FF0000"/>
                </a:solidFill>
                <a:latin typeface="Times New Roman" panose="02020603050405020304" pitchFamily="18" charset="0"/>
                <a:cs typeface="Times New Roman" panose="02020603050405020304" pitchFamily="18" charset="0"/>
              </a:rPr>
              <a:t>Let us </a:t>
            </a:r>
            <a:r>
              <a:rPr lang="zh-CN" altLang="en-US" sz="2800" dirty="0">
                <a:latin typeface="Times New Roman" panose="02020603050405020304" pitchFamily="18" charset="0"/>
                <a:cs typeface="Times New Roman" panose="02020603050405020304" pitchFamily="18" charset="0"/>
              </a:rPr>
              <a:t>begin with the shared bicycles, </a:t>
            </a:r>
            <a:r>
              <a:rPr lang="zh-CN" altLang="en-US" sz="2800" dirty="0">
                <a:solidFill>
                  <a:srgbClr val="FF0000"/>
                </a:solidFill>
                <a:latin typeface="Times New Roman" panose="02020603050405020304" pitchFamily="18" charset="0"/>
                <a:cs typeface="Times New Roman" panose="02020603050405020304" pitchFamily="18" charset="0"/>
              </a:rPr>
              <a:t>a grassroots phenomenon</a:t>
            </a:r>
            <a:r>
              <a:rPr lang="zh-CN" altLang="en-US" sz="2800" dirty="0">
                <a:latin typeface="Times New Roman" panose="02020603050405020304" pitchFamily="18" charset="0"/>
                <a:cs typeface="Times New Roman" panose="02020603050405020304" pitchFamily="18" charset="0"/>
              </a:rPr>
              <a:t> </a:t>
            </a:r>
            <a:r>
              <a:rPr lang="zh-CN" altLang="en-US" sz="2800" dirty="0">
                <a:highlight>
                  <a:srgbClr val="FFFF00"/>
                </a:highlight>
                <a:latin typeface="Times New Roman" panose="02020603050405020304" pitchFamily="18" charset="0"/>
                <a:cs typeface="Times New Roman" panose="02020603050405020304" pitchFamily="18" charset="0"/>
              </a:rPr>
              <a:t>that has blossomed into a symbol of urban mobility and environmental consciousness</a:t>
            </a:r>
            <a:r>
              <a:rPr lang="zh-CN" altLang="en-US" sz="2800" dirty="0">
                <a:latin typeface="Times New Roman" panose="02020603050405020304" pitchFamily="18" charset="0"/>
                <a:cs typeface="Times New Roman" panose="02020603050405020304" pitchFamily="18" charset="0"/>
              </a:rPr>
              <a:t>. </a:t>
            </a:r>
            <a:endParaRPr lang="zh-CN" altLang="en-US" sz="28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320675" y="4494530"/>
            <a:ext cx="11536045" cy="829945"/>
          </a:xfrm>
          <a:prstGeom prst="rect">
            <a:avLst/>
          </a:prstGeom>
          <a:solidFill>
            <a:schemeClr val="accent1">
              <a:lumMod val="40000"/>
              <a:lumOff val="60000"/>
            </a:schemeClr>
          </a:solidFill>
        </p:spPr>
        <p:txBody>
          <a:bodyPr wrap="square" rtlCol="0" anchor="t">
            <a:spAutoFit/>
          </a:bodyPr>
          <a:lstStyle/>
          <a:p>
            <a:r>
              <a:rPr lang="en-US" altLang="zh-CN" sz="2400" b="1" dirty="0"/>
              <a:t>2</a:t>
            </a:r>
            <a:r>
              <a:rPr lang="zh-CN" altLang="en-US" sz="2400" b="1" dirty="0"/>
              <a:t>）它们不仅缓解了交通拥堵，还培养了一种对地球共同负责的文化。</a:t>
            </a:r>
            <a:endParaRPr lang="zh-CN" altLang="en-US" sz="2400" b="1" dirty="0"/>
          </a:p>
          <a:p>
            <a:r>
              <a:rPr lang="zh-CN" altLang="en-US" sz="2400" dirty="0">
                <a:highlight>
                  <a:srgbClr val="FFFF00"/>
                </a:highlight>
              </a:rPr>
              <a:t>（并列句</a:t>
            </a:r>
            <a:r>
              <a:rPr lang="en-US" altLang="zh-CN" sz="2400" dirty="0">
                <a:highlight>
                  <a:srgbClr val="FFFF00"/>
                </a:highlight>
              </a:rPr>
              <a:t>+</a:t>
            </a:r>
            <a:r>
              <a:rPr lang="zh-CN" sz="2400" dirty="0">
                <a:highlight>
                  <a:srgbClr val="FFFF00"/>
                </a:highlight>
              </a:rPr>
              <a:t>倒装句</a:t>
            </a:r>
            <a:r>
              <a:rPr lang="zh-CN" altLang="en-US" sz="2400" dirty="0">
                <a:highlight>
                  <a:srgbClr val="FFFF00"/>
                </a:highlight>
              </a:rPr>
              <a:t>）</a:t>
            </a:r>
            <a:endParaRPr lang="zh-CN" altLang="en-US" sz="2400" dirty="0">
              <a:highlight>
                <a:srgbClr val="FFFF00"/>
              </a:highlight>
            </a:endParaRPr>
          </a:p>
        </p:txBody>
      </p:sp>
      <p:sp>
        <p:nvSpPr>
          <p:cNvPr id="11" name="文本框 10"/>
          <p:cNvSpPr txBox="1"/>
          <p:nvPr/>
        </p:nvSpPr>
        <p:spPr>
          <a:xfrm>
            <a:off x="320675" y="5556250"/>
            <a:ext cx="11623040" cy="953135"/>
          </a:xfrm>
          <a:prstGeom prst="rect">
            <a:avLst/>
          </a:prstGeom>
          <a:solidFill>
            <a:schemeClr val="accent2">
              <a:lumMod val="40000"/>
              <a:lumOff val="60000"/>
            </a:schemeClr>
          </a:solidFill>
          <a:ln>
            <a:solidFill>
              <a:schemeClr val="accent2"/>
            </a:solidFill>
          </a:ln>
        </p:spPr>
        <p:txBody>
          <a:bodyPr wrap="square" rtlCol="0" anchor="t">
            <a:spAutoFit/>
          </a:bodyPr>
          <a:lstStyle/>
          <a:p>
            <a:r>
              <a:rPr lang="zh-CN" altLang="en-US" sz="2800" dirty="0">
                <a:latin typeface="Times New Roman" panose="02020603050405020304" pitchFamily="18" charset="0"/>
                <a:cs typeface="Times New Roman" panose="02020603050405020304" pitchFamily="18" charset="0"/>
              </a:rPr>
              <a:t> </a:t>
            </a:r>
            <a:r>
              <a:rPr lang="zh-CN" altLang="en-US" sz="2800" dirty="0">
                <a:solidFill>
                  <a:srgbClr val="FF0000"/>
                </a:solidFill>
                <a:latin typeface="Times New Roman" panose="02020603050405020304" pitchFamily="18" charset="0"/>
                <a:cs typeface="Times New Roman" panose="02020603050405020304" pitchFamily="18" charset="0"/>
              </a:rPr>
              <a:t>Not only have they</a:t>
            </a:r>
            <a:r>
              <a:rPr lang="zh-CN" altLang="en-US" sz="2800" dirty="0">
                <a:latin typeface="Times New Roman" panose="02020603050405020304" pitchFamily="18" charset="0"/>
                <a:cs typeface="Times New Roman" panose="02020603050405020304" pitchFamily="18" charset="0"/>
              </a:rPr>
              <a:t> </a:t>
            </a:r>
            <a:r>
              <a:rPr lang="zh-CN" altLang="en-US" sz="2800" dirty="0">
                <a:solidFill>
                  <a:srgbClr val="FF0000"/>
                </a:solidFill>
                <a:highlight>
                  <a:srgbClr val="FFFF00"/>
                </a:highlight>
                <a:latin typeface="Times New Roman" panose="02020603050405020304" pitchFamily="18" charset="0"/>
                <a:cs typeface="Times New Roman" panose="02020603050405020304" pitchFamily="18" charset="0"/>
                <a:sym typeface="+mn-ea"/>
              </a:rPr>
              <a:t>alleviated/ eased/reduced/relieved</a:t>
            </a:r>
            <a:r>
              <a:rPr kumimoji="1" lang="en-US" altLang="zh-CN" sz="2800" dirty="0">
                <a:solidFill>
                  <a:srgbClr val="FF0000"/>
                </a:solidFill>
                <a:sym typeface="+mn-ea"/>
              </a:rPr>
              <a:t> </a:t>
            </a:r>
            <a:r>
              <a:rPr lang="zh-CN" altLang="en-US" sz="2800" dirty="0">
                <a:latin typeface="Times New Roman" panose="02020603050405020304" pitchFamily="18" charset="0"/>
                <a:cs typeface="Times New Roman" panose="02020603050405020304" pitchFamily="18" charset="0"/>
              </a:rPr>
              <a:t>traffic congestion </a:t>
            </a:r>
            <a:r>
              <a:rPr lang="zh-CN" altLang="en-US" sz="2800" dirty="0">
                <a:highlight>
                  <a:srgbClr val="FFFF00"/>
                </a:highlight>
                <a:latin typeface="Times New Roman" panose="02020603050405020304" pitchFamily="18" charset="0"/>
                <a:cs typeface="Times New Roman" panose="02020603050405020304" pitchFamily="18" charset="0"/>
              </a:rPr>
              <a:t>but also </a:t>
            </a:r>
            <a:r>
              <a:rPr lang="zh-CN" altLang="en-US" sz="2800" dirty="0">
                <a:latin typeface="Times New Roman" panose="02020603050405020304" pitchFamily="18" charset="0"/>
                <a:cs typeface="Times New Roman" panose="02020603050405020304" pitchFamily="18" charset="0"/>
              </a:rPr>
              <a:t>fostered a culture of shared responsibility for our planet.</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linds(horizontal)">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ldLvl="0" animBg="1"/>
      <p:bldP spid="6" grpId="0"/>
      <p:bldP spid="7" grpId="0" bldLvl="0" animBg="1"/>
      <p:bldP spid="9" grpId="0" bldLvl="0" animBg="1"/>
      <p:bldP spid="10" grpId="0" bldLvl="0" animBg="1"/>
      <p:bldP spid="11" grpId="0" bldLvl="0" animBg="1"/>
    </p:bldLst>
  </p:timing>
</p:sld>
</file>

<file path=ppt/tags/tag1.xml><?xml version="1.0" encoding="utf-8"?>
<p:tagLst xmlns:p="http://schemas.openxmlformats.org/presentationml/2006/main">
  <p:tag name="KSO_WM_DIAGRAM_VIRTUALLY_FRAME" val="{&quot;height&quot;:198.3755905511811,&quot;left&quot;:224.1391338582677,&quot;top&quot;:112.05,&quot;width&quot;:661.7108661417323}"/>
</p:tagLst>
</file>

<file path=ppt/tags/tag10.xml><?xml version="1.0" encoding="utf-8"?>
<p:tagLst xmlns:p="http://schemas.openxmlformats.org/presentationml/2006/main">
  <p:tag name="KSO_WM_DIAGRAM_VIRTUALLY_FRAME" val="{&quot;height&quot;:198.3755905511811,&quot;left&quot;:224.1391338582677,&quot;top&quot;:112.05,&quot;width&quot;:661.7108661417323}"/>
</p:tagLst>
</file>

<file path=ppt/tags/tag11.xml><?xml version="1.0" encoding="utf-8"?>
<p:tagLst xmlns:p="http://schemas.openxmlformats.org/presentationml/2006/main">
  <p:tag name="KSO_WM_DIAGRAM_VIRTUALLY_FRAME" val="{&quot;height&quot;:198.3755905511811,&quot;left&quot;:224.1391338582677,&quot;top&quot;:112.05,&quot;width&quot;:661.7108661417323}"/>
</p:tagLst>
</file>

<file path=ppt/tags/tag12.xml><?xml version="1.0" encoding="utf-8"?>
<p:tagLst xmlns:p="http://schemas.openxmlformats.org/presentationml/2006/main">
  <p:tag name="KSO_WM_DIAGRAM_VIRTUALLY_FRAME" val="{&quot;height&quot;:198.3755905511811,&quot;left&quot;:224.1391338582677,&quot;top&quot;:112.05,&quot;width&quot;:661.7108661417323}"/>
</p:tagLst>
</file>

<file path=ppt/tags/tag13.xml><?xml version="1.0" encoding="utf-8"?>
<p:tagLst xmlns:p="http://schemas.openxmlformats.org/presentationml/2006/main">
  <p:tag name="KSO_WM_DIAGRAM_VIRTUALLY_FRAME" val="{&quot;height&quot;:198.3755905511811,&quot;left&quot;:224.1391338582677,&quot;top&quot;:112.05,&quot;width&quot;:661.7108661417323}"/>
</p:tagLst>
</file>

<file path=ppt/tags/tag14.xml><?xml version="1.0" encoding="utf-8"?>
<p:tagLst xmlns:p="http://schemas.openxmlformats.org/presentationml/2006/main">
  <p:tag name="KSO_WM_DIAGRAM_VIRTUALLY_FRAME" val="{&quot;height&quot;:198.3755905511811,&quot;left&quot;:224.1391338582677,&quot;top&quot;:112.05,&quot;width&quot;:661.7108661417323}"/>
</p:tagLst>
</file>

<file path=ppt/tags/tag15.xml><?xml version="1.0" encoding="utf-8"?>
<p:tagLst xmlns:p="http://schemas.openxmlformats.org/presentationml/2006/main">
  <p:tag name="KSO_WM_DIAGRAM_VIRTUALLY_FRAME" val="{&quot;height&quot;:198.3755905511811,&quot;left&quot;:224.1391338582677,&quot;top&quot;:112.05,&quot;width&quot;:661.7108661417323}"/>
</p:tagLst>
</file>

<file path=ppt/tags/tag16.xml><?xml version="1.0" encoding="utf-8"?>
<p:tagLst xmlns:p="http://schemas.openxmlformats.org/presentationml/2006/main">
  <p:tag name="KSO_WM_DIAGRAM_VIRTUALLY_FRAME" val="{&quot;height&quot;:198.3755905511811,&quot;left&quot;:224.1391338582677,&quot;top&quot;:112.05,&quot;width&quot;:661.7108661417323}"/>
</p:tagLst>
</file>

<file path=ppt/tags/tag17.xml><?xml version="1.0" encoding="utf-8"?>
<p:tagLst xmlns:p="http://schemas.openxmlformats.org/presentationml/2006/main">
  <p:tag name="KSO_WM_DIAGRAM_VIRTUALLY_FRAME" val="{&quot;height&quot;:198.3755905511811,&quot;left&quot;:224.1391338582677,&quot;top&quot;:112.05,&quot;width&quot;:661.7108661417323}"/>
</p:tagLst>
</file>

<file path=ppt/tags/tag18.xml><?xml version="1.0" encoding="utf-8"?>
<p:tagLst xmlns:p="http://schemas.openxmlformats.org/presentationml/2006/main">
  <p:tag name="KSO_WM_DIAGRAM_VIRTUALLY_FRAME" val="{&quot;height&quot;:198.3755905511811,&quot;left&quot;:224.1391338582677,&quot;top&quot;:112.05,&quot;width&quot;:661.7108661417323}"/>
</p:tagLst>
</file>

<file path=ppt/tags/tag19.xml><?xml version="1.0" encoding="utf-8"?>
<p:tagLst xmlns:p="http://schemas.openxmlformats.org/presentationml/2006/main">
  <p:tag name="KSO_WM_DIAGRAM_VIRTUALLY_FRAME" val="{&quot;height&quot;:198.3755905511811,&quot;left&quot;:224.1391338582677,&quot;top&quot;:112.05,&quot;width&quot;:661.7108661417323}"/>
</p:tagLst>
</file>

<file path=ppt/tags/tag2.xml><?xml version="1.0" encoding="utf-8"?>
<p:tagLst xmlns:p="http://schemas.openxmlformats.org/presentationml/2006/main">
  <p:tag name="KSO_WM_DIAGRAM_VIRTUALLY_FRAME" val="{&quot;height&quot;:198.3755905511811,&quot;left&quot;:224.1391338582677,&quot;top&quot;:112.05,&quot;width&quot;:661.7108661417323}"/>
</p:tagLst>
</file>

<file path=ppt/tags/tag20.xml><?xml version="1.0" encoding="utf-8"?>
<p:tagLst xmlns:p="http://schemas.openxmlformats.org/presentationml/2006/main">
  <p:tag name="KSO_WM_DIAGRAM_VIRTUALLY_FRAME" val="{&quot;height&quot;:198.3755905511811,&quot;left&quot;:224.1391338582677,&quot;top&quot;:112.05,&quot;width&quot;:661.7108661417323}"/>
</p:tagLst>
</file>

<file path=ppt/tags/tag21.xml><?xml version="1.0" encoding="utf-8"?>
<p:tagLst xmlns:p="http://schemas.openxmlformats.org/presentationml/2006/main">
  <p:tag name="KSO_WM_DIAGRAM_VIRTUALLY_FRAME" val="{&quot;height&quot;:198.3755905511811,&quot;left&quot;:224.1391338582677,&quot;top&quot;:112.05,&quot;width&quot;:661.7108661417323}"/>
</p:tagLst>
</file>

<file path=ppt/tags/tag22.xml><?xml version="1.0" encoding="utf-8"?>
<p:tagLst xmlns:p="http://schemas.openxmlformats.org/presentationml/2006/main">
  <p:tag name="KSO_WM_UNIT_TABLE_BEAUTIFY" val="smartTable{339dca3e-1830-4c27-a9c7-188c4b48a527}"/>
  <p:tag name="TABLE_ENDDRAG_ORIGIN_RECT" val="582*530"/>
  <p:tag name="TABLE_ENDDRAG_RECT" val="346*9*582*530"/>
</p:tagLst>
</file>

<file path=ppt/tags/tag23.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DIAGRAM_VIRTUALLY_FRAME" val="{&quot;height&quot;:198.3755905511811,&quot;left&quot;:224.1391338582677,&quot;top&quot;:112.05,&quot;width&quot;:661.7108661417323}"/>
</p:tagLst>
</file>

<file path=ppt/tags/tag4.xml><?xml version="1.0" encoding="utf-8"?>
<p:tagLst xmlns:p="http://schemas.openxmlformats.org/presentationml/2006/main">
  <p:tag name="KSO_WM_DIAGRAM_VIRTUALLY_FRAME" val="{&quot;height&quot;:198.3755905511811,&quot;left&quot;:224.1391338582677,&quot;top&quot;:112.05,&quot;width&quot;:661.7108661417323}"/>
</p:tagLst>
</file>

<file path=ppt/tags/tag5.xml><?xml version="1.0" encoding="utf-8"?>
<p:tagLst xmlns:p="http://schemas.openxmlformats.org/presentationml/2006/main">
  <p:tag name="KSO_WM_UNIT_PLACING_PICTURE_USER_VIEWPORT" val="{&quot;height&quot;:844,&quot;width&quot;:3760.9417322834647}"/>
  <p:tag name="KSO_WM_DIAGRAM_VIRTUALLY_FRAME" val="{&quot;height&quot;:198.3755905511811,&quot;left&quot;:224.1391338582677,&quot;top&quot;:112.05,&quot;width&quot;:661.7108661417323}"/>
</p:tagLst>
</file>

<file path=ppt/tags/tag6.xml><?xml version="1.0" encoding="utf-8"?>
<p:tagLst xmlns:p="http://schemas.openxmlformats.org/presentationml/2006/main">
  <p:tag name="KSO_WM_DIAGRAM_VIRTUALLY_FRAME" val="{&quot;height&quot;:198.3755905511811,&quot;left&quot;:224.1391338582677,&quot;top&quot;:112.05,&quot;width&quot;:661.7108661417323}"/>
</p:tagLst>
</file>

<file path=ppt/tags/tag7.xml><?xml version="1.0" encoding="utf-8"?>
<p:tagLst xmlns:p="http://schemas.openxmlformats.org/presentationml/2006/main">
  <p:tag name="KSO_WM_DIAGRAM_VIRTUALLY_FRAME" val="{&quot;height&quot;:198.3755905511811,&quot;left&quot;:224.1391338582677,&quot;top&quot;:112.05,&quot;width&quot;:661.7108661417323}"/>
</p:tagLst>
</file>

<file path=ppt/tags/tag8.xml><?xml version="1.0" encoding="utf-8"?>
<p:tagLst xmlns:p="http://schemas.openxmlformats.org/presentationml/2006/main">
  <p:tag name="KSO_WM_DIAGRAM_VIRTUALLY_FRAME" val="{&quot;height&quot;:198.3755905511811,&quot;left&quot;:224.1391338582677,&quot;top&quot;:112.05,&quot;width&quot;:661.7108661417323}"/>
</p:tagLst>
</file>

<file path=ppt/tags/tag9.xml><?xml version="1.0" encoding="utf-8"?>
<p:tagLst xmlns:p="http://schemas.openxmlformats.org/presentationml/2006/main">
  <p:tag name="KSO_WM_DIAGRAM_VIRTUALLY_FRAME" val="{&quot;height&quot;:198.3755905511811,&quot;left&quot;:224.1391338582677,&quot;top&quot;:112.05,&quot;width&quot;:661.7108661417323}"/>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5482</Words>
  <Application>WPS 演示</Application>
  <PresentationFormat>宽屏</PresentationFormat>
  <Paragraphs>198</Paragraphs>
  <Slides>15</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15</vt:i4>
      </vt:variant>
    </vt:vector>
  </HeadingPairs>
  <TitlesOfParts>
    <vt:vector size="33" baseType="lpstr">
      <vt:lpstr>Arial</vt:lpstr>
      <vt:lpstr>宋体</vt:lpstr>
      <vt:lpstr>Wingdings</vt:lpstr>
      <vt:lpstr>HelveticaNeue</vt:lpstr>
      <vt:lpstr>华文新魏</vt:lpstr>
      <vt:lpstr>Agency FB</vt:lpstr>
      <vt:lpstr>微软雅黑</vt:lpstr>
      <vt:lpstr>造字工房劲黑（非商用）常规体</vt:lpstr>
      <vt:lpstr>Times New Roman</vt:lpstr>
      <vt:lpstr>华文隶书</vt:lpstr>
      <vt:lpstr>等线</vt:lpstr>
      <vt:lpstr>Calibri</vt:lpstr>
      <vt:lpstr>Segoe Print</vt:lpstr>
      <vt:lpstr>Arial Unicode MS</vt:lpstr>
      <vt:lpstr>Yu Gothic UI</vt:lpstr>
      <vt:lpstr>Calibri</vt:lpstr>
      <vt:lpstr>黑体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13</cp:revision>
  <dcterms:created xsi:type="dcterms:W3CDTF">2023-08-09T12:44:00Z</dcterms:created>
  <dcterms:modified xsi:type="dcterms:W3CDTF">2024-06-11T01:34:32Z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24523F1D89864D0AA7FE415CEDCDB3E7_12</vt:lpwstr>
  </property>
  <property fmtid="{D5CDD505-2E9C-101B-9397-08002B2CF9AE}" pid="3" name="KSOProductBuildVer">
    <vt:lpwstr>2052-11.8.2.7978</vt:lpwstr>
  </property>
</Properties>
</file>