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5"/>
  </p:notesMasterIdLst>
  <p:handoutMasterIdLst>
    <p:handoutMasterId r:id="rId19"/>
  </p:handoutMasterIdLst>
  <p:sldIdLst>
    <p:sldId id="3464" r:id="rId3"/>
    <p:sldId id="3288" r:id="rId4"/>
    <p:sldId id="3425" r:id="rId6"/>
    <p:sldId id="3444" r:id="rId7"/>
    <p:sldId id="3450" r:id="rId8"/>
    <p:sldId id="3454" r:id="rId9"/>
    <p:sldId id="434" r:id="rId10"/>
    <p:sldId id="3451" r:id="rId11"/>
    <p:sldId id="3452" r:id="rId12"/>
    <p:sldId id="3453" r:id="rId13"/>
    <p:sldId id="3447" r:id="rId14"/>
    <p:sldId id="3455" r:id="rId15"/>
    <p:sldId id="3448" r:id="rId16"/>
    <p:sldId id="3449" r:id="rId17"/>
    <p:sldId id="3369" r:id="rId18"/>
  </p:sldIdLst>
  <p:sldSz cx="9145270" cy="514477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5295" indent="-12954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2495" indent="-26162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69695" indent="-39433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6895" indent="-52641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162560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195072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2275840"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2601595" algn="l" defTabSz="65024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F0"/>
    <a:srgbClr val="E8ECEF"/>
    <a:srgbClr val="AE1233"/>
    <a:srgbClr val="9F7B63"/>
    <a:srgbClr val="F48E77"/>
    <a:srgbClr val="A1BD70"/>
    <a:srgbClr val="889EB6"/>
    <a:srgbClr val="004236"/>
    <a:srgbClr val="169274"/>
    <a:srgbClr val="60A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9" autoAdjust="0"/>
    <p:restoredTop sz="92986" autoAdjust="0"/>
  </p:normalViewPr>
  <p:slideViewPr>
    <p:cSldViewPr>
      <p:cViewPr>
        <p:scale>
          <a:sx n="112" d="100"/>
          <a:sy n="112" d="100"/>
        </p:scale>
        <p:origin x="78" y="180"/>
      </p:cViewPr>
      <p:guideLst>
        <p:guide orient="horz" pos="328"/>
        <p:guide pos="4050"/>
        <p:guide orient="horz" pos="4183"/>
        <p:guide pos="7588"/>
        <p:guide pos="376"/>
        <p:guide pos="1350"/>
        <p:guide orient="horz" pos="233"/>
        <p:guide orient="horz" pos="2976"/>
        <p:guide pos="2881"/>
        <p:guide pos="5397"/>
        <p:guide pos="267"/>
        <p:guide pos="96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E287C42-CD8A-42CE-8E3E-73C352BD5920}" type="doc">
      <dgm:prSet loTypeId="urn:microsoft.com/office/officeart/2005/8/layout/bList2#1" loCatId="picture" qsTypeId="urn:microsoft.com/office/officeart/2005/8/quickstyle/simple1" qsCatId="simple" csTypeId="urn:microsoft.com/office/officeart/2005/8/colors/colorful5" csCatId="colorful" phldr="1"/>
      <dgm:spPr/>
    </dgm:pt>
    <dgm:pt modelId="{7A236058-1BB6-40B9-9348-7BFCF74797F7}">
      <dgm:prSet phldrT="[Text]" custT="1"/>
      <dgm:spPr>
        <a:noFill/>
        <a:ln>
          <a:noFill/>
        </a:ln>
      </dgm:spPr>
      <dgm:t>
        <a:bodyPr/>
        <a:lstStyle/>
        <a:p>
          <a:r>
            <a:rPr lang="en-US" sz="2000" dirty="0">
              <a:latin typeface="微软雅黑" panose="020B0503020204020204" pitchFamily="34" charset="-122"/>
              <a:ea typeface="微软雅黑" panose="020B0503020204020204" pitchFamily="34" charset="-122"/>
              <a:sym typeface="微软雅黑" panose="020B0503020204020204" pitchFamily="34" charset="-122"/>
            </a:rPr>
            <a:t> </a:t>
          </a:r>
        </a:p>
      </dgm:t>
    </dgm:pt>
    <dgm:pt modelId="{E137A754-910B-4A5F-944B-024BF7FEDA5B}" cxnId="{FD6DD1D8-C034-48BB-8FFA-29BD3E37E4B3}" type="sibTrans">
      <dgm:prSet/>
      <dgm:spPr/>
      <dgm:t>
        <a:bodyPr/>
        <a:lstStyle/>
        <a:p>
          <a:endParaRPr lang="en-US" sz="1050">
            <a:latin typeface="+mj-lt"/>
          </a:endParaRPr>
        </a:p>
      </dgm:t>
    </dgm:pt>
    <dgm:pt modelId="{724A6807-07F6-4EB7-8D8C-1F3642101DAC}" cxnId="{FD6DD1D8-C034-48BB-8FFA-29BD3E37E4B3}" type="parTrans">
      <dgm:prSet/>
      <dgm:spPr/>
      <dgm:t>
        <a:bodyPr/>
        <a:lstStyle/>
        <a:p>
          <a:endParaRPr lang="en-US" sz="1050">
            <a:latin typeface="+mj-lt"/>
          </a:endParaRPr>
        </a:p>
      </dgm:t>
    </dgm:pt>
    <dgm:pt modelId="{8120550C-BC87-497C-9931-B1A996EE60C0}" type="pres">
      <dgm:prSet presAssocID="{BE287C42-CD8A-42CE-8E3E-73C352BD5920}" presName="diagram" presStyleCnt="0">
        <dgm:presLayoutVars>
          <dgm:dir/>
          <dgm:animLvl val="lvl"/>
          <dgm:resizeHandles val="exact"/>
        </dgm:presLayoutVars>
      </dgm:prSet>
      <dgm:spPr/>
    </dgm:pt>
    <dgm:pt modelId="{DBB6DB41-98F6-46AA-B628-CAF983E62B48}" type="pres">
      <dgm:prSet presAssocID="{7A236058-1BB6-40B9-9348-7BFCF74797F7}" presName="compNode" presStyleCnt="0"/>
      <dgm:spPr/>
    </dgm:pt>
    <dgm:pt modelId="{A523E08F-BB9E-46F9-A45A-A55A85EE4841}" type="pres">
      <dgm:prSet presAssocID="{7A236058-1BB6-40B9-9348-7BFCF74797F7}" presName="childRect" presStyleLbl="bgAcc1" presStyleIdx="0" presStyleCnt="1">
        <dgm:presLayoutVars>
          <dgm:bulletEnabled val="1"/>
        </dgm:presLayoutVars>
      </dgm:prSet>
      <dgm:spPr>
        <a:noFill/>
        <a:ln>
          <a:noFill/>
        </a:ln>
      </dgm:spPr>
    </dgm:pt>
    <dgm:pt modelId="{8341A2DB-1040-453E-BC64-20AB0EC705B0}" type="pres">
      <dgm:prSet presAssocID="{7A236058-1BB6-40B9-9348-7BFCF74797F7}" presName="parentText" presStyleLbl="node1" presStyleIdx="0" presStyleCnt="0">
        <dgm:presLayoutVars>
          <dgm:chMax val="0"/>
          <dgm:bulletEnabled val="1"/>
        </dgm:presLayoutVars>
      </dgm:prSet>
      <dgm:spPr/>
    </dgm:pt>
    <dgm:pt modelId="{E0F6C998-5693-4BDD-9069-AF61DC425B3A}" type="pres">
      <dgm:prSet presAssocID="{7A236058-1BB6-40B9-9348-7BFCF74797F7}" presName="parentRect" presStyleLbl="alignNode1" presStyleIdx="0" presStyleCnt="1"/>
      <dgm:spPr/>
    </dgm:pt>
    <dgm:pt modelId="{B6A09970-208A-49BF-904E-B64EBDB1A8AC}" type="pres">
      <dgm:prSet presAssocID="{7A236058-1BB6-40B9-9348-7BFCF74797F7}" presName="adorn" presStyleLbl="fgAccFollowNode1" presStyleIdx="0" presStyleCnt="1" custScaleX="591251" custScaleY="591653" custLinFactNeighborX="-740" custLinFactNeighborY="-1931"/>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a:solidFill>
            <a:schemeClr val="tx1">
              <a:lumMod val="65000"/>
              <a:lumOff val="35000"/>
              <a:alpha val="90000"/>
            </a:schemeClr>
          </a:solidFill>
        </a:ln>
      </dgm:spPr>
    </dgm:pt>
  </dgm:ptLst>
  <dgm:cxnLst>
    <dgm:cxn modelId="{5D66BBC3-C9E0-4179-9D87-E1C165EC1F33}" type="presOf" srcId="{7A236058-1BB6-40B9-9348-7BFCF74797F7}" destId="{8341A2DB-1040-453E-BC64-20AB0EC705B0}" srcOrd="0" destOrd="0" presId="urn:microsoft.com/office/officeart/2005/8/layout/bList2#1"/>
    <dgm:cxn modelId="{10DA29D1-7160-4F13-9413-5F41E0FAA8A3}" type="presOf" srcId="{BE287C42-CD8A-42CE-8E3E-73C352BD5920}" destId="{8120550C-BC87-497C-9931-B1A996EE60C0}" srcOrd="0" destOrd="0" presId="urn:microsoft.com/office/officeart/2005/8/layout/bList2#1"/>
    <dgm:cxn modelId="{FD6DD1D8-C034-48BB-8FFA-29BD3E37E4B3}" srcId="{BE287C42-CD8A-42CE-8E3E-73C352BD5920}" destId="{7A236058-1BB6-40B9-9348-7BFCF74797F7}" srcOrd="0" destOrd="0" parTransId="{724A6807-07F6-4EB7-8D8C-1F3642101DAC}" sibTransId="{E137A754-910B-4A5F-944B-024BF7FEDA5B}"/>
    <dgm:cxn modelId="{B25472DC-89E7-4E1B-A14A-414E299747AD}" type="presOf" srcId="{7A236058-1BB6-40B9-9348-7BFCF74797F7}" destId="{E0F6C998-5693-4BDD-9069-AF61DC425B3A}" srcOrd="1" destOrd="0" presId="urn:microsoft.com/office/officeart/2005/8/layout/bList2#1"/>
    <dgm:cxn modelId="{023D2C09-BDC2-4902-B3AC-696F16DCA7C2}" type="presParOf" srcId="{8120550C-BC87-497C-9931-B1A996EE60C0}" destId="{DBB6DB41-98F6-46AA-B628-CAF983E62B48}" srcOrd="0" destOrd="0" presId="urn:microsoft.com/office/officeart/2005/8/layout/bList2#1"/>
    <dgm:cxn modelId="{7F600A62-7998-4851-AE6E-FF675AF466CF}" type="presParOf" srcId="{DBB6DB41-98F6-46AA-B628-CAF983E62B48}" destId="{A523E08F-BB9E-46F9-A45A-A55A85EE4841}" srcOrd="0" destOrd="0" presId="urn:microsoft.com/office/officeart/2005/8/layout/bList2#1"/>
    <dgm:cxn modelId="{4C6334A3-95BF-49BC-B3D5-49144DDFF004}" type="presParOf" srcId="{DBB6DB41-98F6-46AA-B628-CAF983E62B48}" destId="{8341A2DB-1040-453E-BC64-20AB0EC705B0}" srcOrd="1" destOrd="0" presId="urn:microsoft.com/office/officeart/2005/8/layout/bList2#1"/>
    <dgm:cxn modelId="{CDC6C003-784A-46B7-B493-7F26490F8321}" type="presParOf" srcId="{DBB6DB41-98F6-46AA-B628-CAF983E62B48}" destId="{E0F6C998-5693-4BDD-9069-AF61DC425B3A}" srcOrd="2" destOrd="0" presId="urn:microsoft.com/office/officeart/2005/8/layout/bList2#1"/>
    <dgm:cxn modelId="{674213CD-DC8C-4595-829F-28BE47E79516}" type="presParOf" srcId="{DBB6DB41-98F6-46AA-B628-CAF983E62B48}" destId="{B6A09970-208A-49BF-904E-B64EBDB1A8AC}" srcOrd="3" destOrd="0" presId="urn:microsoft.com/office/officeart/2005/8/layout/bLis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3E08F-BB9E-46F9-A45A-A55A85EE4841}">
      <dsp:nvSpPr>
        <dsp:cNvPr id="0" name=""/>
        <dsp:cNvSpPr/>
      </dsp:nvSpPr>
      <dsp:spPr>
        <a:xfrm>
          <a:off x="81983" y="40949"/>
          <a:ext cx="631768" cy="471601"/>
        </a:xfrm>
        <a:prstGeom prst="round2SameRect">
          <a:avLst>
            <a:gd name="adj1" fmla="val 8000"/>
            <a:gd name="adj2" fmla="val 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0F6C998-5693-4BDD-9069-AF61DC425B3A}">
      <dsp:nvSpPr>
        <dsp:cNvPr id="0" name=""/>
        <dsp:cNvSpPr/>
      </dsp:nvSpPr>
      <dsp:spPr>
        <a:xfrm>
          <a:off x="81983" y="512551"/>
          <a:ext cx="631768" cy="20278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微软雅黑" panose="020B0503020204020204" pitchFamily="34" charset="-122"/>
              <a:ea typeface="微软雅黑" panose="020B0503020204020204" pitchFamily="34" charset="-122"/>
              <a:sym typeface="微软雅黑" panose="020B0503020204020204" pitchFamily="34" charset="-122"/>
            </a:rPr>
            <a:t> </a:t>
          </a:r>
        </a:p>
      </dsp:txBody>
      <dsp:txXfrm>
        <a:off x="81983" y="512551"/>
        <a:ext cx="444907" cy="202788"/>
      </dsp:txXfrm>
    </dsp:sp>
    <dsp:sp modelId="{B6A09970-208A-49BF-904E-B64EBDB1A8AC}">
      <dsp:nvSpPr>
        <dsp:cNvPr id="0" name=""/>
        <dsp:cNvSpPr/>
      </dsp:nvSpPr>
      <dsp:spPr>
        <a:xfrm>
          <a:off x="1" y="0"/>
          <a:ext cx="1307367" cy="1308256"/>
        </a:xfrm>
        <a:prstGeom prst="ellipse">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9050" cap="flat" cmpd="sng" algn="ctr">
          <a:solidFill>
            <a:schemeClr val="tx1">
              <a:lumMod val="65000"/>
              <a:lumOff val="35000"/>
              <a:alpha val="9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23850" algn="l" rtl="0" eaLnBrk="0" fontAlgn="base" hangingPunct="0">
      <a:spcBef>
        <a:spcPct val="30000"/>
      </a:spcBef>
      <a:spcAft>
        <a:spcPct val="0"/>
      </a:spcAft>
      <a:defRPr sz="900" kern="1200">
        <a:solidFill>
          <a:schemeClr val="tx1"/>
        </a:solidFill>
        <a:latin typeface="+mn-lt"/>
        <a:ea typeface="+mn-ea"/>
        <a:cs typeface="+mn-cs"/>
      </a:defRPr>
    </a:lvl2pPr>
    <a:lvl3pPr marL="648970" algn="l" rtl="0" eaLnBrk="0" fontAlgn="base" hangingPunct="0">
      <a:spcBef>
        <a:spcPct val="30000"/>
      </a:spcBef>
      <a:spcAft>
        <a:spcPct val="0"/>
      </a:spcAft>
      <a:defRPr sz="900" kern="1200">
        <a:solidFill>
          <a:schemeClr val="tx1"/>
        </a:solidFill>
        <a:latin typeface="+mn-lt"/>
        <a:ea typeface="+mn-ea"/>
        <a:cs typeface="+mn-cs"/>
      </a:defRPr>
    </a:lvl3pPr>
    <a:lvl4pPr marL="974090" algn="l" rtl="0" eaLnBrk="0" fontAlgn="base" hangingPunct="0">
      <a:spcBef>
        <a:spcPct val="30000"/>
      </a:spcBef>
      <a:spcAft>
        <a:spcPct val="0"/>
      </a:spcAft>
      <a:defRPr sz="900" kern="1200">
        <a:solidFill>
          <a:schemeClr val="tx1"/>
        </a:solidFill>
        <a:latin typeface="+mn-lt"/>
        <a:ea typeface="+mn-ea"/>
        <a:cs typeface="+mn-cs"/>
      </a:defRPr>
    </a:lvl4pPr>
    <a:lvl5pPr marL="1299210" algn="l" rtl="0" eaLnBrk="0" fontAlgn="base" hangingPunct="0">
      <a:spcBef>
        <a:spcPct val="30000"/>
      </a:spcBef>
      <a:spcAft>
        <a:spcPct val="0"/>
      </a:spcAft>
      <a:defRPr sz="900" kern="1200">
        <a:solidFill>
          <a:schemeClr val="tx1"/>
        </a:solidFill>
        <a:latin typeface="+mn-lt"/>
        <a:ea typeface="+mn-ea"/>
        <a:cs typeface="+mn-cs"/>
      </a:defRPr>
    </a:lvl5pPr>
    <a:lvl6pPr marL="1625600" algn="l" defTabSz="650240" rtl="0" eaLnBrk="1" latinLnBrk="0" hangingPunct="1">
      <a:defRPr sz="900" kern="1200">
        <a:solidFill>
          <a:schemeClr val="tx1"/>
        </a:solidFill>
        <a:latin typeface="+mn-lt"/>
        <a:ea typeface="+mn-ea"/>
        <a:cs typeface="+mn-cs"/>
      </a:defRPr>
    </a:lvl6pPr>
    <a:lvl7pPr marL="1950720" algn="l" defTabSz="650240" rtl="0" eaLnBrk="1" latinLnBrk="0" hangingPunct="1">
      <a:defRPr sz="900" kern="1200">
        <a:solidFill>
          <a:schemeClr val="tx1"/>
        </a:solidFill>
        <a:latin typeface="+mn-lt"/>
        <a:ea typeface="+mn-ea"/>
        <a:cs typeface="+mn-cs"/>
      </a:defRPr>
    </a:lvl7pPr>
    <a:lvl8pPr marL="2275840" algn="l" defTabSz="650240" rtl="0" eaLnBrk="1" latinLnBrk="0" hangingPunct="1">
      <a:defRPr sz="900" kern="1200">
        <a:solidFill>
          <a:schemeClr val="tx1"/>
        </a:solidFill>
        <a:latin typeface="+mn-lt"/>
        <a:ea typeface="+mn-ea"/>
        <a:cs typeface="+mn-cs"/>
      </a:defRPr>
    </a:lvl8pPr>
    <a:lvl9pPr marL="2600960" algn="l" defTabSz="65024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248640-275A-47DB-86DC-425DB83474C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2248640-275A-47DB-86DC-425DB83474C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2248640-275A-47DB-86DC-425DB83474C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2248640-275A-47DB-86DC-425DB83474C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文本框 37"/>
          <p:cNvSpPr txBox="1"/>
          <p:nvPr userDrawn="1"/>
        </p:nvSpPr>
        <p:spPr>
          <a:xfrm>
            <a:off x="324322" y="196280"/>
            <a:ext cx="2503076" cy="374375"/>
          </a:xfrm>
          <a:prstGeom prst="rect">
            <a:avLst/>
          </a:prstGeom>
          <a:noFill/>
        </p:spPr>
        <p:txBody>
          <a:bodyPr wrap="none" lIns="96434" tIns="48217" rIns="96434" bIns="48217" rtlCol="0">
            <a:spAutoFit/>
          </a:bodyPr>
          <a:lstStyle/>
          <a:p>
            <a:pPr defTabSz="964565"/>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8" name="文本框 38"/>
          <p:cNvSpPr txBox="1"/>
          <p:nvPr userDrawn="1"/>
        </p:nvSpPr>
        <p:spPr>
          <a:xfrm>
            <a:off x="324322" y="489012"/>
            <a:ext cx="1939524" cy="282042"/>
          </a:xfrm>
          <a:prstGeom prst="rect">
            <a:avLst/>
          </a:prstGeom>
          <a:noFill/>
        </p:spPr>
        <p:txBody>
          <a:bodyPr wrap="none" lIns="96434" tIns="48217" rIns="96434" bIns="48217" rtlCol="0">
            <a:spAutoFit/>
          </a:bodyPr>
          <a:lstStyle/>
          <a:p>
            <a:pPr defTabSz="964565"/>
            <a:r>
              <a:rPr lang="en-US" altLang="zh-CN" sz="1200" dirty="0">
                <a:solidFill>
                  <a:schemeClr val="tx1">
                    <a:lumMod val="50000"/>
                    <a:lumOff val="50000"/>
                  </a:schemeClr>
                </a:solidFill>
                <a:cs typeface="+mn-ea"/>
                <a:sym typeface="+mn-lt"/>
              </a:rPr>
              <a:t>ADD RELATED TITLE WORDS</a:t>
            </a:r>
            <a:endParaRPr lang="zh-CN" altLang="en-US" sz="1200" dirty="0">
              <a:solidFill>
                <a:schemeClr val="tx1">
                  <a:lumMod val="50000"/>
                  <a:lumOff val="50000"/>
                </a:schemeClr>
              </a:solidFill>
              <a:cs typeface="+mn-ea"/>
              <a:sym typeface="+mn-lt"/>
            </a:endParaRPr>
          </a:p>
        </p:txBody>
      </p:sp>
    </p:spTree>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文本框 32"/>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教学分析</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Tree>
  </p:cSld>
  <p:clrMapOvr>
    <a:masterClrMapping/>
  </p:clrMapOvr>
  <p:transition spd="med" advClick="0" advTm="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教学方案</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教学内容</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fld>
            <a:endParaRPr lang="zh-CN" altLang="en-US"/>
          </a:p>
        </p:txBody>
      </p:sp>
      <p:sp>
        <p:nvSpPr>
          <p:cNvPr id="9" name="文本框 32"/>
          <p:cNvSpPr txBox="1"/>
          <p:nvPr userDrawn="1"/>
        </p:nvSpPr>
        <p:spPr>
          <a:xfrm>
            <a:off x="265159" y="268288"/>
            <a:ext cx="856653" cy="284697"/>
          </a:xfrm>
          <a:prstGeom prst="rect">
            <a:avLst/>
          </a:prstGeom>
          <a:noFill/>
        </p:spPr>
        <p:txBody>
          <a:bodyPr wrap="none" lIns="68584" tIns="34292" rIns="68584" bIns="34292">
            <a:spAutoFit/>
          </a:bodyPr>
          <a:lstStyle/>
          <a:p>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教学总结</a:t>
            </a:r>
            <a:endParaRPr lang="en-US" altLang="zh-CN"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userDrawn="1"/>
        </p:nvSpPr>
        <p:spPr>
          <a:xfrm>
            <a:off x="0" y="196280"/>
            <a:ext cx="160366" cy="41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anchor="ctr"/>
          <a:lstStyle/>
          <a:p>
            <a:pPr algn="ctr" defTabSz="685800">
              <a:defRPr/>
            </a:pPr>
            <a:endParaRPr lang="zh-CN" altLang="en-US" sz="1400" dirty="0">
              <a:solidFill>
                <a:srgbClr val="E7E6E6">
                  <a:lumMod val="50000"/>
                </a:srgbClr>
              </a:solidFill>
              <a:cs typeface="+mn-ea"/>
              <a:sym typeface="+mn-lt"/>
            </a:endParaRPr>
          </a:p>
        </p:txBody>
      </p:sp>
    </p:spTree>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81" y="205683"/>
            <a:ext cx="8231627" cy="857515"/>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6981" y="1200823"/>
            <a:ext cx="8231627" cy="339527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5087" cy="5145088"/>
          </a:xfrm>
          <a:prstGeom prst="rect">
            <a:avLst/>
          </a:prstGeom>
        </p:spPr>
      </p:pic>
      <p:grpSp>
        <p:nvGrpSpPr>
          <p:cNvPr id="2" name="组合 3"/>
          <p:cNvGrpSpPr/>
          <p:nvPr userDrawn="1"/>
        </p:nvGrpSpPr>
        <p:grpSpPr bwMode="auto">
          <a:xfrm flipH="1">
            <a:off x="-1" y="248094"/>
            <a:ext cx="1797478" cy="507363"/>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410"/>
            <a:ext cx="17964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jpeg"/><Relationship Id="rId11" Type="http://schemas.openxmlformats.org/officeDocument/2006/relationships/image" Target="../media/image2.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901" y="274420"/>
            <a:ext cx="7887787" cy="993783"/>
          </a:xfrm>
          <a:prstGeom prst="rect">
            <a:avLst/>
          </a:prstGeom>
        </p:spPr>
        <p:txBody>
          <a:bodyPr vert="horz" lIns="65032" tIns="32516" rIns="65032" bIns="32516"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901" y="1369841"/>
            <a:ext cx="7887787" cy="3264804"/>
          </a:xfrm>
          <a:prstGeom prst="rect">
            <a:avLst/>
          </a:prstGeom>
        </p:spPr>
        <p:txBody>
          <a:bodyPr vert="horz" lIns="65032" tIns="32516" rIns="65032" bIns="32516"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901" y="4769032"/>
            <a:ext cx="2057193" cy="273290"/>
          </a:xfrm>
          <a:prstGeom prst="rect">
            <a:avLst/>
          </a:prstGeom>
        </p:spPr>
        <p:txBody>
          <a:bodyPr vert="horz" lIns="65032" tIns="32516" rIns="65032" bIns="32516" rtlCol="0" anchor="ctr"/>
          <a:lstStyle>
            <a:lvl1pPr algn="l">
              <a:defRPr sz="900">
                <a:solidFill>
                  <a:schemeClr val="tx1">
                    <a:tint val="75000"/>
                  </a:schemeClr>
                </a:solidFill>
              </a:defRPr>
            </a:lvl1pPr>
          </a:lstStyle>
          <a:p>
            <a:fld id="{43A93E93-166D-47F5-9EF1-ACEABE24AEEA}" type="datetimeFigureOut">
              <a:rPr lang="zh-CN" altLang="en-US" smtClean="0"/>
            </a:fld>
            <a:endParaRPr lang="zh-CN" altLang="en-US"/>
          </a:p>
        </p:txBody>
      </p:sp>
      <p:sp>
        <p:nvSpPr>
          <p:cNvPr id="5" name="页脚占位符 4"/>
          <p:cNvSpPr>
            <a:spLocks noGrp="1"/>
          </p:cNvSpPr>
          <p:nvPr>
            <p:ph type="ftr" sz="quarter" idx="3"/>
          </p:nvPr>
        </p:nvSpPr>
        <p:spPr>
          <a:xfrm>
            <a:off x="3029336" y="4769032"/>
            <a:ext cx="3086918" cy="273290"/>
          </a:xfrm>
          <a:prstGeom prst="rect">
            <a:avLst/>
          </a:prstGeom>
        </p:spPr>
        <p:txBody>
          <a:bodyPr vert="horz" lIns="65032" tIns="32516" rIns="65032" bIns="3251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9496" y="4769032"/>
            <a:ext cx="2057193" cy="273290"/>
          </a:xfrm>
          <a:prstGeom prst="rect">
            <a:avLst/>
          </a:prstGeom>
        </p:spPr>
        <p:txBody>
          <a:bodyPr vert="horz" lIns="65032" tIns="32516" rIns="65032" bIns="32516" rtlCol="0" anchor="ctr"/>
          <a:lstStyle>
            <a:lvl1pPr algn="r">
              <a:defRPr sz="900">
                <a:solidFill>
                  <a:schemeClr val="tx1">
                    <a:tint val="75000"/>
                  </a:schemeClr>
                </a:solidFill>
              </a:defRPr>
            </a:lvl1pPr>
          </a:lstStyle>
          <a:p>
            <a:fld id="{118D5ACA-62CA-46DB-AD6B-12EDD6D51A23}" type="slidenum">
              <a:rPr lang="zh-CN" altLang="en-US" smtClean="0"/>
            </a:fld>
            <a:endParaRPr lang="zh-CN" altLang="en-US"/>
          </a:p>
        </p:txBody>
      </p:sp>
      <p:pic>
        <p:nvPicPr>
          <p:cNvPr id="8" name="图片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pic>
        <p:nvPicPr>
          <p:cNvPr id="5124" name="图片 6" descr="logo横版 png"/>
          <p:cNvPicPr>
            <a:picLocks noChangeAspect="1"/>
          </p:cNvPicPr>
          <p:nvPr userDrawn="1"/>
        </p:nvPicPr>
        <p:blipFill>
          <a:blip r:embed="rId12"/>
          <a:stretch>
            <a:fillRect/>
          </a:stretch>
        </p:blipFill>
        <p:spPr>
          <a:xfrm>
            <a:off x="8366125" y="336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advClick="0" advTm="0">
    <p:push dir="r"/>
  </p:transition>
  <p:txStyles>
    <p:titleStyle>
      <a:lvl1pPr algn="l" defTabSz="65024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200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0"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00"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4pPr>
      <a:lvl5pPr marL="146304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5pPr>
      <a:lvl6pPr marL="178816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6pPr>
      <a:lvl7pPr marL="211328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7pPr>
      <a:lvl8pPr marL="2438400"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50240" rtl="0" eaLnBrk="1" latinLnBrk="0" hangingPunct="1">
        <a:defRPr sz="1300" kern="1200">
          <a:solidFill>
            <a:schemeClr val="tx1"/>
          </a:solidFill>
          <a:latin typeface="+mn-lt"/>
          <a:ea typeface="+mn-ea"/>
          <a:cs typeface="+mn-cs"/>
        </a:defRPr>
      </a:lvl1pPr>
      <a:lvl2pPr marL="325120" algn="l" defTabSz="650240" rtl="0" eaLnBrk="1" latinLnBrk="0" hangingPunct="1">
        <a:defRPr sz="1300" kern="1200">
          <a:solidFill>
            <a:schemeClr val="tx1"/>
          </a:solidFill>
          <a:latin typeface="+mn-lt"/>
          <a:ea typeface="+mn-ea"/>
          <a:cs typeface="+mn-cs"/>
        </a:defRPr>
      </a:lvl2pPr>
      <a:lvl3pPr marL="650240" algn="l" defTabSz="650240" rtl="0" eaLnBrk="1" latinLnBrk="0" hangingPunct="1">
        <a:defRPr sz="1300" kern="1200">
          <a:solidFill>
            <a:schemeClr val="tx1"/>
          </a:solidFill>
          <a:latin typeface="+mn-lt"/>
          <a:ea typeface="+mn-ea"/>
          <a:cs typeface="+mn-cs"/>
        </a:defRPr>
      </a:lvl3pPr>
      <a:lvl4pPr marL="975360" algn="l" defTabSz="650240" rtl="0" eaLnBrk="1" latinLnBrk="0" hangingPunct="1">
        <a:defRPr sz="1300" kern="1200">
          <a:solidFill>
            <a:schemeClr val="tx1"/>
          </a:solidFill>
          <a:latin typeface="+mn-lt"/>
          <a:ea typeface="+mn-ea"/>
          <a:cs typeface="+mn-cs"/>
        </a:defRPr>
      </a:lvl4pPr>
      <a:lvl5pPr marL="1300480" algn="l" defTabSz="650240" rtl="0" eaLnBrk="1" latinLnBrk="0" hangingPunct="1">
        <a:defRPr sz="1300" kern="1200">
          <a:solidFill>
            <a:schemeClr val="tx1"/>
          </a:solidFill>
          <a:latin typeface="+mn-lt"/>
          <a:ea typeface="+mn-ea"/>
          <a:cs typeface="+mn-cs"/>
        </a:defRPr>
      </a:lvl5pPr>
      <a:lvl6pPr marL="1625600" algn="l" defTabSz="650240" rtl="0" eaLnBrk="1" latinLnBrk="0" hangingPunct="1">
        <a:defRPr sz="1300" kern="1200">
          <a:solidFill>
            <a:schemeClr val="tx1"/>
          </a:solidFill>
          <a:latin typeface="+mn-lt"/>
          <a:ea typeface="+mn-ea"/>
          <a:cs typeface="+mn-cs"/>
        </a:defRPr>
      </a:lvl6pPr>
      <a:lvl7pPr marL="1950720" algn="l" defTabSz="650240" rtl="0" eaLnBrk="1" latinLnBrk="0" hangingPunct="1">
        <a:defRPr sz="1300" kern="1200">
          <a:solidFill>
            <a:schemeClr val="tx1"/>
          </a:solidFill>
          <a:latin typeface="+mn-lt"/>
          <a:ea typeface="+mn-ea"/>
          <a:cs typeface="+mn-cs"/>
        </a:defRPr>
      </a:lvl7pPr>
      <a:lvl8pPr marL="2275840" algn="l" defTabSz="650240" rtl="0" eaLnBrk="1" latinLnBrk="0" hangingPunct="1">
        <a:defRPr sz="1300" kern="1200">
          <a:solidFill>
            <a:schemeClr val="tx1"/>
          </a:solidFill>
          <a:latin typeface="+mn-lt"/>
          <a:ea typeface="+mn-ea"/>
          <a:cs typeface="+mn-cs"/>
        </a:defRPr>
      </a:lvl8pPr>
      <a:lvl9pPr marL="2601595" algn="l" defTabSz="65024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8.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8.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295910" y="310515"/>
            <a:ext cx="5385435" cy="4523105"/>
          </a:xfrm>
          <a:prstGeom prst="rect">
            <a:avLst/>
          </a:prstGeom>
          <a:noFill/>
          <a:ln w="9525">
            <a:noFill/>
          </a:ln>
        </p:spPr>
        <p:txBody>
          <a:bodyPr wrap="square" anchor="t">
            <a:spAutoFit/>
          </a:bodyPr>
          <a:p>
            <a:r>
              <a:rPr lang="zh-CN" altLang="en-US" sz="36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3600" b="1">
              <a:solidFill>
                <a:srgbClr val="FF0000"/>
              </a:solidFill>
              <a:latin typeface="HelveticaNeue" pitchFamily="2" charset="0"/>
              <a:ea typeface="宋体" panose="02010600030101010101" pitchFamily="2" charset="-122"/>
            </a:endParaRPr>
          </a:p>
          <a:p>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更多教学资源请关注</a:t>
            </a:r>
            <a:endParaRPr lang="en-US" altLang="zh-CN" sz="3600" b="1">
              <a:solidFill>
                <a:srgbClr val="FF0000"/>
              </a:solidFill>
              <a:latin typeface="HelveticaNeue" pitchFamily="2" charset="0"/>
              <a:ea typeface="宋体" panose="02010600030101010101" pitchFamily="2" charset="-122"/>
            </a:endParaRPr>
          </a:p>
          <a:p>
            <a:r>
              <a:rPr lang="zh-CN" altLang="en-US" sz="3600" b="1">
                <a:solidFill>
                  <a:srgbClr val="FF0000"/>
                </a:solidFill>
                <a:latin typeface="HelveticaNeue" pitchFamily="2" charset="0"/>
                <a:ea typeface="宋体" panose="02010600030101010101" pitchFamily="2" charset="-122"/>
              </a:rPr>
              <a:t>公众号：溯恩英语</a:t>
            </a:r>
            <a:endParaRPr lang="zh-CN" altLang="en-US" sz="3600" b="1">
              <a:solidFill>
                <a:srgbClr val="FF0000"/>
              </a:solidFill>
              <a:latin typeface="HelveticaNeue" pitchFamily="2" charset="0"/>
              <a:ea typeface="宋体" panose="02010600030101010101" pitchFamily="2" charset="-122"/>
            </a:endParaRPr>
          </a:p>
        </p:txBody>
      </p:sp>
      <p:sp>
        <p:nvSpPr>
          <p:cNvPr id="5122" name="矩形 3"/>
          <p:cNvSpPr/>
          <p:nvPr/>
        </p:nvSpPr>
        <p:spPr>
          <a:xfrm>
            <a:off x="5826760" y="1686560"/>
            <a:ext cx="3603625" cy="583565"/>
          </a:xfrm>
          <a:prstGeom prst="rect">
            <a:avLst/>
          </a:prstGeom>
          <a:noFill/>
          <a:ln w="9525">
            <a:noFill/>
          </a:ln>
        </p:spPr>
        <p:txBody>
          <a:bodyPr wrap="square" anchor="t">
            <a:spAutoFit/>
          </a:bodyPr>
          <a:p>
            <a:r>
              <a:rPr lang="zh-CN" altLang="en-US" sz="3200" b="1">
                <a:latin typeface="华文新魏" pitchFamily="2" charset="-122"/>
                <a:ea typeface="宋体" panose="02010600030101010101" pitchFamily="2" charset="-122"/>
              </a:rPr>
              <a:t>知识产权声明</a:t>
            </a:r>
            <a:endParaRPr lang="zh-CN" altLang="en-US" sz="32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4725670" y="310515"/>
            <a:ext cx="4248785" cy="1376045"/>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5924550" y="2338070"/>
            <a:ext cx="2496820" cy="2495550"/>
          </a:xfrm>
          <a:prstGeom prst="rect">
            <a:avLst/>
          </a:prstGeom>
          <a:noFill/>
          <a:ln w="9525">
            <a:noFill/>
          </a:ln>
        </p:spPr>
      </p:pic>
    </p:spTree>
  </p:cSld>
  <p:clrMapOvr>
    <a:masterClrMapping/>
  </p:clrMapOvr>
  <p:transition spd="med" advClick="0" advTm="0">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7175" y="206792"/>
            <a:ext cx="1595299" cy="923330"/>
          </a:xfrm>
          <a:prstGeom prst="rect">
            <a:avLst/>
          </a:prstGeom>
          <a:solidFill>
            <a:schemeClr val="accent6">
              <a:lumMod val="20000"/>
              <a:lumOff val="80000"/>
            </a:schemeClr>
          </a:solid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中间段：</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细节拓展</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设计意图</a:t>
            </a: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2557122" y="217986"/>
            <a:ext cx="821259" cy="716277"/>
            <a:chOff x="3109685" y="1797351"/>
            <a:chExt cx="1095075" cy="955091"/>
          </a:xfrm>
        </p:grpSpPr>
        <p:grpSp>
          <p:nvGrpSpPr>
            <p:cNvPr id="14" name="组合 13"/>
            <p:cNvGrpSpPr/>
            <p:nvPr/>
          </p:nvGrpSpPr>
          <p:grpSpPr>
            <a:xfrm>
              <a:off x="3109685" y="1797351"/>
              <a:ext cx="1095075" cy="955091"/>
              <a:chOff x="2857499" y="1149477"/>
              <a:chExt cx="1098551" cy="958123"/>
            </a:xfrm>
          </p:grpSpPr>
          <p:sp>
            <p:nvSpPr>
              <p:cNvPr id="16" name="圆角矩形 15"/>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16"/>
              <p:cNvSpPr/>
              <p:nvPr/>
            </p:nvSpPr>
            <p:spPr>
              <a:xfrm>
                <a:off x="2892835"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3180145" y="1980024"/>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01</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24" name="组合 23"/>
          <p:cNvGrpSpPr/>
          <p:nvPr/>
        </p:nvGrpSpPr>
        <p:grpSpPr>
          <a:xfrm>
            <a:off x="2557122" y="1246535"/>
            <a:ext cx="821259" cy="716277"/>
            <a:chOff x="3109684" y="3044716"/>
            <a:chExt cx="1095075" cy="955091"/>
          </a:xfrm>
        </p:grpSpPr>
        <p:grpSp>
          <p:nvGrpSpPr>
            <p:cNvPr id="26" name="组合 25"/>
            <p:cNvGrpSpPr/>
            <p:nvPr/>
          </p:nvGrpSpPr>
          <p:grpSpPr>
            <a:xfrm>
              <a:off x="3109684" y="3044716"/>
              <a:ext cx="1095075" cy="955091"/>
              <a:chOff x="2857498" y="1149477"/>
              <a:chExt cx="1098551" cy="958123"/>
            </a:xfrm>
          </p:grpSpPr>
          <p:sp>
            <p:nvSpPr>
              <p:cNvPr id="28" name="圆角矩形 20"/>
              <p:cNvSpPr/>
              <p:nvPr/>
            </p:nvSpPr>
            <p:spPr>
              <a:xfrm>
                <a:off x="2857498"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7" name="文本框 26"/>
            <p:cNvSpPr txBox="1"/>
            <p:nvPr/>
          </p:nvSpPr>
          <p:spPr>
            <a:xfrm>
              <a:off x="3192826" y="3196106"/>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02</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1" name="组合 30"/>
          <p:cNvGrpSpPr/>
          <p:nvPr/>
        </p:nvGrpSpPr>
        <p:grpSpPr>
          <a:xfrm>
            <a:off x="2568446" y="2225431"/>
            <a:ext cx="821259" cy="716277"/>
            <a:chOff x="3109684" y="4288499"/>
            <a:chExt cx="1095075" cy="955091"/>
          </a:xfrm>
        </p:grpSpPr>
        <p:grpSp>
          <p:nvGrpSpPr>
            <p:cNvPr id="32" name="组合 31"/>
            <p:cNvGrpSpPr/>
            <p:nvPr/>
          </p:nvGrpSpPr>
          <p:grpSpPr>
            <a:xfrm>
              <a:off x="3109684" y="4288499"/>
              <a:ext cx="1095075" cy="955091"/>
              <a:chOff x="2857498" y="1149476"/>
              <a:chExt cx="1098551" cy="958123"/>
            </a:xfrm>
          </p:grpSpPr>
          <p:sp>
            <p:nvSpPr>
              <p:cNvPr id="34" name="圆角矩形 26"/>
              <p:cNvSpPr/>
              <p:nvPr/>
            </p:nvSpPr>
            <p:spPr>
              <a:xfrm>
                <a:off x="2857498" y="1149476"/>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3" name="文本框 32"/>
            <p:cNvSpPr txBox="1"/>
            <p:nvPr/>
          </p:nvSpPr>
          <p:spPr>
            <a:xfrm>
              <a:off x="3192826" y="4457929"/>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03</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6" name="组合 35"/>
          <p:cNvGrpSpPr/>
          <p:nvPr/>
        </p:nvGrpSpPr>
        <p:grpSpPr>
          <a:xfrm>
            <a:off x="2577862" y="3098476"/>
            <a:ext cx="821258" cy="716277"/>
            <a:chOff x="3109685" y="5500815"/>
            <a:chExt cx="1095074" cy="955091"/>
          </a:xfrm>
        </p:grpSpPr>
        <p:grpSp>
          <p:nvGrpSpPr>
            <p:cNvPr id="37" name="组合 36"/>
            <p:cNvGrpSpPr/>
            <p:nvPr/>
          </p:nvGrpSpPr>
          <p:grpSpPr>
            <a:xfrm>
              <a:off x="3109685" y="5500815"/>
              <a:ext cx="1095074" cy="955091"/>
              <a:chOff x="2857499" y="1149477"/>
              <a:chExt cx="1098550" cy="958123"/>
            </a:xfrm>
          </p:grpSpPr>
          <p:sp>
            <p:nvSpPr>
              <p:cNvPr id="39"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文本框 37"/>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04</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46" name="文本框 45"/>
          <p:cNvSpPr txBox="1"/>
          <p:nvPr/>
        </p:nvSpPr>
        <p:spPr>
          <a:xfrm>
            <a:off x="3550422" y="147233"/>
            <a:ext cx="5563781" cy="923330"/>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To enhance students' understanding of non-verbal communication. Enriches students' language learning experience. </a:t>
            </a:r>
            <a:endParaRPr kumimoji="0" lang="en-US" altLang="zh-CN"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endParaRPr>
          </a:p>
        </p:txBody>
      </p:sp>
      <p:grpSp>
        <p:nvGrpSpPr>
          <p:cNvPr id="47" name="组合 46"/>
          <p:cNvGrpSpPr/>
          <p:nvPr/>
        </p:nvGrpSpPr>
        <p:grpSpPr>
          <a:xfrm>
            <a:off x="2594863" y="4042091"/>
            <a:ext cx="821258" cy="716277"/>
            <a:chOff x="3109685" y="5500815"/>
            <a:chExt cx="1095074" cy="955091"/>
          </a:xfrm>
        </p:grpSpPr>
        <p:grpSp>
          <p:nvGrpSpPr>
            <p:cNvPr id="48" name="组合 47"/>
            <p:cNvGrpSpPr/>
            <p:nvPr/>
          </p:nvGrpSpPr>
          <p:grpSpPr>
            <a:xfrm>
              <a:off x="3109685" y="5500815"/>
              <a:ext cx="1095074" cy="955091"/>
              <a:chOff x="2857499" y="1149477"/>
              <a:chExt cx="1098550" cy="958123"/>
            </a:xfrm>
          </p:grpSpPr>
          <p:sp>
            <p:nvSpPr>
              <p:cNvPr id="50"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文本框 48"/>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05</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52" name="文本框 51"/>
          <p:cNvSpPr txBox="1"/>
          <p:nvPr/>
        </p:nvSpPr>
        <p:spPr>
          <a:xfrm>
            <a:off x="3470902" y="1225176"/>
            <a:ext cx="5643302" cy="923330"/>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To improve students' ability to interpret and use body language accurately. Promotes students' critical thinking and research skills. </a:t>
            </a:r>
            <a:endParaRPr kumimoji="0" lang="en-US" altLang="zh-CN"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endParaRPr>
          </a:p>
        </p:txBody>
      </p:sp>
      <p:sp>
        <p:nvSpPr>
          <p:cNvPr id="53" name="文本框 52"/>
          <p:cNvSpPr txBox="1"/>
          <p:nvPr/>
        </p:nvSpPr>
        <p:spPr>
          <a:xfrm>
            <a:off x="3441723" y="2251732"/>
            <a:ext cx="5701660" cy="923330"/>
          </a:xfrm>
          <a:prstGeom prst="rect">
            <a:avLst/>
          </a:prstGeom>
          <a:solidFill>
            <a:schemeClr val="accent6">
              <a:lumMod val="60000"/>
              <a:lumOff val="40000"/>
            </a:schemeClr>
          </a:solidFill>
        </p:spPr>
        <p:txBody>
          <a:bodyPr wrap="square">
            <a:spAutoFit/>
          </a:bodyPr>
          <a:lstStyle/>
          <a:p>
            <a:pPr lvl="0" defTabSz="685800"/>
            <a:r>
              <a:rPr kumimoji="0" lang="en-US" altLang="zh-CN"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rPr>
              <a:t>Investigation of body language in different professional fields</a:t>
            </a:r>
            <a:r>
              <a:rPr lang="en-US" altLang="zh-CN" dirty="0">
                <a:solidFill>
                  <a:srgbClr val="000000"/>
                </a:solidFill>
                <a:latin typeface="Inter"/>
              </a:rPr>
              <a:t>. Improves students' confidence and performance in real-life communication. </a:t>
            </a:r>
            <a:endParaRPr kumimoji="0" lang="zh-CN" altLang="en-US"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endParaRPr>
          </a:p>
        </p:txBody>
      </p:sp>
      <p:sp>
        <p:nvSpPr>
          <p:cNvPr id="54" name="文本框 53"/>
          <p:cNvSpPr txBox="1"/>
          <p:nvPr/>
        </p:nvSpPr>
        <p:spPr>
          <a:xfrm>
            <a:off x="3503826" y="3312769"/>
            <a:ext cx="5641762"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To cultivate students' awareness of cultural differences in body language. </a:t>
            </a:r>
            <a:endParaRPr kumimoji="0" lang="en-US" altLang="zh-CN"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endParaRPr>
          </a:p>
        </p:txBody>
      </p:sp>
      <p:sp>
        <p:nvSpPr>
          <p:cNvPr id="55" name="文本框 54"/>
          <p:cNvSpPr txBox="1"/>
          <p:nvPr/>
        </p:nvSpPr>
        <p:spPr>
          <a:xfrm>
            <a:off x="3514885" y="4108489"/>
            <a:ext cx="5641762" cy="369332"/>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Calibri" panose="020F0502020204030204"/>
              </a:rPr>
              <a:t>To help students develop better communication skills</a:t>
            </a: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57" name="双大括号 56"/>
          <p:cNvSpPr/>
          <p:nvPr/>
        </p:nvSpPr>
        <p:spPr>
          <a:xfrm flipH="1">
            <a:off x="1849338" y="183136"/>
            <a:ext cx="8712968" cy="4664882"/>
          </a:xfrm>
          <a:prstGeom prst="bracePair">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322799" y="3004592"/>
            <a:ext cx="1822679" cy="646331"/>
          </a:xfrm>
          <a:prstGeom prst="rect">
            <a:avLst/>
          </a:prstGeom>
          <a:solidFill>
            <a:schemeClr val="accent5">
              <a:lumMod val="40000"/>
              <a:lumOff val="60000"/>
            </a:schemeClr>
          </a:solidFill>
          <a:ln>
            <a:solidFill>
              <a:schemeClr val="accent4">
                <a:lumMod val="20000"/>
                <a:lumOff val="80000"/>
              </a:schemeClr>
            </a:solidFill>
          </a:ln>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活动方式和活动意图要匹配</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542280" y="2421745"/>
            <a:ext cx="1294210" cy="369332"/>
          </a:xfrm>
          <a:prstGeom prst="rect">
            <a:avLst/>
          </a:prstGeom>
          <a:solidFill>
            <a:srgbClr val="FFFF00"/>
          </a:solidFill>
          <a:ln>
            <a:solidFill>
              <a:schemeClr val="accent4">
                <a:lumMod val="20000"/>
                <a:lumOff val="80000"/>
              </a:schemeClr>
            </a:solidFill>
          </a:ln>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活动意图</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42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0-#ppt_w/2"/>
                                          </p:val>
                                        </p:tav>
                                        <p:tav tm="100000">
                                          <p:val>
                                            <p:strVal val="#ppt_x"/>
                                          </p:val>
                                        </p:tav>
                                      </p:tavLst>
                                    </p:anim>
                                    <p:anim calcmode="lin" valueType="num">
                                      <p:cBhvr additive="base">
                                        <p:cTn id="20" dur="7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2" presetClass="entr" presetSubtype="8" decel="42000" fill="hold" nodeType="withEffect">
                                  <p:stCondLst>
                                    <p:cond delay="75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53" grpId="0" animBg="1"/>
      <p:bldP spid="54" grpId="0" animBg="1"/>
      <p:bldP spid="55" grpId="0" animBg="1"/>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298" y="52264"/>
            <a:ext cx="4068235" cy="369332"/>
          </a:xfrm>
          <a:prstGeom prst="rect">
            <a:avLst/>
          </a:prstGeom>
          <a:solidFill>
            <a:srgbClr val="AEC86D">
              <a:lumMod val="20000"/>
              <a:lumOff val="80000"/>
            </a:srgb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0000"/>
                </a:solidFill>
                <a:effectLst/>
                <a:uLnTx/>
                <a:uFillTx/>
                <a:latin typeface="Calibri" panose="020F0502020204030204"/>
              </a:rPr>
              <a:t>中间段：细节拓展</a:t>
            </a:r>
            <a:endParaRPr kumimoji="0" lang="zh-CN" altLang="en-US" sz="1800" b="0" i="0" u="none" strike="noStrike" kern="0" cap="none" spc="0" normalizeH="0" baseline="0" noProof="0" dirty="0">
              <a:ln>
                <a:noFill/>
              </a:ln>
              <a:solidFill>
                <a:srgbClr val="000000"/>
              </a:solidFill>
              <a:effectLst/>
              <a:uLnTx/>
              <a:uFillTx/>
              <a:latin typeface="Calibri" panose="020F0502020204030204"/>
            </a:endParaRPr>
          </a:p>
        </p:txBody>
      </p:sp>
      <p:sp>
        <p:nvSpPr>
          <p:cNvPr id="7" name="文本框 6"/>
          <p:cNvSpPr txBox="1"/>
          <p:nvPr/>
        </p:nvSpPr>
        <p:spPr>
          <a:xfrm>
            <a:off x="227888" y="916360"/>
            <a:ext cx="8280920" cy="646331"/>
          </a:xfrm>
          <a:prstGeom prst="rect">
            <a:avLst/>
          </a:prstGeom>
          <a:solidFill>
            <a:schemeClr val="tx2">
              <a:lumMod val="20000"/>
              <a:lumOff val="80000"/>
            </a:schemeClr>
          </a:solidFill>
        </p:spPr>
        <p:txBody>
          <a:bodyPr wrap="square">
            <a:spAutoFit/>
          </a:bodyPr>
          <a:lstStyle/>
          <a:p>
            <a:r>
              <a:rPr lang="en-US" altLang="zh-CN" dirty="0"/>
              <a:t>The way I've designed the activity is to have three rounds of games: "Guess the emotion", "Guess the sport", and "Act and guess the job". </a:t>
            </a:r>
            <a:endParaRPr lang="zh-CN" altLang="en-US" dirty="0"/>
          </a:p>
        </p:txBody>
      </p:sp>
      <p:sp>
        <p:nvSpPr>
          <p:cNvPr id="9" name="文本框 8"/>
          <p:cNvSpPr txBox="1"/>
          <p:nvPr/>
        </p:nvSpPr>
        <p:spPr>
          <a:xfrm>
            <a:off x="252314" y="551093"/>
            <a:ext cx="9253314" cy="307777"/>
          </a:xfrm>
          <a:prstGeom prst="rect">
            <a:avLst/>
          </a:prstGeom>
          <a:solidFill>
            <a:schemeClr val="accent4">
              <a:lumMod val="20000"/>
              <a:lumOff val="80000"/>
            </a:schemeClr>
          </a:solidFill>
        </p:spPr>
        <p:txBody>
          <a:bodyPr wrap="square">
            <a:spAutoFit/>
          </a:bodyPr>
          <a:lstStyle/>
          <a:p>
            <a:r>
              <a:rPr lang="zh-CN" altLang="en-US" sz="1400" dirty="0"/>
              <a:t>我设计的活动方式是进行三轮游戏：“猜情绪”、“猜运动”和“表演并猜职业”（</a:t>
            </a:r>
            <a:r>
              <a:rPr lang="zh-CN" altLang="en-US" sz="1400" dirty="0">
                <a:solidFill>
                  <a:srgbClr val="FF0000"/>
                </a:solidFill>
                <a:highlight>
                  <a:srgbClr val="FFFF00"/>
                </a:highlight>
              </a:rPr>
              <a:t>总起</a:t>
            </a:r>
            <a:r>
              <a:rPr lang="zh-CN" altLang="en-US" sz="1400" dirty="0"/>
              <a:t> ）</a:t>
            </a:r>
            <a:endParaRPr lang="zh-CN" altLang="en-US" sz="1400" dirty="0"/>
          </a:p>
        </p:txBody>
      </p:sp>
      <p:sp>
        <p:nvSpPr>
          <p:cNvPr id="11" name="文本框 10"/>
          <p:cNvSpPr txBox="1"/>
          <p:nvPr/>
        </p:nvSpPr>
        <p:spPr>
          <a:xfrm>
            <a:off x="310586" y="2751400"/>
            <a:ext cx="8593378" cy="1477328"/>
          </a:xfrm>
          <a:prstGeom prst="rect">
            <a:avLst/>
          </a:prstGeom>
          <a:solidFill>
            <a:schemeClr val="accent3">
              <a:lumMod val="20000"/>
              <a:lumOff val="80000"/>
            </a:schemeClr>
          </a:solidFill>
        </p:spPr>
        <p:txBody>
          <a:bodyPr wrap="square">
            <a:spAutoFit/>
          </a:bodyPr>
          <a:lstStyle/>
          <a:p>
            <a:r>
              <a:rPr lang="en-US" altLang="zh-CN" dirty="0"/>
              <a:t> For "Guess the emotion", some students will show different emotions using body language, and others have to guess. In "Guess the sport", one student will demonstrate the movements of a certain sport with body language, and the rest will try to figure it out. "Act and guess the job" means students have to imitate the actions related to a certain job, and the others make guesses. </a:t>
            </a:r>
            <a:endParaRPr lang="zh-CN" altLang="en-US" dirty="0"/>
          </a:p>
        </p:txBody>
      </p:sp>
      <p:sp>
        <p:nvSpPr>
          <p:cNvPr id="13" name="文本框 12"/>
          <p:cNvSpPr txBox="1"/>
          <p:nvPr/>
        </p:nvSpPr>
        <p:spPr>
          <a:xfrm>
            <a:off x="227888" y="1678248"/>
            <a:ext cx="8640960" cy="830997"/>
          </a:xfrm>
          <a:prstGeom prst="rect">
            <a:avLst/>
          </a:prstGeom>
          <a:solidFill>
            <a:schemeClr val="accent2">
              <a:lumMod val="20000"/>
              <a:lumOff val="80000"/>
            </a:schemeClr>
          </a:solidFill>
        </p:spPr>
        <p:txBody>
          <a:bodyPr wrap="square">
            <a:spAutoFit/>
          </a:bodyPr>
          <a:lstStyle/>
          <a:p>
            <a:r>
              <a:rPr lang="zh-CN" altLang="en-US" sz="1600" dirty="0"/>
              <a:t>对于“猜情绪”，一些学生会通过肢体语言展示不同的情绪，其他人则要进行猜测。在“猜运动”中，一名学生会用肢体语言展示某项运动的动作，其余人要努力猜出来。“表演并猜职业”意味着学生要模仿与某个职业相关的动作，其他人进行猜测。</a:t>
            </a:r>
            <a:r>
              <a:rPr lang="zh-CN" altLang="en-US" sz="1600" dirty="0">
                <a:highlight>
                  <a:srgbClr val="FFFF00"/>
                </a:highlight>
              </a:rPr>
              <a:t>（平行结构介绍活动）</a:t>
            </a:r>
            <a:endParaRPr lang="zh-CN" altLang="en-US" sz="1600" dirty="0">
              <a:highlight>
                <a:srgbClr val="FFFF00"/>
              </a:highlight>
            </a:endParaRPr>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8298" y="52264"/>
            <a:ext cx="4068235" cy="369332"/>
          </a:xfrm>
          <a:prstGeom prst="rect">
            <a:avLst/>
          </a:prstGeom>
          <a:solidFill>
            <a:srgbClr val="AEC86D">
              <a:lumMod val="20000"/>
              <a:lumOff val="80000"/>
            </a:srgb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中间段：细节拓展</a:t>
            </a:r>
            <a:endParaRPr kumimoji="0" lang="zh-CN" altLang="en-US" sz="1800" b="0" i="0" u="none" strike="noStrike" kern="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276105" y="1264492"/>
            <a:ext cx="8280920" cy="1200329"/>
          </a:xfrm>
          <a:prstGeom prst="rect">
            <a:avLst/>
          </a:prstGeom>
          <a:solidFill>
            <a:schemeClr val="tx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 First</a:t>
            </a:r>
            <a:r>
              <a:rPr kumimoji="0" lang="zh-CN" altLang="en-US"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show some video clips of public speeches.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Then,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students will be divided into groups to observe and analyze the body language of the speakers in the videos. They need to discuss and note down the key body language cues and their possible meanings.</a:t>
            </a:r>
            <a:endPar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9" name="文本框 8"/>
          <p:cNvSpPr txBox="1"/>
          <p:nvPr/>
        </p:nvSpPr>
        <p:spPr>
          <a:xfrm>
            <a:off x="180306" y="593631"/>
            <a:ext cx="9253314" cy="523220"/>
          </a:xfrm>
          <a:prstGeom prst="rect">
            <a:avLst/>
          </a:prstGeom>
          <a:solidFill>
            <a:schemeClr val="accent4">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首先，展示一些公开演讲的视频片段。然后，学生们将被分成小组，观察并分析视频中演讲者的肢体语言。他们需要讨论并记下关键的肢体语言线索及其可能的含义。</a:t>
            </a:r>
            <a:r>
              <a:rPr kumimoji="0" lang="zh-CN" altLang="en-US"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rPr>
              <a:t>（时间顺序设计活动）</a:t>
            </a:r>
            <a:endParaRPr kumimoji="0" lang="zh-CN" altLang="en-US" sz="14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endParaRPr>
          </a:p>
        </p:txBody>
      </p:sp>
      <p:sp>
        <p:nvSpPr>
          <p:cNvPr id="11" name="文本框 10"/>
          <p:cNvSpPr txBox="1"/>
          <p:nvPr/>
        </p:nvSpPr>
        <p:spPr>
          <a:xfrm>
            <a:off x="252314" y="3724672"/>
            <a:ext cx="8593378" cy="1477328"/>
          </a:xfrm>
          <a:prstGeom prst="rect">
            <a:avLst/>
          </a:prstGeom>
          <a:solidFill>
            <a:schemeClr val="accent3">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The design intention has two parts.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First of all,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it helps students know how important body language is in public speaking. They can learn that proper body language can make communication more effective and leave a better impression on the audience.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Secondly,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it makes students better at observing and analyzing things, and also helps them express their thoughts and opinions in English.</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文本框 12"/>
          <p:cNvSpPr txBox="1"/>
          <p:nvPr/>
        </p:nvSpPr>
        <p:spPr>
          <a:xfrm>
            <a:off x="276105" y="2717644"/>
            <a:ext cx="8640960" cy="830997"/>
          </a:xfrm>
          <a:prstGeom prst="rect">
            <a:avLst/>
          </a:prstGeom>
          <a:solidFill>
            <a:schemeClr val="accent2">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设计意图有两个方面。一方面，它帮助学生理解肢体语言在公开演讲中的重要性。他们能够了解恰当的肢体语言如何增强交流的效果以及给观众留下的印象。另一方面，它提高了学生的观察和分析能力，以及他们用英语表达自己想法和观点的能力。</a:t>
            </a:r>
            <a:r>
              <a:rPr kumimoji="0" lang="zh-CN" altLang="en-US" sz="1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rPr>
              <a:t>（层次分明）</a:t>
            </a:r>
            <a:endParaRPr kumimoji="0" lang="zh-CN" altLang="en-US" sz="1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endParaRPr>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7328" y="846505"/>
            <a:ext cx="8298428" cy="4247317"/>
          </a:xfrm>
          <a:prstGeom prst="rect">
            <a:avLst/>
          </a:prstGeom>
          <a:solidFill>
            <a:schemeClr val="accent2">
              <a:lumMod val="20000"/>
              <a:lumOff val="80000"/>
            </a:schemeClr>
          </a:solidFill>
        </p:spPr>
        <p:txBody>
          <a:bodyPr wrap="square">
            <a:spAutoFit/>
          </a:bodyPr>
          <a:lstStyle/>
          <a:p>
            <a:r>
              <a:rPr lang="en-US" altLang="zh-CN" dirty="0"/>
              <a:t>Dear Ian</a:t>
            </a:r>
            <a:r>
              <a:rPr lang="zh-CN" altLang="en-US" dirty="0"/>
              <a:t>，</a:t>
            </a:r>
            <a:endParaRPr lang="zh-CN" altLang="en-US" dirty="0"/>
          </a:p>
          <a:p>
            <a:r>
              <a:rPr lang="en-US" altLang="zh-CN" dirty="0"/>
              <a:t>     I can't wait to share with you my idea for the class activity on the topic of “Body Language”.</a:t>
            </a:r>
            <a:endParaRPr lang="en-US" altLang="zh-CN" dirty="0"/>
          </a:p>
          <a:p>
            <a:r>
              <a:rPr lang="en-US" altLang="zh-CN" dirty="0"/>
              <a:t>    The way I've designed the activity is to have three rounds of games: "Guess the emotion", "Guess the sport", and "Act and guess the job". For "Guess the emotion", some students will show different emotions using body language, and others have to guess. In "Guess the sport", one student will demonstrate the movements of a certain sport with body language, and the rest will try to figure it out. "Act and guess the job" means students have to imitate the actions related to a certain job, and the others make guesses. These three rounds of games are supposed to help students be better at interpreting and using body language precisely and develop better communication skills in real life.</a:t>
            </a:r>
            <a:endParaRPr lang="en-US" altLang="zh-CN" dirty="0"/>
          </a:p>
          <a:p>
            <a:r>
              <a:rPr lang="en-US" altLang="zh-CN" dirty="0"/>
              <a:t>    Thank you so much for taking my suggestions into consideration. I truly hope that they can have a positive effect on the students' learning experience and the overall atmosphere in the classroom.</a:t>
            </a:r>
            <a:endParaRPr lang="en-US" altLang="zh-CN" dirty="0"/>
          </a:p>
        </p:txBody>
      </p:sp>
      <p:grpSp>
        <p:nvGrpSpPr>
          <p:cNvPr id="4" name="组合 3"/>
          <p:cNvGrpSpPr/>
          <p:nvPr/>
        </p:nvGrpSpPr>
        <p:grpSpPr>
          <a:xfrm>
            <a:off x="277659" y="0"/>
            <a:ext cx="5735296" cy="628328"/>
            <a:chOff x="396921" y="3825146"/>
            <a:chExt cx="5680529" cy="1027864"/>
          </a:xfrm>
        </p:grpSpPr>
        <p:sp>
          <p:nvSpPr>
            <p:cNvPr id="5" name="圆角矩形 107"/>
            <p:cNvSpPr/>
            <p:nvPr/>
          </p:nvSpPr>
          <p:spPr>
            <a:xfrm>
              <a:off x="396921" y="3825146"/>
              <a:ext cx="5680529" cy="1027864"/>
            </a:xfrm>
            <a:prstGeom prst="roundRect">
              <a:avLst>
                <a:gd name="adj" fmla="val 50000"/>
              </a:avLst>
            </a:prstGeom>
            <a:gradFill>
              <a:gsLst>
                <a:gs pos="0">
                  <a:sysClr val="window" lastClr="FFFFFF"/>
                </a:gs>
                <a:gs pos="100000">
                  <a:srgbClr val="D1D1D1"/>
                </a:gs>
              </a:gsLst>
              <a:lin ang="5400000" scaled="0"/>
            </a:gradFill>
            <a:ln w="12700" cap="flat" cmpd="sng" algn="ctr">
              <a:noFill/>
              <a:prstDash val="solid"/>
              <a:miter lim="800000"/>
            </a:ln>
            <a:effectLst>
              <a:outerShdw blurRad="1270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6" name="圆角矩形 108"/>
            <p:cNvSpPr/>
            <p:nvPr/>
          </p:nvSpPr>
          <p:spPr>
            <a:xfrm>
              <a:off x="524348" y="3909011"/>
              <a:ext cx="5277329" cy="784227"/>
            </a:xfrm>
            <a:prstGeom prst="roundRect">
              <a:avLst>
                <a:gd name="adj" fmla="val 50000"/>
              </a:avLst>
            </a:prstGeom>
            <a:gradFill>
              <a:gsLst>
                <a:gs pos="0">
                  <a:sysClr val="window" lastClr="FFFFFF"/>
                </a:gs>
                <a:gs pos="100000">
                  <a:srgbClr val="D1D1D1"/>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rPr>
                <a:t>下水作文</a:t>
              </a:r>
              <a:endParaRPr kumimoji="0" lang="zh-CN" altLang="en-US" sz="3200" b="1" i="0" u="none" strike="noStrike" kern="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endParaRPr>
            </a:p>
          </p:txBody>
        </p:sp>
      </p:grpSp>
      <p:pic>
        <p:nvPicPr>
          <p:cNvPr id="7" name="图片 6"/>
          <p:cNvPicPr>
            <a:picLocks noChangeAspect="1"/>
          </p:cNvPicPr>
          <p:nvPr/>
        </p:nvPicPr>
        <p:blipFill rotWithShape="1">
          <a:blip r:embed="rId1"/>
          <a:srcRect l="8657" t="19687" b="27157"/>
          <a:stretch>
            <a:fillRect/>
          </a:stretch>
        </p:blipFill>
        <p:spPr>
          <a:xfrm>
            <a:off x="7453114" y="97569"/>
            <a:ext cx="1488458" cy="866181"/>
          </a:xfrm>
          <a:prstGeom prst="rect">
            <a:avLst/>
          </a:prstGeom>
        </p:spPr>
      </p:pic>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7659" y="29476"/>
            <a:ext cx="4367143" cy="526844"/>
            <a:chOff x="396921" y="3825146"/>
            <a:chExt cx="5680529" cy="1027864"/>
          </a:xfrm>
        </p:grpSpPr>
        <p:sp>
          <p:nvSpPr>
            <p:cNvPr id="3" name="圆角矩形 107"/>
            <p:cNvSpPr/>
            <p:nvPr/>
          </p:nvSpPr>
          <p:spPr>
            <a:xfrm>
              <a:off x="396921" y="3825146"/>
              <a:ext cx="5680529" cy="1027864"/>
            </a:xfrm>
            <a:prstGeom prst="roundRect">
              <a:avLst>
                <a:gd name="adj" fmla="val 50000"/>
              </a:avLst>
            </a:prstGeom>
            <a:gradFill>
              <a:gsLst>
                <a:gs pos="0">
                  <a:sysClr val="window" lastClr="FFFFFF"/>
                </a:gs>
                <a:gs pos="100000">
                  <a:srgbClr val="D1D1D1"/>
                </a:gs>
              </a:gsLst>
              <a:lin ang="5400000" scaled="0"/>
            </a:gradFill>
            <a:ln w="12700" cap="flat" cmpd="sng" algn="ctr">
              <a:noFill/>
              <a:prstDash val="solid"/>
              <a:miter lim="800000"/>
            </a:ln>
            <a:effectLst>
              <a:outerShdw blurRad="127000" dist="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 name="圆角矩形 108"/>
            <p:cNvSpPr/>
            <p:nvPr/>
          </p:nvSpPr>
          <p:spPr>
            <a:xfrm>
              <a:off x="524348" y="3909011"/>
              <a:ext cx="5277329" cy="784227"/>
            </a:xfrm>
            <a:prstGeom prst="roundRect">
              <a:avLst>
                <a:gd name="adj" fmla="val 50000"/>
              </a:avLst>
            </a:prstGeom>
            <a:gradFill>
              <a:gsLst>
                <a:gs pos="0">
                  <a:sysClr val="window" lastClr="FFFFFF"/>
                </a:gs>
                <a:gs pos="100000">
                  <a:srgbClr val="D1D1D1"/>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rPr>
                <a:t>参考范文</a:t>
              </a:r>
              <a:endParaRPr kumimoji="0" lang="zh-CN" altLang="en-US" sz="3200" b="1" i="0" u="none" strike="noStrike" kern="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endParaRPr>
            </a:p>
          </p:txBody>
        </p:sp>
      </p:grpSp>
      <p:pic>
        <p:nvPicPr>
          <p:cNvPr id="5" name="图片 4"/>
          <p:cNvPicPr>
            <a:picLocks noChangeAspect="1"/>
          </p:cNvPicPr>
          <p:nvPr/>
        </p:nvPicPr>
        <p:blipFill>
          <a:blip r:embed="rId1"/>
          <a:stretch>
            <a:fillRect/>
          </a:stretch>
        </p:blipFill>
        <p:spPr>
          <a:xfrm>
            <a:off x="156068" y="772344"/>
            <a:ext cx="8829826" cy="2880320"/>
          </a:xfrm>
          <a:prstGeom prst="rect">
            <a:avLst/>
          </a:prstGeom>
        </p:spPr>
      </p:pic>
      <p:pic>
        <p:nvPicPr>
          <p:cNvPr id="6" name="图片 5"/>
          <p:cNvPicPr>
            <a:picLocks noChangeAspect="1"/>
          </p:cNvPicPr>
          <p:nvPr/>
        </p:nvPicPr>
        <p:blipFill rotWithShape="1">
          <a:blip r:embed="rId2"/>
          <a:srcRect b="8657"/>
          <a:stretch>
            <a:fillRect/>
          </a:stretch>
        </p:blipFill>
        <p:spPr>
          <a:xfrm>
            <a:off x="6228978" y="3076600"/>
            <a:ext cx="1972816" cy="1802033"/>
          </a:xfrm>
          <a:prstGeom prst="rect">
            <a:avLst/>
          </a:prstGeom>
        </p:spPr>
      </p:pic>
    </p:spTree>
  </p:cSld>
  <p:clrMapOvr>
    <a:masterClrMapping/>
  </p:clrMapOvr>
  <p:transition spd="med" advClick="0" advTm="0">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44" y="0"/>
            <a:ext cx="9138700" cy="5145088"/>
          </a:xfrm>
          <a:prstGeom prst="rect">
            <a:avLst/>
          </a:prstGeom>
        </p:spPr>
      </p:pic>
      <p:sp>
        <p:nvSpPr>
          <p:cNvPr id="6" name="标题 5"/>
          <p:cNvSpPr txBox="1"/>
          <p:nvPr>
            <p:custDataLst>
              <p:tags r:id="rId2"/>
            </p:custDataLst>
          </p:nvPr>
        </p:nvSpPr>
        <p:spPr>
          <a:xfrm>
            <a:off x="900386" y="2284512"/>
            <a:ext cx="3816424" cy="997196"/>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r>
              <a:rPr lang="zh-CN" altLang="en-US" sz="7200" dirty="0">
                <a:solidFill>
                  <a:srgbClr val="FF0000"/>
                </a:solidFill>
                <a:latin typeface="Arial" panose="020B0604020202020204" pitchFamily="34" charset="0"/>
                <a:ea typeface="微软雅黑" panose="020B0503020204020204" pitchFamily="34" charset="-122"/>
                <a:sym typeface="Arial" panose="020B0604020202020204" pitchFamily="34" charset="0"/>
              </a:rPr>
              <a:t>高三加油</a:t>
            </a:r>
            <a:r>
              <a:rPr lang="zh-CN" altLang="en-US"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1396" y="52264"/>
            <a:ext cx="8965282" cy="5145088"/>
          </a:xfrm>
          <a:prstGeom prst="rect">
            <a:avLst/>
          </a:prstGeom>
        </p:spPr>
      </p:pic>
      <p:sp>
        <p:nvSpPr>
          <p:cNvPr id="24" name="矩形 23"/>
          <p:cNvSpPr/>
          <p:nvPr/>
        </p:nvSpPr>
        <p:spPr>
          <a:xfrm>
            <a:off x="468338" y="1708448"/>
            <a:ext cx="5113468" cy="1631234"/>
          </a:xfrm>
          <a:prstGeom prst="rect">
            <a:avLst/>
          </a:prstGeom>
        </p:spPr>
        <p:txBody>
          <a:bodyPr wrap="square" lIns="91458" tIns="45729" rIns="91458" bIns="45729">
            <a:spAutoFit/>
          </a:bodyPr>
          <a:lstStyle/>
          <a:p>
            <a:pPr fontAlgn="auto">
              <a:spcBef>
                <a:spcPts val="0"/>
              </a:spcBef>
              <a:spcAft>
                <a:spcPts val="0"/>
              </a:spcAft>
              <a:defRPr/>
            </a:pPr>
            <a:r>
              <a:rPr lang="zh-CN" altLang="en-US" sz="28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杭州市高二质量检测应用文</a:t>
            </a:r>
            <a:endParaRPr lang="en-US" altLang="zh-CN" sz="28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spcBef>
                <a:spcPts val="0"/>
              </a:spcBef>
              <a:spcAft>
                <a:spcPts val="0"/>
              </a:spcAft>
              <a:defRPr/>
            </a:pPr>
            <a:r>
              <a:rPr lang="en-US" altLang="zh-CN" sz="3600" b="1" spc="300" dirty="0">
                <a:solidFill>
                  <a:srgbClr val="FF0000"/>
                </a:solidFill>
                <a:latin typeface="微软雅黑" panose="020B0503020204020204" pitchFamily="34" charset="-122"/>
                <a:ea typeface="微软雅黑" panose="020B0503020204020204" pitchFamily="34" charset="-122"/>
                <a:cs typeface="+mn-ea"/>
                <a:sym typeface="+mn-lt"/>
              </a:rPr>
              <a:t>Body Language</a:t>
            </a:r>
            <a:endParaRPr lang="en-US" altLang="zh-CN" sz="3600" b="1" spc="300" dirty="0">
              <a:solidFill>
                <a:srgbClr val="FF0000"/>
              </a:solidFill>
              <a:latin typeface="微软雅黑" panose="020B0503020204020204" pitchFamily="34" charset="-122"/>
              <a:ea typeface="微软雅黑" panose="020B0503020204020204" pitchFamily="34" charset="-122"/>
              <a:cs typeface="+mn-ea"/>
              <a:sym typeface="+mn-lt"/>
            </a:endParaRPr>
          </a:p>
          <a:p>
            <a:pPr algn="ctr" fontAlgn="auto">
              <a:spcBef>
                <a:spcPts val="0"/>
              </a:spcBef>
              <a:spcAft>
                <a:spcPts val="0"/>
              </a:spcAft>
              <a:defRPr/>
            </a:pPr>
            <a:r>
              <a:rPr lang="zh-CN" altLang="en-US" sz="3600" b="1" spc="300" dirty="0">
                <a:solidFill>
                  <a:schemeClr val="tx1">
                    <a:lumMod val="75000"/>
                    <a:lumOff val="25000"/>
                  </a:schemeClr>
                </a:solidFill>
                <a:highlight>
                  <a:srgbClr val="FFFF00"/>
                </a:highlight>
                <a:latin typeface="微软雅黑" panose="020B0503020204020204" pitchFamily="34" charset="-122"/>
                <a:ea typeface="微软雅黑" panose="020B0503020204020204" pitchFamily="34" charset="-122"/>
                <a:cs typeface="+mn-ea"/>
                <a:sym typeface="+mn-lt"/>
              </a:rPr>
              <a:t>课堂活动设计</a:t>
            </a:r>
            <a:endParaRPr lang="zh-CN" altLang="en-US" sz="3600" b="1" spc="300" dirty="0">
              <a:solidFill>
                <a:schemeClr val="tx1">
                  <a:lumMod val="75000"/>
                  <a:lumOff val="25000"/>
                </a:schemeClr>
              </a:solidFill>
              <a:highlight>
                <a:srgbClr val="FFFF00"/>
              </a:highlight>
              <a:latin typeface="微软雅黑" panose="020B0503020204020204" pitchFamily="34" charset="-122"/>
              <a:ea typeface="微软雅黑" panose="020B0503020204020204" pitchFamily="34" charset="-122"/>
              <a:cs typeface="+mn-ea"/>
              <a:sym typeface="+mn-lt"/>
            </a:endParaRPr>
          </a:p>
        </p:txBody>
      </p:sp>
      <p:sp>
        <p:nvSpPr>
          <p:cNvPr id="25" name="矩形 24"/>
          <p:cNvSpPr/>
          <p:nvPr/>
        </p:nvSpPr>
        <p:spPr>
          <a:xfrm>
            <a:off x="1327670" y="618959"/>
            <a:ext cx="3245124" cy="1108338"/>
          </a:xfrm>
          <a:prstGeom prst="rect">
            <a:avLst/>
          </a:prstGeom>
        </p:spPr>
        <p:txBody>
          <a:bodyPr wrap="square" lIns="91458" tIns="45729" rIns="91458" bIns="45729">
            <a:spAutoFit/>
          </a:bodyPr>
          <a:lstStyle/>
          <a:p>
            <a:pPr algn="ctr" fontAlgn="auto">
              <a:spcBef>
                <a:spcPts val="0"/>
              </a:spcBef>
              <a:spcAft>
                <a:spcPts val="0"/>
              </a:spcAft>
              <a:defRPr/>
            </a:pPr>
            <a:r>
              <a:rPr lang="en-US" altLang="zh-CN" sz="66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2024</a:t>
            </a:r>
            <a:endParaRPr lang="zh-CN" altLang="en-US" sz="6600" b="1" spc="3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4" name="bamboo">
            <a:hlinkClick r:id="" action="ppaction://media"/>
          </p:cNvPr>
          <p:cNvPicPr>
            <a:picLocks noChangeAspect="1"/>
          </p:cNvPicPr>
          <p:nvPr>
            <a:audioFile r:link="rId2"/>
            <p:extLst>
              <p:ext uri="{DAA4B4D4-6D71-4841-9C94-3DE7FCFB9230}">
                <p14:media xmlns:p14="http://schemas.microsoft.com/office/powerpoint/2010/main" r:embed="rId3">
                  <p14:fade in="5000.000000" out="5000.000000"/>
                </p14:media>
              </p:ext>
            </p:extLst>
          </p:nvPr>
        </p:nvPicPr>
        <p:blipFill>
          <a:blip r:embed="rId4"/>
          <a:stretch>
            <a:fillRect/>
          </a:stretch>
        </p:blipFill>
        <p:spPr>
          <a:xfrm>
            <a:off x="-697258" y="-157742"/>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strVal val="#ppt_w+.3"/>
                                          </p:val>
                                        </p:tav>
                                        <p:tav tm="100000">
                                          <p:val>
                                            <p:strVal val="#ppt_w"/>
                                          </p:val>
                                        </p:tav>
                                      </p:tavLst>
                                    </p:anim>
                                    <p:anim calcmode="lin" valueType="num">
                                      <p:cBhvr>
                                        <p:cTn id="12" dur="1000" fill="hold"/>
                                        <p:tgtEl>
                                          <p:spTgt spid="3"/>
                                        </p:tgtEl>
                                        <p:attrNameLst>
                                          <p:attrName>ppt_h</p:attrName>
                                        </p:attrNameLst>
                                      </p:cBhvr>
                                      <p:tavLst>
                                        <p:tav tm="0">
                                          <p:val>
                                            <p:strVal val="#ppt_h"/>
                                          </p:val>
                                        </p:tav>
                                        <p:tav tm="100000">
                                          <p:val>
                                            <p:strVal val="#ppt_h"/>
                                          </p:val>
                                        </p:tav>
                                      </p:tavLst>
                                    </p:anim>
                                    <p:animEffect transition="in" filter="fade">
                                      <p:cBhvr>
                                        <p:cTn id="13" dur="1000"/>
                                        <p:tgtEl>
                                          <p:spTgt spid="3"/>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par>
                          <p:cTn id="18" fill="hold">
                            <p:stCondLst>
                              <p:cond delay="1500"/>
                            </p:stCondLst>
                            <p:childTnLst>
                              <p:par>
                                <p:cTn id="19" presetID="5"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heckerboard(across)">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2" repeatCount="indefinite" fill="hold" display="0">
                  <p:stCondLst>
                    <p:cond delay="indefinite"/>
                  </p:stCondLst>
                  <p:endCondLst>
                    <p:cond evt="onStopAudio" delay="0">
                      <p:tgtEl>
                        <p:sldTgt/>
                      </p:tgtEl>
                    </p:cond>
                  </p:endCondLst>
                </p:cTn>
                <p:tgtEl>
                  <p:spTgt spid="4"/>
                </p:tgtEl>
              </p:cMediaNode>
            </p:audio>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3868837" y="1567060"/>
            <a:ext cx="1484785" cy="609495"/>
          </a:xfrm>
          <a:custGeom>
            <a:avLst/>
            <a:gdLst>
              <a:gd name="T0" fmla="*/ 1 w 127"/>
              <a:gd name="T1" fmla="*/ 36 h 52"/>
              <a:gd name="T2" fmla="*/ 75 w 127"/>
              <a:gd name="T3" fmla="*/ 10 h 52"/>
              <a:gd name="T4" fmla="*/ 76 w 127"/>
              <a:gd name="T5" fmla="*/ 0 h 52"/>
              <a:gd name="T6" fmla="*/ 127 w 127"/>
              <a:gd name="T7" fmla="*/ 45 h 52"/>
              <a:gd name="T8" fmla="*/ 72 w 127"/>
              <a:gd name="T9" fmla="*/ 41 h 52"/>
              <a:gd name="T10" fmla="*/ 73 w 127"/>
              <a:gd name="T11" fmla="*/ 31 h 52"/>
              <a:gd name="T12" fmla="*/ 14 w 127"/>
              <a:gd name="T13" fmla="*/ 52 h 52"/>
              <a:gd name="T14" fmla="*/ 0 w 127"/>
              <a:gd name="T15" fmla="*/ 38 h 52"/>
              <a:gd name="T16" fmla="*/ 1 w 127"/>
              <a:gd name="T17"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 y="36"/>
                </a:moveTo>
                <a:cubicBezTo>
                  <a:pt x="22" y="17"/>
                  <a:pt x="49" y="8"/>
                  <a:pt x="75" y="10"/>
                </a:cubicBezTo>
                <a:cubicBezTo>
                  <a:pt x="75" y="7"/>
                  <a:pt x="76" y="4"/>
                  <a:pt x="76" y="0"/>
                </a:cubicBezTo>
                <a:cubicBezTo>
                  <a:pt x="99" y="9"/>
                  <a:pt x="117" y="26"/>
                  <a:pt x="127" y="45"/>
                </a:cubicBezTo>
                <a:cubicBezTo>
                  <a:pt x="107" y="35"/>
                  <a:pt x="88" y="35"/>
                  <a:pt x="72" y="41"/>
                </a:cubicBezTo>
                <a:cubicBezTo>
                  <a:pt x="73" y="37"/>
                  <a:pt x="73" y="34"/>
                  <a:pt x="73" y="31"/>
                </a:cubicBezTo>
                <a:cubicBezTo>
                  <a:pt x="52" y="29"/>
                  <a:pt x="30" y="36"/>
                  <a:pt x="14" y="52"/>
                </a:cubicBezTo>
                <a:cubicBezTo>
                  <a:pt x="9" y="47"/>
                  <a:pt x="5" y="43"/>
                  <a:pt x="0" y="38"/>
                </a:cubicBezTo>
                <a:cubicBezTo>
                  <a:pt x="0" y="37"/>
                  <a:pt x="1" y="37"/>
                  <a:pt x="1" y="36"/>
                </a:cubicBezTo>
                <a:close/>
              </a:path>
            </a:pathLst>
          </a:custGeom>
          <a:solidFill>
            <a:schemeClr val="accent1"/>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Freeform 7"/>
          <p:cNvSpPr/>
          <p:nvPr/>
        </p:nvSpPr>
        <p:spPr bwMode="auto">
          <a:xfrm>
            <a:off x="5328777" y="2297969"/>
            <a:ext cx="607204" cy="1484786"/>
          </a:xfrm>
          <a:custGeom>
            <a:avLst/>
            <a:gdLst>
              <a:gd name="T0" fmla="*/ 16 w 52"/>
              <a:gd name="T1" fmla="*/ 2 h 127"/>
              <a:gd name="T2" fmla="*/ 42 w 52"/>
              <a:gd name="T3" fmla="*/ 75 h 127"/>
              <a:gd name="T4" fmla="*/ 52 w 52"/>
              <a:gd name="T5" fmla="*/ 76 h 127"/>
              <a:gd name="T6" fmla="*/ 7 w 52"/>
              <a:gd name="T7" fmla="*/ 127 h 127"/>
              <a:gd name="T8" fmla="*/ 11 w 52"/>
              <a:gd name="T9" fmla="*/ 73 h 127"/>
              <a:gd name="T10" fmla="*/ 21 w 52"/>
              <a:gd name="T11" fmla="*/ 74 h 127"/>
              <a:gd name="T12" fmla="*/ 0 w 52"/>
              <a:gd name="T13" fmla="*/ 14 h 127"/>
              <a:gd name="T14" fmla="*/ 14 w 52"/>
              <a:gd name="T15" fmla="*/ 0 h 127"/>
              <a:gd name="T16" fmla="*/ 16 w 52"/>
              <a:gd name="T17" fmla="*/ 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16" y="2"/>
                </a:moveTo>
                <a:cubicBezTo>
                  <a:pt x="35" y="22"/>
                  <a:pt x="44" y="49"/>
                  <a:pt x="42" y="75"/>
                </a:cubicBezTo>
                <a:cubicBezTo>
                  <a:pt x="45" y="76"/>
                  <a:pt x="48" y="76"/>
                  <a:pt x="52" y="76"/>
                </a:cubicBezTo>
                <a:cubicBezTo>
                  <a:pt x="43" y="99"/>
                  <a:pt x="26" y="117"/>
                  <a:pt x="7" y="127"/>
                </a:cubicBezTo>
                <a:cubicBezTo>
                  <a:pt x="17" y="108"/>
                  <a:pt x="17" y="88"/>
                  <a:pt x="11" y="73"/>
                </a:cubicBezTo>
                <a:cubicBezTo>
                  <a:pt x="15" y="73"/>
                  <a:pt x="18" y="73"/>
                  <a:pt x="21" y="74"/>
                </a:cubicBezTo>
                <a:cubicBezTo>
                  <a:pt x="23" y="52"/>
                  <a:pt x="16" y="31"/>
                  <a:pt x="0" y="14"/>
                </a:cubicBezTo>
                <a:cubicBezTo>
                  <a:pt x="4" y="10"/>
                  <a:pt x="9" y="5"/>
                  <a:pt x="14" y="0"/>
                </a:cubicBezTo>
                <a:cubicBezTo>
                  <a:pt x="15" y="1"/>
                  <a:pt x="15" y="1"/>
                  <a:pt x="16" y="2"/>
                </a:cubicBezTo>
                <a:close/>
              </a:path>
            </a:pathLst>
          </a:custGeom>
          <a:solidFill>
            <a:schemeClr val="accent2"/>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Freeform 9"/>
          <p:cNvSpPr/>
          <p:nvPr/>
        </p:nvSpPr>
        <p:spPr bwMode="auto">
          <a:xfrm>
            <a:off x="3694695" y="3724517"/>
            <a:ext cx="1484785" cy="609495"/>
          </a:xfrm>
          <a:custGeom>
            <a:avLst/>
            <a:gdLst>
              <a:gd name="T0" fmla="*/ 125 w 127"/>
              <a:gd name="T1" fmla="*/ 16 h 52"/>
              <a:gd name="T2" fmla="*/ 52 w 127"/>
              <a:gd name="T3" fmla="*/ 42 h 52"/>
              <a:gd name="T4" fmla="*/ 51 w 127"/>
              <a:gd name="T5" fmla="*/ 52 h 52"/>
              <a:gd name="T6" fmla="*/ 0 w 127"/>
              <a:gd name="T7" fmla="*/ 7 h 52"/>
              <a:gd name="T8" fmla="*/ 54 w 127"/>
              <a:gd name="T9" fmla="*/ 11 h 52"/>
              <a:gd name="T10" fmla="*/ 53 w 127"/>
              <a:gd name="T11" fmla="*/ 22 h 52"/>
              <a:gd name="T12" fmla="*/ 113 w 127"/>
              <a:gd name="T13" fmla="*/ 0 h 52"/>
              <a:gd name="T14" fmla="*/ 127 w 127"/>
              <a:gd name="T15" fmla="*/ 14 h 52"/>
              <a:gd name="T16" fmla="*/ 125 w 127"/>
              <a:gd name="T17"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52">
                <a:moveTo>
                  <a:pt x="125" y="16"/>
                </a:moveTo>
                <a:cubicBezTo>
                  <a:pt x="105" y="35"/>
                  <a:pt x="78" y="44"/>
                  <a:pt x="52" y="42"/>
                </a:cubicBezTo>
                <a:cubicBezTo>
                  <a:pt x="51" y="45"/>
                  <a:pt x="51" y="48"/>
                  <a:pt x="51" y="52"/>
                </a:cubicBezTo>
                <a:cubicBezTo>
                  <a:pt x="27" y="43"/>
                  <a:pt x="10" y="27"/>
                  <a:pt x="0" y="7"/>
                </a:cubicBezTo>
                <a:cubicBezTo>
                  <a:pt x="19" y="17"/>
                  <a:pt x="39" y="17"/>
                  <a:pt x="54" y="11"/>
                </a:cubicBezTo>
                <a:cubicBezTo>
                  <a:pt x="54" y="15"/>
                  <a:pt x="54" y="18"/>
                  <a:pt x="53" y="22"/>
                </a:cubicBezTo>
                <a:cubicBezTo>
                  <a:pt x="75" y="23"/>
                  <a:pt x="96" y="16"/>
                  <a:pt x="113" y="0"/>
                </a:cubicBezTo>
                <a:cubicBezTo>
                  <a:pt x="117" y="5"/>
                  <a:pt x="122" y="9"/>
                  <a:pt x="127" y="14"/>
                </a:cubicBezTo>
                <a:cubicBezTo>
                  <a:pt x="126" y="15"/>
                  <a:pt x="126" y="15"/>
                  <a:pt x="125" y="16"/>
                </a:cubicBezTo>
                <a:close/>
              </a:path>
            </a:pathLst>
          </a:custGeom>
          <a:solidFill>
            <a:schemeClr val="accent3"/>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Freeform 11"/>
          <p:cNvSpPr/>
          <p:nvPr/>
        </p:nvSpPr>
        <p:spPr bwMode="auto">
          <a:xfrm>
            <a:off x="3137611" y="2121537"/>
            <a:ext cx="607204" cy="1484786"/>
          </a:xfrm>
          <a:custGeom>
            <a:avLst/>
            <a:gdLst>
              <a:gd name="T0" fmla="*/ 36 w 52"/>
              <a:gd name="T1" fmla="*/ 126 h 127"/>
              <a:gd name="T2" fmla="*/ 10 w 52"/>
              <a:gd name="T3" fmla="*/ 52 h 127"/>
              <a:gd name="T4" fmla="*/ 0 w 52"/>
              <a:gd name="T5" fmla="*/ 51 h 127"/>
              <a:gd name="T6" fmla="*/ 45 w 52"/>
              <a:gd name="T7" fmla="*/ 0 h 127"/>
              <a:gd name="T8" fmla="*/ 40 w 52"/>
              <a:gd name="T9" fmla="*/ 54 h 127"/>
              <a:gd name="T10" fmla="*/ 30 w 52"/>
              <a:gd name="T11" fmla="*/ 54 h 127"/>
              <a:gd name="T12" fmla="*/ 52 w 52"/>
              <a:gd name="T13" fmla="*/ 113 h 127"/>
              <a:gd name="T14" fmla="*/ 38 w 52"/>
              <a:gd name="T15" fmla="*/ 127 h 127"/>
              <a:gd name="T16" fmla="*/ 36 w 52"/>
              <a:gd name="T17"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27">
                <a:moveTo>
                  <a:pt x="36" y="126"/>
                </a:moveTo>
                <a:cubicBezTo>
                  <a:pt x="17" y="105"/>
                  <a:pt x="8" y="78"/>
                  <a:pt x="10" y="52"/>
                </a:cubicBezTo>
                <a:cubicBezTo>
                  <a:pt x="7" y="52"/>
                  <a:pt x="3" y="51"/>
                  <a:pt x="0" y="51"/>
                </a:cubicBezTo>
                <a:cubicBezTo>
                  <a:pt x="9" y="28"/>
                  <a:pt x="25" y="10"/>
                  <a:pt x="45" y="0"/>
                </a:cubicBezTo>
                <a:cubicBezTo>
                  <a:pt x="35" y="20"/>
                  <a:pt x="35" y="39"/>
                  <a:pt x="40" y="54"/>
                </a:cubicBezTo>
                <a:cubicBezTo>
                  <a:pt x="37" y="54"/>
                  <a:pt x="34" y="54"/>
                  <a:pt x="30" y="54"/>
                </a:cubicBezTo>
                <a:cubicBezTo>
                  <a:pt x="29" y="75"/>
                  <a:pt x="36" y="97"/>
                  <a:pt x="52" y="113"/>
                </a:cubicBezTo>
                <a:cubicBezTo>
                  <a:pt x="47" y="118"/>
                  <a:pt x="42" y="122"/>
                  <a:pt x="38" y="127"/>
                </a:cubicBezTo>
                <a:cubicBezTo>
                  <a:pt x="37" y="127"/>
                  <a:pt x="37" y="126"/>
                  <a:pt x="36" y="126"/>
                </a:cubicBezTo>
                <a:close/>
              </a:path>
            </a:pathLst>
          </a:custGeom>
          <a:solidFill>
            <a:schemeClr val="accent4"/>
          </a:solidFill>
          <a:ln>
            <a:noFill/>
          </a:ln>
        </p:spPr>
        <p:txBody>
          <a:bodyPr vert="horz" wrap="square" lIns="91428" tIns="45714" rIns="91428" bIns="45714" numCol="1" anchor="t" anchorCtr="0" compatLnSpc="1"/>
          <a:lstStyle/>
          <a:p>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20" name="Diagram 19"/>
          <p:cNvGraphicFramePr/>
          <p:nvPr/>
        </p:nvGraphicFramePr>
        <p:xfrm>
          <a:off x="3868835" y="2296824"/>
          <a:ext cx="1310644" cy="13106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2" name="Oval 21"/>
          <p:cNvSpPr/>
          <p:nvPr/>
        </p:nvSpPr>
        <p:spPr>
          <a:xfrm>
            <a:off x="1083191" y="2324648"/>
            <a:ext cx="485160" cy="485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TextBox 22"/>
          <p:cNvSpPr txBox="1"/>
          <p:nvPr/>
        </p:nvSpPr>
        <p:spPr>
          <a:xfrm>
            <a:off x="1662699" y="2036150"/>
            <a:ext cx="1213274" cy="461665"/>
          </a:xfrm>
          <a:prstGeom prst="rect">
            <a:avLst/>
          </a:prstGeom>
          <a:solidFill>
            <a:schemeClr val="accent3">
              <a:lumMod val="40000"/>
              <a:lumOff val="60000"/>
            </a:schemeClr>
          </a:solid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审体裁，确定应用文格式</a:t>
            </a:r>
            <a:endParaRPr lang="en-US" altLang="zh-CN"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4" name="Rectangle 23"/>
          <p:cNvSpPr/>
          <p:nvPr/>
        </p:nvSpPr>
        <p:spPr>
          <a:xfrm>
            <a:off x="1685224" y="2565391"/>
            <a:ext cx="1429860" cy="613694"/>
          </a:xfrm>
          <a:prstGeom prst="rect">
            <a:avLst/>
          </a:prstGeom>
          <a:solidFill>
            <a:schemeClr val="accent2">
              <a:lumMod val="20000"/>
              <a:lumOff val="80000"/>
            </a:schemeClr>
          </a:solidFill>
        </p:spPr>
        <p:txBody>
          <a:bodyPr wrap="square">
            <a:spAutoFit/>
          </a:bodyPr>
          <a:lstStyle/>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邮件书信类：</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建议信    推荐信</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25" name="Oval 24"/>
          <p:cNvSpPr/>
          <p:nvPr/>
        </p:nvSpPr>
        <p:spPr>
          <a:xfrm>
            <a:off x="1075533" y="3361260"/>
            <a:ext cx="485160" cy="485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Oval 30"/>
          <p:cNvSpPr/>
          <p:nvPr/>
        </p:nvSpPr>
        <p:spPr>
          <a:xfrm>
            <a:off x="6272412" y="2324648"/>
            <a:ext cx="485160" cy="4851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Oval 33"/>
          <p:cNvSpPr/>
          <p:nvPr/>
        </p:nvSpPr>
        <p:spPr>
          <a:xfrm>
            <a:off x="6264754" y="3361260"/>
            <a:ext cx="485160" cy="485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TextBox 39"/>
          <p:cNvSpPr txBox="1"/>
          <p:nvPr/>
        </p:nvSpPr>
        <p:spPr>
          <a:xfrm>
            <a:off x="1111763" y="2417157"/>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40"/>
          <p:cNvSpPr txBox="1"/>
          <p:nvPr/>
        </p:nvSpPr>
        <p:spPr>
          <a:xfrm>
            <a:off x="1104105" y="3453770"/>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42"/>
          <p:cNvSpPr txBox="1"/>
          <p:nvPr/>
        </p:nvSpPr>
        <p:spPr>
          <a:xfrm>
            <a:off x="6300983" y="2417157"/>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43"/>
          <p:cNvSpPr txBox="1"/>
          <p:nvPr/>
        </p:nvSpPr>
        <p:spPr>
          <a:xfrm>
            <a:off x="6293325" y="3453770"/>
            <a:ext cx="434062" cy="307735"/>
          </a:xfrm>
          <a:prstGeom prst="rect">
            <a:avLst/>
          </a:prstGeom>
          <a:noFill/>
        </p:spPr>
        <p:txBody>
          <a:bodyPr wrap="square" rtlCol="0">
            <a:spAutoFit/>
          </a:bodyPr>
          <a:lstStyle/>
          <a:p>
            <a:r>
              <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文本框 1"/>
          <p:cNvSpPr txBox="1"/>
          <p:nvPr/>
        </p:nvSpPr>
        <p:spPr>
          <a:xfrm>
            <a:off x="255384" y="261471"/>
            <a:ext cx="8537546" cy="923330"/>
          </a:xfrm>
          <a:prstGeom prst="rect">
            <a:avLst/>
          </a:prstGeom>
          <a:solidFill>
            <a:srgbClr val="E38F90">
              <a:lumMod val="20000"/>
              <a:lumOff val="80000"/>
            </a:srgbClr>
          </a:solidFill>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defRPr/>
            </a:pPr>
            <a:r>
              <a:rPr kumimoji="0" lang="zh-CN" altLang="en-US" sz="1350" b="1" i="0" u="none" strike="noStrike" kern="0" cap="none" spc="0" normalizeH="0" baseline="0" noProof="0" dirty="0">
                <a:ln>
                  <a:noFill/>
                </a:ln>
                <a:solidFill>
                  <a:srgbClr val="000000"/>
                </a:solidFill>
                <a:effectLst/>
                <a:uLnTx/>
                <a:uFillTx/>
                <a:latin typeface="Calibri" panose="020F0502020204030204"/>
              </a:rPr>
              <a:t>假定你是李华，你校外教</a:t>
            </a:r>
            <a:r>
              <a:rPr kumimoji="0" lang="en-US" altLang="zh-CN" sz="1350" b="1" i="0" u="none" strike="noStrike" kern="0" cap="none" spc="0" normalizeH="0" baseline="0" noProof="0" dirty="0">
                <a:ln>
                  <a:noFill/>
                </a:ln>
                <a:solidFill>
                  <a:srgbClr val="000000"/>
                </a:solidFill>
                <a:effectLst/>
                <a:uLnTx/>
                <a:uFillTx/>
                <a:latin typeface="Calibri" panose="020F0502020204030204"/>
              </a:rPr>
              <a:t>Ian</a:t>
            </a:r>
            <a:r>
              <a:rPr kumimoji="0" lang="zh-CN" altLang="en-US" sz="1350" b="1" i="0" u="none" strike="noStrike" kern="0" cap="none" spc="0" normalizeH="0" baseline="0" noProof="0" dirty="0">
                <a:ln>
                  <a:noFill/>
                </a:ln>
                <a:solidFill>
                  <a:srgbClr val="000000"/>
                </a:solidFill>
                <a:effectLst/>
                <a:uLnTx/>
                <a:uFillTx/>
                <a:latin typeface="Calibri" panose="020F0502020204030204"/>
              </a:rPr>
              <a:t>分配给你一个任务，以 </a:t>
            </a:r>
            <a:r>
              <a:rPr kumimoji="0" lang="en-US" altLang="zh-CN" sz="1350" b="1" i="0" u="none" strike="noStrike" kern="0" cap="none" spc="0" normalizeH="0" baseline="0" noProof="0" dirty="0">
                <a:ln>
                  <a:noFill/>
                </a:ln>
                <a:solidFill>
                  <a:srgbClr val="000000"/>
                </a:solidFill>
                <a:effectLst/>
                <a:uLnTx/>
                <a:uFillTx/>
                <a:latin typeface="Calibri" panose="020F0502020204030204"/>
              </a:rPr>
              <a:t>Body Language </a:t>
            </a:r>
            <a:r>
              <a:rPr kumimoji="0" lang="zh-CN" altLang="en-US" sz="1350" b="1" i="0" u="none" strike="noStrike" kern="0" cap="none" spc="0" normalizeH="0" baseline="0" noProof="0" dirty="0">
                <a:ln>
                  <a:noFill/>
                </a:ln>
                <a:solidFill>
                  <a:srgbClr val="000000"/>
                </a:solidFill>
                <a:effectLst/>
                <a:uLnTx/>
                <a:uFillTx/>
                <a:latin typeface="Calibri" panose="020F0502020204030204"/>
              </a:rPr>
              <a:t>为主题设计一项课堂活动。请你给他写一封电子邮件，介绍你的设计内容，包括</a:t>
            </a:r>
            <a:r>
              <a:rPr kumimoji="0" lang="en-US" altLang="zh-CN" sz="1350" b="1" i="0" u="none" strike="noStrike" kern="0" cap="none" spc="0" normalizeH="0" baseline="0" noProof="0" dirty="0">
                <a:ln>
                  <a:noFill/>
                </a:ln>
                <a:solidFill>
                  <a:srgbClr val="000000"/>
                </a:solidFill>
                <a:effectLst/>
                <a:uLnTx/>
                <a:uFillTx/>
                <a:latin typeface="Calibri" panose="020F0502020204030204"/>
              </a:rPr>
              <a:t>: 1</a:t>
            </a:r>
            <a:r>
              <a:rPr kumimoji="0" lang="zh-CN" altLang="en-US" sz="1350" b="1" i="0" u="none" strike="noStrike" kern="0" cap="none" spc="0" normalizeH="0" baseline="0" noProof="0" dirty="0">
                <a:ln>
                  <a:noFill/>
                </a:ln>
                <a:solidFill>
                  <a:srgbClr val="000000"/>
                </a:solidFill>
                <a:effectLst/>
                <a:uLnTx/>
                <a:uFillTx/>
                <a:latin typeface="Calibri" panose="020F0502020204030204"/>
              </a:rPr>
              <a:t>、活动方式 </a:t>
            </a:r>
            <a:r>
              <a:rPr kumimoji="0" lang="en-US" altLang="zh-CN" sz="1350" b="1" i="0" u="none" strike="noStrike" kern="0" cap="none" spc="0" normalizeH="0" baseline="0" noProof="0" dirty="0">
                <a:ln>
                  <a:noFill/>
                </a:ln>
                <a:solidFill>
                  <a:srgbClr val="000000"/>
                </a:solidFill>
                <a:effectLst/>
                <a:uLnTx/>
                <a:uFillTx/>
                <a:latin typeface="Calibri" panose="020F0502020204030204"/>
              </a:rPr>
              <a:t>2</a:t>
            </a:r>
            <a:r>
              <a:rPr kumimoji="0" lang="zh-CN" altLang="en-US" sz="1350" b="1" i="0" u="none" strike="noStrike" kern="0" cap="none" spc="0" normalizeH="0" baseline="0" noProof="0" dirty="0">
                <a:ln>
                  <a:noFill/>
                </a:ln>
                <a:solidFill>
                  <a:srgbClr val="000000"/>
                </a:solidFill>
                <a:effectLst/>
                <a:uLnTx/>
                <a:uFillTx/>
                <a:latin typeface="Calibri" panose="020F0502020204030204"/>
              </a:rPr>
              <a:t>。设计意图</a:t>
            </a:r>
            <a:endParaRPr kumimoji="0" lang="en-US" altLang="zh-CN" sz="1350" b="1" i="0" u="none" strike="noStrike" kern="0" cap="none" spc="0" normalizeH="0" baseline="0" noProof="0" dirty="0">
              <a:ln>
                <a:noFill/>
              </a:ln>
              <a:solidFill>
                <a:srgbClr val="000000"/>
              </a:solidFill>
              <a:effectLst/>
              <a:uLnTx/>
              <a:uFillTx/>
              <a:latin typeface="Calibri" panose="020F0502020204030204"/>
            </a:endParaRPr>
          </a:p>
          <a:p>
            <a:pPr marL="0" marR="0" lvl="0" indent="0" defTabSz="685800" eaLnBrk="1" fontAlgn="auto" latinLnBrk="0" hangingPunct="1">
              <a:lnSpc>
                <a:spcPct val="100000"/>
              </a:lnSpc>
              <a:spcBef>
                <a:spcPts val="0"/>
              </a:spcBef>
              <a:spcAft>
                <a:spcPts val="0"/>
              </a:spcAft>
              <a:buClrTx/>
              <a:buSzTx/>
              <a:buFontTx/>
              <a:buNone/>
              <a:defRPr/>
            </a:pPr>
            <a:r>
              <a:rPr kumimoji="0" lang="en-US" altLang="zh-CN" sz="1350" b="1" i="0" u="none" strike="noStrike" kern="0" cap="none" spc="0" normalizeH="0" baseline="0" noProof="0" dirty="0">
                <a:ln>
                  <a:noFill/>
                </a:ln>
                <a:solidFill>
                  <a:srgbClr val="000000"/>
                </a:solidFill>
                <a:effectLst/>
                <a:uLnTx/>
                <a:uFillTx/>
                <a:latin typeface="Calibri" panose="020F0502020204030204"/>
              </a:rPr>
              <a:t>Dear Ian</a:t>
            </a:r>
            <a:r>
              <a:rPr kumimoji="0" lang="zh-CN" altLang="en-US" sz="1350" b="1" i="0" u="none" strike="noStrike" kern="0" cap="none" spc="0" normalizeH="0" baseline="0" noProof="0" dirty="0">
                <a:ln>
                  <a:noFill/>
                </a:ln>
                <a:solidFill>
                  <a:srgbClr val="000000"/>
                </a:solidFill>
                <a:effectLst/>
                <a:uLnTx/>
                <a:uFillTx/>
                <a:latin typeface="Calibri" panose="020F0502020204030204"/>
              </a:rPr>
              <a:t>，</a:t>
            </a:r>
            <a:endParaRPr kumimoji="0" lang="en-US" altLang="zh-CN" sz="1350" b="1" i="0" u="none" strike="noStrike" kern="0" cap="none" spc="0" normalizeH="0" baseline="0" noProof="0" dirty="0">
              <a:ln>
                <a:noFill/>
              </a:ln>
              <a:solidFill>
                <a:srgbClr val="000000"/>
              </a:solidFill>
              <a:effectLst/>
              <a:uLnTx/>
              <a:uFillTx/>
              <a:latin typeface="Calibri" panose="020F0502020204030204"/>
            </a:endParaRPr>
          </a:p>
          <a:p>
            <a:pPr marL="0" marR="0" lvl="0" indent="0" defTabSz="685800" eaLnBrk="1" fontAlgn="auto" latinLnBrk="0" hangingPunct="1">
              <a:lnSpc>
                <a:spcPct val="100000"/>
              </a:lnSpc>
              <a:spcBef>
                <a:spcPts val="0"/>
              </a:spcBef>
              <a:spcAft>
                <a:spcPts val="0"/>
              </a:spcAft>
              <a:buClrTx/>
              <a:buSzTx/>
              <a:buFontTx/>
              <a:buNone/>
              <a:defRPr/>
            </a:pPr>
            <a:r>
              <a:rPr kumimoji="0" lang="en-US" altLang="zh-CN" sz="1350" b="1" i="0" u="none" strike="noStrike" kern="0" cap="none" spc="0" normalizeH="0" baseline="0" noProof="0" dirty="0">
                <a:ln>
                  <a:noFill/>
                </a:ln>
                <a:solidFill>
                  <a:srgbClr val="000000"/>
                </a:solidFill>
                <a:effectLst/>
                <a:uLnTx/>
                <a:uFillTx/>
                <a:latin typeface="Calibri" panose="020F0502020204030204"/>
              </a:rPr>
              <a:t>I can't wait to share with you my idea for the class activity on the topic of “Body Language”.</a:t>
            </a:r>
            <a:endParaRPr kumimoji="0" lang="en-US" altLang="zh-CN" sz="1350" b="1" i="0" u="none" strike="noStrike" kern="0" cap="none" spc="0" normalizeH="0" baseline="0" noProof="0" dirty="0">
              <a:ln>
                <a:noFill/>
              </a:ln>
              <a:solidFill>
                <a:srgbClr val="000000"/>
              </a:solidFill>
              <a:effectLst/>
              <a:uLnTx/>
              <a:uFillTx/>
              <a:latin typeface="Calibri" panose="020F0502020204030204"/>
            </a:endParaRPr>
          </a:p>
        </p:txBody>
      </p:sp>
      <p:sp>
        <p:nvSpPr>
          <p:cNvPr id="3" name="Oval 21"/>
          <p:cNvSpPr/>
          <p:nvPr/>
        </p:nvSpPr>
        <p:spPr>
          <a:xfrm>
            <a:off x="4148079" y="2561606"/>
            <a:ext cx="797191" cy="7744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40"/>
          <p:cNvSpPr txBox="1"/>
          <p:nvPr/>
        </p:nvSpPr>
        <p:spPr>
          <a:xfrm>
            <a:off x="4225894" y="2809808"/>
            <a:ext cx="741833" cy="30777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建议信</a:t>
            </a:r>
            <a:endParaRPr 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TextBox 22"/>
          <p:cNvSpPr txBox="1"/>
          <p:nvPr/>
        </p:nvSpPr>
        <p:spPr>
          <a:xfrm>
            <a:off x="1689440" y="3349164"/>
            <a:ext cx="1213274" cy="461665"/>
          </a:xfrm>
          <a:prstGeom prst="rect">
            <a:avLst/>
          </a:prstGeom>
          <a:solidFill>
            <a:schemeClr val="accent3">
              <a:lumMod val="40000"/>
              <a:lumOff val="60000"/>
            </a:schemeClr>
          </a:solid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审人称时态，</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关注语气得体</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6" name="TextBox 22"/>
          <p:cNvSpPr txBox="1"/>
          <p:nvPr/>
        </p:nvSpPr>
        <p:spPr>
          <a:xfrm>
            <a:off x="6757572" y="1687762"/>
            <a:ext cx="1213274" cy="461665"/>
          </a:xfrm>
          <a:prstGeom prst="rect">
            <a:avLst/>
          </a:prstGeom>
          <a:solidFill>
            <a:schemeClr val="accent3">
              <a:lumMod val="40000"/>
              <a:lumOff val="60000"/>
            </a:schemeClr>
          </a:solid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选择得体功能语句</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 name="Rectangle 23"/>
          <p:cNvSpPr/>
          <p:nvPr/>
        </p:nvSpPr>
        <p:spPr>
          <a:xfrm>
            <a:off x="1662699" y="3868688"/>
            <a:ext cx="1429860" cy="1167692"/>
          </a:xfrm>
          <a:prstGeom prst="rect">
            <a:avLst/>
          </a:prstGeom>
          <a:solidFill>
            <a:schemeClr val="accent2">
              <a:lumMod val="20000"/>
              <a:lumOff val="80000"/>
            </a:schemeClr>
          </a:solidFill>
        </p:spPr>
        <p:txBody>
          <a:bodyPr wrap="square">
            <a:spAutoFit/>
          </a:bodyPr>
          <a:lstStyle/>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时态：一般现在时，一般将来时；</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语气：对上级</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真诚谦虚</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8" name="Rectangle 23"/>
          <p:cNvSpPr/>
          <p:nvPr/>
        </p:nvSpPr>
        <p:spPr>
          <a:xfrm>
            <a:off x="6870062" y="2335132"/>
            <a:ext cx="1429860" cy="336695"/>
          </a:xfrm>
          <a:prstGeom prst="rect">
            <a:avLst/>
          </a:prstGeom>
          <a:solidFill>
            <a:schemeClr val="accent2">
              <a:lumMod val="20000"/>
              <a:lumOff val="80000"/>
            </a:schemeClr>
          </a:solidFill>
        </p:spPr>
        <p:txBody>
          <a:bodyPr wrap="square">
            <a:spAutoFit/>
          </a:bodyPr>
          <a:lstStyle/>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建议信功能语句</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9" name="Rectangle 23"/>
          <p:cNvSpPr/>
          <p:nvPr/>
        </p:nvSpPr>
        <p:spPr>
          <a:xfrm>
            <a:off x="6949058" y="4012704"/>
            <a:ext cx="2160240" cy="613694"/>
          </a:xfrm>
          <a:prstGeom prst="rect">
            <a:avLst/>
          </a:prstGeom>
          <a:solidFill>
            <a:schemeClr val="accent2">
              <a:lumMod val="20000"/>
              <a:lumOff val="80000"/>
            </a:schemeClr>
          </a:solidFill>
        </p:spPr>
        <p:txBody>
          <a:bodyPr wrap="square">
            <a:spAutoFit/>
          </a:bodyPr>
          <a:lstStyle/>
          <a:p>
            <a:pPr>
              <a:lnSpc>
                <a:spcPct val="1500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智育：</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a:p>
            <a:pPr>
              <a:lnSpc>
                <a:spcPct val="150000"/>
              </a:lnSpc>
            </a:pP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1</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、活动方式 </a:t>
            </a:r>
            <a:r>
              <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2</a:t>
            </a: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rPr>
              <a:t>。设计意图</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sym typeface="Gill Sans" charset="0"/>
            </a:endParaRPr>
          </a:p>
        </p:txBody>
      </p:sp>
      <p:sp>
        <p:nvSpPr>
          <p:cNvPr id="11" name="TextBox 22"/>
          <p:cNvSpPr txBox="1"/>
          <p:nvPr/>
        </p:nvSpPr>
        <p:spPr>
          <a:xfrm>
            <a:off x="6949058" y="3299840"/>
            <a:ext cx="1213274" cy="461665"/>
          </a:xfrm>
          <a:prstGeom prst="rect">
            <a:avLst/>
          </a:prstGeom>
          <a:solidFill>
            <a:schemeClr val="accent3">
              <a:lumMod val="40000"/>
              <a:lumOff val="60000"/>
            </a:schemeClr>
          </a:solidFill>
        </p:spPr>
        <p:txBody>
          <a:bodyPr wrap="square" rtlCol="0">
            <a:spAutoFit/>
          </a:bodyPr>
          <a:lstStyle/>
          <a:p>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审要点，关注五育主题表达</a:t>
            </a:r>
            <a:endPar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3" name="Rectangle 24"/>
          <p:cNvSpPr>
            <a:spLocks noChangeArrowheads="1"/>
          </p:cNvSpPr>
          <p:nvPr/>
        </p:nvSpPr>
        <p:spPr bwMode="auto">
          <a:xfrm>
            <a:off x="221371" y="72733"/>
            <a:ext cx="4006307" cy="203838"/>
          </a:xfrm>
          <a:prstGeom prst="rect">
            <a:avLst/>
          </a:prstGeom>
          <a:solidFill>
            <a:srgbClr val="AEC86D">
              <a:lumMod val="40000"/>
              <a:lumOff val="60000"/>
            </a:srgbClr>
          </a:solidFill>
          <a:ln w="9525">
            <a:noFill/>
            <a:miter lim="800000"/>
          </a:ln>
        </p:spPr>
        <p:txBody>
          <a:bodyPr wrap="square" lIns="0" tIns="0" rIns="0" bIns="0">
            <a:spAutoFit/>
          </a:bodyPr>
          <a:lstStyle/>
          <a:p>
            <a:pPr marL="0" marR="0" lvl="0" indent="0" algn="ctr" defTabSz="685800" eaLnBrk="1" fontAlgn="auto" latinLnBrk="0" hangingPunct="1">
              <a:lnSpc>
                <a:spcPct val="120000"/>
              </a:lnSpc>
              <a:spcBef>
                <a:spcPts val="225"/>
              </a:spcBef>
              <a:spcAft>
                <a:spcPts val="0"/>
              </a:spcAft>
              <a:buClrTx/>
              <a:buSzTx/>
              <a:buFontTx/>
              <a:buNone/>
              <a:defRPr/>
            </a:pPr>
            <a:r>
              <a:rPr kumimoji="0" lang="en-US" altLang="zh-CN" sz="1200" b="1" i="0" u="none" strike="noStrike" kern="0" cap="none" spc="0" normalizeH="0" baseline="0" noProof="0" dirty="0">
                <a:ln>
                  <a:noFill/>
                </a:ln>
                <a:solidFill>
                  <a:srgbClr val="FF0000"/>
                </a:solidFill>
                <a:effectLst/>
                <a:highlight>
                  <a:srgbClr val="FFFF00"/>
                </a:highlight>
                <a:uLnTx/>
                <a:uFillTx/>
                <a:latin typeface="Calibri" panose="020F0502020204030204"/>
              </a:rPr>
              <a:t>2024</a:t>
            </a:r>
            <a:r>
              <a:rPr kumimoji="0" lang="zh-CN" altLang="en-US" sz="1200" b="1" i="0" u="none" strike="noStrike" kern="0" cap="none" spc="0" normalizeH="0" baseline="0" noProof="0" dirty="0">
                <a:ln>
                  <a:noFill/>
                </a:ln>
                <a:solidFill>
                  <a:srgbClr val="FF0000"/>
                </a:solidFill>
                <a:effectLst/>
                <a:highlight>
                  <a:srgbClr val="FFFF00"/>
                </a:highlight>
                <a:uLnTx/>
                <a:uFillTx/>
                <a:latin typeface="Calibri" panose="020F0502020204030204"/>
              </a:rPr>
              <a:t>年</a:t>
            </a:r>
            <a:r>
              <a:rPr kumimoji="0" lang="en-US" altLang="zh-CN" sz="1200" b="1" i="0" u="none" strike="noStrike" kern="0" cap="none" spc="0" normalizeH="0" baseline="0" noProof="0" dirty="0">
                <a:ln>
                  <a:noFill/>
                </a:ln>
                <a:solidFill>
                  <a:srgbClr val="FF0000"/>
                </a:solidFill>
                <a:effectLst/>
                <a:highlight>
                  <a:srgbClr val="FFFF00"/>
                </a:highlight>
                <a:uLnTx/>
                <a:uFillTx/>
                <a:latin typeface="Calibri" panose="020F0502020204030204"/>
              </a:rPr>
              <a:t>6</a:t>
            </a:r>
            <a:r>
              <a:rPr kumimoji="0" lang="zh-CN" altLang="en-US" sz="1200" b="1" i="0" u="none" strike="noStrike" kern="0" cap="none" spc="0" normalizeH="0" baseline="0" noProof="0" dirty="0">
                <a:ln>
                  <a:noFill/>
                </a:ln>
                <a:solidFill>
                  <a:srgbClr val="FF0000"/>
                </a:solidFill>
                <a:effectLst/>
                <a:highlight>
                  <a:srgbClr val="FFFF00"/>
                </a:highlight>
                <a:uLnTx/>
                <a:uFillTx/>
                <a:latin typeface="Calibri" panose="020F0502020204030204"/>
              </a:rPr>
              <a:t>杭州市高二质检应用文</a:t>
            </a:r>
            <a:endParaRPr kumimoji="0" lang="zh-CN" altLang="en-US" sz="1200" b="1" i="0" u="none" strike="noStrike" kern="0" cap="none" spc="0" normalizeH="0" baseline="0" noProof="0" dirty="0">
              <a:ln>
                <a:noFill/>
              </a:ln>
              <a:solidFill>
                <a:srgbClr val="FF0000"/>
              </a:solidFill>
              <a:effectLst/>
              <a:highlight>
                <a:srgbClr val="FFFF00"/>
              </a:highlight>
              <a:uLnTx/>
              <a:uFillTx/>
              <a:latin typeface="Calibri" panose="020F0502020204030204"/>
            </a:endParaRPr>
          </a:p>
        </p:txBody>
      </p:sp>
      <p:pic>
        <p:nvPicPr>
          <p:cNvPr id="15" name="图片 14"/>
          <p:cNvPicPr>
            <a:picLocks noChangeAspect="1"/>
          </p:cNvPicPr>
          <p:nvPr/>
        </p:nvPicPr>
        <p:blipFill>
          <a:blip r:embed="rId6"/>
          <a:stretch>
            <a:fillRect/>
          </a:stretch>
        </p:blipFill>
        <p:spPr>
          <a:xfrm>
            <a:off x="63055" y="4029264"/>
            <a:ext cx="1041050" cy="9961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2500"/>
                            </p:stCondLst>
                            <p:childTnLst>
                              <p:par>
                                <p:cTn id="27" presetID="16" presetClass="entr" presetSubtype="21"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par>
                          <p:cTn id="30" fill="hold">
                            <p:stCondLst>
                              <p:cond delay="3000"/>
                            </p:stCondLst>
                            <p:childTnLst>
                              <p:par>
                                <p:cTn id="31" presetID="16" presetClass="entr" presetSubtype="21"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par>
                          <p:cTn id="34" fill="hold">
                            <p:stCondLst>
                              <p:cond delay="3500"/>
                            </p:stCondLst>
                            <p:childTnLst>
                              <p:par>
                                <p:cTn id="35" presetID="16" presetClass="entr" presetSubtype="21"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par>
                          <p:cTn id="38" fill="hold">
                            <p:stCondLst>
                              <p:cond delay="4000"/>
                            </p:stCondLst>
                            <p:childTnLst>
                              <p:par>
                                <p:cTn id="39" presetID="16" presetClass="entr" presetSubtype="21"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barn(inVertical)">
                                      <p:cBhvr>
                                        <p:cTn id="41" dur="500"/>
                                        <p:tgtEl>
                                          <p:spTgt spid="34"/>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childTnLst>
                          </p:cTn>
                        </p:par>
                        <p:par>
                          <p:cTn id="54" fill="hold">
                            <p:stCondLst>
                              <p:cond delay="600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childTnLst>
                          </p:cTn>
                        </p:par>
                        <p:par>
                          <p:cTn id="62" fill="hold">
                            <p:stCondLst>
                              <p:cond delay="0"/>
                            </p:stCondLst>
                            <p:childTnLst>
                              <p:par>
                                <p:cTn id="63" presetID="10"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barn(inVertical)">
                                      <p:cBhvr>
                                        <p:cTn id="69" dur="500"/>
                                        <p:tgtEl>
                                          <p:spTgt spid="3"/>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childTnLst>
                                </p:cTn>
                              </p:par>
                            </p:childTnLst>
                          </p:cTn>
                        </p:par>
                        <p:par>
                          <p:cTn id="82" fill="hold">
                            <p:stCondLst>
                              <p:cond delay="0"/>
                            </p:stCondLst>
                            <p:childTnLst>
                              <p:par>
                                <p:cTn id="83" presetID="10" presetClass="entr" presetSubtype="0" fill="hold" grpId="0" nodeType="afterEffect">
                                  <p:stCondLst>
                                    <p:cond delay="0"/>
                                  </p:stCondLst>
                                  <p:childTnLst>
                                    <p:set>
                                      <p:cBhvr>
                                        <p:cTn id="84" dur="1" fill="hold">
                                          <p:stCondLst>
                                            <p:cond delay="0"/>
                                          </p:stCondLst>
                                        </p:cTn>
                                        <p:tgtEl>
                                          <p:spTgt spid="7"/>
                                        </p:tgtEl>
                                        <p:attrNameLst>
                                          <p:attrName>style.visibility</p:attrName>
                                        </p:attrNameLst>
                                      </p:cBhvr>
                                      <p:to>
                                        <p:strVal val="visible"/>
                                      </p:to>
                                    </p:set>
                                    <p:animEffect transition="in" filter="fade">
                                      <p:cBhvr>
                                        <p:cTn id="85" dur="500"/>
                                        <p:tgtEl>
                                          <p:spTgt spid="7"/>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9"/>
                                        </p:tgtEl>
                                        <p:attrNameLst>
                                          <p:attrName>style.visibility</p:attrName>
                                        </p:attrNameLst>
                                      </p:cBhvr>
                                      <p:to>
                                        <p:strVal val="visible"/>
                                      </p:to>
                                    </p:set>
                                  </p:childTnLst>
                                </p:cTn>
                              </p:par>
                            </p:childTnLst>
                          </p:cTn>
                        </p:par>
                        <p:par>
                          <p:cTn id="94" fill="hold">
                            <p:stCondLst>
                              <p:cond delay="0"/>
                            </p:stCondLst>
                            <p:childTnLst>
                              <p:par>
                                <p:cTn id="95" presetID="2" presetClass="entr" presetSubtype="4" fill="hold" grpId="0"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ppt_x"/>
                                          </p:val>
                                        </p:tav>
                                        <p:tav tm="100000">
                                          <p:val>
                                            <p:strVal val="#ppt_x"/>
                                          </p:val>
                                        </p:tav>
                                      </p:tavLst>
                                    </p:anim>
                                    <p:anim calcmode="lin" valueType="num">
                                      <p:cBhvr additive="base">
                                        <p:cTn id="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Graphic spid="20" grpId="0">
        <p:bldAsOne/>
      </p:bldGraphic>
      <p:bldP spid="22" grpId="0" animBg="1"/>
      <p:bldP spid="23" grpId="0" animBg="1"/>
      <p:bldP spid="24" grpId="0" animBg="1"/>
      <p:bldP spid="25" grpId="0" animBg="1"/>
      <p:bldP spid="31" grpId="0" animBg="1"/>
      <p:bldP spid="34" grpId="0" animBg="1"/>
      <p:bldP spid="40" grpId="0"/>
      <p:bldP spid="41" grpId="0"/>
      <p:bldP spid="43" grpId="0"/>
      <p:bldP spid="44" grpId="0"/>
      <p:bldP spid="3" grpId="0" animBg="1"/>
      <p:bldP spid="4" grpId="0"/>
      <p:bldP spid="5" grpId="0" animBg="1"/>
      <p:bldP spid="6" grpId="0" animBg="1"/>
      <p:bldP spid="7"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71" y="74571"/>
            <a:ext cx="2924926" cy="693476"/>
            <a:chOff x="322748" y="3665374"/>
            <a:chExt cx="5680529" cy="1027864"/>
          </a:xfrm>
        </p:grpSpPr>
        <p:sp>
          <p:nvSpPr>
            <p:cNvPr id="3" name="圆角矩形 107"/>
            <p:cNvSpPr/>
            <p:nvPr/>
          </p:nvSpPr>
          <p:spPr>
            <a:xfrm>
              <a:off x="322748" y="3665374"/>
              <a:ext cx="5680529" cy="1027864"/>
            </a:xfrm>
            <a:prstGeom prst="roundRect">
              <a:avLst>
                <a:gd name="adj" fmla="val 50000"/>
              </a:avLst>
            </a:prstGeom>
            <a:gradFill>
              <a:gsLst>
                <a:gs pos="0">
                  <a:sysClr val="window" lastClr="FFFFFF"/>
                </a:gs>
                <a:gs pos="100000">
                  <a:srgbClr val="D1D1D1"/>
                </a:gs>
              </a:gsLst>
              <a:lin ang="5400000" scaled="0"/>
            </a:gradFill>
            <a:ln w="12700" cap="flat" cmpd="sng" algn="ctr">
              <a:noFill/>
              <a:prstDash val="solid"/>
              <a:miter lim="800000"/>
            </a:ln>
            <a:effectLst>
              <a:outerShdw blurRad="127000" dist="50800" dir="2700000" algn="tl" rotWithShape="0">
                <a:prstClr val="black">
                  <a:alpha val="40000"/>
                </a:prstClr>
              </a:outerShdw>
            </a:effectLst>
          </p:spPr>
          <p:txBody>
            <a:bodyPr rtlCol="0" anchor="ctr"/>
            <a:lstStyle/>
            <a:p>
              <a:pPr algn="ctr" defTabSz="685800" fontAlgn="auto">
                <a:spcBef>
                  <a:spcPts val="0"/>
                </a:spcBef>
                <a:spcAft>
                  <a:spcPts val="0"/>
                </a:spcAft>
                <a:defRPr/>
              </a:pPr>
              <a:endParaRPr lang="zh-CN" altLang="en-US" sz="1350" kern="0">
                <a:solidFill>
                  <a:prstClr val="white"/>
                </a:solidFill>
                <a:latin typeface="Calibri" panose="020F0502020204030204"/>
              </a:endParaRPr>
            </a:p>
          </p:txBody>
        </p:sp>
        <p:sp>
          <p:nvSpPr>
            <p:cNvPr id="4" name="圆角矩形 108"/>
            <p:cNvSpPr/>
            <p:nvPr/>
          </p:nvSpPr>
          <p:spPr>
            <a:xfrm>
              <a:off x="516699" y="3785998"/>
              <a:ext cx="5277329" cy="784227"/>
            </a:xfrm>
            <a:prstGeom prst="roundRect">
              <a:avLst>
                <a:gd name="adj" fmla="val 50000"/>
              </a:avLst>
            </a:prstGeom>
            <a:gradFill>
              <a:gsLst>
                <a:gs pos="0">
                  <a:sysClr val="window" lastClr="FFFFFF"/>
                </a:gs>
                <a:gs pos="100000">
                  <a:srgbClr val="D1D1D1"/>
                </a:gs>
              </a:gsLst>
              <a:lin ang="16200000" scaled="0"/>
            </a:gra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zh-CN" altLang="en-US" sz="1350" kern="0">
                <a:solidFill>
                  <a:prstClr val="white"/>
                </a:solidFill>
                <a:latin typeface="Calibri" panose="020F0502020204030204"/>
              </a:endParaRPr>
            </a:p>
          </p:txBody>
        </p:sp>
      </p:grpSp>
      <p:sp>
        <p:nvSpPr>
          <p:cNvPr id="5" name="文本框 4"/>
          <p:cNvSpPr txBox="1"/>
          <p:nvPr/>
        </p:nvSpPr>
        <p:spPr>
          <a:xfrm>
            <a:off x="496529" y="252624"/>
            <a:ext cx="2653083" cy="369332"/>
          </a:xfrm>
          <a:prstGeom prst="rect">
            <a:avLst/>
          </a:prstGeom>
          <a:noFill/>
        </p:spPr>
        <p:txBody>
          <a:bodyPr wrap="square">
            <a:spAutoFit/>
          </a:bodyPr>
          <a:lstStyle/>
          <a:p>
            <a:pPr defTabSz="685800" fontAlgn="auto">
              <a:spcBef>
                <a:spcPts val="0"/>
              </a:spcBef>
              <a:spcAft>
                <a:spcPts val="0"/>
              </a:spcAft>
            </a:pPr>
            <a:r>
              <a:rPr lang="zh-CN" altLang="en-US" b="1" dirty="0">
                <a:solidFill>
                  <a:srgbClr val="A4050E"/>
                </a:solidFill>
                <a:latin typeface="Arial" panose="020B0604020202020204"/>
                <a:ea typeface="微软雅黑" panose="020B0503020204020204" pitchFamily="34" charset="-122"/>
              </a:rPr>
              <a:t>建议信，推荐信</a:t>
            </a:r>
            <a:endParaRPr lang="zh-CN" altLang="en-US" b="1" dirty="0">
              <a:solidFill>
                <a:srgbClr val="A4050E"/>
              </a:solidFill>
              <a:latin typeface="Arial" panose="020B0604020202020204"/>
              <a:ea typeface="微软雅黑" panose="020B0503020204020204" pitchFamily="34" charset="-122"/>
            </a:endParaRPr>
          </a:p>
        </p:txBody>
      </p:sp>
      <p:sp>
        <p:nvSpPr>
          <p:cNvPr id="6" name="文本框 5"/>
          <p:cNvSpPr txBox="1"/>
          <p:nvPr/>
        </p:nvSpPr>
        <p:spPr>
          <a:xfrm>
            <a:off x="184287" y="849429"/>
            <a:ext cx="8652123" cy="300082"/>
          </a:xfrm>
          <a:prstGeom prst="rect">
            <a:avLst/>
          </a:prstGeom>
          <a:solidFill>
            <a:schemeClr val="accent6">
              <a:lumMod val="20000"/>
              <a:lumOff val="80000"/>
            </a:schemeClr>
          </a:solidFill>
        </p:spPr>
        <p:txBody>
          <a:bodyPr wrap="square">
            <a:spAutoFit/>
          </a:bodyPr>
          <a:lstStyle/>
          <a:p>
            <a:pPr defTabSz="685800" fontAlgn="auto">
              <a:spcBef>
                <a:spcPts val="0"/>
              </a:spcBef>
              <a:spcAft>
                <a:spcPts val="0"/>
              </a:spcAft>
            </a:pPr>
            <a:r>
              <a:rPr lang="zh-CN" altLang="en-US" sz="1350" dirty="0">
                <a:solidFill>
                  <a:srgbClr val="000000"/>
                </a:solidFill>
                <a:latin typeface="Calibri" panose="020F0502020204030204"/>
              </a:rPr>
              <a:t>首段：目的 ：总起（已给）</a:t>
            </a:r>
            <a:r>
              <a:rPr lang="en-US" altLang="zh-CN" sz="1350" dirty="0">
                <a:solidFill>
                  <a:srgbClr val="000000"/>
                </a:solidFill>
                <a:latin typeface="Calibri" panose="020F0502020204030204"/>
              </a:rPr>
              <a:t>I can‘t wait to share with you my idea for the class activity on the topic of “Body Language”.</a:t>
            </a:r>
            <a:endParaRPr lang="en-US" altLang="zh-CN" sz="1350" dirty="0">
              <a:solidFill>
                <a:srgbClr val="000000"/>
              </a:solidFill>
              <a:latin typeface="Calibri" panose="020F0502020204030204"/>
            </a:endParaRPr>
          </a:p>
        </p:txBody>
      </p:sp>
      <p:sp>
        <p:nvSpPr>
          <p:cNvPr id="7" name="文本框 6"/>
          <p:cNvSpPr txBox="1"/>
          <p:nvPr/>
        </p:nvSpPr>
        <p:spPr>
          <a:xfrm>
            <a:off x="167590" y="1259083"/>
            <a:ext cx="5285357" cy="300082"/>
          </a:xfrm>
          <a:prstGeom prst="rect">
            <a:avLst/>
          </a:prstGeom>
          <a:solidFill>
            <a:schemeClr val="accent6">
              <a:lumMod val="20000"/>
              <a:lumOff val="80000"/>
            </a:schemeClr>
          </a:solidFill>
        </p:spPr>
        <p:txBody>
          <a:bodyPr wrap="square">
            <a:spAutoFit/>
          </a:bodyPr>
          <a:lstStyle/>
          <a:p>
            <a:pPr defTabSz="685800" fontAlgn="auto">
              <a:spcBef>
                <a:spcPts val="0"/>
              </a:spcBef>
              <a:spcAft>
                <a:spcPts val="0"/>
              </a:spcAft>
            </a:pPr>
            <a:r>
              <a:rPr lang="zh-CN" altLang="en-US" sz="1350" dirty="0">
                <a:solidFill>
                  <a:srgbClr val="000000"/>
                </a:solidFill>
                <a:latin typeface="Calibri" panose="020F0502020204030204"/>
              </a:rPr>
              <a:t>尾段：建议信功能语句：下级对上级的建议语气</a:t>
            </a:r>
            <a:endParaRPr lang="zh-CN" altLang="en-US" sz="1350" dirty="0">
              <a:solidFill>
                <a:srgbClr val="000000"/>
              </a:solidFill>
              <a:latin typeface="Calibri" panose="020F0502020204030204"/>
            </a:endParaRPr>
          </a:p>
        </p:txBody>
      </p:sp>
      <p:sp>
        <p:nvSpPr>
          <p:cNvPr id="9" name="文本框 8"/>
          <p:cNvSpPr txBox="1"/>
          <p:nvPr/>
        </p:nvSpPr>
        <p:spPr>
          <a:xfrm>
            <a:off x="103751" y="1623750"/>
            <a:ext cx="8856984" cy="523220"/>
          </a:xfrm>
          <a:prstGeom prst="rect">
            <a:avLst/>
          </a:prstGeom>
          <a:solidFill>
            <a:schemeClr val="accent1">
              <a:lumMod val="20000"/>
              <a:lumOff val="80000"/>
            </a:schemeClr>
          </a:solidFill>
        </p:spPr>
        <p:txBody>
          <a:bodyPr wrap="square">
            <a:spAutoFit/>
          </a:bodyPr>
          <a:lstStyle/>
          <a:p>
            <a:r>
              <a:rPr lang="zh-CN" altLang="en-US" sz="1400" dirty="0"/>
              <a:t>非常感谢您考虑我关于课堂活动的建议。我渴望看到它们能给学生的学习体验和整体课堂氛围带来积极的影响。（</a:t>
            </a:r>
            <a:r>
              <a:rPr lang="zh-CN" altLang="en-US" sz="1400" dirty="0">
                <a:solidFill>
                  <a:srgbClr val="FF0000"/>
                </a:solidFill>
              </a:rPr>
              <a:t>定语从句</a:t>
            </a:r>
            <a:r>
              <a:rPr lang="zh-CN" altLang="en-US" sz="1400" dirty="0"/>
              <a:t>）</a:t>
            </a:r>
            <a:endParaRPr lang="zh-CN" altLang="en-US" sz="1400" dirty="0"/>
          </a:p>
        </p:txBody>
      </p:sp>
      <p:sp>
        <p:nvSpPr>
          <p:cNvPr id="11" name="文本框 10"/>
          <p:cNvSpPr txBox="1"/>
          <p:nvPr/>
        </p:nvSpPr>
        <p:spPr>
          <a:xfrm>
            <a:off x="131577" y="2218005"/>
            <a:ext cx="8604025" cy="923330"/>
          </a:xfrm>
          <a:prstGeom prst="rect">
            <a:avLst/>
          </a:prstGeom>
          <a:solidFill>
            <a:srgbClr val="E8ECEF"/>
          </a:solidFill>
        </p:spPr>
        <p:txBody>
          <a:bodyPr wrap="square">
            <a:spAutoFit/>
          </a:bodyPr>
          <a:lstStyle/>
          <a:p>
            <a:r>
              <a:rPr lang="en-US" altLang="zh-CN" dirty="0">
                <a:highlight>
                  <a:srgbClr val="FFFF00"/>
                </a:highlight>
              </a:rPr>
              <a:t>Thank you very much for considering my suggestions for </a:t>
            </a:r>
            <a:r>
              <a:rPr lang="en-US" altLang="zh-CN" dirty="0"/>
              <a:t>the class activities. I </a:t>
            </a:r>
            <a:r>
              <a:rPr lang="en-US" altLang="zh-CN" dirty="0">
                <a:solidFill>
                  <a:srgbClr val="FF0000"/>
                </a:solidFill>
              </a:rPr>
              <a:t>am eager to </a:t>
            </a:r>
            <a:r>
              <a:rPr lang="en-US" altLang="zh-CN" dirty="0"/>
              <a:t>see the positive impact </a:t>
            </a:r>
            <a:r>
              <a:rPr lang="en-US" altLang="zh-CN" u="sng" dirty="0"/>
              <a:t>they could bring to the students' learning experience </a:t>
            </a:r>
            <a:r>
              <a:rPr lang="en-US" altLang="zh-CN" dirty="0"/>
              <a:t>and the overall classroom atmosphere.</a:t>
            </a:r>
            <a:endParaRPr lang="zh-CN" altLang="en-US" dirty="0"/>
          </a:p>
        </p:txBody>
      </p:sp>
      <p:sp>
        <p:nvSpPr>
          <p:cNvPr id="12" name="文本框 11"/>
          <p:cNvSpPr txBox="1"/>
          <p:nvPr/>
        </p:nvSpPr>
        <p:spPr>
          <a:xfrm>
            <a:off x="103751" y="3171054"/>
            <a:ext cx="8856984" cy="523220"/>
          </a:xfrm>
          <a:prstGeom prst="rect">
            <a:avLst/>
          </a:prstGeom>
          <a:solidFill>
            <a:schemeClr val="accent1">
              <a:lumMod val="20000"/>
              <a:lumOff val="80000"/>
            </a:schemeClr>
          </a:solidFill>
        </p:spPr>
        <p:txBody>
          <a:bodyPr wrap="square">
            <a:spAutoFit/>
          </a:bodyPr>
          <a:lstStyle/>
          <a:p>
            <a:r>
              <a:rPr lang="zh-CN" altLang="en-US" sz="1400" dirty="0"/>
              <a:t>我衷心希望我关于课堂活动的提议对您的规划和组织有所帮助。您的领导和决策肯定会带来一个更具吸引力和高效的课堂。</a:t>
            </a:r>
            <a:endParaRPr lang="zh-CN" altLang="en-US" sz="1400" dirty="0"/>
          </a:p>
        </p:txBody>
      </p:sp>
      <p:sp>
        <p:nvSpPr>
          <p:cNvPr id="13" name="文本框 12"/>
          <p:cNvSpPr txBox="1"/>
          <p:nvPr/>
        </p:nvSpPr>
        <p:spPr>
          <a:xfrm>
            <a:off x="108633" y="3734680"/>
            <a:ext cx="8604025" cy="923330"/>
          </a:xfrm>
          <a:prstGeom prst="rect">
            <a:avLst/>
          </a:prstGeom>
          <a:solidFill>
            <a:srgbClr val="E8ECEF"/>
          </a:solidFill>
        </p:spPr>
        <p:txBody>
          <a:bodyPr wrap="square">
            <a:spAutoFit/>
          </a:bodyPr>
          <a:lstStyle/>
          <a:p>
            <a:r>
              <a:rPr lang="en-US" altLang="zh-CN" dirty="0">
                <a:highlight>
                  <a:srgbClr val="FFFF00"/>
                </a:highlight>
              </a:rPr>
              <a:t>I sincerely hope that my proposals for the class activities will be helpful to </a:t>
            </a:r>
            <a:r>
              <a:rPr lang="en-US" altLang="zh-CN" dirty="0"/>
              <a:t>you in planning and organizing. Your leadership and decision-making will surely lead to </a:t>
            </a:r>
            <a:r>
              <a:rPr lang="en-US" altLang="zh-CN" dirty="0">
                <a:solidFill>
                  <a:srgbClr val="FF0000"/>
                </a:solidFill>
              </a:rPr>
              <a:t>a more engaging and productive classroom.</a:t>
            </a:r>
            <a:endParaRPr lang="zh-CN" altLang="en-US" dirty="0">
              <a:solidFill>
                <a:srgbClr val="FF0000"/>
              </a:solidFill>
            </a:endParaRPr>
          </a:p>
        </p:txBody>
      </p:sp>
      <p:pic>
        <p:nvPicPr>
          <p:cNvPr id="14" name="图片 13"/>
          <p:cNvPicPr>
            <a:picLocks noChangeAspect="1"/>
          </p:cNvPicPr>
          <p:nvPr/>
        </p:nvPicPr>
        <p:blipFill>
          <a:blip r:embed="rId1"/>
          <a:stretch>
            <a:fillRect/>
          </a:stretch>
        </p:blipFill>
        <p:spPr>
          <a:xfrm>
            <a:off x="8359059" y="36832"/>
            <a:ext cx="707197" cy="676715"/>
          </a:xfrm>
          <a:prstGeom prst="rect">
            <a:avLst/>
          </a:prstGeom>
        </p:spPr>
      </p:pic>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9171" y="74571"/>
            <a:ext cx="2924926" cy="693476"/>
            <a:chOff x="322748" y="3665374"/>
            <a:chExt cx="5680529" cy="1027864"/>
          </a:xfrm>
        </p:grpSpPr>
        <p:sp>
          <p:nvSpPr>
            <p:cNvPr id="3" name="圆角矩形 107"/>
            <p:cNvSpPr/>
            <p:nvPr/>
          </p:nvSpPr>
          <p:spPr>
            <a:xfrm>
              <a:off x="322748" y="3665374"/>
              <a:ext cx="5680529" cy="1027864"/>
            </a:xfrm>
            <a:prstGeom prst="roundRect">
              <a:avLst>
                <a:gd name="adj" fmla="val 50000"/>
              </a:avLst>
            </a:prstGeom>
            <a:gradFill>
              <a:gsLst>
                <a:gs pos="0">
                  <a:sysClr val="window" lastClr="FFFFFF"/>
                </a:gs>
                <a:gs pos="100000">
                  <a:srgbClr val="D1D1D1"/>
                </a:gs>
              </a:gsLst>
              <a:lin ang="5400000" scaled="0"/>
            </a:gradFill>
            <a:ln w="12700" cap="flat" cmpd="sng" algn="ctr">
              <a:noFill/>
              <a:prstDash val="solid"/>
              <a:miter lim="800000"/>
            </a:ln>
            <a:effectLst>
              <a:outerShdw blurRad="127000" dist="50800" dir="2700000" algn="tl" rotWithShape="0">
                <a:prstClr val="black">
                  <a:alpha val="40000"/>
                </a:prst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圆角矩形 108"/>
            <p:cNvSpPr/>
            <p:nvPr/>
          </p:nvSpPr>
          <p:spPr>
            <a:xfrm>
              <a:off x="516699" y="3785998"/>
              <a:ext cx="5277329" cy="784227"/>
            </a:xfrm>
            <a:prstGeom prst="roundRect">
              <a:avLst>
                <a:gd name="adj" fmla="val 50000"/>
              </a:avLst>
            </a:prstGeom>
            <a:gradFill>
              <a:gsLst>
                <a:gs pos="0">
                  <a:sysClr val="window" lastClr="FFFFFF"/>
                </a:gs>
                <a:gs pos="100000">
                  <a:srgbClr val="D1D1D1"/>
                </a:gs>
              </a:gsLst>
              <a:lin ang="16200000" scaled="0"/>
            </a:gradFill>
            <a:ln w="12700" cap="flat" cmpd="sng" algn="ctr">
              <a:no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 name="文本框 4"/>
          <p:cNvSpPr txBox="1"/>
          <p:nvPr/>
        </p:nvSpPr>
        <p:spPr>
          <a:xfrm>
            <a:off x="496529" y="252624"/>
            <a:ext cx="2653083" cy="3693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rPr>
              <a:t>建议信，推荐信</a:t>
            </a:r>
            <a:endParaRPr kumimoji="0" lang="zh-CN" altLang="en-US" sz="1800" b="1" i="0" u="none" strike="noStrike" kern="1200" cap="none" spc="0" normalizeH="0" baseline="0" noProof="0" dirty="0">
              <a:ln>
                <a:noFill/>
              </a:ln>
              <a:solidFill>
                <a:srgbClr val="A4050E"/>
              </a:solidFill>
              <a:effectLst/>
              <a:uLnTx/>
              <a:uFillTx/>
              <a:latin typeface="Arial" panose="020B0604020202020204"/>
              <a:ea typeface="微软雅黑" panose="020B0503020204020204" pitchFamily="34" charset="-122"/>
              <a:cs typeface="+mn-cs"/>
            </a:endParaRPr>
          </a:p>
        </p:txBody>
      </p:sp>
      <p:sp>
        <p:nvSpPr>
          <p:cNvPr id="7" name="文本框 6"/>
          <p:cNvSpPr txBox="1"/>
          <p:nvPr/>
        </p:nvSpPr>
        <p:spPr>
          <a:xfrm>
            <a:off x="149171" y="943534"/>
            <a:ext cx="5285357" cy="300082"/>
          </a:xfrm>
          <a:prstGeom prst="rect">
            <a:avLst/>
          </a:prstGeom>
          <a:solidFill>
            <a:schemeClr val="accent6">
              <a:lumMod val="20000"/>
              <a:lumOff val="80000"/>
            </a:schemeClr>
          </a:solid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尾段：建议信功能语句：下级对上级的建议语气</a:t>
            </a:r>
            <a:endParaRPr kumimoji="0" lang="zh-CN" altLang="en-US" sz="135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9" name="文本框 8"/>
          <p:cNvSpPr txBox="1"/>
          <p:nvPr/>
        </p:nvSpPr>
        <p:spPr>
          <a:xfrm>
            <a:off x="180306" y="1425583"/>
            <a:ext cx="8856984" cy="523220"/>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感谢您给我机会分享我对课堂活动的想法。我相信在您的智慧和指导下，以及这些建议的实施，课堂将变得更有活力，对所有人都更有益。</a:t>
            </a:r>
            <a:endParaRPr kumimoji="0" lang="zh-CN" altLang="en-US"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1" name="文本框 10"/>
          <p:cNvSpPr txBox="1"/>
          <p:nvPr/>
        </p:nvSpPr>
        <p:spPr>
          <a:xfrm>
            <a:off x="110312" y="2221964"/>
            <a:ext cx="8604025" cy="923330"/>
          </a:xfrm>
          <a:prstGeom prst="rect">
            <a:avLst/>
          </a:prstGeom>
          <a:solidFill>
            <a:srgbClr val="E8ECE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rPr>
              <a:t>Thank you for giving me the opportunity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to share my thoughts on the class activities. I am confident that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with your wisdom and guidance, and the implementation of these suggestions, the class will become</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more dynamic and beneficial for all.</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2" name="文本框 11"/>
          <p:cNvSpPr txBox="1"/>
          <p:nvPr/>
        </p:nvSpPr>
        <p:spPr>
          <a:xfrm>
            <a:off x="108633" y="3174908"/>
            <a:ext cx="8856984" cy="523220"/>
          </a:xfrm>
          <a:prstGeom prst="rect">
            <a:avLst/>
          </a:prstGeom>
          <a:solidFill>
            <a:schemeClr val="accent1">
              <a:lumMod val="20000"/>
              <a:lumOff val="80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感谢您花时间关注我关于课堂活动的建议。我相信它们有可能提高教育质量和学生的参与度。期待看到课堂上的积极变化。</a:t>
            </a:r>
            <a:endParaRPr kumimoji="0" lang="zh-CN" altLang="en-US" sz="14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13" name="文本框 12"/>
          <p:cNvSpPr txBox="1"/>
          <p:nvPr/>
        </p:nvSpPr>
        <p:spPr>
          <a:xfrm>
            <a:off x="110312" y="3739889"/>
            <a:ext cx="8604025" cy="923330"/>
          </a:xfrm>
          <a:prstGeom prst="rect">
            <a:avLst/>
          </a:prstGeom>
          <a:solidFill>
            <a:srgbClr val="E8ECEF"/>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宋体" panose="02010600030101010101" pitchFamily="2" charset="-122"/>
                <a:cs typeface="+mn-cs"/>
              </a:rPr>
              <a:t>I appreciate your time and attention to my suggestions regarding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 class activities. I believe that they </a:t>
            </a:r>
            <a:r>
              <a:rPr kumimoji="0" lang="en-US" altLang="zh-CN" sz="1800" b="0" i="0" u="none" strike="noStrike" kern="12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mn-cs"/>
              </a:rPr>
              <a:t>have the potential to enhance </a:t>
            </a:r>
            <a:r>
              <a:rPr kumimoji="0" lang="en-US" altLang="zh-C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 quality of education and student participation. Looking forward to seeing positive changes in the classroom.</a:t>
            </a:r>
            <a:endPar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8" name="图片 7"/>
          <p:cNvPicPr>
            <a:picLocks noChangeAspect="1"/>
          </p:cNvPicPr>
          <p:nvPr/>
        </p:nvPicPr>
        <p:blipFill>
          <a:blip r:embed="rId1"/>
          <a:stretch>
            <a:fillRect/>
          </a:stretch>
        </p:blipFill>
        <p:spPr>
          <a:xfrm>
            <a:off x="8224172" y="155953"/>
            <a:ext cx="707197" cy="676715"/>
          </a:xfrm>
          <a:prstGeom prst="rect">
            <a:avLst/>
          </a:prstGeom>
        </p:spPr>
      </p:pic>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174" y="206792"/>
            <a:ext cx="5843771" cy="369332"/>
          </a:xfrm>
          <a:prstGeom prst="rect">
            <a:avLst/>
          </a:prstGeom>
          <a:solidFill>
            <a:schemeClr val="accent6">
              <a:lumMod val="20000"/>
              <a:lumOff val="80000"/>
            </a:schemeClr>
          </a:solidFill>
        </p:spPr>
        <p:txBody>
          <a:bodyPr wrap="square">
            <a:spAutoFit/>
          </a:bodyPr>
          <a:lstStyle/>
          <a:p>
            <a:pPr defTabSz="685800">
              <a:defRPr/>
            </a:pPr>
            <a:r>
              <a:rPr lang="zh-CN" altLang="en-US" dirty="0">
                <a:solidFill>
                  <a:srgbClr val="000000"/>
                </a:solidFill>
                <a:latin typeface="Calibri" panose="020F0502020204030204"/>
                <a:ea typeface="宋体" panose="02010600030101010101" pitchFamily="2" charset="-122"/>
              </a:rPr>
              <a:t>中间段：细节拓展</a:t>
            </a:r>
            <a:r>
              <a:rPr lang="en-US" altLang="zh-CN" dirty="0">
                <a:solidFill>
                  <a:srgbClr val="000000"/>
                </a:solidFill>
                <a:latin typeface="Calibri" panose="020F0502020204030204"/>
              </a:rPr>
              <a:t>  -- </a:t>
            </a:r>
            <a:r>
              <a:rPr lang="zh-CN" altLang="en-US" dirty="0">
                <a:solidFill>
                  <a:srgbClr val="000000"/>
                </a:solidFill>
                <a:highlight>
                  <a:srgbClr val="FFFF00"/>
                </a:highlight>
                <a:latin typeface="Calibri" panose="020F0502020204030204"/>
              </a:rPr>
              <a:t>课堂</a:t>
            </a:r>
            <a:r>
              <a:rPr lang="zh-CN" altLang="en-US" dirty="0">
                <a:solidFill>
                  <a:srgbClr val="000000"/>
                </a:solidFill>
                <a:highlight>
                  <a:srgbClr val="FFFF00"/>
                </a:highlight>
                <a:latin typeface="Calibri" panose="020F0502020204030204"/>
                <a:ea typeface="宋体" panose="02010600030101010101" pitchFamily="2" charset="-122"/>
              </a:rPr>
              <a:t>活动方式 </a:t>
            </a:r>
            <a:endParaRPr lang="zh-CN" altLang="en-US" dirty="0">
              <a:solidFill>
                <a:srgbClr val="000000"/>
              </a:solidFill>
              <a:highlight>
                <a:srgbClr val="FFFF00"/>
              </a:highlight>
              <a:latin typeface="Calibri" panose="020F0502020204030204"/>
              <a:ea typeface="宋体" panose="02010600030101010101" pitchFamily="2" charset="-122"/>
            </a:endParaRPr>
          </a:p>
        </p:txBody>
      </p:sp>
      <p:sp>
        <p:nvSpPr>
          <p:cNvPr id="4" name="文本框 3"/>
          <p:cNvSpPr txBox="1"/>
          <p:nvPr/>
        </p:nvSpPr>
        <p:spPr>
          <a:xfrm>
            <a:off x="343868" y="916360"/>
            <a:ext cx="8225655" cy="3693319"/>
          </a:xfrm>
          <a:prstGeom prst="rect">
            <a:avLst/>
          </a:prstGeom>
          <a:solidFill>
            <a:schemeClr val="accent6">
              <a:lumMod val="20000"/>
              <a:lumOff val="80000"/>
            </a:schemeClr>
          </a:solidFill>
        </p:spPr>
        <p:txBody>
          <a:bodyPr wrap="square">
            <a:spAutoFit/>
          </a:bodyPr>
          <a:lstStyle/>
          <a:p>
            <a:r>
              <a:rPr lang="en-US" altLang="zh-CN" dirty="0">
                <a:solidFill>
                  <a:srgbClr val="FF0000"/>
                </a:solidFill>
              </a:rPr>
              <a:t>A successful English classroom activity should have the following characteristics:</a:t>
            </a:r>
            <a:endParaRPr lang="en-US" altLang="zh-CN" dirty="0">
              <a:solidFill>
                <a:srgbClr val="FF0000"/>
              </a:solidFill>
            </a:endParaRPr>
          </a:p>
          <a:p>
            <a:r>
              <a:rPr lang="en-US" altLang="zh-CN" dirty="0">
                <a:solidFill>
                  <a:srgbClr val="FF0000"/>
                </a:solidFill>
              </a:rPr>
              <a:t>Clear Objectives: </a:t>
            </a:r>
            <a:r>
              <a:rPr lang="en-US" altLang="zh-CN" dirty="0"/>
              <a:t>The activity should have well-defined and achievable goals that are relevant to the learning outcomes of the course.</a:t>
            </a:r>
            <a:endParaRPr lang="zh-CN" altLang="en-US" dirty="0"/>
          </a:p>
          <a:p>
            <a:r>
              <a:rPr lang="en-US" altLang="zh-CN" dirty="0">
                <a:solidFill>
                  <a:srgbClr val="FF0000"/>
                </a:solidFill>
              </a:rPr>
              <a:t>Engaging and Interactive: </a:t>
            </a:r>
            <a:r>
              <a:rPr lang="en-US" altLang="zh-CN" dirty="0"/>
              <a:t>It should capture students' interest and encourage active participation. Students should have the opportunity to interact with each other and the teacher.</a:t>
            </a:r>
            <a:endParaRPr lang="zh-CN" altLang="en-US" dirty="0"/>
          </a:p>
          <a:p>
            <a:r>
              <a:rPr lang="en-US" altLang="zh-CN" dirty="0">
                <a:solidFill>
                  <a:srgbClr val="FF0000"/>
                </a:solidFill>
              </a:rPr>
              <a:t>Cultural Awareness: </a:t>
            </a:r>
            <a:r>
              <a:rPr lang="en-US" altLang="zh-CN" dirty="0"/>
              <a:t>Incorporating elements of different cultures can enhance students' understanding and appreciation of the diversity in the English language.</a:t>
            </a:r>
            <a:endParaRPr lang="zh-CN" altLang="en-US" dirty="0"/>
          </a:p>
          <a:p>
            <a:r>
              <a:rPr lang="en-US" altLang="zh-CN" dirty="0">
                <a:solidFill>
                  <a:srgbClr val="FF0000"/>
                </a:solidFill>
              </a:rPr>
              <a:t>Time Management: </a:t>
            </a:r>
            <a:r>
              <a:rPr lang="en-US" altLang="zh-CN" dirty="0"/>
              <a:t>The activity should be appropriately timed to ensure it is completed within the allocated class period without rushing or leaving too much spare time.</a:t>
            </a:r>
            <a:endParaRPr lang="en-US" altLang="zh-CN" dirty="0"/>
          </a:p>
          <a:p>
            <a:r>
              <a:rPr lang="zh-CN" altLang="en-US" dirty="0"/>
              <a:t> </a:t>
            </a:r>
            <a:r>
              <a:rPr lang="en-US" altLang="zh-CN" dirty="0">
                <a:solidFill>
                  <a:srgbClr val="FF0000"/>
                </a:solidFill>
              </a:rPr>
              <a:t>Fun and Enjoyable: </a:t>
            </a:r>
            <a:r>
              <a:rPr lang="en-US" altLang="zh-CN" dirty="0"/>
              <a:t>Making the activity enjoyable helps create a positive learning environment and motivates students to learn.</a:t>
            </a:r>
            <a:endParaRPr lang="zh-CN" altLang="en-US" dirty="0"/>
          </a:p>
        </p:txBody>
      </p:sp>
      <p:pic>
        <p:nvPicPr>
          <p:cNvPr id="5" name="图片 4"/>
          <p:cNvPicPr>
            <a:picLocks noChangeAspect="1"/>
          </p:cNvPicPr>
          <p:nvPr/>
        </p:nvPicPr>
        <p:blipFill>
          <a:blip r:embed="rId1"/>
          <a:stretch>
            <a:fillRect/>
          </a:stretch>
        </p:blipFill>
        <p:spPr>
          <a:xfrm>
            <a:off x="5547859" y="3364632"/>
            <a:ext cx="3564055" cy="1707033"/>
          </a:xfrm>
          <a:prstGeom prst="rect">
            <a:avLst/>
          </a:prstGeom>
        </p:spPr>
      </p:pic>
      <p:sp>
        <p:nvSpPr>
          <p:cNvPr id="7" name="Freeform 116"/>
          <p:cNvSpPr>
            <a:spLocks noChangeArrowheads="1"/>
          </p:cNvSpPr>
          <p:nvPr/>
        </p:nvSpPr>
        <p:spPr bwMode="auto">
          <a:xfrm>
            <a:off x="31591" y="1204392"/>
            <a:ext cx="324988" cy="337900"/>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777777"/>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sz="1800" dirty="0"/>
          </a:p>
        </p:txBody>
      </p:sp>
      <p:pic>
        <p:nvPicPr>
          <p:cNvPr id="8" name="图片 7"/>
          <p:cNvPicPr>
            <a:picLocks noChangeAspect="1"/>
          </p:cNvPicPr>
          <p:nvPr/>
        </p:nvPicPr>
        <p:blipFill>
          <a:blip r:embed="rId2"/>
          <a:stretch>
            <a:fillRect/>
          </a:stretch>
        </p:blipFill>
        <p:spPr>
          <a:xfrm>
            <a:off x="39560" y="1741081"/>
            <a:ext cx="317019" cy="341406"/>
          </a:xfrm>
          <a:prstGeom prst="rect">
            <a:avLst/>
          </a:prstGeom>
        </p:spPr>
      </p:pic>
      <p:pic>
        <p:nvPicPr>
          <p:cNvPr id="9" name="图片 8"/>
          <p:cNvPicPr>
            <a:picLocks noChangeAspect="1"/>
          </p:cNvPicPr>
          <p:nvPr/>
        </p:nvPicPr>
        <p:blipFill>
          <a:blip r:embed="rId2"/>
          <a:stretch>
            <a:fillRect/>
          </a:stretch>
        </p:blipFill>
        <p:spPr>
          <a:xfrm>
            <a:off x="0" y="2572544"/>
            <a:ext cx="317019" cy="341406"/>
          </a:xfrm>
          <a:prstGeom prst="rect">
            <a:avLst/>
          </a:prstGeom>
        </p:spPr>
      </p:pic>
      <p:pic>
        <p:nvPicPr>
          <p:cNvPr id="10" name="图片 9"/>
          <p:cNvPicPr>
            <a:picLocks noChangeAspect="1"/>
          </p:cNvPicPr>
          <p:nvPr/>
        </p:nvPicPr>
        <p:blipFill>
          <a:blip r:embed="rId2"/>
          <a:stretch>
            <a:fillRect/>
          </a:stretch>
        </p:blipFill>
        <p:spPr>
          <a:xfrm>
            <a:off x="-21738" y="3121003"/>
            <a:ext cx="317019" cy="341406"/>
          </a:xfrm>
          <a:prstGeom prst="rect">
            <a:avLst/>
          </a:prstGeom>
        </p:spPr>
      </p:pic>
      <p:pic>
        <p:nvPicPr>
          <p:cNvPr id="11" name="图片 10"/>
          <p:cNvPicPr>
            <a:picLocks noChangeAspect="1"/>
          </p:cNvPicPr>
          <p:nvPr/>
        </p:nvPicPr>
        <p:blipFill>
          <a:blip r:embed="rId2"/>
          <a:stretch>
            <a:fillRect/>
          </a:stretch>
        </p:blipFill>
        <p:spPr>
          <a:xfrm>
            <a:off x="0" y="3940696"/>
            <a:ext cx="317019" cy="341406"/>
          </a:xfrm>
          <a:prstGeom prst="rect">
            <a:avLst/>
          </a:prstGeom>
        </p:spPr>
      </p:pic>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7175" y="206792"/>
            <a:ext cx="2223234" cy="646331"/>
          </a:xfrm>
          <a:prstGeom prst="rect">
            <a:avLst/>
          </a:prstGeom>
          <a:solidFill>
            <a:schemeClr val="accent6">
              <a:lumMod val="20000"/>
              <a:lumOff val="80000"/>
            </a:schemeClr>
          </a:solidFill>
        </p:spPr>
        <p:txBody>
          <a:bodyPr wrap="square">
            <a:spAutoFit/>
          </a:bodyPr>
          <a:lstStyle/>
          <a:p>
            <a:pPr defTabSz="685800">
              <a:defRPr/>
            </a:pPr>
            <a:r>
              <a:rPr lang="zh-CN" altLang="en-US" dirty="0">
                <a:solidFill>
                  <a:srgbClr val="000000"/>
                </a:solidFill>
                <a:latin typeface="Calibri" panose="020F0502020204030204"/>
                <a:ea typeface="宋体" panose="02010600030101010101" pitchFamily="2" charset="-122"/>
              </a:rPr>
              <a:t>中间段：细节拓展</a:t>
            </a:r>
            <a:endParaRPr lang="en-US" altLang="zh-CN" dirty="0">
              <a:solidFill>
                <a:srgbClr val="000000"/>
              </a:solidFill>
              <a:latin typeface="Calibri" panose="020F0502020204030204"/>
              <a:ea typeface="宋体" panose="02010600030101010101" pitchFamily="2" charset="-122"/>
            </a:endParaRPr>
          </a:p>
          <a:p>
            <a:pPr defTabSz="685800">
              <a:defRPr/>
            </a:pPr>
            <a:r>
              <a:rPr lang="zh-CN" altLang="en-US" dirty="0">
                <a:solidFill>
                  <a:srgbClr val="000000"/>
                </a:solidFill>
                <a:latin typeface="Calibri" panose="020F0502020204030204"/>
                <a:ea typeface="宋体" panose="02010600030101010101" pitchFamily="2" charset="-122"/>
              </a:rPr>
              <a:t>活动方式 </a:t>
            </a:r>
            <a:endParaRPr lang="zh-CN" altLang="en-US" dirty="0">
              <a:solidFill>
                <a:srgbClr val="000000"/>
              </a:solidFill>
              <a:latin typeface="Calibri" panose="020F0502020204030204"/>
              <a:ea typeface="宋体" panose="02010600030101010101" pitchFamily="2" charset="-122"/>
            </a:endParaRPr>
          </a:p>
        </p:txBody>
      </p:sp>
      <p:grpSp>
        <p:nvGrpSpPr>
          <p:cNvPr id="2" name="组合 1"/>
          <p:cNvGrpSpPr/>
          <p:nvPr/>
        </p:nvGrpSpPr>
        <p:grpSpPr>
          <a:xfrm>
            <a:off x="2557122" y="217986"/>
            <a:ext cx="821259" cy="716277"/>
            <a:chOff x="3109685" y="1797351"/>
            <a:chExt cx="1095075" cy="955091"/>
          </a:xfrm>
        </p:grpSpPr>
        <p:grpSp>
          <p:nvGrpSpPr>
            <p:cNvPr id="14" name="组合 13"/>
            <p:cNvGrpSpPr/>
            <p:nvPr/>
          </p:nvGrpSpPr>
          <p:grpSpPr>
            <a:xfrm>
              <a:off x="3109685" y="1797351"/>
              <a:ext cx="1095075" cy="955091"/>
              <a:chOff x="2857499" y="1149477"/>
              <a:chExt cx="1098551" cy="958123"/>
            </a:xfrm>
          </p:grpSpPr>
          <p:sp>
            <p:nvSpPr>
              <p:cNvPr id="16" name="圆角矩形 15"/>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21" name="圆角矩形 16"/>
              <p:cNvSpPr/>
              <p:nvPr/>
            </p:nvSpPr>
            <p:spPr>
              <a:xfrm>
                <a:off x="2892835"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grpSp>
        <p:sp>
          <p:nvSpPr>
            <p:cNvPr id="15" name="文本框 14"/>
            <p:cNvSpPr txBox="1"/>
            <p:nvPr/>
          </p:nvSpPr>
          <p:spPr>
            <a:xfrm>
              <a:off x="3180145" y="1980024"/>
              <a:ext cx="772887" cy="677147"/>
            </a:xfrm>
            <a:prstGeom prst="rect">
              <a:avLst/>
            </a:prstGeom>
            <a:noFill/>
          </p:spPr>
          <p:txBody>
            <a:bodyPr wrap="square" rtlCol="0">
              <a:spAutoFit/>
            </a:bodyPr>
            <a:lstStyle/>
            <a:p>
              <a:pPr algn="ctr" defTabSz="685800">
                <a:defRPr/>
              </a:pPr>
              <a:r>
                <a:rPr lang="en-US" altLang="zh-CN" sz="2700" kern="0" dirty="0">
                  <a:solidFill>
                    <a:prstClr val="white"/>
                  </a:solidFill>
                  <a:latin typeface="Impact" panose="020B0806030902050204" pitchFamily="2" charset="0"/>
                </a:rPr>
                <a:t>01</a:t>
              </a:r>
              <a:endParaRPr lang="zh-CN" altLang="en-US" sz="2700" kern="0" dirty="0">
                <a:solidFill>
                  <a:prstClr val="white"/>
                </a:solidFill>
                <a:latin typeface="Impact" panose="020B0806030902050204" pitchFamily="2" charset="0"/>
              </a:endParaRPr>
            </a:p>
          </p:txBody>
        </p:sp>
      </p:grpSp>
      <p:grpSp>
        <p:nvGrpSpPr>
          <p:cNvPr id="24" name="组合 23"/>
          <p:cNvGrpSpPr/>
          <p:nvPr/>
        </p:nvGrpSpPr>
        <p:grpSpPr>
          <a:xfrm>
            <a:off x="2557122" y="1246535"/>
            <a:ext cx="821259" cy="716277"/>
            <a:chOff x="3109684" y="3044716"/>
            <a:chExt cx="1095075" cy="955091"/>
          </a:xfrm>
        </p:grpSpPr>
        <p:grpSp>
          <p:nvGrpSpPr>
            <p:cNvPr id="26" name="组合 25"/>
            <p:cNvGrpSpPr/>
            <p:nvPr/>
          </p:nvGrpSpPr>
          <p:grpSpPr>
            <a:xfrm>
              <a:off x="3109684" y="3044716"/>
              <a:ext cx="1095075" cy="955091"/>
              <a:chOff x="2857498" y="1149477"/>
              <a:chExt cx="1098551" cy="958123"/>
            </a:xfrm>
          </p:grpSpPr>
          <p:sp>
            <p:nvSpPr>
              <p:cNvPr id="28" name="圆角矩形 20"/>
              <p:cNvSpPr/>
              <p:nvPr/>
            </p:nvSpPr>
            <p:spPr>
              <a:xfrm>
                <a:off x="2857498"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30"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grpSp>
        <p:sp>
          <p:nvSpPr>
            <p:cNvPr id="27" name="文本框 26"/>
            <p:cNvSpPr txBox="1"/>
            <p:nvPr/>
          </p:nvSpPr>
          <p:spPr>
            <a:xfrm>
              <a:off x="3192826" y="3196106"/>
              <a:ext cx="772887" cy="677147"/>
            </a:xfrm>
            <a:prstGeom prst="rect">
              <a:avLst/>
            </a:prstGeom>
            <a:noFill/>
          </p:spPr>
          <p:txBody>
            <a:bodyPr wrap="square" rtlCol="0">
              <a:spAutoFit/>
            </a:bodyPr>
            <a:lstStyle/>
            <a:p>
              <a:pPr algn="ctr" defTabSz="685800">
                <a:defRPr/>
              </a:pPr>
              <a:r>
                <a:rPr lang="en-US" altLang="zh-CN" sz="2700" kern="0" dirty="0">
                  <a:solidFill>
                    <a:prstClr val="white"/>
                  </a:solidFill>
                  <a:latin typeface="Impact" panose="020B0806030902050204" pitchFamily="2" charset="0"/>
                </a:rPr>
                <a:t>02</a:t>
              </a:r>
              <a:endParaRPr lang="zh-CN" altLang="en-US" sz="2700" kern="0" dirty="0">
                <a:solidFill>
                  <a:prstClr val="white"/>
                </a:solidFill>
                <a:latin typeface="Impact" panose="020B0806030902050204" pitchFamily="2" charset="0"/>
              </a:endParaRPr>
            </a:p>
          </p:txBody>
        </p:sp>
      </p:grpSp>
      <p:grpSp>
        <p:nvGrpSpPr>
          <p:cNvPr id="31" name="组合 30"/>
          <p:cNvGrpSpPr/>
          <p:nvPr/>
        </p:nvGrpSpPr>
        <p:grpSpPr>
          <a:xfrm>
            <a:off x="2568446" y="2225431"/>
            <a:ext cx="821259" cy="716277"/>
            <a:chOff x="3109684" y="4288499"/>
            <a:chExt cx="1095075" cy="955091"/>
          </a:xfrm>
        </p:grpSpPr>
        <p:grpSp>
          <p:nvGrpSpPr>
            <p:cNvPr id="32" name="组合 31"/>
            <p:cNvGrpSpPr/>
            <p:nvPr/>
          </p:nvGrpSpPr>
          <p:grpSpPr>
            <a:xfrm>
              <a:off x="3109684" y="4288499"/>
              <a:ext cx="1095075" cy="955091"/>
              <a:chOff x="2857498" y="1149476"/>
              <a:chExt cx="1098551" cy="958123"/>
            </a:xfrm>
          </p:grpSpPr>
          <p:sp>
            <p:nvSpPr>
              <p:cNvPr id="34" name="圆角矩形 26"/>
              <p:cNvSpPr/>
              <p:nvPr/>
            </p:nvSpPr>
            <p:spPr>
              <a:xfrm>
                <a:off x="2857498" y="1149476"/>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35"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grpSp>
        <p:sp>
          <p:nvSpPr>
            <p:cNvPr id="33" name="文本框 32"/>
            <p:cNvSpPr txBox="1"/>
            <p:nvPr/>
          </p:nvSpPr>
          <p:spPr>
            <a:xfrm>
              <a:off x="3192826" y="4457929"/>
              <a:ext cx="772887" cy="677147"/>
            </a:xfrm>
            <a:prstGeom prst="rect">
              <a:avLst/>
            </a:prstGeom>
            <a:noFill/>
          </p:spPr>
          <p:txBody>
            <a:bodyPr wrap="square" rtlCol="0">
              <a:spAutoFit/>
            </a:bodyPr>
            <a:lstStyle/>
            <a:p>
              <a:pPr algn="ctr" defTabSz="685800">
                <a:defRPr/>
              </a:pPr>
              <a:r>
                <a:rPr lang="en-US" altLang="zh-CN" sz="2700" kern="0" dirty="0">
                  <a:solidFill>
                    <a:prstClr val="white"/>
                  </a:solidFill>
                  <a:latin typeface="Impact" panose="020B0806030902050204" pitchFamily="2" charset="0"/>
                </a:rPr>
                <a:t>03</a:t>
              </a:r>
              <a:endParaRPr lang="zh-CN" altLang="en-US" sz="2700" kern="0" dirty="0">
                <a:solidFill>
                  <a:prstClr val="white"/>
                </a:solidFill>
                <a:latin typeface="Impact" panose="020B0806030902050204" pitchFamily="2" charset="0"/>
              </a:endParaRPr>
            </a:p>
          </p:txBody>
        </p:sp>
      </p:grpSp>
      <p:grpSp>
        <p:nvGrpSpPr>
          <p:cNvPr id="36" name="组合 35"/>
          <p:cNvGrpSpPr/>
          <p:nvPr/>
        </p:nvGrpSpPr>
        <p:grpSpPr>
          <a:xfrm>
            <a:off x="2577862" y="3098476"/>
            <a:ext cx="821258" cy="716277"/>
            <a:chOff x="3109685" y="5500815"/>
            <a:chExt cx="1095074" cy="955091"/>
          </a:xfrm>
        </p:grpSpPr>
        <p:grpSp>
          <p:nvGrpSpPr>
            <p:cNvPr id="37" name="组合 36"/>
            <p:cNvGrpSpPr/>
            <p:nvPr/>
          </p:nvGrpSpPr>
          <p:grpSpPr>
            <a:xfrm>
              <a:off x="3109685" y="5500815"/>
              <a:ext cx="1095074" cy="955091"/>
              <a:chOff x="2857499" y="1149477"/>
              <a:chExt cx="1098550" cy="958123"/>
            </a:xfrm>
          </p:grpSpPr>
          <p:sp>
            <p:nvSpPr>
              <p:cNvPr id="39"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40"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grpSp>
        <p:sp>
          <p:nvSpPr>
            <p:cNvPr id="38" name="文本框 37"/>
            <p:cNvSpPr txBox="1"/>
            <p:nvPr/>
          </p:nvSpPr>
          <p:spPr>
            <a:xfrm>
              <a:off x="3192826" y="5655195"/>
              <a:ext cx="772887" cy="677147"/>
            </a:xfrm>
            <a:prstGeom prst="rect">
              <a:avLst/>
            </a:prstGeom>
            <a:noFill/>
          </p:spPr>
          <p:txBody>
            <a:bodyPr wrap="square" rtlCol="0">
              <a:spAutoFit/>
            </a:bodyPr>
            <a:lstStyle/>
            <a:p>
              <a:pPr algn="ctr" defTabSz="685800">
                <a:defRPr/>
              </a:pPr>
              <a:r>
                <a:rPr lang="en-US" altLang="zh-CN" sz="2700" kern="0" dirty="0">
                  <a:solidFill>
                    <a:prstClr val="white"/>
                  </a:solidFill>
                  <a:latin typeface="Impact" panose="020B0806030902050204" pitchFamily="2" charset="0"/>
                </a:rPr>
                <a:t>04</a:t>
              </a:r>
              <a:endParaRPr lang="zh-CN" altLang="en-US" sz="2700" kern="0" dirty="0">
                <a:solidFill>
                  <a:prstClr val="white"/>
                </a:solidFill>
                <a:latin typeface="Impact" panose="020B0806030902050204" pitchFamily="2" charset="0"/>
              </a:endParaRPr>
            </a:p>
          </p:txBody>
        </p:sp>
      </p:grpSp>
      <p:sp>
        <p:nvSpPr>
          <p:cNvPr id="46" name="文本框 45"/>
          <p:cNvSpPr txBox="1"/>
          <p:nvPr/>
        </p:nvSpPr>
        <p:spPr>
          <a:xfrm>
            <a:off x="3502286" y="290465"/>
            <a:ext cx="2654684" cy="369332"/>
          </a:xfrm>
          <a:prstGeom prst="rect">
            <a:avLst/>
          </a:prstGeom>
          <a:solidFill>
            <a:schemeClr val="accent6">
              <a:lumMod val="60000"/>
              <a:lumOff val="40000"/>
            </a:schemeClr>
          </a:solidFill>
        </p:spPr>
        <p:txBody>
          <a:bodyPr wrap="square">
            <a:spAutoFit/>
          </a:bodyPr>
          <a:lstStyle/>
          <a:p>
            <a:pPr defTabSz="685800"/>
            <a:r>
              <a:rPr lang="en-US" altLang="zh-CN" dirty="0">
                <a:solidFill>
                  <a:srgbClr val="000000"/>
                </a:solidFill>
                <a:latin typeface="Inter"/>
              </a:rPr>
              <a:t>Body language charades </a:t>
            </a:r>
            <a:endParaRPr lang="zh-CN" altLang="en-US" dirty="0">
              <a:solidFill>
                <a:srgbClr val="000000"/>
              </a:solidFill>
              <a:latin typeface="Inter"/>
            </a:endParaRPr>
          </a:p>
        </p:txBody>
      </p:sp>
      <p:grpSp>
        <p:nvGrpSpPr>
          <p:cNvPr id="47" name="组合 46"/>
          <p:cNvGrpSpPr/>
          <p:nvPr/>
        </p:nvGrpSpPr>
        <p:grpSpPr>
          <a:xfrm>
            <a:off x="2594863" y="4042091"/>
            <a:ext cx="821258" cy="716277"/>
            <a:chOff x="3109685" y="5500815"/>
            <a:chExt cx="1095074" cy="955091"/>
          </a:xfrm>
        </p:grpSpPr>
        <p:grpSp>
          <p:nvGrpSpPr>
            <p:cNvPr id="48" name="组合 47"/>
            <p:cNvGrpSpPr/>
            <p:nvPr/>
          </p:nvGrpSpPr>
          <p:grpSpPr>
            <a:xfrm>
              <a:off x="3109685" y="5500815"/>
              <a:ext cx="1095074" cy="955091"/>
              <a:chOff x="2857499" y="1149477"/>
              <a:chExt cx="1098550" cy="958123"/>
            </a:xfrm>
          </p:grpSpPr>
          <p:sp>
            <p:nvSpPr>
              <p:cNvPr id="50"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sp>
            <p:nvSpPr>
              <p:cNvPr id="51"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algn="ctr" defTabSz="685800">
                  <a:defRPr/>
                </a:pPr>
                <a:endParaRPr lang="zh-CN" altLang="en-US" kern="0">
                  <a:solidFill>
                    <a:prstClr val="white"/>
                  </a:solidFill>
                  <a:latin typeface="Calibri" panose="020F0502020204030204"/>
                  <a:ea typeface="宋体" panose="02010600030101010101" pitchFamily="2" charset="-122"/>
                </a:endParaRPr>
              </a:p>
            </p:txBody>
          </p:sp>
        </p:grpSp>
        <p:sp>
          <p:nvSpPr>
            <p:cNvPr id="49" name="文本框 48"/>
            <p:cNvSpPr txBox="1"/>
            <p:nvPr/>
          </p:nvSpPr>
          <p:spPr>
            <a:xfrm>
              <a:off x="3192826" y="5655195"/>
              <a:ext cx="772887" cy="677147"/>
            </a:xfrm>
            <a:prstGeom prst="rect">
              <a:avLst/>
            </a:prstGeom>
            <a:noFill/>
          </p:spPr>
          <p:txBody>
            <a:bodyPr wrap="square" rtlCol="0">
              <a:spAutoFit/>
            </a:bodyPr>
            <a:lstStyle/>
            <a:p>
              <a:pPr algn="ctr" defTabSz="685800">
                <a:defRPr/>
              </a:pPr>
              <a:r>
                <a:rPr lang="en-US" altLang="zh-CN" sz="2700" kern="0" dirty="0">
                  <a:solidFill>
                    <a:prstClr val="white"/>
                  </a:solidFill>
                  <a:latin typeface="Impact" panose="020B0806030902050204" pitchFamily="2" charset="0"/>
                </a:rPr>
                <a:t>05</a:t>
              </a:r>
              <a:endParaRPr lang="zh-CN" altLang="en-US" sz="2700" kern="0" dirty="0">
                <a:solidFill>
                  <a:prstClr val="white"/>
                </a:solidFill>
                <a:latin typeface="Impact" panose="020B0806030902050204" pitchFamily="2" charset="0"/>
              </a:endParaRPr>
            </a:p>
          </p:txBody>
        </p:sp>
      </p:grpSp>
      <p:sp>
        <p:nvSpPr>
          <p:cNvPr id="52" name="文本框 51"/>
          <p:cNvSpPr txBox="1"/>
          <p:nvPr/>
        </p:nvSpPr>
        <p:spPr>
          <a:xfrm>
            <a:off x="3502287" y="1221571"/>
            <a:ext cx="2654684" cy="923330"/>
          </a:xfrm>
          <a:prstGeom prst="rect">
            <a:avLst/>
          </a:prstGeom>
          <a:solidFill>
            <a:schemeClr val="accent6">
              <a:lumMod val="60000"/>
              <a:lumOff val="40000"/>
            </a:schemeClr>
          </a:solidFill>
        </p:spPr>
        <p:txBody>
          <a:bodyPr wrap="square">
            <a:spAutoFit/>
          </a:bodyPr>
          <a:lstStyle/>
          <a:p>
            <a:pPr defTabSz="685800"/>
            <a:r>
              <a:rPr lang="en-US" altLang="zh-CN" dirty="0">
                <a:solidFill>
                  <a:srgbClr val="000000"/>
                </a:solidFill>
                <a:latin typeface="Inter"/>
              </a:rPr>
              <a:t>Guess the emotion </a:t>
            </a:r>
            <a:endParaRPr lang="en-US" altLang="zh-CN" dirty="0">
              <a:solidFill>
                <a:srgbClr val="000000"/>
              </a:solidFill>
              <a:latin typeface="Inter"/>
            </a:endParaRPr>
          </a:p>
          <a:p>
            <a:pPr defTabSz="685800"/>
            <a:r>
              <a:rPr lang="en-US" altLang="zh-CN" dirty="0">
                <a:solidFill>
                  <a:srgbClr val="000000"/>
                </a:solidFill>
                <a:latin typeface="Inter"/>
              </a:rPr>
              <a:t>Guess the sport </a:t>
            </a:r>
            <a:endParaRPr lang="en-US" altLang="zh-CN" dirty="0">
              <a:solidFill>
                <a:srgbClr val="000000"/>
              </a:solidFill>
              <a:latin typeface="Inter"/>
            </a:endParaRPr>
          </a:p>
          <a:p>
            <a:pPr defTabSz="685800"/>
            <a:r>
              <a:rPr lang="en-US" altLang="zh-CN" dirty="0">
                <a:solidFill>
                  <a:srgbClr val="000000"/>
                </a:solidFill>
                <a:latin typeface="Inter"/>
              </a:rPr>
              <a:t>Act and guess the job</a:t>
            </a:r>
            <a:endParaRPr lang="zh-CN" altLang="en-US" dirty="0">
              <a:solidFill>
                <a:srgbClr val="000000"/>
              </a:solidFill>
              <a:latin typeface="Calibri" panose="020F0502020204030204"/>
            </a:endParaRPr>
          </a:p>
        </p:txBody>
      </p:sp>
      <p:sp>
        <p:nvSpPr>
          <p:cNvPr id="53" name="文本框 52"/>
          <p:cNvSpPr txBox="1"/>
          <p:nvPr/>
        </p:nvSpPr>
        <p:spPr>
          <a:xfrm>
            <a:off x="3444409" y="2352496"/>
            <a:ext cx="2712561" cy="369332"/>
          </a:xfrm>
          <a:prstGeom prst="rect">
            <a:avLst/>
          </a:prstGeom>
          <a:solidFill>
            <a:schemeClr val="accent6">
              <a:lumMod val="60000"/>
              <a:lumOff val="40000"/>
            </a:schemeClr>
          </a:solidFill>
        </p:spPr>
        <p:txBody>
          <a:bodyPr wrap="square">
            <a:spAutoFit/>
          </a:bodyPr>
          <a:lstStyle/>
          <a:p>
            <a:pPr defTabSz="685800"/>
            <a:r>
              <a:rPr lang="en-US" altLang="zh-CN" dirty="0">
                <a:solidFill>
                  <a:srgbClr val="000000"/>
                </a:solidFill>
                <a:latin typeface="Inter"/>
              </a:rPr>
              <a:t>Imitate the animal </a:t>
            </a:r>
            <a:endParaRPr lang="zh-CN" altLang="en-US" dirty="0">
              <a:solidFill>
                <a:srgbClr val="000000"/>
              </a:solidFill>
              <a:latin typeface="Inter"/>
            </a:endParaRPr>
          </a:p>
        </p:txBody>
      </p:sp>
      <p:sp>
        <p:nvSpPr>
          <p:cNvPr id="54" name="文本框 53"/>
          <p:cNvSpPr txBox="1"/>
          <p:nvPr/>
        </p:nvSpPr>
        <p:spPr>
          <a:xfrm>
            <a:off x="3516702" y="3292624"/>
            <a:ext cx="2640268" cy="369332"/>
          </a:xfrm>
          <a:prstGeom prst="rect">
            <a:avLst/>
          </a:prstGeom>
          <a:solidFill>
            <a:schemeClr val="accent6">
              <a:lumMod val="60000"/>
              <a:lumOff val="40000"/>
            </a:schemeClr>
          </a:solidFill>
        </p:spPr>
        <p:txBody>
          <a:bodyPr wrap="square">
            <a:spAutoFit/>
          </a:bodyPr>
          <a:lstStyle/>
          <a:p>
            <a:pPr defTabSz="685800"/>
            <a:r>
              <a:rPr lang="en-US" altLang="zh-CN" dirty="0">
                <a:solidFill>
                  <a:srgbClr val="000000"/>
                </a:solidFill>
                <a:latin typeface="Inter"/>
              </a:rPr>
              <a:t>Body language relay </a:t>
            </a:r>
            <a:endParaRPr lang="zh-CN" altLang="en-US" sz="1500" dirty="0">
              <a:solidFill>
                <a:srgbClr val="000000"/>
              </a:solidFill>
              <a:latin typeface="Calibri" panose="020F0502020204030204"/>
            </a:endParaRPr>
          </a:p>
        </p:txBody>
      </p:sp>
      <p:sp>
        <p:nvSpPr>
          <p:cNvPr id="55" name="文本框 54"/>
          <p:cNvSpPr txBox="1"/>
          <p:nvPr/>
        </p:nvSpPr>
        <p:spPr>
          <a:xfrm>
            <a:off x="3514886" y="4108489"/>
            <a:ext cx="2640268" cy="369332"/>
          </a:xfrm>
          <a:prstGeom prst="rect">
            <a:avLst/>
          </a:prstGeom>
          <a:solidFill>
            <a:schemeClr val="accent6">
              <a:lumMod val="60000"/>
              <a:lumOff val="40000"/>
            </a:schemeClr>
          </a:solidFill>
        </p:spPr>
        <p:txBody>
          <a:bodyPr wrap="square">
            <a:spAutoFit/>
          </a:bodyPr>
          <a:lstStyle/>
          <a:p>
            <a:pPr defTabSz="685800"/>
            <a:r>
              <a:rPr lang="en-US" altLang="zh-CN" dirty="0">
                <a:solidFill>
                  <a:srgbClr val="000000"/>
                </a:solidFill>
                <a:latin typeface="Calibri" panose="020F0502020204030204"/>
              </a:rPr>
              <a:t>Pantomime </a:t>
            </a:r>
            <a:endParaRPr lang="zh-CN" altLang="en-US" dirty="0">
              <a:solidFill>
                <a:srgbClr val="000000"/>
              </a:solidFill>
              <a:latin typeface="Calibri" panose="020F0502020204030204"/>
              <a:ea typeface="宋体" panose="02010600030101010101" pitchFamily="2" charset="-122"/>
            </a:endParaRPr>
          </a:p>
        </p:txBody>
      </p:sp>
      <p:sp>
        <p:nvSpPr>
          <p:cNvPr id="57" name="双大括号 56"/>
          <p:cNvSpPr/>
          <p:nvPr/>
        </p:nvSpPr>
        <p:spPr>
          <a:xfrm flipH="1">
            <a:off x="1836490" y="239327"/>
            <a:ext cx="4988691" cy="4664882"/>
          </a:xfrm>
          <a:prstGeom prst="bracePair">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zh-CN" altLang="en-US">
              <a:solidFill>
                <a:srgbClr val="000000"/>
              </a:solidFill>
              <a:latin typeface="Calibri" panose="020F0502020204030204"/>
              <a:ea typeface="宋体" panose="02010600030101010101" pitchFamily="2" charset="-122"/>
            </a:endParaRPr>
          </a:p>
        </p:txBody>
      </p:sp>
      <p:sp>
        <p:nvSpPr>
          <p:cNvPr id="22" name="文本框 21"/>
          <p:cNvSpPr txBox="1"/>
          <p:nvPr/>
        </p:nvSpPr>
        <p:spPr>
          <a:xfrm>
            <a:off x="64767" y="2040055"/>
            <a:ext cx="1822679" cy="1477328"/>
          </a:xfrm>
          <a:prstGeom prst="rect">
            <a:avLst/>
          </a:prstGeom>
          <a:solidFill>
            <a:srgbClr val="FFFF00"/>
          </a:solidFill>
          <a:ln>
            <a:solidFill>
              <a:schemeClr val="accent4">
                <a:lumMod val="20000"/>
                <a:lumOff val="80000"/>
              </a:schemeClr>
            </a:solidFill>
          </a:ln>
        </p:spPr>
        <p:txBody>
          <a:bodyPr wrap="square">
            <a:spAutoFit/>
          </a:bodyPr>
          <a:lstStyle/>
          <a:p>
            <a:pPr defTabSz="685800">
              <a:defRPr/>
            </a:pPr>
            <a:r>
              <a:rPr lang="en-US" altLang="zh-CN" dirty="0">
                <a:solidFill>
                  <a:srgbClr val="000000"/>
                </a:solidFill>
                <a:latin typeface="Calibri" panose="020F0502020204030204"/>
                <a:ea typeface="宋体" panose="02010600030101010101" pitchFamily="2" charset="-122"/>
              </a:rPr>
              <a:t>English classroom </a:t>
            </a:r>
            <a:r>
              <a:rPr lang="en-US" altLang="zh-CN" b="1" dirty="0">
                <a:solidFill>
                  <a:srgbClr val="FF0000"/>
                </a:solidFill>
                <a:latin typeface="Calibri" panose="020F0502020204030204"/>
                <a:ea typeface="宋体" panose="02010600030101010101" pitchFamily="2" charset="-122"/>
              </a:rPr>
              <a:t>games</a:t>
            </a:r>
            <a:r>
              <a:rPr lang="en-US" altLang="zh-CN" dirty="0">
                <a:solidFill>
                  <a:srgbClr val="000000"/>
                </a:solidFill>
                <a:latin typeface="Calibri" panose="020F0502020204030204"/>
                <a:ea typeface="宋体" panose="02010600030101010101" pitchFamily="2" charset="-122"/>
              </a:rPr>
              <a:t> suitable for the theme of "Body Language" </a:t>
            </a:r>
            <a:r>
              <a:rPr lang="zh-CN" altLang="en-US" dirty="0">
                <a:solidFill>
                  <a:srgbClr val="000000"/>
                </a:solidFill>
                <a:latin typeface="Calibri" panose="020F0502020204030204"/>
                <a:ea typeface="宋体" panose="02010600030101010101" pitchFamily="2" charset="-122"/>
              </a:rPr>
              <a:t>：</a:t>
            </a:r>
            <a:endParaRPr lang="en-US" altLang="zh-CN" dirty="0">
              <a:solidFill>
                <a:srgbClr val="000000"/>
              </a:solidFill>
              <a:latin typeface="Calibri" panose="020F0502020204030204"/>
              <a:ea typeface="宋体" panose="02010600030101010101" pitchFamily="2" charset="-122"/>
            </a:endParaRPr>
          </a:p>
        </p:txBody>
      </p:sp>
      <p:sp>
        <p:nvSpPr>
          <p:cNvPr id="25" name="文本框 24"/>
          <p:cNvSpPr txBox="1"/>
          <p:nvPr/>
        </p:nvSpPr>
        <p:spPr>
          <a:xfrm>
            <a:off x="6790413" y="712506"/>
            <a:ext cx="2247987" cy="3693319"/>
          </a:xfrm>
          <a:prstGeom prst="rect">
            <a:avLst/>
          </a:prstGeom>
          <a:solidFill>
            <a:schemeClr val="accent1">
              <a:lumMod val="20000"/>
              <a:lumOff val="80000"/>
            </a:schemeClr>
          </a:solidFill>
        </p:spPr>
        <p:txBody>
          <a:bodyPr wrap="square">
            <a:spAutoFit/>
          </a:bodyPr>
          <a:lstStyle/>
          <a:p>
            <a:r>
              <a:rPr lang="en-US" altLang="zh-CN" dirty="0"/>
              <a:t>Educational Entertaining Engaging </a:t>
            </a:r>
            <a:endParaRPr lang="zh-CN" altLang="en-US" dirty="0"/>
          </a:p>
          <a:p>
            <a:r>
              <a:rPr lang="en-US" altLang="zh-CN" dirty="0"/>
              <a:t>Interactive </a:t>
            </a:r>
            <a:endParaRPr lang="zh-CN" altLang="en-US" dirty="0"/>
          </a:p>
          <a:p>
            <a:r>
              <a:rPr lang="en-US" altLang="zh-CN" dirty="0"/>
              <a:t>Enriching</a:t>
            </a:r>
            <a:endParaRPr lang="zh-CN" altLang="en-US" dirty="0"/>
          </a:p>
          <a:p>
            <a:r>
              <a:rPr lang="en-US" altLang="zh-CN" dirty="0"/>
              <a:t>Motivating Challenging </a:t>
            </a:r>
            <a:endParaRPr lang="zh-CN" altLang="en-US" dirty="0"/>
          </a:p>
          <a:p>
            <a:r>
              <a:rPr lang="en-US" altLang="zh-CN" dirty="0"/>
              <a:t>Cooperative </a:t>
            </a:r>
            <a:endParaRPr lang="en-US" altLang="zh-CN" dirty="0"/>
          </a:p>
          <a:p>
            <a:r>
              <a:rPr lang="en-US" altLang="zh-CN" dirty="0"/>
              <a:t>Fun-filled </a:t>
            </a:r>
            <a:endParaRPr lang="en-US" altLang="zh-CN" dirty="0"/>
          </a:p>
          <a:p>
            <a:r>
              <a:rPr lang="en-US" altLang="zh-CN" dirty="0"/>
              <a:t>Skill-developing</a:t>
            </a:r>
            <a:endParaRPr lang="zh-CN" altLang="en-US" dirty="0"/>
          </a:p>
          <a:p>
            <a:r>
              <a:rPr lang="en-US" altLang="zh-CN" dirty="0"/>
              <a:t>Knowledge-enhancing Creativity-boosting</a:t>
            </a:r>
            <a:endParaRPr lang="zh-CN" altLang="en-US" dirty="0"/>
          </a:p>
          <a:p>
            <a:r>
              <a:rPr lang="en-US" altLang="zh-CN" dirty="0"/>
              <a:t>Confidence-building Teamwork-fostering</a:t>
            </a:r>
            <a:endParaRPr lang="zh-CN" altLang="en-US" dirty="0"/>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42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0-#ppt_w/2"/>
                                          </p:val>
                                        </p:tav>
                                        <p:tav tm="100000">
                                          <p:val>
                                            <p:strVal val="#ppt_x"/>
                                          </p:val>
                                        </p:tav>
                                      </p:tavLst>
                                    </p:anim>
                                    <p:anim calcmode="lin" valueType="num">
                                      <p:cBhvr additive="base">
                                        <p:cTn id="20" dur="7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2" presetClass="entr" presetSubtype="8" decel="42000" fill="hold" nodeType="withEffect">
                                  <p:stCondLst>
                                    <p:cond delay="75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53" grpId="0" animBg="1"/>
      <p:bldP spid="54" grpId="0" animBg="1"/>
      <p:bldP spid="55" grpId="0" animBg="1"/>
      <p:bldP spid="57"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7175" y="206792"/>
            <a:ext cx="2223234" cy="646331"/>
          </a:xfrm>
          <a:prstGeom prst="rect">
            <a:avLst/>
          </a:prstGeom>
          <a:solidFill>
            <a:schemeClr val="accent6">
              <a:lumMod val="20000"/>
              <a:lumOff val="80000"/>
            </a:schemeClr>
          </a:solid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中间段：细节拓展</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活动方式 </a:t>
            </a: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2557122" y="217986"/>
            <a:ext cx="821259" cy="716277"/>
            <a:chOff x="3109685" y="1797351"/>
            <a:chExt cx="1095075" cy="955091"/>
          </a:xfrm>
        </p:grpSpPr>
        <p:grpSp>
          <p:nvGrpSpPr>
            <p:cNvPr id="14" name="组合 13"/>
            <p:cNvGrpSpPr/>
            <p:nvPr/>
          </p:nvGrpSpPr>
          <p:grpSpPr>
            <a:xfrm>
              <a:off x="3109685" y="1797351"/>
              <a:ext cx="1095075" cy="955091"/>
              <a:chOff x="2857499" y="1149477"/>
              <a:chExt cx="1098551" cy="958123"/>
            </a:xfrm>
          </p:grpSpPr>
          <p:sp>
            <p:nvSpPr>
              <p:cNvPr id="16" name="圆角矩形 15"/>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16"/>
              <p:cNvSpPr/>
              <p:nvPr/>
            </p:nvSpPr>
            <p:spPr>
              <a:xfrm>
                <a:off x="2892835"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3180145" y="1980024"/>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01</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24" name="组合 23"/>
          <p:cNvGrpSpPr/>
          <p:nvPr/>
        </p:nvGrpSpPr>
        <p:grpSpPr>
          <a:xfrm>
            <a:off x="2557122" y="1246535"/>
            <a:ext cx="821259" cy="716277"/>
            <a:chOff x="3109684" y="3044716"/>
            <a:chExt cx="1095075" cy="955091"/>
          </a:xfrm>
        </p:grpSpPr>
        <p:grpSp>
          <p:nvGrpSpPr>
            <p:cNvPr id="26" name="组合 25"/>
            <p:cNvGrpSpPr/>
            <p:nvPr/>
          </p:nvGrpSpPr>
          <p:grpSpPr>
            <a:xfrm>
              <a:off x="3109684" y="3044716"/>
              <a:ext cx="1095075" cy="955091"/>
              <a:chOff x="2857498" y="1149477"/>
              <a:chExt cx="1098551" cy="958123"/>
            </a:xfrm>
          </p:grpSpPr>
          <p:sp>
            <p:nvSpPr>
              <p:cNvPr id="28" name="圆角矩形 20"/>
              <p:cNvSpPr/>
              <p:nvPr/>
            </p:nvSpPr>
            <p:spPr>
              <a:xfrm>
                <a:off x="2857498"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7" name="文本框 26"/>
            <p:cNvSpPr txBox="1"/>
            <p:nvPr/>
          </p:nvSpPr>
          <p:spPr>
            <a:xfrm>
              <a:off x="3192826" y="3196106"/>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02</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1" name="组合 30"/>
          <p:cNvGrpSpPr/>
          <p:nvPr/>
        </p:nvGrpSpPr>
        <p:grpSpPr>
          <a:xfrm>
            <a:off x="2568446" y="2225431"/>
            <a:ext cx="821259" cy="716277"/>
            <a:chOff x="3109684" y="4288499"/>
            <a:chExt cx="1095075" cy="955091"/>
          </a:xfrm>
        </p:grpSpPr>
        <p:grpSp>
          <p:nvGrpSpPr>
            <p:cNvPr id="32" name="组合 31"/>
            <p:cNvGrpSpPr/>
            <p:nvPr/>
          </p:nvGrpSpPr>
          <p:grpSpPr>
            <a:xfrm>
              <a:off x="3109684" y="4288499"/>
              <a:ext cx="1095075" cy="955091"/>
              <a:chOff x="2857498" y="1149476"/>
              <a:chExt cx="1098551" cy="958123"/>
            </a:xfrm>
          </p:grpSpPr>
          <p:sp>
            <p:nvSpPr>
              <p:cNvPr id="34" name="圆角矩形 26"/>
              <p:cNvSpPr/>
              <p:nvPr/>
            </p:nvSpPr>
            <p:spPr>
              <a:xfrm>
                <a:off x="2857498" y="1149476"/>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3" name="文本框 32"/>
            <p:cNvSpPr txBox="1"/>
            <p:nvPr/>
          </p:nvSpPr>
          <p:spPr>
            <a:xfrm>
              <a:off x="3192826" y="4457929"/>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03</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6" name="组合 35"/>
          <p:cNvGrpSpPr/>
          <p:nvPr/>
        </p:nvGrpSpPr>
        <p:grpSpPr>
          <a:xfrm>
            <a:off x="2577862" y="3098476"/>
            <a:ext cx="821258" cy="716277"/>
            <a:chOff x="3109685" y="5500815"/>
            <a:chExt cx="1095074" cy="955091"/>
          </a:xfrm>
        </p:grpSpPr>
        <p:grpSp>
          <p:nvGrpSpPr>
            <p:cNvPr id="37" name="组合 36"/>
            <p:cNvGrpSpPr/>
            <p:nvPr/>
          </p:nvGrpSpPr>
          <p:grpSpPr>
            <a:xfrm>
              <a:off x="3109685" y="5500815"/>
              <a:ext cx="1095074" cy="955091"/>
              <a:chOff x="2857499" y="1149477"/>
              <a:chExt cx="1098550" cy="958123"/>
            </a:xfrm>
          </p:grpSpPr>
          <p:sp>
            <p:nvSpPr>
              <p:cNvPr id="39"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文本框 37"/>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04</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46" name="文本框 45"/>
          <p:cNvSpPr txBox="1"/>
          <p:nvPr/>
        </p:nvSpPr>
        <p:spPr>
          <a:xfrm>
            <a:off x="3502286" y="290465"/>
            <a:ext cx="3014724"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Best body language interpretation competition </a:t>
            </a:r>
            <a:endParaRPr lang="en-US" altLang="zh-CN" dirty="0">
              <a:solidFill>
                <a:srgbClr val="000000"/>
              </a:solidFill>
              <a:latin typeface="Inter"/>
            </a:endParaRPr>
          </a:p>
        </p:txBody>
      </p:sp>
      <p:grpSp>
        <p:nvGrpSpPr>
          <p:cNvPr id="47" name="组合 46"/>
          <p:cNvGrpSpPr/>
          <p:nvPr/>
        </p:nvGrpSpPr>
        <p:grpSpPr>
          <a:xfrm>
            <a:off x="2594863" y="4042091"/>
            <a:ext cx="821258" cy="716277"/>
            <a:chOff x="3109685" y="5500815"/>
            <a:chExt cx="1095074" cy="955091"/>
          </a:xfrm>
        </p:grpSpPr>
        <p:grpSp>
          <p:nvGrpSpPr>
            <p:cNvPr id="48" name="组合 47"/>
            <p:cNvGrpSpPr/>
            <p:nvPr/>
          </p:nvGrpSpPr>
          <p:grpSpPr>
            <a:xfrm>
              <a:off x="3109685" y="5500815"/>
              <a:ext cx="1095074" cy="955091"/>
              <a:chOff x="2857499" y="1149477"/>
              <a:chExt cx="1098550" cy="958123"/>
            </a:xfrm>
          </p:grpSpPr>
          <p:sp>
            <p:nvSpPr>
              <p:cNvPr id="50"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文本框 48"/>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05</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52" name="文本框 51"/>
          <p:cNvSpPr txBox="1"/>
          <p:nvPr/>
        </p:nvSpPr>
        <p:spPr>
          <a:xfrm>
            <a:off x="3502287" y="1221571"/>
            <a:ext cx="3014724"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Fastest body language response race </a:t>
            </a:r>
            <a:endParaRPr lang="en-US" altLang="zh-CN" dirty="0">
              <a:solidFill>
                <a:srgbClr val="000000"/>
              </a:solidFill>
              <a:latin typeface="Inter"/>
            </a:endParaRPr>
          </a:p>
        </p:txBody>
      </p:sp>
      <p:sp>
        <p:nvSpPr>
          <p:cNvPr id="53" name="文本框 52"/>
          <p:cNvSpPr txBox="1"/>
          <p:nvPr/>
        </p:nvSpPr>
        <p:spPr>
          <a:xfrm>
            <a:off x="3479647" y="2295377"/>
            <a:ext cx="3037364"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Accurate body language communication challenge </a:t>
            </a:r>
            <a:endParaRPr lang="en-US" altLang="zh-CN" dirty="0">
              <a:solidFill>
                <a:srgbClr val="000000"/>
              </a:solidFill>
              <a:latin typeface="Inter"/>
            </a:endParaRPr>
          </a:p>
        </p:txBody>
      </p:sp>
      <p:sp>
        <p:nvSpPr>
          <p:cNvPr id="54" name="文本框 53"/>
          <p:cNvSpPr txBox="1"/>
          <p:nvPr/>
        </p:nvSpPr>
        <p:spPr>
          <a:xfrm>
            <a:off x="3535780" y="3277187"/>
            <a:ext cx="2981230"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Body language vocabulary spelling bee </a:t>
            </a:r>
            <a:endParaRPr lang="en-US" altLang="zh-CN" dirty="0">
              <a:solidFill>
                <a:srgbClr val="000000"/>
              </a:solidFill>
              <a:latin typeface="Inter"/>
            </a:endParaRPr>
          </a:p>
        </p:txBody>
      </p:sp>
      <p:sp>
        <p:nvSpPr>
          <p:cNvPr id="55" name="文本框 54"/>
          <p:cNvSpPr txBox="1"/>
          <p:nvPr/>
        </p:nvSpPr>
        <p:spPr>
          <a:xfrm>
            <a:off x="3514885" y="4108489"/>
            <a:ext cx="3002125"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Calibri" panose="020F0502020204030204"/>
              </a:rPr>
              <a:t>Body language emotion recognition championship </a:t>
            </a:r>
            <a:endParaRPr lang="en-US" altLang="zh-CN" dirty="0">
              <a:solidFill>
                <a:srgbClr val="000000"/>
              </a:solidFill>
              <a:latin typeface="Calibri" panose="020F0502020204030204"/>
            </a:endParaRPr>
          </a:p>
        </p:txBody>
      </p:sp>
      <p:sp>
        <p:nvSpPr>
          <p:cNvPr id="57" name="双大括号 56"/>
          <p:cNvSpPr/>
          <p:nvPr/>
        </p:nvSpPr>
        <p:spPr>
          <a:xfrm flipH="1">
            <a:off x="1836490" y="188357"/>
            <a:ext cx="5204728" cy="4664882"/>
          </a:xfrm>
          <a:prstGeom prst="bracePair">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64767" y="2040055"/>
            <a:ext cx="1822679" cy="1477328"/>
          </a:xfrm>
          <a:prstGeom prst="rect">
            <a:avLst/>
          </a:prstGeom>
          <a:solidFill>
            <a:srgbClr val="FFFF00"/>
          </a:solidFill>
          <a:ln>
            <a:solidFill>
              <a:schemeClr val="accent4">
                <a:lumMod val="20000"/>
                <a:lumOff val="80000"/>
              </a:schemeClr>
            </a:solidFill>
          </a:ln>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English classroom </a:t>
            </a:r>
            <a:r>
              <a:rPr kumimoji="0" lang="en-US" altLang="zh-CN" sz="1800" b="0"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competitions </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on the theme of "Body Language"</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7017137" y="872987"/>
            <a:ext cx="2128451" cy="3139321"/>
          </a:xfrm>
          <a:prstGeom prst="rect">
            <a:avLst/>
          </a:prstGeom>
          <a:solidFill>
            <a:schemeClr val="accent3">
              <a:lumMod val="20000"/>
              <a:lumOff val="80000"/>
            </a:schemeClr>
          </a:solidFill>
        </p:spPr>
        <p:txBody>
          <a:bodyPr wrap="square">
            <a:spAutoFit/>
          </a:bodyPr>
          <a:lstStyle/>
          <a:p>
            <a:r>
              <a:rPr lang="en-US" altLang="zh-CN" dirty="0"/>
              <a:t>Competitive Motivating </a:t>
            </a:r>
            <a:endParaRPr lang="zh-CN" altLang="en-US" dirty="0"/>
          </a:p>
          <a:p>
            <a:r>
              <a:rPr lang="en-US" altLang="zh-CN" dirty="0"/>
              <a:t>Challenging</a:t>
            </a:r>
            <a:endParaRPr lang="en-US" altLang="zh-CN" dirty="0"/>
          </a:p>
          <a:p>
            <a:r>
              <a:rPr lang="en-US" altLang="zh-CN" dirty="0"/>
              <a:t> Skill-enhancing Knowledge-boosting Confidence-building Focused Goal-oriented Productive </a:t>
            </a:r>
            <a:endParaRPr lang="zh-CN" altLang="en-US" dirty="0"/>
          </a:p>
          <a:p>
            <a:r>
              <a:rPr lang="en-US" altLang="zh-CN" dirty="0"/>
              <a:t>Engaging</a:t>
            </a:r>
            <a:endParaRPr lang="en-US" altLang="zh-CN" dirty="0"/>
          </a:p>
          <a:p>
            <a:r>
              <a:rPr lang="en-US" altLang="zh-CN" dirty="0"/>
              <a:t> Thought-provoking </a:t>
            </a:r>
            <a:endParaRPr lang="zh-CN" altLang="en-US" dirty="0"/>
          </a:p>
          <a:p>
            <a:r>
              <a:rPr lang="en-US" altLang="zh-CN" dirty="0"/>
              <a:t>Performance-driven</a:t>
            </a:r>
            <a:endParaRPr lang="zh-CN" altLang="en-US" dirty="0"/>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42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0-#ppt_w/2"/>
                                          </p:val>
                                        </p:tav>
                                        <p:tav tm="100000">
                                          <p:val>
                                            <p:strVal val="#ppt_x"/>
                                          </p:val>
                                        </p:tav>
                                      </p:tavLst>
                                    </p:anim>
                                    <p:anim calcmode="lin" valueType="num">
                                      <p:cBhvr additive="base">
                                        <p:cTn id="20" dur="7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2" presetClass="entr" presetSubtype="8" decel="42000" fill="hold" nodeType="withEffect">
                                  <p:stCondLst>
                                    <p:cond delay="75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53" grpId="0" animBg="1"/>
      <p:bldP spid="54" grpId="0" animBg="1"/>
      <p:bldP spid="55" grpId="0" animBg="1"/>
      <p:bldP spid="5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97175" y="206792"/>
            <a:ext cx="2223234" cy="646331"/>
          </a:xfrm>
          <a:prstGeom prst="rect">
            <a:avLst/>
          </a:prstGeom>
          <a:solidFill>
            <a:schemeClr val="accent6">
              <a:lumMod val="20000"/>
              <a:lumOff val="80000"/>
            </a:schemeClr>
          </a:solid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中间段：细节拓展</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a:p>
            <a:pPr marL="0" marR="0" lvl="0" indent="0" algn="l" defTabSz="6858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活动方式 </a:t>
            </a: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2268538" y="202824"/>
            <a:ext cx="859565" cy="781091"/>
            <a:chOff x="3109685" y="1797351"/>
            <a:chExt cx="1095075" cy="955091"/>
          </a:xfrm>
        </p:grpSpPr>
        <p:grpSp>
          <p:nvGrpSpPr>
            <p:cNvPr id="14" name="组合 13"/>
            <p:cNvGrpSpPr/>
            <p:nvPr/>
          </p:nvGrpSpPr>
          <p:grpSpPr>
            <a:xfrm>
              <a:off x="3109685" y="1797351"/>
              <a:ext cx="1095075" cy="955091"/>
              <a:chOff x="2857499" y="1149477"/>
              <a:chExt cx="1098551" cy="958123"/>
            </a:xfrm>
          </p:grpSpPr>
          <p:sp>
            <p:nvSpPr>
              <p:cNvPr id="16" name="圆角矩形 15"/>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16"/>
              <p:cNvSpPr/>
              <p:nvPr/>
            </p:nvSpPr>
            <p:spPr>
              <a:xfrm>
                <a:off x="2892835"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5" name="文本框 14"/>
            <p:cNvSpPr txBox="1"/>
            <p:nvPr/>
          </p:nvSpPr>
          <p:spPr>
            <a:xfrm>
              <a:off x="3180145" y="1980024"/>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01</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24" name="组合 23"/>
          <p:cNvGrpSpPr/>
          <p:nvPr/>
        </p:nvGrpSpPr>
        <p:grpSpPr>
          <a:xfrm>
            <a:off x="2278995" y="1105450"/>
            <a:ext cx="821259" cy="716277"/>
            <a:chOff x="3109684" y="3044716"/>
            <a:chExt cx="1095075" cy="955091"/>
          </a:xfrm>
        </p:grpSpPr>
        <p:grpSp>
          <p:nvGrpSpPr>
            <p:cNvPr id="26" name="组合 25"/>
            <p:cNvGrpSpPr/>
            <p:nvPr/>
          </p:nvGrpSpPr>
          <p:grpSpPr>
            <a:xfrm>
              <a:off x="3109684" y="3044716"/>
              <a:ext cx="1095075" cy="955091"/>
              <a:chOff x="2857498" y="1149477"/>
              <a:chExt cx="1098551" cy="958123"/>
            </a:xfrm>
          </p:grpSpPr>
          <p:sp>
            <p:nvSpPr>
              <p:cNvPr id="28" name="圆角矩形 20"/>
              <p:cNvSpPr/>
              <p:nvPr/>
            </p:nvSpPr>
            <p:spPr>
              <a:xfrm>
                <a:off x="2857498"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0" name="圆角矩形 21"/>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27" name="文本框 26"/>
            <p:cNvSpPr txBox="1"/>
            <p:nvPr/>
          </p:nvSpPr>
          <p:spPr>
            <a:xfrm>
              <a:off x="3192826" y="3196106"/>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02</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1" name="组合 30"/>
          <p:cNvGrpSpPr/>
          <p:nvPr/>
        </p:nvGrpSpPr>
        <p:grpSpPr>
          <a:xfrm>
            <a:off x="2262379" y="2101531"/>
            <a:ext cx="821259" cy="716277"/>
            <a:chOff x="3109684" y="4288499"/>
            <a:chExt cx="1095075" cy="955091"/>
          </a:xfrm>
        </p:grpSpPr>
        <p:grpSp>
          <p:nvGrpSpPr>
            <p:cNvPr id="32" name="组合 31"/>
            <p:cNvGrpSpPr/>
            <p:nvPr/>
          </p:nvGrpSpPr>
          <p:grpSpPr>
            <a:xfrm>
              <a:off x="3109684" y="4288499"/>
              <a:ext cx="1095075" cy="955091"/>
              <a:chOff x="2857498" y="1149476"/>
              <a:chExt cx="1098551" cy="958123"/>
            </a:xfrm>
          </p:grpSpPr>
          <p:sp>
            <p:nvSpPr>
              <p:cNvPr id="34" name="圆角矩形 26"/>
              <p:cNvSpPr/>
              <p:nvPr/>
            </p:nvSpPr>
            <p:spPr>
              <a:xfrm>
                <a:off x="2857498" y="1149476"/>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圆角矩形 27"/>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3" name="文本框 32"/>
            <p:cNvSpPr txBox="1"/>
            <p:nvPr/>
          </p:nvSpPr>
          <p:spPr>
            <a:xfrm>
              <a:off x="3192826" y="4457929"/>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03</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grpSp>
        <p:nvGrpSpPr>
          <p:cNvPr id="36" name="组合 35"/>
          <p:cNvGrpSpPr/>
          <p:nvPr/>
        </p:nvGrpSpPr>
        <p:grpSpPr>
          <a:xfrm>
            <a:off x="2275642" y="3027423"/>
            <a:ext cx="821258" cy="716277"/>
            <a:chOff x="3109685" y="5500815"/>
            <a:chExt cx="1095074" cy="955091"/>
          </a:xfrm>
        </p:grpSpPr>
        <p:grpSp>
          <p:nvGrpSpPr>
            <p:cNvPr id="37" name="组合 36"/>
            <p:cNvGrpSpPr/>
            <p:nvPr/>
          </p:nvGrpSpPr>
          <p:grpSpPr>
            <a:xfrm>
              <a:off x="3109685" y="5500815"/>
              <a:ext cx="1095074" cy="955091"/>
              <a:chOff x="2857499" y="1149477"/>
              <a:chExt cx="1098550" cy="958123"/>
            </a:xfrm>
          </p:grpSpPr>
          <p:sp>
            <p:nvSpPr>
              <p:cNvPr id="39"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文本框 37"/>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04</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46" name="文本框 45"/>
          <p:cNvSpPr txBox="1"/>
          <p:nvPr/>
        </p:nvSpPr>
        <p:spPr>
          <a:xfrm>
            <a:off x="3279890" y="192058"/>
            <a:ext cx="3230748"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Research on cultural differences in body language </a:t>
            </a:r>
            <a:endParaRPr lang="en-US" altLang="zh-CN" dirty="0">
              <a:solidFill>
                <a:srgbClr val="000000"/>
              </a:solidFill>
              <a:latin typeface="Inter"/>
            </a:endParaRPr>
          </a:p>
        </p:txBody>
      </p:sp>
      <p:grpSp>
        <p:nvGrpSpPr>
          <p:cNvPr id="47" name="组合 46"/>
          <p:cNvGrpSpPr/>
          <p:nvPr/>
        </p:nvGrpSpPr>
        <p:grpSpPr>
          <a:xfrm>
            <a:off x="2245764" y="4025746"/>
            <a:ext cx="821258" cy="716277"/>
            <a:chOff x="3109685" y="5500815"/>
            <a:chExt cx="1095074" cy="955091"/>
          </a:xfrm>
        </p:grpSpPr>
        <p:grpSp>
          <p:nvGrpSpPr>
            <p:cNvPr id="48" name="组合 47"/>
            <p:cNvGrpSpPr/>
            <p:nvPr/>
          </p:nvGrpSpPr>
          <p:grpSpPr>
            <a:xfrm>
              <a:off x="3109685" y="5500815"/>
              <a:ext cx="1095074" cy="955091"/>
              <a:chOff x="2857499" y="1149477"/>
              <a:chExt cx="1098550" cy="958123"/>
            </a:xfrm>
          </p:grpSpPr>
          <p:sp>
            <p:nvSpPr>
              <p:cNvPr id="50" name="圆角矩形 31"/>
              <p:cNvSpPr/>
              <p:nvPr/>
            </p:nvSpPr>
            <p:spPr>
              <a:xfrm>
                <a:off x="2857499" y="1149477"/>
                <a:ext cx="1076325" cy="958123"/>
              </a:xfrm>
              <a:prstGeom prst="roundRect">
                <a:avLst>
                  <a:gd name="adj" fmla="val 13889"/>
                </a:avLst>
              </a:prstGeom>
              <a:solidFill>
                <a:sysClr val="window" lastClr="FFFFFF"/>
              </a:soli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圆角矩形 32"/>
              <p:cNvSpPr/>
              <p:nvPr/>
            </p:nvSpPr>
            <p:spPr>
              <a:xfrm>
                <a:off x="2892834" y="1178024"/>
                <a:ext cx="1063215" cy="901028"/>
              </a:xfrm>
              <a:prstGeom prst="roundRect">
                <a:avLst>
                  <a:gd name="adj" fmla="val 13889"/>
                </a:avLst>
              </a:prstGeom>
              <a:gradFill>
                <a:gsLst>
                  <a:gs pos="0">
                    <a:srgbClr val="E30613"/>
                  </a:gs>
                  <a:gs pos="100000">
                    <a:srgbClr val="81040B"/>
                  </a:gs>
                </a:gsLst>
                <a:lin ang="3600000" scaled="0"/>
              </a:gradFill>
              <a:ln w="12700" cap="flat" cmpd="sng" algn="ctr">
                <a:noFill/>
                <a:prstDash val="solid"/>
                <a:miter lim="800000"/>
              </a:ln>
              <a:effectLst/>
            </p:spPr>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9" name="文本框 48"/>
            <p:cNvSpPr txBox="1"/>
            <p:nvPr/>
          </p:nvSpPr>
          <p:spPr>
            <a:xfrm>
              <a:off x="3192826" y="5655195"/>
              <a:ext cx="772887" cy="677147"/>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altLang="zh-CN"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rPr>
                <a:t>05</a:t>
              </a:r>
              <a:endParaRPr kumimoji="0" lang="zh-CN" altLang="en-US" sz="2700" b="0" i="0" u="none" strike="noStrike" kern="0" cap="none" spc="0" normalizeH="0" baseline="0" noProof="0" dirty="0">
                <a:ln>
                  <a:noFill/>
                </a:ln>
                <a:solidFill>
                  <a:prstClr val="white"/>
                </a:solidFill>
                <a:effectLst/>
                <a:uLnTx/>
                <a:uFillTx/>
                <a:latin typeface="Impact" panose="020B0806030902050204" pitchFamily="2" charset="0"/>
                <a:ea typeface="宋体" panose="02010600030101010101" pitchFamily="2" charset="-122"/>
                <a:cs typeface="+mn-cs"/>
              </a:endParaRPr>
            </a:p>
          </p:txBody>
        </p:sp>
      </p:grpSp>
      <p:sp>
        <p:nvSpPr>
          <p:cNvPr id="52" name="文本框 51"/>
          <p:cNvSpPr txBox="1"/>
          <p:nvPr/>
        </p:nvSpPr>
        <p:spPr>
          <a:xfrm>
            <a:off x="3279890" y="1065840"/>
            <a:ext cx="3230748" cy="923330"/>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Study of the impact of body language on communication effectiveness </a:t>
            </a:r>
            <a:endParaRPr lang="en-US" altLang="zh-CN" dirty="0">
              <a:solidFill>
                <a:srgbClr val="000000"/>
              </a:solidFill>
              <a:latin typeface="Inter"/>
            </a:endParaRPr>
          </a:p>
        </p:txBody>
      </p:sp>
      <p:sp>
        <p:nvSpPr>
          <p:cNvPr id="53" name="文本框 52"/>
          <p:cNvSpPr txBox="1"/>
          <p:nvPr/>
        </p:nvSpPr>
        <p:spPr>
          <a:xfrm>
            <a:off x="3279890" y="2168157"/>
            <a:ext cx="3224130"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Investigation of body language in different professional fields</a:t>
            </a:r>
            <a:endParaRPr kumimoji="0" lang="zh-CN" altLang="en-US" sz="1800" b="0" i="0" u="none" strike="noStrike" kern="1200" cap="none" spc="0" normalizeH="0" baseline="0" noProof="0" dirty="0">
              <a:ln>
                <a:noFill/>
              </a:ln>
              <a:solidFill>
                <a:srgbClr val="000000"/>
              </a:solidFill>
              <a:effectLst/>
              <a:uLnTx/>
              <a:uFillTx/>
              <a:latin typeface="Inter"/>
              <a:ea typeface="宋体" panose="02010600030101010101" pitchFamily="2" charset="-122"/>
              <a:cs typeface="+mn-cs"/>
            </a:endParaRPr>
          </a:p>
        </p:txBody>
      </p:sp>
      <p:sp>
        <p:nvSpPr>
          <p:cNvPr id="54" name="文本框 53"/>
          <p:cNvSpPr txBox="1"/>
          <p:nvPr/>
        </p:nvSpPr>
        <p:spPr>
          <a:xfrm>
            <a:off x="3279890" y="3083560"/>
            <a:ext cx="3290157"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Inter"/>
              </a:rPr>
              <a:t>Analysis of body language in public speaking </a:t>
            </a:r>
            <a:endParaRPr lang="en-US" altLang="zh-CN" dirty="0">
              <a:solidFill>
                <a:srgbClr val="000000"/>
              </a:solidFill>
              <a:latin typeface="Inter"/>
            </a:endParaRPr>
          </a:p>
        </p:txBody>
      </p:sp>
      <p:sp>
        <p:nvSpPr>
          <p:cNvPr id="55" name="文本框 54"/>
          <p:cNvSpPr txBox="1"/>
          <p:nvPr/>
        </p:nvSpPr>
        <p:spPr>
          <a:xfrm>
            <a:off x="3276579" y="4082334"/>
            <a:ext cx="3362165" cy="646331"/>
          </a:xfrm>
          <a:prstGeom prst="rect">
            <a:avLst/>
          </a:prstGeom>
          <a:solidFill>
            <a:schemeClr val="accent6">
              <a:lumMod val="60000"/>
              <a:lumOff val="40000"/>
            </a:schemeClr>
          </a:solidFill>
        </p:spPr>
        <p:txBody>
          <a:bodyPr wrap="square">
            <a:spAutoFit/>
          </a:bodyPr>
          <a:lstStyle/>
          <a:p>
            <a:pPr lvl="0" defTabSz="685800"/>
            <a:r>
              <a:rPr lang="en-US" altLang="zh-CN" dirty="0">
                <a:solidFill>
                  <a:srgbClr val="000000"/>
                </a:solidFill>
                <a:latin typeface="Calibri" panose="020F0502020204030204"/>
              </a:rPr>
              <a:t>Research on the evolution of body language over time</a:t>
            </a:r>
            <a:endPar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57" name="双大括号 56"/>
          <p:cNvSpPr/>
          <p:nvPr/>
        </p:nvSpPr>
        <p:spPr>
          <a:xfrm flipH="1">
            <a:off x="1507323" y="226096"/>
            <a:ext cx="5533895" cy="4664882"/>
          </a:xfrm>
          <a:prstGeom prst="bracePair">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22" name="文本框 21"/>
          <p:cNvSpPr txBox="1"/>
          <p:nvPr/>
        </p:nvSpPr>
        <p:spPr>
          <a:xfrm>
            <a:off x="64767" y="2040055"/>
            <a:ext cx="1411683" cy="2031325"/>
          </a:xfrm>
          <a:prstGeom prst="rect">
            <a:avLst/>
          </a:prstGeom>
          <a:solidFill>
            <a:srgbClr val="FFFF00"/>
          </a:solidFill>
          <a:ln>
            <a:solidFill>
              <a:schemeClr val="accent4">
                <a:lumMod val="20000"/>
                <a:lumOff val="80000"/>
              </a:schemeClr>
            </a:solidFill>
          </a:ln>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English classroom </a:t>
            </a:r>
            <a:r>
              <a:rPr kumimoji="0" lang="en-US" altLang="zh-CN" sz="1800"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research activities </a:t>
            </a:r>
            <a:r>
              <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on the theme of "Body Language"</a:t>
            </a:r>
            <a:r>
              <a:rPr kumimoji="0" lang="zh-CN" altLang="en-US"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rPr>
              <a:t>：</a:t>
            </a:r>
            <a:endParaRPr kumimoji="0" lang="en-US" altLang="zh-CN"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4" name="文本框 3"/>
          <p:cNvSpPr txBox="1"/>
          <p:nvPr/>
        </p:nvSpPr>
        <p:spPr>
          <a:xfrm>
            <a:off x="6952370" y="1126791"/>
            <a:ext cx="2128451" cy="3139321"/>
          </a:xfrm>
          <a:prstGeom prst="rect">
            <a:avLst/>
          </a:prstGeom>
          <a:solidFill>
            <a:schemeClr val="accent3">
              <a:lumMod val="20000"/>
              <a:lumOff val="80000"/>
            </a:schemeClr>
          </a:solidFill>
        </p:spPr>
        <p:txBody>
          <a:bodyPr wrap="square">
            <a:spAutoFit/>
          </a:bodyPr>
          <a:lstStyle/>
          <a:p>
            <a:r>
              <a:rPr lang="en-US" altLang="zh-CN" dirty="0"/>
              <a:t> Insightful</a:t>
            </a:r>
            <a:endParaRPr lang="zh-CN" altLang="en-US" dirty="0"/>
          </a:p>
          <a:p>
            <a:r>
              <a:rPr lang="en-US" altLang="zh-CN" dirty="0"/>
              <a:t>Enriching</a:t>
            </a:r>
            <a:endParaRPr lang="zh-CN" altLang="en-US" dirty="0"/>
          </a:p>
          <a:p>
            <a:r>
              <a:rPr lang="en-US" altLang="zh-CN" dirty="0"/>
              <a:t>Informative</a:t>
            </a:r>
            <a:endParaRPr lang="zh-CN" altLang="en-US" dirty="0"/>
          </a:p>
          <a:p>
            <a:r>
              <a:rPr lang="en-US" altLang="zh-CN" dirty="0"/>
              <a:t>Thoughtful</a:t>
            </a:r>
            <a:endParaRPr lang="zh-CN" altLang="en-US" dirty="0"/>
          </a:p>
          <a:p>
            <a:r>
              <a:rPr lang="en-US" altLang="zh-CN" dirty="0"/>
              <a:t>Analytical</a:t>
            </a:r>
            <a:endParaRPr lang="zh-CN" altLang="en-US" dirty="0"/>
          </a:p>
          <a:p>
            <a:r>
              <a:rPr lang="en-US" altLang="zh-CN" dirty="0"/>
              <a:t>Exploratory</a:t>
            </a:r>
            <a:endParaRPr lang="zh-CN" altLang="en-US" dirty="0"/>
          </a:p>
          <a:p>
            <a:r>
              <a:rPr lang="en-US" altLang="zh-CN" dirty="0"/>
              <a:t> Intellectual</a:t>
            </a:r>
            <a:endParaRPr lang="zh-CN" altLang="en-US" dirty="0"/>
          </a:p>
          <a:p>
            <a:r>
              <a:rPr lang="en-US" altLang="zh-CN" dirty="0"/>
              <a:t>Inquisitive </a:t>
            </a:r>
            <a:endParaRPr lang="zh-CN" altLang="en-US" dirty="0"/>
          </a:p>
          <a:p>
            <a:r>
              <a:rPr lang="en-US" altLang="zh-CN" dirty="0"/>
              <a:t>Investigative</a:t>
            </a:r>
            <a:endParaRPr lang="zh-CN" altLang="en-US" dirty="0"/>
          </a:p>
          <a:p>
            <a:r>
              <a:rPr lang="en-US" altLang="zh-CN" dirty="0"/>
              <a:t>Knowledgeable Progressive</a:t>
            </a:r>
            <a:endParaRPr lang="zh-CN" altLang="en-US" dirty="0"/>
          </a:p>
        </p:txBody>
      </p:sp>
    </p:spTree>
  </p:cSld>
  <p:clrMapOvr>
    <a:masterClrMapping/>
  </p:clrMapOvr>
  <p:transition spd="med"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2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42000" fill="hold" nodeType="withEffect">
                                  <p:stCondLst>
                                    <p:cond delay="25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42000"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0-#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8" decel="42000" fill="hold" nodeType="withEffect">
                                  <p:stCondLst>
                                    <p:cond delay="75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750" fill="hold"/>
                                        <p:tgtEl>
                                          <p:spTgt spid="36"/>
                                        </p:tgtEl>
                                        <p:attrNameLst>
                                          <p:attrName>ppt_x</p:attrName>
                                        </p:attrNameLst>
                                      </p:cBhvr>
                                      <p:tavLst>
                                        <p:tav tm="0">
                                          <p:val>
                                            <p:strVal val="0-#ppt_w/2"/>
                                          </p:val>
                                        </p:tav>
                                        <p:tav tm="100000">
                                          <p:val>
                                            <p:strVal val="#ppt_x"/>
                                          </p:val>
                                        </p:tav>
                                      </p:tavLst>
                                    </p:anim>
                                    <p:anim calcmode="lin" valueType="num">
                                      <p:cBhvr additive="base">
                                        <p:cTn id="20" dur="75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2" presetClass="entr" presetSubtype="8" decel="42000" fill="hold" nodeType="withEffect">
                                  <p:stCondLst>
                                    <p:cond delay="75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53" grpId="0" animBg="1"/>
      <p:bldP spid="54" grpId="0" animBg="1"/>
      <p:bldP spid="55" grpId="0" animBg="1"/>
      <p:bldP spid="57" grpId="0" animBg="1"/>
      <p:bldP spid="4" grpId="0" animBg="1"/>
    </p:bldLst>
  </p:timing>
</p:sld>
</file>

<file path=ppt/tags/tag1.xml><?xml version="1.0" encoding="utf-8"?>
<p:tagLst xmlns:p="http://schemas.openxmlformats.org/presentationml/2006/main">
  <p:tag name="MH" val="20161022204343"/>
  <p:tag name="MH_LIBRARY" val="GRAPHIC"/>
  <p:tag name="MH_ORDER" val="标题 5"/>
</p:tagLst>
</file>

<file path=ppt/tags/tag2.xml><?xml version="1.0" encoding="utf-8"?>
<p:tagLst xmlns:p="http://schemas.openxmlformats.org/presentationml/2006/main">
  <p:tag name="MH" val="20161022204303"/>
  <p:tag name="MH_LIBRARY" val="GRAPHIC"/>
</p:tagLst>
</file>

<file path=ppt/theme/theme1.xml><?xml version="1.0" encoding="utf-8"?>
<a:theme xmlns:a="http://schemas.openxmlformats.org/drawingml/2006/main" name="1_自定义设计方案">
  <a:themeElements>
    <a:clrScheme name="自定义 195">
      <a:dk1>
        <a:sysClr val="windowText" lastClr="000000"/>
      </a:dk1>
      <a:lt1>
        <a:sysClr val="window" lastClr="FFFFFF"/>
      </a:lt1>
      <a:dk2>
        <a:srgbClr val="E66C7D"/>
      </a:dk2>
      <a:lt2>
        <a:srgbClr val="D4D4D6"/>
      </a:lt2>
      <a:accent1>
        <a:srgbClr val="E66C7D"/>
      </a:accent1>
      <a:accent2>
        <a:srgbClr val="6BB76D"/>
      </a:accent2>
      <a:accent3>
        <a:srgbClr val="E66C7D"/>
      </a:accent3>
      <a:accent4>
        <a:srgbClr val="6BB76D"/>
      </a:accent4>
      <a:accent5>
        <a:srgbClr val="E66C7D"/>
      </a:accent5>
      <a:accent6>
        <a:srgbClr val="6BB76D"/>
      </a:accent6>
      <a:hlink>
        <a:srgbClr val="168BBA"/>
      </a:hlink>
      <a:folHlink>
        <a:srgbClr val="68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7074</Words>
  <Application>WPS 演示</Application>
  <PresentationFormat>自定义</PresentationFormat>
  <Paragraphs>248</Paragraphs>
  <Slides>15</Slides>
  <Notes>6</Notes>
  <HiddenSlides>0</HiddenSlides>
  <MMClips>1</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宋体</vt:lpstr>
      <vt:lpstr>Wingdings</vt:lpstr>
      <vt:lpstr>Calibri</vt:lpstr>
      <vt:lpstr>微软雅黑</vt:lpstr>
      <vt:lpstr>Open Sans</vt:lpstr>
      <vt:lpstr>冬青黑体简体中文 W3</vt:lpstr>
      <vt:lpstr>Gill Sans</vt:lpstr>
      <vt:lpstr>Calibri</vt:lpstr>
      <vt:lpstr>Arial</vt:lpstr>
      <vt:lpstr>Impact</vt:lpstr>
      <vt:lpstr>Inter</vt:lpstr>
      <vt:lpstr>Arial Unicode MS</vt:lpstr>
      <vt:lpstr>Calibri Light</vt:lpstr>
      <vt:lpstr>Segoe Print</vt:lpstr>
      <vt:lpstr>HelveticaNeue</vt:lpstr>
      <vt:lpstr>华文新魏</vt:lpstr>
      <vt:lpstr>黑体</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bt641.pptx</dc:title>
  <dc:creator/>
  <cp:lastModifiedBy>Administrator</cp:lastModifiedBy>
  <cp:revision>3</cp:revision>
  <dcterms:created xsi:type="dcterms:W3CDTF">2016-10-17T14:00:00Z</dcterms:created>
  <dcterms:modified xsi:type="dcterms:W3CDTF">2024-06-27T05:53:08Z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