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498" r:id="rId3"/>
    <p:sldId id="270" r:id="rId4"/>
    <p:sldId id="473" r:id="rId6"/>
    <p:sldId id="474" r:id="rId7"/>
    <p:sldId id="475" r:id="rId8"/>
    <p:sldId id="476" r:id="rId9"/>
    <p:sldId id="416" r:id="rId10"/>
    <p:sldId id="417" r:id="rId11"/>
    <p:sldId id="441" r:id="rId12"/>
    <p:sldId id="468" r:id="rId13"/>
    <p:sldId id="485" r:id="rId14"/>
    <p:sldId id="486" r:id="rId15"/>
    <p:sldId id="487" r:id="rId16"/>
    <p:sldId id="488" r:id="rId17"/>
    <p:sldId id="489" r:id="rId18"/>
    <p:sldId id="454" r:id="rId19"/>
    <p:sldId id="277" r:id="rId20"/>
    <p:sldId id="439" r:id="rId21"/>
    <p:sldId id="399" r:id="rId22"/>
    <p:sldId id="490" r:id="rId23"/>
    <p:sldId id="491" r:id="rId24"/>
    <p:sldId id="492" r:id="rId25"/>
    <p:sldId id="493" r:id="rId26"/>
  </p:sldIdLst>
  <p:sldSz cx="12192000" cy="6858000"/>
  <p:notesSz cx="6858000" cy="9144000"/>
  <p:embeddedFontLst>
    <p:embeddedFont>
      <p:font typeface="Trebuchet MS" panose="020B0603020202020204"/>
      <p:regular r:id="rId31"/>
      <p:bold r:id="rId32"/>
      <p:italic r:id="rId33"/>
      <p:boldItalic r:id="rId34"/>
    </p:embeddedFont>
    <p:embeddedFont>
      <p:font typeface="微软雅黑" panose="020B0503020204020204" charset="-122"/>
      <p:regular r:id="rId35"/>
    </p:embeddedFont>
    <p:embeddedFont>
      <p:font typeface="华文中宋" panose="02010600040101010101" charset="-122"/>
      <p:regular r:id="rId36"/>
    </p:embeddedFont>
    <p:embeddedFont>
      <p:font typeface="Calibri" panose="020F0502020204030204"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06"/>
        <p:guide pos="386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51790" y="826135"/>
            <a:ext cx="11636375" cy="1445260"/>
          </a:xfrm>
          <a:prstGeom prst="rect">
            <a:avLst/>
          </a:prstGeom>
          <a:noFill/>
        </p:spPr>
        <p:txBody>
          <a:bodyPr wrap="square">
            <a:spAutoFit/>
          </a:bodyPr>
          <a:lstStyle/>
          <a:p>
            <a:pPr algn="l"/>
            <a:r>
              <a:rPr lang="en-US" altLang="zh-CN" sz="2200">
                <a:latin typeface="Times New Roman" panose="02020603050405020304" charset="0"/>
                <a:cs typeface="Times New Roman" panose="02020603050405020304" charset="0"/>
                <a:sym typeface="+mn-ea"/>
              </a:rPr>
              <a:t>Close to 100 million Mexicans are eligible to cast ballots amid a public-security crisis and political polarization. The vote is seen as a referendum on the government of nationalist President Andrés Manuel López Obrador, who has maintained approval ratings above 60% throughout his term. Mexican law doesn’t allow for re-election.</a:t>
            </a:r>
            <a:endParaRPr lang="en-US" altLang="zh-CN" sz="2200">
              <a:latin typeface="Times New Roman" panose="02020603050405020304" charset="0"/>
              <a:cs typeface="Times New Roman" panose="02020603050405020304" charset="0"/>
              <a:sym typeface="+mn-ea"/>
            </a:endParaRPr>
          </a:p>
        </p:txBody>
      </p:sp>
      <p:sp>
        <p:nvSpPr>
          <p:cNvPr id="10" name="文本框 9"/>
          <p:cNvSpPr txBox="1"/>
          <p:nvPr/>
        </p:nvSpPr>
        <p:spPr>
          <a:xfrm>
            <a:off x="351155" y="2230120"/>
            <a:ext cx="11414760" cy="1060450"/>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在公共安全危机和政治两极分化的情况下，近1亿墨西哥人有资格投票。这次投票被认为是对民族主义总统安德烈亚斯·曼努埃尔López奥夫拉多尔政府的公投，他在整个任期内的支持率一直保持在60%以上。墨西哥法律不允许连任。</a:t>
            </a:r>
            <a:endParaRPr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445260"/>
          </a:xfrm>
          <a:prstGeom prst="rect">
            <a:avLst/>
          </a:prstGeom>
          <a:noFill/>
        </p:spPr>
        <p:txBody>
          <a:bodyPr wrap="square">
            <a:spAutoFit/>
          </a:bodyPr>
          <a:lstStyle/>
          <a:p>
            <a:pPr algn="l"/>
            <a:r>
              <a:rPr sz="2200">
                <a:latin typeface="Times New Roman" panose="02020603050405020304" charset="0"/>
                <a:cs typeface="Times New Roman" panose="02020603050405020304" charset="0"/>
                <a:sym typeface="+mn-ea"/>
              </a:rPr>
              <a:t>Sheinbaum, a 61-year-old energy engineer whose Jewish grandparents emigrated to Mexico fleeing persecution in Eastern Europe before World War II, is widely seen as the president</a:t>
            </a:r>
            <a:r>
              <a:rPr lang="en-US" sz="2200">
                <a:latin typeface="Times New Roman" panose="02020603050405020304" charset="0"/>
                <a:cs typeface="Times New Roman" panose="02020603050405020304" charset="0"/>
                <a:sym typeface="+mn-ea"/>
              </a:rPr>
              <a:t>’</a:t>
            </a:r>
            <a:r>
              <a:rPr sz="2200">
                <a:latin typeface="Times New Roman" panose="02020603050405020304" charset="0"/>
                <a:cs typeface="Times New Roman" panose="02020603050405020304" charset="0"/>
                <a:sym typeface="+mn-ea"/>
              </a:rPr>
              <a:t>s protégée who will continue his popular social-welfare programs. Sheinbaum says she wants the state guiding the economy for the benefit of the poor and controlling the energy industry.</a:t>
            </a:r>
            <a:endParaRPr sz="2200">
              <a:latin typeface="Times New Roman" panose="02020603050405020304" charset="0"/>
              <a:cs typeface="Times New Roman" panose="02020603050405020304" charset="0"/>
              <a:sym typeface="+mn-ea"/>
            </a:endParaRPr>
          </a:p>
        </p:txBody>
      </p:sp>
      <p:sp>
        <p:nvSpPr>
          <p:cNvPr id="14" name="文本框 13"/>
          <p:cNvSpPr txBox="1"/>
          <p:nvPr/>
        </p:nvSpPr>
        <p:spPr>
          <a:xfrm>
            <a:off x="385445" y="5339715"/>
            <a:ext cx="11602720" cy="1060450"/>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现年61岁的希恩鲍姆是一名能源工程师，他的祖父母是犹太人，二战前为了逃离东欧的迫害而移民到墨西哥。外界普遍认为，希恩鲍姆是总统的</a:t>
            </a:r>
            <a:r>
              <a:rPr lang="zh-CN" sz="2100">
                <a:latin typeface="Times New Roman" panose="02020603050405020304" charset="0"/>
                <a:ea typeface="华文中宋" panose="02010600040101010101" charset="-122"/>
                <a:cs typeface="Times New Roman" panose="02020603050405020304" charset="0"/>
              </a:rPr>
              <a:t>得意门生</a:t>
            </a:r>
            <a:r>
              <a:rPr sz="2100">
                <a:latin typeface="Times New Roman" panose="02020603050405020304" charset="0"/>
                <a:ea typeface="华文中宋" panose="02010600040101010101" charset="-122"/>
                <a:cs typeface="Times New Roman" panose="02020603050405020304" charset="0"/>
              </a:rPr>
              <a:t>，</a:t>
            </a:r>
            <a:r>
              <a:rPr lang="zh-CN" sz="2100">
                <a:latin typeface="Times New Roman" panose="02020603050405020304" charset="0"/>
                <a:ea typeface="华文中宋" panose="02010600040101010101" charset="-122"/>
                <a:cs typeface="Times New Roman" panose="02020603050405020304" charset="0"/>
              </a:rPr>
              <a:t>她</a:t>
            </a:r>
            <a:r>
              <a:rPr sz="2100">
                <a:latin typeface="Times New Roman" panose="02020603050405020304" charset="0"/>
                <a:ea typeface="华文中宋" panose="02010600040101010101" charset="-122"/>
                <a:cs typeface="Times New Roman" panose="02020603050405020304" charset="0"/>
              </a:rPr>
              <a:t>将继续推行</a:t>
            </a:r>
            <a:r>
              <a:rPr lang="zh-CN" sz="2100">
                <a:latin typeface="Times New Roman" panose="02020603050405020304" charset="0"/>
                <a:ea typeface="华文中宋" panose="02010600040101010101" charset="-122"/>
                <a:cs typeface="Times New Roman" panose="02020603050405020304" charset="0"/>
              </a:rPr>
              <a:t>总统</a:t>
            </a:r>
            <a:r>
              <a:rPr sz="2100">
                <a:latin typeface="Times New Roman" panose="02020603050405020304" charset="0"/>
                <a:ea typeface="华文中宋" panose="02010600040101010101" charset="-122"/>
                <a:cs typeface="Times New Roman" panose="02020603050405020304" charset="0"/>
              </a:rPr>
              <a:t>广受欢迎的社会福利计划。希恩鲍姆说，她希望国家为穷人的利益引导经济，并控制能源工业。</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3. First rocks from far side of the moon</a:t>
            </a:r>
            <a:r>
              <a:rPr lang="en-US" sz="3000" b="1">
                <a:latin typeface="Times New Roman" panose="02020603050405020304" charset="0"/>
                <a:cs typeface="Times New Roman" panose="02020603050405020304" charset="0"/>
              </a:rPr>
              <a:t> </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人类首次月背取壤</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322830" y="1106805"/>
            <a:ext cx="7545070" cy="57505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01320"/>
            <a:ext cx="12116435" cy="6452235"/>
          </a:xfrm>
          <a:prstGeom prst="rect">
            <a:avLst/>
          </a:prstGeom>
          <a:noFill/>
        </p:spPr>
        <p:txBody>
          <a:bodyPr wrap="square" rtlCol="0" anchor="t">
            <a:spAutoFit/>
          </a:bodyPr>
          <a:p>
            <a:pPr indent="0" fontAlgn="auto">
              <a:lnSpc>
                <a:spcPts val="31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A Chinese lunar probe has extracted the first-ever rock samples from the far side of the moon and is flying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back to Earth. The unmanned Chang</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e-6 craft </a:t>
            </a:r>
            <a:r>
              <a:rPr lang="en-US" sz="2500">
                <a:latin typeface="Times New Roman" panose="02020603050405020304" charset="0"/>
                <a:cs typeface="Times New Roman" panose="02020603050405020304" charset="0"/>
              </a:rPr>
              <a:t>______ (land) </a:t>
            </a:r>
            <a:r>
              <a:rPr sz="2500">
                <a:latin typeface="Times New Roman" panose="02020603050405020304" charset="0"/>
                <a:cs typeface="Times New Roman" panose="02020603050405020304" charset="0"/>
              </a:rPr>
              <a:t>on the lunar surface last week in the Apollo basin, a giant crater near the South Pole. It spent two days using a mechanical arm and drill </a:t>
            </a:r>
            <a:r>
              <a:rPr lang="en-US" sz="2500">
                <a:latin typeface="Times New Roman" panose="02020603050405020304" charset="0"/>
                <a:cs typeface="Times New Roman" panose="02020603050405020304" charset="0"/>
              </a:rPr>
              <a:t>________ (gather)</a:t>
            </a:r>
            <a:r>
              <a:rPr sz="2500">
                <a:latin typeface="Times New Roman" panose="02020603050405020304" charset="0"/>
                <a:cs typeface="Times New Roman" panose="02020603050405020304" charset="0"/>
              </a:rPr>
              <a:t> up 4.5 pounds of material, briefly raised a Chinese flag, then </a:t>
            </a:r>
            <a:r>
              <a:rPr lang="en-US" altLang="zh-CN" sz="2500">
                <a:solidFill>
                  <a:srgbClr val="0000FF"/>
                </a:solidFill>
                <a:latin typeface="Times New Roman" panose="02020603050405020304" charset="0"/>
                <a:cs typeface="Times New Roman" panose="02020603050405020304" charset="0"/>
              </a:rPr>
              <a:t>blasted off</a:t>
            </a:r>
            <a:r>
              <a:rPr sz="2500">
                <a:latin typeface="Times New Roman" panose="02020603050405020304" charset="0"/>
                <a:cs typeface="Times New Roman" panose="02020603050405020304" charset="0"/>
              </a:rPr>
              <a:t> with the rocks </a:t>
            </a:r>
            <a:r>
              <a:rPr lang="en-US" sz="2500">
                <a:latin typeface="Times New Roman" panose="02020603050405020304" charset="0"/>
                <a:cs typeface="Times New Roman" panose="02020603050405020304" charset="0"/>
              </a:rPr>
              <a:t>______ (seal) </a:t>
            </a:r>
            <a:r>
              <a:rPr sz="2500">
                <a:latin typeface="Times New Roman" panose="02020603050405020304" charset="0"/>
                <a:cs typeface="Times New Roman" panose="02020603050405020304" charset="0"/>
              </a:rPr>
              <a:t>in a vacuum container. If all goes well, reports CNN.com, the probe will return to Earth on June 25. Scientists are excited about the mission because it is likely that the South Pole has ice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a potential game-changer for hopes of one day</a:t>
            </a:r>
            <a:r>
              <a:rPr lang="en-US" sz="2500">
                <a:latin typeface="Times New Roman" panose="02020603050405020304" charset="0"/>
                <a:cs typeface="Times New Roman" panose="02020603050405020304" charset="0"/>
              </a:rPr>
              <a:t> ___________ (establish) </a:t>
            </a:r>
            <a:r>
              <a:rPr sz="2500">
                <a:latin typeface="Times New Roman" panose="02020603050405020304" charset="0"/>
                <a:cs typeface="Times New Roman" panose="02020603050405020304" charset="0"/>
              </a:rPr>
              <a:t>a permanent lunar base</a:t>
            </a:r>
            <a:r>
              <a:rPr lang="en-US" sz="2500">
                <a:latin typeface="Times New Roman" panose="02020603050405020304" charset="0"/>
                <a:cs typeface="Times New Roman" panose="02020603050405020304" charset="0"/>
                <a:sym typeface="+mn-ea"/>
              </a:rPr>
              <a:t>—</a:t>
            </a:r>
            <a:r>
              <a:rPr sz="2500">
                <a:latin typeface="Times New Roman" panose="02020603050405020304" charset="0"/>
                <a:cs typeface="Times New Roman" panose="02020603050405020304" charset="0"/>
              </a:rPr>
              <a:t>and because the samples may contain some of the </a:t>
            </a:r>
            <a:r>
              <a:rPr lang="en-US" sz="2500">
                <a:latin typeface="Times New Roman" panose="02020603050405020304" charset="0"/>
                <a:cs typeface="Times New Roman" panose="02020603050405020304" charset="0"/>
              </a:rPr>
              <a:t>______ (old) </a:t>
            </a:r>
            <a:r>
              <a:rPr sz="2500">
                <a:latin typeface="Times New Roman" panose="02020603050405020304" charset="0"/>
                <a:cs typeface="Times New Roman" panose="02020603050405020304" charset="0"/>
              </a:rPr>
              <a:t>moon rocks ever collected.</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sym typeface="+mn-ea"/>
              </a:rPr>
              <a:t>“</a:t>
            </a:r>
            <a:r>
              <a:rPr sz="2500">
                <a:latin typeface="Times New Roman" panose="02020603050405020304" charset="0"/>
                <a:cs typeface="Times New Roman" panose="02020603050405020304" charset="0"/>
              </a:rPr>
              <a:t>The </a:t>
            </a:r>
            <a:r>
              <a:rPr lang="en-US" altLang="zh-CN" sz="2500">
                <a:solidFill>
                  <a:srgbClr val="0000FF"/>
                </a:solidFill>
                <a:latin typeface="Times New Roman" panose="02020603050405020304" charset="0"/>
                <a:cs typeface="Times New Roman" panose="02020603050405020304" charset="0"/>
              </a:rPr>
              <a:t>enigmatic </a:t>
            </a:r>
            <a:r>
              <a:rPr sz="2500">
                <a:latin typeface="Times New Roman" panose="02020603050405020304" charset="0"/>
                <a:cs typeface="Times New Roman" panose="02020603050405020304" charset="0"/>
              </a:rPr>
              <a:t>lunar far side is so different from the lunar nearside in so many ways,</a:t>
            </a:r>
            <a:r>
              <a:rPr sz="2500">
                <a:latin typeface="Times New Roman" panose="02020603050405020304" charset="0"/>
                <a:cs typeface="Times New Roman" panose="02020603050405020304" charset="0"/>
                <a:sym typeface="+mn-ea"/>
              </a:rPr>
              <a:t>”</a:t>
            </a:r>
            <a:r>
              <a:rPr sz="2500">
                <a:latin typeface="Times New Roman" panose="02020603050405020304" charset="0"/>
                <a:cs typeface="Times New Roman" panose="02020603050405020304" charset="0"/>
              </a:rPr>
              <a:t> says James Head, a geologist at Brown University who has worked with the Chinese scientists leading the Chang</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e mission.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returned samples, lunar scientists can</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t fully understand the moon as an entire planetary body.” </a:t>
            </a:r>
            <a:r>
              <a:rPr lang="en-US" sz="2500">
                <a:latin typeface="Times New Roman" panose="02020603050405020304" charset="0"/>
                <a:cs typeface="Times New Roman" panose="02020603050405020304" charset="0"/>
              </a:rPr>
              <a:t>________ (remote) </a:t>
            </a:r>
            <a:r>
              <a:rPr sz="2500">
                <a:latin typeface="Times New Roman" panose="02020603050405020304" charset="0"/>
                <a:cs typeface="Times New Roman" panose="02020603050405020304" charset="0"/>
              </a:rPr>
              <a:t>operating the craft on the far side of the moon</a:t>
            </a:r>
            <a:r>
              <a:rPr lang="en-US" sz="2500">
                <a:latin typeface="Times New Roman" panose="02020603050405020304" charset="0"/>
                <a:cs typeface="Times New Roman" panose="02020603050405020304" charset="0"/>
                <a:sym typeface="+mn-ea"/>
              </a:rPr>
              <a:t>—______ </a:t>
            </a:r>
            <a:r>
              <a:rPr sz="2500">
                <a:latin typeface="Times New Roman" panose="02020603050405020304" charset="0"/>
                <a:cs typeface="Times New Roman" panose="02020603050405020304" charset="0"/>
              </a:rPr>
              <a:t>always faces away from Earth but is not always dark</a:t>
            </a:r>
            <a:r>
              <a:rPr lang="en-US" sz="2500">
                <a:latin typeface="Times New Roman" panose="02020603050405020304" charset="0"/>
                <a:cs typeface="Times New Roman" panose="02020603050405020304" charset="0"/>
                <a:sym typeface="+mn-ea"/>
              </a:rPr>
              <a:t>—</a:t>
            </a:r>
            <a:r>
              <a:rPr sz="2500">
                <a:latin typeface="Times New Roman" panose="02020603050405020304" charset="0"/>
                <a:cs typeface="Times New Roman" panose="02020603050405020304" charset="0"/>
              </a:rPr>
              <a:t>was a challenge. Since radio waves can</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t pass through the thick rock, scientists in China had to use </a:t>
            </a:r>
            <a:r>
              <a:rPr lang="en-US" sz="2500">
                <a:latin typeface="Times New Roman" panose="02020603050405020304" charset="0"/>
                <a:cs typeface="Times New Roman" panose="02020603050405020304" charset="0"/>
              </a:rPr>
              <a:t>__ </a:t>
            </a:r>
            <a:r>
              <a:rPr sz="2500">
                <a:latin typeface="Times New Roman" panose="02020603050405020304" charset="0"/>
                <a:cs typeface="Times New Roman" panose="02020603050405020304" charset="0"/>
              </a:rPr>
              <a:t>relay satellite to ping signals to and from the spacecraft.</a:t>
            </a:r>
            <a:endParaRPr sz="25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5030470"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The Week</a:t>
            </a:r>
            <a:r>
              <a:rPr sz="2400" b="1">
                <a:solidFill>
                  <a:srgbClr val="ED7D31"/>
                </a:solidFill>
                <a:latin typeface="微软雅黑" panose="020B0503020204020204" charset="-122"/>
                <a:ea typeface="微软雅黑" panose="020B0503020204020204" charset="-122"/>
                <a:cs typeface="微软雅黑" panose="020B0503020204020204" charset="-122"/>
              </a:rPr>
              <a:t> (June 21, 2024 P21)</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2608580" y="856615"/>
            <a:ext cx="259715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them </a:t>
            </a:r>
            <a:endParaRPr sz="25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9375140" y="864235"/>
            <a:ext cx="135572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landed </a:t>
            </a:r>
            <a:endParaRPr sz="25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5043170" y="1637030"/>
            <a:ext cx="259715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to gather</a:t>
            </a:r>
            <a:endParaRPr sz="25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6896100" y="2035810"/>
            <a:ext cx="98806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sealed </a:t>
            </a:r>
            <a:endParaRPr sz="25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3482340" y="3222625"/>
            <a:ext cx="259715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457200" marR="0" lvl="1"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establishing </a:t>
            </a:r>
            <a:endParaRPr sz="25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937760" y="3623310"/>
            <a:ext cx="259715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oldest </a:t>
            </a:r>
            <a:endParaRPr sz="25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048000" y="4801235"/>
            <a:ext cx="259715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Without </a:t>
            </a:r>
            <a:endParaRPr sz="25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4624705" y="5195570"/>
            <a:ext cx="259715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Remotely </a:t>
            </a:r>
            <a:endParaRPr sz="25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674495" y="5577205"/>
            <a:ext cx="259715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which </a:t>
            </a:r>
            <a:endParaRPr sz="25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0658475" y="5982970"/>
            <a:ext cx="62992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a</a:t>
            </a:r>
            <a:r>
              <a:rPr sz="2500">
                <a:latin typeface="Times New Roman" panose="02020603050405020304" charset="0"/>
                <a:cs typeface="Times New Roman" panose="02020603050405020304" charset="0"/>
                <a:sym typeface="+mn-ea"/>
              </a:rPr>
              <a:t> </a:t>
            </a:r>
            <a:endParaRPr sz="25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177800" y="1833880"/>
            <a:ext cx="11837035" cy="272288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600" smtClean="0">
                <a:latin typeface="Times New Roman" panose="02020603050405020304" charset="0"/>
                <a:ea typeface="华文中宋" panose="02010600040101010101" charset="-122"/>
                <a:cs typeface="Times New Roman" panose="02020603050405020304" charset="0"/>
                <a:sym typeface="+mn-ea"/>
              </a:rPr>
              <a:t>Which of the following statements is correct? </a:t>
            </a:r>
            <a:endParaRPr lang="en-US" sz="26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200" smtClean="0">
                <a:latin typeface="Times New Roman" panose="02020603050405020304" charset="0"/>
                <a:ea typeface="华文中宋" panose="02010600040101010101" charset="-122"/>
                <a:cs typeface="Times New Roman" panose="02020603050405020304" charset="0"/>
                <a:sym typeface="+mn-ea"/>
              </a:rPr>
              <a:t>A. </a:t>
            </a:r>
            <a:r>
              <a:rPr sz="2200">
                <a:latin typeface="Times New Roman" panose="02020603050405020304" charset="0"/>
                <a:cs typeface="Times New Roman" panose="02020603050405020304" charset="0"/>
                <a:sym typeface="+mn-ea"/>
              </a:rPr>
              <a:t>Chang’e-6</a:t>
            </a:r>
            <a:r>
              <a:rPr lang="en-US" sz="2200">
                <a:latin typeface="Times New Roman" panose="02020603050405020304" charset="0"/>
                <a:cs typeface="Times New Roman" panose="02020603050405020304" charset="0"/>
                <a:sym typeface="+mn-ea"/>
              </a:rPr>
              <a:t> is the first </a:t>
            </a:r>
            <a:r>
              <a:rPr sz="2200">
                <a:latin typeface="Times New Roman" panose="02020603050405020304" charset="0"/>
                <a:cs typeface="Times New Roman" panose="02020603050405020304" charset="0"/>
                <a:sym typeface="+mn-ea"/>
              </a:rPr>
              <a:t>lunar probe</a:t>
            </a:r>
            <a:r>
              <a:rPr lang="en-US" sz="2200">
                <a:latin typeface="Times New Roman" panose="02020603050405020304" charset="0"/>
                <a:cs typeface="Times New Roman" panose="02020603050405020304" charset="0"/>
                <a:sym typeface="+mn-ea"/>
              </a:rPr>
              <a:t> to have gathered </a:t>
            </a:r>
            <a:r>
              <a:rPr sz="2200">
                <a:latin typeface="Times New Roman" panose="02020603050405020304" charset="0"/>
                <a:cs typeface="Times New Roman" panose="02020603050405020304" charset="0"/>
                <a:sym typeface="+mn-ea"/>
              </a:rPr>
              <a:t>rock samples</a:t>
            </a:r>
            <a:r>
              <a:rPr lang="en-US" sz="2200">
                <a:latin typeface="Times New Roman" panose="02020603050405020304" charset="0"/>
                <a:cs typeface="Times New Roman" panose="02020603050405020304" charset="0"/>
                <a:sym typeface="+mn-ea"/>
              </a:rPr>
              <a:t> from the moon</a:t>
            </a:r>
            <a:r>
              <a:rPr lang="en-US" sz="2200" smtClean="0">
                <a:latin typeface="Times New Roman" panose="02020603050405020304" charset="0"/>
                <a:ea typeface="华文中宋" panose="02010600040101010101" charset="-122"/>
                <a:cs typeface="Times New Roman" panose="02020603050405020304" charset="0"/>
                <a:sym typeface="+mn-ea"/>
              </a:rPr>
              <a:t>.   </a:t>
            </a:r>
            <a:endParaRPr lang="en-US" sz="22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200" smtClean="0">
                <a:latin typeface="Times New Roman" panose="02020603050405020304" charset="0"/>
                <a:ea typeface="华文中宋" panose="02010600040101010101" charset="-122"/>
                <a:cs typeface="Times New Roman" panose="02020603050405020304" charset="0"/>
                <a:sym typeface="+mn-ea"/>
              </a:rPr>
              <a:t>B. </a:t>
            </a:r>
            <a:r>
              <a:rPr lang="en-US" sz="2200">
                <a:latin typeface="Times New Roman" panose="02020603050405020304" charset="0"/>
                <a:cs typeface="Times New Roman" panose="02020603050405020304" charset="0"/>
                <a:sym typeface="+mn-ea"/>
              </a:rPr>
              <a:t>A</a:t>
            </a:r>
            <a:r>
              <a:rPr sz="2200">
                <a:latin typeface="Times New Roman" panose="02020603050405020304" charset="0"/>
                <a:cs typeface="Times New Roman" panose="02020603050405020304" charset="0"/>
                <a:sym typeface="+mn-ea"/>
              </a:rPr>
              <a:t> permanent lunar base</a:t>
            </a:r>
            <a:r>
              <a:rPr lang="en-US" sz="2200">
                <a:latin typeface="Times New Roman" panose="02020603050405020304" charset="0"/>
                <a:cs typeface="Times New Roman" panose="02020603050405020304" charset="0"/>
                <a:sym typeface="+mn-ea"/>
              </a:rPr>
              <a:t> could be built because there is evidence of life on the moon</a:t>
            </a:r>
            <a:r>
              <a:rPr lang="en-US" sz="2200" smtClean="0">
                <a:latin typeface="Times New Roman" panose="02020603050405020304" charset="0"/>
                <a:ea typeface="华文中宋" panose="02010600040101010101" charset="-122"/>
                <a:cs typeface="Times New Roman" panose="02020603050405020304" charset="0"/>
                <a:sym typeface="+mn-ea"/>
              </a:rPr>
              <a:t>.     </a:t>
            </a:r>
            <a:endParaRPr lang="en-US" sz="22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200" smtClean="0">
                <a:latin typeface="Times New Roman" panose="02020603050405020304" charset="0"/>
                <a:ea typeface="华文中宋" panose="02010600040101010101" charset="-122"/>
                <a:cs typeface="Times New Roman" panose="02020603050405020304" charset="0"/>
                <a:sym typeface="+mn-ea"/>
              </a:rPr>
              <a:t>C. The samples collected by Chang’e-6 are of critical importance in fully understanding the moon.</a:t>
            </a:r>
            <a:endParaRPr lang="en-US" sz="22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200" smtClean="0">
                <a:latin typeface="Times New Roman" panose="02020603050405020304" charset="0"/>
                <a:ea typeface="华文中宋" panose="02010600040101010101" charset="-122"/>
                <a:cs typeface="Times New Roman" panose="02020603050405020304" charset="0"/>
                <a:sym typeface="+mn-ea"/>
              </a:rPr>
              <a:t>D. The remote control of Chang’e-6 doesn’t require a specifically designed communications technique.</a:t>
            </a:r>
            <a:endParaRPr lang="en-US" sz="22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943985"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stretch>
            <a:fillRect/>
          </a:stretch>
        </p:blipFill>
        <p:spPr>
          <a:xfrm>
            <a:off x="98425" y="3680460"/>
            <a:ext cx="451485" cy="248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2039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blast off</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(of spacecraft) to leave the ground    </a:t>
            </a:r>
            <a:r>
              <a:rPr lang="zh-CN" sz="2800">
                <a:latin typeface="Times New Roman" panose="02020603050405020304" charset="0"/>
                <a:ea typeface="华文中宋" panose="02010600040101010101" charset="-122"/>
                <a:cs typeface="Times New Roman" panose="02020603050405020304" charset="0"/>
                <a:sym typeface="+mn-ea"/>
              </a:rPr>
              <a:t>（宇宙飞船）发射升空</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space shuttle was scheduled to blast off at 04:38.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航天飞机计划在</a:t>
            </a:r>
            <a:r>
              <a:rPr lang="en-US" altLang="zh-CN" sz="2800">
                <a:latin typeface="Times New Roman" panose="02020603050405020304" charset="0"/>
                <a:ea typeface="华文中宋" panose="02010600040101010101" charset="-122"/>
                <a:cs typeface="Times New Roman" panose="02020603050405020304" charset="0"/>
              </a:rPr>
              <a:t>4</a:t>
            </a:r>
            <a:r>
              <a:rPr lang="zh-CN" altLang="en-US" sz="2800">
                <a:latin typeface="Times New Roman" panose="02020603050405020304" charset="0"/>
                <a:ea typeface="华文中宋" panose="02010600040101010101" charset="-122"/>
                <a:cs typeface="Times New Roman" panose="02020603050405020304" charset="0"/>
              </a:rPr>
              <a:t>点</a:t>
            </a:r>
            <a:r>
              <a:rPr lang="en-US" altLang="zh-CN" sz="2800">
                <a:latin typeface="Times New Roman" panose="02020603050405020304" charset="0"/>
                <a:ea typeface="华文中宋" panose="02010600040101010101" charset="-122"/>
                <a:cs typeface="Times New Roman" panose="02020603050405020304" charset="0"/>
              </a:rPr>
              <a:t>38</a:t>
            </a:r>
            <a:r>
              <a:rPr lang="zh-CN" altLang="en-US" sz="2800">
                <a:latin typeface="Times New Roman" panose="02020603050405020304" charset="0"/>
                <a:ea typeface="华文中宋" panose="02010600040101010101" charset="-122"/>
                <a:cs typeface="Times New Roman" panose="02020603050405020304" charset="0"/>
              </a:rPr>
              <a:t>分发射升空</a:t>
            </a:r>
            <a:r>
              <a:rPr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enigmatic</a:t>
            </a:r>
            <a:r>
              <a:rPr lang="en-US" altLang="zh-CN" sz="2800"/>
              <a:t>: </a:t>
            </a:r>
            <a:r>
              <a:rPr lang="en-US" sz="2800">
                <a:latin typeface="Times New Roman" panose="02020603050405020304" charset="0"/>
                <a:ea typeface="华文中宋" panose="02010600040101010101" charset="-122"/>
                <a:cs typeface="Times New Roman" panose="02020603050405020304" charset="0"/>
              </a:rPr>
              <a:t>mysterious and difficult to understand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神秘的；费解的；令人困惑的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Haley studied her, an enigmatic smile on his face.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Haley</a:t>
            </a:r>
            <a:r>
              <a:rPr sz="2800">
                <a:latin typeface="华文中宋" panose="02010600040101010101" charset="-122"/>
                <a:ea typeface="华文中宋" panose="02010600040101010101" charset="-122"/>
                <a:cs typeface="华文中宋" panose="02010600040101010101" charset="-122"/>
              </a:rPr>
              <a:t>打量着她，脸上带着神秘的笑容。</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93345" y="2726690"/>
            <a:ext cx="621538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space shuttle blasted off on schedule.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7970" y="5970270"/>
            <a:ext cx="72047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This is the most enigmatic book I have ever read.</a:t>
            </a:r>
            <a:endParaRPr lang="zh-CN" alt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204720"/>
            <a:ext cx="9491980" cy="521970"/>
          </a:xfrm>
          <a:prstGeom prst="rect">
            <a:avLst/>
          </a:prstGeom>
          <a:noFill/>
        </p:spPr>
        <p:txBody>
          <a:bodyPr wrap="square" rtlCol="0" anchor="t">
            <a:spAutoFit/>
          </a:bodyPr>
          <a:lstStyle/>
          <a:p>
            <a:r>
              <a:rPr lang="zh-CN" sz="2800">
                <a:ea typeface="华文中宋" panose="02010600040101010101" charset="-122"/>
              </a:rPr>
              <a:t>航天飞机按时发射升空</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157220"/>
            <a:ext cx="6063615" cy="209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37820" y="6428740"/>
            <a:ext cx="7214235" cy="76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55545" y="5393055"/>
            <a:ext cx="8297545" cy="521970"/>
          </a:xfrm>
          <a:prstGeom prst="rect">
            <a:avLst/>
          </a:prstGeom>
          <a:noFill/>
        </p:spPr>
        <p:txBody>
          <a:bodyPr wrap="square" rtlCol="0" anchor="t">
            <a:spAutoFit/>
          </a:bodyPr>
          <a:p>
            <a:r>
              <a:rPr lang="zh-CN" altLang="en-US" sz="2800">
                <a:ea typeface="华文中宋" panose="02010600040101010101" charset="-122"/>
              </a:rPr>
              <a:t>这是我读过的最令人费解的书了。</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18694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40004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676275"/>
            <a:ext cx="11751310" cy="277876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716915"/>
            <a:ext cx="11593830" cy="1753235"/>
          </a:xfrm>
          <a:prstGeom prst="rect">
            <a:avLst/>
          </a:prstGeom>
          <a:noFill/>
        </p:spPr>
        <p:txBody>
          <a:bodyPr wrap="square">
            <a:spAutoFit/>
          </a:bodyPr>
          <a:lstStyle/>
          <a:p>
            <a:pPr algn="l"/>
            <a:r>
              <a:rPr lang="en-US" altLang="zh-CN" sz="2700">
                <a:latin typeface="Times New Roman" panose="02020603050405020304" charset="0"/>
                <a:cs typeface="Times New Roman" panose="02020603050405020304" charset="0"/>
                <a:sym typeface="+mn-ea"/>
              </a:rPr>
              <a:t>A Chinese lunar probe has extracted the first-ever rock samples from the far side of the moon and is flying them back to Earth. The unmanned Chang’e-6 craft landed on the lunar surface last week in the Apollo basin, a giant crater near the South Pole.</a:t>
            </a:r>
            <a:endParaRPr lang="en-US" altLang="zh-CN" sz="2700">
              <a:latin typeface="Times New Roman" panose="02020603050405020304" charset="0"/>
              <a:cs typeface="Times New Roman" panose="02020603050405020304" charset="0"/>
              <a:sym typeface="+mn-ea"/>
            </a:endParaRPr>
          </a:p>
        </p:txBody>
      </p:sp>
      <p:sp>
        <p:nvSpPr>
          <p:cNvPr id="10" name="文本框 9"/>
          <p:cNvSpPr txBox="1"/>
          <p:nvPr/>
        </p:nvSpPr>
        <p:spPr>
          <a:xfrm>
            <a:off x="400685" y="2461260"/>
            <a:ext cx="11450955"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中国</a:t>
            </a:r>
            <a:r>
              <a:rPr lang="zh-CN" sz="2200">
                <a:latin typeface="Times New Roman" panose="02020603050405020304" charset="0"/>
                <a:ea typeface="华文中宋" panose="02010600040101010101" charset="-122"/>
                <a:cs typeface="Times New Roman" panose="02020603050405020304" charset="0"/>
              </a:rPr>
              <a:t>一架</a:t>
            </a:r>
            <a:r>
              <a:rPr sz="2200">
                <a:latin typeface="Times New Roman" panose="02020603050405020304" charset="0"/>
                <a:ea typeface="华文中宋" panose="02010600040101010101" charset="-122"/>
                <a:cs typeface="Times New Roman" panose="02020603050405020304" charset="0"/>
              </a:rPr>
              <a:t>月球探测器首次从月球背面提取了岩石样本，并将其送回地球。无人驾驶的嫦娥六号探测器上周在月球表面阿波罗盆地着陆，阿波罗盆地是月球南极附近的一个巨大陨石坑。</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90830" y="3931285"/>
            <a:ext cx="11680825" cy="1506855"/>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If all goes well, reports CNN.com, the probe will return to Earth on June 25. Scientists are excited about the mission because it is likely that the South Pole has ice—a potential game-changer for hopes of one day establishing a permanent lunar base—and because the samples may contain some of the oldest moon rocks ever collected.</a:t>
            </a:r>
            <a:endParaRPr sz="2300">
              <a:latin typeface="Times New Roman" panose="02020603050405020304" charset="0"/>
              <a:cs typeface="Times New Roman" panose="02020603050405020304" charset="0"/>
              <a:sym typeface="+mn-ea"/>
            </a:endParaRPr>
          </a:p>
        </p:txBody>
      </p:sp>
      <p:sp>
        <p:nvSpPr>
          <p:cNvPr id="14" name="文本框 13"/>
          <p:cNvSpPr txBox="1"/>
          <p:nvPr/>
        </p:nvSpPr>
        <p:spPr>
          <a:xfrm>
            <a:off x="416560" y="5388610"/>
            <a:ext cx="11460480"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据</a:t>
            </a:r>
            <a:r>
              <a:rPr lang="en-US" sz="2000">
                <a:latin typeface="Times New Roman" panose="02020603050405020304" charset="0"/>
                <a:ea typeface="华文中宋" panose="02010600040101010101" charset="-122"/>
                <a:cs typeface="Times New Roman" panose="02020603050405020304" charset="0"/>
              </a:rPr>
              <a:t>CNN</a:t>
            </a:r>
            <a:r>
              <a:rPr lang="zh-CN" altLang="en-US" sz="2000">
                <a:latin typeface="Times New Roman" panose="02020603050405020304" charset="0"/>
                <a:ea typeface="华文中宋" panose="02010600040101010101" charset="-122"/>
                <a:cs typeface="Times New Roman" panose="02020603050405020304" charset="0"/>
              </a:rPr>
              <a:t>网站</a:t>
            </a:r>
            <a:r>
              <a:rPr sz="2000">
                <a:latin typeface="Times New Roman" panose="02020603050405020304" charset="0"/>
                <a:ea typeface="华文中宋" panose="02010600040101010101" charset="-122"/>
                <a:cs typeface="Times New Roman" panose="02020603050405020304" charset="0"/>
              </a:rPr>
              <a:t>报道，如果一切顺利，探测器将于6月25日返回地球。科学家们对这次任务感到兴奋，因</a:t>
            </a:r>
            <a:r>
              <a:rPr lang="zh-CN" sz="2000">
                <a:latin typeface="Times New Roman" panose="02020603050405020304" charset="0"/>
                <a:ea typeface="华文中宋" panose="02010600040101010101" charset="-122"/>
                <a:cs typeface="Times New Roman" panose="02020603050405020304" charset="0"/>
              </a:rPr>
              <a:t>为月球</a:t>
            </a:r>
            <a:r>
              <a:rPr sz="2000">
                <a:latin typeface="Times New Roman" panose="02020603050405020304" charset="0"/>
                <a:ea typeface="华文中宋" panose="02010600040101010101" charset="-122"/>
                <a:cs typeface="Times New Roman" panose="02020603050405020304" charset="0"/>
              </a:rPr>
              <a:t>南极很可能</a:t>
            </a:r>
            <a:r>
              <a:rPr lang="zh-CN" sz="2000">
                <a:latin typeface="Times New Roman" panose="02020603050405020304" charset="0"/>
                <a:ea typeface="华文中宋" panose="02010600040101010101" charset="-122"/>
                <a:cs typeface="Times New Roman" panose="02020603050405020304" charset="0"/>
              </a:rPr>
              <a:t>存在</a:t>
            </a:r>
            <a:r>
              <a:rPr sz="2000">
                <a:latin typeface="Times New Roman" panose="02020603050405020304" charset="0"/>
                <a:ea typeface="华文中宋" panose="02010600040101010101" charset="-122"/>
                <a:cs typeface="Times New Roman" panose="02020603050405020304" charset="0"/>
              </a:rPr>
              <a:t>冰——这可能会</a:t>
            </a:r>
            <a:r>
              <a:rPr lang="zh-CN" sz="2000">
                <a:latin typeface="Times New Roman" panose="02020603050405020304" charset="0"/>
                <a:ea typeface="华文中宋" panose="02010600040101010101" charset="-122"/>
                <a:cs typeface="Times New Roman" panose="02020603050405020304" charset="0"/>
              </a:rPr>
              <a:t>加强有</a:t>
            </a:r>
            <a:r>
              <a:rPr sz="2000">
                <a:latin typeface="Times New Roman" panose="02020603050405020304" charset="0"/>
                <a:ea typeface="华文中宋" panose="02010600040101010101" charset="-122"/>
                <a:cs typeface="Times New Roman" panose="02020603050405020304" charset="0"/>
              </a:rPr>
              <a:t>朝一日建立永久月球基地的希望——还因为样本中可能包含迄今为止收集到的最古老的月球岩石。</a:t>
            </a:r>
            <a:endParaRPr sz="20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6</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29210" y="398145"/>
            <a:ext cx="12162790" cy="649160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Parliament in Spain has begun debating a </a:t>
            </a:r>
            <a:r>
              <a:rPr lang="en-US" sz="2600">
                <a:latin typeface="Times New Roman" panose="02020603050405020304" charset="0"/>
                <a:cs typeface="Times New Roman" panose="02020603050405020304" charset="0"/>
              </a:rPr>
              <a:t>___________ </a:t>
            </a:r>
            <a:r>
              <a:rPr sz="2600">
                <a:latin typeface="Times New Roman" panose="02020603050405020304" charset="0"/>
                <a:cs typeface="Times New Roman" panose="02020603050405020304" charset="0"/>
              </a:rPr>
              <a:t>amnesty law for nationalists from the Catalonia region. The bill presented by the socialist government seeks to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pending legal action for separatist activity, including an illegal and failed secession attempt in 2017. This law is expected to </a:t>
            </a:r>
            <a:r>
              <a:rPr lang="en-US" sz="2600">
                <a:latin typeface="Times New Roman" panose="02020603050405020304" charset="0"/>
                <a:cs typeface="Times New Roman" panose="02020603050405020304" charset="0"/>
              </a:rPr>
              <a:t>___________</a:t>
            </a:r>
            <a:r>
              <a:rPr sz="2600">
                <a:latin typeface="Times New Roman" panose="02020603050405020304" charset="0"/>
                <a:cs typeface="Times New Roman" panose="02020603050405020304" charset="0"/>
              </a:rPr>
              <a:t> by a narrow majority.</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 mayoral candidate in western Mexico has been murdered at his closing campaign event ahead of elections this weekend. Alfredo Cabrera was about to </a:t>
            </a:r>
            <a:r>
              <a:rPr lang="en-US" sz="2600">
                <a:latin typeface="Times New Roman" panose="02020603050405020304" charset="0"/>
                <a:cs typeface="Times New Roman" panose="02020603050405020304" charset="0"/>
              </a:rPr>
              <a:t>_______</a:t>
            </a:r>
            <a:r>
              <a:rPr sz="2600">
                <a:solidFill>
                  <a:srgbClr val="FF0000"/>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his supporters at a final rally when he was shot in the head, prompting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in the crowd. Will Grant reports from Mexico.</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murder was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on mobile phone </a:t>
            </a:r>
            <a:r>
              <a:rPr lang="en-US" altLang="zh-CN" sz="2600">
                <a:solidFill>
                  <a:srgbClr val="0000FF"/>
                </a:solidFill>
                <a:latin typeface="Times New Roman" panose="02020603050405020304" charset="0"/>
                <a:ea typeface="+mn-ea"/>
                <a:cs typeface="Times New Roman" panose="02020603050405020304" charset="0"/>
              </a:rPr>
              <a:t>footage </a:t>
            </a:r>
            <a:r>
              <a:rPr sz="2600">
                <a:latin typeface="Times New Roman" panose="02020603050405020304" charset="0"/>
                <a:cs typeface="Times New Roman" panose="02020603050405020304" charset="0"/>
              </a:rPr>
              <a:t>which has been posted online. In the video, a series of around 15 shots can be heard. And state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later announced that the gunman had been shot at the scene. Mr. Cabrera</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s coalition condemned the killing on social media, urging the authorities to </a:t>
            </a:r>
            <a:r>
              <a:rPr lang="en-US" sz="2600">
                <a:latin typeface="Times New Roman" panose="02020603050405020304" charset="0"/>
                <a:cs typeface="Times New Roman" panose="02020603050405020304" charset="0"/>
              </a:rPr>
              <a:t>__________ </a:t>
            </a:r>
            <a:r>
              <a:rPr sz="2600">
                <a:latin typeface="Times New Roman" panose="02020603050405020304" charset="0"/>
                <a:cs typeface="Times New Roman" panose="02020603050405020304" charset="0"/>
              </a:rPr>
              <a:t>the crime and </a:t>
            </a:r>
            <a:r>
              <a:rPr lang="en-US" altLang="zh-CN" sz="2600">
                <a:solidFill>
                  <a:srgbClr val="0000FF"/>
                </a:solidFill>
                <a:latin typeface="Times New Roman" panose="02020603050405020304" charset="0"/>
                <a:ea typeface="+mn-ea"/>
                <a:cs typeface="Times New Roman" panose="02020603050405020304" charset="0"/>
              </a:rPr>
              <a:t>apprehend </a:t>
            </a:r>
            <a:r>
              <a:rPr sz="2600">
                <a:latin typeface="Times New Roman" panose="02020603050405020304" charset="0"/>
                <a:cs typeface="Times New Roman" panose="02020603050405020304" charset="0"/>
              </a:rPr>
              <a:t>those responsible. They also blamed the ruling party Morena for as they put it, not having made even the most minimal effort to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the safety of the candidates in this campaign. The killing came on the final day of what has been the most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election in modern history in Mexico.</a:t>
            </a:r>
            <a:endParaRPr sz="26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nvSpPr>
        <p:spPr>
          <a:xfrm>
            <a:off x="6003925" y="455930"/>
            <a:ext cx="19812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controversial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9284335" y="2433320"/>
            <a:ext cx="117411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address</a:t>
            </a:r>
            <a:endParaRPr sz="26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2703830" y="3618865"/>
            <a:ext cx="40030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captured </a:t>
            </a:r>
            <a:endParaRPr lang="zh-CN"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8248650" y="4015740"/>
            <a:ext cx="32619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authorities </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4418330" y="5589905"/>
            <a:ext cx="23463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guarantee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8081010" y="5998210"/>
            <a:ext cx="369697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violent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5619115" y="4822190"/>
            <a:ext cx="207073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investigate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9044940" y="2814320"/>
            <a:ext cx="8388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panic </a:t>
            </a:r>
            <a:endParaRPr sz="28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6835775" y="1643380"/>
            <a:ext cx="28638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be approved</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113030" y="1251585"/>
            <a:ext cx="241490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withdraw </a:t>
            </a:r>
            <a:endParaRPr sz="2600">
              <a:solidFill>
                <a:srgbClr val="FF0000"/>
              </a:solidFill>
              <a:latin typeface="Times New Roman" panose="02020603050405020304" charset="0"/>
              <a:cs typeface="Times New Roman" panose="02020603050405020304" charset="0"/>
              <a:sym typeface="+mn-ea"/>
            </a:endParaRPr>
          </a:p>
        </p:txBody>
      </p:sp>
      <p:pic>
        <p:nvPicPr>
          <p:cNvPr id="5" name="BBC.06.04.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562080" y="6398260"/>
            <a:ext cx="403225" cy="37528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5"/>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footage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part of a film showing a particular event  (</a:t>
            </a:r>
            <a:r>
              <a:rPr lang="zh-CN" altLang="en-US" sz="2800">
                <a:latin typeface="Times New Roman" panose="02020603050405020304" charset="0"/>
                <a:ea typeface="华文中宋" panose="02010600040101010101" charset="-122"/>
                <a:cs typeface="Times New Roman" panose="02020603050405020304" charset="0"/>
                <a:sym typeface="+mn-ea"/>
              </a:rPr>
              <a:t>影片中的</a:t>
            </a:r>
            <a:r>
              <a:rPr lang="en-US"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连续镜头，片段</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They are planning to show exclusive footage from this summer’s festivals.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他们准备播放今年夏天节日庆典的独家镜头</a:t>
            </a:r>
            <a:r>
              <a:rPr lang="zh-CN" sz="2800">
                <a:latin typeface="Times New Roman" panose="02020603050405020304" charset="0"/>
                <a:ea typeface="华文中宋" panose="02010600040101010101" charset="-122"/>
                <a:cs typeface="Times New Roman" panose="02020603050405020304" charset="0"/>
              </a:rPr>
              <a:t>。</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lvl="8"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apprehend</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catch sb and arrest them</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逮捕；扣押</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Within hours, police apprehended the thief.</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几个小时之内，警察就逮捕了小偷。</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96850" y="2662555"/>
            <a:ext cx="699897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 watched old film footage of the moon landing.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307975" y="6055360"/>
            <a:ext cx="581279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Police have not apprehended her killer.</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140585"/>
            <a:ext cx="9491980" cy="521970"/>
          </a:xfrm>
          <a:prstGeom prst="rect">
            <a:avLst/>
          </a:prstGeom>
          <a:noFill/>
        </p:spPr>
        <p:txBody>
          <a:bodyPr wrap="square" rtlCol="0" anchor="t">
            <a:spAutoFit/>
          </a:bodyPr>
          <a:lstStyle/>
          <a:p>
            <a:r>
              <a:rPr lang="zh-CN" altLang="en-US" sz="2800">
                <a:ea typeface="华文中宋" panose="02010600040101010101" charset="-122"/>
              </a:rPr>
              <a:t>我看了一段登月的老影片。</a:t>
            </a:r>
            <a:endParaRPr lang="zh-CN" altLang="en-US" sz="2800">
              <a:ea typeface="华文中宋" panose="02010600040101010101" charset="-122"/>
            </a:endParaRPr>
          </a:p>
        </p:txBody>
      </p:sp>
      <p:cxnSp>
        <p:nvCxnSpPr>
          <p:cNvPr id="3145728" name="直接连接符 8"/>
          <p:cNvCxnSpPr/>
          <p:nvPr/>
        </p:nvCxnSpPr>
        <p:spPr>
          <a:xfrm>
            <a:off x="211455" y="3138805"/>
            <a:ext cx="7065010" cy="152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46710" y="6517640"/>
            <a:ext cx="5674995" cy="177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56180" y="5421630"/>
            <a:ext cx="8297545" cy="521970"/>
          </a:xfrm>
          <a:prstGeom prst="rect">
            <a:avLst/>
          </a:prstGeom>
          <a:noFill/>
        </p:spPr>
        <p:txBody>
          <a:bodyPr wrap="square" rtlCol="0" anchor="t">
            <a:spAutoFit/>
          </a:bodyPr>
          <a:p>
            <a:r>
              <a:rPr lang="zh-CN" altLang="en-US" sz="2800">
                <a:ea typeface="华文中宋" panose="02010600040101010101" charset="-122"/>
              </a:rPr>
              <a:t>警察还未抓获谋杀她的凶手。</a:t>
            </a:r>
            <a:endParaRPr lang="zh-CN" altLang="en-US" sz="2800">
              <a:ea typeface="华文中宋" panose="02010600040101010101" charset="-122"/>
            </a:endParaRPr>
          </a:p>
        </p:txBody>
      </p:sp>
      <p:sp>
        <p:nvSpPr>
          <p:cNvPr id="5" name="文本框 1"/>
          <p:cNvSpPr txBox="1"/>
          <p:nvPr>
            <p:custDataLst>
              <p:tags r:id="rId1"/>
            </p:custDataLst>
          </p:nvPr>
        </p:nvSpPr>
        <p:spPr>
          <a:xfrm>
            <a:off x="126365" y="2145665"/>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44068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A mayoral candidate in western Mexico has been murdered at his closing campaign event ahead of elections this weekend. Alfredo Cabrera was about to address his supporters at a final rally when he was shot in the head, prompting panic in the crowd.</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408940" y="2469515"/>
            <a:ext cx="11423015" cy="798830"/>
          </a:xfrm>
          <a:prstGeom prst="rect">
            <a:avLst/>
          </a:prstGeom>
          <a:noFill/>
        </p:spPr>
        <p:txBody>
          <a:bodyPr wrap="square" rtlCol="0">
            <a:spAutoFit/>
          </a:bodyPr>
          <a:lstStyle/>
          <a:p>
            <a:pPr algn="l">
              <a:buClrTx/>
              <a:buSzTx/>
              <a:buFontTx/>
            </a:pPr>
            <a:r>
              <a:rPr sz="2300">
                <a:latin typeface="Times New Roman" panose="02020603050405020304" charset="0"/>
                <a:ea typeface="华文中宋" panose="02010600040101010101" charset="-122"/>
                <a:cs typeface="Times New Roman" panose="02020603050405020304" charset="0"/>
              </a:rPr>
              <a:t>墨西哥西部一名市长候选人在周末选举前的竞选活动中被谋杀。Alfredo Cabrera在最后一次集会上正要向支持者发表讲话时，头部中枪，引发了人群的恐慌</a:t>
            </a:r>
            <a:r>
              <a:rPr lang="zh-CN" sz="2300">
                <a:latin typeface="Times New Roman" panose="02020603050405020304" charset="0"/>
                <a:ea typeface="华文中宋" panose="02010600040101010101" charset="-122"/>
                <a:cs typeface="Times New Roman" panose="02020603050405020304" charset="0"/>
              </a:rPr>
              <a:t>。</a:t>
            </a:r>
            <a:endParaRPr lang="zh-CN" sz="23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61620" y="382905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882390"/>
            <a:ext cx="11603355" cy="1506855"/>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The murder was captured on mobile phone footage which has been posted online. In the video, a series of around 15 shots can be heard. And state authorities later announced that the gunman had been shot at the scene. Mr. Cabrera</a:t>
            </a:r>
            <a:r>
              <a:rPr lang="en-US" sz="2300">
                <a:latin typeface="Times New Roman" panose="02020603050405020304" charset="0"/>
                <a:cs typeface="Times New Roman" panose="02020603050405020304" charset="0"/>
                <a:sym typeface="+mn-ea"/>
              </a:rPr>
              <a:t>’</a:t>
            </a:r>
            <a:r>
              <a:rPr sz="2300">
                <a:latin typeface="Times New Roman" panose="02020603050405020304" charset="0"/>
                <a:cs typeface="Times New Roman" panose="02020603050405020304" charset="0"/>
                <a:sym typeface="+mn-ea"/>
              </a:rPr>
              <a:t>s coalition condemned the killing on social media, urging the authorities to investigate the crime and apprehend those responsible. </a:t>
            </a:r>
            <a:endParaRPr sz="2300">
              <a:latin typeface="Times New Roman" panose="02020603050405020304" charset="0"/>
              <a:cs typeface="Times New Roman" panose="02020603050405020304" charset="0"/>
              <a:sym typeface="+mn-ea"/>
            </a:endParaRPr>
          </a:p>
        </p:txBody>
      </p:sp>
      <p:sp>
        <p:nvSpPr>
          <p:cNvPr id="14" name="文本框 13"/>
          <p:cNvSpPr txBox="1"/>
          <p:nvPr/>
        </p:nvSpPr>
        <p:spPr>
          <a:xfrm>
            <a:off x="360680" y="5372735"/>
            <a:ext cx="11535410" cy="1060450"/>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这起谋杀案被手机拍摄下来，并发布在网上。在视频中，可以听到大约15</a:t>
            </a:r>
            <a:r>
              <a:rPr lang="zh-CN" sz="2100">
                <a:latin typeface="Times New Roman" panose="02020603050405020304" charset="0"/>
                <a:ea typeface="华文中宋" panose="02010600040101010101" charset="-122"/>
                <a:cs typeface="Times New Roman" panose="02020603050405020304" charset="0"/>
              </a:rPr>
              <a:t>声枪响</a:t>
            </a:r>
            <a:r>
              <a:rPr sz="2100">
                <a:latin typeface="Times New Roman" panose="02020603050405020304" charset="0"/>
                <a:ea typeface="华文中宋" panose="02010600040101010101" charset="-122"/>
                <a:cs typeface="Times New Roman" panose="02020603050405020304" charset="0"/>
              </a:rPr>
              <a:t>。州当局随后宣布，枪手已在现场被击</a:t>
            </a:r>
            <a:r>
              <a:rPr lang="zh-CN" sz="2100">
                <a:latin typeface="Times New Roman" panose="02020603050405020304" charset="0"/>
                <a:ea typeface="华文中宋" panose="02010600040101010101" charset="-122"/>
                <a:cs typeface="Times New Roman" panose="02020603050405020304" charset="0"/>
              </a:rPr>
              <a:t>中</a:t>
            </a:r>
            <a:r>
              <a:rPr sz="2100">
                <a:latin typeface="Times New Roman" panose="02020603050405020304" charset="0"/>
                <a:ea typeface="华文中宋" panose="02010600040101010101" charset="-122"/>
                <a:cs typeface="Times New Roman" panose="02020603050405020304" charset="0"/>
              </a:rPr>
              <a:t>。</a:t>
            </a:r>
            <a:r>
              <a:rPr sz="2100">
                <a:latin typeface="Times New Roman" panose="02020603050405020304" charset="0"/>
                <a:cs typeface="Times New Roman" panose="02020603050405020304" charset="0"/>
                <a:sym typeface="+mn-ea"/>
              </a:rPr>
              <a:t>Cabrera</a:t>
            </a:r>
            <a:r>
              <a:rPr sz="2100">
                <a:latin typeface="Times New Roman" panose="02020603050405020304" charset="0"/>
                <a:ea typeface="华文中宋" panose="02010600040101010101" charset="-122"/>
                <a:cs typeface="Times New Roman" panose="02020603050405020304" charset="0"/>
              </a:rPr>
              <a:t>的联盟在社交媒体上谴责了这起杀戮事件，敦促当局调查这起罪行</a:t>
            </a:r>
            <a:r>
              <a:rPr lang="zh-CN" sz="2100">
                <a:latin typeface="Times New Roman" panose="02020603050405020304" charset="0"/>
                <a:ea typeface="华文中宋" panose="02010600040101010101" charset="-122"/>
                <a:cs typeface="Times New Roman" panose="02020603050405020304" charset="0"/>
              </a:rPr>
              <a:t>并</a:t>
            </a:r>
            <a:r>
              <a:rPr sz="2100">
                <a:latin typeface="Times New Roman" panose="02020603050405020304" charset="0"/>
                <a:ea typeface="华文中宋" panose="02010600040101010101" charset="-122"/>
                <a:cs typeface="Times New Roman" panose="02020603050405020304" charset="0"/>
              </a:rPr>
              <a:t>逮捕肇事者。</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June 1st</a:t>
            </a:r>
            <a:r>
              <a:t>-</a:t>
            </a:r>
            <a:r>
              <a:rPr lang="en-US"/>
              <a:t>15th</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6</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21</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86995" y="414655"/>
            <a:ext cx="12026265" cy="610679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The US Secretary of State Antony Blinken says the government is continuing to </a:t>
            </a:r>
            <a:r>
              <a:rPr lang="en-US" sz="2300">
                <a:latin typeface="Times New Roman" panose="02020603050405020304" charset="0"/>
                <a:cs typeface="Times New Roman" panose="02020603050405020304" charset="0"/>
              </a:rPr>
              <a:t>________ </a:t>
            </a:r>
            <a:r>
              <a:rPr lang="en-US" altLang="zh-CN" sz="2300">
                <a:solidFill>
                  <a:srgbClr val="0000FF"/>
                </a:solidFill>
                <a:latin typeface="Times New Roman" panose="02020603050405020304" charset="0"/>
                <a:ea typeface="+mn-ea"/>
                <a:cs typeface="Times New Roman" panose="02020603050405020304" charset="0"/>
              </a:rPr>
              <a:t>consignment</a:t>
            </a:r>
            <a:r>
              <a:rPr sz="2300">
                <a:latin typeface="Times New Roman" panose="02020603050405020304" charset="0"/>
                <a:cs typeface="Times New Roman" panose="02020603050405020304" charset="0"/>
              </a:rPr>
              <a:t> of bombs from Israel over concerns about their possible use in </a:t>
            </a:r>
            <a:r>
              <a:rPr lang="en-US" sz="2300">
                <a:latin typeface="Times New Roman" panose="02020603050405020304" charset="0"/>
                <a:cs typeface="Times New Roman" panose="02020603050405020304" charset="0"/>
              </a:rPr>
              <a:t>__________</a:t>
            </a:r>
            <a:r>
              <a:rPr sz="2300">
                <a:latin typeface="Times New Roman" panose="02020603050405020304" charset="0"/>
                <a:cs typeface="Times New Roman" panose="02020603050405020304" charset="0"/>
              </a:rPr>
              <a:t> of Gaza. He said the issue remained under review. An hour before he spoke, the Israeli Prime Minister Benjamin Netanyahu claimed Mr. Blinken had privately assured him that Washington was working to </a:t>
            </a:r>
            <a:r>
              <a:rPr lang="en-US" sz="2300">
                <a:latin typeface="Times New Roman" panose="02020603050405020304" charset="0"/>
                <a:cs typeface="Times New Roman" panose="02020603050405020304" charset="0"/>
              </a:rPr>
              <a:t>_______ </a:t>
            </a:r>
            <a:r>
              <a:rPr sz="2300">
                <a:latin typeface="Times New Roman" panose="02020603050405020304" charset="0"/>
                <a:cs typeface="Times New Roman" panose="02020603050405020304" charset="0"/>
              </a:rPr>
              <a:t>what he called </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bottlenecks</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in arms deliveries.</a:t>
            </a:r>
            <a:endParaRPr sz="23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A mysterious, </a:t>
            </a:r>
            <a:r>
              <a:rPr lang="en-US" sz="2300">
                <a:latin typeface="Times New Roman" panose="02020603050405020304" charset="0"/>
                <a:cs typeface="Times New Roman" panose="02020603050405020304" charset="0"/>
              </a:rPr>
              <a:t>_________ </a:t>
            </a:r>
            <a:r>
              <a:rPr sz="2300">
                <a:latin typeface="Times New Roman" panose="02020603050405020304" charset="0"/>
                <a:cs typeface="Times New Roman" panose="02020603050405020304" charset="0"/>
              </a:rPr>
              <a:t>monolith has appeared in a remote mountain range in the Nevada desert in the United States, sparking speculation about how it got there. The Las Vegas police department said they </a:t>
            </a:r>
            <a:r>
              <a:rPr lang="en-US" sz="2300">
                <a:latin typeface="Times New Roman" panose="02020603050405020304" charset="0"/>
                <a:cs typeface="Times New Roman" panose="02020603050405020304" charset="0"/>
              </a:rPr>
              <a:t>_______ </a:t>
            </a:r>
            <a:r>
              <a:rPr sz="2300">
                <a:latin typeface="Times New Roman" panose="02020603050405020304" charset="0"/>
                <a:cs typeface="Times New Roman" panose="02020603050405020304" charset="0"/>
              </a:rPr>
              <a:t>the three-metre tall rectangular structure over the weekend. They heartbeat on such a rescue mission near Gass Peak, a popular hiking area in the desert about an hour north of Las Vegas. Their pictures on social media showed the object in rugged terrain, </a:t>
            </a:r>
            <a:r>
              <a:rPr lang="en-US" sz="2300">
                <a:latin typeface="Times New Roman" panose="02020603050405020304" charset="0"/>
                <a:cs typeface="Times New Roman" panose="02020603050405020304" charset="0"/>
              </a:rPr>
              <a:t>_________________</a:t>
            </a:r>
            <a:r>
              <a:rPr sz="2300">
                <a:latin typeface="Times New Roman" panose="02020603050405020304" charset="0"/>
                <a:cs typeface="Times New Roman" panose="02020603050405020304" charset="0"/>
              </a:rPr>
              <a:t> a bright blue sky. The shining prism is similar to other metal </a:t>
            </a:r>
            <a:r>
              <a:rPr lang="en-US" altLang="zh-CN" sz="2300">
                <a:solidFill>
                  <a:srgbClr val="0000FF"/>
                </a:solidFill>
                <a:latin typeface="Times New Roman" panose="02020603050405020304" charset="0"/>
                <a:ea typeface="+mn-ea"/>
                <a:cs typeface="Times New Roman" panose="02020603050405020304" charset="0"/>
              </a:rPr>
              <a:t>installation</a:t>
            </a:r>
            <a:r>
              <a:rPr sz="2300">
                <a:latin typeface="Times New Roman" panose="02020603050405020304" charset="0"/>
                <a:cs typeface="Times New Roman" panose="02020603050405020304" charset="0"/>
              </a:rPr>
              <a:t>s</a:t>
            </a:r>
            <a:r>
              <a:rPr lang="en-US" altLang="zh-CN" sz="2300">
                <a:solidFill>
                  <a:srgbClr val="0000FF"/>
                </a:solidFill>
                <a:latin typeface="Times New Roman" panose="02020603050405020304" charset="0"/>
                <a:ea typeface="+mn-ea"/>
                <a:cs typeface="Times New Roman" panose="02020603050405020304" charset="0"/>
              </a:rPr>
              <a:t> </a:t>
            </a:r>
            <a:r>
              <a:rPr sz="2300">
                <a:latin typeface="Times New Roman" panose="02020603050405020304" charset="0"/>
                <a:cs typeface="Times New Roman" panose="02020603050405020304" charset="0"/>
              </a:rPr>
              <a:t>that appeared around the world in 2020. All of the structures </a:t>
            </a:r>
            <a:r>
              <a:rPr lang="en-US" sz="2300">
                <a:latin typeface="Times New Roman" panose="02020603050405020304" charset="0"/>
                <a:cs typeface="Times New Roman" panose="02020603050405020304" charset="0"/>
              </a:rPr>
              <a:t>___________ </a:t>
            </a:r>
            <a:r>
              <a:rPr sz="2300">
                <a:latin typeface="Times New Roman" panose="02020603050405020304" charset="0"/>
                <a:cs typeface="Times New Roman" panose="02020603050405020304" charset="0"/>
              </a:rPr>
              <a:t>as quickly as they popped up.</a:t>
            </a:r>
            <a:endParaRPr sz="23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One of baseball</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s greatest ever players, Willie Mays has died. He was 93. Over 22 seasons, Mays became a huge star thanks to his batting power, </a:t>
            </a:r>
            <a:r>
              <a:rPr lang="en-US" sz="2300">
                <a:latin typeface="Times New Roman" panose="02020603050405020304" charset="0"/>
                <a:cs typeface="Times New Roman" panose="02020603050405020304" charset="0"/>
              </a:rPr>
              <a:t>_____________</a:t>
            </a:r>
            <a:r>
              <a:rPr sz="2300">
                <a:latin typeface="Times New Roman" panose="02020603050405020304" charset="0"/>
                <a:cs typeface="Times New Roman" panose="02020603050405020304" charset="0"/>
              </a:rPr>
              <a:t>, and athleticism in the field. He made a spectacular </a:t>
            </a:r>
            <a:r>
              <a:rPr lang="en-US" sz="2300">
                <a:latin typeface="Times New Roman" panose="02020603050405020304" charset="0"/>
                <a:cs typeface="Times New Roman" panose="02020603050405020304" charset="0"/>
              </a:rPr>
              <a:t>_____ </a:t>
            </a:r>
            <a:r>
              <a:rPr sz="2300">
                <a:latin typeface="Times New Roman" panose="02020603050405020304" charset="0"/>
                <a:cs typeface="Times New Roman" panose="02020603050405020304" charset="0"/>
              </a:rPr>
              <a:t>in the 1954 World Series that remains one of the sport</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s best known plays. Mays was among the first generation of African Americans who were allowed to </a:t>
            </a:r>
            <a:r>
              <a:rPr lang="en-US" sz="2300">
                <a:latin typeface="Times New Roman" panose="02020603050405020304" charset="0"/>
                <a:cs typeface="Times New Roman" panose="02020603050405020304" charset="0"/>
              </a:rPr>
              <a:t>________ </a:t>
            </a:r>
            <a:r>
              <a:rPr sz="2300">
                <a:latin typeface="Times New Roman" panose="02020603050405020304" charset="0"/>
                <a:cs typeface="Times New Roman" panose="02020603050405020304" charset="0"/>
              </a:rPr>
              <a:t>in Major League Baseball. And that</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s the latest BBC news.</a:t>
            </a:r>
            <a:endParaRPr sz="23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pic>
        <p:nvPicPr>
          <p:cNvPr id="3" name="BBC.06.21.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91595" y="6238875"/>
            <a:ext cx="551180" cy="479425"/>
          </a:xfrm>
          <a:prstGeom prst="rect">
            <a:avLst/>
          </a:prstGeom>
        </p:spPr>
      </p:pic>
      <p:sp>
        <p:nvSpPr>
          <p:cNvPr id="4" name="文本框 3"/>
          <p:cNvSpPr txBox="1"/>
          <p:nvPr/>
        </p:nvSpPr>
        <p:spPr>
          <a:xfrm>
            <a:off x="9879965" y="472440"/>
            <a:ext cx="198120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withhold </a:t>
            </a:r>
            <a:endParaRPr kumimoji="0" lang="zh-CN" alt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2218690" y="2218055"/>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reflective </a:t>
            </a:r>
            <a:endParaRPr sz="23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8060690" y="3615055"/>
            <a:ext cx="400304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standing tall against</a:t>
            </a:r>
            <a:endParaRPr lang="zh-CN" sz="23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2629535" y="4323715"/>
            <a:ext cx="326199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disappeared </a:t>
            </a:r>
            <a:endParaRPr sz="23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2466975" y="5376545"/>
            <a:ext cx="234632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catch </a:t>
            </a:r>
            <a:endParaRPr kumimoji="0" 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9683750" y="5721985"/>
            <a:ext cx="128333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compete </a:t>
            </a:r>
            <a:endParaRPr kumimoji="0" 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5792470" y="5031105"/>
            <a:ext cx="207073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lightning</a:t>
            </a:r>
            <a:r>
              <a:rPr lang="en-US" sz="2300">
                <a:solidFill>
                  <a:srgbClr val="FF0000"/>
                </a:solidFill>
                <a:latin typeface="Times New Roman" panose="02020603050405020304" charset="0"/>
                <a:cs typeface="Times New Roman" panose="02020603050405020304" charset="0"/>
                <a:sym typeface="+mn-ea"/>
              </a:rPr>
              <a:t> </a:t>
            </a:r>
            <a:r>
              <a:rPr sz="2300">
                <a:solidFill>
                  <a:srgbClr val="FF0000"/>
                </a:solidFill>
                <a:latin typeface="Times New Roman" panose="02020603050405020304" charset="0"/>
                <a:cs typeface="Times New Roman" panose="02020603050405020304" charset="0"/>
                <a:sym typeface="+mn-ea"/>
              </a:rPr>
              <a:t>speed</a:t>
            </a:r>
            <a:endParaRPr kumimoji="0" 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334770" y="2909570"/>
            <a:ext cx="233743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spotted </a:t>
            </a:r>
            <a:endParaRPr sz="23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0478770" y="1519555"/>
            <a:ext cx="144018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457200" marR="0" lvl="1" indent="0" algn="l" defTabSz="914400" rtl="0" fontAlgn="auto" latinLnBrk="0" hangingPunct="0">
              <a:lnSpc>
                <a:spcPct val="100000"/>
              </a:lnSpc>
              <a:spcBef>
                <a:spcPts val="0"/>
              </a:spcBef>
              <a:spcAft>
                <a:spcPts val="0"/>
              </a:spcAft>
              <a:buClrTx/>
              <a:buSzTx/>
              <a:buFontTx/>
              <a:buNone/>
            </a:pPr>
            <a:r>
              <a:rPr lang="en-US" sz="2300">
                <a:solidFill>
                  <a:srgbClr val="FF0000"/>
                </a:solidFill>
                <a:latin typeface="Times New Roman" panose="02020603050405020304" charset="0"/>
                <a:cs typeface="Times New Roman" panose="02020603050405020304" charset="0"/>
                <a:sym typeface="+mn-ea"/>
              </a:rPr>
              <a:t>r</a:t>
            </a:r>
            <a:r>
              <a:rPr sz="2300">
                <a:solidFill>
                  <a:srgbClr val="FF0000"/>
                </a:solidFill>
                <a:latin typeface="Times New Roman" panose="02020603050405020304" charset="0"/>
                <a:cs typeface="Times New Roman" panose="02020603050405020304" charset="0"/>
                <a:sym typeface="+mn-ea"/>
              </a:rPr>
              <a:t>emove </a:t>
            </a:r>
            <a:endParaRPr sz="23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9093200" y="817880"/>
            <a:ext cx="241490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urban areas</a:t>
            </a:r>
            <a:endParaRPr sz="2300">
              <a:solidFill>
                <a:srgbClr val="FF0000"/>
              </a:solidFill>
              <a:latin typeface="Times New Roman" panose="02020603050405020304" charset="0"/>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consignment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quantity of goods that are sent or delivered somewhere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zh-CN" sz="2800">
                <a:latin typeface="Times New Roman" panose="02020603050405020304" charset="0"/>
                <a:ea typeface="华文中宋" panose="02010600040101010101" charset="-122"/>
                <a:cs typeface="Times New Roman" panose="02020603050405020304" charset="0"/>
                <a:sym typeface="+mn-ea"/>
              </a:rPr>
              <a:t>装运的货物；运送物</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 consignment of medicines has arrived here.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运送的一批药物已经到达这里</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installation</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An installation is a place that contains equipment and machinery which are being used for a particular purpose.</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设施</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building was turned into a secret military installation.</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该建筑被改造成了一处秘密军事设施。</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215640"/>
            <a:ext cx="821880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first consignment of food has already left London.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99720" y="6303010"/>
            <a:ext cx="635635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There is a heating installation in our house.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718435"/>
            <a:ext cx="9491980" cy="521970"/>
          </a:xfrm>
          <a:prstGeom prst="rect">
            <a:avLst/>
          </a:prstGeom>
          <a:noFill/>
        </p:spPr>
        <p:txBody>
          <a:bodyPr wrap="square" rtlCol="0" anchor="t">
            <a:spAutoFit/>
          </a:bodyPr>
          <a:lstStyle/>
          <a:p>
            <a:r>
              <a:rPr lang="zh-CN" sz="2800">
                <a:ea typeface="华文中宋" panose="02010600040101010101" charset="-122"/>
              </a:rPr>
              <a:t>运送的第一批食品已经离开了伦敦</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655695"/>
            <a:ext cx="8031480" cy="196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725920"/>
            <a:ext cx="6391275"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828665"/>
            <a:ext cx="8297545" cy="521970"/>
          </a:xfrm>
          <a:prstGeom prst="rect">
            <a:avLst/>
          </a:prstGeom>
          <a:noFill/>
        </p:spPr>
        <p:txBody>
          <a:bodyPr wrap="square" rtlCol="0" anchor="t">
            <a:spAutoFit/>
          </a:bodyPr>
          <a:p>
            <a:r>
              <a:rPr lang="zh-CN" altLang="en-US" sz="2800">
                <a:ea typeface="华文中宋" panose="02010600040101010101" charset="-122"/>
              </a:rPr>
              <a:t>我们的房子里有供暖设施。</a:t>
            </a:r>
            <a:endParaRPr lang="zh-CN" altLang="en-US" sz="2800">
              <a:ea typeface="华文中宋" panose="02010600040101010101" charset="-122"/>
            </a:endParaRPr>
          </a:p>
        </p:txBody>
      </p:sp>
      <p:sp>
        <p:nvSpPr>
          <p:cNvPr id="5" name="文本框 1"/>
          <p:cNvSpPr txBox="1"/>
          <p:nvPr>
            <p:custDataLst>
              <p:tags r:id="rId1"/>
            </p:custDataLst>
          </p:nvPr>
        </p:nvSpPr>
        <p:spPr>
          <a:xfrm>
            <a:off x="126365" y="2690495"/>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828665"/>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57250"/>
            <a:ext cx="11502390" cy="156845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A mysterious, reflective monolith has appeared in a remote mountain range in the Nevada desert in the United States, sparking speculation about how it got there. The Las Vegas police department said they spotted the three-metre tall rectangular structure over the weekend.</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392430" y="2419985"/>
            <a:ext cx="11470640"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在美国内华达沙漠的一个偏远山区出现了一块神秘的反光巨石，引发了人们对它是如何到达那里的猜测。拉斯维加斯警察局表示，他们在周末发现了这座三米高的矩形建筑。</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56845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One of baseball</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s greatest ever players, Willie Mays has died. He was 93. Over 22 seasons, Mays became a huge star thanks to his batting power, lightning speed and athleticism in the field. He made a spectacular catch in the 1954 World Series that remains one of the sport</a:t>
            </a:r>
            <a:r>
              <a:rPr lang="en-US"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sym typeface="+mn-ea"/>
              </a:rPr>
              <a:t>s best known plays.</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393700" y="5430520"/>
            <a:ext cx="11470005" cy="1060450"/>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棒球史上最伟大的球员之一威利·梅斯去世。享年93岁。在22个赛季里，梅斯凭借他的打击力、闪电般的速度和在球场上的运动能力成为了一名巨星。他在1954年的世界职业棒球大赛中做出了一次精彩</a:t>
            </a:r>
            <a:r>
              <a:rPr lang="zh-CN" sz="2100">
                <a:latin typeface="Times New Roman" panose="02020603050405020304" charset="0"/>
                <a:ea typeface="华文中宋" panose="02010600040101010101" charset="-122"/>
                <a:cs typeface="Times New Roman" panose="02020603050405020304" charset="0"/>
              </a:rPr>
              <a:t>无比</a:t>
            </a:r>
            <a:r>
              <a:rPr sz="2100">
                <a:latin typeface="Times New Roman" panose="02020603050405020304" charset="0"/>
                <a:ea typeface="华文中宋" panose="02010600040101010101" charset="-122"/>
                <a:cs typeface="Times New Roman" panose="02020603050405020304" charset="0"/>
              </a:rPr>
              <a:t>的接球，这一接球至今仍是这项</a:t>
            </a:r>
            <a:r>
              <a:rPr lang="zh-CN" sz="2100">
                <a:latin typeface="Times New Roman" panose="02020603050405020304" charset="0"/>
                <a:ea typeface="华文中宋" panose="02010600040101010101" charset="-122"/>
                <a:cs typeface="Times New Roman" panose="02020603050405020304" charset="0"/>
              </a:rPr>
              <a:t>赛事中</a:t>
            </a:r>
            <a:r>
              <a:rPr sz="2100">
                <a:latin typeface="Times New Roman" panose="02020603050405020304" charset="0"/>
                <a:ea typeface="华文中宋" panose="02010600040101010101" charset="-122"/>
                <a:cs typeface="Times New Roman" panose="02020603050405020304" charset="0"/>
              </a:rPr>
              <a:t>最著名</a:t>
            </a:r>
            <a:r>
              <a:rPr lang="zh-CN" sz="2100">
                <a:latin typeface="Times New Roman" panose="02020603050405020304" charset="0"/>
                <a:ea typeface="华文中宋" panose="02010600040101010101" charset="-122"/>
                <a:cs typeface="Times New Roman" panose="02020603050405020304" charset="0"/>
              </a:rPr>
              <a:t>的场景</a:t>
            </a:r>
            <a:r>
              <a:rPr sz="2100">
                <a:latin typeface="Times New Roman" panose="02020603050405020304" charset="0"/>
                <a:ea typeface="华文中宋" panose="02010600040101010101" charset="-122"/>
                <a:cs typeface="Times New Roman" panose="02020603050405020304" charset="0"/>
              </a:rPr>
              <a:t>之一。</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74295"/>
            <a:ext cx="11864975"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Explorer of the Year: Fernando Trujillo</a:t>
            </a:r>
            <a:endParaRPr lang="en-US" altLang="zh-CN" sz="3000" b="1">
              <a:latin typeface="Times New Roman" panose="02020603050405020304" charset="0"/>
              <a:cs typeface="Times New Roman" panose="02020603050405020304" charset="0"/>
            </a:endParaRPr>
          </a:p>
          <a:p>
            <a:pPr algn="ct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国家地理年度探险家</a:t>
            </a:r>
            <a:endParaRPr lang="en-US" alt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883410" y="1188720"/>
            <a:ext cx="8425180" cy="56445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4765" y="403225"/>
            <a:ext cx="12133580" cy="6452235"/>
          </a:xfrm>
          <a:prstGeom prst="rect">
            <a:avLst/>
          </a:prstGeom>
          <a:noFill/>
        </p:spPr>
        <p:txBody>
          <a:bodyPr wrap="square" rtlCol="0" anchor="t">
            <a:spAutoFit/>
          </a:bodyPr>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Colombian marine biologist Fernando Trujillo has been named the 2024 Rolex National Geographic Explorer of the Year. This award </a:t>
            </a:r>
            <a:r>
              <a:rPr lang="en-US" sz="2300">
                <a:latin typeface="Times New Roman" panose="02020603050405020304" charset="0"/>
                <a:cs typeface="Times New Roman" panose="02020603050405020304" charset="0"/>
              </a:rPr>
              <a:t>_______ (give)</a:t>
            </a:r>
            <a:r>
              <a:rPr sz="2300">
                <a:latin typeface="Times New Roman" panose="02020603050405020304" charset="0"/>
                <a:cs typeface="Times New Roman" panose="02020603050405020304" charset="0"/>
              </a:rPr>
              <a:t> by the National Geographic Society to an </a:t>
            </a:r>
            <a:r>
              <a:rPr lang="en-US" altLang="zh-CN" sz="2300">
                <a:solidFill>
                  <a:srgbClr val="0000FF"/>
                </a:solidFill>
                <a:latin typeface="Times New Roman" panose="02020603050405020304" charset="0"/>
                <a:cs typeface="Times New Roman" panose="02020603050405020304" charset="0"/>
              </a:rPr>
              <a:t>intrepid </a:t>
            </a:r>
            <a:r>
              <a:rPr sz="2300">
                <a:latin typeface="Times New Roman" panose="02020603050405020304" charset="0"/>
                <a:cs typeface="Times New Roman" panose="02020603050405020304" charset="0"/>
              </a:rPr>
              <a:t>Explorer who highlights vital </a:t>
            </a:r>
            <a:r>
              <a:rPr lang="en-US" sz="2300">
                <a:latin typeface="Times New Roman" panose="02020603050405020304" charset="0"/>
                <a:cs typeface="Times New Roman" panose="02020603050405020304" charset="0"/>
              </a:rPr>
              <a:t>______ (issue)</a:t>
            </a:r>
            <a:r>
              <a:rPr sz="2300">
                <a:solidFill>
                  <a:srgbClr val="FF0000"/>
                </a:solidFill>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facing our planet and</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inspires others to act. “His</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work in</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South America enhances</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protections for endangered wildlife and supports </a:t>
            </a:r>
            <a:r>
              <a:rPr lang="en-US" sz="2300">
                <a:latin typeface="Times New Roman" panose="02020603050405020304" charset="0"/>
                <a:cs typeface="Times New Roman" panose="02020603050405020304" charset="0"/>
              </a:rPr>
              <a:t>__________  (sustain) </a:t>
            </a:r>
            <a:r>
              <a:rPr sz="2300">
                <a:latin typeface="Times New Roman" panose="02020603050405020304" charset="0"/>
                <a:cs typeface="Times New Roman" panose="02020603050405020304" charset="0"/>
              </a:rPr>
              <a:t>practices for the betterment of local communities,” says Jill Tiefenthaler, CEO of the Society. </a:t>
            </a:r>
            <a:r>
              <a:rPr lang="en-US" sz="2300">
                <a:latin typeface="Times New Roman" panose="02020603050405020304" charset="0"/>
                <a:cs typeface="Times New Roman" panose="02020603050405020304" charset="0"/>
              </a:rPr>
              <a:t>        </a:t>
            </a:r>
            <a:endParaRPr lang="en-US"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Trujillo has dedicated his life to </a:t>
            </a:r>
            <a:r>
              <a:rPr lang="en-US" sz="2300">
                <a:latin typeface="Times New Roman" panose="02020603050405020304" charset="0"/>
                <a:cs typeface="Times New Roman" panose="02020603050405020304" charset="0"/>
              </a:rPr>
              <a:t>______ (save) </a:t>
            </a:r>
            <a:r>
              <a:rPr sz="2300">
                <a:latin typeface="Times New Roman" panose="02020603050405020304" charset="0"/>
                <a:cs typeface="Times New Roman" panose="02020603050405020304" charset="0"/>
              </a:rPr>
              <a:t>the Amazon’s river dolphins, and he was given another name by the Tikuna Indigenous people who live along the Amazon River in Colombia: omacha. At first he didn’t understand why. But after Trujillo figured out the reason, he realized the moniker was so apt he adopted </a:t>
            </a:r>
            <a:r>
              <a:rPr lang="en-US" sz="2300">
                <a:latin typeface="Times New Roman" panose="02020603050405020304" charset="0"/>
                <a:cs typeface="Times New Roman" panose="02020603050405020304" charset="0"/>
              </a:rPr>
              <a:t>___</a:t>
            </a:r>
            <a:r>
              <a:rPr sz="2300">
                <a:solidFill>
                  <a:srgbClr val="FF0000"/>
                </a:solidFill>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for his conservation organization. Omacha, in Tikuna culture, is the name of a dolphin that can transform </a:t>
            </a:r>
            <a:r>
              <a:rPr lang="en-US" sz="2300">
                <a:latin typeface="Times New Roman" panose="02020603050405020304" charset="0"/>
                <a:cs typeface="Times New Roman" panose="02020603050405020304" charset="0"/>
              </a:rPr>
              <a:t>____</a:t>
            </a:r>
            <a:r>
              <a:rPr sz="2300">
                <a:solidFill>
                  <a:srgbClr val="FF0000"/>
                </a:solidFill>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a man.</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“For me, it’s a kind</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of</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magic </a:t>
            </a:r>
            <a:r>
              <a:rPr lang="en-US" sz="2300">
                <a:latin typeface="Times New Roman" panose="02020603050405020304" charset="0"/>
                <a:cs typeface="Times New Roman" panose="02020603050405020304" charset="0"/>
              </a:rPr>
              <a:t>______ (find)</a:t>
            </a:r>
            <a:r>
              <a:rPr sz="2300">
                <a:latin typeface="Times New Roman" panose="02020603050405020304" charset="0"/>
                <a:cs typeface="Times New Roman" panose="02020603050405020304" charset="0"/>
              </a:rPr>
              <a:t> dolphins in the forest,” he says. But</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these freshwater</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mammals are threatened by fisheries, mining, and deforestation. Trujillo, who’s part of the National Geographic and Rolex Perpetual Planet Amazon Expedition—</a:t>
            </a:r>
            <a:r>
              <a:rPr lang="en-US" sz="2300">
                <a:latin typeface="Times New Roman" panose="02020603050405020304" charset="0"/>
                <a:cs typeface="Times New Roman" panose="02020603050405020304" charset="0"/>
              </a:rPr>
              <a:t>___</a:t>
            </a:r>
            <a:r>
              <a:rPr sz="2300">
                <a:latin typeface="Times New Roman" panose="02020603050405020304" charset="0"/>
                <a:cs typeface="Times New Roman" panose="02020603050405020304" charset="0"/>
              </a:rPr>
              <a:t> two-year scientific exploration of the river basin—collaborates with residents to develop dolphin-friendly practices that won’t interfere </a:t>
            </a:r>
            <a:r>
              <a:rPr lang="en-US" sz="2300">
                <a:latin typeface="Times New Roman" panose="02020603050405020304" charset="0"/>
                <a:cs typeface="Times New Roman" panose="02020603050405020304" charset="0"/>
              </a:rPr>
              <a:t>_____ </a:t>
            </a:r>
            <a:r>
              <a:rPr lang="en-US" altLang="zh-CN" sz="2300">
                <a:solidFill>
                  <a:srgbClr val="0000FF"/>
                </a:solidFill>
                <a:latin typeface="Times New Roman" panose="02020603050405020304" charset="0"/>
                <a:cs typeface="Times New Roman" panose="02020603050405020304" charset="0"/>
              </a:rPr>
              <a:t>subsistence </a:t>
            </a:r>
            <a:r>
              <a:rPr sz="2300">
                <a:latin typeface="Times New Roman" panose="02020603050405020304" charset="0"/>
                <a:cs typeface="Times New Roman" panose="02020603050405020304" charset="0"/>
              </a:rPr>
              <a:t>fishing. He’s also helped create policies such as the 2023 Global Declaration for River Dolphins, </a:t>
            </a:r>
            <a:r>
              <a:rPr lang="en-US" sz="2300">
                <a:latin typeface="Times New Roman" panose="02020603050405020304" charset="0"/>
                <a:cs typeface="Times New Roman" panose="02020603050405020304" charset="0"/>
              </a:rPr>
              <a:t>______ </a:t>
            </a:r>
            <a:r>
              <a:rPr sz="2300">
                <a:latin typeface="Times New Roman" panose="02020603050405020304" charset="0"/>
                <a:cs typeface="Times New Roman" panose="02020603050405020304" charset="0"/>
              </a:rPr>
              <a:t>aims to preserve cetaceans in rivers around the globe.</a:t>
            </a:r>
            <a:endParaRPr sz="23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41275"/>
            <a:ext cx="6519545"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National Geographic</a:t>
            </a:r>
            <a:r>
              <a:rPr sz="2400" b="1">
                <a:solidFill>
                  <a:srgbClr val="ED7D31"/>
                </a:solidFill>
                <a:latin typeface="微软雅黑" panose="020B0503020204020204" charset="-122"/>
                <a:ea typeface="微软雅黑" panose="020B0503020204020204" charset="-122"/>
                <a:cs typeface="微软雅黑" panose="020B0503020204020204" charset="-122"/>
              </a:rPr>
              <a:t> (June 2024 P12)</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5455920" y="871220"/>
            <a:ext cx="105854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is given</a:t>
            </a:r>
            <a:endParaRPr lang="en-US" sz="23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4570730" y="1276350"/>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457200" marR="0" lvl="1"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issues</a:t>
            </a:r>
            <a:endParaRPr lang="en-US" sz="23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0466705" y="1678940"/>
            <a:ext cx="136461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sustainable </a:t>
            </a:r>
            <a:endParaRPr sz="23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4233545" y="2457450"/>
            <a:ext cx="106299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saving </a:t>
            </a:r>
            <a:endParaRPr sz="23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3932555" y="3655060"/>
            <a:ext cx="37528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it</a:t>
            </a:r>
            <a:endParaRPr sz="23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983480" y="404177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into</a:t>
            </a:r>
            <a:endParaRPr sz="23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77800" y="6001385"/>
            <a:ext cx="65786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with </a:t>
            </a:r>
            <a:endParaRPr sz="23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3907790" y="4428490"/>
            <a:ext cx="101981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to find</a:t>
            </a:r>
            <a:endParaRPr sz="23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2112645" y="6391275"/>
            <a:ext cx="25971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which </a:t>
            </a:r>
            <a:endParaRPr sz="23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7577455" y="5210810"/>
            <a:ext cx="3492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a</a:t>
            </a:r>
            <a:endParaRPr sz="23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4" grpId="0" bldLvl="0" animBg="1"/>
      <p:bldP spid="3"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562610"/>
            <a:ext cx="12098655"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intrepid</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(formal, often humorous) very brave; not afraid of danger or difficulties    </a:t>
            </a:r>
            <a:r>
              <a:rPr lang="zh-CN" sz="2800">
                <a:latin typeface="Times New Roman" panose="02020603050405020304" charset="0"/>
                <a:ea typeface="华文中宋" panose="02010600040101010101" charset="-122"/>
                <a:cs typeface="Times New Roman" panose="02020603050405020304" charset="0"/>
                <a:sym typeface="+mn-ea"/>
              </a:rPr>
              <a:t>勇敢的；无畏的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Even just a decade ago, Antarctica was reserved for the intrepid.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就在十年前，南极洲还是勇敢者的领地。</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subsistence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the state of having just enough money or food to stay alive     </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勉强维持生活</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standard of living today is on the edge of subsistence.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cs typeface="华文中宋" panose="02010600040101010101" charset="-122"/>
              </a:rPr>
              <a:t>现在的生活水平几乎快要无法维持生计。</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40380"/>
            <a:ext cx="741680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His dream is to become an intrepid space traveller.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00660" y="6172200"/>
            <a:ext cx="872553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Many families are living below the level of subsistence.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14575" y="2518410"/>
            <a:ext cx="9491980" cy="521970"/>
          </a:xfrm>
          <a:prstGeom prst="rect">
            <a:avLst/>
          </a:prstGeom>
          <a:noFill/>
        </p:spPr>
        <p:txBody>
          <a:bodyPr wrap="square" rtlCol="0" anchor="t">
            <a:spAutoFit/>
          </a:bodyPr>
          <a:lstStyle/>
          <a:p>
            <a:r>
              <a:rPr lang="zh-CN" sz="2800">
                <a:ea typeface="华文中宋" panose="02010600040101010101" charset="-122"/>
              </a:rPr>
              <a:t>他的梦想是成为一名勇敢的太空旅行者。</a:t>
            </a:r>
            <a:endParaRPr lang="zh-CN" sz="2800">
              <a:ea typeface="华文中宋" panose="02010600040101010101" charset="-122"/>
            </a:endParaRPr>
          </a:p>
        </p:txBody>
      </p:sp>
      <p:cxnSp>
        <p:nvCxnSpPr>
          <p:cNvPr id="3145728" name="直接连接符 8"/>
          <p:cNvCxnSpPr/>
          <p:nvPr/>
        </p:nvCxnSpPr>
        <p:spPr>
          <a:xfrm flipV="1">
            <a:off x="211455" y="3498215"/>
            <a:ext cx="7410450" cy="184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64160" y="6638290"/>
            <a:ext cx="821499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72055" y="5652135"/>
            <a:ext cx="8297545" cy="521970"/>
          </a:xfrm>
          <a:prstGeom prst="rect">
            <a:avLst/>
          </a:prstGeom>
          <a:noFill/>
        </p:spPr>
        <p:txBody>
          <a:bodyPr wrap="square" rtlCol="0" anchor="t">
            <a:spAutoFit/>
          </a:bodyPr>
          <a:p>
            <a:r>
              <a:rPr lang="zh-CN" altLang="en-US" sz="2800">
                <a:ea typeface="华文中宋" panose="02010600040101010101" charset="-122"/>
              </a:rPr>
              <a:t>许多家庭难以度日。</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4769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841375"/>
            <a:ext cx="11751310" cy="208026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51790" y="941705"/>
            <a:ext cx="11636375" cy="1106805"/>
          </a:xfrm>
          <a:prstGeom prst="rect">
            <a:avLst/>
          </a:prstGeom>
          <a:noFill/>
        </p:spPr>
        <p:txBody>
          <a:bodyPr wrap="square">
            <a:spAutoFit/>
          </a:bodyPr>
          <a:lstStyle/>
          <a:p>
            <a:pPr algn="l"/>
            <a:r>
              <a:rPr lang="en-US" altLang="zh-CN" sz="2200">
                <a:latin typeface="Times New Roman" panose="02020603050405020304" charset="0"/>
                <a:cs typeface="Times New Roman" panose="02020603050405020304" charset="0"/>
                <a:sym typeface="+mn-ea"/>
              </a:rPr>
              <a:t>Colombian marine biologist Fernando Trujillo has been named the 2024 Rolex National Geographic Explorer of the Year. This award is given by the National Geographic Society to an intrepid Explorer who highlights vital issues facing our planet and inspires others to act. </a:t>
            </a:r>
            <a:endParaRPr lang="en-US" altLang="zh-CN" sz="2200">
              <a:latin typeface="Times New Roman" panose="02020603050405020304" charset="0"/>
              <a:cs typeface="Times New Roman" panose="02020603050405020304" charset="0"/>
              <a:sym typeface="+mn-ea"/>
            </a:endParaRPr>
          </a:p>
        </p:txBody>
      </p:sp>
      <p:sp>
        <p:nvSpPr>
          <p:cNvPr id="10" name="文本框 9"/>
          <p:cNvSpPr txBox="1"/>
          <p:nvPr/>
        </p:nvSpPr>
        <p:spPr>
          <a:xfrm>
            <a:off x="351155" y="2048510"/>
            <a:ext cx="11414760" cy="706755"/>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哥伦比亚海洋生物学家费尔南多·特鲁希略被评为2024年劳力士国家地理年度探险家。这个奖项是由国家地理学会颁发给勇敢</a:t>
            </a:r>
            <a:r>
              <a:rPr lang="zh-CN" sz="2000">
                <a:latin typeface="Times New Roman" panose="02020603050405020304" charset="0"/>
                <a:ea typeface="华文中宋" panose="02010600040101010101" charset="-122"/>
                <a:cs typeface="Times New Roman" panose="02020603050405020304" charset="0"/>
              </a:rPr>
              <a:t>无畏</a:t>
            </a:r>
            <a:r>
              <a:rPr sz="2000">
                <a:latin typeface="Times New Roman" panose="02020603050405020304" charset="0"/>
                <a:ea typeface="华文中宋" panose="02010600040101010101" charset="-122"/>
                <a:cs typeface="Times New Roman" panose="02020603050405020304" charset="0"/>
              </a:rPr>
              <a:t>的探险家，</a:t>
            </a:r>
            <a:r>
              <a:rPr lang="zh-CN" sz="2000">
                <a:latin typeface="Times New Roman" panose="02020603050405020304" charset="0"/>
                <a:ea typeface="华文中宋" panose="02010600040101010101" charset="-122"/>
                <a:cs typeface="Times New Roman" panose="02020603050405020304" charset="0"/>
              </a:rPr>
              <a:t>他们指出</a:t>
            </a:r>
            <a:r>
              <a:rPr sz="2000">
                <a:latin typeface="Times New Roman" panose="02020603050405020304" charset="0"/>
                <a:ea typeface="华文中宋" panose="02010600040101010101" charset="-122"/>
                <a:cs typeface="Times New Roman" panose="02020603050405020304" charset="0"/>
              </a:rPr>
              <a:t>我们星球面临的重要问题，并激励其他人采取行动。</a:t>
            </a:r>
            <a:endParaRPr sz="20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52730" y="3241040"/>
            <a:ext cx="11751310" cy="315785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1320" y="3369945"/>
            <a:ext cx="11603355" cy="1783715"/>
          </a:xfrm>
          <a:prstGeom prst="rect">
            <a:avLst/>
          </a:prstGeom>
          <a:noFill/>
        </p:spPr>
        <p:txBody>
          <a:bodyPr wrap="square">
            <a:spAutoFit/>
          </a:bodyPr>
          <a:lstStyle/>
          <a:p>
            <a:pPr algn="l"/>
            <a:r>
              <a:rPr sz="2200">
                <a:latin typeface="Times New Roman" panose="02020603050405020304" charset="0"/>
                <a:cs typeface="Times New Roman" panose="02020603050405020304" charset="0"/>
                <a:sym typeface="+mn-ea"/>
              </a:rPr>
              <a:t>Trujillo, who</a:t>
            </a:r>
            <a:r>
              <a:rPr lang="en-US" sz="2200">
                <a:latin typeface="Times New Roman" panose="02020603050405020304" charset="0"/>
                <a:cs typeface="Times New Roman" panose="02020603050405020304" charset="0"/>
                <a:sym typeface="+mn-ea"/>
              </a:rPr>
              <a:t>’</a:t>
            </a:r>
            <a:r>
              <a:rPr sz="2200">
                <a:latin typeface="Times New Roman" panose="02020603050405020304" charset="0"/>
                <a:cs typeface="Times New Roman" panose="02020603050405020304" charset="0"/>
                <a:sym typeface="+mn-ea"/>
              </a:rPr>
              <a:t>s part of the National Geographic and Rolex Perpetual Planet Amazon Expedition—a two-year scientific exploration of the river basin—collaborates with residents to develop dolphin-friendly practices that won</a:t>
            </a:r>
            <a:r>
              <a:rPr lang="en-US" sz="2200">
                <a:latin typeface="Times New Roman" panose="02020603050405020304" charset="0"/>
                <a:cs typeface="Times New Roman" panose="02020603050405020304" charset="0"/>
                <a:sym typeface="+mn-ea"/>
              </a:rPr>
              <a:t>’</a:t>
            </a:r>
            <a:r>
              <a:rPr sz="2200">
                <a:latin typeface="Times New Roman" panose="02020603050405020304" charset="0"/>
                <a:cs typeface="Times New Roman" panose="02020603050405020304" charset="0"/>
                <a:sym typeface="+mn-ea"/>
              </a:rPr>
              <a:t>t interfere with subsistence fishing. He</a:t>
            </a:r>
            <a:r>
              <a:rPr lang="en-US" sz="2200">
                <a:latin typeface="Times New Roman" panose="02020603050405020304" charset="0"/>
                <a:cs typeface="Times New Roman" panose="02020603050405020304" charset="0"/>
                <a:sym typeface="+mn-ea"/>
              </a:rPr>
              <a:t>’</a:t>
            </a:r>
            <a:r>
              <a:rPr sz="2200">
                <a:latin typeface="Times New Roman" panose="02020603050405020304" charset="0"/>
                <a:cs typeface="Times New Roman" panose="02020603050405020304" charset="0"/>
                <a:sym typeface="+mn-ea"/>
              </a:rPr>
              <a:t>s also helped create policies such as the 2023 Global Declaration for River Dolphins, which aims to preserve cetaceans in rivers around the globe.</a:t>
            </a:r>
            <a:endParaRPr sz="2200">
              <a:latin typeface="Times New Roman" panose="02020603050405020304" charset="0"/>
              <a:cs typeface="Times New Roman" panose="02020603050405020304" charset="0"/>
              <a:sym typeface="+mn-ea"/>
            </a:endParaRPr>
          </a:p>
        </p:txBody>
      </p:sp>
      <p:sp>
        <p:nvSpPr>
          <p:cNvPr id="14" name="文本框 13"/>
          <p:cNvSpPr txBox="1"/>
          <p:nvPr/>
        </p:nvSpPr>
        <p:spPr>
          <a:xfrm>
            <a:off x="401955" y="5178425"/>
            <a:ext cx="11602720" cy="1060450"/>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特鲁希略是国家地理和劳力士永久地球亚马逊探险队的一员，这是一个为期两年的</a:t>
            </a:r>
            <a:r>
              <a:rPr lang="zh-CN" sz="2100">
                <a:latin typeface="Times New Roman" panose="02020603050405020304" charset="0"/>
                <a:ea typeface="华文中宋" panose="02010600040101010101" charset="-122"/>
                <a:cs typeface="Times New Roman" panose="02020603050405020304" charset="0"/>
              </a:rPr>
              <a:t>亚马逊</a:t>
            </a:r>
            <a:r>
              <a:rPr sz="2100">
                <a:latin typeface="Times New Roman" panose="02020603050405020304" charset="0"/>
                <a:ea typeface="华文中宋" panose="02010600040101010101" charset="-122"/>
                <a:cs typeface="Times New Roman" panose="02020603050405020304" charset="0"/>
              </a:rPr>
              <a:t>流域科学探险，他与当地居民合作，发展对海豚友好的做法，而不会干扰生计渔业。他还帮助制定了诸如《2023年全球河豚宣言》等政策，该宣言旨在保护全球河流中的鲸目动物。</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2. Mexico to Elect First Female President</a:t>
            </a:r>
            <a:r>
              <a:rPr lang="en-US" sz="3000" b="1">
                <a:latin typeface="Times New Roman" panose="02020603050405020304" charset="0"/>
                <a:cs typeface="Times New Roman" panose="02020603050405020304" charset="0"/>
              </a:rPr>
              <a:t> </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墨西哥将迎来首位女总统</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0" y="1485265"/>
            <a:ext cx="6261100" cy="4167505"/>
          </a:xfrm>
          <a:prstGeom prst="rect">
            <a:avLst/>
          </a:prstGeom>
        </p:spPr>
      </p:pic>
      <p:pic>
        <p:nvPicPr>
          <p:cNvPr id="4" name="图片 3"/>
          <p:cNvPicPr>
            <a:picLocks noChangeAspect="1"/>
          </p:cNvPicPr>
          <p:nvPr/>
        </p:nvPicPr>
        <p:blipFill>
          <a:blip r:embed="rId2"/>
          <a:stretch>
            <a:fillRect/>
          </a:stretch>
        </p:blipFill>
        <p:spPr>
          <a:xfrm>
            <a:off x="6704330" y="1482090"/>
            <a:ext cx="5487670" cy="41706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4765" y="403225"/>
            <a:ext cx="12133580" cy="6452235"/>
          </a:xfrm>
          <a:prstGeom prst="rect">
            <a:avLst/>
          </a:prstGeom>
          <a:noFill/>
        </p:spPr>
        <p:txBody>
          <a:bodyPr wrap="square" rtlCol="0" anchor="t">
            <a:spAutoFit/>
          </a:bodyPr>
          <a:p>
            <a:pPr indent="0" fontAlgn="auto">
              <a:lnSpc>
                <a:spcPts val="310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MEXICO CITY—Mexicans went to the polls on Sunday as two women face off in an election that will result in the country </a:t>
            </a:r>
            <a:r>
              <a:rPr lang="en-US" sz="1900">
                <a:latin typeface="Times New Roman" panose="02020603050405020304" charset="0"/>
                <a:cs typeface="Times New Roman" panose="02020603050405020304" charset="0"/>
              </a:rPr>
              <a:t>______ (have) </a:t>
            </a:r>
            <a:r>
              <a:rPr sz="1900">
                <a:latin typeface="Times New Roman" panose="02020603050405020304" charset="0"/>
                <a:cs typeface="Times New Roman" panose="02020603050405020304" charset="0"/>
              </a:rPr>
              <a:t>its first ever female head of state.</a:t>
            </a:r>
            <a:endParaRPr sz="1900">
              <a:latin typeface="Times New Roman" panose="02020603050405020304" charset="0"/>
              <a:cs typeface="Times New Roman" panose="02020603050405020304" charset="0"/>
            </a:endParaRPr>
          </a:p>
          <a:p>
            <a:pPr indent="0" fontAlgn="auto">
              <a:lnSpc>
                <a:spcPts val="310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Close to 100 million Mexicans are </a:t>
            </a:r>
            <a:r>
              <a:rPr lang="en-US" altLang="zh-CN" sz="1900">
                <a:solidFill>
                  <a:srgbClr val="0000FF"/>
                </a:solidFill>
                <a:latin typeface="Times New Roman" panose="02020603050405020304" charset="0"/>
                <a:cs typeface="Times New Roman" panose="02020603050405020304" charset="0"/>
              </a:rPr>
              <a:t>eligible </a:t>
            </a:r>
            <a:r>
              <a:rPr sz="1900">
                <a:latin typeface="Times New Roman" panose="02020603050405020304" charset="0"/>
                <a:cs typeface="Times New Roman" panose="02020603050405020304" charset="0"/>
              </a:rPr>
              <a:t>to cast bal</a:t>
            </a:r>
            <a:r>
              <a:rPr lang="en-US" sz="1900">
                <a:latin typeface="Times New Roman" panose="02020603050405020304" charset="0"/>
                <a:cs typeface="Times New Roman" panose="02020603050405020304" charset="0"/>
              </a:rPr>
              <a:t>l</a:t>
            </a:r>
            <a:r>
              <a:rPr sz="1900">
                <a:latin typeface="Times New Roman" panose="02020603050405020304" charset="0"/>
                <a:cs typeface="Times New Roman" panose="02020603050405020304" charset="0"/>
              </a:rPr>
              <a:t>ots amid a public-security crisis and </a:t>
            </a:r>
            <a:r>
              <a:rPr lang="en-US" sz="1900">
                <a:latin typeface="Times New Roman" panose="02020603050405020304" charset="0"/>
                <a:cs typeface="Times New Roman" panose="02020603050405020304" charset="0"/>
              </a:rPr>
              <a:t>________ (politics) </a:t>
            </a:r>
            <a:r>
              <a:rPr sz="1900">
                <a:latin typeface="Times New Roman" panose="02020603050405020304" charset="0"/>
                <a:cs typeface="Times New Roman" panose="02020603050405020304" charset="0"/>
              </a:rPr>
              <a:t>polarization. The vote </a:t>
            </a:r>
            <a:r>
              <a:rPr lang="en-US" sz="1900">
                <a:latin typeface="Times New Roman" panose="02020603050405020304" charset="0"/>
                <a:cs typeface="Times New Roman" panose="02020603050405020304" charset="0"/>
              </a:rPr>
              <a:t>______ (see) </a:t>
            </a:r>
            <a:r>
              <a:rPr sz="1900">
                <a:latin typeface="Times New Roman" panose="02020603050405020304" charset="0"/>
                <a:cs typeface="Times New Roman" panose="02020603050405020304" charset="0"/>
              </a:rPr>
              <a:t>as a referendum on the government of nationalist President Andrés Manuel López Obrador, who has maintained approval ratings above 60% throughout his term. Mexican law doesn’t allow for re-election.</a:t>
            </a:r>
            <a:endParaRPr sz="1900">
              <a:latin typeface="Times New Roman" panose="02020603050405020304" charset="0"/>
              <a:cs typeface="Times New Roman" panose="02020603050405020304" charset="0"/>
            </a:endParaRPr>
          </a:p>
          <a:p>
            <a:pPr indent="0" fontAlgn="auto">
              <a:lnSpc>
                <a:spcPts val="310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Voters are also electing a new Congress, nine state governors and thousands of state and municipal officials.</a:t>
            </a:r>
            <a:endParaRPr sz="1900">
              <a:latin typeface="Times New Roman" panose="02020603050405020304" charset="0"/>
              <a:cs typeface="Times New Roman" panose="02020603050405020304" charset="0"/>
            </a:endParaRPr>
          </a:p>
          <a:p>
            <a:pPr indent="0" fontAlgn="auto">
              <a:lnSpc>
                <a:spcPts val="3100"/>
              </a:lnSpc>
            </a:pPr>
            <a:r>
              <a:rPr sz="1900">
                <a:latin typeface="Times New Roman" panose="02020603050405020304" charset="0"/>
                <a:cs typeface="Times New Roman" panose="02020603050405020304" charset="0"/>
              </a:rPr>
              <a:t>Polls give Claudia Sheinbaum, </a:t>
            </a:r>
            <a:r>
              <a:rPr lang="en-US" sz="1900">
                <a:latin typeface="Times New Roman" panose="02020603050405020304" charset="0"/>
                <a:cs typeface="Times New Roman" panose="02020603050405020304" charset="0"/>
              </a:rPr>
              <a:t>___ </a:t>
            </a:r>
            <a:r>
              <a:rPr sz="1900">
                <a:latin typeface="Times New Roman" panose="02020603050405020304" charset="0"/>
                <a:cs typeface="Times New Roman" panose="02020603050405020304" charset="0"/>
              </a:rPr>
              <a:t>former mayor of Mexico City and the candidate of the ruling Movement of National Regeneration—</a:t>
            </a:r>
            <a:r>
              <a:rPr lang="en-US" sz="1900">
                <a:latin typeface="Times New Roman" panose="02020603050405020304" charset="0"/>
                <a:cs typeface="Times New Roman" panose="02020603050405020304" charset="0"/>
              </a:rPr>
              <a:t>_______ (know) </a:t>
            </a:r>
            <a:r>
              <a:rPr sz="1900">
                <a:latin typeface="Times New Roman" panose="02020603050405020304" charset="0"/>
                <a:cs typeface="Times New Roman" panose="02020603050405020304" charset="0"/>
              </a:rPr>
              <a:t>as Morena—around a 20-point lead over her </a:t>
            </a:r>
            <a:r>
              <a:rPr lang="en-US" sz="1900">
                <a:latin typeface="Times New Roman" panose="02020603050405020304" charset="0"/>
                <a:cs typeface="Times New Roman" panose="02020603050405020304" charset="0"/>
              </a:rPr>
              <a:t>_______ (close) </a:t>
            </a:r>
            <a:r>
              <a:rPr sz="1900">
                <a:latin typeface="Times New Roman" panose="02020603050405020304" charset="0"/>
                <a:cs typeface="Times New Roman" panose="02020603050405020304" charset="0"/>
              </a:rPr>
              <a:t>rival. The ruling party was founded by López Obrador. </a:t>
            </a:r>
            <a:endParaRPr sz="1900">
              <a:latin typeface="Times New Roman" panose="02020603050405020304" charset="0"/>
              <a:cs typeface="Times New Roman" panose="02020603050405020304" charset="0"/>
            </a:endParaRPr>
          </a:p>
          <a:p>
            <a:pPr indent="0" fontAlgn="auto">
              <a:lnSpc>
                <a:spcPts val="310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Sheinbaum, a 61-year-old energy engineer </a:t>
            </a:r>
            <a:r>
              <a:rPr lang="en-US" sz="1900">
                <a:latin typeface="Times New Roman" panose="02020603050405020304" charset="0"/>
                <a:cs typeface="Times New Roman" panose="02020603050405020304" charset="0"/>
              </a:rPr>
              <a:t>______ </a:t>
            </a:r>
            <a:r>
              <a:rPr sz="1900">
                <a:latin typeface="Times New Roman" panose="02020603050405020304" charset="0"/>
                <a:cs typeface="Times New Roman" panose="02020603050405020304" charset="0"/>
              </a:rPr>
              <a:t>Jewish grandparents emigrated to Mexico fleeing persecution in Eastern Europe before World War II, is widely seen </a:t>
            </a:r>
            <a:r>
              <a:rPr lang="en-US" sz="1900">
                <a:latin typeface="Times New Roman" panose="02020603050405020304" charset="0"/>
                <a:cs typeface="Times New Roman" panose="02020603050405020304" charset="0"/>
              </a:rPr>
              <a:t>___ </a:t>
            </a:r>
            <a:r>
              <a:rPr sz="1900">
                <a:latin typeface="Times New Roman" panose="02020603050405020304" charset="0"/>
                <a:cs typeface="Times New Roman" panose="02020603050405020304" charset="0"/>
              </a:rPr>
              <a:t>the president’s protégée who will continue his popular social</a:t>
            </a:r>
            <a:r>
              <a:rPr lang="en-US" sz="1900">
                <a:latin typeface="Times New Roman" panose="02020603050405020304" charset="0"/>
                <a:cs typeface="Times New Roman" panose="02020603050405020304" charset="0"/>
              </a:rPr>
              <a:t>-</a:t>
            </a:r>
            <a:r>
              <a:rPr sz="1900">
                <a:latin typeface="Times New Roman" panose="02020603050405020304" charset="0"/>
                <a:cs typeface="Times New Roman" panose="02020603050405020304" charset="0"/>
              </a:rPr>
              <a:t>welfare programs. Sheinbaum says she wants the state guiding the economy for the benefit of the poor and controlling the energy industry.</a:t>
            </a:r>
            <a:endParaRPr sz="1900">
              <a:latin typeface="Times New Roman" panose="02020603050405020304" charset="0"/>
              <a:cs typeface="Times New Roman" panose="02020603050405020304" charset="0"/>
            </a:endParaRPr>
          </a:p>
          <a:p>
            <a:pPr indent="0" fontAlgn="auto">
              <a:lnSpc>
                <a:spcPts val="310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Sheinbaum </a:t>
            </a:r>
            <a:r>
              <a:rPr lang="en-US" sz="1900">
                <a:latin typeface="Times New Roman" panose="02020603050405020304" charset="0"/>
                <a:cs typeface="Times New Roman" panose="02020603050405020304" charset="0"/>
              </a:rPr>
              <a:t>_____ (lead) </a:t>
            </a:r>
            <a:r>
              <a:rPr sz="1900">
                <a:latin typeface="Times New Roman" panose="02020603050405020304" charset="0"/>
                <a:cs typeface="Times New Roman" panose="02020603050405020304" charset="0"/>
              </a:rPr>
              <a:t>Xóchitl Gálvez, the candidate of a </a:t>
            </a:r>
            <a:r>
              <a:rPr lang="en-US" altLang="zh-CN" sz="1900">
                <a:solidFill>
                  <a:srgbClr val="0000FF"/>
                </a:solidFill>
                <a:latin typeface="Times New Roman" panose="02020603050405020304" charset="0"/>
                <a:cs typeface="Times New Roman" panose="02020603050405020304" charset="0"/>
              </a:rPr>
              <a:t>coalition </a:t>
            </a:r>
            <a:r>
              <a:rPr sz="1900">
                <a:latin typeface="Times New Roman" panose="02020603050405020304" charset="0"/>
                <a:cs typeface="Times New Roman" panose="02020603050405020304" charset="0"/>
              </a:rPr>
              <a:t>of three opposition parties. Gálvez is a senator with indigenous roots who rose from poverty to become a successful businesswoman. Another candidate, Jorge Álvarez Máynez from the center-left Citizen Movement, is a distant </a:t>
            </a:r>
            <a:r>
              <a:rPr lang="en-US" sz="1900">
                <a:latin typeface="Times New Roman" panose="02020603050405020304" charset="0"/>
                <a:cs typeface="Times New Roman" panose="02020603050405020304" charset="0"/>
              </a:rPr>
              <a:t>_____ (three) </a:t>
            </a:r>
            <a:r>
              <a:rPr sz="1900">
                <a:latin typeface="Times New Roman" panose="02020603050405020304" charset="0"/>
                <a:cs typeface="Times New Roman" panose="02020603050405020304" charset="0"/>
              </a:rPr>
              <a:t>in the polls.</a:t>
            </a:r>
            <a:endParaRPr sz="19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41275"/>
            <a:ext cx="6519545"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The Wall Street Journal</a:t>
            </a:r>
            <a:r>
              <a:rPr sz="2400" b="1">
                <a:solidFill>
                  <a:srgbClr val="ED7D31"/>
                </a:solidFill>
                <a:latin typeface="微软雅黑" panose="020B0503020204020204" charset="-122"/>
                <a:ea typeface="微软雅黑" panose="020B0503020204020204" charset="-122"/>
                <a:cs typeface="微软雅黑" panose="020B0503020204020204" charset="-122"/>
              </a:rPr>
              <a:t> (June 3, 2024 A6)</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957580" y="92202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having </a:t>
            </a:r>
            <a:endParaRPr lang="en-US" sz="19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9197340" y="1325245"/>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1900">
                <a:solidFill>
                  <a:srgbClr val="FF0000"/>
                </a:solidFill>
                <a:latin typeface="Times New Roman" panose="02020603050405020304" charset="0"/>
                <a:cs typeface="Times New Roman" panose="02020603050405020304" charset="0"/>
                <a:sym typeface="+mn-ea"/>
              </a:rPr>
              <a:t>political</a:t>
            </a:r>
            <a:endParaRPr lang="en-US" sz="19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2339975" y="173101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is seen</a:t>
            </a:r>
            <a:endParaRPr sz="19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267710" y="2898775"/>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a</a:t>
            </a:r>
            <a:r>
              <a:rPr sz="1900">
                <a:latin typeface="Times New Roman" panose="02020603050405020304" charset="0"/>
                <a:cs typeface="Times New Roman" panose="02020603050405020304" charset="0"/>
                <a:sym typeface="+mn-ea"/>
              </a:rPr>
              <a:t> </a:t>
            </a:r>
            <a:endParaRPr sz="19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732915" y="329057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known </a:t>
            </a:r>
            <a:endParaRPr sz="19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7730490" y="3289935"/>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closest </a:t>
            </a:r>
            <a:endParaRPr sz="19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231765" y="4465955"/>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as </a:t>
            </a:r>
            <a:endParaRPr sz="19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4576445" y="4083050"/>
            <a:ext cx="101981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whose </a:t>
            </a:r>
            <a:endParaRPr sz="19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555115" y="565912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leads </a:t>
            </a:r>
            <a:endParaRPr sz="19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5133340" y="645160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third </a:t>
            </a:r>
            <a:endParaRPr sz="19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eligible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someone who is eligible to do something is qualified or able to do it, for example because they are old enought.    </a:t>
            </a:r>
            <a:r>
              <a:rPr lang="zh-CN" sz="2800">
                <a:latin typeface="Times New Roman" panose="02020603050405020304" charset="0"/>
                <a:ea typeface="华文中宋" panose="02010600040101010101" charset="-122"/>
                <a:cs typeface="Times New Roman" panose="02020603050405020304" charset="0"/>
                <a:sym typeface="+mn-ea"/>
              </a:rPr>
              <a:t>有资格的；符合条件的；有能力的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Almost half the population are eligible to vote in today’s election.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大约有一半人有资格参加今天的选举投票。</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coalition</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government formed by two or more political parties working together</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（两党或多党的）联合政府</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It took 5 months for the coalition to publish an economic programme.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cs typeface="华文中宋" panose="02010600040101010101" charset="-122"/>
              </a:rPr>
              <a:t>联合政府花了5个月的时间才公布了一项经济计划。</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40380"/>
            <a:ext cx="692785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When are you eligible to vote in your country?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00660" y="6172200"/>
            <a:ext cx="813054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Since June the country has had a coalition government.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14575" y="2518410"/>
            <a:ext cx="9491980" cy="521970"/>
          </a:xfrm>
          <a:prstGeom prst="rect">
            <a:avLst/>
          </a:prstGeom>
          <a:noFill/>
        </p:spPr>
        <p:txBody>
          <a:bodyPr wrap="square" rtlCol="0" anchor="t">
            <a:spAutoFit/>
          </a:bodyPr>
          <a:lstStyle/>
          <a:p>
            <a:r>
              <a:rPr lang="zh-CN" sz="2800">
                <a:ea typeface="华文中宋" panose="02010600040101010101" charset="-122"/>
              </a:rPr>
              <a:t>在你们国家多大才有资格投票选举呢？</a:t>
            </a:r>
            <a:endParaRPr lang="zh-CN" altLang="en-US" sz="2800">
              <a:ea typeface="华文中宋" panose="02010600040101010101" charset="-122"/>
            </a:endParaRPr>
          </a:p>
        </p:txBody>
      </p:sp>
      <p:cxnSp>
        <p:nvCxnSpPr>
          <p:cNvPr id="3145728" name="直接连接符 8"/>
          <p:cNvCxnSpPr/>
          <p:nvPr/>
        </p:nvCxnSpPr>
        <p:spPr>
          <a:xfrm flipV="1">
            <a:off x="211455" y="3502660"/>
            <a:ext cx="6733540" cy="139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64160" y="6637655"/>
            <a:ext cx="791400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72055" y="5652135"/>
            <a:ext cx="8297545" cy="521970"/>
          </a:xfrm>
          <a:prstGeom prst="rect">
            <a:avLst/>
          </a:prstGeom>
          <a:noFill/>
        </p:spPr>
        <p:txBody>
          <a:bodyPr wrap="square" rtlCol="0" anchor="t">
            <a:spAutoFit/>
          </a:bodyPr>
          <a:p>
            <a:r>
              <a:rPr lang="zh-CN" altLang="en-US" sz="2800">
                <a:ea typeface="华文中宋" panose="02010600040101010101" charset="-122"/>
              </a:rPr>
              <a:t>从6月份起，该国一直由一个联合政府执掌政权。</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4769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SPECIAL_SOURCE" val="bdnul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SPECIAL_SOURCE" val="bdnul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SPECIAL_SOURCE" val="bdnul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SPECIAL_SOURCE" val="bdnul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SPECIAL_SOURCE" val="bdnul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15948</Words>
  <Application>WPS 演示</Application>
  <PresentationFormat>宽屏</PresentationFormat>
  <Paragraphs>336</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696</cp:revision>
  <dcterms:created xsi:type="dcterms:W3CDTF">2024-06-30T05:19:00Z</dcterms:created>
  <dcterms:modified xsi:type="dcterms:W3CDTF">2024-07-01T08:28:52Z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ECC04FD9CD384580B3A66AF9D2FF2C78</vt:lpwstr>
  </property>
</Properties>
</file>