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2" r:id="rId3"/>
    <p:sldId id="275" r:id="rId4"/>
    <p:sldId id="276" r:id="rId6"/>
    <p:sldId id="280" r:id="rId7"/>
    <p:sldId id="281" r:id="rId8"/>
    <p:sldId id="282" r:id="rId9"/>
    <p:sldId id="259" r:id="rId10"/>
    <p:sldId id="269" r:id="rId11"/>
    <p:sldId id="268" r:id="rId12"/>
    <p:sldId id="271" r:id="rId13"/>
    <p:sldId id="288" r:id="rId14"/>
    <p:sldId id="289" r:id="rId15"/>
    <p:sldId id="295" r:id="rId16"/>
    <p:sldId id="296" r:id="rId17"/>
    <p:sldId id="293" r:id="rId18"/>
    <p:sldId id="261" r:id="rId19"/>
    <p:sldId id="265" r:id="rId20"/>
    <p:sldId id="297" r:id="rId21"/>
    <p:sldId id="27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251D8A"/>
    <a:srgbClr val="D22D0E"/>
    <a:srgbClr val="271E8C"/>
    <a:srgbClr val="231A87"/>
    <a:srgbClr val="E6E6E6"/>
    <a:srgbClr val="28208E"/>
    <a:srgbClr val="F2B38B"/>
    <a:srgbClr val="FFFFFF"/>
    <a:srgbClr val="032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763" y="11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4C10B-DB0A-4315-82F4-AF2440A0DC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AA3AC-6B46-4EEC-8DA1-4C6FBE19B46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AA3AC-6B46-4EEC-8DA1-4C6FBE19B46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22CFBAD-B6B1-45A9-9DEF-2E18E9E1AA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2344AD-4FAC-4FF4-AF6B-C87C74B6EDD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CFBAD-B6B1-45A9-9DEF-2E18E9E1AAB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344AD-4FAC-4FF4-AF6B-C87C74B6EDD1}"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80800" y="635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hyperlink" Target="https://www.active.com/fitness/articles/best-fitness-apps-for-apple-watch" TargetMode="Externa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hyperlink" Target="https://www.myfitnesspal.co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63284"/>
            <a:ext cx="12192000" cy="7068104"/>
            <a:chOff x="0" y="0"/>
            <a:chExt cx="12192000" cy="7068104"/>
          </a:xfrm>
        </p:grpSpPr>
        <p:sp>
          <p:nvSpPr>
            <p:cNvPr id="6" name="矩形 5"/>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8" name="组合 7"/>
          <p:cNvGrpSpPr/>
          <p:nvPr/>
        </p:nvGrpSpPr>
        <p:grpSpPr>
          <a:xfrm>
            <a:off x="3636745" y="839854"/>
            <a:ext cx="4918510" cy="679228"/>
            <a:chOff x="154004" y="221382"/>
            <a:chExt cx="4783756" cy="770020"/>
          </a:xfrm>
          <a:solidFill>
            <a:schemeClr val="accent5">
              <a:lumMod val="75000"/>
            </a:schemeClr>
          </a:solidFill>
        </p:grpSpPr>
        <p:sp>
          <p:nvSpPr>
            <p:cNvPr id="9" name="矩形: 圆角 8"/>
            <p:cNvSpPr/>
            <p:nvPr/>
          </p:nvSpPr>
          <p:spPr>
            <a:xfrm>
              <a:off x="154004" y="221382"/>
              <a:ext cx="4783756" cy="770020"/>
            </a:xfrm>
            <a:prstGeom prst="roundRect">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b="1" dirty="0">
                <a:solidFill>
                  <a:schemeClr val="bg1"/>
                </a:solidFill>
              </a:endParaRPr>
            </a:p>
          </p:txBody>
        </p:sp>
        <p:sp>
          <p:nvSpPr>
            <p:cNvPr id="10" name="文本框 9"/>
            <p:cNvSpPr txBox="1"/>
            <p:nvPr/>
          </p:nvSpPr>
          <p:spPr>
            <a:xfrm>
              <a:off x="154004" y="344782"/>
              <a:ext cx="4649002" cy="593159"/>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2: </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图表描述</a:t>
              </a: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评论</a:t>
              </a:r>
              <a:endPar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5" name="文本框 14"/>
          <p:cNvSpPr txBox="1"/>
          <p:nvPr/>
        </p:nvSpPr>
        <p:spPr>
          <a:xfrm>
            <a:off x="647957" y="1773074"/>
            <a:ext cx="11544042" cy="2862322"/>
          </a:xfrm>
          <a:prstGeom prst="rect">
            <a:avLst/>
          </a:prstGeom>
          <a:noFill/>
        </p:spPr>
        <p:txBody>
          <a:bodyPr wrap="square">
            <a:spAutoFit/>
          </a:bodyPr>
          <a:lstStyle/>
          <a:p>
            <a:pPr algn="l"/>
            <a:r>
              <a:rPr lang="en-US" altLang="zh-CN" sz="4000" b="1" i="0" dirty="0">
                <a:solidFill>
                  <a:srgbClr val="C00000"/>
                </a:solidFill>
                <a:effectLst/>
                <a:latin typeface="Indeed Sans"/>
              </a:rPr>
              <a:t>What is a graph?</a:t>
            </a:r>
            <a:endParaRPr lang="en-US" altLang="zh-CN" sz="4000" b="1" i="0" dirty="0">
              <a:solidFill>
                <a:srgbClr val="C00000"/>
              </a:solidFill>
              <a:effectLst/>
              <a:latin typeface="Indeed Sans"/>
            </a:endParaRPr>
          </a:p>
          <a:p>
            <a:pPr algn="l"/>
            <a:endParaRPr lang="en-US" altLang="zh-CN" sz="2800" b="1" i="0" dirty="0">
              <a:solidFill>
                <a:srgbClr val="C00000"/>
              </a:solidFill>
              <a:effectLst/>
              <a:latin typeface="Indeed Sans"/>
            </a:endParaRPr>
          </a:p>
          <a:p>
            <a:r>
              <a:rPr lang="en-US" altLang="zh-CN" sz="2800" b="0" i="0" dirty="0">
                <a:effectLst/>
                <a:latin typeface="Indeed Sans"/>
              </a:rPr>
              <a:t>   </a:t>
            </a:r>
            <a:r>
              <a:rPr lang="en-US" altLang="zh-CN" sz="2800" b="1" i="0" dirty="0">
                <a:effectLst/>
                <a:latin typeface="Indeed Sans"/>
              </a:rPr>
              <a:t>  A graph is </a:t>
            </a:r>
            <a:r>
              <a:rPr lang="en-US" altLang="zh-CN" sz="2800" b="1" i="0" dirty="0">
                <a:solidFill>
                  <a:srgbClr val="4472C4"/>
                </a:solidFill>
                <a:effectLst/>
                <a:latin typeface="Indeed Sans"/>
              </a:rPr>
              <a:t>a visual representation of numerical data.</a:t>
            </a:r>
            <a:r>
              <a:rPr lang="en-US" altLang="zh-CN" sz="2800" b="1" i="0" dirty="0">
                <a:effectLst/>
                <a:latin typeface="Indeed Sans"/>
              </a:rPr>
              <a:t> Graphs </a:t>
            </a:r>
            <a:r>
              <a:rPr lang="en-US" altLang="zh-CN" sz="2800" b="1" i="0" dirty="0">
                <a:solidFill>
                  <a:srgbClr val="4472C4"/>
                </a:solidFill>
                <a:effectLst/>
                <a:latin typeface="Indeed Sans"/>
              </a:rPr>
              <a:t>provide a visual way to summarize complex data </a:t>
            </a:r>
            <a:r>
              <a:rPr lang="en-US" altLang="zh-CN" sz="2800" b="1" i="0" dirty="0">
                <a:effectLst/>
                <a:latin typeface="Indeed Sans"/>
              </a:rPr>
              <a:t>and </a:t>
            </a:r>
            <a:r>
              <a:rPr lang="en-US" altLang="zh-CN" sz="2800" b="1" i="0" dirty="0">
                <a:solidFill>
                  <a:srgbClr val="4472C4"/>
                </a:solidFill>
                <a:effectLst/>
                <a:latin typeface="Indeed Sans"/>
              </a:rPr>
              <a:t>to show the relationship between different variables or sets of data.</a:t>
            </a:r>
            <a:r>
              <a:rPr lang="en-US" altLang="zh-CN" sz="2800" b="1" i="0" dirty="0">
                <a:effectLst/>
                <a:latin typeface="Indeed Sans"/>
              </a:rPr>
              <a:t> Graphs are also an excellent way to </a:t>
            </a:r>
            <a:r>
              <a:rPr lang="en-US" altLang="zh-CN" sz="2800" b="1" i="0" dirty="0">
                <a:solidFill>
                  <a:srgbClr val="4472C4"/>
                </a:solidFill>
                <a:effectLst/>
                <a:latin typeface="Indeed Sans"/>
              </a:rPr>
              <a:t>demonstrate trends and relationships within the data. </a:t>
            </a:r>
            <a:endParaRPr lang="zh-CN" altLang="en-US" sz="2800" b="1" dirty="0">
              <a:solidFill>
                <a:srgbClr val="4472C4"/>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47108" y="4889388"/>
            <a:ext cx="2614879" cy="19302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8877"/>
            <a:ext cx="12192000" cy="7068104"/>
            <a:chOff x="0" y="0"/>
            <a:chExt cx="12192000" cy="7068104"/>
          </a:xfrm>
        </p:grpSpPr>
        <p:sp>
          <p:nvSpPr>
            <p:cNvPr id="3" name="矩形 2"/>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5" name="图片 4"/>
          <p:cNvPicPr>
            <a:picLocks noChangeAspect="1"/>
          </p:cNvPicPr>
          <p:nvPr/>
        </p:nvPicPr>
        <p:blipFill>
          <a:blip r:embed="rId1"/>
          <a:stretch>
            <a:fillRect/>
          </a:stretch>
        </p:blipFill>
        <p:spPr>
          <a:xfrm>
            <a:off x="282229" y="2041828"/>
            <a:ext cx="5434698" cy="3969208"/>
          </a:xfrm>
          <a:prstGeom prst="rect">
            <a:avLst/>
          </a:prstGeom>
        </p:spPr>
      </p:pic>
      <p:sp>
        <p:nvSpPr>
          <p:cNvPr id="6" name="文本框 5"/>
          <p:cNvSpPr txBox="1"/>
          <p:nvPr/>
        </p:nvSpPr>
        <p:spPr>
          <a:xfrm>
            <a:off x="5528108" y="506540"/>
            <a:ext cx="6764002" cy="5262979"/>
          </a:xfrm>
          <a:prstGeom prst="rect">
            <a:avLst/>
          </a:prstGeom>
          <a:noFill/>
        </p:spPr>
        <p:txBody>
          <a:bodyPr wrap="square" rtlCol="0">
            <a:spAutoFit/>
          </a:bodyPr>
          <a:lstStyle/>
          <a:p>
            <a:r>
              <a:rPr lang="en-US" altLang="zh-CN" sz="2800" b="1" dirty="0">
                <a:solidFill>
                  <a:srgbClr val="251D8A"/>
                </a:solidFill>
                <a:latin typeface="Calibri" panose="020F0502020204030204" pitchFamily="34" charset="0"/>
                <a:cs typeface="Calibri" panose="020F0502020204030204" pitchFamily="34" charset="0"/>
              </a:rPr>
              <a:t>★Nearly half of </a:t>
            </a:r>
            <a:r>
              <a:rPr lang="en-US" altLang="zh-CN" sz="2800" b="1" dirty="0">
                <a:latin typeface="Calibri" panose="020F0502020204030204" pitchFamily="34" charset="0"/>
                <a:cs typeface="Calibri" panose="020F0502020204030204" pitchFamily="34" charset="0"/>
              </a:rPr>
              <a:t>the students have never </a:t>
            </a:r>
            <a:r>
              <a:rPr lang="en-US" altLang="zh-CN" sz="2800" b="1" dirty="0">
                <a:solidFill>
                  <a:srgbClr val="C00000"/>
                </a:solidFill>
                <a:latin typeface="Calibri" panose="020F0502020204030204" pitchFamily="34" charset="0"/>
                <a:cs typeface="Calibri" panose="020F0502020204030204" pitchFamily="34" charset="0"/>
              </a:rPr>
              <a:t>been exposed to </a:t>
            </a:r>
            <a:r>
              <a:rPr lang="en-US" altLang="zh-CN" sz="2800" b="1" dirty="0">
                <a:latin typeface="Calibri" panose="020F0502020204030204" pitchFamily="34" charset="0"/>
                <a:cs typeface="Calibri" panose="020F0502020204030204" pitchFamily="34" charset="0"/>
              </a:rPr>
              <a:t>these apps, and just </a:t>
            </a:r>
            <a:r>
              <a:rPr lang="en-US" altLang="zh-CN" sz="2800" b="1" dirty="0">
                <a:solidFill>
                  <a:srgbClr val="251D8A"/>
                </a:solidFill>
                <a:latin typeface="Calibri" panose="020F0502020204030204" pitchFamily="34" charset="0"/>
                <a:cs typeface="Calibri" panose="020F0502020204030204" pitchFamily="34" charset="0"/>
              </a:rPr>
              <a:t>one third of </a:t>
            </a:r>
            <a:r>
              <a:rPr lang="en-US" altLang="zh-CN" sz="2800" b="1" dirty="0">
                <a:latin typeface="Calibri" panose="020F0502020204030204" pitchFamily="34" charset="0"/>
                <a:cs typeface="Calibri" panose="020F0502020204030204" pitchFamily="34" charset="0"/>
              </a:rPr>
              <a:t>students are still using it. It immensely </a:t>
            </a:r>
            <a:r>
              <a:rPr lang="en-US" altLang="zh-CN" sz="2800" b="1" dirty="0">
                <a:solidFill>
                  <a:srgbClr val="251D8A"/>
                </a:solidFill>
                <a:latin typeface="Calibri" panose="020F0502020204030204" pitchFamily="34" charset="0"/>
                <a:cs typeface="Calibri" panose="020F0502020204030204" pitchFamily="34" charset="0"/>
              </a:rPr>
              <a:t>indicated the lack of health of consciousness </a:t>
            </a:r>
            <a:r>
              <a:rPr lang="en-US" altLang="zh-CN" sz="2800" b="1" dirty="0">
                <a:latin typeface="Calibri" panose="020F0502020204030204" pitchFamily="34" charset="0"/>
                <a:cs typeface="Calibri" panose="020F0502020204030204" pitchFamily="34" charset="0"/>
              </a:rPr>
              <a:t>and </a:t>
            </a:r>
            <a:r>
              <a:rPr lang="en-US" altLang="zh-CN" sz="2800" b="1" dirty="0">
                <a:solidFill>
                  <a:srgbClr val="251D8A"/>
                </a:solidFill>
                <a:latin typeface="Calibri" panose="020F0502020204030204" pitchFamily="34" charset="0"/>
                <a:cs typeface="Calibri" panose="020F0502020204030204" pitchFamily="34" charset="0"/>
              </a:rPr>
              <a:t>there is an urgent need to increase the using rate</a:t>
            </a:r>
            <a:r>
              <a:rPr lang="en-US" altLang="zh-CN" sz="2800" b="1" dirty="0">
                <a:latin typeface="Calibri" panose="020F0502020204030204" pitchFamily="34" charset="0"/>
                <a:cs typeface="Calibri" panose="020F0502020204030204" pitchFamily="34" charset="0"/>
              </a:rPr>
              <a:t>. </a:t>
            </a:r>
            <a:endParaRPr lang="en-US" altLang="zh-CN" sz="2800" b="1" dirty="0">
              <a:latin typeface="Calibri" panose="020F0502020204030204" pitchFamily="34" charset="0"/>
              <a:cs typeface="Calibri" panose="020F0502020204030204" pitchFamily="34" charset="0"/>
            </a:endParaRPr>
          </a:p>
          <a:p>
            <a:endParaRPr lang="en-US" altLang="zh-CN" sz="2800" b="1" dirty="0">
              <a:latin typeface="Calibri" panose="020F0502020204030204" pitchFamily="34" charset="0"/>
              <a:cs typeface="Calibri" panose="020F0502020204030204" pitchFamily="34" charset="0"/>
            </a:endParaRPr>
          </a:p>
          <a:p>
            <a:endParaRPr lang="en-US" altLang="zh-CN" sz="2800" b="1" dirty="0">
              <a:latin typeface="Calibri" panose="020F0502020204030204" pitchFamily="34" charset="0"/>
              <a:cs typeface="Calibri" panose="020F0502020204030204" pitchFamily="34" charset="0"/>
            </a:endParaRPr>
          </a:p>
          <a:p>
            <a:r>
              <a:rPr lang="en-US" altLang="zh-CN" sz="2800" b="1" dirty="0">
                <a:solidFill>
                  <a:srgbClr val="251D8A"/>
                </a:solidFill>
                <a:latin typeface="Calibri" panose="020F0502020204030204" pitchFamily="34" charset="0"/>
                <a:cs typeface="Calibri" panose="020F0502020204030204" pitchFamily="34" charset="0"/>
              </a:rPr>
              <a:t>★ The graph showcase </a:t>
            </a:r>
            <a:r>
              <a:rPr lang="en-US" altLang="zh-CN" sz="2800" b="1" dirty="0">
                <a:latin typeface="Calibri" panose="020F0502020204030204" pitchFamily="34" charset="0"/>
                <a:cs typeface="Calibri" panose="020F0502020204030204" pitchFamily="34" charset="0"/>
              </a:rPr>
              <a:t>that 33percent of students are using fitness apps and 18 percent used to utilize them. </a:t>
            </a:r>
            <a:r>
              <a:rPr lang="en-US" altLang="zh-CN" sz="2800" b="1" dirty="0">
                <a:solidFill>
                  <a:srgbClr val="C00000"/>
                </a:solidFill>
                <a:latin typeface="Calibri" panose="020F0502020204030204" pitchFamily="34" charset="0"/>
                <a:cs typeface="Calibri" panose="020F0502020204030204" pitchFamily="34" charset="0"/>
              </a:rPr>
              <a:t>Contrary to </a:t>
            </a:r>
            <a:r>
              <a:rPr lang="en-US" altLang="zh-CN" sz="2800" b="1" dirty="0">
                <a:latin typeface="Calibri" panose="020F0502020204030204" pitchFamily="34" charset="0"/>
                <a:cs typeface="Calibri" panose="020F0502020204030204" pitchFamily="34" charset="0"/>
              </a:rPr>
              <a:t>them, 45 percent have never used them. </a:t>
            </a:r>
            <a:endParaRPr lang="zh-CN" altLang="en-US" sz="2800" b="1" dirty="0">
              <a:latin typeface="Calibri" panose="020F0502020204030204" pitchFamily="34" charset="0"/>
              <a:cs typeface="Calibri" panose="020F0502020204030204" pitchFamily="34" charset="0"/>
            </a:endParaRPr>
          </a:p>
        </p:txBody>
      </p:sp>
      <p:grpSp>
        <p:nvGrpSpPr>
          <p:cNvPr id="7" name="组合 6"/>
          <p:cNvGrpSpPr/>
          <p:nvPr/>
        </p:nvGrpSpPr>
        <p:grpSpPr>
          <a:xfrm>
            <a:off x="445914" y="506540"/>
            <a:ext cx="4918510" cy="760327"/>
            <a:chOff x="154004" y="221382"/>
            <a:chExt cx="4783756" cy="770020"/>
          </a:xfrm>
          <a:solidFill>
            <a:schemeClr val="accent5">
              <a:lumMod val="75000"/>
            </a:schemeClr>
          </a:solidFill>
        </p:grpSpPr>
        <p:sp>
          <p:nvSpPr>
            <p:cNvPr id="8" name="矩形: 圆角 7"/>
            <p:cNvSpPr/>
            <p:nvPr/>
          </p:nvSpPr>
          <p:spPr>
            <a:xfrm>
              <a:off x="154004" y="221382"/>
              <a:ext cx="4783756" cy="770020"/>
            </a:xfrm>
            <a:prstGeom prst="roundRect">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b="1" dirty="0">
                <a:solidFill>
                  <a:schemeClr val="bg1"/>
                </a:solidFill>
              </a:endParaRPr>
            </a:p>
          </p:txBody>
        </p:sp>
        <p:sp>
          <p:nvSpPr>
            <p:cNvPr id="9" name="文本框 8"/>
            <p:cNvSpPr txBox="1"/>
            <p:nvPr/>
          </p:nvSpPr>
          <p:spPr>
            <a:xfrm>
              <a:off x="154004" y="344782"/>
              <a:ext cx="4649002" cy="529890"/>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2: </a:t>
              </a:r>
              <a:r>
                <a:rPr kumimoji="0" lang="zh-CN" alt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图表描述</a:t>
              </a: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评论</a:t>
              </a:r>
              <a:endPar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down)">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5052"/>
            <a:ext cx="12192000" cy="7068104"/>
            <a:chOff x="0" y="0"/>
            <a:chExt cx="12192000" cy="7068104"/>
          </a:xfrm>
        </p:grpSpPr>
        <p:sp>
          <p:nvSpPr>
            <p:cNvPr id="3" name="矩形 2"/>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5" name="图片 4"/>
          <p:cNvPicPr>
            <a:picLocks noChangeAspect="1"/>
          </p:cNvPicPr>
          <p:nvPr/>
        </p:nvPicPr>
        <p:blipFill>
          <a:blip r:embed="rId1"/>
          <a:stretch>
            <a:fillRect/>
          </a:stretch>
        </p:blipFill>
        <p:spPr>
          <a:xfrm>
            <a:off x="299230" y="2003326"/>
            <a:ext cx="5434698" cy="3969208"/>
          </a:xfrm>
          <a:prstGeom prst="rect">
            <a:avLst/>
          </a:prstGeom>
        </p:spPr>
      </p:pic>
      <p:sp>
        <p:nvSpPr>
          <p:cNvPr id="7" name="文本框 6"/>
          <p:cNvSpPr txBox="1"/>
          <p:nvPr/>
        </p:nvSpPr>
        <p:spPr>
          <a:xfrm>
            <a:off x="5442058" y="347781"/>
            <a:ext cx="6672516" cy="5693866"/>
          </a:xfrm>
          <a:prstGeom prst="rect">
            <a:avLst/>
          </a:prstGeom>
          <a:noFill/>
        </p:spPr>
        <p:txBody>
          <a:bodyPr wrap="square">
            <a:spAutoFit/>
          </a:bodyPr>
          <a:lstStyle/>
          <a:p>
            <a:r>
              <a:rPr lang="en-US" altLang="zh-CN" sz="2800" b="1" dirty="0">
                <a:latin typeface="Calibri" panose="020F0502020204030204" pitchFamily="34" charset="0"/>
                <a:cs typeface="Calibri" panose="020F0502020204030204" pitchFamily="34" charset="0"/>
              </a:rPr>
              <a:t>★ There are 33% of students say that they are using such apps now, which offer them a way to record their steps and monitor their heart rates and body weight. 18% of students used to use them but have given then up now. however, 45% don’t know have never used them and 4% even don’t know them clearly.  </a:t>
            </a:r>
            <a:endParaRPr lang="en-US" altLang="zh-CN" sz="2800" b="1" dirty="0">
              <a:latin typeface="Calibri" panose="020F0502020204030204" pitchFamily="34" charset="0"/>
              <a:cs typeface="Calibri" panose="020F0502020204030204" pitchFamily="34" charset="0"/>
            </a:endParaRPr>
          </a:p>
          <a:p>
            <a:endParaRPr lang="en-US" altLang="zh-CN"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 Only 51% of students have used fitness apps with 33% still use them now. it’s a pity that 45 percent have never tried them and the rest 4% even don’t know about them.</a:t>
            </a:r>
            <a:endParaRPr lang="zh-CN" altLang="en-US" sz="2800" dirty="0"/>
          </a:p>
        </p:txBody>
      </p:sp>
      <p:grpSp>
        <p:nvGrpSpPr>
          <p:cNvPr id="8" name="组合 7"/>
          <p:cNvGrpSpPr/>
          <p:nvPr/>
        </p:nvGrpSpPr>
        <p:grpSpPr>
          <a:xfrm>
            <a:off x="446122" y="382941"/>
            <a:ext cx="4918510" cy="760327"/>
            <a:chOff x="154004" y="221382"/>
            <a:chExt cx="4783756" cy="770020"/>
          </a:xfrm>
          <a:solidFill>
            <a:schemeClr val="accent5">
              <a:lumMod val="75000"/>
            </a:schemeClr>
          </a:solidFill>
        </p:grpSpPr>
        <p:sp>
          <p:nvSpPr>
            <p:cNvPr id="9" name="矩形: 圆角 8"/>
            <p:cNvSpPr/>
            <p:nvPr/>
          </p:nvSpPr>
          <p:spPr>
            <a:xfrm>
              <a:off x="154004" y="221382"/>
              <a:ext cx="4783756" cy="770020"/>
            </a:xfrm>
            <a:prstGeom prst="roundRect">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b="1" dirty="0">
                <a:solidFill>
                  <a:schemeClr val="bg1"/>
                </a:solidFill>
              </a:endParaRPr>
            </a:p>
          </p:txBody>
        </p:sp>
        <p:sp>
          <p:nvSpPr>
            <p:cNvPr id="10" name="文本框 9"/>
            <p:cNvSpPr txBox="1"/>
            <p:nvPr/>
          </p:nvSpPr>
          <p:spPr>
            <a:xfrm>
              <a:off x="154004" y="344782"/>
              <a:ext cx="4649002" cy="529890"/>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2: </a:t>
              </a:r>
              <a:r>
                <a:rPr kumimoji="0" lang="zh-CN" alt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图表描述</a:t>
              </a: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评论</a:t>
              </a:r>
              <a:endPar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7068104"/>
            <a:chOff x="0" y="0"/>
            <a:chExt cx="12192000" cy="7068104"/>
          </a:xfrm>
        </p:grpSpPr>
        <p:sp>
          <p:nvSpPr>
            <p:cNvPr id="3" name="矩形 2"/>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 name="组合 4"/>
          <p:cNvGrpSpPr/>
          <p:nvPr/>
        </p:nvGrpSpPr>
        <p:grpSpPr>
          <a:xfrm>
            <a:off x="2832979" y="500454"/>
            <a:ext cx="4918510" cy="760327"/>
            <a:chOff x="154004" y="221382"/>
            <a:chExt cx="4783756" cy="770020"/>
          </a:xfrm>
          <a:solidFill>
            <a:schemeClr val="accent5">
              <a:lumMod val="75000"/>
            </a:schemeClr>
          </a:solidFill>
        </p:grpSpPr>
        <p:sp>
          <p:nvSpPr>
            <p:cNvPr id="6" name="矩形: 圆角 5"/>
            <p:cNvSpPr/>
            <p:nvPr/>
          </p:nvSpPr>
          <p:spPr>
            <a:xfrm>
              <a:off x="154004" y="221382"/>
              <a:ext cx="4783756" cy="770020"/>
            </a:xfrm>
            <a:prstGeom prst="roundRect">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b="1" dirty="0">
                <a:solidFill>
                  <a:schemeClr val="bg1"/>
                </a:solidFill>
              </a:endParaRPr>
            </a:p>
          </p:txBody>
        </p:sp>
        <p:sp>
          <p:nvSpPr>
            <p:cNvPr id="7" name="文本框 6"/>
            <p:cNvSpPr txBox="1"/>
            <p:nvPr/>
          </p:nvSpPr>
          <p:spPr>
            <a:xfrm>
              <a:off x="154004" y="344782"/>
              <a:ext cx="4649002" cy="529890"/>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2: </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图表描述</a:t>
              </a: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评论</a:t>
              </a:r>
              <a:endParaRPr kumimoji="0" lang="en-US" altLang="zh-CN"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9" name="文本框 8"/>
          <p:cNvSpPr txBox="1"/>
          <p:nvPr/>
        </p:nvSpPr>
        <p:spPr>
          <a:xfrm>
            <a:off x="251951" y="1441171"/>
            <a:ext cx="11882297" cy="4401205"/>
          </a:xfrm>
          <a:prstGeom prst="rect">
            <a:avLst/>
          </a:prstGeom>
          <a:noFill/>
        </p:spPr>
        <p:txBody>
          <a:bodyPr wrap="square">
            <a:spAutoFit/>
          </a:bodyPr>
          <a:lstStyle/>
          <a:p>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a:t>
            </a:r>
            <a:r>
              <a:rPr kumimoji="0" lang="en-US" altLang="zh-CN" sz="2800" b="1" i="0" u="none" strike="noStrike" kern="1200" cap="none" spc="0" normalizeH="0" baseline="0" noProof="0" dirty="0">
                <a:ln>
                  <a:noFill/>
                </a:ln>
                <a:solidFill>
                  <a:srgbClr val="0070C0"/>
                </a:solidFill>
                <a:effectLst/>
                <a:uLnTx/>
                <a:uFillTx/>
                <a:latin typeface="Calibri" panose="020F0502020204030204" pitchFamily="34" charset="0"/>
                <a:ea typeface="等线" panose="02010600030101010101" pitchFamily="2" charset="-122"/>
                <a:cs typeface="Calibri" panose="020F0502020204030204" pitchFamily="34" charset="0"/>
              </a:rPr>
              <a:t>The consequence is surprising </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because there is </a:t>
            </a:r>
            <a:r>
              <a:rPr kumimoji="0" lang="en-US" altLang="zh-CN" sz="2800" b="1" i="0" u="none" strike="noStrike" kern="1200" cap="none" spc="0" normalizeH="0" baseline="0" noProof="0" dirty="0">
                <a:ln>
                  <a:noFill/>
                </a:ln>
                <a:solidFill>
                  <a:srgbClr val="0070C0"/>
                </a:solidFill>
                <a:effectLst/>
                <a:uLnTx/>
                <a:uFillTx/>
                <a:latin typeface="Calibri" panose="020F0502020204030204" pitchFamily="34" charset="0"/>
                <a:ea typeface="等线" panose="02010600030101010101" pitchFamily="2" charset="-122"/>
                <a:cs typeface="Calibri" panose="020F0502020204030204" pitchFamily="34" charset="0"/>
              </a:rPr>
              <a:t>an increasing number of students </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who have focused on their health. At the same time, it is also not optimistic for the remaining students.    </a:t>
            </a: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a:p>
            <a:endPar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a:p>
            <a:r>
              <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rPr>
              <a:t>★The data </a:t>
            </a:r>
            <a:r>
              <a:rPr lang="en-US" altLang="zh-CN" sz="2800" b="1" dirty="0">
                <a:solidFill>
                  <a:srgbClr val="0070C0"/>
                </a:solidFill>
                <a:latin typeface="Calibri" panose="020F0502020204030204" pitchFamily="34" charset="0"/>
                <a:ea typeface="等线" panose="02010600030101010101" pitchFamily="2" charset="-122"/>
                <a:cs typeface="Calibri" panose="020F0502020204030204" pitchFamily="34" charset="0"/>
              </a:rPr>
              <a:t>reflects the rising awareness of </a:t>
            </a:r>
            <a:r>
              <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rPr>
              <a:t>physical health of contemporary teenagers, which renders us a glimpse into their body condition. </a:t>
            </a:r>
            <a:endPar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a:p>
            <a:endPar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a:p>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a:t>
            </a:r>
            <a:r>
              <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rPr>
              <a:t>The result </a:t>
            </a:r>
            <a:r>
              <a:rPr lang="en-US" altLang="zh-CN" sz="2800" b="1" dirty="0">
                <a:solidFill>
                  <a:srgbClr val="0070C0"/>
                </a:solidFill>
                <a:latin typeface="Calibri" panose="020F0502020204030204" pitchFamily="34" charset="0"/>
                <a:ea typeface="等线" panose="02010600030101010101" pitchFamily="2" charset="-122"/>
                <a:cs typeface="Calibri" panose="020F0502020204030204" pitchFamily="34" charset="0"/>
              </a:rPr>
              <a:t>undoubtedly depressed us</a:t>
            </a:r>
            <a:r>
              <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rPr>
              <a:t>. Not only does it show us </a:t>
            </a:r>
            <a:r>
              <a:rPr lang="en-US" altLang="zh-CN" sz="2800" b="1" dirty="0">
                <a:solidFill>
                  <a:srgbClr val="0070C0"/>
                </a:solidFill>
                <a:latin typeface="Calibri" panose="020F0502020204030204" pitchFamily="34" charset="0"/>
                <a:ea typeface="等线" panose="02010600030101010101" pitchFamily="2" charset="-122"/>
                <a:cs typeface="Calibri" panose="020F0502020204030204" pitchFamily="34" charset="0"/>
              </a:rPr>
              <a:t>the lack of awareness of keeping fit</a:t>
            </a:r>
            <a:r>
              <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rPr>
              <a:t>, but renders us a glimpse of the challenges about advocating living a healthy life.  </a:t>
            </a:r>
            <a:endParaRPr lang="zh-CN" altLang="en-US"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dow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down)">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7068104"/>
            <a:chOff x="0" y="0"/>
            <a:chExt cx="12192000" cy="7068104"/>
          </a:xfrm>
        </p:grpSpPr>
        <p:sp>
          <p:nvSpPr>
            <p:cNvPr id="3" name="矩形 2"/>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 name="组合 4"/>
          <p:cNvGrpSpPr/>
          <p:nvPr/>
        </p:nvGrpSpPr>
        <p:grpSpPr>
          <a:xfrm>
            <a:off x="2832979" y="500454"/>
            <a:ext cx="4918510" cy="760327"/>
            <a:chOff x="154004" y="221382"/>
            <a:chExt cx="4783756" cy="770020"/>
          </a:xfrm>
          <a:solidFill>
            <a:schemeClr val="accent5">
              <a:lumMod val="75000"/>
            </a:schemeClr>
          </a:solidFill>
        </p:grpSpPr>
        <p:sp>
          <p:nvSpPr>
            <p:cNvPr id="6" name="矩形: 圆角 5"/>
            <p:cNvSpPr/>
            <p:nvPr/>
          </p:nvSpPr>
          <p:spPr>
            <a:xfrm>
              <a:off x="154004" y="221382"/>
              <a:ext cx="4783756" cy="770020"/>
            </a:xfrm>
            <a:prstGeom prst="roundRect">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b="1" dirty="0">
                <a:solidFill>
                  <a:schemeClr val="bg1"/>
                </a:solidFill>
              </a:endParaRPr>
            </a:p>
          </p:txBody>
        </p:sp>
        <p:sp>
          <p:nvSpPr>
            <p:cNvPr id="7" name="文本框 6"/>
            <p:cNvSpPr txBox="1"/>
            <p:nvPr/>
          </p:nvSpPr>
          <p:spPr>
            <a:xfrm>
              <a:off x="154004" y="344782"/>
              <a:ext cx="4649002" cy="529890"/>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2: </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图表描述</a:t>
              </a: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评论</a:t>
              </a:r>
              <a:endParaRPr kumimoji="0" lang="en-US" altLang="zh-CN"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8" name="文本框 7"/>
          <p:cNvSpPr txBox="1"/>
          <p:nvPr/>
        </p:nvSpPr>
        <p:spPr>
          <a:xfrm>
            <a:off x="251951" y="1441171"/>
            <a:ext cx="11882297" cy="4401205"/>
          </a:xfrm>
          <a:prstGeom prst="rect">
            <a:avLst/>
          </a:prstGeom>
          <a:noFill/>
        </p:spPr>
        <p:txBody>
          <a:bodyPr wrap="square">
            <a:spAutoFit/>
          </a:bodyPr>
          <a:lstStyle/>
          <a:p>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★What</a:t>
            </a:r>
            <a:r>
              <a:rPr kumimoji="0" lang="en-US" altLang="zh-CN" sz="2800" b="1" i="0" u="none" strike="noStrike" kern="1200" cap="none" spc="0" normalizeH="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is clear to declare that most of the students don’t use fitness apps and </a:t>
            </a:r>
            <a:r>
              <a:rPr kumimoji="0" lang="en-US" altLang="zh-CN" sz="2800" b="1" i="0" u="none" strike="noStrike" kern="1200" cap="none" spc="0" normalizeH="0" noProof="0" dirty="0">
                <a:ln>
                  <a:noFill/>
                </a:ln>
                <a:solidFill>
                  <a:srgbClr val="0070C0"/>
                </a:solidFill>
                <a:effectLst/>
                <a:uLnTx/>
                <a:uFillTx/>
                <a:latin typeface="Calibri" panose="020F0502020204030204" pitchFamily="34" charset="0"/>
                <a:ea typeface="等线" panose="02010600030101010101" pitchFamily="2" charset="-122"/>
                <a:cs typeface="Calibri" panose="020F0502020204030204" pitchFamily="34" charset="0"/>
              </a:rPr>
              <a:t>have little awareness to </a:t>
            </a:r>
            <a:r>
              <a:rPr kumimoji="0" lang="en-US" altLang="zh-CN" sz="2800" b="1" i="0" u="none" strike="noStrike" kern="1200" cap="none" spc="0" normalizeH="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live a healthy life.  </a:t>
            </a:r>
            <a:endParaRPr kumimoji="0" lang="en-US" altLang="zh-CN" sz="2800" b="1" i="0" u="none" strike="noStrike" kern="1200" cap="none" spc="0" normalizeH="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a:p>
            <a:endPar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a:p>
            <a:r>
              <a:rPr lang="en-US" altLang="zh-CN" sz="2800" b="1" dirty="0">
                <a:solidFill>
                  <a:prstClr val="black"/>
                </a:solidFill>
                <a:latin typeface="Calibri" panose="020F0502020204030204" pitchFamily="34" charset="0"/>
                <a:cs typeface="Calibri" panose="020F0502020204030204" pitchFamily="34" charset="0"/>
              </a:rPr>
              <a:t>★ </a:t>
            </a:r>
            <a:r>
              <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rPr>
              <a:t>It is such a pity that we peers haven’t recognized </a:t>
            </a:r>
            <a:r>
              <a:rPr lang="en-US" altLang="zh-CN" sz="2800" b="1" dirty="0">
                <a:solidFill>
                  <a:srgbClr val="0070C0"/>
                </a:solidFill>
                <a:latin typeface="Calibri" panose="020F0502020204030204" pitchFamily="34" charset="0"/>
                <a:ea typeface="等线" panose="02010600030101010101" pitchFamily="2" charset="-122"/>
                <a:cs typeface="Calibri" panose="020F0502020204030204" pitchFamily="34" charset="0"/>
              </a:rPr>
              <a:t>the importance of physical health as a key </a:t>
            </a:r>
            <a:r>
              <a:rPr lang="en-US" altLang="zh-CN" sz="2800" b="1" dirty="0">
                <a:solidFill>
                  <a:srgbClr val="C00000"/>
                </a:solidFill>
                <a:latin typeface="Calibri" panose="020F0502020204030204" pitchFamily="34" charset="0"/>
                <a:ea typeface="等线" panose="02010600030101010101" pitchFamily="2" charset="-122"/>
                <a:cs typeface="Calibri" panose="020F0502020204030204" pitchFamily="34" charset="0"/>
              </a:rPr>
              <a:t>element </a:t>
            </a:r>
            <a:r>
              <a:rPr lang="en-US" altLang="zh-CN" sz="2800" b="1" dirty="0">
                <a:solidFill>
                  <a:srgbClr val="0070C0"/>
                </a:solidFill>
                <a:latin typeface="Calibri" panose="020F0502020204030204" pitchFamily="34" charset="0"/>
                <a:ea typeface="等线" panose="02010600030101010101" pitchFamily="2" charset="-122"/>
                <a:cs typeface="Calibri" panose="020F0502020204030204" pitchFamily="34" charset="0"/>
              </a:rPr>
              <a:t>of </a:t>
            </a:r>
            <a:r>
              <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rPr>
              <a:t>happy and successful future. </a:t>
            </a:r>
            <a:endPar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a:p>
            <a:endPar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a:p>
            <a:r>
              <a:rPr lang="en-US" altLang="zh-CN" sz="2800" b="1" dirty="0">
                <a:solidFill>
                  <a:prstClr val="black"/>
                </a:solidFill>
                <a:latin typeface="Calibri" panose="020F0502020204030204" pitchFamily="34" charset="0"/>
                <a:cs typeface="Calibri" panose="020F0502020204030204" pitchFamily="34" charset="0"/>
              </a:rPr>
              <a:t>★To sum up, the data shows that students who </a:t>
            </a:r>
            <a:r>
              <a:rPr lang="en-US" altLang="zh-CN" sz="2800" b="1" dirty="0">
                <a:solidFill>
                  <a:srgbClr val="4472C4"/>
                </a:solidFill>
                <a:latin typeface="Calibri" panose="020F0502020204030204" pitchFamily="34" charset="0"/>
                <a:cs typeface="Calibri" panose="020F0502020204030204" pitchFamily="34" charset="0"/>
              </a:rPr>
              <a:t>have positive and inactive attitude to these apps are nearly half to half</a:t>
            </a:r>
            <a:r>
              <a:rPr lang="en-US" altLang="zh-CN" sz="2800" b="1" dirty="0">
                <a:solidFill>
                  <a:prstClr val="black"/>
                </a:solidFill>
                <a:latin typeface="Calibri" panose="020F0502020204030204" pitchFamily="34" charset="0"/>
                <a:cs typeface="Calibri" panose="020F0502020204030204" pitchFamily="34" charset="0"/>
              </a:rPr>
              <a:t>, which may not be a good situation.  </a:t>
            </a:r>
            <a:endParaRPr lang="en-US" altLang="zh-CN"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a:p>
            <a:endParaRPr lang="zh-CN" altLang="en-US" sz="2800" b="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7068104"/>
            <a:chOff x="0" y="0"/>
            <a:chExt cx="12192000" cy="7068104"/>
          </a:xfrm>
        </p:grpSpPr>
        <p:sp>
          <p:nvSpPr>
            <p:cNvPr id="3" name="矩形 2"/>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 name="组合 4"/>
          <p:cNvGrpSpPr/>
          <p:nvPr/>
        </p:nvGrpSpPr>
        <p:grpSpPr>
          <a:xfrm>
            <a:off x="3371994" y="213852"/>
            <a:ext cx="4918510" cy="760327"/>
            <a:chOff x="154004" y="221382"/>
            <a:chExt cx="4783756" cy="770020"/>
          </a:xfrm>
          <a:solidFill>
            <a:schemeClr val="accent5">
              <a:lumMod val="75000"/>
            </a:schemeClr>
          </a:solidFill>
        </p:grpSpPr>
        <p:sp>
          <p:nvSpPr>
            <p:cNvPr id="6" name="矩形: 圆角 5"/>
            <p:cNvSpPr/>
            <p:nvPr/>
          </p:nvSpPr>
          <p:spPr>
            <a:xfrm>
              <a:off x="154004" y="221382"/>
              <a:ext cx="4783756" cy="770020"/>
            </a:xfrm>
            <a:prstGeom prst="roundRect">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b="1" dirty="0">
                <a:solidFill>
                  <a:schemeClr val="bg1"/>
                </a:solidFill>
              </a:endParaRPr>
            </a:p>
          </p:txBody>
        </p:sp>
        <p:sp>
          <p:nvSpPr>
            <p:cNvPr id="7" name="文本框 6"/>
            <p:cNvSpPr txBox="1"/>
            <p:nvPr/>
          </p:nvSpPr>
          <p:spPr>
            <a:xfrm>
              <a:off x="154004" y="325287"/>
              <a:ext cx="4649002" cy="529890"/>
            </a:xfrm>
            <a:prstGeom prst="rect">
              <a:avLst/>
            </a:prstGeom>
            <a:grp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3: </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建议</a:t>
              </a: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呼吁</a:t>
              </a:r>
              <a:endParaRPr kumimoji="0" lang="en-US" altLang="zh-CN" sz="2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9" name="文本框 8"/>
          <p:cNvSpPr txBox="1"/>
          <p:nvPr/>
        </p:nvSpPr>
        <p:spPr>
          <a:xfrm>
            <a:off x="450405" y="561058"/>
            <a:ext cx="11819021"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Therefore, why not try it and gain a better self? Anyway, </a:t>
            </a:r>
            <a:r>
              <a:rPr kumimoji="0" lang="en-US" altLang="zh-CN" sz="28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rPr>
              <a:t>it is of great importance  to keep a balanced and healthy life. </a:t>
            </a:r>
            <a:endParaRPr kumimoji="0" lang="en-US" altLang="zh-CN" sz="28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800" b="1" dirty="0">
              <a:solidFill>
                <a:srgbClr val="C00000"/>
              </a:solidFill>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a:t>
            </a:r>
            <a:r>
              <a:rPr lang="en-US" altLang="zh-CN" sz="2800" b="1" dirty="0">
                <a:latin typeface="Calibri" panose="020F0502020204030204" pitchFamily="34" charset="0"/>
                <a:ea typeface="等线" panose="02010600030101010101" pitchFamily="2" charset="-122"/>
                <a:cs typeface="Calibri" panose="020F0502020204030204" pitchFamily="34" charset="0"/>
              </a:rPr>
              <a:t>To </a:t>
            </a:r>
            <a:r>
              <a:rPr lang="en-US" altLang="zh-CN" sz="2800" b="1" dirty="0">
                <a:solidFill>
                  <a:srgbClr val="C00000"/>
                </a:solidFill>
                <a:latin typeface="Calibri" panose="020F0502020204030204" pitchFamily="34" charset="0"/>
                <a:ea typeface="等线" panose="02010600030101010101" pitchFamily="2" charset="-122"/>
                <a:cs typeface="Calibri" panose="020F0502020204030204" pitchFamily="34" charset="0"/>
              </a:rPr>
              <a:t>cope with</a:t>
            </a:r>
            <a:r>
              <a:rPr lang="en-US" altLang="zh-CN" sz="2800" b="1" dirty="0">
                <a:latin typeface="Calibri" panose="020F0502020204030204" pitchFamily="34" charset="0"/>
                <a:ea typeface="等线" panose="02010600030101010101" pitchFamily="2" charset="-122"/>
                <a:cs typeface="Calibri" panose="020F0502020204030204" pitchFamily="34" charset="0"/>
              </a:rPr>
              <a:t> this situation, we are supposed to adopt smart fitness apps and </a:t>
            </a:r>
            <a:r>
              <a:rPr lang="en-US" altLang="zh-CN" sz="2800" b="1" dirty="0">
                <a:solidFill>
                  <a:srgbClr val="C00000"/>
                </a:solidFill>
                <a:latin typeface="Calibri" panose="020F0502020204030204" pitchFamily="34" charset="0"/>
                <a:ea typeface="等线" panose="02010600030101010101" pitchFamily="2" charset="-122"/>
                <a:cs typeface="Calibri" panose="020F0502020204030204" pitchFamily="34" charset="0"/>
              </a:rPr>
              <a:t>stick to exercise routes and guidelines </a:t>
            </a:r>
            <a:r>
              <a:rPr lang="en-US" altLang="zh-CN" sz="2800" b="1" dirty="0">
                <a:latin typeface="Calibri" panose="020F0502020204030204" pitchFamily="34" charset="0"/>
                <a:ea typeface="等线" panose="02010600030101010101" pitchFamily="2" charset="-122"/>
                <a:cs typeface="Calibri" panose="020F0502020204030204" pitchFamily="34" charset="0"/>
              </a:rPr>
              <a:t>given by them. </a:t>
            </a:r>
            <a:r>
              <a:rPr lang="en-US" altLang="zh-CN" sz="2800" b="1" dirty="0">
                <a:solidFill>
                  <a:srgbClr val="0070C0"/>
                </a:solidFill>
                <a:latin typeface="Calibri" panose="020F0502020204030204" pitchFamily="34" charset="0"/>
                <a:ea typeface="等线" panose="02010600030101010101" pitchFamily="2" charset="-122"/>
                <a:cs typeface="Calibri" panose="020F0502020204030204" pitchFamily="34" charset="0"/>
              </a:rPr>
              <a:t>Hopefully, </a:t>
            </a:r>
            <a:r>
              <a:rPr lang="en-US" altLang="zh-CN" sz="2800" b="1" dirty="0">
                <a:latin typeface="Calibri" panose="020F0502020204030204" pitchFamily="34" charset="0"/>
                <a:ea typeface="等线" panose="02010600030101010101" pitchFamily="2" charset="-122"/>
                <a:cs typeface="Calibri" panose="020F0502020204030204" pitchFamily="34" charset="0"/>
              </a:rPr>
              <a:t>all of us can </a:t>
            </a:r>
            <a:r>
              <a:rPr lang="en-US" altLang="zh-CN" sz="2800" b="1" dirty="0">
                <a:solidFill>
                  <a:srgbClr val="0070C0"/>
                </a:solidFill>
                <a:latin typeface="Calibri" panose="020F0502020204030204" pitchFamily="34" charset="0"/>
                <a:ea typeface="等线" panose="02010600030101010101" pitchFamily="2" charset="-122"/>
                <a:cs typeface="Calibri" panose="020F0502020204030204" pitchFamily="34" charset="0"/>
              </a:rPr>
              <a:t>reach and healthier state </a:t>
            </a:r>
            <a:r>
              <a:rPr lang="en-US" altLang="zh-CN" sz="2800" b="1" dirty="0">
                <a:latin typeface="Calibri" panose="020F0502020204030204" pitchFamily="34" charset="0"/>
                <a:ea typeface="等线" panose="02010600030101010101" pitchFamily="2" charset="-122"/>
                <a:cs typeface="Calibri" panose="020F0502020204030204" pitchFamily="34" charset="0"/>
              </a:rPr>
              <a:t>by taking advantage of fitness apps. </a:t>
            </a:r>
            <a:endParaRPr lang="en-US" altLang="zh-CN" sz="2800" b="1" dirty="0">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a:t>
            </a:r>
            <a:r>
              <a:rPr lang="en-US" altLang="zh-CN" sz="2800" b="1" dirty="0">
                <a:latin typeface="Calibri" panose="020F0502020204030204" pitchFamily="34" charset="0"/>
                <a:ea typeface="等线" panose="02010600030101010101" pitchFamily="2" charset="-122"/>
                <a:cs typeface="Calibri" panose="020F0502020204030204" pitchFamily="34" charset="0"/>
              </a:rPr>
              <a:t>It is high time that we students should </a:t>
            </a:r>
            <a:r>
              <a:rPr lang="en-US" altLang="zh-CN" sz="2800" b="1" dirty="0">
                <a:solidFill>
                  <a:srgbClr val="C00000"/>
                </a:solidFill>
                <a:latin typeface="Calibri" panose="020F0502020204030204" pitchFamily="34" charset="0"/>
                <a:ea typeface="等线" panose="02010600030101010101" pitchFamily="2" charset="-122"/>
                <a:cs typeface="Calibri" panose="020F0502020204030204" pitchFamily="34" charset="0"/>
              </a:rPr>
              <a:t>put more concentration on </a:t>
            </a:r>
            <a:r>
              <a:rPr lang="en-US" altLang="zh-CN" sz="2800" b="1" dirty="0">
                <a:latin typeface="Calibri" panose="020F0502020204030204" pitchFamily="34" charset="0"/>
                <a:ea typeface="等线" panose="02010600030101010101" pitchFamily="2" charset="-122"/>
                <a:cs typeface="Calibri" panose="020F0502020204030204" pitchFamily="34" charset="0"/>
              </a:rPr>
              <a:t>our health through the fitness apps. </a:t>
            </a:r>
            <a:r>
              <a:rPr lang="en-US" altLang="zh-CN" sz="2800" b="1" dirty="0">
                <a:solidFill>
                  <a:srgbClr val="4472C4"/>
                </a:solidFill>
                <a:latin typeface="Calibri" panose="020F0502020204030204" pitchFamily="34" charset="0"/>
                <a:ea typeface="等线" panose="02010600030101010101" pitchFamily="2" charset="-122"/>
                <a:cs typeface="Calibri" panose="020F0502020204030204" pitchFamily="34" charset="0"/>
              </a:rPr>
              <a:t>Hopefully, </a:t>
            </a:r>
            <a:r>
              <a:rPr lang="en-US" altLang="zh-CN" sz="2800" b="1" dirty="0">
                <a:latin typeface="Calibri" panose="020F0502020204030204" pitchFamily="34" charset="0"/>
                <a:ea typeface="等线" panose="02010600030101010101" pitchFamily="2" charset="-122"/>
                <a:cs typeface="Calibri" panose="020F0502020204030204" pitchFamily="34" charset="0"/>
              </a:rPr>
              <a:t>those apps can contribute to </a:t>
            </a:r>
            <a:r>
              <a:rPr lang="en-US" altLang="zh-CN" sz="2800" b="1" dirty="0">
                <a:solidFill>
                  <a:srgbClr val="C00000"/>
                </a:solidFill>
                <a:latin typeface="Calibri" panose="020F0502020204030204" pitchFamily="34" charset="0"/>
                <a:ea typeface="等线" panose="02010600030101010101" pitchFamily="2" charset="-122"/>
                <a:cs typeface="Calibri" panose="020F0502020204030204" pitchFamily="34" charset="0"/>
              </a:rPr>
              <a:t>facilitating their awareness of health and lead to a healthier life. </a:t>
            </a:r>
            <a:endParaRPr kumimoji="0" lang="en-US" altLang="zh-CN" sz="28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9"/>
          <p:cNvSpPr txBox="1"/>
          <p:nvPr/>
        </p:nvSpPr>
        <p:spPr>
          <a:xfrm>
            <a:off x="450405" y="5323280"/>
            <a:ext cx="11292841" cy="1384995"/>
          </a:xfrm>
          <a:prstGeom prst="rect">
            <a:avLst/>
          </a:prstGeom>
          <a:noFill/>
        </p:spPr>
        <p:txBody>
          <a:bodyPr wrap="square">
            <a:spAutoFit/>
          </a:bodyPr>
          <a:lstStyle/>
          <a:p>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a:t>
            </a:r>
            <a:r>
              <a:rPr kumimoji="0" lang="en-US" altLang="zh-CN" sz="2800" b="1" i="0" u="none" strike="noStrike" kern="1200" cap="none" spc="0" normalizeH="0" baseline="0" noProof="0" dirty="0">
                <a:ln>
                  <a:noFill/>
                </a:ln>
                <a:solidFill>
                  <a:srgbClr val="0070C0"/>
                </a:solidFill>
                <a:effectLst/>
                <a:uLnTx/>
                <a:uFillTx/>
                <a:latin typeface="Calibri" panose="020F0502020204030204" pitchFamily="34" charset="0"/>
                <a:ea typeface="等线" panose="02010600030101010101" pitchFamily="2" charset="-122"/>
                <a:cs typeface="Calibri" panose="020F0502020204030204" pitchFamily="34" charset="0"/>
              </a:rPr>
              <a:t>As far as I am concerned</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rPr>
              <a:t>, I suggest our fellow students to use the apps as a monitor to encourage us to quit bad habits and keep fit. Subsequently, we can embrace a brighter future with good health conditions.  </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7068104"/>
            <a:chOff x="0" y="0"/>
            <a:chExt cx="12192000" cy="7068104"/>
          </a:xfrm>
        </p:grpSpPr>
        <p:sp>
          <p:nvSpPr>
            <p:cNvPr id="4" name="矩形 3"/>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 name="文本框 2"/>
          <p:cNvSpPr txBox="1"/>
          <p:nvPr/>
        </p:nvSpPr>
        <p:spPr>
          <a:xfrm>
            <a:off x="462012" y="428063"/>
            <a:ext cx="11729987"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One Possible Version:</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800" b="1" i="0" u="none" strike="noStrike" kern="1200" cap="none" spc="0" normalizeH="0" baseline="0" noProof="0" dirty="0">
                <a:ln>
                  <a:noFill/>
                </a:ln>
                <a:solidFill>
                  <a:srgbClr val="4472C4"/>
                </a:solidFill>
                <a:effectLst/>
                <a:uLnTx/>
                <a:uFillTx/>
                <a:latin typeface="Times New Roman" panose="02020603050405020304" pitchFamily="18" charset="0"/>
                <a:ea typeface="等线" panose="02010600030101010101" pitchFamily="2" charset="-122"/>
                <a:cs typeface="Times New Roman" panose="02020603050405020304" pitchFamily="18" charset="0"/>
              </a:rPr>
              <a:t>Using Fitness Apps to Monitor Health</a:t>
            </a:r>
            <a:endParaRPr kumimoji="0" lang="en-US" altLang="zh-CN" sz="2800" b="1" i="0" u="none" strike="noStrike" kern="1200" cap="none" spc="0" normalizeH="0" baseline="0" noProof="0" dirty="0">
              <a:ln>
                <a:noFill/>
              </a:ln>
              <a:solidFill>
                <a:srgbClr val="4472C4"/>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findings of a recent survey reflect </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the varying attitudes towards fitness apps. </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While many are embracing the advanced technology, </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 substantial portion remains either indifferent or uninformed.</a:t>
            </a:r>
            <a:endPar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As is shown in the chart, </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one-third of our peers are using this high-tech approach</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to record their footsteps, monitor their heart rate and body weight. However, 18 percent have tried but no longer continue their use, while 45 percent have never explored these tools, and 4 percent are totally unaware of them, </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significant portion of non-users highlights the existing digital divide nowadays</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implying we haven't yet fully realized the benefits of these multi-functional tools. </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For those who are not using the apps, I suggest </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probing into</a:t>
            </a:r>
            <a:r>
              <a:rPr kumimoji="0" lang="zh-CN"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深入探究</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their features to understand how they contribute to better health management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Just give it a try and live a healthier life!</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5052"/>
            <a:ext cx="12192000" cy="7068104"/>
            <a:chOff x="0" y="0"/>
            <a:chExt cx="12192000" cy="7068104"/>
          </a:xfrm>
        </p:grpSpPr>
        <p:sp>
          <p:nvSpPr>
            <p:cNvPr id="4" name="矩形 3"/>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6228" t="7926" r="3656" b="19514"/>
          <a:stretch>
            <a:fillRect/>
          </a:stretch>
        </p:blipFill>
        <p:spPr>
          <a:xfrm>
            <a:off x="666975" y="101890"/>
            <a:ext cx="5762581" cy="6654220"/>
          </a:xfrm>
          <a:prstGeom prst="rect">
            <a:avLst/>
          </a:prstGeom>
          <a:ln>
            <a:noFill/>
          </a:ln>
          <a:effectLst>
            <a:softEdge rad="112500"/>
          </a:effectLst>
        </p:spPr>
      </p:pic>
      <p:sp>
        <p:nvSpPr>
          <p:cNvPr id="9" name="文本框 8"/>
          <p:cNvSpPr txBox="1"/>
          <p:nvPr/>
        </p:nvSpPr>
        <p:spPr>
          <a:xfrm>
            <a:off x="6690194" y="818147"/>
            <a:ext cx="5086315" cy="4708981"/>
          </a:xfrm>
          <a:prstGeom prst="rect">
            <a:avLst/>
          </a:prstGeom>
          <a:noFill/>
        </p:spPr>
        <p:txBody>
          <a:bodyPr wrap="square" rtlCol="0">
            <a:spAutoFit/>
          </a:bodyPr>
          <a:lstStyle/>
          <a:p>
            <a:r>
              <a:rPr lang="zh-CN" altLang="en-US" sz="2800" dirty="0">
                <a:solidFill>
                  <a:srgbClr val="0070C0"/>
                </a:solidFill>
                <a:latin typeface="方正粗黑宋简体" panose="02000000000000000000" pitchFamily="2" charset="-122"/>
                <a:ea typeface="方正粗黑宋简体" panose="02000000000000000000" pitchFamily="2" charset="-122"/>
              </a:rPr>
              <a:t>考场作文点评：</a:t>
            </a:r>
            <a:endParaRPr lang="en-US" altLang="zh-CN" sz="2800" dirty="0">
              <a:solidFill>
                <a:srgbClr val="0070C0"/>
              </a:solidFill>
              <a:latin typeface="方正粗黑宋简体" panose="02000000000000000000" pitchFamily="2" charset="-122"/>
              <a:ea typeface="方正粗黑宋简体" panose="02000000000000000000" pitchFamily="2" charset="-122"/>
            </a:endParaRPr>
          </a:p>
          <a:p>
            <a:endParaRPr lang="en-US" altLang="zh-CN" sz="2800" dirty="0">
              <a:latin typeface="方正粗黑宋简体" panose="02000000000000000000" pitchFamily="2" charset="-122"/>
              <a:ea typeface="方正粗黑宋简体" panose="02000000000000000000" pitchFamily="2" charset="-122"/>
            </a:endParaRPr>
          </a:p>
          <a:p>
            <a:r>
              <a:rPr lang="zh-CN" altLang="en-US" sz="2400" dirty="0">
                <a:solidFill>
                  <a:srgbClr val="C00000"/>
                </a:solidFill>
                <a:latin typeface="方正粗黑宋简体" panose="02000000000000000000" pitchFamily="2" charset="-122"/>
                <a:ea typeface="方正粗黑宋简体" panose="02000000000000000000" pitchFamily="2" charset="-122"/>
              </a:rPr>
              <a:t>卷面整洁，结构清晰，字体可以大一些，字迹显得潦草。增加和涂改也较多</a:t>
            </a:r>
            <a:endParaRPr lang="en-US" altLang="zh-CN" sz="2400" dirty="0">
              <a:solidFill>
                <a:srgbClr val="C00000"/>
              </a:solidFill>
              <a:latin typeface="方正粗黑宋简体" panose="02000000000000000000" pitchFamily="2" charset="-122"/>
              <a:ea typeface="方正粗黑宋简体" panose="02000000000000000000" pitchFamily="2" charset="-122"/>
            </a:endParaRPr>
          </a:p>
          <a:p>
            <a:endParaRPr lang="en-US" altLang="zh-CN" sz="2400" dirty="0">
              <a:latin typeface="方正粗黑宋简体" panose="02000000000000000000" pitchFamily="2" charset="-122"/>
              <a:ea typeface="方正粗黑宋简体" panose="02000000000000000000" pitchFamily="2" charset="-122"/>
            </a:endParaRPr>
          </a:p>
          <a:p>
            <a:endParaRPr lang="en-US" altLang="zh-CN" sz="2400" dirty="0">
              <a:latin typeface="方正粗黑宋简体" panose="02000000000000000000" pitchFamily="2" charset="-122"/>
              <a:ea typeface="方正粗黑宋简体" panose="02000000000000000000" pitchFamily="2" charset="-122"/>
            </a:endParaRPr>
          </a:p>
          <a:p>
            <a:r>
              <a:rPr lang="en-US" altLang="zh-CN" sz="2400" dirty="0">
                <a:latin typeface="方正粗黑宋简体" panose="02000000000000000000" pitchFamily="2" charset="-122"/>
                <a:ea typeface="方正粗黑宋简体" panose="02000000000000000000" pitchFamily="2" charset="-122"/>
              </a:rPr>
              <a:t>Para1: </a:t>
            </a:r>
            <a:r>
              <a:rPr lang="zh-CN" altLang="en-US" sz="2400" dirty="0">
                <a:latin typeface="方正粗黑宋简体" panose="02000000000000000000" pitchFamily="2" charset="-122"/>
                <a:ea typeface="方正粗黑宋简体" panose="02000000000000000000" pitchFamily="2" charset="-122"/>
              </a:rPr>
              <a:t>开门见山，直截了当。</a:t>
            </a:r>
            <a:endParaRPr lang="en-US" altLang="zh-CN" sz="2400" dirty="0">
              <a:latin typeface="方正粗黑宋简体" panose="02000000000000000000" pitchFamily="2" charset="-122"/>
              <a:ea typeface="方正粗黑宋简体" panose="02000000000000000000" pitchFamily="2" charset="-122"/>
            </a:endParaRPr>
          </a:p>
          <a:p>
            <a:r>
              <a:rPr lang="en-US" altLang="zh-CN" sz="2400" dirty="0">
                <a:latin typeface="方正粗黑宋简体" panose="02000000000000000000" pitchFamily="2" charset="-122"/>
                <a:ea typeface="方正粗黑宋简体" panose="02000000000000000000" pitchFamily="2" charset="-122"/>
              </a:rPr>
              <a:t>Para2</a:t>
            </a:r>
            <a:r>
              <a:rPr lang="zh-CN" altLang="en-US" sz="2400" dirty="0">
                <a:latin typeface="方正粗黑宋简体" panose="02000000000000000000" pitchFamily="2" charset="-122"/>
                <a:ea typeface="方正粗黑宋简体" panose="02000000000000000000" pitchFamily="2" charset="-122"/>
              </a:rPr>
              <a:t>：数据描写清楚，个人评价到位。</a:t>
            </a:r>
            <a:endParaRPr lang="en-US" altLang="zh-CN" sz="2400" dirty="0">
              <a:latin typeface="方正粗黑宋简体" panose="02000000000000000000" pitchFamily="2" charset="-122"/>
              <a:ea typeface="方正粗黑宋简体" panose="02000000000000000000" pitchFamily="2" charset="-122"/>
            </a:endParaRPr>
          </a:p>
          <a:p>
            <a:r>
              <a:rPr lang="en-US" altLang="zh-CN" sz="2400" dirty="0">
                <a:latin typeface="方正粗黑宋简体" panose="02000000000000000000" pitchFamily="2" charset="-122"/>
                <a:ea typeface="方正粗黑宋简体" panose="02000000000000000000" pitchFamily="2" charset="-122"/>
              </a:rPr>
              <a:t>Para3</a:t>
            </a:r>
            <a:r>
              <a:rPr lang="zh-CN" altLang="en-US" sz="2400" dirty="0">
                <a:latin typeface="方正粗黑宋简体" panose="02000000000000000000" pitchFamily="2" charset="-122"/>
                <a:ea typeface="方正粗黑宋简体" panose="02000000000000000000" pitchFamily="2" charset="-122"/>
              </a:rPr>
              <a:t>：建议的语句不是非常清楚。</a:t>
            </a:r>
            <a:endParaRPr lang="en-US" altLang="zh-CN" sz="2800" dirty="0">
              <a:latin typeface="方正粗黑宋简体" panose="02000000000000000000" pitchFamily="2" charset="-122"/>
              <a:ea typeface="方正粗黑宋简体" panose="02000000000000000000" pitchFamily="2" charset="-122"/>
            </a:endParaRPr>
          </a:p>
          <a:p>
            <a:endParaRPr lang="zh-CN" altLang="en-US" sz="2800" dirty="0">
              <a:latin typeface="方正粗黑宋简体" panose="02000000000000000000" pitchFamily="2" charset="-122"/>
              <a:ea typeface="方正粗黑宋简体" panose="02000000000000000000"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10104"/>
            <a:ext cx="12192000" cy="7068104"/>
            <a:chOff x="0" y="0"/>
            <a:chExt cx="12192000" cy="7068104"/>
          </a:xfrm>
        </p:grpSpPr>
        <p:sp>
          <p:nvSpPr>
            <p:cNvPr id="4" name="矩形 3"/>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229" t="7824" r="1896" b="18163"/>
          <a:stretch>
            <a:fillRect/>
          </a:stretch>
        </p:blipFill>
        <p:spPr>
          <a:xfrm>
            <a:off x="743372" y="-17321"/>
            <a:ext cx="5854535" cy="6682538"/>
          </a:xfrm>
          <a:prstGeom prst="rect">
            <a:avLst/>
          </a:prstGeom>
          <a:ln>
            <a:noFill/>
          </a:ln>
          <a:effectLst>
            <a:softEdge rad="112500"/>
          </a:effectLst>
        </p:spPr>
      </p:pic>
      <p:sp>
        <p:nvSpPr>
          <p:cNvPr id="7" name="文本框 6"/>
          <p:cNvSpPr txBox="1"/>
          <p:nvPr/>
        </p:nvSpPr>
        <p:spPr>
          <a:xfrm>
            <a:off x="6752758" y="510139"/>
            <a:ext cx="5086315" cy="5570756"/>
          </a:xfrm>
          <a:prstGeom prst="rect">
            <a:avLst/>
          </a:prstGeom>
          <a:noFill/>
        </p:spPr>
        <p:txBody>
          <a:bodyPr wrap="square" rtlCol="0">
            <a:spAutoFit/>
          </a:bodyPr>
          <a:lstStyle/>
          <a:p>
            <a:r>
              <a:rPr lang="zh-CN" altLang="en-US" sz="2800" dirty="0">
                <a:solidFill>
                  <a:srgbClr val="0070C0"/>
                </a:solidFill>
                <a:latin typeface="方正粗黑宋简体" panose="02000000000000000000" pitchFamily="2" charset="-122"/>
                <a:ea typeface="方正粗黑宋简体" panose="02000000000000000000" pitchFamily="2" charset="-122"/>
              </a:rPr>
              <a:t>考场作文点评：</a:t>
            </a:r>
            <a:endParaRPr lang="en-US" altLang="zh-CN" sz="2800" dirty="0">
              <a:solidFill>
                <a:srgbClr val="0070C0"/>
              </a:solidFill>
              <a:latin typeface="方正粗黑宋简体" panose="02000000000000000000" pitchFamily="2" charset="-122"/>
              <a:ea typeface="方正粗黑宋简体" panose="02000000000000000000" pitchFamily="2" charset="-122"/>
            </a:endParaRPr>
          </a:p>
          <a:p>
            <a:endParaRPr lang="en-US" altLang="zh-CN" sz="2800" dirty="0">
              <a:latin typeface="方正粗黑宋简体" panose="02000000000000000000" pitchFamily="2" charset="-122"/>
              <a:ea typeface="方正粗黑宋简体" panose="02000000000000000000" pitchFamily="2" charset="-122"/>
            </a:endParaRPr>
          </a:p>
          <a:p>
            <a:endParaRPr lang="en-US" altLang="zh-CN" sz="2800" dirty="0">
              <a:solidFill>
                <a:srgbClr val="C00000"/>
              </a:solidFill>
              <a:latin typeface="方正粗黑宋简体" panose="02000000000000000000" pitchFamily="2" charset="-122"/>
              <a:ea typeface="方正粗黑宋简体" panose="02000000000000000000" pitchFamily="2" charset="-122"/>
            </a:endParaRPr>
          </a:p>
          <a:p>
            <a:r>
              <a:rPr lang="zh-CN" altLang="en-US" sz="2400" dirty="0">
                <a:solidFill>
                  <a:srgbClr val="C00000"/>
                </a:solidFill>
                <a:latin typeface="方正粗黑宋简体" panose="02000000000000000000" pitchFamily="2" charset="-122"/>
                <a:ea typeface="方正粗黑宋简体" panose="02000000000000000000" pitchFamily="2" charset="-122"/>
              </a:rPr>
              <a:t>字迹美观，卷面整洁，结构布局不太合理。</a:t>
            </a:r>
            <a:endParaRPr lang="en-US" altLang="zh-CN" sz="2400" dirty="0">
              <a:solidFill>
                <a:srgbClr val="C00000"/>
              </a:solidFill>
              <a:latin typeface="方正粗黑宋简体" panose="02000000000000000000" pitchFamily="2" charset="-122"/>
              <a:ea typeface="方正粗黑宋简体" panose="02000000000000000000" pitchFamily="2" charset="-122"/>
            </a:endParaRPr>
          </a:p>
          <a:p>
            <a:endParaRPr lang="en-US" altLang="zh-CN" sz="2400" dirty="0">
              <a:latin typeface="方正粗黑宋简体" panose="02000000000000000000" pitchFamily="2" charset="-122"/>
              <a:ea typeface="方正粗黑宋简体" panose="02000000000000000000" pitchFamily="2" charset="-122"/>
            </a:endParaRPr>
          </a:p>
          <a:p>
            <a:r>
              <a:rPr lang="en-US" altLang="zh-CN" sz="2400" dirty="0">
                <a:latin typeface="方正粗黑宋简体" panose="02000000000000000000" pitchFamily="2" charset="-122"/>
                <a:ea typeface="方正粗黑宋简体" panose="02000000000000000000" pitchFamily="2" charset="-122"/>
              </a:rPr>
              <a:t>Para1: </a:t>
            </a:r>
            <a:r>
              <a:rPr lang="zh-CN" altLang="en-US" sz="2400" dirty="0">
                <a:latin typeface="方正粗黑宋简体" panose="02000000000000000000" pitchFamily="2" charset="-122"/>
                <a:ea typeface="方正粗黑宋简体" panose="02000000000000000000" pitchFamily="2" charset="-122"/>
              </a:rPr>
              <a:t>图表数据描写建议写在第二段。</a:t>
            </a:r>
            <a:endParaRPr lang="en-US" altLang="zh-CN" sz="2400" dirty="0">
              <a:latin typeface="方正粗黑宋简体" panose="02000000000000000000" pitchFamily="2" charset="-122"/>
              <a:ea typeface="方正粗黑宋简体" panose="02000000000000000000" pitchFamily="2" charset="-122"/>
            </a:endParaRPr>
          </a:p>
          <a:p>
            <a:r>
              <a:rPr lang="en-US" altLang="zh-CN" sz="2400" dirty="0">
                <a:latin typeface="方正粗黑宋简体" panose="02000000000000000000" pitchFamily="2" charset="-122"/>
                <a:ea typeface="方正粗黑宋简体" panose="02000000000000000000" pitchFamily="2" charset="-122"/>
              </a:rPr>
              <a:t>Para2</a:t>
            </a:r>
            <a:r>
              <a:rPr lang="zh-CN" altLang="en-US" sz="2400" dirty="0">
                <a:latin typeface="方正粗黑宋简体" panose="02000000000000000000" pitchFamily="2" charset="-122"/>
                <a:ea typeface="方正粗黑宋简体" panose="02000000000000000000" pitchFamily="2" charset="-122"/>
              </a:rPr>
              <a:t>：个人评价过多，注意是简单评价。</a:t>
            </a:r>
            <a:endParaRPr lang="en-US" altLang="zh-CN" sz="2400" dirty="0">
              <a:latin typeface="方正粗黑宋简体" panose="02000000000000000000" pitchFamily="2" charset="-122"/>
              <a:ea typeface="方正粗黑宋简体" panose="02000000000000000000" pitchFamily="2" charset="-122"/>
            </a:endParaRPr>
          </a:p>
          <a:p>
            <a:r>
              <a:rPr lang="en-US" altLang="zh-CN" sz="2400" dirty="0">
                <a:latin typeface="方正粗黑宋简体" panose="02000000000000000000" pitchFamily="2" charset="-122"/>
                <a:ea typeface="方正粗黑宋简体" panose="02000000000000000000" pitchFamily="2" charset="-122"/>
              </a:rPr>
              <a:t>Para3</a:t>
            </a:r>
            <a:r>
              <a:rPr lang="zh-CN" altLang="en-US" sz="2400" dirty="0">
                <a:latin typeface="方正粗黑宋简体" panose="02000000000000000000" pitchFamily="2" charset="-122"/>
                <a:ea typeface="方正粗黑宋简体" panose="02000000000000000000" pitchFamily="2" charset="-122"/>
              </a:rPr>
              <a:t>：建议只用到</a:t>
            </a:r>
            <a:r>
              <a:rPr lang="en-US" altLang="zh-CN" sz="2400" dirty="0">
                <a:latin typeface="方正粗黑宋简体" panose="02000000000000000000" pitchFamily="2" charset="-122"/>
                <a:ea typeface="方正粗黑宋简体" panose="02000000000000000000" pitchFamily="2" charset="-122"/>
              </a:rPr>
              <a:t>be supposed to,</a:t>
            </a:r>
            <a:r>
              <a:rPr lang="zh-CN" altLang="en-US" sz="2400" dirty="0">
                <a:latin typeface="方正粗黑宋简体" panose="02000000000000000000" pitchFamily="2" charset="-122"/>
                <a:ea typeface="方正粗黑宋简体" panose="02000000000000000000" pitchFamily="2" charset="-122"/>
              </a:rPr>
              <a:t>并没有体现出给对方的建议。</a:t>
            </a:r>
            <a:endParaRPr lang="en-US" altLang="zh-CN" sz="2400" dirty="0">
              <a:latin typeface="方正粗黑宋简体" panose="02000000000000000000" pitchFamily="2" charset="-122"/>
              <a:ea typeface="方正粗黑宋简体" panose="02000000000000000000" pitchFamily="2" charset="-122"/>
            </a:endParaRPr>
          </a:p>
          <a:p>
            <a:endParaRPr lang="en-US" altLang="zh-CN" sz="2800" dirty="0">
              <a:latin typeface="方正粗黑宋简体" panose="02000000000000000000" pitchFamily="2" charset="-122"/>
              <a:ea typeface="方正粗黑宋简体" panose="02000000000000000000" pitchFamily="2" charset="-122"/>
            </a:endParaRPr>
          </a:p>
          <a:p>
            <a:endParaRPr lang="zh-CN" altLang="en-US" sz="2800" dirty="0">
              <a:latin typeface="方正粗黑宋简体" panose="02000000000000000000" pitchFamily="2" charset="-122"/>
              <a:ea typeface="方正粗黑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6968691"/>
            <a:chOff x="1" y="0"/>
            <a:chExt cx="12192000" cy="696869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0" cy="6968691"/>
            </a:xfrm>
            <a:prstGeom prst="rect">
              <a:avLst/>
            </a:prstGeom>
          </p:spPr>
        </p:pic>
        <p:sp>
          <p:nvSpPr>
            <p:cNvPr id="8" name="矩形 7"/>
            <p:cNvSpPr/>
            <p:nvPr/>
          </p:nvSpPr>
          <p:spPr>
            <a:xfrm>
              <a:off x="577516" y="1289785"/>
              <a:ext cx="4572000" cy="1771049"/>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矩形 8"/>
            <p:cNvSpPr/>
            <p:nvPr/>
          </p:nvSpPr>
          <p:spPr>
            <a:xfrm>
              <a:off x="9230627" y="5906703"/>
              <a:ext cx="2760845" cy="951297"/>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250255" y="1080435"/>
            <a:ext cx="798896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271E8C"/>
                </a:solidFill>
                <a:effectLst/>
                <a:uLnTx/>
                <a:uFillTx/>
                <a:latin typeface="方正粗黑宋简体" panose="02000000000000000000" pitchFamily="2" charset="-122"/>
                <a:ea typeface="方正粗黑宋简体" panose="02000000000000000000" pitchFamily="2" charset="-122"/>
                <a:cs typeface="+mn-cs"/>
              </a:rPr>
              <a:t>Thank you!</a:t>
            </a:r>
            <a:endParaRPr kumimoji="0" lang="zh-CN" altLang="en-US" sz="9600" b="0" i="0" u="none" strike="noStrike" kern="1200" cap="none" spc="0" normalizeH="0" baseline="0" noProof="0" dirty="0">
              <a:ln>
                <a:noFill/>
              </a:ln>
              <a:solidFill>
                <a:srgbClr val="271E8C"/>
              </a:solidFill>
              <a:effectLst/>
              <a:uLnTx/>
              <a:uFillTx/>
              <a:latin typeface="方正粗黑宋简体" panose="02000000000000000000" pitchFamily="2" charset="-122"/>
              <a:ea typeface="方正粗黑宋简体" panose="02000000000000000000"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1265" r="7882" b="1"/>
          <a:stretch>
            <a:fillRect/>
          </a:stretch>
        </p:blipFill>
        <p:spPr>
          <a:xfrm>
            <a:off x="2689912" y="878499"/>
            <a:ext cx="9502088" cy="5875642"/>
          </a:xfrm>
          <a:prstGeom prst="rect">
            <a:avLst/>
          </a:prstGeom>
        </p:spPr>
      </p:pic>
      <p:sp>
        <p:nvSpPr>
          <p:cNvPr id="7" name="文本框 6"/>
          <p:cNvSpPr txBox="1"/>
          <p:nvPr/>
        </p:nvSpPr>
        <p:spPr>
          <a:xfrm>
            <a:off x="91091" y="1309034"/>
            <a:ext cx="7041229" cy="3600986"/>
          </a:xfrm>
          <a:prstGeom prst="rect">
            <a:avLst/>
          </a:prstGeom>
          <a:noFill/>
        </p:spPr>
        <p:txBody>
          <a:bodyPr wrap="square">
            <a:spAutoFit/>
          </a:bodyPr>
          <a:lstStyle/>
          <a:p>
            <a:r>
              <a:rPr kumimoji="0" lang="zh-CN" altLang="en-US" sz="4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应用文</a:t>
            </a:r>
            <a:r>
              <a:rPr kumimoji="0" lang="zh-CN" altLang="en-US" sz="4800" b="1" i="0" u="none" strike="noStrike" kern="1200" cap="none" spc="0" normalizeH="0" baseline="0" noProof="0" dirty="0">
                <a:ln>
                  <a:noFill/>
                </a:ln>
                <a:solidFill>
                  <a:srgbClr val="0070C0"/>
                </a:solidFill>
                <a:effectLst/>
                <a:uLnTx/>
                <a:uFillTx/>
                <a:latin typeface="Tw Cen MT Condensed Extra Bold" panose="020B0803020202020204" pitchFamily="34" charset="0"/>
                <a:ea typeface="等线" panose="02010600030101010101" pitchFamily="2" charset="-122"/>
                <a:cs typeface="Times New Roman" panose="02020603050405020304" pitchFamily="18" charset="0"/>
              </a:rPr>
              <a:t>：</a:t>
            </a:r>
            <a:endParaRPr kumimoji="0" lang="en-US" altLang="zh-CN" sz="4800" b="1" i="0" u="none" strike="noStrike" kern="1200" cap="none" spc="0" normalizeH="0" baseline="0" noProof="0" dirty="0">
              <a:ln>
                <a:noFill/>
              </a:ln>
              <a:solidFill>
                <a:srgbClr val="0070C0"/>
              </a:solidFill>
              <a:effectLst/>
              <a:uLnTx/>
              <a:uFillTx/>
              <a:latin typeface="Tw Cen MT Condensed Extra Bold" panose="020B0803020202020204" pitchFamily="34" charset="0"/>
              <a:ea typeface="等线" panose="02010600030101010101" pitchFamily="2" charset="-122"/>
              <a:cs typeface="Times New Roman" panose="02020603050405020304" pitchFamily="18" charset="0"/>
            </a:endParaRPr>
          </a:p>
          <a:p>
            <a:r>
              <a:rPr kumimoji="0" lang="en-US" altLang="zh-CN" sz="4800" b="1" i="0" u="none" strike="noStrike" kern="1200" cap="none" spc="0" normalizeH="0" baseline="0" noProof="0" dirty="0">
                <a:ln>
                  <a:noFill/>
                </a:ln>
                <a:solidFill>
                  <a:srgbClr val="0070C0"/>
                </a:solidFill>
                <a:effectLst/>
                <a:uLnTx/>
                <a:uFillTx/>
                <a:latin typeface="Tw Cen MT Condensed Extra Bold" panose="020B0803020202020204" pitchFamily="34" charset="0"/>
                <a:ea typeface="等线" panose="02010600030101010101" pitchFamily="2" charset="-122"/>
                <a:cs typeface="Times New Roman" panose="02020603050405020304" pitchFamily="18" charset="0"/>
              </a:rPr>
              <a:t>Using Fitness Apps to Monitor Health</a:t>
            </a:r>
            <a:endParaRPr kumimoji="0" lang="en-US" altLang="zh-CN" sz="4800" b="1" i="0" u="none" strike="noStrike" kern="1200" cap="none" spc="0" normalizeH="0" baseline="0" noProof="0" dirty="0">
              <a:ln>
                <a:noFill/>
              </a:ln>
              <a:solidFill>
                <a:srgbClr val="0070C0"/>
              </a:solidFill>
              <a:effectLst/>
              <a:uLnTx/>
              <a:uFillTx/>
              <a:latin typeface="Tw Cen MT Condensed Extra Bold" panose="020B0803020202020204" pitchFamily="34" charset="0"/>
              <a:ea typeface="等线" panose="02010600030101010101" pitchFamily="2" charset="-122"/>
              <a:cs typeface="Times New Roman" panose="02020603050405020304" pitchFamily="18" charset="0"/>
            </a:endParaRPr>
          </a:p>
          <a:p>
            <a:endParaRPr lang="en-US" altLang="zh-CN" sz="4800" b="1" dirty="0">
              <a:solidFill>
                <a:srgbClr val="0070C0"/>
              </a:solidFill>
              <a:latin typeface="Tw Cen MT Condensed Extra Bold" panose="020B0803020202020204" pitchFamily="34" charset="0"/>
              <a:ea typeface="等线" panose="02010600030101010101" pitchFamily="2" charset="-122"/>
              <a:cs typeface="Times New Roman" panose="02020603050405020304" pitchFamily="18" charset="0"/>
            </a:endParaRPr>
          </a:p>
          <a:p>
            <a:r>
              <a:rPr lang="zh-CN" altLang="en-US" sz="3600" b="1" dirty="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浙江省春晖中学  宣晔霏</a:t>
            </a:r>
            <a:endParaRPr lang="zh-CN" altLang="en-US" sz="3600" dirty="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endParaRPr>
          </a:p>
        </p:txBody>
      </p:sp>
      <p:sp>
        <p:nvSpPr>
          <p:cNvPr id="5" name="文本框 4"/>
          <p:cNvSpPr txBox="1"/>
          <p:nvPr/>
        </p:nvSpPr>
        <p:spPr>
          <a:xfrm>
            <a:off x="91091" y="232168"/>
            <a:ext cx="6169792" cy="646331"/>
          </a:xfrm>
          <a:prstGeom prst="rect">
            <a:avLst/>
          </a:prstGeom>
          <a:noFill/>
        </p:spPr>
        <p:txBody>
          <a:bodyPr wrap="square">
            <a:spAutoFit/>
          </a:bodyPr>
          <a:lstStyle/>
          <a:p>
            <a:r>
              <a:rPr kumimoji="0" lang="en-US" altLang="zh-CN" sz="3600" b="1" i="0" u="none" strike="noStrike" kern="1200" cap="none" spc="0" normalizeH="0" baseline="0" noProof="0" dirty="0">
                <a:ln>
                  <a:noFill/>
                </a:ln>
                <a:solidFill>
                  <a:srgbClr val="43354C"/>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2024.7  </a:t>
            </a:r>
            <a:r>
              <a:rPr kumimoji="0" lang="zh-CN" altLang="en-US" sz="3600" b="1" i="0" u="none" strike="noStrike" kern="1200" cap="none" spc="0" normalizeH="0" baseline="0" noProof="0" dirty="0">
                <a:ln>
                  <a:noFill/>
                </a:ln>
                <a:solidFill>
                  <a:srgbClr val="43354C"/>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绍兴市高二期末考试</a:t>
            </a:r>
            <a:endParaRPr kumimoji="0" lang="en-US" altLang="zh-CN" sz="3600" b="1" i="0" u="none" strike="noStrike" kern="1200" cap="none" spc="0" normalizeH="0" baseline="0" noProof="0" dirty="0">
              <a:ln>
                <a:noFill/>
              </a:ln>
              <a:solidFill>
                <a:srgbClr val="43354C"/>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88" y="429937"/>
            <a:ext cx="4406162" cy="480139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262" y="429937"/>
            <a:ext cx="5887367" cy="390528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1714">
            <a:off x="7226691" y="970293"/>
            <a:ext cx="4341877" cy="43418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716" y="2971721"/>
            <a:ext cx="5281496" cy="352099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文本框 1"/>
          <p:cNvSpPr txBox="1"/>
          <p:nvPr/>
        </p:nvSpPr>
        <p:spPr>
          <a:xfrm>
            <a:off x="320841" y="2002040"/>
            <a:ext cx="11691487" cy="2611741"/>
          </a:xfrm>
          <a:prstGeom prst="rect">
            <a:avLst/>
          </a:prstGeom>
          <a:solidFill>
            <a:schemeClr val="accent3">
              <a:lumMod val="20000"/>
              <a:lumOff val="80000"/>
            </a:schemeClr>
          </a:solidFill>
        </p:spPr>
        <p:txBody>
          <a:bodyPr wrap="square">
            <a:spAutoFit/>
          </a:bodyPr>
          <a:lstStyle/>
          <a:p>
            <a:pPr>
              <a:lnSpc>
                <a:spcPct val="150000"/>
              </a:lnSpc>
            </a:pPr>
            <a:r>
              <a:rPr lang="en-US" altLang="zh-CN" sz="2800" b="1" i="0" dirty="0">
                <a:solidFill>
                  <a:srgbClr val="333333"/>
                </a:solidFill>
                <a:effectLst/>
                <a:latin typeface="Calibri" panose="020F0502020204030204" pitchFamily="34" charset="0"/>
                <a:cs typeface="Calibri" panose="020F0502020204030204" pitchFamily="34" charset="0"/>
              </a:rPr>
              <a:t>      Fitness apps are easily downloadable on handheld devices like your phone, </a:t>
            </a:r>
            <a:r>
              <a:rPr lang="en-US" altLang="zh-CN" sz="2800" b="1" i="0" u="sng" dirty="0">
                <a:solidFill>
                  <a:srgbClr val="0070D9"/>
                </a:solidFill>
                <a:effectLst/>
                <a:latin typeface="Calibri" panose="020F0502020204030204" pitchFamily="34" charset="0"/>
                <a:cs typeface="Calibri" panose="020F0502020204030204" pitchFamily="34" charset="0"/>
                <a:hlinkClick r:id="rId6"/>
              </a:rPr>
              <a:t>smartwatch</a:t>
            </a:r>
            <a:r>
              <a:rPr lang="en-US" altLang="zh-CN" sz="2800" b="1" i="0" dirty="0">
                <a:solidFill>
                  <a:srgbClr val="333333"/>
                </a:solidFill>
                <a:effectLst/>
                <a:latin typeface="Calibri" panose="020F0502020204030204" pitchFamily="34" charset="0"/>
                <a:cs typeface="Calibri" panose="020F0502020204030204" pitchFamily="34" charset="0"/>
              </a:rPr>
              <a:t>, or tablet. While some are free and others require a subscription, most fitness apps were created </a:t>
            </a:r>
            <a:r>
              <a:rPr lang="en-US" altLang="zh-CN" sz="2800" b="1" i="0" dirty="0">
                <a:solidFill>
                  <a:srgbClr val="C00000"/>
                </a:solidFill>
                <a:effectLst/>
                <a:latin typeface="Calibri" panose="020F0502020204030204" pitchFamily="34" charset="0"/>
                <a:cs typeface="Calibri" panose="020F0502020204030204" pitchFamily="34" charset="0"/>
              </a:rPr>
              <a:t>to help provide consistency and discipline as you work toward your goals. </a:t>
            </a:r>
            <a:endParaRPr lang="zh-CN" altLang="en-US" sz="2800" b="1" dirty="0">
              <a:solidFill>
                <a:srgbClr val="C0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10327"/>
          <a:stretch>
            <a:fillRect/>
          </a:stretch>
        </p:blipFill>
        <p:spPr>
          <a:xfrm>
            <a:off x="0" y="742008"/>
            <a:ext cx="5635688" cy="3006874"/>
          </a:xfrm>
          <a:prstGeom prst="rect">
            <a:avLst/>
          </a:prstGeom>
        </p:spPr>
      </p:pic>
      <p:sp>
        <p:nvSpPr>
          <p:cNvPr id="5" name="文本框 4"/>
          <p:cNvSpPr txBox="1"/>
          <p:nvPr/>
        </p:nvSpPr>
        <p:spPr>
          <a:xfrm>
            <a:off x="5635688" y="742008"/>
            <a:ext cx="6444867" cy="6124754"/>
          </a:xfrm>
          <a:prstGeom prst="rect">
            <a:avLst/>
          </a:prstGeom>
          <a:noFill/>
        </p:spPr>
        <p:txBody>
          <a:bodyPr wrap="square">
            <a:spAutoFit/>
          </a:bodyPr>
          <a:lstStyle/>
          <a:p>
            <a:pPr algn="l"/>
            <a:r>
              <a:rPr lang="en-US" altLang="zh-CN" sz="2800" b="1" i="0" dirty="0">
                <a:solidFill>
                  <a:srgbClr val="333333"/>
                </a:solidFill>
                <a:effectLst/>
                <a:latin typeface="Calibri" panose="020F0502020204030204" pitchFamily="34" charset="0"/>
                <a:cs typeface="Calibri" panose="020F0502020204030204" pitchFamily="34" charset="0"/>
              </a:rPr>
              <a:t>Once you set up your profile on the app, it will </a:t>
            </a:r>
            <a:r>
              <a:rPr lang="en-US" altLang="zh-CN" sz="2800" b="1" i="0" dirty="0">
                <a:solidFill>
                  <a:srgbClr val="0070C0"/>
                </a:solidFill>
                <a:effectLst/>
                <a:latin typeface="Calibri" panose="020F0502020204030204" pitchFamily="34" charset="0"/>
                <a:cs typeface="Calibri" panose="020F0502020204030204" pitchFamily="34" charset="0"/>
              </a:rPr>
              <a:t>improvise </a:t>
            </a:r>
            <a:r>
              <a:rPr lang="zh-CN" altLang="en-US" sz="2800" b="1" i="0" dirty="0">
                <a:solidFill>
                  <a:srgbClr val="0070C0"/>
                </a:solidFill>
                <a:effectLst/>
                <a:latin typeface="Calibri" panose="020F0502020204030204" pitchFamily="34" charset="0"/>
                <a:cs typeface="Calibri" panose="020F0502020204030204" pitchFamily="34" charset="0"/>
              </a:rPr>
              <a:t>即兴创作</a:t>
            </a:r>
            <a:r>
              <a:rPr lang="en-US" altLang="zh-CN" sz="2800" b="1" i="0" dirty="0">
                <a:solidFill>
                  <a:srgbClr val="0070C0"/>
                </a:solidFill>
                <a:effectLst/>
                <a:latin typeface="Calibri" panose="020F0502020204030204" pitchFamily="34" charset="0"/>
                <a:cs typeface="Calibri" panose="020F0502020204030204" pitchFamily="34" charset="0"/>
              </a:rPr>
              <a:t>suggestions </a:t>
            </a:r>
            <a:r>
              <a:rPr lang="en-US" altLang="zh-CN" sz="2800" b="1" i="0" dirty="0">
                <a:solidFill>
                  <a:srgbClr val="333333"/>
                </a:solidFill>
                <a:effectLst/>
                <a:latin typeface="Calibri" panose="020F0502020204030204" pitchFamily="34" charset="0"/>
                <a:cs typeface="Calibri" panose="020F0502020204030204" pitchFamily="34" charset="0"/>
              </a:rPr>
              <a:t>for you. For example, it will start </a:t>
            </a:r>
            <a:r>
              <a:rPr lang="en-US" altLang="zh-CN" sz="2800" b="1" dirty="0">
                <a:solidFill>
                  <a:srgbClr val="0070C0"/>
                </a:solidFill>
                <a:latin typeface="Calibri" panose="020F0502020204030204" pitchFamily="34" charset="0"/>
                <a:cs typeface="Calibri" panose="020F0502020204030204" pitchFamily="34" charset="0"/>
              </a:rPr>
              <a:t>recording your move minutes and heart points. </a:t>
            </a:r>
            <a:r>
              <a:rPr lang="en-US" altLang="zh-CN" sz="2800" b="1" i="0" dirty="0">
                <a:solidFill>
                  <a:srgbClr val="333333"/>
                </a:solidFill>
                <a:effectLst/>
                <a:latin typeface="Calibri" panose="020F0502020204030204" pitchFamily="34" charset="0"/>
                <a:cs typeface="Calibri" panose="020F0502020204030204" pitchFamily="34" charset="0"/>
              </a:rPr>
              <a:t>In addition, you can </a:t>
            </a:r>
            <a:r>
              <a:rPr lang="en-US" altLang="zh-CN" sz="2800" b="1" dirty="0">
                <a:solidFill>
                  <a:srgbClr val="0070C0"/>
                </a:solidFill>
                <a:latin typeface="Calibri" panose="020F0502020204030204" pitchFamily="34" charset="0"/>
                <a:cs typeface="Calibri" panose="020F0502020204030204" pitchFamily="34" charset="0"/>
              </a:rPr>
              <a:t>track your number of daily steps </a:t>
            </a:r>
            <a:r>
              <a:rPr lang="en-US" altLang="zh-CN" sz="2800" b="1" i="0" dirty="0">
                <a:solidFill>
                  <a:srgbClr val="333333"/>
                </a:solidFill>
                <a:effectLst/>
                <a:latin typeface="Calibri" panose="020F0502020204030204" pitchFamily="34" charset="0"/>
                <a:cs typeface="Calibri" panose="020F0502020204030204" pitchFamily="34" charset="0"/>
              </a:rPr>
              <a:t>and </a:t>
            </a:r>
            <a:r>
              <a:rPr lang="en-US" altLang="zh-CN" sz="2800" b="1" dirty="0">
                <a:solidFill>
                  <a:srgbClr val="0070C0"/>
                </a:solidFill>
                <a:latin typeface="Calibri" panose="020F0502020204030204" pitchFamily="34" charset="0"/>
                <a:cs typeface="Calibri" panose="020F0502020204030204" pitchFamily="34" charset="0"/>
              </a:rPr>
              <a:t>check them against the recommended count for your age, gender, etc.</a:t>
            </a:r>
            <a:endParaRPr lang="en-US" altLang="zh-CN" sz="2800" b="1" dirty="0">
              <a:solidFill>
                <a:srgbClr val="0070C0"/>
              </a:solidFill>
              <a:latin typeface="Calibri" panose="020F0502020204030204" pitchFamily="34" charset="0"/>
              <a:cs typeface="Calibri" panose="020F0502020204030204" pitchFamily="34" charset="0"/>
            </a:endParaRPr>
          </a:p>
          <a:p>
            <a:pPr algn="l"/>
            <a:r>
              <a:rPr lang="en-US" altLang="zh-CN" sz="2800" b="1" i="0" dirty="0">
                <a:solidFill>
                  <a:srgbClr val="333333"/>
                </a:solidFill>
                <a:effectLst/>
                <a:latin typeface="Calibri" panose="020F0502020204030204" pitchFamily="34" charset="0"/>
                <a:cs typeface="Calibri" panose="020F0502020204030204" pitchFamily="34" charset="0"/>
              </a:rPr>
              <a:t>You can always </a:t>
            </a:r>
            <a:r>
              <a:rPr lang="en-US" altLang="zh-CN" sz="2800" b="1" dirty="0">
                <a:solidFill>
                  <a:srgbClr val="0070C0"/>
                </a:solidFill>
                <a:latin typeface="Calibri" panose="020F0502020204030204" pitchFamily="34" charset="0"/>
                <a:cs typeface="Calibri" panose="020F0502020204030204" pitchFamily="34" charset="0"/>
              </a:rPr>
              <a:t>view your daily, weekly, or monthly activity overview and plan workouts and walks/jogs accordingly</a:t>
            </a:r>
            <a:r>
              <a:rPr lang="en-US" altLang="zh-CN" sz="2800" b="1" i="0" dirty="0">
                <a:solidFill>
                  <a:srgbClr val="333333"/>
                </a:solidFill>
                <a:effectLst/>
                <a:latin typeface="Calibri" panose="020F0502020204030204" pitchFamily="34" charset="0"/>
                <a:cs typeface="Calibri" panose="020F0502020204030204" pitchFamily="34" charset="0"/>
              </a:rPr>
              <a:t>. One of the </a:t>
            </a:r>
            <a:r>
              <a:rPr lang="en-US" altLang="zh-CN" sz="2800" b="1" i="0" dirty="0">
                <a:solidFill>
                  <a:srgbClr val="C00000"/>
                </a:solidFill>
                <a:effectLst/>
                <a:latin typeface="Calibri" panose="020F0502020204030204" pitchFamily="34" charset="0"/>
                <a:cs typeface="Calibri" panose="020F0502020204030204" pitchFamily="34" charset="0"/>
              </a:rPr>
              <a:t>intriguing</a:t>
            </a:r>
            <a:r>
              <a:rPr lang="zh-CN" altLang="en-US" sz="2800" b="1" i="0" dirty="0">
                <a:solidFill>
                  <a:srgbClr val="C00000"/>
                </a:solidFill>
                <a:effectLst/>
                <a:latin typeface="Calibri" panose="020F0502020204030204" pitchFamily="34" charset="0"/>
                <a:cs typeface="Calibri" panose="020F0502020204030204" pitchFamily="34" charset="0"/>
              </a:rPr>
              <a:t>吸引人的</a:t>
            </a:r>
            <a:r>
              <a:rPr lang="en-US" altLang="zh-CN" sz="2800" b="1" i="0" dirty="0">
                <a:solidFill>
                  <a:srgbClr val="C00000"/>
                </a:solidFill>
                <a:effectLst/>
                <a:latin typeface="Calibri" panose="020F0502020204030204" pitchFamily="34" charset="0"/>
                <a:cs typeface="Calibri" panose="020F0502020204030204" pitchFamily="34" charset="0"/>
              </a:rPr>
              <a:t> features </a:t>
            </a:r>
            <a:r>
              <a:rPr lang="en-US" altLang="zh-CN" sz="2800" b="1" i="0" dirty="0">
                <a:solidFill>
                  <a:srgbClr val="333333"/>
                </a:solidFill>
                <a:effectLst/>
                <a:latin typeface="Calibri" panose="020F0502020204030204" pitchFamily="34" charset="0"/>
                <a:cs typeface="Calibri" panose="020F0502020204030204" pitchFamily="34" charset="0"/>
              </a:rPr>
              <a:t>of Google fit includes its </a:t>
            </a:r>
            <a:r>
              <a:rPr lang="en-US" altLang="zh-CN" sz="2800" b="1" i="0" dirty="0">
                <a:solidFill>
                  <a:srgbClr val="C00000"/>
                </a:solidFill>
                <a:effectLst/>
                <a:latin typeface="Calibri" panose="020F0502020204030204" pitchFamily="34" charset="0"/>
                <a:cs typeface="Calibri" panose="020F0502020204030204" pitchFamily="34" charset="0"/>
              </a:rPr>
              <a:t>compatibility</a:t>
            </a:r>
            <a:r>
              <a:rPr lang="zh-CN" altLang="en-US" sz="2800" b="1" i="0" dirty="0">
                <a:solidFill>
                  <a:srgbClr val="C00000"/>
                </a:solidFill>
                <a:effectLst/>
                <a:latin typeface="Calibri" panose="020F0502020204030204" pitchFamily="34" charset="0"/>
                <a:cs typeface="Calibri" panose="020F0502020204030204" pitchFamily="34" charset="0"/>
              </a:rPr>
              <a:t>共存</a:t>
            </a:r>
            <a:r>
              <a:rPr lang="en-US" altLang="zh-CN" sz="2800" b="1" i="0" dirty="0">
                <a:solidFill>
                  <a:srgbClr val="C00000"/>
                </a:solidFill>
                <a:effectLst/>
                <a:latin typeface="Calibri" panose="020F0502020204030204" pitchFamily="34" charset="0"/>
                <a:cs typeface="Calibri" panose="020F0502020204030204" pitchFamily="34" charset="0"/>
              </a:rPr>
              <a:t> with </a:t>
            </a:r>
            <a:r>
              <a:rPr lang="en-US" altLang="zh-CN" sz="2800" b="1" i="0" dirty="0">
                <a:solidFill>
                  <a:srgbClr val="333333"/>
                </a:solidFill>
                <a:effectLst/>
                <a:latin typeface="Calibri" panose="020F0502020204030204" pitchFamily="34" charset="0"/>
                <a:cs typeface="Calibri" panose="020F0502020204030204" pitchFamily="34" charset="0"/>
              </a:rPr>
              <a:t>other health and fitness apps.</a:t>
            </a:r>
            <a:endParaRPr lang="en-US" altLang="zh-CN" sz="2800" b="1" i="0" dirty="0">
              <a:solidFill>
                <a:srgbClr val="333333"/>
              </a:solidFill>
              <a:effectLst/>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5" y="3761072"/>
            <a:ext cx="5470357" cy="3096928"/>
          </a:xfrm>
          <a:prstGeom prst="rect">
            <a:avLst/>
          </a:prstGeom>
        </p:spPr>
      </p:pic>
      <p:sp>
        <p:nvSpPr>
          <p:cNvPr id="10" name="文本框 9"/>
          <p:cNvSpPr txBox="1"/>
          <p:nvPr/>
        </p:nvSpPr>
        <p:spPr>
          <a:xfrm>
            <a:off x="206943" y="237460"/>
            <a:ext cx="6266046" cy="523220"/>
          </a:xfrm>
          <a:prstGeom prst="rect">
            <a:avLst/>
          </a:prstGeom>
          <a:noFill/>
        </p:spPr>
        <p:txBody>
          <a:bodyPr wrap="square">
            <a:spAutoFit/>
          </a:bodyPr>
          <a:lstStyle/>
          <a:p>
            <a:r>
              <a:rPr lang="en-US" altLang="zh-CN" sz="2800" b="1" dirty="0">
                <a:solidFill>
                  <a:srgbClr val="C00000"/>
                </a:solidFill>
                <a:latin typeface="Calibri" panose="020F0502020204030204" pitchFamily="34" charset="0"/>
                <a:cs typeface="Calibri" panose="020F0502020204030204" pitchFamily="34" charset="0"/>
              </a:rPr>
              <a:t>1. Google Fit</a:t>
            </a:r>
            <a:endParaRPr lang="zh-CN" altLang="en-US" sz="2800" b="1" dirty="0">
              <a:solidFill>
                <a:srgbClr val="C0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472" y="163327"/>
            <a:ext cx="6097604" cy="523220"/>
          </a:xfrm>
          <a:prstGeom prst="rect">
            <a:avLst/>
          </a:prstGeom>
          <a:noFill/>
        </p:spPr>
        <p:txBody>
          <a:bodyPr wrap="square">
            <a:spAutoFit/>
          </a:bodyPr>
          <a:lstStyle/>
          <a:p>
            <a:pPr algn="l"/>
            <a:r>
              <a:rPr lang="en-US" altLang="zh-CN" sz="2800" b="1" i="0" dirty="0">
                <a:solidFill>
                  <a:srgbClr val="C00000"/>
                </a:solidFill>
                <a:effectLst/>
                <a:latin typeface="Calibri" panose="020F0502020204030204" pitchFamily="34" charset="0"/>
                <a:cs typeface="Calibri" panose="020F0502020204030204" pitchFamily="34" charset="0"/>
              </a:rPr>
              <a:t>2. </a:t>
            </a:r>
            <a:r>
              <a:rPr lang="en-US" altLang="zh-CN" sz="2800" b="1" i="0" u="none" strike="noStrike" dirty="0">
                <a:solidFill>
                  <a:srgbClr val="C00000"/>
                </a:solidFill>
                <a:effectLst/>
                <a:latin typeface="Calibri" panose="020F0502020204030204" pitchFamily="34" charset="0"/>
                <a:cs typeface="Calibri" panose="020F0502020204030204" pitchFamily="34" charset="0"/>
                <a:hlinkClick r:id="rId1"/>
              </a:rPr>
              <a:t>MyFitnessPal</a:t>
            </a:r>
            <a:endParaRPr lang="en-US" altLang="zh-CN" sz="2800" b="1" i="0" dirty="0">
              <a:solidFill>
                <a:srgbClr val="C00000"/>
              </a:solidFill>
              <a:effectLst/>
              <a:latin typeface="Calibri" panose="020F0502020204030204" pitchFamily="34" charset="0"/>
              <a:cs typeface="Calibri" panose="020F050202020403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2" y="686547"/>
            <a:ext cx="5449814" cy="2847584"/>
          </a:xfrm>
          <a:prstGeom prst="rect">
            <a:avLst/>
          </a:prstGeom>
        </p:spPr>
      </p:pic>
      <p:sp>
        <p:nvSpPr>
          <p:cNvPr id="7" name="文本框 6"/>
          <p:cNvSpPr txBox="1"/>
          <p:nvPr/>
        </p:nvSpPr>
        <p:spPr>
          <a:xfrm>
            <a:off x="5849752" y="728377"/>
            <a:ext cx="6419249" cy="3108543"/>
          </a:xfrm>
          <a:prstGeom prst="rect">
            <a:avLst/>
          </a:prstGeom>
          <a:noFill/>
        </p:spPr>
        <p:txBody>
          <a:bodyPr wrap="square">
            <a:spAutoFit/>
          </a:bodyPr>
          <a:lstStyle/>
          <a:p>
            <a:pPr algn="l"/>
            <a:r>
              <a:rPr lang="en-US" altLang="zh-CN" sz="2800" b="1" i="0" dirty="0">
                <a:solidFill>
                  <a:srgbClr val="333333"/>
                </a:solidFill>
                <a:effectLst/>
                <a:latin typeface="Calibri" panose="020F0502020204030204" pitchFamily="34" charset="0"/>
                <a:cs typeface="Calibri" panose="020F0502020204030204" pitchFamily="34" charset="0"/>
              </a:rPr>
              <a:t>One of the most downloaded fitness apps, My Fitness Pal, always comes through whenever you decide to take up a health goal. The app </a:t>
            </a:r>
            <a:r>
              <a:rPr lang="en-US" altLang="zh-CN" sz="2800" b="1" i="0" dirty="0">
                <a:solidFill>
                  <a:srgbClr val="0070C0"/>
                </a:solidFill>
                <a:effectLst/>
                <a:latin typeface="Calibri" panose="020F0502020204030204" pitchFamily="34" charset="0"/>
                <a:cs typeface="Calibri" panose="020F0502020204030204" pitchFamily="34" charset="0"/>
              </a:rPr>
              <a:t>offers a variety of exercise sessions,</a:t>
            </a:r>
            <a:r>
              <a:rPr lang="en-US" altLang="zh-CN" sz="2800" b="1" i="0" dirty="0">
                <a:solidFill>
                  <a:srgbClr val="333333"/>
                </a:solidFill>
                <a:effectLst/>
                <a:latin typeface="Calibri" panose="020F0502020204030204" pitchFamily="34" charset="0"/>
                <a:cs typeface="Calibri" panose="020F0502020204030204" pitchFamily="34" charset="0"/>
              </a:rPr>
              <a:t> including several cardio ones. </a:t>
            </a:r>
            <a:r>
              <a:rPr lang="en-US" altLang="zh-CN" sz="2800" b="1" i="0" dirty="0">
                <a:solidFill>
                  <a:srgbClr val="0070C0"/>
                </a:solidFill>
                <a:effectLst/>
                <a:latin typeface="Calibri" panose="020F0502020204030204" pitchFamily="34" charset="0"/>
                <a:cs typeface="Calibri" panose="020F0502020204030204" pitchFamily="34" charset="0"/>
              </a:rPr>
              <a:t>Each workout session is tailored to meet your fitness goal accordingly. </a:t>
            </a:r>
            <a:endParaRPr lang="en-US" altLang="zh-CN" sz="2800" b="1" i="0" dirty="0">
              <a:solidFill>
                <a:srgbClr val="333333"/>
              </a:solidFill>
              <a:effectLst/>
              <a:latin typeface="Calibri" panose="020F0502020204030204" pitchFamily="34" charset="0"/>
              <a:cs typeface="Calibri" panose="020F0502020204030204" pitchFamily="34" charset="0"/>
            </a:endParaRPr>
          </a:p>
        </p:txBody>
      </p:sp>
      <p:sp>
        <p:nvSpPr>
          <p:cNvPr id="9" name="文本框 8"/>
          <p:cNvSpPr txBox="1"/>
          <p:nvPr/>
        </p:nvSpPr>
        <p:spPr>
          <a:xfrm>
            <a:off x="211756" y="4180344"/>
            <a:ext cx="11829448" cy="1815882"/>
          </a:xfrm>
          <a:prstGeom prst="rect">
            <a:avLst/>
          </a:prstGeom>
          <a:noFill/>
        </p:spPr>
        <p:txBody>
          <a:bodyPr wrap="square">
            <a:spAutoFit/>
          </a:bodyPr>
          <a:lstStyle/>
          <a:p>
            <a:pPr algn="l"/>
            <a:r>
              <a:rPr lang="en-US" altLang="zh-CN" sz="2800" b="1" i="0" dirty="0">
                <a:solidFill>
                  <a:srgbClr val="333333"/>
                </a:solidFill>
                <a:effectLst/>
                <a:latin typeface="Calibri" panose="020F0502020204030204" pitchFamily="34" charset="0"/>
                <a:cs typeface="Calibri" panose="020F0502020204030204" pitchFamily="34" charset="0"/>
              </a:rPr>
              <a:t>One of the many reasons we prefer My Fitness Pal is its massive food database that rarely misses out on any food regarding the calorie count. The app is majorly known for its calorie-count feature. You can also </a:t>
            </a:r>
            <a:r>
              <a:rPr lang="en-US" altLang="zh-CN" sz="2800" b="1" i="0" dirty="0">
                <a:solidFill>
                  <a:srgbClr val="0070C0"/>
                </a:solidFill>
                <a:effectLst/>
                <a:latin typeface="Calibri" panose="020F0502020204030204" pitchFamily="34" charset="0"/>
                <a:cs typeface="Calibri" panose="020F0502020204030204" pitchFamily="34" charset="0"/>
              </a:rPr>
              <a:t>set a weight goal and feed in the weight you aim for</a:t>
            </a:r>
            <a:r>
              <a:rPr lang="en-US" altLang="zh-CN" sz="2800" b="1" i="0" dirty="0">
                <a:solidFill>
                  <a:srgbClr val="333333"/>
                </a:solidFill>
                <a:effectLst/>
                <a:latin typeface="Calibri" panose="020F0502020204030204" pitchFamily="34" charset="0"/>
                <a:cs typeface="Calibri" panose="020F0502020204030204" pitchFamily="34" charset="0"/>
              </a:rPr>
              <a:t>; the app will </a:t>
            </a:r>
            <a:r>
              <a:rPr lang="en-US" altLang="zh-CN" sz="2800" b="1" i="0" dirty="0">
                <a:solidFill>
                  <a:srgbClr val="0070C0"/>
                </a:solidFill>
                <a:effectLst/>
                <a:latin typeface="Calibri" panose="020F0502020204030204" pitchFamily="34" charset="0"/>
                <a:cs typeface="Calibri" panose="020F0502020204030204" pitchFamily="34" charset="0"/>
              </a:rPr>
              <a:t>do the nutrition math for you</a:t>
            </a:r>
            <a:r>
              <a:rPr lang="en-US" altLang="zh-CN" sz="2800" b="1" i="0" dirty="0">
                <a:solidFill>
                  <a:srgbClr val="333333"/>
                </a:solidFill>
                <a:effectLst/>
                <a:latin typeface="Calibri" panose="020F0502020204030204" pitchFamily="34" charset="0"/>
                <a:cs typeface="Calibri" panose="020F0502020204030204" pitchFamily="34" charset="0"/>
              </a:rPr>
              <a:t>.</a:t>
            </a:r>
            <a:endParaRPr lang="en-US" altLang="zh-CN" sz="2800" b="1" i="0" dirty="0">
              <a:solidFill>
                <a:srgbClr val="333333"/>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4852" y="185907"/>
            <a:ext cx="6097604" cy="523220"/>
          </a:xfrm>
          <a:prstGeom prst="rect">
            <a:avLst/>
          </a:prstGeom>
          <a:noFill/>
        </p:spPr>
        <p:txBody>
          <a:bodyPr wrap="square">
            <a:spAutoFit/>
          </a:bodyPr>
          <a:lstStyle/>
          <a:p>
            <a:r>
              <a:rPr lang="en-US" altLang="zh-CN" sz="2800" b="1" dirty="0">
                <a:solidFill>
                  <a:srgbClr val="C00000"/>
                </a:solidFill>
                <a:latin typeface="Calibri" panose="020F0502020204030204" pitchFamily="34" charset="0"/>
                <a:cs typeface="Calibri" panose="020F0502020204030204" pitchFamily="34" charset="0"/>
              </a:rPr>
              <a:t>3. Map My Run</a:t>
            </a:r>
            <a:endParaRPr lang="zh-CN" altLang="en-US" sz="2800" b="1" dirty="0">
              <a:solidFill>
                <a:srgbClr val="C00000"/>
              </a:solidFill>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2365" y="840752"/>
            <a:ext cx="5531598" cy="2750929"/>
          </a:xfrm>
          <a:prstGeom prst="rect">
            <a:avLst/>
          </a:prstGeom>
        </p:spPr>
      </p:pic>
      <p:sp>
        <p:nvSpPr>
          <p:cNvPr id="9" name="文本框 8"/>
          <p:cNvSpPr txBox="1"/>
          <p:nvPr/>
        </p:nvSpPr>
        <p:spPr>
          <a:xfrm>
            <a:off x="5794409" y="447517"/>
            <a:ext cx="6564429" cy="3970318"/>
          </a:xfrm>
          <a:prstGeom prst="rect">
            <a:avLst/>
          </a:prstGeom>
          <a:noFill/>
        </p:spPr>
        <p:txBody>
          <a:bodyPr wrap="square">
            <a:spAutoFit/>
          </a:bodyPr>
          <a:lstStyle/>
          <a:p>
            <a:pPr algn="l"/>
            <a:r>
              <a:rPr lang="en-US" altLang="zh-CN" sz="2800" b="1" i="0" dirty="0">
                <a:solidFill>
                  <a:srgbClr val="333333"/>
                </a:solidFill>
                <a:effectLst/>
                <a:latin typeface="Calibri" panose="020F0502020204030204" pitchFamily="34" charset="0"/>
                <a:cs typeface="Calibri" panose="020F0502020204030204" pitchFamily="34" charset="0"/>
              </a:rPr>
              <a:t>Map My Run is not your ordinary running app. Instead, the app lets you </a:t>
            </a:r>
            <a:r>
              <a:rPr lang="en-US" altLang="zh-CN" sz="2800" b="1" i="0" dirty="0">
                <a:solidFill>
                  <a:srgbClr val="0070C0"/>
                </a:solidFill>
                <a:effectLst/>
                <a:latin typeface="Calibri" panose="020F0502020204030204" pitchFamily="34" charset="0"/>
                <a:cs typeface="Calibri" panose="020F0502020204030204" pitchFamily="34" charset="0"/>
              </a:rPr>
              <a:t>record a bunch of fitness activities such as running, cycling, workouts, and other forms of exercise. </a:t>
            </a:r>
            <a:r>
              <a:rPr lang="en-US" altLang="zh-CN" sz="2800" b="1" i="0" dirty="0">
                <a:solidFill>
                  <a:srgbClr val="333333"/>
                </a:solidFill>
                <a:effectLst/>
                <a:latin typeface="Calibri" panose="020F0502020204030204" pitchFamily="34" charset="0"/>
                <a:cs typeface="Calibri" panose="020F0502020204030204" pitchFamily="34" charset="0"/>
              </a:rPr>
              <a:t>The app uses the GPS of your phone to </a:t>
            </a:r>
            <a:r>
              <a:rPr lang="en-US" altLang="zh-CN" sz="2800" b="1" i="0" dirty="0">
                <a:solidFill>
                  <a:srgbClr val="0070C0"/>
                </a:solidFill>
                <a:effectLst/>
                <a:latin typeface="Calibri" panose="020F0502020204030204" pitchFamily="34" charset="0"/>
                <a:cs typeface="Calibri" panose="020F0502020204030204" pitchFamily="34" charset="0"/>
              </a:rPr>
              <a:t>track your miles</a:t>
            </a:r>
            <a:r>
              <a:rPr lang="en-US" altLang="zh-CN" sz="2800" b="1" i="0" dirty="0">
                <a:solidFill>
                  <a:srgbClr val="333333"/>
                </a:solidFill>
                <a:effectLst/>
                <a:latin typeface="Calibri" panose="020F0502020204030204" pitchFamily="34" charset="0"/>
                <a:cs typeface="Calibri" panose="020F0502020204030204" pitchFamily="34" charset="0"/>
              </a:rPr>
              <a:t>. In addition, the app </a:t>
            </a:r>
            <a:r>
              <a:rPr lang="en-US" altLang="zh-CN" sz="2800" b="1" i="0" dirty="0">
                <a:solidFill>
                  <a:srgbClr val="0070C0"/>
                </a:solidFill>
                <a:effectLst/>
                <a:latin typeface="Calibri" panose="020F0502020204030204" pitchFamily="34" charset="0"/>
                <a:cs typeface="Calibri" panose="020F0502020204030204" pitchFamily="34" charset="0"/>
              </a:rPr>
              <a:t>announces your speed </a:t>
            </a:r>
            <a:r>
              <a:rPr lang="en-US" altLang="zh-CN" sz="2800" b="1" i="0" dirty="0">
                <a:solidFill>
                  <a:srgbClr val="333333"/>
                </a:solidFill>
                <a:effectLst/>
                <a:latin typeface="Calibri" panose="020F0502020204030204" pitchFamily="34" charset="0"/>
                <a:cs typeface="Calibri" panose="020F0502020204030204" pitchFamily="34" charset="0"/>
              </a:rPr>
              <a:t>while you run so that you can catch up or slow down if required. </a:t>
            </a:r>
            <a:endParaRPr lang="en-US" altLang="zh-CN" sz="2800" b="1" i="0" dirty="0">
              <a:solidFill>
                <a:srgbClr val="333333"/>
              </a:solidFill>
              <a:effectLst/>
              <a:latin typeface="Calibri" panose="020F0502020204030204" pitchFamily="34" charset="0"/>
              <a:cs typeface="Calibri" panose="020F0502020204030204" pitchFamily="34" charset="0"/>
            </a:endParaRPr>
          </a:p>
        </p:txBody>
      </p:sp>
      <p:sp>
        <p:nvSpPr>
          <p:cNvPr id="11" name="文本框 10"/>
          <p:cNvSpPr txBox="1"/>
          <p:nvPr/>
        </p:nvSpPr>
        <p:spPr>
          <a:xfrm>
            <a:off x="324852" y="4851862"/>
            <a:ext cx="11867148" cy="1384995"/>
          </a:xfrm>
          <a:prstGeom prst="rect">
            <a:avLst/>
          </a:prstGeom>
          <a:noFill/>
        </p:spPr>
        <p:txBody>
          <a:bodyPr wrap="square">
            <a:spAutoFit/>
          </a:bodyPr>
          <a:lstStyle/>
          <a:p>
            <a:pPr algn="l"/>
            <a:r>
              <a:rPr lang="en-US" altLang="zh-CN" sz="2800" b="1" i="0" dirty="0">
                <a:solidFill>
                  <a:srgbClr val="333333"/>
                </a:solidFill>
                <a:effectLst/>
                <a:latin typeface="Calibri" panose="020F0502020204030204" pitchFamily="34" charset="0"/>
                <a:cs typeface="Calibri" panose="020F0502020204030204" pitchFamily="34" charset="0"/>
              </a:rPr>
              <a:t>One of this app’s most exciting features is </a:t>
            </a:r>
            <a:r>
              <a:rPr lang="en-US" altLang="zh-CN" sz="2800" b="1" i="0" dirty="0">
                <a:solidFill>
                  <a:srgbClr val="0070C0"/>
                </a:solidFill>
                <a:effectLst/>
                <a:latin typeface="Calibri" panose="020F0502020204030204" pitchFamily="34" charset="0"/>
                <a:cs typeface="Calibri" panose="020F0502020204030204" pitchFamily="34" charset="0"/>
              </a:rPr>
              <a:t>its integration </a:t>
            </a:r>
            <a:r>
              <a:rPr lang="zh-CN" altLang="en-US" sz="2800" b="1" i="0" dirty="0">
                <a:solidFill>
                  <a:srgbClr val="0070C0"/>
                </a:solidFill>
                <a:effectLst/>
                <a:latin typeface="Calibri" panose="020F0502020204030204" pitchFamily="34" charset="0"/>
                <a:cs typeface="Calibri" panose="020F0502020204030204" pitchFamily="34" charset="0"/>
              </a:rPr>
              <a:t>融合</a:t>
            </a:r>
            <a:r>
              <a:rPr lang="en-US" altLang="zh-CN" sz="2800" b="1" i="0" dirty="0">
                <a:solidFill>
                  <a:srgbClr val="0070C0"/>
                </a:solidFill>
                <a:effectLst/>
                <a:latin typeface="Calibri" panose="020F0502020204030204" pitchFamily="34" charset="0"/>
                <a:cs typeface="Calibri" panose="020F0502020204030204" pitchFamily="34" charset="0"/>
              </a:rPr>
              <a:t>with </a:t>
            </a:r>
            <a:r>
              <a:rPr lang="en-US" altLang="zh-CN" sz="2800" b="1" i="0" dirty="0">
                <a:solidFill>
                  <a:srgbClr val="333333"/>
                </a:solidFill>
                <a:effectLst/>
                <a:latin typeface="Calibri" panose="020F0502020204030204" pitchFamily="34" charset="0"/>
                <a:cs typeface="Calibri" panose="020F0502020204030204" pitchFamily="34" charset="0"/>
              </a:rPr>
              <a:t>the Apple music app. You can play songs through the running app while you complete your running target.</a:t>
            </a:r>
            <a:endParaRPr lang="en-US" altLang="zh-CN" sz="2800" b="1" i="0" dirty="0">
              <a:solidFill>
                <a:srgbClr val="333333"/>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7068104"/>
            <a:chOff x="0" y="0"/>
            <a:chExt cx="12192000" cy="7068104"/>
          </a:xfrm>
        </p:grpSpPr>
        <p:sp>
          <p:nvSpPr>
            <p:cNvPr id="6" name="矩形 5"/>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文本框 6"/>
          <p:cNvSpPr txBox="1"/>
          <p:nvPr/>
        </p:nvSpPr>
        <p:spPr>
          <a:xfrm>
            <a:off x="541790" y="351695"/>
            <a:ext cx="11365741"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   第四部分</a:t>
            </a:r>
            <a:r>
              <a:rPr kumimoji="0" lang="en-US" altLang="zh-CN"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写作（共两节</a:t>
            </a:r>
            <a:r>
              <a:rPr kumimoji="0" lang="en-US" altLang="zh-CN"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满分</a:t>
            </a:r>
            <a:r>
              <a:rPr kumimoji="0" lang="en-US" altLang="zh-CN"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40</a:t>
            </a:r>
            <a:r>
              <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分）</a:t>
            </a:r>
            <a:endPar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   第一节</a:t>
            </a:r>
            <a:r>
              <a:rPr kumimoji="0" lang="en-US" altLang="zh-CN"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应用文写作（满分</a:t>
            </a:r>
            <a:r>
              <a:rPr kumimoji="0" lang="en-US" altLang="zh-CN"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15</a:t>
            </a:r>
            <a:r>
              <a:rPr kumimoji="0" lang="zh-CN" altLang="en-US" sz="2800" b="1" i="0" u="none" strike="noStrike" kern="1200" cap="none" spc="0" normalizeH="0" baseline="0" noProof="0" dirty="0">
                <a:ln>
                  <a:noFill/>
                </a:ln>
                <a:solidFill>
                  <a:srgbClr val="0070C0"/>
                </a:solidFill>
                <a:effectLst/>
                <a:uLnTx/>
                <a:uFillTx/>
                <a:latin typeface="方正粗黑宋简体" panose="02000000000000000000" pitchFamily="2" charset="-122"/>
                <a:ea typeface="方正粗黑宋简体" panose="02000000000000000000" pitchFamily="2" charset="-122"/>
                <a:cs typeface="Times New Roman" panose="02020603050405020304" pitchFamily="18" charset="0"/>
              </a:rPr>
              <a:t>分</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学校英文报正在开展以“</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Using Fitness Apps to Monitor Health”</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为题的调查。请你根据下图调查数据写一篇短文投稿</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内容包括</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描述数据</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简单评论</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提出建议。</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541790" y="4023361"/>
            <a:ext cx="3946358" cy="1815882"/>
          </a:xfrm>
          <a:prstGeom prst="rect">
            <a:avLst/>
          </a:prstGeom>
          <a:solidFill>
            <a:schemeClr val="accent4">
              <a:lumMod val="20000"/>
              <a:lumOff val="80000"/>
            </a:schemeClr>
          </a:solidFill>
        </p:spPr>
        <p:txBody>
          <a:bodyPr wrap="square" rtlCol="0">
            <a:spAutoFit/>
          </a:bodyPr>
          <a:lstStyle/>
          <a:p>
            <a:r>
              <a:rPr lang="zh-CN" altLang="en-US" sz="2800" b="1" dirty="0">
                <a:latin typeface="楷体" panose="02010609060101010101" pitchFamily="49" charset="-122"/>
                <a:ea typeface="楷体" panose="02010609060101010101" pitchFamily="49" charset="-122"/>
              </a:rPr>
              <a:t>人称：第三人称</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时态：一般现在时为主</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体裁：短文</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语气：客观</a:t>
            </a:r>
            <a:endParaRPr lang="en-US" altLang="zh-CN" sz="2800" b="1"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43227" y="2310063"/>
            <a:ext cx="4049474" cy="4381790"/>
          </a:xfrm>
          <a:prstGeom prst="rect">
            <a:avLst/>
          </a:prstGeom>
        </p:spPr>
      </p:pic>
      <p:pic>
        <p:nvPicPr>
          <p:cNvPr id="8" name="图片 7"/>
          <p:cNvPicPr>
            <a:picLocks noChangeAspect="1"/>
          </p:cNvPicPr>
          <p:nvPr/>
        </p:nvPicPr>
        <p:blipFill>
          <a:blip r:embed="rId2"/>
          <a:stretch>
            <a:fillRect/>
          </a:stretch>
        </p:blipFill>
        <p:spPr>
          <a:xfrm>
            <a:off x="4875087" y="2111082"/>
            <a:ext cx="6272060" cy="4580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7068104"/>
            <a:chOff x="0" y="0"/>
            <a:chExt cx="12192000" cy="7068104"/>
          </a:xfrm>
        </p:grpSpPr>
        <p:sp>
          <p:nvSpPr>
            <p:cNvPr id="11" name="矩形 10"/>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文本框 1"/>
          <p:cNvSpPr txBox="1"/>
          <p:nvPr/>
        </p:nvSpPr>
        <p:spPr>
          <a:xfrm>
            <a:off x="377389" y="777559"/>
            <a:ext cx="11814610" cy="6201233"/>
          </a:xfrm>
          <a:prstGeom prst="rect">
            <a:avLst/>
          </a:prstGeom>
          <a:noFill/>
        </p:spPr>
        <p:txBody>
          <a:bodyPr wrap="square" rtlCol="0">
            <a:spAutoFit/>
          </a:bodyPr>
          <a:lstStyle/>
          <a:p>
            <a:r>
              <a:rPr lang="zh-CN" altLang="en-US" sz="2000" dirty="0"/>
              <a:t>●</a:t>
            </a:r>
            <a:r>
              <a:rPr lang="en-US" altLang="zh-CN" sz="2800" b="1" dirty="0">
                <a:solidFill>
                  <a:srgbClr val="C00000"/>
                </a:solidFill>
                <a:latin typeface="Times New Roman" panose="02020603050405020304" pitchFamily="18" charset="0"/>
                <a:cs typeface="Times New Roman" panose="02020603050405020304" pitchFamily="18" charset="0"/>
              </a:rPr>
              <a:t>Exceedingly intrigued by </a:t>
            </a:r>
            <a:r>
              <a:rPr lang="en-US" altLang="zh-CN" sz="2800" b="1" dirty="0">
                <a:latin typeface="Times New Roman" panose="02020603050405020304" pitchFamily="18" charset="0"/>
                <a:cs typeface="Times New Roman" panose="02020603050405020304" pitchFamily="18" charset="0"/>
              </a:rPr>
              <a:t>the survey themed “using fitness apps to monitor health”, I participated in this wonderful project and here is my result. </a:t>
            </a:r>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r>
              <a:rPr lang="zh-CN" altLang="en-US" sz="2000" dirty="0"/>
              <a:t>●</a:t>
            </a:r>
            <a:r>
              <a:rPr lang="en-US" altLang="zh-CN" sz="2800" b="1" dirty="0">
                <a:latin typeface="Times New Roman" panose="02020603050405020304" pitchFamily="18" charset="0"/>
                <a:cs typeface="Times New Roman" panose="02020603050405020304" pitchFamily="18" charset="0"/>
              </a:rPr>
              <a:t>Nowadays, exercise is exceeding common among students, and there is a trend to use fitness apps to monitor, so I launch a research in our campus to gain the precise data. </a:t>
            </a:r>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r>
              <a:rPr lang="zh-CN" altLang="en-US" sz="2000" dirty="0"/>
              <a:t>●</a:t>
            </a:r>
            <a:r>
              <a:rPr lang="zh-CN" altLang="en-US" sz="2800" dirty="0"/>
              <a:t> </a:t>
            </a:r>
            <a:r>
              <a:rPr lang="en-US" altLang="zh-CN" sz="2800" b="1" dirty="0">
                <a:latin typeface="Times New Roman" panose="02020603050405020304" pitchFamily="18" charset="0"/>
                <a:cs typeface="Times New Roman" panose="02020603050405020304" pitchFamily="18" charset="0"/>
              </a:rPr>
              <a:t>Having researched students’ use of fitness apps, I conducted the conclusion as follows. </a:t>
            </a:r>
            <a:endParaRPr lang="en-US" altLang="zh-CN" sz="2800" b="1" dirty="0">
              <a:latin typeface="Times New Roman" panose="02020603050405020304" pitchFamily="18" charset="0"/>
              <a:cs typeface="Times New Roman" panose="02020603050405020304" pitchFamily="18" charset="0"/>
            </a:endParaRPr>
          </a:p>
          <a:p>
            <a:r>
              <a:rPr lang="zh-CN" altLang="en-US" sz="2000" dirty="0"/>
              <a:t>● </a:t>
            </a:r>
            <a:r>
              <a:rPr lang="en-US" altLang="zh-CN" sz="2800" b="1" dirty="0">
                <a:latin typeface="Times New Roman" panose="02020603050405020304" pitchFamily="18" charset="0"/>
                <a:cs typeface="Times New Roman" panose="02020603050405020304" pitchFamily="18" charset="0"/>
              </a:rPr>
              <a:t>We have carried out a research on fitness apps, including whether students use it and how they use it. Here’s the result.</a:t>
            </a:r>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r>
              <a:rPr lang="zh-CN" altLang="en-US" sz="2000" dirty="0"/>
              <a:t>●</a:t>
            </a:r>
            <a:r>
              <a:rPr lang="zh-CN" altLang="en-US" sz="2800" dirty="0"/>
              <a:t> </a:t>
            </a:r>
            <a:r>
              <a:rPr lang="en-US" altLang="zh-CN" sz="2800" b="1" dirty="0">
                <a:latin typeface="Times New Roman" panose="02020603050405020304" pitchFamily="18" charset="0"/>
                <a:cs typeface="Times New Roman" panose="02020603050405020304" pitchFamily="18" charset="0"/>
              </a:rPr>
              <a:t>Aiming to help the students have a glimpse of their health conditions, I appeal that all students should use fitness apps. </a:t>
            </a:r>
            <a:endParaRPr lang="zh-CN" altLang="en-US" sz="2800" b="1" dirty="0">
              <a:latin typeface="Times New Roman" panose="02020603050405020304" pitchFamily="18" charset="0"/>
              <a:cs typeface="Times New Roman" panose="02020603050405020304" pitchFamily="18" charset="0"/>
            </a:endParaRPr>
          </a:p>
        </p:txBody>
      </p:sp>
      <p:sp>
        <p:nvSpPr>
          <p:cNvPr id="3" name="矩形: 圆角 2"/>
          <p:cNvSpPr/>
          <p:nvPr/>
        </p:nvSpPr>
        <p:spPr>
          <a:xfrm>
            <a:off x="3457875" y="262325"/>
            <a:ext cx="5493619" cy="549163"/>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rPr>
              <a:t>Are these sentences appropriate?</a:t>
            </a:r>
            <a:endParaRPr lang="zh-CN" altLang="en-US" sz="2800" b="1" dirty="0">
              <a:latin typeface="Times New Roman" panose="02020603050405020304" pitchFamily="18" charset="0"/>
              <a:cs typeface="Times New Roman" panose="02020603050405020304" pitchFamily="18" charset="0"/>
            </a:endParaRPr>
          </a:p>
        </p:txBody>
      </p:sp>
      <p:sp>
        <p:nvSpPr>
          <p:cNvPr id="13" name="椭圆 12"/>
          <p:cNvSpPr/>
          <p:nvPr/>
        </p:nvSpPr>
        <p:spPr>
          <a:xfrm>
            <a:off x="1636295" y="1222408"/>
            <a:ext cx="423511" cy="52939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04684" y="2520214"/>
            <a:ext cx="423511" cy="52939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945253" y="3779519"/>
            <a:ext cx="423511" cy="52939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332120" y="5058075"/>
            <a:ext cx="423511" cy="52939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314347" y="5058075"/>
            <a:ext cx="423511" cy="52939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03707" y="4586435"/>
            <a:ext cx="563080" cy="52939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166859" y="5884241"/>
            <a:ext cx="563080" cy="52939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7068104"/>
            <a:chOff x="0" y="0"/>
            <a:chExt cx="12192000" cy="7068104"/>
          </a:xfrm>
        </p:grpSpPr>
        <p:sp>
          <p:nvSpPr>
            <p:cNvPr id="11" name="矩形 10"/>
            <p:cNvSpPr/>
            <p:nvPr/>
          </p:nvSpPr>
          <p:spPr>
            <a:xfrm>
              <a:off x="0" y="0"/>
              <a:ext cx="12192000" cy="7068104"/>
            </a:xfrm>
            <a:prstGeom prst="rect">
              <a:avLst/>
            </a:prstGeom>
            <a:solidFill>
              <a:srgbClr val="231A87"/>
            </a:solidFill>
            <a:ln>
              <a:solidFill>
                <a:srgbClr val="2820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a:off x="154851" y="206942"/>
              <a:ext cx="11882297" cy="66825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文本框 1"/>
          <p:cNvSpPr txBox="1"/>
          <p:nvPr/>
        </p:nvSpPr>
        <p:spPr>
          <a:xfrm>
            <a:off x="345660" y="1095195"/>
            <a:ext cx="8210350" cy="3539430"/>
          </a:xfrm>
          <a:prstGeom prst="rect">
            <a:avLst/>
          </a:prstGeom>
          <a:noFill/>
        </p:spPr>
        <p:txBody>
          <a:bodyPr wrap="square" rtlCol="0">
            <a:spAutoFit/>
          </a:bodyPr>
          <a:lstStyle/>
          <a:p>
            <a:endParaRPr lang="en-US" altLang="zh-CN" sz="2800" b="1" dirty="0">
              <a:latin typeface="Times New Roman" panose="02020603050405020304" pitchFamily="18" charset="0"/>
              <a:cs typeface="Times New Roman" panose="02020603050405020304" pitchFamily="18" charset="0"/>
            </a:endParaRPr>
          </a:p>
          <a:p>
            <a:pPr marL="514350" indent="-514350">
              <a:buAutoNum type="arabicPeriod"/>
            </a:pPr>
            <a:r>
              <a:rPr lang="en-US" altLang="zh-CN" sz="2800" b="1" dirty="0">
                <a:latin typeface="Times New Roman" panose="02020603050405020304" pitchFamily="18" charset="0"/>
                <a:cs typeface="Times New Roman" panose="02020603050405020304" pitchFamily="18" charset="0"/>
              </a:rPr>
              <a:t>Recently the school English newspaper </a:t>
            </a:r>
            <a:r>
              <a:rPr lang="en-US" altLang="zh-CN" sz="2800" b="1" dirty="0">
                <a:solidFill>
                  <a:srgbClr val="C00000"/>
                </a:solidFill>
                <a:latin typeface="Times New Roman" panose="02020603050405020304" pitchFamily="18" charset="0"/>
                <a:cs typeface="Times New Roman" panose="02020603050405020304" pitchFamily="18" charset="0"/>
              </a:rPr>
              <a:t>launched a research </a:t>
            </a:r>
            <a:r>
              <a:rPr lang="en-US" altLang="zh-CN" sz="2800" b="1" dirty="0">
                <a:latin typeface="Times New Roman" panose="02020603050405020304" pitchFamily="18" charset="0"/>
                <a:cs typeface="Times New Roman" panose="02020603050405020304" pitchFamily="18" charset="0"/>
              </a:rPr>
              <a:t>entitled “Using fitness apps to monitor health”, </a:t>
            </a:r>
            <a:r>
              <a:rPr lang="en-US" altLang="zh-CN" sz="2800" b="1" dirty="0">
                <a:solidFill>
                  <a:srgbClr val="0070C0"/>
                </a:solidFill>
                <a:latin typeface="Times New Roman" panose="02020603050405020304" pitchFamily="18" charset="0"/>
                <a:cs typeface="Times New Roman" panose="02020603050405020304" pitchFamily="18" charset="0"/>
              </a:rPr>
              <a:t>the results are as follows. </a:t>
            </a:r>
            <a:endParaRPr lang="en-US" altLang="zh-CN" sz="2800" b="1" dirty="0">
              <a:solidFill>
                <a:srgbClr val="0070C0"/>
              </a:solidFill>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r>
              <a:rPr lang="en-US" altLang="zh-CN" sz="2800" b="1" dirty="0">
                <a:solidFill>
                  <a:srgbClr val="C00000"/>
                </a:solidFill>
                <a:latin typeface="Times New Roman" panose="02020603050405020304" pitchFamily="18" charset="0"/>
                <a:cs typeface="Times New Roman" panose="02020603050405020304" pitchFamily="18" charset="0"/>
              </a:rPr>
              <a:t>2. A</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survey </a:t>
            </a:r>
            <a:r>
              <a:rPr lang="en-US" altLang="zh-CN" sz="2800" b="1" dirty="0">
                <a:latin typeface="Times New Roman" panose="02020603050405020304" pitchFamily="18" charset="0"/>
                <a:cs typeface="Times New Roman" panose="02020603050405020304" pitchFamily="18" charset="0"/>
              </a:rPr>
              <a:t>on the usage of fitness apps to monitor   </a:t>
            </a:r>
            <a:r>
              <a:rPr lang="en-US" altLang="zh-CN" sz="2800" b="1" dirty="0">
                <a:solidFill>
                  <a:srgbClr val="C00000"/>
                </a:solidFill>
                <a:latin typeface="Times New Roman" panose="02020603050405020304" pitchFamily="18" charset="0"/>
                <a:cs typeface="Times New Roman" panose="02020603050405020304" pitchFamily="18" charset="0"/>
              </a:rPr>
              <a:t>health has been carried out </a:t>
            </a:r>
            <a:r>
              <a:rPr lang="en-US" altLang="zh-CN" sz="2800" b="1" dirty="0">
                <a:latin typeface="Times New Roman" panose="02020603050405020304" pitchFamily="18" charset="0"/>
                <a:cs typeface="Times New Roman" panose="02020603050405020304" pitchFamily="18" charset="0"/>
              </a:rPr>
              <a:t>by our school’s English newspaper, and </a:t>
            </a:r>
            <a:r>
              <a:rPr lang="en-US" altLang="zh-CN" sz="2800" b="1" dirty="0">
                <a:solidFill>
                  <a:srgbClr val="0070C0"/>
                </a:solidFill>
                <a:latin typeface="Times New Roman" panose="02020603050405020304" pitchFamily="18" charset="0"/>
                <a:cs typeface="Times New Roman" panose="02020603050405020304" pitchFamily="18" charset="0"/>
              </a:rPr>
              <a:t>here are the results.</a:t>
            </a:r>
            <a:endParaRPr lang="en-US" altLang="zh-CN" sz="2800" b="1" dirty="0">
              <a:latin typeface="Times New Roman" panose="02020603050405020304" pitchFamily="18" charset="0"/>
              <a:cs typeface="Times New Roman" panose="02020603050405020304" pitchFamily="18" charset="0"/>
            </a:endParaRPr>
          </a:p>
        </p:txBody>
      </p:sp>
      <p:grpSp>
        <p:nvGrpSpPr>
          <p:cNvPr id="6" name="组合 5"/>
          <p:cNvGrpSpPr/>
          <p:nvPr/>
        </p:nvGrpSpPr>
        <p:grpSpPr>
          <a:xfrm>
            <a:off x="3487131" y="387741"/>
            <a:ext cx="4918510" cy="679228"/>
            <a:chOff x="154004" y="221382"/>
            <a:chExt cx="4783756" cy="770020"/>
          </a:xfrm>
          <a:solidFill>
            <a:schemeClr val="accent5">
              <a:lumMod val="75000"/>
            </a:schemeClr>
          </a:solidFill>
        </p:grpSpPr>
        <p:sp>
          <p:nvSpPr>
            <p:cNvPr id="3" name="矩形: 圆角 2"/>
            <p:cNvSpPr/>
            <p:nvPr/>
          </p:nvSpPr>
          <p:spPr>
            <a:xfrm>
              <a:off x="154004" y="221382"/>
              <a:ext cx="4783756" cy="770020"/>
            </a:xfrm>
            <a:prstGeom prst="roundRect">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b="1" dirty="0">
                <a:solidFill>
                  <a:schemeClr val="bg1"/>
                </a:solidFill>
              </a:endParaRPr>
            </a:p>
          </p:txBody>
        </p:sp>
        <p:sp>
          <p:nvSpPr>
            <p:cNvPr id="5" name="文本框 4"/>
            <p:cNvSpPr txBox="1"/>
            <p:nvPr/>
          </p:nvSpPr>
          <p:spPr>
            <a:xfrm>
              <a:off x="154004" y="344782"/>
              <a:ext cx="4649002" cy="593159"/>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Paragraph 1: </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背景介绍</a:t>
              </a:r>
              <a:r>
                <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rPr>
                <a:t>总述</a:t>
              </a:r>
              <a:endParaRPr kumimoji="0" lang="en-US" altLang="zh-CN" sz="28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10862" y="1366138"/>
            <a:ext cx="3177857" cy="3708185"/>
          </a:xfrm>
          <a:prstGeom prst="rect">
            <a:avLst/>
          </a:prstGeom>
          <a:ln>
            <a:noFill/>
          </a:ln>
          <a:effectLst>
            <a:softEdge rad="112500"/>
          </a:effectLst>
        </p:spPr>
      </p:pic>
      <p:sp>
        <p:nvSpPr>
          <p:cNvPr id="4" name="文本框 3"/>
          <p:cNvSpPr txBox="1"/>
          <p:nvPr/>
        </p:nvSpPr>
        <p:spPr>
          <a:xfrm>
            <a:off x="443857" y="4972335"/>
            <a:ext cx="11444862" cy="2246769"/>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3. </a:t>
            </a:r>
            <a:r>
              <a:rPr lang="en-US" altLang="zh-CN" sz="2800" b="1" dirty="0">
                <a:solidFill>
                  <a:srgbClr val="C00000"/>
                </a:solidFill>
                <a:latin typeface="Times New Roman" panose="02020603050405020304" pitchFamily="18" charset="0"/>
                <a:cs typeface="Times New Roman" panose="02020603050405020304" pitchFamily="18" charset="0"/>
              </a:rPr>
              <a:t>As</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public</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awareness</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of</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healthy</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lifestyle</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has</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been</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aroused recently</a:t>
            </a:r>
            <a:r>
              <a:rPr lang="en-US" altLang="zh-CN" sz="2800" b="1" dirty="0">
                <a:latin typeface="Times New Roman" panose="02020603050405020304" pitchFamily="18" charset="0"/>
                <a:cs typeface="Times New Roman" panose="02020603050405020304" pitchFamily="18" charset="0"/>
              </a:rPr>
              <a:t>, dozens of fitness apps come into being. </a:t>
            </a:r>
            <a:r>
              <a:rPr lang="en-US" altLang="zh-CN" sz="2800" b="1" dirty="0">
                <a:solidFill>
                  <a:srgbClr val="0070C0"/>
                </a:solidFill>
                <a:latin typeface="Times New Roman" panose="02020603050405020304" pitchFamily="18" charset="0"/>
                <a:cs typeface="Times New Roman" panose="02020603050405020304" pitchFamily="18" charset="0"/>
              </a:rPr>
              <a:t>But do our students make full use of them?   </a:t>
            </a:r>
            <a:endParaRPr lang="en-US" altLang="zh-CN" sz="2800" b="1" dirty="0">
              <a:solidFill>
                <a:srgbClr val="0070C0"/>
              </a:solidFill>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7507</Words>
  <Application>WPS 演示</Application>
  <PresentationFormat>宽屏</PresentationFormat>
  <Paragraphs>143</Paragraphs>
  <Slides>19</Slides>
  <Notes>18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宋体</vt:lpstr>
      <vt:lpstr>Wingdings</vt:lpstr>
      <vt:lpstr>方正粗黑宋简体</vt:lpstr>
      <vt:lpstr>Times New Roman</vt:lpstr>
      <vt:lpstr>Tw Cen MT Condensed Extra Bold</vt:lpstr>
      <vt:lpstr>等线</vt:lpstr>
      <vt:lpstr>Calibri</vt:lpstr>
      <vt:lpstr>楷体</vt:lpstr>
      <vt:lpstr>Indeed Sans</vt:lpstr>
      <vt:lpstr>Yu Gothic UI Semibold</vt:lpstr>
      <vt:lpstr>微软雅黑</vt:lpstr>
      <vt:lpstr>Arial Unicode MS</vt:lpstr>
      <vt:lpstr>等线 Light</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Magicbook</dc:creator>
  <cp:lastModifiedBy>Administrator</cp:lastModifiedBy>
  <cp:revision>22</cp:revision>
  <dcterms:created xsi:type="dcterms:W3CDTF">2024-07-02T11:41:00Z</dcterms:created>
  <dcterms:modified xsi:type="dcterms:W3CDTF">2024-07-05T06:47:19Z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