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21"/>
  </p:handoutMasterIdLst>
  <p:sldIdLst>
    <p:sldId id="291" r:id="rId3"/>
    <p:sldId id="256" r:id="rId4"/>
    <p:sldId id="257" r:id="rId6"/>
    <p:sldId id="262" r:id="rId7"/>
    <p:sldId id="258" r:id="rId8"/>
    <p:sldId id="261" r:id="rId9"/>
    <p:sldId id="278" r:id="rId10"/>
    <p:sldId id="279" r:id="rId11"/>
    <p:sldId id="277" r:id="rId12"/>
    <p:sldId id="265" r:id="rId13"/>
    <p:sldId id="282" r:id="rId14"/>
    <p:sldId id="271" r:id="rId15"/>
    <p:sldId id="272" r:id="rId16"/>
    <p:sldId id="287" r:id="rId17"/>
    <p:sldId id="259" r:id="rId18"/>
    <p:sldId id="260" r:id="rId19"/>
    <p:sldId id="288" r:id="rId20"/>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80" autoAdjust="0"/>
    <p:restoredTop sz="86374"/>
  </p:normalViewPr>
  <p:slideViewPr>
    <p:cSldViewPr snapToGrid="0" showGuides="1">
      <p:cViewPr varScale="1">
        <p:scale>
          <a:sx n="127" d="100"/>
          <a:sy n="127" d="100"/>
        </p:scale>
        <p:origin x="1952" y="184"/>
      </p:cViewPr>
      <p:guideLst>
        <p:guide orient="horz" pos="2107"/>
        <p:guide pos="3841"/>
      </p:guideLst>
    </p:cSldViewPr>
  </p:slideViewPr>
  <p:outlineViewPr>
    <p:cViewPr>
      <p:scale>
        <a:sx n="33" d="100"/>
        <a:sy n="33" d="100"/>
      </p:scale>
      <p:origin x="0" y="0"/>
    </p:cViewPr>
  </p:outlin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handoutMaster" Target="handoutMasters/handoutMaster1.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2400">
                <a:solidFill>
                  <a:schemeClr val="tx1">
                    <a:lumMod val="75000"/>
                    <a:lumOff val="25000"/>
                  </a:schemeClr>
                </a:solidFill>
                <a:effectLst/>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4400" b="0">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800">
                <a:solidFill>
                  <a:schemeClr val="tx1">
                    <a:lumMod val="75000"/>
                    <a:lumOff val="25000"/>
                  </a:schemeClr>
                </a:solidFill>
              </a:defRPr>
            </a:lvl1pPr>
            <a:lvl2pPr>
              <a:defRPr sz="2400">
                <a:solidFill>
                  <a:schemeClr val="tx1">
                    <a:lumMod val="75000"/>
                    <a:lumOff val="25000"/>
                  </a:schemeClr>
                </a:solidFill>
              </a:defRPr>
            </a:lvl2pPr>
            <a:lvl3pPr>
              <a:defRPr sz="2000">
                <a:solidFill>
                  <a:schemeClr val="tx1">
                    <a:lumMod val="75000"/>
                    <a:lumOff val="25000"/>
                  </a:schemeClr>
                </a:solidFill>
              </a:defRPr>
            </a:lvl3pPr>
            <a:lvl4pPr>
              <a:defRPr sz="1800">
                <a:solidFill>
                  <a:schemeClr val="tx1">
                    <a:lumMod val="75000"/>
                    <a:lumOff val="25000"/>
                  </a:schemeClr>
                </a:solidFill>
              </a:defRPr>
            </a:lvl4pPr>
            <a:lvl5pPr>
              <a:defRPr sz="18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49" y="469127"/>
            <a:ext cx="10307927" cy="4093347"/>
          </a:xfrm>
        </p:spPr>
        <p:txBody>
          <a:bodyPr anchor="b">
            <a:normAutofit/>
          </a:bodyPr>
          <a:lstStyle>
            <a:lvl1pPr>
              <a:defRPr sz="6000">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10307926" cy="647555"/>
          </a:xfrm>
        </p:spPr>
        <p:txBody>
          <a:bodyPr>
            <a:normAutofit/>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4400" b="0" i="0">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90000"/>
              </a:lnSpc>
              <a:defRPr sz="2800">
                <a:solidFill>
                  <a:schemeClr val="tx1">
                    <a:lumMod val="75000"/>
                    <a:lumOff val="25000"/>
                  </a:schemeClr>
                </a:solidFill>
              </a:defRPr>
            </a:lvl1pPr>
            <a:lvl2pPr>
              <a:lnSpc>
                <a:spcPct val="90000"/>
              </a:lnSpc>
              <a:defRPr sz="2400">
                <a:solidFill>
                  <a:schemeClr val="tx1">
                    <a:lumMod val="75000"/>
                    <a:lumOff val="25000"/>
                  </a:schemeClr>
                </a:solidFill>
              </a:defRPr>
            </a:lvl2pPr>
            <a:lvl3pPr>
              <a:lnSpc>
                <a:spcPct val="90000"/>
              </a:lnSpc>
              <a:defRPr sz="2000">
                <a:solidFill>
                  <a:schemeClr val="tx1">
                    <a:lumMod val="75000"/>
                    <a:lumOff val="25000"/>
                  </a:schemeClr>
                </a:solidFill>
              </a:defRPr>
            </a:lvl3pPr>
            <a:lvl4pPr>
              <a:lnSpc>
                <a:spcPct val="90000"/>
              </a:lnSpc>
              <a:defRPr sz="1800">
                <a:solidFill>
                  <a:schemeClr val="tx1">
                    <a:lumMod val="75000"/>
                    <a:lumOff val="25000"/>
                  </a:schemeClr>
                </a:solidFill>
              </a:defRPr>
            </a:lvl4pPr>
            <a:lvl5pPr>
              <a:lnSpc>
                <a:spcPct val="90000"/>
              </a:lnSpc>
              <a:defRPr sz="18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90000"/>
              </a:lnSpc>
              <a:defRPr sz="2800">
                <a:solidFill>
                  <a:schemeClr val="tx1">
                    <a:lumMod val="75000"/>
                    <a:lumOff val="25000"/>
                  </a:schemeClr>
                </a:solidFill>
              </a:defRPr>
            </a:lvl1pPr>
            <a:lvl2pPr>
              <a:lnSpc>
                <a:spcPct val="90000"/>
              </a:lnSpc>
              <a:defRPr sz="2400">
                <a:solidFill>
                  <a:schemeClr val="tx1">
                    <a:lumMod val="75000"/>
                    <a:lumOff val="25000"/>
                  </a:schemeClr>
                </a:solidFill>
              </a:defRPr>
            </a:lvl2pPr>
            <a:lvl3pPr>
              <a:lnSpc>
                <a:spcPct val="90000"/>
              </a:lnSpc>
              <a:defRPr sz="2000">
                <a:solidFill>
                  <a:schemeClr val="tx1">
                    <a:lumMod val="75000"/>
                    <a:lumOff val="25000"/>
                  </a:schemeClr>
                </a:solidFill>
              </a:defRPr>
            </a:lvl3pPr>
            <a:lvl4pPr>
              <a:lnSpc>
                <a:spcPct val="90000"/>
              </a:lnSpc>
              <a:defRPr sz="1800">
                <a:solidFill>
                  <a:schemeClr val="tx1">
                    <a:lumMod val="75000"/>
                    <a:lumOff val="25000"/>
                  </a:schemeClr>
                </a:solidFill>
              </a:defRPr>
            </a:lvl4pPr>
            <a:lvl5pPr>
              <a:lnSpc>
                <a:spcPct val="90000"/>
              </a:lnSpc>
              <a:defRPr sz="18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9788" y="1744961"/>
            <a:ext cx="5157787"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400" b="0">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3200" b="0">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4400"/>
            </a:lvl1pPr>
          </a:lstStyle>
          <a:p>
            <a:r>
              <a:rPr lang="zh-CN" altLang="en-US" dirty="0"/>
              <a:t>单击此处编辑母版标题样式</a:t>
            </a:r>
            <a:endParaRPr lang="zh-CN" altLang="en-US" dirty="0"/>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jpe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pic>
        <p:nvPicPr>
          <p:cNvPr id="5124" name="图片 6" descr="logo横版 png"/>
          <p:cNvPicPr>
            <a:picLocks noChangeAspect="1"/>
          </p:cNvPicPr>
          <p:nvPr userDrawn="1"/>
        </p:nvPicPr>
        <p:blipFill>
          <a:blip r:embed="rId11"/>
          <a:stretch>
            <a:fillRect/>
          </a:stretch>
        </p:blipFill>
        <p:spPr>
          <a:xfrm>
            <a:off x="11477625" y="8255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1.xml"/><Relationship Id="rId3" Type="http://schemas.openxmlformats.org/officeDocument/2006/relationships/tags" Target="../tags/tag23.xml"/><Relationship Id="rId2" Type="http://schemas.openxmlformats.org/officeDocument/2006/relationships/image" Target="../media/image6.png"/><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6" Type="http://schemas.openxmlformats.org/officeDocument/2006/relationships/notesSlide" Target="../notesSlides/notesSlide10.xml"/><Relationship Id="rId5" Type="http://schemas.openxmlformats.org/officeDocument/2006/relationships/slideLayout" Target="../slideLayouts/slideLayout1.xml"/><Relationship Id="rId4" Type="http://schemas.openxmlformats.org/officeDocument/2006/relationships/image" Target="../media/image15.png"/><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image" Target="../media/image6.png"/><Relationship Id="rId4" Type="http://schemas.openxmlformats.org/officeDocument/2006/relationships/tags" Target="../tags/tag28.xml"/><Relationship Id="rId3" Type="http://schemas.openxmlformats.org/officeDocument/2006/relationships/tags" Target="../tags/tag27.xml"/><Relationship Id="rId2" Type="http://schemas.openxmlformats.org/officeDocument/2006/relationships/tags" Target="../tags/tag26.xml"/><Relationship Id="rId11" Type="http://schemas.openxmlformats.org/officeDocument/2006/relationships/notesSlide" Target="../notesSlides/notesSlide11.xml"/><Relationship Id="rId10" Type="http://schemas.openxmlformats.org/officeDocument/2006/relationships/slideLayout" Target="../slideLayouts/slideLayout1.xml"/><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6" Type="http://schemas.openxmlformats.org/officeDocument/2006/relationships/notesSlide" Target="../notesSlides/notesSlide12.xml"/><Relationship Id="rId5" Type="http://schemas.openxmlformats.org/officeDocument/2006/relationships/slideLayout" Target="../slideLayouts/slideLayout1.xml"/><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image" Target="../media/image15.png"/><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7" Type="http://schemas.openxmlformats.org/officeDocument/2006/relationships/notesSlide" Target="../notesSlides/notesSlide13.xml"/><Relationship Id="rId6" Type="http://schemas.openxmlformats.org/officeDocument/2006/relationships/slideLayout" Target="../slideLayouts/slideLayout1.xml"/><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image" Target="../media/image4.jpeg"/></Relationships>
</file>

<file path=ppt/slides/_rels/slide17.xml.rels><?xml version="1.0" encoding="UTF-8" standalone="yes"?>
<Relationships xmlns="http://schemas.openxmlformats.org/package/2006/relationships"><Relationship Id="rId6" Type="http://schemas.openxmlformats.org/officeDocument/2006/relationships/notesSlide" Target="../notesSlides/notesSlide16.xml"/><Relationship Id="rId5" Type="http://schemas.openxmlformats.org/officeDocument/2006/relationships/slideLayout" Target="../slideLayouts/slideLayout1.xml"/><Relationship Id="rId4" Type="http://schemas.openxmlformats.org/officeDocument/2006/relationships/tags" Target="../tags/tag40.xml"/><Relationship Id="rId3" Type="http://schemas.openxmlformats.org/officeDocument/2006/relationships/image" Target="../media/image16.png"/><Relationship Id="rId2" Type="http://schemas.openxmlformats.org/officeDocument/2006/relationships/tags" Target="../tags/tag39.xml"/><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5.png"/><Relationship Id="rId2" Type="http://schemas.openxmlformats.org/officeDocument/2006/relationships/tags" Target="../tags/tag1.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9" Type="http://schemas.openxmlformats.org/officeDocument/2006/relationships/image" Target="../media/image8.png"/><Relationship Id="rId8" Type="http://schemas.openxmlformats.org/officeDocument/2006/relationships/image" Target="../media/image7.png"/><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image" Target="../media/image6.png"/><Relationship Id="rId2" Type="http://schemas.openxmlformats.org/officeDocument/2006/relationships/tags" Target="../tags/tag2.xml"/><Relationship Id="rId12" Type="http://schemas.openxmlformats.org/officeDocument/2006/relationships/notesSlide" Target="../notesSlides/notesSlide2.xml"/><Relationship Id="rId11" Type="http://schemas.openxmlformats.org/officeDocument/2006/relationships/slideLayout" Target="../slideLayouts/slideLayout1.xml"/><Relationship Id="rId10" Type="http://schemas.openxmlformats.org/officeDocument/2006/relationships/image" Target="../media/image9.pn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image" Target="../media/image11.png"/><Relationship Id="rId7" Type="http://schemas.openxmlformats.org/officeDocument/2006/relationships/image" Target="../media/image10.png"/><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image" Target="../media/image6.png"/><Relationship Id="rId2" Type="http://schemas.openxmlformats.org/officeDocument/2006/relationships/tags" Target="../tags/tag7.xml"/><Relationship Id="rId10" Type="http://schemas.openxmlformats.org/officeDocument/2006/relationships/notesSlide" Target="../notesSlides/notesSlide3.xml"/><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1.xml"/><Relationship Id="rId4" Type="http://schemas.openxmlformats.org/officeDocument/2006/relationships/image" Target="../media/image12.png"/><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7" Type="http://schemas.openxmlformats.org/officeDocument/2006/relationships/notesSlide" Target="../notesSlides/notesSlide5.xml"/><Relationship Id="rId6" Type="http://schemas.openxmlformats.org/officeDocument/2006/relationships/slideLayout" Target="../slideLayouts/slideLayout1.xml"/><Relationship Id="rId5" Type="http://schemas.openxmlformats.org/officeDocument/2006/relationships/tags" Target="../tags/tag15.xml"/><Relationship Id="rId4" Type="http://schemas.openxmlformats.org/officeDocument/2006/relationships/image" Target="../media/image13.png"/><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1.xml"/><Relationship Id="rId2" Type="http://schemas.openxmlformats.org/officeDocument/2006/relationships/image" Target="../media/image14.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1.xml"/><Relationship Id="rId2" Type="http://schemas.openxmlformats.org/officeDocument/2006/relationships/image" Target="../media/image14.png"/><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0" Type="http://schemas.openxmlformats.org/officeDocument/2006/relationships/notesSlide" Target="../notesSlides/notesSlide8.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4" name="文本框 3"/>
          <p:cNvSpPr txBox="1"/>
          <p:nvPr/>
        </p:nvSpPr>
        <p:spPr>
          <a:xfrm>
            <a:off x="352425" y="639445"/>
            <a:ext cx="8922385" cy="583565"/>
          </a:xfrm>
          <a:prstGeom prst="rect">
            <a:avLst/>
          </a:prstGeom>
          <a:solidFill>
            <a:schemeClr val="accent4">
              <a:lumMod val="20000"/>
              <a:lumOff val="80000"/>
            </a:schemeClr>
          </a:solidFill>
        </p:spPr>
        <p:txBody>
          <a:bodyPr wrap="square" rtlCol="0" anchor="t">
            <a:spAutoFit/>
          </a:bodyPr>
          <a:p>
            <a:r>
              <a:rPr sz="3200" b="1" i="1">
                <a:latin typeface="Times New Roman Bold Italic" panose="02020503050405090304" charset="0"/>
                <a:cs typeface="Times New Roman Bold Italic" panose="02020503050405090304" charset="0"/>
                <a:sym typeface="+mn-ea"/>
              </a:rPr>
              <a:t>Final</a:t>
            </a:r>
            <a:r>
              <a:rPr lang="en-US" sz="3200" b="1" i="1">
                <a:latin typeface="Times New Roman Bold Italic" panose="02020503050405090304" charset="0"/>
                <a:cs typeface="Times New Roman Bold Italic" panose="02020503050405090304" charset="0"/>
                <a:sym typeface="+mn-ea"/>
              </a:rPr>
              <a:t>ly</a:t>
            </a:r>
            <a:r>
              <a:rPr sz="3200" b="1" i="1">
                <a:latin typeface="Times New Roman Bold Italic" panose="02020503050405090304" charset="0"/>
                <a:cs typeface="Times New Roman Bold Italic" panose="02020503050405090304" charset="0"/>
                <a:sym typeface="+mn-ea"/>
              </a:rPr>
              <a:t>, the day of</a:t>
            </a:r>
            <a:r>
              <a:rPr lang="en-US" sz="3200" b="1" i="1">
                <a:latin typeface="Times New Roman Bold Italic" panose="02020503050405090304" charset="0"/>
                <a:cs typeface="Times New Roman Bold Italic" panose="02020503050405090304" charset="0"/>
                <a:sym typeface="+mn-ea"/>
              </a:rPr>
              <a:t> </a:t>
            </a:r>
            <a:r>
              <a:rPr sz="3200" b="1" i="1">
                <a:solidFill>
                  <a:schemeClr val="accent4">
                    <a:lumMod val="75000"/>
                  </a:schemeClr>
                </a:solidFill>
                <a:latin typeface="Times New Roman Bold Italic" panose="02020503050405090304" charset="0"/>
                <a:cs typeface="Times New Roman Bold Italic" panose="02020503050405090304" charset="0"/>
                <a:sym typeface="+mn-ea"/>
              </a:rPr>
              <a:t>my competition arrived</a:t>
            </a:r>
            <a:r>
              <a:rPr lang="en-US" sz="3200" b="1" i="1">
                <a:latin typeface="Times New Roman Bold Italic" panose="02020503050405090304" charset="0"/>
                <a:cs typeface="Times New Roman Bold Italic" panose="02020503050405090304" charset="0"/>
                <a:sym typeface="+mn-ea"/>
              </a:rPr>
              <a:t>.</a:t>
            </a:r>
            <a:endParaRPr lang="en-US" altLang="en-US" sz="3200" b="1" i="1">
              <a:latin typeface="Times New Roman Bold Italic" panose="02020503050405090304" charset="0"/>
              <a:cs typeface="Times New Roman Bold Italic" panose="02020503050405090304" charset="0"/>
              <a:sym typeface="+mn-ea"/>
            </a:endParaRPr>
          </a:p>
        </p:txBody>
      </p:sp>
      <p:sp>
        <p:nvSpPr>
          <p:cNvPr id="2" name="文本框 1"/>
          <p:cNvSpPr txBox="1"/>
          <p:nvPr/>
        </p:nvSpPr>
        <p:spPr>
          <a:xfrm>
            <a:off x="1932940" y="1393825"/>
            <a:ext cx="7391400" cy="2460625"/>
          </a:xfrm>
          <a:prstGeom prst="rect">
            <a:avLst/>
          </a:prstGeom>
          <a:noFill/>
        </p:spPr>
        <p:txBody>
          <a:bodyPr wrap="square" rtlCol="0" anchor="t">
            <a:spAutoFit/>
          </a:bodyPr>
          <a:p>
            <a:pPr marL="514350" indent="-514350" algn="just">
              <a:lnSpc>
                <a:spcPct val="110000"/>
              </a:lnSpc>
              <a:buAutoNum type="arabicPeriod"/>
            </a:pPr>
            <a:r>
              <a:rPr sz="2800">
                <a:latin typeface="Times New Roman Regular" panose="02020503050405090304" charset="0"/>
                <a:cs typeface="Times New Roman Regular" panose="02020503050405090304" charset="0"/>
                <a:sym typeface="+mn-ea"/>
              </a:rPr>
              <a:t>After s</a:t>
            </a:r>
            <a:r>
              <a:rPr lang="en-US" sz="2800">
                <a:latin typeface="Times New Roman Regular" panose="02020503050405090304" charset="0"/>
                <a:cs typeface="Times New Roman Regular" panose="02020503050405090304" charset="0"/>
                <a:sym typeface="+mn-ea"/>
              </a:rPr>
              <a:t>everal wonderful performances, </a:t>
            </a:r>
            <a:r>
              <a:rPr lang="en-US" sz="2800" b="1">
                <a:solidFill>
                  <a:schemeClr val="accent1">
                    <a:lumMod val="75000"/>
                  </a:schemeClr>
                </a:solidFill>
                <a:latin typeface="Times New Roman Bold" panose="02020503050405090304" charset="0"/>
                <a:cs typeface="Times New Roman Bold" panose="02020503050405090304" charset="0"/>
                <a:sym typeface="+mn-ea"/>
              </a:rPr>
              <a:t>it was finally my turn to</a:t>
            </a:r>
            <a:r>
              <a:rPr lang="en-US" sz="2800">
                <a:latin typeface="Times New Roman Regular" panose="02020503050405090304" charset="0"/>
                <a:cs typeface="Times New Roman Regular" panose="02020503050405090304" charset="0"/>
                <a:sym typeface="+mn-ea"/>
              </a:rPr>
              <a:t> deliver the speech.</a:t>
            </a:r>
            <a:endParaRPr lang="en-US" sz="2800">
              <a:latin typeface="Times New Roman Regular" panose="02020503050405090304" charset="0"/>
              <a:cs typeface="Times New Roman Regular" panose="02020503050405090304" charset="0"/>
              <a:sym typeface="+mn-ea"/>
            </a:endParaRPr>
          </a:p>
          <a:p>
            <a:pPr marL="514350" indent="-514350" algn="just">
              <a:lnSpc>
                <a:spcPct val="110000"/>
              </a:lnSpc>
              <a:buAutoNum type="arabicPeriod"/>
            </a:pPr>
            <a:r>
              <a:rPr lang="en-US" sz="2800">
                <a:latin typeface="Times New Roman Regular" panose="02020503050405090304" charset="0"/>
                <a:cs typeface="Times New Roman Regular" panose="02020503050405090304" charset="0"/>
                <a:sym typeface="+mn-ea"/>
              </a:rPr>
              <a:t> “</a:t>
            </a:r>
            <a:r>
              <a:rPr lang="en-US" sz="2800" b="1">
                <a:solidFill>
                  <a:schemeClr val="accent1">
                    <a:lumMod val="75000"/>
                  </a:schemeClr>
                </a:solidFill>
                <a:latin typeface="Times New Roman Bold" panose="02020503050405090304" charset="0"/>
                <a:cs typeface="Times New Roman Bold" panose="02020503050405090304" charset="0"/>
                <a:sym typeface="+mn-ea"/>
              </a:rPr>
              <a:t>It’s your turn</a:t>
            </a:r>
            <a:r>
              <a:rPr lang="en-US" sz="2800">
                <a:latin typeface="Times New Roman Regular" panose="02020503050405090304" charset="0"/>
                <a:cs typeface="Times New Roman Regular" panose="02020503050405090304" charset="0"/>
                <a:sym typeface="+mn-ea"/>
              </a:rPr>
              <a:t>, Jane,” Mrs. Lee said in an encouraging voice, softly patting my back to calm my nerves. </a:t>
            </a:r>
            <a:endParaRPr lang="en-US" altLang="zh-CN" sz="2800">
              <a:latin typeface="Times New Roman Regular" panose="02020503050405090304" charset="0"/>
              <a:cs typeface="Times New Roman Regular" panose="02020503050405090304" charset="0"/>
              <a:sym typeface="+mn-ea"/>
            </a:endParaRPr>
          </a:p>
        </p:txBody>
      </p:sp>
      <p:sp>
        <p:nvSpPr>
          <p:cNvPr id="10" name="文本框 9"/>
          <p:cNvSpPr txBox="1"/>
          <p:nvPr/>
        </p:nvSpPr>
        <p:spPr>
          <a:xfrm>
            <a:off x="153670" y="1467485"/>
            <a:ext cx="1729740" cy="2234565"/>
          </a:xfrm>
          <a:prstGeom prst="roundRect">
            <a:avLst/>
          </a:prstGeom>
          <a:solidFill>
            <a:schemeClr val="tx2">
              <a:lumMod val="10000"/>
              <a:lumOff val="9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过渡、衔接</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5" name="文本框 4"/>
          <p:cNvSpPr txBox="1"/>
          <p:nvPr/>
        </p:nvSpPr>
        <p:spPr>
          <a:xfrm>
            <a:off x="9559290" y="639445"/>
            <a:ext cx="1649095" cy="582930"/>
          </a:xfrm>
          <a:prstGeom prst="roundRect">
            <a:avLst/>
          </a:prstGeom>
          <a:solidFill>
            <a:schemeClr val="accent5">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比赛日到来</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7" name="文本框 6"/>
          <p:cNvSpPr txBox="1"/>
          <p:nvPr/>
        </p:nvSpPr>
        <p:spPr>
          <a:xfrm>
            <a:off x="9559290" y="1694180"/>
            <a:ext cx="1649095" cy="582930"/>
          </a:xfrm>
          <a:prstGeom prst="roundRect">
            <a:avLst/>
          </a:prstGeom>
          <a:solidFill>
            <a:schemeClr val="accent5">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轮到我演讲</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pic>
        <p:nvPicPr>
          <p:cNvPr id="11" name="图片 10" descr="箭头1_下"/>
          <p:cNvPicPr>
            <a:picLocks noChangeAspect="1"/>
          </p:cNvPicPr>
          <p:nvPr/>
        </p:nvPicPr>
        <p:blipFill>
          <a:blip r:embed="rId2"/>
          <a:stretch>
            <a:fillRect/>
          </a:stretch>
        </p:blipFill>
        <p:spPr>
          <a:xfrm>
            <a:off x="10212705" y="1236980"/>
            <a:ext cx="341630" cy="341630"/>
          </a:xfrm>
          <a:prstGeom prst="rect">
            <a:avLst/>
          </a:prstGeom>
        </p:spPr>
      </p:pic>
      <p:sp>
        <p:nvSpPr>
          <p:cNvPr id="12" name="文本框 11"/>
          <p:cNvSpPr txBox="1"/>
          <p:nvPr/>
        </p:nvSpPr>
        <p:spPr>
          <a:xfrm>
            <a:off x="9359265" y="2329180"/>
            <a:ext cx="2310130" cy="368300"/>
          </a:xfrm>
          <a:prstGeom prst="rect">
            <a:avLst/>
          </a:prstGeom>
          <a:noFill/>
        </p:spPr>
        <p:txBody>
          <a:bodyPr wrap="square" rtlCol="0" anchor="t">
            <a:spAutoFit/>
          </a:bodyPr>
          <a:p>
            <a:r>
              <a:rPr lang="zh-CN" altLang="en-US">
                <a:solidFill>
                  <a:schemeClr val="tx2"/>
                </a:solidFill>
                <a:highlight>
                  <a:srgbClr val="FFFF00"/>
                </a:highlight>
                <a:latin typeface="方正小标宋简体" panose="02000000000000000000" charset="-122"/>
                <a:ea typeface="方正小标宋简体" panose="02000000000000000000" charset="-122"/>
                <a:cs typeface="方正小标宋简体" panose="02000000000000000000" charset="-122"/>
                <a:sym typeface="+mn-ea"/>
              </a:rPr>
              <a:t>迅速聚焦</a:t>
            </a:r>
            <a:r>
              <a:rPr lang="zh-CN" altLang="en-US">
                <a:solidFill>
                  <a:schemeClr val="accent2">
                    <a:lumMod val="75000"/>
                  </a:schemeClr>
                </a:solidFill>
                <a:highlight>
                  <a:srgbClr val="FFFF00"/>
                </a:highlight>
                <a:latin typeface="方正小标宋简体" panose="02000000000000000000" charset="-122"/>
                <a:ea typeface="方正小标宋简体" panose="02000000000000000000" charset="-122"/>
                <a:cs typeface="方正小标宋简体" panose="02000000000000000000" charset="-122"/>
                <a:sym typeface="+mn-ea"/>
              </a:rPr>
              <a:t>关键微情节</a:t>
            </a:r>
            <a:endParaRPr lang="zh-CN" altLang="en-US">
              <a:solidFill>
                <a:schemeClr val="accent2">
                  <a:lumMod val="75000"/>
                </a:schemeClr>
              </a:solidFill>
              <a:highlight>
                <a:srgbClr val="FFFF00"/>
              </a:highlight>
              <a:latin typeface="方正小标宋简体" panose="02000000000000000000" charset="-122"/>
              <a:ea typeface="方正小标宋简体" panose="02000000000000000000" charset="-122"/>
              <a:cs typeface="方正小标宋简体" panose="02000000000000000000" charset="-122"/>
              <a:sym typeface="+mn-ea"/>
            </a:endParaRPr>
          </a:p>
        </p:txBody>
      </p:sp>
      <p:sp>
        <p:nvSpPr>
          <p:cNvPr id="20" name="文本框 19"/>
          <p:cNvSpPr txBox="1"/>
          <p:nvPr/>
        </p:nvSpPr>
        <p:spPr>
          <a:xfrm>
            <a:off x="8446770" y="3820160"/>
            <a:ext cx="3632835" cy="2814320"/>
          </a:xfrm>
          <a:prstGeom prst="roundRect">
            <a:avLst/>
          </a:prstGeom>
          <a:solidFill>
            <a:schemeClr val="accent3">
              <a:lumMod val="20000"/>
              <a:lumOff val="80000"/>
            </a:schemeClr>
          </a:solidFill>
        </p:spPr>
        <p:txBody>
          <a:bodyPr wrap="square" rtlCol="0" anchor="t" anchorCtr="0">
            <a:noAutofit/>
          </a:bodyPr>
          <a:p>
            <a:pPr indent="0">
              <a:lnSpc>
                <a:spcPct val="120000"/>
              </a:lnSpc>
              <a:buNone/>
            </a:pPr>
            <a:r>
              <a:rPr lang="en-US" altLang="zh-CN" sz="2000">
                <a:solidFill>
                  <a:schemeClr val="accent2">
                    <a:lumMod val="75000"/>
                  </a:schemeClr>
                </a:solidFill>
                <a:latin typeface="Times New Roman Bold" panose="02020503050405090304" charset="0"/>
                <a:cs typeface="Times New Roman Bold" panose="02020503050405090304" charset="0"/>
                <a:sym typeface="+mn-ea"/>
              </a:rPr>
              <a:t>Echo the plot (</a:t>
            </a:r>
            <a:r>
              <a:rPr lang="zh-CN" altLang="en-US" sz="2000">
                <a:solidFill>
                  <a:schemeClr val="accent2">
                    <a:lumMod val="75000"/>
                  </a:schemeClr>
                </a:solidFill>
                <a:latin typeface="Times New Roman Bold" panose="02020503050405090304" charset="0"/>
                <a:cs typeface="Times New Roman Bold" panose="02020503050405090304" charset="0"/>
                <a:sym typeface="+mn-ea"/>
              </a:rPr>
              <a:t>呼应情节</a:t>
            </a:r>
            <a:r>
              <a:rPr lang="en-US" altLang="zh-CN" sz="2000">
                <a:solidFill>
                  <a:schemeClr val="accent2">
                    <a:lumMod val="75000"/>
                  </a:schemeClr>
                </a:solidFill>
                <a:latin typeface="Times New Roman Bold" panose="02020503050405090304" charset="0"/>
                <a:cs typeface="Times New Roman Bold" panose="02020503050405090304" charset="0"/>
                <a:sym typeface="+mn-ea"/>
              </a:rPr>
              <a:t>): </a:t>
            </a:r>
            <a:br>
              <a:rPr lang="en-US" altLang="zh-CN" sz="2000">
                <a:solidFill>
                  <a:schemeClr val="accent2">
                    <a:lumMod val="75000"/>
                  </a:schemeClr>
                </a:solidFill>
                <a:latin typeface="Times New Roman Bold" panose="02020503050405090304" charset="0"/>
                <a:cs typeface="Times New Roman Bold" panose="02020503050405090304" charset="0"/>
                <a:sym typeface="+mn-ea"/>
              </a:rPr>
            </a:br>
            <a:r>
              <a:rPr lang="zh-CN" altLang="en-US" sz="2000">
                <a:latin typeface="Times New Roman Bold" panose="02020503050405090304" charset="0"/>
                <a:cs typeface="Times New Roman Bold" panose="02020503050405090304" charset="0"/>
                <a:sym typeface="+mn-ea"/>
              </a:rPr>
              <a:t>在英语老师</a:t>
            </a:r>
            <a:r>
              <a:rPr lang="en-US" altLang="zh-CN" sz="2000">
                <a:latin typeface="Times New Roman Regular" panose="02020503050405090304" charset="0"/>
                <a:cs typeface="Times New Roman Regular" panose="02020503050405090304" charset="0"/>
                <a:sym typeface="+mn-ea"/>
              </a:rPr>
              <a:t>Mrs. Lee</a:t>
            </a:r>
            <a:r>
              <a:rPr lang="zh-CN" altLang="en-US" sz="2000">
                <a:latin typeface="Times New Roman Regular" panose="02020503050405090304" charset="0"/>
                <a:cs typeface="Times New Roman Regular" panose="02020503050405090304" charset="0"/>
                <a:sym typeface="+mn-ea"/>
              </a:rPr>
              <a:t>的指导下准备此次演</a:t>
            </a:r>
            <a:r>
              <a:rPr lang="zh-CN" altLang="en-US" sz="2000">
                <a:latin typeface="Times New Roman Bold" panose="02020503050405090304" charset="0"/>
                <a:cs typeface="Times New Roman Bold" panose="02020503050405090304" charset="0"/>
                <a:sym typeface="+mn-ea"/>
              </a:rPr>
              <a:t>讲比赛</a:t>
            </a:r>
            <a:endParaRPr lang="en-US" altLang="zh-CN" sz="2000">
              <a:latin typeface="Times New Roman Bold" panose="02020503050405090304" charset="0"/>
              <a:cs typeface="Times New Roman Bold" panose="02020503050405090304" charset="0"/>
              <a:sym typeface="+mn-ea"/>
            </a:endParaRPr>
          </a:p>
          <a:p>
            <a:pPr indent="0">
              <a:lnSpc>
                <a:spcPct val="120000"/>
              </a:lnSpc>
              <a:buNone/>
            </a:pPr>
            <a:r>
              <a:rPr lang="en-US" altLang="zh-CN" sz="2000">
                <a:solidFill>
                  <a:schemeClr val="accent2">
                    <a:lumMod val="75000"/>
                  </a:schemeClr>
                </a:solidFill>
                <a:latin typeface="Times New Roman Bold" panose="02020503050405090304" charset="0"/>
                <a:cs typeface="Times New Roman Bold" panose="02020503050405090304" charset="0"/>
                <a:sym typeface="+mn-ea"/>
              </a:rPr>
              <a:t>Echo the words (</a:t>
            </a:r>
            <a:r>
              <a:rPr lang="zh-CN" altLang="en-US" sz="2000">
                <a:solidFill>
                  <a:schemeClr val="accent2">
                    <a:lumMod val="75000"/>
                  </a:schemeClr>
                </a:solidFill>
                <a:latin typeface="Times New Roman Bold" panose="02020503050405090304" charset="0"/>
                <a:cs typeface="Times New Roman Bold" panose="02020503050405090304" charset="0"/>
                <a:sym typeface="+mn-ea"/>
              </a:rPr>
              <a:t>呼应语词</a:t>
            </a:r>
            <a:r>
              <a:rPr lang="en-US" altLang="zh-CN" sz="2000">
                <a:solidFill>
                  <a:schemeClr val="accent2">
                    <a:lumMod val="75000"/>
                  </a:schemeClr>
                </a:solidFill>
                <a:latin typeface="Times New Roman Bold" panose="02020503050405090304" charset="0"/>
                <a:cs typeface="Times New Roman Bold" panose="02020503050405090304" charset="0"/>
                <a:sym typeface="+mn-ea"/>
              </a:rPr>
              <a:t>): </a:t>
            </a:r>
            <a:br>
              <a:rPr lang="en-US" altLang="zh-CN" sz="2000">
                <a:latin typeface="Times New Roman Bold" panose="02020503050405090304" charset="0"/>
                <a:cs typeface="Times New Roman Bold" panose="02020503050405090304" charset="0"/>
                <a:sym typeface="+mn-ea"/>
              </a:rPr>
            </a:br>
            <a:r>
              <a:rPr lang="en-US" altLang="zh-CN" sz="2000">
                <a:latin typeface="Times New Roman" panose="02020603050405020304" charset="0"/>
                <a:cs typeface="Times New Roman" panose="02020603050405020304" charset="0"/>
                <a:sym typeface="+mn-ea"/>
              </a:rPr>
              <a:t>patient, three months, the stage fright, </a:t>
            </a:r>
            <a:r>
              <a:rPr lang="en-US" sz="2000">
                <a:latin typeface="Times New Roman Regular" panose="02020503050405090304" charset="0"/>
                <a:cs typeface="Times New Roman Regular" panose="02020503050405090304" charset="0"/>
                <a:sym typeface="+mn-ea"/>
              </a:rPr>
              <a:t>my stomach walls, crash, butterflies.</a:t>
            </a:r>
            <a:endParaRPr lang="zh-CN" altLang="en-US" sz="2000">
              <a:latin typeface="Times New Roman" panose="02020603050405020304" charset="0"/>
              <a:cs typeface="Times New Roman" panose="02020603050405020304" charset="0"/>
              <a:sym typeface="+mn-ea"/>
            </a:endParaRPr>
          </a:p>
        </p:txBody>
      </p:sp>
      <p:sp>
        <p:nvSpPr>
          <p:cNvPr id="13" name="文本框 12"/>
          <p:cNvSpPr txBox="1"/>
          <p:nvPr/>
        </p:nvSpPr>
        <p:spPr>
          <a:xfrm>
            <a:off x="234315" y="3928745"/>
            <a:ext cx="3084830" cy="521970"/>
          </a:xfrm>
          <a:prstGeom prst="roundRect">
            <a:avLst/>
          </a:prstGeom>
          <a:solidFill>
            <a:schemeClr val="accent3">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开口演讲前的紧张、害怕</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15" name="文本框 14"/>
          <p:cNvSpPr txBox="1"/>
          <p:nvPr/>
        </p:nvSpPr>
        <p:spPr>
          <a:xfrm>
            <a:off x="9380220" y="2748915"/>
            <a:ext cx="2700020" cy="802640"/>
          </a:xfrm>
          <a:prstGeom prst="roundRect">
            <a:avLst/>
          </a:prstGeom>
          <a:solidFill>
            <a:schemeClr val="accent2">
              <a:lumMod val="20000"/>
              <a:lumOff val="80000"/>
            </a:schemeClr>
          </a:solidFill>
        </p:spPr>
        <p:txBody>
          <a:bodyPr wrap="square" rtlCol="0" anchor="ctr" anchorCtr="0">
            <a:noAutofit/>
          </a:bodyPr>
          <a:p>
            <a:pPr algn="l">
              <a:lnSpc>
                <a:spcPct val="120000"/>
              </a:lnSpc>
            </a:pPr>
            <a:r>
              <a:rPr lang="zh-CN" altLang="en-US" sz="2000">
                <a:latin typeface="方正小标宋简体" panose="02000000000000000000" charset="-122"/>
                <a:ea typeface="方正小标宋简体" panose="02000000000000000000" charset="-122"/>
                <a:cs typeface="方正小标宋简体" panose="02000000000000000000" charset="-122"/>
              </a:rPr>
              <a:t>①直接描述</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a:p>
            <a:pPr algn="l">
              <a:lnSpc>
                <a:spcPct val="120000"/>
              </a:lnSpc>
            </a:pPr>
            <a:r>
              <a:rPr lang="zh-CN" altLang="en-US" sz="2000">
                <a:latin typeface="方正小标宋简体" panose="02000000000000000000" charset="-122"/>
                <a:ea typeface="方正小标宋简体" panose="02000000000000000000" charset="-122"/>
                <a:cs typeface="方正小标宋简体" panose="02000000000000000000" charset="-122"/>
              </a:rPr>
              <a:t>②借助原文角色之口</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16" name="文本框 15"/>
          <p:cNvSpPr txBox="1"/>
          <p:nvPr/>
        </p:nvSpPr>
        <p:spPr>
          <a:xfrm>
            <a:off x="179070" y="4519295"/>
            <a:ext cx="8117840" cy="2245360"/>
          </a:xfrm>
          <a:prstGeom prst="rect">
            <a:avLst/>
          </a:prstGeom>
          <a:noFill/>
        </p:spPr>
        <p:txBody>
          <a:bodyPr wrap="square" rtlCol="0" anchor="t">
            <a:spAutoFit/>
          </a:bodyPr>
          <a:p>
            <a:pPr algn="just"/>
            <a:r>
              <a:rPr lang="en-US" sz="2800" b="1">
                <a:latin typeface="Times New Roman Bold" panose="02020503050405090304" charset="0"/>
                <a:cs typeface="Times New Roman Bold" panose="02020503050405090304" charset="0"/>
                <a:sym typeface="+mn-ea"/>
              </a:rPr>
              <a:t>Despite the fact that</a:t>
            </a:r>
            <a:r>
              <a:rPr lang="en-US" sz="2800">
                <a:latin typeface="Times New Roman Regular" panose="02020503050405090304" charset="0"/>
                <a:cs typeface="Times New Roman Regular" panose="02020503050405090304" charset="0"/>
                <a:sym typeface="+mn-ea"/>
              </a:rPr>
              <a:t> I had spared no effort to prepare this competition under the guidance of my </a:t>
            </a:r>
            <a:r>
              <a:rPr lang="en-US" sz="2800" b="1">
                <a:solidFill>
                  <a:schemeClr val="accent2">
                    <a:lumMod val="75000"/>
                  </a:schemeClr>
                </a:solidFill>
                <a:latin typeface="Times New Roman Bold" panose="02020503050405090304" charset="0"/>
                <a:cs typeface="Times New Roman Bold" panose="02020503050405090304" charset="0"/>
                <a:sym typeface="+mn-ea"/>
              </a:rPr>
              <a:t>patient </a:t>
            </a:r>
            <a:r>
              <a:rPr lang="en-US" sz="2800">
                <a:latin typeface="Times New Roman Regular" panose="02020503050405090304" charset="0"/>
                <a:cs typeface="Times New Roman Regular" panose="02020503050405090304" charset="0"/>
                <a:sym typeface="+mn-ea"/>
              </a:rPr>
              <a:t>English teacher Mrs. Lee for </a:t>
            </a:r>
            <a:r>
              <a:rPr lang="en-US" sz="2800" b="1">
                <a:solidFill>
                  <a:schemeClr val="accent2">
                    <a:lumMod val="75000"/>
                  </a:schemeClr>
                </a:solidFill>
                <a:latin typeface="Times New Roman Bold" panose="02020503050405090304" charset="0"/>
                <a:cs typeface="Times New Roman Bold" panose="02020503050405090304" charset="0"/>
                <a:sym typeface="+mn-ea"/>
              </a:rPr>
              <a:t>three months</a:t>
            </a:r>
            <a:r>
              <a:rPr lang="en-US" sz="2800">
                <a:latin typeface="Times New Roman Regular" panose="02020503050405090304" charset="0"/>
                <a:cs typeface="Times New Roman Regular" panose="02020503050405090304" charset="0"/>
                <a:sym typeface="+mn-ea"/>
              </a:rPr>
              <a:t>, I </a:t>
            </a:r>
            <a:r>
              <a:rPr lang="en-US" sz="2800" b="1">
                <a:latin typeface="Times New Roman Bold" panose="02020503050405090304" charset="0"/>
                <a:cs typeface="Times New Roman Bold" panose="02020503050405090304" charset="0"/>
                <a:sym typeface="+mn-ea"/>
              </a:rPr>
              <a:t>was still seized by</a:t>
            </a:r>
            <a:r>
              <a:rPr lang="en-US" sz="2800">
                <a:latin typeface="Times New Roman Regular" panose="02020503050405090304" charset="0"/>
                <a:cs typeface="Times New Roman Regular" panose="02020503050405090304" charset="0"/>
                <a:sym typeface="+mn-ea"/>
              </a:rPr>
              <a:t> </a:t>
            </a:r>
            <a:r>
              <a:rPr lang="en-US" sz="2800" b="1">
                <a:solidFill>
                  <a:schemeClr val="accent2">
                    <a:lumMod val="75000"/>
                  </a:schemeClr>
                </a:solidFill>
                <a:latin typeface="Times New Roman Bold" panose="02020503050405090304" charset="0"/>
                <a:cs typeface="Times New Roman Bold" panose="02020503050405090304" charset="0"/>
                <a:sym typeface="+mn-ea"/>
              </a:rPr>
              <a:t>the stage fright</a:t>
            </a:r>
            <a:r>
              <a:rPr lang="en-US" sz="2800">
                <a:latin typeface="Times New Roman Regular" panose="02020503050405090304" charset="0"/>
                <a:cs typeface="Times New Roman Regular" panose="02020503050405090304" charset="0"/>
                <a:sym typeface="+mn-ea"/>
              </a:rPr>
              <a:t>,</a:t>
            </a:r>
            <a:r>
              <a:rPr lang="en-US" sz="2800" b="1">
                <a:solidFill>
                  <a:schemeClr val="accent2">
                    <a:lumMod val="75000"/>
                  </a:schemeClr>
                </a:solidFill>
                <a:latin typeface="Times New Roman Bold" panose="02020503050405090304" charset="0"/>
                <a:cs typeface="Times New Roman Bold" panose="02020503050405090304" charset="0"/>
                <a:sym typeface="+mn-ea"/>
              </a:rPr>
              <a:t> </a:t>
            </a:r>
            <a:r>
              <a:rPr lang="en-US" sz="2800">
                <a:latin typeface="Times New Roman Regular" panose="02020503050405090304" charset="0"/>
                <a:cs typeface="Times New Roman Regular" panose="02020503050405090304" charset="0"/>
                <a:sym typeface="+mn-ea"/>
              </a:rPr>
              <a:t>my </a:t>
            </a:r>
            <a:r>
              <a:rPr lang="en-US" sz="2800" b="1">
                <a:solidFill>
                  <a:schemeClr val="accent2">
                    <a:lumMod val="75000"/>
                  </a:schemeClr>
                </a:solidFill>
                <a:latin typeface="Times New Roman Bold" panose="02020503050405090304" charset="0"/>
                <a:cs typeface="Times New Roman Bold" panose="02020503050405090304" charset="0"/>
                <a:sym typeface="+mn-ea"/>
              </a:rPr>
              <a:t>stomach walls </a:t>
            </a:r>
            <a:r>
              <a:rPr lang="en-US" sz="2800">
                <a:latin typeface="Times New Roman Regular" panose="02020503050405090304" charset="0"/>
                <a:cs typeface="Times New Roman Regular" panose="02020503050405090304" charset="0"/>
                <a:sym typeface="+mn-ea"/>
              </a:rPr>
              <a:t>were </a:t>
            </a:r>
            <a:r>
              <a:rPr lang="en-US" sz="2800" b="1">
                <a:solidFill>
                  <a:schemeClr val="accent2">
                    <a:lumMod val="75000"/>
                  </a:schemeClr>
                </a:solidFill>
                <a:latin typeface="Times New Roman Bold" panose="02020503050405090304" charset="0"/>
                <a:cs typeface="Times New Roman Bold" panose="02020503050405090304" charset="0"/>
                <a:sym typeface="+mn-ea"/>
              </a:rPr>
              <a:t>crashed </a:t>
            </a:r>
            <a:r>
              <a:rPr lang="en-US" sz="2800">
                <a:latin typeface="Times New Roman Regular" panose="02020503050405090304" charset="0"/>
                <a:cs typeface="Times New Roman Regular" panose="02020503050405090304" charset="0"/>
                <a:sym typeface="+mn-ea"/>
              </a:rPr>
              <a:t>again by </a:t>
            </a:r>
            <a:r>
              <a:rPr lang="en-US" sz="2800" b="1">
                <a:solidFill>
                  <a:schemeClr val="accent2">
                    <a:lumMod val="75000"/>
                  </a:schemeClr>
                </a:solidFill>
                <a:latin typeface="Times New Roman Bold" panose="02020503050405090304" charset="0"/>
                <a:cs typeface="Times New Roman Bold" panose="02020503050405090304" charset="0"/>
                <a:sym typeface="+mn-ea"/>
              </a:rPr>
              <a:t>butterflies</a:t>
            </a:r>
            <a:r>
              <a:rPr lang="en-US" sz="2800">
                <a:latin typeface="Times New Roman Regular" panose="02020503050405090304" charset="0"/>
                <a:cs typeface="Times New Roman Regular" panose="02020503050405090304" charset="0"/>
                <a:sym typeface="+mn-ea"/>
              </a:rPr>
              <a:t>.</a:t>
            </a:r>
            <a:endParaRPr lang="en-US" altLang="en-US" sz="2800">
              <a:latin typeface="Times New Roman Regular" panose="02020503050405090304" charset="0"/>
              <a:cs typeface="Times New Roman Regular" panose="02020503050405090304" charset="0"/>
              <a:sym typeface="+mn-ea"/>
            </a:endParaRPr>
          </a:p>
        </p:txBody>
      </p:sp>
      <p:sp>
        <p:nvSpPr>
          <p:cNvPr id="17" name="文本框 16"/>
          <p:cNvSpPr txBox="1"/>
          <p:nvPr>
            <p:custDataLst>
              <p:tags r:id="rId3"/>
            </p:custDataLst>
          </p:nvPr>
        </p:nvSpPr>
        <p:spPr>
          <a:xfrm>
            <a:off x="179070" y="34290"/>
            <a:ext cx="2593975" cy="510255"/>
          </a:xfrm>
          <a:prstGeom prst="roundRect">
            <a:avLst/>
          </a:prstGeom>
          <a:solidFill>
            <a:schemeClr val="accent1">
              <a:lumMod val="20000"/>
              <a:lumOff val="80000"/>
            </a:schemeClr>
          </a:solidFill>
        </p:spPr>
        <p:txBody>
          <a:bodyPr wrap="square" rtlCol="0">
            <a:spAutoFit/>
          </a:bodyPr>
          <a:p>
            <a:pPr algn="ctr"/>
            <a:r>
              <a:rPr lang="zh-CN" altLang="en-US" sz="2400">
                <a:latin typeface="方正小标宋简体" panose="02000000000000000000" charset="-122"/>
                <a:ea typeface="方正小标宋简体" panose="02000000000000000000" charset="-122"/>
                <a:cs typeface="方正小标宋简体" panose="02000000000000000000" charset="-122"/>
              </a:rPr>
              <a:t>构思续写内容</a:t>
            </a:r>
            <a:endParaRPr lang="zh-CN" altLang="en-US" sz="2400">
              <a:latin typeface="方正小标宋简体" panose="02000000000000000000" charset="-122"/>
              <a:ea typeface="方正小标宋简体" panose="02000000000000000000" charset="-122"/>
              <a:cs typeface="方正小标宋简体" panose="02000000000000000000"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par>
                                <p:cTn id="11" presetID="3" presetClass="entr" presetSubtype="1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linds(horizontal)">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linds(horizontal)">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2"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linds(horizontal)">
                                      <p:cBhvr>
                                        <p:cTn id="26" dur="500"/>
                                        <p:tgtEl>
                                          <p:spTgt spid="2"/>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blinds(horizontal)">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blinds(horizontal)">
                                      <p:cBhvr>
                                        <p:cTn id="34" dur="500"/>
                                        <p:tgtEl>
                                          <p:spTgt spid="13"/>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2"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blinds(horizontal)">
                                      <p:cBhvr>
                                        <p:cTn id="39" dur="5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blinds(horizontal)">
                                      <p:cBhvr>
                                        <p:cTn id="4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16" grpId="1"/>
      <p:bldP spid="10" grpId="0" animBg="1"/>
      <p:bldP spid="5" grpId="0" animBg="1"/>
      <p:bldP spid="7" grpId="0" animBg="1"/>
      <p:bldP spid="12" grpId="0"/>
      <p:bldP spid="2" grpId="2"/>
      <p:bldP spid="15" grpId="0" animBg="1"/>
      <p:bldP spid="20" grpId="0" animBg="1"/>
      <p:bldP spid="13" grpId="0" animBg="1"/>
      <p:bldP spid="16" grpId="2"/>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4" name="文本框 3"/>
          <p:cNvSpPr txBox="1"/>
          <p:nvPr/>
        </p:nvSpPr>
        <p:spPr>
          <a:xfrm>
            <a:off x="352425" y="232410"/>
            <a:ext cx="8922385" cy="583565"/>
          </a:xfrm>
          <a:prstGeom prst="rect">
            <a:avLst/>
          </a:prstGeom>
          <a:solidFill>
            <a:schemeClr val="accent4">
              <a:lumMod val="20000"/>
              <a:lumOff val="80000"/>
            </a:schemeClr>
          </a:solidFill>
        </p:spPr>
        <p:txBody>
          <a:bodyPr wrap="square" rtlCol="0" anchor="t">
            <a:spAutoFit/>
          </a:bodyPr>
          <a:p>
            <a:r>
              <a:rPr sz="3200" b="1" i="1">
                <a:latin typeface="Times New Roman Bold Italic" panose="02020503050405090304" charset="0"/>
                <a:cs typeface="Times New Roman Bold Italic" panose="02020503050405090304" charset="0"/>
                <a:sym typeface="+mn-ea"/>
              </a:rPr>
              <a:t>Final</a:t>
            </a:r>
            <a:r>
              <a:rPr lang="en-US" sz="3200" b="1" i="1">
                <a:latin typeface="Times New Roman Bold Italic" panose="02020503050405090304" charset="0"/>
                <a:cs typeface="Times New Roman Bold Italic" panose="02020503050405090304" charset="0"/>
                <a:sym typeface="+mn-ea"/>
              </a:rPr>
              <a:t>ly</a:t>
            </a:r>
            <a:r>
              <a:rPr sz="3200" b="1" i="1">
                <a:latin typeface="Times New Roman Bold Italic" panose="02020503050405090304" charset="0"/>
                <a:cs typeface="Times New Roman Bold Italic" panose="02020503050405090304" charset="0"/>
                <a:sym typeface="+mn-ea"/>
              </a:rPr>
              <a:t>, the day of</a:t>
            </a:r>
            <a:r>
              <a:rPr lang="en-US" sz="3200" b="1" i="1">
                <a:latin typeface="Times New Roman Bold Italic" panose="02020503050405090304" charset="0"/>
                <a:cs typeface="Times New Roman Bold Italic" panose="02020503050405090304" charset="0"/>
                <a:sym typeface="+mn-ea"/>
              </a:rPr>
              <a:t> </a:t>
            </a:r>
            <a:r>
              <a:rPr sz="3200" b="1" i="1">
                <a:solidFill>
                  <a:schemeClr val="accent4">
                    <a:lumMod val="75000"/>
                  </a:schemeClr>
                </a:solidFill>
                <a:latin typeface="Times New Roman Bold Italic" panose="02020503050405090304" charset="0"/>
                <a:cs typeface="Times New Roman Bold Italic" panose="02020503050405090304" charset="0"/>
                <a:sym typeface="+mn-ea"/>
              </a:rPr>
              <a:t>my competition arrived</a:t>
            </a:r>
            <a:r>
              <a:rPr lang="en-US" sz="3200" b="1" i="1">
                <a:latin typeface="Times New Roman Bold Italic" panose="02020503050405090304" charset="0"/>
                <a:cs typeface="Times New Roman Bold Italic" panose="02020503050405090304" charset="0"/>
                <a:sym typeface="+mn-ea"/>
              </a:rPr>
              <a:t>.</a:t>
            </a:r>
            <a:endParaRPr lang="en-US" altLang="en-US" sz="3200" b="1" i="1">
              <a:latin typeface="Times New Roman Bold Italic" panose="02020503050405090304" charset="0"/>
              <a:cs typeface="Times New Roman Bold Italic" panose="02020503050405090304" charset="0"/>
              <a:sym typeface="+mn-ea"/>
            </a:endParaRPr>
          </a:p>
        </p:txBody>
      </p:sp>
      <p:sp>
        <p:nvSpPr>
          <p:cNvPr id="13" name="文本框 12"/>
          <p:cNvSpPr txBox="1"/>
          <p:nvPr>
            <p:custDataLst>
              <p:tags r:id="rId2"/>
            </p:custDataLst>
          </p:nvPr>
        </p:nvSpPr>
        <p:spPr>
          <a:xfrm>
            <a:off x="527685" y="1036320"/>
            <a:ext cx="3084830" cy="521970"/>
          </a:xfrm>
          <a:prstGeom prst="roundRect">
            <a:avLst/>
          </a:prstGeom>
          <a:solidFill>
            <a:schemeClr val="accent3">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开口演讲前的紧张、害怕</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14" name="文本框 13"/>
          <p:cNvSpPr txBox="1"/>
          <p:nvPr>
            <p:custDataLst>
              <p:tags r:id="rId3"/>
            </p:custDataLst>
          </p:nvPr>
        </p:nvSpPr>
        <p:spPr>
          <a:xfrm>
            <a:off x="443865" y="5661025"/>
            <a:ext cx="3084830" cy="521970"/>
          </a:xfrm>
          <a:prstGeom prst="roundRect">
            <a:avLst/>
          </a:prstGeom>
          <a:solidFill>
            <a:schemeClr val="accent3">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开口演讲</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16" name="文本框 15"/>
          <p:cNvSpPr txBox="1"/>
          <p:nvPr/>
        </p:nvSpPr>
        <p:spPr>
          <a:xfrm>
            <a:off x="1917065" y="4693920"/>
            <a:ext cx="2000885" cy="654050"/>
          </a:xfrm>
          <a:prstGeom prst="roundRect">
            <a:avLst/>
          </a:prstGeom>
          <a:solidFill>
            <a:schemeClr val="accent5">
              <a:lumMod val="20000"/>
              <a:lumOff val="80000"/>
            </a:schemeClr>
          </a:solidFill>
        </p:spPr>
        <p:txBody>
          <a:bodyPr wrap="square" rtlCol="0" anchor="ctr" anchorCtr="0">
            <a:noAutofit/>
          </a:bodyPr>
          <a:p>
            <a:pPr algn="ctr"/>
            <a:r>
              <a:rPr lang="en-US" altLang="zh-CN" sz="20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rPr>
              <a:t>Outer </a:t>
            </a:r>
            <a:r>
              <a:rPr lang="en-US" altLang="zh-CN" sz="2000">
                <a:latin typeface="方正小标宋简体" panose="02000000000000000000" charset="-122"/>
                <a:ea typeface="方正小标宋简体" panose="02000000000000000000" charset="-122"/>
                <a:cs typeface="方正小标宋简体" panose="02000000000000000000" charset="-122"/>
              </a:rPr>
              <a:t>encouragement</a:t>
            </a:r>
            <a:endParaRPr lang="en-US" altLang="zh-CN" sz="2000">
              <a:latin typeface="方正小标宋简体" panose="02000000000000000000" charset="-122"/>
              <a:ea typeface="方正小标宋简体" panose="02000000000000000000" charset="-122"/>
              <a:cs typeface="方正小标宋简体" panose="02000000000000000000" charset="-122"/>
            </a:endParaRPr>
          </a:p>
        </p:txBody>
      </p:sp>
      <p:sp>
        <p:nvSpPr>
          <p:cNvPr id="17" name="文本框 16"/>
          <p:cNvSpPr txBox="1"/>
          <p:nvPr/>
        </p:nvSpPr>
        <p:spPr>
          <a:xfrm>
            <a:off x="2003425" y="2105660"/>
            <a:ext cx="1913255" cy="654050"/>
          </a:xfrm>
          <a:prstGeom prst="roundRect">
            <a:avLst/>
          </a:prstGeom>
          <a:solidFill>
            <a:schemeClr val="accent5">
              <a:lumMod val="20000"/>
              <a:lumOff val="80000"/>
            </a:schemeClr>
          </a:solidFill>
        </p:spPr>
        <p:txBody>
          <a:bodyPr wrap="square" rtlCol="0" anchor="ctr" anchorCtr="0">
            <a:noAutofit/>
          </a:bodyPr>
          <a:p>
            <a:pPr algn="ctr"/>
            <a:r>
              <a:rPr lang="en-US" altLang="zh-CN" sz="20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rPr>
              <a:t>Inner </a:t>
            </a:r>
            <a:br>
              <a:rPr lang="en-US" altLang="zh-CN" sz="2000">
                <a:latin typeface="方正小标宋简体" panose="02000000000000000000" charset="-122"/>
                <a:ea typeface="方正小标宋简体" panose="02000000000000000000" charset="-122"/>
                <a:cs typeface="方正小标宋简体" panose="02000000000000000000" charset="-122"/>
              </a:rPr>
            </a:br>
            <a:r>
              <a:rPr lang="en-US" altLang="zh-CN" sz="2000">
                <a:latin typeface="方正小标宋简体" panose="02000000000000000000" charset="-122"/>
                <a:ea typeface="方正小标宋简体" panose="02000000000000000000" charset="-122"/>
                <a:cs typeface="方正小标宋简体" panose="02000000000000000000" charset="-122"/>
              </a:rPr>
              <a:t>strength</a:t>
            </a:r>
            <a:endParaRPr lang="en-US" altLang="zh-CN" sz="2000">
              <a:latin typeface="方正小标宋简体" panose="02000000000000000000" charset="-122"/>
              <a:ea typeface="方正小标宋简体" panose="02000000000000000000" charset="-122"/>
              <a:cs typeface="方正小标宋简体" panose="02000000000000000000" charset="-122"/>
            </a:endParaRPr>
          </a:p>
        </p:txBody>
      </p:sp>
      <p:sp>
        <p:nvSpPr>
          <p:cNvPr id="18" name="文本框 17"/>
          <p:cNvSpPr txBox="1"/>
          <p:nvPr/>
        </p:nvSpPr>
        <p:spPr>
          <a:xfrm>
            <a:off x="4063365" y="4233545"/>
            <a:ext cx="7743190" cy="2526665"/>
          </a:xfrm>
          <a:prstGeom prst="rect">
            <a:avLst/>
          </a:prstGeom>
          <a:noFill/>
          <a:ln w="22225">
            <a:solidFill>
              <a:schemeClr val="accent5">
                <a:lumMod val="75000"/>
              </a:schemeClr>
            </a:solidFill>
            <a:prstDash val="sysDash"/>
          </a:ln>
        </p:spPr>
        <p:txBody>
          <a:bodyPr wrap="square" rtlCol="0" anchor="t">
            <a:spAutoFit/>
          </a:bodyPr>
          <a:p>
            <a:pPr marL="457200" indent="-457200" algn="just">
              <a:lnSpc>
                <a:spcPct val="110000"/>
              </a:lnSpc>
              <a:buFont typeface="Arial" panose="020B0604020202020204" pitchFamily="34" charset="0"/>
              <a:buAutoNum type="arabicPeriod"/>
            </a:pPr>
            <a:r>
              <a:rPr lang="en-US" altLang="zh-CN" sz="2400">
                <a:latin typeface="Times New Roman Regular" panose="02020503050405090304" charset="0"/>
                <a:cs typeface="Times New Roman Regular" panose="02020503050405090304" charset="0"/>
                <a:sym typeface="+mn-ea"/>
              </a:rPr>
              <a:t> Having seen </a:t>
            </a:r>
            <a:r>
              <a:rPr lang="en-US" altLang="zh-CN" sz="2400" b="1">
                <a:solidFill>
                  <a:schemeClr val="accent2">
                    <a:lumMod val="75000"/>
                  </a:schemeClr>
                </a:solidFill>
                <a:latin typeface="Times New Roman Bold" panose="02020503050405090304" charset="0"/>
                <a:cs typeface="Times New Roman Bold" panose="02020503050405090304" charset="0"/>
                <a:sym typeface="+mn-ea"/>
              </a:rPr>
              <a:t>an encouraging and hopeful look on my English teacher’s face</a:t>
            </a:r>
            <a:r>
              <a:rPr lang="en-US" altLang="zh-CN" sz="2400">
                <a:latin typeface="Times New Roman Regular" panose="02020503050405090304" charset="0"/>
                <a:cs typeface="Times New Roman Regular" panose="02020503050405090304" charset="0"/>
                <a:sym typeface="+mn-ea"/>
              </a:rPr>
              <a:t>, I gathered all of my courage and confidence to start my speech.</a:t>
            </a:r>
            <a:endParaRPr lang="en-US" altLang="zh-CN" sz="2400">
              <a:latin typeface="Times New Roman Regular" panose="02020503050405090304" charset="0"/>
              <a:cs typeface="Times New Roman Regular" panose="02020503050405090304" charset="0"/>
              <a:sym typeface="+mn-ea"/>
            </a:endParaRPr>
          </a:p>
          <a:p>
            <a:pPr marL="457200" indent="-457200" algn="just">
              <a:lnSpc>
                <a:spcPct val="110000"/>
              </a:lnSpc>
              <a:buFont typeface="Arial" panose="020B0604020202020204" pitchFamily="34" charset="0"/>
              <a:buAutoNum type="arabicPeriod"/>
            </a:pPr>
            <a:r>
              <a:rPr lang="en-US" altLang="zh-CN" sz="2400">
                <a:latin typeface="Times New Roman" panose="02020603050405020304" charset="0"/>
                <a:cs typeface="Times New Roman" panose="02020603050405020304" charset="0"/>
                <a:sym typeface="+mn-ea"/>
              </a:rPr>
              <a:t> </a:t>
            </a:r>
            <a:r>
              <a:rPr lang="en-US" altLang="zh-CN" sz="2400" b="1">
                <a:latin typeface="Times New Roman Bold" panose="02020503050405090304" charset="0"/>
                <a:cs typeface="Times New Roman Bold" panose="02020503050405090304" charset="0"/>
                <a:sym typeface="+mn-ea"/>
              </a:rPr>
              <a:t>The memory of</a:t>
            </a:r>
            <a:r>
              <a:rPr lang="en-US" altLang="zh-CN" sz="2400">
                <a:latin typeface="Times New Roman Regular" panose="02020503050405090304" charset="0"/>
                <a:cs typeface="Times New Roman Regular" panose="02020503050405090304" charset="0"/>
                <a:sym typeface="+mn-ea"/>
              </a:rPr>
              <a:t> </a:t>
            </a:r>
            <a:r>
              <a:rPr lang="en-US" altLang="zh-CN" sz="2400" b="1">
                <a:solidFill>
                  <a:schemeClr val="accent2">
                    <a:lumMod val="75000"/>
                  </a:schemeClr>
                </a:solidFill>
                <a:latin typeface="Times New Roman Bold" panose="02020503050405090304" charset="0"/>
                <a:cs typeface="Times New Roman Bold" panose="02020503050405090304" charset="0"/>
                <a:sym typeface="+mn-ea"/>
              </a:rPr>
              <a:t>practicing the speech skills under the guidance of Mrs. Lee</a:t>
            </a:r>
            <a:r>
              <a:rPr lang="en-US" altLang="zh-CN" sz="2400">
                <a:latin typeface="Times New Roman Regular" panose="02020503050405090304" charset="0"/>
                <a:cs typeface="Times New Roman Regular" panose="02020503050405090304" charset="0"/>
                <a:sym typeface="+mn-ea"/>
              </a:rPr>
              <a:t> </a:t>
            </a:r>
            <a:r>
              <a:rPr lang="en-US" altLang="zh-CN" sz="2400" b="1">
                <a:latin typeface="Times New Roman Bold" panose="02020503050405090304" charset="0"/>
                <a:cs typeface="Times New Roman Bold" panose="02020503050405090304" charset="0"/>
                <a:sym typeface="+mn-ea"/>
              </a:rPr>
              <a:t>came flooding back</a:t>
            </a:r>
            <a:r>
              <a:rPr lang="en-US" altLang="zh-CN" sz="2400">
                <a:latin typeface="Times New Roman Regular" panose="02020503050405090304" charset="0"/>
                <a:cs typeface="Times New Roman Regular" panose="02020503050405090304" charset="0"/>
                <a:sym typeface="+mn-ea"/>
              </a:rPr>
              <a:t>, which gave me strength and courage to start my speech. </a:t>
            </a:r>
            <a:endParaRPr lang="en-US" altLang="zh-CN" sz="2400">
              <a:latin typeface="Times New Roman Regular" panose="02020503050405090304" charset="0"/>
              <a:cs typeface="Times New Roman Regular" panose="02020503050405090304" charset="0"/>
              <a:sym typeface="+mn-ea"/>
            </a:endParaRPr>
          </a:p>
        </p:txBody>
      </p:sp>
      <p:sp>
        <p:nvSpPr>
          <p:cNvPr id="19" name="文本框 18"/>
          <p:cNvSpPr txBox="1"/>
          <p:nvPr/>
        </p:nvSpPr>
        <p:spPr>
          <a:xfrm>
            <a:off x="4062730" y="1134110"/>
            <a:ext cx="7743190" cy="2932430"/>
          </a:xfrm>
          <a:prstGeom prst="rect">
            <a:avLst/>
          </a:prstGeom>
          <a:noFill/>
          <a:ln w="25400">
            <a:solidFill>
              <a:schemeClr val="accent5">
                <a:lumMod val="75000"/>
              </a:schemeClr>
            </a:solidFill>
            <a:prstDash val="sysDash"/>
          </a:ln>
        </p:spPr>
        <p:txBody>
          <a:bodyPr wrap="square" rtlCol="0" anchor="t">
            <a:spAutoFit/>
          </a:bodyPr>
          <a:p>
            <a:pPr marL="457200" indent="-457200" algn="just">
              <a:lnSpc>
                <a:spcPct val="110000"/>
              </a:lnSpc>
              <a:buFont typeface="Arial" panose="020B0604020202020204" pitchFamily="34" charset="0"/>
              <a:buAutoNum type="arabicPeriod"/>
            </a:pPr>
            <a:r>
              <a:rPr lang="zh-CN" altLang="en-US" sz="2400">
                <a:latin typeface="Times New Roman Regular" panose="02020503050405090304" charset="0"/>
                <a:cs typeface="Times New Roman Regular" panose="02020503050405090304" charset="0"/>
                <a:sym typeface="+mn-ea"/>
              </a:rPr>
              <a:t>“</a:t>
            </a:r>
            <a:r>
              <a:rPr lang="en-US" altLang="zh-CN" sz="2400">
                <a:latin typeface="Times New Roman Regular" panose="02020503050405090304" charset="0"/>
                <a:cs typeface="Times New Roman Regular" panose="02020503050405090304" charset="0"/>
                <a:sym typeface="+mn-ea"/>
              </a:rPr>
              <a:t>Come on, Jane! You can make it!</a:t>
            </a:r>
            <a:r>
              <a:rPr lang="zh-CN" altLang="en-US" sz="2400">
                <a:latin typeface="Times New Roman Regular" panose="02020503050405090304" charset="0"/>
                <a:cs typeface="Times New Roman Regular" panose="02020503050405090304" charset="0"/>
                <a:sym typeface="+mn-ea"/>
              </a:rPr>
              <a:t>”</a:t>
            </a:r>
            <a:r>
              <a:rPr lang="en-US" altLang="zh-CN" sz="2400">
                <a:latin typeface="Times New Roman Regular" panose="02020503050405090304" charset="0"/>
                <a:cs typeface="Times New Roman Regular" panose="02020503050405090304" charset="0"/>
                <a:sym typeface="+mn-ea"/>
              </a:rPr>
              <a:t>I </a:t>
            </a:r>
            <a:r>
              <a:rPr lang="en-US" altLang="zh-CN" sz="2400" b="1">
                <a:solidFill>
                  <a:schemeClr val="accent2">
                    <a:lumMod val="75000"/>
                  </a:schemeClr>
                </a:solidFill>
                <a:latin typeface="Times New Roman Bold" panose="02020503050405090304" charset="0"/>
                <a:cs typeface="Times New Roman Bold" panose="02020503050405090304" charset="0"/>
                <a:sym typeface="+mn-ea"/>
              </a:rPr>
              <a:t>whispered to myself, taking a deep breath</a:t>
            </a:r>
            <a:r>
              <a:rPr lang="en-US" altLang="zh-CN" sz="2400">
                <a:latin typeface="Times New Roman Regular" panose="02020503050405090304" charset="0"/>
                <a:cs typeface="Times New Roman Regular" panose="02020503050405090304" charset="0"/>
                <a:sym typeface="+mn-ea"/>
              </a:rPr>
              <a:t>. With a confident expression on my face, I began to deliver my speech.</a:t>
            </a:r>
            <a:endParaRPr lang="en-US" altLang="zh-CN" sz="2400">
              <a:latin typeface="Times New Roman Regular" panose="02020503050405090304" charset="0"/>
              <a:cs typeface="Times New Roman Regular" panose="02020503050405090304" charset="0"/>
              <a:sym typeface="+mn-ea"/>
            </a:endParaRPr>
          </a:p>
          <a:p>
            <a:pPr marL="457200" indent="-457200" algn="just">
              <a:lnSpc>
                <a:spcPct val="110000"/>
              </a:lnSpc>
              <a:buFont typeface="Arial" panose="020B0604020202020204" pitchFamily="34" charset="0"/>
              <a:buAutoNum type="arabicPeriod"/>
            </a:pPr>
            <a:r>
              <a:rPr lang="en-US" altLang="zh-CN" sz="2400">
                <a:latin typeface="Times New Roman Regular" panose="02020503050405090304" charset="0"/>
                <a:cs typeface="Times New Roman Regular" panose="02020503050405090304" charset="0"/>
                <a:sym typeface="+mn-ea"/>
              </a:rPr>
              <a:t> </a:t>
            </a:r>
            <a:r>
              <a:rPr lang="zh-CN" altLang="en-US" sz="2400">
                <a:latin typeface="Times New Roman Regular" panose="02020503050405090304" charset="0"/>
                <a:cs typeface="Times New Roman Regular" panose="02020503050405090304" charset="0"/>
                <a:sym typeface="+mn-ea"/>
              </a:rPr>
              <a:t>“</a:t>
            </a:r>
            <a:r>
              <a:rPr lang="en-US" altLang="zh-CN" sz="2400">
                <a:latin typeface="Times New Roman Regular" panose="02020503050405090304" charset="0"/>
                <a:cs typeface="Times New Roman Regular" panose="02020503050405090304" charset="0"/>
                <a:sym typeface="+mn-ea"/>
              </a:rPr>
              <a:t>Just believe yourself! Be confident!</a:t>
            </a:r>
            <a:r>
              <a:rPr lang="zh-CN" altLang="en-US" sz="2400">
                <a:latin typeface="Times New Roman Regular" panose="02020503050405090304" charset="0"/>
                <a:cs typeface="Times New Roman Regular" panose="02020503050405090304" charset="0"/>
                <a:sym typeface="+mn-ea"/>
              </a:rPr>
              <a:t>”</a:t>
            </a:r>
            <a:r>
              <a:rPr lang="en-US" altLang="zh-CN" sz="2400" b="1">
                <a:solidFill>
                  <a:schemeClr val="accent2">
                    <a:lumMod val="75000"/>
                  </a:schemeClr>
                </a:solidFill>
                <a:latin typeface="Times New Roman Bold" panose="02020503050405090304" charset="0"/>
                <a:cs typeface="Times New Roman Bold" panose="02020503050405090304" charset="0"/>
                <a:sym typeface="+mn-ea"/>
              </a:rPr>
              <a:t>an inner voice echoed in my mind</a:t>
            </a:r>
            <a:r>
              <a:rPr lang="en-US" altLang="zh-CN" sz="2400">
                <a:latin typeface="Times New Roman Regular" panose="02020503050405090304" charset="0"/>
                <a:cs typeface="Times New Roman Regular" panose="02020503050405090304" charset="0"/>
                <a:sym typeface="+mn-ea"/>
              </a:rPr>
              <a:t>. Having </a:t>
            </a:r>
            <a:r>
              <a:rPr lang="en-US" altLang="zh-CN" sz="2400" b="1">
                <a:latin typeface="Times New Roman Bold" panose="02020503050405090304" charset="0"/>
                <a:cs typeface="Times New Roman Bold" panose="02020503050405090304" charset="0"/>
                <a:sym typeface="+mn-ea"/>
              </a:rPr>
              <a:t>cleared my throat</a:t>
            </a:r>
            <a:r>
              <a:rPr lang="en-US" altLang="zh-CN" sz="2400">
                <a:latin typeface="Times New Roman Regular" panose="02020503050405090304" charset="0"/>
                <a:cs typeface="Times New Roman Regular" panose="02020503050405090304" charset="0"/>
                <a:sym typeface="+mn-ea"/>
              </a:rPr>
              <a:t>, I gathered all of my strength and courage to begin my speech. </a:t>
            </a:r>
            <a:endParaRPr lang="en-US" altLang="zh-CN" sz="2400">
              <a:latin typeface="Times New Roman Regular" panose="02020503050405090304" charset="0"/>
              <a:cs typeface="Times New Roman Regular" panose="02020503050405090304" charset="0"/>
              <a:sym typeface="+mn-ea"/>
            </a:endParaRPr>
          </a:p>
        </p:txBody>
      </p:sp>
      <p:sp>
        <p:nvSpPr>
          <p:cNvPr id="21" name="文本框 20"/>
          <p:cNvSpPr txBox="1"/>
          <p:nvPr/>
        </p:nvSpPr>
        <p:spPr>
          <a:xfrm>
            <a:off x="2707640" y="3348990"/>
            <a:ext cx="563880" cy="521970"/>
          </a:xfrm>
          <a:prstGeom prst="rect">
            <a:avLst/>
          </a:prstGeom>
          <a:noFill/>
        </p:spPr>
        <p:txBody>
          <a:bodyPr wrap="square" rtlCol="0" anchor="t">
            <a:spAutoFit/>
          </a:bodyPr>
          <a:p>
            <a:pPr algn="just"/>
            <a:r>
              <a:rPr lang="en-US" altLang="zh-CN" sz="2800" b="1">
                <a:solidFill>
                  <a:schemeClr val="accent5">
                    <a:lumMod val="75000"/>
                  </a:schemeClr>
                </a:solidFill>
                <a:latin typeface="Times New Roman Bold" panose="02020503050405090304" charset="0"/>
                <a:cs typeface="Times New Roman Bold" panose="02020503050405090304" charset="0"/>
                <a:sym typeface="+mn-ea"/>
              </a:rPr>
              <a:t>or</a:t>
            </a:r>
            <a:endParaRPr lang="en-US" altLang="zh-CN" sz="2800" b="1">
              <a:solidFill>
                <a:schemeClr val="accent5">
                  <a:lumMod val="75000"/>
                </a:schemeClr>
              </a:solidFill>
              <a:latin typeface="Times New Roman Bold" panose="02020503050405090304" charset="0"/>
              <a:cs typeface="Times New Roman Bold" panose="02020503050405090304" charset="0"/>
              <a:sym typeface="+mn-ea"/>
            </a:endParaRPr>
          </a:p>
        </p:txBody>
      </p:sp>
      <p:pic>
        <p:nvPicPr>
          <p:cNvPr id="22" name="图片 21" descr="_向下箭头粗小备份 8 2"/>
          <p:cNvPicPr>
            <a:picLocks noChangeAspect="1"/>
          </p:cNvPicPr>
          <p:nvPr/>
        </p:nvPicPr>
        <p:blipFill>
          <a:blip r:embed="rId4"/>
          <a:stretch>
            <a:fillRect/>
          </a:stretch>
        </p:blipFill>
        <p:spPr>
          <a:xfrm>
            <a:off x="1353185" y="2442210"/>
            <a:ext cx="563880" cy="22517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blinds(horizontal)">
                                      <p:cBhvr>
                                        <p:cTn id="10" dur="500"/>
                                        <p:tgtEl>
                                          <p:spTgt spid="14"/>
                                        </p:tgtEl>
                                      </p:cBhvr>
                                    </p:animEffect>
                                  </p:childTnLst>
                                </p:cTn>
                              </p:par>
                              <p:par>
                                <p:cTn id="11" presetID="3" presetClass="entr" presetSubtype="1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blinds(horizontal)">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blinds(horizontal)">
                                      <p:cBhvr>
                                        <p:cTn id="18" dur="5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blinds(horizontal)">
                                      <p:cBhvr>
                                        <p:cTn id="23" dur="500"/>
                                        <p:tgtEl>
                                          <p:spTgt spid="19"/>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blinds(horizontal)">
                                      <p:cBhvr>
                                        <p:cTn id="28" dur="500"/>
                                        <p:tgtEl>
                                          <p:spTgt spid="16"/>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blinds(horizontal)">
                                      <p:cBhvr>
                                        <p:cTn id="31" dur="500"/>
                                        <p:tgtEl>
                                          <p:spTgt spid="21"/>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blinds(horizontal)">
                                      <p:cBhvr>
                                        <p:cTn id="3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14" grpId="0" bldLvl="0" animBg="1"/>
      <p:bldP spid="17" grpId="0" animBg="1"/>
      <p:bldP spid="19" grpId="0" animBg="1"/>
      <p:bldP spid="16" grpId="0" animBg="1"/>
      <p:bldP spid="21" grpId="0"/>
      <p:bldP spid="1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4" name="文本框 3"/>
          <p:cNvSpPr txBox="1"/>
          <p:nvPr/>
        </p:nvSpPr>
        <p:spPr>
          <a:xfrm>
            <a:off x="435610" y="421640"/>
            <a:ext cx="11301095" cy="583565"/>
          </a:xfrm>
          <a:prstGeom prst="rect">
            <a:avLst/>
          </a:prstGeom>
          <a:solidFill>
            <a:schemeClr val="accent4">
              <a:lumMod val="20000"/>
              <a:lumOff val="80000"/>
            </a:schemeClr>
          </a:solidFill>
        </p:spPr>
        <p:txBody>
          <a:bodyPr wrap="square" rtlCol="0" anchor="t">
            <a:spAutoFit/>
          </a:bodyPr>
          <a:p>
            <a:r>
              <a:rPr sz="3200" b="1" i="1">
                <a:latin typeface="Times New Roman Bold Italic" panose="02020503050405090304" charset="0"/>
                <a:cs typeface="Times New Roman Bold Italic" panose="02020503050405090304" charset="0"/>
                <a:sym typeface="+mn-ea"/>
              </a:rPr>
              <a:t>Final</a:t>
            </a:r>
            <a:r>
              <a:rPr lang="en-US" sz="3200" b="1" i="1">
                <a:latin typeface="Times New Roman Bold Italic" panose="02020503050405090304" charset="0"/>
                <a:cs typeface="Times New Roman Bold Italic" panose="02020503050405090304" charset="0"/>
                <a:sym typeface="+mn-ea"/>
              </a:rPr>
              <a:t>ly</a:t>
            </a:r>
            <a:r>
              <a:rPr sz="3200" b="1" i="1">
                <a:latin typeface="Times New Roman Bold Italic" panose="02020503050405090304" charset="0"/>
                <a:cs typeface="Times New Roman Bold Italic" panose="02020503050405090304" charset="0"/>
                <a:sym typeface="+mn-ea"/>
              </a:rPr>
              <a:t>, the day of</a:t>
            </a:r>
            <a:r>
              <a:rPr lang="en-US" sz="3200" b="1" i="1">
                <a:latin typeface="Times New Roman Bold Italic" panose="02020503050405090304" charset="0"/>
                <a:cs typeface="Times New Roman Bold Italic" panose="02020503050405090304" charset="0"/>
                <a:sym typeface="+mn-ea"/>
              </a:rPr>
              <a:t> </a:t>
            </a:r>
            <a:r>
              <a:rPr sz="3200" b="1" i="1">
                <a:solidFill>
                  <a:schemeClr val="accent4">
                    <a:lumMod val="75000"/>
                  </a:schemeClr>
                </a:solidFill>
                <a:latin typeface="Times New Roman Bold Italic" panose="02020503050405090304" charset="0"/>
                <a:cs typeface="Times New Roman Bold Italic" panose="02020503050405090304" charset="0"/>
                <a:sym typeface="+mn-ea"/>
              </a:rPr>
              <a:t>my competition arrived</a:t>
            </a:r>
            <a:r>
              <a:rPr lang="en-US" sz="3200" b="1" i="1">
                <a:latin typeface="Times New Roman Bold Italic" panose="02020503050405090304" charset="0"/>
                <a:cs typeface="Times New Roman Bold Italic" panose="02020503050405090304" charset="0"/>
                <a:sym typeface="+mn-ea"/>
              </a:rPr>
              <a:t>.</a:t>
            </a:r>
            <a:endParaRPr lang="en-US" altLang="en-US" sz="3200" b="1" i="1">
              <a:latin typeface="Times New Roman Bold Italic" panose="02020503050405090304" charset="0"/>
              <a:cs typeface="Times New Roman Bold Italic" panose="02020503050405090304" charset="0"/>
              <a:sym typeface="+mn-ea"/>
            </a:endParaRPr>
          </a:p>
        </p:txBody>
      </p:sp>
      <p:sp>
        <p:nvSpPr>
          <p:cNvPr id="8" name="文本框 7"/>
          <p:cNvSpPr txBox="1"/>
          <p:nvPr/>
        </p:nvSpPr>
        <p:spPr>
          <a:xfrm>
            <a:off x="3133090" y="2581275"/>
            <a:ext cx="4685665" cy="1568450"/>
          </a:xfrm>
          <a:prstGeom prst="rect">
            <a:avLst/>
          </a:prstGeom>
          <a:noFill/>
        </p:spPr>
        <p:txBody>
          <a:bodyPr wrap="square" rtlCol="0" anchor="t">
            <a:spAutoFit/>
          </a:bodyPr>
          <a:p>
            <a:pPr algn="just"/>
            <a:r>
              <a:rPr lang="en-US" altLang="zh-CN" sz="2400">
                <a:latin typeface="Times New Roman Regular" panose="02020503050405090304" charset="0"/>
                <a:cs typeface="Times New Roman Regular" panose="02020503050405090304" charset="0"/>
                <a:sym typeface="+mn-ea"/>
              </a:rPr>
              <a:t>Beyond my expectation, I finished my speech with every word </a:t>
            </a:r>
            <a:r>
              <a:rPr lang="en-US" sz="2400" b="1">
                <a:solidFill>
                  <a:schemeClr val="accent5">
                    <a:lumMod val="75000"/>
                  </a:schemeClr>
                </a:solidFill>
                <a:latin typeface="Times New Roman Bold" panose="02020503050405090304" charset="0"/>
                <a:cs typeface="Times New Roman Bold" panose="02020503050405090304" charset="0"/>
                <a:sym typeface="+mn-ea"/>
              </a:rPr>
              <a:t>crispy and clear</a:t>
            </a:r>
            <a:r>
              <a:rPr lang="en-US" altLang="zh-CN" sz="2400">
                <a:latin typeface="Times New Roman Regular" panose="02020503050405090304" charset="0"/>
                <a:cs typeface="Times New Roman Regular" panose="02020503050405090304" charset="0"/>
                <a:sym typeface="+mn-ea"/>
              </a:rPr>
              <a:t>, avoiding </a:t>
            </a:r>
            <a:r>
              <a:rPr lang="en-US" sz="2400" b="1">
                <a:solidFill>
                  <a:schemeClr val="accent5">
                    <a:lumMod val="75000"/>
                  </a:schemeClr>
                </a:solidFill>
                <a:latin typeface="Times New Roman Bold" panose="02020503050405090304" charset="0"/>
                <a:cs typeface="Times New Roman Bold" panose="02020503050405090304" charset="0"/>
                <a:sym typeface="+mn-ea"/>
              </a:rPr>
              <a:t>every bad pronunciation</a:t>
            </a:r>
            <a:r>
              <a:rPr lang="en-US" altLang="zh-CN" sz="2400">
                <a:latin typeface="Times New Roman Regular" panose="02020503050405090304" charset="0"/>
                <a:cs typeface="Times New Roman Regular" panose="02020503050405090304" charset="0"/>
                <a:sym typeface="+mn-ea"/>
              </a:rPr>
              <a:t>. </a:t>
            </a:r>
            <a:endParaRPr lang="en-US" altLang="zh-CN" sz="2400">
              <a:latin typeface="Times New Roman Regular" panose="02020503050405090304" charset="0"/>
              <a:cs typeface="Times New Roman Regular" panose="02020503050405090304" charset="0"/>
              <a:sym typeface="+mn-ea"/>
            </a:endParaRPr>
          </a:p>
        </p:txBody>
      </p:sp>
      <p:sp>
        <p:nvSpPr>
          <p:cNvPr id="5" name="文本框 4"/>
          <p:cNvSpPr txBox="1"/>
          <p:nvPr/>
        </p:nvSpPr>
        <p:spPr>
          <a:xfrm>
            <a:off x="4512310" y="5213350"/>
            <a:ext cx="1539240" cy="882015"/>
          </a:xfrm>
          <a:prstGeom prst="roundRect">
            <a:avLst/>
          </a:prstGeom>
          <a:solidFill>
            <a:schemeClr val="accent5">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演讲效果</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7" name="文本框 6"/>
          <p:cNvSpPr txBox="1"/>
          <p:nvPr/>
        </p:nvSpPr>
        <p:spPr>
          <a:xfrm>
            <a:off x="4608195" y="1433195"/>
            <a:ext cx="1539240" cy="513715"/>
          </a:xfrm>
          <a:prstGeom prst="roundRect">
            <a:avLst/>
          </a:prstGeom>
          <a:solidFill>
            <a:schemeClr val="accent5">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回到座位</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11" name="文本框 10"/>
          <p:cNvSpPr txBox="1"/>
          <p:nvPr/>
        </p:nvSpPr>
        <p:spPr>
          <a:xfrm>
            <a:off x="6494145" y="1261745"/>
            <a:ext cx="4911725" cy="829945"/>
          </a:xfrm>
          <a:prstGeom prst="rect">
            <a:avLst/>
          </a:prstGeom>
          <a:noFill/>
        </p:spPr>
        <p:txBody>
          <a:bodyPr wrap="square" rtlCol="0" anchor="t">
            <a:spAutoFit/>
          </a:bodyPr>
          <a:p>
            <a:pPr algn="just">
              <a:lnSpc>
                <a:spcPct val="100000"/>
              </a:lnSpc>
            </a:pPr>
            <a:r>
              <a:rPr lang="en-US" altLang="zh-CN" sz="2400" b="1">
                <a:solidFill>
                  <a:schemeClr val="accent2">
                    <a:lumMod val="75000"/>
                  </a:schemeClr>
                </a:solidFill>
                <a:latin typeface="Times New Roman Bold" panose="02020503050405090304" charset="0"/>
                <a:cs typeface="Times New Roman Bold" panose="02020503050405090304" charset="0"/>
                <a:sym typeface="+mn-ea"/>
              </a:rPr>
              <a:t>Greatly relieved</a:t>
            </a:r>
            <a:r>
              <a:rPr lang="en-US" altLang="zh-CN" sz="2400">
                <a:latin typeface="Times New Roman Regular" panose="02020503050405090304" charset="0"/>
                <a:cs typeface="Times New Roman Regular" panose="02020503050405090304" charset="0"/>
                <a:sym typeface="+mn-ea"/>
              </a:rPr>
              <a:t>, I went back to my seat,  waiting for </a:t>
            </a:r>
            <a:r>
              <a:rPr lang="en-US" altLang="zh-CN" sz="2400" b="1">
                <a:latin typeface="Times New Roman Bold" panose="02020503050405090304" charset="0"/>
                <a:cs typeface="Times New Roman Bold" panose="02020503050405090304" charset="0"/>
                <a:sym typeface="+mn-ea"/>
              </a:rPr>
              <a:t>the final result</a:t>
            </a:r>
            <a:r>
              <a:rPr lang="en-US" altLang="zh-CN" sz="2400">
                <a:latin typeface="Times New Roman Regular" panose="02020503050405090304" charset="0"/>
                <a:cs typeface="Times New Roman Regular" panose="02020503050405090304" charset="0"/>
                <a:sym typeface="+mn-ea"/>
              </a:rPr>
              <a:t>.</a:t>
            </a:r>
            <a:endParaRPr lang="en-US" altLang="zh-CN" sz="2400">
              <a:latin typeface="Times New Roman Regular" panose="02020503050405090304" charset="0"/>
              <a:cs typeface="Times New Roman Regular" panose="02020503050405090304" charset="0"/>
              <a:sym typeface="+mn-ea"/>
            </a:endParaRPr>
          </a:p>
        </p:txBody>
      </p:sp>
      <p:sp>
        <p:nvSpPr>
          <p:cNvPr id="12" name="文本框 11"/>
          <p:cNvSpPr txBox="1"/>
          <p:nvPr>
            <p:custDataLst>
              <p:tags r:id="rId2"/>
            </p:custDataLst>
          </p:nvPr>
        </p:nvSpPr>
        <p:spPr>
          <a:xfrm>
            <a:off x="602298" y="1385570"/>
            <a:ext cx="1649095" cy="582930"/>
          </a:xfrm>
          <a:prstGeom prst="roundRect">
            <a:avLst/>
          </a:prstGeom>
          <a:solidFill>
            <a:schemeClr val="accent5">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比赛日到来</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13" name="文本框 12"/>
          <p:cNvSpPr txBox="1"/>
          <p:nvPr>
            <p:custDataLst>
              <p:tags r:id="rId3"/>
            </p:custDataLst>
          </p:nvPr>
        </p:nvSpPr>
        <p:spPr>
          <a:xfrm>
            <a:off x="602298" y="2702560"/>
            <a:ext cx="1649095" cy="582930"/>
          </a:xfrm>
          <a:prstGeom prst="roundRect">
            <a:avLst/>
          </a:prstGeom>
          <a:solidFill>
            <a:schemeClr val="accent5">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轮到我演讲</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pic>
        <p:nvPicPr>
          <p:cNvPr id="14" name="图片 13" descr="箭头1_下"/>
          <p:cNvPicPr>
            <a:picLocks noChangeAspect="1"/>
          </p:cNvPicPr>
          <p:nvPr>
            <p:custDataLst>
              <p:tags r:id="rId4"/>
            </p:custDataLst>
          </p:nvPr>
        </p:nvPicPr>
        <p:blipFill>
          <a:blip r:embed="rId5"/>
          <a:stretch>
            <a:fillRect/>
          </a:stretch>
        </p:blipFill>
        <p:spPr>
          <a:xfrm>
            <a:off x="1256030" y="2153285"/>
            <a:ext cx="341630" cy="341630"/>
          </a:xfrm>
          <a:prstGeom prst="rect">
            <a:avLst/>
          </a:prstGeom>
        </p:spPr>
      </p:pic>
      <p:pic>
        <p:nvPicPr>
          <p:cNvPr id="15" name="图片 14" descr="箭头1_下"/>
          <p:cNvPicPr>
            <a:picLocks noChangeAspect="1"/>
          </p:cNvPicPr>
          <p:nvPr>
            <p:custDataLst>
              <p:tags r:id="rId6"/>
            </p:custDataLst>
          </p:nvPr>
        </p:nvPicPr>
        <p:blipFill>
          <a:blip r:embed="rId5"/>
          <a:stretch>
            <a:fillRect/>
          </a:stretch>
        </p:blipFill>
        <p:spPr>
          <a:xfrm>
            <a:off x="1256030" y="3493770"/>
            <a:ext cx="341630" cy="341630"/>
          </a:xfrm>
          <a:prstGeom prst="rect">
            <a:avLst/>
          </a:prstGeom>
        </p:spPr>
      </p:pic>
      <p:sp>
        <p:nvSpPr>
          <p:cNvPr id="17" name="文本框 16"/>
          <p:cNvSpPr txBox="1"/>
          <p:nvPr>
            <p:custDataLst>
              <p:tags r:id="rId7"/>
            </p:custDataLst>
          </p:nvPr>
        </p:nvSpPr>
        <p:spPr>
          <a:xfrm>
            <a:off x="435293" y="3912235"/>
            <a:ext cx="1983105" cy="689610"/>
          </a:xfrm>
          <a:prstGeom prst="roundRect">
            <a:avLst/>
          </a:prstGeom>
          <a:solidFill>
            <a:schemeClr val="accent5">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sym typeface="+mn-ea"/>
              </a:rPr>
              <a:t>开口演讲前的紧张、害怕</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pic>
        <p:nvPicPr>
          <p:cNvPr id="18" name="图片 17" descr="箭头1_下"/>
          <p:cNvPicPr>
            <a:picLocks noChangeAspect="1"/>
          </p:cNvPicPr>
          <p:nvPr>
            <p:custDataLst>
              <p:tags r:id="rId8"/>
            </p:custDataLst>
          </p:nvPr>
        </p:nvPicPr>
        <p:blipFill>
          <a:blip r:embed="rId5"/>
          <a:stretch>
            <a:fillRect/>
          </a:stretch>
        </p:blipFill>
        <p:spPr>
          <a:xfrm>
            <a:off x="1256030" y="4686300"/>
            <a:ext cx="341630" cy="341630"/>
          </a:xfrm>
          <a:prstGeom prst="rect">
            <a:avLst/>
          </a:prstGeom>
        </p:spPr>
      </p:pic>
      <p:sp>
        <p:nvSpPr>
          <p:cNvPr id="19" name="文本框 18"/>
          <p:cNvSpPr txBox="1"/>
          <p:nvPr>
            <p:custDataLst>
              <p:tags r:id="rId9"/>
            </p:custDataLst>
          </p:nvPr>
        </p:nvSpPr>
        <p:spPr>
          <a:xfrm>
            <a:off x="196850" y="5112385"/>
            <a:ext cx="2459990" cy="1083945"/>
          </a:xfrm>
          <a:prstGeom prst="roundRect">
            <a:avLst/>
          </a:prstGeom>
          <a:solidFill>
            <a:schemeClr val="accent5">
              <a:lumMod val="20000"/>
              <a:lumOff val="80000"/>
            </a:schemeClr>
          </a:solidFill>
        </p:spPr>
        <p:txBody>
          <a:bodyPr wrap="square" rtlCol="0" anchor="ctr" anchorCtr="0">
            <a:noAutofit/>
          </a:bodyPr>
          <a:p>
            <a:pPr algn="ctr">
              <a:lnSpc>
                <a:spcPct val="120000"/>
              </a:lnSpc>
            </a:pPr>
            <a:r>
              <a:rPr lang="zh-CN" altLang="en-US" sz="16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sym typeface="+mn-ea"/>
              </a:rPr>
              <a:t>（内心力量</a:t>
            </a:r>
            <a:r>
              <a:rPr lang="en-US" altLang="zh-CN" sz="16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sym typeface="+mn-ea"/>
              </a:rPr>
              <a:t>or </a:t>
            </a:r>
            <a:r>
              <a:rPr lang="zh-CN" altLang="en-US" sz="16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sym typeface="+mn-ea"/>
              </a:rPr>
              <a:t>外界鼓励</a:t>
            </a:r>
            <a:r>
              <a:rPr lang="en-US" altLang="zh-CN" sz="16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sym typeface="+mn-ea"/>
              </a:rPr>
              <a:t>)</a:t>
            </a:r>
            <a:br>
              <a:rPr lang="en-US" altLang="zh-CN" sz="2000">
                <a:latin typeface="方正小标宋简体" panose="02000000000000000000" charset="-122"/>
                <a:ea typeface="方正小标宋简体" panose="02000000000000000000" charset="-122"/>
                <a:cs typeface="方正小标宋简体" panose="02000000000000000000" charset="-122"/>
                <a:sym typeface="+mn-ea"/>
              </a:rPr>
            </a:br>
            <a:r>
              <a:rPr lang="zh-CN" altLang="en-US" sz="2000">
                <a:latin typeface="方正小标宋简体" panose="02000000000000000000" charset="-122"/>
                <a:ea typeface="方正小标宋简体" panose="02000000000000000000" charset="-122"/>
                <a:cs typeface="方正小标宋简体" panose="02000000000000000000" charset="-122"/>
                <a:sym typeface="+mn-ea"/>
              </a:rPr>
              <a:t>开口演讲</a:t>
            </a:r>
            <a:endParaRPr lang="zh-CN" altLang="en-US" sz="2000">
              <a:latin typeface="方正小标宋简体" panose="02000000000000000000" charset="-122"/>
              <a:ea typeface="方正小标宋简体" panose="02000000000000000000" charset="-122"/>
              <a:cs typeface="方正小标宋简体" panose="02000000000000000000" charset="-122"/>
              <a:sym typeface="+mn-ea"/>
            </a:endParaRPr>
          </a:p>
        </p:txBody>
      </p:sp>
      <p:pic>
        <p:nvPicPr>
          <p:cNvPr id="20" name="图片 19" descr="箭头1_下"/>
          <p:cNvPicPr>
            <a:picLocks noChangeAspect="1"/>
          </p:cNvPicPr>
          <p:nvPr/>
        </p:nvPicPr>
        <p:blipFill>
          <a:blip r:embed="rId5"/>
          <a:stretch>
            <a:fillRect/>
          </a:stretch>
        </p:blipFill>
        <p:spPr>
          <a:xfrm rot="16200000">
            <a:off x="3342005" y="5483225"/>
            <a:ext cx="341630" cy="341630"/>
          </a:xfrm>
          <a:prstGeom prst="rect">
            <a:avLst/>
          </a:prstGeom>
        </p:spPr>
      </p:pic>
      <p:pic>
        <p:nvPicPr>
          <p:cNvPr id="21" name="图片 20" descr="箭头1_下"/>
          <p:cNvPicPr>
            <a:picLocks noChangeAspect="1"/>
          </p:cNvPicPr>
          <p:nvPr/>
        </p:nvPicPr>
        <p:blipFill>
          <a:blip r:embed="rId5"/>
          <a:stretch>
            <a:fillRect/>
          </a:stretch>
        </p:blipFill>
        <p:spPr>
          <a:xfrm rot="10800000">
            <a:off x="5207000" y="2091690"/>
            <a:ext cx="341630" cy="341630"/>
          </a:xfrm>
          <a:prstGeom prst="rect">
            <a:avLst/>
          </a:prstGeom>
        </p:spPr>
      </p:pic>
      <p:sp>
        <p:nvSpPr>
          <p:cNvPr id="22" name="文本框 21"/>
          <p:cNvSpPr txBox="1"/>
          <p:nvPr/>
        </p:nvSpPr>
        <p:spPr>
          <a:xfrm>
            <a:off x="4126230" y="4298315"/>
            <a:ext cx="2700020" cy="802640"/>
          </a:xfrm>
          <a:prstGeom prst="roundRect">
            <a:avLst/>
          </a:prstGeom>
          <a:solidFill>
            <a:schemeClr val="accent2">
              <a:lumMod val="20000"/>
              <a:lumOff val="80000"/>
            </a:schemeClr>
          </a:solidFill>
        </p:spPr>
        <p:txBody>
          <a:bodyPr wrap="square" rtlCol="0" anchor="ctr" anchorCtr="0">
            <a:noAutofit/>
          </a:bodyPr>
          <a:p>
            <a:pPr algn="l">
              <a:lnSpc>
                <a:spcPct val="120000"/>
              </a:lnSpc>
            </a:pPr>
            <a:r>
              <a:rPr lang="zh-CN" altLang="en-US" sz="2000">
                <a:latin typeface="方正小标宋简体" panose="02000000000000000000" charset="-122"/>
                <a:ea typeface="方正小标宋简体" panose="02000000000000000000" charset="-122"/>
                <a:cs typeface="方正小标宋简体" panose="02000000000000000000" charset="-122"/>
              </a:rPr>
              <a:t>顺利完成，为后续的“</a:t>
            </a:r>
            <a:r>
              <a:rPr lang="en-US" altLang="zh-CN" sz="2000">
                <a:latin typeface="方正小标宋简体" panose="02000000000000000000" charset="-122"/>
                <a:ea typeface="方正小标宋简体" panose="02000000000000000000" charset="-122"/>
                <a:cs typeface="方正小标宋简体" panose="02000000000000000000" charset="-122"/>
              </a:rPr>
              <a:t>Champion</a:t>
            </a:r>
            <a:r>
              <a:rPr lang="zh-CN" altLang="en-US" sz="2000">
                <a:latin typeface="方正小标宋简体" panose="02000000000000000000" charset="-122"/>
                <a:ea typeface="方正小标宋简体" panose="02000000000000000000" charset="-122"/>
                <a:cs typeface="方正小标宋简体" panose="02000000000000000000" charset="-122"/>
              </a:rPr>
              <a:t>”做铺垫</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23" name="文本框 22"/>
          <p:cNvSpPr txBox="1"/>
          <p:nvPr/>
        </p:nvSpPr>
        <p:spPr>
          <a:xfrm>
            <a:off x="7990840" y="2702560"/>
            <a:ext cx="3943350" cy="3041650"/>
          </a:xfrm>
          <a:prstGeom prst="roundRect">
            <a:avLst/>
          </a:prstGeom>
          <a:solidFill>
            <a:schemeClr val="accent3">
              <a:lumMod val="20000"/>
              <a:lumOff val="80000"/>
            </a:schemeClr>
          </a:solidFill>
        </p:spPr>
        <p:txBody>
          <a:bodyPr wrap="square" rtlCol="0" anchor="t" anchorCtr="0">
            <a:noAutofit/>
          </a:bodyPr>
          <a:p>
            <a:pPr indent="0">
              <a:lnSpc>
                <a:spcPct val="120000"/>
              </a:lnSpc>
              <a:buNone/>
            </a:pPr>
            <a:r>
              <a:rPr lang="en-US" altLang="zh-CN" sz="2400">
                <a:solidFill>
                  <a:schemeClr val="accent2">
                    <a:lumMod val="75000"/>
                  </a:schemeClr>
                </a:solidFill>
                <a:latin typeface="Times New Roman Bold" panose="02020503050405090304" charset="0"/>
                <a:cs typeface="Times New Roman Bold" panose="02020503050405090304" charset="0"/>
                <a:sym typeface="+mn-ea"/>
              </a:rPr>
              <a:t>Echo the plot (</a:t>
            </a:r>
            <a:r>
              <a:rPr lang="zh-CN" altLang="en-US" sz="2400">
                <a:solidFill>
                  <a:schemeClr val="accent2">
                    <a:lumMod val="75000"/>
                  </a:schemeClr>
                </a:solidFill>
                <a:latin typeface="Times New Roman Bold" panose="02020503050405090304" charset="0"/>
                <a:cs typeface="Times New Roman Bold" panose="02020503050405090304" charset="0"/>
                <a:sym typeface="+mn-ea"/>
              </a:rPr>
              <a:t>呼应情节</a:t>
            </a:r>
            <a:r>
              <a:rPr lang="en-US" altLang="zh-CN" sz="2400">
                <a:solidFill>
                  <a:schemeClr val="accent2">
                    <a:lumMod val="75000"/>
                  </a:schemeClr>
                </a:solidFill>
                <a:latin typeface="Times New Roman Bold" panose="02020503050405090304" charset="0"/>
                <a:cs typeface="Times New Roman Bold" panose="02020503050405090304" charset="0"/>
                <a:sym typeface="+mn-ea"/>
              </a:rPr>
              <a:t>): </a:t>
            </a:r>
            <a:br>
              <a:rPr lang="en-US" altLang="zh-CN" sz="2400">
                <a:solidFill>
                  <a:schemeClr val="accent2">
                    <a:lumMod val="75000"/>
                  </a:schemeClr>
                </a:solidFill>
                <a:latin typeface="Times New Roman Bold" panose="02020503050405090304" charset="0"/>
                <a:cs typeface="Times New Roman Bold" panose="02020503050405090304" charset="0"/>
                <a:sym typeface="+mn-ea"/>
              </a:rPr>
            </a:br>
            <a:r>
              <a:rPr lang="zh-CN" altLang="en-US" sz="2400">
                <a:latin typeface="Times New Roman Bold" panose="02020503050405090304" charset="0"/>
                <a:cs typeface="Times New Roman Bold" panose="02020503050405090304" charset="0"/>
                <a:sym typeface="+mn-ea"/>
              </a:rPr>
              <a:t>“等待结果”和后文中的“宣布结果”相呼应。</a:t>
            </a:r>
            <a:endParaRPr lang="en-US" altLang="zh-CN" sz="2400">
              <a:latin typeface="Times New Roman Bold" panose="02020503050405090304" charset="0"/>
              <a:cs typeface="Times New Roman Bold" panose="02020503050405090304" charset="0"/>
              <a:sym typeface="+mn-ea"/>
            </a:endParaRPr>
          </a:p>
          <a:p>
            <a:pPr indent="0">
              <a:lnSpc>
                <a:spcPct val="120000"/>
              </a:lnSpc>
              <a:buNone/>
            </a:pPr>
            <a:r>
              <a:rPr lang="en-US" altLang="zh-CN" sz="2400">
                <a:solidFill>
                  <a:schemeClr val="accent2">
                    <a:lumMod val="75000"/>
                  </a:schemeClr>
                </a:solidFill>
                <a:latin typeface="Times New Roman Bold" panose="02020503050405090304" charset="0"/>
                <a:cs typeface="Times New Roman Bold" panose="02020503050405090304" charset="0"/>
                <a:sym typeface="+mn-ea"/>
              </a:rPr>
              <a:t>Echo the words (</a:t>
            </a:r>
            <a:r>
              <a:rPr lang="zh-CN" altLang="en-US" sz="2400">
                <a:solidFill>
                  <a:schemeClr val="accent2">
                    <a:lumMod val="75000"/>
                  </a:schemeClr>
                </a:solidFill>
                <a:latin typeface="Times New Roman Bold" panose="02020503050405090304" charset="0"/>
                <a:cs typeface="Times New Roman Bold" panose="02020503050405090304" charset="0"/>
                <a:sym typeface="+mn-ea"/>
              </a:rPr>
              <a:t>呼应语词</a:t>
            </a:r>
            <a:r>
              <a:rPr lang="en-US" altLang="zh-CN" sz="2400">
                <a:solidFill>
                  <a:schemeClr val="accent2">
                    <a:lumMod val="75000"/>
                  </a:schemeClr>
                </a:solidFill>
                <a:latin typeface="Times New Roman Bold" panose="02020503050405090304" charset="0"/>
                <a:cs typeface="Times New Roman Bold" panose="02020503050405090304" charset="0"/>
                <a:sym typeface="+mn-ea"/>
              </a:rPr>
              <a:t>): </a:t>
            </a:r>
            <a:br>
              <a:rPr lang="en-US" altLang="zh-CN" sz="2400">
                <a:latin typeface="Times New Roman Bold" panose="02020503050405090304" charset="0"/>
                <a:cs typeface="Times New Roman Bold" panose="02020503050405090304" charset="0"/>
                <a:sym typeface="+mn-ea"/>
              </a:rPr>
            </a:br>
            <a:r>
              <a:rPr lang="en-US" altLang="zh-CN" sz="2400">
                <a:latin typeface="Times New Roman" panose="02020603050405020304" charset="0"/>
                <a:cs typeface="Times New Roman" panose="02020603050405020304" charset="0"/>
                <a:sym typeface="+mn-ea"/>
              </a:rPr>
              <a:t>crisp and clear, </a:t>
            </a:r>
            <a:br>
              <a:rPr lang="en-US" altLang="zh-CN" sz="2400">
                <a:latin typeface="Times New Roman" panose="02020603050405020304" charset="0"/>
                <a:cs typeface="Times New Roman" panose="02020603050405020304" charset="0"/>
                <a:sym typeface="+mn-ea"/>
              </a:rPr>
            </a:br>
            <a:r>
              <a:rPr lang="en-US" altLang="zh-CN" sz="2400">
                <a:latin typeface="Times New Roman" panose="02020603050405020304" charset="0"/>
                <a:cs typeface="Times New Roman" panose="02020603050405020304" charset="0"/>
                <a:sym typeface="+mn-ea"/>
              </a:rPr>
              <a:t>bad pronunciation</a:t>
            </a:r>
            <a:endParaRPr lang="en-US" altLang="zh-CN" sz="2400">
              <a:latin typeface="Times New Roman" panose="02020603050405020304" charset="0"/>
              <a:cs typeface="Times New Roman" panose="0202060305040502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anim calcmode="lin" valueType="num">
                                      <p:cBhvr additive="base">
                                        <p:cTn id="11" dur="500" fill="hold"/>
                                        <p:tgtEl>
                                          <p:spTgt spid="20"/>
                                        </p:tgtEl>
                                        <p:attrNameLst>
                                          <p:attrName>ppt_x</p:attrName>
                                        </p:attrNameLst>
                                      </p:cBhvr>
                                      <p:tavLst>
                                        <p:tav tm="0">
                                          <p:val>
                                            <p:strVal val="#ppt_x"/>
                                          </p:val>
                                        </p:tav>
                                        <p:tav tm="100000">
                                          <p:val>
                                            <p:strVal val="#ppt_x"/>
                                          </p:val>
                                        </p:tav>
                                      </p:tavLst>
                                    </p:anim>
                                    <p:anim calcmode="lin" valueType="num">
                                      <p:cBhvr additive="base">
                                        <p:cTn id="12" dur="500" fill="hold"/>
                                        <p:tgtEl>
                                          <p:spTgt spid="2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anim calcmode="lin" valueType="num">
                                      <p:cBhvr additive="base">
                                        <p:cTn id="15" dur="500" fill="hold"/>
                                        <p:tgtEl>
                                          <p:spTgt spid="22"/>
                                        </p:tgtEl>
                                        <p:attrNameLst>
                                          <p:attrName>ppt_x</p:attrName>
                                        </p:attrNameLst>
                                      </p:cBhvr>
                                      <p:tavLst>
                                        <p:tav tm="0">
                                          <p:val>
                                            <p:strVal val="#ppt_x"/>
                                          </p:val>
                                        </p:tav>
                                        <p:tav tm="100000">
                                          <p:val>
                                            <p:strVal val="#ppt_x"/>
                                          </p:val>
                                        </p:tav>
                                      </p:tavLst>
                                    </p:anim>
                                    <p:anim calcmode="lin" valueType="num">
                                      <p:cBhvr additive="base">
                                        <p:cTn id="1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p:tgtEl>
                                          <p:spTgt spid="8"/>
                                        </p:tgtEl>
                                        <p:attrNameLst>
                                          <p:attrName>ppt_y</p:attrName>
                                        </p:attrNameLst>
                                      </p:cBhvr>
                                      <p:tavLst>
                                        <p:tav tm="0">
                                          <p:val>
                                            <p:strVal val="#ppt_y+#ppt_h*1.125000"/>
                                          </p:val>
                                        </p:tav>
                                        <p:tav tm="100000">
                                          <p:val>
                                            <p:strVal val="#ppt_y"/>
                                          </p:val>
                                        </p:tav>
                                      </p:tavLst>
                                    </p:anim>
                                    <p:animEffect transition="in" filter="wipe(up)">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blinds(horizontal)">
                                      <p:cBhvr>
                                        <p:cTn id="27" dur="500"/>
                                        <p:tgtEl>
                                          <p:spTgt spid="21"/>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blinds(horizontal)">
                                      <p:cBhvr>
                                        <p:cTn id="30" dur="500"/>
                                        <p:tgtEl>
                                          <p:spTgt spid="7"/>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blinds(horizontal)">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3"/>
                                        </p:tgtEl>
                                        <p:attrNameLst>
                                          <p:attrName>style.visibility</p:attrName>
                                        </p:attrNameLst>
                                      </p:cBhvr>
                                      <p:to>
                                        <p:strVal val="visible"/>
                                      </p:to>
                                    </p:set>
                                    <p:anim calcmode="lin" valueType="num">
                                      <p:cBhvr additive="base">
                                        <p:cTn id="38" dur="500" fill="hold"/>
                                        <p:tgtEl>
                                          <p:spTgt spid="23"/>
                                        </p:tgtEl>
                                        <p:attrNameLst>
                                          <p:attrName>ppt_x</p:attrName>
                                        </p:attrNameLst>
                                      </p:cBhvr>
                                      <p:tavLst>
                                        <p:tav tm="0">
                                          <p:val>
                                            <p:strVal val="#ppt_x"/>
                                          </p:val>
                                        </p:tav>
                                        <p:tav tm="100000">
                                          <p:val>
                                            <p:strVal val="#ppt_x"/>
                                          </p:val>
                                        </p:tav>
                                      </p:tavLst>
                                    </p:anim>
                                    <p:anim calcmode="lin" valueType="num">
                                      <p:cBhvr additive="base">
                                        <p:cTn id="39"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2" grpId="0" animBg="1"/>
      <p:bldP spid="8" grpId="0"/>
      <p:bldP spid="7" grpId="0" animBg="1"/>
      <p:bldP spid="11" grpId="0"/>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4" name="文本框 3"/>
          <p:cNvSpPr txBox="1"/>
          <p:nvPr/>
        </p:nvSpPr>
        <p:spPr>
          <a:xfrm>
            <a:off x="0" y="0"/>
            <a:ext cx="11301095" cy="583565"/>
          </a:xfrm>
          <a:prstGeom prst="rect">
            <a:avLst/>
          </a:prstGeom>
          <a:solidFill>
            <a:schemeClr val="accent4">
              <a:lumMod val="20000"/>
              <a:lumOff val="80000"/>
            </a:schemeClr>
          </a:solidFill>
        </p:spPr>
        <p:txBody>
          <a:bodyPr wrap="square" rtlCol="0" anchor="t">
            <a:spAutoFit/>
          </a:bodyPr>
          <a:p>
            <a:r>
              <a:rPr sz="3200" b="1" i="1">
                <a:latin typeface="Times New Roman Bold Italic" panose="02020503050405090304" charset="0"/>
                <a:cs typeface="Times New Roman Bold Italic" panose="02020503050405090304" charset="0"/>
                <a:sym typeface="+mn-ea"/>
              </a:rPr>
              <a:t>When the contest was over, the judges </a:t>
            </a:r>
            <a:r>
              <a:rPr sz="3200" b="1" i="1">
                <a:solidFill>
                  <a:schemeClr val="accent4">
                    <a:lumMod val="75000"/>
                  </a:schemeClr>
                </a:solidFill>
                <a:latin typeface="Times New Roman Bold Italic" panose="02020503050405090304" charset="0"/>
                <a:cs typeface="Times New Roman Bold Italic" panose="02020503050405090304" charset="0"/>
                <a:sym typeface="+mn-ea"/>
              </a:rPr>
              <a:t>declared me the champion</a:t>
            </a:r>
            <a:r>
              <a:rPr sz="3200" b="1" i="1">
                <a:latin typeface="Times New Roman Bold Italic" panose="02020503050405090304" charset="0"/>
                <a:cs typeface="Times New Roman Bold Italic" panose="02020503050405090304" charset="0"/>
                <a:sym typeface="+mn-ea"/>
              </a:rPr>
              <a:t>.</a:t>
            </a:r>
            <a:r>
              <a:rPr sz="3200">
                <a:latin typeface="Times New Roman Regular" panose="02020503050405090304" charset="0"/>
                <a:cs typeface="Times New Roman Regular" panose="02020503050405090304" charset="0"/>
                <a:sym typeface="+mn-ea"/>
              </a:rPr>
              <a:t> </a:t>
            </a:r>
            <a:endParaRPr lang="en-US" altLang="en-US" sz="3200" b="1" i="1">
              <a:latin typeface="Times New Roman Bold Italic" panose="02020503050405090304" charset="0"/>
              <a:cs typeface="Times New Roman Bold Italic" panose="02020503050405090304" charset="0"/>
              <a:sym typeface="+mn-ea"/>
            </a:endParaRPr>
          </a:p>
        </p:txBody>
      </p:sp>
      <p:sp>
        <p:nvSpPr>
          <p:cNvPr id="17" name="文本框 16"/>
          <p:cNvSpPr txBox="1"/>
          <p:nvPr/>
        </p:nvSpPr>
        <p:spPr>
          <a:xfrm>
            <a:off x="1407160" y="1530350"/>
            <a:ext cx="1539240" cy="452120"/>
          </a:xfrm>
          <a:prstGeom prst="roundRect">
            <a:avLst/>
          </a:prstGeom>
          <a:solidFill>
            <a:schemeClr val="accent1">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我的行动①</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18" name="文本框 17"/>
          <p:cNvSpPr txBox="1"/>
          <p:nvPr/>
        </p:nvSpPr>
        <p:spPr>
          <a:xfrm>
            <a:off x="71755" y="1842770"/>
            <a:ext cx="1132840" cy="750570"/>
          </a:xfrm>
          <a:prstGeom prst="roundRect">
            <a:avLst/>
          </a:prstGeom>
          <a:solidFill>
            <a:schemeClr val="accent5">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获奖后</a:t>
            </a:r>
            <a:r>
              <a:rPr lang="en-US" altLang="zh-CN" sz="2000">
                <a:latin typeface="方正小标宋简体" panose="02000000000000000000" charset="-122"/>
                <a:ea typeface="方正小标宋简体" panose="02000000000000000000" charset="-122"/>
                <a:cs typeface="方正小标宋简体" panose="02000000000000000000" charset="-122"/>
              </a:rPr>
              <a:t>-</a:t>
            </a:r>
            <a:r>
              <a:rPr lang="zh-CN" altLang="en-US" sz="20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rPr>
              <a:t>领奖</a:t>
            </a:r>
            <a:endParaRPr lang="zh-CN" altLang="en-US" sz="20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sp>
        <p:nvSpPr>
          <p:cNvPr id="19" name="文本框 18"/>
          <p:cNvSpPr txBox="1"/>
          <p:nvPr/>
        </p:nvSpPr>
        <p:spPr>
          <a:xfrm>
            <a:off x="3071495" y="2583815"/>
            <a:ext cx="7898765" cy="521970"/>
          </a:xfrm>
          <a:prstGeom prst="rect">
            <a:avLst/>
          </a:prstGeom>
          <a:noFill/>
        </p:spPr>
        <p:txBody>
          <a:bodyPr wrap="square" rtlCol="0" anchor="t">
            <a:spAutoFit/>
          </a:bodyPr>
          <a:p>
            <a:pPr marL="457200" indent="-457200">
              <a:buFont typeface="Arial" panose="020B0604020202020204" pitchFamily="34" charset="0"/>
              <a:buChar char="•"/>
            </a:pPr>
            <a:r>
              <a:rPr lang="en-US" sz="2800">
                <a:latin typeface="Times New Roman Regular" panose="02020503050405090304" charset="0"/>
                <a:cs typeface="Times New Roman Regular" panose="02020503050405090304" charset="0"/>
                <a:sym typeface="+mn-ea"/>
              </a:rPr>
              <a:t>I </a:t>
            </a:r>
            <a:r>
              <a:rPr sz="2800" b="1">
                <a:solidFill>
                  <a:schemeClr val="accent5">
                    <a:lumMod val="75000"/>
                  </a:schemeClr>
                </a:solidFill>
                <a:latin typeface="Times New Roman Bold" panose="02020503050405090304" charset="0"/>
                <a:cs typeface="Times New Roman Bold" panose="02020503050405090304" charset="0"/>
                <a:sym typeface="+mn-ea"/>
              </a:rPr>
              <a:t>bowed to express </a:t>
            </a:r>
            <a:r>
              <a:rPr lang="en-US" sz="2800" b="1">
                <a:solidFill>
                  <a:schemeClr val="accent5">
                    <a:lumMod val="75000"/>
                  </a:schemeClr>
                </a:solidFill>
                <a:latin typeface="Times New Roman Bold" panose="02020503050405090304" charset="0"/>
                <a:cs typeface="Times New Roman Bold" panose="02020503050405090304" charset="0"/>
                <a:sym typeface="+mn-ea"/>
              </a:rPr>
              <a:t>my </a:t>
            </a:r>
            <a:r>
              <a:rPr sz="2800" b="1">
                <a:solidFill>
                  <a:schemeClr val="accent5">
                    <a:lumMod val="75000"/>
                  </a:schemeClr>
                </a:solidFill>
                <a:latin typeface="Times New Roman Bold" panose="02020503050405090304" charset="0"/>
                <a:cs typeface="Times New Roman Bold" panose="02020503050405090304" charset="0"/>
                <a:sym typeface="+mn-ea"/>
              </a:rPr>
              <a:t>gratitude</a:t>
            </a:r>
            <a:r>
              <a:rPr sz="2800">
                <a:latin typeface="Times New Roman Regular" panose="02020503050405090304" charset="0"/>
                <a:cs typeface="Times New Roman Regular" panose="02020503050405090304" charset="0"/>
                <a:sym typeface="+mn-ea"/>
              </a:rPr>
              <a:t> on stage</a:t>
            </a:r>
            <a:endParaRPr lang="en-US" altLang="en-US" sz="2800">
              <a:latin typeface="Times New Roman Regular" panose="02020503050405090304" charset="0"/>
              <a:cs typeface="Times New Roman Regular" panose="02020503050405090304" charset="0"/>
              <a:sym typeface="+mn-ea"/>
            </a:endParaRPr>
          </a:p>
        </p:txBody>
      </p:sp>
      <p:sp>
        <p:nvSpPr>
          <p:cNvPr id="21" name="文本框 20"/>
          <p:cNvSpPr txBox="1"/>
          <p:nvPr/>
        </p:nvSpPr>
        <p:spPr>
          <a:xfrm>
            <a:off x="3071495" y="2024380"/>
            <a:ext cx="8997950" cy="521970"/>
          </a:xfrm>
          <a:prstGeom prst="rect">
            <a:avLst/>
          </a:prstGeom>
          <a:noFill/>
        </p:spPr>
        <p:txBody>
          <a:bodyPr wrap="square" rtlCol="0" anchor="t">
            <a:spAutoFit/>
          </a:bodyPr>
          <a:p>
            <a:pPr marL="342900" indent="-342900">
              <a:buFont typeface="Arial" panose="020B0604020202020204" pitchFamily="34" charset="0"/>
              <a:buChar char="•"/>
            </a:pPr>
            <a:r>
              <a:rPr lang="en-US" sz="2800">
                <a:latin typeface="Times New Roman" panose="02020603050405020304" charset="0"/>
                <a:cs typeface="Times New Roman" panose="02020603050405020304" charset="0"/>
                <a:sym typeface="+mn-ea"/>
              </a:rPr>
              <a:t>The audience</a:t>
            </a:r>
            <a:r>
              <a:rPr lang="en-US" sz="2800" b="1">
                <a:latin typeface="Times New Roman Bold" panose="02020503050405090304" charset="0"/>
                <a:cs typeface="Times New Roman Bold" panose="02020503050405090304" charset="0"/>
                <a:sym typeface="+mn-ea"/>
              </a:rPr>
              <a:t> </a:t>
            </a:r>
            <a:r>
              <a:rPr sz="2800" b="1">
                <a:latin typeface="Times New Roman Bold" panose="02020503050405090304" charset="0"/>
                <a:cs typeface="Times New Roman Bold" panose="02020503050405090304" charset="0"/>
                <a:sym typeface="+mn-ea"/>
              </a:rPr>
              <a:t>cheer</a:t>
            </a:r>
            <a:r>
              <a:rPr lang="en-US" sz="2800" b="1">
                <a:latin typeface="Times New Roman Bold" panose="02020503050405090304" charset="0"/>
                <a:cs typeface="Times New Roman Bold" panose="02020503050405090304" charset="0"/>
                <a:sym typeface="+mn-ea"/>
              </a:rPr>
              <a:t>ed</a:t>
            </a:r>
            <a:r>
              <a:rPr sz="2800" b="1">
                <a:latin typeface="Times New Roman Bold" panose="02020503050405090304" charset="0"/>
                <a:cs typeface="Times New Roman Bold" panose="02020503050405090304" charset="0"/>
                <a:sym typeface="+mn-ea"/>
              </a:rPr>
              <a:t> </a:t>
            </a:r>
            <a:r>
              <a:rPr sz="2800">
                <a:latin typeface="Times New Roman Regular" panose="02020503050405090304" charset="0"/>
                <a:cs typeface="Times New Roman Regular" panose="02020503050405090304" charset="0"/>
                <a:sym typeface="+mn-ea"/>
              </a:rPr>
              <a:t>and warmly </a:t>
            </a:r>
            <a:r>
              <a:rPr sz="2800" b="1">
                <a:latin typeface="Times New Roman Bold" panose="02020503050405090304" charset="0"/>
                <a:cs typeface="Times New Roman Bold" panose="02020503050405090304" charset="0"/>
                <a:sym typeface="+mn-ea"/>
              </a:rPr>
              <a:t>applauded </a:t>
            </a:r>
            <a:r>
              <a:rPr lang="en-US" sz="2800">
                <a:latin typeface="Times New Roman Regular" panose="02020503050405090304" charset="0"/>
                <a:cs typeface="Times New Roman Regular" panose="02020503050405090304" charset="0"/>
                <a:sym typeface="+mn-ea"/>
              </a:rPr>
              <a:t>my </a:t>
            </a:r>
            <a:r>
              <a:rPr sz="2800">
                <a:latin typeface="Times New Roman Regular" panose="02020503050405090304" charset="0"/>
                <a:cs typeface="Times New Roman Regular" panose="02020503050405090304" charset="0"/>
                <a:sym typeface="+mn-ea"/>
              </a:rPr>
              <a:t>speech.</a:t>
            </a:r>
            <a:endParaRPr sz="2800">
              <a:latin typeface="Times New Roman Regular" panose="02020503050405090304" charset="0"/>
              <a:cs typeface="Times New Roman Regular" panose="02020503050405090304" charset="0"/>
              <a:sym typeface="+mn-ea"/>
            </a:endParaRPr>
          </a:p>
        </p:txBody>
      </p:sp>
      <p:sp>
        <p:nvSpPr>
          <p:cNvPr id="22" name="文本框 21"/>
          <p:cNvSpPr txBox="1"/>
          <p:nvPr/>
        </p:nvSpPr>
        <p:spPr>
          <a:xfrm>
            <a:off x="3071495" y="1482090"/>
            <a:ext cx="7647305" cy="521970"/>
          </a:xfrm>
          <a:prstGeom prst="rect">
            <a:avLst/>
          </a:prstGeom>
          <a:noFill/>
        </p:spPr>
        <p:txBody>
          <a:bodyPr wrap="square" rtlCol="0" anchor="t">
            <a:spAutoFit/>
          </a:bodyPr>
          <a:p>
            <a:pPr marL="457200" indent="-457200">
              <a:buFont typeface="Arial" panose="020B0604020202020204" pitchFamily="34" charset="0"/>
              <a:buChar char="•"/>
            </a:pPr>
            <a:r>
              <a:rPr lang="en-US" sz="2800">
                <a:latin typeface="Times New Roman Regular" panose="02020503050405090304" charset="0"/>
                <a:cs typeface="Times New Roman Regular" panose="02020503050405090304" charset="0"/>
                <a:sym typeface="+mn-ea"/>
              </a:rPr>
              <a:t>I </a:t>
            </a:r>
            <a:r>
              <a:rPr lang="en-US" sz="2800" b="1">
                <a:solidFill>
                  <a:schemeClr val="accent5">
                    <a:lumMod val="75000"/>
                  </a:schemeClr>
                </a:solidFill>
                <a:latin typeface="Times New Roman Bold" panose="02020503050405090304" charset="0"/>
                <a:cs typeface="Times New Roman Bold" panose="02020503050405090304" charset="0"/>
                <a:sym typeface="+mn-ea"/>
              </a:rPr>
              <a:t>stepped on to the stage</a:t>
            </a:r>
            <a:r>
              <a:rPr lang="en-US" sz="2800">
                <a:latin typeface="Times New Roman Regular" panose="02020503050405090304" charset="0"/>
                <a:cs typeface="Times New Roman Regular" panose="02020503050405090304" charset="0"/>
                <a:sym typeface="+mn-ea"/>
              </a:rPr>
              <a:t> to </a:t>
            </a:r>
            <a:r>
              <a:rPr lang="en-US" sz="2800" b="1">
                <a:latin typeface="Times New Roman Bold" panose="02020503050405090304" charset="0"/>
                <a:cs typeface="Times New Roman Bold" panose="02020503050405090304" charset="0"/>
                <a:sym typeface="+mn-ea"/>
              </a:rPr>
              <a:t>receive the award</a:t>
            </a:r>
            <a:endParaRPr lang="en-US" altLang="en-US" sz="2800" b="1">
              <a:latin typeface="Times New Roman Bold" panose="02020503050405090304" charset="0"/>
              <a:cs typeface="Times New Roman Bold" panose="02020503050405090304" charset="0"/>
              <a:sym typeface="+mn-ea"/>
            </a:endParaRPr>
          </a:p>
        </p:txBody>
      </p:sp>
      <p:sp>
        <p:nvSpPr>
          <p:cNvPr id="23" name="文本框 22"/>
          <p:cNvSpPr txBox="1"/>
          <p:nvPr/>
        </p:nvSpPr>
        <p:spPr>
          <a:xfrm>
            <a:off x="1407160" y="2111375"/>
            <a:ext cx="1539240" cy="452120"/>
          </a:xfrm>
          <a:prstGeom prst="roundRect">
            <a:avLst/>
          </a:prstGeom>
          <a:solidFill>
            <a:schemeClr val="accent1">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观众反应</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24" name="文本框 23"/>
          <p:cNvSpPr txBox="1"/>
          <p:nvPr/>
        </p:nvSpPr>
        <p:spPr>
          <a:xfrm>
            <a:off x="1407160" y="2654935"/>
            <a:ext cx="1539240" cy="452120"/>
          </a:xfrm>
          <a:prstGeom prst="roundRect">
            <a:avLst/>
          </a:prstGeom>
          <a:solidFill>
            <a:schemeClr val="accent1">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我的行动②</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pic>
        <p:nvPicPr>
          <p:cNvPr id="26" name="图片 25" descr="_向下箭头粗小备份 8 2"/>
          <p:cNvPicPr>
            <a:picLocks noChangeAspect="1"/>
          </p:cNvPicPr>
          <p:nvPr/>
        </p:nvPicPr>
        <p:blipFill>
          <a:blip r:embed="rId2"/>
          <a:stretch>
            <a:fillRect/>
          </a:stretch>
        </p:blipFill>
        <p:spPr>
          <a:xfrm>
            <a:off x="1136015" y="1519555"/>
            <a:ext cx="321310" cy="1586865"/>
          </a:xfrm>
          <a:prstGeom prst="rect">
            <a:avLst/>
          </a:prstGeom>
        </p:spPr>
      </p:pic>
      <p:sp>
        <p:nvSpPr>
          <p:cNvPr id="28" name="文本框 27"/>
          <p:cNvSpPr txBox="1"/>
          <p:nvPr/>
        </p:nvSpPr>
        <p:spPr>
          <a:xfrm>
            <a:off x="180975" y="3935095"/>
            <a:ext cx="1788795" cy="1311275"/>
          </a:xfrm>
          <a:prstGeom prst="roundRect">
            <a:avLst/>
          </a:prstGeom>
          <a:solidFill>
            <a:schemeClr val="accent5">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我的心情</a:t>
            </a:r>
            <a:r>
              <a:rPr lang="en-US" altLang="zh-CN" sz="2000">
                <a:latin typeface="方正小标宋简体" panose="02000000000000000000" charset="-122"/>
                <a:ea typeface="方正小标宋简体" panose="02000000000000000000" charset="-122"/>
                <a:cs typeface="方正小标宋简体" panose="02000000000000000000" charset="-122"/>
              </a:rPr>
              <a:t>-</a:t>
            </a:r>
            <a:br>
              <a:rPr lang="en-US" altLang="zh-CN" sz="2000">
                <a:latin typeface="方正小标宋简体" panose="02000000000000000000" charset="-122"/>
                <a:ea typeface="方正小标宋简体" panose="02000000000000000000" charset="-122"/>
                <a:cs typeface="方正小标宋简体" panose="02000000000000000000" charset="-122"/>
              </a:rPr>
            </a:br>
            <a:r>
              <a:rPr lang="zh-CN" altLang="en-US" sz="20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sym typeface="+mn-ea"/>
              </a:rPr>
              <a:t>高兴、兴奋、成就感</a:t>
            </a:r>
            <a:r>
              <a:rPr lang="en-US" altLang="zh-CN" sz="2000">
                <a:latin typeface="方正小标宋简体" panose="02000000000000000000" charset="-122"/>
                <a:ea typeface="方正小标宋简体" panose="02000000000000000000" charset="-122"/>
                <a:cs typeface="方正小标宋简体" panose="02000000000000000000" charset="-122"/>
                <a:sym typeface="+mn-ea"/>
              </a:rPr>
              <a:t>...</a:t>
            </a:r>
            <a:endParaRPr lang="en-US" altLang="zh-CN" sz="2000">
              <a:latin typeface="方正小标宋简体" panose="02000000000000000000" charset="-122"/>
              <a:ea typeface="方正小标宋简体" panose="02000000000000000000" charset="-122"/>
              <a:cs typeface="方正小标宋简体" panose="02000000000000000000" charset="-122"/>
            </a:endParaRPr>
          </a:p>
        </p:txBody>
      </p:sp>
      <p:sp>
        <p:nvSpPr>
          <p:cNvPr id="29" name="文本框 28"/>
          <p:cNvSpPr txBox="1"/>
          <p:nvPr/>
        </p:nvSpPr>
        <p:spPr>
          <a:xfrm>
            <a:off x="2407920" y="3685540"/>
            <a:ext cx="9306560" cy="1878965"/>
          </a:xfrm>
          <a:prstGeom prst="rect">
            <a:avLst/>
          </a:prstGeom>
          <a:noFill/>
        </p:spPr>
        <p:txBody>
          <a:bodyPr wrap="square" rtlCol="0" anchor="t">
            <a:noAutofit/>
          </a:bodyPr>
          <a:p>
            <a:pPr marL="457200" indent="-457200">
              <a:buFont typeface="Arial" panose="020B0604020202020204" pitchFamily="34" charset="0"/>
              <a:buChar char="•"/>
            </a:pPr>
            <a:r>
              <a:rPr sz="2800" b="1">
                <a:solidFill>
                  <a:schemeClr val="accent1">
                    <a:lumMod val="75000"/>
                  </a:schemeClr>
                </a:solidFill>
                <a:latin typeface="Times New Roman Bold" panose="02020503050405090304" charset="0"/>
                <a:cs typeface="Times New Roman Bold" panose="02020503050405090304" charset="0"/>
                <a:sym typeface="+mn-ea"/>
              </a:rPr>
              <a:t>Never did I think the moment</a:t>
            </a:r>
            <a:r>
              <a:rPr sz="2800">
                <a:latin typeface="Times New Roman Regular" panose="02020503050405090304" charset="0"/>
                <a:cs typeface="Times New Roman Regular" panose="02020503050405090304" charset="0"/>
                <a:sym typeface="+mn-ea"/>
              </a:rPr>
              <a:t> </a:t>
            </a:r>
            <a:r>
              <a:rPr sz="2800" b="1">
                <a:solidFill>
                  <a:schemeClr val="accent1">
                    <a:lumMod val="75000"/>
                  </a:schemeClr>
                </a:solidFill>
                <a:latin typeface="Times New Roman Bold" panose="02020503050405090304" charset="0"/>
                <a:cs typeface="Times New Roman Bold" panose="02020503050405090304" charset="0"/>
                <a:sym typeface="+mn-ea"/>
              </a:rPr>
              <a:t>when</a:t>
            </a:r>
            <a:r>
              <a:rPr sz="2800">
                <a:latin typeface="Times New Roman Regular" panose="02020503050405090304" charset="0"/>
                <a:cs typeface="Times New Roman Regular" panose="02020503050405090304" charset="0"/>
                <a:sym typeface="+mn-ea"/>
              </a:rPr>
              <a:t> the dream came true could be so wonderful. </a:t>
            </a:r>
            <a:endParaRPr sz="2800">
              <a:latin typeface="Times New Roman Regular" panose="02020503050405090304" charset="0"/>
              <a:cs typeface="Times New Roman Regular" panose="02020503050405090304" charset="0"/>
              <a:sym typeface="+mn-ea"/>
            </a:endParaRPr>
          </a:p>
          <a:p>
            <a:pPr marL="457200" indent="-457200">
              <a:buFont typeface="Arial" panose="020B0604020202020204" pitchFamily="34" charset="0"/>
              <a:buChar char="•"/>
            </a:pPr>
            <a:r>
              <a:rPr lang="en-US" sz="2800">
                <a:latin typeface="Times New Roman Regular" panose="02020503050405090304" charset="0"/>
                <a:cs typeface="Times New Roman Regular" panose="02020503050405090304" charset="0"/>
                <a:sym typeface="+mn-ea"/>
              </a:rPr>
              <a:t>I </a:t>
            </a:r>
            <a:r>
              <a:rPr sz="2800">
                <a:latin typeface="Times New Roman Regular" panose="02020503050405090304" charset="0"/>
                <a:cs typeface="Times New Roman Regular" panose="02020503050405090304" charset="0"/>
                <a:sym typeface="+mn-ea"/>
              </a:rPr>
              <a:t>felt </a:t>
            </a:r>
            <a:r>
              <a:rPr sz="2800" b="1">
                <a:solidFill>
                  <a:schemeClr val="accent2">
                    <a:lumMod val="75000"/>
                  </a:schemeClr>
                </a:solidFill>
                <a:latin typeface="Times New Roman Bold" panose="02020503050405090304" charset="0"/>
                <a:cs typeface="Times New Roman Bold" panose="02020503050405090304" charset="0"/>
                <a:sym typeface="+mn-ea"/>
              </a:rPr>
              <a:t>an sense of fulfillment/accomplishment</a:t>
            </a:r>
            <a:endParaRPr sz="2800" b="1">
              <a:solidFill>
                <a:schemeClr val="accent2">
                  <a:lumMod val="75000"/>
                </a:schemeClr>
              </a:solidFill>
              <a:latin typeface="Times New Roman Bold" panose="02020503050405090304" charset="0"/>
              <a:cs typeface="Times New Roman Bold" panose="02020503050405090304" charset="0"/>
              <a:sym typeface="+mn-ea"/>
            </a:endParaRPr>
          </a:p>
          <a:p>
            <a:pPr marL="457200" indent="-457200">
              <a:buFont typeface="Arial" panose="020B0604020202020204" pitchFamily="34" charset="0"/>
              <a:buChar char="•"/>
            </a:pPr>
            <a:r>
              <a:rPr sz="2800" b="1">
                <a:solidFill>
                  <a:schemeClr val="accent4">
                    <a:lumMod val="75000"/>
                  </a:schemeClr>
                </a:solidFill>
                <a:latin typeface="Times New Roman Bold" panose="02020503050405090304" charset="0"/>
                <a:cs typeface="Times New Roman Bold" panose="02020503050405090304" charset="0"/>
                <a:sym typeface="+mn-ea"/>
              </a:rPr>
              <a:t>my face expand</a:t>
            </a:r>
            <a:r>
              <a:rPr lang="en-US" sz="2800" b="1">
                <a:solidFill>
                  <a:schemeClr val="accent4">
                    <a:lumMod val="75000"/>
                  </a:schemeClr>
                </a:solidFill>
                <a:latin typeface="Times New Roman Bold" panose="02020503050405090304" charset="0"/>
                <a:cs typeface="Times New Roman Bold" panose="02020503050405090304" charset="0"/>
                <a:sym typeface="+mn-ea"/>
              </a:rPr>
              <a:t>ed</a:t>
            </a:r>
            <a:r>
              <a:rPr sz="2800" b="1">
                <a:solidFill>
                  <a:schemeClr val="accent4">
                    <a:lumMod val="75000"/>
                  </a:schemeClr>
                </a:solidFill>
                <a:latin typeface="Times New Roman Bold" panose="02020503050405090304" charset="0"/>
                <a:cs typeface="Times New Roman Bold" panose="02020503050405090304" charset="0"/>
                <a:sym typeface="+mn-ea"/>
              </a:rPr>
              <a:t> with a big smile</a:t>
            </a:r>
            <a:endParaRPr lang="en-US" altLang="en-US" sz="2800">
              <a:latin typeface="Times New Roman Regular" panose="02020503050405090304" charset="0"/>
              <a:cs typeface="Times New Roman Regular" panose="02020503050405090304" charset="0"/>
              <a:sym typeface="+mn-ea"/>
            </a:endParaRPr>
          </a:p>
          <a:p>
            <a:pPr marL="457200" indent="-457200">
              <a:buFont typeface="Arial" panose="020B0604020202020204" pitchFamily="34" charset="0"/>
              <a:buChar char="•"/>
            </a:pPr>
            <a:endParaRPr lang="zh-CN" altLang="en-US" sz="2800" b="1">
              <a:solidFill>
                <a:schemeClr val="accent2">
                  <a:lumMod val="75000"/>
                </a:schemeClr>
              </a:solidFill>
              <a:latin typeface="Times New Roman Bold" panose="02020503050405090304" charset="0"/>
              <a:cs typeface="Times New Roman Bold" panose="02020503050405090304" charset="0"/>
              <a:sym typeface="+mn-ea"/>
            </a:endParaRPr>
          </a:p>
        </p:txBody>
      </p:sp>
      <p:sp>
        <p:nvSpPr>
          <p:cNvPr id="31" name="文本框 30"/>
          <p:cNvSpPr txBox="1"/>
          <p:nvPr/>
        </p:nvSpPr>
        <p:spPr>
          <a:xfrm>
            <a:off x="71755" y="838200"/>
            <a:ext cx="1729740" cy="374650"/>
          </a:xfrm>
          <a:prstGeom prst="roundRect">
            <a:avLst/>
          </a:prstGeom>
          <a:solidFill>
            <a:schemeClr val="accent5">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过渡、衔接</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32" name="文本框 31"/>
          <p:cNvSpPr txBox="1"/>
          <p:nvPr/>
        </p:nvSpPr>
        <p:spPr>
          <a:xfrm>
            <a:off x="1969770" y="723900"/>
            <a:ext cx="6096000" cy="521970"/>
          </a:xfrm>
          <a:prstGeom prst="rect">
            <a:avLst/>
          </a:prstGeom>
          <a:noFill/>
        </p:spPr>
        <p:txBody>
          <a:bodyPr wrap="square" rtlCol="0" anchor="t">
            <a:spAutoFit/>
          </a:bodyPr>
          <a:p>
            <a:r>
              <a:rPr lang="en-US" sz="2800">
                <a:latin typeface="Times New Roman Regular" panose="02020503050405090304" charset="0"/>
                <a:cs typeface="Times New Roman Regular" panose="02020503050405090304" charset="0"/>
                <a:sym typeface="+mn-ea"/>
              </a:rPr>
              <a:t>Hearing the result, I...</a:t>
            </a:r>
            <a:endParaRPr lang="en-US" sz="2800">
              <a:latin typeface="Times New Roman Regular" panose="02020503050405090304" charset="0"/>
              <a:cs typeface="Times New Roman Regular" panose="02020503050405090304" charset="0"/>
              <a:sym typeface="+mn-ea"/>
            </a:endParaRPr>
          </a:p>
        </p:txBody>
      </p:sp>
      <p:sp>
        <p:nvSpPr>
          <p:cNvPr id="33" name="文本框 32"/>
          <p:cNvSpPr txBox="1"/>
          <p:nvPr/>
        </p:nvSpPr>
        <p:spPr>
          <a:xfrm>
            <a:off x="3095625" y="1450340"/>
            <a:ext cx="8883015" cy="1776730"/>
          </a:xfrm>
          <a:prstGeom prst="rect">
            <a:avLst/>
          </a:prstGeom>
          <a:solidFill>
            <a:schemeClr val="bg2"/>
          </a:solidFill>
          <a:ln w="28575">
            <a:solidFill>
              <a:schemeClr val="tx1">
                <a:lumMod val="85000"/>
                <a:lumOff val="15000"/>
              </a:schemeClr>
            </a:solidFill>
            <a:prstDash val="dash"/>
          </a:ln>
        </p:spPr>
        <p:txBody>
          <a:bodyPr wrap="square" rtlCol="0" anchor="t">
            <a:noAutofit/>
          </a:bodyPr>
          <a:p>
            <a:pPr algn="just"/>
            <a:r>
              <a:rPr sz="2800" b="1">
                <a:solidFill>
                  <a:schemeClr val="accent4">
                    <a:lumMod val="75000"/>
                  </a:schemeClr>
                </a:solidFill>
                <a:latin typeface="Times New Roman Bold" panose="02020503050405090304" charset="0"/>
                <a:cs typeface="Times New Roman Bold" panose="02020503050405090304" charset="0"/>
                <a:sym typeface="+mn-ea"/>
              </a:rPr>
              <a:t>No sooner had</a:t>
            </a:r>
            <a:r>
              <a:rPr sz="2800">
                <a:latin typeface="Times New Roman Regular" panose="02020503050405090304" charset="0"/>
                <a:cs typeface="Times New Roman Regular" panose="02020503050405090304" charset="0"/>
                <a:sym typeface="+mn-ea"/>
              </a:rPr>
              <a:t> </a:t>
            </a:r>
            <a:r>
              <a:rPr lang="en-US" sz="2800">
                <a:latin typeface="Times New Roman Regular" panose="02020503050405090304" charset="0"/>
                <a:cs typeface="Times New Roman Regular" panose="02020503050405090304" charset="0"/>
                <a:sym typeface="+mn-ea"/>
              </a:rPr>
              <a:t>I stepped on to the stage to receive the award</a:t>
            </a:r>
            <a:r>
              <a:rPr sz="2800">
                <a:latin typeface="Times New Roman Regular" panose="02020503050405090304" charset="0"/>
                <a:cs typeface="Times New Roman Regular" panose="02020503050405090304" charset="0"/>
                <a:sym typeface="+mn-ea"/>
              </a:rPr>
              <a:t> </a:t>
            </a:r>
            <a:r>
              <a:rPr sz="2800" b="1">
                <a:solidFill>
                  <a:schemeClr val="accent4">
                    <a:lumMod val="75000"/>
                  </a:schemeClr>
                </a:solidFill>
                <a:latin typeface="Times New Roman Bold" panose="02020503050405090304" charset="0"/>
                <a:cs typeface="Times New Roman Bold" panose="02020503050405090304" charset="0"/>
                <a:sym typeface="+mn-ea"/>
              </a:rPr>
              <a:t>than </a:t>
            </a:r>
            <a:r>
              <a:rPr sz="2800">
                <a:latin typeface="Times New Roman Regular" panose="02020503050405090304" charset="0"/>
                <a:cs typeface="Times New Roman Regular" panose="02020503050405090304" charset="0"/>
                <a:sym typeface="+mn-ea"/>
              </a:rPr>
              <a:t>thunderous cheers and applause broke out. When </a:t>
            </a:r>
            <a:r>
              <a:rPr lang="en-US" sz="2800">
                <a:latin typeface="Times New Roman Regular" panose="02020503050405090304" charset="0"/>
                <a:cs typeface="Times New Roman Regular" panose="02020503050405090304" charset="0"/>
                <a:sym typeface="+mn-ea"/>
              </a:rPr>
              <a:t>I </a:t>
            </a:r>
            <a:r>
              <a:rPr sz="2800" b="1">
                <a:solidFill>
                  <a:schemeClr val="accent5">
                    <a:lumMod val="75000"/>
                  </a:schemeClr>
                </a:solidFill>
                <a:latin typeface="Times New Roman Bold" panose="02020503050405090304" charset="0"/>
                <a:cs typeface="Times New Roman Bold" panose="02020503050405090304" charset="0"/>
                <a:sym typeface="+mn-ea"/>
              </a:rPr>
              <a:t>bowed to express </a:t>
            </a:r>
            <a:r>
              <a:rPr lang="en-US" sz="2800" b="1">
                <a:solidFill>
                  <a:schemeClr val="accent5">
                    <a:lumMod val="75000"/>
                  </a:schemeClr>
                </a:solidFill>
                <a:latin typeface="Times New Roman Bold" panose="02020503050405090304" charset="0"/>
                <a:cs typeface="Times New Roman Bold" panose="02020503050405090304" charset="0"/>
                <a:sym typeface="+mn-ea"/>
              </a:rPr>
              <a:t>my </a:t>
            </a:r>
            <a:r>
              <a:rPr sz="2800" b="1">
                <a:solidFill>
                  <a:schemeClr val="accent5">
                    <a:lumMod val="75000"/>
                  </a:schemeClr>
                </a:solidFill>
                <a:latin typeface="Times New Roman Bold" panose="02020503050405090304" charset="0"/>
                <a:cs typeface="Times New Roman Bold" panose="02020503050405090304" charset="0"/>
                <a:sym typeface="+mn-ea"/>
              </a:rPr>
              <a:t>gratitude</a:t>
            </a:r>
            <a:r>
              <a:rPr sz="2800">
                <a:latin typeface="Times New Roman Regular" panose="02020503050405090304" charset="0"/>
                <a:cs typeface="Times New Roman Regular" panose="02020503050405090304" charset="0"/>
                <a:sym typeface="+mn-ea"/>
              </a:rPr>
              <a:t> on stage, I </a:t>
            </a:r>
            <a:r>
              <a:rPr sz="2800" b="1">
                <a:solidFill>
                  <a:schemeClr val="accent1">
                    <a:lumMod val="75000"/>
                  </a:schemeClr>
                </a:solidFill>
                <a:latin typeface="Times New Roman Bold" panose="02020503050405090304" charset="0"/>
                <a:cs typeface="Times New Roman Bold" panose="02020503050405090304" charset="0"/>
                <a:sym typeface="+mn-ea"/>
              </a:rPr>
              <a:t>caught sight of</a:t>
            </a:r>
            <a:r>
              <a:rPr sz="2800">
                <a:latin typeface="Times New Roman Regular" panose="02020503050405090304" charset="0"/>
                <a:cs typeface="Times New Roman Regular" panose="02020503050405090304" charset="0"/>
                <a:sym typeface="+mn-ea"/>
              </a:rPr>
              <a:t> </a:t>
            </a:r>
            <a:r>
              <a:rPr lang="en-US" sz="2800">
                <a:latin typeface="Times New Roman Regular" panose="02020503050405090304" charset="0"/>
                <a:cs typeface="Times New Roman Regular" panose="02020503050405090304" charset="0"/>
                <a:sym typeface="+mn-ea"/>
              </a:rPr>
              <a:t>Mrs. Lee</a:t>
            </a:r>
            <a:r>
              <a:rPr sz="2800">
                <a:latin typeface="Times New Roman Regular" panose="02020503050405090304" charset="0"/>
                <a:cs typeface="Times New Roman Regular" panose="02020503050405090304" charset="0"/>
                <a:sym typeface="+mn-ea"/>
              </a:rPr>
              <a:t>, who waved </a:t>
            </a:r>
            <a:r>
              <a:rPr lang="en-US" sz="2800">
                <a:latin typeface="Times New Roman Regular" panose="02020503050405090304" charset="0"/>
                <a:cs typeface="Times New Roman Regular" panose="02020503050405090304" charset="0"/>
                <a:sym typeface="+mn-ea"/>
              </a:rPr>
              <a:t>her </a:t>
            </a:r>
            <a:r>
              <a:rPr sz="2800">
                <a:latin typeface="Times New Roman Regular" panose="02020503050405090304" charset="0"/>
                <a:cs typeface="Times New Roman Regular" panose="02020503050405090304" charset="0"/>
                <a:sym typeface="+mn-ea"/>
              </a:rPr>
              <a:t>arm excitedly.</a:t>
            </a:r>
            <a:endParaRPr lang="zh-CN" altLang="en-US" sz="2800">
              <a:latin typeface="Times New Roman Regular" panose="02020503050405090304" charset="0"/>
              <a:cs typeface="Times New Roman Regular" panose="02020503050405090304" charset="0"/>
              <a:sym typeface="+mn-ea"/>
            </a:endParaRPr>
          </a:p>
        </p:txBody>
      </p:sp>
      <p:sp>
        <p:nvSpPr>
          <p:cNvPr id="34" name="文本框 33"/>
          <p:cNvSpPr txBox="1"/>
          <p:nvPr/>
        </p:nvSpPr>
        <p:spPr>
          <a:xfrm>
            <a:off x="2296795" y="3702685"/>
            <a:ext cx="9417685" cy="1776730"/>
          </a:xfrm>
          <a:prstGeom prst="rect">
            <a:avLst/>
          </a:prstGeom>
          <a:solidFill>
            <a:schemeClr val="bg2"/>
          </a:solidFill>
          <a:ln w="28575">
            <a:solidFill>
              <a:schemeClr val="tx1">
                <a:lumMod val="85000"/>
                <a:lumOff val="15000"/>
              </a:schemeClr>
            </a:solidFill>
            <a:prstDash val="dash"/>
          </a:ln>
        </p:spPr>
        <p:txBody>
          <a:bodyPr wrap="square" rtlCol="0" anchor="t">
            <a:noAutofit/>
          </a:bodyPr>
          <a:p>
            <a:pPr algn="just"/>
            <a:r>
              <a:rPr sz="2800" b="1">
                <a:solidFill>
                  <a:schemeClr val="accent1">
                    <a:lumMod val="75000"/>
                  </a:schemeClr>
                </a:solidFill>
                <a:latin typeface="Times New Roman Bold" panose="02020503050405090304" charset="0"/>
                <a:cs typeface="Times New Roman Bold" panose="02020503050405090304" charset="0"/>
                <a:sym typeface="+mn-ea"/>
              </a:rPr>
              <a:t>Never did I think the moment</a:t>
            </a:r>
            <a:r>
              <a:rPr sz="2800">
                <a:latin typeface="Times New Roman Regular" panose="02020503050405090304" charset="0"/>
                <a:cs typeface="Times New Roman Regular" panose="02020503050405090304" charset="0"/>
                <a:sym typeface="+mn-ea"/>
              </a:rPr>
              <a:t> when the dream came true could be so wonderful. I felt </a:t>
            </a:r>
            <a:r>
              <a:rPr sz="2800" b="1">
                <a:solidFill>
                  <a:schemeClr val="accent2">
                    <a:lumMod val="75000"/>
                  </a:schemeClr>
                </a:solidFill>
                <a:latin typeface="Times New Roman Bold" panose="02020503050405090304" charset="0"/>
                <a:cs typeface="Times New Roman Bold" panose="02020503050405090304" charset="0"/>
                <a:sym typeface="+mn-ea"/>
              </a:rPr>
              <a:t>an sense of fulfillment/accomplishment</a:t>
            </a:r>
            <a:r>
              <a:rPr lang="en-US" sz="2800" b="1">
                <a:solidFill>
                  <a:schemeClr val="accent2">
                    <a:lumMod val="75000"/>
                  </a:schemeClr>
                </a:solidFill>
                <a:latin typeface="Times New Roman Bold" panose="02020503050405090304" charset="0"/>
                <a:cs typeface="Times New Roman Bold" panose="02020503050405090304" charset="0"/>
                <a:sym typeface="+mn-ea"/>
              </a:rPr>
              <a:t> </a:t>
            </a:r>
            <a:r>
              <a:rPr lang="en-US" sz="2800">
                <a:latin typeface="Times New Roman Regular" panose="02020503050405090304" charset="0"/>
                <a:cs typeface="Times New Roman Regular" panose="02020503050405090304" charset="0"/>
                <a:sym typeface="+mn-ea"/>
              </a:rPr>
              <a:t>that I had never experienced before</a:t>
            </a:r>
            <a:r>
              <a:rPr sz="2800">
                <a:latin typeface="Times New Roman Regular" panose="02020503050405090304" charset="0"/>
                <a:cs typeface="Times New Roman Regular" panose="02020503050405090304" charset="0"/>
                <a:sym typeface="+mn-ea"/>
              </a:rPr>
              <a:t>, </a:t>
            </a:r>
            <a:r>
              <a:rPr sz="2800" b="1">
                <a:latin typeface="Times New Roman Bold" panose="02020503050405090304" charset="0"/>
                <a:cs typeface="Times New Roman Bold" panose="02020503050405090304" charset="0"/>
                <a:sym typeface="+mn-ea"/>
              </a:rPr>
              <a:t>with </a:t>
            </a:r>
            <a:r>
              <a:rPr sz="2800" b="1">
                <a:solidFill>
                  <a:schemeClr val="accent4">
                    <a:lumMod val="75000"/>
                  </a:schemeClr>
                </a:solidFill>
                <a:latin typeface="Times New Roman Bold" panose="02020503050405090304" charset="0"/>
                <a:cs typeface="Times New Roman Bold" panose="02020503050405090304" charset="0"/>
                <a:sym typeface="+mn-ea"/>
              </a:rPr>
              <a:t>my face expanding with a big smile</a:t>
            </a:r>
            <a:r>
              <a:rPr sz="2800">
                <a:latin typeface="Times New Roman Regular" panose="02020503050405090304" charset="0"/>
                <a:cs typeface="Times New Roman Regular" panose="02020503050405090304" charset="0"/>
                <a:sym typeface="+mn-ea"/>
              </a:rPr>
              <a:t>.</a:t>
            </a:r>
            <a:r>
              <a:rPr lang="en-US" sz="2800">
                <a:latin typeface="Times New Roman Regular" panose="02020503050405090304" charset="0"/>
                <a:cs typeface="Times New Roman Regular" panose="02020503050405090304" charset="0"/>
                <a:sym typeface="+mn-ea"/>
              </a:rPr>
              <a:t> </a:t>
            </a:r>
            <a:endParaRPr lang="zh-CN" altLang="en-US" sz="2800">
              <a:latin typeface="Times New Roman Regular" panose="02020503050405090304" charset="0"/>
              <a:cs typeface="Times New Roman Regular" panose="02020503050405090304" charset="0"/>
              <a:sym typeface="+mn-ea"/>
            </a:endParaRPr>
          </a:p>
        </p:txBody>
      </p:sp>
      <p:sp>
        <p:nvSpPr>
          <p:cNvPr id="35" name="文本框 34"/>
          <p:cNvSpPr txBox="1"/>
          <p:nvPr>
            <p:custDataLst>
              <p:tags r:id="rId3"/>
            </p:custDataLst>
          </p:nvPr>
        </p:nvSpPr>
        <p:spPr>
          <a:xfrm>
            <a:off x="1204595" y="5854700"/>
            <a:ext cx="1539240" cy="882015"/>
          </a:xfrm>
          <a:prstGeom prst="roundRect">
            <a:avLst/>
          </a:prstGeom>
          <a:solidFill>
            <a:schemeClr val="accent3">
              <a:lumMod val="20000"/>
              <a:lumOff val="80000"/>
            </a:schemeClr>
          </a:solidFill>
        </p:spPr>
        <p:txBody>
          <a:bodyPr wrap="square" rtlCol="0" anchor="ctr" anchorCtr="0">
            <a:noAutofit/>
          </a:bodyPr>
          <a:p>
            <a:pPr algn="ctr"/>
            <a:r>
              <a:rPr lang="zh-CN" altLang="en-US" sz="20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主题升华</a:t>
            </a:r>
            <a:endParaRPr lang="zh-CN" altLang="en-US" sz="2000">
              <a:solidFill>
                <a:schemeClr val="accent1">
                  <a:lumMod val="75000"/>
                </a:schemeClr>
              </a:solidFill>
              <a:latin typeface="方正小标宋简体" panose="02000000000000000000" charset="-122"/>
              <a:ea typeface="方正小标宋简体" panose="02000000000000000000" charset="-122"/>
              <a:cs typeface="方正小标宋简体" panose="02000000000000000000" charset="-122"/>
            </a:endParaRPr>
          </a:p>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所思所想</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36" name="文本框 35"/>
          <p:cNvSpPr txBox="1"/>
          <p:nvPr>
            <p:custDataLst>
              <p:tags r:id="rId4"/>
            </p:custDataLst>
          </p:nvPr>
        </p:nvSpPr>
        <p:spPr>
          <a:xfrm>
            <a:off x="3070860" y="5854700"/>
            <a:ext cx="8644255" cy="881380"/>
          </a:xfrm>
          <a:prstGeom prst="roundRect">
            <a:avLst/>
          </a:prstGeom>
          <a:solidFill>
            <a:schemeClr val="accent1">
              <a:lumMod val="20000"/>
              <a:lumOff val="80000"/>
            </a:schemeClr>
          </a:solidFill>
        </p:spPr>
        <p:txBody>
          <a:bodyPr wrap="square" rtlCol="0" anchor="ctr" anchorCtr="0">
            <a:noAutofit/>
          </a:bodyPr>
          <a:p>
            <a:pPr algn="ctr"/>
            <a:r>
              <a:rPr lang="zh-CN" altLang="en-US" sz="2400">
                <a:latin typeface="方正小标宋简体" panose="02000000000000000000" charset="-122"/>
                <a:ea typeface="方正小标宋简体" panose="02000000000000000000" charset="-122"/>
                <a:cs typeface="方正小标宋简体" panose="02000000000000000000" charset="-122"/>
              </a:rPr>
              <a:t>回扣式结尾、情景式结尾、感悟式结尾</a:t>
            </a:r>
            <a:endParaRPr lang="zh-CN" altLang="en-US" sz="2400">
              <a:latin typeface="方正小标宋简体" panose="02000000000000000000" charset="-122"/>
              <a:ea typeface="方正小标宋简体" panose="02000000000000000000" charset="-122"/>
              <a:cs typeface="方正小标宋简体" panose="02000000000000000000"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linds(horizontal)">
                                      <p:cBhvr>
                                        <p:cTn id="7" dur="500"/>
                                        <p:tgtEl>
                                          <p:spTgt spid="3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blinds(horizontal)">
                                      <p:cBhvr>
                                        <p:cTn id="10" dur="500"/>
                                        <p:tgtEl>
                                          <p:spTgt spid="32"/>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p:tgtEl>
                                          <p:spTgt spid="18"/>
                                        </p:tgtEl>
                                        <p:attrNameLst>
                                          <p:attrName>ppt_y</p:attrName>
                                        </p:attrNameLst>
                                      </p:cBhvr>
                                      <p:tavLst>
                                        <p:tav tm="0">
                                          <p:val>
                                            <p:strVal val="#ppt_y+#ppt_h*1.125000"/>
                                          </p:val>
                                        </p:tav>
                                        <p:tav tm="100000">
                                          <p:val>
                                            <p:strVal val="#ppt_y"/>
                                          </p:val>
                                        </p:tav>
                                      </p:tavLst>
                                    </p:anim>
                                    <p:animEffect transition="in" filter="wipe(up)">
                                      <p:cBhvr>
                                        <p:cTn id="14" dur="500"/>
                                        <p:tgtEl>
                                          <p:spTgt spid="18"/>
                                        </p:tgtEl>
                                      </p:cBhvr>
                                    </p:animEffect>
                                  </p:childTnLst>
                                </p:cTn>
                              </p:par>
                              <p:par>
                                <p:cTn id="15" presetID="12" presetClass="entr" presetSubtype="4" fill="hold" nodeType="withEffect">
                                  <p:stCondLst>
                                    <p:cond delay="0"/>
                                  </p:stCondLst>
                                  <p:childTnLst>
                                    <p:set>
                                      <p:cBhvr>
                                        <p:cTn id="16" dur="1" fill="hold">
                                          <p:stCondLst>
                                            <p:cond delay="0"/>
                                          </p:stCondLst>
                                        </p:cTn>
                                        <p:tgtEl>
                                          <p:spTgt spid="26"/>
                                        </p:tgtEl>
                                        <p:attrNameLst>
                                          <p:attrName>style.visibility</p:attrName>
                                        </p:attrNameLst>
                                      </p:cBhvr>
                                      <p:to>
                                        <p:strVal val="visible"/>
                                      </p:to>
                                    </p:set>
                                    <p:anim calcmode="lin" valueType="num">
                                      <p:cBhvr additive="base">
                                        <p:cTn id="17" dur="500"/>
                                        <p:tgtEl>
                                          <p:spTgt spid="26"/>
                                        </p:tgtEl>
                                        <p:attrNameLst>
                                          <p:attrName>ppt_y</p:attrName>
                                        </p:attrNameLst>
                                      </p:cBhvr>
                                      <p:tavLst>
                                        <p:tav tm="0">
                                          <p:val>
                                            <p:strVal val="#ppt_y+#ppt_h*1.125000"/>
                                          </p:val>
                                        </p:tav>
                                        <p:tav tm="100000">
                                          <p:val>
                                            <p:strVal val="#ppt_y"/>
                                          </p:val>
                                        </p:tav>
                                      </p:tavLst>
                                    </p:anim>
                                    <p:animEffect transition="in" filter="wipe(up)">
                                      <p:cBhvr>
                                        <p:cTn id="18" dur="500"/>
                                        <p:tgtEl>
                                          <p:spTgt spid="26"/>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p:tgtEl>
                                          <p:spTgt spid="17"/>
                                        </p:tgtEl>
                                        <p:attrNameLst>
                                          <p:attrName>ppt_y</p:attrName>
                                        </p:attrNameLst>
                                      </p:cBhvr>
                                      <p:tavLst>
                                        <p:tav tm="0">
                                          <p:val>
                                            <p:strVal val="#ppt_y+#ppt_h*1.125000"/>
                                          </p:val>
                                        </p:tav>
                                        <p:tav tm="100000">
                                          <p:val>
                                            <p:strVal val="#ppt_y"/>
                                          </p:val>
                                        </p:tav>
                                      </p:tavLst>
                                    </p:anim>
                                    <p:animEffect transition="in" filter="wipe(up)">
                                      <p:cBhvr>
                                        <p:cTn id="22" dur="500"/>
                                        <p:tgtEl>
                                          <p:spTgt spid="17"/>
                                        </p:tgtEl>
                                      </p:cBhvr>
                                    </p:animEffect>
                                  </p:childTnLst>
                                </p:cTn>
                              </p:par>
                              <p:par>
                                <p:cTn id="23" presetID="12" presetClass="entr" presetSubtype="4"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p:tgtEl>
                                          <p:spTgt spid="22"/>
                                        </p:tgtEl>
                                        <p:attrNameLst>
                                          <p:attrName>ppt_y</p:attrName>
                                        </p:attrNameLst>
                                      </p:cBhvr>
                                      <p:tavLst>
                                        <p:tav tm="0">
                                          <p:val>
                                            <p:strVal val="#ppt_y+#ppt_h*1.125000"/>
                                          </p:val>
                                        </p:tav>
                                        <p:tav tm="100000">
                                          <p:val>
                                            <p:strVal val="#ppt_y"/>
                                          </p:val>
                                        </p:tav>
                                      </p:tavLst>
                                    </p:anim>
                                    <p:animEffect transition="in" filter="wipe(up)">
                                      <p:cBhvr>
                                        <p:cTn id="26" dur="500"/>
                                        <p:tgtEl>
                                          <p:spTgt spid="22"/>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blinds(horizontal)">
                                      <p:cBhvr>
                                        <p:cTn id="31" dur="500"/>
                                        <p:tgtEl>
                                          <p:spTgt spid="23"/>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blinds(horizontal)">
                                      <p:cBhvr>
                                        <p:cTn id="36" dur="500"/>
                                        <p:tgtEl>
                                          <p:spTgt spid="21"/>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blinds(horizontal)">
                                      <p:cBhvr>
                                        <p:cTn id="41" dur="500"/>
                                        <p:tgtEl>
                                          <p:spTgt spid="24"/>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blinds(horizontal)">
                                      <p:cBhvr>
                                        <p:cTn id="46" dur="500"/>
                                        <p:tgtEl>
                                          <p:spTgt spid="19"/>
                                        </p:tgtEl>
                                      </p:cBhvr>
                                    </p:animEffect>
                                  </p:childTnLst>
                                </p:cTn>
                              </p:par>
                            </p:childTnLst>
                          </p:cTn>
                        </p:par>
                      </p:childTnLst>
                    </p:cTn>
                  </p:par>
                  <p:par>
                    <p:cTn id="47" fill="hold">
                      <p:stCondLst>
                        <p:cond delay="indefinite"/>
                      </p:stCondLst>
                      <p:childTnLst>
                        <p:par>
                          <p:cTn id="48" fill="hold">
                            <p:stCondLst>
                              <p:cond delay="0"/>
                            </p:stCondLst>
                            <p:childTnLst>
                              <p:par>
                                <p:cTn id="49" presetID="12" presetClass="entr" presetSubtype="4" fill="hold" grpId="0" nodeType="clickEffect">
                                  <p:stCondLst>
                                    <p:cond delay="0"/>
                                  </p:stCondLst>
                                  <p:childTnLst>
                                    <p:set>
                                      <p:cBhvr>
                                        <p:cTn id="50" dur="1" fill="hold">
                                          <p:stCondLst>
                                            <p:cond delay="0"/>
                                          </p:stCondLst>
                                        </p:cTn>
                                        <p:tgtEl>
                                          <p:spTgt spid="33"/>
                                        </p:tgtEl>
                                        <p:attrNameLst>
                                          <p:attrName>style.visibility</p:attrName>
                                        </p:attrNameLst>
                                      </p:cBhvr>
                                      <p:to>
                                        <p:strVal val="visible"/>
                                      </p:to>
                                    </p:set>
                                    <p:anim calcmode="lin" valueType="num">
                                      <p:cBhvr additive="base">
                                        <p:cTn id="51" dur="500"/>
                                        <p:tgtEl>
                                          <p:spTgt spid="33"/>
                                        </p:tgtEl>
                                        <p:attrNameLst>
                                          <p:attrName>ppt_y</p:attrName>
                                        </p:attrNameLst>
                                      </p:cBhvr>
                                      <p:tavLst>
                                        <p:tav tm="0">
                                          <p:val>
                                            <p:strVal val="#ppt_y+#ppt_h*1.125000"/>
                                          </p:val>
                                        </p:tav>
                                        <p:tav tm="100000">
                                          <p:val>
                                            <p:strVal val="#ppt_y"/>
                                          </p:val>
                                        </p:tav>
                                      </p:tavLst>
                                    </p:anim>
                                    <p:animEffect transition="in" filter="wipe(up)">
                                      <p:cBhvr>
                                        <p:cTn id="52" dur="500"/>
                                        <p:tgtEl>
                                          <p:spTgt spid="33"/>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28"/>
                                        </p:tgtEl>
                                        <p:attrNameLst>
                                          <p:attrName>style.visibility</p:attrName>
                                        </p:attrNameLst>
                                      </p:cBhvr>
                                      <p:to>
                                        <p:strVal val="visible"/>
                                      </p:to>
                                    </p:set>
                                    <p:anim calcmode="lin" valueType="num">
                                      <p:cBhvr additive="base">
                                        <p:cTn id="57" dur="500"/>
                                        <p:tgtEl>
                                          <p:spTgt spid="28"/>
                                        </p:tgtEl>
                                        <p:attrNameLst>
                                          <p:attrName>ppt_y</p:attrName>
                                        </p:attrNameLst>
                                      </p:cBhvr>
                                      <p:tavLst>
                                        <p:tav tm="0">
                                          <p:val>
                                            <p:strVal val="#ppt_y+#ppt_h*1.125000"/>
                                          </p:val>
                                        </p:tav>
                                        <p:tav tm="100000">
                                          <p:val>
                                            <p:strVal val="#ppt_y"/>
                                          </p:val>
                                        </p:tav>
                                      </p:tavLst>
                                    </p:anim>
                                    <p:animEffect transition="in" filter="wipe(up)">
                                      <p:cBhvr>
                                        <p:cTn id="58" dur="500"/>
                                        <p:tgtEl>
                                          <p:spTgt spid="28"/>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29">
                                            <p:txEl>
                                              <p:pRg st="0" end="0"/>
                                            </p:txEl>
                                          </p:spTgt>
                                        </p:tgtEl>
                                        <p:attrNameLst>
                                          <p:attrName>style.visibility</p:attrName>
                                        </p:attrNameLst>
                                      </p:cBhvr>
                                      <p:to>
                                        <p:strVal val="visible"/>
                                      </p:to>
                                    </p:set>
                                    <p:animEffect transition="in" filter="blinds(horizontal)">
                                      <p:cBhvr>
                                        <p:cTn id="63" dur="500"/>
                                        <p:tgtEl>
                                          <p:spTgt spid="29">
                                            <p:txEl>
                                              <p:pRg st="0" end="0"/>
                                            </p:txEl>
                                          </p:spTgt>
                                        </p:tgtEl>
                                      </p:cBhvr>
                                    </p:animEffect>
                                  </p:childTnLst>
                                </p:cTn>
                              </p:par>
                              <p:par>
                                <p:cTn id="64" presetID="3" presetClass="entr" presetSubtype="10" fill="hold" nodeType="withEffect">
                                  <p:stCondLst>
                                    <p:cond delay="0"/>
                                  </p:stCondLst>
                                  <p:childTnLst>
                                    <p:set>
                                      <p:cBhvr>
                                        <p:cTn id="65" dur="1" fill="hold">
                                          <p:stCondLst>
                                            <p:cond delay="0"/>
                                          </p:stCondLst>
                                        </p:cTn>
                                        <p:tgtEl>
                                          <p:spTgt spid="29">
                                            <p:txEl>
                                              <p:pRg st="1" end="1"/>
                                            </p:txEl>
                                          </p:spTgt>
                                        </p:tgtEl>
                                        <p:attrNameLst>
                                          <p:attrName>style.visibility</p:attrName>
                                        </p:attrNameLst>
                                      </p:cBhvr>
                                      <p:to>
                                        <p:strVal val="visible"/>
                                      </p:to>
                                    </p:set>
                                    <p:animEffect transition="in" filter="blinds(horizontal)">
                                      <p:cBhvr>
                                        <p:cTn id="66" dur="500"/>
                                        <p:tgtEl>
                                          <p:spTgt spid="29">
                                            <p:txEl>
                                              <p:pRg st="1" end="1"/>
                                            </p:txEl>
                                          </p:spTgt>
                                        </p:tgtEl>
                                      </p:cBhvr>
                                    </p:animEffect>
                                  </p:childTnLst>
                                </p:cTn>
                              </p:par>
                              <p:par>
                                <p:cTn id="67" presetID="3" presetClass="entr" presetSubtype="10" fill="hold" nodeType="withEffect">
                                  <p:stCondLst>
                                    <p:cond delay="0"/>
                                  </p:stCondLst>
                                  <p:childTnLst>
                                    <p:set>
                                      <p:cBhvr>
                                        <p:cTn id="68" dur="1" fill="hold">
                                          <p:stCondLst>
                                            <p:cond delay="0"/>
                                          </p:stCondLst>
                                        </p:cTn>
                                        <p:tgtEl>
                                          <p:spTgt spid="29">
                                            <p:txEl>
                                              <p:pRg st="2" end="2"/>
                                            </p:txEl>
                                          </p:spTgt>
                                        </p:tgtEl>
                                        <p:attrNameLst>
                                          <p:attrName>style.visibility</p:attrName>
                                        </p:attrNameLst>
                                      </p:cBhvr>
                                      <p:to>
                                        <p:strVal val="visible"/>
                                      </p:to>
                                    </p:set>
                                    <p:animEffect transition="in" filter="blinds(horizontal)">
                                      <p:cBhvr>
                                        <p:cTn id="69" dur="500"/>
                                        <p:tgtEl>
                                          <p:spTgt spid="29">
                                            <p:txEl>
                                              <p:pRg st="2" end="2"/>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2" presetClass="entr" presetSubtype="4" fill="hold" grpId="0" nodeType="clickEffect">
                                  <p:stCondLst>
                                    <p:cond delay="0"/>
                                  </p:stCondLst>
                                  <p:childTnLst>
                                    <p:set>
                                      <p:cBhvr>
                                        <p:cTn id="73" dur="1" fill="hold">
                                          <p:stCondLst>
                                            <p:cond delay="0"/>
                                          </p:stCondLst>
                                        </p:cTn>
                                        <p:tgtEl>
                                          <p:spTgt spid="34"/>
                                        </p:tgtEl>
                                        <p:attrNameLst>
                                          <p:attrName>style.visibility</p:attrName>
                                        </p:attrNameLst>
                                      </p:cBhvr>
                                      <p:to>
                                        <p:strVal val="visible"/>
                                      </p:to>
                                    </p:set>
                                    <p:anim calcmode="lin" valueType="num">
                                      <p:cBhvr additive="base">
                                        <p:cTn id="74" dur="500"/>
                                        <p:tgtEl>
                                          <p:spTgt spid="34"/>
                                        </p:tgtEl>
                                        <p:attrNameLst>
                                          <p:attrName>ppt_y</p:attrName>
                                        </p:attrNameLst>
                                      </p:cBhvr>
                                      <p:tavLst>
                                        <p:tav tm="0">
                                          <p:val>
                                            <p:strVal val="#ppt_y+#ppt_h*1.125000"/>
                                          </p:val>
                                        </p:tav>
                                        <p:tav tm="100000">
                                          <p:val>
                                            <p:strVal val="#ppt_y"/>
                                          </p:val>
                                        </p:tav>
                                      </p:tavLst>
                                    </p:anim>
                                    <p:animEffect transition="in" filter="wipe(up)">
                                      <p:cBhvr>
                                        <p:cTn id="75" dur="500"/>
                                        <p:tgtEl>
                                          <p:spTgt spid="34"/>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35"/>
                                        </p:tgtEl>
                                        <p:attrNameLst>
                                          <p:attrName>style.visibility</p:attrName>
                                        </p:attrNameLst>
                                      </p:cBhvr>
                                      <p:to>
                                        <p:strVal val="visible"/>
                                      </p:to>
                                    </p:set>
                                    <p:animEffect transition="in" filter="blinds(horizontal)">
                                      <p:cBhvr>
                                        <p:cTn id="80" dur="500"/>
                                        <p:tgtEl>
                                          <p:spTgt spid="35"/>
                                        </p:tgtEl>
                                      </p:cBhvr>
                                    </p:animEffect>
                                  </p:childTnLst>
                                </p:cTn>
                              </p:par>
                              <p:par>
                                <p:cTn id="81" presetID="3" presetClass="entr" presetSubtype="10" fill="hold" grpId="0" nodeType="withEffect">
                                  <p:stCondLst>
                                    <p:cond delay="0"/>
                                  </p:stCondLst>
                                  <p:childTnLst>
                                    <p:set>
                                      <p:cBhvr>
                                        <p:cTn id="82" dur="1" fill="hold">
                                          <p:stCondLst>
                                            <p:cond delay="0"/>
                                          </p:stCondLst>
                                        </p:cTn>
                                        <p:tgtEl>
                                          <p:spTgt spid="36"/>
                                        </p:tgtEl>
                                        <p:attrNameLst>
                                          <p:attrName>style.visibility</p:attrName>
                                        </p:attrNameLst>
                                      </p:cBhvr>
                                      <p:to>
                                        <p:strVal val="visible"/>
                                      </p:to>
                                    </p:set>
                                    <p:animEffect transition="in" filter="blinds(horizontal)">
                                      <p:cBhvr>
                                        <p:cTn id="83"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p:bldP spid="17" grpId="0" animBg="1"/>
      <p:bldP spid="18" grpId="0" animBg="1"/>
      <p:bldP spid="22" grpId="0"/>
      <p:bldP spid="19" grpId="0"/>
      <p:bldP spid="21" grpId="0"/>
      <p:bldP spid="23" grpId="0" animBg="1"/>
      <p:bldP spid="24" grpId="0" animBg="1"/>
      <p:bldP spid="28" grpId="0" bldLvl="0" animBg="1"/>
      <p:bldP spid="33" grpId="0" animBg="1"/>
      <p:bldP spid="34" grpId="0" bldLvl="0" animBg="1"/>
      <p:bldP spid="35" grpId="0" bldLvl="0" animBg="1"/>
      <p:bldP spid="36"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4" name="文本框 3"/>
          <p:cNvSpPr txBox="1"/>
          <p:nvPr/>
        </p:nvSpPr>
        <p:spPr>
          <a:xfrm>
            <a:off x="0" y="0"/>
            <a:ext cx="11301095" cy="583565"/>
          </a:xfrm>
          <a:prstGeom prst="rect">
            <a:avLst/>
          </a:prstGeom>
          <a:solidFill>
            <a:schemeClr val="accent4">
              <a:lumMod val="20000"/>
              <a:lumOff val="80000"/>
            </a:schemeClr>
          </a:solidFill>
        </p:spPr>
        <p:txBody>
          <a:bodyPr wrap="square" rtlCol="0" anchor="t">
            <a:spAutoFit/>
          </a:bodyPr>
          <a:p>
            <a:r>
              <a:rPr sz="3200" b="1" i="1">
                <a:latin typeface="Times New Roman Bold Italic" panose="02020503050405090304" charset="0"/>
                <a:cs typeface="Times New Roman Bold Italic" panose="02020503050405090304" charset="0"/>
                <a:sym typeface="+mn-ea"/>
              </a:rPr>
              <a:t>When the contest was over, the judges </a:t>
            </a:r>
            <a:r>
              <a:rPr sz="3200" b="1" i="1">
                <a:solidFill>
                  <a:schemeClr val="accent4">
                    <a:lumMod val="75000"/>
                  </a:schemeClr>
                </a:solidFill>
                <a:latin typeface="Times New Roman Bold Italic" panose="02020503050405090304" charset="0"/>
                <a:cs typeface="Times New Roman Bold Italic" panose="02020503050405090304" charset="0"/>
                <a:sym typeface="+mn-ea"/>
              </a:rPr>
              <a:t>declared me the champion</a:t>
            </a:r>
            <a:r>
              <a:rPr sz="3200" b="1" i="1">
                <a:latin typeface="Times New Roman Bold Italic" panose="02020503050405090304" charset="0"/>
                <a:cs typeface="Times New Roman Bold Italic" panose="02020503050405090304" charset="0"/>
                <a:sym typeface="+mn-ea"/>
              </a:rPr>
              <a:t>.</a:t>
            </a:r>
            <a:r>
              <a:rPr sz="3200">
                <a:latin typeface="Times New Roman Regular" panose="02020503050405090304" charset="0"/>
                <a:cs typeface="Times New Roman Regular" panose="02020503050405090304" charset="0"/>
                <a:sym typeface="+mn-ea"/>
              </a:rPr>
              <a:t> </a:t>
            </a:r>
            <a:endParaRPr lang="en-US" altLang="en-US" sz="3200" b="1" i="1">
              <a:latin typeface="Times New Roman Bold Italic" panose="02020503050405090304" charset="0"/>
              <a:cs typeface="Times New Roman Bold Italic" panose="02020503050405090304" charset="0"/>
              <a:sym typeface="+mn-ea"/>
            </a:endParaRPr>
          </a:p>
        </p:txBody>
      </p:sp>
      <p:sp>
        <p:nvSpPr>
          <p:cNvPr id="2" name="文本框 1"/>
          <p:cNvSpPr txBox="1"/>
          <p:nvPr>
            <p:custDataLst>
              <p:tags r:id="rId2"/>
            </p:custDataLst>
          </p:nvPr>
        </p:nvSpPr>
        <p:spPr>
          <a:xfrm>
            <a:off x="347980" y="699135"/>
            <a:ext cx="1539240" cy="882015"/>
          </a:xfrm>
          <a:prstGeom prst="roundRect">
            <a:avLst/>
          </a:prstGeom>
          <a:solidFill>
            <a:schemeClr val="accent3">
              <a:lumMod val="20000"/>
              <a:lumOff val="80000"/>
            </a:schemeClr>
          </a:solidFill>
        </p:spPr>
        <p:txBody>
          <a:bodyPr wrap="square" rtlCol="0" anchor="ctr" anchorCtr="0">
            <a:noAutofit/>
          </a:bodyPr>
          <a:p>
            <a:pPr algn="ctr"/>
            <a:r>
              <a:rPr lang="zh-CN" altLang="en-US" sz="20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主题升华</a:t>
            </a:r>
            <a:endParaRPr lang="zh-CN" altLang="en-US" sz="2000">
              <a:solidFill>
                <a:schemeClr val="accent1">
                  <a:lumMod val="75000"/>
                </a:schemeClr>
              </a:solidFill>
              <a:latin typeface="方正小标宋简体" panose="02000000000000000000" charset="-122"/>
              <a:ea typeface="方正小标宋简体" panose="02000000000000000000" charset="-122"/>
              <a:cs typeface="方正小标宋简体" panose="02000000000000000000" charset="-122"/>
            </a:endParaRPr>
          </a:p>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所思所想</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3" name="文本框 2"/>
          <p:cNvSpPr txBox="1"/>
          <p:nvPr/>
        </p:nvSpPr>
        <p:spPr>
          <a:xfrm>
            <a:off x="2380615" y="1535430"/>
            <a:ext cx="9525635" cy="1198880"/>
          </a:xfrm>
          <a:prstGeom prst="rect">
            <a:avLst/>
          </a:prstGeom>
          <a:solidFill>
            <a:schemeClr val="bg2"/>
          </a:solidFill>
          <a:ln w="22225">
            <a:solidFill>
              <a:schemeClr val="tx1">
                <a:lumMod val="85000"/>
                <a:lumOff val="15000"/>
              </a:schemeClr>
            </a:solidFill>
            <a:prstDash val="dash"/>
          </a:ln>
        </p:spPr>
        <p:txBody>
          <a:bodyPr wrap="square" rtlCol="0" anchor="t">
            <a:spAutoFit/>
          </a:bodyPr>
          <a:p>
            <a:pPr algn="just">
              <a:lnSpc>
                <a:spcPct val="100000"/>
              </a:lnSpc>
            </a:pPr>
            <a:r>
              <a:rPr lang="en-US" sz="2400">
                <a:latin typeface="Times New Roman Regular" panose="02020503050405090304" charset="0"/>
                <a:cs typeface="Times New Roman Regular" panose="02020503050405090304" charset="0"/>
                <a:sym typeface="+mn-ea"/>
              </a:rPr>
              <a:t>Tears of delight and thrill filling my eyes, I would always </a:t>
            </a:r>
            <a:r>
              <a:rPr lang="en-US" sz="2400" b="1">
                <a:solidFill>
                  <a:schemeClr val="accent1">
                    <a:lumMod val="75000"/>
                  </a:schemeClr>
                </a:solidFill>
                <a:latin typeface="Times New Roman Bold" panose="02020503050405090304" charset="0"/>
                <a:cs typeface="Times New Roman Bold" panose="02020503050405090304" charset="0"/>
                <a:sym typeface="+mn-ea"/>
              </a:rPr>
              <a:t>treasure this experience as a reminder of</a:t>
            </a:r>
            <a:r>
              <a:rPr lang="en-US" sz="2400">
                <a:latin typeface="Times New Roman Regular" panose="02020503050405090304" charset="0"/>
                <a:cs typeface="Times New Roman Regular" panose="02020503050405090304" charset="0"/>
                <a:sym typeface="+mn-ea"/>
              </a:rPr>
              <a:t> my </a:t>
            </a:r>
            <a:r>
              <a:rPr lang="en-US" sz="2400" b="1">
                <a:solidFill>
                  <a:schemeClr val="accent2">
                    <a:lumMod val="75000"/>
                  </a:schemeClr>
                </a:solidFill>
                <a:latin typeface="Times New Roman Bold" panose="02020503050405090304" charset="0"/>
                <a:cs typeface="Times New Roman Bold" panose="02020503050405090304" charset="0"/>
                <a:sym typeface="+mn-ea"/>
              </a:rPr>
              <a:t>courage, perseverance and determination</a:t>
            </a:r>
            <a:r>
              <a:rPr lang="en-US" sz="2400">
                <a:latin typeface="Times New Roman Regular" panose="02020503050405090304" charset="0"/>
                <a:cs typeface="Times New Roman Regular" panose="02020503050405090304" charset="0"/>
                <a:sym typeface="+mn-ea"/>
              </a:rPr>
              <a:t>.</a:t>
            </a:r>
            <a:endParaRPr lang="en-US" altLang="en-US" sz="2400">
              <a:latin typeface="Times New Roman Regular" panose="02020503050405090304" charset="0"/>
              <a:cs typeface="Times New Roman Regular" panose="02020503050405090304" charset="0"/>
              <a:sym typeface="+mn-ea"/>
            </a:endParaRPr>
          </a:p>
        </p:txBody>
      </p:sp>
      <p:sp>
        <p:nvSpPr>
          <p:cNvPr id="5" name="文本框 4"/>
          <p:cNvSpPr txBox="1"/>
          <p:nvPr>
            <p:custDataLst>
              <p:tags r:id="rId3"/>
            </p:custDataLst>
          </p:nvPr>
        </p:nvSpPr>
        <p:spPr>
          <a:xfrm>
            <a:off x="137795" y="1880870"/>
            <a:ext cx="1958975" cy="584200"/>
          </a:xfrm>
          <a:prstGeom prst="roundRect">
            <a:avLst/>
          </a:prstGeom>
          <a:solidFill>
            <a:schemeClr val="accent1">
              <a:lumMod val="20000"/>
              <a:lumOff val="80000"/>
            </a:schemeClr>
          </a:solidFill>
        </p:spPr>
        <p:txBody>
          <a:bodyPr wrap="square" rtlCol="0" anchor="ctr" anchorCtr="0">
            <a:noAutofit/>
          </a:bodyPr>
          <a:p>
            <a:pPr algn="ctr"/>
            <a:r>
              <a:rPr lang="zh-CN" altLang="en-US" sz="2400">
                <a:latin typeface="方正小标宋简体" panose="02000000000000000000" charset="-122"/>
                <a:ea typeface="方正小标宋简体" panose="02000000000000000000" charset="-122"/>
                <a:cs typeface="方正小标宋简体" panose="02000000000000000000" charset="-122"/>
              </a:rPr>
              <a:t>感悟式结尾</a:t>
            </a:r>
            <a:endParaRPr lang="zh-CN" altLang="en-US" sz="2400">
              <a:latin typeface="方正小标宋简体" panose="02000000000000000000" charset="-122"/>
              <a:ea typeface="方正小标宋简体" panose="02000000000000000000" charset="-122"/>
              <a:cs typeface="方正小标宋简体" panose="02000000000000000000" charset="-122"/>
            </a:endParaRPr>
          </a:p>
        </p:txBody>
      </p:sp>
      <p:sp>
        <p:nvSpPr>
          <p:cNvPr id="7" name="文本框 6"/>
          <p:cNvSpPr txBox="1"/>
          <p:nvPr>
            <p:custDataLst>
              <p:tags r:id="rId4"/>
            </p:custDataLst>
          </p:nvPr>
        </p:nvSpPr>
        <p:spPr>
          <a:xfrm>
            <a:off x="137795" y="3053715"/>
            <a:ext cx="1958975" cy="584200"/>
          </a:xfrm>
          <a:prstGeom prst="roundRect">
            <a:avLst/>
          </a:prstGeom>
          <a:solidFill>
            <a:schemeClr val="accent1">
              <a:lumMod val="20000"/>
              <a:lumOff val="80000"/>
            </a:schemeClr>
          </a:solidFill>
        </p:spPr>
        <p:txBody>
          <a:bodyPr wrap="square" rtlCol="0" anchor="ctr" anchorCtr="0">
            <a:noAutofit/>
          </a:bodyPr>
          <a:p>
            <a:pPr algn="ctr"/>
            <a:r>
              <a:rPr lang="zh-CN" altLang="en-US" sz="2400">
                <a:latin typeface="方正小标宋简体" panose="02000000000000000000" charset="-122"/>
                <a:ea typeface="方正小标宋简体" panose="02000000000000000000" charset="-122"/>
                <a:cs typeface="方正小标宋简体" panose="02000000000000000000" charset="-122"/>
              </a:rPr>
              <a:t>回扣式结尾</a:t>
            </a:r>
            <a:endParaRPr lang="zh-CN" altLang="en-US" sz="2400">
              <a:latin typeface="方正小标宋简体" panose="02000000000000000000" charset="-122"/>
              <a:ea typeface="方正小标宋简体" panose="02000000000000000000" charset="-122"/>
              <a:cs typeface="方正小标宋简体" panose="02000000000000000000" charset="-122"/>
            </a:endParaRPr>
          </a:p>
        </p:txBody>
      </p:sp>
      <p:sp>
        <p:nvSpPr>
          <p:cNvPr id="8" name="文本框 7"/>
          <p:cNvSpPr txBox="1"/>
          <p:nvPr/>
        </p:nvSpPr>
        <p:spPr>
          <a:xfrm>
            <a:off x="2380615" y="2958465"/>
            <a:ext cx="9525635" cy="1308735"/>
          </a:xfrm>
          <a:prstGeom prst="rect">
            <a:avLst/>
          </a:prstGeom>
          <a:solidFill>
            <a:schemeClr val="bg2"/>
          </a:solidFill>
          <a:ln w="22225">
            <a:solidFill>
              <a:schemeClr val="tx1">
                <a:lumMod val="85000"/>
                <a:lumOff val="15000"/>
              </a:schemeClr>
            </a:solidFill>
            <a:prstDash val="dash"/>
          </a:ln>
        </p:spPr>
        <p:txBody>
          <a:bodyPr wrap="square" rtlCol="0" anchor="t">
            <a:spAutoFit/>
          </a:bodyPr>
          <a:p>
            <a:pPr algn="just">
              <a:lnSpc>
                <a:spcPct val="110000"/>
              </a:lnSpc>
            </a:pPr>
            <a:r>
              <a:rPr lang="en-US" sz="2400">
                <a:latin typeface="Times New Roman Regular" panose="02020503050405090304" charset="0"/>
                <a:cs typeface="Times New Roman Regular" panose="02020503050405090304" charset="0"/>
                <a:sym typeface="+mn-ea"/>
              </a:rPr>
              <a:t>Now I can definitely say that I was no longer that girl </a:t>
            </a:r>
            <a:r>
              <a:rPr lang="en-US" sz="2400" b="1">
                <a:solidFill>
                  <a:schemeClr val="accent5">
                    <a:lumMod val="75000"/>
                  </a:schemeClr>
                </a:solidFill>
                <a:latin typeface="Times New Roman Bold" panose="02020503050405090304" charset="0"/>
                <a:cs typeface="Times New Roman Bold" panose="02020503050405090304" charset="0"/>
                <a:sym typeface="+mn-ea"/>
              </a:rPr>
              <a:t>whose mouth was always zipped tightly</a:t>
            </a:r>
            <a:r>
              <a:rPr lang="en-US" sz="2400">
                <a:latin typeface="Times New Roman Regular" panose="02020503050405090304" charset="0"/>
                <a:cs typeface="Times New Roman Regular" panose="02020503050405090304" charset="0"/>
                <a:sym typeface="+mn-ea"/>
              </a:rPr>
              <a:t> and I would keep this courage in mind to confront whatever challenges ahead.</a:t>
            </a:r>
            <a:endParaRPr lang="en-US" sz="2400">
              <a:latin typeface="Times New Roman Regular" panose="02020503050405090304" charset="0"/>
              <a:cs typeface="Times New Roman Regular" panose="02020503050405090304" charset="0"/>
              <a:sym typeface="+mn-ea"/>
            </a:endParaRPr>
          </a:p>
        </p:txBody>
      </p:sp>
      <p:sp>
        <p:nvSpPr>
          <p:cNvPr id="10" name="文本框 9"/>
          <p:cNvSpPr txBox="1"/>
          <p:nvPr>
            <p:custDataLst>
              <p:tags r:id="rId5"/>
            </p:custDataLst>
          </p:nvPr>
        </p:nvSpPr>
        <p:spPr>
          <a:xfrm>
            <a:off x="137795" y="4577715"/>
            <a:ext cx="1958975" cy="584200"/>
          </a:xfrm>
          <a:prstGeom prst="roundRect">
            <a:avLst/>
          </a:prstGeom>
          <a:solidFill>
            <a:schemeClr val="accent1">
              <a:lumMod val="20000"/>
              <a:lumOff val="80000"/>
            </a:schemeClr>
          </a:solidFill>
        </p:spPr>
        <p:txBody>
          <a:bodyPr wrap="square" rtlCol="0" anchor="ctr" anchorCtr="0">
            <a:noAutofit/>
          </a:bodyPr>
          <a:p>
            <a:pPr algn="ctr"/>
            <a:r>
              <a:rPr lang="zh-CN" altLang="en-US" sz="2400">
                <a:latin typeface="方正小标宋简体" panose="02000000000000000000" charset="-122"/>
                <a:ea typeface="方正小标宋简体" panose="02000000000000000000" charset="-122"/>
                <a:cs typeface="方正小标宋简体" panose="02000000000000000000" charset="-122"/>
                <a:sym typeface="+mn-ea"/>
              </a:rPr>
              <a:t>情景式结尾</a:t>
            </a:r>
            <a:endParaRPr lang="zh-CN" altLang="en-US" sz="2400">
              <a:latin typeface="方正小标宋简体" panose="02000000000000000000" charset="-122"/>
              <a:ea typeface="方正小标宋简体" panose="02000000000000000000" charset="-122"/>
              <a:cs typeface="方正小标宋简体" panose="02000000000000000000" charset="-122"/>
            </a:endParaRPr>
          </a:p>
        </p:txBody>
      </p:sp>
      <p:sp>
        <p:nvSpPr>
          <p:cNvPr id="12" name="文本框 11"/>
          <p:cNvSpPr txBox="1"/>
          <p:nvPr/>
        </p:nvSpPr>
        <p:spPr>
          <a:xfrm>
            <a:off x="2380615" y="4577715"/>
            <a:ext cx="9525635" cy="1308735"/>
          </a:xfrm>
          <a:prstGeom prst="rect">
            <a:avLst/>
          </a:prstGeom>
          <a:solidFill>
            <a:schemeClr val="bg2"/>
          </a:solidFill>
          <a:ln w="22225">
            <a:solidFill>
              <a:schemeClr val="tx1">
                <a:lumMod val="85000"/>
                <a:lumOff val="15000"/>
              </a:schemeClr>
            </a:solidFill>
            <a:prstDash val="dash"/>
          </a:ln>
        </p:spPr>
        <p:txBody>
          <a:bodyPr wrap="square" rtlCol="0" anchor="t">
            <a:spAutoFit/>
          </a:bodyPr>
          <a:p>
            <a:pPr algn="just">
              <a:lnSpc>
                <a:spcPct val="110000"/>
              </a:lnSpc>
            </a:pPr>
            <a:r>
              <a:rPr lang="en-US" sz="2400">
                <a:latin typeface="Times New Roman Regular" panose="02020503050405090304" charset="0"/>
                <a:cs typeface="Times New Roman Regular" panose="02020503050405090304" charset="0"/>
                <a:sym typeface="+mn-ea"/>
              </a:rPr>
              <a:t>Holding the trophy in my hand, I </a:t>
            </a:r>
            <a:r>
              <a:rPr lang="en-US" sz="2400" b="1">
                <a:latin typeface="Times New Roman Bold" panose="02020503050405090304" charset="0"/>
                <a:cs typeface="Times New Roman Bold" panose="02020503050405090304" charset="0"/>
                <a:sym typeface="+mn-ea"/>
              </a:rPr>
              <a:t>waved excitedly to</a:t>
            </a:r>
            <a:r>
              <a:rPr lang="en-US" sz="2400">
                <a:latin typeface="Times New Roman Regular" panose="02020503050405090304" charset="0"/>
                <a:cs typeface="Times New Roman Regular" panose="02020503050405090304" charset="0"/>
                <a:sym typeface="+mn-ea"/>
              </a:rPr>
              <a:t> Mrs. Lee, who gave me great encouragement and helpful guidance, and </a:t>
            </a:r>
            <a:r>
              <a:rPr lang="en-US" sz="2400" b="1">
                <a:latin typeface="Times New Roman Bold" panose="02020503050405090304" charset="0"/>
                <a:cs typeface="Times New Roman Bold" panose="02020503050405090304" charset="0"/>
                <a:sym typeface="+mn-ea"/>
              </a:rPr>
              <a:t>called out to</a:t>
            </a:r>
            <a:r>
              <a:rPr lang="en-US" sz="2400">
                <a:latin typeface="Times New Roman Regular" panose="02020503050405090304" charset="0"/>
                <a:cs typeface="Times New Roman Regular" panose="02020503050405090304" charset="0"/>
                <a:sym typeface="+mn-ea"/>
              </a:rPr>
              <a:t> her, </a:t>
            </a:r>
            <a:r>
              <a:rPr lang="zh-CN" altLang="en-US" sz="2400">
                <a:latin typeface="Times New Roman Regular" panose="02020503050405090304" charset="0"/>
                <a:cs typeface="Times New Roman Regular" panose="02020503050405090304" charset="0"/>
                <a:sym typeface="+mn-ea"/>
              </a:rPr>
              <a:t>“</a:t>
            </a:r>
            <a:r>
              <a:rPr lang="en-US" altLang="zh-CN" sz="2400">
                <a:latin typeface="Times New Roman Regular" panose="02020503050405090304" charset="0"/>
                <a:cs typeface="Times New Roman Regular" panose="02020503050405090304" charset="0"/>
                <a:sym typeface="+mn-ea"/>
              </a:rPr>
              <a:t>I made it!</a:t>
            </a:r>
            <a:r>
              <a:rPr lang="zh-CN" altLang="en-US" sz="2400">
                <a:latin typeface="Times New Roman Regular" panose="02020503050405090304" charset="0"/>
                <a:cs typeface="Times New Roman Regular" panose="02020503050405090304" charset="0"/>
                <a:sym typeface="+mn-ea"/>
              </a:rPr>
              <a:t>”</a:t>
            </a:r>
            <a:r>
              <a:rPr lang="en-US" sz="2400">
                <a:latin typeface="Times New Roman Regular" panose="02020503050405090304" charset="0"/>
                <a:cs typeface="Times New Roman Regular" panose="02020503050405090304" charset="0"/>
                <a:sym typeface="+mn-ea"/>
              </a:rPr>
              <a:t> </a:t>
            </a:r>
            <a:endParaRPr lang="en-US" sz="2400">
              <a:latin typeface="Times New Roman Regular" panose="02020503050405090304" charset="0"/>
              <a:cs typeface="Times New Roman Regular" panose="0202050305040509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linds(horizontal)">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3" name="文本框 2"/>
          <p:cNvSpPr txBox="1"/>
          <p:nvPr/>
        </p:nvSpPr>
        <p:spPr>
          <a:xfrm>
            <a:off x="142240" y="156845"/>
            <a:ext cx="1982470" cy="521970"/>
          </a:xfrm>
          <a:prstGeom prst="rect">
            <a:avLst/>
          </a:prstGeom>
          <a:solidFill>
            <a:schemeClr val="accent1">
              <a:lumMod val="20000"/>
              <a:lumOff val="80000"/>
            </a:schemeClr>
          </a:solidFill>
        </p:spPr>
        <p:txBody>
          <a:bodyPr wrap="square" rtlCol="0">
            <a:spAutoFit/>
          </a:bodyPr>
          <a:p>
            <a:pPr algn="ctr"/>
            <a:r>
              <a:rPr lang="zh-CN" altLang="en-US" sz="2800">
                <a:latin typeface="方正小标宋简体" panose="02000000000000000000" charset="-122"/>
                <a:ea typeface="方正小标宋简体" panose="02000000000000000000" charset="-122"/>
                <a:cs typeface="方正小标宋简体" panose="02000000000000000000" charset="-122"/>
              </a:rPr>
              <a:t>范文</a:t>
            </a:r>
            <a:endParaRPr lang="zh-CN" altLang="en-US" sz="2800">
              <a:latin typeface="方正小标宋简体" panose="02000000000000000000" charset="-122"/>
              <a:ea typeface="方正小标宋简体" panose="02000000000000000000" charset="-122"/>
              <a:cs typeface="方正小标宋简体" panose="02000000000000000000" charset="-122"/>
            </a:endParaRPr>
          </a:p>
        </p:txBody>
      </p:sp>
      <p:sp>
        <p:nvSpPr>
          <p:cNvPr id="2" name="文本框 1"/>
          <p:cNvSpPr txBox="1"/>
          <p:nvPr/>
        </p:nvSpPr>
        <p:spPr>
          <a:xfrm>
            <a:off x="142240" y="749935"/>
            <a:ext cx="11907520" cy="6000750"/>
          </a:xfrm>
          <a:prstGeom prst="rect">
            <a:avLst/>
          </a:prstGeom>
          <a:noFill/>
        </p:spPr>
        <p:txBody>
          <a:bodyPr wrap="square" rtlCol="0" anchor="t">
            <a:spAutoFit/>
          </a:bodyPr>
          <a:p>
            <a:pPr algn="just">
              <a:lnSpc>
                <a:spcPct val="100000"/>
              </a:lnSpc>
            </a:pPr>
            <a:r>
              <a:rPr lang="en-US" sz="3200" b="1" i="1">
                <a:latin typeface="Times New Roman Bold Italic" panose="02020503050405090304" charset="0"/>
                <a:cs typeface="Times New Roman Bold Italic" panose="02020503050405090304" charset="0"/>
              </a:rPr>
              <a:t>     </a:t>
            </a:r>
            <a:r>
              <a:rPr sz="3200" b="1" i="1">
                <a:latin typeface="Times New Roman Bold Italic" panose="02020503050405090304" charset="0"/>
                <a:cs typeface="Times New Roman Bold Italic" panose="02020503050405090304" charset="0"/>
              </a:rPr>
              <a:t>Final</a:t>
            </a:r>
            <a:r>
              <a:rPr lang="en-US" sz="3200" b="1" i="1">
                <a:latin typeface="Times New Roman Bold Italic" panose="02020503050405090304" charset="0"/>
                <a:cs typeface="Times New Roman Bold Italic" panose="02020503050405090304" charset="0"/>
              </a:rPr>
              <a:t>ly</a:t>
            </a:r>
            <a:r>
              <a:rPr sz="3200" b="1" i="1">
                <a:latin typeface="Times New Roman Bold Italic" panose="02020503050405090304" charset="0"/>
                <a:cs typeface="Times New Roman Bold Italic" panose="02020503050405090304" charset="0"/>
              </a:rPr>
              <a:t>, the day of</a:t>
            </a:r>
            <a:r>
              <a:rPr lang="en-US" sz="3200" b="1" i="1">
                <a:latin typeface="Times New Roman Bold Italic" panose="02020503050405090304" charset="0"/>
                <a:cs typeface="Times New Roman Bold Italic" panose="02020503050405090304" charset="0"/>
              </a:rPr>
              <a:t> </a:t>
            </a:r>
            <a:r>
              <a:rPr sz="3200" b="1" i="1">
                <a:latin typeface="Times New Roman Bold Italic" panose="02020503050405090304" charset="0"/>
                <a:cs typeface="Times New Roman Bold Italic" panose="02020503050405090304" charset="0"/>
              </a:rPr>
              <a:t>my competition arrived</a:t>
            </a:r>
            <a:r>
              <a:rPr lang="en-US" sz="3200" b="1" i="1">
                <a:latin typeface="Times New Roman Bold Italic" panose="02020503050405090304" charset="0"/>
                <a:cs typeface="Times New Roman Bold Italic" panose="02020503050405090304" charset="0"/>
              </a:rPr>
              <a:t>.</a:t>
            </a:r>
            <a:r>
              <a:rPr sz="3200">
                <a:latin typeface="Times New Roman Regular" panose="02020503050405090304" charset="0"/>
                <a:cs typeface="Times New Roman Regular" panose="02020503050405090304" charset="0"/>
              </a:rPr>
              <a:t> </a:t>
            </a:r>
            <a:r>
              <a:rPr sz="3200">
                <a:latin typeface="Times New Roman Regular" panose="02020503050405090304" charset="0"/>
                <a:cs typeface="Times New Roman Regular" panose="02020503050405090304" charset="0"/>
                <a:sym typeface="+mn-ea"/>
              </a:rPr>
              <a:t>After s</a:t>
            </a:r>
            <a:r>
              <a:rPr lang="en-US" sz="3200">
                <a:latin typeface="Times New Roman Regular" panose="02020503050405090304" charset="0"/>
                <a:cs typeface="Times New Roman Regular" panose="02020503050405090304" charset="0"/>
                <a:sym typeface="+mn-ea"/>
              </a:rPr>
              <a:t>everal wonderful performances, </a:t>
            </a:r>
            <a:r>
              <a:rPr lang="en-US" sz="3200" b="1">
                <a:solidFill>
                  <a:schemeClr val="accent1">
                    <a:lumMod val="75000"/>
                  </a:schemeClr>
                </a:solidFill>
                <a:latin typeface="Times New Roman Bold" panose="02020503050405090304" charset="0"/>
                <a:cs typeface="Times New Roman Bold" panose="02020503050405090304" charset="0"/>
                <a:sym typeface="+mn-ea"/>
              </a:rPr>
              <a:t>it was finally my turn to</a:t>
            </a:r>
            <a:r>
              <a:rPr lang="en-US" sz="3200">
                <a:latin typeface="Times New Roman Regular" panose="02020503050405090304" charset="0"/>
                <a:cs typeface="Times New Roman Regular" panose="02020503050405090304" charset="0"/>
                <a:sym typeface="+mn-ea"/>
              </a:rPr>
              <a:t> deliver the speech. Despite the fact that I had </a:t>
            </a:r>
            <a:r>
              <a:rPr lang="en-US" sz="3200" b="1">
                <a:solidFill>
                  <a:schemeClr val="accent1">
                    <a:lumMod val="75000"/>
                  </a:schemeClr>
                </a:solidFill>
                <a:latin typeface="Times New Roman Bold" panose="02020503050405090304" charset="0"/>
                <a:cs typeface="Times New Roman Bold" panose="02020503050405090304" charset="0"/>
                <a:sym typeface="+mn-ea"/>
              </a:rPr>
              <a:t>spared no effort to</a:t>
            </a:r>
            <a:r>
              <a:rPr lang="en-US" sz="3200">
                <a:latin typeface="Times New Roman Regular" panose="02020503050405090304" charset="0"/>
                <a:cs typeface="Times New Roman Regular" panose="02020503050405090304" charset="0"/>
                <a:sym typeface="+mn-ea"/>
              </a:rPr>
              <a:t> prepare this competition </a:t>
            </a:r>
            <a:r>
              <a:rPr lang="en-US" sz="3200" b="1">
                <a:solidFill>
                  <a:schemeClr val="accent5">
                    <a:lumMod val="75000"/>
                  </a:schemeClr>
                </a:solidFill>
                <a:latin typeface="Times New Roman Bold" panose="02020503050405090304" charset="0"/>
                <a:cs typeface="Times New Roman Bold" panose="02020503050405090304" charset="0"/>
                <a:sym typeface="+mn-ea"/>
              </a:rPr>
              <a:t>with the assistance of my English teacher for three months</a:t>
            </a:r>
            <a:r>
              <a:rPr lang="en-US" sz="3200">
                <a:latin typeface="Times New Roman Regular" panose="02020503050405090304" charset="0"/>
                <a:cs typeface="Times New Roman Regular" panose="02020503050405090304" charset="0"/>
                <a:sym typeface="+mn-ea"/>
              </a:rPr>
              <a:t>, </a:t>
            </a:r>
            <a:r>
              <a:rPr lang="en-US" sz="3200" b="1">
                <a:solidFill>
                  <a:schemeClr val="accent5">
                    <a:lumMod val="75000"/>
                  </a:schemeClr>
                </a:solidFill>
                <a:latin typeface="Times New Roman Bold" panose="02020503050405090304" charset="0"/>
                <a:cs typeface="Times New Roman Bold" panose="02020503050405090304" charset="0"/>
                <a:sym typeface="+mn-ea"/>
              </a:rPr>
              <a:t>the stage fright</a:t>
            </a:r>
            <a:r>
              <a:rPr lang="en-US" sz="3200">
                <a:latin typeface="Times New Roman Regular" panose="02020503050405090304" charset="0"/>
                <a:cs typeface="Times New Roman Regular" panose="02020503050405090304" charset="0"/>
                <a:sym typeface="+mn-ea"/>
              </a:rPr>
              <a:t> still caught me. When standing on the stage, I could clearly </a:t>
            </a:r>
            <a:r>
              <a:rPr lang="en-US" sz="3200" b="1">
                <a:solidFill>
                  <a:schemeClr val="accent2">
                    <a:lumMod val="75000"/>
                  </a:schemeClr>
                </a:solidFill>
                <a:latin typeface="Times New Roman Bold" panose="02020503050405090304" charset="0"/>
                <a:cs typeface="Times New Roman Bold" panose="02020503050405090304" charset="0"/>
                <a:sym typeface="+mn-ea"/>
              </a:rPr>
              <a:t>feel my heart pounding heavily and my two legs trembling uncontrollably</a:t>
            </a:r>
            <a:r>
              <a:rPr lang="en-US" sz="3200">
                <a:latin typeface="Times New Roman Regular" panose="02020503050405090304" charset="0"/>
                <a:cs typeface="Times New Roman Regular" panose="02020503050405090304" charset="0"/>
                <a:sym typeface="+mn-ea"/>
              </a:rPr>
              <a:t>.</a:t>
            </a:r>
            <a:r>
              <a:rPr lang="zh-CN" altLang="en-US" sz="3200">
                <a:latin typeface="Times New Roman Regular" panose="02020503050405090304" charset="0"/>
                <a:cs typeface="Times New Roman Regular" panose="02020503050405090304" charset="0"/>
                <a:sym typeface="+mn-ea"/>
              </a:rPr>
              <a:t>“</a:t>
            </a:r>
            <a:r>
              <a:rPr lang="en-US" altLang="zh-CN" sz="3200">
                <a:latin typeface="Times New Roman Regular" panose="02020503050405090304" charset="0"/>
                <a:cs typeface="Times New Roman Regular" panose="02020503050405090304" charset="0"/>
                <a:sym typeface="+mn-ea"/>
              </a:rPr>
              <a:t>Come on, Jane! You can do it!</a:t>
            </a:r>
            <a:r>
              <a:rPr lang="zh-CN" altLang="en-US" sz="3200">
                <a:latin typeface="Times New Roman Regular" panose="02020503050405090304" charset="0"/>
                <a:cs typeface="Times New Roman Regular" panose="02020503050405090304" charset="0"/>
                <a:sym typeface="+mn-ea"/>
              </a:rPr>
              <a:t>”</a:t>
            </a:r>
            <a:r>
              <a:rPr lang="en-US" altLang="zh-CN" sz="3200">
                <a:latin typeface="Times New Roman Regular" panose="02020503050405090304" charset="0"/>
                <a:cs typeface="Times New Roman Regular" panose="02020503050405090304" charset="0"/>
                <a:sym typeface="+mn-ea"/>
              </a:rPr>
              <a:t>I </a:t>
            </a:r>
            <a:r>
              <a:rPr lang="en-US" altLang="zh-CN" sz="3200" b="1">
                <a:solidFill>
                  <a:schemeClr val="accent2">
                    <a:lumMod val="75000"/>
                  </a:schemeClr>
                </a:solidFill>
                <a:latin typeface="Times New Roman Bold" panose="02020503050405090304" charset="0"/>
                <a:cs typeface="Times New Roman Bold" panose="02020503050405090304" charset="0"/>
                <a:sym typeface="+mn-ea"/>
              </a:rPr>
              <a:t>whispered to my self, taking a deep breath</a:t>
            </a:r>
            <a:r>
              <a:rPr lang="en-US" altLang="zh-CN" sz="3200">
                <a:latin typeface="Times New Roman Regular" panose="02020503050405090304" charset="0"/>
                <a:cs typeface="Times New Roman Regular" panose="02020503050405090304" charset="0"/>
                <a:sym typeface="+mn-ea"/>
              </a:rPr>
              <a:t>. Having </a:t>
            </a:r>
            <a:r>
              <a:rPr lang="en-US" altLang="zh-CN" sz="3200" b="1">
                <a:solidFill>
                  <a:schemeClr val="accent2">
                    <a:lumMod val="75000"/>
                  </a:schemeClr>
                </a:solidFill>
                <a:latin typeface="Times New Roman Bold" panose="02020503050405090304" charset="0"/>
                <a:cs typeface="Times New Roman Bold" panose="02020503050405090304" charset="0"/>
                <a:sym typeface="+mn-ea"/>
              </a:rPr>
              <a:t>cleared my throat</a:t>
            </a:r>
            <a:r>
              <a:rPr lang="en-US" altLang="zh-CN" sz="3200">
                <a:latin typeface="Times New Roman Regular" panose="02020503050405090304" charset="0"/>
                <a:cs typeface="Times New Roman Regular" panose="02020503050405090304" charset="0"/>
                <a:sym typeface="+mn-ea"/>
              </a:rPr>
              <a:t>, I </a:t>
            </a:r>
            <a:r>
              <a:rPr lang="en-US" altLang="zh-CN" sz="3200" b="1">
                <a:solidFill>
                  <a:schemeClr val="accent1">
                    <a:lumMod val="75000"/>
                  </a:schemeClr>
                </a:solidFill>
                <a:latin typeface="Times New Roman Bold" panose="02020503050405090304" charset="0"/>
                <a:cs typeface="Times New Roman Bold" panose="02020503050405090304" charset="0"/>
                <a:sym typeface="+mn-ea"/>
              </a:rPr>
              <a:t>gathered all of my strength and courage to</a:t>
            </a:r>
            <a:r>
              <a:rPr lang="en-US" altLang="zh-CN" sz="3200">
                <a:latin typeface="Times New Roman Regular" panose="02020503050405090304" charset="0"/>
                <a:cs typeface="Times New Roman Regular" panose="02020503050405090304" charset="0"/>
                <a:sym typeface="+mn-ea"/>
              </a:rPr>
              <a:t> </a:t>
            </a:r>
            <a:r>
              <a:rPr lang="en-US" sz="3200" b="1">
                <a:solidFill>
                  <a:schemeClr val="accent5">
                    <a:lumMod val="75000"/>
                  </a:schemeClr>
                </a:solidFill>
                <a:latin typeface="Times New Roman Bold" panose="02020503050405090304" charset="0"/>
                <a:cs typeface="Times New Roman Bold" panose="02020503050405090304" charset="0"/>
                <a:sym typeface="+mn-ea"/>
              </a:rPr>
              <a:t>begin reciting my essay</a:t>
            </a:r>
            <a:r>
              <a:rPr lang="en-US" altLang="zh-CN" sz="3200">
                <a:latin typeface="Times New Roman Regular" panose="02020503050405090304" charset="0"/>
                <a:cs typeface="Times New Roman Regular" panose="02020503050405090304" charset="0"/>
                <a:sym typeface="+mn-ea"/>
              </a:rPr>
              <a:t>. Beyond my expectation, I finished my speech with every word </a:t>
            </a:r>
            <a:r>
              <a:rPr lang="en-US" sz="3200" b="1">
                <a:solidFill>
                  <a:schemeClr val="accent5">
                    <a:lumMod val="75000"/>
                  </a:schemeClr>
                </a:solidFill>
                <a:latin typeface="Times New Roman Bold" panose="02020503050405090304" charset="0"/>
                <a:cs typeface="Times New Roman Bold" panose="02020503050405090304" charset="0"/>
                <a:sym typeface="+mn-ea"/>
              </a:rPr>
              <a:t>crispy and clear</a:t>
            </a:r>
            <a:r>
              <a:rPr lang="en-US" altLang="zh-CN" sz="3200">
                <a:latin typeface="Times New Roman Regular" panose="02020503050405090304" charset="0"/>
                <a:cs typeface="Times New Roman Regular" panose="02020503050405090304" charset="0"/>
                <a:sym typeface="+mn-ea"/>
              </a:rPr>
              <a:t>, avoiding </a:t>
            </a:r>
            <a:r>
              <a:rPr lang="en-US" sz="3200" b="1">
                <a:solidFill>
                  <a:schemeClr val="accent5">
                    <a:lumMod val="75000"/>
                  </a:schemeClr>
                </a:solidFill>
                <a:latin typeface="Times New Roman Bold" panose="02020503050405090304" charset="0"/>
                <a:cs typeface="Times New Roman Bold" panose="02020503050405090304" charset="0"/>
                <a:sym typeface="+mn-ea"/>
              </a:rPr>
              <a:t>every bad pronounciation</a:t>
            </a:r>
            <a:r>
              <a:rPr lang="en-US" altLang="zh-CN" sz="3200">
                <a:latin typeface="Times New Roman Regular" panose="02020503050405090304" charset="0"/>
                <a:cs typeface="Times New Roman Regular" panose="02020503050405090304" charset="0"/>
                <a:sym typeface="+mn-ea"/>
              </a:rPr>
              <a:t>. </a:t>
            </a:r>
            <a:r>
              <a:rPr lang="en-US" altLang="zh-CN" sz="3200" b="1">
                <a:solidFill>
                  <a:schemeClr val="accent2">
                    <a:lumMod val="75000"/>
                  </a:schemeClr>
                </a:solidFill>
                <a:latin typeface="Times New Roman Bold" panose="02020503050405090304" charset="0"/>
                <a:cs typeface="Times New Roman Bold" panose="02020503050405090304" charset="0"/>
                <a:sym typeface="+mn-ea"/>
              </a:rPr>
              <a:t>Greatly relieved</a:t>
            </a:r>
            <a:r>
              <a:rPr lang="en-US" altLang="zh-CN" sz="3200">
                <a:latin typeface="Times New Roman Regular" panose="02020503050405090304" charset="0"/>
                <a:cs typeface="Times New Roman Regular" panose="02020503050405090304" charset="0"/>
                <a:sym typeface="+mn-ea"/>
              </a:rPr>
              <a:t>, I  went back to my seat, waiting for the final result.</a:t>
            </a:r>
            <a:endParaRPr sz="3200">
              <a:latin typeface="Times New Roman Regular" panose="02020503050405090304" charset="0"/>
              <a:cs typeface="Times New Roman Regular" panose="0202050305040509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3" name="文本框 2"/>
          <p:cNvSpPr txBox="1"/>
          <p:nvPr/>
        </p:nvSpPr>
        <p:spPr>
          <a:xfrm>
            <a:off x="128905" y="130175"/>
            <a:ext cx="1982470" cy="521970"/>
          </a:xfrm>
          <a:prstGeom prst="rect">
            <a:avLst/>
          </a:prstGeom>
          <a:solidFill>
            <a:schemeClr val="accent1">
              <a:lumMod val="20000"/>
              <a:lumOff val="80000"/>
            </a:schemeClr>
          </a:solidFill>
        </p:spPr>
        <p:txBody>
          <a:bodyPr wrap="square" rtlCol="0">
            <a:spAutoFit/>
          </a:bodyPr>
          <a:p>
            <a:pPr algn="ctr"/>
            <a:r>
              <a:rPr lang="zh-CN" altLang="en-US" sz="2800">
                <a:latin typeface="方正小标宋简体" panose="02000000000000000000" charset="-122"/>
                <a:ea typeface="方正小标宋简体" panose="02000000000000000000" charset="-122"/>
                <a:cs typeface="方正小标宋简体" panose="02000000000000000000" charset="-122"/>
              </a:rPr>
              <a:t>范文</a:t>
            </a:r>
            <a:endParaRPr lang="zh-CN" altLang="en-US" sz="2800">
              <a:latin typeface="方正小标宋简体" panose="02000000000000000000" charset="-122"/>
              <a:ea typeface="方正小标宋简体" panose="02000000000000000000" charset="-122"/>
              <a:cs typeface="方正小标宋简体" panose="02000000000000000000" charset="-122"/>
            </a:endParaRPr>
          </a:p>
        </p:txBody>
      </p:sp>
      <p:sp>
        <p:nvSpPr>
          <p:cNvPr id="2" name="文本框 1"/>
          <p:cNvSpPr txBox="1"/>
          <p:nvPr/>
        </p:nvSpPr>
        <p:spPr>
          <a:xfrm>
            <a:off x="128905" y="783590"/>
            <a:ext cx="11896090" cy="5996940"/>
          </a:xfrm>
          <a:prstGeom prst="rect">
            <a:avLst/>
          </a:prstGeom>
          <a:noFill/>
        </p:spPr>
        <p:txBody>
          <a:bodyPr wrap="square" rtlCol="0" anchor="t">
            <a:spAutoFit/>
          </a:bodyPr>
          <a:p>
            <a:pPr algn="just">
              <a:lnSpc>
                <a:spcPct val="120000"/>
              </a:lnSpc>
            </a:pPr>
            <a:r>
              <a:rPr lang="en-US" sz="3200" b="1" i="1">
                <a:latin typeface="Times New Roman Bold Italic" panose="02020503050405090304" charset="0"/>
                <a:cs typeface="Times New Roman Bold Italic" panose="02020503050405090304" charset="0"/>
              </a:rPr>
              <a:t>      </a:t>
            </a:r>
            <a:r>
              <a:rPr sz="3200" b="1" i="1">
                <a:latin typeface="Times New Roman Bold Italic" panose="02020503050405090304" charset="0"/>
                <a:cs typeface="Times New Roman Bold Italic" panose="02020503050405090304" charset="0"/>
              </a:rPr>
              <a:t>When the contest was over, the judges declared me the champion.</a:t>
            </a:r>
            <a:r>
              <a:rPr lang="en-US" sz="3200" b="1" i="1">
                <a:latin typeface="Times New Roman Bold Italic" panose="02020503050405090304" charset="0"/>
                <a:cs typeface="Times New Roman Bold Italic" panose="02020503050405090304" charset="0"/>
              </a:rPr>
              <a:t> </a:t>
            </a:r>
            <a:r>
              <a:rPr sz="3200" b="1">
                <a:solidFill>
                  <a:schemeClr val="accent4">
                    <a:lumMod val="75000"/>
                  </a:schemeClr>
                </a:solidFill>
                <a:latin typeface="Times New Roman Bold" panose="02020503050405090304" charset="0"/>
                <a:cs typeface="Times New Roman Bold" panose="02020503050405090304" charset="0"/>
              </a:rPr>
              <a:t>No sooner had</a:t>
            </a:r>
            <a:r>
              <a:rPr sz="3200">
                <a:latin typeface="Times New Roman Regular" panose="02020503050405090304" charset="0"/>
                <a:cs typeface="Times New Roman Regular" panose="02020503050405090304" charset="0"/>
              </a:rPr>
              <a:t> </a:t>
            </a:r>
            <a:r>
              <a:rPr lang="en-US" sz="3200">
                <a:latin typeface="Times New Roman Regular" panose="02020503050405090304" charset="0"/>
                <a:cs typeface="Times New Roman Regular" panose="02020503050405090304" charset="0"/>
              </a:rPr>
              <a:t>I stepped on to the stage to receive the award</a:t>
            </a:r>
            <a:r>
              <a:rPr sz="3200">
                <a:latin typeface="Times New Roman Regular" panose="02020503050405090304" charset="0"/>
                <a:cs typeface="Times New Roman Regular" panose="02020503050405090304" charset="0"/>
              </a:rPr>
              <a:t> </a:t>
            </a:r>
            <a:r>
              <a:rPr sz="3200" b="1">
                <a:solidFill>
                  <a:schemeClr val="accent4">
                    <a:lumMod val="75000"/>
                  </a:schemeClr>
                </a:solidFill>
                <a:latin typeface="Times New Roman Bold" panose="02020503050405090304" charset="0"/>
                <a:cs typeface="Times New Roman Bold" panose="02020503050405090304" charset="0"/>
              </a:rPr>
              <a:t>than </a:t>
            </a:r>
            <a:r>
              <a:rPr sz="3200">
                <a:latin typeface="Times New Roman Regular" panose="02020503050405090304" charset="0"/>
                <a:cs typeface="Times New Roman Regular" panose="02020503050405090304" charset="0"/>
              </a:rPr>
              <a:t>thunderous cheers and applause broke out. When </a:t>
            </a:r>
            <a:r>
              <a:rPr lang="en-US" sz="3200">
                <a:latin typeface="Times New Roman Regular" panose="02020503050405090304" charset="0"/>
                <a:cs typeface="Times New Roman Regular" panose="02020503050405090304" charset="0"/>
              </a:rPr>
              <a:t>I </a:t>
            </a:r>
            <a:r>
              <a:rPr sz="3200" b="1">
                <a:solidFill>
                  <a:schemeClr val="accent5">
                    <a:lumMod val="75000"/>
                  </a:schemeClr>
                </a:solidFill>
                <a:latin typeface="Times New Roman Bold" panose="02020503050405090304" charset="0"/>
                <a:cs typeface="Times New Roman Bold" panose="02020503050405090304" charset="0"/>
              </a:rPr>
              <a:t>bowed to express </a:t>
            </a:r>
            <a:r>
              <a:rPr lang="en-US" sz="3200" b="1">
                <a:solidFill>
                  <a:schemeClr val="accent5">
                    <a:lumMod val="75000"/>
                  </a:schemeClr>
                </a:solidFill>
                <a:latin typeface="Times New Roman Bold" panose="02020503050405090304" charset="0"/>
                <a:cs typeface="Times New Roman Bold" panose="02020503050405090304" charset="0"/>
              </a:rPr>
              <a:t>my </a:t>
            </a:r>
            <a:r>
              <a:rPr sz="3200" b="1">
                <a:solidFill>
                  <a:schemeClr val="accent5">
                    <a:lumMod val="75000"/>
                  </a:schemeClr>
                </a:solidFill>
                <a:latin typeface="Times New Roman Bold" panose="02020503050405090304" charset="0"/>
                <a:cs typeface="Times New Roman Bold" panose="02020503050405090304" charset="0"/>
              </a:rPr>
              <a:t>gratitude</a:t>
            </a:r>
            <a:r>
              <a:rPr sz="3200">
                <a:latin typeface="Times New Roman Regular" panose="02020503050405090304" charset="0"/>
                <a:cs typeface="Times New Roman Regular" panose="02020503050405090304" charset="0"/>
              </a:rPr>
              <a:t> on stage, I </a:t>
            </a:r>
            <a:r>
              <a:rPr sz="3200" b="1">
                <a:solidFill>
                  <a:schemeClr val="accent1">
                    <a:lumMod val="75000"/>
                  </a:schemeClr>
                </a:solidFill>
                <a:latin typeface="Times New Roman Bold" panose="02020503050405090304" charset="0"/>
                <a:cs typeface="Times New Roman Bold" panose="02020503050405090304" charset="0"/>
              </a:rPr>
              <a:t>caught sight of</a:t>
            </a:r>
            <a:r>
              <a:rPr sz="3200">
                <a:latin typeface="Times New Roman Regular" panose="02020503050405090304" charset="0"/>
                <a:cs typeface="Times New Roman Regular" panose="02020503050405090304" charset="0"/>
              </a:rPr>
              <a:t> </a:t>
            </a:r>
            <a:r>
              <a:rPr lang="en-US" sz="3200">
                <a:latin typeface="Times New Roman Regular" panose="02020503050405090304" charset="0"/>
                <a:cs typeface="Times New Roman Regular" panose="02020503050405090304" charset="0"/>
              </a:rPr>
              <a:t>Mrs. Lee</a:t>
            </a:r>
            <a:r>
              <a:rPr sz="3200">
                <a:latin typeface="Times New Roman Regular" panose="02020503050405090304" charset="0"/>
                <a:cs typeface="Times New Roman Regular" panose="02020503050405090304" charset="0"/>
              </a:rPr>
              <a:t>, who waved </a:t>
            </a:r>
            <a:r>
              <a:rPr lang="en-US" sz="3200">
                <a:latin typeface="Times New Roman Regular" panose="02020503050405090304" charset="0"/>
                <a:cs typeface="Times New Roman Regular" panose="02020503050405090304" charset="0"/>
              </a:rPr>
              <a:t>her </a:t>
            </a:r>
            <a:r>
              <a:rPr sz="3200">
                <a:latin typeface="Times New Roman Regular" panose="02020503050405090304" charset="0"/>
                <a:cs typeface="Times New Roman Regular" panose="02020503050405090304" charset="0"/>
              </a:rPr>
              <a:t>arm excitedly. </a:t>
            </a:r>
            <a:r>
              <a:rPr sz="3200" b="1">
                <a:solidFill>
                  <a:schemeClr val="accent1">
                    <a:lumMod val="75000"/>
                  </a:schemeClr>
                </a:solidFill>
                <a:latin typeface="Times New Roman Bold" panose="02020503050405090304" charset="0"/>
                <a:cs typeface="Times New Roman Bold" panose="02020503050405090304" charset="0"/>
                <a:sym typeface="+mn-ea"/>
              </a:rPr>
              <a:t>Never did I think the moment</a:t>
            </a:r>
            <a:r>
              <a:rPr sz="3200">
                <a:latin typeface="Times New Roman Regular" panose="02020503050405090304" charset="0"/>
                <a:cs typeface="Times New Roman Regular" panose="02020503050405090304" charset="0"/>
                <a:sym typeface="+mn-ea"/>
              </a:rPr>
              <a:t> when the dream came true could be so wonderful. </a:t>
            </a:r>
            <a:r>
              <a:rPr sz="3200">
                <a:latin typeface="Times New Roman Regular" panose="02020503050405090304" charset="0"/>
                <a:cs typeface="Times New Roman Regular" panose="02020503050405090304" charset="0"/>
              </a:rPr>
              <a:t>I felt </a:t>
            </a:r>
            <a:r>
              <a:rPr sz="3200" b="1">
                <a:solidFill>
                  <a:schemeClr val="accent2">
                    <a:lumMod val="75000"/>
                  </a:schemeClr>
                </a:solidFill>
                <a:latin typeface="Times New Roman Bold" panose="02020503050405090304" charset="0"/>
                <a:cs typeface="Times New Roman Bold" panose="02020503050405090304" charset="0"/>
              </a:rPr>
              <a:t>an sense of fulfillment/accomplishment</a:t>
            </a:r>
            <a:r>
              <a:rPr lang="en-US" sz="3200" b="1">
                <a:solidFill>
                  <a:schemeClr val="accent2">
                    <a:lumMod val="75000"/>
                  </a:schemeClr>
                </a:solidFill>
                <a:latin typeface="Times New Roman Bold" panose="02020503050405090304" charset="0"/>
                <a:cs typeface="Times New Roman Bold" panose="02020503050405090304" charset="0"/>
              </a:rPr>
              <a:t> </a:t>
            </a:r>
            <a:r>
              <a:rPr lang="en-US" sz="3200">
                <a:latin typeface="Times New Roman Regular" panose="02020503050405090304" charset="0"/>
                <a:cs typeface="Times New Roman Regular" panose="02020503050405090304" charset="0"/>
                <a:sym typeface="+mn-ea"/>
              </a:rPr>
              <a:t>that I had never experienced before</a:t>
            </a:r>
            <a:r>
              <a:rPr sz="3200">
                <a:latin typeface="Times New Roman Regular" panose="02020503050405090304" charset="0"/>
                <a:cs typeface="Times New Roman Regular" panose="02020503050405090304" charset="0"/>
              </a:rPr>
              <a:t>, </a:t>
            </a:r>
            <a:r>
              <a:rPr sz="3200" b="1">
                <a:latin typeface="Times New Roman Bold" panose="02020503050405090304" charset="0"/>
                <a:cs typeface="Times New Roman Bold" panose="02020503050405090304" charset="0"/>
              </a:rPr>
              <a:t>with </a:t>
            </a:r>
            <a:r>
              <a:rPr sz="3200" b="1">
                <a:solidFill>
                  <a:schemeClr val="accent4">
                    <a:lumMod val="75000"/>
                  </a:schemeClr>
                </a:solidFill>
                <a:latin typeface="Times New Roman Bold" panose="02020503050405090304" charset="0"/>
                <a:cs typeface="Times New Roman Bold" panose="02020503050405090304" charset="0"/>
              </a:rPr>
              <a:t>my face expanding with a big smile</a:t>
            </a:r>
            <a:r>
              <a:rPr sz="3200">
                <a:latin typeface="Times New Roman Regular" panose="02020503050405090304" charset="0"/>
                <a:cs typeface="Times New Roman Regular" panose="02020503050405090304" charset="0"/>
              </a:rPr>
              <a:t>.</a:t>
            </a:r>
            <a:r>
              <a:rPr lang="en-US" sz="3200">
                <a:latin typeface="Times New Roman Regular" panose="02020503050405090304" charset="0"/>
                <a:cs typeface="Times New Roman Regular" panose="02020503050405090304" charset="0"/>
              </a:rPr>
              <a:t> Tears of delight and thrill filling my eyes, I would always </a:t>
            </a:r>
            <a:r>
              <a:rPr lang="en-US" sz="3200" b="1">
                <a:latin typeface="Times New Roman Bold" panose="02020503050405090304" charset="0"/>
                <a:cs typeface="Times New Roman Bold" panose="02020503050405090304" charset="0"/>
              </a:rPr>
              <a:t>treasure </a:t>
            </a:r>
            <a:r>
              <a:rPr lang="en-US" sz="3200">
                <a:latin typeface="Times New Roman Regular" panose="02020503050405090304" charset="0"/>
                <a:cs typeface="Times New Roman Regular" panose="02020503050405090304" charset="0"/>
              </a:rPr>
              <a:t>this experience </a:t>
            </a:r>
            <a:r>
              <a:rPr lang="en-US" sz="3200" b="1">
                <a:solidFill>
                  <a:schemeClr val="accent2">
                    <a:lumMod val="75000"/>
                  </a:schemeClr>
                </a:solidFill>
                <a:latin typeface="Times New Roman Bold" panose="02020503050405090304" charset="0"/>
                <a:cs typeface="Times New Roman Bold" panose="02020503050405090304" charset="0"/>
              </a:rPr>
              <a:t>as a reminder of</a:t>
            </a:r>
            <a:r>
              <a:rPr lang="en-US" sz="3200">
                <a:latin typeface="Times New Roman Regular" panose="02020503050405090304" charset="0"/>
                <a:cs typeface="Times New Roman Regular" panose="02020503050405090304" charset="0"/>
              </a:rPr>
              <a:t> my courage, perseverance and determination.</a:t>
            </a:r>
            <a:endParaRPr lang="en-US" sz="3200">
              <a:latin typeface="Times New Roman Regular" panose="02020503050405090304" charset="0"/>
              <a:cs typeface="Times New Roman Regular" panose="0202050305040509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4" name="文本框 3"/>
          <p:cNvSpPr txBox="1"/>
          <p:nvPr>
            <p:custDataLst>
              <p:tags r:id="rId2"/>
            </p:custDataLst>
          </p:nvPr>
        </p:nvSpPr>
        <p:spPr>
          <a:xfrm>
            <a:off x="3043555" y="3925570"/>
            <a:ext cx="6375400" cy="460375"/>
          </a:xfrm>
          <a:prstGeom prst="rect">
            <a:avLst/>
          </a:prstGeom>
          <a:noFill/>
        </p:spPr>
        <p:txBody>
          <a:bodyPr wrap="square" rtlCol="0">
            <a:spAutoFit/>
          </a:bodyPr>
          <a:p>
            <a:pPr algn="ctr"/>
            <a:r>
              <a:rPr lang="en-US" sz="2400">
                <a:latin typeface="Times New Roman Regular" panose="02020503050405090304" charset="0"/>
                <a:cs typeface="Times New Roman Regular" panose="02020503050405090304" charset="0"/>
              </a:rPr>
              <a:t>-2023</a:t>
            </a:r>
            <a:r>
              <a:rPr lang="zh-CN" altLang="en-US" sz="2400">
                <a:latin typeface="Times New Roman Regular" panose="02020503050405090304" charset="0"/>
                <a:cs typeface="Times New Roman Regular" panose="02020503050405090304" charset="0"/>
              </a:rPr>
              <a:t>年上虞区高二下期末调测</a:t>
            </a:r>
            <a:r>
              <a:rPr lang="en-US" altLang="zh-CN" sz="2400">
                <a:latin typeface="Times New Roman Regular" panose="02020503050405090304" charset="0"/>
                <a:cs typeface="Times New Roman Regular" panose="02020503050405090304" charset="0"/>
              </a:rPr>
              <a:t>-</a:t>
            </a:r>
            <a:endParaRPr lang="en-US" altLang="zh-CN" sz="2400">
              <a:latin typeface="Times New Roman Regular" panose="02020503050405090304" charset="0"/>
              <a:cs typeface="Times New Roman Regular" panose="02020503050405090304" charset="0"/>
            </a:endParaRPr>
          </a:p>
        </p:txBody>
      </p:sp>
      <p:pic>
        <p:nvPicPr>
          <p:cNvPr id="6" name="图片 5" descr="Step One (1)"/>
          <p:cNvPicPr>
            <a:picLocks noChangeAspect="1"/>
          </p:cNvPicPr>
          <p:nvPr/>
        </p:nvPicPr>
        <p:blipFill>
          <a:blip r:embed="rId3"/>
          <a:stretch>
            <a:fillRect/>
          </a:stretch>
        </p:blipFill>
        <p:spPr>
          <a:xfrm>
            <a:off x="0" y="2298700"/>
            <a:ext cx="6095365" cy="6095365"/>
          </a:xfrm>
          <a:prstGeom prst="rect">
            <a:avLst/>
          </a:prstGeom>
        </p:spPr>
      </p:pic>
      <p:sp>
        <p:nvSpPr>
          <p:cNvPr id="7" name="文本框 6"/>
          <p:cNvSpPr txBox="1"/>
          <p:nvPr>
            <p:custDataLst>
              <p:tags r:id="rId4"/>
            </p:custDataLst>
          </p:nvPr>
        </p:nvSpPr>
        <p:spPr>
          <a:xfrm>
            <a:off x="1312545" y="2521585"/>
            <a:ext cx="9423400" cy="706755"/>
          </a:xfrm>
          <a:prstGeom prst="rect">
            <a:avLst/>
          </a:prstGeom>
          <a:solidFill>
            <a:schemeClr val="accent1">
              <a:lumMod val="20000"/>
              <a:lumOff val="80000"/>
            </a:schemeClr>
          </a:solidFill>
        </p:spPr>
        <p:txBody>
          <a:bodyPr wrap="square" rtlCol="0">
            <a:spAutoFit/>
          </a:bodyPr>
          <a:p>
            <a:pPr algn="ctr"/>
            <a:r>
              <a:rPr lang="zh-CN" altLang="en-US" sz="4000">
                <a:latin typeface="方正小标宋简体" panose="02000000000000000000" charset="-122"/>
                <a:ea typeface="方正小标宋简体" panose="02000000000000000000" charset="-122"/>
                <a:cs typeface="方正小标宋简体" panose="02000000000000000000" charset="-122"/>
              </a:rPr>
              <a:t>续写</a:t>
            </a:r>
            <a:r>
              <a:rPr lang="en-US" altLang="zh-CN" sz="4000">
                <a:latin typeface="方正小标宋简体" panose="02000000000000000000" charset="-122"/>
                <a:ea typeface="方正小标宋简体" panose="02000000000000000000" charset="-122"/>
                <a:cs typeface="方正小标宋简体" panose="02000000000000000000" charset="-122"/>
              </a:rPr>
              <a:t>·</a:t>
            </a:r>
            <a:r>
              <a:rPr lang="zh-CN" altLang="en-US" sz="4000">
                <a:latin typeface="方正小标宋简体" panose="02000000000000000000" charset="-122"/>
                <a:ea typeface="方正小标宋简体" panose="02000000000000000000" charset="-122"/>
                <a:cs typeface="方正小标宋简体" panose="02000000000000000000" charset="-122"/>
              </a:rPr>
              <a:t>演讲比赛，老师鼓励，自我超越</a:t>
            </a:r>
            <a:endParaRPr lang="zh-CN" altLang="en-US" sz="4000">
              <a:latin typeface="方正小标宋简体" panose="02000000000000000000" charset="-122"/>
              <a:ea typeface="方正小标宋简体" panose="02000000000000000000" charset="-122"/>
              <a:cs typeface="方正小标宋简体" panose="02000000000000000000"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3" name="文本框 2"/>
          <p:cNvSpPr txBox="1"/>
          <p:nvPr/>
        </p:nvSpPr>
        <p:spPr>
          <a:xfrm>
            <a:off x="1312545" y="1814830"/>
            <a:ext cx="9423400" cy="706755"/>
          </a:xfrm>
          <a:prstGeom prst="rect">
            <a:avLst/>
          </a:prstGeom>
          <a:solidFill>
            <a:schemeClr val="accent1">
              <a:lumMod val="20000"/>
              <a:lumOff val="80000"/>
            </a:schemeClr>
          </a:solidFill>
        </p:spPr>
        <p:txBody>
          <a:bodyPr wrap="square" rtlCol="0">
            <a:spAutoFit/>
          </a:bodyPr>
          <a:p>
            <a:pPr algn="ctr"/>
            <a:r>
              <a:rPr lang="zh-CN" altLang="en-US" sz="4000">
                <a:latin typeface="方正小标宋简体" panose="02000000000000000000" charset="-122"/>
                <a:ea typeface="方正小标宋简体" panose="02000000000000000000" charset="-122"/>
                <a:cs typeface="方正小标宋简体" panose="02000000000000000000" charset="-122"/>
              </a:rPr>
              <a:t>续写</a:t>
            </a:r>
            <a:r>
              <a:rPr lang="en-US" altLang="zh-CN" sz="4000">
                <a:latin typeface="方正小标宋简体" panose="02000000000000000000" charset="-122"/>
                <a:ea typeface="方正小标宋简体" panose="02000000000000000000" charset="-122"/>
                <a:cs typeface="方正小标宋简体" panose="02000000000000000000" charset="-122"/>
              </a:rPr>
              <a:t>·</a:t>
            </a:r>
            <a:r>
              <a:rPr lang="zh-CN" altLang="en-US" sz="4000">
                <a:latin typeface="方正小标宋简体" panose="02000000000000000000" charset="-122"/>
                <a:ea typeface="方正小标宋简体" panose="02000000000000000000" charset="-122"/>
                <a:cs typeface="方正小标宋简体" panose="02000000000000000000" charset="-122"/>
              </a:rPr>
              <a:t>演讲比赛，老师鼓励，自我超越</a:t>
            </a:r>
            <a:endParaRPr lang="zh-CN" altLang="en-US" sz="4000">
              <a:latin typeface="方正小标宋简体" panose="02000000000000000000" charset="-122"/>
              <a:ea typeface="方正小标宋简体" panose="02000000000000000000" charset="-122"/>
              <a:cs typeface="方正小标宋简体" panose="02000000000000000000" charset="-122"/>
            </a:endParaRPr>
          </a:p>
        </p:txBody>
      </p:sp>
      <p:sp>
        <p:nvSpPr>
          <p:cNvPr id="4" name="文本框 3"/>
          <p:cNvSpPr txBox="1"/>
          <p:nvPr>
            <p:custDataLst>
              <p:tags r:id="rId2"/>
            </p:custDataLst>
          </p:nvPr>
        </p:nvSpPr>
        <p:spPr>
          <a:xfrm>
            <a:off x="2908300" y="2736850"/>
            <a:ext cx="6375400" cy="460375"/>
          </a:xfrm>
          <a:prstGeom prst="rect">
            <a:avLst/>
          </a:prstGeom>
          <a:noFill/>
        </p:spPr>
        <p:txBody>
          <a:bodyPr wrap="square" rtlCol="0">
            <a:spAutoFit/>
          </a:bodyPr>
          <a:p>
            <a:pPr algn="ctr"/>
            <a:r>
              <a:rPr lang="en-US" sz="2400">
                <a:latin typeface="Times New Roman Regular" panose="02020503050405090304" charset="0"/>
                <a:cs typeface="Times New Roman Regular" panose="02020503050405090304" charset="0"/>
              </a:rPr>
              <a:t>-2023</a:t>
            </a:r>
            <a:r>
              <a:rPr lang="zh-CN" altLang="en-US" sz="2400">
                <a:latin typeface="Times New Roman Regular" panose="02020503050405090304" charset="0"/>
                <a:cs typeface="Times New Roman Regular" panose="02020503050405090304" charset="0"/>
              </a:rPr>
              <a:t>年上虞区高二下期末调测</a:t>
            </a:r>
            <a:r>
              <a:rPr lang="en-US" altLang="zh-CN" sz="2400">
                <a:latin typeface="Times New Roman Regular" panose="02020503050405090304" charset="0"/>
                <a:cs typeface="Times New Roman Regular" panose="02020503050405090304" charset="0"/>
              </a:rPr>
              <a:t>-</a:t>
            </a:r>
            <a:endParaRPr lang="en-US" altLang="zh-CN" sz="2400">
              <a:latin typeface="Times New Roman Regular" panose="02020503050405090304" charset="0"/>
              <a:cs typeface="Times New Roman Regular" panose="02020503050405090304" charset="0"/>
            </a:endParaRPr>
          </a:p>
        </p:txBody>
      </p:sp>
      <p:pic>
        <p:nvPicPr>
          <p:cNvPr id="5" name="图片 4" descr="Ranking"/>
          <p:cNvPicPr>
            <a:picLocks noChangeAspect="1"/>
          </p:cNvPicPr>
          <p:nvPr/>
        </p:nvPicPr>
        <p:blipFill>
          <a:blip r:embed="rId3"/>
          <a:stretch>
            <a:fillRect/>
          </a:stretch>
        </p:blipFill>
        <p:spPr>
          <a:xfrm>
            <a:off x="-1214120" y="1563370"/>
            <a:ext cx="6375400" cy="63754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2" name="文本框 1"/>
          <p:cNvSpPr txBox="1"/>
          <p:nvPr/>
        </p:nvSpPr>
        <p:spPr>
          <a:xfrm>
            <a:off x="191135" y="537845"/>
            <a:ext cx="9514205" cy="6251575"/>
          </a:xfrm>
          <a:prstGeom prst="rect">
            <a:avLst/>
          </a:prstGeom>
          <a:noFill/>
        </p:spPr>
        <p:txBody>
          <a:bodyPr wrap="square" rtlCol="0" anchor="t">
            <a:spAutoFit/>
          </a:bodyPr>
          <a:p>
            <a:pPr algn="just">
              <a:lnSpc>
                <a:spcPct val="110000"/>
              </a:lnSpc>
            </a:pPr>
            <a:r>
              <a:rPr lang="en-US" altLang="zh-CN" sz="2800">
                <a:latin typeface="Times New Roman Regular" panose="02020503050405090304" charset="0"/>
                <a:cs typeface="Times New Roman Regular" panose="02020503050405090304" charset="0"/>
              </a:rPr>
              <a:t>    </a:t>
            </a:r>
            <a:r>
              <a:rPr lang="zh-CN" altLang="en-US" sz="2800">
                <a:latin typeface="Times New Roman Regular" panose="02020503050405090304" charset="0"/>
                <a:cs typeface="Times New Roman Regular" panose="02020503050405090304" charset="0"/>
              </a:rPr>
              <a:t>It was the beginning of a new year, and I was in the best class, where most of the chatterboxes were. Sadly, I was not one of them. Most of the time, my mouth was zipped very tightly and I hardly had any friends who appreciated my silence.</a:t>
            </a:r>
            <a:endParaRPr lang="zh-CN" altLang="en-US" sz="2800">
              <a:latin typeface="Times New Roman Regular" panose="02020503050405090304" charset="0"/>
              <a:cs typeface="Times New Roman Regular" panose="02020503050405090304" charset="0"/>
            </a:endParaRPr>
          </a:p>
          <a:p>
            <a:pPr algn="just">
              <a:lnSpc>
                <a:spcPct val="110000"/>
              </a:lnSpc>
            </a:pPr>
            <a:r>
              <a:rPr lang="zh-CN" altLang="en-US" sz="2800">
                <a:latin typeface="Times New Roman Regular" panose="02020503050405090304" charset="0"/>
                <a:cs typeface="Times New Roman Regular" panose="02020503050405090304" charset="0"/>
              </a:rPr>
              <a:t>   There was a speech competition three months later. The selection was left to our strict English </a:t>
            </a:r>
            <a:r>
              <a:rPr lang="zh-CN" altLang="en-US" sz="2800">
                <a:latin typeface="Times New Roman Regular" panose="02020503050405090304" charset="0"/>
                <a:cs typeface="Times New Roman Regular" panose="02020503050405090304" charset="0"/>
                <a:sym typeface="+mn-ea"/>
              </a:rPr>
              <a:t>teacher Mrs.Lee, whom I feared the most because she h</a:t>
            </a:r>
            <a:r>
              <a:rPr lang="zh-CN" altLang="en-US" sz="2800">
                <a:latin typeface="Times New Roman Regular" panose="02020503050405090304" charset="0"/>
                <a:cs typeface="Times New Roman Regular" panose="02020503050405090304" charset="0"/>
              </a:rPr>
              <a:t>ardly ever smiled at us. Strangely though, on the day her decision was to be announced to us, she proclaimed, “Jane shall be the one who will join the competition.”</a:t>
            </a:r>
            <a:endParaRPr lang="zh-CN" altLang="en-US" sz="2800">
              <a:latin typeface="Times New Roman Regular" panose="02020503050405090304" charset="0"/>
              <a:cs typeface="Times New Roman Regular" panose="02020503050405090304" charset="0"/>
            </a:endParaRPr>
          </a:p>
          <a:p>
            <a:pPr algn="just">
              <a:lnSpc>
                <a:spcPct val="110000"/>
              </a:lnSpc>
            </a:pPr>
            <a:r>
              <a:rPr lang="zh-CN" altLang="en-US" sz="2800">
                <a:latin typeface="Times New Roman Regular" panose="02020503050405090304" charset="0"/>
                <a:cs typeface="Times New Roman Regular" panose="02020503050405090304" charset="0"/>
              </a:rPr>
              <a:t>   There was silence in our usually-noisy class. “You have to write a speech today and show it to me tomorrow, Jane," Mrs. Lee instructed, thereby breaking the ice.</a:t>
            </a:r>
            <a:endParaRPr lang="zh-CN" altLang="en-US" sz="2800">
              <a:latin typeface="Times New Roman Regular" panose="02020503050405090304" charset="0"/>
              <a:cs typeface="Times New Roman Regular" panose="02020503050405090304" charset="0"/>
            </a:endParaRPr>
          </a:p>
        </p:txBody>
      </p:sp>
      <p:sp>
        <p:nvSpPr>
          <p:cNvPr id="5" name="文本框 4"/>
          <p:cNvSpPr txBox="1"/>
          <p:nvPr>
            <p:custDataLst>
              <p:tags r:id="rId2"/>
            </p:custDataLst>
          </p:nvPr>
        </p:nvSpPr>
        <p:spPr>
          <a:xfrm>
            <a:off x="9996170" y="1181100"/>
            <a:ext cx="1982470" cy="882015"/>
          </a:xfrm>
          <a:prstGeom prst="roundRect">
            <a:avLst/>
          </a:prstGeom>
          <a:solidFill>
            <a:schemeClr val="accent4">
              <a:lumMod val="40000"/>
              <a:lumOff val="6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“我”的处境和现状</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pic>
        <p:nvPicPr>
          <p:cNvPr id="6" name="图片 5" descr="箭头1_下"/>
          <p:cNvPicPr>
            <a:picLocks noChangeAspect="1"/>
          </p:cNvPicPr>
          <p:nvPr/>
        </p:nvPicPr>
        <p:blipFill>
          <a:blip r:embed="rId3"/>
          <a:stretch>
            <a:fillRect/>
          </a:stretch>
        </p:blipFill>
        <p:spPr>
          <a:xfrm>
            <a:off x="10745470" y="2122170"/>
            <a:ext cx="560705" cy="560705"/>
          </a:xfrm>
          <a:prstGeom prst="rect">
            <a:avLst/>
          </a:prstGeom>
        </p:spPr>
      </p:pic>
      <p:sp>
        <p:nvSpPr>
          <p:cNvPr id="7" name="文本框 6"/>
          <p:cNvSpPr txBox="1"/>
          <p:nvPr>
            <p:custDataLst>
              <p:tags r:id="rId4"/>
            </p:custDataLst>
          </p:nvPr>
        </p:nvSpPr>
        <p:spPr>
          <a:xfrm>
            <a:off x="9919335" y="2948305"/>
            <a:ext cx="2059305" cy="1192530"/>
          </a:xfrm>
          <a:prstGeom prst="roundRect">
            <a:avLst/>
          </a:prstGeom>
          <a:solidFill>
            <a:schemeClr val="accent4">
              <a:lumMod val="40000"/>
              <a:lumOff val="6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“我”被英语老师挑中参加演讲比赛</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pic>
        <p:nvPicPr>
          <p:cNvPr id="8" name="图片 7" descr="箭头1_下"/>
          <p:cNvPicPr>
            <a:picLocks noChangeAspect="1"/>
          </p:cNvPicPr>
          <p:nvPr>
            <p:custDataLst>
              <p:tags r:id="rId5"/>
            </p:custDataLst>
          </p:nvPr>
        </p:nvPicPr>
        <p:blipFill>
          <a:blip r:embed="rId3"/>
          <a:stretch>
            <a:fillRect/>
          </a:stretch>
        </p:blipFill>
        <p:spPr>
          <a:xfrm>
            <a:off x="10745470" y="4406265"/>
            <a:ext cx="560705" cy="560705"/>
          </a:xfrm>
          <a:prstGeom prst="rect">
            <a:avLst/>
          </a:prstGeom>
        </p:spPr>
      </p:pic>
      <p:sp>
        <p:nvSpPr>
          <p:cNvPr id="9" name="文本框 8"/>
          <p:cNvSpPr txBox="1"/>
          <p:nvPr>
            <p:custDataLst>
              <p:tags r:id="rId6"/>
            </p:custDataLst>
          </p:nvPr>
        </p:nvSpPr>
        <p:spPr>
          <a:xfrm>
            <a:off x="9996170" y="5132705"/>
            <a:ext cx="2059305" cy="1192530"/>
          </a:xfrm>
          <a:prstGeom prst="roundRect">
            <a:avLst/>
          </a:prstGeom>
          <a:solidFill>
            <a:schemeClr val="accent4">
              <a:lumMod val="40000"/>
              <a:lumOff val="6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“我”被要求写一篇演讲稿，给英语老师看</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4" name="文本框 3"/>
          <p:cNvSpPr txBox="1"/>
          <p:nvPr>
            <p:custDataLst>
              <p:tags r:id="rId7"/>
            </p:custDataLst>
          </p:nvPr>
        </p:nvSpPr>
        <p:spPr>
          <a:xfrm>
            <a:off x="128905" y="50165"/>
            <a:ext cx="1982470" cy="572930"/>
          </a:xfrm>
          <a:prstGeom prst="roundRect">
            <a:avLst/>
          </a:prstGeom>
          <a:solidFill>
            <a:schemeClr val="accent1">
              <a:lumMod val="20000"/>
              <a:lumOff val="80000"/>
            </a:schemeClr>
          </a:solidFill>
        </p:spPr>
        <p:txBody>
          <a:bodyPr wrap="square" rtlCol="0">
            <a:spAutoFit/>
          </a:bodyPr>
          <a:p>
            <a:pPr algn="ctr"/>
            <a:r>
              <a:rPr lang="zh-CN" altLang="en-US" sz="2800">
                <a:latin typeface="方正小标宋简体" panose="02000000000000000000" charset="-122"/>
                <a:ea typeface="方正小标宋简体" panose="02000000000000000000" charset="-122"/>
                <a:cs typeface="方正小标宋简体" panose="02000000000000000000" charset="-122"/>
              </a:rPr>
              <a:t>原文再现</a:t>
            </a:r>
            <a:endParaRPr lang="zh-CN" altLang="en-US" sz="2800">
              <a:latin typeface="方正小标宋简体" panose="02000000000000000000" charset="-122"/>
              <a:ea typeface="方正小标宋简体" panose="02000000000000000000" charset="-122"/>
              <a:cs typeface="方正小标宋简体" panose="02000000000000000000" charset="-122"/>
            </a:endParaRPr>
          </a:p>
        </p:txBody>
      </p:sp>
      <p:pic>
        <p:nvPicPr>
          <p:cNvPr id="10" name="图片 9" descr="1_round_solid_数字1_by_climei (1)"/>
          <p:cNvPicPr>
            <a:picLocks noChangeAspect="1"/>
          </p:cNvPicPr>
          <p:nvPr/>
        </p:nvPicPr>
        <p:blipFill>
          <a:blip r:embed="rId8"/>
          <a:stretch>
            <a:fillRect/>
          </a:stretch>
        </p:blipFill>
        <p:spPr>
          <a:xfrm>
            <a:off x="263525" y="691515"/>
            <a:ext cx="354965" cy="354965"/>
          </a:xfrm>
          <a:prstGeom prst="rect">
            <a:avLst/>
          </a:prstGeom>
        </p:spPr>
      </p:pic>
      <p:pic>
        <p:nvPicPr>
          <p:cNvPr id="11" name="图片 10" descr="2_round_solid_数字2_by_climei"/>
          <p:cNvPicPr>
            <a:picLocks noChangeAspect="1"/>
          </p:cNvPicPr>
          <p:nvPr/>
        </p:nvPicPr>
        <p:blipFill>
          <a:blip r:embed="rId9"/>
          <a:stretch>
            <a:fillRect/>
          </a:stretch>
        </p:blipFill>
        <p:spPr>
          <a:xfrm>
            <a:off x="217805" y="2536190"/>
            <a:ext cx="354965" cy="354965"/>
          </a:xfrm>
          <a:prstGeom prst="rect">
            <a:avLst/>
          </a:prstGeom>
        </p:spPr>
      </p:pic>
      <p:pic>
        <p:nvPicPr>
          <p:cNvPr id="12" name="图片 11" descr="3_round_solid_数字3_by_climei"/>
          <p:cNvPicPr>
            <a:picLocks noChangeAspect="1"/>
          </p:cNvPicPr>
          <p:nvPr/>
        </p:nvPicPr>
        <p:blipFill>
          <a:blip r:embed="rId10"/>
          <a:stretch>
            <a:fillRect/>
          </a:stretch>
        </p:blipFill>
        <p:spPr>
          <a:xfrm>
            <a:off x="191135" y="5340985"/>
            <a:ext cx="354965" cy="35496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2" name="文本框 1"/>
          <p:cNvSpPr txBox="1"/>
          <p:nvPr/>
        </p:nvSpPr>
        <p:spPr>
          <a:xfrm>
            <a:off x="233045" y="606425"/>
            <a:ext cx="9247505" cy="6251575"/>
          </a:xfrm>
          <a:prstGeom prst="rect">
            <a:avLst/>
          </a:prstGeom>
          <a:noFill/>
        </p:spPr>
        <p:txBody>
          <a:bodyPr wrap="square" rtlCol="0" anchor="t">
            <a:spAutoFit/>
          </a:bodyPr>
          <a:p>
            <a:pPr algn="just">
              <a:lnSpc>
                <a:spcPct val="110000"/>
              </a:lnSpc>
            </a:pPr>
            <a:r>
              <a:rPr lang="en-US" altLang="zh-CN" sz="2800">
                <a:latin typeface="Times New Roman Regular" panose="02020503050405090304" charset="0"/>
                <a:cs typeface="Times New Roman Regular" panose="02020503050405090304" charset="0"/>
              </a:rPr>
              <a:t>   </a:t>
            </a:r>
            <a:r>
              <a:rPr lang="zh-CN" altLang="en-US" sz="2800">
                <a:latin typeface="Times New Roman Regular" panose="02020503050405090304" charset="0"/>
                <a:cs typeface="Times New Roman Regular" panose="02020503050405090304" charset="0"/>
              </a:rPr>
              <a:t>The next day, I showed my speech to Mrs. Lee. Reading it, she nodded in satisfaction and </a:t>
            </a:r>
            <a:r>
              <a:rPr lang="zh-CN" altLang="en-US" sz="2800">
                <a:latin typeface="Times New Roman Regular" panose="02020503050405090304" charset="0"/>
                <a:cs typeface="Times New Roman Regular" panose="02020503050405090304" charset="0"/>
                <a:sym typeface="+mn-ea"/>
              </a:rPr>
              <a:t>grinned at me for the first time. In the sweetest </a:t>
            </a:r>
            <a:r>
              <a:rPr lang="zh-CN" altLang="en-US" sz="2800">
                <a:latin typeface="Times New Roman Regular" panose="02020503050405090304" charset="0"/>
                <a:cs typeface="Times New Roman Regular" panose="02020503050405090304" charset="0"/>
              </a:rPr>
              <a:t>voice, she praised me, “Wonderful work! Why </a:t>
            </a:r>
            <a:r>
              <a:rPr lang="zh-CN" altLang="en-US" sz="2800">
                <a:latin typeface="Times New Roman Regular" panose="02020503050405090304" charset="0"/>
                <a:cs typeface="Times New Roman Regular" panose="02020503050405090304" charset="0"/>
                <a:sym typeface="+mn-ea"/>
              </a:rPr>
              <a:t>don't you read it to the class?” Instantly, my throat went dry. </a:t>
            </a:r>
            <a:r>
              <a:rPr lang="zh-CN" altLang="en-US" sz="2800">
                <a:latin typeface="Times New Roman Regular" panose="02020503050405090304" charset="0"/>
                <a:cs typeface="Times New Roman Regular" panose="02020503050405090304" charset="0"/>
              </a:rPr>
              <a:t>Butterflies fluttered around in my stomach, crashing against my stomach walls and making me feel sick.</a:t>
            </a:r>
            <a:endParaRPr lang="zh-CN" altLang="en-US" sz="2800">
              <a:latin typeface="Times New Roman Regular" panose="02020503050405090304" charset="0"/>
              <a:cs typeface="Times New Roman Regular" panose="02020503050405090304" charset="0"/>
            </a:endParaRPr>
          </a:p>
          <a:p>
            <a:pPr algn="just">
              <a:lnSpc>
                <a:spcPct val="110000"/>
              </a:lnSpc>
            </a:pPr>
            <a:r>
              <a:rPr lang="zh-CN" altLang="en-US" sz="2800">
                <a:latin typeface="Times New Roman Regular" panose="02020503050405090304" charset="0"/>
                <a:cs typeface="Times New Roman Regular" panose="02020503050405090304" charset="0"/>
                <a:sym typeface="+mn-ea"/>
              </a:rPr>
              <a:t>    Swallowing hard and taking a deep breath, I began reciting my essay with the worst  pronunciation anyone had ever heard. However, I stumbled a little and panicked, unable to go on. The entire class burst into laughter as they shouted discouraging words, saying that they should have been in my place instead. Hot tears stung my eyes as I rushed back to my seat, weeping silently in embarrassment.</a:t>
            </a:r>
            <a:endParaRPr lang="zh-CN" altLang="en-US" sz="2800">
              <a:latin typeface="Times New Roman Regular" panose="02020503050405090304" charset="0"/>
              <a:cs typeface="Times New Roman Regular" panose="02020503050405090304" charset="0"/>
              <a:sym typeface="+mn-ea"/>
            </a:endParaRPr>
          </a:p>
        </p:txBody>
      </p:sp>
      <p:pic>
        <p:nvPicPr>
          <p:cNvPr id="6" name="图片 5" descr="箭头1_下"/>
          <p:cNvPicPr>
            <a:picLocks noChangeAspect="1"/>
          </p:cNvPicPr>
          <p:nvPr>
            <p:custDataLst>
              <p:tags r:id="rId2"/>
            </p:custDataLst>
          </p:nvPr>
        </p:nvPicPr>
        <p:blipFill>
          <a:blip r:embed="rId3"/>
          <a:stretch>
            <a:fillRect/>
          </a:stretch>
        </p:blipFill>
        <p:spPr>
          <a:xfrm>
            <a:off x="10707370" y="3040380"/>
            <a:ext cx="560705" cy="560705"/>
          </a:xfrm>
          <a:prstGeom prst="rect">
            <a:avLst/>
          </a:prstGeom>
        </p:spPr>
      </p:pic>
      <p:sp>
        <p:nvSpPr>
          <p:cNvPr id="7" name="文本框 6"/>
          <p:cNvSpPr txBox="1"/>
          <p:nvPr>
            <p:custDataLst>
              <p:tags r:id="rId4"/>
            </p:custDataLst>
          </p:nvPr>
        </p:nvSpPr>
        <p:spPr>
          <a:xfrm>
            <a:off x="9958070" y="1405255"/>
            <a:ext cx="2059305" cy="1192530"/>
          </a:xfrm>
          <a:prstGeom prst="roundRect">
            <a:avLst/>
          </a:prstGeom>
          <a:solidFill>
            <a:schemeClr val="accent4">
              <a:lumMod val="40000"/>
              <a:lumOff val="60000"/>
            </a:schemeClr>
          </a:solidFill>
        </p:spPr>
        <p:txBody>
          <a:bodyPr wrap="square" rtlCol="0" anchor="ctr" anchorCtr="0">
            <a:noAutofit/>
          </a:bodyPr>
          <a:p>
            <a:pPr algn="ctr"/>
            <a:r>
              <a:rPr lang="en-US" altLang="zh-CN" sz="2000">
                <a:latin typeface="方正小标宋简体" panose="02000000000000000000" charset="-122"/>
                <a:ea typeface="方正小标宋简体" panose="02000000000000000000" charset="-122"/>
                <a:cs typeface="方正小标宋简体" panose="02000000000000000000" charset="-122"/>
              </a:rPr>
              <a:t> </a:t>
            </a:r>
            <a:r>
              <a:rPr lang="zh-CN" altLang="en-US" sz="2000">
                <a:latin typeface="方正小标宋简体" panose="02000000000000000000" charset="-122"/>
                <a:ea typeface="方正小标宋简体" panose="02000000000000000000" charset="-122"/>
                <a:cs typeface="方正小标宋简体" panose="02000000000000000000" charset="-122"/>
              </a:rPr>
              <a:t>“我”得到肯定，并被要求当众展示</a:t>
            </a:r>
            <a:r>
              <a:rPr lang="en-US" altLang="zh-CN" sz="2000">
                <a:latin typeface="方正小标宋简体" panose="02000000000000000000" charset="-122"/>
                <a:ea typeface="方正小标宋简体" panose="02000000000000000000" charset="-122"/>
                <a:cs typeface="方正小标宋简体" panose="02000000000000000000" charset="-122"/>
              </a:rPr>
              <a:t> </a:t>
            </a:r>
            <a:endParaRPr lang="en-US" altLang="zh-CN" sz="2000">
              <a:latin typeface="方正小标宋简体" panose="02000000000000000000" charset="-122"/>
              <a:ea typeface="方正小标宋简体" panose="02000000000000000000" charset="-122"/>
              <a:cs typeface="方正小标宋简体" panose="02000000000000000000" charset="-122"/>
            </a:endParaRPr>
          </a:p>
        </p:txBody>
      </p:sp>
      <p:sp>
        <p:nvSpPr>
          <p:cNvPr id="4" name="文本框 3"/>
          <p:cNvSpPr txBox="1"/>
          <p:nvPr>
            <p:custDataLst>
              <p:tags r:id="rId5"/>
            </p:custDataLst>
          </p:nvPr>
        </p:nvSpPr>
        <p:spPr>
          <a:xfrm>
            <a:off x="9958070" y="4043680"/>
            <a:ext cx="2059305" cy="1192530"/>
          </a:xfrm>
          <a:prstGeom prst="roundRect">
            <a:avLst/>
          </a:prstGeom>
          <a:solidFill>
            <a:schemeClr val="accent4">
              <a:lumMod val="40000"/>
              <a:lumOff val="6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糟糕的“展示失败经历”</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5" name="文本框 4"/>
          <p:cNvSpPr txBox="1"/>
          <p:nvPr>
            <p:custDataLst>
              <p:tags r:id="rId6"/>
            </p:custDataLst>
          </p:nvPr>
        </p:nvSpPr>
        <p:spPr>
          <a:xfrm>
            <a:off x="128905" y="130175"/>
            <a:ext cx="1982470" cy="572930"/>
          </a:xfrm>
          <a:prstGeom prst="roundRect">
            <a:avLst/>
          </a:prstGeom>
          <a:solidFill>
            <a:schemeClr val="accent1">
              <a:lumMod val="20000"/>
              <a:lumOff val="80000"/>
            </a:schemeClr>
          </a:solidFill>
        </p:spPr>
        <p:txBody>
          <a:bodyPr wrap="square" rtlCol="0">
            <a:spAutoFit/>
          </a:bodyPr>
          <a:p>
            <a:pPr algn="ctr"/>
            <a:r>
              <a:rPr lang="zh-CN" altLang="en-US" sz="2800">
                <a:latin typeface="方正小标宋简体" panose="02000000000000000000" charset="-122"/>
                <a:ea typeface="方正小标宋简体" panose="02000000000000000000" charset="-122"/>
                <a:cs typeface="方正小标宋简体" panose="02000000000000000000" charset="-122"/>
              </a:rPr>
              <a:t>原文再现</a:t>
            </a:r>
            <a:endParaRPr lang="zh-CN" altLang="en-US" sz="2800">
              <a:latin typeface="方正小标宋简体" panose="02000000000000000000" charset="-122"/>
              <a:ea typeface="方正小标宋简体" panose="02000000000000000000" charset="-122"/>
              <a:cs typeface="方正小标宋简体" panose="02000000000000000000" charset="-122"/>
            </a:endParaRPr>
          </a:p>
        </p:txBody>
      </p:sp>
      <p:pic>
        <p:nvPicPr>
          <p:cNvPr id="8" name="图片 7" descr="4_round_solid_数字4_by_climei"/>
          <p:cNvPicPr>
            <a:picLocks noChangeAspect="1"/>
          </p:cNvPicPr>
          <p:nvPr/>
        </p:nvPicPr>
        <p:blipFill>
          <a:blip r:embed="rId7"/>
          <a:stretch>
            <a:fillRect/>
          </a:stretch>
        </p:blipFill>
        <p:spPr>
          <a:xfrm>
            <a:off x="198755" y="702945"/>
            <a:ext cx="426720" cy="426720"/>
          </a:xfrm>
          <a:prstGeom prst="rect">
            <a:avLst/>
          </a:prstGeom>
        </p:spPr>
      </p:pic>
      <p:pic>
        <p:nvPicPr>
          <p:cNvPr id="9" name="图片 8" descr="5_round_solid_数字5_by_climei"/>
          <p:cNvPicPr>
            <a:picLocks noChangeAspect="1"/>
          </p:cNvPicPr>
          <p:nvPr/>
        </p:nvPicPr>
        <p:blipFill>
          <a:blip r:embed="rId8"/>
          <a:stretch>
            <a:fillRect/>
          </a:stretch>
        </p:blipFill>
        <p:spPr>
          <a:xfrm>
            <a:off x="198755" y="3518535"/>
            <a:ext cx="426720" cy="42672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2" name="文本框 1"/>
          <p:cNvSpPr txBox="1"/>
          <p:nvPr/>
        </p:nvSpPr>
        <p:spPr>
          <a:xfrm>
            <a:off x="183515" y="783590"/>
            <a:ext cx="9225280" cy="3709035"/>
          </a:xfrm>
          <a:prstGeom prst="rect">
            <a:avLst/>
          </a:prstGeom>
          <a:noFill/>
        </p:spPr>
        <p:txBody>
          <a:bodyPr wrap="square" rtlCol="0" anchor="t">
            <a:spAutoFit/>
          </a:bodyPr>
          <a:p>
            <a:pPr algn="just">
              <a:lnSpc>
                <a:spcPct val="120000"/>
              </a:lnSpc>
            </a:pPr>
            <a:r>
              <a:rPr lang="en-US" sz="2800">
                <a:latin typeface="Times New Roman Regular" panose="02020503050405090304" charset="0"/>
                <a:cs typeface="Times New Roman Regular" panose="02020503050405090304" charset="0"/>
              </a:rPr>
              <a:t>    </a:t>
            </a:r>
            <a:r>
              <a:rPr sz="2800">
                <a:latin typeface="Times New Roman Regular" panose="02020503050405090304" charset="0"/>
                <a:cs typeface="Times New Roman Regular" panose="02020503050405090304" charset="0"/>
              </a:rPr>
              <a:t>After school, Mrs. Lee called me to her office</a:t>
            </a:r>
            <a:r>
              <a:rPr lang="en-US" sz="2800">
                <a:latin typeface="Times New Roman Regular" panose="02020503050405090304" charset="0"/>
                <a:cs typeface="Times New Roman Regular" panose="02020503050405090304" charset="0"/>
              </a:rPr>
              <a:t>, where she gave m</a:t>
            </a:r>
            <a:r>
              <a:rPr sz="2800">
                <a:latin typeface="Times New Roman Regular" panose="02020503050405090304" charset="0"/>
                <a:cs typeface="Times New Roman Regular" panose="02020503050405090304" charset="0"/>
                <a:sym typeface="+mn-ea"/>
              </a:rPr>
              <a:t>e a few pointers on how to </a:t>
            </a:r>
            <a:r>
              <a:rPr sz="2800">
                <a:latin typeface="Times New Roman Regular" panose="02020503050405090304" charset="0"/>
                <a:cs typeface="Times New Roman Regular" panose="02020503050405090304" charset="0"/>
              </a:rPr>
              <a:t>overcome stage fright. Patiently, she went through the speech with me several times until my utterly bad pronunciation was “cured”. It was with much patience that Mrs. Lee worked through those three months with me, ensuring that my words were crisp and clear and teaching me how to put expressions into my sentences.</a:t>
            </a:r>
            <a:endParaRPr sz="2800">
              <a:latin typeface="Times New Roman Regular" panose="02020503050405090304" charset="0"/>
              <a:cs typeface="Times New Roman Regular" panose="02020503050405090304" charset="0"/>
            </a:endParaRPr>
          </a:p>
        </p:txBody>
      </p:sp>
      <p:sp>
        <p:nvSpPr>
          <p:cNvPr id="7" name="文本框 6"/>
          <p:cNvSpPr txBox="1"/>
          <p:nvPr>
            <p:custDataLst>
              <p:tags r:id="rId2"/>
            </p:custDataLst>
          </p:nvPr>
        </p:nvSpPr>
        <p:spPr>
          <a:xfrm>
            <a:off x="9624695" y="1753235"/>
            <a:ext cx="2481580" cy="1192530"/>
          </a:xfrm>
          <a:prstGeom prst="roundRect">
            <a:avLst/>
          </a:prstGeom>
          <a:solidFill>
            <a:schemeClr val="accent4">
              <a:lumMod val="40000"/>
              <a:lumOff val="60000"/>
            </a:schemeClr>
          </a:solidFill>
        </p:spPr>
        <p:txBody>
          <a:bodyPr wrap="square" rtlCol="0" anchor="ctr" anchorCtr="0">
            <a:noAutofit/>
          </a:bodyPr>
          <a:p>
            <a:pPr algn="ctr"/>
            <a:r>
              <a:rPr lang="en-US" altLang="zh-CN" sz="2000">
                <a:latin typeface="方正小标宋简体" panose="02000000000000000000" charset="-122"/>
                <a:ea typeface="方正小标宋简体" panose="02000000000000000000" charset="-122"/>
                <a:cs typeface="方正小标宋简体" panose="02000000000000000000" charset="-122"/>
              </a:rPr>
              <a:t> </a:t>
            </a:r>
            <a:r>
              <a:rPr lang="zh-CN" altLang="en-US" sz="2000">
                <a:latin typeface="方正小标宋简体" panose="02000000000000000000" charset="-122"/>
                <a:ea typeface="方正小标宋简体" panose="02000000000000000000" charset="-122"/>
                <a:cs typeface="方正小标宋简体" panose="02000000000000000000" charset="-122"/>
              </a:rPr>
              <a:t>英语老师帮助“我”练习演讲，克服“</a:t>
            </a:r>
            <a:r>
              <a:rPr lang="en-US" altLang="zh-CN" sz="2000">
                <a:latin typeface="方正小标宋简体" panose="02000000000000000000" charset="-122"/>
                <a:ea typeface="方正小标宋简体" panose="02000000000000000000" charset="-122"/>
                <a:cs typeface="方正小标宋简体" panose="02000000000000000000" charset="-122"/>
              </a:rPr>
              <a:t>stage fright</a:t>
            </a:r>
            <a:r>
              <a:rPr lang="zh-CN" altLang="en-US" sz="2000">
                <a:latin typeface="方正小标宋简体" panose="02000000000000000000" charset="-122"/>
                <a:ea typeface="方正小标宋简体" panose="02000000000000000000" charset="-122"/>
                <a:cs typeface="方正小标宋简体" panose="02000000000000000000" charset="-122"/>
              </a:rPr>
              <a:t>”</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4" name="文本框 3"/>
          <p:cNvSpPr txBox="1"/>
          <p:nvPr>
            <p:custDataLst>
              <p:tags r:id="rId3"/>
            </p:custDataLst>
          </p:nvPr>
        </p:nvSpPr>
        <p:spPr>
          <a:xfrm>
            <a:off x="183515" y="130175"/>
            <a:ext cx="1982470" cy="572930"/>
          </a:xfrm>
          <a:prstGeom prst="roundRect">
            <a:avLst/>
          </a:prstGeom>
          <a:solidFill>
            <a:schemeClr val="accent1">
              <a:lumMod val="20000"/>
              <a:lumOff val="80000"/>
            </a:schemeClr>
          </a:solidFill>
        </p:spPr>
        <p:txBody>
          <a:bodyPr wrap="square" rtlCol="0">
            <a:spAutoFit/>
          </a:bodyPr>
          <a:p>
            <a:pPr algn="ctr"/>
            <a:r>
              <a:rPr lang="zh-CN" altLang="en-US" sz="2800">
                <a:latin typeface="方正小标宋简体" panose="02000000000000000000" charset="-122"/>
                <a:ea typeface="方正小标宋简体" panose="02000000000000000000" charset="-122"/>
                <a:cs typeface="方正小标宋简体" panose="02000000000000000000" charset="-122"/>
              </a:rPr>
              <a:t>原文再现</a:t>
            </a:r>
            <a:endParaRPr lang="zh-CN" altLang="en-US" sz="2800">
              <a:latin typeface="方正小标宋简体" panose="02000000000000000000" charset="-122"/>
              <a:ea typeface="方正小标宋简体" panose="02000000000000000000" charset="-122"/>
              <a:cs typeface="方正小标宋简体" panose="02000000000000000000" charset="-122"/>
            </a:endParaRPr>
          </a:p>
        </p:txBody>
      </p:sp>
      <p:pic>
        <p:nvPicPr>
          <p:cNvPr id="5" name="图片 4" descr="6_round_solid_数字6_by_climei"/>
          <p:cNvPicPr>
            <a:picLocks noChangeAspect="1"/>
          </p:cNvPicPr>
          <p:nvPr/>
        </p:nvPicPr>
        <p:blipFill>
          <a:blip r:embed="rId4"/>
          <a:stretch>
            <a:fillRect/>
          </a:stretch>
        </p:blipFill>
        <p:spPr>
          <a:xfrm>
            <a:off x="183515" y="930910"/>
            <a:ext cx="382270" cy="38227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3" name="文本框 2"/>
          <p:cNvSpPr txBox="1"/>
          <p:nvPr/>
        </p:nvSpPr>
        <p:spPr>
          <a:xfrm>
            <a:off x="255905" y="152400"/>
            <a:ext cx="6142355" cy="578444"/>
          </a:xfrm>
          <a:prstGeom prst="roundRect">
            <a:avLst/>
          </a:prstGeom>
          <a:solidFill>
            <a:schemeClr val="accent1">
              <a:lumMod val="20000"/>
              <a:lumOff val="80000"/>
            </a:schemeClr>
          </a:solidFill>
        </p:spPr>
        <p:txBody>
          <a:bodyPr wrap="square" rtlCol="0">
            <a:spAutoFit/>
          </a:bodyPr>
          <a:p>
            <a:pPr algn="ctr"/>
            <a:r>
              <a:rPr lang="en-US" altLang="zh-CN" sz="2800">
                <a:latin typeface="方正小标宋简体" panose="02000000000000000000" charset="-122"/>
                <a:ea typeface="方正小标宋简体" panose="02000000000000000000" charset="-122"/>
                <a:cs typeface="方正小标宋简体" panose="02000000000000000000" charset="-122"/>
              </a:rPr>
              <a:t>Para.1-3: Background information</a:t>
            </a:r>
            <a:endParaRPr lang="en-US" altLang="zh-CN" sz="2800">
              <a:latin typeface="方正小标宋简体" panose="02000000000000000000" charset="-122"/>
              <a:ea typeface="方正小标宋简体" panose="02000000000000000000" charset="-122"/>
              <a:cs typeface="方正小标宋简体" panose="02000000000000000000" charset="-122"/>
            </a:endParaRPr>
          </a:p>
        </p:txBody>
      </p:sp>
      <p:sp>
        <p:nvSpPr>
          <p:cNvPr id="8" name="文本框 7"/>
          <p:cNvSpPr txBox="1"/>
          <p:nvPr>
            <p:custDataLst>
              <p:tags r:id="rId2"/>
            </p:custDataLst>
          </p:nvPr>
        </p:nvSpPr>
        <p:spPr>
          <a:xfrm>
            <a:off x="1584960" y="1418590"/>
            <a:ext cx="2394585" cy="578444"/>
          </a:xfrm>
          <a:prstGeom prst="roundRect">
            <a:avLst/>
          </a:prstGeom>
          <a:solidFill>
            <a:schemeClr val="accent4">
              <a:lumMod val="20000"/>
              <a:lumOff val="80000"/>
            </a:schemeClr>
          </a:solidFill>
        </p:spPr>
        <p:txBody>
          <a:bodyPr wrap="square" rtlCol="0">
            <a:spAutoFit/>
          </a:bodyPr>
          <a:p>
            <a:pPr algn="ctr"/>
            <a:r>
              <a:rPr lang="en-US" altLang="zh-CN" sz="2800">
                <a:latin typeface="方正小标宋简体" panose="02000000000000000000" charset="-122"/>
                <a:ea typeface="方正小标宋简体" panose="02000000000000000000" charset="-122"/>
                <a:cs typeface="方正小标宋简体" panose="02000000000000000000" charset="-122"/>
              </a:rPr>
              <a:t>Character: </a:t>
            </a:r>
            <a:r>
              <a:rPr lang="en-US" altLang="zh-CN" sz="28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rPr>
              <a:t>I</a:t>
            </a:r>
            <a:endParaRPr lang="en-US" altLang="zh-CN" sz="28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sp>
        <p:nvSpPr>
          <p:cNvPr id="10" name="文本框 9"/>
          <p:cNvSpPr txBox="1"/>
          <p:nvPr>
            <p:custDataLst>
              <p:tags r:id="rId3"/>
            </p:custDataLst>
          </p:nvPr>
        </p:nvSpPr>
        <p:spPr>
          <a:xfrm>
            <a:off x="6893560" y="1266190"/>
            <a:ext cx="3368040" cy="1060359"/>
          </a:xfrm>
          <a:prstGeom prst="roundRect">
            <a:avLst/>
          </a:prstGeom>
          <a:solidFill>
            <a:schemeClr val="accent4">
              <a:lumMod val="20000"/>
              <a:lumOff val="80000"/>
            </a:schemeClr>
          </a:solidFill>
        </p:spPr>
        <p:txBody>
          <a:bodyPr wrap="square" rtlCol="0">
            <a:spAutoFit/>
          </a:bodyPr>
          <a:p>
            <a:pPr algn="ctr"/>
            <a:r>
              <a:rPr lang="en-US" altLang="zh-CN" sz="2800">
                <a:latin typeface="方正小标宋简体" panose="02000000000000000000" charset="-122"/>
                <a:ea typeface="方正小标宋简体" panose="02000000000000000000" charset="-122"/>
                <a:cs typeface="方正小标宋简体" panose="02000000000000000000" charset="-122"/>
              </a:rPr>
              <a:t>Event: </a:t>
            </a:r>
            <a:br>
              <a:rPr lang="en-US" altLang="zh-CN" sz="2800">
                <a:latin typeface="方正小标宋简体" panose="02000000000000000000" charset="-122"/>
                <a:ea typeface="方正小标宋简体" panose="02000000000000000000" charset="-122"/>
                <a:cs typeface="方正小标宋简体" panose="02000000000000000000" charset="-122"/>
              </a:rPr>
            </a:br>
            <a:r>
              <a:rPr lang="en-US" altLang="zh-CN" sz="28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rPr>
              <a:t>speech competition</a:t>
            </a:r>
            <a:endParaRPr lang="en-US" altLang="zh-CN" sz="28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sp>
        <p:nvSpPr>
          <p:cNvPr id="14" name="文本框 13"/>
          <p:cNvSpPr txBox="1"/>
          <p:nvPr/>
        </p:nvSpPr>
        <p:spPr>
          <a:xfrm>
            <a:off x="275590" y="2410460"/>
            <a:ext cx="5687060" cy="1383665"/>
          </a:xfrm>
          <a:prstGeom prst="rect">
            <a:avLst/>
          </a:prstGeom>
          <a:noFill/>
        </p:spPr>
        <p:txBody>
          <a:bodyPr wrap="square" rtlCol="0" anchor="t">
            <a:spAutoFit/>
          </a:bodyPr>
          <a:p>
            <a:pPr marL="457200" indent="-457200">
              <a:buFont typeface="Arial" panose="020B0604020202020204" pitchFamily="34" charset="0"/>
              <a:buChar char="•"/>
            </a:pPr>
            <a:r>
              <a:rPr lang="zh-CN" altLang="en-US" sz="2800">
                <a:latin typeface="Times New Roman Regular" panose="02020503050405090304" charset="0"/>
                <a:cs typeface="Times New Roman Regular" panose="02020503050405090304" charset="0"/>
                <a:sym typeface="+mn-ea"/>
              </a:rPr>
              <a:t>not one of the “chatterboxes”</a:t>
            </a:r>
            <a:endParaRPr lang="zh-CN" altLang="en-US" sz="2800">
              <a:latin typeface="Times New Roman Regular" panose="02020503050405090304" charset="0"/>
              <a:cs typeface="Times New Roman Regular" panose="02020503050405090304" charset="0"/>
              <a:sym typeface="+mn-ea"/>
            </a:endParaRPr>
          </a:p>
          <a:p>
            <a:pPr marL="457200" indent="-457200">
              <a:buFont typeface="Arial" panose="020B0604020202020204" pitchFamily="34" charset="0"/>
              <a:buChar char="•"/>
            </a:pPr>
            <a:r>
              <a:rPr lang="zh-CN" altLang="en-US" sz="2800">
                <a:latin typeface="Times New Roman Regular" panose="02020503050405090304" charset="0"/>
                <a:cs typeface="Times New Roman Regular" panose="02020503050405090304" charset="0"/>
                <a:sym typeface="+mn-ea"/>
              </a:rPr>
              <a:t>my mouth was zipped very tightly</a:t>
            </a:r>
            <a:endParaRPr lang="zh-CN" altLang="en-US" sz="2800">
              <a:latin typeface="Times New Roman Regular" panose="02020503050405090304" charset="0"/>
              <a:cs typeface="Times New Roman Regular" panose="02020503050405090304" charset="0"/>
              <a:sym typeface="+mn-ea"/>
            </a:endParaRPr>
          </a:p>
          <a:p>
            <a:pPr marL="457200" indent="-457200">
              <a:buFont typeface="Arial" panose="020B0604020202020204" pitchFamily="34" charset="0"/>
              <a:buChar char="•"/>
            </a:pPr>
            <a:r>
              <a:rPr lang="zh-CN" altLang="en-US" sz="2800">
                <a:latin typeface="Times New Roman Regular" panose="02020503050405090304" charset="0"/>
                <a:cs typeface="Times New Roman Regular" panose="02020503050405090304" charset="0"/>
                <a:sym typeface="+mn-ea"/>
              </a:rPr>
              <a:t>hardly had any friends</a:t>
            </a:r>
            <a:endParaRPr lang="zh-CN" altLang="en-US" sz="2800">
              <a:latin typeface="Times New Roman Regular" panose="02020503050405090304" charset="0"/>
              <a:cs typeface="Times New Roman Regular" panose="02020503050405090304" charset="0"/>
              <a:sym typeface="+mn-ea"/>
            </a:endParaRPr>
          </a:p>
        </p:txBody>
      </p:sp>
      <p:sp>
        <p:nvSpPr>
          <p:cNvPr id="16" name="文本框 15"/>
          <p:cNvSpPr txBox="1"/>
          <p:nvPr/>
        </p:nvSpPr>
        <p:spPr>
          <a:xfrm>
            <a:off x="6503670" y="2524125"/>
            <a:ext cx="5551805" cy="1383665"/>
          </a:xfrm>
          <a:prstGeom prst="rect">
            <a:avLst/>
          </a:prstGeom>
          <a:noFill/>
        </p:spPr>
        <p:txBody>
          <a:bodyPr wrap="square" rtlCol="0" anchor="t">
            <a:spAutoFit/>
          </a:bodyPr>
          <a:p>
            <a:pPr marL="457200" indent="-457200">
              <a:buFont typeface="Arial" panose="020B0604020202020204" pitchFamily="34" charset="0"/>
              <a:buChar char="•"/>
            </a:pPr>
            <a:r>
              <a:rPr lang="en-US" altLang="zh-CN" sz="2800">
                <a:latin typeface="Times New Roman Regular" panose="02020503050405090304" charset="0"/>
                <a:cs typeface="Times New Roman Regular" panose="02020503050405090304" charset="0"/>
                <a:sym typeface="+mn-ea"/>
              </a:rPr>
              <a:t>was chosen by English teacher </a:t>
            </a:r>
            <a:r>
              <a:rPr lang="zh-CN" altLang="en-US" sz="2800">
                <a:latin typeface="Times New Roman Regular" panose="02020503050405090304" charset="0"/>
                <a:cs typeface="Times New Roman Regular" panose="02020503050405090304" charset="0"/>
                <a:sym typeface="+mn-ea"/>
              </a:rPr>
              <a:t>Mrs</a:t>
            </a:r>
            <a:r>
              <a:rPr lang="en-US" altLang="zh-CN" sz="2800">
                <a:latin typeface="Times New Roman Regular" panose="02020503050405090304" charset="0"/>
                <a:cs typeface="Times New Roman Regular" panose="02020503050405090304" charset="0"/>
                <a:sym typeface="+mn-ea"/>
              </a:rPr>
              <a:t>.</a:t>
            </a:r>
            <a:r>
              <a:rPr lang="zh-CN" altLang="en-US" sz="2800">
                <a:latin typeface="Times New Roman Regular" panose="02020503050405090304" charset="0"/>
                <a:cs typeface="Times New Roman Regular" panose="02020503050405090304" charset="0"/>
                <a:sym typeface="+mn-ea"/>
              </a:rPr>
              <a:t>Lee</a:t>
            </a:r>
            <a:r>
              <a:rPr lang="en-US" altLang="zh-CN" sz="2800">
                <a:latin typeface="Times New Roman Regular" panose="02020503050405090304" charset="0"/>
                <a:cs typeface="Times New Roman Regular" panose="02020503050405090304" charset="0"/>
                <a:sym typeface="+mn-ea"/>
              </a:rPr>
              <a:t> to join the speech competition</a:t>
            </a:r>
            <a:endParaRPr lang="en-US" altLang="zh-CN" sz="2800">
              <a:latin typeface="Times New Roman Regular" panose="02020503050405090304" charset="0"/>
              <a:cs typeface="Times New Roman Regular" panose="02020503050405090304" charset="0"/>
              <a:sym typeface="+mn-ea"/>
            </a:endParaRPr>
          </a:p>
        </p:txBody>
      </p:sp>
      <p:pic>
        <p:nvPicPr>
          <p:cNvPr id="21" name="图片 20" descr="双向箭头"/>
          <p:cNvPicPr>
            <a:picLocks noChangeAspect="1"/>
          </p:cNvPicPr>
          <p:nvPr/>
        </p:nvPicPr>
        <p:blipFill>
          <a:blip r:embed="rId4"/>
          <a:stretch>
            <a:fillRect/>
          </a:stretch>
        </p:blipFill>
        <p:spPr>
          <a:xfrm>
            <a:off x="5817235" y="3022600"/>
            <a:ext cx="581025" cy="579120"/>
          </a:xfrm>
          <a:prstGeom prst="rect">
            <a:avLst/>
          </a:prstGeom>
        </p:spPr>
      </p:pic>
      <p:sp>
        <p:nvSpPr>
          <p:cNvPr id="22" name="文本框 21"/>
          <p:cNvSpPr txBox="1"/>
          <p:nvPr/>
        </p:nvSpPr>
        <p:spPr>
          <a:xfrm>
            <a:off x="3534410" y="4224655"/>
            <a:ext cx="7522210" cy="1537481"/>
          </a:xfrm>
          <a:prstGeom prst="roundRect">
            <a:avLst/>
          </a:prstGeom>
          <a:noFill/>
          <a:ln w="28575">
            <a:solidFill>
              <a:schemeClr val="accent2">
                <a:lumMod val="75000"/>
              </a:schemeClr>
            </a:solidFill>
            <a:prstDash val="sysDash"/>
          </a:ln>
        </p:spPr>
        <p:txBody>
          <a:bodyPr wrap="square" rtlCol="0" anchor="t">
            <a:spAutoFit/>
          </a:bodyPr>
          <a:p>
            <a:pPr marL="457200" indent="-457200">
              <a:buFont typeface="Arial" panose="020B0604020202020204" pitchFamily="34" charset="0"/>
              <a:buChar char="•"/>
            </a:pPr>
            <a:r>
              <a:rPr lang="zh-CN" altLang="en-US" sz="2800" b="1">
                <a:latin typeface="Times New Roman Bold" panose="02020503050405090304" charset="0"/>
                <a:cs typeface="Times New Roman Bold" panose="02020503050405090304" charset="0"/>
                <a:sym typeface="+mn-ea"/>
              </a:rPr>
              <a:t>Strangely </a:t>
            </a:r>
            <a:r>
              <a:rPr lang="zh-CN" altLang="en-US" sz="2800">
                <a:latin typeface="Times New Roman Regular" panose="02020503050405090304" charset="0"/>
                <a:cs typeface="Times New Roman Regular" panose="02020503050405090304" charset="0"/>
                <a:sym typeface="+mn-ea"/>
              </a:rPr>
              <a:t>though</a:t>
            </a:r>
            <a:r>
              <a:rPr lang="en-US" altLang="zh-CN" sz="2800">
                <a:latin typeface="Times New Roman Regular" panose="02020503050405090304" charset="0"/>
                <a:cs typeface="Times New Roman Regular" panose="02020503050405090304" charset="0"/>
                <a:sym typeface="+mn-ea"/>
              </a:rPr>
              <a:t>, ...</a:t>
            </a:r>
            <a:endParaRPr lang="zh-CN" altLang="en-US" sz="2800">
              <a:latin typeface="Times New Roman Regular" panose="02020503050405090304" charset="0"/>
              <a:cs typeface="Times New Roman Regular" panose="02020503050405090304" charset="0"/>
              <a:sym typeface="+mn-ea"/>
            </a:endParaRPr>
          </a:p>
          <a:p>
            <a:pPr marL="457200" indent="-457200">
              <a:buFont typeface="Arial" panose="020B0604020202020204" pitchFamily="34" charset="0"/>
              <a:buChar char="•"/>
            </a:pPr>
            <a:r>
              <a:rPr lang="zh-CN" altLang="en-US" sz="2800">
                <a:latin typeface="Times New Roman Regular" panose="02020503050405090304" charset="0"/>
                <a:cs typeface="Times New Roman Regular" panose="02020503050405090304" charset="0"/>
                <a:sym typeface="+mn-ea"/>
              </a:rPr>
              <a:t>There was </a:t>
            </a:r>
            <a:r>
              <a:rPr lang="zh-CN" altLang="en-US" sz="2800" b="1">
                <a:latin typeface="Times New Roman Bold" panose="02020503050405090304" charset="0"/>
                <a:cs typeface="Times New Roman Bold" panose="02020503050405090304" charset="0"/>
                <a:sym typeface="+mn-ea"/>
              </a:rPr>
              <a:t>silence </a:t>
            </a:r>
            <a:r>
              <a:rPr lang="zh-CN" altLang="en-US" sz="2800">
                <a:latin typeface="Times New Roman Regular" panose="02020503050405090304" charset="0"/>
                <a:cs typeface="Times New Roman Regular" panose="02020503050405090304" charset="0"/>
                <a:sym typeface="+mn-ea"/>
              </a:rPr>
              <a:t>in our </a:t>
            </a:r>
            <a:r>
              <a:rPr lang="zh-CN" altLang="en-US" sz="2800" b="1">
                <a:latin typeface="Times New Roman Bold" panose="02020503050405090304" charset="0"/>
                <a:cs typeface="Times New Roman Bold" panose="02020503050405090304" charset="0"/>
                <a:sym typeface="+mn-ea"/>
              </a:rPr>
              <a:t>usually-noisy</a:t>
            </a:r>
            <a:r>
              <a:rPr lang="zh-CN" altLang="en-US" sz="2800">
                <a:latin typeface="Times New Roman Regular" panose="02020503050405090304" charset="0"/>
                <a:cs typeface="Times New Roman Regular" panose="02020503050405090304" charset="0"/>
                <a:sym typeface="+mn-ea"/>
              </a:rPr>
              <a:t> class. </a:t>
            </a:r>
            <a:endParaRPr lang="zh-CN" altLang="en-US" sz="2800">
              <a:latin typeface="Times New Roman Regular" panose="02020503050405090304" charset="0"/>
              <a:cs typeface="Times New Roman Regular" panose="02020503050405090304" charset="0"/>
              <a:sym typeface="+mn-ea"/>
            </a:endParaRPr>
          </a:p>
          <a:p>
            <a:pPr marL="457200" indent="-457200">
              <a:buFont typeface="Arial" panose="020B0604020202020204" pitchFamily="34" charset="0"/>
              <a:buChar char="•"/>
            </a:pPr>
            <a:r>
              <a:rPr lang="en-US" altLang="zh-CN" sz="2800">
                <a:latin typeface="Times New Roman Regular" panose="02020503050405090304" charset="0"/>
                <a:cs typeface="Times New Roman Regular" panose="02020503050405090304" charset="0"/>
                <a:sym typeface="+mn-ea"/>
              </a:rPr>
              <a:t>..., </a:t>
            </a:r>
            <a:r>
              <a:rPr lang="zh-CN" altLang="en-US" sz="2800">
                <a:latin typeface="Times New Roman Regular" panose="02020503050405090304" charset="0"/>
                <a:cs typeface="Times New Roman Regular" panose="02020503050405090304" charset="0"/>
                <a:sym typeface="+mn-ea"/>
              </a:rPr>
              <a:t>thereby </a:t>
            </a:r>
            <a:r>
              <a:rPr lang="zh-CN" altLang="en-US" sz="2800" b="1">
                <a:latin typeface="Times New Roman Bold" panose="02020503050405090304" charset="0"/>
                <a:cs typeface="Times New Roman Bold" panose="02020503050405090304" charset="0"/>
                <a:sym typeface="+mn-ea"/>
              </a:rPr>
              <a:t>breaking the ice</a:t>
            </a:r>
            <a:endParaRPr lang="zh-CN" altLang="en-US" sz="2800" b="1">
              <a:latin typeface="Times New Roman Bold" panose="02020503050405090304" charset="0"/>
              <a:cs typeface="Times New Roman Bold" panose="02020503050405090304" charset="0"/>
              <a:sym typeface="+mn-ea"/>
            </a:endParaRPr>
          </a:p>
        </p:txBody>
      </p:sp>
      <p:sp>
        <p:nvSpPr>
          <p:cNvPr id="23" name="文本框 22"/>
          <p:cNvSpPr txBox="1"/>
          <p:nvPr/>
        </p:nvSpPr>
        <p:spPr>
          <a:xfrm>
            <a:off x="462280" y="4207510"/>
            <a:ext cx="2782570" cy="1537335"/>
          </a:xfrm>
          <a:prstGeom prst="roundRect">
            <a:avLst/>
          </a:prstGeom>
          <a:solidFill>
            <a:schemeClr val="accent3">
              <a:lumMod val="20000"/>
              <a:lumOff val="80000"/>
            </a:schemeClr>
          </a:solidFill>
        </p:spPr>
        <p:txBody>
          <a:bodyPr wrap="square" rtlCol="0" anchor="ctr" anchorCtr="0">
            <a:noAutofit/>
          </a:bodyPr>
          <a:p>
            <a:pPr algn="ctr"/>
            <a:r>
              <a:rPr lang="en-US" altLang="zh-CN"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Mrs. Lee</a:t>
            </a:r>
            <a:r>
              <a:rPr lang="zh-CN" altLang="en-US"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a:t>
            </a:r>
            <a:r>
              <a:rPr lang="en-US" altLang="zh-CN"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s decision is out of everyone</a:t>
            </a:r>
            <a:r>
              <a:rPr lang="zh-CN" altLang="en-US"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a:t>
            </a:r>
            <a:r>
              <a:rPr lang="en-US" altLang="zh-CN"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s expectation.</a:t>
            </a:r>
            <a:endParaRPr lang="en-US" altLang="zh-CN"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sp>
        <p:nvSpPr>
          <p:cNvPr id="25" name="文本框 24"/>
          <p:cNvSpPr txBox="1"/>
          <p:nvPr/>
        </p:nvSpPr>
        <p:spPr>
          <a:xfrm>
            <a:off x="3416935" y="4175125"/>
            <a:ext cx="7757795" cy="1674495"/>
          </a:xfrm>
          <a:prstGeom prst="roundRect">
            <a:avLst/>
          </a:prstGeom>
          <a:solidFill>
            <a:schemeClr val="accent6">
              <a:lumMod val="20000"/>
              <a:lumOff val="80000"/>
            </a:schemeClr>
          </a:solidFill>
        </p:spPr>
        <p:txBody>
          <a:bodyPr wrap="square" rtlCol="0" anchor="ctr" anchorCtr="0">
            <a:noAutofit/>
          </a:bodyPr>
          <a:p>
            <a:pPr algn="just">
              <a:lnSpc>
                <a:spcPct val="110000"/>
              </a:lnSpc>
            </a:pPr>
            <a:r>
              <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rPr>
              <a:t>该部分交代了主人公“我”</a:t>
            </a:r>
            <a:r>
              <a:rPr lang="zh-CN" altLang="en-US"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rPr>
              <a:t>在经历关键事件前</a:t>
            </a:r>
            <a:r>
              <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rPr>
              <a:t>的人物状态和处境，在后续续写的结尾部分，也可以</a:t>
            </a:r>
            <a:r>
              <a:rPr lang="zh-CN" altLang="en-US"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rPr>
              <a:t>从“人物变化”的角度构思内容</a:t>
            </a:r>
            <a:r>
              <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rPr>
              <a:t>，并与该部分有所呼应，提高续写部分和原文内容的衔接度和一致性。</a:t>
            </a:r>
            <a:endPar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endParaRPr>
          </a:p>
        </p:txBody>
      </p:sp>
      <p:sp>
        <p:nvSpPr>
          <p:cNvPr id="26" name="文本框 25"/>
          <p:cNvSpPr txBox="1"/>
          <p:nvPr>
            <p:custDataLst>
              <p:tags r:id="rId5"/>
            </p:custDataLst>
          </p:nvPr>
        </p:nvSpPr>
        <p:spPr>
          <a:xfrm>
            <a:off x="8212455" y="68580"/>
            <a:ext cx="3979545" cy="895350"/>
          </a:xfrm>
          <a:prstGeom prst="roundRect">
            <a:avLst/>
          </a:prstGeom>
          <a:solidFill>
            <a:schemeClr val="accent1">
              <a:lumMod val="75000"/>
            </a:schemeClr>
          </a:solidFill>
        </p:spPr>
        <p:txBody>
          <a:bodyPr wrap="square" rtlCol="0">
            <a:noAutofit/>
          </a:bodyPr>
          <a:p>
            <a:pPr algn="ctr"/>
            <a:r>
              <a:rPr lang="zh-CN" altLang="en-US" sz="2400">
                <a:solidFill>
                  <a:schemeClr val="bg1"/>
                </a:solidFill>
                <a:latin typeface="方正小标宋简体" panose="02000000000000000000" charset="-122"/>
                <a:ea typeface="方正小标宋简体" panose="02000000000000000000" charset="-122"/>
                <a:cs typeface="方正小标宋简体" panose="02000000000000000000" charset="-122"/>
              </a:rPr>
              <a:t>研读原文，把握情节走向，感知可“呼应”内容</a:t>
            </a:r>
            <a:endParaRPr lang="zh-CN" altLang="en-US" sz="2400">
              <a:solidFill>
                <a:schemeClr val="bg1"/>
              </a:solidFill>
              <a:latin typeface="方正小标宋简体" panose="02000000000000000000" charset="-122"/>
              <a:ea typeface="方正小标宋简体" panose="02000000000000000000" charset="-122"/>
              <a:cs typeface="方正小标宋简体" panose="02000000000000000000"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blinds(horizontal)">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blinds(horizontal)">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blinds(horizontal)">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6">
                                            <p:txEl>
                                              <p:pRg st="0" end="0"/>
                                            </p:txEl>
                                          </p:spTgt>
                                        </p:tgtEl>
                                        <p:attrNameLst>
                                          <p:attrName>style.visibility</p:attrName>
                                        </p:attrNameLst>
                                      </p:cBhvr>
                                      <p:to>
                                        <p:strVal val="visible"/>
                                      </p:to>
                                    </p:set>
                                    <p:animEffect transition="in" filter="blinds(horizontal)">
                                      <p:cBhvr>
                                        <p:cTn id="22" dur="500"/>
                                        <p:tgtEl>
                                          <p:spTgt spid="1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anim calcmode="lin" valueType="num">
                                      <p:cBhvr additive="base">
                                        <p:cTn id="33" dur="500" fill="hold"/>
                                        <p:tgtEl>
                                          <p:spTgt spid="22"/>
                                        </p:tgtEl>
                                        <p:attrNameLst>
                                          <p:attrName>ppt_x</p:attrName>
                                        </p:attrNameLst>
                                      </p:cBhvr>
                                      <p:tavLst>
                                        <p:tav tm="0">
                                          <p:val>
                                            <p:strVal val="#ppt_x"/>
                                          </p:val>
                                        </p:tav>
                                        <p:tav tm="100000">
                                          <p:val>
                                            <p:strVal val="#ppt_x"/>
                                          </p:val>
                                        </p:tav>
                                      </p:tavLst>
                                    </p:anim>
                                    <p:anim calcmode="lin" valueType="num">
                                      <p:cBhvr additive="base">
                                        <p:cTn id="3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anim calcmode="lin" valueType="num">
                                      <p:cBhvr additive="base">
                                        <p:cTn id="39" dur="500" fill="hold"/>
                                        <p:tgtEl>
                                          <p:spTgt spid="23"/>
                                        </p:tgtEl>
                                        <p:attrNameLst>
                                          <p:attrName>ppt_x</p:attrName>
                                        </p:attrNameLst>
                                      </p:cBhvr>
                                      <p:tavLst>
                                        <p:tav tm="0">
                                          <p:val>
                                            <p:strVal val="#ppt_x"/>
                                          </p:val>
                                        </p:tav>
                                        <p:tav tm="100000">
                                          <p:val>
                                            <p:strVal val="#ppt_x"/>
                                          </p:val>
                                        </p:tav>
                                      </p:tavLst>
                                    </p:anim>
                                    <p:anim calcmode="lin" valueType="num">
                                      <p:cBhvr additive="base">
                                        <p:cTn id="4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anim calcmode="lin" valueType="num">
                                      <p:cBhvr additive="base">
                                        <p:cTn id="45" dur="500" fill="hold"/>
                                        <p:tgtEl>
                                          <p:spTgt spid="25"/>
                                        </p:tgtEl>
                                        <p:attrNameLst>
                                          <p:attrName>ppt_x</p:attrName>
                                        </p:attrNameLst>
                                      </p:cBhvr>
                                      <p:tavLst>
                                        <p:tav tm="0">
                                          <p:val>
                                            <p:strVal val="#ppt_x"/>
                                          </p:val>
                                        </p:tav>
                                        <p:tav tm="100000">
                                          <p:val>
                                            <p:strVal val="#ppt_x"/>
                                          </p:val>
                                        </p:tav>
                                      </p:tavLst>
                                    </p:anim>
                                    <p:anim calcmode="lin" valueType="num">
                                      <p:cBhvr additive="base">
                                        <p:cTn id="4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5"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3" name="文本框 2"/>
          <p:cNvSpPr txBox="1"/>
          <p:nvPr/>
        </p:nvSpPr>
        <p:spPr>
          <a:xfrm>
            <a:off x="128905" y="198755"/>
            <a:ext cx="9306560" cy="578486"/>
          </a:xfrm>
          <a:prstGeom prst="roundRect">
            <a:avLst/>
          </a:prstGeom>
          <a:solidFill>
            <a:schemeClr val="accent1">
              <a:lumMod val="20000"/>
              <a:lumOff val="80000"/>
            </a:schemeClr>
          </a:solidFill>
        </p:spPr>
        <p:txBody>
          <a:bodyPr wrap="square" rtlCol="0">
            <a:spAutoFit/>
          </a:bodyPr>
          <a:p>
            <a:pPr algn="ctr"/>
            <a:r>
              <a:rPr lang="en-US" altLang="zh-CN" sz="2800">
                <a:latin typeface="方正小标宋简体" panose="02000000000000000000" charset="-122"/>
                <a:ea typeface="方正小标宋简体" panose="02000000000000000000" charset="-122"/>
                <a:cs typeface="方正小标宋简体" panose="02000000000000000000" charset="-122"/>
              </a:rPr>
              <a:t>Para.4-5: The setback I suffered before the competition</a:t>
            </a:r>
            <a:endParaRPr lang="en-US" altLang="zh-CN" sz="2800">
              <a:latin typeface="方正小标宋简体" panose="02000000000000000000" charset="-122"/>
              <a:ea typeface="方正小标宋简体" panose="02000000000000000000" charset="-122"/>
              <a:cs typeface="方正小标宋简体" panose="02000000000000000000" charset="-122"/>
            </a:endParaRPr>
          </a:p>
        </p:txBody>
      </p:sp>
      <p:sp>
        <p:nvSpPr>
          <p:cNvPr id="10" name="文本框 9"/>
          <p:cNvSpPr txBox="1"/>
          <p:nvPr/>
        </p:nvSpPr>
        <p:spPr>
          <a:xfrm>
            <a:off x="254000" y="1115695"/>
            <a:ext cx="4806315" cy="933073"/>
          </a:xfrm>
          <a:prstGeom prst="roundRect">
            <a:avLst/>
          </a:prstGeom>
          <a:solidFill>
            <a:schemeClr val="accent4">
              <a:lumMod val="20000"/>
              <a:lumOff val="80000"/>
            </a:schemeClr>
          </a:solidFill>
        </p:spPr>
        <p:txBody>
          <a:bodyPr wrap="square" rtlCol="0">
            <a:spAutoFit/>
          </a:bodyPr>
          <a:p>
            <a:pPr algn="ctr"/>
            <a:r>
              <a:rPr lang="en-US" altLang="zh-CN" sz="2400">
                <a:latin typeface="方正小标宋简体" panose="02000000000000000000" charset="-122"/>
                <a:ea typeface="方正小标宋简体" panose="02000000000000000000" charset="-122"/>
                <a:cs typeface="方正小标宋简体" panose="02000000000000000000" charset="-122"/>
              </a:rPr>
              <a:t>Event: </a:t>
            </a:r>
            <a:br>
              <a:rPr lang="en-US" altLang="zh-CN" sz="2400">
                <a:latin typeface="方正小标宋简体" panose="02000000000000000000" charset="-122"/>
                <a:ea typeface="方正小标宋简体" panose="02000000000000000000" charset="-122"/>
                <a:cs typeface="方正小标宋简体" panose="02000000000000000000" charset="-122"/>
              </a:rPr>
            </a:br>
            <a:r>
              <a:rPr lang="en-US" altLang="zh-CN" sz="24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rPr>
              <a:t>recite the essay to the class</a:t>
            </a:r>
            <a:endParaRPr lang="en-US" altLang="zh-CN" sz="24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sp>
        <p:nvSpPr>
          <p:cNvPr id="4" name="圆角矩形 3"/>
          <p:cNvSpPr/>
          <p:nvPr/>
        </p:nvSpPr>
        <p:spPr>
          <a:xfrm>
            <a:off x="2067560" y="142875"/>
            <a:ext cx="1919605" cy="685800"/>
          </a:xfrm>
          <a:prstGeom prst="roundRect">
            <a:avLst/>
          </a:prstGeom>
          <a:ln w="38100" cap="flat" cmpd="sng">
            <a:solidFill>
              <a:schemeClr val="accent1">
                <a:lumMod val="75000"/>
              </a:schemeClr>
            </a:solidFill>
            <a:prstDash val="solid"/>
            <a:miter lim="800000"/>
          </a:ln>
        </p:spPr>
        <p:style>
          <a:lnRef idx="3">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5" name="文本框 4"/>
          <p:cNvSpPr txBox="1"/>
          <p:nvPr/>
        </p:nvSpPr>
        <p:spPr>
          <a:xfrm>
            <a:off x="1130300" y="2492375"/>
            <a:ext cx="2611120" cy="486410"/>
          </a:xfrm>
          <a:prstGeom prst="roundRect">
            <a:avLst/>
          </a:prstGeom>
          <a:solidFill>
            <a:schemeClr val="accent5">
              <a:lumMod val="20000"/>
              <a:lumOff val="80000"/>
            </a:schemeClr>
          </a:solidFill>
        </p:spPr>
        <p:txBody>
          <a:bodyPr wrap="square" rtlCol="0" anchor="ctr" anchorCtr="0">
            <a:noAutofit/>
          </a:bodyPr>
          <a:p>
            <a:pPr algn="ctr"/>
            <a:r>
              <a:rPr lang="en-US" sz="24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rPr>
              <a:t>before reciting</a:t>
            </a:r>
            <a:endParaRPr lang="en-US" sz="24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sp>
        <p:nvSpPr>
          <p:cNvPr id="6" name="文本框 5"/>
          <p:cNvSpPr txBox="1"/>
          <p:nvPr/>
        </p:nvSpPr>
        <p:spPr>
          <a:xfrm>
            <a:off x="5242560" y="2492375"/>
            <a:ext cx="2611120" cy="486410"/>
          </a:xfrm>
          <a:prstGeom prst="roundRect">
            <a:avLst/>
          </a:prstGeom>
          <a:solidFill>
            <a:schemeClr val="accent5">
              <a:lumMod val="20000"/>
              <a:lumOff val="80000"/>
            </a:schemeClr>
          </a:solidFill>
        </p:spPr>
        <p:txBody>
          <a:bodyPr wrap="square" rtlCol="0" anchor="ctr" anchorCtr="0">
            <a:noAutofit/>
          </a:bodyPr>
          <a:p>
            <a:pPr algn="ctr"/>
            <a:r>
              <a:rPr lang="en-US" sz="24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rPr>
              <a:t>while reciting</a:t>
            </a:r>
            <a:endParaRPr lang="en-US" sz="24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sp>
        <p:nvSpPr>
          <p:cNvPr id="7" name="文本框 6"/>
          <p:cNvSpPr txBox="1"/>
          <p:nvPr/>
        </p:nvSpPr>
        <p:spPr>
          <a:xfrm>
            <a:off x="9186545" y="2492375"/>
            <a:ext cx="2611120" cy="486410"/>
          </a:xfrm>
          <a:prstGeom prst="roundRect">
            <a:avLst/>
          </a:prstGeom>
          <a:solidFill>
            <a:schemeClr val="accent5">
              <a:lumMod val="20000"/>
              <a:lumOff val="80000"/>
            </a:schemeClr>
          </a:solidFill>
        </p:spPr>
        <p:txBody>
          <a:bodyPr wrap="square" rtlCol="0" anchor="ctr" anchorCtr="0">
            <a:noAutofit/>
          </a:bodyPr>
          <a:p>
            <a:pPr algn="ctr"/>
            <a:r>
              <a:rPr lang="en-US" sz="24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rPr>
              <a:t>after reciting</a:t>
            </a:r>
            <a:endParaRPr lang="en-US" sz="2400">
              <a:solidFill>
                <a:schemeClr val="accent5">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sp>
        <p:nvSpPr>
          <p:cNvPr id="9" name="文本框 8"/>
          <p:cNvSpPr txBox="1"/>
          <p:nvPr/>
        </p:nvSpPr>
        <p:spPr>
          <a:xfrm>
            <a:off x="128905" y="3060065"/>
            <a:ext cx="4545330" cy="2120900"/>
          </a:xfrm>
          <a:prstGeom prst="rect">
            <a:avLst/>
          </a:prstGeom>
          <a:noFill/>
        </p:spPr>
        <p:txBody>
          <a:bodyPr wrap="square" rtlCol="0" anchor="t">
            <a:spAutoFit/>
          </a:bodyPr>
          <a:p>
            <a:pPr marL="457200" indent="-457200" algn="just">
              <a:lnSpc>
                <a:spcPct val="110000"/>
              </a:lnSpc>
              <a:buFont typeface="Arial" panose="020B0604020202020204" pitchFamily="34" charset="0"/>
              <a:buChar char="•"/>
            </a:pPr>
            <a:r>
              <a:rPr lang="zh-CN" altLang="en-US" sz="2400">
                <a:latin typeface="Times New Roman Regular" panose="02020503050405090304" charset="0"/>
                <a:cs typeface="Times New Roman Regular" panose="02020503050405090304" charset="0"/>
                <a:sym typeface="+mn-ea"/>
              </a:rPr>
              <a:t>Instantly, </a:t>
            </a:r>
            <a:r>
              <a:rPr lang="zh-CN" altLang="en-US" sz="2400" b="1">
                <a:solidFill>
                  <a:schemeClr val="accent1">
                    <a:lumMod val="75000"/>
                  </a:schemeClr>
                </a:solidFill>
                <a:latin typeface="Times New Roman Bold" panose="02020503050405090304" charset="0"/>
                <a:cs typeface="Times New Roman Bold" panose="02020503050405090304" charset="0"/>
                <a:sym typeface="+mn-ea"/>
              </a:rPr>
              <a:t>my throat</a:t>
            </a:r>
            <a:r>
              <a:rPr lang="zh-CN" altLang="en-US" sz="2400">
                <a:latin typeface="Times New Roman Regular" panose="02020503050405090304" charset="0"/>
                <a:cs typeface="Times New Roman Regular" panose="02020503050405090304" charset="0"/>
                <a:sym typeface="+mn-ea"/>
              </a:rPr>
              <a:t> went dry. </a:t>
            </a:r>
            <a:endParaRPr lang="zh-CN" altLang="en-US" sz="2400">
              <a:latin typeface="Times New Roman Regular" panose="02020503050405090304" charset="0"/>
              <a:cs typeface="Times New Roman Regular" panose="02020503050405090304" charset="0"/>
              <a:sym typeface="+mn-ea"/>
            </a:endParaRPr>
          </a:p>
          <a:p>
            <a:pPr marL="457200" indent="-457200" algn="just">
              <a:lnSpc>
                <a:spcPct val="110000"/>
              </a:lnSpc>
              <a:buFont typeface="Arial" panose="020B0604020202020204" pitchFamily="34" charset="0"/>
              <a:buChar char="•"/>
            </a:pPr>
            <a:r>
              <a:rPr lang="zh-CN" altLang="en-US" sz="2400" b="1">
                <a:solidFill>
                  <a:schemeClr val="accent4">
                    <a:lumMod val="75000"/>
                  </a:schemeClr>
                </a:solidFill>
                <a:latin typeface="Times New Roman Bold" panose="02020503050405090304" charset="0"/>
                <a:cs typeface="Times New Roman Bold" panose="02020503050405090304" charset="0"/>
                <a:sym typeface="+mn-ea"/>
              </a:rPr>
              <a:t>Butterflies </a:t>
            </a:r>
            <a:r>
              <a:rPr lang="zh-CN" altLang="en-US" sz="2400">
                <a:latin typeface="Times New Roman Regular" panose="02020503050405090304" charset="0"/>
                <a:cs typeface="Times New Roman Regular" panose="02020503050405090304" charset="0"/>
                <a:sym typeface="+mn-ea"/>
              </a:rPr>
              <a:t>fluttered around in </a:t>
            </a:r>
            <a:r>
              <a:rPr lang="zh-CN" altLang="en-US" sz="2400" b="1">
                <a:solidFill>
                  <a:schemeClr val="accent1">
                    <a:lumMod val="75000"/>
                  </a:schemeClr>
                </a:solidFill>
                <a:latin typeface="Times New Roman Bold" panose="02020503050405090304" charset="0"/>
                <a:cs typeface="Times New Roman Bold" panose="02020503050405090304" charset="0"/>
                <a:sym typeface="+mn-ea"/>
              </a:rPr>
              <a:t>my stomach</a:t>
            </a:r>
            <a:r>
              <a:rPr lang="zh-CN" altLang="en-US" sz="2400">
                <a:latin typeface="Times New Roman Regular" panose="02020503050405090304" charset="0"/>
                <a:cs typeface="Times New Roman Regular" panose="02020503050405090304" charset="0"/>
                <a:sym typeface="+mn-ea"/>
              </a:rPr>
              <a:t>, crashing against </a:t>
            </a:r>
            <a:r>
              <a:rPr lang="zh-CN" altLang="en-US" sz="2400" b="1">
                <a:solidFill>
                  <a:schemeClr val="accent1">
                    <a:lumMod val="75000"/>
                  </a:schemeClr>
                </a:solidFill>
                <a:latin typeface="Times New Roman Bold" panose="02020503050405090304" charset="0"/>
                <a:cs typeface="Times New Roman Bold" panose="02020503050405090304" charset="0"/>
                <a:sym typeface="+mn-ea"/>
              </a:rPr>
              <a:t>my stomach walls</a:t>
            </a:r>
            <a:r>
              <a:rPr lang="zh-CN" altLang="en-US" sz="2400">
                <a:latin typeface="Times New Roman Regular" panose="02020503050405090304" charset="0"/>
                <a:cs typeface="Times New Roman Regular" panose="02020503050405090304" charset="0"/>
                <a:sym typeface="+mn-ea"/>
              </a:rPr>
              <a:t> and making me feel sick.</a:t>
            </a:r>
            <a:endParaRPr lang="zh-CN" altLang="en-US" sz="2400">
              <a:latin typeface="Times New Roman Regular" panose="02020503050405090304" charset="0"/>
              <a:cs typeface="Times New Roman Regular" panose="02020503050405090304" charset="0"/>
              <a:sym typeface="+mn-ea"/>
            </a:endParaRPr>
          </a:p>
        </p:txBody>
      </p:sp>
      <p:sp>
        <p:nvSpPr>
          <p:cNvPr id="11" name="文本框 10"/>
          <p:cNvSpPr txBox="1"/>
          <p:nvPr/>
        </p:nvSpPr>
        <p:spPr>
          <a:xfrm>
            <a:off x="568325" y="5384165"/>
            <a:ext cx="2827655" cy="887095"/>
          </a:xfrm>
          <a:prstGeom prst="roundRect">
            <a:avLst/>
          </a:prstGeom>
          <a:solidFill>
            <a:schemeClr val="accent3">
              <a:lumMod val="20000"/>
              <a:lumOff val="80000"/>
            </a:schemeClr>
          </a:solidFill>
        </p:spPr>
        <p:txBody>
          <a:bodyPr wrap="square" rtlCol="0" anchor="ctr" anchorCtr="0">
            <a:noAutofit/>
          </a:bodyPr>
          <a:p>
            <a:pPr algn="ctr"/>
            <a:r>
              <a:rPr lang="en-US"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anxious, nervous, unconfident</a:t>
            </a:r>
            <a:endParaRPr lang="en-US"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sp>
        <p:nvSpPr>
          <p:cNvPr id="12" name="文本框 11"/>
          <p:cNvSpPr txBox="1"/>
          <p:nvPr/>
        </p:nvSpPr>
        <p:spPr>
          <a:xfrm>
            <a:off x="4674235" y="3136900"/>
            <a:ext cx="4354830" cy="3495040"/>
          </a:xfrm>
          <a:prstGeom prst="rect">
            <a:avLst/>
          </a:prstGeom>
          <a:noFill/>
        </p:spPr>
        <p:txBody>
          <a:bodyPr wrap="square" rtlCol="0" anchor="t">
            <a:noAutofit/>
          </a:bodyPr>
          <a:p>
            <a:pPr marL="342900" indent="-342900">
              <a:buFont typeface="Arial" panose="020B0604020202020204" pitchFamily="34" charset="0"/>
              <a:buChar char="•"/>
            </a:pPr>
            <a:r>
              <a:rPr sz="2400" b="1">
                <a:solidFill>
                  <a:schemeClr val="accent1">
                    <a:lumMod val="75000"/>
                  </a:schemeClr>
                </a:solidFill>
                <a:latin typeface="Times New Roman Bold" panose="02020503050405090304" charset="0"/>
                <a:cs typeface="Times New Roman Bold" panose="02020503050405090304" charset="0"/>
                <a:sym typeface="+mn-ea"/>
              </a:rPr>
              <a:t>Swallowing </a:t>
            </a:r>
            <a:r>
              <a:rPr sz="2400">
                <a:latin typeface="Times New Roman Regular" panose="02020503050405090304" charset="0"/>
                <a:cs typeface="Times New Roman Regular" panose="02020503050405090304" charset="0"/>
                <a:sym typeface="+mn-ea"/>
              </a:rPr>
              <a:t>hard and taking a deep </a:t>
            </a:r>
            <a:r>
              <a:rPr sz="2400" b="1">
                <a:solidFill>
                  <a:schemeClr val="accent1">
                    <a:lumMod val="75000"/>
                  </a:schemeClr>
                </a:solidFill>
                <a:latin typeface="Times New Roman Bold" panose="02020503050405090304" charset="0"/>
                <a:cs typeface="Times New Roman Bold" panose="02020503050405090304" charset="0"/>
                <a:sym typeface="+mn-ea"/>
              </a:rPr>
              <a:t>breath</a:t>
            </a:r>
            <a:endParaRPr sz="2400">
              <a:latin typeface="Times New Roman Regular" panose="02020503050405090304" charset="0"/>
              <a:cs typeface="Times New Roman Regular" panose="02020503050405090304" charset="0"/>
              <a:sym typeface="+mn-ea"/>
            </a:endParaRPr>
          </a:p>
          <a:p>
            <a:pPr marL="342900" indent="-342900">
              <a:buFont typeface="Arial" panose="020B0604020202020204" pitchFamily="34" charset="0"/>
              <a:buChar char="•"/>
            </a:pPr>
            <a:r>
              <a:rPr sz="2400">
                <a:latin typeface="Times New Roman Regular" panose="02020503050405090304" charset="0"/>
                <a:cs typeface="Times New Roman Regular" panose="02020503050405090304" charset="0"/>
                <a:sym typeface="+mn-ea"/>
              </a:rPr>
              <a:t>with </a:t>
            </a:r>
            <a:r>
              <a:rPr sz="2400" b="1">
                <a:solidFill>
                  <a:schemeClr val="accent4">
                    <a:lumMod val="75000"/>
                  </a:schemeClr>
                </a:solidFill>
                <a:latin typeface="Times New Roman Bold" panose="02020503050405090304" charset="0"/>
                <a:cs typeface="Times New Roman Bold" panose="02020503050405090304" charset="0"/>
                <a:sym typeface="+mn-ea"/>
              </a:rPr>
              <a:t>the worst pronunciation</a:t>
            </a:r>
            <a:r>
              <a:rPr sz="2400">
                <a:latin typeface="Times New Roman Regular" panose="02020503050405090304" charset="0"/>
                <a:cs typeface="Times New Roman Regular" panose="02020503050405090304" charset="0"/>
                <a:sym typeface="+mn-ea"/>
              </a:rPr>
              <a:t> anyone had ever heard</a:t>
            </a:r>
            <a:endParaRPr sz="2400">
              <a:latin typeface="Times New Roman Regular" panose="02020503050405090304" charset="0"/>
              <a:cs typeface="Times New Roman Regular" panose="02020503050405090304" charset="0"/>
              <a:sym typeface="+mn-ea"/>
            </a:endParaRPr>
          </a:p>
          <a:p>
            <a:pPr marL="342900" indent="-342900">
              <a:buFont typeface="Arial" panose="020B0604020202020204" pitchFamily="34" charset="0"/>
              <a:buChar char="•"/>
            </a:pPr>
            <a:r>
              <a:rPr sz="2400">
                <a:latin typeface="Times New Roman Regular" panose="02020503050405090304" charset="0"/>
                <a:cs typeface="Times New Roman Regular" panose="02020503050405090304" charset="0"/>
                <a:sym typeface="+mn-ea"/>
              </a:rPr>
              <a:t>I </a:t>
            </a:r>
            <a:r>
              <a:rPr sz="2400" b="1">
                <a:solidFill>
                  <a:schemeClr val="accent1">
                    <a:lumMod val="75000"/>
                  </a:schemeClr>
                </a:solidFill>
                <a:latin typeface="Times New Roman Bold" panose="02020503050405090304" charset="0"/>
                <a:cs typeface="Times New Roman Bold" panose="02020503050405090304" charset="0"/>
                <a:sym typeface="+mn-ea"/>
              </a:rPr>
              <a:t>stumbled </a:t>
            </a:r>
            <a:r>
              <a:rPr sz="2400">
                <a:latin typeface="Times New Roman Regular" panose="02020503050405090304" charset="0"/>
                <a:cs typeface="Times New Roman Regular" panose="02020503050405090304" charset="0"/>
                <a:sym typeface="+mn-ea"/>
              </a:rPr>
              <a:t>a little and </a:t>
            </a:r>
            <a:r>
              <a:rPr sz="2400" b="1">
                <a:solidFill>
                  <a:schemeClr val="accent1">
                    <a:lumMod val="75000"/>
                  </a:schemeClr>
                </a:solidFill>
                <a:latin typeface="Times New Roman Bold" panose="02020503050405090304" charset="0"/>
                <a:cs typeface="Times New Roman Bold" panose="02020503050405090304" charset="0"/>
                <a:sym typeface="+mn-ea"/>
              </a:rPr>
              <a:t>panicked</a:t>
            </a:r>
            <a:r>
              <a:rPr sz="2400">
                <a:latin typeface="Times New Roman Regular" panose="02020503050405090304" charset="0"/>
                <a:cs typeface="Times New Roman Regular" panose="02020503050405090304" charset="0"/>
                <a:sym typeface="+mn-ea"/>
              </a:rPr>
              <a:t>, unable to go on.</a:t>
            </a:r>
            <a:endParaRPr sz="2400">
              <a:latin typeface="Times New Roman Regular" panose="02020503050405090304" charset="0"/>
              <a:cs typeface="Times New Roman Regular" panose="02020503050405090304" charset="0"/>
              <a:sym typeface="+mn-ea"/>
            </a:endParaRPr>
          </a:p>
          <a:p>
            <a:pPr marL="342900" indent="-342900">
              <a:buFont typeface="Arial" panose="020B0604020202020204" pitchFamily="34" charset="0"/>
              <a:buChar char="•"/>
            </a:pPr>
            <a:r>
              <a:rPr sz="2400">
                <a:latin typeface="Times New Roman Regular" panose="02020503050405090304" charset="0"/>
                <a:cs typeface="Times New Roman Regular" panose="02020503050405090304" charset="0"/>
                <a:sym typeface="+mn-ea"/>
              </a:rPr>
              <a:t>The entire class burst into </a:t>
            </a:r>
            <a:r>
              <a:rPr sz="2400" b="1">
                <a:latin typeface="Times New Roman Bold" panose="02020503050405090304" charset="0"/>
                <a:cs typeface="Times New Roman Bold" panose="02020503050405090304" charset="0"/>
                <a:sym typeface="+mn-ea"/>
              </a:rPr>
              <a:t>laughter </a:t>
            </a:r>
            <a:r>
              <a:rPr sz="2400">
                <a:latin typeface="Times New Roman Regular" panose="02020503050405090304" charset="0"/>
                <a:cs typeface="Times New Roman Regular" panose="02020503050405090304" charset="0"/>
                <a:sym typeface="+mn-ea"/>
              </a:rPr>
              <a:t>as they </a:t>
            </a:r>
            <a:r>
              <a:rPr sz="2400" b="1">
                <a:latin typeface="Times New Roman Bold" panose="02020503050405090304" charset="0"/>
                <a:cs typeface="Times New Roman Bold" panose="02020503050405090304" charset="0"/>
                <a:sym typeface="+mn-ea"/>
              </a:rPr>
              <a:t>shouted discouraging words</a:t>
            </a:r>
            <a:endParaRPr sz="2400" b="1">
              <a:latin typeface="Times New Roman Bold" panose="02020503050405090304" charset="0"/>
              <a:cs typeface="Times New Roman Bold" panose="02020503050405090304" charset="0"/>
              <a:sym typeface="+mn-ea"/>
            </a:endParaRPr>
          </a:p>
        </p:txBody>
      </p:sp>
      <p:sp>
        <p:nvSpPr>
          <p:cNvPr id="13" name="文本框 12"/>
          <p:cNvSpPr txBox="1"/>
          <p:nvPr/>
        </p:nvSpPr>
        <p:spPr>
          <a:xfrm>
            <a:off x="9230360" y="3263265"/>
            <a:ext cx="2827655" cy="2120900"/>
          </a:xfrm>
          <a:prstGeom prst="rect">
            <a:avLst/>
          </a:prstGeom>
          <a:noFill/>
        </p:spPr>
        <p:txBody>
          <a:bodyPr wrap="square" rtlCol="0" anchor="t">
            <a:spAutoFit/>
          </a:bodyPr>
          <a:p>
            <a:pPr algn="l">
              <a:lnSpc>
                <a:spcPct val="110000"/>
              </a:lnSpc>
            </a:pPr>
            <a:r>
              <a:rPr sz="2400" b="1">
                <a:solidFill>
                  <a:schemeClr val="accent1">
                    <a:lumMod val="75000"/>
                  </a:schemeClr>
                </a:solidFill>
                <a:latin typeface="Times New Roman Bold" panose="02020503050405090304" charset="0"/>
                <a:cs typeface="Times New Roman Bold" panose="02020503050405090304" charset="0"/>
                <a:sym typeface="+mn-ea"/>
              </a:rPr>
              <a:t>Hot tears</a:t>
            </a:r>
            <a:r>
              <a:rPr sz="2400">
                <a:latin typeface="Times New Roman Regular" panose="02020503050405090304" charset="0"/>
                <a:cs typeface="Times New Roman Regular" panose="02020503050405090304" charset="0"/>
                <a:sym typeface="+mn-ea"/>
              </a:rPr>
              <a:t> stung my eyes as I </a:t>
            </a:r>
            <a:r>
              <a:rPr sz="2400" b="1">
                <a:solidFill>
                  <a:schemeClr val="accent5">
                    <a:lumMod val="75000"/>
                  </a:schemeClr>
                </a:solidFill>
                <a:latin typeface="Times New Roman Bold" panose="02020503050405090304" charset="0"/>
                <a:cs typeface="Times New Roman Bold" panose="02020503050405090304" charset="0"/>
                <a:sym typeface="+mn-ea"/>
              </a:rPr>
              <a:t>rushed back to</a:t>
            </a:r>
            <a:r>
              <a:rPr sz="2400">
                <a:latin typeface="Times New Roman Regular" panose="02020503050405090304" charset="0"/>
                <a:cs typeface="Times New Roman Regular" panose="02020503050405090304" charset="0"/>
                <a:sym typeface="+mn-ea"/>
              </a:rPr>
              <a:t> my seat, </a:t>
            </a:r>
            <a:r>
              <a:rPr sz="2400" b="1">
                <a:solidFill>
                  <a:schemeClr val="accent1">
                    <a:lumMod val="75000"/>
                  </a:schemeClr>
                </a:solidFill>
                <a:latin typeface="Times New Roman Bold" panose="02020503050405090304" charset="0"/>
                <a:cs typeface="Times New Roman Bold" panose="02020503050405090304" charset="0"/>
                <a:sym typeface="+mn-ea"/>
              </a:rPr>
              <a:t>weeping </a:t>
            </a:r>
            <a:r>
              <a:rPr sz="2400">
                <a:latin typeface="Times New Roman Regular" panose="02020503050405090304" charset="0"/>
                <a:cs typeface="Times New Roman Regular" panose="02020503050405090304" charset="0"/>
                <a:sym typeface="+mn-ea"/>
              </a:rPr>
              <a:t>silently </a:t>
            </a:r>
            <a:r>
              <a:rPr sz="2400" b="1">
                <a:solidFill>
                  <a:schemeClr val="accent1">
                    <a:lumMod val="75000"/>
                  </a:schemeClr>
                </a:solidFill>
                <a:latin typeface="Times New Roman Bold" panose="02020503050405090304" charset="0"/>
                <a:cs typeface="Times New Roman Bold" panose="02020503050405090304" charset="0"/>
                <a:sym typeface="+mn-ea"/>
              </a:rPr>
              <a:t>in embarrassment</a:t>
            </a:r>
            <a:r>
              <a:rPr sz="2400">
                <a:latin typeface="Times New Roman Regular" panose="02020503050405090304" charset="0"/>
                <a:cs typeface="Times New Roman Regular" panose="02020503050405090304" charset="0"/>
                <a:sym typeface="+mn-ea"/>
              </a:rPr>
              <a:t>.</a:t>
            </a:r>
            <a:endParaRPr sz="2400">
              <a:latin typeface="Times New Roman Regular" panose="02020503050405090304" charset="0"/>
              <a:cs typeface="Times New Roman Regular" panose="02020503050405090304" charset="0"/>
              <a:sym typeface="+mn-ea"/>
            </a:endParaRPr>
          </a:p>
        </p:txBody>
      </p:sp>
      <p:sp>
        <p:nvSpPr>
          <p:cNvPr id="15" name="文本框 14"/>
          <p:cNvSpPr txBox="1"/>
          <p:nvPr/>
        </p:nvSpPr>
        <p:spPr>
          <a:xfrm>
            <a:off x="5629275" y="1115695"/>
            <a:ext cx="6428740" cy="923641"/>
          </a:xfrm>
          <a:prstGeom prst="roundRect">
            <a:avLst/>
          </a:prstGeom>
          <a:solidFill>
            <a:schemeClr val="accent4">
              <a:lumMod val="20000"/>
              <a:lumOff val="80000"/>
            </a:schemeClr>
          </a:solidFill>
        </p:spPr>
        <p:txBody>
          <a:bodyPr wrap="square" rtlCol="0">
            <a:spAutoFit/>
          </a:bodyPr>
          <a:p>
            <a:pPr algn="ctr"/>
            <a:r>
              <a:rPr lang="en-US" altLang="zh-CN" sz="2400">
                <a:latin typeface="方正小标宋简体" panose="02000000000000000000" charset="-122"/>
                <a:ea typeface="方正小标宋简体" panose="02000000000000000000" charset="-122"/>
                <a:cs typeface="方正小标宋简体" panose="02000000000000000000" charset="-122"/>
              </a:rPr>
              <a:t>Effect: </a:t>
            </a:r>
            <a:br>
              <a:rPr lang="en-US" altLang="zh-CN" sz="2400">
                <a:latin typeface="方正小标宋简体" panose="02000000000000000000" charset="-122"/>
                <a:ea typeface="方正小标宋简体" panose="02000000000000000000" charset="-122"/>
                <a:cs typeface="方正小标宋简体" panose="02000000000000000000" charset="-122"/>
              </a:rPr>
            </a:br>
            <a:r>
              <a:rPr lang="en-US" altLang="zh-CN" sz="24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rPr>
              <a:t>was laughed at and became more unconfident</a:t>
            </a:r>
            <a:endParaRPr lang="en-US" altLang="zh-CN" sz="24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sp>
        <p:nvSpPr>
          <p:cNvPr id="17" name="文本框 16"/>
          <p:cNvSpPr txBox="1"/>
          <p:nvPr/>
        </p:nvSpPr>
        <p:spPr>
          <a:xfrm>
            <a:off x="9230360" y="5384165"/>
            <a:ext cx="2827655" cy="1167765"/>
          </a:xfrm>
          <a:prstGeom prst="roundRect">
            <a:avLst/>
          </a:prstGeom>
          <a:solidFill>
            <a:schemeClr val="accent3">
              <a:lumMod val="20000"/>
              <a:lumOff val="80000"/>
            </a:schemeClr>
          </a:solidFill>
        </p:spPr>
        <p:txBody>
          <a:bodyPr wrap="square" rtlCol="0" anchor="ctr" anchorCtr="0">
            <a:noAutofit/>
          </a:bodyPr>
          <a:p>
            <a:pPr algn="ctr"/>
            <a:r>
              <a:rPr lang="en-US"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depressed, embarrassed,</a:t>
            </a:r>
            <a:endParaRPr lang="en-US"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endParaRPr>
          </a:p>
          <a:p>
            <a:pPr algn="ctr"/>
            <a:r>
              <a:rPr lang="en-US"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hopeless</a:t>
            </a:r>
            <a:endParaRPr lang="en-US" sz="24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endParaRPr>
          </a:p>
        </p:txBody>
      </p:sp>
      <p:pic>
        <p:nvPicPr>
          <p:cNvPr id="18" name="图片 17" descr="箭头1_右"/>
          <p:cNvPicPr>
            <a:picLocks noChangeAspect="1"/>
          </p:cNvPicPr>
          <p:nvPr/>
        </p:nvPicPr>
        <p:blipFill>
          <a:blip r:embed="rId2"/>
          <a:stretch>
            <a:fillRect/>
          </a:stretch>
        </p:blipFill>
        <p:spPr>
          <a:xfrm>
            <a:off x="4291330" y="2577465"/>
            <a:ext cx="401320" cy="401320"/>
          </a:xfrm>
          <a:prstGeom prst="rect">
            <a:avLst/>
          </a:prstGeom>
        </p:spPr>
      </p:pic>
      <p:pic>
        <p:nvPicPr>
          <p:cNvPr id="19" name="图片 18" descr="箭头1_右"/>
          <p:cNvPicPr>
            <a:picLocks noChangeAspect="1"/>
          </p:cNvPicPr>
          <p:nvPr/>
        </p:nvPicPr>
        <p:blipFill>
          <a:blip r:embed="rId2"/>
          <a:stretch>
            <a:fillRect/>
          </a:stretch>
        </p:blipFill>
        <p:spPr>
          <a:xfrm>
            <a:off x="8319770" y="2577465"/>
            <a:ext cx="401320" cy="401320"/>
          </a:xfrm>
          <a:prstGeom prst="rect">
            <a:avLst/>
          </a:prstGeom>
        </p:spPr>
      </p:pic>
      <p:pic>
        <p:nvPicPr>
          <p:cNvPr id="20" name="图片 19" descr="箭头1_右"/>
          <p:cNvPicPr>
            <a:picLocks noChangeAspect="1"/>
          </p:cNvPicPr>
          <p:nvPr/>
        </p:nvPicPr>
        <p:blipFill>
          <a:blip r:embed="rId2"/>
          <a:stretch>
            <a:fillRect/>
          </a:stretch>
        </p:blipFill>
        <p:spPr>
          <a:xfrm>
            <a:off x="5101590" y="1391285"/>
            <a:ext cx="487045" cy="487045"/>
          </a:xfrm>
          <a:prstGeom prst="rect">
            <a:avLst/>
          </a:prstGeom>
        </p:spPr>
      </p:pic>
      <p:sp>
        <p:nvSpPr>
          <p:cNvPr id="24" name="文本框 23"/>
          <p:cNvSpPr txBox="1"/>
          <p:nvPr/>
        </p:nvSpPr>
        <p:spPr>
          <a:xfrm>
            <a:off x="2202815" y="3516630"/>
            <a:ext cx="7757795" cy="1426210"/>
          </a:xfrm>
          <a:prstGeom prst="roundRect">
            <a:avLst/>
          </a:prstGeom>
          <a:solidFill>
            <a:schemeClr val="accent6">
              <a:lumMod val="20000"/>
              <a:lumOff val="80000"/>
            </a:schemeClr>
          </a:solidFill>
        </p:spPr>
        <p:txBody>
          <a:bodyPr wrap="square" rtlCol="0" anchor="ctr" anchorCtr="0">
            <a:noAutofit/>
          </a:bodyPr>
          <a:p>
            <a:pPr algn="just">
              <a:lnSpc>
                <a:spcPct val="110000"/>
              </a:lnSpc>
            </a:pPr>
            <a:r>
              <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rPr>
              <a:t>该部分呈现了</a:t>
            </a:r>
            <a:r>
              <a:rPr lang="zh-CN" altLang="en-US"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rPr>
              <a:t>“上台</a:t>
            </a:r>
            <a:r>
              <a:rPr lang="en-US" altLang="zh-CN"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rPr>
              <a:t>-</a:t>
            </a:r>
            <a:r>
              <a:rPr lang="zh-CN" altLang="en-US"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rPr>
              <a:t>演讲</a:t>
            </a:r>
            <a:r>
              <a:rPr lang="en-US" altLang="zh-CN"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rPr>
              <a:t>-</a:t>
            </a:r>
            <a:r>
              <a:rPr lang="zh-CN" altLang="en-US"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rPr>
              <a:t>下台”</a:t>
            </a:r>
            <a:r>
              <a:rPr lang="zh-CN" altLang="en-US"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sym typeface="+mn-ea"/>
              </a:rPr>
              <a:t>完整的叙事线</a:t>
            </a:r>
            <a:r>
              <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sym typeface="+mn-ea"/>
              </a:rPr>
              <a:t>以及主人公的</a:t>
            </a:r>
            <a:r>
              <a:rPr lang="zh-CN" altLang="en-US"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sym typeface="+mn-ea"/>
              </a:rPr>
              <a:t>情感线</a:t>
            </a:r>
            <a:r>
              <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sym typeface="+mn-ea"/>
              </a:rPr>
              <a:t>，在后续的续写中可以进行参考，适当改编，实现与原文的“呼应”。</a:t>
            </a:r>
            <a:endPar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par>
                                <p:cTn id="18" presetID="3" presetClass="entr" presetSubtype="10" fill="hold"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blinds(horizontal)">
                                      <p:cBhvr>
                                        <p:cTn id="20" dur="500"/>
                                        <p:tgtEl>
                                          <p:spTgt spid="18"/>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linds(horizontal)">
                                      <p:cBhvr>
                                        <p:cTn id="23" dur="500"/>
                                        <p:tgtEl>
                                          <p:spTgt spid="6"/>
                                        </p:tgtEl>
                                      </p:cBhvr>
                                    </p:animEffect>
                                  </p:childTnLst>
                                </p:cTn>
                              </p:par>
                              <p:par>
                                <p:cTn id="24" presetID="3" presetClass="entr" presetSubtype="10" fill="hold"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linds(horizontal)">
                                      <p:cBhvr>
                                        <p:cTn id="26" dur="500"/>
                                        <p:tgtEl>
                                          <p:spTgt spid="19"/>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linds(horizontal)">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blinds(horizontal)">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blinds(horizontal)">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blinds(horizontal)">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blinds(horizontal)">
                                      <p:cBhvr>
                                        <p:cTn id="49" dur="500"/>
                                        <p:tgtEl>
                                          <p:spTgt spid="13"/>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blinds(horizontal)">
                                      <p:cBhvr>
                                        <p:cTn id="54" dur="500"/>
                                        <p:tgtEl>
                                          <p:spTgt spid="17"/>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 calcmode="lin" valueType="num">
                                      <p:cBhvr additive="base">
                                        <p:cTn id="59" dur="500" fill="hold"/>
                                        <p:tgtEl>
                                          <p:spTgt spid="15"/>
                                        </p:tgtEl>
                                        <p:attrNameLst>
                                          <p:attrName>ppt_x</p:attrName>
                                        </p:attrNameLst>
                                      </p:cBhvr>
                                      <p:tavLst>
                                        <p:tav tm="0">
                                          <p:val>
                                            <p:strVal val="#ppt_x"/>
                                          </p:val>
                                        </p:tav>
                                        <p:tav tm="100000">
                                          <p:val>
                                            <p:strVal val="#ppt_x"/>
                                          </p:val>
                                        </p:tav>
                                      </p:tavLst>
                                    </p:anim>
                                    <p:anim calcmode="lin" valueType="num">
                                      <p:cBhvr additive="base">
                                        <p:cTn id="60" dur="500" fill="hold"/>
                                        <p:tgtEl>
                                          <p:spTgt spid="15"/>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ppt_x"/>
                                          </p:val>
                                        </p:tav>
                                        <p:tav tm="100000">
                                          <p:val>
                                            <p:strVal val="#ppt_x"/>
                                          </p:val>
                                        </p:tav>
                                      </p:tavLst>
                                    </p:anim>
                                    <p:anim calcmode="lin" valueType="num">
                                      <p:cBhvr additive="base">
                                        <p:cTn id="6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12" presetClass="entr" presetSubtype="4" fill="hold" grpId="0" nodeType="clickEffect">
                                  <p:stCondLst>
                                    <p:cond delay="0"/>
                                  </p:stCondLst>
                                  <p:childTnLst>
                                    <p:set>
                                      <p:cBhvr>
                                        <p:cTn id="68" dur="1" fill="hold">
                                          <p:stCondLst>
                                            <p:cond delay="0"/>
                                          </p:stCondLst>
                                        </p:cTn>
                                        <p:tgtEl>
                                          <p:spTgt spid="24"/>
                                        </p:tgtEl>
                                        <p:attrNameLst>
                                          <p:attrName>style.visibility</p:attrName>
                                        </p:attrNameLst>
                                      </p:cBhvr>
                                      <p:to>
                                        <p:strVal val="visible"/>
                                      </p:to>
                                    </p:set>
                                    <p:anim calcmode="lin" valueType="num">
                                      <p:cBhvr additive="base">
                                        <p:cTn id="69" dur="500"/>
                                        <p:tgtEl>
                                          <p:spTgt spid="24"/>
                                        </p:tgtEl>
                                        <p:attrNameLst>
                                          <p:attrName>ppt_y</p:attrName>
                                        </p:attrNameLst>
                                      </p:cBhvr>
                                      <p:tavLst>
                                        <p:tav tm="0">
                                          <p:val>
                                            <p:strVal val="#ppt_y+#ppt_h*1.125000"/>
                                          </p:val>
                                        </p:tav>
                                        <p:tav tm="100000">
                                          <p:val>
                                            <p:strVal val="#ppt_y"/>
                                          </p:val>
                                        </p:tav>
                                      </p:tavLst>
                                    </p:anim>
                                    <p:animEffect transition="in" filter="wipe(up)">
                                      <p:cBhvr>
                                        <p:cTn id="7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5" grpId="0" animBg="1"/>
      <p:bldP spid="6" grpId="0" animBg="1"/>
      <p:bldP spid="7" grpId="0" animBg="1"/>
      <p:bldP spid="9" grpId="0"/>
      <p:bldP spid="11" grpId="0" animBg="1"/>
      <p:bldP spid="12" grpId="0"/>
      <p:bldP spid="13" grpId="0"/>
      <p:bldP spid="17" grpId="0" animBg="1"/>
      <p:bldP spid="2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3" name="文本框 2"/>
          <p:cNvSpPr txBox="1"/>
          <p:nvPr/>
        </p:nvSpPr>
        <p:spPr>
          <a:xfrm>
            <a:off x="128905" y="198755"/>
            <a:ext cx="11409680" cy="548850"/>
          </a:xfrm>
          <a:prstGeom prst="roundRect">
            <a:avLst/>
          </a:prstGeom>
          <a:solidFill>
            <a:schemeClr val="accent1">
              <a:lumMod val="20000"/>
              <a:lumOff val="80000"/>
            </a:schemeClr>
          </a:solidFill>
        </p:spPr>
        <p:txBody>
          <a:bodyPr wrap="square" rtlCol="0">
            <a:spAutoFit/>
          </a:bodyPr>
          <a:p>
            <a:pPr algn="ctr"/>
            <a:r>
              <a:rPr lang="en-US" altLang="zh-CN" sz="2600">
                <a:latin typeface="方正小标宋简体" panose="02000000000000000000" charset="-122"/>
                <a:ea typeface="方正小标宋简体" panose="02000000000000000000" charset="-122"/>
                <a:cs typeface="方正小标宋简体" panose="02000000000000000000" charset="-122"/>
              </a:rPr>
              <a:t>Para.6: My preparation for the competition under the guidance of Mrs. Lee</a:t>
            </a:r>
            <a:endParaRPr lang="en-US" altLang="zh-CN" sz="2600">
              <a:latin typeface="方正小标宋简体" panose="02000000000000000000" charset="-122"/>
              <a:ea typeface="方正小标宋简体" panose="02000000000000000000" charset="-122"/>
              <a:cs typeface="方正小标宋简体" panose="02000000000000000000" charset="-122"/>
            </a:endParaRPr>
          </a:p>
        </p:txBody>
      </p:sp>
      <p:sp>
        <p:nvSpPr>
          <p:cNvPr id="10" name="文本框 9"/>
          <p:cNvSpPr txBox="1"/>
          <p:nvPr/>
        </p:nvSpPr>
        <p:spPr>
          <a:xfrm>
            <a:off x="1077595" y="1261745"/>
            <a:ext cx="4404360" cy="1060705"/>
          </a:xfrm>
          <a:prstGeom prst="roundRect">
            <a:avLst/>
          </a:prstGeom>
          <a:solidFill>
            <a:schemeClr val="accent4">
              <a:lumMod val="20000"/>
              <a:lumOff val="80000"/>
            </a:schemeClr>
          </a:solidFill>
        </p:spPr>
        <p:txBody>
          <a:bodyPr wrap="square" rtlCol="0">
            <a:spAutoFit/>
          </a:bodyPr>
          <a:p>
            <a:pPr algn="ctr"/>
            <a:r>
              <a:rPr lang="en-US" altLang="zh-CN" sz="2800">
                <a:latin typeface="方正小标宋简体" panose="02000000000000000000" charset="-122"/>
                <a:ea typeface="方正小标宋简体" panose="02000000000000000000" charset="-122"/>
                <a:cs typeface="方正小标宋简体" panose="02000000000000000000" charset="-122"/>
              </a:rPr>
              <a:t>Event: </a:t>
            </a:r>
            <a:br>
              <a:rPr lang="en-US" altLang="zh-CN" sz="2800">
                <a:latin typeface="方正小标宋简体" panose="02000000000000000000" charset="-122"/>
                <a:ea typeface="方正小标宋简体" panose="02000000000000000000" charset="-122"/>
                <a:cs typeface="方正小标宋简体" panose="02000000000000000000" charset="-122"/>
              </a:rPr>
            </a:br>
            <a:r>
              <a:rPr lang="en-US" altLang="zh-CN" sz="28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sym typeface="+mn-ea"/>
              </a:rPr>
              <a:t>the guidance of Mrs. Lee</a:t>
            </a:r>
            <a:endParaRPr lang="en-US" altLang="zh-CN" sz="28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sym typeface="+mn-ea"/>
            </a:endParaRPr>
          </a:p>
        </p:txBody>
      </p:sp>
      <p:sp>
        <p:nvSpPr>
          <p:cNvPr id="14" name="文本框 13"/>
          <p:cNvSpPr txBox="1"/>
          <p:nvPr/>
        </p:nvSpPr>
        <p:spPr>
          <a:xfrm>
            <a:off x="275590" y="2649220"/>
            <a:ext cx="5687060" cy="3538220"/>
          </a:xfrm>
          <a:prstGeom prst="rect">
            <a:avLst/>
          </a:prstGeom>
          <a:noFill/>
        </p:spPr>
        <p:txBody>
          <a:bodyPr wrap="square" rtlCol="0" anchor="t">
            <a:spAutoFit/>
          </a:bodyPr>
          <a:p>
            <a:pPr marL="457200" indent="-457200">
              <a:buFont typeface="Arial" panose="020B0604020202020204" pitchFamily="34" charset="0"/>
              <a:buChar char="•"/>
            </a:pPr>
            <a:r>
              <a:rPr lang="en-US" sz="2800" b="1">
                <a:solidFill>
                  <a:schemeClr val="accent1">
                    <a:lumMod val="75000"/>
                  </a:schemeClr>
                </a:solidFill>
                <a:latin typeface="Times New Roman Bold" panose="02020503050405090304" charset="0"/>
                <a:cs typeface="Times New Roman Bold" panose="02020503050405090304" charset="0"/>
                <a:sym typeface="+mn-ea"/>
              </a:rPr>
              <a:t>After school</a:t>
            </a:r>
            <a:r>
              <a:rPr sz="2800">
                <a:latin typeface="Times New Roman Regular" panose="02020503050405090304" charset="0"/>
                <a:cs typeface="Times New Roman Regular" panose="02020503050405090304" charset="0"/>
                <a:sym typeface="+mn-ea"/>
              </a:rPr>
              <a:t>, Mrs. Lee called me to her office</a:t>
            </a:r>
            <a:r>
              <a:rPr lang="en-US" sz="2800">
                <a:latin typeface="Times New Roman Regular" panose="02020503050405090304" charset="0"/>
                <a:cs typeface="Times New Roman Regular" panose="02020503050405090304" charset="0"/>
                <a:sym typeface="+mn-ea"/>
              </a:rPr>
              <a:t>...</a:t>
            </a:r>
            <a:endParaRPr lang="en-US" sz="2800">
              <a:latin typeface="Times New Roman Regular" panose="02020503050405090304" charset="0"/>
              <a:cs typeface="Times New Roman Regular" panose="02020503050405090304" charset="0"/>
              <a:sym typeface="+mn-ea"/>
            </a:endParaRPr>
          </a:p>
          <a:p>
            <a:pPr marL="457200" indent="-457200">
              <a:buFont typeface="Arial" panose="020B0604020202020204" pitchFamily="34" charset="0"/>
              <a:buChar char="•"/>
            </a:pPr>
            <a:r>
              <a:rPr lang="en-US" sz="2800">
                <a:latin typeface="Times New Roman Regular" panose="02020503050405090304" charset="0"/>
                <a:cs typeface="Times New Roman Regular" panose="02020503050405090304" charset="0"/>
                <a:sym typeface="+mn-ea"/>
              </a:rPr>
              <a:t>gave m</a:t>
            </a:r>
            <a:r>
              <a:rPr sz="2800">
                <a:latin typeface="Times New Roman Regular" panose="02020503050405090304" charset="0"/>
                <a:cs typeface="Times New Roman Regular" panose="02020503050405090304" charset="0"/>
                <a:sym typeface="+mn-ea"/>
              </a:rPr>
              <a:t>e a few </a:t>
            </a:r>
            <a:r>
              <a:rPr lang="en-US" sz="2800" b="1">
                <a:solidFill>
                  <a:schemeClr val="accent1">
                    <a:lumMod val="75000"/>
                  </a:schemeClr>
                </a:solidFill>
                <a:latin typeface="Times New Roman Bold" panose="02020503050405090304" charset="0"/>
                <a:cs typeface="Times New Roman Bold" panose="02020503050405090304" charset="0"/>
                <a:sym typeface="+mn-ea"/>
              </a:rPr>
              <a:t>pointers</a:t>
            </a:r>
            <a:r>
              <a:rPr lang="en-US" sz="2800">
                <a:latin typeface="Times New Roman Regular" panose="02020503050405090304" charset="0"/>
                <a:cs typeface="Times New Roman Regular" panose="02020503050405090304" charset="0"/>
                <a:sym typeface="+mn-ea"/>
              </a:rPr>
              <a:t>...</a:t>
            </a:r>
            <a:endParaRPr lang="en-US" sz="2800">
              <a:latin typeface="Times New Roman Regular" panose="02020503050405090304" charset="0"/>
              <a:cs typeface="Times New Roman Regular" panose="02020503050405090304" charset="0"/>
              <a:sym typeface="+mn-ea"/>
            </a:endParaRPr>
          </a:p>
          <a:p>
            <a:pPr marL="457200" indent="-457200">
              <a:buFont typeface="Arial" panose="020B0604020202020204" pitchFamily="34" charset="0"/>
              <a:buChar char="•"/>
            </a:pPr>
            <a:r>
              <a:rPr lang="en-US" sz="2800" b="1">
                <a:solidFill>
                  <a:schemeClr val="accent1">
                    <a:lumMod val="75000"/>
                  </a:schemeClr>
                </a:solidFill>
                <a:latin typeface="Times New Roman Bold" panose="02020503050405090304" charset="0"/>
                <a:cs typeface="Times New Roman Bold" panose="02020503050405090304" charset="0"/>
                <a:sym typeface="+mn-ea"/>
              </a:rPr>
              <a:t>Patiently</a:t>
            </a:r>
            <a:r>
              <a:rPr sz="2800">
                <a:latin typeface="Times New Roman Regular" panose="02020503050405090304" charset="0"/>
                <a:cs typeface="Times New Roman Regular" panose="02020503050405090304" charset="0"/>
                <a:sym typeface="+mn-ea"/>
              </a:rPr>
              <a:t>, she w</a:t>
            </a:r>
            <a:r>
              <a:rPr lang="en-US" sz="2800">
                <a:latin typeface="Times New Roman Regular" panose="02020503050405090304" charset="0"/>
                <a:cs typeface="Times New Roman Regular" panose="02020503050405090304" charset="0"/>
                <a:sym typeface="+mn-ea"/>
              </a:rPr>
              <a:t>ent through the speech with me </a:t>
            </a:r>
            <a:r>
              <a:rPr lang="en-US" sz="2800" b="1">
                <a:solidFill>
                  <a:schemeClr val="accent1">
                    <a:lumMod val="75000"/>
                  </a:schemeClr>
                </a:solidFill>
                <a:latin typeface="Times New Roman Bold" panose="02020503050405090304" charset="0"/>
                <a:cs typeface="Times New Roman Bold" panose="02020503050405090304" charset="0"/>
                <a:sym typeface="+mn-ea"/>
              </a:rPr>
              <a:t>several times</a:t>
            </a:r>
            <a:r>
              <a:rPr lang="en-US" sz="2800">
                <a:latin typeface="Times New Roman Regular" panose="02020503050405090304" charset="0"/>
                <a:cs typeface="Times New Roman Regular" panose="02020503050405090304" charset="0"/>
                <a:sym typeface="+mn-ea"/>
              </a:rPr>
              <a:t>...</a:t>
            </a:r>
            <a:endParaRPr lang="en-US" sz="2800">
              <a:latin typeface="Times New Roman Regular" panose="02020503050405090304" charset="0"/>
              <a:cs typeface="Times New Roman Regular" panose="02020503050405090304" charset="0"/>
              <a:sym typeface="+mn-ea"/>
            </a:endParaRPr>
          </a:p>
          <a:p>
            <a:pPr marL="457200" indent="-457200">
              <a:buFont typeface="Arial" panose="020B0604020202020204" pitchFamily="34" charset="0"/>
              <a:buChar char="•"/>
            </a:pPr>
            <a:r>
              <a:rPr lang="en-US" sz="2800">
                <a:latin typeface="Times New Roman Regular" panose="02020503050405090304" charset="0"/>
                <a:cs typeface="Times New Roman Regular" panose="02020503050405090304" charset="0"/>
                <a:sym typeface="+mn-ea"/>
              </a:rPr>
              <a:t>It was with </a:t>
            </a:r>
            <a:r>
              <a:rPr lang="en-US" sz="2800" b="1">
                <a:solidFill>
                  <a:schemeClr val="accent1">
                    <a:lumMod val="75000"/>
                  </a:schemeClr>
                </a:solidFill>
                <a:latin typeface="Times New Roman Bold" panose="02020503050405090304" charset="0"/>
                <a:cs typeface="Times New Roman Bold" panose="02020503050405090304" charset="0"/>
                <a:sym typeface="+mn-ea"/>
              </a:rPr>
              <a:t>much patience </a:t>
            </a:r>
            <a:r>
              <a:rPr lang="en-US" sz="2800">
                <a:latin typeface="Times New Roman Regular" panose="02020503050405090304" charset="0"/>
                <a:cs typeface="Times New Roman Regular" panose="02020503050405090304" charset="0"/>
                <a:sym typeface="+mn-ea"/>
              </a:rPr>
              <a:t>that Mrs. Lee worked through </a:t>
            </a:r>
            <a:r>
              <a:rPr lang="en-US" sz="2800" b="1">
                <a:solidFill>
                  <a:schemeClr val="accent1">
                    <a:lumMod val="75000"/>
                  </a:schemeClr>
                </a:solidFill>
                <a:latin typeface="Times New Roman Bold" panose="02020503050405090304" charset="0"/>
                <a:cs typeface="Times New Roman Bold" panose="02020503050405090304" charset="0"/>
                <a:sym typeface="+mn-ea"/>
              </a:rPr>
              <a:t>those three months</a:t>
            </a:r>
            <a:r>
              <a:rPr lang="en-US" sz="2800">
                <a:latin typeface="Times New Roman Regular" panose="02020503050405090304" charset="0"/>
                <a:cs typeface="Times New Roman Regular" panose="02020503050405090304" charset="0"/>
                <a:sym typeface="+mn-ea"/>
              </a:rPr>
              <a:t> with me...</a:t>
            </a:r>
            <a:endParaRPr lang="en-US" sz="2800">
              <a:latin typeface="Times New Roman Regular" panose="02020503050405090304" charset="0"/>
              <a:cs typeface="Times New Roman Regular" panose="02020503050405090304" charset="0"/>
              <a:sym typeface="+mn-ea"/>
            </a:endParaRPr>
          </a:p>
        </p:txBody>
      </p:sp>
      <p:sp>
        <p:nvSpPr>
          <p:cNvPr id="16" name="文本框 15"/>
          <p:cNvSpPr txBox="1"/>
          <p:nvPr/>
        </p:nvSpPr>
        <p:spPr>
          <a:xfrm>
            <a:off x="6563360" y="3220720"/>
            <a:ext cx="5356860" cy="1986280"/>
          </a:xfrm>
          <a:prstGeom prst="rect">
            <a:avLst/>
          </a:prstGeom>
          <a:noFill/>
        </p:spPr>
        <p:txBody>
          <a:bodyPr wrap="square" rtlCol="0" anchor="t">
            <a:spAutoFit/>
          </a:bodyPr>
          <a:p>
            <a:pPr marL="457200" indent="-457200">
              <a:lnSpc>
                <a:spcPct val="110000"/>
              </a:lnSpc>
              <a:buFont typeface="Arial" panose="020B0604020202020204" pitchFamily="34" charset="0"/>
              <a:buChar char="•"/>
            </a:pPr>
            <a:r>
              <a:rPr sz="2800">
                <a:latin typeface="Times New Roman Regular" panose="02020503050405090304" charset="0"/>
                <a:cs typeface="Times New Roman Regular" panose="02020503050405090304" charset="0"/>
                <a:sym typeface="+mn-ea"/>
              </a:rPr>
              <a:t>overcome</a:t>
            </a:r>
            <a:r>
              <a:rPr sz="2800" b="1">
                <a:solidFill>
                  <a:schemeClr val="accent2">
                    <a:lumMod val="75000"/>
                  </a:schemeClr>
                </a:solidFill>
                <a:latin typeface="Times New Roman Bold" panose="02020503050405090304" charset="0"/>
                <a:cs typeface="Times New Roman Bold" panose="02020503050405090304" charset="0"/>
                <a:sym typeface="+mn-ea"/>
              </a:rPr>
              <a:t> stage fright</a:t>
            </a:r>
            <a:endParaRPr sz="2800" b="1">
              <a:solidFill>
                <a:schemeClr val="accent2">
                  <a:lumMod val="75000"/>
                </a:schemeClr>
              </a:solidFill>
              <a:latin typeface="Times New Roman Bold" panose="02020503050405090304" charset="0"/>
              <a:cs typeface="Times New Roman Bold" panose="02020503050405090304" charset="0"/>
              <a:sym typeface="+mn-ea"/>
            </a:endParaRPr>
          </a:p>
          <a:p>
            <a:pPr marL="457200" indent="-457200">
              <a:lnSpc>
                <a:spcPct val="110000"/>
              </a:lnSpc>
              <a:buFont typeface="Arial" panose="020B0604020202020204" pitchFamily="34" charset="0"/>
              <a:buChar char="•"/>
            </a:pPr>
            <a:r>
              <a:rPr sz="2800">
                <a:latin typeface="Times New Roman Regular" panose="02020503050405090304" charset="0"/>
                <a:cs typeface="Times New Roman Regular" panose="02020503050405090304" charset="0"/>
                <a:sym typeface="+mn-ea"/>
              </a:rPr>
              <a:t>my utterly </a:t>
            </a:r>
            <a:r>
              <a:rPr sz="2800" b="1">
                <a:solidFill>
                  <a:schemeClr val="accent2">
                    <a:lumMod val="75000"/>
                  </a:schemeClr>
                </a:solidFill>
                <a:latin typeface="Times New Roman Bold" panose="02020503050405090304" charset="0"/>
                <a:cs typeface="Times New Roman Bold" panose="02020503050405090304" charset="0"/>
                <a:sym typeface="+mn-ea"/>
              </a:rPr>
              <a:t>bad pronunciation </a:t>
            </a:r>
            <a:r>
              <a:rPr sz="2800">
                <a:latin typeface="Times New Roman Regular" panose="02020503050405090304" charset="0"/>
                <a:cs typeface="Times New Roman Regular" panose="02020503050405090304" charset="0"/>
                <a:sym typeface="+mn-ea"/>
              </a:rPr>
              <a:t>was “cured”</a:t>
            </a:r>
            <a:endParaRPr sz="2800">
              <a:latin typeface="Times New Roman Regular" panose="02020503050405090304" charset="0"/>
              <a:cs typeface="Times New Roman Regular" panose="02020503050405090304" charset="0"/>
              <a:sym typeface="+mn-ea"/>
            </a:endParaRPr>
          </a:p>
          <a:p>
            <a:pPr marL="457200" indent="-457200" algn="l">
              <a:lnSpc>
                <a:spcPct val="110000"/>
              </a:lnSpc>
              <a:buClrTx/>
              <a:buSzTx/>
              <a:buFont typeface="Arial" panose="020B0604020202020204" pitchFamily="34" charset="0"/>
              <a:buChar char="•"/>
            </a:pPr>
            <a:r>
              <a:rPr sz="2800">
                <a:latin typeface="Times New Roman Regular" panose="02020503050405090304" charset="0"/>
                <a:cs typeface="Times New Roman Regular" panose="02020503050405090304" charset="0"/>
                <a:sym typeface="+mn-ea"/>
              </a:rPr>
              <a:t>my words were </a:t>
            </a:r>
            <a:r>
              <a:rPr sz="2800" b="1">
                <a:solidFill>
                  <a:schemeClr val="accent2">
                    <a:lumMod val="75000"/>
                  </a:schemeClr>
                </a:solidFill>
                <a:latin typeface="Times New Roman Bold" panose="02020503050405090304" charset="0"/>
                <a:cs typeface="Times New Roman Bold" panose="02020503050405090304" charset="0"/>
                <a:sym typeface="+mn-ea"/>
              </a:rPr>
              <a:t>crisp and clear</a:t>
            </a:r>
            <a:endParaRPr sz="2800" b="1">
              <a:solidFill>
                <a:schemeClr val="accent2">
                  <a:lumMod val="75000"/>
                </a:schemeClr>
              </a:solidFill>
              <a:latin typeface="Times New Roman Bold" panose="02020503050405090304" charset="0"/>
              <a:cs typeface="Times New Roman Bold" panose="02020503050405090304" charset="0"/>
              <a:sym typeface="+mn-ea"/>
            </a:endParaRPr>
          </a:p>
        </p:txBody>
      </p:sp>
      <p:sp>
        <p:nvSpPr>
          <p:cNvPr id="2" name="文本框 1"/>
          <p:cNvSpPr txBox="1"/>
          <p:nvPr/>
        </p:nvSpPr>
        <p:spPr>
          <a:xfrm>
            <a:off x="6689090" y="1115695"/>
            <a:ext cx="4404360" cy="1533369"/>
          </a:xfrm>
          <a:prstGeom prst="roundRect">
            <a:avLst/>
          </a:prstGeom>
          <a:solidFill>
            <a:schemeClr val="accent4">
              <a:lumMod val="20000"/>
              <a:lumOff val="80000"/>
            </a:schemeClr>
          </a:solidFill>
        </p:spPr>
        <p:txBody>
          <a:bodyPr wrap="square" rtlCol="0">
            <a:spAutoFit/>
          </a:bodyPr>
          <a:p>
            <a:pPr algn="ctr"/>
            <a:r>
              <a:rPr lang="en-US" altLang="zh-CN" sz="2800">
                <a:latin typeface="方正小标宋简体" panose="02000000000000000000" charset="-122"/>
                <a:ea typeface="方正小标宋简体" panose="02000000000000000000" charset="-122"/>
                <a:cs typeface="方正小标宋简体" panose="02000000000000000000" charset="-122"/>
              </a:rPr>
              <a:t>Effect: </a:t>
            </a:r>
            <a:br>
              <a:rPr lang="en-US" altLang="zh-CN" sz="2800">
                <a:latin typeface="方正小标宋简体" panose="02000000000000000000" charset="-122"/>
                <a:ea typeface="方正小标宋简体" panose="02000000000000000000" charset="-122"/>
                <a:cs typeface="方正小标宋简体" panose="02000000000000000000" charset="-122"/>
              </a:rPr>
            </a:br>
            <a:r>
              <a:rPr lang="en-US" altLang="zh-CN" sz="28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sym typeface="+mn-ea"/>
              </a:rPr>
              <a:t>the improvement of my speech performance</a:t>
            </a:r>
            <a:endParaRPr lang="en-US" altLang="zh-CN" sz="2800">
              <a:solidFill>
                <a:schemeClr val="accent4">
                  <a:lumMod val="75000"/>
                </a:schemeClr>
              </a:solidFill>
              <a:latin typeface="方正小标宋简体" panose="02000000000000000000" charset="-122"/>
              <a:ea typeface="方正小标宋简体" panose="02000000000000000000" charset="-122"/>
              <a:cs typeface="方正小标宋简体" panose="02000000000000000000" charset="-122"/>
              <a:sym typeface="+mn-ea"/>
            </a:endParaRPr>
          </a:p>
        </p:txBody>
      </p:sp>
      <p:pic>
        <p:nvPicPr>
          <p:cNvPr id="4" name="图片 3" descr="箭头1_右"/>
          <p:cNvPicPr>
            <a:picLocks noChangeAspect="1"/>
          </p:cNvPicPr>
          <p:nvPr/>
        </p:nvPicPr>
        <p:blipFill>
          <a:blip r:embed="rId2"/>
          <a:stretch>
            <a:fillRect/>
          </a:stretch>
        </p:blipFill>
        <p:spPr>
          <a:xfrm>
            <a:off x="5788025" y="1517650"/>
            <a:ext cx="548640" cy="548640"/>
          </a:xfrm>
          <a:prstGeom prst="rect">
            <a:avLst/>
          </a:prstGeom>
        </p:spPr>
      </p:pic>
      <p:sp>
        <p:nvSpPr>
          <p:cNvPr id="17" name="文本框 16"/>
          <p:cNvSpPr txBox="1"/>
          <p:nvPr/>
        </p:nvSpPr>
        <p:spPr>
          <a:xfrm>
            <a:off x="6233160" y="5384165"/>
            <a:ext cx="5442585" cy="1282065"/>
          </a:xfrm>
          <a:prstGeom prst="roundRect">
            <a:avLst/>
          </a:prstGeom>
          <a:solidFill>
            <a:schemeClr val="accent6">
              <a:lumMod val="20000"/>
              <a:lumOff val="80000"/>
            </a:schemeClr>
          </a:solidFill>
        </p:spPr>
        <p:txBody>
          <a:bodyPr wrap="square" rtlCol="0" anchor="ctr" anchorCtr="0">
            <a:noAutofit/>
          </a:bodyPr>
          <a:p>
            <a:pPr algn="ctr">
              <a:lnSpc>
                <a:spcPct val="110000"/>
              </a:lnSpc>
            </a:pPr>
            <a:r>
              <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rPr>
              <a:t>“自我的努力”和“老师的帮助”是正式比赛时我</a:t>
            </a:r>
            <a:r>
              <a:rPr lang="zh-CN" altLang="en-US"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rPr>
              <a:t>克服恐惧的力量来源</a:t>
            </a:r>
            <a:r>
              <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rPr>
              <a:t>，也是需要</a:t>
            </a:r>
            <a:r>
              <a:rPr lang="zh-CN" altLang="en-US" sz="2400">
                <a:solidFill>
                  <a:schemeClr val="accent6">
                    <a:lumMod val="75000"/>
                  </a:schemeClr>
                </a:solidFill>
                <a:latin typeface="方正小标宋简体" panose="02000000000000000000" charset="-122"/>
                <a:ea typeface="方正小标宋简体" panose="02000000000000000000" charset="-122"/>
                <a:cs typeface="方正小标宋简体" panose="02000000000000000000" charset="-122"/>
              </a:rPr>
              <a:t>“呼应”</a:t>
            </a:r>
            <a:r>
              <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rPr>
              <a:t>的重要部分。</a:t>
            </a:r>
            <a:endParaRPr lang="zh-CN" altLang="en-US" sz="2400">
              <a:solidFill>
                <a:schemeClr val="tx2"/>
              </a:solidFill>
              <a:latin typeface="方正小标宋简体" panose="02000000000000000000" charset="-122"/>
              <a:ea typeface="方正小标宋简体" panose="02000000000000000000" charset="-122"/>
              <a:cs typeface="方正小标宋简体" panose="02000000000000000000"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linds(horizont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linds(horizontal)">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linds(horizontal)">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linds(horizontal)">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p:bldP spid="16" grpId="0"/>
      <p:bldP spid="2"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3" name="文本框 2"/>
          <p:cNvSpPr txBox="1"/>
          <p:nvPr/>
        </p:nvSpPr>
        <p:spPr>
          <a:xfrm>
            <a:off x="128905" y="130175"/>
            <a:ext cx="2940685" cy="582500"/>
          </a:xfrm>
          <a:prstGeom prst="roundRect">
            <a:avLst/>
          </a:prstGeom>
          <a:solidFill>
            <a:schemeClr val="accent1">
              <a:lumMod val="20000"/>
              <a:lumOff val="80000"/>
            </a:schemeClr>
          </a:solidFill>
        </p:spPr>
        <p:txBody>
          <a:bodyPr wrap="square" rtlCol="0">
            <a:spAutoFit/>
          </a:bodyPr>
          <a:p>
            <a:pPr algn="ctr"/>
            <a:r>
              <a:rPr lang="zh-CN" altLang="en-US" sz="2800">
                <a:latin typeface="方正小标宋简体" panose="02000000000000000000" charset="-122"/>
                <a:ea typeface="方正小标宋简体" panose="02000000000000000000" charset="-122"/>
                <a:cs typeface="方正小标宋简体" panose="02000000000000000000" charset="-122"/>
              </a:rPr>
              <a:t>构思续写内容</a:t>
            </a:r>
            <a:endParaRPr lang="zh-CN" altLang="en-US" sz="2800">
              <a:latin typeface="方正小标宋简体" panose="02000000000000000000" charset="-122"/>
              <a:ea typeface="方正小标宋简体" panose="02000000000000000000" charset="-122"/>
              <a:cs typeface="方正小标宋简体" panose="02000000000000000000" charset="-122"/>
            </a:endParaRPr>
          </a:p>
        </p:txBody>
      </p:sp>
      <p:sp>
        <p:nvSpPr>
          <p:cNvPr id="4" name="文本框 3"/>
          <p:cNvSpPr txBox="1"/>
          <p:nvPr/>
        </p:nvSpPr>
        <p:spPr>
          <a:xfrm>
            <a:off x="352425" y="1005205"/>
            <a:ext cx="11301095" cy="583565"/>
          </a:xfrm>
          <a:prstGeom prst="rect">
            <a:avLst/>
          </a:prstGeom>
          <a:solidFill>
            <a:schemeClr val="accent4">
              <a:lumMod val="20000"/>
              <a:lumOff val="80000"/>
            </a:schemeClr>
          </a:solidFill>
        </p:spPr>
        <p:txBody>
          <a:bodyPr wrap="square" rtlCol="0" anchor="t">
            <a:spAutoFit/>
          </a:bodyPr>
          <a:p>
            <a:r>
              <a:rPr sz="3200" b="1" i="1">
                <a:latin typeface="Times New Roman Bold Italic" panose="02020503050405090304" charset="0"/>
                <a:cs typeface="Times New Roman Bold Italic" panose="02020503050405090304" charset="0"/>
                <a:sym typeface="+mn-ea"/>
              </a:rPr>
              <a:t>Final</a:t>
            </a:r>
            <a:r>
              <a:rPr lang="en-US" sz="3200" b="1" i="1">
                <a:latin typeface="Times New Roman Bold Italic" panose="02020503050405090304" charset="0"/>
                <a:cs typeface="Times New Roman Bold Italic" panose="02020503050405090304" charset="0"/>
                <a:sym typeface="+mn-ea"/>
              </a:rPr>
              <a:t>ly</a:t>
            </a:r>
            <a:r>
              <a:rPr sz="3200" b="1" i="1">
                <a:latin typeface="Times New Roman Bold Italic" panose="02020503050405090304" charset="0"/>
                <a:cs typeface="Times New Roman Bold Italic" panose="02020503050405090304" charset="0"/>
                <a:sym typeface="+mn-ea"/>
              </a:rPr>
              <a:t>, the day of</a:t>
            </a:r>
            <a:r>
              <a:rPr lang="en-US" sz="3200" b="1" i="1">
                <a:latin typeface="Times New Roman Bold Italic" panose="02020503050405090304" charset="0"/>
                <a:cs typeface="Times New Roman Bold Italic" panose="02020503050405090304" charset="0"/>
                <a:sym typeface="+mn-ea"/>
              </a:rPr>
              <a:t> </a:t>
            </a:r>
            <a:r>
              <a:rPr sz="3200" b="1" i="1">
                <a:solidFill>
                  <a:schemeClr val="accent4">
                    <a:lumMod val="75000"/>
                  </a:schemeClr>
                </a:solidFill>
                <a:latin typeface="Times New Roman Bold Italic" panose="02020503050405090304" charset="0"/>
                <a:cs typeface="Times New Roman Bold Italic" panose="02020503050405090304" charset="0"/>
                <a:sym typeface="+mn-ea"/>
              </a:rPr>
              <a:t>my competition arrived</a:t>
            </a:r>
            <a:r>
              <a:rPr lang="en-US" sz="3200" b="1" i="1">
                <a:latin typeface="Times New Roman Bold Italic" panose="02020503050405090304" charset="0"/>
                <a:cs typeface="Times New Roman Bold Italic" panose="02020503050405090304" charset="0"/>
                <a:sym typeface="+mn-ea"/>
              </a:rPr>
              <a:t>.</a:t>
            </a:r>
            <a:endParaRPr lang="en-US" altLang="en-US" sz="3200" b="1" i="1">
              <a:latin typeface="Times New Roman Bold Italic" panose="02020503050405090304" charset="0"/>
              <a:cs typeface="Times New Roman Bold Italic" panose="02020503050405090304" charset="0"/>
              <a:sym typeface="+mn-ea"/>
            </a:endParaRPr>
          </a:p>
        </p:txBody>
      </p:sp>
      <p:sp>
        <p:nvSpPr>
          <p:cNvPr id="5" name="文本框 4"/>
          <p:cNvSpPr txBox="1"/>
          <p:nvPr/>
        </p:nvSpPr>
        <p:spPr>
          <a:xfrm>
            <a:off x="352425" y="4739640"/>
            <a:ext cx="11301095" cy="583565"/>
          </a:xfrm>
          <a:prstGeom prst="rect">
            <a:avLst/>
          </a:prstGeom>
          <a:solidFill>
            <a:schemeClr val="accent4">
              <a:lumMod val="20000"/>
              <a:lumOff val="80000"/>
            </a:schemeClr>
          </a:solidFill>
        </p:spPr>
        <p:txBody>
          <a:bodyPr wrap="square" rtlCol="0" anchor="t">
            <a:spAutoFit/>
          </a:bodyPr>
          <a:p>
            <a:r>
              <a:rPr sz="3200" b="1" i="1">
                <a:latin typeface="Times New Roman Bold Italic" panose="02020503050405090304" charset="0"/>
                <a:cs typeface="Times New Roman Bold Italic" panose="02020503050405090304" charset="0"/>
                <a:sym typeface="+mn-ea"/>
              </a:rPr>
              <a:t>When </a:t>
            </a:r>
            <a:r>
              <a:rPr sz="3200" b="1" i="1">
                <a:solidFill>
                  <a:schemeClr val="accent4">
                    <a:lumMod val="75000"/>
                  </a:schemeClr>
                </a:solidFill>
                <a:latin typeface="Times New Roman Bold Italic" panose="02020503050405090304" charset="0"/>
                <a:cs typeface="Times New Roman Bold Italic" panose="02020503050405090304" charset="0"/>
                <a:sym typeface="+mn-ea"/>
              </a:rPr>
              <a:t>the contest was over</a:t>
            </a:r>
            <a:r>
              <a:rPr sz="3200" b="1" i="1">
                <a:latin typeface="Times New Roman Bold Italic" panose="02020503050405090304" charset="0"/>
                <a:cs typeface="Times New Roman Bold Italic" panose="02020503050405090304" charset="0"/>
                <a:sym typeface="+mn-ea"/>
              </a:rPr>
              <a:t>, the judges </a:t>
            </a:r>
            <a:r>
              <a:rPr sz="3200" b="1" i="1">
                <a:solidFill>
                  <a:schemeClr val="accent2">
                    <a:lumMod val="75000"/>
                  </a:schemeClr>
                </a:solidFill>
                <a:latin typeface="Times New Roman Bold Italic" panose="02020503050405090304" charset="0"/>
                <a:cs typeface="Times New Roman Bold Italic" panose="02020503050405090304" charset="0"/>
                <a:sym typeface="+mn-ea"/>
              </a:rPr>
              <a:t>declared me the champion</a:t>
            </a:r>
            <a:r>
              <a:rPr sz="3200" b="1" i="1">
                <a:latin typeface="Times New Roman Bold Italic" panose="02020503050405090304" charset="0"/>
                <a:cs typeface="Times New Roman Bold Italic" panose="02020503050405090304" charset="0"/>
                <a:sym typeface="+mn-ea"/>
              </a:rPr>
              <a:t>.</a:t>
            </a:r>
            <a:r>
              <a:rPr sz="3200">
                <a:latin typeface="Times New Roman Regular" panose="02020503050405090304" charset="0"/>
                <a:cs typeface="Times New Roman Regular" panose="02020503050405090304" charset="0"/>
                <a:sym typeface="+mn-ea"/>
              </a:rPr>
              <a:t> </a:t>
            </a:r>
            <a:endParaRPr lang="zh-CN" altLang="en-US" sz="3200">
              <a:latin typeface="Times New Roman Regular" panose="02020503050405090304" charset="0"/>
              <a:cs typeface="Times New Roman Regular" panose="02020503050405090304" charset="0"/>
              <a:sym typeface="+mn-ea"/>
            </a:endParaRPr>
          </a:p>
        </p:txBody>
      </p:sp>
      <p:sp>
        <p:nvSpPr>
          <p:cNvPr id="20" name="文本框 19"/>
          <p:cNvSpPr txBox="1"/>
          <p:nvPr/>
        </p:nvSpPr>
        <p:spPr>
          <a:xfrm>
            <a:off x="353060" y="1941830"/>
            <a:ext cx="2132330" cy="2388870"/>
          </a:xfrm>
          <a:prstGeom prst="roundRect">
            <a:avLst/>
          </a:prstGeom>
          <a:solidFill>
            <a:schemeClr val="accent3">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重点描写</a:t>
            </a:r>
            <a:r>
              <a:rPr lang="zh-CN" altLang="en-US" sz="20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t>我的比赛过程</a:t>
            </a:r>
            <a:br>
              <a:rPr lang="zh-CN" altLang="en-US" sz="2000">
                <a:solidFill>
                  <a:schemeClr val="accent2">
                    <a:lumMod val="75000"/>
                  </a:schemeClr>
                </a:solidFill>
                <a:latin typeface="方正小标宋简体" panose="02000000000000000000" charset="-122"/>
                <a:ea typeface="方正小标宋简体" panose="02000000000000000000" charset="-122"/>
                <a:cs typeface="方正小标宋简体" panose="02000000000000000000" charset="-122"/>
              </a:rPr>
            </a:br>
            <a:r>
              <a:rPr lang="zh-CN" altLang="en-US" sz="2000">
                <a:latin typeface="方正小标宋简体" panose="02000000000000000000" charset="-122"/>
                <a:ea typeface="方正小标宋简体" panose="02000000000000000000" charset="-122"/>
                <a:cs typeface="方正小标宋简体" panose="02000000000000000000" charset="-122"/>
              </a:rPr>
              <a:t>（轮到我时、演讲表现、演讲结束后）</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sp>
        <p:nvSpPr>
          <p:cNvPr id="26" name="文本框 25"/>
          <p:cNvSpPr txBox="1"/>
          <p:nvPr>
            <p:custDataLst>
              <p:tags r:id="rId2"/>
            </p:custDataLst>
          </p:nvPr>
        </p:nvSpPr>
        <p:spPr>
          <a:xfrm>
            <a:off x="7185660" y="68580"/>
            <a:ext cx="5006340" cy="827405"/>
          </a:xfrm>
          <a:prstGeom prst="roundRect">
            <a:avLst/>
          </a:prstGeom>
          <a:solidFill>
            <a:schemeClr val="accent1">
              <a:lumMod val="75000"/>
            </a:schemeClr>
          </a:solidFill>
        </p:spPr>
        <p:txBody>
          <a:bodyPr wrap="square" rtlCol="0">
            <a:noAutofit/>
          </a:bodyPr>
          <a:p>
            <a:pPr algn="ctr"/>
            <a:r>
              <a:rPr lang="zh-CN" altLang="en-US" sz="2400">
                <a:solidFill>
                  <a:schemeClr val="bg1"/>
                </a:solidFill>
                <a:latin typeface="方正小标宋简体" panose="02000000000000000000" charset="-122"/>
                <a:ea typeface="方正小标宋简体" panose="02000000000000000000" charset="-122"/>
                <a:cs typeface="方正小标宋简体" panose="02000000000000000000" charset="-122"/>
              </a:rPr>
              <a:t>审读首句，明确情节框架，</a:t>
            </a:r>
            <a:br>
              <a:rPr lang="zh-CN" altLang="en-US" sz="2400">
                <a:solidFill>
                  <a:schemeClr val="bg1"/>
                </a:solidFill>
                <a:latin typeface="方正小标宋简体" panose="02000000000000000000" charset="-122"/>
                <a:ea typeface="方正小标宋简体" panose="02000000000000000000" charset="-122"/>
                <a:cs typeface="方正小标宋简体" panose="02000000000000000000" charset="-122"/>
              </a:rPr>
            </a:br>
            <a:r>
              <a:rPr lang="zh-CN" altLang="en-US" sz="2400">
                <a:solidFill>
                  <a:schemeClr val="bg1"/>
                </a:solidFill>
                <a:latin typeface="方正小标宋简体" panose="02000000000000000000" charset="-122"/>
                <a:ea typeface="方正小标宋简体" panose="02000000000000000000" charset="-122"/>
                <a:cs typeface="方正小标宋简体" panose="02000000000000000000" charset="-122"/>
              </a:rPr>
              <a:t>设计与原文“呼应式”的语言表达</a:t>
            </a:r>
            <a:endParaRPr lang="zh-CN" altLang="en-US" sz="2400">
              <a:solidFill>
                <a:schemeClr val="bg1"/>
              </a:solidFill>
              <a:latin typeface="方正小标宋简体" panose="02000000000000000000" charset="-122"/>
              <a:ea typeface="方正小标宋简体" panose="02000000000000000000" charset="-122"/>
              <a:cs typeface="方正小标宋简体" panose="02000000000000000000" charset="-122"/>
            </a:endParaRPr>
          </a:p>
        </p:txBody>
      </p:sp>
      <p:sp>
        <p:nvSpPr>
          <p:cNvPr id="8" name="文本框 7"/>
          <p:cNvSpPr txBox="1"/>
          <p:nvPr/>
        </p:nvSpPr>
        <p:spPr>
          <a:xfrm>
            <a:off x="8836660" y="3547745"/>
            <a:ext cx="2940050" cy="584200"/>
          </a:xfrm>
          <a:prstGeom prst="roundRect">
            <a:avLst/>
          </a:prstGeom>
          <a:solidFill>
            <a:schemeClr val="accent2">
              <a:lumMod val="20000"/>
              <a:lumOff val="80000"/>
            </a:schemeClr>
          </a:solidFill>
        </p:spPr>
        <p:txBody>
          <a:bodyPr wrap="square" rtlCol="0" anchor="ctr" anchorCtr="0">
            <a:noAutofit/>
          </a:bodyPr>
          <a:p>
            <a:pPr algn="ctr"/>
            <a:r>
              <a:rPr lang="zh-CN" altLang="en-US" sz="2000">
                <a:latin typeface="方正小标宋简体" panose="02000000000000000000" charset="-122"/>
                <a:ea typeface="方正小标宋简体" panose="02000000000000000000" charset="-122"/>
                <a:cs typeface="方正小标宋简体" panose="02000000000000000000" charset="-122"/>
              </a:rPr>
              <a:t>我的演讲过程是顺利的</a:t>
            </a:r>
            <a:endParaRPr lang="zh-CN" altLang="en-US" sz="2000">
              <a:latin typeface="方正小标宋简体" panose="02000000000000000000" charset="-122"/>
              <a:ea typeface="方正小标宋简体" panose="02000000000000000000" charset="-122"/>
              <a:cs typeface="方正小标宋简体" panose="02000000000000000000" charset="-122"/>
            </a:endParaRPr>
          </a:p>
        </p:txBody>
      </p:sp>
      <p:grpSp>
        <p:nvGrpSpPr>
          <p:cNvPr id="29" name="组合 28"/>
          <p:cNvGrpSpPr/>
          <p:nvPr/>
        </p:nvGrpSpPr>
        <p:grpSpPr>
          <a:xfrm>
            <a:off x="2399030" y="1055370"/>
            <a:ext cx="5147310" cy="1006475"/>
            <a:chOff x="3778" y="1662"/>
            <a:chExt cx="8106" cy="1585"/>
          </a:xfrm>
        </p:grpSpPr>
        <p:sp>
          <p:nvSpPr>
            <p:cNvPr id="10" name="圆角矩形 9"/>
            <p:cNvSpPr/>
            <p:nvPr>
              <p:custDataLst>
                <p:tags r:id="rId3"/>
              </p:custDataLst>
            </p:nvPr>
          </p:nvSpPr>
          <p:spPr>
            <a:xfrm>
              <a:off x="5650" y="1662"/>
              <a:ext cx="6234" cy="810"/>
            </a:xfrm>
            <a:prstGeom prst="roundRect">
              <a:avLst/>
            </a:prstGeom>
            <a:ln w="25400"/>
          </p:spPr>
          <p:style>
            <a:lnRef idx="3">
              <a:schemeClr val="accent1"/>
            </a:lnRef>
            <a:fillRef idx="0">
              <a:srgbClr val="FFFFFF"/>
            </a:fillRef>
            <a:effectRef idx="0">
              <a:srgbClr val="FFFFFF"/>
            </a:effectRef>
            <a:fontRef idx="minor">
              <a:schemeClr val="tx1"/>
            </a:fontRef>
          </p:style>
          <p:txBody>
            <a:bodyPr rtlCol="0" anchor="ctr"/>
            <a:p>
              <a:pPr algn="ctr"/>
              <a:endParaRPr lang="zh-CN" altLang="en-US"/>
            </a:p>
          </p:txBody>
        </p:sp>
        <p:cxnSp>
          <p:nvCxnSpPr>
            <p:cNvPr id="17" name="直接箭头连接符 16"/>
            <p:cNvCxnSpPr/>
            <p:nvPr/>
          </p:nvCxnSpPr>
          <p:spPr>
            <a:xfrm flipH="1">
              <a:off x="3778" y="2439"/>
              <a:ext cx="1908" cy="809"/>
            </a:xfrm>
            <a:prstGeom prst="straightConnector1">
              <a:avLst/>
            </a:prstGeom>
            <a:ln w="22225">
              <a:tailEnd type="arrow" w="med" len="med"/>
            </a:ln>
          </p:spPr>
          <p:style>
            <a:lnRef idx="3">
              <a:schemeClr val="accent1"/>
            </a:lnRef>
            <a:fillRef idx="0">
              <a:srgbClr val="FFFFFF"/>
            </a:fillRef>
            <a:effectRef idx="0">
              <a:srgbClr val="FFFFFF"/>
            </a:effectRef>
            <a:fontRef idx="minor">
              <a:schemeClr val="tx1"/>
            </a:fontRef>
          </p:style>
        </p:cxnSp>
      </p:grpSp>
      <p:grpSp>
        <p:nvGrpSpPr>
          <p:cNvPr id="30" name="组合 29"/>
          <p:cNvGrpSpPr/>
          <p:nvPr/>
        </p:nvGrpSpPr>
        <p:grpSpPr>
          <a:xfrm>
            <a:off x="1498600" y="4131945"/>
            <a:ext cx="3401060" cy="1191260"/>
            <a:chOff x="2360" y="6507"/>
            <a:chExt cx="5356" cy="1876"/>
          </a:xfrm>
        </p:grpSpPr>
        <p:sp>
          <p:nvSpPr>
            <p:cNvPr id="14" name="圆角矩形 13"/>
            <p:cNvSpPr/>
            <p:nvPr>
              <p:custDataLst>
                <p:tags r:id="rId4"/>
              </p:custDataLst>
            </p:nvPr>
          </p:nvSpPr>
          <p:spPr>
            <a:xfrm>
              <a:off x="2360" y="7573"/>
              <a:ext cx="5356" cy="810"/>
            </a:xfrm>
            <a:prstGeom prst="roundRect">
              <a:avLst/>
            </a:prstGeom>
            <a:ln w="25400"/>
          </p:spPr>
          <p:style>
            <a:lnRef idx="3">
              <a:schemeClr val="accent1"/>
            </a:lnRef>
            <a:fillRef idx="0">
              <a:srgbClr val="FFFFFF"/>
            </a:fillRef>
            <a:effectRef idx="0">
              <a:srgbClr val="FFFFFF"/>
            </a:effectRef>
            <a:fontRef idx="minor">
              <a:schemeClr val="tx1"/>
            </a:fontRef>
          </p:style>
          <p:txBody>
            <a:bodyPr rtlCol="0" anchor="ctr"/>
            <a:p>
              <a:pPr algn="ctr"/>
              <a:endParaRPr lang="zh-CN" altLang="en-US"/>
            </a:p>
          </p:txBody>
        </p:sp>
        <p:cxnSp>
          <p:nvCxnSpPr>
            <p:cNvPr id="21" name="直接箭头连接符 20"/>
            <p:cNvCxnSpPr>
              <a:stCxn id="14" idx="0"/>
            </p:cNvCxnSpPr>
            <p:nvPr>
              <p:custDataLst>
                <p:tags r:id="rId5"/>
              </p:custDataLst>
            </p:nvPr>
          </p:nvCxnSpPr>
          <p:spPr>
            <a:xfrm flipH="1" flipV="1">
              <a:off x="3778" y="6507"/>
              <a:ext cx="1260" cy="1066"/>
            </a:xfrm>
            <a:prstGeom prst="straightConnector1">
              <a:avLst/>
            </a:prstGeom>
            <a:ln w="22225">
              <a:tailEnd type="arrow" w="med" len="med"/>
            </a:ln>
          </p:spPr>
          <p:style>
            <a:lnRef idx="3">
              <a:schemeClr val="accent1"/>
            </a:lnRef>
            <a:fillRef idx="0">
              <a:srgbClr val="FFFFFF"/>
            </a:fillRef>
            <a:effectRef idx="0">
              <a:srgbClr val="FFFFFF"/>
            </a:effectRef>
            <a:fontRef idx="minor">
              <a:schemeClr val="tx1"/>
            </a:fontRef>
          </p:style>
        </p:cxnSp>
      </p:grpSp>
      <p:grpSp>
        <p:nvGrpSpPr>
          <p:cNvPr id="31" name="组合 30"/>
          <p:cNvGrpSpPr/>
          <p:nvPr/>
        </p:nvGrpSpPr>
        <p:grpSpPr>
          <a:xfrm>
            <a:off x="6847205" y="4131945"/>
            <a:ext cx="4462780" cy="1191260"/>
            <a:chOff x="10783" y="6507"/>
            <a:chExt cx="7028" cy="1876"/>
          </a:xfrm>
        </p:grpSpPr>
        <p:sp>
          <p:nvSpPr>
            <p:cNvPr id="16" name="圆角矩形 15"/>
            <p:cNvSpPr/>
            <p:nvPr>
              <p:custDataLst>
                <p:tags r:id="rId6"/>
              </p:custDataLst>
            </p:nvPr>
          </p:nvSpPr>
          <p:spPr>
            <a:xfrm>
              <a:off x="10783" y="7573"/>
              <a:ext cx="7029" cy="810"/>
            </a:xfrm>
            <a:prstGeom prst="roundRect">
              <a:avLst/>
            </a:prstGeom>
            <a:ln w="22225"/>
          </p:spPr>
          <p:style>
            <a:lnRef idx="3">
              <a:schemeClr val="accent6"/>
            </a:lnRef>
            <a:fillRef idx="0">
              <a:srgbClr val="FFFFFF"/>
            </a:fillRef>
            <a:effectRef idx="0">
              <a:srgbClr val="FFFFFF"/>
            </a:effectRef>
            <a:fontRef idx="minor">
              <a:schemeClr val="tx1"/>
            </a:fontRef>
          </p:style>
          <p:txBody>
            <a:bodyPr rtlCol="0" anchor="ctr"/>
            <a:p>
              <a:pPr algn="ctr"/>
              <a:endParaRPr lang="zh-CN" altLang="en-US"/>
            </a:p>
          </p:txBody>
        </p:sp>
        <p:cxnSp>
          <p:nvCxnSpPr>
            <p:cNvPr id="22" name="直接箭头连接符 21"/>
            <p:cNvCxnSpPr>
              <a:endCxn id="8" idx="2"/>
            </p:cNvCxnSpPr>
            <p:nvPr>
              <p:custDataLst>
                <p:tags r:id="rId7"/>
              </p:custDataLst>
            </p:nvPr>
          </p:nvCxnSpPr>
          <p:spPr>
            <a:xfrm flipV="1">
              <a:off x="14271" y="6507"/>
              <a:ext cx="1960" cy="1066"/>
            </a:xfrm>
            <a:prstGeom prst="straightConnector1">
              <a:avLst/>
            </a:prstGeom>
            <a:ln w="31750">
              <a:gradFill>
                <a:gsLst>
                  <a:gs pos="0">
                    <a:schemeClr val="accent6">
                      <a:hueOff val="-4200000"/>
                    </a:schemeClr>
                  </a:gs>
                  <a:gs pos="100000">
                    <a:schemeClr val="accent6"/>
                  </a:gs>
                </a:gsLst>
              </a:gradFill>
              <a:tailEnd type="arrow" w="med" len="med"/>
            </a:ln>
          </p:spPr>
          <p:style>
            <a:lnRef idx="0">
              <a:srgbClr val="FFFFFF"/>
            </a:lnRef>
            <a:fillRef idx="0">
              <a:srgbClr val="FFFFFF"/>
            </a:fillRef>
            <a:effectRef idx="0">
              <a:srgbClr val="FFFFFF"/>
            </a:effectRef>
            <a:fontRef idx="minor">
              <a:schemeClr val="tx1"/>
            </a:fontRef>
          </p:style>
        </p:cxnSp>
      </p:grpSp>
      <p:cxnSp>
        <p:nvCxnSpPr>
          <p:cNvPr id="23" name="直接箭头连接符 22"/>
          <p:cNvCxnSpPr/>
          <p:nvPr/>
        </p:nvCxnSpPr>
        <p:spPr>
          <a:xfrm flipH="1">
            <a:off x="8615045" y="5323205"/>
            <a:ext cx="916305" cy="338455"/>
          </a:xfrm>
          <a:prstGeom prst="straightConnector1">
            <a:avLst/>
          </a:prstGeom>
          <a:ln w="31750">
            <a:gradFill>
              <a:gsLst>
                <a:gs pos="0">
                  <a:schemeClr val="accent6">
                    <a:hueOff val="-4200000"/>
                  </a:schemeClr>
                </a:gs>
                <a:gs pos="100000">
                  <a:schemeClr val="accent6"/>
                </a:gs>
              </a:gsLst>
            </a:gradFill>
            <a:tailEnd type="arrow" w="med" len="med"/>
          </a:ln>
        </p:spPr>
        <p:style>
          <a:lnRef idx="0">
            <a:srgbClr val="FFFFFF"/>
          </a:lnRef>
          <a:fillRef idx="0">
            <a:srgbClr val="FFFFFF"/>
          </a:fillRef>
          <a:effectRef idx="0">
            <a:srgbClr val="FFFFFF"/>
          </a:effectRef>
          <a:fontRef idx="minor">
            <a:schemeClr val="tx1"/>
          </a:fontRef>
        </p:style>
      </p:cxnSp>
      <p:sp>
        <p:nvSpPr>
          <p:cNvPr id="25" name="文本框 24"/>
          <p:cNvSpPr txBox="1"/>
          <p:nvPr/>
        </p:nvSpPr>
        <p:spPr>
          <a:xfrm>
            <a:off x="6719570" y="5744210"/>
            <a:ext cx="4463415" cy="986790"/>
          </a:xfrm>
          <a:prstGeom prst="roundRect">
            <a:avLst/>
          </a:prstGeom>
          <a:solidFill>
            <a:schemeClr val="tx2">
              <a:lumMod val="10000"/>
              <a:lumOff val="90000"/>
            </a:schemeClr>
          </a:solidFill>
        </p:spPr>
        <p:txBody>
          <a:bodyPr wrap="square" rtlCol="0" anchor="ctr" anchorCtr="0">
            <a:noAutofit/>
          </a:bodyPr>
          <a:p>
            <a:pPr algn="l"/>
            <a:r>
              <a:rPr lang="en-US" altLang="zh-CN" sz="2400" b="1" i="1">
                <a:latin typeface="Times New Roman Bold Italic" panose="02020503050405090304" charset="0"/>
                <a:ea typeface="方正小标宋简体" panose="02000000000000000000" charset="-122"/>
                <a:cs typeface="Times New Roman Bold Italic" panose="02020503050405090304" charset="0"/>
              </a:rPr>
              <a:t>What will happen next after the announcement of the champion?</a:t>
            </a:r>
            <a:endParaRPr lang="en-US" altLang="zh-CN" sz="2400" b="1" i="1">
              <a:latin typeface="Times New Roman Bold Italic" panose="02020503050405090304" charset="0"/>
              <a:ea typeface="方正小标宋简体" panose="02000000000000000000" charset="-122"/>
              <a:cs typeface="Times New Roman Bold Italic" panose="02020503050405090304" charset="0"/>
            </a:endParaRPr>
          </a:p>
        </p:txBody>
      </p:sp>
      <p:sp>
        <p:nvSpPr>
          <p:cNvPr id="27" name="文本框 26"/>
          <p:cNvSpPr txBox="1"/>
          <p:nvPr/>
        </p:nvSpPr>
        <p:spPr>
          <a:xfrm>
            <a:off x="227330" y="5662295"/>
            <a:ext cx="6832600" cy="977265"/>
          </a:xfrm>
          <a:prstGeom prst="rect">
            <a:avLst/>
          </a:prstGeom>
          <a:noFill/>
        </p:spPr>
        <p:txBody>
          <a:bodyPr wrap="square" rtlCol="0" anchor="t">
            <a:spAutoFit/>
          </a:bodyPr>
          <a:p>
            <a:pPr marL="342900" indent="-342900">
              <a:lnSpc>
                <a:spcPct val="120000"/>
              </a:lnSpc>
              <a:buFont typeface="Arial" panose="020B0604020202020204" pitchFamily="34" charset="0"/>
              <a:buChar char="•"/>
            </a:pPr>
            <a:r>
              <a:rPr lang="en-US" altLang="zh-CN" sz="2400" b="1">
                <a:solidFill>
                  <a:schemeClr val="accent1">
                    <a:lumMod val="75000"/>
                  </a:schemeClr>
                </a:solidFill>
                <a:latin typeface="Times New Roman Bold" panose="02020503050405090304" charset="0"/>
                <a:ea typeface="方正小标宋简体" panose="02000000000000000000" charset="-122"/>
                <a:cs typeface="Times New Roman Bold" panose="02020503050405090304" charset="0"/>
                <a:sym typeface="+mn-ea"/>
              </a:rPr>
              <a:t>I: </a:t>
            </a:r>
            <a:endParaRPr lang="en-US" altLang="zh-CN" sz="2400" b="1">
              <a:solidFill>
                <a:schemeClr val="accent1">
                  <a:lumMod val="75000"/>
                </a:schemeClr>
              </a:solidFill>
              <a:latin typeface="Times New Roman Bold" panose="02020503050405090304" charset="0"/>
              <a:ea typeface="方正小标宋简体" panose="02000000000000000000" charset="-122"/>
              <a:cs typeface="Times New Roman Bold" panose="02020503050405090304" charset="0"/>
              <a:sym typeface="+mn-ea"/>
            </a:endParaRPr>
          </a:p>
          <a:p>
            <a:pPr marL="342900" indent="-342900">
              <a:lnSpc>
                <a:spcPct val="120000"/>
              </a:lnSpc>
              <a:buFont typeface="Arial" panose="020B0604020202020204" pitchFamily="34" charset="0"/>
              <a:buChar char="•"/>
            </a:pPr>
            <a:r>
              <a:rPr lang="en-US" altLang="zh-CN" sz="2400" b="1">
                <a:solidFill>
                  <a:schemeClr val="accent1">
                    <a:lumMod val="75000"/>
                  </a:schemeClr>
                </a:solidFill>
                <a:latin typeface="Times New Roman Bold" panose="02020503050405090304" charset="0"/>
                <a:ea typeface="方正小标宋简体" panose="02000000000000000000" charset="-122"/>
                <a:cs typeface="Times New Roman Bold" panose="02020503050405090304" charset="0"/>
                <a:sym typeface="+mn-ea"/>
              </a:rPr>
              <a:t>the audience/ judges: </a:t>
            </a:r>
            <a:endParaRPr lang="en-US" altLang="zh-CN" sz="2400" b="1">
              <a:solidFill>
                <a:schemeClr val="accent1">
                  <a:lumMod val="75000"/>
                </a:schemeClr>
              </a:solidFill>
              <a:latin typeface="Times New Roman Bold" panose="02020503050405090304" charset="0"/>
              <a:ea typeface="方正小标宋简体" panose="02000000000000000000" charset="-122"/>
              <a:cs typeface="Times New Roman Bold" panose="02020503050405090304" charset="0"/>
              <a:sym typeface="+mn-ea"/>
            </a:endParaRPr>
          </a:p>
        </p:txBody>
      </p:sp>
      <p:sp>
        <p:nvSpPr>
          <p:cNvPr id="28" name="文本框 27"/>
          <p:cNvSpPr txBox="1"/>
          <p:nvPr/>
        </p:nvSpPr>
        <p:spPr>
          <a:xfrm>
            <a:off x="2885440" y="2096135"/>
            <a:ext cx="7977505" cy="2306320"/>
          </a:xfrm>
          <a:prstGeom prst="rect">
            <a:avLst/>
          </a:prstGeom>
          <a:noFill/>
        </p:spPr>
        <p:txBody>
          <a:bodyPr wrap="square" rtlCol="0" anchor="t">
            <a:spAutoFit/>
          </a:bodyPr>
          <a:p>
            <a:pPr marL="342900" indent="-342900">
              <a:lnSpc>
                <a:spcPct val="120000"/>
              </a:lnSpc>
              <a:buFont typeface="Arial" panose="020B0604020202020204" pitchFamily="34" charset="0"/>
              <a:buChar char="•"/>
            </a:pPr>
            <a:r>
              <a:rPr lang="en-US" sz="2400">
                <a:latin typeface="Times New Roman Regular" panose="02020503050405090304" charset="0"/>
                <a:cs typeface="Times New Roman Regular" panose="02020503050405090304" charset="0"/>
                <a:sym typeface="+mn-ea"/>
              </a:rPr>
              <a:t>How did I feel when it was my turn to deliver the speech?</a:t>
            </a:r>
            <a:endParaRPr lang="en-US" sz="2400">
              <a:latin typeface="Times New Roman Regular" panose="02020503050405090304" charset="0"/>
              <a:cs typeface="Times New Roman Regular" panose="02020503050405090304" charset="0"/>
              <a:sym typeface="+mn-ea"/>
            </a:endParaRPr>
          </a:p>
          <a:p>
            <a:pPr marL="342900" indent="-342900">
              <a:lnSpc>
                <a:spcPct val="120000"/>
              </a:lnSpc>
              <a:buFont typeface="Arial" panose="020B0604020202020204" pitchFamily="34" charset="0"/>
              <a:buChar char="•"/>
            </a:pPr>
            <a:r>
              <a:rPr lang="en-US" altLang="en-US" sz="2400">
                <a:latin typeface="Times New Roman Regular" panose="02020503050405090304" charset="0"/>
                <a:cs typeface="Times New Roman Regular" panose="02020503050405090304" charset="0"/>
                <a:sym typeface="+mn-ea"/>
              </a:rPr>
              <a:t>How did I overcome the anxious feeling or the stage fright?</a:t>
            </a:r>
            <a:endParaRPr lang="en-US" altLang="en-US" sz="2400">
              <a:latin typeface="Times New Roman Regular" panose="02020503050405090304" charset="0"/>
              <a:cs typeface="Times New Roman Regular" panose="02020503050405090304" charset="0"/>
              <a:sym typeface="+mn-ea"/>
            </a:endParaRPr>
          </a:p>
          <a:p>
            <a:pPr marL="342900" indent="-342900">
              <a:lnSpc>
                <a:spcPct val="120000"/>
              </a:lnSpc>
              <a:buFont typeface="Arial" panose="020B0604020202020204" pitchFamily="34" charset="0"/>
              <a:buChar char="•"/>
            </a:pPr>
            <a:r>
              <a:rPr lang="en-US" altLang="en-US" sz="2400">
                <a:latin typeface="Times New Roman Regular" panose="02020503050405090304" charset="0"/>
                <a:cs typeface="Times New Roman Regular" panose="02020503050405090304" charset="0"/>
                <a:sym typeface="+mn-ea"/>
              </a:rPr>
              <a:t>How about my speech?</a:t>
            </a:r>
            <a:endParaRPr lang="en-US" altLang="en-US" sz="2400">
              <a:latin typeface="Times New Roman Regular" panose="02020503050405090304" charset="0"/>
              <a:cs typeface="Times New Roman Regular" panose="02020503050405090304" charset="0"/>
              <a:sym typeface="+mn-ea"/>
            </a:endParaRPr>
          </a:p>
          <a:p>
            <a:pPr marL="342900" indent="-342900">
              <a:lnSpc>
                <a:spcPct val="120000"/>
              </a:lnSpc>
              <a:buFont typeface="Arial" panose="020B0604020202020204" pitchFamily="34" charset="0"/>
              <a:buChar char="•"/>
            </a:pPr>
            <a:r>
              <a:rPr lang="en-US" altLang="en-US" sz="2400">
                <a:latin typeface="Times New Roman Regular" panose="02020503050405090304" charset="0"/>
                <a:cs typeface="Times New Roman Regular" panose="02020503050405090304" charset="0"/>
                <a:sym typeface="+mn-ea"/>
              </a:rPr>
              <a:t>How did I feel after I finished my speech?</a:t>
            </a:r>
            <a:endParaRPr lang="en-US" altLang="en-US" sz="2400">
              <a:latin typeface="Times New Roman Regular" panose="02020503050405090304" charset="0"/>
              <a:cs typeface="Times New Roman Regular" panose="02020503050405090304" charset="0"/>
              <a:sym typeface="+mn-ea"/>
            </a:endParaRPr>
          </a:p>
          <a:p>
            <a:pPr marL="342900" indent="-342900">
              <a:lnSpc>
                <a:spcPct val="120000"/>
              </a:lnSpc>
              <a:buFont typeface="Arial" panose="020B0604020202020204" pitchFamily="34" charset="0"/>
              <a:buChar char="•"/>
            </a:pPr>
            <a:r>
              <a:rPr lang="en-US" altLang="en-US" sz="2400">
                <a:latin typeface="Times New Roman Regular" panose="02020503050405090304" charset="0"/>
                <a:cs typeface="Times New Roman Regular" panose="02020503050405090304" charset="0"/>
                <a:sym typeface="+mn-ea"/>
              </a:rPr>
              <a:t>What did I do before the contest was over?</a:t>
            </a:r>
            <a:endParaRPr lang="zh-CN" altLang="en-US" sz="2400">
              <a:latin typeface="Times New Roman Regular" panose="02020503050405090304" charset="0"/>
              <a:cs typeface="Times New Roman Regular" panose="02020503050405090304" charset="0"/>
              <a:sym typeface="+mn-ea"/>
            </a:endParaRPr>
          </a:p>
        </p:txBody>
      </p:sp>
      <p:grpSp>
        <p:nvGrpSpPr>
          <p:cNvPr id="36" name="组合 35"/>
          <p:cNvGrpSpPr/>
          <p:nvPr/>
        </p:nvGrpSpPr>
        <p:grpSpPr>
          <a:xfrm>
            <a:off x="6435725" y="3232785"/>
            <a:ext cx="3709670" cy="285750"/>
            <a:chOff x="10135" y="5091"/>
            <a:chExt cx="5842" cy="450"/>
          </a:xfrm>
        </p:grpSpPr>
        <p:cxnSp>
          <p:nvCxnSpPr>
            <p:cNvPr id="34" name="直接箭头连接符 33"/>
            <p:cNvCxnSpPr/>
            <p:nvPr>
              <p:custDataLst>
                <p:tags r:id="rId8"/>
              </p:custDataLst>
            </p:nvPr>
          </p:nvCxnSpPr>
          <p:spPr>
            <a:xfrm flipH="1">
              <a:off x="10135" y="5106"/>
              <a:ext cx="5843" cy="0"/>
            </a:xfrm>
            <a:prstGeom prst="straightConnector1">
              <a:avLst/>
            </a:prstGeom>
            <a:ln w="31750">
              <a:gradFill>
                <a:gsLst>
                  <a:gs pos="0">
                    <a:schemeClr val="accent6">
                      <a:hueOff val="-4200000"/>
                    </a:schemeClr>
                  </a:gs>
                  <a:gs pos="100000">
                    <a:schemeClr val="accent6"/>
                  </a:gs>
                </a:gsLst>
              </a:gradFill>
              <a:tailEnd type="arrow" w="med" len="med"/>
            </a:ln>
          </p:spPr>
          <p:style>
            <a:lnRef idx="0">
              <a:srgbClr val="FFFFFF"/>
            </a:lnRef>
            <a:fillRef idx="0">
              <a:srgbClr val="FFFFFF"/>
            </a:fillRef>
            <a:effectRef idx="0">
              <a:srgbClr val="FFFFFF"/>
            </a:effectRef>
            <a:fontRef idx="minor">
              <a:schemeClr val="tx1"/>
            </a:fontRef>
          </p:style>
        </p:cxnSp>
        <p:cxnSp>
          <p:nvCxnSpPr>
            <p:cNvPr id="35" name="直接连接符 34"/>
            <p:cNvCxnSpPr/>
            <p:nvPr/>
          </p:nvCxnSpPr>
          <p:spPr>
            <a:xfrm>
              <a:off x="15966" y="5091"/>
              <a:ext cx="0" cy="451"/>
            </a:xfrm>
            <a:prstGeom prst="line">
              <a:avLst/>
            </a:prstGeom>
            <a:ln w="31750">
              <a:gradFill>
                <a:gsLst>
                  <a:gs pos="0">
                    <a:schemeClr val="accent6">
                      <a:hueOff val="-4200000"/>
                    </a:schemeClr>
                  </a:gs>
                  <a:gs pos="100000">
                    <a:schemeClr val="accent6"/>
                  </a:gs>
                </a:gsLst>
              </a:gradFill>
            </a:ln>
          </p:spPr>
          <p:style>
            <a:lnRef idx="0">
              <a:srgbClr val="FFFFFF"/>
            </a:lnRef>
            <a:fillRef idx="0">
              <a:srgbClr val="FFFFFF"/>
            </a:fillRef>
            <a:effectRef idx="0">
              <a:srgbClr val="FFFFFF"/>
            </a:effectRef>
            <a:fontRef idx="minor">
              <a:schemeClr val="tx1"/>
            </a:fontRef>
          </p:style>
        </p:cxnSp>
      </p:grpSp>
      <p:sp>
        <p:nvSpPr>
          <p:cNvPr id="37" name="文本框 36"/>
          <p:cNvSpPr txBox="1"/>
          <p:nvPr/>
        </p:nvSpPr>
        <p:spPr>
          <a:xfrm>
            <a:off x="941070" y="5725795"/>
            <a:ext cx="6096000" cy="497205"/>
          </a:xfrm>
          <a:prstGeom prst="rect">
            <a:avLst/>
          </a:prstGeom>
          <a:noFill/>
        </p:spPr>
        <p:txBody>
          <a:bodyPr wrap="square" rtlCol="0" anchor="t">
            <a:spAutoFit/>
          </a:bodyPr>
          <a:p>
            <a:pPr indent="0">
              <a:lnSpc>
                <a:spcPct val="110000"/>
              </a:lnSpc>
              <a:buNone/>
            </a:pPr>
            <a:r>
              <a:rPr lang="en-US" sz="2400">
                <a:latin typeface="Times New Roman Regular" panose="02020503050405090304" charset="0"/>
                <a:cs typeface="Times New Roman Regular" panose="02020503050405090304" charset="0"/>
                <a:sym typeface="+mn-ea"/>
              </a:rPr>
              <a:t>stepped on to the stage to receive the award</a:t>
            </a:r>
            <a:endParaRPr lang="en-US" altLang="en-US" sz="2400">
              <a:latin typeface="Times New Roman Regular" panose="02020503050405090304" charset="0"/>
              <a:cs typeface="Times New Roman Regular" panose="02020503050405090304" charset="0"/>
              <a:sym typeface="+mn-ea"/>
            </a:endParaRPr>
          </a:p>
        </p:txBody>
      </p:sp>
      <p:sp>
        <p:nvSpPr>
          <p:cNvPr id="38" name="文本框 37"/>
          <p:cNvSpPr txBox="1"/>
          <p:nvPr/>
        </p:nvSpPr>
        <p:spPr>
          <a:xfrm>
            <a:off x="3435350" y="6138545"/>
            <a:ext cx="6096000" cy="460375"/>
          </a:xfrm>
          <a:prstGeom prst="rect">
            <a:avLst/>
          </a:prstGeom>
          <a:noFill/>
        </p:spPr>
        <p:txBody>
          <a:bodyPr wrap="square" rtlCol="0" anchor="t">
            <a:spAutoFit/>
          </a:bodyPr>
          <a:p>
            <a:r>
              <a:rPr sz="2400">
                <a:latin typeface="Times New Roman Regular" panose="02020503050405090304" charset="0"/>
                <a:cs typeface="Times New Roman Regular" panose="02020503050405090304" charset="0"/>
                <a:sym typeface="+mn-ea"/>
              </a:rPr>
              <a:t>cheer</a:t>
            </a:r>
            <a:r>
              <a:rPr lang="en-US" sz="2400">
                <a:latin typeface="Times New Roman Regular" panose="02020503050405090304" charset="0"/>
                <a:cs typeface="Times New Roman Regular" panose="02020503050405090304" charset="0"/>
                <a:sym typeface="+mn-ea"/>
              </a:rPr>
              <a:t>ed</a:t>
            </a:r>
            <a:r>
              <a:rPr sz="2400">
                <a:latin typeface="Times New Roman Regular" panose="02020503050405090304" charset="0"/>
                <a:cs typeface="Times New Roman Regular" panose="02020503050405090304" charset="0"/>
                <a:sym typeface="+mn-ea"/>
              </a:rPr>
              <a:t> and applau</a:t>
            </a:r>
            <a:r>
              <a:rPr lang="en-US" sz="2400">
                <a:latin typeface="Times New Roman Regular" panose="02020503050405090304" charset="0"/>
                <a:cs typeface="Times New Roman Regular" panose="02020503050405090304" charset="0"/>
                <a:sym typeface="+mn-ea"/>
              </a:rPr>
              <a:t>ded</a:t>
            </a:r>
            <a:endParaRPr lang="en-US" altLang="en-US" sz="2400">
              <a:latin typeface="Times New Roman Regular" panose="02020503050405090304" charset="0"/>
              <a:cs typeface="Times New Roman Regular" panose="020205030504050903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linds(horizontal)">
                                      <p:cBhvr>
                                        <p:cTn id="7" dur="500"/>
                                        <p:tgtEl>
                                          <p:spTgt spid="29"/>
                                        </p:tgtEl>
                                      </p:cBhvr>
                                    </p:animEffect>
                                  </p:childTnLst>
                                </p:cTn>
                              </p:par>
                              <p:par>
                                <p:cTn id="8" presetID="3" presetClass="entr" presetSubtype="10" fill="hold"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blinds(horizontal)">
                                      <p:cBhvr>
                                        <p:cTn id="10" dur="500"/>
                                        <p:tgtEl>
                                          <p:spTgt spid="30"/>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linds(horizontal)">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28">
                                            <p:txEl>
                                              <p:pRg st="0" end="0"/>
                                            </p:txEl>
                                          </p:spTgt>
                                        </p:tgtEl>
                                        <p:attrNameLst>
                                          <p:attrName>style.visibility</p:attrName>
                                        </p:attrNameLst>
                                      </p:cBhvr>
                                      <p:to>
                                        <p:strVal val="visible"/>
                                      </p:to>
                                    </p:set>
                                    <p:animEffect transition="in" filter="blinds(horizontal)">
                                      <p:cBhvr>
                                        <p:cTn id="20" dur="500"/>
                                        <p:tgtEl>
                                          <p:spTgt spid="28">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28">
                                            <p:txEl>
                                              <p:pRg st="1" end="1"/>
                                            </p:txEl>
                                          </p:spTgt>
                                        </p:tgtEl>
                                        <p:attrNameLst>
                                          <p:attrName>style.visibility</p:attrName>
                                        </p:attrNameLst>
                                      </p:cBhvr>
                                      <p:to>
                                        <p:strVal val="visible"/>
                                      </p:to>
                                    </p:set>
                                    <p:animEffect transition="in" filter="blinds(horizontal)">
                                      <p:cBhvr>
                                        <p:cTn id="25" dur="500"/>
                                        <p:tgtEl>
                                          <p:spTgt spid="28">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28">
                                            <p:txEl>
                                              <p:pRg st="2" end="2"/>
                                            </p:txEl>
                                          </p:spTgt>
                                        </p:tgtEl>
                                        <p:attrNameLst>
                                          <p:attrName>style.visibility</p:attrName>
                                        </p:attrNameLst>
                                      </p:cBhvr>
                                      <p:to>
                                        <p:strVal val="visible"/>
                                      </p:to>
                                    </p:set>
                                    <p:animEffect transition="in" filter="blinds(horizontal)">
                                      <p:cBhvr>
                                        <p:cTn id="30" dur="500"/>
                                        <p:tgtEl>
                                          <p:spTgt spid="28">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blinds(horizontal)">
                                      <p:cBhvr>
                                        <p:cTn id="35" dur="500"/>
                                        <p:tgtEl>
                                          <p:spTgt spid="31"/>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p:tgtEl>
                                          <p:spTgt spid="8"/>
                                        </p:tgtEl>
                                        <p:attrNameLst>
                                          <p:attrName>ppt_y</p:attrName>
                                        </p:attrNameLst>
                                      </p:cBhvr>
                                      <p:tavLst>
                                        <p:tav tm="0">
                                          <p:val>
                                            <p:strVal val="#ppt_y+#ppt_h*1.125000"/>
                                          </p:val>
                                        </p:tav>
                                        <p:tav tm="100000">
                                          <p:val>
                                            <p:strVal val="#ppt_y"/>
                                          </p:val>
                                        </p:tav>
                                      </p:tavLst>
                                    </p:anim>
                                    <p:animEffect transition="in" filter="wipe(up)">
                                      <p:cBhvr>
                                        <p:cTn id="41" dur="500"/>
                                        <p:tgtEl>
                                          <p:spTgt spid="8"/>
                                        </p:tgtEl>
                                      </p:cBhvr>
                                    </p:animEffect>
                                  </p:childTnLst>
                                </p:cTn>
                              </p:par>
                            </p:childTnLst>
                          </p:cTn>
                        </p:par>
                        <p:par>
                          <p:cTn id="42" fill="hold">
                            <p:stCondLst>
                              <p:cond delay="500"/>
                            </p:stCondLst>
                            <p:childTnLst>
                              <p:par>
                                <p:cTn id="43" presetID="22" presetClass="entr" presetSubtype="4" fill="hold" nodeType="after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wipe(down)">
                                      <p:cBhvr>
                                        <p:cTn id="45" dur="500"/>
                                        <p:tgtEl>
                                          <p:spTgt spid="36"/>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28">
                                            <p:txEl>
                                              <p:pRg st="3" end="3"/>
                                            </p:txEl>
                                          </p:spTgt>
                                        </p:tgtEl>
                                        <p:attrNameLst>
                                          <p:attrName>style.visibility</p:attrName>
                                        </p:attrNameLst>
                                      </p:cBhvr>
                                      <p:to>
                                        <p:strVal val="visible"/>
                                      </p:to>
                                    </p:set>
                                    <p:animEffect transition="in" filter="blinds(horizontal)">
                                      <p:cBhvr>
                                        <p:cTn id="50" dur="500"/>
                                        <p:tgtEl>
                                          <p:spTgt spid="28">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28">
                                            <p:txEl>
                                              <p:pRg st="4" end="4"/>
                                            </p:txEl>
                                          </p:spTgt>
                                        </p:tgtEl>
                                        <p:attrNameLst>
                                          <p:attrName>style.visibility</p:attrName>
                                        </p:attrNameLst>
                                      </p:cBhvr>
                                      <p:to>
                                        <p:strVal val="visible"/>
                                      </p:to>
                                    </p:set>
                                    <p:animEffect transition="in" filter="blinds(horizontal)">
                                      <p:cBhvr>
                                        <p:cTn id="55" dur="500"/>
                                        <p:tgtEl>
                                          <p:spTgt spid="28">
                                            <p:txEl>
                                              <p:pRg st="4" end="4"/>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23"/>
                                        </p:tgtEl>
                                        <p:attrNameLst>
                                          <p:attrName>style.visibility</p:attrName>
                                        </p:attrNameLst>
                                      </p:cBhvr>
                                      <p:to>
                                        <p:strVal val="visible"/>
                                      </p:to>
                                    </p:set>
                                    <p:animEffect transition="in" filter="blinds(horizontal)">
                                      <p:cBhvr>
                                        <p:cTn id="60" dur="500"/>
                                        <p:tgtEl>
                                          <p:spTgt spid="23"/>
                                        </p:tgtEl>
                                      </p:cBhvr>
                                    </p:animEffect>
                                  </p:childTnLst>
                                </p:cTn>
                              </p:par>
                            </p:childTnLst>
                          </p:cTn>
                        </p:par>
                        <p:par>
                          <p:cTn id="61" fill="hold">
                            <p:stCondLst>
                              <p:cond delay="500"/>
                            </p:stCondLst>
                            <p:childTnLst>
                              <p:par>
                                <p:cTn id="62" presetID="3" presetClass="entr" presetSubtype="10" fill="hold" grpId="0" nodeType="after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blinds(horizontal)">
                                      <p:cBhvr>
                                        <p:cTn id="64" dur="500"/>
                                        <p:tgtEl>
                                          <p:spTgt spid="25"/>
                                        </p:tgtEl>
                                      </p:cBhvr>
                                    </p:animEffect>
                                  </p:childTnLst>
                                </p:cTn>
                              </p:par>
                            </p:childTnLst>
                          </p:cTn>
                        </p:par>
                        <p:par>
                          <p:cTn id="65" fill="hold">
                            <p:stCondLst>
                              <p:cond delay="1000"/>
                            </p:stCondLst>
                            <p:childTnLst>
                              <p:par>
                                <p:cTn id="66" presetID="3" presetClass="entr" presetSubtype="10" fill="hold" grpId="0" nodeType="after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blinds(horizontal)">
                                      <p:cBhvr>
                                        <p:cTn id="68" dur="500"/>
                                        <p:tgtEl>
                                          <p:spTgt spid="27"/>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37"/>
                                        </p:tgtEl>
                                        <p:attrNameLst>
                                          <p:attrName>style.visibility</p:attrName>
                                        </p:attrNameLst>
                                      </p:cBhvr>
                                      <p:to>
                                        <p:strVal val="visible"/>
                                      </p:to>
                                    </p:set>
                                    <p:animEffect transition="in" filter="wipe(down)">
                                      <p:cBhvr>
                                        <p:cTn id="73" dur="500"/>
                                        <p:tgtEl>
                                          <p:spTgt spid="37"/>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38"/>
                                        </p:tgtEl>
                                        <p:attrNameLst>
                                          <p:attrName>style.visibility</p:attrName>
                                        </p:attrNameLst>
                                      </p:cBhvr>
                                      <p:to>
                                        <p:strVal val="visible"/>
                                      </p:to>
                                    </p:set>
                                    <p:animEffect transition="in" filter="wipe(down)">
                                      <p:cBhvr>
                                        <p:cTn id="78"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8" grpId="0" animBg="1"/>
      <p:bldP spid="25" grpId="0" bldLvl="0" animBg="1"/>
      <p:bldP spid="37" grpId="0"/>
      <p:bldP spid="27" grpId="0"/>
      <p:bldP spid="38" grpId="0"/>
    </p:bldLst>
  </p:timing>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BEAUTIFY_FLAG" val=""/>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KSO_WM_BEAUTIFY_FLAG" val=""/>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40.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WPS">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宋体"/>
        <a:cs typeface=""/>
      </a:majorFont>
      <a:minorFont>
        <a:latin typeface="Calibri"/>
        <a:ea typeface="宋体"/>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9012</Words>
  <Application>WPS 演示</Application>
  <PresentationFormat>宽屏</PresentationFormat>
  <Paragraphs>264</Paragraphs>
  <Slides>17</Slides>
  <Notes>1</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17</vt:i4>
      </vt:variant>
    </vt:vector>
  </HeadingPairs>
  <TitlesOfParts>
    <vt:vector size="32" baseType="lpstr">
      <vt:lpstr>Arial</vt:lpstr>
      <vt:lpstr>宋体</vt:lpstr>
      <vt:lpstr>Wingdings</vt:lpstr>
      <vt:lpstr>方正小标宋简体</vt:lpstr>
      <vt:lpstr>Times New Roman Regular</vt:lpstr>
      <vt:lpstr>Times New Roman Bold</vt:lpstr>
      <vt:lpstr>Times New Roman Bold Italic</vt:lpstr>
      <vt:lpstr>Times New Roman</vt:lpstr>
      <vt:lpstr>微软雅黑</vt:lpstr>
      <vt:lpstr>Arial Unicode MS</vt:lpstr>
      <vt:lpstr>Calibri</vt:lpstr>
      <vt:lpstr>HelveticaNeue</vt:lpstr>
      <vt:lpstr>华文新魏</vt:lpstr>
      <vt:lpstr>Segoe Print</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Administrator</cp:lastModifiedBy>
  <cp:revision>16</cp:revision>
  <dcterms:created xsi:type="dcterms:W3CDTF">2024-07-04T08:13:00Z</dcterms:created>
  <dcterms:modified xsi:type="dcterms:W3CDTF">2024-07-08T01:56:12Z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y fmtid="{D5CDD505-2E9C-101B-9397-08002B2CF9AE}" pid="3" name="ICV">
    <vt:lpwstr>84A604FC83338ED89F598666FC55F62A_43</vt:lpwstr>
  </property>
</Properties>
</file>