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32"/>
  </p:notesMasterIdLst>
  <p:handoutMasterIdLst>
    <p:handoutMasterId r:id="rId33"/>
  </p:handoutMasterIdLst>
  <p:sldIdLst>
    <p:sldId id="481" r:id="rId6"/>
    <p:sldId id="355" r:id="rId7"/>
    <p:sldId id="452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6" r:id="rId17"/>
    <p:sldId id="467" r:id="rId18"/>
    <p:sldId id="282" r:id="rId19"/>
    <p:sldId id="313" r:id="rId20"/>
    <p:sldId id="283" r:id="rId21"/>
    <p:sldId id="284" r:id="rId22"/>
    <p:sldId id="468" r:id="rId23"/>
    <p:sldId id="256" r:id="rId24"/>
    <p:sldId id="257" r:id="rId25"/>
    <p:sldId id="263" r:id="rId26"/>
    <p:sldId id="258" r:id="rId27"/>
    <p:sldId id="262" r:id="rId28"/>
    <p:sldId id="264" r:id="rId29"/>
    <p:sldId id="260" r:id="rId30"/>
    <p:sldId id="261" r:id="rId31"/>
  </p:sldIdLst>
  <p:sldSz cx="12192000" cy="6858000"/>
  <p:notesSz cx="6797675" cy="992632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30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3" y="48"/>
      </p:cViewPr>
      <p:guideLst>
        <p:guide orient="horz" pos="2184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jpe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jpeg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jpeg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jpe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jpeg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0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jpeg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jpeg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jpeg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130"/>
            <a:fld id="{F7D9ED4D-CFC4-4836-93DE-5A3E0C021F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130"/>
            <a:fld id="{3C68EB9A-3794-40D5-BD96-AB4AD446DD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fld id="{4EC1566F-34EA-4D0B-BE6E-C81562218AF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fld id="{A6DA7AC5-A611-4A70-A8AE-F110506916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fld id="{4EC1566F-34EA-4D0B-BE6E-C81562218AF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fld id="{A6DA7AC5-A611-4A70-A8AE-F110506916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fld id="{4EC1566F-34EA-4D0B-BE6E-C81562218AF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fld id="{A6DA7AC5-A611-4A70-A8AE-F110506916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3969" y="115455"/>
            <a:ext cx="11851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6.  Every Wednesday, we work at a soup kitchen and ___________ food to homeless people in the community. </a:t>
            </a:r>
            <a:endParaRPr lang="zh-CN" altLang="en-US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81309" y="130844"/>
            <a:ext cx="224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hand out </a:t>
            </a:r>
            <a:endParaRPr lang="zh-CN" altLang="en-US" sz="28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6400" y="1357745"/>
            <a:ext cx="11092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hand out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: to give a number of things to the members of a group  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分发某物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1055" y="2595418"/>
            <a:ext cx="959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She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handed out 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the exam papers.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1746" y="98578"/>
            <a:ext cx="11767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7. I’ll find a way to improve _____ my own so that I can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 ______ the team next year.</a:t>
            </a:r>
            <a:endParaRPr lang="zh-CN" altLang="en-US" sz="32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18545" y="52412"/>
            <a:ext cx="1745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</a:rPr>
              <a:t>  on</a:t>
            </a:r>
            <a:endParaRPr lang="zh-CN" altLang="en-US" sz="32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0909" y="1224723"/>
            <a:ext cx="117671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</a:rPr>
              <a:t>on one’s own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: </a:t>
            </a:r>
            <a:r>
              <a:rPr lang="en-US" altLang="zh-CN" sz="2800" b="1" dirty="0">
                <a:latin typeface="Bell MT" pitchFamily="18" charset="0"/>
              </a:rPr>
              <a:t>alone; without anyone else  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独自；单独</a:t>
            </a:r>
            <a:endParaRPr lang="en-US" altLang="zh-CN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她一个人生活。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800" b="1" dirty="0">
                <a:latin typeface="Bell MT" pitchFamily="18" charset="0"/>
              </a:rPr>
              <a:t>She lives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on her own</a:t>
            </a:r>
            <a:r>
              <a:rPr lang="en-US" altLang="zh-CN" sz="2800" b="1" dirty="0">
                <a:latin typeface="Bell MT" pitchFamily="18" charset="0"/>
              </a:rPr>
              <a:t>.</a:t>
            </a:r>
            <a:endParaRPr lang="zh-CN" altLang="en-US" sz="4400" b="1" dirty="0">
              <a:solidFill>
                <a:srgbClr val="002060"/>
              </a:solidFill>
              <a:latin typeface="Bell MT" pitchFamily="18" charset="0"/>
              <a:ea typeface="华文行楷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0983" y="606409"/>
            <a:ext cx="1745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</a:rPr>
              <a:t>  make</a:t>
            </a:r>
            <a:endParaRPr lang="zh-CN" altLang="en-US" sz="32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0108" y="2754531"/>
            <a:ext cx="1176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  <a:ea typeface="华文行楷" panose="02010800040101010101" pitchFamily="2" charset="-122"/>
              </a:rPr>
              <a:t>make the team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: win a place in a team </a:t>
            </a:r>
            <a:r>
              <a:rPr lang="zh-CN" altLang="en-US" sz="24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成为的一员，加入，谋得（职务）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 </a:t>
            </a:r>
            <a:endParaRPr lang="zh-CN" altLang="en-US" sz="2400" b="1" dirty="0">
              <a:solidFill>
                <a:srgbClr val="002060"/>
              </a:solidFill>
              <a:latin typeface="Bell MT" pitchFamily="18" charset="0"/>
              <a:ea typeface="华文行楷" panose="020108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59201" y="3653335"/>
            <a:ext cx="8349672" cy="31085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Bell MT" pitchFamily="18" charset="0"/>
              </a:rPr>
              <a:t> make it  </a:t>
            </a:r>
            <a:r>
              <a:rPr lang="zh-CN" altLang="en-US" sz="28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获得成功</a:t>
            </a:r>
            <a:endParaRPr lang="en-US" altLang="zh-CN" sz="2800" b="1" dirty="0">
              <a:solidFill>
                <a:srgbClr val="FFFF00"/>
              </a:solidFill>
              <a:latin typeface="Bell MT" pitchFamily="18" charset="0"/>
            </a:endParaRPr>
          </a:p>
          <a:p>
            <a:r>
              <a:rPr lang="en-US" altLang="zh-CN" sz="2800" b="1" dirty="0">
                <a:solidFill>
                  <a:srgbClr val="FFFF00"/>
                </a:solidFill>
                <a:latin typeface="Bell MT" pitchFamily="18" charset="0"/>
              </a:rPr>
              <a:t> make 110 kilometers per hour </a:t>
            </a:r>
            <a:r>
              <a:rPr lang="zh-CN" altLang="en-US" sz="28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速度达到</a:t>
            </a:r>
            <a:r>
              <a:rPr lang="en-US" altLang="zh-CN" sz="28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110</a:t>
            </a:r>
            <a:r>
              <a:rPr lang="zh-CN" altLang="en-US" sz="28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千米</a:t>
            </a:r>
            <a:r>
              <a:rPr lang="en-US" altLang="zh-CN" sz="28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/</a:t>
            </a:r>
            <a:r>
              <a:rPr lang="zh-CN" altLang="en-US" sz="28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小时</a:t>
            </a:r>
            <a:endParaRPr lang="en-US" altLang="zh-CN" sz="28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FFFF00"/>
                </a:solidFill>
                <a:latin typeface="Bell MT" pitchFamily="18" charset="0"/>
              </a:rPr>
              <a:t> make the mountain top by midday  </a:t>
            </a:r>
            <a:r>
              <a:rPr lang="zh-CN" altLang="en-US" sz="28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中午前爬到山顶</a:t>
            </a:r>
            <a:endParaRPr lang="en-US" altLang="zh-CN" sz="28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FFFF00"/>
                </a:solidFill>
                <a:latin typeface="Bell MT" pitchFamily="18" charset="0"/>
              </a:rPr>
              <a:t> make the party </a:t>
            </a:r>
            <a:r>
              <a:rPr lang="zh-CN" altLang="en-US" sz="28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参加聚会</a:t>
            </a:r>
            <a:endParaRPr lang="en-US" altLang="zh-CN" sz="28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FFFF00"/>
                </a:solidFill>
                <a:latin typeface="Bell MT" pitchFamily="18" charset="0"/>
              </a:rPr>
              <a:t>make the front page of the local newspapers  </a:t>
            </a:r>
            <a:endParaRPr lang="en-US" altLang="zh-CN" sz="2800" b="1" dirty="0">
              <a:solidFill>
                <a:srgbClr val="FFFF00"/>
              </a:solidFill>
              <a:latin typeface="Bell MT" pitchFamily="18" charset="0"/>
            </a:endParaRPr>
          </a:p>
          <a:p>
            <a:r>
              <a:rPr lang="zh-CN" altLang="en-US" sz="2800" b="1" dirty="0">
                <a:solidFill>
                  <a:srgbClr val="FFFF00"/>
                </a:solidFill>
                <a:latin typeface="Bell MT" pitchFamily="18" charset="0"/>
              </a:rPr>
              <a:t>（</a:t>
            </a:r>
            <a:r>
              <a:rPr lang="zh-CN" altLang="en-US" sz="28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某条新闻）登上当地各家报纸的头版</a:t>
            </a:r>
            <a:endParaRPr lang="en-US" altLang="zh-CN" sz="28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FFFF00"/>
                </a:solidFill>
                <a:latin typeface="Bell MT" pitchFamily="18" charset="0"/>
              </a:rPr>
              <a:t>Good wine can make a meal. </a:t>
            </a:r>
            <a:r>
              <a:rPr lang="zh-CN" altLang="en-US" sz="28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酒美饭亦香。</a:t>
            </a:r>
            <a:endParaRPr lang="zh-CN" altLang="en-US" sz="28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0108" y="3237837"/>
            <a:ext cx="11767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She finally shattered the glass ceiling and </a:t>
            </a:r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  <a:ea typeface="华文行楷" panose="02010800040101010101" pitchFamily="2" charset="-122"/>
              </a:rPr>
              <a:t>made the president of the company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. 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  <a:ea typeface="华文行楷" panose="02010800040101010101" pitchFamily="2" charset="-122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她最后终于打破了（职业的）玻璃天花板，成了公司总裁。</a:t>
            </a:r>
            <a:endParaRPr lang="zh-CN" altLang="en-US" sz="2400" b="1" dirty="0">
              <a:solidFill>
                <a:srgbClr val="002060"/>
              </a:solidFill>
              <a:latin typeface="Bell MT" pitchFamily="18" charset="0"/>
              <a:ea typeface="华文行楷" panose="0201080004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475673" y="1126207"/>
            <a:ext cx="2798618" cy="461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3071091" y="855392"/>
            <a:ext cx="2992581" cy="24622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146799" y="575632"/>
            <a:ext cx="2470728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itchFamily="18" charset="0"/>
              </a:rPr>
              <a:t>join the team</a:t>
            </a:r>
            <a:endParaRPr lang="zh-CN" altLang="en-US" sz="2800" b="1" dirty="0">
              <a:solidFill>
                <a:schemeClr val="bg1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uild="p"/>
      <p:bldP spid="8" grpId="0"/>
      <p:bldP spid="9" grpId="0"/>
      <p:bldP spid="10" grpId="0" animBg="1" build="p"/>
      <p:bldP spid="11" grpId="0" build="p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1746" y="98578"/>
            <a:ext cx="11767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8. I know I’ll have to study harder as a senior high school student and get used to ________(be) responsible for a lot more. </a:t>
            </a:r>
            <a:endParaRPr lang="zh-CN" altLang="en-US" sz="32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72871" y="591021"/>
            <a:ext cx="1302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</a:rPr>
              <a:t>being</a:t>
            </a:r>
            <a:endParaRPr lang="zh-CN" altLang="en-US" sz="32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4000" y="1396287"/>
            <a:ext cx="1176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… and it’ll be quite difficult to ____________ all the homework. </a:t>
            </a:r>
            <a:endParaRPr lang="zh-CN" altLang="en-US" sz="32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25309" y="1396287"/>
            <a:ext cx="210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get used to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0435" y="2225964"/>
            <a:ext cx="711200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itchFamily="18" charset="0"/>
              </a:rPr>
              <a:t>get/become/be used to +n/doing…</a:t>
            </a:r>
            <a:r>
              <a:rPr lang="zh-CN" altLang="en-US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习惯于</a:t>
            </a:r>
            <a:r>
              <a:rPr lang="en-US" altLang="zh-CN" sz="2800" b="1" dirty="0">
                <a:solidFill>
                  <a:schemeClr val="bg1"/>
                </a:solidFill>
                <a:latin typeface="Bell MT" pitchFamily="18" charset="0"/>
              </a:rPr>
              <a:t> </a:t>
            </a:r>
            <a:endParaRPr lang="zh-CN" altLang="en-US" sz="2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1746" y="2749184"/>
            <a:ext cx="118641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be responsible for …</a:t>
            </a:r>
            <a:endParaRPr lang="en-US" altLang="zh-CN" sz="2800" b="1" dirty="0">
              <a:solidFill>
                <a:srgbClr val="FF0000"/>
              </a:solidFill>
              <a:latin typeface="Bell MT" pitchFamily="18" charset="0"/>
            </a:endParaRPr>
          </a:p>
          <a:p>
            <a:pPr marL="514350" indent="-514350">
              <a:buAutoNum type="arabicParenR"/>
            </a:pP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having the job or duty of doing something or taking care of somebody/something, so that you may be blamed if something goes wrong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有责任；负责；承担义务</a:t>
            </a:r>
            <a:endParaRPr lang="en-US" altLang="zh-CN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dirty="0">
                <a:latin typeface="Bell MT" pitchFamily="18" charset="0"/>
              </a:rPr>
              <a:t>Both parents </a:t>
            </a:r>
            <a:r>
              <a:rPr lang="en-US" altLang="zh-CN" sz="2800" dirty="0">
                <a:solidFill>
                  <a:srgbClr val="FF0000"/>
                </a:solidFill>
                <a:latin typeface="Bell MT" pitchFamily="18" charset="0"/>
              </a:rPr>
              <a:t>are</a:t>
            </a:r>
            <a:r>
              <a:rPr lang="en-US" altLang="zh-CN" sz="2800" dirty="0">
                <a:latin typeface="Bell MT" pitchFamily="18" charset="0"/>
              </a:rPr>
              <a:t> equally </a:t>
            </a:r>
            <a:r>
              <a:rPr lang="en-US" altLang="zh-CN" sz="2800" dirty="0">
                <a:solidFill>
                  <a:srgbClr val="FF0000"/>
                </a:solidFill>
                <a:latin typeface="Bell MT" pitchFamily="18" charset="0"/>
              </a:rPr>
              <a:t>responsible for </a:t>
            </a:r>
            <a:r>
              <a:rPr lang="en-US" altLang="zh-CN" sz="2800" dirty="0">
                <a:latin typeface="Bell MT" pitchFamily="18" charset="0"/>
              </a:rPr>
              <a:t>raising the children.</a:t>
            </a:r>
            <a:endParaRPr lang="en-US" altLang="zh-CN" sz="2800" dirty="0">
              <a:latin typeface="Bell MT" pitchFamily="18" charset="0"/>
            </a:endParaRPr>
          </a:p>
          <a:p>
            <a:endParaRPr lang="zh-CN" altLang="en-US" sz="4000" b="1" dirty="0">
              <a:solidFill>
                <a:srgbClr val="002060"/>
              </a:solidFill>
              <a:latin typeface="Bell MT" pitchFamily="18" charset="0"/>
              <a:ea typeface="华文行楷" panose="020108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945" y="5149841"/>
            <a:ext cx="7499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Who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was responsible for 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the mistake?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4945" y="5873116"/>
            <a:ext cx="9938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2) being able to be blamed for something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应受责备；有责任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18945" y="2201553"/>
            <a:ext cx="360218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itchFamily="18" charset="0"/>
              </a:rPr>
              <a:t>used to do </a:t>
            </a:r>
            <a:r>
              <a:rPr lang="zh-CN" altLang="en-US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过去经常</a:t>
            </a:r>
            <a:endParaRPr lang="zh-CN" altLang="en-US" sz="28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78254" y="5234480"/>
            <a:ext cx="360218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Bell MT" pitchFamily="18" charset="0"/>
                <a:ea typeface="华文行楷" panose="02010800040101010101" pitchFamily="2" charset="-122"/>
              </a:rPr>
              <a:t>responsib</a:t>
            </a:r>
            <a:r>
              <a:rPr lang="en-US" altLang="zh-CN" sz="3600" b="1" dirty="0">
                <a:solidFill>
                  <a:srgbClr val="FFFF00"/>
                </a:solidFill>
                <a:latin typeface="Bell MT" pitchFamily="18" charset="0"/>
                <a:ea typeface="华文行楷" panose="02010800040101010101" pitchFamily="2" charset="-122"/>
              </a:rPr>
              <a:t>ility</a:t>
            </a:r>
            <a:r>
              <a:rPr lang="en-US" altLang="zh-CN" sz="3600" b="1" dirty="0">
                <a:solidFill>
                  <a:schemeClr val="bg1"/>
                </a:solidFill>
                <a:latin typeface="Bell MT" pitchFamily="18" charset="0"/>
                <a:ea typeface="华文行楷" panose="02010800040101010101" pitchFamily="2" charset="-122"/>
              </a:rPr>
              <a:t> n,</a:t>
            </a:r>
            <a:endParaRPr lang="zh-CN" altLang="en-US" sz="3600" b="1" dirty="0">
              <a:solidFill>
                <a:schemeClr val="bg1"/>
              </a:solidFill>
              <a:latin typeface="Bell MT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build="p"/>
      <p:bldP spid="10" grpId="0"/>
      <p:bldP spid="11" grpId="0"/>
      <p:bldP spid="2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1746" y="98578"/>
            <a:ext cx="11767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9.  I’m  a bit worried about ________________ the other students in my </a:t>
            </a:r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</a:rPr>
              <a:t>a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_______ course…</a:t>
            </a:r>
            <a:endParaRPr lang="zh-CN" altLang="en-US" sz="32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77164" y="113967"/>
            <a:ext cx="293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keeping up with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39454" y="637187"/>
            <a:ext cx="293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</a:rPr>
              <a:t>dvanced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61526" y="675446"/>
            <a:ext cx="4008583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advanced literature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3998" y="1532800"/>
            <a:ext cx="11767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8.  Studying hard isn’t always fun, but I’ll be well </a:t>
            </a:r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</a:rPr>
              <a:t>p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________ for university or whatever comes in the future. </a:t>
            </a:r>
            <a:endParaRPr lang="zh-CN" altLang="en-US" sz="32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45599" y="1548189"/>
            <a:ext cx="293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</a:rPr>
              <a:t>repared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77634" y="2610018"/>
            <a:ext cx="806796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be well prepared for…</a:t>
            </a:r>
            <a:r>
              <a:rPr lang="zh-CN" altLang="en-US" sz="28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为 </a:t>
            </a:r>
            <a:r>
              <a:rPr lang="en-US" altLang="zh-CN" sz="28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…</a:t>
            </a:r>
            <a:r>
              <a:rPr lang="zh-CN" altLang="en-US" sz="28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做好充分准备</a:t>
            </a:r>
            <a:endParaRPr lang="zh-CN" altLang="en-US" sz="28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8728" y="3410237"/>
            <a:ext cx="577734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Bell MT" pitchFamily="18" charset="0"/>
              </a:rPr>
              <a:t>prepare…for…</a:t>
            </a:r>
            <a:r>
              <a:rPr lang="zh-CN" altLang="en-US" sz="28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使某人为</a:t>
            </a:r>
            <a:r>
              <a:rPr lang="en-US" altLang="zh-CN" sz="28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…</a:t>
            </a:r>
            <a:r>
              <a:rPr lang="zh-CN" altLang="en-US" sz="28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做好准备</a:t>
            </a:r>
            <a:endParaRPr lang="zh-CN" altLang="en-US" sz="28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9524" y="4141850"/>
            <a:ext cx="11296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The college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prepares</a:t>
            </a:r>
            <a:r>
              <a:rPr lang="en-US" altLang="zh-CN" sz="2800" b="1" dirty="0">
                <a:latin typeface="Bell MT" pitchFamily="18" charset="0"/>
              </a:rPr>
              <a:t> students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for</a:t>
            </a:r>
            <a:r>
              <a:rPr lang="en-US" altLang="zh-CN" sz="2800" b="1" dirty="0">
                <a:latin typeface="Bell MT" pitchFamily="18" charset="0"/>
              </a:rPr>
              <a:t> a career in business.</a:t>
            </a:r>
            <a:endParaRPr lang="en-US" altLang="zh-CN" sz="2800" b="1" dirty="0">
              <a:latin typeface="Bell MT" pitchFamily="18" charset="0"/>
            </a:endParaRPr>
          </a:p>
          <a:p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这个学院是培养商务人才的。</a:t>
            </a:r>
            <a:endParaRPr lang="zh-CN" altLang="en-US" sz="28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8074" y="5095957"/>
            <a:ext cx="689956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Bell MT" pitchFamily="18" charset="0"/>
              </a:rPr>
              <a:t>prepare for something  </a:t>
            </a:r>
            <a:r>
              <a:rPr lang="zh-CN" altLang="en-US" sz="28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为</a:t>
            </a:r>
            <a:r>
              <a:rPr lang="en-US" altLang="zh-CN" sz="28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…</a:t>
            </a:r>
            <a:r>
              <a:rPr lang="zh-CN" altLang="en-US" sz="28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做准备</a:t>
            </a:r>
            <a:endParaRPr lang="zh-CN" altLang="en-US" sz="2800" b="1" dirty="0">
              <a:solidFill>
                <a:srgbClr val="FFFF00"/>
              </a:solidFill>
              <a:latin typeface="Bell MT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8074" y="5805284"/>
            <a:ext cx="848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We all set about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preparing for 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the party.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74708" y="5850069"/>
            <a:ext cx="3659909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Bell MT" pitchFamily="18" charset="0"/>
              </a:rPr>
              <a:t>prepare for the worst</a:t>
            </a:r>
            <a:endParaRPr lang="zh-CN" altLang="en-US" sz="2800" b="1" dirty="0">
              <a:solidFill>
                <a:srgbClr val="FFFF00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 animBg="1"/>
      <p:bldP spid="2" grpId="0" animBg="1"/>
      <p:bldP spid="3" grpId="0" build="p"/>
      <p:bldP spid="11" grpId="0" animBg="1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R-C.cf25b17d028795f52049092c208393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8680" y="2079539"/>
            <a:ext cx="3899777" cy="2910167"/>
          </a:xfrm>
          <a:prstGeom prst="rect">
            <a:avLst/>
          </a:prstGeom>
        </p:spPr>
      </p:pic>
      <p:sp>
        <p:nvSpPr>
          <p:cNvPr id="4" name="Shape 192"/>
          <p:cNvSpPr/>
          <p:nvPr/>
        </p:nvSpPr>
        <p:spPr>
          <a:xfrm>
            <a:off x="3408492" y="5678918"/>
            <a:ext cx="5021936" cy="907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2" h="20771" extrusionOk="0">
                <a:moveTo>
                  <a:pt x="21057" y="19214"/>
                </a:moveTo>
                <a:cubicBezTo>
                  <a:pt x="21061" y="19864"/>
                  <a:pt x="2072" y="21600"/>
                  <a:pt x="223" y="20301"/>
                </a:cubicBezTo>
                <a:cubicBezTo>
                  <a:pt x="174" y="19141"/>
                  <a:pt x="540" y="1264"/>
                  <a:pt x="0" y="1377"/>
                </a:cubicBezTo>
                <a:cubicBezTo>
                  <a:pt x="2495" y="856"/>
                  <a:pt x="4952" y="1422"/>
                  <a:pt x="7447" y="1498"/>
                </a:cubicBezTo>
                <a:cubicBezTo>
                  <a:pt x="11626" y="1624"/>
                  <a:pt x="16694" y="2110"/>
                  <a:pt x="20778" y="0"/>
                </a:cubicBezTo>
                <a:cubicBezTo>
                  <a:pt x="21600" y="6400"/>
                  <a:pt x="21023" y="12739"/>
                  <a:pt x="21057" y="19214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lIns="38100" tIns="38100" rIns="38100" bIns="38100" anchor="ctr"/>
          <a:lstStyle/>
          <a:p>
            <a:pPr algn="ctr">
              <a:buNone/>
            </a:pPr>
            <a:r>
              <a:rPr lang="en-US" altLang="zh-CN" sz="4000" b="1" dirty="0">
                <a:solidFill>
                  <a:srgbClr val="2F559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Kristen ITC" pitchFamily="66" charset="0"/>
                <a:ea typeface="等线" panose="02010600030101010101" pitchFamily="2" charset="-122"/>
              </a:rPr>
              <a:t>Language study</a:t>
            </a:r>
            <a:endParaRPr lang="zh-CN" altLang="zh-CN" sz="4000" b="1" dirty="0">
              <a:solidFill>
                <a:srgbClr val="2F5597"/>
              </a:solidFill>
              <a:effectLst>
                <a:outerShdw blurRad="38100" dist="38100" dir="2700000">
                  <a:srgbClr val="000000"/>
                </a:outerShdw>
              </a:effectLst>
              <a:latin typeface="Kristen ITC" pitchFamily="66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28330" y="914253"/>
            <a:ext cx="7480479" cy="79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30" tIns="60965" rIns="121930" bIns="6096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4400" b="1" dirty="0">
                <a:latin typeface="Comic Sans MS Bold" panose="030F0902030302020204" charset="0"/>
                <a:ea typeface="楷体" panose="02010609060101010101" charset="-122"/>
                <a:cs typeface="Comic Sans MS Bold" panose="030F0902030302020204" charset="0"/>
              </a:rPr>
              <a:t>    Reading for Writing</a:t>
            </a:r>
            <a:endParaRPr lang="en-US" sz="4400" b="1" dirty="0">
              <a:latin typeface="Comic Sans MS Bold" panose="030F0902030302020204" charset="0"/>
              <a:ea typeface="楷体" panose="02010609060101010101" charset="-122"/>
              <a:cs typeface="Comic Sans MS Bold" panose="030F09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截屏2021-08-18 下午1.52.32"/>
          <p:cNvPicPr>
            <a:picLocks noChangeAspect="1"/>
          </p:cNvPicPr>
          <p:nvPr/>
        </p:nvPicPr>
        <p:blipFill rotWithShape="1">
          <a:blip r:embed="rId1"/>
          <a:srcRect l="6897" t="36097" r="2337" b="23351"/>
          <a:stretch>
            <a:fillRect/>
          </a:stretch>
        </p:blipFill>
        <p:spPr>
          <a:xfrm>
            <a:off x="396132" y="2355924"/>
            <a:ext cx="5805651" cy="31842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62456" y="2840019"/>
            <a:ext cx="1183342" cy="322729"/>
          </a:xfrm>
          <a:prstGeom prst="rect">
            <a:avLst/>
          </a:prstGeom>
          <a:noFill/>
          <a:ln w="38100">
            <a:solidFill>
              <a:srgbClr val="F7B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025153" y="3786690"/>
            <a:ext cx="1923826" cy="322729"/>
          </a:xfrm>
          <a:prstGeom prst="rect">
            <a:avLst/>
          </a:prstGeom>
          <a:noFill/>
          <a:ln w="38100">
            <a:solidFill>
              <a:srgbClr val="F7B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71947" y="3162748"/>
            <a:ext cx="3354593" cy="322729"/>
          </a:xfrm>
          <a:prstGeom prst="rect">
            <a:avLst/>
          </a:prstGeom>
          <a:noFill/>
          <a:ln w="38100">
            <a:solidFill>
              <a:srgbClr val="F7B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40955" y="4109419"/>
            <a:ext cx="882236" cy="322729"/>
          </a:xfrm>
          <a:prstGeom prst="rect">
            <a:avLst/>
          </a:prstGeom>
          <a:noFill/>
          <a:ln w="38100">
            <a:solidFill>
              <a:srgbClr val="F7B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133187" y="3463961"/>
            <a:ext cx="912611" cy="3227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43661" y="3777724"/>
            <a:ext cx="1605582" cy="3227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270758" y="4109419"/>
            <a:ext cx="3086550" cy="3227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377598" y="3209826"/>
            <a:ext cx="4539727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Bell MT" pitchFamily="18" charset="0"/>
              </a:rPr>
              <a:t>Reasons for the advice supporting the key sentence. </a:t>
            </a:r>
            <a:endParaRPr lang="zh-CN" altLang="en-US" sz="24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01783" y="4432148"/>
            <a:ext cx="5801957" cy="1938992"/>
          </a:xfrm>
          <a:prstGeom prst="rect">
            <a:avLst/>
          </a:prstGeom>
          <a:noFill/>
          <a:ln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In a particular paragraph, there is only one focus.  The writer supports the key point of the paragraph with  words and phrases following the main line and from different perspectives. </a:t>
            </a:r>
            <a:endParaRPr lang="zh-CN" altLang="en-US" sz="24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0347" y="1239267"/>
            <a:ext cx="255016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highlight>
                  <a:srgbClr val="FFFF00"/>
                </a:highlight>
                <a:latin typeface="Bell MT" pitchFamily="18" charset="0"/>
              </a:rPr>
              <a:t>be attracted to..</a:t>
            </a:r>
            <a:endParaRPr lang="zh-CN" altLang="en-US" sz="2800" dirty="0">
              <a:highlight>
                <a:srgbClr val="FFFF00"/>
              </a:highlight>
              <a:latin typeface="Bell MT" pitchFamily="18" charset="0"/>
            </a:endParaRPr>
          </a:p>
        </p:txBody>
      </p:sp>
      <p:sp>
        <p:nvSpPr>
          <p:cNvPr id="3" name="箭头: 右 2"/>
          <p:cNvSpPr/>
          <p:nvPr/>
        </p:nvSpPr>
        <p:spPr>
          <a:xfrm rot="16200000">
            <a:off x="1088090" y="876820"/>
            <a:ext cx="730179" cy="151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61255" y="142466"/>
            <a:ext cx="401958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highlight>
                  <a:srgbClr val="FFFF00"/>
                </a:highlight>
                <a:latin typeface="Bell MT" pitchFamily="18" charset="0"/>
              </a:rPr>
              <a:t>even become addicted to..</a:t>
            </a:r>
            <a:endParaRPr lang="zh-CN" altLang="en-US" sz="2800" dirty="0">
              <a:highlight>
                <a:srgbClr val="FFFF00"/>
              </a:highlight>
              <a:latin typeface="Bell MT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10880" y="389255"/>
            <a:ext cx="3053080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highlight>
                  <a:srgbClr val="FFFF00"/>
                </a:highlight>
                <a:latin typeface="Bell MT" pitchFamily="18" charset="0"/>
              </a:rPr>
              <a:t>focus on</a:t>
            </a:r>
            <a:endParaRPr lang="en-US" altLang="zh-CN" sz="2800" dirty="0">
              <a:highlight>
                <a:srgbClr val="FFFF00"/>
              </a:highlight>
              <a:latin typeface="Bell MT" pitchFamily="18" charset="0"/>
            </a:endParaRPr>
          </a:p>
          <a:p>
            <a:r>
              <a:rPr lang="en-US" altLang="zh-CN" sz="2800" dirty="0">
                <a:highlight>
                  <a:srgbClr val="FFFF00"/>
                </a:highlight>
                <a:latin typeface="Bell MT" pitchFamily="18" charset="0"/>
              </a:rPr>
              <a:t>=concentrate on  </a:t>
            </a:r>
            <a:endParaRPr lang="zh-CN" altLang="en-US" sz="2800" dirty="0">
              <a:highlight>
                <a:srgbClr val="FFFF00"/>
              </a:highlight>
              <a:latin typeface="Bell MT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10880" y="1525843"/>
            <a:ext cx="3053080" cy="13849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highlight>
                  <a:srgbClr val="FFFF00"/>
                </a:highlight>
                <a:latin typeface="Bell MT" pitchFamily="18" charset="0"/>
              </a:rPr>
              <a:t>the online world</a:t>
            </a:r>
            <a:endParaRPr lang="en-US" altLang="zh-CN" sz="2800" dirty="0">
              <a:highlight>
                <a:srgbClr val="FFFF00"/>
              </a:highlight>
              <a:latin typeface="Bell MT" pitchFamily="18" charset="0"/>
            </a:endParaRPr>
          </a:p>
          <a:p>
            <a:r>
              <a:rPr lang="en-US" altLang="zh-CN" sz="2800" dirty="0">
                <a:highlight>
                  <a:srgbClr val="FFFF00"/>
                </a:highlight>
                <a:latin typeface="Bell MT" pitchFamily="18" charset="0"/>
              </a:rPr>
              <a:t>online </a:t>
            </a:r>
            <a:endParaRPr lang="en-US" altLang="zh-CN" sz="2800" dirty="0">
              <a:highlight>
                <a:srgbClr val="FFFF00"/>
              </a:highlight>
              <a:latin typeface="Bell MT" pitchFamily="18" charset="0"/>
            </a:endParaRPr>
          </a:p>
          <a:p>
            <a:r>
              <a:rPr lang="en-US" altLang="zh-CN" sz="2800" dirty="0">
                <a:highlight>
                  <a:srgbClr val="FFFF00"/>
                </a:highlight>
                <a:latin typeface="Bell MT" pitchFamily="18" charset="0"/>
              </a:rPr>
              <a:t>the Internet </a:t>
            </a:r>
            <a:endParaRPr lang="zh-CN" altLang="en-US" sz="2800" dirty="0">
              <a:highlight>
                <a:srgbClr val="FFFF00"/>
              </a:highlight>
              <a:latin typeface="Bell MT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17401" y="768692"/>
            <a:ext cx="432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近义词并加强语气，形成递进</a:t>
            </a:r>
            <a:endParaRPr lang="zh-CN" altLang="en-US" sz="24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36368" y="1203768"/>
            <a:ext cx="16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同义复现</a:t>
            </a:r>
            <a:endParaRPr lang="zh-CN" altLang="en-US" sz="24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 build="p"/>
      <p:bldP spid="2" grpId="0" animBg="1"/>
      <p:bldP spid="3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486" y="279699"/>
            <a:ext cx="11650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1. </a:t>
            </a:r>
            <a:r>
              <a:rPr lang="en-US" altLang="zh-CN" sz="2800" b="1" u="sng" dirty="0">
                <a:latin typeface="Bell MT" pitchFamily="18" charset="0"/>
              </a:rPr>
              <a:t>It’s not unusual for </a:t>
            </a:r>
            <a:r>
              <a:rPr lang="en-US" altLang="zh-CN" sz="2800" b="1" dirty="0">
                <a:latin typeface="Bell MT" pitchFamily="18" charset="0"/>
              </a:rPr>
              <a:t>teenagers of your generation to ________________ computer games and the online world.</a:t>
            </a:r>
            <a:endParaRPr lang="zh-CN" altLang="en-US" sz="2800" b="1" dirty="0">
              <a:latin typeface="Bell M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00969" y="295087"/>
            <a:ext cx="2549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be attracted to</a:t>
            </a:r>
            <a:endParaRPr lang="zh-CN" altLang="en-US" sz="28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486" y="1344706"/>
            <a:ext cx="4905488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It’s not unusual for </a:t>
            </a:r>
            <a:r>
              <a:rPr lang="en-US" altLang="zh-CN" sz="2400" b="1" dirty="0" err="1">
                <a:solidFill>
                  <a:srgbClr val="002060"/>
                </a:solidFill>
                <a:latin typeface="Bell MT" pitchFamily="18" charset="0"/>
              </a:rPr>
              <a:t>sb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to do </a:t>
            </a:r>
            <a:r>
              <a:rPr lang="en-US" altLang="zh-CN" sz="2400" b="1" dirty="0" err="1">
                <a:solidFill>
                  <a:srgbClr val="002060"/>
                </a:solidFill>
                <a:latin typeface="Bell MT" pitchFamily="18" charset="0"/>
              </a:rPr>
              <a:t>sth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. 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It’s not  uncommon for </a:t>
            </a:r>
            <a:r>
              <a:rPr lang="en-US" altLang="zh-CN" sz="2400" b="1" dirty="0" err="1">
                <a:solidFill>
                  <a:srgbClr val="002060"/>
                </a:solidFill>
                <a:latin typeface="Bell MT" pitchFamily="18" charset="0"/>
              </a:rPr>
              <a:t>sb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to do </a:t>
            </a:r>
            <a:r>
              <a:rPr lang="en-US" altLang="zh-CN" sz="2400" b="1" dirty="0" err="1">
                <a:solidFill>
                  <a:srgbClr val="002060"/>
                </a:solidFill>
                <a:latin typeface="Bell MT" pitchFamily="18" charset="0"/>
              </a:rPr>
              <a:t>sth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. </a:t>
            </a:r>
            <a:endParaRPr lang="zh-CN" altLang="en-US" sz="24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5336" y="1575538"/>
            <a:ext cx="79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=</a:t>
            </a:r>
            <a:endParaRPr lang="zh-CN" altLang="en-US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3369" y="1303273"/>
            <a:ext cx="4711850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It’s usual for </a:t>
            </a:r>
            <a:r>
              <a:rPr lang="en-US" altLang="zh-CN" sz="2400" b="1" dirty="0" err="1">
                <a:solidFill>
                  <a:srgbClr val="002060"/>
                </a:solidFill>
                <a:latin typeface="Bell MT" pitchFamily="18" charset="0"/>
              </a:rPr>
              <a:t>sb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to do </a:t>
            </a:r>
            <a:r>
              <a:rPr lang="en-US" altLang="zh-CN" sz="2400" b="1" dirty="0" err="1">
                <a:solidFill>
                  <a:srgbClr val="002060"/>
                </a:solidFill>
                <a:latin typeface="Bell MT" pitchFamily="18" charset="0"/>
              </a:rPr>
              <a:t>sth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. 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It’s common for </a:t>
            </a:r>
            <a:r>
              <a:rPr lang="en-US" altLang="zh-CN" sz="2400" b="1" dirty="0" err="1">
                <a:solidFill>
                  <a:srgbClr val="002060"/>
                </a:solidFill>
                <a:latin typeface="Bell MT" pitchFamily="18" charset="0"/>
              </a:rPr>
              <a:t>sb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to do </a:t>
            </a:r>
            <a:r>
              <a:rPr lang="en-US" altLang="zh-CN" sz="2400" b="1" dirty="0" err="1">
                <a:solidFill>
                  <a:srgbClr val="002060"/>
                </a:solidFill>
                <a:latin typeface="Bell MT" pitchFamily="18" charset="0"/>
              </a:rPr>
              <a:t>sth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. </a:t>
            </a:r>
            <a:endParaRPr lang="zh-CN" altLang="en-US" sz="24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78" y="2422263"/>
            <a:ext cx="6407973" cy="523220"/>
          </a:xfrm>
          <a:prstGeom prst="rect">
            <a:avLst/>
          </a:prstGeom>
          <a:solidFill>
            <a:srgbClr val="7188A8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be attracted to </a:t>
            </a:r>
            <a:r>
              <a:rPr lang="en-US" altLang="zh-CN" sz="2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sth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.   like </a:t>
            </a:r>
            <a:r>
              <a:rPr lang="en-US" altLang="zh-CN" sz="2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sth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.     </a:t>
            </a:r>
            <a:r>
              <a:rPr lang="zh-CN" altLang="en-US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喜爱，迷上</a:t>
            </a:r>
            <a:endParaRPr lang="zh-CN" altLang="en-US" sz="28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000" y="3130475"/>
            <a:ext cx="8380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婴儿喜欢鲜艳的颜色</a:t>
            </a:r>
            <a:r>
              <a:rPr lang="en-US" altLang="zh-CN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.</a:t>
            </a:r>
            <a:endParaRPr lang="zh-CN" altLang="en-US" sz="28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latin typeface="Bell MT" pitchFamily="18" charset="0"/>
              </a:rPr>
              <a:t>Babies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are attracted to </a:t>
            </a:r>
            <a:r>
              <a:rPr lang="en-US" altLang="zh-CN" sz="2800" b="1" dirty="0">
                <a:latin typeface="Bell MT" pitchFamily="18" charset="0"/>
              </a:rPr>
              <a:t>bright </a:t>
            </a:r>
            <a:r>
              <a:rPr lang="en-US" altLang="zh-CN" sz="2800" b="1" dirty="0" err="1">
                <a:latin typeface="Bell MT" pitchFamily="18" charset="0"/>
              </a:rPr>
              <a:t>colours</a:t>
            </a:r>
            <a:r>
              <a:rPr lang="en-US" altLang="zh-CN" sz="2800" b="1" dirty="0">
                <a:latin typeface="Bell MT" pitchFamily="18" charset="0"/>
              </a:rPr>
              <a:t>. </a:t>
            </a:r>
            <a:endParaRPr lang="en-US" altLang="zh-CN" sz="2800" b="1" dirty="0">
              <a:latin typeface="Bell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583" y="4084582"/>
            <a:ext cx="10151637" cy="523220"/>
          </a:xfrm>
          <a:prstGeom prst="rect">
            <a:avLst/>
          </a:prstGeom>
          <a:solidFill>
            <a:srgbClr val="7030A0"/>
          </a:solidFill>
          <a:ln>
            <a:solidFill>
              <a:srgbClr val="F7B1A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itchFamily="18" charset="0"/>
              </a:rPr>
              <a:t>Another sentence in which  a phrase has a similar meaning?  </a:t>
            </a:r>
            <a:endParaRPr lang="en-US" altLang="zh-CN" sz="2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856" y="4607802"/>
            <a:ext cx="1015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Some students even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become addicted to </a:t>
            </a:r>
            <a:r>
              <a:rPr lang="en-US" altLang="zh-CN" sz="2800" b="1" dirty="0">
                <a:latin typeface="Bell MT" pitchFamily="18" charset="0"/>
              </a:rPr>
              <a:t>the Internet. </a:t>
            </a:r>
            <a:endParaRPr lang="en-US" altLang="zh-CN" sz="2800" b="1" dirty="0">
              <a:latin typeface="Bell M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360" y="5206702"/>
            <a:ext cx="1188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addicted</a:t>
            </a:r>
            <a:r>
              <a:rPr lang="en-US" altLang="zh-CN" sz="2400" b="1" dirty="0">
                <a:latin typeface="Bell MT" pitchFamily="18" charset="0"/>
              </a:rPr>
              <a:t> adj. unable to stop using or doing something as a habit, especially something harmful  </a:t>
            </a:r>
            <a:r>
              <a:rPr lang="zh-CN" altLang="en-US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上瘾；成瘾</a:t>
            </a:r>
            <a:endParaRPr lang="en-US" altLang="zh-CN" sz="24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1937" y="5806866"/>
            <a:ext cx="7386924" cy="523220"/>
          </a:xfrm>
          <a:prstGeom prst="rect">
            <a:avLst/>
          </a:prstGeom>
          <a:solidFill>
            <a:srgbClr val="7188A8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itchFamily="18" charset="0"/>
              </a:rPr>
              <a:t>be/become/get addicted to </a:t>
            </a:r>
            <a:r>
              <a:rPr lang="en-US" altLang="zh-CN" sz="2800" b="1" dirty="0" err="1">
                <a:solidFill>
                  <a:schemeClr val="bg1"/>
                </a:solidFill>
                <a:latin typeface="Bell MT" pitchFamily="18" charset="0"/>
              </a:rPr>
              <a:t>sth</a:t>
            </a:r>
            <a:r>
              <a:rPr lang="en-US" altLang="zh-CN" sz="2800" b="1" dirty="0">
                <a:solidFill>
                  <a:schemeClr val="bg1"/>
                </a:solidFill>
                <a:latin typeface="Bell MT" pitchFamily="18" charset="0"/>
              </a:rPr>
              <a:t>.</a:t>
            </a:r>
            <a:r>
              <a:rPr lang="zh-CN" altLang="en-US" sz="2800" b="1" dirty="0">
                <a:solidFill>
                  <a:schemeClr val="bg1"/>
                </a:solidFill>
                <a:latin typeface="Bell MT" pitchFamily="18" charset="0"/>
                <a:ea typeface="华文行楷" panose="02010800040101010101" pitchFamily="2" charset="-122"/>
              </a:rPr>
              <a:t>对</a:t>
            </a:r>
            <a:r>
              <a:rPr lang="en-US" altLang="zh-CN" sz="2800" b="1" dirty="0">
                <a:solidFill>
                  <a:schemeClr val="bg1"/>
                </a:solidFill>
                <a:latin typeface="Bell MT" pitchFamily="18" charset="0"/>
                <a:ea typeface="华文行楷" panose="02010800040101010101" pitchFamily="2" charset="-122"/>
              </a:rPr>
              <a:t>…</a:t>
            </a:r>
            <a:r>
              <a:rPr lang="zh-CN" altLang="en-US" sz="2800" b="1" dirty="0">
                <a:solidFill>
                  <a:schemeClr val="bg1"/>
                </a:solidFill>
                <a:latin typeface="Bell MT" pitchFamily="18" charset="0"/>
                <a:ea typeface="华文行楷" panose="02010800040101010101" pitchFamily="2" charset="-122"/>
              </a:rPr>
              <a:t>很入迷</a:t>
            </a:r>
            <a:endParaRPr lang="zh-CN" altLang="en-US" sz="2800" dirty="0">
              <a:solidFill>
                <a:schemeClr val="bg1"/>
              </a:solidFill>
              <a:latin typeface="Bell MT" pitchFamily="18" charset="0"/>
              <a:ea typeface="华文行楷" panose="020108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8532" y="2689711"/>
            <a:ext cx="5111662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addict n. a person who is unable to stop using or doing something as a habit, especially something harmful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吸毒成瘾的人；瘾君子</a:t>
            </a:r>
            <a:endParaRPr lang="zh-CN" altLang="en-US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 build="p"/>
      <p:bldP spid="6" grpId="0"/>
      <p:bldP spid="7" grpId="0" animBg="1" build="p"/>
      <p:bldP spid="9" grpId="0" animBg="1"/>
      <p:bldP spid="10" grpId="0" build="p"/>
      <p:bldP spid="11" grpId="0" animBg="1"/>
      <p:bldP spid="12" grpId="0"/>
      <p:bldP spid="13" grpId="0"/>
      <p:bldP spid="14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697" y="167492"/>
            <a:ext cx="11650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2. But spending too much time online is unhealthy and makes it very difficult to focus ______ other things in life. </a:t>
            </a:r>
            <a:endParaRPr lang="zh-CN" altLang="en-US" sz="2800" b="1" dirty="0">
              <a:latin typeface="Bell M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004" y="1043304"/>
            <a:ext cx="11650531" cy="954107"/>
          </a:xfrm>
          <a:prstGeom prst="rect">
            <a:avLst/>
          </a:prstGeom>
          <a:solidFill>
            <a:srgbClr val="7188A8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Bell MT" pitchFamily="18" charset="0"/>
              </a:rPr>
              <a:t>focus on/upon </a:t>
            </a:r>
            <a:r>
              <a:rPr lang="en-US" altLang="zh-CN" sz="2800" b="1" dirty="0">
                <a:solidFill>
                  <a:schemeClr val="bg1"/>
                </a:solidFill>
                <a:latin typeface="Bell MT" pitchFamily="18" charset="0"/>
              </a:rPr>
              <a:t>: to give attention, effort, etc. to one particular subject, situation or person rather than another</a:t>
            </a:r>
            <a:r>
              <a:rPr lang="zh-CN" altLang="en-US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集中（注意力、精力等于）</a:t>
            </a:r>
            <a:endParaRPr lang="zh-CN" altLang="en-US" sz="28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8960" y="520084"/>
            <a:ext cx="957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 on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5554" y="2178948"/>
            <a:ext cx="11650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我们应该聚焦于真正重要的事情，而不是一些细枝末节</a:t>
            </a:r>
            <a:r>
              <a:rPr lang="zh-CN" altLang="en-US" sz="2800" b="1" dirty="0">
                <a:solidFill>
                  <a:srgbClr val="002060"/>
                </a:solidFill>
                <a:latin typeface="Bell MT" pitchFamily="18" charset="0"/>
              </a:rPr>
              <a:t>。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We should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focus on 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what really matters, not the minor details.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352" y="3185210"/>
            <a:ext cx="9957997" cy="523220"/>
          </a:xfrm>
          <a:prstGeom prst="rect">
            <a:avLst/>
          </a:prstGeom>
          <a:solidFill>
            <a:srgbClr val="7188A8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Bell MT" pitchFamily="18" charset="0"/>
              </a:rPr>
              <a:t>focus…on/upon…</a:t>
            </a:r>
            <a:r>
              <a:rPr lang="zh-CN" altLang="en-US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把集中在；使（眼睛，照相机）调节焦距</a:t>
            </a:r>
            <a:endParaRPr lang="zh-CN" altLang="en-US" sz="28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004" y="3901963"/>
            <a:ext cx="11650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他把照相机的镜头对准青少年们的笑脸。</a:t>
            </a:r>
            <a:endParaRPr lang="en-US" altLang="zh-CN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 He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focused the camera on 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the teenagers’ smiling faces.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352" y="4954682"/>
            <a:ext cx="11650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小孩子很难把注意力长时间集中在一件事情上。</a:t>
            </a:r>
            <a:endParaRPr lang="en-US" altLang="zh-CN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 It’s hard for children to 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focus their minds on 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one thing for a long time.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618" y="5908787"/>
            <a:ext cx="4324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focus n.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中心点（指人或事物）；关注</a:t>
            </a:r>
            <a:endParaRPr lang="zh-CN" altLang="en-US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7305" y="6093452"/>
            <a:ext cx="756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The little girl is the </a:t>
            </a:r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  <a:ea typeface="华文行楷" panose="02010800040101010101" pitchFamily="2" charset="-122"/>
              </a:rPr>
              <a:t>focus 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of attention at the party. </a:t>
            </a:r>
            <a:endParaRPr lang="zh-CN" altLang="en-US" sz="2400" b="1" dirty="0">
              <a:solidFill>
                <a:srgbClr val="002060"/>
              </a:solidFill>
              <a:latin typeface="Bell MT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build="p"/>
      <p:bldP spid="6" grpId="0" animBg="1" build="p"/>
      <p:bldP spid="8" grpId="0" build="p"/>
      <p:bldP spid="9" grpId="0" build="p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33603" y="559558"/>
            <a:ext cx="6046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60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charset="0"/>
                <a:ea typeface="微软雅黑" panose="020B0503020204020204" charset="-122"/>
                <a:cs typeface="Georgia" panose="02040502050405020303" charset="0"/>
                <a:sym typeface="+mn-ea"/>
              </a:rPr>
              <a:t>Unit </a:t>
            </a:r>
            <a:r>
              <a:rPr kumimoji="0" lang="en-US" altLang="zh-CN" sz="4000" b="0" i="0" u="none" strike="noStrike" kern="0" cap="none" spc="60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charset="0"/>
                <a:ea typeface="微软雅黑" panose="020B0503020204020204" charset="-122"/>
                <a:cs typeface="Georgia" panose="02040502050405020303" charset="0"/>
                <a:sym typeface="+mn-ea"/>
              </a:rPr>
              <a:t>1 </a:t>
            </a:r>
            <a:r>
              <a:rPr kumimoji="0" lang="en-US" altLang="zh-CN" sz="3200" b="0" i="0" u="none" strike="noStrike" kern="0" cap="none" spc="60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charset="0"/>
                <a:ea typeface="微软雅黑" panose="020B0503020204020204" charset="-122"/>
                <a:cs typeface="Georgia" panose="02040502050405020303" charset="0"/>
                <a:sym typeface="+mn-ea"/>
              </a:rPr>
              <a:t> TEENAGE LIFE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3075" y="2541067"/>
            <a:ext cx="779287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Workbook   </a:t>
            </a:r>
            <a:r>
              <a:rPr lang="zh-CN" altLang="en-US" sz="36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练习 答案和讲评</a:t>
            </a:r>
            <a:r>
              <a:rPr lang="en-US" altLang="zh-CN" sz="36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36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7504" y="298174"/>
            <a:ext cx="11121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u="sng" dirty="0">
                <a:solidFill>
                  <a:srgbClr val="FF0000"/>
                </a:solidFill>
                <a:latin typeface="Bell MT" pitchFamily="18" charset="0"/>
              </a:rPr>
              <a:t>Ex 5 on P 15</a:t>
            </a:r>
            <a:endParaRPr lang="en-US" altLang="zh-CN" sz="3200" b="1" u="sng" dirty="0">
              <a:solidFill>
                <a:srgbClr val="FF0000"/>
              </a:solidFill>
              <a:latin typeface="Bell MT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recommended     2. challenge     3. confusing     4. sign 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5.  improve       6. graduate     7. responsible     8. quit </a:t>
            </a:r>
            <a:endParaRPr lang="zh-CN" altLang="en-US" sz="32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1304" y="2070652"/>
            <a:ext cx="11860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u="sng" dirty="0">
                <a:solidFill>
                  <a:srgbClr val="FF0000"/>
                </a:solidFill>
                <a:latin typeface="Bell MT" pitchFamily="18" charset="0"/>
              </a:rPr>
              <a:t>Ex 1 on P 71</a:t>
            </a:r>
            <a:endParaRPr lang="en-US" altLang="zh-CN" sz="3200" b="1" u="sng" dirty="0">
              <a:solidFill>
                <a:srgbClr val="FF0000"/>
              </a:solidFill>
              <a:latin typeface="Bell MT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Literature does not belong.  Others are compound words(</a:t>
            </a:r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合成词</a:t>
            </a:r>
            <a:r>
              <a:rPr lang="en-US" altLang="zh-CN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).</a:t>
            </a:r>
            <a:endParaRPr lang="en-US" altLang="zh-CN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  <a:ea typeface="华文行楷" panose="02010800040101010101" pitchFamily="2" charset="-122"/>
              </a:rPr>
              <a:t>teen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age   </a:t>
            </a:r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  <a:ea typeface="华文行楷" panose="02010800040101010101" pitchFamily="2" charset="-122"/>
              </a:rPr>
              <a:t>butter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fly    </a:t>
            </a:r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  <a:ea typeface="华文行楷" panose="02010800040101010101" pitchFamily="2" charset="-122"/>
              </a:rPr>
              <a:t>fire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works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  <a:ea typeface="华文行楷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1304" y="3737113"/>
            <a:ext cx="91406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airline, airman, airsick </a:t>
            </a:r>
            <a:endParaRPr lang="zh-CN" altLang="en-US" sz="32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countryman, countryside 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 handmade, homemade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 bedroom, bedside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underline, underside  (</a:t>
            </a: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下侧；底面；底部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)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 homesick, homeroom (</a:t>
            </a:r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学生接受导师指导的教室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)</a:t>
            </a:r>
            <a:endParaRPr lang="zh-CN" altLang="en-US" sz="3200" b="1" dirty="0">
              <a:solidFill>
                <a:srgbClr val="002060"/>
              </a:solidFill>
              <a:latin typeface="Bell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7707" cy="615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副标题 2"/>
          <p:cNvSpPr txBox="1"/>
          <p:nvPr>
            <p:custDataLst>
              <p:tags r:id="rId2"/>
            </p:custDataLst>
          </p:nvPr>
        </p:nvSpPr>
        <p:spPr>
          <a:xfrm>
            <a:off x="4682316" y="515778"/>
            <a:ext cx="10930298" cy="1920082"/>
          </a:xfrm>
          <a:prstGeom prst="rect">
            <a:avLst/>
          </a:prstGeom>
        </p:spPr>
        <p:txBody>
          <a:bodyPr vert="horz" lIns="101600" tIns="38100" rIns="76200" bIns="381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1" i="0" u="none" strike="noStrike" kern="1200" cap="none" spc="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charset="0"/>
                <a:ea typeface="微软雅黑" panose="020B0503020204020204" charset="-122"/>
                <a:cs typeface="Georgia" panose="02040502050405020303" charset="0"/>
                <a:sym typeface="+mn-ea"/>
              </a:rPr>
              <a:t>Reading and Thinking</a:t>
            </a:r>
            <a:endParaRPr kumimoji="0" lang="en-US" altLang="zh-CN" sz="2000" b="1" i="0" u="none" strike="noStrike" kern="1200" cap="none" spc="2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charset="0"/>
              <a:ea typeface="微软雅黑" panose="020B0503020204020204" charset="-122"/>
              <a:cs typeface="Georgia" panose="020405020504050203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2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00636" y="0"/>
            <a:ext cx="4977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60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charset="0"/>
                <a:ea typeface="微软雅黑" panose="020B0503020204020204" charset="-122"/>
                <a:cs typeface="Georgia" panose="02040502050405020303" charset="0"/>
                <a:sym typeface="+mn-ea"/>
              </a:rPr>
              <a:t>Unit </a:t>
            </a:r>
            <a:r>
              <a:rPr kumimoji="0" lang="en-US" altLang="zh-CN" sz="3200" b="0" i="0" u="none" strike="noStrike" kern="0" cap="none" spc="60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charset="0"/>
                <a:ea typeface="微软雅黑" panose="020B0503020204020204" charset="-122"/>
                <a:cs typeface="Georgia" panose="02040502050405020303" charset="0"/>
                <a:sym typeface="+mn-ea"/>
              </a:rPr>
              <a:t>1 </a:t>
            </a:r>
            <a:r>
              <a:rPr kumimoji="0" lang="en-US" altLang="zh-CN" sz="2400" b="0" i="0" u="none" strike="noStrike" kern="0" cap="none" spc="60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charset="0"/>
                <a:ea typeface="微软雅黑" panose="020B0503020204020204" charset="-122"/>
                <a:cs typeface="Georgia" panose="02040502050405020303" charset="0"/>
                <a:sym typeface="+mn-ea"/>
              </a:rPr>
              <a:t> TEENAGE LIFE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4351882" y="2967335"/>
            <a:ext cx="6357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Bell MT" pitchFamily="18" charset="0"/>
              </a:rPr>
              <a:t>Language study </a:t>
            </a:r>
            <a:endParaRPr lang="zh-CN" altLang="en-US" sz="5400" b="1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7504" y="298174"/>
            <a:ext cx="11121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u="sng" dirty="0">
                <a:solidFill>
                  <a:srgbClr val="FF0000"/>
                </a:solidFill>
                <a:latin typeface="Bell MT" pitchFamily="18" charset="0"/>
              </a:rPr>
              <a:t>Ex 2 on P 71</a:t>
            </a:r>
            <a:endParaRPr lang="en-US" altLang="zh-CN" sz="3200" b="1" u="sng" dirty="0">
              <a:solidFill>
                <a:srgbClr val="FF0000"/>
              </a:solidFill>
              <a:latin typeface="Bell MT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online,  youth, debate, speech, schedules, signed, recommend, attracts, prefer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7504" y="2517913"/>
            <a:ext cx="115393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What </a:t>
            </a:r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</a:rPr>
              <a:t>are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 teenagers </a:t>
            </a:r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</a:rPr>
              <a:t>into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 and what </a:t>
            </a:r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</a:rPr>
              <a:t>turns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 them </a:t>
            </a:r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</a:rPr>
              <a:t>off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? 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  <a:ea typeface="华文行楷" panose="02010800040101010101" pitchFamily="2" charset="-122"/>
              </a:rPr>
              <a:t>be into</a:t>
            </a:r>
            <a:r>
              <a:rPr lang="en-US" altLang="zh-CN" sz="2800" b="1" dirty="0">
                <a:latin typeface="Bell MT" pitchFamily="18" charset="0"/>
                <a:ea typeface="华文行楷" panose="02010800040101010101" pitchFamily="2" charset="-122"/>
              </a:rPr>
              <a:t>: to be interested in something in an active way</a:t>
            </a:r>
            <a:endParaRPr lang="en-US" altLang="zh-CN" sz="2800" b="1" dirty="0">
              <a:latin typeface="Bell MT" pitchFamily="18" charset="0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对</a:t>
            </a:r>
            <a:r>
              <a:rPr lang="en-US" altLang="zh-CN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…</a:t>
            </a:r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十分感兴趣；很喜欢</a:t>
            </a:r>
            <a:endParaRPr lang="en-US" altLang="zh-CN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turn </a:t>
            </a:r>
            <a:r>
              <a:rPr lang="en-US" altLang="zh-CN" sz="3200" b="1" dirty="0" err="1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sb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 off: 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to make somebody feel bored or not interested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Bell MT" pitchFamily="18" charset="0"/>
                <a:ea typeface="华文行楷" panose="02010800040101010101" pitchFamily="2" charset="-122"/>
              </a:rPr>
              <a:t>                    </a:t>
            </a:r>
            <a:r>
              <a:rPr lang="zh-CN" altLang="en-US" sz="32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使厌烦；使失去兴趣</a:t>
            </a:r>
            <a:endParaRPr lang="en-US" altLang="zh-CN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1060" y="111138"/>
            <a:ext cx="1186122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u="sng" dirty="0">
                <a:solidFill>
                  <a:srgbClr val="FF0000"/>
                </a:solidFill>
                <a:latin typeface="Bell MT" pitchFamily="18" charset="0"/>
              </a:rPr>
              <a:t>Ex 3 on P 71</a:t>
            </a:r>
            <a:endParaRPr lang="en-US" altLang="zh-CN" sz="3200" b="1" u="sng" dirty="0">
              <a:solidFill>
                <a:srgbClr val="FF0000"/>
              </a:solidFill>
              <a:latin typeface="Bell MT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challenge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 me to a game  v.   accepted the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challenge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 n. 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 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challenge sb to </a:t>
            </a:r>
            <a:r>
              <a:rPr lang="en-US" altLang="zh-CN" sz="2800" b="1" dirty="0" err="1">
                <a:solidFill>
                  <a:srgbClr val="FF0000"/>
                </a:solidFill>
                <a:latin typeface="Bell MT" pitchFamily="18" charset="0"/>
              </a:rPr>
              <a:t>sth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. v. </a:t>
            </a:r>
            <a:r>
              <a:rPr lang="en-US" altLang="zh-CN" sz="2400" b="1" dirty="0">
                <a:solidFill>
                  <a:srgbClr val="002060"/>
                </a:solidFill>
              </a:rPr>
              <a:t>to invite somebody to enter a competition, fight, etc.; to suggest strongly that somebody should do something (especially when you think that they might be unwilling to do it)</a:t>
            </a:r>
            <a:endParaRPr lang="en-US" altLang="zh-CN" sz="2400" b="1" dirty="0">
              <a:solidFill>
                <a:srgbClr val="002060"/>
              </a:solidFill>
            </a:endParaRPr>
          </a:p>
          <a:p>
            <a:r>
              <a:rPr lang="zh-CN" altLang="en-US" sz="2400" b="1" dirty="0">
                <a:solidFill>
                  <a:srgbClr val="002060"/>
                </a:solidFill>
              </a:rPr>
              <a:t>向（某人）挑战；（尤指在对方不情愿时）强烈建议（某人做某事）</a:t>
            </a:r>
            <a:endParaRPr lang="en-US" altLang="zh-CN" sz="2400" b="1" dirty="0">
              <a:solidFill>
                <a:srgbClr val="002060"/>
              </a:solidFill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2. </a:t>
            </a:r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schedule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too many extra-curricular activities 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v. </a:t>
            </a:r>
            <a:r>
              <a:rPr lang="en-US" altLang="zh-CN" sz="2400" b="1" dirty="0">
                <a:latin typeface="Bell MT" pitchFamily="18" charset="0"/>
              </a:rPr>
              <a:t>to arrange for something to happen at a particular time    </a:t>
            </a:r>
            <a:r>
              <a:rPr lang="en-US" altLang="zh-CN" sz="2000" b="1" dirty="0">
                <a:latin typeface="Bell MT" pitchFamily="18" charset="0"/>
              </a:rPr>
              <a:t>      </a:t>
            </a:r>
            <a:r>
              <a:rPr lang="zh-CN" altLang="en-US" sz="2400" dirty="0"/>
              <a:t>安排；为</a:t>
            </a:r>
            <a:r>
              <a:rPr lang="en-US" altLang="zh-CN" sz="2400" dirty="0"/>
              <a:t>…</a:t>
            </a:r>
            <a:r>
              <a:rPr lang="zh-CN" altLang="en-US" sz="2400" dirty="0"/>
              <a:t>安排时间；预定</a:t>
            </a:r>
            <a:endParaRPr lang="en-US" altLang="zh-CN" sz="2400" dirty="0"/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 a busy </a:t>
            </a:r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schedule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 n.</a:t>
            </a:r>
            <a:r>
              <a:rPr lang="zh-CN" altLang="en-US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工作计划；日程安排</a:t>
            </a: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3. need a volunteer n. 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   want to volunteer v. </a:t>
            </a:r>
            <a:r>
              <a:rPr lang="en-US" altLang="zh-CN" sz="2400" dirty="0">
                <a:latin typeface="Bell MT" pitchFamily="18" charset="0"/>
              </a:rPr>
              <a:t>to offer to do something without being forced to do it or without getting paid for it</a:t>
            </a:r>
            <a:r>
              <a:rPr lang="zh-CN" altLang="en-US" sz="2400" dirty="0"/>
              <a:t>自愿做；义务做；无偿做</a:t>
            </a:r>
            <a:endParaRPr lang="en-US" altLang="zh-CN" sz="2400" dirty="0"/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4. </a:t>
            </a:r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focus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of today’s meeting  n.    </a:t>
            </a:r>
            <a:r>
              <a:rPr lang="zh-CN" altLang="en-US" sz="2400" b="1" dirty="0">
                <a:solidFill>
                  <a:srgbClr val="002060"/>
                </a:solidFill>
                <a:latin typeface="Bell MT" pitchFamily="18" charset="0"/>
              </a:rPr>
              <a:t>焦点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   </a:t>
            </a:r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focus on 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this problem  v. </a:t>
            </a:r>
            <a:r>
              <a:rPr lang="zh-CN" altLang="en-US" sz="2400" b="1" dirty="0">
                <a:solidFill>
                  <a:srgbClr val="002060"/>
                </a:solidFill>
                <a:latin typeface="Bell MT" pitchFamily="18" charset="0"/>
              </a:rPr>
              <a:t>特别关注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5. A Tsinghua University  </a:t>
            </a:r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graduate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n. </a:t>
            </a:r>
            <a:r>
              <a:rPr lang="zh-CN" altLang="en-US" sz="2400" b="1" dirty="0">
                <a:solidFill>
                  <a:srgbClr val="002060"/>
                </a:solidFill>
                <a:latin typeface="Bell MT" pitchFamily="18" charset="0"/>
              </a:rPr>
              <a:t>毕业生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   After </a:t>
            </a:r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graduating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v.  </a:t>
            </a:r>
            <a:r>
              <a:rPr lang="zh-CN" altLang="en-US" sz="2400" b="1">
                <a:solidFill>
                  <a:srgbClr val="002060"/>
                </a:solidFill>
                <a:latin typeface="Bell MT" pitchFamily="18" charset="0"/>
              </a:rPr>
              <a:t>毕业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7504" y="298174"/>
            <a:ext cx="111218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u="sng" dirty="0">
                <a:solidFill>
                  <a:srgbClr val="FF0000"/>
                </a:solidFill>
                <a:latin typeface="Bell MT" pitchFamily="18" charset="0"/>
              </a:rPr>
              <a:t>Ex 4 on P 72</a:t>
            </a:r>
            <a:endParaRPr lang="en-US" altLang="zh-CN" sz="3200" b="1" u="sng" dirty="0">
              <a:solidFill>
                <a:srgbClr val="FF0000"/>
              </a:solidFill>
              <a:latin typeface="Bell MT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is responsible for   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is not suitable for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are attracted to, be addicted to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 be concerned about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20887" y="119270"/>
            <a:ext cx="463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Using structures– Activity 3  </a:t>
            </a:r>
            <a:endParaRPr lang="zh-CN" altLang="en-US" sz="28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4800" y="715617"/>
            <a:ext cx="118739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3600" b="1" dirty="0">
                <a:solidFill>
                  <a:srgbClr val="002060"/>
                </a:solidFill>
                <a:latin typeface="Bell MT" pitchFamily="18" charset="0"/>
              </a:rPr>
              <a:t>√</a:t>
            </a:r>
            <a:endParaRPr lang="en-US" altLang="zh-CN" sz="3600" b="1" dirty="0">
              <a:solidFill>
                <a:srgbClr val="002060"/>
              </a:solidFill>
              <a:latin typeface="Bell MT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3600" b="1" dirty="0">
                <a:solidFill>
                  <a:srgbClr val="002060"/>
                </a:solidFill>
                <a:latin typeface="Bell MT" pitchFamily="18" charset="0"/>
              </a:rPr>
              <a:t>We can find a quiet public reading room. </a:t>
            </a:r>
            <a:endParaRPr lang="en-US" altLang="zh-CN" sz="3600" b="1" dirty="0">
              <a:solidFill>
                <a:srgbClr val="002060"/>
              </a:solidFill>
              <a:latin typeface="Bell MT" pitchFamily="18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altLang="zh-CN" sz="3600" b="1" dirty="0">
                <a:solidFill>
                  <a:srgbClr val="002060"/>
                </a:solidFill>
                <a:latin typeface="Bell MT" pitchFamily="18" charset="0"/>
              </a:rPr>
              <a:t>√</a:t>
            </a:r>
            <a:endParaRPr lang="en-US" altLang="zh-CN" sz="3600" b="1" dirty="0">
              <a:solidFill>
                <a:srgbClr val="002060"/>
              </a:solidFill>
              <a:latin typeface="Bell MT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3600" b="1" dirty="0">
                <a:solidFill>
                  <a:srgbClr val="002060"/>
                </a:solidFill>
                <a:latin typeface="Bell MT" pitchFamily="18" charset="0"/>
              </a:rPr>
              <a:t>She owns a cute small white cat. </a:t>
            </a:r>
            <a:endParaRPr lang="en-US" altLang="zh-CN" sz="3600" b="1" dirty="0">
              <a:solidFill>
                <a:srgbClr val="002060"/>
              </a:solidFill>
              <a:latin typeface="Bell MT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3600" b="1" dirty="0">
                <a:solidFill>
                  <a:srgbClr val="002060"/>
                </a:solidFill>
                <a:latin typeface="Bell MT" pitchFamily="18" charset="0"/>
              </a:rPr>
              <a:t>Don’t worry. He will do the job </a:t>
            </a:r>
            <a:r>
              <a:rPr lang="en-US" altLang="zh-CN" sz="3600" b="1">
                <a:solidFill>
                  <a:srgbClr val="002060"/>
                </a:solidFill>
                <a:latin typeface="Bell MT" pitchFamily="18" charset="0"/>
              </a:rPr>
              <a:t>well enough. </a:t>
            </a:r>
            <a:endParaRPr lang="en-US" altLang="zh-CN" sz="3600" b="1" dirty="0">
              <a:solidFill>
                <a:srgbClr val="002060"/>
              </a:solidFill>
              <a:latin typeface="Bell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4187" y="202622"/>
            <a:ext cx="98453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Ex 3 on P 73 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2. A quiet public reading room  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4. A cute small white cat 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5. He will do the job well enough.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423" y="2334491"/>
            <a:ext cx="119841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Bell MT" pitchFamily="18" charset="0"/>
              </a:rPr>
              <a:t>Ex 4 on P 73</a:t>
            </a:r>
            <a:endParaRPr lang="en-US" altLang="zh-CN" sz="2800" dirty="0">
              <a:solidFill>
                <a:srgbClr val="FF0000"/>
              </a:solidFill>
              <a:latin typeface="Bell MT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(impossible adj. </a:t>
            </a:r>
            <a:r>
              <a:rPr lang="en-US" altLang="zh-CN" sz="2800" b="1" dirty="0">
                <a:latin typeface="Bell MT" pitchFamily="18" charset="0"/>
              </a:rPr>
              <a:t>very difficult to deal with  </a:t>
            </a:r>
            <a:r>
              <a:rPr lang="zh-CN" altLang="en-US" sz="2800" b="1" dirty="0">
                <a:latin typeface="Bell MT" pitchFamily="18" charset="0"/>
              </a:rPr>
              <a:t>难处理的；很难对付的</a:t>
            </a:r>
            <a:r>
              <a:rPr lang="en-US" altLang="zh-CN" sz="2800" b="1" dirty="0">
                <a:latin typeface="Bell MT" pitchFamily="18" charset="0"/>
              </a:rPr>
              <a:t>)</a:t>
            </a:r>
            <a:endParaRPr lang="en-US" altLang="zh-CN" sz="2800" b="1" dirty="0">
              <a:latin typeface="Bell MT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    a very difficult test 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2. well enough      3. quite silly     4. some of the        5. very bad 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6. cross: really angry      7. too many     9. not such a big deal(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没什么了不起</a:t>
            </a:r>
            <a:r>
              <a:rPr lang="en-US" altLang="zh-CN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)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 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10. really great,  very kind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You’re the very kind.  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你真是太好了。</a:t>
            </a:r>
            <a:r>
              <a:rPr lang="en-US" altLang="zh-CN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endParaRPr lang="en-US" altLang="zh-CN" sz="28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endParaRPr lang="zh-CN" altLang="en-US" sz="2800" dirty="0">
              <a:latin typeface="Bell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2102" y="286886"/>
            <a:ext cx="116490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u="sng" dirty="0">
                <a:solidFill>
                  <a:srgbClr val="FF0000"/>
                </a:solidFill>
                <a:latin typeface="Bell MT" pitchFamily="18" charset="0"/>
              </a:rPr>
              <a:t>Ex 5 on P 73</a:t>
            </a:r>
            <a:endParaRPr lang="en-US" altLang="zh-CN" sz="3200" b="1" u="sng" dirty="0">
              <a:solidFill>
                <a:srgbClr val="FF0000"/>
              </a:solidFill>
              <a:latin typeface="Bell MT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a group of senior high school students from Hangzhou 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 quite soon  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a lot of exciting activities       4. some of the activities 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5. different kinds of tea     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6. more interested 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  (get/make </a:t>
            </a:r>
            <a:r>
              <a:rPr lang="en-US" altLang="zh-CN" sz="3200" b="1" dirty="0" err="1">
                <a:solidFill>
                  <a:srgbClr val="002060"/>
                </a:solidFill>
                <a:latin typeface="Bell MT" pitchFamily="18" charset="0"/>
              </a:rPr>
              <a:t>sb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 interested in…</a:t>
            </a:r>
            <a:r>
              <a:rPr lang="zh-CN" altLang="en-US" sz="3200" b="1" dirty="0">
                <a:solidFill>
                  <a:srgbClr val="002060"/>
                </a:solidFill>
                <a:latin typeface="Bell MT" pitchFamily="18" charset="0"/>
              </a:rPr>
              <a:t>使某人对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…</a:t>
            </a:r>
            <a:r>
              <a:rPr lang="zh-CN" altLang="en-US" sz="3200" b="1" dirty="0">
                <a:solidFill>
                  <a:srgbClr val="002060"/>
                </a:solidFill>
                <a:latin typeface="Bell MT" pitchFamily="18" charset="0"/>
              </a:rPr>
              <a:t>感兴趣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)  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  <a:p>
            <a:pPr marL="514350" indent="-514350">
              <a:buAutoNum type="arabicPeriod" startAt="7"/>
            </a:pP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a big international 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move over </a:t>
            </a:r>
            <a:r>
              <a:rPr lang="zh-CN" altLang="en-US" sz="3200" b="1" dirty="0">
                <a:solidFill>
                  <a:srgbClr val="002060"/>
                </a:solidFill>
                <a:latin typeface="Bell MT" pitchFamily="18" charset="0"/>
              </a:rPr>
              <a:t>让开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20887" y="119270"/>
            <a:ext cx="463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Using structures– Activity 1  </a:t>
            </a:r>
            <a:endParaRPr lang="zh-CN" altLang="en-US" sz="28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800" y="715617"/>
            <a:ext cx="11873948" cy="326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Group discussion (NP, O.)   the advanced literature course (NP, O)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quite heavily (</a:t>
            </a:r>
            <a:r>
              <a:rPr lang="en-US" altLang="zh-CN" sz="2800" b="1" dirty="0" err="1">
                <a:solidFill>
                  <a:srgbClr val="002060"/>
                </a:solidFill>
                <a:latin typeface="Bell MT" pitchFamily="18" charset="0"/>
              </a:rPr>
              <a:t>Advp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, A )   very soon  (</a:t>
            </a:r>
            <a:r>
              <a:rPr lang="en-US" altLang="zh-CN" sz="2800" b="1" dirty="0" err="1">
                <a:solidFill>
                  <a:srgbClr val="002060"/>
                </a:solidFill>
                <a:latin typeface="Bell MT" pitchFamily="18" charset="0"/>
              </a:rPr>
              <a:t>Advp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, A ) 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 very important (</a:t>
            </a:r>
            <a:r>
              <a:rPr lang="en-US" altLang="zh-CN" sz="2800" b="1" dirty="0" err="1">
                <a:solidFill>
                  <a:srgbClr val="002060"/>
                </a:solidFill>
                <a:latin typeface="Bell MT" pitchFamily="18" charset="0"/>
              </a:rPr>
              <a:t>AdjP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Bell MT" pitchFamily="18" charset="0"/>
              </a:rPr>
              <a:t>Attr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.)    your behavior in society (NP, O)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  the joy of trying something new (NP, O)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Strangely enough (</a:t>
            </a:r>
            <a:r>
              <a:rPr lang="en-US" altLang="zh-CN" sz="2800" b="1" dirty="0" err="1">
                <a:solidFill>
                  <a:srgbClr val="002060"/>
                </a:solidFill>
                <a:latin typeface="Bell MT" pitchFamily="18" charset="0"/>
              </a:rPr>
              <a:t>AdvP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, A )  very much (</a:t>
            </a:r>
            <a:r>
              <a:rPr lang="en-US" altLang="zh-CN" sz="2800" b="1" dirty="0" err="1">
                <a:solidFill>
                  <a:srgbClr val="002060"/>
                </a:solidFill>
                <a:latin typeface="Bell MT" pitchFamily="18" charset="0"/>
              </a:rPr>
              <a:t>AdvP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, A )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65" y="46759"/>
            <a:ext cx="1688522" cy="612821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Bell MT" pitchFamily="18" charset="0"/>
                <a:ea typeface="Tahoma" panose="020B0604030504040204" pitchFamily="34" charset="0"/>
                <a:cs typeface="Tahoma" panose="020B0604030504040204" pitchFamily="34" charset="0"/>
              </a:rPr>
              <a:t>Phrases </a:t>
            </a:r>
            <a:endParaRPr lang="zh-CN" altLang="en-US" sz="2400" b="1" dirty="0">
              <a:solidFill>
                <a:schemeClr val="bg1"/>
              </a:solidFill>
              <a:latin typeface="Bell MT" pitchFamily="18" charset="0"/>
              <a:cs typeface="Tahoma" panose="020B060403050404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3049" y="807426"/>
            <a:ext cx="6310596" cy="5628096"/>
          </a:xfrm>
        </p:spPr>
        <p:txBody>
          <a:bodyPr>
            <a:noAutofit/>
          </a:bodyPr>
          <a:lstStyle/>
          <a:p>
            <a:pPr>
              <a:lnSpc>
                <a:spcPts val="304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Bell MT" pitchFamily="18" charset="0"/>
              </a:rPr>
              <a:t>1. freshman challenge</a:t>
            </a:r>
            <a:endParaRPr lang="en-US" altLang="zh-CN" sz="3200" b="1" dirty="0">
              <a:solidFill>
                <a:schemeClr val="accent2">
                  <a:lumMod val="50000"/>
                </a:schemeClr>
              </a:solidFill>
              <a:latin typeface="Bell MT" pitchFamily="18" charset="0"/>
            </a:endParaRPr>
          </a:p>
          <a:p>
            <a:pPr>
              <a:lnSpc>
                <a:spcPts val="304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Bell MT" pitchFamily="18" charset="0"/>
              </a:rPr>
              <a:t>2. senior high school</a:t>
            </a:r>
            <a:endParaRPr lang="en-US" altLang="zh-CN" sz="3200" b="1" dirty="0">
              <a:solidFill>
                <a:schemeClr val="accent2">
                  <a:lumMod val="50000"/>
                </a:schemeClr>
              </a:solidFill>
              <a:latin typeface="Bell MT" pitchFamily="18" charset="0"/>
            </a:endParaRPr>
          </a:p>
          <a:p>
            <a:pPr>
              <a:lnSpc>
                <a:spcPts val="304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Bell MT" pitchFamily="18" charset="0"/>
              </a:rPr>
              <a:t>3. sign up for </a:t>
            </a:r>
            <a:endParaRPr lang="en-US" altLang="zh-CN" sz="3200" b="1" dirty="0">
              <a:solidFill>
                <a:schemeClr val="accent2">
                  <a:lumMod val="50000"/>
                </a:schemeClr>
              </a:solidFill>
              <a:latin typeface="Bell MT" pitchFamily="18" charset="0"/>
            </a:endParaRPr>
          </a:p>
          <a:p>
            <a:pPr>
              <a:lnSpc>
                <a:spcPts val="304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Bell MT" pitchFamily="18" charset="0"/>
              </a:rPr>
              <a:t>4. extra-curricular activities</a:t>
            </a:r>
            <a:endParaRPr lang="en-US" altLang="zh-CN" sz="3200" b="1" dirty="0">
              <a:solidFill>
                <a:schemeClr val="accent2">
                  <a:lumMod val="50000"/>
                </a:schemeClr>
              </a:solidFill>
              <a:latin typeface="Bell MT" pitchFamily="18" charset="0"/>
            </a:endParaRPr>
          </a:p>
          <a:p>
            <a:pPr>
              <a:lnSpc>
                <a:spcPts val="304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Bell MT" pitchFamily="18" charset="0"/>
              </a:rPr>
              <a:t>5. join the football team/make the football team</a:t>
            </a:r>
            <a:endParaRPr lang="en-US" altLang="zh-CN" sz="3200" b="1" dirty="0">
              <a:solidFill>
                <a:schemeClr val="accent2">
                  <a:lumMod val="50000"/>
                </a:schemeClr>
              </a:solidFill>
              <a:latin typeface="Bell MT" pitchFamily="18" charset="0"/>
            </a:endParaRPr>
          </a:p>
          <a:p>
            <a:pPr>
              <a:lnSpc>
                <a:spcPts val="304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Bell MT" pitchFamily="18" charset="0"/>
              </a:rPr>
              <a:t>6. hand out food</a:t>
            </a:r>
            <a:endParaRPr lang="en-US" altLang="zh-CN" sz="3200" b="1" dirty="0">
              <a:solidFill>
                <a:schemeClr val="accent2">
                  <a:lumMod val="50000"/>
                </a:schemeClr>
              </a:solidFill>
              <a:latin typeface="Bell MT" pitchFamily="18" charset="0"/>
            </a:endParaRPr>
          </a:p>
          <a:p>
            <a:pPr>
              <a:lnSpc>
                <a:spcPts val="304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Bell MT" pitchFamily="18" charset="0"/>
              </a:rPr>
              <a:t>7. get used to </a:t>
            </a:r>
            <a:endParaRPr lang="en-US" altLang="zh-CN" sz="3200" b="1" dirty="0">
              <a:solidFill>
                <a:schemeClr val="accent2">
                  <a:lumMod val="50000"/>
                </a:schemeClr>
              </a:solidFill>
              <a:latin typeface="Bell MT" pitchFamily="18" charset="0"/>
            </a:endParaRPr>
          </a:p>
          <a:p>
            <a:pPr>
              <a:lnSpc>
                <a:spcPts val="304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Bell MT" pitchFamily="18" charset="0"/>
              </a:rPr>
              <a:t>8. be responsible for</a:t>
            </a:r>
            <a:endParaRPr lang="en-US" altLang="zh-CN" sz="3200" b="1" dirty="0">
              <a:solidFill>
                <a:schemeClr val="accent2">
                  <a:lumMod val="50000"/>
                </a:schemeClr>
              </a:solidFill>
              <a:latin typeface="Bell MT" pitchFamily="18" charset="0"/>
            </a:endParaRPr>
          </a:p>
          <a:p>
            <a:pPr>
              <a:lnSpc>
                <a:spcPts val="304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Bell MT" pitchFamily="18" charset="0"/>
              </a:rPr>
              <a:t>9. keep up with</a:t>
            </a:r>
            <a:endParaRPr lang="en-US" altLang="zh-CN" sz="3200" b="1" dirty="0">
              <a:solidFill>
                <a:schemeClr val="accent2">
                  <a:lumMod val="50000"/>
                </a:schemeClr>
              </a:solidFill>
              <a:latin typeface="Bell MT" pitchFamily="18" charset="0"/>
            </a:endParaRPr>
          </a:p>
          <a:p>
            <a:pPr>
              <a:lnSpc>
                <a:spcPts val="3040"/>
              </a:lnSpc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Bell MT" pitchFamily="18" charset="0"/>
              </a:rPr>
              <a:t>10. be prepared for</a:t>
            </a:r>
            <a:endParaRPr lang="zh-CN" altLang="en-US" sz="3200" b="1" dirty="0">
              <a:solidFill>
                <a:schemeClr val="accent2">
                  <a:lumMod val="50000"/>
                </a:schemeClr>
              </a:solidFill>
              <a:latin typeface="Bell MT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56961" y="659580"/>
            <a:ext cx="5311990" cy="61103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1. </a:t>
            </a:r>
            <a:r>
              <a:rPr lang="zh-CN" altLang="en-US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新生挑战</a:t>
            </a:r>
            <a:endParaRPr lang="en-US" altLang="zh-CN" sz="3200" b="1" dirty="0">
              <a:solidFill>
                <a:srgbClr val="0000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2. </a:t>
            </a:r>
            <a:r>
              <a:rPr lang="zh-CN" altLang="en-US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高中</a:t>
            </a:r>
            <a:endParaRPr lang="en-US" altLang="zh-CN" sz="3200" b="1" dirty="0">
              <a:solidFill>
                <a:srgbClr val="0000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3. </a:t>
            </a:r>
            <a:r>
              <a:rPr lang="zh-CN" altLang="en-US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报名参加</a:t>
            </a:r>
            <a:endParaRPr lang="en-US" altLang="zh-CN" sz="3200" b="1" dirty="0">
              <a:solidFill>
                <a:srgbClr val="0000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4. </a:t>
            </a:r>
            <a:r>
              <a:rPr lang="zh-CN" altLang="en-US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课外活动</a:t>
            </a:r>
            <a:endParaRPr lang="en-US" altLang="zh-CN" sz="3200" b="1" dirty="0">
              <a:solidFill>
                <a:srgbClr val="0000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5. </a:t>
            </a:r>
            <a:r>
              <a:rPr lang="zh-CN" altLang="en-US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加入足球队</a:t>
            </a:r>
            <a:endParaRPr lang="en-US" altLang="zh-CN" sz="3200" b="1" dirty="0">
              <a:solidFill>
                <a:srgbClr val="0000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6. </a:t>
            </a:r>
            <a:r>
              <a:rPr lang="zh-CN" altLang="en-US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分发食物</a:t>
            </a:r>
            <a:endParaRPr lang="en-US" altLang="zh-CN" sz="3200" b="1" dirty="0">
              <a:solidFill>
                <a:srgbClr val="0000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7. </a:t>
            </a:r>
            <a:r>
              <a:rPr lang="zh-CN" altLang="en-US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习惯于</a:t>
            </a:r>
            <a:endParaRPr lang="en-US" altLang="zh-CN" sz="3200" b="1" dirty="0">
              <a:solidFill>
                <a:srgbClr val="0000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8. </a:t>
            </a:r>
            <a:r>
              <a:rPr lang="zh-CN" altLang="en-US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对</a:t>
            </a:r>
            <a:r>
              <a:rPr lang="en-US" altLang="zh-CN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……</a:t>
            </a:r>
            <a:r>
              <a:rPr lang="zh-CN" altLang="en-US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负责</a:t>
            </a:r>
            <a:endParaRPr lang="en-US" altLang="zh-CN" sz="3200" b="1" dirty="0">
              <a:solidFill>
                <a:srgbClr val="0000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9.</a:t>
            </a:r>
            <a:r>
              <a:rPr lang="zh-CN" altLang="en-US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跟上</a:t>
            </a:r>
            <a:endParaRPr lang="en-US" altLang="zh-CN" sz="3200" b="1" dirty="0">
              <a:solidFill>
                <a:srgbClr val="0000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10.</a:t>
            </a:r>
            <a:r>
              <a:rPr lang="zh-CN" altLang="en-US" sz="3200" b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做好准备</a:t>
            </a:r>
            <a:endParaRPr lang="en-US" altLang="zh-CN" sz="3200" b="1" dirty="0">
              <a:solidFill>
                <a:srgbClr val="0000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638" y="215153"/>
            <a:ext cx="10628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1. The first week was a little _________(confuse). </a:t>
            </a:r>
            <a:endParaRPr lang="zh-CN" altLang="en-US" sz="32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122" y="1011219"/>
            <a:ext cx="1142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 confuse v. to make somebody unable to think clearly or understand something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使糊涂；使迷惑</a:t>
            </a:r>
            <a:endParaRPr lang="zh-CN" altLang="en-US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7915" y="215153"/>
            <a:ext cx="174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confusing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100" y="1842216"/>
            <a:ext cx="562445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Bell MT" pitchFamily="18" charset="0"/>
              </a:rPr>
              <a:t> confuse A with B  </a:t>
            </a:r>
            <a:r>
              <a:rPr lang="zh-CN" altLang="en-US" sz="24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（将</a:t>
            </a:r>
            <a:r>
              <a:rPr lang="en-US" altLang="zh-CN" sz="24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…</a:t>
            </a:r>
            <a:r>
              <a:rPr lang="zh-CN" altLang="en-US" sz="24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）混淆，混同</a:t>
            </a:r>
            <a:endParaRPr lang="zh-CN" altLang="en-US" sz="24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167" y="2424921"/>
            <a:ext cx="562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 Don’t </a:t>
            </a:r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confuse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Austria </a:t>
            </a:r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with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 Australia.</a:t>
            </a:r>
            <a:endParaRPr lang="zh-CN" altLang="en-US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167" y="3168991"/>
            <a:ext cx="562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 </a:t>
            </a:r>
            <a:endParaRPr lang="zh-CN" altLang="en-US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7401261" y="1551904"/>
            <a:ext cx="4195482" cy="1503953"/>
          </a:xfrm>
          <a:prstGeom prst="wedgeEllipseCallout">
            <a:avLst>
              <a:gd name="adj1" fmla="val -65844"/>
              <a:gd name="adj2" fmla="val -10503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/>
              <a:t> </a:t>
            </a:r>
            <a:r>
              <a:rPr lang="en-US" altLang="zh-CN" sz="2000" b="1" dirty="0">
                <a:latin typeface="Bell MT" pitchFamily="18" charset="0"/>
              </a:rPr>
              <a:t>confusing: adj. difficult to understand; not clear</a:t>
            </a:r>
            <a:endParaRPr lang="en-US" altLang="zh-CN" sz="2000" b="1" dirty="0">
              <a:latin typeface="Bell MT" pitchFamily="18" charset="0"/>
            </a:endParaRPr>
          </a:p>
          <a:p>
            <a:r>
              <a:rPr lang="zh-CN" altLang="en-US" sz="2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难以理解的；不清楚的</a:t>
            </a:r>
            <a:endParaRPr lang="zh-CN" altLang="en-US" sz="20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638" y="3248809"/>
            <a:ext cx="11693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People are __________ (confuse) about all the different labels on food these days.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6503" y="3160164"/>
            <a:ext cx="174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confused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2015" y="4113919"/>
            <a:ext cx="562445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Bell MT" pitchFamily="18" charset="0"/>
              </a:rPr>
              <a:t> be confused about </a:t>
            </a:r>
            <a:r>
              <a:rPr lang="en-US" altLang="zh-CN" sz="2400" b="1" dirty="0" err="1">
                <a:solidFill>
                  <a:schemeClr val="bg1"/>
                </a:solidFill>
                <a:latin typeface="Bell MT" pitchFamily="18" charset="0"/>
              </a:rPr>
              <a:t>sth</a:t>
            </a:r>
            <a:r>
              <a:rPr lang="en-US" altLang="zh-CN" sz="2400" b="1" dirty="0">
                <a:solidFill>
                  <a:schemeClr val="bg1"/>
                </a:solidFill>
                <a:latin typeface="Bell MT" pitchFamily="18" charset="0"/>
              </a:rPr>
              <a:t>. </a:t>
            </a:r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对 </a:t>
            </a:r>
            <a:r>
              <a:rPr lang="en-US" altLang="zh-CN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…</a:t>
            </a:r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感到迷惑</a:t>
            </a:r>
            <a:endParaRPr lang="zh-CN" altLang="en-US" sz="24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11" grpId="0" animBg="1"/>
      <p:bldP spid="12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0982" y="267855"/>
            <a:ext cx="11767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2. Chinese is a very difficult language, but I hope to be ________ when I _________. </a:t>
            </a:r>
            <a:endParaRPr lang="zh-CN" altLang="en-US" sz="32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29454" y="267855"/>
            <a:ext cx="139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fluent</a:t>
            </a:r>
            <a:endParaRPr lang="zh-CN" altLang="en-US" sz="28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53491" y="791075"/>
            <a:ext cx="1602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graduate</a:t>
            </a:r>
            <a:endParaRPr lang="zh-CN" altLang="en-US" sz="28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0981" y="1391240"/>
            <a:ext cx="11767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fluent adj. </a:t>
            </a:r>
            <a:r>
              <a:rPr lang="en-US" altLang="zh-CN" dirty="0"/>
              <a:t> 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able to speak, read or write a language, especially a foreign language, easily and well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（尤指外语）流利的，流畅的；熟练的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0980" y="2718513"/>
            <a:ext cx="10778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她的波兰语很流利。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She’s fluent _______ Polish.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93818" y="3149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in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01673" y="2629171"/>
            <a:ext cx="2521527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itchFamily="18" charset="0"/>
              </a:rPr>
              <a:t>be fluent in …</a:t>
            </a:r>
            <a:endParaRPr lang="zh-CN" altLang="en-US" sz="2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0980" y="3761962"/>
            <a:ext cx="1077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After she ___________ from university, she worked as a teacher.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87418" y="3765319"/>
            <a:ext cx="1874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graduated</a:t>
            </a:r>
            <a:endParaRPr lang="zh-CN" altLang="en-US" sz="28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7963" y="4374524"/>
            <a:ext cx="1077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After  ___________ from university, she worked as a teacher.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6326" y="4278511"/>
            <a:ext cx="215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graduating</a:t>
            </a:r>
            <a:endParaRPr lang="zh-CN" altLang="en-US" sz="28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7963" y="4897744"/>
            <a:ext cx="1077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After  ___________, she worked as a teacher.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11562" y="4811759"/>
            <a:ext cx="240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graduation (n.)</a:t>
            </a:r>
            <a:endParaRPr lang="zh-CN" altLang="en-US" sz="28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82526" y="4928521"/>
            <a:ext cx="3729183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Bell MT" pitchFamily="18" charset="0"/>
              </a:rPr>
              <a:t> graduate v. /ˈ</a:t>
            </a:r>
            <a:r>
              <a:rPr lang="en-US" altLang="zh-CN" sz="2400" b="1" dirty="0" err="1">
                <a:solidFill>
                  <a:schemeClr val="bg1"/>
                </a:solidFill>
                <a:latin typeface="Bell MT" pitchFamily="18" charset="0"/>
              </a:rPr>
              <a:t>ɡrædʒueɪt</a:t>
            </a:r>
            <a:r>
              <a:rPr lang="en-US" altLang="zh-CN" sz="2400" b="1" dirty="0">
                <a:solidFill>
                  <a:schemeClr val="bg1"/>
                </a:solidFill>
                <a:latin typeface="Bell MT" pitchFamily="18" charset="0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7963" y="5590776"/>
            <a:ext cx="1077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Adam is a high school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graduate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.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31855" y="6113996"/>
            <a:ext cx="749992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Bell MT" pitchFamily="18" charset="0"/>
              </a:rPr>
              <a:t> n. /ˈ</a:t>
            </a:r>
            <a:r>
              <a:rPr lang="en-US" altLang="zh-CN" sz="2400" b="1" dirty="0" err="1">
                <a:solidFill>
                  <a:schemeClr val="bg1"/>
                </a:solidFill>
                <a:latin typeface="Bell MT" pitchFamily="18" charset="0"/>
              </a:rPr>
              <a:t>ɡrædʒuət</a:t>
            </a:r>
            <a:r>
              <a:rPr lang="en-US" altLang="zh-CN" sz="2400" b="1" dirty="0">
                <a:solidFill>
                  <a:schemeClr val="bg1"/>
                </a:solidFill>
                <a:latin typeface="Bell MT" pitchFamily="18" charset="0"/>
              </a:rPr>
              <a:t>/ a person who has a university degree</a:t>
            </a:r>
            <a:endParaRPr lang="zh-CN" altLang="en-US" sz="3200" b="1" dirty="0">
              <a:solidFill>
                <a:schemeClr val="bg1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5564" y="415637"/>
            <a:ext cx="11767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3. My adviser </a:t>
            </a:r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</a:rPr>
              <a:t>r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__________ that I ___________(sign) up for advanced literature because I like English and I’m good at it. </a:t>
            </a:r>
            <a:endParaRPr lang="zh-CN" altLang="en-US" sz="32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55636" y="431026"/>
            <a:ext cx="226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Bell MT" pitchFamily="18" charset="0"/>
              </a:rPr>
              <a:t>ecommended</a:t>
            </a:r>
            <a:endParaRPr lang="zh-CN" altLang="en-US" sz="28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85345" y="415637"/>
            <a:ext cx="226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(should) sign </a:t>
            </a:r>
            <a:endParaRPr lang="zh-CN" altLang="en-US" sz="28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5564" y="1745673"/>
            <a:ext cx="11665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1) 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=advise 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建议，后接引导的宾语从句中的谓语动词用 （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should</a:t>
            </a:r>
            <a:r>
              <a:rPr lang="zh-CN" altLang="en-US" sz="28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）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 +do, should </a:t>
            </a:r>
            <a:r>
              <a:rPr lang="zh-CN" altLang="en-US" sz="28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可以省略。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4727" y="2699780"/>
            <a:ext cx="1158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My adviser </a:t>
            </a:r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</a:rPr>
              <a:t>recommended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 me ___________(sign) up for advanced literature because I like English and I’m good at it. </a:t>
            </a:r>
            <a:endParaRPr lang="zh-CN" altLang="en-US" sz="32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65454" y="2706699"/>
            <a:ext cx="226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 to sign </a:t>
            </a:r>
            <a:endParaRPr lang="zh-CN" altLang="en-US" sz="28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5564" y="4045527"/>
            <a:ext cx="10788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老师建议先看这本书，再去看这部电影。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Our teacher recommended _________ (read) the book before seeing the movie.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27418" y="4500272"/>
            <a:ext cx="15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 Narrow" panose="020B0606020202030204" pitchFamily="34" charset="0"/>
                <a:ea typeface="华文行楷" panose="02010800040101010101" pitchFamily="2" charset="-122"/>
              </a:rPr>
              <a:t>reading</a:t>
            </a:r>
            <a:endParaRPr lang="zh-CN" altLang="en-US" sz="2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8763" y="5699051"/>
            <a:ext cx="219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recommend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97018" y="5268163"/>
            <a:ext cx="30941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doing </a:t>
            </a:r>
            <a:r>
              <a:rPr lang="en-US" altLang="zh-CN" sz="28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sth</a:t>
            </a:r>
            <a:r>
              <a:rPr lang="en-US" altLang="zh-CN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endParaRPr lang="en-US" altLang="zh-CN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en-US" altLang="zh-CN" sz="28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sb</a:t>
            </a:r>
            <a:r>
              <a:rPr lang="en-US" altLang="zh-CN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to do </a:t>
            </a:r>
            <a:r>
              <a:rPr lang="en-US" altLang="zh-CN" sz="28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sth</a:t>
            </a:r>
            <a:r>
              <a:rPr lang="en-US" altLang="zh-CN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endParaRPr lang="en-US" altLang="zh-CN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that </a:t>
            </a:r>
            <a:r>
              <a:rPr lang="en-US" altLang="zh-CN" sz="28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sb</a:t>
            </a:r>
            <a:r>
              <a:rPr lang="en-US" altLang="zh-CN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should do…</a:t>
            </a:r>
            <a:endParaRPr lang="zh-CN" alt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2549237" y="5565937"/>
            <a:ext cx="166254" cy="95180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7" grpId="0"/>
      <p:bldP spid="8" grpId="0"/>
      <p:bldP spid="2" grpId="0" build="p"/>
      <p:bldP spid="3" grpId="0"/>
      <p:bldP spid="10" grpId="0"/>
      <p:bldP spid="11" grpId="0" build="p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4799" y="258617"/>
            <a:ext cx="11342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2) to tell somebody that something is good or useful, or that somebody would be suitable for a particular job, etc.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推荐；举荐；介绍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2581" y="1212724"/>
            <a:ext cx="9661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我向我所有的学生都推荐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Holes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这本书。</a:t>
            </a:r>
            <a:endParaRPr lang="en-US" altLang="zh-CN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 I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recommend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 the book “</a:t>
            </a:r>
            <a:r>
              <a:rPr lang="en-US" altLang="zh-CN" sz="2800" b="1" i="1" dirty="0">
                <a:solidFill>
                  <a:srgbClr val="002060"/>
                </a:solidFill>
                <a:latin typeface="Bell MT" pitchFamily="18" charset="0"/>
              </a:rPr>
              <a:t>Holes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” to all my students.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2581" y="2166831"/>
            <a:ext cx="5043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推荐信：</a:t>
            </a:r>
            <a:endParaRPr lang="en-US" altLang="zh-CN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 a letter of recommendation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1743" y="3373280"/>
            <a:ext cx="1146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</a:rPr>
              <a:t>sign up for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…: 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to arrange to do a course of study by adding your name to the list of people doing it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报名（参加课程）</a:t>
            </a:r>
            <a:endParaRPr lang="zh-CN" altLang="en-US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2581" y="4922982"/>
            <a:ext cx="9661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You can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sign up 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online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for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 language classes.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0982" y="267855"/>
            <a:ext cx="1176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4. Obviously, I was unhappy, but I won’t </a:t>
            </a:r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</a:rPr>
              <a:t>quit.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 </a:t>
            </a:r>
            <a:endParaRPr lang="zh-CN" altLang="en-US" sz="32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0981" y="997527"/>
            <a:ext cx="11166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obviously</a:t>
            </a:r>
            <a:r>
              <a:rPr lang="en-US" altLang="zh-CN" sz="2800" b="1" dirty="0">
                <a:latin typeface="Bell MT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adv. used when giving information that you expect other people to know already or agree with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（用于陈述认为别人已知道或希望别人同意的事）显然，明显地 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9528" y="2527419"/>
            <a:ext cx="1126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Obviously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, we don't want to spend too much money.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8800" y="3123164"/>
            <a:ext cx="111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quit– quit—quit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:  </a:t>
            </a:r>
            <a:r>
              <a:rPr lang="en-US" altLang="zh-CN" sz="2400" b="1" dirty="0">
                <a:latin typeface="Bell MT" pitchFamily="18" charset="0"/>
              </a:rPr>
              <a:t>to stop doing something   </a:t>
            </a:r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停止；戒掉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4999" y="4057311"/>
            <a:ext cx="1119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  <a:ea typeface="华文行楷" panose="02010800040101010101" pitchFamily="2" charset="-122"/>
              </a:rPr>
              <a:t>At last he has quit ___________(smoke).  </a:t>
            </a:r>
            <a:endParaRPr lang="zh-CN" altLang="en-US" sz="2800" b="1" dirty="0">
              <a:solidFill>
                <a:srgbClr val="002060"/>
              </a:solidFill>
              <a:latin typeface="Bell MT" pitchFamily="18" charset="0"/>
              <a:ea typeface="华文行楷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14619" y="4026533"/>
            <a:ext cx="1745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</a:rPr>
              <a:t>smoking</a:t>
            </a:r>
            <a:endParaRPr lang="zh-CN" altLang="en-US" sz="3200" b="1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3969" y="115455"/>
            <a:ext cx="2542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5. </a:t>
            </a:r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高级文学</a:t>
            </a:r>
            <a:endParaRPr lang="en-US" altLang="zh-CN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</a:t>
            </a:r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高级课程</a:t>
            </a:r>
            <a:endParaRPr lang="zh-CN" altLang="en-US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2783570" y="0"/>
            <a:ext cx="5195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</a:rPr>
              <a:t>advanced literature</a:t>
            </a:r>
            <a:endParaRPr lang="en-US" altLang="zh-CN" sz="3200" b="1" dirty="0">
              <a:solidFill>
                <a:srgbClr val="FF0000"/>
              </a:solidFill>
              <a:latin typeface="Bell MT" pitchFamily="18" charset="0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Bell MT" pitchFamily="18" charset="0"/>
                <a:ea typeface="华文行楷" panose="02010800040101010101" pitchFamily="2" charset="-122"/>
              </a:rPr>
              <a:t>advanced courses</a:t>
            </a:r>
            <a:endParaRPr lang="zh-CN" altLang="en-US" sz="3200" b="1" dirty="0">
              <a:solidFill>
                <a:srgbClr val="FF0000"/>
              </a:solidFill>
              <a:latin typeface="Bell MT" pitchFamily="18" charset="0"/>
              <a:ea typeface="华文行楷" panose="02010800040101010101" pitchFamily="2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302137" y="1120952"/>
            <a:ext cx="11611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advanced adj. (of a course of study</a:t>
            </a:r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课程</a:t>
            </a:r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) </a:t>
            </a:r>
            <a:endParaRPr lang="en-US" altLang="zh-CN" sz="32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Bell MT" pitchFamily="18" charset="0"/>
              </a:rPr>
              <a:t>                    at a high or difficult level</a:t>
            </a:r>
            <a:r>
              <a:rPr lang="zh-CN" altLang="en-US" sz="32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高级的；高等的</a:t>
            </a:r>
            <a:endParaRPr lang="zh-CN" altLang="en-US" sz="32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336" y="2241904"/>
            <a:ext cx="947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an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advanced</a:t>
            </a:r>
            <a:r>
              <a:rPr lang="en-US" altLang="zh-CN" sz="2800" b="1" dirty="0">
                <a:latin typeface="Bell MT" pitchFamily="18" charset="0"/>
              </a:rPr>
              <a:t> student of English </a:t>
            </a:r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高阶英语学生</a:t>
            </a:r>
            <a:endParaRPr lang="zh-CN" altLang="en-US" sz="2800" b="1" dirty="0">
              <a:latin typeface="Bell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336" y="2916362"/>
            <a:ext cx="947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itchFamily="18" charset="0"/>
              </a:rPr>
              <a:t>advance v. n.</a:t>
            </a:r>
            <a:endParaRPr lang="zh-CN" altLang="en-US" sz="2800" b="1" dirty="0">
              <a:latin typeface="Bell M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3570" y="2844571"/>
            <a:ext cx="9477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1) in advance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:  before the time that is expected; before something happens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（时间上）在</a:t>
            </a:r>
            <a:r>
              <a:rPr lang="en-US" altLang="zh-CN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…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前；预先；事先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137" y="3798678"/>
            <a:ext cx="1182086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2) v. move towards sb. often in order to attack or threaten them or it</a:t>
            </a:r>
            <a:endParaRPr lang="en-US" altLang="zh-CN" sz="28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      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（为了进攻、威胁等）前进，行进</a:t>
            </a:r>
            <a:endParaRPr lang="en-US" altLang="zh-CN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latin typeface="Bell MT" pitchFamily="18" charset="0"/>
              </a:rPr>
              <a:t>The troops were finally given the order to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advance</a:t>
            </a:r>
            <a:r>
              <a:rPr lang="en-US" altLang="zh-CN" sz="2800" b="1" dirty="0">
                <a:latin typeface="Bell MT" pitchFamily="18" charset="0"/>
              </a:rPr>
              <a:t>.</a:t>
            </a:r>
            <a:endParaRPr lang="en-US" altLang="zh-CN" sz="2800" b="1" dirty="0">
              <a:latin typeface="Bell MT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部队终于接到前进的命令。</a:t>
            </a:r>
            <a:endParaRPr lang="en-US" altLang="zh-CN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dirty="0"/>
              <a:t> </a:t>
            </a:r>
            <a:r>
              <a:rPr lang="en-US" altLang="zh-CN" sz="2400" b="1" dirty="0">
                <a:solidFill>
                  <a:srgbClr val="002060"/>
                </a:solidFill>
                <a:latin typeface="Bell MT" pitchFamily="18" charset="0"/>
              </a:rPr>
              <a:t>knowledge, technology, etc. advances, it develops and improves  </a:t>
            </a:r>
            <a:endParaRPr lang="en-US" altLang="zh-CN" sz="2400" b="1" dirty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（知识、技术等）发展，进步</a:t>
            </a: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Technology </a:t>
            </a:r>
            <a:r>
              <a:rPr lang="en-US" altLang="zh-CN" sz="2800" b="1" dirty="0">
                <a:solidFill>
                  <a:srgbClr val="FF0000"/>
                </a:solidFill>
                <a:latin typeface="Bell MT" pitchFamily="18" charset="0"/>
              </a:rPr>
              <a:t>is advancing </a:t>
            </a:r>
            <a:r>
              <a:rPr lang="en-US" altLang="zh-CN" sz="2800" b="1" dirty="0">
                <a:solidFill>
                  <a:srgbClr val="002060"/>
                </a:solidFill>
                <a:latin typeface="Bell MT" pitchFamily="18" charset="0"/>
              </a:rPr>
              <a:t>at an incredibly rapid pace.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build="p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AS_UNIQUEID" val="49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 marL="0" marR="0" lvl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9358</Words>
  <Application>WPS 演示</Application>
  <PresentationFormat>宽屏</PresentationFormat>
  <Paragraphs>412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26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Georgia</vt:lpstr>
      <vt:lpstr>楷体</vt:lpstr>
      <vt:lpstr>Arial</vt:lpstr>
      <vt:lpstr>Bell MT</vt:lpstr>
      <vt:lpstr>Tahoma</vt:lpstr>
      <vt:lpstr>华文行楷</vt:lpstr>
      <vt:lpstr>Arial Narrow</vt:lpstr>
      <vt:lpstr>Segoe Print</vt:lpstr>
      <vt:lpstr>Arial Unicode MS</vt:lpstr>
      <vt:lpstr>Kristen ITC</vt:lpstr>
      <vt:lpstr>等线</vt:lpstr>
      <vt:lpstr>Calibri</vt:lpstr>
      <vt:lpstr>Comic Sans MS Bold</vt:lpstr>
      <vt:lpstr>Times New Roman</vt:lpstr>
      <vt:lpstr>HelveticaNeue</vt:lpstr>
      <vt:lpstr>华文新魏</vt:lpstr>
      <vt:lpstr>Comic Sans MS</vt:lpstr>
      <vt:lpstr>Office 主题​​</vt:lpstr>
      <vt:lpstr>Office 主题</vt:lpstr>
      <vt:lpstr>2_Office 主题</vt:lpstr>
      <vt:lpstr>5_Office 主题</vt:lpstr>
      <vt:lpstr>PowerPoint 演示文稿</vt:lpstr>
      <vt:lpstr>PowerPoint 演示文稿</vt:lpstr>
      <vt:lpstr>Phrases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TEENAGE LIFE</dc:title>
  <dc:creator>CHERRY CHAN</dc:creator>
  <cp:lastModifiedBy>Administrator</cp:lastModifiedBy>
  <cp:revision>170</cp:revision>
  <cp:lastPrinted>2020-08-27T07:08:00Z</cp:lastPrinted>
  <dcterms:created xsi:type="dcterms:W3CDTF">2019-06-19T02:08:00Z</dcterms:created>
  <dcterms:modified xsi:type="dcterms:W3CDTF">2024-07-11T05:56:14Z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