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9" r:id="rId3"/>
    <p:sldId id="258" r:id="rId4"/>
    <p:sldId id="259" r:id="rId5"/>
    <p:sldId id="260" r:id="rId6"/>
    <p:sldId id="261" r:id="rId7"/>
    <p:sldId id="263" r:id="rId8"/>
    <p:sldId id="262" r:id="rId9"/>
    <p:sldId id="265" r:id="rId10"/>
    <p:sldId id="264" r:id="rId11"/>
    <p:sldId id="266" r:id="rId12"/>
    <p:sldId id="267"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6" d="100"/>
          <a:sy n="66" d="100"/>
        </p:scale>
        <p:origin x="480" y="45"/>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F91EDD1-B20C-4245-AA01-C92E1670C2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AEADF6-5BF8-4CC1-893C-0380D097C675}"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F91EDD1-B20C-4245-AA01-C92E1670C2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AEADF6-5BF8-4CC1-893C-0380D097C675}"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F91EDD1-B20C-4245-AA01-C92E1670C2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AEADF6-5BF8-4CC1-893C-0380D097C67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F91EDD1-B20C-4245-AA01-C92E1670C2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AEADF6-5BF8-4CC1-893C-0380D097C675}"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F91EDD1-B20C-4245-AA01-C92E1670C25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3AEADF6-5BF8-4CC1-893C-0380D097C675}"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F91EDD1-B20C-4245-AA01-C92E1670C25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AEADF6-5BF8-4CC1-893C-0380D097C675}"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F91EDD1-B20C-4245-AA01-C92E1670C25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3AEADF6-5BF8-4CC1-893C-0380D097C675}"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F91EDD1-B20C-4245-AA01-C92E1670C25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3AEADF6-5BF8-4CC1-893C-0380D097C675}"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91EDD1-B20C-4245-AA01-C92E1670C25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3AEADF6-5BF8-4CC1-893C-0380D097C675}"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F91EDD1-B20C-4245-AA01-C92E1670C25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AEADF6-5BF8-4CC1-893C-0380D097C675}"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F91EDD1-B20C-4245-AA01-C92E1670C25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3AEADF6-5BF8-4CC1-893C-0380D097C67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1EDD1-B20C-4245-AA01-C92E1670C25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EADF6-5BF8-4CC1-893C-0380D097C675}"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microsoft.com/office/2007/relationships/media" Target="../media/media1.mp4"/><Relationship Id="rId1"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920433"/>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30332" y="243899"/>
            <a:ext cx="1899804" cy="584775"/>
          </a:xfrm>
          <a:prstGeom prst="rect">
            <a:avLst/>
          </a:prstGeom>
          <a:solidFill>
            <a:srgbClr val="002060"/>
          </a:solidFill>
        </p:spPr>
        <p:txBody>
          <a:bodyPr wrap="square" rtlCol="0">
            <a:spAutoFit/>
          </a:bodyPr>
          <a:lstStyle/>
          <a:p>
            <a:r>
              <a:rPr lang="en-US" altLang="zh-CN" sz="3200" b="1" dirty="0">
                <a:solidFill>
                  <a:schemeClr val="bg1"/>
                </a:solidFill>
                <a:latin typeface="Ink Free" panose="03080402000500000000" pitchFamily="66" charset="0"/>
              </a:rPr>
              <a:t>practice</a:t>
            </a:r>
            <a:endParaRPr lang="zh-CN" altLang="en-US" sz="3200" b="1" dirty="0">
              <a:solidFill>
                <a:schemeClr val="bg1"/>
              </a:solidFill>
              <a:latin typeface="Ink Free" panose="03080402000500000000" pitchFamily="66" charset="0"/>
            </a:endParaRPr>
          </a:p>
        </p:txBody>
      </p:sp>
      <p:sp>
        <p:nvSpPr>
          <p:cNvPr id="9" name="文本框 8"/>
          <p:cNvSpPr txBox="1"/>
          <p:nvPr/>
        </p:nvSpPr>
        <p:spPr>
          <a:xfrm>
            <a:off x="358486" y="929986"/>
            <a:ext cx="7497041" cy="2677656"/>
          </a:xfrm>
          <a:prstGeom prst="rect">
            <a:avLst/>
          </a:prstGeom>
          <a:noFill/>
          <a:ln>
            <a:solidFill>
              <a:srgbClr val="FFC000"/>
            </a:solidFill>
          </a:ln>
        </p:spPr>
        <p:txBody>
          <a:bodyPr wrap="square" rtlCol="0">
            <a:spAutoFit/>
          </a:bodyPr>
          <a:lstStyle/>
          <a:p>
            <a:r>
              <a:rPr lang="en-US" altLang="zh-CN" sz="2800" b="1" dirty="0">
                <a:solidFill>
                  <a:srgbClr val="002060"/>
                </a:solidFill>
                <a:latin typeface="Bell MT" panose="02020503060305020303" pitchFamily="18" charset="0"/>
              </a:rPr>
              <a:t>Which sentence contains an opinion? </a:t>
            </a:r>
            <a:endParaRPr lang="en-US" altLang="zh-CN" sz="2800" b="1" dirty="0">
              <a:solidFill>
                <a:srgbClr val="002060"/>
              </a:solidFill>
              <a:latin typeface="Bell MT" panose="02020503060305020303" pitchFamily="18" charset="0"/>
            </a:endParaRPr>
          </a:p>
          <a:p>
            <a:r>
              <a:rPr lang="en-US" altLang="zh-CN" sz="2800" b="1" dirty="0">
                <a:solidFill>
                  <a:srgbClr val="002060"/>
                </a:solidFill>
                <a:latin typeface="Bell MT" panose="02020503060305020303" pitchFamily="18" charset="0"/>
              </a:rPr>
              <a:t>1. </a:t>
            </a:r>
            <a:endParaRPr lang="en-US" altLang="zh-CN" sz="2800" b="1" dirty="0">
              <a:solidFill>
                <a:srgbClr val="002060"/>
              </a:solidFill>
              <a:latin typeface="Bell MT" panose="02020503060305020303" pitchFamily="18" charset="0"/>
            </a:endParaRPr>
          </a:p>
          <a:p>
            <a:pPr marL="514350" indent="-514350">
              <a:buAutoNum type="alphaUcPeriod"/>
            </a:pPr>
            <a:r>
              <a:rPr lang="en-US" altLang="zh-CN" sz="2800" b="1" dirty="0">
                <a:solidFill>
                  <a:srgbClr val="002060"/>
                </a:solidFill>
                <a:latin typeface="Bell MT" panose="02020503060305020303" pitchFamily="18" charset="0"/>
              </a:rPr>
              <a:t>Mario and I went camping last weekend.</a:t>
            </a:r>
            <a:endParaRPr lang="en-US" altLang="zh-CN" sz="2800" b="1" dirty="0">
              <a:solidFill>
                <a:srgbClr val="002060"/>
              </a:solidFill>
              <a:latin typeface="Bell MT" panose="02020503060305020303" pitchFamily="18" charset="0"/>
            </a:endParaRPr>
          </a:p>
          <a:p>
            <a:pPr marL="514350" indent="-514350">
              <a:buAutoNum type="alphaUcPeriod"/>
            </a:pPr>
            <a:r>
              <a:rPr lang="en-US" altLang="zh-CN" sz="2800" b="1" dirty="0">
                <a:solidFill>
                  <a:srgbClr val="002060"/>
                </a:solidFill>
                <a:latin typeface="Bell MT" panose="02020503060305020303" pitchFamily="18" charset="0"/>
              </a:rPr>
              <a:t>We saw several wild animals. </a:t>
            </a:r>
            <a:endParaRPr lang="en-US" altLang="zh-CN" sz="2800" b="1" dirty="0">
              <a:solidFill>
                <a:srgbClr val="002060"/>
              </a:solidFill>
              <a:latin typeface="Bell MT" panose="02020503060305020303" pitchFamily="18" charset="0"/>
            </a:endParaRPr>
          </a:p>
          <a:p>
            <a:pPr marL="514350" indent="-514350">
              <a:buAutoNum type="alphaUcPeriod"/>
            </a:pPr>
            <a:r>
              <a:rPr lang="en-US" altLang="zh-CN" sz="2800" b="1" dirty="0">
                <a:solidFill>
                  <a:srgbClr val="002060"/>
                </a:solidFill>
                <a:latin typeface="Bell MT" panose="02020503060305020303" pitchFamily="18" charset="0"/>
              </a:rPr>
              <a:t>The weather was terrible.</a:t>
            </a:r>
            <a:endParaRPr lang="en-US" altLang="zh-CN" sz="2800" b="1" dirty="0">
              <a:solidFill>
                <a:srgbClr val="002060"/>
              </a:solidFill>
              <a:latin typeface="Bell MT" panose="02020503060305020303" pitchFamily="18" charset="0"/>
            </a:endParaRPr>
          </a:p>
          <a:p>
            <a:pPr marL="514350" indent="-514350">
              <a:buAutoNum type="alphaUcPeriod"/>
            </a:pPr>
            <a:r>
              <a:rPr lang="en-US" altLang="zh-CN" sz="2800" b="1" dirty="0">
                <a:solidFill>
                  <a:srgbClr val="002060"/>
                </a:solidFill>
                <a:latin typeface="Bell MT" panose="02020503060305020303" pitchFamily="18" charset="0"/>
              </a:rPr>
              <a:t>We had  a hole in our tent. </a:t>
            </a:r>
            <a:endParaRPr lang="zh-CN" altLang="en-US" sz="2800" b="1" dirty="0">
              <a:solidFill>
                <a:srgbClr val="002060"/>
              </a:solidFill>
              <a:latin typeface="Bell MT" panose="02020503060305020303" pitchFamily="18" charset="0"/>
            </a:endParaRPr>
          </a:p>
        </p:txBody>
      </p:sp>
      <p:sp>
        <p:nvSpPr>
          <p:cNvPr id="11" name="文本框 10"/>
          <p:cNvSpPr txBox="1"/>
          <p:nvPr/>
        </p:nvSpPr>
        <p:spPr>
          <a:xfrm>
            <a:off x="850756" y="2621077"/>
            <a:ext cx="6096866" cy="523220"/>
          </a:xfrm>
          <a:prstGeom prst="rect">
            <a:avLst/>
          </a:prstGeom>
          <a:noFill/>
        </p:spPr>
        <p:txBody>
          <a:bodyPr wrap="square">
            <a:spAutoFit/>
          </a:bodyPr>
          <a:lstStyle/>
          <a:p>
            <a:r>
              <a:rPr lang="en-US" altLang="zh-CN" sz="2800" b="1" dirty="0">
                <a:solidFill>
                  <a:srgbClr val="FF0000"/>
                </a:solidFill>
                <a:latin typeface="Bell MT" panose="02020503060305020303" pitchFamily="18" charset="0"/>
              </a:rPr>
              <a:t>The weather was terrible</a:t>
            </a:r>
            <a:endParaRPr lang="zh-CN" altLang="en-US" sz="2800" dirty="0">
              <a:solidFill>
                <a:srgbClr val="FF0000"/>
              </a:solidFill>
            </a:endParaRPr>
          </a:p>
        </p:txBody>
      </p:sp>
      <p:sp>
        <p:nvSpPr>
          <p:cNvPr id="12" name="文本框 11"/>
          <p:cNvSpPr txBox="1"/>
          <p:nvPr/>
        </p:nvSpPr>
        <p:spPr>
          <a:xfrm>
            <a:off x="230332" y="4003720"/>
            <a:ext cx="7497041" cy="2677656"/>
          </a:xfrm>
          <a:prstGeom prst="rect">
            <a:avLst/>
          </a:prstGeom>
          <a:noFill/>
          <a:ln>
            <a:solidFill>
              <a:srgbClr val="FFC000"/>
            </a:solidFill>
          </a:ln>
        </p:spPr>
        <p:txBody>
          <a:bodyPr wrap="square" rtlCol="0">
            <a:spAutoFit/>
          </a:bodyPr>
          <a:lstStyle/>
          <a:p>
            <a:r>
              <a:rPr lang="en-US" altLang="zh-CN" sz="2800" b="1" dirty="0">
                <a:solidFill>
                  <a:srgbClr val="002060"/>
                </a:solidFill>
                <a:latin typeface="Bell MT" panose="02020503060305020303" pitchFamily="18" charset="0"/>
              </a:rPr>
              <a:t>2. </a:t>
            </a:r>
            <a:endParaRPr lang="en-US" altLang="zh-CN" sz="2800" b="1" dirty="0">
              <a:solidFill>
                <a:srgbClr val="002060"/>
              </a:solidFill>
              <a:latin typeface="Bell MT" panose="02020503060305020303" pitchFamily="18" charset="0"/>
            </a:endParaRPr>
          </a:p>
          <a:p>
            <a:pPr marL="514350" indent="-514350">
              <a:buAutoNum type="alphaUcPeriod"/>
            </a:pPr>
            <a:r>
              <a:rPr lang="en-US" altLang="zh-CN" sz="2800" b="1" dirty="0">
                <a:solidFill>
                  <a:srgbClr val="002060"/>
                </a:solidFill>
                <a:latin typeface="Bell MT" panose="02020503060305020303" pitchFamily="18" charset="0"/>
              </a:rPr>
              <a:t>The dog jumps on people. </a:t>
            </a:r>
            <a:endParaRPr lang="en-US" altLang="zh-CN" sz="2800" b="1" dirty="0">
              <a:solidFill>
                <a:srgbClr val="002060"/>
              </a:solidFill>
              <a:latin typeface="Bell MT" panose="02020503060305020303" pitchFamily="18" charset="0"/>
            </a:endParaRPr>
          </a:p>
          <a:p>
            <a:pPr marL="514350" indent="-514350">
              <a:buAutoNum type="alphaUcPeriod"/>
            </a:pPr>
            <a:r>
              <a:rPr lang="en-US" altLang="zh-CN" sz="2800" b="1" dirty="0">
                <a:solidFill>
                  <a:srgbClr val="002060"/>
                </a:solidFill>
                <a:latin typeface="Bell MT" panose="02020503060305020303" pitchFamily="18" charset="0"/>
              </a:rPr>
              <a:t>I’ve gone to dog-training lessons</a:t>
            </a:r>
            <a:endParaRPr lang="en-US" altLang="zh-CN" sz="2800" b="1" dirty="0">
              <a:solidFill>
                <a:srgbClr val="002060"/>
              </a:solidFill>
              <a:latin typeface="Bell MT" panose="02020503060305020303" pitchFamily="18" charset="0"/>
            </a:endParaRPr>
          </a:p>
          <a:p>
            <a:pPr marL="514350" indent="-514350">
              <a:buAutoNum type="alphaUcPeriod"/>
            </a:pPr>
            <a:r>
              <a:rPr lang="en-US" altLang="zh-CN" sz="2800" b="1" dirty="0">
                <a:solidFill>
                  <a:srgbClr val="002060"/>
                </a:solidFill>
                <a:latin typeface="Bell MT" panose="02020503060305020303" pitchFamily="18" charset="0"/>
              </a:rPr>
              <a:t>The dog knocked my boss over. </a:t>
            </a:r>
            <a:endParaRPr lang="en-US" altLang="zh-CN" sz="2800" b="1" dirty="0">
              <a:solidFill>
                <a:srgbClr val="002060"/>
              </a:solidFill>
              <a:latin typeface="Bell MT" panose="02020503060305020303" pitchFamily="18" charset="0"/>
            </a:endParaRPr>
          </a:p>
          <a:p>
            <a:pPr marL="514350" indent="-514350">
              <a:buAutoNum type="alphaUcPeriod"/>
            </a:pPr>
            <a:r>
              <a:rPr lang="en-US" altLang="zh-CN" sz="2800" b="1" dirty="0">
                <a:solidFill>
                  <a:srgbClr val="002060"/>
                </a:solidFill>
                <a:latin typeface="Bell MT" panose="02020503060305020303" pitchFamily="18" charset="0"/>
              </a:rPr>
              <a:t>The dog is wonderful.</a:t>
            </a:r>
            <a:endParaRPr lang="en-US" altLang="zh-CN" sz="2800" b="1" dirty="0">
              <a:solidFill>
                <a:srgbClr val="002060"/>
              </a:solidFill>
              <a:latin typeface="Bell MT" panose="02020503060305020303" pitchFamily="18" charset="0"/>
            </a:endParaRPr>
          </a:p>
          <a:p>
            <a:r>
              <a:rPr lang="en-US" altLang="zh-CN" sz="2800" b="1" dirty="0">
                <a:solidFill>
                  <a:srgbClr val="002060"/>
                </a:solidFill>
                <a:latin typeface="Bell MT" panose="02020503060305020303" pitchFamily="18" charset="0"/>
              </a:rPr>
              <a:t> </a:t>
            </a:r>
            <a:endParaRPr lang="zh-CN" altLang="en-US" sz="2800" b="1" dirty="0">
              <a:solidFill>
                <a:srgbClr val="002060"/>
              </a:solidFill>
              <a:latin typeface="Bell MT" panose="02020503060305020303" pitchFamily="18" charset="0"/>
            </a:endParaRPr>
          </a:p>
        </p:txBody>
      </p:sp>
      <p:sp>
        <p:nvSpPr>
          <p:cNvPr id="16" name="文本框 15"/>
          <p:cNvSpPr txBox="1"/>
          <p:nvPr/>
        </p:nvSpPr>
        <p:spPr>
          <a:xfrm>
            <a:off x="752042" y="5722566"/>
            <a:ext cx="6096866" cy="523220"/>
          </a:xfrm>
          <a:prstGeom prst="rect">
            <a:avLst/>
          </a:prstGeom>
          <a:noFill/>
        </p:spPr>
        <p:txBody>
          <a:bodyPr wrap="square">
            <a:spAutoFit/>
          </a:bodyPr>
          <a:lstStyle/>
          <a:p>
            <a:r>
              <a:rPr lang="en-US" altLang="zh-CN" sz="2800" b="1" dirty="0">
                <a:solidFill>
                  <a:srgbClr val="FF0000"/>
                </a:solidFill>
                <a:latin typeface="Bell MT" panose="02020503060305020303" pitchFamily="18" charset="0"/>
              </a:rPr>
              <a:t>The dog is wonderful</a:t>
            </a:r>
            <a:endParaRPr lang="zh-CN" alt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43064" y="82840"/>
            <a:ext cx="1899804" cy="584775"/>
          </a:xfrm>
          <a:prstGeom prst="rect">
            <a:avLst/>
          </a:prstGeom>
          <a:solidFill>
            <a:srgbClr val="002060"/>
          </a:solidFill>
        </p:spPr>
        <p:txBody>
          <a:bodyPr wrap="square" rtlCol="0">
            <a:spAutoFit/>
          </a:bodyPr>
          <a:lstStyle/>
          <a:p>
            <a:r>
              <a:rPr lang="en-US" altLang="zh-CN" sz="3200" b="1" dirty="0">
                <a:solidFill>
                  <a:schemeClr val="bg1"/>
                </a:solidFill>
                <a:latin typeface="Ink Free" panose="03080402000500000000" pitchFamily="66" charset="0"/>
              </a:rPr>
              <a:t>practice</a:t>
            </a:r>
            <a:endParaRPr lang="zh-CN" altLang="en-US" sz="3200" b="1" dirty="0">
              <a:solidFill>
                <a:schemeClr val="bg1"/>
              </a:solidFill>
              <a:latin typeface="Ink Free" panose="03080402000500000000" pitchFamily="66" charset="0"/>
            </a:endParaRPr>
          </a:p>
        </p:txBody>
      </p:sp>
      <p:sp>
        <p:nvSpPr>
          <p:cNvPr id="9" name="文本框 8"/>
          <p:cNvSpPr txBox="1"/>
          <p:nvPr/>
        </p:nvSpPr>
        <p:spPr>
          <a:xfrm>
            <a:off x="259772" y="789709"/>
            <a:ext cx="11393632" cy="1200329"/>
          </a:xfrm>
          <a:prstGeom prst="rect">
            <a:avLst/>
          </a:prstGeom>
          <a:noFill/>
          <a:ln>
            <a:solidFill>
              <a:srgbClr val="FFC000"/>
            </a:solidFill>
          </a:ln>
        </p:spPr>
        <p:txBody>
          <a:bodyPr wrap="square" rtlCol="0">
            <a:spAutoFit/>
          </a:bodyPr>
          <a:lstStyle/>
          <a:p>
            <a:r>
              <a:rPr lang="en-US" altLang="zh-CN" sz="2400" b="1" dirty="0">
                <a:solidFill>
                  <a:srgbClr val="002060"/>
                </a:solidFill>
                <a:latin typeface="Bell MT" panose="02020503060305020303" pitchFamily="18" charset="0"/>
              </a:rPr>
              <a:t>Jason wants to become a pilot in the Air Force, but the Air Force has turned him down. Some of the possible reason are given below. Decide which of these is fact and which is an opinion.  </a:t>
            </a:r>
            <a:endParaRPr lang="zh-CN" altLang="en-US" sz="2400" b="1" dirty="0">
              <a:solidFill>
                <a:srgbClr val="002060"/>
              </a:solidFill>
              <a:latin typeface="Bell MT" panose="02020503060305020303" pitchFamily="18" charset="0"/>
            </a:endParaRPr>
          </a:p>
        </p:txBody>
      </p:sp>
      <p:sp>
        <p:nvSpPr>
          <p:cNvPr id="10" name="文本框 9"/>
          <p:cNvSpPr txBox="1"/>
          <p:nvPr/>
        </p:nvSpPr>
        <p:spPr>
          <a:xfrm>
            <a:off x="399184" y="2428901"/>
            <a:ext cx="8064211" cy="1815882"/>
          </a:xfrm>
          <a:prstGeom prst="rect">
            <a:avLst/>
          </a:prstGeom>
          <a:noFill/>
          <a:ln>
            <a:solidFill>
              <a:srgbClr val="FFC000"/>
            </a:solidFill>
          </a:ln>
        </p:spPr>
        <p:txBody>
          <a:bodyPr wrap="square" rtlCol="0">
            <a:spAutoFit/>
          </a:bodyPr>
          <a:lstStyle/>
          <a:p>
            <a:pPr marL="457200" indent="-457200">
              <a:buAutoNum type="alphaUcPeriod"/>
            </a:pPr>
            <a:r>
              <a:rPr lang="en-US" altLang="zh-CN" sz="2800" b="1" dirty="0">
                <a:solidFill>
                  <a:srgbClr val="002060"/>
                </a:solidFill>
                <a:latin typeface="Bell MT" panose="02020503060305020303" pitchFamily="18" charset="0"/>
              </a:rPr>
              <a:t>He’s shorter than Air Force regulations permit. </a:t>
            </a:r>
            <a:endParaRPr lang="en-US" altLang="zh-CN" sz="2800" b="1" dirty="0">
              <a:solidFill>
                <a:srgbClr val="002060"/>
              </a:solidFill>
              <a:latin typeface="Bell MT" panose="02020503060305020303" pitchFamily="18" charset="0"/>
            </a:endParaRPr>
          </a:p>
          <a:p>
            <a:pPr marL="457200" indent="-457200">
              <a:buAutoNum type="alphaUcPeriod"/>
            </a:pPr>
            <a:r>
              <a:rPr lang="en-US" altLang="zh-CN" sz="2800" b="1" dirty="0">
                <a:solidFill>
                  <a:srgbClr val="002060"/>
                </a:solidFill>
                <a:latin typeface="Bell MT" panose="02020503060305020303" pitchFamily="18" charset="0"/>
              </a:rPr>
              <a:t> Jason will make a poor pilot. </a:t>
            </a:r>
            <a:endParaRPr lang="en-US" altLang="zh-CN" sz="2800" b="1" dirty="0">
              <a:solidFill>
                <a:srgbClr val="002060"/>
              </a:solidFill>
              <a:latin typeface="Bell MT" panose="02020503060305020303" pitchFamily="18" charset="0"/>
            </a:endParaRPr>
          </a:p>
          <a:p>
            <a:pPr marL="457200" indent="-457200">
              <a:buAutoNum type="alphaUcPeriod"/>
            </a:pPr>
            <a:r>
              <a:rPr lang="en-US" altLang="zh-CN" sz="2800" b="1" dirty="0">
                <a:solidFill>
                  <a:srgbClr val="002060"/>
                </a:solidFill>
                <a:latin typeface="Bell MT" panose="02020503060305020303" pitchFamily="18" charset="0"/>
              </a:rPr>
              <a:t>He gets sick whenever he boards a plane. </a:t>
            </a:r>
            <a:endParaRPr lang="en-US" altLang="zh-CN" sz="2800" b="1" dirty="0">
              <a:solidFill>
                <a:srgbClr val="002060"/>
              </a:solidFill>
              <a:latin typeface="Bell MT" panose="02020503060305020303" pitchFamily="18" charset="0"/>
            </a:endParaRPr>
          </a:p>
          <a:p>
            <a:pPr marL="457200" indent="-457200">
              <a:buAutoNum type="alphaUcPeriod"/>
            </a:pPr>
            <a:r>
              <a:rPr lang="en-US" altLang="zh-CN" sz="2800" b="1" dirty="0">
                <a:solidFill>
                  <a:srgbClr val="002060"/>
                </a:solidFill>
                <a:latin typeface="Bell MT" panose="02020503060305020303" pitchFamily="18" charset="0"/>
              </a:rPr>
              <a:t>No one would want to fly with him.  </a:t>
            </a:r>
            <a:endParaRPr lang="zh-CN" altLang="en-US" sz="2800" b="1" dirty="0">
              <a:solidFill>
                <a:srgbClr val="002060"/>
              </a:solidFill>
              <a:latin typeface="Bell MT" panose="02020503060305020303" pitchFamily="18" charset="0"/>
            </a:endParaRPr>
          </a:p>
        </p:txBody>
      </p:sp>
      <p:sp>
        <p:nvSpPr>
          <p:cNvPr id="11" name="文本框 10"/>
          <p:cNvSpPr txBox="1"/>
          <p:nvPr/>
        </p:nvSpPr>
        <p:spPr>
          <a:xfrm>
            <a:off x="8671214" y="2473036"/>
            <a:ext cx="1340427" cy="523220"/>
          </a:xfrm>
          <a:prstGeom prst="rect">
            <a:avLst/>
          </a:prstGeom>
          <a:noFill/>
        </p:spPr>
        <p:txBody>
          <a:bodyPr wrap="square" rtlCol="0">
            <a:spAutoFit/>
          </a:bodyPr>
          <a:lstStyle/>
          <a:p>
            <a:r>
              <a:rPr lang="en-US" altLang="zh-CN" sz="2800" b="1" dirty="0">
                <a:solidFill>
                  <a:srgbClr val="FF0000"/>
                </a:solidFill>
                <a:latin typeface="Bell MT" panose="02020503060305020303" pitchFamily="18" charset="0"/>
              </a:rPr>
              <a:t>Fact </a:t>
            </a:r>
            <a:endParaRPr lang="zh-CN" altLang="en-US" sz="2800" b="1" dirty="0">
              <a:solidFill>
                <a:srgbClr val="FF0000"/>
              </a:solidFill>
              <a:latin typeface="Bell MT" panose="02020503060305020303" pitchFamily="18" charset="0"/>
            </a:endParaRPr>
          </a:p>
        </p:txBody>
      </p:sp>
      <p:sp>
        <p:nvSpPr>
          <p:cNvPr id="12" name="文本框 11"/>
          <p:cNvSpPr txBox="1"/>
          <p:nvPr/>
        </p:nvSpPr>
        <p:spPr>
          <a:xfrm>
            <a:off x="5914160" y="2813622"/>
            <a:ext cx="1536122" cy="523220"/>
          </a:xfrm>
          <a:prstGeom prst="rect">
            <a:avLst/>
          </a:prstGeom>
          <a:noFill/>
        </p:spPr>
        <p:txBody>
          <a:bodyPr wrap="square" rtlCol="0">
            <a:spAutoFit/>
          </a:bodyPr>
          <a:lstStyle/>
          <a:p>
            <a:r>
              <a:rPr lang="en-US" altLang="zh-CN" sz="2800" b="1" dirty="0">
                <a:solidFill>
                  <a:srgbClr val="FF0000"/>
                </a:solidFill>
                <a:latin typeface="Bell MT" panose="02020503060305020303" pitchFamily="18" charset="0"/>
              </a:rPr>
              <a:t>opinion </a:t>
            </a:r>
            <a:endParaRPr lang="zh-CN" altLang="en-US" sz="2800" b="1" dirty="0">
              <a:solidFill>
                <a:srgbClr val="FF0000"/>
              </a:solidFill>
              <a:latin typeface="Bell MT" panose="02020503060305020303" pitchFamily="18" charset="0"/>
            </a:endParaRPr>
          </a:p>
        </p:txBody>
      </p:sp>
      <p:sp>
        <p:nvSpPr>
          <p:cNvPr id="13" name="文本框 12"/>
          <p:cNvSpPr txBox="1"/>
          <p:nvPr/>
        </p:nvSpPr>
        <p:spPr>
          <a:xfrm>
            <a:off x="7493577" y="3336842"/>
            <a:ext cx="1340427" cy="523220"/>
          </a:xfrm>
          <a:prstGeom prst="rect">
            <a:avLst/>
          </a:prstGeom>
          <a:noFill/>
        </p:spPr>
        <p:txBody>
          <a:bodyPr wrap="square" rtlCol="0">
            <a:spAutoFit/>
          </a:bodyPr>
          <a:lstStyle/>
          <a:p>
            <a:r>
              <a:rPr lang="en-US" altLang="zh-CN" sz="2800" b="1" dirty="0">
                <a:solidFill>
                  <a:srgbClr val="FF0000"/>
                </a:solidFill>
                <a:latin typeface="Bell MT" panose="02020503060305020303" pitchFamily="18" charset="0"/>
              </a:rPr>
              <a:t>Fact </a:t>
            </a:r>
            <a:endParaRPr lang="zh-CN" altLang="en-US" sz="2800" b="1" dirty="0">
              <a:solidFill>
                <a:srgbClr val="FF0000"/>
              </a:solidFill>
              <a:latin typeface="Bell MT" panose="02020503060305020303" pitchFamily="18" charset="0"/>
            </a:endParaRPr>
          </a:p>
        </p:txBody>
      </p:sp>
      <p:sp>
        <p:nvSpPr>
          <p:cNvPr id="14" name="文本框 13"/>
          <p:cNvSpPr txBox="1"/>
          <p:nvPr/>
        </p:nvSpPr>
        <p:spPr>
          <a:xfrm>
            <a:off x="6627668" y="3721563"/>
            <a:ext cx="1536122" cy="523220"/>
          </a:xfrm>
          <a:prstGeom prst="rect">
            <a:avLst/>
          </a:prstGeom>
          <a:noFill/>
        </p:spPr>
        <p:txBody>
          <a:bodyPr wrap="square" rtlCol="0">
            <a:spAutoFit/>
          </a:bodyPr>
          <a:lstStyle/>
          <a:p>
            <a:r>
              <a:rPr lang="en-US" altLang="zh-CN" sz="2800" b="1" dirty="0">
                <a:solidFill>
                  <a:srgbClr val="FF0000"/>
                </a:solidFill>
                <a:latin typeface="Bell MT" panose="02020503060305020303" pitchFamily="18" charset="0"/>
              </a:rPr>
              <a:t>opinion </a:t>
            </a:r>
            <a:endParaRPr lang="zh-CN" altLang="en-US" sz="2800" b="1" dirty="0">
              <a:solidFill>
                <a:srgbClr val="FF0000"/>
              </a:solidFill>
              <a:latin typeface="Bell MT" panose="02020503060305020303" pitchFamily="18" charset="0"/>
            </a:endParaRPr>
          </a:p>
        </p:txBody>
      </p:sp>
      <p:sp>
        <p:nvSpPr>
          <p:cNvPr id="4" name="文本框 3"/>
          <p:cNvSpPr txBox="1"/>
          <p:nvPr/>
        </p:nvSpPr>
        <p:spPr>
          <a:xfrm>
            <a:off x="403513" y="4614115"/>
            <a:ext cx="11393632" cy="1077218"/>
          </a:xfrm>
          <a:prstGeom prst="rect">
            <a:avLst/>
          </a:prstGeom>
          <a:solidFill>
            <a:schemeClr val="accent4">
              <a:lumMod val="60000"/>
              <a:lumOff val="40000"/>
            </a:schemeClr>
          </a:solidFill>
          <a:ln>
            <a:solidFill>
              <a:srgbClr val="FFC000"/>
            </a:solidFill>
          </a:ln>
        </p:spPr>
        <p:txBody>
          <a:bodyPr wrap="square" rtlCol="0">
            <a:spAutoFit/>
          </a:bodyPr>
          <a:lstStyle/>
          <a:p>
            <a:r>
              <a:rPr lang="en-US" altLang="zh-CN" sz="3200" b="1" dirty="0">
                <a:solidFill>
                  <a:srgbClr val="002060"/>
                </a:solidFill>
                <a:latin typeface="Bell MT" panose="02020503060305020303" pitchFamily="18" charset="0"/>
              </a:rPr>
              <a:t>Every man has a right to be wrong in his opinions. But no man has a right to be wrong in his facts. </a:t>
            </a:r>
            <a:endParaRPr lang="zh-CN" altLang="en-US" sz="3200" b="1" dirty="0">
              <a:solidFill>
                <a:srgbClr val="002060"/>
              </a:solidFill>
              <a:latin typeface="Bell MT" panose="020205030603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80555" y="270164"/>
            <a:ext cx="10988386" cy="584775"/>
          </a:xfrm>
          <a:prstGeom prst="rect">
            <a:avLst/>
          </a:prstGeom>
          <a:noFill/>
        </p:spPr>
        <p:txBody>
          <a:bodyPr wrap="square" rtlCol="0">
            <a:spAutoFit/>
          </a:bodyPr>
          <a:lstStyle/>
          <a:p>
            <a:endParaRPr lang="zh-CN" altLang="en-US" sz="3200" b="1">
              <a:latin typeface="Bell MT" panose="02020503060305020303" pitchFamily="18" charset="0"/>
            </a:endParaRPr>
          </a:p>
        </p:txBody>
      </p:sp>
      <p:sp>
        <p:nvSpPr>
          <p:cNvPr id="2" name="文本框 1"/>
          <p:cNvSpPr txBox="1"/>
          <p:nvPr/>
        </p:nvSpPr>
        <p:spPr>
          <a:xfrm>
            <a:off x="1148196" y="1559444"/>
            <a:ext cx="2966604" cy="1853392"/>
          </a:xfrm>
          <a:prstGeom prst="rect">
            <a:avLst/>
          </a:prstGeom>
          <a:noFill/>
        </p:spPr>
        <p:txBody>
          <a:bodyPr wrap="square" rtlCol="0">
            <a:spAutoFit/>
          </a:bodyPr>
          <a:lstStyle/>
          <a:p>
            <a:pPr>
              <a:lnSpc>
                <a:spcPct val="150000"/>
              </a:lnSpc>
            </a:pPr>
            <a:r>
              <a:rPr lang="en-US" altLang="zh-CN" sz="4000" b="1" dirty="0">
                <a:solidFill>
                  <a:srgbClr val="FF0000"/>
                </a:solidFill>
                <a:latin typeface="Bell MT" panose="02020503060305020303" pitchFamily="18" charset="0"/>
              </a:rPr>
              <a:t>    B1U2 </a:t>
            </a:r>
            <a:endParaRPr lang="en-US" altLang="zh-CN" sz="4000" b="1" dirty="0">
              <a:solidFill>
                <a:srgbClr val="FF0000"/>
              </a:solidFill>
              <a:latin typeface="Bell MT" panose="02020503060305020303" pitchFamily="18" charset="0"/>
            </a:endParaRPr>
          </a:p>
          <a:p>
            <a:pPr>
              <a:lnSpc>
                <a:spcPct val="150000"/>
              </a:lnSpc>
            </a:pPr>
            <a:r>
              <a:rPr lang="en-US" altLang="zh-CN" sz="4000" b="1" dirty="0">
                <a:solidFill>
                  <a:srgbClr val="FF0000"/>
                </a:solidFill>
                <a:latin typeface="Bell MT" panose="02020503060305020303" pitchFamily="18" charset="0"/>
              </a:rPr>
              <a:t>Video Time</a:t>
            </a:r>
            <a:endParaRPr lang="zh-CN" altLang="en-US" sz="4000" b="1" dirty="0">
              <a:solidFill>
                <a:srgbClr val="FF0000"/>
              </a:solidFill>
              <a:latin typeface="Bell MT" panose="02020503060305020303" pitchFamily="18" charset="0"/>
            </a:endParaRPr>
          </a:p>
        </p:txBody>
      </p:sp>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818909" y="344198"/>
            <a:ext cx="5450032" cy="6046211"/>
          </a:xfrm>
          <a:prstGeom prst="diamond">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30332" y="243899"/>
            <a:ext cx="2109354" cy="584775"/>
          </a:xfrm>
          <a:prstGeom prst="rect">
            <a:avLst/>
          </a:prstGeom>
          <a:solidFill>
            <a:srgbClr val="002060"/>
          </a:solidFill>
        </p:spPr>
        <p:txBody>
          <a:bodyPr wrap="square" rtlCol="0">
            <a:spAutoFit/>
          </a:bodyPr>
          <a:lstStyle/>
          <a:p>
            <a:r>
              <a:rPr lang="en-US" altLang="zh-CN" sz="3200" b="1" dirty="0">
                <a:solidFill>
                  <a:schemeClr val="bg1"/>
                </a:solidFill>
                <a:latin typeface="Ink Free" panose="03080402000500000000" pitchFamily="66" charset="0"/>
              </a:rPr>
              <a:t>LEAD-IN</a:t>
            </a:r>
            <a:endParaRPr lang="zh-CN" altLang="en-US" sz="3200" b="1" dirty="0">
              <a:solidFill>
                <a:schemeClr val="bg1"/>
              </a:solidFill>
              <a:latin typeface="Ink Free" panose="03080402000500000000" pitchFamily="66" charset="0"/>
            </a:endParaRPr>
          </a:p>
        </p:txBody>
      </p:sp>
      <p:sp>
        <p:nvSpPr>
          <p:cNvPr id="7" name="文本框 6"/>
          <p:cNvSpPr txBox="1"/>
          <p:nvPr/>
        </p:nvSpPr>
        <p:spPr>
          <a:xfrm>
            <a:off x="2277340" y="1219914"/>
            <a:ext cx="9523957" cy="461665"/>
          </a:xfrm>
          <a:prstGeom prst="rect">
            <a:avLst/>
          </a:prstGeom>
          <a:noFill/>
        </p:spPr>
        <p:txBody>
          <a:bodyPr wrap="square" rtlCol="0">
            <a:spAutoFit/>
          </a:bodyPr>
          <a:lstStyle/>
          <a:p>
            <a:r>
              <a:rPr lang="en-US" altLang="zh-CN" sz="2400" b="1" dirty="0">
                <a:solidFill>
                  <a:srgbClr val="FF0000"/>
                </a:solidFill>
                <a:latin typeface="Bell MT" panose="02020503060305020303" pitchFamily="18" charset="0"/>
              </a:rPr>
              <a:t>magnetic</a:t>
            </a:r>
            <a:r>
              <a:rPr lang="en-US" altLang="zh-CN" sz="2400" b="1" dirty="0">
                <a:solidFill>
                  <a:srgbClr val="002060"/>
                </a:solidFill>
                <a:latin typeface="Bell MT" panose="02020503060305020303" pitchFamily="18" charset="0"/>
              </a:rPr>
              <a:t> adj.</a:t>
            </a:r>
            <a:r>
              <a:rPr lang="en-US" altLang="zh-CN" sz="2400" b="0" i="0" dirty="0">
                <a:solidFill>
                  <a:srgbClr val="002060"/>
                </a:solidFill>
                <a:effectLst/>
                <a:latin typeface="Segoe UI" panose="020B0502040204020203" pitchFamily="34" charset="0"/>
              </a:rPr>
              <a:t> behaving like a </a:t>
            </a:r>
            <a:r>
              <a:rPr lang="en-US" altLang="zh-CN" sz="2400" b="0" i="0" u="none" strike="noStrike" dirty="0">
                <a:solidFill>
                  <a:srgbClr val="002060"/>
                </a:solidFill>
                <a:effectLst/>
                <a:latin typeface="Segoe UI" panose="020B0502040204020203" pitchFamily="34" charset="0"/>
              </a:rPr>
              <a:t>magnet   </a:t>
            </a:r>
            <a:r>
              <a:rPr lang="zh-CN" altLang="en-US" sz="2400" dirty="0">
                <a:solidFill>
                  <a:srgbClr val="002060"/>
                </a:solidFill>
              </a:rPr>
              <a:t>像磁铁的；有磁性的</a:t>
            </a:r>
            <a:endParaRPr lang="zh-CN" altLang="en-US" sz="2400" b="1" dirty="0">
              <a:solidFill>
                <a:srgbClr val="002060"/>
              </a:solidFill>
              <a:latin typeface="Bell MT" panose="02020503060305020303" pitchFamily="18" charset="0"/>
            </a:endParaRPr>
          </a:p>
        </p:txBody>
      </p:sp>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t="10534"/>
          <a:stretch>
            <a:fillRect/>
          </a:stretch>
        </p:blipFill>
        <p:spPr>
          <a:xfrm>
            <a:off x="328357" y="1060074"/>
            <a:ext cx="1443293" cy="1434451"/>
          </a:xfrm>
          <a:prstGeom prst="rect">
            <a:avLst/>
          </a:prstGeom>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929" y="2711321"/>
            <a:ext cx="2268936" cy="150975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9"/>
          <p:cNvSpPr txBox="1"/>
          <p:nvPr/>
        </p:nvSpPr>
        <p:spPr>
          <a:xfrm>
            <a:off x="2712040" y="2878282"/>
            <a:ext cx="9112827" cy="830997"/>
          </a:xfrm>
          <a:prstGeom prst="rect">
            <a:avLst/>
          </a:prstGeom>
          <a:noFill/>
        </p:spPr>
        <p:txBody>
          <a:bodyPr wrap="square" rtlCol="0">
            <a:spAutoFit/>
          </a:bodyPr>
          <a:lstStyle/>
          <a:p>
            <a:r>
              <a:rPr lang="en-US" altLang="zh-CN" sz="2400" b="1" i="0" dirty="0">
                <a:solidFill>
                  <a:srgbClr val="202124"/>
                </a:solidFill>
                <a:effectLst/>
                <a:latin typeface="Bell MT" panose="02020503060305020303" pitchFamily="18" charset="0"/>
              </a:rPr>
              <a:t> </a:t>
            </a:r>
            <a:r>
              <a:rPr lang="en-US" altLang="zh-CN" sz="2400" b="1" i="0" dirty="0">
                <a:solidFill>
                  <a:srgbClr val="FF0000"/>
                </a:solidFill>
                <a:effectLst/>
                <a:latin typeface="Bell MT" panose="02020503060305020303" pitchFamily="18" charset="0"/>
              </a:rPr>
              <a:t>stall</a:t>
            </a:r>
            <a:r>
              <a:rPr lang="en-US" altLang="zh-CN" sz="2400" b="1" i="0" dirty="0">
                <a:solidFill>
                  <a:srgbClr val="202124"/>
                </a:solidFill>
                <a:effectLst/>
                <a:latin typeface="Bell MT" panose="02020503060305020303" pitchFamily="18" charset="0"/>
              </a:rPr>
              <a:t> n. a table or small shop with an open front that people sell things from, especially at a market</a:t>
            </a:r>
            <a:r>
              <a:rPr lang="zh-CN" altLang="en-US" sz="2400" b="1" dirty="0">
                <a:latin typeface="Bell MT" panose="02020503060305020303" pitchFamily="18" charset="0"/>
              </a:rPr>
              <a:t>货摊，摊位，售货亭</a:t>
            </a:r>
            <a:endParaRPr lang="zh-CN" altLang="en-US" sz="2400" b="1" dirty="0">
              <a:latin typeface="Bell MT" panose="02020503060305020303" pitchFamily="18" charset="0"/>
            </a:endParaRPr>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b="6156"/>
          <a:stretch>
            <a:fillRect/>
          </a:stretch>
        </p:blipFill>
        <p:spPr>
          <a:xfrm>
            <a:off x="230332" y="4724141"/>
            <a:ext cx="2481708" cy="1645773"/>
          </a:xfrm>
          <a:prstGeom prst="rect">
            <a:avLst/>
          </a:prstGeom>
        </p:spPr>
      </p:pic>
      <p:sp>
        <p:nvSpPr>
          <p:cNvPr id="13" name="文本框 12"/>
          <p:cNvSpPr txBox="1"/>
          <p:nvPr/>
        </p:nvSpPr>
        <p:spPr>
          <a:xfrm>
            <a:off x="3018571" y="5131528"/>
            <a:ext cx="8416636" cy="830997"/>
          </a:xfrm>
          <a:prstGeom prst="rect">
            <a:avLst/>
          </a:prstGeom>
          <a:noFill/>
        </p:spPr>
        <p:txBody>
          <a:bodyPr wrap="square" rtlCol="0">
            <a:spAutoFit/>
          </a:bodyPr>
          <a:lstStyle/>
          <a:p>
            <a:r>
              <a:rPr lang="en-US" altLang="zh-CN" sz="2400" b="1" dirty="0">
                <a:solidFill>
                  <a:srgbClr val="FF0000"/>
                </a:solidFill>
                <a:latin typeface="Bell MT" panose="02020503060305020303" pitchFamily="18" charset="0"/>
              </a:rPr>
              <a:t>r</a:t>
            </a:r>
            <a:r>
              <a:rPr lang="en-US" altLang="zh-CN" sz="2400" b="1" i="0" dirty="0">
                <a:solidFill>
                  <a:srgbClr val="FF0000"/>
                </a:solidFill>
                <a:effectLst/>
                <a:latin typeface="Bell MT" panose="02020503060305020303" pitchFamily="18" charset="0"/>
              </a:rPr>
              <a:t>uins</a:t>
            </a:r>
            <a:r>
              <a:rPr lang="en-US" altLang="zh-CN" sz="2400" b="1" i="0" dirty="0">
                <a:solidFill>
                  <a:srgbClr val="002060"/>
                </a:solidFill>
                <a:effectLst/>
                <a:latin typeface="Bell MT" panose="02020503060305020303" pitchFamily="18" charset="0"/>
              </a:rPr>
              <a:t> n. the parts of a building that remain after it has been destroyed or severely damaged  </a:t>
            </a:r>
            <a:r>
              <a:rPr lang="zh-CN" altLang="en-US" sz="2400" b="1" dirty="0">
                <a:solidFill>
                  <a:srgbClr val="002060"/>
                </a:solidFill>
                <a:latin typeface="Bell MT" panose="02020503060305020303" pitchFamily="18" charset="0"/>
              </a:rPr>
              <a:t>残垣断壁；废墟</a:t>
            </a:r>
            <a:endParaRPr lang="zh-CN" altLang="en-US" sz="2400" b="1" dirty="0">
              <a:solidFill>
                <a:srgbClr val="002060"/>
              </a:solidFill>
              <a:latin typeface="Bell MT" panose="020205030603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ook 1 Unit 2 Video Time">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415636" y="966352"/>
            <a:ext cx="11196205" cy="5476011"/>
          </a:xfrm>
          <a:prstGeom prst="rect">
            <a:avLst/>
          </a:prstGeom>
        </p:spPr>
      </p:pic>
      <p:sp>
        <p:nvSpPr>
          <p:cNvPr id="5" name="文本框 4"/>
          <p:cNvSpPr txBox="1"/>
          <p:nvPr/>
        </p:nvSpPr>
        <p:spPr>
          <a:xfrm>
            <a:off x="3955470" y="217091"/>
            <a:ext cx="3063587" cy="584775"/>
          </a:xfrm>
          <a:prstGeom prst="rect">
            <a:avLst/>
          </a:prstGeom>
          <a:solidFill>
            <a:srgbClr val="002060"/>
          </a:solidFill>
        </p:spPr>
        <p:txBody>
          <a:bodyPr wrap="square" rtlCol="0">
            <a:spAutoFit/>
          </a:bodyPr>
          <a:lstStyle/>
          <a:p>
            <a:r>
              <a:rPr lang="en-US" altLang="zh-CN" sz="3200" b="1" dirty="0">
                <a:solidFill>
                  <a:schemeClr val="bg1"/>
                </a:solidFill>
                <a:latin typeface="Ink Free" panose="03080402000500000000" pitchFamily="66" charset="0"/>
              </a:rPr>
              <a:t>Watch a video</a:t>
            </a:r>
            <a:endParaRPr lang="zh-CN" altLang="en-US" sz="3200" b="1" dirty="0">
              <a:solidFill>
                <a:schemeClr val="bg1"/>
              </a:solidFill>
              <a:latin typeface="Ink Free" panose="03080402000500000000"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30331" y="243899"/>
            <a:ext cx="11651673" cy="584775"/>
          </a:xfrm>
          <a:prstGeom prst="rect">
            <a:avLst/>
          </a:prstGeom>
          <a:solidFill>
            <a:srgbClr val="002060"/>
          </a:solidFill>
        </p:spPr>
        <p:txBody>
          <a:bodyPr wrap="square" rtlCol="0">
            <a:spAutoFit/>
          </a:bodyPr>
          <a:lstStyle/>
          <a:p>
            <a:r>
              <a:rPr lang="en-US" altLang="zh-CN" sz="3200" b="1" dirty="0">
                <a:solidFill>
                  <a:schemeClr val="bg1"/>
                </a:solidFill>
                <a:latin typeface="Ink Free" panose="03080402000500000000" pitchFamily="66" charset="0"/>
              </a:rPr>
              <a:t>Complete the sentences with the words and phrases below.  </a:t>
            </a:r>
            <a:endParaRPr lang="zh-CN" altLang="en-US" sz="3200" b="1" dirty="0">
              <a:solidFill>
                <a:schemeClr val="bg1"/>
              </a:solidFill>
              <a:latin typeface="Ink Free" panose="03080402000500000000" pitchFamily="66" charset="0"/>
            </a:endParaRPr>
          </a:p>
        </p:txBody>
      </p:sp>
      <p:sp>
        <p:nvSpPr>
          <p:cNvPr id="5" name="文本框 4"/>
          <p:cNvSpPr txBox="1"/>
          <p:nvPr/>
        </p:nvSpPr>
        <p:spPr>
          <a:xfrm>
            <a:off x="230331" y="1088676"/>
            <a:ext cx="11769435" cy="1384995"/>
          </a:xfrm>
          <a:custGeom>
            <a:avLst/>
            <a:gdLst>
              <a:gd name="connsiteX0" fmla="*/ 0 w 11769435"/>
              <a:gd name="connsiteY0" fmla="*/ 0 h 1384995"/>
              <a:gd name="connsiteX1" fmla="*/ 235389 w 11769435"/>
              <a:gd name="connsiteY1" fmla="*/ 0 h 1384995"/>
              <a:gd name="connsiteX2" fmla="*/ 941555 w 11769435"/>
              <a:gd name="connsiteY2" fmla="*/ 0 h 1384995"/>
              <a:gd name="connsiteX3" fmla="*/ 1412332 w 11769435"/>
              <a:gd name="connsiteY3" fmla="*/ 0 h 1384995"/>
              <a:gd name="connsiteX4" fmla="*/ 2236193 w 11769435"/>
              <a:gd name="connsiteY4" fmla="*/ 0 h 1384995"/>
              <a:gd name="connsiteX5" fmla="*/ 2706970 w 11769435"/>
              <a:gd name="connsiteY5" fmla="*/ 0 h 1384995"/>
              <a:gd name="connsiteX6" fmla="*/ 3177747 w 11769435"/>
              <a:gd name="connsiteY6" fmla="*/ 0 h 1384995"/>
              <a:gd name="connsiteX7" fmla="*/ 3883914 w 11769435"/>
              <a:gd name="connsiteY7" fmla="*/ 0 h 1384995"/>
              <a:gd name="connsiteX8" fmla="*/ 4707774 w 11769435"/>
              <a:gd name="connsiteY8" fmla="*/ 0 h 1384995"/>
              <a:gd name="connsiteX9" fmla="*/ 5060857 w 11769435"/>
              <a:gd name="connsiteY9" fmla="*/ 0 h 1384995"/>
              <a:gd name="connsiteX10" fmla="*/ 5531634 w 11769435"/>
              <a:gd name="connsiteY10" fmla="*/ 0 h 1384995"/>
              <a:gd name="connsiteX11" fmla="*/ 5767023 w 11769435"/>
              <a:gd name="connsiteY11" fmla="*/ 0 h 1384995"/>
              <a:gd name="connsiteX12" fmla="*/ 6237801 w 11769435"/>
              <a:gd name="connsiteY12" fmla="*/ 0 h 1384995"/>
              <a:gd name="connsiteX13" fmla="*/ 7061661 w 11769435"/>
              <a:gd name="connsiteY13" fmla="*/ 0 h 1384995"/>
              <a:gd name="connsiteX14" fmla="*/ 7414744 w 11769435"/>
              <a:gd name="connsiteY14" fmla="*/ 0 h 1384995"/>
              <a:gd name="connsiteX15" fmla="*/ 8238605 w 11769435"/>
              <a:gd name="connsiteY15" fmla="*/ 0 h 1384995"/>
              <a:gd name="connsiteX16" fmla="*/ 9062465 w 11769435"/>
              <a:gd name="connsiteY16" fmla="*/ 0 h 1384995"/>
              <a:gd name="connsiteX17" fmla="*/ 9415548 w 11769435"/>
              <a:gd name="connsiteY17" fmla="*/ 0 h 1384995"/>
              <a:gd name="connsiteX18" fmla="*/ 10239408 w 11769435"/>
              <a:gd name="connsiteY18" fmla="*/ 0 h 1384995"/>
              <a:gd name="connsiteX19" fmla="*/ 10474797 w 11769435"/>
              <a:gd name="connsiteY19" fmla="*/ 0 h 1384995"/>
              <a:gd name="connsiteX20" fmla="*/ 10710186 w 11769435"/>
              <a:gd name="connsiteY20" fmla="*/ 0 h 1384995"/>
              <a:gd name="connsiteX21" fmla="*/ 11180963 w 11769435"/>
              <a:gd name="connsiteY21" fmla="*/ 0 h 1384995"/>
              <a:gd name="connsiteX22" fmla="*/ 11769435 w 11769435"/>
              <a:gd name="connsiteY22" fmla="*/ 0 h 1384995"/>
              <a:gd name="connsiteX23" fmla="*/ 11769435 w 11769435"/>
              <a:gd name="connsiteY23" fmla="*/ 420115 h 1384995"/>
              <a:gd name="connsiteX24" fmla="*/ 11769435 w 11769435"/>
              <a:gd name="connsiteY24" fmla="*/ 909480 h 1384995"/>
              <a:gd name="connsiteX25" fmla="*/ 11769435 w 11769435"/>
              <a:gd name="connsiteY25" fmla="*/ 1384995 h 1384995"/>
              <a:gd name="connsiteX26" fmla="*/ 11063269 w 11769435"/>
              <a:gd name="connsiteY26" fmla="*/ 1384995 h 1384995"/>
              <a:gd name="connsiteX27" fmla="*/ 10827880 w 11769435"/>
              <a:gd name="connsiteY27" fmla="*/ 1384995 h 1384995"/>
              <a:gd name="connsiteX28" fmla="*/ 10004020 w 11769435"/>
              <a:gd name="connsiteY28" fmla="*/ 1384995 h 1384995"/>
              <a:gd name="connsiteX29" fmla="*/ 9533242 w 11769435"/>
              <a:gd name="connsiteY29" fmla="*/ 1384995 h 1384995"/>
              <a:gd name="connsiteX30" fmla="*/ 8709382 w 11769435"/>
              <a:gd name="connsiteY30" fmla="*/ 1384995 h 1384995"/>
              <a:gd name="connsiteX31" fmla="*/ 8120910 w 11769435"/>
              <a:gd name="connsiteY31" fmla="*/ 1384995 h 1384995"/>
              <a:gd name="connsiteX32" fmla="*/ 7650133 w 11769435"/>
              <a:gd name="connsiteY32" fmla="*/ 1384995 h 1384995"/>
              <a:gd name="connsiteX33" fmla="*/ 7297050 w 11769435"/>
              <a:gd name="connsiteY33" fmla="*/ 1384995 h 1384995"/>
              <a:gd name="connsiteX34" fmla="*/ 6943967 w 11769435"/>
              <a:gd name="connsiteY34" fmla="*/ 1384995 h 1384995"/>
              <a:gd name="connsiteX35" fmla="*/ 6473189 w 11769435"/>
              <a:gd name="connsiteY35" fmla="*/ 1384995 h 1384995"/>
              <a:gd name="connsiteX36" fmla="*/ 5649329 w 11769435"/>
              <a:gd name="connsiteY36" fmla="*/ 1384995 h 1384995"/>
              <a:gd name="connsiteX37" fmla="*/ 5296246 w 11769435"/>
              <a:gd name="connsiteY37" fmla="*/ 1384995 h 1384995"/>
              <a:gd name="connsiteX38" fmla="*/ 5060857 w 11769435"/>
              <a:gd name="connsiteY38" fmla="*/ 1384995 h 1384995"/>
              <a:gd name="connsiteX39" fmla="*/ 4707774 w 11769435"/>
              <a:gd name="connsiteY39" fmla="*/ 1384995 h 1384995"/>
              <a:gd name="connsiteX40" fmla="*/ 4119302 w 11769435"/>
              <a:gd name="connsiteY40" fmla="*/ 1384995 h 1384995"/>
              <a:gd name="connsiteX41" fmla="*/ 3648525 w 11769435"/>
              <a:gd name="connsiteY41" fmla="*/ 1384995 h 1384995"/>
              <a:gd name="connsiteX42" fmla="*/ 2942359 w 11769435"/>
              <a:gd name="connsiteY42" fmla="*/ 1384995 h 1384995"/>
              <a:gd name="connsiteX43" fmla="*/ 2236193 w 11769435"/>
              <a:gd name="connsiteY43" fmla="*/ 1384995 h 1384995"/>
              <a:gd name="connsiteX44" fmla="*/ 1647721 w 11769435"/>
              <a:gd name="connsiteY44" fmla="*/ 1384995 h 1384995"/>
              <a:gd name="connsiteX45" fmla="*/ 941555 w 11769435"/>
              <a:gd name="connsiteY45" fmla="*/ 1384995 h 1384995"/>
              <a:gd name="connsiteX46" fmla="*/ 0 w 11769435"/>
              <a:gd name="connsiteY46" fmla="*/ 1384995 h 1384995"/>
              <a:gd name="connsiteX47" fmla="*/ 0 w 11769435"/>
              <a:gd name="connsiteY47" fmla="*/ 909480 h 1384995"/>
              <a:gd name="connsiteX48" fmla="*/ 0 w 11769435"/>
              <a:gd name="connsiteY48" fmla="*/ 489365 h 1384995"/>
              <a:gd name="connsiteX49" fmla="*/ 0 w 11769435"/>
              <a:gd name="connsiteY49"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69435" h="1384995" extrusionOk="0">
                <a:moveTo>
                  <a:pt x="0" y="0"/>
                </a:moveTo>
                <a:cubicBezTo>
                  <a:pt x="69017" y="-16312"/>
                  <a:pt x="138047" y="3549"/>
                  <a:pt x="235389" y="0"/>
                </a:cubicBezTo>
                <a:cubicBezTo>
                  <a:pt x="332731" y="-3549"/>
                  <a:pt x="775189" y="72109"/>
                  <a:pt x="941555" y="0"/>
                </a:cubicBezTo>
                <a:cubicBezTo>
                  <a:pt x="1107921" y="-72109"/>
                  <a:pt x="1190603" y="48173"/>
                  <a:pt x="1412332" y="0"/>
                </a:cubicBezTo>
                <a:cubicBezTo>
                  <a:pt x="1634061" y="-48173"/>
                  <a:pt x="2048419" y="90175"/>
                  <a:pt x="2236193" y="0"/>
                </a:cubicBezTo>
                <a:cubicBezTo>
                  <a:pt x="2423967" y="-90175"/>
                  <a:pt x="2542869" y="54112"/>
                  <a:pt x="2706970" y="0"/>
                </a:cubicBezTo>
                <a:cubicBezTo>
                  <a:pt x="2871071" y="-54112"/>
                  <a:pt x="2985373" y="9644"/>
                  <a:pt x="3177747" y="0"/>
                </a:cubicBezTo>
                <a:cubicBezTo>
                  <a:pt x="3370121" y="-9644"/>
                  <a:pt x="3644468" y="19558"/>
                  <a:pt x="3883914" y="0"/>
                </a:cubicBezTo>
                <a:cubicBezTo>
                  <a:pt x="4123360" y="-19558"/>
                  <a:pt x="4469136" y="29139"/>
                  <a:pt x="4707774" y="0"/>
                </a:cubicBezTo>
                <a:cubicBezTo>
                  <a:pt x="4946412" y="-29139"/>
                  <a:pt x="4946276" y="13956"/>
                  <a:pt x="5060857" y="0"/>
                </a:cubicBezTo>
                <a:cubicBezTo>
                  <a:pt x="5175438" y="-13956"/>
                  <a:pt x="5412540" y="35497"/>
                  <a:pt x="5531634" y="0"/>
                </a:cubicBezTo>
                <a:cubicBezTo>
                  <a:pt x="5650728" y="-35497"/>
                  <a:pt x="5681114" y="2872"/>
                  <a:pt x="5767023" y="0"/>
                </a:cubicBezTo>
                <a:cubicBezTo>
                  <a:pt x="5852932" y="-2872"/>
                  <a:pt x="6138495" y="7560"/>
                  <a:pt x="6237801" y="0"/>
                </a:cubicBezTo>
                <a:cubicBezTo>
                  <a:pt x="6337107" y="-7560"/>
                  <a:pt x="6701690" y="57511"/>
                  <a:pt x="7061661" y="0"/>
                </a:cubicBezTo>
                <a:cubicBezTo>
                  <a:pt x="7421632" y="-57511"/>
                  <a:pt x="7250108" y="8448"/>
                  <a:pt x="7414744" y="0"/>
                </a:cubicBezTo>
                <a:cubicBezTo>
                  <a:pt x="7579380" y="-8448"/>
                  <a:pt x="7861339" y="9484"/>
                  <a:pt x="8238605" y="0"/>
                </a:cubicBezTo>
                <a:cubicBezTo>
                  <a:pt x="8615871" y="-9484"/>
                  <a:pt x="8843949" y="91805"/>
                  <a:pt x="9062465" y="0"/>
                </a:cubicBezTo>
                <a:cubicBezTo>
                  <a:pt x="9280981" y="-91805"/>
                  <a:pt x="9309856" y="34214"/>
                  <a:pt x="9415548" y="0"/>
                </a:cubicBezTo>
                <a:cubicBezTo>
                  <a:pt x="9521240" y="-34214"/>
                  <a:pt x="10072609" y="84839"/>
                  <a:pt x="10239408" y="0"/>
                </a:cubicBezTo>
                <a:cubicBezTo>
                  <a:pt x="10406207" y="-84839"/>
                  <a:pt x="10423739" y="23975"/>
                  <a:pt x="10474797" y="0"/>
                </a:cubicBezTo>
                <a:cubicBezTo>
                  <a:pt x="10525855" y="-23975"/>
                  <a:pt x="10599349" y="15381"/>
                  <a:pt x="10710186" y="0"/>
                </a:cubicBezTo>
                <a:cubicBezTo>
                  <a:pt x="10821023" y="-15381"/>
                  <a:pt x="11055541" y="10349"/>
                  <a:pt x="11180963" y="0"/>
                </a:cubicBezTo>
                <a:cubicBezTo>
                  <a:pt x="11306385" y="-10349"/>
                  <a:pt x="11499631" y="21550"/>
                  <a:pt x="11769435" y="0"/>
                </a:cubicBezTo>
                <a:cubicBezTo>
                  <a:pt x="11781931" y="198076"/>
                  <a:pt x="11727461" y="210741"/>
                  <a:pt x="11769435" y="420115"/>
                </a:cubicBezTo>
                <a:cubicBezTo>
                  <a:pt x="11811409" y="629490"/>
                  <a:pt x="11761144" y="694919"/>
                  <a:pt x="11769435" y="909480"/>
                </a:cubicBezTo>
                <a:cubicBezTo>
                  <a:pt x="11777726" y="1124042"/>
                  <a:pt x="11755473" y="1284903"/>
                  <a:pt x="11769435" y="1384995"/>
                </a:cubicBezTo>
                <a:cubicBezTo>
                  <a:pt x="11578675" y="1399446"/>
                  <a:pt x="11246281" y="1346951"/>
                  <a:pt x="11063269" y="1384995"/>
                </a:cubicBezTo>
                <a:cubicBezTo>
                  <a:pt x="10880257" y="1423039"/>
                  <a:pt x="10900679" y="1357440"/>
                  <a:pt x="10827880" y="1384995"/>
                </a:cubicBezTo>
                <a:cubicBezTo>
                  <a:pt x="10755081" y="1412550"/>
                  <a:pt x="10409328" y="1338634"/>
                  <a:pt x="10004020" y="1384995"/>
                </a:cubicBezTo>
                <a:cubicBezTo>
                  <a:pt x="9598712" y="1431356"/>
                  <a:pt x="9724538" y="1374707"/>
                  <a:pt x="9533242" y="1384995"/>
                </a:cubicBezTo>
                <a:cubicBezTo>
                  <a:pt x="9341946" y="1395283"/>
                  <a:pt x="9077883" y="1375307"/>
                  <a:pt x="8709382" y="1384995"/>
                </a:cubicBezTo>
                <a:cubicBezTo>
                  <a:pt x="8340881" y="1394683"/>
                  <a:pt x="8286508" y="1352120"/>
                  <a:pt x="8120910" y="1384995"/>
                </a:cubicBezTo>
                <a:cubicBezTo>
                  <a:pt x="7955312" y="1417870"/>
                  <a:pt x="7836915" y="1352075"/>
                  <a:pt x="7650133" y="1384995"/>
                </a:cubicBezTo>
                <a:cubicBezTo>
                  <a:pt x="7463351" y="1417915"/>
                  <a:pt x="7460302" y="1343108"/>
                  <a:pt x="7297050" y="1384995"/>
                </a:cubicBezTo>
                <a:cubicBezTo>
                  <a:pt x="7133798" y="1426882"/>
                  <a:pt x="7058556" y="1377438"/>
                  <a:pt x="6943967" y="1384995"/>
                </a:cubicBezTo>
                <a:cubicBezTo>
                  <a:pt x="6829378" y="1392552"/>
                  <a:pt x="6618607" y="1352024"/>
                  <a:pt x="6473189" y="1384995"/>
                </a:cubicBezTo>
                <a:cubicBezTo>
                  <a:pt x="6327771" y="1417966"/>
                  <a:pt x="5874972" y="1298488"/>
                  <a:pt x="5649329" y="1384995"/>
                </a:cubicBezTo>
                <a:cubicBezTo>
                  <a:pt x="5423686" y="1471502"/>
                  <a:pt x="5381763" y="1376212"/>
                  <a:pt x="5296246" y="1384995"/>
                </a:cubicBezTo>
                <a:cubicBezTo>
                  <a:pt x="5210729" y="1393778"/>
                  <a:pt x="5154865" y="1363102"/>
                  <a:pt x="5060857" y="1384995"/>
                </a:cubicBezTo>
                <a:cubicBezTo>
                  <a:pt x="4966849" y="1406888"/>
                  <a:pt x="4860613" y="1377289"/>
                  <a:pt x="4707774" y="1384995"/>
                </a:cubicBezTo>
                <a:cubicBezTo>
                  <a:pt x="4554935" y="1392701"/>
                  <a:pt x="4350836" y="1333384"/>
                  <a:pt x="4119302" y="1384995"/>
                </a:cubicBezTo>
                <a:cubicBezTo>
                  <a:pt x="3887768" y="1436606"/>
                  <a:pt x="3756253" y="1374436"/>
                  <a:pt x="3648525" y="1384995"/>
                </a:cubicBezTo>
                <a:cubicBezTo>
                  <a:pt x="3540797" y="1395554"/>
                  <a:pt x="3115695" y="1376912"/>
                  <a:pt x="2942359" y="1384995"/>
                </a:cubicBezTo>
                <a:cubicBezTo>
                  <a:pt x="2769023" y="1393078"/>
                  <a:pt x="2396349" y="1352701"/>
                  <a:pt x="2236193" y="1384995"/>
                </a:cubicBezTo>
                <a:cubicBezTo>
                  <a:pt x="2076037" y="1417289"/>
                  <a:pt x="1891892" y="1365693"/>
                  <a:pt x="1647721" y="1384995"/>
                </a:cubicBezTo>
                <a:cubicBezTo>
                  <a:pt x="1403550" y="1404297"/>
                  <a:pt x="1216673" y="1384947"/>
                  <a:pt x="941555" y="1384995"/>
                </a:cubicBezTo>
                <a:cubicBezTo>
                  <a:pt x="666437" y="1385043"/>
                  <a:pt x="448142" y="1339152"/>
                  <a:pt x="0" y="1384995"/>
                </a:cubicBezTo>
                <a:cubicBezTo>
                  <a:pt x="-18701" y="1203219"/>
                  <a:pt x="31195" y="1009059"/>
                  <a:pt x="0" y="909480"/>
                </a:cubicBezTo>
                <a:cubicBezTo>
                  <a:pt x="-31195" y="809901"/>
                  <a:pt x="5754" y="589085"/>
                  <a:pt x="0" y="489365"/>
                </a:cubicBezTo>
                <a:cubicBezTo>
                  <a:pt x="-5754" y="389646"/>
                  <a:pt x="46280" y="202817"/>
                  <a:pt x="0" y="0"/>
                </a:cubicBezTo>
                <a:close/>
              </a:path>
            </a:pathLst>
          </a:custGeom>
          <a:noFill/>
          <a:ln>
            <a:solidFill>
              <a:schemeClr val="tx1"/>
            </a:solidFill>
          </a:ln>
        </p:spPr>
        <p:txBody>
          <a:bodyPr wrap="square" rtlCol="0">
            <a:spAutoFit/>
          </a:bodyPr>
          <a:lstStyle/>
          <a:p>
            <a:r>
              <a:rPr lang="en-US" altLang="zh-CN" sz="2800" b="1" dirty="0">
                <a:solidFill>
                  <a:srgbClr val="002060"/>
                </a:solidFill>
                <a:latin typeface="Bell MT" panose="02020503060305020303" pitchFamily="18" charset="0"/>
              </a:rPr>
              <a:t>magnetic </a:t>
            </a:r>
            <a:r>
              <a:rPr lang="en-US" altLang="zh-CN" sz="2800" b="1" dirty="0" err="1">
                <a:solidFill>
                  <a:srgbClr val="002060"/>
                </a:solidFill>
                <a:latin typeface="Bell MT" panose="02020503060305020303" pitchFamily="18" charset="0"/>
              </a:rPr>
              <a:t>centre</a:t>
            </a:r>
            <a:r>
              <a:rPr lang="en-US" altLang="zh-CN" sz="2800" b="1" dirty="0">
                <a:solidFill>
                  <a:srgbClr val="002060"/>
                </a:solidFill>
                <a:latin typeface="Bell MT" panose="02020503060305020303" pitchFamily="18" charset="0"/>
              </a:rPr>
              <a:t>         Inca civilization         outside world   </a:t>
            </a:r>
            <a:endParaRPr lang="en-US" altLang="zh-CN" sz="2800" b="1" dirty="0">
              <a:solidFill>
                <a:srgbClr val="002060"/>
              </a:solidFill>
              <a:latin typeface="Bell MT" panose="02020503060305020303" pitchFamily="18" charset="0"/>
            </a:endParaRPr>
          </a:p>
          <a:p>
            <a:r>
              <a:rPr lang="en-US" altLang="zh-CN" sz="2800" b="1" dirty="0">
                <a:solidFill>
                  <a:srgbClr val="002060"/>
                </a:solidFill>
                <a:latin typeface="Bell MT" panose="02020503060305020303" pitchFamily="18" charset="0"/>
              </a:rPr>
              <a:t>stalls                      business and money         </a:t>
            </a:r>
            <a:r>
              <a:rPr lang="en-US" altLang="zh-CN" sz="2800" b="1" dirty="0" err="1">
                <a:solidFill>
                  <a:srgbClr val="002060"/>
                </a:solidFill>
                <a:latin typeface="Bell MT" panose="02020503060305020303" pitchFamily="18" charset="0"/>
              </a:rPr>
              <a:t>ruins</a:t>
            </a:r>
            <a:r>
              <a:rPr lang="en-US" altLang="zh-CN" sz="2800" b="1" dirty="0" err="1">
                <a:solidFill>
                  <a:schemeClr val="bg1"/>
                </a:solidFill>
                <a:latin typeface="Ink Free" panose="03080402000500000000" pitchFamily="66" charset="0"/>
              </a:rPr>
              <a:t>the</a:t>
            </a:r>
            <a:r>
              <a:rPr lang="en-US" altLang="zh-CN" sz="2800" b="1" dirty="0">
                <a:solidFill>
                  <a:schemeClr val="bg1"/>
                </a:solidFill>
                <a:latin typeface="Ink Free" panose="03080402000500000000" pitchFamily="66" charset="0"/>
              </a:rPr>
              <a:t> sentences with the words and phrases below.  </a:t>
            </a:r>
            <a:endParaRPr lang="zh-CN" altLang="en-US" sz="2800" b="1" dirty="0">
              <a:solidFill>
                <a:schemeClr val="bg1"/>
              </a:solidFill>
              <a:latin typeface="Ink Free" panose="03080402000500000000" pitchFamily="66" charset="0"/>
            </a:endParaRPr>
          </a:p>
        </p:txBody>
      </p:sp>
      <p:sp>
        <p:nvSpPr>
          <p:cNvPr id="6" name="文本框 5"/>
          <p:cNvSpPr txBox="1"/>
          <p:nvPr/>
        </p:nvSpPr>
        <p:spPr>
          <a:xfrm>
            <a:off x="230331" y="2540577"/>
            <a:ext cx="11854296" cy="4031873"/>
          </a:xfrm>
          <a:prstGeom prst="rect">
            <a:avLst/>
          </a:prstGeom>
          <a:noFill/>
        </p:spPr>
        <p:txBody>
          <a:bodyPr wrap="square" rtlCol="0">
            <a:spAutoFit/>
          </a:bodyPr>
          <a:lstStyle/>
          <a:p>
            <a:r>
              <a:rPr lang="en-US" altLang="zh-CN" sz="3200" dirty="0">
                <a:solidFill>
                  <a:srgbClr val="002060"/>
                </a:solidFill>
                <a:latin typeface="Bell MT" panose="02020503060305020303" pitchFamily="18" charset="0"/>
              </a:rPr>
              <a:t>1. Machu Picchu was once part of the _________________________.</a:t>
            </a:r>
            <a:endParaRPr lang="en-US" altLang="zh-CN" sz="3200" dirty="0">
              <a:solidFill>
                <a:srgbClr val="002060"/>
              </a:solidFill>
              <a:latin typeface="Bell MT" panose="02020503060305020303" pitchFamily="18" charset="0"/>
            </a:endParaRPr>
          </a:p>
          <a:p>
            <a:r>
              <a:rPr lang="en-US" altLang="zh-CN" sz="3200" dirty="0">
                <a:solidFill>
                  <a:srgbClr val="002060"/>
                </a:solidFill>
                <a:latin typeface="Bell MT" panose="02020503060305020303" pitchFamily="18" charset="0"/>
              </a:rPr>
              <a:t>2. For many years, Machu Picchu was lost to the ________________. </a:t>
            </a:r>
            <a:endParaRPr lang="en-US" altLang="zh-CN" sz="3200" dirty="0">
              <a:solidFill>
                <a:srgbClr val="002060"/>
              </a:solidFill>
              <a:latin typeface="Bell MT" panose="02020503060305020303" pitchFamily="18" charset="0"/>
            </a:endParaRPr>
          </a:p>
          <a:p>
            <a:r>
              <a:rPr lang="en-US" altLang="zh-CN" sz="3200" dirty="0">
                <a:solidFill>
                  <a:srgbClr val="002060"/>
                </a:solidFill>
                <a:latin typeface="Bell MT" panose="02020503060305020303" pitchFamily="18" charset="0"/>
              </a:rPr>
              <a:t>3. Machu Picchu is now made up of _____________. </a:t>
            </a:r>
            <a:endParaRPr lang="en-US" altLang="zh-CN" sz="3200" dirty="0">
              <a:solidFill>
                <a:srgbClr val="002060"/>
              </a:solidFill>
              <a:latin typeface="Bell MT" panose="02020503060305020303" pitchFamily="18" charset="0"/>
            </a:endParaRPr>
          </a:p>
          <a:p>
            <a:r>
              <a:rPr lang="en-US" altLang="zh-CN" sz="3200" dirty="0">
                <a:solidFill>
                  <a:srgbClr val="002060"/>
                </a:solidFill>
                <a:latin typeface="Bell MT" panose="02020503060305020303" pitchFamily="18" charset="0"/>
              </a:rPr>
              <a:t>4. People believe that Machu Picchu is a(n) _____________, attracting many tourists each year. </a:t>
            </a:r>
            <a:endParaRPr lang="en-US" altLang="zh-CN" sz="3200" dirty="0">
              <a:solidFill>
                <a:srgbClr val="002060"/>
              </a:solidFill>
              <a:latin typeface="Bell MT" panose="02020503060305020303" pitchFamily="18" charset="0"/>
            </a:endParaRPr>
          </a:p>
          <a:p>
            <a:r>
              <a:rPr lang="en-US" altLang="zh-CN" sz="3200" dirty="0">
                <a:solidFill>
                  <a:srgbClr val="002060"/>
                </a:solidFill>
                <a:latin typeface="Bell MT" panose="02020503060305020303" pitchFamily="18" charset="0"/>
              </a:rPr>
              <a:t>5. Apart from being a magical place, Machu Picchu also brings a lot of ______________. </a:t>
            </a:r>
            <a:endParaRPr lang="en-US" altLang="zh-CN" sz="3200" dirty="0">
              <a:solidFill>
                <a:srgbClr val="002060"/>
              </a:solidFill>
              <a:latin typeface="Bell MT" panose="02020503060305020303" pitchFamily="18" charset="0"/>
            </a:endParaRPr>
          </a:p>
          <a:p>
            <a:r>
              <a:rPr lang="en-US" altLang="zh-CN" sz="3200" dirty="0">
                <a:solidFill>
                  <a:srgbClr val="002060"/>
                </a:solidFill>
                <a:latin typeface="Bell MT" panose="02020503060305020303" pitchFamily="18" charset="0"/>
              </a:rPr>
              <a:t>6. Local people sell things at ____________ to tourists. </a:t>
            </a:r>
            <a:endParaRPr lang="zh-CN" altLang="en-US" sz="3200" dirty="0">
              <a:solidFill>
                <a:srgbClr val="002060"/>
              </a:solidFill>
              <a:latin typeface="Bell MT" panose="02020503060305020303" pitchFamily="18" charset="0"/>
            </a:endParaRPr>
          </a:p>
        </p:txBody>
      </p:sp>
      <p:sp>
        <p:nvSpPr>
          <p:cNvPr id="7" name="文本框 6"/>
          <p:cNvSpPr txBox="1"/>
          <p:nvPr/>
        </p:nvSpPr>
        <p:spPr>
          <a:xfrm>
            <a:off x="6764481" y="2597728"/>
            <a:ext cx="4068041" cy="523220"/>
          </a:xfrm>
          <a:prstGeom prst="rect">
            <a:avLst/>
          </a:prstGeom>
          <a:noFill/>
        </p:spPr>
        <p:txBody>
          <a:bodyPr wrap="square" rtlCol="0">
            <a:spAutoFit/>
          </a:bodyPr>
          <a:lstStyle/>
          <a:p>
            <a:r>
              <a:rPr lang="en-US" altLang="zh-CN" sz="2800" b="1" dirty="0">
                <a:solidFill>
                  <a:srgbClr val="FF0000"/>
                </a:solidFill>
                <a:latin typeface="Bell MT" panose="02020503060305020303" pitchFamily="18" charset="0"/>
              </a:rPr>
              <a:t>Inca civilization</a:t>
            </a:r>
            <a:endParaRPr lang="zh-CN" altLang="en-US" sz="2800" b="1" dirty="0">
              <a:solidFill>
                <a:srgbClr val="FF0000"/>
              </a:solidFill>
              <a:latin typeface="Bell MT" panose="02020503060305020303" pitchFamily="18" charset="0"/>
            </a:endParaRPr>
          </a:p>
        </p:txBody>
      </p:sp>
      <p:sp>
        <p:nvSpPr>
          <p:cNvPr id="8" name="文本框 7"/>
          <p:cNvSpPr txBox="1"/>
          <p:nvPr/>
        </p:nvSpPr>
        <p:spPr>
          <a:xfrm>
            <a:off x="8589817" y="3072017"/>
            <a:ext cx="4068041" cy="523220"/>
          </a:xfrm>
          <a:prstGeom prst="rect">
            <a:avLst/>
          </a:prstGeom>
          <a:noFill/>
        </p:spPr>
        <p:txBody>
          <a:bodyPr wrap="square" rtlCol="0">
            <a:spAutoFit/>
          </a:bodyPr>
          <a:lstStyle/>
          <a:p>
            <a:r>
              <a:rPr lang="en-US" altLang="zh-CN" sz="2800" b="1" dirty="0">
                <a:solidFill>
                  <a:srgbClr val="FF0000"/>
                </a:solidFill>
                <a:latin typeface="Bell MT" panose="02020503060305020303" pitchFamily="18" charset="0"/>
              </a:rPr>
              <a:t>outside world </a:t>
            </a:r>
            <a:endParaRPr lang="zh-CN" altLang="en-US" sz="2800" b="1" dirty="0">
              <a:solidFill>
                <a:srgbClr val="FF0000"/>
              </a:solidFill>
              <a:latin typeface="Bell MT" panose="02020503060305020303" pitchFamily="18" charset="0"/>
            </a:endParaRPr>
          </a:p>
        </p:txBody>
      </p:sp>
      <p:sp>
        <p:nvSpPr>
          <p:cNvPr id="9" name="文本框 8"/>
          <p:cNvSpPr txBox="1"/>
          <p:nvPr/>
        </p:nvSpPr>
        <p:spPr>
          <a:xfrm>
            <a:off x="6476999" y="3567775"/>
            <a:ext cx="4068041" cy="523220"/>
          </a:xfrm>
          <a:prstGeom prst="rect">
            <a:avLst/>
          </a:prstGeom>
          <a:noFill/>
        </p:spPr>
        <p:txBody>
          <a:bodyPr wrap="square" rtlCol="0">
            <a:spAutoFit/>
          </a:bodyPr>
          <a:lstStyle/>
          <a:p>
            <a:r>
              <a:rPr lang="en-US" altLang="zh-CN" sz="2800" b="1" dirty="0">
                <a:solidFill>
                  <a:srgbClr val="FF0000"/>
                </a:solidFill>
                <a:latin typeface="Bell MT" panose="02020503060305020303" pitchFamily="18" charset="0"/>
              </a:rPr>
              <a:t>ruins</a:t>
            </a:r>
            <a:endParaRPr lang="zh-CN" altLang="en-US" sz="2800" b="1" dirty="0">
              <a:solidFill>
                <a:srgbClr val="FF0000"/>
              </a:solidFill>
              <a:latin typeface="Bell MT" panose="02020503060305020303" pitchFamily="18" charset="0"/>
            </a:endParaRPr>
          </a:p>
        </p:txBody>
      </p:sp>
      <p:sp>
        <p:nvSpPr>
          <p:cNvPr id="10" name="文本框 9"/>
          <p:cNvSpPr txBox="1"/>
          <p:nvPr/>
        </p:nvSpPr>
        <p:spPr>
          <a:xfrm>
            <a:off x="7616535" y="4029440"/>
            <a:ext cx="4068041" cy="523220"/>
          </a:xfrm>
          <a:prstGeom prst="rect">
            <a:avLst/>
          </a:prstGeom>
          <a:noFill/>
        </p:spPr>
        <p:txBody>
          <a:bodyPr wrap="square" rtlCol="0">
            <a:spAutoFit/>
          </a:bodyPr>
          <a:lstStyle/>
          <a:p>
            <a:r>
              <a:rPr lang="en-US" altLang="zh-CN" sz="2800" b="1" dirty="0">
                <a:solidFill>
                  <a:srgbClr val="FF0000"/>
                </a:solidFill>
                <a:latin typeface="Bell MT" panose="02020503060305020303" pitchFamily="18" charset="0"/>
              </a:rPr>
              <a:t>magnetic center</a:t>
            </a:r>
            <a:endParaRPr lang="zh-CN" altLang="en-US" sz="2800" b="1" dirty="0">
              <a:solidFill>
                <a:srgbClr val="FF0000"/>
              </a:solidFill>
              <a:latin typeface="Bell MT" panose="02020503060305020303" pitchFamily="18" charset="0"/>
            </a:endParaRPr>
          </a:p>
        </p:txBody>
      </p:sp>
      <p:sp>
        <p:nvSpPr>
          <p:cNvPr id="11" name="文本框 10"/>
          <p:cNvSpPr txBox="1"/>
          <p:nvPr/>
        </p:nvSpPr>
        <p:spPr>
          <a:xfrm>
            <a:off x="765462" y="5535028"/>
            <a:ext cx="4068041" cy="523220"/>
          </a:xfrm>
          <a:prstGeom prst="rect">
            <a:avLst/>
          </a:prstGeom>
          <a:noFill/>
        </p:spPr>
        <p:txBody>
          <a:bodyPr wrap="square" rtlCol="0">
            <a:spAutoFit/>
          </a:bodyPr>
          <a:lstStyle/>
          <a:p>
            <a:r>
              <a:rPr lang="en-US" altLang="zh-CN" sz="2800" b="1" dirty="0">
                <a:solidFill>
                  <a:srgbClr val="FF0000"/>
                </a:solidFill>
                <a:latin typeface="Bell MT" panose="02020503060305020303" pitchFamily="18" charset="0"/>
              </a:rPr>
              <a:t>business and money</a:t>
            </a:r>
            <a:endParaRPr lang="zh-CN" altLang="en-US" sz="2800" b="1" dirty="0">
              <a:solidFill>
                <a:srgbClr val="FF0000"/>
              </a:solidFill>
              <a:latin typeface="Bell MT" panose="02020503060305020303" pitchFamily="18" charset="0"/>
            </a:endParaRPr>
          </a:p>
        </p:txBody>
      </p:sp>
      <p:sp>
        <p:nvSpPr>
          <p:cNvPr id="12" name="文本框 11"/>
          <p:cNvSpPr txBox="1"/>
          <p:nvPr/>
        </p:nvSpPr>
        <p:spPr>
          <a:xfrm>
            <a:off x="5174673" y="5996693"/>
            <a:ext cx="2358736" cy="523220"/>
          </a:xfrm>
          <a:prstGeom prst="rect">
            <a:avLst/>
          </a:prstGeom>
          <a:noFill/>
        </p:spPr>
        <p:txBody>
          <a:bodyPr wrap="square" rtlCol="0">
            <a:spAutoFit/>
          </a:bodyPr>
          <a:lstStyle/>
          <a:p>
            <a:r>
              <a:rPr lang="en-US" altLang="zh-CN" sz="2800" b="1" dirty="0">
                <a:solidFill>
                  <a:srgbClr val="FF0000"/>
                </a:solidFill>
                <a:latin typeface="Bell MT" panose="02020503060305020303" pitchFamily="18" charset="0"/>
              </a:rPr>
              <a:t> stalls</a:t>
            </a:r>
            <a:endParaRPr lang="zh-CN" altLang="en-US" sz="2800" b="1" dirty="0">
              <a:solidFill>
                <a:srgbClr val="FF0000"/>
              </a:solidFill>
              <a:latin typeface="Bell MT" panose="020205030603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ook 1 Unit 2 Video Time">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415636" y="1075457"/>
            <a:ext cx="11196205" cy="5127915"/>
          </a:xfrm>
          <a:prstGeom prst="rect">
            <a:avLst/>
          </a:prstGeom>
        </p:spPr>
      </p:pic>
      <p:sp>
        <p:nvSpPr>
          <p:cNvPr id="2" name="文本框 1"/>
          <p:cNvSpPr txBox="1"/>
          <p:nvPr/>
        </p:nvSpPr>
        <p:spPr>
          <a:xfrm>
            <a:off x="230332" y="243899"/>
            <a:ext cx="6544542" cy="584775"/>
          </a:xfrm>
          <a:prstGeom prst="rect">
            <a:avLst/>
          </a:prstGeom>
          <a:solidFill>
            <a:srgbClr val="002060"/>
          </a:solidFill>
        </p:spPr>
        <p:txBody>
          <a:bodyPr wrap="square" rtlCol="0">
            <a:spAutoFit/>
          </a:bodyPr>
          <a:lstStyle/>
          <a:p>
            <a:r>
              <a:rPr lang="en-US" altLang="zh-CN" sz="3200" b="1" dirty="0">
                <a:solidFill>
                  <a:schemeClr val="bg1"/>
                </a:solidFill>
                <a:latin typeface="Ink Free" panose="03080402000500000000" pitchFamily="66" charset="0"/>
              </a:rPr>
              <a:t>Choose the correct answers on P34.  </a:t>
            </a:r>
            <a:endParaRPr lang="zh-CN" altLang="en-US" sz="3200" b="1" dirty="0">
              <a:solidFill>
                <a:schemeClr val="bg1"/>
              </a:solidFill>
              <a:latin typeface="Ink Free" panose="03080402000500000000"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30332" y="243899"/>
            <a:ext cx="3458442" cy="584775"/>
          </a:xfrm>
          <a:prstGeom prst="rect">
            <a:avLst/>
          </a:prstGeom>
          <a:solidFill>
            <a:srgbClr val="002060"/>
          </a:solidFill>
        </p:spPr>
        <p:txBody>
          <a:bodyPr wrap="square" rtlCol="0">
            <a:spAutoFit/>
          </a:bodyPr>
          <a:lstStyle/>
          <a:p>
            <a:r>
              <a:rPr lang="en-US" altLang="zh-CN" sz="3200" b="1" dirty="0">
                <a:solidFill>
                  <a:schemeClr val="bg1"/>
                </a:solidFill>
                <a:latin typeface="Ink Free" panose="03080402000500000000" pitchFamily="66" charset="0"/>
              </a:rPr>
              <a:t>Group Discussion </a:t>
            </a:r>
            <a:endParaRPr lang="zh-CN" altLang="en-US" sz="3200" b="1" dirty="0">
              <a:solidFill>
                <a:schemeClr val="bg1"/>
              </a:solidFill>
              <a:latin typeface="Ink Free" panose="03080402000500000000" pitchFamily="66" charset="0"/>
            </a:endParaRPr>
          </a:p>
        </p:txBody>
      </p:sp>
      <p:sp>
        <p:nvSpPr>
          <p:cNvPr id="6" name="文本框 5"/>
          <p:cNvSpPr txBox="1"/>
          <p:nvPr/>
        </p:nvSpPr>
        <p:spPr>
          <a:xfrm>
            <a:off x="379268" y="1174173"/>
            <a:ext cx="11102686" cy="954107"/>
          </a:xfrm>
          <a:prstGeom prst="rect">
            <a:avLst/>
          </a:prstGeom>
          <a:noFill/>
        </p:spPr>
        <p:txBody>
          <a:bodyPr wrap="square" rtlCol="0">
            <a:spAutoFit/>
          </a:bodyPr>
          <a:lstStyle/>
          <a:p>
            <a:r>
              <a:rPr lang="en-US" altLang="zh-CN" sz="2800" b="1" dirty="0">
                <a:solidFill>
                  <a:srgbClr val="002060"/>
                </a:solidFill>
                <a:latin typeface="Bell MT" panose="02020503060305020303" pitchFamily="18" charset="0"/>
              </a:rPr>
              <a:t>Should tourism be stopped in places in like Machu Picchu? Why or why not? </a:t>
            </a:r>
            <a:endParaRPr lang="zh-CN" altLang="en-US" sz="2800" b="1" dirty="0">
              <a:solidFill>
                <a:srgbClr val="002060"/>
              </a:solidFill>
              <a:latin typeface="Bell MT" panose="02020503060305020303" pitchFamily="18" charset="0"/>
            </a:endParaRPr>
          </a:p>
        </p:txBody>
      </p:sp>
      <p:sp>
        <p:nvSpPr>
          <p:cNvPr id="7" name="文本框 6"/>
          <p:cNvSpPr txBox="1"/>
          <p:nvPr/>
        </p:nvSpPr>
        <p:spPr>
          <a:xfrm>
            <a:off x="436418" y="2402032"/>
            <a:ext cx="11102686" cy="1815882"/>
          </a:xfrm>
          <a:prstGeom prst="rect">
            <a:avLst/>
          </a:prstGeom>
          <a:noFill/>
        </p:spPr>
        <p:txBody>
          <a:bodyPr wrap="square" rtlCol="0">
            <a:spAutoFit/>
          </a:bodyPr>
          <a:lstStyle/>
          <a:p>
            <a:r>
              <a:rPr lang="en-US" altLang="zh-CN" sz="2800" b="1" dirty="0">
                <a:solidFill>
                  <a:srgbClr val="002060"/>
                </a:solidFill>
                <a:latin typeface="Bell MT" panose="02020503060305020303" pitchFamily="18" charset="0"/>
              </a:rPr>
              <a:t>Tourism should not be stopped in places like Machu Picchu. While such places need to be protected, this should be balanced by the need for the world  to see and experience their wonders, and the need for local people to make a living. </a:t>
            </a:r>
            <a:endParaRPr lang="zh-CN" altLang="en-US" sz="2800" b="1" dirty="0">
              <a:solidFill>
                <a:srgbClr val="002060"/>
              </a:solidFill>
              <a:latin typeface="Bell MT" panose="020205030603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690503" y="436130"/>
            <a:ext cx="3894860" cy="707886"/>
          </a:xfrm>
          <a:prstGeom prst="rect">
            <a:avLst/>
          </a:prstGeom>
          <a:solidFill>
            <a:srgbClr val="002060"/>
          </a:solidFill>
        </p:spPr>
        <p:txBody>
          <a:bodyPr wrap="square" rtlCol="0">
            <a:spAutoFit/>
          </a:bodyPr>
          <a:lstStyle/>
          <a:p>
            <a:r>
              <a:rPr lang="en-US" altLang="zh-CN" sz="4000" b="1" dirty="0">
                <a:solidFill>
                  <a:schemeClr val="bg1"/>
                </a:solidFill>
                <a:latin typeface="Ink Free" panose="03080402000500000000" pitchFamily="66" charset="0"/>
              </a:rPr>
              <a:t>Facts or opinions? </a:t>
            </a:r>
            <a:endParaRPr lang="zh-CN" altLang="en-US" sz="4000" b="1" dirty="0">
              <a:solidFill>
                <a:schemeClr val="bg1"/>
              </a:solidFill>
              <a:latin typeface="Ink Free" panose="03080402000500000000" pitchFamily="66" charset="0"/>
            </a:endParaRPr>
          </a:p>
        </p:txBody>
      </p:sp>
      <p:sp>
        <p:nvSpPr>
          <p:cNvPr id="7" name="文本框 6"/>
          <p:cNvSpPr txBox="1"/>
          <p:nvPr/>
        </p:nvSpPr>
        <p:spPr>
          <a:xfrm>
            <a:off x="285749" y="1246909"/>
            <a:ext cx="11102687" cy="4170244"/>
          </a:xfrm>
          <a:prstGeom prst="rect">
            <a:avLst/>
          </a:prstGeom>
          <a:noFill/>
        </p:spPr>
        <p:txBody>
          <a:bodyPr wrap="square" rtlCol="0">
            <a:spAutoFit/>
          </a:bodyPr>
          <a:lstStyle/>
          <a:p>
            <a:pPr>
              <a:lnSpc>
                <a:spcPct val="150000"/>
              </a:lnSpc>
            </a:pPr>
            <a:r>
              <a:rPr lang="en-US" altLang="zh-CN" sz="3600" b="1" dirty="0">
                <a:solidFill>
                  <a:srgbClr val="FF0000"/>
                </a:solidFill>
                <a:latin typeface="Bell MT" panose="02020503060305020303" pitchFamily="18" charset="0"/>
              </a:rPr>
              <a:t>We will discuss----</a:t>
            </a:r>
            <a:endParaRPr lang="en-US" altLang="zh-CN" sz="3600" b="1" dirty="0">
              <a:solidFill>
                <a:srgbClr val="FF0000"/>
              </a:solidFill>
              <a:latin typeface="Bell MT" panose="02020503060305020303" pitchFamily="18" charset="0"/>
            </a:endParaRPr>
          </a:p>
          <a:p>
            <a:pPr marL="571500" indent="-571500">
              <a:lnSpc>
                <a:spcPct val="150000"/>
              </a:lnSpc>
              <a:buFont typeface="Wingdings" panose="05000000000000000000" pitchFamily="2" charset="2"/>
              <a:buChar char="l"/>
            </a:pPr>
            <a:r>
              <a:rPr lang="en-US" altLang="zh-CN" sz="3600" b="1" dirty="0">
                <a:solidFill>
                  <a:srgbClr val="002060"/>
                </a:solidFill>
                <a:latin typeface="Bell MT" panose="02020503060305020303" pitchFamily="18" charset="0"/>
              </a:rPr>
              <a:t>the difference between facts and opinions</a:t>
            </a:r>
            <a:endParaRPr lang="en-US" altLang="zh-CN" sz="3600" b="1" dirty="0">
              <a:solidFill>
                <a:srgbClr val="002060"/>
              </a:solidFill>
              <a:latin typeface="Bell MT" panose="02020503060305020303" pitchFamily="18" charset="0"/>
            </a:endParaRPr>
          </a:p>
          <a:p>
            <a:pPr marL="571500" indent="-571500">
              <a:lnSpc>
                <a:spcPct val="150000"/>
              </a:lnSpc>
              <a:buFont typeface="Wingdings" panose="05000000000000000000" pitchFamily="2" charset="2"/>
              <a:buChar char="l"/>
            </a:pPr>
            <a:r>
              <a:rPr lang="en-US" altLang="zh-CN" sz="3600" b="1" dirty="0">
                <a:solidFill>
                  <a:srgbClr val="002060"/>
                </a:solidFill>
                <a:latin typeface="Bell MT" panose="02020503060305020303" pitchFamily="18" charset="0"/>
              </a:rPr>
              <a:t>strategies to distinguish facts from opinions </a:t>
            </a:r>
            <a:endParaRPr lang="en-US" altLang="zh-CN" sz="3600" b="1" dirty="0">
              <a:solidFill>
                <a:srgbClr val="002060"/>
              </a:solidFill>
              <a:latin typeface="Bell MT" panose="02020503060305020303" pitchFamily="18" charset="0"/>
            </a:endParaRPr>
          </a:p>
          <a:p>
            <a:pPr marL="571500" indent="-571500">
              <a:lnSpc>
                <a:spcPct val="150000"/>
              </a:lnSpc>
              <a:buFont typeface="Wingdings" panose="05000000000000000000" pitchFamily="2" charset="2"/>
              <a:buChar char="l"/>
            </a:pPr>
            <a:r>
              <a:rPr lang="en-US" altLang="zh-CN" sz="3600" b="1" dirty="0">
                <a:solidFill>
                  <a:srgbClr val="002060"/>
                </a:solidFill>
                <a:latin typeface="Bell MT" panose="02020503060305020303" pitchFamily="18" charset="0"/>
              </a:rPr>
              <a:t>how to check factual statements</a:t>
            </a:r>
            <a:endParaRPr lang="en-US" altLang="zh-CN" sz="3600" b="1" dirty="0">
              <a:solidFill>
                <a:srgbClr val="002060"/>
              </a:solidFill>
              <a:latin typeface="Bell MT" panose="02020503060305020303" pitchFamily="18" charset="0"/>
            </a:endParaRPr>
          </a:p>
          <a:p>
            <a:pPr marL="571500" indent="-571500">
              <a:lnSpc>
                <a:spcPct val="150000"/>
              </a:lnSpc>
              <a:buFont typeface="Wingdings" panose="05000000000000000000" pitchFamily="2" charset="2"/>
              <a:buChar char="l"/>
            </a:pPr>
            <a:r>
              <a:rPr lang="en-US" altLang="zh-CN" sz="3600" b="1" dirty="0">
                <a:solidFill>
                  <a:srgbClr val="002060"/>
                </a:solidFill>
                <a:latin typeface="Bell MT" panose="02020503060305020303" pitchFamily="18" charset="0"/>
              </a:rPr>
              <a:t>clue words for opinion statements</a:t>
            </a:r>
            <a:endParaRPr lang="zh-CN" altLang="en-US" sz="3600" b="1" dirty="0">
              <a:solidFill>
                <a:srgbClr val="002060"/>
              </a:solidFill>
              <a:latin typeface="Bell MT" panose="02020503060305020303"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320384" y="256056"/>
          <a:ext cx="11580669" cy="6249913"/>
        </p:xfrm>
        <a:graphic>
          <a:graphicData uri="http://schemas.openxmlformats.org/drawingml/2006/table">
            <a:tbl>
              <a:tblPr firstRow="1" bandRow="1">
                <a:tableStyleId>{5940675A-B579-460E-94D1-54222C63F5DA}</a:tableStyleId>
              </a:tblPr>
              <a:tblGrid>
                <a:gridCol w="5529557"/>
                <a:gridCol w="6051112"/>
              </a:tblGrid>
              <a:tr h="528458">
                <a:tc>
                  <a:txBody>
                    <a:bodyPr/>
                    <a:lstStyle/>
                    <a:p>
                      <a:pPr algn="ctr"/>
                      <a:r>
                        <a:rPr lang="en-US" altLang="zh-CN" sz="3600" dirty="0">
                          <a:latin typeface="Bell MT" panose="02020503060305020303" pitchFamily="18" charset="0"/>
                        </a:rPr>
                        <a:t>Facts</a:t>
                      </a:r>
                      <a:endParaRPr lang="zh-CN" altLang="en-US" sz="3600" dirty="0">
                        <a:latin typeface="Bell MT" panose="02020503060305020303" pitchFamily="18" charset="0"/>
                      </a:endParaRPr>
                    </a:p>
                  </a:txBody>
                  <a:tcPr>
                    <a:solidFill>
                      <a:schemeClr val="accent4">
                        <a:lumMod val="60000"/>
                        <a:lumOff val="40000"/>
                      </a:schemeClr>
                    </a:solidFill>
                  </a:tcPr>
                </a:tc>
                <a:tc>
                  <a:txBody>
                    <a:bodyPr/>
                    <a:lstStyle/>
                    <a:p>
                      <a:pPr algn="ctr"/>
                      <a:r>
                        <a:rPr lang="en-US" altLang="zh-CN" sz="3600" dirty="0">
                          <a:latin typeface="Bell MT" panose="02020503060305020303" pitchFamily="18" charset="0"/>
                        </a:rPr>
                        <a:t>Opinions</a:t>
                      </a:r>
                      <a:endParaRPr lang="zh-CN" altLang="en-US" sz="3600" dirty="0">
                        <a:latin typeface="Bell MT" panose="02020503060305020303" pitchFamily="18" charset="0"/>
                      </a:endParaRPr>
                    </a:p>
                  </a:txBody>
                  <a:tcPr>
                    <a:solidFill>
                      <a:schemeClr val="accent4">
                        <a:lumMod val="60000"/>
                        <a:lumOff val="40000"/>
                      </a:schemeClr>
                    </a:solidFill>
                  </a:tcPr>
                </a:tc>
              </a:tr>
              <a:tr h="1869944">
                <a:tc rowSpan="2">
                  <a:txBody>
                    <a:bodyPr/>
                    <a:lstStyle/>
                    <a:p>
                      <a:endParaRPr lang="zh-CN" altLang="en-US" dirty="0"/>
                    </a:p>
                  </a:txBody>
                  <a:tcPr/>
                </a:tc>
                <a:tc>
                  <a:txBody>
                    <a:bodyPr/>
                    <a:lstStyle/>
                    <a:p>
                      <a:endParaRPr lang="zh-CN" altLang="en-US" dirty="0"/>
                    </a:p>
                  </a:txBody>
                  <a:tcPr/>
                </a:tc>
              </a:tr>
              <a:tr h="584988">
                <a:tc vMerge="1">
                  <a:tcPr/>
                </a:tc>
                <a:tc>
                  <a:txBody>
                    <a:bodyPr/>
                    <a:lstStyle/>
                    <a:p>
                      <a:endParaRPr lang="zh-CN" altLang="en-US" dirty="0"/>
                    </a:p>
                  </a:txBody>
                  <a:tcPr/>
                </a:tc>
              </a:tr>
              <a:tr h="909205">
                <a:tc>
                  <a:txBody>
                    <a:bodyPr/>
                    <a:lstStyle/>
                    <a:p>
                      <a:endParaRPr lang="zh-CN" altLang="en-US" dirty="0"/>
                    </a:p>
                  </a:txBody>
                  <a:tcPr/>
                </a:tc>
                <a:tc rowSpan="2">
                  <a:txBody>
                    <a:bodyPr/>
                    <a:lstStyle/>
                    <a:p>
                      <a:endParaRPr lang="zh-CN" altLang="en-US" dirty="0"/>
                    </a:p>
                  </a:txBody>
                  <a:tcPr/>
                </a:tc>
              </a:tr>
              <a:tr h="2245696">
                <a:tc>
                  <a:txBody>
                    <a:bodyPr/>
                    <a:lstStyle/>
                    <a:p>
                      <a:endParaRPr lang="zh-CN" altLang="en-US" dirty="0"/>
                    </a:p>
                  </a:txBody>
                  <a:tcPr/>
                </a:tc>
                <a:tc vMerge="1">
                  <a:tcPr/>
                </a:tc>
              </a:tr>
            </a:tbl>
          </a:graphicData>
        </a:graphic>
      </p:graphicFrame>
      <p:sp>
        <p:nvSpPr>
          <p:cNvPr id="8" name="文本框 7"/>
          <p:cNvSpPr txBox="1"/>
          <p:nvPr/>
        </p:nvSpPr>
        <p:spPr>
          <a:xfrm>
            <a:off x="452003" y="1014909"/>
            <a:ext cx="5434446" cy="2308324"/>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A fact is a statement that is true.</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Facts can be proven. </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Anyone who is checking will find or see the same thing.</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There can  be no other reasonable point of view.  </a:t>
            </a:r>
            <a:endParaRPr lang="zh-CN" altLang="en-US" sz="2400" b="1" dirty="0">
              <a:solidFill>
                <a:srgbClr val="002060"/>
              </a:solidFill>
              <a:latin typeface="Bell MT" panose="02020503060305020303" pitchFamily="18" charset="0"/>
            </a:endParaRPr>
          </a:p>
        </p:txBody>
      </p:sp>
      <p:sp>
        <p:nvSpPr>
          <p:cNvPr id="11" name="文本框 10"/>
          <p:cNvSpPr txBox="1"/>
          <p:nvPr/>
        </p:nvSpPr>
        <p:spPr>
          <a:xfrm>
            <a:off x="320384" y="3429000"/>
            <a:ext cx="5476009" cy="707886"/>
          </a:xfrm>
          <a:prstGeom prst="rect">
            <a:avLst/>
          </a:prstGeom>
          <a:solidFill>
            <a:schemeClr val="accent4">
              <a:lumMod val="60000"/>
              <a:lumOff val="40000"/>
            </a:schemeClr>
          </a:solidFill>
        </p:spPr>
        <p:txBody>
          <a:bodyPr wrap="square" rtlCol="0">
            <a:spAutoFit/>
          </a:bodyPr>
          <a:lstStyle/>
          <a:p>
            <a:r>
              <a:rPr lang="en-US" altLang="zh-CN" sz="2000" b="1" dirty="0">
                <a:latin typeface="Bell MT" panose="02020503060305020303" pitchFamily="18" charset="0"/>
              </a:rPr>
              <a:t>How can we check or prove that a statement is a fact? </a:t>
            </a:r>
            <a:endParaRPr lang="zh-CN" altLang="en-US" sz="2000" b="1" dirty="0">
              <a:latin typeface="Bell MT" panose="02020503060305020303" pitchFamily="18" charset="0"/>
            </a:endParaRPr>
          </a:p>
        </p:txBody>
      </p:sp>
      <p:sp>
        <p:nvSpPr>
          <p:cNvPr id="12" name="文本框 11"/>
          <p:cNvSpPr txBox="1"/>
          <p:nvPr/>
        </p:nvSpPr>
        <p:spPr>
          <a:xfrm>
            <a:off x="347228" y="4504805"/>
            <a:ext cx="5434446" cy="1569660"/>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Look it up in a book</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check records or statistics. </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ask eye witnesses. </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weigh it or measure it</a:t>
            </a:r>
            <a:endParaRPr lang="zh-CN" altLang="en-US" sz="2400" b="1" dirty="0">
              <a:solidFill>
                <a:srgbClr val="002060"/>
              </a:solidFill>
              <a:latin typeface="Bell MT" panose="02020503060305020303" pitchFamily="18" charset="0"/>
            </a:endParaRPr>
          </a:p>
        </p:txBody>
      </p:sp>
      <p:sp>
        <p:nvSpPr>
          <p:cNvPr id="15" name="文本框 14"/>
          <p:cNvSpPr txBox="1"/>
          <p:nvPr/>
        </p:nvSpPr>
        <p:spPr>
          <a:xfrm>
            <a:off x="6236276" y="1014909"/>
            <a:ext cx="5434446" cy="1569660"/>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Actually a point of view</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How the writer thinks or feels about something– a belief; an idea– a feeling </a:t>
            </a:r>
            <a:endParaRPr lang="zh-CN" altLang="en-US" sz="2400" b="1" dirty="0">
              <a:solidFill>
                <a:srgbClr val="002060"/>
              </a:solidFill>
              <a:latin typeface="Bell MT" panose="02020503060305020303" pitchFamily="18" charset="0"/>
            </a:endParaRPr>
          </a:p>
        </p:txBody>
      </p:sp>
      <p:sp>
        <p:nvSpPr>
          <p:cNvPr id="16" name="文本框 15"/>
          <p:cNvSpPr txBox="1"/>
          <p:nvPr/>
        </p:nvSpPr>
        <p:spPr>
          <a:xfrm>
            <a:off x="6029322" y="2906944"/>
            <a:ext cx="5476009" cy="400110"/>
          </a:xfrm>
          <a:prstGeom prst="rect">
            <a:avLst/>
          </a:prstGeom>
          <a:solidFill>
            <a:schemeClr val="accent4">
              <a:lumMod val="60000"/>
              <a:lumOff val="40000"/>
            </a:schemeClr>
          </a:solidFill>
        </p:spPr>
        <p:txBody>
          <a:bodyPr wrap="square" rtlCol="0">
            <a:spAutoFit/>
          </a:bodyPr>
          <a:lstStyle/>
          <a:p>
            <a:r>
              <a:rPr lang="en-US" altLang="zh-CN" sz="2000" b="1" dirty="0">
                <a:latin typeface="Bell MT" panose="02020503060305020303" pitchFamily="18" charset="0"/>
              </a:rPr>
              <a:t>Common clue words for opinions </a:t>
            </a:r>
            <a:endParaRPr lang="zh-CN" altLang="en-US" sz="2000" b="1" dirty="0">
              <a:latin typeface="Bell MT" panose="02020503060305020303" pitchFamily="18" charset="0"/>
            </a:endParaRPr>
          </a:p>
        </p:txBody>
      </p:sp>
      <p:sp>
        <p:nvSpPr>
          <p:cNvPr id="19" name="文本框 18"/>
          <p:cNvSpPr txBox="1"/>
          <p:nvPr/>
        </p:nvSpPr>
        <p:spPr>
          <a:xfrm>
            <a:off x="5923667" y="3675968"/>
            <a:ext cx="2072138" cy="2308324"/>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should    </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maybe</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probably</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might</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perhaps</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too </a:t>
            </a:r>
            <a:endParaRPr lang="en-US" altLang="zh-CN" sz="2400" b="1" dirty="0">
              <a:solidFill>
                <a:srgbClr val="002060"/>
              </a:solidFill>
              <a:latin typeface="Bell MT" panose="02020503060305020303" pitchFamily="18" charset="0"/>
            </a:endParaRPr>
          </a:p>
        </p:txBody>
      </p:sp>
      <p:sp>
        <p:nvSpPr>
          <p:cNvPr id="20" name="文本框 19"/>
          <p:cNvSpPr txBox="1"/>
          <p:nvPr/>
        </p:nvSpPr>
        <p:spPr>
          <a:xfrm>
            <a:off x="7725099" y="3675968"/>
            <a:ext cx="1626646" cy="2308324"/>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feel</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believe</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think</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idea</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if           </a:t>
            </a:r>
            <a:endParaRPr lang="zh-CN" altLang="en-US" sz="2400" b="1" dirty="0">
              <a:solidFill>
                <a:srgbClr val="002060"/>
              </a:solidFill>
              <a:latin typeface="Bell MT" panose="02020503060305020303" pitchFamily="18" charset="0"/>
            </a:endParaRPr>
          </a:p>
          <a:p>
            <a:endParaRPr lang="zh-CN" altLang="en-US" sz="2400" dirty="0"/>
          </a:p>
        </p:txBody>
      </p:sp>
      <p:sp>
        <p:nvSpPr>
          <p:cNvPr id="23" name="文本框 22"/>
          <p:cNvSpPr txBox="1"/>
          <p:nvPr/>
        </p:nvSpPr>
        <p:spPr>
          <a:xfrm>
            <a:off x="9465408" y="3332317"/>
            <a:ext cx="2153360" cy="3785652"/>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best</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easy</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beautiful</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great</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difficult</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ugly</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pretty</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simple</a:t>
            </a:r>
            <a:endParaRPr lang="en-US" altLang="zh-CN" sz="2400" b="1" dirty="0">
              <a:solidFill>
                <a:srgbClr val="002060"/>
              </a:solidFill>
              <a:latin typeface="Bell MT" panose="02020503060305020303" pitchFamily="18" charset="0"/>
            </a:endParaRPr>
          </a:p>
          <a:p>
            <a:pPr marL="457200" indent="-457200">
              <a:buFont typeface="Wingdings" panose="05000000000000000000" pitchFamily="2" charset="2"/>
              <a:buChar char="Ø"/>
            </a:pPr>
            <a:r>
              <a:rPr lang="en-US" altLang="zh-CN" sz="2400" b="1" dirty="0">
                <a:solidFill>
                  <a:srgbClr val="002060"/>
                </a:solidFill>
                <a:latin typeface="Bell MT" panose="02020503060305020303" pitchFamily="18" charset="0"/>
              </a:rPr>
              <a:t>wonderful      </a:t>
            </a:r>
            <a:endParaRPr lang="zh-CN" altLang="en-US" sz="2400" b="1" dirty="0">
              <a:solidFill>
                <a:srgbClr val="002060"/>
              </a:solidFill>
              <a:latin typeface="Bell MT" panose="02020503060305020303" pitchFamily="18" charset="0"/>
            </a:endParaRPr>
          </a:p>
          <a:p>
            <a:endParaRPr lang="zh-CN" altLang="en-US" sz="2400" dirty="0"/>
          </a:p>
        </p:txBody>
      </p:sp>
      <p:sp>
        <p:nvSpPr>
          <p:cNvPr id="24" name="文本框 23"/>
          <p:cNvSpPr txBox="1"/>
          <p:nvPr/>
        </p:nvSpPr>
        <p:spPr>
          <a:xfrm>
            <a:off x="5923667" y="5770947"/>
            <a:ext cx="5849234" cy="830997"/>
          </a:xfrm>
          <a:prstGeom prst="rect">
            <a:avLst/>
          </a:prstGeom>
          <a:solidFill>
            <a:schemeClr val="accent4">
              <a:lumMod val="60000"/>
              <a:lumOff val="40000"/>
            </a:schemeClr>
          </a:solidFill>
        </p:spPr>
        <p:txBody>
          <a:bodyPr wrap="square" rtlCol="0">
            <a:spAutoFit/>
          </a:bodyPr>
          <a:lstStyle/>
          <a:p>
            <a:r>
              <a:rPr lang="en-US" altLang="zh-CN" sz="2400" b="1" dirty="0">
                <a:latin typeface="Bell MT" panose="02020503060305020303" pitchFamily="18" charset="0"/>
              </a:rPr>
              <a:t>Words that predict the future.</a:t>
            </a:r>
            <a:endParaRPr lang="en-US" altLang="zh-CN" sz="2400" b="1" dirty="0">
              <a:latin typeface="Bell MT" panose="02020503060305020303" pitchFamily="18" charset="0"/>
            </a:endParaRPr>
          </a:p>
          <a:p>
            <a:r>
              <a:rPr lang="en-US" altLang="zh-CN" sz="2400" b="1" dirty="0">
                <a:latin typeface="Bell MT" panose="02020503060305020303" pitchFamily="18" charset="0"/>
              </a:rPr>
              <a:t>value words</a:t>
            </a:r>
            <a:endParaRPr lang="zh-CN" altLang="en-US" sz="2400" b="1" dirty="0">
              <a:latin typeface="Bell MT" panose="020205030603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anim calcmode="lin" valueType="num">
                                      <p:cBhvr additive="base">
                                        <p:cTn id="4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xEl>
                                              <p:pRg st="2" end="2"/>
                                            </p:txEl>
                                          </p:spTgt>
                                        </p:tgtEl>
                                        <p:attrNameLst>
                                          <p:attrName>style.visibility</p:attrName>
                                        </p:attrNameLst>
                                      </p:cBhvr>
                                      <p:to>
                                        <p:strVal val="visible"/>
                                      </p:to>
                                    </p:set>
                                    <p:anim calcmode="lin" valueType="num">
                                      <p:cBhvr additive="base">
                                        <p:cTn id="5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xEl>
                                              <p:pRg st="3" end="3"/>
                                            </p:txEl>
                                          </p:spTgt>
                                        </p:tgtEl>
                                        <p:attrNameLst>
                                          <p:attrName>style.visibility</p:attrName>
                                        </p:attrNameLst>
                                      </p:cBhvr>
                                      <p:to>
                                        <p:strVal val="visible"/>
                                      </p:to>
                                    </p:set>
                                    <p:anim calcmode="lin" valueType="num">
                                      <p:cBhvr additive="base">
                                        <p:cTn id="6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xEl>
                                              <p:pRg st="0" end="0"/>
                                            </p:txEl>
                                          </p:spTgt>
                                        </p:tgtEl>
                                        <p:attrNameLst>
                                          <p:attrName>style.visibility</p:attrName>
                                        </p:attrNameLst>
                                      </p:cBhvr>
                                      <p:to>
                                        <p:strVal val="visible"/>
                                      </p:to>
                                    </p:set>
                                    <p:anim calcmode="lin" valueType="num">
                                      <p:cBhvr additive="base">
                                        <p:cTn id="6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xEl>
                                              <p:pRg st="1" end="1"/>
                                            </p:txEl>
                                          </p:spTgt>
                                        </p:tgtEl>
                                        <p:attrNameLst>
                                          <p:attrName>style.visibility</p:attrName>
                                        </p:attrNameLst>
                                      </p:cBhvr>
                                      <p:to>
                                        <p:strVal val="visible"/>
                                      </p:to>
                                    </p:set>
                                    <p:anim calcmode="lin" valueType="num">
                                      <p:cBhvr additive="base">
                                        <p:cTn id="7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 calcmode="lin" valueType="num">
                                      <p:cBhvr additive="base">
                                        <p:cTn id="85"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9">
                                            <p:txEl>
                                              <p:pRg st="1" end="1"/>
                                            </p:txEl>
                                          </p:spTgt>
                                        </p:tgtEl>
                                        <p:attrNameLst>
                                          <p:attrName>style.visibility</p:attrName>
                                        </p:attrNameLst>
                                      </p:cBhvr>
                                      <p:to>
                                        <p:strVal val="visible"/>
                                      </p:to>
                                    </p:set>
                                    <p:anim calcmode="lin" valueType="num">
                                      <p:cBhvr additive="base">
                                        <p:cTn id="91" dur="5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9">
                                            <p:txEl>
                                              <p:pRg st="2" end="2"/>
                                            </p:txEl>
                                          </p:spTgt>
                                        </p:tgtEl>
                                        <p:attrNameLst>
                                          <p:attrName>style.visibility</p:attrName>
                                        </p:attrNameLst>
                                      </p:cBhvr>
                                      <p:to>
                                        <p:strVal val="visible"/>
                                      </p:to>
                                    </p:set>
                                    <p:anim calcmode="lin" valueType="num">
                                      <p:cBhvr additive="base">
                                        <p:cTn id="97" dur="500" fill="hold"/>
                                        <p:tgtEl>
                                          <p:spTgt spid="19">
                                            <p:txEl>
                                              <p:pRg st="2" end="2"/>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9">
                                            <p:txEl>
                                              <p:pRg st="3" end="3"/>
                                            </p:txEl>
                                          </p:spTgt>
                                        </p:tgtEl>
                                        <p:attrNameLst>
                                          <p:attrName>style.visibility</p:attrName>
                                        </p:attrNameLst>
                                      </p:cBhvr>
                                      <p:to>
                                        <p:strVal val="visible"/>
                                      </p:to>
                                    </p:set>
                                    <p:anim calcmode="lin" valueType="num">
                                      <p:cBhvr additive="base">
                                        <p:cTn id="103" dur="500" fill="hold"/>
                                        <p:tgtEl>
                                          <p:spTgt spid="19">
                                            <p:txEl>
                                              <p:pRg st="3" end="3"/>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9">
                                            <p:txEl>
                                              <p:pRg st="4" end="4"/>
                                            </p:txEl>
                                          </p:spTgt>
                                        </p:tgtEl>
                                        <p:attrNameLst>
                                          <p:attrName>style.visibility</p:attrName>
                                        </p:attrNameLst>
                                      </p:cBhvr>
                                      <p:to>
                                        <p:strVal val="visible"/>
                                      </p:to>
                                    </p:set>
                                    <p:anim calcmode="lin" valueType="num">
                                      <p:cBhvr additive="base">
                                        <p:cTn id="109" dur="500" fill="hold"/>
                                        <p:tgtEl>
                                          <p:spTgt spid="19">
                                            <p:txEl>
                                              <p:pRg st="4" end="4"/>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9">
                                            <p:txEl>
                                              <p:pRg st="5" end="5"/>
                                            </p:txEl>
                                          </p:spTgt>
                                        </p:tgtEl>
                                        <p:attrNameLst>
                                          <p:attrName>style.visibility</p:attrName>
                                        </p:attrNameLst>
                                      </p:cBhvr>
                                      <p:to>
                                        <p:strVal val="visible"/>
                                      </p:to>
                                    </p:set>
                                    <p:anim calcmode="lin" valueType="num">
                                      <p:cBhvr additive="base">
                                        <p:cTn id="115" dur="500" fill="hold"/>
                                        <p:tgtEl>
                                          <p:spTgt spid="19">
                                            <p:txEl>
                                              <p:pRg st="5" end="5"/>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20">
                                            <p:txEl>
                                              <p:pRg st="0" end="0"/>
                                            </p:txEl>
                                          </p:spTgt>
                                        </p:tgtEl>
                                        <p:attrNameLst>
                                          <p:attrName>style.visibility</p:attrName>
                                        </p:attrNameLst>
                                      </p:cBhvr>
                                      <p:to>
                                        <p:strVal val="visible"/>
                                      </p:to>
                                    </p:set>
                                    <p:anim calcmode="lin" valueType="num">
                                      <p:cBhvr additive="base">
                                        <p:cTn id="12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0">
                                            <p:txEl>
                                              <p:pRg st="1" end="1"/>
                                            </p:txEl>
                                          </p:spTgt>
                                        </p:tgtEl>
                                        <p:attrNameLst>
                                          <p:attrName>style.visibility</p:attrName>
                                        </p:attrNameLst>
                                      </p:cBhvr>
                                      <p:to>
                                        <p:strVal val="visible"/>
                                      </p:to>
                                    </p:set>
                                    <p:anim calcmode="lin" valueType="num">
                                      <p:cBhvr additive="base">
                                        <p:cTn id="127"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0">
                                            <p:txEl>
                                              <p:pRg st="2" end="2"/>
                                            </p:txEl>
                                          </p:spTgt>
                                        </p:tgtEl>
                                        <p:attrNameLst>
                                          <p:attrName>style.visibility</p:attrName>
                                        </p:attrNameLst>
                                      </p:cBhvr>
                                      <p:to>
                                        <p:strVal val="visible"/>
                                      </p:to>
                                    </p:set>
                                    <p:anim calcmode="lin" valueType="num">
                                      <p:cBhvr additive="base">
                                        <p:cTn id="133" dur="500" fill="hold"/>
                                        <p:tgtEl>
                                          <p:spTgt spid="20">
                                            <p:txEl>
                                              <p:pRg st="2" end="2"/>
                                            </p:txEl>
                                          </p:spTgt>
                                        </p:tgtEl>
                                        <p:attrNameLst>
                                          <p:attrName>ppt_x</p:attrName>
                                        </p:attrNameLst>
                                      </p:cBhvr>
                                      <p:tavLst>
                                        <p:tav tm="0">
                                          <p:val>
                                            <p:strVal val="#ppt_x"/>
                                          </p:val>
                                        </p:tav>
                                        <p:tav tm="100000">
                                          <p:val>
                                            <p:strVal val="#ppt_x"/>
                                          </p:val>
                                        </p:tav>
                                      </p:tavLst>
                                    </p:anim>
                                    <p:anim calcmode="lin" valueType="num">
                                      <p:cBhvr additive="base">
                                        <p:cTn id="134" dur="500" fill="hold"/>
                                        <p:tgtEl>
                                          <p:spTgt spid="2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20">
                                            <p:txEl>
                                              <p:pRg st="3" end="3"/>
                                            </p:txEl>
                                          </p:spTgt>
                                        </p:tgtEl>
                                        <p:attrNameLst>
                                          <p:attrName>style.visibility</p:attrName>
                                        </p:attrNameLst>
                                      </p:cBhvr>
                                      <p:to>
                                        <p:strVal val="visible"/>
                                      </p:to>
                                    </p:set>
                                    <p:anim calcmode="lin" valueType="num">
                                      <p:cBhvr additive="base">
                                        <p:cTn id="139" dur="500" fill="hold"/>
                                        <p:tgtEl>
                                          <p:spTgt spid="20">
                                            <p:txEl>
                                              <p:pRg st="3" end="3"/>
                                            </p:txEl>
                                          </p:spTgt>
                                        </p:tgtEl>
                                        <p:attrNameLst>
                                          <p:attrName>ppt_x</p:attrName>
                                        </p:attrNameLst>
                                      </p:cBhvr>
                                      <p:tavLst>
                                        <p:tav tm="0">
                                          <p:val>
                                            <p:strVal val="#ppt_x"/>
                                          </p:val>
                                        </p:tav>
                                        <p:tav tm="100000">
                                          <p:val>
                                            <p:strVal val="#ppt_x"/>
                                          </p:val>
                                        </p:tav>
                                      </p:tavLst>
                                    </p:anim>
                                    <p:anim calcmode="lin" valueType="num">
                                      <p:cBhvr additive="base">
                                        <p:cTn id="140" dur="500" fill="hold"/>
                                        <p:tgtEl>
                                          <p:spTgt spid="2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20">
                                            <p:txEl>
                                              <p:pRg st="4" end="4"/>
                                            </p:txEl>
                                          </p:spTgt>
                                        </p:tgtEl>
                                        <p:attrNameLst>
                                          <p:attrName>style.visibility</p:attrName>
                                        </p:attrNameLst>
                                      </p:cBhvr>
                                      <p:to>
                                        <p:strVal val="visible"/>
                                      </p:to>
                                    </p:set>
                                    <p:anim calcmode="lin" valueType="num">
                                      <p:cBhvr additive="base">
                                        <p:cTn id="145" dur="500" fill="hold"/>
                                        <p:tgtEl>
                                          <p:spTgt spid="20">
                                            <p:txEl>
                                              <p:pRg st="4" end="4"/>
                                            </p:txEl>
                                          </p:spTgt>
                                        </p:tgtEl>
                                        <p:attrNameLst>
                                          <p:attrName>ppt_x</p:attrName>
                                        </p:attrNameLst>
                                      </p:cBhvr>
                                      <p:tavLst>
                                        <p:tav tm="0">
                                          <p:val>
                                            <p:strVal val="#ppt_x"/>
                                          </p:val>
                                        </p:tav>
                                        <p:tav tm="100000">
                                          <p:val>
                                            <p:strVal val="#ppt_x"/>
                                          </p:val>
                                        </p:tav>
                                      </p:tavLst>
                                    </p:anim>
                                    <p:anim calcmode="lin" valueType="num">
                                      <p:cBhvr additive="base">
                                        <p:cTn id="146" dur="500" fill="hold"/>
                                        <p:tgtEl>
                                          <p:spTgt spid="2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23">
                                            <p:txEl>
                                              <p:pRg st="0" end="0"/>
                                            </p:txEl>
                                          </p:spTgt>
                                        </p:tgtEl>
                                        <p:attrNameLst>
                                          <p:attrName>style.visibility</p:attrName>
                                        </p:attrNameLst>
                                      </p:cBhvr>
                                      <p:to>
                                        <p:strVal val="visible"/>
                                      </p:to>
                                    </p:set>
                                    <p:anim calcmode="lin" valueType="num">
                                      <p:cBhvr additive="base">
                                        <p:cTn id="151"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52"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23">
                                            <p:txEl>
                                              <p:pRg st="1" end="1"/>
                                            </p:txEl>
                                          </p:spTgt>
                                        </p:tgtEl>
                                        <p:attrNameLst>
                                          <p:attrName>style.visibility</p:attrName>
                                        </p:attrNameLst>
                                      </p:cBhvr>
                                      <p:to>
                                        <p:strVal val="visible"/>
                                      </p:to>
                                    </p:set>
                                    <p:anim calcmode="lin" valueType="num">
                                      <p:cBhvr additive="base">
                                        <p:cTn id="15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58"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23">
                                            <p:txEl>
                                              <p:pRg st="2" end="2"/>
                                            </p:txEl>
                                          </p:spTgt>
                                        </p:tgtEl>
                                        <p:attrNameLst>
                                          <p:attrName>style.visibility</p:attrName>
                                        </p:attrNameLst>
                                      </p:cBhvr>
                                      <p:to>
                                        <p:strVal val="visible"/>
                                      </p:to>
                                    </p:set>
                                    <p:anim calcmode="lin" valueType="num">
                                      <p:cBhvr additive="base">
                                        <p:cTn id="163"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164"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23">
                                            <p:txEl>
                                              <p:pRg st="3" end="3"/>
                                            </p:txEl>
                                          </p:spTgt>
                                        </p:tgtEl>
                                        <p:attrNameLst>
                                          <p:attrName>style.visibility</p:attrName>
                                        </p:attrNameLst>
                                      </p:cBhvr>
                                      <p:to>
                                        <p:strVal val="visible"/>
                                      </p:to>
                                    </p:set>
                                    <p:anim calcmode="lin" valueType="num">
                                      <p:cBhvr additive="base">
                                        <p:cTn id="169"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170"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2" presetClass="entr" presetSubtype="4" fill="hold" grpId="0" nodeType="clickEffect">
                                  <p:stCondLst>
                                    <p:cond delay="0"/>
                                  </p:stCondLst>
                                  <p:childTnLst>
                                    <p:set>
                                      <p:cBhvr>
                                        <p:cTn id="174" dur="1" fill="hold">
                                          <p:stCondLst>
                                            <p:cond delay="0"/>
                                          </p:stCondLst>
                                        </p:cTn>
                                        <p:tgtEl>
                                          <p:spTgt spid="23">
                                            <p:txEl>
                                              <p:pRg st="4" end="4"/>
                                            </p:txEl>
                                          </p:spTgt>
                                        </p:tgtEl>
                                        <p:attrNameLst>
                                          <p:attrName>style.visibility</p:attrName>
                                        </p:attrNameLst>
                                      </p:cBhvr>
                                      <p:to>
                                        <p:strVal val="visible"/>
                                      </p:to>
                                    </p:set>
                                    <p:anim calcmode="lin" valueType="num">
                                      <p:cBhvr additive="base">
                                        <p:cTn id="175" dur="5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176" dur="500" fill="hold"/>
                                        <p:tgtEl>
                                          <p:spTgt spid="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23">
                                            <p:txEl>
                                              <p:pRg st="5" end="5"/>
                                            </p:txEl>
                                          </p:spTgt>
                                        </p:tgtEl>
                                        <p:attrNameLst>
                                          <p:attrName>style.visibility</p:attrName>
                                        </p:attrNameLst>
                                      </p:cBhvr>
                                      <p:to>
                                        <p:strVal val="visible"/>
                                      </p:to>
                                    </p:set>
                                    <p:anim calcmode="lin" valueType="num">
                                      <p:cBhvr additive="base">
                                        <p:cTn id="181" dur="500" fill="hold"/>
                                        <p:tgtEl>
                                          <p:spTgt spid="23">
                                            <p:txEl>
                                              <p:pRg st="5" end="5"/>
                                            </p:txEl>
                                          </p:spTgt>
                                        </p:tgtEl>
                                        <p:attrNameLst>
                                          <p:attrName>ppt_x</p:attrName>
                                        </p:attrNameLst>
                                      </p:cBhvr>
                                      <p:tavLst>
                                        <p:tav tm="0">
                                          <p:val>
                                            <p:strVal val="#ppt_x"/>
                                          </p:val>
                                        </p:tav>
                                        <p:tav tm="100000">
                                          <p:val>
                                            <p:strVal val="#ppt_x"/>
                                          </p:val>
                                        </p:tav>
                                      </p:tavLst>
                                    </p:anim>
                                    <p:anim calcmode="lin" valueType="num">
                                      <p:cBhvr additive="base">
                                        <p:cTn id="182" dur="500" fill="hold"/>
                                        <p:tgtEl>
                                          <p:spTgt spid="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83" fill="hold">
                      <p:stCondLst>
                        <p:cond delay="indefinite"/>
                      </p:stCondLst>
                      <p:childTnLst>
                        <p:par>
                          <p:cTn id="184" fill="hold">
                            <p:stCondLst>
                              <p:cond delay="0"/>
                            </p:stCondLst>
                            <p:childTnLst>
                              <p:par>
                                <p:cTn id="185" presetID="2" presetClass="entr" presetSubtype="4" fill="hold" grpId="0" nodeType="clickEffect">
                                  <p:stCondLst>
                                    <p:cond delay="0"/>
                                  </p:stCondLst>
                                  <p:childTnLst>
                                    <p:set>
                                      <p:cBhvr>
                                        <p:cTn id="186" dur="1" fill="hold">
                                          <p:stCondLst>
                                            <p:cond delay="0"/>
                                          </p:stCondLst>
                                        </p:cTn>
                                        <p:tgtEl>
                                          <p:spTgt spid="23">
                                            <p:txEl>
                                              <p:pRg st="6" end="6"/>
                                            </p:txEl>
                                          </p:spTgt>
                                        </p:tgtEl>
                                        <p:attrNameLst>
                                          <p:attrName>style.visibility</p:attrName>
                                        </p:attrNameLst>
                                      </p:cBhvr>
                                      <p:to>
                                        <p:strVal val="visible"/>
                                      </p:to>
                                    </p:set>
                                    <p:anim calcmode="lin" valueType="num">
                                      <p:cBhvr additive="base">
                                        <p:cTn id="187" dur="500" fill="hold"/>
                                        <p:tgtEl>
                                          <p:spTgt spid="23">
                                            <p:txEl>
                                              <p:pRg st="6" end="6"/>
                                            </p:txEl>
                                          </p:spTgt>
                                        </p:tgtEl>
                                        <p:attrNameLst>
                                          <p:attrName>ppt_x</p:attrName>
                                        </p:attrNameLst>
                                      </p:cBhvr>
                                      <p:tavLst>
                                        <p:tav tm="0">
                                          <p:val>
                                            <p:strVal val="#ppt_x"/>
                                          </p:val>
                                        </p:tav>
                                        <p:tav tm="100000">
                                          <p:val>
                                            <p:strVal val="#ppt_x"/>
                                          </p:val>
                                        </p:tav>
                                      </p:tavLst>
                                    </p:anim>
                                    <p:anim calcmode="lin" valueType="num">
                                      <p:cBhvr additive="base">
                                        <p:cTn id="188" dur="500" fill="hold"/>
                                        <p:tgtEl>
                                          <p:spTgt spid="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0" nodeType="clickEffect">
                                  <p:stCondLst>
                                    <p:cond delay="0"/>
                                  </p:stCondLst>
                                  <p:childTnLst>
                                    <p:set>
                                      <p:cBhvr>
                                        <p:cTn id="192" dur="1" fill="hold">
                                          <p:stCondLst>
                                            <p:cond delay="0"/>
                                          </p:stCondLst>
                                        </p:cTn>
                                        <p:tgtEl>
                                          <p:spTgt spid="23">
                                            <p:txEl>
                                              <p:pRg st="7" end="7"/>
                                            </p:txEl>
                                          </p:spTgt>
                                        </p:tgtEl>
                                        <p:attrNameLst>
                                          <p:attrName>style.visibility</p:attrName>
                                        </p:attrNameLst>
                                      </p:cBhvr>
                                      <p:to>
                                        <p:strVal val="visible"/>
                                      </p:to>
                                    </p:set>
                                    <p:anim calcmode="lin" valueType="num">
                                      <p:cBhvr additive="base">
                                        <p:cTn id="193" dur="500" fill="hold"/>
                                        <p:tgtEl>
                                          <p:spTgt spid="23">
                                            <p:txEl>
                                              <p:pRg st="7" end="7"/>
                                            </p:txEl>
                                          </p:spTgt>
                                        </p:tgtEl>
                                        <p:attrNameLst>
                                          <p:attrName>ppt_x</p:attrName>
                                        </p:attrNameLst>
                                      </p:cBhvr>
                                      <p:tavLst>
                                        <p:tav tm="0">
                                          <p:val>
                                            <p:strVal val="#ppt_x"/>
                                          </p:val>
                                        </p:tav>
                                        <p:tav tm="100000">
                                          <p:val>
                                            <p:strVal val="#ppt_x"/>
                                          </p:val>
                                        </p:tav>
                                      </p:tavLst>
                                    </p:anim>
                                    <p:anim calcmode="lin" valueType="num">
                                      <p:cBhvr additive="base">
                                        <p:cTn id="194" dur="500" fill="hold"/>
                                        <p:tgtEl>
                                          <p:spTgt spid="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2" presetClass="entr" presetSubtype="4" fill="hold" grpId="0" nodeType="clickEffect">
                                  <p:stCondLst>
                                    <p:cond delay="0"/>
                                  </p:stCondLst>
                                  <p:childTnLst>
                                    <p:set>
                                      <p:cBhvr>
                                        <p:cTn id="198" dur="1" fill="hold">
                                          <p:stCondLst>
                                            <p:cond delay="0"/>
                                          </p:stCondLst>
                                        </p:cTn>
                                        <p:tgtEl>
                                          <p:spTgt spid="23">
                                            <p:txEl>
                                              <p:pRg st="8" end="8"/>
                                            </p:txEl>
                                          </p:spTgt>
                                        </p:tgtEl>
                                        <p:attrNameLst>
                                          <p:attrName>style.visibility</p:attrName>
                                        </p:attrNameLst>
                                      </p:cBhvr>
                                      <p:to>
                                        <p:strVal val="visible"/>
                                      </p:to>
                                    </p:set>
                                    <p:anim calcmode="lin" valueType="num">
                                      <p:cBhvr additive="base">
                                        <p:cTn id="199" dur="500" fill="hold"/>
                                        <p:tgtEl>
                                          <p:spTgt spid="23">
                                            <p:txEl>
                                              <p:pRg st="8" end="8"/>
                                            </p:txEl>
                                          </p:spTgt>
                                        </p:tgtEl>
                                        <p:attrNameLst>
                                          <p:attrName>ppt_x</p:attrName>
                                        </p:attrNameLst>
                                      </p:cBhvr>
                                      <p:tavLst>
                                        <p:tav tm="0">
                                          <p:val>
                                            <p:strVal val="#ppt_x"/>
                                          </p:val>
                                        </p:tav>
                                        <p:tav tm="100000">
                                          <p:val>
                                            <p:strVal val="#ppt_x"/>
                                          </p:val>
                                        </p:tav>
                                      </p:tavLst>
                                    </p:anim>
                                    <p:anim calcmode="lin" valueType="num">
                                      <p:cBhvr additive="base">
                                        <p:cTn id="200" dur="500" fill="hold"/>
                                        <p:tgtEl>
                                          <p:spTgt spid="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01" fill="hold">
                      <p:stCondLst>
                        <p:cond delay="indefinite"/>
                      </p:stCondLst>
                      <p:childTnLst>
                        <p:par>
                          <p:cTn id="202" fill="hold">
                            <p:stCondLst>
                              <p:cond delay="0"/>
                            </p:stCondLst>
                            <p:childTnLst>
                              <p:par>
                                <p:cTn id="203" presetID="2" presetClass="entr" presetSubtype="4" fill="hold" grpId="0" nodeType="clickEffect">
                                  <p:stCondLst>
                                    <p:cond delay="0"/>
                                  </p:stCondLst>
                                  <p:childTnLst>
                                    <p:set>
                                      <p:cBhvr>
                                        <p:cTn id="204" dur="1" fill="hold">
                                          <p:stCondLst>
                                            <p:cond delay="0"/>
                                          </p:stCondLst>
                                        </p:cTn>
                                        <p:tgtEl>
                                          <p:spTgt spid="24">
                                            <p:bg/>
                                          </p:spTgt>
                                        </p:tgtEl>
                                        <p:attrNameLst>
                                          <p:attrName>style.visibility</p:attrName>
                                        </p:attrNameLst>
                                      </p:cBhvr>
                                      <p:to>
                                        <p:strVal val="visible"/>
                                      </p:to>
                                    </p:set>
                                    <p:anim calcmode="lin" valueType="num">
                                      <p:cBhvr additive="base">
                                        <p:cTn id="205"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206" dur="500" fill="hold"/>
                                        <p:tgtEl>
                                          <p:spTgt spid="24">
                                            <p:bg/>
                                          </p:spTgt>
                                        </p:tgtEl>
                                        <p:attrNameLst>
                                          <p:attrName>ppt_y</p:attrName>
                                        </p:attrNameLst>
                                      </p:cBhvr>
                                      <p:tavLst>
                                        <p:tav tm="0">
                                          <p:val>
                                            <p:strVal val="1+#ppt_h/2"/>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2" presetClass="entr" presetSubtype="4" fill="hold" grpId="0" nodeType="clickEffect">
                                  <p:stCondLst>
                                    <p:cond delay="0"/>
                                  </p:stCondLst>
                                  <p:childTnLst>
                                    <p:set>
                                      <p:cBhvr>
                                        <p:cTn id="210" dur="1" fill="hold">
                                          <p:stCondLst>
                                            <p:cond delay="0"/>
                                          </p:stCondLst>
                                        </p:cTn>
                                        <p:tgtEl>
                                          <p:spTgt spid="24">
                                            <p:txEl>
                                              <p:pRg st="0" end="0"/>
                                            </p:txEl>
                                          </p:spTgt>
                                        </p:tgtEl>
                                        <p:attrNameLst>
                                          <p:attrName>style.visibility</p:attrName>
                                        </p:attrNameLst>
                                      </p:cBhvr>
                                      <p:to>
                                        <p:strVal val="visible"/>
                                      </p:to>
                                    </p:set>
                                    <p:anim calcmode="lin" valueType="num">
                                      <p:cBhvr additive="base">
                                        <p:cTn id="211"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12"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2" presetClass="entr" presetSubtype="4" fill="hold" grpId="0" nodeType="clickEffect">
                                  <p:stCondLst>
                                    <p:cond delay="0"/>
                                  </p:stCondLst>
                                  <p:childTnLst>
                                    <p:set>
                                      <p:cBhvr>
                                        <p:cTn id="216" dur="1" fill="hold">
                                          <p:stCondLst>
                                            <p:cond delay="0"/>
                                          </p:stCondLst>
                                        </p:cTn>
                                        <p:tgtEl>
                                          <p:spTgt spid="24">
                                            <p:txEl>
                                              <p:pRg st="1" end="1"/>
                                            </p:txEl>
                                          </p:spTgt>
                                        </p:tgtEl>
                                        <p:attrNameLst>
                                          <p:attrName>style.visibility</p:attrName>
                                        </p:attrNameLst>
                                      </p:cBhvr>
                                      <p:to>
                                        <p:strVal val="visible"/>
                                      </p:to>
                                    </p:set>
                                    <p:anim calcmode="lin" valueType="num">
                                      <p:cBhvr additive="base">
                                        <p:cTn id="217"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218"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animBg="1"/>
      <p:bldP spid="12" grpId="0" build="p"/>
      <p:bldP spid="15" grpId="0" build="p"/>
      <p:bldP spid="16" grpId="0" animBg="1"/>
      <p:bldP spid="19" grpId="0" build="p"/>
      <p:bldP spid="20" grpId="0" build="p"/>
      <p:bldP spid="23" grpId="0" build="p"/>
      <p:bldP spid="24" grpId="0" animBg="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3080</Words>
  <Application>WPS 演示</Application>
  <PresentationFormat>宽屏</PresentationFormat>
  <Paragraphs>148</Paragraphs>
  <Slides>11</Slides>
  <Notes>0</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11</vt:i4>
      </vt:variant>
    </vt:vector>
  </HeadingPairs>
  <TitlesOfParts>
    <vt:vector size="27" baseType="lpstr">
      <vt:lpstr>Arial</vt:lpstr>
      <vt:lpstr>宋体</vt:lpstr>
      <vt:lpstr>Wingdings</vt:lpstr>
      <vt:lpstr>Bell MT</vt:lpstr>
      <vt:lpstr>Ink Free</vt:lpstr>
      <vt:lpstr>Segoe UI</vt:lpstr>
      <vt:lpstr>PMingLiU-ExtB</vt:lpstr>
      <vt:lpstr>微软雅黑</vt:lpstr>
      <vt:lpstr>Arial Unicode MS</vt:lpstr>
      <vt:lpstr>等线 Light</vt:lpstr>
      <vt:lpstr>等线</vt:lpstr>
      <vt:lpstr>Calibri</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jiang Louisa</dc:creator>
  <cp:lastModifiedBy>Administrator</cp:lastModifiedBy>
  <cp:revision>16</cp:revision>
  <dcterms:created xsi:type="dcterms:W3CDTF">2022-09-29T00:54:00Z</dcterms:created>
  <dcterms:modified xsi:type="dcterms:W3CDTF">2024-07-19T04:35:57Z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