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57" r:id="rId3"/>
    <p:sldId id="422" r:id="rId4"/>
    <p:sldId id="427" r:id="rId5"/>
    <p:sldId id="423" r:id="rId7"/>
    <p:sldId id="429" r:id="rId8"/>
    <p:sldId id="436" r:id="rId9"/>
    <p:sldId id="437" r:id="rId10"/>
    <p:sldId id="417" r:id="rId11"/>
    <p:sldId id="431" r:id="rId12"/>
    <p:sldId id="425" r:id="rId13"/>
    <p:sldId id="435" r:id="rId14"/>
    <p:sldId id="256" r:id="rId15"/>
    <p:sldId id="439" r:id="rId16"/>
    <p:sldId id="426" r:id="rId17"/>
    <p:sldId id="438" r:id="rId18"/>
    <p:sldId id="444" r:id="rId19"/>
    <p:sldId id="440" r:id="rId20"/>
    <p:sldId id="419" r:id="rId21"/>
    <p:sldId id="442" r:id="rId22"/>
    <p:sldId id="445" r:id="rId23"/>
    <p:sldId id="443" r:id="rId24"/>
    <p:sldId id="420" r:id="rId25"/>
    <p:sldId id="448" r:id="rId26"/>
    <p:sldId id="449" r:id="rId27"/>
    <p:sldId id="450" r:id="rId28"/>
    <p:sldId id="404" r:id="rId29"/>
  </p:sldIdLst>
  <p:sldSz cx="9144000" cy="5143500" type="screen16x9"/>
  <p:notesSz cx="6858000" cy="9144000"/>
  <p:embeddedFontLst>
    <p:embeddedFont>
      <p:font typeface="微软雅黑" panose="020B0503020204020204" pitchFamily="34" charset="-122"/>
      <p:regular r:id="rId33"/>
    </p:embeddedFont>
    <p:embeddedFont>
      <p:font typeface="MingLiU_HKSCS-ExtB" panose="02020500000000000000" pitchFamily="18" charset="-120"/>
      <p:regular r:id="rId34"/>
    </p:embeddedFont>
    <p:embeddedFont>
      <p:font typeface="楷体" panose="02010609060101010101" pitchFamily="49" charset="-122"/>
      <p:regular r:id="rId35"/>
    </p:embeddedFont>
    <p:embeddedFont>
      <p:font typeface="Castellar" panose="020A0402060406010301" pitchFamily="18" charset="0"/>
      <p:regular r:id="rId36"/>
    </p:embeddedFont>
    <p:embeddedFont>
      <p:font typeface="Calibri" panose="020F0502020204030204" charset="0"/>
      <p:regular r:id="rId37"/>
      <p:bold r:id="rId38"/>
      <p:italic r:id="rId39"/>
      <p:boldItalic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8582"/>
    <a:srgbClr val="56DFDF"/>
    <a:srgbClr val="FFFFFF"/>
    <a:srgbClr val="639541"/>
    <a:srgbClr val="FFFF99"/>
    <a:srgbClr val="000000"/>
    <a:srgbClr val="FAC14D"/>
    <a:srgbClr val="FFF4C5"/>
    <a:srgbClr val="E6F4E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9" autoAdjust="0"/>
  </p:normalViewPr>
  <p:slideViewPr>
    <p:cSldViewPr>
      <p:cViewPr varScale="1">
        <p:scale>
          <a:sx n="89" d="100"/>
          <a:sy n="89" d="100"/>
        </p:scale>
        <p:origin x="-84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22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41EEE73-264C-4F03-B57C-81F16CCBC174}"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llo</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 name="图片 6" descr="logo横版 png"/>
          <p:cNvPicPr>
            <a:picLocks noChangeAspect="1"/>
          </p:cNvPicPr>
          <p:nvPr userDrawn="1"/>
        </p:nvPicPr>
        <p:blipFill>
          <a:blip r:embed="rId2"/>
          <a:stretch>
            <a:fillRect/>
          </a:stretch>
        </p:blipFill>
        <p:spPr>
          <a:xfrm>
            <a:off x="8404225" y="1714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4970" y="475615"/>
            <a:ext cx="542226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zh-CN" altLang="en-US"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3" name="矩形 3"/>
          <p:cNvSpPr/>
          <p:nvPr/>
        </p:nvSpPr>
        <p:spPr>
          <a:xfrm>
            <a:off x="6032500" y="142621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4" name="图片 11" descr="水印"/>
          <p:cNvPicPr>
            <a:picLocks noChangeAspect="1"/>
          </p:cNvPicPr>
          <p:nvPr/>
        </p:nvPicPr>
        <p:blipFill>
          <a:blip r:embed="rId1"/>
          <a:stretch>
            <a:fillRect/>
          </a:stretch>
        </p:blipFill>
        <p:spPr>
          <a:xfrm>
            <a:off x="5172710" y="152400"/>
            <a:ext cx="3843020" cy="1244600"/>
          </a:xfrm>
          <a:prstGeom prst="rect">
            <a:avLst/>
          </a:prstGeom>
          <a:noFill/>
          <a:ln w="9525">
            <a:noFill/>
          </a:ln>
        </p:spPr>
      </p:pic>
      <p:pic>
        <p:nvPicPr>
          <p:cNvPr id="5" name="图片 6" descr="logo横版 png"/>
          <p:cNvPicPr>
            <a:picLocks noChangeAspect="1"/>
          </p:cNvPicPr>
          <p:nvPr/>
        </p:nvPicPr>
        <p:blipFill>
          <a:blip r:embed="rId2"/>
          <a:stretch>
            <a:fillRect/>
          </a:stretch>
        </p:blipFill>
        <p:spPr>
          <a:xfrm>
            <a:off x="8404225" y="171450"/>
            <a:ext cx="608013" cy="642938"/>
          </a:xfrm>
          <a:prstGeom prst="rect">
            <a:avLst/>
          </a:prstGeom>
          <a:noFill/>
          <a:ln w="9525">
            <a:noFill/>
          </a:ln>
        </p:spPr>
      </p:pic>
      <p:pic>
        <p:nvPicPr>
          <p:cNvPr id="6" name="图片 1" descr="qrcode_for_gh_3a435f224ccf_1280"/>
          <p:cNvPicPr>
            <a:picLocks noChangeAspect="1"/>
          </p:cNvPicPr>
          <p:nvPr/>
        </p:nvPicPr>
        <p:blipFill>
          <a:blip r:embed="rId3"/>
          <a:stretch>
            <a:fillRect/>
          </a:stretch>
        </p:blipFill>
        <p:spPr>
          <a:xfrm>
            <a:off x="5817235" y="2009775"/>
            <a:ext cx="3002915" cy="30016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123478"/>
            <a:ext cx="8712968" cy="2062103"/>
          </a:xfrm>
          <a:prstGeom prst="rect">
            <a:avLst/>
          </a:prstGeom>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2</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t>The snake </a:t>
            </a:r>
            <a:r>
              <a:rPr lang="en-US" altLang="zh-CN" sz="3200" b="1" dirty="0" smtClean="0">
                <a:solidFill>
                  <a:srgbClr val="FF0000"/>
                </a:solidFill>
              </a:rPr>
              <a:t>suddenly</a:t>
            </a:r>
            <a:r>
              <a:rPr lang="en-US" altLang="zh-CN" sz="3200" b="1" dirty="0" smtClean="0"/>
              <a:t> opened its </a:t>
            </a:r>
            <a:r>
              <a:rPr lang="en-US" altLang="zh-CN" sz="3200" b="1" dirty="0">
                <a:solidFill>
                  <a:srgbClr val="FF0000"/>
                </a:solidFill>
              </a:rPr>
              <a:t>beady</a:t>
            </a:r>
            <a:r>
              <a:rPr lang="en-US" altLang="zh-CN" sz="3200" b="1" dirty="0" smtClean="0"/>
              <a:t>(</a:t>
            </a:r>
            <a:r>
              <a:rPr lang="zh-CN" altLang="en-US" sz="2800" b="1" dirty="0" smtClean="0">
                <a:latin typeface="楷体" panose="02010609060101010101" pitchFamily="49" charset="-122"/>
                <a:ea typeface="楷体" panose="02010609060101010101" pitchFamily="49" charset="-122"/>
              </a:rPr>
              <a:t>圆溜溜的</a:t>
            </a:r>
            <a:r>
              <a:rPr lang="en-US" altLang="zh-CN" sz="3200" b="1" dirty="0" smtClean="0"/>
              <a:t>) eyes. </a:t>
            </a:r>
            <a:r>
              <a:rPr lang="en-US" altLang="zh-CN" sz="3200" b="1" dirty="0">
                <a:solidFill>
                  <a:srgbClr val="FF0000"/>
                </a:solidFill>
              </a:rPr>
              <a:t>Slowly</a:t>
            </a:r>
            <a:r>
              <a:rPr lang="en-US" altLang="zh-CN" sz="3200" b="1" dirty="0" smtClean="0"/>
              <a:t>, </a:t>
            </a:r>
            <a:r>
              <a:rPr lang="en-US" altLang="zh-CN" sz="3200" b="1" dirty="0">
                <a:solidFill>
                  <a:srgbClr val="FF0000"/>
                </a:solidFill>
              </a:rPr>
              <a:t>very</a:t>
            </a:r>
            <a:r>
              <a:rPr lang="en-US" altLang="zh-CN" sz="3200" b="1" dirty="0" smtClean="0"/>
              <a:t> </a:t>
            </a:r>
            <a:r>
              <a:rPr lang="en-US" altLang="zh-CN" sz="3200" b="1" dirty="0" smtClean="0">
                <a:solidFill>
                  <a:srgbClr val="FF0000"/>
                </a:solidFill>
              </a:rPr>
              <a:t>slowly</a:t>
            </a:r>
            <a:r>
              <a:rPr lang="en-US" altLang="zh-CN" sz="3200" b="1" dirty="0" smtClean="0"/>
              <a:t>, it raised its head </a:t>
            </a:r>
            <a:r>
              <a:rPr lang="en-US" altLang="zh-CN" sz="3200" b="1" dirty="0" smtClean="0">
                <a:solidFill>
                  <a:srgbClr val="FF0000"/>
                </a:solidFill>
              </a:rPr>
              <a:t>until</a:t>
            </a:r>
            <a:r>
              <a:rPr lang="en-US" altLang="zh-CN" sz="3200" b="1" dirty="0" smtClean="0"/>
              <a:t> its eyes were </a:t>
            </a:r>
            <a:r>
              <a:rPr lang="en-US" altLang="zh-CN" sz="3200" b="1" dirty="0" smtClean="0">
                <a:solidFill>
                  <a:srgbClr val="7030A0"/>
                </a:solidFill>
              </a:rPr>
              <a:t>on a level with </a:t>
            </a:r>
            <a:r>
              <a:rPr lang="en-US" altLang="zh-CN" sz="3200" b="1" dirty="0" smtClean="0"/>
              <a:t>Harry’s.</a:t>
            </a:r>
            <a:endParaRPr lang="zh-CN" altLang="en-US" sz="3200" b="1" dirty="0"/>
          </a:p>
        </p:txBody>
      </p:sp>
      <p:sp>
        <p:nvSpPr>
          <p:cNvPr id="2" name="矩形 1"/>
          <p:cNvSpPr/>
          <p:nvPr/>
        </p:nvSpPr>
        <p:spPr>
          <a:xfrm>
            <a:off x="3995936" y="1707654"/>
            <a:ext cx="4745210" cy="584775"/>
          </a:xfrm>
          <a:prstGeom prst="rect">
            <a:avLst/>
          </a:prstGeom>
        </p:spPr>
        <p:txBody>
          <a:bodyPr wrap="none">
            <a:spAutoFit/>
          </a:bodyPr>
          <a:lstStyle/>
          <a:p>
            <a:r>
              <a:rPr lang="en-US" altLang="zh-CN" sz="3200" b="1" dirty="0">
                <a:solidFill>
                  <a:srgbClr val="7030A0"/>
                </a:solidFill>
              </a:rPr>
              <a:t>on a level </a:t>
            </a:r>
            <a:r>
              <a:rPr lang="en-US" altLang="zh-CN" sz="3200" b="1" dirty="0" smtClean="0">
                <a:solidFill>
                  <a:srgbClr val="7030A0"/>
                </a:solidFill>
              </a:rPr>
              <a:t>with:</a:t>
            </a:r>
            <a:r>
              <a:rPr lang="zh-CN" altLang="en-US" sz="2800" b="1" dirty="0" smtClean="0">
                <a:solidFill>
                  <a:srgbClr val="7030A0"/>
                </a:solidFill>
                <a:latin typeface="楷体" panose="02010609060101010101" pitchFamily="49" charset="-122"/>
                <a:ea typeface="楷体" panose="02010609060101010101" pitchFamily="49" charset="-122"/>
              </a:rPr>
              <a:t>与</a:t>
            </a:r>
            <a:r>
              <a:rPr lang="en-US" altLang="zh-CN" sz="2800" b="1" dirty="0" smtClean="0">
                <a:solidFill>
                  <a:srgbClr val="7030A0"/>
                </a:solidFill>
                <a:latin typeface="楷体" panose="02010609060101010101" pitchFamily="49" charset="-122"/>
                <a:ea typeface="楷体" panose="02010609060101010101" pitchFamily="49" charset="-122"/>
              </a:rPr>
              <a:t>…</a:t>
            </a:r>
            <a:r>
              <a:rPr lang="zh-CN" altLang="en-US" sz="2800" b="1" dirty="0" smtClean="0">
                <a:solidFill>
                  <a:srgbClr val="7030A0"/>
                </a:solidFill>
                <a:latin typeface="楷体" panose="02010609060101010101" pitchFamily="49" charset="-122"/>
                <a:ea typeface="楷体" panose="02010609060101010101" pitchFamily="49" charset="-122"/>
              </a:rPr>
              <a:t>一样高</a:t>
            </a:r>
            <a:r>
              <a:rPr lang="en-US" altLang="zh-CN" sz="3200" b="1" dirty="0" smtClean="0">
                <a:solidFill>
                  <a:srgbClr val="7030A0"/>
                </a:solidFill>
              </a:rPr>
              <a:t> </a:t>
            </a:r>
            <a:endParaRPr lang="zh-CN" altLang="en-US" sz="3200" b="1" dirty="0">
              <a:solidFill>
                <a:srgbClr val="7030A0"/>
              </a:solidFill>
            </a:endParaRPr>
          </a:p>
        </p:txBody>
      </p:sp>
      <p:pic>
        <p:nvPicPr>
          <p:cNvPr id="10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71800" y="3246087"/>
            <a:ext cx="1897413" cy="18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79512" y="2355726"/>
            <a:ext cx="8568952" cy="707886"/>
          </a:xfrm>
          <a:prstGeom prst="rect">
            <a:avLst/>
          </a:prstGeom>
        </p:spPr>
        <p:txBody>
          <a:bodyPr wrap="square">
            <a:spAutoFit/>
          </a:bodyPr>
          <a:lstStyle/>
          <a:p>
            <a:r>
              <a:rPr lang="zh-CN" altLang="en-US" sz="2000" b="1" dirty="0" smtClean="0"/>
              <a:t>蛇突然张开了它圆溜溜的眼睛。慢慢地，非常缓慢地，它抬起头，直到它的眼睛与哈利的眼睛齐平。</a:t>
            </a:r>
            <a:endParaRPr lang="zh-CN" altLang="en-US" sz="2000" b="1" dirty="0"/>
          </a:p>
        </p:txBody>
      </p:sp>
      <p:pic>
        <p:nvPicPr>
          <p:cNvPr id="1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15" name="矩形 1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6" name="矩形 15"/>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95486"/>
            <a:ext cx="8749480" cy="954107"/>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H</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arry met a snake with high intelligence in the zoo.</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131590"/>
            <a:ext cx="8712968" cy="954107"/>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smtClean="0">
                <a:solidFill>
                  <a:srgbClr val="00B0F0"/>
                </a:solidFill>
                <a:ea typeface="楷体" panose="02010609060101010101" pitchFamily="49" charset="-122"/>
                <a:cs typeface="Times New Roman" panose="02020603050405020304" pitchFamily="18" charset="0"/>
              </a:rPr>
              <a:t>The writer uses adjectives and adverbs to describe the details vividly and delicately.  </a:t>
            </a:r>
            <a:endParaRPr lang="en-US" altLang="zh-CN" sz="2800" b="1" dirty="0" smtClean="0">
              <a:solidFill>
                <a:srgbClr val="00B0F0"/>
              </a:solidFill>
              <a:ea typeface="楷体" panose="02010609060101010101" pitchFamily="49" charset="-122"/>
              <a:cs typeface="Times New Roman" panose="02020603050405020304" pitchFamily="18" charset="0"/>
            </a:endParaRPr>
          </a:p>
        </p:txBody>
      </p:sp>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0" name="矩形 9"/>
          <p:cNvSpPr/>
          <p:nvPr/>
        </p:nvSpPr>
        <p:spPr>
          <a:xfrm>
            <a:off x="251520" y="2139702"/>
            <a:ext cx="8712968" cy="2246769"/>
          </a:xfrm>
          <a:prstGeom prst="rect">
            <a:avLst/>
          </a:prstGeom>
        </p:spPr>
        <p:txBody>
          <a:bodyPr wrap="square">
            <a:spAutoFit/>
          </a:bodyPr>
          <a:lstStyle/>
          <a:p>
            <a:pPr algn="just"/>
            <a:r>
              <a:rPr lang="en-US" altLang="zh-CN" sz="2800" b="1" dirty="0" smtClean="0">
                <a:ea typeface="楷体" panose="02010609060101010101" pitchFamily="49" charset="-122"/>
                <a:cs typeface="Times New Roman" panose="02020603050405020304" pitchFamily="18" charset="0"/>
              </a:rPr>
              <a:t>Tips</a:t>
            </a:r>
            <a:r>
              <a:rPr lang="zh-CN" altLang="en-US" sz="2800" b="1" dirty="0" smtClean="0">
                <a:ea typeface="楷体" panose="02010609060101010101" pitchFamily="49" charset="-122"/>
                <a:cs typeface="Times New Roman" panose="02020603050405020304" pitchFamily="18" charset="0"/>
              </a:rPr>
              <a:t>：</a:t>
            </a:r>
            <a:r>
              <a:rPr lang="en-US" altLang="zh-CN" sz="2800" b="1" dirty="0" smtClean="0">
                <a:solidFill>
                  <a:srgbClr val="7030A0"/>
                </a:solidFill>
                <a:ea typeface="楷体" panose="02010609060101010101" pitchFamily="49" charset="-122"/>
                <a:cs typeface="Times New Roman" panose="02020603050405020304" pitchFamily="18" charset="0"/>
              </a:rPr>
              <a:t>Details need to be conveyed through delicate expression. You can convey details by describing a subtle action, expression, or language. This way of expression can make your description more deeply ingrained in people's hearts.</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49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s://ss0.bdstatic.com/70cFuHSh_Q1YnxGkpoWK1HF6hhy/it/u=2638067949,3372407867&amp;fm=26&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91830"/>
            <a:ext cx="3050906" cy="185167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5076056" y="2499742"/>
            <a:ext cx="4067944" cy="2643758"/>
            <a:chOff x="3995936" y="2412660"/>
            <a:chExt cx="4187346" cy="2730840"/>
          </a:xfrm>
        </p:grpSpPr>
        <p:pic>
          <p:nvPicPr>
            <p:cNvPr id="1028" name="Picture 4" descr="https://timgsa.baidu.com/timg?image&amp;quality=80&amp;size=b9999_10000&amp;sec=1587722769768&amp;di=e69294baec3270d1dfbe8405f7f7f94f&amp;imgtype=0&amp;src=http%3A%2F%2Fcdn.duitang.com%2Fuploads%2Fitem%2F201312%2F18%2F20131218182048_P8XB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412660"/>
              <a:ext cx="4149612" cy="273084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402448" y="2412660"/>
              <a:ext cx="1780834" cy="923330"/>
            </a:xfrm>
            <a:prstGeom prst="rect">
              <a:avLst/>
            </a:prstGeom>
            <a:solidFill>
              <a:srgbClr val="FFC000"/>
            </a:solidFill>
          </p:spPr>
          <p:txBody>
            <a:bodyPr wrap="square">
              <a:spAutoFit/>
            </a:bodyPr>
            <a:lstStyle/>
            <a:p>
              <a:r>
                <a:rPr lang="en-US" altLang="zh-CN" sz="5400" b="1" dirty="0" smtClean="0"/>
                <a:t>giant</a:t>
              </a:r>
              <a:endParaRPr lang="zh-CN" altLang="en-US" sz="5400" dirty="0"/>
            </a:p>
          </p:txBody>
        </p:sp>
      </p:grpSp>
      <p:sp>
        <p:nvSpPr>
          <p:cNvPr id="27" name="椭圆 26"/>
          <p:cNvSpPr/>
          <p:nvPr/>
        </p:nvSpPr>
        <p:spPr>
          <a:xfrm>
            <a:off x="4211960" y="555526"/>
            <a:ext cx="1683403" cy="63086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7504" y="483518"/>
            <a:ext cx="8784975" cy="2062103"/>
          </a:xfrm>
          <a:prstGeom prst="rect">
            <a:avLst/>
          </a:prstGeom>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t>The giant </a:t>
            </a:r>
            <a:r>
              <a:rPr lang="en-US" altLang="zh-CN" sz="3200" b="1" u="sng" dirty="0" smtClean="0">
                <a:solidFill>
                  <a:srgbClr val="FF0000"/>
                </a:solidFill>
              </a:rPr>
              <a:t>squeezed</a:t>
            </a:r>
            <a:r>
              <a:rPr lang="en-US" altLang="zh-CN" sz="3200" b="1" dirty="0" smtClean="0"/>
              <a:t> his way into the hut, </a:t>
            </a:r>
            <a:r>
              <a:rPr lang="en-US" altLang="zh-CN" sz="3200" b="1" u="sng" dirty="0" smtClean="0">
                <a:solidFill>
                  <a:srgbClr val="FF0000"/>
                </a:solidFill>
              </a:rPr>
              <a:t>stooping</a:t>
            </a:r>
            <a:r>
              <a:rPr lang="en-US" altLang="zh-CN" sz="3200" b="1" dirty="0" smtClean="0"/>
              <a:t> so that his head just </a:t>
            </a:r>
            <a:r>
              <a:rPr lang="en-US" altLang="zh-CN" sz="3200" b="1" u="sng" dirty="0" smtClean="0">
                <a:solidFill>
                  <a:srgbClr val="FF0000"/>
                </a:solidFill>
              </a:rPr>
              <a:t>brushed</a:t>
            </a:r>
            <a:r>
              <a:rPr lang="en-US" altLang="zh-CN" sz="3200" b="1" u="sng" dirty="0" smtClean="0">
                <a:solidFill>
                  <a:srgbClr val="7030A0"/>
                </a:solidFill>
              </a:rPr>
              <a:t> the ceiling</a:t>
            </a:r>
            <a:r>
              <a:rPr lang="en-US" altLang="zh-CN" sz="3200" b="1" dirty="0" smtClean="0"/>
              <a:t>. He bent down, picked up the door, and fitted it </a:t>
            </a:r>
            <a:r>
              <a:rPr lang="en-US" altLang="zh-CN" sz="3200" b="1" u="sng" dirty="0" smtClean="0">
                <a:solidFill>
                  <a:srgbClr val="7030A0"/>
                </a:solidFill>
              </a:rPr>
              <a:t>easily</a:t>
            </a:r>
            <a:r>
              <a:rPr lang="en-US" altLang="zh-CN" sz="3200" b="1" dirty="0" smtClean="0"/>
              <a:t> back into its frame. </a:t>
            </a:r>
            <a:endParaRPr lang="zh-CN" altLang="en-US" sz="3200" b="1" dirty="0"/>
          </a:p>
        </p:txBody>
      </p:sp>
      <p:sp>
        <p:nvSpPr>
          <p:cNvPr id="15" name="椭圆 14"/>
          <p:cNvSpPr/>
          <p:nvPr/>
        </p:nvSpPr>
        <p:spPr>
          <a:xfrm>
            <a:off x="1115616" y="915566"/>
            <a:ext cx="1539044" cy="63086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660232" y="915566"/>
            <a:ext cx="1512168" cy="63086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547664" y="1851670"/>
            <a:ext cx="1080119" cy="63086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形标注 4"/>
          <p:cNvSpPr/>
          <p:nvPr/>
        </p:nvSpPr>
        <p:spPr>
          <a:xfrm>
            <a:off x="611560" y="483518"/>
            <a:ext cx="1692187" cy="486162"/>
          </a:xfrm>
          <a:prstGeom prst="wedgeEllipseCallout">
            <a:avLst>
              <a:gd name="adj1" fmla="val 40480"/>
              <a:gd name="adj2" fmla="val 81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楷体" panose="02010609060101010101" pitchFamily="49" charset="-122"/>
                <a:ea typeface="楷体" panose="02010609060101010101" pitchFamily="49" charset="-122"/>
              </a:rPr>
              <a:t>弯腰</a:t>
            </a:r>
            <a:endParaRPr lang="zh-CN" altLang="en-US" sz="2800" b="1" dirty="0">
              <a:solidFill>
                <a:schemeClr val="tx1"/>
              </a:solidFill>
              <a:latin typeface="楷体" panose="02010609060101010101" pitchFamily="49" charset="-122"/>
              <a:ea typeface="楷体" panose="02010609060101010101" pitchFamily="49" charset="-122"/>
            </a:endParaRPr>
          </a:p>
        </p:txBody>
      </p:sp>
      <p:sp>
        <p:nvSpPr>
          <p:cNvPr id="19" name="矩形 18"/>
          <p:cNvSpPr/>
          <p:nvPr/>
        </p:nvSpPr>
        <p:spPr>
          <a:xfrm>
            <a:off x="0" y="2571750"/>
            <a:ext cx="5148064" cy="707886"/>
          </a:xfrm>
          <a:prstGeom prst="rect">
            <a:avLst/>
          </a:prstGeom>
        </p:spPr>
        <p:txBody>
          <a:bodyPr wrap="square">
            <a:spAutoFit/>
          </a:bodyPr>
          <a:lstStyle/>
          <a:p>
            <a:r>
              <a:rPr lang="zh-CN" altLang="en-US" sz="2000" b="1" dirty="0" smtClean="0"/>
              <a:t>巨人俯身挤进小屋，头刚好碰到天花板。他弯下腰，拿起门，很容易地把它装回门框里。</a:t>
            </a:r>
            <a:endParaRPr lang="zh-CN" altLang="en-US" sz="2000" b="1" dirty="0"/>
          </a:p>
        </p:txBody>
      </p:sp>
      <p:sp>
        <p:nvSpPr>
          <p:cNvPr id="20" name="矩形 19"/>
          <p:cNvSpPr/>
          <p:nvPr/>
        </p:nvSpPr>
        <p:spPr>
          <a:xfrm>
            <a:off x="3059832" y="3723878"/>
            <a:ext cx="1680268" cy="461665"/>
          </a:xfrm>
          <a:prstGeom prst="rect">
            <a:avLst/>
          </a:prstGeom>
          <a:solidFill>
            <a:schemeClr val="accent4">
              <a:lumMod val="20000"/>
              <a:lumOff val="80000"/>
            </a:schemeClr>
          </a:solidFill>
        </p:spPr>
        <p:txBody>
          <a:bodyPr wrap="none">
            <a:spAutoFit/>
          </a:bodyPr>
          <a:lstStyle/>
          <a:p>
            <a:r>
              <a:rPr lang="en-US" altLang="zh-CN" sz="2400" b="1" dirty="0" smtClean="0"/>
              <a:t>squeeze: </a:t>
            </a:r>
            <a:r>
              <a:rPr lang="zh-CN" altLang="en-US" sz="2000" b="1" dirty="0" smtClean="0"/>
              <a:t>挤</a:t>
            </a:r>
            <a:endParaRPr lang="zh-CN" altLang="en-US" sz="2000" b="1" dirty="0"/>
          </a:p>
        </p:txBody>
      </p:sp>
      <p:sp>
        <p:nvSpPr>
          <p:cNvPr id="21" name="矩形 20"/>
          <p:cNvSpPr/>
          <p:nvPr/>
        </p:nvSpPr>
        <p:spPr>
          <a:xfrm>
            <a:off x="3059832" y="4083918"/>
            <a:ext cx="2348720" cy="461665"/>
          </a:xfrm>
          <a:prstGeom prst="rect">
            <a:avLst/>
          </a:prstGeom>
          <a:solidFill>
            <a:schemeClr val="accent4">
              <a:lumMod val="20000"/>
              <a:lumOff val="80000"/>
            </a:schemeClr>
          </a:solidFill>
        </p:spPr>
        <p:txBody>
          <a:bodyPr wrap="none">
            <a:spAutoFit/>
          </a:bodyPr>
          <a:lstStyle/>
          <a:p>
            <a:r>
              <a:rPr lang="en-US" altLang="zh-CN" sz="2400" b="1" dirty="0" smtClean="0"/>
              <a:t>stoop: </a:t>
            </a:r>
            <a:r>
              <a:rPr lang="zh-CN" altLang="en-US" sz="2000" b="1" dirty="0" smtClean="0"/>
              <a:t>俯身，弯腰</a:t>
            </a:r>
            <a:endParaRPr lang="zh-CN" altLang="en-US" sz="2000" b="1" dirty="0"/>
          </a:p>
        </p:txBody>
      </p:sp>
      <p:sp>
        <p:nvSpPr>
          <p:cNvPr id="18" name="矩形 17"/>
          <p:cNvSpPr/>
          <p:nvPr/>
        </p:nvSpPr>
        <p:spPr>
          <a:xfrm>
            <a:off x="1907704" y="0"/>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：细节描写</a:t>
            </a:r>
            <a:r>
              <a:rPr lang="zh-CN" altLang="en-US" sz="2800" b="1" dirty="0" smtClean="0">
                <a:solidFill>
                  <a:srgbClr val="FF0000"/>
                </a:solidFill>
                <a:latin typeface="楷体" panose="02010609060101010101" pitchFamily="49" charset="-122"/>
                <a:ea typeface="楷体" panose="02010609060101010101" pitchFamily="49" charset="-122"/>
              </a:rPr>
              <a:t>表达</a:t>
            </a:r>
            <a:r>
              <a:rPr lang="zh-CN" altLang="en-US" sz="2800" b="1" dirty="0" smtClean="0">
                <a:latin typeface="楷体" panose="02010609060101010101" pitchFamily="49" charset="-122"/>
                <a:ea typeface="楷体" panose="02010609060101010101" pitchFamily="49" charset="-122"/>
              </a:rPr>
              <a:t>需</a:t>
            </a:r>
            <a:r>
              <a:rPr lang="zh-CN" altLang="en-US" sz="2800" b="1" dirty="0" smtClean="0">
                <a:solidFill>
                  <a:srgbClr val="FF0000"/>
                </a:solidFill>
                <a:latin typeface="楷体" panose="02010609060101010101" pitchFamily="49" charset="-122"/>
                <a:ea typeface="楷体" panose="02010609060101010101" pitchFamily="49" charset="-122"/>
              </a:rPr>
              <a:t>具体</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2" name="Picture 2" descr="https://ss1.bdstatic.com/70cFvXSh_Q1YnxGkpoWK1HF6hhy/it/u=3441067162,3601670191&amp;fm=26&amp;gp=0.jpg"/>
          <p:cNvPicPr>
            <a:picLocks noChangeAspect="1" noChangeArrowheads="1"/>
          </p:cNvPicPr>
          <p:nvPr/>
        </p:nvPicPr>
        <p:blipFill>
          <a:blip r:embed="rId4" cstate="print"/>
          <a:srcRect/>
          <a:stretch>
            <a:fillRect/>
          </a:stretch>
        </p:blipFill>
        <p:spPr bwMode="auto">
          <a:xfrm>
            <a:off x="0" y="-195486"/>
            <a:ext cx="971600" cy="90888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style.rotation</p:attrName>
                                        </p:attrNameLst>
                                      </p:cBhvr>
                                      <p:tavLst>
                                        <p:tav tm="0">
                                          <p:val>
                                            <p:fltVal val="90"/>
                                          </p:val>
                                        </p:tav>
                                        <p:tav tm="100000">
                                          <p:val>
                                            <p:fltVal val="0"/>
                                          </p:val>
                                        </p:tav>
                                      </p:tavLst>
                                    </p:anim>
                                    <p:animEffect transition="in" filter="fade">
                                      <p:cBhvr>
                                        <p:cTn id="34" dur="1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ppt_w</p:attrName>
                                        </p:attrNameLst>
                                      </p:cBhvr>
                                      <p:tavLst>
                                        <p:tav tm="0" fmla="#ppt_w*sin(2.5*pi*$)">
                                          <p:val>
                                            <p:fltVal val="0"/>
                                          </p:val>
                                        </p:tav>
                                        <p:tav tm="100000">
                                          <p:val>
                                            <p:fltVal val="1"/>
                                          </p:val>
                                        </p:tav>
                                      </p:tavLst>
                                    </p:anim>
                                    <p:anim calcmode="lin" valueType="num">
                                      <p:cBhvr>
                                        <p:cTn id="4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anim calcmode="lin" valueType="num">
                                      <p:cBhvr>
                                        <p:cTn id="59" dur="2000" fill="hold"/>
                                        <p:tgtEl>
                                          <p:spTgt spid="16"/>
                                        </p:tgtEl>
                                        <p:attrNameLst>
                                          <p:attrName>ppt_w</p:attrName>
                                        </p:attrNameLst>
                                      </p:cBhvr>
                                      <p:tavLst>
                                        <p:tav tm="0" fmla="#ppt_w*sin(2.5*pi*$)">
                                          <p:val>
                                            <p:fltVal val="0"/>
                                          </p:val>
                                        </p:tav>
                                        <p:tav tm="100000">
                                          <p:val>
                                            <p:fltVal val="1"/>
                                          </p:val>
                                        </p:tav>
                                      </p:tavLst>
                                    </p:anim>
                                    <p:anim calcmode="lin" valueType="num">
                                      <p:cBhvr>
                                        <p:cTn id="6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15" grpId="0" animBg="1"/>
      <p:bldP spid="16" grpId="0" animBg="1"/>
      <p:bldP spid="17" grpId="0" animBg="1"/>
      <p:bldP spid="5"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0"/>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dirty="0" smtClean="0"/>
              <a:t> </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To bring Harry back,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followed Uncle Vernon’s escape route and finally came to the shack.</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563638"/>
            <a:ext cx="8568952"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The writer uses three verbs “squeeze”, “scoop” and “brush” to show </a:t>
            </a:r>
            <a:r>
              <a:rPr lang="en-US" altLang="zh-CN" sz="2400" b="1" dirty="0" err="1" smtClean="0">
                <a:solidFill>
                  <a:srgbClr val="00B0F0"/>
                </a:solidFill>
                <a:ea typeface="楷体" panose="02010609060101010101" pitchFamily="49" charset="-122"/>
                <a:cs typeface="Times New Roman" panose="02020603050405020304" pitchFamily="18" charset="0"/>
              </a:rPr>
              <a:t>Hagrid</a:t>
            </a:r>
            <a:r>
              <a:rPr lang="en-US" altLang="zh-CN" sz="2400" b="1" dirty="0" smtClean="0">
                <a:solidFill>
                  <a:srgbClr val="00B0F0"/>
                </a:solidFill>
                <a:ea typeface="楷体" panose="02010609060101010101" pitchFamily="49" charset="-122"/>
                <a:cs typeface="Times New Roman" panose="02020603050405020304" pitchFamily="18" charset="0"/>
              </a:rPr>
              <a:t> is heavily built.  And the adverb “easily” is used to show </a:t>
            </a:r>
            <a:r>
              <a:rPr lang="en-US" altLang="zh-CN" sz="2400" b="1" dirty="0" err="1" smtClean="0">
                <a:solidFill>
                  <a:srgbClr val="00B0F0"/>
                </a:solidFill>
                <a:ea typeface="楷体" panose="02010609060101010101" pitchFamily="49" charset="-122"/>
                <a:cs typeface="Times New Roman" panose="02020603050405020304" pitchFamily="18" charset="0"/>
              </a:rPr>
              <a:t>Hagrid</a:t>
            </a:r>
            <a:r>
              <a:rPr lang="en-US" altLang="zh-CN" sz="2400" b="1" dirty="0" smtClean="0">
                <a:solidFill>
                  <a:srgbClr val="00B0F0"/>
                </a:solidFill>
                <a:ea typeface="楷体" panose="02010609060101010101" pitchFamily="49" charset="-122"/>
                <a:cs typeface="Times New Roman" panose="02020603050405020304" pitchFamily="18" charset="0"/>
              </a:rPr>
              <a:t> is extremely strong in strength.</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10" name="矩形 9"/>
          <p:cNvSpPr/>
          <p:nvPr/>
        </p:nvSpPr>
        <p:spPr>
          <a:xfrm>
            <a:off x="251520" y="3003798"/>
            <a:ext cx="8712968" cy="1815882"/>
          </a:xfrm>
          <a:prstGeom prst="rect">
            <a:avLst/>
          </a:prstGeom>
        </p:spPr>
        <p:txBody>
          <a:bodyPr wrap="square">
            <a:spAutoFit/>
          </a:bodyPr>
          <a:lstStyle/>
          <a:p>
            <a:pPr algn="just"/>
            <a:r>
              <a:rPr lang="en-US" altLang="zh-CN" sz="2800" b="1" dirty="0" smtClean="0">
                <a:ea typeface="楷体" panose="02010609060101010101" pitchFamily="49" charset="-122"/>
                <a:cs typeface="Times New Roman" panose="02020603050405020304" pitchFamily="18" charset="0"/>
              </a:rPr>
              <a:t>Tips</a:t>
            </a:r>
            <a:r>
              <a:rPr lang="zh-CN" altLang="en-US" sz="2800" b="1" dirty="0" smtClean="0">
                <a:ea typeface="楷体" panose="02010609060101010101" pitchFamily="49" charset="-122"/>
                <a:cs typeface="Times New Roman" panose="02020603050405020304" pitchFamily="18" charset="0"/>
              </a:rPr>
              <a:t>：</a:t>
            </a:r>
            <a:r>
              <a:rPr lang="en-US" altLang="zh-CN" sz="2800" b="1" dirty="0" smtClean="0">
                <a:solidFill>
                  <a:srgbClr val="7030A0"/>
                </a:solidFill>
                <a:ea typeface="楷体" panose="02010609060101010101" pitchFamily="49" charset="-122"/>
                <a:cs typeface="Times New Roman" panose="02020603050405020304" pitchFamily="18" charset="0"/>
              </a:rPr>
              <a:t>Details need to be specific, and vague language should not be used. Concrete descriptions can help readers better imagine the object or scene you want to describe.</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1131590"/>
            <a:ext cx="8784975" cy="1077218"/>
          </a:xfrm>
          <a:prstGeom prst="rect">
            <a:avLst/>
          </a:prstGeom>
          <a:pattFill prst="pct20">
            <a:fgClr>
              <a:srgbClr val="FFC000"/>
            </a:fgClr>
            <a:bgClr>
              <a:schemeClr val="bg1"/>
            </a:bgClr>
          </a:pattFill>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1</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t>There was a crash behind them and Uncle Vernon came </a:t>
            </a:r>
            <a:r>
              <a:rPr lang="en-US" altLang="zh-CN" sz="3200" b="1" dirty="0" smtClean="0">
                <a:solidFill>
                  <a:srgbClr val="FF0000"/>
                </a:solidFill>
              </a:rPr>
              <a:t>skidding</a:t>
            </a:r>
            <a:r>
              <a:rPr lang="en-US" altLang="zh-CN" sz="3200" b="1" dirty="0" smtClean="0"/>
              <a:t> into the room. </a:t>
            </a:r>
            <a:endParaRPr lang="zh-CN" altLang="en-US" sz="32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5731"/>
            <a:ext cx="2587358" cy="187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1907704" y="195486"/>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：细节描写需</a:t>
            </a:r>
            <a:r>
              <a:rPr lang="zh-CN" altLang="en-US" sz="2800" b="1" dirty="0" smtClean="0">
                <a:solidFill>
                  <a:srgbClr val="FF0000"/>
                </a:solidFill>
                <a:latin typeface="楷体" panose="02010609060101010101" pitchFamily="49" charset="-122"/>
                <a:ea typeface="楷体" panose="02010609060101010101" pitchFamily="49" charset="-122"/>
              </a:rPr>
              <a:t>用词精准</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5"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1115616" cy="1043608"/>
          </a:xfrm>
          <a:prstGeom prst="rect">
            <a:avLst/>
          </a:prstGeom>
          <a:noFill/>
        </p:spPr>
      </p:pic>
      <p:sp>
        <p:nvSpPr>
          <p:cNvPr id="26" name="矩形 25"/>
          <p:cNvSpPr/>
          <p:nvPr/>
        </p:nvSpPr>
        <p:spPr>
          <a:xfrm>
            <a:off x="2555776" y="2355726"/>
            <a:ext cx="5688632" cy="400110"/>
          </a:xfrm>
          <a:prstGeom prst="rect">
            <a:avLst/>
          </a:prstGeom>
        </p:spPr>
        <p:txBody>
          <a:bodyPr wrap="square">
            <a:spAutoFit/>
          </a:bodyPr>
          <a:lstStyle/>
          <a:p>
            <a:r>
              <a:rPr lang="zh-CN" altLang="en-US" sz="2000" b="1" dirty="0" smtClean="0"/>
              <a:t>只听到身后一片哗啦声，弗农姨父滑进了房子。</a:t>
            </a:r>
            <a:endParaRPr lang="zh-CN" altLang="en-US" sz="2000" b="1" dirty="0"/>
          </a:p>
        </p:txBody>
      </p:sp>
      <p:sp>
        <p:nvSpPr>
          <p:cNvPr id="27" name="矩形 26"/>
          <p:cNvSpPr/>
          <p:nvPr/>
        </p:nvSpPr>
        <p:spPr>
          <a:xfrm>
            <a:off x="3059832" y="3795886"/>
            <a:ext cx="2194832" cy="461665"/>
          </a:xfrm>
          <a:prstGeom prst="rect">
            <a:avLst/>
          </a:prstGeom>
          <a:solidFill>
            <a:schemeClr val="accent4">
              <a:lumMod val="20000"/>
              <a:lumOff val="80000"/>
            </a:schemeClr>
          </a:solidFill>
        </p:spPr>
        <p:txBody>
          <a:bodyPr wrap="none">
            <a:spAutoFit/>
          </a:bodyPr>
          <a:lstStyle/>
          <a:p>
            <a:r>
              <a:rPr lang="en-US" altLang="zh-CN" sz="2400" b="1" dirty="0" smtClean="0"/>
              <a:t>skid: </a:t>
            </a:r>
            <a:r>
              <a:rPr lang="zh-CN" altLang="en-US" sz="2000" b="1" dirty="0" smtClean="0"/>
              <a:t>滑行，打滑</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0"/>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dirty="0" smtClean="0"/>
              <a:t>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is knocking the door so loud that everyone jerks awake. Holding a rifle in his hands, Uncle Vernon comes to the door in a hurry. </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3363838"/>
            <a:ext cx="6120680" cy="1200329"/>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When describing details, use precise words and avoid using large and empty words.</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0" name="矩形 9"/>
          <p:cNvSpPr/>
          <p:nvPr/>
        </p:nvSpPr>
        <p:spPr>
          <a:xfrm>
            <a:off x="179512" y="1491630"/>
            <a:ext cx="8712968"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From Uncle Vernon’s point of view, he is trying to protect Harry from sorcerers. The floor of the house is wet and slippery, so when Uncle Vernon goes to the door in a hurry, he skids. It precisely describes the situation at that moment.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339502"/>
            <a:ext cx="8784975" cy="1077218"/>
          </a:xfrm>
          <a:prstGeom prst="rect">
            <a:avLst/>
          </a:prstGeom>
          <a:pattFill prst="pct20">
            <a:fgClr>
              <a:srgbClr val="FFC000"/>
            </a:fgClr>
            <a:bgClr>
              <a:schemeClr val="bg1"/>
            </a:bgClr>
          </a:pattFill>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2</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t>When Neville </a:t>
            </a:r>
            <a:r>
              <a:rPr lang="en-US" altLang="zh-CN" sz="3200" b="1" dirty="0" err="1" smtClean="0"/>
              <a:t>Longbottom</a:t>
            </a:r>
            <a:r>
              <a:rPr lang="en-US" altLang="zh-CN" sz="3200" b="1" dirty="0" smtClean="0"/>
              <a:t> was called, he </a:t>
            </a:r>
            <a:r>
              <a:rPr lang="en-US" altLang="zh-CN" sz="3200" b="1" dirty="0" smtClean="0">
                <a:solidFill>
                  <a:srgbClr val="FF0000"/>
                </a:solidFill>
              </a:rPr>
              <a:t>fell over </a:t>
            </a:r>
            <a:r>
              <a:rPr lang="en-US" altLang="zh-CN" sz="3200" b="1" dirty="0" smtClean="0"/>
              <a:t>on his way to the stool.</a:t>
            </a:r>
            <a:endParaRPr lang="zh-CN" altLang="en-US" sz="32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矩形 27"/>
          <p:cNvSpPr/>
          <p:nvPr/>
        </p:nvSpPr>
        <p:spPr>
          <a:xfrm>
            <a:off x="467544" y="1995686"/>
            <a:ext cx="7704856" cy="461665"/>
          </a:xfrm>
          <a:prstGeom prst="rect">
            <a:avLst/>
          </a:prstGeom>
        </p:spPr>
        <p:txBody>
          <a:bodyPr wrap="square">
            <a:spAutoFit/>
          </a:bodyPr>
          <a:lstStyle/>
          <a:p>
            <a:r>
              <a:rPr lang="zh-CN" altLang="en-US" sz="2400" b="1" dirty="0" smtClean="0"/>
              <a:t>叫到纳威</a:t>
            </a:r>
            <a:r>
              <a:rPr lang="en-US" altLang="zh-CN" sz="2400" b="1" dirty="0" smtClean="0"/>
              <a:t>·</a:t>
            </a:r>
            <a:r>
              <a:rPr lang="zh-CN" altLang="en-US" sz="2400" b="1" dirty="0" smtClean="0"/>
              <a:t>隆巴顿的名字时，他朝凳子跑的路上摔了一跤。</a:t>
            </a:r>
            <a:endParaRPr lang="zh-CN" altLang="en-US" sz="2400" b="1" dirty="0"/>
          </a:p>
        </p:txBody>
      </p:sp>
      <p:pic>
        <p:nvPicPr>
          <p:cNvPr id="53250" name="Picture 2" descr="https://img.166.net/reunionpub/1_20210430_17922647800834365.jpeg?imageView&amp;tostatic=0&amp;thumbnail=720y404"/>
          <p:cNvPicPr>
            <a:picLocks noChangeAspect="1" noChangeArrowheads="1"/>
          </p:cNvPicPr>
          <p:nvPr/>
        </p:nvPicPr>
        <p:blipFill>
          <a:blip r:embed="rId2" cstate="print"/>
          <a:srcRect/>
          <a:stretch>
            <a:fillRect/>
          </a:stretch>
        </p:blipFill>
        <p:spPr bwMode="auto">
          <a:xfrm>
            <a:off x="0" y="3363838"/>
            <a:ext cx="3171674" cy="1779662"/>
          </a:xfrm>
          <a:prstGeom prst="rect">
            <a:avLst/>
          </a:prstGeom>
          <a:noFill/>
        </p:spPr>
      </p:pic>
      <p:sp>
        <p:nvSpPr>
          <p:cNvPr id="53252" name="AutoShape 4" descr="data:image/jpeg;base64,/9j/4AAQSkZJRgABAQEASABIAAD/2wBDAAgGBgcGBQgHBwcJCQgKDBQNDAsLDBkSEw8UHRofHh0aHBwgJC4nICIsIxwcKDcpLDAxNDQ0Hyc5PTgyPC4zNDL/2wBDAQkJCQwLDBgNDRgyIRwhMjIyMjIyMjIyMjIyMjIyMjIyMjIyMjIyMjIyMjIyMjIyMjIyMjIyMjIyMjIyMjIyMjL/wAARCAGbAVwDASIAAhEBAxEB/8QAHAAAAQUBAQEAAAAAAAAAAAAAAgABAwQFBgcI/8QARBAAAQMDAwIFAgMGBAQEBgMAAQACAwQRIQUSMQZBEyJRYXEHMhSBkRUjQqGxwSQzUtEWYnLhJTRTghcmQ2RzopLS8f/EABoBAAMBAQEBAAAAAAAAAAAAAAACAwEEBQb/xAAjEQEBAAICAgIDAQEBAAAAAAAAAQIRAyESMQRBEyJRMhRx/9oADAMBAAIRAxEAPwD3posBZJ0Yd3Sab4R8I01QmjAft9EzBZgViRoLiVGG+XlQsUJrUThYJNCdwwjTNoHgYKG90bxhNgBDULjlAW3HKNwu5M+walrVd2SQq8osFZAySoZ+bKWdOrAclQTP5sFYtlRyMBU61w3WuaB+4YsvJZSWr1zrpttNk7LySQX29+yfjCnK698LPkBIvbBNluxwQse4TsO7IBvhTfgNPjpGOqJQ0nLiRz8K0y16JY5uGilqKlsQBBcPKbclSs0yoLCTGd3pi66KLUdCp2wyCaWWVgu1u2wBss6o6olEjjTxsjYSeWg4T+WVL0y3adOBcsd68JmUkjSDsPNlZk1ypkyHNaT/AKR2TwalM913vDiDgEBP+xtSvV/ptRuho97gbk+i9JqZWw0xJ/NeKdOdZV1HZmxpaAcWwPddNJ1jVV1A5tRTiFx+17HXBXHffZ/FxHX+sOrtRMTHWY02suCldlb2s0dU+qfMbuYfM2Q4BXPOyQuri149I5gtlEOE4b5C6+L2SblVSP2SSSOBdboIy43KFK9ylZNI0krpWSstBwLlI8om4QnkoBWST7UyNgkYbjlCBdSdkloDa6do2orYSss2DJ7pWSDfdAfc8Lg4kg3yjlfsF1Qic6LjKmc8yN9FlrYaSQu47o4wdgUdhYXNsKdlg2yls5AEHKc2KYuuhvZNNMA7lQvdYqZxVeU7SFOmGBdt1QqZCJdo9Vd3eTA7Km+IyTX90lbBC+0fCry8q8+PbGDfss+Q3J+VPOGDyLoLXKNvFkrWuUjXDdes/wDDn2XlVJAJpwHmzW5JXrXXA36dIAvJ6iqioKe7vuPAtynw79N3/VHXKqKjkd4XdxBF1zNRVy1Tt0jiceUX4R1lQ+qqXyu7kkKqOF24YyRz55bvRw8g8qeNrXOu54sVW7qzGKcDzA39ExdpTGxpBYN3qpqepp2zASQ2tjddQGWK3ku1w7FRbw8EOAJJRo266+nrWxadM2m2tkfYOkORtsoKTVnzbD4nhtju0stcfJWZorHzSVdI8YkpXmNx7Fub/wAlVppg7fJbJ+4X7rnvGrM/T0EU0Os0hgkj8NzBujHYlee6npstFM4vA2veQ0+4OQfdd3oep07oqbxpLS7QA7sQBYfml1l06+XTjqFM9skb3+I+Mc7rdv6qXFlcMtVTknlj0807D2TtbtHKdwLSLjlK9jZdvtyejHBQud2TnlRuPmTQG4KdMeUkwOkMog2/dEBZG4Any2QonG5Qo2BA4S2lII+yWgwFkVkycG4SsOmuldMhpwbow3CFrLnlWGNs0ID7bjjBJBCJ8YaFIBY39U0ou1LlAo1HlBIPDU1NPvjGOR6oqlhMbrc7VHQU5bE0k3x6KOrvpSeloOun5KQYU6ZhnNVeZlxdWC5A4gtKGyIohfCJzAClHgpTPACS9NV55Rsss82JJUlRJckBRN+0KOV2eGJsUTchMW4TNNsIa5XrRkbdNldI4NaBe68L1J5n3OIsO3sF6z9U9QDIYKFp8z/NIAe3K8a1CpdJKWjt6KvDj2zL0yJm/vXBv23URFjZXg0fhpH9+wVQsJdnldUQsJjASbogG2sWpgHA8YRBpJuf1QJDBgcbKVkJFhwRlTsia5l0HihjwCLtGFmzLcjpITFPASCYtpHrfn+qki057K1rwPLIA4Dsfb+aqRVH+Iawu8juD6ey9J0PTafUtFpZizbNDI8PacnnFvXGVDlz8PSuGMycjRUbzNPSnyscC5lzbabrtujp/wAfJNoszg4bQYycuaLY/ksbqimfQ1u6naNrmZAwSb2x+QRdC1b6frDTqjafBnPhmQG/bAOMKGd8p5KzoPWPRboab9oUcI2seWVDQftPqPYrzlzS3nB9Cvf62Q0HUNbR1D2yUtU8RvDjazXDBC86656In0GRlZDE6SleLve0X2n3T/H5t9VPk499xwSjPJU0g2kjGFAu6ObRWSsnSTAbOE5Nk7cNQOyUgCeUkk+1aCapEIbZEsoLvZOBa6HuiusBWTJ7pWuUBJELlXo4A5gN1WgjK2Kenc6FpuP0S2tkfZfdLbe90zTcp5H7G3smrFeVl3lHDFsYM9kLpLu4UrT5FOH+gONkB4RkXQSHaFtALe6Etwcp43bx6IrYKSmV91jayhneSEUhLX2t3QSNJZdTybFCXLsFCH5DbXKlDfOb+qhkaGPuFHR0rjZov+ijZm5UbnukBHp3XG6/V69pTpHUNVTuhNz+9Fi380BwfX+ombqjUQTcQ/umgn8l549xa527NhZbmpzz1uoVU1Q4PlfIXOIOCVz8+653crq4yZ00e98ZABIBThhcdxx6j0XU9KUcM8DmyiwkNrkKPWdEdptdJHfyuG5pt9wW/k70f8H6ysKCIOltfy2zhM+JguI8NJ7qzGxpJLMHghA2IuuDhP5F8VUOLLt7KFzPEJsbFWpItpI5T0UHiyZWXosxqvDC4yxtHN7/ADZeldHaxExsELh+8FQ2Rrh3aQQ5pXnlU4x1B8Ii7LgrX6S1WLTNcgdWYhvbPuFPlx8oph1Xc9SRwV9ZUxslYySlnMdr3u0jcxw/mCp9G0yCgZ+0KH96xsTqgxu/9VpG4f1t+i4zrLUHt6gkq9Pq2vpKzbKHMcMbRbaR6g3XR9H6tHJRVMD37XyNL2m/3WH8srmy4sscVJlLdJ2UknUFHBrBL3vuWTMF7gjj9F2Wq1cVN0JUVM0LaiMR+FJuBNxbBI/NVumJKakpKisBtTVgEzWdmvbiQf3/ADWzq+m+PpE9IG2jlDmPjb33M8p/VQk1lD30+b9Yp4Ypt9PGImjEjQbtaeRY+hHCybLQq3zhrY3gNczyPHu0m36cKha1sr2MPThy9huiDbprKRgxdbaUjgWQ2TuNyhvZZAfb7ogMIN3sjGQFm2CAwmT3Q3zayGnSOCn2+6Y8/CASkY25CjvlWYW3IQF2ki3EBdxo3Smo6lpzKmCEujJIB9bLmtJpHTSsa1pLiQAAOV9KdL0DaPpyigMW0tjFxbvZc3JnbelMZ/XTNrYiL7wmlqGyNIB/NcU6KrjZd28ALOqNaq6a4bKbD1S/my+zTCV6Ex29wVtpswLzXTesZoKhrZ/Mwnm67ig1Wnro2uY4ZAPKbDOfbLjWiSopssPupC4EXBUMhvZUt/jIVOzYzOURdZ3CJo8g+EB5KxqORoLr2UchG21lORdQSiyWxqnI21yqziHC3KsTOABVJuHE8qNOTW5Kp6hRMqaWSOQCzh6K+1w3cKGqfaMtAWVr546nomaZr9TEAQN1h+a5uob4pawNs4Gwt3XadfRFnU0pkJDH+ZpI5XP6NRO1LVoIjYNa7zd7gLowusdsmPldNbpWjqRM0TWjjjIJHc/7rQ68qI/xtNEx43Nhu72vwuun6ddLAHU5Y14HlcRkDsuIr+ma6PVnT1sU1QLk+UE7vTK55n+23dljvHUYRoXQRNmODJlQSlsbLA3dlb9Romt6hIJGUErYwLNaewVuh6IqZ5mvrGeGwYt3VMeWRH8VrlKbTqmvv4TDk2JstmHpSuDNrX7QfZei0uj0mnwtbEwC3qmnqKWm3OkmY0D/AJkmXLnkrjxTH288PSD6dxfI4nFzjlUazTI9uWHC7Cu6hoA8jxQ5pxhPQUlLrNNIKd7XP7iyPOz2W44PN5tOiAOTxf4VjpyVzdajgfI4NlLoiAf9TCAf6Lf1PpuvpzM7wXbG3zbgLnKWKakqvxwaT4LsG3dXxymXVc+c1ena6P1A1mjTabM0iojnElr8PAs/8j/ZeoUWtxVctGyQlrvCG14FxcgGx/NfPFPWyv1l1Wxv+Y9znA8ZJXrOgag6HUaGz2Pglju4g3A2tP8A/Vc3Nx+OXS3DjlyS9PNOtqCTT+rtRiMexr5XyRj1BJK5uSznFzcDsFr9Ra5U63qJnqH7w1x2i98dsrHsu7Denn5+w2yj+1qYDKdxBCYoCUySSfUBKRvAUYypW4S3QOUrcFMcohwFgOgPKdxsEPIugDY27rrRpId7wFShbchb+lUpmqY2N5dYDCW3UEeofSnp1lZqjaiaPdHA0kEjuvdmQMYwNDRZcr0How0nRmAjzvaC7Fl110kw/rdqZpI5AWkXB7Lldf6YjmLnxC3PZdmBYqtWuHhHuVvJjLG42vHanTJqSZ7XNOOCrOmapPp8osSR6Lt6ygZUvc5zeW+i5qq0UhxLQcey4e19x0mma82paAT5rDutoTB4GbrzSnbLQzHDgLroaLViXtaTz7pscrPY1HaxnyBC7kqtTVIfG34U5cDm66ZSWCDVDO3CPxLKvLNe4ssyChOLXQMjuwm6nlYHhROcImWuonVSdryPRQVb8J5JLvNgqtUx7hfslta82+pGnCrjgnYbSRuI+QuL6Yk/C6/A2UgbnlpPovQ+r2j8O4PyPnhedDTpXvbV07XFsUrTJbkAp8cv10bDG7eonqujp2FrYnvLcXaOVVm67o2kR+DI09y4j/dZdbp34Kib4VOZ3vaC0j+/osbUtArqbT2Vzt95Yy4CGMEB18Ak/wBUkkddunoVHq8VaAQMkXsAirpwxhIwAuU6YgrGMiM8hLy0b2lvC67UYWv0t0lvMElPHA65qVVJK5kU5be4FuSudm0yudCZ3wzzsdw5ztrSRyLk+y2qCCGp1eXx3EEuIZYXXWywQVmjjTpSHwcgGOxBA7FUwyk9l5MbZ08xoZ6eWIuNAXM9Q+/9l0OkeLR1LZqMOaDktC0X6NFAwU9LGADgADAWlDRso6cAsAcBZLnnL6GPH127LRhDrmlO8aIF/wBrwFxHWmg0um6JUxQss10m8Otz7Lteg3n8TM3scovqVpkH/DVZPa4By0dvhGO0LJ56rw+gp4pKZrw3aeLey6KjP7N0fUqq4AgpJNvsXXaB/wDt/JYdE07o2hhDL2BWn1W86d0iKZ4s+ulaR2uxuSfzwt7yzj2M8uPj+Pufx5vJgn+iG6dxu0JmhejrT5a3ZwMXTHKPsgWMAki2piE22iaESZosE90oPZK6V0uyAEm4skzOE10cbbu55QxcpY9zgLr0z6c6CdT1ePcPJEA4m3uvP6Cn3ysHe4C+lPp102zSNJileLzSsDnXFvdJ7a7qkhENOxrceVWLJgMADgBMTlNRonZGFBJDvabqduUzzYLM/TYzxAPEN/RQSUjHen6K9y9x9lVc87rLn0qxNS0pskbnNH8lz/4V0El/Rd+Yw+GxHIWNV0LSTYd0mWOvRpWdR18kWHHAWvT6gHn7liVdK6JtwFWglfG9J5Vutuu8cOUL7uddZ8NX5Bf09VKa1rYzkfqm8xItvkaAFQqnXaSqprfEe4A4BUJqt7yCe6TyjUjOblBVTbWo7+W6z6txs43WWhwvW9QTC8DFysnpuIEGGJ4c6eA3B9QVY6yl3AtGbLE0KvFJVwWHmDxY37cEJ9bi3HlJXqlLAHUUMbuWxtFx3wq8lDtDmsjNieBwr0QA22wDwrQyALBRu47NRhUunyxvLnMsFemYH6ZNn4V2YHbYnCpTvApZGd3LNm08+ih8Cvc7vvvddtQFs0LSY2uxyuQ1aQUchc5t7nsVs9PanHURlrX2IGQey02o25GRRtJbGGlY1e/cCteoeS0gZWDXOLSboLp0fQcrm1rgTYLU+p9S2HpKobbd4rg381h9FuLKlz3cLvdR0ik1fT3Mq2b2MY6QD3sqY+nHyXxz28D0umIYGlm3PKzfqPWwT1GmQRS7n0tIInel73v/ADstaKR1HpVZU1bi9sWGBxx8LzrUKp1XVSSPba5Nh6D0VODC3LY+V8iZYeMUiiahCMYC7q8wzimSN7pLASQF0k7eUA6Amxsj7EoCCTdAEE54TgYQuKGhGCrEDbkH3VcZKuUzcBbWPR/pj0/HrPUDROLxwjc7HPovpSnp2wQtYwAACy8R+kc0FPJuJAc7717jHOx4FjypY2bPpOD7JYSBymu0d09sZDNNhf1UUxLhhGzzD4Uch2gpc62ImHn4sq7mHcrDHXcQi2i91I4R/lj4UDow4klWS3HKAhZY2M2qpg9pG1Y09FZxtj8l1EjdzbWVKWAG+FLKHlczIXRtsqE88nYldBV0fP8Asserg2A4UrdHk2rQvcBcnnlEyUeJg3VdryCRZQMeWVBJ4ulgsdDG8uYAR2UdTBeM5UVPUtI/7qaSXxGGycrzLrSnEMbng3N/RcMyRwNwbFegddttTu+V5204VePuMlsr07o3qSo1Rr6KqAL4GBzXg/cOOF2ZkDI7rxvpOuFB1DTvebRyXjd7X4XrMgcWlnCjyTVd/Dl5QMlUZJCBfa0XJTSVFIaNz3OAITUzQ17rt9ijnoYZY3Ax82wFN0dPN9Yr4Kutcwu2tBtf1VbTfHZrzXwXEQbY+hXay9L0DRJM7aHg3seQs2WGGkeSHMBvYZGU/wD4G7C8yxeY5WPqQ2Fx9Sj07UmVFSYAbEd+VPqcbdrgRe3dKza90hKHS2Iz8r0svvpNR6+C4fqF5J0nK463HFkNK9eiY00pY7gg/n7qmLh5/b5z+og/BR0tFHKHskZvc1vY+685kNySeV3fX+i1mmdQTireZPGHiQyAWDoz39lxD47OIJvldvFJJpyZ3aFrO905wbKS1ggIyqpWGuhOERwhOUFIZRAW7oRhOMoB+1k4GEye/shpE2UTnXJwjcSo7ZTgbMq/TMvZU4me60qNt3AJMqJHd9ENn/FBsJIOOF7FTT6tSxNud2B2XGfSzSA97ap4uM2uF7IaVhblo/Rc0w8ltye3PRa/XxN/eU7jb0UMnV7GvIkhkDu4XTso4/8ASMqnU6DSVExe5gva3CMsM4yWNOF2MoKhwa26MNvY3UVTGXN5VM5dFntXif5yrIIsqTBtJyi3uLrKUyili0XDAQlwuorE2N0/FluxpI5osq7+SrBOFUlftJU8xFSptwsmrg3NJ/stGdxc5A5m+I/C58u1cbpyj2bXv9isupcWyG3qumqKWxf7rFqYPOcZWQUFLIWwkuObLUp3Xiv7LGkY+4aBYcLXhHhU4v6JyuJ67zSuPqV5sBZejdbv3UpAHBXnhGVbiGjNeWm7TZwIIPoQvZendVj1jSYahp/eAbJRzZwC8ZIstnpjqOTQtS83/lZLCVt+Pdbnj5RXiz8a9YlpnyVVmPdGHN5ZgqlR08ULpoK6pnklDwWuLiLhatJPDWRMqIHh8bxdrh/RR19KyYiQjzYK5nfjlLGfWafpcGrwyVNWfw8jXfu5JCe2OFyOrupm1UlPpzC+QyB0bwLtb6jK6uake5xLIY93Ac5tyPhUmaa2OYyvF5L3GMIh/HH3aWhaXHSQOkcAZZDd59/ZPrUgjDvjCseKaeINPKxNUqXVdSymj8z5DYD3RpK5SN3oSldPWvncBZmd3oF1j+om1GpHT6N4dM/yMDT9ovkn0XC6lqx0PSo+ntKeP2nMN1VL2gYfU+p9EHTZk0uZr4yXSP8A8yR3Lv8AZNOnLl+1dz9SOlI9b6VbPAzdU0DPIRy9lshfM9TB4ctj3PJC+vNCq/xlGWSHc3btz6d14h9Qug6mn1+tk0yNj4reO2EYIaTfHwuvDKOG46ryd9hwo1K8XcBkAm17KI82HK6J2SgJTJ7XJTHBQUkQ4TWSuAgH5SHKZpun4uUNC43KHumc7KMZsU0CaJpWrQsN+FnU4uVt0IDbYU+Snke+fS6G3T0b7eq9FMhDB8Lh/pmW/wDCNPjJLv6rtHHsp8V6bkOKQl1lMQb8qvCPMrRVMmRHE66Ut9pCigeGuJJwU1TOG8LM7NMis7Ermo2subqHxAZC71Css4HuuOK09rIC7PCJzlA52VTcam3KrMbkhSb1A8l0n5pLdhA+Ik3RBloj6q0GeVRuFgUvizdY88e5xCyKikcZL+66CRo3lVJmi5wp6PGOYWNeLp5Ri3ZDV7myttxdG7LStmg4TrZlqUkHkrz0i3deh9buApHDkgrzt17nBuFfjnQpEXChf5Tc2KlYHH7vKPUqcTafFG4+E6eQCwcXbQD8KkbqvQPpcyrqaetZ4pMTNuxhHBJOf5LvCwPaWvBa4cgrlPpHIZ46+QNAaBGMfmV3esUFRLEyWkAErDlp/jC588e1OPk0yTCMtt8KjOxkRcXG9kVRqL4r+LE9jr7be6xa019YHeFC9rf9RUvTrvJNM/U6/dK5jDd3axVKnqHUpe+Bonr3ja15FxD7q8zpypmN5SWNOTjJW3Q6FFSRgBh/7pkMuTbE0zQy28k258kh3SyOyZDz5vVaoi8MgMGQeVrui8NgAAbjgKm+NzpNreUIXKtaj6ji0bTpJpnW2Nvtvyey4uu+oTp651dUvjnqHjbFE0W8Jvp/uua69138NL+zaeS8h/zbfwn0XDskdHcveXyE3NzddGHHdJ73dvRHQ9M1fizV2mRU81S6+2KQgt9wqU/00FbTPqNIrQ9tyRFMM/G664v8bJv3OcTbsey3NJ611HR97oZAQRYB2Qm8c56q++Kzti6j07q2lTmKqoZWu7EC4Pwe6y3Me2Qte0tPoeV19R1NUaq/x6yRokIu0MJAb8BVzVUmoT+FVxteCdviDDm+91aZZT25c/Hf6uYTFoK2dV6enoLy05/E0h+yRmSB7hY4uSRxb1TztLVM0bUzjYFFe3KjceVsAL8qVv2j4UPr7qZowPhFC9StuAbrVpXWICzKXDAtOmGQVLO9Hxe//TBzj0xECcbnLtHzHf8AJXE/TAk9Mxf9bl2vh3fdS425LcBJzdW7qtT2BsrJtdWtZFFgLgACmfCbG5upKdvnJKkmFgbd0mfpsZcgLXGxV6E3iYfZU5iQfyV2mG6Fn/SoYw9C/CgN93CtStsbJNjBbdFxoiuBcoNn7z81Y2WKEsze6JDGIsFA9wUrnKu8rMoXSs5hLiVWqI7XK0NosqdWbXGcJGbrDqmjdu9CqdRVwUsDpqiVsUbeXPNgj1ivpdMpn1FbM2KMC/m5K8I6o6gdrWqTSwTymlvZkb3Y/RNx8dyFzdNrHV+nahrX4dzfEoOHPva5PdZ+sSaFA90WmB8krTYy7rj9FxDrEWI7K1QuJkcbd11fi1OjcfJu6rTkdcXJvdV3kBtuLC/ClOcKKYeV3rZZItn6et/ReqjNFqNPcB52v57C69H1fWaXRdOlra2ZkUbL2Djlx7Aeq8J+k2q/heqaaB+I6oupj8nITdXalX9Q9VzQ1EhbHFK6OmYftYBi9u5Pqpck1knxy12tD13S1eoTz1z4TFKQYqVrm3b8k2yr83WunNlD3RvjiDmt8MNFwCbA3vwvH59PqIJXRvbctNnWIdZKCtknpX0DW3LASx/cNJy34/op3idVnT6F/Dte9znWPpb+SeVkcIJAuVj9J6oa3QKWSVobNCzwpQ034FgVuCLxQXE3S6RrKdFNUTAhvlCyertVg6X0KSoBaa2bywMJ9eT+S6J9QIZA1uMEk+gHJK8F63193UfUsro3k0lNeOIjggHJ/NU4sPKp5Vz7pJaqokq53l8kji4uPcnuo3PycZRPkDfKO2FCeSV2E9HuBkqFz7k+iaZ9yAMKMusFTSWWWx7jaw9EYnLf/wDVAH37JX9keMLtpU2p1cUgEcvhMODfI/RdHS0NLqkYElbRTPdyHwFjh/7gf7LirlSRTyQkOY5zSOCCQkuFErpdZ6O1HT/31NEaqldkPh8wb7Hvhcw9h3ltjccgixC6jQurKqiq4vxFQ4wjkErrNU07RetqX8RSvZT17OJWgWf7OA/qkmVxvbXlAb3BUrFf1fQ6/RKnwayHaD9kgN2PHqCqLbbQb4PCfe+2L9M27QtSnbYBZtKeAtWn7CylkrjHu30wuOm4/TcV3nC4H6XyNd041pPEhH813krw0FTw6Zks0+XKyQb8qhRS7ncK8Xi/Kr5TTJNII/Kb+qCokIbgKSIiQYTzNGyxCTP0MWTI4uPphXqZ5bG0HsFVeweLb2UwJDBYKWHtSrf+Y5Ft2iyggfkAqdzgqSM2jcLKMnBUrwbKs52UtbtG690DmIi4E8oXOPbjukrdozi+OFw3W/XNL07B4cZbNWOFhGHcfKtdddYs6a08xwu3V04LY2X+31JXzvW1s1dVyVNRIZJJCXEk+qbj4/K9p5WJtd6h1DX6gzVk5eL4YPtCxsXUsmbkCyiXTJJ1CbFyjpZRDPtP8XCh3IXXuD6Jm43V23N/sopzdt/UKKkmEzNrubKWRv8AD3SadVy8sQ6NWSafM2rjcRJTTCRlsWIsbr0LVoKZ/WVfLhsVm1LXD+EObu/uvNIBaWePne2wH910W+sn02WoqJtjHRtiD7ZeGi1gPyU+THdb8aW2g1TVzX69Vz0loSWBodH/ABWxc+5Wl0Lp0lVV1c0rCWTQODHuH8QsSFz1LAfsjjILiAc5JXfVDajTKKHTqGQRvoKN9RUG3L3geX2Us8tfrHTcLJ22emqkadU1EYddhxtvyu7p6hrqUPH2dvY+hXjfTFeair3zvLzyu51Xqym6d0V885D5ZBthgvbce35KcxrmzyjE+o3U40ymdp8Eh/H1YBkcDmNnYLyckwxAEjccuU1dXT6tqM2p1ZvJM4uA5A9B8BVJpN77BdmGExiNqFxLnXuopJC0Ed0ch2N91Wy4klVkSuR91+yblOknIYCyPbfuhRjgIBtvuhPKkUZ5KAR7LV0LU5NPrg8facEXtdZe3F04NyCMWS5YzJsr1Cj12g1Khl0zUoGT0zjuFzlh9W+hXIatosMDJqrTak1VLEQJA4WfFc43eo91lvqTTwR+G/zuyccLV6UqmnXRDUHdDXXgla44O4YKlMNN6UqYBpxx2C0oXWsqb6Z9FWS0suHwvdG75BsrURuQltPi9m+lcr3ae9l8byR+oXpUoPhEnsvMPpW+1E//APIf6hemVU1oHADPyo4+m32koCC+wV57TuWRoznbyXLZc8bluwr0LrOsVanKx2SvilBaLq66fc0Xx8oucsEiKUfvbj0ViOK8SGGITeb2WgyMNbZGGNt23Kxz79RjgrzA4kOvjC0m1DAzc4hTT6dBK7xXMaXDvZcJ1fq8mmRmCKTa44v6Bbrx9jcydPqHUmm0cRMlQ3d2aDcrLo+pKPUJS2J4v8rxSu1GSaYlz3HPcrU6Sqz+2Ymlxs4pLybNMdPab7xccKrXanT6XQT1VU8MjiaXEk8nsFtwU8TKJsjiLbNxPpYL53+p3Vj9X1aShppSKKFxaA0/eQeU/wCPZPJynVGvSa/rVVXPJLXuIYL8Nvj+S58m5SL8lCTyVfGaiVoCUNk97prpgB2CknIuUx5QCY50MgeOLrWa8Ss9Vlxhri5ruDwrdM7wHiN/B4PqirceXQcxVQf37eyt1FfUSeE0SeWNgaB6HuoK1mwh4z3QPG+xP3drLLNtx5MsLqOp6Wia10+s1X/l6MARtt98h4aFZ6krJ9O0o0s5P7T1J/j1WftZyGK1o0unM0uCaSYO0/TR4kwcLGWdwva3oCuU1fUJdV1Kesld+8lcSPYei5Jjcs3blnue1nRtShpH77gAjGVR1fVZtf1ATykiJjdrADwFnPkw2GMA2eTf0U5jMUTWNx6rpxwk7ceV8qCSUHDRYDAsq73CMe/onmkDLhmXf0VcXdm6pIlaTrv5QgWR2TbfdNpMtt+6E8ot1sWQnlaBbccohwmHAToBKM8lSIbXuUA27Fk7cBAeUQ4QCy888Cys0ZDaphuQ4G4IPB7Ku3AKJhs8OB90ljY7nXtKc+jg1mHcWyN/xTbX2u9fdYjZCLX59l1uk6rF+ztOZOQYavdTytPG4i4P8v5rma+mbT1F4SDTuLg3/lcDYtPwuebVlj036XV4bFJCRncTyvUnuLo8rxT6dVbKeqcHXAJXsD9SgMQDTckcKePVuxY1dOs6wHdaZbY2WXpTw4NdawstV0jd3KLiIq0kLZZQSrVTp7Zha5HwoKS8cl7K1PWsgALyBf3TSTXbO99JKeEQRBoHASkqGsdYkX+VRl1qlYC3xW3t/qXIa5q875t1K43PACzLmmM6Ewt9u5mq2iM2PZeRddh0lUZS64JIA9FsRatqfgAVHlPuuS16aarfuc7vZRz5LVuPBz8dAKqVsYOStSn0qTT66nkjuNrhcqPRG/8AiUTTyV1fUJZp2kSV0mAxuO2VmPZsumd1x9QpqPShpFFPtley0xByAvFKuoL7HcT3ycqStrX1tVJVSuJc8km/v2WbI4kn0uu3DGuTIQddEctUTThGHYVCmTJ+6ZDSQkZRJrIBhhW43CVrQ8+YcKrZO0ljtwORwg2N0t1Dz4Tm28trXQxktiBvkiyYTbgbDHcJo/OC0fwm+fRDcr3sTnv8LYHkNBvtvgn3Ci3uLLXse6N7wDa3KFjN7iSbNHJWyQTK0dLCG7pXmw7XUdRV7htZ2wShnqDJ5G4YMfKgAARIzzCBdPwnsnOQm0UhwkkktYjPJRbccoTyUY4CAccJJJIBJuAU6BxsgEBlFZM3i6JANbBSGD8JybICcrNNbrK6Oo6dMLbsmp52P5/hOCU2j1prK6Skq3/uqx24E8Nk5B/sVlRn/DVB9Wtb/wDtdQQv2Pae7TfHyp+LZXcaPVP06ueH4c1+14vwV6houuUkwYJJgDYcry7UmGobS6nG3FZAJHW4Egw4f3RMdUxR+JHIRjGFy3HtV9L6ZUU8kbAx4ItyFecwX5Xj3041uvrRIyV5cIyAvVmVbQ0Bzspcs9dNktVK3Vo6Nl3utj1XAdYdWSTwCGmn2+7StXWJGVsLru9e681rGs/GPY7IDsKGWdtWw402i1NdVamXvmkcwHNyu8pdUp6aojZO4cDlc3o5pqWMkketisvXq+I1AdG+xHok3bVPCPQdW1alljAhIc/2K4isqwZSCcB11X0ur8SnL3OJKw9QrHfingOxdVmO2YzTotJlZ+2ICD3ypPqrrjRpVLpsbx4j/M5t+AMrn6LUmadMKyQ3EbSbX5PZcdrGqVGrajLWTuu+QnH+keivxcfaPNdKMjvIPcKC91JMe3Cgau3GacqQYuETDcIbImCy3QOlZJPZKApJyM45StgYyex7/Czqe2+Nvowybd0hm+RcdrrpdE6J1fWnNeyH8PTnJmn8ot7eq9E03o7QdKp2xyxtrZ7WdLKLi/sOwUs+bHH0rhwXL28XadvmunbJ4cjrZ3YXcdV9N0AldLQsMDs3b2/JcLUQSU79sjS0jj0KfHOZDk4rjUhvycBRyPLxsbhvf3UZe6wu66cEgKkR9BPlwnScLm6QymjCSRLV0PQp9crfw8b2wtAuZHAlo9BgcrMspj3T443K6jJsppKSeODxnRPDfcfz+F0Wr9G1eiNp5KmeF0E1gHsOfmxWtqUMVN0/SxeOyqE8Xhlt7OYBkZ+VH8svcPOHLerHn22/dOOPhdQ7ofVhp4rAYCDH4hYZPMAuYIO70tynwzmXomWFx9h3eyJCeSiHCpshKN2TZHfCjvdyAkaLNCIDCEcBPc+qAB5zZNbvdOW3N7pX7ICR/wC7pWs5LnElRMbcnPKT3lxHsLIo8BYHcdNTCr6Xq6R43PpJBPF6hvcJ31sXgjaRayodD1Qi1xtPJmKdhY4etxwreudPVOlRvkGY7mw9uy5c5rJaXp0f0/6hpNNqJ4J5Ax0rrtJK9NZrbJmh8bg5p4N18xeK9r9wcQQbgrpdP6yqaWjZD53bcXulz4be4bDOfb1DWdL1amke+m3vjN1xc8dSJnGWN7TuyS0r2/R9Z0+qoGPfNE1xAuCe6fUJNJlp5GmSA/ouTwXnJp4TLVPYwtEtsLPu+aVrd28u4XZ6xo9BJWvey1iTwVQgoaKmlZKdvlN+VWTRvNo6RoNWzTvEMdri647VY3xahLHI3a4OPK9WpepKBmnlgNseq8v6urYZqqSeM5JKMP8ARLl9uc1KsL3CNrsNwbLOHKDeXEk8lG3hd2PpyZ5W1FOfMoxwFJIL3UV7KkKIE+qkaVE3OUbTlFCWyuadptVqlT+GpI98m0utxgFVG3dwPbC9J+n3TtfSVTtUqojC10W2Fjjl4PdR5M5jFuHj88pGL090NV6rVSR1D2U8ELv3pJu4/AXfxdN6NRGOOClia5otvOXfJXO6trf7B12WWIHw5WFpA7nsuYquqtVlrA+Lylp4Jvdc1ufJHoXDj4b09ibQNkaCC70B3HKlGksbggke5XlMPW2tMYAWQ++Tddro3X9G+njjr7xSOsCTxdRy48j4540eudNR1MbnRl0cg/iBXC6n0/UtZaaPxmjuBYr2BtRT1rAYpGuDhcW9FRqaG4cHMBb7rcbliMpMvbwGq0mSF7jG07f9JWe47cOFj6L2eu0KCaVxDLfAXL6l0j4jXER39LBdWHP9OPl+NvuOAukB3V+v0eqoHHcwloPICoAk+lhgrpmcvpx5YXH2JuStvT6menow6CWWMMducInEXPYrFYByTYcra0bxo521LIxPBG7a+Pi4cLFJzTeK/wAbKYZ9upq2VdbHA6qqm7orNdIyMuDdxBz7i9iuk1vQ59WpWtgZslY0NY1zBHutwe9v+yGl0eoklmibM39nVBHjRTShhYAfK+Mk84W057qMQRy1TGUlyyN45da47/OP+64/WPTs5ea3KaefazVa9pLm6VUP/DtbA2+A7eBi97fyXC1zzJVySWA3OJ8uO69E64r/AMRFTimBmlmY4B17mNjScFeavdveTzlX+NOu0Pk5yyT7Nsxe6bd7It2Co106cI/4FGPuRF1m8IWZutCUcJJDhJACVH3KmFu6jLcmyAFSM4Q7SnB2iywNLRKr8Fq1LOTcCTI9l2/XmrugbFTRt3NnhEgkvz6rzmNxD2Hixuuw6ivqHSmm1tyXU7vCc7/lcBb+ajnN2U+Nce43JSD2tFsoST3Sv7KtxJLWyzW65gs2oePzUo6h1Et2/iX/AKrIDXEgAE3V2n0+aUXtYKVwxi0tHLrNc4ZqH/qq51Oqd90zj+aOooJouW4VXwHnst1iP2WmahUf+s/9VBVVUkx8xvZEYvCiu5ViblNMZS20mm5R+JYWsgAskt1UxEXULwpkDmppGomutiyLtfiyAixWroGkT67rNNp8B2uldYutw0C5Ky2SdiS11P076dGsakKypi3UdKNzj2c7sF7FUeHFRlz3NYGi98AD2Ch03SaDpfRI6KFw8KEeZ5xvPdxXnHW/UYq6o09NK91HG3Ow23FednvkyepxScWO/th9T1kNbrRMbw+KO4HuVz7pbPJBIB4wmkmhcTtcRnv2Rx0xkY0xuBA7Ers48ZI5+TkudQiYsLnDJ+UbJ3EXOb5IOUE0D2eW2bpmuZALlu4+/ZNqJ+VdBo2u1+luE0NS4M7scb3C7ah+olPOGx1UZa633A3C8lkq3PdcNDR6BRtlcCSHO+L4U8uKZH/PY91/GwVkfiwPDgcggq7RxxzDa8XPdeMaRrc+nSsBfeJ9sX4XqOjapHO1jtwu4DuuXk47i6+PLyi7qPTsVQ0kRg39lhRfTiiqqg1EsLxHE7c4Nxu9l3lLOyZ0cbXBzndl0cNOxsQaABbn3WYZZQvLMbO3h+u/TZk0sk2nP/CvIv8Ahy24HsDdef1FJVaTXOp62FzJG4s4Yx3919Qajpnitc6NvmIuvLvqVQtHTbKmWH/ExyBgktm3p/JXxzt6ycdmruB0Tq2im0bTmTVrIjTx+HJE+RrTj5GQqurdT0Gpad4THMbast4VxhmbFpGMfC8udzgAH1shJs64v7qs4YX8ve2zq+sPkq5/wkj44n+Q7HYcB/usPdc8WRbdwscj3QllirYYeM0nnl5XZ+yA4Nk+4hIZN0xCOQna2w5St3Th2EAt1sWS3eya183TIB7pbkySAfcla6ZEDayAcYGCut6YqG6lpddoczheWMmG+fOOFytgpqSpfRVUNREdr43hwsebJMptsquWG7gcEO22PN1GeVp626F+oyVNMf3NT++Y0j7Sckfleyzceq3EOw03SmPpDIbEgeioy10lNMYwLAGyn0jWPBAjkw3urFf+Eqh4jdt1zbu3RIour3TNs5oKVPLCSd4AVSUtaCGnI9lR3u8Q3uL5TybZllpY1CZskxbH9gNlRH3Ir5Kb+NWx6Qt2GQ2SacBPJlRg2TMSh3snUYHe6W5DTOHK7f6UN/8AnNsrjtZFTyPc7sBYBcQTddN0hNLSyVbmnYJohET7Xypcn+atwTeU29C606lZXu/B0RcaWM3e/jefT4XDP2vZJTys8OZnDjw8dgp9SroLhkDmubG7zn1seFHI6r1KWprmUjjE0gue1uGj3XJjNdu3LvqOXfEfFNxi+flWqene9thYWbuweAtTUKajij/ERhxkf5tgHlB+VnU9XUwOBY8M2gi7ABddMy25csNX0gqpZYXBpduA4wqkkxlz68o6gySykyOc8k8lA2ncRfCeEsv8R7s25KljhfJ9jSVfo9OJHiPAv6Huuq0vpqoqohJDEQ09yEmXLjitxfHzz9uLnjfHCL4+V2HRpnlJkmktAzj3WT1BQv0+rNJO3a85uoKSunpoQ2N3kOLqeX7xTjv4s9V6Q7UNlRv0+oLZg60bRkutyvVdOqJJdPgkmG2VzG7h72yvHujKVjJBXTWdIR5Cc7b/ANV6nS17ZWNAPdcturpvLnMr02Q/JzyvPvqyAzpCQGx3Sttj5Xb+JbN+Fwv1emYekadveScD+RVOP258vt4JI3KiaLkqZ5u4n1KiGCV34uYQFkzhi6LshdwUzFc8pDlI8omC5QBtOE2wEpnHaCE7eAgHtZNsJ7pG4TXcgEWEd0rYReYhP2sgI0twwnLSUBFkBKHXSNr37qMOA7I2Hc8Y5KyhNUHbHS7u7ST+ZKqkm6v6oAypZCP4YmAfpf8Aus9xyUYtrsY9Lpw0bnDhWYqCjBAc4fquW/G1Fv8AMKA1Mx/jN/lc347/AF0/kxjtPwemsjc5xbgXXG1sjH1cjoxZlyAmE0pBvI79VC611TDDROXOZejgYTWzdODhC82FwqyIGc654Q7fdRkkm6lbcgYWgr9k+0cotqVrJa0wYO5XWUGlT0NNTid2ySoi8YAj7WkXF/lY+i0TKrUIXS/5PigHHO0XK9Ndo1Vq2m6hq73bLx2pIQ3+FuBf8lzcvJrp2/H4vtwVHEwR1RdE58rgBHnDTjJ+V650IKP/AIdZE1rS4/5oI5v6hUNJ0OgqOk6UCnaySSMNkePu3cG5+UWl0MumPaRITbBtgELmzz36deGLVq+jNHqpnSASRhw+xhG39LLLn+nWjuJIdPf/AKh/st51ftFwL/Cqv1l5ftELz2wk87PSvi5Wf6fU0LiYnfG5t/7poehYnOHive72AAC6t1U54DnxvHtbhA7UNh/iPoNpuVnnl/TSRnUfSWm0UgmdCXlv+p2P0T6trkOmhoiYGRxi5LbDPpZPW1VdVeWKnc0erzb+SyZOn5a+QGqkJHo3hEy77U1/HD6vqH7Z1FtXOHbQ42ba9/zVeWjay8kd9pvdh7fmvVKTpqipw0OhYfcgKPWtI0o0TmyGKOSx2kEK05L6c2fDje7XnemavU6beLeTE37d38K7LQep/F27nG3PK4vUKVhpHYJmBBaW2sR75W90h09U1DHzOkjtGLGO+QeybOTW3LZI9b06t/Exgng+65X6vNH/AArSADAqBn/2krd0mllpY2teeFhfVnzdKUw/+4aT/wDxKTjv7JX7eGlqiLc8qUqM8r0Ppy017BCci6d3KY4C2XZUB5KNg7oCcqWP7UwBJ3TNcnk7oAgJuQhvYpNcntfugFuRDhRnCIOFkASEtv3T3ToAPD908YtK0AoibI6ZofVMZ/qNll6jYs6yzZqj23vZrR8+ULP2LY6gjEeryY/+mx38gswMxysw7bYPZfhIsI5RNdbsiLrpTaR3sEJI9E0hsbILk4T6ILcEL3XwkRYJBm43utYTWEqUCybI7okNNdCTkD1T5vyo2nc8e1ktod9S6e3SuldG1N7L7qx++/cOA/2/mvVqSpp6jT2OgIMJYGgdg30WFSaS3XPpa6kYzdNHF4sNhc7mj+9rLg+nOqZtOtDI4+GeA717rg5Mbk9P4+UmOq9NpIhQ076eJ3kLi4e1zdRTyAEm9ln02vUtazeJGsJ9ThQVU08x209pHEYazNvn0+VDxrr3JNrc1dDCMuv+azpuq6ekuHMFvUvAXJ6vVSsr20U9c2GZxO4Nbu2H0OeVyFbI987ozOZLH7rc/kr8fBv25eX5Ex9PQ6z6lxwgimhDnDA81x/RZjPqbqznkikpS3/mBv8AquGDDewAyrUEX+HdJ72C6JwYRzf9HJk7D/4mVu8kUELXdyHnP8kn/UqrdGbUTWv7ESf9lxTWXYTfumLBtK38OH8L/wBPJ/XQVPXWuTghlQIQf9DcrFqtSrq12+pq5ZHXvdzlUv7JxlVnHjPpHLlzv2t0Fa+nmbuIcz7SHL3LpbSYda0qk1PSKk09ZAxsVXAHc2AAdb3tdeB2yD6LrulOsK/RepKWujcHMLGwzRDDZIxjPuPVS5OPcPjnX0SylaADb+S4j6rtLekWEtz+IBH6Feh0FbS6tQw1tFIJYZm7gfT5XF/VuBr+jGv4LZhb9CuaTWSj53cLEj0UfdTPF3H3URFl2/TlodubpEXTpJsWKz2kOujbxdSkAjKDba4umCN2UKMt90JFkAyO+ECe6AcobFFdLvZAO26fd7J7IDyUA7nWF1a0mPxdUgH/ADjlVDkLR0NoGpwuJ+0/qlz9NjU6rjDNWY4WsYh+eSFgg2AC6Lq0f4inkxbaRb4N/wC65orOP0aphhMXgdk2UxbdBguG43Thnun2pXW7TCfRJoskkmYdOTYJkjlAP7+yibhx/JSKO9iUumz2+gPppq7G6HDG4jygi3OCuZ6z+mtWysn1LQf31O8l76YmzmOJudt+QuW6H19mmVRZNIRGR8hd9X9eB0X+GN9gAD3m+fYLlv610Y1wOjaJrQr2R1FJPTQRuBmfONgA9ieV0+v9Z0WlUUlHpbYjK3ETYxdrD/qc7+M+gwB7rI1zqGTwrySunrZfMdxsGg+y4y5mqru8zybuIWzDd2rc7Ojse4+LWSuLpXu3Fzjck35VEOLpXOPJVuueGhsTcNCqN4K6cY5uS9iLtue6vvvDp7WkWNgVShj8aojYOOSrmon/AC2juUt9m4v82oGizAPZAe4UpN3elhygdc5WxFWPJRNQuFiUTbpwJW6K+4uBtYWCqd1oUzQ2AHucpMvSnFN5PTfpr1tDoc79P1KZzaGXLX8iN3+xXcdfsbqvQdTWRPa+AEPYYzuba3qvnt7w0G4vflW6LqfVKein0plbKKKYeeG+PyUPx7u1bYy3GxURRPdc/KEq2nNTJJJJsWEmsnSTADgoy1SnKYjCAgISUm0oCLIBgUe25BumHCLd7IAkB5Kfd7JnZCAa6t6c/ZUsPHmVMZNlIwljwR6rMvTY6bqMeLDTPBv939AVzR5WpX1ZfptNfkucOfgLJ3JePqdtyqx+SX5KbYltCw+0VsKJwsbqd2FE9lxe6CUF7pIb2NkTTdUjDpJ7JkMMge2x55UiGTsUNKObwvt9VoUuqvicXFjXG3lB7e6yVI120XtlJcZW45WLc9U6Que513O5cVJRt2U7pXc9iqsEfjPyrVXII4mRNwbXKX/xWWybqhLIZJC71Kft8qNrd1lKRYcqm0d7q3pkd3PffIwE9Yd1S1o7BT0DPDpw7neT+SqvO+scfRT3uujKePGWzHOVG6TkEZClceQoX4CaOdE7KdpsEO72T34TsG3zOAGCStK+1oaOALKhAy8zTfhX7Kebo4Z7qOYeW6pMcBUj5VmpeWhUwf3jXe4K2MzuqmdlyZE8We4e6DchGkkmunWxhJrpXTJgSSSSASBzCUafsgK5BBT3RuZ7oLWQCS3BPtQEZKAcGxJT7s8IU7RcgeuFlC5Un/B0zfQud/NUlbrDiKNuS1mfzVRZBWqMi6EomgtFiEjwk2ohfyhuLWTvxdRbkxdme3NwhabJF+eEF8rYxNfhMga5FdMDoZPtRclDJ9qGIUYbcBDZTwsL3Cw4WU0m1ulj2i/tdZ9RIZJ3Ov7Baz7RUbn+1gsU8n5SxXk6kiWNE7sPdM0eW6KNm6Zov3W1HH21oxsiiaOwus8H/EvPutF3lf8AAsstrvM82/iKXHt0c3WMiU5yoJbqUHN1FKbkrY50KIZIQo2iyasXKVuHOVknF1FTNtTA+pUo+0hJXZxzUVKl1wqnopp3+Yt91EBwmiGd3VmQDdf1F1FZFuvG32wmHCwlCnum7pJtFJJJJaCSSOBdNe4QDoc35SSQDHPdNt90SSAjLiDZD3TnkpkAlJENz2+7lH3ViOzGOkvxgLNAFQ/fUPI4uQPhRJAGyexW6DrepNGk0LVJqOX7mOtf2Kw/EC0uo9fm17V5q6Vpb4hFm34ssUuso4+lKKR/OFDyjOUxICpIRGQmsnJumumB7WHKcFN2Qg5sgDafMimwAhHqhkfuNrIYa3Cu0bSMeqrQsLnBacDGx3c7ACXKr8ePe6rahMWlsIHAuRdZ9ru+cqWeXxZ3P9ShY3dniy2RPPLeSUeVilo2b6ph7BRH7Vb01l5HO9BZZl6bxTeUW5SQ8rKaR5zfkla0wwfhZMYvuFu6TBb5CUfYPhVnHzH5VnhtlVd9x+U0cwVIPtCjRg8JqI06cfuWt/NO9wYCObp2+VjWjsAo5LAEkKUds6xUZWZLigBupJTcqLgqrly9pGjyuymDuylYMWUDhtcR6FLC0V0roN3siHCcp7pXTJIBybiyYcJJIBJJJIBJJId2eEABGSmRHlLaEAgBuA9VPL+7pQzkuddBGwGVvsLopnB9rYwtCE8pJ7IvD91jdCMt+yEuugSul8W7FuKRN0N06Zhkk9kyAe6drQm24ujbwEMO7yhMyJ0mQEMjr4WlAzbBEfUJcrpXiw8qCGINYCefhNUy7YA2/wBxyFbc3yEjPssupeHPsO2Es7W5NY49Kykh4KjUkeGn3VHIM8LR01n7ou9Ssw8rYo27KdnuLpM1/jz9hTfaT+Sy2cn5WnMfK78ysuLue90sN8n2NxIByqxySrMrSGfKqp45zIm5c1CiGCMrbBPbacyzQR6KtKbNHqrLXb6drgeypvbudnspu2/5VX5KjHJUzmEEqF33KjlyTN/hKGcWO4cHKPhgCeVm6Bp9ElZrpVBui3W7IQ0pKkpBbvZEOFGi3Y4QBId2eEt3shPKALd7Ihwo0W7HCAW7PCE8pHlJAJJJOG37oakjvz34T+C4lXIYAGNB5srIgA7JPJTxZrad1+f5KyykO0Z/kropxyrAa0ACynczTjcxZKydJXRNZK6dMgFdJJJAEMiyICw+EI5Rt+8ICM5OFsQRk00WeAOyqU0bHSm7QcrSttAAwFLOuzgwkqvVTCCEgZcVikkuJ9VoV/8AmH24Wetxc3LlblohkqZos1RM5Uw4VEzBu5wz3W2xuyJrb3s2yxY/81v/AFLbd/ZJm6/jT2ryuuCPkLOjwbdye6uycO/NdF0jp1HV6bM6op45HbjlwSW6ZyY+VctMfIB3GFSPJXS9QUFNSXMEQjO8/aSubd9x+VTD0585q6MiHZCiHZMStSkkBg2ke3KYsycqGk/iVjup2O3C7xinN5SVXOTdWar7lXamRznaQZt7K0yMSwvANj8KsFcpPsKWmxxZpG0kemEHdTTi0r/+oqFPihSSSSWsJJJJAJJJJAJJJJAJWKSDc8udwq/cLThFom29AlyppO0wxb2Unim6jTqS+kgkcfZSh1hyqpJAwgufVZov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54" name="AutoShape 6" descr="data:image/jpeg;base64,/9j/4AAQSkZJRgABAQEASABIAAD/2wBDAAgGBgcGBQgHBwcJCQgKDBQNDAsLDBkSEw8UHRofHh0aHBwgJC4nICIsIxwcKDcpLDAxNDQ0Hyc5PTgyPC4zNDL/2wBDAQkJCQwLDBgNDRgyIRwhMjIyMjIyMjIyMjIyMjIyMjIyMjIyMjIyMjIyMjIyMjIyMjIyMjIyMjIyMjIyMjIyMjL/wAARCAGbAVwDASIAAhEBAxEB/8QAHAAAAQUBAQEAAAAAAAAAAAAAAgABAwQFBgcI/8QARBAAAQMDAwIFAgMGBAQEBgMAAQACAwQRIQUSMQZBEyJRYXEHMhSBkRUjQqGxwSQzUtEWYnLhJTRTghcmQ2RzopLS8f/EABoBAAMBAQEBAAAAAAAAAAAAAAACAwEEBQb/xAAjEQEBAAICAgIDAQEBAAAAAAAAAQIRAyESMQRBEyJRMhRx/9oADAMBAAIRAxEAPwD3posBZJ0Yd3Sab4R8I01QmjAft9EzBZgViRoLiVGG+XlQsUJrUThYJNCdwwjTNoHgYKG90bxhNgBDULjlAW3HKNwu5M+walrVd2SQq8osFZAySoZ+bKWdOrAclQTP5sFYtlRyMBU61w3WuaB+4YsvJZSWr1zrpttNk7LySQX29+yfjCnK698LPkBIvbBNluxwQse4TsO7IBvhTfgNPjpGOqJQ0nLiRz8K0y16JY5uGilqKlsQBBcPKbclSs0yoLCTGd3pi66KLUdCp2wyCaWWVgu1u2wBss6o6olEjjTxsjYSeWg4T+WVL0y3adOBcsd68JmUkjSDsPNlZk1ypkyHNaT/AKR2TwalM913vDiDgEBP+xtSvV/ptRuho97gbk+i9JqZWw0xJ/NeKdOdZV1HZmxpaAcWwPddNJ1jVV1A5tRTiFx+17HXBXHffZ/FxHX+sOrtRMTHWY02suCldlb2s0dU+qfMbuYfM2Q4BXPOyQuri149I5gtlEOE4b5C6+L2SblVSP2SSSOBdboIy43KFK9ylZNI0krpWSstBwLlI8om4QnkoBWST7UyNgkYbjlCBdSdkloDa6do2orYSss2DJ7pWSDfdAfc8Lg4kg3yjlfsF1Qic6LjKmc8yN9FlrYaSQu47o4wdgUdhYXNsKdlg2yls5AEHKc2KYuuhvZNNMA7lQvdYqZxVeU7SFOmGBdt1QqZCJdo9Vd3eTA7Km+IyTX90lbBC+0fCry8q8+PbGDfss+Q3J+VPOGDyLoLXKNvFkrWuUjXDdes/wDDn2XlVJAJpwHmzW5JXrXXA36dIAvJ6iqioKe7vuPAtynw79N3/VHXKqKjkd4XdxBF1zNRVy1Tt0jiceUX4R1lQ+qqXyu7kkKqOF24YyRz55bvRw8g8qeNrXOu54sVW7qzGKcDzA39ExdpTGxpBYN3qpqepp2zASQ2tjddQGWK3ku1w7FRbw8EOAJJRo266+nrWxadM2m2tkfYOkORtsoKTVnzbD4nhtju0stcfJWZorHzSVdI8YkpXmNx7Fub/wAlVppg7fJbJ+4X7rnvGrM/T0EU0Os0hgkj8NzBujHYlee6npstFM4vA2veQ0+4OQfdd3oep07oqbxpLS7QA7sQBYfml1l06+XTjqFM9skb3+I+Mc7rdv6qXFlcMtVTknlj0807D2TtbtHKdwLSLjlK9jZdvtyejHBQud2TnlRuPmTQG4KdMeUkwOkMog2/dEBZG4Any2QonG5Qo2BA4S2lII+yWgwFkVkycG4SsOmuldMhpwbow3CFrLnlWGNs0ID7bjjBJBCJ8YaFIBY39U0ou1LlAo1HlBIPDU1NPvjGOR6oqlhMbrc7VHQU5bE0k3x6KOrvpSeloOun5KQYU6ZhnNVeZlxdWC5A4gtKGyIohfCJzAClHgpTPACS9NV55Rsss82JJUlRJckBRN+0KOV2eGJsUTchMW4TNNsIa5XrRkbdNldI4NaBe68L1J5n3OIsO3sF6z9U9QDIYKFp8z/NIAe3K8a1CpdJKWjt6KvDj2zL0yJm/vXBv23URFjZXg0fhpH9+wVQsJdnldUQsJjASbogG2sWpgHA8YRBpJuf1QJDBgcbKVkJFhwRlTsia5l0HihjwCLtGFmzLcjpITFPASCYtpHrfn+qki057K1rwPLIA4Dsfb+aqRVH+Iawu8juD6ey9J0PTafUtFpZizbNDI8PacnnFvXGVDlz8PSuGMycjRUbzNPSnyscC5lzbabrtujp/wAfJNoszg4bQYycuaLY/ksbqimfQ1u6naNrmZAwSb2x+QRdC1b6frDTqjafBnPhmQG/bAOMKGd8p5KzoPWPRboab9oUcI2seWVDQftPqPYrzlzS3nB9Cvf62Q0HUNbR1D2yUtU8RvDjazXDBC86656In0GRlZDE6SleLve0X2n3T/H5t9VPk499xwSjPJU0g2kjGFAu6ObRWSsnSTAbOE5Nk7cNQOyUgCeUkk+1aCapEIbZEsoLvZOBa6HuiusBWTJ7pWuUBJELlXo4A5gN1WgjK2Kenc6FpuP0S2tkfZfdLbe90zTcp5H7G3smrFeVl3lHDFsYM9kLpLu4UrT5FOH+gONkB4RkXQSHaFtALe6Etwcp43bx6IrYKSmV91jayhneSEUhLX2t3QSNJZdTybFCXLsFCH5DbXKlDfOb+qhkaGPuFHR0rjZov+ijZm5UbnukBHp3XG6/V69pTpHUNVTuhNz+9Fi380BwfX+ombqjUQTcQ/umgn8l549xa527NhZbmpzz1uoVU1Q4PlfIXOIOCVz8+653crq4yZ00e98ZABIBThhcdxx6j0XU9KUcM8DmyiwkNrkKPWdEdptdJHfyuG5pt9wW/k70f8H6ysKCIOltfy2zhM+JguI8NJ7qzGxpJLMHghA2IuuDhP5F8VUOLLt7KFzPEJsbFWpItpI5T0UHiyZWXosxqvDC4yxtHN7/ADZeldHaxExsELh+8FQ2Rrh3aQQ5pXnlU4x1B8Ii7LgrX6S1WLTNcgdWYhvbPuFPlx8oph1Xc9SRwV9ZUxslYySlnMdr3u0jcxw/mCp9G0yCgZ+0KH96xsTqgxu/9VpG4f1t+i4zrLUHt6gkq9Pq2vpKzbKHMcMbRbaR6g3XR9H6tHJRVMD37XyNL2m/3WH8srmy4sscVJlLdJ2UknUFHBrBL3vuWTMF7gjj9F2Wq1cVN0JUVM0LaiMR+FJuBNxbBI/NVumJKakpKisBtTVgEzWdmvbiQf3/ADWzq+m+PpE9IG2jlDmPjb33M8p/VQk1lD30+b9Yp4Ypt9PGImjEjQbtaeRY+hHCybLQq3zhrY3gNczyPHu0m36cKha1sr2MPThy9huiDbprKRgxdbaUjgWQ2TuNyhvZZAfb7ogMIN3sjGQFm2CAwmT3Q3zayGnSOCn2+6Y8/CASkY25CjvlWYW3IQF2ki3EBdxo3Smo6lpzKmCEujJIB9bLmtJpHTSsa1pLiQAAOV9KdL0DaPpyigMW0tjFxbvZc3JnbelMZ/XTNrYiL7wmlqGyNIB/NcU6KrjZd28ALOqNaq6a4bKbD1S/my+zTCV6Ex29wVtpswLzXTesZoKhrZ/Mwnm67ig1Wnro2uY4ZAPKbDOfbLjWiSopssPupC4EXBUMhvZUt/jIVOzYzOURdZ3CJo8g+EB5KxqORoLr2UchG21lORdQSiyWxqnI21yqziHC3KsTOABVJuHE8qNOTW5Kp6hRMqaWSOQCzh6K+1w3cKGqfaMtAWVr546nomaZr9TEAQN1h+a5uob4pawNs4Gwt3XadfRFnU0pkJDH+ZpI5XP6NRO1LVoIjYNa7zd7gLowusdsmPldNbpWjqRM0TWjjjIJHc/7rQ68qI/xtNEx43Nhu72vwuun6ddLAHU5Y14HlcRkDsuIr+ma6PVnT1sU1QLk+UE7vTK55n+23dljvHUYRoXQRNmODJlQSlsbLA3dlb9Romt6hIJGUErYwLNaewVuh6IqZ5mvrGeGwYt3VMeWRH8VrlKbTqmvv4TDk2JstmHpSuDNrX7QfZei0uj0mnwtbEwC3qmnqKWm3OkmY0D/AJkmXLnkrjxTH288PSD6dxfI4nFzjlUazTI9uWHC7Cu6hoA8jxQ5pxhPQUlLrNNIKd7XP7iyPOz2W44PN5tOiAOTxf4VjpyVzdajgfI4NlLoiAf9TCAf6Lf1PpuvpzM7wXbG3zbgLnKWKakqvxwaT4LsG3dXxymXVc+c1ena6P1A1mjTabM0iojnElr8PAs/8j/ZeoUWtxVctGyQlrvCG14FxcgGx/NfPFPWyv1l1Wxv+Y9znA8ZJXrOgag6HUaGz2Pglju4g3A2tP8A/Vc3Nx+OXS3DjlyS9PNOtqCTT+rtRiMexr5XyRj1BJK5uSznFzcDsFr9Ra5U63qJnqH7w1x2i98dsrHsu7Denn5+w2yj+1qYDKdxBCYoCUySSfUBKRvAUYypW4S3QOUrcFMcohwFgOgPKdxsEPIugDY27rrRpId7wFShbchb+lUpmqY2N5dYDCW3UEeofSnp1lZqjaiaPdHA0kEjuvdmQMYwNDRZcr0How0nRmAjzvaC7Fl110kw/rdqZpI5AWkXB7Lldf6YjmLnxC3PZdmBYqtWuHhHuVvJjLG42vHanTJqSZ7XNOOCrOmapPp8osSR6Lt6ygZUvc5zeW+i5qq0UhxLQcey4e19x0mma82paAT5rDutoTB4GbrzSnbLQzHDgLroaLViXtaTz7pscrPY1HaxnyBC7kqtTVIfG34U5cDm66ZSWCDVDO3CPxLKvLNe4ssyChOLXQMjuwm6nlYHhROcImWuonVSdryPRQVb8J5JLvNgqtUx7hfslta82+pGnCrjgnYbSRuI+QuL6Yk/C6/A2UgbnlpPovQ+r2j8O4PyPnhedDTpXvbV07XFsUrTJbkAp8cv10bDG7eonqujp2FrYnvLcXaOVVm67o2kR+DI09y4j/dZdbp34Kib4VOZ3vaC0j+/osbUtArqbT2Vzt95Yy4CGMEB18Ak/wBUkkddunoVHq8VaAQMkXsAirpwxhIwAuU6YgrGMiM8hLy0b2lvC67UYWv0t0lvMElPHA65qVVJK5kU5be4FuSudm0yudCZ3wzzsdw5ztrSRyLk+y2qCCGp1eXx3EEuIZYXXWywQVmjjTpSHwcgGOxBA7FUwyk9l5MbZ08xoZ6eWIuNAXM9Q+/9l0OkeLR1LZqMOaDktC0X6NFAwU9LGADgADAWlDRso6cAsAcBZLnnL6GPH127LRhDrmlO8aIF/wBrwFxHWmg0um6JUxQss10m8Otz7Lteg3n8TM3scovqVpkH/DVZPa4By0dvhGO0LJ56rw+gp4pKZrw3aeLey6KjP7N0fUqq4AgpJNvsXXaB/wDt/JYdE07o2hhDL2BWn1W86d0iKZ4s+ulaR2uxuSfzwt7yzj2M8uPj+Pufx5vJgn+iG6dxu0JmhejrT5a3ZwMXTHKPsgWMAki2piE22iaESZosE90oPZK6V0uyAEm4skzOE10cbbu55QxcpY9zgLr0z6c6CdT1ePcPJEA4m3uvP6Cn3ysHe4C+lPp102zSNJileLzSsDnXFvdJ7a7qkhENOxrceVWLJgMADgBMTlNRonZGFBJDvabqduUzzYLM/TYzxAPEN/RQSUjHen6K9y9x9lVc87rLn0qxNS0pskbnNH8lz/4V0El/Rd+Yw+GxHIWNV0LSTYd0mWOvRpWdR18kWHHAWvT6gHn7liVdK6JtwFWglfG9J5Vutuu8cOUL7uddZ8NX5Bf09VKa1rYzkfqm8xItvkaAFQqnXaSqprfEe4A4BUJqt7yCe6TyjUjOblBVTbWo7+W6z6txs43WWhwvW9QTC8DFysnpuIEGGJ4c6eA3B9QVY6yl3AtGbLE0KvFJVwWHmDxY37cEJ9bi3HlJXqlLAHUUMbuWxtFx3wq8lDtDmsjNieBwr0QA22wDwrQyALBRu47NRhUunyxvLnMsFemYH6ZNn4V2YHbYnCpTvApZGd3LNm08+ih8Cvc7vvvddtQFs0LSY2uxyuQ1aQUchc5t7nsVs9PanHURlrX2IGQey02o25GRRtJbGGlY1e/cCteoeS0gZWDXOLSboLp0fQcrm1rgTYLU+p9S2HpKobbd4rg381h9FuLKlz3cLvdR0ik1fT3Mq2b2MY6QD3sqY+nHyXxz28D0umIYGlm3PKzfqPWwT1GmQRS7n0tIInel73v/ADstaKR1HpVZU1bi9sWGBxx8LzrUKp1XVSSPba5Nh6D0VODC3LY+V8iZYeMUiiahCMYC7q8wzimSN7pLASQF0k7eUA6Amxsj7EoCCTdAEE54TgYQuKGhGCrEDbkH3VcZKuUzcBbWPR/pj0/HrPUDROLxwjc7HPovpSnp2wQtYwAACy8R+kc0FPJuJAc7717jHOx4FjypY2bPpOD7JYSBymu0d09sZDNNhf1UUxLhhGzzD4Uch2gpc62ImHn4sq7mHcrDHXcQi2i91I4R/lj4UDow4klWS3HKAhZY2M2qpg9pG1Y09FZxtj8l1EjdzbWVKWAG+FLKHlczIXRtsqE88nYldBV0fP8Asserg2A4UrdHk2rQvcBcnnlEyUeJg3VdryCRZQMeWVBJ4ulgsdDG8uYAR2UdTBeM5UVPUtI/7qaSXxGGycrzLrSnEMbng3N/RcMyRwNwbFegddttTu+V5204VePuMlsr07o3qSo1Rr6KqAL4GBzXg/cOOF2ZkDI7rxvpOuFB1DTvebRyXjd7X4XrMgcWlnCjyTVd/Dl5QMlUZJCBfa0XJTSVFIaNz3OAITUzQ17rt9ijnoYZY3Ax82wFN0dPN9Yr4Kutcwu2tBtf1VbTfHZrzXwXEQbY+hXay9L0DRJM7aHg3seQs2WGGkeSHMBvYZGU/wD4G7C8yxeY5WPqQ2Fx9Sj07UmVFSYAbEd+VPqcbdrgRe3dKza90hKHS2Iz8r0svvpNR6+C4fqF5J0nK463HFkNK9eiY00pY7gg/n7qmLh5/b5z+og/BR0tFHKHskZvc1vY+685kNySeV3fX+i1mmdQTireZPGHiQyAWDoz39lxD47OIJvldvFJJpyZ3aFrO905wbKS1ggIyqpWGuhOERwhOUFIZRAW7oRhOMoB+1k4GEye/shpE2UTnXJwjcSo7ZTgbMq/TMvZU4me60qNt3AJMqJHd9ENn/FBsJIOOF7FTT6tSxNud2B2XGfSzSA97ap4uM2uF7IaVhblo/Rc0w8ltye3PRa/XxN/eU7jb0UMnV7GvIkhkDu4XTso4/8ASMqnU6DSVExe5gva3CMsM4yWNOF2MoKhwa26MNvY3UVTGXN5VM5dFntXif5yrIIsqTBtJyi3uLrKUyili0XDAQlwuorE2N0/FluxpI5osq7+SrBOFUlftJU8xFSptwsmrg3NJ/stGdxc5A5m+I/C58u1cbpyj2bXv9isupcWyG3qumqKWxf7rFqYPOcZWQUFLIWwkuObLUp3Xiv7LGkY+4aBYcLXhHhU4v6JyuJ67zSuPqV5sBZejdbv3UpAHBXnhGVbiGjNeWm7TZwIIPoQvZendVj1jSYahp/eAbJRzZwC8ZIstnpjqOTQtS83/lZLCVt+Pdbnj5RXiz8a9YlpnyVVmPdGHN5ZgqlR08ULpoK6pnklDwWuLiLhatJPDWRMqIHh8bxdrh/RR19KyYiQjzYK5nfjlLGfWafpcGrwyVNWfw8jXfu5JCe2OFyOrupm1UlPpzC+QyB0bwLtb6jK6uake5xLIY93Ac5tyPhUmaa2OYyvF5L3GMIh/HH3aWhaXHSQOkcAZZDd59/ZPrUgjDvjCseKaeINPKxNUqXVdSymj8z5DYD3RpK5SN3oSldPWvncBZmd3oF1j+om1GpHT6N4dM/yMDT9ovkn0XC6lqx0PSo+ntKeP2nMN1VL2gYfU+p9EHTZk0uZr4yXSP8A8yR3Lv8AZNOnLl+1dz9SOlI9b6VbPAzdU0DPIRy9lshfM9TB4ctj3PJC+vNCq/xlGWSHc3btz6d14h9Qug6mn1+tk0yNj4reO2EYIaTfHwuvDKOG46ryd9hwo1K8XcBkAm17KI82HK6J2SgJTJ7XJTHBQUkQ4TWSuAgH5SHKZpun4uUNC43KHumc7KMZsU0CaJpWrQsN+FnU4uVt0IDbYU+Snke+fS6G3T0b7eq9FMhDB8Lh/pmW/wDCNPjJLv6rtHHsp8V6bkOKQl1lMQb8qvCPMrRVMmRHE66Ut9pCigeGuJJwU1TOG8LM7NMis7Ermo2subqHxAZC71Css4HuuOK09rIC7PCJzlA52VTcam3KrMbkhSb1A8l0n5pLdhA+Ik3RBloj6q0GeVRuFgUvizdY88e5xCyKikcZL+66CRo3lVJmi5wp6PGOYWNeLp5Ri3ZDV7myttxdG7LStmg4TrZlqUkHkrz0i3deh9buApHDkgrzt17nBuFfjnQpEXChf5Tc2KlYHH7vKPUqcTafFG4+E6eQCwcXbQD8KkbqvQPpcyrqaetZ4pMTNuxhHBJOf5LvCwPaWvBa4cgrlPpHIZ46+QNAaBGMfmV3esUFRLEyWkAErDlp/jC588e1OPk0yTCMtt8KjOxkRcXG9kVRqL4r+LE9jr7be6xa019YHeFC9rf9RUvTrvJNM/U6/dK5jDd3axVKnqHUpe+Bonr3ja15FxD7q8zpypmN5SWNOTjJW3Q6FFSRgBh/7pkMuTbE0zQy28k258kh3SyOyZDz5vVaoi8MgMGQeVrui8NgAAbjgKm+NzpNreUIXKtaj6ji0bTpJpnW2Nvtvyey4uu+oTp651dUvjnqHjbFE0W8Jvp/uua69138NL+zaeS8h/zbfwn0XDskdHcveXyE3NzddGHHdJ73dvRHQ9M1fizV2mRU81S6+2KQgt9wqU/00FbTPqNIrQ9tyRFMM/G664v8bJv3OcTbsey3NJ611HR97oZAQRYB2Qm8c56q++Kzti6j07q2lTmKqoZWu7EC4Pwe6y3Me2Qte0tPoeV19R1NUaq/x6yRokIu0MJAb8BVzVUmoT+FVxteCdviDDm+91aZZT25c/Hf6uYTFoK2dV6enoLy05/E0h+yRmSB7hY4uSRxb1TztLVM0bUzjYFFe3KjceVsAL8qVv2j4UPr7qZowPhFC9StuAbrVpXWICzKXDAtOmGQVLO9Hxe//TBzj0xECcbnLtHzHf8AJXE/TAk9Mxf9bl2vh3fdS425LcBJzdW7qtT2BsrJtdWtZFFgLgACmfCbG5upKdvnJKkmFgbd0mfpsZcgLXGxV6E3iYfZU5iQfyV2mG6Fn/SoYw9C/CgN93CtStsbJNjBbdFxoiuBcoNn7z81Y2WKEsze6JDGIsFA9wUrnKu8rMoXSs5hLiVWqI7XK0NosqdWbXGcJGbrDqmjdu9CqdRVwUsDpqiVsUbeXPNgj1ivpdMpn1FbM2KMC/m5K8I6o6gdrWqTSwTymlvZkb3Y/RNx8dyFzdNrHV+nahrX4dzfEoOHPva5PdZ+sSaFA90WmB8krTYy7rj9FxDrEWI7K1QuJkcbd11fi1OjcfJu6rTkdcXJvdV3kBtuLC/ClOcKKYeV3rZZItn6et/ReqjNFqNPcB52v57C69H1fWaXRdOlra2ZkUbL2Djlx7Aeq8J+k2q/heqaaB+I6oupj8nITdXalX9Q9VzQ1EhbHFK6OmYftYBi9u5Pqpck1knxy12tD13S1eoTz1z4TFKQYqVrm3b8k2yr83WunNlD3RvjiDmt8MNFwCbA3vwvH59PqIJXRvbctNnWIdZKCtknpX0DW3LASx/cNJy34/op3idVnT6F/Dte9znWPpb+SeVkcIJAuVj9J6oa3QKWSVobNCzwpQ034FgVuCLxQXE3S6RrKdFNUTAhvlCyertVg6X0KSoBaa2bywMJ9eT+S6J9QIZA1uMEk+gHJK8F63193UfUsro3k0lNeOIjggHJ/NU4sPKp5Vz7pJaqokq53l8kji4uPcnuo3PycZRPkDfKO2FCeSV2E9HuBkqFz7k+iaZ9yAMKMusFTSWWWx7jaw9EYnLf/wDVAH37JX9keMLtpU2p1cUgEcvhMODfI/RdHS0NLqkYElbRTPdyHwFjh/7gf7LirlSRTyQkOY5zSOCCQkuFErpdZ6O1HT/31NEaqldkPh8wb7Hvhcw9h3ltjccgixC6jQurKqiq4vxFQ4wjkErrNU07RetqX8RSvZT17OJWgWf7OA/qkmVxvbXlAb3BUrFf1fQ6/RKnwayHaD9kgN2PHqCqLbbQb4PCfe+2L9M27QtSnbYBZtKeAtWn7CylkrjHu30wuOm4/TcV3nC4H6XyNd041pPEhH813krw0FTw6Zks0+XKyQb8qhRS7ncK8Xi/Kr5TTJNII/Kb+qCokIbgKSIiQYTzNGyxCTP0MWTI4uPphXqZ5bG0HsFVeweLb2UwJDBYKWHtSrf+Y5Ft2iyggfkAqdzgqSM2jcLKMnBUrwbKs52UtbtG690DmIi4E8oXOPbjukrdozi+OFw3W/XNL07B4cZbNWOFhGHcfKtdddYs6a08xwu3V04LY2X+31JXzvW1s1dVyVNRIZJJCXEk+qbj4/K9p5WJtd6h1DX6gzVk5eL4YPtCxsXUsmbkCyiXTJJ1CbFyjpZRDPtP8XCh3IXXuD6Jm43V23N/sopzdt/UKKkmEzNrubKWRv8AD3SadVy8sQ6NWSafM2rjcRJTTCRlsWIsbr0LVoKZ/WVfLhsVm1LXD+EObu/uvNIBaWePne2wH910W+sn02WoqJtjHRtiD7ZeGi1gPyU+THdb8aW2g1TVzX69Vz0loSWBodH/ABWxc+5Wl0Lp0lVV1c0rCWTQODHuH8QsSFz1LAfsjjILiAc5JXfVDajTKKHTqGQRvoKN9RUG3L3geX2Us8tfrHTcLJ22emqkadU1EYddhxtvyu7p6hrqUPH2dvY+hXjfTFeair3zvLzyu51Xqym6d0V885D5ZBthgvbce35KcxrmzyjE+o3U40ymdp8Eh/H1YBkcDmNnYLyckwxAEjccuU1dXT6tqM2p1ZvJM4uA5A9B8BVJpN77BdmGExiNqFxLnXuopJC0Ed0ch2N91Wy4klVkSuR91+yblOknIYCyPbfuhRjgIBtvuhPKkUZ5KAR7LV0LU5NPrg8facEXtdZe3F04NyCMWS5YzJsr1Cj12g1Khl0zUoGT0zjuFzlh9W+hXIatosMDJqrTak1VLEQJA4WfFc43eo91lvqTTwR+G/zuyccLV6UqmnXRDUHdDXXgla44O4YKlMNN6UqYBpxx2C0oXWsqb6Z9FWS0suHwvdG75BsrURuQltPi9m+lcr3ae9l8byR+oXpUoPhEnsvMPpW+1E//APIf6hemVU1oHADPyo4+m32koCC+wV57TuWRoznbyXLZc8bluwr0LrOsVanKx2SvilBaLq66fc0Xx8oucsEiKUfvbj0ViOK8SGGITeb2WgyMNbZGGNt23Kxz79RjgrzA4kOvjC0m1DAzc4hTT6dBK7xXMaXDvZcJ1fq8mmRmCKTa44v6Bbrx9jcydPqHUmm0cRMlQ3d2aDcrLo+pKPUJS2J4v8rxSu1GSaYlz3HPcrU6Sqz+2Ymlxs4pLybNMdPab7xccKrXanT6XQT1VU8MjiaXEk8nsFtwU8TKJsjiLbNxPpYL53+p3Vj9X1aShppSKKFxaA0/eQeU/wCPZPJynVGvSa/rVVXPJLXuIYL8Nvj+S58m5SL8lCTyVfGaiVoCUNk97prpgB2CknIuUx5QCY50MgeOLrWa8Ss9Vlxhri5ruDwrdM7wHiN/B4PqirceXQcxVQf37eyt1FfUSeE0SeWNgaB6HuoK1mwh4z3QPG+xP3drLLNtx5MsLqOp6Wia10+s1X/l6MARtt98h4aFZ6krJ9O0o0s5P7T1J/j1WftZyGK1o0unM0uCaSYO0/TR4kwcLGWdwva3oCuU1fUJdV1Kesld+8lcSPYei5Jjcs3blnue1nRtShpH77gAjGVR1fVZtf1ATykiJjdrADwFnPkw2GMA2eTf0U5jMUTWNx6rpxwk7ceV8qCSUHDRYDAsq73CMe/onmkDLhmXf0VcXdm6pIlaTrv5QgWR2TbfdNpMtt+6E8ot1sWQnlaBbccohwmHAToBKM8lSIbXuUA27Fk7cBAeUQ4QCy888Cys0ZDaphuQ4G4IPB7Ku3AKJhs8OB90ljY7nXtKc+jg1mHcWyN/xTbX2u9fdYjZCLX59l1uk6rF+ztOZOQYavdTytPG4i4P8v5rma+mbT1F4SDTuLg3/lcDYtPwuebVlj036XV4bFJCRncTyvUnuLo8rxT6dVbKeqcHXAJXsD9SgMQDTckcKePVuxY1dOs6wHdaZbY2WXpTw4NdawstV0jd3KLiIq0kLZZQSrVTp7Zha5HwoKS8cl7K1PWsgALyBf3TSTXbO99JKeEQRBoHASkqGsdYkX+VRl1qlYC3xW3t/qXIa5q875t1K43PACzLmmM6Ewt9u5mq2iM2PZeRddh0lUZS64JIA9FsRatqfgAVHlPuuS16aarfuc7vZRz5LVuPBz8dAKqVsYOStSn0qTT66nkjuNrhcqPRG/8AiUTTyV1fUJZp2kSV0mAxuO2VmPZsumd1x9QpqPShpFFPtley0xByAvFKuoL7HcT3ycqStrX1tVJVSuJc8km/v2WbI4kn0uu3DGuTIQddEctUTThGHYVCmTJ+6ZDSQkZRJrIBhhW43CVrQ8+YcKrZO0ljtwORwg2N0t1Dz4Tm28trXQxktiBvkiyYTbgbDHcJo/OC0fwm+fRDcr3sTnv8LYHkNBvtvgn3Ci3uLLXse6N7wDa3KFjN7iSbNHJWyQTK0dLCG7pXmw7XUdRV7htZ2wShnqDJ5G4YMfKgAARIzzCBdPwnsnOQm0UhwkkktYjPJRbccoTyUY4CAccJJJIBJuAU6BxsgEBlFZM3i6JANbBSGD8JybICcrNNbrK6Oo6dMLbsmp52P5/hOCU2j1prK6Skq3/uqx24E8Nk5B/sVlRn/DVB9Wtb/wDtdQQv2Pae7TfHyp+LZXcaPVP06ueH4c1+14vwV6houuUkwYJJgDYcry7UmGobS6nG3FZAJHW4Egw4f3RMdUxR+JHIRjGFy3HtV9L6ZUU8kbAx4ItyFecwX5Xj3041uvrRIyV5cIyAvVmVbQ0Bzspcs9dNktVK3Vo6Nl3utj1XAdYdWSTwCGmn2+7StXWJGVsLru9e681rGs/GPY7IDsKGWdtWw402i1NdVamXvmkcwHNyu8pdUp6aojZO4cDlc3o5pqWMkketisvXq+I1AdG+xHok3bVPCPQdW1alljAhIc/2K4isqwZSCcB11X0ur8SnL3OJKw9QrHfingOxdVmO2YzTotJlZ+2ICD3ypPqrrjRpVLpsbx4j/M5t+AMrn6LUmadMKyQ3EbSbX5PZcdrGqVGrajLWTuu+QnH+keivxcfaPNdKMjvIPcKC91JMe3Cgau3GacqQYuETDcIbImCy3QOlZJPZKApJyM45StgYyex7/Czqe2+Nvowybd0hm+RcdrrpdE6J1fWnNeyH8PTnJmn8ot7eq9E03o7QdKp2xyxtrZ7WdLKLi/sOwUs+bHH0rhwXL28XadvmunbJ4cjrZ3YXcdV9N0AldLQsMDs3b2/JcLUQSU79sjS0jj0KfHOZDk4rjUhvycBRyPLxsbhvf3UZe6wu66cEgKkR9BPlwnScLm6QymjCSRLV0PQp9crfw8b2wtAuZHAlo9BgcrMspj3T443K6jJsppKSeODxnRPDfcfz+F0Wr9G1eiNp5KmeF0E1gHsOfmxWtqUMVN0/SxeOyqE8Xhlt7OYBkZ+VH8svcPOHLerHn22/dOOPhdQ7ofVhp4rAYCDH4hYZPMAuYIO70tynwzmXomWFx9h3eyJCeSiHCpshKN2TZHfCjvdyAkaLNCIDCEcBPc+qAB5zZNbvdOW3N7pX7ICR/wC7pWs5LnElRMbcnPKT3lxHsLIo8BYHcdNTCr6Xq6R43PpJBPF6hvcJ31sXgjaRayodD1Qi1xtPJmKdhY4etxwreudPVOlRvkGY7mw9uy5c5rJaXp0f0/6hpNNqJ4J5Ax0rrtJK9NZrbJmh8bg5p4N18xeK9r9wcQQbgrpdP6yqaWjZD53bcXulz4be4bDOfb1DWdL1amke+m3vjN1xc8dSJnGWN7TuyS0r2/R9Z0+qoGPfNE1xAuCe6fUJNJlp5GmSA/ouTwXnJp4TLVPYwtEtsLPu+aVrd28u4XZ6xo9BJWvey1iTwVQgoaKmlZKdvlN+VWTRvNo6RoNWzTvEMdri647VY3xahLHI3a4OPK9WpepKBmnlgNseq8v6urYZqqSeM5JKMP8ARLl9uc1KsL3CNrsNwbLOHKDeXEk8lG3hd2PpyZ5W1FOfMoxwFJIL3UV7KkKIE+qkaVE3OUbTlFCWyuadptVqlT+GpI98m0utxgFVG3dwPbC9J+n3TtfSVTtUqojC10W2Fjjl4PdR5M5jFuHj88pGL090NV6rVSR1D2U8ELv3pJu4/AXfxdN6NRGOOClia5otvOXfJXO6trf7B12WWIHw5WFpA7nsuYquqtVlrA+Lylp4Jvdc1ufJHoXDj4b09ibQNkaCC70B3HKlGksbggke5XlMPW2tMYAWQ++Tddro3X9G+njjr7xSOsCTxdRy48j4540eudNR1MbnRl0cg/iBXC6n0/UtZaaPxmjuBYr2BtRT1rAYpGuDhcW9FRqaG4cHMBb7rcbliMpMvbwGq0mSF7jG07f9JWe47cOFj6L2eu0KCaVxDLfAXL6l0j4jXER39LBdWHP9OPl+NvuOAukB3V+v0eqoHHcwloPICoAk+lhgrpmcvpx5YXH2JuStvT6menow6CWWMMducInEXPYrFYByTYcra0bxo521LIxPBG7a+Pi4cLFJzTeK/wAbKYZ9upq2VdbHA6qqm7orNdIyMuDdxBz7i9iuk1vQ59WpWtgZslY0NY1zBHutwe9v+yGl0eoklmibM39nVBHjRTShhYAfK+Mk84W057qMQRy1TGUlyyN45da47/OP+64/WPTs5ea3KaefazVa9pLm6VUP/DtbA2+A7eBi97fyXC1zzJVySWA3OJ8uO69E64r/AMRFTimBmlmY4B17mNjScFeavdveTzlX+NOu0Pk5yyT7Nsxe6bd7It2Co106cI/4FGPuRF1m8IWZutCUcJJDhJACVH3KmFu6jLcmyAFSM4Q7SnB2iywNLRKr8Fq1LOTcCTI9l2/XmrugbFTRt3NnhEgkvz6rzmNxD2Hixuuw6ivqHSmm1tyXU7vCc7/lcBb+ajnN2U+Nce43JSD2tFsoST3Sv7KtxJLWyzW65gs2oePzUo6h1Et2/iX/AKrIDXEgAE3V2n0+aUXtYKVwxi0tHLrNc4ZqH/qq51Oqd90zj+aOooJouW4VXwHnst1iP2WmahUf+s/9VBVVUkx8xvZEYvCiu5ViblNMZS20mm5R+JYWsgAskt1UxEXULwpkDmppGomutiyLtfiyAixWroGkT67rNNp8B2uldYutw0C5Ky2SdiS11P076dGsakKypi3UdKNzj2c7sF7FUeHFRlz3NYGi98AD2Ch03SaDpfRI6KFw8KEeZ5xvPdxXnHW/UYq6o09NK91HG3Ow23FednvkyepxScWO/th9T1kNbrRMbw+KO4HuVz7pbPJBIB4wmkmhcTtcRnv2Rx0xkY0xuBA7Ers48ZI5+TkudQiYsLnDJ+UbJ3EXOb5IOUE0D2eW2bpmuZALlu4+/ZNqJ+VdBo2u1+luE0NS4M7scb3C7ah+olPOGx1UZa633A3C8lkq3PdcNDR6BRtlcCSHO+L4U8uKZH/PY91/GwVkfiwPDgcggq7RxxzDa8XPdeMaRrc+nSsBfeJ9sX4XqOjapHO1jtwu4DuuXk47i6+PLyi7qPTsVQ0kRg39lhRfTiiqqg1EsLxHE7c4Nxu9l3lLOyZ0cbXBzndl0cNOxsQaABbn3WYZZQvLMbO3h+u/TZk0sk2nP/CvIv8Ahy24HsDdef1FJVaTXOp62FzJG4s4Yx3919Qajpnitc6NvmIuvLvqVQtHTbKmWH/ExyBgktm3p/JXxzt6ycdmruB0Tq2im0bTmTVrIjTx+HJE+RrTj5GQqurdT0Gpad4THMbast4VxhmbFpGMfC8udzgAH1shJs64v7qs4YX8ve2zq+sPkq5/wkj44n+Q7HYcB/usPdc8WRbdwscj3QllirYYeM0nnl5XZ+yA4Nk+4hIZN0xCOQna2w5St3Th2EAt1sWS3eya183TIB7pbkySAfcla6ZEDayAcYGCut6YqG6lpddoczheWMmG+fOOFytgpqSpfRVUNREdr43hwsebJMptsquWG7gcEO22PN1GeVp626F+oyVNMf3NT++Y0j7Sckfleyzceq3EOw03SmPpDIbEgeioy10lNMYwLAGyn0jWPBAjkw3urFf+Eqh4jdt1zbu3RIour3TNs5oKVPLCSd4AVSUtaCGnI9lR3u8Q3uL5TybZllpY1CZskxbH9gNlRH3Ir5Kb+NWx6Qt2GQ2SacBPJlRg2TMSh3snUYHe6W5DTOHK7f6UN/8AnNsrjtZFTyPc7sBYBcQTddN0hNLSyVbmnYJohET7Xypcn+atwTeU29C606lZXu/B0RcaWM3e/jefT4XDP2vZJTys8OZnDjw8dgp9SroLhkDmubG7zn1seFHI6r1KWprmUjjE0gue1uGj3XJjNdu3LvqOXfEfFNxi+flWqene9thYWbuweAtTUKajij/ERhxkf5tgHlB+VnU9XUwOBY8M2gi7ABddMy25csNX0gqpZYXBpduA4wqkkxlz68o6gySykyOc8k8lA2ncRfCeEsv8R7s25KljhfJ9jSVfo9OJHiPAv6Huuq0vpqoqohJDEQ09yEmXLjitxfHzz9uLnjfHCL4+V2HRpnlJkmktAzj3WT1BQv0+rNJO3a85uoKSunpoQ2N3kOLqeX7xTjv4s9V6Q7UNlRv0+oLZg60bRkutyvVdOqJJdPgkmG2VzG7h72yvHujKVjJBXTWdIR5Cc7b/ANV6nS17ZWNAPdcturpvLnMr02Q/JzyvPvqyAzpCQGx3Sttj5Xb+JbN+Fwv1emYekadveScD+RVOP258vt4JI3KiaLkqZ5u4n1KiGCV34uYQFkzhi6LshdwUzFc8pDlI8omC5QBtOE2wEpnHaCE7eAgHtZNsJ7pG4TXcgEWEd0rYReYhP2sgI0twwnLSUBFkBKHXSNr37qMOA7I2Hc8Y5KyhNUHbHS7u7ST+ZKqkm6v6oAypZCP4YmAfpf8Aus9xyUYtrsY9Lpw0bnDhWYqCjBAc4fquW/G1Fv8AMKA1Mx/jN/lc347/AF0/kxjtPwemsjc5xbgXXG1sjH1cjoxZlyAmE0pBvI79VC611TDDROXOZejgYTWzdODhC82FwqyIGc654Q7fdRkkm6lbcgYWgr9k+0cotqVrJa0wYO5XWUGlT0NNTid2ySoi8YAj7WkXF/lY+i0TKrUIXS/5PigHHO0XK9Ndo1Vq2m6hq73bLx2pIQ3+FuBf8lzcvJrp2/H4vtwVHEwR1RdE58rgBHnDTjJ+V650IKP/AIdZE1rS4/5oI5v6hUNJ0OgqOk6UCnaySSMNkePu3cG5+UWl0MumPaRITbBtgELmzz36deGLVq+jNHqpnSASRhw+xhG39LLLn+nWjuJIdPf/AKh/st51ftFwL/Cqv1l5ftELz2wk87PSvi5Wf6fU0LiYnfG5t/7poehYnOHive72AAC6t1U54DnxvHtbhA7UNh/iPoNpuVnnl/TSRnUfSWm0UgmdCXlv+p2P0T6trkOmhoiYGRxi5LbDPpZPW1VdVeWKnc0erzb+SyZOn5a+QGqkJHo3hEy77U1/HD6vqH7Z1FtXOHbQ42ba9/zVeWjay8kd9pvdh7fmvVKTpqipw0OhYfcgKPWtI0o0TmyGKOSx2kEK05L6c2fDje7XnemavU6beLeTE37d38K7LQep/F27nG3PK4vUKVhpHYJmBBaW2sR75W90h09U1DHzOkjtGLGO+QeybOTW3LZI9b06t/Exgng+65X6vNH/AArSADAqBn/2krd0mllpY2teeFhfVnzdKUw/+4aT/wDxKTjv7JX7eGlqiLc8qUqM8r0Ppy017BCci6d3KY4C2XZUB5KNg7oCcqWP7UwBJ3TNcnk7oAgJuQhvYpNcntfugFuRDhRnCIOFkASEtv3T3ToAPD908YtK0AoibI6ZofVMZ/qNll6jYs6yzZqj23vZrR8+ULP2LY6gjEeryY/+mx38gswMxysw7bYPZfhIsI5RNdbsiLrpTaR3sEJI9E0hsbILk4T6ILcEL3XwkRYJBm43utYTWEqUCybI7okNNdCTkD1T5vyo2nc8e1ktod9S6e3SuldG1N7L7qx++/cOA/2/mvVqSpp6jT2OgIMJYGgdg30WFSaS3XPpa6kYzdNHF4sNhc7mj+9rLg+nOqZtOtDI4+GeA717rg5Mbk9P4+UmOq9NpIhQ076eJ3kLi4e1zdRTyAEm9ln02vUtazeJGsJ9ThQVU08x209pHEYazNvn0+VDxrr3JNrc1dDCMuv+azpuq6ekuHMFvUvAXJ6vVSsr20U9c2GZxO4Nbu2H0OeVyFbI987ozOZLH7rc/kr8fBv25eX5Ex9PQ6z6lxwgimhDnDA81x/RZjPqbqznkikpS3/mBv8AquGDDewAyrUEX+HdJ72C6JwYRzf9HJk7D/4mVu8kUELXdyHnP8kn/UqrdGbUTWv7ESf9lxTWXYTfumLBtK38OH8L/wBPJ/XQVPXWuTghlQIQf9DcrFqtSrq12+pq5ZHXvdzlUv7JxlVnHjPpHLlzv2t0Fa+nmbuIcz7SHL3LpbSYda0qk1PSKk09ZAxsVXAHc2AAdb3tdeB2yD6LrulOsK/RepKWujcHMLGwzRDDZIxjPuPVS5OPcPjnX0SylaADb+S4j6rtLekWEtz+IBH6Feh0FbS6tQw1tFIJYZm7gfT5XF/VuBr+jGv4LZhb9CuaTWSj53cLEj0UfdTPF3H3URFl2/TlodubpEXTpJsWKz2kOujbxdSkAjKDba4umCN2UKMt90JFkAyO+ECe6AcobFFdLvZAO26fd7J7IDyUA7nWF1a0mPxdUgH/ADjlVDkLR0NoGpwuJ+0/qlz9NjU6rjDNWY4WsYh+eSFgg2AC6Lq0f4inkxbaRb4N/wC65orOP0aphhMXgdk2UxbdBguG43Thnun2pXW7TCfRJoskkmYdOTYJkjlAP7+yibhx/JSKO9iUumz2+gPppq7G6HDG4jygi3OCuZ6z+mtWysn1LQf31O8l76YmzmOJudt+QuW6H19mmVRZNIRGR8hd9X9eB0X+GN9gAD3m+fYLlv610Y1wOjaJrQr2R1FJPTQRuBmfONgA9ieV0+v9Z0WlUUlHpbYjK3ETYxdrD/qc7+M+gwB7rI1zqGTwrySunrZfMdxsGg+y4y5mqru8zybuIWzDd2rc7Ojse4+LWSuLpXu3Fzjck35VEOLpXOPJVuueGhsTcNCqN4K6cY5uS9iLtue6vvvDp7WkWNgVShj8aojYOOSrmon/AC2juUt9m4v82oGizAPZAe4UpN3elhygdc5WxFWPJRNQuFiUTbpwJW6K+4uBtYWCqd1oUzQ2AHucpMvSnFN5PTfpr1tDoc79P1KZzaGXLX8iN3+xXcdfsbqvQdTWRPa+AEPYYzuba3qvnt7w0G4vflW6LqfVKein0plbKKKYeeG+PyUPx7u1bYy3GxURRPdc/KEq2nNTJJJJsWEmsnSTADgoy1SnKYjCAgISUm0oCLIBgUe25BumHCLd7IAkB5Kfd7JnZCAa6t6c/ZUsPHmVMZNlIwljwR6rMvTY6bqMeLDTPBv939AVzR5WpX1ZfptNfkucOfgLJ3JePqdtyqx+SX5KbYltCw+0VsKJwsbqd2FE9lxe6CUF7pIb2NkTTdUjDpJ7JkMMge2x55UiGTsUNKObwvt9VoUuqvicXFjXG3lB7e6yVI120XtlJcZW45WLc9U6Que513O5cVJRt2U7pXc9iqsEfjPyrVXII4mRNwbXKX/xWWybqhLIZJC71Kft8qNrd1lKRYcqm0d7q3pkd3PffIwE9Yd1S1o7BT0DPDpw7neT+SqvO+scfRT3uujKePGWzHOVG6TkEZClceQoX4CaOdE7KdpsEO72T34TsG3zOAGCStK+1oaOALKhAy8zTfhX7Kebo4Z7qOYeW6pMcBUj5VmpeWhUwf3jXe4K2MzuqmdlyZE8We4e6DchGkkmunWxhJrpXTJgSSSSASBzCUafsgK5BBT3RuZ7oLWQCS3BPtQEZKAcGxJT7s8IU7RcgeuFlC5Un/B0zfQud/NUlbrDiKNuS1mfzVRZBWqMi6EomgtFiEjwk2ohfyhuLWTvxdRbkxdme3NwhabJF+eEF8rYxNfhMga5FdMDoZPtRclDJ9qGIUYbcBDZTwsL3Cw4WU0m1ulj2i/tdZ9RIZJ3Ov7Baz7RUbn+1gsU8n5SxXk6kiWNE7sPdM0eW6KNm6Zov3W1HH21oxsiiaOwus8H/EvPutF3lf8AAsstrvM82/iKXHt0c3WMiU5yoJbqUHN1FKbkrY50KIZIQo2iyasXKVuHOVknF1FTNtTA+pUo+0hJXZxzUVKl1wqnopp3+Yt91EBwmiGd3VmQDdf1F1FZFuvG32wmHCwlCnum7pJtFJJJJaCSSOBdNe4QDoc35SSQDHPdNt90SSAjLiDZD3TnkpkAlJENz2+7lH3ViOzGOkvxgLNAFQ/fUPI4uQPhRJAGyexW6DrepNGk0LVJqOX7mOtf2Kw/EC0uo9fm17V5q6Vpb4hFm34ssUuso4+lKKR/OFDyjOUxICpIRGQmsnJumumB7WHKcFN2Qg5sgDafMimwAhHqhkfuNrIYa3Cu0bSMeqrQsLnBacDGx3c7ACXKr8ePe6rahMWlsIHAuRdZ9ru+cqWeXxZ3P9ShY3dniy2RPPLeSUeVilo2b6ph7BRH7Vb01l5HO9BZZl6bxTeUW5SQ8rKaR5zfkla0wwfhZMYvuFu6TBb5CUfYPhVnHzH5VnhtlVd9x+U0cwVIPtCjRg8JqI06cfuWt/NO9wYCObp2+VjWjsAo5LAEkKUds6xUZWZLigBupJTcqLgqrly9pGjyuymDuylYMWUDhtcR6FLC0V0roN3siHCcp7pXTJIBybiyYcJJIBJJJIBJJId2eEABGSmRHlLaEAgBuA9VPL+7pQzkuddBGwGVvsLopnB9rYwtCE8pJ7IvD91jdCMt+yEuugSul8W7FuKRN0N06Zhkk9kyAe6drQm24ujbwEMO7yhMyJ0mQEMjr4WlAzbBEfUJcrpXiw8qCGINYCefhNUy7YA2/wBxyFbc3yEjPssupeHPsO2Es7W5NY49Kykh4KjUkeGn3VHIM8LR01n7ou9Ssw8rYo27KdnuLpM1/jz9hTfaT+Sy2cn5WnMfK78ysuLue90sN8n2NxIByqxySrMrSGfKqp45zIm5c1CiGCMrbBPbacyzQR6KtKbNHqrLXb6drgeypvbudnspu2/5VX5KjHJUzmEEqF33KjlyTN/hKGcWO4cHKPhgCeVm6Bp9ElZrpVBui3W7IQ0pKkpBbvZEOFGi3Y4QBId2eEt3shPKALd7Ihwo0W7HCAW7PCE8pHlJAJJJOG37oakjvz34T+C4lXIYAGNB5srIgA7JPJTxZrad1+f5KyykO0Z/kropxyrAa0ACynczTjcxZKydJXRNZK6dMgFdJJJAEMiyICw+EI5Rt+8ICM5OFsQRk00WeAOyqU0bHSm7QcrSttAAwFLOuzgwkqvVTCCEgZcVikkuJ9VoV/8AmH24Wetxc3LlblohkqZos1RM5Uw4VEzBu5wz3W2xuyJrb3s2yxY/81v/AFLbd/ZJm6/jT2ryuuCPkLOjwbdye6uycO/NdF0jp1HV6bM6op45HbjlwSW6ZyY+VctMfIB3GFSPJXS9QUFNSXMEQjO8/aSubd9x+VTD0585q6MiHZCiHZMStSkkBg2ke3KYsycqGk/iVjup2O3C7xinN5SVXOTdWar7lXamRznaQZt7K0yMSwvANj8KsFcpPsKWmxxZpG0kemEHdTTi0r/+oqFPihSSSSWsJJJJAJJJJAJJJJAJWKSDc8udwq/cLThFom29AlyppO0wxb2Unim6jTqS+kgkcfZSh1hyqpJAwgufVZov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39502"/>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188582"/>
                </a:solidFill>
                <a:latin typeface="Times New Roman" panose="02020603050405020304" pitchFamily="18" charset="0"/>
                <a:ea typeface="楷体" panose="02010609060101010101" pitchFamily="49" charset="-122"/>
                <a:cs typeface="Times New Roman" panose="02020603050405020304" pitchFamily="18" charset="0"/>
              </a:rPr>
              <a:t>After Harry and other first years arrive, they are first sorted into their houses by the sorting hat on the stool.</a:t>
            </a:r>
            <a:endParaRPr lang="zh-CN" altLang="en-US" sz="2800" b="1" dirty="0">
              <a:solidFill>
                <a:srgbClr val="18858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p:nvPr/>
        </p:nvSpPr>
        <p:spPr>
          <a:xfrm>
            <a:off x="323528" y="2355726"/>
            <a:ext cx="6408712" cy="193899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rPr>
              <a:t>On their way to Hogwarts, Neville </a:t>
            </a:r>
            <a:r>
              <a:rPr lang="en-US" altLang="zh-CN" sz="2400" b="1" dirty="0" err="1" smtClean="0">
                <a:solidFill>
                  <a:srgbClr val="7030A0"/>
                </a:solidFill>
              </a:rPr>
              <a:t>Longbottom</a:t>
            </a:r>
            <a:r>
              <a:rPr lang="en-US" altLang="zh-CN" sz="2400" b="1" dirty="0" smtClean="0">
                <a:solidFill>
                  <a:srgbClr val="7030A0"/>
                </a:solidFill>
              </a:rPr>
              <a:t> keeps  losing his toad, which shows he is an careless boy. It is strengthened when the writer depicts the detail that he fell over on his way to the stool.</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61442" name="Picture 2" descr="https://bkimg.cdn.bcebos.com/pic/d788d43f8794a4c251144ac903f41bd5ad6e3918"/>
          <p:cNvPicPr>
            <a:picLocks noChangeAspect="1" noChangeArrowheads="1"/>
          </p:cNvPicPr>
          <p:nvPr/>
        </p:nvPicPr>
        <p:blipFill>
          <a:blip r:embed="rId1" cstate="print"/>
          <a:srcRect/>
          <a:stretch>
            <a:fillRect/>
          </a:stretch>
        </p:blipFill>
        <p:spPr bwMode="auto">
          <a:xfrm>
            <a:off x="7236296" y="2890434"/>
            <a:ext cx="1907704" cy="225306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dpic.tiankong.com/m7/mg/QJ683459725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2745633"/>
            <a:ext cx="3600400" cy="239786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23528" y="1131590"/>
            <a:ext cx="8461447" cy="954107"/>
          </a:xfrm>
          <a:prstGeom prst="rect">
            <a:avLst/>
          </a:prstGeom>
          <a:pattFill prst="pct20">
            <a:fgClr>
              <a:srgbClr val="FFC000"/>
            </a:fgClr>
            <a:bgClr>
              <a:schemeClr val="bg1"/>
            </a:bgClr>
          </a:pattFill>
        </p:spPr>
        <p:txBody>
          <a:bodyPr wrap="square">
            <a:spAutoFit/>
          </a:bodyPr>
          <a:lstStyle/>
          <a:p>
            <a:pPr algn="just"/>
            <a:r>
              <a:rPr lang="en-US" altLang="zh-CN" sz="2800" b="1" dirty="0" smtClean="0"/>
              <a:t>As Harry step forward, </a:t>
            </a:r>
            <a:r>
              <a:rPr lang="en-US" altLang="zh-CN" sz="2800" b="1" dirty="0" smtClean="0">
                <a:solidFill>
                  <a:srgbClr val="7030A0"/>
                </a:solidFill>
              </a:rPr>
              <a:t>whispers</a:t>
            </a:r>
            <a:r>
              <a:rPr lang="en-US" altLang="zh-CN" sz="2800" b="1" dirty="0" smtClean="0"/>
              <a:t> suddenly broke out </a:t>
            </a:r>
            <a:r>
              <a:rPr lang="en-US" altLang="zh-CN" sz="2800" b="1" dirty="0" smtClean="0">
                <a:solidFill>
                  <a:srgbClr val="FF0000"/>
                </a:solidFill>
              </a:rPr>
              <a:t>like little hissing fires</a:t>
            </a:r>
            <a:r>
              <a:rPr lang="en-US" altLang="zh-CN" sz="2800" b="1" dirty="0" smtClean="0"/>
              <a:t> all over the hall. </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矩形 19"/>
          <p:cNvSpPr/>
          <p:nvPr/>
        </p:nvSpPr>
        <p:spPr>
          <a:xfrm>
            <a:off x="1907704" y="195486"/>
            <a:ext cx="6336704"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：用</a:t>
            </a:r>
            <a:r>
              <a:rPr lang="zh-CN" altLang="en-US" sz="2800" b="1" dirty="0" smtClean="0">
                <a:solidFill>
                  <a:srgbClr val="FF0000"/>
                </a:solidFill>
                <a:latin typeface="楷体" panose="02010609060101010101" pitchFamily="49" charset="-122"/>
                <a:ea typeface="楷体" panose="02010609060101010101" pitchFamily="49" charset="-122"/>
              </a:rPr>
              <a:t>修辞</a:t>
            </a:r>
            <a:r>
              <a:rPr lang="zh-CN" altLang="en-US" sz="2800" b="1" dirty="0" smtClean="0">
                <a:latin typeface="楷体" panose="02010609060101010101" pitchFamily="49" charset="-122"/>
                <a:ea typeface="楷体" panose="02010609060101010101" pitchFamily="49" charset="-122"/>
              </a:rPr>
              <a:t>强化细节描写</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1"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1115616" cy="1043608"/>
          </a:xfrm>
          <a:prstGeom prst="rect">
            <a:avLst/>
          </a:prstGeom>
          <a:noFill/>
        </p:spPr>
      </p:pic>
      <p:sp>
        <p:nvSpPr>
          <p:cNvPr id="23" name="矩形 22"/>
          <p:cNvSpPr/>
          <p:nvPr/>
        </p:nvSpPr>
        <p:spPr>
          <a:xfrm>
            <a:off x="4283968" y="2499742"/>
            <a:ext cx="4536504" cy="707886"/>
          </a:xfrm>
          <a:prstGeom prst="rect">
            <a:avLst/>
          </a:prstGeom>
        </p:spPr>
        <p:txBody>
          <a:bodyPr wrap="square">
            <a:spAutoFit/>
          </a:bodyPr>
          <a:lstStyle/>
          <a:p>
            <a:r>
              <a:rPr lang="zh-CN" altLang="en-US" sz="2000" b="1" dirty="0" smtClean="0"/>
              <a:t>当哈利走上前去时，大厅里突然发出的一阵窃窃低语，像小火苗一样咝咝作响。</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0"/>
            <a:ext cx="8749480"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After Harry and other first years arrive, they are waiting in the hall. One after one, they are called to the front to be sorted into their houses by the sorting hat on the stool. </a:t>
            </a:r>
            <a:endParaRPr lang="zh-CN" altLang="en-US"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851670"/>
            <a:ext cx="8640960"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The writer uses simile “</a:t>
            </a:r>
            <a:r>
              <a:rPr lang="en-US" altLang="zh-CN" sz="2400" b="1" dirty="0" smtClean="0">
                <a:solidFill>
                  <a:srgbClr val="00B0F0"/>
                </a:solidFill>
              </a:rPr>
              <a:t>like little hissing fires</a:t>
            </a:r>
            <a:r>
              <a:rPr lang="en-US" altLang="zh-CN" sz="2400" b="1" dirty="0" smtClean="0">
                <a:solidFill>
                  <a:srgbClr val="00B0F0"/>
                </a:solidFill>
                <a:ea typeface="楷体" panose="02010609060101010101" pitchFamily="49" charset="-122"/>
                <a:cs typeface="Times New Roman" panose="02020603050405020304" pitchFamily="18" charset="0"/>
              </a:rPr>
              <a:t>” to show every other first years’ surprise and curiosity when they hear </a:t>
            </a:r>
            <a:r>
              <a:rPr lang="en-US" altLang="zh-CN" sz="2400" b="1" dirty="0" err="1" smtClean="0">
                <a:solidFill>
                  <a:srgbClr val="00B0F0"/>
                </a:solidFill>
                <a:ea typeface="楷体" panose="02010609060101010101" pitchFamily="49" charset="-122"/>
                <a:cs typeface="Times New Roman" panose="02020603050405020304" pitchFamily="18" charset="0"/>
              </a:rPr>
              <a:t>Harry’s</a:t>
            </a:r>
            <a:r>
              <a:rPr lang="en-US" altLang="zh-CN" sz="2400" b="1" dirty="0" smtClean="0">
                <a:solidFill>
                  <a:srgbClr val="00B0F0"/>
                </a:solidFill>
                <a:ea typeface="楷体" panose="02010609060101010101" pitchFamily="49" charset="-122"/>
                <a:cs typeface="Times New Roman" panose="02020603050405020304" pitchFamily="18" charset="0"/>
              </a:rPr>
              <a:t> name is called.</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0" name="矩形 9"/>
          <p:cNvSpPr/>
          <p:nvPr/>
        </p:nvSpPr>
        <p:spPr>
          <a:xfrm>
            <a:off x="179512" y="3219822"/>
            <a:ext cx="6048672" cy="1200329"/>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Rhetoric, such as simile, metaphor, hyperbole and personification, can make the details more vivid and interesting</a:t>
            </a:r>
            <a:r>
              <a:rPr lang="en-US" altLang="zh-CN" sz="2400" b="1" dirty="0" smtClean="0">
                <a:solidFill>
                  <a:srgbClr val="00B0F0"/>
                </a:solidFill>
                <a:ea typeface="楷体" panose="02010609060101010101" pitchFamily="49" charset="-122"/>
                <a:cs typeface="Times New Roman" panose="02020603050405020304" pitchFamily="18" charset="0"/>
              </a:rPr>
              <a:t>. </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2815"/>
            <a:ext cx="9144000" cy="516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63688" y="411510"/>
            <a:ext cx="5616624" cy="1368151"/>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让细节在你的笔端鲜活</a:t>
            </a:r>
            <a:endParaRPr lang="zh-CN" altLang="en-US" sz="3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1907704" y="2211710"/>
            <a:ext cx="5252883" cy="830997"/>
          </a:xfrm>
          <a:prstGeom prst="rect">
            <a:avLst/>
          </a:prstGeom>
        </p:spPr>
        <p:txBody>
          <a:bodyPr wrap="square">
            <a:spAutoFit/>
          </a:bodyPr>
          <a:lstStyle/>
          <a:p>
            <a:pPr algn="ctr"/>
            <a:r>
              <a:rPr lang="zh-CN" altLang="en-US" sz="4800" b="1" dirty="0" smtClean="0"/>
              <a:t>细节描写</a:t>
            </a:r>
            <a:endParaRPr lang="zh-CN" altLang="en-US" sz="48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7504" y="267494"/>
            <a:ext cx="8784975" cy="1569660"/>
          </a:xfrm>
          <a:prstGeom prst="rect">
            <a:avLst/>
          </a:prstGeom>
          <a:pattFill prst="pct20">
            <a:fgClr>
              <a:srgbClr val="FFC000"/>
            </a:fgClr>
            <a:bgClr>
              <a:schemeClr val="bg1"/>
            </a:bgClr>
          </a:pattFill>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2</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solidFill>
                  <a:srgbClr val="002060"/>
                </a:solidFill>
              </a:rPr>
              <a:t>“Brown, Lavender” became the first new Gryffindor, and the table on the far left exploded with cheers. </a:t>
            </a:r>
            <a:endParaRPr lang="zh-CN" altLang="en-US" sz="3200" b="1" dirty="0">
              <a:solidFill>
                <a:srgbClr val="00206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矩形 25"/>
          <p:cNvSpPr/>
          <p:nvPr/>
        </p:nvSpPr>
        <p:spPr>
          <a:xfrm>
            <a:off x="323528" y="1995686"/>
            <a:ext cx="8640960" cy="707886"/>
          </a:xfrm>
          <a:prstGeom prst="rect">
            <a:avLst/>
          </a:prstGeom>
        </p:spPr>
        <p:txBody>
          <a:bodyPr wrap="square">
            <a:spAutoFit/>
          </a:bodyPr>
          <a:lstStyle/>
          <a:p>
            <a:r>
              <a:rPr lang="zh-CN" altLang="en-US" sz="2000" b="1" dirty="0" smtClean="0"/>
              <a:t>拉文德</a:t>
            </a:r>
            <a:r>
              <a:rPr lang="en-US" altLang="zh-CN" sz="2000" b="1" dirty="0" smtClean="0"/>
              <a:t>·</a:t>
            </a:r>
            <a:r>
              <a:rPr lang="zh-CN" altLang="en-US" sz="2000" b="1" dirty="0" smtClean="0"/>
              <a:t>布朗则成了格兰芬多的第一位新生，左边最远的一张餐桌即刻爆发出一阵欢呼。</a:t>
            </a:r>
            <a:endParaRPr lang="zh-CN" altLang="en-US" sz="2000" b="1" dirty="0" smtClean="0"/>
          </a:p>
        </p:txBody>
      </p:sp>
      <p:pic>
        <p:nvPicPr>
          <p:cNvPr id="51202" name="Picture 2" descr="https://img0.baidu.com/it/u=1670076027,58425641&amp;fm=253&amp;fmt=auto&amp;app=138&amp;f=JPEG?w=500&amp;h=750"/>
          <p:cNvPicPr>
            <a:picLocks noChangeAspect="1" noChangeArrowheads="1"/>
          </p:cNvPicPr>
          <p:nvPr/>
        </p:nvPicPr>
        <p:blipFill>
          <a:blip r:embed="rId2" cstate="print"/>
          <a:srcRect/>
          <a:stretch>
            <a:fillRect/>
          </a:stretch>
        </p:blipFill>
        <p:spPr bwMode="auto">
          <a:xfrm>
            <a:off x="3203848" y="2499742"/>
            <a:ext cx="1872208" cy="280831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267494"/>
            <a:ext cx="8568952"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All the first years are waiting in the hall. </a:t>
            </a:r>
            <a:r>
              <a:rPr lang="en-US" altLang="zh-CN" sz="2800" b="1" dirty="0" smtClean="0">
                <a:solidFill>
                  <a:srgbClr val="002060"/>
                </a:solidFill>
              </a:rPr>
              <a:t>Lavender Brown is the first to be </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called to the front to be sorted into </a:t>
            </a:r>
            <a:r>
              <a:rPr lang="en-US" altLang="zh-CN" sz="2800" b="1" dirty="0" smtClean="0">
                <a:solidFill>
                  <a:srgbClr val="002060"/>
                </a:solidFill>
              </a:rPr>
              <a:t>Gryffindor </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by the sorting hat on the stool.</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323528" y="2355726"/>
            <a:ext cx="6048672" cy="193899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ea typeface="楷体" panose="02010609060101010101" pitchFamily="49" charset="-122"/>
                <a:cs typeface="Times New Roman" panose="02020603050405020304" pitchFamily="18" charset="0"/>
              </a:rPr>
              <a:t>The writer uses hyperbole to show that </a:t>
            </a:r>
            <a:r>
              <a:rPr lang="en-US" altLang="zh-CN" sz="2400" b="1" dirty="0" smtClean="0">
                <a:solidFill>
                  <a:srgbClr val="7030A0"/>
                </a:solidFill>
              </a:rPr>
              <a:t>Lavender Brown and her friends are extremely excited to know she is sorted into Gryffindor. Here, </a:t>
            </a:r>
            <a:r>
              <a:rPr lang="en-US" altLang="zh-CN" sz="2400" b="1" dirty="0" smtClean="0">
                <a:solidFill>
                  <a:srgbClr val="7030A0"/>
                </a:solidFill>
                <a:ea typeface="楷体" panose="02010609060101010101" pitchFamily="49" charset="-122"/>
                <a:cs typeface="Times New Roman" panose="02020603050405020304" pitchFamily="18" charset="0"/>
              </a:rPr>
              <a:t>rhetorical devices is used to enhance the descriptive effect.</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55298" name="Picture 2" descr="https://p2.itc.cn/images01/20220513/7add4019152e4c99bc34616922cea56f.jpeg"/>
          <p:cNvPicPr>
            <a:picLocks noChangeAspect="1" noChangeArrowheads="1"/>
          </p:cNvPicPr>
          <p:nvPr/>
        </p:nvPicPr>
        <p:blipFill>
          <a:blip r:embed="rId1" cstate="print"/>
          <a:srcRect/>
          <a:stretch>
            <a:fillRect/>
          </a:stretch>
        </p:blipFill>
        <p:spPr bwMode="auto">
          <a:xfrm>
            <a:off x="6887790" y="2191172"/>
            <a:ext cx="2256210" cy="29523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455083" y="1930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8" name="组合 17"/>
          <p:cNvGrpSpPr/>
          <p:nvPr/>
        </p:nvGrpSpPr>
        <p:grpSpPr>
          <a:xfrm>
            <a:off x="683568" y="3579862"/>
            <a:ext cx="2337189" cy="1131040"/>
            <a:chOff x="311150" y="617537"/>
            <a:chExt cx="2337189" cy="1131040"/>
          </a:xfrm>
        </p:grpSpPr>
        <p:grpSp>
          <p:nvGrpSpPr>
            <p:cNvPr id="53" name="组合 52"/>
            <p:cNvGrpSpPr/>
            <p:nvPr/>
          </p:nvGrpSpPr>
          <p:grpSpPr>
            <a:xfrm>
              <a:off x="311150" y="617537"/>
              <a:ext cx="2337189" cy="1131040"/>
              <a:chOff x="304800" y="673100"/>
              <a:chExt cx="4000500" cy="4000500"/>
            </a:xfrm>
            <a:solidFill>
              <a:schemeClr val="bg1"/>
            </a:solidFill>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55" name="椭圆 54"/>
              <p:cNvSpPr/>
              <p:nvPr/>
            </p:nvSpPr>
            <p:spPr>
              <a:xfrm>
                <a:off x="479425" y="847726"/>
                <a:ext cx="3651251" cy="3651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56" name="矩形 55"/>
            <p:cNvSpPr/>
            <p:nvPr/>
          </p:nvSpPr>
          <p:spPr>
            <a:xfrm>
              <a:off x="743198" y="905569"/>
              <a:ext cx="1741182" cy="523220"/>
            </a:xfrm>
            <a:prstGeom prst="rect">
              <a:avLst/>
            </a:prstGeom>
          </p:spPr>
          <p:txBody>
            <a:bodyPr wrap="none">
              <a:spAutoFit/>
            </a:bodyPr>
            <a:lstStyle/>
            <a:p>
              <a:r>
                <a:rPr lang="zh-CN" altLang="en-US" sz="2800" b="1" dirty="0" smtClean="0">
                  <a:solidFill>
                    <a:srgbClr val="FF0000"/>
                  </a:solidFill>
                </a:rPr>
                <a:t>具体</a:t>
              </a:r>
              <a:r>
                <a:rPr lang="en-US" altLang="zh-CN" sz="2800" b="1" dirty="0" smtClean="0">
                  <a:solidFill>
                    <a:srgbClr val="FF0000"/>
                  </a:solidFill>
                </a:rPr>
                <a:t>:</a:t>
              </a:r>
              <a:r>
                <a:rPr lang="zh-CN" altLang="en-US" sz="2800" b="1" dirty="0" smtClean="0">
                  <a:solidFill>
                    <a:srgbClr val="FF0000"/>
                  </a:solidFill>
                </a:rPr>
                <a:t>生</a:t>
              </a:r>
              <a:r>
                <a:rPr lang="zh-CN" altLang="en-US" sz="2800" b="1" dirty="0">
                  <a:solidFill>
                    <a:srgbClr val="FF0000"/>
                  </a:solidFill>
                </a:rPr>
                <a:t>动</a:t>
              </a:r>
              <a:endParaRPr lang="zh-CN" altLang="en-US" sz="2800" dirty="0">
                <a:solidFill>
                  <a:srgbClr val="FF0000"/>
                </a:solidFill>
              </a:endParaRPr>
            </a:p>
          </p:txBody>
        </p:sp>
      </p:grpSp>
      <p:grpSp>
        <p:nvGrpSpPr>
          <p:cNvPr id="19" name="组合 18"/>
          <p:cNvGrpSpPr/>
          <p:nvPr/>
        </p:nvGrpSpPr>
        <p:grpSpPr>
          <a:xfrm rot="227491">
            <a:off x="755576" y="195486"/>
            <a:ext cx="2337189" cy="1131040"/>
            <a:chOff x="413170" y="1995686"/>
            <a:chExt cx="2337189" cy="1131040"/>
          </a:xfrm>
        </p:grpSpPr>
        <p:grpSp>
          <p:nvGrpSpPr>
            <p:cNvPr id="57" name="组合 56"/>
            <p:cNvGrpSpPr/>
            <p:nvPr/>
          </p:nvGrpSpPr>
          <p:grpSpPr>
            <a:xfrm>
              <a:off x="413170" y="1995686"/>
              <a:ext cx="2337189" cy="1131040"/>
              <a:chOff x="304800" y="673100"/>
              <a:chExt cx="4000500" cy="4000500"/>
            </a:xfrm>
            <a:solidFill>
              <a:schemeClr val="bg1"/>
            </a:solidFill>
            <a:effectLst>
              <a:outerShdw blurRad="381000" dist="152400" dir="8100000" algn="tr" rotWithShape="0">
                <a:prstClr val="black">
                  <a:alpha val="70000"/>
                </a:prstClr>
              </a:outerShdw>
            </a:effectLst>
          </p:grpSpPr>
          <p:sp>
            <p:nvSpPr>
              <p:cNvPr id="58" name="同心圆 5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60" name="椭圆 5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1" name="矩形 60"/>
            <p:cNvSpPr/>
            <p:nvPr/>
          </p:nvSpPr>
          <p:spPr>
            <a:xfrm>
              <a:off x="773210" y="2263180"/>
              <a:ext cx="1741182" cy="523220"/>
            </a:xfrm>
            <a:prstGeom prst="rect">
              <a:avLst/>
            </a:prstGeom>
          </p:spPr>
          <p:txBody>
            <a:bodyPr wrap="none">
              <a:spAutoFit/>
            </a:bodyPr>
            <a:lstStyle/>
            <a:p>
              <a:r>
                <a:rPr lang="zh-CN" altLang="en-US" sz="2800" b="1" dirty="0" smtClean="0">
                  <a:solidFill>
                    <a:srgbClr val="FF0000"/>
                  </a:solidFill>
                </a:rPr>
                <a:t>五官</a:t>
              </a:r>
              <a:r>
                <a:rPr lang="en-US" altLang="zh-CN" sz="2800" b="1" dirty="0" smtClean="0">
                  <a:solidFill>
                    <a:srgbClr val="FF0000"/>
                  </a:solidFill>
                </a:rPr>
                <a:t>:</a:t>
              </a:r>
              <a:r>
                <a:rPr lang="zh-CN" altLang="en-US" sz="2800" b="1" dirty="0" smtClean="0">
                  <a:solidFill>
                    <a:srgbClr val="FF0000"/>
                  </a:solidFill>
                </a:rPr>
                <a:t>真实</a:t>
              </a:r>
              <a:endParaRPr lang="zh-CN" altLang="en-US" sz="2800" dirty="0">
                <a:solidFill>
                  <a:srgbClr val="FF0000"/>
                </a:solidFill>
              </a:endParaRPr>
            </a:p>
          </p:txBody>
        </p:sp>
      </p:grpSp>
      <p:grpSp>
        <p:nvGrpSpPr>
          <p:cNvPr id="21" name="组合 20"/>
          <p:cNvGrpSpPr/>
          <p:nvPr/>
        </p:nvGrpSpPr>
        <p:grpSpPr>
          <a:xfrm rot="243803">
            <a:off x="395536" y="1923678"/>
            <a:ext cx="2337189" cy="1131040"/>
            <a:chOff x="3491880" y="3704060"/>
            <a:chExt cx="2337189" cy="1131040"/>
          </a:xfrm>
        </p:grpSpPr>
        <p:grpSp>
          <p:nvGrpSpPr>
            <p:cNvPr id="62" name="组合 61"/>
            <p:cNvGrpSpPr/>
            <p:nvPr/>
          </p:nvGrpSpPr>
          <p:grpSpPr>
            <a:xfrm>
              <a:off x="3491880" y="3704060"/>
              <a:ext cx="2337189" cy="1131040"/>
              <a:chOff x="304800" y="673099"/>
              <a:chExt cx="4000500" cy="4000500"/>
            </a:xfrm>
            <a:solidFill>
              <a:schemeClr val="bg1"/>
            </a:solidFill>
            <a:effectLst>
              <a:outerShdw blurRad="381000" dist="152400" dir="8100000" algn="tr" rotWithShape="0">
                <a:prstClr val="black">
                  <a:alpha val="70000"/>
                </a:prstClr>
              </a:outerShdw>
            </a:effectLst>
          </p:grpSpPr>
          <p:sp>
            <p:nvSpPr>
              <p:cNvPr id="63" name="同心圆 62"/>
              <p:cNvSpPr/>
              <p:nvPr/>
            </p:nvSpPr>
            <p:spPr>
              <a:xfrm>
                <a:off x="304800" y="673099"/>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64" name="椭圆 6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5" name="矩形 64"/>
            <p:cNvSpPr/>
            <p:nvPr/>
          </p:nvSpPr>
          <p:spPr>
            <a:xfrm>
              <a:off x="3923928" y="4064100"/>
              <a:ext cx="1741182" cy="523220"/>
            </a:xfrm>
            <a:prstGeom prst="rect">
              <a:avLst/>
            </a:prstGeom>
          </p:spPr>
          <p:txBody>
            <a:bodyPr wrap="none">
              <a:spAutoFit/>
            </a:bodyPr>
            <a:lstStyle/>
            <a:p>
              <a:r>
                <a:rPr lang="zh-CN" altLang="en-US" sz="2800" b="1" dirty="0" smtClean="0">
                  <a:solidFill>
                    <a:srgbClr val="FF0000"/>
                  </a:solidFill>
                </a:rPr>
                <a:t>细腻</a:t>
              </a:r>
              <a:r>
                <a:rPr lang="en-US" altLang="zh-CN" sz="2800" b="1" dirty="0" smtClean="0">
                  <a:solidFill>
                    <a:srgbClr val="FF0000"/>
                  </a:solidFill>
                </a:rPr>
                <a:t>:</a:t>
              </a:r>
              <a:r>
                <a:rPr lang="zh-CN" altLang="en-US" sz="2800" b="1" dirty="0" smtClean="0">
                  <a:solidFill>
                    <a:srgbClr val="FF0000"/>
                  </a:solidFill>
                </a:rPr>
                <a:t>传神</a:t>
              </a:r>
              <a:endParaRPr lang="zh-CN" altLang="en-US" sz="2800" b="1" dirty="0">
                <a:solidFill>
                  <a:srgbClr val="FF0000"/>
                </a:solidFill>
              </a:endParaRPr>
            </a:p>
          </p:txBody>
        </p:sp>
      </p:grpSp>
      <p:sp>
        <p:nvSpPr>
          <p:cNvPr id="71" name="矩形 70"/>
          <p:cNvSpPr/>
          <p:nvPr/>
        </p:nvSpPr>
        <p:spPr>
          <a:xfrm>
            <a:off x="3419872" y="915566"/>
            <a:ext cx="5191029" cy="1384995"/>
          </a:xfrm>
          <a:prstGeom prst="rect">
            <a:avLst/>
          </a:prstGeom>
        </p:spPr>
        <p:txBody>
          <a:bodyPr wrap="square">
            <a:spAutoFit/>
          </a:bodyPr>
          <a:lstStyle/>
          <a:p>
            <a:pPr algn="just"/>
            <a:r>
              <a:rPr lang="zh-CN" altLang="en-US" sz="2800" b="1" dirty="0" smtClean="0"/>
              <a:t>没有细节就不可能有艺术品。细节描写是塑造人物，达到典型化的重要手段。</a:t>
            </a:r>
            <a:endParaRPr lang="zh-CN" altLang="en-US" sz="2800" b="1" dirty="0"/>
          </a:p>
        </p:txBody>
      </p:sp>
      <p:grpSp>
        <p:nvGrpSpPr>
          <p:cNvPr id="46" name="组合 45"/>
          <p:cNvGrpSpPr/>
          <p:nvPr/>
        </p:nvGrpSpPr>
        <p:grpSpPr>
          <a:xfrm rot="21153273">
            <a:off x="3914497" y="3641439"/>
            <a:ext cx="2539009" cy="1131040"/>
            <a:chOff x="2836384" y="3703463"/>
            <a:chExt cx="2539009" cy="1131040"/>
          </a:xfrm>
        </p:grpSpPr>
        <p:grpSp>
          <p:nvGrpSpPr>
            <p:cNvPr id="20" name="组合 19"/>
            <p:cNvGrpSpPr/>
            <p:nvPr/>
          </p:nvGrpSpPr>
          <p:grpSpPr>
            <a:xfrm>
              <a:off x="2836384" y="3703463"/>
              <a:ext cx="2489585" cy="1131040"/>
              <a:chOff x="613735" y="3614480"/>
              <a:chExt cx="2489585" cy="1131040"/>
            </a:xfrm>
          </p:grpSpPr>
          <p:grpSp>
            <p:nvGrpSpPr>
              <p:cNvPr id="24" name="组合 23"/>
              <p:cNvGrpSpPr/>
              <p:nvPr/>
            </p:nvGrpSpPr>
            <p:grpSpPr>
              <a:xfrm>
                <a:off x="613735" y="3614480"/>
                <a:ext cx="2386609" cy="1131040"/>
                <a:chOff x="45584" y="600892"/>
                <a:chExt cx="4085091" cy="4000500"/>
              </a:xfrm>
              <a:solidFill>
                <a:schemeClr val="bg1"/>
              </a:solidFill>
              <a:effectLst>
                <a:outerShdw blurRad="381000" dist="152400" dir="8100000" algn="tr" rotWithShape="0">
                  <a:prstClr val="black">
                    <a:alpha val="70000"/>
                  </a:prstClr>
                </a:outerShdw>
              </a:effectLst>
            </p:grpSpPr>
            <p:sp>
              <p:nvSpPr>
                <p:cNvPr id="25" name="同心圆 24"/>
                <p:cNvSpPr/>
                <p:nvPr/>
              </p:nvSpPr>
              <p:spPr>
                <a:xfrm>
                  <a:off x="45584" y="600892"/>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26" name="椭圆 2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4" name="矩形 13"/>
              <p:cNvSpPr/>
              <p:nvPr/>
            </p:nvSpPr>
            <p:spPr>
              <a:xfrm>
                <a:off x="1482363" y="4009665"/>
                <a:ext cx="1620957" cy="523220"/>
              </a:xfrm>
              <a:prstGeom prst="rect">
                <a:avLst/>
              </a:prstGeom>
            </p:spPr>
            <p:txBody>
              <a:bodyPr wrap="none">
                <a:spAutoFit/>
              </a:bodyPr>
              <a:lstStyle/>
              <a:p>
                <a:r>
                  <a:rPr lang="zh-CN" altLang="en-US" sz="2800" b="1" dirty="0" smtClean="0">
                    <a:solidFill>
                      <a:srgbClr val="FF0000"/>
                    </a:solidFill>
                  </a:rPr>
                  <a:t>精准丰满</a:t>
                </a:r>
                <a:endParaRPr lang="zh-CN" altLang="en-US" sz="2800" b="1" dirty="0">
                  <a:solidFill>
                    <a:srgbClr val="FF0000"/>
                  </a:solidFill>
                </a:endParaRPr>
              </a:p>
            </p:txBody>
          </p:sp>
        </p:grpSp>
        <p:sp>
          <p:nvSpPr>
            <p:cNvPr id="36" name="椭圆 35"/>
            <p:cNvSpPr/>
            <p:nvPr/>
          </p:nvSpPr>
          <p:spPr>
            <a:xfrm>
              <a:off x="3242244" y="3925649"/>
              <a:ext cx="2133149" cy="805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 name="矩形 36"/>
            <p:cNvSpPr/>
            <p:nvPr/>
          </p:nvSpPr>
          <p:spPr>
            <a:xfrm>
              <a:off x="3419872" y="4011360"/>
              <a:ext cx="1741182" cy="523220"/>
            </a:xfrm>
            <a:prstGeom prst="rect">
              <a:avLst/>
            </a:prstGeom>
          </p:spPr>
          <p:txBody>
            <a:bodyPr wrap="none">
              <a:spAutoFit/>
            </a:bodyPr>
            <a:lstStyle/>
            <a:p>
              <a:r>
                <a:rPr lang="zh-CN" altLang="en-US" sz="2800" b="1" dirty="0" smtClean="0">
                  <a:solidFill>
                    <a:srgbClr val="FF0000"/>
                  </a:solidFill>
                </a:rPr>
                <a:t>精准</a:t>
              </a:r>
              <a:r>
                <a:rPr lang="en-US" altLang="zh-CN" sz="2800" b="1" dirty="0" smtClean="0">
                  <a:solidFill>
                    <a:srgbClr val="FF0000"/>
                  </a:solidFill>
                </a:rPr>
                <a:t>:</a:t>
              </a:r>
              <a:r>
                <a:rPr lang="zh-CN" altLang="en-US" sz="2800" b="1" dirty="0" smtClean="0">
                  <a:solidFill>
                    <a:srgbClr val="FF0000"/>
                  </a:solidFill>
                </a:rPr>
                <a:t>确切</a:t>
              </a:r>
              <a:endParaRPr lang="zh-CN" altLang="en-US" sz="2800" b="1" dirty="0">
                <a:solidFill>
                  <a:srgbClr val="FF0000"/>
                </a:solidFill>
              </a:endParaRPr>
            </a:p>
          </p:txBody>
        </p:sp>
      </p:grpSp>
      <p:grpSp>
        <p:nvGrpSpPr>
          <p:cNvPr id="45" name="组合 44"/>
          <p:cNvGrpSpPr/>
          <p:nvPr/>
        </p:nvGrpSpPr>
        <p:grpSpPr>
          <a:xfrm rot="21127708">
            <a:off x="6372200" y="2427734"/>
            <a:ext cx="2387569" cy="1131040"/>
            <a:chOff x="5685732" y="3162067"/>
            <a:chExt cx="2387569" cy="1131040"/>
          </a:xfrm>
        </p:grpSpPr>
        <p:grpSp>
          <p:nvGrpSpPr>
            <p:cNvPr id="38" name="组合 37"/>
            <p:cNvGrpSpPr/>
            <p:nvPr/>
          </p:nvGrpSpPr>
          <p:grpSpPr>
            <a:xfrm>
              <a:off x="5685732" y="3162067"/>
              <a:ext cx="2338145" cy="1131040"/>
              <a:chOff x="765175" y="3634895"/>
              <a:chExt cx="2338145" cy="1131040"/>
            </a:xfrm>
          </p:grpSpPr>
          <p:grpSp>
            <p:nvGrpSpPr>
              <p:cNvPr id="39" name="组合 23"/>
              <p:cNvGrpSpPr/>
              <p:nvPr/>
            </p:nvGrpSpPr>
            <p:grpSpPr>
              <a:xfrm>
                <a:off x="765175" y="3634895"/>
                <a:ext cx="2337189" cy="1131040"/>
                <a:chOff x="304800" y="673100"/>
                <a:chExt cx="4000500" cy="4000500"/>
              </a:xfrm>
              <a:solidFill>
                <a:schemeClr val="bg1"/>
              </a:solidFill>
              <a:effectLst>
                <a:outerShdw blurRad="381000" dist="152400" dir="8100000" algn="tr" rotWithShape="0">
                  <a:prstClr val="black">
                    <a:alpha val="7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42" name="椭圆 4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40" name="矩形 39"/>
              <p:cNvSpPr/>
              <p:nvPr/>
            </p:nvSpPr>
            <p:spPr>
              <a:xfrm>
                <a:off x="1482363" y="4009665"/>
                <a:ext cx="1620957" cy="523220"/>
              </a:xfrm>
              <a:prstGeom prst="rect">
                <a:avLst/>
              </a:prstGeom>
            </p:spPr>
            <p:txBody>
              <a:bodyPr wrap="none">
                <a:spAutoFit/>
              </a:bodyPr>
              <a:lstStyle/>
              <a:p>
                <a:r>
                  <a:rPr lang="zh-CN" altLang="en-US" sz="2800" b="1" dirty="0" smtClean="0">
                    <a:solidFill>
                      <a:srgbClr val="FF0000"/>
                    </a:solidFill>
                  </a:rPr>
                  <a:t>精准丰满</a:t>
                </a:r>
                <a:endParaRPr lang="zh-CN" altLang="en-US" sz="2800" b="1" dirty="0">
                  <a:solidFill>
                    <a:srgbClr val="FF0000"/>
                  </a:solidFill>
                </a:endParaRPr>
              </a:p>
            </p:txBody>
          </p:sp>
        </p:grpSp>
        <p:sp>
          <p:nvSpPr>
            <p:cNvPr id="43" name="椭圆 42"/>
            <p:cNvSpPr/>
            <p:nvPr/>
          </p:nvSpPr>
          <p:spPr>
            <a:xfrm>
              <a:off x="5940152" y="3363838"/>
              <a:ext cx="2133149" cy="806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4" name="矩形 43"/>
            <p:cNvSpPr/>
            <p:nvPr/>
          </p:nvSpPr>
          <p:spPr>
            <a:xfrm>
              <a:off x="6045772" y="3522107"/>
              <a:ext cx="1980029" cy="523220"/>
            </a:xfrm>
            <a:prstGeom prst="rect">
              <a:avLst/>
            </a:prstGeom>
          </p:spPr>
          <p:txBody>
            <a:bodyPr wrap="none">
              <a:spAutoFit/>
            </a:bodyPr>
            <a:lstStyle/>
            <a:p>
              <a:r>
                <a:rPr lang="zh-CN" altLang="en-US" sz="2800" b="1" dirty="0" smtClean="0">
                  <a:solidFill>
                    <a:srgbClr val="FF0000"/>
                  </a:solidFill>
                </a:rPr>
                <a:t>修辞：强化</a:t>
              </a:r>
              <a:endParaRPr lang="zh-CN" altLang="en-US" sz="2800" b="1" dirty="0">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1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16" y="434519"/>
            <a:ext cx="9145016" cy="4708981"/>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n-US" altLang="zh-CN" sz="20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0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details. Pay attention to the personality that these details reflect of the characters.</a:t>
            </a:r>
            <a:endParaRPr lang="en-US" altLang="zh-CN" sz="20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On</a:t>
            </a:r>
            <a:r>
              <a:rPr kumimoji="0" lang="en-US" altLang="zh-CN" sz="2000" b="1" i="0" u="none" strike="noStrike" cap="none" normalizeH="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 that particular day, </a:t>
            </a:r>
            <a:r>
              <a:rPr kumimoji="0" lang="en-US" altLang="zh-CN" sz="2000" b="1"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Harry picked up the letters</a:t>
            </a:r>
            <a:r>
              <a:rPr kumimoji="0" lang="en-US" altLang="zh-CN" sz="2000" b="1" i="0" u="none" strike="noStrike" cap="none" normalizeH="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 as usual. But this time, he found a letter for him. </a:t>
            </a:r>
            <a:r>
              <a:rPr lang="en-US" altLang="zh-CN" sz="2000" b="1" dirty="0" smtClean="0"/>
              <a:t>Turning the envelope over, __________________(</a:t>
            </a:r>
            <a:r>
              <a:rPr lang="zh-CN" altLang="en-US" b="1" dirty="0" smtClean="0"/>
              <a:t>颤抖着手</a:t>
            </a:r>
            <a:r>
              <a:rPr lang="en-US" altLang="zh-CN" sz="2000" b="1" dirty="0" smtClean="0"/>
              <a:t>), Harry saw a purple wax seal bearing a coat of arms; a lion, an eagle, a badger, and a snake surrounding a large letter H.</a:t>
            </a:r>
            <a:endParaRPr lang="zh-CN" altLang="zh-CN" sz="2000" b="1" dirty="0" smtClean="0"/>
          </a:p>
          <a:p>
            <a:r>
              <a:rPr lang="zh-CN" altLang="zh-CN" sz="2000" b="1" dirty="0" smtClean="0"/>
              <a:t>　　</a:t>
            </a:r>
            <a:r>
              <a:rPr lang="en-US" altLang="zh-CN" sz="2000" b="1" dirty="0" smtClean="0"/>
              <a:t>“____________(</a:t>
            </a:r>
            <a:r>
              <a:rPr lang="zh-CN" altLang="en-US" b="1" dirty="0" smtClean="0"/>
              <a:t>快点</a:t>
            </a:r>
            <a:r>
              <a:rPr lang="en-US" altLang="zh-CN" sz="2000" b="1" dirty="0" smtClean="0"/>
              <a:t>), boy!” shouted Uncle Vernon from the kitchen. “What are you doing, checking for letter bombs?” ____________________________(</a:t>
            </a:r>
            <a:r>
              <a:rPr lang="zh-CN" altLang="en-US" b="1" dirty="0" smtClean="0"/>
              <a:t>他为自以为是的俏皮话而咯咯地笑了</a:t>
            </a:r>
            <a:r>
              <a:rPr lang="en-US" altLang="zh-CN" sz="2000" b="1" dirty="0" smtClean="0"/>
              <a:t>).</a:t>
            </a:r>
            <a:endParaRPr lang="zh-CN" altLang="zh-CN" sz="2000" b="1" dirty="0" smtClean="0"/>
          </a:p>
          <a:p>
            <a:r>
              <a:rPr lang="zh-CN" altLang="zh-CN" sz="2000" b="1" dirty="0" smtClean="0"/>
              <a:t>　　</a:t>
            </a:r>
            <a:r>
              <a:rPr lang="en-US" altLang="zh-CN" sz="2000" b="1" dirty="0" smtClean="0"/>
              <a:t>Harry went back to the kitchen, still ___________________(</a:t>
            </a:r>
            <a:r>
              <a:rPr lang="zh-CN" altLang="en-US" b="1" dirty="0" smtClean="0"/>
              <a:t>瞪着这封信</a:t>
            </a:r>
            <a:r>
              <a:rPr lang="en-US" altLang="zh-CN" sz="2000" b="1" dirty="0" smtClean="0"/>
              <a:t>). He handed Uncle Vernon the bill and the postcard, sat down, and ________(</a:t>
            </a:r>
            <a:r>
              <a:rPr lang="zh-CN" altLang="en-US" b="1" dirty="0" smtClean="0"/>
              <a:t>慢慢地</a:t>
            </a:r>
            <a:r>
              <a:rPr lang="en-US" altLang="zh-CN" sz="2000" b="1" dirty="0" smtClean="0"/>
              <a:t>) began to open the yellow envelope.</a:t>
            </a:r>
            <a:endParaRPr lang="zh-CN" altLang="zh-CN" sz="2000" b="1" dirty="0" smtClean="0"/>
          </a:p>
          <a:p>
            <a:r>
              <a:rPr lang="zh-CN" altLang="zh-CN" sz="2000" b="1" dirty="0" smtClean="0"/>
              <a:t>　　</a:t>
            </a:r>
            <a:r>
              <a:rPr lang="en-US" altLang="zh-CN" sz="2000" b="1" dirty="0" smtClean="0"/>
              <a:t>Uncle Vernon ____________(</a:t>
            </a:r>
            <a:r>
              <a:rPr lang="zh-CN" altLang="en-US" b="1" dirty="0" smtClean="0"/>
              <a:t>撕开</a:t>
            </a:r>
            <a:r>
              <a:rPr lang="en-US" altLang="zh-CN" sz="2000" b="1" dirty="0" smtClean="0"/>
              <a:t>)</a:t>
            </a:r>
            <a:r>
              <a:rPr lang="en-US" altLang="zh-CN" b="1" dirty="0" smtClean="0"/>
              <a:t> </a:t>
            </a:r>
            <a:r>
              <a:rPr lang="en-US" altLang="zh-CN" sz="2000" b="1" dirty="0" smtClean="0"/>
              <a:t>the bill, ________________(</a:t>
            </a:r>
            <a:r>
              <a:rPr lang="zh-CN" altLang="en-US" b="1" dirty="0" smtClean="0"/>
              <a:t>厌恶地哼了一声</a:t>
            </a:r>
            <a:r>
              <a:rPr lang="en-US" altLang="zh-CN" sz="2000" b="1" dirty="0" smtClean="0"/>
              <a:t>), and ______________ (</a:t>
            </a:r>
            <a:r>
              <a:rPr lang="zh-CN" altLang="en-US" b="1" dirty="0" smtClean="0"/>
              <a:t>翻转</a:t>
            </a:r>
            <a:r>
              <a:rPr lang="en-US" altLang="zh-CN" sz="2000" b="1" dirty="0" smtClean="0"/>
              <a:t>) the postcard.</a:t>
            </a:r>
            <a:endParaRPr lang="zh-CN" altLang="zh-CN" sz="2000" b="1" dirty="0" smtClean="0"/>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9" name="矩形 38"/>
          <p:cNvSpPr/>
          <p:nvPr/>
        </p:nvSpPr>
        <p:spPr>
          <a:xfrm>
            <a:off x="5652120" y="1347614"/>
            <a:ext cx="2257541" cy="400110"/>
          </a:xfrm>
          <a:prstGeom prst="rect">
            <a:avLst/>
          </a:prstGeom>
        </p:spPr>
        <p:txBody>
          <a:bodyPr wrap="none">
            <a:spAutoFit/>
          </a:bodyPr>
          <a:lstStyle/>
          <a:p>
            <a:r>
              <a:rPr lang="en-US" altLang="zh-CN" sz="2000" b="1" dirty="0" smtClean="0">
                <a:solidFill>
                  <a:srgbClr val="FF0000"/>
                </a:solidFill>
              </a:rPr>
              <a:t>his hand trembling</a:t>
            </a:r>
            <a:endParaRPr lang="zh-CN" altLang="en-US" sz="2000" dirty="0">
              <a:solidFill>
                <a:srgbClr val="FF0000"/>
              </a:solidFill>
            </a:endParaRPr>
          </a:p>
        </p:txBody>
      </p:sp>
      <p:sp>
        <p:nvSpPr>
          <p:cNvPr id="10" name="矩形 9"/>
          <p:cNvSpPr/>
          <p:nvPr/>
        </p:nvSpPr>
        <p:spPr>
          <a:xfrm>
            <a:off x="827584" y="2283718"/>
            <a:ext cx="1231427" cy="400110"/>
          </a:xfrm>
          <a:prstGeom prst="rect">
            <a:avLst/>
          </a:prstGeom>
        </p:spPr>
        <p:txBody>
          <a:bodyPr wrap="none">
            <a:spAutoFit/>
          </a:bodyPr>
          <a:lstStyle/>
          <a:p>
            <a:r>
              <a:rPr lang="en-US" altLang="zh-CN" sz="2000" b="1" dirty="0" smtClean="0">
                <a:solidFill>
                  <a:srgbClr val="FF0000"/>
                </a:solidFill>
              </a:rPr>
              <a:t>Hurry up</a:t>
            </a:r>
            <a:endParaRPr lang="zh-CN" altLang="en-US" sz="2000" dirty="0">
              <a:solidFill>
                <a:srgbClr val="FF0000"/>
              </a:solidFill>
            </a:endParaRPr>
          </a:p>
        </p:txBody>
      </p:sp>
      <p:sp>
        <p:nvSpPr>
          <p:cNvPr id="11" name="矩形 10"/>
          <p:cNvSpPr/>
          <p:nvPr/>
        </p:nvSpPr>
        <p:spPr>
          <a:xfrm>
            <a:off x="4860032" y="2571750"/>
            <a:ext cx="3252814" cy="400110"/>
          </a:xfrm>
          <a:prstGeom prst="rect">
            <a:avLst/>
          </a:prstGeom>
        </p:spPr>
        <p:txBody>
          <a:bodyPr wrap="none">
            <a:spAutoFit/>
          </a:bodyPr>
          <a:lstStyle/>
          <a:p>
            <a:r>
              <a:rPr lang="en-US" altLang="zh-CN" sz="2000" b="1" dirty="0" smtClean="0">
                <a:solidFill>
                  <a:srgbClr val="FF0000"/>
                </a:solidFill>
              </a:rPr>
              <a:t>He chuckled at his own joke</a:t>
            </a:r>
            <a:endParaRPr lang="zh-CN" altLang="en-US" sz="2000" dirty="0">
              <a:solidFill>
                <a:srgbClr val="FF0000"/>
              </a:solidFill>
            </a:endParaRPr>
          </a:p>
        </p:txBody>
      </p:sp>
      <p:sp>
        <p:nvSpPr>
          <p:cNvPr id="12" name="矩形 11"/>
          <p:cNvSpPr/>
          <p:nvPr/>
        </p:nvSpPr>
        <p:spPr>
          <a:xfrm>
            <a:off x="4572000" y="3219822"/>
            <a:ext cx="2257541" cy="400110"/>
          </a:xfrm>
          <a:prstGeom prst="rect">
            <a:avLst/>
          </a:prstGeom>
        </p:spPr>
        <p:txBody>
          <a:bodyPr wrap="none">
            <a:spAutoFit/>
          </a:bodyPr>
          <a:lstStyle/>
          <a:p>
            <a:r>
              <a:rPr lang="en-US" altLang="zh-CN" sz="2000" b="1" dirty="0" smtClean="0">
                <a:solidFill>
                  <a:srgbClr val="FF0000"/>
                </a:solidFill>
              </a:rPr>
              <a:t>staring at his letter</a:t>
            </a:r>
            <a:endParaRPr lang="zh-CN" altLang="en-US" sz="2000" dirty="0">
              <a:solidFill>
                <a:srgbClr val="FF0000"/>
              </a:solidFill>
            </a:endParaRPr>
          </a:p>
        </p:txBody>
      </p:sp>
      <p:sp>
        <p:nvSpPr>
          <p:cNvPr id="13" name="矩形 12"/>
          <p:cNvSpPr/>
          <p:nvPr/>
        </p:nvSpPr>
        <p:spPr>
          <a:xfrm>
            <a:off x="6948264" y="3507854"/>
            <a:ext cx="867545" cy="400110"/>
          </a:xfrm>
          <a:prstGeom prst="rect">
            <a:avLst/>
          </a:prstGeom>
        </p:spPr>
        <p:txBody>
          <a:bodyPr wrap="none">
            <a:spAutoFit/>
          </a:bodyPr>
          <a:lstStyle/>
          <a:p>
            <a:r>
              <a:rPr lang="en-US" altLang="zh-CN" sz="2000" b="1" dirty="0" smtClean="0">
                <a:solidFill>
                  <a:srgbClr val="FF0000"/>
                </a:solidFill>
              </a:rPr>
              <a:t>slowly</a:t>
            </a:r>
            <a:endParaRPr lang="zh-CN" altLang="en-US" sz="2000" dirty="0">
              <a:solidFill>
                <a:srgbClr val="FF0000"/>
              </a:solidFill>
            </a:endParaRPr>
          </a:p>
        </p:txBody>
      </p:sp>
      <p:sp>
        <p:nvSpPr>
          <p:cNvPr id="14" name="矩形 13"/>
          <p:cNvSpPr/>
          <p:nvPr/>
        </p:nvSpPr>
        <p:spPr>
          <a:xfrm>
            <a:off x="2123728" y="4083918"/>
            <a:ext cx="1502334" cy="400110"/>
          </a:xfrm>
          <a:prstGeom prst="rect">
            <a:avLst/>
          </a:prstGeom>
        </p:spPr>
        <p:txBody>
          <a:bodyPr wrap="none">
            <a:spAutoFit/>
          </a:bodyPr>
          <a:lstStyle/>
          <a:p>
            <a:r>
              <a:rPr lang="en-US" altLang="zh-CN" sz="2000" b="1" dirty="0" smtClean="0">
                <a:solidFill>
                  <a:srgbClr val="FF0000"/>
                </a:solidFill>
              </a:rPr>
              <a:t>ripped open</a:t>
            </a:r>
            <a:endParaRPr lang="zh-CN" altLang="en-US" sz="2000" dirty="0">
              <a:solidFill>
                <a:srgbClr val="FF0000"/>
              </a:solidFill>
            </a:endParaRPr>
          </a:p>
        </p:txBody>
      </p:sp>
      <p:sp>
        <p:nvSpPr>
          <p:cNvPr id="15" name="矩形 14"/>
          <p:cNvSpPr/>
          <p:nvPr/>
        </p:nvSpPr>
        <p:spPr>
          <a:xfrm>
            <a:off x="5220072" y="4083918"/>
            <a:ext cx="2119491" cy="400110"/>
          </a:xfrm>
          <a:prstGeom prst="rect">
            <a:avLst/>
          </a:prstGeom>
        </p:spPr>
        <p:txBody>
          <a:bodyPr wrap="none">
            <a:spAutoFit/>
          </a:bodyPr>
          <a:lstStyle/>
          <a:p>
            <a:r>
              <a:rPr lang="en-US" altLang="zh-CN" sz="2000" b="1" dirty="0" smtClean="0">
                <a:solidFill>
                  <a:srgbClr val="FF0000"/>
                </a:solidFill>
              </a:rPr>
              <a:t>snorted in disgust</a:t>
            </a:r>
            <a:endParaRPr lang="zh-CN" altLang="en-US" sz="2000" dirty="0">
              <a:solidFill>
                <a:srgbClr val="FF0000"/>
              </a:solidFill>
            </a:endParaRPr>
          </a:p>
        </p:txBody>
      </p:sp>
      <p:sp>
        <p:nvSpPr>
          <p:cNvPr id="16" name="矩形 15"/>
          <p:cNvSpPr/>
          <p:nvPr/>
        </p:nvSpPr>
        <p:spPr>
          <a:xfrm>
            <a:off x="611560" y="4371950"/>
            <a:ext cx="1500732" cy="400110"/>
          </a:xfrm>
          <a:prstGeom prst="rect">
            <a:avLst/>
          </a:prstGeom>
        </p:spPr>
        <p:txBody>
          <a:bodyPr wrap="none">
            <a:spAutoFit/>
          </a:bodyPr>
          <a:lstStyle/>
          <a:p>
            <a:r>
              <a:rPr lang="en-US" altLang="zh-CN" sz="2000" b="1" dirty="0" smtClean="0">
                <a:solidFill>
                  <a:srgbClr val="FF0000"/>
                </a:solidFill>
              </a:rPr>
              <a:t>flipped over</a:t>
            </a:r>
            <a:endParaRPr lang="zh-CN" altLang="en-US" sz="2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2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16" y="771550"/>
            <a:ext cx="9145016" cy="3416320"/>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details. Pay attention to the personality that these details reflect of the characters.</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base">
              <a:spcBef>
                <a:spcPct val="0"/>
              </a:spcBef>
              <a:spcAft>
                <a:spcPct val="0"/>
              </a:spcAft>
            </a:pPr>
            <a:r>
              <a:rPr lang="en-US" altLang="zh-CN" sz="2400" b="1" dirty="0" smtClean="0"/>
              <a:t>They didn’t stop to eat or drink all day. By nightfall Dudley was ___________(</a:t>
            </a:r>
            <a:r>
              <a:rPr lang="zh-CN" altLang="en-US" b="1" dirty="0" smtClean="0"/>
              <a:t>嚎叫</a:t>
            </a:r>
            <a:r>
              <a:rPr lang="en-US" altLang="zh-CN" sz="2400" b="1" dirty="0" smtClean="0"/>
              <a:t>). He’d never had such a bad day in his life. 【He was ___________(</a:t>
            </a:r>
            <a:r>
              <a:rPr lang="zh-CN" altLang="en-US" b="1" dirty="0" smtClean="0"/>
              <a:t>饿极了</a:t>
            </a:r>
            <a:r>
              <a:rPr lang="en-US" altLang="zh-CN" sz="2400" b="1" dirty="0" smtClean="0"/>
              <a:t>), he ______________(</a:t>
            </a:r>
            <a:r>
              <a:rPr lang="zh-CN" altLang="en-US" b="1" dirty="0" smtClean="0"/>
              <a:t>错过了</a:t>
            </a:r>
            <a:r>
              <a:rPr lang="en-US" altLang="zh-CN" sz="2400" b="1" dirty="0" smtClean="0"/>
              <a:t>) five television programs he'd wanted to see, and he _______________________</a:t>
            </a:r>
            <a:endParaRPr lang="en-US" altLang="zh-CN" sz="2400" b="1" dirty="0" smtClean="0"/>
          </a:p>
          <a:p>
            <a:pPr algn="just" fontAlgn="base">
              <a:spcBef>
                <a:spcPct val="0"/>
              </a:spcBef>
              <a:spcAft>
                <a:spcPct val="0"/>
              </a:spcAft>
            </a:pPr>
            <a:r>
              <a:rPr lang="en-US" altLang="zh-CN" sz="2400" b="1" dirty="0" smtClean="0"/>
              <a:t> __________________________________________________________ (</a:t>
            </a:r>
            <a:r>
              <a:rPr lang="zh-CN" altLang="en-US" b="1" dirty="0" smtClean="0"/>
              <a:t>还从来没一整天都没坐到电脑前炸外星人</a:t>
            </a:r>
            <a:r>
              <a:rPr lang="en-US" altLang="zh-CN" sz="2400" b="1" dirty="0" smtClean="0"/>
              <a:t>).】</a:t>
            </a:r>
            <a:endParaRPr lang="zh-CN" altLang="zh-CN" sz="2400" b="1" dirty="0" smtClean="0"/>
          </a:p>
          <a:p>
            <a:pPr lvl="0" algn="just" fontAlgn="base">
              <a:spcBef>
                <a:spcPct val="0"/>
              </a:spcBef>
              <a:spcAft>
                <a:spcPct val="0"/>
              </a:spcAft>
            </a:pP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矩形 10"/>
          <p:cNvSpPr/>
          <p:nvPr/>
        </p:nvSpPr>
        <p:spPr>
          <a:xfrm>
            <a:off x="323528" y="1923678"/>
            <a:ext cx="1228221" cy="461665"/>
          </a:xfrm>
          <a:prstGeom prst="rect">
            <a:avLst/>
          </a:prstGeom>
        </p:spPr>
        <p:txBody>
          <a:bodyPr wrap="none">
            <a:spAutoFit/>
          </a:bodyPr>
          <a:lstStyle/>
          <a:p>
            <a:r>
              <a:rPr lang="en-US" altLang="zh-CN" sz="2400" b="1" dirty="0" smtClean="0">
                <a:solidFill>
                  <a:srgbClr val="FF0000"/>
                </a:solidFill>
              </a:rPr>
              <a:t>howling</a:t>
            </a:r>
            <a:endParaRPr lang="zh-CN" altLang="en-US" sz="2400" dirty="0">
              <a:solidFill>
                <a:srgbClr val="FF0000"/>
              </a:solidFill>
            </a:endParaRPr>
          </a:p>
        </p:txBody>
      </p:sp>
      <p:cxnSp>
        <p:nvCxnSpPr>
          <p:cNvPr id="18" name="直接连接符 17"/>
          <p:cNvCxnSpPr/>
          <p:nvPr/>
        </p:nvCxnSpPr>
        <p:spPr>
          <a:xfrm>
            <a:off x="2555776" y="2283718"/>
            <a:ext cx="561662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标注 22"/>
          <p:cNvSpPr/>
          <p:nvPr/>
        </p:nvSpPr>
        <p:spPr>
          <a:xfrm>
            <a:off x="4572000" y="0"/>
            <a:ext cx="4392488" cy="504056"/>
          </a:xfrm>
          <a:prstGeom prst="wedgeRectCallout">
            <a:avLst>
              <a:gd name="adj1" fmla="val -24986"/>
              <a:gd name="adj2" fmla="val 3570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0000"/>
                </a:solidFill>
                <a:latin typeface="+mn-ea"/>
              </a:rPr>
              <a:t>A generalized statement</a:t>
            </a:r>
            <a:endParaRPr lang="zh-CN" altLang="en-US" sz="2400" b="1" dirty="0">
              <a:solidFill>
                <a:srgbClr val="FF0000"/>
              </a:solidFill>
              <a:latin typeface="+mn-ea"/>
            </a:endParaRPr>
          </a:p>
        </p:txBody>
      </p:sp>
      <p:sp>
        <p:nvSpPr>
          <p:cNvPr id="24" name="矩形 23"/>
          <p:cNvSpPr/>
          <p:nvPr/>
        </p:nvSpPr>
        <p:spPr>
          <a:xfrm>
            <a:off x="899592" y="2283718"/>
            <a:ext cx="1143262" cy="461665"/>
          </a:xfrm>
          <a:prstGeom prst="rect">
            <a:avLst/>
          </a:prstGeom>
        </p:spPr>
        <p:txBody>
          <a:bodyPr wrap="none">
            <a:spAutoFit/>
          </a:bodyPr>
          <a:lstStyle/>
          <a:p>
            <a:r>
              <a:rPr lang="en-US" altLang="zh-CN" sz="2400" b="1" dirty="0" smtClean="0">
                <a:solidFill>
                  <a:srgbClr val="FF0000"/>
                </a:solidFill>
              </a:rPr>
              <a:t>hungry</a:t>
            </a:r>
            <a:endParaRPr lang="zh-CN" altLang="en-US" sz="2400" dirty="0">
              <a:solidFill>
                <a:srgbClr val="FF0000"/>
              </a:solidFill>
            </a:endParaRPr>
          </a:p>
        </p:txBody>
      </p:sp>
      <p:sp>
        <p:nvSpPr>
          <p:cNvPr id="25" name="矩形 24"/>
          <p:cNvSpPr/>
          <p:nvPr/>
        </p:nvSpPr>
        <p:spPr>
          <a:xfrm>
            <a:off x="4211960" y="2283718"/>
            <a:ext cx="1648208" cy="461665"/>
          </a:xfrm>
          <a:prstGeom prst="rect">
            <a:avLst/>
          </a:prstGeom>
        </p:spPr>
        <p:txBody>
          <a:bodyPr wrap="none">
            <a:spAutoFit/>
          </a:bodyPr>
          <a:lstStyle/>
          <a:p>
            <a:r>
              <a:rPr lang="en-US" altLang="zh-CN" sz="2400" b="1" dirty="0" smtClean="0">
                <a:solidFill>
                  <a:srgbClr val="FF0000"/>
                </a:solidFill>
              </a:rPr>
              <a:t>had missed</a:t>
            </a:r>
            <a:endParaRPr lang="zh-CN" altLang="en-US" sz="2400" dirty="0">
              <a:solidFill>
                <a:srgbClr val="FF0000"/>
              </a:solidFill>
            </a:endParaRPr>
          </a:p>
        </p:txBody>
      </p:sp>
      <p:sp>
        <p:nvSpPr>
          <p:cNvPr id="26" name="矩形 25"/>
          <p:cNvSpPr/>
          <p:nvPr/>
        </p:nvSpPr>
        <p:spPr>
          <a:xfrm>
            <a:off x="0" y="3003798"/>
            <a:ext cx="9287351" cy="461665"/>
          </a:xfrm>
          <a:prstGeom prst="rect">
            <a:avLst/>
          </a:prstGeom>
        </p:spPr>
        <p:txBody>
          <a:bodyPr wrap="none">
            <a:spAutoFit/>
          </a:bodyPr>
          <a:lstStyle/>
          <a:p>
            <a:r>
              <a:rPr lang="en-US" altLang="zh-CN" sz="2400" b="1" dirty="0" smtClean="0">
                <a:solidFill>
                  <a:srgbClr val="FF0000"/>
                </a:solidFill>
              </a:rPr>
              <a:t>had never gone so long without blowing up an alien on his computer</a:t>
            </a:r>
            <a:endParaRPr lang="zh-CN" altLang="en-US" sz="2400" dirty="0">
              <a:solidFill>
                <a:srgbClr val="FF0000"/>
              </a:solidFill>
            </a:endParaRPr>
          </a:p>
        </p:txBody>
      </p:sp>
      <p:sp>
        <p:nvSpPr>
          <p:cNvPr id="30" name="圆角矩形标注 29"/>
          <p:cNvSpPr/>
          <p:nvPr/>
        </p:nvSpPr>
        <p:spPr>
          <a:xfrm>
            <a:off x="5076056" y="4351412"/>
            <a:ext cx="3672408" cy="792088"/>
          </a:xfrm>
          <a:prstGeom prst="wedgeRoundRectCallout">
            <a:avLst>
              <a:gd name="adj1" fmla="val -63894"/>
              <a:gd name="adj2" fmla="val -15072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0000"/>
                </a:solidFill>
                <a:latin typeface="+mn-ea"/>
              </a:rPr>
              <a:t>Detailed support</a:t>
            </a:r>
            <a:endParaRPr lang="zh-CN" altLang="en-US" sz="2400" b="1" dirty="0">
              <a:solidFill>
                <a:srgbClr val="FF0000"/>
              </a:solidFill>
              <a:latin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p:bldP spid="25" grpId="0"/>
      <p:bldP spid="26"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smtClean="0">
                <a:solidFill>
                  <a:prstClr val="white"/>
                </a:solidFill>
                <a:latin typeface="Times New Roman" panose="02020603050405020304" pitchFamily="18" charset="0"/>
                <a:cs typeface="Times New Roman" panose="02020603050405020304" pitchFamily="18" charset="0"/>
              </a:rPr>
              <a:t>practice 3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251520" y="555526"/>
            <a:ext cx="8640960" cy="3785652"/>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details. Enjoy the </a:t>
            </a:r>
            <a:r>
              <a:rPr lang="en-US" altLang="zh-CN" sz="2400" b="1"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details that </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makes the writing vivid. </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lvl="0" algn="just" fontAlgn="base">
              <a:spcBef>
                <a:spcPct val="0"/>
              </a:spcBef>
              <a:spcAft>
                <a:spcPct val="0"/>
              </a:spcAft>
            </a:pP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smtClean="0"/>
              <a:t>Whispers _________ (</a:t>
            </a:r>
            <a:r>
              <a:rPr lang="zh-CN" altLang="en-US" sz="2000" b="1" dirty="0" smtClean="0"/>
              <a:t>跟随</a:t>
            </a:r>
            <a:r>
              <a:rPr lang="en-US" altLang="zh-CN" sz="2400" b="1" dirty="0" smtClean="0"/>
              <a:t>)  Harry from the moment he left his dormitory the next day. People _________ (</a:t>
            </a:r>
            <a:r>
              <a:rPr lang="zh-CN" altLang="en-US" sz="2000" b="1" dirty="0" smtClean="0"/>
              <a:t>排队</a:t>
            </a:r>
            <a:r>
              <a:rPr lang="en-US" altLang="zh-CN" sz="2400" b="1" dirty="0" smtClean="0"/>
              <a:t>) outside classrooms stood __________(</a:t>
            </a:r>
            <a:r>
              <a:rPr lang="zh-CN" altLang="en-US" sz="2000" b="1" dirty="0" smtClean="0"/>
              <a:t>踮脚</a:t>
            </a:r>
            <a:r>
              <a:rPr lang="en-US" altLang="zh-CN" sz="2400" b="1" dirty="0" smtClean="0"/>
              <a:t>) to get a look at him, or _______________(</a:t>
            </a:r>
            <a:r>
              <a:rPr lang="zh-CN" altLang="en-US" sz="2000" b="1" dirty="0" smtClean="0"/>
              <a:t>折回</a:t>
            </a:r>
            <a:r>
              <a:rPr lang="en-US" altLang="zh-CN" sz="2400" b="1" dirty="0" smtClean="0"/>
              <a:t>) to pass him in the corridors again, ________(</a:t>
            </a:r>
            <a:r>
              <a:rPr lang="zh-CN" altLang="en-US" sz="2000" b="1" dirty="0" smtClean="0"/>
              <a:t>瞪着眼</a:t>
            </a:r>
            <a:r>
              <a:rPr lang="en-US" altLang="zh-CN" sz="2400" b="1" dirty="0" smtClean="0"/>
              <a:t>). Harry wished they wouldn't, because he was trying to concentrate on finding his way to classes.</a:t>
            </a:r>
            <a:endParaRPr lang="zh-CN" altLang="zh-CN" sz="2400" b="1" dirty="0" smtClean="0"/>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1835696" y="1707654"/>
            <a:ext cx="1295547" cy="461665"/>
          </a:xfrm>
          <a:prstGeom prst="rect">
            <a:avLst/>
          </a:prstGeom>
        </p:spPr>
        <p:txBody>
          <a:bodyPr wrap="none">
            <a:spAutoFit/>
          </a:bodyPr>
          <a:lstStyle/>
          <a:p>
            <a:r>
              <a:rPr lang="en-US" altLang="zh-CN" sz="2400" b="1" dirty="0" smtClean="0">
                <a:solidFill>
                  <a:srgbClr val="FF0000"/>
                </a:solidFill>
              </a:rPr>
              <a:t>followed</a:t>
            </a:r>
            <a:endParaRPr lang="zh-CN" altLang="en-US" sz="2400" dirty="0">
              <a:solidFill>
                <a:srgbClr val="FF0000"/>
              </a:solidFill>
            </a:endParaRPr>
          </a:p>
        </p:txBody>
      </p:sp>
      <p:sp>
        <p:nvSpPr>
          <p:cNvPr id="15" name="矩形 14"/>
          <p:cNvSpPr/>
          <p:nvPr/>
        </p:nvSpPr>
        <p:spPr>
          <a:xfrm>
            <a:off x="5076056" y="2067694"/>
            <a:ext cx="1356462" cy="461665"/>
          </a:xfrm>
          <a:prstGeom prst="rect">
            <a:avLst/>
          </a:prstGeom>
        </p:spPr>
        <p:txBody>
          <a:bodyPr wrap="none">
            <a:spAutoFit/>
          </a:bodyPr>
          <a:lstStyle/>
          <a:p>
            <a:r>
              <a:rPr lang="en-US" altLang="zh-CN" sz="2400" b="1" dirty="0" smtClean="0">
                <a:solidFill>
                  <a:srgbClr val="FF0000"/>
                </a:solidFill>
              </a:rPr>
              <a:t>lining up</a:t>
            </a:r>
            <a:endParaRPr lang="zh-CN" altLang="en-US" sz="2400" dirty="0">
              <a:solidFill>
                <a:srgbClr val="FF0000"/>
              </a:solidFill>
            </a:endParaRPr>
          </a:p>
        </p:txBody>
      </p:sp>
      <p:sp>
        <p:nvSpPr>
          <p:cNvPr id="16" name="矩形 15"/>
          <p:cNvSpPr/>
          <p:nvPr/>
        </p:nvSpPr>
        <p:spPr>
          <a:xfrm>
            <a:off x="2843808" y="2427734"/>
            <a:ext cx="1338828" cy="461665"/>
          </a:xfrm>
          <a:prstGeom prst="rect">
            <a:avLst/>
          </a:prstGeom>
        </p:spPr>
        <p:txBody>
          <a:bodyPr wrap="none">
            <a:spAutoFit/>
          </a:bodyPr>
          <a:lstStyle/>
          <a:p>
            <a:r>
              <a:rPr lang="en-US" altLang="zh-CN" sz="2400" b="1" dirty="0" smtClean="0">
                <a:solidFill>
                  <a:srgbClr val="FF0000"/>
                </a:solidFill>
              </a:rPr>
              <a:t>on tiptoe</a:t>
            </a:r>
            <a:endParaRPr lang="zh-CN" altLang="en-US" sz="2400" dirty="0">
              <a:solidFill>
                <a:srgbClr val="FF0000"/>
              </a:solidFill>
            </a:endParaRPr>
          </a:p>
        </p:txBody>
      </p:sp>
      <p:sp>
        <p:nvSpPr>
          <p:cNvPr id="17" name="矩形 16"/>
          <p:cNvSpPr/>
          <p:nvPr/>
        </p:nvSpPr>
        <p:spPr>
          <a:xfrm>
            <a:off x="467544" y="2787774"/>
            <a:ext cx="1955985" cy="461665"/>
          </a:xfrm>
          <a:prstGeom prst="rect">
            <a:avLst/>
          </a:prstGeom>
        </p:spPr>
        <p:txBody>
          <a:bodyPr wrap="none">
            <a:spAutoFit/>
          </a:bodyPr>
          <a:lstStyle/>
          <a:p>
            <a:r>
              <a:rPr lang="en-US" altLang="zh-CN" sz="2400" b="1" dirty="0" smtClean="0">
                <a:solidFill>
                  <a:srgbClr val="FF0000"/>
                </a:solidFill>
              </a:rPr>
              <a:t>doubled back</a:t>
            </a:r>
            <a:endParaRPr lang="zh-CN" altLang="en-US" sz="2400" dirty="0">
              <a:solidFill>
                <a:srgbClr val="FF0000"/>
              </a:solidFill>
            </a:endParaRPr>
          </a:p>
        </p:txBody>
      </p:sp>
      <p:sp>
        <p:nvSpPr>
          <p:cNvPr id="18" name="矩形 17"/>
          <p:cNvSpPr/>
          <p:nvPr/>
        </p:nvSpPr>
        <p:spPr>
          <a:xfrm>
            <a:off x="395536" y="3147814"/>
            <a:ext cx="1107996" cy="461665"/>
          </a:xfrm>
          <a:prstGeom prst="rect">
            <a:avLst/>
          </a:prstGeom>
        </p:spPr>
        <p:txBody>
          <a:bodyPr wrap="none">
            <a:spAutoFit/>
          </a:bodyPr>
          <a:lstStyle/>
          <a:p>
            <a:r>
              <a:rPr lang="en-US" altLang="zh-CN" sz="2400" b="1" dirty="0" smtClean="0">
                <a:solidFill>
                  <a:srgbClr val="FF0000"/>
                </a:solidFill>
              </a:rPr>
              <a:t>staring</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861832" y="4304657"/>
            <a:ext cx="287882" cy="287919"/>
            <a:chOff x="304800" y="673100"/>
            <a:chExt cx="4000500" cy="4000500"/>
          </a:xfrm>
          <a:solidFill>
            <a:srgbClr val="92D050"/>
          </a:solidFill>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8" name="椭圆 3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9" name="组合 28"/>
          <p:cNvGrpSpPr/>
          <p:nvPr/>
        </p:nvGrpSpPr>
        <p:grpSpPr>
          <a:xfrm>
            <a:off x="7261529" y="4631271"/>
            <a:ext cx="287882" cy="287919"/>
            <a:chOff x="304800" y="673100"/>
            <a:chExt cx="4000500" cy="4000500"/>
          </a:xfrm>
          <a:solidFill>
            <a:srgbClr val="00B0F0"/>
          </a:solidFill>
          <a:effectLst>
            <a:outerShdw blurRad="381000" dist="152400" dir="8100000" algn="tr" rotWithShape="0">
              <a:prstClr val="black">
                <a:alpha val="70000"/>
              </a:prstClr>
            </a:outerShdw>
          </a:effectLst>
        </p:grpSpPr>
        <p:sp>
          <p:nvSpPr>
            <p:cNvPr id="31"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2" name="椭圆 3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p:nvPr/>
        </p:nvGrpSpPr>
        <p:grpSpPr>
          <a:xfrm>
            <a:off x="7729199" y="4487744"/>
            <a:ext cx="287882" cy="287919"/>
            <a:chOff x="304800" y="673100"/>
            <a:chExt cx="4000500" cy="4000500"/>
          </a:xfrm>
          <a:solidFill>
            <a:schemeClr val="accent5"/>
          </a:solidFill>
          <a:effectLst>
            <a:outerShdw blurRad="381000" dist="152400" dir="8100000" algn="tr" rotWithShape="0">
              <a:prstClr val="black">
                <a:alpha val="70000"/>
              </a:prstClr>
            </a:outerShdw>
          </a:effectLst>
        </p:grpSpPr>
        <p:sp>
          <p:nvSpPr>
            <p:cNvPr id="34"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5" name="椭圆 3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2" name="矩形 1"/>
          <p:cNvSpPr/>
          <p:nvPr/>
        </p:nvSpPr>
        <p:spPr>
          <a:xfrm>
            <a:off x="107504" y="195486"/>
            <a:ext cx="8784976" cy="1815882"/>
          </a:xfrm>
          <a:prstGeom prst="rect">
            <a:avLst/>
          </a:prstGeom>
        </p:spPr>
        <p:txBody>
          <a:bodyPr wrap="square">
            <a:spAutoFit/>
          </a:bodyPr>
          <a:lstStyle/>
          <a:p>
            <a:pPr algn="just"/>
            <a:r>
              <a:rPr lang="zh-CN" altLang="en-US" sz="2800" b="1" dirty="0" smtClean="0">
                <a:latin typeface="宋体" panose="02010600030101010101" pitchFamily="2" charset="-122"/>
                <a:ea typeface="宋体" panose="02010600030101010101" pitchFamily="2" charset="-122"/>
              </a:rPr>
              <a:t>无论</a:t>
            </a:r>
            <a:r>
              <a:rPr lang="zh-CN" altLang="en-US" sz="2800" b="1" dirty="0">
                <a:latin typeface="宋体" panose="02010600030101010101" pitchFamily="2" charset="-122"/>
                <a:ea typeface="宋体" panose="02010600030101010101" pitchFamily="2" charset="-122"/>
              </a:rPr>
              <a:t>是人物性格的刻画，还</a:t>
            </a:r>
            <a:r>
              <a:rPr lang="zh-CN" altLang="en-US" sz="2800" b="1" dirty="0" smtClean="0">
                <a:latin typeface="宋体" panose="02010600030101010101" pitchFamily="2" charset="-122"/>
                <a:ea typeface="宋体" panose="02010600030101010101" pitchFamily="2" charset="-122"/>
              </a:rPr>
              <a:t>是故事</a:t>
            </a:r>
            <a:r>
              <a:rPr lang="zh-CN" altLang="en-US" sz="2800" b="1" dirty="0">
                <a:latin typeface="宋体" panose="02010600030101010101" pitchFamily="2" charset="-122"/>
                <a:ea typeface="宋体" panose="02010600030101010101" pitchFamily="2" charset="-122"/>
              </a:rPr>
              <a:t>情节的展开，典型环境的描绘都</a:t>
            </a:r>
            <a:r>
              <a:rPr lang="zh-CN" altLang="en-US" sz="2800" b="1" dirty="0" smtClean="0">
                <a:latin typeface="宋体" panose="02010600030101010101" pitchFamily="2" charset="-122"/>
                <a:ea typeface="宋体" panose="02010600030101010101" pitchFamily="2" charset="-122"/>
              </a:rPr>
              <a:t>离不</a:t>
            </a:r>
            <a:r>
              <a:rPr lang="zh-CN" altLang="en-US" sz="2800" b="1" dirty="0">
                <a:latin typeface="宋体" panose="02010600030101010101" pitchFamily="2" charset="-122"/>
                <a:ea typeface="宋体" panose="02010600030101010101" pitchFamily="2" charset="-122"/>
              </a:rPr>
              <a:t>开真实而又生动的细节描写。好的细节描写能把人物或事物最本质的性状鲜明而又逼真的呈现在读者面前，从而增强作品的真实感和艺术感染力。</a:t>
            </a:r>
            <a:endParaRPr lang="zh-CN" altLang="en-US" sz="2800" b="1" dirty="0">
              <a:latin typeface="宋体" panose="02010600030101010101" pitchFamily="2" charset="-122"/>
              <a:ea typeface="宋体" panose="02010600030101010101" pitchFamily="2" charset="-122"/>
            </a:endParaRPr>
          </a:p>
        </p:txBody>
      </p:sp>
      <p:sp>
        <p:nvSpPr>
          <p:cNvPr id="28" name="椭圆 27"/>
          <p:cNvSpPr/>
          <p:nvPr/>
        </p:nvSpPr>
        <p:spPr>
          <a:xfrm>
            <a:off x="971600" y="4470551"/>
            <a:ext cx="262749" cy="26278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6" name="椭圆 35"/>
          <p:cNvSpPr/>
          <p:nvPr/>
        </p:nvSpPr>
        <p:spPr>
          <a:xfrm>
            <a:off x="1372688" y="3986256"/>
            <a:ext cx="262749" cy="2627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9" name="椭圆 38"/>
          <p:cNvSpPr/>
          <p:nvPr/>
        </p:nvSpPr>
        <p:spPr>
          <a:xfrm>
            <a:off x="427153" y="4224961"/>
            <a:ext cx="262749" cy="2627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0" name="Picture 2" descr="https://ss1.bdstatic.com/70cFvXSh_Q1YnxGkpoWK1HF6hhy/it/u=1248358929,3117012158&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23728" y="1995686"/>
            <a:ext cx="4597238" cy="199383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36867" descr="weave"/>
          <p:cNvSpPr>
            <a:spLocks noChangeArrowheads="1" noChangeShapeType="1" noTextEdit="1"/>
          </p:cNvSpPr>
          <p:nvPr/>
        </p:nvSpPr>
        <p:spPr bwMode="auto">
          <a:xfrm>
            <a:off x="5436096" y="4135388"/>
            <a:ext cx="3392348" cy="1008112"/>
          </a:xfrm>
          <a:prstGeom prst="rect">
            <a:avLst/>
          </a:prstGeom>
          <a:solidFill>
            <a:schemeClr val="bg1"/>
          </a:solidFill>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sz="3600" dirty="0">
                <a:blipFill dpi="0" rotWithShape="0">
                  <a:blip r:embed="rId2"/>
                  <a:srcRect/>
                  <a:tile tx="0" ty="0" sx="100000" sy="100000" flip="none" algn="tl"/>
                </a:blipFill>
                <a:latin typeface="宋体" panose="02010600030101010101" pitchFamily="2" charset="-122"/>
                <a:ea typeface="宋体" panose="02010600030101010101" pitchFamily="2" charset="-122"/>
              </a:rPr>
              <a:t>Thank you</a:t>
            </a:r>
            <a:endParaRPr lang="zh-CN" altLang="en-US" sz="3600" dirty="0">
              <a:blipFill dpi="0" rotWithShape="0">
                <a:blip r:embed="rId2"/>
                <a:srcRect/>
                <a:tile tx="0" ty="0" sx="100000" sy="100000" flip="none" algn="tl"/>
              </a:blip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fltVal val="0"/>
                                          </p:val>
                                        </p:tav>
                                        <p:tav tm="100000">
                                          <p:val>
                                            <p:strVal val="#ppt_h"/>
                                          </p:val>
                                        </p:tav>
                                      </p:tavLst>
                                    </p:anim>
                                    <p:animEffect transition="in" filter="fade">
                                      <p:cBhvr>
                                        <p:cTn id="11" dur="500"/>
                                        <p:tgtEl>
                                          <p:spTgt spid="30"/>
                                        </p:tgtEl>
                                      </p:cBhvr>
                                    </p:animEffect>
                                  </p:childTnLst>
                                </p:cTn>
                              </p:par>
                              <p:par>
                                <p:cTn id="12" presetID="64" presetClass="path" presetSubtype="0" fill="hold" nodeType="withEffect">
                                  <p:stCondLst>
                                    <p:cond delay="0"/>
                                  </p:stCondLst>
                                  <p:childTnLst>
                                    <p:animMotion origin="layout" path="M 2.77778E-6 -4.19753E-6 L 0.13021 -0.19259 " pathEditMode="relative" rAng="0" ptsTypes="AA">
                                      <p:cBhvr>
                                        <p:cTn id="13" dur="500" spd="-100000" fill="hold"/>
                                        <p:tgtEl>
                                          <p:spTgt spid="30"/>
                                        </p:tgtEl>
                                        <p:attrNameLst>
                                          <p:attrName>ppt_x</p:attrName>
                                          <p:attrName>ppt_y</p:attrName>
                                        </p:attrNameLst>
                                      </p:cBhvr>
                                      <p:rCtr x="6510" y="-9630"/>
                                    </p:animMotion>
                                  </p:childTnLst>
                                </p:cTn>
                              </p:par>
                              <p:par>
                                <p:cTn id="14" presetID="1"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64" presetClass="path" presetSubtype="0" fill="hold" nodeType="withEffect">
                                  <p:stCondLst>
                                    <p:cond delay="0"/>
                                  </p:stCondLst>
                                  <p:childTnLst>
                                    <p:animMotion origin="layout" path="M 2.77778E-6 -4.19753E-6 L 0.13021 -0.19259 " pathEditMode="relative" rAng="0" ptsTypes="AA">
                                      <p:cBhvr>
                                        <p:cTn id="22" dur="500" spd="-100000" fill="hold"/>
                                        <p:tgtEl>
                                          <p:spTgt spid="29"/>
                                        </p:tgtEl>
                                        <p:attrNameLst>
                                          <p:attrName>ppt_x</p:attrName>
                                          <p:attrName>ppt_y</p:attrName>
                                        </p:attrNameLst>
                                      </p:cBhvr>
                                      <p:rCtr x="6510" y="-9630"/>
                                    </p:animMotion>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64" presetClass="path" presetSubtype="0" fill="hold" nodeType="withEffect">
                                  <p:stCondLst>
                                    <p:cond delay="0"/>
                                  </p:stCondLst>
                                  <p:childTnLst>
                                    <p:animMotion origin="layout" path="M 2.77778E-6 -4.19753E-6 L 0.13021 -0.19259 " pathEditMode="relative" rAng="0" ptsTypes="AA">
                                      <p:cBhvr>
                                        <p:cTn id="31" dur="500" spd="-100000" fill="hold"/>
                                        <p:tgtEl>
                                          <p:spTgt spid="33"/>
                                        </p:tgtEl>
                                        <p:attrNameLst>
                                          <p:attrName>ppt_x</p:attrName>
                                          <p:attrName>ppt_y</p:attrName>
                                        </p:attrNameLst>
                                      </p:cBhvr>
                                      <p:rCtr x="6510" y="-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771550"/>
            <a:ext cx="8784976" cy="2246769"/>
          </a:xfrm>
          <a:prstGeom prst="rect">
            <a:avLst/>
          </a:prstGeom>
          <a:blipFill>
            <a:blip r:embed="rId1" cstate="print"/>
            <a:tile tx="0" ty="0" sx="100000" sy="100000" flip="none" algn="tl"/>
          </a:blipFill>
        </p:spPr>
        <p:txBody>
          <a:bodyPr wrap="square">
            <a:spAutoFit/>
          </a:bodyPr>
          <a:lstStyle/>
          <a:p>
            <a:r>
              <a:rPr lang="zh-CN" altLang="en-US" sz="2800" b="1" dirty="0" smtClean="0">
                <a:latin typeface="楷体" panose="02010609060101010101" pitchFamily="49" charset="-122"/>
                <a:ea typeface="楷体" panose="02010609060101010101" pitchFamily="49" charset="-122"/>
                <a:cs typeface="宋体" panose="02010600030101010101" pitchFamily="2" charset="-122"/>
              </a:rPr>
              <a:t>细节描写是对事件发展和人物的性格、肖像、心理、动作等一些细微而又有典型意义的情节所做的细腻、具体的描写。</a:t>
            </a:r>
            <a:endParaRPr lang="en-US" altLang="zh-CN" sz="2800" b="1" dirty="0" smtClean="0">
              <a:latin typeface="楷体" panose="02010609060101010101" pitchFamily="49" charset="-122"/>
              <a:ea typeface="楷体" panose="02010609060101010101" pitchFamily="49" charset="-122"/>
              <a:cs typeface="宋体" panose="02010600030101010101" pitchFamily="2" charset="-122"/>
            </a:endParaRPr>
          </a:p>
          <a:p>
            <a:r>
              <a:rPr lang="zh-CN" altLang="en-US" sz="2800" b="1" dirty="0" smtClean="0">
                <a:latin typeface="楷体" panose="02010609060101010101" pitchFamily="49" charset="-122"/>
                <a:ea typeface="楷体" panose="02010609060101010101" pitchFamily="49" charset="-122"/>
                <a:cs typeface="宋体" panose="02010600030101010101" pitchFamily="2" charset="-122"/>
              </a:rPr>
              <a:t>写好细节是读后续写中的一个重要技巧。它可以让读者更加深入地理解和感受所描述的场景、人物和情感。</a:t>
            </a:r>
            <a:endParaRPr lang="zh-CN" altLang="en-US" sz="2800" b="1" dirty="0">
              <a:latin typeface="楷体" panose="02010609060101010101" pitchFamily="49" charset="-122"/>
              <a:ea typeface="楷体" panose="02010609060101010101" pitchFamily="49" charset="-122"/>
              <a:cs typeface="宋体" panose="02010600030101010101" pitchFamily="2" charset="-122"/>
            </a:endParaRPr>
          </a:p>
        </p:txBody>
      </p:sp>
      <p:sp>
        <p:nvSpPr>
          <p:cNvPr id="5" name="圆角矩形 113"/>
          <p:cNvSpPr/>
          <p:nvPr/>
        </p:nvSpPr>
        <p:spPr>
          <a:xfrm>
            <a:off x="2915816" y="0"/>
            <a:ext cx="3096344" cy="62753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116012"/>
            <a:ext cx="3744416" cy="523220"/>
          </a:xfrm>
          <a:prstGeom prst="rect">
            <a:avLst/>
          </a:prstGeom>
        </p:spPr>
        <p:txBody>
          <a:bodyPr wrap="square">
            <a:spAutoFit/>
          </a:bodyPr>
          <a:lstStyle/>
          <a:p>
            <a:pPr algn="ctr"/>
            <a:r>
              <a:rPr lang="zh-CN" altLang="en-US" sz="2800" b="1" dirty="0" smtClean="0">
                <a:solidFill>
                  <a:srgbClr val="FFFFFF"/>
                </a:solidFill>
              </a:rPr>
              <a:t>细节描写</a:t>
            </a:r>
            <a:endParaRPr lang="zh-CN" altLang="en-US" sz="2800" b="1" dirty="0">
              <a:solidFill>
                <a:srgbClr val="FFFFFF"/>
              </a:solidFill>
            </a:endParaRPr>
          </a:p>
        </p:txBody>
      </p:sp>
      <p:pic>
        <p:nvPicPr>
          <p:cNvPr id="2050" name="Picture 2" descr="https://img0.baidu.com/it/u=2114585910,3697187091&amp;fm=253&amp;fmt=auto&amp;app=138&amp;f=JPEG?w=500&amp;h=500"/>
          <p:cNvPicPr>
            <a:picLocks noChangeAspect="1" noChangeArrowheads="1"/>
          </p:cNvPicPr>
          <p:nvPr/>
        </p:nvPicPr>
        <p:blipFill>
          <a:blip r:embed="rId2" cstate="print"/>
          <a:srcRect/>
          <a:stretch>
            <a:fillRect/>
          </a:stretch>
        </p:blipFill>
        <p:spPr bwMode="auto">
          <a:xfrm>
            <a:off x="3419872" y="3127276"/>
            <a:ext cx="2016224" cy="201622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16" name="组合 15"/>
          <p:cNvGrpSpPr/>
          <p:nvPr/>
        </p:nvGrpSpPr>
        <p:grpSpPr>
          <a:xfrm>
            <a:off x="0" y="483519"/>
            <a:ext cx="9144000" cy="2880320"/>
            <a:chOff x="276607" y="673100"/>
            <a:chExt cx="4028693"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 name="椭圆 17"/>
            <p:cNvSpPr/>
            <p:nvPr/>
          </p:nvSpPr>
          <p:spPr>
            <a:xfrm>
              <a:off x="276607" y="730711"/>
              <a:ext cx="3941380" cy="38555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solidFill>
                    <a:srgbClr val="FF0000"/>
                  </a:solidFill>
                </a:rPr>
                <a:t>The inside was horrible;</a:t>
              </a:r>
              <a:r>
                <a:rPr lang="en-US" altLang="zh-CN" sz="2800" b="1" dirty="0" smtClean="0">
                  <a:solidFill>
                    <a:schemeClr val="tx1"/>
                  </a:solidFill>
                </a:rPr>
                <a:t> </a:t>
              </a:r>
              <a:r>
                <a:rPr lang="en-US" altLang="zh-CN" sz="2800" b="1" dirty="0" smtClean="0">
                  <a:solidFill>
                    <a:srgbClr val="0070C0"/>
                  </a:solidFill>
                </a:rPr>
                <a:t>it smelled strongly of seaweed, the wind whistled through the gaps in the wooden walls, and the fireplace was damp and empty. There were only two rooms.</a:t>
              </a:r>
              <a:endParaRPr lang="zh-CN" altLang="en-US" sz="2800" b="1" dirty="0">
                <a:solidFill>
                  <a:srgbClr val="0070C0"/>
                </a:solidFill>
              </a:endParaRPr>
            </a:p>
          </p:txBody>
        </p:sp>
      </p:grpSp>
      <p:sp>
        <p:nvSpPr>
          <p:cNvPr id="19" name="椭圆 18"/>
          <p:cNvSpPr/>
          <p:nvPr/>
        </p:nvSpPr>
        <p:spPr>
          <a:xfrm>
            <a:off x="1331640" y="1347614"/>
            <a:ext cx="1368152"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868143" y="2139702"/>
            <a:ext cx="1008113"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59632" y="1707654"/>
            <a:ext cx="1505409" cy="44445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形标注 3"/>
          <p:cNvSpPr/>
          <p:nvPr/>
        </p:nvSpPr>
        <p:spPr>
          <a:xfrm>
            <a:off x="0" y="1203598"/>
            <a:ext cx="1187624" cy="478608"/>
          </a:xfrm>
          <a:prstGeom prst="wedgeEllipseCallout">
            <a:avLst>
              <a:gd name="adj1" fmla="val 76433"/>
              <a:gd name="adj2" fmla="val 88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楷体" panose="02010609060101010101" pitchFamily="49" charset="-122"/>
                <a:ea typeface="楷体" panose="02010609060101010101" pitchFamily="49" charset="-122"/>
              </a:rPr>
              <a:t>嗅觉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3" name="椭圆形标注 22"/>
          <p:cNvSpPr/>
          <p:nvPr/>
        </p:nvSpPr>
        <p:spPr>
          <a:xfrm>
            <a:off x="0" y="1923678"/>
            <a:ext cx="1260648" cy="383321"/>
          </a:xfrm>
          <a:prstGeom prst="wedgeEllipseCallout">
            <a:avLst>
              <a:gd name="adj1" fmla="val 72618"/>
              <a:gd name="adj2" fmla="val -276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anose="02010609060101010101" pitchFamily="49" charset="-122"/>
                <a:ea typeface="楷体" panose="02010609060101010101" pitchFamily="49" charset="-122"/>
              </a:rPr>
              <a:t>听</a:t>
            </a:r>
            <a:r>
              <a:rPr lang="zh-CN" altLang="en-US" sz="2400" b="1" dirty="0" smtClean="0">
                <a:solidFill>
                  <a:schemeClr val="tx1"/>
                </a:solidFill>
                <a:latin typeface="楷体" panose="02010609060101010101" pitchFamily="49" charset="-122"/>
                <a:ea typeface="楷体" panose="02010609060101010101" pitchFamily="49" charset="-122"/>
              </a:rPr>
              <a:t>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4" name="椭圆形标注 23"/>
          <p:cNvSpPr/>
          <p:nvPr/>
        </p:nvSpPr>
        <p:spPr>
          <a:xfrm>
            <a:off x="0" y="2499742"/>
            <a:ext cx="1296144" cy="432048"/>
          </a:xfrm>
          <a:prstGeom prst="wedgeEllipseCallout">
            <a:avLst>
              <a:gd name="adj1" fmla="val 89677"/>
              <a:gd name="adj2" fmla="val -97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楷体" panose="02010609060101010101" pitchFamily="49" charset="-122"/>
                <a:ea typeface="楷体" panose="02010609060101010101" pitchFamily="49" charset="-122"/>
              </a:rPr>
              <a:t>视觉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6" name="椭圆 25"/>
          <p:cNvSpPr/>
          <p:nvPr/>
        </p:nvSpPr>
        <p:spPr>
          <a:xfrm>
            <a:off x="6551711" y="267494"/>
            <a:ext cx="2592289" cy="674977"/>
          </a:xfrm>
          <a:prstGeom prst="ellipse">
            <a:avLst/>
          </a:prstGeom>
          <a:solidFill>
            <a:schemeClr val="tx2">
              <a:lumMod val="60000"/>
              <a:lumOff val="4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zh-CN" altLang="en-US" sz="2800" b="1" dirty="0" smtClean="0">
                <a:solidFill>
                  <a:schemeClr val="bg1"/>
                </a:solidFill>
                <a:ea typeface="宋体" panose="02010600030101010101" pitchFamily="2" charset="-122"/>
              </a:rPr>
              <a:t>概括</a:t>
            </a:r>
            <a:r>
              <a:rPr lang="en-US" altLang="zh-CN" sz="2800" b="1" dirty="0" smtClean="0">
                <a:solidFill>
                  <a:schemeClr val="bg1"/>
                </a:solidFill>
                <a:ea typeface="宋体" panose="02010600030101010101" pitchFamily="2" charset="-122"/>
              </a:rPr>
              <a:t>+</a:t>
            </a:r>
            <a:r>
              <a:rPr lang="zh-CN" altLang="en-US" sz="2800" b="1" dirty="0" smtClean="0">
                <a:solidFill>
                  <a:schemeClr val="bg1"/>
                </a:solidFill>
                <a:ea typeface="宋体" panose="02010600030101010101" pitchFamily="2" charset="-122"/>
              </a:rPr>
              <a:t>细节</a:t>
            </a:r>
            <a:endParaRPr lang="zh-CN" altLang="en-US" sz="2800" b="1" dirty="0">
              <a:solidFill>
                <a:schemeClr val="bg1"/>
              </a:solidFill>
              <a:ea typeface="宋体" panose="02010600030101010101" pitchFamily="2" charset="-122"/>
            </a:endParaRPr>
          </a:p>
        </p:txBody>
      </p:sp>
      <p:sp>
        <p:nvSpPr>
          <p:cNvPr id="3" name="矩形 2"/>
          <p:cNvSpPr/>
          <p:nvPr/>
        </p:nvSpPr>
        <p:spPr>
          <a:xfrm>
            <a:off x="0" y="3075806"/>
            <a:ext cx="4095417" cy="523220"/>
          </a:xfrm>
          <a:prstGeom prst="rect">
            <a:avLst/>
          </a:prstGeom>
        </p:spPr>
        <p:txBody>
          <a:bodyPr wrap="none">
            <a:spAutoFit/>
          </a:bodyPr>
          <a:lstStyle/>
          <a:p>
            <a:r>
              <a:rPr lang="en-US" altLang="zh-CN" sz="2800" b="1" dirty="0" smtClean="0">
                <a:solidFill>
                  <a:srgbClr val="7030A0"/>
                </a:solidFill>
              </a:rPr>
              <a:t>whistle</a:t>
            </a:r>
            <a:r>
              <a:rPr lang="zh-CN" altLang="en-US" sz="2800" b="1" dirty="0" smtClean="0">
                <a:solidFill>
                  <a:srgbClr val="7030A0"/>
                </a:solidFill>
              </a:rPr>
              <a:t>：</a:t>
            </a:r>
            <a:r>
              <a:rPr lang="en-US" altLang="zh-CN" sz="2800" b="1" dirty="0" smtClean="0">
                <a:solidFill>
                  <a:srgbClr val="7030A0"/>
                </a:solidFill>
              </a:rPr>
              <a:t>(v.)</a:t>
            </a:r>
            <a:r>
              <a:rPr lang="zh-CN" altLang="en-US" sz="2800" b="1" dirty="0" smtClean="0">
                <a:solidFill>
                  <a:srgbClr val="7030A0"/>
                </a:solidFill>
                <a:latin typeface="楷体" panose="02010609060101010101" pitchFamily="49" charset="-122"/>
                <a:ea typeface="楷体" panose="02010609060101010101" pitchFamily="49" charset="-122"/>
              </a:rPr>
              <a:t>吹</a:t>
            </a:r>
            <a:r>
              <a:rPr lang="zh-CN" altLang="en-US" sz="2800" b="1" dirty="0">
                <a:solidFill>
                  <a:srgbClr val="7030A0"/>
                </a:solidFill>
                <a:latin typeface="楷体" panose="02010609060101010101" pitchFamily="49" charset="-122"/>
                <a:ea typeface="楷体" panose="02010609060101010101" pitchFamily="49" charset="-122"/>
              </a:rPr>
              <a:t>口</a:t>
            </a:r>
            <a:r>
              <a:rPr lang="zh-CN" altLang="en-US" sz="2800" b="1" dirty="0" smtClean="0">
                <a:solidFill>
                  <a:srgbClr val="7030A0"/>
                </a:solidFill>
                <a:latin typeface="楷体" panose="02010609060101010101" pitchFamily="49" charset="-122"/>
                <a:ea typeface="楷体" panose="02010609060101010101" pitchFamily="49" charset="-122"/>
              </a:rPr>
              <a:t>哨</a:t>
            </a:r>
            <a:r>
              <a:rPr lang="en-US" altLang="zh-CN" sz="2800" b="1" dirty="0" smtClean="0">
                <a:solidFill>
                  <a:srgbClr val="7030A0"/>
                </a:solidFill>
                <a:latin typeface="楷体" panose="02010609060101010101" pitchFamily="49" charset="-122"/>
                <a:ea typeface="楷体" panose="02010609060101010101" pitchFamily="49" charset="-122"/>
              </a:rPr>
              <a:t>;</a:t>
            </a:r>
            <a:r>
              <a:rPr lang="zh-CN" altLang="en-US" sz="2800" b="1" dirty="0">
                <a:solidFill>
                  <a:srgbClr val="7030A0"/>
                </a:solidFill>
                <a:latin typeface="楷体" panose="02010609060101010101" pitchFamily="49" charset="-122"/>
                <a:ea typeface="楷体" panose="02010609060101010101" pitchFamily="49" charset="-122"/>
              </a:rPr>
              <a:t>呼啸</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25" name="矩形 24"/>
          <p:cNvSpPr/>
          <p:nvPr/>
        </p:nvSpPr>
        <p:spPr>
          <a:xfrm>
            <a:off x="1187624" y="0"/>
            <a:ext cx="8136904"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取胜第一招</a:t>
            </a:r>
            <a:r>
              <a:rPr lang="zh-CN" altLang="en-US" sz="2800" b="1" dirty="0" smtClean="0">
                <a:latin typeface="楷体" panose="02010609060101010101" pitchFamily="49" charset="-122"/>
                <a:ea typeface="楷体" panose="02010609060101010101" pitchFamily="49" charset="-122"/>
              </a:rPr>
              <a:t>：动用</a:t>
            </a:r>
            <a:r>
              <a:rPr lang="zh-CN" altLang="en-US" sz="2800" b="1" dirty="0" smtClean="0">
                <a:solidFill>
                  <a:srgbClr val="FF0000"/>
                </a:solidFill>
                <a:latin typeface="楷体" panose="02010609060101010101" pitchFamily="49" charset="-122"/>
                <a:ea typeface="楷体" panose="02010609060101010101" pitchFamily="49" charset="-122"/>
              </a:rPr>
              <a:t>五官</a:t>
            </a:r>
            <a:r>
              <a:rPr lang="zh-CN" altLang="en-US" sz="2800" b="1" dirty="0" smtClean="0">
                <a:latin typeface="楷体" panose="02010609060101010101" pitchFamily="49" charset="-122"/>
                <a:ea typeface="楷体" panose="02010609060101010101" pitchFamily="49" charset="-122"/>
              </a:rPr>
              <a:t>进行细节描写</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7"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1115616" cy="1043608"/>
          </a:xfrm>
          <a:prstGeom prst="rect">
            <a:avLst/>
          </a:prstGeom>
          <a:noFill/>
        </p:spPr>
      </p:pic>
      <p:sp>
        <p:nvSpPr>
          <p:cNvPr id="28" name="椭圆 27"/>
          <p:cNvSpPr/>
          <p:nvPr/>
        </p:nvSpPr>
        <p:spPr>
          <a:xfrm>
            <a:off x="1259632" y="2571750"/>
            <a:ext cx="1224136"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形标注 28"/>
          <p:cNvSpPr/>
          <p:nvPr/>
        </p:nvSpPr>
        <p:spPr>
          <a:xfrm>
            <a:off x="7668344" y="1635646"/>
            <a:ext cx="1197024" cy="432048"/>
          </a:xfrm>
          <a:prstGeom prst="wedgeEllipseCallout">
            <a:avLst>
              <a:gd name="adj1" fmla="val -129622"/>
              <a:gd name="adj2" fmla="val 796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楷体" panose="02010609060101010101" pitchFamily="49" charset="-122"/>
                <a:ea typeface="楷体" panose="02010609060101010101" pitchFamily="49" charset="-122"/>
              </a:rPr>
              <a:t>触觉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0" name="矩形 29"/>
          <p:cNvSpPr/>
          <p:nvPr/>
        </p:nvSpPr>
        <p:spPr>
          <a:xfrm>
            <a:off x="611560" y="3723878"/>
            <a:ext cx="4933056" cy="1200329"/>
          </a:xfrm>
          <a:prstGeom prst="rect">
            <a:avLst/>
          </a:prstGeom>
        </p:spPr>
        <p:txBody>
          <a:bodyPr wrap="square">
            <a:spAutoFit/>
          </a:bodyPr>
          <a:lstStyle/>
          <a:p>
            <a:r>
              <a:rPr lang="zh-CN" altLang="en-US" sz="2400" b="1" dirty="0" smtClean="0"/>
              <a:t>里面很可怕：房子散发着强烈的海藻味，风从木墙上的缝隙中呼啸而过，壁炉又湿又空。只有两个房间。</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fill="hold" grpId="2" nodeType="clickEffect">
                                  <p:stCondLst>
                                    <p:cond delay="0"/>
                                  </p:stCondLst>
                                  <p:childTnLst>
                                    <p:animMotion origin="layout" path="M -3.33333E-6 -1.60494E-6 L 0.16875 -0.04074 " pathEditMode="relative" rAng="0" ptsTypes="AA">
                                      <p:cBhvr>
                                        <p:cTn id="13" dur="500" spd="-100000" fill="hold"/>
                                        <p:tgtEl>
                                          <p:spTgt spid="26"/>
                                        </p:tgtEl>
                                        <p:attrNameLst>
                                          <p:attrName>ppt_x</p:attrName>
                                          <p:attrName>ppt_y</p:attrName>
                                        </p:attrNameLst>
                                      </p:cBhvr>
                                      <p:rCtr x="8438" y="-2037"/>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 grpId="0" animBg="1"/>
      <p:bldP spid="23" grpId="0" animBg="1"/>
      <p:bldP spid="24" grpId="0" animBg="1"/>
      <p:bldP spid="26" grpId="2" animBg="1"/>
      <p:bldP spid="3" grpId="0"/>
      <p:bldP spid="28" grpId="0" animBg="1"/>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To try to ran away from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Uncle Vernon led his family and Harry to an isolated island and planned to spend the night in the most miserable little shack.</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8914" name="Picture 2" descr="https://img95.699pic.com/xsj/1q/2o/uw.jpg%21/fw/700/watermark/url/L3hzai93YXRlcl9kZXRhaWwyLnBuZw/align/southeast"/>
          <p:cNvPicPr>
            <a:picLocks noChangeAspect="1" noChangeArrowheads="1"/>
          </p:cNvPicPr>
          <p:nvPr/>
        </p:nvPicPr>
        <p:blipFill>
          <a:blip r:embed="rId1" cstate="print"/>
          <a:srcRect/>
          <a:stretch>
            <a:fillRect/>
          </a:stretch>
        </p:blipFill>
        <p:spPr bwMode="auto">
          <a:xfrm>
            <a:off x="6611241" y="1707654"/>
            <a:ext cx="2532758" cy="3838536"/>
          </a:xfrm>
          <a:prstGeom prst="rect">
            <a:avLst/>
          </a:prstGeom>
          <a:noFill/>
        </p:spPr>
      </p:pic>
      <p:sp>
        <p:nvSpPr>
          <p:cNvPr id="20" name="矩形 19"/>
          <p:cNvSpPr/>
          <p:nvPr/>
        </p:nvSpPr>
        <p:spPr>
          <a:xfrm>
            <a:off x="0" y="1419622"/>
            <a:ext cx="8964488"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00B0F0"/>
                </a:solidFill>
                <a:ea typeface="楷体" panose="02010609060101010101" pitchFamily="49" charset="-122"/>
                <a:cs typeface="Times New Roman" panose="02020603050405020304" pitchFamily="18" charset="0"/>
              </a:rPr>
              <a:t>The writer uses five senses to show the inside of the shack is horrible. The sense of reality</a:t>
            </a:r>
            <a:r>
              <a:rPr lang="zh-CN" altLang="en-US" sz="2400" b="1" dirty="0" smtClean="0">
                <a:solidFill>
                  <a:srgbClr val="00B0F0"/>
                </a:solidFill>
                <a:ea typeface="楷体" panose="02010609060101010101" pitchFamily="49" charset="-122"/>
                <a:cs typeface="Times New Roman" panose="02020603050405020304" pitchFamily="18" charset="0"/>
              </a:rPr>
              <a:t> </a:t>
            </a:r>
            <a:r>
              <a:rPr lang="en-US" altLang="zh-CN" sz="2400" b="1" dirty="0" smtClean="0">
                <a:solidFill>
                  <a:srgbClr val="00B0F0"/>
                </a:solidFill>
                <a:ea typeface="楷体" panose="02010609060101010101" pitchFamily="49" charset="-122"/>
                <a:cs typeface="Times New Roman" panose="02020603050405020304" pitchFamily="18" charset="0"/>
              </a:rPr>
              <a:t>helps the readers better understand the writing.</a:t>
            </a:r>
            <a:endParaRPr lang="en-US" altLang="zh-CN" sz="2400" b="1" dirty="0" smtClean="0">
              <a:solidFill>
                <a:srgbClr val="00B0F0"/>
              </a:solidFill>
              <a:ea typeface="楷体" panose="02010609060101010101" pitchFamily="49" charset="-122"/>
              <a:cs typeface="Times New Roman" panose="02020603050405020304" pitchFamily="18" charset="0"/>
            </a:endParaRPr>
          </a:p>
        </p:txBody>
      </p:sp>
      <p:sp>
        <p:nvSpPr>
          <p:cNvPr id="21" name="矩形 20"/>
          <p:cNvSpPr/>
          <p:nvPr/>
        </p:nvSpPr>
        <p:spPr>
          <a:xfrm>
            <a:off x="107504" y="2643758"/>
            <a:ext cx="6516216" cy="2308324"/>
          </a:xfrm>
          <a:prstGeom prst="rect">
            <a:avLst/>
          </a:prstGeom>
        </p:spPr>
        <p:txBody>
          <a:bodyPr wrap="square">
            <a:spAutoFit/>
          </a:bodyPr>
          <a:lstStyle/>
          <a:p>
            <a:pPr algn="just"/>
            <a:r>
              <a:rPr lang="en-US" altLang="zh-CN" sz="2400" b="1" dirty="0" smtClean="0">
                <a:ea typeface="楷体" panose="02010609060101010101" pitchFamily="49" charset="-122"/>
                <a:cs typeface="Times New Roman" panose="02020603050405020304" pitchFamily="18" charset="0"/>
              </a:rPr>
              <a:t>Tips</a:t>
            </a:r>
            <a:r>
              <a:rPr lang="zh-CN" altLang="en-US" sz="2400" b="1" dirty="0" smtClean="0">
                <a:ea typeface="楷体" panose="02010609060101010101" pitchFamily="49" charset="-122"/>
                <a:cs typeface="Times New Roman" panose="02020603050405020304" pitchFamily="18" charset="0"/>
              </a:rPr>
              <a:t>：</a:t>
            </a:r>
            <a:r>
              <a:rPr lang="en-US" altLang="zh-CN" sz="2400" b="1" dirty="0" smtClean="0">
                <a:solidFill>
                  <a:srgbClr val="7030A0"/>
                </a:solidFill>
                <a:ea typeface="楷体" panose="02010609060101010101" pitchFamily="49" charset="-122"/>
                <a:cs typeface="Times New Roman" panose="02020603050405020304" pitchFamily="18" charset="0"/>
              </a:rPr>
              <a:t>The writer uses five senses to perceive the object she wants to describe, such as hearing, touch, smell, touching etc, which makes the description more vivid and impressive.</a:t>
            </a:r>
            <a:endParaRPr lang="en-US" altLang="zh-CN" sz="2400" b="1" dirty="0" smtClean="0">
              <a:solidFill>
                <a:srgbClr val="7030A0"/>
              </a:solidFill>
              <a:ea typeface="楷体" panose="02010609060101010101" pitchFamily="49" charset="-122"/>
              <a:cs typeface="Times New Roman" panose="02020603050405020304" pitchFamily="18" charset="0"/>
            </a:endParaRPr>
          </a:p>
          <a:p>
            <a:pPr algn="just"/>
            <a:r>
              <a:rPr lang="en-US" altLang="zh-CN" sz="2400" b="1" dirty="0" smtClean="0">
                <a:solidFill>
                  <a:srgbClr val="7030A0"/>
                </a:solidFill>
                <a:ea typeface="楷体" panose="02010609060101010101" pitchFamily="49" charset="-122"/>
                <a:cs typeface="Times New Roman" panose="02020603050405020304" pitchFamily="18" charset="0"/>
              </a:rPr>
              <a:t>Besides, the writer uses a clear structure to  describe the scene from the whole to the parts.</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195486"/>
            <a:ext cx="8784975" cy="1077218"/>
          </a:xfrm>
          <a:prstGeom prst="rect">
            <a:avLst/>
          </a:prstGeom>
          <a:pattFill prst="pct20">
            <a:fgClr>
              <a:srgbClr val="FFC000"/>
            </a:fgClr>
            <a:bgClr>
              <a:schemeClr val="bg1"/>
            </a:bgClr>
          </a:pattFill>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2</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t>They heard the </a:t>
            </a:r>
            <a:r>
              <a:rPr lang="en-US" altLang="zh-CN" sz="3200" b="1" dirty="0" smtClean="0">
                <a:solidFill>
                  <a:srgbClr val="FF0000"/>
                </a:solidFill>
              </a:rPr>
              <a:t>click</a:t>
            </a:r>
            <a:r>
              <a:rPr lang="en-US" altLang="zh-CN" sz="3200" b="1" dirty="0" smtClean="0"/>
              <a:t> of the </a:t>
            </a:r>
            <a:r>
              <a:rPr lang="en-US" altLang="zh-CN" sz="3200" b="1" dirty="0" smtClean="0">
                <a:solidFill>
                  <a:srgbClr val="00B050"/>
                </a:solidFill>
              </a:rPr>
              <a:t>mail slot </a:t>
            </a:r>
            <a:r>
              <a:rPr lang="en-US" altLang="zh-CN" sz="3200" b="1" dirty="0" smtClean="0"/>
              <a:t>and </a:t>
            </a:r>
            <a:r>
              <a:rPr lang="en-US" altLang="zh-CN" sz="3200" b="1" dirty="0" smtClean="0">
                <a:solidFill>
                  <a:srgbClr val="FF0000"/>
                </a:solidFill>
              </a:rPr>
              <a:t>flop</a:t>
            </a:r>
            <a:r>
              <a:rPr lang="en-US" altLang="zh-CN" sz="3200" b="1" dirty="0" smtClean="0"/>
              <a:t> of letters on the </a:t>
            </a:r>
            <a:r>
              <a:rPr lang="en-US" altLang="zh-CN" sz="3200" b="1" dirty="0" smtClean="0">
                <a:solidFill>
                  <a:srgbClr val="7030A0"/>
                </a:solidFill>
              </a:rPr>
              <a:t>doormat</a:t>
            </a:r>
            <a:r>
              <a:rPr lang="en-US" altLang="zh-CN" sz="3200" b="1" dirty="0" smtClean="0"/>
              <a:t>. </a:t>
            </a:r>
            <a:endParaRPr lang="zh-CN" altLang="en-US" sz="32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矩形 14"/>
          <p:cNvSpPr/>
          <p:nvPr/>
        </p:nvSpPr>
        <p:spPr>
          <a:xfrm>
            <a:off x="971600" y="2067694"/>
            <a:ext cx="3147015" cy="584775"/>
          </a:xfrm>
          <a:prstGeom prst="rect">
            <a:avLst/>
          </a:prstGeom>
        </p:spPr>
        <p:txBody>
          <a:bodyPr wrap="none">
            <a:spAutoFit/>
          </a:bodyPr>
          <a:lstStyle/>
          <a:p>
            <a:r>
              <a:rPr lang="en-US" altLang="zh-CN" sz="3200" b="1" dirty="0">
                <a:solidFill>
                  <a:srgbClr val="00B050"/>
                </a:solidFill>
              </a:rPr>
              <a:t>mail </a:t>
            </a:r>
            <a:r>
              <a:rPr lang="en-US" altLang="zh-CN" sz="3200" b="1" dirty="0" smtClean="0">
                <a:solidFill>
                  <a:srgbClr val="00B050"/>
                </a:solidFill>
              </a:rPr>
              <a:t>slot:</a:t>
            </a:r>
            <a:r>
              <a:rPr lang="zh-CN" altLang="en-US" sz="3200" b="1" dirty="0">
                <a:solidFill>
                  <a:srgbClr val="00B050"/>
                </a:solidFill>
                <a:latin typeface="楷体" panose="02010609060101010101" pitchFamily="49" charset="-122"/>
                <a:ea typeface="楷体" panose="02010609060101010101" pitchFamily="49" charset="-122"/>
              </a:rPr>
              <a:t>投信口</a:t>
            </a:r>
            <a:r>
              <a:rPr lang="en-US" altLang="zh-CN" sz="3200" b="1" dirty="0" smtClean="0">
                <a:solidFill>
                  <a:srgbClr val="00B050"/>
                </a:solidFill>
              </a:rPr>
              <a:t> </a:t>
            </a:r>
            <a:endParaRPr lang="zh-CN" altLang="en-US" sz="3200" dirty="0">
              <a:solidFill>
                <a:srgbClr val="00B050"/>
              </a:solidFill>
            </a:endParaRPr>
          </a:p>
        </p:txBody>
      </p:sp>
      <p:grpSp>
        <p:nvGrpSpPr>
          <p:cNvPr id="17" name="组合 16"/>
          <p:cNvGrpSpPr/>
          <p:nvPr/>
        </p:nvGrpSpPr>
        <p:grpSpPr>
          <a:xfrm>
            <a:off x="179513" y="3472774"/>
            <a:ext cx="2234346" cy="1686204"/>
            <a:chOff x="-35851" y="3321695"/>
            <a:chExt cx="2449710" cy="1837283"/>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51" y="3321695"/>
              <a:ext cx="2449710" cy="18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84334" y="3361070"/>
              <a:ext cx="1580882" cy="523220"/>
            </a:xfrm>
            <a:prstGeom prst="rect">
              <a:avLst/>
            </a:prstGeom>
          </p:spPr>
          <p:txBody>
            <a:bodyPr wrap="none">
              <a:spAutoFit/>
            </a:bodyPr>
            <a:lstStyle/>
            <a:p>
              <a:r>
                <a:rPr lang="en-US" altLang="zh-CN" sz="2800" b="1" dirty="0">
                  <a:solidFill>
                    <a:schemeClr val="bg1"/>
                  </a:solidFill>
                </a:rPr>
                <a:t>mail slot </a:t>
              </a:r>
              <a:endParaRPr lang="zh-CN" altLang="en-US" sz="2800" dirty="0">
                <a:solidFill>
                  <a:schemeClr val="bg1"/>
                </a:solidFill>
              </a:endParaRPr>
            </a:p>
          </p:txBody>
        </p:sp>
      </p:grpSp>
      <p:grpSp>
        <p:nvGrpSpPr>
          <p:cNvPr id="19" name="组合 19"/>
          <p:cNvGrpSpPr/>
          <p:nvPr/>
        </p:nvGrpSpPr>
        <p:grpSpPr>
          <a:xfrm>
            <a:off x="3347864" y="3461996"/>
            <a:ext cx="1833755" cy="1681504"/>
            <a:chOff x="2456518" y="3309745"/>
            <a:chExt cx="1833755" cy="1879613"/>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518" y="3309745"/>
              <a:ext cx="1833755" cy="183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2784573" y="4666138"/>
              <a:ext cx="1502334" cy="523220"/>
            </a:xfrm>
            <a:prstGeom prst="rect">
              <a:avLst/>
            </a:prstGeom>
          </p:spPr>
          <p:txBody>
            <a:bodyPr wrap="none">
              <a:spAutoFit/>
            </a:bodyPr>
            <a:lstStyle/>
            <a:p>
              <a:r>
                <a:rPr lang="en-US" altLang="zh-CN" sz="2800" b="1" dirty="0">
                  <a:solidFill>
                    <a:srgbClr val="7030A0"/>
                  </a:solidFill>
                </a:rPr>
                <a:t>doormat</a:t>
              </a:r>
              <a:endParaRPr lang="zh-CN" altLang="en-US" sz="2800" dirty="0">
                <a:solidFill>
                  <a:srgbClr val="7030A0"/>
                </a:solidFill>
              </a:endParaRPr>
            </a:p>
          </p:txBody>
        </p:sp>
      </p:grpSp>
      <p:sp>
        <p:nvSpPr>
          <p:cNvPr id="21" name="矩形 20"/>
          <p:cNvSpPr/>
          <p:nvPr/>
        </p:nvSpPr>
        <p:spPr>
          <a:xfrm>
            <a:off x="827584" y="2643758"/>
            <a:ext cx="3267241" cy="584775"/>
          </a:xfrm>
          <a:prstGeom prst="rect">
            <a:avLst/>
          </a:prstGeom>
        </p:spPr>
        <p:txBody>
          <a:bodyPr wrap="none">
            <a:spAutoFit/>
          </a:bodyPr>
          <a:lstStyle/>
          <a:p>
            <a:r>
              <a:rPr lang="en-US" altLang="zh-CN" sz="3200" b="1" dirty="0" smtClean="0">
                <a:solidFill>
                  <a:srgbClr val="7030A0"/>
                </a:solidFill>
              </a:rPr>
              <a:t>doormat:</a:t>
            </a:r>
            <a:r>
              <a:rPr lang="zh-CN" altLang="en-US" sz="2800" b="1" dirty="0">
                <a:solidFill>
                  <a:srgbClr val="7030A0"/>
                </a:solidFill>
                <a:latin typeface="楷体" panose="02010609060101010101" pitchFamily="49" charset="-122"/>
                <a:ea typeface="楷体" panose="02010609060101010101" pitchFamily="49" charset="-122"/>
              </a:rPr>
              <a:t>门口地垫</a:t>
            </a:r>
            <a:endParaRPr lang="zh-CN" altLang="en-US" sz="2800" dirty="0">
              <a:latin typeface="楷体" panose="02010609060101010101" pitchFamily="49" charset="-122"/>
              <a:ea typeface="楷体" panose="02010609060101010101" pitchFamily="49" charset="-122"/>
            </a:endParaRPr>
          </a:p>
        </p:txBody>
      </p:sp>
      <p:sp>
        <p:nvSpPr>
          <p:cNvPr id="24" name="矩形 23"/>
          <p:cNvSpPr/>
          <p:nvPr/>
        </p:nvSpPr>
        <p:spPr>
          <a:xfrm>
            <a:off x="6012160" y="2139702"/>
            <a:ext cx="2241319" cy="584775"/>
          </a:xfrm>
          <a:prstGeom prst="rect">
            <a:avLst/>
          </a:prstGeom>
          <a:solidFill>
            <a:schemeClr val="accent4"/>
          </a:solidFill>
        </p:spPr>
        <p:txBody>
          <a:bodyPr wrap="none">
            <a:spAutoFit/>
          </a:bodyPr>
          <a:lstStyle/>
          <a:p>
            <a:r>
              <a:rPr lang="en-US" altLang="zh-CN" sz="3200" b="1" dirty="0" smtClean="0">
                <a:solidFill>
                  <a:srgbClr val="FF0000"/>
                </a:solidFill>
              </a:rPr>
              <a:t>click</a:t>
            </a:r>
            <a:r>
              <a:rPr lang="zh-CN" altLang="en-US" sz="3200" b="1" dirty="0" smtClean="0">
                <a:solidFill>
                  <a:srgbClr val="FF0000"/>
                </a:solidFill>
                <a:latin typeface="楷体" panose="02010609060101010101" pitchFamily="49" charset="-122"/>
                <a:ea typeface="楷体" panose="02010609060101010101" pitchFamily="49" charset="-122"/>
              </a:rPr>
              <a:t>咔</a:t>
            </a:r>
            <a:r>
              <a:rPr lang="zh-CN" altLang="en-US" sz="3200" b="1" dirty="0">
                <a:solidFill>
                  <a:srgbClr val="FF0000"/>
                </a:solidFill>
                <a:latin typeface="楷体" panose="02010609060101010101" pitchFamily="49" charset="-122"/>
                <a:ea typeface="楷体" panose="02010609060101010101" pitchFamily="49" charset="-122"/>
              </a:rPr>
              <a:t>嗒</a:t>
            </a:r>
            <a:r>
              <a:rPr lang="zh-CN" altLang="en-US" sz="3200" b="1" dirty="0" smtClean="0">
                <a:solidFill>
                  <a:srgbClr val="FF0000"/>
                </a:solidFill>
                <a:latin typeface="楷体" panose="02010609060101010101" pitchFamily="49" charset="-122"/>
                <a:ea typeface="楷体" panose="02010609060101010101" pitchFamily="49" charset="-122"/>
              </a:rPr>
              <a:t>声</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5" name="矩形 24"/>
          <p:cNvSpPr/>
          <p:nvPr/>
        </p:nvSpPr>
        <p:spPr>
          <a:xfrm>
            <a:off x="6012160" y="2715766"/>
            <a:ext cx="2249304" cy="584775"/>
          </a:xfrm>
          <a:prstGeom prst="rect">
            <a:avLst/>
          </a:prstGeom>
          <a:solidFill>
            <a:schemeClr val="accent4"/>
          </a:solidFill>
        </p:spPr>
        <p:txBody>
          <a:bodyPr wrap="square">
            <a:spAutoFit/>
          </a:bodyPr>
          <a:lstStyle/>
          <a:p>
            <a:r>
              <a:rPr lang="en-US" altLang="zh-CN" sz="3200" b="1" dirty="0" smtClean="0">
                <a:solidFill>
                  <a:srgbClr val="FF0000"/>
                </a:solidFill>
              </a:rPr>
              <a:t>flop</a:t>
            </a:r>
            <a:r>
              <a:rPr lang="zh-CN" altLang="en-US" sz="3200" b="1" dirty="0" smtClean="0">
                <a:solidFill>
                  <a:srgbClr val="FF0000"/>
                </a:solidFill>
                <a:latin typeface="楷体" panose="02010609060101010101" pitchFamily="49" charset="-122"/>
                <a:ea typeface="楷体" panose="02010609060101010101" pitchFamily="49" charset="-122"/>
              </a:rPr>
              <a:t>落下</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30" name="矩形 29"/>
          <p:cNvSpPr/>
          <p:nvPr/>
        </p:nvSpPr>
        <p:spPr>
          <a:xfrm>
            <a:off x="395536" y="1419622"/>
            <a:ext cx="8424936" cy="400110"/>
          </a:xfrm>
          <a:prstGeom prst="rect">
            <a:avLst/>
          </a:prstGeom>
        </p:spPr>
        <p:txBody>
          <a:bodyPr wrap="square">
            <a:spAutoFit/>
          </a:bodyPr>
          <a:lstStyle/>
          <a:p>
            <a:r>
              <a:rPr lang="zh-CN" altLang="en-US" sz="2000" b="1" dirty="0" smtClean="0"/>
              <a:t>他们听到邮件槽的咔嗒声和信件掉在门垫上的扑通声。</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1" grpId="0"/>
      <p:bldP spid="24" grpId="0" animBg="1"/>
      <p:bldP spid="25"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95486"/>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It is the beginning of the story. Every morning, it is quiet when the mails arrive. After Harry receives his first letter, the calmness has been broken.</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323528" y="1635646"/>
            <a:ext cx="8640960" cy="2677656"/>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ea typeface="楷体" panose="02010609060101010101" pitchFamily="49" charset="-122"/>
                <a:cs typeface="Times New Roman" panose="02020603050405020304" pitchFamily="18" charset="0"/>
              </a:rPr>
              <a:t>The writer uses hearing to show how the mails are delivered to the  </a:t>
            </a:r>
            <a:r>
              <a:rPr lang="en-US" altLang="zh-CN" sz="2800" b="1" dirty="0" err="1" smtClean="0">
                <a:solidFill>
                  <a:srgbClr val="7030A0"/>
                </a:solidFill>
                <a:ea typeface="楷体" panose="02010609060101010101" pitchFamily="49" charset="-122"/>
                <a:cs typeface="Times New Roman" panose="02020603050405020304" pitchFamily="18" charset="0"/>
              </a:rPr>
              <a:t>Dursleys</a:t>
            </a:r>
            <a:r>
              <a:rPr lang="en-US" altLang="zh-CN" sz="2800" b="1" dirty="0" smtClean="0">
                <a:solidFill>
                  <a:srgbClr val="7030A0"/>
                </a:solidFill>
                <a:ea typeface="楷体" panose="02010609060101010101" pitchFamily="49" charset="-122"/>
                <a:cs typeface="Times New Roman" panose="02020603050405020304" pitchFamily="18" charset="0"/>
              </a:rPr>
              <a:t>’  house.  From the two nouns “click” and “flop” , the readers get the impression that the </a:t>
            </a:r>
            <a:r>
              <a:rPr lang="en-US" altLang="zh-CN" sz="2800" b="1" dirty="0" err="1" smtClean="0">
                <a:solidFill>
                  <a:srgbClr val="7030A0"/>
                </a:solidFill>
                <a:ea typeface="楷体" panose="02010609060101010101" pitchFamily="49" charset="-122"/>
                <a:cs typeface="Times New Roman" panose="02020603050405020304" pitchFamily="18" charset="0"/>
              </a:rPr>
              <a:t>Dursleys</a:t>
            </a:r>
            <a:r>
              <a:rPr lang="en-US" altLang="zh-CN" sz="2800" b="1" dirty="0" smtClean="0">
                <a:solidFill>
                  <a:srgbClr val="7030A0"/>
                </a:solidFill>
                <a:ea typeface="楷体" panose="02010609060101010101" pitchFamily="49" charset="-122"/>
                <a:cs typeface="Times New Roman" panose="02020603050405020304" pitchFamily="18" charset="0"/>
              </a:rPr>
              <a:t>’ house is quiet and normal just like others. Then, a letter arrives and everything changes. </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pic>
        <p:nvPicPr>
          <p:cNvPr id="4"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30116" y="3834283"/>
            <a:ext cx="1713884" cy="130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987574"/>
            <a:ext cx="8784975" cy="1077218"/>
          </a:xfrm>
          <a:prstGeom prst="rect">
            <a:avLst/>
          </a:prstGeom>
        </p:spPr>
        <p:txBody>
          <a:bodyPr wrap="square">
            <a:spAutoFit/>
          </a:bodyPr>
          <a:lstStyle/>
          <a:p>
            <a:pPr algn="just"/>
            <a:r>
              <a:rPr lang="zh-CN" altLang="en-US" sz="3200" b="1" dirty="0" smtClean="0">
                <a:solidFill>
                  <a:srgbClr val="002060"/>
                </a:solidFill>
                <a:latin typeface="楷体" panose="02010609060101010101" pitchFamily="49" charset="-122"/>
                <a:ea typeface="楷体" panose="02010609060101010101" pitchFamily="49" charset="-122"/>
              </a:rPr>
              <a:t>素材摘录</a:t>
            </a:r>
            <a:r>
              <a:rPr lang="en-US" altLang="zh-CN" sz="3200" b="1" dirty="0" smtClean="0">
                <a:solidFill>
                  <a:srgbClr val="002060"/>
                </a:solidFill>
                <a:latin typeface="楷体" panose="02010609060101010101" pitchFamily="49" charset="-122"/>
                <a:ea typeface="楷体" panose="02010609060101010101" pitchFamily="49" charset="-122"/>
              </a:rPr>
              <a:t>1</a:t>
            </a:r>
            <a:r>
              <a:rPr lang="zh-CN" altLang="en-US" sz="3200" b="1" dirty="0" smtClean="0">
                <a:solidFill>
                  <a:srgbClr val="002060"/>
                </a:solidFill>
                <a:latin typeface="楷体" panose="02010609060101010101" pitchFamily="49" charset="-122"/>
                <a:ea typeface="楷体" panose="02010609060101010101" pitchFamily="49" charset="-122"/>
              </a:rPr>
              <a:t>：</a:t>
            </a:r>
            <a:r>
              <a:rPr lang="en-US" altLang="zh-CN" sz="3200" b="1" dirty="0" smtClean="0"/>
              <a:t>The table </a:t>
            </a:r>
            <a:r>
              <a:rPr lang="en-US" altLang="zh-CN" sz="3200" b="1" dirty="0" smtClean="0">
                <a:solidFill>
                  <a:srgbClr val="FF0000"/>
                </a:solidFill>
              </a:rPr>
              <a:t>was</a:t>
            </a:r>
            <a:r>
              <a:rPr lang="en-US" altLang="zh-CN" sz="3200" b="1" dirty="0" smtClean="0"/>
              <a:t> almost </a:t>
            </a:r>
            <a:r>
              <a:rPr lang="en-US" altLang="zh-CN" sz="3200" b="1" dirty="0" smtClean="0">
                <a:solidFill>
                  <a:srgbClr val="FF0000"/>
                </a:solidFill>
              </a:rPr>
              <a:t>hidden beneath </a:t>
            </a:r>
            <a:r>
              <a:rPr lang="en-US" altLang="zh-CN" sz="3200" b="1" dirty="0" smtClean="0"/>
              <a:t>all Dudley’s birthday presents. </a:t>
            </a:r>
            <a:endParaRPr lang="zh-CN" altLang="en-US" sz="32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grpSp>
        <p:nvGrpSpPr>
          <p:cNvPr id="2" name="组合 1"/>
          <p:cNvGrpSpPr/>
          <p:nvPr/>
        </p:nvGrpSpPr>
        <p:grpSpPr>
          <a:xfrm>
            <a:off x="539552" y="2499743"/>
            <a:ext cx="3528392" cy="2460272"/>
            <a:chOff x="524550" y="1752093"/>
            <a:chExt cx="4263474" cy="3207921"/>
          </a:xfrm>
        </p:grpSpPr>
        <p:pic>
          <p:nvPicPr>
            <p:cNvPr id="2050" name="Picture 2" descr="https://timgsa.baidu.com/timg?image&amp;quality=80&amp;size=b9999_10000&amp;sec=1587726390899&amp;di=aaa41ffece348cf403c9eafc10a2ac34&amp;imgtype=0&amp;src=http%3A%2F%2Fimage.bitauto.com%2Fdealer%2Fnews%2F100039717%2Faced4dae-7905-4b78-a28d-d1bedf5051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5983"/>
              <a:ext cx="4176464" cy="311403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24550" y="1752093"/>
              <a:ext cx="1740193" cy="1083528"/>
            </a:xfrm>
            <a:prstGeom prst="rect">
              <a:avLst/>
            </a:prstGeom>
            <a:pattFill prst="pct25">
              <a:fgClr>
                <a:srgbClr val="FFC000"/>
              </a:fgClr>
              <a:bgClr>
                <a:schemeClr val="bg1"/>
              </a:bgClr>
            </a:pattFill>
          </p:spPr>
          <p:txBody>
            <a:bodyPr wrap="square">
              <a:spAutoFit/>
            </a:bodyPr>
            <a:lstStyle/>
            <a:p>
              <a:r>
                <a:rPr lang="en-US" altLang="zh-CN" sz="2400" b="1" dirty="0" smtClean="0"/>
                <a:t>Happy </a:t>
              </a:r>
              <a:endParaRPr lang="en-US" altLang="zh-CN" sz="2400" b="1" dirty="0" smtClean="0"/>
            </a:p>
            <a:p>
              <a:r>
                <a:rPr lang="en-US" altLang="zh-CN" sz="2400" b="1" dirty="0" smtClean="0"/>
                <a:t>Birthday</a:t>
              </a:r>
              <a:endParaRPr lang="zh-CN" altLang="en-US" sz="2400" dirty="0"/>
            </a:p>
          </p:txBody>
        </p:sp>
      </p:grpSp>
      <p:sp>
        <p:nvSpPr>
          <p:cNvPr id="13" name="矩形 12"/>
          <p:cNvSpPr/>
          <p:nvPr/>
        </p:nvSpPr>
        <p:spPr>
          <a:xfrm>
            <a:off x="1907704" y="195486"/>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：细节描写</a:t>
            </a:r>
            <a:r>
              <a:rPr lang="zh-CN" altLang="en-US" sz="2800" b="1" dirty="0" smtClean="0">
                <a:solidFill>
                  <a:srgbClr val="FF0000"/>
                </a:solidFill>
                <a:latin typeface="楷体" panose="02010609060101010101" pitchFamily="49" charset="-122"/>
                <a:ea typeface="楷体" panose="02010609060101010101" pitchFamily="49" charset="-122"/>
              </a:rPr>
              <a:t>表达</a:t>
            </a:r>
            <a:r>
              <a:rPr lang="zh-CN" altLang="en-US" sz="2800" b="1" dirty="0" smtClean="0">
                <a:latin typeface="楷体" panose="02010609060101010101" pitchFamily="49" charset="-122"/>
                <a:ea typeface="楷体" panose="02010609060101010101" pitchFamily="49" charset="-122"/>
              </a:rPr>
              <a:t>需</a:t>
            </a:r>
            <a:r>
              <a:rPr lang="zh-CN" altLang="en-US" sz="2800" b="1" dirty="0" smtClean="0">
                <a:solidFill>
                  <a:srgbClr val="FF0000"/>
                </a:solidFill>
                <a:latin typeface="楷体" panose="02010609060101010101" pitchFamily="49" charset="-122"/>
                <a:ea typeface="楷体" panose="02010609060101010101" pitchFamily="49" charset="-122"/>
              </a:rPr>
              <a:t>细腻</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1115616" cy="1043608"/>
          </a:xfrm>
          <a:prstGeom prst="rect">
            <a:avLst/>
          </a:prstGeom>
          <a:noFill/>
        </p:spPr>
      </p:pic>
      <p:sp>
        <p:nvSpPr>
          <p:cNvPr id="15" name="矩形 14"/>
          <p:cNvSpPr/>
          <p:nvPr/>
        </p:nvSpPr>
        <p:spPr>
          <a:xfrm>
            <a:off x="4572000" y="2355726"/>
            <a:ext cx="4320480" cy="1200329"/>
          </a:xfrm>
          <a:prstGeom prst="rect">
            <a:avLst/>
          </a:prstGeom>
        </p:spPr>
        <p:txBody>
          <a:bodyPr wrap="square">
            <a:spAutoFit/>
          </a:bodyPr>
          <a:lstStyle/>
          <a:p>
            <a:r>
              <a:rPr lang="zh-CN" altLang="en-US" sz="2400" b="1" dirty="0" smtClean="0">
                <a:solidFill>
                  <a:srgbClr val="0070C0"/>
                </a:solidFill>
              </a:rPr>
              <a:t>桌子差点找不到了，因为它上面堆满了达德利所有的生日礼物。</a:t>
            </a:r>
            <a:endParaRPr lang="zh-CN" altLang="en-US" sz="24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95486"/>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It is Dudley’s birthday and he got mountains of presents. While Harry got nothing on his birthday.</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779662"/>
            <a:ext cx="5832648" cy="3108543"/>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ea typeface="楷体" panose="02010609060101010101" pitchFamily="49" charset="-122"/>
                <a:cs typeface="Times New Roman" panose="02020603050405020304" pitchFamily="18" charset="0"/>
              </a:rPr>
              <a:t>The writer uses details to show Dudley has got many presents. She didn’t tell the readers the number of the presents is large, but show the readers that there are so many presents that the table is almost hidden beneath the presents.</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pic>
        <p:nvPicPr>
          <p:cNvPr id="49154" name="Picture 2" descr="https://pic.52112.com/180717/JPG-180717_48/1JTKWJRaZi_small.jpg"/>
          <p:cNvPicPr>
            <a:picLocks noChangeAspect="1" noChangeArrowheads="1"/>
          </p:cNvPicPr>
          <p:nvPr/>
        </p:nvPicPr>
        <p:blipFill>
          <a:blip r:embed="rId1" cstate="print"/>
          <a:srcRect/>
          <a:stretch>
            <a:fillRect/>
          </a:stretch>
        </p:blipFill>
        <p:spPr bwMode="auto">
          <a:xfrm>
            <a:off x="6364758" y="3291830"/>
            <a:ext cx="2779241" cy="185166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8153</Words>
  <Application>WPS 演示</Application>
  <PresentationFormat>全屏显示(16:9)</PresentationFormat>
  <Paragraphs>262</Paragraphs>
  <Slides>26</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微软雅黑</vt:lpstr>
      <vt:lpstr>MingLiU_HKSCS-ExtB</vt:lpstr>
      <vt:lpstr>楷体</vt:lpstr>
      <vt:lpstr>Castellar</vt:lpstr>
      <vt:lpstr>Times New Roman</vt:lpstr>
      <vt:lpstr>Arial Unicode MS</vt:lpstr>
      <vt:lpstr>Calibri</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471</cp:revision>
  <dcterms:created xsi:type="dcterms:W3CDTF">2016-05-28T13:05:00Z</dcterms:created>
  <dcterms:modified xsi:type="dcterms:W3CDTF">2024-02-20T02:58:41Z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