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68" r:id="rId3"/>
    <p:sldId id="264" r:id="rId4"/>
    <p:sldId id="310" r:id="rId6"/>
    <p:sldId id="309" r:id="rId7"/>
    <p:sldId id="352" r:id="rId8"/>
    <p:sldId id="311" r:id="rId9"/>
    <p:sldId id="316" r:id="rId10"/>
    <p:sldId id="312" r:id="rId11"/>
    <p:sldId id="265" r:id="rId12"/>
    <p:sldId id="314" r:id="rId13"/>
    <p:sldId id="315" r:id="rId14"/>
    <p:sldId id="266" r:id="rId15"/>
    <p:sldId id="270" r:id="rId16"/>
    <p:sldId id="343" r:id="rId17"/>
    <p:sldId id="285" r:id="rId18"/>
    <p:sldId id="350" r:id="rId19"/>
    <p:sldId id="286" r:id="rId20"/>
    <p:sldId id="351" r:id="rId21"/>
    <p:sldId id="273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0" clrIdx="0"/>
  <p:cmAuthor id="0" name="Administrator" initials="A" lastIdx="0" clrIdx="0"/>
  <p:cmAuthor id="3" name="Author" initials="A" lastIdx="0" clrIdx="2"/>
  <p:cmAuthor id="7" name="雨林木风" initials="雨" lastIdx="0" clrIdx="0"/>
  <p:cmAuthor id="8" name="未知用户1" initials="未" lastIdx="0" clrIdx="0"/>
  <p:cmAuthor id="4" name="lenovo" initials="l" lastIdx="0" clrIdx="3"/>
  <p:cmAuthor id="5" name="HP22" initials="H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595959"/>
    <a:srgbClr val="75CFD7"/>
    <a:srgbClr val="0C8CC6"/>
    <a:srgbClr val="FFE3F0"/>
    <a:srgbClr val="6CCBD1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0" d="100"/>
          <a:sy n="80" d="100"/>
        </p:scale>
        <p:origin x="2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9AAFD-56C9-45CE-B9C4-3DB684D68F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E1695-EC8C-4C82-80E5-90E37AA1ADB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E1695-EC8C-4C82-80E5-90E37AA1AD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E1695-EC8C-4C82-80E5-90E37AA1AD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E1695-EC8C-4C82-80E5-90E37AA1AD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E1695-EC8C-4C82-80E5-90E37AA1AD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E1695-EC8C-4C82-80E5-90E37AA1AD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E1695-EC8C-4C82-80E5-90E37AA1AD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E1695-EC8C-4C82-80E5-90E37AA1AD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E1695-EC8C-4C82-80E5-90E37AA1AD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E1695-EC8C-4C82-80E5-90E37AA1AD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</a:fld>
            <a:endParaRPr lang="en-US" dirty="0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51.xml"/><Relationship Id="rId2" Type="http://schemas.openxmlformats.org/officeDocument/2006/relationships/image" Target="../media/image27.jpeg"/><Relationship Id="rId19" Type="http://schemas.openxmlformats.org/officeDocument/2006/relationships/tags" Target="../tags/tag50.xml"/><Relationship Id="rId18" Type="http://schemas.openxmlformats.org/officeDocument/2006/relationships/image" Target="../media/image26.png"/><Relationship Id="rId17" Type="http://schemas.microsoft.com/office/2007/relationships/media" Target="../media/media4.mp3"/><Relationship Id="rId16" Type="http://schemas.openxmlformats.org/officeDocument/2006/relationships/audio" Target="../media/media4.mp3"/><Relationship Id="rId15" Type="http://schemas.openxmlformats.org/officeDocument/2006/relationships/tags" Target="../tags/tag49.xml"/><Relationship Id="rId14" Type="http://schemas.openxmlformats.org/officeDocument/2006/relationships/tags" Target="../tags/tag48.xml"/><Relationship Id="rId13" Type="http://schemas.openxmlformats.org/officeDocument/2006/relationships/tags" Target="../tags/tag47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tags" Target="../tags/tag3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microsoft.com/office/2007/relationships/media" Target="../media/media5.mp3"/><Relationship Id="rId7" Type="http://schemas.openxmlformats.org/officeDocument/2006/relationships/audio" Target="../media/media5.mp3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1.jpeg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3" Type="http://schemas.openxmlformats.org/officeDocument/2006/relationships/notesSlide" Target="../notesSlides/notesSlide5.xml"/><Relationship Id="rId22" Type="http://schemas.openxmlformats.org/officeDocument/2006/relationships/slideLayout" Target="../slideLayouts/slideLayout12.xml"/><Relationship Id="rId21" Type="http://schemas.openxmlformats.org/officeDocument/2006/relationships/tags" Target="../tags/tag85.xml"/><Relationship Id="rId20" Type="http://schemas.openxmlformats.org/officeDocument/2006/relationships/tags" Target="../tags/tag84.xml"/><Relationship Id="rId2" Type="http://schemas.openxmlformats.org/officeDocument/2006/relationships/tags" Target="../tags/tag69.xml"/><Relationship Id="rId19" Type="http://schemas.openxmlformats.org/officeDocument/2006/relationships/tags" Target="../tags/tag83.xml"/><Relationship Id="rId18" Type="http://schemas.openxmlformats.org/officeDocument/2006/relationships/tags" Target="../tags/tag82.xml"/><Relationship Id="rId17" Type="http://schemas.openxmlformats.org/officeDocument/2006/relationships/tags" Target="../tags/tag81.xml"/><Relationship Id="rId16" Type="http://schemas.openxmlformats.org/officeDocument/2006/relationships/tags" Target="../tags/tag80.xml"/><Relationship Id="rId15" Type="http://schemas.openxmlformats.org/officeDocument/2006/relationships/tags" Target="../tags/tag79.xml"/><Relationship Id="rId14" Type="http://schemas.openxmlformats.org/officeDocument/2006/relationships/image" Target="../media/image26.png"/><Relationship Id="rId13" Type="http://schemas.microsoft.com/office/2007/relationships/media" Target="../media/media6.mp3"/><Relationship Id="rId12" Type="http://schemas.openxmlformats.org/officeDocument/2006/relationships/audio" Target="../media/media6.mp3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tags" Target="../tags/tag6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32.jpeg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3.png"/><Relationship Id="rId3" Type="http://schemas.openxmlformats.org/officeDocument/2006/relationships/tags" Target="../tags/tag89.xml"/><Relationship Id="rId2" Type="http://schemas.microsoft.com/office/2007/relationships/media" Target="../media/media7.mp4"/><Relationship Id="rId1" Type="http://schemas.openxmlformats.org/officeDocument/2006/relationships/video" Target="../media/media7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1.xml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image" Target="../media/image8.jpeg"/><Relationship Id="rId6" Type="http://schemas.openxmlformats.org/officeDocument/2006/relationships/tags" Target="../tags/tag6.xml"/><Relationship Id="rId5" Type="http://schemas.openxmlformats.org/officeDocument/2006/relationships/image" Target="../media/image7.jpeg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2" Type="http://schemas.openxmlformats.org/officeDocument/2006/relationships/slideLayout" Target="../slideLayouts/slideLayout3.xml"/><Relationship Id="rId21" Type="http://schemas.openxmlformats.org/officeDocument/2006/relationships/tags" Target="../tags/tag19.xml"/><Relationship Id="rId20" Type="http://schemas.openxmlformats.org/officeDocument/2006/relationships/image" Target="../media/image9.jpeg"/><Relationship Id="rId2" Type="http://schemas.openxmlformats.org/officeDocument/2006/relationships/tags" Target="../tags/tag3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image" Target="../media/image19.jpeg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image" Target="../media/image18.jpeg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7.jpe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22.jpeg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image" Target="../media/image21.jpeg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image" Target="../media/image20.jpeg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35.xml"/><Relationship Id="rId7" Type="http://schemas.openxmlformats.org/officeDocument/2006/relationships/image" Target="../media/image26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8" name="图片 4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85" y="2329815"/>
            <a:ext cx="5225415" cy="4203700"/>
          </a:xfrm>
          <a:prstGeom prst="rect">
            <a:avLst/>
          </a:prstGeom>
        </p:spPr>
      </p:pic>
      <p:sp>
        <p:nvSpPr>
          <p:cNvPr id="24" name="文本框 1"/>
          <p:cNvSpPr txBox="1"/>
          <p:nvPr>
            <p:custDataLst>
              <p:tags r:id="rId3"/>
            </p:custDataLst>
          </p:nvPr>
        </p:nvSpPr>
        <p:spPr>
          <a:xfrm>
            <a:off x="434340" y="549910"/>
            <a:ext cx="7928610" cy="10668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/>
            <a:r>
              <a:rPr lang="en-US" sz="3200" b="1" dirty="0">
                <a:solidFill>
                  <a:schemeClr val="accent5"/>
                </a:solidFill>
                <a:latin typeface="+mn-lt"/>
                <a:sym typeface="Times New Roman" panose="02020603050405020304" charset="0"/>
              </a:rPr>
              <a:t>Listen to Coversation 1 again and circle the words that the speaker stresses.</a:t>
            </a:r>
            <a:endParaRPr lang="en-US" sz="3200" b="1" dirty="0">
              <a:solidFill>
                <a:schemeClr val="accent5"/>
              </a:solidFill>
              <a:latin typeface="+mn-lt"/>
              <a:sym typeface="Times New Roman" panose="02020603050405020304" charset="0"/>
            </a:endParaRPr>
          </a:p>
        </p:txBody>
      </p:sp>
      <p:sp>
        <p:nvSpPr>
          <p:cNvPr id="25" name="文本框 3"/>
          <p:cNvSpPr/>
          <p:nvPr>
            <p:custDataLst>
              <p:tags r:id="rId4"/>
            </p:custDataLst>
          </p:nvPr>
        </p:nvSpPr>
        <p:spPr>
          <a:xfrm>
            <a:off x="434340" y="1901825"/>
            <a:ext cx="9733280" cy="35052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>
              <a:lnSpc>
                <a:spcPct val="100000"/>
              </a:lnSpc>
            </a:pPr>
            <a:r>
              <a:rPr lang="en-US" altLang="x-none" sz="3200" dirty="0">
                <a:solidFill>
                  <a:schemeClr val="tx1"/>
                </a:solidFill>
                <a:latin typeface="+mn-lt"/>
                <a:ea typeface="宋体" panose="02010600030101010101" pitchFamily="2" charset="-122"/>
                <a:sym typeface="Times New Roman" panose="02020603050405020304" charset="0"/>
              </a:rPr>
              <a:t>1. Did you hear that there's an e-sports event </a:t>
            </a:r>
            <a:r>
              <a:rPr lang="zh-CN" altLang="en-US" sz="3200" dirty="0">
                <a:solidFill>
                  <a:schemeClr val="tx1"/>
                </a:solidFill>
                <a:latin typeface="+mn-lt"/>
                <a:ea typeface="宋体" panose="02010600030101010101" pitchFamily="2" charset="-122"/>
                <a:sym typeface="Times New Roman" panose="02020603050405020304" charset="0"/>
              </a:rPr>
              <a:t>   </a:t>
            </a:r>
            <a:endParaRPr lang="zh-CN" altLang="en-US" sz="3200" dirty="0">
              <a:solidFill>
                <a:schemeClr val="tx1"/>
              </a:solidFill>
              <a:latin typeface="+mn-lt"/>
              <a:ea typeface="宋体" panose="02010600030101010101" pitchFamily="2" charset="-122"/>
              <a:sym typeface="Times New Roman" panose="02020603050405020304" charset="0"/>
            </a:endParaRPr>
          </a:p>
          <a:p>
            <a:pPr lvl="0">
              <a:lnSpc>
                <a:spcPct val="100000"/>
              </a:lnSpc>
            </a:pPr>
            <a:r>
              <a:rPr lang="en-US" altLang="x-none" sz="3200" dirty="0">
                <a:solidFill>
                  <a:schemeClr val="tx1"/>
                </a:solidFill>
                <a:latin typeface="+mn-lt"/>
                <a:ea typeface="宋体" panose="02010600030101010101" pitchFamily="2" charset="-122"/>
                <a:sym typeface="Times New Roman" panose="02020603050405020304" charset="0"/>
              </a:rPr>
              <a:t>    this weekend?</a:t>
            </a:r>
            <a:endParaRPr lang="en-US" altLang="x-none" sz="3200" dirty="0">
              <a:solidFill>
                <a:schemeClr val="tx1"/>
              </a:solidFill>
              <a:latin typeface="+mn-lt"/>
              <a:ea typeface="宋体" panose="02010600030101010101" pitchFamily="2" charset="-122"/>
              <a:sym typeface="Times New Roman" panose="02020603050405020304" charset="0"/>
            </a:endParaRPr>
          </a:p>
          <a:p>
            <a:pPr lvl="0">
              <a:lnSpc>
                <a:spcPct val="100000"/>
              </a:lnSpc>
            </a:pPr>
            <a:r>
              <a:rPr lang="en-US" altLang="x-none" sz="3200" dirty="0">
                <a:solidFill>
                  <a:schemeClr val="tx1"/>
                </a:solidFill>
                <a:latin typeface="+mn-lt"/>
                <a:ea typeface="宋体" panose="02010600030101010101" pitchFamily="2" charset="-122"/>
                <a:sym typeface="Times New Roman" panose="02020603050405020304" charset="0"/>
              </a:rPr>
              <a:t>2. Would you like to come along?</a:t>
            </a:r>
            <a:endParaRPr lang="en-US" altLang="x-none" sz="3200" dirty="0">
              <a:solidFill>
                <a:schemeClr val="tx1"/>
              </a:solidFill>
              <a:latin typeface="+mn-lt"/>
              <a:ea typeface="宋体" panose="02010600030101010101" pitchFamily="2" charset="-122"/>
              <a:sym typeface="Times New Roman" panose="02020603050405020304" charset="0"/>
            </a:endParaRPr>
          </a:p>
          <a:p>
            <a:pPr lvl="0">
              <a:lnSpc>
                <a:spcPct val="100000"/>
              </a:lnSpc>
            </a:pPr>
            <a:r>
              <a:rPr lang="en-US" altLang="x-none" sz="3200" dirty="0">
                <a:solidFill>
                  <a:schemeClr val="tx1"/>
                </a:solidFill>
                <a:latin typeface="+mn-lt"/>
                <a:ea typeface="宋体" panose="02010600030101010101" pitchFamily="2" charset="-122"/>
                <a:sym typeface="Times New Roman" panose="02020603050405020304" charset="0"/>
              </a:rPr>
              <a:t>3. Really? I'd love to!</a:t>
            </a:r>
            <a:endParaRPr lang="en-US" altLang="x-none" sz="3200" dirty="0">
              <a:solidFill>
                <a:schemeClr val="tx1"/>
              </a:solidFill>
              <a:latin typeface="+mn-lt"/>
              <a:ea typeface="宋体" panose="02010600030101010101" pitchFamily="2" charset="-122"/>
              <a:sym typeface="Times New Roman" panose="02020603050405020304" charset="0"/>
            </a:endParaRPr>
          </a:p>
          <a:p>
            <a:pPr lvl="0">
              <a:lnSpc>
                <a:spcPct val="100000"/>
              </a:lnSpc>
            </a:pPr>
            <a:r>
              <a:rPr lang="en-US" altLang="x-none" sz="3200" dirty="0">
                <a:solidFill>
                  <a:schemeClr val="tx1"/>
                </a:solidFill>
                <a:latin typeface="+mn-lt"/>
                <a:ea typeface="宋体" panose="02010600030101010101" pitchFamily="2" charset="-122"/>
                <a:sym typeface="Times New Roman" panose="02020603050405020304" charset="0"/>
              </a:rPr>
              <a:t>4. Why don't you join us </a:t>
            </a:r>
            <a:endParaRPr lang="en-US" altLang="x-none" sz="3200" dirty="0">
              <a:solidFill>
                <a:schemeClr val="tx1"/>
              </a:solidFill>
              <a:latin typeface="+mn-lt"/>
              <a:ea typeface="宋体" panose="02010600030101010101" pitchFamily="2" charset="-122"/>
              <a:sym typeface="Times New Roman" panose="02020603050405020304" charset="0"/>
            </a:endParaRPr>
          </a:p>
          <a:p>
            <a:pPr lvl="0">
              <a:lnSpc>
                <a:spcPct val="100000"/>
              </a:lnSpc>
            </a:pPr>
            <a:r>
              <a:rPr lang="en-US" altLang="x-none" sz="3200" dirty="0">
                <a:solidFill>
                  <a:schemeClr val="tx1"/>
                </a:solidFill>
                <a:latin typeface="+mn-lt"/>
                <a:ea typeface="宋体" panose="02010600030101010101" pitchFamily="2" charset="-122"/>
                <a:sym typeface="Times New Roman" panose="02020603050405020304" charset="0"/>
              </a:rPr>
              <a:t>    this Saturday afternoon?</a:t>
            </a:r>
            <a:endParaRPr lang="en-US" altLang="x-none" sz="3200" dirty="0">
              <a:solidFill>
                <a:schemeClr val="tx1"/>
              </a:solidFill>
              <a:latin typeface="+mn-lt"/>
              <a:ea typeface="宋体" panose="02010600030101010101" pitchFamily="2" charset="-122"/>
              <a:sym typeface="Times New Roman" panose="02020603050405020304" charset="0"/>
            </a:endParaRPr>
          </a:p>
          <a:p>
            <a:pPr lvl="0">
              <a:lnSpc>
                <a:spcPct val="100000"/>
              </a:lnSpc>
            </a:pPr>
            <a:r>
              <a:rPr lang="en-US" altLang="x-none" sz="3200" dirty="0">
                <a:solidFill>
                  <a:schemeClr val="tx1"/>
                </a:solidFill>
                <a:latin typeface="+mn-lt"/>
                <a:ea typeface="宋体" panose="02010600030101010101" pitchFamily="2" charset="-122"/>
                <a:sym typeface="Times New Roman" panose="02020603050405020304" charset="0"/>
              </a:rPr>
              <a:t>5. Oh,</a:t>
            </a:r>
            <a:r>
              <a:rPr lang="zh-CN" altLang="en-US" sz="3200" dirty="0">
                <a:solidFill>
                  <a:schemeClr val="tx1"/>
                </a:solidFill>
                <a:latin typeface="+mn-lt"/>
                <a:ea typeface="宋体" panose="02010600030101010101" pitchFamily="2" charset="-122"/>
                <a:sym typeface="Times New Roman" panose="02020603050405020304" charset="0"/>
              </a:rPr>
              <a:t> </a:t>
            </a:r>
            <a:r>
              <a:rPr lang="en-US" altLang="x-none" sz="3200" dirty="0">
                <a:solidFill>
                  <a:schemeClr val="tx1"/>
                </a:solidFill>
                <a:latin typeface="+mn-lt"/>
                <a:ea typeface="宋体" panose="02010600030101010101" pitchFamily="2" charset="-122"/>
                <a:sym typeface="Times New Roman" panose="02020603050405020304" charset="0"/>
              </a:rPr>
              <a:t>sorry.</a:t>
            </a:r>
            <a:r>
              <a:rPr lang="zh-CN" altLang="en-US" sz="3200" dirty="0">
                <a:solidFill>
                  <a:schemeClr val="tx1"/>
                </a:solidFill>
                <a:latin typeface="+mn-lt"/>
                <a:ea typeface="宋体" panose="02010600030101010101" pitchFamily="2" charset="-122"/>
                <a:sym typeface="Times New Roman" panose="02020603050405020304" charset="0"/>
              </a:rPr>
              <a:t> </a:t>
            </a:r>
            <a:r>
              <a:rPr lang="en-US" altLang="x-none" sz="3200" dirty="0">
                <a:solidFill>
                  <a:schemeClr val="tx1"/>
                </a:solidFill>
                <a:latin typeface="+mn-lt"/>
                <a:ea typeface="宋体" panose="02010600030101010101" pitchFamily="2" charset="-122"/>
                <a:sym typeface="Times New Roman" panose="02020603050405020304" charset="0"/>
              </a:rPr>
              <a:t>I can't.</a:t>
            </a:r>
            <a:endParaRPr lang="zh-CN" altLang="en-US" sz="320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sym typeface="Times New Roman" panose="0202060305040502030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675130" y="1901825"/>
            <a:ext cx="7211695" cy="1049655"/>
            <a:chOff x="1581" y="3757"/>
            <a:chExt cx="11357" cy="1653"/>
          </a:xfrm>
        </p:grpSpPr>
        <p:grpSp>
          <p:nvGrpSpPr>
            <p:cNvPr id="27" name="组合 26"/>
            <p:cNvGrpSpPr/>
            <p:nvPr/>
          </p:nvGrpSpPr>
          <p:grpSpPr>
            <a:xfrm>
              <a:off x="2751" y="3757"/>
              <a:ext cx="10187" cy="1004"/>
              <a:chOff x="2751" y="3757"/>
              <a:chExt cx="10187" cy="1004"/>
            </a:xfrm>
          </p:grpSpPr>
          <p:sp>
            <p:nvSpPr>
              <p:cNvPr id="28" name="椭圆 27"/>
              <p:cNvSpPr/>
              <p:nvPr>
                <p:custDataLst>
                  <p:tags r:id="rId5"/>
                </p:custDataLst>
              </p:nvPr>
            </p:nvSpPr>
            <p:spPr>
              <a:xfrm>
                <a:off x="2751" y="3757"/>
                <a:ext cx="1523" cy="800"/>
              </a:xfrm>
              <a:prstGeom prst="ellipse">
                <a:avLst/>
              </a:prstGeom>
              <a:noFill/>
              <a:ln w="34925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椭圆 28"/>
              <p:cNvSpPr/>
              <p:nvPr>
                <p:custDataLst>
                  <p:tags r:id="rId6"/>
                </p:custDataLst>
              </p:nvPr>
            </p:nvSpPr>
            <p:spPr>
              <a:xfrm>
                <a:off x="8317" y="3758"/>
                <a:ext cx="4621" cy="1003"/>
              </a:xfrm>
              <a:prstGeom prst="ellipse">
                <a:avLst/>
              </a:prstGeom>
              <a:noFill/>
              <a:ln w="34925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0" name="椭圆 29"/>
            <p:cNvSpPr/>
            <p:nvPr>
              <p:custDataLst>
                <p:tags r:id="rId7"/>
              </p:custDataLst>
            </p:nvPr>
          </p:nvSpPr>
          <p:spPr>
            <a:xfrm>
              <a:off x="1581" y="4557"/>
              <a:ext cx="2884" cy="853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885440" y="2951480"/>
            <a:ext cx="2381250" cy="518795"/>
            <a:chOff x="3980" y="5097"/>
            <a:chExt cx="3750" cy="817"/>
          </a:xfrm>
        </p:grpSpPr>
        <p:sp>
          <p:nvSpPr>
            <p:cNvPr id="32" name="椭圆 31"/>
            <p:cNvSpPr/>
            <p:nvPr>
              <p:custDataLst>
                <p:tags r:id="rId8"/>
              </p:custDataLst>
            </p:nvPr>
          </p:nvSpPr>
          <p:spPr>
            <a:xfrm>
              <a:off x="3980" y="5097"/>
              <a:ext cx="1165" cy="817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>
              <p:custDataLst>
                <p:tags r:id="rId9"/>
              </p:custDataLst>
            </p:nvPr>
          </p:nvSpPr>
          <p:spPr>
            <a:xfrm>
              <a:off x="5909" y="5097"/>
              <a:ext cx="1821" cy="817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08050" y="3365500"/>
            <a:ext cx="2883052" cy="577850"/>
            <a:chOff x="1328" y="5756"/>
            <a:chExt cx="3841" cy="910"/>
          </a:xfrm>
        </p:grpSpPr>
        <p:sp>
          <p:nvSpPr>
            <p:cNvPr id="35" name="椭圆 34"/>
            <p:cNvSpPr/>
            <p:nvPr>
              <p:custDataLst>
                <p:tags r:id="rId10"/>
              </p:custDataLst>
            </p:nvPr>
          </p:nvSpPr>
          <p:spPr>
            <a:xfrm>
              <a:off x="1328" y="5756"/>
              <a:ext cx="1780" cy="909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>
              <p:custDataLst>
                <p:tags r:id="rId11"/>
              </p:custDataLst>
            </p:nvPr>
          </p:nvSpPr>
          <p:spPr>
            <a:xfrm>
              <a:off x="3980" y="5914"/>
              <a:ext cx="1189" cy="752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01370" y="3831590"/>
            <a:ext cx="4565650" cy="1028065"/>
            <a:chOff x="595" y="6347"/>
            <a:chExt cx="7190" cy="1619"/>
          </a:xfrm>
        </p:grpSpPr>
        <p:sp>
          <p:nvSpPr>
            <p:cNvPr id="38" name="椭圆 37"/>
            <p:cNvSpPr/>
            <p:nvPr>
              <p:custDataLst>
                <p:tags r:id="rId12"/>
              </p:custDataLst>
            </p:nvPr>
          </p:nvSpPr>
          <p:spPr>
            <a:xfrm>
              <a:off x="4913" y="6347"/>
              <a:ext cx="1319" cy="833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>
              <p:custDataLst>
                <p:tags r:id="rId13"/>
              </p:custDataLst>
            </p:nvPr>
          </p:nvSpPr>
          <p:spPr>
            <a:xfrm>
              <a:off x="595" y="7180"/>
              <a:ext cx="7190" cy="786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675130" y="4931410"/>
            <a:ext cx="2434590" cy="547370"/>
            <a:chOff x="2471" y="7101"/>
            <a:chExt cx="3834" cy="862"/>
          </a:xfrm>
        </p:grpSpPr>
        <p:sp>
          <p:nvSpPr>
            <p:cNvPr id="41" name="椭圆 40"/>
            <p:cNvSpPr/>
            <p:nvPr>
              <p:custDataLst>
                <p:tags r:id="rId14"/>
              </p:custDataLst>
            </p:nvPr>
          </p:nvSpPr>
          <p:spPr>
            <a:xfrm>
              <a:off x="2471" y="7101"/>
              <a:ext cx="1660" cy="833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>
              <p:custDataLst>
                <p:tags r:id="rId15"/>
              </p:custDataLst>
            </p:nvPr>
          </p:nvSpPr>
          <p:spPr>
            <a:xfrm>
              <a:off x="4539" y="7130"/>
              <a:ext cx="1766" cy="833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45" name="Unit 3 Listening and Speaking P36-3">
            <a:hlinkClick r:id="" action="ppaction://media"/>
          </p:cNvPr>
          <p:cNvPicPr/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135745" y="722630"/>
            <a:ext cx="495300" cy="495300"/>
          </a:xfrm>
          <a:prstGeom prst="rect">
            <a:avLst/>
          </a:prstGeom>
        </p:spPr>
      </p:pic>
      <p:sp>
        <p:nvSpPr>
          <p:cNvPr id="46" name="矩形 45"/>
          <p:cNvSpPr/>
          <p:nvPr>
            <p:custDataLst>
              <p:tags r:id="rId19"/>
            </p:custDataLst>
          </p:nvPr>
        </p:nvSpPr>
        <p:spPr>
          <a:xfrm>
            <a:off x="7366635" y="2595880"/>
            <a:ext cx="4549140" cy="3594100"/>
          </a:xfrm>
          <a:prstGeom prst="rect">
            <a:avLst/>
          </a:prstGeom>
          <a:noFill/>
          <a:ln w="76200">
            <a:solidFill>
              <a:srgbClr val="75CF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5CFD7"/>
              </a:solidFill>
            </a:endParaRPr>
          </a:p>
        </p:txBody>
      </p:sp>
      <p:sp>
        <p:nvSpPr>
          <p:cNvPr id="49" name="横卷形 48"/>
          <p:cNvSpPr/>
          <p:nvPr>
            <p:custDataLst>
              <p:tags r:id="rId20"/>
            </p:custDataLst>
          </p:nvPr>
        </p:nvSpPr>
        <p:spPr>
          <a:xfrm rot="21240000">
            <a:off x="7181215" y="2148205"/>
            <a:ext cx="4940935" cy="4166870"/>
          </a:xfrm>
          <a:prstGeom prst="horizontalScroll">
            <a:avLst/>
          </a:prstGeom>
          <a:solidFill>
            <a:schemeClr val="accent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lvl="0"/>
            <a:r>
              <a:rPr lang="en-US" altLang="x-none" sz="2800" b="1" dirty="0"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sym typeface="Times New Roman" panose="02020603050405020304" charset="0"/>
              </a:rPr>
              <a:t>tips:</a:t>
            </a:r>
            <a:endParaRPr lang="en-US" altLang="x-none" sz="2800" b="1" dirty="0">
              <a:solidFill>
                <a:srgbClr val="000000"/>
              </a:solidFill>
              <a:latin typeface="Comic Sans MS" panose="030F0702030302020204" charset="0"/>
              <a:ea typeface="宋体" panose="02010600030101010101" pitchFamily="2" charset="-122"/>
              <a:sym typeface="Times New Roman" panose="02020603050405020304" charset="0"/>
            </a:endParaRPr>
          </a:p>
          <a:p>
            <a:pPr lvl="0"/>
            <a:r>
              <a:rPr lang="en-US" altLang="zh-CN" sz="2800">
                <a:latin typeface="Comic Sans MS" panose="030F0702030302020204" charset="0"/>
              </a:rPr>
              <a:t>stress for content words: noun, verb, adj, num. quantifier, pron</a:t>
            </a:r>
            <a:endParaRPr lang="en-US" altLang="zh-CN" sz="2800">
              <a:latin typeface="Comic Sans MS" panose="030F0702030302020204" charset="0"/>
            </a:endParaRPr>
          </a:p>
          <a:p>
            <a:pPr lvl="0"/>
            <a:r>
              <a:rPr lang="en-US" altLang="zh-CN" sz="2800">
                <a:latin typeface="Comic Sans MS" panose="030F0702030302020204" charset="0"/>
              </a:rPr>
              <a:t>no stress for function words: prep, conj, auxiliary words</a:t>
            </a:r>
            <a:endParaRPr lang="en-US" altLang="zh-CN" sz="2800"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598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6" grpId="0" bldLvl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1"/>
          <p:cNvSpPr txBox="1"/>
          <p:nvPr>
            <p:custDataLst>
              <p:tags r:id="rId1"/>
            </p:custDataLst>
          </p:nvPr>
        </p:nvSpPr>
        <p:spPr>
          <a:xfrm>
            <a:off x="330200" y="301625"/>
            <a:ext cx="11516995" cy="901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>
              <a:lnSpc>
                <a:spcPts val="3160"/>
              </a:lnSpc>
            </a:pPr>
            <a:r>
              <a:rPr lang="en-US" altLang="x-none" sz="3200" b="1" dirty="0">
                <a:solidFill>
                  <a:schemeClr val="accent4"/>
                </a:solidFill>
                <a:latin typeface="+mn-lt"/>
                <a:sym typeface="Times New Roman" panose="02020603050405020304" charset="0"/>
              </a:rPr>
              <a:t>Adam is inviting Julie to a sport event. Listen to</a:t>
            </a:r>
            <a:r>
              <a:rPr lang="zh-CN" altLang="en-US" sz="3200" b="1" dirty="0">
                <a:solidFill>
                  <a:schemeClr val="accent4"/>
                </a:solidFill>
                <a:latin typeface="+mn-lt"/>
                <a:sym typeface="Times New Roman" panose="02020603050405020304" charset="0"/>
              </a:rPr>
              <a:t> </a:t>
            </a:r>
            <a:r>
              <a:rPr lang="en-US" altLang="x-none" sz="3200" b="1" dirty="0">
                <a:solidFill>
                  <a:schemeClr val="accent4"/>
                </a:solidFill>
                <a:latin typeface="+mn-lt"/>
                <a:sym typeface="Times New Roman" panose="02020603050405020304" charset="0"/>
              </a:rPr>
              <a:t>Conversation 2 and answer the questions.</a:t>
            </a:r>
            <a:endParaRPr lang="en-US" altLang="x-none" sz="3200" b="1" dirty="0">
              <a:solidFill>
                <a:schemeClr val="accent4"/>
              </a:solidFill>
              <a:latin typeface="+mn-lt"/>
              <a:sym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30200" y="1391285"/>
            <a:ext cx="11517630" cy="5367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ts val="3740"/>
              </a:lnSpc>
            </a:pPr>
            <a:r>
              <a:rPr lang="en-US" altLang="zh-CN" sz="3200" b="1">
                <a:solidFill>
                  <a:srgbClr val="008000"/>
                </a:solidFill>
                <a:latin typeface="Times New Roman" panose="02020603050405020304" charset="0"/>
              </a:rPr>
              <a:t>1. W</a:t>
            </a:r>
            <a:r>
              <a:rPr lang="zh-CN" altLang="en-US" sz="3200" b="1">
                <a:solidFill>
                  <a:srgbClr val="008000"/>
                </a:solidFill>
                <a:latin typeface="Times New Roman" panose="02020603050405020304" charset="0"/>
              </a:rPr>
              <a:t>hen will the event happen?</a:t>
            </a:r>
            <a:r>
              <a:rPr lang="zh-CN" altLang="en-US" sz="3200" b="1">
                <a:solidFill>
                  <a:srgbClr val="008000"/>
                </a:solidFill>
              </a:rPr>
              <a:t>  </a:t>
            </a:r>
            <a:r>
              <a:rPr lang="zh-CN" altLang="en-US" sz="3200">
                <a:solidFill>
                  <a:srgbClr val="008000"/>
                </a:solidFill>
              </a:rPr>
              <a:t> </a:t>
            </a:r>
            <a:endParaRPr lang="zh-CN" altLang="en-US" sz="3200">
              <a:solidFill>
                <a:srgbClr val="008000"/>
              </a:solidFill>
            </a:endParaRPr>
          </a:p>
          <a:p>
            <a:pPr>
              <a:lnSpc>
                <a:spcPts val="3740"/>
              </a:lnSpc>
            </a:pPr>
            <a:r>
              <a:rPr lang="zh-CN" altLang="en-US" sz="2800"/>
              <a:t>    The event will happe</a:t>
            </a:r>
            <a:r>
              <a:rPr lang="en-US" altLang="zh-CN" sz="2800"/>
              <a:t>n </a:t>
            </a:r>
            <a:r>
              <a:rPr lang="zh-CN" altLang="en-US" sz="2800"/>
              <a:t>_</a:t>
            </a:r>
            <a:r>
              <a:rPr lang="en-US" altLang="zh-CN" sz="2800"/>
              <a:t>_</a:t>
            </a:r>
            <a:r>
              <a:rPr lang="zh-CN" altLang="en-US" sz="2800"/>
              <a:t>_______</a:t>
            </a:r>
            <a:r>
              <a:rPr lang="en-US" altLang="zh-CN" sz="2800"/>
              <a:t>__</a:t>
            </a:r>
            <a:r>
              <a:rPr lang="zh-CN" altLang="en-US" sz="2800"/>
              <a:t>__</a:t>
            </a:r>
            <a:r>
              <a:rPr lang="en-US" altLang="zh-CN" sz="2800"/>
              <a:t>______</a:t>
            </a:r>
            <a:r>
              <a:rPr lang="zh-CN" altLang="en-US" sz="2800"/>
              <a:t>. </a:t>
            </a:r>
            <a:endParaRPr lang="zh-CN" altLang="en-US" sz="2800"/>
          </a:p>
          <a:p>
            <a:pPr>
              <a:lnSpc>
                <a:spcPts val="3740"/>
              </a:lnSpc>
            </a:pPr>
            <a:r>
              <a:rPr lang="en-US" altLang="zh-CN" sz="3200" b="1">
                <a:solidFill>
                  <a:srgbClr val="008000"/>
                </a:solidFill>
                <a:latin typeface="Times New Roman" panose="02020603050405020304" charset="0"/>
                <a:cs typeface="+mn-ea"/>
              </a:rPr>
              <a:t>2. What's a “Blue Paint” run?  </a:t>
            </a:r>
            <a:endParaRPr lang="en-US" altLang="zh-CN" sz="3200" b="1">
              <a:solidFill>
                <a:srgbClr val="008000"/>
              </a:solidFill>
              <a:latin typeface="Times New Roman" panose="02020603050405020304" charset="0"/>
              <a:cs typeface="+mn-ea"/>
            </a:endParaRPr>
          </a:p>
          <a:p>
            <a:pPr>
              <a:lnSpc>
                <a:spcPts val="3740"/>
              </a:lnSpc>
            </a:pPr>
            <a:r>
              <a:rPr lang="zh-CN" altLang="en-US" sz="2800"/>
              <a:t>    A </a:t>
            </a:r>
            <a:r>
              <a:rPr lang="en-US" altLang="zh-CN" sz="2800"/>
              <a:t>“</a:t>
            </a:r>
            <a:r>
              <a:rPr lang="zh-CN" altLang="en-US" sz="2800"/>
              <a:t>Blue Paint</a:t>
            </a:r>
            <a:r>
              <a:rPr lang="en-US" altLang="zh-CN" sz="2800"/>
              <a:t>”</a:t>
            </a:r>
            <a:r>
              <a:rPr lang="zh-CN" altLang="en-US" sz="2800"/>
              <a:t>run is a fun run that ______</a:t>
            </a:r>
            <a:r>
              <a:rPr lang="en-US" altLang="zh-CN" sz="2800"/>
              <a:t>___________</a:t>
            </a:r>
            <a:r>
              <a:rPr lang="zh-CN" altLang="en-US" sz="2800"/>
              <a:t>__</a:t>
            </a:r>
            <a:r>
              <a:rPr lang="en-US" altLang="zh-CN" sz="2800"/>
              <a:t>.</a:t>
            </a:r>
            <a:endParaRPr lang="zh-CN" altLang="en-US" sz="2800"/>
          </a:p>
          <a:p>
            <a:pPr>
              <a:lnSpc>
                <a:spcPts val="3740"/>
              </a:lnSpc>
            </a:pPr>
            <a:r>
              <a:rPr lang="zh-CN" altLang="en-US" sz="2800"/>
              <a:t> </a:t>
            </a:r>
            <a:r>
              <a:rPr lang="en-US" altLang="zh-CN" sz="3200" b="1">
                <a:solidFill>
                  <a:srgbClr val="008000"/>
                </a:solidFill>
                <a:latin typeface="Times New Roman" panose="02020603050405020304" charset="0"/>
                <a:cs typeface="+mn-ea"/>
              </a:rPr>
              <a:t>3. Why is it called a “Blue Paint” run?  </a:t>
            </a:r>
            <a:endParaRPr lang="en-US" altLang="zh-CN" sz="3200" b="1">
              <a:solidFill>
                <a:srgbClr val="008000"/>
              </a:solidFill>
              <a:latin typeface="Times New Roman" panose="02020603050405020304" charset="0"/>
              <a:cs typeface="+mn-ea"/>
            </a:endParaRPr>
          </a:p>
          <a:p>
            <a:pPr>
              <a:lnSpc>
                <a:spcPts val="3740"/>
              </a:lnSpc>
            </a:pPr>
            <a:r>
              <a:rPr lang="zh-CN" altLang="en-US" sz="2800"/>
              <a:t>    Beacuse people can buy water balloons filled with  </a:t>
            </a:r>
            <a:r>
              <a:rPr lang="zh-CN" altLang="en-US" sz="2800">
                <a:sym typeface="+mn-ea"/>
              </a:rPr>
              <a:t>_____</a:t>
            </a:r>
            <a:r>
              <a:rPr lang="en-US" altLang="zh-CN" sz="2800">
                <a:sym typeface="+mn-ea"/>
              </a:rPr>
              <a:t>________</a:t>
            </a:r>
            <a:r>
              <a:rPr lang="zh-CN" altLang="en-US" sz="2800"/>
              <a:t> </a:t>
            </a:r>
            <a:r>
              <a:rPr lang="en-US" altLang="zh-CN" sz="2800"/>
              <a:t> </a:t>
            </a:r>
            <a:r>
              <a:rPr lang="zh-CN" altLang="en-US" sz="2800"/>
              <a:t>and___</a:t>
            </a:r>
            <a:r>
              <a:rPr lang="en-US" altLang="zh-CN" sz="2800"/>
              <a:t>___</a:t>
            </a:r>
            <a:r>
              <a:rPr lang="zh-CN" altLang="en-US" sz="2800"/>
              <a:t>_</a:t>
            </a:r>
            <a:r>
              <a:rPr lang="en-US" altLang="zh-CN" sz="2800"/>
              <a:t>_____</a:t>
            </a:r>
            <a:r>
              <a:rPr lang="zh-CN" altLang="en-US" sz="2800"/>
              <a:t>___</a:t>
            </a:r>
            <a:r>
              <a:rPr lang="en-US" altLang="zh-CN" sz="2800"/>
              <a:t>__ </a:t>
            </a:r>
            <a:r>
              <a:rPr lang="zh-CN" altLang="en-US" sz="2800"/>
              <a:t>the </a:t>
            </a:r>
            <a:r>
              <a:rPr lang="en-US" altLang="zh-CN" sz="2800"/>
              <a:t>r</a:t>
            </a:r>
            <a:r>
              <a:rPr lang="zh-CN" altLang="en-US" sz="2800"/>
              <a:t>unners.</a:t>
            </a:r>
            <a:endParaRPr lang="zh-CN" altLang="en-US" sz="2800"/>
          </a:p>
          <a:p>
            <a:pPr>
              <a:lnSpc>
                <a:spcPts val="3740"/>
              </a:lnSpc>
            </a:pPr>
            <a:r>
              <a:rPr lang="en-US" altLang="zh-CN" sz="3200" b="1">
                <a:solidFill>
                  <a:srgbClr val="008000"/>
                </a:solidFill>
                <a:latin typeface="Times New Roman" panose="02020603050405020304" charset="0"/>
                <a:cs typeface="+mn-ea"/>
              </a:rPr>
              <a:t>4. If 200 people take part in the run and 400 </a:t>
            </a:r>
            <a:r>
              <a:rPr lang="en-US" altLang="zh-CN" sz="3200" b="1">
                <a:solidFill>
                  <a:srgbClr val="008000"/>
                </a:solidFill>
                <a:latin typeface="Times New Roman" panose="02020603050405020304" charset="0"/>
                <a:cs typeface="+mn-ea"/>
                <a:sym typeface="+mn-ea"/>
              </a:rPr>
              <a:t>balloons are sold, </a:t>
            </a:r>
            <a:endParaRPr lang="en-US" altLang="zh-CN" sz="3200" b="1">
              <a:solidFill>
                <a:srgbClr val="008000"/>
              </a:solidFill>
              <a:latin typeface="Times New Roman" panose="02020603050405020304" charset="0"/>
              <a:cs typeface="+mn-ea"/>
            </a:endParaRPr>
          </a:p>
          <a:p>
            <a:pPr>
              <a:lnSpc>
                <a:spcPts val="3740"/>
              </a:lnSpc>
            </a:pPr>
            <a:r>
              <a:rPr lang="en-US" altLang="zh-CN" sz="3200" b="1">
                <a:solidFill>
                  <a:srgbClr val="008000"/>
                </a:solidFill>
                <a:latin typeface="Times New Roman" panose="02020603050405020304" charset="0"/>
                <a:cs typeface="+mn-ea"/>
              </a:rPr>
              <a:t>    how much money will they </a:t>
            </a:r>
            <a:r>
              <a:rPr lang="en-US" altLang="zh-CN" sz="3200" b="1">
                <a:solidFill>
                  <a:srgbClr val="008000"/>
                </a:solidFill>
                <a:latin typeface="Times New Roman" panose="02020603050405020304" charset="0"/>
                <a:cs typeface="+mn-ea"/>
                <a:sym typeface="+mn-ea"/>
              </a:rPr>
              <a:t> collect?</a:t>
            </a:r>
            <a:endParaRPr lang="en-US" altLang="zh-CN" sz="3200" b="1">
              <a:solidFill>
                <a:srgbClr val="008000"/>
              </a:solidFill>
              <a:latin typeface="Times New Roman" panose="02020603050405020304" charset="0"/>
              <a:cs typeface="+mn-ea"/>
            </a:endParaRPr>
          </a:p>
          <a:p>
            <a:pPr>
              <a:lnSpc>
                <a:spcPts val="3740"/>
              </a:lnSpc>
            </a:pPr>
            <a:endParaRPr lang="en-US" altLang="zh-CN" sz="3200" b="1">
              <a:solidFill>
                <a:srgbClr val="008000"/>
              </a:solidFill>
              <a:latin typeface="Times New Roman" panose="02020603050405020304" charset="0"/>
              <a:cs typeface="+mn-ea"/>
            </a:endParaRPr>
          </a:p>
          <a:p>
            <a:pPr>
              <a:lnSpc>
                <a:spcPts val="3740"/>
              </a:lnSpc>
            </a:pPr>
            <a:r>
              <a:rPr lang="en-US" altLang="zh-CN" sz="3200" b="1">
                <a:solidFill>
                  <a:srgbClr val="008000"/>
                </a:solidFill>
                <a:latin typeface="Times New Roman" panose="02020603050405020304" charset="0"/>
                <a:cs typeface="+mn-ea"/>
              </a:rPr>
              <a:t> </a:t>
            </a:r>
            <a:endParaRPr lang="en-US" altLang="zh-CN" sz="3200" b="1">
              <a:solidFill>
                <a:srgbClr val="008000"/>
              </a:solidFill>
              <a:latin typeface="Times New Roman" panose="02020603050405020304" charset="0"/>
              <a:cs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297045" y="1950085"/>
            <a:ext cx="4836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on Saturday afternoon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48400" y="2716530"/>
            <a:ext cx="4166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helps the </a:t>
            </a:r>
            <a:r>
              <a:rPr lang="en-US" altLang="zh-CN" sz="2800">
                <a:solidFill>
                  <a:srgbClr val="FF0000"/>
                </a:solidFill>
                <a:sym typeface="+mn-ea"/>
              </a:rPr>
              <a:t>community</a:t>
            </a:r>
            <a:r>
              <a:rPr lang="en-US" altLang="zh-CN" sz="2800">
                <a:solidFill>
                  <a:srgbClr val="FF0000"/>
                </a:solidFill>
              </a:rPr>
              <a:t> </a:t>
            </a:r>
            <a:endParaRPr lang="en-US" altLang="zh-CN" sz="3200">
              <a:solidFill>
                <a:srgbClr val="FF0000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177830" y="3754120"/>
            <a:ext cx="10115152" cy="1043940"/>
            <a:chOff x="1646" y="5994"/>
            <a:chExt cx="14043" cy="1644"/>
          </a:xfrm>
        </p:grpSpPr>
        <p:sp>
          <p:nvSpPr>
            <p:cNvPr id="9" name="文本框 8"/>
            <p:cNvSpPr txBox="1"/>
            <p:nvPr>
              <p:custDataLst>
                <p:tags r:id="rId4"/>
              </p:custDataLst>
            </p:nvPr>
          </p:nvSpPr>
          <p:spPr>
            <a:xfrm>
              <a:off x="12516" y="5994"/>
              <a:ext cx="31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rgbClr val="FF0000"/>
                  </a:solidFill>
                </a:rPr>
                <a:t>blue paint</a:t>
              </a:r>
              <a:endParaRPr lang="en-US" altLang="zh-CN" sz="2800">
                <a:solidFill>
                  <a:srgbClr val="FF0000"/>
                </a:solidFill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1646" y="6816"/>
              <a:ext cx="37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rgbClr val="FF0000"/>
                  </a:solidFill>
                </a:rPr>
                <a:t>throw them at</a:t>
              </a:r>
              <a:endParaRPr lang="en-US" altLang="zh-CN" sz="2800">
                <a:solidFill>
                  <a:srgbClr val="FF0000"/>
                </a:solidFill>
              </a:endParaRPr>
            </a:p>
          </p:txBody>
        </p:sp>
      </p:grp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1066800" y="5782945"/>
            <a:ext cx="2696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6,000 dollars.</a:t>
            </a:r>
            <a:endParaRPr lang="en-US" altLang="zh-CN" sz="2800">
              <a:solidFill>
                <a:srgbClr val="FF0000"/>
              </a:solidFill>
            </a:endParaRPr>
          </a:p>
        </p:txBody>
      </p:sp>
      <p:pic>
        <p:nvPicPr>
          <p:cNvPr id="15" name="Unit 3 Listening and Speaking P37-4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56420" y="120332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643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13" grpId="0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72440" y="2306955"/>
            <a:ext cx="5368925" cy="4087495"/>
          </a:xfrm>
          <a:prstGeom prst="rect">
            <a:avLst/>
          </a:prstGeom>
          <a:noFill/>
          <a:ln w="76200">
            <a:solidFill>
              <a:srgbClr val="75CF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5CFD7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0170" y="199390"/>
            <a:ext cx="4123055" cy="734060"/>
            <a:chOff x="7942" y="-19"/>
            <a:chExt cx="6493" cy="1156"/>
          </a:xfrm>
        </p:grpSpPr>
        <p:sp>
          <p:nvSpPr>
            <p:cNvPr id="6" name="五边形 5"/>
            <p:cNvSpPr/>
            <p:nvPr>
              <p:custDataLst>
                <p:tags r:id="rId1"/>
              </p:custDataLst>
            </p:nvPr>
          </p:nvSpPr>
          <p:spPr>
            <a:xfrm flipH="1">
              <a:off x="7942" y="-19"/>
              <a:ext cx="6482" cy="1156"/>
            </a:xfrm>
            <a:prstGeom prst="homePlate">
              <a:avLst/>
            </a:prstGeom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 sz="3200" b="1"/>
            </a:p>
          </p:txBody>
        </p:sp>
        <p:sp>
          <p:nvSpPr>
            <p:cNvPr id="4" name="文本框 3"/>
            <p:cNvSpPr txBox="1"/>
            <p:nvPr>
              <p:custDataLst>
                <p:tags r:id="rId2"/>
              </p:custDataLst>
            </p:nvPr>
          </p:nvSpPr>
          <p:spPr>
            <a:xfrm>
              <a:off x="8340" y="33"/>
              <a:ext cx="6095" cy="919"/>
            </a:xfrm>
            <a:prstGeom prst="rect">
              <a:avLst/>
            </a:prstGeom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Post Listening</a:t>
              </a:r>
              <a:endPara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6383655" y="1826895"/>
            <a:ext cx="5518785" cy="4566920"/>
          </a:xfrm>
          <a:prstGeom prst="rect">
            <a:avLst/>
          </a:prstGeom>
          <a:noFill/>
          <a:ln w="76200">
            <a:solidFill>
              <a:srgbClr val="75CF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5CFD7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0" y="1029970"/>
            <a:ext cx="1219263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Useful languages for inviting</a:t>
            </a:r>
            <a:r>
              <a:rPr lang="zh-CN" altLang="en-US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、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accepting or refusing the invitation</a:t>
            </a:r>
            <a:endParaRPr lang="en-US" altLang="zh-CN" sz="3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2440" y="2679700"/>
            <a:ext cx="5300345" cy="267652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What/How about...?</a:t>
            </a:r>
            <a:endParaRPr lang="en-US" altLang="zh-CN" sz="28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Why don’t you...?</a:t>
            </a:r>
            <a:endParaRPr lang="en-US" altLang="zh-CN" sz="28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I’d like to invite you to...</a:t>
            </a:r>
            <a:endParaRPr lang="en-US" altLang="zh-CN" sz="28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Would you like to...?</a:t>
            </a:r>
            <a:endParaRPr lang="en-US" altLang="zh-CN" sz="28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Could/Would you please...?</a:t>
            </a:r>
            <a:endParaRPr lang="en-US" altLang="zh-CN" sz="28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 wonder if you’re interested in...?</a:t>
            </a:r>
            <a:endParaRPr lang="en-US" altLang="zh-CN" sz="28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98285" y="2067560"/>
            <a:ext cx="5117465" cy="396938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All right(then)!</a:t>
            </a:r>
            <a:endParaRPr lang="en-US" altLang="zh-CN" sz="28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Yes, I’d love to...</a:t>
            </a:r>
            <a:endParaRPr lang="en-US" altLang="zh-CN" sz="28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That would be very nice.</a:t>
            </a:r>
            <a:endParaRPr lang="en-US" altLang="zh-CN" sz="28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I’m looking forward to...</a:t>
            </a:r>
            <a:endParaRPr lang="en-US" altLang="zh-CN" sz="28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That sounds like a  good idea.</a:t>
            </a:r>
            <a:endParaRPr lang="en-US" altLang="zh-CN" sz="28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That’d be great!</a:t>
            </a:r>
            <a:endParaRPr lang="en-US" altLang="zh-CN" sz="28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That’s, that’s very nice of you.</a:t>
            </a:r>
            <a:endParaRPr lang="en-US" altLang="zh-CN" sz="28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I’m sorry/afraid I can’t.</a:t>
            </a:r>
            <a:endParaRPr lang="en-US" altLang="zh-CN" sz="28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I’d love to, but...</a:t>
            </a:r>
            <a:endParaRPr lang="en-US" altLang="zh-CN" sz="28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7" grpId="0" bldLvl="0" animBg="1"/>
      <p:bldP spid="10" grpId="0"/>
      <p:bldP spid="10" grpId="1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8745" y="168275"/>
            <a:ext cx="21672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Role Play</a:t>
            </a:r>
            <a:endParaRPr lang="en-US" altLang="zh-CN" sz="32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17420" y="55245"/>
            <a:ext cx="98266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chemeClr val="accent5"/>
                </a:solidFill>
                <a:latin typeface="Times New Roman" panose="02020603050405020304" charset="0"/>
                <a:cs typeface="Times New Roman" panose="02020603050405020304" charset="0"/>
              </a:rPr>
              <a:t>What event or actually would you like to invite your friend to? Make a conversation with a partner.</a:t>
            </a:r>
            <a:endParaRPr lang="zh-CN" altLang="en-US" sz="3200" b="1" dirty="0">
              <a:solidFill>
                <a:schemeClr val="accent5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zh-CN" altLang="en-US" sz="3200" b="1" dirty="0">
              <a:solidFill>
                <a:schemeClr val="accent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340" y="1049020"/>
            <a:ext cx="3921125" cy="3018790"/>
          </a:xfrm>
          <a:prstGeom prst="rect">
            <a:avLst/>
          </a:prstGeom>
        </p:spPr>
      </p:pic>
      <p:sp>
        <p:nvSpPr>
          <p:cNvPr id="9" name="流程图: 可选过程 8"/>
          <p:cNvSpPr/>
          <p:nvPr/>
        </p:nvSpPr>
        <p:spPr>
          <a:xfrm>
            <a:off x="180340" y="4204335"/>
            <a:ext cx="4058920" cy="251079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x-none" sz="2800" b="1" dirty="0">
                <a:solidFill>
                  <a:schemeClr val="tx1"/>
                </a:solidFill>
                <a:sym typeface="Times New Roman" panose="02020603050405020304" charset="0"/>
              </a:rPr>
              <a:t>Ski Race</a:t>
            </a:r>
            <a:r>
              <a:rPr lang="en-US" altLang="x-none" sz="2800" dirty="0">
                <a:solidFill>
                  <a:schemeClr val="tx1"/>
                </a:solidFill>
                <a:sym typeface="Times New Roman" panose="02020603050405020304" charset="0"/>
              </a:rPr>
              <a:t>:</a:t>
            </a:r>
            <a:r>
              <a:rPr lang="zh-CN" altLang="en-US" sz="2800" dirty="0">
                <a:solidFill>
                  <a:schemeClr val="tx1"/>
                </a:solidFill>
                <a:sym typeface="Times New Roman" panose="02020603050405020304" charset="0"/>
              </a:rPr>
              <a:t> </a:t>
            </a:r>
            <a:r>
              <a:rPr lang="en-US" altLang="x-none" sz="2800" dirty="0">
                <a:solidFill>
                  <a:schemeClr val="tx1"/>
                </a:solidFill>
                <a:sym typeface="Times New Roman" panose="02020603050405020304" charset="0"/>
              </a:rPr>
              <a:t>Zhangjiakou, a beautiful city in northern China, will </a:t>
            </a:r>
            <a:r>
              <a:rPr lang="en-US" altLang="x-none" sz="2800" b="1" dirty="0">
                <a:solidFill>
                  <a:srgbClr val="FF0000"/>
                </a:solidFill>
                <a:sym typeface="Times New Roman" panose="02020603050405020304" charset="0"/>
              </a:rPr>
              <a:t>host</a:t>
            </a:r>
            <a:r>
              <a:rPr lang="en-US" altLang="x-none" sz="2800" dirty="0">
                <a:solidFill>
                  <a:schemeClr val="tx1"/>
                </a:solidFill>
                <a:sym typeface="Times New Roman" panose="02020603050405020304" charset="0"/>
              </a:rPr>
              <a:t> the Youth Ski Race in December.</a:t>
            </a:r>
            <a:endParaRPr lang="en-US" altLang="x-none" sz="2800" dirty="0">
              <a:solidFill>
                <a:schemeClr val="tx1"/>
              </a:solidFill>
              <a:sym typeface="Times New Roman" panose="02020603050405020304" charset="0"/>
            </a:endParaRP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715" y="1049020"/>
            <a:ext cx="4377690" cy="2961640"/>
          </a:xfrm>
          <a:prstGeom prst="rect">
            <a:avLst/>
          </a:prstGeom>
        </p:spPr>
      </p:pic>
      <p:sp>
        <p:nvSpPr>
          <p:cNvPr id="10" name="流程图: 可选过程 9"/>
          <p:cNvSpPr/>
          <p:nvPr/>
        </p:nvSpPr>
        <p:spPr>
          <a:xfrm>
            <a:off x="9017000" y="1292225"/>
            <a:ext cx="3104515" cy="2474595"/>
          </a:xfrm>
          <a:prstGeom prst="flowChartAlternateProcess">
            <a:avLst/>
          </a:prstGeom>
          <a:solidFill>
            <a:srgbClr val="FFA56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x-none" sz="2800" b="1" dirty="0">
                <a:solidFill>
                  <a:schemeClr val="tx1"/>
                </a:solidFill>
                <a:sym typeface="Times New Roman" panose="02020603050405020304" charset="0"/>
              </a:rPr>
              <a:t>Track Meet</a:t>
            </a:r>
            <a:r>
              <a:rPr lang="en-US" altLang="x-none" sz="2800" dirty="0">
                <a:solidFill>
                  <a:schemeClr val="tx1"/>
                </a:solidFill>
                <a:sym typeface="Times New Roman" panose="02020603050405020304" charset="0"/>
              </a:rPr>
              <a:t>: A great event for track-and-field lovers on 26 October.</a:t>
            </a:r>
            <a:endParaRPr lang="en-US" altLang="x-none" sz="2800" dirty="0">
              <a:solidFill>
                <a:schemeClr val="tx1"/>
              </a:solidFill>
              <a:sym typeface="Times New Roman" panose="02020603050405020304" charset="0"/>
            </a:endParaRPr>
          </a:p>
        </p:txBody>
      </p:sp>
      <p:pic>
        <p:nvPicPr>
          <p:cNvPr id="8" name="图片 7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755" y="4204335"/>
            <a:ext cx="4438650" cy="2653665"/>
          </a:xfrm>
          <a:prstGeom prst="rect">
            <a:avLst/>
          </a:prstGeom>
        </p:spPr>
      </p:pic>
      <p:sp>
        <p:nvSpPr>
          <p:cNvPr id="12" name="流程图: 可选过程 11"/>
          <p:cNvSpPr/>
          <p:nvPr/>
        </p:nvSpPr>
        <p:spPr>
          <a:xfrm>
            <a:off x="9007475" y="4204970"/>
            <a:ext cx="3036570" cy="2370455"/>
          </a:xfrm>
          <a:prstGeom prst="flowChartAlternateProcess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x-none" sz="2800" b="1" dirty="0">
                <a:solidFill>
                  <a:schemeClr val="tx1"/>
                </a:solidFill>
                <a:sym typeface="Times New Roman" panose="02020603050405020304" charset="0"/>
              </a:rPr>
              <a:t>Gym Class</a:t>
            </a:r>
            <a:r>
              <a:rPr lang="en-US" altLang="x-none" sz="2800" dirty="0">
                <a:solidFill>
                  <a:schemeClr val="tx1"/>
                </a:solidFill>
                <a:sym typeface="Times New Roman" panose="02020603050405020304" charset="0"/>
              </a:rPr>
              <a:t>: Come and work out at a gym! </a:t>
            </a:r>
            <a:r>
              <a:rPr lang="en-US" altLang="x-none" sz="2800" b="1" dirty="0">
                <a:solidFill>
                  <a:srgbClr val="FF0000"/>
                </a:solidFill>
                <a:sym typeface="Times New Roman" panose="02020603050405020304" charset="0"/>
              </a:rPr>
              <a:t>Sweat</a:t>
            </a:r>
            <a:r>
              <a:rPr lang="en-US" altLang="x-none" sz="2800" dirty="0">
                <a:solidFill>
                  <a:srgbClr val="FF0000"/>
                </a:solidFill>
                <a:sym typeface="Times New Roman" panose="02020603050405020304" charset="0"/>
              </a:rPr>
              <a:t> </a:t>
            </a:r>
            <a:r>
              <a:rPr lang="en-US" altLang="x-none" sz="2800" dirty="0">
                <a:solidFill>
                  <a:schemeClr val="tx1"/>
                </a:solidFill>
                <a:sym typeface="Times New Roman" panose="02020603050405020304" charset="0"/>
              </a:rPr>
              <a:t>your way to good health! You can make it!</a:t>
            </a:r>
            <a:endParaRPr lang="en-US" altLang="x-none" sz="2800" dirty="0">
              <a:solidFill>
                <a:schemeClr val="tx1"/>
              </a:solidFill>
              <a:sym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107055" y="104775"/>
            <a:ext cx="5001260" cy="6400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bg1"/>
                </a:solidFill>
              </a:rPr>
              <a:t>Sample Conversation</a:t>
            </a:r>
            <a:endParaRPr lang="en-US" altLang="zh-CN" sz="3600" b="1">
              <a:solidFill>
                <a:schemeClr val="bg1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35940" y="1047750"/>
            <a:ext cx="8473440" cy="5420360"/>
            <a:chOff x="785" y="1698"/>
            <a:chExt cx="13344" cy="8536"/>
          </a:xfrm>
        </p:grpSpPr>
        <p:sp>
          <p:nvSpPr>
            <p:cNvPr id="4" name="文本框 3"/>
            <p:cNvSpPr txBox="1"/>
            <p:nvPr>
              <p:custDataLst>
                <p:tags r:id="rId2"/>
              </p:custDataLst>
            </p:nvPr>
          </p:nvSpPr>
          <p:spPr>
            <a:xfrm>
              <a:off x="809" y="1698"/>
              <a:ext cx="13026" cy="1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/>
                <a:t>Sam:</a:t>
              </a:r>
              <a:r>
                <a:rPr lang="en-US" altLang="zh-CN" sz="2800"/>
                <a:t> Hey, Ben, it's Sam. What are you up to today? Would you like to come to a gym class?</a:t>
              </a:r>
              <a:endParaRPr lang="en-US" altLang="zh-CN" sz="2800"/>
            </a:p>
          </p:txBody>
        </p:sp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854" y="3192"/>
              <a:ext cx="12981" cy="148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p>
              <a:r>
                <a:rPr lang="en-US" altLang="zh-CN" sz="2800" b="1"/>
                <a:t>Ben: </a:t>
              </a:r>
              <a:r>
                <a:rPr lang="en-US" altLang="zh-CN" sz="2800"/>
                <a:t>Hi,Sam. Sure, I don't have any plans. What time does it start?</a:t>
              </a:r>
              <a:endParaRPr lang="en-US" altLang="zh-CN" sz="2800"/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785" y="4858"/>
              <a:ext cx="13344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/>
                <a:t>Sam: </a:t>
              </a:r>
              <a:r>
                <a:rPr lang="en-US" altLang="zh-CN" sz="2800"/>
                <a:t>At 2:00. It's at the High Reps Gym in Pudong. </a:t>
              </a:r>
              <a:endParaRPr lang="en-US" altLang="zh-CN" sz="2800"/>
            </a:p>
          </p:txBody>
        </p:sp>
        <p:sp>
          <p:nvSpPr>
            <p:cNvPr id="11" name="文本框 10"/>
            <p:cNvSpPr txBox="1"/>
            <p:nvPr>
              <p:custDataLst>
                <p:tags r:id="rId5"/>
              </p:custDataLst>
            </p:nvPr>
          </p:nvSpPr>
          <p:spPr>
            <a:xfrm>
              <a:off x="888" y="5674"/>
              <a:ext cx="12956" cy="81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p>
              <a:r>
                <a:rPr lang="en-US" altLang="zh-CN" sz="2800" b="1"/>
                <a:t>Ben: </a:t>
              </a:r>
              <a:r>
                <a:rPr lang="en-US" altLang="zh-CN" sz="2800"/>
                <a:t>OK, but do I need to pay for the class?</a:t>
              </a:r>
              <a:endParaRPr lang="en-US" altLang="zh-CN" sz="2800"/>
            </a:p>
          </p:txBody>
        </p:sp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854" y="6538"/>
              <a:ext cx="8863" cy="2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/>
                <a:t>Sam:</a:t>
              </a:r>
              <a:r>
                <a:rPr lang="en-US" altLang="zh-CN" sz="2800"/>
                <a:t> No, it's free today. They are giving free classes to help people improve their health!</a:t>
              </a:r>
              <a:endParaRPr lang="en-US" altLang="zh-CN" sz="2800"/>
            </a:p>
          </p:txBody>
        </p: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>
              <a:off x="829" y="8746"/>
              <a:ext cx="8515" cy="148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p>
              <a:r>
                <a:rPr lang="en-US" altLang="zh-CN" sz="2800" b="1"/>
                <a:t>Ben: </a:t>
              </a:r>
              <a:r>
                <a:rPr lang="en-US" altLang="zh-CN" sz="2800"/>
                <a:t>That is great! See you there just before 2:00.</a:t>
              </a:r>
              <a:endParaRPr lang="en-US" altLang="zh-CN" sz="2800"/>
            </a:p>
          </p:txBody>
        </p:sp>
      </p:grpSp>
      <p:pic>
        <p:nvPicPr>
          <p:cNvPr id="5" name="图片 4" descr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0320" y="2333625"/>
            <a:ext cx="3173095" cy="4422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35" y="0"/>
            <a:ext cx="4530090" cy="6858000"/>
          </a:xfrm>
          <a:prstGeom prst="rect">
            <a:avLst/>
          </a:prstGeom>
          <a:solidFill>
            <a:srgbClr val="75CFD7"/>
          </a:solidFill>
          <a:ln>
            <a:solidFill>
              <a:srgbClr val="FFE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5565" y="605790"/>
            <a:ext cx="4124960" cy="645160"/>
          </a:xfrm>
          <a:prstGeom prst="rect">
            <a:avLst/>
          </a:prstGeom>
          <a:noFill/>
          <a:ln>
            <a:solidFill>
              <a:srgbClr val="FFE3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Pronunciation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291" name="文本框 2"/>
          <p:cNvSpPr txBox="1"/>
          <p:nvPr>
            <p:custDataLst>
              <p:tags r:id="rId1"/>
            </p:custDataLst>
          </p:nvPr>
        </p:nvSpPr>
        <p:spPr>
          <a:xfrm>
            <a:off x="4713605" y="90805"/>
            <a:ext cx="712216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/>
            <a:r>
              <a:rPr lang="en-US" altLang="zh-CN" sz="2400" b="1">
                <a:solidFill>
                  <a:schemeClr val="accent6"/>
                </a:solidFill>
                <a:latin typeface="+mn-lt"/>
                <a:cs typeface="Times New Roman" panose="02020603050405020304" charset="0"/>
                <a:sym typeface="Times New Roman" panose="02020603050405020304" charset="0"/>
              </a:rPr>
              <a:t>Read the conversation. Decide whether the </a:t>
            </a:r>
            <a:endParaRPr lang="en-US" altLang="zh-CN" sz="2400" b="1">
              <a:solidFill>
                <a:schemeClr val="accent6"/>
              </a:solidFill>
              <a:latin typeface="+mn-lt"/>
              <a:cs typeface="Times New Roman" panose="02020603050405020304" charset="0"/>
              <a:sym typeface="Times New Roman" panose="02020603050405020304" charset="0"/>
            </a:endParaRPr>
          </a:p>
          <a:p>
            <a:pPr lvl="0"/>
            <a:r>
              <a:rPr lang="en-US" altLang="zh-CN" sz="2400" b="1">
                <a:solidFill>
                  <a:schemeClr val="accent6"/>
                </a:solidFill>
                <a:latin typeface="+mn-lt"/>
                <a:cs typeface="Times New Roman" panose="02020603050405020304" charset="0"/>
                <a:sym typeface="Times New Roman" panose="02020603050405020304" charset="0"/>
              </a:rPr>
              <a:t>intonation of the tag question is rising or falling.</a:t>
            </a:r>
            <a:endParaRPr lang="en-US" altLang="zh-CN" sz="2400" b="1">
              <a:solidFill>
                <a:schemeClr val="accent6"/>
              </a:solidFill>
              <a:latin typeface="+mn-lt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694555" y="793115"/>
            <a:ext cx="8454390" cy="4881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ts val="2880"/>
              </a:lnSpc>
            </a:pPr>
            <a:r>
              <a:rPr lang="en-US" altLang="x-none" sz="2400" b="1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Dave:</a:t>
            </a:r>
            <a:r>
              <a:rPr lang="en-US" altLang="x-none" sz="2400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Wonderful gym,isn't it?   </a:t>
            </a:r>
            <a:endParaRPr lang="en-US" altLang="x-none" sz="2400" dirty="0">
              <a:latin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indent="0" fontAlgn="auto">
              <a:lnSpc>
                <a:spcPts val="2880"/>
              </a:lnSpc>
            </a:pPr>
            <a:r>
              <a:rPr lang="en-US" altLang="x-none" sz="2400" b="1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Jack:</a:t>
            </a:r>
            <a:r>
              <a:rPr lang="en-US" altLang="x-none" sz="2400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Er...yes. It's great.</a:t>
            </a:r>
            <a:endParaRPr lang="en-US" altLang="x-none" sz="2400" dirty="0">
              <a:latin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indent="0" fontAlgn="auto">
              <a:lnSpc>
                <a:spcPts val="2880"/>
              </a:lnSpc>
            </a:pPr>
            <a:r>
              <a:rPr lang="en-US" altLang="x-none" sz="2400" b="1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Dave:</a:t>
            </a:r>
            <a:r>
              <a:rPr lang="zh-CN" altLang="en-US" sz="2400" b="1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</a:t>
            </a:r>
            <a:r>
              <a:rPr lang="en-US" altLang="x-none" sz="2400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This isn't your first time here, is it?</a:t>
            </a:r>
            <a:endParaRPr lang="en-US" altLang="x-none" sz="2400" dirty="0">
              <a:latin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indent="0" fontAlgn="auto">
              <a:lnSpc>
                <a:spcPts val="2880"/>
              </a:lnSpc>
            </a:pPr>
            <a:r>
              <a:rPr lang="en-US" altLang="x-none" sz="2400" b="1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Jack:</a:t>
            </a:r>
            <a:r>
              <a:rPr lang="en-US" altLang="x-none" sz="2400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Actually, it is. You come here often, don't you?</a:t>
            </a:r>
            <a:endParaRPr lang="en-US" altLang="x-none" sz="2400" dirty="0">
              <a:latin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indent="0" fontAlgn="auto">
              <a:lnSpc>
                <a:spcPts val="2880"/>
              </a:lnSpc>
            </a:pPr>
            <a:r>
              <a:rPr lang="en-US" altLang="x-none" sz="2400" b="1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Dave:</a:t>
            </a:r>
            <a:r>
              <a:rPr lang="en-US" altLang="x-none" sz="2400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Yep. At least three times a week.</a:t>
            </a:r>
            <a:endParaRPr lang="en-US" altLang="x-none" sz="2400" dirty="0">
              <a:latin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indent="0" fontAlgn="auto">
              <a:lnSpc>
                <a:spcPts val="2880"/>
              </a:lnSpc>
            </a:pPr>
            <a:r>
              <a:rPr lang="en-US" altLang="x-none" sz="2400" b="1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Jack: </a:t>
            </a:r>
            <a:r>
              <a:rPr lang="en-US" altLang="x-none" sz="2400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You've lost some weight, haven't you?</a:t>
            </a:r>
            <a:endParaRPr lang="en-US" altLang="x-none" sz="2400" dirty="0">
              <a:latin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indent="0" fontAlgn="auto">
              <a:lnSpc>
                <a:spcPts val="2880"/>
              </a:lnSpc>
            </a:pPr>
            <a:r>
              <a:rPr lang="en-US" altLang="x-none" sz="2400" b="1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Dave:</a:t>
            </a:r>
            <a:r>
              <a:rPr lang="en-US" altLang="x-none" sz="2400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Yes. All that fat has become muscle now. If </a:t>
            </a:r>
            <a:endParaRPr lang="en-US" altLang="x-none" sz="2400" dirty="0">
              <a:latin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indent="0" fontAlgn="auto">
              <a:lnSpc>
                <a:spcPts val="2880"/>
              </a:lnSpc>
            </a:pPr>
            <a:r>
              <a:rPr lang="en-US" altLang="x-none" sz="2400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          you want to lose weight, too, I recommend</a:t>
            </a:r>
            <a:endParaRPr lang="en-US" altLang="x-none" sz="2400" dirty="0">
              <a:latin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indent="0" fontAlgn="auto">
              <a:lnSpc>
                <a:spcPts val="2880"/>
              </a:lnSpc>
            </a:pPr>
            <a:r>
              <a:rPr lang="en-US" altLang="x-none" sz="2400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          using the spin bike.</a:t>
            </a:r>
            <a:endParaRPr lang="en-US" altLang="x-none" sz="2400" dirty="0">
              <a:latin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>
              <a:lnSpc>
                <a:spcPts val="3660"/>
              </a:lnSpc>
            </a:pPr>
            <a:endParaRPr lang="en-US" altLang="x-none" sz="2400" dirty="0">
              <a:latin typeface="+mn-lt"/>
              <a:sym typeface="Times New Roman" panose="02020603050405020304" charset="0"/>
            </a:endParaRPr>
          </a:p>
          <a:p>
            <a:pPr>
              <a:lnSpc>
                <a:spcPct val="90000"/>
              </a:lnSpc>
            </a:pPr>
            <a:r>
              <a:rPr lang="en-US" altLang="x-none" sz="2400" dirty="0">
                <a:latin typeface="+mn-lt"/>
                <a:sym typeface="Times New Roman" panose="02020603050405020304" charset="0"/>
              </a:rPr>
              <a:t> </a:t>
            </a:r>
            <a:endParaRPr lang="en-US" altLang="x-none" sz="2400" dirty="0">
              <a:latin typeface="+mn-lt"/>
              <a:sym typeface="Times New Roman" panose="02020603050405020304" charset="0"/>
            </a:endParaRPr>
          </a:p>
          <a:p>
            <a:pPr>
              <a:lnSpc>
                <a:spcPct val="90000"/>
              </a:lnSpc>
            </a:pPr>
            <a:endParaRPr lang="zh-CN" altLang="en-US" sz="2400">
              <a:latin typeface="+mn-lt"/>
            </a:endParaRPr>
          </a:p>
          <a:p>
            <a:pPr>
              <a:lnSpc>
                <a:spcPct val="90000"/>
              </a:lnSpc>
            </a:pPr>
            <a:endParaRPr lang="zh-CN" altLang="en-US" sz="2400">
              <a:latin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621905" y="793115"/>
            <a:ext cx="3279140" cy="518160"/>
            <a:chOff x="6685" y="3674"/>
            <a:chExt cx="5164" cy="816"/>
          </a:xfrm>
        </p:grpSpPr>
        <p:cxnSp>
          <p:nvCxnSpPr>
            <p:cNvPr id="5" name="直接连接符 4"/>
            <p:cNvCxnSpPr/>
            <p:nvPr>
              <p:custDataLst>
                <p:tags r:id="rId3"/>
              </p:custDataLst>
            </p:nvPr>
          </p:nvCxnSpPr>
          <p:spPr>
            <a:xfrm>
              <a:off x="6685" y="4370"/>
              <a:ext cx="1535" cy="1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>
              <p:custDataLst>
                <p:tags r:id="rId4"/>
              </p:custDataLst>
            </p:nvPr>
          </p:nvSpPr>
          <p:spPr>
            <a:xfrm>
              <a:off x="8609" y="3674"/>
              <a:ext cx="3241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rgbClr val="FF0000"/>
                  </a:solidFill>
                </a:rPr>
                <a:t>(falling)</a:t>
              </a:r>
              <a:endParaRPr lang="en-US" altLang="zh-CN" sz="280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257665" y="1539875"/>
            <a:ext cx="2185035" cy="518160"/>
            <a:chOff x="10035" y="5194"/>
            <a:chExt cx="3441" cy="816"/>
          </a:xfrm>
        </p:grpSpPr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10035" y="5854"/>
              <a:ext cx="90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1298" y="5194"/>
              <a:ext cx="2178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rgbClr val="FF0000"/>
                  </a:solidFill>
                </a:rPr>
                <a:t>(rising)</a:t>
              </a:r>
              <a:endParaRPr lang="en-US" altLang="zh-CN" sz="280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627235" y="2303780"/>
            <a:ext cx="1728470" cy="589915"/>
            <a:chOff x="10942" y="6534"/>
            <a:chExt cx="2722" cy="929"/>
          </a:xfrm>
        </p:grpSpPr>
        <p:cxnSp>
          <p:nvCxnSpPr>
            <p:cNvPr id="15" name="直接连接符 14"/>
            <p:cNvCxnSpPr/>
            <p:nvPr>
              <p:custDataLst>
                <p:tags r:id="rId7"/>
              </p:custDataLst>
            </p:nvPr>
          </p:nvCxnSpPr>
          <p:spPr>
            <a:xfrm>
              <a:off x="11396" y="6534"/>
              <a:ext cx="226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>
              <p:custDataLst>
                <p:tags r:id="rId8"/>
              </p:custDataLst>
            </p:nvPr>
          </p:nvSpPr>
          <p:spPr>
            <a:xfrm>
              <a:off x="10942" y="6647"/>
              <a:ext cx="2533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rgbClr val="FF0000"/>
                  </a:solidFill>
                </a:rPr>
                <a:t>(falling)</a:t>
              </a:r>
              <a:endParaRPr lang="en-US" altLang="zh-CN" sz="280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596630" y="2632710"/>
            <a:ext cx="3308985" cy="518160"/>
            <a:chOff x="8908" y="7350"/>
            <a:chExt cx="5211" cy="816"/>
          </a:xfrm>
        </p:grpSpPr>
        <p:cxnSp>
          <p:nvCxnSpPr>
            <p:cNvPr id="18" name="直接连接符 17"/>
            <p:cNvCxnSpPr/>
            <p:nvPr>
              <p:custDataLst>
                <p:tags r:id="rId9"/>
              </p:custDataLst>
            </p:nvPr>
          </p:nvCxnSpPr>
          <p:spPr>
            <a:xfrm flipV="1">
              <a:off x="8908" y="8008"/>
              <a:ext cx="2828" cy="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>
              <p:custDataLst>
                <p:tags r:id="rId10"/>
              </p:custDataLst>
            </p:nvPr>
          </p:nvSpPr>
          <p:spPr>
            <a:xfrm>
              <a:off x="11963" y="7350"/>
              <a:ext cx="2156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rgbClr val="FF0000"/>
                  </a:solidFill>
                </a:rPr>
                <a:t>(falling)</a:t>
              </a:r>
              <a:endParaRPr lang="en-US" altLang="zh-CN" sz="2800">
                <a:solidFill>
                  <a:srgbClr val="FF0000"/>
                </a:solidFill>
              </a:endParaRPr>
            </a:p>
          </p:txBody>
        </p:sp>
      </p:grpSp>
      <p:sp>
        <p:nvSpPr>
          <p:cNvPr id="49" name="横卷形 48"/>
          <p:cNvSpPr/>
          <p:nvPr>
            <p:custDataLst>
              <p:tags r:id="rId11"/>
            </p:custDataLst>
          </p:nvPr>
        </p:nvSpPr>
        <p:spPr>
          <a:xfrm rot="21240000">
            <a:off x="-26670" y="999490"/>
            <a:ext cx="4474845" cy="494411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lvl="0"/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 charset="0"/>
              </a:rPr>
              <a:t>Teaching tips:</a:t>
            </a:r>
            <a:endParaRPr lang="en-US" altLang="x-none" sz="24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 charset="0"/>
            </a:endParaRPr>
          </a:p>
          <a:p>
            <a:pPr lvl="0"/>
            <a:r>
              <a:rPr lang="en-US" altLang="x-none" sz="24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 charset="0"/>
              </a:rPr>
              <a:t>With question tags, intonation rises when a person asking question is not sure of the answer. When they know (or reasonable sure of) the answer to the question, their intonation usually falls.</a:t>
            </a:r>
            <a:endParaRPr lang="en-US" altLang="x-none" sz="2400" b="1" dirty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 charset="0"/>
            </a:endParaRPr>
          </a:p>
          <a:p>
            <a:pPr lvl="0"/>
            <a:endParaRPr lang="en-US" altLang="x-none" sz="2400" b="1" dirty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pic>
        <p:nvPicPr>
          <p:cNvPr id="20" name="Unit 3 Listening and Speaking P37-Pronunciation 2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30475" y="6059170"/>
            <a:ext cx="495300" cy="495300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15"/>
            </p:custDataLst>
          </p:nvPr>
        </p:nvSpPr>
        <p:spPr>
          <a:xfrm>
            <a:off x="4713605" y="4147185"/>
            <a:ext cx="705802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ts val="2880"/>
              </a:lnSpc>
            </a:pPr>
            <a:r>
              <a:rPr lang="en-US" altLang="x-none" sz="2400" b="1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Jack: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</a:t>
            </a:r>
            <a:r>
              <a:rPr lang="en-US" altLang="x-none" sz="2400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OK,but it won't make me too tired,will it?</a:t>
            </a:r>
            <a:endParaRPr lang="en-US" altLang="x-none" sz="2400" dirty="0">
              <a:latin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indent="0" fontAlgn="auto">
              <a:lnSpc>
                <a:spcPts val="2880"/>
              </a:lnSpc>
            </a:pPr>
            <a:r>
              <a:rPr lang="en-US" altLang="x-none" sz="2400" b="1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Dave:</a:t>
            </a:r>
            <a:r>
              <a:rPr lang="en-US" altLang="x-none" sz="2400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Maybe at first, but you'll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</a:t>
            </a:r>
            <a:r>
              <a:rPr lang="en-US" altLang="x-none" sz="2400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get used to it. I used</a:t>
            </a:r>
            <a:endParaRPr lang="en-US" altLang="x-none" sz="2400" dirty="0">
              <a:latin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indent="0" fontAlgn="auto">
              <a:lnSpc>
                <a:spcPts val="2880"/>
              </a:lnSpc>
            </a:pPr>
            <a:r>
              <a:rPr lang="en-US" altLang="x-none" sz="2400" dirty="0"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          to come here every day when I first started.</a:t>
            </a:r>
            <a:endParaRPr lang="en-US" altLang="x-none" sz="2400" dirty="0">
              <a:latin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indent="0" fontAlgn="auto">
              <a:lnSpc>
                <a:spcPts val="2880"/>
              </a:lnSpc>
            </a:pPr>
            <a:r>
              <a:rPr lang="en-US" altLang="x-none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Jack:</a:t>
            </a:r>
            <a:r>
              <a:rPr lang="en-US" altLang="x-none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Oh, I don't have to come here every day, </a:t>
            </a:r>
            <a:endParaRPr lang="en-US" altLang="x-none" sz="240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indent="0" fontAlgn="auto">
              <a:lnSpc>
                <a:spcPts val="2880"/>
              </a:lnSpc>
            </a:pPr>
            <a:r>
              <a:rPr lang="en-US" altLang="x-none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         do I?</a:t>
            </a:r>
            <a:endParaRPr lang="en-US" altLang="x-none" sz="240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indent="0" fontAlgn="auto">
              <a:lnSpc>
                <a:spcPts val="288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</a:t>
            </a:r>
            <a:r>
              <a:rPr lang="en-US" altLang="x-none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Dave: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</a:t>
            </a:r>
            <a:r>
              <a:rPr lang="en-US" altLang="x-none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No. Of course not. It's up to you, isn't it?</a:t>
            </a:r>
            <a:r>
              <a:rPr lang="en-US" altLang="x-none" sz="2800" dirty="0">
                <a:solidFill>
                  <a:srgbClr val="000000"/>
                </a:solidFill>
                <a:latin typeface="+mn-lt"/>
                <a:sym typeface="Times New Roman" panose="02020603050405020304" charset="0"/>
              </a:rPr>
              <a:t> </a:t>
            </a:r>
            <a:endParaRPr lang="zh-CN" altLang="en-US" sz="2800"/>
          </a:p>
        </p:txBody>
      </p:sp>
      <p:grpSp>
        <p:nvGrpSpPr>
          <p:cNvPr id="22" name="组合 21"/>
          <p:cNvGrpSpPr/>
          <p:nvPr/>
        </p:nvGrpSpPr>
        <p:grpSpPr>
          <a:xfrm>
            <a:off x="9833610" y="4109720"/>
            <a:ext cx="2319020" cy="518160"/>
            <a:chOff x="10667" y="2445"/>
            <a:chExt cx="3652" cy="816"/>
          </a:xfrm>
        </p:grpSpPr>
        <p:cxnSp>
          <p:nvCxnSpPr>
            <p:cNvPr id="23" name="直接连接符 22"/>
            <p:cNvCxnSpPr/>
            <p:nvPr>
              <p:custDataLst>
                <p:tags r:id="rId16"/>
              </p:custDataLst>
            </p:nvPr>
          </p:nvCxnSpPr>
          <p:spPr>
            <a:xfrm>
              <a:off x="10667" y="3163"/>
              <a:ext cx="158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/>
            <p:cNvSpPr txBox="1"/>
            <p:nvPr>
              <p:custDataLst>
                <p:tags r:id="rId17"/>
              </p:custDataLst>
            </p:nvPr>
          </p:nvSpPr>
          <p:spPr>
            <a:xfrm>
              <a:off x="12141" y="2445"/>
              <a:ext cx="2178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rgbClr val="FF0000"/>
                  </a:solidFill>
                </a:rPr>
                <a:t>(rising)</a:t>
              </a:r>
              <a:endParaRPr lang="en-US" altLang="zh-CN" sz="280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570855" y="5645785"/>
            <a:ext cx="2584450" cy="518160"/>
            <a:chOff x="2183" y="4992"/>
            <a:chExt cx="4070" cy="816"/>
          </a:xfrm>
        </p:grpSpPr>
        <p:cxnSp>
          <p:nvCxnSpPr>
            <p:cNvPr id="26" name="直接连接符 25"/>
            <p:cNvCxnSpPr/>
            <p:nvPr>
              <p:custDataLst>
                <p:tags r:id="rId18"/>
              </p:custDataLst>
            </p:nvPr>
          </p:nvCxnSpPr>
          <p:spPr>
            <a:xfrm>
              <a:off x="2183" y="5598"/>
              <a:ext cx="136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>
              <p:custDataLst>
                <p:tags r:id="rId19"/>
              </p:custDataLst>
            </p:nvPr>
          </p:nvSpPr>
          <p:spPr>
            <a:xfrm>
              <a:off x="4075" y="4992"/>
              <a:ext cx="2178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rgbClr val="FF0000"/>
                  </a:solidFill>
                </a:rPr>
                <a:t>(rising)</a:t>
              </a:r>
              <a:endParaRPr lang="en-US" altLang="zh-CN" sz="280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748520" y="6311900"/>
            <a:ext cx="2157095" cy="546100"/>
            <a:chOff x="10781" y="6270"/>
            <a:chExt cx="3397" cy="860"/>
          </a:xfrm>
        </p:grpSpPr>
        <p:cxnSp>
          <p:nvCxnSpPr>
            <p:cNvPr id="29" name="直接连接符 28"/>
            <p:cNvCxnSpPr/>
            <p:nvPr>
              <p:custDataLst>
                <p:tags r:id="rId20"/>
              </p:custDataLst>
            </p:nvPr>
          </p:nvCxnSpPr>
          <p:spPr>
            <a:xfrm>
              <a:off x="10781" y="6270"/>
              <a:ext cx="158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>
              <p:custDataLst>
                <p:tags r:id="rId21"/>
              </p:custDataLst>
            </p:nvPr>
          </p:nvSpPr>
          <p:spPr>
            <a:xfrm>
              <a:off x="10937" y="6314"/>
              <a:ext cx="3241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rgbClr val="FF0000"/>
                  </a:solidFill>
                </a:rPr>
                <a:t>(falling)</a:t>
              </a:r>
              <a:endParaRPr lang="en-US" altLang="zh-CN" sz="280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江语晨 - 浪漫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09750" y="2057400"/>
            <a:ext cx="304800" cy="3048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82905" y="1541145"/>
            <a:ext cx="11332845" cy="4984115"/>
          </a:xfrm>
          <a:prstGeom prst="rect">
            <a:avLst/>
          </a:prstGeom>
          <a:noFill/>
          <a:ln w="76200">
            <a:solidFill>
              <a:srgbClr val="75CF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5CFD7"/>
              </a:solidFill>
            </a:endParaRPr>
          </a:p>
        </p:txBody>
      </p:sp>
      <p:pic>
        <p:nvPicPr>
          <p:cNvPr id="18" name="葛雨晴 - 多糖芒果冰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4775" y="5398"/>
            <a:ext cx="114300" cy="1143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472440" y="1628775"/>
            <a:ext cx="11165840" cy="4768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pPr marL="285750" indent="-285750" algn="l" fontAlgn="auto">
              <a:lnSpc>
                <a:spcPts val="5560"/>
              </a:lnSpc>
              <a:buFont typeface="Wingdings" panose="05000000000000000000" charset="0"/>
              <a:buChar char="Ø"/>
            </a:pPr>
            <a:r>
              <a:rPr lang="en-US" altLang="zh-CN" sz="2800" b="1">
                <a:ln w="15875"/>
                <a:solidFill>
                  <a:schemeClr val="accent6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How many Olympic Games has China already held?  When and where?</a:t>
            </a:r>
            <a:endParaRPr lang="en-US" altLang="zh-CN" sz="2800" b="1">
              <a:ln w="15875"/>
              <a:solidFill>
                <a:schemeClr val="accent6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 algn="l" fontAlgn="auto">
              <a:lnSpc>
                <a:spcPts val="5560"/>
              </a:lnSpc>
              <a:buFont typeface="Wingdings" panose="05000000000000000000" charset="0"/>
              <a:buChar char="Ø"/>
            </a:pPr>
            <a:r>
              <a:rPr lang="en-US" altLang="zh-CN" sz="2800" b="1">
                <a:ln w="15875"/>
                <a:solidFill>
                  <a:schemeClr val="accent6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are the difference about the 2023 Asian Olympic Games compared with other international comprehensive sports events?</a:t>
            </a:r>
            <a:endParaRPr lang="en-US" altLang="zh-CN" sz="2800" b="1">
              <a:ln w="15875"/>
              <a:solidFill>
                <a:schemeClr val="accent6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 algn="l" fontAlgn="auto">
              <a:lnSpc>
                <a:spcPts val="5560"/>
              </a:lnSpc>
              <a:buFont typeface="Wingdings" panose="05000000000000000000" charset="0"/>
              <a:buChar char="Ø"/>
            </a:pPr>
            <a:r>
              <a:rPr lang="en-US" altLang="zh-CN" sz="2800" b="1">
                <a:ln w="15875"/>
                <a:solidFill>
                  <a:schemeClr val="accent6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are special about  2023 Asain Olympic Games?</a:t>
            </a:r>
            <a:endParaRPr lang="en-US" altLang="zh-CN" sz="2800" b="1">
              <a:ln w="15875"/>
              <a:solidFill>
                <a:schemeClr val="accent6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 algn="l" fontAlgn="auto">
              <a:lnSpc>
                <a:spcPts val="5560"/>
              </a:lnSpc>
              <a:buFont typeface="Wingdings" panose="05000000000000000000" charset="0"/>
              <a:buChar char="Ø"/>
            </a:pPr>
            <a:r>
              <a:rPr lang="en-US" altLang="zh-CN" sz="2800" b="1">
                <a:ln w="15875"/>
                <a:solidFill>
                  <a:schemeClr val="accent6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aree the newly-introduced sports in 2023 Asain Olympic Games?</a:t>
            </a:r>
            <a:endParaRPr lang="en-US" altLang="zh-CN" sz="2800" b="1">
              <a:ln w="15875"/>
              <a:solidFill>
                <a:schemeClr val="accent6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 algn="l" fontAlgn="auto">
              <a:lnSpc>
                <a:spcPts val="5560"/>
              </a:lnSpc>
              <a:buFont typeface="Wingdings" panose="05000000000000000000" charset="0"/>
              <a:buChar char="Ø"/>
            </a:pPr>
            <a:r>
              <a:rPr lang="en-US" altLang="zh-CN" sz="2800" b="1">
                <a:ln w="15875"/>
                <a:solidFill>
                  <a:schemeClr val="accent6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are the Asain Games’ three mascots(</a:t>
            </a:r>
            <a:r>
              <a:rPr lang="zh-CN" altLang="en-US" sz="2800" b="1">
                <a:ln w="15875"/>
                <a:solidFill>
                  <a:schemeClr val="accent6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吉祥物</a:t>
            </a:r>
            <a:r>
              <a:rPr lang="en-US" altLang="zh-CN" sz="2800" b="1">
                <a:ln w="15875"/>
                <a:solidFill>
                  <a:schemeClr val="accent6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r>
              <a:rPr lang="zh-CN" altLang="en-US" sz="2800" b="1">
                <a:ln w="15875"/>
                <a:solidFill>
                  <a:schemeClr val="accent6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？</a:t>
            </a:r>
            <a:endParaRPr lang="zh-CN" altLang="en-US" sz="2800" b="1">
              <a:ln w="15875"/>
              <a:solidFill>
                <a:schemeClr val="accent6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128905" y="284480"/>
            <a:ext cx="1193419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6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Watch the video and find out</a:t>
            </a:r>
            <a:endParaRPr lang="en-US" altLang="zh-CN" sz="36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  <a:p>
            <a:pPr algn="ctr"/>
            <a:r>
              <a:rPr lang="en-US" altLang="zh-CN" sz="36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 the answers to these questions: </a:t>
            </a:r>
            <a:endParaRPr lang="en-US" altLang="zh-CN" sz="36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8" name="图片 7" descr="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401810" y="5183505"/>
            <a:ext cx="2236470" cy="1341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3 the Asian Olympic Games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27735" y="1064260"/>
            <a:ext cx="10430510" cy="54864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00025" y="175895"/>
            <a:ext cx="1179195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Video about the 2023 Asain Olympic Games</a:t>
            </a:r>
            <a:endParaRPr lang="en-US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167005" y="146685"/>
            <a:ext cx="11868785" cy="6623050"/>
          </a:xfrm>
          <a:prstGeom prst="rect">
            <a:avLst/>
          </a:prstGeom>
          <a:noFill/>
          <a:ln w="76200">
            <a:solidFill>
              <a:srgbClr val="75CF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5CFD7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070" y="0"/>
            <a:ext cx="11579860" cy="69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en-US" altLang="zh-CN" sz="2800" b="1">
                <a:ln w="15875"/>
                <a:solidFill>
                  <a:schemeClr val="accent6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How many Olympic Games has China already held?  When and where?</a:t>
            </a:r>
            <a:endParaRPr lang="en-US" altLang="zh-CN" sz="2800" b="1">
              <a:ln w="15875"/>
              <a:solidFill>
                <a:schemeClr val="accent6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en-US" altLang="zh-CN" sz="2800" b="1">
                <a:ln w="15875"/>
                <a:solidFill>
                  <a:schemeClr val="accent6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are the difference about the  Asian Olympic Games compared with other international comprehensive sports events?</a:t>
            </a:r>
            <a:endParaRPr lang="en-US" altLang="zh-CN" sz="2800" b="1">
              <a:ln w="15875"/>
              <a:solidFill>
                <a:schemeClr val="accent6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200000"/>
              </a:lnSpc>
              <a:buFont typeface="Wingdings" panose="05000000000000000000" charset="0"/>
              <a:buNone/>
            </a:pPr>
            <a:endParaRPr lang="en-US" altLang="zh-CN" sz="2800" b="1">
              <a:ln w="15875"/>
              <a:solidFill>
                <a:schemeClr val="accent6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en-US" altLang="zh-CN" sz="2800" b="1">
                <a:ln w="15875"/>
                <a:solidFill>
                  <a:schemeClr val="accent6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are special about  2023 Asain Olympic Games?</a:t>
            </a:r>
            <a:endParaRPr lang="en-US" altLang="zh-CN" sz="2800" b="1">
              <a:ln w="15875"/>
              <a:solidFill>
                <a:schemeClr val="accent6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en-US" altLang="zh-CN" sz="2800" b="1">
                <a:ln w="15875"/>
                <a:solidFill>
                  <a:schemeClr val="accent6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aree the newly-introduced sports in 2023 Asain Olympic Games?</a:t>
            </a:r>
            <a:endParaRPr lang="en-US" altLang="zh-CN" sz="2800" b="1">
              <a:ln w="15875"/>
              <a:solidFill>
                <a:schemeClr val="accent6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en-US" altLang="zh-CN" sz="2800" b="1">
                <a:ln w="15875"/>
                <a:solidFill>
                  <a:schemeClr val="accent6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are the Asain Games’ three mascots(</a:t>
            </a:r>
            <a:r>
              <a:rPr lang="zh-CN" altLang="en-US" sz="2800" b="1">
                <a:ln w="15875"/>
                <a:solidFill>
                  <a:schemeClr val="accent6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吉祥物</a:t>
            </a:r>
            <a:r>
              <a:rPr lang="en-US" altLang="zh-CN" sz="2800" b="1">
                <a:ln w="15875"/>
                <a:solidFill>
                  <a:schemeClr val="accent6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r>
              <a:rPr lang="zh-CN" altLang="en-US" sz="2800" b="1">
                <a:ln w="15875"/>
                <a:solidFill>
                  <a:schemeClr val="accent6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？</a:t>
            </a:r>
            <a:endParaRPr lang="zh-CN" altLang="en-US" sz="2800" b="1">
              <a:ln w="15875"/>
              <a:solidFill>
                <a:schemeClr val="accent6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3415" y="801370"/>
            <a:ext cx="1088453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32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Two. In Beijing and in Guangzhou in 1990 and 2010 respectively.</a:t>
            </a:r>
            <a:endParaRPr lang="en-US" altLang="zh-CN" sz="32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9305" y="2845435"/>
            <a:ext cx="1088453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32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Asain Games have non-Olympic sports.</a:t>
            </a:r>
            <a:endParaRPr lang="en-US" altLang="zh-CN" sz="32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8820" y="4172585"/>
            <a:ext cx="10884535" cy="53213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 fontAlgn="auto">
              <a:lnSpc>
                <a:spcPts val="3440"/>
              </a:lnSpc>
            </a:pPr>
            <a:r>
              <a:rPr lang="en-US" altLang="zh-CN" sz="32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1. The largest   2. Many new sports</a:t>
            </a:r>
            <a:endParaRPr lang="en-US" altLang="zh-CN" sz="32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8820" y="5084445"/>
            <a:ext cx="1088453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32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Esports and breaking</a:t>
            </a:r>
            <a:endParaRPr lang="en-US" altLang="zh-CN" sz="32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9305" y="5967730"/>
            <a:ext cx="1088453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32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Chenchen, Congcong and Lianlian</a:t>
            </a:r>
            <a:endParaRPr lang="en-US" altLang="zh-CN" sz="32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85346" y="3918734"/>
            <a:ext cx="2772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b="1" dirty="0">
                <a:solidFill>
                  <a:schemeClr val="bg1"/>
                </a:solidFill>
              </a:rPr>
              <a:t>HOLIDAY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85346" y="4831050"/>
            <a:ext cx="722861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Click here to add words Click here to add words Click here to add words Click here to add words Click here to add words</a:t>
            </a:r>
            <a:endParaRPr lang="zh-CN" alt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Click here to add words Click here to add</a:t>
            </a:r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12115" y="125730"/>
            <a:ext cx="11388090" cy="199961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ln w="15875"/>
                <a:solidFill>
                  <a:srgbClr val="FF0000"/>
                </a:solidFill>
                <a:effectLst/>
              </a:rPr>
              <a:t>Talking</a:t>
            </a:r>
            <a:endParaRPr lang="en-US" altLang="zh-CN" sz="4400" b="1">
              <a:ln w="15875"/>
              <a:solidFill>
                <a:srgbClr val="FF0000"/>
              </a:solidFill>
              <a:effectLst/>
            </a:endParaRPr>
          </a:p>
          <a:p>
            <a:pPr algn="ctr"/>
            <a:r>
              <a:rPr lang="en-US" altLang="zh-CN" sz="40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 Which sportsman impresses you most?</a:t>
            </a:r>
            <a:endParaRPr lang="en-US" altLang="zh-CN" sz="40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  <a:p>
            <a:pPr algn="ctr"/>
            <a:r>
              <a:rPr lang="en-US" altLang="zh-CN" sz="40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And what quality impressed you most?</a:t>
            </a:r>
            <a:endParaRPr lang="en-US" altLang="zh-CN" sz="40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760" y="2370455"/>
            <a:ext cx="4157345" cy="265938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385" y="3162935"/>
            <a:ext cx="6567805" cy="3695065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410" y="2192020"/>
            <a:ext cx="4393565" cy="2571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江语晨 - 浪漫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09750" y="2057400"/>
            <a:ext cx="304800" cy="3048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061720" y="1396365"/>
            <a:ext cx="6588125" cy="3648075"/>
          </a:xfrm>
          <a:prstGeom prst="rect">
            <a:avLst/>
          </a:prstGeom>
          <a:noFill/>
          <a:ln w="76200">
            <a:solidFill>
              <a:srgbClr val="75CF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5CFD7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34143" y="1865311"/>
            <a:ext cx="5275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rgbClr val="75CFD7"/>
                </a:solidFill>
                <a:latin typeface="柳公权柳体" panose="02000000000000000000" pitchFamily="2" charset="-122"/>
                <a:ea typeface="柳公权柳体" panose="02000000000000000000" pitchFamily="2" charset="-122"/>
              </a:rPr>
              <a:t>你好 夏天</a:t>
            </a:r>
            <a:endParaRPr lang="zh-CN" altLang="en-US" sz="8800" dirty="0">
              <a:solidFill>
                <a:srgbClr val="75CFD7"/>
              </a:solidFill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82939" y="3338134"/>
            <a:ext cx="40224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Click here to add words Click here to add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 words Click here to add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2803700" y="4253172"/>
            <a:ext cx="3380885" cy="592477"/>
          </a:xfrm>
          <a:prstGeom prst="roundRect">
            <a:avLst>
              <a:gd name="adj" fmla="val 50000"/>
            </a:avLst>
          </a:prstGeom>
          <a:noFill/>
          <a:ln>
            <a:solidFill>
              <a:srgbClr val="7BA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395261" y="2362504"/>
            <a:ext cx="3279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主讲人：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XXX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8" name="葛雨晴 - 多糖芒果冰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4775" y="5398"/>
            <a:ext cx="114300" cy="1143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1061720" y="1463040"/>
            <a:ext cx="6450330" cy="345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pPr indent="0" fontAlgn="auto">
              <a:lnSpc>
                <a:spcPts val="6000"/>
              </a:lnSpc>
            </a:pPr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Book 1 Unit 3</a:t>
            </a:r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 </a:t>
            </a:r>
            <a:endParaRPr lang="en-US" altLang="zh-CN" sz="3200">
              <a:latin typeface="Arial Black" panose="020B0A04020102020204" charset="0"/>
              <a:cs typeface="Arial Black" panose="020B0A04020102020204" charset="0"/>
            </a:endParaRPr>
          </a:p>
          <a:p>
            <a:pPr indent="0" fontAlgn="auto">
              <a:lnSpc>
                <a:spcPts val="6000"/>
              </a:lnSpc>
            </a:pPr>
            <a:r>
              <a:rPr lang="en-US" altLang="zh-CN" sz="4400" b="1">
                <a:latin typeface="Arial Black" panose="020B0A04020102020204" charset="0"/>
                <a:cs typeface="Arial Black" panose="020B0A04020102020204" charset="0"/>
              </a:rPr>
              <a:t>Sports and Fitness</a:t>
            </a:r>
            <a:endParaRPr lang="en-US" altLang="zh-CN" sz="4400" b="1">
              <a:latin typeface="Arial Black" panose="020B0A04020102020204" charset="0"/>
              <a:cs typeface="Arial Black" panose="020B0A04020102020204" charset="0"/>
            </a:endParaRPr>
          </a:p>
          <a:p>
            <a:pPr indent="0" algn="r" fontAlgn="auto">
              <a:lnSpc>
                <a:spcPts val="6000"/>
              </a:lnSpc>
            </a:pPr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Listening and Speaking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  <a:p>
            <a:pPr indent="0" algn="r" fontAlgn="auto">
              <a:lnSpc>
                <a:spcPts val="6000"/>
              </a:lnSpc>
            </a:pPr>
            <a:r>
              <a:rPr lang="en-US" altLang="zh-CN" sz="2800" b="1">
                <a:latin typeface="Arial Black" panose="020B0A04020102020204" charset="0"/>
                <a:cs typeface="Arial Black" panose="020B0A04020102020204" charset="0"/>
              </a:rPr>
              <a:t>           </a:t>
            </a:r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   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83180" y="5541010"/>
            <a:ext cx="506603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浙江省衢州第一中学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pitchFamily="34" charset="-122"/>
              </a:rPr>
              <a:t>   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徐荣仙</a:t>
            </a:r>
            <a:endParaRPr lang="zh-CN" altLang="en-US" sz="2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bldLvl="0" animBg="1"/>
      <p:bldP spid="13" grpId="0"/>
      <p:bldP spid="14" grpId="0"/>
      <p:bldP spid="16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531610" y="532765"/>
            <a:ext cx="5526405" cy="5925820"/>
          </a:xfrm>
          <a:prstGeom prst="rect">
            <a:avLst/>
          </a:prstGeom>
          <a:solidFill>
            <a:srgbClr val="75CFD7"/>
          </a:solidFill>
          <a:ln>
            <a:solidFill>
              <a:srgbClr val="FFE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 r="30685"/>
          <a:stretch>
            <a:fillRect/>
          </a:stretch>
        </p:blipFill>
        <p:spPr>
          <a:xfrm>
            <a:off x="524433" y="1457407"/>
            <a:ext cx="5586413" cy="470036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24483" y="1894597"/>
            <a:ext cx="4788497" cy="3943186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72160" y="358140"/>
            <a:ext cx="40322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endParaRPr lang="en-US" altLang="zh-CN" sz="5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60" y="1894840"/>
            <a:ext cx="4788535" cy="4262120"/>
          </a:xfrm>
          <a:prstGeom prst="rect">
            <a:avLst/>
          </a:prstGeom>
        </p:spPr>
      </p:pic>
      <p:pic>
        <p:nvPicPr>
          <p:cNvPr id="9" name="图片 8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60" y="628650"/>
            <a:ext cx="5081905" cy="5713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5465" y="211455"/>
            <a:ext cx="11157585" cy="64541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5465" y="211455"/>
            <a:ext cx="6757035" cy="1076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p>
            <a:pPr marL="457200" indent="-457200" algn="l">
              <a:buFont typeface="Wingdings" panose="05000000000000000000" charset="0"/>
              <a:buChar char="Ø"/>
            </a:pP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What are they doing?</a:t>
            </a:r>
            <a:endParaRPr lang="en-US" altLang="zh-CN" sz="3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457200" indent="-457200" algn="l">
              <a:buFont typeface="Wingdings" panose="05000000000000000000" charset="0"/>
              <a:buChar char="Ø"/>
            </a:pP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Why are they taking exercise?</a:t>
            </a:r>
            <a:endParaRPr lang="en-US" altLang="zh-CN" sz="3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椭圆形标注 5"/>
          <p:cNvSpPr/>
          <p:nvPr/>
        </p:nvSpPr>
        <p:spPr>
          <a:xfrm>
            <a:off x="6493510" y="2466975"/>
            <a:ext cx="5059045" cy="3288030"/>
          </a:xfrm>
          <a:prstGeom prst="wedgeEllipseCallout">
            <a:avLst>
              <a:gd name="adj1" fmla="val -28837"/>
              <a:gd name="adj2" fmla="val 7266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049770" y="2710180"/>
            <a:ext cx="4081780" cy="2642235"/>
          </a:xfrm>
          <a:prstGeom prst="rect">
            <a:avLst/>
          </a:prstGeom>
        </p:spPr>
        <p:txBody>
          <a:bodyPr>
            <a:noAutofit/>
          </a:bodyPr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build/strengthen one’s body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enhance/ cultivate friendship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peomote friendship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ease stress from...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help keep fit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watch weight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strengthen one’s immune system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shape one’s willpower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...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/>
      <p:bldP spid="6" grpId="1" animBg="1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副标题 28"/>
          <p:cNvSpPr/>
          <p:nvPr>
            <p:ph type="subTitle" idx="1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0" name="标题 29"/>
          <p:cNvSpPr/>
          <p:nvPr>
            <p:ph type="ctrTitle" idx="2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文本占位符 30"/>
          <p:cNvSpPr>
            <a:spLocks noGrp="1"/>
          </p:cNvSpPr>
          <p:nvPr>
            <p:ph type="body" idx="3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68" y="282575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" y="6699250"/>
            <a:ext cx="12192000" cy="158750"/>
          </a:xfrm>
          <a:prstGeom prst="rect">
            <a:avLst/>
          </a:prstGeom>
        </p:spPr>
      </p:pic>
      <p:grpSp>
        <p:nvGrpSpPr>
          <p:cNvPr id="28" name="组合 27"/>
          <p:cNvGrpSpPr/>
          <p:nvPr>
            <p:custDataLst>
              <p:tags r:id="rId8"/>
            </p:custDataLst>
          </p:nvPr>
        </p:nvGrpSpPr>
        <p:grpSpPr>
          <a:xfrm>
            <a:off x="57150" y="99060"/>
            <a:ext cx="3810000" cy="769620"/>
            <a:chOff x="317" y="-32"/>
            <a:chExt cx="6000" cy="1212"/>
          </a:xfrm>
        </p:grpSpPr>
        <p:sp>
          <p:nvSpPr>
            <p:cNvPr id="18" name="文本框 4"/>
            <p:cNvSpPr txBox="1"/>
            <p:nvPr>
              <p:custDataLst>
                <p:tags r:id="rId9"/>
              </p:custDataLst>
            </p:nvPr>
          </p:nvSpPr>
          <p:spPr>
            <a:xfrm>
              <a:off x="317" y="-32"/>
              <a:ext cx="6000" cy="104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0" tIns="192024" rIns="0" bIns="0" rtlCol="0" anchor="ctr" anchorCtr="0"/>
            <a:lstStyle>
              <a:lvl1pPr algn="l" defTabSz="913765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3600" kern="1200" spc="-151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R="0" lvl="0" indent="0" defTabSz="914400" fontAlgn="ctr">
                <a:lnSpc>
                  <a:spcPts val="38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altLang="zh-CN" sz="2800" b="1" i="0" u="none" strike="noStrike" kern="0" cap="none" spc="200" normalizeH="0" noProof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LnTx/>
                <a:uFillTx/>
                <a:latin typeface="Times New Roman" panose="02020603050405020304"/>
                <a:ea typeface="汉仪典雅体简" panose="00020600040101010101" charset="-122"/>
                <a:cs typeface="Times New Roman" panose="02020603050405020304" charset="0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0"/>
              </p:custDataLst>
            </p:nvPr>
          </p:nvSpPr>
          <p:spPr>
            <a:xfrm>
              <a:off x="429" y="164"/>
              <a:ext cx="579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600" b="1" kern="0" spc="200" noProof="0">
                  <a:ln>
                    <a:noFill/>
                  </a:ln>
                  <a:solidFill>
                    <a:schemeClr val="accent1">
                      <a:lumMod val="25000"/>
                    </a:schemeClr>
                  </a:solidFill>
                  <a:effectLst/>
                  <a:uLnTx/>
                  <a:uFillTx/>
                  <a:latin typeface="Times New Roman" panose="02020603050405020304"/>
                  <a:ea typeface="汉仪典雅体简" panose="00020600040101010101" charset="-122"/>
                  <a:cs typeface="Times New Roman" panose="02020603050405020304" charset="0"/>
                  <a:sym typeface="+mn-ea"/>
                </a:rPr>
                <a:t>Step 1 Lead-in</a:t>
              </a:r>
              <a:endParaRPr lang="en-US" altLang="zh-CN" sz="3600" b="1" kern="0" spc="200" noProof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LnTx/>
                <a:uFillTx/>
                <a:latin typeface="Times New Roman" panose="02020603050405020304"/>
                <a:ea typeface="汉仪典雅体简" panose="00020600040101010101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11"/>
            </p:custDataLst>
          </p:nvPr>
        </p:nvGrpSpPr>
        <p:grpSpPr>
          <a:xfrm>
            <a:off x="-1137685" y="1831659"/>
            <a:ext cx="3005472" cy="646331"/>
            <a:chOff x="-454660" y="2316487"/>
            <a:chExt cx="3005472" cy="646331"/>
          </a:xfrm>
        </p:grpSpPr>
        <p:sp>
          <p:nvSpPr>
            <p:cNvPr id="9" name="TextBox 4"/>
            <p:cNvSpPr txBox="1"/>
            <p:nvPr>
              <p:custDataLst>
                <p:tags r:id="rId12"/>
              </p:custDataLst>
            </p:nvPr>
          </p:nvSpPr>
          <p:spPr>
            <a:xfrm>
              <a:off x="-454660" y="2316487"/>
              <a:ext cx="29432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smtClean="0">
                  <a:solidFill>
                    <a:srgbClr val="002060"/>
                  </a:solidFill>
                  <a:latin typeface="Times New Roman" panose="02020603050405020304"/>
                  <a:cs typeface="Times New Roman" panose="02020603050405020304" charset="0"/>
                </a:rPr>
                <a:t>          </a:t>
              </a: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/>
                  <a:cs typeface="Times New Roman" panose="02020603050405020304" charset="0"/>
                </a:rPr>
                <a:t>Quote</a:t>
              </a:r>
              <a:endParaRPr lang="zh-CN" altLang="en-US" sz="3200" b="1">
                <a:solidFill>
                  <a:srgbClr val="002060"/>
                </a:solidFill>
                <a:latin typeface="Times New Roman" panose="02020603050405020304"/>
                <a:cs typeface="Times New Roman" panose="02020603050405020304" charset="0"/>
              </a:endParaRPr>
            </a:p>
          </p:txBody>
        </p:sp>
        <p:sp>
          <p:nvSpPr>
            <p:cNvPr id="10" name="右箭头 9"/>
            <p:cNvSpPr/>
            <p:nvPr>
              <p:custDataLst>
                <p:tags r:id="rId13"/>
              </p:custDataLst>
            </p:nvPr>
          </p:nvSpPr>
          <p:spPr>
            <a:xfrm>
              <a:off x="1879299" y="2607632"/>
              <a:ext cx="671513" cy="228600"/>
            </a:xfrm>
            <a:prstGeom prst="rightArrow">
              <a:avLst/>
            </a:prstGeom>
            <a:solidFill>
              <a:schemeClr val="accent5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圆角矩形 11"/>
          <p:cNvSpPr/>
          <p:nvPr>
            <p:custDataLst>
              <p:tags r:id="rId14"/>
            </p:custDataLst>
          </p:nvPr>
        </p:nvSpPr>
        <p:spPr>
          <a:xfrm>
            <a:off x="1867535" y="1710055"/>
            <a:ext cx="5856605" cy="1342390"/>
          </a:xfrm>
          <a:prstGeom prst="roundRect">
            <a:avLst/>
          </a:prstGeom>
          <a:solidFill>
            <a:schemeClr val="bg2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3600" b="1" smtClean="0">
                <a:solidFill>
                  <a:srgbClr val="FF0000"/>
                </a:solidFill>
                <a:latin typeface="Times New Roman" panose="02020603050405020304"/>
                <a:cs typeface="Times New Roman" panose="02020603050405020304" charset="0"/>
              </a:rPr>
              <a:t>All sports for all people.</a:t>
            </a:r>
            <a:endParaRPr lang="en-US" altLang="zh-CN" sz="3600" b="1" smtClean="0">
              <a:solidFill>
                <a:srgbClr val="FF0000"/>
              </a:solidFill>
              <a:latin typeface="Times New Roman" panose="02020603050405020304"/>
              <a:cs typeface="Times New Roman" panose="02020603050405020304" charset="0"/>
            </a:endParaRPr>
          </a:p>
          <a:p>
            <a:pPr algn="l"/>
            <a:r>
              <a:rPr lang="en-US" altLang="zh-CN" sz="2800" b="1" smtClean="0">
                <a:solidFill>
                  <a:srgbClr val="002060"/>
                </a:solidFill>
                <a:latin typeface="Times New Roman" panose="02020603050405020304"/>
                <a:cs typeface="Times New Roman" panose="02020603050405020304" charset="0"/>
              </a:rPr>
              <a:t>                      ----Pierre de Coubertin</a:t>
            </a:r>
            <a:endParaRPr lang="zh-CN" altLang="en-US" sz="2800" b="1">
              <a:solidFill>
                <a:srgbClr val="002060"/>
              </a:solidFill>
              <a:latin typeface="Times New Roman" panose="02020603050405020304"/>
              <a:cs typeface="Times New Roman" panose="02020603050405020304" charset="0"/>
            </a:endParaRPr>
          </a:p>
        </p:txBody>
      </p:sp>
      <p:sp>
        <p:nvSpPr>
          <p:cNvPr id="13" name="矩形 12"/>
          <p:cNvSpPr/>
          <p:nvPr>
            <p:custDataLst>
              <p:tags r:id="rId15"/>
            </p:custDataLst>
          </p:nvPr>
        </p:nvSpPr>
        <p:spPr>
          <a:xfrm>
            <a:off x="4718051" y="282555"/>
            <a:ext cx="3187700" cy="706755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Times New Roman" panose="02020603050405020304"/>
                <a:cs typeface="Times New Roman" panose="02020603050405020304" charset="0"/>
              </a:rPr>
              <a:t>Cultural Note</a:t>
            </a:r>
            <a:endParaRPr lang="en-US" altLang="zh-CN" sz="4000" b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  <a:latin typeface="Times New Roman" panose="02020603050405020304"/>
              <a:cs typeface="Times New Roman" panose="02020603050405020304" charset="0"/>
            </a:endParaRPr>
          </a:p>
        </p:txBody>
      </p:sp>
      <p:grpSp>
        <p:nvGrpSpPr>
          <p:cNvPr id="14" name="组合 13"/>
          <p:cNvGrpSpPr/>
          <p:nvPr>
            <p:custDataLst>
              <p:tags r:id="rId16"/>
            </p:custDataLst>
          </p:nvPr>
        </p:nvGrpSpPr>
        <p:grpSpPr>
          <a:xfrm>
            <a:off x="-890270" y="3595323"/>
            <a:ext cx="3187717" cy="584775"/>
            <a:chOff x="114935" y="1636465"/>
            <a:chExt cx="3187717" cy="584775"/>
          </a:xfrm>
        </p:grpSpPr>
        <p:sp>
          <p:nvSpPr>
            <p:cNvPr id="15" name="TextBox 14"/>
            <p:cNvSpPr txBox="1"/>
            <p:nvPr>
              <p:custDataLst>
                <p:tags r:id="rId17"/>
              </p:custDataLst>
            </p:nvPr>
          </p:nvSpPr>
          <p:spPr>
            <a:xfrm>
              <a:off x="114935" y="1636465"/>
              <a:ext cx="29432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/>
                  <a:cs typeface="Times New Roman" panose="02020603050405020304" charset="0"/>
                </a:rPr>
                <a:t>        Meaning</a:t>
              </a:r>
              <a:endParaRPr lang="zh-CN" altLang="en-US" sz="3200" b="1">
                <a:solidFill>
                  <a:srgbClr val="002060"/>
                </a:solidFill>
                <a:latin typeface="Times New Roman" panose="02020603050405020304"/>
                <a:cs typeface="Times New Roman" panose="02020603050405020304" charset="0"/>
              </a:endParaRPr>
            </a:p>
          </p:txBody>
        </p:sp>
        <p:sp>
          <p:nvSpPr>
            <p:cNvPr id="16" name="右箭头 15"/>
            <p:cNvSpPr/>
            <p:nvPr>
              <p:custDataLst>
                <p:tags r:id="rId18"/>
              </p:custDataLst>
            </p:nvPr>
          </p:nvSpPr>
          <p:spPr>
            <a:xfrm>
              <a:off x="2631139" y="1888240"/>
              <a:ext cx="671513" cy="228600"/>
            </a:xfrm>
            <a:prstGeom prst="rightArrow">
              <a:avLst/>
            </a:prstGeom>
            <a:solidFill>
              <a:schemeClr val="accent5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圆角矩形 16"/>
          <p:cNvSpPr/>
          <p:nvPr>
            <p:custDataLst>
              <p:tags r:id="rId19"/>
            </p:custDataLst>
          </p:nvPr>
        </p:nvSpPr>
        <p:spPr>
          <a:xfrm>
            <a:off x="2391410" y="3893820"/>
            <a:ext cx="4685030" cy="1416050"/>
          </a:xfrm>
          <a:prstGeom prst="roundRect">
            <a:avLst/>
          </a:prstGeom>
          <a:solidFill>
            <a:schemeClr val="bg2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smtClean="0">
                <a:solidFill>
                  <a:prstClr val="black"/>
                </a:solidFill>
                <a:latin typeface="+mn-ea"/>
              </a:rPr>
              <a:t>全民健身。</a:t>
            </a:r>
            <a:endParaRPr lang="en-US" altLang="zh-CN" sz="2800" b="1" smtClean="0">
              <a:solidFill>
                <a:prstClr val="black"/>
              </a:solidFill>
              <a:latin typeface="+mn-ea"/>
            </a:endParaRPr>
          </a:p>
          <a:p>
            <a:pPr algn="r"/>
            <a:r>
              <a:rPr lang="en-US" altLang="zh-CN" sz="2800" b="1" smtClean="0">
                <a:solidFill>
                  <a:prstClr val="black"/>
                </a:solidFill>
                <a:latin typeface="+mn-ea"/>
              </a:rPr>
              <a:t>-----</a:t>
            </a:r>
            <a:r>
              <a:rPr lang="zh-CN" altLang="en-US" sz="2800" b="1" smtClean="0">
                <a:solidFill>
                  <a:prstClr val="black"/>
                </a:solidFill>
                <a:latin typeface="+mn-ea"/>
              </a:rPr>
              <a:t>弗朗西斯</a:t>
            </a:r>
            <a:r>
              <a:rPr lang="en-US" altLang="zh-CN" sz="2800" b="1" smtClean="0">
                <a:solidFill>
                  <a:prstClr val="black"/>
                </a:solidFill>
                <a:latin typeface="+mn-ea"/>
              </a:rPr>
              <a:t>·</a:t>
            </a:r>
            <a:r>
              <a:rPr lang="zh-CN" altLang="en-US" sz="2800" b="1" smtClean="0">
                <a:solidFill>
                  <a:prstClr val="black"/>
                </a:solidFill>
                <a:latin typeface="+mn-ea"/>
              </a:rPr>
              <a:t>培根</a:t>
            </a:r>
            <a:endParaRPr lang="zh-CN" altLang="en-US" sz="2800" b="1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22920" y="734695"/>
            <a:ext cx="4069080" cy="5803265"/>
          </a:xfrm>
          <a:prstGeom prst="rect">
            <a:avLst/>
          </a:prstGeom>
        </p:spPr>
      </p:pic>
    </p:spTree>
    <p:custDataLst>
      <p:tags r:id="rId21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5465" y="211455"/>
            <a:ext cx="11157585" cy="64541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5465" y="211455"/>
            <a:ext cx="6757035" cy="1076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p>
            <a:pPr marL="457200" indent="-457200" algn="l">
              <a:buFont typeface="Wingdings" panose="05000000000000000000" charset="0"/>
              <a:buChar char="Ø"/>
            </a:pP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What are they doing?</a:t>
            </a:r>
            <a:endParaRPr lang="en-US" altLang="zh-CN" sz="3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457200" indent="-457200" algn="l">
              <a:buFont typeface="Wingdings" panose="05000000000000000000" charset="0"/>
              <a:buChar char="Ø"/>
            </a:pP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Why are they taking exercise?</a:t>
            </a:r>
            <a:endParaRPr lang="en-US" altLang="zh-CN" sz="3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椭圆形标注 5"/>
          <p:cNvSpPr/>
          <p:nvPr/>
        </p:nvSpPr>
        <p:spPr>
          <a:xfrm>
            <a:off x="6493510" y="2466975"/>
            <a:ext cx="5059045" cy="3288030"/>
          </a:xfrm>
          <a:prstGeom prst="wedgeEllipseCallout">
            <a:avLst>
              <a:gd name="adj1" fmla="val -28837"/>
              <a:gd name="adj2" fmla="val 7266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049770" y="2710180"/>
            <a:ext cx="4081780" cy="2642235"/>
          </a:xfrm>
          <a:prstGeom prst="rect">
            <a:avLst/>
          </a:prstGeom>
        </p:spPr>
        <p:txBody>
          <a:bodyPr>
            <a:noAutofit/>
          </a:bodyPr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build/strengthen one’s body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enhance/ cultivate friendship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peomote friendship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ease stress from...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help keep fit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watch weight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strengthen one’s immune system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shape one’s willpower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...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7" grpId="0"/>
      <p:bldP spid="6" grpId="1" animBg="1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942340" y="1833880"/>
            <a:ext cx="9964420" cy="2616200"/>
            <a:chOff x="463" y="2888"/>
            <a:chExt cx="13349" cy="4120"/>
          </a:xfrm>
        </p:grpSpPr>
        <p:pic>
          <p:nvPicPr>
            <p:cNvPr id="5" name="图片 4" descr="F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533" y="3373"/>
              <a:ext cx="3579" cy="2263"/>
            </a:xfrm>
            <a:prstGeom prst="rect">
              <a:avLst/>
            </a:prstGeom>
          </p:spPr>
        </p:pic>
        <p:pic>
          <p:nvPicPr>
            <p:cNvPr id="7" name="图片 6" descr="欧冠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12" y="2888"/>
              <a:ext cx="3301" cy="4121"/>
            </a:xfrm>
            <a:prstGeom prst="rect">
              <a:avLst/>
            </a:prstGeom>
          </p:spPr>
        </p:pic>
        <p:pic>
          <p:nvPicPr>
            <p:cNvPr id="3" name="图片 2" descr="FIF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" y="3359"/>
              <a:ext cx="3522" cy="2517"/>
            </a:xfrm>
            <a:prstGeom prst="rect">
              <a:avLst/>
            </a:prstGeom>
          </p:spPr>
        </p:pic>
        <p:pic>
          <p:nvPicPr>
            <p:cNvPr id="6" name="图片 5" descr="NBA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63" y="3472"/>
              <a:ext cx="4443" cy="2516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848995" y="3774440"/>
            <a:ext cx="10378440" cy="2660015"/>
            <a:chOff x="790" y="5944"/>
            <a:chExt cx="13587" cy="4189"/>
          </a:xfrm>
        </p:grpSpPr>
        <p:pic>
          <p:nvPicPr>
            <p:cNvPr id="11" name="图片 10" descr="奥运会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17" y="6163"/>
              <a:ext cx="6361" cy="3970"/>
            </a:xfrm>
            <a:prstGeom prst="rect">
              <a:avLst/>
            </a:prstGeom>
          </p:spPr>
        </p:pic>
        <p:pic>
          <p:nvPicPr>
            <p:cNvPr id="8" name="图片 7" descr="澳大利亚网球公开赛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0" y="6304"/>
              <a:ext cx="3223" cy="3223"/>
            </a:xfrm>
            <a:prstGeom prst="rect">
              <a:avLst/>
            </a:prstGeom>
          </p:spPr>
        </p:pic>
        <p:pic>
          <p:nvPicPr>
            <p:cNvPr id="9" name="图片 8" descr="MLB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69" y="5944"/>
              <a:ext cx="4177" cy="3802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381635" y="1277620"/>
            <a:ext cx="112795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accent2"/>
                </a:solidFill>
              </a:rPr>
              <a:t>Have you heard of these </a:t>
            </a:r>
            <a:r>
              <a:rPr lang="en-US" altLang="zh-CN" sz="3200" b="1">
                <a:solidFill>
                  <a:srgbClr val="FF0000"/>
                </a:solidFill>
              </a:rPr>
              <a:t>sports events</a:t>
            </a:r>
            <a:r>
              <a:rPr lang="en-US" altLang="zh-CN" sz="3200" b="1">
                <a:solidFill>
                  <a:schemeClr val="accent2"/>
                </a:solidFill>
              </a:rPr>
              <a:t>? What are they about?</a:t>
            </a:r>
            <a:endParaRPr lang="en-US" altLang="zh-CN" sz="3200" b="1">
              <a:solidFill>
                <a:schemeClr val="accent2"/>
              </a:solidFill>
            </a:endParaRPr>
          </a:p>
        </p:txBody>
      </p:sp>
      <p:sp>
        <p:nvSpPr>
          <p:cNvPr id="4" name="五边形 3"/>
          <p:cNvSpPr/>
          <p:nvPr/>
        </p:nvSpPr>
        <p:spPr>
          <a:xfrm>
            <a:off x="382270" y="126365"/>
            <a:ext cx="3851910" cy="73406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000" b="1"/>
              <a:t>Warming-up</a:t>
            </a:r>
            <a:endParaRPr lang="en-US" altLang="zh-CN" sz="4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 descr="体操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4795" y="98425"/>
            <a:ext cx="3803015" cy="28321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64795" y="98425"/>
            <a:ext cx="2094865" cy="5181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2800" b="1">
                <a:solidFill>
                  <a:schemeClr val="bg1"/>
                </a:solidFill>
                <a:latin typeface="+mn-lt"/>
                <a:ea typeface="黑体" panose="02010609060101010101" charset="-122"/>
              </a:rPr>
              <a:t>gymnastic</a:t>
            </a:r>
            <a:r>
              <a:rPr lang="en-US" altLang="zh-CN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en-US" altLang="zh-CN" sz="2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 descr="p37 滑雪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246245" y="158750"/>
            <a:ext cx="3533775" cy="277114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375400" y="158750"/>
            <a:ext cx="1286510" cy="5181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2800" b="1">
                <a:solidFill>
                  <a:schemeClr val="bg1"/>
                </a:solidFill>
                <a:latin typeface="+mn-lt"/>
                <a:ea typeface="黑体" panose="02010609060101010101" charset="-122"/>
              </a:rPr>
              <a:t>skiing</a:t>
            </a:r>
            <a:r>
              <a:rPr lang="en-US" altLang="zh-CN" sz="2800" b="1">
                <a:solidFill>
                  <a:srgbClr val="FF0000"/>
                </a:solidFill>
                <a:latin typeface="+mn-lt"/>
                <a:ea typeface="黑体" panose="02010609060101010101" charset="-122"/>
              </a:rPr>
              <a:t> </a:t>
            </a:r>
            <a:endParaRPr lang="zh-CN" altLang="en-US" sz="2800" b="1">
              <a:solidFill>
                <a:schemeClr val="tx1"/>
              </a:solidFill>
              <a:latin typeface="+mn-lt"/>
              <a:ea typeface="黑体" panose="02010609060101010101" charset="-122"/>
            </a:endParaRPr>
          </a:p>
        </p:txBody>
      </p:sp>
      <p:pic>
        <p:nvPicPr>
          <p:cNvPr id="4" name="图片 3" descr="马拉松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023225" y="158750"/>
            <a:ext cx="3957320" cy="277114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8789035" y="158750"/>
            <a:ext cx="2265680" cy="5791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3200" b="1">
                <a:solidFill>
                  <a:schemeClr val="bg1"/>
                </a:solidFill>
                <a:latin typeface="+mn-lt"/>
                <a:ea typeface="黑体" panose="02010609060101010101" charset="-122"/>
              </a:rPr>
              <a:t>marathon</a:t>
            </a:r>
            <a:r>
              <a:rPr lang="en-US" altLang="zh-CN" sz="3200">
                <a:solidFill>
                  <a:srgbClr val="FF0000"/>
                </a:solidFill>
                <a:latin typeface="+mn-lt"/>
                <a:ea typeface="黑体" panose="02010609060101010101" charset="-122"/>
              </a:rPr>
              <a:t> </a:t>
            </a:r>
            <a:endParaRPr lang="zh-CN" altLang="en-US" sz="3200" b="1">
              <a:solidFill>
                <a:srgbClr val="FF0000"/>
              </a:solidFill>
              <a:latin typeface="+mn-lt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932180" y="5840095"/>
            <a:ext cx="2291715" cy="5791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bg1"/>
                </a:solidFill>
                <a:latin typeface="+mn-lt"/>
                <a:ea typeface="黑体" panose="02010609060101010101" charset="-122"/>
              </a:rPr>
              <a:t>lifting</a:t>
            </a:r>
            <a:r>
              <a:rPr lang="en-US" altLang="zh-CN" sz="3200">
                <a:solidFill>
                  <a:schemeClr val="bg1"/>
                </a:solidFill>
                <a:latin typeface="+mn-lt"/>
                <a:ea typeface="黑体" panose="02010609060101010101" charset="-122"/>
              </a:rPr>
              <a:t> </a:t>
            </a:r>
            <a:endParaRPr lang="en-US" altLang="zh-CN" sz="3200" b="1">
              <a:solidFill>
                <a:schemeClr val="bg1"/>
              </a:solidFill>
              <a:latin typeface="+mn-lt"/>
              <a:ea typeface="黑体" panose="02010609060101010101" charset="-122"/>
            </a:endParaRPr>
          </a:p>
        </p:txBody>
      </p:sp>
      <p:pic>
        <p:nvPicPr>
          <p:cNvPr id="7" name="图片 6" descr="举重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47650" y="3173095"/>
            <a:ext cx="3599815" cy="256476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3"/>
            </p:custDataLst>
          </p:nvPr>
        </p:nvSpPr>
        <p:spPr>
          <a:xfrm>
            <a:off x="4249420" y="5839460"/>
            <a:ext cx="3328035" cy="5791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bg1"/>
                </a:solidFill>
                <a:latin typeface="+mn-lt"/>
                <a:ea typeface="黑体" panose="02010609060101010101" charset="-122"/>
              </a:rPr>
              <a:t>wrestling</a:t>
            </a:r>
            <a:endParaRPr lang="en-US" altLang="zh-CN" sz="3200" b="1">
              <a:solidFill>
                <a:schemeClr val="bg1"/>
              </a:solidFill>
              <a:latin typeface="+mn-lt"/>
              <a:ea typeface="黑体" panose="02010609060101010101" charset="-122"/>
            </a:endParaRPr>
          </a:p>
        </p:txBody>
      </p:sp>
      <p:pic>
        <p:nvPicPr>
          <p:cNvPr id="11" name="图片 10" descr="摔跤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249420" y="3173095"/>
            <a:ext cx="3530600" cy="256413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16"/>
            </p:custDataLst>
          </p:nvPr>
        </p:nvSpPr>
        <p:spPr>
          <a:xfrm>
            <a:off x="8637270" y="5840095"/>
            <a:ext cx="2583815" cy="5835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bg1"/>
                </a:solidFill>
                <a:latin typeface="+mn-lt"/>
                <a:ea typeface="黑体" panose="02010609060101010101" charset="-122"/>
              </a:rPr>
              <a:t>boxing</a:t>
            </a:r>
            <a:r>
              <a:rPr lang="en-US" altLang="zh-CN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en-US" altLang="zh-CN" sz="32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5" name="图片 14" descr="拳击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124825" y="3245485"/>
            <a:ext cx="3731260" cy="2491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2" grpId="0" bldLvl="0" animBg="1"/>
      <p:bldP spid="9" grpId="0" bldLvl="0" animBg="1"/>
      <p:bldP spid="5" grpId="0" bldLvl="0" animBg="1"/>
      <p:bldP spid="10" grpId="0" bldLvl="0" animBg="1"/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90830"/>
            <a:ext cx="10018395" cy="6426200"/>
          </a:xfrm>
          <a:prstGeom prst="rect">
            <a:avLst/>
          </a:prstGeom>
        </p:spPr>
      </p:pic>
      <p:sp>
        <p:nvSpPr>
          <p:cNvPr id="7" name="矩形标注 6"/>
          <p:cNvSpPr/>
          <p:nvPr/>
        </p:nvSpPr>
        <p:spPr>
          <a:xfrm>
            <a:off x="10018395" y="705485"/>
            <a:ext cx="1803400" cy="1177290"/>
          </a:xfrm>
          <a:prstGeom prst="wedgeRectCallout">
            <a:avLst>
              <a:gd name="adj1" fmla="val -116654"/>
              <a:gd name="adj2" fmla="val 152642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207625" y="964565"/>
            <a:ext cx="130365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320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Poster</a:t>
            </a:r>
            <a:endParaRPr lang="en-US" altLang="zh-CN" sz="3200">
              <a:solidFill>
                <a:schemeClr val="bg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0360" y="11430"/>
            <a:ext cx="9678035" cy="9531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p>
            <a:pPr algn="l"/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Which sports events do you like to watch? Which sport would you like to try?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12" name="图片 1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325" y="3036570"/>
            <a:ext cx="2650490" cy="3520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7735570" y="107315"/>
            <a:ext cx="4385310" cy="6916420"/>
          </a:xfrm>
          <a:prstGeom prst="rect">
            <a:avLst/>
          </a:prstGeom>
          <a:solidFill>
            <a:srgbClr val="75CFD7"/>
          </a:solidFill>
          <a:ln>
            <a:solidFill>
              <a:srgbClr val="FFE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21"/>
          <a:stretch>
            <a:fillRect/>
          </a:stretch>
        </p:blipFill>
        <p:spPr>
          <a:xfrm>
            <a:off x="158750" y="139700"/>
            <a:ext cx="8204835" cy="688403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284749" y="2039204"/>
            <a:ext cx="3218450" cy="82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五边形 2"/>
          <p:cNvSpPr/>
          <p:nvPr>
            <p:custDataLst>
              <p:tags r:id="rId2"/>
            </p:custDataLst>
          </p:nvPr>
        </p:nvSpPr>
        <p:spPr>
          <a:xfrm>
            <a:off x="158750" y="139700"/>
            <a:ext cx="4772660" cy="73406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While Listening</a:t>
            </a:r>
            <a:endParaRPr lang="en-US" altLang="zh-CN" sz="4000" b="1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58750" y="3545840"/>
            <a:ext cx="6939280" cy="15544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3200">
                <a:latin typeface="+mn-lt"/>
              </a:rPr>
              <a:t>A. To invite Amy to an e-sports event.</a:t>
            </a:r>
            <a:endParaRPr lang="zh-CN" altLang="en-US" sz="3200">
              <a:latin typeface="+mn-lt"/>
            </a:endParaRPr>
          </a:p>
          <a:p>
            <a:r>
              <a:rPr lang="zh-CN" altLang="en-US" sz="3200">
                <a:latin typeface="+mn-lt"/>
              </a:rPr>
              <a:t>B. To invite Amy to a soccer match.</a:t>
            </a:r>
            <a:endParaRPr lang="zh-CN" altLang="en-US" sz="3200">
              <a:latin typeface="+mn-lt"/>
            </a:endParaRPr>
          </a:p>
          <a:p>
            <a:r>
              <a:rPr lang="zh-CN" altLang="en-US" sz="3200">
                <a:latin typeface="+mn-lt"/>
              </a:rPr>
              <a:t>C. To explain an e-sports event.</a:t>
            </a:r>
            <a:endParaRPr lang="zh-CN" altLang="en-US" sz="3200">
              <a:latin typeface="+mn-lt"/>
            </a:endParaRPr>
          </a:p>
        </p:txBody>
      </p:sp>
      <p:sp>
        <p:nvSpPr>
          <p:cNvPr id="10243" name="文本框 1"/>
          <p:cNvSpPr txBox="1"/>
          <p:nvPr>
            <p:custDataLst>
              <p:tags r:id="rId4"/>
            </p:custDataLst>
          </p:nvPr>
        </p:nvSpPr>
        <p:spPr>
          <a:xfrm>
            <a:off x="329565" y="1204595"/>
            <a:ext cx="8534400" cy="15544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sz="3200" b="1" dirty="0">
                <a:solidFill>
                  <a:schemeClr val="accent2"/>
                </a:solidFill>
                <a:latin typeface="+mn-lt"/>
                <a:sym typeface="Times New Roman" panose="02020603050405020304" charset="0"/>
              </a:rPr>
              <a:t>Listen to Conversation 1.</a:t>
            </a:r>
            <a:endParaRPr sz="3200" b="1" dirty="0">
              <a:solidFill>
                <a:schemeClr val="accent2"/>
              </a:solidFill>
              <a:latin typeface="+mn-lt"/>
              <a:sym typeface="Times New Roman" panose="02020603050405020304" charset="0"/>
            </a:endParaRPr>
          </a:p>
          <a:p>
            <a:pPr lvl="0"/>
            <a:r>
              <a:rPr lang="en-US" sz="3200" b="1" dirty="0">
                <a:solidFill>
                  <a:schemeClr val="accent2"/>
                </a:solidFill>
                <a:latin typeface="+mn-lt"/>
                <a:sym typeface="Times New Roman" panose="02020603050405020304" charset="0"/>
              </a:rPr>
              <a:t>W</a:t>
            </a:r>
            <a:r>
              <a:rPr sz="3200" b="1" dirty="0">
                <a:solidFill>
                  <a:schemeClr val="accent2"/>
                </a:solidFill>
                <a:latin typeface="+mn-lt"/>
                <a:sym typeface="Times New Roman" panose="02020603050405020304" charset="0"/>
              </a:rPr>
              <a:t>hat is Shen Qi's </a:t>
            </a:r>
            <a:r>
              <a:rPr sz="3200" b="1" dirty="0">
                <a:solidFill>
                  <a:srgbClr val="C00000"/>
                </a:solidFill>
                <a:latin typeface="+mn-lt"/>
                <a:sym typeface="Times New Roman" panose="02020603050405020304" charset="0"/>
              </a:rPr>
              <a:t>main purpose</a:t>
            </a:r>
            <a:r>
              <a:rPr sz="3200" b="1" dirty="0">
                <a:solidFill>
                  <a:schemeClr val="accent2"/>
                </a:solidFill>
                <a:latin typeface="+mn-lt"/>
                <a:sym typeface="Times New Roman" panose="02020603050405020304" charset="0"/>
              </a:rPr>
              <a:t> for talking to Amy?</a:t>
            </a:r>
            <a:endParaRPr sz="3200" b="1" dirty="0">
              <a:solidFill>
                <a:schemeClr val="accent2"/>
              </a:solidFill>
              <a:latin typeface="+mn-lt"/>
              <a:sym typeface="Times New Roman" panose="02020603050405020304" charset="0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0" y="3545840"/>
            <a:ext cx="651510" cy="61150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23" name="Unit 3 Listening and Speaking P36-2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6110" y="2216785"/>
            <a:ext cx="825500" cy="542290"/>
          </a:xfrm>
          <a:prstGeom prst="rect">
            <a:avLst/>
          </a:prstGeom>
        </p:spPr>
      </p:pic>
      <p:sp>
        <p:nvSpPr>
          <p:cNvPr id="21" name="横卷形 20"/>
          <p:cNvSpPr/>
          <p:nvPr>
            <p:custDataLst>
              <p:tags r:id="rId8"/>
            </p:custDataLst>
          </p:nvPr>
        </p:nvSpPr>
        <p:spPr>
          <a:xfrm rot="21240000">
            <a:off x="7148830" y="1530350"/>
            <a:ext cx="4940935" cy="4786630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lvl="0"/>
            <a:r>
              <a:rPr lang="en-US" altLang="x-none" sz="2800" b="1" dirty="0"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sym typeface="Times New Roman" panose="02020603050405020304" charset="0"/>
              </a:rPr>
              <a:t>Listen for main ideas</a:t>
            </a:r>
            <a:endParaRPr lang="en-US" altLang="x-none" sz="2800" b="1" dirty="0">
              <a:solidFill>
                <a:srgbClr val="000000"/>
              </a:solidFill>
              <a:latin typeface="Comic Sans MS" panose="030F0702030302020204" charset="0"/>
              <a:ea typeface="宋体" panose="02010600030101010101" pitchFamily="2" charset="-122"/>
              <a:sym typeface="Times New Roman" panose="02020603050405020304" charset="0"/>
            </a:endParaRPr>
          </a:p>
          <a:p>
            <a:pPr lvl="0"/>
            <a:r>
              <a:rPr lang="en-US" altLang="x-none" sz="2800" dirty="0"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sym typeface="Times New Roman" panose="02020603050405020304" charset="0"/>
              </a:rPr>
              <a:t>Try to catch the main ideas instead of trying to remember and translate each word you hear.</a:t>
            </a:r>
            <a:endParaRPr lang="zh-CN" altLang="en-US" sz="2800"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773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6" grpId="0" bldLvl="0" animBg="1"/>
      <p:bldP spid="17" grpId="0" animBg="1"/>
      <p:bldP spid="4" grpId="0" bldLvl="0" animBg="1"/>
      <p:bldP spid="21" grpId="0" animBg="1"/>
      <p:bldP spid="22" grpId="0" animBg="1"/>
      <p:bldP spid="22" grpId="1" animBg="1"/>
    </p:bldLst>
  </p:timing>
</p:sld>
</file>

<file path=ppt/tags/tag1.xml><?xml version="1.0" encoding="utf-8"?>
<p:tagLst xmlns:p="http://schemas.openxmlformats.org/presentationml/2006/main">
  <p:tag name="AS_UNIQUEID" val="965"/>
  <p:tag name="KSO_WM_BEAUTIFY_FLAG" val=""/>
</p:tagLst>
</file>

<file path=ppt/tags/tag10.xml><?xml version="1.0" encoding="utf-8"?>
<p:tagLst xmlns:p="http://schemas.openxmlformats.org/presentationml/2006/main">
  <p:tag name="AS_UNIQUEID" val="262"/>
</p:tagLst>
</file>

<file path=ppt/tags/tag11.xml><?xml version="1.0" encoding="utf-8"?>
<p:tagLst xmlns:p="http://schemas.openxmlformats.org/presentationml/2006/main">
  <p:tag name="AS_UNIQUEID" val="263"/>
  <p:tag name="KSO_WM_BEAUTIFY_FLAG" val=""/>
</p:tagLst>
</file>

<file path=ppt/tags/tag12.xml><?xml version="1.0" encoding="utf-8"?>
<p:tagLst xmlns:p="http://schemas.openxmlformats.org/presentationml/2006/main">
  <p:tag name="AS_UNIQUEID" val="264"/>
  <p:tag name="KSO_WM_BEAUTIFY_FLAG" val=""/>
</p:tagLst>
</file>

<file path=ppt/tags/tag13.xml><?xml version="1.0" encoding="utf-8"?>
<p:tagLst xmlns:p="http://schemas.openxmlformats.org/presentationml/2006/main">
  <p:tag name="AS_UNIQUEID" val="265"/>
  <p:tag name="KSO_WM_BEAUTIFY_FLAG" val=""/>
</p:tagLst>
</file>

<file path=ppt/tags/tag14.xml><?xml version="1.0" encoding="utf-8"?>
<p:tagLst xmlns:p="http://schemas.openxmlformats.org/presentationml/2006/main">
  <p:tag name="AS_UNIQUEID" val="266"/>
  <p:tag name="KSO_WM_BEAUTIFY_FLAG" val=""/>
</p:tagLst>
</file>

<file path=ppt/tags/tag15.xml><?xml version="1.0" encoding="utf-8"?>
<p:tagLst xmlns:p="http://schemas.openxmlformats.org/presentationml/2006/main">
  <p:tag name="AS_UNIQUEID" val="267"/>
</p:tagLst>
</file>

<file path=ppt/tags/tag16.xml><?xml version="1.0" encoding="utf-8"?>
<p:tagLst xmlns:p="http://schemas.openxmlformats.org/presentationml/2006/main">
  <p:tag name="AS_UNIQUEID" val="268"/>
  <p:tag name="KSO_WM_BEAUTIFY_FLAG" val=""/>
</p:tagLst>
</file>

<file path=ppt/tags/tag17.xml><?xml version="1.0" encoding="utf-8"?>
<p:tagLst xmlns:p="http://schemas.openxmlformats.org/presentationml/2006/main">
  <p:tag name="AS_UNIQUEID" val="269"/>
  <p:tag name="KSO_WM_BEAUTIFY_FLAG" val=""/>
</p:tagLst>
</file>

<file path=ppt/tags/tag18.xml><?xml version="1.0" encoding="utf-8"?>
<p:tagLst xmlns:p="http://schemas.openxmlformats.org/presentationml/2006/main">
  <p:tag name="AS_UNIQUEID" val="270"/>
  <p:tag name="KSO_WM_BEAUTIFY_FLAG" val=""/>
</p:tagLst>
</file>

<file path=ppt/tags/tag19.xml><?xml version="1.0" encoding="utf-8"?>
<p:tagLst xmlns:p="http://schemas.openxmlformats.org/presentationml/2006/main">
  <p:tag name="FIXED_XID_TMP" val="5f5ee1ca4d6848d78f644aec"/>
  <p:tag name="KSO_WM_BEAUTIFY_FLAG" val="#wm#"/>
  <p:tag name="KSO_WM_CHIP_COLORING" val="1"/>
  <p:tag name="KSO_WM_CHIP_DECFILLPROP" val="[]"/>
  <p:tag name="KSO_WM_CHIP_FILLPROP" val="[[{&quot;text_align&quot;:&quot;lt&quot;,&quot;text_direction&quot;:&quot;horizontal&quot;,&quot;support_big_font&quot;:false,&quot;fill_id&quot;:&quot;fbc1d1c81b9c4bca8f09873cfc4ac6db&quot;,&quot;fill_align&quot;:&quot;lt&quot;,&quot;chip_types&quot;:[&quot;header&quot;]},{&quot;text_align&quot;:&quot;lt&quot;,&quot;text_direction&quot;:&quot;horizontal&quot;,&quot;support_big_font&quot;:false,&quot;fill_id&quot;:&quot;736496b0653343f1bfd4c6dc9c47e1b4&quot;,&quot;fill_align&quot;:&quot;lt&quot;,&quot;chip_types&quot;:[&quot;text&quot;]}],[{&quot;text_align&quot;:&quot;lt&quot;,&quot;text_direction&quot;:&quot;horizontal&quot;,&quot;support_big_font&quot;:false,&quot;fill_id&quot;:&quot;fbc1d1c81b9c4bca8f09873cfc4ac6db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fill_id&quot;:&quot;736496b0653343f1bfd4c6dc9c47e1b4&quot;,&quot;fill_align&quot;:&quot;cm&quot;,&quot;chip_types&quot;:[&quot;diagram&quot;,&quot;pictext&quot;,&quot;picture&quot;,&quot;chart&quot;,&quot;table&quot;,&quot;video&quot;]}]]"/>
  <p:tag name="KSO_WM_CHIP_GROUPID" val="5f5ee1ca4d6848d78f644aec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9553136823a5e6172"/>
  <p:tag name="KSO_WM_SLIDE_BACKGROUND" val="[&quot;general&quot;]"/>
  <p:tag name="KSO_WM_SLIDE_BACKGROUND_TYPE" val="general"/>
  <p:tag name="KSO_WM_SLIDE_BK_DARK_LIGHT" val="2"/>
  <p:tag name="KSO_WM_SLIDE_CAN_ADD_NAVIGATION" val="1"/>
  <p:tag name="KSO_WM_SLIDE_ID" val="custom20222729_8"/>
  <p:tag name="KSO_WM_SLIDE_INDEX" val="8"/>
  <p:tag name="KSO_WM_SLIDE_ITEM_CNT" val="0"/>
  <p:tag name="KSO_WM_SLIDE_LAYOUT" val="a_b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14:56&quot;,&quot;maxSize&quot;:{&quot;size1&quot;:26.699999999999999},&quot;minSize&quot;:{&quot;size1&quot;:17.800000000000001},&quot;normalSize&quot;:{&quot;size1&quot;:26.699999999999999},&quot;subLayout&quot;:[{&quot;id&quot;:&quot;2021-04-01T15:14:56&quot;,&quot;margin&quot;:{&quot;bottom&quot;:0,&quot;left&quot;:1.6929999589920044,&quot;right&quot;:1.6929999589920044,&quot;top&quot;:1.6929999589920044},&quot;type&quot;:0},{&quot;id&quot;:&quot;2021-04-01T15:14:56&quot;,&quot;margin&quot;:{&quot;bottom&quot;:1.6929999589920044,&quot;left&quot;:1.6929999589920044,&quot;right&quot;:1.6929999589920044,&quot;top&quot;:0.84700000286102295},&quot;type&quot;:0}],&quot;type&quot;:0}"/>
  <p:tag name="KSO_WM_SLIDE_POSITION" val="48*48"/>
  <p:tag name="KSO_WM_SLIDE_RATIO" val="1.777778"/>
  <p:tag name="KSO_WM_SLIDE_SIZE" val="864*396"/>
  <p:tag name="KSO_WM_SLIDE_SUBTYPE" val="pureTxt"/>
  <p:tag name="KSO_WM_SLIDE_SUPPORT_FEATURE_TYPE" val="0"/>
  <p:tag name="KSO_WM_SLIDE_TYPE" val="text"/>
  <p:tag name="KSO_WM_TAG_VERSION" val="1.0"/>
  <p:tag name="KSO_WM_TEMPLATE_ASSEMBLE_GROUPID" val="60656eb54054ed1e2fb7fe8c"/>
  <p:tag name="KSO_WM_TEMPLATE_ASSEMBLE_XID" val="60656eb54054ed1e2fb7fe8c"/>
  <p:tag name="KSO_WM_TEMPLATE_CATEGORY" val="custom"/>
  <p:tag name="KSO_WM_TEMPLATE_COLOR_TYPE" val="1"/>
  <p:tag name="KSO_WM_TEMPLATE_INDEX" val="20222729"/>
  <p:tag name="KSO_WM_TEMPLATE_MASTER_TYPE" val="0"/>
  <p:tag name="KSO_WM_TEMPLATE_SUBCATEGORY" val="21"/>
</p:tagLst>
</file>

<file path=ppt/tags/tag2.xml><?xml version="1.0" encoding="utf-8"?>
<p:tagLst xmlns:p="http://schemas.openxmlformats.org/presentationml/2006/main">
  <p:tag name="AS_UNIQUEID" val="2134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AS_UNIQUEID" val="2135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AS_UNIQUEID" val="2136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AS_UNIQUEID" val="967"/>
  <p:tag name="KSO_WM_ASSEMBLE_CHIP_INDEX" val="3eeb88f7746e4617a5560206984fe602"/>
  <p:tag name="KSO_WM_BEAUTIFY_FLAG" val="#wm#"/>
  <p:tag name="KSO_WM_CHIP_FILLAREA_FILL_RULE" val="{&quot;fill_align&quot;:&quot;cm&quot;,&quot;fill_effect&quot;:[],&quot;fill_mode&quot;:&quot;adaptive&quot;,&quot;sacle_strategy&quot;:&quot;stretch&quot;}"/>
  <p:tag name="KSO_WM_CHIP_GROUPID" val="62941f72db924c3ee398a7f4"/>
  <p:tag name="KSO_WM_CHIP_XID" val="62942b77db924c3ee3998402"/>
  <p:tag name="KSO_WM_SLIDE_BACKGROUND_TYPE" val="general"/>
  <p:tag name="KSO_WM_TAG_VERSION" val="1.0"/>
  <p:tag name="KSO_WM_TEMPLATE_CATEGORY" val="custom"/>
  <p:tag name="KSO_WM_TEMPLATE_INDEX" val="20222729"/>
  <p:tag name="KSO_WM_UNIT_DEC_AREA_ID" val="28291472f81e404fbeeb0c50caa24dd6"/>
  <p:tag name="KSO_WM_UNIT_DEC_CHANGEPICRESERVED" val="1"/>
  <p:tag name="KSO_WM_UNIT_DEC_SUPPORTCHANGEPIC" val="0"/>
  <p:tag name="KSO_WM_UNIT_ID" val="custom20222729_8*i*1"/>
  <p:tag name="KSO_WM_UNIT_INDEX" val="1"/>
  <p:tag name="KSO_WM_UNIT_PLACING_PICTURE_USER_VIEWPORT" val="{&quot;height&quot;:10800,&quot;width&quot;:19200}"/>
  <p:tag name="KSO_WM_UNIT_SUBTYPE" val="v"/>
  <p:tag name="KSO_WM_UNIT_TYPE" val="i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AS_UNIQUEID" val="968"/>
  <p:tag name="KSO_WM_ASSEMBLE_CHIP_INDEX" val="e5888f6bcadc41b8b52c6b1efae741c6"/>
  <p:tag name="KSO_WM_BEAUTIFY_FLAG" val="#wm#"/>
  <p:tag name="KSO_WM_CHIP_FILLAREA_FILL_RULE" val="{&quot;fill_align&quot;:&quot;cb&quot;,&quot;fill_effect&quot;:[],&quot;fill_mode&quot;:&quot;adaptive&quot;,&quot;sacle_strategy&quot;:&quot;stretch&quot;}"/>
  <p:tag name="KSO_WM_CHIP_GROUPID" val="62941f72db924c3ee398a7f4"/>
  <p:tag name="KSO_WM_CHIP_XID" val="62942b77db924c3ee39983e5"/>
  <p:tag name="KSO_WM_SLIDE_BACKGROUND_TYPE" val="general"/>
  <p:tag name="KSO_WM_TAG_VERSION" val="1.0"/>
  <p:tag name="KSO_WM_TEMPLATE_CATEGORY" val="custom"/>
  <p:tag name="KSO_WM_TEMPLATE_INDEX" val="20222729"/>
  <p:tag name="KSO_WM_UNIT_DEC_AREA_ID" val="510155d4cc99426a9c63a1726b875a8c"/>
  <p:tag name="KSO_WM_UNIT_DEC_CHANGEPICRESERVED" val="1"/>
  <p:tag name="KSO_WM_UNIT_DEC_SUPPORTCHANGEPIC" val="0"/>
  <p:tag name="KSO_WM_UNIT_ID" val="custom20222729_8*i*1"/>
  <p:tag name="KSO_WM_UNIT_INDEX" val="1"/>
  <p:tag name="KSO_WM_UNIT_SUBTYPE" val="t"/>
  <p:tag name="KSO_WM_UNIT_TYPE" val="i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AS_UNIQUEID" val="2137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AS_UNIQUEID" val="1003"/>
  <p:tag name="KSO_WM_ASSEMBLE_CHIP_INDEX" val="a90d350a03a74b17a825bf4911bf85c6"/>
  <p:tag name="KSO_WM_BEAUTIFY_FLAG" val=""/>
  <p:tag name="KSO_WM_CHIP_FILLAREA_FILL_RULE" val="{&quot;fill_align&quot;:&quot;rt&quot;,&quot;fill_mode&quot;:&quot;adaptive&quot;,&quot;sacle_strategy&quot;:&quot;smart&quot;}"/>
  <p:tag name="KSO_WM_CHIP_GROUPID" val="61ad7dd1cf14e69e7f8bf71e"/>
  <p:tag name="KSO_WM_CHIP_XID" val="61ad7dd1cf14e69e7f8bf71a"/>
  <p:tag name="KSO_WM_TAG_VERSION" val="1.0"/>
  <p:tag name="KSO_WM_TEMPLATE_CATEGORY" val="custom"/>
  <p:tag name="KSO_WM_TEMPLATE_INDEX" val="20222729"/>
  <p:tag name="KSO_WM_UNIT_BLOCK" val="0"/>
  <p:tag name="KSO_WM_UNIT_COMPATIBLE" val="1"/>
  <p:tag name="KSO_WM_UNIT_DEC_AREA_ID" val="ea1bbd4c5aea4f3688929d989939ff44"/>
  <p:tag name="KSO_WM_UNIT_DEFAULT_FONT" val="32;36;2"/>
  <p:tag name="KSO_WM_UNIT_DIAGRAM_ISNUMVISUAL" val="0"/>
  <p:tag name="KSO_WM_UNIT_DIAGRAM_ISREFERUNIT" val="0"/>
  <p:tag name="KSO_WM_UNIT_HIGHLIGHT" val="0"/>
  <p:tag name="KSO_WM_UNIT_ID" val="custom20222729_7*e*1"/>
  <p:tag name="KSO_WM_UNIT_LAYERLEVEL" val="1"/>
  <p:tag name="KSO_WM_UNIT_NOCLEAR" val="0"/>
  <p:tag name="KSO_WM_UNIT_PRESET_TEXT" val="PART-01"/>
  <p:tag name="KSO_WM_UNIT_TEXT_FILL_FORE_SCHEMECOLOR_INDEX" val="13"/>
  <p:tag name="KSO_WM_UNIT_TEXT_FILL_FORE_SCHEMECOLOR_INDEX_BRIGHTNESS" val="0.15"/>
  <p:tag name="KSO_WM_UNIT_TEXT_FILL_TYPE" val="1"/>
  <p:tag name="KSO_WM_UNIT_VALUE" val="8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AS_UNIQUEID" val="965"/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871*3978*682*68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9.xml><?xml version="1.0" encoding="utf-8"?>
<p:tagLst xmlns:p="http://schemas.openxmlformats.org/presentationml/2006/main">
  <p:tag name="AS_UNIQUEID" val="2138"/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AS_UNIQUEID" val="965"/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5773</Words>
  <Application>WPS 演示</Application>
  <PresentationFormat>宽屏</PresentationFormat>
  <Paragraphs>267</Paragraphs>
  <Slides>20</Slides>
  <Notes>24</Notes>
  <HiddenSlides>0</HiddenSlides>
  <MMClips>5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Arial</vt:lpstr>
      <vt:lpstr>宋体</vt:lpstr>
      <vt:lpstr>Wingdings</vt:lpstr>
      <vt:lpstr>HelveticaNeue</vt:lpstr>
      <vt:lpstr>华文新魏</vt:lpstr>
      <vt:lpstr>柳公权柳体</vt:lpstr>
      <vt:lpstr>Arial Black</vt:lpstr>
      <vt:lpstr>微软雅黑</vt:lpstr>
      <vt:lpstr>Wingdings</vt:lpstr>
      <vt:lpstr>Times New Roman</vt:lpstr>
      <vt:lpstr>汉仪典雅体简</vt:lpstr>
      <vt:lpstr>Times New Roman</vt:lpstr>
      <vt:lpstr>黑体</vt:lpstr>
      <vt:lpstr>Comic Sans MS</vt:lpstr>
      <vt:lpstr>Segoe Print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45</dc:title>
  <dc:creator>WIN7</dc:creator>
  <cp:lastModifiedBy>Administrator</cp:lastModifiedBy>
  <cp:revision>178</cp:revision>
  <dcterms:created xsi:type="dcterms:W3CDTF">2017-08-18T03:02:00Z</dcterms:created>
  <dcterms:modified xsi:type="dcterms:W3CDTF">2024-08-15T03:22:58Z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  <property fmtid="{D5CDD505-2E9C-101B-9397-08002B2CF9AE}" pid="3" name="ICV">
    <vt:lpwstr>5F65650E90764EA4B5627AE9147D0CBF_12</vt:lpwstr>
  </property>
</Properties>
</file>