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15" r:id="rId3"/>
    <p:sldId id="256" r:id="rId4"/>
    <p:sldId id="258" r:id="rId5"/>
    <p:sldId id="261" r:id="rId6"/>
    <p:sldId id="274" r:id="rId7"/>
    <p:sldId id="262" r:id="rId8"/>
    <p:sldId id="265" r:id="rId9"/>
    <p:sldId id="266" r:id="rId10"/>
    <p:sldId id="269" r:id="rId11"/>
    <p:sldId id="267" r:id="rId12"/>
    <p:sldId id="278" r:id="rId13"/>
    <p:sldId id="284" r:id="rId14"/>
    <p:sldId id="289" r:id="rId15"/>
    <p:sldId id="288" r:id="rId16"/>
    <p:sldId id="294" r:id="rId17"/>
    <p:sldId id="295" r:id="rId19"/>
    <p:sldId id="296" r:id="rId20"/>
    <p:sldId id="260" r:id="rId21"/>
    <p:sldId id="299" r:id="rId22"/>
    <p:sldId id="297" r:id="rId23"/>
    <p:sldId id="309" r:id="rId24"/>
    <p:sldId id="304" r:id="rId25"/>
    <p:sldId id="305" r:id="rId26"/>
    <p:sldId id="306" r:id="rId27"/>
    <p:sldId id="298" r:id="rId28"/>
    <p:sldId id="25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838200" y="55753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tags" Target="../tags/tag7.xml"/><Relationship Id="rId6" Type="http://schemas.openxmlformats.org/officeDocument/2006/relationships/image" Target="../media/image17.png"/><Relationship Id="rId5" Type="http://schemas.openxmlformats.org/officeDocument/2006/relationships/tags" Target="../tags/tag6.xml"/><Relationship Id="rId4" Type="http://schemas.microsoft.com/office/2007/relationships/media" Target="ppt/media/media2.mp4" TargetMode="External"/><Relationship Id="rId3" Type="http://schemas.openxmlformats.org/officeDocument/2006/relationships/video" Target="ppt/media/media2.mp4" TargetMode="External"/><Relationship Id="rId2" Type="http://schemas.openxmlformats.org/officeDocument/2006/relationships/tags" Target="../tags/tag5.xml"/><Relationship Id="rId12" Type="http://schemas.openxmlformats.org/officeDocument/2006/relationships/slideLayout" Target="../slideLayouts/slideLayout2.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tags" Target="../tags/tag10.xml"/><Relationship Id="rId2" Type="http://schemas.microsoft.com/office/2007/relationships/media" Target="../media/media1.mp4"/><Relationship Id="rId1" Type="http://schemas.openxmlformats.org/officeDocument/2006/relationships/video" Target="../media/media1.mp4"/></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tags" Target="../tags/tag11.xml"/><Relationship Id="rId2" Type="http://schemas.microsoft.com/office/2007/relationships/media" Target="../media/media2.mp4"/><Relationship Id="rId1" Type="http://schemas.openxmlformats.org/officeDocument/2006/relationships/video" Target="NULL" TargetMode="Externa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12.xml"/><Relationship Id="rId2" Type="http://schemas.microsoft.com/office/2007/relationships/media" Target="../media/media3.mp4"/><Relationship Id="rId1" Type="http://schemas.openxmlformats.org/officeDocument/2006/relationships/video" Target="../media/media3.mp4"/></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tags" Target="../tags/tag13.xml"/><Relationship Id="rId2" Type="http://schemas.microsoft.com/office/2007/relationships/media" Target="../media/media4.mp4"/><Relationship Id="rId1" Type="http://schemas.openxmlformats.org/officeDocument/2006/relationships/video" Target="../media/media4.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xml"/><Relationship Id="rId2" Type="http://schemas.openxmlformats.org/officeDocument/2006/relationships/image" Target="../media/image32.png"/><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media" Target="ppt/media/media1.mp3" TargetMode="External"/><Relationship Id="rId1" Type="http://schemas.openxmlformats.org/officeDocument/2006/relationships/audio" Target="ppt/media/media1.mp3" TargetMode="Externa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media" Target="ppt/media/media1.mp3" TargetMode="External"/><Relationship Id="rId1" Type="http://schemas.openxmlformats.org/officeDocument/2006/relationships/audio" Target="ppt/media/media1.mp3" TargetMode="Externa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tags" Target="../tags/tag3.xml"/><Relationship Id="rId4" Type="http://schemas.openxmlformats.org/officeDocument/2006/relationships/image" Target="../media/image14.png"/><Relationship Id="rId3" Type="http://schemas.openxmlformats.org/officeDocument/2006/relationships/tags" Target="../tags/tag2.xml"/><Relationship Id="rId2" Type="http://schemas.openxmlformats.org/officeDocument/2006/relationships/image" Target="../media/image13.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434975"/>
            <a:ext cx="5536565" cy="86614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Clue 1:They are the new sports added to the 2024 Paris Olympics.</a:t>
            </a:r>
            <a:endParaRPr lang="en-US" altLang="zh-CN" sz="2800">
              <a:latin typeface="Times New Roman" panose="02020603050405020304" pitchFamily="18" charset="0"/>
              <a:cs typeface="Times New Roman" panose="02020603050405020304" pitchFamily="18" charset="0"/>
            </a:endParaRPr>
          </a:p>
        </p:txBody>
      </p:sp>
      <p:sp>
        <p:nvSpPr>
          <p:cNvPr id="5" name="文本框 3"/>
          <p:cNvSpPr txBox="1"/>
          <p:nvPr>
            <p:custDataLst>
              <p:tags r:id="rId2"/>
            </p:custDataLst>
          </p:nvPr>
        </p:nvSpPr>
        <p:spPr>
          <a:xfrm>
            <a:off x="97790" y="-58420"/>
            <a:ext cx="533590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4  Watch &amp;Guess</a:t>
            </a:r>
            <a:endParaRPr lang="en-US" altLang="zh-CN" sz="3200" b="1">
              <a:latin typeface="Times New Roman" panose="02020603050405020304" pitchFamily="18" charset="0"/>
              <a:ea typeface="宋体" panose="02010600030101010101" pitchFamily="2" charset="-122"/>
            </a:endParaRPr>
          </a:p>
        </p:txBody>
      </p:sp>
      <p:pic>
        <p:nvPicPr>
          <p:cNvPr id="6" name="new sports in Paris Olympics">
            <a:hlinkClick r:id="" action="ppaction://media"/>
          </p:cNvPr>
          <p:cNvPicPr/>
          <p:nvPr>
            <a:videoFile r:link="rId3"/>
            <p:extLst>
              <p:ext uri="{DAA4B4D4-6D71-4841-9C94-3DE7FCFB9230}">
                <p14:media xmlns:p14="http://schemas.microsoft.com/office/powerpoint/2010/main" r:link="rId4"/>
              </p:ext>
            </p:extLst>
            <p:custDataLst>
              <p:tags r:id="rId5"/>
            </p:custDataLst>
          </p:nvPr>
        </p:nvPicPr>
        <p:blipFill>
          <a:blip r:embed="rId6"/>
          <a:stretch>
            <a:fillRect/>
          </a:stretch>
        </p:blipFill>
        <p:spPr>
          <a:xfrm>
            <a:off x="97790" y="1301115"/>
            <a:ext cx="5438775" cy="5430520"/>
          </a:xfrm>
          <a:prstGeom prst="rect">
            <a:avLst/>
          </a:prstGeom>
        </p:spPr>
      </p:pic>
      <p:sp>
        <p:nvSpPr>
          <p:cNvPr id="2" name="文本框 1"/>
          <p:cNvSpPr txBox="1"/>
          <p:nvPr>
            <p:custDataLst>
              <p:tags r:id="rId7"/>
            </p:custDataLst>
          </p:nvPr>
        </p:nvSpPr>
        <p:spPr>
          <a:xfrm>
            <a:off x="5536565" y="58420"/>
            <a:ext cx="6374130" cy="52197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Clue 2:Watch the following video.</a:t>
            </a:r>
            <a:endParaRPr lang="en-US" altLang="zh-CN" sz="280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8"/>
          <a:stretch>
            <a:fillRect/>
          </a:stretch>
        </p:blipFill>
        <p:spPr>
          <a:xfrm>
            <a:off x="5709920" y="580390"/>
            <a:ext cx="3049270" cy="2848610"/>
          </a:xfrm>
          <a:prstGeom prst="rect">
            <a:avLst/>
          </a:prstGeom>
        </p:spPr>
      </p:pic>
      <p:pic>
        <p:nvPicPr>
          <p:cNvPr id="7" name="图片 6"/>
          <p:cNvPicPr>
            <a:picLocks noChangeAspect="1"/>
          </p:cNvPicPr>
          <p:nvPr/>
        </p:nvPicPr>
        <p:blipFill>
          <a:blip r:embed="rId9"/>
          <a:stretch>
            <a:fillRect/>
          </a:stretch>
        </p:blipFill>
        <p:spPr>
          <a:xfrm>
            <a:off x="9068435" y="580390"/>
            <a:ext cx="3048000" cy="2848610"/>
          </a:xfrm>
          <a:prstGeom prst="rect">
            <a:avLst/>
          </a:prstGeom>
        </p:spPr>
      </p:pic>
      <p:pic>
        <p:nvPicPr>
          <p:cNvPr id="8" name="图片 7"/>
          <p:cNvPicPr>
            <a:picLocks noChangeAspect="1"/>
          </p:cNvPicPr>
          <p:nvPr/>
        </p:nvPicPr>
        <p:blipFill>
          <a:blip r:embed="rId10"/>
          <a:stretch>
            <a:fillRect/>
          </a:stretch>
        </p:blipFill>
        <p:spPr>
          <a:xfrm>
            <a:off x="5709920" y="3615055"/>
            <a:ext cx="3048635" cy="3037840"/>
          </a:xfrm>
          <a:prstGeom prst="rect">
            <a:avLst/>
          </a:prstGeom>
        </p:spPr>
      </p:pic>
      <p:pic>
        <p:nvPicPr>
          <p:cNvPr id="9" name="图片 8"/>
          <p:cNvPicPr>
            <a:picLocks noChangeAspect="1"/>
          </p:cNvPicPr>
          <p:nvPr/>
        </p:nvPicPr>
        <p:blipFill>
          <a:blip r:embed="rId11"/>
          <a:stretch>
            <a:fillRect/>
          </a:stretch>
        </p:blipFill>
        <p:spPr>
          <a:xfrm>
            <a:off x="9067800" y="3615055"/>
            <a:ext cx="3048635" cy="3038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43" fill="hold" display="1">
                  <p:stCondLst>
                    <p:cond delay="indefinite"/>
                  </p:stCondLst>
                </p:cTn>
                <p:tgtEl>
                  <p:spTgt spid="6"/>
                </p:tgtEl>
              </p:cMediaNode>
            </p:video>
          </p:childTnLst>
        </p:cTn>
      </p:par>
    </p:tnLst>
    <p:bldLst>
      <p:bldP spid="5" grpId="0" bldLvl="0" animBg="1"/>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3"/>
          <p:cNvSpPr txBox="1"/>
          <p:nvPr>
            <p:custDataLst>
              <p:tags r:id="rId1"/>
            </p:custDataLst>
          </p:nvPr>
        </p:nvSpPr>
        <p:spPr>
          <a:xfrm>
            <a:off x="0" y="0"/>
            <a:ext cx="822896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5  Read &amp;Learn </a:t>
            </a:r>
            <a:r>
              <a:rPr lang="en-US" altLang="zh-CN" sz="3200" b="1" i="1">
                <a:solidFill>
                  <a:srgbClr val="FF0000"/>
                </a:solidFill>
                <a:latin typeface="Times New Roman" panose="02020603050405020304" pitchFamily="18" charset="0"/>
                <a:ea typeface="宋体" panose="02010600030101010101" pitchFamily="2" charset="-122"/>
              </a:rPr>
              <a:t>Inspiring figures</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4" name="标题 3"/>
          <p:cNvSpPr>
            <a:spLocks noGrp="1"/>
          </p:cNvSpPr>
          <p:nvPr>
            <p:ph type="title"/>
          </p:nvPr>
        </p:nvSpPr>
        <p:spPr>
          <a:xfrm>
            <a:off x="-250190" y="515620"/>
            <a:ext cx="8954770" cy="815340"/>
          </a:xfrm>
        </p:spPr>
        <p:txBody>
          <a:bodyPr>
            <a:normAutofit fontScale="90000"/>
          </a:bodyPr>
          <a:lstStyle/>
          <a:p>
            <a:pPr algn="ct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Who impresses you most during the 2024 Paris Olympics?</a:t>
            </a:r>
            <a:endPar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0" y="1111885"/>
            <a:ext cx="8228965" cy="5670550"/>
          </a:xfrm>
          <a:prstGeom prst="roundRect">
            <a:avLst/>
          </a:prstGeom>
          <a:ln w="57150">
            <a:solidFill>
              <a:schemeClr val="accent3">
                <a:lumMod val="60000"/>
                <a:lumOff val="40000"/>
              </a:schemeClr>
            </a:solidFill>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Chinese "Post-2000s" shooting duo Huang Yuting and Sheng Lihao, </a:t>
            </a:r>
            <a:r>
              <a:rPr lang="en-US" altLang="zh-CN" sz="2800">
                <a:latin typeface="Times New Roman" panose="02020603050405020304" pitchFamily="18" charset="0"/>
                <a:cs typeface="Times New Roman" panose="02020603050405020304" pitchFamily="18" charset="0"/>
                <a:sym typeface="+mn-ea"/>
              </a:rPr>
              <a:t>_____</a:t>
            </a:r>
            <a:r>
              <a:rPr lang="zh-CN" altLang="en-US" sz="2800">
                <a:latin typeface="Times New Roman" panose="02020603050405020304" pitchFamily="18" charset="0"/>
                <a:cs typeface="Times New Roman" panose="02020603050405020304" pitchFamily="18" charset="0"/>
                <a:sym typeface="+mn-ea"/>
              </a:rPr>
              <a:t> are both under 20 years old, </a:t>
            </a:r>
            <a:r>
              <a:rPr lang="zh-CN" altLang="en-US" sz="2800">
                <a:highlight>
                  <a:srgbClr val="FF00FF"/>
                </a:highlight>
                <a:latin typeface="Times New Roman" panose="02020603050405020304" pitchFamily="18" charset="0"/>
                <a:cs typeface="Times New Roman" panose="02020603050405020304" pitchFamily="18" charset="0"/>
                <a:sym typeface="+mn-ea"/>
              </a:rPr>
              <a:t>claimed the first gold medal </a:t>
            </a:r>
            <a:r>
              <a:rPr lang="zh-CN" altLang="en-US" sz="2800">
                <a:latin typeface="Times New Roman" panose="02020603050405020304" pitchFamily="18" charset="0"/>
                <a:cs typeface="Times New Roman" panose="02020603050405020304" pitchFamily="18" charset="0"/>
                <a:sym typeface="+mn-ea"/>
              </a:rPr>
              <a:t>at the Paris Olympics in an event </a:t>
            </a:r>
            <a:r>
              <a:rPr lang="en-US" altLang="zh-CN" sz="2800">
                <a:latin typeface="Times New Roman" panose="02020603050405020304" pitchFamily="18" charset="0"/>
                <a:cs typeface="Times New Roman" panose="02020603050405020304" pitchFamily="18" charset="0"/>
                <a:sym typeface="+mn-ea"/>
              </a:rPr>
              <a:t>________</a:t>
            </a:r>
            <a:r>
              <a:rPr lang="zh-CN" altLang="en-US" sz="2800">
                <a:solidFill>
                  <a:schemeClr val="tx1"/>
                </a:solidFill>
                <a:highlight>
                  <a:srgbClr val="00FF00"/>
                </a:highlight>
                <a:latin typeface="Times New Roman" panose="02020603050405020304" pitchFamily="18" charset="0"/>
                <a:cs typeface="Times New Roman" panose="02020603050405020304" pitchFamily="18" charset="0"/>
                <a:sym typeface="+mn-ea"/>
              </a:rPr>
              <a:t>their teamwork and precision </a:t>
            </a:r>
            <a:r>
              <a:rPr lang="zh-CN" altLang="en-US" sz="2800">
                <a:solidFill>
                  <a:schemeClr val="tx1"/>
                </a:solidFill>
                <a:latin typeface="Times New Roman" panose="02020603050405020304" pitchFamily="18" charset="0"/>
                <a:cs typeface="Times New Roman" panose="02020603050405020304" pitchFamily="18" charset="0"/>
                <a:sym typeface="+mn-ea"/>
              </a:rPr>
              <a:t>were on full display</a:t>
            </a:r>
            <a:r>
              <a:rPr lang="zh-CN" altLang="en-US" sz="2800">
                <a:latin typeface="Times New Roman" panose="02020603050405020304" pitchFamily="18" charset="0"/>
                <a:cs typeface="Times New Roman" panose="02020603050405020304" pitchFamily="18" charset="0"/>
                <a:sym typeface="+mn-ea"/>
              </a:rPr>
              <a:t>. The "</a:t>
            </a:r>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relaxed demeanor</a:t>
            </a:r>
            <a:r>
              <a:rPr lang="zh-CN" altLang="en-US" sz="2800">
                <a:latin typeface="Times New Roman" panose="02020603050405020304" pitchFamily="18" charset="0"/>
                <a:cs typeface="Times New Roman" panose="02020603050405020304" pitchFamily="18" charset="0"/>
                <a:sym typeface="+mn-ea"/>
              </a:rPr>
              <a:t>" of Huang Yuting and Sheng Lihao, </a:t>
            </a:r>
            <a:r>
              <a:rPr lang="en-US" altLang="zh-CN" sz="2800">
                <a:latin typeface="Times New Roman" panose="02020603050405020304" pitchFamily="18" charset="0"/>
                <a:cs typeface="Times New Roman" panose="02020603050405020304" pitchFamily="18" charset="0"/>
                <a:sym typeface="+mn-ea"/>
              </a:rPr>
              <a:t>_______</a:t>
            </a:r>
            <a:r>
              <a:rPr lang="zh-CN" altLang="en-US" sz="2800">
                <a:latin typeface="Times New Roman" panose="02020603050405020304" pitchFamily="18" charset="0"/>
                <a:cs typeface="Times New Roman" panose="02020603050405020304" pitchFamily="18" charset="0"/>
                <a:sym typeface="+mn-ea"/>
              </a:rPr>
              <a:t> names on Weibo are "The Very Tiao" and "Winning the </a:t>
            </a:r>
            <a:r>
              <a:rPr lang="zh-CN" altLang="en-US" sz="2800">
                <a:highlight>
                  <a:srgbClr val="FF00FF"/>
                </a:highlight>
                <a:latin typeface="Times New Roman" panose="02020603050405020304" pitchFamily="18" charset="0"/>
                <a:cs typeface="Times New Roman" panose="02020603050405020304" pitchFamily="18" charset="0"/>
                <a:sym typeface="+mn-ea"/>
              </a:rPr>
              <a:t>Championship</a:t>
            </a:r>
            <a:r>
              <a:rPr lang="zh-CN" altLang="en-US" sz="2800">
                <a:latin typeface="Times New Roman" panose="02020603050405020304" pitchFamily="18" charset="0"/>
                <a:cs typeface="Times New Roman" panose="02020603050405020304" pitchFamily="18" charset="0"/>
                <a:sym typeface="+mn-ea"/>
              </a:rPr>
              <a:t> Just by Eating" respectively, was evident throughout the </a:t>
            </a:r>
            <a:r>
              <a:rPr lang="zh-CN" altLang="en-US" sz="2800">
                <a:highlight>
                  <a:srgbClr val="FF00FF"/>
                </a:highlight>
                <a:latin typeface="Times New Roman" panose="02020603050405020304" pitchFamily="18" charset="0"/>
                <a:cs typeface="Times New Roman" panose="02020603050405020304" pitchFamily="18" charset="0"/>
                <a:sym typeface="+mn-ea"/>
              </a:rPr>
              <a:t>competition</a:t>
            </a:r>
            <a:r>
              <a:rPr lang="zh-CN" altLang="en-US" sz="2800">
                <a:latin typeface="Times New Roman" panose="02020603050405020304" pitchFamily="18" charset="0"/>
                <a:cs typeface="Times New Roman" panose="02020603050405020304" pitchFamily="18" charset="0"/>
                <a:sym typeface="+mn-ea"/>
              </a:rPr>
              <a:t>. This demeanor,</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  is characterized by a state of mind </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that is neither arrogant nor anxious, embodying ease and calmness，was maintained even after their </a:t>
            </a:r>
            <a:r>
              <a:rPr lang="zh-CN" altLang="en-US" sz="2800">
                <a:highlight>
                  <a:srgbClr val="FF00FF"/>
                </a:highlight>
                <a:latin typeface="Times New Roman" panose="02020603050405020304" pitchFamily="18" charset="0"/>
                <a:cs typeface="Times New Roman" panose="02020603050405020304" pitchFamily="18" charset="0"/>
                <a:sym typeface="+mn-ea"/>
              </a:rPr>
              <a:t>victory</a:t>
            </a:r>
            <a:r>
              <a:rPr lang="zh-CN" altLang="en-US" sz="2800">
                <a:latin typeface="Times New Roman" panose="02020603050405020304" pitchFamily="18" charset="0"/>
                <a:cs typeface="Times New Roman" panose="02020603050405020304" pitchFamily="18" charset="0"/>
                <a:sym typeface="+mn-ea"/>
              </a:rPr>
              <a:t>, smiling only upon the crowd's request.</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110990" y="171132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who</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本框 9"/>
          <p:cNvSpPr txBox="1"/>
          <p:nvPr/>
        </p:nvSpPr>
        <p:spPr>
          <a:xfrm>
            <a:off x="3597910" y="2574290"/>
            <a:ext cx="1360170" cy="429895"/>
          </a:xfrm>
          <a:prstGeom prst="rect">
            <a:avLst/>
          </a:prstGeom>
          <a:noFill/>
        </p:spPr>
        <p:txBody>
          <a:bodyPr wrap="square" rtlCol="0">
            <a:no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where</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5547360" y="5352415"/>
            <a:ext cx="200152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that/which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3" name="文本框 12"/>
          <p:cNvSpPr txBox="1"/>
          <p:nvPr/>
        </p:nvSpPr>
        <p:spPr>
          <a:xfrm>
            <a:off x="391795" y="378142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whose</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6013450" y="489521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which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8553450" y="-27305"/>
            <a:ext cx="3638550" cy="2509520"/>
          </a:xfrm>
          <a:prstGeom prst="rect">
            <a:avLst/>
          </a:prstGeom>
        </p:spPr>
      </p:pic>
      <p:pic>
        <p:nvPicPr>
          <p:cNvPr id="7" name="图片 6"/>
          <p:cNvPicPr>
            <a:picLocks noChangeAspect="1"/>
          </p:cNvPicPr>
          <p:nvPr/>
        </p:nvPicPr>
        <p:blipFill>
          <a:blip r:embed="rId3"/>
          <a:srcRect b="76571"/>
          <a:stretch>
            <a:fillRect/>
          </a:stretch>
        </p:blipFill>
        <p:spPr>
          <a:xfrm>
            <a:off x="8553450" y="2571750"/>
            <a:ext cx="3421380" cy="1209675"/>
          </a:xfrm>
          <a:prstGeom prst="rect">
            <a:avLst/>
          </a:prstGeom>
        </p:spPr>
      </p:pic>
      <p:pic>
        <p:nvPicPr>
          <p:cNvPr id="8" name="图片 7"/>
          <p:cNvPicPr>
            <a:picLocks noChangeAspect="1"/>
          </p:cNvPicPr>
          <p:nvPr/>
        </p:nvPicPr>
        <p:blipFill>
          <a:blip r:embed="rId3"/>
          <a:srcRect t="62686" b="17762"/>
          <a:stretch>
            <a:fillRect/>
          </a:stretch>
        </p:blipFill>
        <p:spPr>
          <a:xfrm>
            <a:off x="8673465" y="3870960"/>
            <a:ext cx="3301365" cy="1337945"/>
          </a:xfrm>
          <a:prstGeom prst="rect">
            <a:avLst/>
          </a:prstGeom>
        </p:spPr>
      </p:pic>
      <p:pic>
        <p:nvPicPr>
          <p:cNvPr id="15" name="图片 14"/>
          <p:cNvPicPr>
            <a:picLocks noChangeAspect="1"/>
          </p:cNvPicPr>
          <p:nvPr/>
        </p:nvPicPr>
        <p:blipFill>
          <a:blip r:embed="rId4"/>
          <a:srcRect l="26105" t="12240" r="22966" b="69478"/>
          <a:stretch>
            <a:fillRect/>
          </a:stretch>
        </p:blipFill>
        <p:spPr>
          <a:xfrm>
            <a:off x="8456295" y="5186680"/>
            <a:ext cx="3518535" cy="167132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par>
                          <p:cTn id="53" fill="hold">
                            <p:stCondLst>
                              <p:cond delay="500"/>
                            </p:stCondLst>
                            <p:childTnLst>
                              <p:par>
                                <p:cTn id="54" presetID="3" presetClass="entr" presetSubtype="1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p:bldP spid="2" grpId="0" bldLvl="0" animBg="1"/>
      <p:bldP spid="9" grpId="0"/>
      <p:bldP spid="10" grpId="0"/>
      <p:bldP spid="13" grpId="0"/>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8943340" cy="2776855"/>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Sun Lisha and Wang Chuqin, </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facing </a:t>
            </a:r>
            <a:r>
              <a:rPr lang="zh-CN" altLang="en-US" sz="2800">
                <a:highlight>
                  <a:srgbClr val="FF00FF"/>
                </a:highlight>
                <a:latin typeface="Times New Roman" panose="02020603050405020304" pitchFamily="18" charset="0"/>
                <a:cs typeface="Times New Roman" panose="02020603050405020304" pitchFamily="18" charset="0"/>
                <a:sym typeface="+mn-ea"/>
              </a:rPr>
              <a:t>fierce competition</a:t>
            </a:r>
            <a:r>
              <a:rPr lang="zh-CN" altLang="en-US" sz="2800">
                <a:latin typeface="Times New Roman" panose="02020603050405020304" pitchFamily="18" charset="0"/>
                <a:cs typeface="Times New Roman" panose="02020603050405020304" pitchFamily="18" charset="0"/>
                <a:sym typeface="+mn-ea"/>
              </a:rPr>
              <a:t> in Paris, secured the mixed doubles gold medal for China, </a:t>
            </a:r>
            <a:r>
              <a:rPr lang="zh-CN" altLang="en-US" sz="2800">
                <a:highlight>
                  <a:srgbClr val="00FF00"/>
                </a:highlight>
                <a:latin typeface="Times New Roman" panose="02020603050405020304" pitchFamily="18" charset="0"/>
                <a:cs typeface="Times New Roman" panose="02020603050405020304" pitchFamily="18" charset="0"/>
                <a:sym typeface="+mn-ea"/>
              </a:rPr>
              <a:t>showcasing their dominance</a:t>
            </a:r>
            <a:r>
              <a:rPr lang="zh-CN" altLang="en-US" sz="2800">
                <a:latin typeface="Times New Roman" panose="02020603050405020304" pitchFamily="18" charset="0"/>
                <a:cs typeface="Times New Roman" panose="02020603050405020304" pitchFamily="18" charset="0"/>
                <a:sym typeface="+mn-ea"/>
              </a:rPr>
              <a:t> in table tennis. The pair, even </a:t>
            </a:r>
            <a:r>
              <a:rPr lang="en-US" altLang="zh-CN" sz="2800">
                <a:latin typeface="Times New Roman" panose="02020603050405020304" pitchFamily="18" charset="0"/>
                <a:cs typeface="Times New Roman" panose="02020603050405020304" pitchFamily="18" charset="0"/>
                <a:sym typeface="+mn-ea"/>
              </a:rPr>
              <a:t>______</a:t>
            </a:r>
            <a:r>
              <a:rPr lang="zh-CN" altLang="en-US" sz="2800">
                <a:highlight>
                  <a:srgbClr val="00FF00"/>
                </a:highlight>
                <a:latin typeface="Times New Roman" panose="02020603050405020304" pitchFamily="18" charset="0"/>
                <a:cs typeface="Times New Roman" panose="02020603050405020304" pitchFamily="18" charset="0"/>
                <a:sym typeface="+mn-ea"/>
              </a:rPr>
              <a:t>under immense pressure</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maintained their composure/calmness</a:t>
            </a:r>
            <a:r>
              <a:rPr lang="zh-CN" altLang="en-US" sz="2800">
                <a:latin typeface="Times New Roman" panose="02020603050405020304" pitchFamily="18" charset="0"/>
                <a:cs typeface="Times New Roman" panose="02020603050405020304" pitchFamily="18" charset="0"/>
                <a:sym typeface="+mn-ea"/>
              </a:rPr>
              <a:t>, beating their North Korean rivals  4-2 in the final.</a:t>
            </a:r>
            <a:endParaRPr lang="zh-CN" altLang="en-US"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3467100" y="2950845"/>
            <a:ext cx="8658860" cy="3914140"/>
          </a:xfrm>
          <a:prstGeom prst="roundRect">
            <a:avLst/>
          </a:prstGeom>
          <a:ln w="57150">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Their win was </a:t>
            </a:r>
            <a:r>
              <a:rPr lang="en-US" altLang="zh-CN" sz="2800">
                <a:latin typeface="Times New Roman" panose="02020603050405020304" pitchFamily="18" charset="0"/>
                <a:cs typeface="Times New Roman" panose="02020603050405020304" pitchFamily="18" charset="0"/>
                <a:sym typeface="+mn-ea"/>
              </a:rPr>
              <a:t>_____</a:t>
            </a:r>
            <a:r>
              <a:rPr lang="zh-CN" altLang="en-US" sz="2800">
                <a:latin typeface="Times New Roman" panose="02020603050405020304" pitchFamily="18" charset="0"/>
                <a:cs typeface="Times New Roman" panose="02020603050405020304" pitchFamily="18" charset="0"/>
                <a:sym typeface="+mn-ea"/>
              </a:rPr>
              <a:t> significant that it strengthened China's quest for a complete sweep of table tennis honors, was a testament to their</a:t>
            </a:r>
            <a:r>
              <a:rPr lang="zh-CN" altLang="en-US" sz="2800">
                <a:highlight>
                  <a:srgbClr val="00FF00"/>
                </a:highlight>
                <a:latin typeface="Times New Roman" panose="02020603050405020304" pitchFamily="18" charset="0"/>
                <a:cs typeface="Times New Roman" panose="02020603050405020304" pitchFamily="18" charset="0"/>
                <a:sym typeface="+mn-ea"/>
              </a:rPr>
              <a:t> unwavering dedication</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______</a:t>
            </a:r>
            <a:r>
              <a:rPr lang="zh-CN" altLang="en-US" sz="2800">
                <a:latin typeface="Times New Roman" panose="02020603050405020304" pitchFamily="18" charset="0"/>
                <a:cs typeface="Times New Roman" panose="02020603050405020304" pitchFamily="18" charset="0"/>
                <a:sym typeface="+mn-ea"/>
              </a:rPr>
              <a:t> the crowd roared in approval,they played with a finesse that spoke volumes of their years of practice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The more they focused on their game, the _______(clear) their path to victory became</a:t>
            </a:r>
            <a:r>
              <a:rPr lang="zh-CN" altLang="en-US" sz="2800">
                <a:latin typeface="Times New Roman" panose="02020603050405020304" pitchFamily="18" charset="0"/>
                <a:cs typeface="Times New Roman" panose="02020603050405020304" pitchFamily="18" charset="0"/>
                <a:sym typeface="+mn-ea"/>
              </a:rPr>
              <a:t>, ending in a moment of glory that will be etched in Olympic history.</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5334635" y="65405"/>
            <a:ext cx="136017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despite </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3974465" y="421195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2860040" y="138493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when</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6" name="文本框 5"/>
          <p:cNvSpPr txBox="1"/>
          <p:nvPr/>
        </p:nvSpPr>
        <p:spPr>
          <a:xfrm>
            <a:off x="6427470" y="309372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so</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9732010" y="504126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clearer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8" name="图片 7"/>
          <p:cNvPicPr>
            <a:picLocks noChangeAspect="1"/>
          </p:cNvPicPr>
          <p:nvPr>
            <p:custDataLst>
              <p:tags r:id="rId1"/>
            </p:custDataLst>
          </p:nvPr>
        </p:nvPicPr>
        <p:blipFill>
          <a:blip r:embed="rId2"/>
          <a:stretch>
            <a:fillRect/>
          </a:stretch>
        </p:blipFill>
        <p:spPr>
          <a:xfrm>
            <a:off x="0" y="2951480"/>
            <a:ext cx="3467100" cy="3740785"/>
          </a:xfrm>
          <a:prstGeom prst="rect">
            <a:avLst/>
          </a:prstGeom>
        </p:spPr>
      </p:pic>
      <p:pic>
        <p:nvPicPr>
          <p:cNvPr id="10" name="图片 9"/>
          <p:cNvPicPr>
            <a:picLocks noChangeAspect="1"/>
          </p:cNvPicPr>
          <p:nvPr/>
        </p:nvPicPr>
        <p:blipFill>
          <a:blip r:embed="rId3"/>
          <a:stretch>
            <a:fillRect/>
          </a:stretch>
        </p:blipFill>
        <p:spPr>
          <a:xfrm>
            <a:off x="9074785" y="65405"/>
            <a:ext cx="3117215" cy="260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linds(horizont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P spid="2" grpId="0"/>
      <p:bldP spid="7" grpId="0"/>
      <p:bldP spid="4"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郑钦文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4368165" cy="6687185"/>
          </a:xfrm>
          <a:prstGeom prst="rect">
            <a:avLst/>
          </a:prstGeom>
        </p:spPr>
      </p:pic>
      <p:sp>
        <p:nvSpPr>
          <p:cNvPr id="5" name="文本框 4"/>
          <p:cNvSpPr txBox="1"/>
          <p:nvPr/>
        </p:nvSpPr>
        <p:spPr>
          <a:xfrm>
            <a:off x="4584700" y="638175"/>
            <a:ext cx="7607300" cy="5118735"/>
          </a:xfrm>
          <a:prstGeom prst="rect">
            <a:avLst/>
          </a:prstGeom>
        </p:spPr>
        <p:txBody>
          <a:bodyPr wrap="square">
            <a:noAutofit/>
          </a:bodyPr>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1.How eager was Zheng Qinwen to win the match?</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2.How did Zheng Qinwen feel about overcoming pressure and personal limits?</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a:p>
            <a:pPr marL="0" indent="0" algn="just" defTabSz="266700">
              <a:spcAft>
                <a:spcPct val="0"/>
              </a:spcAft>
            </a:pPr>
            <a:r>
              <a:rPr lang="en-US" altLang="zh-CN" sz="2800" b="1" i="1">
                <a:latin typeface="Times New Roman" panose="02020603050405020304" pitchFamily="18" charset="0"/>
                <a:ea typeface="宋体" panose="02010600030101010101" pitchFamily="2" charset="-122"/>
                <a:cs typeface="Times New Roman" panose="02020603050405020304" pitchFamily="18" charset="0"/>
              </a:rPr>
              <a:t>3.What does winning a gold medal for China mean to Zheng Qinwen?</a:t>
            </a:r>
            <a:endParaRPr lang="en-US" altLang="zh-CN" sz="2800" b="1" i="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669790" y="1203960"/>
            <a:ext cx="7435850" cy="1198880"/>
          </a:xfrm>
          <a:prstGeom prst="rect">
            <a:avLst/>
          </a:prstGeom>
          <a:solidFill>
            <a:schemeClr val="accent3"/>
          </a:solidFill>
        </p:spPr>
        <p:txBody>
          <a:bodyPr wrap="square">
            <a:spAutoFit/>
          </a:bodyPr>
          <a:p>
            <a:pPr marL="0" indent="0" algn="l"/>
            <a:r>
              <a:rPr lang="en-US" altLang="zh-CN" sz="2400" b="0" i="0">
                <a:solidFill>
                  <a:schemeClr val="tx1"/>
                </a:solidFill>
                <a:latin typeface="Times New Roman" panose="02020603050405020304" pitchFamily="18" charset="0"/>
                <a:ea typeface="+mj-ea"/>
                <a:cs typeface="Times New Roman" panose="02020603050405020304" pitchFamily="18" charset="0"/>
              </a:rPr>
              <a:t>She</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was extremely eager to win, </a:t>
            </a:r>
            <a:r>
              <a:rPr lang="en-US" altLang="zh-CN" sz="2400" b="0" i="0">
                <a:solidFill>
                  <a:schemeClr val="tx1"/>
                </a:solidFill>
                <a:latin typeface="Times New Roman" panose="02020603050405020304" pitchFamily="18" charset="0"/>
                <a:ea typeface="+mj-ea"/>
                <a:cs typeface="Times New Roman" panose="02020603050405020304" pitchFamily="18" charset="0"/>
              </a:rPr>
              <a:t>but she also understood</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a:t>
            </a:r>
            <a:r>
              <a:rPr lang="en-US" altLang="zh-CN" sz="2400" b="0" i="0">
                <a:solidFill>
                  <a:schemeClr val="tx1"/>
                </a:solidFill>
                <a:latin typeface="Times New Roman" panose="02020603050405020304" pitchFamily="18" charset="0"/>
                <a:ea typeface="+mj-ea"/>
                <a:cs typeface="Times New Roman" panose="02020603050405020304" pitchFamily="18" charset="0"/>
              </a:rPr>
              <a:t>that</a:t>
            </a:r>
            <a:r>
              <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rPr>
              <a:t> giving everything doesn't always guarantee the desired outcome in tennis.</a:t>
            </a:r>
            <a:endParaRPr lang="en-US" altLang="zh-CN" sz="2400" b="0" i="0">
              <a:solidFill>
                <a:schemeClr val="tx1"/>
              </a:solidFill>
              <a:highlight>
                <a:srgbClr val="00FF00"/>
              </a:highlight>
              <a:latin typeface="Times New Roman" panose="02020603050405020304" pitchFamily="18" charset="0"/>
              <a:ea typeface="+mj-ea"/>
              <a:cs typeface="Times New Roman" panose="02020603050405020304" pitchFamily="18" charset="0"/>
            </a:endParaRPr>
          </a:p>
        </p:txBody>
      </p:sp>
      <p:sp>
        <p:nvSpPr>
          <p:cNvPr id="7" name="文本框 6"/>
          <p:cNvSpPr txBox="1"/>
          <p:nvPr/>
        </p:nvSpPr>
        <p:spPr>
          <a:xfrm>
            <a:off x="4669790" y="3281680"/>
            <a:ext cx="7435850" cy="829945"/>
          </a:xfrm>
          <a:prstGeom prst="rect">
            <a:avLst/>
          </a:prstGeom>
          <a:solidFill>
            <a:schemeClr val="accent3"/>
          </a:solidFill>
        </p:spPr>
        <p:txBody>
          <a:bodyPr wrap="square">
            <a:spAutoFit/>
          </a:bodyPr>
          <a:p>
            <a:pPr marL="0" indent="0" algn="just" defTabSz="266700">
              <a:spcAft>
                <a:spcPct val="0"/>
              </a:spcAft>
            </a:pPr>
            <a:r>
              <a:rPr lang="en-US" altLang="zh-CN" sz="2400">
                <a:latin typeface="Times New Roman" panose="02020603050405020304" pitchFamily="18" charset="0"/>
                <a:ea typeface="宋体" panose="02010600030101010101" pitchFamily="2" charset="-122"/>
                <a:cs typeface="Times New Roman" panose="02020603050405020304" pitchFamily="18" charset="0"/>
              </a:rPr>
              <a:t>She felt very proud for </a:t>
            </a:r>
            <a:r>
              <a:rPr lang="en-US" altLang="zh-CN" sz="2400">
                <a:highlight>
                  <a:srgbClr val="00FF00"/>
                </a:highlight>
                <a:latin typeface="Times New Roman" panose="02020603050405020304" pitchFamily="18" charset="0"/>
                <a:ea typeface="宋体" panose="02010600030101010101" pitchFamily="2" charset="-122"/>
                <a:cs typeface="Times New Roman" panose="02020603050405020304" pitchFamily="18" charset="0"/>
              </a:rPr>
              <a:t>overcoming the pressure and breaking her personal limits</a:t>
            </a:r>
            <a:endParaRPr lang="en-US" altLang="zh-CN" sz="2400">
              <a:highlight>
                <a:srgbClr val="00FF00"/>
              </a:highligh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4669155" y="5118735"/>
            <a:ext cx="7437120" cy="1568450"/>
          </a:xfrm>
          <a:prstGeom prst="rect">
            <a:avLst/>
          </a:prstGeom>
          <a:solidFill>
            <a:schemeClr val="accent3"/>
          </a:solidFill>
        </p:spPr>
        <p:txBody>
          <a:bodyPr wrap="square">
            <a:spAutoFit/>
          </a:bodyPr>
          <a:p>
            <a:pPr marL="0" indent="0" algn="just" defTabSz="266700">
              <a:spcAft>
                <a:spcPct val="0"/>
              </a:spcAft>
            </a:pPr>
            <a:r>
              <a:rPr lang="en-US" altLang="zh-CN" sz="1600">
                <a:latin typeface="Calibri" panose="020F0502020204030204"/>
                <a:ea typeface="宋体" panose="02010600030101010101" pitchFamily="2" charset="-122"/>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Winning the gold medal for China is incredibly meaningful to Zheng Qinwen. It's a dream come true and a historic moment for Asian tennis, making her feel extremely happy and proud.</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9608820" y="74295"/>
            <a:ext cx="2496185" cy="583565"/>
          </a:xfrm>
          <a:prstGeom prst="rect">
            <a:avLst/>
          </a:prstGeom>
          <a:solidFill>
            <a:srgbClr val="FF00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Queen Wen</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3" fill="hold" display="1">
                  <p:stCondLst>
                    <p:cond delay="indefinite"/>
                  </p:stCondLst>
                </p:cTn>
                <p:tgtEl>
                  <p:spTgt spid="4"/>
                </p:tgtEl>
              </p:cMediaNode>
            </p:video>
          </p:childTnLst>
        </p:cTn>
      </p:par>
    </p:tnLst>
    <p:bldLst>
      <p:bldP spid="5" grpId="0"/>
      <p:bldP spid="6" grpId="0" bldLvl="0" animBg="1"/>
      <p:bldP spid="7" grpId="0" bldLvl="0" animBg="1"/>
      <p:bldP spid="8" grpId="0" bldLvl="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Queen Wen interview">
            <a:hlinkClick r:id="" action="ppaction://media"/>
          </p:cNvPr>
          <p:cNvPicPr/>
          <p:nvPr>
            <a:videoFile r:link="rId1"/>
            <p:extLst>
              <p:ext uri="{DAA4B4D4-6D71-4841-9C94-3DE7FCFB9230}">
                <p14:media xmlns:p14="http://schemas.microsoft.com/office/powerpoint/2010/main" r:embed="rId2">
                  <p14:trim end="216008.000000"/>
                </p14:media>
              </p:ext>
            </p:extLst>
            <p:custDataLst>
              <p:tags r:id="rId3"/>
            </p:custDataLst>
          </p:nvPr>
        </p:nvPicPr>
        <p:blipFill>
          <a:blip r:embed="rId4"/>
          <a:stretch>
            <a:fillRect/>
          </a:stretch>
        </p:blipFill>
        <p:spPr>
          <a:xfrm>
            <a:off x="0" y="140335"/>
            <a:ext cx="4876800" cy="3227070"/>
          </a:xfrm>
          <a:prstGeom prst="rect">
            <a:avLst/>
          </a:prstGeom>
        </p:spPr>
      </p:pic>
      <p:sp>
        <p:nvSpPr>
          <p:cNvPr id="8" name="文本框 7"/>
          <p:cNvSpPr txBox="1"/>
          <p:nvPr/>
        </p:nvSpPr>
        <p:spPr>
          <a:xfrm>
            <a:off x="5051425" y="657860"/>
            <a:ext cx="6885940" cy="3249295"/>
          </a:xfrm>
          <a:prstGeom prst="roundRect">
            <a:avLst/>
          </a:prstGeom>
          <a:noFill/>
          <a:ln w="57150">
            <a:solidFill>
              <a:schemeClr val="accent1"/>
            </a:solidFill>
            <a:prstDash val="sysDash"/>
          </a:ln>
          <a:extLst>
            <a:ext uri="{909E8E84-426E-40DD-AFC4-6F175D3DCCD1}">
              <a14:hiddenFill xmlns:a14="http://schemas.microsoft.com/office/drawing/2010/main">
                <a:solidFill>
                  <a:schemeClr val="accen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en-US" sz="2800">
                <a:latin typeface="Times New Roman" panose="02020603050405020304" pitchFamily="18" charset="0"/>
                <a:cs typeface="Times New Roman" panose="02020603050405020304" pitchFamily="18" charset="0"/>
                <a:sym typeface="+mn-ea"/>
              </a:rPr>
              <a:t>So I feel this Olympic gold medals can give me a lot of relax because finally I can be able to say to my family, to say to my father, come on,  I just_____________ . So in the future, I wish if I lost, I will say this to him and then he will just let me </a:t>
            </a:r>
            <a:r>
              <a:rPr lang="en-US" sz="2800">
                <a:highlight>
                  <a:srgbClr val="00FF00"/>
                </a:highlight>
                <a:latin typeface="Times New Roman" panose="02020603050405020304" pitchFamily="18" charset="0"/>
                <a:cs typeface="Times New Roman" panose="02020603050405020304" pitchFamily="18" charset="0"/>
                <a:sym typeface="+mn-ea"/>
              </a:rPr>
              <a:t>stay quiet and e</a:t>
            </a:r>
            <a:r>
              <a:rPr lang="zh-CN" altLang="en-US" sz="2800">
                <a:highlight>
                  <a:srgbClr val="00FF00"/>
                </a:highlight>
                <a:latin typeface="Times New Roman" panose="02020603050405020304" pitchFamily="18" charset="0"/>
                <a:cs typeface="Times New Roman" panose="02020603050405020304" pitchFamily="18" charset="0"/>
                <a:sym typeface="+mn-ea"/>
              </a:rPr>
              <a:t>njoy tennis</a:t>
            </a:r>
            <a:r>
              <a:rPr lang="zh-CN" altLang="en-US" sz="2800">
                <a:latin typeface="Times New Roman" panose="02020603050405020304" pitchFamily="18" charset="0"/>
                <a:cs typeface="Times New Roman" panose="02020603050405020304" pitchFamily="18" charset="0"/>
                <a:sym typeface="+mn-ea"/>
              </a:rPr>
              <a:t>. </a:t>
            </a:r>
            <a:endParaRPr 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0" y="4159250"/>
            <a:ext cx="11937365" cy="2813685"/>
          </a:xfrm>
          <a:prstGeom prst="roundRect">
            <a:avLst/>
          </a:prstGeom>
          <a:ln w="57150">
            <a:solidFill>
              <a:schemeClr val="accent2">
                <a:lumMod val="75000"/>
              </a:schemeClr>
            </a:solidFill>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en-US" altLang="zh-CN" sz="2800">
                <a:latin typeface="Times New Roman" panose="02020603050405020304" pitchFamily="18" charset="0"/>
                <a:cs typeface="Times New Roman" panose="02020603050405020304" pitchFamily="18" charset="0"/>
                <a:sym typeface="+mn-ea"/>
              </a:rPr>
              <a:t>Because</a:t>
            </a:r>
            <a:r>
              <a:rPr lang="zh-CN" altLang="en-US" sz="2800">
                <a:latin typeface="Times New Roman" panose="02020603050405020304" pitchFamily="18" charset="0"/>
                <a:cs typeface="Times New Roman" panose="02020603050405020304" pitchFamily="18" charset="0"/>
                <a:sym typeface="+mn-ea"/>
              </a:rPr>
              <a:t> I know he always treats Olympic Games more important than  any of the </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slams大满贯</a:t>
            </a:r>
            <a:r>
              <a:rPr lang="zh-CN" altLang="en-US" sz="2800">
                <a:latin typeface="Times New Roman" panose="02020603050405020304" pitchFamily="18" charset="0"/>
                <a:cs typeface="Times New Roman" panose="02020603050405020304" pitchFamily="18" charset="0"/>
                <a:sym typeface="+mn-ea"/>
              </a:rPr>
              <a:t>. I think all the Chinese fans </a:t>
            </a:r>
            <a:r>
              <a:rPr lang="en-US" altLang="zh-CN" sz="2800">
                <a:latin typeface="Times New Roman" panose="02020603050405020304" pitchFamily="18" charset="0"/>
                <a:cs typeface="Times New Roman" panose="02020603050405020304" pitchFamily="18" charset="0"/>
                <a:sym typeface="+mn-ea"/>
              </a:rPr>
              <a:t>think so</a:t>
            </a:r>
            <a:r>
              <a:rPr lang="zh-CN" altLang="en-US" sz="2800">
                <a:latin typeface="Times New Roman" panose="02020603050405020304" pitchFamily="18" charset="0"/>
                <a:cs typeface="Times New Roman" panose="02020603050405020304" pitchFamily="18" charset="0"/>
                <a:sym typeface="+mn-ea"/>
              </a:rPr>
              <a:t> and including me, </a:t>
            </a:r>
            <a:r>
              <a:rPr lang="en-US" altLang="zh-CN" sz="2800">
                <a:latin typeface="Times New Roman" panose="02020603050405020304" pitchFamily="18" charset="0"/>
                <a:cs typeface="Times New Roman" panose="02020603050405020304" pitchFamily="18" charset="0"/>
                <a:sym typeface="+mn-ea"/>
              </a:rPr>
              <a:t>because</a:t>
            </a:r>
            <a:r>
              <a:rPr lang="zh-CN" altLang="en-US" sz="2800">
                <a:latin typeface="Times New Roman" panose="02020603050405020304" pitchFamily="18" charset="0"/>
                <a:cs typeface="Times New Roman" panose="02020603050405020304" pitchFamily="18" charset="0"/>
                <a:sym typeface="+mn-ea"/>
              </a:rPr>
              <a:t> you can see the</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I have in this </a:t>
            </a:r>
            <a:r>
              <a:rPr lang="zh-CN" altLang="en-US" sz="2800">
                <a:highlight>
                  <a:srgbClr val="FF00FF"/>
                </a:highlight>
                <a:latin typeface="Times New Roman" panose="02020603050405020304" pitchFamily="18" charset="0"/>
                <a:cs typeface="Times New Roman" panose="02020603050405020304" pitchFamily="18" charset="0"/>
                <a:sym typeface="+mn-ea"/>
              </a:rPr>
              <a:t>tournament</a:t>
            </a:r>
            <a:r>
              <a:rPr lang="zh-CN" altLang="en-US" sz="2800">
                <a:latin typeface="Times New Roman" panose="02020603050405020304" pitchFamily="18" charset="0"/>
                <a:cs typeface="Times New Roman" panose="02020603050405020304" pitchFamily="18" charset="0"/>
                <a:sym typeface="+mn-ea"/>
              </a:rPr>
              <a:t>. The</a:t>
            </a:r>
            <a:r>
              <a:rPr lang="en-US" altLang="zh-CN" sz="2800">
                <a:latin typeface="Times New Roman" panose="02020603050405020304" pitchFamily="18" charset="0"/>
                <a:cs typeface="Times New Roman" panose="02020603050405020304" pitchFamily="18" charset="0"/>
                <a:sym typeface="+mn-ea"/>
              </a:rPr>
              <a:t>________</a:t>
            </a:r>
            <a:r>
              <a:rPr lang="zh-CN" altLang="en-US" sz="2800">
                <a:latin typeface="Times New Roman" panose="02020603050405020304" pitchFamily="18" charset="0"/>
                <a:cs typeface="Times New Roman" panose="02020603050405020304" pitchFamily="18" charset="0"/>
                <a:sym typeface="+mn-ea"/>
              </a:rPr>
              <a:t> , the </a:t>
            </a:r>
            <a:r>
              <a:rPr lang="en-US" altLang="zh-CN" sz="2800">
                <a:latin typeface="Times New Roman" panose="02020603050405020304" pitchFamily="18" charset="0"/>
                <a:cs typeface="Times New Roman" panose="02020603050405020304" pitchFamily="18" charset="0"/>
                <a:sym typeface="+mn-ea"/>
              </a:rPr>
              <a:t>eyes</a:t>
            </a:r>
            <a:r>
              <a:rPr lang="zh-CN" altLang="en-US" sz="2800">
                <a:latin typeface="Times New Roman" panose="02020603050405020304" pitchFamily="18" charset="0"/>
                <a:cs typeface="Times New Roman" panose="02020603050405020304" pitchFamily="18" charset="0"/>
                <a:sym typeface="+mn-ea"/>
              </a:rPr>
              <a:t>, the </a:t>
            </a:r>
            <a:r>
              <a:rPr lang="en-US" altLang="zh-CN" sz="2800">
                <a:latin typeface="Times New Roman" panose="02020603050405020304" pitchFamily="18" charset="0"/>
                <a:cs typeface="Times New Roman" panose="02020603050405020304" pitchFamily="18" charset="0"/>
                <a:sym typeface="+mn-ea"/>
              </a:rPr>
              <a:t>________</a:t>
            </a:r>
            <a:r>
              <a:rPr lang="zh-CN" altLang="en-US" sz="2800">
                <a:latin typeface="Times New Roman" panose="02020603050405020304" pitchFamily="18" charset="0"/>
                <a:cs typeface="Times New Roman" panose="02020603050405020304" pitchFamily="18" charset="0"/>
                <a:sym typeface="+mn-ea"/>
              </a:rPr>
              <a:t> I have is different than all the other tournament that I play. Yeah, I wish in the future I could enjoy more tennis, play, relax, and have some fun on</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 court</a:t>
            </a:r>
            <a:r>
              <a:rPr lang="zh-CN" altLang="en-US" sz="2800">
                <a:highlight>
                  <a:srgbClr val="FF00FF"/>
                </a:highlight>
                <a:latin typeface="Times New Roman" panose="02020603050405020304" pitchFamily="18" charset="0"/>
                <a:cs typeface="Times New Roman" panose="02020603050405020304" pitchFamily="18" charset="0"/>
                <a:sym typeface="+mn-ea"/>
              </a:rPr>
              <a: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9608820" y="74295"/>
            <a:ext cx="2496185" cy="583565"/>
          </a:xfrm>
          <a:prstGeom prst="rect">
            <a:avLst/>
          </a:prstGeom>
          <a:solidFill>
            <a:srgbClr val="FF00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Queen Wen</a:t>
            </a:r>
            <a:endParaRPr lang="en-US" altLang="zh-CN" sz="3200" b="1">
              <a:latin typeface="Times New Roman" panose="02020603050405020304" pitchFamily="18" charset="0"/>
              <a:cs typeface="Times New Roman" panose="02020603050405020304" pitchFamily="18" charset="0"/>
            </a:endParaRPr>
          </a:p>
        </p:txBody>
      </p:sp>
      <p:sp>
        <p:nvSpPr>
          <p:cNvPr id="2" name="文本框 1"/>
          <p:cNvSpPr txBox="1"/>
          <p:nvPr/>
        </p:nvSpPr>
        <p:spPr>
          <a:xfrm>
            <a:off x="8669655" y="1902460"/>
            <a:ext cx="2530475"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made  history</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2036445" y="499427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strength</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1" name="文本框 10"/>
          <p:cNvSpPr txBox="1"/>
          <p:nvPr/>
        </p:nvSpPr>
        <p:spPr>
          <a:xfrm>
            <a:off x="8295640" y="499427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behavior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123190" y="5398135"/>
            <a:ext cx="16878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hunger</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6" fill="hold" display="1">
                  <p:stCondLst>
                    <p:cond delay="indefinite"/>
                  </p:stCondLst>
                </p:cTn>
                <p:tgtEl>
                  <p:spTgt spid="6"/>
                </p:tgtEl>
              </p:cMediaNode>
            </p:video>
          </p:childTnLst>
        </p:cTn>
      </p:par>
    </p:tnLst>
    <p:bldLst>
      <p:bldP spid="8" grpId="0" bldLvl="0" animBg="1"/>
      <p:bldP spid="9" grpId="0" animBg="1"/>
      <p:bldP spid="2" grpId="0"/>
      <p:bldP spid="7"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2390" y="85090"/>
            <a:ext cx="5639435" cy="3515995"/>
          </a:xfrm>
          <a:prstGeom prst="rect">
            <a:avLst/>
          </a:prstGeom>
        </p:spPr>
        <p:txBody>
          <a:bodyPr wrap="square">
            <a:noAutofit/>
          </a:bodyPr>
          <a:p>
            <a:pPr marL="0" indent="0" algn="l"/>
            <a:endParaRPr lang="en-US" altLang="zh-CN" sz="2800" b="0" i="0">
              <a:solidFill>
                <a:srgbClr val="000000"/>
              </a:solidFill>
              <a:latin typeface="Times New Roman" panose="02020603050405020304" pitchFamily="18" charset="0"/>
              <a:ea typeface="PingFang SC"/>
              <a:cs typeface="Times New Roman" panose="02020603050405020304" pitchFamily="18" charset="0"/>
            </a:endParaRPr>
          </a:p>
          <a:p>
            <a:pPr indent="0" algn="just" fontAlgn="auto"/>
            <a:r>
              <a:rPr lang="en-US" altLang="zh-CN" sz="2800" b="0" i="0">
                <a:solidFill>
                  <a:srgbClr val="000000"/>
                </a:solidFill>
                <a:latin typeface="Times New Roman" panose="02020603050405020304" pitchFamily="18" charset="0"/>
                <a:ea typeface="PingFang SC"/>
                <a:cs typeface="Times New Roman" panose="02020603050405020304" pitchFamily="18" charset="0"/>
              </a:rPr>
              <a:t>“We can barely see him breathe here, and he's so, so smooth. There's no splash on his hand entry, his body position is great, and you can see he's got massive, powerful quads that generate a massive kick behind him.”</a:t>
            </a:r>
            <a:endParaRPr lang="en-US" altLang="zh-CN" sz="2800" b="0" i="0">
              <a:solidFill>
                <a:srgbClr val="000000"/>
              </a:solidFill>
              <a:latin typeface="Times New Roman" panose="02020603050405020304" pitchFamily="18" charset="0"/>
              <a:ea typeface="PingFang SC"/>
              <a:cs typeface="Times New Roman" panose="02020603050405020304" pitchFamily="18" charset="0"/>
            </a:endParaRPr>
          </a:p>
        </p:txBody>
      </p:sp>
      <p:sp>
        <p:nvSpPr>
          <p:cNvPr id="6" name="文本框 5"/>
          <p:cNvSpPr txBox="1"/>
          <p:nvPr/>
        </p:nvSpPr>
        <p:spPr>
          <a:xfrm>
            <a:off x="9752965" y="0"/>
            <a:ext cx="2284730" cy="521970"/>
          </a:xfrm>
          <a:prstGeom prst="rect">
            <a:avLst/>
          </a:prstGeom>
          <a:solidFill>
            <a:srgbClr val="FF0000"/>
          </a:solidFill>
        </p:spPr>
        <p:txBody>
          <a:bodyPr wrap="square" rtlCol="0">
            <a:spAutoFit/>
          </a:bodyPr>
          <a:p>
            <a:r>
              <a:rPr lang="en-US" altLang="zh-CN" sz="2800" b="1">
                <a:solidFill>
                  <a:schemeClr val="tx1"/>
                </a:solidFill>
                <a:latin typeface="Times New Roman" panose="02020603050405020304" pitchFamily="18" charset="0"/>
                <a:cs typeface="Times New Roman" panose="02020603050405020304" pitchFamily="18" charset="0"/>
              </a:rPr>
              <a:t>Pan Zhanle</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0" y="4079240"/>
            <a:ext cx="5794375" cy="2564765"/>
          </a:xfrm>
          <a:prstGeom prst="rect">
            <a:avLst/>
          </a:prstGeom>
          <a:solidFill>
            <a:schemeClr val="accent3">
              <a:lumMod val="20000"/>
              <a:lumOff val="80000"/>
            </a:schemeClr>
          </a:solidFill>
        </p:spPr>
        <p:txBody>
          <a:bodyPr wrap="square">
            <a:noAutofit/>
          </a:bodyPr>
          <a:p>
            <a:pPr marL="0" indent="0" algn="l">
              <a:spcAft>
                <a:spcPct val="0"/>
              </a:spcAft>
            </a:pPr>
            <a:r>
              <a:rPr lang="zh-CN" altLang="en-US" sz="2800" b="0" i="0">
                <a:latin typeface="Times New Roman" panose="02020603050405020304" pitchFamily="18" charset="0"/>
                <a:ea typeface="PingFang SC"/>
                <a:cs typeface="Times New Roman" panose="02020603050405020304" pitchFamily="18" charset="0"/>
              </a:rPr>
              <a:t>我们几乎看不到他呼吸，他的动作非常流畅，手部划水时不会溅起任何水花，他的身体姿势非常好。我们可以看到他有非常强壮的股四头肌能在身后形成巨大的推动力</a:t>
            </a:r>
            <a:r>
              <a:rPr lang="en-US" altLang="zh-CN" sz="2800" b="0" i="0">
                <a:latin typeface="Times New Roman" panose="02020603050405020304" pitchFamily="18" charset="0"/>
                <a:ea typeface="PingFang SC"/>
                <a:cs typeface="Times New Roman" panose="02020603050405020304" pitchFamily="18" charset="0"/>
              </a:rPr>
              <a:t>.</a:t>
            </a:r>
            <a:endParaRPr lang="en-US" altLang="zh-CN" sz="2800" b="0" i="0">
              <a:latin typeface="Times New Roman" panose="02020603050405020304" pitchFamily="18" charset="0"/>
              <a:ea typeface="PingFang SC"/>
              <a:cs typeface="Times New Roman" panose="02020603050405020304" pitchFamily="18" charset="0"/>
            </a:endParaRPr>
          </a:p>
        </p:txBody>
      </p:sp>
      <p:pic>
        <p:nvPicPr>
          <p:cNvPr id="9" name="潘展乐">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473825" y="594360"/>
            <a:ext cx="5563235" cy="5864225"/>
          </a:xfrm>
          <a:prstGeom prst="rect">
            <a:avLst/>
          </a:prstGeom>
        </p:spPr>
      </p:pic>
      <p:sp>
        <p:nvSpPr>
          <p:cNvPr id="10" name="文本框 9"/>
          <p:cNvSpPr txBox="1"/>
          <p:nvPr/>
        </p:nvSpPr>
        <p:spPr>
          <a:xfrm>
            <a:off x="72390" y="3342640"/>
            <a:ext cx="5721985" cy="521970"/>
          </a:xfrm>
          <a:prstGeom prst="rect">
            <a:avLst/>
          </a:prstGeom>
          <a:solidFill>
            <a:schemeClr val="accent3">
              <a:lumMod val="60000"/>
              <a:lumOff val="40000"/>
            </a:schemeClr>
          </a:solidFill>
        </p:spPr>
        <p:txBody>
          <a:bodyPr wrap="square" rtlCol="0" anchor="t">
            <a:spAutoFit/>
          </a:bodyPr>
          <a:p>
            <a:r>
              <a:rPr lang="en-US" altLang="zh-CN" sz="2800">
                <a:solidFill>
                  <a:schemeClr val="tx1"/>
                </a:solidFill>
                <a:latin typeface="Times New Roman" panose="02020603050405020304" pitchFamily="18" charset="0"/>
                <a:ea typeface="PingFang SC"/>
                <a:cs typeface="Times New Roman" panose="02020603050405020304" pitchFamily="18" charset="0"/>
                <a:sym typeface="+mn-ea"/>
              </a:rPr>
              <a:t>Task</a:t>
            </a:r>
            <a:r>
              <a:rPr lang="zh-CN" altLang="en-US" sz="2800">
                <a:solidFill>
                  <a:schemeClr val="tx1"/>
                </a:solidFill>
                <a:latin typeface="Times New Roman" panose="02020603050405020304" pitchFamily="18" charset="0"/>
                <a:ea typeface="PingFang SC"/>
                <a:cs typeface="Times New Roman" panose="02020603050405020304" pitchFamily="18" charset="0"/>
                <a:sym typeface="+mn-ea"/>
              </a:rPr>
              <a:t>：</a:t>
            </a:r>
            <a:r>
              <a:rPr lang="en-US" altLang="zh-CN" sz="2800">
                <a:solidFill>
                  <a:schemeClr val="tx1"/>
                </a:solidFill>
                <a:latin typeface="Times New Roman" panose="02020603050405020304" pitchFamily="18" charset="0"/>
                <a:ea typeface="PingFang SC"/>
                <a:cs typeface="Times New Roman" panose="02020603050405020304" pitchFamily="18" charset="0"/>
                <a:sym typeface="+mn-ea"/>
              </a:rPr>
              <a:t>Translate it into Chinese</a:t>
            </a:r>
            <a:endParaRPr lang="en-US" altLang="zh-CN" sz="2800">
              <a:solidFill>
                <a:schemeClr val="tx1"/>
              </a:solidFill>
              <a:latin typeface="Times New Roman" panose="02020603050405020304" pitchFamily="18" charset="0"/>
              <a:ea typeface="PingFang SC"/>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8" fill="hold" display="1">
                  <p:stCondLst>
                    <p:cond delay="indefinite"/>
                  </p:stCondLst>
                </p:cTn>
                <p:tgtEl>
                  <p:spTgt spid="9"/>
                </p:tgtEl>
              </p:cMediaNode>
            </p:video>
          </p:childTnLst>
        </p:cTn>
      </p:par>
    </p:tnLst>
    <p:bldLst>
      <p:bldP spid="4" grpId="0"/>
      <p:bldP spid="6"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7744460" y="0"/>
            <a:ext cx="4323080" cy="521970"/>
          </a:xfrm>
          <a:prstGeom prst="rect">
            <a:avLst/>
          </a:prstGeom>
          <a:solidFill>
            <a:srgbClr val="FF0000"/>
          </a:solidFill>
        </p:spPr>
        <p:txBody>
          <a:bodyPr wrap="square" rtlCol="0">
            <a:spAutoFit/>
          </a:bodyPr>
          <a:p>
            <a:r>
              <a:rPr lang="en-US" altLang="zh-CN" sz="2800" b="1">
                <a:solidFill>
                  <a:schemeClr val="tx1"/>
                </a:solidFill>
                <a:latin typeface="Times New Roman" panose="02020603050405020304" pitchFamily="18" charset="0"/>
                <a:cs typeface="Times New Roman" panose="02020603050405020304" pitchFamily="18" charset="0"/>
              </a:rPr>
              <a:t>Men's4x100 metres medley</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54940" y="0"/>
            <a:ext cx="7407275" cy="1804670"/>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marL="0" indent="0" algn="l"/>
            <a:r>
              <a:rPr lang="en-US" altLang="zh-CN" sz="2800">
                <a:solidFill>
                  <a:srgbClr val="000000"/>
                </a:solidFill>
                <a:latin typeface="Times New Roman" panose="02020603050405020304" pitchFamily="18" charset="0"/>
                <a:ea typeface="PingFang SC"/>
                <a:cs typeface="Times New Roman" panose="02020603050405020304" pitchFamily="18" charset="0"/>
                <a:sym typeface="+mn-ea"/>
              </a:rPr>
              <a:t>For the first time in 11 Olympics the US has lost this relay... It was first introduced in 1960. Australia won in 1980, and other than that, the USA has won every edition of this </a:t>
            </a:r>
            <a:r>
              <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rPr>
              <a:t>relay.</a:t>
            </a:r>
            <a:endPar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endParaRPr>
          </a:p>
        </p:txBody>
      </p:sp>
      <p:pic>
        <p:nvPicPr>
          <p:cNvPr id="7" name="4X100 ">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561580" y="619760"/>
            <a:ext cx="4505960" cy="6021705"/>
          </a:xfrm>
          <a:prstGeom prst="rect">
            <a:avLst/>
          </a:prstGeom>
        </p:spPr>
      </p:pic>
      <p:sp>
        <p:nvSpPr>
          <p:cNvPr id="9" name="文本框 8"/>
          <p:cNvSpPr txBox="1"/>
          <p:nvPr/>
        </p:nvSpPr>
        <p:spPr>
          <a:xfrm>
            <a:off x="155575" y="2073910"/>
            <a:ext cx="7292975" cy="1418590"/>
          </a:xfrm>
          <a:prstGeom prst="roundRect">
            <a:avLst/>
          </a:prstGeom>
          <a:ln w="57150">
            <a:prstDash val="sysDash"/>
          </a:ln>
        </p:spPr>
        <p:style>
          <a:lnRef idx="2">
            <a:schemeClr val="accent3"/>
          </a:lnRef>
          <a:fillRef idx="1">
            <a:schemeClr val="lt1"/>
          </a:fillRef>
          <a:effectRef idx="0">
            <a:schemeClr val="accent3"/>
          </a:effectRef>
          <a:fontRef idx="minor">
            <a:schemeClr val="dk1"/>
          </a:fontRef>
        </p:style>
        <p:txBody>
          <a:bodyPr wrap="square" rtlCol="0">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And it took</a:t>
            </a:r>
            <a:r>
              <a:rPr lang="zh-CN" altLang="en-US" sz="2800">
                <a:solidFill>
                  <a:srgbClr val="FF0000"/>
                </a:solidFill>
                <a:latin typeface="Times New Roman" panose="02020603050405020304" pitchFamily="18" charset="0"/>
                <a:cs typeface="Times New Roman" panose="02020603050405020304" pitchFamily="18" charset="0"/>
                <a:sym typeface="+mn-ea"/>
              </a:rPr>
              <a:t> an upset worthy of the Greek gods</a:t>
            </a:r>
            <a:r>
              <a:rPr lang="zh-CN" altLang="en-US" sz="2800">
                <a:latin typeface="Times New Roman" panose="02020603050405020304" pitchFamily="18" charset="0"/>
                <a:cs typeface="Times New Roman" panose="02020603050405020304" pitchFamily="18" charset="0"/>
                <a:sym typeface="+mn-ea"/>
              </a:rPr>
              <a:t> for China to win the gold. What a swim! What a relay! </a:t>
            </a: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zh-CN" altLang="en-US" sz="2800">
              <a:latin typeface="Calibri" panose="020F0502020204030204" charset="0"/>
              <a:cs typeface="Calibri" panose="020F0502020204030204" charset="0"/>
              <a:sym typeface="+mn-ea"/>
            </a:endParaRPr>
          </a:p>
          <a:p>
            <a:pPr indent="457200" algn="just" fontAlgn="auto">
              <a:lnSpc>
                <a:spcPts val="3060"/>
              </a:lnSpc>
            </a:pPr>
            <a:endParaRPr lang="zh-CN" altLang="en-US"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2967990" y="2970530"/>
            <a:ext cx="3084830" cy="521970"/>
          </a:xfrm>
          <a:prstGeom prst="rect">
            <a:avLst/>
          </a:prstGeom>
          <a:solidFill>
            <a:schemeClr val="accent3">
              <a:lumMod val="40000"/>
              <a:lumOff val="60000"/>
            </a:schemeClr>
          </a:solidFill>
        </p:spPr>
        <p:txBody>
          <a:bodyPr wrap="square">
            <a:spAutoFit/>
          </a:bodyPr>
          <a:p>
            <a:pPr marL="0" indent="0" algn="l">
              <a:spcAft>
                <a:spcPct val="0"/>
              </a:spcAft>
            </a:pPr>
            <a:r>
              <a:rPr lang="zh-CN" altLang="en-US" sz="2800" i="0">
                <a:solidFill>
                  <a:schemeClr val="tx1"/>
                </a:solidFill>
                <a:latin typeface="Times New Roman" panose="02020603050405020304" pitchFamily="18" charset="0"/>
                <a:ea typeface="PingFang SC"/>
              </a:rPr>
              <a:t>希腊神话中的逆袭</a:t>
            </a:r>
            <a:endParaRPr lang="zh-CN" altLang="en-US" sz="2800" i="0">
              <a:solidFill>
                <a:schemeClr val="tx1"/>
              </a:solidFill>
              <a:latin typeface="Times New Roman" panose="02020603050405020304" pitchFamily="18" charset="0"/>
              <a:ea typeface="PingFang SC"/>
            </a:endParaRPr>
          </a:p>
        </p:txBody>
      </p:sp>
      <p:sp>
        <p:nvSpPr>
          <p:cNvPr id="12" name="文本框 11"/>
          <p:cNvSpPr txBox="1"/>
          <p:nvPr/>
        </p:nvSpPr>
        <p:spPr>
          <a:xfrm>
            <a:off x="0" y="3648710"/>
            <a:ext cx="7449185" cy="1198880"/>
          </a:xfrm>
          <a:prstGeom prst="rect">
            <a:avLst/>
          </a:prstGeom>
        </p:spPr>
        <p:txBody>
          <a:bodyPr wrap="square">
            <a:spAutoFit/>
          </a:bodyPr>
          <a:p>
            <a:pPr marL="0" indent="0"/>
            <a:r>
              <a:rPr lang="zh-CN" altLang="en-US" sz="2400" b="0" i="0">
                <a:solidFill>
                  <a:srgbClr val="060607"/>
                </a:solidFill>
                <a:highlight>
                  <a:srgbClr val="FFFF00"/>
                </a:highlight>
                <a:latin typeface="Times New Roman" panose="02020603050405020304" pitchFamily="18" charset="0"/>
                <a:ea typeface="-apple-system"/>
              </a:rPr>
              <a:t>仿写句子</a:t>
            </a:r>
            <a:r>
              <a:rPr lang="zh-CN" altLang="en-US" sz="2400" b="0" i="0">
                <a:solidFill>
                  <a:srgbClr val="060607"/>
                </a:solidFill>
                <a:latin typeface="Times New Roman" panose="02020603050405020304" pitchFamily="18" charset="0"/>
                <a:ea typeface="-apple-system"/>
              </a:rPr>
              <a:t>：她不是一位普通的英雄；她的成就足以媲美希腊诸神的奇迹，她的名字将被镌刻在星辰之中。（</a:t>
            </a:r>
            <a:r>
              <a:rPr lang="zh-CN" altLang="en-US" sz="2400" b="0" i="0">
                <a:solidFill>
                  <a:srgbClr val="060607"/>
                </a:solidFill>
                <a:highlight>
                  <a:srgbClr val="FFFF00"/>
                </a:highlight>
                <a:latin typeface="Times New Roman" panose="02020603050405020304" pitchFamily="18" charset="0"/>
                <a:ea typeface="-apple-system"/>
              </a:rPr>
              <a:t>应用文中人物的成就描述</a:t>
            </a:r>
            <a:r>
              <a:rPr lang="zh-CN" altLang="en-US" sz="2400" b="0" i="0">
                <a:solidFill>
                  <a:srgbClr val="060607"/>
                </a:solidFill>
                <a:latin typeface="Times New Roman" panose="02020603050405020304" pitchFamily="18" charset="0"/>
                <a:ea typeface="-apple-system"/>
              </a:rPr>
              <a:t>）</a:t>
            </a:r>
            <a:endParaRPr lang="zh-CN" altLang="en-US" sz="2400" b="0" i="0">
              <a:solidFill>
                <a:srgbClr val="060607"/>
              </a:solidFill>
              <a:latin typeface="Times New Roman" panose="02020603050405020304" pitchFamily="18" charset="0"/>
              <a:ea typeface="-apple-system"/>
            </a:endParaRPr>
          </a:p>
        </p:txBody>
      </p:sp>
      <p:sp>
        <p:nvSpPr>
          <p:cNvPr id="13" name="文本框 12"/>
          <p:cNvSpPr txBox="1"/>
          <p:nvPr/>
        </p:nvSpPr>
        <p:spPr>
          <a:xfrm>
            <a:off x="0" y="5003800"/>
            <a:ext cx="7447915" cy="1383665"/>
          </a:xfrm>
          <a:prstGeom prst="rect">
            <a:avLst/>
          </a:prstGeom>
          <a:solidFill>
            <a:schemeClr val="accent3">
              <a:lumMod val="40000"/>
              <a:lumOff val="60000"/>
            </a:schemeClr>
          </a:solidFill>
        </p:spPr>
        <p:txBody>
          <a:bodyPr wrap="square">
            <a:spAutoFit/>
          </a:bodyPr>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S</a:t>
            </a:r>
            <a:r>
              <a:rPr lang="en-US" altLang="zh-CN" sz="2800" i="0">
                <a:solidFill>
                  <a:schemeClr val="tx1"/>
                </a:solidFill>
                <a:latin typeface="Times New Roman" panose="02020603050405020304" pitchFamily="18" charset="0"/>
                <a:ea typeface="-apple-system"/>
                <a:cs typeface="Times New Roman" panose="02020603050405020304" pitchFamily="18" charset="0"/>
              </a:rPr>
              <a:t>he was no ordinary hero; her feats were an upset worthy of the Greek gods, and her name would be etched in the stars. </a:t>
            </a:r>
            <a:endParaRPr lang="en-US" altLang="zh-CN" sz="2800" i="0">
              <a:solidFill>
                <a:schemeClr val="tx1"/>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8" fill="hold" display="1">
                  <p:stCondLst>
                    <p:cond delay="indefinite"/>
                  </p:stCondLst>
                </p:cTn>
                <p:tgtEl>
                  <p:spTgt spid="7"/>
                </p:tgtEl>
              </p:cMediaNode>
            </p:video>
          </p:childTnLst>
        </p:cTn>
      </p:par>
    </p:tnLst>
    <p:bldLst>
      <p:bldP spid="6" grpId="0" bldLvl="0" animBg="1"/>
      <p:bldP spid="8" grpId="0" bldLvl="0" animBg="1"/>
      <p:bldP spid="9" grpId="0" bldLvl="0" animBg="1"/>
      <p:bldP spid="11" grpId="0" bldLvl="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1342390"/>
            <a:ext cx="12192000" cy="5515610"/>
          </a:xfrm>
          <a:prstGeom prst="rect">
            <a:avLst/>
          </a:prstGeom>
        </p:spPr>
        <p:txBody>
          <a:bodyPr wrap="square">
            <a:noAutofit/>
          </a:bodyPr>
          <a:p>
            <a:pPr indent="0" algn="just" fontAlgn="auto">
              <a:spcAft>
                <a:spcPct val="0"/>
              </a:spcAft>
            </a:pPr>
            <a:r>
              <a:rPr lang="en-US" altLang="zh-CN" sz="1600"/>
              <a:t>        </a:t>
            </a:r>
            <a:r>
              <a:rPr lang="en-US" altLang="zh-CN" sz="2800"/>
              <a:t>   </a:t>
            </a:r>
            <a:r>
              <a:rPr lang="en-US" altLang="zh-CN" sz="2800">
                <a:latin typeface="Times New Roman" panose="02020603050405020304" pitchFamily="18" charset="0"/>
                <a:cs typeface="Times New Roman" panose="02020603050405020304" pitchFamily="18" charset="0"/>
              </a:rPr>
              <a:t>Swimmer Pan Zhanle, who won two golds and </a:t>
            </a:r>
            <a:r>
              <a:rPr lang="en-US" altLang="zh-CN" sz="2800">
                <a:solidFill>
                  <a:schemeClr val="tx1"/>
                </a:solidFill>
                <a:highlight>
                  <a:srgbClr val="FF00FF"/>
                </a:highlight>
                <a:latin typeface="Times New Roman" panose="02020603050405020304" pitchFamily="18" charset="0"/>
                <a:cs typeface="Times New Roman" panose="02020603050405020304" pitchFamily="18" charset="0"/>
              </a:rPr>
              <a:t>a silver</a:t>
            </a:r>
            <a:r>
              <a:rPr lang="en-US" altLang="zh-CN" sz="2800">
                <a:latin typeface="Times New Roman" panose="02020603050405020304" pitchFamily="18" charset="0"/>
                <a:cs typeface="Times New Roman" panose="02020603050405020304" pitchFamily="18" charset="0"/>
              </a:rPr>
              <a:t> in Paris, closed his only fan account on Weibo so he could focus more on training. This got huge attention on social media, and was viewed more than 200 million times on Weibo, with fans praising the decision and saying it would make him a better </a:t>
            </a:r>
            <a:r>
              <a:rPr lang="en-US" altLang="zh-CN" sz="2800">
                <a:highlight>
                  <a:srgbClr val="FF00FF"/>
                </a:highlight>
                <a:latin typeface="Times New Roman" panose="02020603050405020304" pitchFamily="18" charset="0"/>
                <a:cs typeface="Times New Roman" panose="02020603050405020304" pitchFamily="18" charset="0"/>
              </a:rPr>
              <a:t>athlete</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pPr indent="0" algn="just" fontAlgn="auto">
              <a:spcAft>
                <a:spcPct val="0"/>
              </a:spcAft>
            </a:pPr>
            <a:r>
              <a:rPr lang="en-US" altLang="zh-CN" sz="2800">
                <a:latin typeface="Times New Roman" panose="02020603050405020304" pitchFamily="18" charset="0"/>
                <a:cs typeface="Times New Roman" panose="02020603050405020304" pitchFamily="18" charset="0"/>
              </a:rPr>
              <a:t>      “Some people would never contact me, but when I won a gold medal, they sent me a message to congratulate me on the award,” he said. “I usually don't reply to such messages.”</a:t>
            </a:r>
            <a:endParaRPr lang="en-US" altLang="zh-CN" sz="2800">
              <a:latin typeface="Times New Roman" panose="02020603050405020304" pitchFamily="18" charset="0"/>
              <a:cs typeface="Times New Roman" panose="02020603050405020304" pitchFamily="18" charset="0"/>
            </a:endParaRPr>
          </a:p>
          <a:p>
            <a:pPr indent="0" algn="just" fontAlgn="auto">
              <a:spcAft>
                <a:spcPct val="0"/>
              </a:spcAft>
            </a:pPr>
            <a:r>
              <a:rPr lang="en-US" altLang="zh-CN" sz="2800">
                <a:latin typeface="Times New Roman" panose="02020603050405020304" pitchFamily="18" charset="0"/>
                <a:cs typeface="Times New Roman" panose="02020603050405020304" pitchFamily="18" charset="0"/>
              </a:rPr>
              <a:t>      The young athlete won many hearts with his sharp and out of usual comments during interviews. "I hope to be </a:t>
            </a:r>
            <a:r>
              <a:rPr lang="en-US" altLang="zh-CN" sz="2800">
                <a:highlight>
                  <a:srgbClr val="00FF00"/>
                </a:highlight>
                <a:latin typeface="Times New Roman" panose="02020603050405020304" pitchFamily="18" charset="0"/>
                <a:cs typeface="Times New Roman" panose="02020603050405020304" pitchFamily="18" charset="0"/>
              </a:rPr>
              <a:t>more low-key and peaceful</a:t>
            </a:r>
            <a:r>
              <a:rPr lang="en-US" altLang="zh-CN" sz="2800">
                <a:latin typeface="Times New Roman" panose="02020603050405020304" pitchFamily="18" charset="0"/>
                <a:cs typeface="Times New Roman" panose="02020603050405020304" pitchFamily="18" charset="0"/>
              </a:rPr>
              <a:t>. I would rather not have such outstanding results this time, so that I can continue to focus on</a:t>
            </a:r>
            <a:r>
              <a:rPr lang="en-US" altLang="zh-CN" sz="2800">
                <a:highlight>
                  <a:srgbClr val="FF00FF"/>
                </a:highlight>
                <a:latin typeface="Times New Roman" panose="02020603050405020304" pitchFamily="18" charset="0"/>
                <a:cs typeface="Times New Roman" panose="02020603050405020304" pitchFamily="18" charset="0"/>
              </a:rPr>
              <a:t> training</a:t>
            </a:r>
            <a:r>
              <a:rPr lang="en-US" altLang="zh-CN" sz="2800">
                <a:latin typeface="Times New Roman" panose="02020603050405020304" pitchFamily="18" charset="0"/>
                <a:cs typeface="Times New Roman" panose="02020603050405020304" pitchFamily="18" charset="0"/>
              </a:rPr>
              <a:t> </a:t>
            </a:r>
            <a:r>
              <a:rPr lang="en-US" altLang="zh-CN" sz="2800">
                <a:highlight>
                  <a:srgbClr val="FF00FF"/>
                </a:highlight>
                <a:latin typeface="Times New Roman" panose="02020603050405020304" pitchFamily="18" charset="0"/>
                <a:cs typeface="Times New Roman" panose="02020603050405020304" pitchFamily="18" charset="0"/>
              </a:rPr>
              <a:t>peacefully</a:t>
            </a:r>
            <a:r>
              <a:rPr lang="en-US" altLang="zh-CN" sz="2800">
                <a:latin typeface="Times New Roman" panose="02020603050405020304" pitchFamily="18" charset="0"/>
                <a:cs typeface="Times New Roman" panose="02020603050405020304" pitchFamily="18" charset="0"/>
              </a:rPr>
              <a:t>," Pan said during an interview about his sudden rise to fame. </a:t>
            </a:r>
            <a:endParaRPr lang="en-US" altLang="zh-CN" sz="2800">
              <a:latin typeface="Times New Roman" panose="02020603050405020304" pitchFamily="18" charset="0"/>
              <a:cs typeface="Times New Roman" panose="02020603050405020304" pitchFamily="18" charset="0"/>
            </a:endParaRPr>
          </a:p>
          <a:p>
            <a:pPr marL="0" indent="0">
              <a:spcAft>
                <a:spcPct val="0"/>
              </a:spcAft>
            </a:pPr>
            <a:r>
              <a:rPr lang="en-US" altLang="zh-CN" sz="2800">
                <a:latin typeface="Times New Roman" panose="02020603050405020304" pitchFamily="18" charset="0"/>
                <a:cs typeface="Times New Roman" panose="02020603050405020304" pitchFamily="18" charset="0"/>
              </a:rPr>
              <a:t>                                                                    </a:t>
            </a:r>
            <a:r>
              <a:rPr lang="en-US" altLang="zh-CN" sz="2800" i="1">
                <a:latin typeface="Times New Roman" panose="02020603050405020304" pitchFamily="18" charset="0"/>
                <a:cs typeface="Times New Roman" panose="02020603050405020304" pitchFamily="18" charset="0"/>
              </a:rPr>
              <a:t>coming from Chinadaily&amp;</a:t>
            </a:r>
            <a:r>
              <a:rPr lang="en-US" altLang="zh-CN" sz="2400" i="1">
                <a:latin typeface="Times New Roman" panose="02020603050405020304" pitchFamily="18" charset="0"/>
                <a:cs typeface="Times New Roman" panose="02020603050405020304" pitchFamily="18" charset="0"/>
              </a:rPr>
              <a:t>21</a:t>
            </a:r>
            <a:r>
              <a:rPr lang="zh-CN" altLang="en-US" sz="2400" i="1">
                <a:latin typeface="Times New Roman" panose="02020603050405020304" pitchFamily="18" charset="0"/>
                <a:cs typeface="Times New Roman" panose="02020603050405020304" pitchFamily="18" charset="0"/>
              </a:rPr>
              <a:t>世纪英语报</a:t>
            </a:r>
            <a:endParaRPr lang="zh-CN" altLang="en-US" sz="2400" i="1">
              <a:latin typeface="Times New Roman" panose="02020603050405020304" pitchFamily="18" charset="0"/>
              <a:cs typeface="Times New Roman" panose="02020603050405020304" pitchFamily="18" charset="0"/>
            </a:endParaRPr>
          </a:p>
        </p:txBody>
      </p:sp>
      <p:sp>
        <p:nvSpPr>
          <p:cNvPr id="5" name="文本框 4"/>
          <p:cNvSpPr txBox="1"/>
          <p:nvPr/>
        </p:nvSpPr>
        <p:spPr>
          <a:xfrm>
            <a:off x="153670" y="104775"/>
            <a:ext cx="1903730" cy="521970"/>
          </a:xfrm>
          <a:prstGeom prst="rect">
            <a:avLst/>
          </a:prstGeom>
          <a:solidFill>
            <a:schemeClr val="accent2">
              <a:lumMod val="60000"/>
              <a:lumOff val="4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Make a title</a:t>
            </a:r>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2303780" y="104775"/>
            <a:ext cx="9888855" cy="460375"/>
          </a:xfrm>
          <a:prstGeom prst="rect">
            <a:avLst/>
          </a:prstGeom>
          <a:solidFill>
            <a:schemeClr val="accent2">
              <a:lumMod val="60000"/>
              <a:lumOff val="40000"/>
            </a:schemeClr>
          </a:solidFill>
        </p:spPr>
        <p:txBody>
          <a:bodyPr wrap="square">
            <a:spAutoFit/>
          </a:bodyPr>
          <a:p>
            <a:pPr marL="0" indent="0"/>
            <a:r>
              <a:rPr lang="en-US" altLang="zh-CN" sz="2400" b="1" i="1">
                <a:solidFill>
                  <a:srgbClr val="060607"/>
                </a:solidFill>
                <a:latin typeface="Times New Roman" panose="02020603050405020304" pitchFamily="18" charset="0"/>
                <a:ea typeface="-apple-system"/>
                <a:cs typeface="Times New Roman" panose="02020603050405020304" pitchFamily="18" charset="0"/>
              </a:rPr>
              <a:t>Champion Swimmer Pan Zhanle Prioritizes Peaceful Training Over Fame</a:t>
            </a:r>
            <a:endParaRPr lang="en-US" altLang="zh-CN" sz="2400" b="1" i="1">
              <a:solidFill>
                <a:srgbClr val="060607"/>
              </a:solidFill>
              <a:latin typeface="Times New Roman" panose="02020603050405020304" pitchFamily="18" charset="0"/>
              <a:ea typeface="-apple-system"/>
              <a:cs typeface="Times New Roman" panose="02020603050405020304" pitchFamily="18" charset="0"/>
            </a:endParaRPr>
          </a:p>
        </p:txBody>
      </p:sp>
      <p:sp>
        <p:nvSpPr>
          <p:cNvPr id="7" name="文本框 6"/>
          <p:cNvSpPr txBox="1"/>
          <p:nvPr/>
        </p:nvSpPr>
        <p:spPr>
          <a:xfrm>
            <a:off x="6008370" y="485140"/>
            <a:ext cx="771525" cy="460375"/>
          </a:xfrm>
          <a:prstGeom prst="rect">
            <a:avLst/>
          </a:prstGeom>
          <a:noFill/>
        </p:spPr>
        <p:txBody>
          <a:bodyPr wrap="square" rtlCol="0">
            <a:spAutoFit/>
          </a:bodyPr>
          <a:p>
            <a:r>
              <a:rPr lang="en-US" altLang="zh-CN" sz="2400" b="1">
                <a:latin typeface="Times New Roman" panose="02020603050405020304" pitchFamily="18" charset="0"/>
                <a:cs typeface="Times New Roman" panose="02020603050405020304" pitchFamily="18" charset="0"/>
              </a:rPr>
              <a:t>Or</a:t>
            </a:r>
            <a:endParaRPr lang="en-US" altLang="zh-CN" sz="2400" b="1">
              <a:latin typeface="Times New Roman" panose="02020603050405020304" pitchFamily="18" charset="0"/>
              <a:cs typeface="Times New Roman" panose="02020603050405020304" pitchFamily="18" charset="0"/>
            </a:endParaRPr>
          </a:p>
        </p:txBody>
      </p:sp>
      <p:sp>
        <p:nvSpPr>
          <p:cNvPr id="8" name="文本框 7"/>
          <p:cNvSpPr txBox="1"/>
          <p:nvPr/>
        </p:nvSpPr>
        <p:spPr>
          <a:xfrm>
            <a:off x="3093085" y="882015"/>
            <a:ext cx="8495665" cy="460375"/>
          </a:xfrm>
          <a:prstGeom prst="rect">
            <a:avLst/>
          </a:prstGeom>
          <a:solidFill>
            <a:schemeClr val="accent2">
              <a:lumMod val="60000"/>
              <a:lumOff val="40000"/>
            </a:schemeClr>
          </a:solidFill>
        </p:spPr>
        <p:txBody>
          <a:bodyPr wrap="square">
            <a:spAutoFit/>
          </a:bodyPr>
          <a:p>
            <a:pPr marL="0" indent="0"/>
            <a:r>
              <a:rPr lang="en-US" altLang="zh-CN" sz="2400" b="1" i="1">
                <a:solidFill>
                  <a:srgbClr val="060607"/>
                </a:solidFill>
                <a:latin typeface="Times New Roman" panose="02020603050405020304" pitchFamily="18" charset="0"/>
                <a:ea typeface="-apple-system"/>
                <a:cs typeface="Times New Roman" panose="02020603050405020304" pitchFamily="18" charset="0"/>
              </a:rPr>
              <a:t>Pan Zhanle: Fame Over Focus? Not on His Watch</a:t>
            </a:r>
            <a:endParaRPr lang="en-US" altLang="zh-CN" sz="2400" b="1" i="1">
              <a:solidFill>
                <a:srgbClr val="060607"/>
              </a:solidFill>
              <a:latin typeface="Times New Roman" panose="02020603050405020304" pitchFamily="18" charset="0"/>
              <a:ea typeface="-apple-system"/>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bldLvl="0" animBg="1"/>
      <p:bldP spid="7" grpId="0"/>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2" name="图片 1"/>
          <p:cNvPicPr>
            <a:picLocks noChangeAspect="1"/>
          </p:cNvPicPr>
          <p:nvPr/>
        </p:nvPicPr>
        <p:blipFill>
          <a:blip r:embed="rId2"/>
          <a:stretch>
            <a:fillRect/>
          </a:stretch>
        </p:blipFill>
        <p:spPr>
          <a:xfrm>
            <a:off x="0" y="66675"/>
            <a:ext cx="4698365" cy="4756150"/>
          </a:xfrm>
          <a:prstGeom prst="rect">
            <a:avLst/>
          </a:prstGeom>
        </p:spPr>
      </p:pic>
      <p:sp>
        <p:nvSpPr>
          <p:cNvPr id="3" name="文本框 2"/>
          <p:cNvSpPr txBox="1"/>
          <p:nvPr/>
        </p:nvSpPr>
        <p:spPr>
          <a:xfrm>
            <a:off x="4817745" y="534670"/>
            <a:ext cx="7234555" cy="5788025"/>
          </a:xfrm>
          <a:prstGeom prst="roundRect">
            <a:avLst/>
          </a:prstGeom>
          <a:solidFill>
            <a:schemeClr val="bg1"/>
          </a:solidFill>
          <a:ln w="28575" cmpd="dbl">
            <a:solidFill>
              <a:schemeClr val="accent1">
                <a:shade val="50000"/>
              </a:schemeClr>
            </a:solidFill>
            <a:prstDash val="solid"/>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After 16 days of spectacular competition, the 2024 Olympic Games came to </a:t>
            </a:r>
            <a:r>
              <a:rPr lang="en-US" altLang="zh-CN" sz="2800">
                <a:latin typeface="Times New Roman" panose="02020603050405020304" pitchFamily="18" charset="0"/>
                <a:cs typeface="Times New Roman" panose="02020603050405020304" pitchFamily="18" charset="0"/>
                <a:sym typeface="+mn-ea"/>
              </a:rPr>
              <a:t>___</a:t>
            </a:r>
            <a:r>
              <a:rPr lang="zh-CN" altLang="en-US" sz="2800">
                <a:latin typeface="Times New Roman" panose="02020603050405020304" pitchFamily="18" charset="0"/>
                <a:cs typeface="Times New Roman" panose="02020603050405020304" pitchFamily="18" charset="0"/>
                <a:sym typeface="+mn-ea"/>
              </a:rPr>
              <a:t> end on </a:t>
            </a:r>
            <a:r>
              <a:rPr lang="en-US" altLang="zh-CN" sz="2800">
                <a:latin typeface="Times New Roman" panose="02020603050405020304" pitchFamily="18" charset="0"/>
                <a:cs typeface="Times New Roman" panose="02020603050405020304" pitchFamily="18" charset="0"/>
                <a:sym typeface="+mn-ea"/>
              </a:rPr>
              <a:t>August 11th</a:t>
            </a:r>
            <a:r>
              <a:rPr lang="zh-CN" altLang="en-US" sz="2800">
                <a:latin typeface="Times New Roman" panose="02020603050405020304" pitchFamily="18" charset="0"/>
                <a:cs typeface="Times New Roman" panose="02020603050405020304" pitchFamily="18" charset="0"/>
                <a:sym typeface="+mn-ea"/>
              </a:rPr>
              <a:t> with the traditional </a:t>
            </a:r>
            <a:r>
              <a:rPr lang="zh-CN" altLang="en-US" sz="2800">
                <a:highlight>
                  <a:srgbClr val="FF00FF"/>
                </a:highlight>
                <a:latin typeface="Times New Roman" panose="02020603050405020304" pitchFamily="18" charset="0"/>
                <a:cs typeface="Times New Roman" panose="02020603050405020304" pitchFamily="18" charset="0"/>
                <a:sym typeface="+mn-ea"/>
              </a:rPr>
              <a:t>closing ceremony.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China's Olympic delegation</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consisting ____404 athletes competing in 232 events across 30 sports, clinched 40 </a:t>
            </a:r>
            <a:r>
              <a:rPr lang="en-US" altLang="zh-CN" sz="2800">
                <a:highlight>
                  <a:srgbClr val="FF00FF"/>
                </a:highlight>
                <a:latin typeface="Times New Roman" panose="02020603050405020304" pitchFamily="18" charset="0"/>
                <a:cs typeface="Times New Roman" panose="02020603050405020304" pitchFamily="18" charset="0"/>
                <a:sym typeface="+mn-ea"/>
              </a:rPr>
              <a:t>gold</a:t>
            </a:r>
            <a:r>
              <a:rPr lang="en-US" altLang="zh-CN" sz="2800">
                <a:latin typeface="Times New Roman" panose="02020603050405020304" pitchFamily="18" charset="0"/>
                <a:cs typeface="Times New Roman" panose="02020603050405020304" pitchFamily="18" charset="0"/>
                <a:sym typeface="+mn-ea"/>
              </a:rPr>
              <a:t>, 27 </a:t>
            </a:r>
            <a:r>
              <a:rPr lang="en-US" altLang="zh-CN" sz="2800">
                <a:highlight>
                  <a:srgbClr val="FF00FF"/>
                </a:highlight>
                <a:latin typeface="Times New Roman" panose="02020603050405020304" pitchFamily="18" charset="0"/>
                <a:cs typeface="Times New Roman" panose="02020603050405020304" pitchFamily="18" charset="0"/>
                <a:sym typeface="+mn-ea"/>
              </a:rPr>
              <a:t>silver</a:t>
            </a:r>
            <a:r>
              <a:rPr lang="en-US" altLang="zh-CN" sz="2800">
                <a:latin typeface="Times New Roman" panose="02020603050405020304" pitchFamily="18" charset="0"/>
                <a:cs typeface="Times New Roman" panose="02020603050405020304" pitchFamily="18" charset="0"/>
                <a:sym typeface="+mn-ea"/>
              </a:rPr>
              <a:t> and 24 </a:t>
            </a:r>
            <a:r>
              <a:rPr lang="en-US" altLang="zh-CN" sz="2800">
                <a:highlight>
                  <a:srgbClr val="FF00FF"/>
                </a:highlight>
                <a:latin typeface="Times New Roman" panose="02020603050405020304" pitchFamily="18" charset="0"/>
                <a:cs typeface="Times New Roman" panose="02020603050405020304" pitchFamily="18" charset="0"/>
                <a:sym typeface="+mn-ea"/>
              </a:rPr>
              <a:t>bronze medal</a:t>
            </a:r>
            <a:r>
              <a:rPr lang="en-US" altLang="zh-CN" sz="2800">
                <a:latin typeface="Times New Roman" panose="02020603050405020304" pitchFamily="18" charset="0"/>
                <a:cs typeface="Times New Roman" panose="02020603050405020304" pitchFamily="18" charset="0"/>
                <a:sym typeface="+mn-ea"/>
              </a:rPr>
              <a:t>s </a:t>
            </a:r>
            <a:r>
              <a:rPr lang="zh-CN" altLang="en-US" sz="2800">
                <a:latin typeface="Times New Roman" panose="02020603050405020304" pitchFamily="18" charset="0"/>
                <a:cs typeface="Times New Roman" panose="02020603050405020304" pitchFamily="18" charset="0"/>
                <a:sym typeface="+mn-ea"/>
              </a:rPr>
              <a:t>at Paris 2024</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which </a:t>
            </a:r>
            <a:r>
              <a:rPr lang="zh-CN" altLang="en-US" sz="2800">
                <a:latin typeface="Times New Roman" panose="02020603050405020304" pitchFamily="18" charset="0"/>
                <a:cs typeface="Times New Roman" panose="02020603050405020304" pitchFamily="18" charset="0"/>
                <a:sym typeface="+mn-ea"/>
              </a:rPr>
              <a:t>achieved </a:t>
            </a:r>
            <a:r>
              <a:rPr lang="en-US" altLang="zh-CN" sz="2800">
                <a:latin typeface="Times New Roman" panose="02020603050405020304" pitchFamily="18" charset="0"/>
                <a:cs typeface="Times New Roman" panose="02020603050405020304" pitchFamily="18" charset="0"/>
                <a:sym typeface="+mn-ea"/>
              </a:rPr>
              <a:t>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(it)</a:t>
            </a:r>
            <a:r>
              <a:rPr lang="zh-CN" altLang="en-US" sz="2800">
                <a:latin typeface="Times New Roman" panose="02020603050405020304" pitchFamily="18" charset="0"/>
                <a:cs typeface="Times New Roman" panose="02020603050405020304" pitchFamily="18" charset="0"/>
                <a:sym typeface="+mn-ea"/>
              </a:rPr>
              <a:t>best overseas performance</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en-US" altLang="zh-CN" sz="2800">
                <a:latin typeface="Times New Roman" panose="02020603050405020304" pitchFamily="18" charset="0"/>
                <a:cs typeface="Times New Roman" panose="02020603050405020304" pitchFamily="18" charset="0"/>
                <a:sym typeface="+mn-ea"/>
              </a:rPr>
              <a:t>International Olympic Committee President Thomas Bach expressed his overwhelming satisfaction with the event, praising it___ a "sensational" and historic celebration of sport.</a:t>
            </a:r>
            <a:endParaRPr lang="en-US" altLang="zh-CN" sz="2800">
              <a:latin typeface="Times New Roman" panose="02020603050405020304" pitchFamily="18" charset="0"/>
              <a:cs typeface="Times New Roman" panose="02020603050405020304" pitchFamily="18" charset="0"/>
              <a:sym typeface="+mn-ea"/>
            </a:endParaRPr>
          </a:p>
          <a:p>
            <a:pPr indent="457200" algn="just" fontAlgn="auto">
              <a:lnSpc>
                <a:spcPts val="3060"/>
              </a:lnSpc>
            </a:pPr>
            <a:endParaRPr lang="en-US" altLang="zh-CN" sz="2800">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Closing Ceremony </a:t>
            </a:r>
            <a:endParaRPr lang="en-US" altLang="zh-CN" sz="3200">
              <a:latin typeface="Times New Roman" panose="02020603050405020304" pitchFamily="18" charset="0"/>
              <a:cs typeface="Times New Roman" panose="02020603050405020304" pitchFamily="18" charset="0"/>
            </a:endParaRPr>
          </a:p>
        </p:txBody>
      </p:sp>
      <p:sp>
        <p:nvSpPr>
          <p:cNvPr id="6" name="文本框 5"/>
          <p:cNvSpPr txBox="1"/>
          <p:nvPr/>
        </p:nvSpPr>
        <p:spPr>
          <a:xfrm>
            <a:off x="10462895" y="1082675"/>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an</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本框 6"/>
          <p:cNvSpPr txBox="1"/>
          <p:nvPr/>
        </p:nvSpPr>
        <p:spPr>
          <a:xfrm>
            <a:off x="5242560" y="271145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of</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8" name="文本框 7"/>
          <p:cNvSpPr txBox="1"/>
          <p:nvPr/>
        </p:nvSpPr>
        <p:spPr>
          <a:xfrm>
            <a:off x="6548120" y="395986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its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9" name="文本框 8"/>
          <p:cNvSpPr txBox="1"/>
          <p:nvPr/>
        </p:nvSpPr>
        <p:spPr>
          <a:xfrm>
            <a:off x="6860540" y="5434330"/>
            <a:ext cx="81280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as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奥运会图片1"/>
          <p:cNvPicPr>
            <a:picLocks noChangeAspect="1"/>
          </p:cNvPicPr>
          <p:nvPr/>
        </p:nvPicPr>
        <p:blipFill>
          <a:blip r:embed="rId1"/>
          <a:stretch>
            <a:fillRect/>
          </a:stretch>
        </p:blipFill>
        <p:spPr>
          <a:xfrm>
            <a:off x="8749665" y="0"/>
            <a:ext cx="3442335" cy="1740535"/>
          </a:xfrm>
          <a:prstGeom prst="rect">
            <a:avLst/>
          </a:prstGeom>
        </p:spPr>
      </p:pic>
      <p:sp>
        <p:nvSpPr>
          <p:cNvPr id="2" name="文本框 1"/>
          <p:cNvSpPr txBox="1"/>
          <p:nvPr/>
        </p:nvSpPr>
        <p:spPr>
          <a:xfrm>
            <a:off x="-635" y="0"/>
            <a:ext cx="8832850" cy="521970"/>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What </a:t>
            </a:r>
            <a:r>
              <a:rPr lang="en-US" altLang="zh-CN" sz="2800" b="1" i="1">
                <a:solidFill>
                  <a:srgbClr val="FF0000"/>
                </a:solidFill>
                <a:latin typeface="Times New Roman" panose="02020603050405020304" pitchFamily="18" charset="0"/>
                <a:cs typeface="Times New Roman" panose="02020603050405020304" pitchFamily="18" charset="0"/>
              </a:rPr>
              <a:t>qualities</a:t>
            </a:r>
            <a:r>
              <a:rPr lang="en-US" altLang="zh-CN" sz="2800" b="1" i="1">
                <a:latin typeface="Times New Roman" panose="02020603050405020304" pitchFamily="18" charset="0"/>
                <a:cs typeface="Times New Roman" panose="02020603050405020304" pitchFamily="18" charset="0"/>
              </a:rPr>
              <a:t> can we learn from these inspiring athletes?</a:t>
            </a:r>
            <a:endParaRPr lang="en-US" altLang="zh-CN" sz="2800" b="1" i="1">
              <a:latin typeface="Times New Roman" panose="02020603050405020304" pitchFamily="18" charset="0"/>
              <a:cs typeface="Times New Roman" panose="02020603050405020304" pitchFamily="18" charset="0"/>
            </a:endParaRPr>
          </a:p>
        </p:txBody>
      </p:sp>
      <p:sp>
        <p:nvSpPr>
          <p:cNvPr id="3" name="文本框 2"/>
          <p:cNvSpPr txBox="1"/>
          <p:nvPr>
            <p:custDataLst>
              <p:tags r:id="rId2"/>
            </p:custDataLst>
          </p:nvPr>
        </p:nvSpPr>
        <p:spPr>
          <a:xfrm>
            <a:off x="280670" y="822325"/>
            <a:ext cx="3843020"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teamwork and precision</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5" name="文本框 4"/>
          <p:cNvSpPr txBox="1"/>
          <p:nvPr>
            <p:custDataLst>
              <p:tags r:id="rId3"/>
            </p:custDataLst>
          </p:nvPr>
        </p:nvSpPr>
        <p:spPr>
          <a:xfrm>
            <a:off x="187960" y="1740535"/>
            <a:ext cx="11731625"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cs typeface="Times New Roman" panose="02020603050405020304" pitchFamily="18" charset="0"/>
                <a:sym typeface="+mn-ea"/>
              </a:rPr>
              <a:t> even when </a:t>
            </a:r>
            <a:r>
              <a:rPr lang="zh-CN" altLang="en-US" sz="2800">
                <a:highlight>
                  <a:srgbClr val="00FF00"/>
                </a:highlight>
                <a:latin typeface="Times New Roman" panose="02020603050405020304" pitchFamily="18" charset="0"/>
                <a:cs typeface="Times New Roman" panose="02020603050405020304" pitchFamily="18" charset="0"/>
                <a:sym typeface="+mn-ea"/>
              </a:rPr>
              <a:t>under immense pressure</a:t>
            </a:r>
            <a:r>
              <a:rPr lang="zh-CN" altLang="en-US" sz="2800">
                <a:latin typeface="Times New Roman" panose="02020603050405020304" pitchFamily="18" charset="0"/>
                <a:cs typeface="Times New Roman" panose="02020603050405020304" pitchFamily="18" charset="0"/>
                <a:sym typeface="+mn-ea"/>
              </a:rPr>
              <a:t>, </a:t>
            </a:r>
            <a:r>
              <a:rPr lang="zh-CN" altLang="en-US" sz="2800">
                <a:highlight>
                  <a:srgbClr val="00FF00"/>
                </a:highlight>
                <a:latin typeface="Times New Roman" panose="02020603050405020304" pitchFamily="18" charset="0"/>
                <a:cs typeface="Times New Roman" panose="02020603050405020304" pitchFamily="18" charset="0"/>
                <a:sym typeface="+mn-ea"/>
              </a:rPr>
              <a:t>maintained their composure/calmness</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6" name="文本框 5"/>
          <p:cNvSpPr txBox="1"/>
          <p:nvPr>
            <p:custDataLst>
              <p:tags r:id="rId4"/>
            </p:custDataLst>
          </p:nvPr>
        </p:nvSpPr>
        <p:spPr>
          <a:xfrm>
            <a:off x="280670" y="2370455"/>
            <a:ext cx="3637280"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unwavering dedication</a:t>
            </a:r>
            <a:endParaRPr lang="zh-CN" altLang="en-US" sz="2800">
              <a:latin typeface="Times New Roman" panose="02020603050405020304" pitchFamily="18" charset="0"/>
              <a:cs typeface="Times New Roman" panose="02020603050405020304" pitchFamily="18" charset="0"/>
              <a:sym typeface="+mn-ea"/>
            </a:endParaRPr>
          </a:p>
        </p:txBody>
      </p:sp>
      <p:sp>
        <p:nvSpPr>
          <p:cNvPr id="7" name="文本框 6"/>
          <p:cNvSpPr txBox="1"/>
          <p:nvPr>
            <p:custDataLst>
              <p:tags r:id="rId5"/>
            </p:custDataLst>
          </p:nvPr>
        </p:nvSpPr>
        <p:spPr>
          <a:xfrm>
            <a:off x="325120" y="3100070"/>
            <a:ext cx="11594465" cy="521970"/>
          </a:xfrm>
          <a:prstGeom prst="rect">
            <a:avLst/>
          </a:prstGeom>
          <a:noFill/>
        </p:spPr>
        <p:txBody>
          <a:bodyPr wrap="square" rtlCol="0" anchor="t">
            <a:spAutoFit/>
          </a:bodyPr>
          <a:p>
            <a:r>
              <a:rPr lang="zh-CN" altLang="en-US" sz="2800">
                <a:highlight>
                  <a:srgbClr val="00FF00"/>
                </a:highlight>
                <a:latin typeface="Times New Roman" panose="02020603050405020304" pitchFamily="18" charset="0"/>
                <a:cs typeface="Times New Roman" panose="02020603050405020304" pitchFamily="18" charset="0"/>
                <a:sym typeface="+mn-ea"/>
              </a:rPr>
              <a:t>The more they focused on their game, the clear</a:t>
            </a:r>
            <a:r>
              <a:rPr lang="en-US" altLang="zh-CN" sz="2800">
                <a:highlight>
                  <a:srgbClr val="00FF00"/>
                </a:highlight>
                <a:latin typeface="Times New Roman" panose="02020603050405020304" pitchFamily="18" charset="0"/>
                <a:cs typeface="Times New Roman" panose="02020603050405020304" pitchFamily="18" charset="0"/>
                <a:sym typeface="+mn-ea"/>
              </a:rPr>
              <a:t>er </a:t>
            </a:r>
            <a:r>
              <a:rPr lang="zh-CN" altLang="en-US" sz="2800">
                <a:highlight>
                  <a:srgbClr val="00FF00"/>
                </a:highlight>
                <a:latin typeface="Times New Roman" panose="02020603050405020304" pitchFamily="18" charset="0"/>
                <a:cs typeface="Times New Roman" panose="02020603050405020304" pitchFamily="18" charset="0"/>
                <a:sym typeface="+mn-ea"/>
              </a:rPr>
              <a:t>their path to victory became</a:t>
            </a:r>
            <a:endParaRPr lang="zh-CN" altLang="en-US" sz="2800">
              <a:highlight>
                <a:srgbClr val="00FF00"/>
              </a:highlight>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6"/>
            </p:custDataLst>
          </p:nvPr>
        </p:nvSpPr>
        <p:spPr>
          <a:xfrm>
            <a:off x="280670" y="3809365"/>
            <a:ext cx="11825605" cy="953135"/>
          </a:xfrm>
          <a:prstGeom prst="rect">
            <a:avLst/>
          </a:prstGeom>
          <a:noFill/>
        </p:spPr>
        <p:txBody>
          <a:bodyPr wrap="square" rtlCol="0" anchor="t">
            <a:spAutoFit/>
          </a:bodyPr>
          <a:p>
            <a:pPr marL="0" indent="0" algn="l"/>
            <a:r>
              <a:rPr lang="en-US" altLang="zh-CN" sz="2800">
                <a:highlight>
                  <a:srgbClr val="00FF00"/>
                </a:highlight>
                <a:latin typeface="Times New Roman" panose="02020603050405020304" pitchFamily="18" charset="0"/>
                <a:ea typeface="+mj-ea"/>
                <a:cs typeface="Times New Roman" panose="02020603050405020304" pitchFamily="18" charset="0"/>
                <a:sym typeface="+mn-ea"/>
              </a:rPr>
              <a:t>She  was extremely eager to win, </a:t>
            </a:r>
            <a:r>
              <a:rPr lang="en-US" altLang="zh-CN" sz="2800">
                <a:latin typeface="Times New Roman" panose="02020603050405020304" pitchFamily="18" charset="0"/>
                <a:ea typeface="+mj-ea"/>
                <a:cs typeface="Times New Roman" panose="02020603050405020304" pitchFamily="18" charset="0"/>
                <a:sym typeface="+mn-ea"/>
              </a:rPr>
              <a:t>but she also understood that</a:t>
            </a:r>
            <a:r>
              <a:rPr lang="en-US" altLang="zh-CN" sz="2800">
                <a:highlight>
                  <a:srgbClr val="00FF00"/>
                </a:highlight>
                <a:latin typeface="Times New Roman" panose="02020603050405020304" pitchFamily="18" charset="0"/>
                <a:ea typeface="+mj-ea"/>
                <a:cs typeface="Times New Roman" panose="02020603050405020304" pitchFamily="18" charset="0"/>
                <a:sym typeface="+mn-ea"/>
              </a:rPr>
              <a:t> giving everything doesn't always guarantee the desired outcome </a:t>
            </a:r>
            <a:r>
              <a:rPr lang="en-US" altLang="zh-CN" sz="2800">
                <a:latin typeface="Times New Roman" panose="02020603050405020304" pitchFamily="18" charset="0"/>
                <a:ea typeface="+mj-ea"/>
                <a:cs typeface="Times New Roman" panose="02020603050405020304" pitchFamily="18" charset="0"/>
                <a:sym typeface="+mn-ea"/>
              </a:rPr>
              <a:t>in tennis.</a:t>
            </a:r>
            <a:endParaRPr lang="en-US" altLang="zh-CN" sz="2800">
              <a:latin typeface="Times New Roman" panose="02020603050405020304" pitchFamily="18" charset="0"/>
              <a:ea typeface="+mj-ea"/>
              <a:cs typeface="Times New Roman" panose="02020603050405020304" pitchFamily="18" charset="0"/>
              <a:sym typeface="+mn-ea"/>
            </a:endParaRPr>
          </a:p>
        </p:txBody>
      </p:sp>
      <p:sp>
        <p:nvSpPr>
          <p:cNvPr id="9" name="文本框 8"/>
          <p:cNvSpPr txBox="1"/>
          <p:nvPr>
            <p:custDataLst>
              <p:tags r:id="rId7"/>
            </p:custDataLst>
          </p:nvPr>
        </p:nvSpPr>
        <p:spPr>
          <a:xfrm>
            <a:off x="280670" y="6336030"/>
            <a:ext cx="6096000"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cs typeface="Times New Roman" panose="02020603050405020304" pitchFamily="18" charset="0"/>
                <a:sym typeface="+mn-ea"/>
              </a:rPr>
              <a:t>more low-key and peaceful</a:t>
            </a:r>
            <a:endParaRPr lang="en-US" altLang="zh-CN" sz="2800">
              <a:highlight>
                <a:srgbClr val="00FF00"/>
              </a:highlight>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325120" y="4949825"/>
            <a:ext cx="11260455" cy="521970"/>
          </a:xfrm>
          <a:prstGeom prst="rect">
            <a:avLst/>
          </a:prstGeom>
          <a:noFill/>
        </p:spPr>
        <p:txBody>
          <a:bodyPr wrap="square" rtlCol="0" anchor="t">
            <a:spAutoFit/>
          </a:bodyPr>
          <a:p>
            <a:r>
              <a:rPr lang="en-US" altLang="zh-CN" sz="2800">
                <a:highlight>
                  <a:srgbClr val="00FF00"/>
                </a:highlight>
                <a:latin typeface="Times New Roman" panose="02020603050405020304" pitchFamily="18" charset="0"/>
                <a:ea typeface="+mj-ea"/>
                <a:cs typeface="Times New Roman" panose="02020603050405020304" pitchFamily="18" charset="0"/>
                <a:sym typeface="+mn-ea"/>
              </a:rPr>
              <a:t>overcoming the pressure and breaking her personal limits</a:t>
            </a:r>
            <a:endParaRPr lang="en-US" altLang="zh-CN" sz="2800">
              <a:highlight>
                <a:srgbClr val="00FF00"/>
              </a:highlight>
              <a:latin typeface="Times New Roman" panose="02020603050405020304" pitchFamily="18" charset="0"/>
              <a:ea typeface="+mj-ea"/>
              <a:cs typeface="Times New Roman" panose="02020603050405020304" pitchFamily="18" charset="0"/>
              <a:sym typeface="+mn-ea"/>
            </a:endParaRPr>
          </a:p>
        </p:txBody>
      </p:sp>
      <p:sp>
        <p:nvSpPr>
          <p:cNvPr id="11" name="文本框 10"/>
          <p:cNvSpPr txBox="1"/>
          <p:nvPr/>
        </p:nvSpPr>
        <p:spPr>
          <a:xfrm>
            <a:off x="-120650" y="5543550"/>
            <a:ext cx="5838825" cy="483235"/>
          </a:xfrm>
          <a:prstGeom prst="rect">
            <a:avLst/>
          </a:prstGeom>
          <a:noFill/>
        </p:spPr>
        <p:txBody>
          <a:bodyPr wrap="square" rtlCol="0" anchor="t">
            <a:spAutoFit/>
          </a:bodyPr>
          <a:p>
            <a:pPr indent="457200" algn="just" fontAlgn="auto">
              <a:lnSpc>
                <a:spcPts val="3060"/>
              </a:lnSpc>
            </a:pPr>
            <a:r>
              <a:rPr lang="en-US" sz="2800">
                <a:highlight>
                  <a:srgbClr val="00FF00"/>
                </a:highlight>
                <a:latin typeface="Times New Roman" panose="02020603050405020304" pitchFamily="18" charset="0"/>
                <a:cs typeface="Times New Roman" panose="02020603050405020304" pitchFamily="18" charset="0"/>
                <a:sym typeface="+mn-ea"/>
              </a:rPr>
              <a:t>stay quiet and e</a:t>
            </a:r>
            <a:r>
              <a:rPr lang="zh-CN" altLang="en-US" sz="2800">
                <a:highlight>
                  <a:srgbClr val="00FF00"/>
                </a:highlight>
                <a:latin typeface="Times New Roman" panose="02020603050405020304" pitchFamily="18" charset="0"/>
                <a:cs typeface="Times New Roman" panose="02020603050405020304" pitchFamily="18" charset="0"/>
                <a:sym typeface="+mn-ea"/>
              </a:rPr>
              <a:t>njoy tennis</a:t>
            </a:r>
            <a:r>
              <a:rPr lang="zh-CN" altLang="en-US"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0"/>
      <p:bldP spid="11"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123" name="文本框 3"/>
          <p:cNvSpPr txBox="1"/>
          <p:nvPr/>
        </p:nvSpPr>
        <p:spPr>
          <a:xfrm>
            <a:off x="3180398" y="2519045"/>
            <a:ext cx="6051550" cy="1031875"/>
          </a:xfrm>
          <a:prstGeom prst="rect">
            <a:avLst/>
          </a:prstGeom>
          <a:noFill/>
          <a:ln w="9525">
            <a:noFill/>
          </a:ln>
        </p:spPr>
        <p:txBody>
          <a:bodyPr wrap="square" anchor="t" anchorCtr="0"/>
          <a:p>
            <a:r>
              <a:rPr lang="en-US" altLang="zh-CN" sz="4800" b="1" i="1">
                <a:solidFill>
                  <a:srgbClr val="FF0000"/>
                </a:solidFill>
                <a:latin typeface="Times New Roman" panose="02020603050405020304" pitchFamily="18" charset="0"/>
                <a:ea typeface="宋体" panose="02010600030101010101" pitchFamily="2" charset="-122"/>
              </a:rPr>
              <a:t>The New Term Begins</a:t>
            </a:r>
            <a:endParaRPr lang="en-US" altLang="zh-CN" sz="4800" b="1" i="1">
              <a:solidFill>
                <a:srgbClr val="FF0000"/>
              </a:solidFill>
              <a:latin typeface="Times New Roman" panose="02020603050405020304" pitchFamily="18" charset="0"/>
              <a:ea typeface="宋体" panose="02010600030101010101" pitchFamily="2" charset="-122"/>
            </a:endParaRPr>
          </a:p>
        </p:txBody>
      </p:sp>
      <p:sp>
        <p:nvSpPr>
          <p:cNvPr id="5124" name="副标题 4"/>
          <p:cNvSpPr>
            <a:spLocks noGrp="1"/>
          </p:cNvSpPr>
          <p:nvPr>
            <p:ph type="subTitle" idx="1"/>
          </p:nvPr>
        </p:nvSpPr>
        <p:spPr>
          <a:xfrm>
            <a:off x="3000375" y="3628390"/>
            <a:ext cx="6188075" cy="1196975"/>
          </a:xfrm>
        </p:spPr>
        <p:txBody>
          <a:bodyPr anchor="t" anchorCtr="0">
            <a:normAutofit fontScale="50000"/>
          </a:bodyPr>
          <a:p>
            <a:pPr defTabSz="914400">
              <a:buClrTx/>
              <a:buSzTx/>
              <a:buFontTx/>
            </a:pPr>
            <a:r>
              <a:rPr lang="en-US" altLang="zh-CN" sz="8570" b="1" i="1" kern="1200" baseline="0">
                <a:solidFill>
                  <a:srgbClr val="FF0000"/>
                </a:solidFill>
                <a:latin typeface="Times New Roman" panose="02020603050405020304" pitchFamily="18" charset="0"/>
                <a:ea typeface="+mn-ea"/>
                <a:cs typeface="+mn-cs"/>
              </a:rPr>
              <a:t>The First Lesson </a:t>
            </a:r>
            <a:endParaRPr lang="en-US" altLang="zh-CN" sz="8570" b="1" i="1" kern="1200" baseline="0">
              <a:solidFill>
                <a:srgbClr val="FF0000"/>
              </a:solidFill>
              <a:latin typeface="Times New Roman" panose="02020603050405020304" pitchFamily="18" charset="0"/>
              <a:ea typeface="+mn-ea"/>
              <a:cs typeface="+mn-cs"/>
            </a:endParaRPr>
          </a:p>
          <a:p>
            <a:pPr defTabSz="914400">
              <a:buClrTx/>
              <a:buSzTx/>
              <a:buFontTx/>
            </a:pPr>
            <a:r>
              <a:rPr lang="en-US" altLang="zh-CN" sz="4800" b="1" i="1" kern="1200" baseline="0">
                <a:solidFill>
                  <a:srgbClr val="FF0000"/>
                </a:solidFill>
                <a:latin typeface="Times New Roman" panose="02020603050405020304" pitchFamily="18" charset="0"/>
                <a:ea typeface="+mn-ea"/>
                <a:cs typeface="+mn-cs"/>
              </a:rPr>
              <a:t>2024.8.15  Alicewu </a:t>
            </a:r>
            <a:endParaRPr lang="zh-CN" altLang="en-US" sz="4800" b="1" i="1" kern="1200" baseline="0">
              <a:solidFill>
                <a:srgbClr val="FF0000"/>
              </a:solidFill>
              <a:latin typeface="Times New Roman" panose="02020603050405020304" pitchFamily="18"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文本框 3"/>
          <p:cNvSpPr txBox="1"/>
          <p:nvPr>
            <p:custDataLst>
              <p:tags r:id="rId2"/>
            </p:custDataLst>
          </p:nvPr>
        </p:nvSpPr>
        <p:spPr>
          <a:xfrm>
            <a:off x="0" y="0"/>
            <a:ext cx="1079055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6  Words to collect about Olympic Games &amp; Sports</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8" name="文本框 7"/>
          <p:cNvSpPr txBox="1"/>
          <p:nvPr/>
        </p:nvSpPr>
        <p:spPr>
          <a:xfrm>
            <a:off x="332105" y="883920"/>
            <a:ext cx="3030220" cy="583565"/>
          </a:xfrm>
          <a:prstGeom prst="rect">
            <a:avLst/>
          </a:prstGeom>
          <a:noFill/>
        </p:spPr>
        <p:txBody>
          <a:bodyPr wrap="square" rtlCol="0" anchor="t">
            <a:spAutoFit/>
          </a:bodyPr>
          <a:p>
            <a:r>
              <a:rPr lang="en-US" altLang="zh-CN" sz="3200" b="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rPr>
              <a:t>Olympic Games</a:t>
            </a:r>
            <a:endParaRPr lang="en-US" altLang="zh-CN" sz="3200" b="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endParaRPr>
          </a:p>
        </p:txBody>
      </p:sp>
      <p:sp>
        <p:nvSpPr>
          <p:cNvPr id="9" name="文本框 8"/>
          <p:cNvSpPr txBox="1"/>
          <p:nvPr/>
        </p:nvSpPr>
        <p:spPr>
          <a:xfrm>
            <a:off x="629920" y="1688465"/>
            <a:ext cx="1384300" cy="569595"/>
          </a:xfrm>
          <a:prstGeom prst="rect">
            <a:avLst/>
          </a:prstGeom>
          <a:noFill/>
        </p:spPr>
        <p:txBody>
          <a:bodyPr wrap="square" rtlCol="0" anchor="t">
            <a:spAutoFit/>
          </a:bodyPr>
          <a:p>
            <a:r>
              <a:rPr lang="en-US" altLang="zh-CN" sz="3110" b="1" i="1" smtClean="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mascot</a:t>
            </a:r>
            <a:endParaRPr lang="en-US" altLang="zh-CN" sz="3110" b="1" i="1" smtClean="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629920" y="2479040"/>
            <a:ext cx="131254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athletes</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702310" y="3366135"/>
            <a:ext cx="162052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compete</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3757930" y="883920"/>
            <a:ext cx="3102610" cy="521970"/>
          </a:xfrm>
          <a:prstGeom prst="rect">
            <a:avLst/>
          </a:prstGeom>
          <a:noFill/>
        </p:spPr>
        <p:txBody>
          <a:bodyPr wrap="square" rtlCol="0" anchor="t">
            <a:spAutoFit/>
          </a:bodyPr>
          <a:p>
            <a:r>
              <a:rPr 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Opening Ceremony </a:t>
            </a:r>
            <a:endParaRPr lang="en-US" alt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4189730" y="1612900"/>
            <a:ext cx="1414780" cy="521970"/>
          </a:xfrm>
          <a:prstGeom prst="rect">
            <a:avLst/>
          </a:prstGeom>
          <a:noFill/>
        </p:spPr>
        <p:txBody>
          <a:bodyPr wrap="square" rtlCol="0" anchor="t">
            <a:spAutoFit/>
          </a:bodyPr>
          <a:p>
            <a:r>
              <a:rPr 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rPr>
              <a:t>stadium</a:t>
            </a:r>
            <a:endParaRPr lang="en-US" altLang="en-US" sz="2800">
              <a:highlight>
                <a:srgbClr val="FF00FF"/>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4" name="文本框 13"/>
          <p:cNvSpPr txBox="1"/>
          <p:nvPr/>
        </p:nvSpPr>
        <p:spPr>
          <a:xfrm>
            <a:off x="3294380" y="2258060"/>
            <a:ext cx="441960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claimed the first gold medal </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3829685" y="2903220"/>
            <a:ext cx="255651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Championship</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1710055" y="4476750"/>
            <a:ext cx="129222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victory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3362325" y="3570605"/>
            <a:ext cx="3568700" cy="521970"/>
          </a:xfrm>
          <a:prstGeom prst="rect">
            <a:avLst/>
          </a:prstGeom>
          <a:noFill/>
        </p:spPr>
        <p:txBody>
          <a:bodyPr wrap="square" rtlCol="0" anchor="t">
            <a:no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fierce</a:t>
            </a:r>
            <a:r>
              <a:rPr lang="en-US" altLang="zh-CN" sz="2800">
                <a:highlight>
                  <a:srgbClr val="FF00FF"/>
                </a:highlight>
                <a:latin typeface="Times New Roman" panose="02020603050405020304" pitchFamily="18" charset="0"/>
                <a:cs typeface="Times New Roman" panose="02020603050405020304" pitchFamily="18" charset="0"/>
                <a:sym typeface="+mn-ea"/>
              </a:rPr>
              <a:t> </a:t>
            </a:r>
            <a:r>
              <a:rPr lang="zh-CN" altLang="en-US" sz="2800">
                <a:highlight>
                  <a:srgbClr val="FF00FF"/>
                </a:highlight>
                <a:latin typeface="Times New Roman" panose="02020603050405020304" pitchFamily="18" charset="0"/>
                <a:cs typeface="Times New Roman" panose="02020603050405020304" pitchFamily="18" charset="0"/>
                <a:sym typeface="+mn-ea"/>
              </a:rPr>
              <a:t>competition</a:t>
            </a:r>
            <a:endParaRPr lang="zh-CN" altLang="en-US" sz="2800">
              <a:highlight>
                <a:srgbClr val="FF00FF"/>
              </a:highlight>
              <a:latin typeface="Times New Roman" panose="02020603050405020304" pitchFamily="18" charset="0"/>
              <a:cs typeface="Times New Roman" panose="02020603050405020304" pitchFamily="18" charset="0"/>
              <a:sym typeface="+mn-ea"/>
            </a:endParaRPr>
          </a:p>
          <a:p>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4041140" y="4237990"/>
            <a:ext cx="205549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slam大满贯</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4041140" y="4922520"/>
            <a:ext cx="2176780"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tournament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7853045" y="772795"/>
            <a:ext cx="2875915" cy="483235"/>
          </a:xfrm>
          <a:prstGeom prst="rect">
            <a:avLst/>
          </a:prstGeom>
          <a:noFill/>
        </p:spPr>
        <p:txBody>
          <a:bodyPr wrap="square" rtlCol="0" anchor="t">
            <a:spAutoFit/>
          </a:bodyPr>
          <a:p>
            <a:pPr indent="457200" algn="just" fontAlgn="auto">
              <a:lnSpc>
                <a:spcPts val="3060"/>
              </a:lnSpc>
            </a:pPr>
            <a:r>
              <a:rPr lang="zh-CN" altLang="en-US" sz="2800">
                <a:highlight>
                  <a:srgbClr val="FF00FF"/>
                </a:highlight>
                <a:latin typeface="Times New Roman" panose="02020603050405020304" pitchFamily="18" charset="0"/>
                <a:cs typeface="Times New Roman" panose="02020603050405020304" pitchFamily="18" charset="0"/>
                <a:sym typeface="+mn-ea"/>
              </a:rPr>
              <a:t>court</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8296275" y="1541145"/>
            <a:ext cx="2124075" cy="521970"/>
          </a:xfrm>
          <a:prstGeom prst="rect">
            <a:avLst/>
          </a:prstGeom>
          <a:noFill/>
        </p:spPr>
        <p:txBody>
          <a:bodyPr wrap="square" rtlCol="0" anchor="t">
            <a:spAutoFit/>
          </a:bodyPr>
          <a:p>
            <a:r>
              <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rPr>
              <a:t>relay</a:t>
            </a:r>
            <a:endParaRPr lang="en-US" altLang="zh-CN" sz="2800">
              <a:solidFill>
                <a:srgbClr val="000000"/>
              </a:solidFill>
              <a:highlight>
                <a:srgbClr val="FF00FF"/>
              </a:highlight>
              <a:latin typeface="Times New Roman" panose="02020603050405020304" pitchFamily="18" charset="0"/>
              <a:ea typeface="PingFang SC"/>
              <a:cs typeface="Times New Roman" panose="02020603050405020304" pitchFamily="18" charset="0"/>
              <a:sym typeface="+mn-ea"/>
            </a:endParaRPr>
          </a:p>
        </p:txBody>
      </p:sp>
      <p:sp>
        <p:nvSpPr>
          <p:cNvPr id="23" name="文本框 22"/>
          <p:cNvSpPr txBox="1"/>
          <p:nvPr/>
        </p:nvSpPr>
        <p:spPr>
          <a:xfrm>
            <a:off x="8296275" y="2258060"/>
            <a:ext cx="166243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silver</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8234045" y="3048635"/>
            <a:ext cx="295910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 training</a:t>
            </a:r>
            <a:r>
              <a:rPr lang="en-US" altLang="zh-CN" sz="2800">
                <a:latin typeface="Times New Roman" panose="02020603050405020304" pitchFamily="18" charset="0"/>
                <a:cs typeface="Times New Roman" panose="02020603050405020304" pitchFamily="18" charset="0"/>
                <a:sym typeface="+mn-ea"/>
              </a:rPr>
              <a:t> </a:t>
            </a:r>
            <a:r>
              <a:rPr lang="en-US" altLang="zh-CN" sz="2800">
                <a:highlight>
                  <a:srgbClr val="FF00FF"/>
                </a:highlight>
                <a:latin typeface="Times New Roman" panose="02020603050405020304" pitchFamily="18" charset="0"/>
                <a:cs typeface="Times New Roman" panose="02020603050405020304" pitchFamily="18" charset="0"/>
                <a:sym typeface="+mn-ea"/>
              </a:rPr>
              <a:t>peacefully</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7332345" y="4422140"/>
            <a:ext cx="3396615" cy="521970"/>
          </a:xfrm>
          <a:prstGeom prst="rect">
            <a:avLst/>
          </a:prstGeom>
          <a:noFill/>
        </p:spPr>
        <p:txBody>
          <a:bodyPr wrap="square" rtlCol="0" anchor="t">
            <a:spAutoFit/>
          </a:bodyPr>
          <a:p>
            <a:r>
              <a:rPr lang="zh-CN" altLang="en-US" sz="2800">
                <a:highlight>
                  <a:srgbClr val="FF00FF"/>
                </a:highlight>
                <a:latin typeface="Times New Roman" panose="02020603050405020304" pitchFamily="18" charset="0"/>
                <a:cs typeface="Times New Roman" panose="02020603050405020304" pitchFamily="18" charset="0"/>
                <a:sym typeface="+mn-ea"/>
              </a:rPr>
              <a:t>closing ceremony</a:t>
            </a:r>
            <a:endParaRPr lang="zh-CN" altLang="en-US" sz="2800">
              <a:highlight>
                <a:srgbClr val="FF00FF"/>
              </a:highlight>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8296275" y="3570605"/>
            <a:ext cx="2999740" cy="521970"/>
          </a:xfrm>
          <a:prstGeom prst="rect">
            <a:avLst/>
          </a:prstGeom>
          <a:noFill/>
        </p:spPr>
        <p:txBody>
          <a:bodyPr wrap="square" rtlCol="0" anchor="t">
            <a:spAutoFit/>
          </a:bodyPr>
          <a:p>
            <a:r>
              <a:rPr lang="en-US" altLang="zh-CN" sz="2800">
                <a:highlight>
                  <a:srgbClr val="FF00FF"/>
                </a:highlight>
                <a:latin typeface="Times New Roman" panose="02020603050405020304" pitchFamily="18" charset="0"/>
                <a:cs typeface="Times New Roman" panose="02020603050405020304" pitchFamily="18" charset="0"/>
                <a:sym typeface="+mn-ea"/>
              </a:rPr>
              <a:t>bronze medal</a:t>
            </a:r>
            <a:endParaRPr lang="en-US" altLang="zh-CN" sz="2800">
              <a:highlight>
                <a:srgbClr val="FF00FF"/>
              </a:highlight>
              <a:latin typeface="Times New Roman" panose="02020603050405020304" pitchFamily="18" charset="0"/>
              <a:cs typeface="Times New Roman" panose="02020603050405020304" pitchFamily="18"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linds(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linds(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linds(horizont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linds(horizontal)">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linds(horizontal)">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P spid="10" grpId="0"/>
      <p:bldP spid="11" grpId="0"/>
      <p:bldP spid="17" grpId="0"/>
      <p:bldP spid="12" grpId="0"/>
      <p:bldP spid="13" grpId="0"/>
      <p:bldP spid="14" grpId="0"/>
      <p:bldP spid="15" grpId="0"/>
      <p:bldP spid="18" grpId="0"/>
      <p:bldP spid="19" grpId="0"/>
      <p:bldP spid="20" grpId="0"/>
      <p:bldP spid="21" grpId="0"/>
      <p:bldP spid="22" grpId="0"/>
      <p:bldP spid="23" grpId="0"/>
      <p:bldP spid="24" grpId="0"/>
      <p:bldP spid="26"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inspiration"/>
          <p:cNvPicPr>
            <a:picLocks noChangeAspect="1"/>
          </p:cNvPicPr>
          <p:nvPr/>
        </p:nvPicPr>
        <p:blipFill>
          <a:blip r:embed="rId1"/>
          <a:stretch>
            <a:fillRect/>
          </a:stretch>
        </p:blipFill>
        <p:spPr>
          <a:xfrm>
            <a:off x="0" y="-61595"/>
            <a:ext cx="12022455" cy="685800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3"/>
          <p:cNvSpPr txBox="1"/>
          <p:nvPr>
            <p:custDataLst>
              <p:tags r:id="rId1"/>
            </p:custDataLst>
          </p:nvPr>
        </p:nvSpPr>
        <p:spPr>
          <a:xfrm>
            <a:off x="0" y="0"/>
            <a:ext cx="1079055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Homework:  Writing</a:t>
            </a:r>
            <a:endParaRPr lang="en-US" altLang="zh-CN" sz="3200" b="1" i="1">
              <a:solidFill>
                <a:srgbClr val="FF0000"/>
              </a:solidFill>
              <a:latin typeface="Times New Roman" panose="02020603050405020304" pitchFamily="18" charset="0"/>
              <a:ea typeface="宋体" panose="02010600030101010101" pitchFamily="2" charset="-122"/>
            </a:endParaRPr>
          </a:p>
        </p:txBody>
      </p:sp>
      <p:sp>
        <p:nvSpPr>
          <p:cNvPr id="2" name="文本框 1"/>
          <p:cNvSpPr txBox="1"/>
          <p:nvPr/>
        </p:nvSpPr>
        <p:spPr>
          <a:xfrm>
            <a:off x="0" y="730885"/>
            <a:ext cx="11993245" cy="3961765"/>
          </a:xfrm>
          <a:prstGeom prst="rect">
            <a:avLst/>
          </a:prstGeom>
        </p:spPr>
        <p:txBody>
          <a:bodyPr wrap="square">
            <a:noAutofit/>
          </a:bodyPr>
          <a:p>
            <a:pPr marL="0" indent="0"/>
            <a:r>
              <a:rPr lang="zh-CN" altLang="en-US" sz="2800" b="0" i="0">
                <a:solidFill>
                  <a:schemeClr val="tx1"/>
                </a:solidFill>
                <a:latin typeface="Times New Roman" panose="02020603050405020304" pitchFamily="18" charset="0"/>
                <a:ea typeface="-apple-system"/>
                <a:cs typeface="Times New Roman" panose="02020603050405020304" pitchFamily="18" charset="0"/>
              </a:rPr>
              <a:t>在刚刚结束的</a:t>
            </a:r>
            <a:r>
              <a:rPr lang="en-US" altLang="zh-CN" sz="2800" b="0" i="0">
                <a:solidFill>
                  <a:schemeClr val="tx1"/>
                </a:solidFill>
                <a:latin typeface="Times New Roman" panose="02020603050405020304" pitchFamily="18" charset="0"/>
                <a:ea typeface="-apple-system"/>
                <a:cs typeface="Times New Roman" panose="02020603050405020304" pitchFamily="18" charset="0"/>
              </a:rPr>
              <a:t>2024</a:t>
            </a:r>
            <a:r>
              <a:rPr lang="zh-CN" altLang="en-US" sz="2800" b="0" i="0">
                <a:solidFill>
                  <a:schemeClr val="tx1"/>
                </a:solidFill>
                <a:latin typeface="Times New Roman" panose="02020603050405020304" pitchFamily="18" charset="0"/>
                <a:ea typeface="-apple-system"/>
                <a:cs typeface="Times New Roman" panose="02020603050405020304" pitchFamily="18" charset="0"/>
              </a:rPr>
              <a:t>巴黎奥运会上，中国运动员取得佳绩。某英文报开设了“我最喜爱的中国运动员”专栏。请用英语写一篇短文投稿，介绍你最喜爱的中国运动员。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1.</a:t>
            </a:r>
            <a:r>
              <a:rPr lang="zh-CN" altLang="en-US" sz="2800" b="0" i="0">
                <a:solidFill>
                  <a:schemeClr val="tx1"/>
                </a:solidFill>
                <a:latin typeface="Times New Roman" panose="02020603050405020304" pitchFamily="18" charset="0"/>
                <a:ea typeface="-apple-system"/>
                <a:cs typeface="Times New Roman" panose="02020603050405020304" pitchFamily="18" charset="0"/>
              </a:rPr>
              <a:t>该运动员的基本信息；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2.</a:t>
            </a:r>
            <a:r>
              <a:rPr lang="zh-CN" altLang="en-US" sz="2800" b="0" i="0">
                <a:solidFill>
                  <a:schemeClr val="tx1"/>
                </a:solidFill>
                <a:latin typeface="Times New Roman" panose="02020603050405020304" pitchFamily="18" charset="0"/>
                <a:ea typeface="-apple-system"/>
                <a:cs typeface="Times New Roman" panose="02020603050405020304" pitchFamily="18" charset="0"/>
              </a:rPr>
              <a:t>该运动员的主要成绩；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3.</a:t>
            </a:r>
            <a:r>
              <a:rPr lang="zh-CN" altLang="en-US" sz="2800" b="0" i="0">
                <a:solidFill>
                  <a:schemeClr val="tx1"/>
                </a:solidFill>
                <a:latin typeface="Times New Roman" panose="02020603050405020304" pitchFamily="18" charset="0"/>
                <a:ea typeface="-apple-system"/>
                <a:cs typeface="Times New Roman" panose="02020603050405020304" pitchFamily="18" charset="0"/>
              </a:rPr>
              <a:t>你喜欢他</a:t>
            </a:r>
            <a:r>
              <a:rPr lang="en-US" altLang="zh-CN" sz="2800" b="0" i="0">
                <a:solidFill>
                  <a:schemeClr val="tx1"/>
                </a:solidFill>
                <a:latin typeface="Times New Roman" panose="02020603050405020304" pitchFamily="18" charset="0"/>
                <a:ea typeface="-apple-system"/>
                <a:cs typeface="Times New Roman" panose="02020603050405020304" pitchFamily="18" charset="0"/>
              </a:rPr>
              <a:t>/</a:t>
            </a:r>
            <a:r>
              <a:rPr lang="zh-CN" altLang="en-US" sz="2800" b="0" i="0">
                <a:solidFill>
                  <a:schemeClr val="tx1"/>
                </a:solidFill>
                <a:latin typeface="Times New Roman" panose="02020603050405020304" pitchFamily="18" charset="0"/>
                <a:ea typeface="-apple-system"/>
                <a:cs typeface="Times New Roman" panose="02020603050405020304" pitchFamily="18" charset="0"/>
              </a:rPr>
              <a:t>她的原因。</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zh-CN" altLang="en-US" sz="2800" b="0" i="0">
                <a:solidFill>
                  <a:schemeClr val="tx1"/>
                </a:solidFill>
                <a:latin typeface="Times New Roman" panose="02020603050405020304" pitchFamily="18" charset="0"/>
                <a:ea typeface="-apple-system"/>
                <a:cs typeface="Times New Roman" panose="02020603050405020304" pitchFamily="18" charset="0"/>
              </a:rPr>
              <a:t>注意：写作词数应为80个左右</a:t>
            </a:r>
            <a:r>
              <a:rPr lang="en-US" altLang="zh-CN" sz="2800" b="0" i="0">
                <a:solidFill>
                  <a:schemeClr val="tx1"/>
                </a:solidFill>
                <a:latin typeface="Times New Roman" panose="02020603050405020304" pitchFamily="18" charset="0"/>
                <a:ea typeface="-apple-system"/>
                <a:cs typeface="Times New Roman" panose="02020603050405020304" pitchFamily="18" charset="0"/>
              </a:rPr>
              <a:t>.</a:t>
            </a:r>
            <a:endParaRPr lang="en-US" altLang="zh-CN" sz="2800" b="0" i="0">
              <a:solidFill>
                <a:schemeClr val="tx1"/>
              </a:solidFill>
              <a:latin typeface="Times New Roman" panose="02020603050405020304" pitchFamily="18" charset="0"/>
              <a:ea typeface="-apple-system"/>
              <a:cs typeface="Times New Roman" panose="02020603050405020304" pitchFamily="18" charset="0"/>
            </a:endParaRPr>
          </a:p>
          <a:p>
            <a:pPr marL="0" indent="0"/>
            <a:r>
              <a:rPr lang="en-US" altLang="zh-CN" sz="2800" b="0" i="0">
                <a:solidFill>
                  <a:schemeClr val="tx1"/>
                </a:solidFill>
                <a:latin typeface="Times New Roman" panose="02020603050405020304" pitchFamily="18" charset="0"/>
                <a:ea typeface="-apple-system"/>
                <a:cs typeface="Times New Roman" panose="02020603050405020304" pitchFamily="18" charset="0"/>
              </a:rPr>
              <a:t>     My favourite Athlete</a:t>
            </a:r>
            <a:r>
              <a:rPr lang="zh-CN" altLang="en-US" sz="2800" b="0" i="0">
                <a:solidFill>
                  <a:schemeClr val="tx1"/>
                </a:solidFill>
                <a:latin typeface="Times New Roman" panose="02020603050405020304" pitchFamily="18" charset="0"/>
                <a:ea typeface="-apple-system"/>
                <a:cs typeface="Times New Roman" panose="02020603050405020304" pitchFamily="18" charset="0"/>
              </a:rPr>
              <a:t> </a:t>
            </a:r>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a:p>
            <a:pPr marL="0" indent="0"/>
            <a:endParaRPr lang="zh-CN" altLang="en-US" sz="2800" b="0" i="0">
              <a:solidFill>
                <a:schemeClr val="tx1"/>
              </a:solidFill>
              <a:latin typeface="Times New Roman" panose="02020603050405020304" pitchFamily="18" charset="0"/>
              <a:ea typeface="-apple-system"/>
              <a:cs typeface="Times New Roman" panose="02020603050405020304" pitchFamily="18" charset="0"/>
            </a:endParaRPr>
          </a:p>
        </p:txBody>
      </p:sp>
      <p:pic>
        <p:nvPicPr>
          <p:cNvPr id="3" name="图片 2" descr="奥运会人物"/>
          <p:cNvPicPr>
            <a:picLocks noChangeAspect="1"/>
          </p:cNvPicPr>
          <p:nvPr/>
        </p:nvPicPr>
        <p:blipFill>
          <a:blip r:embed="rId2"/>
          <a:stretch>
            <a:fillRect/>
          </a:stretch>
        </p:blipFill>
        <p:spPr>
          <a:xfrm>
            <a:off x="8382635" y="4367530"/>
            <a:ext cx="3809365" cy="249047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67315" y="0"/>
            <a:ext cx="1818640" cy="593725"/>
          </a:xfrm>
          <a:prstGeom prst="rect">
            <a:avLst/>
          </a:prstGeom>
          <a:solidFill>
            <a:schemeClr val="accent2"/>
          </a:solidFill>
        </p:spPr>
        <p:txBody>
          <a:bodyPr wrap="square">
            <a:noAutofit/>
          </a:bodyPr>
          <a:p>
            <a:pPr marL="0" indent="0" algn="just" defTabSz="266700" fontAlgn="ctr">
              <a:lnSpc>
                <a:spcPct val="150000"/>
              </a:lnSpc>
              <a:spcAft>
                <a:spcPct val="0"/>
              </a:spcAft>
            </a:pPr>
            <a:r>
              <a:rPr lang="en-US" altLang="zh-CN" sz="2800">
                <a:solidFill>
                  <a:srgbClr val="000000"/>
                </a:solidFill>
                <a:latin typeface="Times New Roman" panose="02020603050405020304"/>
                <a:ea typeface="Times New Roman" panose="02020603050405020304"/>
              </a:rPr>
              <a:t>Sample 1</a:t>
            </a:r>
            <a:endParaRPr lang="en-US" altLang="zh-CN" sz="2800">
              <a:solidFill>
                <a:srgbClr val="000000"/>
              </a:solidFill>
              <a:latin typeface="Times New Roman" panose="02020603050405020304"/>
              <a:ea typeface="Times New Roman" panose="02020603050405020304"/>
            </a:endParaRPr>
          </a:p>
        </p:txBody>
      </p:sp>
      <p:sp>
        <p:nvSpPr>
          <p:cNvPr id="3" name="文本框 2"/>
          <p:cNvSpPr txBox="1"/>
          <p:nvPr/>
        </p:nvSpPr>
        <p:spPr>
          <a:xfrm>
            <a:off x="129540" y="889635"/>
            <a:ext cx="11955780" cy="5262245"/>
          </a:xfrm>
          <a:prstGeom prst="rect">
            <a:avLst/>
          </a:prstGeom>
        </p:spPr>
        <p:txBody>
          <a:bodyPr wrap="square">
            <a:spAutoFit/>
          </a:bodyPr>
          <a:p>
            <a:pPr marL="0" indent="274320" algn="just" defTabSz="266700">
              <a:spcAft>
                <a:spcPct val="0"/>
              </a:spcAft>
            </a:pPr>
            <a:r>
              <a:rPr lang="en-US" altLang="zh-CN" sz="2800" i="0">
                <a:solidFill>
                  <a:srgbClr val="060607"/>
                </a:solidFill>
                <a:latin typeface="Times New Roman" panose="02020603050405020304"/>
                <a:ea typeface="helvetica"/>
              </a:rPr>
              <a:t>  In the recently concluded 2024 Paris Winter Olympics, Chinese athletes shone brightly</a:t>
            </a:r>
            <a:r>
              <a:rPr lang="en-US" altLang="zh-CN" sz="2800" i="0">
                <a:solidFill>
                  <a:srgbClr val="060607"/>
                </a:solidFill>
                <a:latin typeface="Times New Roman" panose="02020603050405020304"/>
                <a:ea typeface="宋体" panose="02010600030101010101" pitchFamily="2" charset="-122"/>
              </a:rPr>
              <a:t>.Among them,</a:t>
            </a:r>
            <a:r>
              <a:rPr lang="en-US" altLang="zh-CN" sz="2800" i="0">
                <a:solidFill>
                  <a:srgbClr val="060607"/>
                </a:solidFill>
                <a:latin typeface="Times New Roman" panose="02020603050405020304"/>
                <a:ea typeface="helvetica"/>
              </a:rPr>
              <a:t>Pan Zhanle, a young and talented swimmer , has captivated my heart with his remarkable achievements</a:t>
            </a:r>
            <a:r>
              <a:rPr lang="en-US" altLang="zh-CN" sz="2800" i="0">
                <a:solidFill>
                  <a:srgbClr val="060607"/>
                </a:solidFill>
                <a:latin typeface="Times New Roman" panose="02020603050405020304"/>
                <a:ea typeface="宋体" panose="02010600030101010101" pitchFamily="2" charset="-122"/>
              </a:rPr>
              <a:t>.</a:t>
            </a:r>
            <a:endParaRPr lang="en-US" altLang="zh-CN" sz="2800" i="0">
              <a:solidFill>
                <a:srgbClr val="060607"/>
              </a:solidFill>
              <a:latin typeface="Times New Roman" panose="02020603050405020304"/>
              <a:ea typeface="宋体" panose="02010600030101010101" pitchFamily="2" charset="-122"/>
            </a:endParaRPr>
          </a:p>
          <a:p>
            <a:pPr marL="0" indent="274320" algn="just" defTabSz="266700">
              <a:spcAft>
                <a:spcPct val="0"/>
              </a:spcAft>
            </a:pPr>
            <a:r>
              <a:rPr lang="en-US" altLang="zh-CN" sz="2800" i="0">
                <a:solidFill>
                  <a:srgbClr val="060607"/>
                </a:solidFill>
                <a:latin typeface="Times New Roman" panose="02020603050405020304"/>
                <a:ea typeface="helvetica"/>
              </a:rPr>
              <a:t>   Born in 2003, he has already claimed a </a:t>
            </a:r>
            <a:r>
              <a:rPr lang="en-US" altLang="zh-CN" sz="2800" i="0">
                <a:solidFill>
                  <a:srgbClr val="060607"/>
                </a:solidFill>
                <a:latin typeface="Times New Roman" panose="02020603050405020304"/>
                <a:ea typeface="宋体" panose="02010600030101010101" pitchFamily="2" charset="-122"/>
              </a:rPr>
              <a:t>gold</a:t>
            </a:r>
            <a:r>
              <a:rPr lang="en-US" altLang="zh-CN" sz="2800" i="0">
                <a:solidFill>
                  <a:srgbClr val="060607"/>
                </a:solidFill>
                <a:latin typeface="Times New Roman" panose="02020603050405020304"/>
                <a:ea typeface="helvetica"/>
              </a:rPr>
              <a:t> medal in the 100m freestyle</a:t>
            </a:r>
            <a:r>
              <a:rPr lang="en-US" altLang="zh-CN" sz="2800" i="0">
                <a:solidFill>
                  <a:srgbClr val="060607"/>
                </a:solidFill>
                <a:latin typeface="Times New Roman" panose="02020603050405020304"/>
                <a:ea typeface="宋体" panose="02010600030101010101" pitchFamily="2" charset="-122"/>
              </a:rPr>
              <a:t> and another gold medal in men’s </a:t>
            </a:r>
            <a:r>
              <a:rPr lang="en-US" altLang="zh-CN" sz="2800" i="0">
                <a:solidFill>
                  <a:srgbClr val="060607"/>
                </a:solidFill>
                <a:latin typeface="Times New Roman" panose="02020603050405020304"/>
                <a:ea typeface="helvetica"/>
              </a:rPr>
              <a:t>4x100 metres </a:t>
            </a:r>
            <a:r>
              <a:rPr lang="en-US" altLang="zh-CN" sz="2800" i="0">
                <a:solidFill>
                  <a:srgbClr val="060607"/>
                </a:solidFill>
                <a:latin typeface="Times New Roman" panose="02020603050405020304"/>
                <a:ea typeface="Times New Roman" panose="02020603050405020304"/>
              </a:rPr>
              <a:t>medley</a:t>
            </a:r>
            <a:r>
              <a:rPr lang="en-US" altLang="zh-CN" sz="2800" i="0">
                <a:solidFill>
                  <a:srgbClr val="060607"/>
                </a:solidFill>
                <a:latin typeface="Times New Roman" panose="02020603050405020304"/>
                <a:ea typeface="helvetica"/>
              </a:rPr>
              <a:t>, showcasing his unwavering dedication and exceptional teamwork. I admire Pan for his ability to maintain calmness even when under immense pressure, a quality that has been instrumental in his success. His focus on the game, as demonstrated by his precise strokes and strategic planning, has made his path to victory increasingly clear.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Pan Zhanle's journey is one of overcoming personal limits and staying peaceful amidst fierce competition, a testament to his character and the spirit of the Olympic Games.</a:t>
            </a:r>
            <a:endParaRPr lang="en-US" altLang="zh-CN" sz="2800" i="0">
              <a:solidFill>
                <a:srgbClr val="060607"/>
              </a:solidFill>
              <a:latin typeface="Times New Roman" panose="02020603050405020304"/>
              <a:ea typeface="helvetica"/>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0495" y="817245"/>
            <a:ext cx="11935460" cy="5262245"/>
          </a:xfrm>
          <a:prstGeom prst="rect">
            <a:avLst/>
          </a:prstGeom>
        </p:spPr>
        <p:txBody>
          <a:bodyPr wrap="square">
            <a:spAutoFit/>
          </a:bodyPr>
          <a:p>
            <a:pPr marL="0" indent="274320" algn="just" defTabSz="266700">
              <a:spcAft>
                <a:spcPct val="0"/>
              </a:spcAft>
            </a:pPr>
            <a:r>
              <a:rPr lang="en-US" altLang="zh-CN" sz="2800" i="0">
                <a:solidFill>
                  <a:srgbClr val="060607"/>
                </a:solidFill>
                <a:latin typeface="Times New Roman" panose="02020603050405020304"/>
                <a:ea typeface="helvetica"/>
              </a:rPr>
              <a:t> At the 2024 Paris Olympics, Chinese athletes excelled</a:t>
            </a:r>
            <a:r>
              <a:rPr lang="en-US" altLang="zh-CN" sz="2800" i="0">
                <a:solidFill>
                  <a:srgbClr val="060607"/>
                </a:solidFill>
                <a:latin typeface="Times New Roman" panose="02020603050405020304"/>
                <a:ea typeface="Times New Roman" panose="02020603050405020304"/>
              </a:rPr>
              <a:t>.A</a:t>
            </a:r>
            <a:r>
              <a:rPr lang="en-US" altLang="zh-CN" sz="2800" i="0">
                <a:solidFill>
                  <a:srgbClr val="060607"/>
                </a:solidFill>
                <a:latin typeface="Times New Roman" panose="02020603050405020304"/>
                <a:ea typeface="helvetica"/>
              </a:rPr>
              <a:t>mong them, Zheng Qinwen, a rising star in Chinese tennis, has become my favorite athlete after her outstanding performance at the 2024 Paris Olympics.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Born in 2002, she has made a name for herself by </a:t>
            </a:r>
            <a:r>
              <a:rPr lang="en-US" altLang="zh-CN" sz="2800" i="0">
                <a:solidFill>
                  <a:srgbClr val="060607"/>
                </a:solidFill>
                <a:latin typeface="Times New Roman" panose="02020603050405020304"/>
                <a:ea typeface="Times New Roman" panose="02020603050405020304"/>
              </a:rPr>
              <a:t>finishing </a:t>
            </a:r>
            <a:r>
              <a:rPr lang="en-US" altLang="zh-CN" sz="2800" i="0">
                <a:solidFill>
                  <a:srgbClr val="060607"/>
                </a:solidFill>
                <a:highlight>
                  <a:srgbClr val="FFFF00"/>
                </a:highlight>
                <a:latin typeface="Times New Roman" panose="02020603050405020304"/>
                <a:ea typeface="Times New Roman" panose="02020603050405020304"/>
              </a:rPr>
              <a:t>runner-up</a:t>
            </a:r>
            <a:r>
              <a:rPr lang="zh-CN" altLang="en-US" sz="2800" i="0">
                <a:solidFill>
                  <a:srgbClr val="060607"/>
                </a:solidFill>
                <a:highlight>
                  <a:srgbClr val="FFFF00"/>
                </a:highlight>
                <a:latin typeface="Times New Roman" panose="02020603050405020304"/>
                <a:ea typeface="helvetica"/>
              </a:rPr>
              <a:t>亚军</a:t>
            </a:r>
            <a:r>
              <a:rPr lang="en-US" altLang="zh-CN" sz="2800" i="0">
                <a:solidFill>
                  <a:srgbClr val="060607"/>
                </a:solidFill>
                <a:latin typeface="Times New Roman" panose="02020603050405020304"/>
                <a:ea typeface="helvetica"/>
              </a:rPr>
              <a:t> </a:t>
            </a:r>
            <a:r>
              <a:rPr lang="en-US" altLang="zh-CN" sz="2800" i="0">
                <a:solidFill>
                  <a:srgbClr val="060607"/>
                </a:solidFill>
                <a:latin typeface="Times New Roman" panose="02020603050405020304"/>
                <a:ea typeface="Times New Roman" panose="02020603050405020304"/>
              </a:rPr>
              <a:t>in the Australian Open</a:t>
            </a:r>
            <a:r>
              <a:rPr lang="en-US" altLang="zh-CN" sz="2800" i="0">
                <a:solidFill>
                  <a:srgbClr val="060607"/>
                </a:solidFill>
                <a:latin typeface="Times New Roman" panose="02020603050405020304"/>
                <a:ea typeface="helvetica"/>
              </a:rPr>
              <a:t>, a testament to her peaceful and focused training </a:t>
            </a:r>
            <a:r>
              <a:rPr lang="en-US" altLang="zh-CN" sz="2800" i="0">
                <a:solidFill>
                  <a:srgbClr val="060607"/>
                </a:solidFill>
                <a:latin typeface="Times New Roman" panose="02020603050405020304"/>
                <a:ea typeface="Times New Roman" panose="02020603050405020304"/>
              </a:rPr>
              <a:t>plan</a:t>
            </a:r>
            <a:r>
              <a:rPr lang="en-US" altLang="zh-CN" sz="2800" i="0">
                <a:solidFill>
                  <a:srgbClr val="060607"/>
                </a:solidFill>
                <a:latin typeface="Times New Roman" panose="02020603050405020304"/>
                <a:ea typeface="helvetica"/>
              </a:rPr>
              <a:t>. What I appreciate most about Zheng is her composure/calmness and precision on the court, which she maintains even in the face of intense competition. Her eagerness to win is balanced by an understanding that success is not guaranteed, but striving for it is what defines an athlete. </a:t>
            </a:r>
            <a:endParaRPr lang="en-US" altLang="zh-CN" sz="2800" i="0">
              <a:solidFill>
                <a:srgbClr val="060607"/>
              </a:solidFill>
              <a:latin typeface="Times New Roman" panose="02020603050405020304"/>
              <a:ea typeface="helvetica"/>
            </a:endParaRPr>
          </a:p>
          <a:p>
            <a:pPr marL="0" indent="274320" algn="just" defTabSz="266700">
              <a:spcAft>
                <a:spcPct val="0"/>
              </a:spcAft>
            </a:pPr>
            <a:r>
              <a:rPr lang="en-US" altLang="zh-CN" sz="2800" i="0">
                <a:solidFill>
                  <a:srgbClr val="060607"/>
                </a:solidFill>
                <a:latin typeface="Times New Roman" panose="02020603050405020304"/>
                <a:ea typeface="helvetica"/>
              </a:rPr>
              <a:t> Zheng's low-key presence at the Olympic Games opening ceremony contrasted beautifully with her fierce gameplay, making her a symbol of resilience and grace in the world of sports.</a:t>
            </a:r>
            <a:endParaRPr lang="en-US" altLang="zh-CN" sz="2800" i="0">
              <a:solidFill>
                <a:srgbClr val="060607"/>
              </a:solidFill>
              <a:latin typeface="Times New Roman" panose="02020603050405020304"/>
              <a:ea typeface="helvetica"/>
            </a:endParaRPr>
          </a:p>
        </p:txBody>
      </p:sp>
      <p:sp>
        <p:nvSpPr>
          <p:cNvPr id="3" name="文本框 2"/>
          <p:cNvSpPr txBox="1"/>
          <p:nvPr/>
        </p:nvSpPr>
        <p:spPr>
          <a:xfrm>
            <a:off x="10267315" y="0"/>
            <a:ext cx="1818640" cy="593725"/>
          </a:xfrm>
          <a:prstGeom prst="rect">
            <a:avLst/>
          </a:prstGeom>
          <a:solidFill>
            <a:schemeClr val="accent2"/>
          </a:solidFill>
        </p:spPr>
        <p:txBody>
          <a:bodyPr wrap="square">
            <a:noAutofit/>
          </a:bodyPr>
          <a:p>
            <a:pPr marL="0" indent="0" algn="just" defTabSz="266700" fontAlgn="ctr">
              <a:lnSpc>
                <a:spcPct val="150000"/>
              </a:lnSpc>
              <a:spcAft>
                <a:spcPct val="0"/>
              </a:spcAft>
            </a:pPr>
            <a:r>
              <a:rPr lang="en-US" altLang="zh-CN" sz="2800">
                <a:solidFill>
                  <a:srgbClr val="000000"/>
                </a:solidFill>
                <a:latin typeface="Times New Roman" panose="02020603050405020304"/>
                <a:ea typeface="Times New Roman" panose="02020603050405020304"/>
              </a:rPr>
              <a:t>Sample 2</a:t>
            </a:r>
            <a:endParaRPr lang="en-US" altLang="zh-CN" sz="2800">
              <a:solidFill>
                <a:srgbClr val="000000"/>
              </a:solidFill>
              <a:latin typeface="Times New Roman" panose="02020603050405020304"/>
              <a:ea typeface="Times New Roman" panose="02020603050405020304"/>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5" name="文本框 4"/>
          <p:cNvSpPr txBox="1"/>
          <p:nvPr/>
        </p:nvSpPr>
        <p:spPr>
          <a:xfrm>
            <a:off x="4023360" y="2204085"/>
            <a:ext cx="4505960" cy="1753235"/>
          </a:xfrm>
          <a:prstGeom prst="rect">
            <a:avLst/>
          </a:prstGeom>
          <a:noFill/>
        </p:spPr>
        <p:txBody>
          <a:bodyPr wrap="square" rtlCol="0">
            <a:spAutoFit/>
          </a:bodyPr>
          <a:p>
            <a:r>
              <a:rPr lang="en-US" altLang="zh-CN" sz="5400" b="1" i="1">
                <a:latin typeface="Times New Roman" panose="02020603050405020304" pitchFamily="18" charset="0"/>
                <a:cs typeface="Times New Roman" panose="02020603050405020304" pitchFamily="18" charset="0"/>
              </a:rPr>
              <a:t>Thanks for </a:t>
            </a:r>
            <a:endParaRPr lang="en-US" altLang="zh-CN" sz="5400" b="1" i="1">
              <a:latin typeface="Times New Roman" panose="02020603050405020304" pitchFamily="18" charset="0"/>
              <a:cs typeface="Times New Roman" panose="02020603050405020304" pitchFamily="18" charset="0"/>
            </a:endParaRPr>
          </a:p>
          <a:p>
            <a:r>
              <a:rPr lang="en-US" altLang="zh-CN" sz="5400" b="1" i="1">
                <a:latin typeface="Times New Roman" panose="02020603050405020304" pitchFamily="18" charset="0"/>
                <a:cs typeface="Times New Roman" panose="02020603050405020304" pitchFamily="18" charset="0"/>
              </a:rPr>
              <a:t>learning!</a:t>
            </a:r>
            <a:endParaRPr lang="en-US" altLang="zh-CN" sz="5400" b="1" i="1">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147" name="文本框 3"/>
          <p:cNvSpPr txBox="1"/>
          <p:nvPr/>
        </p:nvSpPr>
        <p:spPr>
          <a:xfrm>
            <a:off x="755650" y="88265"/>
            <a:ext cx="2874010" cy="713105"/>
          </a:xfrm>
          <a:prstGeom prst="rect">
            <a:avLst/>
          </a:prstGeom>
          <a:no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 Lead-in</a:t>
            </a:r>
            <a:endParaRPr lang="en-US" altLang="zh-CN" sz="3200" b="1">
              <a:latin typeface="Times New Roman" panose="02020603050405020304" pitchFamily="18" charset="0"/>
              <a:ea typeface="宋体" panose="02010600030101010101" pitchFamily="2" charset="-122"/>
            </a:endParaRPr>
          </a:p>
        </p:txBody>
      </p:sp>
      <p:sp>
        <p:nvSpPr>
          <p:cNvPr id="5" name="TextBox 61"/>
          <p:cNvSpPr txBox="1"/>
          <p:nvPr/>
        </p:nvSpPr>
        <p:spPr>
          <a:xfrm>
            <a:off x="1896110" y="988060"/>
            <a:ext cx="7991475" cy="681990"/>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pPr algn="ctr" defTabSz="914400" fontAlgn="base">
              <a:lnSpc>
                <a:spcPct val="120000"/>
              </a:lnSpc>
            </a:pPr>
            <a:r>
              <a:rPr lang="en-US" altLang="zh-CN" strike="noStrike" kern="0" noProof="1">
                <a:solidFill>
                  <a:schemeClr val="tx1"/>
                </a:solidFill>
                <a:latin typeface="Times New Roman" panose="02020603050405020304" pitchFamily="18" charset="0"/>
                <a:ea typeface="+mn-ea"/>
                <a:cs typeface="Times New Roman" panose="02020603050405020304" pitchFamily="18" charset="0"/>
                <a:sym typeface="+mn-lt"/>
              </a:rPr>
              <a:t>What  did you do during  summer holiday?</a:t>
            </a:r>
            <a:endParaRPr kumimoji="0" lang="en-US" altLang="zh-CN" b="0" i="0" u="none" strike="noStrike" kern="0" cap="none" spc="0" normalizeH="0" baseline="0" noProof="0">
              <a:ln>
                <a:noFill/>
              </a:ln>
              <a:solidFill>
                <a:schemeClr val="tx1"/>
              </a:solidFill>
              <a:effectLst/>
              <a:uLnTx/>
              <a:uFillTx/>
              <a:latin typeface="Times New Roman" panose="02020603050405020304" pitchFamily="18" charset="0"/>
              <a:ea typeface="思源宋体 CN Heavy" charset="-122"/>
              <a:cs typeface="Times New Roman" panose="02020603050405020304" pitchFamily="18" charset="0"/>
              <a:sym typeface="+mn-lt"/>
            </a:endParaRPr>
          </a:p>
        </p:txBody>
      </p:sp>
      <p:pic>
        <p:nvPicPr>
          <p:cNvPr id="8" name="图片 7" descr="我的阿勒泰"/>
          <p:cNvPicPr>
            <a:picLocks noChangeAspect="1"/>
          </p:cNvPicPr>
          <p:nvPr/>
        </p:nvPicPr>
        <p:blipFill>
          <a:blip r:embed="rId2"/>
          <a:srcRect l="10498"/>
          <a:stretch>
            <a:fillRect/>
          </a:stretch>
        </p:blipFill>
        <p:spPr>
          <a:xfrm>
            <a:off x="1199515" y="1953260"/>
            <a:ext cx="4300855" cy="2941320"/>
          </a:xfrm>
          <a:prstGeom prst="rect">
            <a:avLst/>
          </a:prstGeom>
          <a:noFill/>
          <a:ln w="9525">
            <a:noFill/>
          </a:ln>
        </p:spPr>
      </p:pic>
      <p:sp>
        <p:nvSpPr>
          <p:cNvPr id="9" name="矩形 8"/>
          <p:cNvSpPr/>
          <p:nvPr/>
        </p:nvSpPr>
        <p:spPr>
          <a:xfrm>
            <a:off x="1308735" y="5196523"/>
            <a:ext cx="3479800" cy="829945"/>
          </a:xfrm>
          <a:prstGeom prst="rect">
            <a:avLst/>
          </a:prstGeom>
          <a:noFill/>
          <a:ln w="9525">
            <a:noFill/>
          </a:ln>
        </p:spPr>
        <p:txBody>
          <a:bodyPr wrap="square" anchor="t" anchorCtr="0">
            <a:spAutoFit/>
          </a:bodyPr>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Have a  trip?</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pic>
        <p:nvPicPr>
          <p:cNvPr id="10" name="图片 9" descr="上海博物馆"/>
          <p:cNvPicPr>
            <a:picLocks noChangeAspect="1"/>
          </p:cNvPicPr>
          <p:nvPr/>
        </p:nvPicPr>
        <p:blipFill>
          <a:blip r:embed="rId3"/>
          <a:srcRect l="12729"/>
          <a:stretch>
            <a:fillRect/>
          </a:stretch>
        </p:blipFill>
        <p:spPr>
          <a:xfrm>
            <a:off x="6289040" y="1953260"/>
            <a:ext cx="4539615" cy="2941955"/>
          </a:xfrm>
          <a:prstGeom prst="rect">
            <a:avLst/>
          </a:prstGeom>
          <a:noFill/>
          <a:ln w="9525">
            <a:noFill/>
          </a:ln>
        </p:spPr>
      </p:pic>
      <p:sp>
        <p:nvSpPr>
          <p:cNvPr id="11" name="矩形 10"/>
          <p:cNvSpPr/>
          <p:nvPr/>
        </p:nvSpPr>
        <p:spPr>
          <a:xfrm>
            <a:off x="6704013" y="5199698"/>
            <a:ext cx="3478212" cy="681037"/>
          </a:xfrm>
          <a:prstGeom prst="rect">
            <a:avLst/>
          </a:prstGeom>
          <a:noFill/>
          <a:ln w="9525">
            <a:noFill/>
          </a:ln>
        </p:spPr>
        <p:txBody>
          <a:bodyPr wrap="square" anchor="t" anchorCtr="0"/>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Visit a  museum?</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巴黎奥运会"/>
          <p:cNvPicPr>
            <a:picLocks noChangeAspect="1"/>
          </p:cNvPicPr>
          <p:nvPr/>
        </p:nvPicPr>
        <p:blipFill>
          <a:blip r:embed="rId1"/>
          <a:stretch>
            <a:fillRect/>
          </a:stretch>
        </p:blipFill>
        <p:spPr>
          <a:xfrm>
            <a:off x="0" y="0"/>
            <a:ext cx="12191365" cy="4632960"/>
          </a:xfrm>
          <a:prstGeom prst="rect">
            <a:avLst/>
          </a:prstGeom>
        </p:spPr>
      </p:pic>
      <p:sp>
        <p:nvSpPr>
          <p:cNvPr id="9" name="矩形 8"/>
          <p:cNvSpPr/>
          <p:nvPr/>
        </p:nvSpPr>
        <p:spPr>
          <a:xfrm>
            <a:off x="2179320" y="4718685"/>
            <a:ext cx="8270875" cy="829945"/>
          </a:xfrm>
          <a:prstGeom prst="rect">
            <a:avLst/>
          </a:prstGeom>
          <a:noFill/>
          <a:ln w="9525">
            <a:noFill/>
          </a:ln>
        </p:spPr>
        <p:txBody>
          <a:bodyPr wrap="square" anchor="t" anchorCtr="0">
            <a:spAutoFit/>
          </a:bodyPr>
          <a:p>
            <a:pPr algn="ctr">
              <a:lnSpc>
                <a:spcPct val="150000"/>
              </a:lnSpc>
            </a:pPr>
            <a:r>
              <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rPr>
              <a:t>Watch the 2024 Paris Olympic Games</a:t>
            </a:r>
            <a:endParaRPr lang="en-US" altLang="zh-CN" sz="3200" b="1">
              <a:solidFill>
                <a:srgbClr val="FF0000"/>
              </a:solidFill>
              <a:latin typeface="Times New Roman" panose="02020603050405020304" pitchFamily="18" charset="0"/>
              <a:ea typeface="宋体" panose="02010600030101010101" pitchFamily="2" charset="-122"/>
              <a:sym typeface="Arial" panose="020B0604020202020204" pitchFamily="34" charset="0"/>
            </a:endParaRPr>
          </a:p>
        </p:txBody>
      </p:sp>
      <p:sp>
        <p:nvSpPr>
          <p:cNvPr id="2" name="矩形 1"/>
          <p:cNvSpPr/>
          <p:nvPr/>
        </p:nvSpPr>
        <p:spPr>
          <a:xfrm>
            <a:off x="-84455" y="5471160"/>
            <a:ext cx="12275820" cy="829945"/>
          </a:xfrm>
          <a:prstGeom prst="rect">
            <a:avLst/>
          </a:prstGeom>
          <a:noFill/>
          <a:ln w="9525">
            <a:noFill/>
          </a:ln>
        </p:spPr>
        <p:txBody>
          <a:bodyPr wrap="square" anchor="t" anchorCtr="0">
            <a:spAutoFit/>
          </a:bodyPr>
          <a:p>
            <a:pPr algn="ctr">
              <a:lnSpc>
                <a:spcPct val="150000"/>
              </a:lnSpc>
            </a:pPr>
            <a:r>
              <a:rPr lang="en-US" altLang="zh-CN" sz="3200" b="1" i="1">
                <a:solidFill>
                  <a:schemeClr val="tx1"/>
                </a:solidFill>
                <a:latin typeface="Times New Roman" panose="02020603050405020304" pitchFamily="18" charset="0"/>
                <a:ea typeface="宋体" panose="02010600030101010101" pitchFamily="2" charset="-122"/>
                <a:sym typeface="Arial" panose="020B0604020202020204" pitchFamily="34" charset="0"/>
              </a:rPr>
              <a:t>Let’s restart the journey about  the 2024 Paris </a:t>
            </a:r>
            <a:r>
              <a:rPr lang="en-US" altLang="zh-CN" sz="3200" b="1" i="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rPr>
              <a:t>Olympic Games</a:t>
            </a:r>
            <a:endParaRPr lang="en-US" altLang="zh-CN" sz="3200" b="1" i="1">
              <a:solidFill>
                <a:schemeClr val="tx1"/>
              </a:solidFill>
              <a:highlight>
                <a:srgbClr val="FF00FF"/>
              </a:highlight>
              <a:latin typeface="Times New Roman" panose="02020603050405020304" pitchFamily="18" charset="0"/>
              <a:ea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65405" y="69215"/>
            <a:ext cx="9702800" cy="815340"/>
          </a:xfrm>
        </p:spPr>
        <p:txBody>
          <a:bodyPr>
            <a:normAutofit fontScale="90000"/>
          </a:bodyPr>
          <a:lstStyle/>
          <a:p>
            <a:pPr algn="ct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What’s the </a:t>
            </a:r>
            <a:r>
              <a:rPr lang="en-US" altLang="zh-CN" sz="3110" b="1" i="1" smtClean="0">
                <a:solidFill>
                  <a:schemeClr val="tx1"/>
                </a:solidFill>
                <a:highlight>
                  <a:srgbClr val="FF00FF"/>
                </a:highlight>
                <a:latin typeface="Times New Roman" panose="02020603050405020304" pitchFamily="18" charset="0"/>
                <a:ea typeface="宋体" panose="02010600030101010101" pitchFamily="2" charset="-122"/>
                <a:cs typeface="Times New Roman" panose="02020603050405020304" pitchFamily="18" charset="0"/>
              </a:rPr>
              <a:t>mascot</a:t>
            </a:r>
            <a:r>
              <a:rPr lang="en-US" altLang="zh-CN" sz="3110" b="1" i="1" smtClean="0">
                <a:solidFill>
                  <a:schemeClr val="tx2"/>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3110">
                <a:latin typeface="Times New Roman" panose="02020603050405020304" pitchFamily="18" charset="0"/>
                <a:cs typeface="Times New Roman" panose="02020603050405020304" pitchFamily="18" charset="0"/>
                <a:sym typeface="+mn-ea"/>
              </a:rPr>
              <a:t>[ˈmæskɒt]</a:t>
            </a:r>
            <a:r>
              <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of  </a:t>
            </a:r>
            <a:r>
              <a:rPr lang="en-US" altLang="zh-CN" sz="3110" b="1" i="1" smtClean="0">
                <a:latin typeface="Times New Roman" panose="02020603050405020304" pitchFamily="18" charset="0"/>
                <a:ea typeface="宋体" panose="02010600030101010101" pitchFamily="2" charset="-122"/>
                <a:cs typeface="Times New Roman" panose="02020603050405020304" pitchFamily="18" charset="0"/>
                <a:sym typeface="+mn-ea"/>
              </a:rPr>
              <a:t>Paris 2024 Olympic Games?</a:t>
            </a:r>
            <a:endParaRPr lang="en-US" altLang="zh-CN" sz="3110" b="1" i="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155575" y="1472565"/>
            <a:ext cx="9103360" cy="5156200"/>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wrap="square" rtlCol="0" anchor="t">
            <a:noAutofit/>
          </a:bodyPr>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 </a:t>
            </a:r>
            <a:r>
              <a:rPr lang="zh-CN" altLang="en-US" sz="2800">
                <a:solidFill>
                  <a:schemeClr val="tx1"/>
                </a:solidFill>
                <a:highlight>
                  <a:srgbClr val="FF00FF"/>
                </a:highlight>
                <a:latin typeface="Times New Roman" panose="02020603050405020304" pitchFamily="18" charset="0"/>
                <a:cs typeface="Times New Roman" panose="02020603050405020304" pitchFamily="18" charset="0"/>
                <a:sym typeface="+mn-ea"/>
              </a:rPr>
              <a:t>mascot</a:t>
            </a:r>
            <a:r>
              <a:rPr lang="zh-CN" altLang="en-US" sz="2800">
                <a:latin typeface="Times New Roman" panose="02020603050405020304" pitchFamily="18" charset="0"/>
                <a:cs typeface="Times New Roman" panose="02020603050405020304" pitchFamily="18" charset="0"/>
                <a:sym typeface="+mn-ea"/>
              </a:rPr>
              <a:t> for the Paris 2024 Olympic Games is named "Olympic </a:t>
            </a:r>
            <a:r>
              <a:rPr lang="zh-CN" altLang="en-US" sz="2800">
                <a:solidFill>
                  <a:srgbClr val="FF0000"/>
                </a:solidFill>
                <a:latin typeface="Times New Roman" panose="02020603050405020304" pitchFamily="18" charset="0"/>
                <a:cs typeface="Times New Roman" panose="02020603050405020304" pitchFamily="18" charset="0"/>
                <a:sym typeface="+mn-ea"/>
              </a:rPr>
              <a:t>Phryge</a:t>
            </a:r>
            <a:r>
              <a:rPr lang="zh-CN" altLang="en-US" sz="2400">
                <a:solidFill>
                  <a:schemeClr val="accent3"/>
                </a:solidFill>
                <a:latin typeface="Times New Roman" panose="02020603050405020304" pitchFamily="18" charset="0"/>
                <a:cs typeface="Times New Roman" panose="02020603050405020304" pitchFamily="18" charset="0"/>
                <a:sym typeface="+mn-ea"/>
              </a:rPr>
              <a:t>弗里热</a:t>
            </a:r>
            <a:r>
              <a:rPr lang="zh-CN" altLang="en-US"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inspire</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by the traditional Phrygian caps that symbolize freedom and are iconic in French history . </a:t>
            </a:r>
            <a:endParaRPr lang="zh-CN" altLang="en-US" sz="2800">
              <a:latin typeface="Times New Roman" panose="02020603050405020304" pitchFamily="18" charset="0"/>
              <a:cs typeface="Times New Roman" panose="02020603050405020304" pitchFamily="18" charset="0"/>
              <a:sym typeface="+mn-ea"/>
            </a:endParaRPr>
          </a:p>
          <a:p>
            <a:pPr indent="457200" algn="just" fontAlgn="auto">
              <a:lnSpc>
                <a:spcPts val="3060"/>
              </a:lnSpc>
            </a:pPr>
            <a:r>
              <a:rPr lang="zh-CN" altLang="en-US" sz="2800">
                <a:latin typeface="Times New Roman" panose="02020603050405020304" pitchFamily="18" charset="0"/>
                <a:cs typeface="Times New Roman" panose="02020603050405020304" pitchFamily="18" charset="0"/>
                <a:sym typeface="+mn-ea"/>
              </a:rPr>
              <a:t>The Phryge is characterized by its red color with blue, white, and red trims,</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echo</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the French tricolor flag, and features the golden Paris 2024 logo on its chest . The mascot</a:t>
            </a:r>
            <a:r>
              <a:rPr lang="en-US" altLang="zh-CN" sz="2800">
                <a:latin typeface="Times New Roman" panose="02020603050405020304" pitchFamily="18" charset="0"/>
                <a:cs typeface="Times New Roman" panose="02020603050405020304" pitchFamily="18" charset="0"/>
                <a:sym typeface="+mn-ea"/>
              </a:rPr>
              <a:t>___________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embod</a:t>
            </a:r>
            <a:r>
              <a:rPr lang="en-US" altLang="zh-CN" sz="2800">
                <a:latin typeface="Times New Roman" panose="02020603050405020304" pitchFamily="18" charset="0"/>
                <a:cs typeface="Times New Roman" panose="02020603050405020304" pitchFamily="18" charset="0"/>
                <a:sym typeface="+mn-ea"/>
              </a:rPr>
              <a:t>y)</a:t>
            </a:r>
            <a:r>
              <a:rPr lang="zh-CN" altLang="en-US" sz="2800">
                <a:latin typeface="Times New Roman" panose="02020603050405020304" pitchFamily="18" charset="0"/>
                <a:cs typeface="Times New Roman" panose="02020603050405020304" pitchFamily="18" charset="0"/>
                <a:sym typeface="+mn-ea"/>
              </a:rPr>
              <a:t> the spirit of revolution through sport and aims</a:t>
            </a:r>
            <a:r>
              <a:rPr lang="en-US" altLang="zh-CN" sz="2800">
                <a:latin typeface="Times New Roman" panose="02020603050405020304" pitchFamily="18" charset="0"/>
                <a:cs typeface="Times New Roman" panose="02020603050405020304" pitchFamily="18" charset="0"/>
                <a:sym typeface="+mn-ea"/>
              </a:rPr>
              <a:t>____________</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lead</a:t>
            </a:r>
            <a:r>
              <a:rPr lang="en-US" altLang="zh-CN" sz="2800">
                <a:latin typeface="Times New Roman" panose="02020603050405020304" pitchFamily="18" charset="0"/>
                <a:cs typeface="Times New Roman" panose="02020603050405020304" pitchFamily="18" charset="0"/>
                <a:sym typeface="+mn-ea"/>
              </a:rPr>
              <a:t>)</a:t>
            </a:r>
            <a:r>
              <a:rPr lang="zh-CN" altLang="en-US" sz="2800">
                <a:latin typeface="Times New Roman" panose="02020603050405020304" pitchFamily="18" charset="0"/>
                <a:cs typeface="Times New Roman" panose="02020603050405020304" pitchFamily="18" charset="0"/>
                <a:sym typeface="+mn-ea"/>
              </a:rPr>
              <a:t> a movement that demonstrates </a:t>
            </a:r>
            <a:r>
              <a:rPr lang="en-US" altLang="zh-CN" sz="2800">
                <a:latin typeface="Times New Roman" panose="02020603050405020304" pitchFamily="18" charset="0"/>
                <a:cs typeface="Times New Roman" panose="02020603050405020304" pitchFamily="18" charset="0"/>
                <a:sym typeface="+mn-ea"/>
              </a:rPr>
              <a:t>_________</a:t>
            </a:r>
            <a:r>
              <a:rPr lang="zh-CN" altLang="en-US" sz="2800">
                <a:latin typeface="Times New Roman" panose="02020603050405020304" pitchFamily="18" charset="0"/>
                <a:cs typeface="Times New Roman" panose="02020603050405020304" pitchFamily="18" charset="0"/>
                <a:sym typeface="+mn-ea"/>
              </a:rPr>
              <a:t>sport can change lives .</a:t>
            </a:r>
            <a:endParaRPr lang="zh-CN" altLang="en-US" sz="280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1"/>
          <a:stretch>
            <a:fillRect/>
          </a:stretch>
        </p:blipFill>
        <p:spPr>
          <a:xfrm>
            <a:off x="9345295" y="1036955"/>
            <a:ext cx="2846705" cy="2846705"/>
          </a:xfrm>
          <a:prstGeom prst="rect">
            <a:avLst/>
          </a:prstGeom>
        </p:spPr>
      </p:pic>
      <p:sp>
        <p:nvSpPr>
          <p:cNvPr id="7" name="文本框 6"/>
          <p:cNvSpPr txBox="1"/>
          <p:nvPr/>
        </p:nvSpPr>
        <p:spPr>
          <a:xfrm>
            <a:off x="10089515" y="0"/>
            <a:ext cx="2102485" cy="525780"/>
          </a:xfrm>
          <a:prstGeom prst="rect">
            <a:avLst/>
          </a:prstGeom>
          <a:solidFill>
            <a:schemeClr val="accent1"/>
          </a:solidFill>
        </p:spPr>
        <p:txBody>
          <a:bodyPr wrap="square" rtlCol="0">
            <a:noAutofit/>
          </a:bodyPr>
          <a:p>
            <a:r>
              <a:rPr lang="en-US" altLang="zh-CN" sz="3200" b="1">
                <a:latin typeface="Times New Roman" panose="02020603050405020304" pitchFamily="18" charset="0"/>
                <a:cs typeface="Times New Roman" panose="02020603050405020304" pitchFamily="18" charset="0"/>
              </a:rPr>
              <a:t>Mascot</a:t>
            </a:r>
            <a:endParaRPr lang="en-US" altLang="zh-CN" sz="3200" b="1">
              <a:latin typeface="Times New Roman" panose="02020603050405020304" pitchFamily="18" charset="0"/>
              <a:cs typeface="Times New Roman" panose="02020603050405020304" pitchFamily="18" charset="0"/>
            </a:endParaRPr>
          </a:p>
          <a:p>
            <a:endParaRPr lang="en-US" altLang="zh-CN" sz="3200" b="1">
              <a:latin typeface="Times New Roman" panose="02020603050405020304" pitchFamily="18" charset="0"/>
              <a:cs typeface="Times New Roman" panose="02020603050405020304" pitchFamily="18" charset="0"/>
            </a:endParaRPr>
          </a:p>
        </p:txBody>
      </p:sp>
      <p:sp>
        <p:nvSpPr>
          <p:cNvPr id="9" name="文本框 8"/>
          <p:cNvSpPr txBox="1"/>
          <p:nvPr/>
        </p:nvSpPr>
        <p:spPr>
          <a:xfrm>
            <a:off x="5704205" y="213106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inspired</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本框 9"/>
          <p:cNvSpPr txBox="1"/>
          <p:nvPr/>
        </p:nvSpPr>
        <p:spPr>
          <a:xfrm>
            <a:off x="3689350" y="362077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echoing</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1" name="文本框 10"/>
          <p:cNvSpPr txBox="1"/>
          <p:nvPr/>
        </p:nvSpPr>
        <p:spPr>
          <a:xfrm>
            <a:off x="4277995" y="4798695"/>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to lead</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2329180" y="4361815"/>
            <a:ext cx="166243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embodies</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3" name="文本框 12"/>
          <p:cNvSpPr txBox="1"/>
          <p:nvPr/>
        </p:nvSpPr>
        <p:spPr>
          <a:xfrm>
            <a:off x="3150870" y="5182870"/>
            <a:ext cx="136017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rPr>
              <a:t>how</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47" name="文本框 146"/>
          <p:cNvSpPr txBox="1"/>
          <p:nvPr/>
        </p:nvSpPr>
        <p:spPr>
          <a:xfrm>
            <a:off x="10002520" y="4006215"/>
            <a:ext cx="1909445" cy="1383665"/>
          </a:xfrm>
          <a:prstGeom prst="rect">
            <a:avLst/>
          </a:prstGeom>
          <a:noFill/>
        </p:spPr>
        <p:txBody>
          <a:bodyPr wrap="square" rtlCol="0" anchor="t">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Phryge</a:t>
            </a:r>
            <a:r>
              <a:rPr lang="en-US" altLang="zh-CN" sz="2800" b="1">
                <a:solidFill>
                  <a:srgbClr val="FF0000"/>
                </a:solidFill>
                <a:latin typeface="Times New Roman" panose="02020603050405020304" pitchFamily="18" charset="0"/>
                <a:cs typeface="Times New Roman" panose="02020603050405020304" pitchFamily="18" charset="0"/>
                <a:sym typeface="+mn-ea"/>
              </a:rPr>
              <a:t> </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a:p>
            <a:r>
              <a:rPr lang="zh-CN" altLang="en-US" sz="2800" b="1">
                <a:solidFill>
                  <a:schemeClr val="tx1"/>
                </a:solidFill>
                <a:latin typeface="Times New Roman" panose="02020603050405020304" pitchFamily="18" charset="0"/>
                <a:cs typeface="Times New Roman" panose="02020603050405020304" pitchFamily="18" charset="0"/>
                <a:sym typeface="+mn-ea"/>
              </a:rPr>
              <a:t>发音类似“freezh”</a:t>
            </a:r>
            <a:endParaRPr lang="zh-CN" altLang="en-US" sz="28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blinds(horizontal)">
                                      <p:cBhvr>
                                        <p:cTn id="22" dur="500"/>
                                        <p:tgtEl>
                                          <p:spTgt spid="14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animBg="1"/>
      <p:bldP spid="2" grpId="0" bldLvl="0" animBg="1"/>
      <p:bldP spid="9" grpId="0"/>
      <p:bldP spid="10" grpId="0"/>
      <p:bldP spid="12" grpId="0"/>
      <p:bldP spid="11" grpId="0"/>
      <p:bldP spid="13" grpId="0"/>
      <p:bldP spid="1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756920"/>
            <a:ext cx="4058285" cy="3232785"/>
          </a:xfrm>
          <a:prstGeom prst="rect">
            <a:avLst/>
          </a:prstGeom>
        </p:spPr>
      </p:pic>
      <p:sp>
        <p:nvSpPr>
          <p:cNvPr id="6147" name="文本框 3"/>
          <p:cNvSpPr txBox="1"/>
          <p:nvPr/>
        </p:nvSpPr>
        <p:spPr>
          <a:xfrm>
            <a:off x="0" y="-19685"/>
            <a:ext cx="4418965" cy="64897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1 Observe &amp;Learn</a:t>
            </a:r>
            <a:endParaRPr lang="en-US" altLang="zh-CN" sz="3200" b="1">
              <a:latin typeface="Times New Roman" panose="02020603050405020304" pitchFamily="18" charset="0"/>
              <a:ea typeface="宋体" panose="02010600030101010101" pitchFamily="2" charset="-122"/>
            </a:endParaRPr>
          </a:p>
        </p:txBody>
      </p:sp>
      <p:sp>
        <p:nvSpPr>
          <p:cNvPr id="7" name="文本框 6"/>
          <p:cNvSpPr txBox="1"/>
          <p:nvPr/>
        </p:nvSpPr>
        <p:spPr>
          <a:xfrm>
            <a:off x="0" y="3989705"/>
            <a:ext cx="4624705" cy="953135"/>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1.What can you see in the logo?</a:t>
            </a:r>
            <a:endParaRPr lang="zh-CN" altLang="en-US" sz="2800" b="1" i="1">
              <a:latin typeface="Times New Roman" panose="02020603050405020304" pitchFamily="18" charset="0"/>
              <a:cs typeface="Times New Roman" panose="02020603050405020304" pitchFamily="18" charset="0"/>
            </a:endParaRPr>
          </a:p>
        </p:txBody>
      </p:sp>
      <p:sp>
        <p:nvSpPr>
          <p:cNvPr id="10" name="文本框 9"/>
          <p:cNvSpPr txBox="1"/>
          <p:nvPr/>
        </p:nvSpPr>
        <p:spPr>
          <a:xfrm>
            <a:off x="553720" y="4827270"/>
            <a:ext cx="2998470" cy="521970"/>
          </a:xfrm>
          <a:prstGeom prst="rect">
            <a:avLst/>
          </a:prstGeom>
          <a:noFill/>
        </p:spPr>
        <p:txBody>
          <a:bodyPr wrap="square" rtlCol="0">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the gold medal</a:t>
            </a:r>
            <a:endParaRPr lang="zh-CN" altLang="en-US" sz="28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553720" y="5537200"/>
            <a:ext cx="2303780" cy="521970"/>
          </a:xfrm>
          <a:prstGeom prst="rect">
            <a:avLst/>
          </a:prstGeom>
          <a:noFill/>
        </p:spPr>
        <p:txBody>
          <a:bodyPr wrap="square" rtlCol="0">
            <a:spAutoFit/>
          </a:bodyPr>
          <a:p>
            <a:r>
              <a:rPr lang="zh-CN" altLang="en-US" sz="2800" b="1">
                <a:solidFill>
                  <a:srgbClr val="FF0000"/>
                </a:solidFill>
                <a:latin typeface="Times New Roman" panose="02020603050405020304" pitchFamily="18" charset="0"/>
                <a:cs typeface="Times New Roman" panose="02020603050405020304" pitchFamily="18" charset="0"/>
                <a:sym typeface="+mn-ea"/>
              </a:rPr>
              <a:t>the </a:t>
            </a:r>
            <a:r>
              <a:rPr lang="en-US" altLang="zh-CN" sz="2800" b="1">
                <a:solidFill>
                  <a:srgbClr val="FF0000"/>
                </a:solidFill>
                <a:latin typeface="Times New Roman" panose="02020603050405020304" pitchFamily="18" charset="0"/>
                <a:cs typeface="Times New Roman" panose="02020603050405020304" pitchFamily="18" charset="0"/>
                <a:sym typeface="+mn-ea"/>
              </a:rPr>
              <a:t>flame</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553720" y="6247130"/>
            <a:ext cx="230378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Marianne</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344670" y="629285"/>
            <a:ext cx="7573645" cy="521970"/>
          </a:xfrm>
          <a:prstGeom prst="rect">
            <a:avLst/>
          </a:prstGeom>
          <a:noFill/>
        </p:spPr>
        <p:txBody>
          <a:bodyPr wrap="square" rtlCol="0">
            <a:spAutoFit/>
          </a:bodyPr>
          <a:p>
            <a:r>
              <a:rPr lang="en-US" altLang="zh-CN" sz="2800" b="1" i="1">
                <a:latin typeface="Times New Roman" panose="02020603050405020304" pitchFamily="18" charset="0"/>
                <a:cs typeface="Times New Roman" panose="02020603050405020304" pitchFamily="18" charset="0"/>
              </a:rPr>
              <a:t>2.What do these three separate symbols stand for ?</a:t>
            </a:r>
            <a:endParaRPr lang="zh-CN" altLang="en-US" sz="2800" b="1" i="1">
              <a:latin typeface="Times New Roman" panose="02020603050405020304" pitchFamily="18" charset="0"/>
              <a:cs typeface="Times New Roman" panose="02020603050405020304" pitchFamily="18" charset="0"/>
            </a:endParaRPr>
          </a:p>
        </p:txBody>
      </p:sp>
      <p:sp>
        <p:nvSpPr>
          <p:cNvPr id="16" name="文本框 15"/>
          <p:cNvSpPr txBox="1"/>
          <p:nvPr/>
        </p:nvSpPr>
        <p:spPr>
          <a:xfrm>
            <a:off x="4036060" y="1217930"/>
            <a:ext cx="8190865" cy="5837555"/>
          </a:xfrm>
          <a:prstGeom prst="rect">
            <a:avLst/>
          </a:prstGeom>
          <a:noFill/>
        </p:spPr>
        <p:txBody>
          <a:bodyPr wrap="square" rtlCol="0" anchor="t">
            <a:noAutofit/>
          </a:bodyPr>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The gold medal</a:t>
            </a:r>
            <a:r>
              <a:rPr lang="en-US" altLang="zh-CN" sz="2800" b="1" i="1">
                <a:solidFill>
                  <a:srgbClr val="FF0000"/>
                </a:solidFill>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symbolizes</a:t>
            </a:r>
            <a:r>
              <a:rPr lang="en-US" altLang="zh-CN" sz="2800">
                <a:latin typeface="Times New Roman" panose="02020603050405020304" pitchFamily="18" charset="0"/>
                <a:cs typeface="Times New Roman" panose="02020603050405020304" pitchFamily="18" charset="0"/>
              </a:rPr>
              <a:t>________(achieve),which</a:t>
            </a:r>
            <a:r>
              <a:rPr lang="zh-CN" altLang="en-US" sz="2800">
                <a:latin typeface="Times New Roman" panose="02020603050405020304" pitchFamily="18" charset="0"/>
                <a:cs typeface="Times New Roman" panose="02020603050405020304" pitchFamily="18" charset="0"/>
              </a:rPr>
              <a:t> demonstrat</a:t>
            </a:r>
            <a:r>
              <a:rPr lang="en-US" altLang="zh-CN" sz="2800">
                <a:latin typeface="Times New Roman" panose="02020603050405020304" pitchFamily="18" charset="0"/>
                <a:cs typeface="Times New Roman" panose="02020603050405020304" pitchFamily="18" charset="0"/>
              </a:rPr>
              <a:t>es </a:t>
            </a:r>
            <a:r>
              <a:rPr lang="zh-CN" altLang="en-US" sz="2800">
                <a:latin typeface="Times New Roman" panose="02020603050405020304" pitchFamily="18" charset="0"/>
                <a:cs typeface="Times New Roman" panose="02020603050405020304" pitchFamily="18" charset="0"/>
              </a:rPr>
              <a:t>that everyone has a chance of winning by excelling themselves and improving their personal bests.</a:t>
            </a:r>
            <a:endParaRPr lang="zh-CN" altLang="en-US"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The flame</a:t>
            </a:r>
            <a:r>
              <a:rPr lang="zh-CN" altLang="en-US" sz="2800">
                <a:latin typeface="Times New Roman" panose="02020603050405020304" pitchFamily="18" charset="0"/>
                <a:cs typeface="Times New Roman" panose="02020603050405020304" pitchFamily="18" charset="0"/>
              </a:rPr>
              <a:t> symbolizes the unique energy that drives this </a:t>
            </a:r>
            <a:r>
              <a:rPr lang="en-US" altLang="zh-CN" sz="2800">
                <a:latin typeface="Times New Roman" panose="02020603050405020304" pitchFamily="18" charset="0"/>
                <a:cs typeface="Times New Roman" panose="02020603050405020304" pitchFamily="18" charset="0"/>
              </a:rPr>
              <a:t>____________(impress)</a:t>
            </a:r>
            <a:r>
              <a:rPr lang="zh-CN" altLang="en-US" sz="2800">
                <a:latin typeface="Times New Roman" panose="02020603050405020304" pitchFamily="18" charset="0"/>
                <a:cs typeface="Times New Roman" panose="02020603050405020304" pitchFamily="18" charset="0"/>
              </a:rPr>
              <a:t> event, encouraging us to be bold and forge a new way to rise to the challenges.</a:t>
            </a:r>
            <a:endParaRPr lang="zh-CN" altLang="en-US"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a:t>
            </a:r>
            <a:r>
              <a:rPr lang="zh-CN" altLang="en-US" sz="2800" b="1" i="1">
                <a:solidFill>
                  <a:srgbClr val="FF0000"/>
                </a:solidFill>
                <a:latin typeface="Times New Roman" panose="02020603050405020304" pitchFamily="18" charset="0"/>
                <a:cs typeface="Times New Roman" panose="02020603050405020304" pitchFamily="18" charset="0"/>
              </a:rPr>
              <a:t>Marianne</a:t>
            </a:r>
            <a:r>
              <a:rPr lang="zh-CN" altLang="en-US" sz="2800">
                <a:latin typeface="Times New Roman" panose="02020603050405020304" pitchFamily="18" charset="0"/>
                <a:cs typeface="Times New Roman" panose="02020603050405020304" pitchFamily="18" charset="0"/>
              </a:rPr>
              <a:t>, symbol of the French Republic, represents the same values we find in sport, the Olympics and the Paralympics — humanism, </a:t>
            </a:r>
            <a:r>
              <a:rPr lang="en-US" altLang="zh-CN" sz="2800">
                <a:latin typeface="Times New Roman" panose="02020603050405020304" pitchFamily="18" charset="0"/>
                <a:cs typeface="Times New Roman" panose="02020603050405020304" pitchFamily="18" charset="0"/>
              </a:rPr>
              <a:t>friendship</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____________(</a:t>
            </a:r>
            <a:r>
              <a:rPr lang="zh-CN" altLang="en-US" sz="2800">
                <a:latin typeface="Times New Roman" panose="02020603050405020304" pitchFamily="18" charset="0"/>
                <a:cs typeface="Times New Roman" panose="02020603050405020304" pitchFamily="18" charset="0"/>
              </a:rPr>
              <a:t>genero</a:t>
            </a:r>
            <a:r>
              <a:rPr lang="en-US" altLang="zh-CN" sz="2800">
                <a:latin typeface="Times New Roman" panose="02020603050405020304" pitchFamily="18" charset="0"/>
                <a:cs typeface="Times New Roman" panose="02020603050405020304" pitchFamily="18" charset="0"/>
              </a:rPr>
              <a:t>us) </a:t>
            </a:r>
            <a:r>
              <a:rPr lang="zh-CN" altLang="en-US" sz="2800">
                <a:latin typeface="Times New Roman" panose="02020603050405020304" pitchFamily="18" charset="0"/>
                <a:cs typeface="Times New Roman" panose="02020603050405020304" pitchFamily="18" charset="0"/>
              </a:rPr>
              <a:t>and sharing.Her face is also a </a:t>
            </a:r>
            <a:r>
              <a:rPr lang="en-US" altLang="zh-CN" sz="2800">
                <a:latin typeface="Times New Roman" panose="02020603050405020304" pitchFamily="18" charset="0"/>
                <a:cs typeface="Times New Roman" panose="02020603050405020304" pitchFamily="18" charset="0"/>
              </a:rPr>
              <a:t>respect</a:t>
            </a:r>
            <a:r>
              <a:rPr lang="zh-CN" altLang="en-US" sz="2800">
                <a:latin typeface="Times New Roman" panose="02020603050405020304" pitchFamily="18" charset="0"/>
                <a:cs typeface="Times New Roman" panose="02020603050405020304" pitchFamily="18" charset="0"/>
              </a:rPr>
              <a:t> to female </a:t>
            </a:r>
            <a:r>
              <a:rPr lang="zh-CN" altLang="en-US" sz="2800">
                <a:highlight>
                  <a:srgbClr val="FF00FF"/>
                </a:highlight>
                <a:latin typeface="Times New Roman" panose="02020603050405020304" pitchFamily="18" charset="0"/>
                <a:cs typeface="Times New Roman" panose="02020603050405020304" pitchFamily="18" charset="0"/>
              </a:rPr>
              <a:t>athletes</a:t>
            </a:r>
            <a:r>
              <a:rPr lang="zh-CN" altLang="en-US" sz="2800">
                <a:latin typeface="Times New Roman" panose="02020603050405020304" pitchFamily="18" charset="0"/>
                <a:cs typeface="Times New Roman" panose="02020603050405020304" pitchFamily="18" charset="0"/>
              </a:rPr>
              <a:t> and a nod to history, as it was in 1900 at the Olympic Games in Paris that women were first allowed to </a:t>
            </a:r>
            <a:r>
              <a:rPr lang="zh-CN" altLang="en-US" sz="2800">
                <a:highlight>
                  <a:srgbClr val="FF00FF"/>
                </a:highlight>
                <a:latin typeface="Times New Roman" panose="02020603050405020304" pitchFamily="18" charset="0"/>
                <a:cs typeface="Times New Roman" panose="02020603050405020304" pitchFamily="18" charset="0"/>
              </a:rPr>
              <a:t>compete</a:t>
            </a:r>
            <a:r>
              <a:rPr lang="zh-CN" altLang="en-US" sz="2800">
                <a:latin typeface="Times New Roman" panose="02020603050405020304" pitchFamily="18" charset="0"/>
                <a:cs typeface="Times New Roman" panose="02020603050405020304" pitchFamily="18" charset="0"/>
              </a:rPr>
              <a:t>.    </a:t>
            </a:r>
            <a:endParaRPr lang="zh-CN" altLang="en-US" sz="2800">
              <a:latin typeface="Times New Roman" panose="02020603050405020304" pitchFamily="18" charset="0"/>
              <a:cs typeface="Times New Roman" panose="02020603050405020304" pitchFamily="18" charset="0"/>
            </a:endParaRPr>
          </a:p>
        </p:txBody>
      </p:sp>
      <p:sp>
        <p:nvSpPr>
          <p:cNvPr id="18" name="文本框 17"/>
          <p:cNvSpPr txBox="1"/>
          <p:nvPr/>
        </p:nvSpPr>
        <p:spPr>
          <a:xfrm>
            <a:off x="8316595" y="1217930"/>
            <a:ext cx="258572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achievement</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4781550" y="2907030"/>
            <a:ext cx="2585720" cy="521970"/>
          </a:xfrm>
          <a:prstGeom prst="rect">
            <a:avLst/>
          </a:prstGeom>
          <a:noFill/>
        </p:spPr>
        <p:txBody>
          <a:bodyPr wrap="square" rtlCol="0">
            <a:spAutoFit/>
          </a:bodyPr>
          <a:p>
            <a:r>
              <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rPr>
              <a:t>impressive</a:t>
            </a:r>
            <a:endParaRPr lang="zh-CN" altLang="en-US"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4418965" y="5015230"/>
            <a:ext cx="2585720" cy="521970"/>
          </a:xfrm>
          <a:prstGeom prst="rect">
            <a:avLst/>
          </a:prstGeom>
          <a:noFill/>
        </p:spPr>
        <p:txBody>
          <a:bodyPr wrap="square" rtlCol="0">
            <a:spAutoFit/>
          </a:bodyPr>
          <a:p>
            <a:r>
              <a:rPr lang="en-US" altLang="zh-CN" sz="2800">
                <a:solidFill>
                  <a:srgbClr val="FF0000"/>
                </a:solidFill>
                <a:highlight>
                  <a:srgbClr val="FFFF00"/>
                </a:highlight>
                <a:latin typeface="Times New Roman" panose="02020603050405020304" pitchFamily="18" charset="0"/>
                <a:cs typeface="Times New Roman" panose="02020603050405020304" pitchFamily="18" charset="0"/>
                <a:sym typeface="+mn-ea"/>
              </a:rPr>
              <a:t>generosity</a:t>
            </a:r>
            <a:endParaRPr lang="en-US" altLang="zh-CN" sz="2800">
              <a:solidFill>
                <a:srgbClr val="FF0000"/>
              </a:solidFill>
              <a:highlight>
                <a:srgbClr val="FFFF00"/>
              </a:highlight>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0636250" y="45720"/>
            <a:ext cx="1433830" cy="583565"/>
          </a:xfrm>
          <a:prstGeom prst="rect">
            <a:avLst/>
          </a:prstGeom>
          <a:noFill/>
        </p:spPr>
        <p:txBody>
          <a:bodyPr wrap="square" rtlCol="0">
            <a:spAutoFit/>
          </a:bodyPr>
          <a:p>
            <a:r>
              <a:rPr lang="en-US" altLang="zh-CN" sz="3200" b="1">
                <a:solidFill>
                  <a:schemeClr val="tx1"/>
                </a:solidFill>
                <a:latin typeface="Times New Roman" panose="02020603050405020304" pitchFamily="18" charset="0"/>
                <a:cs typeface="Times New Roman" panose="02020603050405020304" pitchFamily="18" charset="0"/>
              </a:rPr>
              <a:t>Logo </a:t>
            </a:r>
            <a:endParaRPr lang="en-US" altLang="zh-CN" sz="32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P spid="14" grpId="0"/>
      <p:bldP spid="16" grpId="0"/>
      <p:bldP spid="18" grpId="0"/>
      <p:bldP spid="19" grpId="0"/>
      <p:bldP spid="20" grpId="0"/>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3"/>
          <p:cNvSpPr txBox="1"/>
          <p:nvPr/>
        </p:nvSpPr>
        <p:spPr>
          <a:xfrm>
            <a:off x="67945" y="635"/>
            <a:ext cx="4477385" cy="69342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2 Listen &amp;Learn</a:t>
            </a:r>
            <a:endParaRPr lang="en-US" altLang="zh-CN" sz="3200" b="1">
              <a:latin typeface="Times New Roman" panose="02020603050405020304" pitchFamily="18" charset="0"/>
              <a:ea typeface="宋体" panose="02010600030101010101" pitchFamily="2" charset="-122"/>
            </a:endParaRPr>
          </a:p>
        </p:txBody>
      </p:sp>
      <p:sp>
        <p:nvSpPr>
          <p:cNvPr id="100" name="文本框 99"/>
          <p:cNvSpPr txBox="1"/>
          <p:nvPr/>
        </p:nvSpPr>
        <p:spPr>
          <a:xfrm>
            <a:off x="0" y="969645"/>
            <a:ext cx="11762105" cy="5692775"/>
          </a:xfrm>
          <a:prstGeom prst="rect">
            <a:avLst/>
          </a:prstGeom>
          <a:noFill/>
          <a:ln w="9525">
            <a:noFill/>
          </a:ln>
        </p:spPr>
        <p:txBody>
          <a:bodyPr wrap="square">
            <a:spAutoFit/>
          </a:bodyPr>
          <a:p>
            <a:pPr indent="0"/>
            <a:r>
              <a:rPr lang="en-US" sz="2800" b="0">
                <a:latin typeface="Times New Roman" panose="02020603050405020304" pitchFamily="18" charset="0"/>
                <a:ea typeface="宋体" panose="02010600030101010101" pitchFamily="2" charset="-122"/>
                <a:cs typeface="Times New Roman" panose="02020603050405020304" pitchFamily="18" charset="0"/>
              </a:rPr>
              <a:t>1. Where did the </a:t>
            </a:r>
            <a:r>
              <a:rPr lang="en-US" sz="2800" b="0">
                <a:highlight>
                  <a:srgbClr val="FF00FF"/>
                </a:highlight>
                <a:latin typeface="Times New Roman" panose="02020603050405020304" pitchFamily="18" charset="0"/>
                <a:ea typeface="宋体" panose="02010600030101010101" pitchFamily="2" charset="-122"/>
                <a:cs typeface="Times New Roman" panose="02020603050405020304" pitchFamily="18" charset="0"/>
              </a:rPr>
              <a:t>Opening Ceremony </a:t>
            </a:r>
            <a:r>
              <a:rPr lang="en-US" sz="2800" b="0">
                <a:latin typeface="Times New Roman" panose="02020603050405020304" pitchFamily="18" charset="0"/>
                <a:ea typeface="宋体" panose="02010600030101010101" pitchFamily="2" charset="-122"/>
                <a:cs typeface="Times New Roman" panose="02020603050405020304" pitchFamily="18" charset="0"/>
              </a:rPr>
              <a:t>of the Paris 2024 Olympic Games take place?   A. In a stadium   B. Along the River Seine   C. At the Eiffel Tower2. What did Lady Gaga's performance involve?   A. Singing a popular English song   B.Honoring French entertainment with "Mon Truc en Plumes"   C.Performing an original song about the Olympics3. What was special about the Olympic cauldron at the end of the ceremony?   A. It was lit in a traditional manner on the ground   B. It was underwater and rose to the surface   C. It lifted off into the sky after being lit</a:t>
            </a:r>
            <a:endParaRPr lang="en-US" altLang="en-US" sz="2800" b="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Paris Olympic Opening Ceremony">
            <a:hlinkClick r:id="" action="ppaction://media"/>
          </p:cNvPr>
          <p:cNvPicPr/>
          <p:nvPr>
            <a:audioFile r:link="rId1"/>
            <p:extLst>
              <p:ext uri="{DAA4B4D4-6D71-4841-9C94-3DE7FCFB9230}">
                <p14:media xmlns:p14="http://schemas.microsoft.com/office/powerpoint/2010/main" r:link="rId2"/>
              </p:ext>
            </p:extLst>
          </p:nvPr>
        </p:nvPicPr>
        <p:blipFill>
          <a:blip r:embed="rId3"/>
          <a:stretch>
            <a:fillRect/>
          </a:stretch>
        </p:blipFill>
        <p:spPr>
          <a:xfrm>
            <a:off x="5848350" y="198120"/>
            <a:ext cx="495300" cy="495300"/>
          </a:xfrm>
          <a:prstGeom prst="rect">
            <a:avLst/>
          </a:prstGeom>
        </p:spPr>
      </p:pic>
      <p:sp>
        <p:nvSpPr>
          <p:cNvPr id="6" name="矩形 5"/>
          <p:cNvSpPr/>
          <p:nvPr/>
        </p:nvSpPr>
        <p:spPr>
          <a:xfrm>
            <a:off x="270510" y="2232660"/>
            <a:ext cx="42037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矩形 6"/>
          <p:cNvSpPr/>
          <p:nvPr/>
        </p:nvSpPr>
        <p:spPr>
          <a:xfrm>
            <a:off x="270510" y="3967480"/>
            <a:ext cx="42037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矩形 7"/>
          <p:cNvSpPr/>
          <p:nvPr/>
        </p:nvSpPr>
        <p:spPr>
          <a:xfrm>
            <a:off x="270511" y="6078855"/>
            <a:ext cx="439420" cy="521970"/>
          </a:xfrm>
          <a:prstGeom prst="rect">
            <a:avLst/>
          </a:prstGeom>
          <a:noFill/>
          <a:ln>
            <a:noFill/>
          </a:ln>
        </p:spPr>
        <p:txBody>
          <a:bodyPr wrap="none" rtlCol="0" anchor="t">
            <a:spAutoFit/>
          </a:bodyPr>
          <a:p>
            <a:pPr algn="ct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4"/>
          <a:stretch>
            <a:fillRect/>
          </a:stretch>
        </p:blipFill>
        <p:spPr>
          <a:xfrm>
            <a:off x="7118350" y="1397000"/>
            <a:ext cx="5005705" cy="2570480"/>
          </a:xfrm>
          <a:prstGeom prst="rect">
            <a:avLst/>
          </a:prstGeom>
        </p:spPr>
      </p:pic>
      <p:sp>
        <p:nvSpPr>
          <p:cNvPr id="3" name="文本框 2"/>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Opening Ceremony </a:t>
            </a: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linds(horizontal)">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linds(horizontal)">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p:tgtEl>
                        <p:sldTgt/>
                      </p:tgtEl>
                    </p:cond>
                  </p:endCondLst>
                </p:cTn>
                <p:tgtEl>
                  <p:spTgt spid="4"/>
                </p:tgtEl>
              </p:cMediaNode>
            </p:audio>
          </p:childTnLst>
        </p:cTn>
      </p:par>
    </p:tnLst>
    <p:bldLst>
      <p:bldP spid="6147" grpId="0" bldLvl="0" animBg="1"/>
      <p:bldP spid="100" grpId="0"/>
      <p:bldP spid="6" grpId="0"/>
      <p:bldP spid="7" grpId="0"/>
      <p:bldP spid="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框 3"/>
          <p:cNvSpPr txBox="1"/>
          <p:nvPr/>
        </p:nvSpPr>
        <p:spPr>
          <a:xfrm>
            <a:off x="0" y="-19685"/>
            <a:ext cx="634682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3 Listen for detail information</a:t>
            </a:r>
            <a:endParaRPr lang="en-US" altLang="zh-CN" sz="3200" b="1">
              <a:latin typeface="Times New Roman" panose="02020603050405020304" pitchFamily="18" charset="0"/>
              <a:ea typeface="宋体" panose="02010600030101010101" pitchFamily="2" charset="-122"/>
            </a:endParaRPr>
          </a:p>
        </p:txBody>
      </p:sp>
      <p:sp>
        <p:nvSpPr>
          <p:cNvPr id="100" name="文本框 99"/>
          <p:cNvSpPr txBox="1"/>
          <p:nvPr/>
        </p:nvSpPr>
        <p:spPr>
          <a:xfrm>
            <a:off x="0" y="474980"/>
            <a:ext cx="12192635" cy="6482715"/>
          </a:xfrm>
          <a:prstGeom prst="rect">
            <a:avLst/>
          </a:prstGeom>
          <a:noFill/>
          <a:ln w="9525">
            <a:noFill/>
          </a:ln>
        </p:spPr>
        <p:txBody>
          <a:bodyPr wrap="square">
            <a:spAutoFit/>
          </a:bodyPr>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The Opening Ceremony of the Paris 2024 Olympic Games took a historic turn by not taking place in a </a:t>
            </a:r>
            <a:r>
              <a:rPr lang="en-US" sz="2800" b="0">
                <a:highlight>
                  <a:srgbClr val="FF00FF"/>
                </a:highlight>
                <a:latin typeface="Times New Roman" panose="02020603050405020304" pitchFamily="18" charset="0"/>
                <a:ea typeface="宋体" panose="02010600030101010101" pitchFamily="2" charset="-122"/>
                <a:cs typeface="Times New Roman" panose="02020603050405020304" pitchFamily="18" charset="0"/>
              </a:rPr>
              <a:t>stadium</a:t>
            </a:r>
            <a:r>
              <a:rPr lang="en-US" sz="2800" b="0">
                <a:latin typeface="Times New Roman" panose="02020603050405020304" pitchFamily="18" charset="0"/>
                <a:ea typeface="宋体" panose="02010600030101010101" pitchFamily="2" charset="-122"/>
                <a:cs typeface="Times New Roman" panose="02020603050405020304" pitchFamily="18" charset="0"/>
              </a:rPr>
              <a:t>, but along the River Seine.Starting from the Austerlitz Bridge, ___________ paraded on boats for______  kilometers, passing iconic ____________ like Notre-Dame and the Louvre, culminating at the Trocadero. </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Despite the rain, the event showcased the city's culture and history through __________ performances. Lady Gaga's prerecorded act paid tribute to French entertainment with her version of "Mon Truc en Plumes." A mysterious torchbearer, embodying __________from French culture, added an element of mystery. Celine Dion's powerful performance of "Hymn to Love" under the Eiffel Tower, which was adorned with Olympic rings, was a__________ . The ceremony concluded with the Olympic cauldron being lit by Marie-José Pérec and Teddy Riner, followed by a unique spectacle of the cauldron lifting off into the sky.</a:t>
            </a:r>
            <a:endParaRPr lang="en-US" sz="2800" b="0">
              <a:latin typeface="Times New Roman" panose="02020603050405020304" pitchFamily="18" charset="0"/>
              <a:ea typeface="宋体" panose="02010600030101010101" pitchFamily="2" charset="-122"/>
              <a:cs typeface="Times New Roman" panose="02020603050405020304" pitchFamily="18" charset="0"/>
            </a:endParaRPr>
          </a:p>
          <a:p>
            <a:pPr indent="0" algn="just" fontAlgn="auto">
              <a:lnSpc>
                <a:spcPts val="3560"/>
              </a:lnSpc>
            </a:pPr>
            <a:r>
              <a:rPr lang="en-US" sz="2800" b="0">
                <a:latin typeface="Times New Roman" panose="02020603050405020304" pitchFamily="18" charset="0"/>
                <a:ea typeface="宋体" panose="02010600030101010101" pitchFamily="2" charset="-122"/>
                <a:cs typeface="Times New Roman" panose="02020603050405020304" pitchFamily="18" charset="0"/>
              </a:rPr>
              <a:t>     The event showcased France's culture and history, with a colorful display reflecting the nation's _________ and spirit.</a:t>
            </a:r>
            <a:endParaRPr lang="en-US" altLang="en-US"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499235" y="1320165"/>
            <a:ext cx="149860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athletes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7016115" y="1395730"/>
            <a:ext cx="108585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6</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180340" y="1842135"/>
            <a:ext cx="2280285"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landmarks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267970" y="2750185"/>
            <a:ext cx="149860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various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1970405" y="3646170"/>
            <a:ext cx="1899920" cy="521970"/>
          </a:xfrm>
          <a:prstGeom prst="rect">
            <a:avLst/>
          </a:prstGeom>
          <a:noFill/>
        </p:spPr>
        <p:txBody>
          <a:bodyPr wrap="square" rtlCol="0">
            <a:spAutoFit/>
          </a:bodyPr>
          <a:p>
            <a:r>
              <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characters</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5177790" y="4479290"/>
            <a:ext cx="189992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highlight</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3277870" y="6336030"/>
            <a:ext cx="1899920" cy="521970"/>
          </a:xfrm>
          <a:prstGeom prst="rect">
            <a:avLst/>
          </a:prstGeom>
          <a:noFill/>
        </p:spPr>
        <p:txBody>
          <a:bodyPr wrap="square" rtlCol="0">
            <a:spAutoFit/>
          </a:bodyPr>
          <a:p>
            <a:r>
              <a:rPr 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rPr>
              <a:t>diversity</a:t>
            </a:r>
            <a:endParaRPr lang="en-US" altLang="en-US" sz="280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1" name="Paris Olympic Opening Ceremony">
            <a:hlinkClick r:id="" action="ppaction://media"/>
          </p:cNvPr>
          <p:cNvPicPr/>
          <p:nvPr>
            <a:audioFile r:link="rId1"/>
            <p:extLst>
              <p:ext uri="{DAA4B4D4-6D71-4841-9C94-3DE7FCFB9230}">
                <p14:media xmlns:p14="http://schemas.microsoft.com/office/powerpoint/2010/main" r:link="rId2"/>
              </p:ext>
            </p:extLst>
          </p:nvPr>
        </p:nvPicPr>
        <p:blipFill>
          <a:blip r:embed="rId3"/>
          <a:stretch>
            <a:fillRect/>
          </a:stretch>
        </p:blipFill>
        <p:spPr>
          <a:xfrm>
            <a:off x="10057765" y="6362700"/>
            <a:ext cx="495300" cy="495300"/>
          </a:xfrm>
          <a:prstGeom prst="rect">
            <a:avLst/>
          </a:prstGeom>
        </p:spPr>
      </p:pic>
      <p:sp>
        <p:nvSpPr>
          <p:cNvPr id="3" name="文本框 2"/>
          <p:cNvSpPr txBox="1"/>
          <p:nvPr/>
        </p:nvSpPr>
        <p:spPr>
          <a:xfrm>
            <a:off x="7422515" y="635"/>
            <a:ext cx="4769485" cy="583565"/>
          </a:xfrm>
          <a:prstGeom prst="rect">
            <a:avLst/>
          </a:prstGeom>
          <a:solidFill>
            <a:srgbClr val="FF0000"/>
          </a:solidFill>
        </p:spPr>
        <p:txBody>
          <a:bodyPr wrap="square" rtlCol="0">
            <a:spAutoFit/>
          </a:bodyPr>
          <a:p>
            <a:r>
              <a:rPr lang="en-US" altLang="zh-CN" sz="3200">
                <a:latin typeface="Times New Roman" panose="02020603050405020304" pitchFamily="18" charset="0"/>
                <a:cs typeface="Times New Roman" panose="02020603050405020304" pitchFamily="18" charset="0"/>
              </a:rPr>
              <a:t>The Opening Ceremony </a:t>
            </a:r>
            <a:endParaRPr lang="en-US" altLang="zh-CN"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p:tgtEl>
                        <p:sldTgt/>
                      </p:tgtEl>
                    </p:cond>
                  </p:endCondLst>
                </p:cTn>
                <p:tgtEl>
                  <p:spTgt spid="11"/>
                </p:tgtEl>
              </p:cMediaNode>
            </p:audio>
          </p:childTnLst>
        </p:cTn>
      </p:par>
    </p:tnLst>
    <p:bldLst>
      <p:bldP spid="6147" grpId="0" bldLvl="0" animBg="1"/>
      <p:bldP spid="100" grpId="0"/>
      <p:bldP spid="4"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3"/>
          <p:cNvSpPr txBox="1"/>
          <p:nvPr/>
        </p:nvSpPr>
        <p:spPr>
          <a:xfrm>
            <a:off x="0" y="66040"/>
            <a:ext cx="5335905" cy="580390"/>
          </a:xfrm>
          <a:prstGeom prst="rect">
            <a:avLst/>
          </a:prstGeom>
          <a:solidFill>
            <a:schemeClr val="accent6">
              <a:lumMod val="20000"/>
              <a:lumOff val="80000"/>
            </a:schemeClr>
          </a:solidFill>
          <a:ln w="9525">
            <a:noFill/>
          </a:ln>
        </p:spPr>
        <p:txBody>
          <a:bodyPr wrap="square" anchor="t" anchorCtr="0">
            <a:noAutofit/>
          </a:bodyPr>
          <a:p>
            <a:r>
              <a:rPr lang="en-US" altLang="zh-CN" sz="3200" b="1">
                <a:latin typeface="Times New Roman" panose="02020603050405020304" pitchFamily="18" charset="0"/>
                <a:ea typeface="宋体" panose="02010600030101010101" pitchFamily="2" charset="-122"/>
              </a:rPr>
              <a:t>Part 4  Watch &amp;Guess</a:t>
            </a:r>
            <a:endParaRPr lang="en-US" altLang="zh-CN" sz="3200" b="1">
              <a:latin typeface="Times New Roman" panose="02020603050405020304" pitchFamily="18" charset="0"/>
              <a:ea typeface="宋体" panose="02010600030101010101" pitchFamily="2" charset="-122"/>
            </a:endParaRPr>
          </a:p>
        </p:txBody>
      </p:sp>
      <p:pic>
        <p:nvPicPr>
          <p:cNvPr id="7" name="图片 6"/>
          <p:cNvPicPr>
            <a:picLocks noChangeAspect="1"/>
          </p:cNvPicPr>
          <p:nvPr>
            <p:custDataLst>
              <p:tags r:id="rId1"/>
            </p:custDataLst>
          </p:nvPr>
        </p:nvPicPr>
        <p:blipFill>
          <a:blip r:embed="rId2"/>
          <a:srcRect b="16648"/>
          <a:stretch>
            <a:fillRect/>
          </a:stretch>
        </p:blipFill>
        <p:spPr>
          <a:xfrm>
            <a:off x="288925" y="645795"/>
            <a:ext cx="4558030" cy="2926080"/>
          </a:xfrm>
          <a:prstGeom prst="rect">
            <a:avLst/>
          </a:prstGeom>
        </p:spPr>
      </p:pic>
      <p:pic>
        <p:nvPicPr>
          <p:cNvPr id="8" name="图片 7"/>
          <p:cNvPicPr>
            <a:picLocks noChangeAspect="1"/>
          </p:cNvPicPr>
          <p:nvPr>
            <p:custDataLst>
              <p:tags r:id="rId3"/>
            </p:custDataLst>
          </p:nvPr>
        </p:nvPicPr>
        <p:blipFill>
          <a:blip r:embed="rId4"/>
          <a:srcRect b="18432"/>
          <a:stretch>
            <a:fillRect/>
          </a:stretch>
        </p:blipFill>
        <p:spPr>
          <a:xfrm>
            <a:off x="7128510" y="645795"/>
            <a:ext cx="4795520" cy="2926715"/>
          </a:xfrm>
          <a:prstGeom prst="rect">
            <a:avLst/>
          </a:prstGeom>
        </p:spPr>
      </p:pic>
      <p:pic>
        <p:nvPicPr>
          <p:cNvPr id="9" name="图片 8"/>
          <p:cNvPicPr>
            <a:picLocks noChangeAspect="1"/>
          </p:cNvPicPr>
          <p:nvPr>
            <p:custDataLst>
              <p:tags r:id="rId5"/>
            </p:custDataLst>
          </p:nvPr>
        </p:nvPicPr>
        <p:blipFill>
          <a:blip r:embed="rId6"/>
          <a:srcRect l="-886" t="355" r="886" b="17186"/>
          <a:stretch>
            <a:fillRect/>
          </a:stretch>
        </p:blipFill>
        <p:spPr>
          <a:xfrm>
            <a:off x="288290" y="3680460"/>
            <a:ext cx="4558665" cy="3013710"/>
          </a:xfrm>
          <a:prstGeom prst="rect">
            <a:avLst/>
          </a:prstGeom>
        </p:spPr>
      </p:pic>
      <p:pic>
        <p:nvPicPr>
          <p:cNvPr id="4" name="图片 3"/>
          <p:cNvPicPr>
            <a:picLocks noChangeAspect="1"/>
          </p:cNvPicPr>
          <p:nvPr/>
        </p:nvPicPr>
        <p:blipFill>
          <a:blip r:embed="rId7"/>
          <a:srcRect b="19375"/>
          <a:stretch>
            <a:fillRect/>
          </a:stretch>
        </p:blipFill>
        <p:spPr>
          <a:xfrm>
            <a:off x="7128510" y="3680460"/>
            <a:ext cx="4794885" cy="3013710"/>
          </a:xfrm>
          <a:prstGeom prst="rect">
            <a:avLst/>
          </a:prstGeom>
        </p:spPr>
      </p:pic>
      <p:sp>
        <p:nvSpPr>
          <p:cNvPr id="2" name="文本框 1"/>
          <p:cNvSpPr txBox="1"/>
          <p:nvPr/>
        </p:nvSpPr>
        <p:spPr>
          <a:xfrm>
            <a:off x="6096000" y="8255"/>
            <a:ext cx="6096000" cy="583565"/>
          </a:xfrm>
          <a:prstGeom prst="rect">
            <a:avLst/>
          </a:prstGeom>
          <a:solidFill>
            <a:schemeClr val="accent1"/>
          </a:solidFill>
        </p:spPr>
        <p:txBody>
          <a:bodyPr wrap="square" rtlCol="0" anchor="t">
            <a:spAutoFit/>
          </a:bodyPr>
          <a:p>
            <a:r>
              <a:rPr lang="en-US" altLang="zh-CN" sz="3200">
                <a:latin typeface="Times New Roman" panose="02020603050405020304" pitchFamily="18" charset="0"/>
                <a:cs typeface="Times New Roman" panose="02020603050405020304" pitchFamily="18" charset="0"/>
              </a:rPr>
              <a:t>P</a:t>
            </a:r>
            <a:r>
              <a:rPr lang="zh-CN" altLang="en-US" sz="3200">
                <a:latin typeface="Times New Roman" panose="02020603050405020304" pitchFamily="18" charset="0"/>
                <a:cs typeface="Times New Roman" panose="02020603050405020304" pitchFamily="18" charset="0"/>
              </a:rPr>
              <a:t>ictogram/ˈpɪktəɡræm/项目象形图</a:t>
            </a:r>
            <a:endParaRPr lang="zh-CN" altLang="en-US"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MEDIACOVER_FLAG" val="1"/>
  <p:tag name="KSO_WM_UNIT_MEDIACOVER_BTN_STATE" val="1"/>
  <p:tag name="KSO_WM_UNIT_MEDIACOVER_BTNRECT" val="0*0*0*0"/>
</p:tagLst>
</file>

<file path=ppt/tags/tag11.xml><?xml version="1.0" encoding="utf-8"?>
<p:tagLst xmlns:p="http://schemas.openxmlformats.org/presentationml/2006/main">
  <p:tag name="KSO_WM_MEDIACOVER_FLAG" val="1"/>
  <p:tag name="KSO_WM_UNIT_MEDIACOVER_BTN_STATE" val="1"/>
  <p:tag name="KSO_WM_UNIT_MEDIACOVER_BTNRECT" val="0*0*0*0"/>
</p:tagLst>
</file>

<file path=ppt/tags/tag12.xml><?xml version="1.0" encoding="utf-8"?>
<p:tagLst xmlns:p="http://schemas.openxmlformats.org/presentationml/2006/main">
  <p:tag name="KSO_WM_MEDIACOVER_FLAG" val="1"/>
  <p:tag name="KSO_WM_UNIT_MEDIACOVER_BTN_STATE" val="1"/>
  <p:tag name="KSO_WM_UNIT_MEDIACOVER_BTNRECT" val="0*0*0*0"/>
</p:tagLst>
</file>

<file path=ppt/tags/tag13.xml><?xml version="1.0" encoding="utf-8"?>
<p:tagLst xmlns:p="http://schemas.openxmlformats.org/presentationml/2006/main">
  <p:tag name="KSO_WM_MEDIACOVER_FLAG" val="1"/>
  <p:tag name="KSO_WM_UNIT_MEDIACOVER_BTN_STATE" val="1"/>
  <p:tag name="KSO_WM_UNIT_MEDIACOVER_BTNRECT" val="0*0*0*0"/>
</p:tagLst>
</file>

<file path=ppt/tags/tag14.xml><?xml version="1.0" encoding="utf-8"?>
<p:tagLst xmlns:p="http://schemas.openxmlformats.org/presentationml/2006/main">
  <p:tag name="KSO_WM_DIAGRAM_VIRTUALLY_FRAME" val="{&quot;height&quot;:475.25,&quot;left&quot;:14.8,&quot;top&quot;:64.75,&quot;width&quot;:938.45}"/>
</p:tagLst>
</file>

<file path=ppt/tags/tag15.xml><?xml version="1.0" encoding="utf-8"?>
<p:tagLst xmlns:p="http://schemas.openxmlformats.org/presentationml/2006/main">
  <p:tag name="KSO_WM_DIAGRAM_VIRTUALLY_FRAME" val="{&quot;height&quot;:475.25,&quot;left&quot;:14.8,&quot;top&quot;:64.75,&quot;width&quot;:938.45}"/>
</p:tagLst>
</file>

<file path=ppt/tags/tag16.xml><?xml version="1.0" encoding="utf-8"?>
<p:tagLst xmlns:p="http://schemas.openxmlformats.org/presentationml/2006/main">
  <p:tag name="KSO_WM_DIAGRAM_VIRTUALLY_FRAME" val="{&quot;height&quot;:475.25,&quot;left&quot;:14.8,&quot;top&quot;:64.75,&quot;width&quot;:938.45}"/>
</p:tagLst>
</file>

<file path=ppt/tags/tag17.xml><?xml version="1.0" encoding="utf-8"?>
<p:tagLst xmlns:p="http://schemas.openxmlformats.org/presentationml/2006/main">
  <p:tag name="KSO_WM_DIAGRAM_VIRTUALLY_FRAME" val="{&quot;height&quot;:475.25,&quot;left&quot;:14.8,&quot;top&quot;:64.75,&quot;width&quot;:938.45}"/>
</p:tagLst>
</file>

<file path=ppt/tags/tag18.xml><?xml version="1.0" encoding="utf-8"?>
<p:tagLst xmlns:p="http://schemas.openxmlformats.org/presentationml/2006/main">
  <p:tag name="KSO_WM_DIAGRAM_VIRTUALLY_FRAME" val="{&quot;height&quot;:475.25,&quot;left&quot;:14.8,&quot;top&quot;:64.75,&quot;width&quot;:938.45}"/>
</p:tagLst>
</file>

<file path=ppt/tags/tag19.xml><?xml version="1.0" encoding="utf-8"?>
<p:tagLst xmlns:p="http://schemas.openxmlformats.org/presentationml/2006/main">
  <p:tag name="KSO_WM_DIAGRAM_VIRTUALLY_FRAME" val="{&quot;height&quot;:475.25,&quot;left&quot;:14.8,&quot;top&quot;:64.75,&quot;width&quot;:938.45}"/>
</p:tagLst>
</file>

<file path=ppt/tags/tag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0.xml><?xml version="1.0" encoding="utf-8"?>
<p:tagLst xmlns:p="http://schemas.openxmlformats.org/presentationml/2006/main">
  <p:tag name="KSO_WM_BEAUTIFY_FLAG" val="#wm#"/>
  <p:tag name="KSO_WM_TEMPLATE_CATEGORY" val="custom"/>
  <p:tag name="KSO_WM_TEMPLATE_INDEX" val="20179873"/>
</p:tagLst>
</file>

<file path=ppt/tags/tag2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2.xml><?xml version="1.0" encoding="utf-8"?>
<p:tagLst xmlns:p="http://schemas.openxmlformats.org/presentationml/2006/main">
  <p:tag name="KSO_WM_BEAUTIFY_FLAG" val="#wm#"/>
  <p:tag name="KSO_WM_TEMPLATE_CATEGORY" val="custom"/>
  <p:tag name="KSO_WM_TEMPLATE_INDEX" val="20179873"/>
</p:tagLst>
</file>

<file path=ppt/tags/tag23.xml><?xml version="1.0" encoding="utf-8"?>
<p:tagLst xmlns:p="http://schemas.openxmlformats.org/presentationml/2006/main">
  <p:tag name="KSO_WM_BEAUTIFY_FLAG" val="#wm#"/>
  <p:tag name="KSO_WM_TEMPLATE_CATEGORY" val="custom"/>
  <p:tag name="KSO_WM_TEMPLATE_INDEX" val="20179873"/>
</p:tagLst>
</file>

<file path=ppt/tags/tag2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25.xml><?xml version="1.0" encoding="utf-8"?>
<p:tagLst xmlns:p="http://schemas.openxmlformats.org/presentationml/2006/main">
  <p:tag name="KSO_WM_BEAUTIFY_FLAG" val="#wm#"/>
  <p:tag name="KSO_WM_TEMPLATE_CATEGORY" val="custom"/>
  <p:tag name="KSO_WM_TEMPLATE_INDEX" val="20179873"/>
</p:tagLst>
</file>

<file path=ppt/tags/tag26.xml><?xml version="1.0" encoding="utf-8"?>
<p:tagLst xmlns:p="http://schemas.openxmlformats.org/presentationml/2006/main">
  <p:tag name="KSO_WM_BEAUTIFY_FLAG" val="#wm#"/>
  <p:tag name="KSO_WM_TEMPLATE_CATEGORY" val="custom"/>
  <p:tag name="KSO_WM_TEMPLATE_INDEX" val="20179873"/>
</p:tagLst>
</file>

<file path=ppt/tags/tag27.xml><?xml version="1.0" encoding="utf-8"?>
<p:tagLst xmlns:p="http://schemas.openxmlformats.org/presentationml/2006/main">
  <p:tag name="KSO_WM_BEAUTIFY_FLAG" val="#wm#"/>
  <p:tag name="KSO_WM_TEMPLATE_CATEGORY" val="custom"/>
  <p:tag name="KSO_WM_TEMPLATE_INDEX" val="20179873"/>
</p:tagLst>
</file>

<file path=ppt/tags/tag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xml><?xml version="1.0" encoding="utf-8"?>
<p:tagLst xmlns:p="http://schemas.openxmlformats.org/presentationml/2006/main">
  <p:tag name="KSO_WM_MEDIACOVER_FLAG" val="1"/>
  <p:tag name="KSO_WM_UNIT_MEDIACOVER_BTN_STATE" val="1"/>
  <p:tag name="KSO_WM_UNIT_MEDIACOVER_BTNRECT" val="3909*3903*745*74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PLACING_PICTURE_USER_VIEWPORT" val="{&quot;height&quot;:5891,&quot;width&quot;:546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11537</Words>
  <Application>WPS 演示</Application>
  <PresentationFormat>宽屏</PresentationFormat>
  <Paragraphs>318</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Times New Roman</vt:lpstr>
      <vt:lpstr>思源宋体 CN Heavy</vt:lpstr>
      <vt:lpstr>微软雅黑</vt:lpstr>
      <vt:lpstr>Arial Unicode MS</vt:lpstr>
      <vt:lpstr>Calibri</vt:lpstr>
      <vt:lpstr>Calibri</vt:lpstr>
      <vt:lpstr>PingFang SC</vt:lpstr>
      <vt:lpstr>-apple-system</vt:lpstr>
      <vt:lpstr>Times New Roman</vt:lpstr>
      <vt:lpstr>helvetica</vt:lpstr>
      <vt:lpstr>HelveticaNeue</vt:lpstr>
      <vt:lpstr>华文新魏</vt:lpstr>
      <vt:lpstr>Segoe Print</vt:lpstr>
      <vt:lpstr>WPS</vt:lpstr>
      <vt:lpstr>PowerPoint 演示文稿</vt:lpstr>
      <vt:lpstr>PowerPoint 演示文稿</vt:lpstr>
      <vt:lpstr>PowerPoint 演示文稿</vt:lpstr>
      <vt:lpstr>PowerPoint 演示文稿</vt:lpstr>
      <vt:lpstr>What’s the mascot [ˈmæskɒt]of  Paris 2024 Olympic Games?</vt:lpstr>
      <vt:lpstr>PowerPoint 演示文稿</vt:lpstr>
      <vt:lpstr>PowerPoint 演示文稿</vt:lpstr>
      <vt:lpstr>PowerPoint 演示文稿</vt:lpstr>
      <vt:lpstr>PowerPoint 演示文稿</vt:lpstr>
      <vt:lpstr>PowerPoint 演示文稿</vt:lpstr>
      <vt:lpstr>Who impresses you most during the 2024 Paris Olympics?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Think</dc:creator>
  <cp:lastModifiedBy>Administrator</cp:lastModifiedBy>
  <cp:revision>26</cp:revision>
  <dcterms:created xsi:type="dcterms:W3CDTF">2023-08-09T12:44:00Z</dcterms:created>
  <dcterms:modified xsi:type="dcterms:W3CDTF">2024-08-16T03:44:07Z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