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41" r:id="rId3"/>
    <p:sldId id="466" r:id="rId4"/>
    <p:sldId id="502" r:id="rId6"/>
    <p:sldId id="473" r:id="rId7"/>
    <p:sldId id="504" r:id="rId8"/>
    <p:sldId id="476" r:id="rId9"/>
    <p:sldId id="484" r:id="rId10"/>
    <p:sldId id="477" r:id="rId11"/>
    <p:sldId id="488" r:id="rId12"/>
    <p:sldId id="506" r:id="rId13"/>
    <p:sldId id="486" r:id="rId14"/>
    <p:sldId id="515" r:id="rId15"/>
    <p:sldId id="517" r:id="rId16"/>
    <p:sldId id="487" r:id="rId17"/>
    <p:sldId id="507" r:id="rId18"/>
    <p:sldId id="508" r:id="rId19"/>
    <p:sldId id="518" r:id="rId20"/>
    <p:sldId id="489" r:id="rId21"/>
    <p:sldId id="490" r:id="rId22"/>
    <p:sldId id="491" r:id="rId23"/>
    <p:sldId id="525" r:id="rId24"/>
    <p:sldId id="526" r:id="rId25"/>
    <p:sldId id="521" r:id="rId26"/>
    <p:sldId id="522" r:id="rId27"/>
    <p:sldId id="450" r:id="rId28"/>
    <p:sldId id="460" r:id="rId29"/>
    <p:sldId id="461" r:id="rId30"/>
    <p:sldId id="462" r:id="rId31"/>
    <p:sldId id="463" r:id="rId32"/>
    <p:sldId id="464" r:id="rId33"/>
    <p:sldId id="465" r:id="rId34"/>
    <p:sldId id="527" r:id="rId35"/>
    <p:sldId id="256" r:id="rId36"/>
    <p:sldId id="258" r:id="rId37"/>
    <p:sldId id="257" r:id="rId38"/>
    <p:sldId id="259"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6" d="100"/>
          <a:sy n="66" d="100"/>
        </p:scale>
        <p:origin x="480" y="66"/>
      </p:cViewPr>
      <p:guideLst/>
    </p:cSldViewPr>
  </p:slideViewPr>
  <p:notesTextViewPr>
    <p:cViewPr>
      <p:scale>
        <a:sx n="1" d="1"/>
        <a:sy n="1" d="1"/>
      </p:scale>
      <p:origin x="0" y="0"/>
    </p:cViewPr>
  </p:notesTextViewPr>
  <p:sorterViewPr>
    <p:cViewPr varScale="1">
      <p:scale>
        <a:sx n="100" d="100"/>
        <a:sy n="100" d="100"/>
      </p:scale>
      <p:origin x="0" y="-13713"/>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F014F-9F50-4A92-9A2C-7200CEEEFC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E878-4366-40AE-9A26-7CDF29872D4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EE4E878-4366-40AE-9A26-7CDF29872D4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EE4E878-4366-40AE-9A26-7CDF29872D4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0519A31-8488-4C6B-BF60-68365AAA25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2EE0A7-0B6D-489C-938D-3E7E8FD340ED}"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19A31-8488-4C6B-BF60-68365AAA25C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EE0A7-0B6D-489C-938D-3E7E8FD340ED}"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049635" y="36512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3909" y="693228"/>
            <a:ext cx="12192000" cy="1076325"/>
          </a:xfrm>
          <a:prstGeom prst="rect">
            <a:avLst/>
          </a:prstGeom>
          <a:solidFill>
            <a:schemeClr val="accent2">
              <a:lumMod val="20000"/>
              <a:lumOff val="80000"/>
            </a:schemeClr>
          </a:solidFill>
        </p:spPr>
        <p:txBody>
          <a:bodyPr wrap="square" rtlCol="0">
            <a:spAutoFit/>
          </a:bodyPr>
          <a:lstStyle/>
          <a:p>
            <a:r>
              <a:rPr lang="en-US" altLang="zh-CN" sz="3200" dirty="0">
                <a:solidFill>
                  <a:srgbClr val="002060"/>
                </a:solidFill>
                <a:latin typeface="Times New Roman" panose="02020603050405020304" pitchFamily="18" charset="0"/>
                <a:cs typeface="Times New Roman" panose="02020603050405020304" pitchFamily="18" charset="0"/>
              </a:rPr>
              <a:t>3. ________  was a time _______ people were divided geographically, __________  led to many varieties of dialects and characters. </a:t>
            </a:r>
            <a:endParaRPr lang="en-US" altLang="zh-CN" sz="3200" dirty="0">
              <a:solidFill>
                <a:srgbClr val="00206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824345" y="693228"/>
            <a:ext cx="831273"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It</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409786" y="717845"/>
            <a:ext cx="1219200" cy="58477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when</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436418" y="1213704"/>
            <a:ext cx="1219200" cy="58477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which</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11" name="圆角矩形 10"/>
          <p:cNvSpPr/>
          <p:nvPr/>
        </p:nvSpPr>
        <p:spPr>
          <a:xfrm>
            <a:off x="3333173" y="673977"/>
            <a:ext cx="1016000" cy="62864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文本框 14"/>
          <p:cNvSpPr txBox="1"/>
          <p:nvPr/>
        </p:nvSpPr>
        <p:spPr>
          <a:xfrm>
            <a:off x="205509" y="1943181"/>
            <a:ext cx="12025745"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ea typeface="华文行楷" pitchFamily="2" charset="-122"/>
                <a:cs typeface="Times New Roman" panose="02020603050405020304" pitchFamily="18" charset="0"/>
              </a:rPr>
              <a:t>a time </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一段时间，</a:t>
            </a:r>
            <a:r>
              <a:rPr lang="en-US" altLang="zh-CN" sz="2800" dirty="0">
                <a:solidFill>
                  <a:schemeClr val="bg1"/>
                </a:solidFill>
                <a:latin typeface="Times New Roman" panose="02020603050405020304" pitchFamily="18" charset="0"/>
                <a:ea typeface="华文行楷" pitchFamily="2" charset="-122"/>
                <a:cs typeface="Times New Roman" panose="02020603050405020304" pitchFamily="18" charset="0"/>
              </a:rPr>
              <a:t>it </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是代词，指一段时间，</a:t>
            </a:r>
            <a:r>
              <a:rPr lang="en-US" altLang="zh-CN" sz="2800" dirty="0">
                <a:solidFill>
                  <a:schemeClr val="bg1"/>
                </a:solidFill>
                <a:latin typeface="Times New Roman" panose="02020603050405020304" pitchFamily="18" charset="0"/>
                <a:ea typeface="华文行楷" pitchFamily="2" charset="-122"/>
                <a:cs typeface="Times New Roman" panose="02020603050405020304" pitchFamily="18" charset="0"/>
              </a:rPr>
              <a:t>a time</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后接</a:t>
            </a:r>
            <a:r>
              <a:rPr lang="en-US" altLang="zh-CN" sz="2800" dirty="0">
                <a:solidFill>
                  <a:schemeClr val="bg1"/>
                </a:solidFill>
                <a:latin typeface="Times New Roman" panose="02020603050405020304" pitchFamily="18" charset="0"/>
                <a:ea typeface="华文行楷" pitchFamily="2" charset="-122"/>
                <a:cs typeface="Times New Roman" panose="02020603050405020304" pitchFamily="18" charset="0"/>
              </a:rPr>
              <a:t>when</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引导的定语从句，</a:t>
            </a:r>
            <a:endPar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
        <p:nvSpPr>
          <p:cNvPr id="16" name="文本框 15"/>
          <p:cNvSpPr txBox="1"/>
          <p:nvPr/>
        </p:nvSpPr>
        <p:spPr>
          <a:xfrm>
            <a:off x="241299" y="3287694"/>
            <a:ext cx="12025745"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which </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引导非限定性定语从句，代替主句中所提到的情况。</a:t>
            </a:r>
            <a:endPar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
        <p:nvSpPr>
          <p:cNvPr id="17" name="矩形 16"/>
          <p:cNvSpPr/>
          <p:nvPr/>
        </p:nvSpPr>
        <p:spPr>
          <a:xfrm>
            <a:off x="205509" y="4148717"/>
            <a:ext cx="11212946" cy="1077218"/>
          </a:xfrm>
          <a:prstGeom prst="rect">
            <a:avLst/>
          </a:prstGeom>
        </p:spPr>
        <p:txBody>
          <a:bodyPr wrap="square">
            <a:spAutoFit/>
          </a:bodyPr>
          <a:lstStyle/>
          <a:p>
            <a:r>
              <a:rPr lang="en-US" altLang="zh-CN" sz="3200" dirty="0">
                <a:solidFill>
                  <a:srgbClr val="002060"/>
                </a:solidFill>
                <a:latin typeface="Times New Roman" panose="02020603050405020304" pitchFamily="18" charset="0"/>
                <a:cs typeface="Times New Roman" panose="02020603050405020304" pitchFamily="18" charset="0"/>
              </a:rPr>
              <a:t>It  was a time when  people were divided geographically, __________  (lead) to many varieties of dialects and characters. </a:t>
            </a:r>
            <a:endParaRPr lang="en-US" altLang="zh-CN" sz="3200" dirty="0">
              <a:solidFill>
                <a:srgbClr val="00206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04091" y="4687326"/>
            <a:ext cx="1463963" cy="58477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leading</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404091" y="5549100"/>
            <a:ext cx="4895273" cy="523220"/>
          </a:xfrm>
          <a:prstGeom prst="rect">
            <a:avLst/>
          </a:prstGeom>
          <a:solidFill>
            <a:srgbClr val="002060"/>
          </a:solidFill>
        </p:spPr>
        <p:txBody>
          <a:bodyPr wrap="square" rtlCol="0">
            <a:spAutoFit/>
          </a:bodyPr>
          <a:lstStyle/>
          <a:p>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现在分词</a:t>
            </a:r>
            <a:r>
              <a:rPr lang="en-US" altLang="zh-CN" sz="2800" dirty="0">
                <a:solidFill>
                  <a:schemeClr val="bg1"/>
                </a:solidFill>
                <a:latin typeface="Times New Roman" panose="02020603050405020304" pitchFamily="18" charset="0"/>
                <a:cs typeface="Times New Roman" panose="02020603050405020304" pitchFamily="18" charset="0"/>
              </a:rPr>
              <a:t>leading</a:t>
            </a:r>
            <a:r>
              <a:rPr lang="en-US" altLang="zh-CN" sz="2800" dirty="0">
                <a:solidFill>
                  <a:srgbClr val="FF0000"/>
                </a:solidFill>
                <a:latin typeface="Times New Roman" panose="02020603050405020304" pitchFamily="18" charset="0"/>
                <a:cs typeface="Times New Roman" panose="02020603050405020304" pitchFamily="18" charset="0"/>
              </a:rPr>
              <a:t> </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作结果状语</a:t>
            </a:r>
            <a:endPar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
        <p:nvSpPr>
          <p:cNvPr id="2" name="矩形 1"/>
          <p:cNvSpPr/>
          <p:nvPr/>
        </p:nvSpPr>
        <p:spPr>
          <a:xfrm>
            <a:off x="274781" y="2584660"/>
            <a:ext cx="11212946" cy="584775"/>
          </a:xfrm>
          <a:prstGeom prst="rect">
            <a:avLst/>
          </a:prstGeom>
        </p:spPr>
        <p:txBody>
          <a:bodyPr wrap="square">
            <a:spAutoFit/>
          </a:bodyPr>
          <a:lstStyle/>
          <a:p>
            <a:r>
              <a:rPr lang="en-US" altLang="zh-CN" sz="3200" dirty="0">
                <a:solidFill>
                  <a:srgbClr val="002060"/>
                </a:solidFill>
                <a:latin typeface="Times New Roman" panose="02020603050405020304" pitchFamily="18" charset="0"/>
                <a:cs typeface="Times New Roman" panose="02020603050405020304" pitchFamily="18" charset="0"/>
              </a:rPr>
              <a:t>It  was a time when he had to beg because he was poor. </a:t>
            </a:r>
            <a:endParaRPr lang="en-US" altLang="zh-CN"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p:bldP spid="14" grpId="0"/>
      <p:bldP spid="11" grpId="0" animBg="1"/>
      <p:bldP spid="15" grpId="0" animBg="1"/>
      <p:bldP spid="16" grpId="0" animBg="1"/>
      <p:bldP spid="17" grpId="0"/>
      <p:bldP spid="18" grpId="0"/>
      <p:bldP spid="1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722418" y="1138126"/>
            <a:ext cx="8570894" cy="1633855"/>
          </a:xfrm>
        </p:spPr>
        <p:txBody>
          <a:bodyPr/>
          <a:lstStyle/>
          <a:p>
            <a:r>
              <a:rPr lang="en-US" altLang="zh-CN" dirty="0">
                <a:solidFill>
                  <a:srgbClr val="002060"/>
                </a:solidFill>
                <a:latin typeface="Times New Roman" panose="02020603050405020304" pitchFamily="18" charset="0"/>
                <a:cs typeface="Times New Roman" panose="02020603050405020304" pitchFamily="18" charset="0"/>
              </a:rPr>
              <a:t>Part 3 </a:t>
            </a:r>
            <a:r>
              <a:rPr lang="zh-CN" altLang="en-US" dirty="0">
                <a:solidFill>
                  <a:srgbClr val="002060"/>
                </a:solidFill>
                <a:latin typeface="Times New Roman" panose="02020603050405020304" pitchFamily="18" charset="0"/>
                <a:cs typeface="Times New Roman" panose="02020603050405020304" pitchFamily="18" charset="0"/>
              </a:rPr>
              <a:t>（</a:t>
            </a:r>
            <a:r>
              <a:rPr lang="en-US" altLang="zh-CN" dirty="0">
                <a:solidFill>
                  <a:srgbClr val="002060"/>
                </a:solidFill>
                <a:latin typeface="Times New Roman" panose="02020603050405020304" pitchFamily="18" charset="0"/>
                <a:cs typeface="Times New Roman" panose="02020603050405020304" pitchFamily="18" charset="0"/>
              </a:rPr>
              <a:t>Para 4-6</a:t>
            </a:r>
            <a:r>
              <a:rPr lang="zh-CN" altLang="en-US" dirty="0">
                <a:solidFill>
                  <a:srgbClr val="002060"/>
                </a:solidFill>
                <a:latin typeface="Times New Roman" panose="02020603050405020304" pitchFamily="18" charset="0"/>
                <a:cs typeface="Times New Roman" panose="02020603050405020304" pitchFamily="18" charset="0"/>
              </a:rPr>
              <a:t>）</a:t>
            </a:r>
            <a:endParaRPr lang="zh-CN" altLang="en-US" dirty="0">
              <a:solidFill>
                <a:srgbClr val="002060"/>
              </a:solidFill>
              <a:latin typeface="Times New Roman" panose="02020603050405020304" pitchFamily="18" charset="0"/>
              <a:cs typeface="Times New Roman" panose="02020603050405020304" pitchFamily="18" charset="0"/>
            </a:endParaRPr>
          </a:p>
        </p:txBody>
      </p:sp>
      <p:sp>
        <p:nvSpPr>
          <p:cNvPr id="5" name="副标题 4"/>
          <p:cNvSpPr>
            <a:spLocks noGrp="1"/>
          </p:cNvSpPr>
          <p:nvPr>
            <p:ph type="subTitle" idx="1"/>
          </p:nvPr>
        </p:nvSpPr>
        <p:spPr>
          <a:xfrm>
            <a:off x="837282" y="2922050"/>
            <a:ext cx="10410939" cy="1749102"/>
          </a:xfrm>
        </p:spPr>
        <p:txBody>
          <a:bodyPr>
            <a:normAutofit/>
          </a:bodyPr>
          <a:lstStyle/>
          <a:p>
            <a:r>
              <a:rPr lang="en-US" altLang="zh-CN" sz="3900" b="1" dirty="0">
                <a:solidFill>
                  <a:srgbClr val="002060"/>
                </a:solidFill>
                <a:latin typeface="Times New Roman" panose="02020603050405020304" pitchFamily="18" charset="0"/>
                <a:cs typeface="Times New Roman" panose="02020603050405020304" pitchFamily="18" charset="0"/>
              </a:rPr>
              <a:t>The importance of the Chinese writing system</a:t>
            </a:r>
            <a:endParaRPr lang="zh-CN" altLang="en-US"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182" y="468605"/>
            <a:ext cx="12192000" cy="1631216"/>
          </a:xfrm>
          <a:prstGeom prst="rect">
            <a:avLst/>
          </a:prstGeom>
          <a:solidFill>
            <a:schemeClr val="accent2">
              <a:lumMod val="20000"/>
              <a:lumOff val="80000"/>
            </a:schemeClr>
          </a:solid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Emperor </a:t>
            </a:r>
            <a:r>
              <a:rPr lang="en-US" altLang="zh-CN" sz="3200" dirty="0" err="1">
                <a:latin typeface="Times New Roman" panose="02020603050405020304" pitchFamily="18" charset="0"/>
                <a:cs typeface="Times New Roman" panose="02020603050405020304" pitchFamily="18" charset="0"/>
              </a:rPr>
              <a:t>Qinshihuang</a:t>
            </a:r>
            <a:r>
              <a:rPr lang="en-US" altLang="zh-CN" sz="3200" dirty="0">
                <a:latin typeface="Times New Roman" panose="02020603050405020304" pitchFamily="18" charset="0"/>
                <a:cs typeface="Times New Roman" panose="02020603050405020304" pitchFamily="18" charset="0"/>
              </a:rPr>
              <a:t> </a:t>
            </a:r>
            <a:r>
              <a:rPr lang="en-US" altLang="zh-CN" sz="3200" dirty="0">
                <a:solidFill>
                  <a:srgbClr val="C00000"/>
                </a:solidFill>
                <a:latin typeface="Times New Roman" panose="02020603050405020304" pitchFamily="18" charset="0"/>
                <a:cs typeface="Times New Roman" panose="02020603050405020304" pitchFamily="18" charset="0"/>
              </a:rPr>
              <a:t>united the seven </a:t>
            </a:r>
            <a:r>
              <a:rPr lang="en-US" altLang="zh-CN" sz="3600" dirty="0">
                <a:solidFill>
                  <a:srgbClr val="C00000"/>
                </a:solidFill>
                <a:latin typeface="Times New Roman" panose="02020603050405020304" pitchFamily="18" charset="0"/>
                <a:cs typeface="Times New Roman" panose="02020603050405020304" pitchFamily="18" charset="0"/>
              </a:rPr>
              <a:t>major</a:t>
            </a:r>
            <a:r>
              <a:rPr lang="en-US" altLang="zh-CN" sz="3200" dirty="0">
                <a:solidFill>
                  <a:srgbClr val="C00000"/>
                </a:solidFill>
                <a:latin typeface="Times New Roman" panose="02020603050405020304" pitchFamily="18" charset="0"/>
                <a:cs typeface="Times New Roman" panose="02020603050405020304" pitchFamily="18" charset="0"/>
              </a:rPr>
              <a:t> states into one unified country</a:t>
            </a:r>
            <a:r>
              <a:rPr lang="en-US" altLang="zh-CN" sz="3200" dirty="0">
                <a:latin typeface="Times New Roman" panose="02020603050405020304" pitchFamily="18" charset="0"/>
                <a:cs typeface="Times New Roman" panose="02020603050405020304" pitchFamily="18" charset="0"/>
              </a:rPr>
              <a:t> </a:t>
            </a:r>
            <a:r>
              <a:rPr lang="en-US" altLang="zh-CN" sz="3200" dirty="0">
                <a:solidFill>
                  <a:srgbClr val="C00000"/>
                </a:solidFill>
                <a:latin typeface="Times New Roman" panose="02020603050405020304" pitchFamily="18" charset="0"/>
                <a:cs typeface="Times New Roman" panose="02020603050405020304" pitchFamily="18" charset="0"/>
              </a:rPr>
              <a:t>where</a:t>
            </a:r>
            <a:r>
              <a:rPr lang="en-US" altLang="zh-CN" sz="3200" dirty="0">
                <a:latin typeface="Times New Roman" panose="02020603050405020304" pitchFamily="18" charset="0"/>
                <a:cs typeface="Times New Roman" panose="02020603050405020304" pitchFamily="18" charset="0"/>
              </a:rPr>
              <a:t> the Chinese writing system began to develop in one direction. </a:t>
            </a:r>
            <a:endParaRPr lang="en-US" altLang="zh-CN" sz="3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73160" y="2099821"/>
            <a:ext cx="10813415" cy="1569660"/>
          </a:xfrm>
          <a:prstGeom prst="rect">
            <a:avLst/>
          </a:prstGeom>
          <a:noFill/>
        </p:spPr>
        <p:txBody>
          <a:bodyPr wrap="square" rtlCol="0" anchor="t">
            <a:spAutoFit/>
          </a:bodyPr>
          <a:lstStyle/>
          <a:p>
            <a:r>
              <a:rPr lang="zh-CN" altLang="en-US" sz="3200" dirty="0">
                <a:solidFill>
                  <a:srgbClr val="FF0000"/>
                </a:solidFill>
                <a:latin typeface="Times New Roman" panose="02020603050405020304" pitchFamily="18" charset="0"/>
                <a:ea typeface="+mn-lt"/>
                <a:cs typeface="Times New Roman" panose="02020603050405020304" pitchFamily="18" charset="0"/>
                <a:sym typeface="+mn-ea"/>
              </a:rPr>
              <a:t>major</a:t>
            </a:r>
            <a:r>
              <a:rPr lang="zh-CN" altLang="en-US" sz="3200" dirty="0">
                <a:latin typeface="Times New Roman" panose="02020603050405020304" pitchFamily="18" charset="0"/>
                <a:ea typeface="+mn-lt"/>
                <a:cs typeface="Times New Roman" panose="02020603050405020304" pitchFamily="18" charset="0"/>
                <a:sym typeface="+mn-ea"/>
              </a:rPr>
              <a:t> </a:t>
            </a:r>
            <a:r>
              <a:rPr lang="en-US" altLang="zh-CN" sz="3200" dirty="0">
                <a:latin typeface="Times New Roman" panose="02020603050405020304" pitchFamily="18" charset="0"/>
                <a:ea typeface="+mn-lt"/>
                <a:cs typeface="Times New Roman" panose="02020603050405020304" pitchFamily="18" charset="0"/>
                <a:sym typeface="+mn-ea"/>
              </a:rPr>
              <a:t>adj.</a:t>
            </a:r>
            <a:r>
              <a:rPr lang="zh-CN" altLang="en-US" sz="3200" dirty="0">
                <a:latin typeface="Times New Roman" panose="02020603050405020304" pitchFamily="18" charset="0"/>
                <a:ea typeface="华文行楷" pitchFamily="2" charset="-122"/>
                <a:cs typeface="Times New Roman" panose="02020603050405020304" pitchFamily="18" charset="0"/>
                <a:sym typeface="+mn-ea"/>
              </a:rPr>
              <a:t>主要的</a:t>
            </a:r>
            <a:endParaRPr lang="en-US" altLang="zh-CN" sz="3200" dirty="0">
              <a:latin typeface="Times New Roman" panose="02020603050405020304" pitchFamily="18" charset="0"/>
              <a:ea typeface="华文行楷" pitchFamily="2" charset="-122"/>
              <a:cs typeface="Times New Roman" panose="02020603050405020304" pitchFamily="18" charset="0"/>
              <a:sym typeface="+mn-ea"/>
            </a:endParaRPr>
          </a:p>
          <a:p>
            <a:r>
              <a:rPr lang="en-US" sz="3200" dirty="0">
                <a:solidFill>
                  <a:schemeClr val="tx1"/>
                </a:solidFill>
                <a:latin typeface="Times New Roman" panose="02020603050405020304" pitchFamily="18" charset="0"/>
                <a:ea typeface="+mn-lt"/>
                <a:cs typeface="Times New Roman" panose="02020603050405020304" pitchFamily="18" charset="0"/>
                <a:sym typeface="+mn-ea"/>
              </a:rPr>
              <a:t>What is your </a:t>
            </a:r>
            <a:r>
              <a:rPr lang="en-US" sz="3200" dirty="0">
                <a:solidFill>
                  <a:srgbClr val="FF0000"/>
                </a:solidFill>
                <a:latin typeface="Times New Roman" panose="02020603050405020304" pitchFamily="18" charset="0"/>
                <a:ea typeface="+mn-lt"/>
                <a:cs typeface="Times New Roman" panose="02020603050405020304" pitchFamily="18" charset="0"/>
                <a:sym typeface="+mn-ea"/>
              </a:rPr>
              <a:t>major problem</a:t>
            </a:r>
            <a:r>
              <a:rPr lang="en-US" sz="3200" dirty="0">
                <a:solidFill>
                  <a:schemeClr val="tx1"/>
                </a:solidFill>
                <a:latin typeface="Times New Roman" panose="02020603050405020304" pitchFamily="18" charset="0"/>
                <a:ea typeface="+mn-lt"/>
                <a:cs typeface="Times New Roman" panose="02020603050405020304" pitchFamily="18" charset="0"/>
                <a:sym typeface="+mn-ea"/>
              </a:rPr>
              <a:t> </a:t>
            </a:r>
            <a:r>
              <a:rPr lang="en-US" sz="3200" dirty="0">
                <a:latin typeface="Times New Roman" panose="02020603050405020304" pitchFamily="18" charset="0"/>
                <a:ea typeface="+mn-lt"/>
                <a:cs typeface="Times New Roman" panose="02020603050405020304" pitchFamily="18" charset="0"/>
                <a:sym typeface="+mn-ea"/>
              </a:rPr>
              <a:t>in</a:t>
            </a:r>
            <a:r>
              <a:rPr lang="en-US" sz="3200" dirty="0">
                <a:solidFill>
                  <a:schemeClr val="tx1"/>
                </a:solidFill>
                <a:latin typeface="Times New Roman" panose="02020603050405020304" pitchFamily="18" charset="0"/>
                <a:ea typeface="+mn-lt"/>
                <a:cs typeface="Times New Roman" panose="02020603050405020304" pitchFamily="18" charset="0"/>
                <a:sym typeface="+mn-ea"/>
              </a:rPr>
              <a:t> learning English?</a:t>
            </a:r>
            <a:endParaRPr lang="en-US" sz="3200" dirty="0">
              <a:solidFill>
                <a:schemeClr val="tx1"/>
              </a:solidFill>
              <a:latin typeface="Times New Roman" panose="02020603050405020304" pitchFamily="18" charset="0"/>
              <a:ea typeface="+mn-lt"/>
              <a:cs typeface="Times New Roman" panose="02020603050405020304" pitchFamily="18" charset="0"/>
              <a:sym typeface="+mn-ea"/>
            </a:endParaRPr>
          </a:p>
          <a:p>
            <a:r>
              <a:rPr lang="en-US" sz="3200" dirty="0">
                <a:solidFill>
                  <a:schemeClr val="tx1"/>
                </a:solidFill>
                <a:latin typeface="Times New Roman" panose="02020603050405020304" pitchFamily="18" charset="0"/>
                <a:ea typeface="+mn-lt"/>
                <a:cs typeface="Times New Roman" panose="02020603050405020304" pitchFamily="18" charset="0"/>
                <a:sym typeface="+mn-ea"/>
              </a:rPr>
              <a:t>Vocabulary is my </a:t>
            </a:r>
            <a:r>
              <a:rPr lang="en-US" sz="3200" dirty="0">
                <a:solidFill>
                  <a:srgbClr val="FF0000"/>
                </a:solidFill>
                <a:latin typeface="Times New Roman" panose="02020603050405020304" pitchFamily="18" charset="0"/>
                <a:ea typeface="+mn-lt"/>
                <a:cs typeface="Times New Roman" panose="02020603050405020304" pitchFamily="18" charset="0"/>
                <a:sym typeface="+mn-ea"/>
              </a:rPr>
              <a:t>major problem</a:t>
            </a:r>
            <a:r>
              <a:rPr lang="en-US" sz="3200" dirty="0">
                <a:solidFill>
                  <a:schemeClr val="tx1"/>
                </a:solidFill>
                <a:latin typeface="Times New Roman" panose="02020603050405020304" pitchFamily="18" charset="0"/>
                <a:ea typeface="+mn-lt"/>
                <a:cs typeface="Times New Roman" panose="02020603050405020304" pitchFamily="18" charset="0"/>
                <a:sym typeface="+mn-ea"/>
              </a:rPr>
              <a:t> in learning English.</a:t>
            </a:r>
            <a:endParaRPr lang="en-US" sz="3200" dirty="0">
              <a:solidFill>
                <a:schemeClr val="tx1"/>
              </a:solidFill>
              <a:latin typeface="Times New Roman" panose="02020603050405020304" pitchFamily="18" charset="0"/>
              <a:ea typeface="+mn-lt"/>
              <a:cs typeface="Times New Roman" panose="02020603050405020304" pitchFamily="18" charset="0"/>
              <a:sym typeface="+mn-ea"/>
            </a:endParaRPr>
          </a:p>
        </p:txBody>
      </p:sp>
      <p:sp>
        <p:nvSpPr>
          <p:cNvPr id="2" name="矩形 1"/>
          <p:cNvSpPr/>
          <p:nvPr/>
        </p:nvSpPr>
        <p:spPr>
          <a:xfrm>
            <a:off x="369455" y="3731037"/>
            <a:ext cx="6096000" cy="954107"/>
          </a:xfrm>
          <a:prstGeom prst="rect">
            <a:avLst/>
          </a:prstGeom>
        </p:spPr>
        <p:txBody>
          <a:bodyPr>
            <a:spAutoFit/>
          </a:bodyPr>
          <a:lstStyle/>
          <a:p>
            <a:r>
              <a:rPr lang="en-US" altLang="zh-CN" sz="2800" dirty="0">
                <a:solidFill>
                  <a:srgbClr val="FF0000"/>
                </a:solidFill>
                <a:latin typeface="Times New Roman" panose="02020603050405020304" pitchFamily="18" charset="0"/>
                <a:ea typeface="+mn-lt"/>
                <a:cs typeface="Times New Roman" panose="02020603050405020304" pitchFamily="18" charset="0"/>
                <a:sym typeface="+mn-ea"/>
              </a:rPr>
              <a:t>major: </a:t>
            </a:r>
            <a:r>
              <a:rPr lang="en-US" altLang="zh-CN" sz="2800" dirty="0">
                <a:latin typeface="Times New Roman" panose="02020603050405020304" pitchFamily="18" charset="0"/>
                <a:ea typeface="+mn-lt"/>
                <a:cs typeface="Times New Roman" panose="02020603050405020304" pitchFamily="18" charset="0"/>
                <a:sym typeface="+mn-ea"/>
              </a:rPr>
              <a:t>n. </a:t>
            </a:r>
            <a:r>
              <a:rPr lang="zh-CN" altLang="en-US" sz="2800" dirty="0">
                <a:latin typeface="Times New Roman" panose="02020603050405020304" pitchFamily="18" charset="0"/>
                <a:ea typeface="华文行楷" pitchFamily="2" charset="-122"/>
                <a:cs typeface="Times New Roman" panose="02020603050405020304" pitchFamily="18" charset="0"/>
                <a:sym typeface="+mn-ea"/>
              </a:rPr>
              <a:t>主修课程；专业课</a:t>
            </a:r>
            <a:endParaRPr lang="zh-CN" altLang="en-US" sz="2800" dirty="0">
              <a:latin typeface="Times New Roman" panose="02020603050405020304" pitchFamily="18" charset="0"/>
              <a:ea typeface="华文行楷" pitchFamily="2" charset="-122"/>
              <a:cs typeface="Times New Roman" panose="02020603050405020304" pitchFamily="18" charset="0"/>
              <a:sym typeface="+mn-ea"/>
            </a:endParaRPr>
          </a:p>
          <a:p>
            <a:r>
              <a:rPr lang="zh-CN" altLang="en-US" sz="2800" dirty="0">
                <a:latin typeface="Times New Roman" panose="02020603050405020304" pitchFamily="18" charset="0"/>
                <a:ea typeface="+mn-lt"/>
                <a:cs typeface="Times New Roman" panose="02020603050405020304" pitchFamily="18" charset="0"/>
                <a:sym typeface="+mn-ea"/>
              </a:rPr>
              <a:t>           </a:t>
            </a:r>
            <a:r>
              <a:rPr lang="en-US" altLang="zh-CN" sz="2800" dirty="0">
                <a:latin typeface="Times New Roman" panose="02020603050405020304" pitchFamily="18" charset="0"/>
                <a:ea typeface="+mn-lt"/>
                <a:cs typeface="Times New Roman" panose="02020603050405020304" pitchFamily="18" charset="0"/>
                <a:sym typeface="+mn-ea"/>
              </a:rPr>
              <a:t>v.  </a:t>
            </a:r>
            <a:r>
              <a:rPr lang="en-US" altLang="zh-CN" sz="2800" dirty="0">
                <a:solidFill>
                  <a:srgbClr val="FF0000"/>
                </a:solidFill>
                <a:latin typeface="Times New Roman" panose="02020603050405020304" pitchFamily="18" charset="0"/>
                <a:ea typeface="+mn-lt"/>
                <a:cs typeface="Times New Roman" panose="02020603050405020304" pitchFamily="18" charset="0"/>
                <a:sym typeface="+mn-ea"/>
              </a:rPr>
              <a:t>major in </a:t>
            </a:r>
            <a:r>
              <a:rPr lang="en-US" altLang="zh-CN" sz="2800" dirty="0" err="1">
                <a:solidFill>
                  <a:srgbClr val="FF0000"/>
                </a:solidFill>
                <a:latin typeface="Times New Roman" panose="02020603050405020304" pitchFamily="18" charset="0"/>
                <a:ea typeface="+mn-lt"/>
                <a:cs typeface="Times New Roman" panose="02020603050405020304" pitchFamily="18" charset="0"/>
                <a:sym typeface="+mn-ea"/>
              </a:rPr>
              <a:t>sth</a:t>
            </a:r>
            <a:r>
              <a:rPr lang="en-US" altLang="zh-CN" sz="2800" dirty="0">
                <a:solidFill>
                  <a:srgbClr val="FF0000"/>
                </a:solidFill>
                <a:latin typeface="Times New Roman" panose="02020603050405020304" pitchFamily="18" charset="0"/>
                <a:ea typeface="+mn-lt"/>
                <a:cs typeface="Times New Roman" panose="02020603050405020304" pitchFamily="18" charset="0"/>
                <a:sym typeface="+mn-ea"/>
              </a:rPr>
              <a:t>.</a:t>
            </a:r>
            <a:r>
              <a:rPr lang="en-US" altLang="zh-CN" sz="2800" dirty="0">
                <a:latin typeface="Times New Roman" panose="02020603050405020304" pitchFamily="18" charset="0"/>
                <a:ea typeface="+mn-lt"/>
                <a:cs typeface="Times New Roman" panose="02020603050405020304" pitchFamily="18" charset="0"/>
                <a:sym typeface="+mn-ea"/>
              </a:rPr>
              <a:t> </a:t>
            </a:r>
            <a:r>
              <a:rPr lang="zh-CN" altLang="en-US" sz="2800" dirty="0">
                <a:latin typeface="Times New Roman" panose="02020603050405020304" pitchFamily="18" charset="0"/>
                <a:ea typeface="华文行楷" pitchFamily="2" charset="-122"/>
                <a:cs typeface="Times New Roman" panose="02020603050405020304" pitchFamily="18" charset="0"/>
                <a:sym typeface="+mn-ea"/>
              </a:rPr>
              <a:t>主修</a:t>
            </a:r>
            <a:r>
              <a:rPr lang="en-US" altLang="zh-CN" sz="2800" dirty="0">
                <a:latin typeface="Times New Roman" panose="02020603050405020304" pitchFamily="18" charset="0"/>
                <a:ea typeface="华文行楷" pitchFamily="2" charset="-122"/>
                <a:cs typeface="Times New Roman" panose="02020603050405020304" pitchFamily="18" charset="0"/>
                <a:sym typeface="+mn-ea"/>
              </a:rPr>
              <a:t>…</a:t>
            </a:r>
            <a:r>
              <a:rPr lang="zh-CN" altLang="en-US" sz="2800" dirty="0">
                <a:latin typeface="Times New Roman" panose="02020603050405020304" pitchFamily="18" charset="0"/>
                <a:ea typeface="华文行楷" pitchFamily="2" charset="-122"/>
                <a:cs typeface="Times New Roman" panose="02020603050405020304" pitchFamily="18" charset="0"/>
                <a:sym typeface="+mn-ea"/>
              </a:rPr>
              <a:t>专业课</a:t>
            </a:r>
            <a:r>
              <a:rPr lang="en-US" altLang="zh-CN" sz="2800" dirty="0">
                <a:latin typeface="Times New Roman" panose="02020603050405020304" pitchFamily="18" charset="0"/>
                <a:ea typeface="+mn-lt"/>
                <a:cs typeface="Times New Roman" panose="02020603050405020304" pitchFamily="18" charset="0"/>
                <a:sym typeface="+mn-ea"/>
              </a:rPr>
              <a:t> </a:t>
            </a:r>
            <a:endParaRPr lang="en-US" altLang="zh-CN" sz="2800" dirty="0">
              <a:latin typeface="Times New Roman" panose="02020603050405020304" pitchFamily="18" charset="0"/>
              <a:ea typeface="+mn-lt"/>
              <a:cs typeface="Times New Roman" panose="02020603050405020304" pitchFamily="18" charset="0"/>
              <a:sym typeface="+mn-ea"/>
            </a:endParaRPr>
          </a:p>
        </p:txBody>
      </p:sp>
      <p:sp>
        <p:nvSpPr>
          <p:cNvPr id="9" name="内容占位符 2"/>
          <p:cNvSpPr>
            <a:spLocks noGrp="1"/>
          </p:cNvSpPr>
          <p:nvPr>
            <p:ph idx="1"/>
          </p:nvPr>
        </p:nvSpPr>
        <p:spPr>
          <a:xfrm>
            <a:off x="193515" y="4746700"/>
            <a:ext cx="7241758" cy="1594868"/>
          </a:xfrm>
        </p:spPr>
        <p:txBody>
          <a:bodyPr>
            <a:normAutofit fontScale="97500"/>
          </a:bodyPr>
          <a:lstStyle/>
          <a:p>
            <a:pPr marL="457200" indent="-457200">
              <a:buFont typeface="Wingdings" panose="05000000000000000000" charset="0"/>
              <a:buChar char="Ø"/>
            </a:pPr>
            <a:r>
              <a:rPr lang="en-US" altLang="zh-CN" sz="2900" dirty="0">
                <a:latin typeface="Times New Roman" panose="02020603050405020304" pitchFamily="18" charset="0"/>
                <a:ea typeface="+mn-lt"/>
                <a:cs typeface="Times New Roman" panose="02020603050405020304" pitchFamily="18" charset="0"/>
                <a:sym typeface="+mn-ea"/>
              </a:rPr>
              <a:t>Her </a:t>
            </a:r>
            <a:r>
              <a:rPr lang="en-US" altLang="zh-CN" sz="2900" dirty="0">
                <a:solidFill>
                  <a:srgbClr val="FF0000"/>
                </a:solidFill>
                <a:latin typeface="Times New Roman" panose="02020603050405020304" pitchFamily="18" charset="0"/>
                <a:ea typeface="+mn-lt"/>
                <a:cs typeface="Times New Roman" panose="02020603050405020304" pitchFamily="18" charset="0"/>
                <a:sym typeface="+mn-ea"/>
              </a:rPr>
              <a:t>major</a:t>
            </a:r>
            <a:r>
              <a:rPr lang="en-US" altLang="zh-CN" sz="2900" dirty="0">
                <a:latin typeface="Times New Roman" panose="02020603050405020304" pitchFamily="18" charset="0"/>
                <a:ea typeface="+mn-lt"/>
                <a:cs typeface="Times New Roman" panose="02020603050405020304" pitchFamily="18" charset="0"/>
                <a:sym typeface="+mn-ea"/>
              </a:rPr>
              <a:t> is English Teaching.  </a:t>
            </a:r>
            <a:endParaRPr lang="en-US" altLang="zh-CN" sz="2900" dirty="0">
              <a:latin typeface="Times New Roman" panose="02020603050405020304" pitchFamily="18" charset="0"/>
              <a:ea typeface="+mn-lt"/>
              <a:cs typeface="Times New Roman" panose="02020603050405020304" pitchFamily="18" charset="0"/>
              <a:sym typeface="+mn-ea"/>
            </a:endParaRPr>
          </a:p>
          <a:p>
            <a:pPr marL="457200" indent="-457200">
              <a:buFont typeface="Wingdings" panose="05000000000000000000" charset="0"/>
              <a:buChar char="Ø"/>
            </a:pPr>
            <a:r>
              <a:rPr lang="en-US" altLang="zh-CN" sz="2900" dirty="0">
                <a:latin typeface="Times New Roman" panose="02020603050405020304" pitchFamily="18" charset="0"/>
                <a:ea typeface="+mn-lt"/>
                <a:cs typeface="Times New Roman" panose="02020603050405020304" pitchFamily="18" charset="0"/>
                <a:sym typeface="+mn-ea"/>
              </a:rPr>
              <a:t>She </a:t>
            </a:r>
            <a:r>
              <a:rPr lang="en-US" altLang="zh-CN" sz="2900" dirty="0">
                <a:solidFill>
                  <a:srgbClr val="FF0000"/>
                </a:solidFill>
                <a:latin typeface="Times New Roman" panose="02020603050405020304" pitchFamily="18" charset="0"/>
                <a:ea typeface="+mn-lt"/>
                <a:cs typeface="Times New Roman" panose="02020603050405020304" pitchFamily="18" charset="0"/>
                <a:sym typeface="+mn-ea"/>
              </a:rPr>
              <a:t>majored in</a:t>
            </a:r>
            <a:r>
              <a:rPr lang="en-US" altLang="zh-CN" sz="2900" dirty="0">
                <a:latin typeface="Times New Roman" panose="02020603050405020304" pitchFamily="18" charset="0"/>
                <a:ea typeface="+mn-lt"/>
                <a:cs typeface="Times New Roman" panose="02020603050405020304" pitchFamily="18" charset="0"/>
                <a:sym typeface="+mn-ea"/>
              </a:rPr>
              <a:t> English Teaching.</a:t>
            </a:r>
            <a:endParaRPr lang="en-US" altLang="zh-CN" sz="2900" dirty="0">
              <a:latin typeface="Times New Roman" panose="02020603050405020304" pitchFamily="18" charset="0"/>
              <a:ea typeface="+mn-lt"/>
              <a:cs typeface="Times New Roman" panose="02020603050405020304" pitchFamily="18" charset="0"/>
              <a:sym typeface="+mn-ea"/>
            </a:endParaRPr>
          </a:p>
          <a:p>
            <a:pPr marL="0" indent="0">
              <a:buNone/>
            </a:pPr>
            <a:endParaRPr lang="en-US" altLang="zh-CN" dirty="0">
              <a:latin typeface="Times New Roman" panose="02020603050405020304" pitchFamily="18" charset="0"/>
              <a:ea typeface="+mn-lt"/>
              <a:cs typeface="Times New Roman" panose="02020603050405020304" pitchFamily="18" charset="0"/>
              <a:sym typeface="+mn-ea"/>
            </a:endParaRPr>
          </a:p>
        </p:txBody>
      </p:sp>
      <p:sp>
        <p:nvSpPr>
          <p:cNvPr id="10" name="矩形 9"/>
          <p:cNvSpPr/>
          <p:nvPr/>
        </p:nvSpPr>
        <p:spPr>
          <a:xfrm>
            <a:off x="6556665" y="3899731"/>
            <a:ext cx="5114636" cy="1077218"/>
          </a:xfrm>
          <a:prstGeom prst="rect">
            <a:avLst/>
          </a:prstGeom>
          <a:solidFill>
            <a:schemeClr val="accent4">
              <a:lumMod val="50000"/>
            </a:schemeClr>
          </a:solidFill>
        </p:spPr>
        <p:txBody>
          <a:bodyPr wrap="square">
            <a:spAutoFit/>
          </a:bodyPr>
          <a:lstStyle/>
          <a:p>
            <a:r>
              <a:rPr lang="en-US" altLang="zh-CN" sz="3200" dirty="0">
                <a:solidFill>
                  <a:schemeClr val="bg1"/>
                </a:solidFill>
                <a:latin typeface="Times New Roman" panose="02020603050405020304" pitchFamily="18" charset="0"/>
                <a:ea typeface="+mn-lt"/>
                <a:cs typeface="Times New Roman" panose="02020603050405020304" pitchFamily="18" charset="0"/>
              </a:rPr>
              <a:t>majority n. </a:t>
            </a:r>
            <a:r>
              <a:rPr lang="zh-CN" altLang="en-US" sz="3200" dirty="0">
                <a:solidFill>
                  <a:schemeClr val="bg1"/>
                </a:solidFill>
                <a:latin typeface="Times New Roman" panose="02020603050405020304" pitchFamily="18" charset="0"/>
                <a:ea typeface="华文行楷" pitchFamily="2" charset="-122"/>
                <a:cs typeface="Times New Roman" panose="02020603050405020304" pitchFamily="18" charset="0"/>
              </a:rPr>
              <a:t>大多数   </a:t>
            </a:r>
            <a:endParaRPr lang="zh-CN" altLang="en-US" sz="3200" dirty="0">
              <a:solidFill>
                <a:schemeClr val="bg1"/>
              </a:solidFill>
              <a:latin typeface="Times New Roman" panose="02020603050405020304" pitchFamily="18" charset="0"/>
              <a:ea typeface="华文行楷" pitchFamily="2" charset="-122"/>
              <a:cs typeface="Times New Roman" panose="02020603050405020304" pitchFamily="18" charset="0"/>
            </a:endParaRPr>
          </a:p>
          <a:p>
            <a:r>
              <a:rPr lang="en-US" altLang="zh-CN" sz="3200" dirty="0">
                <a:solidFill>
                  <a:schemeClr val="bg1"/>
                </a:solidFill>
                <a:latin typeface="Times New Roman" panose="02020603050405020304" pitchFamily="18" charset="0"/>
                <a:ea typeface="+mn-lt"/>
                <a:cs typeface="Times New Roman" panose="02020603050405020304" pitchFamily="18" charset="0"/>
              </a:rPr>
              <a:t>a/the majority of …   </a:t>
            </a:r>
            <a:r>
              <a:rPr lang="zh-CN" altLang="en-US" sz="3200" dirty="0">
                <a:solidFill>
                  <a:schemeClr val="bg1"/>
                </a:solidFill>
                <a:latin typeface="Times New Roman" panose="02020603050405020304" pitchFamily="18" charset="0"/>
                <a:ea typeface="华文行楷" pitchFamily="2" charset="-122"/>
                <a:cs typeface="Times New Roman" panose="02020603050405020304" pitchFamily="18" charset="0"/>
              </a:rPr>
              <a:t>大多数</a:t>
            </a:r>
            <a:endParaRPr lang="zh-CN" altLang="en-US" sz="3200"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blinds(horizontal)">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blinds(horizontal)">
                                      <p:cBhvr>
                                        <p:cTn id="48" dur="5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P spid="10"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4625" y="290180"/>
            <a:ext cx="10843260" cy="1477645"/>
          </a:xfrm>
        </p:spPr>
        <p:txBody>
          <a:bodyPr>
            <a:normAutofit/>
          </a:bodyPr>
          <a:lstStyle/>
          <a:p>
            <a:endParaRPr lang="zh-CN" altLang="en-US" b="1" dirty="0">
              <a:ea typeface="+mn-lt"/>
            </a:endParaRPr>
          </a:p>
          <a:p>
            <a:endParaRPr lang="en-US" b="1" dirty="0">
              <a:solidFill>
                <a:srgbClr val="FF0000"/>
              </a:solidFill>
              <a:effectLst>
                <a:outerShdw blurRad="38100" dist="25400" dir="5400000" algn="ctr" rotWithShape="0">
                  <a:srgbClr val="6E747A">
                    <a:alpha val="43000"/>
                  </a:srgbClr>
                </a:outerShdw>
              </a:effectLst>
              <a:ea typeface="+mn-lt"/>
            </a:endParaRPr>
          </a:p>
        </p:txBody>
      </p:sp>
      <p:sp>
        <p:nvSpPr>
          <p:cNvPr id="6" name="文本框 5"/>
          <p:cNvSpPr txBox="1"/>
          <p:nvPr/>
        </p:nvSpPr>
        <p:spPr>
          <a:xfrm>
            <a:off x="589279" y="1097280"/>
            <a:ext cx="10428605" cy="4030980"/>
          </a:xfrm>
          <a:prstGeom prst="rect">
            <a:avLst/>
          </a:prstGeom>
          <a:noFill/>
          <a:ln w="22225">
            <a:solidFill>
              <a:schemeClr val="accent6">
                <a:lumMod val="75000"/>
              </a:schemeClr>
            </a:solidFill>
          </a:ln>
        </p:spPr>
        <p:txBody>
          <a:bodyPr wrap="square" rtlCol="0" anchor="t">
            <a:spAutoFit/>
          </a:bodyPr>
          <a:lstStyle/>
          <a:p>
            <a:pPr lvl="0" algn="l">
              <a:buClrTx/>
              <a:buSzTx/>
              <a:buFontTx/>
            </a:pPr>
            <a:r>
              <a:rPr lang="en-US" sz="3200" dirty="0">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rPr>
              <a:t>我们班同学将来想要学习各种不同的专业，但是大多数同学想要学医。</a:t>
            </a:r>
            <a:r>
              <a:rPr lang="zh-CN" altLang="en-US" sz="3200" dirty="0">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rPr>
              <a:t>最主要的原因是他们被医生在疫情期间的无私的奉献打动了。</a:t>
            </a:r>
            <a:endParaRPr lang="en-US" sz="3200" dirty="0">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endParaRPr>
          </a:p>
          <a:p>
            <a:pPr lvl="0" algn="l">
              <a:buClrTx/>
              <a:buSzTx/>
              <a:buFontTx/>
            </a:pPr>
            <a:r>
              <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The students in our class want to ___________ various ________ in the future. But ______________ them wants to _________ medicine. The ________ reason is that they are deeply moved by the selfless sacrifice made by the doctors during the epidemic.</a:t>
            </a:r>
            <a:endPar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6297409" y="2529205"/>
            <a:ext cx="1768475" cy="583565"/>
          </a:xfrm>
          <a:prstGeom prst="rect">
            <a:avLst/>
          </a:prstGeom>
          <a:noFill/>
        </p:spPr>
        <p:txBody>
          <a:bodyPr wrap="square" rtlCol="0">
            <a:spAutoFit/>
          </a:bodyPr>
          <a:lstStyle/>
          <a:p>
            <a:r>
              <a:rPr lang="en-US" altLang="zh-CN" sz="3200" dirty="0">
                <a:solidFill>
                  <a:srgbClr val="FF0000"/>
                </a:solidFill>
                <a:latin typeface="Calibri" panose="020F0502020204030204" pitchFamily="34" charset="0"/>
                <a:cs typeface="Calibri" panose="020F0502020204030204" pitchFamily="34" charset="0"/>
              </a:rPr>
              <a:t>major in </a:t>
            </a:r>
            <a:endParaRPr lang="en-US" altLang="zh-CN" sz="3200" dirty="0">
              <a:solidFill>
                <a:srgbClr val="FF0000"/>
              </a:solidFill>
              <a:latin typeface="Calibri" panose="020F0502020204030204" pitchFamily="34" charset="0"/>
              <a:cs typeface="Calibri" panose="020F0502020204030204" pitchFamily="34" charset="0"/>
            </a:endParaRPr>
          </a:p>
        </p:txBody>
      </p:sp>
      <p:sp>
        <p:nvSpPr>
          <p:cNvPr id="7" name="文本框 6"/>
          <p:cNvSpPr txBox="1"/>
          <p:nvPr/>
        </p:nvSpPr>
        <p:spPr>
          <a:xfrm>
            <a:off x="857250" y="3011048"/>
            <a:ext cx="1393190" cy="583565"/>
          </a:xfrm>
          <a:prstGeom prst="rect">
            <a:avLst/>
          </a:prstGeom>
          <a:noFill/>
        </p:spPr>
        <p:txBody>
          <a:bodyPr wrap="square" rtlCol="0">
            <a:spAutoFit/>
          </a:bodyPr>
          <a:lstStyle/>
          <a:p>
            <a:r>
              <a:rPr lang="en-US" altLang="zh-CN" sz="3200" dirty="0">
                <a:solidFill>
                  <a:srgbClr val="FF0000"/>
                </a:solidFill>
                <a:latin typeface="Calibri" panose="020F0502020204030204" pitchFamily="34" charset="0"/>
                <a:cs typeface="Calibri" panose="020F0502020204030204" pitchFamily="34" charset="0"/>
              </a:rPr>
              <a:t>majors</a:t>
            </a:r>
            <a:endParaRPr lang="en-US" altLang="zh-CN" sz="3200" dirty="0">
              <a:solidFill>
                <a:srgbClr val="FF0000"/>
              </a:solidFill>
              <a:latin typeface="Calibri" panose="020F0502020204030204" pitchFamily="34" charset="0"/>
              <a:cs typeface="Calibri" panose="020F0502020204030204" pitchFamily="34" charset="0"/>
            </a:endParaRPr>
          </a:p>
        </p:txBody>
      </p:sp>
      <p:sp>
        <p:nvSpPr>
          <p:cNvPr id="8" name="文本框 7"/>
          <p:cNvSpPr txBox="1"/>
          <p:nvPr/>
        </p:nvSpPr>
        <p:spPr>
          <a:xfrm>
            <a:off x="5459094" y="3011047"/>
            <a:ext cx="2719705" cy="583565"/>
          </a:xfrm>
          <a:prstGeom prst="rect">
            <a:avLst/>
          </a:prstGeom>
          <a:noFill/>
        </p:spPr>
        <p:txBody>
          <a:bodyPr wrap="square" rtlCol="0">
            <a:spAutoFit/>
          </a:bodyPr>
          <a:lstStyle/>
          <a:p>
            <a:r>
              <a:rPr lang="en-US" altLang="zh-CN" sz="3200" dirty="0">
                <a:solidFill>
                  <a:srgbClr val="FF0000"/>
                </a:solidFill>
                <a:latin typeface="Calibri" panose="020F0502020204030204" pitchFamily="34" charset="0"/>
                <a:cs typeface="Calibri" panose="020F0502020204030204" pitchFamily="34" charset="0"/>
              </a:rPr>
              <a:t>the majority of</a:t>
            </a:r>
            <a:endParaRPr lang="en-US" altLang="zh-CN" sz="3200" dirty="0">
              <a:solidFill>
                <a:srgbClr val="FF0000"/>
              </a:solidFill>
              <a:latin typeface="Calibri" panose="020F0502020204030204" pitchFamily="34" charset="0"/>
              <a:cs typeface="Calibri" panose="020F0502020204030204" pitchFamily="34" charset="0"/>
            </a:endParaRPr>
          </a:p>
        </p:txBody>
      </p:sp>
      <p:sp>
        <p:nvSpPr>
          <p:cNvPr id="9" name="文本框 8"/>
          <p:cNvSpPr txBox="1"/>
          <p:nvPr/>
        </p:nvSpPr>
        <p:spPr>
          <a:xfrm>
            <a:off x="857250" y="3589341"/>
            <a:ext cx="1693545" cy="583565"/>
          </a:xfrm>
          <a:prstGeom prst="rect">
            <a:avLst/>
          </a:prstGeom>
          <a:noFill/>
        </p:spPr>
        <p:txBody>
          <a:bodyPr wrap="square" rtlCol="0">
            <a:spAutoFit/>
          </a:bodyPr>
          <a:lstStyle/>
          <a:p>
            <a:r>
              <a:rPr lang="en-US" altLang="zh-CN" sz="3200" dirty="0">
                <a:solidFill>
                  <a:srgbClr val="FF0000"/>
                </a:solidFill>
                <a:latin typeface="Calibri" panose="020F0502020204030204" pitchFamily="34" charset="0"/>
                <a:cs typeface="Calibri" panose="020F0502020204030204" pitchFamily="34" charset="0"/>
              </a:rPr>
              <a:t>major in </a:t>
            </a:r>
            <a:endParaRPr lang="en-US" altLang="zh-CN" sz="3200" dirty="0">
              <a:solidFill>
                <a:srgbClr val="FF0000"/>
              </a:solidFill>
              <a:latin typeface="Calibri" panose="020F0502020204030204" pitchFamily="34" charset="0"/>
              <a:cs typeface="Calibri" panose="020F0502020204030204" pitchFamily="34" charset="0"/>
            </a:endParaRPr>
          </a:p>
        </p:txBody>
      </p:sp>
      <p:sp>
        <p:nvSpPr>
          <p:cNvPr id="10" name="文本框 9"/>
          <p:cNvSpPr txBox="1"/>
          <p:nvPr/>
        </p:nvSpPr>
        <p:spPr>
          <a:xfrm>
            <a:off x="5158739" y="3492889"/>
            <a:ext cx="1201420" cy="583565"/>
          </a:xfrm>
          <a:prstGeom prst="rect">
            <a:avLst/>
          </a:prstGeom>
          <a:noFill/>
        </p:spPr>
        <p:txBody>
          <a:bodyPr wrap="square" rtlCol="0">
            <a:spAutoFit/>
          </a:bodyPr>
          <a:lstStyle/>
          <a:p>
            <a:r>
              <a:rPr lang="en-US" altLang="zh-CN" sz="3200" dirty="0">
                <a:solidFill>
                  <a:srgbClr val="FF0000"/>
                </a:solidFill>
                <a:latin typeface="Calibri" panose="020F0502020204030204" pitchFamily="34" charset="0"/>
                <a:cs typeface="Calibri" panose="020F0502020204030204" pitchFamily="34" charset="0"/>
              </a:rPr>
              <a:t>major </a:t>
            </a:r>
            <a:endParaRPr lang="en-US" altLang="zh-CN" sz="3200"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71343"/>
            <a:ext cx="4362680" cy="6648946"/>
          </a:xfrm>
        </p:spPr>
        <p:txBody>
          <a:bodyPr>
            <a:noAutofit/>
          </a:bodyPr>
          <a:lstStyle/>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一个统一的国家</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2. </a:t>
            </a:r>
            <a:r>
              <a:rPr lang="zh-CN" altLang="en-US" sz="2400" b="1" dirty="0">
                <a:solidFill>
                  <a:srgbClr val="002060"/>
                </a:solidFill>
                <a:latin typeface="宋体" panose="02010600030101010101" pitchFamily="2" charset="-122"/>
                <a:ea typeface="宋体" panose="02010600030101010101" pitchFamily="2" charset="-122"/>
              </a:rPr>
              <a:t>朝着一个方向发展</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3. </a:t>
            </a:r>
            <a:r>
              <a:rPr lang="zh-CN" altLang="en-US" sz="2400" b="1" dirty="0">
                <a:solidFill>
                  <a:srgbClr val="002060"/>
                </a:solidFill>
                <a:latin typeface="宋体" panose="02010600030101010101" pitchFamily="2" charset="-122"/>
                <a:ea typeface="宋体" panose="02010600030101010101" pitchFamily="2" charset="-122"/>
              </a:rPr>
              <a:t>在</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方面非常重要</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4. </a:t>
            </a:r>
            <a:r>
              <a:rPr lang="zh-CN" altLang="en-US" sz="2400" b="1" dirty="0">
                <a:solidFill>
                  <a:srgbClr val="002060"/>
                </a:solidFill>
                <a:latin typeface="宋体" panose="02010600030101010101" pitchFamily="2" charset="-122"/>
                <a:ea typeface="宋体" panose="02010600030101010101" pitchFamily="2" charset="-122"/>
              </a:rPr>
              <a:t>不论住在哪里，不管说着什么方言</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5. </a:t>
            </a:r>
            <a:r>
              <a:rPr lang="zh-CN" altLang="en-US" sz="2400" b="1" dirty="0">
                <a:solidFill>
                  <a:srgbClr val="002060"/>
                </a:solidFill>
                <a:latin typeface="宋体" panose="02010600030101010101" pitchFamily="2" charset="-122"/>
                <a:ea typeface="宋体" panose="02010600030101010101" pitchFamily="2" charset="-122"/>
              </a:rPr>
              <a:t>成为一个重要手段</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6. </a:t>
            </a:r>
            <a:r>
              <a:rPr lang="zh-CN" altLang="en-US" sz="2400" b="1" dirty="0">
                <a:solidFill>
                  <a:srgbClr val="002060"/>
                </a:solidFill>
                <a:latin typeface="宋体" panose="02010600030101010101" pitchFamily="2" charset="-122"/>
                <a:ea typeface="宋体" panose="02010600030101010101" pitchFamily="2" charset="-122"/>
              </a:rPr>
              <a:t>与</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相联系</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7. </a:t>
            </a:r>
            <a:r>
              <a:rPr lang="zh-CN" altLang="en-US" sz="2400" b="1" dirty="0">
                <a:solidFill>
                  <a:srgbClr val="002060"/>
                </a:solidFill>
                <a:latin typeface="宋体" panose="02010600030101010101" pitchFamily="2" charset="-122"/>
                <a:ea typeface="宋体" panose="02010600030101010101" pitchFamily="2" charset="-122"/>
              </a:rPr>
              <a:t>传统</a:t>
            </a:r>
            <a:r>
              <a:rPr lang="en-US" altLang="zh-CN" sz="2400" b="1" dirty="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经典作品</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8. </a:t>
            </a:r>
            <a:r>
              <a:rPr lang="zh-CN" altLang="en-US" sz="2400" b="1" dirty="0">
                <a:solidFill>
                  <a:srgbClr val="002060"/>
                </a:solidFill>
                <a:latin typeface="宋体" panose="02010600030101010101" pitchFamily="2" charset="-122"/>
                <a:ea typeface="宋体" panose="02010600030101010101" pitchFamily="2" charset="-122"/>
              </a:rPr>
              <a:t>现在、古代</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9.</a:t>
            </a:r>
            <a:r>
              <a:rPr lang="zh-CN" altLang="en-US" sz="2400" b="1" dirty="0">
                <a:solidFill>
                  <a:srgbClr val="002060"/>
                </a:solidFill>
                <a:latin typeface="宋体" panose="02010600030101010101" pitchFamily="2" charset="-122"/>
                <a:ea typeface="宋体" panose="02010600030101010101" pitchFamily="2" charset="-122"/>
              </a:rPr>
              <a:t>中文汉字</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10. </a:t>
            </a:r>
            <a:r>
              <a:rPr lang="zh-CN" altLang="en-US" sz="2400" b="1" dirty="0">
                <a:solidFill>
                  <a:srgbClr val="002060"/>
                </a:solidFill>
                <a:latin typeface="宋体" panose="02010600030101010101" pitchFamily="2" charset="-122"/>
                <a:ea typeface="宋体" panose="02010600030101010101" pitchFamily="2" charset="-122"/>
              </a:rPr>
              <a:t>在全球事务中扮演</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     </a:t>
            </a:r>
            <a:r>
              <a:rPr lang="zh-CN" altLang="en-US" sz="2400" b="1" dirty="0">
                <a:solidFill>
                  <a:srgbClr val="002060"/>
                </a:solidFill>
                <a:latin typeface="宋体" panose="02010600030101010101" pitchFamily="2" charset="-122"/>
                <a:ea typeface="宋体" panose="02010600030101010101" pitchFamily="2" charset="-122"/>
              </a:rPr>
              <a:t>重要角色</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11. </a:t>
            </a:r>
            <a:r>
              <a:rPr lang="zh-CN" altLang="en-US" sz="2400" b="1" dirty="0">
                <a:solidFill>
                  <a:srgbClr val="002060"/>
                </a:solidFill>
                <a:latin typeface="宋体" panose="02010600030101010101" pitchFamily="2" charset="-122"/>
                <a:ea typeface="宋体" panose="02010600030101010101" pitchFamily="2" charset="-122"/>
              </a:rPr>
              <a:t>越来越多的人</a:t>
            </a:r>
            <a:endParaRPr lang="en-US" altLang="zh-CN" sz="2400" b="1" dirty="0">
              <a:solidFill>
                <a:srgbClr val="002060"/>
              </a:solidFill>
              <a:latin typeface="宋体" panose="02010600030101010101" pitchFamily="2" charset="-122"/>
              <a:ea typeface="宋体" panose="02010600030101010101" pitchFamily="2" charset="-122"/>
            </a:endParaRPr>
          </a:p>
          <a:p>
            <a:pPr marL="0" indent="0">
              <a:lnSpc>
                <a:spcPct val="100000"/>
              </a:lnSpc>
              <a:buNone/>
            </a:pPr>
            <a:r>
              <a:rPr lang="en-US" altLang="zh-CN" sz="2400" b="1" dirty="0">
                <a:solidFill>
                  <a:srgbClr val="002060"/>
                </a:solidFill>
                <a:latin typeface="宋体" panose="02010600030101010101" pitchFamily="2" charset="-122"/>
                <a:ea typeface="宋体" panose="02010600030101010101" pitchFamily="2" charset="-122"/>
              </a:rPr>
              <a:t>12. </a:t>
            </a:r>
            <a:r>
              <a:rPr lang="zh-CN" altLang="en-US" sz="2400" b="1" dirty="0">
                <a:solidFill>
                  <a:srgbClr val="002060"/>
                </a:solidFill>
                <a:latin typeface="宋体" panose="02010600030101010101" pitchFamily="2" charset="-122"/>
                <a:ea typeface="宋体" panose="02010600030101010101" pitchFamily="2" charset="-122"/>
              </a:rPr>
              <a:t>欣赏中国的文化和历史</a:t>
            </a:r>
            <a:endParaRPr lang="en-US" altLang="zh-CN" sz="2400" b="1" dirty="0">
              <a:solidFill>
                <a:srgbClr val="002060"/>
              </a:solidFill>
              <a:latin typeface="宋体" panose="02010600030101010101" pitchFamily="2" charset="-122"/>
              <a:ea typeface="宋体" panose="02010600030101010101" pitchFamily="2" charset="-122"/>
            </a:endParaRPr>
          </a:p>
        </p:txBody>
      </p:sp>
      <p:sp>
        <p:nvSpPr>
          <p:cNvPr id="6" name="内容占位符 2"/>
          <p:cNvSpPr txBox="1"/>
          <p:nvPr/>
        </p:nvSpPr>
        <p:spPr>
          <a:xfrm>
            <a:off x="3764095" y="51756"/>
            <a:ext cx="8249798" cy="6806244"/>
          </a:xfrm>
          <a:prstGeom prst="rect">
            <a:avLst/>
          </a:prstGeom>
        </p:spPr>
        <p:txBody>
          <a:bodyPr vert="horz" lIns="101600" tIns="0" rIns="82550" bIns="0" rtlCol="0">
            <a:normAutofit fontScale="925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zh-CN" sz="2800" b="1" dirty="0">
                <a:latin typeface="Times New Roman" panose="02020603050405020304" pitchFamily="18" charset="0"/>
                <a:cs typeface="Times New Roman" panose="02020603050405020304" pitchFamily="18" charset="0"/>
              </a:rPr>
              <a:t>1. one </a:t>
            </a:r>
            <a:r>
              <a:rPr lang="en-US" altLang="zh-CN" sz="2800" b="1" dirty="0">
                <a:solidFill>
                  <a:srgbClr val="C00000"/>
                </a:solidFill>
                <a:latin typeface="Times New Roman" panose="02020603050405020304" pitchFamily="18" charset="0"/>
                <a:cs typeface="Times New Roman" panose="02020603050405020304" pitchFamily="18" charset="0"/>
              </a:rPr>
              <a:t>unified</a:t>
            </a:r>
            <a:r>
              <a:rPr lang="en-US" altLang="zh-CN" sz="2800" b="1" dirty="0">
                <a:latin typeface="Times New Roman" panose="02020603050405020304" pitchFamily="18" charset="0"/>
                <a:cs typeface="Times New Roman" panose="02020603050405020304" pitchFamily="18" charset="0"/>
              </a:rPr>
              <a:t> country</a:t>
            </a:r>
            <a:endParaRPr lang="en-US" altLang="zh-CN" sz="2800" b="1" dirty="0">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2. develop </a:t>
            </a:r>
            <a:r>
              <a:rPr lang="en-US" altLang="zh-CN" sz="2800" b="1" dirty="0">
                <a:solidFill>
                  <a:srgbClr val="C00000"/>
                </a:solidFill>
                <a:latin typeface="Times New Roman" panose="02020603050405020304" pitchFamily="18" charset="0"/>
                <a:cs typeface="Times New Roman" panose="02020603050405020304" pitchFamily="18" charset="0"/>
              </a:rPr>
              <a:t>in</a:t>
            </a:r>
            <a:r>
              <a:rPr lang="en-US" altLang="zh-CN" sz="2800" b="1" dirty="0">
                <a:latin typeface="Times New Roman" panose="02020603050405020304" pitchFamily="18" charset="0"/>
                <a:cs typeface="Times New Roman" panose="02020603050405020304" pitchFamily="18" charset="0"/>
              </a:rPr>
              <a:t> one direction</a:t>
            </a:r>
            <a:endParaRPr lang="en-US" altLang="zh-CN" sz="2800" b="1" dirty="0">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3. be </a:t>
            </a:r>
            <a:r>
              <a:rPr lang="en-US" altLang="zh-CN" sz="2800" b="1" dirty="0">
                <a:solidFill>
                  <a:srgbClr val="C00000"/>
                </a:solidFill>
                <a:latin typeface="Times New Roman" panose="02020603050405020304" pitchFamily="18" charset="0"/>
                <a:cs typeface="Times New Roman" panose="02020603050405020304" pitchFamily="18" charset="0"/>
              </a:rPr>
              <a:t>of great importance </a:t>
            </a:r>
            <a:r>
              <a:rPr lang="en-US" altLang="zh-CN" sz="2800" b="1" dirty="0">
                <a:latin typeface="Times New Roman" panose="02020603050405020304" pitchFamily="18" charset="0"/>
                <a:cs typeface="Times New Roman" panose="02020603050405020304" pitchFamily="18" charset="0"/>
              </a:rPr>
              <a:t>in doing </a:t>
            </a:r>
            <a:r>
              <a:rPr lang="en-US" altLang="zh-CN" sz="2800" b="1" dirty="0" err="1">
                <a:latin typeface="Times New Roman" panose="02020603050405020304" pitchFamily="18" charset="0"/>
                <a:cs typeface="Times New Roman" panose="02020603050405020304" pitchFamily="18" charset="0"/>
              </a:rPr>
              <a:t>sth</a:t>
            </a:r>
            <a:r>
              <a:rPr lang="en-US" altLang="zh-CN" sz="2800" b="1" dirty="0">
                <a:latin typeface="Times New Roman" panose="02020603050405020304" pitchFamily="18" charset="0"/>
                <a:cs typeface="Times New Roman" panose="02020603050405020304" pitchFamily="18" charset="0"/>
              </a:rPr>
              <a:t> / to do </a:t>
            </a:r>
            <a:r>
              <a:rPr lang="en-US" altLang="zh-CN" sz="2800" b="1" dirty="0" err="1">
                <a:latin typeface="Times New Roman" panose="02020603050405020304" pitchFamily="18" charset="0"/>
                <a:cs typeface="Times New Roman" panose="02020603050405020304" pitchFamily="18" charset="0"/>
              </a:rPr>
              <a:t>sth</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4. no matter where… what…</a:t>
            </a:r>
            <a:endParaRPr lang="en-US" altLang="zh-CN" sz="2800" b="1" dirty="0">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5. become an important </a:t>
            </a:r>
            <a:r>
              <a:rPr lang="en-US" altLang="zh-CN" sz="2800" b="1" dirty="0">
                <a:solidFill>
                  <a:srgbClr val="C00000"/>
                </a:solidFill>
                <a:latin typeface="Times New Roman" panose="02020603050405020304" pitchFamily="18" charset="0"/>
                <a:cs typeface="Times New Roman" panose="02020603050405020304" pitchFamily="18" charset="0"/>
              </a:rPr>
              <a:t>means</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6. be </a:t>
            </a:r>
            <a:r>
              <a:rPr lang="en-US" altLang="zh-CN" sz="2800" b="1" dirty="0">
                <a:solidFill>
                  <a:srgbClr val="C00000"/>
                </a:solidFill>
                <a:latin typeface="Times New Roman" panose="02020603050405020304" pitchFamily="18" charset="0"/>
                <a:cs typeface="Times New Roman" panose="02020603050405020304" pitchFamily="18" charset="0"/>
              </a:rPr>
              <a:t>connected</a:t>
            </a:r>
            <a:r>
              <a:rPr lang="en-US" altLang="zh-CN" sz="2800" b="1" dirty="0">
                <a:latin typeface="Times New Roman" panose="02020603050405020304" pitchFamily="18" charset="0"/>
                <a:cs typeface="Times New Roman" panose="02020603050405020304" pitchFamily="18" charset="0"/>
              </a:rPr>
              <a:t> </a:t>
            </a:r>
            <a:r>
              <a:rPr lang="en-US" altLang="zh-CN" sz="2800" b="1" u="sng" dirty="0">
                <a:solidFill>
                  <a:srgbClr val="C00000"/>
                </a:solidFill>
                <a:latin typeface="Times New Roman" panose="02020603050405020304" pitchFamily="18" charset="0"/>
                <a:cs typeface="Times New Roman" panose="02020603050405020304" pitchFamily="18" charset="0"/>
              </a:rPr>
              <a:t>with</a:t>
            </a:r>
            <a:endParaRPr lang="en-US" altLang="zh-CN" sz="2800" b="1" u="sng" dirty="0">
              <a:solidFill>
                <a:srgbClr val="C00000"/>
              </a:solidFill>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7.</a:t>
            </a:r>
            <a:r>
              <a:rPr lang="en-US" altLang="zh-CN" sz="2800" b="1" dirty="0">
                <a:solidFill>
                  <a:srgbClr val="C00000"/>
                </a:solidFill>
                <a:latin typeface="Times New Roman" panose="02020603050405020304" pitchFamily="18" charset="0"/>
                <a:cs typeface="Times New Roman" panose="02020603050405020304" pitchFamily="18" charset="0"/>
              </a:rPr>
              <a:t>classic</a:t>
            </a:r>
            <a:r>
              <a:rPr lang="en-US" altLang="zh-CN" sz="2800" b="1" dirty="0">
                <a:latin typeface="Times New Roman" panose="02020603050405020304" pitchFamily="18" charset="0"/>
                <a:cs typeface="Times New Roman" panose="02020603050405020304" pitchFamily="18" charset="0"/>
              </a:rPr>
              <a:t> works</a:t>
            </a:r>
            <a:endParaRPr lang="en-US" altLang="zh-CN" sz="2800" b="1" dirty="0">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8. in </a:t>
            </a:r>
            <a:r>
              <a:rPr lang="en-US" altLang="zh-CN" sz="2800" b="1" dirty="0">
                <a:solidFill>
                  <a:srgbClr val="C00000"/>
                </a:solidFill>
                <a:latin typeface="Times New Roman" panose="02020603050405020304" pitchFamily="18" charset="0"/>
                <a:cs typeface="Times New Roman" panose="02020603050405020304" pitchFamily="18" charset="0"/>
              </a:rPr>
              <a:t>modern/ ancient </a:t>
            </a:r>
            <a:r>
              <a:rPr lang="en-US" altLang="zh-CN" sz="2800" b="1" dirty="0">
                <a:latin typeface="Times New Roman" panose="02020603050405020304" pitchFamily="18" charset="0"/>
                <a:cs typeface="Times New Roman" panose="02020603050405020304" pitchFamily="18" charset="0"/>
              </a:rPr>
              <a:t>times</a:t>
            </a:r>
            <a:endParaRPr lang="en-US" altLang="zh-CN" sz="2800" b="1" dirty="0">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9. Chinese </a:t>
            </a:r>
            <a:r>
              <a:rPr lang="en-US" altLang="zh-CN" sz="2800" b="1" dirty="0">
                <a:solidFill>
                  <a:srgbClr val="C00000"/>
                </a:solidFill>
                <a:latin typeface="Times New Roman" panose="02020603050405020304" pitchFamily="18" charset="0"/>
                <a:cs typeface="Times New Roman" panose="02020603050405020304" pitchFamily="18" charset="0"/>
              </a:rPr>
              <a:t>characters</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10. play a greater role in </a:t>
            </a:r>
            <a:r>
              <a:rPr lang="en-US" altLang="zh-CN" sz="2800" b="1" dirty="0">
                <a:solidFill>
                  <a:srgbClr val="C00000"/>
                </a:solidFill>
                <a:latin typeface="Times New Roman" panose="02020603050405020304" pitchFamily="18" charset="0"/>
                <a:cs typeface="Times New Roman" panose="02020603050405020304" pitchFamily="18" charset="0"/>
              </a:rPr>
              <a:t>global affairs</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11. an </a:t>
            </a:r>
            <a:r>
              <a:rPr lang="en-US" altLang="zh-CN" sz="2800" b="1" dirty="0">
                <a:solidFill>
                  <a:srgbClr val="C00000"/>
                </a:solidFill>
                <a:latin typeface="Times New Roman" panose="02020603050405020304" pitchFamily="18" charset="0"/>
                <a:cs typeface="Times New Roman" panose="02020603050405020304" pitchFamily="18" charset="0"/>
              </a:rPr>
              <a:t>increasing</a:t>
            </a:r>
            <a:r>
              <a:rPr lang="en-US" altLang="zh-CN" sz="2800" b="1" dirty="0">
                <a:latin typeface="Times New Roman" panose="02020603050405020304" pitchFamily="18" charset="0"/>
                <a:cs typeface="Times New Roman" panose="02020603050405020304" pitchFamily="18" charset="0"/>
              </a:rPr>
              <a:t> number of ..students</a:t>
            </a:r>
            <a:endParaRPr lang="en-US" altLang="zh-CN" sz="2800" b="1" dirty="0">
              <a:latin typeface="Times New Roman" panose="02020603050405020304" pitchFamily="18" charset="0"/>
              <a:cs typeface="Times New Roman" panose="02020603050405020304" pitchFamily="18" charset="0"/>
            </a:endParaRPr>
          </a:p>
          <a:p>
            <a:pPr>
              <a:lnSpc>
                <a:spcPct val="110000"/>
              </a:lnSpc>
            </a:pPr>
            <a:r>
              <a:rPr lang="en-US" altLang="zh-CN" sz="2800" b="1" dirty="0">
                <a:latin typeface="Times New Roman" panose="02020603050405020304" pitchFamily="18" charset="0"/>
                <a:cs typeface="Times New Roman" panose="02020603050405020304" pitchFamily="18" charset="0"/>
              </a:rPr>
              <a:t>12.</a:t>
            </a:r>
            <a:r>
              <a:rPr lang="en-US" altLang="zh-CN" sz="2800" b="1" dirty="0">
                <a:solidFill>
                  <a:srgbClr val="C00000"/>
                </a:solidFill>
                <a:latin typeface="Times New Roman" panose="02020603050405020304" pitchFamily="18" charset="0"/>
                <a:cs typeface="Times New Roman" panose="02020603050405020304" pitchFamily="18" charset="0"/>
              </a:rPr>
              <a:t> appreciate </a:t>
            </a:r>
            <a:r>
              <a:rPr lang="en-US" altLang="zh-CN" sz="2800" b="1" dirty="0">
                <a:latin typeface="Times New Roman" panose="02020603050405020304" pitchFamily="18" charset="0"/>
                <a:cs typeface="Times New Roman" panose="02020603050405020304" pitchFamily="18" charset="0"/>
              </a:rPr>
              <a:t>China’s  culture and history</a:t>
            </a:r>
            <a:endParaRPr lang="zh-CN" altLang="en-US" sz="2800" b="1" dirty="0">
              <a:latin typeface="Times New Roman" panose="02020603050405020304" pitchFamily="18" charset="0"/>
              <a:cs typeface="Times New Roman" panose="02020603050405020304" pitchFamily="18" charset="0"/>
            </a:endParaRPr>
          </a:p>
        </p:txBody>
      </p:sp>
      <p:sp>
        <p:nvSpPr>
          <p:cNvPr id="11" name="矩形 10"/>
          <p:cNvSpPr/>
          <p:nvPr/>
        </p:nvSpPr>
        <p:spPr>
          <a:xfrm>
            <a:off x="4063577" y="2317540"/>
            <a:ext cx="8146973" cy="584775"/>
          </a:xfrm>
          <a:prstGeom prst="rect">
            <a:avLst/>
          </a:prstGeom>
          <a:solidFill>
            <a:srgbClr val="C00000"/>
          </a:solidFill>
        </p:spPr>
        <p:txBody>
          <a:bodyPr wrap="square">
            <a:spAutoFit/>
          </a:bodyPr>
          <a:lstStyle/>
          <a:p>
            <a:r>
              <a:rPr lang="en-US" altLang="zh-CN" sz="3200" b="1" u="sng" dirty="0">
                <a:solidFill>
                  <a:schemeClr val="bg1"/>
                </a:solidFill>
                <a:latin typeface="Calibri" panose="020F0502020204030204" pitchFamily="34" charset="0"/>
                <a:cs typeface="Calibri" panose="020F0502020204030204" pitchFamily="34" charset="0"/>
              </a:rPr>
              <a:t>by</a:t>
            </a:r>
            <a:r>
              <a:rPr lang="en-US" altLang="zh-CN" sz="3200" b="1" dirty="0">
                <a:solidFill>
                  <a:schemeClr val="bg1"/>
                </a:solidFill>
                <a:latin typeface="Calibri" panose="020F0502020204030204" pitchFamily="34" charset="0"/>
                <a:cs typeface="Calibri" panose="020F0502020204030204" pitchFamily="34" charset="0"/>
              </a:rPr>
              <a:t> means of / </a:t>
            </a:r>
            <a:r>
              <a:rPr lang="en-US" altLang="zh-CN" sz="3200" b="1" u="sng" dirty="0">
                <a:solidFill>
                  <a:schemeClr val="bg1"/>
                </a:solidFill>
                <a:latin typeface="Calibri" panose="020F0502020204030204" pitchFamily="34" charset="0"/>
                <a:cs typeface="Calibri" panose="020F0502020204030204" pitchFamily="34" charset="0"/>
              </a:rPr>
              <a:t>with</a:t>
            </a:r>
            <a:r>
              <a:rPr lang="en-US" altLang="zh-CN" sz="3200" b="1" dirty="0">
                <a:solidFill>
                  <a:schemeClr val="bg1"/>
                </a:solidFill>
                <a:latin typeface="Calibri" panose="020F0502020204030204" pitchFamily="34" charset="0"/>
                <a:cs typeface="Calibri" panose="020F0502020204030204" pitchFamily="34" charset="0"/>
              </a:rPr>
              <a:t> this method/ </a:t>
            </a:r>
            <a:r>
              <a:rPr lang="en-US" altLang="zh-CN" sz="3200" b="1" u="sng" dirty="0">
                <a:solidFill>
                  <a:schemeClr val="bg1"/>
                </a:solidFill>
                <a:latin typeface="Calibri" panose="020F0502020204030204" pitchFamily="34" charset="0"/>
                <a:cs typeface="Calibri" panose="020F0502020204030204" pitchFamily="34" charset="0"/>
              </a:rPr>
              <a:t>in</a:t>
            </a:r>
            <a:r>
              <a:rPr lang="en-US" altLang="zh-CN" sz="3200" b="1" dirty="0">
                <a:solidFill>
                  <a:schemeClr val="bg1"/>
                </a:solidFill>
                <a:latin typeface="Calibri" panose="020F0502020204030204" pitchFamily="34" charset="0"/>
                <a:cs typeface="Calibri" panose="020F0502020204030204" pitchFamily="34" charset="0"/>
              </a:rPr>
              <a:t> this way</a:t>
            </a:r>
            <a:endParaRPr lang="en-US" altLang="zh-CN" sz="3200" b="1" dirty="0">
              <a:solidFill>
                <a:schemeClr val="bg1"/>
              </a:solidFill>
              <a:latin typeface="Calibri" panose="020F0502020204030204" pitchFamily="34" charset="0"/>
              <a:cs typeface="Calibri" panose="020F0502020204030204" pitchFamily="34" charset="0"/>
            </a:endParaRPr>
          </a:p>
        </p:txBody>
      </p:sp>
      <p:sp>
        <p:nvSpPr>
          <p:cNvPr id="12" name="矩形 11"/>
          <p:cNvSpPr/>
          <p:nvPr/>
        </p:nvSpPr>
        <p:spPr>
          <a:xfrm>
            <a:off x="4133388" y="3430542"/>
            <a:ext cx="3358081" cy="584775"/>
          </a:xfrm>
          <a:prstGeom prst="rect">
            <a:avLst/>
          </a:prstGeom>
          <a:solidFill>
            <a:schemeClr val="accent4">
              <a:lumMod val="50000"/>
            </a:schemeClr>
          </a:solidFill>
        </p:spPr>
        <p:txBody>
          <a:bodyPr wrap="square">
            <a:spAutoFit/>
          </a:bodyPr>
          <a:lstStyle/>
          <a:p>
            <a:r>
              <a:rPr lang="en-US" altLang="zh-CN" sz="3200" dirty="0">
                <a:solidFill>
                  <a:schemeClr val="bg1"/>
                </a:solidFill>
                <a:latin typeface="Calibri" panose="020F0502020204030204" pitchFamily="34" charset="0"/>
                <a:cs typeface="Calibri" panose="020F0502020204030204" pitchFamily="34" charset="0"/>
              </a:rPr>
              <a:t>classics</a:t>
            </a:r>
            <a:r>
              <a:rPr lang="zh-CN" altLang="en-US" sz="3200" dirty="0">
                <a:solidFill>
                  <a:schemeClr val="bg1"/>
                </a:solidFill>
                <a:latin typeface="Calibri" panose="020F0502020204030204" pitchFamily="34" charset="0"/>
                <a:cs typeface="Calibri" panose="020F0502020204030204" pitchFamily="34" charset="0"/>
              </a:rPr>
              <a:t> </a:t>
            </a:r>
            <a:r>
              <a:rPr lang="zh-CN" altLang="en-US" sz="3200" dirty="0">
                <a:solidFill>
                  <a:schemeClr val="bg1"/>
                </a:solidFill>
                <a:latin typeface="Calibri" panose="020F0502020204030204" pitchFamily="34" charset="0"/>
                <a:ea typeface="华文行楷" pitchFamily="2" charset="-122"/>
                <a:cs typeface="Calibri" panose="020F0502020204030204" pitchFamily="34" charset="0"/>
              </a:rPr>
              <a:t>经典作品</a:t>
            </a:r>
            <a:r>
              <a:rPr lang="en-US" altLang="zh-CN" sz="3200" dirty="0">
                <a:solidFill>
                  <a:schemeClr val="bg1"/>
                </a:solidFill>
                <a:latin typeface="Calibri" panose="020F0502020204030204" pitchFamily="34" charset="0"/>
                <a:ea typeface="华文行楷" pitchFamily="2" charset="-122"/>
                <a:cs typeface="Calibri" panose="020F0502020204030204" pitchFamily="34" charset="0"/>
              </a:rPr>
              <a:t> </a:t>
            </a:r>
            <a:endParaRPr lang="en-US" altLang="zh-CN" sz="3200" dirty="0">
              <a:solidFill>
                <a:schemeClr val="bg1"/>
              </a:solidFill>
              <a:latin typeface="Calibri" panose="020F0502020204030204" pitchFamily="34" charset="0"/>
              <a:ea typeface="华文行楷" pitchFamily="2" charset="-122"/>
              <a:cs typeface="Calibri" panose="020F0502020204030204" pitchFamily="34" charset="0"/>
            </a:endParaRPr>
          </a:p>
        </p:txBody>
      </p:sp>
      <p:sp>
        <p:nvSpPr>
          <p:cNvPr id="13" name="矩形 12"/>
          <p:cNvSpPr/>
          <p:nvPr/>
        </p:nvSpPr>
        <p:spPr>
          <a:xfrm>
            <a:off x="8097625" y="3459925"/>
            <a:ext cx="3723474" cy="584775"/>
          </a:xfrm>
          <a:prstGeom prst="rect">
            <a:avLst/>
          </a:prstGeom>
          <a:solidFill>
            <a:schemeClr val="accent4">
              <a:lumMod val="50000"/>
            </a:schemeClr>
          </a:solidFill>
        </p:spPr>
        <p:txBody>
          <a:bodyPr wrap="square">
            <a:spAutoFit/>
          </a:bodyPr>
          <a:lstStyle/>
          <a:p>
            <a:r>
              <a:rPr lang="en-US" altLang="zh-CN" sz="3200" dirty="0">
                <a:solidFill>
                  <a:schemeClr val="bg1"/>
                </a:solidFill>
                <a:latin typeface="Calibri" panose="020F0502020204030204" pitchFamily="34" charset="0"/>
                <a:cs typeface="Calibri" panose="020F0502020204030204" pitchFamily="34" charset="0"/>
              </a:rPr>
              <a:t>classical adj.</a:t>
            </a:r>
            <a:r>
              <a:rPr lang="zh-CN" altLang="en-US" sz="3200" dirty="0">
                <a:solidFill>
                  <a:schemeClr val="bg1"/>
                </a:solidFill>
                <a:latin typeface="华文行楷" pitchFamily="2" charset="-122"/>
                <a:ea typeface="华文行楷" pitchFamily="2" charset="-122"/>
                <a:cs typeface="Calibri" panose="020F0502020204030204" pitchFamily="34" charset="0"/>
              </a:rPr>
              <a:t>古典的</a:t>
            </a:r>
            <a:endParaRPr lang="en-US" altLang="zh-CN" sz="3200" dirty="0">
              <a:solidFill>
                <a:schemeClr val="bg1"/>
              </a:solidFill>
              <a:latin typeface="华文行楷" pitchFamily="2" charset="-122"/>
              <a:ea typeface="华文行楷" pitchFamily="2" charset="-122"/>
              <a:cs typeface="Calibri" panose="020F0502020204030204" pitchFamily="34" charset="0"/>
            </a:endParaRPr>
          </a:p>
        </p:txBody>
      </p:sp>
      <p:sp>
        <p:nvSpPr>
          <p:cNvPr id="15" name="矩形 14"/>
          <p:cNvSpPr/>
          <p:nvPr/>
        </p:nvSpPr>
        <p:spPr>
          <a:xfrm>
            <a:off x="4045027" y="2317540"/>
            <a:ext cx="8146973" cy="584775"/>
          </a:xfrm>
          <a:prstGeom prst="rect">
            <a:avLst/>
          </a:prstGeom>
          <a:solidFill>
            <a:schemeClr val="accent4">
              <a:lumMod val="50000"/>
            </a:schemeClr>
          </a:solidFill>
        </p:spPr>
        <p:txBody>
          <a:bodyPr wrap="square">
            <a:spAutoFit/>
          </a:bodyPr>
          <a:lstStyle/>
          <a:p>
            <a:r>
              <a:rPr lang="en-US" altLang="zh-CN" sz="3200" dirty="0">
                <a:solidFill>
                  <a:schemeClr val="bg1"/>
                </a:solidFill>
                <a:latin typeface="Calibri" panose="020F0502020204030204" pitchFamily="34" charset="0"/>
                <a:cs typeface="Calibri" panose="020F0502020204030204" pitchFamily="34" charset="0"/>
              </a:rPr>
              <a:t>a  means of communication/ transportation</a:t>
            </a:r>
            <a:endParaRPr lang="en-US" altLang="zh-CN" sz="3200"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507" y="184727"/>
            <a:ext cx="11720948"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The writing system was _______ great importance in uniting the Chinese people and culture. </a:t>
            </a:r>
            <a:endParaRPr lang="zh-CN" altLang="en-US" sz="28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470400" y="184727"/>
            <a:ext cx="701964"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of</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3804804" y="634056"/>
            <a:ext cx="3851563" cy="523220"/>
          </a:xfrm>
          <a:prstGeom prst="rect">
            <a:avLst/>
          </a:prstGeom>
          <a:solidFill>
            <a:srgbClr val="002060"/>
          </a:solidFill>
          <a:ln>
            <a:solidFill>
              <a:srgbClr val="0070C0"/>
            </a:solidFill>
          </a:ln>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very important</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323269" y="1400443"/>
            <a:ext cx="8248076" cy="954107"/>
          </a:xfrm>
          <a:prstGeom prst="rect">
            <a:avLst/>
          </a:prstGeom>
          <a:solidFill>
            <a:srgbClr val="002060"/>
          </a:solidFill>
          <a:ln>
            <a:solidFill>
              <a:srgbClr val="0070C0"/>
            </a:solidFill>
          </a:ln>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of + (great/much/some/no/little) +</a:t>
            </a:r>
            <a:r>
              <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rPr>
              <a:t>抽象名词</a:t>
            </a:r>
            <a:endParaRPr lang="en-US" altLang="zh-CN" sz="2800" b="1" dirty="0">
              <a:solidFill>
                <a:schemeClr val="bg1"/>
              </a:solidFill>
              <a:latin typeface="Times New Roman" panose="02020603050405020304" pitchFamily="18" charset="0"/>
              <a:ea typeface="华文行楷" pitchFamily="2" charset="-122"/>
              <a:cs typeface="Times New Roman" panose="02020603050405020304" pitchFamily="18" charset="0"/>
            </a:endParaRPr>
          </a:p>
          <a:p>
            <a:r>
              <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rPr>
              <a:t>表示人或物具有某种特性</a:t>
            </a:r>
            <a:r>
              <a:rPr lang="en-US" altLang="zh-CN" sz="2800" b="1" dirty="0">
                <a:solidFill>
                  <a:schemeClr val="bg1"/>
                </a:solidFill>
                <a:latin typeface="Times New Roman" panose="02020603050405020304" pitchFamily="18" charset="0"/>
                <a:ea typeface="华文行楷" pitchFamily="2" charset="-122"/>
                <a:cs typeface="Times New Roman" panose="02020603050405020304" pitchFamily="18" charset="0"/>
              </a:rPr>
              <a:t>  </a:t>
            </a:r>
            <a:r>
              <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rPr>
              <a:t>可以作表语、后置定语</a:t>
            </a:r>
            <a:endPar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
        <p:nvSpPr>
          <p:cNvPr id="6" name="文本框 5"/>
          <p:cNvSpPr txBox="1"/>
          <p:nvPr/>
        </p:nvSpPr>
        <p:spPr>
          <a:xfrm>
            <a:off x="258041" y="2597717"/>
            <a:ext cx="2392224" cy="3108543"/>
          </a:xfrm>
          <a:prstGeom prst="rect">
            <a:avLst/>
          </a:prstGeom>
          <a:noFill/>
          <a:ln>
            <a:solidFill>
              <a:srgbClr val="92D050"/>
            </a:solidFill>
          </a:ln>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 useful</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valuable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helpful</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beneficial</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interesting</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important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significant </a:t>
            </a:r>
            <a:endParaRPr lang="en-US" altLang="zh-CN" sz="2800" dirty="0">
              <a:solidFill>
                <a:srgbClr val="00206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2948705" y="2616159"/>
            <a:ext cx="2602352" cy="3108543"/>
          </a:xfrm>
          <a:prstGeom prst="rect">
            <a:avLst/>
          </a:prstGeom>
          <a:noFill/>
          <a:ln>
            <a:solidFill>
              <a:schemeClr val="accent3"/>
            </a:solidFill>
          </a:ln>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 of use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of value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of help</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of benefit</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of interest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of importance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of significance </a:t>
            </a:r>
            <a:endParaRPr lang="en-US" altLang="zh-CN" sz="2800" dirty="0">
              <a:solidFill>
                <a:srgbClr val="00206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5621482" y="2687569"/>
            <a:ext cx="6570519" cy="1815882"/>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 1) The dictionary is very helpful to learners of English.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2) The dictionary is  _____ _____  _____ to learners of English. </a:t>
            </a:r>
            <a:endParaRPr lang="en-US" altLang="zh-CN" sz="2800" dirty="0">
              <a:solidFill>
                <a:srgbClr val="00206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8618103" y="3501471"/>
            <a:ext cx="3243699" cy="461665"/>
          </a:xfrm>
          <a:prstGeom prst="rect">
            <a:avLst/>
          </a:prstGeom>
          <a:noFill/>
        </p:spPr>
        <p:txBody>
          <a:bodyPr wrap="squar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of       great          help </a:t>
            </a:r>
            <a:endParaRPr lang="zh-CN" altLang="en-US" sz="2400" dirty="0"/>
          </a:p>
        </p:txBody>
      </p:sp>
      <p:sp>
        <p:nvSpPr>
          <p:cNvPr id="11" name="文本框 10"/>
          <p:cNvSpPr txBox="1"/>
          <p:nvPr/>
        </p:nvSpPr>
        <p:spPr>
          <a:xfrm>
            <a:off x="5551057" y="4534227"/>
            <a:ext cx="6460833" cy="1384995"/>
          </a:xfrm>
          <a:prstGeom prst="rect">
            <a:avLst/>
          </a:prstGeom>
          <a:noFill/>
        </p:spPr>
        <p:txBody>
          <a:bodyPr wrap="square" rtlCol="0">
            <a:spAutoFit/>
          </a:bodyPr>
          <a:lstStyle/>
          <a:p>
            <a:pPr marL="514350" indent="-514350">
              <a:buAutoNum type="arabicParenR"/>
            </a:pPr>
            <a:r>
              <a:rPr lang="en-US" altLang="zh-CN" sz="2800" dirty="0">
                <a:solidFill>
                  <a:srgbClr val="002060"/>
                </a:solidFill>
                <a:latin typeface="Times New Roman" panose="02020603050405020304" pitchFamily="18" charset="0"/>
                <a:cs typeface="Times New Roman" panose="02020603050405020304" pitchFamily="18" charset="0"/>
              </a:rPr>
              <a:t>This is a very valuable book.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arenR"/>
            </a:pPr>
            <a:r>
              <a:rPr lang="en-US" altLang="zh-CN" sz="2800" dirty="0">
                <a:solidFill>
                  <a:srgbClr val="002060"/>
                </a:solidFill>
                <a:latin typeface="Times New Roman" panose="02020603050405020304" pitchFamily="18" charset="0"/>
                <a:cs typeface="Times New Roman" panose="02020603050405020304" pitchFamily="18" charset="0"/>
              </a:rPr>
              <a:t>This is a book ______ _______ _____.</a:t>
            </a:r>
            <a:endParaRPr lang="en-US" altLang="zh-CN" sz="2800" dirty="0">
              <a:solidFill>
                <a:srgbClr val="002060"/>
              </a:solidFill>
              <a:latin typeface="Times New Roman" panose="02020603050405020304" pitchFamily="18" charset="0"/>
              <a:cs typeface="Times New Roman" panose="02020603050405020304" pitchFamily="18" charset="0"/>
            </a:endParaRPr>
          </a:p>
          <a:p>
            <a:endParaRPr lang="zh-CN" altLang="en-US" sz="2800" dirty="0"/>
          </a:p>
        </p:txBody>
      </p:sp>
      <p:sp>
        <p:nvSpPr>
          <p:cNvPr id="12" name="文本框 11"/>
          <p:cNvSpPr txBox="1"/>
          <p:nvPr/>
        </p:nvSpPr>
        <p:spPr>
          <a:xfrm>
            <a:off x="8421831" y="4934337"/>
            <a:ext cx="3278332"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of      great      value</a:t>
            </a:r>
            <a:endParaRPr lang="zh-CN" altLang="en-US" sz="2800" dirty="0"/>
          </a:p>
        </p:txBody>
      </p:sp>
      <p:sp>
        <p:nvSpPr>
          <p:cNvPr id="13" name="文本框 12"/>
          <p:cNvSpPr txBox="1"/>
          <p:nvPr/>
        </p:nvSpPr>
        <p:spPr>
          <a:xfrm>
            <a:off x="5545281" y="5477512"/>
            <a:ext cx="6722919" cy="1384995"/>
          </a:xfrm>
          <a:prstGeom prst="rect">
            <a:avLst/>
          </a:prstGeom>
          <a:noFill/>
        </p:spPr>
        <p:txBody>
          <a:bodyPr wrap="square" rtlCol="0">
            <a:spAutoFit/>
          </a:bodyPr>
          <a:lstStyle/>
          <a:p>
            <a:pPr marL="514350" indent="-514350">
              <a:buAutoNum type="arabicParenR"/>
            </a:pPr>
            <a:r>
              <a:rPr lang="en-US" altLang="zh-CN" sz="2800" dirty="0">
                <a:solidFill>
                  <a:srgbClr val="002060"/>
                </a:solidFill>
                <a:latin typeface="Times New Roman" panose="02020603050405020304" pitchFamily="18" charset="0"/>
                <a:cs typeface="Times New Roman" panose="02020603050405020304" pitchFamily="18" charset="0"/>
              </a:rPr>
              <a:t>The medicine is not useful.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2) The medicine is ______ _______ _______. </a:t>
            </a:r>
            <a:endParaRPr lang="en-US" altLang="zh-CN" sz="2800" dirty="0">
              <a:solidFill>
                <a:srgbClr val="002060"/>
              </a:solidFill>
              <a:latin typeface="Times New Roman" panose="02020603050405020304" pitchFamily="18" charset="0"/>
              <a:cs typeface="Times New Roman" panose="02020603050405020304" pitchFamily="18" charset="0"/>
            </a:endParaRPr>
          </a:p>
          <a:p>
            <a:endParaRPr lang="zh-CN" altLang="en-US" sz="2800" dirty="0"/>
          </a:p>
        </p:txBody>
      </p:sp>
      <p:sp>
        <p:nvSpPr>
          <p:cNvPr id="14" name="文本框 13"/>
          <p:cNvSpPr txBox="1"/>
          <p:nvPr/>
        </p:nvSpPr>
        <p:spPr>
          <a:xfrm>
            <a:off x="8722012" y="5796604"/>
            <a:ext cx="3278332"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of      no        use</a:t>
            </a:r>
            <a:endParaRPr lang="zh-CN"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additive="base">
                                        <p:cTn id="2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 calcmode="lin" valueType="num">
                                      <p:cBhvr additive="base">
                                        <p:cTn id="6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bg/>
                                          </p:spTgt>
                                        </p:tgtEl>
                                        <p:attrNameLst>
                                          <p:attrName>style.visibility</p:attrName>
                                        </p:attrNameLst>
                                      </p:cBhvr>
                                      <p:to>
                                        <p:strVal val="visible"/>
                                      </p:to>
                                    </p:set>
                                    <p:anim calcmode="lin" valueType="num">
                                      <p:cBhvr additive="base">
                                        <p:cTn id="7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 calcmode="lin" valueType="num">
                                      <p:cBhvr additive="base">
                                        <p:cTn id="7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1" end="1"/>
                                            </p:txEl>
                                          </p:spTgt>
                                        </p:tgtEl>
                                        <p:attrNameLst>
                                          <p:attrName>style.visibility</p:attrName>
                                        </p:attrNameLst>
                                      </p:cBhvr>
                                      <p:to>
                                        <p:strVal val="visible"/>
                                      </p:to>
                                    </p:set>
                                    <p:anim calcmode="lin" valueType="num">
                                      <p:cBhvr additive="base">
                                        <p:cTn id="8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xEl>
                                              <p:pRg st="2" end="2"/>
                                            </p:txEl>
                                          </p:spTgt>
                                        </p:tgtEl>
                                        <p:attrNameLst>
                                          <p:attrName>style.visibility</p:attrName>
                                        </p:attrNameLst>
                                      </p:cBhvr>
                                      <p:to>
                                        <p:strVal val="visible"/>
                                      </p:to>
                                    </p:set>
                                    <p:anim calcmode="lin" valueType="num">
                                      <p:cBhvr additive="base">
                                        <p:cTn id="9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anim calcmode="lin" valueType="num">
                                      <p:cBhvr additive="base">
                                        <p:cTn id="9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txEl>
                                              <p:pRg st="4" end="4"/>
                                            </p:txEl>
                                          </p:spTgt>
                                        </p:tgtEl>
                                        <p:attrNameLst>
                                          <p:attrName>style.visibility</p:attrName>
                                        </p:attrNameLst>
                                      </p:cBhvr>
                                      <p:to>
                                        <p:strVal val="visible"/>
                                      </p:to>
                                    </p:set>
                                    <p:anim calcmode="lin" valueType="num">
                                      <p:cBhvr additive="base">
                                        <p:cTn id="10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xEl>
                                              <p:pRg st="5" end="5"/>
                                            </p:txEl>
                                          </p:spTgt>
                                        </p:tgtEl>
                                        <p:attrNameLst>
                                          <p:attrName>style.visibility</p:attrName>
                                        </p:attrNameLst>
                                      </p:cBhvr>
                                      <p:to>
                                        <p:strVal val="visible"/>
                                      </p:to>
                                    </p:set>
                                    <p:anim calcmode="lin" valueType="num">
                                      <p:cBhvr additive="base">
                                        <p:cTn id="10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anim calcmode="lin" valueType="num">
                                      <p:cBhvr additive="base">
                                        <p:cTn id="11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
                                            <p:txEl>
                                              <p:pRg st="0" end="0"/>
                                            </p:txEl>
                                          </p:spTgt>
                                        </p:tgtEl>
                                        <p:attrNameLst>
                                          <p:attrName>style.visibility</p:attrName>
                                        </p:attrNameLst>
                                      </p:cBhvr>
                                      <p:to>
                                        <p:strVal val="visible"/>
                                      </p:to>
                                    </p:set>
                                    <p:anim calcmode="lin" valueType="num">
                                      <p:cBhvr additive="base">
                                        <p:cTn id="1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
                                            <p:txEl>
                                              <p:pRg st="1" end="1"/>
                                            </p:txEl>
                                          </p:spTgt>
                                        </p:tgtEl>
                                        <p:attrNameLst>
                                          <p:attrName>style.visibility</p:attrName>
                                        </p:attrNameLst>
                                      </p:cBhvr>
                                      <p:to>
                                        <p:strVal val="visible"/>
                                      </p:to>
                                    </p:set>
                                    <p:anim calcmode="lin" valueType="num">
                                      <p:cBhvr additive="base">
                                        <p:cTn id="12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0"/>
                                        </p:tgtEl>
                                        <p:attrNameLst>
                                          <p:attrName>style.visibility</p:attrName>
                                        </p:attrNameLst>
                                      </p:cBhvr>
                                      <p:to>
                                        <p:strVal val="visible"/>
                                      </p:to>
                                    </p:set>
                                    <p:anim calcmode="lin" valueType="num">
                                      <p:cBhvr additive="base">
                                        <p:cTn id="133" dur="500" fill="hold"/>
                                        <p:tgtEl>
                                          <p:spTgt spid="10"/>
                                        </p:tgtEl>
                                        <p:attrNameLst>
                                          <p:attrName>ppt_x</p:attrName>
                                        </p:attrNameLst>
                                      </p:cBhvr>
                                      <p:tavLst>
                                        <p:tav tm="0">
                                          <p:val>
                                            <p:strVal val="#ppt_x"/>
                                          </p:val>
                                        </p:tav>
                                        <p:tav tm="100000">
                                          <p:val>
                                            <p:strVal val="#ppt_x"/>
                                          </p:val>
                                        </p:tav>
                                      </p:tavLst>
                                    </p:anim>
                                    <p:anim calcmode="lin" valueType="num">
                                      <p:cBhvr additive="base">
                                        <p:cTn id="1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additive="base">
                                        <p:cTn id="139" dur="500" fill="hold"/>
                                        <p:tgtEl>
                                          <p:spTgt spid="11"/>
                                        </p:tgtEl>
                                        <p:attrNameLst>
                                          <p:attrName>ppt_x</p:attrName>
                                        </p:attrNameLst>
                                      </p:cBhvr>
                                      <p:tavLst>
                                        <p:tav tm="0">
                                          <p:val>
                                            <p:strVal val="#ppt_x"/>
                                          </p:val>
                                        </p:tav>
                                        <p:tav tm="100000">
                                          <p:val>
                                            <p:strVal val="#ppt_x"/>
                                          </p:val>
                                        </p:tav>
                                      </p:tavLst>
                                    </p:anim>
                                    <p:anim calcmode="lin" valueType="num">
                                      <p:cBhvr additive="base">
                                        <p:cTn id="1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additive="base">
                                        <p:cTn id="145" dur="500" fill="hold"/>
                                        <p:tgtEl>
                                          <p:spTgt spid="12"/>
                                        </p:tgtEl>
                                        <p:attrNameLst>
                                          <p:attrName>ppt_x</p:attrName>
                                        </p:attrNameLst>
                                      </p:cBhvr>
                                      <p:tavLst>
                                        <p:tav tm="0">
                                          <p:val>
                                            <p:strVal val="#ppt_x"/>
                                          </p:val>
                                        </p:tav>
                                        <p:tav tm="100000">
                                          <p:val>
                                            <p:strVal val="#ppt_x"/>
                                          </p:val>
                                        </p:tav>
                                      </p:tavLst>
                                    </p:anim>
                                    <p:anim calcmode="lin" valueType="num">
                                      <p:cBhvr additive="base">
                                        <p:cTn id="1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 calcmode="lin" valueType="num">
                                      <p:cBhvr additive="base">
                                        <p:cTn id="151" dur="500" fill="hold"/>
                                        <p:tgtEl>
                                          <p:spTgt spid="13"/>
                                        </p:tgtEl>
                                        <p:attrNameLst>
                                          <p:attrName>ppt_x</p:attrName>
                                        </p:attrNameLst>
                                      </p:cBhvr>
                                      <p:tavLst>
                                        <p:tav tm="0">
                                          <p:val>
                                            <p:strVal val="#ppt_x"/>
                                          </p:val>
                                        </p:tav>
                                        <p:tav tm="100000">
                                          <p:val>
                                            <p:strVal val="#ppt_x"/>
                                          </p:val>
                                        </p:tav>
                                      </p:tavLst>
                                    </p:anim>
                                    <p:anim calcmode="lin" valueType="num">
                                      <p:cBhvr additive="base">
                                        <p:cTn id="1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4"/>
                                        </p:tgtEl>
                                        <p:attrNameLst>
                                          <p:attrName>style.visibility</p:attrName>
                                        </p:attrNameLst>
                                      </p:cBhvr>
                                      <p:to>
                                        <p:strVal val="visible"/>
                                      </p:to>
                                    </p:set>
                                    <p:anim calcmode="lin" valueType="num">
                                      <p:cBhvr additive="base">
                                        <p:cTn id="157" dur="500" fill="hold"/>
                                        <p:tgtEl>
                                          <p:spTgt spid="14"/>
                                        </p:tgtEl>
                                        <p:attrNameLst>
                                          <p:attrName>ppt_x</p:attrName>
                                        </p:attrNameLst>
                                      </p:cBhvr>
                                      <p:tavLst>
                                        <p:tav tm="0">
                                          <p:val>
                                            <p:strVal val="#ppt_x"/>
                                          </p:val>
                                        </p:tav>
                                        <p:tav tm="100000">
                                          <p:val>
                                            <p:strVal val="#ppt_x"/>
                                          </p:val>
                                        </p:tav>
                                      </p:tavLst>
                                    </p:anim>
                                    <p:anim calcmode="lin" valueType="num">
                                      <p:cBhvr additive="base">
                                        <p:cTn id="1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uiExpand="1" build="p"/>
      <p:bldP spid="7" grpId="0" animBg="1" build="p"/>
      <p:bldP spid="8" grpId="0" build="p"/>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0796" y="674255"/>
            <a:ext cx="895928" cy="1815882"/>
          </a:xfrm>
          <a:prstGeom prst="rect">
            <a:avLst/>
          </a:prstGeom>
          <a:noFill/>
        </p:spPr>
        <p:txBody>
          <a:bodyPr wrap="square" rtlCol="0">
            <a:spAutoFit/>
          </a:bodyPr>
          <a:lstStyle/>
          <a:p>
            <a:endParaRPr lang="en-US" altLang="zh-CN" sz="2800" dirty="0">
              <a:solidFill>
                <a:srgbClr val="FF0000"/>
              </a:solidFill>
              <a:latin typeface="Times New Roman" panose="02020603050405020304" pitchFamily="18" charset="0"/>
              <a:cs typeface="Times New Roman" panose="02020603050405020304" pitchFamily="18" charset="0"/>
            </a:endParaRPr>
          </a:p>
          <a:p>
            <a:endParaRPr lang="en-US" altLang="zh-CN" sz="2800" dirty="0">
              <a:solidFill>
                <a:srgbClr val="FF0000"/>
              </a:solidFill>
              <a:latin typeface="Times New Roman" panose="02020603050405020304" pitchFamily="18" charset="0"/>
              <a:cs typeface="Times New Roman" panose="02020603050405020304" pitchFamily="18" charset="0"/>
            </a:endParaRPr>
          </a:p>
          <a:p>
            <a:endParaRPr lang="en-US" altLang="zh-CN" sz="2800" dirty="0">
              <a:solidFill>
                <a:srgbClr val="FF0000"/>
              </a:solidFill>
              <a:latin typeface="Times New Roman" panose="02020603050405020304" pitchFamily="18" charset="0"/>
              <a:cs typeface="Times New Roman" panose="02020603050405020304" pitchFamily="18" charset="0"/>
            </a:endParaRPr>
          </a:p>
          <a:p>
            <a:r>
              <a:rPr lang="en-US" altLang="zh-CN" sz="2800" dirty="0">
                <a:solidFill>
                  <a:srgbClr val="FF0000"/>
                </a:solidFill>
                <a:latin typeface="Times New Roman" panose="02020603050405020304" pitchFamily="18" charset="0"/>
                <a:cs typeface="Times New Roman" panose="02020603050405020304" pitchFamily="18" charset="0"/>
              </a:rPr>
              <a:t>of</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150504" y="364836"/>
            <a:ext cx="1417783" cy="3970318"/>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age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height</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weight</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err="1">
                <a:solidFill>
                  <a:srgbClr val="002060"/>
                </a:solidFill>
                <a:latin typeface="Times New Roman" panose="02020603050405020304" pitchFamily="18" charset="0"/>
                <a:cs typeface="Times New Roman" panose="02020603050405020304" pitchFamily="18" charset="0"/>
              </a:rPr>
              <a:t>colour</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size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shape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type</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kind </a:t>
            </a:r>
            <a:endParaRPr lang="en-US" altLang="zh-CN" sz="2800" dirty="0">
              <a:solidFill>
                <a:srgbClr val="002060"/>
              </a:solidFill>
              <a:latin typeface="Times New Roman" panose="02020603050405020304" pitchFamily="18" charset="0"/>
              <a:cs typeface="Times New Roman" panose="02020603050405020304" pitchFamily="18" charset="0"/>
            </a:endParaRPr>
          </a:p>
          <a:p>
            <a:endParaRPr lang="en-US" altLang="zh-CN" sz="2800" dirty="0">
              <a:solidFill>
                <a:srgbClr val="002060"/>
              </a:solidFill>
              <a:latin typeface="Times New Roman" panose="02020603050405020304" pitchFamily="18" charset="0"/>
              <a:cs typeface="Times New Roman" panose="02020603050405020304" pitchFamily="18" charset="0"/>
            </a:endParaRPr>
          </a:p>
        </p:txBody>
      </p:sp>
      <p:sp>
        <p:nvSpPr>
          <p:cNvPr id="5" name="右大括号 4"/>
          <p:cNvSpPr/>
          <p:nvPr/>
        </p:nvSpPr>
        <p:spPr>
          <a:xfrm>
            <a:off x="2355850" y="572655"/>
            <a:ext cx="212437" cy="86821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文本框 5"/>
          <p:cNvSpPr txBox="1"/>
          <p:nvPr/>
        </p:nvSpPr>
        <p:spPr>
          <a:xfrm>
            <a:off x="2826905" y="743529"/>
            <a:ext cx="6400800" cy="523220"/>
          </a:xfrm>
          <a:prstGeom prst="rect">
            <a:avLst/>
          </a:prstGeom>
          <a:noFill/>
        </p:spPr>
        <p:txBody>
          <a:bodyPr wrap="square" rtlCol="0">
            <a:spAutoFit/>
          </a:bodyPr>
          <a:lstStyle/>
          <a:p>
            <a:r>
              <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rPr>
              <a:t>人在年龄、身高、体重等方面的特征</a:t>
            </a:r>
            <a:endPar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7" name="右大括号 6"/>
          <p:cNvSpPr/>
          <p:nvPr/>
        </p:nvSpPr>
        <p:spPr>
          <a:xfrm>
            <a:off x="2378940" y="2056027"/>
            <a:ext cx="189347" cy="166622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文本框 7"/>
          <p:cNvSpPr txBox="1"/>
          <p:nvPr/>
        </p:nvSpPr>
        <p:spPr>
          <a:xfrm>
            <a:off x="2714913" y="2760911"/>
            <a:ext cx="7620001" cy="523220"/>
          </a:xfrm>
          <a:prstGeom prst="rect">
            <a:avLst/>
          </a:prstGeom>
          <a:noFill/>
        </p:spPr>
        <p:txBody>
          <a:bodyPr wrap="square" rtlCol="0">
            <a:spAutoFit/>
          </a:bodyPr>
          <a:lstStyle/>
          <a:p>
            <a:r>
              <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rPr>
              <a:t>物在度量、大小、颜色、类别等方面的特征</a:t>
            </a:r>
            <a:endPar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9" name="文本框 8"/>
          <p:cNvSpPr txBox="1"/>
          <p:nvPr/>
        </p:nvSpPr>
        <p:spPr>
          <a:xfrm>
            <a:off x="666173" y="4264774"/>
            <a:ext cx="11374582"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The flowers are </a:t>
            </a:r>
            <a:r>
              <a:rPr lang="en-US" altLang="zh-CN" sz="2800" dirty="0">
                <a:solidFill>
                  <a:srgbClr val="FF0000"/>
                </a:solidFill>
                <a:latin typeface="Times New Roman" panose="02020603050405020304" pitchFamily="18" charset="0"/>
                <a:ea typeface="华文行楷" pitchFamily="2" charset="-122"/>
                <a:cs typeface="Times New Roman" panose="02020603050405020304" pitchFamily="18" charset="0"/>
              </a:rPr>
              <a:t>_______ many different </a:t>
            </a:r>
            <a:r>
              <a:rPr lang="en-US" altLang="zh-CN" sz="2800" dirty="0" err="1">
                <a:solidFill>
                  <a:srgbClr val="FF0000"/>
                </a:solidFill>
                <a:latin typeface="Times New Roman" panose="02020603050405020304" pitchFamily="18" charset="0"/>
                <a:ea typeface="华文行楷" pitchFamily="2" charset="-122"/>
                <a:cs typeface="Times New Roman" panose="02020603050405020304" pitchFamily="18" charset="0"/>
              </a:rPr>
              <a:t>colours</a:t>
            </a:r>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  </a:t>
            </a:r>
            <a:endPar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4" name="文本框 3"/>
          <p:cNvSpPr txBox="1"/>
          <p:nvPr/>
        </p:nvSpPr>
        <p:spPr>
          <a:xfrm>
            <a:off x="2714913" y="1266749"/>
            <a:ext cx="11374582" cy="1384995"/>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1) Tom is as tall as his younger brother. </a:t>
            </a:r>
            <a:endPar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2) Tom is __________________as his younger brother. </a:t>
            </a:r>
            <a:endPar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endParaRPr>
          </a:p>
          <a:p>
            <a:endPar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10" name="文本框 9"/>
          <p:cNvSpPr txBox="1"/>
          <p:nvPr/>
        </p:nvSpPr>
        <p:spPr>
          <a:xfrm>
            <a:off x="4369377" y="1697636"/>
            <a:ext cx="2925041" cy="52322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ea typeface="华文行楷" pitchFamily="2" charset="-122"/>
                <a:cs typeface="Times New Roman" panose="02020603050405020304" pitchFamily="18" charset="0"/>
              </a:rPr>
              <a:t>of the same height</a:t>
            </a:r>
            <a:endParaRPr lang="zh-CN" altLang="en-US" sz="2800" dirty="0"/>
          </a:p>
        </p:txBody>
      </p:sp>
      <p:sp>
        <p:nvSpPr>
          <p:cNvPr id="11" name="文本框 10"/>
          <p:cNvSpPr txBox="1"/>
          <p:nvPr/>
        </p:nvSpPr>
        <p:spPr>
          <a:xfrm>
            <a:off x="3334904" y="4326865"/>
            <a:ext cx="1384300"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ea typeface="华文行楷" pitchFamily="2" charset="-122"/>
                <a:cs typeface="Times New Roman" panose="02020603050405020304" pitchFamily="18" charset="0"/>
              </a:rPr>
              <a:t>of </a:t>
            </a:r>
            <a:endParaRPr lang="zh-CN" altLang="en-US" sz="2400" b="1" dirty="0"/>
          </a:p>
        </p:txBody>
      </p:sp>
      <p:sp>
        <p:nvSpPr>
          <p:cNvPr id="12" name="文本框 11"/>
          <p:cNvSpPr txBox="1"/>
          <p:nvPr/>
        </p:nvSpPr>
        <p:spPr>
          <a:xfrm>
            <a:off x="808760" y="5114197"/>
            <a:ext cx="10446328"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He prefers movies </a:t>
            </a:r>
            <a:r>
              <a:rPr lang="en-US" altLang="zh-CN" sz="2800" dirty="0">
                <a:solidFill>
                  <a:srgbClr val="FF0000"/>
                </a:solidFill>
                <a:latin typeface="Times New Roman" panose="02020603050405020304" pitchFamily="18" charset="0"/>
                <a:ea typeface="华文行楷" pitchFamily="2" charset="-122"/>
                <a:cs typeface="Times New Roman" panose="02020603050405020304" pitchFamily="18" charset="0"/>
              </a:rPr>
              <a:t>of this kind </a:t>
            </a:r>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 </a:t>
            </a:r>
            <a:r>
              <a:rPr lang="en-US" altLang="zh-CN" sz="2800" i="1" dirty="0">
                <a:solidFill>
                  <a:srgbClr val="002060"/>
                </a:solidFill>
                <a:latin typeface="Times New Roman" panose="02020603050405020304" pitchFamily="18" charset="0"/>
                <a:ea typeface="华文行楷" pitchFamily="2" charset="-122"/>
                <a:cs typeface="Times New Roman" panose="02020603050405020304" pitchFamily="18" charset="0"/>
              </a:rPr>
              <a:t>City Lights </a:t>
            </a:r>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and </a:t>
            </a:r>
            <a:r>
              <a:rPr lang="en-US" altLang="zh-CN" sz="2800" i="1" dirty="0">
                <a:solidFill>
                  <a:srgbClr val="002060"/>
                </a:solidFill>
                <a:latin typeface="Times New Roman" panose="02020603050405020304" pitchFamily="18" charset="0"/>
                <a:ea typeface="华文行楷" pitchFamily="2" charset="-122"/>
                <a:cs typeface="Times New Roman" panose="02020603050405020304" pitchFamily="18" charset="0"/>
              </a:rPr>
              <a:t>Modern Times</a:t>
            </a:r>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a:t>
            </a:r>
            <a:endPar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endParaRPr>
          </a:p>
          <a:p>
            <a:endParaRPr lang="zh-CN" altLang="en-US" sz="2800" dirty="0"/>
          </a:p>
        </p:txBody>
      </p:sp>
      <p:sp>
        <p:nvSpPr>
          <p:cNvPr id="13" name="文本框 12"/>
          <p:cNvSpPr txBox="1"/>
          <p:nvPr/>
        </p:nvSpPr>
        <p:spPr>
          <a:xfrm>
            <a:off x="2826905" y="2228041"/>
            <a:ext cx="11374582"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The kids are of </a:t>
            </a:r>
            <a:r>
              <a:rPr lang="en-US" altLang="zh-CN" sz="2800" dirty="0">
                <a:solidFill>
                  <a:srgbClr val="FF0000"/>
                </a:solidFill>
                <a:latin typeface="Times New Roman" panose="02020603050405020304" pitchFamily="18" charset="0"/>
                <a:ea typeface="华文行楷" pitchFamily="2" charset="-122"/>
                <a:cs typeface="Times New Roman" panose="02020603050405020304" pitchFamily="18" charset="0"/>
              </a:rPr>
              <a:t>an/the same age</a:t>
            </a:r>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 </a:t>
            </a:r>
            <a:endPar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0" end="0"/>
                                            </p:txEl>
                                          </p:spTgt>
                                        </p:tgtEl>
                                        <p:attrNameLst>
                                          <p:attrName>style.visibility</p:attrName>
                                        </p:attrNameLst>
                                      </p:cBhvr>
                                      <p:to>
                                        <p:strVal val="visible"/>
                                      </p:to>
                                    </p:set>
                                    <p:anim calcmode="lin" valueType="num">
                                      <p:cBhvr additive="base">
                                        <p:cTn id="8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1" end="1"/>
                                            </p:txEl>
                                          </p:spTgt>
                                        </p:tgtEl>
                                        <p:attrNameLst>
                                          <p:attrName>style.visibility</p:attrName>
                                        </p:attrNameLst>
                                      </p:cBhvr>
                                      <p:to>
                                        <p:strVal val="visible"/>
                                      </p:to>
                                    </p:set>
                                    <p:anim calcmode="lin" valueType="num">
                                      <p:cBhvr additive="base">
                                        <p:cTn id="9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ppt_x"/>
                                          </p:val>
                                        </p:tav>
                                        <p:tav tm="100000">
                                          <p:val>
                                            <p:strVal val="#ppt_x"/>
                                          </p:val>
                                        </p:tav>
                                      </p:tavLst>
                                    </p:anim>
                                    <p:anim calcmode="lin" valueType="num">
                                      <p:cBhvr additive="base">
                                        <p:cTn id="1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500" fill="hold"/>
                                        <p:tgtEl>
                                          <p:spTgt spid="11"/>
                                        </p:tgtEl>
                                        <p:attrNameLst>
                                          <p:attrName>ppt_x</p:attrName>
                                        </p:attrNameLst>
                                      </p:cBhvr>
                                      <p:tavLst>
                                        <p:tav tm="0">
                                          <p:val>
                                            <p:strVal val="#ppt_x"/>
                                          </p:val>
                                        </p:tav>
                                        <p:tav tm="100000">
                                          <p:val>
                                            <p:strVal val="#ppt_x"/>
                                          </p:val>
                                        </p:tav>
                                      </p:tavLst>
                                    </p:anim>
                                    <p:anim calcmode="lin" valueType="num">
                                      <p:cBhvr additive="base">
                                        <p:cTn id="1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additive="base">
                                        <p:cTn id="121" dur="500" fill="hold"/>
                                        <p:tgtEl>
                                          <p:spTgt spid="12"/>
                                        </p:tgtEl>
                                        <p:attrNameLst>
                                          <p:attrName>ppt_x</p:attrName>
                                        </p:attrNameLst>
                                      </p:cBhvr>
                                      <p:tavLst>
                                        <p:tav tm="0">
                                          <p:val>
                                            <p:strVal val="#ppt_x"/>
                                          </p:val>
                                        </p:tav>
                                        <p:tav tm="100000">
                                          <p:val>
                                            <p:strVal val="#ppt_x"/>
                                          </p:val>
                                        </p:tav>
                                      </p:tavLst>
                                    </p:anim>
                                    <p:anim calcmode="lin" valueType="num">
                                      <p:cBhvr additive="base">
                                        <p:cTn id="1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p:bldP spid="7" grpId="0" animBg="1"/>
      <p:bldP spid="8" grpId="0"/>
      <p:bldP spid="9" grpId="0"/>
      <p:bldP spid="4" grpId="0" build="p"/>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2507" y="332509"/>
            <a:ext cx="11720948"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__________(write) Chinese has also become an important means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_______ ________ China’s present is connected with its past. </a:t>
            </a:r>
            <a:endParaRPr lang="zh-CN" altLang="en-US" sz="28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489525" y="259592"/>
            <a:ext cx="1676402"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Written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647123" y="782812"/>
            <a:ext cx="2309090"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by    which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圆角矩形 5"/>
          <p:cNvSpPr/>
          <p:nvPr/>
        </p:nvSpPr>
        <p:spPr>
          <a:xfrm>
            <a:off x="8790133" y="315051"/>
            <a:ext cx="1062181" cy="5911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Times New Roman" panose="02020603050405020304" pitchFamily="18" charset="0"/>
              <a:cs typeface="Times New Roman" panose="02020603050405020304" pitchFamily="18" charset="0"/>
            </a:endParaRPr>
          </a:p>
        </p:txBody>
      </p:sp>
      <p:sp>
        <p:nvSpPr>
          <p:cNvPr id="9" name="文本框 8"/>
          <p:cNvSpPr txBox="1"/>
          <p:nvPr/>
        </p:nvSpPr>
        <p:spPr>
          <a:xfrm>
            <a:off x="489525" y="1417781"/>
            <a:ext cx="8128002" cy="1015663"/>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means n. a way of achieving or doing something</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zh-CN" altLang="en-US" sz="3200" b="1" dirty="0">
                <a:solidFill>
                  <a:srgbClr val="002060"/>
                </a:solidFill>
                <a:latin typeface="Times New Roman" panose="02020603050405020304" pitchFamily="18" charset="0"/>
                <a:ea typeface="华文行楷" pitchFamily="2" charset="-122"/>
                <a:cs typeface="Times New Roman" panose="02020603050405020304" pitchFamily="18" charset="0"/>
              </a:rPr>
              <a:t>方式；方法；途径   单复数同形</a:t>
            </a:r>
            <a:endParaRPr lang="zh-CN" altLang="en-US" sz="3200" b="1"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10" name="文本框 9"/>
          <p:cNvSpPr txBox="1"/>
          <p:nvPr/>
        </p:nvSpPr>
        <p:spPr>
          <a:xfrm>
            <a:off x="424872" y="2564609"/>
            <a:ext cx="11720948" cy="1077218"/>
          </a:xfrm>
          <a:prstGeom prst="rect">
            <a:avLst/>
          </a:prstGeom>
          <a:noFill/>
        </p:spPr>
        <p:txBody>
          <a:bodyPr wrap="square" rtlCol="0">
            <a:spAutoFit/>
          </a:bodyPr>
          <a:lstStyle/>
          <a:p>
            <a:pPr marL="514350" indent="-514350">
              <a:buAutoNum type="arabicParenR"/>
            </a:pPr>
            <a:r>
              <a:rPr lang="en-US" altLang="zh-CN" sz="3200" u="sng" dirty="0">
                <a:solidFill>
                  <a:srgbClr val="002060"/>
                </a:solidFill>
                <a:latin typeface="Times New Roman" panose="02020603050405020304" pitchFamily="18" charset="0"/>
                <a:ea typeface="华文行楷" pitchFamily="2" charset="-122"/>
                <a:cs typeface="Times New Roman" panose="02020603050405020304" pitchFamily="18" charset="0"/>
              </a:rPr>
              <a:t>Every</a:t>
            </a: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rPr>
              <a:t> possible means ________________(try).</a:t>
            </a:r>
            <a:endPar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endParaRPr>
          </a:p>
          <a:p>
            <a:pPr marL="514350" indent="-514350">
              <a:buAutoNum type="arabicParenR"/>
            </a:pPr>
            <a:r>
              <a:rPr lang="en-US" altLang="zh-CN" sz="3200" u="sng" dirty="0">
                <a:solidFill>
                  <a:srgbClr val="002060"/>
                </a:solidFill>
                <a:latin typeface="Times New Roman" panose="02020603050405020304" pitchFamily="18" charset="0"/>
                <a:ea typeface="华文行楷" pitchFamily="2" charset="-122"/>
                <a:cs typeface="Times New Roman" panose="02020603050405020304" pitchFamily="18" charset="0"/>
              </a:rPr>
              <a:t>All</a:t>
            </a: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rPr>
              <a:t> possible means _______________(try). </a:t>
            </a:r>
            <a:endParaRPr lang="zh-CN" altLang="en-US" sz="3200"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11" name="文本框 10"/>
          <p:cNvSpPr txBox="1"/>
          <p:nvPr/>
        </p:nvSpPr>
        <p:spPr>
          <a:xfrm>
            <a:off x="5237018" y="2564609"/>
            <a:ext cx="254923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has been tried</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4595091" y="3087829"/>
            <a:ext cx="2710873"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have been tried</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24873" y="3711437"/>
            <a:ext cx="10123054"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This weed can be controlled _______  various means.</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5237018" y="3680659"/>
            <a:ext cx="1117600"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by</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507995" y="4442766"/>
            <a:ext cx="4784435" cy="954107"/>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by this means</a:t>
            </a:r>
            <a:r>
              <a:rPr lang="zh-CN" altLang="en-US" sz="2800" b="1" dirty="0">
                <a:solidFill>
                  <a:srgbClr val="002060"/>
                </a:solidFill>
                <a:latin typeface="Times New Roman" panose="02020603050405020304" pitchFamily="18" charset="0"/>
                <a:cs typeface="Times New Roman" panose="02020603050405020304" pitchFamily="18" charset="0"/>
              </a:rPr>
              <a:t> </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通过这种方式</a:t>
            </a:r>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 </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by means of… </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通过</a:t>
            </a:r>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的方式</a:t>
            </a:r>
            <a:endPar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16" name="线形标注 1 15"/>
          <p:cNvSpPr/>
          <p:nvPr/>
        </p:nvSpPr>
        <p:spPr>
          <a:xfrm>
            <a:off x="8617527" y="1261913"/>
            <a:ext cx="3435929" cy="1263864"/>
          </a:xfrm>
          <a:prstGeom prst="borderCallout1">
            <a:avLst>
              <a:gd name="adj1" fmla="val 18750"/>
              <a:gd name="adj2" fmla="val -8333"/>
              <a:gd name="adj3" fmla="val -31932"/>
              <a:gd name="adj4" fmla="val 2236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Times New Roman" panose="02020603050405020304" pitchFamily="18" charset="0"/>
                <a:ea typeface="华文行楷" pitchFamily="2" charset="-122"/>
                <a:cs typeface="Times New Roman" panose="02020603050405020304" pitchFamily="18" charset="0"/>
              </a:rPr>
              <a:t>先行词 </a:t>
            </a:r>
            <a:r>
              <a:rPr lang="en-US" altLang="zh-CN" sz="2400" b="1" dirty="0">
                <a:latin typeface="Times New Roman" panose="02020603050405020304" pitchFamily="18" charset="0"/>
                <a:ea typeface="华文行楷" pitchFamily="2" charset="-122"/>
                <a:cs typeface="Times New Roman" panose="02020603050405020304" pitchFamily="18" charset="0"/>
              </a:rPr>
              <a:t>means</a:t>
            </a:r>
            <a:r>
              <a:rPr lang="en-US" altLang="zh-CN" sz="2400" dirty="0">
                <a:latin typeface="Times New Roman" panose="02020603050405020304" pitchFamily="18" charset="0"/>
                <a:ea typeface="华文行楷" pitchFamily="2" charset="-122"/>
                <a:cs typeface="Times New Roman" panose="02020603050405020304" pitchFamily="18" charset="0"/>
              </a:rPr>
              <a:t> </a:t>
            </a:r>
            <a:r>
              <a:rPr lang="zh-CN" altLang="en-US" sz="2400" dirty="0">
                <a:latin typeface="Times New Roman" panose="02020603050405020304" pitchFamily="18" charset="0"/>
                <a:ea typeface="华文行楷" pitchFamily="2" charset="-122"/>
                <a:cs typeface="Times New Roman" panose="02020603050405020304" pitchFamily="18" charset="0"/>
              </a:rPr>
              <a:t>在从句中需要添加介词</a:t>
            </a:r>
            <a:r>
              <a:rPr lang="en-US" altLang="zh-CN" sz="2400" b="1" dirty="0">
                <a:latin typeface="Times New Roman" panose="02020603050405020304" pitchFamily="18" charset="0"/>
                <a:ea typeface="华文行楷" pitchFamily="2" charset="-122"/>
                <a:cs typeface="Times New Roman" panose="02020603050405020304" pitchFamily="18" charset="0"/>
              </a:rPr>
              <a:t>by</a:t>
            </a:r>
            <a:r>
              <a:rPr lang="en-US" altLang="zh-CN" sz="2400" dirty="0">
                <a:latin typeface="Times New Roman" panose="02020603050405020304" pitchFamily="18" charset="0"/>
                <a:ea typeface="华文行楷" pitchFamily="2" charset="-122"/>
                <a:cs typeface="Times New Roman" panose="02020603050405020304" pitchFamily="18" charset="0"/>
              </a:rPr>
              <a:t> </a:t>
            </a:r>
            <a:r>
              <a:rPr lang="zh-CN" altLang="en-US" sz="2400" dirty="0">
                <a:latin typeface="Times New Roman" panose="02020603050405020304" pitchFamily="18" charset="0"/>
                <a:ea typeface="华文行楷" pitchFamily="2" charset="-122"/>
                <a:cs typeface="Times New Roman" panose="02020603050405020304" pitchFamily="18" charset="0"/>
              </a:rPr>
              <a:t>作状语</a:t>
            </a:r>
            <a:endParaRPr lang="zh-CN" altLang="en-US" sz="2400" dirty="0">
              <a:latin typeface="Times New Roman" panose="02020603050405020304" pitchFamily="18" charset="0"/>
              <a:ea typeface="华文行楷"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xEl>
                                              <p:pRg st="1" end="1"/>
                                            </p:txEl>
                                          </p:spTgt>
                                        </p:tgtEl>
                                        <p:attrNameLst>
                                          <p:attrName>style.visibility</p:attrName>
                                        </p:attrNameLst>
                                      </p:cBhvr>
                                      <p:to>
                                        <p:strVal val="visible"/>
                                      </p:to>
                                    </p:set>
                                    <p:anim calcmode="lin" valueType="num">
                                      <p:cBhvr additive="base">
                                        <p:cTn id="6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p:bldP spid="10" grpId="0"/>
      <p:bldP spid="11" grpId="0"/>
      <p:bldP spid="12" grpId="0"/>
      <p:bldP spid="13" grpId="0"/>
      <p:bldP spid="14" grpId="0"/>
      <p:bldP spid="15" grpId="0" build="p"/>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6667" y="397395"/>
            <a:ext cx="11943418" cy="1569660"/>
          </a:xfrm>
          <a:prstGeom prst="rect">
            <a:avLst/>
          </a:prstGeom>
          <a:solidFill>
            <a:schemeClr val="accent2">
              <a:lumMod val="20000"/>
              <a:lumOff val="80000"/>
            </a:schemeClr>
          </a:solid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As China plays a greater role in global affairs, an increasing number of international students are beginning to </a:t>
            </a:r>
            <a:r>
              <a:rPr lang="en-US" altLang="zh-CN" sz="3200" dirty="0">
                <a:solidFill>
                  <a:srgbClr val="FF0000"/>
                </a:solidFill>
                <a:latin typeface="Times New Roman" panose="02020603050405020304" pitchFamily="18" charset="0"/>
                <a:cs typeface="Times New Roman" panose="02020603050405020304" pitchFamily="18" charset="0"/>
              </a:rPr>
              <a:t>appreciate</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China's culture and history through this amazing language. </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12435" y="2161310"/>
            <a:ext cx="11817649" cy="2677656"/>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appreciate v.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342900" indent="-342900">
              <a:buAutoNum type="arabicParenR"/>
            </a:pPr>
            <a:r>
              <a:rPr lang="en-US" altLang="zh-CN" sz="2800" dirty="0">
                <a:solidFill>
                  <a:srgbClr val="002060"/>
                </a:solidFill>
                <a:latin typeface="Times New Roman" panose="02020603050405020304" pitchFamily="18" charset="0"/>
                <a:cs typeface="Times New Roman" panose="02020603050405020304" pitchFamily="18" charset="0"/>
              </a:rPr>
              <a:t> recognize the good qualities of somebody/something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    </a:t>
            </a:r>
            <a:r>
              <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rPr>
              <a:t>欣赏；赏识；重视</a:t>
            </a:r>
            <a:endPar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2) </a:t>
            </a:r>
            <a:r>
              <a:rPr lang="en-US" altLang="zh-CN" sz="2800" u="sng" dirty="0">
                <a:solidFill>
                  <a:srgbClr val="002060"/>
                </a:solidFill>
                <a:latin typeface="Times New Roman" panose="02020603050405020304" pitchFamily="18" charset="0"/>
                <a:cs typeface="Times New Roman" panose="02020603050405020304" pitchFamily="18" charset="0"/>
              </a:rPr>
              <a:t>to be grateful for something </a:t>
            </a:r>
            <a:r>
              <a:rPr lang="en-US" altLang="zh-CN" sz="2800" dirty="0">
                <a:solidFill>
                  <a:srgbClr val="002060"/>
                </a:solidFill>
                <a:latin typeface="Times New Roman" panose="02020603050405020304" pitchFamily="18" charset="0"/>
                <a:cs typeface="Times New Roman" panose="02020603050405020304" pitchFamily="18" charset="0"/>
              </a:rPr>
              <a:t>that somebody has done; to welcome something     </a:t>
            </a:r>
            <a:r>
              <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rPr>
              <a:t>感激；感谢</a:t>
            </a:r>
            <a:endPar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dirty="0">
                <a:solidFill>
                  <a:srgbClr val="002060"/>
                </a:solidFill>
                <a:latin typeface="Times New Roman" panose="02020603050405020304" pitchFamily="18" charset="0"/>
                <a:ea typeface="华文行楷" pitchFamily="2" charset="-122"/>
                <a:cs typeface="Times New Roman" panose="02020603050405020304" pitchFamily="18" charset="0"/>
              </a:rPr>
              <a:t>3) </a:t>
            </a:r>
            <a:r>
              <a:rPr lang="en-US" altLang="zh-CN" sz="2800" dirty="0">
                <a:solidFill>
                  <a:srgbClr val="002060"/>
                </a:solidFill>
                <a:latin typeface="Times New Roman" panose="02020603050405020304" pitchFamily="18" charset="0"/>
                <a:cs typeface="Times New Roman" panose="02020603050405020304" pitchFamily="18" charset="0"/>
              </a:rPr>
              <a:t>to understand that something is true  </a:t>
            </a:r>
            <a:r>
              <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rPr>
              <a:t>理解；意识到；领会</a:t>
            </a:r>
            <a:endParaRPr lang="zh-CN" altLang="en-US" sz="2800"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6139" y="321945"/>
            <a:ext cx="11602077" cy="5590540"/>
          </a:xfrm>
          <a:ln>
            <a:solidFill>
              <a:schemeClr val="accent6">
                <a:lumMod val="75000"/>
              </a:schemeClr>
            </a:solidFill>
          </a:ln>
        </p:spPr>
        <p:txBody>
          <a:bodyPr>
            <a:noAutofit/>
          </a:bodyPr>
          <a:lstStyle/>
          <a:p>
            <a:pPr>
              <a:lnSpc>
                <a:spcPct val="150000"/>
              </a:lnSpc>
            </a:pPr>
            <a:r>
              <a:rPr lang="en-US" altLang="zh-CN" sz="3600" b="1" dirty="0">
                <a:solidFill>
                  <a:schemeClr val="tx1"/>
                </a:solidFill>
                <a:latin typeface="Times New Roman" panose="02020603050405020304" pitchFamily="18" charset="0"/>
                <a:cs typeface="Times New Roman" panose="02020603050405020304" pitchFamily="18" charset="0"/>
              </a:rPr>
              <a:t>I would </a:t>
            </a:r>
            <a:r>
              <a:rPr lang="en-US" altLang="zh-CN" sz="3600" b="1" dirty="0">
                <a:solidFill>
                  <a:srgbClr val="C00000"/>
                </a:solidFill>
                <a:latin typeface="Times New Roman" panose="02020603050405020304" pitchFamily="18" charset="0"/>
                <a:cs typeface="Times New Roman" panose="02020603050405020304" pitchFamily="18" charset="0"/>
              </a:rPr>
              <a:t>appreciate</a:t>
            </a:r>
            <a:r>
              <a:rPr lang="en-US" altLang="zh-CN" sz="3600" b="1" dirty="0">
                <a:solidFill>
                  <a:schemeClr val="tx1"/>
                </a:solidFill>
                <a:latin typeface="Times New Roman" panose="02020603050405020304" pitchFamily="18" charset="0"/>
                <a:cs typeface="Times New Roman" panose="02020603050405020304" pitchFamily="18" charset="0"/>
              </a:rPr>
              <a:t> it if you could give me the concert ticket of Jay Chou. Her songs are </a:t>
            </a:r>
            <a:r>
              <a:rPr lang="en-US" altLang="zh-CN" sz="3600" b="1" dirty="0">
                <a:solidFill>
                  <a:srgbClr val="C00000"/>
                </a:solidFill>
                <a:latin typeface="Times New Roman" panose="02020603050405020304" pitchFamily="18" charset="0"/>
                <a:cs typeface="Times New Roman" panose="02020603050405020304" pitchFamily="18" charset="0"/>
              </a:rPr>
              <a:t>appreciated </a:t>
            </a:r>
            <a:r>
              <a:rPr lang="en-US" altLang="zh-CN" sz="3600" b="1" dirty="0">
                <a:solidFill>
                  <a:schemeClr val="tx1"/>
                </a:solidFill>
                <a:latin typeface="Times New Roman" panose="02020603050405020304" pitchFamily="18" charset="0"/>
                <a:cs typeface="Times New Roman" panose="02020603050405020304" pitchFamily="18" charset="0"/>
              </a:rPr>
              <a:t>by all the fans because they are very touching and meaningful. </a:t>
            </a:r>
            <a:r>
              <a:rPr lang="en-US" altLang="zh-CN" sz="3600" b="1" dirty="0">
                <a:solidFill>
                  <a:schemeClr val="tx1"/>
                </a:solidFill>
                <a:latin typeface="Times New Roman" panose="02020603050405020304" pitchFamily="18" charset="0"/>
                <a:ea typeface="+mn-lt"/>
                <a:cs typeface="Times New Roman" panose="02020603050405020304" pitchFamily="18" charset="0"/>
                <a:sym typeface="+mn-ea"/>
              </a:rPr>
              <a:t> It takes me a long time before I am able to fully </a:t>
            </a:r>
            <a:r>
              <a:rPr lang="en-US" altLang="zh-CN" sz="3600" b="1" dirty="0">
                <a:solidFill>
                  <a:srgbClr val="C00000"/>
                </a:solidFill>
                <a:latin typeface="Times New Roman" panose="02020603050405020304" pitchFamily="18" charset="0"/>
                <a:ea typeface="+mn-lt"/>
                <a:cs typeface="Times New Roman" panose="02020603050405020304" pitchFamily="18" charset="0"/>
                <a:sym typeface="+mn-ea"/>
              </a:rPr>
              <a:t>appreciate </a:t>
            </a:r>
            <a:r>
              <a:rPr lang="en-US" altLang="zh-CN" sz="3600" b="1" dirty="0">
                <a:solidFill>
                  <a:schemeClr val="tx1"/>
                </a:solidFill>
                <a:latin typeface="Times New Roman" panose="02020603050405020304" pitchFamily="18" charset="0"/>
                <a:ea typeface="+mn-lt"/>
                <a:cs typeface="Times New Roman" panose="02020603050405020304" pitchFamily="18" charset="0"/>
                <a:sym typeface="+mn-ea"/>
              </a:rPr>
              <a:t>the lyrics.</a:t>
            </a:r>
            <a:endParaRPr lang="en-US" altLang="zh-CN" sz="3600" b="1" dirty="0">
              <a:solidFill>
                <a:schemeClr val="tx1"/>
              </a:solidFill>
              <a:latin typeface="Times New Roman" panose="02020603050405020304" pitchFamily="18" charset="0"/>
              <a:ea typeface="+mn-lt"/>
              <a:cs typeface="Times New Roman" panose="02020603050405020304" pitchFamily="18" charset="0"/>
            </a:endParaRPr>
          </a:p>
          <a:p>
            <a:pPr>
              <a:lnSpc>
                <a:spcPct val="150000"/>
              </a:lnSpc>
            </a:pP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3978102" y="928630"/>
            <a:ext cx="1016000" cy="583565"/>
          </a:xfrm>
          <a:prstGeom prst="rect">
            <a:avLst/>
          </a:prstGeom>
          <a:solidFill>
            <a:schemeClr val="bg1"/>
          </a:solidFill>
          <a:ln>
            <a:solidFill>
              <a:schemeClr val="accent4"/>
            </a:solidFill>
          </a:ln>
        </p:spPr>
        <p:txBody>
          <a:bodyPr wrap="square" rtlCol="0">
            <a:spAutoFit/>
          </a:bodyPr>
          <a:lstStyle/>
          <a:p>
            <a:r>
              <a:rPr lang="zh-CN" altLang="en-US" sz="3200" b="1" dirty="0">
                <a:gradFill>
                  <a:gsLst>
                    <a:gs pos="0">
                      <a:srgbClr val="A0686F"/>
                    </a:gs>
                    <a:gs pos="100000">
                      <a:srgbClr val="894C53"/>
                    </a:gs>
                  </a:gsLst>
                  <a:lin scaled="1"/>
                </a:gradFill>
                <a:latin typeface="华文行楷" pitchFamily="2" charset="-122"/>
                <a:ea typeface="华文行楷" pitchFamily="2" charset="-122"/>
              </a:rPr>
              <a:t>感激</a:t>
            </a:r>
            <a:r>
              <a:rPr lang="en-US" altLang="zh-CN" sz="3200" b="1" dirty="0">
                <a:gradFill>
                  <a:gsLst>
                    <a:gs pos="0">
                      <a:srgbClr val="A0686F"/>
                    </a:gs>
                    <a:gs pos="100000">
                      <a:srgbClr val="894C53"/>
                    </a:gs>
                  </a:gsLst>
                  <a:lin scaled="1"/>
                </a:gradFill>
                <a:latin typeface="华文行楷" pitchFamily="2" charset="-122"/>
                <a:ea typeface="华文行楷" pitchFamily="2" charset="-122"/>
              </a:rPr>
              <a:t> </a:t>
            </a:r>
            <a:endParaRPr lang="en-US" altLang="zh-CN" sz="3200" b="1" dirty="0">
              <a:gradFill>
                <a:gsLst>
                  <a:gs pos="0">
                    <a:srgbClr val="A0686F"/>
                  </a:gs>
                  <a:gs pos="100000">
                    <a:srgbClr val="894C53"/>
                  </a:gs>
                </a:gsLst>
                <a:lin scaled="1"/>
              </a:gradFill>
              <a:latin typeface="华文行楷" pitchFamily="2" charset="-122"/>
              <a:ea typeface="华文行楷" pitchFamily="2" charset="-122"/>
            </a:endParaRPr>
          </a:p>
        </p:txBody>
      </p:sp>
      <p:sp>
        <p:nvSpPr>
          <p:cNvPr id="4" name="文本框 3"/>
          <p:cNvSpPr txBox="1"/>
          <p:nvPr/>
        </p:nvSpPr>
        <p:spPr>
          <a:xfrm>
            <a:off x="8150072" y="1813214"/>
            <a:ext cx="1273175" cy="583565"/>
          </a:xfrm>
          <a:prstGeom prst="rect">
            <a:avLst/>
          </a:prstGeom>
          <a:solidFill>
            <a:schemeClr val="bg1"/>
          </a:solidFill>
          <a:ln>
            <a:solidFill>
              <a:schemeClr val="accent4"/>
            </a:solidFill>
          </a:ln>
        </p:spPr>
        <p:txBody>
          <a:bodyPr wrap="square" rtlCol="0">
            <a:spAutoFit/>
          </a:bodyPr>
          <a:lstStyle/>
          <a:p>
            <a:r>
              <a:rPr lang="zh-CN" altLang="en-US" sz="3200" b="1" dirty="0">
                <a:gradFill>
                  <a:gsLst>
                    <a:gs pos="0">
                      <a:srgbClr val="A0686F"/>
                    </a:gs>
                    <a:gs pos="100000">
                      <a:srgbClr val="894C53"/>
                    </a:gs>
                  </a:gsLst>
                  <a:lin scaled="1"/>
                </a:gradFill>
                <a:latin typeface="华文行楷" pitchFamily="2" charset="-122"/>
                <a:ea typeface="华文行楷" pitchFamily="2" charset="-122"/>
              </a:rPr>
              <a:t>欣赏</a:t>
            </a:r>
            <a:r>
              <a:rPr lang="en-US" altLang="zh-CN" sz="3200" dirty="0">
                <a:latin typeface="华文行楷" pitchFamily="2" charset="-122"/>
                <a:ea typeface="华文行楷" pitchFamily="2" charset="-122"/>
              </a:rPr>
              <a:t> </a:t>
            </a:r>
            <a:endParaRPr lang="en-US" altLang="zh-CN" sz="3200" dirty="0">
              <a:latin typeface="华文行楷" pitchFamily="2" charset="-122"/>
              <a:ea typeface="华文行楷" pitchFamily="2" charset="-122"/>
            </a:endParaRPr>
          </a:p>
        </p:txBody>
      </p:sp>
      <p:sp>
        <p:nvSpPr>
          <p:cNvPr id="5" name="文本框 4"/>
          <p:cNvSpPr txBox="1"/>
          <p:nvPr/>
        </p:nvSpPr>
        <p:spPr>
          <a:xfrm>
            <a:off x="1105959" y="4372391"/>
            <a:ext cx="1234440" cy="583565"/>
          </a:xfrm>
          <a:prstGeom prst="rect">
            <a:avLst/>
          </a:prstGeom>
          <a:solidFill>
            <a:schemeClr val="bg1"/>
          </a:solidFill>
          <a:ln>
            <a:solidFill>
              <a:schemeClr val="accent4"/>
            </a:solidFill>
          </a:ln>
        </p:spPr>
        <p:txBody>
          <a:bodyPr wrap="square" rtlCol="0">
            <a:spAutoFit/>
          </a:bodyPr>
          <a:lstStyle/>
          <a:p>
            <a:r>
              <a:rPr lang="zh-CN" altLang="en-US" sz="3200" b="1" dirty="0">
                <a:gradFill>
                  <a:gsLst>
                    <a:gs pos="0">
                      <a:srgbClr val="A0686F"/>
                    </a:gs>
                    <a:gs pos="100000">
                      <a:srgbClr val="894C53"/>
                    </a:gs>
                  </a:gsLst>
                  <a:lin scaled="1"/>
                </a:gradFill>
                <a:latin typeface="华文行楷" pitchFamily="2" charset="-122"/>
                <a:ea typeface="华文行楷" pitchFamily="2" charset="-122"/>
              </a:rPr>
              <a:t>理解</a:t>
            </a:r>
            <a:r>
              <a:rPr lang="en-US" altLang="zh-CN" sz="3200" dirty="0">
                <a:latin typeface="华文行楷" pitchFamily="2" charset="-122"/>
                <a:ea typeface="华文行楷" pitchFamily="2" charset="-122"/>
              </a:rPr>
              <a:t> </a:t>
            </a:r>
            <a:endParaRPr lang="en-US" altLang="zh-CN" sz="3200" dirty="0">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4" grpId="0" bldLvl="0" animBg="1"/>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rcRect l="16095" t="19600" r="49298" b="17762"/>
          <a:stretch>
            <a:fillRect/>
          </a:stretch>
        </p:blipFill>
        <p:spPr>
          <a:xfrm>
            <a:off x="0" y="-209867"/>
            <a:ext cx="1878330" cy="1482725"/>
          </a:xfrm>
          <a:prstGeom prst="rect">
            <a:avLst/>
          </a:prstGeom>
        </p:spPr>
      </p:pic>
      <p:pic>
        <p:nvPicPr>
          <p:cNvPr id="9" name="图片 8"/>
          <p:cNvPicPr>
            <a:picLocks noChangeAspect="1"/>
          </p:cNvPicPr>
          <p:nvPr/>
        </p:nvPicPr>
        <p:blipFill>
          <a:blip r:embed="rId2"/>
          <a:srcRect l="25283" r="26417"/>
          <a:stretch>
            <a:fillRect/>
          </a:stretch>
        </p:blipFill>
        <p:spPr>
          <a:xfrm>
            <a:off x="9671231" y="123461"/>
            <a:ext cx="1937385" cy="1693545"/>
          </a:xfrm>
          <a:prstGeom prst="rect">
            <a:avLst/>
          </a:prstGeom>
        </p:spPr>
      </p:pic>
      <p:pic>
        <p:nvPicPr>
          <p:cNvPr id="10" name="图片 9"/>
          <p:cNvPicPr>
            <a:picLocks noChangeAspect="1"/>
          </p:cNvPicPr>
          <p:nvPr/>
        </p:nvPicPr>
        <p:blipFill>
          <a:blip r:embed="rId3"/>
          <a:srcRect l="33006" r="28259"/>
          <a:stretch>
            <a:fillRect/>
          </a:stretch>
        </p:blipFill>
        <p:spPr>
          <a:xfrm>
            <a:off x="3459298" y="4182383"/>
            <a:ext cx="1851025" cy="1503045"/>
          </a:xfrm>
          <a:prstGeom prst="rect">
            <a:avLst/>
          </a:prstGeom>
        </p:spPr>
      </p:pic>
      <p:pic>
        <p:nvPicPr>
          <p:cNvPr id="11" name="图片 10"/>
          <p:cNvPicPr>
            <a:picLocks noChangeAspect="1"/>
          </p:cNvPicPr>
          <p:nvPr/>
        </p:nvPicPr>
        <p:blipFill>
          <a:blip r:embed="rId4"/>
          <a:stretch>
            <a:fillRect/>
          </a:stretch>
        </p:blipFill>
        <p:spPr>
          <a:xfrm>
            <a:off x="9123861" y="5063793"/>
            <a:ext cx="2390140" cy="1388745"/>
          </a:xfrm>
          <a:prstGeom prst="rect">
            <a:avLst/>
          </a:prstGeom>
        </p:spPr>
      </p:pic>
      <p:pic>
        <p:nvPicPr>
          <p:cNvPr id="14" name="图片 13"/>
          <p:cNvPicPr>
            <a:picLocks noChangeAspect="1"/>
          </p:cNvPicPr>
          <p:nvPr/>
        </p:nvPicPr>
        <p:blipFill>
          <a:blip r:embed="rId5">
            <a:biLevel thresh="50000"/>
          </a:blip>
          <a:srcRect r="66107" b="20947"/>
          <a:stretch>
            <a:fillRect/>
          </a:stretch>
        </p:blipFill>
        <p:spPr>
          <a:xfrm>
            <a:off x="166915" y="5211446"/>
            <a:ext cx="1120140" cy="1431925"/>
          </a:xfrm>
          <a:prstGeom prst="leftBracket">
            <a:avLst/>
          </a:prstGeom>
        </p:spPr>
      </p:pic>
      <p:pic>
        <p:nvPicPr>
          <p:cNvPr id="17" name="图片 16"/>
          <p:cNvPicPr>
            <a:picLocks noChangeAspect="1"/>
          </p:cNvPicPr>
          <p:nvPr/>
        </p:nvPicPr>
        <p:blipFill>
          <a:blip r:embed="rId6">
            <a:biLevel thresh="50000"/>
          </a:blip>
          <a:stretch>
            <a:fillRect/>
          </a:stretch>
        </p:blipFill>
        <p:spPr>
          <a:xfrm>
            <a:off x="6881679" y="3227855"/>
            <a:ext cx="1571625" cy="1409065"/>
          </a:xfrm>
          <a:prstGeom prst="rect">
            <a:avLst/>
          </a:prstGeom>
        </p:spPr>
      </p:pic>
      <p:sp>
        <p:nvSpPr>
          <p:cNvPr id="23" name="文本框 22"/>
          <p:cNvSpPr txBox="1"/>
          <p:nvPr/>
        </p:nvSpPr>
        <p:spPr>
          <a:xfrm>
            <a:off x="878115" y="282089"/>
            <a:ext cx="9020628" cy="3170099"/>
          </a:xfrm>
          <a:prstGeom prst="rect">
            <a:avLst/>
          </a:prstGeom>
          <a:noFill/>
        </p:spPr>
        <p:txBody>
          <a:bodyPr wrap="square" rtlCol="0">
            <a:spAutoFit/>
          </a:bodyPr>
          <a:lstStyle/>
          <a:p>
            <a:r>
              <a:rPr lang="en-US" altLang="zh-CN" sz="4000" b="1" dirty="0">
                <a:solidFill>
                  <a:srgbClr val="FF0000"/>
                </a:solidFill>
                <a:latin typeface="Times New Roman" panose="02020603050405020304" pitchFamily="18" charset="0"/>
                <a:cs typeface="Times New Roman" panose="02020603050405020304" pitchFamily="18" charset="0"/>
              </a:rPr>
              <a:t>                          B1U5  </a:t>
            </a:r>
            <a:endParaRPr lang="en-US" altLang="zh-CN" sz="4000" b="1" dirty="0">
              <a:solidFill>
                <a:srgbClr val="FF0000"/>
              </a:solidFill>
              <a:latin typeface="Times New Roman" panose="02020603050405020304" pitchFamily="18" charset="0"/>
              <a:cs typeface="Times New Roman" panose="02020603050405020304" pitchFamily="18" charset="0"/>
            </a:endParaRPr>
          </a:p>
          <a:p>
            <a:r>
              <a:rPr lang="en-US" altLang="zh-CN" sz="4000" b="1" dirty="0">
                <a:solidFill>
                  <a:srgbClr val="FF0000"/>
                </a:solidFill>
                <a:latin typeface="Times New Roman" panose="02020603050405020304" pitchFamily="18" charset="0"/>
                <a:cs typeface="Times New Roman" panose="02020603050405020304" pitchFamily="18" charset="0"/>
              </a:rPr>
              <a:t> </a:t>
            </a:r>
            <a:endParaRPr lang="en-US" altLang="zh-CN" sz="4000" b="1" dirty="0">
              <a:solidFill>
                <a:srgbClr val="FF0000"/>
              </a:solidFill>
              <a:latin typeface="Times New Roman" panose="02020603050405020304" pitchFamily="18" charset="0"/>
              <a:cs typeface="Times New Roman" panose="02020603050405020304" pitchFamily="18" charset="0"/>
            </a:endParaRPr>
          </a:p>
          <a:p>
            <a:r>
              <a:rPr lang="en-US" altLang="zh-CN" sz="4000" b="1" dirty="0">
                <a:solidFill>
                  <a:srgbClr val="FF0000"/>
                </a:solidFill>
                <a:latin typeface="Times New Roman" panose="02020603050405020304" pitchFamily="18" charset="0"/>
                <a:cs typeface="Times New Roman" panose="02020603050405020304" pitchFamily="18" charset="0"/>
              </a:rPr>
              <a:t>        Languages Around the World</a:t>
            </a:r>
            <a:endParaRPr lang="en-US" altLang="zh-CN" sz="4000" b="1" dirty="0">
              <a:solidFill>
                <a:srgbClr val="FF0000"/>
              </a:solidFill>
              <a:latin typeface="Times New Roman" panose="02020603050405020304" pitchFamily="18" charset="0"/>
              <a:cs typeface="Times New Roman" panose="02020603050405020304" pitchFamily="18" charset="0"/>
            </a:endParaRPr>
          </a:p>
          <a:p>
            <a:r>
              <a:rPr lang="en-US" altLang="zh-CN" sz="4000" b="1" dirty="0">
                <a:solidFill>
                  <a:srgbClr val="FF0000"/>
                </a:solidFill>
                <a:latin typeface="Times New Roman" panose="02020603050405020304" pitchFamily="18" charset="0"/>
                <a:cs typeface="Times New Roman" panose="02020603050405020304" pitchFamily="18" charset="0"/>
              </a:rPr>
              <a:t>                     </a:t>
            </a:r>
            <a:endParaRPr lang="en-US" altLang="zh-CN" sz="4000" b="1" dirty="0">
              <a:solidFill>
                <a:srgbClr val="FF0000"/>
              </a:solidFill>
              <a:latin typeface="Times New Roman" panose="02020603050405020304" pitchFamily="18" charset="0"/>
              <a:cs typeface="Times New Roman" panose="02020603050405020304" pitchFamily="18" charset="0"/>
            </a:endParaRPr>
          </a:p>
          <a:p>
            <a:r>
              <a:rPr lang="en-US" altLang="zh-CN" sz="4000" b="1" dirty="0">
                <a:solidFill>
                  <a:srgbClr val="FF0000"/>
                </a:solidFill>
                <a:latin typeface="Times New Roman" panose="02020603050405020304" pitchFamily="18" charset="0"/>
                <a:cs typeface="Times New Roman" panose="02020603050405020304" pitchFamily="18" charset="0"/>
              </a:rPr>
              <a:t>               Language study</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340" y="1290320"/>
            <a:ext cx="11890375" cy="4304665"/>
          </a:xfrm>
        </p:spPr>
        <p:txBody>
          <a:bodyPr>
            <a:normAutofit/>
          </a:bodyPr>
          <a:lstStyle/>
          <a:p>
            <a:pPr marL="0" indent="0">
              <a:buNone/>
            </a:pPr>
            <a:endParaRPr lang="zh-CN" altLang="en-US" sz="4400" dirty="0">
              <a:solidFill>
                <a:srgbClr val="FF0000"/>
              </a:solidFill>
            </a:endParaRPr>
          </a:p>
          <a:p>
            <a:pPr>
              <a:lnSpc>
                <a:spcPct val="110000"/>
              </a:lnSpc>
            </a:pPr>
            <a:r>
              <a:rPr lang="zh-CN" altLang="en-US" sz="2800" b="1" dirty="0">
                <a:solidFill>
                  <a:srgbClr val="FF0000"/>
                </a:solidFill>
              </a:rPr>
              <a:t>I would appreciate it if</a:t>
            </a:r>
            <a:r>
              <a:rPr lang="zh-CN" altLang="en-US" sz="2800" b="1" dirty="0">
                <a:solidFill>
                  <a:schemeClr val="tx1"/>
                </a:solidFill>
              </a:rPr>
              <a:t> you could do me a favour.</a:t>
            </a:r>
            <a:endParaRPr lang="zh-CN" altLang="en-US" sz="2800" b="1" dirty="0">
              <a:solidFill>
                <a:schemeClr val="tx1"/>
              </a:solidFill>
            </a:endParaRPr>
          </a:p>
          <a:p>
            <a:pPr>
              <a:lnSpc>
                <a:spcPct val="110000"/>
              </a:lnSpc>
            </a:pPr>
            <a:r>
              <a:rPr lang="zh-CN" altLang="en-US" sz="2800" b="1" dirty="0">
                <a:solidFill>
                  <a:srgbClr val="FF0000"/>
                </a:solidFill>
              </a:rPr>
              <a:t>I would appreciate it if</a:t>
            </a:r>
            <a:r>
              <a:rPr lang="zh-CN" altLang="en-US" sz="2800" b="1" dirty="0">
                <a:solidFill>
                  <a:srgbClr val="0070C0"/>
                </a:solidFill>
              </a:rPr>
              <a:t> </a:t>
            </a:r>
            <a:r>
              <a:rPr lang="zh-CN" altLang="en-US" sz="2800" b="1" dirty="0">
                <a:solidFill>
                  <a:schemeClr val="tx1"/>
                </a:solidFill>
              </a:rPr>
              <a:t>you could participate in it</a:t>
            </a:r>
            <a:r>
              <a:rPr lang="en-US" altLang="zh-CN" sz="2800" b="1" dirty="0">
                <a:solidFill>
                  <a:schemeClr val="tx1"/>
                </a:solidFill>
              </a:rPr>
              <a:t>.</a:t>
            </a:r>
            <a:endParaRPr lang="en-US" altLang="zh-CN" sz="2800" b="1" dirty="0">
              <a:solidFill>
                <a:schemeClr val="tx1"/>
              </a:solidFill>
            </a:endParaRPr>
          </a:p>
          <a:p>
            <a:pPr>
              <a:lnSpc>
                <a:spcPct val="110000"/>
              </a:lnSpc>
            </a:pPr>
            <a:r>
              <a:rPr lang="en-US" altLang="zh-CN" sz="2800" b="1" dirty="0">
                <a:solidFill>
                  <a:srgbClr val="FF0000"/>
                </a:solidFill>
              </a:rPr>
              <a:t>I would appreciate it if</a:t>
            </a:r>
            <a:r>
              <a:rPr lang="en-US" altLang="zh-CN" sz="2800" b="1" dirty="0">
                <a:solidFill>
                  <a:schemeClr val="tx1"/>
                </a:solidFill>
              </a:rPr>
              <a:t> you could contact me as soon as possible.</a:t>
            </a:r>
            <a:endParaRPr lang="en-US" altLang="zh-CN" sz="2800" b="1" dirty="0">
              <a:solidFill>
                <a:schemeClr val="tx1"/>
              </a:solidFill>
            </a:endParaRPr>
          </a:p>
          <a:p>
            <a:pPr>
              <a:lnSpc>
                <a:spcPct val="110000"/>
              </a:lnSpc>
            </a:pPr>
            <a:r>
              <a:rPr lang="en-US" altLang="zh-CN" sz="2800" b="1" dirty="0">
                <a:solidFill>
                  <a:srgbClr val="FF0000"/>
                </a:solidFill>
              </a:rPr>
              <a:t>I would appreciate it if</a:t>
            </a:r>
            <a:r>
              <a:rPr lang="en-US" altLang="zh-CN" sz="2800" b="1" dirty="0">
                <a:solidFill>
                  <a:schemeClr val="tx1"/>
                </a:solidFill>
              </a:rPr>
              <a:t> you could take my application into consideration.</a:t>
            </a:r>
            <a:endParaRPr lang="en-US" altLang="zh-CN" sz="2800" b="1" dirty="0">
              <a:solidFill>
                <a:schemeClr val="tx1"/>
              </a:solidFill>
            </a:endParaRPr>
          </a:p>
        </p:txBody>
      </p:sp>
      <p:sp>
        <p:nvSpPr>
          <p:cNvPr id="4" name="文本框 3"/>
          <p:cNvSpPr txBox="1"/>
          <p:nvPr/>
        </p:nvSpPr>
        <p:spPr>
          <a:xfrm>
            <a:off x="180340" y="1382395"/>
            <a:ext cx="7727950" cy="645160"/>
          </a:xfrm>
          <a:prstGeom prst="rect">
            <a:avLst/>
          </a:prstGeom>
          <a:solidFill>
            <a:schemeClr val="accent2">
              <a:lumMod val="20000"/>
              <a:lumOff val="80000"/>
            </a:schemeClr>
          </a:solidFill>
          <a:ln>
            <a:solidFill>
              <a:schemeClr val="accent4"/>
            </a:solidFill>
          </a:ln>
        </p:spPr>
        <p:txBody>
          <a:bodyPr wrap="square" rtlCol="0">
            <a:spAutoFit/>
          </a:bodyPr>
          <a:lstStyle/>
          <a:p>
            <a:r>
              <a:rPr lang="en-US" altLang="zh-CN" sz="3600" b="1" dirty="0">
                <a:solidFill>
                  <a:srgbClr val="FF0000"/>
                </a:solidFill>
                <a:latin typeface="Calibri" panose="020F0502020204030204" pitchFamily="34" charset="0"/>
                <a:cs typeface="Calibri" panose="020F0502020204030204" pitchFamily="34" charset="0"/>
                <a:sym typeface="+mn-ea"/>
              </a:rPr>
              <a:t>I would appreciate it</a:t>
            </a:r>
            <a:r>
              <a:rPr lang="en-US" altLang="zh-CN" sz="3600" b="1" dirty="0">
                <a:solidFill>
                  <a:schemeClr val="tx1"/>
                </a:solidFill>
                <a:latin typeface="Calibri" panose="020F0502020204030204" pitchFamily="34" charset="0"/>
                <a:cs typeface="Calibri" panose="020F0502020204030204" pitchFamily="34" charset="0"/>
                <a:sym typeface="+mn-ea"/>
              </a:rPr>
              <a:t> if you could</a:t>
            </a:r>
            <a:r>
              <a:rPr lang="en-US" altLang="zh-CN" sz="3600" dirty="0">
                <a:solidFill>
                  <a:schemeClr val="tx1"/>
                </a:solidFill>
                <a:latin typeface="Calibri" panose="020F0502020204030204" pitchFamily="34" charset="0"/>
                <a:cs typeface="Calibri" panose="020F0502020204030204" pitchFamily="34" charset="0"/>
                <a:sym typeface="+mn-ea"/>
              </a:rPr>
              <a:t>.</a:t>
            </a:r>
            <a:r>
              <a:rPr lang="en-US" altLang="zh-CN" sz="3600" dirty="0">
                <a:latin typeface="Calibri" panose="020F0502020204030204" pitchFamily="34" charset="0"/>
                <a:cs typeface="Calibri" panose="020F0502020204030204" pitchFamily="34" charset="0"/>
                <a:sym typeface="+mn-ea"/>
              </a:rPr>
              <a:t>.</a:t>
            </a:r>
            <a:r>
              <a:rPr lang="en-US" altLang="zh-CN" sz="3200" dirty="0">
                <a:latin typeface="Calibri" panose="020F0502020204030204" pitchFamily="34" charset="0"/>
                <a:cs typeface="Calibri" panose="020F0502020204030204" pitchFamily="34" charset="0"/>
                <a:sym typeface="+mn-ea"/>
              </a:rPr>
              <a:t>.</a:t>
            </a:r>
            <a:endParaRPr lang="en-US" altLang="zh-CN" sz="3200" dirty="0">
              <a:latin typeface="Calibri" panose="020F0502020204030204" pitchFamily="34" charset="0"/>
              <a:cs typeface="Calibri" panose="020F0502020204030204" pitchFamily="34" charset="0"/>
              <a:sym typeface="+mn-ea"/>
            </a:endParaRPr>
          </a:p>
        </p:txBody>
      </p:sp>
      <p:pic>
        <p:nvPicPr>
          <p:cNvPr id="36" name="内容占位符 35"/>
          <p:cNvPicPr>
            <a:picLocks noGrp="1"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1010" y="306070"/>
            <a:ext cx="6748145" cy="1005840"/>
          </a:xfrm>
          <a:prstGeom prst="rect">
            <a:avLst/>
          </a:prstGeom>
        </p:spPr>
      </p:pic>
      <p:sp>
        <p:nvSpPr>
          <p:cNvPr id="2" name="文本框 1"/>
          <p:cNvSpPr txBox="1"/>
          <p:nvPr/>
        </p:nvSpPr>
        <p:spPr>
          <a:xfrm>
            <a:off x="455295" y="455295"/>
            <a:ext cx="5513705" cy="646331"/>
          </a:xfrm>
          <a:prstGeom prst="rect">
            <a:avLst/>
          </a:prstGeom>
          <a:noFill/>
        </p:spPr>
        <p:txBody>
          <a:bodyPr wrap="square" rtlCol="0">
            <a:spAutoFit/>
          </a:bodyPr>
          <a:lstStyle/>
          <a:p>
            <a:r>
              <a:rPr lang="en-US" altLang="zh-CN" sz="3600" b="1" dirty="0">
                <a:solidFill>
                  <a:srgbClr val="002060"/>
                </a:solidFill>
                <a:latin typeface="Times New Roman" panose="02020603050405020304" pitchFamily="18" charset="0"/>
                <a:cs typeface="Times New Roman" panose="02020603050405020304" pitchFamily="18" charset="0"/>
                <a:sym typeface="+mn-ea"/>
              </a:rPr>
              <a:t>appreciate  </a:t>
            </a:r>
            <a:r>
              <a:rPr lang="zh-CN" altLang="en-US" sz="3600" b="1"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表达请求</a:t>
            </a:r>
            <a:endParaRPr lang="zh-CN" altLang="en-US" sz="3600" b="1" dirty="0">
              <a:solidFill>
                <a:srgbClr val="002060"/>
              </a:solidFill>
              <a:latin typeface="Times New Roman" panose="02020603050405020304" pitchFamily="18" charset="0"/>
              <a:ea typeface="华文行楷" pitchFamily="2"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2655" y="323273"/>
            <a:ext cx="11462328"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The high regard for the Chinese writing system can be seen in the development of Chinese characters as an art form, known as Chinese calligraphy, which has become an important part of Chinese culture. </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346365" y="1708268"/>
            <a:ext cx="11462328" cy="4401205"/>
          </a:xfrm>
          <a:prstGeom prst="rect">
            <a:avLst/>
          </a:prstGeom>
          <a:noFill/>
        </p:spPr>
        <p:txBody>
          <a:bodyPr wrap="square" rtlCol="0">
            <a:spAutoFit/>
          </a:bodyPr>
          <a:lstStyle/>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第一层</a:t>
            </a:r>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主句</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The high regard for the Chinese writing system can be seen in the development of Chinese characters…</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第二层</a:t>
            </a:r>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定语，修饰</a:t>
            </a:r>
            <a:r>
              <a:rPr lang="en-US" altLang="zh-CN" sz="2800" b="1" dirty="0">
                <a:solidFill>
                  <a:srgbClr val="002060"/>
                </a:solidFill>
                <a:latin typeface="Times New Roman" panose="02020603050405020304" pitchFamily="18" charset="0"/>
                <a:cs typeface="Times New Roman" panose="02020603050405020304" pitchFamily="18" charset="0"/>
              </a:rPr>
              <a:t>Chinese characters </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 </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介词短语</a:t>
            </a:r>
            <a:r>
              <a:rPr lang="zh-CN" altLang="en-US" sz="2800" b="1" dirty="0">
                <a:solidFill>
                  <a:srgbClr val="002060"/>
                </a:solidFill>
                <a:latin typeface="Times New Roman" panose="02020603050405020304" pitchFamily="18" charset="0"/>
                <a:cs typeface="Times New Roman" panose="02020603050405020304" pitchFamily="18" charset="0"/>
              </a:rPr>
              <a:t>： </a:t>
            </a:r>
            <a:r>
              <a:rPr lang="en-US" altLang="zh-CN" sz="2800" b="1" dirty="0">
                <a:solidFill>
                  <a:srgbClr val="002060"/>
                </a:solidFill>
                <a:latin typeface="Times New Roman" panose="02020603050405020304" pitchFamily="18" charset="0"/>
                <a:cs typeface="Times New Roman" panose="02020603050405020304" pitchFamily="18" charset="0"/>
              </a:rPr>
              <a:t>as an art form</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第三层</a:t>
            </a:r>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定语，修饰</a:t>
            </a:r>
            <a:r>
              <a:rPr lang="en-US" altLang="zh-CN" sz="2800" b="1" dirty="0">
                <a:solidFill>
                  <a:srgbClr val="002060"/>
                </a:solidFill>
                <a:latin typeface="Times New Roman" panose="02020603050405020304" pitchFamily="18" charset="0"/>
                <a:cs typeface="Times New Roman" panose="02020603050405020304" pitchFamily="18" charset="0"/>
              </a:rPr>
              <a:t>an art form</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过去分词短语： </a:t>
            </a:r>
            <a:r>
              <a:rPr lang="en-US" altLang="zh-CN" sz="2800" b="1" dirty="0">
                <a:solidFill>
                  <a:srgbClr val="002060"/>
                </a:solidFill>
                <a:latin typeface="Times New Roman" panose="02020603050405020304" pitchFamily="18" charset="0"/>
                <a:cs typeface="Times New Roman" panose="02020603050405020304" pitchFamily="18" charset="0"/>
              </a:rPr>
              <a:t>known as Chinese calligraphy</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                           =which is known as Chinese calligraphy</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第三层</a:t>
            </a:r>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定语  修饰</a:t>
            </a:r>
            <a:r>
              <a:rPr lang="en-US" altLang="zh-CN" sz="2800" b="1" dirty="0">
                <a:solidFill>
                  <a:srgbClr val="002060"/>
                </a:solidFill>
                <a:latin typeface="Times New Roman" panose="02020603050405020304" pitchFamily="18" charset="0"/>
                <a:cs typeface="Times New Roman" panose="02020603050405020304" pitchFamily="18" charset="0"/>
              </a:rPr>
              <a:t>Chinese calligraphy</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定语从句 </a:t>
            </a:r>
            <a:r>
              <a:rPr lang="en-US" altLang="zh-CN" sz="2800" b="1" dirty="0">
                <a:solidFill>
                  <a:srgbClr val="002060"/>
                </a:solidFill>
                <a:latin typeface="Times New Roman" panose="02020603050405020304" pitchFamily="18" charset="0"/>
                <a:cs typeface="Times New Roman" panose="02020603050405020304" pitchFamily="18" charset="0"/>
              </a:rPr>
              <a:t>which has become an important part of Chinese culture.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92233" y="5540087"/>
            <a:ext cx="11462328" cy="954107"/>
          </a:xfrm>
          <a:prstGeom prst="rect">
            <a:avLst/>
          </a:prstGeom>
          <a:solidFill>
            <a:schemeClr val="accent4">
              <a:lumMod val="50000"/>
            </a:schemeClr>
          </a:solidFill>
        </p:spPr>
        <p:txBody>
          <a:bodyPr wrap="square" rtlCol="0">
            <a:spAutoFit/>
          </a:bodyPr>
          <a:lstStyle/>
          <a:p>
            <a:r>
              <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rPr>
              <a:t>中国人对其书写体系推崇备至，这体现再汉字发展为一种艺术形式</a:t>
            </a:r>
            <a:r>
              <a:rPr lang="en-US" altLang="zh-CN" sz="2800" b="1" dirty="0">
                <a:solidFill>
                  <a:schemeClr val="bg1"/>
                </a:solidFill>
                <a:latin typeface="Times New Roman" panose="02020603050405020304" pitchFamily="18" charset="0"/>
                <a:ea typeface="华文行楷" pitchFamily="2" charset="-122"/>
                <a:cs typeface="Times New Roman" panose="02020603050405020304" pitchFamily="18" charset="0"/>
              </a:rPr>
              <a:t>—</a:t>
            </a:r>
            <a:r>
              <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rPr>
              <a:t>书法，书法已经成为中国文化的一个重要组成部分。</a:t>
            </a:r>
            <a:r>
              <a:rPr lang="en-US" altLang="zh-CN"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3345" y="332510"/>
            <a:ext cx="10982036" cy="954107"/>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regard n. =respect  </a:t>
            </a:r>
            <a:r>
              <a:rPr lang="zh-CN" altLang="en-US" sz="2400" dirty="0">
                <a:latin typeface="Times New Roman" panose="02020603050405020304" pitchFamily="18" charset="0"/>
                <a:ea typeface="华文行楷" pitchFamily="2" charset="-122"/>
                <a:cs typeface="Times New Roman" panose="02020603050405020304" pitchFamily="18" charset="0"/>
              </a:rPr>
              <a:t>尊重；尊敬；敬佩</a:t>
            </a:r>
            <a:endParaRPr lang="en-US" altLang="zh-CN" sz="2400" dirty="0">
              <a:latin typeface="Times New Roman" panose="02020603050405020304" pitchFamily="18" charset="0"/>
              <a:ea typeface="华文行楷" pitchFamily="2" charset="-122"/>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Children  </a:t>
            </a:r>
            <a:r>
              <a:rPr lang="en-US" altLang="zh-CN" sz="2800" b="1" dirty="0">
                <a:solidFill>
                  <a:srgbClr val="FF0000"/>
                </a:solidFill>
                <a:latin typeface="Times New Roman" panose="02020603050405020304" pitchFamily="18" charset="0"/>
                <a:cs typeface="Times New Roman" panose="02020603050405020304" pitchFamily="18" charset="0"/>
              </a:rPr>
              <a:t>have proper regard for </a:t>
            </a:r>
            <a:r>
              <a:rPr lang="en-US" altLang="zh-CN" sz="2800" b="1" dirty="0">
                <a:latin typeface="Times New Roman" panose="02020603050405020304" pitchFamily="18" charset="0"/>
                <a:cs typeface="Times New Roman" panose="02020603050405020304" pitchFamily="18" charset="0"/>
              </a:rPr>
              <a:t>their parents and teachers.</a:t>
            </a:r>
            <a:endParaRPr lang="zh-CN" altLang="en-US" sz="3600" b="1"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5" name="文本框 4"/>
          <p:cNvSpPr txBox="1"/>
          <p:nvPr/>
        </p:nvSpPr>
        <p:spPr>
          <a:xfrm>
            <a:off x="443345" y="1479207"/>
            <a:ext cx="10825018" cy="1815882"/>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regards</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ea typeface="华文行楷" pitchFamily="2" charset="-122"/>
                <a:cs typeface="Times New Roman" panose="02020603050405020304" pitchFamily="18" charset="0"/>
              </a:rPr>
              <a:t>（用于信函结尾或转达问候）致意，问候</a:t>
            </a:r>
            <a:endParaRPr lang="en-US" altLang="zh-CN" sz="2800" b="1" dirty="0">
              <a:latin typeface="Times New Roman" panose="02020603050405020304" pitchFamily="18" charset="0"/>
              <a:ea typeface="华文行楷" pitchFamily="2" charset="-122"/>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With best/kind </a:t>
            </a:r>
            <a:r>
              <a:rPr lang="en-US" altLang="zh-CN" sz="2800" b="1" dirty="0">
                <a:solidFill>
                  <a:srgbClr val="FF0000"/>
                </a:solidFill>
                <a:latin typeface="Times New Roman" panose="02020603050405020304" pitchFamily="18" charset="0"/>
                <a:cs typeface="Times New Roman" panose="02020603050405020304" pitchFamily="18" charset="0"/>
              </a:rPr>
              <a:t>regards</a:t>
            </a:r>
            <a:r>
              <a:rPr lang="en-US" altLang="zh-CN" sz="2800" b="1" dirty="0">
                <a:latin typeface="Times New Roman" panose="02020603050405020304" pitchFamily="18" charset="0"/>
                <a:cs typeface="Times New Roman" panose="02020603050405020304" pitchFamily="18" charset="0"/>
              </a:rPr>
              <a:t>, Yours…</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Give your mother my </a:t>
            </a:r>
            <a:r>
              <a:rPr lang="en-US" altLang="zh-CN" sz="2800" b="1" dirty="0">
                <a:solidFill>
                  <a:srgbClr val="FF0000"/>
                </a:solidFill>
                <a:latin typeface="Times New Roman" panose="02020603050405020304" pitchFamily="18" charset="0"/>
                <a:cs typeface="Times New Roman" panose="02020603050405020304" pitchFamily="18" charset="0"/>
              </a:rPr>
              <a:t>regards</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ea typeface="华文行楷" pitchFamily="2" charset="-122"/>
                <a:cs typeface="Times New Roman" panose="02020603050405020304" pitchFamily="18" charset="0"/>
              </a:rPr>
              <a:t> </a:t>
            </a:r>
            <a:endParaRPr lang="en-US" altLang="zh-CN" sz="2800" b="1" dirty="0">
              <a:latin typeface="Times New Roman" panose="02020603050405020304" pitchFamily="18" charset="0"/>
              <a:ea typeface="华文行楷" pitchFamily="2" charset="-122"/>
              <a:cs typeface="Times New Roman" panose="02020603050405020304" pitchFamily="18" charset="0"/>
            </a:endParaRPr>
          </a:p>
          <a:p>
            <a:r>
              <a:rPr lang="zh-CN" altLang="en-US" sz="2800" b="1" dirty="0">
                <a:latin typeface="Times New Roman" panose="02020603050405020304" pitchFamily="18" charset="0"/>
                <a:ea typeface="华文行楷" pitchFamily="2" charset="-122"/>
                <a:cs typeface="Times New Roman" panose="02020603050405020304" pitchFamily="18" charset="0"/>
              </a:rPr>
              <a:t>代我向你妈妈问好。</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44762" y="3487679"/>
            <a:ext cx="10589493" cy="523220"/>
          </a:xfrm>
          <a:prstGeom prst="rect">
            <a:avLst/>
          </a:prstGeom>
          <a:solidFill>
            <a:srgbClr val="002060"/>
          </a:solid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regard…as…=treat…as…=consider…as…  </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把</a:t>
            </a:r>
            <a:r>
              <a:rPr lang="en-US" altLang="zh-CN" sz="2800" dirty="0">
                <a:solidFill>
                  <a:schemeClr val="bg1"/>
                </a:solidFill>
                <a:latin typeface="Times New Roman" panose="02020603050405020304" pitchFamily="18" charset="0"/>
                <a:ea typeface="华文行楷" pitchFamily="2" charset="-122"/>
                <a:cs typeface="Times New Roman" panose="02020603050405020304" pitchFamily="18" charset="0"/>
              </a:rPr>
              <a:t>…</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看作，认为</a:t>
            </a:r>
            <a:r>
              <a:rPr lang="en-US" altLang="zh-CN" sz="2800" dirty="0">
                <a:solidFill>
                  <a:schemeClr val="bg1"/>
                </a:solidFill>
                <a:latin typeface="Times New Roman" panose="02020603050405020304" pitchFamily="18" charset="0"/>
                <a:ea typeface="华文行楷" pitchFamily="2" charset="-122"/>
                <a:cs typeface="Times New Roman" panose="02020603050405020304" pitchFamily="18" charset="0"/>
              </a:rPr>
              <a:t>…</a:t>
            </a:r>
            <a:r>
              <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rPr>
              <a:t>是</a:t>
            </a:r>
            <a:endParaRPr lang="zh-CN" altLang="en-US" sz="2800"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
        <p:nvSpPr>
          <p:cNvPr id="7" name="文本框 6"/>
          <p:cNvSpPr txBox="1"/>
          <p:nvPr/>
        </p:nvSpPr>
        <p:spPr>
          <a:xfrm>
            <a:off x="415635" y="4282443"/>
            <a:ext cx="10825018"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Abraham Lincoln </a:t>
            </a:r>
            <a:r>
              <a:rPr lang="en-US" altLang="zh-CN" sz="2800" dirty="0">
                <a:solidFill>
                  <a:srgbClr val="FF0000"/>
                </a:solidFill>
                <a:latin typeface="Times New Roman" panose="02020603050405020304" pitchFamily="18" charset="0"/>
                <a:cs typeface="Times New Roman" panose="02020603050405020304" pitchFamily="18" charset="0"/>
              </a:rPr>
              <a:t>is regarded as </a:t>
            </a:r>
            <a:r>
              <a:rPr lang="en-US" altLang="zh-CN" sz="2800" dirty="0">
                <a:latin typeface="Times New Roman" panose="02020603050405020304" pitchFamily="18" charset="0"/>
                <a:cs typeface="Times New Roman" panose="02020603050405020304" pitchFamily="18" charset="0"/>
              </a:rPr>
              <a:t>one of the most inspiring figures in the world.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uiExpand="1" build="p"/>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2182" y="240146"/>
            <a:ext cx="4886037" cy="523220"/>
          </a:xfrm>
          <a:prstGeom prst="rect">
            <a:avLst/>
          </a:prstGeom>
          <a:noFill/>
        </p:spPr>
        <p:txBody>
          <a:bodyPr wrap="square" rtlCol="0">
            <a:spAutoFit/>
          </a:bodyPr>
          <a:lstStyle/>
          <a:p>
            <a:r>
              <a:rPr lang="en-US" altLang="zh-CN" sz="2800" b="1" u="sng" dirty="0">
                <a:solidFill>
                  <a:schemeClr val="accent4">
                    <a:lumMod val="50000"/>
                  </a:schemeClr>
                </a:solidFill>
                <a:latin typeface="Bahnschrift" panose="020B0502040204020203" pitchFamily="34" charset="0"/>
              </a:rPr>
              <a:t>P 60 Listening and speaking</a:t>
            </a:r>
            <a:endParaRPr lang="zh-CN" altLang="en-US" sz="2800" b="1" u="sng" dirty="0">
              <a:solidFill>
                <a:schemeClr val="accent4">
                  <a:lumMod val="50000"/>
                </a:schemeClr>
              </a:solidFill>
              <a:latin typeface="Bahnschrift" panose="020B0502040204020203" pitchFamily="34" charset="0"/>
            </a:endParaRPr>
          </a:p>
        </p:txBody>
      </p:sp>
      <p:sp>
        <p:nvSpPr>
          <p:cNvPr id="5" name="文本框 4"/>
          <p:cNvSpPr txBox="1"/>
          <p:nvPr/>
        </p:nvSpPr>
        <p:spPr>
          <a:xfrm>
            <a:off x="221673" y="920386"/>
            <a:ext cx="11970327" cy="1815882"/>
          </a:xfrm>
          <a:prstGeom prst="rect">
            <a:avLst/>
          </a:prstGeom>
          <a:noFill/>
        </p:spPr>
        <p:txBody>
          <a:bodyPr wrap="square" rtlCol="0">
            <a:spAutoFit/>
          </a:bodyPr>
          <a:lstStyle/>
          <a:p>
            <a:r>
              <a:rPr lang="en-US" altLang="zh-CN" sz="2800" dirty="0">
                <a:latin typeface="Bahnschrift" panose="020B0502040204020203" pitchFamily="34" charset="0"/>
              </a:rPr>
              <a:t>1. Pronouns (it, they, she, </a:t>
            </a:r>
            <a:r>
              <a:rPr lang="en-US" altLang="zh-CN" sz="2800" dirty="0" err="1">
                <a:latin typeface="Bahnschrift" panose="020B0502040204020203" pitchFamily="34" charset="0"/>
              </a:rPr>
              <a:t>etc</a:t>
            </a:r>
            <a:r>
              <a:rPr lang="en-US" altLang="zh-CN" sz="2800" dirty="0">
                <a:latin typeface="Bahnschrift" panose="020B0502040204020203" pitchFamily="34" charset="0"/>
              </a:rPr>
              <a:t>) __________ ________ (</a:t>
            </a:r>
            <a:r>
              <a:rPr lang="zh-CN" altLang="en-US" sz="2800" dirty="0">
                <a:latin typeface="华文行楷" pitchFamily="2" charset="-122"/>
                <a:ea typeface="华文行楷" pitchFamily="2" charset="-122"/>
              </a:rPr>
              <a:t>指的是</a:t>
            </a:r>
            <a:r>
              <a:rPr lang="en-US" altLang="zh-CN" sz="2800" dirty="0">
                <a:latin typeface="Bahnschrift" panose="020B0502040204020203" pitchFamily="34" charset="0"/>
              </a:rPr>
              <a:t>) something or somebody.</a:t>
            </a:r>
            <a:endParaRPr lang="en-US" altLang="zh-CN" sz="2800" dirty="0">
              <a:latin typeface="Bahnschrift" panose="020B0502040204020203" pitchFamily="34" charset="0"/>
            </a:endParaRPr>
          </a:p>
          <a:p>
            <a:r>
              <a:rPr lang="en-US" altLang="zh-CN" sz="2800" dirty="0">
                <a:latin typeface="Bahnschrift" panose="020B0502040204020203" pitchFamily="34" charset="0"/>
              </a:rPr>
              <a:t>2. Pay attention to the context of words to help you understand what the pronouns ________ ________.(</a:t>
            </a:r>
            <a:r>
              <a:rPr lang="zh-CN" altLang="en-US" sz="2800" dirty="0">
                <a:latin typeface="华文行楷" pitchFamily="2" charset="-122"/>
                <a:ea typeface="华文行楷" pitchFamily="2" charset="-122"/>
              </a:rPr>
              <a:t>指的是</a:t>
            </a:r>
            <a:r>
              <a:rPr lang="en-US" altLang="zh-CN" sz="2800" dirty="0">
                <a:latin typeface="Bahnschrift" panose="020B0502040204020203" pitchFamily="34" charset="0"/>
              </a:rPr>
              <a:t>)</a:t>
            </a:r>
            <a:endParaRPr lang="zh-CN" altLang="en-US" sz="2800" dirty="0">
              <a:latin typeface="Bahnschrift" panose="020B0502040204020203" pitchFamily="34" charset="0"/>
            </a:endParaRPr>
          </a:p>
        </p:txBody>
      </p:sp>
      <p:sp>
        <p:nvSpPr>
          <p:cNvPr id="6" name="文本框 5"/>
          <p:cNvSpPr txBox="1"/>
          <p:nvPr/>
        </p:nvSpPr>
        <p:spPr>
          <a:xfrm>
            <a:off x="5357091" y="763366"/>
            <a:ext cx="2336800" cy="523220"/>
          </a:xfrm>
          <a:prstGeom prst="rect">
            <a:avLst/>
          </a:prstGeom>
          <a:noFill/>
        </p:spPr>
        <p:txBody>
          <a:bodyPr wrap="square" rtlCol="0">
            <a:spAutoFit/>
          </a:bodyPr>
          <a:lstStyle/>
          <a:p>
            <a:r>
              <a:rPr lang="en-US" altLang="zh-CN" sz="2800" b="1" dirty="0">
                <a:solidFill>
                  <a:srgbClr val="FF0000"/>
                </a:solidFill>
              </a:rPr>
              <a:t>refer      to </a:t>
            </a:r>
            <a:endParaRPr lang="zh-CN" altLang="en-US" sz="2800" b="1" dirty="0">
              <a:solidFill>
                <a:srgbClr val="FF0000"/>
              </a:solidFill>
            </a:endParaRPr>
          </a:p>
        </p:txBody>
      </p:sp>
      <p:sp>
        <p:nvSpPr>
          <p:cNvPr id="7" name="文本框 6"/>
          <p:cNvSpPr txBox="1"/>
          <p:nvPr/>
        </p:nvSpPr>
        <p:spPr>
          <a:xfrm>
            <a:off x="2082800" y="2145401"/>
            <a:ext cx="2336800" cy="523220"/>
          </a:xfrm>
          <a:prstGeom prst="rect">
            <a:avLst/>
          </a:prstGeom>
          <a:noFill/>
        </p:spPr>
        <p:txBody>
          <a:bodyPr wrap="square" rtlCol="0">
            <a:spAutoFit/>
          </a:bodyPr>
          <a:lstStyle/>
          <a:p>
            <a:r>
              <a:rPr lang="en-US" altLang="zh-CN" sz="2800" b="1" dirty="0">
                <a:solidFill>
                  <a:srgbClr val="FF0000"/>
                </a:solidFill>
              </a:rPr>
              <a:t>refer      to </a:t>
            </a:r>
            <a:endParaRPr lang="zh-CN" altLang="en-US" sz="2800" b="1" dirty="0">
              <a:solidFill>
                <a:srgbClr val="FF0000"/>
              </a:solidFill>
            </a:endParaRPr>
          </a:p>
        </p:txBody>
      </p:sp>
      <p:sp>
        <p:nvSpPr>
          <p:cNvPr id="8" name="文本框 7"/>
          <p:cNvSpPr txBox="1"/>
          <p:nvPr/>
        </p:nvSpPr>
        <p:spPr>
          <a:xfrm>
            <a:off x="221672" y="2668621"/>
            <a:ext cx="11970327" cy="3970318"/>
          </a:xfrm>
          <a:prstGeom prst="rect">
            <a:avLst/>
          </a:prstGeom>
          <a:noFill/>
        </p:spPr>
        <p:txBody>
          <a:bodyPr wrap="square" rtlCol="0">
            <a:spAutoFit/>
          </a:bodyPr>
          <a:lstStyle/>
          <a:p>
            <a:r>
              <a:rPr lang="en-US" altLang="zh-CN" sz="2800" u="sng" dirty="0">
                <a:solidFill>
                  <a:srgbClr val="FF0000"/>
                </a:solidFill>
                <a:latin typeface="Bahnschrift" panose="020B0502040204020203" pitchFamily="34" charset="0"/>
              </a:rPr>
              <a:t>refer to </a:t>
            </a:r>
            <a:endParaRPr lang="en-US" altLang="zh-CN" sz="2800" u="sng" dirty="0">
              <a:solidFill>
                <a:srgbClr val="FF0000"/>
              </a:solidFill>
              <a:latin typeface="Bahnschrift" panose="020B0502040204020203" pitchFamily="34" charset="0"/>
            </a:endParaRPr>
          </a:p>
          <a:p>
            <a:pPr marL="514350" indent="-514350">
              <a:buAutoNum type="arabicParenR"/>
            </a:pPr>
            <a:r>
              <a:rPr lang="en-US" altLang="zh-CN" sz="2800" dirty="0">
                <a:solidFill>
                  <a:srgbClr val="002060"/>
                </a:solidFill>
                <a:latin typeface="Bahnschrift" panose="020B0502040204020203" pitchFamily="34" charset="0"/>
              </a:rPr>
              <a:t>to describe or be connected to somebody/something</a:t>
            </a:r>
            <a:endParaRPr lang="en-US" altLang="zh-CN" sz="2800" dirty="0">
              <a:solidFill>
                <a:srgbClr val="002060"/>
              </a:solidFill>
              <a:latin typeface="Bahnschrift" panose="020B0502040204020203" pitchFamily="34" charset="0"/>
            </a:endParaRPr>
          </a:p>
          <a:p>
            <a:r>
              <a:rPr lang="en-US" altLang="zh-CN" sz="2800" dirty="0">
                <a:solidFill>
                  <a:srgbClr val="002060"/>
                </a:solidFill>
                <a:latin typeface="Bahnschrift" panose="020B0502040204020203" pitchFamily="34" charset="0"/>
                <a:ea typeface="华文行楷" pitchFamily="2" charset="-122"/>
              </a:rPr>
              <a:t>      </a:t>
            </a:r>
            <a:r>
              <a:rPr lang="zh-CN" altLang="en-US" sz="2800" dirty="0">
                <a:solidFill>
                  <a:srgbClr val="002060"/>
                </a:solidFill>
                <a:latin typeface="华文行楷" pitchFamily="2" charset="-122"/>
                <a:ea typeface="华文行楷" pitchFamily="2" charset="-122"/>
              </a:rPr>
              <a:t>描述；涉及；与</a:t>
            </a:r>
            <a:r>
              <a:rPr lang="en-US" altLang="zh-CN" sz="2800" dirty="0">
                <a:solidFill>
                  <a:srgbClr val="002060"/>
                </a:solidFill>
                <a:latin typeface="华文行楷" pitchFamily="2" charset="-122"/>
                <a:ea typeface="华文行楷" pitchFamily="2" charset="-122"/>
              </a:rPr>
              <a:t>…</a:t>
            </a:r>
            <a:r>
              <a:rPr lang="zh-CN" altLang="en-US" sz="2800" dirty="0">
                <a:solidFill>
                  <a:srgbClr val="002060"/>
                </a:solidFill>
                <a:latin typeface="华文行楷" pitchFamily="2" charset="-122"/>
                <a:ea typeface="华文行楷" pitchFamily="2" charset="-122"/>
              </a:rPr>
              <a:t>相关</a:t>
            </a:r>
            <a:endParaRPr lang="en-US" altLang="zh-CN" sz="2800" dirty="0">
              <a:solidFill>
                <a:srgbClr val="002060"/>
              </a:solidFill>
              <a:latin typeface="华文行楷" pitchFamily="2" charset="-122"/>
              <a:ea typeface="华文行楷" pitchFamily="2" charset="-122"/>
            </a:endParaRPr>
          </a:p>
          <a:p>
            <a:r>
              <a:rPr lang="en-US" altLang="zh-CN" sz="2800" dirty="0">
                <a:solidFill>
                  <a:srgbClr val="002060"/>
                </a:solidFill>
                <a:latin typeface="Bahnschrift" panose="020B0502040204020203" pitchFamily="34" charset="0"/>
              </a:rPr>
              <a:t>2) to mention or speak about somebody/something </a:t>
            </a:r>
            <a:r>
              <a:rPr lang="zh-CN" altLang="en-US" sz="2800" dirty="0">
                <a:solidFill>
                  <a:srgbClr val="002060"/>
                </a:solidFill>
                <a:latin typeface="Bahnschrift" panose="020B0502040204020203" pitchFamily="34" charset="0"/>
                <a:ea typeface="华文行楷" pitchFamily="2" charset="-122"/>
              </a:rPr>
              <a:t>提到；谈及；说起</a:t>
            </a:r>
            <a:endParaRPr lang="en-US" altLang="zh-CN" sz="2800" dirty="0">
              <a:solidFill>
                <a:srgbClr val="002060"/>
              </a:solidFill>
              <a:latin typeface="Bahnschrift" panose="020B0502040204020203" pitchFamily="34" charset="0"/>
              <a:ea typeface="华文行楷" pitchFamily="2" charset="-122"/>
            </a:endParaRPr>
          </a:p>
          <a:p>
            <a:r>
              <a:rPr lang="en-US" altLang="zh-CN" sz="2800" u="sng" dirty="0">
                <a:solidFill>
                  <a:srgbClr val="002060"/>
                </a:solidFill>
                <a:latin typeface="Bahnschrift" panose="020B0502040204020203" pitchFamily="34" charset="0"/>
                <a:ea typeface="华文行楷" pitchFamily="2" charset="-122"/>
              </a:rPr>
              <a:t>     </a:t>
            </a:r>
            <a:r>
              <a:rPr lang="en-US" altLang="zh-CN" sz="2800" u="sng" dirty="0">
                <a:solidFill>
                  <a:srgbClr val="FF0000"/>
                </a:solidFill>
                <a:latin typeface="Bahnschrift" panose="020B0502040204020203" pitchFamily="34" charset="0"/>
                <a:ea typeface="华文行楷" pitchFamily="2" charset="-122"/>
              </a:rPr>
              <a:t>refer to </a:t>
            </a:r>
            <a:r>
              <a:rPr lang="en-US" altLang="zh-CN" sz="2800" u="sng" dirty="0" err="1">
                <a:solidFill>
                  <a:srgbClr val="FF0000"/>
                </a:solidFill>
                <a:latin typeface="Bahnschrift" panose="020B0502040204020203" pitchFamily="34" charset="0"/>
                <a:ea typeface="华文行楷" pitchFamily="2" charset="-122"/>
              </a:rPr>
              <a:t>sb</a:t>
            </a:r>
            <a:r>
              <a:rPr lang="en-US" altLang="zh-CN" sz="2800" u="sng" dirty="0">
                <a:solidFill>
                  <a:srgbClr val="FF0000"/>
                </a:solidFill>
                <a:latin typeface="Bahnschrift" panose="020B0502040204020203" pitchFamily="34" charset="0"/>
                <a:ea typeface="华文行楷" pitchFamily="2" charset="-122"/>
              </a:rPr>
              <a:t> as</a:t>
            </a:r>
            <a:r>
              <a:rPr lang="en-US" altLang="zh-CN" sz="2800" u="sng" dirty="0">
                <a:solidFill>
                  <a:srgbClr val="002060"/>
                </a:solidFill>
                <a:latin typeface="Bahnschrift" panose="020B0502040204020203" pitchFamily="34" charset="0"/>
                <a:ea typeface="华文行楷" pitchFamily="2" charset="-122"/>
              </a:rPr>
              <a:t>…  </a:t>
            </a:r>
            <a:r>
              <a:rPr lang="zh-CN" altLang="en-US" sz="2800" u="sng" dirty="0">
                <a:solidFill>
                  <a:srgbClr val="002060"/>
                </a:solidFill>
                <a:latin typeface="Bahnschrift" panose="020B0502040204020203" pitchFamily="34" charset="0"/>
                <a:ea typeface="华文行楷" pitchFamily="2" charset="-122"/>
              </a:rPr>
              <a:t>称某人为</a:t>
            </a:r>
            <a:r>
              <a:rPr lang="en-US" altLang="zh-CN" sz="2800" u="sng" dirty="0">
                <a:solidFill>
                  <a:srgbClr val="002060"/>
                </a:solidFill>
                <a:latin typeface="Bahnschrift" panose="020B0502040204020203" pitchFamily="34" charset="0"/>
                <a:ea typeface="华文行楷" pitchFamily="2" charset="-122"/>
              </a:rPr>
              <a:t>…</a:t>
            </a:r>
            <a:endParaRPr lang="en-US" altLang="zh-CN" sz="2800" u="sng" dirty="0">
              <a:solidFill>
                <a:srgbClr val="002060"/>
              </a:solidFill>
              <a:latin typeface="Bahnschrift" panose="020B0502040204020203" pitchFamily="34" charset="0"/>
              <a:ea typeface="华文行楷" pitchFamily="2" charset="-122"/>
            </a:endParaRPr>
          </a:p>
          <a:p>
            <a:r>
              <a:rPr lang="en-US" altLang="zh-CN" sz="2800" dirty="0">
                <a:solidFill>
                  <a:srgbClr val="002060"/>
                </a:solidFill>
                <a:latin typeface="Bahnschrift" panose="020B0502040204020203" pitchFamily="34" charset="0"/>
                <a:ea typeface="华文行楷" pitchFamily="2" charset="-122"/>
              </a:rPr>
              <a:t>3) =</a:t>
            </a:r>
            <a:r>
              <a:rPr lang="en-US" altLang="zh-CN" sz="2800" dirty="0">
                <a:solidFill>
                  <a:srgbClr val="FF0000"/>
                </a:solidFill>
                <a:latin typeface="Bahnschrift" panose="020B0502040204020203" pitchFamily="34" charset="0"/>
                <a:ea typeface="华文行楷" pitchFamily="2" charset="-122"/>
              </a:rPr>
              <a:t>consult</a:t>
            </a:r>
            <a:r>
              <a:rPr lang="en-US" altLang="zh-CN" sz="2800" dirty="0">
                <a:solidFill>
                  <a:srgbClr val="002060"/>
                </a:solidFill>
                <a:latin typeface="Bahnschrift" panose="020B0502040204020203" pitchFamily="34" charset="0"/>
                <a:ea typeface="华文行楷" pitchFamily="2" charset="-122"/>
              </a:rPr>
              <a:t>,  </a:t>
            </a:r>
            <a:r>
              <a:rPr lang="en-US" altLang="zh-CN" sz="2800" dirty="0">
                <a:solidFill>
                  <a:srgbClr val="002060"/>
                </a:solidFill>
                <a:latin typeface="Bahnschrift" panose="020B0502040204020203" pitchFamily="34" charset="0"/>
              </a:rPr>
              <a:t>to look at something or ask a person for information</a:t>
            </a:r>
            <a:endParaRPr lang="en-US" altLang="zh-CN" sz="2800" dirty="0">
              <a:solidFill>
                <a:srgbClr val="002060"/>
              </a:solidFill>
              <a:latin typeface="Bahnschrift" panose="020B0502040204020203" pitchFamily="34" charset="0"/>
            </a:endParaRPr>
          </a:p>
          <a:p>
            <a:r>
              <a:rPr lang="en-US" altLang="zh-CN" sz="2800" dirty="0">
                <a:solidFill>
                  <a:srgbClr val="002060"/>
                </a:solidFill>
                <a:latin typeface="Bahnschrift" panose="020B0502040204020203" pitchFamily="34" charset="0"/>
              </a:rPr>
              <a:t>    </a:t>
            </a:r>
            <a:r>
              <a:rPr lang="zh-CN" altLang="en-US" sz="2800" dirty="0">
                <a:solidFill>
                  <a:srgbClr val="002060"/>
                </a:solidFill>
                <a:latin typeface="华文行楷" pitchFamily="2" charset="-122"/>
                <a:ea typeface="华文行楷" pitchFamily="2" charset="-122"/>
              </a:rPr>
              <a:t>查阅；参考；征询</a:t>
            </a:r>
            <a:endParaRPr lang="en-US" altLang="zh-CN" sz="2800" dirty="0">
              <a:solidFill>
                <a:srgbClr val="002060"/>
              </a:solidFill>
              <a:latin typeface="华文行楷" pitchFamily="2" charset="-122"/>
              <a:ea typeface="华文行楷" pitchFamily="2" charset="-122"/>
            </a:endParaRPr>
          </a:p>
          <a:p>
            <a:r>
              <a:rPr lang="en-US" altLang="zh-CN" sz="2800" dirty="0">
                <a:solidFill>
                  <a:srgbClr val="002060"/>
                </a:solidFill>
                <a:latin typeface="Bahnschrift" panose="020B0502040204020203" pitchFamily="34" charset="0"/>
                <a:ea typeface="华文行楷" pitchFamily="2" charset="-122"/>
              </a:rPr>
              <a:t>4) refer…to…</a:t>
            </a:r>
            <a:r>
              <a:rPr lang="en-US" altLang="zh-CN" sz="2800" dirty="0">
                <a:solidFill>
                  <a:srgbClr val="002060"/>
                </a:solidFill>
                <a:latin typeface="Bahnschrift" panose="020B0502040204020203" pitchFamily="34" charset="0"/>
              </a:rPr>
              <a:t>to send somebody/something to somebody/something for help, advice or a decision   </a:t>
            </a:r>
            <a:r>
              <a:rPr lang="zh-CN" altLang="en-US" sz="2800" dirty="0">
                <a:solidFill>
                  <a:srgbClr val="002060"/>
                </a:solidFill>
                <a:latin typeface="华文行楷" pitchFamily="2" charset="-122"/>
                <a:ea typeface="华文行楷" pitchFamily="2" charset="-122"/>
              </a:rPr>
              <a:t>将</a:t>
            </a:r>
            <a:r>
              <a:rPr lang="en-US" altLang="zh-CN" sz="2800" dirty="0">
                <a:solidFill>
                  <a:srgbClr val="002060"/>
                </a:solidFill>
                <a:latin typeface="华文行楷" pitchFamily="2" charset="-122"/>
                <a:ea typeface="华文行楷" pitchFamily="2" charset="-122"/>
              </a:rPr>
              <a:t>…</a:t>
            </a:r>
            <a:r>
              <a:rPr lang="zh-CN" altLang="en-US" sz="2800" dirty="0">
                <a:solidFill>
                  <a:srgbClr val="002060"/>
                </a:solidFill>
                <a:latin typeface="华文行楷" pitchFamily="2" charset="-122"/>
                <a:ea typeface="华文行楷" pitchFamily="2" charset="-122"/>
              </a:rPr>
              <a:t>送交给（以求获得帮助等）</a:t>
            </a:r>
            <a:r>
              <a:rPr lang="zh-CN" altLang="en-US" dirty="0">
                <a:latin typeface="华文行楷" pitchFamily="2" charset="-122"/>
                <a:ea typeface="华文行楷" pitchFamily="2" charset="-122"/>
              </a:rPr>
              <a:t> </a:t>
            </a:r>
            <a:endParaRPr lang="zh-CN" altLang="en-US" sz="2800" dirty="0">
              <a:solidFill>
                <a:srgbClr val="002060"/>
              </a:solidFill>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additive="base">
                                        <p:cTn id="5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 calcmode="lin" valueType="num">
                                      <p:cBhvr additive="base">
                                        <p:cTn id="6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599" y="277091"/>
            <a:ext cx="8552873" cy="523220"/>
          </a:xfrm>
          <a:prstGeom prst="rect">
            <a:avLst/>
          </a:prstGeom>
          <a:noFill/>
        </p:spPr>
        <p:txBody>
          <a:bodyPr wrap="square" rtlCol="0">
            <a:spAutoFit/>
          </a:bodyPr>
          <a:lstStyle/>
          <a:p>
            <a:r>
              <a:rPr lang="en-US" altLang="zh-CN" sz="2800" b="1" dirty="0">
                <a:solidFill>
                  <a:srgbClr val="FF0000"/>
                </a:solidFill>
                <a:latin typeface="Bahnschrift" panose="020B0502040204020203" pitchFamily="34" charset="0"/>
              </a:rPr>
              <a:t>Translate the following sentences using “refer to” . </a:t>
            </a:r>
            <a:endParaRPr lang="zh-CN" altLang="en-US" sz="2800" b="1" dirty="0">
              <a:solidFill>
                <a:srgbClr val="FF0000"/>
              </a:solidFill>
              <a:latin typeface="Bahnschrift" panose="020B0502040204020203" pitchFamily="34" charset="0"/>
            </a:endParaRPr>
          </a:p>
        </p:txBody>
      </p:sp>
      <p:sp>
        <p:nvSpPr>
          <p:cNvPr id="5" name="文本框 4"/>
          <p:cNvSpPr txBox="1"/>
          <p:nvPr/>
        </p:nvSpPr>
        <p:spPr>
          <a:xfrm>
            <a:off x="323272" y="329257"/>
            <a:ext cx="11591637" cy="5016758"/>
          </a:xfrm>
          <a:prstGeom prst="rect">
            <a:avLst/>
          </a:prstGeom>
          <a:noFill/>
        </p:spPr>
        <p:txBody>
          <a:bodyPr wrap="square" rtlCol="0">
            <a:spAutoFit/>
          </a:bodyPr>
          <a:lstStyle/>
          <a:p>
            <a:pPr>
              <a:lnSpc>
                <a:spcPct val="250000"/>
              </a:lnSpc>
            </a:pPr>
            <a:r>
              <a:rPr lang="en-US" altLang="zh-CN" sz="3200" b="1" dirty="0">
                <a:solidFill>
                  <a:srgbClr val="002060"/>
                </a:solidFill>
                <a:latin typeface="华文行楷" pitchFamily="2" charset="-122"/>
                <a:ea typeface="华文行楷" pitchFamily="2" charset="-122"/>
              </a:rPr>
              <a:t>1. </a:t>
            </a:r>
            <a:r>
              <a:rPr lang="zh-CN" altLang="en-US" sz="3200" b="1" dirty="0">
                <a:solidFill>
                  <a:srgbClr val="002060"/>
                </a:solidFill>
                <a:latin typeface="华文行楷" pitchFamily="2" charset="-122"/>
                <a:ea typeface="华文行楷" pitchFamily="2" charset="-122"/>
              </a:rPr>
              <a:t>英语演讲时，学生不允许看讲稿。</a:t>
            </a:r>
            <a:endParaRPr lang="en-US" altLang="zh-CN" sz="3200" b="1" dirty="0">
              <a:solidFill>
                <a:srgbClr val="002060"/>
              </a:solidFill>
              <a:latin typeface="华文行楷" pitchFamily="2" charset="-122"/>
              <a:ea typeface="华文行楷" pitchFamily="2" charset="-122"/>
            </a:endParaRPr>
          </a:p>
          <a:p>
            <a:pPr>
              <a:lnSpc>
                <a:spcPct val="250000"/>
              </a:lnSpc>
            </a:pPr>
            <a:r>
              <a:rPr lang="en-US" altLang="zh-CN" sz="3200" b="1" dirty="0">
                <a:solidFill>
                  <a:srgbClr val="002060"/>
                </a:solidFill>
                <a:latin typeface="华文行楷" pitchFamily="2" charset="-122"/>
                <a:ea typeface="华文行楷" pitchFamily="2" charset="-122"/>
              </a:rPr>
              <a:t>2. </a:t>
            </a:r>
            <a:r>
              <a:rPr lang="zh-CN" altLang="en-US" sz="3200" b="1" dirty="0">
                <a:solidFill>
                  <a:srgbClr val="002060"/>
                </a:solidFill>
                <a:latin typeface="华文行楷" pitchFamily="2" charset="-122"/>
                <a:ea typeface="华文行楷" pitchFamily="2" charset="-122"/>
              </a:rPr>
              <a:t>她的母亲再也没有提起过他。</a:t>
            </a:r>
            <a:endParaRPr lang="en-US" altLang="zh-CN" sz="3200" b="1" dirty="0">
              <a:solidFill>
                <a:srgbClr val="002060"/>
              </a:solidFill>
              <a:latin typeface="华文行楷" pitchFamily="2" charset="-122"/>
              <a:ea typeface="华文行楷" pitchFamily="2" charset="-122"/>
            </a:endParaRPr>
          </a:p>
          <a:p>
            <a:pPr>
              <a:lnSpc>
                <a:spcPct val="250000"/>
              </a:lnSpc>
            </a:pPr>
            <a:r>
              <a:rPr lang="en-US" altLang="zh-CN" sz="3200" b="1" dirty="0">
                <a:solidFill>
                  <a:srgbClr val="002060"/>
                </a:solidFill>
                <a:latin typeface="华文行楷" pitchFamily="2" charset="-122"/>
                <a:ea typeface="华文行楷" pitchFamily="2" charset="-122"/>
              </a:rPr>
              <a:t>3.</a:t>
            </a:r>
            <a:r>
              <a:rPr lang="zh-CN" altLang="en-US" sz="3200" dirty="0">
                <a:solidFill>
                  <a:srgbClr val="002060"/>
                </a:solidFill>
                <a:latin typeface="华文行楷" pitchFamily="2" charset="-122"/>
                <a:ea typeface="华文行楷" pitchFamily="2" charset="-122"/>
              </a:rPr>
              <a:t>我们把这称之为故事收尾。</a:t>
            </a:r>
            <a:endParaRPr lang="en-US" altLang="zh-CN" sz="3200" b="1" dirty="0">
              <a:solidFill>
                <a:srgbClr val="002060"/>
              </a:solidFill>
              <a:latin typeface="华文行楷" pitchFamily="2" charset="-122"/>
              <a:ea typeface="华文行楷" pitchFamily="2" charset="-122"/>
            </a:endParaRPr>
          </a:p>
          <a:p>
            <a:pPr>
              <a:lnSpc>
                <a:spcPct val="250000"/>
              </a:lnSpc>
            </a:pPr>
            <a:r>
              <a:rPr lang="en-US" altLang="zh-CN" sz="3200" b="1" dirty="0">
                <a:solidFill>
                  <a:srgbClr val="002060"/>
                </a:solidFill>
                <a:latin typeface="华文行楷" pitchFamily="2" charset="-122"/>
                <a:ea typeface="华文行楷" pitchFamily="2" charset="-122"/>
              </a:rPr>
              <a:t>4. </a:t>
            </a:r>
            <a:r>
              <a:rPr lang="zh-CN" altLang="en-US" sz="3200" b="1" dirty="0">
                <a:solidFill>
                  <a:srgbClr val="002060"/>
                </a:solidFill>
                <a:latin typeface="华文行楷" pitchFamily="2" charset="-122"/>
                <a:ea typeface="华文行楷" pitchFamily="2" charset="-122"/>
              </a:rPr>
              <a:t>我们将会把这个问题提交给教练。</a:t>
            </a:r>
            <a:endParaRPr lang="en-US" altLang="zh-CN" sz="3200" b="1" dirty="0">
              <a:solidFill>
                <a:srgbClr val="002060"/>
              </a:solidFill>
              <a:latin typeface="华文行楷" pitchFamily="2" charset="-122"/>
              <a:ea typeface="华文行楷" pitchFamily="2" charset="-122"/>
            </a:endParaRPr>
          </a:p>
        </p:txBody>
      </p:sp>
      <p:sp>
        <p:nvSpPr>
          <p:cNvPr id="8" name="文本框 7"/>
          <p:cNvSpPr txBox="1"/>
          <p:nvPr/>
        </p:nvSpPr>
        <p:spPr>
          <a:xfrm>
            <a:off x="387927" y="1477818"/>
            <a:ext cx="11739418" cy="461665"/>
          </a:xfrm>
          <a:prstGeom prst="rect">
            <a:avLst/>
          </a:prstGeom>
          <a:noFill/>
        </p:spPr>
        <p:txBody>
          <a:bodyPr wrap="square" rtlCol="0">
            <a:spAutoFit/>
          </a:bodyPr>
          <a:lstStyle/>
          <a:p>
            <a:r>
              <a:rPr lang="en-US" altLang="zh-CN" sz="2400" b="1" dirty="0">
                <a:solidFill>
                  <a:srgbClr val="002060"/>
                </a:solidFill>
                <a:latin typeface="Bahnschrift" panose="020B0502040204020203" pitchFamily="34" charset="0"/>
              </a:rPr>
              <a:t>While delivering an English speech, students are not allowed to </a:t>
            </a:r>
            <a:r>
              <a:rPr lang="en-US" altLang="zh-CN" sz="2400" b="1" dirty="0">
                <a:solidFill>
                  <a:srgbClr val="FF0000"/>
                </a:solidFill>
                <a:latin typeface="Bahnschrift" panose="020B0502040204020203" pitchFamily="34" charset="0"/>
              </a:rPr>
              <a:t>refer to </a:t>
            </a:r>
            <a:r>
              <a:rPr lang="en-US" altLang="zh-CN" sz="2400" b="1" dirty="0">
                <a:solidFill>
                  <a:srgbClr val="002060"/>
                </a:solidFill>
                <a:latin typeface="Bahnschrift" panose="020B0502040204020203" pitchFamily="34" charset="0"/>
              </a:rPr>
              <a:t>the notes.  </a:t>
            </a:r>
            <a:endParaRPr lang="zh-CN" altLang="en-US" sz="2400" b="1" dirty="0">
              <a:solidFill>
                <a:srgbClr val="002060"/>
              </a:solidFill>
              <a:latin typeface="Bahnschrift" panose="020B0502040204020203" pitchFamily="34" charset="0"/>
            </a:endParaRPr>
          </a:p>
        </p:txBody>
      </p:sp>
      <p:sp>
        <p:nvSpPr>
          <p:cNvPr id="9" name="文本框 8"/>
          <p:cNvSpPr txBox="1"/>
          <p:nvPr/>
        </p:nvSpPr>
        <p:spPr>
          <a:xfrm>
            <a:off x="249381" y="2637718"/>
            <a:ext cx="11739418" cy="461665"/>
          </a:xfrm>
          <a:prstGeom prst="rect">
            <a:avLst/>
          </a:prstGeom>
          <a:noFill/>
        </p:spPr>
        <p:txBody>
          <a:bodyPr wrap="square" rtlCol="0">
            <a:spAutoFit/>
          </a:bodyPr>
          <a:lstStyle/>
          <a:p>
            <a:r>
              <a:rPr lang="en-US" altLang="zh-CN" sz="2400" b="1" dirty="0">
                <a:solidFill>
                  <a:srgbClr val="002060"/>
                </a:solidFill>
                <a:latin typeface="Bahnschrift" panose="020B0502040204020203" pitchFamily="34" charset="0"/>
              </a:rPr>
              <a:t>His mother never </a:t>
            </a:r>
            <a:r>
              <a:rPr lang="en-US" altLang="zh-CN" sz="2400" b="1" dirty="0">
                <a:solidFill>
                  <a:srgbClr val="FF0000"/>
                </a:solidFill>
                <a:latin typeface="Bahnschrift" panose="020B0502040204020203" pitchFamily="34" charset="0"/>
              </a:rPr>
              <a:t>referred to </a:t>
            </a:r>
            <a:r>
              <a:rPr lang="en-US" altLang="zh-CN" sz="2400" b="1" dirty="0">
                <a:solidFill>
                  <a:srgbClr val="002060"/>
                </a:solidFill>
                <a:latin typeface="Bahnschrift" panose="020B0502040204020203" pitchFamily="34" charset="0"/>
              </a:rPr>
              <a:t>him again. </a:t>
            </a:r>
            <a:endParaRPr lang="zh-CN" altLang="en-US" sz="2400" b="1" dirty="0">
              <a:solidFill>
                <a:srgbClr val="002060"/>
              </a:solidFill>
              <a:latin typeface="Bahnschrift" panose="020B0502040204020203" pitchFamily="34" charset="0"/>
            </a:endParaRPr>
          </a:p>
        </p:txBody>
      </p:sp>
      <p:sp>
        <p:nvSpPr>
          <p:cNvPr id="10" name="文本框 9"/>
          <p:cNvSpPr txBox="1"/>
          <p:nvPr/>
        </p:nvSpPr>
        <p:spPr>
          <a:xfrm>
            <a:off x="249381" y="3914047"/>
            <a:ext cx="11739418" cy="461665"/>
          </a:xfrm>
          <a:prstGeom prst="rect">
            <a:avLst/>
          </a:prstGeom>
          <a:noFill/>
        </p:spPr>
        <p:txBody>
          <a:bodyPr wrap="square" rtlCol="0">
            <a:spAutoFit/>
          </a:bodyPr>
          <a:lstStyle/>
          <a:p>
            <a:r>
              <a:rPr lang="en-US" altLang="zh-CN" sz="2400" b="1" dirty="0">
                <a:solidFill>
                  <a:srgbClr val="002060"/>
                </a:solidFill>
                <a:latin typeface="Bahnschrift" panose="020B0502040204020203" pitchFamily="34" charset="0"/>
              </a:rPr>
              <a:t>We </a:t>
            </a:r>
            <a:r>
              <a:rPr lang="en-US" altLang="zh-CN" sz="2400" b="1" dirty="0">
                <a:solidFill>
                  <a:srgbClr val="FF0000"/>
                </a:solidFill>
                <a:latin typeface="Bahnschrift" panose="020B0502040204020203" pitchFamily="34" charset="0"/>
              </a:rPr>
              <a:t>refer to </a:t>
            </a:r>
            <a:r>
              <a:rPr lang="en-US" altLang="zh-CN" sz="2400" b="1" dirty="0">
                <a:solidFill>
                  <a:srgbClr val="002060"/>
                </a:solidFill>
                <a:latin typeface="Bahnschrift" panose="020B0502040204020203" pitchFamily="34" charset="0"/>
              </a:rPr>
              <a:t>this </a:t>
            </a:r>
            <a:r>
              <a:rPr lang="en-US" altLang="zh-CN" sz="2400" b="1" dirty="0">
                <a:solidFill>
                  <a:srgbClr val="FF0000"/>
                </a:solidFill>
                <a:latin typeface="Bahnschrift" panose="020B0502040204020203" pitchFamily="34" charset="0"/>
              </a:rPr>
              <a:t>as</a:t>
            </a:r>
            <a:r>
              <a:rPr lang="en-US" altLang="zh-CN" sz="2400" b="1" dirty="0">
                <a:solidFill>
                  <a:srgbClr val="002060"/>
                </a:solidFill>
                <a:latin typeface="Bahnschrift" panose="020B0502040204020203" pitchFamily="34" charset="0"/>
              </a:rPr>
              <a:t> the Falling Action. </a:t>
            </a:r>
            <a:endParaRPr lang="zh-CN" altLang="en-US" sz="2400" b="1" dirty="0">
              <a:solidFill>
                <a:srgbClr val="002060"/>
              </a:solidFill>
              <a:latin typeface="Bahnschrift" panose="020B0502040204020203" pitchFamily="34" charset="0"/>
            </a:endParaRPr>
          </a:p>
        </p:txBody>
      </p:sp>
      <p:sp>
        <p:nvSpPr>
          <p:cNvPr id="12" name="文本框 11"/>
          <p:cNvSpPr txBox="1"/>
          <p:nvPr/>
        </p:nvSpPr>
        <p:spPr>
          <a:xfrm>
            <a:off x="577272" y="5138669"/>
            <a:ext cx="11753272" cy="461665"/>
          </a:xfrm>
          <a:prstGeom prst="rect">
            <a:avLst/>
          </a:prstGeom>
          <a:noFill/>
        </p:spPr>
        <p:txBody>
          <a:bodyPr wrap="square" rtlCol="0">
            <a:spAutoFit/>
          </a:bodyPr>
          <a:lstStyle/>
          <a:p>
            <a:r>
              <a:rPr lang="en-US" altLang="zh-CN" sz="2400" b="1" dirty="0">
                <a:solidFill>
                  <a:srgbClr val="002060"/>
                </a:solidFill>
                <a:latin typeface="Bahnschrift" panose="020B0502040204020203" pitchFamily="34" charset="0"/>
              </a:rPr>
              <a:t>We will </a:t>
            </a:r>
            <a:r>
              <a:rPr lang="en-US" altLang="zh-CN" sz="2400" b="1" dirty="0">
                <a:solidFill>
                  <a:srgbClr val="FF0000"/>
                </a:solidFill>
                <a:latin typeface="Bahnschrift" panose="020B0502040204020203" pitchFamily="34" charset="0"/>
              </a:rPr>
              <a:t>refer</a:t>
            </a:r>
            <a:r>
              <a:rPr lang="en-US" altLang="zh-CN" sz="2400" b="1" dirty="0">
                <a:solidFill>
                  <a:srgbClr val="002060"/>
                </a:solidFill>
                <a:latin typeface="Bahnschrift" panose="020B0502040204020203" pitchFamily="34" charset="0"/>
              </a:rPr>
              <a:t> the matter </a:t>
            </a:r>
            <a:r>
              <a:rPr lang="en-US" altLang="zh-CN" sz="2400" b="1" dirty="0">
                <a:solidFill>
                  <a:srgbClr val="FF0000"/>
                </a:solidFill>
                <a:latin typeface="Bahnschrift" panose="020B0502040204020203" pitchFamily="34" charset="0"/>
              </a:rPr>
              <a:t>to</a:t>
            </a:r>
            <a:r>
              <a:rPr lang="en-US" altLang="zh-CN" sz="2400" b="1" dirty="0">
                <a:solidFill>
                  <a:srgbClr val="002060"/>
                </a:solidFill>
                <a:latin typeface="Bahnschrift" panose="020B0502040204020203" pitchFamily="34" charset="0"/>
              </a:rPr>
              <a:t> the coach.</a:t>
            </a:r>
            <a:endParaRPr lang="zh-CN" altLang="en-US" sz="2400" b="1" dirty="0">
              <a:solidFill>
                <a:srgbClr val="002060"/>
              </a:solidFill>
              <a:latin typeface="Bahnschrift" panose="020B0502040204020203" pitchFamily="34" charset="0"/>
            </a:endParaRPr>
          </a:p>
        </p:txBody>
      </p:sp>
      <p:sp>
        <p:nvSpPr>
          <p:cNvPr id="13" name="文本框 12"/>
          <p:cNvSpPr txBox="1"/>
          <p:nvPr/>
        </p:nvSpPr>
        <p:spPr>
          <a:xfrm>
            <a:off x="6400800" y="2234970"/>
            <a:ext cx="5661890" cy="1938992"/>
          </a:xfrm>
          <a:prstGeom prst="rect">
            <a:avLst/>
          </a:prstGeom>
          <a:noFill/>
        </p:spPr>
        <p:txBody>
          <a:bodyPr wrap="square" rtlCol="0">
            <a:spAutoFit/>
          </a:bodyPr>
          <a:lstStyle/>
          <a:p>
            <a:r>
              <a:rPr lang="en-US" altLang="zh-CN" sz="2400" b="1" dirty="0">
                <a:latin typeface="Bahnschrift" panose="020B0502040204020203" pitchFamily="34" charset="0"/>
              </a:rPr>
              <a:t>1) refer—refer</a:t>
            </a:r>
            <a:r>
              <a:rPr lang="en-US" altLang="zh-CN" sz="2400" b="1" dirty="0">
                <a:solidFill>
                  <a:srgbClr val="FF0000"/>
                </a:solidFill>
                <a:latin typeface="Bahnschrift" panose="020B0502040204020203" pitchFamily="34" charset="0"/>
              </a:rPr>
              <a:t>red</a:t>
            </a:r>
            <a:r>
              <a:rPr lang="en-US" altLang="zh-CN" sz="2400" b="1" dirty="0">
                <a:latin typeface="Bahnschrift" panose="020B0502040204020203" pitchFamily="34" charset="0"/>
              </a:rPr>
              <a:t>– refer</a:t>
            </a:r>
            <a:r>
              <a:rPr lang="en-US" altLang="zh-CN" sz="2400" b="1" dirty="0">
                <a:solidFill>
                  <a:srgbClr val="FF0000"/>
                </a:solidFill>
                <a:latin typeface="Bahnschrift" panose="020B0502040204020203" pitchFamily="34" charset="0"/>
              </a:rPr>
              <a:t>red</a:t>
            </a:r>
            <a:r>
              <a:rPr lang="en-US" altLang="zh-CN" sz="2400" b="1" dirty="0">
                <a:latin typeface="Bahnschrift" panose="020B0502040204020203" pitchFamily="34" charset="0"/>
              </a:rPr>
              <a:t>—refer</a:t>
            </a:r>
            <a:r>
              <a:rPr lang="en-US" altLang="zh-CN" sz="2400" b="1" dirty="0">
                <a:solidFill>
                  <a:srgbClr val="FF0000"/>
                </a:solidFill>
                <a:latin typeface="Bahnschrift" panose="020B0502040204020203" pitchFamily="34" charset="0"/>
              </a:rPr>
              <a:t>ring</a:t>
            </a:r>
            <a:endParaRPr lang="en-US" altLang="zh-CN" sz="2400" b="1" dirty="0">
              <a:solidFill>
                <a:srgbClr val="FF0000"/>
              </a:solidFill>
              <a:latin typeface="Bahnschrift" panose="020B0502040204020203" pitchFamily="34" charset="0"/>
            </a:endParaRPr>
          </a:p>
          <a:p>
            <a:r>
              <a:rPr lang="en-US" altLang="zh-CN" sz="2400" b="1" dirty="0">
                <a:solidFill>
                  <a:srgbClr val="002060"/>
                </a:solidFill>
                <a:latin typeface="Bahnschrift" panose="020B0502040204020203" pitchFamily="34" charset="0"/>
              </a:rPr>
              <a:t>refer</a:t>
            </a:r>
            <a:r>
              <a:rPr lang="en-US" altLang="zh-CN" sz="2400" b="1" dirty="0">
                <a:solidFill>
                  <a:srgbClr val="FF0000"/>
                </a:solidFill>
                <a:latin typeface="Bahnschrift" panose="020B0502040204020203" pitchFamily="34" charset="0"/>
              </a:rPr>
              <a:t>ence n. </a:t>
            </a:r>
            <a:r>
              <a:rPr lang="en-US" altLang="zh-CN" sz="2400" b="1" dirty="0">
                <a:latin typeface="Bahnschrift" panose="020B0502040204020203" pitchFamily="34" charset="0"/>
              </a:rPr>
              <a:t> </a:t>
            </a:r>
            <a:endParaRPr lang="en-US" altLang="zh-CN" sz="2400" b="1" dirty="0">
              <a:latin typeface="Bahnschrift" panose="020B0502040204020203" pitchFamily="34" charset="0"/>
            </a:endParaRPr>
          </a:p>
          <a:p>
            <a:r>
              <a:rPr lang="en-US" altLang="zh-CN" sz="2400" b="1" dirty="0">
                <a:latin typeface="Bahnschrift" panose="020B0502040204020203" pitchFamily="34" charset="0"/>
              </a:rPr>
              <a:t>2) prefer –prefer</a:t>
            </a:r>
            <a:r>
              <a:rPr lang="en-US" altLang="zh-CN" sz="2400" b="1" dirty="0">
                <a:solidFill>
                  <a:srgbClr val="FF0000"/>
                </a:solidFill>
                <a:latin typeface="Bahnschrift" panose="020B0502040204020203" pitchFamily="34" charset="0"/>
              </a:rPr>
              <a:t>red</a:t>
            </a:r>
            <a:r>
              <a:rPr lang="en-US" altLang="zh-CN" sz="2400" b="1" dirty="0">
                <a:latin typeface="Bahnschrift" panose="020B0502040204020203" pitchFamily="34" charset="0"/>
              </a:rPr>
              <a:t>—prefer</a:t>
            </a:r>
            <a:r>
              <a:rPr lang="en-US" altLang="zh-CN" sz="2400" b="1" dirty="0">
                <a:solidFill>
                  <a:srgbClr val="FF0000"/>
                </a:solidFill>
                <a:latin typeface="Bahnschrift" panose="020B0502040204020203" pitchFamily="34" charset="0"/>
              </a:rPr>
              <a:t>red</a:t>
            </a:r>
            <a:endParaRPr lang="en-US" altLang="zh-CN" sz="2400" b="1" dirty="0">
              <a:solidFill>
                <a:srgbClr val="FF0000"/>
              </a:solidFill>
              <a:latin typeface="Bahnschrift" panose="020B0502040204020203" pitchFamily="34" charset="0"/>
            </a:endParaRPr>
          </a:p>
          <a:p>
            <a:r>
              <a:rPr lang="en-US" altLang="zh-CN" sz="2400" b="1" dirty="0">
                <a:latin typeface="Bahnschrift" panose="020B0502040204020203" pitchFamily="34" charset="0"/>
              </a:rPr>
              <a:t>    prefer</a:t>
            </a:r>
            <a:r>
              <a:rPr lang="en-US" altLang="zh-CN" sz="2400" b="1" dirty="0">
                <a:solidFill>
                  <a:srgbClr val="FF0000"/>
                </a:solidFill>
                <a:latin typeface="Bahnschrift" panose="020B0502040204020203" pitchFamily="34" charset="0"/>
              </a:rPr>
              <a:t>ence</a:t>
            </a:r>
            <a:r>
              <a:rPr lang="en-US" altLang="zh-CN" sz="2400" b="1" dirty="0">
                <a:latin typeface="Bahnschrift" panose="020B0502040204020203" pitchFamily="34" charset="0"/>
              </a:rPr>
              <a:t> n. </a:t>
            </a:r>
            <a:endParaRPr lang="en-US" altLang="zh-CN" sz="2400" b="1" dirty="0">
              <a:latin typeface="Bahnschrift" panose="020B0502040204020203" pitchFamily="34" charset="0"/>
            </a:endParaRPr>
          </a:p>
          <a:p>
            <a:r>
              <a:rPr lang="en-US" altLang="zh-CN" sz="2400" b="1" dirty="0">
                <a:latin typeface="Bahnschrift" panose="020B0502040204020203" pitchFamily="34" charset="0"/>
              </a:rPr>
              <a:t>3) suffer—suffer</a:t>
            </a:r>
            <a:r>
              <a:rPr lang="en-US" altLang="zh-CN" sz="2400" b="1" dirty="0">
                <a:solidFill>
                  <a:srgbClr val="FF0000"/>
                </a:solidFill>
                <a:latin typeface="Bahnschrift" panose="020B0502040204020203" pitchFamily="34" charset="0"/>
              </a:rPr>
              <a:t>ed</a:t>
            </a:r>
            <a:r>
              <a:rPr lang="en-US" altLang="zh-CN" sz="2400" b="1" dirty="0">
                <a:latin typeface="Bahnschrift" panose="020B0502040204020203" pitchFamily="34" charset="0"/>
              </a:rPr>
              <a:t>– suffer</a:t>
            </a:r>
            <a:r>
              <a:rPr lang="en-US" altLang="zh-CN" sz="2400" b="1" dirty="0">
                <a:solidFill>
                  <a:srgbClr val="FF0000"/>
                </a:solidFill>
                <a:latin typeface="Bahnschrift" panose="020B0502040204020203" pitchFamily="34" charset="0"/>
              </a:rPr>
              <a:t>ed</a:t>
            </a:r>
            <a:r>
              <a:rPr lang="en-US" altLang="zh-CN" sz="2400" b="1" dirty="0">
                <a:latin typeface="Bahnschrift" panose="020B0502040204020203" pitchFamily="34" charset="0"/>
              </a:rPr>
              <a:t>—suffer</a:t>
            </a:r>
            <a:r>
              <a:rPr lang="en-US" altLang="zh-CN" sz="2400" b="1" dirty="0">
                <a:solidFill>
                  <a:srgbClr val="FF0000"/>
                </a:solidFill>
                <a:latin typeface="Bahnschrift" panose="020B0502040204020203" pitchFamily="34" charset="0"/>
              </a:rPr>
              <a:t>ing</a:t>
            </a:r>
            <a:endParaRPr lang="zh-CN" altLang="en-US" sz="2400" b="1" dirty="0">
              <a:solidFill>
                <a:srgbClr val="FF0000"/>
              </a:solidFill>
              <a:latin typeface="Bahnschrift" panose="020B0502040204020203"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 calcmode="lin" valueType="num">
                                      <p:cBhvr additive="base">
                                        <p:cTn id="3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 calcmode="lin" valueType="num">
                                      <p:cBhvr additive="base">
                                        <p:cTn id="4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 calcmode="lin" valueType="num">
                                      <p:cBhvr additive="base">
                                        <p:cTn id="4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anim calcmode="lin" valueType="num">
                                      <p:cBhvr additive="base">
                                        <p:cTn id="5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30629" y="130629"/>
            <a:ext cx="3595210" cy="523220"/>
          </a:xfrm>
          <a:prstGeom prst="rect">
            <a:avLst/>
          </a:prstGeom>
          <a:noFill/>
        </p:spPr>
        <p:txBody>
          <a:bodyPr wrap="square" rtlCol="0">
            <a:spAutoFit/>
          </a:bodyPr>
          <a:lstStyle/>
          <a:p>
            <a:r>
              <a:rPr lang="en-US" altLang="zh-CN" sz="2800" b="1" u="sng" dirty="0">
                <a:solidFill>
                  <a:srgbClr val="FF0000"/>
                </a:solidFill>
                <a:latin typeface="Times New Roman" panose="02020603050405020304" pitchFamily="18" charset="0"/>
                <a:cs typeface="Times New Roman" panose="02020603050405020304" pitchFamily="18" charset="0"/>
              </a:rPr>
              <a:t>Reading for writing </a:t>
            </a:r>
            <a:endParaRPr lang="zh-CN"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70736" y="1577494"/>
            <a:ext cx="11029134" cy="2585323"/>
          </a:xfrm>
          <a:prstGeom prst="rect">
            <a:avLst/>
          </a:prstGeom>
          <a:solidFill>
            <a:schemeClr val="bg1"/>
          </a:solidFill>
        </p:spPr>
        <p:txBody>
          <a:bodyPr wrap="square" rtlCol="0">
            <a:spAutoFit/>
          </a:bodyPr>
          <a:lstStyle/>
          <a:p>
            <a:r>
              <a:rPr kumimoji="1" lang="en-US" altLang="zh-CN" sz="5400" b="1" noProof="1">
                <a:solidFill>
                  <a:srgbClr val="002060"/>
                </a:solidFill>
                <a:latin typeface="Times New Roman" panose="02020603050405020304" pitchFamily="18" charset="0"/>
                <a:ea typeface="华文行楷" pitchFamily="2" charset="-122"/>
                <a:cs typeface="Times New Roman" panose="02020603050405020304" pitchFamily="18" charset="0"/>
                <a:sym typeface="+mn-ea"/>
              </a:rPr>
              <a:t>Write a Blog about English Study</a:t>
            </a:r>
            <a:endParaRPr kumimoji="1" lang="en-US" altLang="zh-CN" sz="5400" b="1" noProof="1">
              <a:solidFill>
                <a:srgbClr val="002060"/>
              </a:solidFill>
              <a:latin typeface="Times New Roman" panose="02020603050405020304" pitchFamily="18" charset="0"/>
              <a:ea typeface="华文行楷" pitchFamily="2" charset="-122"/>
              <a:cs typeface="Times New Roman" panose="02020603050405020304" pitchFamily="18" charset="0"/>
              <a:sym typeface="+mn-ea"/>
            </a:endParaRPr>
          </a:p>
          <a:p>
            <a:r>
              <a:rPr kumimoji="1" lang="en-US" altLang="zh-CN" sz="5400" b="1" noProof="1">
                <a:solidFill>
                  <a:srgbClr val="002060"/>
                </a:solidFill>
                <a:latin typeface="Times New Roman" panose="02020603050405020304" pitchFamily="18" charset="0"/>
                <a:ea typeface="华文行楷" pitchFamily="2" charset="-122"/>
                <a:cs typeface="Times New Roman" panose="02020603050405020304" pitchFamily="18" charset="0"/>
                <a:sym typeface="+mn-ea"/>
              </a:rPr>
              <a:t>     —</a:t>
            </a:r>
            <a:r>
              <a:rPr kumimoji="1" lang="en-US" altLang="zh-CN" sz="4000" b="1" noProof="1">
                <a:solidFill>
                  <a:srgbClr val="002060"/>
                </a:solidFill>
                <a:latin typeface="Times New Roman" panose="02020603050405020304" pitchFamily="18" charset="0"/>
                <a:ea typeface="华文行楷" pitchFamily="2" charset="-122"/>
                <a:cs typeface="Times New Roman" panose="02020603050405020304" pitchFamily="18" charset="0"/>
                <a:sym typeface="+mn-ea"/>
              </a:rPr>
              <a:t>How to present problems and give advice</a:t>
            </a:r>
            <a:endParaRPr kumimoji="1" lang="en-US" altLang="zh-CN" sz="4000" b="1" noProof="1">
              <a:solidFill>
                <a:srgbClr val="002060"/>
              </a:solidFill>
              <a:latin typeface="Times New Roman" panose="02020603050405020304" pitchFamily="18" charset="0"/>
              <a:ea typeface="华文行楷" pitchFamily="2" charset="-122"/>
              <a:cs typeface="Times New Roman" panose="02020603050405020304" pitchFamily="18" charset="0"/>
              <a:sym typeface="+mn-ea"/>
            </a:endParaRPr>
          </a:p>
          <a:p>
            <a:endParaRPr kumimoji="1" lang="en-US" altLang="zh-CN" sz="5400" b="1" noProof="1">
              <a:solidFill>
                <a:srgbClr val="002060"/>
              </a:solidFill>
              <a:latin typeface="Times New Roman" panose="02020603050405020304" pitchFamily="18" charset="0"/>
              <a:ea typeface="华文行楷" pitchFamily="2" charset="-122"/>
              <a:cs typeface="Times New Roman" panose="02020603050405020304" pitchFamily="18" charset="0"/>
              <a:sym typeface="+mn-ea"/>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01608" y="4740572"/>
            <a:ext cx="3943005" cy="202692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2424" y="217591"/>
            <a:ext cx="1270049" cy="1124906"/>
          </a:xfrm>
          <a:prstGeom prst="rect">
            <a:avLst/>
          </a:prstGeom>
        </p:spPr>
      </p:pic>
      <p:sp>
        <p:nvSpPr>
          <p:cNvPr id="8" name="文本框 7"/>
          <p:cNvSpPr txBox="1"/>
          <p:nvPr/>
        </p:nvSpPr>
        <p:spPr>
          <a:xfrm>
            <a:off x="498763" y="1505527"/>
            <a:ext cx="10178473"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1. I’m having a lot of trouble __________ my listening.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172364" y="1505527"/>
            <a:ext cx="1062181"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with</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648692" y="2348795"/>
            <a:ext cx="5454073" cy="830997"/>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have trouble/difficulty (in) doing </a:t>
            </a:r>
            <a:r>
              <a:rPr lang="en-US" altLang="zh-CN" sz="2400" b="1" dirty="0" err="1">
                <a:solidFill>
                  <a:schemeClr val="bg1"/>
                </a:solidFill>
                <a:latin typeface="Times New Roman" panose="02020603050405020304" pitchFamily="18" charset="0"/>
                <a:cs typeface="Times New Roman" panose="02020603050405020304" pitchFamily="18" charset="0"/>
              </a:rPr>
              <a:t>sth</a:t>
            </a:r>
            <a:r>
              <a:rPr lang="en-US" altLang="zh-CN" sz="2400" b="1" dirty="0">
                <a:solidFill>
                  <a:schemeClr val="bg1"/>
                </a:solidFill>
                <a:latin typeface="Times New Roman" panose="02020603050405020304" pitchFamily="18" charset="0"/>
                <a:cs typeface="Times New Roman" panose="02020603050405020304" pitchFamily="18" charset="0"/>
              </a:rPr>
              <a:t>.</a:t>
            </a:r>
            <a:endParaRPr lang="en-US" altLang="zh-CN" sz="2400" b="1" dirty="0">
              <a:solidFill>
                <a:schemeClr val="bg1"/>
              </a:solidFill>
              <a:latin typeface="Times New Roman" panose="02020603050405020304" pitchFamily="18" charset="0"/>
              <a:cs typeface="Times New Roman" panose="02020603050405020304" pitchFamily="18" charset="0"/>
            </a:endParaRPr>
          </a:p>
          <a:p>
            <a:r>
              <a:rPr lang="en-US" altLang="zh-CN" sz="2400" b="1" dirty="0">
                <a:solidFill>
                  <a:schemeClr val="bg1"/>
                </a:solidFill>
                <a:latin typeface="Times New Roman" panose="02020603050405020304" pitchFamily="18" charset="0"/>
                <a:cs typeface="Times New Roman" panose="02020603050405020304" pitchFamily="18" charset="0"/>
              </a:rPr>
              <a:t>have trouble /difficulty with </a:t>
            </a:r>
            <a:r>
              <a:rPr lang="en-US" altLang="zh-CN" sz="2400" b="1" dirty="0" err="1">
                <a:solidFill>
                  <a:schemeClr val="bg1"/>
                </a:solidFill>
                <a:latin typeface="Times New Roman" panose="02020603050405020304" pitchFamily="18" charset="0"/>
                <a:cs typeface="Times New Roman" panose="02020603050405020304" pitchFamily="18" charset="0"/>
              </a:rPr>
              <a:t>sth</a:t>
            </a:r>
            <a:r>
              <a:rPr lang="en-US" altLang="zh-CN" sz="2400" b="1" dirty="0">
                <a:solidFill>
                  <a:schemeClr val="bg1"/>
                </a:solidFill>
                <a:latin typeface="Times New Roman" panose="02020603050405020304" pitchFamily="18" charset="0"/>
                <a:cs typeface="Times New Roman" panose="02020603050405020304" pitchFamily="18" charset="0"/>
              </a:rPr>
              <a:t>.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498762" y="3819237"/>
            <a:ext cx="10178473"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2.  I can </a:t>
            </a:r>
            <a:r>
              <a:rPr lang="en-US" altLang="zh-CN" sz="2800" b="1" u="sng" dirty="0">
                <a:solidFill>
                  <a:srgbClr val="FF0000"/>
                </a:solidFill>
                <a:latin typeface="Times New Roman" panose="02020603050405020304" pitchFamily="18" charset="0"/>
                <a:cs typeface="Times New Roman" panose="02020603050405020304" pitchFamily="18" charset="0"/>
              </a:rPr>
              <a:t>catch</a:t>
            </a:r>
            <a:r>
              <a:rPr lang="en-US" altLang="zh-CN" sz="2800" b="1" dirty="0">
                <a:solidFill>
                  <a:srgbClr val="002060"/>
                </a:solidFill>
                <a:latin typeface="Times New Roman" panose="02020603050405020304" pitchFamily="18" charset="0"/>
                <a:cs typeface="Times New Roman" panose="02020603050405020304" pitchFamily="18" charset="0"/>
              </a:rPr>
              <a:t> only a few words.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804706" y="4581237"/>
            <a:ext cx="8735316" cy="954107"/>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catch</a:t>
            </a:r>
            <a:r>
              <a:rPr lang="en-US" altLang="zh-CN" sz="2800" b="1" dirty="0">
                <a:latin typeface="Times New Roman" panose="02020603050405020304" pitchFamily="18" charset="0"/>
                <a:cs typeface="Times New Roman" panose="02020603050405020304" pitchFamily="18" charset="0"/>
              </a:rPr>
              <a:t> v. to hear or understand something</a:t>
            </a:r>
            <a:endParaRPr lang="en-US" altLang="zh-CN" sz="2800" b="1" dirty="0">
              <a:latin typeface="Times New Roman" panose="02020603050405020304" pitchFamily="18" charset="0"/>
              <a:cs typeface="Times New Roman" panose="02020603050405020304" pitchFamily="18" charset="0"/>
            </a:endParaRPr>
          </a:p>
          <a:p>
            <a:r>
              <a:rPr lang="zh-CN" altLang="en-US" sz="2800" b="1" dirty="0">
                <a:latin typeface="Times New Roman" panose="02020603050405020304" pitchFamily="18" charset="0"/>
                <a:ea typeface="华文行楷" pitchFamily="2" charset="-122"/>
                <a:cs typeface="Times New Roman" panose="02020603050405020304" pitchFamily="18" charset="0"/>
              </a:rPr>
              <a:t>听清楚；领会</a:t>
            </a:r>
            <a:endParaRPr lang="zh-CN" altLang="en-US" sz="2800" b="1" dirty="0">
              <a:latin typeface="Times New Roman" panose="02020603050405020304" pitchFamily="18" charset="0"/>
              <a:ea typeface="华文行楷"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 calcmode="lin" valueType="num">
                                      <p:cBhvr additive="base">
                                        <p:cTn id="1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build="p"/>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t="7830" r="12293"/>
          <a:stretch>
            <a:fillRect/>
          </a:stretch>
        </p:blipFill>
        <p:spPr>
          <a:xfrm>
            <a:off x="10521023" y="129309"/>
            <a:ext cx="1366176" cy="1200728"/>
          </a:xfrm>
          <a:prstGeom prst="rect">
            <a:avLst/>
          </a:prstGeom>
        </p:spPr>
      </p:pic>
      <p:sp>
        <p:nvSpPr>
          <p:cNvPr id="10" name="文本框 9"/>
          <p:cNvSpPr txBox="1"/>
          <p:nvPr/>
        </p:nvSpPr>
        <p:spPr>
          <a:xfrm>
            <a:off x="166472" y="129309"/>
            <a:ext cx="10067636" cy="954107"/>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1. ..we’re </a:t>
            </a:r>
            <a:r>
              <a:rPr lang="en-US" altLang="zh-CN" sz="2800" b="1" dirty="0">
                <a:solidFill>
                  <a:srgbClr val="FF0000"/>
                </a:solidFill>
                <a:latin typeface="Times New Roman" panose="02020603050405020304" pitchFamily="18" charset="0"/>
                <a:cs typeface="Times New Roman" panose="02020603050405020304" pitchFamily="18" charset="0"/>
              </a:rPr>
              <a:t>equals</a:t>
            </a:r>
            <a:r>
              <a:rPr lang="en-US" altLang="zh-CN" sz="2800" b="1" dirty="0">
                <a:solidFill>
                  <a:srgbClr val="002060"/>
                </a:solidFill>
                <a:latin typeface="Times New Roman" panose="02020603050405020304" pitchFamily="18" charset="0"/>
                <a:cs typeface="Times New Roman" panose="02020603050405020304" pitchFamily="18" charset="0"/>
              </a:rPr>
              <a:t>, so I only need a few words to </a:t>
            </a:r>
            <a:r>
              <a:rPr lang="en-US" altLang="zh-CN" sz="2800" b="1" dirty="0">
                <a:solidFill>
                  <a:srgbClr val="FF0000"/>
                </a:solidFill>
                <a:latin typeface="Times New Roman" panose="02020603050405020304" pitchFamily="18" charset="0"/>
                <a:cs typeface="Times New Roman" panose="02020603050405020304" pitchFamily="18" charset="0"/>
              </a:rPr>
              <a:t>bridge</a:t>
            </a:r>
            <a:r>
              <a:rPr lang="en-US" altLang="zh-CN" sz="2800" b="1" dirty="0">
                <a:solidFill>
                  <a:srgbClr val="002060"/>
                </a:solidFill>
                <a:latin typeface="Times New Roman" panose="02020603050405020304" pitchFamily="18" charset="0"/>
                <a:cs typeface="Times New Roman" panose="02020603050405020304" pitchFamily="18" charset="0"/>
              </a:rPr>
              <a:t> the gap between us.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461055" y="1083595"/>
            <a:ext cx="11425382" cy="4401205"/>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equal </a:t>
            </a:r>
            <a:endParaRPr lang="en-US" altLang="zh-CN" sz="2800" b="1" dirty="0">
              <a:solidFill>
                <a:srgbClr val="002060"/>
              </a:solidFill>
              <a:latin typeface="Times New Roman" panose="02020603050405020304" pitchFamily="18" charset="0"/>
              <a:cs typeface="Times New Roman" panose="02020603050405020304" pitchFamily="18" charset="0"/>
            </a:endParaRPr>
          </a:p>
          <a:p>
            <a:pPr marL="514350" indent="-514350">
              <a:buAutoNum type="arabicParenR"/>
            </a:pPr>
            <a:r>
              <a:rPr lang="en-US" altLang="zh-CN" sz="2800" b="1" dirty="0">
                <a:solidFill>
                  <a:srgbClr val="002060"/>
                </a:solidFill>
                <a:latin typeface="Times New Roman" panose="02020603050405020304" pitchFamily="18" charset="0"/>
                <a:cs typeface="Times New Roman" panose="02020603050405020304" pitchFamily="18" charset="0"/>
              </a:rPr>
              <a:t>n. </a:t>
            </a:r>
            <a:r>
              <a:rPr lang="en-US" altLang="zh-CN" sz="2800" dirty="0">
                <a:latin typeface="Times New Roman" panose="02020603050405020304" pitchFamily="18" charset="0"/>
                <a:cs typeface="Times New Roman" panose="02020603050405020304" pitchFamily="18" charset="0"/>
              </a:rPr>
              <a:t>a person or thing of the same quality or with the same status, rights, etc. as another   </a:t>
            </a:r>
            <a:r>
              <a:rPr lang="zh-CN" altLang="en-US" sz="2800" dirty="0">
                <a:latin typeface="Times New Roman" panose="02020603050405020304" pitchFamily="18" charset="0"/>
                <a:cs typeface="Times New Roman" panose="02020603050405020304" pitchFamily="18" charset="0"/>
              </a:rPr>
              <a:t>同等的人；相等物</a:t>
            </a:r>
            <a:endParaRPr lang="en-US" altLang="zh-CN" sz="2800" dirty="0">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  He regards his staff as </a:t>
            </a:r>
            <a:r>
              <a:rPr lang="en-US" altLang="zh-CN" sz="2800" b="1" dirty="0">
                <a:solidFill>
                  <a:srgbClr val="FF0000"/>
                </a:solidFill>
                <a:latin typeface="Times New Roman" panose="02020603050405020304" pitchFamily="18" charset="0"/>
                <a:cs typeface="Times New Roman" panose="02020603050405020304" pitchFamily="18" charset="0"/>
              </a:rPr>
              <a:t>equals</a:t>
            </a:r>
            <a:r>
              <a:rPr lang="en-US" altLang="zh-CN" sz="2800" b="1" dirty="0">
                <a:solidFill>
                  <a:srgbClr val="002060"/>
                </a:solidFill>
                <a:latin typeface="Times New Roman" panose="02020603050405020304" pitchFamily="18" charset="0"/>
                <a:cs typeface="Times New Roman" panose="02020603050405020304" pitchFamily="18" charset="0"/>
              </a:rPr>
              <a:t>. </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2) adj. equal rights/pay ( </a:t>
            </a:r>
            <a:r>
              <a:rPr lang="zh-CN" altLang="en-US" sz="2800" b="1" dirty="0">
                <a:solidFill>
                  <a:srgbClr val="002060"/>
                </a:solidFill>
                <a:latin typeface="Times New Roman" panose="02020603050405020304" pitchFamily="18" charset="0"/>
                <a:cs typeface="Times New Roman" panose="02020603050405020304" pitchFamily="18" charset="0"/>
              </a:rPr>
              <a:t>平等的</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3</a:t>
            </a:r>
            <a:r>
              <a:rPr lang="zh-CN" altLang="en-US" sz="2800" b="1" dirty="0">
                <a:solidFill>
                  <a:srgbClr val="002060"/>
                </a:solidFill>
                <a:latin typeface="Times New Roman" panose="02020603050405020304" pitchFamily="18" charset="0"/>
                <a:cs typeface="Times New Roman" panose="02020603050405020304" pitchFamily="18" charset="0"/>
              </a:rPr>
              <a:t>）</a:t>
            </a:r>
            <a:r>
              <a:rPr lang="en-US" altLang="zh-CN" sz="2800" b="1" dirty="0">
                <a:solidFill>
                  <a:srgbClr val="002060"/>
                </a:solidFill>
                <a:latin typeface="Times New Roman" panose="02020603050405020304" pitchFamily="18" charset="0"/>
                <a:cs typeface="Times New Roman" panose="02020603050405020304" pitchFamily="18" charset="0"/>
              </a:rPr>
              <a:t>v. </a:t>
            </a:r>
            <a:r>
              <a:rPr lang="en-US" altLang="zh-CN" sz="2800" dirty="0">
                <a:solidFill>
                  <a:srgbClr val="002060"/>
                </a:solidFill>
                <a:latin typeface="Times New Roman" panose="02020603050405020304" pitchFamily="18" charset="0"/>
                <a:cs typeface="Times New Roman" panose="02020603050405020304" pitchFamily="18" charset="0"/>
              </a:rPr>
              <a:t>to be the same in size, quantity, value, etc. as something else     </a:t>
            </a:r>
            <a:r>
              <a:rPr lang="zh-CN" altLang="en-US" sz="2800" dirty="0">
                <a:solidFill>
                  <a:srgbClr val="002060"/>
                </a:solidFill>
                <a:latin typeface="Times New Roman" panose="02020603050405020304" pitchFamily="18" charset="0"/>
                <a:cs typeface="Times New Roman" panose="02020603050405020304" pitchFamily="18" charset="0"/>
              </a:rPr>
              <a:t>（ 大小、数量、价值等）与</a:t>
            </a:r>
            <a:r>
              <a:rPr lang="en-US" altLang="zh-CN" sz="2800" dirty="0">
                <a:solidFill>
                  <a:srgbClr val="002060"/>
                </a:solidFill>
                <a:latin typeface="Times New Roman" panose="02020603050405020304" pitchFamily="18" charset="0"/>
                <a:cs typeface="Times New Roman" panose="02020603050405020304" pitchFamily="18" charset="0"/>
              </a:rPr>
              <a:t>…</a:t>
            </a:r>
            <a:r>
              <a:rPr lang="zh-CN" altLang="en-US" sz="2800" dirty="0">
                <a:solidFill>
                  <a:srgbClr val="002060"/>
                </a:solidFill>
                <a:latin typeface="Times New Roman" panose="02020603050405020304" pitchFamily="18" charset="0"/>
                <a:cs typeface="Times New Roman" panose="02020603050405020304" pitchFamily="18" charset="0"/>
              </a:rPr>
              <a:t>相等，等于</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A </a:t>
            </a:r>
            <a:r>
              <a:rPr lang="en-US" altLang="zh-CN" sz="2800" b="1" dirty="0" err="1">
                <a:latin typeface="Times New Roman" panose="02020603050405020304" pitchFamily="18" charset="0"/>
                <a:cs typeface="Times New Roman" panose="02020603050405020304" pitchFamily="18" charset="0"/>
              </a:rPr>
              <a:t>metre</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equals</a:t>
            </a:r>
            <a:r>
              <a:rPr lang="en-US" altLang="zh-CN" sz="2800" b="1" dirty="0">
                <a:latin typeface="Times New Roman" panose="02020603050405020304" pitchFamily="18" charset="0"/>
                <a:cs typeface="Times New Roman" panose="02020603050405020304" pitchFamily="18" charset="0"/>
              </a:rPr>
              <a:t> 39.38 inches.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1 </a:t>
            </a:r>
            <a:r>
              <a:rPr lang="zh-CN" altLang="en-US" sz="2800" b="1" dirty="0">
                <a:latin typeface="Times New Roman" panose="02020603050405020304" pitchFamily="18" charset="0"/>
                <a:cs typeface="Times New Roman" panose="02020603050405020304" pitchFamily="18" charset="0"/>
              </a:rPr>
              <a:t>米等于 </a:t>
            </a:r>
            <a:r>
              <a:rPr lang="en-US" altLang="zh-CN" sz="2800" b="1" dirty="0">
                <a:latin typeface="Times New Roman" panose="02020603050405020304" pitchFamily="18" charset="0"/>
                <a:cs typeface="Times New Roman" panose="02020603050405020304" pitchFamily="18" charset="0"/>
              </a:rPr>
              <a:t>39.38 </a:t>
            </a:r>
            <a:r>
              <a:rPr lang="zh-CN" altLang="en-US" sz="2800" b="1" dirty="0">
                <a:latin typeface="Times New Roman" panose="02020603050405020304" pitchFamily="18" charset="0"/>
                <a:cs typeface="Times New Roman" panose="02020603050405020304" pitchFamily="18" charset="0"/>
              </a:rPr>
              <a:t>英寸。</a:t>
            </a:r>
            <a:r>
              <a:rPr lang="en-US" altLang="zh-CN"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   No one </a:t>
            </a:r>
            <a:r>
              <a:rPr lang="en-US" altLang="zh-CN" sz="2800" b="1" dirty="0">
                <a:solidFill>
                  <a:srgbClr val="FF0000"/>
                </a:solidFill>
                <a:latin typeface="Times New Roman" panose="02020603050405020304" pitchFamily="18" charset="0"/>
                <a:cs typeface="Times New Roman" panose="02020603050405020304" pitchFamily="18" charset="0"/>
              </a:rPr>
              <a:t>equals</a:t>
            </a:r>
            <a:r>
              <a:rPr lang="en-US" altLang="zh-CN" sz="2800" b="1" dirty="0">
                <a:solidFill>
                  <a:srgbClr val="002060"/>
                </a:solidFill>
                <a:latin typeface="Times New Roman" panose="02020603050405020304" pitchFamily="18" charset="0"/>
                <a:cs typeface="Times New Roman" panose="02020603050405020304" pitchFamily="18" charset="0"/>
              </a:rPr>
              <a:t> him in strength.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49600" y="5473005"/>
            <a:ext cx="11636838" cy="1384995"/>
          </a:xfrm>
          <a:prstGeom prst="rect">
            <a:avLst/>
          </a:prstGeom>
          <a:noFill/>
          <a:ln>
            <a:solidFill>
              <a:schemeClr val="accent1"/>
            </a:solidFill>
          </a:ln>
        </p:spPr>
        <p:txBody>
          <a:bodyPr wrap="square" rtlCol="0">
            <a:spAutoFit/>
          </a:bodyPr>
          <a:lstStyle/>
          <a:p>
            <a:r>
              <a:rPr lang="en-US" altLang="zh-CN" sz="2800" b="1" u="sng" dirty="0">
                <a:solidFill>
                  <a:srgbClr val="FF0000"/>
                </a:solidFill>
                <a:latin typeface="Times New Roman" panose="02020603050405020304" pitchFamily="18" charset="0"/>
                <a:cs typeface="Times New Roman" panose="02020603050405020304" pitchFamily="18" charset="0"/>
              </a:rPr>
              <a:t>bridge the gap/gulf between A and B</a:t>
            </a:r>
            <a:endParaRPr lang="en-US" altLang="zh-CN" sz="2800" b="1" u="sng"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to reduce or get rid of the differences that exist between two things or groups of people  </a:t>
            </a:r>
            <a:r>
              <a:rPr lang="zh-CN" altLang="en-US" sz="2800" b="1" dirty="0">
                <a:solidFill>
                  <a:srgbClr val="002060"/>
                </a:solidFill>
                <a:latin typeface="Times New Roman" panose="02020603050405020304" pitchFamily="18" charset="0"/>
                <a:cs typeface="Times New Roman" panose="02020603050405020304" pitchFamily="18" charset="0"/>
              </a:rPr>
              <a:t>消除（甲、乙间的）隔阂／鸿沟</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bg/>
                                          </p:spTgt>
                                        </p:tgtEl>
                                        <p:attrNameLst>
                                          <p:attrName>style.visibility</p:attrName>
                                        </p:attrNameLst>
                                      </p:cBhvr>
                                      <p:to>
                                        <p:strVal val="visible"/>
                                      </p:to>
                                    </p:set>
                                    <p:anim calcmode="lin" valueType="num">
                                      <p:cBhvr additive="base">
                                        <p:cTn id="61" dur="500" fill="hold"/>
                                        <p:tgtEl>
                                          <p:spTgt spid="2">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0" end="0"/>
                                            </p:txEl>
                                          </p:spTgt>
                                        </p:tgtEl>
                                        <p:attrNameLst>
                                          <p:attrName>style.visibility</p:attrName>
                                        </p:attrNameLst>
                                      </p:cBhvr>
                                      <p:to>
                                        <p:strVal val="visible"/>
                                      </p:to>
                                    </p:set>
                                    <p:anim calcmode="lin" valueType="num">
                                      <p:cBhvr additive="base">
                                        <p:cTn id="6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 calcmode="lin" valueType="num">
                                      <p:cBhvr additive="base">
                                        <p:cTn id="7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2"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705"/>
            <a:ext cx="1371431" cy="1347359"/>
          </a:xfrm>
          <a:prstGeom prst="rect">
            <a:avLst/>
          </a:prstGeom>
        </p:spPr>
      </p:pic>
      <p:sp>
        <p:nvSpPr>
          <p:cNvPr id="8" name="文本框 10"/>
          <p:cNvSpPr txBox="1"/>
          <p:nvPr/>
        </p:nvSpPr>
        <p:spPr>
          <a:xfrm>
            <a:off x="461817" y="1578447"/>
            <a:ext cx="11425382"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1.  I think it all depends _________  who you’re talking to.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47097" y="1648796"/>
            <a:ext cx="1548720"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on/upon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1813" y="2280620"/>
            <a:ext cx="8069759" cy="954107"/>
          </a:xfrm>
          <a:prstGeom prst="rect">
            <a:avLst/>
          </a:prstGeom>
          <a:noFill/>
          <a:ln>
            <a:solidFill>
              <a:schemeClr val="accent1"/>
            </a:solidFill>
          </a:ln>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depend on</a:t>
            </a:r>
            <a:r>
              <a:rPr lang="en-US" altLang="zh-CN" sz="2800" b="1" dirty="0">
                <a:solidFill>
                  <a:srgbClr val="002060"/>
                </a:solidFill>
                <a:latin typeface="Times New Roman" panose="02020603050405020304" pitchFamily="18" charset="0"/>
                <a:cs typeface="Times New Roman" panose="02020603050405020304" pitchFamily="18" charset="0"/>
              </a:rPr>
              <a:t>: to be affected or decided by something</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受</a:t>
            </a:r>
            <a:r>
              <a:rPr lang="en-US" altLang="zh-CN" sz="2800" b="1" dirty="0">
                <a:solidFill>
                  <a:srgbClr val="002060"/>
                </a:solidFill>
                <a:latin typeface="Times New Roman" panose="02020603050405020304" pitchFamily="18" charset="0"/>
                <a:cs typeface="Times New Roman" panose="02020603050405020304" pitchFamily="18" charset="0"/>
              </a:rPr>
              <a:t>…</a:t>
            </a:r>
            <a:r>
              <a:rPr lang="zh-CN" altLang="en-US" sz="2800" b="1" dirty="0">
                <a:solidFill>
                  <a:srgbClr val="002060"/>
                </a:solidFill>
                <a:latin typeface="Times New Roman" panose="02020603050405020304" pitchFamily="18" charset="0"/>
                <a:cs typeface="Times New Roman" panose="02020603050405020304" pitchFamily="18" charset="0"/>
              </a:rPr>
              <a:t>的影响；由</a:t>
            </a:r>
            <a:r>
              <a:rPr lang="en-US" altLang="zh-CN" sz="2800" b="1" dirty="0">
                <a:solidFill>
                  <a:srgbClr val="002060"/>
                </a:solidFill>
                <a:latin typeface="Times New Roman" panose="02020603050405020304" pitchFamily="18" charset="0"/>
                <a:cs typeface="Times New Roman" panose="02020603050405020304" pitchFamily="18" charset="0"/>
              </a:rPr>
              <a:t>…</a:t>
            </a:r>
            <a:r>
              <a:rPr lang="zh-CN" altLang="en-US" sz="2800" b="1" dirty="0">
                <a:solidFill>
                  <a:srgbClr val="002060"/>
                </a:solidFill>
                <a:latin typeface="Times New Roman" panose="02020603050405020304" pitchFamily="18" charset="0"/>
                <a:cs typeface="Times New Roman" panose="02020603050405020304" pitchFamily="18" charset="0"/>
              </a:rPr>
              <a:t>决定；取决于</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5715" y="3334870"/>
            <a:ext cx="8253890"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Does the quality of teaching </a:t>
            </a:r>
            <a:r>
              <a:rPr lang="en-US" altLang="zh-CN" sz="2800" b="1" dirty="0">
                <a:solidFill>
                  <a:srgbClr val="FF0000"/>
                </a:solidFill>
                <a:latin typeface="Times New Roman" panose="02020603050405020304" pitchFamily="18" charset="0"/>
                <a:cs typeface="Times New Roman" panose="02020603050405020304" pitchFamily="18" charset="0"/>
              </a:rPr>
              <a:t>depend on </a:t>
            </a:r>
            <a:r>
              <a:rPr lang="en-US" altLang="zh-CN" sz="2800" b="1" dirty="0">
                <a:latin typeface="Times New Roman" panose="02020603050405020304" pitchFamily="18" charset="0"/>
                <a:cs typeface="Times New Roman" panose="02020603050405020304" pitchFamily="18" charset="0"/>
              </a:rPr>
              <a:t>class size?</a:t>
            </a:r>
            <a:endParaRPr lang="en-US" altLang="zh-CN" sz="2800" b="1" dirty="0">
              <a:latin typeface="Times New Roman" panose="02020603050405020304" pitchFamily="18" charset="0"/>
              <a:cs typeface="Times New Roman" panose="02020603050405020304" pitchFamily="18" charset="0"/>
            </a:endParaRPr>
          </a:p>
          <a:p>
            <a:r>
              <a:rPr lang="zh-CN" altLang="en-US" sz="2800" b="1" dirty="0">
                <a:latin typeface="Times New Roman" panose="02020603050405020304" pitchFamily="18" charset="0"/>
                <a:cs typeface="Times New Roman" panose="02020603050405020304" pitchFamily="18" charset="0"/>
              </a:rPr>
              <a:t>教学质量取决于每个班的人数吗？</a:t>
            </a:r>
            <a:endParaRPr lang="zh-CN" alt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19549" y="4550484"/>
            <a:ext cx="11101891"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Whether we need more food </a:t>
            </a:r>
            <a:r>
              <a:rPr lang="en-US" altLang="zh-CN" sz="2800" b="1" dirty="0">
                <a:solidFill>
                  <a:srgbClr val="FF0000"/>
                </a:solidFill>
                <a:latin typeface="Times New Roman" panose="02020603050405020304" pitchFamily="18" charset="0"/>
                <a:cs typeface="Times New Roman" panose="02020603050405020304" pitchFamily="18" charset="0"/>
              </a:rPr>
              <a:t>depends on </a:t>
            </a:r>
            <a:r>
              <a:rPr lang="en-US" altLang="zh-CN" sz="2800" b="1" dirty="0">
                <a:latin typeface="Times New Roman" panose="02020603050405020304" pitchFamily="18" charset="0"/>
                <a:cs typeface="Times New Roman" panose="02020603050405020304" pitchFamily="18" charset="0"/>
              </a:rPr>
              <a:t>how many people turn up.</a:t>
            </a:r>
            <a:endParaRPr lang="en-US" altLang="zh-CN" sz="2800" b="1" dirty="0">
              <a:latin typeface="Times New Roman" panose="02020603050405020304" pitchFamily="18" charset="0"/>
              <a:cs typeface="Times New Roman" panose="02020603050405020304" pitchFamily="18" charset="0"/>
            </a:endParaRPr>
          </a:p>
          <a:p>
            <a:r>
              <a:rPr lang="zh-CN" altLang="en-US" sz="2800" b="1" dirty="0">
                <a:latin typeface="Times New Roman" panose="02020603050405020304" pitchFamily="18" charset="0"/>
                <a:cs typeface="Times New Roman" panose="02020603050405020304" pitchFamily="18" charset="0"/>
              </a:rPr>
              <a:t>我们是否需要更多的食物，这要视到场人数而定。</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additive="base">
                                        <p:cTn id="3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additive="base">
                                        <p:cTn id="4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build="p"/>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8182" y="193637"/>
            <a:ext cx="11284771"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3. …and I must make it a question, not a </a:t>
            </a:r>
            <a:r>
              <a:rPr lang="en-US" altLang="zh-CN" sz="2800" b="1" dirty="0">
                <a:solidFill>
                  <a:srgbClr val="FF0000"/>
                </a:solidFill>
                <a:latin typeface="Times New Roman" panose="02020603050405020304" pitchFamily="18" charset="0"/>
                <a:cs typeface="Times New Roman" panose="02020603050405020304" pitchFamily="18" charset="0"/>
              </a:rPr>
              <a:t>demand</a:t>
            </a:r>
            <a:r>
              <a:rPr lang="en-US" altLang="zh-CN"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8941" y="609917"/>
            <a:ext cx="11284771" cy="523220"/>
          </a:xfrm>
          <a:prstGeom prst="rect">
            <a:avLst/>
          </a:prstGeom>
          <a:solidFill>
            <a:srgbClr val="002060"/>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1) demand n. a strong request or order that must be obeyed  </a:t>
            </a:r>
            <a:r>
              <a:rPr lang="zh-CN" altLang="en-US" sz="2800" b="1" dirty="0">
                <a:solidFill>
                  <a:schemeClr val="bg1"/>
                </a:solidFill>
                <a:latin typeface="Times New Roman" panose="02020603050405020304" pitchFamily="18" charset="0"/>
                <a:cs typeface="Times New Roman" panose="02020603050405020304" pitchFamily="18" charset="0"/>
              </a:rPr>
              <a:t>要求</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68942" y="1258644"/>
            <a:ext cx="2807745" cy="1815882"/>
          </a:xfrm>
          <a:prstGeom prst="rect">
            <a:avLst/>
          </a:prstGeom>
          <a:noFill/>
        </p:spPr>
        <p:txBody>
          <a:bodyPr wrap="square" rtlCol="0">
            <a:spAutoFit/>
          </a:bodyPr>
          <a:lstStyle/>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加薪的要求</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满足某人的需求</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供求</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非常需要</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12" name="TextBox 11"/>
          <p:cNvSpPr txBox="1"/>
          <p:nvPr/>
        </p:nvSpPr>
        <p:spPr>
          <a:xfrm>
            <a:off x="3498029" y="1258644"/>
            <a:ext cx="5032785" cy="1815882"/>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a demand for higher pay</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meet/satisfy one’s demands</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supply and demand</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in (great) demand </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13" name="TextBox 12"/>
          <p:cNvSpPr txBox="1"/>
          <p:nvPr/>
        </p:nvSpPr>
        <p:spPr>
          <a:xfrm>
            <a:off x="493059" y="2992050"/>
            <a:ext cx="6009940" cy="523220"/>
          </a:xfrm>
          <a:prstGeom prst="rect">
            <a:avLst/>
          </a:prstGeom>
          <a:solidFill>
            <a:srgbClr val="002060"/>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2) v.  to ask for </a:t>
            </a:r>
            <a:r>
              <a:rPr lang="en-US" altLang="zh-CN" sz="2800" b="1" dirty="0" err="1">
                <a:solidFill>
                  <a:schemeClr val="bg1"/>
                </a:solidFill>
                <a:latin typeface="Times New Roman" panose="02020603050405020304" pitchFamily="18" charset="0"/>
                <a:cs typeface="Times New Roman" panose="02020603050405020304" pitchFamily="18" charset="0"/>
              </a:rPr>
              <a:t>sth</a:t>
            </a:r>
            <a:r>
              <a:rPr lang="en-US" altLang="zh-CN" sz="2800" b="1" dirty="0">
                <a:solidFill>
                  <a:schemeClr val="bg1"/>
                </a:solidFill>
                <a:latin typeface="Times New Roman" panose="02020603050405020304" pitchFamily="18" charset="0"/>
                <a:cs typeface="Times New Roman" panose="02020603050405020304" pitchFamily="18" charset="0"/>
              </a:rPr>
              <a:t>. firmly </a:t>
            </a:r>
            <a:r>
              <a:rPr lang="zh-CN" altLang="en-US" sz="2800" b="1" dirty="0">
                <a:solidFill>
                  <a:schemeClr val="bg1"/>
                </a:solidFill>
                <a:latin typeface="Times New Roman" panose="02020603050405020304" pitchFamily="18" charset="0"/>
                <a:cs typeface="Times New Roman" panose="02020603050405020304" pitchFamily="18" charset="0"/>
              </a:rPr>
              <a:t>坚决要求 </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1618" y="3538394"/>
            <a:ext cx="11917680" cy="1815882"/>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1</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）她坚决要求见经理。</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r>
              <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rPr>
              <a:t>2</a:t>
            </a:r>
            <a:r>
              <a:rPr lang="zh-CN" altLang="en-US" sz="2800" b="1" dirty="0">
                <a:solidFill>
                  <a:srgbClr val="002060"/>
                </a:solidFill>
                <a:latin typeface="Times New Roman" panose="02020603050405020304" pitchFamily="18" charset="0"/>
                <a:ea typeface="华文行楷" pitchFamily="2" charset="-122"/>
                <a:cs typeface="Times New Roman" panose="02020603050405020304" pitchFamily="18" charset="0"/>
              </a:rPr>
              <a:t>） 老师要求她穿校服。</a:t>
            </a:r>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endParaRPr lang="en-US" altLang="zh-CN" sz="2800" b="1"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15" name="TextBox 14"/>
          <p:cNvSpPr txBox="1"/>
          <p:nvPr/>
        </p:nvSpPr>
        <p:spPr>
          <a:xfrm>
            <a:off x="462576" y="3923115"/>
            <a:ext cx="7119770"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She </a:t>
            </a:r>
            <a:r>
              <a:rPr lang="en-US" altLang="zh-CN" sz="2800" b="1" dirty="0">
                <a:solidFill>
                  <a:srgbClr val="FF0000"/>
                </a:solidFill>
                <a:latin typeface="Times New Roman" panose="02020603050405020304" pitchFamily="18" charset="0"/>
                <a:cs typeface="Times New Roman" panose="02020603050405020304" pitchFamily="18" charset="0"/>
              </a:rPr>
              <a:t>demanded</a:t>
            </a:r>
            <a:r>
              <a:rPr lang="en-US" altLang="zh-CN" sz="2800" b="1" dirty="0">
                <a:solidFill>
                  <a:srgbClr val="002060"/>
                </a:solidFill>
                <a:latin typeface="Times New Roman" panose="02020603050405020304" pitchFamily="18" charset="0"/>
                <a:cs typeface="Times New Roman" panose="02020603050405020304" pitchFamily="18" charset="0"/>
              </a:rPr>
              <a:t> to see the manager.</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01618" y="4831056"/>
            <a:ext cx="10682346"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The teacher </a:t>
            </a:r>
            <a:r>
              <a:rPr lang="en-US" altLang="zh-CN" sz="2800" b="1" dirty="0">
                <a:solidFill>
                  <a:srgbClr val="FF0000"/>
                </a:solidFill>
                <a:latin typeface="Times New Roman" panose="02020603050405020304" pitchFamily="18" charset="0"/>
                <a:cs typeface="Times New Roman" panose="02020603050405020304" pitchFamily="18" charset="0"/>
              </a:rPr>
              <a:t>demanded</a:t>
            </a:r>
            <a:r>
              <a:rPr lang="en-US" altLang="zh-CN" sz="2800" b="1" dirty="0">
                <a:solidFill>
                  <a:srgbClr val="002060"/>
                </a:solidFill>
                <a:latin typeface="Times New Roman" panose="02020603050405020304" pitchFamily="18" charset="0"/>
                <a:cs typeface="Times New Roman" panose="02020603050405020304" pitchFamily="18" charset="0"/>
              </a:rPr>
              <a:t> that she should wear the school uniform.</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2375" y="5981252"/>
            <a:ext cx="3893369" cy="461665"/>
          </a:xfrm>
          <a:prstGeom prst="rect">
            <a:avLst/>
          </a:prstGeom>
          <a:noFill/>
        </p:spPr>
        <p:txBody>
          <a:bodyPr wrap="square" rtlCol="0">
            <a:spAutoFit/>
          </a:bodyPr>
          <a:lstStyle/>
          <a:p>
            <a:r>
              <a:rPr lang="zh-CN" altLang="en-US" sz="2400" b="1" dirty="0">
                <a:solidFill>
                  <a:srgbClr val="002060"/>
                </a:solidFill>
                <a:latin typeface="Times New Roman" panose="02020603050405020304" pitchFamily="18" charset="0"/>
                <a:ea typeface="华文行楷" pitchFamily="2" charset="-122"/>
                <a:cs typeface="Times New Roman" panose="02020603050405020304" pitchFamily="18" charset="0"/>
              </a:rPr>
              <a:t>这项工作需要精神力量。</a:t>
            </a:r>
            <a:endParaRPr lang="zh-CN" altLang="en-US"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746834" y="2961385"/>
            <a:ext cx="4672279" cy="954107"/>
          </a:xfrm>
          <a:prstGeom prst="rect">
            <a:avLst/>
          </a:prstGeom>
          <a:noFill/>
          <a:ln>
            <a:solidFill>
              <a:srgbClr val="FF0000"/>
            </a:solidFill>
          </a:ln>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demand to do </a:t>
            </a:r>
            <a:r>
              <a:rPr lang="en-US" altLang="zh-CN" sz="2800" b="1" dirty="0" err="1">
                <a:solidFill>
                  <a:srgbClr val="002060"/>
                </a:solidFill>
                <a:latin typeface="Times New Roman" panose="02020603050405020304" pitchFamily="18" charset="0"/>
                <a:cs typeface="Times New Roman" panose="02020603050405020304" pitchFamily="18" charset="0"/>
              </a:rPr>
              <a:t>sth</a:t>
            </a:r>
            <a:r>
              <a:rPr lang="en-US" altLang="zh-CN" sz="2800" b="1" dirty="0">
                <a:solidFill>
                  <a:srgbClr val="002060"/>
                </a:solidFill>
                <a:latin typeface="Times New Roman" panose="02020603050405020304" pitchFamily="18" charset="0"/>
                <a:cs typeface="Times New Roman" panose="02020603050405020304" pitchFamily="18" charset="0"/>
              </a:rPr>
              <a:t>. </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demand that </a:t>
            </a:r>
            <a:r>
              <a:rPr lang="en-US" altLang="zh-CN" sz="2800" b="1" dirty="0" err="1">
                <a:solidFill>
                  <a:srgbClr val="002060"/>
                </a:solidFill>
                <a:latin typeface="Times New Roman" panose="02020603050405020304" pitchFamily="18" charset="0"/>
                <a:cs typeface="Times New Roman" panose="02020603050405020304" pitchFamily="18" charset="0"/>
              </a:rPr>
              <a:t>sb</a:t>
            </a:r>
            <a:r>
              <a:rPr lang="en-US" altLang="zh-CN" sz="2800" b="1" dirty="0">
                <a:solidFill>
                  <a:srgbClr val="002060"/>
                </a:solidFill>
                <a:latin typeface="Times New Roman" panose="02020603050405020304" pitchFamily="18" charset="0"/>
                <a:cs typeface="Times New Roman" panose="02020603050405020304" pitchFamily="18" charset="0"/>
              </a:rPr>
              <a:t> (should) do</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50518" y="5354276"/>
            <a:ext cx="2876776" cy="523220"/>
          </a:xfrm>
          <a:prstGeom prst="rect">
            <a:avLst/>
          </a:prstGeom>
          <a:solidFill>
            <a:srgbClr val="002060"/>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3) v. need  </a:t>
            </a:r>
            <a:r>
              <a:rPr lang="zh-CN" altLang="en-US" sz="2800" b="1" dirty="0">
                <a:solidFill>
                  <a:schemeClr val="bg1"/>
                </a:solidFill>
                <a:latin typeface="Times New Roman" panose="02020603050405020304" pitchFamily="18" charset="0"/>
                <a:cs typeface="Times New Roman" panose="02020603050405020304" pitchFamily="18" charset="0"/>
              </a:rPr>
              <a:t>需要</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56054" y="6074900"/>
            <a:ext cx="5870286"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This work </a:t>
            </a:r>
            <a:r>
              <a:rPr lang="en-US" altLang="zh-CN" sz="2800" b="1" dirty="0">
                <a:solidFill>
                  <a:srgbClr val="FF0000"/>
                </a:solidFill>
                <a:latin typeface="Times New Roman" panose="02020603050405020304" pitchFamily="18" charset="0"/>
                <a:cs typeface="Times New Roman" panose="02020603050405020304" pitchFamily="18" charset="0"/>
              </a:rPr>
              <a:t>demands</a:t>
            </a:r>
            <a:r>
              <a:rPr lang="en-US" altLang="zh-CN" sz="2800" b="1" dirty="0">
                <a:solidFill>
                  <a:srgbClr val="002060"/>
                </a:solidFill>
                <a:latin typeface="Times New Roman" panose="02020603050405020304" pitchFamily="18" charset="0"/>
                <a:cs typeface="Times New Roman" panose="02020603050405020304" pitchFamily="18" charset="0"/>
              </a:rPr>
              <a:t> mental strength.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bg/>
                                          </p:spTgt>
                                        </p:tgtEl>
                                        <p:attrNameLst>
                                          <p:attrName>style.visibility</p:attrName>
                                        </p:attrNameLst>
                                      </p:cBhvr>
                                      <p:to>
                                        <p:strVal val="visible"/>
                                      </p:to>
                                    </p:set>
                                    <p:anim calcmode="lin" valueType="num">
                                      <p:cBhvr additive="base">
                                        <p:cTn id="55"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additive="base">
                                        <p:cTn id="6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 calcmode="lin" valueType="num">
                                      <p:cBhvr additive="base">
                                        <p:cTn id="6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P spid="14" grpId="0"/>
      <p:bldP spid="15" grpId="0"/>
      <p:bldP spid="16" grpId="0"/>
      <p:bldP spid="17" grpId="0"/>
      <p:bldP spid="18" grpId="0" animBg="1" build="p"/>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16114" y="65314"/>
            <a:ext cx="6654800" cy="6400141"/>
          </a:xfrm>
          <a:prstGeom prst="rect">
            <a:avLst/>
          </a:prstGeom>
        </p:spPr>
      </p:pic>
      <p:sp>
        <p:nvSpPr>
          <p:cNvPr id="2" name="文本框 1"/>
          <p:cNvSpPr txBox="1"/>
          <p:nvPr/>
        </p:nvSpPr>
        <p:spPr>
          <a:xfrm>
            <a:off x="6952343" y="2514931"/>
            <a:ext cx="5036457" cy="646331"/>
          </a:xfrm>
          <a:prstGeom prst="rect">
            <a:avLst/>
          </a:prstGeom>
          <a:solidFill>
            <a:srgbClr val="002060"/>
          </a:solidFill>
        </p:spPr>
        <p:txBody>
          <a:bodyPr wrap="square" rtlCol="0">
            <a:spAutoFit/>
          </a:bodyPr>
          <a:lstStyle/>
          <a:p>
            <a:pPr algn="ctr"/>
            <a:r>
              <a:rPr lang="en-US" altLang="zh-CN" sz="3600" b="1" dirty="0">
                <a:solidFill>
                  <a:schemeClr val="bg1"/>
                </a:solidFill>
                <a:latin typeface="Calibri" panose="020F0502020204030204" pitchFamily="34" charset="0"/>
                <a:cs typeface="Calibri" panose="020F0502020204030204" pitchFamily="34" charset="0"/>
              </a:rPr>
              <a:t>Reading and thinking </a:t>
            </a:r>
            <a:endParaRPr lang="zh-CN" altLang="en-US" sz="3600" b="1"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8941" y="322729"/>
            <a:ext cx="3012141"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demanding adj.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8942" y="1023769"/>
            <a:ext cx="7272170"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Though the book is short, it is </a:t>
            </a:r>
            <a:r>
              <a:rPr lang="en-US" altLang="zh-CN" sz="2800" b="1" u="sng" dirty="0">
                <a:solidFill>
                  <a:srgbClr val="FF0000"/>
                </a:solidFill>
                <a:latin typeface="Times New Roman" panose="02020603050405020304" pitchFamily="18" charset="0"/>
                <a:cs typeface="Times New Roman" panose="02020603050405020304" pitchFamily="18" charset="0"/>
              </a:rPr>
              <a:t>demanding</a:t>
            </a:r>
            <a:r>
              <a:rPr lang="en-US" altLang="zh-CN" sz="2800" b="1" u="sng" dirty="0">
                <a:solidFill>
                  <a:srgbClr val="002060"/>
                </a:solidFill>
                <a:latin typeface="Times New Roman" panose="02020603050405020304" pitchFamily="18" charset="0"/>
                <a:cs typeface="Times New Roman" panose="02020603050405020304" pitchFamily="18" charset="0"/>
              </a:rPr>
              <a:t>.  </a:t>
            </a:r>
            <a:endParaRPr lang="zh-CN" altLang="en-US" sz="2800" b="1" u="sng"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3006" y="1701501"/>
            <a:ext cx="10368579"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1) (</a:t>
            </a:r>
            <a:r>
              <a:rPr lang="en-US" altLang="zh-CN" sz="2800" b="1" dirty="0" err="1">
                <a:solidFill>
                  <a:srgbClr val="002060"/>
                </a:solidFill>
                <a:latin typeface="Times New Roman" panose="02020603050405020304" pitchFamily="18" charset="0"/>
                <a:cs typeface="Times New Roman" panose="02020603050405020304" pitchFamily="18" charset="0"/>
              </a:rPr>
              <a:t>sth</a:t>
            </a:r>
            <a:r>
              <a:rPr lang="en-US" altLang="zh-CN" sz="2800" b="1" dirty="0">
                <a:solidFill>
                  <a:srgbClr val="002060"/>
                </a:solidFill>
                <a:latin typeface="Times New Roman" panose="02020603050405020304" pitchFamily="18" charset="0"/>
                <a:cs typeface="Times New Roman" panose="02020603050405020304" pitchFamily="18" charset="0"/>
              </a:rPr>
              <a:t>.) needing a lot of effort, skill, care   </a:t>
            </a:r>
            <a:r>
              <a:rPr lang="zh-CN" altLang="en-US" sz="2800" b="1" dirty="0">
                <a:solidFill>
                  <a:srgbClr val="002060"/>
                </a:solidFill>
                <a:latin typeface="Times New Roman" panose="02020603050405020304" pitchFamily="18" charset="0"/>
                <a:cs typeface="Times New Roman" panose="02020603050405020304" pitchFamily="18" charset="0"/>
              </a:rPr>
              <a:t>要求高的，费力气的</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68940" y="2381025"/>
            <a:ext cx="11923060" cy="954107"/>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2) (</a:t>
            </a:r>
            <a:r>
              <a:rPr lang="en-US" altLang="zh-CN" sz="2800" b="1" dirty="0" err="1">
                <a:solidFill>
                  <a:srgbClr val="002060"/>
                </a:solidFill>
                <a:latin typeface="Times New Roman" panose="02020603050405020304" pitchFamily="18" charset="0"/>
                <a:cs typeface="Times New Roman" panose="02020603050405020304" pitchFamily="18" charset="0"/>
              </a:rPr>
              <a:t>sb</a:t>
            </a:r>
            <a:r>
              <a:rPr lang="en-US" altLang="zh-CN" sz="2800" b="1" dirty="0">
                <a:solidFill>
                  <a:srgbClr val="002060"/>
                </a:solidFill>
                <a:latin typeface="Times New Roman" panose="02020603050405020304" pitchFamily="18" charset="0"/>
                <a:cs typeface="Times New Roman" panose="02020603050405020304" pitchFamily="18" charset="0"/>
              </a:rPr>
              <a:t>) expecting a lot of work or attention from others; not easily satisfied</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      要求极严的；苛求的；难满足的</a:t>
            </a:r>
            <a:endParaRPr lang="zh-CN" altLang="en-US" sz="2800" b="1" u="sng"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0002" y="3560780"/>
            <a:ext cx="4077151" cy="1815882"/>
          </a:xfrm>
          <a:prstGeom prst="rect">
            <a:avLst/>
          </a:prstGeom>
          <a:solidFill>
            <a:srgbClr val="002060"/>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a demanding boss  </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zh-CN" altLang="en-US" sz="2800" b="1" dirty="0">
                <a:solidFill>
                  <a:schemeClr val="bg1"/>
                </a:solidFill>
                <a:latin typeface="Times New Roman" panose="02020603050405020304" pitchFamily="18" charset="0"/>
                <a:cs typeface="Times New Roman" panose="02020603050405020304" pitchFamily="18" charset="0"/>
              </a:rPr>
              <a:t>苛刻的老板</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a demanding child</a:t>
            </a:r>
            <a:r>
              <a:rPr lang="zh-CN" altLang="en-US" sz="2800" b="1" dirty="0">
                <a:solidFill>
                  <a:schemeClr val="bg1"/>
                </a:solidFill>
                <a:latin typeface="Times New Roman" panose="02020603050405020304" pitchFamily="18" charset="0"/>
                <a:cs typeface="Times New Roman" panose="02020603050405020304" pitchFamily="18" charset="0"/>
              </a:rPr>
              <a:t> </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zh-CN" altLang="en-US" sz="2800" b="1" dirty="0">
                <a:solidFill>
                  <a:schemeClr val="bg1"/>
                </a:solidFill>
                <a:latin typeface="Times New Roman" panose="02020603050405020304" pitchFamily="18" charset="0"/>
                <a:cs typeface="Times New Roman" panose="02020603050405020304" pitchFamily="18" charset="0"/>
              </a:rPr>
              <a:t> 难满足的孩子</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anim calcmode="lin" valueType="num">
                                      <p:cBhvr additive="base">
                                        <p:cTn id="2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 calcmode="lin" valueType="num">
                                      <p:cBhvr additive="base">
                                        <p:cTn id="4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 calcmode="lin" valueType="num">
                                      <p:cBhvr additive="base">
                                        <p:cTn id="4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8941" y="322729"/>
            <a:ext cx="11923059" cy="954107"/>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4. If I am talking to someone senior ____ me, then I should say “Would you mind ________(open) the window, please?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67313" y="322729"/>
            <a:ext cx="710005"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to</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8941" y="1473795"/>
            <a:ext cx="11675632" cy="954107"/>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sen</a:t>
            </a:r>
            <a:r>
              <a:rPr lang="en-US" altLang="zh-CN" sz="2800" b="1" dirty="0">
                <a:solidFill>
                  <a:srgbClr val="FF0000"/>
                </a:solidFill>
                <a:latin typeface="Times New Roman" panose="02020603050405020304" pitchFamily="18" charset="0"/>
                <a:cs typeface="Times New Roman" panose="02020603050405020304" pitchFamily="18" charset="0"/>
              </a:rPr>
              <a:t>io</a:t>
            </a:r>
            <a:r>
              <a:rPr lang="en-US" altLang="zh-CN" sz="2800" b="1" dirty="0">
                <a:solidFill>
                  <a:srgbClr val="002060"/>
                </a:solidFill>
                <a:latin typeface="Times New Roman" panose="02020603050405020304" pitchFamily="18" charset="0"/>
                <a:cs typeface="Times New Roman" panose="02020603050405020304" pitchFamily="18" charset="0"/>
              </a:rPr>
              <a:t>r adj. high in rank or status; higher in rank or status than others</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  级别（或地位）高的</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81544" y="1966237"/>
            <a:ext cx="4980790" cy="461665"/>
          </a:xfrm>
          <a:prstGeom prst="rect">
            <a:avLst/>
          </a:prstGeom>
          <a:noFill/>
        </p:spPr>
        <p:txBody>
          <a:bodyPr wrap="square" rtlCol="0">
            <a:spAutoFit/>
          </a:bodyPr>
          <a:lstStyle/>
          <a:p>
            <a:r>
              <a:rPr lang="en-US" altLang="zh-CN" sz="2400" b="1" dirty="0">
                <a:solidFill>
                  <a:srgbClr val="002060"/>
                </a:solidFill>
                <a:latin typeface="Times New Roman" panose="02020603050405020304" pitchFamily="18" charset="0"/>
                <a:cs typeface="Times New Roman" panose="02020603050405020304" pitchFamily="18" charset="0"/>
              </a:rPr>
              <a:t>antonym</a:t>
            </a:r>
            <a:r>
              <a:rPr lang="zh-CN" altLang="en-US" sz="2400" b="1" dirty="0">
                <a:solidFill>
                  <a:srgbClr val="002060"/>
                </a:solidFill>
                <a:latin typeface="Times New Roman" panose="02020603050405020304" pitchFamily="18" charset="0"/>
                <a:cs typeface="Times New Roman" panose="02020603050405020304" pitchFamily="18" charset="0"/>
              </a:rPr>
              <a:t>（反义词）：</a:t>
            </a:r>
            <a:r>
              <a:rPr lang="en-US" altLang="zh-CN" sz="2400" b="1" dirty="0">
                <a:solidFill>
                  <a:srgbClr val="FF0000"/>
                </a:solidFill>
                <a:latin typeface="Times New Roman" panose="02020603050405020304" pitchFamily="18" charset="0"/>
                <a:cs typeface="Times New Roman" panose="02020603050405020304" pitchFamily="18" charset="0"/>
              </a:rPr>
              <a:t>junior</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26372" y="681739"/>
            <a:ext cx="1463041"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opening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68940" y="2583628"/>
            <a:ext cx="11923059"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5. I can’t </a:t>
            </a:r>
            <a:r>
              <a:rPr lang="en-US" altLang="zh-CN" sz="2800" b="1" dirty="0">
                <a:solidFill>
                  <a:srgbClr val="FF0000"/>
                </a:solidFill>
                <a:latin typeface="Times New Roman" panose="02020603050405020304" pitchFamily="18" charset="0"/>
                <a:cs typeface="Times New Roman" panose="02020603050405020304" pitchFamily="18" charset="0"/>
              </a:rPr>
              <a:t>keep</a:t>
            </a:r>
            <a:r>
              <a:rPr lang="en-US" altLang="zh-CN" sz="2800" b="1" dirty="0">
                <a:solidFill>
                  <a:srgbClr val="002060"/>
                </a:solidFill>
                <a:latin typeface="Times New Roman" panose="02020603050405020304" pitchFamily="18" charset="0"/>
                <a:cs typeface="Times New Roman" panose="02020603050405020304" pitchFamily="18" charset="0"/>
              </a:rPr>
              <a:t> all the new vocabulary straight </a:t>
            </a:r>
            <a:r>
              <a:rPr lang="en-US" altLang="zh-CN" sz="2800" b="1" dirty="0">
                <a:solidFill>
                  <a:srgbClr val="FF0000"/>
                </a:solidFill>
                <a:latin typeface="Times New Roman" panose="02020603050405020304" pitchFamily="18" charset="0"/>
                <a:cs typeface="Times New Roman" panose="02020603050405020304" pitchFamily="18" charset="0"/>
              </a:rPr>
              <a:t>in my head</a:t>
            </a:r>
            <a:r>
              <a:rPr lang="en-US" altLang="zh-CN" sz="2800" b="1" dirty="0">
                <a:solidFill>
                  <a:srgbClr val="002060"/>
                </a:solidFill>
                <a:latin typeface="Times New Roman" panose="02020603050405020304" pitchFamily="18" charset="0"/>
                <a:cs typeface="Times New Roman" panose="02020603050405020304" pitchFamily="18" charset="0"/>
              </a:rPr>
              <a:t>. </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60785" y="3195180"/>
            <a:ext cx="11923059" cy="523220"/>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straight adv. </a:t>
            </a:r>
            <a:r>
              <a:rPr lang="en-US" altLang="zh-CN" sz="2800" dirty="0">
                <a:latin typeface="Times New Roman" panose="02020603050405020304" pitchFamily="18" charset="0"/>
                <a:cs typeface="Times New Roman" panose="02020603050405020304" pitchFamily="18" charset="0"/>
              </a:rPr>
              <a:t>by a direct route; immediately</a:t>
            </a:r>
            <a:r>
              <a:rPr lang="zh-CN" altLang="en-US" sz="2800" dirty="0">
                <a:latin typeface="Times New Roman" panose="02020603050405020304" pitchFamily="18" charset="0"/>
                <a:cs typeface="Times New Roman" panose="02020603050405020304" pitchFamily="18" charset="0"/>
              </a:rPr>
              <a:t>直接；径直；立即</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90455" y="3718400"/>
            <a:ext cx="11370833" cy="2677656"/>
          </a:xfrm>
          <a:prstGeom prst="rect">
            <a:avLst/>
          </a:prstGeom>
          <a:noFill/>
        </p:spPr>
        <p:txBody>
          <a:bodyPr wrap="square" rtlCol="0">
            <a:spAutoFit/>
          </a:bodyPr>
          <a:lstStyle/>
          <a:p>
            <a:r>
              <a:rPr lang="en-US" altLang="zh-CN" sz="2800" b="1" dirty="0">
                <a:solidFill>
                  <a:srgbClr val="002060"/>
                </a:solidFill>
                <a:latin typeface="Times New Roman" panose="02020603050405020304" pitchFamily="18" charset="0"/>
                <a:cs typeface="Times New Roman" panose="02020603050405020304" pitchFamily="18" charset="0"/>
              </a:rPr>
              <a:t>I was so tired I went </a:t>
            </a:r>
            <a:r>
              <a:rPr lang="en-US" altLang="zh-CN" sz="2800" b="1" dirty="0">
                <a:solidFill>
                  <a:srgbClr val="FF0000"/>
                </a:solidFill>
                <a:latin typeface="Times New Roman" panose="02020603050405020304" pitchFamily="18" charset="0"/>
                <a:cs typeface="Times New Roman" panose="02020603050405020304" pitchFamily="18" charset="0"/>
              </a:rPr>
              <a:t>straight</a:t>
            </a:r>
            <a:r>
              <a:rPr lang="en-US" altLang="zh-CN" sz="2800" b="1" dirty="0">
                <a:solidFill>
                  <a:srgbClr val="002060"/>
                </a:solidFill>
                <a:latin typeface="Times New Roman" panose="02020603050405020304" pitchFamily="18" charset="0"/>
                <a:cs typeface="Times New Roman" panose="02020603050405020304" pitchFamily="18" charset="0"/>
              </a:rPr>
              <a:t> to bed.</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我太累，径直上床睡了。</a:t>
            </a:r>
            <a:endParaRPr lang="zh-CN" altLang="en-US" sz="2800" b="1" dirty="0">
              <a:solidFill>
                <a:srgbClr val="002060"/>
              </a:solidFill>
              <a:latin typeface="Times New Roman" panose="02020603050405020304" pitchFamily="18" charset="0"/>
              <a:cs typeface="Times New Roman" panose="02020603050405020304" pitchFamily="18" charset="0"/>
            </a:endParaRPr>
          </a:p>
          <a:p>
            <a:r>
              <a:rPr lang="en-US" altLang="zh-CN" sz="2800" b="1" dirty="0">
                <a:solidFill>
                  <a:srgbClr val="002060"/>
                </a:solidFill>
                <a:latin typeface="Times New Roman" panose="02020603050405020304" pitchFamily="18" charset="0"/>
                <a:cs typeface="Times New Roman" panose="02020603050405020304" pitchFamily="18" charset="0"/>
              </a:rPr>
              <a:t>She went </a:t>
            </a:r>
            <a:r>
              <a:rPr lang="en-US" altLang="zh-CN" sz="2800" b="1" dirty="0">
                <a:solidFill>
                  <a:srgbClr val="FF0000"/>
                </a:solidFill>
                <a:latin typeface="Times New Roman" panose="02020603050405020304" pitchFamily="18" charset="0"/>
                <a:cs typeface="Times New Roman" panose="02020603050405020304" pitchFamily="18" charset="0"/>
              </a:rPr>
              <a:t>straight</a:t>
            </a:r>
            <a:r>
              <a:rPr lang="en-US" altLang="zh-CN" sz="2800" b="1" dirty="0">
                <a:solidFill>
                  <a:srgbClr val="002060"/>
                </a:solidFill>
                <a:latin typeface="Times New Roman" panose="02020603050405020304" pitchFamily="18" charset="0"/>
                <a:cs typeface="Times New Roman" panose="02020603050405020304" pitchFamily="18" charset="0"/>
              </a:rPr>
              <a:t> from college to a top job.</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她大学一毕业就干上了一份优越的工作。</a:t>
            </a:r>
            <a:endParaRPr lang="zh-CN" altLang="en-US"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 </a:t>
            </a:r>
            <a:r>
              <a:rPr lang="en-US" altLang="zh-CN" sz="2800" b="1" dirty="0">
                <a:solidFill>
                  <a:srgbClr val="002060"/>
                </a:solidFill>
                <a:latin typeface="Times New Roman" panose="02020603050405020304" pitchFamily="18" charset="0"/>
                <a:cs typeface="Times New Roman" panose="02020603050405020304" pitchFamily="18" charset="0"/>
              </a:rPr>
              <a:t>I'll come </a:t>
            </a:r>
            <a:r>
              <a:rPr lang="en-US" altLang="zh-CN" sz="2800" b="1" dirty="0">
                <a:solidFill>
                  <a:srgbClr val="FF0000"/>
                </a:solidFill>
                <a:latin typeface="Times New Roman" panose="02020603050405020304" pitchFamily="18" charset="0"/>
                <a:cs typeface="Times New Roman" panose="02020603050405020304" pitchFamily="18" charset="0"/>
              </a:rPr>
              <a:t>straight</a:t>
            </a:r>
            <a:r>
              <a:rPr lang="en-US" altLang="zh-CN" sz="2800" b="1" dirty="0">
                <a:solidFill>
                  <a:srgbClr val="002060"/>
                </a:solidFill>
                <a:latin typeface="Times New Roman" panose="02020603050405020304" pitchFamily="18" charset="0"/>
                <a:cs typeface="Times New Roman" panose="02020603050405020304" pitchFamily="18" charset="0"/>
              </a:rPr>
              <a:t> to the point—your work isn't good enough.</a:t>
            </a:r>
            <a:endParaRPr lang="en-US" altLang="zh-CN" sz="2800" b="1" dirty="0">
              <a:solidFill>
                <a:srgbClr val="002060"/>
              </a:solidFill>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我开门见山地说吧，你的工作做得不够</a:t>
            </a:r>
            <a:r>
              <a:rPr lang="zh-CN" altLang="en-US" sz="2800" b="1">
                <a:solidFill>
                  <a:srgbClr val="002060"/>
                </a:solidFill>
                <a:latin typeface="Times New Roman" panose="02020603050405020304" pitchFamily="18" charset="0"/>
                <a:cs typeface="Times New Roman" panose="02020603050405020304" pitchFamily="18" charset="0"/>
              </a:rPr>
              <a:t>好。</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 calcmode="lin" valueType="num">
                                      <p:cBhvr additive="base">
                                        <p:cTn id="4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anim calcmode="lin" valueType="num">
                                      <p:cBhvr additive="base">
                                        <p:cTn id="5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anim calcmode="lin" valueType="num">
                                      <p:cBhvr additive="base">
                                        <p:cTn id="6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xEl>
                                              <p:pRg st="4" end="4"/>
                                            </p:txEl>
                                          </p:spTgt>
                                        </p:tgtEl>
                                        <p:attrNameLst>
                                          <p:attrName>style.visibility</p:attrName>
                                        </p:attrNameLst>
                                      </p:cBhvr>
                                      <p:to>
                                        <p:strVal val="visible"/>
                                      </p:to>
                                    </p:set>
                                    <p:anim calcmode="lin" valueType="num">
                                      <p:cBhvr additive="base">
                                        <p:cTn id="6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xEl>
                                              <p:pRg st="5" end="5"/>
                                            </p:txEl>
                                          </p:spTgt>
                                        </p:tgtEl>
                                        <p:attrNameLst>
                                          <p:attrName>style.visibility</p:attrName>
                                        </p:attrNameLst>
                                      </p:cBhvr>
                                      <p:to>
                                        <p:strVal val="visible"/>
                                      </p:to>
                                    </p:set>
                                    <p:anim calcmode="lin" valueType="num">
                                      <p:cBhvr additive="base">
                                        <p:cTn id="7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243943" y="1886856"/>
            <a:ext cx="5529943" cy="707886"/>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Workbook Exercises </a:t>
            </a:r>
            <a:endParaRPr lang="zh-CN" altLang="en-US" sz="40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0277" y="223405"/>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5 on P 63</a:t>
            </a:r>
            <a:endParaRPr lang="zh-CN" altLang="en-US" sz="3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80555" y="1085850"/>
            <a:ext cx="11268941"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civilization   carving,    system,    dates back , means, classic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30332" y="1872839"/>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6 on P 63</a:t>
            </a:r>
            <a:endParaRPr lang="zh-CN" altLang="en-US"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70609" y="2767549"/>
            <a:ext cx="11268941" cy="1754326"/>
          </a:xfrm>
          <a:prstGeom prst="rect">
            <a:avLst/>
          </a:prstGeom>
          <a:noFill/>
        </p:spPr>
        <p:txBody>
          <a:bodyPr wrap="square" rtlCol="0">
            <a:spAutoFit/>
          </a:bodyPr>
          <a:lstStyle/>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symbol n. symbolize  v. </a:t>
            </a:r>
            <a:r>
              <a:rPr lang="zh-CN" altLang="en-US" sz="2800" dirty="0"/>
              <a:t>是</a:t>
            </a:r>
            <a:r>
              <a:rPr lang="en-US" altLang="zh-CN" sz="2800" dirty="0"/>
              <a:t>…</a:t>
            </a:r>
            <a:r>
              <a:rPr lang="zh-CN" altLang="en-US" sz="2800" dirty="0"/>
              <a:t>的象征</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800" dirty="0">
                <a:solidFill>
                  <a:srgbClr val="002060"/>
                </a:solidFill>
                <a:latin typeface="Times New Roman" panose="02020603050405020304" pitchFamily="18" charset="0"/>
                <a:cs typeface="Times New Roman" panose="02020603050405020304" pitchFamily="18" charset="0"/>
              </a:rPr>
              <a:t>basic adj. </a:t>
            </a:r>
            <a:r>
              <a:rPr lang="zh-CN" altLang="en-US" sz="2400" dirty="0">
                <a:latin typeface="Times New Roman" panose="02020603050405020304" pitchFamily="18" charset="0"/>
                <a:cs typeface="Times New Roman" panose="02020603050405020304" pitchFamily="18" charset="0"/>
              </a:rPr>
              <a:t>基本的；基础的  </a:t>
            </a:r>
            <a:r>
              <a:rPr lang="en-US" altLang="zh-CN" sz="2400" dirty="0">
                <a:latin typeface="Times New Roman" panose="02020603050405020304" pitchFamily="18" charset="0"/>
                <a:cs typeface="Times New Roman" panose="02020603050405020304" pitchFamily="18" charset="0"/>
              </a:rPr>
              <a:t>based adj. </a:t>
            </a:r>
            <a:r>
              <a:rPr lang="zh-CN" altLang="en-US" sz="2400" dirty="0">
                <a:latin typeface="Times New Roman" panose="02020603050405020304" pitchFamily="18" charset="0"/>
                <a:cs typeface="Times New Roman" panose="02020603050405020304" pitchFamily="18" charset="0"/>
              </a:rPr>
              <a:t>以</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为基础的</a:t>
            </a:r>
            <a:endParaRPr lang="en-US" altLang="zh-CN" sz="2400" dirty="0">
              <a:latin typeface="Times New Roman" panose="02020603050405020304" pitchFamily="18" charset="0"/>
              <a:cs typeface="Times New Roman" panose="02020603050405020304" pitchFamily="18" charset="0"/>
            </a:endParaRPr>
          </a:p>
          <a:p>
            <a:pPr marL="514350" indent="-514350">
              <a:buAutoNum type="arabicPeriod"/>
            </a:pPr>
            <a:r>
              <a:rPr lang="en-US" altLang="zh-CN" sz="2400" dirty="0">
                <a:solidFill>
                  <a:srgbClr val="002060"/>
                </a:solidFill>
                <a:latin typeface="Times New Roman" panose="02020603050405020304" pitchFamily="18" charset="0"/>
                <a:cs typeface="Times New Roman" panose="02020603050405020304" pitchFamily="18" charset="0"/>
              </a:rPr>
              <a:t>civilized adj. </a:t>
            </a:r>
            <a:r>
              <a:rPr lang="zh-CN" altLang="en-US" sz="2400" dirty="0">
                <a:latin typeface="Times New Roman" panose="02020603050405020304" pitchFamily="18" charset="0"/>
                <a:cs typeface="Times New Roman" panose="02020603050405020304" pitchFamily="18" charset="0"/>
              </a:rPr>
              <a:t>文明的；开化的    </a:t>
            </a:r>
            <a:r>
              <a:rPr lang="en-US" altLang="zh-CN" sz="2400" dirty="0">
                <a:latin typeface="Times New Roman" panose="02020603050405020304" pitchFamily="18" charset="0"/>
                <a:cs typeface="Times New Roman" panose="02020603050405020304" pitchFamily="18" charset="0"/>
              </a:rPr>
              <a:t>civilization n. </a:t>
            </a:r>
            <a:endParaRPr lang="en-US" altLang="zh-CN" sz="2400" dirty="0">
              <a:latin typeface="Times New Roman" panose="02020603050405020304" pitchFamily="18" charset="0"/>
              <a:cs typeface="Times New Roman" panose="02020603050405020304" pitchFamily="18" charset="0"/>
            </a:endParaRPr>
          </a:p>
          <a:p>
            <a:pPr marL="514350" indent="-514350">
              <a:buAutoNum type="arabicPeriod"/>
            </a:pPr>
            <a:r>
              <a:rPr lang="en-US" altLang="zh-CN" sz="2400" dirty="0">
                <a:solidFill>
                  <a:srgbClr val="002060"/>
                </a:solidFill>
                <a:latin typeface="Times New Roman" panose="02020603050405020304" pitchFamily="18" charset="0"/>
                <a:cs typeface="Times New Roman" panose="02020603050405020304" pitchFamily="18" charset="0"/>
              </a:rPr>
              <a:t>appreciate v. appreciation n.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964" y="153144"/>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3 on P 64</a:t>
            </a:r>
            <a:endParaRPr lang="zh-CN" altLang="en-US" sz="3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353291" y="1002723"/>
            <a:ext cx="10068791"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where/in which; when/on which; where/at which; which/that; why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22118" y="1936917"/>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1 on P 68</a:t>
            </a:r>
            <a:endParaRPr lang="zh-CN" altLang="en-US"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53290" y="2828060"/>
            <a:ext cx="11778096"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native; despite; related to, attitude; struggle; classic, civilizations; point of view</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91390" y="3720690"/>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2 on P 68</a:t>
            </a:r>
            <a:endParaRPr lang="zh-CN" altLang="en-US" sz="32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322118" y="4663740"/>
            <a:ext cx="11778096"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way in which;     building in which/where;     day when;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class in which;      someone who/that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4144"/>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1 on P 95</a:t>
            </a:r>
            <a:endParaRPr lang="zh-CN" altLang="en-US" sz="3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535132" y="642794"/>
            <a:ext cx="11268941"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1. 1) 2)     2. 2) 1)    3. 2)  1)  3)     4. 2)  1)    5. 2)  1) 3)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70608" y="1344004"/>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2 on P 95</a:t>
            </a:r>
            <a:endParaRPr lang="zh-CN" altLang="en-US"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266700" y="2106769"/>
            <a:ext cx="11268941" cy="954107"/>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1. related to     2.  No matter    3. ups and downs    4. struggling for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 5. as if, as if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77534" y="3172529"/>
            <a:ext cx="11268941"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Activity 3 on P 96</a:t>
            </a:r>
            <a:endParaRPr lang="zh-CN" altLang="en-US" sz="32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348093" y="4004195"/>
            <a:ext cx="11268941" cy="523220"/>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despite,  struggle; system; gap; classics; equal; native; demand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84018" y="4700623"/>
            <a:ext cx="11771168" cy="1384995"/>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 close the gap</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close v.  to move the parts of something together so that it is no longer open   </a:t>
            </a:r>
            <a:r>
              <a:rPr lang="zh-CN" altLang="en-US" sz="2800" dirty="0"/>
              <a:t>合上；合拢</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in great demand: in great need     </a:t>
            </a:r>
            <a:r>
              <a:rPr lang="en-US" altLang="zh-CN" sz="2400" b="1" dirty="0"/>
              <a:t>wanted by a lot of people  </a:t>
            </a:r>
            <a:r>
              <a:rPr lang="zh-CN" altLang="en-US" sz="2800" dirty="0"/>
              <a:t>需求大</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379527" y="-37181"/>
            <a:ext cx="2893868" cy="584775"/>
          </a:xfrm>
          <a:prstGeom prst="rect">
            <a:avLst/>
          </a:prstGeom>
          <a:noFill/>
        </p:spPr>
        <p:txBody>
          <a:bodyPr wrap="square" rtlCol="0">
            <a:spAutoFit/>
          </a:bodyPr>
          <a:lstStyle/>
          <a:p>
            <a:r>
              <a:rPr lang="en-US" altLang="zh-CN" sz="3200" dirty="0">
                <a:highlight>
                  <a:srgbClr val="FFFF00"/>
                </a:highlight>
                <a:latin typeface="Times New Roman" panose="02020603050405020304" pitchFamily="18" charset="0"/>
                <a:cs typeface="Times New Roman" panose="02020603050405020304" pitchFamily="18" charset="0"/>
              </a:rPr>
              <a:t>Using structures</a:t>
            </a:r>
            <a:endParaRPr lang="zh-CN" altLang="en-US" sz="3200" dirty="0">
              <a:highlight>
                <a:srgbClr val="FFFF00"/>
              </a:highlight>
              <a:latin typeface="Times New Roman" panose="02020603050405020304" pitchFamily="18" charset="0"/>
              <a:cs typeface="Times New Roman" panose="02020603050405020304" pitchFamily="18" charset="0"/>
            </a:endParaRPr>
          </a:p>
        </p:txBody>
      </p:sp>
      <p:sp>
        <p:nvSpPr>
          <p:cNvPr id="8" name="文本框 7"/>
          <p:cNvSpPr txBox="1"/>
          <p:nvPr/>
        </p:nvSpPr>
        <p:spPr>
          <a:xfrm>
            <a:off x="341168" y="186319"/>
            <a:ext cx="11268941" cy="1384995"/>
          </a:xfrm>
          <a:prstGeom prst="rect">
            <a:avLst/>
          </a:prstGeom>
          <a:noFill/>
        </p:spPr>
        <p:txBody>
          <a:bodyPr wrap="square" rtlCol="0">
            <a:spAutoFit/>
          </a:bodyPr>
          <a:lstStyle/>
          <a:p>
            <a:r>
              <a:rPr lang="en-US" altLang="zh-CN" sz="2800" dirty="0">
                <a:solidFill>
                  <a:srgbClr val="002060"/>
                </a:solidFill>
                <a:highlight>
                  <a:srgbClr val="FFFF00"/>
                </a:highlight>
                <a:latin typeface="Times New Roman" panose="02020603050405020304" pitchFamily="18" charset="0"/>
                <a:cs typeface="Times New Roman" panose="02020603050405020304" pitchFamily="18" charset="0"/>
              </a:rPr>
              <a:t>Activity 2. </a:t>
            </a:r>
            <a:endParaRPr lang="en-US" altLang="zh-CN" sz="2800" dirty="0">
              <a:solidFill>
                <a:srgbClr val="002060"/>
              </a:solidFill>
              <a:highlight>
                <a:srgbClr val="FFFF00"/>
              </a:highlight>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1) that/which    2) when/in which    3) where/on which (oracle bone</a:t>
            </a:r>
            <a:r>
              <a:rPr lang="zh-CN" altLang="en-US" sz="2800" dirty="0">
                <a:solidFill>
                  <a:srgbClr val="002060"/>
                </a:solidFill>
                <a:latin typeface="Times New Roman" panose="02020603050405020304" pitchFamily="18" charset="0"/>
                <a:cs typeface="Times New Roman" panose="02020603050405020304" pitchFamily="18" charset="0"/>
              </a:rPr>
              <a:t>甲骨</a:t>
            </a:r>
            <a:r>
              <a:rPr lang="en-US" altLang="zh-CN" sz="2800" dirty="0">
                <a:solidFill>
                  <a:srgbClr val="002060"/>
                </a:solidFill>
                <a:latin typeface="Times New Roman" panose="02020603050405020304" pitchFamily="18" charset="0"/>
                <a:cs typeface="Times New Roman" panose="02020603050405020304" pitchFamily="18" charset="0"/>
              </a:rPr>
              <a:t>)    </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4) why     5) who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41168" y="1571314"/>
            <a:ext cx="11634354" cy="1384995"/>
          </a:xfrm>
          <a:prstGeom prst="rect">
            <a:avLst/>
          </a:prstGeom>
          <a:noFill/>
        </p:spPr>
        <p:txBody>
          <a:bodyPr wrap="square" rtlCol="0">
            <a:spAutoFit/>
          </a:bodyPr>
          <a:lstStyle/>
          <a:p>
            <a:r>
              <a:rPr lang="en-US" altLang="zh-CN" sz="2800" dirty="0">
                <a:solidFill>
                  <a:srgbClr val="002060"/>
                </a:solidFill>
                <a:highlight>
                  <a:srgbClr val="FFFF00"/>
                </a:highlight>
                <a:latin typeface="Times New Roman" panose="02020603050405020304" pitchFamily="18" charset="0"/>
                <a:cs typeface="Times New Roman" panose="02020603050405020304" pitchFamily="18" charset="0"/>
              </a:rPr>
              <a:t>Activity 3</a:t>
            </a:r>
            <a:endParaRPr lang="en-US" altLang="zh-CN" sz="2800" dirty="0">
              <a:solidFill>
                <a:srgbClr val="002060"/>
              </a:solidFill>
              <a:highlight>
                <a:srgbClr val="FFFF00"/>
              </a:highlight>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which/that; why; who; who; where/in which; where/in which; which/that</a:t>
            </a:r>
            <a:endParaRPr lang="en-US" altLang="zh-CN" sz="2800" dirty="0">
              <a:solidFill>
                <a:srgbClr val="002060"/>
              </a:solidFill>
              <a:latin typeface="Times New Roman" panose="02020603050405020304" pitchFamily="18" charset="0"/>
              <a:cs typeface="Times New Roman" panose="02020603050405020304" pitchFamily="18" charset="0"/>
            </a:endParaRPr>
          </a:p>
          <a:p>
            <a:r>
              <a:rPr lang="en-US" altLang="zh-CN" sz="2800" dirty="0">
                <a:solidFill>
                  <a:srgbClr val="002060"/>
                </a:solidFill>
                <a:latin typeface="Times New Roman" panose="02020603050405020304" pitchFamily="18" charset="0"/>
                <a:cs typeface="Times New Roman" panose="02020603050405020304" pitchFamily="18" charset="0"/>
              </a:rPr>
              <a:t>in which/where; where/in which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78823" y="2956309"/>
            <a:ext cx="11634354" cy="1384995"/>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5. </a:t>
            </a:r>
            <a:r>
              <a:rPr lang="en-US" altLang="zh-CN" sz="2800" u="sng" dirty="0">
                <a:solidFill>
                  <a:srgbClr val="002060"/>
                </a:solidFill>
                <a:latin typeface="Times New Roman" panose="02020603050405020304" pitchFamily="18" charset="0"/>
                <a:cs typeface="Times New Roman" panose="02020603050405020304" pitchFamily="18" charset="0"/>
              </a:rPr>
              <a:t>Meetings</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in which/where </a:t>
            </a:r>
            <a:r>
              <a:rPr lang="en-US" altLang="zh-CN" sz="2800" dirty="0">
                <a:solidFill>
                  <a:srgbClr val="002060"/>
                </a:solidFill>
                <a:latin typeface="Times New Roman" panose="02020603050405020304" pitchFamily="18" charset="0"/>
                <a:cs typeface="Times New Roman" panose="02020603050405020304" pitchFamily="18" charset="0"/>
              </a:rPr>
              <a:t>only two languages are used may need only one interpreter; while larger </a:t>
            </a:r>
            <a:r>
              <a:rPr lang="en-US" altLang="zh-CN" sz="2800" u="sng" dirty="0">
                <a:solidFill>
                  <a:srgbClr val="002060"/>
                </a:solidFill>
                <a:latin typeface="Times New Roman" panose="02020603050405020304" pitchFamily="18" charset="0"/>
                <a:cs typeface="Times New Roman" panose="02020603050405020304" pitchFamily="18" charset="0"/>
              </a:rPr>
              <a:t>events</a:t>
            </a:r>
            <a:r>
              <a:rPr lang="en-US" altLang="zh-CN" sz="2800" dirty="0">
                <a:solidFill>
                  <a:srgbClr val="002060"/>
                </a:solidFill>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事件</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大事</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in which/where </a:t>
            </a:r>
            <a:r>
              <a:rPr lang="en-US" altLang="zh-CN" sz="2800" dirty="0">
                <a:solidFill>
                  <a:srgbClr val="002060"/>
                </a:solidFill>
                <a:latin typeface="Times New Roman" panose="02020603050405020304" pitchFamily="18" charset="0"/>
                <a:cs typeface="Times New Roman" panose="02020603050405020304" pitchFamily="18" charset="0"/>
              </a:rPr>
              <a:t>leaders from many countries gather may need over 70 interpreters. </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78823" y="4341304"/>
            <a:ext cx="11634354" cy="2246769"/>
          </a:xfrm>
          <a:prstGeom prst="rect">
            <a:avLst/>
          </a:prstGeom>
          <a:noFill/>
        </p:spPr>
        <p:txBody>
          <a:bodyPr wrap="square" rtlCol="0">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7. 8.  method n. </a:t>
            </a:r>
            <a:r>
              <a:rPr lang="zh-CN" altLang="en-US" sz="2800" dirty="0">
                <a:solidFill>
                  <a:srgbClr val="002060"/>
                </a:solidFill>
                <a:latin typeface="Times New Roman" panose="02020603050405020304" pitchFamily="18" charset="0"/>
                <a:cs typeface="Times New Roman" panose="02020603050405020304" pitchFamily="18" charset="0"/>
              </a:rPr>
              <a:t>方法</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arenR"/>
            </a:pPr>
            <a:r>
              <a:rPr lang="en-US" altLang="zh-CN" sz="2800" dirty="0">
                <a:solidFill>
                  <a:srgbClr val="002060"/>
                </a:solidFill>
                <a:latin typeface="Times New Roman" panose="02020603050405020304" pitchFamily="18" charset="0"/>
                <a:cs typeface="Times New Roman" panose="02020603050405020304" pitchFamily="18" charset="0"/>
              </a:rPr>
              <a:t>First is the method </a:t>
            </a:r>
            <a:r>
              <a:rPr lang="en-US" altLang="zh-CN" sz="2800" dirty="0">
                <a:solidFill>
                  <a:srgbClr val="FF0000"/>
                </a:solidFill>
                <a:latin typeface="Times New Roman" panose="02020603050405020304" pitchFamily="18" charset="0"/>
                <a:cs typeface="Times New Roman" panose="02020603050405020304" pitchFamily="18" charset="0"/>
              </a:rPr>
              <a:t>that/which </a:t>
            </a:r>
            <a:r>
              <a:rPr lang="en-US" altLang="zh-CN" sz="2800" dirty="0">
                <a:solidFill>
                  <a:srgbClr val="002060"/>
                </a:solidFill>
                <a:latin typeface="Times New Roman" panose="02020603050405020304" pitchFamily="18" charset="0"/>
                <a:cs typeface="Times New Roman" panose="02020603050405020304" pitchFamily="18" charset="0"/>
              </a:rPr>
              <a:t>requires the speaker to stop every few sentences, so the interpreter can translate those sentences for the audience. </a:t>
            </a:r>
            <a:endParaRPr lang="en-US" altLang="zh-CN" sz="2800" dirty="0">
              <a:solidFill>
                <a:srgbClr val="002060"/>
              </a:solidFill>
              <a:latin typeface="Times New Roman" panose="02020603050405020304" pitchFamily="18" charset="0"/>
              <a:cs typeface="Times New Roman" panose="02020603050405020304" pitchFamily="18" charset="0"/>
            </a:endParaRPr>
          </a:p>
          <a:p>
            <a:pPr marL="514350" indent="-514350">
              <a:buAutoNum type="arabicParenR"/>
            </a:pPr>
            <a:r>
              <a:rPr lang="en-US" altLang="zh-CN" sz="2800" dirty="0">
                <a:solidFill>
                  <a:srgbClr val="002060"/>
                </a:solidFill>
                <a:latin typeface="Times New Roman" panose="02020603050405020304" pitchFamily="18" charset="0"/>
                <a:cs typeface="Times New Roman" panose="02020603050405020304" pitchFamily="18" charset="0"/>
              </a:rPr>
              <a:t>The second method is </a:t>
            </a:r>
            <a:r>
              <a:rPr lang="en-US" altLang="zh-CN" sz="2800" u="sng" dirty="0">
                <a:solidFill>
                  <a:srgbClr val="002060"/>
                </a:solidFill>
                <a:latin typeface="Times New Roman" panose="02020603050405020304" pitchFamily="18" charset="0"/>
                <a:cs typeface="Times New Roman" panose="02020603050405020304" pitchFamily="18" charset="0"/>
              </a:rPr>
              <a:t>the one </a:t>
            </a:r>
            <a:r>
              <a:rPr lang="en-US" altLang="zh-CN" sz="2800" dirty="0">
                <a:solidFill>
                  <a:srgbClr val="FF0000"/>
                </a:solidFill>
                <a:latin typeface="Times New Roman" panose="02020603050405020304" pitchFamily="18" charset="0"/>
                <a:cs typeface="Times New Roman" panose="02020603050405020304" pitchFamily="18" charset="0"/>
              </a:rPr>
              <a:t>in which/where </a:t>
            </a:r>
            <a:r>
              <a:rPr lang="en-US" altLang="zh-CN" sz="2800" dirty="0">
                <a:solidFill>
                  <a:srgbClr val="002060"/>
                </a:solidFill>
                <a:latin typeface="Times New Roman" panose="02020603050405020304" pitchFamily="18" charset="0"/>
                <a:cs typeface="Times New Roman" panose="02020603050405020304" pitchFamily="18" charset="0"/>
              </a:rPr>
              <a:t>the interpreter listens and translates a the same time. (in this method</a:t>
            </a:r>
            <a:r>
              <a:rPr lang="zh-CN" altLang="en-US" sz="2800" dirty="0">
                <a:solidFill>
                  <a:srgbClr val="002060"/>
                </a:solidFill>
                <a:latin typeface="Times New Roman" panose="02020603050405020304" pitchFamily="18" charset="0"/>
                <a:cs typeface="Times New Roman" panose="02020603050405020304" pitchFamily="18" charset="0"/>
              </a:rPr>
              <a:t>用这种方法</a:t>
            </a:r>
            <a:r>
              <a:rPr lang="en-US" altLang="zh-CN" sz="2800" dirty="0">
                <a:solidFill>
                  <a:srgbClr val="002060"/>
                </a:solidFill>
                <a:latin typeface="Times New Roman" panose="02020603050405020304" pitchFamily="18" charset="0"/>
                <a:cs typeface="Times New Roman" panose="02020603050405020304" pitchFamily="18" charset="0"/>
              </a:rPr>
              <a:t>)</a:t>
            </a:r>
            <a:endParaRPr lang="zh-CN" altLang="en-US" sz="2800" dirty="0">
              <a:solidFill>
                <a:srgbClr val="002060"/>
              </a:solidFill>
              <a:latin typeface="Times New Roman" panose="02020603050405020304" pitchFamily="18" charset="0"/>
              <a:cs typeface="Times New Roman" panose="02020603050405020304" pitchFamily="18" charset="0"/>
            </a:endParaRPr>
          </a:p>
        </p:txBody>
      </p:sp>
      <p:sp>
        <p:nvSpPr>
          <p:cNvPr id="12" name="箭头: 右弧形 11"/>
          <p:cNvSpPr/>
          <p:nvPr/>
        </p:nvSpPr>
        <p:spPr>
          <a:xfrm rot="5400000">
            <a:off x="3470564" y="5590188"/>
            <a:ext cx="561466" cy="14343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722418" y="1138126"/>
            <a:ext cx="8570894" cy="1633855"/>
          </a:xfrm>
        </p:spPr>
        <p:txBody>
          <a:bodyPr/>
          <a:lstStyle/>
          <a:p>
            <a:r>
              <a:rPr lang="en-US" altLang="zh-CN" dirty="0">
                <a:solidFill>
                  <a:srgbClr val="FF0000"/>
                </a:solidFill>
                <a:latin typeface="Times New Roman" panose="02020603050405020304" pitchFamily="18" charset="0"/>
                <a:cs typeface="Times New Roman" panose="02020603050405020304" pitchFamily="18" charset="0"/>
              </a:rPr>
              <a:t>Part 1</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5" name="副标题 4"/>
          <p:cNvSpPr>
            <a:spLocks noGrp="1"/>
          </p:cNvSpPr>
          <p:nvPr>
            <p:ph type="subTitle" idx="1"/>
          </p:nvPr>
        </p:nvSpPr>
        <p:spPr>
          <a:xfrm>
            <a:off x="837282" y="2922050"/>
            <a:ext cx="10410939" cy="1749102"/>
          </a:xfrm>
        </p:spPr>
        <p:txBody>
          <a:bodyPr>
            <a:normAutofit/>
          </a:bodyPr>
          <a:lstStyle/>
          <a:p>
            <a:r>
              <a:rPr lang="en-US" altLang="zh-CN" sz="3900" b="1" dirty="0">
                <a:solidFill>
                  <a:srgbClr val="002060"/>
                </a:solidFill>
                <a:latin typeface="Times New Roman" panose="02020603050405020304" pitchFamily="18" charset="0"/>
                <a:cs typeface="Times New Roman" panose="02020603050405020304" pitchFamily="18" charset="0"/>
              </a:rPr>
              <a:t>The Chinese writing system helps Chinese ancient </a:t>
            </a:r>
            <a:r>
              <a:rPr lang="en-US" altLang="zh-CN" sz="3900" b="1" dirty="0" err="1">
                <a:solidFill>
                  <a:srgbClr val="002060"/>
                </a:solidFill>
                <a:latin typeface="Times New Roman" panose="02020603050405020304" pitchFamily="18" charset="0"/>
                <a:cs typeface="Times New Roman" panose="02020603050405020304" pitchFamily="18" charset="0"/>
              </a:rPr>
              <a:t>civilisation</a:t>
            </a:r>
            <a:r>
              <a:rPr lang="en-US" altLang="zh-CN" sz="3900" b="1" dirty="0">
                <a:solidFill>
                  <a:srgbClr val="002060"/>
                </a:solidFill>
                <a:latin typeface="Times New Roman" panose="02020603050405020304" pitchFamily="18" charset="0"/>
                <a:cs typeface="Times New Roman" panose="02020603050405020304" pitchFamily="18" charset="0"/>
              </a:rPr>
              <a:t> survive. </a:t>
            </a:r>
            <a:endParaRPr lang="en-US" altLang="zh-CN" sz="3900" b="1" dirty="0">
              <a:solidFill>
                <a:srgbClr val="002060"/>
              </a:solidFill>
              <a:latin typeface="Times New Roman" panose="02020603050405020304" pitchFamily="18" charset="0"/>
              <a:cs typeface="Times New Roman" panose="02020603050405020304" pitchFamily="18" charset="0"/>
            </a:endParaRPr>
          </a:p>
          <a:p>
            <a:endParaRPr lang="zh-CN" altLang="en-US"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638" y="301213"/>
            <a:ext cx="11446137"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 China _________________(</a:t>
            </a:r>
            <a:r>
              <a:rPr lang="zh-CN" altLang="en-US" sz="2800" b="1" dirty="0">
                <a:latin typeface="Times New Roman" panose="02020603050405020304" pitchFamily="18" charset="0"/>
                <a:ea typeface="华文行楷" pitchFamily="2" charset="-122"/>
                <a:cs typeface="Times New Roman" panose="02020603050405020304" pitchFamily="18" charset="0"/>
              </a:rPr>
              <a:t>因</a:t>
            </a:r>
            <a:r>
              <a:rPr lang="en-US" altLang="zh-CN" sz="2800" b="1" dirty="0">
                <a:latin typeface="Times New Roman" panose="02020603050405020304" pitchFamily="18" charset="0"/>
                <a:ea typeface="华文行楷" pitchFamily="2" charset="-122"/>
                <a:cs typeface="Times New Roman" panose="02020603050405020304" pitchFamily="18" charset="0"/>
              </a:rPr>
              <a:t>...</a:t>
            </a:r>
            <a:r>
              <a:rPr lang="zh-CN" altLang="en-US" sz="2800" b="1" dirty="0">
                <a:latin typeface="Times New Roman" panose="02020603050405020304" pitchFamily="18" charset="0"/>
                <a:ea typeface="华文行楷" pitchFamily="2" charset="-122"/>
                <a:cs typeface="Times New Roman" panose="02020603050405020304" pitchFamily="18" charset="0"/>
              </a:rPr>
              <a:t>闻名于世</a:t>
            </a:r>
            <a:r>
              <a:rPr lang="en-US" altLang="zh-CN" sz="2800" b="1" dirty="0">
                <a:latin typeface="Times New Roman" panose="02020603050405020304" pitchFamily="18" charset="0"/>
                <a:cs typeface="Times New Roman" panose="02020603050405020304" pitchFamily="18" charset="0"/>
              </a:rPr>
              <a:t>) its ancient </a:t>
            </a:r>
            <a:r>
              <a:rPr lang="en-US" altLang="zh-CN" sz="2800" b="1" dirty="0" err="1">
                <a:latin typeface="Times New Roman" panose="02020603050405020304" pitchFamily="18" charset="0"/>
                <a:cs typeface="Times New Roman" panose="02020603050405020304" pitchFamily="18" charset="0"/>
              </a:rPr>
              <a:t>civilisation</a:t>
            </a:r>
            <a:r>
              <a:rPr lang="en-US" altLang="zh-CN" sz="2800" b="1" dirty="0">
                <a:latin typeface="Times New Roman" panose="02020603050405020304" pitchFamily="18" charset="0"/>
                <a:cs typeface="Times New Roman" panose="02020603050405020304" pitchFamily="18" charset="0"/>
              </a:rPr>
              <a:t> which has continued __________________(</a:t>
            </a:r>
            <a:r>
              <a:rPr lang="zh-CN" altLang="en-US" sz="2800" b="1" dirty="0">
                <a:latin typeface="Times New Roman" panose="02020603050405020304" pitchFamily="18" charset="0"/>
                <a:ea typeface="华文行楷" pitchFamily="2" charset="-122"/>
                <a:cs typeface="Times New Roman" panose="02020603050405020304" pitchFamily="18" charset="0"/>
              </a:rPr>
              <a:t>一直</a:t>
            </a:r>
            <a:r>
              <a:rPr lang="en-US" altLang="zh-CN" sz="2800" b="1" dirty="0">
                <a:latin typeface="Times New Roman" panose="02020603050405020304" pitchFamily="18" charset="0"/>
                <a:cs typeface="Times New Roman" panose="02020603050405020304" pitchFamily="18" charset="0"/>
              </a:rPr>
              <a:t>) into modern times ,___________________(</a:t>
            </a:r>
            <a:r>
              <a:rPr lang="zh-CN" altLang="en-US" sz="2800" b="1" dirty="0">
                <a:latin typeface="Times New Roman" panose="02020603050405020304" pitchFamily="18" charset="0"/>
                <a:ea typeface="华文行楷" pitchFamily="2" charset="-122"/>
                <a:cs typeface="Times New Roman" panose="02020603050405020304" pitchFamily="18" charset="0"/>
              </a:rPr>
              <a:t>尽管跌宕起伏</a:t>
            </a:r>
            <a:r>
              <a:rPr lang="en-US" altLang="zh-CN" sz="2800" b="1" dirty="0">
                <a:latin typeface="Times New Roman" panose="02020603050405020304" pitchFamily="18" charset="0"/>
                <a:cs typeface="Times New Roman" panose="02020603050405020304" pitchFamily="18" charset="0"/>
              </a:rPr>
              <a:t>)  in its history.    </a:t>
            </a:r>
            <a:endParaRPr lang="zh-CN" alt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925619" y="301213"/>
            <a:ext cx="3281081"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is widely known for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90817" y="727831"/>
            <a:ext cx="345499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all  the way through</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63038" y="1097163"/>
            <a:ext cx="3975846"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despite ups and downs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61958" y="1651161"/>
            <a:ext cx="6241384" cy="830997"/>
          </a:xfrm>
          <a:prstGeom prst="rect">
            <a:avLst/>
          </a:prstGeom>
          <a:solidFill>
            <a:srgbClr val="002060"/>
          </a:solid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be (widely/well) known for… </a:t>
            </a:r>
            <a:r>
              <a:rPr lang="zh-CN" altLang="en-US" sz="2400" b="1" dirty="0">
                <a:solidFill>
                  <a:schemeClr val="bg1"/>
                </a:solidFill>
                <a:latin typeface="Times New Roman" panose="02020603050405020304" pitchFamily="18" charset="0"/>
                <a:cs typeface="Times New Roman" panose="02020603050405020304" pitchFamily="18" charset="0"/>
              </a:rPr>
              <a:t>因为</a:t>
            </a:r>
            <a:r>
              <a:rPr lang="en-US" altLang="zh-CN" sz="2400" b="1" dirty="0">
                <a:solidFill>
                  <a:schemeClr val="bg1"/>
                </a:solidFill>
                <a:latin typeface="Times New Roman" panose="02020603050405020304" pitchFamily="18" charset="0"/>
                <a:cs typeface="Times New Roman" panose="02020603050405020304" pitchFamily="18" charset="0"/>
              </a:rPr>
              <a:t>…</a:t>
            </a:r>
            <a:r>
              <a:rPr lang="zh-CN" altLang="en-US" sz="2400" b="1" dirty="0">
                <a:solidFill>
                  <a:schemeClr val="bg1"/>
                </a:solidFill>
                <a:latin typeface="Times New Roman" panose="02020603050405020304" pitchFamily="18" charset="0"/>
                <a:cs typeface="Times New Roman" panose="02020603050405020304" pitchFamily="18" charset="0"/>
              </a:rPr>
              <a:t>而出名</a:t>
            </a:r>
            <a:endParaRPr lang="en-US" altLang="zh-CN" sz="2400" b="1" dirty="0">
              <a:solidFill>
                <a:schemeClr val="bg1"/>
              </a:solidFill>
              <a:latin typeface="Times New Roman" panose="02020603050405020304" pitchFamily="18" charset="0"/>
              <a:cs typeface="Times New Roman" panose="02020603050405020304" pitchFamily="18" charset="0"/>
            </a:endParaRPr>
          </a:p>
          <a:p>
            <a:r>
              <a:rPr lang="en-US" altLang="zh-CN" sz="2400" b="1" dirty="0">
                <a:solidFill>
                  <a:schemeClr val="bg1"/>
                </a:solidFill>
                <a:latin typeface="Times New Roman" panose="02020603050405020304" pitchFamily="18" charset="0"/>
                <a:cs typeface="Times New Roman" panose="02020603050405020304" pitchFamily="18" charset="0"/>
              </a:rPr>
              <a:t>be (widely/well) known as…</a:t>
            </a:r>
            <a:r>
              <a:rPr lang="zh-CN" altLang="en-US" sz="2400" b="1" dirty="0">
                <a:solidFill>
                  <a:schemeClr val="bg1"/>
                </a:solidFill>
                <a:latin typeface="Times New Roman" panose="02020603050405020304" pitchFamily="18" charset="0"/>
                <a:cs typeface="Times New Roman" panose="02020603050405020304" pitchFamily="18" charset="0"/>
              </a:rPr>
              <a:t>以</a:t>
            </a:r>
            <a:r>
              <a:rPr lang="en-US" altLang="zh-CN" sz="2400" b="1" dirty="0">
                <a:solidFill>
                  <a:schemeClr val="bg1"/>
                </a:solidFill>
                <a:latin typeface="Times New Roman" panose="02020603050405020304" pitchFamily="18" charset="0"/>
                <a:cs typeface="Times New Roman" panose="02020603050405020304" pitchFamily="18" charset="0"/>
              </a:rPr>
              <a:t>…</a:t>
            </a:r>
            <a:r>
              <a:rPr lang="zh-CN" altLang="en-US" sz="2400" b="1" dirty="0">
                <a:solidFill>
                  <a:schemeClr val="bg1"/>
                </a:solidFill>
                <a:latin typeface="Times New Roman" panose="02020603050405020304" pitchFamily="18" charset="0"/>
                <a:cs typeface="Times New Roman" panose="02020603050405020304" pitchFamily="18" charset="0"/>
              </a:rPr>
              <a:t>而著称</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8185" y="2372517"/>
            <a:ext cx="11542954"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The player who became known ________ “Air Jordan” changed basketball with his graceful moves and jumps. </a:t>
            </a:r>
            <a:endParaRPr lang="zh-CN" alt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438884" y="2347928"/>
            <a:ext cx="871370"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as</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47975" y="3421930"/>
            <a:ext cx="6755366" cy="523220"/>
          </a:xfrm>
          <a:prstGeom prst="rect">
            <a:avLst/>
          </a:prstGeom>
          <a:noFill/>
          <a:ln w="38100">
            <a:solidFill>
              <a:srgbClr val="A40052"/>
            </a:solidFill>
          </a:ln>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despite prep. =in spite of…</a:t>
            </a:r>
            <a:r>
              <a:rPr lang="zh-CN" altLang="en-US" sz="2800" b="1" dirty="0">
                <a:latin typeface="Times New Roman" panose="02020603050405020304" pitchFamily="18" charset="0"/>
                <a:ea typeface="华文行楷" pitchFamily="2" charset="-122"/>
                <a:cs typeface="Times New Roman" panose="02020603050405020304" pitchFamily="18" charset="0"/>
              </a:rPr>
              <a:t>尽管，即使</a:t>
            </a:r>
            <a:endParaRPr lang="zh-CN" alt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58185" y="3948030"/>
            <a:ext cx="10904016"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Although there were many difficulties, she didn’t lose heart. </a:t>
            </a:r>
            <a:endParaRPr lang="zh-CN" alt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24593" y="4437257"/>
            <a:ext cx="946235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Despite/In spite of </a:t>
            </a:r>
            <a:r>
              <a:rPr lang="en-US" altLang="zh-CN" sz="2800" b="1" dirty="0">
                <a:latin typeface="Times New Roman" panose="02020603050405020304" pitchFamily="18" charset="0"/>
                <a:cs typeface="Times New Roman" panose="02020603050405020304" pitchFamily="18" charset="0"/>
              </a:rPr>
              <a:t> many difficulties, she didn’t lose heart.  </a:t>
            </a:r>
            <a:endParaRPr lang="zh-CN" alt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24594" y="5047922"/>
            <a:ext cx="4407180" cy="523220"/>
          </a:xfrm>
          <a:prstGeom prst="rect">
            <a:avLst/>
          </a:prstGeom>
          <a:solidFill>
            <a:schemeClr val="accent2"/>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ups and downs:  </a:t>
            </a:r>
            <a:r>
              <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rPr>
              <a:t>起起伏伏</a:t>
            </a:r>
            <a:endPar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
        <p:nvSpPr>
          <p:cNvPr id="13" name="TextBox 12"/>
          <p:cNvSpPr txBox="1"/>
          <p:nvPr/>
        </p:nvSpPr>
        <p:spPr>
          <a:xfrm>
            <a:off x="200422" y="5602680"/>
            <a:ext cx="11890784"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Life is a roller coaster. It has </a:t>
            </a:r>
            <a:r>
              <a:rPr lang="en-US" altLang="zh-CN" sz="2800" b="1" dirty="0">
                <a:solidFill>
                  <a:srgbClr val="FF0000"/>
                </a:solidFill>
                <a:latin typeface="Times New Roman" panose="02020603050405020304" pitchFamily="18" charset="0"/>
                <a:cs typeface="Times New Roman" panose="02020603050405020304" pitchFamily="18" charset="0"/>
              </a:rPr>
              <a:t>ups and downs</a:t>
            </a:r>
            <a:r>
              <a:rPr lang="en-US" altLang="zh-CN" sz="2800" b="1" dirty="0">
                <a:latin typeface="Times New Roman" panose="02020603050405020304" pitchFamily="18" charset="0"/>
                <a:cs typeface="Times New Roman" panose="02020603050405020304" pitchFamily="18" charset="0"/>
              </a:rPr>
              <a:t>. But it’s your choice to scream or enjoy the ride. </a:t>
            </a:r>
            <a:endParaRPr lang="zh-CN" altLang="en-US" sz="2800" b="1" dirty="0">
              <a:latin typeface="Times New Roman" panose="02020603050405020304" pitchFamily="18" charset="0"/>
              <a:ea typeface="华文行楷"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animBg="1" build="p"/>
      <p:bldP spid="6" grpId="0"/>
      <p:bldP spid="8" grpId="0"/>
      <p:bldP spid="9" grpId="0" animBg="1"/>
      <p:bldP spid="10" grpId="0"/>
      <p:bldP spid="11" grpId="0"/>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757304" y="706903"/>
            <a:ext cx="8570894" cy="1633855"/>
          </a:xfrm>
        </p:spPr>
        <p:txBody>
          <a:bodyPr>
            <a:normAutofit/>
          </a:bodyPr>
          <a:lstStyle/>
          <a:p>
            <a:r>
              <a:rPr lang="en-US" altLang="zh-CN" sz="4800" b="1" dirty="0">
                <a:solidFill>
                  <a:srgbClr val="002060"/>
                </a:solidFill>
                <a:latin typeface="Times New Roman" panose="02020603050405020304" pitchFamily="18" charset="0"/>
                <a:cs typeface="Times New Roman" panose="02020603050405020304" pitchFamily="18" charset="0"/>
              </a:rPr>
              <a:t>Part 2 </a:t>
            </a:r>
            <a:r>
              <a:rPr lang="zh-CN" altLang="en-US" sz="4800" b="1" dirty="0">
                <a:solidFill>
                  <a:srgbClr val="002060"/>
                </a:solidFill>
                <a:latin typeface="Times New Roman" panose="02020603050405020304" pitchFamily="18" charset="0"/>
                <a:cs typeface="Times New Roman" panose="02020603050405020304" pitchFamily="18" charset="0"/>
              </a:rPr>
              <a:t>（</a:t>
            </a:r>
            <a:r>
              <a:rPr lang="en-US" altLang="zh-CN" sz="4800" b="1" dirty="0">
                <a:solidFill>
                  <a:srgbClr val="002060"/>
                </a:solidFill>
                <a:latin typeface="Times New Roman" panose="02020603050405020304" pitchFamily="18" charset="0"/>
                <a:cs typeface="Times New Roman" panose="02020603050405020304" pitchFamily="18" charset="0"/>
              </a:rPr>
              <a:t>Para 2-3</a:t>
            </a:r>
            <a:r>
              <a:rPr lang="zh-CN" altLang="en-US" sz="4800" b="1" dirty="0">
                <a:solidFill>
                  <a:srgbClr val="002060"/>
                </a:solidFill>
                <a:latin typeface="Times New Roman" panose="02020603050405020304" pitchFamily="18" charset="0"/>
                <a:cs typeface="Times New Roman" panose="02020603050405020304" pitchFamily="18" charset="0"/>
              </a:rPr>
              <a:t>）</a:t>
            </a:r>
            <a:endParaRPr lang="zh-CN" altLang="en-US" sz="4800" b="1" dirty="0">
              <a:solidFill>
                <a:srgbClr val="002060"/>
              </a:solidFill>
              <a:latin typeface="Times New Roman" panose="02020603050405020304" pitchFamily="18" charset="0"/>
              <a:cs typeface="Times New Roman" panose="02020603050405020304" pitchFamily="18" charset="0"/>
            </a:endParaRPr>
          </a:p>
        </p:txBody>
      </p:sp>
      <p:sp>
        <p:nvSpPr>
          <p:cNvPr id="5" name="副标题 4"/>
          <p:cNvSpPr>
            <a:spLocks noGrp="1"/>
          </p:cNvSpPr>
          <p:nvPr>
            <p:ph type="subTitle" idx="1"/>
          </p:nvPr>
        </p:nvSpPr>
        <p:spPr>
          <a:xfrm>
            <a:off x="837282" y="2922050"/>
            <a:ext cx="10410939" cy="1749102"/>
          </a:xfrm>
        </p:spPr>
        <p:txBody>
          <a:bodyPr>
            <a:normAutofit/>
          </a:bodyPr>
          <a:lstStyle/>
          <a:p>
            <a:r>
              <a:rPr lang="en-US" altLang="zh-CN" sz="3900" b="1" dirty="0">
                <a:solidFill>
                  <a:srgbClr val="002060"/>
                </a:solidFill>
                <a:latin typeface="Times New Roman" panose="02020603050405020304" pitchFamily="18" charset="0"/>
                <a:cs typeface="Times New Roman" panose="02020603050405020304" pitchFamily="18" charset="0"/>
              </a:rPr>
              <a:t>The development of the Chinese writing system</a:t>
            </a:r>
            <a:endParaRPr lang="zh-CN" altLang="en-US"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09321" y="710129"/>
            <a:ext cx="4326312" cy="5977110"/>
          </a:xfrm>
        </p:spPr>
        <p:txBody>
          <a:bodyPr>
            <a:noAutofit/>
          </a:bodyPr>
          <a:lstStyle/>
          <a:p>
            <a:pPr marL="0" indent="0">
              <a:buNone/>
            </a:pPr>
            <a:r>
              <a:rPr lang="en-US" altLang="zh-CN" b="1" dirty="0">
                <a:latin typeface="宋体" panose="02010600030101010101" pitchFamily="2" charset="-122"/>
                <a:ea typeface="宋体" panose="02010600030101010101" pitchFamily="2" charset="-122"/>
              </a:rPr>
              <a:t>1. </a:t>
            </a:r>
            <a:r>
              <a:rPr lang="zh-CN" altLang="en-US" b="1" dirty="0">
                <a:latin typeface="宋体" panose="02010600030101010101" pitchFamily="2" charset="-122"/>
                <a:ea typeface="宋体" panose="02010600030101010101" pitchFamily="2" charset="-122"/>
              </a:rPr>
              <a:t>一种基于图形的语言</a:t>
            </a:r>
            <a:endParaRPr lang="en-US" altLang="zh-CN" b="1" dirty="0">
              <a:latin typeface="宋体" panose="02010600030101010101" pitchFamily="2" charset="-122"/>
              <a:ea typeface="宋体" panose="02010600030101010101" pitchFamily="2" charset="-122"/>
            </a:endParaRPr>
          </a:p>
          <a:p>
            <a:pPr marL="0" indent="0">
              <a:buNone/>
            </a:pPr>
            <a:r>
              <a:rPr lang="en-US" altLang="zh-CN" b="1" dirty="0">
                <a:latin typeface="宋体" panose="02010600030101010101" pitchFamily="2" charset="-122"/>
                <a:ea typeface="宋体" panose="02010600030101010101" pitchFamily="2" charset="-122"/>
              </a:rPr>
              <a:t>2. </a:t>
            </a:r>
            <a:r>
              <a:rPr lang="zh-CN" altLang="en-US" b="1" dirty="0">
                <a:latin typeface="宋体" panose="02010600030101010101" pitchFamily="2" charset="-122"/>
                <a:ea typeface="宋体" panose="02010600030101010101" pitchFamily="2" charset="-122"/>
              </a:rPr>
              <a:t>追溯到</a:t>
            </a:r>
            <a:endParaRPr lang="en-US" altLang="zh-CN" b="1" dirty="0">
              <a:latin typeface="宋体" panose="02010600030101010101" pitchFamily="2" charset="-122"/>
              <a:ea typeface="宋体" panose="02010600030101010101" pitchFamily="2" charset="-122"/>
            </a:endParaRPr>
          </a:p>
          <a:p>
            <a:pPr marL="0" indent="0">
              <a:buNone/>
            </a:pPr>
            <a:r>
              <a:rPr lang="en-US" altLang="zh-CN" b="1" dirty="0">
                <a:latin typeface="宋体" panose="02010600030101010101" pitchFamily="2" charset="-122"/>
                <a:ea typeface="宋体" panose="02010600030101010101" pitchFamily="2" charset="-122"/>
              </a:rPr>
              <a:t>3. </a:t>
            </a:r>
            <a:r>
              <a:rPr lang="zh-CN" altLang="en-US" b="1" dirty="0">
                <a:latin typeface="宋体" panose="02010600030101010101" pitchFamily="2" charset="-122"/>
                <a:ea typeface="宋体" panose="02010600030101010101" pitchFamily="2" charset="-122"/>
              </a:rPr>
              <a:t>古时候的符号</a:t>
            </a:r>
            <a:endParaRPr lang="en-US" altLang="zh-CN" b="1" dirty="0">
              <a:latin typeface="宋体" panose="02010600030101010101" pitchFamily="2" charset="-122"/>
              <a:ea typeface="宋体" panose="02010600030101010101" pitchFamily="2" charset="-122"/>
            </a:endParaRPr>
          </a:p>
          <a:p>
            <a:pPr marL="0" indent="0">
              <a:buNone/>
            </a:pPr>
            <a:r>
              <a:rPr lang="en-US" altLang="zh-CN" b="1" dirty="0">
                <a:latin typeface="宋体" panose="02010600030101010101" pitchFamily="2" charset="-122"/>
                <a:ea typeface="宋体" panose="02010600030101010101" pitchFamily="2" charset="-122"/>
              </a:rPr>
              <a:t>4. </a:t>
            </a:r>
            <a:r>
              <a:rPr lang="zh-CN" altLang="en-US" b="1" dirty="0">
                <a:latin typeface="宋体" panose="02010600030101010101" pitchFamily="2" charset="-122"/>
                <a:ea typeface="宋体" panose="02010600030101010101" pitchFamily="2" charset="-122"/>
              </a:rPr>
              <a:t>发达的书写体系</a:t>
            </a:r>
            <a:endParaRPr lang="en-US" altLang="zh-CN" b="1" dirty="0">
              <a:latin typeface="宋体" panose="02010600030101010101" pitchFamily="2" charset="-122"/>
              <a:ea typeface="宋体" panose="02010600030101010101" pitchFamily="2" charset="-122"/>
            </a:endParaRPr>
          </a:p>
          <a:p>
            <a:pPr marL="0" indent="0">
              <a:buNone/>
            </a:pPr>
            <a:r>
              <a:rPr lang="en-US" altLang="zh-CN" b="1" dirty="0">
                <a:latin typeface="宋体" panose="02010600030101010101" pitchFamily="2" charset="-122"/>
                <a:ea typeface="宋体" panose="02010600030101010101" pitchFamily="2" charset="-122"/>
              </a:rPr>
              <a:t>5. </a:t>
            </a:r>
            <a:r>
              <a:rPr lang="zh-CN" altLang="en-US" b="1" dirty="0">
                <a:latin typeface="宋体" panose="02010600030101010101" pitchFamily="2" charset="-122"/>
                <a:ea typeface="宋体" panose="02010600030101010101" pitchFamily="2" charset="-122"/>
              </a:rPr>
              <a:t>曾经，一度</a:t>
            </a:r>
            <a:endParaRPr lang="en-US" altLang="zh-CN" b="1" dirty="0">
              <a:latin typeface="宋体" panose="02010600030101010101" pitchFamily="2" charset="-122"/>
              <a:ea typeface="宋体" panose="02010600030101010101" pitchFamily="2" charset="-122"/>
            </a:endParaRPr>
          </a:p>
          <a:p>
            <a:pPr marL="0" indent="0">
              <a:buNone/>
            </a:pPr>
            <a:r>
              <a:rPr lang="en-US" altLang="zh-CN" b="1" dirty="0">
                <a:latin typeface="宋体" panose="02010600030101010101" pitchFamily="2" charset="-122"/>
                <a:ea typeface="宋体" panose="02010600030101010101" pitchFamily="2" charset="-122"/>
              </a:rPr>
              <a:t>6. </a:t>
            </a:r>
            <a:r>
              <a:rPr lang="zh-CN" altLang="en-US" b="1" dirty="0">
                <a:latin typeface="宋体" panose="02010600030101010101" pitchFamily="2" charset="-122"/>
                <a:ea typeface="宋体" panose="02010600030101010101" pitchFamily="2" charset="-122"/>
              </a:rPr>
              <a:t>人们因为地域而划分开</a:t>
            </a:r>
            <a:endParaRPr lang="en-US" altLang="zh-CN" b="1" dirty="0">
              <a:latin typeface="宋体" panose="02010600030101010101" pitchFamily="2" charset="-122"/>
              <a:ea typeface="宋体" panose="02010600030101010101" pitchFamily="2" charset="-122"/>
            </a:endParaRPr>
          </a:p>
          <a:p>
            <a:pPr marL="0" indent="0">
              <a:buNone/>
            </a:pPr>
            <a:r>
              <a:rPr lang="en-US" altLang="zh-CN" b="1" dirty="0">
                <a:latin typeface="宋体" panose="02010600030101010101" pitchFamily="2" charset="-122"/>
                <a:ea typeface="宋体" panose="02010600030101010101" pitchFamily="2" charset="-122"/>
              </a:rPr>
              <a:t>7.</a:t>
            </a:r>
            <a:r>
              <a:rPr lang="zh-CN" altLang="en-US" b="1" dirty="0">
                <a:latin typeface="宋体" panose="02010600030101010101" pitchFamily="2" charset="-122"/>
                <a:ea typeface="宋体" panose="02010600030101010101" pitchFamily="2" charset="-122"/>
              </a:rPr>
              <a:t> 各种各样的方言和文字</a:t>
            </a:r>
            <a:endParaRPr lang="zh-CN" altLang="en-US" b="1" dirty="0">
              <a:latin typeface="宋体" panose="02010600030101010101" pitchFamily="2" charset="-122"/>
              <a:ea typeface="宋体" panose="02010600030101010101" pitchFamily="2" charset="-122"/>
            </a:endParaRPr>
          </a:p>
        </p:txBody>
      </p:sp>
      <p:sp>
        <p:nvSpPr>
          <p:cNvPr id="5" name="TextBox 4"/>
          <p:cNvSpPr txBox="1"/>
          <p:nvPr/>
        </p:nvSpPr>
        <p:spPr>
          <a:xfrm>
            <a:off x="68557" y="71343"/>
            <a:ext cx="3142848" cy="523220"/>
          </a:xfrm>
          <a:prstGeom prst="rect">
            <a:avLst/>
          </a:prstGeom>
          <a:noFill/>
        </p:spPr>
        <p:txBody>
          <a:bodyPr wrap="none" rtlCol="0">
            <a:spAutoFit/>
          </a:bodyPr>
          <a:lstStyle/>
          <a:p>
            <a:r>
              <a:rPr lang="en-US" altLang="zh-CN" sz="2800" b="1" dirty="0">
                <a:solidFill>
                  <a:srgbClr val="FF0000"/>
                </a:solidFill>
              </a:rPr>
              <a:t>Part 2 (Para 2-3)</a:t>
            </a:r>
            <a:endParaRPr lang="zh-CN" altLang="en-US" sz="2800" b="1" dirty="0">
              <a:solidFill>
                <a:srgbClr val="FF0000"/>
              </a:solidFill>
            </a:endParaRPr>
          </a:p>
        </p:txBody>
      </p:sp>
      <p:sp>
        <p:nvSpPr>
          <p:cNvPr id="6" name="内容占位符 2"/>
          <p:cNvSpPr txBox="1"/>
          <p:nvPr/>
        </p:nvSpPr>
        <p:spPr>
          <a:xfrm>
            <a:off x="4208509" y="525881"/>
            <a:ext cx="8460077" cy="5806237"/>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b="1" dirty="0">
                <a:latin typeface="Times New Roman" panose="02020603050405020304" pitchFamily="18" charset="0"/>
                <a:cs typeface="Times New Roman" panose="02020603050405020304" pitchFamily="18" charset="0"/>
              </a:rPr>
              <a:t>1. a </a:t>
            </a:r>
            <a:r>
              <a:rPr lang="en-US" altLang="zh-CN" sz="2800" b="1" dirty="0">
                <a:solidFill>
                  <a:srgbClr val="C00000"/>
                </a:solidFill>
                <a:latin typeface="Times New Roman" panose="02020603050405020304" pitchFamily="18" charset="0"/>
                <a:cs typeface="Times New Roman" panose="02020603050405020304" pitchFamily="18" charset="0"/>
              </a:rPr>
              <a:t>picture-based</a:t>
            </a:r>
            <a:r>
              <a:rPr lang="en-US" altLang="zh-CN" sz="2800" b="1" dirty="0">
                <a:latin typeface="Times New Roman" panose="02020603050405020304" pitchFamily="18" charset="0"/>
                <a:cs typeface="Times New Roman" panose="02020603050405020304" pitchFamily="18" charset="0"/>
              </a:rPr>
              <a:t> language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2. date back to…</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3. ancient </a:t>
            </a:r>
            <a:r>
              <a:rPr lang="en-US" altLang="zh-CN" sz="2800" b="1" dirty="0">
                <a:solidFill>
                  <a:srgbClr val="C00000"/>
                </a:solidFill>
                <a:latin typeface="Times New Roman" panose="02020603050405020304" pitchFamily="18" charset="0"/>
                <a:cs typeface="Times New Roman" panose="02020603050405020304" pitchFamily="18" charset="0"/>
              </a:rPr>
              <a:t>symbols</a:t>
            </a:r>
            <a:endParaRPr lang="en-US" altLang="zh-CN" sz="2800" b="1" dirty="0">
              <a:solidFill>
                <a:srgbClr val="C00000"/>
              </a:solidFill>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4. a </a:t>
            </a:r>
            <a:r>
              <a:rPr lang="en-US" altLang="zh-CN" sz="2800" b="1" dirty="0">
                <a:solidFill>
                  <a:srgbClr val="C00000"/>
                </a:solidFill>
                <a:latin typeface="Times New Roman" panose="02020603050405020304" pitchFamily="18" charset="0"/>
                <a:cs typeface="Times New Roman" panose="02020603050405020304" pitchFamily="18" charset="0"/>
              </a:rPr>
              <a:t>well-developed</a:t>
            </a:r>
            <a:r>
              <a:rPr lang="en-US" altLang="zh-CN" sz="2800" b="1" dirty="0">
                <a:latin typeface="Times New Roman" panose="02020603050405020304" pitchFamily="18" charset="0"/>
                <a:cs typeface="Times New Roman" panose="02020603050405020304" pitchFamily="18" charset="0"/>
              </a:rPr>
              <a:t> writing system</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5. it was a time </a:t>
            </a:r>
            <a:r>
              <a:rPr lang="en-US" altLang="zh-CN" sz="2800" b="1" dirty="0">
                <a:solidFill>
                  <a:srgbClr val="C00000"/>
                </a:solidFill>
                <a:latin typeface="Times New Roman" panose="02020603050405020304" pitchFamily="18" charset="0"/>
                <a:cs typeface="Times New Roman" panose="02020603050405020304" pitchFamily="18" charset="0"/>
              </a:rPr>
              <a:t>when</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6. people were </a:t>
            </a:r>
            <a:r>
              <a:rPr lang="en-US" altLang="zh-CN" sz="2800" b="1" dirty="0">
                <a:solidFill>
                  <a:srgbClr val="C00000"/>
                </a:solidFill>
                <a:latin typeface="Times New Roman" panose="02020603050405020304" pitchFamily="18" charset="0"/>
                <a:cs typeface="Times New Roman" panose="02020603050405020304" pitchFamily="18" charset="0"/>
              </a:rPr>
              <a:t>divided</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geographically</a:t>
            </a:r>
            <a:endParaRPr lang="en-US" altLang="zh-CN" sz="2800" b="1" dirty="0">
              <a:solidFill>
                <a:srgbClr val="C00000"/>
              </a:solidFill>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7.</a:t>
            </a:r>
            <a:r>
              <a:rPr lang="en-US" altLang="zh-CN" sz="2800" b="1" dirty="0">
                <a:solidFill>
                  <a:srgbClr val="C00000"/>
                </a:solidFill>
                <a:latin typeface="Times New Roman" panose="02020603050405020304" pitchFamily="18" charset="0"/>
                <a:cs typeface="Times New Roman" panose="02020603050405020304" pitchFamily="18" charset="0"/>
              </a:rPr>
              <a:t>many</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varieties of </a:t>
            </a:r>
            <a:r>
              <a:rPr lang="en-US" altLang="zh-CN" sz="2800" b="1" dirty="0">
                <a:latin typeface="Times New Roman" panose="02020603050405020304" pitchFamily="18" charset="0"/>
                <a:cs typeface="Times New Roman" panose="02020603050405020304" pitchFamily="18" charset="0"/>
              </a:rPr>
              <a:t>dialects and characters</a:t>
            </a:r>
            <a:endParaRPr lang="zh-CN" alt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546764" y="45464"/>
            <a:ext cx="8560773" cy="2616101"/>
          </a:xfrm>
          <a:prstGeom prst="rect">
            <a:avLst/>
          </a:prstGeom>
          <a:solidFill>
            <a:schemeClr val="accent4">
              <a:lumMod val="50000"/>
            </a:schemeClr>
          </a:solidFill>
        </p:spPr>
        <p:txBody>
          <a:bodyPr wrap="square" rtlCol="0">
            <a:spAutoFit/>
          </a:bodyPr>
          <a:lstStyle/>
          <a:p>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symbol</a:t>
            </a:r>
            <a:r>
              <a:rPr lang="en-US" altLang="zh-CN" sz="2800" b="1" dirty="0">
                <a:solidFill>
                  <a:schemeClr val="bg1"/>
                </a:solidFill>
                <a:latin typeface="宋体" panose="02010600030101010101" pitchFamily="2" charset="-122"/>
                <a:ea typeface="宋体" panose="02010600030101010101" pitchFamily="2" charset="-122"/>
              </a:rPr>
              <a:t> n.</a:t>
            </a:r>
            <a:r>
              <a:rPr lang="zh-CN" altLang="en-US" sz="2400" b="1" dirty="0">
                <a:solidFill>
                  <a:schemeClr val="bg1"/>
                </a:solidFill>
                <a:latin typeface="宋体" panose="02010600030101010101" pitchFamily="2" charset="-122"/>
                <a:ea typeface="宋体" panose="02010600030101010101" pitchFamily="2" charset="-122"/>
              </a:rPr>
              <a:t>符号；象征；标志</a:t>
            </a:r>
            <a:endParaRPr lang="zh-CN" altLang="en-US" sz="2400" b="1" dirty="0">
              <a:solidFill>
                <a:schemeClr val="bg1"/>
              </a:solidFill>
              <a:latin typeface="宋体" panose="02010600030101010101" pitchFamily="2" charset="-122"/>
              <a:ea typeface="宋体" panose="02010600030101010101" pitchFamily="2" charset="-122"/>
            </a:endParaRPr>
          </a:p>
          <a:p>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sign</a:t>
            </a:r>
            <a:r>
              <a:rPr lang="en-US" altLang="zh-CN" sz="2800" b="1" dirty="0">
                <a:solidFill>
                  <a:schemeClr val="bg1"/>
                </a:solidFill>
                <a:latin typeface="宋体" panose="02010600030101010101" pitchFamily="2" charset="-122"/>
                <a:ea typeface="宋体" panose="02010600030101010101" pitchFamily="2" charset="-122"/>
              </a:rPr>
              <a:t> </a:t>
            </a:r>
            <a:r>
              <a:rPr lang="en-US" altLang="zh-CN" sz="2400" b="1" dirty="0">
                <a:solidFill>
                  <a:schemeClr val="bg1"/>
                </a:solidFill>
                <a:latin typeface="宋体" panose="02010600030101010101" pitchFamily="2" charset="-122"/>
                <a:ea typeface="宋体" panose="02010600030101010101" pitchFamily="2" charset="-122"/>
              </a:rPr>
              <a:t>n.1</a:t>
            </a:r>
            <a:r>
              <a:rPr lang="zh-CN" altLang="en-US" sz="2400" b="1" dirty="0">
                <a:solidFill>
                  <a:schemeClr val="bg1"/>
                </a:solidFill>
                <a:latin typeface="宋体" panose="02010600030101010101" pitchFamily="2" charset="-122"/>
                <a:ea typeface="宋体" panose="02010600030101010101" pitchFamily="2" charset="-122"/>
              </a:rPr>
              <a:t>） 迹象；征兆 </a:t>
            </a:r>
            <a:r>
              <a:rPr lang="en-US" altLang="zh-CN" sz="2400" b="1" dirty="0">
                <a:solidFill>
                  <a:schemeClr val="bg1"/>
                </a:solidFill>
                <a:latin typeface="宋体" panose="02010600030101010101" pitchFamily="2" charset="-122"/>
                <a:ea typeface="宋体" panose="02010600030101010101" pitchFamily="2" charset="-122"/>
              </a:rPr>
              <a:t>        2</a:t>
            </a:r>
            <a:r>
              <a:rPr lang="zh-CN" altLang="en-US" sz="2400" b="1" dirty="0">
                <a:solidFill>
                  <a:schemeClr val="bg1"/>
                </a:solidFill>
                <a:latin typeface="宋体" panose="02010600030101010101" pitchFamily="2" charset="-122"/>
                <a:ea typeface="宋体" panose="02010600030101010101" pitchFamily="2" charset="-122"/>
              </a:rPr>
              <a:t>）招牌；指示牌</a:t>
            </a:r>
            <a:r>
              <a:rPr lang="en-US" altLang="zh-CN" sz="2400" b="1" dirty="0">
                <a:solidFill>
                  <a:schemeClr val="bg1"/>
                </a:solidFill>
                <a:latin typeface="宋体" panose="02010600030101010101" pitchFamily="2" charset="-122"/>
                <a:ea typeface="宋体" panose="02010600030101010101" pitchFamily="2" charset="-122"/>
              </a:rPr>
              <a:t>  </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2400" b="1" dirty="0">
                <a:solidFill>
                  <a:schemeClr val="bg1"/>
                </a:solidFill>
                <a:latin typeface="宋体" panose="02010600030101010101" pitchFamily="2" charset="-122"/>
                <a:ea typeface="宋体" panose="02010600030101010101" pitchFamily="2" charset="-122"/>
              </a:rPr>
              <a:t>        3</a:t>
            </a:r>
            <a:r>
              <a:rPr lang="zh-CN" altLang="en-US" sz="2400" b="1" dirty="0">
                <a:solidFill>
                  <a:schemeClr val="bg1"/>
                </a:solidFill>
                <a:latin typeface="宋体" panose="02010600030101010101" pitchFamily="2" charset="-122"/>
                <a:ea typeface="宋体" panose="02010600030101010101" pitchFamily="2" charset="-122"/>
              </a:rPr>
              <a:t>）示意的动作（或声音）；手势 </a:t>
            </a:r>
            <a:r>
              <a:rPr lang="en-US" altLang="zh-CN" sz="2400" b="1" dirty="0">
                <a:solidFill>
                  <a:schemeClr val="bg1"/>
                </a:solidFill>
                <a:latin typeface="宋体" panose="02010600030101010101" pitchFamily="2" charset="-122"/>
                <a:ea typeface="宋体" panose="02010600030101010101" pitchFamily="2" charset="-122"/>
              </a:rPr>
              <a:t>4</a:t>
            </a:r>
            <a:r>
              <a:rPr lang="zh-CN" altLang="en-US" sz="2400" b="1" dirty="0">
                <a:solidFill>
                  <a:schemeClr val="bg1"/>
                </a:solidFill>
                <a:latin typeface="宋体" panose="02010600030101010101" pitchFamily="2" charset="-122"/>
                <a:ea typeface="宋体" panose="02010600030101010101" pitchFamily="2" charset="-122"/>
              </a:rPr>
              <a:t>）符号</a:t>
            </a:r>
            <a:r>
              <a:rPr lang="en-US" altLang="zh-CN" sz="2400" b="1" dirty="0">
                <a:solidFill>
                  <a:schemeClr val="bg1"/>
                </a:solidFill>
                <a:latin typeface="宋体" panose="02010600030101010101" pitchFamily="2" charset="-122"/>
                <a:ea typeface="宋体" panose="02010600030101010101" pitchFamily="2" charset="-122"/>
              </a:rPr>
              <a:t>        </a:t>
            </a:r>
            <a:endParaRPr lang="en-US" altLang="zh-CN" sz="2400" b="1" dirty="0">
              <a:solidFill>
                <a:schemeClr val="bg1"/>
              </a:solidFill>
              <a:latin typeface="宋体" panose="02010600030101010101" pitchFamily="2" charset="-122"/>
              <a:ea typeface="宋体" panose="02010600030101010101" pitchFamily="2" charset="-122"/>
            </a:endParaRPr>
          </a:p>
          <a:p>
            <a:r>
              <a:rPr lang="en-US" altLang="zh-CN" sz="2800" b="1" dirty="0">
                <a:solidFill>
                  <a:schemeClr val="bg1"/>
                </a:solidFill>
                <a:latin typeface="宋体" panose="02010600030101010101" pitchFamily="2" charset="-122"/>
                <a:ea typeface="宋体" panose="02010600030101010101" pitchFamily="2" charset="-122"/>
              </a:rPr>
              <a:t>       v. </a:t>
            </a:r>
            <a:r>
              <a:rPr lang="zh-CN" altLang="en-US" sz="2400" b="1" dirty="0">
                <a:solidFill>
                  <a:schemeClr val="bg1"/>
                </a:solidFill>
                <a:latin typeface="宋体" panose="02010600030101010101" pitchFamily="2" charset="-122"/>
                <a:ea typeface="宋体" panose="02010600030101010101" pitchFamily="2" charset="-122"/>
              </a:rPr>
              <a:t>签名；签署</a:t>
            </a:r>
            <a:endParaRPr lang="en-US" altLang="zh-CN" sz="4000" b="1" dirty="0">
              <a:solidFill>
                <a:schemeClr val="bg1"/>
              </a:solidFill>
              <a:latin typeface="宋体" panose="02010600030101010101" pitchFamily="2" charset="-122"/>
              <a:ea typeface="宋体" panose="02010600030101010101" pitchFamily="2" charset="-122"/>
            </a:endParaRPr>
          </a:p>
          <a:p>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signal</a:t>
            </a:r>
            <a:r>
              <a:rPr lang="en-US" altLang="zh-CN" sz="2800" b="1" dirty="0">
                <a:solidFill>
                  <a:schemeClr val="bg1"/>
                </a:solidFill>
                <a:latin typeface="宋体" panose="02010600030101010101" pitchFamily="2" charset="-122"/>
                <a:ea typeface="宋体" panose="02010600030101010101" pitchFamily="2" charset="-122"/>
              </a:rPr>
              <a:t> n. 1</a:t>
            </a:r>
            <a:r>
              <a:rPr lang="zh-CN" altLang="en-US" sz="2800" b="1" dirty="0">
                <a:solidFill>
                  <a:schemeClr val="bg1"/>
                </a:solidFill>
                <a:latin typeface="宋体" panose="02010600030101010101" pitchFamily="2" charset="-122"/>
                <a:ea typeface="宋体" panose="02010600030101010101" pitchFamily="2" charset="-122"/>
              </a:rPr>
              <a:t>）</a:t>
            </a:r>
            <a:r>
              <a:rPr lang="zh-CN" altLang="en-US" sz="2400" b="1" dirty="0">
                <a:solidFill>
                  <a:schemeClr val="bg1"/>
                </a:solidFill>
                <a:latin typeface="宋体" panose="02010600030101010101" pitchFamily="2" charset="-122"/>
                <a:ea typeface="宋体" panose="02010600030101010101" pitchFamily="2" charset="-122"/>
              </a:rPr>
              <a:t>信号；暗号</a:t>
            </a:r>
            <a:r>
              <a:rPr lang="en-US" altLang="zh-CN" sz="2400" b="1" dirty="0">
                <a:solidFill>
                  <a:schemeClr val="bg1"/>
                </a:solidFill>
                <a:latin typeface="宋体" panose="02010600030101010101" pitchFamily="2" charset="-122"/>
                <a:ea typeface="宋体" panose="02010600030101010101" pitchFamily="2" charset="-122"/>
              </a:rPr>
              <a:t> 2</a:t>
            </a:r>
            <a:r>
              <a:rPr lang="zh-CN" altLang="en-US" sz="2400" b="1" dirty="0">
                <a:solidFill>
                  <a:schemeClr val="bg1"/>
                </a:solidFill>
                <a:latin typeface="宋体" panose="02010600030101010101" pitchFamily="2" charset="-122"/>
                <a:ea typeface="宋体" panose="02010600030101010101" pitchFamily="2" charset="-122"/>
              </a:rPr>
              <a:t>）指示灯，信号灯，红绿灯</a:t>
            </a:r>
            <a:r>
              <a:rPr lang="en-US" altLang="zh-CN" sz="2400" b="1" dirty="0">
                <a:solidFill>
                  <a:schemeClr val="bg1"/>
                </a:solidFill>
                <a:latin typeface="宋体" panose="02010600030101010101" pitchFamily="2" charset="-122"/>
                <a:ea typeface="宋体" panose="02010600030101010101" pitchFamily="2" charset="-122"/>
              </a:rPr>
              <a:t>            </a:t>
            </a:r>
            <a:endParaRPr lang="en-US" altLang="zh-CN" sz="4800" b="1" dirty="0">
              <a:solidFill>
                <a:schemeClr val="bg1"/>
              </a:solidFill>
              <a:latin typeface="宋体" panose="02010600030101010101" pitchFamily="2" charset="-122"/>
              <a:ea typeface="宋体" panose="02010600030101010101" pitchFamily="2" charset="-122"/>
            </a:endParaRPr>
          </a:p>
          <a:p>
            <a:r>
              <a:rPr lang="en-US" altLang="zh-CN" sz="2800" b="1" dirty="0">
                <a:solidFill>
                  <a:schemeClr val="bg1"/>
                </a:solidFill>
                <a:latin typeface="宋体" panose="02010600030101010101" pitchFamily="2" charset="-122"/>
                <a:ea typeface="宋体" panose="02010600030101010101" pitchFamily="2" charset="-122"/>
              </a:rPr>
              <a:t>          v.  </a:t>
            </a:r>
            <a:r>
              <a:rPr lang="zh-CN" altLang="en-US" sz="2400" b="1" dirty="0">
                <a:solidFill>
                  <a:schemeClr val="bg1"/>
                </a:solidFill>
                <a:latin typeface="宋体" panose="02010600030101010101" pitchFamily="2" charset="-122"/>
                <a:ea typeface="宋体" panose="02010600030101010101" pitchFamily="2" charset="-122"/>
              </a:rPr>
              <a:t>发信号；发暗号；示意</a:t>
            </a:r>
            <a:endParaRPr lang="zh-CN" altLang="en-US" sz="4000" b="1" dirty="0">
              <a:solidFill>
                <a:schemeClr val="bg1"/>
              </a:solidFill>
              <a:latin typeface="宋体" panose="02010600030101010101" pitchFamily="2" charset="-122"/>
              <a:ea typeface="宋体" panose="02010600030101010101" pitchFamily="2" charset="-122"/>
            </a:endParaRPr>
          </a:p>
        </p:txBody>
      </p:sp>
      <p:sp>
        <p:nvSpPr>
          <p:cNvPr id="8" name="TextBox 7"/>
          <p:cNvSpPr txBox="1"/>
          <p:nvPr/>
        </p:nvSpPr>
        <p:spPr>
          <a:xfrm>
            <a:off x="8793686" y="5282711"/>
            <a:ext cx="3188993" cy="1015663"/>
          </a:xfrm>
          <a:prstGeom prst="rect">
            <a:avLst/>
          </a:prstGeom>
          <a:solidFill>
            <a:schemeClr val="accent4">
              <a:lumMod val="50000"/>
            </a:schemeClr>
          </a:solid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a variety of…</a:t>
            </a:r>
            <a:endParaRPr lang="en-US" altLang="zh-CN" sz="3200" b="1" dirty="0">
              <a:solidFill>
                <a:schemeClr val="bg1"/>
              </a:solidFill>
              <a:latin typeface="Times New Roman" panose="02020603050405020304" pitchFamily="18" charset="0"/>
              <a:cs typeface="Times New Roman" panose="02020603050405020304" pitchFamily="18" charset="0"/>
            </a:endParaRPr>
          </a:p>
          <a:p>
            <a:r>
              <a:rPr lang="zh-CN" altLang="en-US" sz="2800" b="1" dirty="0">
                <a:solidFill>
                  <a:schemeClr val="bg1"/>
                </a:solidFill>
                <a:latin typeface="Times New Roman" panose="02020603050405020304" pitchFamily="18" charset="0"/>
                <a:ea typeface="华文行楷" pitchFamily="2" charset="-122"/>
                <a:cs typeface="Times New Roman" panose="02020603050405020304" pitchFamily="18" charset="0"/>
              </a:rPr>
              <a:t>各种各样的</a:t>
            </a:r>
            <a:endParaRPr lang="zh-CN" altLang="en-US" sz="3200" b="1" dirty="0">
              <a:solidFill>
                <a:schemeClr val="bg1"/>
              </a:solidFill>
              <a:latin typeface="Times New Roman" panose="02020603050405020304" pitchFamily="18" charset="0"/>
              <a:ea typeface="华文行楷" pitchFamily="2" charset="-122"/>
              <a:cs typeface="Times New Roman" panose="02020603050405020304" pitchFamily="18" charset="0"/>
            </a:endParaRPr>
          </a:p>
        </p:txBody>
      </p:sp>
      <p:sp>
        <p:nvSpPr>
          <p:cNvPr id="9" name="TextBox 8"/>
          <p:cNvSpPr txBox="1"/>
          <p:nvPr/>
        </p:nvSpPr>
        <p:spPr>
          <a:xfrm>
            <a:off x="4656703" y="5205767"/>
            <a:ext cx="3436241" cy="584775"/>
          </a:xfrm>
          <a:prstGeom prst="rect">
            <a:avLst/>
          </a:prstGeom>
          <a:solidFill>
            <a:schemeClr val="accent4">
              <a:lumMod val="50000"/>
            </a:schemeClr>
          </a:solidFill>
        </p:spPr>
        <p:txBody>
          <a:bodyPr wrap="square" rtlCol="0">
            <a:spAutoFit/>
          </a:bodyPr>
          <a:lstStyle/>
          <a:p>
            <a:r>
              <a:rPr lang="en-US" altLang="zh-CN" sz="3200" b="1" dirty="0">
                <a:solidFill>
                  <a:schemeClr val="bg1"/>
                </a:solidFill>
                <a:latin typeface="Arial Narrow" pitchFamily="34" charset="0"/>
              </a:rPr>
              <a:t>various kinds of…</a:t>
            </a:r>
            <a:endParaRPr lang="zh-CN" altLang="en-US" sz="3200" b="1" dirty="0">
              <a:solidFill>
                <a:schemeClr val="bg1"/>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9937" y="3806152"/>
            <a:ext cx="11712575" cy="3046095"/>
          </a:xfrm>
          <a:prstGeom prst="rect">
            <a:avLst/>
          </a:prstGeom>
          <a:noFill/>
          <a:ln w="22225">
            <a:solidFill>
              <a:schemeClr val="accent6">
                <a:lumMod val="75000"/>
              </a:schemeClr>
            </a:solidFill>
          </a:ln>
        </p:spPr>
        <p:txBody>
          <a:bodyPr wrap="square" rtlCol="0" anchor="t">
            <a:spAutoFit/>
          </a:bodyPr>
          <a:lstStyle/>
          <a:p>
            <a:r>
              <a:rPr lang="en-US" altLang="zh-CN"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There was a hit program, </a:t>
            </a:r>
            <a:r>
              <a:rPr lang="en-US" altLang="zh-CN" sz="3200" i="1"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Older Sisters Who Brave Winds and Waves.</a:t>
            </a:r>
            <a:r>
              <a:rPr lang="en-US" altLang="zh-CN"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It __________(</a:t>
            </a:r>
            <a:r>
              <a:rPr lang="zh-CN" altLang="en-US"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rPr>
              <a:t>由</a:t>
            </a:r>
            <a:r>
              <a:rPr lang="en-US" altLang="zh-CN"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rPr>
              <a:t>……</a:t>
            </a:r>
            <a:r>
              <a:rPr lang="zh-CN" altLang="en-US"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rPr>
              <a:t>改编</a:t>
            </a:r>
            <a:r>
              <a:rPr lang="en-US" altLang="zh-CN"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a Korean program. The hardworking and energetic older sisters in the program left a deep impression on the audience. From the program, we can learn that their success __________(</a:t>
            </a:r>
            <a:r>
              <a:rPr lang="zh-CN" altLang="en-US"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rPr>
              <a:t>基于；源于</a:t>
            </a:r>
            <a:r>
              <a:rPr lang="en-US" altLang="zh-CN" sz="3200"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their persistence/great efforts/ characters and talents  etc.</a:t>
            </a:r>
            <a:endParaRPr lang="zh-CN" altLang="en-US" sz="3200" dirty="0">
              <a:solidFill>
                <a:srgbClr val="00206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36195" y="677990"/>
            <a:ext cx="12155805" cy="1704340"/>
          </a:xfrm>
        </p:spPr>
        <p:txBody>
          <a:bodyPr>
            <a:noAutofit/>
          </a:bodyPr>
          <a:lstStyle/>
          <a:p>
            <a:pPr marL="457200" indent="-457200">
              <a:lnSpc>
                <a:spcPct val="100000"/>
              </a:lnSpc>
              <a:buFont typeface="Wingdings" panose="05000000000000000000" charset="0"/>
              <a:buChar char="Ø"/>
            </a:pPr>
            <a:r>
              <a:rPr lang="en-US" altLang="zh-CN" sz="2400" b="1" dirty="0">
                <a:solidFill>
                  <a:srgbClr val="002060"/>
                </a:solidFill>
                <a:effectLst/>
                <a:latin typeface="Times New Roman" panose="02020603050405020304" pitchFamily="18" charset="0"/>
                <a:cs typeface="Times New Roman" panose="02020603050405020304" pitchFamily="18" charset="0"/>
              </a:rPr>
              <a:t>picture-based: </a:t>
            </a:r>
            <a:r>
              <a:rPr lang="zh-CN" altLang="en-US" sz="2400" b="1" dirty="0">
                <a:solidFill>
                  <a:srgbClr val="002060"/>
                </a:solidFill>
                <a:effectLst/>
                <a:latin typeface="Times New Roman" panose="02020603050405020304" pitchFamily="18" charset="0"/>
                <a:ea typeface="华文行楷" pitchFamily="2" charset="-122"/>
                <a:cs typeface="Times New Roman" panose="02020603050405020304" pitchFamily="18" charset="0"/>
              </a:rPr>
              <a:t>以图片为基础的（象形）</a:t>
            </a:r>
            <a:endParaRPr lang="en-US" altLang="zh-CN" sz="2400" b="1" dirty="0">
              <a:solidFill>
                <a:srgbClr val="002060"/>
              </a:solidFill>
              <a:effectLst/>
              <a:latin typeface="Times New Roman" panose="02020603050405020304" pitchFamily="18" charset="0"/>
              <a:ea typeface="华文行楷" pitchFamily="2" charset="-122"/>
              <a:cs typeface="Times New Roman" panose="02020603050405020304" pitchFamily="18" charset="0"/>
            </a:endParaRPr>
          </a:p>
          <a:p>
            <a:pPr marL="457200" indent="-457200">
              <a:lnSpc>
                <a:spcPct val="100000"/>
              </a:lnSpc>
              <a:buFont typeface="Wingdings" panose="05000000000000000000" charset="0"/>
              <a:buChar char="Ø"/>
            </a:pPr>
            <a:r>
              <a:rPr lang="en-US" altLang="zh-CN" sz="2400" b="1" dirty="0">
                <a:solidFill>
                  <a:srgbClr val="002060"/>
                </a:solidFill>
                <a:latin typeface="Times New Roman" panose="02020603050405020304" pitchFamily="18" charset="0"/>
                <a:cs typeface="Times New Roman" panose="02020603050405020304" pitchFamily="18" charset="0"/>
                <a:sym typeface="+mn-ea"/>
              </a:rPr>
              <a:t>based: adj. </a:t>
            </a:r>
            <a:r>
              <a:rPr lang="zh-CN" altLang="en-US" sz="2400" b="1"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以</a:t>
            </a:r>
            <a:r>
              <a:rPr lang="en-US" altLang="zh-CN" sz="2400" b="1"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a:t>
            </a:r>
            <a:r>
              <a:rPr lang="zh-CN" altLang="en-US" sz="2400" b="1"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为基础的</a:t>
            </a:r>
            <a:endParaRPr lang="en-US" altLang="zh-CN" sz="2400" b="1" dirty="0">
              <a:solidFill>
                <a:srgbClr val="002060"/>
              </a:solidFill>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endParaRPr>
          </a:p>
          <a:p>
            <a:pPr marL="457200" indent="-457200">
              <a:lnSpc>
                <a:spcPct val="100000"/>
              </a:lnSpc>
              <a:buFont typeface="Wingdings" panose="05000000000000000000" charset="0"/>
              <a:buChar char="Ø"/>
            </a:pPr>
            <a:r>
              <a:rPr lang="en-US" altLang="zh-CN" sz="2400" b="1" dirty="0">
                <a:solidFill>
                  <a:srgbClr val="002060"/>
                </a:solidFill>
                <a:effectLst/>
                <a:latin typeface="Times New Roman" panose="02020603050405020304" pitchFamily="18" charset="0"/>
                <a:cs typeface="Times New Roman" panose="02020603050405020304" pitchFamily="18" charset="0"/>
              </a:rPr>
              <a:t>be based on </a:t>
            </a:r>
            <a:r>
              <a:rPr lang="zh-CN" altLang="en-US" sz="2400" b="1" dirty="0">
                <a:solidFill>
                  <a:srgbClr val="002060"/>
                </a:solidFill>
                <a:effectLst/>
                <a:latin typeface="Times New Roman" panose="02020603050405020304" pitchFamily="18" charset="0"/>
                <a:ea typeface="华文行楷" pitchFamily="2" charset="-122"/>
                <a:cs typeface="Times New Roman" panose="02020603050405020304" pitchFamily="18" charset="0"/>
              </a:rPr>
              <a:t>根据；以</a:t>
            </a:r>
            <a:r>
              <a:rPr lang="en-US" altLang="zh-CN" sz="2400" b="1" dirty="0">
                <a:solidFill>
                  <a:srgbClr val="002060"/>
                </a:solidFill>
                <a:effectLst/>
                <a:latin typeface="Times New Roman" panose="02020603050405020304" pitchFamily="18" charset="0"/>
                <a:ea typeface="华文行楷" pitchFamily="2" charset="-122"/>
                <a:cs typeface="Times New Roman" panose="02020603050405020304" pitchFamily="18" charset="0"/>
              </a:rPr>
              <a:t>...</a:t>
            </a:r>
            <a:r>
              <a:rPr lang="zh-CN" altLang="en-US" sz="2400" b="1" dirty="0">
                <a:solidFill>
                  <a:srgbClr val="002060"/>
                </a:solidFill>
                <a:effectLst/>
                <a:latin typeface="Times New Roman" panose="02020603050405020304" pitchFamily="18" charset="0"/>
                <a:ea typeface="华文行楷" pitchFamily="2" charset="-122"/>
                <a:cs typeface="Times New Roman" panose="02020603050405020304" pitchFamily="18" charset="0"/>
              </a:rPr>
              <a:t>为基础</a:t>
            </a:r>
            <a:endParaRPr lang="en-US" altLang="zh-CN" sz="2400" b="1" dirty="0">
              <a:solidFill>
                <a:srgbClr val="002060"/>
              </a:solidFill>
              <a:effectLst/>
              <a:latin typeface="Times New Roman" panose="02020603050405020304" pitchFamily="18" charset="0"/>
              <a:ea typeface="华文行楷" pitchFamily="2" charset="-122"/>
              <a:cs typeface="Times New Roman" panose="02020603050405020304" pitchFamily="18" charset="0"/>
            </a:endParaRPr>
          </a:p>
          <a:p>
            <a:endParaRPr lang="zh-CN" altLang="en-US" b="1" dirty="0">
              <a:solidFill>
                <a:srgbClr val="002060"/>
              </a:solidFill>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623686" y="4258679"/>
            <a:ext cx="2209165" cy="58356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is based on </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 y="6710"/>
            <a:ext cx="12052453" cy="584775"/>
          </a:xfrm>
          <a:prstGeom prst="rect">
            <a:avLst/>
          </a:prstGeom>
          <a:solidFill>
            <a:schemeClr val="accent2">
              <a:lumMod val="40000"/>
              <a:lumOff val="60000"/>
            </a:schemeClr>
          </a:solid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At the beginning, written Chinese was </a:t>
            </a:r>
            <a:r>
              <a:rPr lang="en-US" altLang="zh-CN" sz="3200" dirty="0">
                <a:solidFill>
                  <a:srgbClr val="C00000"/>
                </a:solidFill>
                <a:latin typeface="Times New Roman" panose="02020603050405020304" pitchFamily="18" charset="0"/>
                <a:cs typeface="Times New Roman" panose="02020603050405020304" pitchFamily="18" charset="0"/>
              </a:rPr>
              <a:t>a picture-based  language</a:t>
            </a:r>
            <a:r>
              <a:rPr lang="en-US" altLang="zh-CN" sz="3200" dirty="0">
                <a:latin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309488" y="5734455"/>
            <a:ext cx="2209165" cy="58356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is based on </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9" name="内容占位符 2"/>
          <p:cNvSpPr txBox="1"/>
          <p:nvPr/>
        </p:nvSpPr>
        <p:spPr>
          <a:xfrm>
            <a:off x="-14607" y="2036465"/>
            <a:ext cx="12155805" cy="1333624"/>
          </a:xfrm>
          <a:prstGeom prst="rect">
            <a:avLst/>
          </a:prstGeom>
          <a:solidFill>
            <a:schemeClr val="accent1">
              <a:lumMod val="20000"/>
              <a:lumOff val="80000"/>
            </a:schemeClr>
          </a:solidFill>
          <a:ln>
            <a:solidFill>
              <a:schemeClr val="accent1"/>
            </a:solidFill>
          </a:ln>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Wingdings" panose="05000000000000000000" charset="0"/>
              <a:buChar char="Ø"/>
            </a:pPr>
            <a:r>
              <a:rPr lang="en-US" altLang="zh-CN" sz="2400" b="1" dirty="0">
                <a:solidFill>
                  <a:srgbClr val="002060"/>
                </a:solidFill>
                <a:latin typeface="Times New Roman" panose="02020603050405020304" pitchFamily="18" charset="0"/>
                <a:cs typeface="Times New Roman" panose="02020603050405020304" pitchFamily="18" charset="0"/>
              </a:rPr>
              <a:t>base …on … </a:t>
            </a:r>
            <a:endParaRPr lang="en-US" altLang="zh-CN" sz="2400" b="1" dirty="0">
              <a:solidFill>
                <a:srgbClr val="002060"/>
              </a:solidFill>
              <a:latin typeface="Times New Roman" panose="02020603050405020304" pitchFamily="18" charset="0"/>
              <a:cs typeface="Times New Roman" panose="02020603050405020304" pitchFamily="18" charset="0"/>
            </a:endParaRPr>
          </a:p>
          <a:p>
            <a:pPr marL="457200" indent="-457200">
              <a:lnSpc>
                <a:spcPct val="100000"/>
              </a:lnSpc>
              <a:buFont typeface="Wingdings" panose="05000000000000000000" charset="0"/>
              <a:buChar char="Ø"/>
            </a:pPr>
            <a:r>
              <a:rPr lang="en-US" altLang="zh-CN" sz="2400" b="1" dirty="0">
                <a:solidFill>
                  <a:srgbClr val="002060"/>
                </a:solidFill>
                <a:latin typeface="Times New Roman" panose="02020603050405020304" pitchFamily="18" charset="0"/>
                <a:cs typeface="Times New Roman" panose="02020603050405020304" pitchFamily="18" charset="0"/>
              </a:rPr>
              <a:t> base n. </a:t>
            </a:r>
            <a:r>
              <a:rPr lang="zh-CN" altLang="en-US" sz="2400" b="1" dirty="0">
                <a:solidFill>
                  <a:srgbClr val="002060"/>
                </a:solidFill>
                <a:latin typeface="Times New Roman" panose="02020603050405020304" pitchFamily="18" charset="0"/>
                <a:ea typeface="华文行楷" pitchFamily="2" charset="-122"/>
                <a:cs typeface="Times New Roman" panose="02020603050405020304" pitchFamily="18" charset="0"/>
              </a:rPr>
              <a:t>底部，根据； 基地</a:t>
            </a:r>
            <a:endParaRPr lang="en-US" altLang="zh-CN" sz="2400" b="1" dirty="0">
              <a:solidFill>
                <a:srgbClr val="002060"/>
              </a:solidFill>
              <a:latin typeface="Times New Roman" panose="02020603050405020304" pitchFamily="18" charset="0"/>
              <a:ea typeface="华文行楷" pitchFamily="2" charset="-122"/>
              <a:cs typeface="Times New Roman" panose="02020603050405020304" pitchFamily="18" charset="0"/>
            </a:endParaRPr>
          </a:p>
          <a:p>
            <a:pPr marL="457200" indent="-457200">
              <a:lnSpc>
                <a:spcPct val="100000"/>
              </a:lnSpc>
              <a:buFont typeface="Wingdings" panose="05000000000000000000" charset="0"/>
              <a:buChar char="Ø"/>
            </a:pPr>
            <a:r>
              <a:rPr lang="en-US" altLang="zh-CN" sz="2400" b="1" dirty="0">
                <a:solidFill>
                  <a:srgbClr val="002060"/>
                </a:solidFill>
                <a:latin typeface="Times New Roman" panose="02020603050405020304" pitchFamily="18" charset="0"/>
                <a:cs typeface="Times New Roman" panose="02020603050405020304" pitchFamily="18" charset="0"/>
              </a:rPr>
              <a:t> basis n. </a:t>
            </a:r>
            <a:r>
              <a:rPr lang="zh-CN" altLang="en-US" sz="2400" b="1" dirty="0">
                <a:solidFill>
                  <a:srgbClr val="002060"/>
                </a:solidFill>
                <a:latin typeface="Times New Roman" panose="02020603050405020304" pitchFamily="18" charset="0"/>
                <a:ea typeface="华文行楷" pitchFamily="2" charset="-122"/>
                <a:cs typeface="Times New Roman" panose="02020603050405020304" pitchFamily="18" charset="0"/>
              </a:rPr>
              <a:t>基础  </a:t>
            </a:r>
            <a:endParaRPr lang="zh-CN" altLang="en-US" sz="2400" b="1" dirty="0">
              <a:solidFill>
                <a:srgbClr val="002060"/>
              </a:solidFill>
              <a:latin typeface="Times New Roman" panose="02020603050405020304" pitchFamily="18" charset="0"/>
              <a:ea typeface="华文行楷" pitchFamily="2" charset="-122"/>
              <a:cs typeface="Times New Roman" panose="02020603050405020304" pitchFamily="18" charset="0"/>
            </a:endParaRPr>
          </a:p>
        </p:txBody>
      </p:sp>
      <p:sp>
        <p:nvSpPr>
          <p:cNvPr id="2" name="矩形 1"/>
          <p:cNvSpPr/>
          <p:nvPr/>
        </p:nvSpPr>
        <p:spPr>
          <a:xfrm>
            <a:off x="4513243" y="2164668"/>
            <a:ext cx="8163498" cy="1077218"/>
          </a:xfrm>
          <a:prstGeom prst="rect">
            <a:avLst/>
          </a:prstGeom>
        </p:spPr>
        <p:txBody>
          <a:bodyPr wrap="square">
            <a:spAutoFit/>
          </a:bodyPr>
          <a:lstStyle/>
          <a:p>
            <a:r>
              <a:rPr lang="en-US" altLang="zh-CN" sz="3200" dirty="0">
                <a:latin typeface="Times New Roman" panose="02020603050405020304" pitchFamily="18" charset="0"/>
                <a:cs typeface="Times New Roman" panose="02020603050405020304" pitchFamily="18" charset="0"/>
              </a:rPr>
              <a:t>The writer </a:t>
            </a:r>
            <a:r>
              <a:rPr lang="en-US" altLang="zh-CN" sz="3200" u="sng" dirty="0">
                <a:solidFill>
                  <a:srgbClr val="C00000"/>
                </a:solidFill>
                <a:latin typeface="Times New Roman" panose="02020603050405020304" pitchFamily="18" charset="0"/>
                <a:cs typeface="Times New Roman" panose="02020603050405020304" pitchFamily="18" charset="0"/>
              </a:rPr>
              <a:t>based his novel on </a:t>
            </a:r>
            <a:r>
              <a:rPr lang="en-US" altLang="zh-CN" sz="3200" dirty="0">
                <a:latin typeface="Times New Roman" panose="02020603050405020304" pitchFamily="18" charset="0"/>
                <a:cs typeface="Times New Roman" panose="02020603050405020304" pitchFamily="18" charset="0"/>
              </a:rPr>
              <a:t>a true story.</a:t>
            </a:r>
            <a:endParaRPr lang="en-US" altLang="zh-CN" sz="3200" dirty="0">
              <a:latin typeface="Times New Roman" panose="02020603050405020304" pitchFamily="18" charset="0"/>
              <a:cs typeface="Times New Roman" panose="02020603050405020304" pitchFamily="18" charset="0"/>
            </a:endParaRPr>
          </a:p>
          <a:p>
            <a:pPr>
              <a:lnSpc>
                <a:spcPct val="100000"/>
              </a:lnSpc>
            </a:pPr>
            <a:r>
              <a:rPr lang="en-US" altLang="zh-CN" sz="3200" dirty="0">
                <a:latin typeface="Times New Roman" panose="02020603050405020304" pitchFamily="18" charset="0"/>
                <a:cs typeface="Times New Roman" panose="02020603050405020304" pitchFamily="18" charset="0"/>
              </a:rPr>
              <a:t>The novel </a:t>
            </a:r>
            <a:r>
              <a:rPr lang="en-US" altLang="zh-CN" sz="3200" u="sng" dirty="0">
                <a:solidFill>
                  <a:srgbClr val="C00000"/>
                </a:solidFill>
                <a:latin typeface="Times New Roman" panose="02020603050405020304" pitchFamily="18" charset="0"/>
                <a:cs typeface="Times New Roman" panose="02020603050405020304" pitchFamily="18" charset="0"/>
              </a:rPr>
              <a:t>is based on </a:t>
            </a:r>
            <a:r>
              <a:rPr lang="en-US" altLang="zh-CN" sz="3200" dirty="0">
                <a:latin typeface="Times New Roman" panose="02020603050405020304" pitchFamily="18" charset="0"/>
                <a:cs typeface="Times New Roman" panose="02020603050405020304" pitchFamily="18" charset="0"/>
              </a:rPr>
              <a:t>a true story. </a:t>
            </a:r>
            <a:endParaRPr lang="en-US" altLang="zh-CN" sz="3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0030" y="791210"/>
            <a:ext cx="11712575" cy="1077218"/>
          </a:xfrm>
          <a:prstGeom prst="rect">
            <a:avLst/>
          </a:prstGeom>
          <a:noFill/>
          <a:ln w="22225">
            <a:solidFill>
              <a:schemeClr val="accent6">
                <a:lumMod val="75000"/>
              </a:schemeClr>
            </a:solidFill>
          </a:ln>
        </p:spPr>
        <p:txBody>
          <a:bodyPr wrap="square" rtlCol="0" anchor="t">
            <a:spAutoFit/>
          </a:bodyPr>
          <a:lstStyle/>
          <a:p>
            <a:r>
              <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Just like Chinese, there are also many ________</a:t>
            </a:r>
            <a:r>
              <a:rPr lang="zh-CN" alt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a:t>
            </a:r>
            <a:r>
              <a:rPr lang="zh-CN" altLang="en-US" sz="3200" dirty="0">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sym typeface="+mn-ea"/>
              </a:rPr>
              <a:t>类型</a:t>
            </a:r>
            <a:r>
              <a:rPr lang="zh-CN" alt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a:t>
            </a:r>
            <a:r>
              <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of English, like American English, British English, Australian English.</a:t>
            </a:r>
            <a:endParaRPr lang="en-US" sz="32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240030" y="2689413"/>
            <a:ext cx="11712575" cy="2062103"/>
          </a:xfrm>
          <a:prstGeom prst="rect">
            <a:avLst/>
          </a:prstGeom>
          <a:noFill/>
          <a:ln w="22225">
            <a:solidFill>
              <a:schemeClr val="accent6">
                <a:lumMod val="75000"/>
              </a:schemeClr>
            </a:solidFill>
          </a:ln>
        </p:spPr>
        <p:txBody>
          <a:bodyPr wrap="square" rtlCol="0" anchor="t">
            <a:spAutoFit/>
          </a:bodyPr>
          <a:lstStyle/>
          <a:p>
            <a:r>
              <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We are learning English for _______________________________</a:t>
            </a:r>
            <a:r>
              <a:rPr lang="zh-CN" alt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zh-CN" altLang="en-US" sz="3200" dirty="0">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rPr>
              <a:t>多种多样的</a:t>
            </a:r>
            <a:r>
              <a:rPr lang="zh-CN" alt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reasons. Besides English, the Chinese students are learning ____________________________(</a:t>
            </a:r>
            <a:r>
              <a:rPr lang="zh-CN" altLang="en-US" sz="3200" dirty="0">
                <a:effectLst>
                  <a:outerShdw blurRad="38100" dist="25400" dir="5400000" algn="ctr" rotWithShape="0">
                    <a:srgbClr val="6E747A">
                      <a:alpha val="43000"/>
                    </a:srgbClr>
                  </a:outerShdw>
                </a:effectLst>
                <a:latin typeface="Times New Roman" panose="02020603050405020304" pitchFamily="18" charset="0"/>
                <a:ea typeface="华文行楷" pitchFamily="2" charset="-122"/>
                <a:cs typeface="Times New Roman" panose="02020603050405020304" pitchFamily="18" charset="0"/>
              </a:rPr>
              <a:t>多种多样的</a:t>
            </a:r>
            <a:r>
              <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foreign languages. </a:t>
            </a:r>
            <a:endParaRPr lang="en-US" sz="32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6495531" y="753002"/>
            <a:ext cx="2209165" cy="58356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varieties </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259706" y="2612794"/>
            <a:ext cx="6970395" cy="58356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various/a variety of/varieties of </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890163" y="3578513"/>
            <a:ext cx="5751195" cy="58356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various/a variety of/varieties of </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39395" y="100836"/>
            <a:ext cx="11084387"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2. Why were there </a:t>
            </a:r>
            <a:r>
              <a:rPr lang="en-US" altLang="zh-CN" sz="3200" dirty="0">
                <a:solidFill>
                  <a:srgbClr val="C00000"/>
                </a:solidFill>
                <a:latin typeface="Times New Roman" panose="02020603050405020304" pitchFamily="18" charset="0"/>
                <a:cs typeface="Times New Roman" panose="02020603050405020304" pitchFamily="18" charset="0"/>
              </a:rPr>
              <a:t>many varieties of </a:t>
            </a:r>
            <a:r>
              <a:rPr lang="en-US" altLang="zh-CN" sz="3200" dirty="0">
                <a:latin typeface="Times New Roman" panose="02020603050405020304" pitchFamily="18" charset="0"/>
                <a:cs typeface="Times New Roman" panose="02020603050405020304" pitchFamily="18" charset="0"/>
              </a:rPr>
              <a:t>dialects and characters? </a:t>
            </a:r>
            <a:endParaRPr lang="en-US" altLang="zh-CN" sz="3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460069" y="5253569"/>
            <a:ext cx="9411294" cy="954107"/>
          </a:xfrm>
          <a:prstGeom prst="rect">
            <a:avLst/>
          </a:prstGeom>
          <a:noFill/>
        </p:spPr>
        <p:txBody>
          <a:bodyPr wrap="square" rtlCol="0">
            <a:spAutoFit/>
          </a:bodyPr>
          <a:lstStyle/>
          <a:p>
            <a:r>
              <a:rPr lang="en-US" altLang="zh-CN" sz="2800" b="1" i="0" dirty="0">
                <a:solidFill>
                  <a:srgbClr val="002060"/>
                </a:solidFill>
                <a:effectLst/>
                <a:latin typeface="Times New Roman" panose="02020603050405020304" pitchFamily="18" charset="0"/>
                <a:cs typeface="Times New Roman" panose="02020603050405020304" pitchFamily="18" charset="0"/>
              </a:rPr>
              <a:t>There is </a:t>
            </a:r>
            <a:r>
              <a:rPr lang="en-US" altLang="zh-CN" sz="2800" b="1" i="0" dirty="0">
                <a:solidFill>
                  <a:srgbClr val="FF0000"/>
                </a:solidFill>
                <a:effectLst/>
                <a:latin typeface="Times New Roman" panose="02020603050405020304" pitchFamily="18" charset="0"/>
                <a:cs typeface="Times New Roman" panose="02020603050405020304" pitchFamily="18" charset="0"/>
              </a:rPr>
              <a:t>a wide variety of </a:t>
            </a:r>
            <a:r>
              <a:rPr lang="en-US" altLang="zh-CN" sz="2800" b="1" i="0" dirty="0">
                <a:solidFill>
                  <a:srgbClr val="002060"/>
                </a:solidFill>
                <a:effectLst/>
                <a:latin typeface="Times New Roman" panose="02020603050405020304" pitchFamily="18" charset="0"/>
                <a:cs typeface="Times New Roman" panose="02020603050405020304" pitchFamily="18" charset="0"/>
              </a:rPr>
              <a:t>patterns to choose from.</a:t>
            </a:r>
            <a:endParaRPr lang="en-US" altLang="zh-CN" sz="2800" b="1" i="0" dirty="0">
              <a:solidFill>
                <a:srgbClr val="002060"/>
              </a:solidFill>
              <a:effectLst/>
              <a:latin typeface="Times New Roman" panose="02020603050405020304" pitchFamily="18" charset="0"/>
              <a:cs typeface="Times New Roman" panose="02020603050405020304" pitchFamily="18" charset="0"/>
            </a:endParaRPr>
          </a:p>
          <a:p>
            <a:r>
              <a:rPr lang="zh-CN" altLang="en-US" sz="2800" b="1" dirty="0">
                <a:solidFill>
                  <a:srgbClr val="002060"/>
                </a:solidFill>
                <a:latin typeface="Times New Roman" panose="02020603050405020304" pitchFamily="18" charset="0"/>
                <a:cs typeface="Times New Roman" panose="02020603050405020304" pitchFamily="18" charset="0"/>
              </a:rPr>
              <a:t>有种类繁多的图案可供选择。</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12998</Words>
  <Application>WPS 演示</Application>
  <PresentationFormat>宽屏</PresentationFormat>
  <Paragraphs>572</Paragraphs>
  <Slides>36</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36</vt:i4>
      </vt:variant>
    </vt:vector>
  </HeadingPairs>
  <TitlesOfParts>
    <vt:vector size="53" baseType="lpstr">
      <vt:lpstr>Arial</vt:lpstr>
      <vt:lpstr>宋体</vt:lpstr>
      <vt:lpstr>Wingdings</vt:lpstr>
      <vt:lpstr>Times New Roman</vt:lpstr>
      <vt:lpstr>Calibri</vt:lpstr>
      <vt:lpstr>华文行楷</vt:lpstr>
      <vt:lpstr>微软雅黑</vt:lpstr>
      <vt:lpstr>Arial Narrow</vt:lpstr>
      <vt:lpstr>Wingdings</vt:lpstr>
      <vt:lpstr>Arial Unicode MS</vt:lpstr>
      <vt:lpstr>等线 Light</vt:lpstr>
      <vt:lpstr>等线</vt:lpstr>
      <vt:lpstr>Bahnschrift</vt:lpstr>
      <vt:lpstr>HelveticaNeue</vt:lpstr>
      <vt:lpstr>华文新魏</vt:lpstr>
      <vt:lpstr>Segoe Print</vt:lpstr>
      <vt:lpstr>Office 主题​​</vt:lpstr>
      <vt:lpstr>PowerPoint 演示文稿</vt:lpstr>
      <vt:lpstr>PowerPoint 演示文稿</vt:lpstr>
      <vt:lpstr>PowerPoint 演示文稿</vt:lpstr>
      <vt:lpstr>Part 1</vt:lpstr>
      <vt:lpstr>PowerPoint 演示文稿</vt:lpstr>
      <vt:lpstr>Part 2 （Para 2-3）</vt:lpstr>
      <vt:lpstr>PowerPoint 演示文稿</vt:lpstr>
      <vt:lpstr>PowerPoint 演示文稿</vt:lpstr>
      <vt:lpstr>PowerPoint 演示文稿</vt:lpstr>
      <vt:lpstr>PowerPoint 演示文稿</vt:lpstr>
      <vt:lpstr>Part 3 （Para 4-6）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jiang Louisa</dc:creator>
  <cp:lastModifiedBy>Administrator</cp:lastModifiedBy>
  <cp:revision>87</cp:revision>
  <dcterms:created xsi:type="dcterms:W3CDTF">2022-11-21T03:07:00Z</dcterms:created>
  <dcterms:modified xsi:type="dcterms:W3CDTF">2024-08-19T01:57:25Z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