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36" r:id="rId3"/>
  </p:sldMasterIdLst>
  <p:notesMasterIdLst>
    <p:notesMasterId r:id="rId57"/>
  </p:notesMasterIdLst>
  <p:sldIdLst>
    <p:sldId id="980" r:id="rId4"/>
    <p:sldId id="639" r:id="rId5"/>
    <p:sldId id="814" r:id="rId6"/>
    <p:sldId id="695" r:id="rId7"/>
    <p:sldId id="696" r:id="rId8"/>
    <p:sldId id="908" r:id="rId9"/>
    <p:sldId id="698" r:id="rId10"/>
    <p:sldId id="699" r:id="rId11"/>
    <p:sldId id="700" r:id="rId12"/>
    <p:sldId id="701" r:id="rId13"/>
    <p:sldId id="702" r:id="rId14"/>
    <p:sldId id="909" r:id="rId15"/>
    <p:sldId id="703" r:id="rId16"/>
    <p:sldId id="910" r:id="rId17"/>
    <p:sldId id="704" r:id="rId18"/>
    <p:sldId id="705" r:id="rId19"/>
    <p:sldId id="706" r:id="rId20"/>
    <p:sldId id="911" r:id="rId21"/>
    <p:sldId id="707" r:id="rId22"/>
    <p:sldId id="708" r:id="rId23"/>
    <p:sldId id="709" r:id="rId24"/>
    <p:sldId id="761" r:id="rId25"/>
    <p:sldId id="710" r:id="rId26"/>
    <p:sldId id="912" r:id="rId27"/>
    <p:sldId id="711" r:id="rId28"/>
    <p:sldId id="712" r:id="rId29"/>
    <p:sldId id="714" r:id="rId30"/>
    <p:sldId id="913" r:id="rId31"/>
    <p:sldId id="715" r:id="rId32"/>
    <p:sldId id="716" r:id="rId33"/>
    <p:sldId id="717" r:id="rId34"/>
    <p:sldId id="718" r:id="rId35"/>
    <p:sldId id="959" r:id="rId36"/>
    <p:sldId id="719" r:id="rId37"/>
    <p:sldId id="720" r:id="rId38"/>
    <p:sldId id="722" r:id="rId39"/>
    <p:sldId id="723" r:id="rId40"/>
    <p:sldId id="724" r:id="rId41"/>
    <p:sldId id="725" r:id="rId42"/>
    <p:sldId id="726" r:id="rId43"/>
    <p:sldId id="727" r:id="rId44"/>
    <p:sldId id="728" r:id="rId45"/>
    <p:sldId id="731" r:id="rId46"/>
    <p:sldId id="732" r:id="rId47"/>
    <p:sldId id="733" r:id="rId48"/>
    <p:sldId id="734" r:id="rId49"/>
    <p:sldId id="735" r:id="rId50"/>
    <p:sldId id="736" r:id="rId51"/>
    <p:sldId id="762" r:id="rId52"/>
    <p:sldId id="737" r:id="rId53"/>
    <p:sldId id="738" r:id="rId54"/>
    <p:sldId id="739" r:id="rId55"/>
    <p:sldId id="694" r:id="rId5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目录" id="{912B3ED7-30D0-44EE-A0D5-751049F4B74B}">
          <p14:sldIdLst>
            <p14:sldId id="639"/>
            <p14:sldId id="814"/>
            <p14:sldId id="695"/>
            <p14:sldId id="696"/>
            <p14:sldId id="908"/>
            <p14:sldId id="698"/>
            <p14:sldId id="699"/>
            <p14:sldId id="700"/>
            <p14:sldId id="701"/>
            <p14:sldId id="702"/>
            <p14:sldId id="909"/>
            <p14:sldId id="703"/>
            <p14:sldId id="910"/>
            <p14:sldId id="704"/>
            <p14:sldId id="705"/>
            <p14:sldId id="706"/>
            <p14:sldId id="911"/>
            <p14:sldId id="707"/>
            <p14:sldId id="708"/>
            <p14:sldId id="709"/>
            <p14:sldId id="761"/>
            <p14:sldId id="710"/>
            <p14:sldId id="912"/>
            <p14:sldId id="711"/>
            <p14:sldId id="712"/>
            <p14:sldId id="714"/>
            <p14:sldId id="913"/>
            <p14:sldId id="715"/>
            <p14:sldId id="716"/>
            <p14:sldId id="717"/>
            <p14:sldId id="718"/>
            <p14:sldId id="959"/>
            <p14:sldId id="719"/>
            <p14:sldId id="720"/>
            <p14:sldId id="722"/>
            <p14:sldId id="723"/>
            <p14:sldId id="724"/>
            <p14:sldId id="725"/>
            <p14:sldId id="726"/>
            <p14:sldId id="727"/>
            <p14:sldId id="728"/>
            <p14:sldId id="731"/>
            <p14:sldId id="732"/>
            <p14:sldId id="733"/>
            <p14:sldId id="734"/>
            <p14:sldId id="735"/>
            <p14:sldId id="736"/>
            <p14:sldId id="762"/>
            <p14:sldId id="737"/>
            <p14:sldId id="738"/>
            <p14:sldId id="739"/>
            <p14:sldId id="694"/>
            <p14:sldId id="980"/>
          </p14:sldIdLst>
        </p14:section>
        <p14:section name="1" id="{1FEF745F-C575-47AD-BC95-9B93A57EDBF3}">
          <p14:sldIdLst/>
        </p14:section>
        <p14:section name="2" id="{8BC4FFB1-E2C5-45F6-BD96-01F9809A2B26}">
          <p14:sldIdLst/>
        </p14:section>
        <p14:section name="3" id="{5D086D09-ABB3-43F4-89BC-723AF992E6D9}">
          <p14:sldIdLst/>
        </p14:section>
        <p14:section name="4" id="{E1BFEC14-A286-4D88-A561-460A9FF62B6B}">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56D64"/>
    <a:srgbClr val="E8AA88"/>
    <a:srgbClr val="768394"/>
    <a:srgbClr val="F2F5F8"/>
    <a:srgbClr val="D7D3D0"/>
    <a:srgbClr val="EFD7CB"/>
    <a:srgbClr val="E2C8B1"/>
    <a:srgbClr val="9DB6BB"/>
    <a:srgbClr val="3C5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43" autoAdjust="0"/>
    <p:restoredTop sz="94424" autoAdjust="0"/>
  </p:normalViewPr>
  <p:slideViewPr>
    <p:cSldViewPr snapToGrid="0" showGuides="1">
      <p:cViewPr>
        <p:scale>
          <a:sx n="66" d="100"/>
          <a:sy n="66" d="100"/>
        </p:scale>
        <p:origin x="906" y="900"/>
      </p:cViewPr>
      <p:guideLst>
        <p:guide orient="horz" pos="2165"/>
        <p:guide pos="378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tableStyles" Target="tableStyles.xml"/><Relationship Id="rId6" Type="http://schemas.openxmlformats.org/officeDocument/2006/relationships/slide" Target="slides/slide3.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notesMaster" Target="notesMasters/notesMaster1.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6" name="文本占位符 15"/>
          <p:cNvSpPr>
            <a:spLocks noGrp="1"/>
          </p:cNvSpPr>
          <p:nvPr>
            <p:ph type="body" sz="quarter" idx="10" hasCustomPrompt="1"/>
          </p:nvPr>
        </p:nvSpPr>
        <p:spPr>
          <a:xfrm>
            <a:off x="3562387" y="2482131"/>
            <a:ext cx="811119" cy="747897"/>
          </a:xfrm>
          <a:custGeom>
            <a:avLst/>
            <a:gdLst>
              <a:gd name="connsiteX0" fmla="*/ 0 w 65"/>
              <a:gd name="connsiteY0" fmla="*/ 0 h 276999"/>
              <a:gd name="connsiteX1" fmla="*/ 65 w 65"/>
              <a:gd name="connsiteY1" fmla="*/ 0 h 276999"/>
              <a:gd name="connsiteX2" fmla="*/ 65 w 65"/>
              <a:gd name="connsiteY2" fmla="*/ 276999 h 276999"/>
              <a:gd name="connsiteX3" fmla="*/ 0 w 65"/>
              <a:gd name="connsiteY3" fmla="*/ 276999 h 276999"/>
            </a:gdLst>
            <a:ahLst/>
            <a:cxnLst>
              <a:cxn ang="0">
                <a:pos x="connsiteX0" y="connsiteY0"/>
              </a:cxn>
              <a:cxn ang="0">
                <a:pos x="connsiteX1" y="connsiteY1"/>
              </a:cxn>
              <a:cxn ang="0">
                <a:pos x="connsiteX2" y="connsiteY2"/>
              </a:cxn>
              <a:cxn ang="0">
                <a:pos x="connsiteX3" y="connsiteY3"/>
              </a:cxn>
            </a:cxnLst>
            <a:rect l="l" t="t" r="r" b="b"/>
            <a:pathLst>
              <a:path w="65" h="276999">
                <a:moveTo>
                  <a:pt x="0" y="0"/>
                </a:moveTo>
                <a:lnTo>
                  <a:pt x="65" y="0"/>
                </a:lnTo>
                <a:lnTo>
                  <a:pt x="65" y="276999"/>
                </a:lnTo>
                <a:lnTo>
                  <a:pt x="0" y="276999"/>
                </a:lnTo>
                <a:close/>
              </a:path>
            </a:pathLst>
          </a:custGeom>
        </p:spPr>
        <p:txBody>
          <a:bodyPr wrap="none" lIns="0" tIns="0" rIns="0" bIns="0">
            <a:spAutoFit/>
          </a:bodyPr>
          <a:lstStyle>
            <a:lvl1pPr marL="0" indent="0" algn="ctr">
              <a:buNone/>
              <a:defRPr lang="zh-CN" altLang="en-US" sz="5400" b="0" smtClean="0">
                <a:solidFill>
                  <a:schemeClr val="tx1"/>
                </a:solidFill>
                <a:latin typeface="+mj-ea"/>
                <a:ea typeface="+mj-ea"/>
              </a:defRPr>
            </a:lvl1pPr>
            <a:lvl2pPr>
              <a:defRPr lang="zh-CN" altLang="en-US" sz="1800" smtClean="0"/>
            </a:lvl2pPr>
            <a:lvl3pPr>
              <a:defRPr lang="zh-CN" altLang="en-US" sz="1800" smtClean="0"/>
            </a:lvl3pPr>
            <a:lvl4pPr>
              <a:defRPr lang="zh-CN" altLang="en-US" smtClean="0"/>
            </a:lvl4pPr>
            <a:lvl5pPr>
              <a:defRPr lang="zh-CN" altLang="en-US"/>
            </a:lvl5pPr>
          </a:lstStyle>
          <a:p>
            <a:pPr marL="914400" lvl="0" indent="-1143000" algn="l" defTabSz="914400" rtl="0" eaLnBrk="1" fontAlgn="base" latinLnBrk="0" hangingPunct="1">
              <a:lnSpc>
                <a:spcPct val="90000"/>
              </a:lnSpc>
              <a:spcBef>
                <a:spcPts val="1000"/>
              </a:spcBef>
            </a:pPr>
            <a:r>
              <a:rPr lang="en-US" altLang="zh-CN"/>
              <a:t>01</a:t>
            </a:r>
            <a:endParaRPr lang="zh-CN" altLang="en-US"/>
          </a:p>
        </p:txBody>
      </p:sp>
      <p:sp>
        <p:nvSpPr>
          <p:cNvPr id="18" name="文本占位符 13"/>
          <p:cNvSpPr>
            <a:spLocks noGrp="1"/>
          </p:cNvSpPr>
          <p:nvPr>
            <p:ph type="body" sz="quarter" idx="12" hasCustomPrompt="1"/>
          </p:nvPr>
        </p:nvSpPr>
        <p:spPr>
          <a:xfrm>
            <a:off x="500948" y="3489215"/>
            <a:ext cx="6975676" cy="738664"/>
          </a:xfrm>
          <a:prstGeom prst="rect">
            <a:avLst/>
          </a:prstGeom>
          <a:noFill/>
        </p:spPr>
        <p:txBody>
          <a:bodyPr wrap="square" lIns="0" tIns="0" rIns="0" bIns="0" rtlCol="0">
            <a:spAutoFit/>
          </a:bodyPr>
          <a:lstStyle>
            <a:lvl1pPr marL="0" marR="0" indent="0" algn="ctr" rtl="0">
              <a:lnSpc>
                <a:spcPct val="100000"/>
              </a:lnSpc>
              <a:spcBef>
                <a:spcPts val="0"/>
              </a:spcBef>
              <a:spcAft>
                <a:spcPts val="0"/>
              </a:spcAft>
              <a:buNone/>
              <a:defRPr lang="zh-CN" altLang="en-US" sz="4800" b="1" spc="600" smtClean="0">
                <a:solidFill>
                  <a:schemeClr val="accent1"/>
                </a:solidFill>
                <a:latin typeface="+mj-ea"/>
                <a:ea typeface="+mj-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r>
              <a:rPr lang="zh-CN" altLang="en-US"/>
              <a:t>输入您的标题</a:t>
            </a:r>
            <a:endParaRPr lang="zh-CN" altLang="en-US"/>
          </a:p>
        </p:txBody>
      </p:sp>
      <p:sp>
        <p:nvSpPr>
          <p:cNvPr id="4" name="文本占位符 3"/>
          <p:cNvSpPr>
            <a:spLocks noGrp="1"/>
          </p:cNvSpPr>
          <p:nvPr>
            <p:ph type="body" sz="quarter" idx="14" hasCustomPrompt="1"/>
          </p:nvPr>
        </p:nvSpPr>
        <p:spPr>
          <a:xfrm>
            <a:off x="3091849" y="3185806"/>
            <a:ext cx="1790700" cy="263525"/>
          </a:xfrm>
          <a:prstGeom prst="rect">
            <a:avLst/>
          </a:prstGeom>
        </p:spPr>
        <p:txBody>
          <a:bodyPr lIns="0" tIns="0" rIns="0" bIns="0"/>
          <a:lstStyle>
            <a:lvl1pPr marL="0" indent="0" algn="ctr">
              <a:buNone/>
              <a:defRPr sz="1400" spc="3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ltLang="zh-CN"/>
              <a:t>Part one</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TextBox 2"/>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dirty="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userDrawn="1">
            <p:ph type="title"/>
          </p:nvPr>
        </p:nvSpPr>
        <p:spPr>
          <a:xfrm>
            <a:off x="609600" y="296801"/>
            <a:ext cx="5486399" cy="44196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spc="200" baseline="0">
                <a:solidFill>
                  <a:schemeClr val="tx1"/>
                </a:solidFill>
                <a:latin typeface="+mj-lt"/>
                <a:ea typeface="+mj-ea"/>
                <a:cs typeface="+mj-cs"/>
              </a:defRPr>
            </a:lvl1pPr>
          </a:lstStyle>
          <a:p>
            <a:r>
              <a:rPr lang="zh-CN" altLang="en-US"/>
              <a:t>单击此处编辑母版标题样式</a:t>
            </a:r>
            <a:endParaRPr lang="zh-CN" altLang="en-US"/>
          </a:p>
        </p:txBody>
      </p:sp>
      <p:sp>
        <p:nvSpPr>
          <p:cNvPr id="3" name="矩形: 圆角 2"/>
          <p:cNvSpPr/>
          <p:nvPr userDrawn="1"/>
        </p:nvSpPr>
        <p:spPr>
          <a:xfrm rot="18900000">
            <a:off x="11974461" y="5454280"/>
            <a:ext cx="1893039" cy="1893039"/>
          </a:xfrm>
          <a:prstGeom prst="roundRect">
            <a:avLst>
              <a:gd name="adj" fmla="val 12315"/>
            </a:avLst>
          </a:prstGeom>
          <a:solidFill>
            <a:schemeClr val="accent1"/>
          </a:solidFill>
          <a:ln w="12700" cap="flat" cmpd="sng" algn="ctr">
            <a:noFill/>
            <a:prstDash val="solid"/>
            <a:miter lim="800000"/>
          </a:ln>
          <a:effectLst>
            <a:outerShdw blurRad="381000" dist="38100" dir="8100000" algn="tr" rotWithShape="0">
              <a:prstClr val="black">
                <a:alpha val="20000"/>
              </a:prstClr>
            </a:outerShdw>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userDrawn="1"/>
        </p:nvSpPr>
        <p:spPr>
          <a:xfrm rot="18900000" flipV="1">
            <a:off x="-508941" y="24199"/>
            <a:ext cx="737468" cy="737468"/>
          </a:xfrm>
          <a:prstGeom prst="roundRect">
            <a:avLst>
              <a:gd name="adj" fmla="val 12315"/>
            </a:avLst>
          </a:prstGeom>
          <a:solidFill>
            <a:schemeClr val="accent2"/>
          </a:solidFill>
          <a:ln w="12700" cap="flat" cmpd="sng" algn="ctr">
            <a:noFill/>
            <a:prstDash val="solid"/>
            <a:miter lim="800000"/>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9" Type="http://schemas.openxmlformats.org/officeDocument/2006/relationships/theme" Target="../theme/theme1.xml"/><Relationship Id="rId88" Type="http://schemas.openxmlformats.org/officeDocument/2006/relationships/image" Target="../media/image1.jpeg"/><Relationship Id="rId87" Type="http://schemas.openxmlformats.org/officeDocument/2006/relationships/slideLayout" Target="../slideLayouts/slideLayout87.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80" Type="http://schemas.openxmlformats.org/officeDocument/2006/relationships/slideLayout" Target="../slideLayouts/slideLayout80.xml"/><Relationship Id="rId8" Type="http://schemas.openxmlformats.org/officeDocument/2006/relationships/slideLayout" Target="../slideLayouts/slideLayout8.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7" Type="http://schemas.openxmlformats.org/officeDocument/2006/relationships/slideLayout" Target="../slideLayouts/slideLayout7.xml"/><Relationship Id="rId69" Type="http://schemas.openxmlformats.org/officeDocument/2006/relationships/slideLayout" Target="../slideLayouts/slideLayout69.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1.jpeg"/><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88"/>
          <a:stretch>
            <a:fillRect/>
          </a:stretch>
        </p:blipFill>
        <p:spPr>
          <a:xfrm>
            <a:off x="11189335" y="29591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4" name="图片 6" descr="logo横版 png"/>
          <p:cNvPicPr>
            <a:picLocks noChangeAspect="1"/>
          </p:cNvPicPr>
          <p:nvPr userDrawn="1"/>
        </p:nvPicPr>
        <p:blipFill>
          <a:blip r:embed="rId4"/>
          <a:stretch>
            <a:fillRect/>
          </a:stretch>
        </p:blipFill>
        <p:spPr>
          <a:xfrm>
            <a:off x="11247755" y="30543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12.png"/><Relationship Id="rId2" Type="http://schemas.openxmlformats.org/officeDocument/2006/relationships/tags" Target="../tags/tag19.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13.png"/><Relationship Id="rId2" Type="http://schemas.openxmlformats.org/officeDocument/2006/relationships/tags" Target="../tags/tag2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84.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tags" Target="../tags/tag23.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84.xml"/><Relationship Id="rId4" Type="http://schemas.openxmlformats.org/officeDocument/2006/relationships/image" Target="../media/image17.GIF"/><Relationship Id="rId3" Type="http://schemas.openxmlformats.org/officeDocument/2006/relationships/image" Target="../media/image16.GIF"/><Relationship Id="rId2" Type="http://schemas.openxmlformats.org/officeDocument/2006/relationships/tags" Target="../tags/tag25.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18.GIF"/><Relationship Id="rId2" Type="http://schemas.openxmlformats.org/officeDocument/2006/relationships/tags" Target="../tags/tag27.xml"/><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19.png"/><Relationship Id="rId2" Type="http://schemas.openxmlformats.org/officeDocument/2006/relationships/tags" Target="../tags/tag29.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20.png"/><Relationship Id="rId2" Type="http://schemas.openxmlformats.org/officeDocument/2006/relationships/tags" Target="../tags/tag31.xml"/><Relationship Id="rId1" Type="http://schemas.openxmlformats.org/officeDocument/2006/relationships/tags" Target="../tags/tag30.xml"/></Relationships>
</file>

<file path=ppt/slides/_rels/slide17.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1" Type="http://schemas.openxmlformats.org/officeDocument/2006/relationships/slideLayout" Target="../slideLayouts/slideLayout84.xml"/><Relationship Id="rId10" Type="http://schemas.openxmlformats.org/officeDocument/2006/relationships/image" Target="../media/image21.png"/><Relationship Id="rId1" Type="http://schemas.openxmlformats.org/officeDocument/2006/relationships/tags" Target="../tags/tag3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22.png"/><Relationship Id="rId2" Type="http://schemas.openxmlformats.org/officeDocument/2006/relationships/tags" Target="../tags/tag42.xml"/><Relationship Id="rId1" Type="http://schemas.openxmlformats.org/officeDocument/2006/relationships/tags" Target="../tags/tag4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23.png"/><Relationship Id="rId2" Type="http://schemas.openxmlformats.org/officeDocument/2006/relationships/tags" Target="../tags/tag44.xml"/><Relationship Id="rId1" Type="http://schemas.openxmlformats.org/officeDocument/2006/relationships/tags" Target="../tags/tag4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24.png"/><Relationship Id="rId2" Type="http://schemas.openxmlformats.org/officeDocument/2006/relationships/tags" Target="../tags/tag46.xml"/><Relationship Id="rId1" Type="http://schemas.openxmlformats.org/officeDocument/2006/relationships/tags" Target="../tags/tag45.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25.png"/><Relationship Id="rId2" Type="http://schemas.openxmlformats.org/officeDocument/2006/relationships/tags" Target="../tags/tag48.xml"/><Relationship Id="rId1" Type="http://schemas.openxmlformats.org/officeDocument/2006/relationships/tags" Target="../tags/tag47.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26.png"/><Relationship Id="rId2" Type="http://schemas.openxmlformats.org/officeDocument/2006/relationships/tags" Target="../tags/tag50.xml"/><Relationship Id="rId1" Type="http://schemas.openxmlformats.org/officeDocument/2006/relationships/tags" Target="../tags/tag49.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27.png"/><Relationship Id="rId2" Type="http://schemas.openxmlformats.org/officeDocument/2006/relationships/tags" Target="../tags/tag52.xml"/><Relationship Id="rId1" Type="http://schemas.openxmlformats.org/officeDocument/2006/relationships/tags" Target="../tags/tag51.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28.png"/><Relationship Id="rId2" Type="http://schemas.openxmlformats.org/officeDocument/2006/relationships/tags" Target="../tags/tag54.xml"/><Relationship Id="rId1" Type="http://schemas.openxmlformats.org/officeDocument/2006/relationships/tags" Target="../tags/tag53.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29.png"/><Relationship Id="rId2" Type="http://schemas.openxmlformats.org/officeDocument/2006/relationships/tags" Target="../tags/tag56.xml"/><Relationship Id="rId1" Type="http://schemas.openxmlformats.org/officeDocument/2006/relationships/tags" Target="../tags/tag55.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30.png"/><Relationship Id="rId2" Type="http://schemas.openxmlformats.org/officeDocument/2006/relationships/tags" Target="../tags/tag58.xml"/><Relationship Id="rId1" Type="http://schemas.openxmlformats.org/officeDocument/2006/relationships/tags" Target="../tags/tag5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31.png"/><Relationship Id="rId2" Type="http://schemas.openxmlformats.org/officeDocument/2006/relationships/tags" Target="../tags/tag60.xml"/><Relationship Id="rId1" Type="http://schemas.openxmlformats.org/officeDocument/2006/relationships/tags" Target="../tags/tag59.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32.png"/><Relationship Id="rId2" Type="http://schemas.openxmlformats.org/officeDocument/2006/relationships/tags" Target="../tags/tag62.xml"/><Relationship Id="rId1" Type="http://schemas.openxmlformats.org/officeDocument/2006/relationships/tags" Target="../tags/tag61.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33.GIF"/><Relationship Id="rId2" Type="http://schemas.openxmlformats.org/officeDocument/2006/relationships/tags" Target="../tags/tag64.xml"/><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34.png"/><Relationship Id="rId2" Type="http://schemas.openxmlformats.org/officeDocument/2006/relationships/tags" Target="../tags/tag66.xml"/><Relationship Id="rId1" Type="http://schemas.openxmlformats.org/officeDocument/2006/relationships/tags" Target="../tags/tag65.xml"/></Relationships>
</file>

<file path=ppt/slides/_rels/slide31.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3" Type="http://schemas.openxmlformats.org/officeDocument/2006/relationships/slideLayout" Target="../slideLayouts/slideLayout84.xml"/><Relationship Id="rId12" Type="http://schemas.openxmlformats.org/officeDocument/2006/relationships/image" Target="../media/image35.png"/><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tags" Target="../tags/tag67.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84.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tags" Target="../tags/tag79.xml"/><Relationship Id="rId1" Type="http://schemas.openxmlformats.org/officeDocument/2006/relationships/tags" Target="../tags/tag78.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84.xml"/><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tags" Target="../tags/tag81.xml"/><Relationship Id="rId1" Type="http://schemas.openxmlformats.org/officeDocument/2006/relationships/tags" Target="../tags/tag80.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40.png"/><Relationship Id="rId2" Type="http://schemas.openxmlformats.org/officeDocument/2006/relationships/tags" Target="../tags/tag83.xml"/><Relationship Id="rId1" Type="http://schemas.openxmlformats.org/officeDocument/2006/relationships/tags" Target="../tags/tag82.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41.png"/><Relationship Id="rId2" Type="http://schemas.openxmlformats.org/officeDocument/2006/relationships/tags" Target="../tags/tag85.xml"/><Relationship Id="rId1" Type="http://schemas.openxmlformats.org/officeDocument/2006/relationships/tags" Target="../tags/tag84.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42.png"/><Relationship Id="rId2" Type="http://schemas.openxmlformats.org/officeDocument/2006/relationships/tags" Target="../tags/tag87.xml"/><Relationship Id="rId1" Type="http://schemas.openxmlformats.org/officeDocument/2006/relationships/tags" Target="../tags/tag86.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84.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tags" Target="../tags/tag89.xml"/><Relationship Id="rId1" Type="http://schemas.openxmlformats.org/officeDocument/2006/relationships/tags" Target="../tags/tag88.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45.png"/><Relationship Id="rId2" Type="http://schemas.openxmlformats.org/officeDocument/2006/relationships/tags" Target="../tags/tag91.xml"/><Relationship Id="rId1" Type="http://schemas.openxmlformats.org/officeDocument/2006/relationships/tags" Target="../tags/tag90.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46.png"/><Relationship Id="rId2" Type="http://schemas.openxmlformats.org/officeDocument/2006/relationships/tags" Target="../tags/tag93.xml"/><Relationship Id="rId1" Type="http://schemas.openxmlformats.org/officeDocument/2006/relationships/tags" Target="../tags/tag9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84.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tags" Target="../tags/tag7.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47.png"/><Relationship Id="rId2" Type="http://schemas.openxmlformats.org/officeDocument/2006/relationships/tags" Target="../tags/tag95.xml"/><Relationship Id="rId1" Type="http://schemas.openxmlformats.org/officeDocument/2006/relationships/tags" Target="../tags/tag94.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48.png"/><Relationship Id="rId2" Type="http://schemas.openxmlformats.org/officeDocument/2006/relationships/tags" Target="../tags/tag97.xml"/><Relationship Id="rId1" Type="http://schemas.openxmlformats.org/officeDocument/2006/relationships/tags" Target="../tags/tag96.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84.xml"/><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tags" Target="../tags/tag99.xml"/><Relationship Id="rId1" Type="http://schemas.openxmlformats.org/officeDocument/2006/relationships/tags" Target="../tags/tag98.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51.GIF"/><Relationship Id="rId2" Type="http://schemas.openxmlformats.org/officeDocument/2006/relationships/tags" Target="../tags/tag101.xml"/><Relationship Id="rId1" Type="http://schemas.openxmlformats.org/officeDocument/2006/relationships/tags" Target="../tags/tag100.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52.png"/><Relationship Id="rId2" Type="http://schemas.openxmlformats.org/officeDocument/2006/relationships/tags" Target="../tags/tag103.xml"/><Relationship Id="rId1" Type="http://schemas.openxmlformats.org/officeDocument/2006/relationships/tags" Target="../tags/tag102.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53.png"/><Relationship Id="rId2" Type="http://schemas.openxmlformats.org/officeDocument/2006/relationships/tags" Target="../tags/tag105.xml"/><Relationship Id="rId1" Type="http://schemas.openxmlformats.org/officeDocument/2006/relationships/tags" Target="../tags/tag104.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54.png"/><Relationship Id="rId2" Type="http://schemas.openxmlformats.org/officeDocument/2006/relationships/tags" Target="../tags/tag107.xml"/><Relationship Id="rId1" Type="http://schemas.openxmlformats.org/officeDocument/2006/relationships/tags" Target="../tags/tag10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56.png"/><Relationship Id="rId2" Type="http://schemas.openxmlformats.org/officeDocument/2006/relationships/tags" Target="../tags/tag111.xml"/><Relationship Id="rId1" Type="http://schemas.openxmlformats.org/officeDocument/2006/relationships/tags" Target="../tags/tag110.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84.xml"/><Relationship Id="rId4" Type="http://schemas.openxmlformats.org/officeDocument/2006/relationships/image" Target="../media/image58.png"/><Relationship Id="rId3" Type="http://schemas.openxmlformats.org/officeDocument/2006/relationships/image" Target="../media/image57.png"/><Relationship Id="rId2" Type="http://schemas.openxmlformats.org/officeDocument/2006/relationships/tags" Target="../tags/tag113.xml"/><Relationship Id="rId1" Type="http://schemas.openxmlformats.org/officeDocument/2006/relationships/tags" Target="../tags/tag11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84.xml"/><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tags" Target="../tags/tag115.xml"/><Relationship Id="rId1" Type="http://schemas.openxmlformats.org/officeDocument/2006/relationships/tags" Target="../tags/tag114.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61.png"/><Relationship Id="rId2" Type="http://schemas.openxmlformats.org/officeDocument/2006/relationships/tags" Target="../tags/tag117.xml"/><Relationship Id="rId1" Type="http://schemas.openxmlformats.org/officeDocument/2006/relationships/tags" Target="../tags/tag116.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62.GIF"/><Relationship Id="rId2" Type="http://schemas.openxmlformats.org/officeDocument/2006/relationships/tags" Target="../tags/tag119.xml"/><Relationship Id="rId1" Type="http://schemas.openxmlformats.org/officeDocument/2006/relationships/tags" Target="../tags/tag1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8.png"/><Relationship Id="rId2" Type="http://schemas.openxmlformats.org/officeDocument/2006/relationships/tags" Target="../tags/tag1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10.png"/><Relationship Id="rId2" Type="http://schemas.openxmlformats.org/officeDocument/2006/relationships/tags" Target="../tags/tag15.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11.png"/><Relationship Id="rId2" Type="http://schemas.openxmlformats.org/officeDocument/2006/relationships/tags" Target="../tags/tag17.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property	/ˈprɒpəti/	n.性质;特征;财产</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710565" y="1877060"/>
            <a:ext cx="10356850" cy="953135"/>
          </a:xfrm>
          <a:prstGeom prst="rect">
            <a:avLst/>
          </a:prstGeom>
          <a:noFill/>
          <a:ln w="9525">
            <a:noFill/>
          </a:ln>
        </p:spPr>
        <p:txBody>
          <a:bodyPr wrap="square">
            <a:spAutoFit/>
          </a:bodyPr>
          <a:p>
            <a:pPr indent="0"/>
            <a:r>
              <a:rPr lang="en-US" sz="2800" b="0">
                <a:solidFill>
                  <a:srgbClr val="0A0A0A"/>
                </a:solidFill>
                <a:latin typeface="Times New Roman" panose="02020603050405020304" charset="0"/>
                <a:ea typeface="隶书" panose="02010509060101010101" charset="-122"/>
                <a:cs typeface="Times New Roman" panose="02020603050405020304" charset="0"/>
              </a:rPr>
              <a:t>She threw on her winter boots-without socks-and rushed toward the small pond</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 on the 80-acre property.</a:t>
            </a:r>
            <a:endParaRPr lang="en-US" altLang="en-US" sz="2800" b="0">
              <a:solidFill>
                <a:srgbClr val="0A0A0A"/>
              </a:solidFill>
              <a:latin typeface="Times New Roman" panose="02020603050405020304" charset="0"/>
              <a:ea typeface="隶书" panose="02010509060101010101" charset="-122"/>
              <a:cs typeface="Times New Roman" panose="02020603050405020304" charset="0"/>
            </a:endParaRPr>
          </a:p>
        </p:txBody>
      </p:sp>
      <p:sp>
        <p:nvSpPr>
          <p:cNvPr id="2" name="文本框 1"/>
          <p:cNvSpPr txBox="1"/>
          <p:nvPr/>
        </p:nvSpPr>
        <p:spPr>
          <a:xfrm>
            <a:off x="594995" y="965200"/>
            <a:ext cx="10687050" cy="79883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她匆匆穿上冬靴</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没有穿袜子</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冲向</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这块80英亩土地</a:t>
            </a:r>
            <a:r>
              <a:rPr lang="zh-CN" altLang="en-US" sz="2800">
                <a:latin typeface="宋体" panose="02010600030101010101" pitchFamily="2" charset="-122"/>
                <a:ea typeface="宋体" panose="02010600030101010101" pitchFamily="2" charset="-122"/>
                <a:cs typeface="宋体" panose="02010600030101010101" pitchFamily="2" charset="-122"/>
              </a:rPr>
              <a:t>上的小池塘。</a:t>
            </a:r>
            <a:r>
              <a:rPr lang="zh-CN" altLang="en-US" sz="1800" b="1">
                <a:solidFill>
                  <a:srgbClr val="356D64"/>
                </a:solidFill>
              </a:rPr>
              <a:t>(续写)</a:t>
            </a:r>
            <a:endParaRPr lang="zh-CN" altLang="en-US" sz="1800" b="1">
              <a:solidFill>
                <a:srgbClr val="356D64"/>
              </a:solidFill>
            </a:endParaRPr>
          </a:p>
        </p:txBody>
      </p:sp>
      <p:pic>
        <p:nvPicPr>
          <p:cNvPr id="3" name="图片 2"/>
          <p:cNvPicPr>
            <a:picLocks noChangeAspect="1"/>
          </p:cNvPicPr>
          <p:nvPr/>
        </p:nvPicPr>
        <p:blipFill>
          <a:blip r:embed="rId3"/>
          <a:stretch>
            <a:fillRect/>
          </a:stretch>
        </p:blipFill>
        <p:spPr>
          <a:xfrm>
            <a:off x="7092950" y="2680970"/>
            <a:ext cx="3708400" cy="20974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to="" calcmode="lin" valueType="num">
                                      <p:cBhvr>
                                        <p:cTn id="7" dur="1" fill="hold"/>
                                        <p:tgtEl>
                                          <p:spTgt spid="10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778764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distinct	/dɪˈstɪŋkt/	a.清晰的;清楚的;有区别的</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189865" y="5218430"/>
            <a:ext cx="9012555" cy="521970"/>
          </a:xfrm>
          <a:prstGeom prst="rect">
            <a:avLst/>
          </a:prstGeom>
          <a:noFill/>
          <a:ln w="9525">
            <a:noFill/>
          </a:ln>
        </p:spPr>
        <p:txBody>
          <a:bodyPr wrap="square">
            <a:spAutoFit/>
          </a:bodyPr>
          <a:p>
            <a:pPr indent="0"/>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89865" y="1756410"/>
            <a:ext cx="11181715" cy="1814830"/>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I personally hold that under the mechanism, students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with distinct English proficiency levels </a:t>
            </a:r>
            <a:r>
              <a:rPr lang="en-US" sz="2800" b="0">
                <a:latin typeface="Times New Roman" panose="02020603050405020304" charset="0"/>
                <a:ea typeface="宋体" panose="02010600030101010101" pitchFamily="2" charset="-122"/>
                <a:cs typeface="Times New Roman" panose="02020603050405020304" charset="0"/>
              </a:rPr>
              <a:t>will undoubtedly encounter some obstacles regarding understanding and effectively interacting with each other,which will definitely pose potential problems in further English learning.</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nvSpPr>
        <p:spPr>
          <a:xfrm>
            <a:off x="189865" y="477520"/>
            <a:ext cx="11553825" cy="138366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我个人认为，在这种机制下，</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英语水平不同</a:t>
            </a:r>
            <a:r>
              <a:rPr lang="zh-CN" altLang="en-US" sz="2800">
                <a:latin typeface="宋体" panose="02010600030101010101" pitchFamily="2" charset="-122"/>
                <a:ea typeface="宋体" panose="02010600030101010101" pitchFamily="2" charset="-122"/>
                <a:cs typeface="宋体" panose="02010600030101010101" pitchFamily="2" charset="-122"/>
              </a:rPr>
              <a:t>的学生在相互理解和有效互动方面无疑会遇到一些障碍，这肯定会给进一步的英语学习带来潜在的问题。</a:t>
            </a:r>
            <a:r>
              <a:rPr lang="zh-CN" altLang="en-US" sz="1800" b="1">
                <a:solidFill>
                  <a:srgbClr val="356D64"/>
                </a:solidFill>
              </a:rPr>
              <a:t>(2023年新课标1卷应用文)</a:t>
            </a:r>
            <a:endParaRPr lang="zh-CN" altLang="en-US" sz="1800" b="1">
              <a:solidFill>
                <a:srgbClr val="356D64"/>
              </a:solidFill>
            </a:endParaRPr>
          </a:p>
        </p:txBody>
      </p:sp>
      <p:sp>
        <p:nvSpPr>
          <p:cNvPr id="8" name="文本框 7"/>
          <p:cNvSpPr txBox="1"/>
          <p:nvPr/>
        </p:nvSpPr>
        <p:spPr>
          <a:xfrm>
            <a:off x="189865" y="3705860"/>
            <a:ext cx="7783830"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sym typeface="+mn-ea"/>
              </a:rPr>
              <a:t>2.</a:t>
            </a:r>
            <a:r>
              <a:rPr lang="zh-CN" sz="2800">
                <a:latin typeface="宋体" panose="02010600030101010101" pitchFamily="2" charset="-122"/>
                <a:ea typeface="宋体" panose="02010600030101010101" pitchFamily="2" charset="-122"/>
                <a:sym typeface="+mn-ea"/>
              </a:rPr>
              <a:t>有一股</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明显的</a:t>
            </a:r>
            <a:r>
              <a:rPr lang="zh-CN" sz="2800">
                <a:latin typeface="宋体" panose="02010600030101010101" pitchFamily="2" charset="-122"/>
                <a:ea typeface="宋体" panose="02010600030101010101" pitchFamily="2" charset="-122"/>
                <a:sym typeface="+mn-ea"/>
              </a:rPr>
              <a:t>煤气味。</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Times New Roman" panose="02020603050405020304" charset="0"/>
              <a:sym typeface="+mn-ea"/>
            </a:endParaRPr>
          </a:p>
        </p:txBody>
      </p:sp>
      <p:sp>
        <p:nvSpPr>
          <p:cNvPr id="9" name="文本框 8"/>
          <p:cNvSpPr txBox="1"/>
          <p:nvPr/>
        </p:nvSpPr>
        <p:spPr>
          <a:xfrm>
            <a:off x="189865" y="4166870"/>
            <a:ext cx="609600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There was a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distinct</a:t>
            </a:r>
            <a:r>
              <a:rPr lang="en-US" sz="2800">
                <a:latin typeface="Times New Roman" panose="02020603050405020304" charset="0"/>
                <a:ea typeface="宋体" panose="02010600030101010101" pitchFamily="2" charset="-122"/>
                <a:cs typeface="Times New Roman" panose="02020603050405020304" charset="0"/>
                <a:sym typeface="+mn-ea"/>
              </a:rPr>
              <a:t> smell of gas.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189865" y="4696460"/>
            <a:ext cx="7783830" cy="521970"/>
          </a:xfrm>
          <a:prstGeom prst="rect">
            <a:avLst/>
          </a:prstGeom>
          <a:noFill/>
        </p:spPr>
        <p:txBody>
          <a:bodyPr wrap="square" rtlCol="0" anchor="t">
            <a:spAutoFit/>
          </a:bodyPr>
          <a:p>
            <a:pPr indent="0"/>
            <a:r>
              <a:rPr lang="en-US" altLang="zh-CN" sz="2800">
                <a:latin typeface="宋体" panose="02010600030101010101" pitchFamily="2" charset="-122"/>
                <a:ea typeface="宋体" panose="02010600030101010101" pitchFamily="2" charset="-122"/>
                <a:sym typeface="+mn-ea"/>
              </a:rPr>
              <a:t>3.</a:t>
            </a:r>
            <a:r>
              <a:rPr lang="zh-CN" sz="2800">
                <a:latin typeface="宋体" panose="02010600030101010101" pitchFamily="2" charset="-122"/>
                <a:ea typeface="宋体" panose="02010600030101010101" pitchFamily="2" charset="-122"/>
                <a:sym typeface="+mn-ea"/>
              </a:rPr>
              <a:t>他说话声音不大，但字字</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清晰</a:t>
            </a:r>
            <a:r>
              <a:rPr lang="zh-CN" sz="2800">
                <a:latin typeface="宋体" panose="02010600030101010101" pitchFamily="2" charset="-122"/>
                <a:ea typeface="宋体" panose="02010600030101010101" pitchFamily="2" charset="-122"/>
                <a:sym typeface="+mn-ea"/>
              </a:rPr>
              <a:t>。</a:t>
            </a:r>
            <a:endParaRPr lang="zh-CN" altLang="en-US" sz="2800">
              <a:latin typeface="宋体" panose="02010600030101010101" pitchFamily="2" charset="-122"/>
              <a:ea typeface="宋体" panose="02010600030101010101" pitchFamily="2" charset="-122"/>
              <a:cs typeface="Times New Roman" panose="02020603050405020304" charset="0"/>
              <a:sym typeface="+mn-ea"/>
            </a:endParaRPr>
          </a:p>
        </p:txBody>
      </p:sp>
      <p:pic>
        <p:nvPicPr>
          <p:cNvPr id="11" name="图片 10"/>
          <p:cNvPicPr>
            <a:picLocks noChangeAspect="1"/>
          </p:cNvPicPr>
          <p:nvPr/>
        </p:nvPicPr>
        <p:blipFill>
          <a:blip r:embed="rId3"/>
          <a:stretch>
            <a:fillRect/>
          </a:stretch>
        </p:blipFill>
        <p:spPr>
          <a:xfrm>
            <a:off x="7819390" y="3571240"/>
            <a:ext cx="2946400" cy="2033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 to="" calcmode="lin" valueType="num">
                                      <p:cBhvr>
                                        <p:cTn id="17" dur="1" fill="hold"/>
                                        <p:tgtEl>
                                          <p:spTgt spid="10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P spid="9" grpId="1"/>
      <p:bldP spid="100" grpId="0"/>
      <p:bldP spid="10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8207375"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distinct	/dɪˈstɪŋkt/	a.清晰的;清楚的;有区别的</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502920" y="5019675"/>
            <a:ext cx="8368665" cy="521970"/>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I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had the distinct impression</a:t>
            </a:r>
            <a:r>
              <a:rPr lang="en-US" sz="2800" b="0">
                <a:latin typeface="Times New Roman" panose="02020603050405020304" charset="0"/>
                <a:ea typeface="宋体" panose="02010600030101010101" pitchFamily="2" charset="-122"/>
                <a:cs typeface="Times New Roman" panose="02020603050405020304" charset="0"/>
              </a:rPr>
              <a:t> I was being watched.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377825" y="1748155"/>
            <a:ext cx="10145395" cy="1383665"/>
          </a:xfrm>
          <a:prstGeom prst="rect">
            <a:avLst/>
          </a:prstGeom>
          <a:noFill/>
          <a:ln w="9525">
            <a:noFill/>
          </a:ln>
        </p:spPr>
        <p:txBody>
          <a:bodyPr wrap="square">
            <a:spAutoFit/>
          </a:bodyPr>
          <a:p>
            <a:pPr indent="0"/>
            <a:r>
              <a:rPr lang="en-US" sz="2800" b="0">
                <a:solidFill>
                  <a:srgbClr val="0A0A0A"/>
                </a:solidFill>
                <a:latin typeface="Times New Roman" panose="02020603050405020304" charset="0"/>
                <a:ea typeface="宋体" panose="02010600030101010101" pitchFamily="2" charset="-122"/>
                <a:cs typeface="Times New Roman" panose="02020603050405020304" charset="0"/>
              </a:rPr>
              <a:t>We invite all students to submit original photos and texts showcasing the unique cultures</a:t>
            </a:r>
            <a:r>
              <a:rPr lang="en-US" sz="2800" b="0">
                <a:solidFill>
                  <a:srgbClr val="313131"/>
                </a:solidFill>
                <a:latin typeface="Times New Roman" panose="02020603050405020304" charset="0"/>
                <a:ea typeface="宋体" panose="02010600030101010101" pitchFamily="2" charset="-122"/>
                <a:cs typeface="Times New Roman" panose="02020603050405020304" charset="0"/>
              </a:rPr>
              <a:t>, </a:t>
            </a:r>
            <a:r>
              <a:rPr lang="en-US" sz="2800" b="0">
                <a:solidFill>
                  <a:srgbClr val="0A0A0A"/>
                </a:solidFill>
                <a:latin typeface="Times New Roman" panose="02020603050405020304" charset="0"/>
                <a:ea typeface="宋体" panose="02010600030101010101" pitchFamily="2" charset="-122"/>
                <a:cs typeface="Times New Roman" panose="02020603050405020304" charset="0"/>
              </a:rPr>
              <a:t>scenic beauty, and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distinctive characteristics</a:t>
            </a:r>
            <a:r>
              <a:rPr lang="en-US" sz="2800" b="0">
                <a:solidFill>
                  <a:srgbClr val="0A0A0A"/>
                </a:solidFill>
                <a:latin typeface="Times New Roman" panose="02020603050405020304" charset="0"/>
                <a:ea typeface="宋体" panose="02010600030101010101" pitchFamily="2" charset="-122"/>
                <a:cs typeface="Times New Roman" panose="02020603050405020304" charset="0"/>
              </a:rPr>
              <a:t> of their hometowns.</a:t>
            </a:r>
            <a:endParaRPr lang="en-US" altLang="en-US" sz="2800" b="0">
              <a:solidFill>
                <a:srgbClr val="0A0A0A"/>
              </a:solidFill>
              <a:latin typeface="Times New Roman" panose="02020603050405020304" charset="0"/>
              <a:ea typeface="宋体" panose="02010600030101010101" pitchFamily="2" charset="-122"/>
              <a:cs typeface="Times New Roman" panose="02020603050405020304" charset="0"/>
            </a:endParaRPr>
          </a:p>
        </p:txBody>
      </p:sp>
      <p:sp>
        <p:nvSpPr>
          <p:cNvPr id="8" name="文本框 7"/>
          <p:cNvSpPr txBox="1"/>
          <p:nvPr/>
        </p:nvSpPr>
        <p:spPr>
          <a:xfrm>
            <a:off x="301625" y="667385"/>
            <a:ext cx="10532745" cy="953135"/>
          </a:xfrm>
          <a:prstGeom prst="rect">
            <a:avLst/>
          </a:prstGeom>
          <a:noFill/>
        </p:spPr>
        <p:txBody>
          <a:bodyPr wrap="square" rtlCol="0" anchor="t">
            <a:spAutoFit/>
          </a:bodyPr>
          <a:p>
            <a:pPr algn="l">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rPr>
              <a:t>4.</a:t>
            </a:r>
            <a:r>
              <a:rPr lang="zh-CN" altLang="en-US" sz="2800">
                <a:latin typeface="宋体" panose="02010600030101010101" pitchFamily="2" charset="-122"/>
                <a:ea typeface="宋体" panose="02010600030101010101" pitchFamily="2" charset="-122"/>
                <a:cs typeface="宋体" panose="02010600030101010101" pitchFamily="2" charset="-122"/>
              </a:rPr>
              <a:t>我们邀请所有学生提交展示家乡</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独特文化</a:t>
            </a:r>
            <a:r>
              <a:rPr lang="zh-CN" altLang="en-US" sz="2800">
                <a:latin typeface="宋体" panose="02010600030101010101" pitchFamily="2" charset="-122"/>
                <a:ea typeface="宋体" panose="02010600030101010101" pitchFamily="2" charset="-122"/>
                <a:cs typeface="宋体" panose="02010600030101010101" pitchFamily="2" charset="-122"/>
              </a:rPr>
              <a:t>、风景美景和特色的原创照片和文字</a:t>
            </a:r>
            <a:r>
              <a:rPr lang="zh-CN" altLang="en-US" sz="1800" b="1">
                <a:solidFill>
                  <a:srgbClr val="356D64"/>
                </a:solidFill>
              </a:rPr>
              <a:t>。(应用文之</a:t>
            </a:r>
            <a:r>
              <a:rPr lang="zh-CN" altLang="en-US" sz="1800" b="1">
                <a:solidFill>
                  <a:srgbClr val="356D64"/>
                </a:solidFill>
                <a:sym typeface="+mn-ea"/>
              </a:rPr>
              <a:t>“最美家乡”图文征集活动</a:t>
            </a:r>
            <a:r>
              <a:rPr lang="zh-CN" altLang="en-US" sz="1800" b="1">
                <a:solidFill>
                  <a:srgbClr val="356D64"/>
                </a:solidFill>
              </a:rPr>
              <a:t>)</a:t>
            </a:r>
            <a:endParaRPr lang="zh-CN" altLang="en-US" sz="1800" b="1">
              <a:solidFill>
                <a:srgbClr val="356D64"/>
              </a:solidFill>
            </a:endParaRPr>
          </a:p>
        </p:txBody>
      </p:sp>
      <p:sp>
        <p:nvSpPr>
          <p:cNvPr id="9" name="文本框 8"/>
          <p:cNvSpPr txBox="1"/>
          <p:nvPr/>
        </p:nvSpPr>
        <p:spPr>
          <a:xfrm>
            <a:off x="502920" y="3259455"/>
            <a:ext cx="6096000"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sym typeface="+mn-ea"/>
              </a:rPr>
              <a:t>5.</a:t>
            </a:r>
            <a:r>
              <a:rPr lang="zh-CN" sz="2800">
                <a:latin typeface="宋体" panose="02010600030101010101" pitchFamily="2" charset="-122"/>
                <a:ea typeface="宋体" panose="02010600030101010101" pitchFamily="2" charset="-122"/>
                <a:cs typeface="宋体" panose="02010600030101010101" pitchFamily="2" charset="-122"/>
                <a:sym typeface="+mn-ea"/>
              </a:rPr>
              <a:t>托尼个子高是个</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明显的优势</a:t>
            </a:r>
            <a:r>
              <a:rPr lang="zh-CN" sz="2800">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 name="文本框 9"/>
          <p:cNvSpPr txBox="1"/>
          <p:nvPr/>
        </p:nvSpPr>
        <p:spPr>
          <a:xfrm>
            <a:off x="502920" y="3846195"/>
            <a:ext cx="704723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Being tall gave Tony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a distinct advantage</a:t>
            </a:r>
            <a:r>
              <a:rPr lang="en-US" sz="2800">
                <a:latin typeface="Times New Roman" panose="02020603050405020304" charset="0"/>
                <a:ea typeface="宋体" panose="02010600030101010101" pitchFamily="2" charset="-122"/>
                <a:cs typeface="Times New Roman" panose="02020603050405020304" charset="0"/>
                <a:sym typeface="+mn-ea"/>
              </a:rPr>
              <a:t>.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502920" y="4361180"/>
            <a:ext cx="6096000" cy="521970"/>
          </a:xfrm>
          <a:prstGeom prst="rect">
            <a:avLst/>
          </a:prstGeom>
          <a:noFill/>
        </p:spPr>
        <p:txBody>
          <a:bodyPr wrap="square" rtlCol="0" anchor="t">
            <a:spAutoFit/>
          </a:bodyPr>
          <a:p>
            <a:pPr indent="0"/>
            <a:r>
              <a:rPr lang="en-US" altLang="zh-CN" sz="2800">
                <a:latin typeface="宋体" panose="02010600030101010101" pitchFamily="2" charset="-122"/>
                <a:ea typeface="宋体" panose="02010600030101010101" pitchFamily="2" charset="-122"/>
                <a:sym typeface="+mn-ea"/>
              </a:rPr>
              <a:t>6.</a:t>
            </a:r>
            <a:r>
              <a:rPr lang="zh-CN" sz="2800">
                <a:latin typeface="宋体" panose="02010600030101010101" pitchFamily="2" charset="-122"/>
                <a:ea typeface="宋体" panose="02010600030101010101" pitchFamily="2" charset="-122"/>
                <a:sym typeface="+mn-ea"/>
              </a:rPr>
              <a:t>我</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确实感到</a:t>
            </a:r>
            <a:r>
              <a:rPr lang="zh-CN" sz="2800">
                <a:latin typeface="宋体" panose="02010600030101010101" pitchFamily="2" charset="-122"/>
                <a:ea typeface="宋体" panose="02010600030101010101" pitchFamily="2" charset="-122"/>
                <a:sym typeface="+mn-ea"/>
              </a:rPr>
              <a:t>有人在监视我。</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sym typeface="+mn-ea"/>
            </a:endParaRPr>
          </a:p>
        </p:txBody>
      </p:sp>
      <p:pic>
        <p:nvPicPr>
          <p:cNvPr id="12" name="图片 11"/>
          <p:cNvPicPr>
            <a:picLocks noChangeAspect="1"/>
          </p:cNvPicPr>
          <p:nvPr/>
        </p:nvPicPr>
        <p:blipFill>
          <a:blip r:embed="rId3"/>
          <a:stretch>
            <a:fillRect/>
          </a:stretch>
        </p:blipFill>
        <p:spPr>
          <a:xfrm>
            <a:off x="8208645" y="2709545"/>
            <a:ext cx="3203575" cy="1787525"/>
          </a:xfrm>
          <a:prstGeom prst="rect">
            <a:avLst/>
          </a:prstGeom>
        </p:spPr>
      </p:pic>
      <p:pic>
        <p:nvPicPr>
          <p:cNvPr id="13" name="图片 12"/>
          <p:cNvPicPr>
            <a:picLocks noChangeAspect="1"/>
          </p:cNvPicPr>
          <p:nvPr/>
        </p:nvPicPr>
        <p:blipFill>
          <a:blip r:embed="rId4"/>
          <a:stretch>
            <a:fillRect/>
          </a:stretch>
        </p:blipFill>
        <p:spPr>
          <a:xfrm>
            <a:off x="8208645" y="5019675"/>
            <a:ext cx="2314575" cy="15430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 to="" calcmode="lin" valueType="num">
                                      <p:cBhvr>
                                        <p:cTn id="17" dur="1" fill="hold"/>
                                        <p:tgtEl>
                                          <p:spTgt spid="10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0" grpId="0"/>
      <p:bldP spid="10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boil	/bɔɪl/	v.使沸腾;煮开 n.沸点</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523875" y="1424305"/>
            <a:ext cx="10674350" cy="953135"/>
          </a:xfrm>
          <a:prstGeom prst="rect">
            <a:avLst/>
          </a:prstGeom>
          <a:noFill/>
          <a:ln w="9525">
            <a:noFill/>
          </a:ln>
        </p:spPr>
        <p:txBody>
          <a:bodyPr wrap="square">
            <a:spAutoFit/>
          </a:bodyPr>
          <a:p>
            <a:pPr indent="0"/>
            <a:r>
              <a:rPr lang="en-US" sz="2800">
                <a:latin typeface="Times New Roman" panose="02020603050405020304" charset="0"/>
                <a:ea typeface="宋体" panose="02010600030101010101" pitchFamily="2" charset="-122"/>
                <a:cs typeface="Times New Roman" panose="02020603050405020304" charset="0"/>
              </a:rPr>
              <a:t>Instantly, the whole class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boiled up</a:t>
            </a:r>
            <a:r>
              <a:rPr lang="en-US" sz="2800">
                <a:latin typeface="Times New Roman" panose="02020603050405020304" charset="0"/>
                <a:ea typeface="宋体" panose="02010600030101010101" pitchFamily="2" charset="-122"/>
                <a:cs typeface="Times New Roman" panose="02020603050405020304" charset="0"/>
              </a:rPr>
              <a:t>, some cheering “congratulations” while some crying “unbelievable”. </a:t>
            </a:r>
            <a:endParaRPr lang="en-US" sz="2800">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502920" y="5113655"/>
            <a:ext cx="8744585" cy="1383665"/>
          </a:xfrm>
          <a:prstGeom prst="rect">
            <a:avLst/>
          </a:prstGeom>
          <a:noFill/>
          <a:ln w="9525">
            <a:noFill/>
          </a:ln>
        </p:spPr>
        <p:txBody>
          <a:bodyPr wrap="square">
            <a:spAutoFit/>
          </a:bodyPr>
          <a:p>
            <a:pPr indent="0"/>
            <a:r>
              <a:rPr lang="en-US" sz="2800">
                <a:latin typeface="Times New Roman" panose="02020603050405020304" charset="0"/>
                <a:ea typeface="宋体" panose="02010600030101010101" pitchFamily="2" charset="-122"/>
                <a:cs typeface="Times New Roman" panose="02020603050405020304" charset="0"/>
              </a:rPr>
              <a:t>You know, every festival has its own typical food, and the Dragon Boat Festival is no exception. Eating zongzi,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boiled rice wrapped by bamboo leaves</a:t>
            </a:r>
            <a:r>
              <a:rPr lang="en-US" sz="2800">
                <a:latin typeface="Times New Roman" panose="02020603050405020304" charset="0"/>
                <a:ea typeface="宋体" panose="02010600030101010101" pitchFamily="2" charset="-122"/>
                <a:cs typeface="Times New Roman" panose="02020603050405020304" charset="0"/>
              </a:rPr>
              <a:t>, is what you can’t miss. </a:t>
            </a:r>
            <a:endParaRPr lang="en-US" altLang="en-US" sz="2800">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502920" y="3029585"/>
            <a:ext cx="452882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He was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boiling with rage</a:t>
            </a:r>
            <a:r>
              <a:rPr lang="en-US" sz="2800">
                <a:latin typeface="Times New Roman" panose="02020603050405020304" charset="0"/>
                <a:ea typeface="宋体" panose="02010600030101010101" pitchFamily="2" charset="-122"/>
                <a:cs typeface="Times New Roman" panose="02020603050405020304" charset="0"/>
                <a:sym typeface="+mn-ea"/>
              </a:rPr>
              <a:t>.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13" name="文本框 12"/>
          <p:cNvSpPr txBox="1"/>
          <p:nvPr/>
        </p:nvSpPr>
        <p:spPr>
          <a:xfrm>
            <a:off x="502920" y="513715"/>
            <a:ext cx="11063605" cy="798830"/>
          </a:xfrm>
          <a:prstGeom prst="rect">
            <a:avLst/>
          </a:prstGeom>
          <a:noFill/>
        </p:spPr>
        <p:txBody>
          <a:bodyPr wrap="square" rtlCol="0" anchor="t">
            <a:spAutoFit/>
          </a:bodyPr>
          <a:p>
            <a:pPr algn="l">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顿时，全班</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沸腾起来</a:t>
            </a:r>
            <a:r>
              <a:rPr lang="zh-CN" altLang="en-US" sz="2800">
                <a:latin typeface="宋体" panose="02010600030101010101" pitchFamily="2" charset="-122"/>
                <a:ea typeface="宋体" panose="02010600030101010101" pitchFamily="2" charset="-122"/>
                <a:cs typeface="宋体" panose="02010600030101010101" pitchFamily="2" charset="-122"/>
              </a:rPr>
              <a:t>，有人欢呼“祝贺”，有人哭“难以置信”。</a:t>
            </a:r>
            <a:r>
              <a:rPr lang="zh-CN" altLang="en-US" sz="1800" b="1">
                <a:solidFill>
                  <a:srgbClr val="356D64"/>
                </a:solidFill>
                <a:sym typeface="+mn-ea"/>
              </a:rPr>
              <a:t>(2023新全国I卷续写) </a:t>
            </a:r>
            <a:endParaRPr lang="zh-CN" altLang="en-US" sz="1800" b="1">
              <a:solidFill>
                <a:srgbClr val="356D64"/>
              </a:solidFill>
              <a:sym typeface="+mn-ea"/>
            </a:endParaRPr>
          </a:p>
        </p:txBody>
      </p:sp>
      <p:sp>
        <p:nvSpPr>
          <p:cNvPr id="14" name="文本框 13"/>
          <p:cNvSpPr txBox="1"/>
          <p:nvPr/>
        </p:nvSpPr>
        <p:spPr>
          <a:xfrm>
            <a:off x="502920" y="2380615"/>
            <a:ext cx="4373245"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sym typeface="+mn-ea"/>
              </a:rPr>
              <a:t>2.</a:t>
            </a:r>
            <a:r>
              <a:rPr lang="zh-CN" sz="2800">
                <a:latin typeface="宋体" panose="02010600030101010101" pitchFamily="2" charset="-122"/>
                <a:ea typeface="宋体" panose="02010600030101010101" pitchFamily="2" charset="-122"/>
                <a:sym typeface="+mn-ea"/>
              </a:rPr>
              <a:t>他</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怒不可遏</a:t>
            </a:r>
            <a:r>
              <a:rPr lang="zh-CN" sz="2800">
                <a:latin typeface="宋体" panose="02010600030101010101" pitchFamily="2" charset="-122"/>
                <a:ea typeface="宋体" panose="02010600030101010101" pitchFamily="2" charset="-122"/>
                <a:sym typeface="+mn-ea"/>
              </a:rPr>
              <a:t>。</a:t>
            </a:r>
            <a:r>
              <a:rPr lang="zh-CN" altLang="en-US" sz="1800" b="1">
                <a:solidFill>
                  <a:srgbClr val="356D64"/>
                </a:solidFill>
                <a:sym typeface="+mn-ea"/>
              </a:rPr>
              <a:t>(续写)</a:t>
            </a:r>
            <a:endParaRPr lang="zh-CN" altLang="en-US" sz="1800" b="1">
              <a:solidFill>
                <a:srgbClr val="356D64"/>
              </a:solidFill>
              <a:sym typeface="+mn-ea"/>
            </a:endParaRPr>
          </a:p>
        </p:txBody>
      </p:sp>
      <p:sp>
        <p:nvSpPr>
          <p:cNvPr id="15" name="文本框 14"/>
          <p:cNvSpPr txBox="1"/>
          <p:nvPr/>
        </p:nvSpPr>
        <p:spPr>
          <a:xfrm>
            <a:off x="502920" y="3678555"/>
            <a:ext cx="8188325" cy="1383665"/>
          </a:xfrm>
          <a:prstGeom prst="rect">
            <a:avLst/>
          </a:prstGeom>
          <a:noFill/>
        </p:spPr>
        <p:txBody>
          <a:bodyPr wrap="square" rtlCol="0" anchor="t">
            <a:spAutoFit/>
          </a:bodyPr>
          <a:p>
            <a:pPr algn="l">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3.</a:t>
            </a:r>
            <a:r>
              <a:rPr lang="zh-CN" sz="2800">
                <a:latin typeface="宋体" panose="02010600030101010101" pitchFamily="2" charset="-122"/>
                <a:ea typeface="宋体" panose="02010600030101010101" pitchFamily="2" charset="-122"/>
                <a:cs typeface="宋体" panose="02010600030101010101" pitchFamily="2" charset="-122"/>
                <a:sym typeface="+mn-ea"/>
              </a:rPr>
              <a:t>你知道，每个节日都有自己的典型食品，端午节也不例外。吃粽子，</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一种由竹叶包的蒸熟的大米</a:t>
            </a:r>
            <a:r>
              <a:rPr lang="zh-CN" sz="2800">
                <a:latin typeface="宋体" panose="02010600030101010101" pitchFamily="2" charset="-122"/>
                <a:ea typeface="宋体" panose="02010600030101010101" pitchFamily="2" charset="-122"/>
                <a:cs typeface="宋体" panose="02010600030101010101" pitchFamily="2" charset="-122"/>
                <a:sym typeface="+mn-ea"/>
              </a:rPr>
              <a:t>，是你不能错过的。</a:t>
            </a:r>
            <a:r>
              <a:rPr lang="zh-CN" altLang="en-US" sz="1800" b="1">
                <a:solidFill>
                  <a:srgbClr val="356D64"/>
                </a:solidFill>
                <a:sym typeface="+mn-ea"/>
              </a:rPr>
              <a:t>(应用文之端午节)</a:t>
            </a:r>
            <a:endParaRPr lang="zh-CN" altLang="en-US" sz="1800" b="1">
              <a:solidFill>
                <a:srgbClr val="356D64"/>
              </a:solidFill>
              <a:sym typeface="+mn-ea"/>
            </a:endParaRPr>
          </a:p>
        </p:txBody>
      </p:sp>
      <p:pic>
        <p:nvPicPr>
          <p:cNvPr id="16" name="图片 15" descr="ae07781d834710b0857f90aa8c36de155025"/>
          <p:cNvPicPr>
            <a:picLocks noChangeAspect="1"/>
          </p:cNvPicPr>
          <p:nvPr/>
        </p:nvPicPr>
        <p:blipFill>
          <a:blip r:embed="rId3"/>
          <a:stretch>
            <a:fillRect/>
          </a:stretch>
        </p:blipFill>
        <p:spPr>
          <a:xfrm>
            <a:off x="9086215" y="4277995"/>
            <a:ext cx="2797810" cy="2219325"/>
          </a:xfrm>
          <a:prstGeom prst="rect">
            <a:avLst/>
          </a:prstGeom>
        </p:spPr>
      </p:pic>
      <p:pic>
        <p:nvPicPr>
          <p:cNvPr id="17" name="图片 16" descr="t013831e3ae9fbd8f3a"/>
          <p:cNvPicPr>
            <a:picLocks noChangeAspect="1"/>
          </p:cNvPicPr>
          <p:nvPr/>
        </p:nvPicPr>
        <p:blipFill>
          <a:blip r:embed="rId4"/>
          <a:stretch>
            <a:fillRect/>
          </a:stretch>
        </p:blipFill>
        <p:spPr>
          <a:xfrm>
            <a:off x="5633085" y="1843405"/>
            <a:ext cx="1905000" cy="1905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to="" calcmode="lin" valueType="num">
                                      <p:cBhvr>
                                        <p:cTn id="12" dur="1" fill="hold"/>
                                        <p:tgtEl>
                                          <p:spTgt spid="12"/>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p:bldP spid="12" grpId="1"/>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boil	/bɔɪl/	v.使沸腾;煮开 n.沸点</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388620" y="4907280"/>
            <a:ext cx="6767830" cy="521970"/>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I could feel anger</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 boiling up</a:t>
            </a:r>
            <a:r>
              <a:rPr lang="en-US" sz="2800" b="0">
                <a:latin typeface="Times New Roman" panose="02020603050405020304" charset="0"/>
                <a:ea typeface="宋体" panose="02010600030101010101" pitchFamily="2" charset="-122"/>
                <a:cs typeface="Times New Roman" panose="02020603050405020304" charset="0"/>
              </a:rPr>
              <a:t> inside me.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nvSpPr>
        <p:spPr>
          <a:xfrm>
            <a:off x="388620" y="1652905"/>
            <a:ext cx="9865360" cy="95313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 They put some rice into a pot of water and left it to</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 boil </a:t>
            </a:r>
            <a:r>
              <a:rPr lang="en-US" sz="2800" b="0">
                <a:latin typeface="Times New Roman" panose="02020603050405020304" charset="0"/>
                <a:ea typeface="宋体" panose="02010600030101010101" pitchFamily="2" charset="-122"/>
                <a:cs typeface="Times New Roman" panose="02020603050405020304" charset="0"/>
              </a:rPr>
              <a:t>while they made the French toast.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388620" y="699770"/>
            <a:ext cx="10784205"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4.</a:t>
            </a:r>
            <a:r>
              <a:rPr lang="zh-CN" altLang="en-US" sz="2800">
                <a:latin typeface="宋体" panose="02010600030101010101" pitchFamily="2" charset="-122"/>
                <a:ea typeface="宋体" panose="02010600030101010101" pitchFamily="2" charset="-122"/>
                <a:cs typeface="宋体" panose="02010600030101010101" pitchFamily="2" charset="-122"/>
              </a:rPr>
              <a:t>他们把一些米饭放进一锅水里，让它</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沸腾</a:t>
            </a:r>
            <a:r>
              <a:rPr lang="zh-CN" altLang="en-US" sz="2800">
                <a:latin typeface="宋体" panose="02010600030101010101" pitchFamily="2" charset="-122"/>
                <a:ea typeface="宋体" panose="02010600030101010101" pitchFamily="2" charset="-122"/>
                <a:cs typeface="宋体" panose="02010600030101010101" pitchFamily="2" charset="-122"/>
              </a:rPr>
              <a:t>，然后做法式吐司。</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502920" y="2724150"/>
            <a:ext cx="5593715"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sym typeface="+mn-ea"/>
              </a:rPr>
              <a:t>5.</a:t>
            </a:r>
            <a:r>
              <a:rPr lang="zh-CN" sz="2800">
                <a:latin typeface="宋体" panose="02010600030101010101" pitchFamily="2" charset="-122"/>
                <a:ea typeface="宋体" panose="02010600030101010101" pitchFamily="2" charset="-122"/>
                <a:cs typeface="宋体" panose="02010600030101010101" pitchFamily="2" charset="-122"/>
                <a:sym typeface="+mn-ea"/>
              </a:rPr>
              <a:t>水在咕嘟咕嘟地</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沸腾着</a:t>
            </a:r>
            <a:r>
              <a:rPr lang="zh-CN" sz="2800">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1" name="文本框 10"/>
          <p:cNvSpPr txBox="1"/>
          <p:nvPr/>
        </p:nvSpPr>
        <p:spPr>
          <a:xfrm>
            <a:off x="388620" y="3451860"/>
            <a:ext cx="676783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The water was bubbling and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boiling away</a:t>
            </a:r>
            <a:r>
              <a:rPr lang="en-US" sz="2800">
                <a:latin typeface="Times New Roman" panose="02020603050405020304" charset="0"/>
                <a:ea typeface="宋体" panose="02010600030101010101" pitchFamily="2" charset="-122"/>
                <a:cs typeface="Times New Roman" panose="02020603050405020304" charset="0"/>
                <a:sym typeface="+mn-ea"/>
              </a:rPr>
              <a:t>.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12" name="文本框 11"/>
          <p:cNvSpPr txBox="1"/>
          <p:nvPr/>
        </p:nvSpPr>
        <p:spPr>
          <a:xfrm>
            <a:off x="388620" y="4179570"/>
            <a:ext cx="4171315" cy="521970"/>
          </a:xfrm>
          <a:prstGeom prst="rect">
            <a:avLst/>
          </a:prstGeom>
          <a:noFill/>
        </p:spPr>
        <p:txBody>
          <a:bodyPr wrap="square" rtlCol="0" anchor="t">
            <a:spAutoFit/>
          </a:bodyPr>
          <a:p>
            <a:pPr indent="0"/>
            <a:r>
              <a:rPr lang="en-US" altLang="zh-CN" sz="2800">
                <a:latin typeface="宋体" panose="02010600030101010101" pitchFamily="2" charset="-122"/>
                <a:ea typeface="宋体" panose="02010600030101010101" pitchFamily="2" charset="-122"/>
                <a:cs typeface="宋体" panose="02010600030101010101" pitchFamily="2" charset="-122"/>
                <a:sym typeface="+mn-ea"/>
              </a:rPr>
              <a:t>6. </a:t>
            </a:r>
            <a:r>
              <a:rPr lang="zh-CN" sz="2800">
                <a:latin typeface="宋体" panose="02010600030101010101" pitchFamily="2" charset="-122"/>
                <a:ea typeface="宋体" panose="02010600030101010101" pitchFamily="2" charset="-122"/>
                <a:cs typeface="宋体" panose="02010600030101010101" pitchFamily="2" charset="-122"/>
                <a:sym typeface="+mn-ea"/>
              </a:rPr>
              <a:t>我感到</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怒火中烧</a:t>
            </a:r>
            <a:r>
              <a:rPr lang="zh-CN" sz="2800">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4" name="图片 13" descr="t010acb6fcef7d877d6"/>
          <p:cNvPicPr>
            <a:picLocks noChangeAspect="1"/>
          </p:cNvPicPr>
          <p:nvPr/>
        </p:nvPicPr>
        <p:blipFill>
          <a:blip r:embed="rId3"/>
          <a:stretch>
            <a:fillRect/>
          </a:stretch>
        </p:blipFill>
        <p:spPr>
          <a:xfrm>
            <a:off x="6866890" y="2606040"/>
            <a:ext cx="3147695" cy="27311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 to="" calcmode="lin" valueType="num">
                                      <p:cBhvr>
                                        <p:cTn id="17" dur="1" fill="hold"/>
                                        <p:tgtEl>
                                          <p:spTgt spid="10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1" grpId="1"/>
      <p:bldP spid="100" grpId="0"/>
      <p:bldP spid="10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liquid	/ˈlɪkwɪd/	n.液体 a.液体的;液态的</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417195" y="1148715"/>
            <a:ext cx="9403715" cy="521970"/>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He took one smell of the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liquid </a:t>
            </a:r>
            <a:r>
              <a:rPr lang="en-US" sz="2800" b="0">
                <a:latin typeface="Times New Roman" panose="02020603050405020304" charset="0"/>
                <a:ea typeface="宋体" panose="02010600030101010101" pitchFamily="2" charset="-122"/>
                <a:cs typeface="Times New Roman" panose="02020603050405020304" charset="0"/>
              </a:rPr>
              <a:t>and his eyes began to water.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301625" y="3448050"/>
            <a:ext cx="8100695" cy="3538220"/>
          </a:xfrm>
          <a:prstGeom prst="rect">
            <a:avLst/>
          </a:prstGeom>
          <a:noFill/>
          <a:ln w="9525">
            <a:noFill/>
          </a:ln>
        </p:spPr>
        <p:txBody>
          <a:bodyPr wrap="square">
            <a:spAutoFit/>
          </a:bodyPr>
          <a:p>
            <a:pPr indent="0" fontAlgn="auto"/>
            <a:r>
              <a:rPr lang="en-US" sz="2800" b="0">
                <a:solidFill>
                  <a:srgbClr val="0A0A0A"/>
                </a:solidFill>
                <a:latin typeface="Times New Roman" panose="02020603050405020304" charset="0"/>
                <a:cs typeface="Times New Roman" panose="02020603050405020304" charset="0"/>
              </a:rPr>
              <a:t>The young couple, who ordered the $18 pinot noir, were then unintentionally served the $2,00</a:t>
            </a:r>
            <a:r>
              <a:rPr lang="en-US" sz="2800" b="0">
                <a:solidFill>
                  <a:srgbClr val="262626"/>
                </a:solidFill>
                <a:latin typeface="Times New Roman" panose="02020603050405020304" charset="0"/>
                <a:cs typeface="Times New Roman" panose="02020603050405020304" charset="0"/>
              </a:rPr>
              <a:t>0 </a:t>
            </a:r>
            <a:r>
              <a:rPr lang="en-US" sz="2800" b="0">
                <a:solidFill>
                  <a:srgbClr val="0A0A0A"/>
                </a:solidFill>
                <a:latin typeface="Times New Roman" panose="02020603050405020304" charset="0"/>
                <a:cs typeface="Times New Roman" panose="02020603050405020304" charset="0"/>
              </a:rPr>
              <a:t>Rothschild by the second waiter On taking their first drink of what they believed was cheap wine</a:t>
            </a:r>
            <a:r>
              <a:rPr lang="en-US" sz="2800" b="0">
                <a:solidFill>
                  <a:srgbClr val="363636"/>
                </a:solidFill>
                <a:latin typeface="Times New Roman" panose="02020603050405020304" charset="0"/>
                <a:cs typeface="Times New Roman" panose="02020603050405020304" charset="0"/>
              </a:rPr>
              <a:t>, </a:t>
            </a:r>
            <a:r>
              <a:rPr lang="en-US" sz="2800" b="0">
                <a:solidFill>
                  <a:srgbClr val="0A0A0A"/>
                </a:solidFill>
                <a:latin typeface="Times New Roman" panose="02020603050405020304" charset="0"/>
                <a:cs typeface="Times New Roman" panose="02020603050405020304" charset="0"/>
              </a:rPr>
              <a:t>they jokingly pretended to be drinking an expensive wine and copied all the behaviors of a wine expert, shaking the wine glasses, observing the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liquid</a:t>
            </a:r>
            <a:r>
              <a:rPr lang="en-US" sz="2800" b="0">
                <a:solidFill>
                  <a:srgbClr val="0A0A0A"/>
                </a:solidFill>
                <a:latin typeface="Times New Roman" panose="02020603050405020304" charset="0"/>
                <a:cs typeface="Times New Roman" panose="02020603050405020304" charset="0"/>
              </a:rPr>
              <a:t> inside and tasting it slowly, totally fascinated.</a:t>
            </a:r>
            <a:endParaRPr lang="zh-CN" altLang="en-US" sz="2800" b="0">
              <a:solidFill>
                <a:srgbClr val="0A0A0A"/>
              </a:solidFill>
              <a:latin typeface="Times New Roman" panose="02020603050405020304" charset="0"/>
              <a:cs typeface="Times New Roman" panose="02020603050405020304" charset="0"/>
            </a:endParaRPr>
          </a:p>
        </p:txBody>
      </p:sp>
      <p:sp>
        <p:nvSpPr>
          <p:cNvPr id="3" name="文本框 2"/>
          <p:cNvSpPr txBox="1"/>
          <p:nvPr/>
        </p:nvSpPr>
        <p:spPr>
          <a:xfrm>
            <a:off x="417195" y="602615"/>
            <a:ext cx="7985125" cy="521970"/>
          </a:xfrm>
          <a:prstGeom prst="rect">
            <a:avLst/>
          </a:prstGeom>
          <a:noFill/>
        </p:spPr>
        <p:txBody>
          <a:bodyPr wrap="square" rtlCol="0" anchor="t">
            <a:spAutoFit/>
          </a:bodyPr>
          <a:p>
            <a:pPr indent="0"/>
            <a:r>
              <a:rPr lang="en-US" altLang="zh-CN" sz="2800">
                <a:latin typeface="宋体" panose="02010600030101010101" pitchFamily="2" charset="-122"/>
                <a:ea typeface="宋体" panose="02010600030101010101" pitchFamily="2" charset="-122"/>
                <a:cs typeface="宋体" panose="02010600030101010101" pitchFamily="2" charset="-122"/>
                <a:sym typeface="+mn-ea"/>
              </a:rPr>
              <a:t>1.</a:t>
            </a:r>
            <a:r>
              <a:rPr lang="zh-CN" sz="2800">
                <a:latin typeface="宋体" panose="02010600030101010101" pitchFamily="2" charset="-122"/>
                <a:ea typeface="宋体" panose="02010600030101010101" pitchFamily="2" charset="-122"/>
                <a:cs typeface="宋体" panose="02010600030101010101" pitchFamily="2" charset="-122"/>
                <a:sym typeface="+mn-ea"/>
              </a:rPr>
              <a:t>他闻了一下那种</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液体</a:t>
            </a:r>
            <a:r>
              <a:rPr lang="zh-CN" sz="2800">
                <a:latin typeface="宋体" panose="02010600030101010101" pitchFamily="2" charset="-122"/>
                <a:ea typeface="宋体" panose="02010600030101010101" pitchFamily="2" charset="-122"/>
                <a:cs typeface="宋体" panose="02010600030101010101" pitchFamily="2" charset="-122"/>
                <a:sym typeface="+mn-ea"/>
              </a:rPr>
              <a:t>，就流起泪来了。</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301625" y="1694815"/>
            <a:ext cx="11092180" cy="181483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这对年轻夫妇点了18美元的黑皮诺酒，然后无意中被第二个服务员端上了2000美元的罗斯柴尔德酒。他们第一次喝下了他们认为是便宜的酒，他们开玩笑地假装喝的是昂贵的酒，并模仿葡萄酒专家的所有行为，摇晃酒杯，观察里面的</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液体</a:t>
            </a:r>
            <a:r>
              <a:rPr lang="zh-CN" altLang="en-US" sz="2800">
                <a:latin typeface="宋体" panose="02010600030101010101" pitchFamily="2" charset="-122"/>
                <a:ea typeface="宋体" panose="02010600030101010101" pitchFamily="2" charset="-122"/>
                <a:cs typeface="宋体" panose="02010600030101010101" pitchFamily="2" charset="-122"/>
              </a:rPr>
              <a:t>，慢慢地品尝，完全被迷住了。</a:t>
            </a:r>
            <a:r>
              <a:rPr lang="zh-CN" altLang="en-US" b="1">
                <a:solidFill>
                  <a:srgbClr val="356D64"/>
                </a:solidFill>
                <a:sym typeface="+mn-ea"/>
              </a:rPr>
              <a:t>(续写)</a:t>
            </a:r>
            <a:endParaRPr lang="en-US" altLang="zh-CN" sz="2800">
              <a:latin typeface="宋体" panose="02010600030101010101" pitchFamily="2" charset="-122"/>
              <a:ea typeface="宋体" panose="02010600030101010101" pitchFamily="2" charset="-122"/>
              <a:cs typeface="宋体" panose="02010600030101010101" pitchFamily="2" charset="-122"/>
            </a:endParaRPr>
          </a:p>
        </p:txBody>
      </p:sp>
      <p:pic>
        <p:nvPicPr>
          <p:cNvPr id="7" name="图片 6"/>
          <p:cNvPicPr>
            <a:picLocks noChangeAspect="1"/>
          </p:cNvPicPr>
          <p:nvPr/>
        </p:nvPicPr>
        <p:blipFill>
          <a:blip r:embed="rId3"/>
          <a:stretch>
            <a:fillRect/>
          </a:stretch>
        </p:blipFill>
        <p:spPr>
          <a:xfrm>
            <a:off x="8495665" y="3533775"/>
            <a:ext cx="3299460" cy="2754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to="" calcmode="lin" valueType="num">
                                      <p:cBhvr>
                                        <p:cTn id="7" dur="1" fill="hold"/>
                                        <p:tgtEl>
                                          <p:spTgt spid="100"/>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obtain	/əbˈteɪn/	vt.获得;赢得 vi.存在;流行</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502920" y="1057910"/>
            <a:ext cx="9732645" cy="521970"/>
          </a:xfrm>
          <a:prstGeom prst="rect">
            <a:avLst/>
          </a:prstGeom>
          <a:noFill/>
          <a:ln w="9525">
            <a:noFill/>
          </a:ln>
        </p:spPr>
        <p:txBody>
          <a:bodyPr wrap="square">
            <a:spAutoFit/>
          </a:bodyPr>
          <a:p>
            <a:pPr indent="0"/>
            <a:r>
              <a:rPr lang="en-US" sz="2800" b="0">
                <a:solidFill>
                  <a:srgbClr val="000000"/>
                </a:solidFill>
                <a:latin typeface="Times New Roman" panose="02020603050405020304" charset="0"/>
                <a:ea typeface="Microsoft YaHei UI" panose="020B0503020204020204" charset="-122"/>
                <a:cs typeface="Times New Roman" panose="02020603050405020304" charset="0"/>
              </a:rPr>
              <a:t> I can only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obtain temporary employment</a:t>
            </a:r>
            <a:r>
              <a:rPr lang="en-US" sz="2800" b="0">
                <a:solidFill>
                  <a:srgbClr val="000000"/>
                </a:solidFill>
                <a:latin typeface="Times New Roman" panose="02020603050405020304" charset="0"/>
                <a:ea typeface="Microsoft YaHei UI" panose="020B0503020204020204" charset="-122"/>
                <a:cs typeface="Times New Roman" panose="02020603050405020304" charset="0"/>
              </a:rPr>
              <a:t>, for a small</a:t>
            </a:r>
            <a:r>
              <a:rPr lang="en-US" sz="2800" b="0">
                <a:solidFill>
                  <a:srgbClr val="000000"/>
                </a:solidFill>
                <a:latin typeface="Times New Roman" panose="02020603050405020304" charset="0"/>
                <a:ea typeface="宋体" panose="02010600030101010101" pitchFamily="2" charset="-122"/>
                <a:cs typeface="Times New Roman" panose="02020603050405020304" charset="0"/>
              </a:rPr>
              <a:t> s</a:t>
            </a:r>
            <a:r>
              <a:rPr lang="en-US" sz="2800" b="0">
                <a:solidFill>
                  <a:srgbClr val="000000"/>
                </a:solidFill>
                <a:latin typeface="Times New Roman" panose="02020603050405020304" charset="0"/>
                <a:ea typeface="Microsoft YaHei UI" panose="020B0503020204020204" charset="-122"/>
                <a:cs typeface="Times New Roman" panose="02020603050405020304" charset="0"/>
              </a:rPr>
              <a:t>alary.</a:t>
            </a:r>
            <a:endParaRPr lang="en-US" altLang="en-US" sz="2800" b="0">
              <a:solidFill>
                <a:srgbClr val="000000"/>
              </a:solidFill>
              <a:latin typeface="Times New Roman" panose="02020603050405020304" charset="0"/>
              <a:ea typeface="Microsoft YaHei UI" panose="020B0503020204020204" charset="-122"/>
              <a:cs typeface="Times New Roman" panose="02020603050405020304" charset="0"/>
            </a:endParaRPr>
          </a:p>
        </p:txBody>
      </p:sp>
      <p:sp>
        <p:nvSpPr>
          <p:cNvPr id="2" name="文本框 1"/>
          <p:cNvSpPr txBox="1"/>
          <p:nvPr/>
        </p:nvSpPr>
        <p:spPr>
          <a:xfrm>
            <a:off x="502920" y="3268345"/>
            <a:ext cx="11395075" cy="1383665"/>
          </a:xfrm>
          <a:prstGeom prst="rect">
            <a:avLst/>
          </a:prstGeom>
          <a:noFill/>
          <a:ln w="9525">
            <a:noFill/>
          </a:ln>
        </p:spPr>
        <p:txBody>
          <a:bodyPr wrap="square">
            <a:spAutoFit/>
          </a:bodyPr>
          <a:p>
            <a:pPr indent="0" fontAlgn="auto"/>
            <a:r>
              <a:rPr lang="en-US" sz="2800" b="0">
                <a:latin typeface="Times New Roman" panose="02020603050405020304" charset="0"/>
                <a:ea typeface="宋体" panose="02010600030101010101" pitchFamily="2" charset="-122"/>
                <a:cs typeface="Times New Roman" panose="02020603050405020304" charset="0"/>
              </a:rPr>
              <a:t>I really want to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obtain this precious opportunity</a:t>
            </a:r>
            <a:r>
              <a:rPr lang="en-US" sz="2800" b="0">
                <a:latin typeface="Times New Roman" panose="02020603050405020304" charset="0"/>
                <a:ea typeface="宋体" panose="02010600030101010101" pitchFamily="2" charset="-122"/>
                <a:cs typeface="Times New Roman" panose="02020603050405020304" charset="0"/>
              </a:rPr>
              <a:t> because, by offering my service, I will be able to improve my organizational ability, communication skills as well as my confidence in speaking English in public.</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502920" y="483235"/>
            <a:ext cx="10772775"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我只能</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找一份临时工</a:t>
            </a:r>
            <a:r>
              <a:rPr lang="zh-CN" altLang="en-US" sz="2800">
                <a:latin typeface="宋体" panose="02010600030101010101" pitchFamily="2" charset="-122"/>
                <a:ea typeface="宋体" panose="02010600030101010101" pitchFamily="2" charset="-122"/>
                <a:cs typeface="宋体" panose="02010600030101010101" pitchFamily="2" charset="-122"/>
              </a:rPr>
              <a:t>，薪水很低。</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502920" y="1632585"/>
            <a:ext cx="10772775" cy="122999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我真的很想</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获得这个宝贵的机会</a:t>
            </a:r>
            <a:r>
              <a:rPr lang="zh-CN" altLang="en-US" sz="2800">
                <a:latin typeface="宋体" panose="02010600030101010101" pitchFamily="2" charset="-122"/>
                <a:ea typeface="宋体" panose="02010600030101010101" pitchFamily="2" charset="-122"/>
                <a:cs typeface="宋体" panose="02010600030101010101" pitchFamily="2" charset="-122"/>
              </a:rPr>
              <a:t>，因为通过提供我的服务，我将能够提高我的组织能力，沟通能力以及在公共场合说英语的信心。</a:t>
            </a:r>
            <a:r>
              <a:rPr lang="zh-CN" altLang="en-US" sz="1800" b="1">
                <a:solidFill>
                  <a:srgbClr val="356D64"/>
                </a:solidFill>
              </a:rPr>
              <a:t>(</a:t>
            </a:r>
            <a:r>
              <a:rPr lang="zh-CN" altLang="en-US" sz="1800" b="1">
                <a:solidFill>
                  <a:srgbClr val="356D64"/>
                </a:solidFill>
                <a:sym typeface="+mn-ea"/>
              </a:rPr>
              <a:t>2015陕西卷之应聘“英语文化节”  </a:t>
            </a:r>
            <a:r>
              <a:rPr lang="zh-CN" altLang="en-US" sz="1800" b="1">
                <a:solidFill>
                  <a:srgbClr val="356D64"/>
                </a:solidFill>
              </a:rPr>
              <a:t>)</a:t>
            </a:r>
            <a:endParaRPr lang="zh-CN" altLang="en-US" sz="1800" b="1">
              <a:solidFill>
                <a:srgbClr val="356D64"/>
              </a:solidFill>
            </a:endParaRPr>
          </a:p>
        </p:txBody>
      </p:sp>
      <p:pic>
        <p:nvPicPr>
          <p:cNvPr id="7" name="图片 6"/>
          <p:cNvPicPr>
            <a:picLocks noChangeAspect="1"/>
          </p:cNvPicPr>
          <p:nvPr/>
        </p:nvPicPr>
        <p:blipFill>
          <a:blip r:embed="rId3"/>
          <a:stretch>
            <a:fillRect/>
          </a:stretch>
        </p:blipFill>
        <p:spPr>
          <a:xfrm>
            <a:off x="5937250" y="4652010"/>
            <a:ext cx="3241675" cy="2042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to="" calcmode="lin" valueType="num">
                                      <p:cBhvr>
                                        <p:cTn id="7" dur="1" fill="hold"/>
                                        <p:tgtEl>
                                          <p:spTgt spid="100"/>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acknowledge	/əkˈnɒlɪdʒ/	vt.承认(属实等);感谢</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3" name="文本框 2"/>
          <p:cNvSpPr txBox="1"/>
          <p:nvPr>
            <p:custDataLst>
              <p:tags r:id="rId3"/>
            </p:custDataLst>
          </p:nvPr>
        </p:nvSpPr>
        <p:spPr>
          <a:xfrm>
            <a:off x="301625" y="636905"/>
            <a:ext cx="11189970"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sym typeface="+mn-ea"/>
              </a:rPr>
              <a:t>1.</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大家公认</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这个越野赛跑是增强我们意志的机会。</a:t>
            </a:r>
            <a:r>
              <a:rPr lang="zh-CN" altLang="en-US" sz="1800" b="1">
                <a:solidFill>
                  <a:srgbClr val="356D64"/>
                </a:solidFill>
                <a:sym typeface="+mn-ea"/>
              </a:rPr>
              <a:t>（2020新高考全国卷续写）</a:t>
            </a:r>
            <a:endParaRPr lang="zh-CN" altLang="en-US" sz="1800" b="1">
              <a:solidFill>
                <a:srgbClr val="356D64"/>
              </a:solidFill>
              <a:sym typeface="+mn-ea"/>
            </a:endParaRPr>
          </a:p>
        </p:txBody>
      </p:sp>
      <p:sp>
        <p:nvSpPr>
          <p:cNvPr id="5" name="文本框 4"/>
          <p:cNvSpPr txBox="1"/>
          <p:nvPr>
            <p:custDataLst>
              <p:tags r:id="rId4"/>
            </p:custDataLst>
          </p:nvPr>
        </p:nvSpPr>
        <p:spPr>
          <a:xfrm>
            <a:off x="301625" y="1506220"/>
            <a:ext cx="10981055" cy="953135"/>
          </a:xfrm>
          <a:prstGeom prst="rect">
            <a:avLst/>
          </a:prstGeom>
          <a:noFill/>
        </p:spPr>
        <p:txBody>
          <a:bodyPr wrap="square" rtlCol="0" anchor="t">
            <a:spAutoFit/>
          </a:bodyPr>
          <a:p>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It is acknowledged that</a:t>
            </a:r>
            <a:r>
              <a:rPr lang="zh-CN" altLang="en-US" sz="2800">
                <a:latin typeface="Times New Roman" panose="02020603050405020304" charset="0"/>
                <a:cs typeface="Times New Roman" panose="02020603050405020304" charset="0"/>
                <a:sym typeface="+mn-ea"/>
              </a:rPr>
              <a:t> the cross-country race is an opportunity to strengthen our will.</a:t>
            </a:r>
            <a:endParaRPr lang="zh-CN" altLang="en-US" sz="2800">
              <a:latin typeface="Times New Roman" panose="02020603050405020304" charset="0"/>
              <a:cs typeface="Times New Roman" panose="02020603050405020304" charset="0"/>
              <a:sym typeface="+mn-ea"/>
            </a:endParaRPr>
          </a:p>
        </p:txBody>
      </p:sp>
      <p:sp>
        <p:nvSpPr>
          <p:cNvPr id="6" name="文本框 5"/>
          <p:cNvSpPr txBox="1"/>
          <p:nvPr>
            <p:custDataLst>
              <p:tags r:id="rId5"/>
            </p:custDataLst>
          </p:nvPr>
        </p:nvSpPr>
        <p:spPr>
          <a:xfrm>
            <a:off x="147320" y="2459355"/>
            <a:ext cx="11036300" cy="953135"/>
          </a:xfrm>
          <a:prstGeom prst="rect">
            <a:avLst/>
          </a:prstGeom>
          <a:noFill/>
        </p:spPr>
        <p:txBody>
          <a:bodyPr wrap="square" rtlCol="0" anchor="t">
            <a:spAutoFit/>
          </a:bodyPr>
          <a:p>
            <a:pPr algn="l">
              <a:buClrTx/>
              <a:buSzTx/>
              <a:buFontTx/>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我</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感谢我的英语老师</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，没有他我不可能在英语方面取得如此巨大的进步。 </a:t>
            </a:r>
            <a:r>
              <a:rPr lang="zh-CN" altLang="en-US" sz="1800" b="1">
                <a:solidFill>
                  <a:srgbClr val="356D64"/>
                </a:solidFill>
                <a:sym typeface="+mn-ea"/>
              </a:rPr>
              <a:t>(应用文之感谢信)</a:t>
            </a:r>
            <a:endParaRPr lang="zh-CN" altLang="en-US" sz="1800" b="1">
              <a:solidFill>
                <a:srgbClr val="356D64"/>
              </a:solidFill>
              <a:sym typeface="+mn-ea"/>
            </a:endParaRPr>
          </a:p>
        </p:txBody>
      </p:sp>
      <p:sp>
        <p:nvSpPr>
          <p:cNvPr id="7" name="文本框 6"/>
          <p:cNvSpPr txBox="1"/>
          <p:nvPr>
            <p:custDataLst>
              <p:tags r:id="rId6"/>
            </p:custDataLst>
          </p:nvPr>
        </p:nvSpPr>
        <p:spPr>
          <a:xfrm>
            <a:off x="301625" y="3429000"/>
            <a:ext cx="9791065" cy="95313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sym typeface="+mn-ea"/>
              </a:rPr>
              <a:t>I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acknowledge my English teacher</a:t>
            </a:r>
            <a:r>
              <a:rPr lang="zh-CN" altLang="en-US" sz="2800">
                <a:latin typeface="Times New Roman" panose="02020603050405020304" charset="0"/>
                <a:cs typeface="Times New Roman" panose="02020603050405020304" charset="0"/>
                <a:sym typeface="+mn-ea"/>
              </a:rPr>
              <a:t>，without whom I couldn't have made such great progress in English.</a:t>
            </a:r>
            <a:endParaRPr lang="zh-CN" altLang="en-US" sz="2800">
              <a:latin typeface="Times New Roman" panose="02020603050405020304" charset="0"/>
              <a:cs typeface="Times New Roman" panose="02020603050405020304" charset="0"/>
              <a:sym typeface="+mn-ea"/>
            </a:endParaRPr>
          </a:p>
        </p:txBody>
      </p:sp>
      <p:sp>
        <p:nvSpPr>
          <p:cNvPr id="8" name="文本框 7"/>
          <p:cNvSpPr txBox="1"/>
          <p:nvPr>
            <p:custDataLst>
              <p:tags r:id="rId7"/>
            </p:custDataLst>
          </p:nvPr>
        </p:nvSpPr>
        <p:spPr>
          <a:xfrm>
            <a:off x="301625" y="5351780"/>
            <a:ext cx="8545830" cy="95313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sym typeface="+mn-ea"/>
              </a:rPr>
              <a:t>Lu Xun,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acknowledged as</a:t>
            </a:r>
            <a:r>
              <a:rPr lang="zh-CN" altLang="en-US" sz="2800">
                <a:latin typeface="Times New Roman" panose="02020603050405020304" charset="0"/>
                <a:cs typeface="Times New Roman" panose="02020603050405020304" charset="0"/>
                <a:sym typeface="+mn-ea"/>
              </a:rPr>
              <a:t> one of the greatest modern writers in China, was born in Shaoxing, Zhejiang Province.</a:t>
            </a:r>
            <a:endParaRPr lang="zh-CN" altLang="en-US" sz="2800">
              <a:latin typeface="Times New Roman" panose="02020603050405020304" charset="0"/>
              <a:cs typeface="Times New Roman" panose="02020603050405020304" charset="0"/>
              <a:sym typeface="+mn-ea"/>
            </a:endParaRPr>
          </a:p>
        </p:txBody>
      </p:sp>
      <p:sp>
        <p:nvSpPr>
          <p:cNvPr id="9" name="文本框 8"/>
          <p:cNvSpPr txBox="1"/>
          <p:nvPr>
            <p:custDataLst>
              <p:tags r:id="rId8"/>
            </p:custDataLst>
          </p:nvPr>
        </p:nvSpPr>
        <p:spPr>
          <a:xfrm>
            <a:off x="301625" y="4281805"/>
            <a:ext cx="8279765" cy="953135"/>
          </a:xfrm>
          <a:prstGeom prst="rect">
            <a:avLst/>
          </a:prstGeom>
          <a:noFill/>
        </p:spPr>
        <p:txBody>
          <a:bodyPr wrap="square" rtlCol="0" anchor="t">
            <a:spAutoFit/>
          </a:bodyPr>
          <a:p>
            <a:pPr algn="l">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rPr>
              <a:t>3.</a:t>
            </a:r>
            <a:r>
              <a:rPr lang="zh-CN" altLang="en-US" sz="2800">
                <a:latin typeface="宋体" panose="02010600030101010101" pitchFamily="2" charset="-122"/>
                <a:ea typeface="宋体" panose="02010600030101010101" pitchFamily="2" charset="-122"/>
                <a:cs typeface="宋体" panose="02010600030101010101" pitchFamily="2" charset="-122"/>
              </a:rPr>
              <a:t>鲁迅，</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被公认为</a:t>
            </a:r>
            <a:r>
              <a:rPr lang="zh-CN" altLang="en-US" sz="2800">
                <a:latin typeface="宋体" panose="02010600030101010101" pitchFamily="2" charset="-122"/>
                <a:ea typeface="宋体" panose="02010600030101010101" pitchFamily="2" charset="-122"/>
                <a:cs typeface="宋体" panose="02010600030101010101" pitchFamily="2" charset="-122"/>
              </a:rPr>
              <a:t>中国现代最伟大的作家之一，出生于浙江绍兴。</a:t>
            </a:r>
            <a:r>
              <a:rPr lang="zh-CN" altLang="en-US" sz="1800" b="1">
                <a:solidFill>
                  <a:srgbClr val="356D64"/>
                </a:solidFill>
              </a:rPr>
              <a:t>(应用文)</a:t>
            </a:r>
            <a:endParaRPr lang="zh-CN" altLang="en-US" sz="1800" b="1">
              <a:solidFill>
                <a:srgbClr val="356D64"/>
              </a:solidFill>
            </a:endParaRPr>
          </a:p>
        </p:txBody>
      </p:sp>
      <p:pic>
        <p:nvPicPr>
          <p:cNvPr id="10" name="图片 9"/>
          <p:cNvPicPr>
            <a:picLocks noChangeAspect="1"/>
          </p:cNvPicPr>
          <p:nvPr>
            <p:custDataLst>
              <p:tags r:id="rId9"/>
            </p:custDataLst>
          </p:nvPr>
        </p:nvPicPr>
        <p:blipFill>
          <a:blip r:embed="rId10"/>
          <a:stretch>
            <a:fillRect/>
          </a:stretch>
        </p:blipFill>
        <p:spPr>
          <a:xfrm>
            <a:off x="8992870" y="4029710"/>
            <a:ext cx="2498725" cy="23660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acknowledge	/əkˈnɒlɪdʒ/	vt.承认(属实等);感谢</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301625" y="3230880"/>
            <a:ext cx="7633970" cy="95313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I was standing right next to her, but she didn't even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acknowledge me</a:t>
            </a:r>
            <a:r>
              <a:rPr lang="en-US" sz="2800" b="0">
                <a:latin typeface="Times New Roman" panose="02020603050405020304" charset="0"/>
                <a:ea typeface="宋体" panose="02010600030101010101" pitchFamily="2" charset="-122"/>
                <a:cs typeface="Times New Roman" panose="02020603050405020304" charset="0"/>
              </a:rPr>
              <a:t>.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416560" y="1566545"/>
            <a:ext cx="10378440" cy="95313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Tom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acknowledged being defeated/having been defeated</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in the English speech competition， which made us quite depressed.</a:t>
            </a:r>
            <a:endParaRPr lang="zh-CN" altLang="en-US" sz="2800">
              <a:latin typeface="Times New Roman" panose="02020603050405020304" charset="0"/>
              <a:cs typeface="Times New Roman" panose="02020603050405020304" charset="0"/>
            </a:endParaRPr>
          </a:p>
        </p:txBody>
      </p:sp>
      <p:sp>
        <p:nvSpPr>
          <p:cNvPr id="5" name="文本框 4"/>
          <p:cNvSpPr txBox="1"/>
          <p:nvPr/>
        </p:nvSpPr>
        <p:spPr>
          <a:xfrm>
            <a:off x="416560" y="949960"/>
            <a:ext cx="10686415"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4.</a:t>
            </a:r>
            <a:r>
              <a:rPr lang="zh-CN" altLang="en-US" sz="2800">
                <a:latin typeface="宋体" panose="02010600030101010101" pitchFamily="2" charset="-122"/>
                <a:ea typeface="宋体" panose="02010600030101010101" pitchFamily="2" charset="-122"/>
                <a:cs typeface="宋体" panose="02010600030101010101" pitchFamily="2" charset="-122"/>
              </a:rPr>
              <a:t>汤姆</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承认他在英语演讲比赛中失败了</a:t>
            </a:r>
            <a:r>
              <a:rPr lang="zh-CN" altLang="en-US" sz="2800">
                <a:latin typeface="宋体" panose="02010600030101010101" pitchFamily="2" charset="-122"/>
                <a:ea typeface="宋体" panose="02010600030101010101" pitchFamily="2" charset="-122"/>
                <a:cs typeface="宋体" panose="02010600030101010101" pitchFamily="2" charset="-122"/>
              </a:rPr>
              <a:t>，这使我们很沮丧</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356D64"/>
                </a:solidFill>
                <a:latin typeface="宋体" panose="02010600030101010101" pitchFamily="2" charset="-122"/>
                <a:ea typeface="宋体" panose="02010600030101010101" pitchFamily="2" charset="-122"/>
                <a:cs typeface="宋体" panose="02010600030101010101" pitchFamily="2" charset="-122"/>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416560" y="2614295"/>
            <a:ext cx="9161145" cy="521970"/>
          </a:xfrm>
          <a:prstGeom prst="rect">
            <a:avLst/>
          </a:prstGeom>
          <a:noFill/>
        </p:spPr>
        <p:txBody>
          <a:bodyPr wrap="square" rtlCol="0" anchor="t">
            <a:spAutoFit/>
          </a:bodyPr>
          <a:p>
            <a:pPr indent="0"/>
            <a:r>
              <a:rPr lang="en-US" altLang="zh-CN" sz="2800">
                <a:latin typeface="Times New Roman" panose="02020603050405020304" charset="0"/>
                <a:ea typeface="宋体" panose="02010600030101010101" pitchFamily="2" charset="-122"/>
                <a:cs typeface="Times New Roman" panose="02020603050405020304" charset="0"/>
                <a:sym typeface="+mn-ea"/>
              </a:rPr>
              <a:t>5.</a:t>
            </a:r>
            <a:r>
              <a:rPr lang="zh-CN" sz="2800">
                <a:latin typeface="Times New Roman" panose="02020603050405020304" charset="0"/>
                <a:ea typeface="宋体" panose="02010600030101010101" pitchFamily="2" charset="-122"/>
                <a:cs typeface="Times New Roman" panose="02020603050405020304" charset="0"/>
                <a:sym typeface="+mn-ea"/>
              </a:rPr>
              <a:t>我就站在她身边，可是她理都</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不理我</a:t>
            </a:r>
            <a:r>
              <a:rPr lang="zh-CN" sz="2800">
                <a:latin typeface="Times New Roman" panose="02020603050405020304" charset="0"/>
                <a:ea typeface="宋体" panose="02010600030101010101" pitchFamily="2" charset="-122"/>
                <a:cs typeface="Times New Roman" panose="02020603050405020304" charset="0"/>
                <a:sym typeface="+mn-ea"/>
              </a:rPr>
              <a:t>。</a:t>
            </a:r>
            <a:r>
              <a:rPr lang="zh-CN" altLang="en-US" b="1">
                <a:solidFill>
                  <a:srgbClr val="356D64"/>
                </a:solidFill>
                <a:sym typeface="+mn-ea"/>
              </a:rPr>
              <a:t>(续写)</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p:txBody>
      </p:sp>
      <p:pic>
        <p:nvPicPr>
          <p:cNvPr id="7" name="图片 6"/>
          <p:cNvPicPr>
            <a:picLocks noChangeAspect="1"/>
          </p:cNvPicPr>
          <p:nvPr/>
        </p:nvPicPr>
        <p:blipFill>
          <a:blip r:embed="rId3"/>
          <a:stretch>
            <a:fillRect/>
          </a:stretch>
        </p:blipFill>
        <p:spPr>
          <a:xfrm>
            <a:off x="8226425" y="2757170"/>
            <a:ext cx="2722245" cy="29648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to="" calcmode="lin" valueType="num">
                                      <p:cBhvr>
                                        <p:cTn id="12" dur="1" fill="hold"/>
                                        <p:tgtEl>
                                          <p:spTgt spid="10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0" grpId="0"/>
      <p:bldP spid="10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defeat	/dɪˈfi:t/	n.失败;挫败 vt.击败;战胜</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419100" y="1286510"/>
            <a:ext cx="8867140" cy="95313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 The visiting team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was defeated by</a:t>
            </a:r>
            <a:r>
              <a:rPr lang="zh-CN" altLang="en-US" sz="2800">
                <a:latin typeface="Times New Roman" panose="02020603050405020304" charset="0"/>
                <a:cs typeface="Times New Roman" panose="02020603050405020304" charset="0"/>
              </a:rPr>
              <a:t> our women football team last night，which made us excited and proud.</a:t>
            </a:r>
            <a:endParaRPr lang="zh-CN" altLang="en-US" sz="2800">
              <a:latin typeface="Times New Roman" panose="02020603050405020304" charset="0"/>
              <a:cs typeface="Times New Roman" panose="02020603050405020304" charset="0"/>
            </a:endParaRPr>
          </a:p>
        </p:txBody>
      </p:sp>
      <p:sp>
        <p:nvSpPr>
          <p:cNvPr id="3" name="文本框 2"/>
          <p:cNvSpPr txBox="1"/>
          <p:nvPr/>
        </p:nvSpPr>
        <p:spPr>
          <a:xfrm>
            <a:off x="502920" y="5249545"/>
            <a:ext cx="10201275" cy="953135"/>
          </a:xfrm>
          <a:prstGeom prst="rect">
            <a:avLst/>
          </a:prstGeom>
          <a:noFill/>
          <a:ln w="9525">
            <a:noFill/>
          </a:ln>
        </p:spPr>
        <p:txBody>
          <a:bodyPr wrap="square">
            <a:spAutoFit/>
          </a:bodyPr>
          <a:p>
            <a:pPr indent="0"/>
            <a:r>
              <a:rPr lang="en-US" sz="2800" b="0">
                <a:solidFill>
                  <a:srgbClr val="0A0A0A"/>
                </a:solidFill>
                <a:latin typeface="Times New Roman" panose="02020603050405020304" charset="0"/>
                <a:ea typeface="宋体" panose="02010600030101010101" pitchFamily="2" charset="-122"/>
                <a:cs typeface="Times New Roman" panose="02020603050405020304" charset="0"/>
              </a:rPr>
              <a:t>The clock ticked off the last few seconds and the first-place team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remained undefeated</a:t>
            </a:r>
            <a:r>
              <a:rPr lang="en-US" sz="2800" b="0">
                <a:solidFill>
                  <a:srgbClr val="0A0A0A"/>
                </a:solidFill>
                <a:latin typeface="Times New Roman" panose="02020603050405020304" charset="0"/>
                <a:ea typeface="宋体" panose="02010600030101010101" pitchFamily="2" charset="-122"/>
                <a:cs typeface="Times New Roman" panose="02020603050405020304" charset="0"/>
              </a:rPr>
              <a:t>.</a:t>
            </a:r>
            <a:endParaRPr lang="en-US" altLang="en-US" sz="2800" b="0">
              <a:solidFill>
                <a:srgbClr val="0A0A0A"/>
              </a:solidFill>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502920" y="2894965"/>
            <a:ext cx="8867140" cy="521970"/>
          </a:xfrm>
          <a:prstGeom prst="rect">
            <a:avLst/>
          </a:prstGeom>
          <a:noFill/>
        </p:spPr>
        <p:txBody>
          <a:bodyPr wrap="square" rtlCol="0" anchor="t">
            <a:spAutoFit/>
          </a:bodyPr>
          <a:p>
            <a:pPr indent="0"/>
            <a:r>
              <a:rPr lang="en-US" sz="2800">
                <a:latin typeface="Times New Roman" panose="02020603050405020304" charset="0"/>
                <a:ea typeface="宋体" panose="02010600030101010101" pitchFamily="2" charset="-122"/>
                <a:cs typeface="Times New Roman" panose="02020603050405020304" charset="0"/>
                <a:sym typeface="+mn-ea"/>
              </a:rPr>
              <a:t>Don't let this</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 defeat </a:t>
            </a:r>
            <a:r>
              <a:rPr lang="en-US" sz="2800">
                <a:latin typeface="Times New Roman" panose="02020603050405020304" charset="0"/>
                <a:ea typeface="宋体" panose="02010600030101010101" pitchFamily="2" charset="-122"/>
                <a:cs typeface="Times New Roman" panose="02020603050405020304" charset="0"/>
                <a:sym typeface="+mn-ea"/>
              </a:rPr>
              <a:t>dishearten you.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502920" y="4072255"/>
            <a:ext cx="886714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The instruction manual completely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defeated me</a:t>
            </a:r>
            <a:r>
              <a:rPr lang="en-US" sz="2800">
                <a:latin typeface="Times New Roman" panose="02020603050405020304" charset="0"/>
                <a:ea typeface="宋体" panose="02010600030101010101" pitchFamily="2" charset="-122"/>
                <a:cs typeface="Times New Roman" panose="02020603050405020304" charset="0"/>
                <a:sym typeface="+mn-ea"/>
              </a:rPr>
              <a:t>.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502920" y="627380"/>
            <a:ext cx="10779760"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rPr>
              <a:t>1.</a:t>
            </a:r>
            <a:r>
              <a:rPr lang="zh-CN" altLang="en-US" sz="2800">
                <a:latin typeface="宋体" panose="02010600030101010101" pitchFamily="2" charset="-122"/>
                <a:ea typeface="宋体" panose="02010600030101010101" pitchFamily="2" charset="-122"/>
              </a:rPr>
              <a:t>昨晚客队</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被</a:t>
            </a:r>
            <a:r>
              <a:rPr lang="zh-CN" altLang="en-US" sz="2800">
                <a:latin typeface="宋体" panose="02010600030101010101" pitchFamily="2" charset="-122"/>
                <a:ea typeface="宋体" panose="02010600030101010101" pitchFamily="2" charset="-122"/>
              </a:rPr>
              <a:t>我们的女足</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打败</a:t>
            </a:r>
            <a:r>
              <a:rPr lang="zh-CN" altLang="en-US" sz="2800">
                <a:latin typeface="宋体" panose="02010600030101010101" pitchFamily="2" charset="-122"/>
                <a:ea typeface="宋体" panose="02010600030101010101" pitchFamily="2" charset="-122"/>
              </a:rPr>
              <a:t>了，这使我们既兴奋又自豪。</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endParaRPr>
          </a:p>
        </p:txBody>
      </p:sp>
      <p:sp>
        <p:nvSpPr>
          <p:cNvPr id="8" name="文本框 7"/>
          <p:cNvSpPr txBox="1"/>
          <p:nvPr/>
        </p:nvSpPr>
        <p:spPr>
          <a:xfrm>
            <a:off x="502920" y="2349500"/>
            <a:ext cx="8867140" cy="521970"/>
          </a:xfrm>
          <a:prstGeom prst="rect">
            <a:avLst/>
          </a:prstGeom>
          <a:noFill/>
        </p:spPr>
        <p:txBody>
          <a:bodyPr wrap="square" rtlCol="0" anchor="t">
            <a:spAutoFit/>
          </a:bodyPr>
          <a:p>
            <a:pPr indent="0"/>
            <a:r>
              <a:rPr lang="en-US" altLang="zh-CN" sz="2800">
                <a:latin typeface="宋体" panose="02010600030101010101" pitchFamily="2" charset="-122"/>
                <a:ea typeface="宋体" panose="02010600030101010101" pitchFamily="2" charset="-122"/>
                <a:sym typeface="+mn-ea"/>
              </a:rPr>
              <a:t>2.</a:t>
            </a:r>
            <a:r>
              <a:rPr lang="zh-CN" sz="2800">
                <a:latin typeface="宋体" panose="02010600030101010101" pitchFamily="2" charset="-122"/>
                <a:ea typeface="宋体" panose="02010600030101010101" pitchFamily="2" charset="-122"/>
                <a:sym typeface="+mn-ea"/>
              </a:rPr>
              <a:t>不要因这次</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失败</a:t>
            </a:r>
            <a:r>
              <a:rPr lang="zh-CN" sz="2800">
                <a:latin typeface="宋体" panose="02010600030101010101" pitchFamily="2" charset="-122"/>
                <a:ea typeface="宋体" panose="02010600030101010101" pitchFamily="2" charset="-122"/>
                <a:sym typeface="+mn-ea"/>
              </a:rPr>
              <a:t>而气馁。</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sym typeface="+mn-ea"/>
            </a:endParaRPr>
          </a:p>
        </p:txBody>
      </p:sp>
      <p:sp>
        <p:nvSpPr>
          <p:cNvPr id="9" name="文本框 8"/>
          <p:cNvSpPr txBox="1"/>
          <p:nvPr/>
        </p:nvSpPr>
        <p:spPr>
          <a:xfrm>
            <a:off x="419100" y="3483610"/>
            <a:ext cx="8867140"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sym typeface="+mn-ea"/>
              </a:rPr>
              <a:t>3.</a:t>
            </a:r>
            <a:r>
              <a:rPr lang="zh-CN" sz="2800">
                <a:latin typeface="宋体" panose="02010600030101010101" pitchFamily="2" charset="-122"/>
                <a:ea typeface="宋体" panose="02010600030101010101" pitchFamily="2" charset="-122"/>
                <a:sym typeface="+mn-ea"/>
              </a:rPr>
              <a:t>这操作指南</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把我完全弄糊涂了</a:t>
            </a:r>
            <a:r>
              <a:rPr lang="zh-CN" sz="2800">
                <a:latin typeface="宋体" panose="02010600030101010101" pitchFamily="2" charset="-122"/>
                <a:ea typeface="宋体" panose="02010600030101010101" pitchFamily="2" charset="-122"/>
                <a:sym typeface="+mn-ea"/>
              </a:rPr>
              <a:t>。</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sym typeface="+mn-ea"/>
            </a:endParaRPr>
          </a:p>
        </p:txBody>
      </p:sp>
      <p:sp>
        <p:nvSpPr>
          <p:cNvPr id="10" name="文本框 9"/>
          <p:cNvSpPr txBox="1"/>
          <p:nvPr/>
        </p:nvSpPr>
        <p:spPr>
          <a:xfrm>
            <a:off x="502920" y="4571365"/>
            <a:ext cx="10200640"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rPr>
              <a:t>4.</a:t>
            </a:r>
            <a:r>
              <a:rPr lang="zh-CN" altLang="en-US" sz="2800">
                <a:latin typeface="宋体" panose="02010600030101010101" pitchFamily="2" charset="-122"/>
                <a:ea typeface="宋体" panose="02010600030101010101" pitchFamily="2" charset="-122"/>
              </a:rPr>
              <a:t>时钟在最后几秒钟滴答作响，第一名的队伍</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保持不败</a:t>
            </a:r>
            <a:r>
              <a:rPr lang="zh-CN" altLang="en-US" sz="2800">
                <a:latin typeface="宋体" panose="02010600030101010101" pitchFamily="2" charset="-122"/>
                <a:ea typeface="宋体" panose="02010600030101010101" pitchFamily="2" charset="-122"/>
              </a:rPr>
              <a:t>。</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endParaRPr>
          </a:p>
        </p:txBody>
      </p:sp>
      <p:pic>
        <p:nvPicPr>
          <p:cNvPr id="11" name="图片 10"/>
          <p:cNvPicPr>
            <a:picLocks noChangeAspect="1"/>
          </p:cNvPicPr>
          <p:nvPr/>
        </p:nvPicPr>
        <p:blipFill>
          <a:blip r:embed="rId3"/>
          <a:stretch>
            <a:fillRect/>
          </a:stretch>
        </p:blipFill>
        <p:spPr>
          <a:xfrm>
            <a:off x="9201785" y="1320165"/>
            <a:ext cx="2480310" cy="19932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to="" calcmode="lin" valueType="num">
                                      <p:cBhvr>
                                        <p:cTn id="22"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6" grpId="1"/>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434426" y="-1411827"/>
            <a:ext cx="12272654" cy="9399287"/>
            <a:chOff x="6434426" y="-1411827"/>
            <a:chExt cx="12272654" cy="9399287"/>
          </a:xfrm>
        </p:grpSpPr>
        <p:sp>
          <p:nvSpPr>
            <p:cNvPr id="13" name="矩形: 圆角 12"/>
            <p:cNvSpPr/>
            <p:nvPr/>
          </p:nvSpPr>
          <p:spPr>
            <a:xfrm rot="18900000">
              <a:off x="8399797" y="246397"/>
              <a:ext cx="6365206" cy="6365206"/>
            </a:xfrm>
            <a:prstGeom prst="roundRect">
              <a:avLst>
                <a:gd name="adj" fmla="val 12315"/>
              </a:avLst>
            </a:prstGeom>
            <a:solidFill>
              <a:schemeClr val="accent2"/>
            </a:solidFill>
            <a:ln w="12700" cap="flat" cmpd="sng" algn="ctr">
              <a:noFill/>
              <a:prstDash val="solid"/>
              <a:miter lim="800000"/>
            </a:ln>
            <a:effectLst>
              <a:outerShdw blurRad="381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p:cNvSpPr/>
            <p:nvPr/>
          </p:nvSpPr>
          <p:spPr>
            <a:xfrm rot="18900000">
              <a:off x="10295304" y="-1411827"/>
              <a:ext cx="2237498" cy="2237498"/>
            </a:xfrm>
            <a:prstGeom prst="roundRect">
              <a:avLst>
                <a:gd name="adj" fmla="val 12315"/>
              </a:avLst>
            </a:prstGeom>
            <a:solidFill>
              <a:schemeClr val="bg1"/>
            </a:solidFill>
            <a:ln w="12700" cap="flat" cmpd="sng" algn="ctr">
              <a:noFill/>
              <a:prstDash val="solid"/>
              <a:miter lim="800000"/>
            </a:ln>
            <a:effectLst>
              <a:outerShdw blurRad="381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圆角 14"/>
            <p:cNvSpPr/>
            <p:nvPr/>
          </p:nvSpPr>
          <p:spPr>
            <a:xfrm rot="18900000">
              <a:off x="6434426" y="6040844"/>
              <a:ext cx="6365206" cy="1946616"/>
            </a:xfrm>
            <a:prstGeom prst="roundRect">
              <a:avLst>
                <a:gd name="adj" fmla="val 12315"/>
              </a:avLst>
            </a:prstGeom>
            <a:solidFill>
              <a:schemeClr val="bg1"/>
            </a:solidFill>
            <a:ln w="12700" cap="flat" cmpd="sng" algn="ctr">
              <a:noFill/>
              <a:prstDash val="solid"/>
              <a:miter lim="800000"/>
            </a:ln>
            <a:effectLst>
              <a:outerShdw blurRad="381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圆角 23"/>
            <p:cNvSpPr/>
            <p:nvPr/>
          </p:nvSpPr>
          <p:spPr>
            <a:xfrm rot="18900000">
              <a:off x="9212599" y="246397"/>
              <a:ext cx="6365206" cy="6365206"/>
            </a:xfrm>
            <a:prstGeom prst="roundRect">
              <a:avLst>
                <a:gd name="adj" fmla="val 12315"/>
              </a:avLst>
            </a:prstGeom>
            <a:noFill/>
            <a:ln w="12700" cap="flat" cmpd="sng" algn="ctr">
              <a:solidFill>
                <a:schemeClr val="bg1"/>
              </a:solidFill>
              <a:prstDash val="solid"/>
              <a:miter lim="800000"/>
            </a:ln>
            <a:effectLst>
              <a:outerShdw blurRad="381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rot="18900000">
              <a:off x="10025396" y="246397"/>
              <a:ext cx="6365206" cy="6365206"/>
            </a:xfrm>
            <a:prstGeom prst="roundRect">
              <a:avLst>
                <a:gd name="adj" fmla="val 12315"/>
              </a:avLst>
            </a:prstGeom>
            <a:solidFill>
              <a:schemeClr val="accent1"/>
            </a:solidFill>
            <a:ln w="12700" cap="flat" cmpd="sng" algn="ctr">
              <a:noFill/>
              <a:prstDash val="solid"/>
              <a:miter lim="800000"/>
            </a:ln>
            <a:effectLst>
              <a:outerShdw blurRad="381000" dist="38100" dir="8100000" algn="tr" rotWithShape="0">
                <a:prstClr val="black">
                  <a:alpha val="40000"/>
                </a:prstClr>
              </a:outerShdw>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圆角 22"/>
            <p:cNvSpPr/>
            <p:nvPr/>
          </p:nvSpPr>
          <p:spPr>
            <a:xfrm rot="18900000">
              <a:off x="11242278" y="246397"/>
              <a:ext cx="6365206" cy="6365206"/>
            </a:xfrm>
            <a:prstGeom prst="roundRect">
              <a:avLst>
                <a:gd name="adj" fmla="val 12315"/>
              </a:avLst>
            </a:prstGeom>
            <a:noFill/>
            <a:ln w="12700" cap="flat" cmpd="sng" algn="ctr">
              <a:solidFill>
                <a:schemeClr val="bg1"/>
              </a:solidFill>
              <a:prstDash val="solid"/>
              <a:miter lim="800000"/>
            </a:ln>
            <a:effectLst>
              <a:outerShdw blurRad="381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圆角 13"/>
            <p:cNvSpPr/>
            <p:nvPr/>
          </p:nvSpPr>
          <p:spPr>
            <a:xfrm rot="18900000">
              <a:off x="12341874" y="246397"/>
              <a:ext cx="6365206" cy="6365206"/>
            </a:xfrm>
            <a:prstGeom prst="roundRect">
              <a:avLst>
                <a:gd name="adj" fmla="val 12315"/>
              </a:avLst>
            </a:prstGeom>
            <a:solidFill>
              <a:schemeClr val="bg1"/>
            </a:solidFill>
            <a:ln w="12700" cap="flat" cmpd="sng" algn="ctr">
              <a:noFill/>
              <a:prstDash val="solid"/>
              <a:miter lim="800000"/>
            </a:ln>
            <a:effectLst>
              <a:outerShdw blurRad="381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 name="矩形 259"/>
          <p:cNvSpPr>
            <a:spLocks noChangeArrowheads="1"/>
          </p:cNvSpPr>
          <p:nvPr>
            <p:custDataLst>
              <p:tags r:id="rId1"/>
            </p:custDataLst>
          </p:nvPr>
        </p:nvSpPr>
        <p:spPr bwMode="auto">
          <a:xfrm>
            <a:off x="-172085" y="0"/>
            <a:ext cx="7053580"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buNone/>
            </a:pPr>
            <a:r>
              <a:rPr sz="3600" b="1" cap="all" dirty="0">
                <a:solidFill>
                  <a:srgbClr val="7030A0"/>
                </a:solidFill>
                <a:cs typeface="Arial" panose="020B0604020202020204" pitchFamily="34" charset="0"/>
              </a:rPr>
              <a:t>活用教材词汇，靶向高考写作</a:t>
            </a:r>
            <a:endParaRPr sz="3600" b="1" cap="all" dirty="0">
              <a:solidFill>
                <a:srgbClr val="7030A0"/>
              </a:solidFill>
              <a:cs typeface="Arial" panose="020B0604020202020204" pitchFamily="34" charset="0"/>
            </a:endParaRPr>
          </a:p>
        </p:txBody>
      </p:sp>
      <p:sp>
        <p:nvSpPr>
          <p:cNvPr id="2" name="文本框 1"/>
          <p:cNvSpPr txBox="1"/>
          <p:nvPr>
            <p:custDataLst>
              <p:tags r:id="rId2"/>
            </p:custDataLst>
          </p:nvPr>
        </p:nvSpPr>
        <p:spPr>
          <a:xfrm>
            <a:off x="411480" y="1297940"/>
            <a:ext cx="9141460" cy="2245360"/>
          </a:xfrm>
          <a:prstGeom prst="rect">
            <a:avLst/>
          </a:prstGeom>
          <a:noFill/>
        </p:spPr>
        <p:txBody>
          <a:bodyPr wrap="square" rtlCol="0" anchor="t">
            <a:spAutoFit/>
          </a:bodyPr>
          <a:p>
            <a:pPr algn="ctr"/>
            <a:r>
              <a:rPr lang="zh-CN" sz="6000" b="1">
                <a:solidFill>
                  <a:srgbClr val="356D64"/>
                </a:solidFill>
                <a:latin typeface="隶书" panose="02010509060101010101" charset="-122"/>
                <a:ea typeface="隶书" panose="02010509060101010101" charset="-122"/>
                <a:cs typeface="隶书" panose="02010509060101010101" charset="-122"/>
                <a:sym typeface="+mn-ea"/>
              </a:rPr>
              <a:t>选择性必修一</a:t>
            </a:r>
            <a:r>
              <a:rPr lang="en-US" altLang="zh-CN" sz="6000" b="1">
                <a:solidFill>
                  <a:srgbClr val="356D64"/>
                </a:solidFill>
                <a:latin typeface="隶书" panose="02010509060101010101" charset="-122"/>
                <a:ea typeface="隶书" panose="02010509060101010101" charset="-122"/>
                <a:cs typeface="隶书" panose="02010509060101010101" charset="-122"/>
                <a:sym typeface="+mn-ea"/>
              </a:rPr>
              <a:t>unit1</a:t>
            </a:r>
            <a:endParaRPr lang="en-US" altLang="zh-CN" sz="6000" b="1">
              <a:solidFill>
                <a:srgbClr val="356D64"/>
              </a:solidFill>
              <a:latin typeface="隶书" panose="02010509060101010101" charset="-122"/>
              <a:ea typeface="隶书" panose="02010509060101010101" charset="-122"/>
              <a:cs typeface="隶书" panose="02010509060101010101" charset="-122"/>
              <a:sym typeface="+mn-ea"/>
            </a:endParaRPr>
          </a:p>
          <a:p>
            <a:pPr algn="ctr"/>
            <a:r>
              <a:rPr lang="zh-CN" altLang="en-US" sz="8000" b="1">
                <a:solidFill>
                  <a:srgbClr val="356D64"/>
                </a:solidFill>
                <a:latin typeface="隶书" panose="02010509060101010101" charset="-122"/>
                <a:ea typeface="隶书" panose="02010509060101010101" charset="-122"/>
                <a:cs typeface="隶书" panose="02010509060101010101" charset="-122"/>
                <a:sym typeface="+mn-ea"/>
              </a:rPr>
              <a:t>单词拓展</a:t>
            </a:r>
            <a:endParaRPr lang="zh-CN" altLang="en-US" sz="8000" b="1">
              <a:solidFill>
                <a:srgbClr val="356D64"/>
              </a:solidFill>
              <a:latin typeface="隶书" panose="02010509060101010101" charset="-122"/>
              <a:ea typeface="隶书" panose="02010509060101010101" charset="-122"/>
              <a:cs typeface="隶书" panose="02010509060101010101" charset="-122"/>
              <a:sym typeface="+mn-ea"/>
            </a:endParaRPr>
          </a:p>
        </p:txBody>
      </p:sp>
      <p:sp>
        <p:nvSpPr>
          <p:cNvPr id="21" name="矩形 259"/>
          <p:cNvSpPr>
            <a:spLocks noChangeArrowheads="1"/>
          </p:cNvSpPr>
          <p:nvPr>
            <p:custDataLst>
              <p:tags r:id="rId3"/>
            </p:custDataLst>
          </p:nvPr>
        </p:nvSpPr>
        <p:spPr bwMode="auto">
          <a:xfrm>
            <a:off x="411480" y="3963670"/>
            <a:ext cx="8540750"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buNone/>
            </a:pPr>
            <a:r>
              <a:rPr lang="en-US" sz="4000" b="1" dirty="0" smtClean="0">
                <a:solidFill>
                  <a:srgbClr val="E8AA88"/>
                </a:solidFill>
                <a:cs typeface="Arial" panose="020B0604020202020204" pitchFamily="34" charset="0"/>
              </a:rPr>
              <a:t>People of Achievement</a:t>
            </a:r>
            <a:endParaRPr lang="en-US" sz="4000" b="1" dirty="0" smtClean="0">
              <a:solidFill>
                <a:srgbClr val="E8AA88"/>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analyse	/ˈænəlaɪz/	vt.分析</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617220" y="3357245"/>
            <a:ext cx="8194040" cy="1383665"/>
          </a:xfrm>
          <a:prstGeom prst="rect">
            <a:avLst/>
          </a:prstGeom>
          <a:noFill/>
          <a:ln w="9525">
            <a:noFill/>
          </a:ln>
        </p:spPr>
        <p:txBody>
          <a:bodyPr wrap="square">
            <a:spAutoFit/>
          </a:bodyPr>
          <a:p>
            <a:pPr indent="0"/>
            <a:r>
              <a:rPr lang="en-US" sz="2800">
                <a:latin typeface="Times New Roman" panose="02020603050405020304" charset="0"/>
                <a:cs typeface="Times New Roman" panose="02020603050405020304" charset="0"/>
              </a:rPr>
              <a:t>The project required each team to develop a hypothesis, set up</a:t>
            </a:r>
            <a:r>
              <a:rPr lang="en-US" sz="2800">
                <a:latin typeface="Times New Roman" panose="02020603050405020304" charset="0"/>
                <a:ea typeface="宋体" panose="02010600030101010101" pitchFamily="2" charset="-122"/>
                <a:cs typeface="Times New Roman" panose="02020603050405020304" charset="0"/>
              </a:rPr>
              <a:t> </a:t>
            </a:r>
            <a:r>
              <a:rPr lang="en-US" sz="2800">
                <a:latin typeface="Times New Roman" panose="02020603050405020304" charset="0"/>
                <a:cs typeface="Times New Roman" panose="02020603050405020304" charset="0"/>
              </a:rPr>
              <a:t>an experiment to test the hypothesis, do the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statistical analysis</a:t>
            </a:r>
            <a:r>
              <a:rPr lang="en-US" sz="2800">
                <a:latin typeface="Times New Roman" panose="02020603050405020304" charset="0"/>
                <a:cs typeface="Times New Roman" panose="02020603050405020304" charset="0"/>
              </a:rPr>
              <a:t> and present</a:t>
            </a:r>
            <a:r>
              <a:rPr lang="en-US" sz="2800">
                <a:latin typeface="Times New Roman" panose="02020603050405020304" charset="0"/>
                <a:ea typeface="宋体" panose="02010600030101010101" pitchFamily="2" charset="-122"/>
                <a:cs typeface="Times New Roman" panose="02020603050405020304" charset="0"/>
              </a:rPr>
              <a:t> </a:t>
            </a:r>
            <a:r>
              <a:rPr lang="en-US" sz="2800">
                <a:latin typeface="Times New Roman" panose="02020603050405020304" charset="0"/>
                <a:cs typeface="Times New Roman" panose="02020603050405020304" charset="0"/>
              </a:rPr>
              <a:t>the findings. </a:t>
            </a:r>
            <a:endParaRPr lang="en-US" altLang="en-US" sz="2800">
              <a:latin typeface="Times New Roman" panose="02020603050405020304" charset="0"/>
              <a:cs typeface="Times New Roman" panose="02020603050405020304" charset="0"/>
            </a:endParaRPr>
          </a:p>
        </p:txBody>
      </p:sp>
      <p:sp>
        <p:nvSpPr>
          <p:cNvPr id="5" name="文本框 4"/>
          <p:cNvSpPr txBox="1"/>
          <p:nvPr/>
        </p:nvSpPr>
        <p:spPr>
          <a:xfrm>
            <a:off x="617220" y="1470025"/>
            <a:ext cx="9832975" cy="95313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Thinking that his solution might be wrong, I carefully</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 analyzed the problem</a:t>
            </a:r>
            <a:r>
              <a:rPr lang="en-US" sz="2800" b="0">
                <a:latin typeface="Times New Roman" panose="02020603050405020304" charset="0"/>
                <a:ea typeface="宋体" panose="02010600030101010101" pitchFamily="2" charset="-122"/>
                <a:cs typeface="Times New Roman" panose="02020603050405020304" charset="0"/>
              </a:rPr>
              <a:t> and tried to work it out in a different way.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8" name="文本框 7"/>
          <p:cNvSpPr txBox="1"/>
          <p:nvPr/>
        </p:nvSpPr>
        <p:spPr>
          <a:xfrm>
            <a:off x="617220" y="5280025"/>
            <a:ext cx="8194040" cy="95313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It was the day before deadline and I drowned myself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doing analysis </a:t>
            </a:r>
            <a:r>
              <a:rPr lang="en-US" sz="2800" b="0">
                <a:latin typeface="Times New Roman" panose="02020603050405020304" charset="0"/>
                <a:ea typeface="宋体" panose="02010600030101010101" pitchFamily="2" charset="-122"/>
                <a:cs typeface="Times New Roman" panose="02020603050405020304" charset="0"/>
              </a:rPr>
              <a:t>and preparing for the presentation.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10" name="文本框 9"/>
          <p:cNvSpPr txBox="1"/>
          <p:nvPr/>
        </p:nvSpPr>
        <p:spPr>
          <a:xfrm>
            <a:off x="617220" y="568960"/>
            <a:ext cx="9832975" cy="95313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rPr>
              <a:t>1.</a:t>
            </a:r>
            <a:r>
              <a:rPr lang="zh-CN" altLang="en-US" sz="2800">
                <a:latin typeface="宋体" panose="02010600030101010101" pitchFamily="2" charset="-122"/>
                <a:ea typeface="宋体" panose="02010600030101010101" pitchFamily="2" charset="-122"/>
              </a:rPr>
              <a:t>考虑到他的解决方案可能是错误的，我仔细</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分析了这个问题</a:t>
            </a:r>
            <a:r>
              <a:rPr lang="zh-CN" altLang="en-US" sz="2800">
                <a:latin typeface="宋体" panose="02010600030101010101" pitchFamily="2" charset="-122"/>
                <a:ea typeface="宋体" panose="02010600030101010101" pitchFamily="2" charset="-122"/>
              </a:rPr>
              <a:t>，并试图用另一种方法解决它。</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endParaRPr>
          </a:p>
        </p:txBody>
      </p:sp>
      <p:sp>
        <p:nvSpPr>
          <p:cNvPr id="11" name="文本框 10"/>
          <p:cNvSpPr txBox="1"/>
          <p:nvPr/>
        </p:nvSpPr>
        <p:spPr>
          <a:xfrm>
            <a:off x="617220" y="2402205"/>
            <a:ext cx="9832975" cy="95313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rPr>
              <a:t>2.</a:t>
            </a:r>
            <a:r>
              <a:rPr lang="zh-CN" altLang="en-US" sz="2800">
                <a:latin typeface="宋体" panose="02010600030101010101" pitchFamily="2" charset="-122"/>
                <a:ea typeface="宋体" panose="02010600030101010101" pitchFamily="2" charset="-122"/>
              </a:rPr>
              <a:t>该项目要求每个团队提出一个假设，建立一个实验来验证假设，进行</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统计分析</a:t>
            </a:r>
            <a:r>
              <a:rPr lang="zh-CN" altLang="en-US" sz="2800">
                <a:latin typeface="宋体" panose="02010600030101010101" pitchFamily="2" charset="-122"/>
                <a:ea typeface="宋体" panose="02010600030101010101" pitchFamily="2" charset="-122"/>
              </a:rPr>
              <a:t>并展示结果。</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endParaRPr>
          </a:p>
        </p:txBody>
      </p:sp>
      <p:sp>
        <p:nvSpPr>
          <p:cNvPr id="12" name="文本框 11"/>
          <p:cNvSpPr txBox="1"/>
          <p:nvPr/>
        </p:nvSpPr>
        <p:spPr>
          <a:xfrm>
            <a:off x="617220" y="4676775"/>
            <a:ext cx="9832975"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rPr>
              <a:t>3.</a:t>
            </a:r>
            <a:r>
              <a:rPr lang="zh-CN" altLang="en-US" sz="2800">
                <a:latin typeface="宋体" panose="02010600030101010101" pitchFamily="2" charset="-122"/>
                <a:ea typeface="宋体" panose="02010600030101010101" pitchFamily="2" charset="-122"/>
              </a:rPr>
              <a:t>那是截止日期的前一天，我忙着</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做分析</a:t>
            </a:r>
            <a:r>
              <a:rPr lang="zh-CN" altLang="en-US" sz="2800">
                <a:latin typeface="宋体" panose="02010600030101010101" pitchFamily="2" charset="-122"/>
                <a:ea typeface="宋体" panose="02010600030101010101" pitchFamily="2" charset="-122"/>
              </a:rPr>
              <a:t>和准备报告。</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endParaRPr>
          </a:p>
        </p:txBody>
      </p:sp>
      <p:pic>
        <p:nvPicPr>
          <p:cNvPr id="13" name="图片 12"/>
          <p:cNvPicPr>
            <a:picLocks noChangeAspect="1"/>
          </p:cNvPicPr>
          <p:nvPr/>
        </p:nvPicPr>
        <p:blipFill>
          <a:blip r:embed="rId3"/>
          <a:stretch>
            <a:fillRect/>
          </a:stretch>
        </p:blipFill>
        <p:spPr>
          <a:xfrm>
            <a:off x="9024620" y="2818765"/>
            <a:ext cx="2621280" cy="1777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to="" calcmode="lin" valueType="num">
                                      <p:cBhvr>
                                        <p:cTn id="12" dur="1" fill="hold"/>
                                        <p:tgtEl>
                                          <p:spTgt spid="100"/>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0" grpId="0"/>
      <p:bldP spid="100" grpId="1"/>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787273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apparently	/əˈpærəntli/	ad.显而易见;看来;显然</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502920" y="1259205"/>
            <a:ext cx="6493510" cy="521970"/>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He paused,</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 apparently</a:t>
            </a:r>
            <a:r>
              <a:rPr lang="en-US" sz="2800" b="0">
                <a:latin typeface="Times New Roman" panose="02020603050405020304" charset="0"/>
                <a:ea typeface="宋体" panose="02010600030101010101" pitchFamily="2" charset="-122"/>
                <a:cs typeface="Times New Roman" panose="02020603050405020304" charset="0"/>
              </a:rPr>
              <a:t> lost in thought.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502920" y="4132580"/>
            <a:ext cx="8914765" cy="1383665"/>
          </a:xfrm>
          <a:prstGeom prst="rect">
            <a:avLst/>
          </a:prstGeom>
          <a:noFill/>
          <a:ln w="9525">
            <a:noFill/>
          </a:ln>
        </p:spPr>
        <p:txBody>
          <a:bodyPr wrap="square">
            <a:spAutoFit/>
          </a:bodyPr>
          <a:p>
            <a:pPr indent="0" fontAlgn="auto"/>
            <a:r>
              <a:rPr lang="en-US" sz="2800" b="0">
                <a:latin typeface="Times New Roman" panose="02020603050405020304" charset="0"/>
                <a:ea typeface="宋体" panose="02010600030101010101" pitchFamily="2" charset="-122"/>
                <a:cs typeface="Times New Roman" panose="02020603050405020304" charset="0"/>
              </a:rPr>
              <a:t>She didn’t dare to complain about anything and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it was apparent that </a:t>
            </a:r>
            <a:r>
              <a:rPr lang="en-US" sz="2800" b="0">
                <a:latin typeface="Times New Roman" panose="02020603050405020304" charset="0"/>
                <a:ea typeface="宋体" panose="02010600030101010101" pitchFamily="2" charset="-122"/>
                <a:cs typeface="Times New Roman" panose="02020603050405020304" charset="0"/>
              </a:rPr>
              <a:t>since her teacher said so</a:t>
            </a:r>
            <a:r>
              <a:rPr lang="zh-CN" sz="2800" b="0">
                <a:latin typeface="Times New Roman" panose="02020603050405020304" charset="0"/>
                <a:ea typeface="宋体" panose="02010600030101010101" pitchFamily="2" charset="-122"/>
                <a:cs typeface="Times New Roman" panose="02020603050405020304" charset="0"/>
              </a:rPr>
              <a:t>，</a:t>
            </a:r>
            <a:r>
              <a:rPr lang="en-US" sz="2800" b="0">
                <a:latin typeface="Times New Roman" panose="02020603050405020304" charset="0"/>
                <a:ea typeface="宋体" panose="02010600030101010101" pitchFamily="2" charset="-122"/>
                <a:cs typeface="Times New Roman" panose="02020603050405020304" charset="0"/>
              </a:rPr>
              <a:t>she had to follow without any unhappiness.</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nvSpPr>
        <p:spPr>
          <a:xfrm>
            <a:off x="502920" y="2408555"/>
            <a:ext cx="7859395" cy="521970"/>
          </a:xfrm>
          <a:prstGeom prst="rect">
            <a:avLst/>
          </a:prstGeom>
          <a:noFill/>
        </p:spPr>
        <p:txBody>
          <a:bodyPr wrap="square" rtlCol="0" anchor="t">
            <a:spAutoFit/>
          </a:bodyPr>
          <a:p>
            <a:pPr indent="0"/>
            <a:r>
              <a:rPr lang="en-US" sz="2800">
                <a:latin typeface="Times New Roman" panose="02020603050405020304" charset="0"/>
                <a:ea typeface="宋体" panose="02010600030101010101" pitchFamily="2" charset="-122"/>
                <a:cs typeface="Times New Roman" panose="02020603050405020304" charset="0"/>
                <a:sym typeface="+mn-ea"/>
              </a:rPr>
              <a:t>She received the news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with apparent unconcern</a:t>
            </a:r>
            <a:r>
              <a:rPr lang="en-US" sz="2800">
                <a:latin typeface="Times New Roman" panose="02020603050405020304" charset="0"/>
                <a:ea typeface="宋体" panose="02010600030101010101" pitchFamily="2" charset="-122"/>
                <a:cs typeface="Times New Roman" panose="02020603050405020304" charset="0"/>
                <a:sym typeface="+mn-ea"/>
              </a:rPr>
              <a:t>.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502920" y="684530"/>
            <a:ext cx="6096000" cy="521970"/>
          </a:xfrm>
          <a:prstGeom prst="rect">
            <a:avLst/>
          </a:prstGeom>
          <a:noFill/>
        </p:spPr>
        <p:txBody>
          <a:bodyPr wrap="square" rtlCol="0" anchor="t">
            <a:spAutoFit/>
          </a:bodyPr>
          <a:p>
            <a:pPr indent="0"/>
            <a:r>
              <a:rPr lang="en-US" altLang="zh-CN" sz="2800">
                <a:latin typeface="宋体" panose="02010600030101010101" pitchFamily="2" charset="-122"/>
                <a:ea typeface="宋体" panose="02010600030101010101" pitchFamily="2" charset="-122"/>
                <a:sym typeface="+mn-ea"/>
              </a:rPr>
              <a:t>1.</a:t>
            </a:r>
            <a:r>
              <a:rPr lang="zh-CN" sz="2800">
                <a:latin typeface="宋体" panose="02010600030101010101" pitchFamily="2" charset="-122"/>
                <a:ea typeface="宋体" panose="02010600030101010101" pitchFamily="2" charset="-122"/>
                <a:sym typeface="+mn-ea"/>
              </a:rPr>
              <a:t>他停顿下来，</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显然</a:t>
            </a:r>
            <a:r>
              <a:rPr lang="zh-CN" sz="2800">
                <a:latin typeface="宋体" panose="02010600030101010101" pitchFamily="2" charset="-122"/>
                <a:ea typeface="宋体" panose="02010600030101010101" pitchFamily="2" charset="-122"/>
                <a:sym typeface="+mn-ea"/>
              </a:rPr>
              <a:t>陷入了沉思。</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sym typeface="+mn-ea"/>
            </a:endParaRPr>
          </a:p>
        </p:txBody>
      </p:sp>
      <p:sp>
        <p:nvSpPr>
          <p:cNvPr id="9" name="文本框 8"/>
          <p:cNvSpPr txBox="1"/>
          <p:nvPr/>
        </p:nvSpPr>
        <p:spPr>
          <a:xfrm>
            <a:off x="502920" y="1833880"/>
            <a:ext cx="6492875" cy="521970"/>
          </a:xfrm>
          <a:prstGeom prst="rect">
            <a:avLst/>
          </a:prstGeom>
          <a:noFill/>
        </p:spPr>
        <p:txBody>
          <a:bodyPr wrap="square" rtlCol="0" anchor="t">
            <a:spAutoFit/>
          </a:bodyPr>
          <a:p>
            <a:pPr indent="0"/>
            <a:r>
              <a:rPr lang="en-US" altLang="zh-CN" sz="2800">
                <a:latin typeface="宋体" panose="02010600030101010101" pitchFamily="2" charset="-122"/>
                <a:ea typeface="宋体" panose="02010600030101010101" pitchFamily="2" charset="-122"/>
                <a:sym typeface="+mn-ea"/>
              </a:rPr>
              <a:t>2.</a:t>
            </a:r>
            <a:r>
              <a:rPr lang="zh-CN" sz="2800">
                <a:latin typeface="宋体" panose="02010600030101010101" pitchFamily="2" charset="-122"/>
                <a:ea typeface="宋体" panose="02010600030101010101" pitchFamily="2" charset="-122"/>
                <a:sym typeface="+mn-ea"/>
              </a:rPr>
              <a:t>她接到这消息时</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显然无动于衷</a:t>
            </a:r>
            <a:r>
              <a:rPr lang="zh-CN" sz="2800">
                <a:latin typeface="宋体" panose="02010600030101010101" pitchFamily="2" charset="-122"/>
                <a:ea typeface="宋体" panose="02010600030101010101" pitchFamily="2" charset="-122"/>
                <a:sym typeface="+mn-ea"/>
              </a:rPr>
              <a:t>。</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sym typeface="+mn-ea"/>
            </a:endParaRPr>
          </a:p>
        </p:txBody>
      </p:sp>
      <p:sp>
        <p:nvSpPr>
          <p:cNvPr id="10" name="文本框 9"/>
          <p:cNvSpPr txBox="1"/>
          <p:nvPr/>
        </p:nvSpPr>
        <p:spPr>
          <a:xfrm>
            <a:off x="502920" y="3033395"/>
            <a:ext cx="8656955" cy="95313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rPr>
              <a:t>3.</a:t>
            </a:r>
            <a:r>
              <a:rPr lang="zh-CN" altLang="en-US" sz="2800">
                <a:latin typeface="宋体" panose="02010600030101010101" pitchFamily="2" charset="-122"/>
                <a:ea typeface="宋体" panose="02010600030101010101" pitchFamily="2" charset="-122"/>
              </a:rPr>
              <a:t>她不敢抱怨任何事情，</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显然</a:t>
            </a:r>
            <a:r>
              <a:rPr lang="zh-CN" altLang="en-US" sz="2800">
                <a:latin typeface="宋体" panose="02010600030101010101" pitchFamily="2" charset="-122"/>
                <a:ea typeface="宋体" panose="02010600030101010101" pitchFamily="2" charset="-122"/>
              </a:rPr>
              <a:t>，既然她的老师这么说，她就必须毫无怨言地跟着做。</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endParaRPr>
          </a:p>
        </p:txBody>
      </p:sp>
      <p:pic>
        <p:nvPicPr>
          <p:cNvPr id="11" name="图片 10"/>
          <p:cNvPicPr>
            <a:picLocks noChangeAspect="1"/>
          </p:cNvPicPr>
          <p:nvPr/>
        </p:nvPicPr>
        <p:blipFill>
          <a:blip r:embed="rId3"/>
          <a:stretch>
            <a:fillRect/>
          </a:stretch>
        </p:blipFill>
        <p:spPr>
          <a:xfrm>
            <a:off x="6996430" y="477520"/>
            <a:ext cx="3085465" cy="1930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to="" calcmode="lin" valueType="num">
                                      <p:cBhvr>
                                        <p:cTn id="7" dur="1" fill="hold"/>
                                        <p:tgtEl>
                                          <p:spTgt spid="100"/>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7" grpId="0"/>
      <p:bldP spid="7" grpId="1"/>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7494905"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substance	/ˈsʌbstəns/	n.物质;物品;事实根据</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447040" y="3502660"/>
            <a:ext cx="7762240" cy="521970"/>
          </a:xfrm>
          <a:prstGeom prst="rect">
            <a:avLst/>
          </a:prstGeom>
          <a:noFill/>
          <a:ln w="9525">
            <a:noFill/>
          </a:ln>
        </p:spPr>
        <p:txBody>
          <a:bodyPr wrap="square">
            <a:spAutoFit/>
          </a:bodyPr>
          <a:p>
            <a:pPr indent="0"/>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There is some substance</a:t>
            </a:r>
            <a:r>
              <a:rPr lang="en-US" sz="2800" b="0">
                <a:latin typeface="Times New Roman" panose="02020603050405020304" charset="0"/>
                <a:ea typeface="宋体" panose="02010600030101010101" pitchFamily="2" charset="-122"/>
                <a:cs typeface="Times New Roman" panose="02020603050405020304" charset="0"/>
              </a:rPr>
              <a:t> in what he says.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02920" y="838835"/>
            <a:ext cx="9314815"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 1.</a:t>
            </a:r>
            <a:r>
              <a:rPr lang="zh-CN" sz="2800">
                <a:latin typeface="Times New Roman" panose="02020603050405020304" charset="0"/>
                <a:ea typeface="宋体" panose="02010600030101010101" pitchFamily="2" charset="-122"/>
                <a:cs typeface="Times New Roman" panose="02020603050405020304" charset="0"/>
                <a:sym typeface="+mn-ea"/>
              </a:rPr>
              <a:t>这是恶意造谣，完全</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没有事实根据</a:t>
            </a:r>
            <a:r>
              <a:rPr lang="zh-CN" sz="2800">
                <a:latin typeface="Times New Roman" panose="02020603050405020304" charset="0"/>
                <a:ea typeface="宋体" panose="02010600030101010101" pitchFamily="2" charset="-122"/>
                <a:cs typeface="Times New Roman" panose="02020603050405020304" charset="0"/>
                <a:sym typeface="+mn-ea"/>
              </a:rPr>
              <a:t>。</a:t>
            </a:r>
            <a:r>
              <a:rPr lang="zh-CN" altLang="en-US" b="1">
                <a:solidFill>
                  <a:srgbClr val="356D64"/>
                </a:solidFill>
                <a:sym typeface="+mn-ea"/>
              </a:rPr>
              <a:t>(续写)</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502920" y="1523365"/>
            <a:ext cx="7215505" cy="953135"/>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It was malicious gossip, completely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without substance</a:t>
            </a:r>
            <a:r>
              <a:rPr lang="en-US" sz="2800">
                <a:latin typeface="Times New Roman" panose="02020603050405020304" charset="0"/>
                <a:ea typeface="宋体" panose="02010600030101010101" pitchFamily="2" charset="-122"/>
                <a:cs typeface="Times New Roman" panose="02020603050405020304" charset="0"/>
                <a:sym typeface="+mn-ea"/>
              </a:rPr>
              <a:t> .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502920" y="2715895"/>
            <a:ext cx="9314815" cy="521970"/>
          </a:xfrm>
          <a:prstGeom prst="rect">
            <a:avLst/>
          </a:prstGeom>
          <a:noFill/>
        </p:spPr>
        <p:txBody>
          <a:bodyPr wrap="square" rtlCol="0" anchor="t">
            <a:spAutoFit/>
          </a:bodyPr>
          <a:p>
            <a:pPr indent="0"/>
            <a:r>
              <a:rPr lang="en-US" altLang="zh-CN" sz="2800">
                <a:latin typeface="Times New Roman" panose="02020603050405020304" charset="0"/>
                <a:ea typeface="宋体" panose="02010600030101010101" pitchFamily="2" charset="-122"/>
                <a:sym typeface="+mn-ea"/>
              </a:rPr>
              <a:t>2. </a:t>
            </a:r>
            <a:r>
              <a:rPr lang="zh-CN" sz="2800">
                <a:latin typeface="Times New Roman" panose="02020603050405020304" charset="0"/>
                <a:ea typeface="宋体" panose="02010600030101010101" pitchFamily="2" charset="-122"/>
                <a:sym typeface="+mn-ea"/>
              </a:rPr>
              <a:t>他的话是</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有一定根据的</a:t>
            </a:r>
            <a:r>
              <a:rPr lang="zh-CN" sz="2800">
                <a:latin typeface="Times New Roman" panose="02020603050405020304" charset="0"/>
                <a:ea typeface="宋体" panose="02010600030101010101" pitchFamily="2" charset="-122"/>
                <a:sym typeface="+mn-ea"/>
              </a:rPr>
              <a:t>。</a:t>
            </a:r>
            <a:r>
              <a:rPr lang="zh-CN" altLang="en-US" b="1">
                <a:solidFill>
                  <a:srgbClr val="356D64"/>
                </a:solidFill>
                <a:sym typeface="+mn-ea"/>
              </a:rPr>
              <a:t>(续写)</a:t>
            </a:r>
            <a:endParaRPr lang="zh-CN" altLang="en-US" sz="2800">
              <a:latin typeface="Times New Roman" panose="02020603050405020304" charset="0"/>
              <a:ea typeface="宋体" panose="02010600030101010101" pitchFamily="2" charset="-122"/>
              <a:sym typeface="+mn-ea"/>
            </a:endParaRPr>
          </a:p>
        </p:txBody>
      </p:sp>
      <p:pic>
        <p:nvPicPr>
          <p:cNvPr id="6" name="图片 5"/>
          <p:cNvPicPr>
            <a:picLocks noChangeAspect="1"/>
          </p:cNvPicPr>
          <p:nvPr/>
        </p:nvPicPr>
        <p:blipFill>
          <a:blip r:embed="rId3"/>
          <a:stretch>
            <a:fillRect/>
          </a:stretch>
        </p:blipFill>
        <p:spPr>
          <a:xfrm>
            <a:off x="7328535" y="568960"/>
            <a:ext cx="3370580" cy="2263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to="" calcmode="lin" valueType="num">
                                      <p:cBhvr>
                                        <p:cTn id="12" dur="1" fill="hold"/>
                                        <p:tgtEl>
                                          <p:spTgt spid="10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0" grpId="0"/>
      <p:bldP spid="10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insist	/ɪnˈsɪst/	v.坚持;坚决要求</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389255" y="3012440"/>
            <a:ext cx="8798560" cy="521970"/>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I didn't really want to go but he</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 insisted</a:t>
            </a:r>
            <a:r>
              <a:rPr lang="en-US" sz="2800" b="0">
                <a:latin typeface="Times New Roman" panose="02020603050405020304" charset="0"/>
                <a:ea typeface="宋体" panose="02010600030101010101" pitchFamily="2" charset="-122"/>
                <a:cs typeface="Times New Roman" panose="02020603050405020304" charset="0"/>
              </a:rPr>
              <a:t>.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389255" y="4572635"/>
            <a:ext cx="8106410" cy="95313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sym typeface="+mn-ea"/>
              </a:rPr>
              <a:t>Only when we</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 insist on working out </a:t>
            </a:r>
            <a:r>
              <a:rPr lang="zh-CN" altLang="en-US" sz="2800">
                <a:latin typeface="Times New Roman" panose="02020603050405020304" charset="0"/>
                <a:cs typeface="Times New Roman" panose="02020603050405020304" charset="0"/>
                <a:sym typeface="+mn-ea"/>
              </a:rPr>
              <a:t>regularly can we build up our body.</a:t>
            </a:r>
            <a:endParaRPr lang="zh-CN" altLang="en-US" sz="2800">
              <a:latin typeface="Times New Roman" panose="02020603050405020304" charset="0"/>
              <a:cs typeface="Times New Roman" panose="02020603050405020304" charset="0"/>
              <a:sym typeface="+mn-ea"/>
            </a:endParaRPr>
          </a:p>
        </p:txBody>
      </p:sp>
      <p:sp>
        <p:nvSpPr>
          <p:cNvPr id="5" name="文本框 4"/>
          <p:cNvSpPr txBox="1"/>
          <p:nvPr/>
        </p:nvSpPr>
        <p:spPr>
          <a:xfrm>
            <a:off x="301625" y="3534410"/>
            <a:ext cx="8194040" cy="953135"/>
          </a:xfrm>
          <a:prstGeom prst="rect">
            <a:avLst/>
          </a:prstGeom>
          <a:noFill/>
        </p:spPr>
        <p:txBody>
          <a:bodyPr wrap="square" rtlCol="0" anchor="t">
            <a:spAutoFit/>
          </a:bodyPr>
          <a:p>
            <a:pPr algn="l">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3.</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只有当我们</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坚持经常锻炼身体</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时，我们才能保持身体健康。</a:t>
            </a:r>
            <a:r>
              <a:rPr lang="zh-CN" altLang="en-US" sz="1800" b="1">
                <a:solidFill>
                  <a:srgbClr val="356D64"/>
                </a:solidFill>
                <a:sym typeface="+mn-ea"/>
              </a:rPr>
              <a:t>(应用文之发言稿)</a:t>
            </a:r>
            <a:endParaRPr lang="zh-CN" altLang="en-US" sz="1800" b="1">
              <a:solidFill>
                <a:srgbClr val="356D64"/>
              </a:solidFill>
              <a:sym typeface="+mn-ea"/>
            </a:endParaRPr>
          </a:p>
        </p:txBody>
      </p:sp>
      <p:sp>
        <p:nvSpPr>
          <p:cNvPr id="6" name="文本框 5"/>
          <p:cNvSpPr txBox="1"/>
          <p:nvPr/>
        </p:nvSpPr>
        <p:spPr>
          <a:xfrm>
            <a:off x="502920" y="1341755"/>
            <a:ext cx="8684895" cy="95313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sym typeface="+mn-ea"/>
              </a:rPr>
              <a:t>The Student Union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insists that</a:t>
            </a:r>
            <a:r>
              <a:rPr lang="zh-CN" altLang="en-US" sz="2800">
                <a:latin typeface="Times New Roman" panose="02020603050405020304" charset="0"/>
                <a:cs typeface="Times New Roman" panose="02020603050405020304" charset="0"/>
                <a:sym typeface="+mn-ea"/>
              </a:rPr>
              <a:t> every participant should arrive at the school hall on schedule.</a:t>
            </a:r>
            <a:endParaRPr lang="zh-CN" altLang="en-US" sz="2800">
              <a:latin typeface="Times New Roman" panose="02020603050405020304" charset="0"/>
              <a:cs typeface="Times New Roman" panose="02020603050405020304" charset="0"/>
              <a:sym typeface="+mn-ea"/>
            </a:endParaRPr>
          </a:p>
        </p:txBody>
      </p:sp>
      <p:sp>
        <p:nvSpPr>
          <p:cNvPr id="7" name="文本框 6"/>
          <p:cNvSpPr txBox="1"/>
          <p:nvPr/>
        </p:nvSpPr>
        <p:spPr>
          <a:xfrm>
            <a:off x="388620" y="698500"/>
            <a:ext cx="10112375"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sym typeface="+mn-ea"/>
              </a:rPr>
              <a:t>1.</a:t>
            </a:r>
            <a:r>
              <a:rPr lang="zh-CN" altLang="en-US" sz="2800">
                <a:latin typeface="宋体" panose="02010600030101010101" pitchFamily="2" charset="-122"/>
                <a:ea typeface="宋体" panose="02010600030101010101" pitchFamily="2" charset="-122"/>
                <a:sym typeface="+mn-ea"/>
              </a:rPr>
              <a:t>学生会</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坚决要求</a:t>
            </a:r>
            <a:r>
              <a:rPr lang="zh-CN" altLang="en-US" sz="2800">
                <a:latin typeface="宋体" panose="02010600030101010101" pitchFamily="2" charset="-122"/>
                <a:ea typeface="宋体" panose="02010600030101010101" pitchFamily="2" charset="-122"/>
                <a:sym typeface="+mn-ea"/>
              </a:rPr>
              <a:t>每个参赛者按时到达学校礼堂。</a:t>
            </a:r>
            <a:r>
              <a:rPr lang="zh-CN" altLang="en-US" b="1">
                <a:solidFill>
                  <a:srgbClr val="356D64"/>
                </a:solidFill>
                <a:sym typeface="+mn-ea"/>
              </a:rPr>
              <a:t>(应用文)</a:t>
            </a:r>
            <a:endParaRPr lang="zh-CN" altLang="en-US" sz="2800">
              <a:latin typeface="宋体" panose="02010600030101010101" pitchFamily="2" charset="-122"/>
              <a:ea typeface="宋体" panose="02010600030101010101" pitchFamily="2" charset="-122"/>
              <a:sym typeface="+mn-ea"/>
            </a:endParaRPr>
          </a:p>
        </p:txBody>
      </p:sp>
      <p:sp>
        <p:nvSpPr>
          <p:cNvPr id="8" name="文本框 7"/>
          <p:cNvSpPr txBox="1"/>
          <p:nvPr/>
        </p:nvSpPr>
        <p:spPr>
          <a:xfrm>
            <a:off x="388620" y="2392680"/>
            <a:ext cx="10112375"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sym typeface="+mn-ea"/>
              </a:rPr>
              <a:t>2.</a:t>
            </a:r>
            <a:r>
              <a:rPr lang="zh-CN" sz="2800">
                <a:latin typeface="宋体" panose="02010600030101010101" pitchFamily="2" charset="-122"/>
                <a:ea typeface="宋体" panose="02010600030101010101" pitchFamily="2" charset="-122"/>
                <a:sym typeface="+mn-ea"/>
              </a:rPr>
              <a:t>我并不真的想去，但他</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硬要</a:t>
            </a:r>
            <a:r>
              <a:rPr lang="zh-CN" sz="2800">
                <a:latin typeface="宋体" panose="02010600030101010101" pitchFamily="2" charset="-122"/>
                <a:ea typeface="宋体" panose="02010600030101010101" pitchFamily="2" charset="-122"/>
                <a:sym typeface="+mn-ea"/>
              </a:rPr>
              <a:t>我去。</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Times New Roman" panose="02020603050405020304" charset="0"/>
              <a:sym typeface="+mn-ea"/>
            </a:endParaRPr>
          </a:p>
        </p:txBody>
      </p:sp>
      <p:pic>
        <p:nvPicPr>
          <p:cNvPr id="9" name="图片 8"/>
          <p:cNvPicPr>
            <a:picLocks noChangeAspect="1"/>
          </p:cNvPicPr>
          <p:nvPr/>
        </p:nvPicPr>
        <p:blipFill>
          <a:blip r:embed="rId3"/>
          <a:stretch>
            <a:fillRect/>
          </a:stretch>
        </p:blipFill>
        <p:spPr>
          <a:xfrm>
            <a:off x="8495665" y="3632200"/>
            <a:ext cx="2880360" cy="2172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to="" calcmode="lin" valueType="num">
                                      <p:cBhvr>
                                        <p:cTn id="12" dur="1" fill="hold"/>
                                        <p:tgtEl>
                                          <p:spTgt spid="100"/>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0" grpId="0"/>
      <p:bldP spid="100" grpId="1"/>
      <p:bldP spid="3" grpId="0"/>
      <p:bldP spid="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82994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insist	/ɪnˈsɪst/	v.坚持;坚决要求</a:t>
            </a:r>
            <a:endParaRPr lang="zh-CN" altLang="en-US" sz="2400" b="1">
              <a:solidFill>
                <a:schemeClr val="accent1">
                  <a:lumMod val="75000"/>
                </a:schemeClr>
              </a:solidFill>
              <a:latin typeface="Times New Roman" panose="02020603050405020304" charset="0"/>
              <a:cs typeface="Times New Roman" panose="02020603050405020304" charset="0"/>
            </a:endParaRPr>
          </a:p>
          <a:p>
            <a:r>
              <a:rPr lang="zh-CN" altLang="en-US" sz="2400" b="1">
                <a:solidFill>
                  <a:schemeClr val="accent1">
                    <a:lumMod val="75000"/>
                  </a:schemeClr>
                </a:solidFill>
                <a:latin typeface="Times New Roman" panose="02020603050405020304" charset="0"/>
                <a:cs typeface="Times New Roman" panose="02020603050405020304" charset="0"/>
              </a:rPr>
              <a:t>insist on	/ɪnˈsɪst ɒn/	坚决要求</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119380" y="4940935"/>
            <a:ext cx="8800465" cy="1383665"/>
          </a:xfrm>
          <a:prstGeom prst="rect">
            <a:avLst/>
          </a:prstGeom>
          <a:noFill/>
          <a:ln w="9525">
            <a:noFill/>
          </a:ln>
        </p:spPr>
        <p:txBody>
          <a:bodyPr wrap="square">
            <a:spAutoFit/>
          </a:bodyPr>
          <a:p>
            <a:pPr indent="0" fontAlgn="auto"/>
            <a:r>
              <a:rPr lang="en-US" sz="2800" b="0">
                <a:latin typeface="Times New Roman" panose="02020603050405020304" charset="0"/>
                <a:ea typeface="宋体" panose="02010600030101010101" pitchFamily="2" charset="-122"/>
                <a:cs typeface="Times New Roman" panose="02020603050405020304" charset="0"/>
              </a:rPr>
              <a:t>Last but not least, we shouldn’t take pride in our achievements we spare no effort to attain, and we’d</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 insist on our dreams </a:t>
            </a:r>
            <a:r>
              <a:rPr lang="en-US" sz="2800" b="0">
                <a:latin typeface="Times New Roman" panose="02020603050405020304" charset="0"/>
                <a:ea typeface="宋体" panose="02010600030101010101" pitchFamily="2" charset="-122"/>
                <a:cs typeface="Times New Roman" panose="02020603050405020304" charset="0"/>
              </a:rPr>
              <a:t>not giving in to any difficulties.</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nvSpPr>
        <p:spPr>
          <a:xfrm>
            <a:off x="301625" y="1917065"/>
            <a:ext cx="10560050" cy="138366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Dad recommended buying a new one, while Mom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insisted on </a:t>
            </a:r>
            <a:r>
              <a:rPr lang="en-US" sz="2800" b="0">
                <a:latin typeface="Times New Roman" panose="02020603050405020304" charset="0"/>
                <a:ea typeface="宋体" panose="02010600030101010101" pitchFamily="2" charset="-122"/>
                <a:cs typeface="Times New Roman" panose="02020603050405020304" charset="0"/>
              </a:rPr>
              <a:t>our going back to fetch it, saying "Forgetful people like me may lose things repeatedly, so it's unwise to give up the tent."</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301625" y="754380"/>
            <a:ext cx="10560050" cy="95313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4.</a:t>
            </a:r>
            <a:r>
              <a:rPr lang="zh-CN" altLang="en-US" sz="2800">
                <a:latin typeface="宋体" panose="02010600030101010101" pitchFamily="2" charset="-122"/>
                <a:ea typeface="宋体" panose="02010600030101010101" pitchFamily="2" charset="-122"/>
                <a:cs typeface="宋体" panose="02010600030101010101" pitchFamily="2" charset="-122"/>
              </a:rPr>
              <a:t>爸爸建议买一个新的，而妈妈</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坚持</a:t>
            </a:r>
            <a:r>
              <a:rPr lang="zh-CN" altLang="en-US" sz="2800">
                <a:latin typeface="宋体" panose="02010600030101010101" pitchFamily="2" charset="-122"/>
                <a:ea typeface="宋体" panose="02010600030101010101" pitchFamily="2" charset="-122"/>
                <a:cs typeface="宋体" panose="02010600030101010101" pitchFamily="2" charset="-122"/>
              </a:rPr>
              <a:t>要我们回去取，说:“像我这样健忘的人可能会反复丢东西，所以放弃帐篷是不明智的。”</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119380" y="3429000"/>
            <a:ext cx="8800465" cy="138366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rPr>
              <a:t>5.</a:t>
            </a:r>
            <a:r>
              <a:rPr lang="zh-CN" altLang="en-US" sz="2800">
                <a:latin typeface="宋体" panose="02010600030101010101" pitchFamily="2" charset="-122"/>
                <a:ea typeface="宋体" panose="02010600030101010101" pitchFamily="2" charset="-122"/>
              </a:rPr>
              <a:t>最后但并非最不重要的，我们不应该为我们的成就感到骄傲，我们不遗余力地实现，我们要</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坚持我们的梦想</a:t>
            </a:r>
            <a:r>
              <a:rPr lang="zh-CN" altLang="en-US" sz="2800">
                <a:latin typeface="宋体" panose="02010600030101010101" pitchFamily="2" charset="-122"/>
                <a:ea typeface="宋体" panose="02010600030101010101" pitchFamily="2" charset="-122"/>
              </a:rPr>
              <a:t>，不屈服于任何困难。</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3"/>
          <a:stretch>
            <a:fillRect/>
          </a:stretch>
        </p:blipFill>
        <p:spPr>
          <a:xfrm>
            <a:off x="9102090" y="3552190"/>
            <a:ext cx="2544445" cy="3060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7" grpId="0"/>
      <p:bldP spid="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808228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scientific	/ˌsaɪənˈtɪfɪk/	a.科学(上)的;关于科学的</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301625" y="1254760"/>
            <a:ext cx="8835390" cy="953135"/>
          </a:xfrm>
          <a:prstGeom prst="rect">
            <a:avLst/>
          </a:prstGeom>
          <a:noFill/>
          <a:ln w="9525">
            <a:noFill/>
          </a:ln>
        </p:spPr>
        <p:txBody>
          <a:bodyPr wrap="square">
            <a:spAutoFit/>
          </a:bodyPr>
          <a:p>
            <a:pPr indent="0"/>
            <a:r>
              <a:rPr lang="en-US" sz="2800">
                <a:latin typeface="Times New Roman" panose="02020603050405020304" charset="0"/>
                <a:ea typeface="宋体" panose="02010600030101010101" pitchFamily="2" charset="-122"/>
                <a:cs typeface="Times New Roman" panose="02020603050405020304" charset="0"/>
              </a:rPr>
              <a:t>They help us understand science subjects better and arouse our curiosity about scientific discoveries.</a:t>
            </a:r>
            <a:endParaRPr lang="zh-CN" altLang="en-US" sz="2800">
              <a:ea typeface="宋体" panose="02010600030101010101" pitchFamily="2" charset="-122"/>
              <a:cs typeface="Times New Roman" panose="02020603050405020304" charset="0"/>
            </a:endParaRPr>
          </a:p>
        </p:txBody>
      </p:sp>
      <p:sp>
        <p:nvSpPr>
          <p:cNvPr id="6" name="文本框 5"/>
          <p:cNvSpPr txBox="1"/>
          <p:nvPr/>
        </p:nvSpPr>
        <p:spPr>
          <a:xfrm>
            <a:off x="259715" y="5474335"/>
            <a:ext cx="8835390" cy="1383665"/>
          </a:xfrm>
          <a:prstGeom prst="rect">
            <a:avLst/>
          </a:prstGeom>
          <a:noFill/>
          <a:ln w="9525">
            <a:noFill/>
          </a:ln>
        </p:spPr>
        <p:txBody>
          <a:bodyPr wrap="square">
            <a:spAutoFit/>
          </a:bodyPr>
          <a:p>
            <a:pPr indent="0" fontAlgn="auto"/>
            <a:r>
              <a:rPr lang="en-US" sz="2800">
                <a:solidFill>
                  <a:srgbClr val="0A0A0A"/>
                </a:solidFill>
                <a:latin typeface="Times New Roman" panose="02020603050405020304" charset="0"/>
                <a:cs typeface="Times New Roman" panose="02020603050405020304" charset="0"/>
              </a:rPr>
              <a:t>The school's yearly sci-tech festival was successfully held last week, aimed to encourage students'active engagement with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science and technology</a:t>
            </a:r>
            <a:r>
              <a:rPr lang="en-US" sz="2800">
                <a:solidFill>
                  <a:srgbClr val="0A0A0A"/>
                </a:solidFill>
                <a:latin typeface="Times New Roman" panose="02020603050405020304" charset="0"/>
                <a:cs typeface="Times New Roman" panose="02020603050405020304" charset="0"/>
              </a:rPr>
              <a:t>.</a:t>
            </a:r>
            <a:endParaRPr lang="en-US" altLang="en-US" sz="2800">
              <a:solidFill>
                <a:srgbClr val="0A0A0A"/>
              </a:solidFill>
              <a:latin typeface="Times New Roman" panose="02020603050405020304" charset="0"/>
              <a:cs typeface="Times New Roman" panose="02020603050405020304" charset="0"/>
            </a:endParaRPr>
          </a:p>
        </p:txBody>
      </p:sp>
      <p:sp>
        <p:nvSpPr>
          <p:cNvPr id="10" name="文本框 9"/>
          <p:cNvSpPr txBox="1"/>
          <p:nvPr/>
        </p:nvSpPr>
        <p:spPr>
          <a:xfrm>
            <a:off x="175260" y="3437890"/>
            <a:ext cx="9410065" cy="1383665"/>
          </a:xfrm>
          <a:prstGeom prst="rect">
            <a:avLst/>
          </a:prstGeom>
          <a:noFill/>
          <a:ln w="9525">
            <a:noFill/>
          </a:ln>
        </p:spPr>
        <p:txBody>
          <a:bodyPr wrap="square">
            <a:spAutoFit/>
          </a:bodyPr>
          <a:p>
            <a:pPr indent="0"/>
            <a:r>
              <a:rPr lang="en-US" sz="2800">
                <a:solidFill>
                  <a:srgbClr val="0A0A0A"/>
                </a:solidFill>
                <a:latin typeface="Times New Roman" panose="02020603050405020304" charset="0"/>
                <a:ea typeface="宋体" panose="02010600030101010101" pitchFamily="2" charset="-122"/>
                <a:cs typeface="Times New Roman" panose="02020603050405020304" charset="0"/>
              </a:rPr>
              <a:t>As a consequence, if you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admire a scientist for the above-mentioned aspects</a:t>
            </a:r>
            <a:r>
              <a:rPr lang="en-US" sz="2800">
                <a:solidFill>
                  <a:srgbClr val="282828"/>
                </a:solidFill>
                <a:latin typeface="Times New Roman" panose="02020603050405020304" charset="0"/>
                <a:ea typeface="宋体" panose="02010600030101010101" pitchFamily="2" charset="-122"/>
                <a:cs typeface="Times New Roman" panose="02020603050405020304" charset="0"/>
              </a:rPr>
              <a:t>, </a:t>
            </a:r>
            <a:r>
              <a:rPr lang="en-US" sz="2800">
                <a:solidFill>
                  <a:srgbClr val="0A0A0A"/>
                </a:solidFill>
                <a:latin typeface="Times New Roman" panose="02020603050405020304" charset="0"/>
                <a:ea typeface="宋体" panose="02010600030101010101" pitchFamily="2" charset="-122"/>
                <a:cs typeface="Times New Roman" panose="02020603050405020304" charset="0"/>
              </a:rPr>
              <a:t>feel free to submit your excellent work to student-union @163.com before May 20th. </a:t>
            </a:r>
            <a:endParaRPr lang="en-US" altLang="en-US" sz="2800">
              <a:solidFill>
                <a:srgbClr val="0A0A0A"/>
              </a:solidFill>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301625" y="477520"/>
            <a:ext cx="10602595" cy="953135"/>
          </a:xfrm>
          <a:prstGeom prst="rect">
            <a:avLst/>
          </a:prstGeom>
          <a:noFill/>
        </p:spPr>
        <p:txBody>
          <a:bodyPr wrap="square" rtlCol="0" anchor="t">
            <a:spAutoFit/>
          </a:bodyPr>
          <a:p>
            <a:pPr indent="0"/>
            <a:r>
              <a:rPr lang="en-US" altLang="zh-CN" sz="2800">
                <a:latin typeface="宋体" panose="02010600030101010101" pitchFamily="2" charset="-122"/>
                <a:ea typeface="宋体" panose="02010600030101010101" pitchFamily="2" charset="-122"/>
                <a:cs typeface="宋体" panose="02010600030101010101" pitchFamily="2" charset="-122"/>
                <a:sym typeface="+mn-ea"/>
              </a:rPr>
              <a:t>1.</a:t>
            </a:r>
            <a:r>
              <a:rPr lang="zh-CN" sz="2800">
                <a:latin typeface="宋体" panose="02010600030101010101" pitchFamily="2" charset="-122"/>
                <a:ea typeface="宋体" panose="02010600030101010101" pitchFamily="2" charset="-122"/>
                <a:cs typeface="宋体" panose="02010600030101010101" pitchFamily="2" charset="-122"/>
                <a:sym typeface="+mn-ea"/>
              </a:rPr>
              <a:t>他们有助于我们更好地</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理解理科知识</a:t>
            </a:r>
            <a:r>
              <a:rPr lang="zh-CN" sz="2800">
                <a:latin typeface="宋体" panose="02010600030101010101" pitchFamily="2" charset="-122"/>
                <a:ea typeface="宋体" panose="02010600030101010101" pitchFamily="2" charset="-122"/>
                <a:cs typeface="宋体" panose="02010600030101010101" pitchFamily="2" charset="-122"/>
                <a:sym typeface="+mn-ea"/>
              </a:rPr>
              <a:t>，激发我们对科学发现的好奇心。</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3" name="文本框 12"/>
          <p:cNvSpPr txBox="1"/>
          <p:nvPr/>
        </p:nvSpPr>
        <p:spPr>
          <a:xfrm>
            <a:off x="259715" y="2207895"/>
            <a:ext cx="8877300" cy="1229995"/>
          </a:xfrm>
          <a:prstGeom prst="rect">
            <a:avLst/>
          </a:prstGeom>
          <a:noFill/>
        </p:spPr>
        <p:txBody>
          <a:bodyPr wrap="square" rtlCol="0" anchor="t">
            <a:spAutoFit/>
          </a:bodyPr>
          <a:p>
            <a:pPr algn="l">
              <a:buClrTx/>
              <a:buSzTx/>
              <a:buFontTx/>
            </a:pPr>
            <a:r>
              <a:rPr lang="en-US" altLang="zh-CN" sz="2800">
                <a:solidFill>
                  <a:srgbClr val="0A0A0A"/>
                </a:solidFill>
                <a:latin typeface="宋体" panose="02010600030101010101" pitchFamily="2" charset="-122"/>
                <a:ea typeface="宋体" panose="02010600030101010101" pitchFamily="2" charset="-122"/>
                <a:cs typeface="宋体" panose="02010600030101010101" pitchFamily="2" charset="-122"/>
                <a:sym typeface="+mn-ea"/>
              </a:rPr>
              <a:t>2.</a:t>
            </a:r>
            <a:r>
              <a:rPr lang="zh-CN" sz="2800">
                <a:solidFill>
                  <a:srgbClr val="0A0A0A"/>
                </a:solidFill>
                <a:latin typeface="宋体" panose="02010600030101010101" pitchFamily="2" charset="-122"/>
                <a:ea typeface="宋体" panose="02010600030101010101" pitchFamily="2" charset="-122"/>
                <a:cs typeface="宋体" panose="02010600030101010101" pitchFamily="2" charset="-122"/>
                <a:sym typeface="+mn-ea"/>
              </a:rPr>
              <a:t>因此，如果您</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欣赏上述方面的科学家</a:t>
            </a:r>
            <a:r>
              <a:rPr lang="zh-CN" sz="2800">
                <a:solidFill>
                  <a:srgbClr val="0A0A0A"/>
                </a:solidFill>
                <a:latin typeface="宋体" panose="02010600030101010101" pitchFamily="2" charset="-122"/>
                <a:ea typeface="宋体" panose="02010600030101010101" pitchFamily="2" charset="-122"/>
                <a:cs typeface="宋体" panose="02010600030101010101" pitchFamily="2" charset="-122"/>
                <a:sym typeface="+mn-ea"/>
              </a:rPr>
              <a:t>，请在5月20日之前将您的优秀作品提交给学生会@163.com。</a:t>
            </a:r>
            <a:r>
              <a:rPr lang="zh-CN" altLang="en-US" sz="1800" b="1">
                <a:solidFill>
                  <a:srgbClr val="356D64"/>
                </a:solidFill>
                <a:sym typeface="+mn-ea"/>
              </a:rPr>
              <a:t>(应用文之“中国科学家精神"短视频征稿启事)</a:t>
            </a:r>
            <a:endParaRPr lang="zh-CN" altLang="en-US" sz="1800" b="1">
              <a:solidFill>
                <a:srgbClr val="356D64"/>
              </a:solidFill>
              <a:sym typeface="+mn-ea"/>
            </a:endParaRPr>
          </a:p>
        </p:txBody>
      </p:sp>
      <p:sp>
        <p:nvSpPr>
          <p:cNvPr id="14" name="文本框 13"/>
          <p:cNvSpPr txBox="1"/>
          <p:nvPr/>
        </p:nvSpPr>
        <p:spPr>
          <a:xfrm>
            <a:off x="301625" y="4619625"/>
            <a:ext cx="10602595" cy="953135"/>
          </a:xfrm>
          <a:prstGeom prst="rect">
            <a:avLst/>
          </a:prstGeom>
          <a:noFill/>
        </p:spPr>
        <p:txBody>
          <a:bodyPr wrap="square" rtlCol="0" anchor="t">
            <a:spAutoFit/>
          </a:bodyPr>
          <a:p>
            <a:pPr algn="l">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rPr>
              <a:t>3.</a:t>
            </a:r>
            <a:r>
              <a:rPr lang="zh-CN" altLang="en-US" sz="2800">
                <a:latin typeface="宋体" panose="02010600030101010101" pitchFamily="2" charset="-122"/>
                <a:ea typeface="宋体" panose="02010600030101010101" pitchFamily="2" charset="-122"/>
                <a:cs typeface="宋体" panose="02010600030101010101" pitchFamily="2" charset="-122"/>
              </a:rPr>
              <a:t>学校一年一度的科技节上周成功举行，旨在鼓励学生积极参与</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科学和技术</a:t>
            </a:r>
            <a:r>
              <a:rPr lang="zh-CN" altLang="en-US" sz="2800">
                <a:latin typeface="宋体" panose="02010600030101010101" pitchFamily="2" charset="-122"/>
                <a:ea typeface="宋体" panose="02010600030101010101" pitchFamily="2" charset="-122"/>
                <a:cs typeface="宋体" panose="02010600030101010101" pitchFamily="2" charset="-122"/>
              </a:rPr>
              <a:t>。</a:t>
            </a:r>
            <a:r>
              <a:rPr lang="zh-CN" altLang="en-US" sz="1800" b="1">
                <a:solidFill>
                  <a:srgbClr val="356D64"/>
                </a:solidFill>
              </a:rPr>
              <a:t>(应用文之</a:t>
            </a:r>
            <a:r>
              <a:rPr lang="zh-CN" altLang="en-US" sz="1800" b="1">
                <a:solidFill>
                  <a:srgbClr val="356D64"/>
                </a:solidFill>
                <a:sym typeface="+mn-ea"/>
              </a:rPr>
              <a:t>“智创科技触碰未来”报道</a:t>
            </a:r>
            <a:r>
              <a:rPr lang="zh-CN" altLang="en-US" sz="1800" b="1">
                <a:solidFill>
                  <a:srgbClr val="356D64"/>
                </a:solidFill>
              </a:rPr>
              <a:t>)</a:t>
            </a:r>
            <a:endParaRPr lang="zh-CN" altLang="en-US" sz="1800" b="1">
              <a:solidFill>
                <a:srgbClr val="356D64"/>
              </a:solidFill>
            </a:endParaRPr>
          </a:p>
        </p:txBody>
      </p:sp>
      <p:pic>
        <p:nvPicPr>
          <p:cNvPr id="15" name="图片 14"/>
          <p:cNvPicPr>
            <a:picLocks noChangeAspect="1"/>
          </p:cNvPicPr>
          <p:nvPr/>
        </p:nvPicPr>
        <p:blipFill>
          <a:blip r:embed="rId3"/>
          <a:stretch>
            <a:fillRect/>
          </a:stretch>
        </p:blipFill>
        <p:spPr>
          <a:xfrm>
            <a:off x="9095105" y="2190750"/>
            <a:ext cx="2931160" cy="20408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to="" calcmode="lin" valueType="num">
                                      <p:cBhvr>
                                        <p:cTn id="7" dur="1" fill="hold"/>
                                        <p:tgtEl>
                                          <p:spTgt spid="100"/>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0" grpId="0"/>
      <p:bldP spid="10" grpId="1"/>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mostly	/ˈməʊstli/	ad.主要地;一般地</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301625" y="2045335"/>
            <a:ext cx="8985250" cy="953135"/>
          </a:xfrm>
          <a:prstGeom prst="rect">
            <a:avLst/>
          </a:prstGeom>
          <a:noFill/>
          <a:ln w="9525">
            <a:noFill/>
          </a:ln>
        </p:spPr>
        <p:txBody>
          <a:bodyPr wrap="square">
            <a:spAutoFit/>
          </a:bodyPr>
          <a:p>
            <a:pPr indent="0" fontAlgn="auto"/>
            <a:r>
              <a:rPr lang="en-US" sz="2800" b="0">
                <a:latin typeface="Times New Roman" panose="02020603050405020304" charset="0"/>
                <a:ea typeface="宋体" panose="02010600030101010101" pitchFamily="2" charset="-122"/>
                <a:cs typeface="Times New Roman" panose="02020603050405020304" charset="0"/>
              </a:rPr>
              <a:t>Therefore, I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mostly</a:t>
            </a:r>
            <a:r>
              <a:rPr lang="en-US" sz="2800" b="0">
                <a:latin typeface="Times New Roman" panose="02020603050405020304" charset="0"/>
                <a:ea typeface="宋体" panose="02010600030101010101" pitchFamily="2" charset="-122"/>
                <a:cs typeface="Times New Roman" panose="02020603050405020304" charset="0"/>
              </a:rPr>
              <a:t> eat at home and go on a balanced diet unless I’m too busy.</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301625" y="883285"/>
            <a:ext cx="9453880" cy="953135"/>
          </a:xfrm>
          <a:prstGeom prst="rect">
            <a:avLst/>
          </a:prstGeom>
          <a:noFill/>
        </p:spPr>
        <p:txBody>
          <a:bodyPr wrap="square" rtlCol="0" anchor="t">
            <a:spAutoFit/>
          </a:bodyPr>
          <a:p>
            <a:pPr algn="l">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因此，除非我太忙，否则我</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大部分时间</a:t>
            </a:r>
            <a:r>
              <a:rPr lang="zh-CN" altLang="en-US" sz="2800">
                <a:latin typeface="宋体" panose="02010600030101010101" pitchFamily="2" charset="-122"/>
                <a:ea typeface="宋体" panose="02010600030101010101" pitchFamily="2" charset="-122"/>
                <a:cs typeface="宋体" panose="02010600030101010101" pitchFamily="2" charset="-122"/>
              </a:rPr>
              <a:t>都在家里吃饭，保持均衡的饮食。</a:t>
            </a:r>
            <a:r>
              <a:rPr lang="zh-CN" altLang="en-US" sz="1800" b="1">
                <a:solidFill>
                  <a:srgbClr val="356D64"/>
                </a:solidFill>
              </a:rPr>
              <a:t>(应用文之</a:t>
            </a:r>
            <a:r>
              <a:rPr lang="zh-CN" altLang="en-US" sz="1800" b="1">
                <a:solidFill>
                  <a:srgbClr val="356D64"/>
                </a:solidFill>
                <a:sym typeface="+mn-ea"/>
              </a:rPr>
              <a:t>饮食（Food and drink）</a:t>
            </a:r>
            <a:r>
              <a:rPr lang="zh-CN" altLang="en-US" sz="1800" b="1">
                <a:solidFill>
                  <a:srgbClr val="356D64"/>
                </a:solidFill>
              </a:rPr>
              <a:t>)</a:t>
            </a:r>
            <a:endParaRPr lang="zh-CN" altLang="en-US" sz="1800" b="1">
              <a:solidFill>
                <a:srgbClr val="356D64"/>
              </a:solidFill>
            </a:endParaRPr>
          </a:p>
        </p:txBody>
      </p:sp>
      <p:pic>
        <p:nvPicPr>
          <p:cNvPr id="5" name="图片 4"/>
          <p:cNvPicPr>
            <a:picLocks noChangeAspect="1"/>
          </p:cNvPicPr>
          <p:nvPr/>
        </p:nvPicPr>
        <p:blipFill>
          <a:blip r:embed="rId3"/>
          <a:stretch>
            <a:fillRect/>
          </a:stretch>
        </p:blipFill>
        <p:spPr>
          <a:xfrm>
            <a:off x="7910195" y="2627630"/>
            <a:ext cx="2920365" cy="2794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to="" calcmode="lin" valueType="num">
                                      <p:cBhvr>
                                        <p:cTn id="7" dur="1" fill="hold"/>
                                        <p:tgtEl>
                                          <p:spTgt spid="10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conclusion	/kənˈklu:ʒn/	n.结论;推论</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3" name="文本框 2"/>
          <p:cNvSpPr txBox="1"/>
          <p:nvPr/>
        </p:nvSpPr>
        <p:spPr>
          <a:xfrm>
            <a:off x="514985" y="1144270"/>
            <a:ext cx="10982960" cy="847090"/>
          </a:xfrm>
          <a:prstGeom prst="rect">
            <a:avLst/>
          </a:prstGeom>
          <a:noFill/>
        </p:spPr>
        <p:txBody>
          <a:bodyPr wrap="square" rtlCol="0" anchor="t">
            <a:noAutofit/>
          </a:bodyPr>
          <a:p>
            <a:r>
              <a:rPr lang="zh-CN" altLang="en-US" sz="2800">
                <a:latin typeface="Times New Roman" panose="02020603050405020304" charset="0"/>
                <a:cs typeface="Times New Roman" panose="02020603050405020304" charset="0"/>
                <a:sym typeface="+mn-ea"/>
              </a:rPr>
              <a:t>I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came to/reached/drew a conclusion </a:t>
            </a:r>
            <a:r>
              <a:rPr lang="zh-CN" altLang="en-US" sz="2800">
                <a:latin typeface="Times New Roman" panose="02020603050405020304" charset="0"/>
                <a:cs typeface="Times New Roman" panose="02020603050405020304" charset="0"/>
                <a:sym typeface="+mn-ea"/>
              </a:rPr>
              <a:t>from my own experiences that a friend in need is a friend indeed.</a:t>
            </a:r>
            <a:endParaRPr lang="zh-CN" altLang="en-US" sz="2800">
              <a:latin typeface="Times New Roman" panose="02020603050405020304" charset="0"/>
              <a:cs typeface="Times New Roman" panose="02020603050405020304" charset="0"/>
              <a:sym typeface="+mn-ea"/>
            </a:endParaRPr>
          </a:p>
        </p:txBody>
      </p:sp>
      <p:sp>
        <p:nvSpPr>
          <p:cNvPr id="5" name="文本框 4"/>
          <p:cNvSpPr txBox="1"/>
          <p:nvPr/>
        </p:nvSpPr>
        <p:spPr>
          <a:xfrm>
            <a:off x="532130" y="2915285"/>
            <a:ext cx="9202420" cy="976630"/>
          </a:xfrm>
          <a:prstGeom prst="rect">
            <a:avLst/>
          </a:prstGeom>
          <a:noFill/>
        </p:spPr>
        <p:txBody>
          <a:bodyPr wrap="square" rtlCol="0" anchor="t">
            <a:noAutofit/>
          </a:bodyPr>
          <a:p>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In conclusion</a:t>
            </a:r>
            <a:r>
              <a:rPr lang="zh-CN" altLang="en-US" sz="2800">
                <a:latin typeface="Times New Roman" panose="02020603050405020304" charset="0"/>
                <a:cs typeface="Times New Roman" panose="02020603050405020304" charset="0"/>
                <a:sym typeface="+mn-ea"/>
              </a:rPr>
              <a:t>, only with joint efforts can we have a better tomorrow.　</a:t>
            </a:r>
            <a:endParaRPr lang="zh-CN" altLang="en-US" sz="2800">
              <a:latin typeface="Times New Roman" panose="02020603050405020304" charset="0"/>
              <a:cs typeface="Times New Roman" panose="02020603050405020304" charset="0"/>
              <a:sym typeface="+mn-ea"/>
            </a:endParaRPr>
          </a:p>
        </p:txBody>
      </p:sp>
      <p:sp>
        <p:nvSpPr>
          <p:cNvPr id="6" name="文本框 5"/>
          <p:cNvSpPr txBox="1"/>
          <p:nvPr/>
        </p:nvSpPr>
        <p:spPr>
          <a:xfrm>
            <a:off x="502920" y="4815840"/>
            <a:ext cx="7992745" cy="1189990"/>
          </a:xfrm>
          <a:prstGeom prst="rect">
            <a:avLst/>
          </a:prstGeom>
          <a:noFill/>
        </p:spPr>
        <p:txBody>
          <a:bodyPr wrap="square" rtlCol="0" anchor="t">
            <a:noAutofit/>
          </a:bodyPr>
          <a:p>
            <a:r>
              <a:rPr lang="zh-CN" altLang="en-US" sz="2800">
                <a:latin typeface="Times New Roman" panose="02020603050405020304" charset="0"/>
                <a:cs typeface="Times New Roman" panose="02020603050405020304" charset="0"/>
                <a:sym typeface="+mn-ea"/>
              </a:rPr>
              <a:t>The famous novelist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concluded her speech with a distinguished saying</a:t>
            </a:r>
            <a:r>
              <a:rPr lang="zh-CN" altLang="en-US" sz="2800">
                <a:latin typeface="Times New Roman" panose="02020603050405020304" charset="0"/>
                <a:cs typeface="Times New Roman" panose="02020603050405020304" charset="0"/>
                <a:sym typeface="+mn-ea"/>
              </a:rPr>
              <a:t> “Where there is a will， there is a way.”</a:t>
            </a:r>
            <a:endParaRPr lang="zh-CN" altLang="en-US" sz="2800">
              <a:latin typeface="Times New Roman" panose="02020603050405020304" charset="0"/>
              <a:cs typeface="Times New Roman" panose="02020603050405020304" charset="0"/>
              <a:sym typeface="+mn-ea"/>
            </a:endParaRPr>
          </a:p>
        </p:txBody>
      </p:sp>
      <p:sp>
        <p:nvSpPr>
          <p:cNvPr id="7" name="文本框 6"/>
          <p:cNvSpPr txBox="1"/>
          <p:nvPr/>
        </p:nvSpPr>
        <p:spPr>
          <a:xfrm>
            <a:off x="502920" y="3811905"/>
            <a:ext cx="7452995" cy="1050290"/>
          </a:xfrm>
          <a:prstGeom prst="rect">
            <a:avLst/>
          </a:prstGeom>
          <a:noFill/>
        </p:spPr>
        <p:txBody>
          <a:bodyPr wrap="square" rtlCol="0" anchor="t">
            <a:noAutofit/>
          </a:bodyPr>
          <a:p>
            <a:r>
              <a:rPr lang="en-US" altLang="zh-CN" sz="2800">
                <a:latin typeface="宋体" panose="02010600030101010101" pitchFamily="2" charset="-122"/>
                <a:ea typeface="宋体" panose="02010600030101010101" pitchFamily="2" charset="-122"/>
                <a:cs typeface="宋体" panose="02010600030101010101" pitchFamily="2" charset="-122"/>
              </a:rPr>
              <a:t>3.</a:t>
            </a:r>
            <a:r>
              <a:rPr lang="zh-CN" altLang="en-US" sz="2800">
                <a:latin typeface="宋体" panose="02010600030101010101" pitchFamily="2" charset="-122"/>
                <a:ea typeface="宋体" panose="02010600030101010101" pitchFamily="2" charset="-122"/>
                <a:cs typeface="宋体" panose="02010600030101010101" pitchFamily="2" charset="-122"/>
              </a:rPr>
              <a:t>这位著名小说家</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以一句名言结束了她的演讲</a:t>
            </a:r>
            <a:r>
              <a:rPr lang="zh-CN" altLang="en-US" sz="2800">
                <a:latin typeface="宋体" panose="02010600030101010101" pitchFamily="2" charset="-122"/>
                <a:ea typeface="宋体" panose="02010600030101010101" pitchFamily="2" charset="-122"/>
                <a:cs typeface="宋体" panose="02010600030101010101" pitchFamily="2" charset="-122"/>
              </a:rPr>
              <a:t>:“有志者，事竟成。”</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514985" y="698500"/>
            <a:ext cx="9202420" cy="630555"/>
          </a:xfrm>
          <a:prstGeom prst="rect">
            <a:avLst/>
          </a:prstGeom>
          <a:noFill/>
        </p:spPr>
        <p:txBody>
          <a:bodyPr wrap="square" rtlCol="0" anchor="t">
            <a:noAutofit/>
          </a:bodyPr>
          <a:p>
            <a:r>
              <a:rPr lang="en-US" altLang="zh-CN" sz="2800">
                <a:latin typeface="宋体" panose="02010600030101010101" pitchFamily="2" charset="-122"/>
                <a:ea typeface="宋体" panose="02010600030101010101" pitchFamily="2" charset="-122"/>
                <a:cs typeface="宋体" panose="02010600030101010101" pitchFamily="2" charset="-122"/>
                <a:sym typeface="+mn-ea"/>
              </a:rPr>
              <a:t>1.</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我从自己的经历中</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得出结论</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：患难见真情。</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532130" y="2091690"/>
            <a:ext cx="10965180" cy="755650"/>
          </a:xfrm>
          <a:prstGeom prst="rect">
            <a:avLst/>
          </a:prstGeom>
          <a:noFill/>
        </p:spPr>
        <p:txBody>
          <a:bodyPr wrap="square" rtlCol="0" anchor="t">
            <a:noAutofit/>
          </a:bodyPr>
          <a:p>
            <a:pPr algn="l">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总之</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，只有共同努力，我们才能有一个更加美好的明天。 </a:t>
            </a:r>
            <a:r>
              <a:rPr lang="zh-CN" altLang="en-US" sz="1800" b="1">
                <a:solidFill>
                  <a:srgbClr val="356D64"/>
                </a:solidFill>
                <a:sym typeface="+mn-ea"/>
              </a:rPr>
              <a:t>（2022·全国甲卷应用文）</a:t>
            </a:r>
            <a:endParaRPr lang="zh-CN" altLang="en-US" sz="1800" b="1">
              <a:solidFill>
                <a:srgbClr val="356D64"/>
              </a:solidFill>
              <a:sym typeface="+mn-ea"/>
            </a:endParaRPr>
          </a:p>
        </p:txBody>
      </p:sp>
      <p:pic>
        <p:nvPicPr>
          <p:cNvPr id="10" name="图片 9"/>
          <p:cNvPicPr>
            <a:picLocks noChangeAspect="1"/>
          </p:cNvPicPr>
          <p:nvPr/>
        </p:nvPicPr>
        <p:blipFill>
          <a:blip r:embed="rId3"/>
          <a:stretch>
            <a:fillRect/>
          </a:stretch>
        </p:blipFill>
        <p:spPr>
          <a:xfrm>
            <a:off x="8650605" y="3811905"/>
            <a:ext cx="2846705" cy="2037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conclusion	/kənˈklu:ʒn/	n.结论;推论</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301625" y="2160270"/>
            <a:ext cx="8312150" cy="521970"/>
          </a:xfrm>
          <a:prstGeom prst="rect">
            <a:avLst/>
          </a:prstGeom>
          <a:noFill/>
          <a:ln w="9525">
            <a:noFill/>
          </a:ln>
        </p:spPr>
        <p:txBody>
          <a:bodyPr wrap="square">
            <a:spAutoFit/>
          </a:bodyPr>
          <a:p>
            <a:pPr indent="0"/>
            <a:r>
              <a:rPr lang="en-US" altLang="zh-CN" sz="2800" b="0">
                <a:latin typeface="Times New Roman" panose="02020603050405020304" charset="0"/>
                <a:ea typeface="宋体" panose="02010600030101010101" pitchFamily="2" charset="-122"/>
                <a:cs typeface="Times New Roman" panose="02020603050405020304" charset="0"/>
              </a:rPr>
              <a:t>5. </a:t>
            </a:r>
            <a:r>
              <a:rPr lang="zh-CN" sz="2800" b="0">
                <a:latin typeface="Times New Roman" panose="02020603050405020304" charset="0"/>
                <a:ea typeface="宋体" panose="02010600030101010101" pitchFamily="2" charset="-122"/>
                <a:cs typeface="Times New Roman" panose="02020603050405020304" charset="0"/>
              </a:rPr>
              <a:t>他</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讲话结束时</a:t>
            </a:r>
            <a:r>
              <a:rPr lang="zh-CN" sz="2800" b="0">
                <a:latin typeface="Times New Roman" panose="02020603050405020304" charset="0"/>
                <a:ea typeface="宋体" panose="02010600030101010101" pitchFamily="2" charset="-122"/>
                <a:cs typeface="Times New Roman" panose="02020603050405020304" charset="0"/>
              </a:rPr>
              <a:t>祝愿大家回家一路平安。</a:t>
            </a:r>
            <a:r>
              <a:rPr lang="zh-CN" altLang="en-US" b="1">
                <a:solidFill>
                  <a:srgbClr val="356D64"/>
                </a:solidFill>
                <a:sym typeface="+mn-ea"/>
              </a:rPr>
              <a:t>(续写)</a:t>
            </a:r>
            <a:endParaRPr lang="zh-CN" altLang="en-US" sz="2800" b="0">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301625" y="894715"/>
            <a:ext cx="8193405" cy="521970"/>
          </a:xfrm>
          <a:prstGeom prst="rect">
            <a:avLst/>
          </a:prstGeom>
          <a:noFill/>
        </p:spPr>
        <p:txBody>
          <a:bodyPr wrap="square" rtlCol="0" anchor="t">
            <a:spAutoFit/>
          </a:bodyPr>
          <a:p>
            <a:r>
              <a:rPr lang="en-US" altLang="zh-CN" sz="2800">
                <a:latin typeface="Times New Roman" panose="02020603050405020304" charset="0"/>
                <a:ea typeface="宋体" panose="02010600030101010101" pitchFamily="2" charset="-122"/>
                <a:cs typeface="Times New Roman" panose="02020603050405020304" charset="0"/>
                <a:sym typeface="+mn-ea"/>
              </a:rPr>
              <a:t>4.</a:t>
            </a:r>
            <a:r>
              <a:rPr lang="zh-CN" sz="2800">
                <a:latin typeface="Times New Roman" panose="02020603050405020304" charset="0"/>
                <a:ea typeface="宋体" panose="02010600030101010101" pitchFamily="2" charset="-122"/>
                <a:cs typeface="Times New Roman" panose="02020603050405020304" charset="0"/>
                <a:sym typeface="+mn-ea"/>
              </a:rPr>
              <a:t>我来讲几句话</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作为结束语</a:t>
            </a:r>
            <a:r>
              <a:rPr lang="zh-CN" sz="2800">
                <a:latin typeface="Times New Roman" panose="02020603050405020304" charset="0"/>
                <a:ea typeface="宋体" panose="02010600030101010101" pitchFamily="2" charset="-122"/>
                <a:cs typeface="Times New Roman" panose="02020603050405020304" charset="0"/>
                <a:sym typeface="+mn-ea"/>
              </a:rPr>
              <a:t>。</a:t>
            </a:r>
            <a:r>
              <a:rPr lang="zh-CN" altLang="en-US" b="1">
                <a:solidFill>
                  <a:srgbClr val="356D64"/>
                </a:solidFill>
                <a:sym typeface="+mn-ea"/>
              </a:rPr>
              <a:t>(续写)</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301625" y="1467485"/>
            <a:ext cx="8193405"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Let me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make just a few concluding remarks</a:t>
            </a:r>
            <a:r>
              <a:rPr lang="en-US" sz="2800">
                <a:latin typeface="Times New Roman" panose="02020603050405020304" charset="0"/>
                <a:ea typeface="宋体" panose="02010600030101010101" pitchFamily="2" charset="-122"/>
                <a:cs typeface="Times New Roman" panose="02020603050405020304" charset="0"/>
                <a:sym typeface="+mn-ea"/>
              </a:rPr>
              <a:t>.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302260" y="2853055"/>
            <a:ext cx="8193405"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He</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 concluded by</a:t>
            </a:r>
            <a:r>
              <a:rPr lang="en-US" sz="2800">
                <a:latin typeface="Times New Roman" panose="02020603050405020304" charset="0"/>
                <a:ea typeface="宋体" panose="02010600030101010101" pitchFamily="2" charset="-122"/>
                <a:cs typeface="Times New Roman" panose="02020603050405020304" charset="0"/>
                <a:sym typeface="+mn-ea"/>
              </a:rPr>
              <a:t> wishing everyone a safe trip home.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pic>
        <p:nvPicPr>
          <p:cNvPr id="7" name="图片 6"/>
          <p:cNvPicPr>
            <a:picLocks noChangeAspect="1"/>
          </p:cNvPicPr>
          <p:nvPr/>
        </p:nvPicPr>
        <p:blipFill>
          <a:blip r:embed="rId3"/>
          <a:stretch>
            <a:fillRect/>
          </a:stretch>
        </p:blipFill>
        <p:spPr>
          <a:xfrm>
            <a:off x="8215630" y="2682240"/>
            <a:ext cx="2786380" cy="22364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2319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flee	/fli:/	v.迅速离开;逃跑</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301625" y="3689033"/>
            <a:ext cx="5080000" cy="521970"/>
          </a:xfrm>
          <a:prstGeom prst="rect">
            <a:avLst/>
          </a:prstGeom>
          <a:noFill/>
          <a:ln w="9525">
            <a:noFill/>
          </a:ln>
        </p:spPr>
        <p:txBody>
          <a:bodyPr>
            <a:spAutoFit/>
          </a:bodyPr>
          <a:p>
            <a:pPr indent="0"/>
            <a:r>
              <a:rPr lang="en-US" sz="2800" b="0">
                <a:latin typeface="Times New Roman" panose="02020603050405020304" charset="0"/>
                <a:ea typeface="宋体" panose="02010600030101010101" pitchFamily="2" charset="-122"/>
                <a:cs typeface="Times New Roman" panose="02020603050405020304" charset="0"/>
              </a:rPr>
              <a:t>She burst into tears and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fled</a:t>
            </a:r>
            <a:r>
              <a:rPr lang="en-US" sz="2800" b="0">
                <a:latin typeface="Times New Roman" panose="02020603050405020304" charset="0"/>
                <a:ea typeface="宋体" panose="02010600030101010101" pitchFamily="2" charset="-122"/>
                <a:cs typeface="Times New Roman" panose="02020603050405020304" charset="0"/>
              </a:rPr>
              <a:t>.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301625" y="1954530"/>
            <a:ext cx="9488170" cy="95313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Encountering</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 frightening beast on the way to the market the other day, the servant</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 fled with her heart beating wildly</a:t>
            </a:r>
            <a:r>
              <a:rPr lang="zh-CN" altLang="en-US" sz="2800">
                <a:latin typeface="Times New Roman" panose="02020603050405020304" charset="0"/>
                <a:cs typeface="Times New Roman" panose="02020603050405020304" charset="0"/>
              </a:rPr>
              <a:t>.</a:t>
            </a:r>
            <a:endParaRPr lang="zh-CN" altLang="en-US" sz="2800">
              <a:latin typeface="Times New Roman" panose="02020603050405020304" charset="0"/>
              <a:cs typeface="Times New Roman" panose="02020603050405020304" charset="0"/>
            </a:endParaRPr>
          </a:p>
        </p:txBody>
      </p:sp>
      <p:sp>
        <p:nvSpPr>
          <p:cNvPr id="7" name="文本框 6"/>
          <p:cNvSpPr txBox="1"/>
          <p:nvPr/>
        </p:nvSpPr>
        <p:spPr>
          <a:xfrm>
            <a:off x="301625" y="5078730"/>
            <a:ext cx="9488170" cy="953135"/>
          </a:xfrm>
          <a:prstGeom prst="rect">
            <a:avLst/>
          </a:prstGeom>
          <a:noFill/>
          <a:ln w="9525">
            <a:noFill/>
          </a:ln>
        </p:spPr>
        <p:txBody>
          <a:bodyPr wrap="square">
            <a:spAutoFit/>
          </a:bodyPr>
          <a:p>
            <a:pPr indent="0"/>
            <a:r>
              <a:rPr lang="en-US" sz="2800" b="0">
                <a:solidFill>
                  <a:srgbClr val="0A0A0A"/>
                </a:solidFill>
                <a:latin typeface="Times New Roman" panose="02020603050405020304" charset="0"/>
                <a:ea typeface="宋体" panose="02010600030101010101" pitchFamily="2" charset="-122"/>
                <a:cs typeface="Times New Roman" panose="02020603050405020304" charset="0"/>
              </a:rPr>
              <a:t>Embarrassed and a little annoyed, I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fled to my room</a:t>
            </a:r>
            <a:r>
              <a:rPr lang="en-US" sz="2800" b="0">
                <a:solidFill>
                  <a:srgbClr val="0A0A0A"/>
                </a:solidFill>
                <a:latin typeface="Times New Roman" panose="02020603050405020304" charset="0"/>
                <a:ea typeface="宋体" panose="02010600030101010101" pitchFamily="2" charset="-122"/>
                <a:cs typeface="Times New Roman" panose="02020603050405020304" charset="0"/>
              </a:rPr>
              <a:t>, but Mom stopped me.</a:t>
            </a:r>
            <a:endParaRPr lang="en-US" altLang="en-US" sz="2800" b="0">
              <a:solidFill>
                <a:srgbClr val="0A0A0A"/>
              </a:solidFill>
              <a:latin typeface="Times New Roman" panose="02020603050405020304" charset="0"/>
              <a:ea typeface="宋体" panose="02010600030101010101" pitchFamily="2" charset="-122"/>
              <a:cs typeface="Times New Roman" panose="02020603050405020304" charset="0"/>
            </a:endParaRPr>
          </a:p>
        </p:txBody>
      </p:sp>
      <p:sp>
        <p:nvSpPr>
          <p:cNvPr id="8" name="文本框 7"/>
          <p:cNvSpPr txBox="1"/>
          <p:nvPr/>
        </p:nvSpPr>
        <p:spPr>
          <a:xfrm>
            <a:off x="301625" y="958850"/>
            <a:ext cx="9580245" cy="953135"/>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rPr>
              <a:t>1.</a:t>
            </a:r>
            <a:r>
              <a:rPr lang="zh-CN" altLang="en-US" sz="2800">
                <a:latin typeface="宋体" panose="02010600030101010101" pitchFamily="2" charset="-122"/>
                <a:ea typeface="宋体" panose="02010600030101010101" pitchFamily="2" charset="-122"/>
              </a:rPr>
              <a:t>前些日子，在去市场的路上，遇到了一只可怕的野兽，她的</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心狂跳着跑开了</a:t>
            </a:r>
            <a:r>
              <a:rPr lang="zh-CN" altLang="en-US" sz="2800">
                <a:latin typeface="宋体" panose="02010600030101010101" pitchFamily="2" charset="-122"/>
                <a:ea typeface="宋体" panose="02010600030101010101" pitchFamily="2" charset="-122"/>
              </a:rPr>
              <a:t>。</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endParaRPr>
          </a:p>
        </p:txBody>
      </p:sp>
      <p:sp>
        <p:nvSpPr>
          <p:cNvPr id="9" name="文本框 8"/>
          <p:cNvSpPr txBox="1"/>
          <p:nvPr/>
        </p:nvSpPr>
        <p:spPr>
          <a:xfrm>
            <a:off x="301625" y="2950210"/>
            <a:ext cx="8755380" cy="521970"/>
          </a:xfrm>
          <a:prstGeom prst="rect">
            <a:avLst/>
          </a:prstGeom>
          <a:noFill/>
        </p:spPr>
        <p:txBody>
          <a:bodyPr wrap="square" rtlCol="0" anchor="t">
            <a:spAutoFit/>
          </a:bodyPr>
          <a:p>
            <a:pPr indent="0" algn="l"/>
            <a:r>
              <a:rPr lang="en-US" altLang="zh-CN" sz="2800">
                <a:latin typeface="宋体" panose="02010600030101010101" pitchFamily="2" charset="-122"/>
                <a:ea typeface="宋体" panose="02010600030101010101" pitchFamily="2" charset="-122"/>
                <a:sym typeface="+mn-ea"/>
              </a:rPr>
              <a:t>2.</a:t>
            </a:r>
            <a:r>
              <a:rPr lang="zh-CN" sz="2800">
                <a:latin typeface="宋体" panose="02010600030101010101" pitchFamily="2" charset="-122"/>
                <a:ea typeface="宋体" panose="02010600030101010101" pitchFamily="2" charset="-122"/>
                <a:sym typeface="+mn-ea"/>
              </a:rPr>
              <a:t>她突然哭了起来，</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跑开了</a:t>
            </a:r>
            <a:r>
              <a:rPr lang="zh-CN" sz="2800">
                <a:latin typeface="宋体" panose="02010600030101010101" pitchFamily="2" charset="-122"/>
                <a:ea typeface="宋体" panose="02010600030101010101" pitchFamily="2" charset="-122"/>
                <a:sym typeface="+mn-ea"/>
              </a:rPr>
              <a:t>。</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sym typeface="+mn-ea"/>
            </a:endParaRPr>
          </a:p>
        </p:txBody>
      </p:sp>
      <p:sp>
        <p:nvSpPr>
          <p:cNvPr id="10" name="文本框 9"/>
          <p:cNvSpPr txBox="1"/>
          <p:nvPr/>
        </p:nvSpPr>
        <p:spPr>
          <a:xfrm>
            <a:off x="301625" y="4384040"/>
            <a:ext cx="10980420" cy="521970"/>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rPr>
              <a:t>3.</a:t>
            </a:r>
            <a:r>
              <a:rPr lang="zh-CN" altLang="en-US" sz="2800">
                <a:latin typeface="宋体" panose="02010600030101010101" pitchFamily="2" charset="-122"/>
                <a:ea typeface="宋体" panose="02010600030101010101" pitchFamily="2" charset="-122"/>
              </a:rPr>
              <a:t>我又尴尬又有点生气，</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跑回自己的房间</a:t>
            </a:r>
            <a:r>
              <a:rPr lang="zh-CN" altLang="en-US" sz="2800">
                <a:latin typeface="宋体" panose="02010600030101010101" pitchFamily="2" charset="-122"/>
                <a:ea typeface="宋体" panose="02010600030101010101" pitchFamily="2" charset="-122"/>
              </a:rPr>
              <a:t>，但妈妈阻止了我。</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endParaRPr>
          </a:p>
        </p:txBody>
      </p:sp>
      <p:pic>
        <p:nvPicPr>
          <p:cNvPr id="11" name="图片 10" descr="998c0bb3-c339-416b-9782-82b467a383e5"/>
          <p:cNvPicPr>
            <a:picLocks noChangeAspect="1"/>
          </p:cNvPicPr>
          <p:nvPr/>
        </p:nvPicPr>
        <p:blipFill>
          <a:blip r:embed="rId3"/>
          <a:stretch>
            <a:fillRect/>
          </a:stretch>
        </p:blipFill>
        <p:spPr>
          <a:xfrm>
            <a:off x="8308975" y="2534285"/>
            <a:ext cx="1922780" cy="1922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to="" calcmode="lin" valueType="num">
                                      <p:cBhvr>
                                        <p:cTn id="12" dur="1" fill="hold"/>
                                        <p:tgtEl>
                                          <p:spTgt spid="100"/>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crucial	/ˈkru:ʃl/	a.至关重要的;关键性的</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150495" y="5658485"/>
            <a:ext cx="10698480" cy="521970"/>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He wasn't there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at the crucial moment</a:t>
            </a:r>
            <a:r>
              <a:rPr lang="en-US" sz="2800" b="0">
                <a:latin typeface="Times New Roman" panose="02020603050405020304" charset="0"/>
                <a:ea typeface="宋体" panose="02010600030101010101" pitchFamily="2" charset="-122"/>
                <a:cs typeface="Times New Roman" panose="02020603050405020304" charset="0"/>
              </a:rPr>
              <a:t> (= when he was needed most) .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50495" y="4020820"/>
            <a:ext cx="8852535" cy="95313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People acknowledge that he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played a crucial role in</a:t>
            </a:r>
            <a:r>
              <a:rPr lang="zh-CN" altLang="en-US" sz="2800">
                <a:latin typeface="Times New Roman" panose="02020603050405020304" charset="0"/>
                <a:cs typeface="Times New Roman" panose="02020603050405020304" charset="0"/>
              </a:rPr>
              <a:t> the fight against SARS and COVID-19.</a:t>
            </a:r>
            <a:endParaRPr lang="zh-CN" altLang="en-US" sz="2800">
              <a:latin typeface="Times New Roman" panose="02020603050405020304" charset="0"/>
              <a:cs typeface="Times New Roman" panose="02020603050405020304" charset="0"/>
            </a:endParaRPr>
          </a:p>
        </p:txBody>
      </p:sp>
      <p:sp>
        <p:nvSpPr>
          <p:cNvPr id="3" name="文本框 2"/>
          <p:cNvSpPr txBox="1"/>
          <p:nvPr/>
        </p:nvSpPr>
        <p:spPr>
          <a:xfrm>
            <a:off x="150495" y="1865630"/>
            <a:ext cx="11511915" cy="138366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I believe that events like the Chinese Workshop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are crucial for</a:t>
            </a:r>
            <a:r>
              <a:rPr lang="en-US" sz="2800" b="0">
                <a:latin typeface="Times New Roman" panose="02020603050405020304" charset="0"/>
                <a:ea typeface="宋体" panose="02010600030101010101" pitchFamily="2" charset="-122"/>
                <a:cs typeface="Times New Roman" panose="02020603050405020304" charset="0"/>
              </a:rPr>
              <a:t> promoting cross-cultural understanding and appreciation, and I am thrilled to have the opportunity to share my own skills and experiences as part of this effort.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150495" y="635635"/>
            <a:ext cx="11777345" cy="122999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我相信像中文研讨会这样的活动对于促进跨文化理解和欣赏</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至关重要</a:t>
            </a:r>
            <a:r>
              <a:rPr lang="zh-CN" altLang="en-US" sz="2800">
                <a:latin typeface="宋体" panose="02010600030101010101" pitchFamily="2" charset="-122"/>
                <a:ea typeface="宋体" panose="02010600030101010101" pitchFamily="2" charset="-122"/>
                <a:cs typeface="宋体" panose="02010600030101010101" pitchFamily="2" charset="-122"/>
              </a:rPr>
              <a:t>，我很高兴有机会分享我自己的技能和经验，作为这项努力的一部分。</a:t>
            </a:r>
            <a:r>
              <a:rPr lang="zh-CN" altLang="en-US" sz="1800" b="1">
                <a:solidFill>
                  <a:srgbClr val="356D64"/>
                </a:solidFill>
              </a:rPr>
              <a:t>(应用文之演讲稿)</a:t>
            </a:r>
            <a:endParaRPr lang="zh-CN" altLang="en-US" sz="1800" b="1">
              <a:solidFill>
                <a:srgbClr val="356D64"/>
              </a:solidFill>
            </a:endParaRPr>
          </a:p>
        </p:txBody>
      </p:sp>
      <p:sp>
        <p:nvSpPr>
          <p:cNvPr id="7" name="文本框 6"/>
          <p:cNvSpPr txBox="1"/>
          <p:nvPr/>
        </p:nvSpPr>
        <p:spPr>
          <a:xfrm>
            <a:off x="150495" y="3249295"/>
            <a:ext cx="8642985" cy="787400"/>
          </a:xfrm>
          <a:prstGeom prst="rect">
            <a:avLst/>
          </a:prstGeom>
          <a:noFill/>
        </p:spPr>
        <p:txBody>
          <a:bodyPr wrap="square" rtlCol="0" anchor="t">
            <a:noAutofit/>
          </a:bodyPr>
          <a:p>
            <a:r>
              <a:rPr lang="en-US" altLang="zh-CN" sz="2800">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人们认为他在抗击非典和新冠病毒中</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起了至关重要的作用</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b="1">
                <a:solidFill>
                  <a:srgbClr val="356D64"/>
                </a:solidFill>
                <a:sym typeface="+mn-ea"/>
              </a:rPr>
              <a:t>(应用文)</a:t>
            </a:r>
            <a:endParaRPr lang="en-US" altLang="zh-CN"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文本框 7"/>
          <p:cNvSpPr txBox="1"/>
          <p:nvPr/>
        </p:nvSpPr>
        <p:spPr>
          <a:xfrm>
            <a:off x="150495" y="4978400"/>
            <a:ext cx="10923905" cy="521970"/>
          </a:xfrm>
          <a:prstGeom prst="rect">
            <a:avLst/>
          </a:prstGeom>
          <a:noFill/>
        </p:spPr>
        <p:txBody>
          <a:bodyPr wrap="square" rtlCol="0" anchor="t">
            <a:spAutoFit/>
          </a:bodyPr>
          <a:p>
            <a:pPr indent="0"/>
            <a:r>
              <a:rPr lang="en-US" altLang="zh-CN" sz="2800">
                <a:latin typeface="宋体" panose="02010600030101010101" pitchFamily="2" charset="-122"/>
                <a:ea typeface="宋体" panose="02010600030101010101" pitchFamily="2" charset="-122"/>
                <a:cs typeface="宋体" panose="02010600030101010101" pitchFamily="2" charset="-122"/>
                <a:sym typeface="+mn-ea"/>
              </a:rPr>
              <a:t>3.</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紧要关头</a:t>
            </a:r>
            <a:r>
              <a:rPr lang="zh-CN" sz="2800">
                <a:latin typeface="宋体" panose="02010600030101010101" pitchFamily="2" charset="-122"/>
                <a:ea typeface="宋体" panose="02010600030101010101" pitchFamily="2" charset="-122"/>
                <a:cs typeface="宋体" panose="02010600030101010101" pitchFamily="2" charset="-122"/>
                <a:sym typeface="+mn-ea"/>
              </a:rPr>
              <a:t>他却不在那里。</a:t>
            </a:r>
            <a:r>
              <a:rPr lang="zh-CN" altLang="en-US" sz="1800" b="1">
                <a:solidFill>
                  <a:srgbClr val="356D64"/>
                </a:solidFill>
                <a:sym typeface="+mn-ea"/>
              </a:rPr>
              <a:t>(续写)</a:t>
            </a:r>
            <a:endParaRPr lang="zh-CN" altLang="en-US" sz="1800" b="1">
              <a:solidFill>
                <a:srgbClr val="356D64"/>
              </a:solidFill>
              <a:sym typeface="+mn-ea"/>
            </a:endParaRPr>
          </a:p>
        </p:txBody>
      </p:sp>
      <p:pic>
        <p:nvPicPr>
          <p:cNvPr id="9" name="图片 8"/>
          <p:cNvPicPr>
            <a:picLocks noChangeAspect="1"/>
          </p:cNvPicPr>
          <p:nvPr/>
        </p:nvPicPr>
        <p:blipFill>
          <a:blip r:embed="rId3"/>
          <a:stretch>
            <a:fillRect/>
          </a:stretch>
        </p:blipFill>
        <p:spPr>
          <a:xfrm>
            <a:off x="8715375" y="3258185"/>
            <a:ext cx="2358390" cy="2400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 to="" calcmode="lin" valueType="num">
                                      <p:cBhvr>
                                        <p:cTn id="17" dur="1" fill="hold"/>
                                        <p:tgtEl>
                                          <p:spTgt spid="10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100" grpId="0"/>
      <p:bldP spid="10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circumstance	/ˈsɜ:kəmstəns/	n.条件;环境;状况</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161290" y="2842260"/>
            <a:ext cx="8867775" cy="521970"/>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The ship sank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in mysterious circumstances</a:t>
            </a:r>
            <a:r>
              <a:rPr lang="en-US" sz="2800" b="0">
                <a:latin typeface="Times New Roman" panose="02020603050405020304" charset="0"/>
                <a:ea typeface="宋体" panose="02010600030101010101" pitchFamily="2" charset="-122"/>
                <a:cs typeface="Times New Roman" panose="02020603050405020304" charset="0"/>
              </a:rPr>
              <a:t>.</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61290" y="3760470"/>
            <a:ext cx="11483340" cy="95313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If</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 circumstances</a:t>
            </a:r>
            <a:r>
              <a:rPr lang="zh-CN" altLang="en-US" sz="2800">
                <a:latin typeface="Times New Roman" panose="02020603050405020304" charset="0"/>
                <a:cs typeface="Times New Roman" panose="02020603050405020304" charset="0"/>
              </a:rPr>
              <a:t> permit， I will go on talking about the crucial problem，which is difficult to cope with.</a:t>
            </a:r>
            <a:endParaRPr lang="zh-CN" altLang="en-US" sz="2800">
              <a:latin typeface="Times New Roman" panose="02020603050405020304" charset="0"/>
              <a:cs typeface="Times New Roman" panose="02020603050405020304" charset="0"/>
            </a:endParaRPr>
          </a:p>
        </p:txBody>
      </p:sp>
      <p:sp>
        <p:nvSpPr>
          <p:cNvPr id="3" name="文本框 2"/>
          <p:cNvSpPr txBox="1"/>
          <p:nvPr/>
        </p:nvSpPr>
        <p:spPr>
          <a:xfrm>
            <a:off x="161290" y="696595"/>
            <a:ext cx="11371580" cy="521970"/>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cs typeface="宋体" panose="02010600030101010101" pitchFamily="2" charset="-122"/>
                <a:sym typeface="+mn-ea"/>
              </a:rPr>
              <a:t>1.</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我</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绝不</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会错过这个宝贵的机会，这对我未来的发展至关重要。 </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161290" y="1245870"/>
            <a:ext cx="10602595" cy="953135"/>
          </a:xfrm>
          <a:prstGeom prst="rect">
            <a:avLst/>
          </a:prstGeom>
          <a:noFill/>
        </p:spPr>
        <p:txBody>
          <a:bodyPr wrap="square" rtlCol="0" anchor="t">
            <a:spAutoFit/>
          </a:bodyPr>
          <a:p>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Under/In no circumstances </a:t>
            </a:r>
            <a:r>
              <a:rPr lang="zh-CN" altLang="en-US" sz="2800">
                <a:latin typeface="Times New Roman" panose="02020603050405020304" charset="0"/>
                <a:cs typeface="Times New Roman" panose="02020603050405020304" charset="0"/>
                <a:sym typeface="+mn-ea"/>
              </a:rPr>
              <a:t>will I miss this precious opportunity， which is vital for my future development.</a:t>
            </a:r>
            <a:endParaRPr lang="zh-CN" altLang="en-US" sz="2800">
              <a:latin typeface="Times New Roman" panose="02020603050405020304" charset="0"/>
              <a:cs typeface="Times New Roman" panose="02020603050405020304" charset="0"/>
              <a:sym typeface="+mn-ea"/>
            </a:endParaRPr>
          </a:p>
        </p:txBody>
      </p:sp>
      <p:sp>
        <p:nvSpPr>
          <p:cNvPr id="6" name="文本框 5"/>
          <p:cNvSpPr txBox="1"/>
          <p:nvPr/>
        </p:nvSpPr>
        <p:spPr>
          <a:xfrm>
            <a:off x="161290" y="5633720"/>
            <a:ext cx="11120755" cy="1383665"/>
          </a:xfrm>
          <a:prstGeom prst="rect">
            <a:avLst/>
          </a:prstGeom>
          <a:solidFill>
            <a:srgbClr val="FFFFFF"/>
          </a:solidFill>
          <a:ln w="9525">
            <a:noFill/>
          </a:ln>
        </p:spPr>
        <p:txBody>
          <a:bodyPr wrap="square">
            <a:spAutoFit/>
          </a:bodyPr>
          <a:p>
            <a:pPr indent="0"/>
            <a:r>
              <a:rPr lang="en-US" sz="2800" b="0">
                <a:latin typeface="Times New Roman" panose="02020603050405020304" charset="0"/>
                <a:ea typeface="Microsoft YaHei UI" panose="020B0503020204020204" charset="-122"/>
                <a:cs typeface="Times New Roman" panose="02020603050405020304" charset="0"/>
              </a:rPr>
              <a:t>Accustomed to seeing homeless people ask for food and or money, Matt found it surprising to witness a homeless guy making efforts to find a job despite</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 difficult circumstances</a:t>
            </a:r>
            <a:r>
              <a:rPr lang="en-US" sz="2800" b="0">
                <a:latin typeface="Times New Roman" panose="02020603050405020304" charset="0"/>
                <a:ea typeface="Microsoft YaHei UI" panose="020B0503020204020204" charset="-122"/>
                <a:cs typeface="Times New Roman" panose="02020603050405020304" charset="0"/>
              </a:rPr>
              <a:t>.</a:t>
            </a:r>
            <a:endParaRPr lang="en-US" sz="2800" b="0">
              <a:latin typeface="Times New Roman" panose="02020603050405020304" charset="0"/>
              <a:ea typeface="Microsoft YaHei UI" panose="020B0503020204020204" charset="-122"/>
              <a:cs typeface="Times New Roman" panose="02020603050405020304" charset="0"/>
            </a:endParaRPr>
          </a:p>
        </p:txBody>
      </p:sp>
      <p:sp>
        <p:nvSpPr>
          <p:cNvPr id="7" name="文本框 6"/>
          <p:cNvSpPr txBox="1"/>
          <p:nvPr/>
        </p:nvSpPr>
        <p:spPr>
          <a:xfrm>
            <a:off x="161290" y="2317750"/>
            <a:ext cx="6376035" cy="521970"/>
          </a:xfrm>
          <a:prstGeom prst="rect">
            <a:avLst/>
          </a:prstGeom>
          <a:noFill/>
        </p:spPr>
        <p:txBody>
          <a:bodyPr wrap="square" rtlCol="0" anchor="t">
            <a:spAutoFit/>
          </a:bodyPr>
          <a:p>
            <a:pPr indent="0" algn="l"/>
            <a:r>
              <a:rPr lang="en-US" sz="2800">
                <a:latin typeface="宋体" panose="02010600030101010101" pitchFamily="2" charset="-122"/>
                <a:ea typeface="宋体" panose="02010600030101010101" pitchFamily="2" charset="-122"/>
                <a:cs typeface="宋体" panose="02010600030101010101" pitchFamily="2" charset="-122"/>
                <a:sym typeface="+mn-ea"/>
              </a:rPr>
              <a:t> 2.</a:t>
            </a:r>
            <a:r>
              <a:rPr lang="zh-CN" sz="2800">
                <a:latin typeface="宋体" panose="02010600030101010101" pitchFamily="2" charset="-122"/>
                <a:ea typeface="宋体" panose="02010600030101010101" pitchFamily="2" charset="-122"/>
                <a:cs typeface="宋体" panose="02010600030101010101" pitchFamily="2" charset="-122"/>
                <a:sym typeface="+mn-ea"/>
              </a:rPr>
              <a:t>那艘船</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神秘地</a:t>
            </a:r>
            <a:r>
              <a:rPr lang="zh-CN" sz="2800">
                <a:latin typeface="宋体" panose="02010600030101010101" pitchFamily="2" charset="-122"/>
                <a:ea typeface="宋体" panose="02010600030101010101" pitchFamily="2" charset="-122"/>
                <a:cs typeface="宋体" panose="02010600030101010101" pitchFamily="2" charset="-122"/>
                <a:sym typeface="+mn-ea"/>
              </a:rPr>
              <a:t>沉没了。</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文本框 7"/>
          <p:cNvSpPr txBox="1"/>
          <p:nvPr/>
        </p:nvSpPr>
        <p:spPr>
          <a:xfrm>
            <a:off x="161290" y="3299460"/>
            <a:ext cx="11623675" cy="521970"/>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cs typeface="宋体" panose="02010600030101010101" pitchFamily="2" charset="-122"/>
              </a:rPr>
              <a:t>3.</a:t>
            </a:r>
            <a:r>
              <a:rPr lang="zh-CN" altLang="en-US" sz="2800">
                <a:latin typeface="宋体" panose="02010600030101010101" pitchFamily="2" charset="-122"/>
                <a:ea typeface="宋体" panose="02010600030101010101" pitchFamily="2" charset="-122"/>
                <a:cs typeface="宋体" panose="02010600030101010101" pitchFamily="2" charset="-122"/>
              </a:rPr>
              <a:t>如果</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情况</a:t>
            </a:r>
            <a:r>
              <a:rPr lang="zh-CN" altLang="en-US" sz="2800">
                <a:latin typeface="宋体" panose="02010600030101010101" pitchFamily="2" charset="-122"/>
                <a:ea typeface="宋体" panose="02010600030101010101" pitchFamily="2" charset="-122"/>
                <a:cs typeface="宋体" panose="02010600030101010101" pitchFamily="2" charset="-122"/>
              </a:rPr>
              <a:t>允许，我将继续谈论这个难以处理的关键问题。</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161290" y="4711700"/>
            <a:ext cx="11273790" cy="95313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4.</a:t>
            </a:r>
            <a:r>
              <a:rPr lang="zh-CN" altLang="en-US" sz="2800">
                <a:latin typeface="宋体" panose="02010600030101010101" pitchFamily="2" charset="-122"/>
                <a:ea typeface="宋体" panose="02010600030101010101" pitchFamily="2" charset="-122"/>
                <a:cs typeface="宋体" panose="02010600030101010101" pitchFamily="2" charset="-122"/>
              </a:rPr>
              <a:t>马特习惯了看到无家可归的人要食物和/或钱，看到一个无家可归的人在</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困难的情况下</a:t>
            </a:r>
            <a:r>
              <a:rPr lang="zh-CN" altLang="en-US" sz="2800">
                <a:latin typeface="宋体" panose="02010600030101010101" pitchFamily="2" charset="-122"/>
                <a:ea typeface="宋体" panose="02010600030101010101" pitchFamily="2" charset="-122"/>
                <a:cs typeface="宋体" panose="02010600030101010101" pitchFamily="2" charset="-122"/>
              </a:rPr>
              <a:t>努力找工作，他感到很惊讶。</a:t>
            </a:r>
            <a:r>
              <a:rPr lang="zh-CN" altLang="en-US" sz="1800" b="1">
                <a:solidFill>
                  <a:srgbClr val="356D64"/>
                </a:solidFill>
              </a:rPr>
              <a:t>（续写之</a:t>
            </a:r>
            <a:r>
              <a:rPr lang="zh-CN" altLang="en-US" sz="1800" b="1">
                <a:solidFill>
                  <a:srgbClr val="356D64"/>
                </a:solidFill>
                <a:sym typeface="+mn-ea"/>
              </a:rPr>
              <a:t>求职</a:t>
            </a:r>
            <a:r>
              <a:rPr lang="zh-CN" altLang="en-US" sz="1800" b="1">
                <a:solidFill>
                  <a:srgbClr val="356D64"/>
                </a:solidFill>
              </a:rPr>
              <a:t>）</a:t>
            </a:r>
            <a:endParaRPr lang="zh-CN" altLang="en-US" sz="1800" b="1">
              <a:solidFill>
                <a:srgbClr val="356D64"/>
              </a:solidFill>
            </a:endParaRPr>
          </a:p>
        </p:txBody>
      </p:sp>
      <p:pic>
        <p:nvPicPr>
          <p:cNvPr id="10" name="图片 9"/>
          <p:cNvPicPr>
            <a:picLocks noChangeAspect="1"/>
          </p:cNvPicPr>
          <p:nvPr/>
        </p:nvPicPr>
        <p:blipFill>
          <a:blip r:embed="rId3"/>
          <a:stretch>
            <a:fillRect/>
          </a:stretch>
        </p:blipFill>
        <p:spPr>
          <a:xfrm>
            <a:off x="7091045" y="1675765"/>
            <a:ext cx="2396490" cy="16275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6" grpId="0" animBg="1"/>
      <p:bldP spid="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7145"/>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novelist</a:t>
            </a:r>
            <a:r>
              <a:rPr lang="en-US" altLang="zh-CN" sz="2400" b="1">
                <a:solidFill>
                  <a:schemeClr val="accent1">
                    <a:lumMod val="75000"/>
                  </a:schemeClr>
                </a:solidFill>
                <a:latin typeface="Times New Roman" panose="02020603050405020304" charset="0"/>
                <a:cs typeface="Times New Roman" panose="02020603050405020304" charset="0"/>
              </a:rPr>
              <a:t> </a:t>
            </a:r>
            <a:r>
              <a:rPr lang="zh-CN" altLang="en-US" sz="2400" b="1">
                <a:solidFill>
                  <a:schemeClr val="accent1">
                    <a:lumMod val="75000"/>
                  </a:schemeClr>
                </a:solidFill>
                <a:latin typeface="Times New Roman" panose="02020603050405020304" charset="0"/>
                <a:cs typeface="Times New Roman" panose="02020603050405020304" charset="0"/>
              </a:rPr>
              <a:t>/ˈnɒvəlɪst/</a:t>
            </a:r>
            <a:r>
              <a:rPr lang="en-US" altLang="zh-CN" sz="2400" b="1">
                <a:solidFill>
                  <a:schemeClr val="accent1">
                    <a:lumMod val="75000"/>
                  </a:schemeClr>
                </a:solidFill>
                <a:latin typeface="Times New Roman" panose="02020603050405020304" charset="0"/>
                <a:cs typeface="Times New Roman" panose="02020603050405020304" charset="0"/>
              </a:rPr>
              <a:t> </a:t>
            </a:r>
            <a:r>
              <a:rPr lang="zh-CN" altLang="en-US" sz="2400" b="1">
                <a:solidFill>
                  <a:schemeClr val="accent1">
                    <a:lumMod val="75000"/>
                  </a:schemeClr>
                </a:solidFill>
                <a:latin typeface="Times New Roman" panose="02020603050405020304" charset="0"/>
                <a:cs typeface="Times New Roman" panose="02020603050405020304" charset="0"/>
              </a:rPr>
              <a:t>n.小说家</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2" name="文本框 1"/>
          <p:cNvSpPr txBox="1"/>
          <p:nvPr>
            <p:custDataLst>
              <p:tags r:id="rId3"/>
            </p:custDataLst>
          </p:nvPr>
        </p:nvSpPr>
        <p:spPr>
          <a:xfrm>
            <a:off x="174625" y="5904865"/>
            <a:ext cx="9034145" cy="95313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As for </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my favourite novelist</a:t>
            </a:r>
            <a:r>
              <a:rPr lang="zh-CN" altLang="en-US" sz="2800">
                <a:latin typeface="Times New Roman" panose="02020603050405020304" charset="0"/>
                <a:cs typeface="Times New Roman" panose="02020603050405020304" charset="0"/>
              </a:rPr>
              <a:t>, it must be Mark Twain, one of the best known American writers in the nineteenth century.</a:t>
            </a:r>
            <a:endParaRPr lang="zh-CN" altLang="en-US" sz="2800">
              <a:latin typeface="Times New Roman" panose="02020603050405020304" charset="0"/>
              <a:cs typeface="Times New Roman" panose="02020603050405020304" charset="0"/>
            </a:endParaRPr>
          </a:p>
        </p:txBody>
      </p:sp>
      <p:sp>
        <p:nvSpPr>
          <p:cNvPr id="100" name="文本框 99"/>
          <p:cNvSpPr txBox="1"/>
          <p:nvPr>
            <p:custDataLst>
              <p:tags r:id="rId4"/>
            </p:custDataLst>
          </p:nvPr>
        </p:nvSpPr>
        <p:spPr>
          <a:xfrm>
            <a:off x="174625" y="1156335"/>
            <a:ext cx="11792585" cy="95313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 When feeling depressed, I often choose to enjoy</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 the novel part</a:t>
            </a:r>
            <a:r>
              <a:rPr lang="en-US" sz="2800" b="0">
                <a:latin typeface="Times New Roman" panose="02020603050405020304" charset="0"/>
                <a:ea typeface="宋体" panose="02010600030101010101" pitchFamily="2" charset="-122"/>
                <a:cs typeface="Times New Roman" panose="02020603050405020304" charset="0"/>
              </a:rPr>
              <a:t> which includes a lot of imaginative stories.</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custDataLst>
              <p:tags r:id="rId5"/>
            </p:custDataLst>
          </p:nvPr>
        </p:nvSpPr>
        <p:spPr>
          <a:xfrm>
            <a:off x="174625" y="4391025"/>
            <a:ext cx="11666855" cy="95313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We'd like to combine your culture with ours by adapting</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 the classic novel</a:t>
            </a:r>
            <a:r>
              <a:rPr lang="en-US" sz="2800" b="0">
                <a:latin typeface="Times New Roman" panose="02020603050405020304" charset="0"/>
                <a:ea typeface="宋体" panose="02010600030101010101" pitchFamily="2" charset="-122"/>
                <a:cs typeface="Times New Roman" panose="02020603050405020304" charset="0"/>
              </a:rPr>
              <a:t> The Steamboat for a short English play.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101" name="文本框 100"/>
          <p:cNvSpPr txBox="1"/>
          <p:nvPr>
            <p:custDataLst>
              <p:tags r:id="rId6"/>
            </p:custDataLst>
          </p:nvPr>
        </p:nvSpPr>
        <p:spPr>
          <a:xfrm>
            <a:off x="174625" y="2773680"/>
            <a:ext cx="12016740" cy="953135"/>
          </a:xfrm>
          <a:prstGeom prst="rect">
            <a:avLst/>
          </a:prstGeom>
          <a:noFill/>
          <a:ln w="9525">
            <a:noFill/>
          </a:ln>
        </p:spPr>
        <p:txBody>
          <a:bodyPr wrap="square">
            <a:spAutoFit/>
          </a:bodyPr>
          <a:p>
            <a:pPr indent="0"/>
            <a:r>
              <a:rPr lang="en-US" sz="2800" b="0">
                <a:solidFill>
                  <a:srgbClr val="000000"/>
                </a:solidFill>
                <a:latin typeface="Times New Roman" panose="02020603050405020304" charset="0"/>
                <a:ea typeface="宋体" panose="02010600030101010101" pitchFamily="2" charset="-122"/>
                <a:cs typeface="Times New Roman" panose="02020603050405020304" charset="0"/>
              </a:rPr>
              <a:t>Hearing that you have developed a new app of students sharing clothes, I feel truly proud of your </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novel idea</a:t>
            </a:r>
            <a:r>
              <a:rPr lang="en-US" sz="2800" b="0">
                <a:solidFill>
                  <a:srgbClr val="000000"/>
                </a:solidFill>
                <a:latin typeface="Times New Roman" panose="02020603050405020304" charset="0"/>
                <a:ea typeface="宋体" panose="02010600030101010101" pitchFamily="2" charset="-122"/>
                <a:cs typeface="Times New Roman" panose="02020603050405020304" charset="0"/>
              </a:rPr>
              <a:t>.</a:t>
            </a:r>
            <a:endParaRPr lang="en-US" altLang="en-US" sz="2800" b="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custDataLst>
              <p:tags r:id="rId7"/>
            </p:custDataLst>
          </p:nvPr>
        </p:nvSpPr>
        <p:spPr>
          <a:xfrm>
            <a:off x="174625" y="5131435"/>
            <a:ext cx="8456295" cy="891540"/>
          </a:xfrm>
          <a:prstGeom prst="rect">
            <a:avLst/>
          </a:prstGeom>
          <a:noFill/>
        </p:spPr>
        <p:txBody>
          <a:bodyPr wrap="square" rtlCol="0" anchor="t">
            <a:spAutoFit/>
          </a:bodyPr>
          <a:p>
            <a:pPr algn="l"/>
            <a:r>
              <a:rPr lang="en-US" altLang="zh-CN" sz="2400">
                <a:latin typeface="宋体" panose="02010600030101010101" pitchFamily="2" charset="-122"/>
                <a:ea typeface="宋体" panose="02010600030101010101" pitchFamily="2" charset="-122"/>
                <a:cs typeface="宋体" panose="02010600030101010101" pitchFamily="2" charset="-122"/>
              </a:rPr>
              <a:t>4.</a:t>
            </a:r>
            <a:r>
              <a:rPr lang="zh-CN" altLang="en-US" sz="2400">
                <a:latin typeface="宋体" panose="02010600030101010101" pitchFamily="2" charset="-122"/>
                <a:ea typeface="宋体" panose="02010600030101010101" pitchFamily="2" charset="-122"/>
                <a:cs typeface="宋体" panose="02010600030101010101" pitchFamily="2" charset="-122"/>
              </a:rPr>
              <a:t>至于</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我最喜欢的小说家</a:t>
            </a:r>
            <a:r>
              <a:rPr lang="zh-CN" altLang="en-US" sz="2400">
                <a:latin typeface="宋体" panose="02010600030101010101" pitchFamily="2" charset="-122"/>
                <a:ea typeface="宋体" panose="02010600030101010101" pitchFamily="2" charset="-122"/>
                <a:cs typeface="宋体" panose="02010600030101010101" pitchFamily="2" charset="-122"/>
              </a:rPr>
              <a:t>，非马克·吐温莫属，他是十九世纪美国最著名的作家之一。</a:t>
            </a:r>
            <a:r>
              <a:rPr lang="zh-CN" altLang="en-US" b="1">
                <a:solidFill>
                  <a:srgbClr val="356D64"/>
                </a:solidFill>
                <a:sym typeface="+mn-ea"/>
              </a:rPr>
              <a:t>(应用文)</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custDataLst>
              <p:tags r:id="rId8"/>
            </p:custDataLst>
          </p:nvPr>
        </p:nvSpPr>
        <p:spPr>
          <a:xfrm>
            <a:off x="174625" y="477520"/>
            <a:ext cx="11791950" cy="891540"/>
          </a:xfrm>
          <a:prstGeom prst="rect">
            <a:avLst/>
          </a:prstGeom>
          <a:noFill/>
        </p:spPr>
        <p:txBody>
          <a:bodyPr wrap="square" rtlCol="0" anchor="t">
            <a:spAutoFit/>
          </a:bodyPr>
          <a:p>
            <a:pPr algn="l">
              <a:buClrTx/>
              <a:buSzTx/>
              <a:buFontTx/>
            </a:pP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1</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当我感到沮丧的时候，我经常选择看</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小说部分</a:t>
            </a:r>
            <a:r>
              <a:rPr lang="zh-CN" altLang="en-US" sz="2400">
                <a:latin typeface="宋体" panose="02010600030101010101" pitchFamily="2" charset="-122"/>
                <a:ea typeface="宋体" panose="02010600030101010101" pitchFamily="2" charset="-122"/>
                <a:cs typeface="宋体" panose="02010600030101010101" pitchFamily="2" charset="-122"/>
              </a:rPr>
              <a:t>，因为小说里有很多充满想象力的故事。</a:t>
            </a:r>
            <a:r>
              <a:rPr lang="zh-CN" altLang="en-US" sz="1600" b="1">
                <a:solidFill>
                  <a:srgbClr val="356D64"/>
                </a:solidFill>
                <a:sym typeface="+mn-ea"/>
              </a:rPr>
              <a:t>(2021全国I卷应用文)</a:t>
            </a:r>
            <a:endParaRPr lang="zh-CN" altLang="en-US" sz="1600" b="1">
              <a:solidFill>
                <a:srgbClr val="356D64"/>
              </a:solidFill>
              <a:sym typeface="+mn-ea"/>
            </a:endParaRPr>
          </a:p>
        </p:txBody>
      </p:sp>
      <p:sp>
        <p:nvSpPr>
          <p:cNvPr id="11" name="文本框 10"/>
          <p:cNvSpPr txBox="1"/>
          <p:nvPr>
            <p:custDataLst>
              <p:tags r:id="rId9"/>
            </p:custDataLst>
          </p:nvPr>
        </p:nvSpPr>
        <p:spPr>
          <a:xfrm>
            <a:off x="174625" y="2213610"/>
            <a:ext cx="11791950" cy="768350"/>
          </a:xfrm>
          <a:prstGeom prst="rect">
            <a:avLst/>
          </a:prstGeom>
          <a:noFill/>
        </p:spPr>
        <p:txBody>
          <a:bodyPr wrap="square" rtlCol="0" anchor="t">
            <a:spAutoFit/>
          </a:bodyPr>
          <a:p>
            <a:pPr algn="l">
              <a:buClrTx/>
              <a:buSzTx/>
              <a:buFontTx/>
            </a:pPr>
            <a:r>
              <a:rPr lang="en-US" altLang="zh-CN" sz="2400">
                <a:latin typeface="宋体" panose="02010600030101010101" pitchFamily="2" charset="-122"/>
                <a:ea typeface="宋体" panose="02010600030101010101" pitchFamily="2" charset="-122"/>
                <a:cs typeface="宋体" panose="02010600030101010101" pitchFamily="2" charset="-122"/>
              </a:rPr>
              <a:t>2.</a:t>
            </a:r>
            <a:r>
              <a:rPr lang="zh-CN" altLang="en-US" sz="2400">
                <a:latin typeface="宋体" panose="02010600030101010101" pitchFamily="2" charset="-122"/>
                <a:ea typeface="宋体" panose="02010600030101010101" pitchFamily="2" charset="-122"/>
                <a:cs typeface="宋体" panose="02010600030101010101" pitchFamily="2" charset="-122"/>
              </a:rPr>
              <a:t>听说你开发了一个学生分享衣服的新app，我真的为你的</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新奇想法</a:t>
            </a:r>
            <a:r>
              <a:rPr lang="zh-CN" altLang="en-US" sz="2400">
                <a:latin typeface="宋体" panose="02010600030101010101" pitchFamily="2" charset="-122"/>
                <a:ea typeface="宋体" panose="02010600030101010101" pitchFamily="2" charset="-122"/>
                <a:cs typeface="宋体" panose="02010600030101010101" pitchFamily="2" charset="-122"/>
              </a:rPr>
              <a:t>感到骄傲。</a:t>
            </a:r>
            <a:r>
              <a:rPr lang="zh-CN" altLang="en-US" sz="1600" b="1">
                <a:solidFill>
                  <a:srgbClr val="356D64"/>
                </a:solidFill>
                <a:sym typeface="+mn-ea"/>
              </a:rPr>
              <a:t>(2019年上海应用文之征集关于共享衣服app的看法) </a:t>
            </a:r>
            <a:endParaRPr lang="zh-CN" altLang="en-US" sz="1600" b="1">
              <a:solidFill>
                <a:srgbClr val="356D64"/>
              </a:solidFill>
              <a:sym typeface="+mn-ea"/>
            </a:endParaRPr>
          </a:p>
        </p:txBody>
      </p:sp>
      <p:sp>
        <p:nvSpPr>
          <p:cNvPr id="12" name="文本框 11"/>
          <p:cNvSpPr txBox="1"/>
          <p:nvPr/>
        </p:nvSpPr>
        <p:spPr>
          <a:xfrm>
            <a:off x="6995160" y="17145"/>
            <a:ext cx="609600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sym typeface="+mn-ea"/>
              </a:rPr>
              <a:t>novel	/ˈnɒvl/	n.(长篇)小说</a:t>
            </a:r>
            <a:endParaRPr lang="zh-CN" altLang="en-US" sz="2400" b="1">
              <a:solidFill>
                <a:schemeClr val="accent1">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custDataLst>
              <p:tags r:id="rId10"/>
            </p:custDataLst>
          </p:nvPr>
        </p:nvSpPr>
        <p:spPr>
          <a:xfrm>
            <a:off x="174625" y="3726815"/>
            <a:ext cx="11665585" cy="891540"/>
          </a:xfrm>
          <a:prstGeom prst="rect">
            <a:avLst/>
          </a:prstGeom>
          <a:noFill/>
        </p:spPr>
        <p:txBody>
          <a:bodyPr wrap="square" rtlCol="0" anchor="t">
            <a:spAutoFit/>
          </a:bodyPr>
          <a:p>
            <a:pPr algn="l">
              <a:buClrTx/>
              <a:buSzTx/>
              <a:buFontTx/>
            </a:pPr>
            <a:r>
              <a:rPr lang="en-US" altLang="zh-CN" sz="24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我们想把</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经典小说</a:t>
            </a:r>
            <a:r>
              <a:rPr lang="zh-CN" altLang="en-US" sz="2400">
                <a:latin typeface="宋体" panose="02010600030101010101" pitchFamily="2" charset="-122"/>
                <a:ea typeface="宋体" panose="02010600030101010101" pitchFamily="2" charset="-122"/>
                <a:cs typeface="宋体" panose="02010600030101010101" pitchFamily="2" charset="-122"/>
              </a:rPr>
              <a:t>《汽船》改编成一部英语短剧，把你们的文化和我们的文化结合起来。</a:t>
            </a:r>
            <a:r>
              <a:rPr lang="zh-CN" altLang="en-US" sz="1600" b="1">
                <a:solidFill>
                  <a:srgbClr val="356D64"/>
                </a:solidFill>
                <a:sym typeface="+mn-ea"/>
              </a:rPr>
              <a:t>(2020全国III卷之请外教指导英文短剧) </a:t>
            </a:r>
            <a:endParaRPr lang="zh-CN" altLang="en-US" sz="1600" b="1">
              <a:solidFill>
                <a:srgbClr val="356D64"/>
              </a:solidFill>
              <a:sym typeface="+mn-ea"/>
            </a:endParaRPr>
          </a:p>
        </p:txBody>
      </p:sp>
      <p:pic>
        <p:nvPicPr>
          <p:cNvPr id="14" name="图片 13"/>
          <p:cNvPicPr>
            <a:picLocks noChangeAspect="1"/>
          </p:cNvPicPr>
          <p:nvPr>
            <p:custDataLst>
              <p:tags r:id="rId11"/>
            </p:custDataLst>
          </p:nvPr>
        </p:nvPicPr>
        <p:blipFill>
          <a:blip r:embed="rId12"/>
          <a:stretch>
            <a:fillRect/>
          </a:stretch>
        </p:blipFill>
        <p:spPr>
          <a:xfrm>
            <a:off x="9052560" y="4855210"/>
            <a:ext cx="2316480" cy="18218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to="" calcmode="lin" valueType="num">
                                      <p:cBhvr>
                                        <p:cTn id="7" dur="1" fill="hold"/>
                                        <p:tgtEl>
                                          <p:spTgt spid="100"/>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 to="" calcmode="lin" valueType="num">
                                      <p:cBhvr>
                                        <p:cTn id="12" dur="1" fill="hold"/>
                                        <p:tgtEl>
                                          <p:spTgt spid="101"/>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to="" calcmode="lin" valueType="num">
                                      <p:cBhvr>
                                        <p:cTn id="22"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01" grpId="0"/>
      <p:bldP spid="101" grpId="1"/>
      <p:bldP spid="5" grpId="0"/>
      <p:bldP spid="5" grpId="1"/>
      <p:bldP spid="2" grpId="0"/>
      <p:bldP spid="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flow	/fləʊ/	n.流;流动;流畅 vi.流;流动</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3" name="文本框 2"/>
          <p:cNvSpPr txBox="1"/>
          <p:nvPr/>
        </p:nvSpPr>
        <p:spPr>
          <a:xfrm>
            <a:off x="502920" y="993775"/>
            <a:ext cx="10501630" cy="1010285"/>
          </a:xfrm>
          <a:prstGeom prst="rect">
            <a:avLst/>
          </a:prstGeom>
          <a:noFill/>
        </p:spPr>
        <p:txBody>
          <a:bodyPr wrap="square" rtlCol="0" anchor="t">
            <a:noAutofit/>
          </a:bodyPr>
          <a:p>
            <a:r>
              <a:rPr lang="en-US" sz="2800">
                <a:latin typeface="Times New Roman" panose="02020603050405020304" charset="0"/>
                <a:ea typeface="宋体" panose="02010600030101010101" pitchFamily="2" charset="-122"/>
                <a:cs typeface="Times New Roman" panose="02020603050405020304" charset="0"/>
                <a:sym typeface="+mn-ea"/>
              </a:rPr>
              <a:t>You've interrupted </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my flow</a:t>
            </a:r>
            <a:r>
              <a:rPr lang="en-US" sz="2800">
                <a:latin typeface="Times New Roman" panose="02020603050405020304" charset="0"/>
                <a:ea typeface="宋体" panose="02010600030101010101" pitchFamily="2" charset="-122"/>
                <a:cs typeface="Times New Roman" panose="02020603050405020304" charset="0"/>
                <a:sym typeface="+mn-ea"/>
              </a:rPr>
              <a:t>—I can't remember what I was saying.</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594995" y="588010"/>
            <a:ext cx="9504045" cy="485140"/>
          </a:xfrm>
          <a:prstGeom prst="rect">
            <a:avLst/>
          </a:prstGeom>
          <a:noFill/>
        </p:spPr>
        <p:txBody>
          <a:bodyPr wrap="square" rtlCol="0" anchor="t">
            <a:noAutofit/>
          </a:bodyPr>
          <a:p>
            <a:pPr algn="l"/>
            <a:r>
              <a:rPr lang="en-US" sz="2800">
                <a:latin typeface="Times New Roman" panose="02020603050405020304" charset="0"/>
                <a:ea typeface="宋体" panose="02010600030101010101" pitchFamily="2" charset="-122"/>
                <a:cs typeface="Times New Roman" panose="02020603050405020304" charset="0"/>
                <a:sym typeface="+mn-ea"/>
              </a:rPr>
              <a:t> 1.</a:t>
            </a:r>
            <a:r>
              <a:rPr lang="zh-CN" sz="2800">
                <a:latin typeface="Times New Roman" panose="02020603050405020304" charset="0"/>
                <a:ea typeface="宋体" panose="02010600030101010101" pitchFamily="2" charset="-122"/>
                <a:cs typeface="Times New Roman" panose="02020603050405020304" charset="0"/>
                <a:sym typeface="+mn-ea"/>
              </a:rPr>
              <a:t>你打断了</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我的话</a:t>
            </a:r>
            <a:r>
              <a:rPr lang="zh-CN" sz="2800">
                <a:latin typeface="Times New Roman" panose="02020603050405020304" charset="0"/>
                <a:ea typeface="宋体" panose="02010600030101010101" pitchFamily="2" charset="-122"/>
                <a:cs typeface="Times New Roman" panose="02020603050405020304" charset="0"/>
                <a:sym typeface="+mn-ea"/>
              </a:rPr>
              <a:t>—我记不得我在说什么了。</a:t>
            </a:r>
            <a:r>
              <a:rPr lang="zh-CN" altLang="en-US" b="1">
                <a:solidFill>
                  <a:srgbClr val="356D64"/>
                </a:solidFill>
                <a:sym typeface="+mn-ea"/>
              </a:rPr>
              <a:t>(续写)</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502920" y="1598930"/>
            <a:ext cx="9504045" cy="552450"/>
          </a:xfrm>
          <a:prstGeom prst="rect">
            <a:avLst/>
          </a:prstGeom>
          <a:noFill/>
        </p:spPr>
        <p:txBody>
          <a:bodyPr wrap="square" rtlCol="0" anchor="t">
            <a:noAutofit/>
          </a:bodyPr>
          <a:p>
            <a:pPr algn="l"/>
            <a:r>
              <a:rPr lang="en-US" altLang="zh-CN" sz="2800">
                <a:latin typeface="Times New Roman" panose="02020603050405020304" charset="0"/>
                <a:ea typeface="宋体" panose="02010600030101010101" pitchFamily="2" charset="-122"/>
                <a:sym typeface="+mn-ea"/>
              </a:rPr>
              <a:t>2.</a:t>
            </a:r>
            <a:r>
              <a:rPr lang="zh-CN" sz="2800">
                <a:latin typeface="Times New Roman" panose="02020603050405020304" charset="0"/>
                <a:ea typeface="宋体" panose="02010600030101010101" pitchFamily="2" charset="-122"/>
                <a:sym typeface="+mn-ea"/>
              </a:rPr>
              <a:t>汤姆如常地</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口若悬河</a:t>
            </a:r>
            <a:r>
              <a:rPr lang="zh-CN" sz="2800">
                <a:latin typeface="Times New Roman" panose="02020603050405020304" charset="0"/>
                <a:ea typeface="宋体" panose="02010600030101010101" pitchFamily="2" charset="-122"/>
                <a:sym typeface="+mn-ea"/>
              </a:rPr>
              <a:t>。</a:t>
            </a:r>
            <a:r>
              <a:rPr lang="zh-CN" altLang="en-US" b="1">
                <a:solidFill>
                  <a:srgbClr val="356D64"/>
                </a:solidFill>
                <a:sym typeface="+mn-ea"/>
              </a:rPr>
              <a:t>(续写)</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502920" y="2187575"/>
            <a:ext cx="9504045" cy="552450"/>
          </a:xfrm>
          <a:prstGeom prst="rect">
            <a:avLst/>
          </a:prstGeom>
          <a:noFill/>
        </p:spPr>
        <p:txBody>
          <a:bodyPr wrap="square" rtlCol="0" anchor="t">
            <a:noAutofit/>
          </a:bodyPr>
          <a:p>
            <a:r>
              <a:rPr lang="en-US" sz="2800">
                <a:latin typeface="Times New Roman" panose="02020603050405020304" charset="0"/>
                <a:ea typeface="宋体" panose="02010600030101010101" pitchFamily="2" charset="-122"/>
                <a:cs typeface="Times New Roman" panose="02020603050405020304" charset="0"/>
                <a:sym typeface="+mn-ea"/>
              </a:rPr>
              <a:t>As usual, Tom was</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 in full flow</a:t>
            </a:r>
            <a:r>
              <a:rPr lang="en-US" sz="2800">
                <a:latin typeface="Times New Roman" panose="02020603050405020304" charset="0"/>
                <a:ea typeface="宋体" panose="02010600030101010101" pitchFamily="2" charset="-122"/>
                <a:cs typeface="Times New Roman" panose="02020603050405020304" charset="0"/>
                <a:sym typeface="+mn-ea"/>
              </a:rPr>
              <a:t> .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502920" y="2923540"/>
            <a:ext cx="9504045" cy="552450"/>
          </a:xfrm>
          <a:prstGeom prst="rect">
            <a:avLst/>
          </a:prstGeom>
          <a:noFill/>
        </p:spPr>
        <p:txBody>
          <a:bodyPr wrap="square" rtlCol="0" anchor="t">
            <a:noAutofit/>
          </a:bodyPr>
          <a:p>
            <a:pPr algn="l"/>
            <a:r>
              <a:rPr lang="en-US" altLang="zh-CN" sz="2800">
                <a:latin typeface="Times New Roman" panose="02020603050405020304" charset="0"/>
                <a:ea typeface="宋体" panose="02010600030101010101" pitchFamily="2" charset="-122"/>
                <a:sym typeface="+mn-ea"/>
              </a:rPr>
              <a:t>3.</a:t>
            </a:r>
            <a:r>
              <a:rPr lang="zh-CN" sz="2800">
                <a:latin typeface="Times New Roman" panose="02020603050405020304" charset="0"/>
                <a:ea typeface="宋体" panose="02010600030101010101" pitchFamily="2" charset="-122"/>
                <a:sym typeface="+mn-ea"/>
              </a:rPr>
              <a:t>她试图止住</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伤口流血</a:t>
            </a:r>
            <a:r>
              <a:rPr lang="zh-CN" sz="2800">
                <a:latin typeface="Times New Roman" panose="02020603050405020304" charset="0"/>
                <a:ea typeface="宋体" panose="02010600030101010101" pitchFamily="2" charset="-122"/>
                <a:sym typeface="+mn-ea"/>
              </a:rPr>
              <a:t>。</a:t>
            </a:r>
            <a:r>
              <a:rPr lang="zh-CN" altLang="en-US" b="1">
                <a:solidFill>
                  <a:srgbClr val="356D64"/>
                </a:solidFill>
                <a:sym typeface="+mn-ea"/>
              </a:rPr>
              <a:t>(续写)</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502920" y="3472815"/>
            <a:ext cx="9504045" cy="442595"/>
          </a:xfrm>
          <a:prstGeom prst="rect">
            <a:avLst/>
          </a:prstGeom>
          <a:noFill/>
        </p:spPr>
        <p:txBody>
          <a:bodyPr wrap="square" rtlCol="0" anchor="t">
            <a:noAutofit/>
          </a:bodyPr>
          <a:p>
            <a:r>
              <a:rPr lang="en-US" sz="2800">
                <a:latin typeface="Times New Roman" panose="02020603050405020304" charset="0"/>
                <a:ea typeface="宋体" panose="02010600030101010101" pitchFamily="2" charset="-122"/>
                <a:cs typeface="Times New Roman" panose="02020603050405020304" charset="0"/>
                <a:sym typeface="+mn-ea"/>
              </a:rPr>
              <a:t>She tried to stop </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the flow of blood from the wound</a:t>
            </a:r>
            <a:r>
              <a:rPr lang="en-US" sz="2800">
                <a:latin typeface="Times New Roman" panose="02020603050405020304" charset="0"/>
                <a:ea typeface="宋体" panose="02010600030101010101" pitchFamily="2" charset="-122"/>
                <a:cs typeface="Times New Roman" panose="02020603050405020304" charset="0"/>
                <a:sym typeface="+mn-ea"/>
              </a:rPr>
              <a:t>.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594995" y="4478655"/>
            <a:ext cx="9504045" cy="568960"/>
          </a:xfrm>
          <a:prstGeom prst="rect">
            <a:avLst/>
          </a:prstGeom>
          <a:noFill/>
        </p:spPr>
        <p:txBody>
          <a:bodyPr wrap="square" rtlCol="0" anchor="t">
            <a:noAutofit/>
          </a:bodyPr>
          <a:p>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Conversation flowed freely</a:t>
            </a:r>
            <a:r>
              <a:rPr lang="en-US" sz="2800">
                <a:latin typeface="Times New Roman" panose="02020603050405020304" charset="0"/>
                <a:ea typeface="宋体" panose="02010600030101010101" pitchFamily="2" charset="-122"/>
                <a:cs typeface="Times New Roman" panose="02020603050405020304" charset="0"/>
                <a:sym typeface="+mn-ea"/>
              </a:rPr>
              <a:t> throughout the meal.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502920" y="3985260"/>
            <a:ext cx="9504045" cy="552450"/>
          </a:xfrm>
          <a:prstGeom prst="rect">
            <a:avLst/>
          </a:prstGeom>
          <a:noFill/>
        </p:spPr>
        <p:txBody>
          <a:bodyPr wrap="square" rtlCol="0" anchor="t">
            <a:noAutofit/>
          </a:bodyPr>
          <a:p>
            <a:pPr algn="l"/>
            <a:r>
              <a:rPr lang="en-US" altLang="zh-CN" sz="2800">
                <a:latin typeface="Times New Roman" panose="02020603050405020304" charset="0"/>
                <a:ea typeface="宋体" panose="02010600030101010101" pitchFamily="2" charset="-122"/>
                <a:sym typeface="+mn-ea"/>
              </a:rPr>
              <a:t>4.</a:t>
            </a:r>
            <a:r>
              <a:rPr lang="zh-CN" sz="2800">
                <a:latin typeface="Times New Roman" panose="02020603050405020304" charset="0"/>
                <a:ea typeface="宋体" panose="02010600030101010101" pitchFamily="2" charset="-122"/>
                <a:sym typeface="+mn-ea"/>
              </a:rPr>
              <a:t>席间大家一直</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谈笑甚欢</a:t>
            </a:r>
            <a:r>
              <a:rPr lang="zh-CN" sz="2800">
                <a:latin typeface="Times New Roman" panose="02020603050405020304" charset="0"/>
                <a:ea typeface="宋体" panose="02010600030101010101" pitchFamily="2" charset="-122"/>
                <a:sym typeface="+mn-ea"/>
              </a:rPr>
              <a:t>。</a:t>
            </a:r>
            <a:r>
              <a:rPr lang="zh-CN" altLang="en-US" b="1">
                <a:solidFill>
                  <a:srgbClr val="356D64"/>
                </a:solidFill>
                <a:sym typeface="+mn-ea"/>
              </a:rPr>
              <a:t>(续写)</a:t>
            </a:r>
            <a:endParaRPr lang="zh-CN" altLang="en-US" sz="2800">
              <a:latin typeface="Times New Roman" panose="02020603050405020304" charset="0"/>
              <a:ea typeface="宋体" panose="02010600030101010101" pitchFamily="2" charset="-122"/>
              <a:sym typeface="+mn-ea"/>
            </a:endParaRPr>
          </a:p>
        </p:txBody>
      </p:sp>
      <p:pic>
        <p:nvPicPr>
          <p:cNvPr id="13" name="图片 12"/>
          <p:cNvPicPr>
            <a:picLocks noChangeAspect="1"/>
          </p:cNvPicPr>
          <p:nvPr/>
        </p:nvPicPr>
        <p:blipFill>
          <a:blip r:embed="rId3"/>
          <a:stretch>
            <a:fillRect/>
          </a:stretch>
        </p:blipFill>
        <p:spPr>
          <a:xfrm>
            <a:off x="8495665" y="2428240"/>
            <a:ext cx="2540000" cy="1877060"/>
          </a:xfrm>
          <a:prstGeom prst="rect">
            <a:avLst/>
          </a:prstGeom>
        </p:spPr>
      </p:pic>
      <p:sp>
        <p:nvSpPr>
          <p:cNvPr id="14" name="文本框 13"/>
          <p:cNvSpPr txBox="1"/>
          <p:nvPr/>
        </p:nvSpPr>
        <p:spPr>
          <a:xfrm>
            <a:off x="594995" y="5610860"/>
            <a:ext cx="609600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Constant streams of traffic</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 flowed past</a:t>
            </a:r>
            <a:r>
              <a:rPr lang="en-US" sz="2800">
                <a:latin typeface="Times New Roman" panose="02020603050405020304" charset="0"/>
                <a:ea typeface="宋体" panose="02010600030101010101" pitchFamily="2" charset="-122"/>
                <a:cs typeface="Times New Roman" panose="02020603050405020304" charset="0"/>
                <a:sym typeface="+mn-ea"/>
              </a:rPr>
              <a:t>.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15" name="文本框 14"/>
          <p:cNvSpPr txBox="1"/>
          <p:nvPr/>
        </p:nvSpPr>
        <p:spPr>
          <a:xfrm>
            <a:off x="594995" y="5145405"/>
            <a:ext cx="6096000" cy="521970"/>
          </a:xfrm>
          <a:prstGeom prst="rect">
            <a:avLst/>
          </a:prstGeom>
          <a:noFill/>
        </p:spPr>
        <p:txBody>
          <a:bodyPr wrap="square" rtlCol="0" anchor="t">
            <a:spAutoFit/>
          </a:bodyPr>
          <a:p>
            <a:pPr algn="l"/>
            <a:r>
              <a:rPr lang="en-US" altLang="zh-CN" sz="2800">
                <a:latin typeface="Times New Roman" panose="02020603050405020304" charset="0"/>
                <a:ea typeface="宋体" panose="02010600030101010101" pitchFamily="2" charset="-122"/>
                <a:sym typeface="+mn-ea"/>
              </a:rPr>
              <a:t>5.</a:t>
            </a:r>
            <a:r>
              <a:rPr lang="zh-CN" sz="2800">
                <a:latin typeface="Times New Roman" panose="02020603050405020304" charset="0"/>
                <a:ea typeface="宋体" panose="02010600030101010101" pitchFamily="2" charset="-122"/>
                <a:sym typeface="+mn-ea"/>
              </a:rPr>
              <a:t>车流</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不断通过</a:t>
            </a:r>
            <a:r>
              <a:rPr lang="zh-CN" sz="2800">
                <a:latin typeface="Times New Roman" panose="02020603050405020304" charset="0"/>
                <a:ea typeface="宋体" panose="02010600030101010101" pitchFamily="2" charset="-122"/>
                <a:sym typeface="+mn-ea"/>
              </a:rPr>
              <a:t>。</a:t>
            </a:r>
            <a:r>
              <a:rPr lang="zh-CN" altLang="en-US" b="1">
                <a:solidFill>
                  <a:srgbClr val="356D64"/>
                </a:solidFill>
                <a:sym typeface="+mn-ea"/>
              </a:rPr>
              <a:t>(续写)</a:t>
            </a:r>
            <a:endParaRPr lang="zh-CN" altLang="en-US" sz="2800">
              <a:latin typeface="Times New Roman" panose="02020603050405020304" charset="0"/>
              <a:ea typeface="宋体" panose="02010600030101010101" pitchFamily="2" charset="-122"/>
              <a:sym typeface="+mn-ea"/>
            </a:endParaRPr>
          </a:p>
        </p:txBody>
      </p:sp>
      <p:pic>
        <p:nvPicPr>
          <p:cNvPr id="16" name="图片 15"/>
          <p:cNvPicPr>
            <a:picLocks noChangeAspect="1"/>
          </p:cNvPicPr>
          <p:nvPr/>
        </p:nvPicPr>
        <p:blipFill>
          <a:blip r:embed="rId4"/>
          <a:stretch>
            <a:fillRect/>
          </a:stretch>
        </p:blipFill>
        <p:spPr>
          <a:xfrm>
            <a:off x="6690995" y="5046980"/>
            <a:ext cx="2879090" cy="16617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to="" calcmode="lin" valueType="num">
                                      <p:cBhvr>
                                        <p:cTn id="27" dur="1" fill="hold"/>
                                        <p:tgtEl>
                                          <p:spTgt spid="1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9" grpId="0"/>
      <p:bldP spid="9" grpId="1"/>
      <p:bldP spid="10" grpId="0"/>
      <p:bldP spid="10" grpId="1"/>
      <p:bldP spid="14" grpId="0"/>
      <p:bldP spid="14"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flow	/fləʊ/	n.流;流动;流畅 vi.流;流动</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5" name="文本框 4"/>
          <p:cNvSpPr txBox="1"/>
          <p:nvPr/>
        </p:nvSpPr>
        <p:spPr>
          <a:xfrm>
            <a:off x="687070" y="1323975"/>
            <a:ext cx="10748010" cy="953135"/>
          </a:xfrm>
          <a:prstGeom prst="rect">
            <a:avLst/>
          </a:prstGeom>
          <a:noFill/>
          <a:ln w="9525">
            <a:noFill/>
          </a:ln>
        </p:spPr>
        <p:txBody>
          <a:bodyPr wrap="square">
            <a:spAutoFit/>
          </a:bodyPr>
          <a:p>
            <a:pPr indent="0"/>
            <a:r>
              <a:rPr lang="en-US" sz="2800" b="0">
                <a:solidFill>
                  <a:srgbClr val="0A0A0A"/>
                </a:solidFill>
                <a:latin typeface="Times New Roman" panose="02020603050405020304" charset="0"/>
                <a:ea typeface="宋体" panose="02010600030101010101" pitchFamily="2" charset="-122"/>
                <a:cs typeface="Times New Roman" panose="02020603050405020304" charset="0"/>
              </a:rPr>
              <a:t>Without thinking, words</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 flowed from Tom's mouth</a:t>
            </a:r>
            <a:r>
              <a:rPr lang="en-US" sz="2800" b="0">
                <a:solidFill>
                  <a:srgbClr val="0A0A0A"/>
                </a:solidFill>
                <a:latin typeface="Times New Roman" panose="02020603050405020304" charset="0"/>
                <a:ea typeface="宋体" panose="02010600030101010101" pitchFamily="2" charset="-122"/>
                <a:cs typeface="Times New Roman" panose="02020603050405020304" charset="0"/>
              </a:rPr>
              <a:t> out of expectation so that it almost surprised him to hear them. </a:t>
            </a:r>
            <a:endParaRPr lang="en-US" altLang="en-US" sz="2800" b="0">
              <a:solidFill>
                <a:srgbClr val="0A0A0A"/>
              </a:solidFill>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687070" y="3512820"/>
            <a:ext cx="8048625" cy="953135"/>
          </a:xfrm>
          <a:prstGeom prst="rect">
            <a:avLst/>
          </a:prstGeom>
          <a:noFill/>
          <a:ln w="9525">
            <a:noFill/>
          </a:ln>
        </p:spPr>
        <p:txBody>
          <a:bodyPr wrap="square">
            <a:spAutoFit/>
          </a:bodyPr>
          <a:p>
            <a:pPr indent="0"/>
            <a:r>
              <a:rPr lang="en-US" sz="2800" b="0">
                <a:solidFill>
                  <a:schemeClr val="tx1"/>
                </a:solidFill>
                <a:latin typeface="Times New Roman" panose="02020603050405020304" charset="0"/>
                <a:ea typeface="宋体" panose="02010600030101010101" pitchFamily="2" charset="-122"/>
                <a:cs typeface="Times New Roman" panose="02020603050405020304" charset="0"/>
              </a:rPr>
              <a:t>Broken-hearted, she ran back home and told Mom everything, </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tears flowing down in flood</a:t>
            </a:r>
            <a:r>
              <a:rPr lang="en-US" sz="2800" b="0">
                <a:solidFill>
                  <a:schemeClr val="tx1"/>
                </a:solidFill>
                <a:latin typeface="Times New Roman" panose="02020603050405020304" charset="0"/>
                <a:ea typeface="宋体" panose="02010600030101010101" pitchFamily="2" charset="-122"/>
                <a:cs typeface="Times New Roman" panose="02020603050405020304" charset="0"/>
              </a:rPr>
              <a:t>.</a:t>
            </a:r>
            <a:endParaRPr lang="en-US" altLang="en-US" sz="2800" b="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nvSpPr>
        <p:spPr>
          <a:xfrm>
            <a:off x="687070" y="2507615"/>
            <a:ext cx="7649210" cy="953135"/>
          </a:xfrm>
          <a:prstGeom prst="rect">
            <a:avLst/>
          </a:prstGeom>
          <a:noFill/>
          <a:ln w="9525">
            <a:noFill/>
          </a:ln>
        </p:spPr>
        <p:txBody>
          <a:bodyPr wrap="square">
            <a:spAutoFit/>
          </a:bodyPr>
          <a:p>
            <a:pPr indent="0" algn="l"/>
            <a:r>
              <a:rPr lang="en-US" altLang="zh-CN" sz="2800" b="0">
                <a:latin typeface="宋体" panose="02010600030101010101" pitchFamily="2" charset="-122"/>
                <a:ea typeface="宋体" panose="02010600030101010101" pitchFamily="2" charset="-122"/>
              </a:rPr>
              <a:t>7.</a:t>
            </a:r>
            <a:r>
              <a:rPr lang="zh-CN" sz="2800" b="0">
                <a:latin typeface="宋体" panose="02010600030101010101" pitchFamily="2" charset="-122"/>
                <a:ea typeface="宋体" panose="02010600030101010101" pitchFamily="2" charset="-122"/>
              </a:rPr>
              <a:t>她伤心，跑回家，把一切都告诉了妈妈，</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眼泪流下来</a:t>
            </a:r>
            <a:r>
              <a:rPr lang="zh-CN" sz="2800" b="0">
                <a:latin typeface="宋体" panose="02010600030101010101" pitchFamily="2" charset="-122"/>
                <a:ea typeface="宋体" panose="02010600030101010101" pitchFamily="2" charset="-122"/>
              </a:rPr>
              <a:t>。</a:t>
            </a:r>
            <a:r>
              <a:rPr lang="zh-CN" altLang="en-US" b="1">
                <a:solidFill>
                  <a:srgbClr val="356D64"/>
                </a:solidFill>
                <a:sym typeface="+mn-ea"/>
              </a:rPr>
              <a:t>(续写)</a:t>
            </a:r>
            <a:endParaRPr lang="zh-CN" altLang="en-US" sz="2800" b="0">
              <a:latin typeface="宋体" panose="02010600030101010101" pitchFamily="2" charset="-122"/>
              <a:ea typeface="宋体" panose="02010600030101010101" pitchFamily="2" charset="-122"/>
            </a:endParaRPr>
          </a:p>
        </p:txBody>
      </p:sp>
      <p:sp>
        <p:nvSpPr>
          <p:cNvPr id="8" name="文本框 7"/>
          <p:cNvSpPr txBox="1"/>
          <p:nvPr/>
        </p:nvSpPr>
        <p:spPr>
          <a:xfrm>
            <a:off x="687070" y="477520"/>
            <a:ext cx="10748010" cy="953135"/>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rPr>
              <a:t>6.</a:t>
            </a:r>
            <a:r>
              <a:rPr lang="zh-CN" altLang="en-US" sz="2800">
                <a:latin typeface="宋体" panose="02010600030101010101" pitchFamily="2" charset="-122"/>
                <a:ea typeface="宋体" panose="02010600030101010101" pitchFamily="2" charset="-122"/>
              </a:rPr>
              <a:t>汤姆不假思索地</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脱口而出</a:t>
            </a:r>
            <a:r>
              <a:rPr lang="zh-CN" altLang="en-US" sz="2800">
                <a:latin typeface="宋体" panose="02010600030101010101" pitchFamily="2" charset="-122"/>
                <a:ea typeface="宋体" panose="02010600030101010101" pitchFamily="2" charset="-122"/>
              </a:rPr>
              <a:t>，出乎意料，听到这些话几乎使他大吃一惊。</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endParaRPr>
          </a:p>
        </p:txBody>
      </p:sp>
      <p:sp>
        <p:nvSpPr>
          <p:cNvPr id="9" name="文本框 8"/>
          <p:cNvSpPr txBox="1"/>
          <p:nvPr/>
        </p:nvSpPr>
        <p:spPr>
          <a:xfrm>
            <a:off x="687070" y="6339840"/>
            <a:ext cx="965835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Her hair</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 flowed down</a:t>
            </a:r>
            <a:r>
              <a:rPr lang="en-US" sz="2800">
                <a:latin typeface="Times New Roman" panose="02020603050405020304" charset="0"/>
                <a:ea typeface="宋体" panose="02010600030101010101" pitchFamily="2" charset="-122"/>
                <a:cs typeface="Times New Roman" panose="02020603050405020304" charset="0"/>
                <a:sym typeface="+mn-ea"/>
              </a:rPr>
              <a:t> over her shoulders.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687070" y="4519930"/>
            <a:ext cx="9658350" cy="521970"/>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sym typeface="+mn-ea"/>
              </a:rPr>
              <a:t>8.</a:t>
            </a:r>
            <a:r>
              <a:rPr lang="zh-CN" sz="2800">
                <a:latin typeface="宋体" panose="02010600030101010101" pitchFamily="2" charset="-122"/>
                <a:ea typeface="宋体" panose="02010600030101010101" pitchFamily="2" charset="-122"/>
                <a:sym typeface="+mn-ea"/>
              </a:rPr>
              <a:t>我突然</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感到</a:t>
            </a:r>
            <a:r>
              <a:rPr lang="zh-CN" sz="2800">
                <a:latin typeface="宋体" panose="02010600030101010101" pitchFamily="2" charset="-122"/>
                <a:ea typeface="宋体" panose="02010600030101010101" pitchFamily="2" charset="-122"/>
                <a:sym typeface="+mn-ea"/>
              </a:rPr>
              <a:t>又恐惧又兴奋。</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Times New Roman" panose="02020603050405020304" charset="0"/>
              <a:sym typeface="+mn-ea"/>
            </a:endParaRPr>
          </a:p>
        </p:txBody>
      </p:sp>
      <p:sp>
        <p:nvSpPr>
          <p:cNvPr id="11" name="文本框 10"/>
          <p:cNvSpPr txBox="1"/>
          <p:nvPr/>
        </p:nvSpPr>
        <p:spPr>
          <a:xfrm>
            <a:off x="687070" y="5095875"/>
            <a:ext cx="965835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Fear and excitement suddenly</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 flowed over</a:t>
            </a:r>
            <a:r>
              <a:rPr lang="en-US" sz="2800">
                <a:latin typeface="Times New Roman" panose="02020603050405020304" charset="0"/>
                <a:ea typeface="宋体" panose="02010600030101010101" pitchFamily="2" charset="-122"/>
                <a:cs typeface="Times New Roman" panose="02020603050405020304" charset="0"/>
                <a:sym typeface="+mn-ea"/>
              </a:rPr>
              <a:t> me.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12" name="文本框 11"/>
          <p:cNvSpPr txBox="1"/>
          <p:nvPr/>
        </p:nvSpPr>
        <p:spPr>
          <a:xfrm>
            <a:off x="687070" y="5671820"/>
            <a:ext cx="5974080" cy="521970"/>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cs typeface="宋体" panose="02010600030101010101" pitchFamily="2" charset="-122"/>
                <a:sym typeface="+mn-ea"/>
              </a:rPr>
              <a:t>9.</a:t>
            </a:r>
            <a:r>
              <a:rPr lang="zh-CN" sz="2800">
                <a:latin typeface="宋体" panose="02010600030101010101" pitchFamily="2" charset="-122"/>
                <a:ea typeface="宋体" panose="02010600030101010101" pitchFamily="2" charset="-122"/>
                <a:cs typeface="宋体" panose="02010600030101010101" pitchFamily="2" charset="-122"/>
                <a:sym typeface="+mn-ea"/>
              </a:rPr>
              <a:t>她的头发</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垂到</a:t>
            </a:r>
            <a:r>
              <a:rPr lang="zh-CN" sz="2800">
                <a:latin typeface="宋体" panose="02010600030101010101" pitchFamily="2" charset="-122"/>
                <a:ea typeface="宋体" panose="02010600030101010101" pitchFamily="2" charset="-122"/>
                <a:cs typeface="宋体" panose="02010600030101010101" pitchFamily="2" charset="-122"/>
                <a:sym typeface="+mn-ea"/>
              </a:rPr>
              <a:t>肩上。 </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3" name="图片 12"/>
          <p:cNvPicPr>
            <a:picLocks noChangeAspect="1"/>
          </p:cNvPicPr>
          <p:nvPr/>
        </p:nvPicPr>
        <p:blipFill>
          <a:blip r:embed="rId3"/>
          <a:stretch>
            <a:fillRect/>
          </a:stretch>
        </p:blipFill>
        <p:spPr>
          <a:xfrm>
            <a:off x="7995285" y="1865630"/>
            <a:ext cx="2350135" cy="2600325"/>
          </a:xfrm>
          <a:prstGeom prst="rect">
            <a:avLst/>
          </a:prstGeom>
        </p:spPr>
      </p:pic>
      <p:pic>
        <p:nvPicPr>
          <p:cNvPr id="14" name="图片 13"/>
          <p:cNvPicPr>
            <a:picLocks noChangeAspect="1"/>
          </p:cNvPicPr>
          <p:nvPr/>
        </p:nvPicPr>
        <p:blipFill>
          <a:blip r:embed="rId4"/>
          <a:stretch>
            <a:fillRect/>
          </a:stretch>
        </p:blipFill>
        <p:spPr>
          <a:xfrm>
            <a:off x="7568565" y="4833620"/>
            <a:ext cx="1709420" cy="2024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1" grpId="0"/>
      <p:bldP spid="11" grpId="1"/>
      <p:bldP spid="9" grpId="0"/>
      <p:bldP spid="9"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chart	/tʃɑ:t/	n.图表 vt.记录;制订计划</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1" name="文本框 100"/>
          <p:cNvSpPr txBox="1"/>
          <p:nvPr/>
        </p:nvSpPr>
        <p:spPr>
          <a:xfrm>
            <a:off x="671830" y="2552700"/>
            <a:ext cx="11520170" cy="1383665"/>
          </a:xfrm>
          <a:prstGeom prst="rect">
            <a:avLst/>
          </a:prstGeom>
          <a:noFill/>
          <a:ln w="9525">
            <a:noFill/>
          </a:ln>
        </p:spPr>
        <p:txBody>
          <a:bodyPr wrap="square">
            <a:spAutoFit/>
          </a:bodyPr>
          <a:p>
            <a:pPr indent="0" fontAlgn="auto"/>
            <a:r>
              <a:rPr lang="en-US" sz="2800" b="0">
                <a:solidFill>
                  <a:srgbClr val="0A0A0A"/>
                </a:solidFill>
                <a:latin typeface="Times New Roman" panose="02020603050405020304" charset="0"/>
                <a:cs typeface="Times New Roman" panose="02020603050405020304" charset="0"/>
              </a:rPr>
              <a:t> As can be seen from</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 the bar chart</a:t>
            </a:r>
            <a:r>
              <a:rPr lang="en-US" sz="2800" b="0">
                <a:solidFill>
                  <a:srgbClr val="0A0A0A"/>
                </a:solidFill>
                <a:latin typeface="Times New Roman" panose="02020603050405020304" charset="0"/>
                <a:cs typeface="Times New Roman" panose="02020603050405020304" charset="0"/>
              </a:rPr>
              <a:t>, the myopia rate increases steadily from kindergarten kids, which is 14.5%, to a dramatic 80.5% among high school students.</a:t>
            </a:r>
            <a:endParaRPr lang="en-US" altLang="en-US" sz="2800" b="0">
              <a:solidFill>
                <a:srgbClr val="0A0A0A"/>
              </a:solidFill>
              <a:latin typeface="Times New Roman" panose="02020603050405020304" charset="0"/>
              <a:cs typeface="Times New Roman" panose="02020603050405020304" charset="0"/>
            </a:endParaRPr>
          </a:p>
        </p:txBody>
      </p:sp>
      <p:sp>
        <p:nvSpPr>
          <p:cNvPr id="2" name="文本框 1"/>
          <p:cNvSpPr txBox="1"/>
          <p:nvPr/>
        </p:nvSpPr>
        <p:spPr>
          <a:xfrm>
            <a:off x="671830" y="1376680"/>
            <a:ext cx="11224895" cy="953135"/>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从</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柱状图</a:t>
            </a:r>
            <a:r>
              <a:rPr lang="zh-CN" altLang="en-US" sz="2800">
                <a:latin typeface="宋体" panose="02010600030101010101" pitchFamily="2" charset="-122"/>
                <a:ea typeface="宋体" panose="02010600030101010101" pitchFamily="2" charset="-122"/>
                <a:cs typeface="宋体" panose="02010600030101010101" pitchFamily="2" charset="-122"/>
              </a:rPr>
              <a:t>中可以看出，近视率从幼儿园的14.5%稳步上升到高中生的80.5%。</a:t>
            </a:r>
            <a:r>
              <a:rPr lang="zh-CN" altLang="en-US" b="1">
                <a:solidFill>
                  <a:srgbClr val="356D64"/>
                </a:solidFill>
                <a:sym typeface="+mn-ea"/>
              </a:rPr>
              <a:t>(应用文)</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3"/>
          <a:stretch>
            <a:fillRect/>
          </a:stretch>
        </p:blipFill>
        <p:spPr>
          <a:xfrm>
            <a:off x="4770755" y="3690620"/>
            <a:ext cx="4047490" cy="26054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to="" calcmode="lin" valueType="num">
                                      <p:cBhvr>
                                        <p:cTn id="7" dur="1" fill="hold"/>
                                        <p:tgtEl>
                                          <p:spTgt spid="10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1"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found	/faʊnd/	vt.创建;建立;把…建立在</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5" name="文本框 4"/>
          <p:cNvSpPr txBox="1"/>
          <p:nvPr/>
        </p:nvSpPr>
        <p:spPr>
          <a:xfrm>
            <a:off x="1138555" y="1967230"/>
            <a:ext cx="9057005" cy="1383665"/>
          </a:xfrm>
          <a:prstGeom prst="rect">
            <a:avLst/>
          </a:prstGeom>
          <a:noFill/>
          <a:ln w="9525">
            <a:noFill/>
          </a:ln>
        </p:spPr>
        <p:txBody>
          <a:bodyPr wrap="square">
            <a:spAutoFit/>
          </a:bodyPr>
          <a:p>
            <a:pPr indent="0"/>
            <a:r>
              <a:rPr lang="en-US" sz="2800" b="0">
                <a:solidFill>
                  <a:srgbClr val="010101"/>
                </a:solidFill>
                <a:latin typeface="Times New Roman" panose="02020603050405020304" charset="0"/>
                <a:ea typeface="宋体" panose="02010600030101010101" pitchFamily="2" charset="-122"/>
                <a:cs typeface="Times New Roman" panose="02020603050405020304" charset="0"/>
              </a:rPr>
              <a:t>It has been 10 years since </a:t>
            </a:r>
            <a:r>
              <a:rPr lang="en-US" sz="2800" b="0" i="1">
                <a:solidFill>
                  <a:srgbClr val="010101"/>
                </a:solidFill>
                <a:latin typeface="Times New Roman" panose="02020603050405020304" charset="0"/>
                <a:ea typeface="宋体" panose="02010600030101010101" pitchFamily="2" charset="-122"/>
                <a:cs typeface="Times New Roman" panose="02020603050405020304" charset="0"/>
              </a:rPr>
              <a:t>Youth</a:t>
            </a:r>
            <a:r>
              <a:rPr lang="en-US" sz="2800" b="0">
                <a:solidFill>
                  <a:srgbClr val="010101"/>
                </a:solidFill>
                <a:latin typeface="Times New Roman" panose="02020603050405020304" charset="0"/>
                <a:ea typeface="宋体" panose="02010600030101010101" pitchFamily="2" charset="-122"/>
                <a:cs typeface="Times New Roman" panose="02020603050405020304" charset="0"/>
              </a:rPr>
              <a:t> was </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founded</a:t>
            </a:r>
            <a:r>
              <a:rPr lang="en-US" sz="2800" b="0">
                <a:solidFill>
                  <a:srgbClr val="010101"/>
                </a:solidFill>
                <a:latin typeface="Times New Roman" panose="02020603050405020304" charset="0"/>
                <a:ea typeface="宋体" panose="02010600030101010101" pitchFamily="2" charset="-122"/>
                <a:cs typeface="Times New Roman" panose="02020603050405020304" charset="0"/>
              </a:rPr>
              <a:t>. In my memory, it is </a:t>
            </a:r>
            <a:r>
              <a:rPr lang="en-US" sz="2800" b="0" i="1">
                <a:solidFill>
                  <a:srgbClr val="010101"/>
                </a:solidFill>
                <a:latin typeface="Times New Roman" panose="02020603050405020304" charset="0"/>
                <a:ea typeface="宋体" panose="02010600030101010101" pitchFamily="2" charset="-122"/>
                <a:cs typeface="Times New Roman" panose="02020603050405020304" charset="0"/>
              </a:rPr>
              <a:t>Youth</a:t>
            </a:r>
            <a:r>
              <a:rPr lang="en-US" sz="2800" b="0">
                <a:solidFill>
                  <a:srgbClr val="010101"/>
                </a:solidFill>
                <a:latin typeface="Times New Roman" panose="02020603050405020304" charset="0"/>
                <a:ea typeface="宋体" panose="02010600030101010101" pitchFamily="2" charset="-122"/>
                <a:cs typeface="Times New Roman" panose="02020603050405020304" charset="0"/>
              </a:rPr>
              <a:t> that accompanies me through my whole high school. </a:t>
            </a:r>
            <a:endParaRPr lang="en-US" altLang="en-US" sz="2800" b="0">
              <a:solidFill>
                <a:srgbClr val="010101"/>
              </a:solidFill>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16000" y="713105"/>
            <a:ext cx="9719310" cy="95313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《青年》</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创刊</a:t>
            </a:r>
            <a:r>
              <a:rPr lang="zh-CN" altLang="en-US" sz="2800">
                <a:latin typeface="宋体" panose="02010600030101010101" pitchFamily="2" charset="-122"/>
                <a:ea typeface="宋体" panose="02010600030101010101" pitchFamily="2" charset="-122"/>
                <a:cs typeface="宋体" panose="02010600030101010101" pitchFamily="2" charset="-122"/>
              </a:rPr>
              <a:t>至今已有10年。在我的记忆中，是</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《青年》</a:t>
            </a:r>
            <a:r>
              <a:rPr lang="zh-CN" altLang="en-US" sz="2800">
                <a:latin typeface="宋体" panose="02010600030101010101" pitchFamily="2" charset="-122"/>
                <a:ea typeface="宋体" panose="02010600030101010101" pitchFamily="2" charset="-122"/>
                <a:cs typeface="宋体" panose="02010600030101010101" pitchFamily="2" charset="-122"/>
              </a:rPr>
              <a:t>陪伴我度过了整个高中生活。</a:t>
            </a:r>
            <a:r>
              <a:rPr lang="zh-CN" altLang="en-US" sz="1800" b="1">
                <a:solidFill>
                  <a:srgbClr val="356D64"/>
                </a:solidFill>
              </a:rPr>
              <a:t>(</a:t>
            </a:r>
            <a:r>
              <a:rPr lang="zh-CN" altLang="en-US" sz="1800" b="1">
                <a:solidFill>
                  <a:srgbClr val="356D64"/>
                </a:solidFill>
                <a:sym typeface="+mn-ea"/>
              </a:rPr>
              <a:t>2021年全国I卷应用文</a:t>
            </a:r>
            <a:r>
              <a:rPr lang="zh-CN" altLang="en-US" sz="1800" b="1">
                <a:solidFill>
                  <a:srgbClr val="356D64"/>
                </a:solidFill>
              </a:rPr>
              <a:t>)</a:t>
            </a:r>
            <a:endParaRPr lang="zh-CN" altLang="en-US" sz="1800" b="1">
              <a:solidFill>
                <a:srgbClr val="356D64"/>
              </a:solidFill>
            </a:endParaRPr>
          </a:p>
        </p:txBody>
      </p:sp>
      <p:pic>
        <p:nvPicPr>
          <p:cNvPr id="3" name="图片 2"/>
          <p:cNvPicPr>
            <a:picLocks noChangeAspect="1"/>
          </p:cNvPicPr>
          <p:nvPr/>
        </p:nvPicPr>
        <p:blipFill>
          <a:blip r:embed="rId3"/>
          <a:stretch>
            <a:fillRect/>
          </a:stretch>
        </p:blipFill>
        <p:spPr>
          <a:xfrm>
            <a:off x="8326755" y="3027680"/>
            <a:ext cx="2689860" cy="2952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numerous	/ˈnju:mərəs/	a.众多的;许多的</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417830" y="1952625"/>
            <a:ext cx="11544300" cy="1383665"/>
          </a:xfrm>
          <a:prstGeom prst="rect">
            <a:avLst/>
          </a:prstGeom>
          <a:noFill/>
          <a:ln w="9525">
            <a:noFill/>
          </a:ln>
        </p:spPr>
        <p:txBody>
          <a:bodyPr wrap="square">
            <a:spAutoFit/>
          </a:bodyPr>
          <a:p>
            <a:pPr indent="0" fontAlgn="auto"/>
            <a:r>
              <a:rPr lang="en-US" sz="2800" b="0">
                <a:latin typeface="Times New Roman" panose="02020603050405020304" charset="0"/>
                <a:ea typeface="宋体" panose="02010600030101010101" pitchFamily="2" charset="-122"/>
                <a:cs typeface="Times New Roman" panose="02020603050405020304" charset="0"/>
              </a:rPr>
              <a:t>So far, my published stories have won </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the hearts of numerous readers</a:t>
            </a:r>
            <a:r>
              <a:rPr lang="en-US" sz="2800" b="0">
                <a:latin typeface="Times New Roman" panose="02020603050405020304" charset="0"/>
                <a:ea typeface="宋体" panose="02010600030101010101" pitchFamily="2" charset="-122"/>
                <a:cs typeface="Times New Roman" panose="02020603050405020304" charset="0"/>
              </a:rPr>
              <a:t> both at domestic and abroad, bringing me a sense of fulfillment and happiness,which I attributed to my teacher’s recognition and guidance.</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417830" y="4665980"/>
            <a:ext cx="8350885" cy="1383665"/>
          </a:xfrm>
          <a:prstGeom prst="rect">
            <a:avLst/>
          </a:prstGeom>
          <a:noFill/>
          <a:ln w="9525">
            <a:noFill/>
          </a:ln>
        </p:spPr>
        <p:txBody>
          <a:bodyPr wrap="square">
            <a:spAutoFit/>
          </a:bodyPr>
          <a:p>
            <a:pPr indent="0" fontAlgn="auto"/>
            <a:r>
              <a:rPr lang="en-US" sz="2800" b="0">
                <a:latin typeface="Times New Roman" panose="02020603050405020304" charset="0"/>
                <a:ea typeface="宋体" panose="02010600030101010101" pitchFamily="2" charset="-122"/>
                <a:cs typeface="Times New Roman" panose="02020603050405020304" charset="0"/>
              </a:rPr>
              <a:t>Not until then did we realize that the last ray of twilight was quickly disappearing </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among the numerous trees</a:t>
            </a:r>
            <a:r>
              <a:rPr lang="en-US" sz="2800" b="0">
                <a:latin typeface="Times New Roman" panose="02020603050405020304" charset="0"/>
                <a:ea typeface="宋体" panose="02010600030101010101" pitchFamily="2" charset="-122"/>
                <a:cs typeface="Times New Roman" panose="02020603050405020304" charset="0"/>
              </a:rPr>
              <a:t> and we couldn't find our track at all</a:t>
            </a:r>
            <a:r>
              <a:rPr lang="zh-CN" sz="2800" b="0">
                <a:latin typeface="Times New Roman" panose="02020603050405020304" charset="0"/>
                <a:ea typeface="宋体" panose="02010600030101010101" pitchFamily="2" charset="-122"/>
                <a:cs typeface="Times New Roman" panose="02020603050405020304" charset="0"/>
              </a:rPr>
              <a:t>！</a:t>
            </a:r>
            <a:r>
              <a:rPr lang="en-US" sz="2800" b="0">
                <a:latin typeface="Times New Roman" panose="02020603050405020304" charset="0"/>
                <a:ea typeface="宋体" panose="02010600030101010101" pitchFamily="2" charset="-122"/>
                <a:cs typeface="Times New Roman" panose="02020603050405020304" charset="0"/>
              </a:rPr>
              <a:t>We did get lost</a:t>
            </a:r>
            <a:r>
              <a:rPr lang="zh-CN" sz="2800" b="0">
                <a:latin typeface="Times New Roman" panose="02020603050405020304" charset="0"/>
                <a:ea typeface="宋体" panose="02010600030101010101" pitchFamily="2" charset="-122"/>
                <a:cs typeface="Times New Roman" panose="02020603050405020304" charset="0"/>
              </a:rPr>
              <a:t>！</a:t>
            </a:r>
            <a:endParaRPr lang="zh-CN" sz="2800" b="0">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nvSpPr>
        <p:spPr>
          <a:xfrm>
            <a:off x="417830" y="753745"/>
            <a:ext cx="11209020" cy="122999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到目前为止，我发表的故事已经赢得了国内外</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无数读者的心</a:t>
            </a:r>
            <a:r>
              <a:rPr lang="zh-CN" altLang="en-US" sz="2800">
                <a:latin typeface="宋体" panose="02010600030101010101" pitchFamily="2" charset="-122"/>
                <a:ea typeface="宋体" panose="02010600030101010101" pitchFamily="2" charset="-122"/>
                <a:cs typeface="宋体" panose="02010600030101010101" pitchFamily="2" charset="-122"/>
              </a:rPr>
              <a:t>，给我带来了一种成就感和幸福感，我把这归功于老师的认可和指导。</a:t>
            </a:r>
            <a:r>
              <a:rPr lang="zh-CN" altLang="en-US" sz="1800" b="1">
                <a:solidFill>
                  <a:srgbClr val="356D64"/>
                </a:solidFill>
                <a:sym typeface="+mn-ea"/>
              </a:rPr>
              <a:t>(2023新全国I卷续写)</a:t>
            </a:r>
            <a:endParaRPr lang="zh-CN" altLang="en-US" sz="1800" b="1">
              <a:solidFill>
                <a:srgbClr val="356D64"/>
              </a:solidFill>
              <a:sym typeface="+mn-ea"/>
            </a:endParaRPr>
          </a:p>
        </p:txBody>
      </p:sp>
      <p:sp>
        <p:nvSpPr>
          <p:cNvPr id="8" name="文本框 7"/>
          <p:cNvSpPr txBox="1"/>
          <p:nvPr/>
        </p:nvSpPr>
        <p:spPr>
          <a:xfrm>
            <a:off x="301625" y="3282315"/>
            <a:ext cx="8322310" cy="1383665"/>
          </a:xfrm>
          <a:prstGeom prst="rect">
            <a:avLst/>
          </a:prstGeom>
          <a:noFill/>
        </p:spPr>
        <p:txBody>
          <a:bodyPr wrap="square" rtlCol="0" anchor="t">
            <a:spAutoFit/>
          </a:bodyPr>
          <a:p>
            <a:pPr algn="l">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这时，我们才知道，最后一缕晨光很快地消失在</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茂密的树林中</a:t>
            </a:r>
            <a:r>
              <a:rPr lang="zh-CN" altLang="en-US" sz="2800">
                <a:latin typeface="宋体" panose="02010600030101010101" pitchFamily="2" charset="-122"/>
                <a:ea typeface="宋体" panose="02010600030101010101" pitchFamily="2" charset="-122"/>
                <a:cs typeface="宋体" panose="02010600030101010101" pitchFamily="2" charset="-122"/>
              </a:rPr>
              <a:t>，我们根本找不到我们的踪迹了!我们确实迷路了!</a:t>
            </a:r>
            <a:r>
              <a:rPr lang="zh-CN" altLang="en-US" sz="1800" b="1">
                <a:solidFill>
                  <a:srgbClr val="356D64"/>
                </a:solidFill>
              </a:rPr>
              <a:t>(读后续写之丛林迷路)</a:t>
            </a:r>
            <a:endParaRPr lang="zh-CN" altLang="en-US" sz="1800" b="1">
              <a:solidFill>
                <a:srgbClr val="356D64"/>
              </a:solidFill>
            </a:endParaRPr>
          </a:p>
        </p:txBody>
      </p:sp>
      <p:pic>
        <p:nvPicPr>
          <p:cNvPr id="9" name="图片 8"/>
          <p:cNvPicPr>
            <a:picLocks noChangeAspect="1"/>
          </p:cNvPicPr>
          <p:nvPr/>
        </p:nvPicPr>
        <p:blipFill>
          <a:blip r:embed="rId3"/>
          <a:stretch>
            <a:fillRect/>
          </a:stretch>
        </p:blipFill>
        <p:spPr>
          <a:xfrm>
            <a:off x="8919845" y="3163570"/>
            <a:ext cx="2706370" cy="32023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theory	/ˈθɪəri/	n.理论;学说</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1" name="文本框 100"/>
          <p:cNvSpPr txBox="1"/>
          <p:nvPr/>
        </p:nvSpPr>
        <p:spPr>
          <a:xfrm>
            <a:off x="301625" y="4305935"/>
            <a:ext cx="8842375" cy="1383665"/>
          </a:xfrm>
          <a:prstGeom prst="rect">
            <a:avLst/>
          </a:prstGeom>
          <a:noFill/>
          <a:ln w="9525">
            <a:noFill/>
          </a:ln>
        </p:spPr>
        <p:txBody>
          <a:bodyPr wrap="square">
            <a:spAutoFit/>
          </a:bodyPr>
          <a:p>
            <a:pPr indent="0"/>
            <a:r>
              <a:rPr lang="en-US" sz="2800" b="0">
                <a:solidFill>
                  <a:srgbClr val="0A0A0A"/>
                </a:solidFill>
                <a:latin typeface="Times New Roman" panose="02020603050405020304" charset="0"/>
                <a:ea typeface="宋体" panose="02010600030101010101" pitchFamily="2" charset="-122"/>
                <a:cs typeface="Times New Roman" panose="02020603050405020304" charset="0"/>
              </a:rPr>
              <a:t>Awareness events include professional seminars introducing </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theoretical knowledge</a:t>
            </a:r>
            <a:r>
              <a:rPr lang="en-US" sz="2800" b="0">
                <a:solidFill>
                  <a:srgbClr val="0A0A0A"/>
                </a:solidFill>
                <a:latin typeface="Times New Roman" panose="02020603050405020304" charset="0"/>
                <a:ea typeface="宋体" panose="02010600030101010101" pitchFamily="2" charset="-122"/>
                <a:cs typeface="Times New Roman" panose="02020603050405020304" charset="0"/>
              </a:rPr>
              <a:t> and workshops teaching survival skills in time of emergency. </a:t>
            </a:r>
            <a:endParaRPr lang="en-US" altLang="en-US" sz="2800" b="0">
              <a:solidFill>
                <a:srgbClr val="0A0A0A"/>
              </a:solidFill>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301625" y="1638300"/>
            <a:ext cx="8842375" cy="1383665"/>
          </a:xfrm>
          <a:prstGeom prst="rect">
            <a:avLst/>
          </a:prstGeom>
          <a:noFill/>
          <a:ln w="9525">
            <a:noFill/>
          </a:ln>
        </p:spPr>
        <p:txBody>
          <a:bodyPr wrap="square">
            <a:spAutoFit/>
          </a:bodyPr>
          <a:p>
            <a:pPr indent="0"/>
            <a:r>
              <a:rPr lang="en-US" sz="2800" b="0">
                <a:solidFill>
                  <a:srgbClr val="0A0A0A"/>
                </a:solidFill>
                <a:latin typeface="Times New Roman" panose="02020603050405020304" charset="0"/>
                <a:ea typeface="宋体" panose="02010600030101010101" pitchFamily="2" charset="-122"/>
                <a:cs typeface="Times New Roman" panose="02020603050405020304" charset="0"/>
              </a:rPr>
              <a:t> Hence, if </a:t>
            </a:r>
            <a:r>
              <a:rPr lang="en-US" sz="2800" b="0">
                <a:solidFill>
                  <a:srgbClr val="1F1F1F"/>
                </a:solidFill>
                <a:latin typeface="Times New Roman" panose="02020603050405020304" charset="0"/>
                <a:ea typeface="宋体" panose="02010600030101010101" pitchFamily="2" charset="-122"/>
                <a:cs typeface="Times New Roman" panose="02020603050405020304" charset="0"/>
              </a:rPr>
              <a:t>you </a:t>
            </a:r>
            <a:r>
              <a:rPr lang="en-US" sz="2800" b="0">
                <a:solidFill>
                  <a:srgbClr val="0A0A0A"/>
                </a:solidFill>
                <a:latin typeface="Times New Roman" panose="02020603050405020304" charset="0"/>
                <a:ea typeface="宋体" panose="02010600030101010101" pitchFamily="2" charset="-122"/>
                <a:cs typeface="Times New Roman" panose="02020603050405020304" charset="0"/>
              </a:rPr>
              <a:t>have abundant  knowledge  in music, rhythm</a:t>
            </a:r>
            <a:r>
              <a:rPr lang="zh-CN" sz="2800" b="0">
                <a:solidFill>
                  <a:srgbClr val="0A0A0A"/>
                </a:solidFill>
                <a:latin typeface="Times New Roman" panose="02020603050405020304" charset="0"/>
                <a:ea typeface="宋体" panose="02010600030101010101" pitchFamily="2" charset="-122"/>
                <a:cs typeface="Times New Roman" panose="02020603050405020304" charset="0"/>
              </a:rPr>
              <a:t>，</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music theory,</a:t>
            </a:r>
            <a:r>
              <a:rPr lang="en-US" sz="2800" b="0">
                <a:solidFill>
                  <a:srgbClr val="0A0A0A"/>
                </a:solidFill>
                <a:latin typeface="Times New Roman" panose="02020603050405020304" charset="0"/>
                <a:ea typeface="宋体" panose="02010600030101010101" pitchFamily="2" charset="-122"/>
                <a:cs typeface="Times New Roman" panose="02020603050405020304" charset="0"/>
              </a:rPr>
              <a:t>  and harmony, don't hesitate to have a try in the aud</a:t>
            </a:r>
            <a:r>
              <a:rPr lang="en-US" altLang="zh-CN" sz="2800" b="0">
                <a:solidFill>
                  <a:srgbClr val="0A0A0A"/>
                </a:solidFill>
                <a:latin typeface="Times New Roman" panose="02020603050405020304" charset="0"/>
                <a:ea typeface="宋体" panose="02010600030101010101" pitchFamily="2" charset="-122"/>
                <a:cs typeface="Times New Roman" panose="02020603050405020304" charset="0"/>
              </a:rPr>
              <a:t>iti</a:t>
            </a:r>
            <a:r>
              <a:rPr lang="en-US" sz="2800" b="0">
                <a:solidFill>
                  <a:srgbClr val="0A0A0A"/>
                </a:solidFill>
                <a:latin typeface="Times New Roman" panose="02020603050405020304" charset="0"/>
                <a:ea typeface="宋体" panose="02010600030101010101" pitchFamily="2" charset="-122"/>
                <a:cs typeface="Times New Roman" panose="02020603050405020304" charset="0"/>
              </a:rPr>
              <a:t>on.</a:t>
            </a:r>
            <a:endParaRPr lang="en-US" altLang="en-US" sz="2800" b="0">
              <a:solidFill>
                <a:srgbClr val="0A0A0A"/>
              </a:solidFill>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301625" y="665480"/>
            <a:ext cx="8842375" cy="95313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因此，如果你在音乐、节奏、</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乐理</a:t>
            </a:r>
            <a:r>
              <a:rPr lang="zh-CN" altLang="en-US" sz="2800">
                <a:latin typeface="宋体" panose="02010600030101010101" pitchFamily="2" charset="-122"/>
                <a:ea typeface="宋体" panose="02010600030101010101" pitchFamily="2" charset="-122"/>
                <a:cs typeface="宋体" panose="02010600030101010101" pitchFamily="2" charset="-122"/>
              </a:rPr>
              <a:t>和和声方面有丰富的知识，请不要犹豫，来试一下。</a:t>
            </a:r>
            <a:r>
              <a:rPr lang="zh-CN" altLang="en-US" sz="1800" b="1">
                <a:solidFill>
                  <a:srgbClr val="356D64"/>
                </a:solidFill>
              </a:rPr>
              <a:t>(应用文之乐队成员招募)</a:t>
            </a:r>
            <a:endParaRPr lang="zh-CN" altLang="en-US" sz="1800" b="1">
              <a:solidFill>
                <a:srgbClr val="356D64"/>
              </a:solidFill>
            </a:endParaRPr>
          </a:p>
        </p:txBody>
      </p:sp>
      <p:sp>
        <p:nvSpPr>
          <p:cNvPr id="7" name="文本框 6"/>
          <p:cNvSpPr txBox="1"/>
          <p:nvPr/>
        </p:nvSpPr>
        <p:spPr>
          <a:xfrm>
            <a:off x="301625" y="3041650"/>
            <a:ext cx="9135110" cy="953135"/>
          </a:xfrm>
          <a:prstGeom prst="rect">
            <a:avLst/>
          </a:prstGeom>
          <a:noFill/>
        </p:spPr>
        <p:txBody>
          <a:bodyPr wrap="square" rtlCol="0" anchor="t">
            <a:spAutoFit/>
          </a:bodyPr>
          <a:p>
            <a:pPr algn="l">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提高认识活动包括介绍</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理论知识</a:t>
            </a:r>
            <a:r>
              <a:rPr lang="zh-CN" altLang="en-US" sz="2800">
                <a:latin typeface="宋体" panose="02010600030101010101" pitchFamily="2" charset="-122"/>
                <a:ea typeface="宋体" panose="02010600030101010101" pitchFamily="2" charset="-122"/>
                <a:cs typeface="宋体" panose="02010600030101010101" pitchFamily="2" charset="-122"/>
              </a:rPr>
              <a:t>的专业研讨会和教授紧急情况下生存技能的讲习班。</a:t>
            </a:r>
            <a:r>
              <a:rPr lang="zh-CN" altLang="en-US" sz="1800" b="1">
                <a:solidFill>
                  <a:srgbClr val="356D64"/>
                </a:solidFill>
              </a:rPr>
              <a:t>(应用文之</a:t>
            </a:r>
            <a:r>
              <a:rPr lang="zh-CN" altLang="en-US" sz="1800" b="1">
                <a:solidFill>
                  <a:srgbClr val="356D64"/>
                </a:solidFill>
                <a:sym typeface="+mn-ea"/>
              </a:rPr>
              <a:t>全国防灾减灾日活动介绍</a:t>
            </a:r>
            <a:r>
              <a:rPr lang="zh-CN" altLang="en-US" sz="1800" b="1">
                <a:solidFill>
                  <a:srgbClr val="356D64"/>
                </a:solidFill>
              </a:rPr>
              <a:t>)</a:t>
            </a:r>
            <a:endParaRPr lang="zh-CN" altLang="en-US" sz="1800" b="1">
              <a:solidFill>
                <a:srgbClr val="356D64"/>
              </a:solidFill>
            </a:endParaRPr>
          </a:p>
        </p:txBody>
      </p:sp>
      <p:pic>
        <p:nvPicPr>
          <p:cNvPr id="8" name="图片 7"/>
          <p:cNvPicPr>
            <a:picLocks noChangeAspect="1"/>
          </p:cNvPicPr>
          <p:nvPr/>
        </p:nvPicPr>
        <p:blipFill>
          <a:blip r:embed="rId3"/>
          <a:stretch>
            <a:fillRect/>
          </a:stretch>
        </p:blipFill>
        <p:spPr>
          <a:xfrm>
            <a:off x="9043670" y="3919855"/>
            <a:ext cx="2238375" cy="2838450"/>
          </a:xfrm>
          <a:prstGeom prst="rect">
            <a:avLst/>
          </a:prstGeom>
        </p:spPr>
      </p:pic>
      <p:pic>
        <p:nvPicPr>
          <p:cNvPr id="9" name="图片 8"/>
          <p:cNvPicPr>
            <a:picLocks noChangeAspect="1"/>
          </p:cNvPicPr>
          <p:nvPr/>
        </p:nvPicPr>
        <p:blipFill>
          <a:blip r:embed="rId4"/>
          <a:stretch>
            <a:fillRect/>
          </a:stretch>
        </p:blipFill>
        <p:spPr>
          <a:xfrm>
            <a:off x="9436735" y="665480"/>
            <a:ext cx="2124075" cy="2438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 to="" calcmode="lin" valueType="num">
                                      <p:cBhvr>
                                        <p:cTn id="12" dur="1" fill="hold"/>
                                        <p:tgtEl>
                                          <p:spTgt spid="10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1" grpId="0"/>
      <p:bldP spid="101"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genius	/ˈdʒi:niəs/	n.天才;天资;天赋</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502920" y="3197225"/>
            <a:ext cx="8319770" cy="521970"/>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He had a </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genius</a:t>
            </a:r>
            <a:r>
              <a:rPr lang="en-US" sz="2800" b="0">
                <a:latin typeface="Times New Roman" panose="02020603050405020304" charset="0"/>
                <a:ea typeface="宋体" panose="02010600030101010101" pitchFamily="2" charset="-122"/>
                <a:cs typeface="Times New Roman" panose="02020603050405020304" charset="0"/>
              </a:rPr>
              <a:t> for making people feel at home.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02920" y="987425"/>
            <a:ext cx="9983470" cy="521970"/>
          </a:xfrm>
          <a:prstGeom prst="rect">
            <a:avLst/>
          </a:prstGeom>
          <a:noFill/>
        </p:spPr>
        <p:txBody>
          <a:bodyPr wrap="square" rtlCol="0" anchor="t">
            <a:spAutoFit/>
          </a:bodyPr>
          <a:p>
            <a:pPr algn="l"/>
            <a:r>
              <a:rPr lang="en-US" altLang="zh-CN" sz="2800">
                <a:latin typeface="Times New Roman" panose="02020603050405020304" charset="0"/>
                <a:ea typeface="宋体" panose="02010600030101010101" pitchFamily="2" charset="-122"/>
                <a:cs typeface="Times New Roman" panose="02020603050405020304" charset="0"/>
                <a:sym typeface="+mn-ea"/>
              </a:rPr>
              <a:t>1.</a:t>
            </a:r>
            <a:r>
              <a:rPr lang="zh-CN" sz="2800">
                <a:latin typeface="Times New Roman" panose="02020603050405020304" charset="0"/>
                <a:ea typeface="宋体" panose="02010600030101010101" pitchFamily="2" charset="-122"/>
                <a:cs typeface="Times New Roman" panose="02020603050405020304" charset="0"/>
                <a:sym typeface="+mn-ea"/>
              </a:rPr>
              <a:t>她的主意是</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天才之举</a:t>
            </a:r>
            <a:r>
              <a:rPr lang="zh-CN" sz="2800">
                <a:latin typeface="Times New Roman" panose="02020603050405020304" charset="0"/>
                <a:ea typeface="宋体" panose="02010600030101010101" pitchFamily="2" charset="-122"/>
                <a:cs typeface="Times New Roman" panose="02020603050405020304" charset="0"/>
                <a:sym typeface="+mn-ea"/>
              </a:rPr>
              <a:t>。</a:t>
            </a:r>
            <a:r>
              <a:rPr lang="zh-CN" altLang="en-US" b="1">
                <a:solidFill>
                  <a:srgbClr val="356D64"/>
                </a:solidFill>
                <a:sym typeface="+mn-ea"/>
              </a:rPr>
              <a:t>(续写)</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502920" y="1585595"/>
            <a:ext cx="998347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Her idea was </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a stroke of genius</a:t>
            </a:r>
            <a:r>
              <a:rPr lang="en-US" sz="2800">
                <a:latin typeface="Times New Roman" panose="02020603050405020304" charset="0"/>
                <a:ea typeface="宋体" panose="02010600030101010101" pitchFamily="2" charset="-122"/>
                <a:cs typeface="Times New Roman" panose="02020603050405020304" charset="0"/>
                <a:sym typeface="+mn-ea"/>
              </a:rPr>
              <a:t> .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502920" y="2391410"/>
            <a:ext cx="9983470" cy="521970"/>
          </a:xfrm>
          <a:prstGeom prst="rect">
            <a:avLst/>
          </a:prstGeom>
          <a:noFill/>
        </p:spPr>
        <p:txBody>
          <a:bodyPr wrap="square" rtlCol="0" anchor="t">
            <a:spAutoFit/>
          </a:bodyPr>
          <a:p>
            <a:pPr indent="0" algn="l"/>
            <a:r>
              <a:rPr lang="en-US" altLang="zh-CN" sz="2800">
                <a:latin typeface="Times New Roman" panose="02020603050405020304" charset="0"/>
                <a:ea typeface="宋体" panose="02010600030101010101" pitchFamily="2" charset="-122"/>
                <a:cs typeface="Times New Roman" panose="02020603050405020304" charset="0"/>
                <a:sym typeface="+mn-ea"/>
              </a:rPr>
              <a:t>2.</a:t>
            </a:r>
            <a:r>
              <a:rPr lang="zh-CN" sz="2800">
                <a:latin typeface="Times New Roman" panose="02020603050405020304" charset="0"/>
                <a:ea typeface="宋体" panose="02010600030101010101" pitchFamily="2" charset="-122"/>
                <a:cs typeface="Times New Roman" panose="02020603050405020304" charset="0"/>
                <a:sym typeface="+mn-ea"/>
              </a:rPr>
              <a:t>他有一种能够使人感觉轻松自在的</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本领</a:t>
            </a:r>
            <a:r>
              <a:rPr lang="zh-CN" sz="2800">
                <a:latin typeface="Times New Roman" panose="02020603050405020304" charset="0"/>
                <a:ea typeface="宋体" panose="02010600030101010101" pitchFamily="2" charset="-122"/>
                <a:cs typeface="Times New Roman" panose="02020603050405020304" charset="0"/>
                <a:sym typeface="+mn-ea"/>
              </a:rPr>
              <a:t>。</a:t>
            </a:r>
            <a:r>
              <a:rPr lang="zh-CN" altLang="en-US" b="1">
                <a:solidFill>
                  <a:srgbClr val="356D64"/>
                </a:solidFill>
                <a:sym typeface="+mn-ea"/>
              </a:rPr>
              <a:t>(续写)</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p:txBody>
      </p:sp>
      <p:pic>
        <p:nvPicPr>
          <p:cNvPr id="6" name="图片 5"/>
          <p:cNvPicPr>
            <a:picLocks noChangeAspect="1"/>
          </p:cNvPicPr>
          <p:nvPr/>
        </p:nvPicPr>
        <p:blipFill>
          <a:blip r:embed="rId3"/>
          <a:stretch>
            <a:fillRect/>
          </a:stretch>
        </p:blipFill>
        <p:spPr>
          <a:xfrm>
            <a:off x="8096250" y="825500"/>
            <a:ext cx="2986405" cy="28936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to="" calcmode="lin" valueType="num">
                                      <p:cBhvr>
                                        <p:cTn id="12" dur="1" fill="hold"/>
                                        <p:tgtEl>
                                          <p:spTgt spid="10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0" grpId="0"/>
      <p:bldP spid="100"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gentle	/ˈdʒentl/	a.温柔的;文静的</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610870" y="1340485"/>
            <a:ext cx="8919210" cy="1383665"/>
          </a:xfrm>
          <a:prstGeom prst="rect">
            <a:avLst/>
          </a:prstGeom>
          <a:noFill/>
          <a:ln w="9525">
            <a:noFill/>
          </a:ln>
        </p:spPr>
        <p:txBody>
          <a:bodyPr wrap="square">
            <a:spAutoFit/>
          </a:bodyPr>
          <a:p>
            <a:pPr indent="0"/>
            <a:r>
              <a:rPr lang="en-US" sz="2800" b="0">
                <a:solidFill>
                  <a:srgbClr val="000000"/>
                </a:solidFill>
                <a:latin typeface="Times New Roman" panose="02020603050405020304" charset="0"/>
                <a:ea typeface="宋体" panose="02010600030101010101" pitchFamily="2" charset="-122"/>
                <a:cs typeface="Times New Roman" panose="02020603050405020304" charset="0"/>
              </a:rPr>
              <a:t>When I failed the exam last month and was in low spirits, she </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patted me gently on the shoulder</a:t>
            </a:r>
            <a:r>
              <a:rPr lang="en-US" sz="2800" b="0">
                <a:solidFill>
                  <a:srgbClr val="000000"/>
                </a:solidFill>
                <a:latin typeface="Times New Roman" panose="02020603050405020304" charset="0"/>
                <a:ea typeface="宋体" panose="02010600030101010101" pitchFamily="2" charset="-122"/>
                <a:cs typeface="Times New Roman" panose="02020603050405020304" charset="0"/>
              </a:rPr>
              <a:t> and gave me great encouragement. </a:t>
            </a:r>
            <a:endParaRPr lang="en-US" altLang="en-US" sz="2800" b="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610870" y="4495165"/>
            <a:ext cx="609600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She was </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the gentlest of </a:t>
            </a:r>
            <a:r>
              <a:rPr lang="en-US" sz="2800">
                <a:latin typeface="Times New Roman" panose="02020603050405020304" charset="0"/>
                <a:ea typeface="宋体" panose="02010600030101010101" pitchFamily="2" charset="-122"/>
                <a:cs typeface="Times New Roman" panose="02020603050405020304" charset="0"/>
                <a:sym typeface="+mn-ea"/>
              </a:rPr>
              <a:t>nurses.</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610870" y="5654675"/>
            <a:ext cx="788543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He looks scary but he's really</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 a gentle giant </a:t>
            </a:r>
            <a:r>
              <a:rPr lang="en-US" sz="2800">
                <a:latin typeface="Times New Roman" panose="02020603050405020304" charset="0"/>
                <a:ea typeface="宋体" panose="02010600030101010101" pitchFamily="2" charset="-122"/>
                <a:cs typeface="Times New Roman" panose="02020603050405020304" charset="0"/>
                <a:sym typeface="+mn-ea"/>
              </a:rPr>
              <a:t>.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610870" y="3172460"/>
            <a:ext cx="944245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She agreed to come, after </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a little gentle persuasion</a:t>
            </a:r>
            <a:r>
              <a:rPr lang="en-US" sz="2800">
                <a:latin typeface="Times New Roman" panose="02020603050405020304" charset="0"/>
                <a:ea typeface="宋体" panose="02010600030101010101" pitchFamily="2" charset="-122"/>
                <a:cs typeface="Times New Roman" panose="02020603050405020304" charset="0"/>
                <a:sym typeface="+mn-ea"/>
              </a:rPr>
              <a:t> .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610870" y="2511425"/>
            <a:ext cx="7415530" cy="521970"/>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cs typeface="宋体" panose="02010600030101010101" pitchFamily="2" charset="-122"/>
                <a:sym typeface="+mn-ea"/>
              </a:rPr>
              <a:t>2.</a:t>
            </a:r>
            <a:r>
              <a:rPr lang="zh-CN" sz="2800">
                <a:latin typeface="宋体" panose="02010600030101010101" pitchFamily="2" charset="-122"/>
                <a:ea typeface="宋体" panose="02010600030101010101" pitchFamily="2" charset="-122"/>
                <a:cs typeface="宋体" panose="02010600030101010101" pitchFamily="2" charset="-122"/>
                <a:sym typeface="+mn-ea"/>
              </a:rPr>
              <a:t>经过</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一阵细心劝说</a:t>
            </a:r>
            <a:r>
              <a:rPr lang="zh-CN" sz="2800">
                <a:latin typeface="宋体" panose="02010600030101010101" pitchFamily="2" charset="-122"/>
                <a:ea typeface="宋体" panose="02010600030101010101" pitchFamily="2" charset="-122"/>
                <a:cs typeface="宋体" panose="02010600030101010101" pitchFamily="2" charset="-122"/>
                <a:sym typeface="+mn-ea"/>
              </a:rPr>
              <a:t>，她表示愿意来。</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文本框 7"/>
          <p:cNvSpPr txBox="1"/>
          <p:nvPr/>
        </p:nvSpPr>
        <p:spPr>
          <a:xfrm>
            <a:off x="610870" y="3833495"/>
            <a:ext cx="6096000" cy="521970"/>
          </a:xfrm>
          <a:prstGeom prst="rect">
            <a:avLst/>
          </a:prstGeom>
          <a:noFill/>
        </p:spPr>
        <p:txBody>
          <a:bodyPr wrap="square" rtlCol="0" anchor="t">
            <a:spAutoFit/>
          </a:bodyPr>
          <a:p>
            <a:pPr algn="l"/>
            <a:r>
              <a:rPr lang="en-US" sz="2800">
                <a:latin typeface="宋体" panose="02010600030101010101" pitchFamily="2" charset="-122"/>
                <a:ea typeface="宋体" panose="02010600030101010101" pitchFamily="2" charset="-122"/>
                <a:cs typeface="宋体" panose="02010600030101010101" pitchFamily="2" charset="-122"/>
                <a:sym typeface="+mn-ea"/>
              </a:rPr>
              <a:t> 3.</a:t>
            </a:r>
            <a:r>
              <a:rPr lang="zh-CN" sz="2800">
                <a:latin typeface="宋体" panose="02010600030101010101" pitchFamily="2" charset="-122"/>
                <a:ea typeface="宋体" panose="02010600030101010101" pitchFamily="2" charset="-122"/>
                <a:cs typeface="宋体" panose="02010600030101010101" pitchFamily="2" charset="-122"/>
                <a:sym typeface="+mn-ea"/>
              </a:rPr>
              <a:t>她是个极其</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和蔼的</a:t>
            </a:r>
            <a:r>
              <a:rPr lang="zh-CN" sz="2800">
                <a:latin typeface="宋体" panose="02010600030101010101" pitchFamily="2" charset="-122"/>
                <a:ea typeface="宋体" panose="02010600030101010101" pitchFamily="2" charset="-122"/>
                <a:cs typeface="宋体" panose="02010600030101010101" pitchFamily="2" charset="-122"/>
                <a:sym typeface="+mn-ea"/>
              </a:rPr>
              <a:t>护士。</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610870" y="5156835"/>
            <a:ext cx="9302750" cy="521970"/>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cs typeface="宋体" panose="02010600030101010101" pitchFamily="2" charset="-122"/>
                <a:sym typeface="+mn-ea"/>
              </a:rPr>
              <a:t>4.</a:t>
            </a:r>
            <a:r>
              <a:rPr lang="zh-CN" sz="2800">
                <a:latin typeface="宋体" panose="02010600030101010101" pitchFamily="2" charset="-122"/>
                <a:ea typeface="宋体" panose="02010600030101010101" pitchFamily="2" charset="-122"/>
                <a:cs typeface="宋体" panose="02010600030101010101" pitchFamily="2" charset="-122"/>
                <a:sym typeface="+mn-ea"/>
              </a:rPr>
              <a:t>他看上去可怕，实际却是个</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性格温和的巨人</a:t>
            </a:r>
            <a:r>
              <a:rPr lang="zh-CN" sz="2800">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 name="文本框 9"/>
          <p:cNvSpPr txBox="1"/>
          <p:nvPr/>
        </p:nvSpPr>
        <p:spPr>
          <a:xfrm>
            <a:off x="610870" y="508000"/>
            <a:ext cx="9872980" cy="953135"/>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当我上个月考试不及格，情绪低落时，她</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轻轻地拍了拍我的肩膀</a:t>
            </a:r>
            <a:r>
              <a:rPr lang="zh-CN" altLang="en-US" sz="2800">
                <a:latin typeface="宋体" panose="02010600030101010101" pitchFamily="2" charset="-122"/>
                <a:ea typeface="宋体" panose="02010600030101010101" pitchFamily="2" charset="-122"/>
                <a:cs typeface="宋体" panose="02010600030101010101" pitchFamily="2" charset="-122"/>
              </a:rPr>
              <a:t>，给了我很大的鼓励。</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pic>
        <p:nvPicPr>
          <p:cNvPr id="11" name="图片 10"/>
          <p:cNvPicPr>
            <a:picLocks noChangeAspect="1"/>
          </p:cNvPicPr>
          <p:nvPr/>
        </p:nvPicPr>
        <p:blipFill>
          <a:blip r:embed="rId3"/>
          <a:stretch>
            <a:fillRect/>
          </a:stretch>
        </p:blipFill>
        <p:spPr>
          <a:xfrm>
            <a:off x="8972550" y="1114425"/>
            <a:ext cx="2583180" cy="2188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3" grpId="0"/>
      <p:bldP spid="3" grpId="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vital	/ˈvaɪtl/	a.必不可少的;极其重要的</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640715" y="1341120"/>
            <a:ext cx="11445240" cy="953135"/>
          </a:xfrm>
          <a:prstGeom prst="rect">
            <a:avLst/>
          </a:prstGeom>
          <a:noFill/>
          <a:ln w="9525">
            <a:noFill/>
          </a:ln>
        </p:spPr>
        <p:txBody>
          <a:bodyPr wrap="square">
            <a:spAutoFit/>
          </a:bodyPr>
          <a:p>
            <a:pPr indent="0"/>
            <a:r>
              <a:rPr lang="en-US" sz="2800">
                <a:solidFill>
                  <a:srgbClr val="000000"/>
                </a:solidFill>
                <a:latin typeface="Times New Roman" panose="02020603050405020304" charset="0"/>
                <a:ea typeface="宋体" panose="02010600030101010101" pitchFamily="2" charset="-122"/>
                <a:cs typeface="Times New Roman" panose="02020603050405020304" charset="0"/>
              </a:rPr>
              <a:t>If we are to make a difference to life,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it's vital that</a:t>
            </a:r>
            <a:r>
              <a:rPr lang="en-US" sz="2800">
                <a:solidFill>
                  <a:srgbClr val="000000"/>
                </a:solidFill>
                <a:latin typeface="Times New Roman" panose="02020603050405020304" charset="0"/>
                <a:ea typeface="宋体" panose="02010600030101010101" pitchFamily="2" charset="-122"/>
                <a:cs typeface="Times New Roman" panose="02020603050405020304" charset="0"/>
              </a:rPr>
              <a:t> we should begin with small things.</a:t>
            </a:r>
            <a:endParaRPr lang="zh-CN" altLang="en-US" sz="2800">
              <a:solidFill>
                <a:srgbClr val="000000"/>
              </a:solidFill>
              <a:ea typeface="宋体" panose="02010600030101010101" pitchFamily="2" charset="-122"/>
              <a:cs typeface="Times New Roman" panose="02020603050405020304" charset="0"/>
            </a:endParaRPr>
          </a:p>
        </p:txBody>
      </p:sp>
      <p:sp>
        <p:nvSpPr>
          <p:cNvPr id="2" name="文本框 1"/>
          <p:cNvSpPr txBox="1"/>
          <p:nvPr/>
        </p:nvSpPr>
        <p:spPr>
          <a:xfrm>
            <a:off x="640715" y="2152015"/>
            <a:ext cx="8896350" cy="953135"/>
          </a:xfrm>
          <a:prstGeom prst="rect">
            <a:avLst/>
          </a:prstGeom>
          <a:noFill/>
        </p:spPr>
        <p:txBody>
          <a:bodyPr wrap="square" rtlCol="0" anchor="t">
            <a:spAutoFit/>
          </a:bodyPr>
          <a:p>
            <a:pPr algn="l">
              <a:buClrTx/>
              <a:buSzTx/>
              <a:buFontTx/>
            </a:pPr>
            <a:r>
              <a:rPr lang="zh-CN" altLang="en-US" sz="2800">
                <a:latin typeface="宋体" panose="02010600030101010101" pitchFamily="2" charset="-122"/>
                <a:ea typeface="宋体" panose="02010600030101010101" pitchFamily="2" charset="-122"/>
                <a:cs typeface="宋体" panose="02010600030101010101" pitchFamily="2"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无论结果如何，国与国之间的友谊都是</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至关重要的</a:t>
            </a:r>
            <a:r>
              <a:rPr lang="zh-CN" altLang="en-US" sz="2800">
                <a:latin typeface="宋体" panose="02010600030101010101" pitchFamily="2" charset="-122"/>
                <a:ea typeface="宋体" panose="02010600030101010101" pitchFamily="2" charset="-122"/>
                <a:cs typeface="宋体" panose="02010600030101010101" pitchFamily="2" charset="-122"/>
              </a:rPr>
              <a:t>，应该得到重视。</a:t>
            </a:r>
            <a:r>
              <a:rPr lang="zh-CN" altLang="en-US" sz="1800" b="1">
                <a:solidFill>
                  <a:srgbClr val="356D64"/>
                </a:solidFill>
              </a:rPr>
              <a:t>(</a:t>
            </a:r>
            <a:r>
              <a:rPr lang="zh-CN" altLang="en-US" sz="1800" b="1">
                <a:solidFill>
                  <a:srgbClr val="356D64"/>
                </a:solidFill>
                <a:sym typeface="+mn-ea"/>
              </a:rPr>
              <a:t>应用文之演讲稿</a:t>
            </a:r>
            <a:r>
              <a:rPr lang="zh-CN" altLang="en-US" sz="1800" b="1">
                <a:solidFill>
                  <a:srgbClr val="356D64"/>
                </a:solidFill>
              </a:rPr>
              <a:t>)</a:t>
            </a:r>
            <a:endParaRPr lang="zh-CN" altLang="en-US" sz="1800" b="1">
              <a:solidFill>
                <a:srgbClr val="356D64"/>
              </a:solidFill>
            </a:endParaRPr>
          </a:p>
        </p:txBody>
      </p:sp>
      <p:sp>
        <p:nvSpPr>
          <p:cNvPr id="6" name="文本框 5"/>
          <p:cNvSpPr txBox="1"/>
          <p:nvPr/>
        </p:nvSpPr>
        <p:spPr>
          <a:xfrm>
            <a:off x="640715" y="5233670"/>
            <a:ext cx="7191375" cy="138366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From my point of view,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it is of vital importance to </a:t>
            </a:r>
            <a:r>
              <a:rPr lang="en-US" sz="2800" b="0">
                <a:latin typeface="Times New Roman" panose="02020603050405020304" charset="0"/>
                <a:ea typeface="宋体" panose="02010600030101010101" pitchFamily="2" charset="-122"/>
                <a:cs typeface="Times New Roman" panose="02020603050405020304" charset="0"/>
              </a:rPr>
              <a:t>lay stress on both of material and spiritual civilization.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8" name="文本框 7"/>
          <p:cNvSpPr txBox="1"/>
          <p:nvPr/>
        </p:nvSpPr>
        <p:spPr>
          <a:xfrm>
            <a:off x="11475720" y="2294255"/>
            <a:ext cx="4064000" cy="368300"/>
          </a:xfrm>
          <a:prstGeom prst="rect">
            <a:avLst/>
          </a:prstGeom>
          <a:noFill/>
        </p:spPr>
        <p:txBody>
          <a:bodyPr wrap="square" rtlCol="0">
            <a:spAutoFit/>
          </a:bodyPr>
          <a:p>
            <a:endParaRPr lang="zh-CN" altLang="en-US"/>
          </a:p>
        </p:txBody>
      </p:sp>
      <p:sp>
        <p:nvSpPr>
          <p:cNvPr id="5" name="文本框 4"/>
          <p:cNvSpPr txBox="1"/>
          <p:nvPr/>
        </p:nvSpPr>
        <p:spPr>
          <a:xfrm>
            <a:off x="640715" y="501015"/>
            <a:ext cx="10835640" cy="798830"/>
          </a:xfrm>
          <a:prstGeom prst="rect">
            <a:avLst/>
          </a:prstGeom>
          <a:noFill/>
        </p:spPr>
        <p:txBody>
          <a:bodyPr wrap="square" rtlCol="0" anchor="t">
            <a:spAutoFit/>
          </a:bodyPr>
          <a:p>
            <a:pPr indent="0"/>
            <a:r>
              <a:rPr lang="en-US" altLang="zh-CN" sz="2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a:t>
            </a:r>
            <a:r>
              <a:rPr lang="zh-CN" sz="2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如果我们想让生活有所不同，</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至关重要的是</a:t>
            </a:r>
            <a:r>
              <a:rPr lang="zh-CN" sz="28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我们应该从小事做起。</a:t>
            </a:r>
            <a:r>
              <a:rPr lang="zh-CN" altLang="en-US" sz="1800" b="1">
                <a:solidFill>
                  <a:srgbClr val="356D64"/>
                </a:solidFill>
                <a:sym typeface="+mn-ea"/>
              </a:rPr>
              <a:t>(应用文/续写)</a:t>
            </a:r>
            <a:endParaRPr lang="zh-CN" altLang="en-US" sz="1800" b="1">
              <a:solidFill>
                <a:srgbClr val="356D64"/>
              </a:solidFill>
              <a:sym typeface="+mn-ea"/>
            </a:endParaRPr>
          </a:p>
        </p:txBody>
      </p:sp>
      <p:sp>
        <p:nvSpPr>
          <p:cNvPr id="10" name="文本框 9"/>
          <p:cNvSpPr txBox="1"/>
          <p:nvPr/>
        </p:nvSpPr>
        <p:spPr>
          <a:xfrm>
            <a:off x="640715" y="4267200"/>
            <a:ext cx="7103745" cy="953135"/>
          </a:xfrm>
          <a:prstGeom prst="rect">
            <a:avLst/>
          </a:prstGeom>
          <a:noFill/>
        </p:spPr>
        <p:txBody>
          <a:bodyPr wrap="square" rtlCol="0" anchor="t">
            <a:spAutoFit/>
          </a:bodyPr>
          <a:p>
            <a:pPr algn="l">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rPr>
              <a:t>3.</a:t>
            </a:r>
            <a:r>
              <a:rPr lang="zh-CN" altLang="en-US" sz="2800">
                <a:latin typeface="宋体" panose="02010600030101010101" pitchFamily="2" charset="-122"/>
                <a:ea typeface="宋体" panose="02010600030101010101" pitchFamily="2" charset="-122"/>
                <a:cs typeface="宋体" panose="02010600030101010101" pitchFamily="2" charset="-122"/>
              </a:rPr>
              <a:t>在我看来，重视物质文明和精神文明</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是至关重要的</a:t>
            </a:r>
            <a:r>
              <a:rPr lang="zh-CN" altLang="en-US" sz="2800">
                <a:latin typeface="宋体" panose="02010600030101010101" pitchFamily="2" charset="-122"/>
                <a:ea typeface="宋体" panose="02010600030101010101" pitchFamily="2" charset="-122"/>
                <a:cs typeface="宋体" panose="02010600030101010101" pitchFamily="2" charset="-122"/>
              </a:rPr>
              <a:t>。</a:t>
            </a:r>
            <a:r>
              <a:rPr lang="zh-CN" altLang="en-US" sz="1800" b="1">
                <a:solidFill>
                  <a:srgbClr val="356D64"/>
                </a:solidFill>
              </a:rPr>
              <a:t>(应用文)</a:t>
            </a:r>
            <a:endParaRPr lang="zh-CN" altLang="en-US" sz="1800" b="1">
              <a:solidFill>
                <a:srgbClr val="356D64"/>
              </a:solidFill>
            </a:endParaRPr>
          </a:p>
        </p:txBody>
      </p:sp>
      <p:sp>
        <p:nvSpPr>
          <p:cNvPr id="11" name="文本框 10"/>
          <p:cNvSpPr txBox="1"/>
          <p:nvPr/>
        </p:nvSpPr>
        <p:spPr>
          <a:xfrm>
            <a:off x="640715" y="3278505"/>
            <a:ext cx="9385300" cy="95313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sym typeface="+mn-ea"/>
              </a:rPr>
              <a:t>No matter what the result is, the friendship between countries</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 is of vital significance</a:t>
            </a:r>
            <a:r>
              <a:rPr lang="zh-CN" altLang="en-US" sz="2800">
                <a:latin typeface="Times New Roman" panose="02020603050405020304" charset="0"/>
                <a:cs typeface="Times New Roman" panose="02020603050405020304" charset="0"/>
                <a:sym typeface="+mn-ea"/>
              </a:rPr>
              <a:t>, which should be attached importance to.</a:t>
            </a:r>
            <a:endParaRPr lang="zh-CN" altLang="en-US" sz="2800">
              <a:latin typeface="Times New Roman" panose="02020603050405020304" charset="0"/>
              <a:cs typeface="Times New Roman" panose="02020603050405020304" charset="0"/>
              <a:sym typeface="+mn-ea"/>
            </a:endParaRPr>
          </a:p>
        </p:txBody>
      </p:sp>
      <p:pic>
        <p:nvPicPr>
          <p:cNvPr id="12" name="图片 11"/>
          <p:cNvPicPr>
            <a:picLocks noChangeAspect="1"/>
          </p:cNvPicPr>
          <p:nvPr/>
        </p:nvPicPr>
        <p:blipFill>
          <a:blip r:embed="rId3"/>
          <a:stretch>
            <a:fillRect/>
          </a:stretch>
        </p:blipFill>
        <p:spPr>
          <a:xfrm>
            <a:off x="9634855" y="1800225"/>
            <a:ext cx="2344420" cy="1628775"/>
          </a:xfrm>
          <a:prstGeom prst="rect">
            <a:avLst/>
          </a:prstGeom>
        </p:spPr>
      </p:pic>
      <p:pic>
        <p:nvPicPr>
          <p:cNvPr id="13" name="图片 12"/>
          <p:cNvPicPr>
            <a:picLocks noChangeAspect="1"/>
          </p:cNvPicPr>
          <p:nvPr/>
        </p:nvPicPr>
        <p:blipFill>
          <a:blip r:embed="rId4"/>
          <a:stretch>
            <a:fillRect/>
          </a:stretch>
        </p:blipFill>
        <p:spPr>
          <a:xfrm>
            <a:off x="8031480" y="4404995"/>
            <a:ext cx="2780665" cy="2160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to="" calcmode="lin" valueType="num">
                                      <p:cBhvr>
                                        <p:cTn id="7" dur="1" fill="hold"/>
                                        <p:tgtEl>
                                          <p:spTgt spid="100"/>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1" grpId="0"/>
      <p:bldP spid="11" grpId="1"/>
      <p:bldP spid="6" grpId="0"/>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passion	/ˈpæʃn/	n.酷爱;激情</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668655" y="1541780"/>
            <a:ext cx="7813040" cy="1814830"/>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Occasionally learning that you are addicted to tennis, I am writing to sincerely invite you to join the table tennis team in our school aimed at </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arousing our passion </a:t>
            </a:r>
            <a:r>
              <a:rPr lang="en-US" sz="2800" b="0">
                <a:latin typeface="Times New Roman" panose="02020603050405020304" charset="0"/>
                <a:ea typeface="宋体" panose="02010600030101010101" pitchFamily="2" charset="-122"/>
                <a:cs typeface="Times New Roman" panose="02020603050405020304" charset="0"/>
              </a:rPr>
              <a:t>and honing our skills.</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668655" y="4420870"/>
            <a:ext cx="11042015" cy="1383665"/>
          </a:xfrm>
          <a:prstGeom prst="rect">
            <a:avLst/>
          </a:prstGeom>
          <a:noFill/>
          <a:ln w="9525">
            <a:noFill/>
          </a:ln>
        </p:spPr>
        <p:txBody>
          <a:bodyPr wrap="square">
            <a:spAutoFit/>
          </a:bodyPr>
          <a:p>
            <a:pPr marL="1905" indent="-1905"/>
            <a:r>
              <a:rPr lang="en-US" sz="2800" b="0">
                <a:solidFill>
                  <a:srgbClr val="0A0A0A"/>
                </a:solidFill>
                <a:latin typeface="Times New Roman" panose="02020603050405020304" charset="0"/>
                <a:cs typeface="Times New Roman" panose="02020603050405020304" charset="0"/>
              </a:rPr>
              <a:t>Exposed to his colors, forms and imagination, I seemed to have</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 reached his passionate inner world.</a:t>
            </a:r>
            <a:r>
              <a:rPr lang="en-US" sz="2800" b="0">
                <a:solidFill>
                  <a:srgbClr val="0A0A0A"/>
                </a:solidFill>
                <a:latin typeface="Times New Roman" panose="02020603050405020304" charset="0"/>
                <a:cs typeface="Times New Roman" panose="02020603050405020304" charset="0"/>
              </a:rPr>
              <a:t> I hope in the future shows can last longer and more schools of pictures including Chinese masterpieces can be displayed.</a:t>
            </a:r>
            <a:endParaRPr lang="en-US" altLang="en-US" sz="2800" b="0">
              <a:solidFill>
                <a:srgbClr val="0A0A0A"/>
              </a:solidFill>
              <a:latin typeface="Times New Roman" panose="02020603050405020304" charset="0"/>
              <a:cs typeface="Times New Roman" panose="02020603050405020304" charset="0"/>
            </a:endParaRPr>
          </a:p>
        </p:txBody>
      </p:sp>
      <p:sp>
        <p:nvSpPr>
          <p:cNvPr id="7" name="文本框 6"/>
          <p:cNvSpPr txBox="1"/>
          <p:nvPr/>
        </p:nvSpPr>
        <p:spPr>
          <a:xfrm>
            <a:off x="502920" y="477520"/>
            <a:ext cx="11207750" cy="953135"/>
          </a:xfrm>
          <a:prstGeom prst="rect">
            <a:avLst/>
          </a:prstGeom>
          <a:noFill/>
        </p:spPr>
        <p:txBody>
          <a:bodyPr wrap="square" rtlCol="0" anchor="t">
            <a:spAutoFit/>
          </a:bodyPr>
          <a:p>
            <a:pPr algn="l">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偶然得知你对乒乓球着迷，我真诚地邀请你加入我们学校的乒乓球队，以</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激发我们的激情</a:t>
            </a:r>
            <a:r>
              <a:rPr lang="zh-CN" altLang="en-US" sz="2800">
                <a:latin typeface="宋体" panose="02010600030101010101" pitchFamily="2" charset="-122"/>
                <a:ea typeface="宋体" panose="02010600030101010101" pitchFamily="2" charset="-122"/>
                <a:cs typeface="宋体" panose="02010600030101010101" pitchFamily="2" charset="-122"/>
              </a:rPr>
              <a:t>，磨练我们的技能。</a:t>
            </a:r>
            <a:r>
              <a:rPr lang="zh-CN" altLang="en-US" sz="1800" b="1">
                <a:solidFill>
                  <a:srgbClr val="356D64"/>
                </a:solidFill>
              </a:rPr>
              <a:t>(应用文之邀请好友参加校乒乓球队)</a:t>
            </a:r>
            <a:endParaRPr lang="zh-CN" altLang="en-US" sz="1800" b="1">
              <a:solidFill>
                <a:srgbClr val="356D64"/>
              </a:solidFill>
            </a:endParaRPr>
          </a:p>
        </p:txBody>
      </p:sp>
      <p:sp>
        <p:nvSpPr>
          <p:cNvPr id="8" name="文本框 7"/>
          <p:cNvSpPr txBox="1"/>
          <p:nvPr/>
        </p:nvSpPr>
        <p:spPr>
          <a:xfrm>
            <a:off x="668655" y="3237865"/>
            <a:ext cx="10808970" cy="1383665"/>
          </a:xfrm>
          <a:prstGeom prst="rect">
            <a:avLst/>
          </a:prstGeom>
          <a:noFill/>
        </p:spPr>
        <p:txBody>
          <a:bodyPr wrap="square" rtlCol="0" anchor="t">
            <a:spAutoFit/>
          </a:bodyPr>
          <a:p>
            <a:pPr algn="l">
              <a:buClrTx/>
              <a:buSzTx/>
              <a:buFontTx/>
            </a:pPr>
            <a:r>
              <a:rPr lang="zh-CN" altLang="en-US" sz="2800">
                <a:latin typeface="宋体" panose="02010600030101010101" pitchFamily="2" charset="-122"/>
                <a:ea typeface="宋体" panose="02010600030101010101" pitchFamily="2" charset="-122"/>
                <a:cs typeface="宋体" panose="02010600030101010101" pitchFamily="2" charset="-122"/>
              </a:rPr>
              <a:t>2.接触到他的色彩，形式和想象，我似乎已经</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到达了他充满激情的内心世界</a:t>
            </a:r>
            <a:r>
              <a:rPr lang="zh-CN" altLang="en-US" sz="2800">
                <a:latin typeface="宋体" panose="02010600030101010101" pitchFamily="2" charset="-122"/>
                <a:ea typeface="宋体" panose="02010600030101010101" pitchFamily="2" charset="-122"/>
                <a:cs typeface="宋体" panose="02010600030101010101" pitchFamily="2" charset="-122"/>
              </a:rPr>
              <a:t>。我希望在未来的展览可以持续更长时间，更多的流派，包括中国的杰作可以展示。</a:t>
            </a:r>
            <a:r>
              <a:rPr lang="zh-CN" altLang="en-US" sz="1800" b="1">
                <a:solidFill>
                  <a:srgbClr val="356D64"/>
                </a:solidFill>
              </a:rPr>
              <a:t>(应用文之</a:t>
            </a:r>
            <a:r>
              <a:rPr lang="zh-CN" altLang="en-US" sz="1800" b="1">
                <a:solidFill>
                  <a:srgbClr val="356D64"/>
                </a:solidFill>
                <a:sym typeface="+mn-ea"/>
              </a:rPr>
              <a:t>“遇见艺术家”展览评论</a:t>
            </a:r>
            <a:r>
              <a:rPr lang="zh-CN" altLang="en-US" sz="1800" b="1">
                <a:solidFill>
                  <a:srgbClr val="356D64"/>
                </a:solidFill>
              </a:rPr>
              <a:t>)</a:t>
            </a:r>
            <a:endParaRPr lang="zh-CN" altLang="en-US" sz="1800" b="1">
              <a:solidFill>
                <a:srgbClr val="356D64"/>
              </a:solidFill>
            </a:endParaRPr>
          </a:p>
        </p:txBody>
      </p:sp>
      <p:sp>
        <p:nvSpPr>
          <p:cNvPr id="9" name="文本框 8"/>
          <p:cNvSpPr txBox="1"/>
          <p:nvPr/>
        </p:nvSpPr>
        <p:spPr>
          <a:xfrm>
            <a:off x="668655" y="6336030"/>
            <a:ext cx="10164445"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She flies into a passion if anyone even mentions his name.</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502920" y="5814060"/>
            <a:ext cx="8627745" cy="521970"/>
          </a:xfrm>
          <a:prstGeom prst="rect">
            <a:avLst/>
          </a:prstGeom>
          <a:noFill/>
        </p:spPr>
        <p:txBody>
          <a:bodyPr wrap="square" rtlCol="0" anchor="t">
            <a:spAutoFit/>
          </a:bodyPr>
          <a:p>
            <a:pPr algn="l"/>
            <a:r>
              <a:rPr lang="en-US" sz="2800">
                <a:latin typeface="宋体" panose="02010600030101010101" pitchFamily="2" charset="-122"/>
                <a:ea typeface="宋体" panose="02010600030101010101" pitchFamily="2" charset="-122"/>
                <a:cs typeface="宋体" panose="02010600030101010101" pitchFamily="2" charset="-122"/>
                <a:sym typeface="+mn-ea"/>
              </a:rPr>
              <a:t> 3.</a:t>
            </a:r>
            <a:r>
              <a:rPr lang="zh-CN" sz="2800">
                <a:latin typeface="宋体" panose="02010600030101010101" pitchFamily="2" charset="-122"/>
                <a:ea typeface="宋体" panose="02010600030101010101" pitchFamily="2" charset="-122"/>
                <a:cs typeface="宋体" panose="02010600030101010101" pitchFamily="2" charset="-122"/>
                <a:sym typeface="+mn-ea"/>
              </a:rPr>
              <a:t>哪怕是有人提到他的名字，她也会勃然大怒。</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3"/>
          <a:stretch>
            <a:fillRect/>
          </a:stretch>
        </p:blipFill>
        <p:spPr>
          <a:xfrm>
            <a:off x="8481695" y="1397635"/>
            <a:ext cx="2753360" cy="1698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9" grpId="0"/>
      <p:bldP spid="9"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836168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extraordinary	/ɪkˈstrɔ:dnri/	a.不一般的;非凡的;想不到的</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301625" y="4202430"/>
            <a:ext cx="10242550" cy="583565"/>
          </a:xfrm>
          <a:prstGeom prst="rect">
            <a:avLst/>
          </a:prstGeom>
          <a:noFill/>
          <a:ln w="9525">
            <a:noFill/>
          </a:ln>
        </p:spPr>
        <p:txBody>
          <a:bodyPr wrap="square">
            <a:spAutoFit/>
          </a:bodyPr>
          <a:p>
            <a:pPr indent="0"/>
            <a:r>
              <a:rPr lang="en-US" sz="3200" b="0">
                <a:latin typeface="Times New Roman" panose="02020603050405020304" charset="0"/>
                <a:ea typeface="宋体" panose="02010600030101010101" pitchFamily="2" charset="-122"/>
                <a:cs typeface="Times New Roman" panose="02020603050405020304" charset="0"/>
              </a:rPr>
              <a:t>He </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behaves extraordinarily</a:t>
            </a:r>
            <a:r>
              <a:rPr lang="en-US" sz="3200" b="0">
                <a:latin typeface="Times New Roman" panose="02020603050405020304" charset="0"/>
                <a:ea typeface="宋体" panose="02010600030101010101" pitchFamily="2" charset="-122"/>
                <a:cs typeface="Times New Roman" panose="02020603050405020304" charset="0"/>
              </a:rPr>
              <a:t> for someone in his position. </a:t>
            </a:r>
            <a:endParaRPr lang="en-US" altLang="en-US" sz="32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301625" y="654685"/>
            <a:ext cx="6096000" cy="583565"/>
          </a:xfrm>
          <a:prstGeom prst="rect">
            <a:avLst/>
          </a:prstGeom>
          <a:noFill/>
        </p:spPr>
        <p:txBody>
          <a:bodyPr wrap="square" rtlCol="0" anchor="t">
            <a:spAutoFit/>
          </a:bodyPr>
          <a:p>
            <a:pPr algn="l"/>
            <a:r>
              <a:rPr lang="en-US" altLang="zh-CN" sz="3200">
                <a:latin typeface="Times New Roman" panose="02020603050405020304" charset="0"/>
                <a:ea typeface="宋体" panose="02010600030101010101" pitchFamily="2" charset="-122"/>
                <a:sym typeface="+mn-ea"/>
              </a:rPr>
              <a:t>1.</a:t>
            </a:r>
            <a:r>
              <a:rPr lang="zh-CN" sz="3200">
                <a:latin typeface="Times New Roman" panose="02020603050405020304" charset="0"/>
                <a:ea typeface="宋体" panose="02010600030101010101" pitchFamily="2" charset="-122"/>
                <a:sym typeface="+mn-ea"/>
              </a:rPr>
              <a:t>她是</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位非常杰出的女性</a:t>
            </a:r>
            <a:r>
              <a:rPr lang="zh-CN" sz="3200">
                <a:latin typeface="Times New Roman" panose="02020603050405020304" charset="0"/>
                <a:ea typeface="宋体" panose="02010600030101010101" pitchFamily="2" charset="-122"/>
                <a:sym typeface="+mn-ea"/>
              </a:rPr>
              <a:t>。</a:t>
            </a:r>
            <a:r>
              <a:rPr lang="zh-CN" altLang="en-US" b="1">
                <a:solidFill>
                  <a:srgbClr val="356D64"/>
                </a:solidFill>
                <a:sym typeface="+mn-ea"/>
              </a:rPr>
              <a:t>(应用文)</a:t>
            </a:r>
            <a:endParaRPr lang="zh-CN" altLang="en-US" sz="3200">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301625" y="1367790"/>
            <a:ext cx="8782685" cy="583565"/>
          </a:xfrm>
          <a:prstGeom prst="rect">
            <a:avLst/>
          </a:prstGeom>
          <a:noFill/>
        </p:spPr>
        <p:txBody>
          <a:bodyPr wrap="square" rtlCol="0" anchor="t">
            <a:spAutoFit/>
          </a:bodyPr>
          <a:p>
            <a:r>
              <a:rPr lang="en-US" sz="3200">
                <a:latin typeface="Times New Roman" panose="02020603050405020304" charset="0"/>
                <a:ea typeface="宋体" panose="02010600030101010101" pitchFamily="2" charset="-122"/>
                <a:cs typeface="Times New Roman" panose="02020603050405020304" charset="0"/>
                <a:sym typeface="+mn-ea"/>
              </a:rPr>
              <a:t>She was</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 a truly extraordinary woman</a:t>
            </a:r>
            <a:r>
              <a:rPr lang="en-US" sz="3200">
                <a:latin typeface="Times New Roman" panose="02020603050405020304" charset="0"/>
                <a:ea typeface="宋体" panose="02010600030101010101" pitchFamily="2" charset="-122"/>
                <a:cs typeface="Times New Roman" panose="02020603050405020304" charset="0"/>
                <a:sym typeface="+mn-ea"/>
              </a:rPr>
              <a:t>.  </a:t>
            </a:r>
            <a:endParaRPr lang="en-US" altLang="en-US" sz="3200">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301625" y="2094230"/>
            <a:ext cx="7247255" cy="583565"/>
          </a:xfrm>
          <a:prstGeom prst="rect">
            <a:avLst/>
          </a:prstGeom>
          <a:noFill/>
        </p:spPr>
        <p:txBody>
          <a:bodyPr wrap="square" rtlCol="0" anchor="t">
            <a:spAutoFit/>
          </a:bodyPr>
          <a:p>
            <a:pPr algn="l"/>
            <a:r>
              <a:rPr lang="en-US" altLang="zh-CN" sz="3200">
                <a:latin typeface="Times New Roman" panose="02020603050405020304" charset="0"/>
                <a:ea typeface="宋体" panose="02010600030101010101" pitchFamily="2" charset="-122"/>
                <a:sym typeface="+mn-ea"/>
              </a:rPr>
              <a:t>2.</a:t>
            </a:r>
            <a:r>
              <a:rPr lang="zh-CN" sz="3200">
                <a:latin typeface="Times New Roman" panose="02020603050405020304" charset="0"/>
                <a:ea typeface="宋体" panose="02010600030101010101" pitchFamily="2" charset="-122"/>
                <a:sym typeface="+mn-ea"/>
              </a:rPr>
              <a:t>他们</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竭力</a:t>
            </a:r>
            <a:r>
              <a:rPr lang="zh-CN" sz="3200">
                <a:latin typeface="Times New Roman" panose="02020603050405020304" charset="0"/>
                <a:ea typeface="宋体" panose="02010600030101010101" pitchFamily="2" charset="-122"/>
                <a:sym typeface="+mn-ea"/>
              </a:rPr>
              <a:t>为自己的行为辩解。</a:t>
            </a:r>
            <a:r>
              <a:rPr lang="zh-CN" altLang="en-US" b="1">
                <a:solidFill>
                  <a:srgbClr val="356D64"/>
                </a:solidFill>
                <a:sym typeface="+mn-ea"/>
              </a:rPr>
              <a:t>(续写)</a:t>
            </a:r>
            <a:endParaRPr lang="zh-CN" altLang="en-US" sz="3200">
              <a:latin typeface="Times New Roman" panose="02020603050405020304" charset="0"/>
              <a:ea typeface="宋体" panose="02010600030101010101" pitchFamily="2" charset="-122"/>
              <a:sym typeface="+mn-ea"/>
            </a:endParaRPr>
          </a:p>
        </p:txBody>
      </p:sp>
      <p:sp>
        <p:nvSpPr>
          <p:cNvPr id="6" name="文本框 5"/>
          <p:cNvSpPr txBox="1"/>
          <p:nvPr/>
        </p:nvSpPr>
        <p:spPr>
          <a:xfrm>
            <a:off x="301625" y="2622550"/>
            <a:ext cx="10241915" cy="583565"/>
          </a:xfrm>
          <a:prstGeom prst="rect">
            <a:avLst/>
          </a:prstGeom>
          <a:noFill/>
        </p:spPr>
        <p:txBody>
          <a:bodyPr wrap="square" rtlCol="0" anchor="t">
            <a:spAutoFit/>
          </a:bodyPr>
          <a:p>
            <a:r>
              <a:rPr lang="en-US" sz="3200">
                <a:latin typeface="Times New Roman" panose="02020603050405020304" charset="0"/>
                <a:ea typeface="宋体" panose="02010600030101010101" pitchFamily="2" charset="-122"/>
                <a:cs typeface="Times New Roman" panose="02020603050405020304" charset="0"/>
                <a:sym typeface="+mn-ea"/>
              </a:rPr>
              <a:t>They </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went to extraordinary lengths</a:t>
            </a:r>
            <a:r>
              <a:rPr lang="en-US" sz="3200">
                <a:latin typeface="Times New Roman" panose="02020603050405020304" charset="0"/>
                <a:ea typeface="宋体" panose="02010600030101010101" pitchFamily="2" charset="-122"/>
                <a:cs typeface="Times New Roman" panose="02020603050405020304" charset="0"/>
                <a:sym typeface="+mn-ea"/>
              </a:rPr>
              <a:t> to explain their behaviour. </a:t>
            </a:r>
            <a:endParaRPr lang="en-US" altLang="en-US" sz="3200">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301625" y="3289935"/>
            <a:ext cx="9980930" cy="583565"/>
          </a:xfrm>
          <a:prstGeom prst="rect">
            <a:avLst/>
          </a:prstGeom>
          <a:noFill/>
        </p:spPr>
        <p:txBody>
          <a:bodyPr wrap="square" rtlCol="0" anchor="t">
            <a:spAutoFit/>
          </a:bodyPr>
          <a:p>
            <a:pPr indent="0" algn="l"/>
            <a:r>
              <a:rPr lang="en-US" altLang="zh-CN" sz="3200">
                <a:latin typeface="Times New Roman" panose="02020603050405020304" charset="0"/>
                <a:ea typeface="宋体" panose="02010600030101010101" pitchFamily="2" charset="-122"/>
                <a:sym typeface="+mn-ea"/>
              </a:rPr>
              <a:t>3.</a:t>
            </a:r>
            <a:r>
              <a:rPr lang="zh-CN" sz="3200">
                <a:latin typeface="Times New Roman" panose="02020603050405020304" charset="0"/>
                <a:ea typeface="宋体" panose="02010600030101010101" pitchFamily="2" charset="-122"/>
                <a:sym typeface="+mn-ea"/>
              </a:rPr>
              <a:t>对他那种地位的人来说，他的</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行为很特别</a:t>
            </a:r>
            <a:r>
              <a:rPr lang="zh-CN" sz="3200">
                <a:latin typeface="Times New Roman" panose="02020603050405020304" charset="0"/>
                <a:ea typeface="宋体" panose="02010600030101010101" pitchFamily="2" charset="-122"/>
                <a:sym typeface="+mn-ea"/>
              </a:rPr>
              <a:t>。</a:t>
            </a:r>
            <a:r>
              <a:rPr lang="zh-CN" altLang="en-US" b="1">
                <a:solidFill>
                  <a:srgbClr val="356D64"/>
                </a:solidFill>
                <a:sym typeface="+mn-ea"/>
              </a:rPr>
              <a:t>(续写)</a:t>
            </a:r>
            <a:endParaRPr lang="zh-CN" altLang="en-US" sz="3200">
              <a:latin typeface="Times New Roman" panose="02020603050405020304" charset="0"/>
              <a:ea typeface="宋体" panose="02010600030101010101" pitchFamily="2" charset="-122"/>
              <a:sym typeface="+mn-ea"/>
            </a:endParaRPr>
          </a:p>
        </p:txBody>
      </p:sp>
      <p:pic>
        <p:nvPicPr>
          <p:cNvPr id="8" name="图片 7"/>
          <p:cNvPicPr>
            <a:picLocks noChangeAspect="1"/>
          </p:cNvPicPr>
          <p:nvPr/>
        </p:nvPicPr>
        <p:blipFill>
          <a:blip r:embed="rId3"/>
          <a:stretch>
            <a:fillRect/>
          </a:stretch>
        </p:blipFill>
        <p:spPr>
          <a:xfrm>
            <a:off x="7214870" y="654685"/>
            <a:ext cx="2917825" cy="18840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 to="" calcmode="lin" valueType="num">
                                      <p:cBhvr>
                                        <p:cTn id="17" dur="1" fill="hold"/>
                                        <p:tgtEl>
                                          <p:spTgt spid="10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100" grpId="0"/>
      <p:bldP spid="100"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gradually	/ˈgrædʒuəli/	ad.逐渐地;逐步地</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301625" y="4462463"/>
            <a:ext cx="5080000" cy="953135"/>
          </a:xfrm>
          <a:prstGeom prst="rect">
            <a:avLst/>
          </a:prstGeom>
          <a:noFill/>
          <a:ln w="9525">
            <a:noFill/>
          </a:ln>
        </p:spPr>
        <p:txBody>
          <a:bodyPr>
            <a:spAutoFit/>
          </a:bodyPr>
          <a:p>
            <a:pPr indent="0"/>
            <a:r>
              <a:rPr lang="en-US" sz="2800" b="0">
                <a:latin typeface="Times New Roman" panose="02020603050405020304" charset="0"/>
                <a:ea typeface="宋体" panose="02010600030101010101" pitchFamily="2" charset="-122"/>
                <a:cs typeface="Times New Roman" panose="02020603050405020304" charset="0"/>
              </a:rPr>
              <a:t>My mood</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 gradually lightened</a:t>
            </a:r>
            <a:r>
              <a:rPr lang="en-US" sz="2800" b="0">
                <a:latin typeface="Times New Roman" panose="02020603050405020304" charset="0"/>
                <a:ea typeface="宋体" panose="02010600030101010101" pitchFamily="2" charset="-122"/>
                <a:cs typeface="Times New Roman" panose="02020603050405020304" charset="0"/>
              </a:rPr>
              <a:t>.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301625" y="1473835"/>
            <a:ext cx="10791825" cy="521970"/>
          </a:xfrm>
          <a:prstGeom prst="rect">
            <a:avLst/>
          </a:prstGeom>
          <a:noFill/>
          <a:ln w="9525">
            <a:noFill/>
          </a:ln>
        </p:spPr>
        <p:txBody>
          <a:bodyPr wrap="square">
            <a:spAutoFit/>
          </a:bodyPr>
          <a:p>
            <a:pPr indent="0"/>
            <a:r>
              <a:rPr lang="en-US" sz="2800" b="0">
                <a:solidFill>
                  <a:srgbClr val="0A0A0A"/>
                </a:solidFill>
                <a:latin typeface="Times New Roman" panose="02020603050405020304" charset="0"/>
                <a:ea typeface="宋体" panose="02010600030101010101" pitchFamily="2" charset="-122"/>
                <a:cs typeface="Times New Roman" panose="02020603050405020304" charset="0"/>
              </a:rPr>
              <a:t>His grade</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s improved gradually</a:t>
            </a:r>
            <a:r>
              <a:rPr lang="en-US" sz="2800" b="0">
                <a:solidFill>
                  <a:srgbClr val="0A0A0A"/>
                </a:solidFill>
                <a:latin typeface="Times New Roman" panose="02020603050405020304" charset="0"/>
                <a:ea typeface="宋体" panose="02010600030101010101" pitchFamily="2" charset="-122"/>
                <a:cs typeface="Times New Roman" panose="02020603050405020304" charset="0"/>
              </a:rPr>
              <a:t>, helping him regain his confidence.</a:t>
            </a:r>
            <a:endParaRPr lang="en-US" altLang="en-US" sz="2800" b="0">
              <a:solidFill>
                <a:srgbClr val="0A0A0A"/>
              </a:solidFill>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301625" y="837565"/>
            <a:ext cx="9411970" cy="521970"/>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rPr>
              <a:t>1.</a:t>
            </a:r>
            <a:r>
              <a:rPr lang="zh-CN" altLang="en-US" sz="2800">
                <a:latin typeface="宋体" panose="02010600030101010101" pitchFamily="2" charset="-122"/>
                <a:ea typeface="宋体" panose="02010600030101010101" pitchFamily="2" charset="-122"/>
              </a:rPr>
              <a:t>他的成绩</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逐渐提高</a:t>
            </a:r>
            <a:r>
              <a:rPr lang="zh-CN" altLang="en-US" sz="2800">
                <a:latin typeface="宋体" panose="02010600030101010101" pitchFamily="2" charset="-122"/>
                <a:ea typeface="宋体" panose="02010600030101010101" pitchFamily="2" charset="-122"/>
              </a:rPr>
              <a:t>，帮助他重拾信心。</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endParaRPr>
          </a:p>
        </p:txBody>
      </p:sp>
      <p:sp>
        <p:nvSpPr>
          <p:cNvPr id="6" name="文本框 5"/>
          <p:cNvSpPr txBox="1"/>
          <p:nvPr/>
        </p:nvSpPr>
        <p:spPr>
          <a:xfrm>
            <a:off x="301625" y="2286000"/>
            <a:ext cx="6096000" cy="521970"/>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sym typeface="+mn-ea"/>
              </a:rPr>
              <a:t>2.</a:t>
            </a:r>
            <a:r>
              <a:rPr lang="zh-CN" sz="2800">
                <a:latin typeface="宋体" panose="02010600030101010101" pitchFamily="2" charset="-122"/>
                <a:ea typeface="宋体" panose="02010600030101010101" pitchFamily="2" charset="-122"/>
                <a:sym typeface="+mn-ea"/>
              </a:rPr>
              <a:t>天气</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逐渐好转</a:t>
            </a:r>
            <a:r>
              <a:rPr lang="zh-CN" sz="2800">
                <a:latin typeface="宋体" panose="02010600030101010101" pitchFamily="2" charset="-122"/>
                <a:ea typeface="宋体" panose="02010600030101010101" pitchFamily="2" charset="-122"/>
                <a:sym typeface="+mn-ea"/>
              </a:rPr>
              <a:t>。</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Times New Roman" panose="02020603050405020304" charset="0"/>
              <a:sym typeface="+mn-ea"/>
            </a:endParaRPr>
          </a:p>
        </p:txBody>
      </p:sp>
      <p:sp>
        <p:nvSpPr>
          <p:cNvPr id="7" name="文本框 6"/>
          <p:cNvSpPr txBox="1"/>
          <p:nvPr/>
        </p:nvSpPr>
        <p:spPr>
          <a:xfrm>
            <a:off x="301625" y="2650490"/>
            <a:ext cx="609600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The weather </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gradually improved</a:t>
            </a:r>
            <a:r>
              <a:rPr lang="en-US" sz="2800">
                <a:latin typeface="Times New Roman" panose="02020603050405020304" charset="0"/>
                <a:ea typeface="宋体" panose="02010600030101010101" pitchFamily="2" charset="-122"/>
                <a:cs typeface="Times New Roman" panose="02020603050405020304" charset="0"/>
                <a:sym typeface="+mn-ea"/>
              </a:rPr>
              <a:t>.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10" name="文本框 9"/>
          <p:cNvSpPr txBox="1"/>
          <p:nvPr/>
        </p:nvSpPr>
        <p:spPr>
          <a:xfrm>
            <a:off x="301625" y="3167380"/>
            <a:ext cx="6096000" cy="521970"/>
          </a:xfrm>
          <a:prstGeom prst="rect">
            <a:avLst/>
          </a:prstGeom>
          <a:noFill/>
        </p:spPr>
        <p:txBody>
          <a:bodyPr wrap="square" rtlCol="0">
            <a:spAutoFit/>
          </a:bodyPr>
          <a:p>
            <a:pPr algn="l"/>
            <a:r>
              <a:rPr lang="en-US" altLang="zh-CN" sz="2800">
                <a:latin typeface="宋体" panose="02010600030101010101" pitchFamily="2" charset="-122"/>
                <a:ea typeface="宋体" panose="02010600030101010101" pitchFamily="2" charset="-122"/>
                <a:sym typeface="+mn-ea"/>
              </a:rPr>
              <a:t>3.</a:t>
            </a:r>
            <a:r>
              <a:rPr lang="zh-CN" sz="2800">
                <a:latin typeface="宋体" panose="02010600030101010101" pitchFamily="2" charset="-122"/>
                <a:ea typeface="宋体" panose="02010600030101010101" pitchFamily="2" charset="-122"/>
                <a:sym typeface="+mn-ea"/>
              </a:rPr>
              <a:t>孩子们</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渐渐开始明白</a:t>
            </a:r>
            <a:r>
              <a:rPr lang="zh-CN" sz="2800">
                <a:latin typeface="宋体" panose="02010600030101010101" pitchFamily="2" charset="-122"/>
                <a:ea typeface="宋体" panose="02010600030101010101" pitchFamily="2" charset="-122"/>
                <a:sym typeface="+mn-ea"/>
              </a:rPr>
              <a:t>。</a:t>
            </a:r>
            <a:r>
              <a:rPr lang="zh-CN" altLang="en-US" b="1">
                <a:solidFill>
                  <a:srgbClr val="356D64"/>
                </a:solidFill>
                <a:sym typeface="+mn-ea"/>
              </a:rPr>
              <a:t>(续写)</a:t>
            </a:r>
            <a:endParaRPr lang="zh-CN" sz="2800">
              <a:latin typeface="宋体" panose="02010600030101010101" pitchFamily="2" charset="-122"/>
              <a:ea typeface="宋体" panose="02010600030101010101" pitchFamily="2" charset="-122"/>
              <a:sym typeface="+mn-ea"/>
            </a:endParaRPr>
          </a:p>
        </p:txBody>
      </p:sp>
      <p:sp>
        <p:nvSpPr>
          <p:cNvPr id="11" name="文本框 10"/>
          <p:cNvSpPr txBox="1"/>
          <p:nvPr/>
        </p:nvSpPr>
        <p:spPr>
          <a:xfrm>
            <a:off x="301625" y="3660775"/>
            <a:ext cx="7677150" cy="521970"/>
          </a:xfrm>
          <a:prstGeom prst="rect">
            <a:avLst/>
          </a:prstGeom>
          <a:noFill/>
        </p:spPr>
        <p:txBody>
          <a:bodyPr wrap="square" rtlCol="0" anchor="t">
            <a:spAutoFit/>
          </a:bodyPr>
          <a:p>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Gradually</a:t>
            </a:r>
            <a:r>
              <a:rPr lang="en-US" sz="2800">
                <a:latin typeface="Times New Roman" panose="02020603050405020304" charset="0"/>
                <a:ea typeface="宋体" panose="02010600030101010101" pitchFamily="2" charset="-122"/>
                <a:cs typeface="Times New Roman" panose="02020603050405020304" charset="0"/>
                <a:sym typeface="+mn-ea"/>
              </a:rPr>
              <a:t>, the children began to understand.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12" name="文本框 11"/>
          <p:cNvSpPr txBox="1"/>
          <p:nvPr/>
        </p:nvSpPr>
        <p:spPr>
          <a:xfrm>
            <a:off x="301625" y="4370705"/>
            <a:ext cx="6096000" cy="521970"/>
          </a:xfrm>
          <a:prstGeom prst="rect">
            <a:avLst/>
          </a:prstGeom>
          <a:noFill/>
        </p:spPr>
        <p:txBody>
          <a:bodyPr wrap="square" rtlCol="0" anchor="t">
            <a:spAutoFit/>
          </a:bodyPr>
          <a:p>
            <a:pPr indent="0" algn="l"/>
            <a:r>
              <a:rPr lang="en-US" altLang="zh-CN" sz="2800">
                <a:latin typeface="宋体" panose="02010600030101010101" pitchFamily="2" charset="-122"/>
                <a:ea typeface="宋体" panose="02010600030101010101" pitchFamily="2" charset="-122"/>
                <a:sym typeface="+mn-ea"/>
              </a:rPr>
              <a:t>4.</a:t>
            </a:r>
            <a:r>
              <a:rPr lang="zh-CN" sz="2800">
                <a:latin typeface="宋体" panose="02010600030101010101" pitchFamily="2" charset="-122"/>
                <a:ea typeface="宋体" panose="02010600030101010101" pitchFamily="2" charset="-122"/>
                <a:sym typeface="+mn-ea"/>
              </a:rPr>
              <a:t>我的心情</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渐渐好起来</a:t>
            </a:r>
            <a:r>
              <a:rPr lang="zh-CN" sz="2800">
                <a:latin typeface="宋体" panose="02010600030101010101" pitchFamily="2" charset="-122"/>
                <a:ea typeface="宋体" panose="02010600030101010101" pitchFamily="2" charset="-122"/>
                <a:sym typeface="+mn-ea"/>
              </a:rPr>
              <a:t>。</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sym typeface="+mn-ea"/>
            </a:endParaRPr>
          </a:p>
        </p:txBody>
      </p:sp>
      <p:pic>
        <p:nvPicPr>
          <p:cNvPr id="13" name="图片 12"/>
          <p:cNvPicPr>
            <a:picLocks noChangeAspect="1"/>
          </p:cNvPicPr>
          <p:nvPr/>
        </p:nvPicPr>
        <p:blipFill>
          <a:blip r:embed="rId3"/>
          <a:stretch>
            <a:fillRect/>
          </a:stretch>
        </p:blipFill>
        <p:spPr>
          <a:xfrm>
            <a:off x="7419340" y="2028825"/>
            <a:ext cx="3095625" cy="1631950"/>
          </a:xfrm>
          <a:prstGeom prst="rect">
            <a:avLst/>
          </a:prstGeom>
        </p:spPr>
      </p:pic>
      <p:pic>
        <p:nvPicPr>
          <p:cNvPr id="14" name="图片 13"/>
          <p:cNvPicPr>
            <a:picLocks noChangeAspect="1"/>
          </p:cNvPicPr>
          <p:nvPr/>
        </p:nvPicPr>
        <p:blipFill>
          <a:blip r:embed="rId4"/>
          <a:stretch>
            <a:fillRect/>
          </a:stretch>
        </p:blipFill>
        <p:spPr>
          <a:xfrm>
            <a:off x="5152390" y="4429760"/>
            <a:ext cx="2826385" cy="19138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0"/>
                                        </p:tgtEl>
                                        <p:attrNameLst>
                                          <p:attrName>style.visibility</p:attrName>
                                        </p:attrNameLst>
                                      </p:cBhvr>
                                      <p:to>
                                        <p:strVal val="visible"/>
                                      </p:to>
                                    </p:set>
                                    <p:anim to="" calcmode="lin" valueType="num">
                                      <p:cBhvr>
                                        <p:cTn id="22" dur="1" fill="hold"/>
                                        <p:tgtEl>
                                          <p:spTgt spid="10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11" grpId="0"/>
      <p:bldP spid="11" grpId="1"/>
      <p:bldP spid="100" grpId="0"/>
      <p:bldP spid="100"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effectLst/>
              </a:rPr>
              <a:t>活用词汇</a:t>
            </a:r>
            <a:endParaRPr lang="zh-CN" altLang="en-US">
              <a:ln w="22225">
                <a:solidFill>
                  <a:schemeClr val="accent2"/>
                </a:solidFill>
                <a:prstDash val="solid"/>
              </a:ln>
              <a:solidFill>
                <a:schemeClr val="accent2">
                  <a:lumMod val="40000"/>
                  <a:lumOff val="60000"/>
                </a:schemeClr>
              </a:solidFill>
              <a:effectLst/>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consequence	/ˈkɒnsɪkwəns/	n.结果;后果</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468630" y="3734435"/>
            <a:ext cx="11162030" cy="138366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It is known to us that the rise in globaltemperature will result in</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 serious consequences.</a:t>
            </a:r>
            <a:endParaRPr lang="en-US" sz="2800" b="1">
              <a:solidFill>
                <a:srgbClr val="C00000"/>
              </a:solidFill>
              <a:latin typeface="Times New Roman" panose="02020603050405020304" charset="0"/>
              <a:ea typeface="宋体" panose="02010600030101010101" pitchFamily="2" charset="-122"/>
              <a:cs typeface="Times New Roman" panose="02020603050405020304" charset="0"/>
            </a:endParaRPr>
          </a:p>
          <a:p>
            <a:endParaRPr lang="zh-CN" altLang="en-US" sz="2800">
              <a:latin typeface="Times New Roman" panose="02020603050405020304" charset="0"/>
              <a:cs typeface="Times New Roman" panose="02020603050405020304" charset="0"/>
            </a:endParaRPr>
          </a:p>
        </p:txBody>
      </p:sp>
      <p:sp>
        <p:nvSpPr>
          <p:cNvPr id="3" name="文本框 2"/>
          <p:cNvSpPr txBox="1"/>
          <p:nvPr/>
        </p:nvSpPr>
        <p:spPr>
          <a:xfrm>
            <a:off x="468630" y="1629410"/>
            <a:ext cx="10010775" cy="95313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sym typeface="+mn-ea"/>
              </a:rPr>
              <a:t>Regardless of the risk of getting infected, Uncle Li is responsible and devoted to his job. </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As a consequenc</a:t>
            </a:r>
            <a:r>
              <a:rPr lang="zh-CN" altLang="en-US" sz="2800">
                <a:latin typeface="Times New Roman" panose="02020603050405020304" charset="0"/>
                <a:cs typeface="Times New Roman" panose="02020603050405020304" charset="0"/>
                <a:sym typeface="+mn-ea"/>
              </a:rPr>
              <a:t>e, he deserves our respect.</a:t>
            </a:r>
            <a:endParaRPr lang="zh-CN" altLang="en-US" sz="2800">
              <a:latin typeface="Times New Roman" panose="02020603050405020304" charset="0"/>
              <a:cs typeface="Times New Roman" panose="02020603050405020304" charset="0"/>
              <a:sym typeface="+mn-ea"/>
            </a:endParaRPr>
          </a:p>
        </p:txBody>
      </p:sp>
      <p:sp>
        <p:nvSpPr>
          <p:cNvPr id="5" name="文本框 4"/>
          <p:cNvSpPr txBox="1"/>
          <p:nvPr/>
        </p:nvSpPr>
        <p:spPr>
          <a:xfrm>
            <a:off x="468630" y="676275"/>
            <a:ext cx="9826625" cy="95313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李叔叔不顾被感染的危险，对自己的工作很负责，也很投入。</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因此</a:t>
            </a:r>
            <a:r>
              <a:rPr lang="zh-CN" altLang="en-US" sz="2800">
                <a:latin typeface="宋体" panose="02010600030101010101" pitchFamily="2" charset="-122"/>
                <a:ea typeface="宋体" panose="02010600030101010101" pitchFamily="2" charset="-122"/>
                <a:cs typeface="宋体" panose="02010600030101010101" pitchFamily="2" charset="-122"/>
              </a:rPr>
              <a:t>，他值得我们尊敬。</a:t>
            </a:r>
            <a:r>
              <a:rPr lang="zh-CN" altLang="en-US" sz="1800" b="1">
                <a:solidFill>
                  <a:srgbClr val="356D64"/>
                </a:solidFill>
              </a:rPr>
              <a:t>(</a:t>
            </a:r>
            <a:r>
              <a:rPr lang="zh-CN" altLang="en-US" sz="1800" b="1">
                <a:solidFill>
                  <a:srgbClr val="356D64"/>
                </a:solidFill>
                <a:sym typeface="+mn-ea"/>
              </a:rPr>
              <a:t>应用文之人物介绍</a:t>
            </a:r>
            <a:r>
              <a:rPr lang="zh-CN" altLang="en-US" sz="1800" b="1">
                <a:solidFill>
                  <a:srgbClr val="356D64"/>
                </a:solidFill>
              </a:rPr>
              <a:t>)</a:t>
            </a:r>
            <a:endParaRPr lang="zh-CN" altLang="en-US" sz="1800" b="1">
              <a:solidFill>
                <a:srgbClr val="356D64"/>
              </a:solidFill>
            </a:endParaRPr>
          </a:p>
        </p:txBody>
      </p:sp>
      <p:sp>
        <p:nvSpPr>
          <p:cNvPr id="6" name="文本框 5"/>
          <p:cNvSpPr txBox="1"/>
          <p:nvPr/>
        </p:nvSpPr>
        <p:spPr>
          <a:xfrm>
            <a:off x="468630" y="3060700"/>
            <a:ext cx="9290050" cy="521970"/>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sym typeface="+mn-ea"/>
              </a:rPr>
              <a:t>2.</a:t>
            </a:r>
            <a:r>
              <a:rPr lang="zh-CN" altLang="en-US" sz="2800">
                <a:latin typeface="宋体" panose="02010600030101010101" pitchFamily="2" charset="-122"/>
                <a:ea typeface="宋体" panose="02010600030101010101" pitchFamily="2" charset="-122"/>
                <a:sym typeface="+mn-ea"/>
              </a:rPr>
              <a:t>众所周知，全球气温上升将会导致</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严重的后果</a:t>
            </a:r>
            <a:r>
              <a:rPr lang="zh-CN" altLang="en-US" sz="2800">
                <a:latin typeface="宋体" panose="02010600030101010101" pitchFamily="2" charset="-122"/>
                <a:ea typeface="宋体" panose="02010600030101010101" pitchFamily="2" charset="-122"/>
                <a:sym typeface="+mn-ea"/>
              </a:rPr>
              <a:t>。</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sym typeface="+mn-ea"/>
            </a:endParaRPr>
          </a:p>
        </p:txBody>
      </p:sp>
      <p:pic>
        <p:nvPicPr>
          <p:cNvPr id="7" name="图片 6" descr="t01e7f7d3d3da4b6782"/>
          <p:cNvPicPr>
            <a:picLocks noChangeAspect="1"/>
          </p:cNvPicPr>
          <p:nvPr/>
        </p:nvPicPr>
        <p:blipFill>
          <a:blip r:embed="rId3"/>
          <a:stretch>
            <a:fillRect/>
          </a:stretch>
        </p:blipFill>
        <p:spPr>
          <a:xfrm>
            <a:off x="6847205" y="4196080"/>
            <a:ext cx="3810000" cy="1905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effectLst/>
              </a:rPr>
              <a:t>活用词汇</a:t>
            </a:r>
            <a:endParaRPr lang="zh-CN" altLang="en-US">
              <a:ln w="22225">
                <a:solidFill>
                  <a:schemeClr val="accent2"/>
                </a:solidFill>
                <a:prstDash val="solid"/>
              </a:ln>
              <a:solidFill>
                <a:schemeClr val="accent2">
                  <a:lumMod val="40000"/>
                  <a:lumOff val="60000"/>
                </a:schemeClr>
              </a:solidFill>
              <a:effectLst/>
            </a:endParaRPr>
          </a:p>
        </p:txBody>
      </p:sp>
      <p:sp>
        <p:nvSpPr>
          <p:cNvPr id="32" name="文本框 31"/>
          <p:cNvSpPr txBox="1"/>
          <p:nvPr/>
        </p:nvSpPr>
        <p:spPr>
          <a:xfrm>
            <a:off x="1771015" y="109220"/>
            <a:ext cx="7620635"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take up a position	/teɪk ʌp ə pəˈzɪʃn/	担任;任职</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917575" y="878840"/>
            <a:ext cx="9457690" cy="737235"/>
          </a:xfrm>
          <a:prstGeom prst="rect">
            <a:avLst/>
          </a:prstGeom>
          <a:noFill/>
        </p:spPr>
        <p:txBody>
          <a:bodyPr wrap="square" rtlCol="0" anchor="t">
            <a:noAutofit/>
          </a:bodyPr>
          <a:p>
            <a:pPr algn="l"/>
            <a:r>
              <a:rPr lang="en-US" altLang="zh-CN" sz="2800">
                <a:latin typeface="宋体" panose="02010600030101010101" pitchFamily="2" charset="-122"/>
                <a:ea typeface="宋体" panose="02010600030101010101" pitchFamily="2" charset="-122"/>
              </a:rPr>
              <a:t>1.</a:t>
            </a:r>
            <a:r>
              <a:rPr lang="zh-CN" altLang="en-US" sz="2800">
                <a:latin typeface="宋体" panose="02010600030101010101" pitchFamily="2" charset="-122"/>
                <a:ea typeface="宋体" panose="02010600030101010101" pitchFamily="2" charset="-122"/>
              </a:rPr>
              <a:t>自从他</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就职</a:t>
            </a:r>
            <a:r>
              <a:rPr lang="zh-CN" altLang="en-US" sz="2800">
                <a:latin typeface="宋体" panose="02010600030101010101" pitchFamily="2" charset="-122"/>
                <a:ea typeface="宋体" panose="02010600030101010101" pitchFamily="2" charset="-122"/>
              </a:rPr>
              <a:t>以来，他坚持全心全意为病人服务。</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endParaRPr>
          </a:p>
          <a:p>
            <a:endParaRPr lang="zh-CN" altLang="en-US" sz="2800">
              <a:latin typeface="宋体" panose="02010600030101010101" pitchFamily="2" charset="-122"/>
              <a:ea typeface="宋体" panose="02010600030101010101" pitchFamily="2" charset="-122"/>
            </a:endParaRPr>
          </a:p>
        </p:txBody>
      </p:sp>
      <p:sp>
        <p:nvSpPr>
          <p:cNvPr id="3" name="文本框 2"/>
          <p:cNvSpPr txBox="1"/>
          <p:nvPr/>
        </p:nvSpPr>
        <p:spPr>
          <a:xfrm>
            <a:off x="917575" y="1616710"/>
            <a:ext cx="8367395" cy="895350"/>
          </a:xfrm>
          <a:prstGeom prst="rect">
            <a:avLst/>
          </a:prstGeom>
          <a:noFill/>
        </p:spPr>
        <p:txBody>
          <a:bodyPr wrap="square" rtlCol="0" anchor="t">
            <a:noAutofit/>
          </a:bodyPr>
          <a:p>
            <a:r>
              <a:rPr lang="zh-CN" altLang="en-US" sz="2800">
                <a:latin typeface="Times New Roman" panose="02020603050405020304" charset="0"/>
                <a:cs typeface="Times New Roman" panose="02020603050405020304" charset="0"/>
                <a:sym typeface="+mn-ea"/>
              </a:rPr>
              <a:t>Ever since he </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took up his position</a:t>
            </a:r>
            <a:r>
              <a:rPr lang="zh-CN" altLang="en-US" sz="2800">
                <a:latin typeface="Times New Roman" panose="02020603050405020304" charset="0"/>
                <a:cs typeface="Times New Roman" panose="02020603050405020304" charset="0"/>
                <a:sym typeface="+mn-ea"/>
              </a:rPr>
              <a:t>，he has insisted on serving all the patients heart and soul.</a:t>
            </a:r>
            <a:endParaRPr lang="zh-CN" altLang="en-US" sz="2800">
              <a:latin typeface="Times New Roman" panose="02020603050405020304" charset="0"/>
              <a:cs typeface="Times New Roman" panose="02020603050405020304" charset="0"/>
              <a:sym typeface="+mn-ea"/>
            </a:endParaRPr>
          </a:p>
        </p:txBody>
      </p:sp>
      <p:pic>
        <p:nvPicPr>
          <p:cNvPr id="6" name="图片 5"/>
          <p:cNvPicPr>
            <a:picLocks noChangeAspect="1"/>
          </p:cNvPicPr>
          <p:nvPr/>
        </p:nvPicPr>
        <p:blipFill>
          <a:blip r:embed="rId3"/>
          <a:stretch>
            <a:fillRect/>
          </a:stretch>
        </p:blipFill>
        <p:spPr>
          <a:xfrm>
            <a:off x="7105650" y="2121535"/>
            <a:ext cx="3498850" cy="23075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effectLst/>
              </a:rPr>
              <a:t>活用词汇</a:t>
            </a:r>
            <a:endParaRPr lang="zh-CN" altLang="en-US">
              <a:ln w="22225">
                <a:solidFill>
                  <a:schemeClr val="accent2"/>
                </a:solidFill>
                <a:prstDash val="solid"/>
              </a:ln>
              <a:solidFill>
                <a:schemeClr val="accent2">
                  <a:lumMod val="40000"/>
                  <a:lumOff val="60000"/>
                </a:schemeClr>
              </a:solidFill>
              <a:effectLst/>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moustache	/məˈstɑ:ʃ/	n.上唇的胡子;髭</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882650" y="4159250"/>
            <a:ext cx="7707630" cy="95313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His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full and very thick moustache</a:t>
            </a:r>
            <a:r>
              <a:rPr lang="zh-CN" altLang="en-US" sz="2800">
                <a:latin typeface="Times New Roman" panose="02020603050405020304" charset="0"/>
                <a:cs typeface="Times New Roman" panose="02020603050405020304" charset="0"/>
              </a:rPr>
              <a:t> covers his upper lip. </a:t>
            </a:r>
            <a:endParaRPr lang="zh-CN" altLang="en-US" sz="2800">
              <a:latin typeface="Times New Roman" panose="02020603050405020304" charset="0"/>
              <a:cs typeface="Times New Roman" panose="02020603050405020304" charset="0"/>
            </a:endParaRPr>
          </a:p>
        </p:txBody>
      </p:sp>
      <p:sp>
        <p:nvSpPr>
          <p:cNvPr id="3" name="文本框 2"/>
          <p:cNvSpPr txBox="1"/>
          <p:nvPr/>
        </p:nvSpPr>
        <p:spPr>
          <a:xfrm>
            <a:off x="882650" y="892810"/>
            <a:ext cx="6096000" cy="521970"/>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sym typeface="+mn-ea"/>
              </a:rPr>
              <a:t>1.</a:t>
            </a:r>
            <a:r>
              <a:rPr lang="zh-CN" altLang="en-US" sz="2800">
                <a:latin typeface="宋体" panose="02010600030101010101" pitchFamily="2" charset="-122"/>
                <a:ea typeface="宋体" panose="02010600030101010101" pitchFamily="2" charset="-122"/>
                <a:sym typeface="+mn-ea"/>
              </a:rPr>
              <a:t>他吻我的时候</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胡子</a:t>
            </a:r>
            <a:r>
              <a:rPr lang="zh-CN" altLang="en-US" sz="2800">
                <a:latin typeface="宋体" panose="02010600030101010101" pitchFamily="2" charset="-122"/>
                <a:ea typeface="宋体" panose="02010600030101010101" pitchFamily="2" charset="-122"/>
                <a:sym typeface="+mn-ea"/>
              </a:rPr>
              <a:t>扎人。</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sym typeface="+mn-ea"/>
            </a:endParaRPr>
          </a:p>
        </p:txBody>
      </p:sp>
      <p:sp>
        <p:nvSpPr>
          <p:cNvPr id="5" name="文本框 4"/>
          <p:cNvSpPr txBox="1"/>
          <p:nvPr/>
        </p:nvSpPr>
        <p:spPr>
          <a:xfrm>
            <a:off x="882650" y="1577340"/>
            <a:ext cx="8890635" cy="521970"/>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sym typeface="+mn-ea"/>
              </a:rPr>
              <a:t>His</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 moustache </a:t>
            </a:r>
            <a:r>
              <a:rPr lang="zh-CN" altLang="en-US" sz="2800">
                <a:latin typeface="Times New Roman" panose="02020603050405020304" charset="0"/>
                <a:cs typeface="Times New Roman" panose="02020603050405020304" charset="0"/>
                <a:sym typeface="+mn-ea"/>
              </a:rPr>
              <a:t>prickled when he kissed me. </a:t>
            </a:r>
            <a:endParaRPr lang="zh-CN" altLang="en-US" sz="2800">
              <a:latin typeface="Times New Roman" panose="02020603050405020304" charset="0"/>
              <a:cs typeface="Times New Roman" panose="02020603050405020304" charset="0"/>
              <a:sym typeface="+mn-ea"/>
            </a:endParaRPr>
          </a:p>
        </p:txBody>
      </p:sp>
      <p:sp>
        <p:nvSpPr>
          <p:cNvPr id="6" name="文本框 5"/>
          <p:cNvSpPr txBox="1"/>
          <p:nvPr/>
        </p:nvSpPr>
        <p:spPr>
          <a:xfrm>
            <a:off x="675640" y="2199005"/>
            <a:ext cx="10332720" cy="521970"/>
          </a:xfrm>
          <a:prstGeom prst="rect">
            <a:avLst/>
          </a:prstGeom>
          <a:noFill/>
        </p:spPr>
        <p:txBody>
          <a:bodyPr wrap="square" rtlCol="0" anchor="t">
            <a:spAutoFit/>
          </a:bodyPr>
          <a:p>
            <a:pPr algn="l"/>
            <a:r>
              <a:rPr lang="zh-CN" altLang="en-US" sz="28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浓密的络腮胡子不见了，换成了</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一撇密匝匝的小胡子</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882650" y="2852420"/>
            <a:ext cx="8890635" cy="521970"/>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sym typeface="+mn-ea"/>
              </a:rPr>
              <a:t>The thick beard had gone, replaced by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a bushy moustache</a:t>
            </a:r>
            <a:r>
              <a:rPr lang="zh-CN" altLang="en-US" sz="2800">
                <a:latin typeface="Times New Roman" panose="02020603050405020304" charset="0"/>
                <a:cs typeface="Times New Roman" panose="02020603050405020304" charset="0"/>
                <a:sym typeface="+mn-ea"/>
              </a:rPr>
              <a:t>.</a:t>
            </a:r>
            <a:endParaRPr lang="zh-CN" altLang="en-US" sz="2800">
              <a:latin typeface="Times New Roman" panose="02020603050405020304" charset="0"/>
              <a:cs typeface="Times New Roman" panose="02020603050405020304" charset="0"/>
              <a:sym typeface="+mn-ea"/>
            </a:endParaRPr>
          </a:p>
        </p:txBody>
      </p:sp>
      <p:sp>
        <p:nvSpPr>
          <p:cNvPr id="8" name="文本框 7"/>
          <p:cNvSpPr txBox="1"/>
          <p:nvPr/>
        </p:nvSpPr>
        <p:spPr>
          <a:xfrm>
            <a:off x="882650" y="3505835"/>
            <a:ext cx="7953375" cy="521970"/>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sym typeface="+mn-ea"/>
              </a:rPr>
              <a:t>3.</a:t>
            </a:r>
            <a:r>
              <a:rPr lang="zh-CN" altLang="en-US" sz="2800">
                <a:latin typeface="宋体" panose="02010600030101010101" pitchFamily="2" charset="-122"/>
                <a:ea typeface="宋体" panose="02010600030101010101" pitchFamily="2" charset="-122"/>
                <a:sym typeface="+mn-ea"/>
              </a:rPr>
              <a:t>他</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又浓又厚的小胡子</a:t>
            </a:r>
            <a:r>
              <a:rPr lang="zh-CN" altLang="en-US" sz="2800">
                <a:latin typeface="宋体" panose="02010600030101010101" pitchFamily="2" charset="-122"/>
                <a:ea typeface="宋体" panose="02010600030101010101" pitchFamily="2" charset="-122"/>
                <a:sym typeface="+mn-ea"/>
              </a:rPr>
              <a:t>覆盖了他的上唇。</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sym typeface="+mn-ea"/>
            </a:endParaRPr>
          </a:p>
        </p:txBody>
      </p:sp>
      <p:pic>
        <p:nvPicPr>
          <p:cNvPr id="9" name="图片 8"/>
          <p:cNvPicPr>
            <a:picLocks noChangeAspect="1"/>
          </p:cNvPicPr>
          <p:nvPr/>
        </p:nvPicPr>
        <p:blipFill>
          <a:blip r:embed="rId3"/>
          <a:stretch>
            <a:fillRect/>
          </a:stretch>
        </p:blipFill>
        <p:spPr>
          <a:xfrm>
            <a:off x="8836025" y="3505200"/>
            <a:ext cx="2750820" cy="2733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to="" calcmode="lin" valueType="num">
                                      <p:cBhvr>
                                        <p:cTn id="17"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2" grpId="0"/>
      <p:bldP spid="2"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816610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encounter	/ɪnˈkaʊntə(r)/	vt.偶然碰到;遇到 n.邂逅</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114935" y="1858645"/>
            <a:ext cx="11836400" cy="1814830"/>
          </a:xfrm>
          <a:prstGeom prst="rect">
            <a:avLst/>
          </a:prstGeom>
          <a:noFill/>
          <a:ln w="9525">
            <a:noFill/>
          </a:ln>
        </p:spPr>
        <p:txBody>
          <a:bodyPr wrap="square">
            <a:spAutoFit/>
          </a:bodyPr>
          <a:p>
            <a:pPr indent="0"/>
            <a:r>
              <a:rPr lang="en-US" sz="2800" b="0">
                <a:solidFill>
                  <a:srgbClr val="424242"/>
                </a:solidFill>
                <a:latin typeface="Times New Roman" panose="02020603050405020304" charset="0"/>
                <a:ea typeface="宋体" panose="02010600030101010101" pitchFamily="2" charset="-122"/>
                <a:cs typeface="Times New Roman" panose="02020603050405020304" charset="0"/>
              </a:rPr>
              <a:t> Under the amazed stares of his family members, Jim related to them the whole story and hardly could they believe Jim's dream of lifting the family out of the poverty should be realized</a:t>
            </a:r>
            <a:r>
              <a:rPr lang="en-US" altLang="zh-CN" sz="2800" b="0">
                <a:solidFill>
                  <a:srgbClr val="424242"/>
                </a:solidFill>
                <a:latin typeface="Times New Roman" panose="02020603050405020304" charset="0"/>
                <a:ea typeface="宋体" panose="02010600030101010101" pitchFamily="2" charset="-122"/>
                <a:cs typeface="Times New Roman" panose="02020603050405020304" charset="0"/>
              </a:rPr>
              <a:t>j</a:t>
            </a:r>
            <a:r>
              <a:rPr lang="en-US" sz="2800" b="0">
                <a:solidFill>
                  <a:srgbClr val="424242"/>
                </a:solidFill>
                <a:latin typeface="Times New Roman" panose="02020603050405020304" charset="0"/>
                <a:ea typeface="宋体" panose="02010600030101010101" pitchFamily="2" charset="-122"/>
                <a:cs typeface="Times New Roman" panose="02020603050405020304" charset="0"/>
              </a:rPr>
              <a:t>ust through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an unexpected encounter</a:t>
            </a:r>
            <a:r>
              <a:rPr lang="en-US" sz="2800" b="0">
                <a:solidFill>
                  <a:srgbClr val="424242"/>
                </a:solidFill>
                <a:latin typeface="Times New Roman" panose="02020603050405020304" charset="0"/>
                <a:ea typeface="宋体" panose="02010600030101010101" pitchFamily="2" charset="-122"/>
                <a:cs typeface="Times New Roman" panose="02020603050405020304" charset="0"/>
              </a:rPr>
              <a:t> with a famous editor.</a:t>
            </a:r>
            <a:endParaRPr lang="en-US" altLang="en-US" sz="2800" b="0">
              <a:solidFill>
                <a:srgbClr val="424242"/>
              </a:solidFill>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114935" y="3965575"/>
            <a:ext cx="11405235" cy="953135"/>
          </a:xfrm>
          <a:prstGeom prst="rect">
            <a:avLst/>
          </a:prstGeom>
          <a:noFill/>
          <a:ln w="9525">
            <a:noFill/>
          </a:ln>
        </p:spPr>
        <p:txBody>
          <a:bodyPr wrap="square">
            <a:spAutoFit/>
          </a:bodyPr>
          <a:p>
            <a:pPr indent="0"/>
            <a:r>
              <a:rPr lang="en-US" sz="2800" b="0">
                <a:solidFill>
                  <a:srgbClr val="0A0A0A"/>
                </a:solidFill>
                <a:latin typeface="Times New Roman" panose="02020603050405020304" charset="0"/>
                <a:ea typeface="宋体" panose="02010600030101010101" pitchFamily="2" charset="-122"/>
                <a:cs typeface="Times New Roman" panose="02020603050405020304" charset="0"/>
              </a:rPr>
              <a:t>Slowly lifting my head, I</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 encountered</a:t>
            </a:r>
            <a:r>
              <a:rPr lang="en-US" sz="2800" b="0">
                <a:solidFill>
                  <a:srgbClr val="0A0A0A"/>
                </a:solidFill>
                <a:latin typeface="Times New Roman" panose="02020603050405020304" charset="0"/>
                <a:ea typeface="宋体" panose="02010600030101010101" pitchFamily="2" charset="-122"/>
                <a:cs typeface="Times New Roman" panose="02020603050405020304" charset="0"/>
              </a:rPr>
              <a:t> my mother's encouraging eyes and a decision was made.</a:t>
            </a:r>
            <a:endParaRPr lang="en-US" altLang="en-US" sz="2800" b="0">
              <a:solidFill>
                <a:srgbClr val="0A0A0A"/>
              </a:solidFill>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114935" y="700405"/>
            <a:ext cx="11701145" cy="1383665"/>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rPr>
              <a:t>1.</a:t>
            </a:r>
            <a:r>
              <a:rPr lang="zh-CN" altLang="en-US" sz="2800">
                <a:latin typeface="宋体" panose="02010600030101010101" pitchFamily="2" charset="-122"/>
                <a:ea typeface="宋体" panose="02010600030101010101" pitchFamily="2" charset="-122"/>
              </a:rPr>
              <a:t>在家人惊讶的目光下，吉姆向他们讲述了整个故事，他们很难相信吉姆使家庭摆脱贫困</a:t>
            </a:r>
            <a:r>
              <a:rPr lang="zh-CN" altLang="en-US" sz="2800">
                <a:latin typeface="宋体" panose="02010600030101010101" pitchFamily="2" charset="-122"/>
                <a:ea typeface="宋体" panose="02010600030101010101" pitchFamily="2" charset="-122"/>
                <a:sym typeface="+mn-ea"/>
              </a:rPr>
              <a:t>的梦想</a:t>
            </a:r>
            <a:r>
              <a:rPr lang="zh-CN" altLang="en-US" sz="2800">
                <a:latin typeface="宋体" panose="02010600030101010101" pitchFamily="2" charset="-122"/>
                <a:ea typeface="宋体" panose="02010600030101010101" pitchFamily="2" charset="-122"/>
              </a:rPr>
              <a:t>，仅仅通过</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一个意想不到的偶遇</a:t>
            </a:r>
            <a:r>
              <a:rPr lang="zh-CN" altLang="en-US" sz="2800">
                <a:latin typeface="宋体" panose="02010600030101010101" pitchFamily="2" charset="-122"/>
                <a:ea typeface="宋体" panose="02010600030101010101" pitchFamily="2" charset="-122"/>
              </a:rPr>
              <a:t>到个著名的编辑而实现。</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endParaRPr>
          </a:p>
        </p:txBody>
      </p:sp>
      <p:sp>
        <p:nvSpPr>
          <p:cNvPr id="6" name="文本框 5"/>
          <p:cNvSpPr txBox="1"/>
          <p:nvPr/>
        </p:nvSpPr>
        <p:spPr>
          <a:xfrm>
            <a:off x="114935" y="5477510"/>
            <a:ext cx="6096000" cy="953135"/>
          </a:xfrm>
          <a:prstGeom prst="rect">
            <a:avLst/>
          </a:prstGeom>
          <a:noFill/>
        </p:spPr>
        <p:txBody>
          <a:bodyPr wrap="square" rtlCol="0">
            <a:spAutoFit/>
          </a:bodyPr>
          <a:p>
            <a:r>
              <a:rPr lang="en-US" sz="2800">
                <a:latin typeface="Times New Roman" panose="02020603050405020304" charset="0"/>
                <a:ea typeface="宋体" panose="02010600030101010101" pitchFamily="2" charset="-122"/>
                <a:cs typeface="Times New Roman" panose="02020603050405020304" charset="0"/>
                <a:sym typeface="+mn-ea"/>
              </a:rPr>
              <a:t> The story describes</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 the extraordinary encounter </a:t>
            </a:r>
            <a:r>
              <a:rPr lang="en-US" sz="2800">
                <a:latin typeface="Times New Roman" panose="02020603050405020304" charset="0"/>
                <a:ea typeface="宋体" panose="02010600030101010101" pitchFamily="2" charset="-122"/>
                <a:cs typeface="Times New Roman" panose="02020603050405020304" charset="0"/>
                <a:sym typeface="+mn-ea"/>
              </a:rPr>
              <a:t>between a man and a dolphin. </a:t>
            </a:r>
            <a:endParaRPr lang="zh-CN" sz="2800">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nvSpPr>
        <p:spPr>
          <a:xfrm>
            <a:off x="114935" y="3577590"/>
            <a:ext cx="10763885" cy="521970"/>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rPr>
              <a:t>2,</a:t>
            </a:r>
            <a:r>
              <a:rPr lang="zh-CN" altLang="en-US" sz="2800">
                <a:latin typeface="宋体" panose="02010600030101010101" pitchFamily="2" charset="-122"/>
                <a:ea typeface="宋体" panose="02010600030101010101" pitchFamily="2" charset="-122"/>
              </a:rPr>
              <a:t>我慢慢抬起头，</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看到</a:t>
            </a:r>
            <a:r>
              <a:rPr lang="zh-CN" altLang="en-US" sz="2800">
                <a:latin typeface="宋体" panose="02010600030101010101" pitchFamily="2" charset="-122"/>
                <a:ea typeface="宋体" panose="02010600030101010101" pitchFamily="2" charset="-122"/>
              </a:rPr>
              <a:t>母亲鼓励的目光，于是我做了一个决定。</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endParaRPr>
          </a:p>
        </p:txBody>
      </p:sp>
      <p:sp>
        <p:nvSpPr>
          <p:cNvPr id="8" name="文本框 7"/>
          <p:cNvSpPr txBox="1"/>
          <p:nvPr/>
        </p:nvSpPr>
        <p:spPr>
          <a:xfrm>
            <a:off x="114935" y="4963160"/>
            <a:ext cx="8952230" cy="953135"/>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sym typeface="+mn-ea"/>
              </a:rPr>
              <a:t>3.</a:t>
            </a:r>
            <a:r>
              <a:rPr lang="zh-CN" sz="2800">
                <a:latin typeface="宋体" panose="02010600030101010101" pitchFamily="2" charset="-122"/>
                <a:ea typeface="宋体" panose="02010600030101010101" pitchFamily="2" charset="-122"/>
                <a:sym typeface="+mn-ea"/>
              </a:rPr>
              <a:t>这个故事描述了一个男人与一只海豚之间的</a:t>
            </a:r>
            <a:r>
              <a:rPr lang="zh-CN" sz="2800" b="1">
                <a:solidFill>
                  <a:srgbClr val="C00000"/>
                </a:solidFill>
                <a:latin typeface="宋体" panose="02010600030101010101" pitchFamily="2" charset="-122"/>
                <a:ea typeface="宋体" panose="02010600030101010101" pitchFamily="2" charset="-122"/>
                <a:sym typeface="+mn-ea"/>
              </a:rPr>
              <a:t>奇遇</a:t>
            </a:r>
            <a:r>
              <a:rPr lang="zh-CN" sz="2800">
                <a:latin typeface="宋体" panose="02010600030101010101" pitchFamily="2" charset="-122"/>
                <a:ea typeface="宋体" panose="02010600030101010101" pitchFamily="2" charset="-122"/>
                <a:sym typeface="+mn-ea"/>
              </a:rPr>
              <a:t>。</a:t>
            </a:r>
            <a:r>
              <a:rPr lang="zh-CN" altLang="en-US" b="1">
                <a:solidFill>
                  <a:srgbClr val="356D64"/>
                </a:solidFill>
                <a:sym typeface="+mn-ea"/>
              </a:rPr>
              <a:t>(续写)</a:t>
            </a:r>
            <a:endParaRPr lang="zh-CN" altLang="en-US" sz="2800" b="0">
              <a:latin typeface="Times New Roman" panose="02020603050405020304" charset="0"/>
              <a:ea typeface="宋体" panose="02010600030101010101" pitchFamily="2" charset="-122"/>
              <a:cs typeface="Times New Roman" panose="02020603050405020304" charset="0"/>
            </a:endParaRPr>
          </a:p>
          <a:p>
            <a:endPar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endParaRPr>
          </a:p>
        </p:txBody>
      </p:sp>
      <p:pic>
        <p:nvPicPr>
          <p:cNvPr id="9" name="图片 8"/>
          <p:cNvPicPr>
            <a:picLocks noChangeAspect="1"/>
          </p:cNvPicPr>
          <p:nvPr/>
        </p:nvPicPr>
        <p:blipFill>
          <a:blip r:embed="rId3"/>
          <a:stretch>
            <a:fillRect/>
          </a:stretch>
        </p:blipFill>
        <p:spPr>
          <a:xfrm>
            <a:off x="9272270" y="4375150"/>
            <a:ext cx="2679065" cy="2390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6" grpId="0"/>
      <p:bldP spid="6"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professor	/prəˈfesə(r)/	n.教授</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345440" y="1821180"/>
            <a:ext cx="8780145" cy="1383665"/>
          </a:xfrm>
          <a:prstGeom prst="rect">
            <a:avLst/>
          </a:prstGeom>
          <a:noFill/>
          <a:ln w="9525">
            <a:noFill/>
          </a:ln>
        </p:spPr>
        <p:txBody>
          <a:bodyPr wrap="square">
            <a:spAutoFit/>
          </a:bodyPr>
          <a:p>
            <a:pPr indent="0"/>
            <a:r>
              <a:rPr lang="en-US" sz="2800" b="0">
                <a:solidFill>
                  <a:srgbClr val="0A0A0A"/>
                </a:solidFill>
                <a:latin typeface="Times New Roman" panose="02020603050405020304" charset="0"/>
                <a:ea typeface="宋体" panose="02010600030101010101" pitchFamily="2" charset="-122"/>
                <a:cs typeface="Times New Roman" panose="02020603050405020304" charset="0"/>
              </a:rPr>
              <a:t> I also started dropping in to talk with </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my professor</a:t>
            </a:r>
            <a:r>
              <a:rPr lang="en-US" sz="2800" b="0">
                <a:solidFill>
                  <a:srgbClr val="0A0A0A"/>
                </a:solidFill>
                <a:latin typeface="Times New Roman" panose="02020603050405020304" charset="0"/>
                <a:ea typeface="宋体" panose="02010600030101010101" pitchFamily="2" charset="-122"/>
                <a:cs typeface="Times New Roman" panose="02020603050405020304" charset="0"/>
              </a:rPr>
              <a:t>. Over time, with the help from the college professor, my grief decreased. </a:t>
            </a:r>
            <a:endParaRPr lang="en-US" altLang="en-US" sz="2800" b="0">
              <a:solidFill>
                <a:srgbClr val="0A0A0A"/>
              </a:solidFill>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301625" y="4258945"/>
            <a:ext cx="8150225" cy="1814830"/>
          </a:xfrm>
          <a:prstGeom prst="rect">
            <a:avLst/>
          </a:prstGeom>
          <a:noFill/>
          <a:ln w="9525">
            <a:noFill/>
          </a:ln>
        </p:spPr>
        <p:txBody>
          <a:bodyPr wrap="square">
            <a:spAutoFit/>
          </a:bodyPr>
          <a:p>
            <a:pPr indent="0" fontAlgn="auto"/>
            <a:r>
              <a:rPr lang="en-US" sz="2800" b="0">
                <a:solidFill>
                  <a:srgbClr val="0A0A0A"/>
                </a:solidFill>
                <a:latin typeface="Times New Roman" panose="02020603050405020304" charset="0"/>
                <a:cs typeface="Times New Roman" panose="02020603050405020304" charset="0"/>
              </a:rPr>
              <a:t>Doctor Ma is </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a distinguished professor</a:t>
            </a:r>
            <a:r>
              <a:rPr lang="en-US" sz="2800" b="0">
                <a:solidFill>
                  <a:srgbClr val="0A0A0A"/>
                </a:solidFill>
                <a:latin typeface="Times New Roman" panose="02020603050405020304" charset="0"/>
                <a:cs typeface="Times New Roman" panose="02020603050405020304" charset="0"/>
              </a:rPr>
              <a:t>, who has been engaged in first aid research for over two decades and saved hundreds of people in emergency</a:t>
            </a:r>
            <a:r>
              <a:rPr lang="en-US" sz="2800" b="0">
                <a:solidFill>
                  <a:srgbClr val="262626"/>
                </a:solidFill>
                <a:latin typeface="Times New Roman" panose="02020603050405020304" charset="0"/>
                <a:cs typeface="Times New Roman" panose="02020603050405020304" charset="0"/>
              </a:rPr>
              <a:t>, </a:t>
            </a:r>
            <a:r>
              <a:rPr lang="en-US" sz="2800" b="0">
                <a:solidFill>
                  <a:srgbClr val="0A0A0A"/>
                </a:solidFill>
                <a:latin typeface="Times New Roman" panose="02020603050405020304" charset="0"/>
                <a:cs typeface="Times New Roman" panose="02020603050405020304" charset="0"/>
              </a:rPr>
              <a:t>enjoying a high reputation in this field.</a:t>
            </a:r>
            <a:endParaRPr lang="en-US" altLang="en-US" sz="2800" b="0">
              <a:solidFill>
                <a:srgbClr val="0A0A0A"/>
              </a:solidFill>
              <a:latin typeface="Times New Roman" panose="02020603050405020304" charset="0"/>
              <a:cs typeface="Times New Roman" panose="02020603050405020304" charset="0"/>
            </a:endParaRPr>
          </a:p>
        </p:txBody>
      </p:sp>
      <p:sp>
        <p:nvSpPr>
          <p:cNvPr id="5" name="文本框 4"/>
          <p:cNvSpPr txBox="1"/>
          <p:nvPr/>
        </p:nvSpPr>
        <p:spPr>
          <a:xfrm>
            <a:off x="301625" y="718820"/>
            <a:ext cx="8823960" cy="953135"/>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rPr>
              <a:t>1.</a:t>
            </a:r>
            <a:r>
              <a:rPr lang="zh-CN" altLang="en-US" sz="2800">
                <a:latin typeface="宋体" panose="02010600030101010101" pitchFamily="2" charset="-122"/>
                <a:ea typeface="宋体" panose="02010600030101010101" pitchFamily="2" charset="-122"/>
              </a:rPr>
              <a:t>我也开始去拜访</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我的教授</a:t>
            </a:r>
            <a:r>
              <a:rPr lang="zh-CN" altLang="en-US" sz="2800">
                <a:latin typeface="宋体" panose="02010600030101010101" pitchFamily="2" charset="-122"/>
                <a:ea typeface="宋体" panose="02010600030101010101" pitchFamily="2" charset="-122"/>
              </a:rPr>
              <a:t>。随着时间的推移，在大学教授的帮助下，我的悲伤减轻了。</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endParaRPr>
          </a:p>
        </p:txBody>
      </p:sp>
      <p:sp>
        <p:nvSpPr>
          <p:cNvPr id="6" name="文本框 5"/>
          <p:cNvSpPr txBox="1"/>
          <p:nvPr/>
        </p:nvSpPr>
        <p:spPr>
          <a:xfrm>
            <a:off x="301625" y="3204845"/>
            <a:ext cx="9331325" cy="953135"/>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rPr>
              <a:t>2.</a:t>
            </a:r>
            <a:r>
              <a:rPr lang="zh-CN" altLang="en-US" sz="2800">
                <a:latin typeface="宋体" panose="02010600030101010101" pitchFamily="2" charset="-122"/>
                <a:ea typeface="宋体" panose="02010600030101010101" pitchFamily="2" charset="-122"/>
              </a:rPr>
              <a:t>马医生是</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一位杰出的教授</a:t>
            </a:r>
            <a:r>
              <a:rPr lang="zh-CN" altLang="en-US" sz="2800">
                <a:latin typeface="宋体" panose="02010600030101010101" pitchFamily="2" charset="-122"/>
                <a:ea typeface="宋体" panose="02010600030101010101" pitchFamily="2" charset="-122"/>
              </a:rPr>
              <a:t>，从事急救研究二十多年，抢救了数百名急救人员，在该领域享有很高的声誉。</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endParaRPr>
          </a:p>
        </p:txBody>
      </p:sp>
      <p:pic>
        <p:nvPicPr>
          <p:cNvPr id="7" name="图片 6"/>
          <p:cNvPicPr>
            <a:picLocks noChangeAspect="1"/>
          </p:cNvPicPr>
          <p:nvPr/>
        </p:nvPicPr>
        <p:blipFill>
          <a:blip r:embed="rId3"/>
          <a:stretch>
            <a:fillRect/>
          </a:stretch>
        </p:blipFill>
        <p:spPr>
          <a:xfrm>
            <a:off x="9183370" y="1100455"/>
            <a:ext cx="2562225" cy="23285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mourn	/mɔ:n/	v.哀悼;忧伤</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301625" y="5253355"/>
            <a:ext cx="8472805" cy="521970"/>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I couldn't bear </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the mournful look on her face</a:t>
            </a:r>
            <a:r>
              <a:rPr lang="en-US" sz="2800" b="0">
                <a:latin typeface="Times New Roman" panose="02020603050405020304" charset="0"/>
                <a:ea typeface="宋体" panose="02010600030101010101" pitchFamily="2" charset="-122"/>
                <a:cs typeface="Times New Roman" panose="02020603050405020304" charset="0"/>
              </a:rPr>
              <a:t>.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301625" y="803275"/>
            <a:ext cx="6096000" cy="521970"/>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sym typeface="+mn-ea"/>
              </a:rPr>
              <a:t>1.</a:t>
            </a:r>
            <a:r>
              <a:rPr lang="zh-CN" sz="2800">
                <a:latin typeface="宋体" panose="02010600030101010101" pitchFamily="2" charset="-122"/>
                <a:ea typeface="宋体" panose="02010600030101010101" pitchFamily="2" charset="-122"/>
                <a:sym typeface="+mn-ea"/>
              </a:rPr>
              <a:t>他仍然在为哥哥的去世而</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悲伤</a:t>
            </a:r>
            <a:r>
              <a:rPr lang="zh-CN" sz="2800">
                <a:latin typeface="宋体" panose="02010600030101010101" pitchFamily="2" charset="-122"/>
                <a:ea typeface="宋体" panose="02010600030101010101" pitchFamily="2" charset="-122"/>
                <a:sym typeface="+mn-ea"/>
              </a:rPr>
              <a:t>。</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Times New Roman" panose="02020603050405020304" charset="0"/>
              <a:sym typeface="+mn-ea"/>
            </a:endParaRPr>
          </a:p>
        </p:txBody>
      </p:sp>
      <p:sp>
        <p:nvSpPr>
          <p:cNvPr id="3" name="文本框 2"/>
          <p:cNvSpPr txBox="1"/>
          <p:nvPr/>
        </p:nvSpPr>
        <p:spPr>
          <a:xfrm>
            <a:off x="301625" y="1405255"/>
            <a:ext cx="677037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He was still </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mourning</a:t>
            </a:r>
            <a:r>
              <a:rPr lang="en-US" sz="2800">
                <a:latin typeface="Times New Roman" panose="02020603050405020304" charset="0"/>
                <a:ea typeface="宋体" panose="02010600030101010101" pitchFamily="2" charset="-122"/>
                <a:cs typeface="Times New Roman" panose="02020603050405020304" charset="0"/>
                <a:sym typeface="+mn-ea"/>
              </a:rPr>
              <a:t> his brother's death.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301625" y="2211705"/>
            <a:ext cx="6096000" cy="521970"/>
          </a:xfrm>
          <a:prstGeom prst="rect">
            <a:avLst/>
          </a:prstGeom>
          <a:noFill/>
        </p:spPr>
        <p:txBody>
          <a:bodyPr wrap="square" rtlCol="0" anchor="t">
            <a:spAutoFit/>
          </a:bodyPr>
          <a:p>
            <a:pPr algn="l"/>
            <a:r>
              <a:rPr lang="en-US" sz="2800">
                <a:latin typeface="宋体" panose="02010600030101010101" pitchFamily="2" charset="-122"/>
                <a:ea typeface="宋体" panose="02010600030101010101" pitchFamily="2" charset="-122"/>
                <a:cs typeface="宋体" panose="02010600030101010101" pitchFamily="2" charset="-122"/>
                <a:sym typeface="+mn-ea"/>
              </a:rPr>
              <a:t> 2.</a:t>
            </a:r>
            <a:r>
              <a:rPr lang="zh-CN" sz="2800">
                <a:latin typeface="宋体" panose="02010600030101010101" pitchFamily="2" charset="-122"/>
                <a:ea typeface="宋体" panose="02010600030101010101" pitchFamily="2" charset="-122"/>
                <a:cs typeface="宋体" panose="02010600030101010101" pitchFamily="2" charset="-122"/>
                <a:sym typeface="+mn-ea"/>
              </a:rPr>
              <a:t>她为失去的童年而</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伤感</a:t>
            </a:r>
            <a:r>
              <a:rPr lang="zh-CN" sz="2800">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356D64"/>
                </a:solidFill>
                <a:sym typeface="+mn-ea"/>
              </a:rPr>
              <a:t>(续写)</a:t>
            </a:r>
            <a:endParaRPr lang="en-US"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文本框 7"/>
          <p:cNvSpPr txBox="1"/>
          <p:nvPr/>
        </p:nvSpPr>
        <p:spPr>
          <a:xfrm>
            <a:off x="301625" y="2876550"/>
            <a:ext cx="609600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She </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mourned</a:t>
            </a:r>
            <a:r>
              <a:rPr lang="en-US" sz="2800">
                <a:latin typeface="Times New Roman" panose="02020603050405020304" charset="0"/>
                <a:ea typeface="宋体" panose="02010600030101010101" pitchFamily="2" charset="-122"/>
                <a:cs typeface="Times New Roman" panose="02020603050405020304" charset="0"/>
                <a:sym typeface="+mn-ea"/>
              </a:rPr>
              <a:t> for her lost childhood.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301625" y="3474720"/>
            <a:ext cx="6771005" cy="521970"/>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sym typeface="+mn-ea"/>
              </a:rPr>
              <a:t>3.</a:t>
            </a:r>
            <a:r>
              <a:rPr lang="zh-CN" sz="2800">
                <a:latin typeface="宋体" panose="02010600030101010101" pitchFamily="2" charset="-122"/>
                <a:ea typeface="宋体" panose="02010600030101010101" pitchFamily="2" charset="-122"/>
                <a:sym typeface="+mn-ea"/>
              </a:rPr>
              <a:t>他</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看上去很悲伤</a:t>
            </a:r>
            <a:r>
              <a:rPr lang="zh-CN" sz="2800">
                <a:latin typeface="宋体" panose="02010600030101010101" pitchFamily="2" charset="-122"/>
                <a:ea typeface="宋体" panose="02010600030101010101" pitchFamily="2" charset="-122"/>
                <a:sym typeface="+mn-ea"/>
              </a:rPr>
              <a:t>，几乎要掉泪了。</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Times New Roman" panose="02020603050405020304" charset="0"/>
              <a:sym typeface="+mn-ea"/>
            </a:endParaRPr>
          </a:p>
        </p:txBody>
      </p:sp>
      <p:sp>
        <p:nvSpPr>
          <p:cNvPr id="10" name="文本框 9"/>
          <p:cNvSpPr txBox="1"/>
          <p:nvPr/>
        </p:nvSpPr>
        <p:spPr>
          <a:xfrm>
            <a:off x="301625" y="4222115"/>
            <a:ext cx="609600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cs typeface="Times New Roman" panose="02020603050405020304" charset="0"/>
                <a:sym typeface="+mn-ea"/>
              </a:rPr>
              <a:t>He</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 looked mournful</a:t>
            </a:r>
            <a:r>
              <a:rPr lang="en-US" sz="2800">
                <a:latin typeface="Times New Roman" panose="02020603050405020304" charset="0"/>
                <a:ea typeface="宋体" panose="02010600030101010101" pitchFamily="2" charset="-122"/>
                <a:cs typeface="Times New Roman" panose="02020603050405020304" charset="0"/>
                <a:sym typeface="+mn-ea"/>
              </a:rPr>
              <a:t>, even near to tears.  </a:t>
            </a:r>
            <a:endParaRPr lang="en-US" altLang="en-US" sz="2800">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301625" y="4737735"/>
            <a:ext cx="7722870" cy="521970"/>
          </a:xfrm>
          <a:prstGeom prst="rect">
            <a:avLst/>
          </a:prstGeom>
          <a:noFill/>
        </p:spPr>
        <p:txBody>
          <a:bodyPr wrap="square" rtlCol="0" anchor="t">
            <a:spAutoFit/>
          </a:bodyPr>
          <a:p>
            <a:pPr indent="0" algn="l"/>
            <a:r>
              <a:rPr lang="en-US" altLang="zh-CN" sz="2800">
                <a:latin typeface="宋体" panose="02010600030101010101" pitchFamily="2" charset="-122"/>
                <a:ea typeface="宋体" panose="02010600030101010101" pitchFamily="2" charset="-122"/>
                <a:sym typeface="+mn-ea"/>
              </a:rPr>
              <a:t>4.</a:t>
            </a:r>
            <a:r>
              <a:rPr lang="zh-CN" sz="2800">
                <a:latin typeface="宋体" panose="02010600030101010101" pitchFamily="2" charset="-122"/>
                <a:ea typeface="宋体" panose="02010600030101010101" pitchFamily="2" charset="-122"/>
                <a:sym typeface="+mn-ea"/>
              </a:rPr>
              <a:t>我受不了她</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脸上那忧伤的神情</a:t>
            </a:r>
            <a:r>
              <a:rPr lang="zh-CN" sz="2800">
                <a:latin typeface="宋体" panose="02010600030101010101" pitchFamily="2" charset="-122"/>
                <a:ea typeface="宋体" panose="02010600030101010101" pitchFamily="2" charset="-122"/>
                <a:sym typeface="+mn-ea"/>
              </a:rPr>
              <a:t>。</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Times New Roman" panose="02020603050405020304" charset="0"/>
              <a:sym typeface="+mn-ea"/>
            </a:endParaRPr>
          </a:p>
        </p:txBody>
      </p:sp>
      <p:pic>
        <p:nvPicPr>
          <p:cNvPr id="12" name="图片 11"/>
          <p:cNvPicPr>
            <a:picLocks noChangeAspect="1"/>
          </p:cNvPicPr>
          <p:nvPr/>
        </p:nvPicPr>
        <p:blipFill>
          <a:blip r:embed="rId3"/>
          <a:stretch>
            <a:fillRect/>
          </a:stretch>
        </p:blipFill>
        <p:spPr>
          <a:xfrm>
            <a:off x="6711950" y="1209675"/>
            <a:ext cx="3420745" cy="2429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0"/>
                                        </p:tgtEl>
                                        <p:attrNameLst>
                                          <p:attrName>style.visibility</p:attrName>
                                        </p:attrNameLst>
                                      </p:cBhvr>
                                      <p:to>
                                        <p:strVal val="visible"/>
                                      </p:to>
                                    </p:set>
                                    <p:anim to="" calcmode="lin" valueType="num">
                                      <p:cBhvr>
                                        <p:cTn id="22" dur="1" fill="hold"/>
                                        <p:tgtEl>
                                          <p:spTgt spid="10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10" grpId="0"/>
      <p:bldP spid="10" grpId="1"/>
      <p:bldP spid="100" grpId="0"/>
      <p:bldP spid="100"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remarkable	/rɪˈmɑ:kəbl/	a.非凡的;显著的</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4662805" y="6290310"/>
            <a:ext cx="8611235" cy="521970"/>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She has a remarkable inner strength.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301625" y="1476375"/>
            <a:ext cx="8337550" cy="138366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 Mei Lanfang's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remarkable achievements</a:t>
            </a:r>
            <a:r>
              <a:rPr lang="zh-CN" altLang="en-US" sz="2800">
                <a:latin typeface="Times New Roman" panose="02020603050405020304" charset="0"/>
                <a:cs typeface="Times New Roman" panose="02020603050405020304" charset="0"/>
              </a:rPr>
              <a:t> have brought Beijing Opera to the world, leading to the international status and recognition that it has today.</a:t>
            </a:r>
            <a:endParaRPr lang="zh-CN" altLang="en-US" sz="2800">
              <a:latin typeface="Times New Roman" panose="02020603050405020304" charset="0"/>
              <a:cs typeface="Times New Roman" panose="02020603050405020304" charset="0"/>
            </a:endParaRPr>
          </a:p>
        </p:txBody>
      </p:sp>
      <p:sp>
        <p:nvSpPr>
          <p:cNvPr id="3" name="文本框 2"/>
          <p:cNvSpPr txBox="1"/>
          <p:nvPr/>
        </p:nvSpPr>
        <p:spPr>
          <a:xfrm>
            <a:off x="300990" y="4135755"/>
            <a:ext cx="9462135" cy="2245360"/>
          </a:xfrm>
          <a:prstGeom prst="rect">
            <a:avLst/>
          </a:prstGeom>
          <a:noFill/>
          <a:ln w="9525">
            <a:noFill/>
          </a:ln>
        </p:spPr>
        <p:txBody>
          <a:bodyPr wrap="square">
            <a:spAutoFit/>
          </a:bodyPr>
          <a:p>
            <a:pPr indent="0" fontAlgn="auto"/>
            <a:r>
              <a:rPr lang="en-US" sz="2800" b="0">
                <a:latin typeface="Times New Roman" panose="02020603050405020304" charset="0"/>
                <a:ea typeface="宋体" panose="02010600030101010101" pitchFamily="2" charset="-122"/>
                <a:cs typeface="Times New Roman" panose="02020603050405020304" charset="0"/>
              </a:rPr>
              <a:t>In conclusion, Confucius was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a remarkable historical figure </a:t>
            </a:r>
            <a:r>
              <a:rPr lang="en-US" sz="2800" b="0">
                <a:latin typeface="Times New Roman" panose="02020603050405020304" charset="0"/>
                <a:ea typeface="宋体" panose="02010600030101010101" pitchFamily="2" charset="-122"/>
                <a:cs typeface="Times New Roman" panose="02020603050405020304" charset="0"/>
              </a:rPr>
              <a:t>whose teachings have had a lasting impact on Chinese culture and society. His philosophy continues to inspire people around the world, reminding us of the importance of education, moral values, and respect for others.</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8" name="文本框 7"/>
          <p:cNvSpPr txBox="1"/>
          <p:nvPr/>
        </p:nvSpPr>
        <p:spPr>
          <a:xfrm>
            <a:off x="301625" y="569595"/>
            <a:ext cx="8582660" cy="953135"/>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rPr>
              <a:t>1.</a:t>
            </a:r>
            <a:r>
              <a:rPr lang="zh-CN" altLang="en-US" sz="2800">
                <a:latin typeface="宋体" panose="02010600030101010101" pitchFamily="2" charset="-122"/>
                <a:ea typeface="宋体" panose="02010600030101010101" pitchFamily="2" charset="-122"/>
              </a:rPr>
              <a:t>梅兰芳的</a:t>
            </a:r>
            <a:r>
              <a:rPr lang="zh-CN" altLang="en-US" sz="2800" b="1">
                <a:solidFill>
                  <a:srgbClr val="C00000"/>
                </a:solidFill>
                <a:latin typeface="宋体" panose="02010600030101010101" pitchFamily="2" charset="-122"/>
                <a:ea typeface="宋体" panose="02010600030101010101" pitchFamily="2" charset="-122"/>
              </a:rPr>
              <a:t>卓越成就</a:t>
            </a:r>
            <a:r>
              <a:rPr lang="zh-CN" altLang="en-US" sz="2800">
                <a:latin typeface="宋体" panose="02010600030101010101" pitchFamily="2" charset="-122"/>
                <a:ea typeface="宋体" panose="02010600030101010101" pitchFamily="2" charset="-122"/>
              </a:rPr>
              <a:t>使京剧走向了世界，并获得了今天的国际地位和认可。</a:t>
            </a:r>
            <a:r>
              <a:rPr lang="zh-CN" altLang="en-US" b="1">
                <a:solidFill>
                  <a:srgbClr val="356D64"/>
                </a:solidFill>
                <a:sym typeface="+mn-ea"/>
              </a:rPr>
              <a:t>(应用文)</a:t>
            </a:r>
            <a:endParaRPr lang="zh-CN" altLang="en-US" sz="2800">
              <a:latin typeface="宋体" panose="02010600030101010101" pitchFamily="2" charset="-122"/>
              <a:ea typeface="宋体" panose="02010600030101010101" pitchFamily="2" charset="-122"/>
            </a:endParaRPr>
          </a:p>
        </p:txBody>
      </p:sp>
      <p:sp>
        <p:nvSpPr>
          <p:cNvPr id="9" name="文本框 8"/>
          <p:cNvSpPr txBox="1"/>
          <p:nvPr/>
        </p:nvSpPr>
        <p:spPr>
          <a:xfrm>
            <a:off x="300990" y="2783840"/>
            <a:ext cx="11702415" cy="138366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总之，孔子是</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一位杰出的历史人物</a:t>
            </a:r>
            <a:r>
              <a:rPr lang="zh-CN" altLang="en-US" sz="2800">
                <a:latin typeface="宋体" panose="02010600030101010101" pitchFamily="2" charset="-122"/>
                <a:ea typeface="宋体" panose="02010600030101010101" pitchFamily="2" charset="-122"/>
                <a:cs typeface="宋体" panose="02010600030101010101" pitchFamily="2" charset="-122"/>
              </a:rPr>
              <a:t>，他的教诲对中国文化和社会产生了持久的影响。他的哲学继续激励着世界各地的人们，提醒我们教育、道德价值观和尊重他人的重要性。</a:t>
            </a:r>
            <a:r>
              <a:rPr lang="zh-CN" altLang="en-US" sz="1800" b="1">
                <a:solidFill>
                  <a:srgbClr val="356D64"/>
                </a:solidFill>
              </a:rPr>
              <a:t>(2023年全国甲卷应用文之</a:t>
            </a:r>
            <a:r>
              <a:rPr lang="zh-CN" altLang="en-US" sz="1800" b="1">
                <a:solidFill>
                  <a:srgbClr val="356D64"/>
                </a:solidFill>
                <a:sym typeface="+mn-ea"/>
              </a:rPr>
              <a:t>中国历史人物</a:t>
            </a:r>
            <a:r>
              <a:rPr lang="zh-CN" altLang="en-US" sz="1800" b="1">
                <a:solidFill>
                  <a:srgbClr val="356D64"/>
                </a:solidFill>
              </a:rPr>
              <a:t>)</a:t>
            </a:r>
            <a:endParaRPr lang="en-US" altLang="zh-CN" sz="2800">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0" y="6290310"/>
            <a:ext cx="5665470" cy="521970"/>
          </a:xfrm>
          <a:prstGeom prst="rect">
            <a:avLst/>
          </a:prstGeom>
          <a:noFill/>
        </p:spPr>
        <p:txBody>
          <a:bodyPr wrap="square" rtlCol="0" anchor="t">
            <a:spAutoFit/>
          </a:bodyPr>
          <a:p>
            <a:pPr indent="0" algn="l"/>
            <a:r>
              <a:rPr lang="en-US" altLang="zh-CN" sz="2800">
                <a:latin typeface="宋体" panose="02010600030101010101" pitchFamily="2" charset="-122"/>
                <a:ea typeface="宋体" panose="02010600030101010101" pitchFamily="2" charset="-122"/>
                <a:sym typeface="+mn-ea"/>
              </a:rPr>
              <a:t>3.</a:t>
            </a:r>
            <a:r>
              <a:rPr lang="zh-CN" sz="2800">
                <a:latin typeface="宋体" panose="02010600030101010101" pitchFamily="2" charset="-122"/>
                <a:ea typeface="宋体" panose="02010600030101010101" pitchFamily="2" charset="-122"/>
                <a:sym typeface="+mn-ea"/>
              </a:rPr>
              <a:t>她有非凡的意志力。</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sym typeface="+mn-ea"/>
            </a:endParaRPr>
          </a:p>
        </p:txBody>
      </p:sp>
      <p:pic>
        <p:nvPicPr>
          <p:cNvPr id="11" name="图片 10"/>
          <p:cNvPicPr>
            <a:picLocks noChangeAspect="1"/>
          </p:cNvPicPr>
          <p:nvPr/>
        </p:nvPicPr>
        <p:blipFill>
          <a:blip r:embed="rId3"/>
          <a:stretch>
            <a:fillRect/>
          </a:stretch>
        </p:blipFill>
        <p:spPr>
          <a:xfrm>
            <a:off x="9148445" y="253365"/>
            <a:ext cx="2133600" cy="2419350"/>
          </a:xfrm>
          <a:prstGeom prst="rect">
            <a:avLst/>
          </a:prstGeom>
        </p:spPr>
      </p:pic>
      <p:pic>
        <p:nvPicPr>
          <p:cNvPr id="12" name="图片 11"/>
          <p:cNvPicPr>
            <a:picLocks noChangeAspect="1"/>
          </p:cNvPicPr>
          <p:nvPr/>
        </p:nvPicPr>
        <p:blipFill>
          <a:blip r:embed="rId4"/>
          <a:stretch>
            <a:fillRect/>
          </a:stretch>
        </p:blipFill>
        <p:spPr>
          <a:xfrm>
            <a:off x="9625330" y="3877310"/>
            <a:ext cx="2378075" cy="25038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 to="" calcmode="lin" valueType="num">
                                      <p:cBhvr>
                                        <p:cTn id="17" dur="1" fill="hold"/>
                                        <p:tgtEl>
                                          <p:spTgt spid="10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100" grpId="0"/>
      <p:bldP spid="10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44450"/>
            <a:ext cx="7914005" cy="82994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committed	/kəˈmɪtɪd/	a.尽心尽力的;坚定的</a:t>
            </a:r>
            <a:endParaRPr lang="zh-CN" altLang="en-US" sz="2400" b="1">
              <a:solidFill>
                <a:schemeClr val="accent1">
                  <a:lumMod val="75000"/>
                </a:schemeClr>
              </a:solidFill>
              <a:latin typeface="Times New Roman" panose="02020603050405020304" charset="0"/>
              <a:cs typeface="Times New Roman" panose="02020603050405020304" charset="0"/>
            </a:endParaRPr>
          </a:p>
          <a:p>
            <a:r>
              <a:rPr lang="zh-CN" altLang="en-US" sz="2400" b="1">
                <a:solidFill>
                  <a:schemeClr val="accent1">
                    <a:lumMod val="75000"/>
                  </a:schemeClr>
                </a:solidFill>
                <a:latin typeface="Times New Roman" panose="02020603050405020304" charset="0"/>
                <a:cs typeface="Times New Roman" panose="02020603050405020304" charset="0"/>
              </a:rPr>
              <a:t>commit	/kəˈmɪt/	vi.承诺;保证 vi.忠于</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402590" y="1776095"/>
            <a:ext cx="11666220" cy="95313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I decided to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commit to completing the applications</a:t>
            </a:r>
            <a:r>
              <a:rPr lang="zh-CN" altLang="en-US" sz="2800">
                <a:latin typeface="Times New Roman" panose="02020603050405020304" charset="0"/>
                <a:cs typeface="Times New Roman" panose="02020603050405020304" charset="0"/>
              </a:rPr>
              <a:t>, and soon I was a part of a growing global team of young people working to protect nature.</a:t>
            </a:r>
            <a:endParaRPr lang="zh-CN" altLang="en-US" sz="2800">
              <a:latin typeface="Times New Roman" panose="02020603050405020304" charset="0"/>
              <a:cs typeface="Times New Roman" panose="02020603050405020304" charset="0"/>
            </a:endParaRPr>
          </a:p>
        </p:txBody>
      </p:sp>
      <p:sp>
        <p:nvSpPr>
          <p:cNvPr id="3" name="文本框 2"/>
          <p:cNvSpPr txBox="1"/>
          <p:nvPr/>
        </p:nvSpPr>
        <p:spPr>
          <a:xfrm>
            <a:off x="402590" y="3719830"/>
            <a:ext cx="8608060" cy="138366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I strongly suggest that you should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commit one hour a day to reading English</a:t>
            </a:r>
            <a:r>
              <a:rPr lang="zh-CN" altLang="en-US" sz="2800">
                <a:latin typeface="Times New Roman" panose="02020603050405020304" charset="0"/>
                <a:cs typeface="Times New Roman" panose="02020603050405020304" charset="0"/>
              </a:rPr>
              <a:t>，which will gradually improve your spoken English.</a:t>
            </a:r>
            <a:endParaRPr lang="zh-CN" altLang="en-US" sz="2800">
              <a:latin typeface="Times New Roman" panose="02020603050405020304" charset="0"/>
              <a:cs typeface="Times New Roman" panose="02020603050405020304" charset="0"/>
            </a:endParaRPr>
          </a:p>
        </p:txBody>
      </p:sp>
      <p:sp>
        <p:nvSpPr>
          <p:cNvPr id="5" name="文本框 4"/>
          <p:cNvSpPr txBox="1"/>
          <p:nvPr/>
        </p:nvSpPr>
        <p:spPr>
          <a:xfrm>
            <a:off x="402590" y="829945"/>
            <a:ext cx="11414125" cy="95313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我决定</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致力于完成这些申请</a:t>
            </a:r>
            <a:r>
              <a:rPr lang="zh-CN" altLang="en-US" sz="2800">
                <a:latin typeface="宋体" panose="02010600030101010101" pitchFamily="2" charset="-122"/>
                <a:ea typeface="宋体" panose="02010600030101010101" pitchFamily="2" charset="-122"/>
                <a:cs typeface="宋体" panose="02010600030101010101" pitchFamily="2" charset="-122"/>
              </a:rPr>
              <a:t>，很快我就成为了一个不断壮大的全球年轻人团队的一员，他们致力于保护自然。</a:t>
            </a:r>
            <a:r>
              <a:rPr lang="zh-CN" altLang="en-US" sz="1800" b="1">
                <a:solidFill>
                  <a:srgbClr val="356D64"/>
                </a:solidFill>
              </a:rPr>
              <a:t>(</a:t>
            </a:r>
            <a:r>
              <a:rPr lang="zh-CN" altLang="en-US" sz="1800" b="1">
                <a:solidFill>
                  <a:srgbClr val="356D64"/>
                </a:solidFill>
                <a:sym typeface="+mn-ea"/>
              </a:rPr>
              <a:t>2022北京卷应用文</a:t>
            </a:r>
            <a:r>
              <a:rPr lang="zh-CN" altLang="en-US" sz="1800" b="1">
                <a:solidFill>
                  <a:srgbClr val="356D64"/>
                </a:solidFill>
              </a:rPr>
              <a:t>)</a:t>
            </a:r>
            <a:endParaRPr lang="zh-CN" altLang="en-US" sz="1800" b="1">
              <a:solidFill>
                <a:srgbClr val="356D64"/>
              </a:solidFill>
            </a:endParaRPr>
          </a:p>
        </p:txBody>
      </p:sp>
      <p:sp>
        <p:nvSpPr>
          <p:cNvPr id="6" name="文本框 5"/>
          <p:cNvSpPr txBox="1"/>
          <p:nvPr/>
        </p:nvSpPr>
        <p:spPr>
          <a:xfrm>
            <a:off x="402590" y="2778125"/>
            <a:ext cx="8356600" cy="953135"/>
          </a:xfrm>
          <a:prstGeom prst="rect">
            <a:avLst/>
          </a:prstGeom>
          <a:noFill/>
        </p:spPr>
        <p:txBody>
          <a:bodyPr wrap="square" rtlCol="0" anchor="t">
            <a:spAutoFit/>
          </a:bodyPr>
          <a:p>
            <a:pPr algn="l">
              <a:buClrTx/>
              <a:buSzTx/>
              <a:buFontTx/>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2.我强烈建议你每天</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抽出一个小时读英语</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，这将逐渐提高你的英语口语。</a:t>
            </a:r>
            <a:r>
              <a:rPr lang="zh-CN" altLang="en-US" sz="1800" b="1">
                <a:solidFill>
                  <a:srgbClr val="356D64"/>
                </a:solidFill>
                <a:sym typeface="+mn-ea"/>
              </a:rPr>
              <a:t>(应用文之建议信)</a:t>
            </a:r>
            <a:endParaRPr lang="zh-CN" altLang="en-US" sz="1800" b="1">
              <a:solidFill>
                <a:srgbClr val="356D64"/>
              </a:solidFill>
              <a:sym typeface="+mn-ea"/>
            </a:endParaRPr>
          </a:p>
        </p:txBody>
      </p:sp>
      <p:sp>
        <p:nvSpPr>
          <p:cNvPr id="8" name="文本框 7"/>
          <p:cNvSpPr txBox="1"/>
          <p:nvPr/>
        </p:nvSpPr>
        <p:spPr>
          <a:xfrm>
            <a:off x="402590" y="5904865"/>
            <a:ext cx="11135360" cy="95313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This time mom almost got heart attack.Then he realized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what a big mistake he had committed</a:t>
            </a:r>
            <a:r>
              <a:rPr lang="en-US" sz="2800" b="0">
                <a:latin typeface="Times New Roman" panose="02020603050405020304" charset="0"/>
                <a:ea typeface="宋体" panose="02010600030101010101" pitchFamily="2" charset="-122"/>
                <a:cs typeface="Times New Roman" panose="02020603050405020304" charset="0"/>
              </a:rPr>
              <a:t>.</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nvSpPr>
        <p:spPr>
          <a:xfrm>
            <a:off x="402590" y="5096510"/>
            <a:ext cx="11316335" cy="95313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rPr>
              <a:t>3.</a:t>
            </a:r>
            <a:r>
              <a:rPr lang="zh-CN" altLang="en-US" sz="2800">
                <a:latin typeface="宋体" panose="02010600030101010101" pitchFamily="2" charset="-122"/>
                <a:ea typeface="宋体" panose="02010600030101010101" pitchFamily="2" charset="-122"/>
              </a:rPr>
              <a:t>这次妈妈差点心脏病发作。这时他才意识到自己</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犯了一个多么大的错误</a:t>
            </a:r>
            <a:r>
              <a:rPr lang="zh-CN" altLang="en-US" sz="2800">
                <a:latin typeface="宋体" panose="02010600030101010101" pitchFamily="2" charset="-122"/>
                <a:ea typeface="宋体" panose="02010600030101010101" pitchFamily="2" charset="-122"/>
              </a:rPr>
              <a:t>。</a:t>
            </a:r>
            <a:r>
              <a:rPr lang="zh-CN" altLang="en-US" sz="2000" b="1">
                <a:solidFill>
                  <a:srgbClr val="356D64"/>
                </a:solidFill>
              </a:rPr>
              <a:t>（续写）</a:t>
            </a:r>
            <a:endParaRPr lang="zh-CN" altLang="en-US" sz="2000" b="1">
              <a:solidFill>
                <a:srgbClr val="356D64"/>
              </a:solidFill>
            </a:endParaRPr>
          </a:p>
        </p:txBody>
      </p:sp>
      <p:pic>
        <p:nvPicPr>
          <p:cNvPr id="9" name="图片 8" descr="9f6a07a6-b1cd-408b-bd92-2ec590546337"/>
          <p:cNvPicPr>
            <a:picLocks noChangeAspect="1"/>
          </p:cNvPicPr>
          <p:nvPr/>
        </p:nvPicPr>
        <p:blipFill>
          <a:blip r:embed="rId3"/>
          <a:stretch>
            <a:fillRect/>
          </a:stretch>
        </p:blipFill>
        <p:spPr>
          <a:xfrm>
            <a:off x="9072880" y="2450465"/>
            <a:ext cx="2646045" cy="26460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8" grpId="0"/>
      <p:bldP spid="8"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device	/dɪˈvaɪs/	n.方法;技巧;装置;仪器</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502920" y="1898650"/>
            <a:ext cx="8176260" cy="1383665"/>
          </a:xfrm>
          <a:prstGeom prst="rect">
            <a:avLst/>
          </a:prstGeom>
          <a:noFill/>
          <a:ln w="9525">
            <a:noFill/>
          </a:ln>
        </p:spPr>
        <p:txBody>
          <a:bodyPr wrap="square">
            <a:spAutoFit/>
          </a:bodyPr>
          <a:p>
            <a:pPr indent="0" fontAlgn="auto"/>
            <a:r>
              <a:rPr lang="en-US" sz="2800" b="0">
                <a:solidFill>
                  <a:srgbClr val="0A0A0A"/>
                </a:solidFill>
                <a:latin typeface="Times New Roman" panose="02020603050405020304" charset="0"/>
                <a:cs typeface="Times New Roman" panose="02020603050405020304" charset="0"/>
              </a:rPr>
              <a:t>Besides, with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digital devices </a:t>
            </a:r>
            <a:r>
              <a:rPr lang="en-US" sz="2800" b="0">
                <a:solidFill>
                  <a:srgbClr val="0A0A0A"/>
                </a:solidFill>
                <a:latin typeface="Times New Roman" panose="02020603050405020304" charset="0"/>
                <a:cs typeface="Times New Roman" panose="02020603050405020304" charset="0"/>
              </a:rPr>
              <a:t>easy to carry around, people can enjoy the fun of reading anytime anywhere on digital devices.</a:t>
            </a:r>
            <a:endParaRPr lang="zh-CN" altLang="en-US" sz="2800" b="0">
              <a:solidFill>
                <a:srgbClr val="0A0A0A"/>
              </a:solidFill>
              <a:latin typeface="Times New Roman" panose="02020603050405020304" charset="0"/>
              <a:cs typeface="Times New Roman" panose="02020603050405020304" charset="0"/>
            </a:endParaRPr>
          </a:p>
        </p:txBody>
      </p:sp>
      <p:sp>
        <p:nvSpPr>
          <p:cNvPr id="2" name="文本框 1"/>
          <p:cNvSpPr txBox="1"/>
          <p:nvPr/>
        </p:nvSpPr>
        <p:spPr>
          <a:xfrm>
            <a:off x="502920" y="4235450"/>
            <a:ext cx="8176260" cy="953135"/>
          </a:xfrm>
          <a:prstGeom prst="rect">
            <a:avLst/>
          </a:prstGeom>
          <a:noFill/>
          <a:ln w="9525">
            <a:noFill/>
          </a:ln>
        </p:spPr>
        <p:txBody>
          <a:bodyPr wrap="square">
            <a:spAutoFit/>
          </a:bodyPr>
          <a:p>
            <a:pPr indent="0" fontAlgn="auto"/>
            <a:r>
              <a:rPr lang="en-US" sz="2800" b="0">
                <a:solidFill>
                  <a:srgbClr val="0A0A0A"/>
                </a:solidFill>
                <a:latin typeface="Times New Roman" panose="02020603050405020304" charset="0"/>
                <a:cs typeface="Times New Roman" panose="02020603050405020304" charset="0"/>
              </a:rPr>
              <a:t>What's more, we should attach importance </a:t>
            </a:r>
            <a:r>
              <a:rPr lang="en-US" sz="2800" b="0">
                <a:solidFill>
                  <a:srgbClr val="1C1C1C"/>
                </a:solidFill>
                <a:latin typeface="Times New Roman" panose="02020603050405020304" charset="0"/>
                <a:cs typeface="Times New Roman" panose="02020603050405020304" charset="0"/>
              </a:rPr>
              <a:t>to </a:t>
            </a:r>
            <a:r>
              <a:rPr lang="en-US" sz="2800" b="0">
                <a:solidFill>
                  <a:srgbClr val="0A0A0A"/>
                </a:solidFill>
                <a:latin typeface="Times New Roman" panose="02020603050405020304" charset="0"/>
                <a:cs typeface="Times New Roman" panose="02020603050405020304" charset="0"/>
              </a:rPr>
              <a:t>our visual health and control the time spent on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electronic devices</a:t>
            </a:r>
            <a:r>
              <a:rPr lang="en-US" sz="2800" b="0">
                <a:solidFill>
                  <a:srgbClr val="0A0A0A"/>
                </a:solidFill>
                <a:latin typeface="Times New Roman" panose="02020603050405020304" charset="0"/>
                <a:cs typeface="Times New Roman" panose="02020603050405020304" charset="0"/>
              </a:rPr>
              <a:t>.</a:t>
            </a:r>
            <a:endParaRPr lang="en-US" altLang="en-US" sz="2800" b="0">
              <a:solidFill>
                <a:srgbClr val="0A0A0A"/>
              </a:solidFill>
              <a:latin typeface="Times New Roman" panose="02020603050405020304" charset="0"/>
              <a:cs typeface="Times New Roman" panose="02020603050405020304" charset="0"/>
            </a:endParaRPr>
          </a:p>
        </p:txBody>
      </p:sp>
      <p:sp>
        <p:nvSpPr>
          <p:cNvPr id="3" name="文本框 2"/>
          <p:cNvSpPr txBox="1"/>
          <p:nvPr/>
        </p:nvSpPr>
        <p:spPr>
          <a:xfrm>
            <a:off x="502920" y="757555"/>
            <a:ext cx="7785735" cy="953135"/>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此外，由于</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数字设备</a:t>
            </a:r>
            <a:r>
              <a:rPr lang="zh-CN" altLang="en-US" sz="2800">
                <a:latin typeface="宋体" panose="02010600030101010101" pitchFamily="2" charset="-122"/>
                <a:ea typeface="宋体" panose="02010600030101010101" pitchFamily="2" charset="-122"/>
                <a:cs typeface="宋体" panose="02010600030101010101" pitchFamily="2" charset="-122"/>
              </a:rPr>
              <a:t>易于携带，人们可以随时随地在数字设备上享受阅读的乐趣。</a:t>
            </a:r>
            <a:r>
              <a:rPr lang="zh-CN" altLang="en-US" b="1">
                <a:solidFill>
                  <a:srgbClr val="356D64"/>
                </a:solidFill>
                <a:sym typeface="+mn-ea"/>
              </a:rPr>
              <a:t>(应用文)</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502920" y="3282315"/>
            <a:ext cx="9811385" cy="953135"/>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更重要的是，我们应该重视我们的视觉健康，控制花在</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电子设备</a:t>
            </a:r>
            <a:r>
              <a:rPr lang="zh-CN" altLang="en-US" sz="2800">
                <a:latin typeface="宋体" panose="02010600030101010101" pitchFamily="2" charset="-122"/>
                <a:ea typeface="宋体" panose="02010600030101010101" pitchFamily="2" charset="-122"/>
                <a:cs typeface="宋体" panose="02010600030101010101" pitchFamily="2" charset="-122"/>
              </a:rPr>
              <a:t>上的时间。</a:t>
            </a:r>
            <a:r>
              <a:rPr lang="zh-CN" altLang="en-US" b="1">
                <a:solidFill>
                  <a:srgbClr val="356D64"/>
                </a:solidFill>
                <a:sym typeface="+mn-ea"/>
              </a:rPr>
              <a:t>(应用文)</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pic>
        <p:nvPicPr>
          <p:cNvPr id="7" name="图片 6"/>
          <p:cNvPicPr>
            <a:picLocks noChangeAspect="1"/>
          </p:cNvPicPr>
          <p:nvPr/>
        </p:nvPicPr>
        <p:blipFill>
          <a:blip r:embed="rId3"/>
          <a:stretch>
            <a:fillRect/>
          </a:stretch>
        </p:blipFill>
        <p:spPr>
          <a:xfrm>
            <a:off x="8948420" y="4119245"/>
            <a:ext cx="3085465" cy="2056765"/>
          </a:xfrm>
          <a:prstGeom prst="rect">
            <a:avLst/>
          </a:prstGeom>
        </p:spPr>
      </p:pic>
      <p:pic>
        <p:nvPicPr>
          <p:cNvPr id="8" name="图片 7"/>
          <p:cNvPicPr>
            <a:picLocks noChangeAspect="1"/>
          </p:cNvPicPr>
          <p:nvPr/>
        </p:nvPicPr>
        <p:blipFill>
          <a:blip r:embed="rId4"/>
          <a:stretch>
            <a:fillRect/>
          </a:stretch>
        </p:blipFill>
        <p:spPr>
          <a:xfrm>
            <a:off x="8495665" y="569595"/>
            <a:ext cx="3289300" cy="2302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to="" calcmode="lin" valueType="num">
                                      <p:cBhvr>
                                        <p:cTn id="7" dur="1" fill="hold"/>
                                        <p:tgtEl>
                                          <p:spTgt spid="100"/>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1012571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sum	/sʌm/	vi.总结;概括 n.金额;总数</a:t>
            </a:r>
            <a:r>
              <a:rPr lang="en-US" altLang="zh-CN" sz="2400" b="1">
                <a:solidFill>
                  <a:schemeClr val="accent1">
                    <a:lumMod val="75000"/>
                  </a:schemeClr>
                </a:solidFill>
                <a:latin typeface="Times New Roman" panose="02020603050405020304" charset="0"/>
                <a:cs typeface="Times New Roman" panose="02020603050405020304" charset="0"/>
              </a:rPr>
              <a:t> </a:t>
            </a:r>
            <a:r>
              <a:rPr lang="zh-CN" altLang="en-US" sz="2400" b="1">
                <a:solidFill>
                  <a:schemeClr val="accent1">
                    <a:lumMod val="75000"/>
                  </a:schemeClr>
                </a:solidFill>
                <a:latin typeface="Times New Roman" panose="02020603050405020304" charset="0"/>
                <a:cs typeface="Times New Roman" panose="02020603050405020304" charset="0"/>
              </a:rPr>
              <a:t>sum up	/sʌm ʌp/</a:t>
            </a:r>
            <a:r>
              <a:rPr lang="en-US" altLang="zh-CN" sz="2400" b="1">
                <a:solidFill>
                  <a:schemeClr val="accent1">
                    <a:lumMod val="75000"/>
                  </a:schemeClr>
                </a:solidFill>
                <a:latin typeface="Times New Roman" panose="02020603050405020304" charset="0"/>
                <a:cs typeface="Times New Roman" panose="02020603050405020304" charset="0"/>
              </a:rPr>
              <a:t> </a:t>
            </a:r>
            <a:r>
              <a:rPr lang="zh-CN" altLang="en-US" sz="2400" b="1">
                <a:solidFill>
                  <a:schemeClr val="accent1">
                    <a:lumMod val="75000"/>
                  </a:schemeClr>
                </a:solidFill>
                <a:latin typeface="Times New Roman" panose="02020603050405020304" charset="0"/>
                <a:cs typeface="Times New Roman" panose="02020603050405020304" charset="0"/>
              </a:rPr>
              <a:t>总结;概括</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302260" y="2708275"/>
            <a:ext cx="11889740" cy="1814830"/>
          </a:xfrm>
          <a:prstGeom prst="rect">
            <a:avLst/>
          </a:prstGeom>
          <a:noFill/>
          <a:ln w="9525">
            <a:noFill/>
          </a:ln>
        </p:spPr>
        <p:txBody>
          <a:bodyPr wrap="square">
            <a:spAutoFit/>
          </a:bodyPr>
          <a:p>
            <a:pPr indent="0" fontAlgn="auto"/>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To sum up</a:t>
            </a:r>
            <a:r>
              <a:rPr lang="en-US" sz="2800" b="0">
                <a:solidFill>
                  <a:srgbClr val="000000"/>
                </a:solidFill>
                <a:latin typeface="Times New Roman" panose="02020603050405020304" charset="0"/>
                <a:cs typeface="Times New Roman" panose="02020603050405020304" charset="0"/>
              </a:rPr>
              <a:t>, your course, especially with the latter two modules, will definitely enable us students to distinguish between genuine and fake news, search for information more efficiently and thus develop solid information literacy, without which a modern citizen cannot get adapted to the future society.</a:t>
            </a:r>
            <a:endParaRPr lang="en-US" altLang="en-US" sz="2800" b="0">
              <a:solidFill>
                <a:srgbClr val="000000"/>
              </a:solidFill>
              <a:latin typeface="Times New Roman" panose="02020603050405020304" charset="0"/>
              <a:cs typeface="Times New Roman" panose="02020603050405020304" charset="0"/>
            </a:endParaRPr>
          </a:p>
        </p:txBody>
      </p:sp>
      <p:sp>
        <p:nvSpPr>
          <p:cNvPr id="3" name="文本框 2"/>
          <p:cNvSpPr txBox="1"/>
          <p:nvPr/>
        </p:nvSpPr>
        <p:spPr>
          <a:xfrm>
            <a:off x="293370" y="5112385"/>
            <a:ext cx="8212455" cy="95313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They opened the suitcase and there was </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a large sum of money </a:t>
            </a:r>
            <a:r>
              <a:rPr lang="en-US" sz="2800" b="0">
                <a:latin typeface="Times New Roman" panose="02020603050405020304" charset="0"/>
                <a:ea typeface="宋体" panose="02010600030101010101" pitchFamily="2" charset="-122"/>
                <a:cs typeface="Times New Roman" panose="02020603050405020304" charset="0"/>
              </a:rPr>
              <a:t>inside, as Arthur had expected.</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293370" y="731520"/>
            <a:ext cx="11603355" cy="166052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综上所述</a:t>
            </a:r>
            <a:r>
              <a:rPr lang="zh-CN" altLang="en-US" sz="2800">
                <a:latin typeface="宋体" panose="02010600030101010101" pitchFamily="2" charset="-122"/>
                <a:ea typeface="宋体" panose="02010600030101010101" pitchFamily="2" charset="-122"/>
                <a:cs typeface="宋体" panose="02010600030101010101" pitchFamily="2" charset="-122"/>
              </a:rPr>
              <a:t>，您的课程，尤其是后两个模块的学习，一定会让我们学生辨别真假新闻，更有效地搜索信息，从而培养扎实的信息素养。没有这些素养，一个现代公民就无法适应未来的社会。</a:t>
            </a:r>
            <a:r>
              <a:rPr lang="zh-CN" altLang="en-US" sz="1800" b="1">
                <a:solidFill>
                  <a:srgbClr val="356D64"/>
                </a:solidFill>
              </a:rPr>
              <a:t>(2021年春季上海应用文之</a:t>
            </a:r>
            <a:r>
              <a:rPr lang="zh-CN" altLang="en-US" sz="1800" b="1">
                <a:solidFill>
                  <a:srgbClr val="356D64"/>
                </a:solidFill>
                <a:sym typeface="+mn-ea"/>
              </a:rPr>
              <a:t>“信息素养”（information literacy）的课程建议征求</a:t>
            </a:r>
            <a:r>
              <a:rPr lang="zh-CN" altLang="en-US" sz="1800" b="1">
                <a:solidFill>
                  <a:srgbClr val="356D64"/>
                </a:solidFill>
              </a:rPr>
              <a:t>)</a:t>
            </a:r>
            <a:endParaRPr lang="en-US" altLang="zh-CN" sz="280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201295" y="4590415"/>
            <a:ext cx="9658350" cy="953135"/>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他们打开手提箱，正如阿瑟所料，里面有</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一大笔钱</a:t>
            </a:r>
            <a:r>
              <a:rPr lang="zh-CN" altLang="en-US" sz="2800">
                <a:latin typeface="宋体" panose="02010600030101010101" pitchFamily="2" charset="-122"/>
                <a:ea typeface="宋体" panose="02010600030101010101" pitchFamily="2" charset="-122"/>
                <a:cs typeface="宋体" panose="02010600030101010101" pitchFamily="2" charset="-122"/>
              </a:rPr>
              <a:t>。</a:t>
            </a:r>
            <a:r>
              <a:rPr lang="zh-CN" altLang="en-US" b="1">
                <a:solidFill>
                  <a:srgbClr val="356D64"/>
                </a:solidFill>
                <a:sym typeface="+mn-ea"/>
              </a:rPr>
              <a:t>(续写)</a:t>
            </a:r>
            <a:endParaRPr lang="zh-CN" altLang="en-US" sz="2800" b="0">
              <a:latin typeface="Times New Roman" panose="02020603050405020304" charset="0"/>
              <a:ea typeface="宋体" panose="02010600030101010101" pitchFamily="2" charset="-122"/>
              <a:cs typeface="Times New Roman" panose="02020603050405020304" charset="0"/>
            </a:endParaRPr>
          </a:p>
          <a:p>
            <a:endParaRPr lang="zh-CN" altLang="en-US" sz="2800" b="1">
              <a:solidFill>
                <a:srgbClr val="C00000"/>
              </a:solidFill>
              <a:latin typeface="Times New Roman" panose="02020603050405020304" charset="0"/>
              <a:ea typeface="宋体" panose="02010600030101010101" pitchFamily="2" charset="-122"/>
              <a:cs typeface="Times New Roman" panose="02020603050405020304" charset="0"/>
            </a:endParaRPr>
          </a:p>
        </p:txBody>
      </p:sp>
      <p:pic>
        <p:nvPicPr>
          <p:cNvPr id="7" name="图片 6"/>
          <p:cNvPicPr>
            <a:picLocks noChangeAspect="1"/>
          </p:cNvPicPr>
          <p:nvPr/>
        </p:nvPicPr>
        <p:blipFill>
          <a:blip r:embed="rId3"/>
          <a:stretch>
            <a:fillRect/>
          </a:stretch>
        </p:blipFill>
        <p:spPr>
          <a:xfrm>
            <a:off x="9498330" y="4523105"/>
            <a:ext cx="2923540" cy="21228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to="" calcmode="lin" valueType="num">
                                      <p:cBhvr>
                                        <p:cTn id="7" dur="1" fill="hold"/>
                                        <p:tgtEl>
                                          <p:spTgt spid="100"/>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draft	/drɑ:ft/	n.草稿;草案 vt.起草;草拟</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502920" y="1985010"/>
            <a:ext cx="7429500" cy="521970"/>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I've made </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a rough draft</a:t>
            </a:r>
            <a:r>
              <a:rPr lang="en-US" sz="2800" b="0">
                <a:latin typeface="Times New Roman" panose="02020603050405020304" charset="0"/>
                <a:ea typeface="宋体" panose="02010600030101010101" pitchFamily="2" charset="-122"/>
                <a:cs typeface="Times New Roman" panose="02020603050405020304" charset="0"/>
              </a:rPr>
              <a:t> of the letter.</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02920" y="4424045"/>
            <a:ext cx="9792970" cy="95313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So would you please spare some time to review</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 the draft script </a:t>
            </a:r>
            <a:r>
              <a:rPr lang="en-US" sz="2800" b="0">
                <a:latin typeface="Times New Roman" panose="02020603050405020304" charset="0"/>
                <a:ea typeface="宋体" panose="02010600030101010101" pitchFamily="2" charset="-122"/>
                <a:cs typeface="Times New Roman" panose="02020603050405020304" charset="0"/>
              </a:rPr>
              <a:t>attached to this email and make necessary changes?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301625" y="970280"/>
            <a:ext cx="6096000" cy="521970"/>
          </a:xfrm>
          <a:prstGeom prst="rect">
            <a:avLst/>
          </a:prstGeom>
          <a:noFill/>
        </p:spPr>
        <p:txBody>
          <a:bodyPr wrap="square" rtlCol="0" anchor="t">
            <a:spAutoFit/>
          </a:bodyPr>
          <a:p>
            <a:pPr indent="0" algn="l"/>
            <a:r>
              <a:rPr lang="en-US" sz="2800">
                <a:latin typeface="宋体" panose="02010600030101010101" pitchFamily="2" charset="-122"/>
                <a:ea typeface="宋体" panose="02010600030101010101" pitchFamily="2" charset="-122"/>
                <a:cs typeface="宋体" panose="02010600030101010101" pitchFamily="2" charset="-122"/>
                <a:sym typeface="+mn-ea"/>
              </a:rPr>
              <a:t> 1.</a:t>
            </a:r>
            <a:r>
              <a:rPr lang="zh-CN" sz="2800">
                <a:latin typeface="宋体" panose="02010600030101010101" pitchFamily="2" charset="-122"/>
                <a:ea typeface="宋体" panose="02010600030101010101" pitchFamily="2" charset="-122"/>
                <a:cs typeface="宋体" panose="02010600030101010101" pitchFamily="2" charset="-122"/>
                <a:sym typeface="+mn-ea"/>
              </a:rPr>
              <a:t>我已经写好这封信的</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草稿</a:t>
            </a:r>
            <a:r>
              <a:rPr lang="zh-CN" sz="2800">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356D64"/>
                </a:solidFill>
                <a:sym typeface="+mn-ea"/>
              </a:rPr>
              <a:t>(续写)</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502920" y="3187700"/>
            <a:ext cx="9551035" cy="953135"/>
          </a:xfrm>
          <a:prstGeom prst="rect">
            <a:avLst/>
          </a:prstGeom>
          <a:noFill/>
        </p:spPr>
        <p:txBody>
          <a:bodyPr wrap="square" rtlCol="0" anchor="t">
            <a:spAutoFit/>
          </a:bodyPr>
          <a:p>
            <a:pPr algn="l"/>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所以您是否可以抽出时间审阅附件中的</a:t>
            </a:r>
            <a:r>
              <a:rPr lang="en-US" sz="2800" b="1">
                <a:solidFill>
                  <a:srgbClr val="C00000"/>
                </a:solidFill>
                <a:latin typeface="Times New Roman" panose="02020603050405020304" charset="0"/>
                <a:ea typeface="宋体" panose="02010600030101010101" pitchFamily="2" charset="-122"/>
                <a:cs typeface="Times New Roman" panose="02020603050405020304" charset="0"/>
              </a:rPr>
              <a:t>草稿脚本</a:t>
            </a:r>
            <a:r>
              <a:rPr lang="zh-CN" altLang="en-US" sz="2800">
                <a:latin typeface="宋体" panose="02010600030101010101" pitchFamily="2" charset="-122"/>
                <a:ea typeface="宋体" panose="02010600030101010101" pitchFamily="2" charset="-122"/>
                <a:cs typeface="宋体" panose="02010600030101010101" pitchFamily="2" charset="-122"/>
              </a:rPr>
              <a:t>，并进行必要的修改?</a:t>
            </a:r>
            <a:r>
              <a:rPr lang="zh-CN" altLang="en-US" b="1">
                <a:solidFill>
                  <a:srgbClr val="356D64"/>
                </a:solidFill>
                <a:sym typeface="+mn-ea"/>
              </a:rPr>
              <a:t>(应用文之求助信)</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pic>
        <p:nvPicPr>
          <p:cNvPr id="6" name="图片 5" descr="t01f37cebc29482b650"/>
          <p:cNvPicPr>
            <a:picLocks noChangeAspect="1"/>
          </p:cNvPicPr>
          <p:nvPr/>
        </p:nvPicPr>
        <p:blipFill>
          <a:blip r:embed="rId3"/>
          <a:stretch>
            <a:fillRect/>
          </a:stretch>
        </p:blipFill>
        <p:spPr>
          <a:xfrm>
            <a:off x="6631940" y="770890"/>
            <a:ext cx="3810000" cy="2133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to="" calcmode="lin" valueType="num">
                                      <p:cBhvr>
                                        <p:cTn id="7" dur="1" fill="hold"/>
                                        <p:tgtEl>
                                          <p:spTgt spid="100"/>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80"/>
          <p:cNvSpPr/>
          <p:nvPr/>
        </p:nvSpPr>
        <p:spPr>
          <a:xfrm>
            <a:off x="609600" y="2463372"/>
            <a:ext cx="6405245" cy="1477010"/>
          </a:xfrm>
          <a:prstGeom prst="rect">
            <a:avLst/>
          </a:prstGeom>
        </p:spPr>
        <p:txBody>
          <a:bodyPr wrap="none" lIns="0" tIns="0" rIns="0" bIns="0">
            <a:spAutoFit/>
          </a:bodyPr>
          <a:lstStyle/>
          <a:p>
            <a:pPr fontAlgn="base"/>
            <a:r>
              <a:rPr lang="en-US" altLang="zh-CN" sz="9600" b="1" i="0" spc="600" dirty="0">
                <a:solidFill>
                  <a:schemeClr val="accent1"/>
                </a:solidFill>
                <a:effectLst>
                  <a:glow rad="228600">
                    <a:schemeClr val="accent1">
                      <a:satMod val="175000"/>
                      <a:alpha val="40000"/>
                    </a:schemeClr>
                  </a:glow>
                </a:effectLst>
                <a:latin typeface="Harlow Solid Italic" panose="04030604020F02020D02" charset="0"/>
                <a:cs typeface="Harlow Solid Italic" panose="04030604020F02020D02" charset="0"/>
                <a:sym typeface="+mn-lt"/>
              </a:rPr>
              <a:t>Thank You</a:t>
            </a:r>
            <a:endParaRPr lang="en-US" altLang="zh-CN" sz="9600" b="1" i="0" spc="600" dirty="0">
              <a:solidFill>
                <a:schemeClr val="accent1"/>
              </a:solidFill>
              <a:effectLst>
                <a:glow rad="228600">
                  <a:schemeClr val="accent1">
                    <a:satMod val="175000"/>
                    <a:alpha val="40000"/>
                  </a:schemeClr>
                </a:glow>
              </a:effectLst>
              <a:latin typeface="Harlow Solid Italic" panose="04030604020F02020D02" charset="0"/>
              <a:cs typeface="Harlow Solid Italic" panose="04030604020F02020D02" charset="0"/>
              <a:sym typeface="+mn-lt"/>
            </a:endParaRPr>
          </a:p>
        </p:txBody>
      </p:sp>
      <p:grpSp>
        <p:nvGrpSpPr>
          <p:cNvPr id="20" name="组合 19"/>
          <p:cNvGrpSpPr/>
          <p:nvPr/>
        </p:nvGrpSpPr>
        <p:grpSpPr>
          <a:xfrm>
            <a:off x="6434426" y="-1411827"/>
            <a:ext cx="12272654" cy="9399287"/>
            <a:chOff x="6434426" y="-1411827"/>
            <a:chExt cx="12272654" cy="9399287"/>
          </a:xfrm>
        </p:grpSpPr>
        <p:sp>
          <p:nvSpPr>
            <p:cNvPr id="13" name="矩形: 圆角 12"/>
            <p:cNvSpPr/>
            <p:nvPr/>
          </p:nvSpPr>
          <p:spPr>
            <a:xfrm rot="18900000">
              <a:off x="8399797" y="246397"/>
              <a:ext cx="6365206" cy="6365206"/>
            </a:xfrm>
            <a:prstGeom prst="roundRect">
              <a:avLst>
                <a:gd name="adj" fmla="val 12315"/>
              </a:avLst>
            </a:prstGeom>
            <a:solidFill>
              <a:schemeClr val="accent2"/>
            </a:solidFill>
            <a:ln w="12700" cap="flat" cmpd="sng" algn="ctr">
              <a:noFill/>
              <a:prstDash val="solid"/>
              <a:miter lim="800000"/>
            </a:ln>
            <a:effectLst>
              <a:outerShdw blurRad="381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p:cNvSpPr/>
            <p:nvPr/>
          </p:nvSpPr>
          <p:spPr>
            <a:xfrm rot="18900000">
              <a:off x="10295304" y="-1411827"/>
              <a:ext cx="2237498" cy="2237498"/>
            </a:xfrm>
            <a:prstGeom prst="roundRect">
              <a:avLst>
                <a:gd name="adj" fmla="val 12315"/>
              </a:avLst>
            </a:prstGeom>
            <a:solidFill>
              <a:schemeClr val="bg1"/>
            </a:solidFill>
            <a:ln w="12700" cap="flat" cmpd="sng" algn="ctr">
              <a:noFill/>
              <a:prstDash val="solid"/>
              <a:miter lim="800000"/>
            </a:ln>
            <a:effectLst>
              <a:outerShdw blurRad="381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圆角 14"/>
            <p:cNvSpPr/>
            <p:nvPr/>
          </p:nvSpPr>
          <p:spPr>
            <a:xfrm rot="18900000">
              <a:off x="6434426" y="6040844"/>
              <a:ext cx="6365206" cy="1946616"/>
            </a:xfrm>
            <a:prstGeom prst="roundRect">
              <a:avLst>
                <a:gd name="adj" fmla="val 12315"/>
              </a:avLst>
            </a:prstGeom>
            <a:solidFill>
              <a:schemeClr val="bg1"/>
            </a:solidFill>
            <a:ln w="12700" cap="flat" cmpd="sng" algn="ctr">
              <a:noFill/>
              <a:prstDash val="solid"/>
              <a:miter lim="800000"/>
            </a:ln>
            <a:effectLst>
              <a:outerShdw blurRad="381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圆角 23"/>
            <p:cNvSpPr/>
            <p:nvPr/>
          </p:nvSpPr>
          <p:spPr>
            <a:xfrm rot="18900000">
              <a:off x="9212599" y="246397"/>
              <a:ext cx="6365206" cy="6365206"/>
            </a:xfrm>
            <a:prstGeom prst="roundRect">
              <a:avLst>
                <a:gd name="adj" fmla="val 12315"/>
              </a:avLst>
            </a:prstGeom>
            <a:noFill/>
            <a:ln w="12700" cap="flat" cmpd="sng" algn="ctr">
              <a:solidFill>
                <a:schemeClr val="bg1"/>
              </a:solidFill>
              <a:prstDash val="solid"/>
              <a:miter lim="800000"/>
            </a:ln>
            <a:effectLst>
              <a:outerShdw blurRad="381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p:cNvSpPr/>
            <p:nvPr/>
          </p:nvSpPr>
          <p:spPr>
            <a:xfrm rot="18900000">
              <a:off x="10025396" y="246397"/>
              <a:ext cx="6365206" cy="6365206"/>
            </a:xfrm>
            <a:prstGeom prst="roundRect">
              <a:avLst>
                <a:gd name="adj" fmla="val 12315"/>
              </a:avLst>
            </a:prstGeom>
            <a:solidFill>
              <a:schemeClr val="accent1"/>
            </a:solidFill>
            <a:ln w="12700" cap="flat" cmpd="sng" algn="ctr">
              <a:noFill/>
              <a:prstDash val="solid"/>
              <a:miter lim="800000"/>
            </a:ln>
            <a:effectLst>
              <a:outerShdw blurRad="381000" dist="38100" dir="8100000" algn="tr" rotWithShape="0">
                <a:prstClr val="black">
                  <a:alpha val="40000"/>
                </a:prstClr>
              </a:outerShdw>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圆角 22"/>
            <p:cNvSpPr/>
            <p:nvPr/>
          </p:nvSpPr>
          <p:spPr>
            <a:xfrm rot="18900000">
              <a:off x="11242278" y="246397"/>
              <a:ext cx="6365206" cy="6365206"/>
            </a:xfrm>
            <a:prstGeom prst="roundRect">
              <a:avLst>
                <a:gd name="adj" fmla="val 12315"/>
              </a:avLst>
            </a:prstGeom>
            <a:noFill/>
            <a:ln w="12700" cap="flat" cmpd="sng" algn="ctr">
              <a:solidFill>
                <a:schemeClr val="bg1"/>
              </a:solidFill>
              <a:prstDash val="solid"/>
              <a:miter lim="800000"/>
            </a:ln>
            <a:effectLst>
              <a:outerShdw blurRad="381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圆角 13"/>
            <p:cNvSpPr/>
            <p:nvPr/>
          </p:nvSpPr>
          <p:spPr>
            <a:xfrm rot="18900000">
              <a:off x="12341874" y="246397"/>
              <a:ext cx="6365206" cy="6365206"/>
            </a:xfrm>
            <a:prstGeom prst="roundRect">
              <a:avLst>
                <a:gd name="adj" fmla="val 12315"/>
              </a:avLst>
            </a:prstGeom>
            <a:solidFill>
              <a:schemeClr val="bg1"/>
            </a:solidFill>
            <a:ln w="12700" cap="flat" cmpd="sng" algn="ctr">
              <a:noFill/>
              <a:prstDash val="solid"/>
              <a:miter lim="800000"/>
            </a:ln>
            <a:effectLst>
              <a:outerShdw blurRad="381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600200" y="-121920"/>
            <a:ext cx="7914005" cy="82994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committed	/kəˈmɪtɪd/	a.尽心尽力的;坚定的</a:t>
            </a:r>
            <a:endParaRPr lang="zh-CN" altLang="en-US" sz="2400" b="1">
              <a:solidFill>
                <a:schemeClr val="accent1">
                  <a:lumMod val="75000"/>
                </a:schemeClr>
              </a:solidFill>
              <a:latin typeface="Times New Roman" panose="02020603050405020304" charset="0"/>
              <a:cs typeface="Times New Roman" panose="02020603050405020304" charset="0"/>
            </a:endParaRPr>
          </a:p>
          <a:p>
            <a:r>
              <a:rPr lang="zh-CN" altLang="en-US" sz="2400" b="1">
                <a:solidFill>
                  <a:schemeClr val="accent1">
                    <a:lumMod val="75000"/>
                  </a:schemeClr>
                </a:solidFill>
                <a:latin typeface="Times New Roman" panose="02020603050405020304" charset="0"/>
                <a:cs typeface="Times New Roman" panose="02020603050405020304" charset="0"/>
              </a:rPr>
              <a:t>commit	/kəˈmɪt/	vi.承诺;保证 vi.忠于</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8" name="文本框 7"/>
          <p:cNvSpPr txBox="1"/>
          <p:nvPr/>
        </p:nvSpPr>
        <p:spPr>
          <a:xfrm>
            <a:off x="183515" y="1562735"/>
            <a:ext cx="9545320" cy="95313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His dedication to his work and his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commitment</a:t>
            </a:r>
            <a:r>
              <a:rPr lang="en-US" sz="2800" b="0">
                <a:latin typeface="Times New Roman" panose="02020603050405020304" charset="0"/>
                <a:ea typeface="宋体" panose="02010600030101010101" pitchFamily="2" charset="-122"/>
                <a:cs typeface="Times New Roman" panose="02020603050405020304" charset="0"/>
              </a:rPr>
              <a:t> to improving the lives of others are an inspiration to us all.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183515" y="5203825"/>
            <a:ext cx="9545320" cy="95313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She doesn't want to make a big emotional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commitment</a:t>
            </a:r>
            <a:r>
              <a:rPr lang="en-US" sz="2800" b="0">
                <a:latin typeface="Times New Roman" panose="02020603050405020304" charset="0"/>
                <a:ea typeface="宋体" panose="02010600030101010101" pitchFamily="2" charset="-122"/>
                <a:cs typeface="Times New Roman" panose="02020603050405020304" charset="0"/>
              </a:rPr>
              <a:t> to Steve at the moment.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100" name="文本框 99"/>
          <p:cNvSpPr txBox="1"/>
          <p:nvPr/>
        </p:nvSpPr>
        <p:spPr>
          <a:xfrm>
            <a:off x="183515" y="3146425"/>
            <a:ext cx="9545320" cy="1383665"/>
          </a:xfrm>
          <a:prstGeom prst="rect">
            <a:avLst/>
          </a:prstGeom>
          <a:noFill/>
          <a:ln w="9525">
            <a:noFill/>
          </a:ln>
        </p:spPr>
        <p:txBody>
          <a:bodyPr wrap="square">
            <a:spAutoFit/>
          </a:bodyPr>
          <a:p>
            <a:pPr indent="0" fontAlgn="auto"/>
            <a:r>
              <a:rPr lang="en-US" sz="2800" b="0">
                <a:latin typeface="Times New Roman" panose="02020603050405020304" charset="0"/>
                <a:ea typeface="宋体" panose="02010600030101010101" pitchFamily="2" charset="-122"/>
                <a:cs typeface="Times New Roman" panose="02020603050405020304" charset="0"/>
              </a:rPr>
              <a:t>This could be a collaborative effort with local volunteers or environmental organizations that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are committed to</a:t>
            </a:r>
            <a:r>
              <a:rPr lang="en-US" sz="2800" b="0">
                <a:latin typeface="Times New Roman" panose="02020603050405020304" charset="0"/>
                <a:ea typeface="宋体" panose="02010600030101010101" pitchFamily="2" charset="-122"/>
                <a:cs typeface="Times New Roman" panose="02020603050405020304" charset="0"/>
              </a:rPr>
              <a:t> the preservation of Beijing's natural environment.</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13" name="文本框 12"/>
          <p:cNvSpPr txBox="1"/>
          <p:nvPr/>
        </p:nvSpPr>
        <p:spPr>
          <a:xfrm>
            <a:off x="183515" y="609600"/>
            <a:ext cx="11454765" cy="95313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4.</a:t>
            </a:r>
            <a:r>
              <a:rPr lang="zh-CN" altLang="en-US" sz="2800">
                <a:latin typeface="宋体" panose="02010600030101010101" pitchFamily="2" charset="-122"/>
                <a:ea typeface="宋体" panose="02010600030101010101" pitchFamily="2" charset="-122"/>
                <a:cs typeface="宋体" panose="02010600030101010101" pitchFamily="2" charset="-122"/>
              </a:rPr>
              <a:t>他对工作的奉献精神和对改善他人生活的</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承诺</a:t>
            </a:r>
            <a:r>
              <a:rPr lang="zh-CN" altLang="en-US" sz="2800">
                <a:latin typeface="宋体" panose="02010600030101010101" pitchFamily="2" charset="-122"/>
                <a:ea typeface="宋体" panose="02010600030101010101" pitchFamily="2" charset="-122"/>
                <a:cs typeface="宋体" panose="02010600030101010101" pitchFamily="2" charset="-122"/>
              </a:rPr>
              <a:t>对我们所有人都是一种鼓舞。</a:t>
            </a:r>
            <a:r>
              <a:rPr lang="zh-CN" altLang="en-US" sz="1800" b="1">
                <a:solidFill>
                  <a:srgbClr val="356D64"/>
                </a:solidFill>
              </a:rPr>
              <a:t>(2023全国甲卷应用文之历史人物介绍)</a:t>
            </a:r>
            <a:endParaRPr lang="en-US" altLang="zh-CN" sz="2800">
              <a:latin typeface="宋体" panose="02010600030101010101" pitchFamily="2" charset="-122"/>
              <a:ea typeface="宋体" panose="02010600030101010101" pitchFamily="2" charset="-122"/>
              <a:cs typeface="宋体" panose="02010600030101010101" pitchFamily="2" charset="-122"/>
            </a:endParaRPr>
          </a:p>
        </p:txBody>
      </p:sp>
      <p:sp>
        <p:nvSpPr>
          <p:cNvPr id="14" name="文本框 13"/>
          <p:cNvSpPr txBox="1"/>
          <p:nvPr/>
        </p:nvSpPr>
        <p:spPr>
          <a:xfrm>
            <a:off x="183515" y="2380615"/>
            <a:ext cx="11454765" cy="79883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5.</a:t>
            </a:r>
            <a:r>
              <a:rPr lang="zh-CN" altLang="en-US" sz="2800">
                <a:latin typeface="宋体" panose="02010600030101010101" pitchFamily="2" charset="-122"/>
                <a:ea typeface="宋体" panose="02010600030101010101" pitchFamily="2" charset="-122"/>
                <a:cs typeface="宋体" panose="02010600030101010101" pitchFamily="2" charset="-122"/>
              </a:rPr>
              <a:t>这可以与</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致力于</a:t>
            </a:r>
            <a:r>
              <a:rPr lang="zh-CN" altLang="en-US" sz="2800">
                <a:latin typeface="宋体" panose="02010600030101010101" pitchFamily="2" charset="-122"/>
                <a:ea typeface="宋体" panose="02010600030101010101" pitchFamily="2" charset="-122"/>
                <a:cs typeface="宋体" panose="02010600030101010101" pitchFamily="2" charset="-122"/>
              </a:rPr>
              <a:t>保护北京自然环境的当地志愿者或环保组织合作。</a:t>
            </a:r>
            <a:r>
              <a:rPr lang="zh-CN" altLang="en-US" sz="1800" b="1">
                <a:solidFill>
                  <a:srgbClr val="356D64"/>
                </a:solidFill>
              </a:rPr>
              <a:t>(</a:t>
            </a:r>
            <a:r>
              <a:rPr lang="zh-CN" altLang="en-US" sz="1800" b="1">
                <a:solidFill>
                  <a:srgbClr val="356D64"/>
                </a:solidFill>
                <a:sym typeface="+mn-ea"/>
              </a:rPr>
              <a:t>2023年北京卷应用文之“绿色北京”活动建议</a:t>
            </a:r>
            <a:r>
              <a:rPr lang="zh-CN" altLang="en-US" sz="1800" b="1">
                <a:solidFill>
                  <a:srgbClr val="356D64"/>
                </a:solidFill>
              </a:rPr>
              <a:t>)</a:t>
            </a:r>
            <a:endParaRPr lang="zh-CN" altLang="en-US" sz="1800" b="1">
              <a:solidFill>
                <a:srgbClr val="356D64"/>
              </a:solidFill>
            </a:endParaRPr>
          </a:p>
        </p:txBody>
      </p:sp>
      <p:sp>
        <p:nvSpPr>
          <p:cNvPr id="15" name="文本框 14"/>
          <p:cNvSpPr txBox="1"/>
          <p:nvPr/>
        </p:nvSpPr>
        <p:spPr>
          <a:xfrm>
            <a:off x="183515" y="4509770"/>
            <a:ext cx="11454765" cy="521970"/>
          </a:xfrm>
          <a:prstGeom prst="rect">
            <a:avLst/>
          </a:prstGeom>
          <a:noFill/>
        </p:spPr>
        <p:txBody>
          <a:bodyPr wrap="square" rtlCol="0" anchor="t">
            <a:spAutoFit/>
          </a:bodyPr>
          <a:p>
            <a:pPr algn="l">
              <a:buClrTx/>
              <a:buSzTx/>
              <a:buFontTx/>
            </a:pPr>
            <a:r>
              <a:rPr lang="en-US" altLang="zh-CN" sz="2800">
                <a:latin typeface="宋体" panose="02010600030101010101" pitchFamily="2" charset="-122"/>
                <a:ea typeface="宋体" panose="02010600030101010101" pitchFamily="2" charset="-122"/>
                <a:sym typeface="+mn-ea"/>
              </a:rPr>
              <a:t>6.</a:t>
            </a:r>
            <a:r>
              <a:rPr lang="zh-CN" sz="2800">
                <a:latin typeface="宋体" panose="02010600030101010101" pitchFamily="2" charset="-122"/>
                <a:ea typeface="宋体" panose="02010600030101010101" pitchFamily="2" charset="-122"/>
                <a:sym typeface="+mn-ea"/>
              </a:rPr>
              <a:t>她不想在此刻对史蒂夫在感情上作出重大的</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承诺</a:t>
            </a:r>
            <a:r>
              <a:rPr lang="zh-CN" sz="2800">
                <a:latin typeface="宋体" panose="02010600030101010101" pitchFamily="2" charset="-122"/>
                <a:ea typeface="宋体" panose="02010600030101010101" pitchFamily="2" charset="-122"/>
                <a:sym typeface="+mn-ea"/>
              </a:rPr>
              <a:t>。</a:t>
            </a:r>
            <a:r>
              <a:rPr lang="zh-CN" altLang="en-US" sz="1800" b="1">
                <a:solidFill>
                  <a:srgbClr val="356D64"/>
                </a:solidFill>
                <a:sym typeface="+mn-ea"/>
              </a:rPr>
              <a:t>(续写)</a:t>
            </a:r>
            <a:endParaRPr lang="zh-CN" altLang="en-US" sz="1800" b="1">
              <a:solidFill>
                <a:srgbClr val="356D64"/>
              </a:solidFill>
              <a:sym typeface="+mn-ea"/>
            </a:endParaRPr>
          </a:p>
        </p:txBody>
      </p:sp>
      <p:pic>
        <p:nvPicPr>
          <p:cNvPr id="16" name="图片 15"/>
          <p:cNvPicPr>
            <a:picLocks noChangeAspect="1"/>
          </p:cNvPicPr>
          <p:nvPr/>
        </p:nvPicPr>
        <p:blipFill>
          <a:blip r:embed="rId3"/>
          <a:stretch>
            <a:fillRect/>
          </a:stretch>
        </p:blipFill>
        <p:spPr>
          <a:xfrm>
            <a:off x="9143365" y="2985770"/>
            <a:ext cx="2733040" cy="20466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to="" calcmode="lin" valueType="num">
                                      <p:cBhvr>
                                        <p:cTn id="12" dur="1" fill="hold"/>
                                        <p:tgtEl>
                                          <p:spTgt spid="100"/>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0" grpId="0"/>
      <p:bldP spid="100" grpId="1"/>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academic	/ˌækəˈdemɪk/	a.学业的;学术的</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2" name="文本框 1"/>
          <p:cNvSpPr txBox="1"/>
          <p:nvPr/>
        </p:nvSpPr>
        <p:spPr>
          <a:xfrm>
            <a:off x="668020" y="3398520"/>
            <a:ext cx="10614025" cy="95313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Zhong Nanshan is an extraordinary doctor,who has been committed to doing</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 academic research</a:t>
            </a:r>
            <a:r>
              <a:rPr lang="zh-CN" altLang="en-US" sz="2800">
                <a:latin typeface="Times New Roman" panose="02020603050405020304" charset="0"/>
                <a:cs typeface="Times New Roman" panose="02020603050405020304" charset="0"/>
              </a:rPr>
              <a:t>.</a:t>
            </a:r>
            <a:endParaRPr lang="zh-CN" altLang="en-US" sz="2800">
              <a:latin typeface="Times New Roman" panose="02020603050405020304" charset="0"/>
              <a:cs typeface="Times New Roman" panose="02020603050405020304" charset="0"/>
            </a:endParaRPr>
          </a:p>
        </p:txBody>
      </p:sp>
      <p:sp>
        <p:nvSpPr>
          <p:cNvPr id="100" name="文本框 99"/>
          <p:cNvSpPr txBox="1"/>
          <p:nvPr/>
        </p:nvSpPr>
        <p:spPr>
          <a:xfrm>
            <a:off x="711200" y="1722120"/>
            <a:ext cx="8844915" cy="95313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From where I stand, this rule will definitely exert a profound and far-reaching effect on students’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academic performance</a:t>
            </a:r>
            <a:r>
              <a:rPr lang="en-US" sz="2800" b="0">
                <a:latin typeface="Times New Roman" panose="02020603050405020304" charset="0"/>
                <a:ea typeface="宋体" panose="02010600030101010101" pitchFamily="2" charset="-122"/>
                <a:cs typeface="Times New Roman" panose="02020603050405020304" charset="0"/>
              </a:rPr>
              <a:t>.</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668020" y="726440"/>
            <a:ext cx="10614025" cy="79883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在我看来，这一规定肯定会对学生的</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学习成绩</a:t>
            </a:r>
            <a:r>
              <a:rPr lang="zh-CN" altLang="en-US" sz="2800">
                <a:latin typeface="宋体" panose="02010600030101010101" pitchFamily="2" charset="-122"/>
                <a:ea typeface="宋体" panose="02010600030101010101" pitchFamily="2" charset="-122"/>
                <a:cs typeface="宋体" panose="02010600030101010101" pitchFamily="2" charset="-122"/>
              </a:rPr>
              <a:t>产生深远的影响。</a:t>
            </a:r>
            <a:r>
              <a:rPr lang="zh-CN" altLang="en-US" sz="1800" b="1">
                <a:solidFill>
                  <a:srgbClr val="356D64"/>
                </a:solidFill>
              </a:rPr>
              <a:t>(应用文)</a:t>
            </a:r>
            <a:endParaRPr lang="zh-CN" altLang="en-US" sz="1800" b="1">
              <a:solidFill>
                <a:srgbClr val="356D64"/>
              </a:solidFill>
            </a:endParaRPr>
          </a:p>
        </p:txBody>
      </p:sp>
      <p:sp>
        <p:nvSpPr>
          <p:cNvPr id="5" name="文本框 4"/>
          <p:cNvSpPr txBox="1"/>
          <p:nvPr/>
        </p:nvSpPr>
        <p:spPr>
          <a:xfrm>
            <a:off x="668020" y="2718435"/>
            <a:ext cx="10614025" cy="521970"/>
          </a:xfrm>
          <a:prstGeom prst="rect">
            <a:avLst/>
          </a:prstGeom>
          <a:noFill/>
        </p:spPr>
        <p:txBody>
          <a:bodyPr wrap="square" rtlCol="0" anchor="t">
            <a:spAutoFit/>
          </a:bodyPr>
          <a:p>
            <a:pPr algn="l">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钟南山是一位杰出的医生,一直致力于</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学术研究</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a:t>
            </a:r>
            <a:r>
              <a:rPr lang="zh-CN" altLang="en-US" sz="1800" b="1">
                <a:solidFill>
                  <a:srgbClr val="356D64"/>
                </a:solidFill>
                <a:sym typeface="+mn-ea"/>
              </a:rPr>
              <a:t>(应用文)</a:t>
            </a:r>
            <a:endParaRPr lang="zh-CN" altLang="en-US" sz="1800" b="1">
              <a:solidFill>
                <a:srgbClr val="356D64"/>
              </a:solidFill>
              <a:sym typeface="+mn-ea"/>
            </a:endParaRPr>
          </a:p>
        </p:txBody>
      </p:sp>
      <p:pic>
        <p:nvPicPr>
          <p:cNvPr id="6" name="图片 5"/>
          <p:cNvPicPr>
            <a:picLocks noChangeAspect="1"/>
          </p:cNvPicPr>
          <p:nvPr/>
        </p:nvPicPr>
        <p:blipFill>
          <a:blip r:embed="rId3"/>
          <a:stretch>
            <a:fillRect/>
          </a:stretch>
        </p:blipFill>
        <p:spPr>
          <a:xfrm>
            <a:off x="7372350" y="4079875"/>
            <a:ext cx="3343910" cy="2336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to="" calcmode="lin" valueType="num">
                                      <p:cBhvr>
                                        <p:cTn id="7" dur="1" fill="hold"/>
                                        <p:tgtEl>
                                          <p:spTgt spid="100"/>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09220"/>
            <a:ext cx="6724650" cy="460375"/>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objective	/əbˈdʒektɪv/	n.目标;目的 a.客观的</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78740" y="1623060"/>
            <a:ext cx="10699115" cy="138366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As a father, not only does he care about my life, but also inspires me to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set a high objective</a:t>
            </a:r>
            <a:r>
              <a:rPr lang="en-US" sz="2800" b="0">
                <a:latin typeface="Times New Roman" panose="02020603050405020304" charset="0"/>
                <a:ea typeface="宋体" panose="02010600030101010101" pitchFamily="2" charset="-122"/>
                <a:cs typeface="Times New Roman" panose="02020603050405020304" charset="0"/>
              </a:rPr>
              <a:t> and strive for it. But for his encouragement, I couldn't have made so much progress.</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121285" y="3903345"/>
            <a:ext cx="9423400" cy="138366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Integrated into an idiom, the four characters demonstrate the power of perseverance and persistence, which will contribute to achieving a challenging or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seemingly unlikely objective</a:t>
            </a:r>
            <a:r>
              <a:rPr lang="en-US" sz="2800" b="0">
                <a:latin typeface="Times New Roman" panose="02020603050405020304" charset="0"/>
                <a:ea typeface="宋体" panose="02010600030101010101" pitchFamily="2" charset="-122"/>
                <a:cs typeface="Times New Roman" panose="02020603050405020304" charset="0"/>
              </a:rPr>
              <a:t>.</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8" name="文本框 7"/>
          <p:cNvSpPr txBox="1"/>
          <p:nvPr/>
        </p:nvSpPr>
        <p:spPr>
          <a:xfrm>
            <a:off x="78740" y="5715000"/>
            <a:ext cx="11161395" cy="95313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The advantages and disadvantages of ratings are often closely related. It is necessary to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hold an objective attitude towards</a:t>
            </a:r>
            <a:r>
              <a:rPr lang="en-US" sz="2800" b="0">
                <a:latin typeface="Times New Roman" panose="02020603050405020304" charset="0"/>
                <a:ea typeface="宋体" panose="02010600030101010101" pitchFamily="2" charset="-122"/>
                <a:cs typeface="Times New Roman" panose="02020603050405020304" charset="0"/>
              </a:rPr>
              <a:t> ratings.</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nvSpPr>
        <p:spPr>
          <a:xfrm>
            <a:off x="120650" y="530225"/>
            <a:ext cx="11161395" cy="122999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作为一个父亲，他不仅关心我的生活，还激励我</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树立一个崇高的目标</a:t>
            </a:r>
            <a:r>
              <a:rPr lang="zh-CN" altLang="en-US" sz="2800">
                <a:latin typeface="宋体" panose="02010600030101010101" pitchFamily="2" charset="-122"/>
                <a:ea typeface="宋体" panose="02010600030101010101" pitchFamily="2" charset="-122"/>
                <a:cs typeface="宋体" panose="02010600030101010101" pitchFamily="2" charset="-122"/>
              </a:rPr>
              <a:t>并为之奋斗。要不是他的鼓励，我不可能取得这么大的进步。</a:t>
            </a:r>
            <a:r>
              <a:rPr lang="zh-CN" altLang="en-US" sz="1800" b="1">
                <a:solidFill>
                  <a:srgbClr val="356D64"/>
                </a:solidFill>
              </a:rPr>
              <a:t>(</a:t>
            </a:r>
            <a:r>
              <a:rPr lang="zh-CN" altLang="en-US" sz="1800" b="1">
                <a:solidFill>
                  <a:srgbClr val="356D64"/>
                </a:solidFill>
                <a:sym typeface="+mn-ea"/>
              </a:rPr>
              <a:t>2020全国I应用文之介绍身边最尊敬和爱戴的人</a:t>
            </a:r>
            <a:r>
              <a:rPr lang="zh-CN" altLang="en-US" sz="1800" b="1">
                <a:solidFill>
                  <a:srgbClr val="356D64"/>
                </a:solidFill>
              </a:rPr>
              <a:t>)</a:t>
            </a:r>
            <a:endParaRPr lang="zh-CN" altLang="en-US" sz="1800" b="1">
              <a:solidFill>
                <a:srgbClr val="356D64"/>
              </a:solidFill>
            </a:endParaRPr>
          </a:p>
        </p:txBody>
      </p:sp>
      <p:sp>
        <p:nvSpPr>
          <p:cNvPr id="10" name="文本框 9"/>
          <p:cNvSpPr txBox="1"/>
          <p:nvPr/>
        </p:nvSpPr>
        <p:spPr>
          <a:xfrm>
            <a:off x="0" y="2822575"/>
            <a:ext cx="10059035" cy="1229995"/>
          </a:xfrm>
          <a:prstGeom prst="rect">
            <a:avLst/>
          </a:prstGeom>
          <a:noFill/>
        </p:spPr>
        <p:txBody>
          <a:bodyPr wrap="square" rtlCol="0" anchor="t">
            <a:spAutoFit/>
          </a:bodyPr>
          <a:p>
            <a:pPr algn="l">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这四个字结合成一个成语，展示了毅力和毅力的力量，这将有助于实现具有挑战性或</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看似不可能的目标</a:t>
            </a:r>
            <a:r>
              <a:rPr lang="zh-CN" altLang="en-US" sz="2800">
                <a:latin typeface="宋体" panose="02010600030101010101" pitchFamily="2" charset="-122"/>
                <a:ea typeface="宋体" panose="02010600030101010101" pitchFamily="2" charset="-122"/>
                <a:cs typeface="宋体" panose="02010600030101010101" pitchFamily="2" charset="-122"/>
              </a:rPr>
              <a:t>。</a:t>
            </a:r>
            <a:r>
              <a:rPr lang="zh-CN" altLang="en-US" sz="1800" b="1">
                <a:solidFill>
                  <a:srgbClr val="356D64"/>
                </a:solidFill>
              </a:rPr>
              <a:t>(应用文之介绍中国成语”水滴石穿“)</a:t>
            </a:r>
            <a:endParaRPr lang="zh-CN" altLang="en-US" sz="1800" b="1">
              <a:solidFill>
                <a:srgbClr val="356D64"/>
              </a:solidFill>
            </a:endParaRPr>
          </a:p>
        </p:txBody>
      </p:sp>
      <p:sp>
        <p:nvSpPr>
          <p:cNvPr id="11" name="文本框 10"/>
          <p:cNvSpPr txBox="1"/>
          <p:nvPr/>
        </p:nvSpPr>
        <p:spPr>
          <a:xfrm>
            <a:off x="121285" y="5205730"/>
            <a:ext cx="12070715" cy="521970"/>
          </a:xfrm>
          <a:prstGeom prst="rect">
            <a:avLst/>
          </a:prstGeom>
          <a:noFill/>
        </p:spPr>
        <p:txBody>
          <a:bodyPr wrap="square" rtlCol="0" anchor="t">
            <a:spAutoFit/>
          </a:bodyPr>
          <a:p>
            <a:pPr algn="l">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rPr>
              <a:t>3.</a:t>
            </a:r>
            <a:r>
              <a:rPr lang="zh-CN" altLang="en-US" sz="2800">
                <a:latin typeface="宋体" panose="02010600030101010101" pitchFamily="2" charset="-122"/>
                <a:ea typeface="宋体" panose="02010600030101010101" pitchFamily="2" charset="-122"/>
                <a:cs typeface="宋体" panose="02010600030101010101" pitchFamily="2" charset="-122"/>
              </a:rPr>
              <a:t>分级的优点和缺点往往是密切相关的。有必要对分级</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持客观态度</a:t>
            </a:r>
            <a:r>
              <a:rPr lang="zh-CN" altLang="en-US" sz="2800">
                <a:latin typeface="宋体" panose="02010600030101010101" pitchFamily="2" charset="-122"/>
                <a:ea typeface="宋体" panose="02010600030101010101" pitchFamily="2" charset="-122"/>
                <a:cs typeface="宋体" panose="02010600030101010101" pitchFamily="2" charset="-122"/>
              </a:rPr>
              <a:t>。</a:t>
            </a:r>
            <a:r>
              <a:rPr lang="zh-CN" altLang="en-US" sz="1800" b="1">
                <a:solidFill>
                  <a:srgbClr val="356D64"/>
                </a:solidFill>
              </a:rPr>
              <a:t>(应用文)</a:t>
            </a:r>
            <a:endParaRPr lang="zh-CN" altLang="en-US" sz="1800" b="1">
              <a:solidFill>
                <a:srgbClr val="356D64"/>
              </a:solidFill>
            </a:endParaRPr>
          </a:p>
        </p:txBody>
      </p:sp>
      <p:pic>
        <p:nvPicPr>
          <p:cNvPr id="12" name="图片 11"/>
          <p:cNvPicPr>
            <a:picLocks noChangeAspect="1"/>
          </p:cNvPicPr>
          <p:nvPr/>
        </p:nvPicPr>
        <p:blipFill>
          <a:blip r:embed="rId3"/>
          <a:stretch>
            <a:fillRect/>
          </a:stretch>
        </p:blipFill>
        <p:spPr>
          <a:xfrm>
            <a:off x="9887585" y="2594610"/>
            <a:ext cx="2152650" cy="228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to="" calcmode="lin" valueType="num">
                                      <p:cBhvr>
                                        <p:cTn id="7" dur="1" fill="hold"/>
                                        <p:tgtEl>
                                          <p:spTgt spid="100"/>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custDataLst>
              <p:tags r:id="rId1"/>
            </p:custDataLst>
          </p:nvPr>
        </p:nvCxnSpPr>
        <p:spPr bwMode="auto">
          <a:xfrm flipV="1">
            <a:off x="301413" y="417407"/>
            <a:ext cx="10980420" cy="60325"/>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29" name="文本框 28"/>
          <p:cNvSpPr txBox="1"/>
          <p:nvPr>
            <p:custDataLst>
              <p:tags r:id="rId2"/>
            </p:custDataLst>
          </p:nvPr>
        </p:nvSpPr>
        <p:spPr>
          <a:xfrm>
            <a:off x="502920" y="109220"/>
            <a:ext cx="1268095" cy="368300"/>
          </a:xfrm>
          <a:prstGeom prst="rect">
            <a:avLst/>
          </a:prstGeom>
          <a:noFill/>
        </p:spPr>
        <p:txBody>
          <a:bodyPr wrap="square" rtlCol="0">
            <a:spAutoFit/>
          </a:bodyPr>
          <a:p>
            <a:r>
              <a:rPr lang="zh-CN" altLang="en-US">
                <a:ln w="22225">
                  <a:solidFill>
                    <a:schemeClr val="accent2"/>
                  </a:solidFill>
                  <a:prstDash val="solid"/>
                </a:ln>
                <a:solidFill>
                  <a:schemeClr val="accent2">
                    <a:lumMod val="40000"/>
                    <a:lumOff val="60000"/>
                  </a:schemeClr>
                </a:solidFill>
              </a:rPr>
              <a:t>活用词汇</a:t>
            </a:r>
            <a:endParaRPr lang="zh-CN" altLang="en-US">
              <a:ln w="22225">
                <a:solidFill>
                  <a:schemeClr val="accent2"/>
                </a:solidFill>
                <a:prstDash val="solid"/>
              </a:ln>
              <a:solidFill>
                <a:schemeClr val="accent2">
                  <a:lumMod val="40000"/>
                  <a:lumOff val="60000"/>
                </a:schemeClr>
              </a:solidFill>
            </a:endParaRPr>
          </a:p>
        </p:txBody>
      </p:sp>
      <p:sp>
        <p:nvSpPr>
          <p:cNvPr id="32" name="文本框 31"/>
          <p:cNvSpPr txBox="1"/>
          <p:nvPr/>
        </p:nvSpPr>
        <p:spPr>
          <a:xfrm>
            <a:off x="1771015" y="-18415"/>
            <a:ext cx="6724650" cy="645160"/>
          </a:xfrm>
          <a:prstGeom prst="rect">
            <a:avLst/>
          </a:prstGeom>
          <a:noFill/>
        </p:spPr>
        <p:txBody>
          <a:bodyPr wrap="square" rtlCol="0" anchor="t">
            <a:spAutoFit/>
          </a:bodyPr>
          <a:p>
            <a:r>
              <a:rPr lang="zh-CN" altLang="en-US" sz="2400" b="1">
                <a:solidFill>
                  <a:schemeClr val="accent1">
                    <a:lumMod val="75000"/>
                  </a:schemeClr>
                </a:solidFill>
                <a:latin typeface="Times New Roman" panose="02020603050405020304" charset="0"/>
                <a:cs typeface="Times New Roman" panose="02020603050405020304" charset="0"/>
              </a:rPr>
              <a:t>evaluate</a:t>
            </a:r>
            <a:r>
              <a:rPr lang="zh-CN" altLang="en-US" sz="3600" b="1">
                <a:solidFill>
                  <a:srgbClr val="C00000"/>
                </a:solidFill>
                <a:latin typeface="Times New Roman" panose="02020603050405020304" charset="0"/>
                <a:ea typeface="宋体" panose="02010600030101010101" pitchFamily="2" charset="-122"/>
                <a:cs typeface="Times New Roman" panose="02020603050405020304" charset="0"/>
              </a:rPr>
              <a:t>	</a:t>
            </a:r>
            <a:r>
              <a:rPr lang="zh-CN" altLang="en-US" sz="2400" b="1">
                <a:solidFill>
                  <a:schemeClr val="accent1">
                    <a:lumMod val="75000"/>
                  </a:schemeClr>
                </a:solidFill>
                <a:latin typeface="Times New Roman" panose="02020603050405020304" charset="0"/>
                <a:cs typeface="Times New Roman" panose="02020603050405020304" charset="0"/>
              </a:rPr>
              <a:t>/ɪˈvæljueɪt/	vt.评价;评估</a:t>
            </a:r>
            <a:endParaRPr lang="zh-CN" altLang="en-US" sz="2400" b="1">
              <a:solidFill>
                <a:schemeClr val="accent1">
                  <a:lumMod val="75000"/>
                </a:schemeClr>
              </a:solidFill>
              <a:latin typeface="Times New Roman" panose="02020603050405020304" charset="0"/>
              <a:cs typeface="Times New Roman" panose="02020603050405020304" charset="0"/>
            </a:endParaRPr>
          </a:p>
        </p:txBody>
      </p:sp>
      <p:sp>
        <p:nvSpPr>
          <p:cNvPr id="100" name="文本框 99"/>
          <p:cNvSpPr txBox="1"/>
          <p:nvPr/>
        </p:nvSpPr>
        <p:spPr>
          <a:xfrm>
            <a:off x="301625" y="5777865"/>
            <a:ext cx="9377045" cy="521970"/>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For each side of the subject, think carefully and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evaluate</a:t>
            </a:r>
            <a:r>
              <a:rPr lang="en-US" sz="2800" b="0">
                <a:latin typeface="Times New Roman" panose="02020603050405020304" charset="0"/>
                <a:ea typeface="宋体" panose="02010600030101010101" pitchFamily="2" charset="-122"/>
                <a:cs typeface="Times New Roman" panose="02020603050405020304" charset="0"/>
              </a:rPr>
              <a:t> it. </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301625" y="3872230"/>
            <a:ext cx="8943340" cy="1383665"/>
          </a:xfrm>
          <a:prstGeom prst="rect">
            <a:avLst/>
          </a:prstGeom>
          <a:noFill/>
          <a:ln w="9525">
            <a:noFill/>
          </a:ln>
        </p:spPr>
        <p:txBody>
          <a:bodyPr wrap="square">
            <a:spAutoFit/>
          </a:bodyPr>
          <a:p>
            <a:pPr indent="0"/>
            <a:r>
              <a:rPr lang="en-US" sz="2800" b="0">
                <a:solidFill>
                  <a:srgbClr val="0A0A0A"/>
                </a:solidFill>
                <a:latin typeface="Times New Roman" panose="02020603050405020304" charset="0"/>
                <a:ea typeface="宋体" panose="02010600030101010101" pitchFamily="2" charset="-122"/>
                <a:cs typeface="Times New Roman" panose="02020603050405020304" charset="0"/>
              </a:rPr>
              <a:t> Till now we've received up to forty submissions, which will be</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 evaluated </a:t>
            </a:r>
            <a:r>
              <a:rPr lang="en-US" sz="2800" b="0">
                <a:solidFill>
                  <a:srgbClr val="0A0A0A"/>
                </a:solidFill>
                <a:latin typeface="Times New Roman" panose="02020603050405020304" charset="0"/>
                <a:ea typeface="宋体" panose="02010600030101010101" pitchFamily="2" charset="-122"/>
                <a:cs typeface="Times New Roman" panose="02020603050405020304" charset="0"/>
              </a:rPr>
              <a:t>against rating criteria, including content richness, layout creativity and artistic expressiveness. </a:t>
            </a:r>
            <a:endParaRPr lang="en-US" altLang="en-US" sz="2800" b="0">
              <a:solidFill>
                <a:srgbClr val="0A0A0A"/>
              </a:solidFill>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301625" y="1612900"/>
            <a:ext cx="10874375" cy="953135"/>
          </a:xfrm>
          <a:prstGeom prst="rect">
            <a:avLst/>
          </a:prstGeom>
          <a:noFill/>
          <a:ln w="9525">
            <a:noFill/>
          </a:ln>
        </p:spPr>
        <p:txBody>
          <a:bodyPr wrap="square">
            <a:spAutoFit/>
          </a:bodyPr>
          <a:p>
            <a:pPr indent="0"/>
            <a:r>
              <a:rPr lang="en-US" sz="2800" b="0">
                <a:latin typeface="Times New Roman" panose="02020603050405020304" charset="0"/>
                <a:ea typeface="宋体" panose="02010600030101010101" pitchFamily="2" charset="-122"/>
                <a:cs typeface="Times New Roman" panose="02020603050405020304" charset="0"/>
              </a:rPr>
              <a:t>For students can further recognize the background, analyze and the cause and </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evaluate the effect</a:t>
            </a:r>
            <a:r>
              <a:rPr lang="en-US" sz="2800" b="0">
                <a:latin typeface="Times New Roman" panose="02020603050405020304" charset="0"/>
                <a:ea typeface="宋体" panose="02010600030101010101" pitchFamily="2" charset="-122"/>
                <a:cs typeface="Times New Roman" panose="02020603050405020304" charset="0"/>
              </a:rPr>
              <a:t> after the whole process of rehearsal.</a:t>
            </a:r>
            <a:endParaRPr lang="en-US" altLang="en-US" sz="2800" b="0">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nvSpPr>
        <p:spPr>
          <a:xfrm>
            <a:off x="301625" y="5255895"/>
            <a:ext cx="10687050" cy="521970"/>
          </a:xfrm>
          <a:prstGeom prst="rect">
            <a:avLst/>
          </a:prstGeom>
          <a:noFill/>
        </p:spPr>
        <p:txBody>
          <a:bodyPr wrap="square" rtlCol="0" anchor="t">
            <a:spAutoFit/>
          </a:bodyPr>
          <a:p>
            <a:pPr algn="l">
              <a:buClrTx/>
              <a:buSzTx/>
              <a:buFontTx/>
            </a:pPr>
            <a:r>
              <a:rPr lang="en-US" altLang="zh-CN" sz="2800">
                <a:latin typeface="宋体" panose="02010600030101010101" pitchFamily="2" charset="-122"/>
                <a:ea typeface="宋体" panose="02010600030101010101" pitchFamily="2" charset="-122"/>
                <a:sym typeface="+mn-ea"/>
              </a:rPr>
              <a:t>3.</a:t>
            </a:r>
            <a:r>
              <a:rPr lang="zh-CN" sz="2800">
                <a:latin typeface="宋体" panose="02010600030101010101" pitchFamily="2" charset="-122"/>
                <a:ea typeface="宋体" panose="02010600030101010101" pitchFamily="2" charset="-122"/>
                <a:sym typeface="+mn-ea"/>
              </a:rPr>
              <a:t>对于主题的每一方面，都要仔细思考和</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评估</a:t>
            </a:r>
            <a:r>
              <a:rPr lang="zh-CN" sz="2800">
                <a:latin typeface="宋体" panose="02010600030101010101" pitchFamily="2" charset="-122"/>
                <a:ea typeface="宋体" panose="02010600030101010101" pitchFamily="2" charset="-122"/>
                <a:sym typeface="+mn-ea"/>
              </a:rPr>
              <a:t>。</a:t>
            </a:r>
            <a:r>
              <a:rPr lang="zh-CN" altLang="en-US" sz="1800" b="1">
                <a:solidFill>
                  <a:srgbClr val="356D64"/>
                </a:solidFill>
                <a:sym typeface="+mn-ea"/>
              </a:rPr>
              <a:t>(应用文)</a:t>
            </a:r>
            <a:endParaRPr lang="zh-CN" altLang="en-US" sz="1800" b="1">
              <a:solidFill>
                <a:srgbClr val="356D64"/>
              </a:solidFill>
              <a:sym typeface="+mn-ea"/>
            </a:endParaRPr>
          </a:p>
        </p:txBody>
      </p:sp>
      <p:sp>
        <p:nvSpPr>
          <p:cNvPr id="8" name="文本框 7"/>
          <p:cNvSpPr txBox="1"/>
          <p:nvPr/>
        </p:nvSpPr>
        <p:spPr>
          <a:xfrm>
            <a:off x="181610" y="2566035"/>
            <a:ext cx="8742045" cy="1383665"/>
          </a:xfrm>
          <a:prstGeom prst="rect">
            <a:avLst/>
          </a:prstGeom>
          <a:noFill/>
        </p:spPr>
        <p:txBody>
          <a:bodyPr wrap="square" rtlCol="0" anchor="t">
            <a:spAutoFit/>
          </a:bodyPr>
          <a:p>
            <a:pPr algn="l">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到目前为止，我们已经收到了多达40份作品，我们将根据评分标准对这些作品进行</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评估</a:t>
            </a:r>
            <a:r>
              <a:rPr lang="zh-CN" altLang="en-US" sz="2800">
                <a:latin typeface="宋体" panose="02010600030101010101" pitchFamily="2" charset="-122"/>
                <a:ea typeface="宋体" panose="02010600030101010101" pitchFamily="2" charset="-122"/>
                <a:cs typeface="宋体" panose="02010600030101010101" pitchFamily="2" charset="-122"/>
              </a:rPr>
              <a:t>，包括内容的丰富性、布局的创造性和艺术表现力。</a:t>
            </a:r>
            <a:r>
              <a:rPr lang="zh-CN" altLang="en-US" sz="1800" b="1">
                <a:solidFill>
                  <a:srgbClr val="356D64"/>
                </a:solidFill>
              </a:rPr>
              <a:t>(应用文之邀请外教评审手抄报)</a:t>
            </a:r>
            <a:endParaRPr lang="zh-CN" altLang="en-US" sz="1800" b="1">
              <a:solidFill>
                <a:srgbClr val="356D64"/>
              </a:solidFill>
            </a:endParaRPr>
          </a:p>
        </p:txBody>
      </p:sp>
      <p:sp>
        <p:nvSpPr>
          <p:cNvPr id="9" name="文本框 8"/>
          <p:cNvSpPr txBox="1"/>
          <p:nvPr/>
        </p:nvSpPr>
        <p:spPr>
          <a:xfrm>
            <a:off x="301625" y="643255"/>
            <a:ext cx="10687050" cy="95313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学生可以在排练的整个过程中进一步认识背景，分析原因，</a:t>
            </a:r>
            <a:r>
              <a:rPr lang="zh-CN" altLang="en-US" sz="2800" b="1">
                <a:solidFill>
                  <a:srgbClr val="C00000"/>
                </a:solidFill>
                <a:latin typeface="Times New Roman" panose="02020603050405020304" charset="0"/>
                <a:ea typeface="宋体" panose="02010600030101010101" pitchFamily="2" charset="-122"/>
                <a:cs typeface="Times New Roman" panose="02020603050405020304" charset="0"/>
              </a:rPr>
              <a:t>评价效果</a:t>
            </a:r>
            <a:r>
              <a:rPr lang="zh-CN" altLang="en-US" sz="2800">
                <a:latin typeface="宋体" panose="02010600030101010101" pitchFamily="2" charset="-122"/>
                <a:ea typeface="宋体" panose="02010600030101010101" pitchFamily="2" charset="-122"/>
                <a:cs typeface="宋体" panose="02010600030101010101" pitchFamily="2" charset="-122"/>
              </a:rPr>
              <a:t>。</a:t>
            </a:r>
            <a:r>
              <a:rPr lang="zh-CN" altLang="en-US" sz="1800" b="1">
                <a:solidFill>
                  <a:srgbClr val="356D64"/>
                </a:solidFill>
              </a:rPr>
              <a:t>(2022年上海卷应用文之走进历史活动)</a:t>
            </a:r>
            <a:endParaRPr lang="zh-CN" altLang="en-US" sz="1800" b="1">
              <a:solidFill>
                <a:srgbClr val="356D64"/>
              </a:solidFill>
            </a:endParaRPr>
          </a:p>
        </p:txBody>
      </p:sp>
      <p:pic>
        <p:nvPicPr>
          <p:cNvPr id="10" name="图片 9"/>
          <p:cNvPicPr>
            <a:picLocks noChangeAspect="1"/>
          </p:cNvPicPr>
          <p:nvPr/>
        </p:nvPicPr>
        <p:blipFill>
          <a:blip r:embed="rId3"/>
          <a:stretch>
            <a:fillRect/>
          </a:stretch>
        </p:blipFill>
        <p:spPr>
          <a:xfrm>
            <a:off x="9142730" y="2106930"/>
            <a:ext cx="2247900" cy="2638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 to="" calcmode="lin" valueType="num">
                                      <p:cBhvr>
                                        <p:cTn id="17" dur="1" fill="hold"/>
                                        <p:tgtEl>
                                          <p:spTgt spid="10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100" grpId="0"/>
      <p:bldP spid="100" grpId="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AS_UNIQUEID" val="809"/>
  <p:tag name="KSO_WM_BEAUTIFY_FLAG" val=""/>
</p:tagLst>
</file>

<file path=ppt/tags/tag100.xml><?xml version="1.0" encoding="utf-8"?>
<p:tagLst xmlns:p="http://schemas.openxmlformats.org/presentationml/2006/main">
  <p:tag name="AS_UNIQUEID" val="809"/>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AS_UNIQUEID" val="809"/>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AS_UNIQUEID" val="809"/>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AS_UNIQUEID" val="809"/>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AS_UNIQUEID" val="809"/>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AS_UNIQUEID" val="809"/>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AS_UNIQUEID" val="809"/>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AS_UNIQUEID" val="809"/>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AS_UNIQUEID" val="809"/>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AS_UNIQUEID" val="809"/>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AS_UNIQUEID" val="809"/>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AS_UNIQUEID" val="809"/>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AS_UNIQUEID" val="809"/>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AS_UNIQUEID" val="809"/>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UNIQUEID" val="809"/>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AS_UNIQUEID" val="809"/>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AS_UNIQUEID" val="809"/>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AS_UNIQUEID" val="809"/>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AS_UNIQUEID" val="809"/>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809"/>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AS_UNIQUEID" val="809"/>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DIAGRAM_VIRTUALLY_FRAME" val="{&quot;height&quot;:453.45,&quot;left&quot;:11.6,&quot;top&quot;:50.15,&quot;width&quot;:893.25}"/>
</p:tagLst>
</file>

<file path=ppt/tags/tag35.xml><?xml version="1.0" encoding="utf-8"?>
<p:tagLst xmlns:p="http://schemas.openxmlformats.org/presentationml/2006/main">
  <p:tag name="KSO_WM_DIAGRAM_VIRTUALLY_FRAME" val="{&quot;height&quot;:453.45,&quot;left&quot;:11.6,&quot;top&quot;:50.15,&quot;width&quot;:893.25}"/>
</p:tagLst>
</file>

<file path=ppt/tags/tag36.xml><?xml version="1.0" encoding="utf-8"?>
<p:tagLst xmlns:p="http://schemas.openxmlformats.org/presentationml/2006/main">
  <p:tag name="KSO_WM_DIAGRAM_VIRTUALLY_FRAME" val="{&quot;height&quot;:453.45,&quot;left&quot;:11.6,&quot;top&quot;:50.15,&quot;width&quot;:893.25}"/>
</p:tagLst>
</file>

<file path=ppt/tags/tag37.xml><?xml version="1.0" encoding="utf-8"?>
<p:tagLst xmlns:p="http://schemas.openxmlformats.org/presentationml/2006/main">
  <p:tag name="KSO_WM_DIAGRAM_VIRTUALLY_FRAME" val="{&quot;height&quot;:453.45,&quot;left&quot;:11.6,&quot;top&quot;:50.15,&quot;width&quot;:893.25}"/>
</p:tagLst>
</file>

<file path=ppt/tags/tag38.xml><?xml version="1.0" encoding="utf-8"?>
<p:tagLst xmlns:p="http://schemas.openxmlformats.org/presentationml/2006/main">
  <p:tag name="KSO_WM_DIAGRAM_VIRTUALLY_FRAME" val="{&quot;height&quot;:453.45,&quot;left&quot;:11.6,&quot;top&quot;:50.15,&quot;width&quot;:893.25}"/>
</p:tagLst>
</file>

<file path=ppt/tags/tag39.xml><?xml version="1.0" encoding="utf-8"?>
<p:tagLst xmlns:p="http://schemas.openxmlformats.org/presentationml/2006/main">
  <p:tag name="KSO_WM_DIAGRAM_VIRTUALLY_FRAME" val="{&quot;height&quot;:453.45,&quot;left&quot;:11.6,&quot;top&quot;:50.15,&quot;width&quot;:893.25}"/>
</p:tagLst>
</file>

<file path=ppt/tags/tag4.xml><?xml version="1.0" encoding="utf-8"?>
<p:tagLst xmlns:p="http://schemas.openxmlformats.org/presentationml/2006/main">
  <p:tag name="AS_UNIQUEID" val="809"/>
  <p:tag name="KSO_WM_BEAUTIFY_FLAG" val=""/>
</p:tagLst>
</file>

<file path=ppt/tags/tag40.xml><?xml version="1.0" encoding="utf-8"?>
<p:tagLst xmlns:p="http://schemas.openxmlformats.org/presentationml/2006/main">
  <p:tag name="KSO_WM_DIAGRAM_VIRTUALLY_FRAME" val="{&quot;height&quot;:453.45,&quot;left&quot;:11.6,&quot;top&quot;:50.15,&quot;width&quot;:893.25}"/>
</p:tagLst>
</file>

<file path=ppt/tags/tag41.xml><?xml version="1.0" encoding="utf-8"?>
<p:tagLst xmlns:p="http://schemas.openxmlformats.org/presentationml/2006/main">
  <p:tag name="AS_UNIQUEID" val="809"/>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AS_UNIQUEID" val="809"/>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AS_UNIQUEID" val="809"/>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AS_UNIQUEID" val="809"/>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AS_UNIQUEID" val="809"/>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AS_UNIQUEID" val="809"/>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AS_UNIQUEID" val="809"/>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AS_UNIQUEID" val="809"/>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AS_UNIQUEID" val="809"/>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AS_UNIQUEID" val="809"/>
  <p:tag name="KSO_WM_BEAUTIFY_FLAG" val=""/>
</p:tagLst>
</file>

<file path=ppt/tags/tag6.xml><?xml version="1.0" encoding="utf-8"?>
<p:tagLst xmlns:p="http://schemas.openxmlformats.org/presentationml/2006/main">
  <p:tag name="AS_UNIQUEID" val="809"/>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AS_UNIQUEID" val="809"/>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AS_UNIQUEID" val="809"/>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AS_UNIQUEID" val="809"/>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AS_UNIQUEID" val="809"/>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DIAGRAM_VIRTUALLY_FRAME" val="{&quot;height&quot;:502.4,&quot;left&quot;:13.75,&quot;top&quot;:37.6,&quot;width&quot;:946.2}"/>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502.4,&quot;left&quot;:13.75,&quot;top&quot;:37.6,&quot;width&quot;:946.2}"/>
</p:tagLst>
</file>

<file path=ppt/tags/tag71.xml><?xml version="1.0" encoding="utf-8"?>
<p:tagLst xmlns:p="http://schemas.openxmlformats.org/presentationml/2006/main">
  <p:tag name="KSO_WM_DIAGRAM_VIRTUALLY_FRAME" val="{&quot;height&quot;:502.4,&quot;left&quot;:13.75,&quot;top&quot;:37.6,&quot;width&quot;:946.2}"/>
</p:tagLst>
</file>

<file path=ppt/tags/tag72.xml><?xml version="1.0" encoding="utf-8"?>
<p:tagLst xmlns:p="http://schemas.openxmlformats.org/presentationml/2006/main">
  <p:tag name="KSO_WM_DIAGRAM_VIRTUALLY_FRAME" val="{&quot;height&quot;:502.4,&quot;left&quot;:13.75,&quot;top&quot;:37.6,&quot;width&quot;:946.2}"/>
</p:tagLst>
</file>

<file path=ppt/tags/tag73.xml><?xml version="1.0" encoding="utf-8"?>
<p:tagLst xmlns:p="http://schemas.openxmlformats.org/presentationml/2006/main">
  <p:tag name="KSO_WM_DIAGRAM_VIRTUALLY_FRAME" val="{&quot;height&quot;:502.4,&quot;left&quot;:13.75,&quot;top&quot;:37.6,&quot;width&quot;:946.2}"/>
</p:tagLst>
</file>

<file path=ppt/tags/tag74.xml><?xml version="1.0" encoding="utf-8"?>
<p:tagLst xmlns:p="http://schemas.openxmlformats.org/presentationml/2006/main">
  <p:tag name="KSO_WM_DIAGRAM_VIRTUALLY_FRAME" val="{&quot;height&quot;:502.4,&quot;left&quot;:13.75,&quot;top&quot;:37.6,&quot;width&quot;:946.2}"/>
</p:tagLst>
</file>

<file path=ppt/tags/tag75.xml><?xml version="1.0" encoding="utf-8"?>
<p:tagLst xmlns:p="http://schemas.openxmlformats.org/presentationml/2006/main">
  <p:tag name="KSO_WM_DIAGRAM_VIRTUALLY_FRAME" val="{&quot;height&quot;:502.4,&quot;left&quot;:13.75,&quot;top&quot;:37.6,&quot;width&quot;:946.2}"/>
</p:tagLst>
</file>

<file path=ppt/tags/tag76.xml><?xml version="1.0" encoding="utf-8"?>
<p:tagLst xmlns:p="http://schemas.openxmlformats.org/presentationml/2006/main">
  <p:tag name="KSO_WM_DIAGRAM_VIRTUALLY_FRAME" val="{&quot;height&quot;:502.4,&quot;left&quot;:13.75,&quot;top&quot;:37.6,&quot;width&quot;:946.2}"/>
</p:tagLst>
</file>

<file path=ppt/tags/tag77.xml><?xml version="1.0" encoding="utf-8"?>
<p:tagLst xmlns:p="http://schemas.openxmlformats.org/presentationml/2006/main">
  <p:tag name="KSO_WM_DIAGRAM_VIRTUALLY_FRAME" val="{&quot;height&quot;:502.4,&quot;left&quot;:13.75,&quot;top&quot;:37.6,&quot;width&quot;:946.2}"/>
</p:tagLst>
</file>

<file path=ppt/tags/tag78.xml><?xml version="1.0" encoding="utf-8"?>
<p:tagLst xmlns:p="http://schemas.openxmlformats.org/presentationml/2006/main">
  <p:tag name="AS_UNIQUEID" val="809"/>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AS_UNIQUEID" val="809"/>
  <p:tag name="KSO_WM_BEAUTIFY_FLAG" val=""/>
</p:tagLst>
</file>

<file path=ppt/tags/tag80.xml><?xml version="1.0" encoding="utf-8"?>
<p:tagLst xmlns:p="http://schemas.openxmlformats.org/presentationml/2006/main">
  <p:tag name="AS_UNIQUEID" val="809"/>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AS_UNIQUEID" val="809"/>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AS_UNIQUEID" val="809"/>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AS_UNIQUEID" val="809"/>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AS_UNIQUEID" val="809"/>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AS_UNIQUEID" val="809"/>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AS_UNIQUEID" val="809"/>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AS_UNIQUEID" val="809"/>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AS_UNIQUEID" val="809"/>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AS_UNIQUEID" val="809"/>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第一PPT，www.1ppt.com">
  <a:themeElements>
    <a:clrScheme name="莫兰迪1">
      <a:dk1>
        <a:srgbClr val="000000"/>
      </a:dk1>
      <a:lt1>
        <a:srgbClr val="FFFFFF"/>
      </a:lt1>
      <a:dk2>
        <a:srgbClr val="000000"/>
      </a:dk2>
      <a:lt2>
        <a:srgbClr val="FFFFFF"/>
      </a:lt2>
      <a:accent1>
        <a:srgbClr val="356D64"/>
      </a:accent1>
      <a:accent2>
        <a:srgbClr val="E8AA88"/>
      </a:accent2>
      <a:accent3>
        <a:srgbClr val="E7BE95"/>
      </a:accent3>
      <a:accent4>
        <a:srgbClr val="959FAB"/>
      </a:accent4>
      <a:accent5>
        <a:srgbClr val="A5A5A5"/>
      </a:accent5>
      <a:accent6>
        <a:srgbClr val="C9C9C9"/>
      </a:accent6>
      <a:hlink>
        <a:srgbClr val="0F73EE"/>
      </a:hlink>
      <a:folHlink>
        <a:srgbClr val="BFBFBF"/>
      </a:folHlink>
    </a:clrScheme>
    <a:fontScheme name="tmxt0oye">
      <a:majorFont>
        <a:latin typeface="印品黑体"/>
        <a:ea typeface="印品黑体"/>
        <a:cs typeface=""/>
      </a:majorFont>
      <a:minorFont>
        <a:latin typeface="印品黑体"/>
        <a:ea typeface="印品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mxt0oye">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20616</Words>
  <Application>WPS 演示</Application>
  <PresentationFormat>宽屏</PresentationFormat>
  <Paragraphs>759</Paragraphs>
  <Slides>53</Slides>
  <Notes>2</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53</vt:i4>
      </vt:variant>
    </vt:vector>
  </HeadingPairs>
  <TitlesOfParts>
    <vt:vector size="71" baseType="lpstr">
      <vt:lpstr>Arial</vt:lpstr>
      <vt:lpstr>宋体</vt:lpstr>
      <vt:lpstr>Wingdings</vt:lpstr>
      <vt:lpstr>微软雅黑</vt:lpstr>
      <vt:lpstr>Calibri</vt:lpstr>
      <vt:lpstr>隶书</vt:lpstr>
      <vt:lpstr>Times New Roman</vt:lpstr>
      <vt:lpstr>Arial Unicode MS</vt:lpstr>
      <vt:lpstr>印品黑体</vt:lpstr>
      <vt:lpstr>黑体</vt:lpstr>
      <vt:lpstr>Microsoft YaHei UI</vt:lpstr>
      <vt:lpstr>Harlow Solid Italic</vt:lpstr>
      <vt:lpstr>HelveticaNeue</vt:lpstr>
      <vt:lpstr>华文新魏</vt:lpstr>
      <vt:lpstr>Segoe Print</vt:lpstr>
      <vt:lpstr>Gabriola</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毕业答辩</dc:title>
  <dc:creator>第一PPT</dc:creator>
  <cp:keywords>www.1ppt.com</cp:keywords>
  <dc:description>www.1ppt.com</dc:description>
  <cp:lastModifiedBy>Administrator</cp:lastModifiedBy>
  <cp:revision>24</cp:revision>
  <dcterms:created xsi:type="dcterms:W3CDTF">2019-11-26T03:41:00Z</dcterms:created>
  <dcterms:modified xsi:type="dcterms:W3CDTF">2024-08-21T06:12:53Z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37721FAB789F4A08AFD157AA5507E8F3_13</vt:lpwstr>
  </property>
  <property fmtid="{D5CDD505-2E9C-101B-9397-08002B2CF9AE}" pid="3" name="KSOProductBuildVer">
    <vt:lpwstr>2052-11.8.2.7978</vt:lpwstr>
  </property>
</Properties>
</file>