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1133" r:id="rId3"/>
    <p:sldId id="256" r:id="rId4"/>
    <p:sldId id="1079" r:id="rId5"/>
    <p:sldId id="1085" r:id="rId7"/>
    <p:sldId id="1110" r:id="rId8"/>
    <p:sldId id="1080" r:id="rId9"/>
    <p:sldId id="283" r:id="rId10"/>
    <p:sldId id="1078" r:id="rId11"/>
    <p:sldId id="1087" r:id="rId12"/>
    <p:sldId id="1111" r:id="rId13"/>
    <p:sldId id="1083" r:id="rId14"/>
    <p:sldId id="1095" r:id="rId15"/>
    <p:sldId id="1102" r:id="rId16"/>
    <p:sldId id="1088" r:id="rId17"/>
    <p:sldId id="1096" r:id="rId18"/>
    <p:sldId id="1112" r:id="rId19"/>
    <p:sldId id="1101" r:id="rId20"/>
    <p:sldId id="1113" r:id="rId21"/>
    <p:sldId id="1100" r:id="rId22"/>
    <p:sldId id="1103" r:id="rId23"/>
    <p:sldId id="1104" r:id="rId24"/>
    <p:sldId id="1105" r:id="rId25"/>
    <p:sldId id="1115" r:id="rId26"/>
    <p:sldId id="1106" r:id="rId27"/>
    <p:sldId id="1109" r:id="rId28"/>
    <p:sldId id="1082" r:id="rId29"/>
    <p:sldId id="1077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FF"/>
    <a:srgbClr val="003400"/>
    <a:srgbClr val="37BEFE"/>
    <a:srgbClr val="00AA48"/>
    <a:srgbClr val="CCECFF"/>
    <a:srgbClr val="4BC971"/>
    <a:srgbClr val="CC99FF"/>
    <a:srgbClr val="0054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8301-970A-45F6-9A29-2C26D57B5D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6B9F8-08C7-432C-9389-A081CBEA58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6B9F8-08C7-432C-9389-A081CBEA5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5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4D603-5B0F-44EE-9D26-F46071689E9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5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4D603-5B0F-44EE-9D26-F46071689E9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5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4D603-5B0F-44EE-9D26-F46071689E9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5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4D603-5B0F-44EE-9D26-F46071689E9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5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4D603-5B0F-44EE-9D26-F46071689E9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5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4D603-5B0F-44EE-9D26-F46071689E9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5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4D603-5B0F-44EE-9D26-F46071689E9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5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4D603-5B0F-44EE-9D26-F46071689E9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5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4D603-5B0F-44EE-9D26-F46071689E9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5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4D603-5B0F-44EE-9D26-F46071689E9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5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4D603-5B0F-44EE-9D26-F46071689E9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5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4D603-5B0F-44EE-9D26-F46071689E9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6B57-8BDF-41B8-9739-E5FC80FD29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BB11-2144-4FC6-98B5-DAE7759FA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6B57-8BDF-41B8-9739-E5FC80FD29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BB11-2144-4FC6-98B5-DAE7759FA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6B57-8BDF-41B8-9739-E5FC80FD29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BB11-2144-4FC6-98B5-DAE7759FA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任意多边形: 形状 8"/>
          <p:cNvSpPr/>
          <p:nvPr userDrawn="1"/>
        </p:nvSpPr>
        <p:spPr>
          <a:xfrm>
            <a:off x="10187935" y="-1090140"/>
            <a:ext cx="4008129" cy="2180279"/>
          </a:xfrm>
          <a:custGeom>
            <a:avLst/>
            <a:gdLst>
              <a:gd name="connsiteX0" fmla="*/ 109244 w 4008129"/>
              <a:gd name="connsiteY0" fmla="*/ 256317 h 2180279"/>
              <a:gd name="connsiteX1" fmla="*/ 942621 w 4008129"/>
              <a:gd name="connsiteY1" fmla="*/ 1876772 h 2180279"/>
              <a:gd name="connsiteX2" fmla="*/ 3581649 w 4008129"/>
              <a:gd name="connsiteY2" fmla="*/ 2050392 h 2180279"/>
              <a:gd name="connsiteX3" fmla="*/ 3801568 w 4008129"/>
              <a:gd name="connsiteY3" fmla="*/ 429937 h 2180279"/>
              <a:gd name="connsiteX4" fmla="*/ 1544505 w 4008129"/>
              <a:gd name="connsiteY4" fmla="*/ 1674 h 2180279"/>
              <a:gd name="connsiteX5" fmla="*/ 167117 w 4008129"/>
              <a:gd name="connsiteY5" fmla="*/ 279466 h 2180279"/>
              <a:gd name="connsiteX6" fmla="*/ 109244 w 4008129"/>
              <a:gd name="connsiteY6" fmla="*/ 256317 h 21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8129" h="2180279">
                <a:moveTo>
                  <a:pt x="109244" y="256317"/>
                </a:moveTo>
                <a:cubicBezTo>
                  <a:pt x="238495" y="522535"/>
                  <a:pt x="363887" y="1577760"/>
                  <a:pt x="942621" y="1876772"/>
                </a:cubicBezTo>
                <a:cubicBezTo>
                  <a:pt x="1521355" y="2175784"/>
                  <a:pt x="3105158" y="2291531"/>
                  <a:pt x="3581649" y="2050392"/>
                </a:cubicBezTo>
                <a:cubicBezTo>
                  <a:pt x="4058140" y="1809253"/>
                  <a:pt x="4141092" y="771390"/>
                  <a:pt x="3801568" y="429937"/>
                </a:cubicBezTo>
                <a:cubicBezTo>
                  <a:pt x="3462044" y="88484"/>
                  <a:pt x="2150247" y="26752"/>
                  <a:pt x="1544505" y="1674"/>
                </a:cubicBezTo>
                <a:cubicBezTo>
                  <a:pt x="938763" y="-23405"/>
                  <a:pt x="406327" y="240884"/>
                  <a:pt x="167117" y="279466"/>
                </a:cubicBezTo>
                <a:cubicBezTo>
                  <a:pt x="-72093" y="318048"/>
                  <a:pt x="-20007" y="-9901"/>
                  <a:pt x="109244" y="256317"/>
                </a:cubicBezTo>
                <a:close/>
              </a:path>
            </a:pathLst>
          </a:custGeom>
          <a:solidFill>
            <a:srgbClr val="E7C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</a:endParaRPr>
          </a:p>
        </p:txBody>
      </p:sp>
      <p:sp>
        <p:nvSpPr>
          <p:cNvPr id="1048702" name="任意多边形: 形状 12"/>
          <p:cNvSpPr/>
          <p:nvPr userDrawn="1"/>
        </p:nvSpPr>
        <p:spPr>
          <a:xfrm rot="869861">
            <a:off x="-1997982" y="5852278"/>
            <a:ext cx="6275278" cy="1529348"/>
          </a:xfrm>
          <a:custGeom>
            <a:avLst/>
            <a:gdLst>
              <a:gd name="connsiteX0" fmla="*/ 439908 w 7733604"/>
              <a:gd name="connsiteY0" fmla="*/ 1159748 h 2289554"/>
              <a:gd name="connsiteX1" fmla="*/ 2534925 w 7733604"/>
              <a:gd name="connsiteY1" fmla="*/ 372670 h 2289554"/>
              <a:gd name="connsiteX2" fmla="*/ 4201680 w 7733604"/>
              <a:gd name="connsiteY2" fmla="*/ 1206047 h 2289554"/>
              <a:gd name="connsiteX3" fmla="*/ 6261973 w 7733604"/>
              <a:gd name="connsiteY3" fmla="*/ 2280 h 2289554"/>
              <a:gd name="connsiteX4" fmla="*/ 7731958 w 7733604"/>
              <a:gd name="connsiteY4" fmla="*/ 939829 h 2289554"/>
              <a:gd name="connsiteX5" fmla="*/ 6389295 w 7733604"/>
              <a:gd name="connsiteY5" fmla="*/ 2213044 h 2289554"/>
              <a:gd name="connsiteX6" fmla="*/ 567229 w 7733604"/>
              <a:gd name="connsiteY6" fmla="*/ 2039424 h 2289554"/>
              <a:gd name="connsiteX7" fmla="*/ 439908 w 7733604"/>
              <a:gd name="connsiteY7" fmla="*/ 1159748 h 228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33604" h="2289554">
                <a:moveTo>
                  <a:pt x="439908" y="1159748"/>
                </a:moveTo>
                <a:cubicBezTo>
                  <a:pt x="767857" y="881956"/>
                  <a:pt x="1907963" y="364954"/>
                  <a:pt x="2534925" y="372670"/>
                </a:cubicBezTo>
                <a:cubicBezTo>
                  <a:pt x="3161887" y="380386"/>
                  <a:pt x="3580505" y="1267779"/>
                  <a:pt x="4201680" y="1206047"/>
                </a:cubicBezTo>
                <a:cubicBezTo>
                  <a:pt x="4822855" y="1144315"/>
                  <a:pt x="5673593" y="46650"/>
                  <a:pt x="6261973" y="2280"/>
                </a:cubicBezTo>
                <a:cubicBezTo>
                  <a:pt x="6850353" y="-42090"/>
                  <a:pt x="7710738" y="571368"/>
                  <a:pt x="7731958" y="939829"/>
                </a:cubicBezTo>
                <a:cubicBezTo>
                  <a:pt x="7753178" y="1308290"/>
                  <a:pt x="7583416" y="2029778"/>
                  <a:pt x="6389295" y="2213044"/>
                </a:cubicBezTo>
                <a:cubicBezTo>
                  <a:pt x="5195174" y="2396310"/>
                  <a:pt x="1553006" y="2214973"/>
                  <a:pt x="567229" y="2039424"/>
                </a:cubicBezTo>
                <a:cubicBezTo>
                  <a:pt x="-418548" y="1863875"/>
                  <a:pt x="111959" y="1437540"/>
                  <a:pt x="439908" y="1159748"/>
                </a:cubicBezTo>
                <a:close/>
              </a:path>
            </a:pathLst>
          </a:custGeom>
          <a:solidFill>
            <a:srgbClr val="E7C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</a:endParaRPr>
          </a:p>
        </p:txBody>
      </p:sp>
      <p:pic>
        <p:nvPicPr>
          <p:cNvPr id="2097155" name="图片 10"/>
          <p:cNvPicPr>
            <a:picLocks noChangeAspect="1"/>
          </p:cNvPicPr>
          <p:nvPr userDrawn="1"/>
        </p:nvPicPr>
        <p:blipFill rotWithShape="1">
          <a:blip r:embed="rId2" cstate="print"/>
          <a:srcRect r="7301" b="45178"/>
          <a:stretch>
            <a:fillRect/>
          </a:stretch>
        </p:blipFill>
        <p:spPr>
          <a:xfrm>
            <a:off x="10477048" y="4914899"/>
            <a:ext cx="1714952" cy="1943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6B57-8BDF-41B8-9739-E5FC80FD29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BB11-2144-4FC6-98B5-DAE7759FA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6B57-8BDF-41B8-9739-E5FC80FD29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BB11-2144-4FC6-98B5-DAE7759FA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6B57-8BDF-41B8-9739-E5FC80FD29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BB11-2144-4FC6-98B5-DAE7759FA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6B57-8BDF-41B8-9739-E5FC80FD29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BB11-2144-4FC6-98B5-DAE7759FA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6B57-8BDF-41B8-9739-E5FC80FD29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BB11-2144-4FC6-98B5-DAE7759FA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6B57-8BDF-41B8-9739-E5FC80FD29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BB11-2144-4FC6-98B5-DAE7759FA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6B57-8BDF-41B8-9739-E5FC80FD29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BB11-2144-4FC6-98B5-DAE7759FA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6B57-8BDF-41B8-9739-E5FC80FD29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BB11-2144-4FC6-98B5-DAE7759FA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A6B57-8BDF-41B8-9739-E5FC80FD29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9BB11-2144-4FC6-98B5-DAE7759FA4DE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2.jpeg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tags" Target="../tags/tag10.xml"/><Relationship Id="rId3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8.xml"/><Relationship Id="rId10" Type="http://schemas.openxmlformats.org/officeDocument/2006/relationships/image" Target="../media/image2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可爱小清新皮肤壁纸 高清桌面壁纸下载 -找素材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" y="0"/>
            <a:ext cx="12150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3789059" y="123054"/>
            <a:ext cx="46138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9900CC"/>
                </a:solidFill>
              </a:rPr>
              <a:t>Read for clues and echoes</a:t>
            </a:r>
            <a:endParaRPr lang="zh-CN" altLang="en-US" sz="2800" dirty="0">
              <a:solidFill>
                <a:srgbClr val="9900CC"/>
              </a:solidFill>
            </a:endParaRPr>
          </a:p>
        </p:txBody>
      </p:sp>
      <p:graphicFrame>
        <p:nvGraphicFramePr>
          <p:cNvPr id="6" name="内容占位符 3"/>
          <p:cNvGraphicFramePr/>
          <p:nvPr/>
        </p:nvGraphicFramePr>
        <p:xfrm>
          <a:off x="1" y="974036"/>
          <a:ext cx="12192000" cy="5695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608"/>
                <a:gridCol w="6510392"/>
              </a:tblGrid>
              <a:tr h="807084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              </a:t>
                      </a:r>
                      <a:r>
                        <a:rPr lang="en-US" altLang="zh-CN" sz="3200" dirty="0"/>
                        <a:t>hidden clues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              </a:t>
                      </a:r>
                      <a:r>
                        <a:rPr lang="en-US" altLang="zh-CN" sz="3200" dirty="0"/>
                        <a:t>echoes  </a:t>
                      </a:r>
                      <a:endParaRPr lang="zh-CN" altLang="en-US" sz="3200" dirty="0"/>
                    </a:p>
                  </a:txBody>
                  <a:tcPr/>
                </a:tc>
              </a:tr>
              <a:tr h="4888038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solidFill>
                            <a:srgbClr val="CC00CC"/>
                          </a:solidFill>
                        </a:rPr>
                        <a:t>  </a:t>
                      </a: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</a:rPr>
                        <a:t>"Here's Amy." Before me stood a girl wearing a bright red hat to cover her head, which was bald from all of the treatments. Her weak body was a bit bent. She said, "My two goals were to graduate from high school and to attend your lecture. My doctors didn't believe I could do either and </a:t>
                      </a:r>
                      <a:r>
                        <a:rPr lang="en-US" altLang="zh-CN" sz="2000" dirty="0" smtClean="0">
                          <a:solidFill>
                            <a:srgbClr val="CC00CC"/>
                          </a:solidFill>
                        </a:rPr>
                        <a:t>they didn't think I'd have enough energy. I have to rely on my parents now.“</a:t>
                      </a:r>
                      <a:endParaRPr lang="en-US" altLang="zh-CN" sz="2000" dirty="0" smtClean="0">
                        <a:solidFill>
                          <a:srgbClr val="CC00CC"/>
                        </a:solidFill>
                      </a:endParaRPr>
                    </a:p>
                    <a:p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</a:rPr>
                        <a:t>   </a:t>
                      </a:r>
                      <a:r>
                        <a:rPr lang="en-US" altLang="zh-CN" sz="2000" dirty="0" smtClean="0">
                          <a:solidFill>
                            <a:srgbClr val="CC00CC"/>
                          </a:solidFill>
                        </a:rPr>
                        <a:t>Tears welled in my eyes; I was choked up. </a:t>
                      </a: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</a:rPr>
                        <a:t>My mind was being shaken. I cleared my throat and smiled, "Thanks for wanting to come." We hugged, wiped our eyes and separated.</a:t>
                      </a:r>
                      <a:endParaRPr lang="zh-CN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altLang="zh-CN" sz="2800" b="1" dirty="0" smtClean="0">
                          <a:solidFill>
                            <a:srgbClr val="CC00CC"/>
                          </a:solidFill>
                        </a:rPr>
                        <a:t>4. Weak and pale as she looked, </a:t>
                      </a:r>
                      <a:r>
                        <a:rPr lang="en-US" altLang="zh-CN" sz="2800" b="0" dirty="0" smtClean="0">
                          <a:solidFill>
                            <a:srgbClr val="CC00CC"/>
                          </a:solidFill>
                        </a:rPr>
                        <a:t>Amy made it to the center</a:t>
                      </a:r>
                      <a:r>
                        <a:rPr lang="en-US" altLang="zh-CN" sz="2800" b="0" baseline="0" dirty="0" smtClean="0">
                          <a:solidFill>
                            <a:srgbClr val="CC00CC"/>
                          </a:solidFill>
                        </a:rPr>
                        <a:t> of the stage, </a:t>
                      </a:r>
                      <a:r>
                        <a:rPr lang="en-US" altLang="zh-CN" sz="2800" b="1" dirty="0" smtClean="0">
                          <a:solidFill>
                            <a:srgbClr val="CC00CC"/>
                          </a:solidFill>
                        </a:rPr>
                        <a:t>s</a:t>
                      </a:r>
                      <a:r>
                        <a:rPr lang="en-US" altLang="zh-CN" sz="2800" b="0" dirty="0" smtClean="0">
                          <a:solidFill>
                            <a:srgbClr val="CC00CC"/>
                          </a:solidFill>
                        </a:rPr>
                        <a:t>upported by her father’s two strong arms</a:t>
                      </a:r>
                      <a:r>
                        <a:rPr lang="en-US" altLang="zh-CN" sz="2800" b="0" baseline="0" dirty="0" smtClean="0">
                          <a:solidFill>
                            <a:srgbClr val="CC00CC"/>
                          </a:solidFill>
                        </a:rPr>
                        <a:t>. </a:t>
                      </a:r>
                      <a:endParaRPr lang="en-US" altLang="zh-CN" sz="2800" b="0" dirty="0">
                        <a:solidFill>
                          <a:srgbClr val="CC00CC"/>
                        </a:solidFill>
                      </a:endParaRPr>
                    </a:p>
                    <a:p>
                      <a:endParaRPr lang="en-US" altLang="zh-CN" sz="2800" b="0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2800" b="0" dirty="0" smtClean="0">
                          <a:solidFill>
                            <a:srgbClr val="CC00CC"/>
                          </a:solidFill>
                        </a:rPr>
                        <a:t>5. I encouraged Amy to share her story with everyone in the hall and exclaimed her desires.  Hearing her miserable story and her final wishes, the audience suddenly fell silent, heart broken. </a:t>
                      </a:r>
                      <a:endParaRPr lang="en-US" altLang="zh-CN" sz="2800" b="0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可爱小清新皮肤壁纸 高清桌面壁纸下载 -找素材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" y="0"/>
            <a:ext cx="12150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3789059" y="123054"/>
            <a:ext cx="46138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9900CC"/>
                </a:solidFill>
              </a:rPr>
              <a:t>Read for clues and echoes</a:t>
            </a:r>
            <a:endParaRPr lang="zh-CN" altLang="en-US" sz="2800" dirty="0">
              <a:solidFill>
                <a:srgbClr val="9900CC"/>
              </a:solidFill>
            </a:endParaRPr>
          </a:p>
        </p:txBody>
      </p:sp>
      <p:graphicFrame>
        <p:nvGraphicFramePr>
          <p:cNvPr id="6" name="内容占位符 3"/>
          <p:cNvGraphicFramePr/>
          <p:nvPr/>
        </p:nvGraphicFramePr>
        <p:xfrm>
          <a:off x="1" y="974036"/>
          <a:ext cx="12192000" cy="5775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608"/>
                <a:gridCol w="6510392"/>
              </a:tblGrid>
              <a:tr h="807084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              </a:t>
                      </a:r>
                      <a:r>
                        <a:rPr lang="en-US" altLang="zh-CN" sz="3200" dirty="0"/>
                        <a:t>hidden clues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              </a:t>
                      </a:r>
                      <a:r>
                        <a:rPr lang="en-US" altLang="zh-CN" sz="3200" dirty="0"/>
                        <a:t>echoes  </a:t>
                      </a:r>
                      <a:endParaRPr lang="zh-CN" altLang="en-US" sz="3200" dirty="0"/>
                    </a:p>
                  </a:txBody>
                  <a:tcPr/>
                </a:tc>
              </a:tr>
              <a:tr h="4888038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   That Sunday afternoon I held the workshop that Amy and her parents attended. The audience was packed to overflowing with over a thousand attendees eager to learn, grow and become more fully human. I humbly asked the audience if they wanted to learn a healing process that might serve them for life. </a:t>
                      </a:r>
                      <a:r>
                        <a:rPr lang="en-US" altLang="zh-CN" sz="2000" dirty="0" smtClean="0">
                          <a:solidFill>
                            <a:srgbClr val="CC00CC"/>
                          </a:solidFill>
                        </a:rPr>
                        <a:t>From the stage it appeared that everyone's hand was raised high in the air. 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I taught the audience </a:t>
                      </a:r>
                      <a:r>
                        <a:rPr lang="en-US" altLang="zh-CN" sz="2000" dirty="0" smtClean="0">
                          <a:solidFill>
                            <a:srgbClr val="CC00CC"/>
                          </a:solidFill>
                        </a:rPr>
                        <a:t>how to vigorously (</a:t>
                      </a:r>
                      <a:r>
                        <a:rPr lang="zh-CN" altLang="en-US" sz="2000" dirty="0" smtClean="0">
                          <a:solidFill>
                            <a:srgbClr val="CC00CC"/>
                          </a:solidFill>
                        </a:rPr>
                        <a:t>用力地</a:t>
                      </a:r>
                      <a:r>
                        <a:rPr lang="en-US" altLang="zh-CN" sz="2000" dirty="0" smtClean="0">
                          <a:solidFill>
                            <a:srgbClr val="CC00CC"/>
                          </a:solidFill>
                        </a:rPr>
                        <a:t>) rub their hands together, separate them by two inches and feel the healing energy.</a:t>
                      </a:r>
                      <a:endParaRPr lang="en-US" altLang="zh-CN" sz="2000" dirty="0" smtClean="0">
                        <a:solidFill>
                          <a:srgbClr val="CC00CC"/>
                        </a:solidFill>
                      </a:endParaRPr>
                    </a:p>
                    <a:p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    Then </a:t>
                      </a:r>
                      <a:r>
                        <a:rPr lang="en-US" altLang="zh-CN" sz="2000" dirty="0" smtClean="0">
                          <a:solidFill>
                            <a:srgbClr val="CC00CC"/>
                          </a:solidFill>
                        </a:rPr>
                        <a:t>I paired them off with a partner to feel the healing energy from themselves to another, explaining that everyone had healing potential to support others.</a:t>
                      </a:r>
                      <a:endParaRPr lang="en-US" altLang="zh-CN" sz="2000" dirty="0" smtClean="0">
                        <a:solidFill>
                          <a:srgbClr val="CC00CC"/>
                        </a:solidFill>
                      </a:endParaRPr>
                    </a:p>
                    <a:p>
                      <a:endParaRPr lang="en-US" altLang="zh-CN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dirty="0" smtClean="0">
                          <a:solidFill>
                            <a:srgbClr val="0000FF"/>
                          </a:solidFill>
                        </a:rPr>
                        <a:t>6. </a:t>
                      </a:r>
                      <a:r>
                        <a:rPr lang="en-US" altLang="zh-CN" sz="2800" b="0" dirty="0" smtClean="0">
                          <a:solidFill>
                            <a:srgbClr val="CC00CC"/>
                          </a:solidFill>
                        </a:rPr>
                        <a:t>I instructed the entire audience to focus their healing energy on Amy.  After they vigorously  rubbed their hands together, they</a:t>
                      </a:r>
                      <a:r>
                        <a:rPr lang="en-US" altLang="zh-CN" sz="2800" b="0" baseline="0" dirty="0" smtClean="0">
                          <a:solidFill>
                            <a:srgbClr val="CC00CC"/>
                          </a:solidFill>
                        </a:rPr>
                        <a:t> raised their hands and directed their healing potential towards Amy.  The atmosphere was filled with vigor, love and hope. </a:t>
                      </a:r>
                      <a:endParaRPr lang="en-US" altLang="zh-CN" sz="2800" b="0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可爱小清新皮肤壁纸 高清桌面壁纸下载 -找素材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" y="0"/>
            <a:ext cx="12150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8" y="3100468"/>
            <a:ext cx="5923202" cy="360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A-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166015" y="-1318322"/>
            <a:ext cx="371475" cy="389953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375056" y="153320"/>
            <a:ext cx="3899534" cy="584775"/>
          </a:xfrm>
          <a:prstGeom prst="rect">
            <a:avLst/>
          </a:prstGeom>
          <a:solidFill>
            <a:srgbClr val="D2E8ED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 Continuation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6247973" y="1843384"/>
            <a:ext cx="5771229" cy="49067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点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：位于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续写第一段段首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，流畅衔接前面的故事（常与原文最后一段呼应）和第一段段首语；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点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：位于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续写第一段段尾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，流畅衔接第二段段首句；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点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：位于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续写第二段段首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，续写衔接第二段段首语；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点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文章结尾升华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，给予读者正能量，揭示和强调主题。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9"/>
            <a:ext cx="12192000" cy="6857144"/>
          </a:xfrm>
          <a:prstGeom prst="rect">
            <a:avLst/>
          </a:prstGeom>
        </p:spPr>
      </p:pic>
      <p:sp>
        <p:nvSpPr>
          <p:cNvPr id="1048742" name="矩形 1"/>
          <p:cNvSpPr/>
          <p:nvPr/>
        </p:nvSpPr>
        <p:spPr>
          <a:xfrm>
            <a:off x="0" y="-13579"/>
            <a:ext cx="12216553" cy="6612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5520" tIns="37760" rIns="75520" bIns="3776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743" name="文本框 4"/>
          <p:cNvSpPr txBox="1"/>
          <p:nvPr/>
        </p:nvSpPr>
        <p:spPr>
          <a:xfrm>
            <a:off x="133351" y="87329"/>
            <a:ext cx="2363269" cy="521970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59348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Think </a:t>
            </a:r>
            <a:r>
              <a:rPr lang="en-US" altLang="zh-CN" sz="4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: </a:t>
            </a:r>
            <a:endParaRPr lang="en-US" altLang="zh-CN" sz="4600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967" y="676666"/>
            <a:ext cx="1204899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04800" algn="just"/>
            <a:r>
              <a:rPr lang="en-US" altLang="zh-CN" sz="32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Then </a:t>
            </a: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paired them off with a partner to feel the healing energy from themselves to another, explaining that everyone had healing potential to support others.</a:t>
            </a:r>
            <a:endParaRPr lang="en-US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23"/>
          <p:cNvSpPr txBox="1"/>
          <p:nvPr/>
        </p:nvSpPr>
        <p:spPr>
          <a:xfrm>
            <a:off x="-110061" y="2783105"/>
            <a:ext cx="12216554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Para1: At that point an idea struck me.</a:t>
            </a:r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Para2: With a round of applause, Amy's dad led her off the stage.</a:t>
            </a:r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/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/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Para2: With a round of applause, Amy's dad led her off the stage.</a:t>
            </a:r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9"/>
          <p:cNvSpPr txBox="1"/>
          <p:nvPr/>
        </p:nvSpPr>
        <p:spPr>
          <a:xfrm>
            <a:off x="-143" y="3290500"/>
            <a:ext cx="11897474" cy="579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Question:  </a:t>
            </a:r>
            <a:r>
              <a:rPr lang="en-US" altLang="zh-CN" sz="32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idea? </a:t>
            </a:r>
            <a:endParaRPr lang="en-US" altLang="zh-CN" sz="32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9"/>
          <p:cNvSpPr txBox="1"/>
          <p:nvPr/>
        </p:nvSpPr>
        <p:spPr>
          <a:xfrm>
            <a:off x="53966" y="4019341"/>
            <a:ext cx="11888501" cy="10669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answer:  </a:t>
            </a:r>
            <a:r>
              <a:rPr lang="en-US" altLang="zh-CN" sz="3200" b="1" dirty="0" smtClean="0">
                <a:solidFill>
                  <a:srgbClr val="003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audience passed their </a:t>
            </a:r>
            <a:r>
              <a:rPr lang="en-US" altLang="zh-CN" sz="32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healing potential </a:t>
            </a:r>
            <a:r>
              <a:rPr lang="en-US" altLang="zh-CN" sz="3200" b="1" dirty="0" smtClean="0">
                <a:solidFill>
                  <a:srgbClr val="003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support Amy . </a:t>
            </a:r>
            <a:endParaRPr lang="en-US" altLang="zh-CN" sz="3200" b="1" dirty="0">
              <a:solidFill>
                <a:srgbClr val="003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2629971" y="51184"/>
            <a:ext cx="7539046" cy="579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did  Amy want to attend my lecture?</a:t>
            </a:r>
            <a:endParaRPr lang="en-US" altLang="zh-CN" sz="3200" b="1" dirty="0">
              <a:solidFill>
                <a:srgbClr val="003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箭头: 下 3"/>
          <p:cNvSpPr/>
          <p:nvPr/>
        </p:nvSpPr>
        <p:spPr>
          <a:xfrm rot="7735330" flipH="1">
            <a:off x="5756170" y="-535456"/>
            <a:ext cx="257086" cy="55733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9"/>
            <a:ext cx="12192000" cy="6857144"/>
          </a:xfrm>
          <a:prstGeom prst="rect">
            <a:avLst/>
          </a:prstGeom>
        </p:spPr>
      </p:pic>
      <p:sp>
        <p:nvSpPr>
          <p:cNvPr id="1048737" name="文本框 23"/>
          <p:cNvSpPr txBox="1"/>
          <p:nvPr/>
        </p:nvSpPr>
        <p:spPr>
          <a:xfrm>
            <a:off x="-100583" y="609299"/>
            <a:ext cx="1221655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Para1: At that point an idea struck me.</a:t>
            </a:r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/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/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/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Para2</a:t>
            </a:r>
            <a:r>
              <a:rPr lang="zh-CN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CN" sz="32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round of applause, Amy's dad led her off the stage.</a:t>
            </a:r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42" name="矩形 1"/>
          <p:cNvSpPr/>
          <p:nvPr/>
        </p:nvSpPr>
        <p:spPr>
          <a:xfrm>
            <a:off x="0" y="27517"/>
            <a:ext cx="12216553" cy="6612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5520" tIns="37760" rIns="75520" bIns="3776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743" name="文本框 4"/>
          <p:cNvSpPr txBox="1"/>
          <p:nvPr/>
        </p:nvSpPr>
        <p:spPr>
          <a:xfrm>
            <a:off x="133350" y="87329"/>
            <a:ext cx="10162117" cy="521970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59348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Plot the continuation story</a:t>
            </a:r>
            <a:endParaRPr lang="en-US" altLang="zh-CN" sz="4600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48745" name="文本框 9"/>
          <p:cNvSpPr txBox="1"/>
          <p:nvPr/>
        </p:nvSpPr>
        <p:spPr>
          <a:xfrm>
            <a:off x="86637" y="1131269"/>
            <a:ext cx="11907453" cy="15542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r>
              <a:rPr lang="en-US" altLang="zh-CN" sz="3200" b="1" dirty="0">
                <a:solidFill>
                  <a:srgbClr val="00AA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Link1:</a:t>
            </a:r>
            <a:r>
              <a:rPr lang="zh-CN" altLang="en-US" sz="3200" b="1" dirty="0">
                <a:solidFill>
                  <a:srgbClr val="00AA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I do?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4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Body: 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did the audience and Amy interact? 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40"/>
              </a:lnSpc>
            </a:pPr>
            <a:r>
              <a:rPr lang="en-US" altLang="zh-CN" sz="3200" b="1" dirty="0">
                <a:solidFill>
                  <a:srgbClr val="00AA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Link2:</a:t>
            </a:r>
            <a:r>
              <a:rPr lang="zh-CN" altLang="en-US" sz="3200" b="1" dirty="0">
                <a:solidFill>
                  <a:srgbClr val="00AA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Amy get from the interaction?</a:t>
            </a:r>
            <a:endParaRPr lang="en-US" altLang="zh-CN" sz="32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46" name="文本框 10"/>
          <p:cNvSpPr txBox="1"/>
          <p:nvPr/>
        </p:nvSpPr>
        <p:spPr>
          <a:xfrm>
            <a:off x="0" y="3906498"/>
            <a:ext cx="1204080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b="1" dirty="0">
                <a:solidFill>
                  <a:srgbClr val="00AA4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Link3:</a:t>
            </a:r>
            <a:r>
              <a:rPr lang="zh-CN" altLang="en-US" sz="3200" b="1" dirty="0">
                <a:solidFill>
                  <a:srgbClr val="00AA4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did the crowd do next?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Body: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I feel?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I think of this special workshop?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/>
            <a:r>
              <a:rPr lang="en-US" altLang="zh-CN" sz="3200" b="1" dirty="0">
                <a:solidFill>
                  <a:srgbClr val="00AA4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Theme: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lesson did the experience demonstrate?</a:t>
            </a:r>
            <a:endParaRPr lang="en-US" altLang="zh-CN" sz="32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圆角矩形 13"/>
          <p:cNvSpPr/>
          <p:nvPr/>
        </p:nvSpPr>
        <p:spPr>
          <a:xfrm>
            <a:off x="9341910" y="3122454"/>
            <a:ext cx="2698893" cy="4390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箭头: 下 3"/>
          <p:cNvSpPr/>
          <p:nvPr/>
        </p:nvSpPr>
        <p:spPr>
          <a:xfrm rot="5729678" flipH="1">
            <a:off x="7158195" y="1022276"/>
            <a:ext cx="222080" cy="41072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13"/>
          <p:cNvSpPr/>
          <p:nvPr/>
        </p:nvSpPr>
        <p:spPr>
          <a:xfrm>
            <a:off x="8531051" y="3180029"/>
            <a:ext cx="867378" cy="400909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箭头: 下 6"/>
          <p:cNvSpPr/>
          <p:nvPr/>
        </p:nvSpPr>
        <p:spPr>
          <a:xfrm rot="4787386" flipH="1">
            <a:off x="7415628" y="641318"/>
            <a:ext cx="166721" cy="7192040"/>
          </a:xfrm>
          <a:prstGeom prst="downArrow">
            <a:avLst/>
          </a:prstGeom>
          <a:solidFill>
            <a:srgbClr val="37B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13"/>
          <p:cNvSpPr/>
          <p:nvPr/>
        </p:nvSpPr>
        <p:spPr>
          <a:xfrm>
            <a:off x="3516924" y="697936"/>
            <a:ext cx="1416817" cy="4009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8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8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8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8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animBg="1"/>
      <p:bldP spid="6" grpId="0" bldLvl="0" animBg="1"/>
      <p:bldP spid="7" grpId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9"/>
            <a:ext cx="12192000" cy="6857144"/>
          </a:xfrm>
          <a:prstGeom prst="rect">
            <a:avLst/>
          </a:prstGeom>
        </p:spPr>
      </p:pic>
      <p:sp>
        <p:nvSpPr>
          <p:cNvPr id="1048742" name="矩形 1"/>
          <p:cNvSpPr/>
          <p:nvPr/>
        </p:nvSpPr>
        <p:spPr>
          <a:xfrm>
            <a:off x="0" y="27517"/>
            <a:ext cx="12216553" cy="6612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5520" tIns="37760" rIns="75520" bIns="3776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743" name="文本框 4"/>
          <p:cNvSpPr txBox="1"/>
          <p:nvPr/>
        </p:nvSpPr>
        <p:spPr>
          <a:xfrm>
            <a:off x="133351" y="87329"/>
            <a:ext cx="3257122" cy="521970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59348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Design link1</a:t>
            </a:r>
            <a:endParaRPr lang="en-US" altLang="zh-CN" sz="4600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48745" name="文本框 9"/>
          <p:cNvSpPr txBox="1"/>
          <p:nvPr/>
        </p:nvSpPr>
        <p:spPr>
          <a:xfrm>
            <a:off x="53966" y="3751682"/>
            <a:ext cx="12138033" cy="10669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r>
              <a:rPr lang="en-US" altLang="zh-CN" sz="3200" b="1" dirty="0">
                <a:solidFill>
                  <a:srgbClr val="00AA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Link1A:</a:t>
            </a:r>
            <a:r>
              <a:rPr lang="zh-CN" altLang="en-US" sz="3200" b="1" dirty="0">
                <a:solidFill>
                  <a:srgbClr val="00AA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Why not invite Amy to come to the stage and feel the healing potential from the audience present? 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967" y="748584"/>
            <a:ext cx="12048990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304800" algn="just"/>
            <a:r>
              <a:rPr lang="en-US" altLang="zh-CN" sz="3200" kern="100" dirty="0"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Then I paired them off with a partner to feel the healing energy from themselves to another, explaining that everyone had healing potential to support others.</a:t>
            </a:r>
            <a:endParaRPr lang="en-US" altLang="zh-CN" sz="3200" kern="100" dirty="0">
              <a:latin typeface="Times New Roman Regular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/>
            <a:endParaRPr lang="en-US" altLang="zh-CN" sz="3200" b="1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04800" algn="just"/>
            <a:r>
              <a:rPr lang="en-US" altLang="zh-CN" sz="32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Para1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At that point an idea struck me.</a:t>
            </a:r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04800" algn="just"/>
            <a:endParaRPr lang="zh-CN" altLang="zh-CN" sz="3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065557" y="3189054"/>
            <a:ext cx="1310383" cy="0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763748" y="4308937"/>
            <a:ext cx="534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箭头: 下 17"/>
          <p:cNvSpPr/>
          <p:nvPr/>
        </p:nvSpPr>
        <p:spPr>
          <a:xfrm rot="3782596" flipH="1">
            <a:off x="3796772" y="2731095"/>
            <a:ext cx="214813" cy="17229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9"/>
            <a:ext cx="12192000" cy="6857144"/>
          </a:xfrm>
          <a:prstGeom prst="rect">
            <a:avLst/>
          </a:prstGeom>
        </p:spPr>
      </p:pic>
      <p:sp>
        <p:nvSpPr>
          <p:cNvPr id="1048742" name="矩形 1"/>
          <p:cNvSpPr/>
          <p:nvPr/>
        </p:nvSpPr>
        <p:spPr>
          <a:xfrm>
            <a:off x="0" y="27517"/>
            <a:ext cx="12216553" cy="6612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5520" tIns="37760" rIns="75520" bIns="3776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743" name="文本框 4"/>
          <p:cNvSpPr txBox="1"/>
          <p:nvPr/>
        </p:nvSpPr>
        <p:spPr>
          <a:xfrm>
            <a:off x="133351" y="87329"/>
            <a:ext cx="3257122" cy="521970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59348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Design link1</a:t>
            </a:r>
            <a:endParaRPr lang="en-US" altLang="zh-CN" sz="4600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48745" name="文本框 9"/>
          <p:cNvSpPr txBox="1"/>
          <p:nvPr/>
        </p:nvSpPr>
        <p:spPr>
          <a:xfrm>
            <a:off x="53967" y="3630064"/>
            <a:ext cx="12138033" cy="20415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r>
              <a:rPr lang="en-US" altLang="zh-CN" sz="3200" b="1" dirty="0" smtClean="0">
                <a:solidFill>
                  <a:srgbClr val="00AA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Link1B:</a:t>
            </a:r>
            <a:r>
              <a:rPr lang="zh-CN" altLang="en-US" sz="3200" b="1" dirty="0" smtClean="0">
                <a:solidFill>
                  <a:srgbClr val="00AA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Standing in front of this audience of over a thousand attendees, with Amy and her parents watching expectantly, I realized that this event was more than a lecture--- it was a moment that could change someone’s life.  I signaled Amy to come up to the stage. 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24552" y="691684"/>
            <a:ext cx="12216551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304800" algn="just"/>
            <a:r>
              <a:rPr lang="en-US" altLang="zh-CN" sz="3200" kern="100" dirty="0"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Then I paired them off with a partner to feel the healing energy from themselves to another, explaining that everyone had healing potential to support others.</a:t>
            </a:r>
            <a:endParaRPr lang="en-US" altLang="zh-CN" sz="3200" kern="100" dirty="0">
              <a:latin typeface="Times New Roman Regular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/>
            <a:endParaRPr lang="en-US" altLang="zh-CN" sz="3200" b="1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04800" algn="just"/>
            <a:r>
              <a:rPr lang="en-US" altLang="zh-CN" sz="32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Para1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At that point an idea struck me.</a:t>
            </a:r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04800" algn="just"/>
            <a:endParaRPr lang="zh-CN" altLang="zh-CN" sz="3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065557" y="3189054"/>
            <a:ext cx="1310383" cy="0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4200211" y="5589333"/>
            <a:ext cx="10801978" cy="200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箭头: 下 17"/>
          <p:cNvSpPr/>
          <p:nvPr/>
        </p:nvSpPr>
        <p:spPr>
          <a:xfrm rot="20045659" flipH="1">
            <a:off x="4919494" y="3052401"/>
            <a:ext cx="95919" cy="230280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9"/>
            <a:ext cx="12192000" cy="6857144"/>
          </a:xfrm>
          <a:prstGeom prst="rect">
            <a:avLst/>
          </a:prstGeom>
        </p:spPr>
      </p:pic>
      <p:sp>
        <p:nvSpPr>
          <p:cNvPr id="2" name="文本框 23"/>
          <p:cNvSpPr txBox="1"/>
          <p:nvPr/>
        </p:nvSpPr>
        <p:spPr>
          <a:xfrm>
            <a:off x="-24552" y="756660"/>
            <a:ext cx="12162583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Para1: At that point an idea struck me. </a:t>
            </a:r>
            <a:r>
              <a:rPr lang="en-US" altLang="zh-CN" sz="32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2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/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/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/>
            <a:r>
              <a:rPr lang="en-US" altLang="zh-CN" sz="3200" b="1" kern="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Amy’s eyes sparkled with complicated emotions and her face lit up. She found new strength to face her challenges.  I hugged Amy and whispered my best wishes to her ears. </a:t>
            </a:r>
            <a:endParaRPr lang="en-US" altLang="zh-CN" sz="3200" b="1" kern="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Para2</a:t>
            </a:r>
            <a:r>
              <a:rPr lang="zh-CN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round of applause, Amy's dad led her off the stage</a:t>
            </a:r>
            <a:r>
              <a:rPr lang="en-US" altLang="zh-CN" sz="32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200" b="1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42" name="矩形 1"/>
          <p:cNvSpPr/>
          <p:nvPr/>
        </p:nvSpPr>
        <p:spPr>
          <a:xfrm>
            <a:off x="0" y="27517"/>
            <a:ext cx="12216553" cy="6612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5520" tIns="37760" rIns="75520" bIns="3776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743" name="文本框 4"/>
          <p:cNvSpPr txBox="1"/>
          <p:nvPr/>
        </p:nvSpPr>
        <p:spPr>
          <a:xfrm>
            <a:off x="133350" y="87329"/>
            <a:ext cx="3329041" cy="521970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59348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Design link2</a:t>
            </a:r>
            <a:endParaRPr lang="en-US" altLang="zh-CN" sz="4600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48745" name="文本框 9"/>
          <p:cNvSpPr txBox="1"/>
          <p:nvPr/>
        </p:nvSpPr>
        <p:spPr>
          <a:xfrm>
            <a:off x="14707" y="1656465"/>
            <a:ext cx="12162586" cy="579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r>
              <a:rPr lang="en-US" altLang="zh-CN" sz="3200" b="1" dirty="0" smtClean="0">
                <a:solidFill>
                  <a:srgbClr val="00AA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Link2 A :   </a:t>
            </a:r>
            <a:endParaRPr lang="en-US" altLang="zh-CN" sz="32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33350" y="3768993"/>
            <a:ext cx="6257402" cy="49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箭头: 下 10"/>
          <p:cNvSpPr/>
          <p:nvPr/>
        </p:nvSpPr>
        <p:spPr>
          <a:xfrm rot="21215361">
            <a:off x="6044505" y="3662842"/>
            <a:ext cx="192578" cy="6182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6108276" y="4289882"/>
            <a:ext cx="5617598" cy="62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9"/>
            <a:ext cx="12192000" cy="6857144"/>
          </a:xfrm>
          <a:prstGeom prst="rect">
            <a:avLst/>
          </a:prstGeom>
        </p:spPr>
      </p:pic>
      <p:sp>
        <p:nvSpPr>
          <p:cNvPr id="2" name="文本框 23"/>
          <p:cNvSpPr txBox="1"/>
          <p:nvPr/>
        </p:nvSpPr>
        <p:spPr>
          <a:xfrm>
            <a:off x="-24555" y="688772"/>
            <a:ext cx="12216554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Para1: At that point an idea struck me. </a:t>
            </a:r>
            <a:r>
              <a:rPr lang="en-US" altLang="zh-CN" sz="32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2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/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/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/>
            <a:r>
              <a:rPr lang="en-US" altLang="zh-CN" sz="3200" b="1" kern="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Casting a grateful look over the enthusiastic, warm-hearted and lovely audience, Amy promised that she would bravely and fearlessly fight her cancer with the healing potential and love she received in this workshop. </a:t>
            </a:r>
            <a:endParaRPr lang="en-US" altLang="zh-CN" sz="3200" b="1" kern="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Para2</a:t>
            </a:r>
            <a:r>
              <a:rPr lang="zh-CN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round of applause, Amy's dad led her off the stage.</a:t>
            </a:r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42" name="矩形 1"/>
          <p:cNvSpPr/>
          <p:nvPr/>
        </p:nvSpPr>
        <p:spPr>
          <a:xfrm>
            <a:off x="0" y="27517"/>
            <a:ext cx="12216553" cy="6612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5520" tIns="37760" rIns="75520" bIns="3776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743" name="文本框 4"/>
          <p:cNvSpPr txBox="1"/>
          <p:nvPr/>
        </p:nvSpPr>
        <p:spPr>
          <a:xfrm>
            <a:off x="133350" y="87329"/>
            <a:ext cx="3329041" cy="521970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59348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Design link2</a:t>
            </a:r>
            <a:endParaRPr lang="en-US" altLang="zh-CN" sz="4600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48745" name="文本框 9"/>
          <p:cNvSpPr txBox="1"/>
          <p:nvPr/>
        </p:nvSpPr>
        <p:spPr>
          <a:xfrm>
            <a:off x="14707" y="1656465"/>
            <a:ext cx="12162586" cy="579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r>
              <a:rPr lang="en-US" altLang="zh-CN" sz="3200" b="1" dirty="0" smtClean="0">
                <a:solidFill>
                  <a:srgbClr val="00AA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Link2 B :   </a:t>
            </a:r>
            <a:endParaRPr lang="en-US" altLang="zh-CN" sz="32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967299" y="3193665"/>
            <a:ext cx="8990239" cy="151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箭头: 下 10"/>
          <p:cNvSpPr/>
          <p:nvPr/>
        </p:nvSpPr>
        <p:spPr>
          <a:xfrm rot="21215361">
            <a:off x="4916272" y="3044004"/>
            <a:ext cx="211159" cy="122205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1666905" y="4606290"/>
            <a:ext cx="4436715" cy="314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4"/>
          </a:xfrm>
          <a:prstGeom prst="rect">
            <a:avLst/>
          </a:prstGeom>
        </p:spPr>
      </p:pic>
      <p:sp>
        <p:nvSpPr>
          <p:cNvPr id="2" name="文本框 23"/>
          <p:cNvSpPr txBox="1"/>
          <p:nvPr/>
        </p:nvSpPr>
        <p:spPr>
          <a:xfrm>
            <a:off x="-78522" y="756661"/>
            <a:ext cx="1221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Para2</a:t>
            </a:r>
            <a:r>
              <a:rPr lang="zh-CN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round of applause, Amy's dad led her off the stage.</a:t>
            </a:r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42" name="矩形 1"/>
          <p:cNvSpPr/>
          <p:nvPr/>
        </p:nvSpPr>
        <p:spPr>
          <a:xfrm>
            <a:off x="0" y="27517"/>
            <a:ext cx="12216553" cy="6612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5520" tIns="37760" rIns="75520" bIns="3776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743" name="文本框 4"/>
          <p:cNvSpPr txBox="1"/>
          <p:nvPr/>
        </p:nvSpPr>
        <p:spPr>
          <a:xfrm>
            <a:off x="133350" y="87329"/>
            <a:ext cx="3329041" cy="521970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59348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Design link3</a:t>
            </a:r>
            <a:endParaRPr lang="en-US" altLang="zh-CN" sz="4600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48745" name="文本框 9"/>
          <p:cNvSpPr txBox="1"/>
          <p:nvPr/>
        </p:nvSpPr>
        <p:spPr>
          <a:xfrm>
            <a:off x="53967" y="2075843"/>
            <a:ext cx="12162586" cy="15542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r>
              <a:rPr lang="en-US" altLang="zh-CN" sz="3200" b="1" dirty="0">
                <a:solidFill>
                  <a:srgbClr val="00AA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Link3A:  </a:t>
            </a:r>
            <a:r>
              <a:rPr lang="en-US" altLang="zh-CN" sz="32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they walked out of the hall, Amy looked back over her shoulder at the new friends with tears of gratitude in her eyes.</a:t>
            </a:r>
            <a:endParaRPr lang="en-US" altLang="zh-CN" sz="32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40"/>
              </a:lnSpc>
            </a:pPr>
            <a:endParaRPr lang="en-US" altLang="zh-CN" sz="32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846938" y="1295269"/>
            <a:ext cx="839673" cy="0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797870" y="3090419"/>
            <a:ext cx="3555276" cy="0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7254910" y="2602523"/>
            <a:ext cx="844061" cy="100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箭头: 下 10"/>
          <p:cNvSpPr/>
          <p:nvPr/>
        </p:nvSpPr>
        <p:spPr>
          <a:xfrm rot="2523727" flipH="1">
            <a:off x="8546289" y="1313414"/>
            <a:ext cx="114214" cy="10409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>
            <a:endCxn id="2" idx="2"/>
          </p:cNvCxnSpPr>
          <p:nvPr/>
        </p:nvCxnSpPr>
        <p:spPr>
          <a:xfrm>
            <a:off x="1797870" y="1323000"/>
            <a:ext cx="4231885" cy="18436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箭头: 下 10"/>
          <p:cNvSpPr/>
          <p:nvPr/>
        </p:nvSpPr>
        <p:spPr>
          <a:xfrm rot="2523727" flipH="1">
            <a:off x="3715766" y="1161935"/>
            <a:ext cx="45719" cy="179736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1"/>
            <a:ext cx="12123174" cy="680859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06501" y="3636959"/>
            <a:ext cx="225543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CC00CC"/>
                </a:solidFill>
              </a:rPr>
              <a:t> </a:t>
            </a:r>
            <a:r>
              <a:rPr lang="zh-CN" altLang="en-US" sz="3600" dirty="0" smtClean="0">
                <a:solidFill>
                  <a:srgbClr val="CC00CC"/>
                </a:solidFill>
              </a:rPr>
              <a:t>人与社会</a:t>
            </a:r>
            <a:endParaRPr lang="zh-CN" altLang="en-US" sz="3600" dirty="0">
              <a:solidFill>
                <a:srgbClr val="CC00CC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01782" y="5889523"/>
            <a:ext cx="391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</a:rPr>
              <a:t>郑素红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659" y="1297857"/>
            <a:ext cx="102648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Amy’s Final Wish</a:t>
            </a:r>
            <a:endParaRPr lang="zh-CN" alt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92646" y="2867518"/>
            <a:ext cx="258588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---2025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届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Z20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4"/>
          </a:xfrm>
          <a:prstGeom prst="rect">
            <a:avLst/>
          </a:prstGeom>
        </p:spPr>
      </p:pic>
      <p:sp>
        <p:nvSpPr>
          <p:cNvPr id="2" name="文本框 23"/>
          <p:cNvSpPr txBox="1"/>
          <p:nvPr/>
        </p:nvSpPr>
        <p:spPr>
          <a:xfrm>
            <a:off x="-78522" y="756661"/>
            <a:ext cx="1221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Para2</a:t>
            </a:r>
            <a:r>
              <a:rPr lang="zh-CN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round of applause, Amy's dad led her off the stage.</a:t>
            </a:r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42" name="矩形 1"/>
          <p:cNvSpPr/>
          <p:nvPr/>
        </p:nvSpPr>
        <p:spPr>
          <a:xfrm>
            <a:off x="-78521" y="0"/>
            <a:ext cx="12216553" cy="6612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5520" tIns="37760" rIns="75520" bIns="3776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743" name="文本框 4"/>
          <p:cNvSpPr txBox="1"/>
          <p:nvPr/>
        </p:nvSpPr>
        <p:spPr>
          <a:xfrm>
            <a:off x="133350" y="87329"/>
            <a:ext cx="3329041" cy="521970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59348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Design link3</a:t>
            </a:r>
            <a:endParaRPr lang="en-US" altLang="zh-CN" sz="4600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48745" name="文本框 9"/>
          <p:cNvSpPr txBox="1"/>
          <p:nvPr/>
        </p:nvSpPr>
        <p:spPr>
          <a:xfrm>
            <a:off x="53967" y="2075843"/>
            <a:ext cx="12162586" cy="2056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b="1" dirty="0">
                <a:solidFill>
                  <a:srgbClr val="00AA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Link3B:  </a:t>
            </a:r>
            <a:r>
              <a:rPr lang="en-US" altLang="zh-CN" sz="32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However , the interaction didn’t end there.  Many lecture attendees approached Amy and her parents, offering hugs, prayers and promises of continued support. </a:t>
            </a:r>
            <a:endParaRPr lang="en-US" altLang="zh-CN" sz="32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ts val="3840"/>
              </a:lnSpc>
            </a:pPr>
            <a:endParaRPr lang="en-US" altLang="zh-CN" sz="32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209328" y="1313792"/>
            <a:ext cx="3185881" cy="45294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33350" y="3110580"/>
            <a:ext cx="15822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9545934" y="2532186"/>
            <a:ext cx="2130251" cy="6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箭头: 下 10"/>
          <p:cNvSpPr/>
          <p:nvPr/>
        </p:nvSpPr>
        <p:spPr>
          <a:xfrm rot="3977337">
            <a:off x="6815263" y="224580"/>
            <a:ext cx="197050" cy="36215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1797870" y="1313792"/>
            <a:ext cx="41799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箭头: 下 8"/>
          <p:cNvSpPr/>
          <p:nvPr/>
        </p:nvSpPr>
        <p:spPr>
          <a:xfrm rot="3065495">
            <a:off x="2198577" y="878770"/>
            <a:ext cx="300385" cy="2372536"/>
          </a:xfrm>
          <a:prstGeom prst="downArrow">
            <a:avLst>
              <a:gd name="adj1" fmla="val 50000"/>
              <a:gd name="adj2" fmla="val 369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3990317" y="3102107"/>
            <a:ext cx="3606237" cy="2222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4"/>
          </a:xfrm>
          <a:prstGeom prst="rect">
            <a:avLst/>
          </a:prstGeom>
        </p:spPr>
      </p:pic>
      <p:sp>
        <p:nvSpPr>
          <p:cNvPr id="2" name="文本框 23"/>
          <p:cNvSpPr txBox="1"/>
          <p:nvPr/>
        </p:nvSpPr>
        <p:spPr>
          <a:xfrm>
            <a:off x="-78522" y="756661"/>
            <a:ext cx="1221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Para2</a:t>
            </a:r>
            <a:r>
              <a:rPr lang="zh-CN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round of applause, Amy's dad led her off the stage.</a:t>
            </a:r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42" name="矩形 1"/>
          <p:cNvSpPr/>
          <p:nvPr/>
        </p:nvSpPr>
        <p:spPr>
          <a:xfrm>
            <a:off x="-78521" y="0"/>
            <a:ext cx="12216553" cy="6612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5520" tIns="37760" rIns="75520" bIns="3776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743" name="文本框 4"/>
          <p:cNvSpPr txBox="1"/>
          <p:nvPr/>
        </p:nvSpPr>
        <p:spPr>
          <a:xfrm>
            <a:off x="133350" y="87329"/>
            <a:ext cx="3329041" cy="521970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59348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Design ending</a:t>
            </a:r>
            <a:endParaRPr lang="en-US" altLang="zh-CN" sz="4600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48745" name="文本框 9"/>
          <p:cNvSpPr txBox="1"/>
          <p:nvPr/>
        </p:nvSpPr>
        <p:spPr>
          <a:xfrm>
            <a:off x="53967" y="2075843"/>
            <a:ext cx="12162586" cy="579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endParaRPr lang="en-US" altLang="zh-CN" sz="32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10"/>
          <p:cNvSpPr txBox="1"/>
          <p:nvPr/>
        </p:nvSpPr>
        <p:spPr>
          <a:xfrm>
            <a:off x="76785" y="2075843"/>
            <a:ext cx="11951092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Ending A:</a:t>
            </a:r>
            <a:endParaRPr lang="en-US" altLang="zh-CN" sz="32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/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dawned on me that the reason why Amy want to spend her final days listening to me, a motivational speaker was that she was desperate for power and bravery to face the challenges ahead.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2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4"/>
          </a:xfrm>
          <a:prstGeom prst="rect">
            <a:avLst/>
          </a:prstGeom>
        </p:spPr>
      </p:pic>
      <p:sp>
        <p:nvSpPr>
          <p:cNvPr id="2" name="文本框 23"/>
          <p:cNvSpPr txBox="1"/>
          <p:nvPr/>
        </p:nvSpPr>
        <p:spPr>
          <a:xfrm>
            <a:off x="-78522" y="756661"/>
            <a:ext cx="1221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Para2</a:t>
            </a:r>
            <a:r>
              <a:rPr lang="zh-CN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round of applause, Amy's dad led her off the stage.</a:t>
            </a:r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42" name="矩形 1"/>
          <p:cNvSpPr/>
          <p:nvPr/>
        </p:nvSpPr>
        <p:spPr>
          <a:xfrm>
            <a:off x="-78521" y="0"/>
            <a:ext cx="12216553" cy="6612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5520" tIns="37760" rIns="75520" bIns="3776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743" name="文本框 4"/>
          <p:cNvSpPr txBox="1"/>
          <p:nvPr/>
        </p:nvSpPr>
        <p:spPr>
          <a:xfrm>
            <a:off x="133350" y="87329"/>
            <a:ext cx="3329041" cy="521970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59348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Design ending</a:t>
            </a:r>
            <a:endParaRPr lang="en-US" altLang="zh-CN" sz="4600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48745" name="文本框 9"/>
          <p:cNvSpPr txBox="1"/>
          <p:nvPr/>
        </p:nvSpPr>
        <p:spPr>
          <a:xfrm>
            <a:off x="53967" y="2075843"/>
            <a:ext cx="12162586" cy="579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endParaRPr lang="en-US" altLang="zh-CN" sz="32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51264" y="2710981"/>
            <a:ext cx="12089473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Ending B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（人与人之间美好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的守望相助）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/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audience had become an integral part of Amy’s journey, revealing that in times of darkness, we can get together to bring light and hope to someone in need.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4"/>
          </a:xfrm>
          <a:prstGeom prst="rect">
            <a:avLst/>
          </a:prstGeom>
        </p:spPr>
      </p:pic>
      <p:sp>
        <p:nvSpPr>
          <p:cNvPr id="2" name="文本框 23"/>
          <p:cNvSpPr txBox="1"/>
          <p:nvPr/>
        </p:nvSpPr>
        <p:spPr>
          <a:xfrm>
            <a:off x="-78522" y="756661"/>
            <a:ext cx="1221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Para2</a:t>
            </a:r>
            <a:r>
              <a:rPr lang="zh-CN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round of applause, Amy's dad led her off the stage.</a:t>
            </a:r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42" name="矩形 1"/>
          <p:cNvSpPr/>
          <p:nvPr/>
        </p:nvSpPr>
        <p:spPr>
          <a:xfrm>
            <a:off x="-78521" y="0"/>
            <a:ext cx="12216553" cy="6612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5520" tIns="37760" rIns="75520" bIns="3776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743" name="文本框 4"/>
          <p:cNvSpPr txBox="1"/>
          <p:nvPr/>
        </p:nvSpPr>
        <p:spPr>
          <a:xfrm>
            <a:off x="133350" y="87329"/>
            <a:ext cx="3329041" cy="521970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59348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Design ending</a:t>
            </a:r>
            <a:endParaRPr lang="en-US" altLang="zh-CN" sz="4600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48745" name="文本框 9"/>
          <p:cNvSpPr txBox="1"/>
          <p:nvPr/>
        </p:nvSpPr>
        <p:spPr>
          <a:xfrm>
            <a:off x="53967" y="2075843"/>
            <a:ext cx="12162586" cy="579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endParaRPr lang="en-US" altLang="zh-CN" sz="32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51264" y="2710981"/>
            <a:ext cx="12089473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Ending C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 </a:t>
            </a:r>
            <a:endParaRPr lang="en-US" altLang="zh-CN" sz="32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/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Meanwhile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I , together with those one thousand attendees, learned a significant lesson from Amy---face any adversity bravely and fearlessly.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4"/>
          </a:xfrm>
          <a:prstGeom prst="rect">
            <a:avLst/>
          </a:prstGeom>
        </p:spPr>
      </p:pic>
      <p:sp>
        <p:nvSpPr>
          <p:cNvPr id="2" name="文本框 23"/>
          <p:cNvSpPr txBox="1"/>
          <p:nvPr/>
        </p:nvSpPr>
        <p:spPr>
          <a:xfrm>
            <a:off x="-78522" y="756661"/>
            <a:ext cx="1221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Para2</a:t>
            </a:r>
            <a:r>
              <a:rPr lang="zh-CN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round of applause, Amy's dad led her off the stage.</a:t>
            </a:r>
            <a:endParaRPr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42" name="矩形 1"/>
          <p:cNvSpPr/>
          <p:nvPr/>
        </p:nvSpPr>
        <p:spPr>
          <a:xfrm>
            <a:off x="-78521" y="0"/>
            <a:ext cx="12216553" cy="6612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5520" tIns="37760" rIns="75520" bIns="3776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743" name="文本框 4"/>
          <p:cNvSpPr txBox="1"/>
          <p:nvPr/>
        </p:nvSpPr>
        <p:spPr>
          <a:xfrm>
            <a:off x="133350" y="87329"/>
            <a:ext cx="3329041" cy="521970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59348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Design ending</a:t>
            </a:r>
            <a:endParaRPr lang="en-US" altLang="zh-CN" sz="4600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48745" name="文本框 9"/>
          <p:cNvSpPr txBox="1"/>
          <p:nvPr/>
        </p:nvSpPr>
        <p:spPr>
          <a:xfrm>
            <a:off x="53967" y="2075843"/>
            <a:ext cx="12162586" cy="579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endParaRPr lang="en-US" altLang="zh-CN" sz="32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51264" y="2710981"/>
            <a:ext cx="12089473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Ending D:  </a:t>
            </a:r>
            <a:endParaRPr lang="en-US" altLang="zh-CN" sz="32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 that moment, I realized that it is through opening our hearts to others that we truly experience the beauty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the power that life offers us.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可爱小清新皮肤壁纸 高清桌面壁纸下载 -找素材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" y="0"/>
            <a:ext cx="12150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1373" y="108247"/>
            <a:ext cx="12129529" cy="64274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altLang="zh-CN" sz="3200" i="1" dirty="0" smtClean="0">
                <a:solidFill>
                  <a:srgbClr val="0000FF"/>
                </a:solidFill>
              </a:rPr>
              <a:t>Para1: At that point an idea struck me.</a:t>
            </a:r>
            <a:endParaRPr lang="en-US" altLang="zh-CN" sz="3200" i="1" dirty="0" smtClean="0">
              <a:solidFill>
                <a:srgbClr val="0000FF"/>
              </a:solidFill>
            </a:endParaRPr>
          </a:p>
          <a:p>
            <a:pPr algn="just">
              <a:lnSpc>
                <a:spcPts val="3840"/>
              </a:lnSpc>
            </a:pPr>
            <a:r>
              <a:rPr lang="en-US" altLang="zh-CN" sz="3200" i="1" dirty="0">
                <a:solidFill>
                  <a:srgbClr val="0000FF"/>
                </a:solidFill>
              </a:rPr>
              <a:t> </a:t>
            </a:r>
            <a:r>
              <a:rPr lang="en-US" altLang="zh-CN" sz="2800" dirty="0">
                <a:solidFill>
                  <a:srgbClr val="0000FF"/>
                </a:solidFill>
              </a:rPr>
              <a:t>Why not invite Amy to come to the stage and feel the healing potential from the audience present</a:t>
            </a:r>
            <a:r>
              <a:rPr lang="en-US" altLang="zh-CN" sz="2800" dirty="0" smtClean="0">
                <a:solidFill>
                  <a:srgbClr val="0000FF"/>
                </a:solidFill>
              </a:rPr>
              <a:t>? Casting </a:t>
            </a:r>
            <a:r>
              <a:rPr lang="en-US" altLang="zh-CN" sz="2800" smtClean="0">
                <a:solidFill>
                  <a:srgbClr val="0000FF"/>
                </a:solidFill>
              </a:rPr>
              <a:t>an encouraging </a:t>
            </a:r>
            <a:r>
              <a:rPr lang="en-US" altLang="zh-CN" sz="2800" dirty="0" smtClean="0">
                <a:solidFill>
                  <a:srgbClr val="0000FF"/>
                </a:solidFill>
              </a:rPr>
              <a:t>look at Amy,  I signaled her to come up. </a:t>
            </a:r>
            <a:r>
              <a:rPr lang="en-US" altLang="zh-CN" sz="2800" dirty="0">
                <a:solidFill>
                  <a:srgbClr val="0000FF"/>
                </a:solidFill>
              </a:rPr>
              <a:t>Weak and pale as she looked, Amy made it to the center of the stage, supported by her father’s </a:t>
            </a:r>
            <a:r>
              <a:rPr lang="en-US" altLang="zh-CN" sz="2800" dirty="0" smtClean="0">
                <a:solidFill>
                  <a:srgbClr val="0000FF"/>
                </a:solidFill>
              </a:rPr>
              <a:t>strong </a:t>
            </a:r>
            <a:r>
              <a:rPr lang="en-US" altLang="zh-CN" sz="2800" dirty="0">
                <a:solidFill>
                  <a:srgbClr val="0000FF"/>
                </a:solidFill>
              </a:rPr>
              <a:t>arms. </a:t>
            </a:r>
            <a:r>
              <a:rPr lang="en-US" altLang="zh-CN" sz="2800" dirty="0" smtClean="0">
                <a:solidFill>
                  <a:srgbClr val="0000FF"/>
                </a:solidFill>
              </a:rPr>
              <a:t> I encouraged Amy to share her story with everyone in the hall and exclaimed her desires. Hearing her miserable story and her final wishes, the audience suddenly fell silent, heart broken</a:t>
            </a:r>
            <a:r>
              <a:rPr lang="en-US" altLang="zh-CN" sz="2800" dirty="0">
                <a:solidFill>
                  <a:srgbClr val="0000FF"/>
                </a:solidFill>
              </a:rPr>
              <a:t>. </a:t>
            </a:r>
            <a:r>
              <a:rPr lang="en-US" altLang="zh-CN" sz="2800" dirty="0" smtClean="0">
                <a:solidFill>
                  <a:srgbClr val="0000FF"/>
                </a:solidFill>
              </a:rPr>
              <a:t>Then I </a:t>
            </a:r>
            <a:r>
              <a:rPr lang="en-US" altLang="zh-CN" sz="2800" dirty="0">
                <a:solidFill>
                  <a:srgbClr val="0000FF"/>
                </a:solidFill>
              </a:rPr>
              <a:t>instructed the entire audience to focus their healing energy on Amy.  After they vigorously  rubbed their hands together, they raised their hands and directed their healing potential towards Amy. </a:t>
            </a:r>
            <a:r>
              <a:rPr lang="en-US" altLang="zh-CN" sz="2800" dirty="0" smtClean="0">
                <a:solidFill>
                  <a:srgbClr val="0000FF"/>
                </a:solidFill>
              </a:rPr>
              <a:t>Amy’s </a:t>
            </a:r>
            <a:r>
              <a:rPr lang="en-US" altLang="zh-CN" sz="2800" dirty="0">
                <a:solidFill>
                  <a:srgbClr val="0000FF"/>
                </a:solidFill>
              </a:rPr>
              <a:t>eyes sparkled with complicated emotions and her face lit up. She found new strength to face her challenges.  I hugged Amy and whispered my best wishes to her ears. </a:t>
            </a:r>
            <a:endParaRPr lang="en-US" altLang="zh-CN" sz="2800" dirty="0">
              <a:solidFill>
                <a:srgbClr val="0000FF"/>
              </a:solidFill>
            </a:endParaRPr>
          </a:p>
          <a:p>
            <a:pPr algn="just">
              <a:lnSpc>
                <a:spcPts val="3840"/>
              </a:lnSpc>
            </a:pPr>
            <a:endParaRPr lang="zh-CN" altLang="en-US" sz="3200" dirty="0"/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可爱小清新皮肤壁纸 高清桌面壁纸下载 -找素材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" y="0"/>
            <a:ext cx="12150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0823" y="251209"/>
            <a:ext cx="12171177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sz="3200" i="1" dirty="0">
                <a:solidFill>
                  <a:srgbClr val="0000FF"/>
                </a:solidFill>
              </a:rPr>
              <a:t>Para2</a:t>
            </a:r>
            <a:r>
              <a:rPr lang="zh-CN" altLang="en-US" sz="3200" i="1" dirty="0">
                <a:solidFill>
                  <a:srgbClr val="0000FF"/>
                </a:solidFill>
              </a:rPr>
              <a:t>： </a:t>
            </a:r>
            <a:r>
              <a:rPr lang="en-US" altLang="zh-CN" sz="3200" i="1" dirty="0">
                <a:solidFill>
                  <a:srgbClr val="0000FF"/>
                </a:solidFill>
              </a:rPr>
              <a:t>With a round of applause, Amy's dad led her off the stage.</a:t>
            </a:r>
            <a:endParaRPr lang="en-US" altLang="zh-CN" sz="3200" i="1" dirty="0">
              <a:solidFill>
                <a:srgbClr val="0000FF"/>
              </a:solidFill>
            </a:endParaRPr>
          </a:p>
          <a:p>
            <a:pPr algn="just"/>
            <a:r>
              <a:rPr lang="en-US" altLang="zh-CN" sz="3200" i="1" dirty="0" smtClean="0">
                <a:solidFill>
                  <a:srgbClr val="0000FF"/>
                </a:solidFill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</a:rPr>
              <a:t>However, the interaction </a:t>
            </a:r>
            <a:r>
              <a:rPr lang="en-US" altLang="zh-CN" sz="2800" dirty="0">
                <a:solidFill>
                  <a:srgbClr val="0000FF"/>
                </a:solidFill>
              </a:rPr>
              <a:t>didn’t end there.  Many lecture attendees approached Amy and her parents, offering hugs, prayers and promises of continued support. </a:t>
            </a:r>
            <a:r>
              <a:rPr lang="en-US" altLang="zh-CN" sz="2800" dirty="0" smtClean="0">
                <a:solidFill>
                  <a:srgbClr val="0000FF"/>
                </a:solidFill>
              </a:rPr>
              <a:t>Some even exchanged contact information with Amy’s parents, vowing to offer unconditional assistance if necessary. Others discussed how to arrange a grand graduation ceremony for Amy in the hope of achieving her last dying wish. When my eyes fell on those sincere faces, tears of complicated emotions blurred my sight.  What </a:t>
            </a:r>
            <a:r>
              <a:rPr lang="en-US" altLang="zh-CN" sz="2800" dirty="0">
                <a:solidFill>
                  <a:srgbClr val="0000FF"/>
                </a:solidFill>
              </a:rPr>
              <a:t>I didn’t expect was that </a:t>
            </a:r>
            <a:r>
              <a:rPr lang="en-US" altLang="zh-CN" sz="2800" dirty="0" smtClean="0">
                <a:solidFill>
                  <a:srgbClr val="0000FF"/>
                </a:solidFill>
              </a:rPr>
              <a:t>this workshop turned </a:t>
            </a:r>
            <a:r>
              <a:rPr lang="en-US" altLang="zh-CN" sz="2800" dirty="0">
                <a:solidFill>
                  <a:srgbClr val="0000FF"/>
                </a:solidFill>
              </a:rPr>
              <a:t>out extremely </a:t>
            </a:r>
            <a:r>
              <a:rPr lang="en-US" altLang="zh-CN" sz="2800" dirty="0" smtClean="0">
                <a:solidFill>
                  <a:srgbClr val="0000FF"/>
                </a:solidFill>
              </a:rPr>
              <a:t>fantastic. </a:t>
            </a:r>
            <a:r>
              <a:rPr lang="en-US" altLang="zh-CN" sz="2800" dirty="0">
                <a:solidFill>
                  <a:srgbClr val="0000FF"/>
                </a:solidFill>
              </a:rPr>
              <a:t>I was fully convinced that Amy would carry with her the strength , love and healing power </a:t>
            </a:r>
            <a:r>
              <a:rPr lang="en-US" altLang="zh-CN" sz="2800" dirty="0" smtClean="0">
                <a:solidFill>
                  <a:srgbClr val="0000FF"/>
                </a:solidFill>
              </a:rPr>
              <a:t>from the generous and warm-hearted people in </a:t>
            </a:r>
            <a:r>
              <a:rPr lang="en-US" altLang="zh-CN" sz="2800" dirty="0">
                <a:solidFill>
                  <a:srgbClr val="0000FF"/>
                </a:solidFill>
              </a:rPr>
              <a:t>that hall to conquer </a:t>
            </a:r>
            <a:r>
              <a:rPr lang="en-US" altLang="zh-CN" sz="2800" dirty="0" smtClean="0">
                <a:solidFill>
                  <a:srgbClr val="0000FF"/>
                </a:solidFill>
              </a:rPr>
              <a:t>the unpredictable obstacles in </a:t>
            </a:r>
            <a:r>
              <a:rPr lang="en-US" altLang="zh-CN" sz="2800" dirty="0">
                <a:solidFill>
                  <a:srgbClr val="0000FF"/>
                </a:solidFill>
              </a:rPr>
              <a:t>her final days. </a:t>
            </a:r>
            <a:r>
              <a:rPr lang="en-US" altLang="zh-CN" sz="2800" dirty="0" smtClean="0">
                <a:solidFill>
                  <a:srgbClr val="0000FF"/>
                </a:solidFill>
              </a:rPr>
              <a:t> Meanwhile, I , together with one thousand attendees, learned a significant lesson from Amy---face any adversity bravely and fearlessly.  </a:t>
            </a:r>
            <a:endParaRPr lang="en-US" altLang="zh-CN" sz="3200" b="1" dirty="0"/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629" y="192802"/>
            <a:ext cx="12640826" cy="7110465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4092835" y="632208"/>
            <a:ext cx="2996295" cy="7137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 </a:t>
            </a:r>
            <a:r>
              <a:rPr lang="zh-CN" altLang="en-US" dirty="0"/>
              <a:t>人与社会</a:t>
            </a:r>
            <a:endParaRPr lang="zh-CN" altLang="en-US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190920" y="2541244"/>
            <a:ext cx="12107760" cy="1317324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/>
              <a:t>本文通过“艾米陷入困境（患癌症晚期），陌生人我以及参加讲座的听众友好帮助（我邀请她参加励志讲座），困境化解（艾米获得面对未来挑战的力量、爱）” 来</a:t>
            </a:r>
            <a:r>
              <a:rPr lang="zh-CN" altLang="en-US" sz="2400" dirty="0"/>
              <a:t>铺排叙事</a:t>
            </a:r>
            <a:r>
              <a:rPr lang="zh-CN" altLang="en-US" sz="2400" dirty="0" smtClean="0"/>
              <a:t>；同时，我和参与讲座的人也从艾米身上学到了勇敢这一可贵的品质。大家与</a:t>
            </a:r>
            <a:r>
              <a:rPr lang="en-US" altLang="zh-CN" sz="2400" dirty="0" smtClean="0"/>
              <a:t>Amy</a:t>
            </a:r>
            <a:r>
              <a:rPr lang="zh-CN" altLang="en-US" sz="2400" dirty="0" smtClean="0"/>
              <a:t>互相成就，互相救赎。 </a:t>
            </a:r>
            <a:endParaRPr lang="en-US" altLang="zh-CN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可爱小清新皮肤壁纸 高清桌面壁纸下载 -找素材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" y="0"/>
            <a:ext cx="12150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0" y="60290"/>
            <a:ext cx="12148457" cy="6906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04800" algn="just">
              <a:lnSpc>
                <a:spcPts val="2300"/>
              </a:lnSpc>
            </a:pPr>
            <a:r>
              <a:rPr lang="en-US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After flying all night, I was tired as I arrived in Denver to hold an event on positive thinking. As I entered the lecture hall, Dr. Fred Vogt asked me, "Do you know about the Make-A-Wish Foundation?"</a:t>
            </a:r>
            <a:endParaRPr lang="en-US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ts val="2300"/>
              </a:lnSpc>
            </a:pPr>
            <a:r>
              <a:rPr lang="en-US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“Yes,” I replied. “Well, a 17-year-old girl Amy Graham has been diagnosed as having terminal </a:t>
            </a:r>
            <a:r>
              <a:rPr lang="zh-CN" altLang="en-US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（晚期的）</a:t>
            </a:r>
            <a:r>
              <a:rPr lang="en-US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cancer. Doctors gave her three days. Her dying wish was to attend your lecture."</a:t>
            </a:r>
            <a:endParaRPr lang="en-US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ts val="2300"/>
              </a:lnSpc>
            </a:pPr>
            <a:r>
              <a:rPr lang="en-US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 was shocked. I felt a combination of awe and doubt. I couldn't believe it. I thought kids who were dying would want to go see Disneyland, or suchlike. Why would a kid with only a few days to live want to spend their final days listening to a motivational speaker? Suddenly my thoughts were interrupted...</a:t>
            </a:r>
            <a:endParaRPr lang="en-US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ts val="2300"/>
              </a:lnSpc>
            </a:pPr>
            <a:r>
              <a:rPr lang="en-US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"Here's Amy." Before me stood a girl wearing a bright red hat to cover her head, which was bald from all of the treatments. Her weak body was a bit bent. She said, "My two goals were to graduate from high school and to attend your lecture. My doctors didn't believe I could do either and they didn't think I'd have enough energy. I have to rely on my parents now."</a:t>
            </a:r>
            <a:endParaRPr lang="en-US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ts val="2300"/>
              </a:lnSpc>
            </a:pPr>
            <a:r>
              <a:rPr lang="en-US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Tears welled in my eyes; I was choked up. My mind was being shaken. I cleared my throat and smiled, "Thanks for wanting to come." We hugged, wiped our eyes and separated.</a:t>
            </a:r>
            <a:endParaRPr lang="en-US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ts val="2300"/>
              </a:lnSpc>
            </a:pPr>
            <a:r>
              <a:rPr lang="en-US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That Sunday afternoon I held the workshop that Amy and her parents attended. The audience was packed to overflowing with over a thousand attendees eager to learn, grow and become more fully human. I humbly asked the audience if they wanted to learn a healing process that might serve them for life. From the stage it appeared that </a:t>
            </a:r>
            <a:r>
              <a:rPr lang="en-US" altLang="zh-CN" sz="20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everyone‘s </a:t>
            </a:r>
            <a:r>
              <a:rPr lang="en-US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hand was raised high in the air. I taught the audience how to vigorously </a:t>
            </a:r>
            <a:r>
              <a:rPr lang="en-US" altLang="zh-CN" sz="20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0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用力地</a:t>
            </a:r>
            <a:r>
              <a:rPr lang="en-US" altLang="zh-CN" sz="20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rub their hands together, separate them by two inches and feel the healing energy.</a:t>
            </a:r>
            <a:endParaRPr lang="en-US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ts val="2300"/>
              </a:lnSpc>
            </a:pPr>
            <a:r>
              <a:rPr lang="en-US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Then I paired them off with a partner to feel the healing energy from themselves to another, explaining that everyone had healing potential to support others.</a:t>
            </a:r>
            <a:endParaRPr lang="en-US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ts val="2300"/>
              </a:lnSpc>
            </a:pPr>
            <a:r>
              <a:rPr lang="en-US" altLang="zh-CN" sz="20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Para1</a:t>
            </a:r>
            <a:r>
              <a:rPr lang="en-US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: At that point an idea struck me.</a:t>
            </a:r>
            <a:endParaRPr lang="en-US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ts val="2300"/>
              </a:lnSpc>
            </a:pPr>
            <a:r>
              <a:rPr lang="en-US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Para2: With a round of applause, Amy's dad led her off the stage.</a:t>
            </a:r>
            <a:endParaRPr lang="en-US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ts val="2300"/>
              </a:lnSpc>
            </a:pP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可爱小清新皮肤壁纸 高清桌面壁纸下载 -找素材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" y="0"/>
            <a:ext cx="12150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53652" y="250470"/>
            <a:ext cx="10478450" cy="63879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04800" algn="just">
              <a:lnSpc>
                <a:spcPts val="2300"/>
              </a:lnSpc>
            </a:pPr>
            <a:r>
              <a:rPr lang="en-US" altLang="zh-CN" sz="28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After </a:t>
            </a:r>
            <a:r>
              <a:rPr lang="en-US" altLang="zh-CN" sz="28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flying all night, I was tired as I arrived in Denver to hold an event on positive thinking. As I entered the lecture hall, Dr. Fred Vogt asked me, "Do you know about the Make-A-Wish Foundation?"</a:t>
            </a:r>
            <a:endParaRPr lang="en-US" altLang="zh-CN" sz="28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ts val="2300"/>
              </a:lnSpc>
            </a:pPr>
            <a:r>
              <a:rPr lang="en-US" altLang="zh-CN" sz="28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“Yes,” I replied. “Well, a 17-year-old girl Amy Graham has been diagnosed as having terminal </a:t>
            </a:r>
            <a:r>
              <a:rPr lang="zh-CN" altLang="en-US" sz="28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（晚期的）</a:t>
            </a:r>
            <a:r>
              <a:rPr lang="en-US" altLang="zh-CN" sz="28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cancer. Doctors gave her three days. Her dying wish was to attend your lecture."</a:t>
            </a:r>
            <a:endParaRPr lang="en-US" altLang="zh-CN" sz="28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ts val="2300"/>
              </a:lnSpc>
            </a:pPr>
            <a:r>
              <a:rPr lang="en-US" altLang="zh-CN" sz="28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I </a:t>
            </a:r>
            <a:r>
              <a:rPr lang="en-US" altLang="zh-CN" sz="28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was shocked. I felt a combination of awe and doubt. I couldn't believe it. I thought kids who were dying would want to go see Disneyland, or suchlike. Why would a kid with only a few days to live want to spend their final days listening to a motivational speaker? Suddenly my thoughts were interrupted...</a:t>
            </a:r>
            <a:endParaRPr lang="en-US" altLang="zh-CN" sz="28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ts val="2300"/>
              </a:lnSpc>
            </a:pPr>
            <a:r>
              <a:rPr lang="en-US" altLang="zh-CN" sz="28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"Here's Amy." Before me stood a girl wearing a bright red hat to cover her head, which was bald from all of the treatments. Her weak body was a bit bent. She said, "My two goals were to graduate from high school and to attend your lecture. My doctors didn't believe I could do either and they didn't think I'd have enough energy. I have to rely on my parents now."</a:t>
            </a:r>
            <a:endParaRPr lang="en-US" altLang="zh-CN" sz="28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ts val="2300"/>
              </a:lnSpc>
            </a:pPr>
            <a:r>
              <a:rPr lang="en-US" altLang="zh-CN" sz="28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Tears welled in my eyes; I was choked up. My mind was being shaken. I cleared my throat and smiled, "Thanks for wanting to come." We hugged, wiped our eyes and separated.</a:t>
            </a:r>
            <a:endParaRPr lang="en-US" altLang="zh-CN" sz="28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ts val="2300"/>
              </a:lnSpc>
            </a:pP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551147" y="3306758"/>
            <a:ext cx="3479891" cy="152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9"/>
          <p:cNvSpPr/>
          <p:nvPr/>
        </p:nvSpPr>
        <p:spPr>
          <a:xfrm>
            <a:off x="62079" y="5838092"/>
            <a:ext cx="1443409" cy="728311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5520" tIns="37760" rIns="75520" bIns="3776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Amy Graham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矩形 19"/>
          <p:cNvSpPr/>
          <p:nvPr/>
        </p:nvSpPr>
        <p:spPr>
          <a:xfrm>
            <a:off x="1962076" y="6206944"/>
            <a:ext cx="9533238" cy="651056"/>
          </a:xfrm>
          <a:prstGeom prst="rect">
            <a:avLst/>
          </a:prstGeom>
          <a:solidFill>
            <a:srgbClr val="4BC9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5520" tIns="37760" rIns="75520" bIns="37760" rtlCol="0" anchor="ctr"/>
          <a:lstStyle/>
          <a:p>
            <a:pPr lvl="0">
              <a:defRPr/>
            </a:pPr>
            <a:r>
              <a:rPr lang="en-US" altLang="en-US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Having terminal cancer  &amp; making  dying wish</a:t>
            </a:r>
            <a:r>
              <a:rPr lang="en-US" altLang="zh-CN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es</a:t>
            </a:r>
            <a:r>
              <a:rPr lang="en-US" altLang="en-US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–① to attend my </a:t>
            </a:r>
            <a:r>
              <a:rPr lang="en-US" alt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lecture </a:t>
            </a:r>
            <a:r>
              <a:rPr lang="en-US" altLang="en-US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② to graduate from high school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2130251" y="2410644"/>
            <a:ext cx="2311120" cy="9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19"/>
          <p:cNvSpPr/>
          <p:nvPr/>
        </p:nvSpPr>
        <p:spPr>
          <a:xfrm>
            <a:off x="63443" y="1386146"/>
            <a:ext cx="1690209" cy="74295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5520" tIns="37760" rIns="75520" bIns="3776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Analyze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Characters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4" name="矩形 19"/>
          <p:cNvSpPr/>
          <p:nvPr/>
        </p:nvSpPr>
        <p:spPr>
          <a:xfrm>
            <a:off x="209651" y="250470"/>
            <a:ext cx="595406" cy="7429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5520" tIns="37760" rIns="75520" bIns="3776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I  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5" name="矩形 19"/>
          <p:cNvSpPr/>
          <p:nvPr/>
        </p:nvSpPr>
        <p:spPr>
          <a:xfrm>
            <a:off x="3561705" y="117597"/>
            <a:ext cx="8024043" cy="7429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5520" tIns="37760" rIns="75520" bIns="3776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 motivational speaker; shocked to hear Amy’s dying wish  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838084" y="1392810"/>
            <a:ext cx="6192954" cy="338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885569" y="1757621"/>
            <a:ext cx="10153690" cy="253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3561705" y="2059221"/>
            <a:ext cx="6014374" cy="1024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481187" y="4308217"/>
            <a:ext cx="5629186" cy="419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1911826" y="4658486"/>
            <a:ext cx="5925888" cy="1024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可爱小清新皮肤壁纸 高清桌面壁纸下载 -找素材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" y="0"/>
            <a:ext cx="12150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181528" y="90826"/>
            <a:ext cx="11010471" cy="59913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04800" algn="just">
              <a:lnSpc>
                <a:spcPts val="2300"/>
              </a:lnSpc>
            </a:pPr>
            <a:r>
              <a:rPr lang="en-US" altLang="zh-CN" sz="2400" b="1" kern="100" dirty="0"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"Here's Amy." Before me stood a girl wearing a bright red hat to cover her head, which was bald from all of the treatments. Her weak body was a bit bent. She said, "My two goals were to graduate from high school and to attend your lecture. My doctors didn't believe I could do either and they didn't think I'd have enough energy. I have to rely on my parents now."</a:t>
            </a:r>
            <a:endParaRPr lang="en-US" altLang="zh-CN" sz="2400" b="1" kern="100" dirty="0">
              <a:latin typeface="Times New Roman Regular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ts val="2300"/>
              </a:lnSpc>
            </a:pPr>
            <a:r>
              <a:rPr lang="en-US" altLang="zh-CN" sz="2400" b="1" kern="100" dirty="0"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Tears welled in my eyes; I was choked up. My mind was being shaken. I cleared my throat and smiled, "Thanks for wanting to come." We hugged, wiped our eyes and separated.</a:t>
            </a:r>
            <a:endParaRPr lang="en-US" altLang="zh-CN" sz="2400" b="1" kern="100" dirty="0">
              <a:latin typeface="Times New Roman Regular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ts val="2300"/>
              </a:lnSpc>
            </a:pPr>
            <a:r>
              <a:rPr lang="en-US" altLang="zh-CN" sz="2400" b="1" kern="100" dirty="0"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That Sunday afternoon I held the workshop that Amy and her parents attended. The audience was packed to overflowing with over a thousand attendees eager to learn, grow and become more fully human. I humbly asked the audience if they wanted to learn a healing process that might serve them for life. From the stage it appeared that </a:t>
            </a:r>
            <a:r>
              <a:rPr lang="en-US" altLang="zh-CN" sz="2400" b="1" kern="100" dirty="0" smtClean="0"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everyone‘s </a:t>
            </a:r>
            <a:r>
              <a:rPr lang="en-US" altLang="zh-CN" sz="2400" b="1" kern="100" dirty="0"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hand was raised high in the air. I taught the audience how to vigorously </a:t>
            </a:r>
            <a:r>
              <a:rPr lang="en-US" altLang="zh-CN" sz="2400" b="1" kern="100" dirty="0" smtClean="0"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kern="100" dirty="0" smtClean="0"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用力地</a:t>
            </a:r>
            <a:r>
              <a:rPr lang="en-US" altLang="zh-CN" sz="2400" b="1" kern="100" dirty="0" smtClean="0"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altLang="zh-CN" sz="2400" b="1" kern="100" dirty="0"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rub their hands together, separate them by two inches and feel the healing energy.</a:t>
            </a:r>
            <a:endParaRPr lang="en-US" altLang="zh-CN" sz="2400" b="1" kern="100" dirty="0">
              <a:latin typeface="Times New Roman Regular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ts val="2300"/>
              </a:lnSpc>
            </a:pPr>
            <a:r>
              <a:rPr lang="en-US" altLang="zh-CN" sz="2400" b="1" kern="100" dirty="0"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Then I paired them off with a partner to feel the healing energy from themselves to another, explaining that everyone had healing potential to support others.</a:t>
            </a:r>
            <a:endParaRPr lang="en-US" altLang="zh-CN" sz="2400" b="1" kern="100" dirty="0">
              <a:latin typeface="Times New Roman Regular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0822075" y="705165"/>
            <a:ext cx="1280883" cy="11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294545" y="974099"/>
            <a:ext cx="3970791" cy="226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177894" y="1627833"/>
            <a:ext cx="5644181" cy="2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177894" y="3074796"/>
            <a:ext cx="6812048" cy="1004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283560" y="4790486"/>
            <a:ext cx="10613688" cy="42771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7189610" y="4521758"/>
            <a:ext cx="4800332" cy="42904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19"/>
          <p:cNvSpPr/>
          <p:nvPr/>
        </p:nvSpPr>
        <p:spPr>
          <a:xfrm>
            <a:off x="63444" y="1386146"/>
            <a:ext cx="1215262" cy="74295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5520" tIns="37760" rIns="75520" bIns="3776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Analyze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plot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0" name="矩形 19"/>
          <p:cNvSpPr/>
          <p:nvPr/>
        </p:nvSpPr>
        <p:spPr>
          <a:xfrm>
            <a:off x="1728316" y="150725"/>
            <a:ext cx="9897627" cy="720719"/>
          </a:xfrm>
          <a:prstGeom prst="rect">
            <a:avLst/>
          </a:prstGeom>
          <a:solidFill>
            <a:srgbClr val="4BC9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5520" tIns="37760" rIns="75520" bIns="3776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Amy’s condition:  weak body, not have enough energy to fulfill her wishes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4" name="矩形 19"/>
          <p:cNvSpPr/>
          <p:nvPr/>
        </p:nvSpPr>
        <p:spPr>
          <a:xfrm>
            <a:off x="1593454" y="3668985"/>
            <a:ext cx="3691979" cy="704614"/>
          </a:xfrm>
          <a:prstGeom prst="rect">
            <a:avLst/>
          </a:prstGeom>
          <a:solidFill>
            <a:srgbClr val="4BC9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5520" tIns="37760" rIns="75520" bIns="3776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Amy’s wish was fulfilled.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1294545" y="5102466"/>
            <a:ext cx="5295859" cy="21386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19"/>
          <p:cNvSpPr/>
          <p:nvPr/>
        </p:nvSpPr>
        <p:spPr>
          <a:xfrm>
            <a:off x="1593454" y="6060333"/>
            <a:ext cx="9369298" cy="704614"/>
          </a:xfrm>
          <a:prstGeom prst="rect">
            <a:avLst/>
          </a:prstGeom>
          <a:solidFill>
            <a:srgbClr val="4BC9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5520" tIns="37760" rIns="75520" bIns="3776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I led the audience to  </a:t>
            </a:r>
            <a:r>
              <a:rPr lang="en-US" altLang="zh-CN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feel the healing energy in the workshop. 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可爱小清新皮肤壁纸 高清桌面壁纸下载 -找素材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" y="0"/>
            <a:ext cx="12150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145484" y="108323"/>
            <a:ext cx="4534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CC00CC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Read for elements</a:t>
            </a:r>
            <a:endParaRPr lang="zh-CN" altLang="en-US" sz="2800" dirty="0">
              <a:solidFill>
                <a:srgbClr val="CC00CC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823" y="3084843"/>
            <a:ext cx="12067344" cy="2532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514350" indent="-514350">
              <a:buFontTx/>
              <a:buAutoNum type="arabicPeriod"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characters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Amy     </a:t>
            </a:r>
            <a:r>
              <a:rPr lang="en-US" altLang="zh-CN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Amy’s dad    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audience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narrative perspective: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first-person    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I )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time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6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Sunday afternoon </a:t>
            </a:r>
            <a:r>
              <a:rPr lang="en-US" altLang="zh-CN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6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place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600" dirty="0">
                <a:solidFill>
                  <a:srgbClr val="0000FF"/>
                </a:solidFill>
              </a:rPr>
              <a:t>  </a:t>
            </a:r>
            <a:r>
              <a:rPr lang="en-US" altLang="zh-CN" sz="3600" dirty="0" smtClean="0">
                <a:solidFill>
                  <a:srgbClr val="0000FF"/>
                </a:solidFill>
              </a:rPr>
              <a:t>at the workshop in Denver</a:t>
            </a:r>
            <a:endParaRPr lang="zh-CN" altLang="en-US" sz="3600" b="1" dirty="0">
              <a:solidFill>
                <a:srgbClr val="CC00CC"/>
              </a:solidFill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可爱小清新皮肤壁纸 高清桌面壁纸下载 -找素材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" y="0"/>
            <a:ext cx="12150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-22530" y="6558"/>
            <a:ext cx="2241550" cy="612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altLang="zh-CN" sz="2800" dirty="0"/>
              <a:t>  </a:t>
            </a:r>
            <a:r>
              <a:rPr lang="en-US" altLang="zh-CN" sz="2800" b="1" dirty="0">
                <a:solidFill>
                  <a:srgbClr val="FF0000"/>
                </a:solidFill>
              </a:rPr>
              <a:t>5.story line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2" name="组合 8"/>
          <p:cNvGrpSpPr/>
          <p:nvPr/>
        </p:nvGrpSpPr>
        <p:grpSpPr bwMode="auto">
          <a:xfrm>
            <a:off x="1124585" y="300355"/>
            <a:ext cx="10233025" cy="5133340"/>
            <a:chOff x="867" y="2113"/>
            <a:chExt cx="16116" cy="5900"/>
          </a:xfrm>
        </p:grpSpPr>
        <p:cxnSp>
          <p:nvCxnSpPr>
            <p:cNvPr id="23" name="直接连接符 22"/>
            <p:cNvCxnSpPr/>
            <p:nvPr>
              <p:custDataLst>
                <p:tags r:id="rId2"/>
              </p:custDataLst>
            </p:nvPr>
          </p:nvCxnSpPr>
          <p:spPr>
            <a:xfrm flipV="1">
              <a:off x="867" y="7984"/>
              <a:ext cx="3560" cy="2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>
              <p:custDataLst>
                <p:tags r:id="rId3"/>
              </p:custDataLst>
            </p:nvPr>
          </p:nvCxnSpPr>
          <p:spPr>
            <a:xfrm flipV="1">
              <a:off x="4427" y="2113"/>
              <a:ext cx="4628" cy="58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>
              <p:custDataLst>
                <p:tags r:id="rId4"/>
              </p:custDataLst>
            </p:nvPr>
          </p:nvCxnSpPr>
          <p:spPr>
            <a:xfrm>
              <a:off x="9055" y="2113"/>
              <a:ext cx="4302" cy="58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5"/>
              </p:custDataLst>
            </p:nvPr>
          </p:nvCxnSpPr>
          <p:spPr>
            <a:xfrm>
              <a:off x="13357" y="7991"/>
              <a:ext cx="3626" cy="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3096" y="5912615"/>
            <a:ext cx="2225184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Beginning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文本框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67614" y="-208"/>
            <a:ext cx="166687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Climax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文本框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412684" y="5634325"/>
            <a:ext cx="183515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Ending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4600298"/>
            <a:ext cx="586835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</a:rPr>
              <a:t>I arrived in Denver to hold an event on positive thinking.  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178" y="3666281"/>
            <a:ext cx="696278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A </a:t>
            </a:r>
            <a:r>
              <a:rPr lang="en-US" altLang="zh-CN" sz="2400" dirty="0">
                <a:solidFill>
                  <a:srgbClr val="0000FF"/>
                </a:solidFill>
              </a:rPr>
              <a:t>17-year-old girl Amy Graham has been diagnosed as having terminal </a:t>
            </a:r>
            <a:r>
              <a:rPr lang="zh-CN" altLang="en-US" sz="2400" dirty="0">
                <a:solidFill>
                  <a:srgbClr val="0000FF"/>
                </a:solidFill>
              </a:rPr>
              <a:t>（晚期的）</a:t>
            </a:r>
            <a:r>
              <a:rPr lang="en-US" altLang="zh-CN" sz="2400" dirty="0">
                <a:solidFill>
                  <a:srgbClr val="0000FF"/>
                </a:solidFill>
              </a:rPr>
              <a:t>cancer. </a:t>
            </a:r>
            <a:r>
              <a:rPr lang="en-US" altLang="zh-CN" sz="2400" dirty="0" smtClean="0">
                <a:solidFill>
                  <a:srgbClr val="0000FF"/>
                </a:solidFill>
              </a:rPr>
              <a:t>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304" y="3006577"/>
            <a:ext cx="5825541" cy="537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</a:rPr>
              <a:t>Her dying wish was to attend </a:t>
            </a:r>
            <a:r>
              <a:rPr lang="en-US" altLang="zh-CN" sz="2400" dirty="0" smtClean="0">
                <a:solidFill>
                  <a:srgbClr val="0000FF"/>
                </a:solidFill>
              </a:rPr>
              <a:t>my lecture.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/>
              <a:t> </a:t>
            </a:r>
            <a:endParaRPr lang="zh-CN" altLang="zh-CN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278014" y="2312531"/>
            <a:ext cx="5388117" cy="49538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was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shocked and awed by her courage. 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28535" y="1063625"/>
            <a:ext cx="48869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sz="2800" kern="100" dirty="0">
                <a:solidFill>
                  <a:srgbClr val="CC00CC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Para1: At that point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an idea </a:t>
            </a:r>
            <a:r>
              <a:rPr lang="en-US" altLang="zh-CN" sz="2800" kern="100" dirty="0">
                <a:solidFill>
                  <a:srgbClr val="CC00CC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struck me.</a:t>
            </a:r>
            <a:endParaRPr lang="en-US" altLang="zh-CN" sz="2800" kern="100" dirty="0">
              <a:solidFill>
                <a:srgbClr val="CC00CC"/>
              </a:solidFill>
              <a:latin typeface="Times New Roman Regular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01204" y="3654141"/>
            <a:ext cx="501332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800" kern="100" dirty="0">
                <a:solidFill>
                  <a:srgbClr val="0000FF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Para2: </a:t>
            </a:r>
            <a:r>
              <a:rPr lang="en-US" altLang="zh-CN" sz="2800" kern="100" dirty="0">
                <a:solidFill>
                  <a:srgbClr val="CC00CC"/>
                </a:solidFill>
                <a:latin typeface="Times New Roman Regular"/>
                <a:ea typeface="宋体" panose="02010600030101010101" pitchFamily="2" charset="-122"/>
                <a:cs typeface="Times New Roman" panose="02020603050405020304" pitchFamily="18" charset="0"/>
              </a:rPr>
              <a:t>With a round of applause, Amy's dad led her off the stage.</a:t>
            </a:r>
            <a:endParaRPr lang="en-US" altLang="zh-CN" sz="2800" kern="100" dirty="0">
              <a:solidFill>
                <a:srgbClr val="CC00CC"/>
              </a:solidFill>
              <a:latin typeface="Times New Roman Regular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73208" y="2092725"/>
            <a:ext cx="666115" cy="7677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72836" y="4526076"/>
            <a:ext cx="666115" cy="7677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5607" y="1474839"/>
            <a:ext cx="5120290" cy="42535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learnt about Amy’s two dying wishes. 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80194" y="555405"/>
            <a:ext cx="4050225" cy="37499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Amy attended my workshop.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69536" y="5064680"/>
            <a:ext cx="263086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2800" dirty="0"/>
          </a:p>
        </p:txBody>
      </p:sp>
      <p:sp>
        <p:nvSpPr>
          <p:cNvPr id="17" name="箭头: 左 16"/>
          <p:cNvSpPr/>
          <p:nvPr/>
        </p:nvSpPr>
        <p:spPr>
          <a:xfrm>
            <a:off x="5362035" y="5103617"/>
            <a:ext cx="304096" cy="27065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0" grpId="0" animBg="1"/>
      <p:bldP spid="8" grpId="0" animBg="1"/>
      <p:bldP spid="11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可爱小清新皮肤壁纸 高清桌面壁纸下载 -找素材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" y="0"/>
            <a:ext cx="12150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3789059" y="123054"/>
            <a:ext cx="46138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9900CC"/>
                </a:solidFill>
              </a:rPr>
              <a:t>Read for clues and echoes</a:t>
            </a:r>
            <a:endParaRPr lang="zh-CN" altLang="en-US" sz="2800" dirty="0">
              <a:solidFill>
                <a:srgbClr val="9900CC"/>
              </a:solidFill>
            </a:endParaRPr>
          </a:p>
        </p:txBody>
      </p:sp>
      <p:graphicFrame>
        <p:nvGraphicFramePr>
          <p:cNvPr id="6" name="内容占位符 3"/>
          <p:cNvGraphicFramePr/>
          <p:nvPr/>
        </p:nvGraphicFramePr>
        <p:xfrm>
          <a:off x="1" y="974036"/>
          <a:ext cx="12192000" cy="5695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608"/>
                <a:gridCol w="6510392"/>
              </a:tblGrid>
              <a:tr h="807084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              </a:t>
                      </a:r>
                      <a:r>
                        <a:rPr lang="en-US" altLang="zh-CN" sz="3200" dirty="0"/>
                        <a:t>hidden clues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              </a:t>
                      </a:r>
                      <a:r>
                        <a:rPr lang="en-US" altLang="zh-CN" sz="3200" dirty="0"/>
                        <a:t>echoes  </a:t>
                      </a:r>
                      <a:endParaRPr lang="zh-CN" altLang="en-US" sz="3200" dirty="0"/>
                    </a:p>
                  </a:txBody>
                  <a:tcPr/>
                </a:tc>
              </a:tr>
              <a:tr h="4888038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rgbClr val="CC00CC"/>
                          </a:solidFill>
                        </a:rPr>
                        <a:t>   </a:t>
                      </a:r>
                      <a:r>
                        <a:rPr lang="en-US" altLang="zh-CN" sz="2400" dirty="0" smtClean="0">
                          <a:solidFill>
                            <a:srgbClr val="0000FF"/>
                          </a:solidFill>
                        </a:rPr>
                        <a:t>   After flying all night, I was tired as I arrived in Denver to hold an event on positive thinking. As I entered the lecture hall, Dr. Fred Vogt asked me, "Do you know about the Make-A-Wish Foundation?"</a:t>
                      </a:r>
                      <a:endParaRPr lang="en-US" altLang="zh-CN" sz="24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altLang="zh-CN" sz="2400" dirty="0" smtClean="0">
                          <a:solidFill>
                            <a:srgbClr val="0000FF"/>
                          </a:solidFill>
                        </a:rPr>
                        <a:t>   “Yes,” I replied. “Well, </a:t>
                      </a:r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a 17-year-old girl Amy Graham has been diagnosed as having terminal </a:t>
                      </a:r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</a:rPr>
                        <a:t>（晚期的）</a:t>
                      </a:r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cancer. </a:t>
                      </a:r>
                      <a:r>
                        <a:rPr lang="en-US" altLang="zh-CN" sz="2400" dirty="0" smtClean="0">
                          <a:solidFill>
                            <a:srgbClr val="0000FF"/>
                          </a:solidFill>
                        </a:rPr>
                        <a:t>Doctors gave her three days. </a:t>
                      </a:r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Her dying wish was to attend your lecture."</a:t>
                      </a:r>
                      <a:endParaRPr lang="en-US" altLang="zh-CN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CC00CC"/>
                          </a:solidFill>
                        </a:rPr>
                        <a:t> </a:t>
                      </a:r>
                      <a:r>
                        <a:rPr lang="en-US" altLang="zh-CN" sz="2800" b="1" dirty="0">
                          <a:solidFill>
                            <a:srgbClr val="CC00CC"/>
                          </a:solidFill>
                        </a:rPr>
                        <a:t>1. </a:t>
                      </a:r>
                      <a:r>
                        <a:rPr lang="en-US" altLang="zh-CN" sz="2800" b="0" dirty="0" smtClean="0">
                          <a:solidFill>
                            <a:srgbClr val="CC00CC"/>
                          </a:solidFill>
                        </a:rPr>
                        <a:t>Hearing her miserable story and her  </a:t>
                      </a:r>
                      <a:endParaRPr lang="en-US" altLang="zh-CN" sz="2800" b="0" dirty="0" smtClean="0">
                        <a:solidFill>
                          <a:srgbClr val="CC00CC"/>
                        </a:solidFill>
                      </a:endParaRPr>
                    </a:p>
                    <a:p>
                      <a:r>
                        <a:rPr lang="en-US" altLang="zh-CN" sz="2800" b="0" dirty="0" smtClean="0">
                          <a:solidFill>
                            <a:srgbClr val="CC00CC"/>
                          </a:solidFill>
                        </a:rPr>
                        <a:t>    final wishes, the audience suddenly fell </a:t>
                      </a:r>
                      <a:endParaRPr lang="en-US" altLang="zh-CN" sz="2800" b="0" dirty="0" smtClean="0">
                        <a:solidFill>
                          <a:srgbClr val="CC00CC"/>
                        </a:solidFill>
                      </a:endParaRPr>
                    </a:p>
                    <a:p>
                      <a:r>
                        <a:rPr lang="en-US" altLang="zh-CN" sz="2800" b="0" dirty="0" smtClean="0">
                          <a:solidFill>
                            <a:srgbClr val="CC00CC"/>
                          </a:solidFill>
                        </a:rPr>
                        <a:t>    silent, heart broken. </a:t>
                      </a:r>
                      <a:endParaRPr lang="en-US" altLang="zh-CN" sz="2800" b="0" dirty="0" smtClean="0">
                        <a:solidFill>
                          <a:srgbClr val="CC00CC"/>
                        </a:solidFill>
                      </a:endParaRPr>
                    </a:p>
                    <a:p>
                      <a:endParaRPr lang="en-US" altLang="zh-CN" sz="2800" b="0" dirty="0">
                        <a:solidFill>
                          <a:srgbClr val="FF0000"/>
                        </a:solidFill>
                      </a:endParaRPr>
                    </a:p>
                    <a:p>
                      <a:pPr marL="514350" indent="-514350">
                        <a:buAutoNum type="arabicPeriod" startAt="2"/>
                      </a:pPr>
                      <a:r>
                        <a:rPr lang="en-US" altLang="zh-CN" sz="2800" b="0" dirty="0" smtClean="0">
                          <a:solidFill>
                            <a:srgbClr val="CC00CC"/>
                          </a:solidFill>
                        </a:rPr>
                        <a:t>I felt privileged to fulfill her</a:t>
                      </a:r>
                      <a:r>
                        <a:rPr lang="en-US" altLang="zh-CN" sz="2800" b="0" baseline="0" dirty="0" smtClean="0">
                          <a:solidFill>
                            <a:srgbClr val="CC00CC"/>
                          </a:solidFill>
                        </a:rPr>
                        <a:t> last wish . Through this special activity, new strength was infused into her heart which would definitely help her pull through the remaining tough journey </a:t>
                      </a:r>
                      <a:r>
                        <a:rPr lang="en-US" altLang="zh-CN" sz="2800" b="0" dirty="0" smtClean="0">
                          <a:solidFill>
                            <a:srgbClr val="CC00CC"/>
                          </a:solidFill>
                        </a:rPr>
                        <a:t>. </a:t>
                      </a:r>
                      <a:endParaRPr lang="en-US" altLang="zh-CN" sz="2800" b="0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可爱小清新皮肤壁纸 高清桌面壁纸下载 -找素材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" y="0"/>
            <a:ext cx="12150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3789059" y="123054"/>
            <a:ext cx="46138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9900CC"/>
                </a:solidFill>
              </a:rPr>
              <a:t>Read for clues and echoes</a:t>
            </a:r>
            <a:endParaRPr lang="zh-CN" altLang="en-US" sz="2800" dirty="0">
              <a:solidFill>
                <a:srgbClr val="9900CC"/>
              </a:solidFill>
            </a:endParaRPr>
          </a:p>
        </p:txBody>
      </p:sp>
      <p:graphicFrame>
        <p:nvGraphicFramePr>
          <p:cNvPr id="6" name="内容占位符 3"/>
          <p:cNvGraphicFramePr/>
          <p:nvPr/>
        </p:nvGraphicFramePr>
        <p:xfrm>
          <a:off x="1" y="974036"/>
          <a:ext cx="12192000" cy="5695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608"/>
                <a:gridCol w="6510392"/>
              </a:tblGrid>
              <a:tr h="807084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              </a:t>
                      </a:r>
                      <a:r>
                        <a:rPr lang="en-US" altLang="zh-CN" sz="3200" dirty="0"/>
                        <a:t>hidden clues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              </a:t>
                      </a:r>
                      <a:r>
                        <a:rPr lang="en-US" altLang="zh-CN" sz="3200" dirty="0"/>
                        <a:t>echoes  </a:t>
                      </a:r>
                      <a:endParaRPr lang="zh-CN" altLang="en-US" sz="3200" dirty="0"/>
                    </a:p>
                  </a:txBody>
                  <a:tcPr/>
                </a:tc>
              </a:tr>
              <a:tr h="4888038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rgbClr val="0000FF"/>
                          </a:solidFill>
                        </a:rPr>
                        <a:t>    I was shocked. I felt a combination of awe and doubt. I couldn't believe it. I thought kids who were dying would want to go see Disneyland, or suchlike</a:t>
                      </a:r>
                      <a:r>
                        <a:rPr lang="en-US" altLang="zh-CN" sz="2400" dirty="0" smtClean="0">
                          <a:solidFill>
                            <a:srgbClr val="C00000"/>
                          </a:solidFill>
                        </a:rPr>
                        <a:t>. Why would a kid with only a few days to live want to spend their final days listening to a motivational speaker? </a:t>
                      </a:r>
                      <a:r>
                        <a:rPr lang="en-US" altLang="zh-CN" sz="2400" dirty="0" smtClean="0">
                          <a:solidFill>
                            <a:srgbClr val="0000FF"/>
                          </a:solidFill>
                        </a:rPr>
                        <a:t>Suddenly my thoughts were interrupted...</a:t>
                      </a:r>
                      <a:endParaRPr lang="zh-CN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altLang="zh-CN" sz="2800" b="1" dirty="0">
                          <a:solidFill>
                            <a:srgbClr val="0000FF"/>
                          </a:solidFill>
                        </a:rPr>
                        <a:t>3</a:t>
                      </a:r>
                      <a:r>
                        <a:rPr lang="en-US" altLang="zh-CN" sz="2800" b="1" dirty="0">
                          <a:solidFill>
                            <a:srgbClr val="CC00CC"/>
                          </a:solidFill>
                        </a:rPr>
                        <a:t>.  </a:t>
                      </a:r>
                      <a:r>
                        <a:rPr lang="en-US" altLang="zh-CN" sz="2800" b="0" dirty="0" smtClean="0">
                          <a:solidFill>
                            <a:srgbClr val="CC00CC"/>
                          </a:solidFill>
                        </a:rPr>
                        <a:t>It dawned on me that the reason why Amy want to spend her final</a:t>
                      </a:r>
                      <a:r>
                        <a:rPr lang="en-US" altLang="zh-CN" sz="2800" b="0" baseline="0" dirty="0" smtClean="0">
                          <a:solidFill>
                            <a:srgbClr val="CC00CC"/>
                          </a:solidFill>
                        </a:rPr>
                        <a:t> days listening to me, a motivational speaker was that she was desperate for power and bravery to face the challenges ahead. </a:t>
                      </a:r>
                      <a:endParaRPr lang="en-US" altLang="zh-CN" sz="2800" b="0" dirty="0">
                        <a:solidFill>
                          <a:srgbClr val="CC00CC"/>
                        </a:solidFill>
                      </a:endParaRPr>
                    </a:p>
                    <a:p>
                      <a:endParaRPr lang="en-US" altLang="zh-CN" sz="2800" b="0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AS_UNIQUEID" val="412"/>
  <p:tag name="PA" val="v5.2.2"/>
</p:tagLst>
</file>

<file path=ppt/tags/tag11.xml><?xml version="1.0" encoding="utf-8"?>
<p:tagLst xmlns:p="http://schemas.openxmlformats.org/presentationml/2006/main">
  <p:tag name="AS_UNIQUEID" val="411"/>
</p:tagLst>
</file>

<file path=ppt/tags/tag12.xml><?xml version="1.0" encoding="utf-8"?>
<p:tagLst xmlns:p="http://schemas.openxmlformats.org/presentationml/2006/main">
  <p:tag name="AS_UNIQUEID" val="486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AS_UNIQUEID" val="48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14687</Words>
  <Application>WPS 演示</Application>
  <PresentationFormat>宽屏</PresentationFormat>
  <Paragraphs>275</Paragraphs>
  <Slides>27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Arial</vt:lpstr>
      <vt:lpstr>宋体</vt:lpstr>
      <vt:lpstr>Wingdings</vt:lpstr>
      <vt:lpstr>思源黑体</vt:lpstr>
      <vt:lpstr>Calibri</vt:lpstr>
      <vt:lpstr>Times New Roman</vt:lpstr>
      <vt:lpstr>微软雅黑</vt:lpstr>
      <vt:lpstr>Times New Roman Regular</vt:lpstr>
      <vt:lpstr>等线</vt:lpstr>
      <vt:lpstr>Arial Unicode MS</vt:lpstr>
      <vt:lpstr>等线 Light</vt:lpstr>
      <vt:lpstr>黑体</vt:lpstr>
      <vt:lpstr>HelveticaNeue</vt:lpstr>
      <vt:lpstr>华文新魏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ＦＵ　ＪＩＡＨＵＩ</dc:creator>
  <cp:lastModifiedBy>Administrator</cp:lastModifiedBy>
  <cp:revision>389</cp:revision>
  <dcterms:created xsi:type="dcterms:W3CDTF">2024-05-24T10:01:00Z</dcterms:created>
  <dcterms:modified xsi:type="dcterms:W3CDTF">2024-08-26T01:52:26Z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</Properties>
</file>