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51" r:id="rId2"/>
    <p:sldId id="280" r:id="rId3"/>
    <p:sldId id="278" r:id="rId4"/>
    <p:sldId id="283" r:id="rId5"/>
    <p:sldId id="285" r:id="rId6"/>
    <p:sldId id="284" r:id="rId7"/>
    <p:sldId id="286" r:id="rId8"/>
    <p:sldId id="287" r:id="rId9"/>
    <p:sldId id="289" r:id="rId10"/>
    <p:sldId id="290" r:id="rId11"/>
    <p:sldId id="291" r:id="rId12"/>
    <p:sldId id="292" r:id="rId13"/>
    <p:sldId id="293" r:id="rId14"/>
    <p:sldId id="295" r:id="rId15"/>
    <p:sldId id="294" r:id="rId16"/>
    <p:sldId id="296" r:id="rId17"/>
    <p:sldId id="298" r:id="rId18"/>
    <p:sldId id="299" r:id="rId19"/>
    <p:sldId id="300" r:id="rId20"/>
    <p:sldId id="302" r:id="rId21"/>
    <p:sldId id="305" r:id="rId22"/>
    <p:sldId id="306" r:id="rId23"/>
    <p:sldId id="308" r:id="rId24"/>
    <p:sldId id="309" r:id="rId25"/>
    <p:sldId id="310" r:id="rId26"/>
    <p:sldId id="311" r:id="rId27"/>
    <p:sldId id="312" r:id="rId28"/>
    <p:sldId id="325" r:id="rId29"/>
    <p:sldId id="313" r:id="rId30"/>
    <p:sldId id="314" r:id="rId31"/>
    <p:sldId id="315" r:id="rId32"/>
    <p:sldId id="326" r:id="rId33"/>
    <p:sldId id="316" r:id="rId34"/>
    <p:sldId id="340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50" r:id="rId44"/>
  </p:sldIdLst>
  <p:sldSz cx="12192000" cy="6858000"/>
  <p:notesSz cx="6858000" cy="9144000"/>
  <p:embeddedFontLst>
    <p:embeddedFont>
      <p:font typeface="华文新魏" panose="02010800040101010101" pitchFamily="2" charset="-122"/>
      <p:regular r:id="rId47"/>
    </p:embeddedFont>
    <p:embeddedFont>
      <p:font typeface="微软雅黑" panose="020B0503020204020204" pitchFamily="34" charset="-122"/>
      <p:regular r:id="rId48"/>
      <p:bold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lo" initials="n" lastIdx="2" clrIdx="0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BFF7"/>
    <a:srgbClr val="4472C4"/>
    <a:srgbClr val="C57E90"/>
    <a:srgbClr val="578FB7"/>
    <a:srgbClr val="FBCEC8"/>
    <a:srgbClr val="9DCBDB"/>
    <a:srgbClr val="FFD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91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B3237-3EFE-404D-9578-924EAB6E7771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19EF3-EDE8-4AFE-B7B3-DF38F1A9307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" descr="logo横版 png">
            <a:extLst>
              <a:ext uri="{FF2B5EF4-FFF2-40B4-BE49-F238E27FC236}">
                <a16:creationId xmlns:a16="http://schemas.microsoft.com/office/drawing/2014/main" id="{8AB2228D-0084-57D6-18DB-66CB337954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5" y="82550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65C7B9-CD5C-2816-49E9-367596A7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BE8BD9-1672-1B4C-F48C-942CD17E4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8DDD460C-9D83-C195-CFE3-35456828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46188"/>
            <a:ext cx="65389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7D4DB36A-39FC-20AC-5982-DD7018C6E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313" y="2141538"/>
            <a:ext cx="360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</a:p>
        </p:txBody>
      </p:sp>
      <p:pic>
        <p:nvPicPr>
          <p:cNvPr id="6" name="图片 11" descr="水印">
            <a:extLst>
              <a:ext uri="{FF2B5EF4-FFF2-40B4-BE49-F238E27FC236}">
                <a16:creationId xmlns:a16="http://schemas.microsoft.com/office/drawing/2014/main" id="{DFB9BEC9-0460-FB52-F99B-03F1900B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63500"/>
            <a:ext cx="4902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3017CBDE-46F9-F0E8-8CBF-99033C52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3189"/>
          <a:stretch>
            <a:fillRect/>
          </a:stretch>
        </p:blipFill>
        <p:spPr bwMode="auto">
          <a:xfrm>
            <a:off x="7661275" y="2806700"/>
            <a:ext cx="34417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0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perform /pəˈfɔ:m/  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vi.&amp;vt.表演;履行;执行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61732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3. 所以请不要相信我能</a:t>
            </a:r>
            <a:r>
              <a:rPr lang="en-US" altLang="zh-CN" sz="2400">
                <a:solidFill>
                  <a:srgbClr val="FF0000"/>
                </a:solidFill>
              </a:rPr>
              <a:t>创造奇迹</a:t>
            </a:r>
            <a:r>
              <a:rPr lang="en-US" altLang="zh-CN" sz="2400"/>
              <a:t>，而是相信我不怕困难和</a:t>
            </a:r>
            <a:r>
              <a:rPr lang="en-US" altLang="zh-CN" sz="2400">
                <a:solidFill>
                  <a:schemeClr val="accent5"/>
                </a:solidFill>
              </a:rPr>
              <a:t>逆境</a:t>
            </a:r>
            <a:r>
              <a:rPr lang="en-US" altLang="zh-CN" sz="2400"/>
              <a:t>。</a:t>
            </a:r>
            <a:r>
              <a:rPr lang="zh-CN" altLang="en-US" sz="2400"/>
              <a:t>（续；主旨升华）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So please don’t believe that I can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perform miracles</a:t>
            </a:r>
            <a:r>
              <a:rPr lang="en-US" altLang="zh-CN" sz="2400">
                <a:sym typeface="+mn-ea"/>
              </a:rPr>
              <a:t>. Instead, believe that I am not afraid of difficulties and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adversity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4. 在学校</a:t>
            </a:r>
            <a:r>
              <a:rPr lang="en-US" altLang="zh-CN" sz="2400">
                <a:solidFill>
                  <a:schemeClr val="accent5"/>
                </a:solidFill>
              </a:rPr>
              <a:t>成立</a:t>
            </a:r>
            <a:r>
              <a:rPr lang="en-US" altLang="zh-CN" sz="2400"/>
              <a:t>之前，大多数学生</a:t>
            </a:r>
            <a:r>
              <a:rPr lang="en-US" altLang="zh-CN" sz="2400">
                <a:solidFill>
                  <a:schemeClr val="accent5"/>
                </a:solidFill>
              </a:rPr>
              <a:t>在学业上</a:t>
            </a:r>
            <a:r>
              <a:rPr lang="en-US" altLang="zh-CN" sz="2400">
                <a:solidFill>
                  <a:srgbClr val="FF0000"/>
                </a:solidFill>
              </a:rPr>
              <a:t>表现不佳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en-US" altLang="zh-CN"/>
              <a:t>2023</a:t>
            </a:r>
            <a:r>
              <a:rPr lang="zh-CN" altLang="en-US"/>
              <a:t>全国阅读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Most students</a:t>
            </a:r>
            <a:r>
              <a:rPr lang="en-US" altLang="zh-CN" sz="2400">
                <a:solidFill>
                  <a:srgbClr val="FF0000"/>
                </a:solidFill>
              </a:rPr>
              <a:t> didn’t perform well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in academic study</a:t>
            </a:r>
            <a:r>
              <a:rPr lang="en-US" altLang="zh-CN" sz="2400"/>
              <a:t> before the school was </a:t>
            </a:r>
            <a:r>
              <a:rPr lang="en-US" altLang="zh-CN" sz="2400">
                <a:solidFill>
                  <a:schemeClr val="accent5"/>
                </a:solidFill>
              </a:rPr>
              <a:t>established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5. 随着新</a:t>
            </a:r>
            <a:r>
              <a:rPr lang="en-US" altLang="zh-CN" sz="2400">
                <a:solidFill>
                  <a:srgbClr val="FF0000"/>
                </a:solidFill>
              </a:rPr>
              <a:t>演出</a:t>
            </a:r>
            <a:r>
              <a:rPr lang="en-US" altLang="zh-CN" sz="2400"/>
              <a:t>的日子</a:t>
            </a:r>
            <a:r>
              <a:rPr lang="en-US" altLang="zh-CN" sz="2400">
                <a:solidFill>
                  <a:schemeClr val="accent5"/>
                </a:solidFill>
              </a:rPr>
              <a:t>来临</a:t>
            </a:r>
            <a:r>
              <a:rPr lang="en-US" altLang="zh-CN" sz="2400"/>
              <a:t>，我</a:t>
            </a:r>
            <a:r>
              <a:rPr lang="en-US" altLang="zh-CN" sz="2400">
                <a:solidFill>
                  <a:schemeClr val="accent5"/>
                </a:solidFill>
              </a:rPr>
              <a:t>越来越</a:t>
            </a:r>
            <a:r>
              <a:rPr lang="en-US" altLang="zh-CN" sz="2400"/>
              <a:t>沮丧。</a:t>
            </a:r>
            <a:r>
              <a:rPr lang="zh-CN" altLang="en-US" sz="2400"/>
              <a:t>（续；心理描写；</a:t>
            </a:r>
            <a:r>
              <a:rPr lang="en-US" altLang="zh-CN"/>
              <a:t>2022</a:t>
            </a:r>
            <a:r>
              <a:rPr lang="zh-CN" altLang="en-US"/>
              <a:t>天津完形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With the day of the new </a:t>
            </a:r>
            <a:r>
              <a:rPr lang="en-US" altLang="zh-CN" sz="2400">
                <a:solidFill>
                  <a:srgbClr val="FF0000"/>
                </a:solidFill>
              </a:rPr>
              <a:t>performance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approaching</a:t>
            </a:r>
            <a:r>
              <a:rPr lang="en-US" altLang="zh-CN" sz="2400"/>
              <a:t>, I grew </a:t>
            </a:r>
            <a:r>
              <a:rPr lang="en-US" altLang="zh-CN" sz="2400">
                <a:solidFill>
                  <a:schemeClr val="accent5"/>
                </a:solidFill>
              </a:rPr>
              <a:t>increasingly</a:t>
            </a:r>
            <a:r>
              <a:rPr lang="en-US" altLang="zh-CN" sz="2400"/>
              <a:t> upset.</a:t>
            </a:r>
          </a:p>
          <a:p>
            <a:endParaRPr lang="en-US" altLang="zh-CN" sz="2400"/>
          </a:p>
          <a:p>
            <a:r>
              <a:rPr lang="en-US" altLang="zh-CN" sz="2400"/>
              <a:t>6. </a:t>
            </a:r>
            <a:r>
              <a:rPr lang="en-US" altLang="zh-CN" sz="2400">
                <a:solidFill>
                  <a:srgbClr val="FF0000"/>
                </a:solidFill>
              </a:rPr>
              <a:t>表演者们</a:t>
            </a:r>
            <a:r>
              <a:rPr lang="en-US" altLang="zh-CN" sz="2400"/>
              <a:t>为观众</a:t>
            </a:r>
            <a:r>
              <a:rPr lang="zh-CN" altLang="en-US" sz="2400"/>
              <a:t>呈现</a:t>
            </a:r>
            <a:r>
              <a:rPr lang="en-US" altLang="zh-CN" sz="2400"/>
              <a:t>了一场</a:t>
            </a:r>
            <a:r>
              <a:rPr lang="en-US" altLang="zh-CN" sz="2400">
                <a:solidFill>
                  <a:schemeClr val="accent5"/>
                </a:solidFill>
              </a:rPr>
              <a:t>风格多样</a:t>
            </a:r>
            <a:r>
              <a:rPr lang="en-US" altLang="zh-CN" sz="2400"/>
              <a:t>、</a:t>
            </a:r>
            <a:r>
              <a:rPr lang="en-US" altLang="zh-CN" sz="2400">
                <a:solidFill>
                  <a:srgbClr val="FF0000"/>
                </a:solidFill>
              </a:rPr>
              <a:t>表演</a:t>
            </a:r>
            <a:r>
              <a:rPr lang="en-US" altLang="zh-CN" sz="2400"/>
              <a:t>丰富多彩的</a:t>
            </a:r>
            <a:r>
              <a:rPr lang="en-US" altLang="zh-CN" sz="2400">
                <a:solidFill>
                  <a:schemeClr val="accent5"/>
                </a:solidFill>
              </a:rPr>
              <a:t>舞蹈盛宴</a:t>
            </a:r>
            <a:r>
              <a:rPr lang="en-US" altLang="zh-CN" sz="2400"/>
              <a:t>。</a:t>
            </a:r>
            <a:r>
              <a:rPr lang="zh-CN" altLang="en-US" sz="2400"/>
              <a:t>（应；活动介绍）</a:t>
            </a:r>
            <a:endParaRPr lang="en-US" altLang="zh-CN" sz="2400"/>
          </a:p>
          <a:p>
            <a:r>
              <a:rPr lang="en-US" altLang="zh-CN" sz="2400"/>
              <a:t>The </a:t>
            </a:r>
            <a:r>
              <a:rPr lang="en-US" altLang="zh-CN" sz="2400">
                <a:solidFill>
                  <a:srgbClr val="FF0000"/>
                </a:solidFill>
              </a:rPr>
              <a:t>performers</a:t>
            </a:r>
            <a:r>
              <a:rPr lang="en-US" altLang="zh-CN" sz="2400"/>
              <a:t> presented the audience with </a:t>
            </a:r>
            <a:r>
              <a:rPr lang="en-US" altLang="zh-CN" sz="2400">
                <a:solidFill>
                  <a:schemeClr val="accent5"/>
                </a:solidFill>
              </a:rPr>
              <a:t>a dance feast</a:t>
            </a:r>
            <a:r>
              <a:rPr lang="en-US" altLang="zh-CN" sz="2400"/>
              <a:t> of </a:t>
            </a:r>
            <a:r>
              <a:rPr lang="en-US" altLang="zh-CN" sz="2400">
                <a:solidFill>
                  <a:schemeClr val="accent5"/>
                </a:solidFill>
              </a:rPr>
              <a:t>diverse styles</a:t>
            </a:r>
            <a:r>
              <a:rPr lang="en-US" altLang="zh-CN" sz="2400"/>
              <a:t> and colourful </a:t>
            </a:r>
            <a:r>
              <a:rPr lang="en-US" altLang="zh-CN" sz="2400">
                <a:solidFill>
                  <a:srgbClr val="FF0000"/>
                </a:solidFill>
              </a:rPr>
              <a:t>performances</a:t>
            </a:r>
            <a:r>
              <a:rPr lang="en-US" altLang="zh-CN" sz="24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ordinary /ˈɔ:dnri/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adj.普通的;平凡的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125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然而，在现代社会中，有人不得不做一些</a:t>
            </a:r>
            <a:r>
              <a:rPr sz="2400">
                <a:solidFill>
                  <a:srgbClr val="FF0000"/>
                </a:solidFill>
              </a:rPr>
              <a:t>普通的工作</a:t>
            </a:r>
            <a:r>
              <a:rPr sz="2400"/>
              <a:t>，比如打扫街道，因为这是社会的组织方式。</a:t>
            </a:r>
            <a:r>
              <a:rPr lang="en-US" altLang="zh-CN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2013</a:t>
            </a:r>
            <a:r>
              <a:rPr lang="zh-CN" altLang="en-US">
                <a:sym typeface="+mn-ea"/>
              </a:rPr>
              <a:t>广东写作</a:t>
            </a:r>
            <a:r>
              <a:rPr lang="zh-CN" altLang="en-US" sz="2400">
                <a:sym typeface="+mn-ea"/>
              </a:rPr>
              <a:t>）</a:t>
            </a:r>
            <a:endParaRPr sz="2400"/>
          </a:p>
          <a:p>
            <a:r>
              <a:rPr lang="en-US" altLang="zh-CN" sz="2400"/>
              <a:t>Yet in modern society somebody has to do </a:t>
            </a:r>
            <a:r>
              <a:rPr lang="en-US" altLang="zh-CN" sz="2400">
                <a:solidFill>
                  <a:srgbClr val="FF0000"/>
                </a:solidFill>
              </a:rPr>
              <a:t>ordinary jobs</a:t>
            </a:r>
            <a:r>
              <a:rPr lang="en-US" altLang="zh-CN" sz="2400"/>
              <a:t> such as cleaning streets because this is the way society is organized.</a:t>
            </a:r>
          </a:p>
          <a:p>
            <a:endParaRPr lang="en-US" altLang="zh-CN" sz="2400"/>
          </a:p>
          <a:p>
            <a:r>
              <a:rPr lang="en-US" altLang="zh-CN" sz="2400"/>
              <a:t>2. 无论一个人多么</a:t>
            </a:r>
            <a:r>
              <a:rPr lang="zh-CN" altLang="en-US" sz="2400">
                <a:solidFill>
                  <a:srgbClr val="FF0000"/>
                </a:solidFill>
              </a:rPr>
              <a:t>平凡</a:t>
            </a:r>
            <a:r>
              <a:rPr lang="en-US" altLang="zh-CN" sz="2400"/>
              <a:t>，他都在社会中</a:t>
            </a:r>
            <a:r>
              <a:rPr lang="zh-CN" altLang="en-US" sz="2400">
                <a:solidFill>
                  <a:schemeClr val="accent5"/>
                </a:solidFill>
              </a:rPr>
              <a:t>起着重要作用</a:t>
            </a:r>
            <a:r>
              <a:rPr lang="en-US" altLang="zh-CN" sz="2400"/>
              <a:t>，因此</a:t>
            </a:r>
            <a:r>
              <a:rPr lang="zh-CN" altLang="en-US" sz="2400">
                <a:solidFill>
                  <a:schemeClr val="accent5"/>
                </a:solidFill>
              </a:rPr>
              <a:t>值得</a:t>
            </a:r>
            <a:r>
              <a:rPr lang="en-US" altLang="zh-CN" sz="2400"/>
              <a:t>我们应有的</a:t>
            </a:r>
            <a:r>
              <a:rPr lang="zh-CN" altLang="en-US" sz="2400"/>
              <a:t>尊重。</a:t>
            </a:r>
            <a:r>
              <a:rPr lang="en-US" altLang="zh-CN" sz="2400">
                <a:sym typeface="+mn-ea"/>
              </a:rPr>
              <a:t>（应；</a:t>
            </a:r>
            <a:r>
              <a:rPr lang="zh-CN" altLang="en-US" sz="2400">
                <a:sym typeface="+mn-ea"/>
              </a:rPr>
              <a:t>人物评价；</a:t>
            </a:r>
            <a:r>
              <a:rPr lang="en-US" altLang="zh-CN">
                <a:sym typeface="+mn-ea"/>
              </a:rPr>
              <a:t>2013</a:t>
            </a:r>
            <a:r>
              <a:rPr lang="zh-CN" altLang="en-US">
                <a:sym typeface="+mn-ea"/>
              </a:rPr>
              <a:t>广东写作改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No matter how </a:t>
            </a:r>
            <a:r>
              <a:rPr lang="en-US" altLang="zh-CN" sz="2400">
                <a:solidFill>
                  <a:srgbClr val="FF0000"/>
                </a:solidFill>
              </a:rPr>
              <a:t>ordinary</a:t>
            </a:r>
            <a:r>
              <a:rPr lang="en-US" altLang="zh-CN" sz="2400"/>
              <a:t> a person is, he </a:t>
            </a:r>
            <a:r>
              <a:rPr lang="en-US" altLang="zh-CN" sz="2400">
                <a:solidFill>
                  <a:schemeClr val="accent5"/>
                </a:solidFill>
              </a:rPr>
              <a:t>plays a part in</a:t>
            </a:r>
            <a:r>
              <a:rPr lang="en-US" altLang="zh-CN" sz="2400"/>
              <a:t> society and therefore </a:t>
            </a:r>
            <a:r>
              <a:rPr lang="en-US" altLang="zh-CN" sz="2400">
                <a:solidFill>
                  <a:schemeClr val="accent5"/>
                </a:solidFill>
              </a:rPr>
              <a:t>deserves</a:t>
            </a:r>
            <a:r>
              <a:rPr lang="en-US" altLang="zh-CN" sz="2400"/>
              <a:t> our due respect.</a:t>
            </a:r>
          </a:p>
          <a:p>
            <a:endParaRPr lang="en-US" altLang="zh-CN" sz="2400"/>
          </a:p>
          <a:p>
            <a:r>
              <a:rPr lang="en-US" altLang="zh-CN" sz="2400"/>
              <a:t>3. 这就是红薯，一种</a:t>
            </a:r>
            <a:r>
              <a:rPr lang="en-US" altLang="zh-CN" sz="2400">
                <a:solidFill>
                  <a:srgbClr val="FF0000"/>
                </a:solidFill>
              </a:rPr>
              <a:t>长相普通</a:t>
            </a:r>
            <a:r>
              <a:rPr lang="en-US" altLang="zh-CN" sz="2400"/>
              <a:t>、</a:t>
            </a:r>
            <a:r>
              <a:rPr lang="zh-CN" altLang="en-US" sz="2400"/>
              <a:t>品</a:t>
            </a:r>
            <a:r>
              <a:rPr lang="en-US" altLang="zh-CN" sz="2400"/>
              <a:t>性</a:t>
            </a:r>
            <a:r>
              <a:rPr lang="zh-CN" altLang="en-US" sz="2400">
                <a:solidFill>
                  <a:schemeClr val="accent5"/>
                </a:solidFill>
              </a:rPr>
              <a:t>坚韧</a:t>
            </a:r>
            <a:r>
              <a:rPr lang="en-US" altLang="zh-CN" sz="2400"/>
              <a:t>的植物。</a:t>
            </a:r>
            <a:r>
              <a:rPr lang="zh-CN" altLang="en-US" sz="2400"/>
              <a:t>（续；主旨升华）</a:t>
            </a:r>
            <a:endParaRPr lang="en-US" altLang="zh-CN" sz="2400"/>
          </a:p>
          <a:p>
            <a:r>
              <a:rPr lang="en-US" altLang="zh-CN" sz="2400"/>
              <a:t>Such is a sweet potato, an </a:t>
            </a:r>
            <a:r>
              <a:rPr lang="en-US" altLang="zh-CN" sz="2400">
                <a:solidFill>
                  <a:srgbClr val="FF0000"/>
                </a:solidFill>
              </a:rPr>
              <a:t>ordinary-looking</a:t>
            </a:r>
            <a:r>
              <a:rPr lang="en-US" altLang="zh-CN" sz="2400"/>
              <a:t> plant with </a:t>
            </a:r>
            <a:r>
              <a:rPr lang="en-US" altLang="zh-CN" sz="2400">
                <a:solidFill>
                  <a:schemeClr val="accent5"/>
                </a:solidFill>
              </a:rPr>
              <a:t>tough</a:t>
            </a:r>
            <a:r>
              <a:rPr lang="en-US" altLang="zh-CN" sz="2400"/>
              <a:t> characteristics.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prove /pru:v/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vt.证明;展现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只要给我个机会，我会</a:t>
            </a:r>
            <a:r>
              <a:rPr lang="en-US" altLang="zh-CN" sz="2400">
                <a:solidFill>
                  <a:srgbClr val="FF0000"/>
                </a:solidFill>
              </a:rPr>
              <a:t>证明给你看</a:t>
            </a:r>
            <a:r>
              <a:rPr lang="en-US" altLang="zh-CN" sz="2400"/>
              <a:t>。(prove sth. </a:t>
            </a:r>
            <a:r>
              <a:rPr lang="en-US" altLang="zh-CN" sz="2400">
                <a:highlight>
                  <a:srgbClr val="FFFF00"/>
                </a:highlight>
              </a:rPr>
              <a:t>to</a:t>
            </a:r>
            <a:r>
              <a:rPr lang="en-US" altLang="zh-CN" sz="2400"/>
              <a:t> sb.)</a:t>
            </a:r>
            <a:r>
              <a:rPr lang="zh-CN" altLang="en-US" sz="2400"/>
              <a:t>（应；申请信）</a:t>
            </a:r>
            <a:endParaRPr lang="en-US" altLang="zh-CN" sz="2400"/>
          </a:p>
          <a:p>
            <a:r>
              <a:rPr lang="en-US" altLang="zh-CN" sz="2400"/>
              <a:t>Just give me a chance and I'll </a:t>
            </a:r>
            <a:r>
              <a:rPr lang="en-US" altLang="zh-CN" sz="2400">
                <a:solidFill>
                  <a:srgbClr val="FF0000"/>
                </a:solidFill>
              </a:rPr>
              <a:t>prove it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to</a:t>
            </a:r>
            <a:r>
              <a:rPr lang="en-US" altLang="zh-CN" sz="2400">
                <a:solidFill>
                  <a:srgbClr val="FF0000"/>
                </a:solidFill>
              </a:rPr>
              <a:t> you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2. 他听到一个声音告诉他，他应该向世界</a:t>
            </a:r>
            <a:r>
              <a:rPr lang="en-US" altLang="zh-CN" sz="2400">
                <a:solidFill>
                  <a:srgbClr val="FF0000"/>
                </a:solidFill>
              </a:rPr>
              <a:t>证明自己</a:t>
            </a:r>
            <a:r>
              <a:rPr lang="en-US" altLang="zh-CN" sz="2400"/>
              <a:t>。(prove oneself ) </a:t>
            </a:r>
            <a:r>
              <a:rPr lang="zh-CN" altLang="en-US" sz="2400"/>
              <a:t>（续；</a:t>
            </a:r>
            <a:r>
              <a:rPr lang="en-US" altLang="zh-CN"/>
              <a:t>2023</a:t>
            </a:r>
            <a:r>
              <a:rPr lang="zh-CN" altLang="en-US"/>
              <a:t>高一续写</a:t>
            </a:r>
            <a:r>
              <a:rPr lang="en-US" altLang="zh-CN"/>
              <a:t>“</a:t>
            </a:r>
            <a:r>
              <a:rPr lang="zh-CN" altLang="en-US"/>
              <a:t>自卑</a:t>
            </a:r>
            <a:r>
              <a:rPr lang="en-US" altLang="zh-CN"/>
              <a:t>Thomas</a:t>
            </a:r>
            <a:r>
              <a:rPr lang="zh-CN" altLang="en-US"/>
              <a:t>积极进取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He heard a voice telling him that he should </a:t>
            </a:r>
            <a:r>
              <a:rPr lang="en-US" altLang="zh-CN" sz="2400">
                <a:solidFill>
                  <a:srgbClr val="FF0000"/>
                </a:solidFill>
              </a:rPr>
              <a:t>prove himself</a:t>
            </a:r>
            <a:r>
              <a:rPr lang="en-US" altLang="zh-CN" sz="2400"/>
              <a:t> </a:t>
            </a:r>
            <a:r>
              <a:rPr lang="en-US" altLang="zh-CN" sz="2400">
                <a:highlight>
                  <a:srgbClr val="FFFF00"/>
                </a:highlight>
              </a:rPr>
              <a:t>to</a:t>
            </a:r>
            <a:r>
              <a:rPr lang="en-US" altLang="zh-CN" sz="2400"/>
              <a:t> the world.</a:t>
            </a:r>
          </a:p>
          <a:p>
            <a:endParaRPr lang="en-US" altLang="zh-CN" sz="2400"/>
          </a:p>
          <a:p>
            <a:r>
              <a:rPr lang="en-US" altLang="zh-CN" sz="2400"/>
              <a:t>3. 不幸的是，我们</a:t>
            </a:r>
            <a:r>
              <a:rPr lang="en-US" altLang="zh-CN" sz="2400">
                <a:sym typeface="+mn-ea"/>
              </a:rPr>
              <a:t>忘记了</a:t>
            </a:r>
            <a:r>
              <a:rPr lang="en-US" altLang="zh-CN" sz="2400"/>
              <a:t>在取出它们的</a:t>
            </a:r>
            <a:r>
              <a:rPr lang="zh-CN" altLang="en-US" sz="2400"/>
              <a:t>内瓤（</a:t>
            </a:r>
            <a:r>
              <a:rPr lang="en-US" altLang="zh-CN" sz="2400"/>
              <a:t>insides</a:t>
            </a:r>
            <a:r>
              <a:rPr lang="zh-CN" altLang="en-US" sz="2400"/>
              <a:t>）</a:t>
            </a:r>
            <a:r>
              <a:rPr lang="en-US" altLang="zh-CN" sz="2400"/>
              <a:t>之前称重，但我决心</a:t>
            </a:r>
            <a:r>
              <a:rPr lang="en-US" altLang="zh-CN" sz="2400">
                <a:solidFill>
                  <a:srgbClr val="FF0000"/>
                </a:solidFill>
              </a:rPr>
              <a:t>证明</a:t>
            </a:r>
            <a:r>
              <a:rPr lang="zh-CN" altLang="en-US" sz="2400">
                <a:solidFill>
                  <a:srgbClr val="FF0000"/>
                </a:solidFill>
              </a:rPr>
              <a:t>我的观点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en-US" altLang="zh-CN"/>
              <a:t>2021</a:t>
            </a:r>
            <a:r>
              <a:rPr lang="zh-CN" altLang="en-US"/>
              <a:t>浙江</a:t>
            </a:r>
            <a:r>
              <a:rPr lang="en-US" altLang="zh-CN"/>
              <a:t>“</a:t>
            </a:r>
            <a:r>
              <a:rPr lang="zh-CN" altLang="en-US"/>
              <a:t>南瓜卡头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Unfortunately, we forgot to weigh them before taking out their insides, but I was determined to </a:t>
            </a:r>
            <a:r>
              <a:rPr lang="en-US" altLang="zh-CN" sz="2400">
                <a:solidFill>
                  <a:srgbClr val="FF0000"/>
                </a:solidFill>
              </a:rPr>
              <a:t>prove my point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4. 她的一些同事担心不得不</a:t>
            </a:r>
            <a:r>
              <a:rPr lang="en-US" altLang="zh-CN" sz="2400">
                <a:solidFill>
                  <a:schemeClr val="accent5"/>
                </a:solidFill>
              </a:rPr>
              <a:t>承担额外的工作</a:t>
            </a:r>
            <a:r>
              <a:rPr lang="en-US" altLang="zh-CN" sz="2400"/>
              <a:t>来</a:t>
            </a:r>
            <a:r>
              <a:rPr lang="en-US" altLang="zh-CN" sz="2400">
                <a:solidFill>
                  <a:schemeClr val="accent5"/>
                </a:solidFill>
              </a:rPr>
              <a:t>弥补</a:t>
            </a:r>
            <a:r>
              <a:rPr lang="en-US" altLang="zh-CN" sz="2400"/>
              <a:t>她做不到的事情，但这位年长的女士</a:t>
            </a:r>
            <a:r>
              <a:rPr lang="en-US" altLang="zh-CN" sz="2400">
                <a:solidFill>
                  <a:srgbClr val="FF0000"/>
                </a:solidFill>
              </a:rPr>
              <a:t>证明他们都错了</a:t>
            </a:r>
            <a:r>
              <a:rPr lang="en-US" altLang="zh-CN" sz="2400"/>
              <a:t>。</a:t>
            </a:r>
            <a:r>
              <a:rPr lang="zh-CN" altLang="en-US" sz="2400"/>
              <a:t>（</a:t>
            </a:r>
            <a:r>
              <a:rPr lang="en-US" altLang="zh-CN" sz="2400"/>
              <a:t>prove sth. (to be) adj./n.) </a:t>
            </a:r>
            <a:r>
              <a:rPr lang="zh-CN" altLang="en-US" sz="2400"/>
              <a:t>（续；</a:t>
            </a:r>
            <a:r>
              <a:rPr lang="en-US" altLang="zh-CN"/>
              <a:t>2023</a:t>
            </a:r>
            <a:r>
              <a:rPr lang="zh-CN" altLang="en-US"/>
              <a:t>高三</a:t>
            </a:r>
            <a:r>
              <a:rPr lang="en-US" altLang="zh-CN"/>
              <a:t>“</a:t>
            </a:r>
            <a:r>
              <a:rPr lang="zh-CN" altLang="en-US"/>
              <a:t>保洁员奶奶拾金不昧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Some of her coworkers worried about having to </a:t>
            </a:r>
            <a:r>
              <a:rPr lang="en-US" altLang="zh-CN" sz="2400">
                <a:solidFill>
                  <a:schemeClr val="accent5"/>
                </a:solidFill>
              </a:rPr>
              <a:t>take on extra work</a:t>
            </a:r>
            <a:r>
              <a:rPr lang="en-US" altLang="zh-CN" sz="2400"/>
              <a:t> to </a:t>
            </a:r>
            <a:r>
              <a:rPr lang="en-US" altLang="zh-CN" sz="2400">
                <a:solidFill>
                  <a:schemeClr val="accent5"/>
                </a:solidFill>
              </a:rPr>
              <a:t>make up for</a:t>
            </a:r>
            <a:r>
              <a:rPr lang="en-US" altLang="zh-CN" sz="2400"/>
              <a:t> what she couldn’t do, but the older woman</a:t>
            </a:r>
            <a:r>
              <a:rPr lang="en-US" altLang="zh-CN" sz="2400">
                <a:solidFill>
                  <a:srgbClr val="FF0000"/>
                </a:solidFill>
              </a:rPr>
              <a:t> proved them all wrong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prove /pru:v/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vt.证明;展现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5. ALife的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崛起</a:t>
            </a:r>
            <a:r>
              <a:rPr lang="en-US" altLang="zh-CN" sz="2400">
                <a:sym typeface="+mn-ea"/>
              </a:rPr>
              <a:t>将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被证明是不可避免的</a:t>
            </a:r>
            <a:r>
              <a:rPr lang="en-US" altLang="zh-CN" sz="2400">
                <a:sym typeface="+mn-ea"/>
              </a:rPr>
              <a:t>。(</a:t>
            </a:r>
            <a:r>
              <a:rPr lang="en-US" altLang="zh-CN" sz="2400" i="1">
                <a:sym typeface="+mn-ea"/>
              </a:rPr>
              <a:t>linging verb: </a:t>
            </a:r>
            <a:r>
              <a:rPr lang="en-US" altLang="zh-CN" sz="2400">
                <a:sym typeface="+mn-ea"/>
              </a:rPr>
              <a:t>prove (to be) sth./ adj.) </a:t>
            </a:r>
            <a:r>
              <a:rPr lang="zh-CN" altLang="en-US" sz="2400">
                <a:sym typeface="+mn-ea"/>
              </a:rPr>
              <a:t>（应；事物评价；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北京阅读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The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 rise</a:t>
            </a:r>
            <a:r>
              <a:rPr lang="en-US" altLang="zh-CN" sz="2400">
                <a:sym typeface="+mn-ea"/>
              </a:rPr>
              <a:t> of ALife will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prove (to be) unavoidable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6.郎平，这位传奇的排球教练和前运动员，是一个</a:t>
            </a:r>
            <a:r>
              <a:rPr lang="en-US" altLang="zh-CN" sz="2400">
                <a:solidFill>
                  <a:srgbClr val="FF0000"/>
                </a:solidFill>
              </a:rPr>
              <a:t>活生生的证明</a:t>
            </a:r>
            <a:r>
              <a:rPr lang="en-US" altLang="zh-CN" sz="2400"/>
              <a:t>——无论是场上还是场下，努力工作都能</a:t>
            </a:r>
            <a:r>
              <a:rPr lang="zh-CN" altLang="en-US" sz="2400">
                <a:solidFill>
                  <a:schemeClr val="accent5"/>
                </a:solidFill>
              </a:rPr>
              <a:t>带来非凡的成就</a:t>
            </a:r>
            <a:r>
              <a:rPr lang="en-US" altLang="zh-CN" sz="2400"/>
              <a:t>。</a:t>
            </a:r>
            <a:r>
              <a:rPr lang="zh-CN" altLang="en-US" sz="2400"/>
              <a:t>（</a:t>
            </a:r>
            <a:r>
              <a:rPr lang="zh-CN" sz="2400"/>
              <a:t>应；人物评价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Lang Ping, the legendary volleyball coach and former player, is </a:t>
            </a:r>
            <a:r>
              <a:rPr lang="en-US" altLang="zh-CN" sz="2400">
                <a:solidFill>
                  <a:srgbClr val="FF0000"/>
                </a:solidFill>
              </a:rPr>
              <a:t>living proof</a:t>
            </a:r>
            <a:r>
              <a:rPr lang="en-US" altLang="zh-CN" sz="2400"/>
              <a:t> that hard work can </a:t>
            </a:r>
            <a:r>
              <a:rPr lang="en-US" altLang="zh-CN" sz="2400">
                <a:solidFill>
                  <a:schemeClr val="accent5"/>
                </a:solidFill>
              </a:rPr>
              <a:t>lead to extraordinary achievements</a:t>
            </a:r>
            <a:r>
              <a:rPr lang="en-US" altLang="zh-CN" sz="2400"/>
              <a:t>, both on and off the court.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ym typeface="+mn-ea"/>
              </a:rPr>
              <a:t>V.</a:t>
            </a:r>
          </a:p>
          <a:p>
            <a:r>
              <a:rPr lang="en-US" sz="2400">
                <a:sym typeface="+mn-ea"/>
              </a:rPr>
              <a:t>1. </a:t>
            </a:r>
            <a:r>
              <a:rPr sz="2400">
                <a:sym typeface="+mn-ea"/>
              </a:rPr>
              <a:t>评委会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授予我们班一等奖</a:t>
            </a:r>
            <a:r>
              <a:rPr lang="en-US" altLang="zh-CN" sz="2400">
                <a:sym typeface="+mn-ea"/>
              </a:rPr>
              <a:t>。(award sb. sth./ award sth.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to</a:t>
            </a:r>
            <a:r>
              <a:rPr lang="en-US" altLang="zh-CN" sz="2400">
                <a:sym typeface="+mn-ea"/>
              </a:rPr>
              <a:t> sb.)</a:t>
            </a:r>
            <a:r>
              <a:rPr lang="zh-CN" altLang="en-US" sz="2400">
                <a:sym typeface="+mn-ea"/>
              </a:rPr>
              <a:t>（应；活动颁奖）</a:t>
            </a:r>
            <a:endParaRPr lang="en-US" altLang="zh-CN" sz="2400"/>
          </a:p>
          <a:p>
            <a:r>
              <a:rPr sz="2400">
                <a:sym typeface="+mn-ea"/>
              </a:rPr>
              <a:t>The panel of judges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awarded our class the first prize/ awarded first prize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our class</a:t>
            </a:r>
            <a:r>
              <a:rPr sz="2400">
                <a:sym typeface="+mn-ea"/>
              </a:rPr>
              <a:t>.</a:t>
            </a:r>
            <a:endParaRPr lang="zh-CN" altLang="en-US" sz="2400"/>
          </a:p>
          <a:p>
            <a:r>
              <a:rPr lang="en-US" sz="2400"/>
              <a:t>2. </a:t>
            </a:r>
            <a:r>
              <a:rPr lang="zh-CN" altLang="en-US" sz="2400"/>
              <a:t>今</a:t>
            </a:r>
            <a:r>
              <a:rPr sz="2400"/>
              <a:t>年的诺贝尔奖</a:t>
            </a:r>
            <a:r>
              <a:rPr lang="en-US" altLang="zh-CN" sz="2400">
                <a:solidFill>
                  <a:srgbClr val="FF0000"/>
                </a:solidFill>
              </a:rPr>
              <a:t>被颁给</a:t>
            </a:r>
            <a:r>
              <a:rPr sz="2400"/>
              <a:t>屠呦呦，</a:t>
            </a:r>
            <a:r>
              <a:rPr lang="zh-CN" sz="2400"/>
              <a:t>她</a:t>
            </a:r>
            <a:r>
              <a:rPr sz="2400"/>
              <a:t>的研究发现了青蒿素</a:t>
            </a:r>
            <a:r>
              <a:rPr lang="en-US" altLang="zh-CN" sz="2400"/>
              <a:t>。</a:t>
            </a:r>
            <a:r>
              <a:rPr lang="zh-CN" altLang="en-US" sz="2400"/>
              <a:t>（</a:t>
            </a:r>
            <a:r>
              <a:rPr lang="zh-CN" sz="2400"/>
              <a:t>应；人物评价；</a:t>
            </a:r>
            <a:r>
              <a:rPr lang="zh-CN">
                <a:sym typeface="+mn-ea"/>
              </a:rPr>
              <a:t>选必一</a:t>
            </a:r>
            <a:r>
              <a:rPr lang="en-US" altLang="zh-CN">
                <a:sym typeface="+mn-ea"/>
              </a:rPr>
              <a:t>U1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This year’s Nobel Prize </a:t>
            </a:r>
            <a:r>
              <a:rPr lang="en-US" altLang="zh-CN" sz="2400">
                <a:solidFill>
                  <a:srgbClr val="FF0000"/>
                </a:solidFill>
              </a:rPr>
              <a:t>has been awarded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to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en-US" altLang="zh-CN" sz="2400"/>
              <a:t>Tu Youyou, whose research led to the discovery of artemisinin.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award /əˈwɔ:d/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vt.授予 n.奖品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790" y="3556000"/>
            <a:ext cx="108254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VS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400" b="1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reward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v. /n.    </a:t>
            </a:r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be rewarded = pay off 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   </a:t>
            </a:r>
            <a:r>
              <a:rPr lang="en-US" altLang="zh-CN" sz="2400">
                <a:solidFill>
                  <a:schemeClr val="accent3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240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r>
              <a:rPr sz="2400">
                <a:latin typeface="Calibri" panose="020F0502020204030204" charset="0"/>
                <a:cs typeface="Calibri" panose="020F0502020204030204" charset="0"/>
                <a:sym typeface="+mn-ea"/>
              </a:rPr>
              <a:t>我们在排练中所做的努力</a:t>
            </a:r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得到了回报</a:t>
            </a:r>
            <a:r>
              <a:rPr sz="2400">
                <a:latin typeface="Calibri" panose="020F0502020204030204" charset="0"/>
                <a:cs typeface="Calibri" panose="020F0502020204030204" charset="0"/>
                <a:sym typeface="+mn-ea"/>
              </a:rPr>
              <a:t>。</a:t>
            </a:r>
          </a:p>
          <a:p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Our efforts made in the rehearsals </a:t>
            </a:r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were rewarded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. </a:t>
            </a:r>
            <a:endParaRPr lang="en-US" altLang="zh-CN" sz="240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endParaRPr lang="en-US" altLang="zh-CN" sz="240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r>
              <a:rPr sz="2400">
                <a:latin typeface="Calibri" panose="020F0502020204030204" charset="0"/>
                <a:cs typeface="Calibri" panose="020F0502020204030204" charset="0"/>
                <a:sym typeface="+mn-ea"/>
              </a:rPr>
              <a:t>施恩无他图，</a:t>
            </a:r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有德便是报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 </a:t>
            </a:r>
          </a:p>
          <a:p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Virtue is its own reward</a:t>
            </a:r>
            <a:r>
              <a:rPr lang="en-US" altLang="zh-CN" sz="24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.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453255" y="4641215"/>
            <a:ext cx="2576195" cy="407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= paid off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733415" y="3581400"/>
            <a:ext cx="2576195" cy="407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get sth. in return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276340" y="127635"/>
            <a:ext cx="4206240" cy="407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get sth. in the competition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award /əˈwɔ:d/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vt.授予 n.奖品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9674225" cy="544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ym typeface="+mn-ea"/>
              </a:rPr>
              <a:t>n.</a:t>
            </a:r>
            <a:endParaRPr lang="en-US" altLang="zh-CN" sz="3600" b="1"/>
          </a:p>
          <a:p>
            <a:r>
              <a:rPr lang="en-US" altLang="zh-CN" sz="2400"/>
              <a:t>李华</a:t>
            </a:r>
            <a:r>
              <a:rPr lang="en-US" altLang="zh-CN" sz="2400">
                <a:solidFill>
                  <a:srgbClr val="FF0000"/>
                </a:solidFill>
              </a:rPr>
              <a:t>被提名为最佳男主角</a:t>
            </a:r>
            <a:r>
              <a:rPr lang="en-US" altLang="zh-CN" sz="2400"/>
              <a:t>。</a:t>
            </a:r>
            <a:r>
              <a:rPr lang="zh-CN" altLang="en-US" sz="2400">
                <a:sym typeface="+mn-ea"/>
              </a:rPr>
              <a:t>（应；获奖过程）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Li Hua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was nominated for the best actor award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李华因其</a:t>
            </a:r>
            <a:r>
              <a:rPr lang="en-US" altLang="zh-CN" sz="2400">
                <a:solidFill>
                  <a:schemeClr val="accent5"/>
                </a:solidFill>
              </a:rPr>
              <a:t>出色的表现</a:t>
            </a:r>
            <a:r>
              <a:rPr lang="en-US" altLang="zh-CN" sz="2400"/>
              <a:t>而</a:t>
            </a:r>
            <a:r>
              <a:rPr lang="en-US" altLang="zh-CN" sz="2400">
                <a:solidFill>
                  <a:srgbClr val="FF0000"/>
                </a:solidFill>
              </a:rPr>
              <a:t>获最佳男主角</a:t>
            </a:r>
            <a:r>
              <a:rPr lang="en-US" altLang="zh-CN" sz="2400"/>
              <a:t>。</a:t>
            </a:r>
          </a:p>
          <a:p>
            <a:r>
              <a:rPr lang="en-US" altLang="zh-CN" sz="2400">
                <a:sym typeface="+mn-ea"/>
              </a:rPr>
              <a:t>Li Hua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won/received/got/picked up/scooped up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the best actor award</a:t>
            </a:r>
            <a:r>
              <a:rPr lang="en-US" altLang="zh-CN" sz="2400">
                <a:sym typeface="+mn-ea"/>
              </a:rPr>
              <a:t>  for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his striking performance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李华</a:t>
            </a:r>
            <a:r>
              <a:rPr lang="en-US" altLang="zh-CN" sz="2400">
                <a:solidFill>
                  <a:srgbClr val="FF0000"/>
                </a:solidFill>
              </a:rPr>
              <a:t>被颁发最佳男演员奖</a:t>
            </a:r>
            <a:r>
              <a:rPr lang="en-US" altLang="zh-CN" sz="2400"/>
              <a:t>。</a:t>
            </a:r>
          </a:p>
          <a:p>
            <a:r>
              <a:rPr lang="en-US" altLang="zh-CN" sz="2400">
                <a:sym typeface="+mn-ea"/>
              </a:rPr>
              <a:t>Li Hua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was presented with/given the best actor award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endParaRPr lang="en-US" altLang="zh-CN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最佳男主角奖颁给</a:t>
            </a:r>
            <a:r>
              <a:rPr lang="en-US" altLang="zh-CN" sz="2400"/>
              <a:t>了李华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The best actor award went to</a:t>
            </a:r>
            <a:r>
              <a:rPr lang="en-US" altLang="zh-CN" sz="2400"/>
              <a:t> Li Hua.</a:t>
            </a:r>
          </a:p>
          <a:p>
            <a:endParaRPr lang="en-US" altLang="zh-CN" sz="2400"/>
          </a:p>
        </p:txBody>
      </p:sp>
      <p:pic>
        <p:nvPicPr>
          <p:cNvPr id="3" name="https://photo-static-api.fotomore.com/creative/vcg/400/new/VCG41N1347734846.jpg?uid=386&amp;timestamp=1701245356&amp;sign=25c9187f7d66be26962c73904931f855" descr="templates\picture_hover\&amp;pky300_sjzg_VCG41N1347734846&amp;"/>
          <p:cNvPicPr>
            <a:picLocks noChangeAspect="1"/>
          </p:cNvPicPr>
          <p:nvPr/>
        </p:nvPicPr>
        <p:blipFill>
          <a:blip r:embed="rId3"/>
          <a:srcRect t="51648" r="-3363"/>
          <a:stretch>
            <a:fillRect/>
          </a:stretch>
        </p:blipFill>
        <p:spPr>
          <a:xfrm>
            <a:off x="7620635" y="3542030"/>
            <a:ext cx="4723765" cy="331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stage /steɪdʒ/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</a:t>
            </a:r>
            <a:r>
              <a:rPr 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舞台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(发展或进展的)时期;阶段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当我高中毕业</a:t>
            </a:r>
            <a:r>
              <a:rPr lang="en-US" altLang="zh-CN" sz="2400">
                <a:solidFill>
                  <a:srgbClr val="FF0000"/>
                </a:solidFill>
              </a:rPr>
              <a:t>走过舞台</a:t>
            </a:r>
            <a:r>
              <a:rPr lang="en-US" altLang="zh-CN" sz="2400"/>
              <a:t>时，我会</a:t>
            </a:r>
            <a:r>
              <a:rPr lang="en-US" altLang="zh-CN" sz="2400">
                <a:solidFill>
                  <a:schemeClr val="accent5"/>
                </a:solidFill>
              </a:rPr>
              <a:t>超越</a:t>
            </a:r>
            <a:r>
              <a:rPr lang="en-US" altLang="zh-CN" sz="2400"/>
              <a:t>他所</a:t>
            </a:r>
            <a:r>
              <a:rPr lang="en-US" altLang="zh-CN" sz="2400">
                <a:solidFill>
                  <a:schemeClr val="accent5"/>
                </a:solidFill>
              </a:rPr>
              <a:t>实现</a:t>
            </a:r>
            <a:r>
              <a:rPr lang="en-US" altLang="zh-CN" sz="2400"/>
              <a:t>的任何成就。</a:t>
            </a:r>
            <a:r>
              <a:rPr lang="zh-CN" altLang="en-US" sz="2400"/>
              <a:t>（续；</a:t>
            </a:r>
            <a:r>
              <a:rPr lang="en-US" altLang="zh-CN"/>
              <a:t>2021</a:t>
            </a:r>
            <a:r>
              <a:rPr lang="zh-CN" altLang="en-US"/>
              <a:t>浙江</a:t>
            </a:r>
            <a:r>
              <a:rPr lang="en-US" altLang="zh-CN"/>
              <a:t>“</a:t>
            </a:r>
            <a:r>
              <a:rPr lang="zh-CN" altLang="en-US"/>
              <a:t>我学会奉献把打工钱交给爸爸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 would </a:t>
            </a:r>
            <a:r>
              <a:rPr lang="en-US" altLang="zh-CN" sz="2400">
                <a:solidFill>
                  <a:schemeClr val="accent5"/>
                </a:solidFill>
              </a:rPr>
              <a:t>surpass</a:t>
            </a:r>
            <a:r>
              <a:rPr lang="en-US" altLang="zh-CN" sz="2400"/>
              <a:t> anything he had</a:t>
            </a:r>
            <a:r>
              <a:rPr lang="en-US" altLang="zh-CN" sz="2400">
                <a:solidFill>
                  <a:schemeClr val="accent5"/>
                </a:solidFill>
              </a:rPr>
              <a:t> accomplished</a:t>
            </a:r>
            <a:r>
              <a:rPr lang="en-US" altLang="zh-CN" sz="2400"/>
              <a:t> by the time I </a:t>
            </a:r>
            <a:r>
              <a:rPr lang="en-US" altLang="zh-CN" sz="2400">
                <a:solidFill>
                  <a:srgbClr val="FF0000"/>
                </a:solidFill>
              </a:rPr>
              <a:t>walked across the stage</a:t>
            </a:r>
            <a:r>
              <a:rPr lang="en-US" altLang="zh-CN" sz="2400"/>
              <a:t> at high school graduation.</a:t>
            </a:r>
          </a:p>
          <a:p>
            <a:r>
              <a:rPr lang="en-US" altLang="zh-CN" sz="2400"/>
              <a:t>2. 但无论我在家里表演得多么轻松，当我</a:t>
            </a:r>
            <a:r>
              <a:rPr lang="en-US" altLang="zh-CN" sz="2400">
                <a:solidFill>
                  <a:srgbClr val="FF0000"/>
                </a:solidFill>
              </a:rPr>
              <a:t>走上舞台</a:t>
            </a:r>
            <a:r>
              <a:rPr lang="en-US" altLang="zh-CN" sz="2400"/>
              <a:t>的那一刻，</a:t>
            </a:r>
            <a:r>
              <a:rPr lang="en-US" altLang="zh-CN" sz="2400">
                <a:solidFill>
                  <a:schemeClr val="accent5"/>
                </a:solidFill>
              </a:rPr>
              <a:t>每一句话都从我的脑海中消失了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en-US" altLang="zh-CN"/>
              <a:t>2023</a:t>
            </a:r>
            <a:r>
              <a:rPr lang="zh-CN" altLang="en-US"/>
              <a:t>高二续写</a:t>
            </a:r>
            <a:r>
              <a:rPr lang="en-US" altLang="zh-CN"/>
              <a:t>“</a:t>
            </a:r>
            <a:r>
              <a:rPr lang="zh-CN"/>
              <a:t>克服胆小登上舞台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But however easily I acted at home, the moment I </a:t>
            </a:r>
            <a:r>
              <a:rPr lang="en-US" altLang="zh-CN" sz="2400">
                <a:solidFill>
                  <a:srgbClr val="FF0000"/>
                </a:solidFill>
              </a:rPr>
              <a:t>stepped on stage</a:t>
            </a:r>
            <a:r>
              <a:rPr lang="en-US" altLang="zh-CN" sz="2400"/>
              <a:t>, </a:t>
            </a:r>
            <a:r>
              <a:rPr lang="en-US" altLang="zh-CN" sz="2400">
                <a:solidFill>
                  <a:schemeClr val="accent5"/>
                </a:solidFill>
              </a:rPr>
              <a:t>every word disappeared from my head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3. 许多其他技术也</a:t>
            </a:r>
            <a:r>
              <a:rPr lang="en-US" altLang="zh-CN" sz="2400">
                <a:solidFill>
                  <a:srgbClr val="FF0000"/>
                </a:solidFill>
              </a:rPr>
              <a:t>经历了激动人心的阶段</a:t>
            </a:r>
            <a:r>
              <a:rPr lang="en-US" altLang="zh-CN" sz="2400"/>
              <a:t>。</a:t>
            </a:r>
            <a:r>
              <a:rPr lang="zh-CN" altLang="en-US" sz="2400"/>
              <a:t>（应；介绍成果；</a:t>
            </a:r>
            <a:r>
              <a:rPr lang="en-US" altLang="zh-CN"/>
              <a:t>202</a:t>
            </a:r>
            <a:r>
              <a:rPr lang="en-US"/>
              <a:t>2</a:t>
            </a:r>
            <a:r>
              <a:rPr lang="zh-CN" altLang="en-US"/>
              <a:t>北京阅读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Lots of other technologies have </a:t>
            </a:r>
            <a:r>
              <a:rPr lang="en-US" altLang="zh-CN" sz="2400">
                <a:solidFill>
                  <a:srgbClr val="FF0000"/>
                </a:solidFill>
              </a:rPr>
              <a:t>gone through stages of excitement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>
                <a:sym typeface="+mn-ea"/>
              </a:rPr>
              <a:t>4. 虽然高中通常不鼓励学生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探索生活的新方面</a:t>
            </a:r>
            <a:r>
              <a:rPr lang="en-US" altLang="zh-CN" sz="2400">
                <a:sym typeface="+mn-ea"/>
              </a:rPr>
              <a:t>，但大学为这种探索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奠定了基础</a:t>
            </a:r>
            <a:r>
              <a:rPr lang="en-US" altLang="zh-CN" sz="2400">
                <a:sym typeface="+mn-ea"/>
              </a:rPr>
              <a:t>。</a:t>
            </a:r>
          </a:p>
          <a:p>
            <a:r>
              <a:rPr lang="en-US" altLang="zh-CN" sz="2400">
                <a:sym typeface="+mn-ea"/>
              </a:rPr>
              <a:t>(set the stage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（应；介绍原因；</a:t>
            </a:r>
            <a:r>
              <a:rPr lang="en-US">
                <a:sym typeface="+mn-ea"/>
              </a:rPr>
              <a:t>2017</a:t>
            </a:r>
            <a:r>
              <a:rPr lang="zh-CN" altLang="en-US">
                <a:sym typeface="+mn-ea"/>
              </a:rPr>
              <a:t>全国完形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While high school does not generally encourage students to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explore new aspects of life</a:t>
            </a:r>
            <a:r>
              <a:rPr lang="en-US" altLang="zh-CN" sz="2400">
                <a:sym typeface="+mn-ea"/>
              </a:rPr>
              <a:t>, college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sets the stage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ym typeface="+mn-ea"/>
              </a:rPr>
              <a:t> that exploration.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capable /ˈkeɪpəbl/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adj.有能力的;有才能的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尽管演出后不久Henry就</a:t>
            </a:r>
            <a:r>
              <a:rPr lang="en-US" altLang="zh-CN" sz="2400">
                <a:solidFill>
                  <a:schemeClr val="accent5"/>
                </a:solidFill>
              </a:rPr>
              <a:t>逐渐失明</a:t>
            </a:r>
            <a:r>
              <a:rPr lang="en-US" altLang="zh-CN" sz="2400"/>
              <a:t>，但他仍然</a:t>
            </a:r>
            <a:r>
              <a:rPr lang="en-US" altLang="zh-CN" sz="2400">
                <a:solidFill>
                  <a:srgbClr val="FF0000"/>
                </a:solidFill>
              </a:rPr>
              <a:t>能够</a:t>
            </a:r>
            <a:r>
              <a:rPr lang="zh-CN" altLang="en-US" sz="2400">
                <a:solidFill>
                  <a:srgbClr val="FF0000"/>
                </a:solidFill>
              </a:rPr>
              <a:t>作曲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(be capable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of</a:t>
            </a:r>
            <a:r>
              <a:rPr lang="en-US" altLang="zh-CN" sz="2400">
                <a:sym typeface="+mn-ea"/>
              </a:rPr>
              <a:t> do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ing</a:t>
            </a:r>
            <a:r>
              <a:rPr lang="en-US" altLang="zh-CN" sz="2400">
                <a:sym typeface="+mn-ea"/>
              </a:rPr>
              <a:t> sth.) </a:t>
            </a:r>
            <a:r>
              <a:rPr lang="zh-CN" altLang="en-US" sz="2400"/>
              <a:t>（应；介绍人物能力；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Though he was affected by </a:t>
            </a:r>
            <a:r>
              <a:rPr lang="en-US" altLang="zh-CN" sz="2400">
                <a:solidFill>
                  <a:schemeClr val="accent5"/>
                </a:solidFill>
              </a:rPr>
              <a:t>gradual blindness</a:t>
            </a:r>
            <a:r>
              <a:rPr lang="en-US" altLang="zh-CN" sz="2400"/>
              <a:t> soon after the performance, Henry </a:t>
            </a:r>
            <a:r>
              <a:rPr lang="en-US" altLang="zh-CN" sz="2400">
                <a:solidFill>
                  <a:srgbClr val="FF0000"/>
                </a:solidFill>
              </a:rPr>
              <a:t>was still capable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of</a:t>
            </a:r>
            <a:r>
              <a:rPr lang="en-US" altLang="zh-CN" sz="2400">
                <a:solidFill>
                  <a:srgbClr val="FF0000"/>
                </a:solidFill>
              </a:rPr>
              <a:t> writ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ing</a:t>
            </a:r>
            <a:r>
              <a:rPr lang="en-US" altLang="zh-CN" sz="2400">
                <a:solidFill>
                  <a:srgbClr val="FF0000"/>
                </a:solidFill>
              </a:rPr>
              <a:t> compositions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</a:t>
            </a:r>
            <a:r>
              <a:rPr lang="en-US" altLang="zh-CN" sz="2400">
                <a:sym typeface="+mn-ea"/>
              </a:rPr>
              <a:t>当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招聘委员会</a:t>
            </a:r>
            <a:r>
              <a:rPr lang="en-US" altLang="zh-CN" sz="2400">
                <a:sym typeface="+mn-ea"/>
              </a:rPr>
              <a:t>看到这一点时，他们看到</a:t>
            </a:r>
            <a:r>
              <a:rPr lang="zh-CN" altLang="en-US" sz="2400">
                <a:sym typeface="+mn-ea"/>
              </a:rPr>
              <a:t>一个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能够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在各种环境中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工作</a:t>
            </a:r>
            <a:r>
              <a:rPr lang="en-US" altLang="zh-CN" sz="2400">
                <a:sym typeface="+mn-ea"/>
              </a:rPr>
              <a:t>的候选人。</a:t>
            </a:r>
          </a:p>
          <a:p>
            <a:r>
              <a:rPr lang="zh-CN" altLang="en-US" sz="2400">
                <a:sym typeface="+mn-ea"/>
              </a:rPr>
              <a:t>（应；介绍人物能力；</a:t>
            </a:r>
            <a:r>
              <a:rPr lang="en-US" altLang="zh-CN">
                <a:sym typeface="+mn-ea"/>
              </a:rPr>
              <a:t>2018</a:t>
            </a:r>
            <a:r>
              <a:rPr lang="zh-CN" altLang="en-US">
                <a:sym typeface="+mn-ea"/>
              </a:rPr>
              <a:t>上海写作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When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hiring committees</a:t>
            </a:r>
            <a:r>
              <a:rPr lang="en-US" altLang="zh-CN" sz="2400">
                <a:sym typeface="+mn-ea"/>
              </a:rPr>
              <a:t> see this, they see a candidate who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is capable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of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work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ing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in a variety of environments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3. 智能手机</a:t>
            </a:r>
            <a:r>
              <a:rPr lang="en-US" altLang="zh-CN" sz="2400">
                <a:solidFill>
                  <a:srgbClr val="FF0000"/>
                </a:solidFill>
              </a:rPr>
              <a:t>能够</a:t>
            </a:r>
            <a:r>
              <a:rPr lang="en-US" altLang="zh-CN" sz="2400">
                <a:solidFill>
                  <a:schemeClr val="accent5"/>
                </a:solidFill>
              </a:rPr>
              <a:t>跟踪你的健身活动</a:t>
            </a:r>
            <a:r>
              <a:rPr lang="en-US" altLang="zh-CN" sz="2400"/>
              <a:t>，从而更容易</a:t>
            </a:r>
            <a:r>
              <a:rPr lang="en-US" altLang="zh-CN" sz="2400">
                <a:solidFill>
                  <a:schemeClr val="accent5"/>
                </a:solidFill>
              </a:rPr>
              <a:t>监测你的健康和锻炼进度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(have the capability to do sth.)</a:t>
            </a:r>
            <a:r>
              <a:rPr lang="zh-CN" altLang="en-US" sz="2400"/>
              <a:t>（应；介绍功能）</a:t>
            </a:r>
            <a:endParaRPr lang="en-US" altLang="zh-CN" sz="2400"/>
          </a:p>
          <a:p>
            <a:r>
              <a:rPr lang="en-US" altLang="zh-CN" sz="2400"/>
              <a:t>Smartphones </a:t>
            </a:r>
            <a:r>
              <a:rPr lang="en-US" altLang="zh-CN" sz="2400">
                <a:solidFill>
                  <a:srgbClr val="FF0000"/>
                </a:solidFill>
              </a:rPr>
              <a:t>have the capability to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track your fitness activities</a:t>
            </a:r>
            <a:r>
              <a:rPr lang="en-US" altLang="zh-CN" sz="2400"/>
              <a:t>, making it easier to </a:t>
            </a:r>
            <a:r>
              <a:rPr lang="en-US" altLang="zh-CN" sz="2400">
                <a:solidFill>
                  <a:schemeClr val="accent5"/>
                </a:solidFill>
              </a:rPr>
              <a:t>monitor your health and exercise progress</a:t>
            </a:r>
            <a:r>
              <a:rPr lang="en-US" altLang="zh-CN" sz="2400"/>
              <a:t>.</a:t>
            </a:r>
          </a:p>
          <a:p>
            <a:r>
              <a:rPr lang="en-US" altLang="zh-CN" sz="2400">
                <a:sym typeface="+mn-ea"/>
              </a:rPr>
              <a:t>4. 我会说法语，但同声传译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超出了我的能力</a:t>
            </a:r>
            <a:r>
              <a:rPr lang="en-US" altLang="zh-CN" sz="2400">
                <a:sym typeface="+mn-ea"/>
              </a:rPr>
              <a:t>。(beyond one’s capabilities)</a:t>
            </a:r>
            <a:r>
              <a:rPr lang="zh-CN" altLang="en-US" sz="2400">
                <a:sym typeface="+mn-ea"/>
              </a:rPr>
              <a:t>（应；介绍人物能力）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I can speak French, but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simultaneous translation</a:t>
            </a:r>
            <a:r>
              <a:rPr lang="en-US" altLang="zh-CN" sz="2400">
                <a:sym typeface="+mn-ea"/>
              </a:rPr>
              <a:t> is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beyond my capabilities</a:t>
            </a:r>
            <a:r>
              <a:rPr lang="en-US" altLang="zh-CN" sz="2400"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relief /rɪˈli:f/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n.(焦虑、痛苦)减轻或消除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亨利发现创作音乐是</a:t>
            </a:r>
            <a:r>
              <a:rPr sz="2400">
                <a:solidFill>
                  <a:srgbClr val="FF0000"/>
                </a:solidFill>
              </a:rPr>
              <a:t>一种</a:t>
            </a:r>
            <a:r>
              <a:rPr lang="zh-CN" sz="2400">
                <a:solidFill>
                  <a:srgbClr val="FF0000"/>
                </a:solidFill>
              </a:rPr>
              <a:t>宽慰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</a:t>
            </a:r>
            <a:r>
              <a:rPr lang="en-US" altLang="zh-CN" sz="2400" i="1">
                <a:sym typeface="+mn-ea"/>
              </a:rPr>
              <a:t>sing.</a:t>
            </a:r>
            <a:r>
              <a:rPr lang="en-US" altLang="zh-CN" sz="2400">
                <a:sym typeface="+mn-ea"/>
              </a:rPr>
              <a:t>) </a:t>
            </a:r>
            <a:r>
              <a:rPr lang="zh-CN" altLang="en-US" sz="2400"/>
              <a:t>（续；心理描写；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Henry found that creating music was </a:t>
            </a:r>
            <a:r>
              <a:rPr lang="en-US" altLang="zh-CN" sz="2400">
                <a:solidFill>
                  <a:srgbClr val="FF0000"/>
                </a:solidFill>
              </a:rPr>
              <a:t>a relief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那一刻，我开始明白我朋友的话是什么意思。</a:t>
            </a:r>
            <a:r>
              <a:rPr sz="2400">
                <a:solidFill>
                  <a:srgbClr val="FF0000"/>
                </a:solidFill>
                <a:sym typeface="+mn-ea"/>
              </a:rPr>
              <a:t>真是松了一口气</a:t>
            </a:r>
            <a:r>
              <a:rPr sz="2400">
                <a:sym typeface="+mn-ea"/>
              </a:rPr>
              <a:t>！</a:t>
            </a:r>
            <a:r>
              <a:rPr lang="zh-CN" altLang="en-US" sz="2400">
                <a:sym typeface="+mn-ea"/>
              </a:rPr>
              <a:t>（续；心理描写；</a:t>
            </a:r>
            <a:r>
              <a:rPr lang="en-US" altLang="zh-CN">
                <a:sym typeface="+mn-ea"/>
              </a:rPr>
              <a:t>2013</a:t>
            </a:r>
            <a:r>
              <a:rPr lang="zh-CN" altLang="en-US">
                <a:sym typeface="+mn-ea"/>
              </a:rPr>
              <a:t>重庆阅读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At that moment, I began to understand what my friend meant by her words.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What a relief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！</a:t>
            </a:r>
            <a:endParaRPr lang="en-US" altLang="zh-CN" sz="2400">
              <a:sym typeface="+mn-ea"/>
            </a:endParaRPr>
          </a:p>
          <a:p>
            <a:r>
              <a:rPr lang="en-US" altLang="zh-CN" sz="2400"/>
              <a:t>3. 当这个季节</a:t>
            </a:r>
            <a:r>
              <a:rPr lang="en-US" altLang="zh-CN" sz="2400">
                <a:solidFill>
                  <a:schemeClr val="accent5"/>
                </a:solidFill>
              </a:rPr>
              <a:t>结束</a:t>
            </a:r>
            <a:r>
              <a:rPr lang="en-US" altLang="zh-CN" sz="2400"/>
              <a:t>时，我们大多数志愿者还是</a:t>
            </a:r>
            <a:r>
              <a:rPr lang="en-US" altLang="zh-CN" sz="2400">
                <a:solidFill>
                  <a:srgbClr val="FF0000"/>
                </a:solidFill>
              </a:rPr>
              <a:t>松了一口气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</a:t>
            </a:r>
            <a:r>
              <a:rPr lang="en-US" altLang="zh-CN" sz="2400" i="1">
                <a:sym typeface="+mn-ea"/>
              </a:rPr>
              <a:t>uncountable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/>
              <a:t>（</a:t>
            </a:r>
            <a:r>
              <a:rPr lang="zh-CN" altLang="en-US" sz="2400">
                <a:sym typeface="+mn-ea"/>
              </a:rPr>
              <a:t>续；心理描写；</a:t>
            </a:r>
            <a:r>
              <a:rPr lang="en-US" altLang="zh-CN">
                <a:sym typeface="+mn-ea"/>
              </a:rPr>
              <a:t>2019</a:t>
            </a:r>
            <a:r>
              <a:rPr lang="zh-CN" altLang="en-US">
                <a:sym typeface="+mn-ea"/>
              </a:rPr>
              <a:t>全国阅读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Most of us volunteers </a:t>
            </a:r>
            <a:r>
              <a:rPr lang="en-US" altLang="zh-CN" sz="2400">
                <a:solidFill>
                  <a:srgbClr val="FF0000"/>
                </a:solidFill>
              </a:rPr>
              <a:t>breathe a sigh of relief</a:t>
            </a:r>
            <a:r>
              <a:rPr lang="en-US" altLang="zh-CN" sz="2400"/>
              <a:t> when the season </a:t>
            </a:r>
            <a:r>
              <a:rPr lang="en-US" altLang="zh-CN" sz="2400">
                <a:solidFill>
                  <a:schemeClr val="accent5"/>
                </a:solidFill>
              </a:rPr>
              <a:t>comes to a close</a:t>
            </a:r>
            <a:r>
              <a:rPr lang="en-US" altLang="zh-CN" sz="2400"/>
              <a:t>.</a:t>
            </a:r>
          </a:p>
          <a:p>
            <a:r>
              <a:rPr lang="en-US" altLang="zh-CN" sz="2400">
                <a:sym typeface="+mn-ea"/>
              </a:rPr>
              <a:t>4.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让我们松了一口气的是</a:t>
            </a:r>
            <a:r>
              <a:rPr lang="en-US" altLang="zh-CN" sz="2400">
                <a:sym typeface="+mn-ea"/>
              </a:rPr>
              <a:t>，爸爸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拒绝</a:t>
            </a:r>
            <a:r>
              <a:rPr lang="en-US" altLang="zh-CN" sz="2400">
                <a:sym typeface="+mn-ea"/>
              </a:rPr>
              <a:t>了这个主意。(to one’s relief)</a:t>
            </a:r>
            <a:r>
              <a:rPr lang="zh-CN" altLang="en-US" sz="2400">
                <a:sym typeface="+mn-ea"/>
              </a:rPr>
              <a:t>（续；心理描写；</a:t>
            </a:r>
            <a:r>
              <a:rPr lang="en-US" altLang="zh-CN">
                <a:sym typeface="+mn-ea"/>
              </a:rPr>
              <a:t>2018</a:t>
            </a:r>
            <a:r>
              <a:rPr lang="zh-CN" altLang="en-US">
                <a:sym typeface="+mn-ea"/>
              </a:rPr>
              <a:t>浙江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一家自驾去祖父母家</a:t>
            </a:r>
            <a:r>
              <a:rPr lang="en-US" altLang="zh-CN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 To our great relief</a:t>
            </a:r>
            <a:r>
              <a:rPr lang="en-US" altLang="zh-CN" sz="2400">
                <a:sym typeface="+mn-ea"/>
              </a:rPr>
              <a:t>, Dad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turned down </a:t>
            </a:r>
            <a:r>
              <a:rPr lang="en-US" altLang="zh-CN" sz="2400">
                <a:sym typeface="+mn-ea"/>
              </a:rPr>
              <a:t>the idea.</a:t>
            </a:r>
          </a:p>
          <a:p>
            <a:r>
              <a:rPr lang="en-US" altLang="zh-CN" sz="2400">
                <a:sym typeface="+mn-ea"/>
              </a:rPr>
              <a:t>5. 我感到如释重负和幸福。(a surge/sense/feeing of relief)</a:t>
            </a:r>
            <a:r>
              <a:rPr lang="zh-CN" altLang="en-US" sz="2400">
                <a:sym typeface="+mn-ea"/>
              </a:rPr>
              <a:t>（续；心理描写）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 felt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 huge surge/sense/feeling of relief</a:t>
            </a:r>
            <a:r>
              <a:rPr lang="en-US" altLang="zh-CN" sz="2400">
                <a:sym typeface="+mn-ea"/>
              </a:rPr>
              <a:t> and happiness.</a:t>
            </a:r>
          </a:p>
          <a:p>
            <a:r>
              <a:rPr lang="en-US" altLang="zh-CN" sz="2400">
                <a:sym typeface="+mn-ea"/>
              </a:rPr>
              <a:t>6. 他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宽慰地</a:t>
            </a:r>
            <a:r>
              <a:rPr lang="en-US" altLang="zh-CN" sz="2400">
                <a:sym typeface="+mn-ea"/>
              </a:rPr>
              <a:t>看着女孩点点头。(in/with relief)</a:t>
            </a:r>
            <a:r>
              <a:rPr lang="zh-CN" altLang="en-US" sz="2400">
                <a:sym typeface="+mn-ea"/>
              </a:rPr>
              <a:t>（续；心理描写）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He watched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with/in relief</a:t>
            </a:r>
            <a:r>
              <a:rPr lang="en-US" altLang="zh-CN" sz="2400">
                <a:sym typeface="+mn-ea"/>
              </a:rPr>
              <a:t> as the girl nodded.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relief /rɪˈli:f/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n.(焦虑、痛苦)减轻或消除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7.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非常欣慰</a:t>
            </a:r>
            <a:r>
              <a:rPr lang="en-US" altLang="zh-CN" sz="2400">
                <a:solidFill>
                  <a:srgbClr val="FF0000"/>
                </a:solidFill>
              </a:rPr>
              <a:t>得知</a:t>
            </a:r>
            <a:r>
              <a:rPr lang="en-US" altLang="zh-CN" sz="2400"/>
              <a:t>孩子们</a:t>
            </a:r>
            <a:r>
              <a:rPr lang="zh-CN" altLang="en-US" sz="2400"/>
              <a:t>是安全的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(It is a relief to see/know that...)</a:t>
            </a:r>
            <a:r>
              <a:rPr lang="zh-CN" altLang="en-US" sz="2400">
                <a:sym typeface="+mn-ea"/>
              </a:rPr>
              <a:t>（续；心理描写）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</a:rPr>
              <a:t>It was a great relief to see/know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that</a:t>
            </a:r>
            <a:r>
              <a:rPr lang="en-US" altLang="zh-CN" sz="2400"/>
              <a:t> the children were safe.</a:t>
            </a:r>
          </a:p>
          <a:p>
            <a:r>
              <a:rPr lang="en-US" altLang="zh-CN" sz="2400">
                <a:sym typeface="+mn-ea"/>
              </a:rPr>
              <a:t>8. 然而，只有12%的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救灾资金</a:t>
            </a:r>
            <a:r>
              <a:rPr lang="en-US" altLang="zh-CN" sz="2400">
                <a:sym typeface="+mn-ea"/>
              </a:rPr>
              <a:t>用于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提前降低风险</a:t>
            </a:r>
            <a:r>
              <a:rPr lang="en-US" altLang="zh-CN" sz="2400">
                <a:sym typeface="+mn-ea"/>
              </a:rPr>
              <a:t>，而不是事后的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恢复</a:t>
            </a:r>
            <a:r>
              <a:rPr lang="en-US" altLang="zh-CN" sz="2400">
                <a:sym typeface="+mn-ea"/>
              </a:rPr>
              <a:t>和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重建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（应；救灾相关；</a:t>
            </a:r>
            <a:r>
              <a:rPr lang="en-US" sz="1800">
                <a:sym typeface="+mn-ea"/>
              </a:rPr>
              <a:t>2016江苏阅读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However, just 12% of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disaster-relief funding</a:t>
            </a:r>
            <a:r>
              <a:rPr lang="en-US" altLang="zh-CN" sz="2400">
                <a:sym typeface="+mn-ea"/>
              </a:rPr>
              <a:t> has gone on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reducing risks in advance</a:t>
            </a:r>
            <a:r>
              <a:rPr lang="en-US" altLang="zh-CN" sz="2400">
                <a:sym typeface="+mn-ea"/>
              </a:rPr>
              <a:t>, rather than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recovery</a:t>
            </a:r>
            <a:r>
              <a:rPr lang="en-US" altLang="zh-CN" sz="2400">
                <a:sym typeface="+mn-ea"/>
              </a:rPr>
              <a:t> and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rebuilding</a:t>
            </a:r>
            <a:r>
              <a:rPr lang="en-US" altLang="zh-CN" sz="2400">
                <a:sym typeface="+mn-ea"/>
              </a:rPr>
              <a:t> afterwards.</a:t>
            </a:r>
          </a:p>
          <a:p>
            <a:endParaRPr lang="en-US" altLang="zh-CN" sz="2400"/>
          </a:p>
          <a:p>
            <a:r>
              <a:rPr lang="en-US" altLang="zh-CN" sz="2400"/>
              <a:t>9. </a:t>
            </a:r>
            <a:r>
              <a:rPr lang="zh-CN" altLang="en-US" sz="2400"/>
              <a:t>我</a:t>
            </a:r>
            <a:r>
              <a:rPr sz="2400"/>
              <a:t>必须</a:t>
            </a:r>
            <a:r>
              <a:rPr lang="en-US" altLang="zh-CN" sz="2400">
                <a:solidFill>
                  <a:schemeClr val="accent5"/>
                </a:solidFill>
              </a:rPr>
              <a:t>在舞台上</a:t>
            </a:r>
            <a:r>
              <a:rPr sz="2400"/>
              <a:t>表演时放松和</a:t>
            </a:r>
            <a:r>
              <a:rPr lang="zh-CN" sz="2400">
                <a:solidFill>
                  <a:srgbClr val="FF0000"/>
                </a:solidFill>
              </a:rPr>
              <a:t>释放</a:t>
            </a:r>
            <a:r>
              <a:rPr sz="2400">
                <a:solidFill>
                  <a:srgbClr val="FF0000"/>
                </a:solidFill>
              </a:rPr>
              <a:t>压力</a:t>
            </a:r>
            <a:r>
              <a:rPr lang="en-US" altLang="zh-CN" sz="2400"/>
              <a:t>。</a:t>
            </a:r>
            <a:r>
              <a:rPr lang="zh-CN" altLang="en-US" sz="2400"/>
              <a:t>（续；心理描写；</a:t>
            </a:r>
            <a:r>
              <a:rPr lang="en-US"/>
              <a:t>2020</a:t>
            </a:r>
            <a:r>
              <a:rPr lang="zh-CN" altLang="en-US"/>
              <a:t>浙江七选五改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 had to relax and </a:t>
            </a:r>
            <a:r>
              <a:rPr lang="en-US" altLang="zh-CN" sz="2400">
                <a:solidFill>
                  <a:srgbClr val="FF0000"/>
                </a:solidFill>
              </a:rPr>
              <a:t>relieve your stress</a:t>
            </a:r>
            <a:r>
              <a:rPr lang="en-US" altLang="zh-CN" sz="2400"/>
              <a:t> while performing </a:t>
            </a:r>
            <a:r>
              <a:rPr lang="en-US" altLang="zh-CN" sz="2400">
                <a:solidFill>
                  <a:schemeClr val="accent5"/>
                </a:solidFill>
              </a:rPr>
              <a:t>on satge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10. </a:t>
            </a:r>
            <a:r>
              <a:rPr sz="2400">
                <a:sym typeface="+mn-ea"/>
              </a:rPr>
              <a:t>当他轻轻地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涂上药膏</a:t>
            </a:r>
            <a:r>
              <a:rPr sz="2400">
                <a:sym typeface="+mn-ea"/>
              </a:rPr>
              <a:t>时，他能感觉到它开始</a:t>
            </a:r>
            <a:r>
              <a:rPr sz="2400">
                <a:solidFill>
                  <a:srgbClr val="FF0000"/>
                </a:solidFill>
                <a:sym typeface="+mn-ea"/>
              </a:rPr>
              <a:t>缓解疼痛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（续；心理描写）</a:t>
            </a:r>
            <a:endParaRPr lang="en-US" altLang="zh-CN" sz="2400"/>
          </a:p>
          <a:p>
            <a:r>
              <a:rPr sz="2400">
                <a:sym typeface="+mn-ea"/>
              </a:rPr>
              <a:t>As he gently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applied the ointment</a:t>
            </a:r>
            <a:r>
              <a:rPr sz="2400">
                <a:sym typeface="+mn-ea"/>
              </a:rPr>
              <a:t>, he could feel it start to </a:t>
            </a:r>
            <a:r>
              <a:rPr sz="2400">
                <a:solidFill>
                  <a:srgbClr val="FF0000"/>
                </a:solidFill>
                <a:sym typeface="+mn-ea"/>
              </a:rPr>
              <a:t>relieve the pain</a:t>
            </a:r>
            <a:r>
              <a:rPr lang="en-US" sz="2400">
                <a:sym typeface="+mn-ea"/>
              </a:rPr>
              <a:t>.</a:t>
            </a:r>
          </a:p>
          <a:p>
            <a:r>
              <a:rPr lang="en-US" altLang="zh-CN" sz="2400"/>
              <a:t>11. 我</a:t>
            </a:r>
            <a:r>
              <a:rPr lang="zh-CN" altLang="en-US" sz="2400">
                <a:solidFill>
                  <a:srgbClr val="FF0000"/>
                </a:solidFill>
              </a:rPr>
              <a:t>感到十分宽慰</a:t>
            </a:r>
            <a:r>
              <a:rPr lang="en-US" altLang="zh-CN" sz="2400"/>
              <a:t>，</a:t>
            </a:r>
            <a:r>
              <a:rPr lang="zh-CN" altLang="en-US" sz="2400"/>
              <a:t>然后</a:t>
            </a:r>
            <a:r>
              <a:rPr lang="en-US" altLang="zh-CN" sz="2400">
                <a:solidFill>
                  <a:schemeClr val="accent5"/>
                </a:solidFill>
              </a:rPr>
              <a:t>突然想到了一个主意</a:t>
            </a:r>
            <a:r>
              <a:rPr lang="en-US" altLang="zh-CN" sz="2400"/>
              <a:t>。</a:t>
            </a:r>
            <a:r>
              <a:rPr lang="zh-CN" altLang="en-US" sz="2400"/>
              <a:t>（</a:t>
            </a:r>
            <a:r>
              <a:rPr lang="zh-CN" altLang="en-US" sz="2400">
                <a:sym typeface="+mn-ea"/>
              </a:rPr>
              <a:t>续；心理描写；</a:t>
            </a:r>
            <a:r>
              <a:rPr lang="en-US" altLang="zh-CN">
                <a:sym typeface="+mn-ea"/>
              </a:rPr>
              <a:t>20</a:t>
            </a:r>
            <a:r>
              <a:rPr lang="en-US">
                <a:sym typeface="+mn-ea"/>
              </a:rPr>
              <a:t>20</a:t>
            </a:r>
            <a:r>
              <a:rPr lang="zh-CN" altLang="en-US">
                <a:sym typeface="+mn-ea"/>
              </a:rPr>
              <a:t>天津阅读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I </a:t>
            </a:r>
            <a:r>
              <a:rPr lang="en-US" altLang="zh-CN" sz="2400">
                <a:solidFill>
                  <a:srgbClr val="FF0000"/>
                </a:solidFill>
              </a:rPr>
              <a:t>was greatly relieved</a:t>
            </a:r>
            <a:r>
              <a:rPr lang="en-US" altLang="zh-CN" sz="2400"/>
              <a:t> and then </a:t>
            </a:r>
            <a:r>
              <a:rPr lang="en-US" altLang="zh-CN" sz="2400">
                <a:solidFill>
                  <a:schemeClr val="accent5"/>
                </a:solidFill>
              </a:rPr>
              <a:t>an idea suddenly hit me</a:t>
            </a:r>
            <a:r>
              <a:rPr lang="en-US" altLang="zh-CN" sz="2400"/>
              <a:t>.</a:t>
            </a:r>
          </a:p>
          <a:p>
            <a:r>
              <a:rPr lang="en-US" altLang="zh-CN" sz="2400">
                <a:sym typeface="+mn-ea"/>
              </a:rPr>
              <a:t>12.世界粮食计划署(the World Food Program)的目的之一是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缓解全世界的饥饿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（应；救灾相关；</a:t>
            </a:r>
            <a:r>
              <a:rPr lang="en-US" altLang="zh-CN">
                <a:sym typeface="+mn-ea"/>
              </a:rPr>
              <a:t>201</a:t>
            </a:r>
            <a:r>
              <a:rPr lang="en-US">
                <a:sym typeface="+mn-ea"/>
              </a:rPr>
              <a:t>7</a:t>
            </a:r>
            <a:r>
              <a:rPr lang="zh-CN" altLang="en-US">
                <a:sym typeface="+mn-ea"/>
              </a:rPr>
              <a:t>江苏单选改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One of the World Food Program’s purposes is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relieve worldwide starvation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://photo-static-api.fotomore.com/creative/vcg/veer/400/new/VCG41N514159592.jpg?uid=386&amp;timestamp=1696482886&amp;sign=f5e40ff2ed207f5d675abb681f24e1e1" descr="templates\picture_hover\&amp;pky240_sjzg_VCG41N514159592&amp;"/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0"/>
            <a:ext cx="12192000" cy="8477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4720" y="2521585"/>
            <a:ext cx="10322560" cy="193802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活用教材词汇，靶向高考写作</a:t>
            </a:r>
          </a:p>
          <a:p>
            <a:pPr algn="ctr"/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—— B2U5 Music 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单元词汇拓展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353550" y="5935980"/>
            <a:ext cx="190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chemeClr val="accent5"/>
                </a:solidFill>
              </a:rPr>
              <a:t>Jie Shang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10648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cure /kjʊə(r)/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n.药物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疗法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对策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vt.治愈;治好(疾病)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; 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应对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n. </a:t>
            </a:r>
          </a:p>
          <a:p>
            <a:r>
              <a:rPr lang="en-US" altLang="zh-CN" sz="2400"/>
              <a:t>1. </a:t>
            </a:r>
            <a:r>
              <a:rPr sz="2400"/>
              <a:t>亨利发现创作音乐是</a:t>
            </a:r>
            <a:r>
              <a:rPr sz="2400">
                <a:solidFill>
                  <a:srgbClr val="FF0000"/>
                </a:solidFill>
              </a:rPr>
              <a:t>一种</a:t>
            </a:r>
            <a:r>
              <a:rPr lang="zh-CN" sz="2400">
                <a:solidFill>
                  <a:srgbClr val="FF0000"/>
                </a:solidFill>
              </a:rPr>
              <a:t>疗愈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Henry found that creating music was </a:t>
            </a:r>
            <a:r>
              <a:rPr lang="en-US" altLang="zh-CN" sz="2400">
                <a:solidFill>
                  <a:srgbClr val="FF0000"/>
                </a:solidFill>
              </a:rPr>
              <a:t>a cure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for</a:t>
            </a:r>
            <a:r>
              <a:rPr lang="en-US" altLang="zh-CN" sz="2400">
                <a:solidFill>
                  <a:srgbClr val="FF0000"/>
                </a:solidFill>
              </a:rPr>
              <a:t> his illness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它旨在</a:t>
            </a:r>
            <a:r>
              <a:rPr sz="2400">
                <a:solidFill>
                  <a:srgbClr val="FF0000"/>
                </a:solidFill>
                <a:sym typeface="+mn-ea"/>
              </a:rPr>
              <a:t>找到治疗</a:t>
            </a:r>
            <a:r>
              <a:rPr sz="2400">
                <a:sym typeface="+mn-ea"/>
              </a:rPr>
              <a:t>痴呆症的</a:t>
            </a:r>
            <a:r>
              <a:rPr sz="2400">
                <a:solidFill>
                  <a:srgbClr val="FF0000"/>
                </a:solidFill>
                <a:sym typeface="+mn-ea"/>
              </a:rPr>
              <a:t>方法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2022</a:t>
            </a:r>
            <a:r>
              <a:rPr lang="zh-CN" altLang="en-US">
                <a:sym typeface="+mn-ea"/>
              </a:rPr>
              <a:t>浙江阅读改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sz="2400">
                <a:sym typeface="+mn-ea"/>
              </a:rPr>
              <a:t>It aimed to </a:t>
            </a:r>
            <a:r>
              <a:rPr sz="2400">
                <a:solidFill>
                  <a:srgbClr val="FF0000"/>
                </a:solidFill>
                <a:sym typeface="+mn-ea"/>
              </a:rPr>
              <a:t>find</a:t>
            </a:r>
            <a:r>
              <a:rPr lang="en-US" sz="2400">
                <a:solidFill>
                  <a:srgbClr val="FF0000"/>
                </a:solidFill>
                <a:sym typeface="+mn-ea"/>
              </a:rPr>
              <a:t>/discover/search for</a:t>
            </a:r>
            <a:r>
              <a:rPr sz="2400">
                <a:solidFill>
                  <a:srgbClr val="FF0000"/>
                </a:solidFill>
                <a:sym typeface="+mn-ea"/>
              </a:rPr>
              <a:t> a cure </a:t>
            </a:r>
            <a:r>
              <a:rPr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for</a:t>
            </a:r>
            <a:r>
              <a:rPr sz="2400">
                <a:solidFill>
                  <a:srgbClr val="FF0000"/>
                </a:solidFill>
                <a:sym typeface="+mn-ea"/>
              </a:rPr>
              <a:t> </a:t>
            </a:r>
            <a:r>
              <a:rPr sz="2400">
                <a:sym typeface="+mn-ea"/>
              </a:rPr>
              <a:t>dementia.</a:t>
            </a:r>
            <a:r>
              <a:rPr lang="en-US" sz="2400">
                <a:sym typeface="+mn-ea"/>
              </a:rPr>
              <a:t> </a:t>
            </a:r>
            <a:endParaRPr sz="2400">
              <a:sym typeface="+mn-ea"/>
            </a:endParaRPr>
          </a:p>
          <a:p>
            <a:r>
              <a:rPr lang="en-US" altLang="zh-CN" sz="2400"/>
              <a:t>3. 在机械装置中加一点油是</a:t>
            </a:r>
            <a:r>
              <a:rPr lang="zh-CN" altLang="en-US" sz="2400"/>
              <a:t>解决</a:t>
            </a:r>
            <a:r>
              <a:rPr lang="en-US" altLang="zh-CN" sz="2400"/>
              <a:t>发动机噪音的</a:t>
            </a:r>
            <a:r>
              <a:rPr lang="en-US" altLang="zh-CN" sz="2400">
                <a:solidFill>
                  <a:srgbClr val="FF0000"/>
                </a:solidFill>
              </a:rPr>
              <a:t>最佳方法之一</a:t>
            </a:r>
            <a:r>
              <a:rPr lang="en-US" altLang="zh-CN" sz="2400"/>
              <a:t>。</a:t>
            </a:r>
            <a:r>
              <a:rPr lang="zh-CN" altLang="en-US" sz="2400"/>
              <a:t>（应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 Adding a little oil into the mechanism is </a:t>
            </a:r>
            <a:r>
              <a:rPr lang="en-US" altLang="zh-CN" sz="2400">
                <a:solidFill>
                  <a:srgbClr val="FF0000"/>
                </a:solidFill>
              </a:rPr>
              <a:t>one of the best cures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for</a:t>
            </a:r>
            <a:r>
              <a:rPr lang="en-US" altLang="zh-CN" sz="2400"/>
              <a:t> a noisy engine.</a:t>
            </a:r>
          </a:p>
          <a:p>
            <a:endParaRPr lang="en-US" altLang="zh-CN" sz="2400"/>
          </a:p>
          <a:p>
            <a:r>
              <a:rPr lang="en-US" altLang="zh-CN" sz="2800" b="1">
                <a:sym typeface="+mn-ea"/>
              </a:rPr>
              <a:t>V.</a:t>
            </a:r>
          </a:p>
          <a:p>
            <a:r>
              <a:rPr lang="en-US" altLang="zh-CN" sz="2400">
                <a:sym typeface="+mn-ea"/>
              </a:rPr>
              <a:t>4. 它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治愈</a:t>
            </a:r>
            <a:r>
              <a:rPr lang="en-US" altLang="zh-CN" sz="2400">
                <a:sym typeface="+mn-ea"/>
              </a:rPr>
              <a:t>了人们的心血管(</a:t>
            </a:r>
            <a:r>
              <a:rPr lang="zh-CN" altLang="en-US" sz="2400">
                <a:sym typeface="+mn-ea"/>
              </a:rPr>
              <a:t>cardiovascular</a:t>
            </a:r>
            <a:r>
              <a:rPr lang="en-US" altLang="zh-CN" sz="2400">
                <a:sym typeface="+mn-ea"/>
              </a:rPr>
              <a:t>)疾病。(cure sb. of sth.)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</a:t>
            </a:r>
            <a:r>
              <a:rPr lang="en-US">
                <a:sym typeface="+mn-ea"/>
              </a:rPr>
              <a:t>23</a:t>
            </a:r>
            <a:r>
              <a:rPr lang="zh-CN" altLang="en-US">
                <a:sym typeface="+mn-ea"/>
              </a:rPr>
              <a:t>全国阅读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zh-CN" altLang="en-US" sz="2400">
                <a:sym typeface="+mn-ea"/>
              </a:rPr>
              <a:t>It 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cured people 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of</a:t>
            </a:r>
            <a:r>
              <a:rPr lang="zh-CN" altLang="en-US" sz="2400">
                <a:sym typeface="+mn-ea"/>
              </a:rPr>
              <a:t> cardiovascular disease.</a:t>
            </a:r>
            <a:r>
              <a:rPr lang="en-US" altLang="zh-CN" sz="2400">
                <a:sym typeface="+mn-ea"/>
              </a:rPr>
              <a:t> </a:t>
            </a:r>
          </a:p>
          <a:p>
            <a:r>
              <a:rPr lang="en-US" altLang="zh-CN" sz="2400">
                <a:sym typeface="+mn-ea"/>
              </a:rPr>
              <a:t>5. 人们选择园艺有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很多原因</a:t>
            </a:r>
            <a:r>
              <a:rPr lang="en-US" altLang="zh-CN" sz="2400">
                <a:sym typeface="+mn-ea"/>
              </a:rPr>
              <a:t>：为了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补充预算</a:t>
            </a:r>
            <a:r>
              <a:rPr lang="en-US" altLang="zh-CN" sz="2400">
                <a:sym typeface="+mn-ea"/>
              </a:rPr>
              <a:t>，或者只是为了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应对</a:t>
            </a:r>
            <a:r>
              <a:rPr lang="en-US" altLang="zh-CN" sz="2400">
                <a:sym typeface="+mn-ea"/>
              </a:rPr>
              <a:t>封锁带来的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无聊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全国阅读改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People were looking to garden for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a bunch of reasons</a:t>
            </a:r>
            <a:r>
              <a:rPr lang="en-US" altLang="zh-CN" sz="2400">
                <a:sym typeface="+mn-ea"/>
              </a:rPr>
              <a:t>: to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supplement their budget</a:t>
            </a:r>
            <a:r>
              <a:rPr lang="en-US" altLang="zh-CN" sz="2400">
                <a:sym typeface="+mn-ea"/>
              </a:rPr>
              <a:t>, or just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cure the boredom</a:t>
            </a:r>
            <a:r>
              <a:rPr lang="en-US" altLang="zh-CN" sz="2400">
                <a:sym typeface="+mn-ea"/>
              </a:rPr>
              <a:t> that came with the lockdown. 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1023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(be) absorbed in /əbˈsɔ:bd/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被……吸引住;专心致志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当他</a:t>
            </a:r>
            <a:r>
              <a:rPr lang="zh-CN" sz="2400">
                <a:solidFill>
                  <a:srgbClr val="FF0000"/>
                </a:solidFill>
              </a:rPr>
              <a:t>专注</a:t>
            </a:r>
            <a:r>
              <a:rPr sz="2400">
                <a:solidFill>
                  <a:srgbClr val="FF0000"/>
                </a:solidFill>
              </a:rPr>
              <a:t>于</a:t>
            </a:r>
            <a:r>
              <a:rPr sz="2400"/>
              <a:t>自己的音乐世界时，他觉得自己</a:t>
            </a:r>
            <a:r>
              <a:rPr lang="en-US" altLang="zh-CN" sz="2400">
                <a:solidFill>
                  <a:schemeClr val="accent5"/>
                </a:solidFill>
              </a:rPr>
              <a:t>好像可以</a:t>
            </a:r>
            <a:r>
              <a:rPr sz="2400"/>
              <a:t>“看到”周围世界的美丽，就像他</a:t>
            </a:r>
            <a:r>
              <a:rPr lang="zh-CN" sz="2400"/>
              <a:t>之前的生活</a:t>
            </a:r>
            <a:r>
              <a:rPr sz="2400"/>
              <a:t>一样</a:t>
            </a:r>
            <a:r>
              <a:rPr lang="en-US" altLang="zh-CN" sz="2400"/>
              <a:t>。</a:t>
            </a:r>
            <a:r>
              <a:rPr lang="zh-CN" altLang="en-US" sz="2400"/>
              <a:t>（续；心理描写；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When he </a:t>
            </a:r>
            <a:r>
              <a:rPr lang="en-US" altLang="zh-CN" sz="2400">
                <a:solidFill>
                  <a:srgbClr val="FF0000"/>
                </a:solidFill>
              </a:rPr>
              <a:t>got absorbed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in</a:t>
            </a:r>
            <a:r>
              <a:rPr lang="en-US" altLang="zh-CN" sz="2400"/>
              <a:t> his world of music, he felt </a:t>
            </a:r>
            <a:r>
              <a:rPr lang="en-US" altLang="zh-CN" sz="2400">
                <a:solidFill>
                  <a:schemeClr val="accent5"/>
                </a:solidFill>
              </a:rPr>
              <a:t>as if he could</a:t>
            </a:r>
            <a:r>
              <a:rPr lang="en-US" altLang="zh-CN" sz="2400"/>
              <a:t> "see" the beauty of the world around him, like he had in his previous life.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成年人在许多</a:t>
            </a:r>
            <a:r>
              <a:rPr lang="zh-CN" sz="2400">
                <a:sym typeface="+mn-ea"/>
              </a:rPr>
              <a:t>场景</a:t>
            </a:r>
            <a:r>
              <a:rPr sz="2400">
                <a:sym typeface="+mn-ea"/>
              </a:rPr>
              <a:t>被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描绘</a:t>
            </a:r>
            <a:r>
              <a:rPr lang="zh-CN" sz="2400">
                <a:sym typeface="+mn-ea"/>
              </a:rPr>
              <a:t>为独自</a:t>
            </a:r>
            <a:r>
              <a:rPr sz="2400">
                <a:sym typeface="+mn-ea"/>
              </a:rPr>
              <a:t>的——</a:t>
            </a:r>
            <a:r>
              <a:rPr sz="2400">
                <a:solidFill>
                  <a:srgbClr val="FF0000"/>
                </a:solidFill>
                <a:sym typeface="+mn-ea"/>
              </a:rPr>
              <a:t>全神贯注于</a:t>
            </a:r>
            <a:r>
              <a:rPr sz="2400">
                <a:sym typeface="+mn-ea"/>
              </a:rPr>
              <a:t>一</a:t>
            </a:r>
            <a:r>
              <a:rPr lang="zh-CN" sz="2400">
                <a:sym typeface="+mn-ea"/>
              </a:rPr>
              <a:t>卷</a:t>
            </a:r>
            <a:r>
              <a:rPr sz="2400">
                <a:sym typeface="+mn-ea"/>
              </a:rPr>
              <a:t>书，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陷入沉思</a:t>
            </a:r>
            <a:r>
              <a:rPr sz="2400">
                <a:sym typeface="+mn-ea"/>
              </a:rPr>
              <a:t>，或者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迷失在休闲的时刻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（续；心理描写；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全国阅读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Adults are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portrayed</a:t>
            </a:r>
            <a:r>
              <a:rPr lang="en-US" altLang="zh-CN" sz="2400">
                <a:sym typeface="+mn-ea"/>
              </a:rPr>
              <a:t> alone in many settings —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absorbed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in</a:t>
            </a:r>
            <a:r>
              <a:rPr lang="en-US" altLang="zh-CN" sz="2400">
                <a:sym typeface="+mn-ea"/>
              </a:rPr>
              <a:t> a volume,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deep in thought</a:t>
            </a:r>
            <a:r>
              <a:rPr lang="en-US" altLang="zh-CN" sz="2400">
                <a:sym typeface="+mn-ea"/>
              </a:rPr>
              <a:t> or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lost in a moment of leisure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/>
              <a:t>3. 你在应用程序中</a:t>
            </a:r>
            <a:r>
              <a:rPr lang="en-US" altLang="zh-CN" sz="2400">
                <a:solidFill>
                  <a:srgbClr val="FF0000"/>
                </a:solidFill>
              </a:rPr>
              <a:t>吸收更多信息</a:t>
            </a:r>
            <a:r>
              <a:rPr lang="en-US" altLang="zh-CN" sz="2400"/>
              <a:t>，</a:t>
            </a:r>
          </a:p>
          <a:p>
            <a:r>
              <a:rPr lang="en-US" altLang="zh-CN" sz="2400"/>
              <a:t>并在</a:t>
            </a:r>
            <a:r>
              <a:rPr lang="zh-CN" altLang="en-US" sz="2400"/>
              <a:t>它</a:t>
            </a:r>
            <a:r>
              <a:rPr lang="en-US" altLang="zh-CN" sz="2400"/>
              <a:t>之外继续学习。</a:t>
            </a:r>
            <a:r>
              <a:rPr lang="zh-CN" altLang="en-US" sz="2400"/>
              <a:t>（</a:t>
            </a:r>
            <a:r>
              <a:rPr lang="zh-CN" altLang="en-US" sz="2400">
                <a:sym typeface="+mn-ea"/>
              </a:rPr>
              <a:t>应；</a:t>
            </a:r>
            <a:r>
              <a:rPr lang="en-US" altLang="zh-CN">
                <a:sym typeface="+mn-ea"/>
              </a:rPr>
              <a:t>2020</a:t>
            </a:r>
            <a:r>
              <a:rPr lang="zh-CN" altLang="en-US">
                <a:sym typeface="+mn-ea"/>
              </a:rPr>
              <a:t>北京阅读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 You </a:t>
            </a:r>
            <a:r>
              <a:rPr lang="en-US" altLang="zh-CN" sz="2400">
                <a:solidFill>
                  <a:srgbClr val="FF0000"/>
                </a:solidFill>
              </a:rPr>
              <a:t>absorb more information</a:t>
            </a:r>
            <a:r>
              <a:rPr lang="en-US" altLang="zh-CN" sz="2400"/>
              <a:t> while in the app </a:t>
            </a:r>
          </a:p>
          <a:p>
            <a:r>
              <a:rPr lang="en-US" altLang="zh-CN" sz="2400"/>
              <a:t>and continue learning outside of it.</a:t>
            </a:r>
          </a:p>
          <a:p>
            <a:endParaRPr lang="en-US" altLang="zh-CN" sz="2400"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rcRect l="22319" t="17208" r="13062"/>
          <a:stretch>
            <a:fillRect/>
          </a:stretch>
        </p:blipFill>
        <p:spPr>
          <a:xfrm>
            <a:off x="6725920" y="3644900"/>
            <a:ext cx="5423535" cy="321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previous /ˈpri:viəs/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adj.先前的;以往的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当他</a:t>
            </a:r>
            <a:r>
              <a:rPr lang="en-US" altLang="zh-CN" sz="2400">
                <a:solidFill>
                  <a:schemeClr val="accent5"/>
                </a:solidFill>
              </a:rPr>
              <a:t>专注于</a:t>
            </a:r>
            <a:r>
              <a:rPr sz="2400"/>
              <a:t>自己的音乐世界时，他觉得自己</a:t>
            </a:r>
            <a:r>
              <a:rPr lang="en-US" altLang="zh-CN" sz="2400">
                <a:solidFill>
                  <a:schemeClr val="accent5"/>
                </a:solidFill>
              </a:rPr>
              <a:t>好像可以</a:t>
            </a:r>
            <a:r>
              <a:rPr sz="2400"/>
              <a:t>“看到”周围世界的美丽，就像他</a:t>
            </a:r>
            <a:r>
              <a:rPr lang="zh-CN" sz="2400">
                <a:solidFill>
                  <a:srgbClr val="FF0000"/>
                </a:solidFill>
              </a:rPr>
              <a:t>之前的</a:t>
            </a:r>
            <a:r>
              <a:rPr lang="zh-CN" sz="2400"/>
              <a:t>生活</a:t>
            </a:r>
            <a:r>
              <a:rPr sz="2400"/>
              <a:t>一样</a:t>
            </a:r>
            <a:r>
              <a:rPr lang="en-US" altLang="zh-CN" sz="2400"/>
              <a:t>。(</a:t>
            </a:r>
            <a:r>
              <a:rPr lang="en-US" altLang="zh-CN" sz="2400" i="1"/>
              <a:t>only before noun</a:t>
            </a:r>
            <a:r>
              <a:rPr lang="en-US" altLang="zh-CN" sz="2400"/>
              <a:t>)</a:t>
            </a:r>
            <a:r>
              <a:rPr lang="zh-CN" altLang="en-US" sz="2400"/>
              <a:t>（续；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When he </a:t>
            </a:r>
            <a:r>
              <a:rPr lang="en-US" altLang="zh-CN" sz="2400">
                <a:solidFill>
                  <a:schemeClr val="accent5"/>
                </a:solidFill>
              </a:rPr>
              <a:t>got absorbed in </a:t>
            </a:r>
            <a:r>
              <a:rPr lang="en-US" altLang="zh-CN" sz="2400"/>
              <a:t>his world of music, he felt </a:t>
            </a:r>
            <a:r>
              <a:rPr lang="en-US" altLang="zh-CN" sz="2400">
                <a:solidFill>
                  <a:schemeClr val="accent5"/>
                </a:solidFill>
              </a:rPr>
              <a:t>as if he could</a:t>
            </a:r>
            <a:r>
              <a:rPr lang="en-US" altLang="zh-CN" sz="2400"/>
              <a:t> "see" the beauty of the world around him, like he had in his </a:t>
            </a:r>
            <a:r>
              <a:rPr lang="en-US" altLang="zh-CN" sz="2400">
                <a:solidFill>
                  <a:srgbClr val="FF0000"/>
                </a:solidFill>
              </a:rPr>
              <a:t>previous</a:t>
            </a:r>
            <a:r>
              <a:rPr lang="en-US" altLang="zh-CN" sz="2400"/>
              <a:t> life.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没有像预期的那样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着手完成</a:t>
            </a:r>
            <a:r>
              <a:rPr sz="2400">
                <a:sym typeface="+mn-ea"/>
              </a:rPr>
              <a:t>一项新任务，</a:t>
            </a:r>
            <a:r>
              <a:rPr lang="zh-CN" sz="2400">
                <a:sym typeface="+mn-ea"/>
              </a:rPr>
              <a:t>我们再次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检查了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以前的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工作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2020</a:t>
            </a:r>
            <a:r>
              <a:rPr lang="zh-CN" altLang="en-US">
                <a:sym typeface="+mn-ea"/>
              </a:rPr>
              <a:t>江苏单选改</a:t>
            </a:r>
            <a:r>
              <a:rPr lang="zh-CN" altLang="en-US" sz="2400">
                <a:sym typeface="+mn-ea"/>
              </a:rPr>
              <a:t>）</a:t>
            </a:r>
          </a:p>
          <a:p>
            <a:r>
              <a:rPr lang="en-US" altLang="zh-CN" sz="2400">
                <a:sym typeface="+mn-ea"/>
              </a:rPr>
              <a:t>Instead of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getting down to</a:t>
            </a:r>
            <a:r>
              <a:rPr lang="en-US" altLang="zh-CN" sz="2400">
                <a:sym typeface="+mn-ea"/>
              </a:rPr>
              <a:t> a new task as expected, we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examined 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previous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work</a:t>
            </a:r>
            <a:r>
              <a:rPr lang="en-US" altLang="zh-CN" sz="2400">
                <a:sym typeface="+mn-ea"/>
              </a:rPr>
              <a:t> again.</a:t>
            </a:r>
          </a:p>
          <a:p>
            <a:r>
              <a:rPr lang="en-US" altLang="zh-CN" sz="2400"/>
              <a:t>3. </a:t>
            </a:r>
            <a:r>
              <a:rPr sz="2400">
                <a:solidFill>
                  <a:srgbClr val="FF0000"/>
                </a:solidFill>
              </a:rPr>
              <a:t>这以前</a:t>
            </a:r>
            <a:r>
              <a:rPr sz="2400"/>
              <a:t>，她身体一向很好</a:t>
            </a:r>
            <a:r>
              <a:rPr lang="en-US" altLang="zh-CN" sz="2400"/>
              <a:t>。(previous </a:t>
            </a:r>
            <a:r>
              <a:rPr lang="en-US" altLang="zh-CN" sz="2400">
                <a:highlight>
                  <a:srgbClr val="FFFF00"/>
                </a:highlight>
              </a:rPr>
              <a:t>to</a:t>
            </a:r>
            <a:r>
              <a:rPr lang="en-US" altLang="zh-CN" sz="2400"/>
              <a:t> sth.)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Previous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to</a:t>
            </a:r>
            <a:r>
              <a:rPr lang="en-US" altLang="zh-CN" sz="2400"/>
              <a:t> </a:t>
            </a:r>
            <a:r>
              <a:rPr sz="2400">
                <a:solidFill>
                  <a:srgbClr val="FF0000"/>
                </a:solidFill>
              </a:rPr>
              <a:t>this</a:t>
            </a:r>
            <a:r>
              <a:rPr lang="en-US" altLang="zh-CN" sz="2400"/>
              <a:t>, she had always been well.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4. 他们可以学习如何读取对方的身体信号，这表明两者可能比我们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之前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怀疑</a:t>
            </a:r>
            <a:r>
              <a:rPr lang="en-US" altLang="zh-CN" sz="2400">
                <a:sym typeface="+mn-ea"/>
              </a:rPr>
              <a:t>的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有更多的共同点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</a:t>
            </a:r>
            <a:r>
              <a:rPr lang="en-US" altLang="zh-CN" sz="1800">
                <a:sym typeface="+mn-ea"/>
              </a:rPr>
              <a:t>2011广东</a:t>
            </a:r>
            <a:r>
              <a:rPr lang="zh-CN" altLang="en-US" sz="1800">
                <a:sym typeface="+mn-ea"/>
              </a:rPr>
              <a:t>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They can learn how to read each other’s body signals, suggesting that the two may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have more in common</a:t>
            </a:r>
            <a:r>
              <a:rPr lang="en-US" altLang="zh-CN" sz="2400">
                <a:sym typeface="+mn-ea"/>
              </a:rPr>
              <a:t> than we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previously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suspected</a:t>
            </a:r>
            <a:r>
              <a:rPr lang="en-US" altLang="zh-CN" sz="2400"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unemployed /ˌʌnɪmˈplɔɪd/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adj.失业的;待业的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en-US" altLang="zh-CN" sz="2400">
                <a:solidFill>
                  <a:schemeClr val="accent5"/>
                </a:solidFill>
              </a:rPr>
              <a:t>出乎意料的是</a:t>
            </a:r>
            <a:r>
              <a:rPr sz="2400"/>
              <a:t>，</a:t>
            </a:r>
            <a:r>
              <a:rPr sz="2400">
                <a:solidFill>
                  <a:srgbClr val="FF0000"/>
                </a:solidFill>
              </a:rPr>
              <a:t>失业</a:t>
            </a:r>
            <a:r>
              <a:rPr sz="2400"/>
              <a:t>让我重新找回了</a:t>
            </a:r>
            <a:r>
              <a:rPr lang="en-US" altLang="zh-CN" sz="2400">
                <a:solidFill>
                  <a:schemeClr val="accent5"/>
                </a:solidFill>
              </a:rPr>
              <a:t>目标感</a:t>
            </a:r>
            <a:r>
              <a:rPr sz="2400"/>
              <a:t>。</a:t>
            </a:r>
            <a:r>
              <a:rPr lang="zh-CN" altLang="en-US" sz="2400"/>
              <a:t>（应；</a:t>
            </a:r>
            <a:r>
              <a:rPr lang="en-US"/>
              <a:t>2009</a:t>
            </a:r>
            <a:r>
              <a:rPr lang="zh-CN" altLang="en-US"/>
              <a:t>四川阅读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chemeClr val="accent5"/>
                </a:solidFill>
              </a:rPr>
              <a:t>Unexpectedly</a:t>
            </a:r>
            <a:r>
              <a:rPr lang="en-US" altLang="zh-CN" sz="2400"/>
              <a:t>, </a:t>
            </a:r>
            <a:r>
              <a:rPr lang="en-US" altLang="zh-CN" sz="2400">
                <a:solidFill>
                  <a:srgbClr val="FF0000"/>
                </a:solidFill>
              </a:rPr>
              <a:t>being unemployed</a:t>
            </a:r>
            <a:r>
              <a:rPr lang="en-US" altLang="zh-CN" sz="2400"/>
              <a:t> gave me back </a:t>
            </a:r>
            <a:r>
              <a:rPr lang="en-US" altLang="zh-CN" sz="2400">
                <a:solidFill>
                  <a:schemeClr val="accent5"/>
                </a:solidFill>
              </a:rPr>
              <a:t>a sense of purpose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青年激励辅导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项目</a:t>
            </a:r>
            <a:r>
              <a:rPr sz="2400">
                <a:sym typeface="+mn-ea"/>
              </a:rPr>
              <a:t>旨在为</a:t>
            </a:r>
            <a:r>
              <a:rPr sz="2400">
                <a:solidFill>
                  <a:srgbClr val="FF0000"/>
                </a:solidFill>
                <a:sym typeface="+mn-ea"/>
              </a:rPr>
              <a:t>失业者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提供不同的技能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（应；活动目的；</a:t>
            </a:r>
            <a:r>
              <a:rPr lang="en-US" altLang="zh-CN">
                <a:sym typeface="+mn-ea"/>
              </a:rPr>
              <a:t>2013</a:t>
            </a:r>
            <a:r>
              <a:rPr lang="zh-CN" altLang="en-US">
                <a:sym typeface="+mn-ea"/>
              </a:rPr>
              <a:t>福建阅读选项</a:t>
            </a:r>
            <a:r>
              <a:rPr lang="zh-CN" altLang="en-US" sz="2400">
                <a:sym typeface="+mn-ea"/>
              </a:rPr>
              <a:t>）</a:t>
            </a: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The Young Inspirations mentoring program </a:t>
            </a:r>
            <a:r>
              <a:rPr lang="en-US" altLang="zh-CN" sz="2400">
                <a:sym typeface="+mn-ea"/>
              </a:rPr>
              <a:t>aims to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equip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the unemployed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with different skills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/>
              <a:t>3. </a:t>
            </a:r>
            <a:r>
              <a:rPr sz="2400">
                <a:solidFill>
                  <a:srgbClr val="FF0000"/>
                </a:solidFill>
              </a:rPr>
              <a:t>失业</a:t>
            </a:r>
            <a:r>
              <a:rPr lang="en-US" altLang="zh-CN" sz="2400">
                <a:solidFill>
                  <a:schemeClr val="accent5"/>
                </a:solidFill>
              </a:rPr>
              <a:t>的景象在我眼前浮现</a:t>
            </a:r>
            <a:r>
              <a:rPr lang="en-US" altLang="zh-CN" sz="2400"/>
              <a:t>。</a:t>
            </a:r>
            <a:r>
              <a:rPr lang="zh-CN" altLang="en-US" sz="2400">
                <a:sym typeface="+mn-ea"/>
              </a:rPr>
              <a:t>（续；</a:t>
            </a:r>
            <a:r>
              <a:rPr lang="en-US" sz="1800">
                <a:sym typeface="+mn-ea"/>
              </a:rPr>
              <a:t>2013</a:t>
            </a:r>
            <a:r>
              <a:rPr lang="zh-CN" altLang="en-US" sz="1800">
                <a:sym typeface="+mn-ea"/>
              </a:rPr>
              <a:t>浙江</a:t>
            </a:r>
            <a:r>
              <a:rPr lang="en-US" sz="1800">
                <a:sym typeface="+mn-ea"/>
              </a:rPr>
              <a:t>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chemeClr val="accent5"/>
                </a:solidFill>
              </a:rPr>
              <a:t>Visions of</a:t>
            </a:r>
            <a:r>
              <a:rPr sz="2400">
                <a:solidFill>
                  <a:srgbClr val="FF0000"/>
                </a:solidFill>
              </a:rPr>
              <a:t> unemployment</a:t>
            </a:r>
            <a:r>
              <a:rPr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marched before my eyes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endParaRPr lang="en-US" altLang="zh-CN" sz="2400"/>
          </a:p>
          <a:p>
            <a:endParaRPr lang="en-US" altLang="zh-CN" sz="2400"/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4. 一种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流传多年</a:t>
            </a:r>
            <a:r>
              <a:rPr lang="en-US" altLang="zh-CN" sz="2400">
                <a:sym typeface="+mn-ea"/>
              </a:rPr>
              <a:t>的简单文字形式今天仍然可以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被运用</a:t>
            </a:r>
            <a:r>
              <a:rPr lang="zh-CN" altLang="en-US" sz="2400">
                <a:sym typeface="+mn-ea"/>
              </a:rPr>
              <a:t>以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引起对重要真理的关注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 sz="1800">
                <a:sym typeface="+mn-ea"/>
              </a:rPr>
              <a:t>2023</a:t>
            </a:r>
            <a:r>
              <a:rPr lang="zh-CN" altLang="en-US" sz="1800">
                <a:sym typeface="+mn-ea"/>
              </a:rPr>
              <a:t>全国语填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A simple literal form that has been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passed down through the ages</a:t>
            </a:r>
            <a:r>
              <a:rPr lang="en-US" altLang="zh-CN" sz="2400">
                <a:sym typeface="+mn-ea"/>
              </a:rPr>
              <a:t> can still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 employed</a:t>
            </a:r>
            <a:r>
              <a:rPr lang="en-US" altLang="zh-CN" sz="2400">
                <a:sym typeface="+mn-ea"/>
              </a:rPr>
              <a:t> today to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draw attention to important truths</a:t>
            </a:r>
            <a:r>
              <a:rPr lang="en-US" altLang="zh-CN" sz="2400">
                <a:sym typeface="+mn-ea"/>
              </a:rPr>
              <a:t>.</a:t>
            </a:r>
          </a:p>
        </p:txBody>
      </p:sp>
      <p:pic>
        <p:nvPicPr>
          <p:cNvPr id="2" name="https://photo-static-api.fotomore.com/creative/vcg/400/new/VCG41N833063774.jpg?uid=386&amp;timestamp=1717303294&amp;sign=d8eacb789a30d69c731127ffbaab6049" descr="商务人士搬进新办公室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3265" y="1870075"/>
            <a:ext cx="5076190" cy="338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romantic /rəʊˈmæntɪk/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adj.浪漫的 n.浪漫的人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https://photo-static-api.fotomore.com/creative/vcg/400/new/VCG41N849307128.jpg?uid=386&amp;timestamp=1717303597&amp;sign=784dacdd232162b05a8d06a9ed1b1e15" descr="男子送花给女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130" y="690245"/>
            <a:ext cx="3273425" cy="2182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4470" y="779145"/>
            <a:ext cx="1198308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adj.</a:t>
            </a:r>
          </a:p>
          <a:p>
            <a:r>
              <a:rPr lang="en-US" altLang="zh-CN" sz="2400"/>
              <a:t>1. </a:t>
            </a:r>
            <a:r>
              <a:rPr sz="2400"/>
              <a:t>女孩</a:t>
            </a:r>
            <a:r>
              <a:rPr lang="en-US" altLang="zh-CN" sz="2400">
                <a:solidFill>
                  <a:schemeClr val="accent5"/>
                </a:solidFill>
              </a:rPr>
              <a:t>被</a:t>
            </a:r>
            <a:r>
              <a:rPr sz="2400"/>
              <a:t>他的</a:t>
            </a:r>
            <a:r>
              <a:rPr sz="2400">
                <a:solidFill>
                  <a:srgbClr val="FF0000"/>
                </a:solidFill>
              </a:rPr>
              <a:t>浪漫</a:t>
            </a:r>
            <a:r>
              <a:rPr sz="2400"/>
              <a:t>话语</a:t>
            </a:r>
            <a:r>
              <a:rPr lang="en-US" altLang="zh-CN" sz="2400">
                <a:solidFill>
                  <a:schemeClr val="accent5"/>
                </a:solidFill>
              </a:rPr>
              <a:t>打动</a:t>
            </a:r>
            <a:r>
              <a:rPr sz="2400"/>
              <a:t>了，所以她接受了他的礼物。</a:t>
            </a:r>
            <a:r>
              <a:rPr lang="zh-CN" altLang="en-US" sz="2400"/>
              <a:t>（续；</a:t>
            </a:r>
            <a:r>
              <a:rPr lang="zh-CN" altLang="en-US"/>
              <a:t>必二</a:t>
            </a:r>
            <a:r>
              <a:rPr lang="en-US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The girl </a:t>
            </a:r>
            <a:r>
              <a:rPr lang="en-US" altLang="zh-CN" sz="2400">
                <a:solidFill>
                  <a:schemeClr val="accent5"/>
                </a:solidFill>
              </a:rPr>
              <a:t>was moved by</a:t>
            </a:r>
            <a:r>
              <a:rPr lang="en-US" altLang="zh-CN" sz="2400"/>
              <a:t> his</a:t>
            </a:r>
            <a:r>
              <a:rPr lang="en-US" altLang="zh-CN" sz="2400">
                <a:solidFill>
                  <a:srgbClr val="FF0000"/>
                </a:solidFill>
              </a:rPr>
              <a:t> romantic</a:t>
            </a:r>
            <a:r>
              <a:rPr lang="en-US" altLang="zh-CN" sz="2400"/>
              <a:t> words, so she accepted his gift.</a:t>
            </a:r>
          </a:p>
          <a:p>
            <a:endParaRPr lang="en-US" altLang="zh-CN" sz="2400"/>
          </a:p>
          <a:p>
            <a:r>
              <a:rPr lang="en-US" altLang="zh-CN" sz="3200" b="1"/>
              <a:t>n.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他</a:t>
            </a:r>
            <a:r>
              <a:rPr lang="zh-CN" sz="2400">
                <a:sym typeface="+mn-ea"/>
              </a:rPr>
              <a:t>内心</a:t>
            </a:r>
            <a:r>
              <a:rPr sz="2400">
                <a:sym typeface="+mn-ea"/>
              </a:rPr>
              <a:t>是一位</a:t>
            </a:r>
            <a:r>
              <a:rPr sz="2400">
                <a:solidFill>
                  <a:srgbClr val="FF0000"/>
                </a:solidFill>
                <a:sym typeface="+mn-ea"/>
              </a:rPr>
              <a:t>浪漫的人</a:t>
            </a:r>
            <a:r>
              <a:rPr sz="2400">
                <a:sym typeface="+mn-ea"/>
              </a:rPr>
              <a:t>，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渴望历险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（应；人物介绍）</a:t>
            </a:r>
          </a:p>
          <a:p>
            <a:r>
              <a:rPr lang="en-US" altLang="zh-CN" sz="2400">
                <a:sym typeface="+mn-ea"/>
              </a:rPr>
              <a:t>He is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 romantic</a:t>
            </a:r>
            <a:r>
              <a:rPr lang="en-US" altLang="zh-CN" sz="2400">
                <a:sym typeface="+mn-ea"/>
              </a:rPr>
              <a:t> at heart and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longs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adventure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olidFill>
                <a:schemeClr val="accent5"/>
              </a:solidFill>
              <a:sym typeface="+mn-ea"/>
            </a:endParaRPr>
          </a:p>
          <a:p>
            <a:r>
              <a:rPr lang="en-US" altLang="zh-CN" sz="2400"/>
              <a:t>3. </a:t>
            </a:r>
            <a:r>
              <a:rPr lang="en-US" altLang="zh-CN" sz="2400">
                <a:solidFill>
                  <a:schemeClr val="accent5"/>
                </a:solidFill>
              </a:rPr>
              <a:t>当阳光穿过马扬起的尘土时</a:t>
            </a:r>
            <a:r>
              <a:rPr sz="2400"/>
              <a:t>，非洲的</a:t>
            </a:r>
            <a:r>
              <a:rPr sz="2400">
                <a:solidFill>
                  <a:srgbClr val="FF0000"/>
                </a:solidFill>
              </a:rPr>
              <a:t>浪漫</a:t>
            </a:r>
            <a:r>
              <a:rPr lang="en-US" altLang="zh-CN" sz="2400">
                <a:solidFill>
                  <a:schemeClr val="accent5"/>
                </a:solidFill>
              </a:rPr>
              <a:t>变得生动起来</a:t>
            </a:r>
            <a:r>
              <a:rPr lang="en-US" altLang="zh-CN" sz="2400"/>
              <a:t>。</a:t>
            </a:r>
            <a:r>
              <a:rPr lang="zh-CN" altLang="en-US" sz="2400">
                <a:sym typeface="+mn-ea"/>
              </a:rPr>
              <a:t>（续；环境描写；</a:t>
            </a:r>
            <a:r>
              <a:rPr lang="en-US" sz="1800">
                <a:sym typeface="+mn-ea"/>
              </a:rPr>
              <a:t>2015</a:t>
            </a:r>
            <a:r>
              <a:rPr lang="zh-CN" altLang="en-US" sz="1800">
                <a:sym typeface="+mn-ea"/>
              </a:rPr>
              <a:t>重庆</a:t>
            </a:r>
            <a:r>
              <a:rPr lang="en-US" sz="1800">
                <a:sym typeface="+mn-ea"/>
              </a:rPr>
              <a:t>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chemeClr val="accent5"/>
                </a:solidFill>
              </a:rPr>
              <a:t>As the sun's rays pass through the dust kicked up by the horses</a:t>
            </a:r>
            <a:r>
              <a:rPr sz="2400"/>
              <a:t>, the </a:t>
            </a:r>
            <a:r>
              <a:rPr sz="2400">
                <a:solidFill>
                  <a:srgbClr val="FF0000"/>
                </a:solidFill>
              </a:rPr>
              <a:t>romance</a:t>
            </a:r>
            <a:r>
              <a:rPr sz="2400"/>
              <a:t> of Africa </a:t>
            </a:r>
            <a:r>
              <a:rPr lang="en-US" altLang="zh-CN" sz="2400">
                <a:solidFill>
                  <a:schemeClr val="accent5"/>
                </a:solidFill>
              </a:rPr>
              <a:t>comes to life</a:t>
            </a:r>
            <a:r>
              <a:rPr lang="en-US" altLang="zh-CN" sz="2400"/>
              <a:t>.</a:t>
            </a:r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  <p:pic>
        <p:nvPicPr>
          <p:cNvPr id="9" name="https://photo-static-api.fotomore.com/creative/vcg/400/new/VCG211162789934.jpg?uid=386&amp;timestamp=1717304155&amp;sign=d9f480476bf5233c0b5b862deca978a8" descr="沙漠中奔跑的一群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30" y="4780915"/>
            <a:ext cx="7379970" cy="207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impact /ˈɪmpækt/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n.影响;</a:t>
            </a:r>
            <a:r>
              <a:rPr 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撞击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v. 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冲击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...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有影响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851281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n.</a:t>
            </a:r>
          </a:p>
          <a:p>
            <a:r>
              <a:rPr lang="en-US" altLang="zh-CN" sz="2400"/>
              <a:t>1. </a:t>
            </a:r>
            <a:r>
              <a:rPr sz="2400">
                <a:sym typeface="+mn-ea"/>
              </a:rPr>
              <a:t>这一记</a:t>
            </a:r>
            <a:r>
              <a:rPr sz="2400">
                <a:solidFill>
                  <a:srgbClr val="FF0000"/>
                </a:solidFill>
                <a:sym typeface="+mn-ea"/>
              </a:rPr>
              <a:t>猛击</a:t>
            </a:r>
            <a:r>
              <a:rPr sz="2400">
                <a:sym typeface="+mn-ea"/>
              </a:rPr>
              <a:t>把</a:t>
            </a:r>
            <a:r>
              <a:rPr lang="en-US" sz="2400">
                <a:sym typeface="+mn-ea"/>
              </a:rPr>
              <a:t>Jack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打倒失去了平衡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（续；动作描写）</a:t>
            </a:r>
          </a:p>
          <a:p>
            <a:r>
              <a:rPr lang="en-US" altLang="zh-CN" sz="2400">
                <a:sym typeface="+mn-ea"/>
              </a:rPr>
              <a:t>The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impact </a:t>
            </a:r>
            <a:r>
              <a:rPr lang="en-US" altLang="zh-CN" sz="2400">
                <a:sym typeface="+mn-ea"/>
              </a:rPr>
              <a:t>of the blow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knocked</a:t>
            </a:r>
            <a:r>
              <a:rPr lang="en-US" altLang="zh-CN" sz="2400">
                <a:sym typeface="+mn-ea"/>
              </a:rPr>
              <a:t> Jack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off balance</a:t>
            </a:r>
            <a:r>
              <a:rPr lang="en-US" altLang="zh-CN" sz="2400">
                <a:sym typeface="+mn-ea"/>
              </a:rPr>
              <a:t>.</a:t>
            </a:r>
            <a:endParaRPr lang="zh-CN" altLang="en-US" sz="2400">
              <a:sym typeface="+mn-ea"/>
            </a:endParaRPr>
          </a:p>
          <a:p>
            <a:r>
              <a:rPr lang="en-US" sz="2400"/>
              <a:t>2. </a:t>
            </a:r>
            <a:r>
              <a:rPr sz="2400"/>
              <a:t>它</a:t>
            </a:r>
            <a:r>
              <a:rPr sz="2400">
                <a:solidFill>
                  <a:srgbClr val="FF0000"/>
                </a:solidFill>
              </a:rPr>
              <a:t>对我产生了</a:t>
            </a:r>
            <a:r>
              <a:rPr lang="en-US" altLang="zh-CN" sz="2400">
                <a:solidFill>
                  <a:schemeClr val="accent5"/>
                </a:solidFill>
              </a:rPr>
              <a:t>巨大的</a:t>
            </a:r>
            <a:r>
              <a:rPr sz="2400">
                <a:solidFill>
                  <a:srgbClr val="FF0000"/>
                </a:solidFill>
              </a:rPr>
              <a:t>影响</a:t>
            </a:r>
            <a:r>
              <a:rPr sz="2400"/>
              <a:t>，</a:t>
            </a:r>
            <a:r>
              <a:rPr lang="en-US" altLang="zh-CN" sz="2400">
                <a:solidFill>
                  <a:schemeClr val="accent5"/>
                </a:solidFill>
              </a:rPr>
              <a:t>给了我</a:t>
            </a:r>
            <a:r>
              <a:rPr sz="2400"/>
              <a:t>继续前进的</a:t>
            </a:r>
            <a:r>
              <a:rPr lang="en-US" altLang="zh-CN" sz="2400">
                <a:solidFill>
                  <a:schemeClr val="accent5"/>
                </a:solidFill>
              </a:rPr>
              <a:t>力量</a:t>
            </a:r>
            <a:r>
              <a:rPr lang="zh-CN" sz="2400"/>
              <a:t>。</a:t>
            </a:r>
            <a:r>
              <a:rPr lang="zh-CN" altLang="en-US" sz="2400"/>
              <a:t>（续；主旨升华；</a:t>
            </a:r>
            <a:r>
              <a:rPr lang="en-US" altLang="zh-CN"/>
              <a:t>2023</a:t>
            </a:r>
            <a:r>
              <a:rPr lang="zh-CN" altLang="en-US"/>
              <a:t>天津完形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It </a:t>
            </a:r>
            <a:r>
              <a:rPr lang="en-US" altLang="zh-CN" sz="2400">
                <a:solidFill>
                  <a:srgbClr val="FF0000"/>
                </a:solidFill>
              </a:rPr>
              <a:t>had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an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chemeClr val="accent5"/>
                </a:solidFill>
              </a:rPr>
              <a:t>enormous</a:t>
            </a:r>
            <a:r>
              <a:rPr lang="en-US" altLang="zh-CN" sz="2400">
                <a:solidFill>
                  <a:srgbClr val="FF0000"/>
                </a:solidFill>
              </a:rPr>
              <a:t> impact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en-US" altLang="zh-CN" sz="2400">
                <a:solidFill>
                  <a:srgbClr val="FF0000"/>
                </a:solidFill>
              </a:rPr>
              <a:t> me</a:t>
            </a:r>
            <a:r>
              <a:rPr lang="en-US" altLang="zh-CN" sz="2400"/>
              <a:t>, </a:t>
            </a:r>
            <a:r>
              <a:rPr lang="en-US" altLang="zh-CN" sz="2400">
                <a:solidFill>
                  <a:schemeClr val="accent5"/>
                </a:solidFill>
              </a:rPr>
              <a:t>giving me the strength</a:t>
            </a:r>
            <a:r>
              <a:rPr lang="en-US" altLang="zh-CN" sz="2400"/>
              <a:t> to keep going.</a:t>
            </a:r>
            <a:endParaRPr lang="en-US" altLang="zh-CN" sz="2400">
              <a:sym typeface="+mn-ea"/>
            </a:endParaRPr>
          </a:p>
          <a:p>
            <a:r>
              <a:rPr lang="en-US" altLang="zh-CN" sz="2400" b="1">
                <a:highlight>
                  <a:srgbClr val="00FFFF"/>
                </a:highlight>
                <a:sym typeface="+mn-ea"/>
              </a:rPr>
              <a:t>Collocations:</a:t>
            </a:r>
          </a:p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VERBS</a:t>
            </a:r>
            <a:r>
              <a:rPr lang="zh-CN" altLang="en-US" sz="2400">
                <a:sym typeface="+mn-ea"/>
              </a:rPr>
              <a:t>】</a:t>
            </a:r>
          </a:p>
          <a:p>
            <a:r>
              <a:rPr lang="zh-CN" altLang="en-US" sz="2400">
                <a:sym typeface="+mn-ea"/>
              </a:rPr>
              <a:t>对</a:t>
            </a:r>
            <a:r>
              <a:rPr lang="en-US" altLang="zh-CN" sz="2400">
                <a:sym typeface="+mn-ea"/>
              </a:rPr>
              <a:t>...</a:t>
            </a:r>
            <a:r>
              <a:rPr lang="zh-CN" altLang="en-US" sz="2400">
                <a:sym typeface="+mn-ea"/>
              </a:rPr>
              <a:t>有影响：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have/make</a:t>
            </a:r>
            <a:r>
              <a:rPr lang="en-US" altLang="zh-CN" sz="2400">
                <a:sym typeface="+mn-ea"/>
              </a:rPr>
              <a:t> an impact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on/upon</a:t>
            </a:r>
            <a:r>
              <a:rPr lang="en-US" altLang="zh-CN" sz="2400">
                <a:sym typeface="+mn-ea"/>
              </a:rPr>
              <a:t> sth.</a:t>
            </a:r>
          </a:p>
          <a:p>
            <a:r>
              <a:rPr lang="zh-CN" altLang="en-US" sz="2400">
                <a:sym typeface="+mn-ea"/>
              </a:rPr>
              <a:t>减轻影响：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reduce/lessen/soften</a:t>
            </a:r>
            <a:r>
              <a:rPr lang="en-US" altLang="zh-CN" sz="2400">
                <a:sym typeface="+mn-ea"/>
              </a:rPr>
              <a:t> the impact </a:t>
            </a:r>
          </a:p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ADJECTIVES</a:t>
            </a:r>
            <a:r>
              <a:rPr lang="zh-CN" altLang="en-US" sz="2400">
                <a:sym typeface="+mn-ea"/>
              </a:rPr>
              <a:t>】</a:t>
            </a:r>
          </a:p>
          <a:p>
            <a:r>
              <a:rPr lang="zh-CN" altLang="en-US" sz="2400">
                <a:sym typeface="+mn-ea"/>
              </a:rPr>
              <a:t>大影响：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great/huge/massive/major/significant</a:t>
            </a:r>
            <a:r>
              <a:rPr lang="en-US" altLang="zh-CN" sz="2400">
                <a:sym typeface="+mn-ea"/>
              </a:rPr>
              <a:t> impact</a:t>
            </a:r>
          </a:p>
          <a:p>
            <a:r>
              <a:rPr lang="zh-CN" altLang="en-US" sz="2400">
                <a:sym typeface="+mn-ea"/>
              </a:rPr>
              <a:t>深远的影响：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profound/lasting/long-term</a:t>
            </a:r>
            <a:r>
              <a:rPr lang="en-US" altLang="zh-CN" sz="2400">
                <a:sym typeface="+mn-ea"/>
              </a:rPr>
              <a:t> impact</a:t>
            </a:r>
          </a:p>
          <a:p>
            <a:r>
              <a:rPr lang="zh-CN" altLang="en-US" sz="2400">
                <a:sym typeface="+mn-ea"/>
              </a:rPr>
              <a:t>正面影响：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positive</a:t>
            </a:r>
            <a:r>
              <a:rPr lang="en-US" altLang="zh-CN" sz="2400">
                <a:sym typeface="+mn-ea"/>
              </a:rPr>
              <a:t> impact</a:t>
            </a:r>
          </a:p>
          <a:p>
            <a:r>
              <a:rPr lang="zh-CN" altLang="en-US" sz="2400">
                <a:sym typeface="+mn-ea"/>
              </a:rPr>
              <a:t>小影响：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minimal/negligible</a:t>
            </a:r>
            <a:r>
              <a:rPr lang="en-US" altLang="zh-CN" sz="2400">
                <a:sym typeface="+mn-ea"/>
              </a:rPr>
              <a:t> impact</a:t>
            </a:r>
            <a:endParaRPr lang="zh-CN" altLang="en-US" sz="2400">
              <a:sym typeface="+mn-ea"/>
            </a:endParaRPr>
          </a:p>
        </p:txBody>
      </p:sp>
      <p:pic>
        <p:nvPicPr>
          <p:cNvPr id="2" name="https://photo-static-api.fotomore.com/creative/vcg/veer/400/new/VCG41N543360242.jpg?uid=386&amp;timestamp=1717304832&amp;sign=c49ffeb6d84f20956ed099dd7596fb9d" descr="滑稽的人被人用拳头打了脸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80" y="690245"/>
            <a:ext cx="3432175" cy="2401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64195" y="4965065"/>
            <a:ext cx="38144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短期的影响：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short-term/immediate</a:t>
            </a:r>
            <a:r>
              <a:rPr lang="en-US" altLang="zh-CN" sz="2400">
                <a:sym typeface="+mn-ea"/>
              </a:rPr>
              <a:t> impact</a:t>
            </a:r>
          </a:p>
          <a:p>
            <a:r>
              <a:rPr lang="zh-CN" altLang="en-US" sz="2400">
                <a:sym typeface="+mn-ea"/>
              </a:rPr>
              <a:t>负面影响：</a:t>
            </a:r>
            <a:r>
              <a:rPr lang="en-US" altLang="zh-CN" sz="2400">
                <a:sym typeface="+mn-ea"/>
              </a:rPr>
              <a:t>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negative/damaging/adverse/disastrous</a:t>
            </a:r>
            <a:r>
              <a:rPr lang="en-US" altLang="zh-CN" sz="2400">
                <a:sym typeface="+mn-ea"/>
              </a:rPr>
              <a:t> impact</a:t>
            </a:r>
          </a:p>
        </p:txBody>
      </p:sp>
      <p:sp>
        <p:nvSpPr>
          <p:cNvPr id="7" name="矩形 6"/>
          <p:cNvSpPr/>
          <p:nvPr/>
        </p:nvSpPr>
        <p:spPr>
          <a:xfrm>
            <a:off x="1999615" y="4220210"/>
            <a:ext cx="44958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795780" y="4613910"/>
            <a:ext cx="44958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24000" y="5320665"/>
            <a:ext cx="588962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072005" y="5714365"/>
            <a:ext cx="465328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717040" y="6080760"/>
            <a:ext cx="465328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478280" y="6398260"/>
            <a:ext cx="465328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951720" y="4965065"/>
            <a:ext cx="336994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267700" y="5358765"/>
            <a:ext cx="336994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717405" y="5714365"/>
            <a:ext cx="336994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217535" y="6108065"/>
            <a:ext cx="381825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60715" y="6448425"/>
            <a:ext cx="381825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impact /ˈɪmpækt/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n.影响;</a:t>
            </a:r>
            <a:r>
              <a:rPr 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撞击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v. 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冲击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...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有影响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781155" cy="464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ym typeface="+mn-ea"/>
              </a:rPr>
              <a:t>v.</a:t>
            </a:r>
          </a:p>
          <a:p>
            <a:r>
              <a:rPr lang="en-US" altLang="zh-CN" sz="2400"/>
              <a:t>3. </a:t>
            </a:r>
            <a:r>
              <a:rPr sz="2400"/>
              <a:t>每一个</a:t>
            </a:r>
            <a:r>
              <a:rPr lang="en-US" altLang="zh-CN" sz="2400">
                <a:solidFill>
                  <a:schemeClr val="accent5"/>
                </a:solidFill>
              </a:rPr>
              <a:t>不及格的分数</a:t>
            </a:r>
            <a:r>
              <a:rPr sz="2400"/>
              <a:t>（F）都会</a:t>
            </a:r>
            <a:r>
              <a:rPr sz="2400">
                <a:solidFill>
                  <a:srgbClr val="FF0000"/>
                </a:solidFill>
              </a:rPr>
              <a:t>显著影响</a:t>
            </a:r>
            <a:r>
              <a:rPr sz="2400"/>
              <a:t>你在该学年的GPA，</a:t>
            </a:r>
            <a:r>
              <a:rPr lang="en-US" altLang="zh-CN" sz="2400">
                <a:solidFill>
                  <a:schemeClr val="accent5"/>
                </a:solidFill>
              </a:rPr>
              <a:t>限制</a:t>
            </a:r>
            <a:r>
              <a:rPr sz="2400"/>
              <a:t>俱乐部、组织和项目</a:t>
            </a:r>
            <a:r>
              <a:rPr lang="en-US" altLang="zh-CN" sz="2400">
                <a:solidFill>
                  <a:schemeClr val="accent5"/>
                </a:solidFill>
              </a:rPr>
              <a:t>选择</a:t>
            </a:r>
            <a:r>
              <a:rPr sz="2400"/>
              <a:t>，因为</a:t>
            </a:r>
            <a:r>
              <a:rPr lang="en-US" altLang="zh-CN" sz="2400">
                <a:solidFill>
                  <a:schemeClr val="accent5"/>
                </a:solidFill>
              </a:rPr>
              <a:t>竞争性项目</a:t>
            </a:r>
            <a:r>
              <a:rPr sz="2400"/>
              <a:t>需要顶尖的GPA。</a:t>
            </a:r>
            <a:r>
              <a:rPr lang="zh-CN" sz="2400"/>
              <a:t>（应；项目介绍）</a:t>
            </a:r>
            <a:endParaRPr sz="2400"/>
          </a:p>
          <a:p>
            <a:r>
              <a:rPr sz="2400"/>
              <a:t>Every </a:t>
            </a:r>
            <a:r>
              <a:rPr lang="en-US" altLang="zh-CN" sz="2400">
                <a:solidFill>
                  <a:schemeClr val="accent5"/>
                </a:solidFill>
              </a:rPr>
              <a:t>failing grade</a:t>
            </a:r>
            <a:r>
              <a:rPr sz="2400"/>
              <a:t> (F) </a:t>
            </a:r>
            <a:r>
              <a:rPr sz="2400">
                <a:solidFill>
                  <a:srgbClr val="FF0000"/>
                </a:solidFill>
              </a:rPr>
              <a:t>significantly impacts</a:t>
            </a:r>
            <a:r>
              <a:rPr sz="2400"/>
              <a:t> your GPA for that academic year, </a:t>
            </a:r>
            <a:r>
              <a:rPr lang="en-US" altLang="zh-CN" sz="2400">
                <a:solidFill>
                  <a:schemeClr val="accent5"/>
                </a:solidFill>
              </a:rPr>
              <a:t>limiting</a:t>
            </a:r>
            <a:r>
              <a:rPr sz="2400"/>
              <a:t> clubs, organizations and program </a:t>
            </a:r>
            <a:r>
              <a:rPr lang="en-US" altLang="zh-CN" sz="2400">
                <a:solidFill>
                  <a:schemeClr val="accent5"/>
                </a:solidFill>
              </a:rPr>
              <a:t>choices</a:t>
            </a:r>
            <a:r>
              <a:rPr sz="2400"/>
              <a:t>, as </a:t>
            </a:r>
            <a:r>
              <a:rPr lang="en-US" altLang="zh-CN" sz="2400">
                <a:solidFill>
                  <a:schemeClr val="accent5"/>
                </a:solidFill>
              </a:rPr>
              <a:t>competitive programs</a:t>
            </a:r>
            <a:r>
              <a:rPr sz="2400"/>
              <a:t> require top GPAs</a:t>
            </a:r>
            <a:r>
              <a:rPr lang="en-US" altLang="zh-CN" sz="2400"/>
              <a:t>.</a:t>
            </a:r>
          </a:p>
          <a:p>
            <a:r>
              <a:rPr lang="en-US" altLang="zh-CN" sz="2400">
                <a:sym typeface="+mn-ea"/>
              </a:rPr>
              <a:t>4. 父亲</a:t>
            </a:r>
            <a:r>
              <a:rPr lang="zh-CN" altLang="en-US" sz="2400">
                <a:sym typeface="+mn-ea"/>
              </a:rPr>
              <a:t>的经历</a:t>
            </a:r>
            <a:r>
              <a:rPr lang="en-US" altLang="zh-CN" sz="2400">
                <a:sym typeface="+mn-ea"/>
              </a:rPr>
              <a:t>对她的</a:t>
            </a:r>
            <a:r>
              <a:rPr lang="zh-CN" altLang="en-US" sz="2400">
                <a:sym typeface="+mn-ea"/>
              </a:rPr>
              <a:t>事业选择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造成巨大影响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（应；人物介绍）</a:t>
            </a:r>
            <a:endParaRPr lang="en-US" altLang="zh-CN" sz="2400">
              <a:sym typeface="+mn-ea"/>
            </a:endParaRPr>
          </a:p>
          <a:p>
            <a:r>
              <a:rPr lang="en-US" altLang="zh-CN" sz="2400"/>
              <a:t>Her father's experience </a:t>
            </a:r>
            <a:r>
              <a:rPr lang="en-US" altLang="zh-CN" sz="2400">
                <a:solidFill>
                  <a:srgbClr val="FF0000"/>
                </a:solidFill>
              </a:rPr>
              <a:t>impacted greatly on</a:t>
            </a:r>
            <a:r>
              <a:rPr lang="en-US" altLang="zh-CN" sz="2400"/>
              <a:t> her career choices.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5. 为了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实现她的目标</a:t>
            </a:r>
            <a:r>
              <a:rPr lang="en-US" altLang="zh-CN" sz="2400">
                <a:sym typeface="+mn-ea"/>
              </a:rPr>
              <a:t>，她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想出</a:t>
            </a:r>
            <a:r>
              <a:rPr lang="en-US" altLang="zh-CN" sz="2400">
                <a:sym typeface="+mn-ea"/>
              </a:rPr>
              <a:t>了一个实用</a:t>
            </a:r>
          </a:p>
          <a:p>
            <a:r>
              <a:rPr lang="en-US" altLang="zh-CN" sz="2400">
                <a:sym typeface="+mn-ea"/>
              </a:rPr>
              <a:t>但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有影响力的</a:t>
            </a:r>
            <a:r>
              <a:rPr lang="en-US" altLang="zh-CN" sz="2400">
                <a:sym typeface="+mn-ea"/>
              </a:rPr>
              <a:t>主意。</a:t>
            </a:r>
            <a:r>
              <a:rPr lang="zh-CN" altLang="en-US" sz="2400">
                <a:sym typeface="+mn-ea"/>
              </a:rPr>
              <a:t>（续；</a:t>
            </a:r>
            <a:r>
              <a:rPr lang="en-US" altLang="zh-CN" sz="1800">
                <a:sym typeface="+mn-ea"/>
              </a:rPr>
              <a:t>2023</a:t>
            </a:r>
            <a:r>
              <a:rPr lang="zh-CN" altLang="en-US" sz="1800">
                <a:sym typeface="+mn-ea"/>
              </a:rPr>
              <a:t>全国阅读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To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achieve her goals</a:t>
            </a:r>
            <a:r>
              <a:rPr lang="en-US" altLang="zh-CN" sz="2400">
                <a:sym typeface="+mn-ea"/>
              </a:rPr>
              <a:t>, she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came up with</a:t>
            </a:r>
            <a:r>
              <a:rPr lang="en-US" altLang="zh-CN" sz="2400">
                <a:sym typeface="+mn-ea"/>
              </a:rPr>
              <a:t> a practical </a:t>
            </a:r>
          </a:p>
          <a:p>
            <a:r>
              <a:rPr lang="en-US" altLang="zh-CN" sz="2400">
                <a:sym typeface="+mn-ea"/>
              </a:rPr>
              <a:t>but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impactful</a:t>
            </a:r>
            <a:r>
              <a:rPr lang="en-US" altLang="zh-CN" sz="2400">
                <a:sym typeface="+mn-ea"/>
              </a:rPr>
              <a:t> idea.</a:t>
            </a:r>
          </a:p>
        </p:txBody>
      </p:sp>
      <p:pic>
        <p:nvPicPr>
          <p:cNvPr id="3" name="https://photo-static-api.fotomore.com/creative/vcg/400/version23/VCG211d8ca7fba.jpg?uid=386&amp;timestamp=1717308224&amp;sign=97ce4f4645f1e09203ccd188b1c38912" descr="小女生思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10" y="3838575"/>
            <a:ext cx="4530090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aim /eɪm/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n.目的;目标 v.力求达到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87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n.</a:t>
            </a:r>
          </a:p>
          <a:p>
            <a:r>
              <a:rPr lang="en-US" altLang="zh-CN" sz="2400"/>
              <a:t>1. </a:t>
            </a:r>
            <a:r>
              <a:rPr lang="en-US" altLang="zh-CN" sz="2400">
                <a:sym typeface="+mn-ea"/>
              </a:rPr>
              <a:t>她去伦敦</a:t>
            </a:r>
            <a:r>
              <a:rPr lang="zh-CN" altLang="en-US" sz="2400">
                <a:sym typeface="+mn-ea"/>
              </a:rPr>
              <a:t>的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目的是</a:t>
            </a:r>
            <a:r>
              <a:rPr lang="en-US" altLang="zh-CN" sz="2400">
                <a:sym typeface="+mn-ea"/>
              </a:rPr>
              <a:t>找工作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(with the aim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of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doing</a:t>
            </a:r>
            <a:r>
              <a:rPr lang="en-US" altLang="zh-CN" sz="2400">
                <a:sym typeface="+mn-ea"/>
              </a:rPr>
              <a:t> sth.) </a:t>
            </a:r>
            <a:r>
              <a:rPr lang="en-US" altLang="zh-CN" sz="2400" i="1">
                <a:sym typeface="+mn-ea"/>
              </a:rPr>
              <a:t>(countable) </a:t>
            </a:r>
            <a:r>
              <a:rPr lang="zh-CN" altLang="en-US" sz="2400">
                <a:sym typeface="+mn-ea"/>
              </a:rPr>
              <a:t>（应；目的介绍）</a:t>
            </a:r>
            <a:endParaRPr lang="en-US" altLang="zh-CN" sz="2400"/>
          </a:p>
          <a:p>
            <a:r>
              <a:rPr lang="en-US" altLang="zh-CN" sz="2400"/>
              <a:t>She went to London </a:t>
            </a:r>
            <a:r>
              <a:rPr lang="en-US" altLang="zh-CN" sz="2400">
                <a:solidFill>
                  <a:srgbClr val="FF0000"/>
                </a:solidFill>
              </a:rPr>
              <a:t>with the aim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of</a:t>
            </a:r>
            <a:r>
              <a:rPr lang="en-US" altLang="zh-CN" sz="2400"/>
              <a:t> finding a job.</a:t>
            </a:r>
          </a:p>
          <a:p>
            <a:r>
              <a:rPr lang="en-US" altLang="zh-CN" sz="2400"/>
              <a:t>2. 该行业还</a:t>
            </a:r>
            <a:r>
              <a:rPr lang="en-US" altLang="zh-CN" sz="2400">
                <a:solidFill>
                  <a:srgbClr val="FF0000"/>
                </a:solidFill>
              </a:rPr>
              <a:t>瞄准</a:t>
            </a:r>
            <a:r>
              <a:rPr lang="en-US" altLang="zh-CN" sz="2400"/>
              <a:t>了作为其</a:t>
            </a:r>
            <a:r>
              <a:rPr lang="en-US" altLang="zh-CN" sz="2400">
                <a:solidFill>
                  <a:schemeClr val="accent5"/>
                </a:solidFill>
              </a:rPr>
              <a:t>替代品</a:t>
            </a:r>
            <a:r>
              <a:rPr lang="en-US" altLang="zh-CN" sz="2400"/>
              <a:t>出现的产品</a:t>
            </a:r>
            <a:r>
              <a:rPr lang="zh-CN" altLang="en-US" sz="2400"/>
              <a:t>。</a:t>
            </a:r>
            <a:r>
              <a:rPr lang="en-US" altLang="zh-CN" sz="2400"/>
              <a:t>(</a:t>
            </a:r>
            <a:r>
              <a:rPr lang="zh-CN" altLang="en-US" sz="2400"/>
              <a:t>take aim at sb</a:t>
            </a:r>
            <a:r>
              <a:rPr lang="en-US" altLang="zh-CN" sz="2400"/>
              <a:t>.</a:t>
            </a:r>
            <a:r>
              <a:rPr lang="zh-CN" altLang="en-US" sz="2400"/>
              <a:t>/sth</a:t>
            </a:r>
            <a:r>
              <a:rPr lang="en-US" altLang="zh-CN" sz="2400"/>
              <a:t>.) </a:t>
            </a:r>
            <a:r>
              <a:rPr lang="en-US" altLang="zh-CN" sz="2400" i="1"/>
              <a:t>(uncountable)</a:t>
            </a:r>
            <a:r>
              <a:rPr lang="en-US" altLang="zh-CN" sz="2400"/>
              <a:t> </a:t>
            </a:r>
            <a:r>
              <a:rPr lang="zh-CN" altLang="en-US" sz="2400"/>
              <a:t>（</a:t>
            </a:r>
            <a:r>
              <a:rPr lang="zh-CN" altLang="en-US" sz="2400">
                <a:sym typeface="+mn-ea"/>
              </a:rPr>
              <a:t>应；</a:t>
            </a:r>
            <a:r>
              <a:rPr lang="zh-CN" sz="1800"/>
              <a:t>2018浙江阅读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The industry has also </a:t>
            </a:r>
            <a:r>
              <a:rPr lang="en-US" altLang="zh-CN" sz="2400">
                <a:solidFill>
                  <a:srgbClr val="FF0000"/>
                </a:solidFill>
              </a:rPr>
              <a:t>taken aim at</a:t>
            </a:r>
            <a:r>
              <a:rPr lang="en-US" altLang="zh-CN" sz="2400"/>
              <a:t> the product that has appeared as its </a:t>
            </a:r>
            <a:r>
              <a:rPr lang="en-US" altLang="zh-CN" sz="2400">
                <a:solidFill>
                  <a:schemeClr val="accent5"/>
                </a:solidFill>
              </a:rPr>
              <a:t>replacement</a:t>
            </a:r>
            <a:r>
              <a:rPr lang="en-US" altLang="zh-CN" sz="2400"/>
              <a:t>.</a:t>
            </a:r>
          </a:p>
          <a:p>
            <a:r>
              <a:rPr lang="en-US" altLang="zh-CN" sz="2400" b="1">
                <a:highlight>
                  <a:srgbClr val="00FFFF"/>
                </a:highlight>
                <a:sym typeface="+mn-ea"/>
              </a:rPr>
              <a:t>Collocations:</a:t>
            </a:r>
          </a:p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VERBS</a:t>
            </a:r>
            <a:r>
              <a:rPr lang="zh-CN" altLang="en-US" sz="2400">
                <a:sym typeface="+mn-ea"/>
              </a:rPr>
              <a:t>】</a:t>
            </a:r>
          </a:p>
          <a:p>
            <a:r>
              <a:rPr lang="zh-CN" altLang="en-US" sz="2400"/>
              <a:t>设立</a:t>
            </a:r>
            <a:r>
              <a:rPr lang="en-US" altLang="zh-CN" sz="2400"/>
              <a:t>/</a:t>
            </a:r>
            <a:r>
              <a:rPr lang="zh-CN" altLang="en-US" sz="2400"/>
              <a:t>追求目标：</a:t>
            </a:r>
            <a:r>
              <a:rPr lang="en-US" altLang="zh-CN" sz="2400">
                <a:solidFill>
                  <a:srgbClr val="FF0000"/>
                </a:solidFill>
              </a:rPr>
              <a:t>have/set out/pursue</a:t>
            </a:r>
            <a:r>
              <a:rPr lang="en-US" altLang="zh-CN" sz="2400"/>
              <a:t> an aim</a:t>
            </a:r>
          </a:p>
          <a:p>
            <a:r>
              <a:rPr lang="zh-CN" altLang="en-US" sz="2400">
                <a:sym typeface="+mn-ea"/>
              </a:rPr>
              <a:t>实现目标：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achieve/fulfil</a:t>
            </a:r>
            <a:r>
              <a:rPr lang="en-US" altLang="zh-CN" sz="2400">
                <a:sym typeface="+mn-ea"/>
              </a:rPr>
              <a:t> the aim</a:t>
            </a:r>
          </a:p>
          <a:p>
            <a:endParaRPr lang="en-US" altLang="zh-CN" sz="2400" b="1">
              <a:sym typeface="+mn-ea"/>
            </a:endParaRPr>
          </a:p>
          <a:p>
            <a:r>
              <a:rPr lang="en-US" altLang="zh-CN" sz="3200" b="1">
                <a:sym typeface="+mn-ea"/>
              </a:rPr>
              <a:t>v.</a:t>
            </a:r>
            <a:endParaRPr lang="en-US" altLang="zh-CN" sz="3200" b="1"/>
          </a:p>
          <a:p>
            <a:r>
              <a:rPr lang="en-US" sz="2400">
                <a:sym typeface="+mn-ea"/>
              </a:rPr>
              <a:t>3. </a:t>
            </a:r>
            <a:r>
              <a:rPr sz="2400">
                <a:sym typeface="+mn-ea"/>
              </a:rPr>
              <a:t>他们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充满了团队精神</a:t>
            </a:r>
            <a:r>
              <a:rPr sz="2400">
                <a:sym typeface="+mn-ea"/>
              </a:rPr>
              <a:t>，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作为一个整体</a:t>
            </a:r>
            <a:r>
              <a:rPr sz="2400">
                <a:sym typeface="+mn-ea"/>
              </a:rPr>
              <a:t>，总是</a:t>
            </a:r>
            <a:r>
              <a:rPr sz="2400">
                <a:solidFill>
                  <a:srgbClr val="FF0000"/>
                </a:solidFill>
                <a:sym typeface="+mn-ea"/>
              </a:rPr>
              <a:t>以荣誉为目标</a:t>
            </a:r>
            <a:r>
              <a:rPr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 (aim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at/for</a:t>
            </a:r>
            <a:r>
              <a:rPr lang="en-US" altLang="zh-CN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（应；人物介绍；</a:t>
            </a:r>
            <a:r>
              <a:rPr lang="zh-CN" sz="1800">
                <a:sym typeface="+mn-ea"/>
              </a:rPr>
              <a:t>必二U5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olidFill>
                <a:schemeClr val="accent5"/>
              </a:solidFill>
            </a:endParaRPr>
          </a:p>
          <a:p>
            <a:r>
              <a:rPr lang="en-US" altLang="zh-CN" sz="2400">
                <a:sym typeface="+mn-ea"/>
              </a:rPr>
              <a:t>Filled with team spirit, they act as a whole, always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aiming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for/at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glory</a:t>
            </a:r>
            <a:r>
              <a:rPr lang="en-US" altLang="zh-CN" sz="2400">
                <a:sym typeface="+mn-ea"/>
              </a:rPr>
              <a:t>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69635" y="3118485"/>
            <a:ext cx="63480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ADJECTIVES</a:t>
            </a:r>
            <a:r>
              <a:rPr lang="zh-CN" altLang="en-US" sz="2400">
                <a:sym typeface="+mn-ea"/>
              </a:rPr>
              <a:t>】</a:t>
            </a:r>
          </a:p>
          <a:p>
            <a:r>
              <a:rPr lang="zh-CN" sz="2400">
                <a:sym typeface="+mn-ea"/>
              </a:rPr>
              <a:t>主要</a:t>
            </a:r>
            <a:r>
              <a:rPr lang="zh-CN" altLang="en-US" sz="2400">
                <a:sym typeface="+mn-ea"/>
              </a:rPr>
              <a:t>目标：</a:t>
            </a:r>
            <a:r>
              <a:rPr lang="en-US" altLang="zh-CN" sz="2400">
                <a:sym typeface="+mn-ea"/>
              </a:rPr>
              <a:t>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main/ primary/principal </a:t>
            </a:r>
            <a:r>
              <a:rPr lang="en-US" altLang="zh-CN" sz="2400">
                <a:sym typeface="+mn-ea"/>
              </a:rPr>
              <a:t>aim</a:t>
            </a:r>
            <a:endParaRPr lang="en-US" altLang="zh-CN" sz="2400"/>
          </a:p>
          <a:p>
            <a:r>
              <a:rPr lang="zh-CN" altLang="en-US" sz="2400">
                <a:sym typeface="+mn-ea"/>
              </a:rPr>
              <a:t>长远目标：</a:t>
            </a:r>
            <a:r>
              <a:rPr lang="en-US" altLang="zh-CN" sz="2400">
                <a:sym typeface="+mn-ea"/>
              </a:rPr>
              <a:t>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ultimate/eventual/long-term </a:t>
            </a:r>
            <a:r>
              <a:rPr lang="en-US" altLang="zh-CN" sz="2400">
                <a:sym typeface="+mn-ea"/>
              </a:rPr>
              <a:t>aim</a:t>
            </a:r>
          </a:p>
          <a:p>
            <a:r>
              <a:rPr lang="zh-CN" altLang="en-US" sz="2400">
                <a:sym typeface="+mn-ea"/>
              </a:rPr>
              <a:t>短期目标：</a:t>
            </a:r>
            <a:r>
              <a:rPr lang="en-US" altLang="zh-CN" sz="2400">
                <a:sym typeface="+mn-ea"/>
              </a:rPr>
              <a:t>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immediate/initial/short-term </a:t>
            </a:r>
            <a:r>
              <a:rPr lang="en-US" altLang="zh-CN" sz="2400">
                <a:sym typeface="+mn-ea"/>
              </a:rPr>
              <a:t>aim</a:t>
            </a:r>
          </a:p>
        </p:txBody>
      </p:sp>
      <p:sp>
        <p:nvSpPr>
          <p:cNvPr id="3" name="矩形 2"/>
          <p:cNvSpPr/>
          <p:nvPr/>
        </p:nvSpPr>
        <p:spPr>
          <a:xfrm>
            <a:off x="2463800" y="3810000"/>
            <a:ext cx="353568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56410" y="4235450"/>
            <a:ext cx="353568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35545" y="3511550"/>
            <a:ext cx="423672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480300" y="3937000"/>
            <a:ext cx="4668520" cy="37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590790" y="4307840"/>
            <a:ext cx="4600575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aim /eɪm/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n.目的;目标 v.力求达到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944985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4. 她创办了</a:t>
            </a:r>
            <a:r>
              <a:rPr lang="en-US" altLang="zh-CN" sz="2400">
                <a:sym typeface="+mn-ea"/>
              </a:rPr>
              <a:t>Ladybug</a:t>
            </a:r>
            <a:r>
              <a:rPr lang="en-US" altLang="zh-CN" sz="2400"/>
              <a:t>基金会，这是一个</a:t>
            </a:r>
            <a:r>
              <a:rPr lang="zh-CN" altLang="en-US" sz="2400">
                <a:solidFill>
                  <a:srgbClr val="FF0000"/>
                </a:solidFill>
              </a:rPr>
              <a:t>力争做到</a:t>
            </a:r>
            <a:r>
              <a:rPr lang="en-US" altLang="zh-CN" sz="2400">
                <a:solidFill>
                  <a:schemeClr val="accent5"/>
                </a:solidFill>
              </a:rPr>
              <a:t>消除无家可归者</a:t>
            </a:r>
            <a:r>
              <a:rPr lang="en-US" altLang="zh-CN" sz="2400"/>
              <a:t>的组织。</a:t>
            </a:r>
            <a:r>
              <a:rPr lang="en-US" altLang="zh-CN" sz="2400">
                <a:sym typeface="+mn-ea"/>
              </a:rPr>
              <a:t> (aim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at</a:t>
            </a:r>
            <a:r>
              <a:rPr lang="en-US" altLang="zh-CN" sz="2400">
                <a:sym typeface="+mn-ea"/>
              </a:rPr>
              <a:t> do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ing</a:t>
            </a:r>
            <a:r>
              <a:rPr lang="en-US" altLang="zh-CN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（应；目的介绍；</a:t>
            </a:r>
            <a:r>
              <a:rPr lang="zh-CN" sz="1800">
                <a:sym typeface="+mn-ea"/>
              </a:rPr>
              <a:t>2017北京完形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She started the Ladybug Foundation, an organization </a:t>
            </a:r>
            <a:r>
              <a:rPr lang="en-US" altLang="zh-CN" sz="2400">
                <a:solidFill>
                  <a:srgbClr val="FF0000"/>
                </a:solidFill>
              </a:rPr>
              <a:t>aiming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at</a:t>
            </a:r>
            <a:r>
              <a:rPr lang="en-US" altLang="zh-CN" sz="2400">
                <a:highlight>
                  <a:srgbClr val="FFFF00"/>
                </a:highlight>
              </a:rPr>
              <a:t>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</a:rPr>
              <a:t>getting</a:t>
            </a:r>
            <a:r>
              <a:rPr lang="en-US" altLang="zh-CN" sz="2400">
                <a:solidFill>
                  <a:schemeClr val="accent5"/>
                </a:solidFill>
              </a:rPr>
              <a:t> rid of homelessness</a:t>
            </a:r>
            <a:r>
              <a:rPr lang="en-US" altLang="zh-CN" sz="2400"/>
              <a:t>.</a:t>
            </a:r>
          </a:p>
          <a:p>
            <a:r>
              <a:rPr lang="zh-CN" altLang="en-US" sz="2400">
                <a:sym typeface="+mn-ea"/>
              </a:rPr>
              <a:t>5.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青年激励辅导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项目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争取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为失业者提供不同的技能</a:t>
            </a:r>
            <a:r>
              <a:rPr sz="2400">
                <a:sym typeface="+mn-ea"/>
              </a:rPr>
              <a:t>。</a:t>
            </a:r>
            <a:r>
              <a:rPr lang="en-US" sz="2400">
                <a:sym typeface="+mn-ea"/>
              </a:rPr>
              <a:t>(aim </a:t>
            </a:r>
            <a:r>
              <a:rPr lang="en-US" sz="2400">
                <a:highlight>
                  <a:srgbClr val="FFFF00"/>
                </a:highlight>
                <a:sym typeface="+mn-ea"/>
              </a:rPr>
              <a:t>to do</a:t>
            </a:r>
            <a:r>
              <a:rPr lang="en-US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（应；目的介绍；</a:t>
            </a:r>
            <a:r>
              <a:rPr lang="en-US" altLang="zh-CN" sz="1800">
                <a:sym typeface="+mn-ea"/>
              </a:rPr>
              <a:t>2013福建阅读选项</a:t>
            </a:r>
            <a:r>
              <a:rPr lang="zh-CN" altLang="en-US" sz="2400">
                <a:sym typeface="+mn-ea"/>
              </a:rPr>
              <a:t>）</a:t>
            </a: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The Young Inspirations mentoring program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aims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  <a:sym typeface="+mn-ea"/>
              </a:rPr>
              <a:t>equip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the unemployed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with different skills</a:t>
            </a:r>
            <a:r>
              <a:rPr lang="en-US" altLang="zh-CN" sz="2400">
                <a:sym typeface="+mn-ea"/>
              </a:rPr>
              <a:t>.</a:t>
            </a:r>
          </a:p>
          <a:p>
            <a:r>
              <a:rPr lang="en-US" altLang="zh-CN" sz="2400">
                <a:sym typeface="+mn-ea"/>
              </a:rPr>
              <a:t>6. 他总是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目标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很高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（应；人物介绍）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He has always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aimed high</a:t>
            </a:r>
            <a:r>
              <a:rPr lang="en-US" altLang="zh-CN" sz="2400">
                <a:sym typeface="+mn-ea"/>
              </a:rPr>
              <a:t>. (= tried to achieve a lot)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7. 这些措施</a:t>
            </a:r>
            <a:r>
              <a:rPr lang="zh-CN" altLang="en-US" sz="2400">
                <a:sym typeface="+mn-ea"/>
              </a:rPr>
              <a:t>的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目的是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防止暴力犯罪</a:t>
            </a:r>
            <a:r>
              <a:rPr lang="en-US" altLang="zh-CN" sz="2400">
                <a:sym typeface="+mn-ea"/>
              </a:rPr>
              <a:t>。(be aimed at doing sth.) </a:t>
            </a:r>
            <a:r>
              <a:rPr lang="zh-CN" altLang="en-US" sz="2400">
                <a:sym typeface="+mn-ea"/>
              </a:rPr>
              <a:t>（应；目的介绍）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These measures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are aimed at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preventing violent crime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8. 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针对</a:t>
            </a:r>
            <a:r>
              <a:rPr lang="en-US" altLang="zh-CN" sz="2400">
                <a:sym typeface="+mn-ea"/>
              </a:rPr>
              <a:t>有年幼孩子的父母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这本充满活力的杂志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承诺丰富家庭生活</a:t>
            </a:r>
            <a:r>
              <a:rPr lang="en-US" altLang="zh-CN" sz="2400">
                <a:sym typeface="+mn-ea"/>
              </a:rPr>
              <a:t>。(aim sth. at sb.) </a:t>
            </a:r>
            <a:r>
              <a:rPr lang="en-US" altLang="zh-CN" sz="2400" i="1">
                <a:sym typeface="+mn-ea"/>
              </a:rPr>
              <a:t>(usually passive)</a:t>
            </a:r>
            <a:r>
              <a:rPr lang="zh-CN" altLang="en-US" sz="2400">
                <a:sym typeface="+mn-ea"/>
              </a:rPr>
              <a:t>（应；目的介绍；</a:t>
            </a:r>
            <a:r>
              <a:rPr lang="en-US" altLang="zh-CN" sz="1800">
                <a:sym typeface="+mn-ea"/>
              </a:rPr>
              <a:t>2007浙江阅读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Aimed at</a:t>
            </a:r>
            <a:r>
              <a:rPr lang="en-US" altLang="zh-CN" sz="2400">
                <a:sym typeface="+mn-ea"/>
              </a:rPr>
              <a:t> parents with young children, this energetic magazine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 promises to enrich the lives of families. 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equipment /ɪˈkwɪpmənt/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n.设备;装备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871982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en-US" sz="2400"/>
              <a:t>Mik</a:t>
            </a:r>
            <a:r>
              <a:rPr sz="2400"/>
              <a:t>的工作是把我的</a:t>
            </a:r>
            <a:r>
              <a:rPr sz="2400">
                <a:solidFill>
                  <a:srgbClr val="FF0000"/>
                </a:solidFill>
              </a:rPr>
              <a:t>装备</a:t>
            </a:r>
            <a:r>
              <a:rPr lang="zh-CN" sz="2400"/>
              <a:t>带</a:t>
            </a:r>
            <a:r>
              <a:rPr sz="2400"/>
              <a:t>上山，</a:t>
            </a:r>
            <a:r>
              <a:rPr lang="en-US" altLang="zh-CN" sz="2400">
                <a:solidFill>
                  <a:schemeClr val="accent5"/>
                </a:solidFill>
              </a:rPr>
              <a:t>搭建帐篷</a:t>
            </a:r>
            <a:r>
              <a:rPr sz="2400"/>
              <a:t>，</a:t>
            </a:r>
            <a:r>
              <a:rPr lang="en-US" altLang="zh-CN" sz="2400">
                <a:solidFill>
                  <a:schemeClr val="accent5"/>
                </a:solidFill>
              </a:rPr>
              <a:t>到达顶峰</a:t>
            </a:r>
            <a:r>
              <a:rPr sz="2400"/>
              <a:t>后把所有东西都搬回来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</a:t>
            </a:r>
            <a:r>
              <a:rPr lang="en-US" altLang="zh-CN" sz="2400" i="1">
                <a:sym typeface="+mn-ea"/>
              </a:rPr>
              <a:t>uncountable</a:t>
            </a:r>
            <a:r>
              <a:rPr lang="en-US" altLang="zh-CN" sz="2400">
                <a:sym typeface="+mn-ea"/>
              </a:rPr>
              <a:t>) </a:t>
            </a:r>
            <a:r>
              <a:rPr lang="zh-CN" altLang="en-US" sz="2400"/>
              <a:t>（续；动作描写；</a:t>
            </a:r>
            <a:r>
              <a:rPr lang="en-US" altLang="zh-CN"/>
              <a:t>2023</a:t>
            </a:r>
            <a:r>
              <a:rPr lang="zh-CN" altLang="en-US"/>
              <a:t>天津完形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Mik’s job was to carry my </a:t>
            </a:r>
            <a:r>
              <a:rPr lang="en-US" altLang="zh-CN" sz="2400">
                <a:solidFill>
                  <a:srgbClr val="FF0000"/>
                </a:solidFill>
              </a:rPr>
              <a:t>equipment</a:t>
            </a:r>
            <a:r>
              <a:rPr lang="en-US" altLang="zh-CN" sz="2400"/>
              <a:t> up the mountain, </a:t>
            </a:r>
            <a:r>
              <a:rPr lang="en-US" altLang="zh-CN" sz="2400">
                <a:solidFill>
                  <a:schemeClr val="accent5"/>
                </a:solidFill>
              </a:rPr>
              <a:t>set up the tent</a:t>
            </a:r>
            <a:r>
              <a:rPr lang="en-US" altLang="zh-CN" sz="2400"/>
              <a:t>, and carry everything back down after </a:t>
            </a:r>
            <a:r>
              <a:rPr lang="en-US" altLang="zh-CN" sz="2400">
                <a:solidFill>
                  <a:schemeClr val="accent5"/>
                </a:solidFill>
              </a:rPr>
              <a:t>reaching the peak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2.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青年激励辅导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项目</a:t>
            </a:r>
            <a:r>
              <a:rPr sz="2400">
                <a:sym typeface="+mn-ea"/>
              </a:rPr>
              <a:t>争取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为失业者提供不同的技能</a:t>
            </a:r>
            <a:r>
              <a:rPr sz="2400">
                <a:sym typeface="+mn-ea"/>
              </a:rPr>
              <a:t>。</a:t>
            </a:r>
            <a:r>
              <a:rPr lang="en-US" sz="2400">
                <a:sym typeface="+mn-ea"/>
              </a:rPr>
              <a:t>(equip sb./sth. </a:t>
            </a:r>
            <a:r>
              <a:rPr lang="en-US" sz="2400">
                <a:highlight>
                  <a:srgbClr val="FFFF00"/>
                </a:highlight>
                <a:sym typeface="+mn-ea"/>
              </a:rPr>
              <a:t>with</a:t>
            </a:r>
            <a:r>
              <a:rPr lang="en-US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（应；目的介绍；</a:t>
            </a:r>
            <a:r>
              <a:rPr lang="zh-CN" altLang="en-US" sz="1800">
                <a:sym typeface="+mn-ea"/>
              </a:rPr>
              <a:t>2013福建阅读选项</a:t>
            </a:r>
            <a:r>
              <a:rPr lang="zh-CN" altLang="en-US" sz="2400">
                <a:sym typeface="+mn-ea"/>
              </a:rPr>
              <a:t>）</a:t>
            </a: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The Young Inspirations mentoring program </a:t>
            </a:r>
            <a:r>
              <a:rPr sz="2400">
                <a:sym typeface="+mn-ea"/>
              </a:rPr>
              <a:t>aims to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equip the unemployed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with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different skills</a:t>
            </a:r>
            <a:r>
              <a:rPr lang="en-US" altLang="zh-CN" sz="2400">
                <a:sym typeface="+mn-ea"/>
              </a:rPr>
              <a:t>.</a:t>
            </a:r>
          </a:p>
          <a:p>
            <a:r>
              <a:rPr lang="en-US" altLang="zh-CN" sz="2400"/>
              <a:t>3. 所有骑手都</a:t>
            </a:r>
            <a:r>
              <a:rPr lang="en-US" altLang="zh-CN" sz="2400">
                <a:solidFill>
                  <a:srgbClr val="FF0000"/>
                </a:solidFill>
              </a:rPr>
              <a:t>配备</a:t>
            </a:r>
            <a:r>
              <a:rPr lang="en-US" altLang="zh-CN" sz="2400"/>
              <a:t>了</a:t>
            </a:r>
            <a:r>
              <a:rPr lang="en-US" altLang="zh-CN" sz="2400">
                <a:solidFill>
                  <a:schemeClr val="accent5"/>
                </a:solidFill>
              </a:rPr>
              <a:t>反光背心</a:t>
            </a:r>
            <a:r>
              <a:rPr lang="en-US" altLang="zh-CN" sz="2400"/>
              <a:t>和安全灯</a:t>
            </a:r>
            <a:r>
              <a:rPr lang="zh-CN" altLang="en-US" sz="2400"/>
              <a:t>。（</a:t>
            </a:r>
            <a:r>
              <a:rPr lang="zh-CN" altLang="en-US" sz="2400">
                <a:sym typeface="+mn-ea"/>
              </a:rPr>
              <a:t>续；</a:t>
            </a:r>
            <a:r>
              <a:rPr lang="en-US" altLang="zh-CN">
                <a:sym typeface="+mn-ea"/>
              </a:rPr>
              <a:t>2018</a:t>
            </a:r>
            <a:r>
              <a:rPr lang="zh-CN" altLang="en-US">
                <a:sym typeface="+mn-ea"/>
              </a:rPr>
              <a:t>全国阅读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All riders </a:t>
            </a:r>
            <a:r>
              <a:rPr lang="en-US" altLang="zh-CN" sz="2400">
                <a:solidFill>
                  <a:srgbClr val="FF0000"/>
                </a:solidFill>
              </a:rPr>
              <a:t>are equipped with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reflective vests</a:t>
            </a:r>
            <a:r>
              <a:rPr lang="en-US" altLang="zh-CN" sz="2400"/>
              <a:t> and safety lights.</a:t>
            </a:r>
          </a:p>
          <a:p>
            <a:r>
              <a:rPr lang="en-US" altLang="zh-CN" sz="2400">
                <a:sym typeface="+mn-ea"/>
              </a:rPr>
              <a:t>4. 该课程旨在为学生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提供</a:t>
            </a:r>
            <a:r>
              <a:rPr lang="en-US" altLang="zh-CN" sz="2400">
                <a:sym typeface="+mn-ea"/>
              </a:rPr>
              <a:t>从事护理工作的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能力</a:t>
            </a:r>
            <a:r>
              <a:rPr lang="en-US" altLang="zh-CN" sz="2400">
                <a:sym typeface="+mn-ea"/>
              </a:rPr>
              <a:t>。</a:t>
            </a:r>
            <a:r>
              <a:rPr lang="en-US" sz="2400">
                <a:sym typeface="+mn-ea"/>
              </a:rPr>
              <a:t>(equip sb./sth. </a:t>
            </a:r>
            <a:r>
              <a:rPr lang="en-US" sz="2400">
                <a:highlight>
                  <a:srgbClr val="FFFF00"/>
                </a:highlight>
                <a:sym typeface="+mn-ea"/>
              </a:rPr>
              <a:t>for</a:t>
            </a:r>
            <a:r>
              <a:rPr lang="en-US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（应；目的介绍）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The course is designed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equip students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ym typeface="+mn-ea"/>
              </a:rPr>
              <a:t> a career in nursing.</a:t>
            </a:r>
          </a:p>
          <a:p>
            <a:endParaRPr lang="en-US" altLang="zh-CN" sz="2400">
              <a:sym typeface="+mn-ea"/>
            </a:endParaRPr>
          </a:p>
        </p:txBody>
      </p:sp>
      <p:pic>
        <p:nvPicPr>
          <p:cNvPr id="7" name="https://photo-static-api.fotomore.com/creative/vcg/veer/400/new/VCG41N477577510.jpg?uid=386&amp;timestamp=1717312149&amp;sign=cc68d866f1e434100e66a0cfdd13649c" descr="诺瓦的日出和帐篷"/>
          <p:cNvPicPr>
            <a:picLocks noChangeAspect="1"/>
          </p:cNvPicPr>
          <p:nvPr/>
        </p:nvPicPr>
        <p:blipFill>
          <a:blip r:embed="rId3"/>
          <a:srcRect l="16525" t="27204"/>
          <a:stretch>
            <a:fillRect/>
          </a:stretch>
        </p:blipFill>
        <p:spPr>
          <a:xfrm>
            <a:off x="8923655" y="779145"/>
            <a:ext cx="3268345" cy="3308350"/>
          </a:xfrm>
          <a:prstGeom prst="rect">
            <a:avLst/>
          </a:prstGeom>
        </p:spPr>
      </p:pic>
      <p:pic>
        <p:nvPicPr>
          <p:cNvPr id="8" name="https://photo-static-api.fotomore.com/creative/vcg/400/new/VCG41N1299088556.jpg?uid=386&amp;timestamp=1717312607&amp;sign=b411735bc470e14c4a09f6f60be0e6d2" descr="山地车在冬夜的雪中骑行。冰冷的道路"/>
          <p:cNvPicPr>
            <a:picLocks noChangeAspect="1"/>
          </p:cNvPicPr>
          <p:nvPr/>
        </p:nvPicPr>
        <p:blipFill>
          <a:blip r:embed="rId4"/>
          <a:srcRect t="533" r="19490"/>
          <a:stretch>
            <a:fillRect/>
          </a:stretch>
        </p:blipFill>
        <p:spPr>
          <a:xfrm>
            <a:off x="8924290" y="4137660"/>
            <a:ext cx="3268345" cy="272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800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energy /ˈenədʒi/             n. 能源;能量;精力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830685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zh-CN" altLang="en-US" sz="2400"/>
              <a:t>音乐给我</a:t>
            </a:r>
            <a:r>
              <a:rPr lang="zh-CN" altLang="en-US" sz="2400">
                <a:solidFill>
                  <a:srgbClr val="FF0000"/>
                </a:solidFill>
              </a:rPr>
              <a:t>能量</a:t>
            </a:r>
            <a:r>
              <a:rPr lang="en-US" altLang="zh-CN" sz="2400">
                <a:solidFill>
                  <a:schemeClr val="tx1"/>
                </a:solidFill>
              </a:rPr>
              <a:t>/</a:t>
            </a:r>
            <a:r>
              <a:rPr lang="zh-CN" altLang="en-US" sz="2400">
                <a:solidFill>
                  <a:schemeClr val="tx1"/>
                </a:solidFill>
              </a:rPr>
              <a:t>让我</a:t>
            </a:r>
            <a:r>
              <a:rPr lang="zh-CN" altLang="en-US" sz="2400">
                <a:solidFill>
                  <a:srgbClr val="FF0000"/>
                </a:solidFill>
              </a:rPr>
              <a:t>精力充沛</a:t>
            </a:r>
            <a:r>
              <a:rPr lang="zh-CN" altLang="en-US" sz="2400"/>
              <a:t>。（应）</a:t>
            </a:r>
          </a:p>
          <a:p>
            <a:r>
              <a:rPr lang="en-US" altLang="zh-CN" sz="2400"/>
              <a:t>Music gives me </a:t>
            </a:r>
            <a:r>
              <a:rPr lang="en-US" altLang="zh-CN" sz="2400">
                <a:solidFill>
                  <a:srgbClr val="FF0000"/>
                </a:solidFill>
              </a:rPr>
              <a:t>energy</a:t>
            </a:r>
            <a:r>
              <a:rPr lang="en-US" altLang="zh-CN" sz="2400"/>
              <a:t>. </a:t>
            </a:r>
            <a:r>
              <a:rPr lang="zh-CN" altLang="en-US" sz="1600"/>
              <a:t>（书本</a:t>
            </a:r>
            <a:r>
              <a:rPr lang="en-US" altLang="zh-CN" sz="1600"/>
              <a:t>P51</a:t>
            </a:r>
            <a:r>
              <a:rPr lang="zh-CN" altLang="en-US" sz="1600"/>
              <a:t>）</a:t>
            </a:r>
            <a:r>
              <a:rPr lang="en-US" altLang="zh-CN" sz="2400"/>
              <a:t>/ Music makes me </a:t>
            </a:r>
            <a:r>
              <a:rPr lang="en-US" altLang="zh-CN" sz="2400">
                <a:solidFill>
                  <a:srgbClr val="FF0000"/>
                </a:solidFill>
              </a:rPr>
              <a:t>energetic</a:t>
            </a:r>
            <a:r>
              <a:rPr lang="en-US" altLang="zh-CN" sz="2400"/>
              <a:t>.</a:t>
            </a:r>
          </a:p>
          <a:p>
            <a:r>
              <a:rPr lang="en-US" altLang="zh-CN" sz="2400" i="1"/>
              <a:t>Review: Benefits of music </a:t>
            </a:r>
            <a:r>
              <a:rPr lang="zh-CN" altLang="en-US" sz="2400" i="1"/>
              <a:t>（应；书本</a:t>
            </a:r>
            <a:r>
              <a:rPr lang="en-US" altLang="zh-CN" sz="2400" i="1"/>
              <a:t>P56</a:t>
            </a:r>
            <a:r>
              <a:rPr lang="zh-CN" altLang="en-US" sz="2400" i="1"/>
              <a:t>）</a:t>
            </a:r>
          </a:p>
          <a:p>
            <a:r>
              <a:rPr lang="en-US" altLang="zh-CN" sz="2400"/>
              <a:t>音乐给了我快乐。当我听音乐时，它</a:t>
            </a:r>
            <a:r>
              <a:rPr lang="en-US" altLang="zh-CN" sz="2400">
                <a:solidFill>
                  <a:schemeClr val="accent5"/>
                </a:solidFill>
              </a:rPr>
              <a:t>使我的精神像风筝一样在风中飞翔</a:t>
            </a:r>
            <a:r>
              <a:rPr lang="en-US" altLang="zh-CN" sz="2400"/>
              <a:t>。音乐</a:t>
            </a:r>
            <a:r>
              <a:rPr lang="en-US" altLang="zh-CN" sz="2400">
                <a:solidFill>
                  <a:schemeClr val="accent5"/>
                </a:solidFill>
              </a:rPr>
              <a:t>给了我力量</a:t>
            </a:r>
            <a:r>
              <a:rPr lang="en-US" altLang="zh-CN" sz="2400"/>
              <a:t>，</a:t>
            </a:r>
            <a:r>
              <a:rPr lang="zh-CN" altLang="en-US" sz="2400"/>
              <a:t>并</a:t>
            </a:r>
            <a:r>
              <a:rPr lang="zh-CN" altLang="en-US" sz="2400">
                <a:solidFill>
                  <a:schemeClr val="accent5"/>
                </a:solidFill>
              </a:rPr>
              <a:t>带给我宽慰</a:t>
            </a:r>
            <a:r>
              <a:rPr lang="en-US" altLang="zh-CN" sz="2400"/>
              <a:t>。这是我</a:t>
            </a:r>
            <a:r>
              <a:rPr lang="en-US" altLang="zh-CN" sz="2400">
                <a:solidFill>
                  <a:schemeClr val="accent5"/>
                </a:solidFill>
              </a:rPr>
              <a:t>依靠</a:t>
            </a:r>
            <a:r>
              <a:rPr lang="en-US" altLang="zh-CN" sz="2400"/>
              <a:t>的岩石，让我变得坚强，</a:t>
            </a:r>
            <a:r>
              <a:rPr lang="en-US" altLang="zh-CN" sz="2400">
                <a:solidFill>
                  <a:schemeClr val="accent5"/>
                </a:solidFill>
              </a:rPr>
              <a:t>度过那些艰难的时光</a:t>
            </a:r>
            <a:r>
              <a:rPr lang="en-US" altLang="zh-CN" sz="2400"/>
              <a:t>。此外，音乐给了我希望和</a:t>
            </a:r>
            <a:r>
              <a:rPr lang="en-US" altLang="zh-CN" sz="2400">
                <a:solidFill>
                  <a:schemeClr val="accent5"/>
                </a:solidFill>
              </a:rPr>
              <a:t>满足感</a:t>
            </a:r>
            <a:r>
              <a:rPr lang="en-US" altLang="zh-CN" sz="2400"/>
              <a:t>。它成了我最好的朋友。它向我内心深处</a:t>
            </a:r>
            <a:r>
              <a:rPr lang="en-US" altLang="zh-CN" sz="2400">
                <a:solidFill>
                  <a:schemeClr val="accent5"/>
                </a:solidFill>
              </a:rPr>
              <a:t>诉说着鼓励的话语</a:t>
            </a:r>
            <a:r>
              <a:rPr lang="en-US" altLang="zh-CN" sz="2400"/>
              <a:t>。</a:t>
            </a:r>
          </a:p>
          <a:p>
            <a:r>
              <a:rPr lang="en-US" altLang="zh-CN" sz="2400"/>
              <a:t>Music gave me happiness. When I listened to music, it </a:t>
            </a:r>
            <a:r>
              <a:rPr lang="en-US" altLang="zh-CN" sz="2400">
                <a:solidFill>
                  <a:schemeClr val="accent5"/>
                </a:solidFill>
              </a:rPr>
              <a:t>made my spirits fly like a kite in the wind</a:t>
            </a:r>
            <a:r>
              <a:rPr lang="en-US" altLang="zh-CN" sz="2400"/>
              <a:t>. Music </a:t>
            </a:r>
            <a:r>
              <a:rPr lang="en-US" altLang="zh-CN" sz="2400">
                <a:solidFill>
                  <a:schemeClr val="accent5"/>
                </a:solidFill>
              </a:rPr>
              <a:t>gave me strength</a:t>
            </a:r>
            <a:r>
              <a:rPr lang="en-US" altLang="zh-CN" sz="2400"/>
              <a:t> and </a:t>
            </a:r>
            <a:r>
              <a:rPr lang="en-US" altLang="zh-CN" sz="2400">
                <a:solidFill>
                  <a:schemeClr val="accent5"/>
                </a:solidFill>
              </a:rPr>
              <a:t>brought me relief</a:t>
            </a:r>
            <a:r>
              <a:rPr lang="en-US" altLang="zh-CN" sz="2400"/>
              <a:t>. It was the rock I </a:t>
            </a:r>
            <a:r>
              <a:rPr lang="en-US" altLang="zh-CN" sz="2400">
                <a:solidFill>
                  <a:schemeClr val="accent5"/>
                </a:solidFill>
              </a:rPr>
              <a:t>leant on</a:t>
            </a:r>
            <a:r>
              <a:rPr lang="en-US" altLang="zh-CN" sz="2400"/>
              <a:t> to become strong and to</a:t>
            </a:r>
            <a:r>
              <a:rPr lang="en-US" altLang="zh-CN" sz="2400">
                <a:solidFill>
                  <a:schemeClr val="accent5"/>
                </a:solidFill>
              </a:rPr>
              <a:t> get through those hard times</a:t>
            </a:r>
            <a:r>
              <a:rPr lang="en-US" altLang="zh-CN" sz="2400"/>
              <a:t>. Moreover , music gave me hope and </a:t>
            </a:r>
            <a:r>
              <a:rPr lang="en-US" altLang="zh-CN" sz="2400">
                <a:solidFill>
                  <a:schemeClr val="accent5"/>
                </a:solidFill>
              </a:rPr>
              <a:t>a sense of satisfaction</a:t>
            </a:r>
            <a:r>
              <a:rPr lang="en-US" altLang="zh-CN" sz="2400"/>
              <a:t>. It became my best friend. It </a:t>
            </a:r>
            <a:r>
              <a:rPr lang="en-US" altLang="zh-CN" sz="2400">
                <a:solidFill>
                  <a:schemeClr val="accent5"/>
                </a:solidFill>
              </a:rPr>
              <a:t>spoke words of encouragement</a:t>
            </a:r>
            <a:r>
              <a:rPr lang="en-US" altLang="zh-CN" sz="2400"/>
              <a:t> to the deepest part of my being.</a:t>
            </a:r>
          </a:p>
          <a:p>
            <a:endParaRPr lang="en-US" altLang="zh-CN" sz="2400"/>
          </a:p>
          <a:p>
            <a:r>
              <a:rPr lang="en-US" altLang="zh-CN" sz="2400">
                <a:sym typeface="+mn-ea"/>
              </a:rPr>
              <a:t>2. 当第一缕淡黄色阳光</a:t>
            </a:r>
            <a:r>
              <a:rPr lang="zh-CN" altLang="en-US" sz="2400">
                <a:solidFill>
                  <a:schemeClr val="accent5"/>
                </a:solidFill>
                <a:sym typeface="+mn-ea"/>
              </a:rPr>
              <a:t>掠过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地平线</a:t>
            </a:r>
            <a:r>
              <a:rPr lang="en-US" altLang="zh-CN" sz="2400">
                <a:sym typeface="+mn-ea"/>
              </a:rPr>
              <a:t>时，这只鸟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鸣唱</a:t>
            </a:r>
            <a:r>
              <a:rPr lang="zh-CN" altLang="en-US" sz="2400">
                <a:sym typeface="+mn-ea"/>
              </a:rPr>
              <a:t>了一首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充满活力的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歌</a:t>
            </a:r>
            <a:r>
              <a:rPr lang="zh-CN" altLang="en-US" sz="2400">
                <a:sym typeface="+mn-ea"/>
              </a:rPr>
              <a:t>。（续；</a:t>
            </a:r>
            <a:r>
              <a:rPr lang="en-US" altLang="zh-CN">
                <a:sym typeface="+mn-ea"/>
              </a:rPr>
              <a:t>2023 </a:t>
            </a:r>
            <a:r>
              <a:rPr lang="zh-CN" altLang="en-US">
                <a:sym typeface="+mn-ea"/>
              </a:rPr>
              <a:t>宁波高二联考</a:t>
            </a:r>
            <a:r>
              <a:rPr lang="en-US" altLang="zh-CN">
                <a:sym typeface="+mn-ea"/>
              </a:rPr>
              <a:t> “</a:t>
            </a:r>
            <a:r>
              <a:rPr lang="zh-CN" altLang="en-US">
                <a:sym typeface="+mn-ea"/>
              </a:rPr>
              <a:t>学小鸟早起</a:t>
            </a:r>
            <a:r>
              <a:rPr lang="en-US" altLang="zh-CN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The bird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trilled</a:t>
            </a:r>
            <a:r>
              <a:rPr lang="en-US" altLang="zh-CN" sz="2400">
                <a:sym typeface="+mn-ea"/>
              </a:rPr>
              <a:t> an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energetic</a:t>
            </a:r>
            <a:r>
              <a:rPr lang="en-US" altLang="zh-CN" sz="2400">
                <a:sym typeface="+mn-ea"/>
              </a:rPr>
              <a:t> song as the first pale yellow rays of sunshine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peeked over the horizon</a:t>
            </a:r>
            <a:r>
              <a:rPr lang="en-US" altLang="zh-CN" sz="2400">
                <a:sym typeface="+mn-ea"/>
              </a:rPr>
              <a:t>. </a:t>
            </a:r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talent /ˈtælənt/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n.天才;天资;天赋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7729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你是帮助我发现数学</a:t>
            </a:r>
            <a:r>
              <a:rPr sz="2400">
                <a:solidFill>
                  <a:srgbClr val="FF0000"/>
                </a:solidFill>
              </a:rPr>
              <a:t>天赋</a:t>
            </a:r>
            <a:r>
              <a:rPr sz="2400"/>
              <a:t>的老师</a:t>
            </a:r>
            <a:r>
              <a:rPr lang="zh-CN" sz="2400"/>
              <a:t>。</a:t>
            </a:r>
            <a:r>
              <a:rPr lang="en-US" altLang="zh-CN" sz="2400"/>
              <a:t>(talent </a:t>
            </a:r>
            <a:r>
              <a:rPr lang="en-US" altLang="zh-CN" sz="2400">
                <a:solidFill>
                  <a:srgbClr val="FF0000"/>
                </a:solidFill>
              </a:rPr>
              <a:t>for</a:t>
            </a:r>
            <a:r>
              <a:rPr lang="en-US" altLang="zh-CN" sz="2400"/>
              <a:t> sth.)</a:t>
            </a:r>
            <a:r>
              <a:rPr lang="en-US" altLang="zh-CN" sz="2400" i="1"/>
              <a:t> (countable, uncountable)</a:t>
            </a:r>
            <a:r>
              <a:rPr lang="zh-CN" altLang="en-US" sz="2400"/>
              <a:t>（续；</a:t>
            </a:r>
            <a:r>
              <a:rPr lang="en-US" altLang="zh-CN"/>
              <a:t>2012</a:t>
            </a:r>
            <a:r>
              <a:rPr lang="zh-CN" altLang="en-US"/>
              <a:t>广东写作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You were the teacher who helped me discover my </a:t>
            </a:r>
            <a:r>
              <a:rPr lang="en-US" altLang="zh-CN" sz="2400">
                <a:solidFill>
                  <a:srgbClr val="FF0000"/>
                </a:solidFill>
              </a:rPr>
              <a:t>talent</a:t>
            </a:r>
            <a:r>
              <a:rPr lang="en-US" altLang="zh-CN" sz="2400"/>
              <a:t> </a:t>
            </a:r>
            <a:r>
              <a:rPr lang="en-US" altLang="zh-CN" sz="2400">
                <a:highlight>
                  <a:srgbClr val="FFFF00"/>
                </a:highlight>
              </a:rPr>
              <a:t>for</a:t>
            </a:r>
            <a:r>
              <a:rPr lang="en-US" altLang="zh-CN" sz="2400"/>
              <a:t> math.</a:t>
            </a:r>
          </a:p>
          <a:p>
            <a:r>
              <a:rPr lang="en-US" altLang="zh-CN" sz="2400"/>
              <a:t>2. 许多青少年喜欢用他们的</a:t>
            </a:r>
            <a:r>
              <a:rPr lang="en-US" altLang="zh-CN" sz="2400">
                <a:solidFill>
                  <a:srgbClr val="FF0000"/>
                </a:solidFill>
              </a:rPr>
              <a:t>艺术才能</a:t>
            </a:r>
            <a:r>
              <a:rPr lang="en-US" altLang="zh-CN" sz="2400"/>
              <a:t>来</a:t>
            </a:r>
            <a:r>
              <a:rPr lang="en-US" altLang="zh-CN" sz="2400">
                <a:solidFill>
                  <a:schemeClr val="accent5"/>
                </a:solidFill>
              </a:rPr>
              <a:t>拼贴</a:t>
            </a:r>
            <a:r>
              <a:rPr lang="en-US" altLang="zh-CN" sz="2400"/>
              <a:t>杂志上的图片。</a:t>
            </a:r>
            <a:r>
              <a:rPr lang="zh-CN" altLang="en-US" sz="2400"/>
              <a:t>（应</a:t>
            </a:r>
            <a:r>
              <a:rPr lang="zh-CN" altLang="en-US" sz="2400">
                <a:sym typeface="+mn-ea"/>
              </a:rPr>
              <a:t>；人物介绍；</a:t>
            </a:r>
            <a:r>
              <a:rPr lang="en-US" altLang="zh-CN" sz="1800">
                <a:sym typeface="+mn-ea"/>
              </a:rPr>
              <a:t>2018上海阅读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Many teenagers love using their </a:t>
            </a:r>
            <a:r>
              <a:rPr lang="en-US" altLang="zh-CN" sz="2400">
                <a:solidFill>
                  <a:srgbClr val="FF0000"/>
                </a:solidFill>
              </a:rPr>
              <a:t>artistic talents</a:t>
            </a:r>
            <a:r>
              <a:rPr lang="en-US" altLang="zh-CN" sz="2400"/>
              <a:t> to</a:t>
            </a:r>
            <a:r>
              <a:rPr lang="en-US" altLang="zh-CN" sz="2400">
                <a:solidFill>
                  <a:schemeClr val="accent5"/>
                </a:solidFill>
              </a:rPr>
              <a:t> collage</a:t>
            </a:r>
            <a:r>
              <a:rPr lang="en-US" altLang="zh-CN" sz="2400"/>
              <a:t> pictures from the magazine.</a:t>
            </a:r>
          </a:p>
          <a:p>
            <a:r>
              <a:rPr lang="en-US" altLang="zh-CN" sz="2400"/>
              <a:t>3. Yolo制片公司和</a:t>
            </a:r>
            <a:r>
              <a:rPr lang="en-US" altLang="zh-CN" sz="2400">
                <a:sym typeface="+mn-ea"/>
              </a:rPr>
              <a:t>Great Griffon</a:t>
            </a:r>
            <a:r>
              <a:rPr lang="zh-CN" altLang="en-US" sz="2400">
                <a:sym typeface="+mn-ea"/>
              </a:rPr>
              <a:t>展示</a:t>
            </a:r>
            <a:r>
              <a:rPr lang="en-US" altLang="zh-CN" sz="2400"/>
              <a:t>了</a:t>
            </a:r>
            <a:r>
              <a:rPr lang="en-US" altLang="zh-CN" sz="2400">
                <a:sym typeface="+mn-ea"/>
              </a:rPr>
              <a:t>Rajiv Joseph</a:t>
            </a:r>
            <a:r>
              <a:rPr lang="en-US" altLang="zh-CN" sz="2400"/>
              <a:t>的戏剧，在剧中，一位</a:t>
            </a:r>
            <a:r>
              <a:rPr lang="en-US" altLang="zh-CN" sz="2400">
                <a:solidFill>
                  <a:schemeClr val="accent5"/>
                </a:solidFill>
              </a:rPr>
              <a:t>折纸</a:t>
            </a:r>
            <a:r>
              <a:rPr lang="en-US" altLang="zh-CN" sz="2400"/>
              <a:t>艺术家邀请一位</a:t>
            </a:r>
            <a:r>
              <a:rPr lang="zh-CN" altLang="en-US" sz="2400"/>
              <a:t>青少年</a:t>
            </a:r>
            <a:r>
              <a:rPr lang="en-US" altLang="zh-CN" sz="2400">
                <a:solidFill>
                  <a:srgbClr val="FF0000"/>
                </a:solidFill>
              </a:rPr>
              <a:t>天才</a:t>
            </a:r>
            <a:r>
              <a:rPr lang="en-US" altLang="zh-CN" sz="2400"/>
              <a:t>和他的老师进入她的工作室。</a:t>
            </a:r>
            <a:r>
              <a:rPr lang="zh-CN" altLang="en-US" sz="2400"/>
              <a:t>（应；活动介绍；</a:t>
            </a:r>
            <a:r>
              <a:rPr lang="en-US" altLang="zh-CN"/>
              <a:t>2019</a:t>
            </a:r>
            <a:r>
              <a:rPr lang="zh-CN" altLang="en-US"/>
              <a:t>全国阅读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Yolo Productions and the Great Griffon present the play by Rajiv Joseph, in which an </a:t>
            </a:r>
            <a:r>
              <a:rPr lang="en-US" altLang="zh-CN" sz="2400">
                <a:solidFill>
                  <a:schemeClr val="accent5"/>
                </a:solidFill>
              </a:rPr>
              <a:t>origami</a:t>
            </a:r>
            <a:r>
              <a:rPr lang="en-US" altLang="zh-CN" sz="2400"/>
              <a:t> artist invites a teenage </a:t>
            </a:r>
            <a:r>
              <a:rPr lang="en-US" altLang="zh-CN" sz="2400">
                <a:solidFill>
                  <a:srgbClr val="FF0000"/>
                </a:solidFill>
              </a:rPr>
              <a:t>talent</a:t>
            </a:r>
            <a:r>
              <a:rPr lang="en-US" altLang="zh-CN" sz="2400"/>
              <a:t> and his teacher into her studio.</a:t>
            </a:r>
          </a:p>
          <a:p>
            <a:endParaRPr lang="en-US" altLang="zh-CN" sz="2400"/>
          </a:p>
          <a:p>
            <a:r>
              <a:rPr lang="en-US" altLang="zh-CN" sz="2400"/>
              <a:t>4. </a:t>
            </a:r>
            <a:r>
              <a:rPr sz="2400">
                <a:sym typeface="+mn-ea"/>
              </a:rPr>
              <a:t>即使是最</a:t>
            </a:r>
            <a:r>
              <a:rPr sz="2400">
                <a:solidFill>
                  <a:srgbClr val="FF0000"/>
                </a:solidFill>
                <a:sym typeface="+mn-ea"/>
              </a:rPr>
              <a:t>有才华的</a:t>
            </a:r>
            <a:r>
              <a:rPr sz="2400">
                <a:sym typeface="+mn-ea"/>
              </a:rPr>
              <a:t>艺术家、音乐家和作家的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第一次尝试</a:t>
            </a:r>
            <a:r>
              <a:rPr sz="2400">
                <a:sym typeface="+mn-ea"/>
              </a:rPr>
              <a:t>也很少是杰作</a:t>
            </a:r>
            <a:r>
              <a:rPr 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</a:t>
            </a:r>
            <a:r>
              <a:rPr lang="en-US" altLang="zh-CN">
                <a:sym typeface="+mn-ea"/>
              </a:rPr>
              <a:t>2010</a:t>
            </a:r>
            <a:r>
              <a:rPr lang="zh-CN" altLang="en-US">
                <a:sym typeface="+mn-ea"/>
              </a:rPr>
              <a:t>上海完形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olidFill>
                <a:schemeClr val="accent5"/>
              </a:solidFill>
            </a:endParaRP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The first attempt of</a:t>
            </a:r>
            <a:r>
              <a:rPr sz="2400">
                <a:sym typeface="+mn-ea"/>
              </a:rPr>
              <a:t> even the most </a:t>
            </a:r>
            <a:r>
              <a:rPr sz="2400">
                <a:solidFill>
                  <a:srgbClr val="FF0000"/>
                </a:solidFill>
                <a:sym typeface="+mn-ea"/>
              </a:rPr>
              <a:t>talented</a:t>
            </a:r>
            <a:r>
              <a:rPr sz="2400">
                <a:sym typeface="+mn-ea"/>
              </a:rPr>
              <a:t> artists, musicians, and writers is seldom a masterpiece.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assume /əˈsju:m/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vt.以为;假设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98753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我</a:t>
            </a:r>
            <a:r>
              <a:rPr lang="zh-CN" sz="2400">
                <a:solidFill>
                  <a:srgbClr val="FF0000"/>
                </a:solidFill>
              </a:rPr>
              <a:t>认为</a:t>
            </a:r>
            <a:r>
              <a:rPr sz="2400"/>
              <a:t>这个节日的</a:t>
            </a:r>
            <a:r>
              <a:rPr lang="en-US" altLang="zh-CN" sz="2400">
                <a:solidFill>
                  <a:schemeClr val="accent5"/>
                </a:solidFill>
              </a:rPr>
              <a:t>目的</a:t>
            </a:r>
            <a:r>
              <a:rPr sz="2400"/>
              <a:t>是</a:t>
            </a:r>
            <a:r>
              <a:rPr lang="en-US" altLang="zh-CN" sz="2400">
                <a:solidFill>
                  <a:schemeClr val="accent5"/>
                </a:solidFill>
              </a:rPr>
              <a:t>筹集资金</a:t>
            </a:r>
            <a:r>
              <a:rPr sz="2400"/>
              <a:t>。</a:t>
            </a:r>
            <a:r>
              <a:rPr lang="en-US" altLang="zh-CN" sz="2400">
                <a:sym typeface="+mn-ea"/>
              </a:rPr>
              <a:t> (assume that ...)</a:t>
            </a:r>
            <a:r>
              <a:rPr lang="zh-CN" altLang="en-US" sz="2400"/>
              <a:t>（应；观点表达；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 </a:t>
            </a:r>
            <a:r>
              <a:rPr lang="en-US" altLang="zh-CN" sz="2400">
                <a:solidFill>
                  <a:srgbClr val="FF0000"/>
                </a:solidFill>
              </a:rPr>
              <a:t>assume</a:t>
            </a:r>
            <a:r>
              <a:rPr lang="en-US" altLang="zh-CN" sz="2400"/>
              <a:t> that </a:t>
            </a:r>
            <a:r>
              <a:rPr lang="en-US" altLang="zh-CN" sz="2400">
                <a:solidFill>
                  <a:schemeClr val="accent5"/>
                </a:solidFill>
              </a:rPr>
              <a:t>the aim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</a:rPr>
              <a:t>of</a:t>
            </a:r>
            <a:r>
              <a:rPr lang="en-US" altLang="zh-CN" sz="2400">
                <a:solidFill>
                  <a:schemeClr val="accent5"/>
                </a:solidFill>
              </a:rPr>
              <a:t> </a:t>
            </a:r>
            <a:r>
              <a:rPr lang="en-US" altLang="zh-CN" sz="2400"/>
              <a:t>the festival is to </a:t>
            </a:r>
            <a:r>
              <a:rPr lang="en-US" altLang="zh-CN" sz="2400">
                <a:solidFill>
                  <a:schemeClr val="accent5"/>
                </a:solidFill>
              </a:rPr>
              <a:t>raise money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过了一会儿，他们</a:t>
            </a:r>
            <a:r>
              <a:rPr lang="en-US" altLang="zh-CN" sz="2400">
                <a:solidFill>
                  <a:schemeClr val="accent5"/>
                </a:solidFill>
              </a:rPr>
              <a:t>发现</a:t>
            </a:r>
            <a:r>
              <a:rPr lang="en-US" altLang="zh-CN" sz="2400"/>
              <a:t>了他们也</a:t>
            </a:r>
            <a:r>
              <a:rPr lang="zh-CN" altLang="en-US" sz="2400">
                <a:solidFill>
                  <a:srgbClr val="FF0000"/>
                </a:solidFill>
              </a:rPr>
              <a:t>以为</a:t>
            </a:r>
            <a:r>
              <a:rPr lang="en-US" altLang="zh-CN" sz="2400"/>
              <a:t>是一只狗</a:t>
            </a:r>
            <a:r>
              <a:rPr lang="zh-CN" altLang="en-US" sz="2400"/>
              <a:t>在</a:t>
            </a:r>
            <a:r>
              <a:rPr lang="en-US" altLang="zh-CN" sz="2400"/>
              <a:t>和一个骑自行车的男人一起跑</a:t>
            </a:r>
            <a:r>
              <a:rPr lang="zh-CN" altLang="en-US" sz="2400"/>
              <a:t>的东西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en-US" altLang="zh-CN"/>
              <a:t>2017</a:t>
            </a:r>
            <a:r>
              <a:rPr lang="zh-CN" altLang="en-US"/>
              <a:t>浙江</a:t>
            </a:r>
            <a:r>
              <a:rPr lang="en-US" altLang="zh-CN"/>
              <a:t>“</a:t>
            </a:r>
            <a:r>
              <a:rPr lang="zh-CN" altLang="en-US"/>
              <a:t>骑行遇狼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A bit later, they </a:t>
            </a:r>
            <a:r>
              <a:rPr lang="en-US" altLang="zh-CN" sz="2400">
                <a:solidFill>
                  <a:schemeClr val="accent5"/>
                </a:solidFill>
              </a:rPr>
              <a:t>spotted</a:t>
            </a:r>
            <a:r>
              <a:rPr lang="en-US" altLang="zh-CN" sz="2400"/>
              <a:t> what they, too, </a:t>
            </a:r>
            <a:r>
              <a:rPr lang="en-US" altLang="zh-CN" sz="2400">
                <a:solidFill>
                  <a:srgbClr val="FF0000"/>
                </a:solidFill>
              </a:rPr>
              <a:t>assumed</a:t>
            </a:r>
            <a:r>
              <a:rPr lang="en-US" altLang="zh-CN" sz="2400"/>
              <a:t> was a dog running alongside a man on a bike.</a:t>
            </a:r>
          </a:p>
          <a:p>
            <a:r>
              <a:rPr lang="en-US" altLang="zh-CN" sz="2400"/>
              <a:t>3. </a:t>
            </a:r>
            <a:r>
              <a:rPr lang="en-US" altLang="zh-CN" sz="2400">
                <a:solidFill>
                  <a:srgbClr val="FF0000"/>
                </a:solidFill>
              </a:rPr>
              <a:t>据推测</a:t>
            </a:r>
            <a:r>
              <a:rPr lang="en-US" altLang="zh-CN" sz="2400"/>
              <a:t>，那些志愿者角色是</a:t>
            </a:r>
            <a:r>
              <a:rPr lang="en-US" altLang="zh-CN" sz="2400">
                <a:solidFill>
                  <a:schemeClr val="accent5"/>
                </a:solidFill>
              </a:rPr>
              <a:t>其个人身份的</a:t>
            </a:r>
            <a:r>
              <a:rPr lang="zh-CN" altLang="en-US" sz="2400">
                <a:solidFill>
                  <a:schemeClr val="accent5"/>
                </a:solidFill>
              </a:rPr>
              <a:t>绝</a:t>
            </a:r>
            <a:r>
              <a:rPr lang="en-US" altLang="zh-CN" sz="2400">
                <a:solidFill>
                  <a:schemeClr val="accent5"/>
                </a:solidFill>
              </a:rPr>
              <a:t>大部分</a:t>
            </a:r>
            <a:r>
              <a:rPr lang="en-US" altLang="zh-CN" sz="2400"/>
              <a:t>的人也</a:t>
            </a:r>
            <a:r>
              <a:rPr lang="en-US" altLang="zh-CN" sz="2400">
                <a:solidFill>
                  <a:schemeClr val="accent5"/>
                </a:solidFill>
              </a:rPr>
              <a:t>最有可能</a:t>
            </a:r>
            <a:r>
              <a:rPr lang="en-US" altLang="zh-CN" sz="2400"/>
              <a:t>继续从事志愿者工作。(It is assumed that ...)</a:t>
            </a:r>
            <a:r>
              <a:rPr lang="zh-CN" altLang="en-US" sz="2400">
                <a:sym typeface="+mn-ea"/>
              </a:rPr>
              <a:t>（应；观点表达；</a:t>
            </a:r>
            <a:r>
              <a:rPr lang="en-US" altLang="zh-CN">
                <a:sym typeface="+mn-ea"/>
              </a:rPr>
              <a:t>2015</a:t>
            </a:r>
            <a:r>
              <a:rPr lang="zh-CN" altLang="en-US">
                <a:sym typeface="+mn-ea"/>
              </a:rPr>
              <a:t>江苏阅读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</a:rPr>
              <a:t>It was assumed that</a:t>
            </a:r>
            <a:r>
              <a:rPr lang="en-US" altLang="zh-CN" sz="2400"/>
              <a:t> those people for whom the role of volunteer </a:t>
            </a:r>
            <a:r>
              <a:rPr lang="en-US" altLang="zh-CN" sz="2400">
                <a:solidFill>
                  <a:schemeClr val="accent5"/>
                </a:solidFill>
              </a:rPr>
              <a:t>was most part of their personal identity</a:t>
            </a:r>
            <a:r>
              <a:rPr lang="en-US" altLang="zh-CN" sz="2400"/>
              <a:t> would also </a:t>
            </a:r>
            <a:r>
              <a:rPr lang="en-US" altLang="zh-CN" sz="2400">
                <a:solidFill>
                  <a:schemeClr val="accent5"/>
                </a:solidFill>
              </a:rPr>
              <a:t>be most likely to</a:t>
            </a:r>
            <a:r>
              <a:rPr lang="en-US" altLang="zh-CN" sz="2400"/>
              <a:t> continue volunteer work.</a:t>
            </a:r>
          </a:p>
          <a:p>
            <a:r>
              <a:rPr lang="en-US" altLang="zh-CN" sz="2400">
                <a:sym typeface="+mn-ea"/>
              </a:rPr>
              <a:t>4. 系统的其余部分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被认为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运行良好</a:t>
            </a:r>
            <a:r>
              <a:rPr lang="en-US" altLang="zh-CN" sz="2400">
                <a:sym typeface="+mn-ea"/>
              </a:rPr>
              <a:t>。(sb./sth. be assumed to be (doing) sth.) </a:t>
            </a:r>
            <a:r>
              <a:rPr lang="zh-CN" altLang="en-US" sz="2400">
                <a:sym typeface="+mn-ea"/>
              </a:rPr>
              <a:t>（应；功能介绍）</a:t>
            </a:r>
            <a:endParaRPr lang="en-US" altLang="zh-CN" sz="2400">
              <a:solidFill>
                <a:schemeClr val="accent5"/>
              </a:solidFill>
            </a:endParaRPr>
          </a:p>
          <a:p>
            <a:r>
              <a:rPr lang="en-US" altLang="zh-CN" sz="2400">
                <a:sym typeface="+mn-ea"/>
              </a:rPr>
              <a:t>The rest of the system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is assumed to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functioning well</a:t>
            </a:r>
            <a:r>
              <a:rPr lang="en-US" altLang="zh-CN" sz="2400">
                <a:sym typeface="+mn-ea"/>
              </a:rPr>
              <a:t>.</a:t>
            </a:r>
          </a:p>
          <a:p>
            <a:r>
              <a:rPr lang="en-US" altLang="zh-CN" sz="2400">
                <a:sym typeface="+mn-ea"/>
              </a:rPr>
              <a:t>5. 别总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往最坏处想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>
              <a:sym typeface="+mn-ea"/>
            </a:endParaRPr>
          </a:p>
          <a:p>
            <a:r>
              <a:rPr lang="en-US" altLang="zh-CN" sz="2400"/>
              <a:t>Don't always </a:t>
            </a:r>
            <a:r>
              <a:rPr lang="en-US" altLang="zh-CN" sz="2400">
                <a:solidFill>
                  <a:srgbClr val="FF0000"/>
                </a:solidFill>
              </a:rPr>
              <a:t>assume the worst </a:t>
            </a:r>
            <a:r>
              <a:rPr lang="en-US" altLang="zh-CN" sz="2400"/>
              <a:t>(= that sth bad has happened) .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assume /əˈsju:m/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vt.以为;假设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213739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6. 法庭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承担</a:t>
            </a:r>
            <a:r>
              <a:rPr lang="en-US" altLang="zh-CN" sz="2400">
                <a:sym typeface="+mn-ea"/>
              </a:rPr>
              <a:t>了保障这个女孩福利的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责任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The court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assumed responsibility</a:t>
            </a:r>
            <a:r>
              <a:rPr lang="en-US" altLang="zh-CN" sz="2400">
                <a:sym typeface="+mn-ea"/>
              </a:rPr>
              <a:t> for the girl's welfare.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7. 在这个故事中神以鹰的形象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出现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In the story the god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assumes</a:t>
            </a:r>
            <a:r>
              <a:rPr lang="en-US" altLang="zh-CN" sz="2400">
                <a:sym typeface="+mn-ea"/>
              </a:rPr>
              <a:t> the form of an eagle.</a:t>
            </a:r>
          </a:p>
          <a:p>
            <a:r>
              <a:rPr lang="en-US" altLang="zh-CN" sz="2400">
                <a:sym typeface="+mn-ea"/>
              </a:rPr>
              <a:t>8. 每当提到她的名字，Andy就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表现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出</a:t>
            </a:r>
            <a:r>
              <a:rPr lang="en-US" altLang="zh-CN" sz="2400">
                <a:sym typeface="+mn-ea"/>
              </a:rPr>
              <a:t>一副漠不关心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的样子</a:t>
            </a:r>
            <a:r>
              <a:rPr lang="en-US" altLang="zh-CN" sz="2400">
                <a:sym typeface="+mn-ea"/>
              </a:rPr>
              <a:t>。</a:t>
            </a:r>
          </a:p>
          <a:p>
            <a:r>
              <a:rPr lang="en-US" altLang="zh-CN" sz="2400">
                <a:sym typeface="+mn-ea"/>
              </a:rPr>
              <a:t>(assume a(n) manner/air/expression of sth.) </a:t>
            </a:r>
            <a:r>
              <a:rPr lang="zh-CN" altLang="en-US" sz="2400">
                <a:sym typeface="+mn-ea"/>
              </a:rPr>
              <a:t>（续；神态描写）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Andy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assumed a(n) manner/air/expression of</a:t>
            </a:r>
            <a:r>
              <a:rPr lang="en-US" altLang="zh-CN" sz="2400">
                <a:sym typeface="+mn-ea"/>
              </a:rPr>
              <a:t> indifference whenever her name was mentioned.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9. 我希望明年上大学，当然是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在</a:t>
            </a:r>
            <a:r>
              <a:rPr lang="en-US" altLang="zh-CN" sz="2400">
                <a:sym typeface="+mn-ea"/>
              </a:rPr>
              <a:t>我通过考试的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前提下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 hope to go to college next year, always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assuming that</a:t>
            </a:r>
            <a:r>
              <a:rPr lang="en-US" altLang="zh-CN" sz="2400">
                <a:sym typeface="+mn-ea"/>
              </a:rPr>
              <a:t> I pass my exams.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10.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创造变革的系统方法</a:t>
            </a:r>
            <a:r>
              <a:rPr lang="en-US" altLang="zh-CN" sz="2400">
                <a:sym typeface="+mn-ea"/>
              </a:rPr>
              <a:t>也建立在系统中每个人都拥有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平等权力</a:t>
            </a:r>
            <a:r>
              <a:rPr lang="en-US" altLang="zh-CN" sz="2400">
                <a:sym typeface="+mn-ea"/>
              </a:rPr>
              <a:t>的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假设</a:t>
            </a:r>
            <a:r>
              <a:rPr lang="en-US" altLang="zh-CN" sz="2400">
                <a:sym typeface="+mn-ea"/>
              </a:rPr>
              <a:t>之上。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2022</a:t>
            </a:r>
            <a:r>
              <a:rPr lang="zh-CN" altLang="en-US">
                <a:sym typeface="+mn-ea"/>
              </a:rPr>
              <a:t>北京阅读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A systems approach to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creating change</a:t>
            </a:r>
            <a:r>
              <a:rPr lang="en-US" altLang="zh-CN" sz="2400">
                <a:sym typeface="+mn-ea"/>
              </a:rPr>
              <a:t> is also built on the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assumption</a:t>
            </a:r>
            <a:r>
              <a:rPr lang="en-US" altLang="zh-CN" sz="2400">
                <a:sym typeface="+mn-ea"/>
              </a:rPr>
              <a:t> that everyone in the system has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equal power</a:t>
            </a:r>
            <a:r>
              <a:rPr lang="en-US" altLang="zh-CN" sz="2400">
                <a:sym typeface="+mn-ea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ache /eɪk/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vi.&amp;n.疼痛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/>
              <a:t>V.</a:t>
            </a:r>
          </a:p>
          <a:p>
            <a:r>
              <a:rPr lang="en-US" altLang="zh-CN" sz="2400"/>
              <a:t>1. </a:t>
            </a:r>
            <a:r>
              <a:rPr sz="2400"/>
              <a:t>我的身体一直</a:t>
            </a:r>
            <a:r>
              <a:rPr sz="2400">
                <a:solidFill>
                  <a:srgbClr val="FF0000"/>
                </a:solidFill>
              </a:rPr>
              <a:t>疼痛</a:t>
            </a:r>
            <a:r>
              <a:rPr sz="2400"/>
              <a:t>，所以我想我活不了多久了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sz="2400"/>
              <a:t>My body </a:t>
            </a:r>
            <a:r>
              <a:rPr lang="en-US" sz="2400">
                <a:solidFill>
                  <a:srgbClr val="FF0000"/>
                </a:solidFill>
              </a:rPr>
              <a:t>ache</a:t>
            </a:r>
            <a:r>
              <a:rPr lang="en-US" sz="2400">
                <a:solidFill>
                  <a:srgbClr val="FF0000"/>
                </a:solidFill>
                <a:highlight>
                  <a:srgbClr val="FFFF00"/>
                </a:highlight>
              </a:rPr>
              <a:t>d</a:t>
            </a:r>
            <a:r>
              <a:rPr lang="en-US" sz="2400"/>
              <a:t> all the time and thus I thought I didn’t have much longer to live. 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我的牙齿</a:t>
            </a:r>
            <a:r>
              <a:rPr lang="zh-CN" sz="2400">
                <a:sym typeface="+mn-ea"/>
              </a:rPr>
              <a:t>正</a:t>
            </a:r>
            <a:r>
              <a:rPr sz="2400">
                <a:solidFill>
                  <a:srgbClr val="FF0000"/>
                </a:solidFill>
                <a:sym typeface="+mn-ea"/>
              </a:rPr>
              <a:t>疼</a:t>
            </a:r>
            <a:r>
              <a:rPr sz="2400">
                <a:sym typeface="+mn-ea"/>
              </a:rPr>
              <a:t>，</a:t>
            </a:r>
            <a:r>
              <a:rPr lang="zh-CN" sz="2400">
                <a:sym typeface="+mn-ea"/>
              </a:rPr>
              <a:t>而且</a:t>
            </a:r>
            <a:r>
              <a:rPr sz="2400">
                <a:sym typeface="+mn-ea"/>
              </a:rPr>
              <a:t>我和一个朋友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吵架</a:t>
            </a:r>
            <a:r>
              <a:rPr sz="2400">
                <a:sym typeface="+mn-ea"/>
              </a:rPr>
              <a:t>了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</a:t>
            </a:r>
            <a:r>
              <a:rPr lang="en-US" altLang="zh-CN">
                <a:sym typeface="+mn-ea"/>
              </a:rPr>
              <a:t>2013</a:t>
            </a:r>
            <a:r>
              <a:rPr lang="zh-CN" altLang="en-US">
                <a:sym typeface="+mn-ea"/>
              </a:rPr>
              <a:t>重庆阅读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My tooth was </a:t>
            </a:r>
            <a:r>
              <a:rPr lang="zh-CN" sz="2400">
                <a:solidFill>
                  <a:srgbClr val="FF0000"/>
                </a:solidFill>
                <a:sym typeface="+mn-ea"/>
              </a:rPr>
              <a:t>ach</a:t>
            </a:r>
            <a:r>
              <a:rPr 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ing</a:t>
            </a:r>
            <a:r>
              <a:rPr lang="en-US" altLang="zh-CN" sz="2400">
                <a:sym typeface="+mn-ea"/>
              </a:rPr>
              <a:t>, and I’d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been in an argument with</a:t>
            </a:r>
            <a:r>
              <a:rPr lang="en-US" altLang="zh-CN" sz="2400">
                <a:sym typeface="+mn-ea"/>
              </a:rPr>
              <a:t> a friend.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3. 我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渴望</a:t>
            </a:r>
            <a:r>
              <a:rPr lang="en-US" altLang="zh-CN" sz="2400">
                <a:sym typeface="+mn-ea"/>
              </a:rPr>
              <a:t>睡觉。(ache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ym typeface="+mn-ea"/>
              </a:rPr>
              <a:t> sth.) </a:t>
            </a:r>
            <a:r>
              <a:rPr lang="zh-CN" altLang="en-US" sz="2400">
                <a:sym typeface="+mn-ea"/>
              </a:rPr>
              <a:t>（续；心理描写）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I’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m aching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for</a:t>
            </a:r>
            <a:r>
              <a:rPr lang="en-US" altLang="zh-CN" sz="2400">
                <a:sym typeface="+mn-ea"/>
              </a:rPr>
              <a:t> sleep.</a:t>
            </a:r>
          </a:p>
          <a:p>
            <a:r>
              <a:rPr lang="en-US" altLang="zh-CN" sz="2400">
                <a:sym typeface="+mn-ea"/>
              </a:rPr>
              <a:t>4. 他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渴望伸出手</a:t>
            </a:r>
            <a:r>
              <a:rPr lang="en-US" altLang="zh-CN" sz="2400">
                <a:sym typeface="+mn-ea"/>
              </a:rPr>
              <a:t>并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紧紧地抱着她</a:t>
            </a:r>
            <a:r>
              <a:rPr lang="en-US" altLang="zh-CN" sz="2400">
                <a:sym typeface="+mn-ea"/>
              </a:rPr>
              <a:t>。(ache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to do</a:t>
            </a:r>
            <a:r>
              <a:rPr lang="en-US" altLang="zh-CN" sz="2400">
                <a:sym typeface="+mn-ea"/>
              </a:rPr>
              <a:t> sth.) </a:t>
            </a:r>
            <a:r>
              <a:rPr lang="zh-CN" altLang="en-US" sz="2400">
                <a:sym typeface="+mn-ea"/>
              </a:rPr>
              <a:t>（续；动作描写）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ached to reach out</a:t>
            </a:r>
            <a:r>
              <a:rPr lang="en-US" altLang="zh-CN" sz="2400">
                <a:sym typeface="+mn-ea"/>
              </a:rPr>
              <a:t> and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hold her close</a:t>
            </a:r>
            <a:r>
              <a:rPr lang="en-US" altLang="zh-CN" sz="2400">
                <a:sym typeface="+mn-ea"/>
              </a:rPr>
              <a:t>.</a:t>
            </a:r>
          </a:p>
        </p:txBody>
      </p:sp>
      <p:pic>
        <p:nvPicPr>
          <p:cNvPr id="3" name="https://photo-static-api.fotomore.com/creative/vcg/veer/400/new/VCG41N690160356.jpg?uid=386&amp;timestamp=1717991063&amp;sign=77d43094cbfcbb97ecf990872d093795" descr="亚洲女孩在机场接她的男朋友，欢迎从国外学习或工作回来。年轻夫妇爱和拥抱，蜜月，或旅行的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265" y="4205605"/>
            <a:ext cx="3975735" cy="2652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ache /eɪk/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vi.&amp;n.疼痛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ym typeface="+mn-ea"/>
              </a:rPr>
              <a:t>n.</a:t>
            </a:r>
          </a:p>
          <a:p>
            <a:r>
              <a:rPr lang="en-US" altLang="zh-CN" sz="2400">
                <a:sym typeface="+mn-ea"/>
              </a:rPr>
              <a:t>5. 除了腿部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隐隐作痛</a:t>
            </a:r>
            <a:r>
              <a:rPr lang="en-US" altLang="zh-CN" sz="2400">
                <a:sym typeface="+mn-ea"/>
              </a:rPr>
              <a:t>外，Larsen已经</a:t>
            </a:r>
            <a:r>
              <a:rPr lang="zh-CN" altLang="en-US" sz="2400">
                <a:sym typeface="+mn-ea"/>
              </a:rPr>
              <a:t>完全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从车祸中康复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Apart from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 dull ache</a:t>
            </a:r>
            <a:r>
              <a:rPr lang="en-US" altLang="zh-CN" sz="2400">
                <a:sym typeface="+mn-ea"/>
              </a:rPr>
              <a:t> in his leg, Larsen has completely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recovered from the crash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r>
              <a:rPr lang="en-US" altLang="zh-CN" sz="2400"/>
              <a:t>6. 当你开始定期锻炼时，你可能会</a:t>
            </a:r>
            <a:r>
              <a:rPr lang="en-US" altLang="zh-CN" sz="2400">
                <a:solidFill>
                  <a:schemeClr val="accent5"/>
                </a:solidFill>
              </a:rPr>
              <a:t>感到轻微的不适</a:t>
            </a:r>
            <a:r>
              <a:rPr lang="en-US" altLang="zh-CN" sz="2400"/>
              <a:t>，但这是你的身体</a:t>
            </a:r>
            <a:r>
              <a:rPr lang="en-US" altLang="zh-CN" sz="2400">
                <a:solidFill>
                  <a:schemeClr val="accent5"/>
                </a:solidFill>
              </a:rPr>
              <a:t>适应</a:t>
            </a:r>
            <a:r>
              <a:rPr lang="en-US" altLang="zh-CN" sz="2400"/>
              <a:t>了生活方式的积极变化，</a:t>
            </a:r>
            <a:r>
              <a:rPr lang="en-US" altLang="zh-CN" sz="2400">
                <a:solidFill>
                  <a:srgbClr val="FF0000"/>
                </a:solidFill>
              </a:rPr>
              <a:t>疼痛</a:t>
            </a:r>
            <a:r>
              <a:rPr lang="en-US" altLang="zh-CN" sz="2400"/>
              <a:t>应该会</a:t>
            </a:r>
            <a:r>
              <a:rPr lang="en-US" altLang="zh-CN" sz="2400">
                <a:solidFill>
                  <a:schemeClr val="accent5"/>
                </a:solidFill>
              </a:rPr>
              <a:t>相对较快地</a:t>
            </a:r>
            <a:r>
              <a:rPr lang="en-US" altLang="zh-CN" sz="2400"/>
              <a:t>消失。</a:t>
            </a:r>
            <a:r>
              <a:rPr lang="zh-CN" altLang="en-US" sz="2400">
                <a:sym typeface="+mn-ea"/>
              </a:rPr>
              <a:t>（应；运动好处；</a:t>
            </a:r>
            <a:r>
              <a:rPr lang="en-US" altLang="zh-CN">
                <a:sym typeface="+mn-ea"/>
              </a:rPr>
              <a:t>2014</a:t>
            </a:r>
            <a:r>
              <a:rPr lang="zh-CN" altLang="en-US">
                <a:sym typeface="+mn-ea"/>
              </a:rPr>
              <a:t>重庆阅读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You may </a:t>
            </a:r>
            <a:r>
              <a:rPr lang="en-US" altLang="zh-CN" sz="2400">
                <a:solidFill>
                  <a:schemeClr val="accent5"/>
                </a:solidFill>
              </a:rPr>
              <a:t>experience mild discomfort</a:t>
            </a:r>
            <a:r>
              <a:rPr lang="en-US" altLang="zh-CN" sz="2400"/>
              <a:t> as you begin to exercise regularly, but this is your body </a:t>
            </a:r>
            <a:r>
              <a:rPr lang="en-US" altLang="zh-CN" sz="2400">
                <a:solidFill>
                  <a:schemeClr val="accent5"/>
                </a:solidFill>
              </a:rPr>
              <a:t>adapting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</a:rPr>
              <a:t>to</a:t>
            </a:r>
            <a:r>
              <a:rPr lang="en-US" altLang="zh-CN" sz="2400"/>
              <a:t> the positive changes in your lifestyle and the </a:t>
            </a:r>
            <a:r>
              <a:rPr lang="en-US" altLang="zh-CN" sz="2400">
                <a:solidFill>
                  <a:srgbClr val="FF0000"/>
                </a:solidFill>
              </a:rPr>
              <a:t>aches</a:t>
            </a:r>
            <a:r>
              <a:rPr lang="en-US" altLang="zh-CN" sz="2400"/>
              <a:t> should disappear </a:t>
            </a:r>
            <a:r>
              <a:rPr lang="en-US" altLang="zh-CN" sz="2400">
                <a:solidFill>
                  <a:schemeClr val="accent5"/>
                </a:solidFill>
              </a:rPr>
              <a:t>relatively quickly</a:t>
            </a:r>
            <a:r>
              <a:rPr lang="en-US" altLang="zh-CN" sz="2400"/>
              <a:t>. </a:t>
            </a:r>
          </a:p>
          <a:p>
            <a:r>
              <a:rPr lang="en-US" altLang="zh-CN" sz="2400"/>
              <a:t>7. Anya听着，心里</a:t>
            </a:r>
            <a:r>
              <a:rPr lang="zh-CN" altLang="en-US" sz="2400"/>
              <a:t>因理解</a:t>
            </a:r>
            <a:r>
              <a:rPr lang="en-US" altLang="zh-CN" sz="2400"/>
              <a:t>感到</a:t>
            </a:r>
            <a:r>
              <a:rPr lang="zh-CN" altLang="en-US" sz="2400">
                <a:solidFill>
                  <a:srgbClr val="FF0000"/>
                </a:solidFill>
              </a:rPr>
              <a:t>深深</a:t>
            </a:r>
            <a:r>
              <a:rPr lang="en-US" altLang="zh-CN" sz="2400">
                <a:solidFill>
                  <a:srgbClr val="FF0000"/>
                </a:solidFill>
              </a:rPr>
              <a:t>的疼痛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en-US" altLang="zh-CN" sz="2400"/>
              <a:t>“</a:t>
            </a:r>
            <a:r>
              <a:rPr lang="zh-CN" altLang="en-US"/>
              <a:t>Anya and the Nightingale</a:t>
            </a:r>
            <a:r>
              <a:rPr lang="en-US" altLang="zh-CN"/>
              <a:t>”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r>
              <a:rPr lang="en-US" altLang="zh-CN" sz="2400"/>
              <a:t>Anya listened with</a:t>
            </a:r>
            <a:r>
              <a:rPr lang="en-US" altLang="zh-CN" sz="2400">
                <a:solidFill>
                  <a:srgbClr val="FF0000"/>
                </a:solidFill>
              </a:rPr>
              <a:t> a profound ache</a:t>
            </a:r>
            <a:r>
              <a:rPr lang="en-US" altLang="zh-CN" sz="2400"/>
              <a:t> of understanding in her heart.</a:t>
            </a:r>
          </a:p>
          <a:p>
            <a:endParaRPr lang="en-US" altLang="zh-CN" sz="2400"/>
          </a:p>
          <a:p>
            <a:r>
              <a:rPr lang="en-US" altLang="zh-CN" sz="2400"/>
              <a:t>8. </a:t>
            </a:r>
            <a:r>
              <a:rPr lang="en-US" altLang="zh-CN" sz="2400">
                <a:solidFill>
                  <a:schemeClr val="accent5"/>
                </a:solidFill>
              </a:rPr>
              <a:t>无尽的一系列台阶</a:t>
            </a:r>
            <a:r>
              <a:rPr lang="en-US" altLang="zh-CN" sz="2400"/>
              <a:t>突显了整个冒险过程，并为您提供了一个可以坐下来休息</a:t>
            </a:r>
            <a:r>
              <a:rPr lang="en-US" altLang="zh-CN" sz="2400">
                <a:solidFill>
                  <a:srgbClr val="FF0000"/>
                </a:solidFill>
              </a:rPr>
              <a:t>酸痛</a:t>
            </a:r>
            <a:r>
              <a:rPr lang="zh-CN" altLang="en-US" sz="2400">
                <a:solidFill>
                  <a:srgbClr val="FF0000"/>
                </a:solidFill>
              </a:rPr>
              <a:t>的</a:t>
            </a:r>
            <a:r>
              <a:rPr lang="en-US" altLang="zh-CN" sz="2400"/>
              <a:t>双腿的地方。</a:t>
            </a:r>
            <a:r>
              <a:rPr lang="zh-CN" altLang="en-US" sz="2400">
                <a:sym typeface="+mn-ea"/>
              </a:rPr>
              <a:t>（应；景点介绍；</a:t>
            </a:r>
            <a:r>
              <a:rPr lang="en-US" altLang="zh-CN">
                <a:sym typeface="+mn-ea"/>
              </a:rPr>
              <a:t>2021</a:t>
            </a:r>
            <a:r>
              <a:rPr lang="zh-CN" altLang="en-US">
                <a:sym typeface="+mn-ea"/>
              </a:rPr>
              <a:t>全国语填改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chemeClr val="accent5"/>
                </a:solidFill>
              </a:rPr>
              <a:t>The endless series of steps</a:t>
            </a:r>
            <a:r>
              <a:rPr lang="en-US" altLang="zh-CN" sz="2400"/>
              <a:t> highlights the whole adventure and offers a place where you can sit down to rest your </a:t>
            </a:r>
            <a:r>
              <a:rPr lang="en-US" altLang="zh-CN" sz="2400">
                <a:solidFill>
                  <a:srgbClr val="FF0000"/>
                </a:solidFill>
              </a:rPr>
              <a:t>aching</a:t>
            </a:r>
            <a:r>
              <a:rPr lang="en-US" altLang="zh-CN" sz="2400"/>
              <a:t> legs. 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treatment /ˈtri:tmənt/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n.治疗;对待;处理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我不得不接受两个小时的</a:t>
            </a:r>
            <a:r>
              <a:rPr lang="zh-CN" sz="2400">
                <a:solidFill>
                  <a:srgbClr val="FF0000"/>
                </a:solidFill>
              </a:rPr>
              <a:t>医疗</a:t>
            </a:r>
            <a:r>
              <a:rPr sz="2400">
                <a:solidFill>
                  <a:srgbClr val="FF0000"/>
                </a:solidFill>
              </a:rPr>
              <a:t>治疗</a:t>
            </a:r>
            <a:r>
              <a:rPr lang="zh-CN" sz="2400"/>
              <a:t>。</a:t>
            </a:r>
            <a:r>
              <a:rPr lang="en-US" altLang="zh-CN" sz="2400" i="1"/>
              <a:t>(countable, uncountable)</a:t>
            </a:r>
            <a:r>
              <a:rPr lang="zh-CN" altLang="en-US" sz="2400"/>
              <a:t>（续；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 had to go through a two-hour </a:t>
            </a:r>
            <a:r>
              <a:rPr lang="en-US" altLang="zh-CN" sz="2400">
                <a:solidFill>
                  <a:srgbClr val="FF0000"/>
                </a:solidFill>
              </a:rPr>
              <a:t>medical treatment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ALRL成立于1992年，</a:t>
            </a:r>
            <a:r>
              <a:rPr lang="en-US" altLang="zh-CN" sz="2400">
                <a:solidFill>
                  <a:schemeClr val="accent5"/>
                </a:solidFill>
              </a:rPr>
              <a:t>专门从事</a:t>
            </a:r>
            <a:r>
              <a:rPr lang="en-US" altLang="zh-CN" sz="2400">
                <a:solidFill>
                  <a:srgbClr val="FF0000"/>
                </a:solidFill>
              </a:rPr>
              <a:t>治疗心脏病</a:t>
            </a:r>
            <a:r>
              <a:rPr lang="en-US" altLang="zh-CN" sz="2400"/>
              <a:t>的新药开发。</a:t>
            </a:r>
            <a:r>
              <a:rPr lang="en-US" altLang="zh-CN" sz="2400" i="1">
                <a:sym typeface="+mn-ea"/>
              </a:rPr>
              <a:t>(countable, uncountable) </a:t>
            </a:r>
            <a:r>
              <a:rPr lang="en-US" altLang="zh-CN" sz="2400">
                <a:sym typeface="+mn-ea"/>
              </a:rPr>
              <a:t>(treatment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of/for</a:t>
            </a:r>
            <a:r>
              <a:rPr lang="en-US" altLang="zh-CN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（应；项目介绍；</a:t>
            </a:r>
            <a:r>
              <a:rPr lang="en-US" altLang="zh-CN">
                <a:sym typeface="+mn-ea"/>
              </a:rPr>
              <a:t>2010</a:t>
            </a:r>
            <a:r>
              <a:rPr lang="zh-CN" altLang="en-US">
                <a:sym typeface="+mn-ea"/>
              </a:rPr>
              <a:t>四川阅读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Opened in 1992, ALRL </a:t>
            </a:r>
            <a:r>
              <a:rPr lang="en-US" altLang="zh-CN" sz="2400">
                <a:solidFill>
                  <a:schemeClr val="accent5"/>
                </a:solidFill>
              </a:rPr>
              <a:t>specializes in</a:t>
            </a:r>
            <a:r>
              <a:rPr lang="en-US" altLang="zh-CN" sz="2400"/>
              <a:t> the development of new medicines for </a:t>
            </a:r>
            <a:r>
              <a:rPr lang="en-US" altLang="zh-CN" sz="2400">
                <a:solidFill>
                  <a:srgbClr val="FF0000"/>
                </a:solidFill>
              </a:rPr>
              <a:t>the treatment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of/for</a:t>
            </a:r>
            <a:r>
              <a:rPr lang="en-US" altLang="zh-CN" sz="2400">
                <a:solidFill>
                  <a:srgbClr val="FF0000"/>
                </a:solidFill>
              </a:rPr>
              <a:t> heart diseases</a:t>
            </a:r>
            <a:r>
              <a:rPr lang="en-US" altLang="zh-CN" sz="2400"/>
              <a:t>．</a:t>
            </a:r>
          </a:p>
          <a:p>
            <a:endParaRPr lang="en-US" altLang="zh-CN" sz="2400"/>
          </a:p>
          <a:p>
            <a:r>
              <a:rPr lang="en-US" altLang="zh-CN" sz="2400"/>
              <a:t>3. </a:t>
            </a:r>
            <a:r>
              <a:rPr lang="zh-CN" sz="2400">
                <a:sym typeface="+mn-ea"/>
              </a:rPr>
              <a:t>我们</a:t>
            </a:r>
            <a:r>
              <a:rPr sz="2400">
                <a:sym typeface="+mn-ea"/>
              </a:rPr>
              <a:t>在学校没有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单独挑出</a:t>
            </a:r>
            <a:r>
              <a:rPr lang="zh-CN" sz="2400">
                <a:sym typeface="+mn-ea"/>
              </a:rPr>
              <a:t>来接受</a:t>
            </a:r>
            <a:r>
              <a:rPr sz="2400">
                <a:solidFill>
                  <a:srgbClr val="FF0000"/>
                </a:solidFill>
                <a:sym typeface="+mn-ea"/>
              </a:rPr>
              <a:t>特殊待遇</a:t>
            </a:r>
            <a:r>
              <a:rPr sz="2400">
                <a:sym typeface="+mn-ea"/>
              </a:rPr>
              <a:t>。</a:t>
            </a:r>
            <a:r>
              <a:rPr lang="en-US" altLang="zh-CN" sz="2400" i="1">
                <a:sym typeface="+mn-ea"/>
              </a:rPr>
              <a:t>(uncountable)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/>
          </a:p>
          <a:p>
            <a:r>
              <a:rPr lang="en-US" sz="2400">
                <a:sym typeface="+mn-ea"/>
              </a:rPr>
              <a:t>We </a:t>
            </a:r>
            <a:r>
              <a:rPr sz="2400">
                <a:sym typeface="+mn-ea"/>
              </a:rPr>
              <a:t>were not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singled out</a:t>
            </a:r>
            <a:r>
              <a:rPr sz="2400">
                <a:sym typeface="+mn-ea"/>
              </a:rPr>
              <a:t> for </a:t>
            </a:r>
            <a:r>
              <a:rPr sz="2400">
                <a:solidFill>
                  <a:srgbClr val="FF0000"/>
                </a:solidFill>
                <a:sym typeface="+mn-ea"/>
              </a:rPr>
              <a:t>special treatment</a:t>
            </a:r>
            <a:r>
              <a:rPr sz="2400">
                <a:sym typeface="+mn-ea"/>
              </a:rPr>
              <a:t> at school.</a:t>
            </a:r>
          </a:p>
          <a:p>
            <a:r>
              <a:rPr lang="en-US" altLang="zh-CN" sz="2400"/>
              <a:t>4. 最近，</a:t>
            </a:r>
            <a:r>
              <a:rPr lang="zh-CN" altLang="en-US" sz="2400"/>
              <a:t>我的朋友</a:t>
            </a:r>
            <a:r>
              <a:rPr lang="en-US" altLang="zh-CN" sz="2400"/>
              <a:t>Kyra一直</a:t>
            </a:r>
            <a:r>
              <a:rPr lang="zh-CN" altLang="en-US" sz="2400"/>
              <a:t>对</a:t>
            </a:r>
            <a:r>
              <a:rPr lang="en-US" altLang="zh-CN" sz="2400"/>
              <a:t>我</a:t>
            </a:r>
            <a:r>
              <a:rPr lang="zh-CN" altLang="en-US" sz="2400">
                <a:solidFill>
                  <a:srgbClr val="FF0000"/>
                </a:solidFill>
              </a:rPr>
              <a:t>沉默以待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</a:t>
            </a:r>
            <a:r>
              <a:rPr lang="en-US" altLang="zh-CN" sz="2400" i="1">
                <a:sym typeface="+mn-ea"/>
              </a:rPr>
              <a:t>uncountable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/>
              <a:t>（应；青少年困惑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Lately, my friend Kyra has been giving me </a:t>
            </a:r>
            <a:r>
              <a:rPr lang="en-US" altLang="zh-CN" sz="2400">
                <a:solidFill>
                  <a:srgbClr val="FF0000"/>
                </a:solidFill>
              </a:rPr>
              <a:t>the silent treatment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r>
              <a:rPr lang="en-US" altLang="zh-CN" sz="2400">
                <a:sym typeface="+mn-ea"/>
              </a:rPr>
              <a:t>5. 我认为这</a:t>
            </a:r>
            <a:r>
              <a:rPr lang="zh-CN" altLang="en-US" sz="2400">
                <a:sym typeface="+mn-ea"/>
              </a:rPr>
              <a:t>本书</a:t>
            </a:r>
            <a:r>
              <a:rPr lang="en-US" altLang="zh-CN" sz="2400">
                <a:sym typeface="+mn-ea"/>
              </a:rPr>
              <a:t>没有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认真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处理</a:t>
            </a:r>
            <a:r>
              <a:rPr lang="en-US" altLang="zh-CN" sz="2400">
                <a:sym typeface="+mn-ea"/>
              </a:rPr>
              <a:t>这个问题。</a:t>
            </a:r>
            <a:r>
              <a:rPr lang="en-US" altLang="zh-CN" sz="2400" i="1">
                <a:sym typeface="+mn-ea"/>
              </a:rPr>
              <a:t>(countable, uncountable)</a:t>
            </a:r>
            <a:r>
              <a:rPr lang="zh-CN" altLang="en-US" sz="2400">
                <a:sym typeface="+mn-ea"/>
              </a:rPr>
              <a:t>（</a:t>
            </a:r>
            <a:r>
              <a:rPr lang="zh-CN" sz="2400">
                <a:sym typeface="+mn-ea"/>
              </a:rPr>
              <a:t>应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I didn’t think the book gave the issue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serious treatment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lean /li:n/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vt.依靠;倾斜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98753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zh-CN" altLang="en-US" sz="2400"/>
              <a:t>它</a:t>
            </a:r>
            <a:r>
              <a:rPr sz="2400"/>
              <a:t>是我</a:t>
            </a:r>
            <a:r>
              <a:rPr lang="zh-CN" sz="2400">
                <a:solidFill>
                  <a:srgbClr val="FF0000"/>
                </a:solidFill>
              </a:rPr>
              <a:t>依靠</a:t>
            </a:r>
            <a:r>
              <a:rPr lang="zh-CN" sz="2400"/>
              <a:t>的岩石去</a:t>
            </a:r>
            <a:r>
              <a:rPr sz="2400"/>
              <a:t>变得坚强并</a:t>
            </a:r>
            <a:r>
              <a:rPr lang="en-US" altLang="zh-CN" sz="2400">
                <a:solidFill>
                  <a:schemeClr val="accent5"/>
                </a:solidFill>
              </a:rPr>
              <a:t>度过那些艰难时期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 (lean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on/against</a:t>
            </a:r>
            <a:r>
              <a:rPr lang="en-US" altLang="zh-CN" sz="2400">
                <a:sym typeface="+mn-ea"/>
              </a:rPr>
              <a:t> sb./ sth.)</a:t>
            </a:r>
            <a:r>
              <a:rPr lang="zh-CN" altLang="en-US" sz="2400"/>
              <a:t>（应；功能介绍；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It was the rock I </a:t>
            </a:r>
            <a:r>
              <a:rPr lang="en-US" altLang="zh-CN" sz="2400">
                <a:solidFill>
                  <a:srgbClr val="FF0000"/>
                </a:solidFill>
              </a:rPr>
              <a:t>leant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on/against</a:t>
            </a:r>
            <a:r>
              <a:rPr lang="en-US" altLang="zh-CN" sz="2400"/>
              <a:t> to become strong and to </a:t>
            </a:r>
            <a:r>
              <a:rPr lang="en-US" altLang="zh-CN" sz="2400">
                <a:solidFill>
                  <a:schemeClr val="accent5"/>
                </a:solidFill>
              </a:rPr>
              <a:t>get through those hard times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他</a:t>
            </a:r>
            <a:r>
              <a:rPr lang="en-US" altLang="zh-CN" sz="2400">
                <a:solidFill>
                  <a:srgbClr val="FF0000"/>
                </a:solidFill>
              </a:rPr>
              <a:t>把自行车靠</a:t>
            </a:r>
            <a:r>
              <a:rPr lang="en-US" altLang="zh-CN" sz="2400"/>
              <a:t>在栅栏上。</a:t>
            </a:r>
            <a:r>
              <a:rPr lang="en-US" altLang="zh-CN" sz="2400">
                <a:sym typeface="+mn-ea"/>
              </a:rPr>
              <a:t>(lean sth.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on/against</a:t>
            </a:r>
            <a:r>
              <a:rPr lang="en-US" altLang="zh-CN" sz="2400">
                <a:sym typeface="+mn-ea"/>
              </a:rPr>
              <a:t> sth.)</a:t>
            </a:r>
            <a:r>
              <a:rPr lang="zh-CN" altLang="en-US" sz="2400">
                <a:sym typeface="+mn-ea"/>
              </a:rPr>
              <a:t>（续；动作描写）</a:t>
            </a:r>
            <a:endParaRPr lang="en-US" altLang="zh-CN" sz="2400"/>
          </a:p>
          <a:p>
            <a:r>
              <a:rPr lang="en-US" altLang="zh-CN" sz="2400"/>
              <a:t>He </a:t>
            </a:r>
            <a:r>
              <a:rPr lang="en-US" altLang="zh-CN" sz="2400">
                <a:solidFill>
                  <a:srgbClr val="FF0000"/>
                </a:solidFill>
              </a:rPr>
              <a:t>leant his bicycle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on/against</a:t>
            </a:r>
            <a:r>
              <a:rPr lang="en-US" altLang="zh-CN" sz="2400"/>
              <a:t> the fence.</a:t>
            </a:r>
          </a:p>
          <a:p>
            <a:endParaRPr lang="en-US" altLang="zh-CN" sz="2400"/>
          </a:p>
          <a:p>
            <a:r>
              <a:rPr lang="en-US" altLang="zh-CN" sz="2400"/>
              <a:t>3. Dave身体</a:t>
            </a:r>
            <a:r>
              <a:rPr lang="en-US" altLang="zh-CN" sz="2400">
                <a:solidFill>
                  <a:srgbClr val="FF0000"/>
                </a:solidFill>
              </a:rPr>
              <a:t>前倾</a:t>
            </a:r>
            <a:r>
              <a:rPr lang="en-US" altLang="zh-CN" sz="2400"/>
              <a:t>，</a:t>
            </a:r>
            <a:r>
              <a:rPr lang="en-US" altLang="zh-CN" sz="2400">
                <a:solidFill>
                  <a:schemeClr val="accent5"/>
                </a:solidFill>
              </a:rPr>
              <a:t>蹬</a:t>
            </a:r>
            <a:r>
              <a:rPr lang="en-US" altLang="zh-CN" sz="2400"/>
              <a:t>得更猛更快。</a:t>
            </a:r>
            <a:r>
              <a:rPr lang="zh-CN" altLang="en-US" sz="2400"/>
              <a:t>（续；动作描写；</a:t>
            </a:r>
            <a:r>
              <a:rPr lang="en-US" altLang="zh-CN"/>
              <a:t>2017</a:t>
            </a:r>
            <a:r>
              <a:rPr lang="zh-CN" altLang="en-US"/>
              <a:t>天津完形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</a:rPr>
              <a:t>Leaning forward</a:t>
            </a:r>
            <a:r>
              <a:rPr lang="en-US" altLang="zh-CN" sz="2400"/>
              <a:t>, Dave </a:t>
            </a:r>
            <a:r>
              <a:rPr lang="en-US" altLang="zh-CN" sz="2400">
                <a:solidFill>
                  <a:schemeClr val="accent5"/>
                </a:solidFill>
              </a:rPr>
              <a:t>pedaled</a:t>
            </a:r>
            <a:r>
              <a:rPr lang="en-US" altLang="zh-CN" sz="2400"/>
              <a:t> harder and faster.</a:t>
            </a:r>
          </a:p>
          <a:p>
            <a:r>
              <a:rPr lang="en-US" altLang="zh-CN" sz="2400"/>
              <a:t>4. 她</a:t>
            </a:r>
            <a:r>
              <a:rPr lang="en-US" altLang="zh-CN" sz="2400">
                <a:solidFill>
                  <a:srgbClr val="FF0000"/>
                </a:solidFill>
              </a:rPr>
              <a:t>向后靠着</a:t>
            </a:r>
            <a:r>
              <a:rPr lang="en-US" altLang="zh-CN" sz="2400"/>
              <a:t>，把脚放在沙发上以感到舒适。</a:t>
            </a:r>
            <a:r>
              <a:rPr lang="zh-CN" altLang="en-US" sz="2400">
                <a:sym typeface="+mn-ea"/>
              </a:rPr>
              <a:t>（续；动作描写；</a:t>
            </a:r>
            <a:r>
              <a:rPr lang="en-US" altLang="zh-CN">
                <a:sym typeface="+mn-ea"/>
              </a:rPr>
              <a:t>2011</a:t>
            </a:r>
            <a:r>
              <a:rPr lang="zh-CN" altLang="en-US">
                <a:sym typeface="+mn-ea"/>
              </a:rPr>
              <a:t>江西完形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</a:rPr>
              <a:t>Leaning back</a:t>
            </a:r>
            <a:r>
              <a:rPr lang="en-US" altLang="zh-CN" sz="2400"/>
              <a:t>, she put her feet onto the sofa to get comfortable. </a:t>
            </a:r>
          </a:p>
          <a:p>
            <a:r>
              <a:rPr lang="en-US" altLang="zh-CN" sz="2400"/>
              <a:t>5. 他</a:t>
            </a:r>
            <a:r>
              <a:rPr lang="zh-CN" altLang="en-US" sz="2400">
                <a:solidFill>
                  <a:srgbClr val="FF0000"/>
                </a:solidFill>
              </a:rPr>
              <a:t>俯身</a:t>
            </a:r>
            <a:r>
              <a:rPr lang="en-US" altLang="zh-CN" sz="2400"/>
              <a:t>，对那头悲伤的驴子</a:t>
            </a:r>
            <a:r>
              <a:rPr lang="en-US" altLang="zh-CN" sz="2400">
                <a:solidFill>
                  <a:schemeClr val="accent5"/>
                </a:solidFill>
              </a:rPr>
              <a:t>轻声</a:t>
            </a:r>
            <a:r>
              <a:rPr lang="en-US" altLang="zh-CN" sz="2400"/>
              <a:t>说，</a:t>
            </a:r>
            <a:r>
              <a:rPr lang="en-US" altLang="zh-CN" sz="2400">
                <a:solidFill>
                  <a:schemeClr val="accent5"/>
                </a:solidFill>
              </a:rPr>
              <a:t>好像</a:t>
            </a:r>
            <a:r>
              <a:rPr lang="en-US" altLang="zh-CN" sz="2400"/>
              <a:t>它是一个</a:t>
            </a:r>
            <a:r>
              <a:rPr lang="en-US" altLang="zh-CN" sz="2400">
                <a:solidFill>
                  <a:schemeClr val="accent5"/>
                </a:solidFill>
              </a:rPr>
              <a:t>值得信赖的</a:t>
            </a:r>
            <a:r>
              <a:rPr lang="en-US" altLang="zh-CN" sz="2400"/>
              <a:t>朋友。</a:t>
            </a:r>
            <a:r>
              <a:rPr lang="zh-CN" altLang="en-US" sz="2400"/>
              <a:t>（续；动作描写；</a:t>
            </a:r>
            <a:r>
              <a:rPr lang="en-US" altLang="zh-CN"/>
              <a:t>“</a:t>
            </a:r>
            <a:r>
              <a:rPr lang="zh-CN" altLang="en-US"/>
              <a:t>The Many Assassinations of Samir, the Seller of Dreams</a:t>
            </a:r>
            <a:r>
              <a:rPr lang="en-US" altLang="zh-CN"/>
              <a:t>”</a:t>
            </a:r>
            <a:r>
              <a:rPr lang="zh-CN" altLang="en-US" sz="2400"/>
              <a:t>）</a:t>
            </a:r>
          </a:p>
          <a:p>
            <a:r>
              <a:rPr lang="en-US" altLang="zh-CN" sz="2400"/>
              <a:t>He </a:t>
            </a:r>
            <a:r>
              <a:rPr lang="en-US" altLang="zh-CN" sz="2400">
                <a:solidFill>
                  <a:srgbClr val="FF0000"/>
                </a:solidFill>
              </a:rPr>
              <a:t>leaned over</a:t>
            </a:r>
            <a:r>
              <a:rPr lang="en-US" altLang="zh-CN" sz="2400"/>
              <a:t> and </a:t>
            </a:r>
            <a:r>
              <a:rPr lang="en-US" altLang="zh-CN" sz="2400">
                <a:solidFill>
                  <a:schemeClr val="accent5"/>
                </a:solidFill>
              </a:rPr>
              <a:t>whispered </a:t>
            </a:r>
            <a:r>
              <a:rPr lang="en-US" altLang="zh-CN" sz="2400">
                <a:solidFill>
                  <a:schemeClr val="accent5"/>
                </a:solidFill>
                <a:highlight>
                  <a:srgbClr val="FFFF00"/>
                </a:highlight>
              </a:rPr>
              <a:t>to</a:t>
            </a:r>
            <a:r>
              <a:rPr lang="en-US" altLang="zh-CN" sz="2400"/>
              <a:t> the sad donkey </a:t>
            </a:r>
            <a:r>
              <a:rPr lang="en-US" altLang="zh-CN" sz="2400">
                <a:solidFill>
                  <a:schemeClr val="accent5"/>
                </a:solidFill>
              </a:rPr>
              <a:t>as if</a:t>
            </a:r>
            <a:r>
              <a:rPr lang="en-US" altLang="zh-CN" sz="2400"/>
              <a:t> it were a </a:t>
            </a:r>
            <a:r>
              <a:rPr lang="en-US" altLang="zh-CN" sz="2400">
                <a:solidFill>
                  <a:schemeClr val="accent5"/>
                </a:solidFill>
              </a:rPr>
              <a:t>trusted</a:t>
            </a:r>
            <a:r>
              <a:rPr lang="en-US" altLang="zh-CN" sz="2400"/>
              <a:t> friend.</a:t>
            </a:r>
          </a:p>
          <a:p>
            <a:endParaRPr lang="en-US" altLang="zh-CN" sz="2400"/>
          </a:p>
          <a:p>
            <a:r>
              <a:rPr lang="en-US" altLang="zh-CN" sz="2400"/>
              <a:t>6. </a:t>
            </a:r>
            <a:r>
              <a:rPr sz="2400"/>
              <a:t>我感到乐观，</a:t>
            </a:r>
            <a:r>
              <a:rPr sz="2400">
                <a:solidFill>
                  <a:srgbClr val="FF0000"/>
                </a:solidFill>
              </a:rPr>
              <a:t>倾向于</a:t>
            </a:r>
            <a:r>
              <a:rPr lang="en-US" altLang="zh-CN" sz="2400">
                <a:solidFill>
                  <a:schemeClr val="accent5"/>
                </a:solidFill>
              </a:rPr>
              <a:t>一份工会工作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(lean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toward(s)/to</a:t>
            </a:r>
            <a:r>
              <a:rPr lang="en-US" altLang="zh-CN" sz="2400">
                <a:sym typeface="+mn-ea"/>
              </a:rPr>
              <a:t> sb./sth.)</a:t>
            </a:r>
            <a:r>
              <a:rPr lang="zh-CN" altLang="en-US" sz="2400">
                <a:sym typeface="+mn-ea"/>
              </a:rPr>
              <a:t>（应；</a:t>
            </a:r>
            <a:r>
              <a:rPr lang="en-US">
                <a:sym typeface="+mn-ea"/>
              </a:rPr>
              <a:t>2023 Washington Post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I feel optimistic, and I’m </a:t>
            </a:r>
            <a:r>
              <a:rPr lang="en-US" altLang="zh-CN" sz="2400">
                <a:solidFill>
                  <a:srgbClr val="FF0000"/>
                </a:solidFill>
              </a:rPr>
              <a:t>leaning toward(s)/to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chemeClr val="accent5"/>
                </a:solidFill>
              </a:rPr>
              <a:t>a union job</a:t>
            </a:r>
            <a:r>
              <a:rPr lang="en-US" altLang="zh-CN" sz="2400"/>
              <a:t>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276340" y="127635"/>
            <a:ext cx="4206240" cy="407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highlight>
                  <a:srgbClr val="00FFFF"/>
                </a:highlight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leaned/leant-leaned/leant</a:t>
            </a:r>
            <a:endParaRPr lang="zh-CN" altLang="en-US" sz="2400" b="1">
              <a:solidFill>
                <a:schemeClr val="tx1"/>
              </a:solidFill>
              <a:highlight>
                <a:srgbClr val="00FFFF"/>
              </a:highlight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11675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get through /get θru:/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(设法)处理;完成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熬过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困难时期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通过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1. </a:t>
            </a:r>
            <a:r>
              <a:rPr lang="zh-CN" altLang="en-US" sz="2400">
                <a:sym typeface="+mn-ea"/>
              </a:rPr>
              <a:t>它</a:t>
            </a:r>
            <a:r>
              <a:rPr sz="2400">
                <a:sym typeface="+mn-ea"/>
              </a:rPr>
              <a:t>是我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依靠</a:t>
            </a:r>
            <a:r>
              <a:rPr lang="zh-CN" sz="2400">
                <a:sym typeface="+mn-ea"/>
              </a:rPr>
              <a:t>的岩石去</a:t>
            </a:r>
            <a:r>
              <a:rPr sz="2400">
                <a:sym typeface="+mn-ea"/>
              </a:rPr>
              <a:t>变得坚强并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度过那些艰难时期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（应；功能介绍；</a:t>
            </a:r>
            <a:r>
              <a:rPr lang="zh-CN">
                <a:sym typeface="+mn-ea"/>
              </a:rPr>
              <a:t>必二</a:t>
            </a:r>
            <a:r>
              <a:rPr lang="en-US" altLang="zh-CN">
                <a:sym typeface="+mn-ea"/>
              </a:rPr>
              <a:t>U5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It was the rock I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leant on/against</a:t>
            </a:r>
            <a:r>
              <a:rPr lang="en-US" altLang="zh-CN" sz="2400">
                <a:sym typeface="+mn-ea"/>
              </a:rPr>
              <a:t> to become strong and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get through those hard times</a:t>
            </a:r>
            <a:r>
              <a:rPr lang="en-US" altLang="zh-CN" sz="2400">
                <a:sym typeface="+mn-ea"/>
              </a:rPr>
              <a:t>.</a:t>
            </a:r>
          </a:p>
          <a:p>
            <a:r>
              <a:rPr lang="en-US" altLang="zh-CN" sz="2400">
                <a:sym typeface="+mn-ea"/>
              </a:rPr>
              <a:t>2. 我终于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完成</a:t>
            </a:r>
            <a:r>
              <a:rPr lang="en-US" altLang="zh-CN" sz="2400">
                <a:sym typeface="+mn-ea"/>
              </a:rPr>
              <a:t>了这项家庭作业。</a:t>
            </a:r>
            <a:r>
              <a:rPr lang="zh-CN" altLang="en-US" sz="2400">
                <a:sym typeface="+mn-ea"/>
              </a:rPr>
              <a:t>（应）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 finally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got through</a:t>
            </a:r>
            <a:r>
              <a:rPr lang="en-US" altLang="zh-CN" sz="2400">
                <a:sym typeface="+mn-ea"/>
              </a:rPr>
              <a:t> this homework assignment.</a:t>
            </a:r>
          </a:p>
          <a:p>
            <a:r>
              <a:rPr lang="en-US" altLang="zh-CN" sz="2400">
                <a:sym typeface="+mn-ea"/>
              </a:rPr>
              <a:t>3. 我们</a:t>
            </a:r>
            <a:r>
              <a:rPr lang="zh-CN" altLang="en-US" sz="2400">
                <a:sym typeface="+mn-ea"/>
              </a:rPr>
              <a:t>已经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消耗</a:t>
            </a:r>
            <a:r>
              <a:rPr lang="en-US" altLang="zh-CN" sz="2400">
                <a:sym typeface="+mn-ea"/>
              </a:rPr>
              <a:t>了很多</a:t>
            </a:r>
            <a:r>
              <a:rPr lang="zh-CN" altLang="en-US" sz="2400">
                <a:sym typeface="+mn-ea"/>
              </a:rPr>
              <a:t>轮胎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We've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got through</a:t>
            </a:r>
            <a:r>
              <a:rPr lang="en-US" altLang="zh-CN" sz="2400">
                <a:sym typeface="+mn-ea"/>
              </a:rPr>
              <a:t> a lot of tyres.</a:t>
            </a:r>
          </a:p>
          <a:p>
            <a:r>
              <a:rPr lang="en-US" altLang="zh-CN" sz="2400">
                <a:sym typeface="+mn-ea"/>
              </a:rPr>
              <a:t>4. 昨天晚上我给Hnnah打了很多电话，但都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打不通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</a:t>
            </a:r>
            <a:r>
              <a:rPr lang="en-US" altLang="zh-CN">
                <a:sym typeface="+mn-ea"/>
              </a:rPr>
              <a:t>2008</a:t>
            </a:r>
            <a:r>
              <a:rPr lang="zh-CN" altLang="en-US">
                <a:sym typeface="+mn-ea"/>
              </a:rPr>
              <a:t>湖南单选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I called Hnnah many times yesterday evening, but I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couldn’t get through</a:t>
            </a:r>
            <a:r>
              <a:rPr lang="en-US" altLang="zh-CN" sz="2400">
                <a:sym typeface="+mn-ea"/>
              </a:rPr>
              <a:t>. </a:t>
            </a:r>
          </a:p>
          <a:p>
            <a:r>
              <a:rPr lang="en-US" altLang="zh-CN" sz="2400">
                <a:sym typeface="+mn-ea"/>
              </a:rPr>
              <a:t>5. 由于温莎城堡是一座</a:t>
            </a:r>
            <a:r>
              <a:rPr lang="zh-CN" altLang="en-US" sz="2400">
                <a:sym typeface="+mn-ea"/>
              </a:rPr>
              <a:t>正在使用</a:t>
            </a:r>
            <a:r>
              <a:rPr lang="en-US" altLang="zh-CN" sz="2400">
                <a:sym typeface="+mn-ea"/>
              </a:rPr>
              <a:t>的皇家宫殿，游客和他们的物品应该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通过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机场式的安全检查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（应；景点介绍；</a:t>
            </a:r>
            <a:r>
              <a:rPr lang="en-US" altLang="zh-CN">
                <a:sym typeface="+mn-ea"/>
              </a:rPr>
              <a:t>2010</a:t>
            </a:r>
            <a:r>
              <a:rPr lang="zh-CN" altLang="en-US">
                <a:sym typeface="+mn-ea"/>
              </a:rPr>
              <a:t>天津阅读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As Windsor Castle is a working royal palace, visitors and their belongings should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get through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airport style security checks</a:t>
            </a:r>
            <a:r>
              <a:rPr lang="en-US" altLang="zh-CN" sz="2400">
                <a:sym typeface="+mn-ea"/>
              </a:rPr>
              <a:t>. </a:t>
            </a:r>
          </a:p>
          <a:p>
            <a:r>
              <a:rPr lang="en-US" altLang="zh-CN" sz="2400">
                <a:sym typeface="+mn-ea"/>
              </a:rPr>
              <a:t>6. 我们再一次未能在议会获得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通过该法案</a:t>
            </a:r>
            <a:r>
              <a:rPr lang="en-US" altLang="zh-CN" sz="2400">
                <a:sym typeface="+mn-ea"/>
              </a:rPr>
              <a:t>。</a:t>
            </a:r>
          </a:p>
          <a:p>
            <a:r>
              <a:rPr lang="en-US" altLang="zh-CN" sz="2400">
                <a:sym typeface="+mn-ea"/>
              </a:rPr>
              <a:t>Once again we failed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get the Bill through</a:t>
            </a:r>
            <a:r>
              <a:rPr lang="en-US" altLang="zh-CN" sz="2400">
                <a:sym typeface="+mn-ea"/>
              </a:rPr>
              <a:t> Parliament.</a:t>
            </a:r>
          </a:p>
          <a:p>
            <a:r>
              <a:rPr lang="en-US" altLang="zh-CN" sz="2400">
                <a:sym typeface="+mn-ea"/>
              </a:rPr>
              <a:t>7. </a:t>
            </a:r>
            <a:r>
              <a:rPr lang="zh-CN" altLang="en-US" sz="2400">
                <a:sym typeface="+mn-ea"/>
              </a:rPr>
              <a:t>一位老朋友很可能会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理解</a:t>
            </a:r>
            <a:r>
              <a:rPr lang="zh-CN" altLang="en-US" sz="2400">
                <a:sym typeface="+mn-ea"/>
              </a:rPr>
              <a:t>她并帮助她。</a:t>
            </a:r>
          </a:p>
          <a:p>
            <a:r>
              <a:rPr lang="en-US" altLang="zh-CN" sz="2400">
                <a:sym typeface="+mn-ea"/>
              </a:rPr>
              <a:t>An old friend might well be able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get through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</a:t>
            </a:r>
            <a:r>
              <a:rPr lang="en-US" altLang="zh-CN" sz="2400">
                <a:sym typeface="+mn-ea"/>
              </a:rPr>
              <a:t> her and help her.</a:t>
            </a: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satisfaction /ˌsætɪsˈfækʃn/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n.满足;满意;欣慰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此外，音乐给了我希望和</a:t>
            </a:r>
            <a:r>
              <a:rPr sz="2400">
                <a:solidFill>
                  <a:srgbClr val="FF0000"/>
                </a:solidFill>
              </a:rPr>
              <a:t>满足感</a:t>
            </a:r>
            <a:r>
              <a:rPr lang="en-US" altLang="zh-CN" sz="2400"/>
              <a:t>。</a:t>
            </a:r>
            <a:r>
              <a:rPr lang="zh-CN" altLang="en-US" sz="2400"/>
              <a:t>（应；音乐好处；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Moreover, music gave me hope and </a:t>
            </a:r>
            <a:r>
              <a:rPr lang="en-US" altLang="zh-CN" sz="2400">
                <a:solidFill>
                  <a:srgbClr val="FF0000"/>
                </a:solidFill>
              </a:rPr>
              <a:t>a sense/feeling of satisfaction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2. 检查员</a:t>
            </a:r>
            <a:r>
              <a:rPr lang="en-US" altLang="zh-CN" sz="2400">
                <a:solidFill>
                  <a:schemeClr val="accent5"/>
                </a:solidFill>
              </a:rPr>
              <a:t>挥动双臂</a:t>
            </a:r>
            <a:r>
              <a:rPr lang="en-US" altLang="zh-CN" sz="2400"/>
              <a:t>表示</a:t>
            </a:r>
            <a:r>
              <a:rPr lang="en-US" altLang="zh-CN" sz="2400">
                <a:solidFill>
                  <a:srgbClr val="FF0000"/>
                </a:solidFill>
              </a:rPr>
              <a:t>对地板的满意</a:t>
            </a:r>
            <a:r>
              <a:rPr lang="en-US" altLang="zh-CN" sz="2400"/>
              <a:t>。(satisfaction </a:t>
            </a:r>
            <a:r>
              <a:rPr lang="en-US" altLang="zh-CN" sz="2400">
                <a:highlight>
                  <a:srgbClr val="FFFF00"/>
                </a:highlight>
              </a:rPr>
              <a:t>with</a:t>
            </a:r>
            <a:r>
              <a:rPr lang="en-US" altLang="zh-CN" sz="2400"/>
              <a:t>)</a:t>
            </a:r>
            <a:r>
              <a:rPr lang="zh-CN" altLang="en-US" sz="2400">
                <a:sym typeface="+mn-ea"/>
              </a:rPr>
              <a:t>（续；动作描写；</a:t>
            </a:r>
            <a:r>
              <a:rPr lang="en-US" altLang="zh-CN">
                <a:sym typeface="+mn-ea"/>
              </a:rPr>
              <a:t>2015</a:t>
            </a:r>
            <a:r>
              <a:rPr lang="zh-CN" altLang="en-US">
                <a:sym typeface="+mn-ea"/>
              </a:rPr>
              <a:t>湖南阅读改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/>
              <a:t>The inspector </a:t>
            </a:r>
            <a:r>
              <a:rPr lang="en-US" altLang="zh-CN" sz="2400">
                <a:solidFill>
                  <a:schemeClr val="accent5"/>
                </a:solidFill>
              </a:rPr>
              <a:t>waved his arms</a:t>
            </a:r>
            <a:r>
              <a:rPr lang="en-US" altLang="zh-CN" sz="2400"/>
              <a:t> to show his </a:t>
            </a:r>
            <a:r>
              <a:rPr lang="en-US" altLang="zh-CN" sz="2400">
                <a:solidFill>
                  <a:srgbClr val="FF0000"/>
                </a:solidFill>
              </a:rPr>
              <a:t>satisfaction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with</a:t>
            </a:r>
            <a:r>
              <a:rPr lang="en-US" altLang="zh-CN" sz="2400">
                <a:solidFill>
                  <a:srgbClr val="FF0000"/>
                </a:solidFill>
              </a:rPr>
              <a:t> the floor</a:t>
            </a:r>
            <a:r>
              <a:rPr lang="en-US" altLang="zh-CN" sz="2400"/>
              <a:t>. </a:t>
            </a:r>
          </a:p>
          <a:p>
            <a:r>
              <a:rPr lang="en-US" altLang="zh-CN" sz="2400">
                <a:sym typeface="+mn-ea"/>
              </a:rPr>
              <a:t>3. 很难想象这个问题如何能</a:t>
            </a:r>
            <a:r>
              <a:rPr lang="zh-CN" altLang="en-US" sz="2400">
                <a:sym typeface="+mn-ea"/>
              </a:rPr>
              <a:t>被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解决</a:t>
            </a:r>
            <a:r>
              <a:rPr lang="zh-CN" altLang="en-US" sz="2400">
                <a:sym typeface="+mn-ea"/>
              </a:rPr>
              <a:t>得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令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每个人都满意</a:t>
            </a:r>
            <a:r>
              <a:rPr lang="en-US" altLang="zh-CN" sz="2400">
                <a:sym typeface="+mn-ea"/>
              </a:rPr>
              <a:t>。(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to</a:t>
            </a:r>
            <a:r>
              <a:rPr lang="en-US" altLang="zh-CN" sz="2400">
                <a:sym typeface="+mn-ea"/>
              </a:rPr>
              <a:t> one’s satisfaction)</a:t>
            </a:r>
          </a:p>
          <a:p>
            <a:r>
              <a:rPr lang="en-US" altLang="zh-CN" sz="2400">
                <a:sym typeface="+mn-ea"/>
              </a:rPr>
              <a:t>It is hard to see how the issue can be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resolved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everyone's satisfaction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 b="1">
              <a:highlight>
                <a:srgbClr val="00FFFF"/>
              </a:highlight>
              <a:sym typeface="+mn-ea"/>
            </a:endParaRPr>
          </a:p>
          <a:p>
            <a:r>
              <a:rPr lang="en-US" altLang="zh-CN" sz="2400" b="1">
                <a:highlight>
                  <a:srgbClr val="00FFFF"/>
                </a:highlight>
                <a:sym typeface="+mn-ea"/>
              </a:rPr>
              <a:t>Collocations:</a:t>
            </a:r>
          </a:p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ADJECTIVES</a:t>
            </a:r>
            <a:r>
              <a:rPr lang="zh-CN" altLang="en-US" sz="2400">
                <a:sym typeface="+mn-ea"/>
              </a:rPr>
              <a:t>】很满意</a:t>
            </a: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great/deep/immense/enormous/real/complete</a:t>
            </a:r>
            <a:r>
              <a:rPr lang="en-US" altLang="zh-CN" sz="2400">
                <a:sym typeface="+mn-ea"/>
              </a:rPr>
              <a:t> satisfaction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VERBS</a:t>
            </a:r>
            <a:r>
              <a:rPr lang="zh-CN" altLang="en-US" sz="2400">
                <a:sym typeface="+mn-ea"/>
              </a:rPr>
              <a:t>】从</a:t>
            </a:r>
            <a:r>
              <a:rPr lang="en-US" altLang="zh-CN" sz="2400">
                <a:sym typeface="+mn-ea"/>
              </a:rPr>
              <a:t>...</a:t>
            </a:r>
            <a:r>
              <a:rPr lang="zh-CN" altLang="en-US" sz="2400">
                <a:sym typeface="+mn-ea"/>
              </a:rPr>
              <a:t>获得满意</a:t>
            </a: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get/gain/derive/take</a:t>
            </a:r>
            <a:r>
              <a:rPr lang="en-US" altLang="zh-CN" sz="2400">
                <a:sym typeface="+mn-ea"/>
              </a:rPr>
              <a:t> satisfaction 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from</a:t>
            </a:r>
            <a:r>
              <a:rPr lang="en-US" altLang="zh-CN" sz="2400">
                <a:sym typeface="+mn-ea"/>
              </a:rPr>
              <a:t> sth.</a:t>
            </a:r>
          </a:p>
          <a:p>
            <a:r>
              <a:rPr lang="en-US" altLang="zh-CN" sz="2400">
                <a:sym typeface="+mn-ea"/>
              </a:rPr>
              <a:t>sth.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gives/brings</a:t>
            </a:r>
            <a:r>
              <a:rPr lang="en-US" altLang="zh-CN" sz="2400">
                <a:sym typeface="+mn-ea"/>
              </a:rPr>
              <a:t> sb. satisfcation</a:t>
            </a:r>
          </a:p>
          <a:p>
            <a:r>
              <a:rPr lang="zh-CN" altLang="en-US" sz="2400">
                <a:sym typeface="+mn-ea"/>
              </a:rPr>
              <a:t>表达满意</a:t>
            </a: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express/show</a:t>
            </a:r>
            <a:r>
              <a:rPr lang="en-US" altLang="zh-CN" sz="2400">
                <a:sym typeface="+mn-ea"/>
              </a:rPr>
              <a:t> satisfaction</a:t>
            </a:r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01360" y="4787900"/>
            <a:ext cx="63480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【</a:t>
            </a:r>
            <a:r>
              <a:rPr lang="en-US" altLang="zh-CN" sz="2400">
                <a:sym typeface="+mn-ea"/>
              </a:rPr>
              <a:t>PHRASES</a:t>
            </a:r>
            <a:r>
              <a:rPr lang="zh-CN" altLang="en-US" sz="2400">
                <a:sym typeface="+mn-ea"/>
              </a:rPr>
              <a:t>】</a:t>
            </a:r>
          </a:p>
          <a:p>
            <a:r>
              <a:rPr lang="zh-CN" altLang="en-US" sz="2400">
                <a:sym typeface="+mn-ea"/>
              </a:rPr>
              <a:t>满意的笑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表情</a:t>
            </a: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a smile/look of</a:t>
            </a:r>
            <a:r>
              <a:rPr lang="en-US" altLang="zh-CN" sz="2400">
                <a:sym typeface="+mn-ea"/>
              </a:rPr>
              <a:t> satisfaction</a:t>
            </a:r>
          </a:p>
          <a:p>
            <a:r>
              <a:rPr lang="zh-CN" altLang="en-US" sz="2400">
                <a:sym typeface="+mn-ea"/>
              </a:rPr>
              <a:t>满意程度</a:t>
            </a:r>
          </a:p>
          <a:p>
            <a:r>
              <a:rPr lang="en-US" altLang="zh-CN" sz="2400">
                <a:sym typeface="+mn-ea"/>
              </a:rPr>
              <a:t>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level</a:t>
            </a:r>
            <a:r>
              <a:rPr lang="en-US" altLang="zh-CN" sz="2400">
                <a:sym typeface="+mn-ea"/>
              </a:rPr>
              <a:t> of satisfaction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various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/ˈveəriəs/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adj.各种不同的;各种各样的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6071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与此同时，当我们感到悲伤或孤独时，我们都会</a:t>
            </a:r>
            <a:r>
              <a:rPr lang="en-US" altLang="zh-CN" sz="2400">
                <a:solidFill>
                  <a:schemeClr val="accent5"/>
                </a:solidFill>
              </a:rPr>
              <a:t>经历</a:t>
            </a:r>
            <a:r>
              <a:rPr sz="2400">
                <a:solidFill>
                  <a:srgbClr val="FF0000"/>
                </a:solidFill>
              </a:rPr>
              <a:t>不同的</a:t>
            </a:r>
            <a:r>
              <a:rPr sz="2400"/>
              <a:t>时期</a:t>
            </a:r>
            <a:r>
              <a:rPr lang="en-US" altLang="zh-CN" sz="2400"/>
              <a:t>。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/>
              <a:t>（续；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At the same time, we all </a:t>
            </a:r>
            <a:r>
              <a:rPr lang="en-US" altLang="zh-CN" sz="2400">
                <a:solidFill>
                  <a:schemeClr val="accent5"/>
                </a:solidFill>
              </a:rPr>
              <a:t>go through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various</a:t>
            </a:r>
            <a:r>
              <a:rPr lang="en-US" altLang="zh-CN" sz="2400"/>
              <a:t> periods when we feel sad or alone.</a:t>
            </a:r>
          </a:p>
          <a:p>
            <a:r>
              <a:rPr lang="en-US" altLang="zh-CN" sz="2400"/>
              <a:t>2. 为了帮助新生</a:t>
            </a:r>
            <a:r>
              <a:rPr lang="en-US" altLang="zh-CN" sz="2400">
                <a:solidFill>
                  <a:schemeClr val="accent5"/>
                </a:solidFill>
              </a:rPr>
              <a:t>适应新环境</a:t>
            </a:r>
            <a:r>
              <a:rPr lang="en-US" altLang="zh-CN" sz="2400"/>
              <a:t>，学生会每周组织</a:t>
            </a:r>
            <a:r>
              <a:rPr lang="en-US" altLang="zh-CN" sz="2400">
                <a:solidFill>
                  <a:srgbClr val="FF0000"/>
                </a:solidFill>
              </a:rPr>
              <a:t>各种</a:t>
            </a:r>
            <a:r>
              <a:rPr lang="zh-CN" altLang="en-US" sz="2400"/>
              <a:t>活动</a:t>
            </a:r>
            <a:r>
              <a:rPr lang="en-US" altLang="zh-CN" sz="2400"/>
              <a:t>。</a:t>
            </a:r>
            <a:r>
              <a:rPr lang="zh-CN" altLang="en-US" sz="2400"/>
              <a:t>（应；活动介绍；</a:t>
            </a:r>
            <a:r>
              <a:rPr lang="en-US" altLang="zh-CN"/>
              <a:t>2008</a:t>
            </a:r>
            <a:r>
              <a:rPr lang="zh-CN" altLang="en-US"/>
              <a:t>广东写作改</a:t>
            </a:r>
            <a:r>
              <a:rPr lang="zh-CN" altLang="en-US" sz="2400"/>
              <a:t>）</a:t>
            </a:r>
            <a:endParaRPr lang="en-US" altLang="zh-CN" sz="2400">
              <a:solidFill>
                <a:schemeClr val="accent5"/>
              </a:solidFill>
            </a:endParaRPr>
          </a:p>
          <a:p>
            <a:r>
              <a:rPr lang="en-US" altLang="zh-CN" sz="2400"/>
              <a:t>To help the freshman </a:t>
            </a:r>
            <a:r>
              <a:rPr lang="en-US" altLang="zh-CN" sz="2400">
                <a:solidFill>
                  <a:schemeClr val="accent5"/>
                </a:solidFill>
              </a:rPr>
              <a:t>get adapted to the new environment</a:t>
            </a:r>
            <a:r>
              <a:rPr lang="en-US" altLang="zh-CN" sz="2400"/>
              <a:t>, the Students’ Union organizes </a:t>
            </a:r>
            <a:r>
              <a:rPr lang="en-US" altLang="zh-CN" sz="2400">
                <a:solidFill>
                  <a:srgbClr val="FF0000"/>
                </a:solidFill>
              </a:rPr>
              <a:t>various</a:t>
            </a:r>
            <a:r>
              <a:rPr lang="en-US" altLang="zh-CN" sz="2400"/>
              <a:t> activities every week.</a:t>
            </a:r>
          </a:p>
          <a:p>
            <a:r>
              <a:rPr lang="en-US" altLang="zh-CN" sz="2400"/>
              <a:t>3. 参加我们</a:t>
            </a:r>
            <a:r>
              <a:rPr lang="en-US" altLang="zh-CN" sz="2400">
                <a:solidFill>
                  <a:schemeClr val="accent5"/>
                </a:solidFill>
              </a:rPr>
              <a:t>教堂支持的</a:t>
            </a:r>
            <a:r>
              <a:rPr lang="en-US" altLang="zh-CN" sz="2400"/>
              <a:t>圣诞派对的贫困儿童</a:t>
            </a:r>
            <a:r>
              <a:rPr lang="en-US" altLang="zh-CN" sz="2400">
                <a:solidFill>
                  <a:schemeClr val="accent5"/>
                </a:solidFill>
              </a:rPr>
              <a:t>享用</a:t>
            </a:r>
            <a:r>
              <a:rPr lang="en-US" altLang="zh-CN" sz="2400"/>
              <a:t>了圣诞食品，享受了精彩的表演，并收到了圣诞老人的</a:t>
            </a:r>
            <a:r>
              <a:rPr lang="en-US" altLang="zh-CN" sz="2400">
                <a:solidFill>
                  <a:srgbClr val="FF0000"/>
                </a:solidFill>
              </a:rPr>
              <a:t>各种</a:t>
            </a:r>
            <a:r>
              <a:rPr lang="en-US" altLang="zh-CN" sz="2400"/>
              <a:t>礼物。当所有的孩子都</a:t>
            </a:r>
            <a:r>
              <a:rPr lang="zh-CN" altLang="en-US" sz="2400"/>
              <a:t>离开</a:t>
            </a:r>
            <a:r>
              <a:rPr lang="en-US" altLang="zh-CN" sz="2400"/>
              <a:t>了，我们</a:t>
            </a:r>
            <a:r>
              <a:rPr lang="en-US" altLang="zh-CN" sz="2400">
                <a:solidFill>
                  <a:schemeClr val="accent5"/>
                </a:solidFill>
              </a:rPr>
              <a:t>疲惫地松了一口气</a:t>
            </a:r>
            <a:r>
              <a:rPr lang="en-US" altLang="zh-CN" sz="2400"/>
              <a:t>。</a:t>
            </a:r>
            <a:r>
              <a:rPr lang="zh-CN" altLang="en-US" sz="2400">
                <a:sym typeface="+mn-ea"/>
              </a:rPr>
              <a:t>（续；节日活动；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河北高一期中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圣诞送礼物</a:t>
            </a:r>
            <a:r>
              <a:rPr lang="en-US" altLang="zh-CN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The poor children who attended our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church-supported</a:t>
            </a:r>
            <a:r>
              <a:rPr lang="en-US" altLang="zh-CN" sz="2400">
                <a:sym typeface="+mn-ea"/>
              </a:rPr>
              <a:t> Christmas party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feasted on</a:t>
            </a:r>
            <a:r>
              <a:rPr lang="en-US" altLang="zh-CN" sz="2400">
                <a:sym typeface="+mn-ea"/>
              </a:rPr>
              <a:t> Christmas foods, enjoyed wonderful shows and received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various</a:t>
            </a:r>
            <a:r>
              <a:rPr lang="en-US" altLang="zh-CN" sz="2400">
                <a:sym typeface="+mn-ea"/>
              </a:rPr>
              <a:t> gifts from Santa. When all the children had left, we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breathed a sigh of relief with tiredness</a:t>
            </a:r>
            <a:r>
              <a:rPr lang="en-US" altLang="zh-CN" sz="2400">
                <a:sym typeface="+mn-ea"/>
              </a:rPr>
              <a:t>. </a:t>
            </a:r>
            <a:endParaRPr lang="zh-CN" altLang="en-US" sz="2400">
              <a:sym typeface="+mn-ea"/>
            </a:endParaRPr>
          </a:p>
        </p:txBody>
      </p:sp>
      <p:pic>
        <p:nvPicPr>
          <p:cNvPr id="3" name="https://photo-static-api.fotomore.com/creative/vcg/400/version23/VCG21406511191.jpg?uid=386&amp;timestamp=1718504808&amp;sign=9865e1fcd307ca64a30854abf46ea4d6" descr="用手工玩具装饰的圣诞礼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505" y="5203825"/>
            <a:ext cx="3325495" cy="165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800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energy /ˈenədʒi/             n. 能源;能量;精力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088072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3. </a:t>
            </a:r>
            <a:r>
              <a:rPr sz="2400"/>
              <a:t>我</a:t>
            </a:r>
            <a:r>
              <a:rPr lang="zh-CN" sz="2400">
                <a:solidFill>
                  <a:srgbClr val="FF0000"/>
                </a:solidFill>
              </a:rPr>
              <a:t>把我的全部精力投入</a:t>
            </a:r>
            <a:r>
              <a:rPr sz="2400"/>
              <a:t>到篮球中</a:t>
            </a:r>
            <a:r>
              <a:rPr lang="zh-CN" sz="2400"/>
              <a:t>以</a:t>
            </a:r>
            <a:r>
              <a:rPr sz="2400"/>
              <a:t>成为</a:t>
            </a:r>
            <a:r>
              <a:rPr lang="zh-CN" sz="2400"/>
              <a:t>最佳</a:t>
            </a:r>
            <a:r>
              <a:rPr sz="2400"/>
              <a:t>球员</a:t>
            </a:r>
            <a:r>
              <a:rPr lang="zh-CN" altLang="en-US" sz="2400"/>
              <a:t>。（应）</a:t>
            </a:r>
          </a:p>
          <a:p>
            <a:r>
              <a:rPr lang="en-US" altLang="zh-CN" sz="2400"/>
              <a:t>I </a:t>
            </a:r>
            <a:r>
              <a:rPr lang="en-US" altLang="zh-CN" sz="2400">
                <a:solidFill>
                  <a:srgbClr val="FF0000"/>
                </a:solidFill>
              </a:rPr>
              <a:t>put/apply/devote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all my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energies into</a:t>
            </a:r>
            <a:r>
              <a:rPr lang="en-US" altLang="zh-CN" sz="2400"/>
              <a:t> basketball to become the best player.</a:t>
            </a:r>
          </a:p>
          <a:p>
            <a:endParaRPr lang="en-US" altLang="zh-CN" sz="2400"/>
          </a:p>
          <a:p>
            <a:r>
              <a:rPr lang="en-US" altLang="zh-CN" sz="2400"/>
              <a:t>4.</a:t>
            </a:r>
            <a:r>
              <a:rPr lang="en-US" altLang="zh-CN" sz="2400">
                <a:sym typeface="+mn-ea"/>
              </a:rPr>
              <a:t>我们应该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充分利用</a:t>
            </a:r>
            <a:r>
              <a:rPr lang="en-US" altLang="zh-CN" sz="2400">
                <a:sym typeface="+mn-ea"/>
              </a:rPr>
              <a:t>其他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可再生能源</a:t>
            </a:r>
            <a:r>
              <a:rPr lang="en-US" altLang="zh-CN" sz="2400">
                <a:sym typeface="+mn-ea"/>
              </a:rPr>
              <a:t>来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节约</a:t>
            </a:r>
            <a:r>
              <a:rPr lang="en-US" altLang="zh-CN" sz="2400">
                <a:sym typeface="+mn-ea"/>
              </a:rPr>
              <a:t>石油和天然气。</a:t>
            </a:r>
            <a:r>
              <a:rPr lang="zh-CN" altLang="en-US" sz="2400">
                <a:sym typeface="+mn-ea"/>
              </a:rPr>
              <a:t>（应）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We should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conserve</a:t>
            </a:r>
            <a:r>
              <a:rPr lang="en-US" altLang="zh-CN" sz="2400">
                <a:sym typeface="+mn-ea"/>
              </a:rPr>
              <a:t> oil and gas by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making full use of</a:t>
            </a:r>
            <a:r>
              <a:rPr lang="en-US" altLang="zh-CN" sz="2400">
                <a:sym typeface="+mn-ea"/>
              </a:rPr>
              <a:t> other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renewable energy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r>
              <a:rPr lang="en-US" altLang="zh-CN" sz="2400"/>
              <a:t> </a:t>
            </a:r>
          </a:p>
          <a:p>
            <a:r>
              <a:rPr lang="en-US" altLang="zh-CN" sz="2400">
                <a:sym typeface="+mn-ea"/>
              </a:rPr>
              <a:t>5.  看到David到达终点线，观众们充满了欢呼和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活力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全国</a:t>
            </a:r>
            <a:r>
              <a:rPr lang="en-US" altLang="zh-CN">
                <a:sym typeface="+mn-ea"/>
              </a:rPr>
              <a:t>“David</a:t>
            </a:r>
            <a:r>
              <a:rPr lang="zh-CN" altLang="en-US">
                <a:sym typeface="+mn-ea"/>
              </a:rPr>
              <a:t>越野跑</a:t>
            </a:r>
            <a:r>
              <a:rPr lang="en-US" altLang="zh-CN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Seeing David reach the final line, the audience was full of cheers and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energy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/>
          </a:p>
          <a:p>
            <a:r>
              <a:rPr lang="en-US" altLang="zh-CN" sz="2400"/>
              <a:t>6.</a:t>
            </a:r>
            <a:r>
              <a:rPr sz="2400"/>
              <a:t>“</a:t>
            </a:r>
            <a:r>
              <a:rPr lang="zh-CN" sz="2400"/>
              <a:t>加油</a:t>
            </a:r>
            <a:r>
              <a:rPr sz="2400"/>
              <a:t>！你能</a:t>
            </a:r>
            <a:r>
              <a:rPr lang="zh-CN" sz="2400"/>
              <a:t>做到</a:t>
            </a:r>
            <a:r>
              <a:rPr sz="2400"/>
              <a:t>！”他们</a:t>
            </a:r>
            <a:r>
              <a:rPr lang="zh-CN" sz="2400">
                <a:solidFill>
                  <a:srgbClr val="FF0000"/>
                </a:solidFill>
              </a:rPr>
              <a:t>积极</a:t>
            </a:r>
            <a:r>
              <a:rPr sz="2400">
                <a:solidFill>
                  <a:srgbClr val="FF0000"/>
                </a:solidFill>
              </a:rPr>
              <a:t>地</a:t>
            </a:r>
            <a:r>
              <a:rPr sz="2400"/>
              <a:t>喊道</a:t>
            </a:r>
            <a:r>
              <a:rPr lang="en-US" altLang="zh-CN" sz="2400"/>
              <a:t>。</a:t>
            </a:r>
            <a:r>
              <a:rPr lang="zh-CN" altLang="en-US" sz="2400"/>
              <a:t>（</a:t>
            </a:r>
            <a:r>
              <a:rPr lang="zh-CN" altLang="en-US" sz="2400">
                <a:sym typeface="+mn-ea"/>
              </a:rPr>
              <a:t>续；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全国</a:t>
            </a:r>
            <a:r>
              <a:rPr lang="en-US" altLang="zh-CN">
                <a:sym typeface="+mn-ea"/>
              </a:rPr>
              <a:t>“David</a:t>
            </a:r>
            <a:r>
              <a:rPr lang="zh-CN" altLang="en-US">
                <a:sym typeface="+mn-ea"/>
              </a:rPr>
              <a:t>越野跑</a:t>
            </a:r>
            <a:r>
              <a:rPr lang="en-US" altLang="zh-CN" sz="2400">
                <a:sym typeface="+mn-ea"/>
              </a:rPr>
              <a:t>”</a:t>
            </a:r>
            <a:r>
              <a:rPr lang="zh-CN" altLang="en-US" sz="2400"/>
              <a:t>）</a:t>
            </a:r>
            <a:endParaRPr lang="en-US" sz="2400"/>
          </a:p>
          <a:p>
            <a:r>
              <a:rPr lang="en-US" sz="2400"/>
              <a:t>“Come on! You can make it!” they shouted </a:t>
            </a:r>
            <a:r>
              <a:rPr lang="en-US" sz="2400">
                <a:solidFill>
                  <a:srgbClr val="FF0000"/>
                </a:solidFill>
              </a:rPr>
              <a:t>energetically</a:t>
            </a:r>
            <a:r>
              <a:rPr lang="en-US" sz="2400"/>
              <a:t>.</a:t>
            </a:r>
          </a:p>
          <a:p>
            <a:endParaRPr sz="2400"/>
          </a:p>
          <a:p>
            <a:r>
              <a:rPr lang="en-US" sz="2400"/>
              <a:t>7. </a:t>
            </a:r>
            <a:r>
              <a:rPr lang="zh-CN" altLang="en-US" sz="2400"/>
              <a:t>她</a:t>
            </a:r>
            <a:r>
              <a:rPr lang="zh-CN" altLang="en-US" sz="2400">
                <a:solidFill>
                  <a:srgbClr val="FF0000"/>
                </a:solidFill>
              </a:rPr>
              <a:t>精力充沛地</a:t>
            </a:r>
            <a:r>
              <a:rPr lang="zh-CN" altLang="en-US" sz="2400"/>
              <a:t>说着话，</a:t>
            </a:r>
            <a:r>
              <a:rPr lang="zh-CN" altLang="en-US" sz="2400">
                <a:solidFill>
                  <a:srgbClr val="0070C0"/>
                </a:solidFill>
              </a:rPr>
              <a:t>滔滔不绝</a:t>
            </a:r>
            <a:r>
              <a:rPr lang="zh-CN" altLang="en-US" sz="2400"/>
              <a:t>。（续；动作描写）</a:t>
            </a:r>
            <a:endParaRPr lang="en-US" sz="2400"/>
          </a:p>
          <a:p>
            <a:r>
              <a:rPr lang="en-US" sz="2400"/>
              <a:t>Sh</a:t>
            </a:r>
            <a:r>
              <a:rPr sz="2400"/>
              <a:t>e spoke </a:t>
            </a:r>
            <a:r>
              <a:rPr sz="2400">
                <a:solidFill>
                  <a:srgbClr val="FF0000"/>
                </a:solidFill>
              </a:rPr>
              <a:t>energetically</a:t>
            </a:r>
            <a:r>
              <a:rPr sz="2400"/>
              <a:t> and </a:t>
            </a:r>
            <a:r>
              <a:rPr sz="2400">
                <a:solidFill>
                  <a:srgbClr val="0070C0"/>
                </a:solidFill>
              </a:rPr>
              <a:t>h</a:t>
            </a:r>
            <a:r>
              <a:rPr lang="en-US" sz="2400">
                <a:solidFill>
                  <a:srgbClr val="0070C0"/>
                </a:solidFill>
              </a:rPr>
              <a:t>er</a:t>
            </a:r>
            <a:r>
              <a:rPr sz="2400">
                <a:solidFill>
                  <a:srgbClr val="0070C0"/>
                </a:solidFill>
              </a:rPr>
              <a:t> words tripped over </a:t>
            </a:r>
          </a:p>
          <a:p>
            <a:r>
              <a:rPr sz="2400">
                <a:solidFill>
                  <a:srgbClr val="0070C0"/>
                </a:solidFill>
              </a:rPr>
              <a:t>one another as they tumbled out</a:t>
            </a:r>
            <a:r>
              <a:rPr sz="2400"/>
              <a:t>.</a:t>
            </a:r>
          </a:p>
          <a:p>
            <a:endParaRPr lang="en-US" altLang="zh-CN" sz="2400"/>
          </a:p>
        </p:txBody>
      </p:sp>
      <p:pic>
        <p:nvPicPr>
          <p:cNvPr id="2" name="http://photo-static-api.fotomore.com/creative/vcg/400/new/VCG41N934607722.jpg?uid=386&amp;timestamp=1696508264&amp;sign=c80af0353e1ea6469a1b5f1b14eeeaf9" descr="templates\picture_hover\&amp;pky230_sjzg_VCG41N934607722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935" y="3599180"/>
            <a:ext cx="4711065" cy="33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repetition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/ˌrepəˈtɪʃn/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n.重复;重做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0262235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习惯是通过学习和</a:t>
            </a:r>
            <a:r>
              <a:rPr lang="en-US" altLang="zh-CN" sz="2400">
                <a:solidFill>
                  <a:srgbClr val="FF0000"/>
                </a:solidFill>
              </a:rPr>
              <a:t>重复</a:t>
            </a:r>
            <a:r>
              <a:rPr lang="en-US" altLang="zh-CN" sz="2400"/>
              <a:t>建立起来的。</a:t>
            </a:r>
            <a:r>
              <a:rPr lang="zh-CN" altLang="en-US" sz="2400"/>
              <a:t>（应；</a:t>
            </a:r>
            <a:r>
              <a:rPr lang="en-US" altLang="zh-CN"/>
              <a:t>2023</a:t>
            </a:r>
            <a:r>
              <a:rPr lang="zh-CN" altLang="en-US"/>
              <a:t>北京阅读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Habits are built through learning and </a:t>
            </a:r>
            <a:r>
              <a:rPr lang="en-US" altLang="zh-CN" sz="2400">
                <a:solidFill>
                  <a:srgbClr val="FF0000"/>
                </a:solidFill>
              </a:rPr>
              <a:t>repetition</a:t>
            </a:r>
            <a:r>
              <a:rPr lang="en-US" altLang="zh-CN" sz="2400"/>
              <a:t>.  </a:t>
            </a:r>
          </a:p>
          <a:p>
            <a:r>
              <a:rPr lang="en-US" altLang="zh-CN" sz="2400">
                <a:sym typeface="+mn-ea"/>
              </a:rPr>
              <a:t>2. 我们不想看到去年的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悲剧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重演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（续）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We do not want to see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 repetition 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of</a:t>
            </a:r>
            <a:r>
              <a:rPr lang="en-US" altLang="zh-CN" sz="2400">
                <a:sym typeface="+mn-ea"/>
              </a:rPr>
              <a:t> last year's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tragic events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3. 现在，计算机正被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引入</a:t>
            </a:r>
            <a:r>
              <a:rPr lang="en-US" altLang="zh-CN" sz="2400">
                <a:sym typeface="+mn-ea"/>
              </a:rPr>
              <a:t>这一行业来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执行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重复性任务</a:t>
            </a:r>
            <a:r>
              <a:rPr lang="en-US" altLang="zh-CN" sz="2400">
                <a:sym typeface="+mn-ea"/>
              </a:rPr>
              <a:t>。</a:t>
            </a:r>
          </a:p>
          <a:p>
            <a:r>
              <a:rPr lang="en-US" altLang="zh-CN" sz="2400">
                <a:sym typeface="+mn-ea"/>
              </a:rPr>
              <a:t>Computers are now being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brought into</a:t>
            </a:r>
            <a:r>
              <a:rPr lang="en-US" altLang="zh-CN" sz="2400">
                <a:sym typeface="+mn-ea"/>
              </a:rPr>
              <a:t> this profession to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perform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repetitive tasks</a:t>
            </a:r>
            <a:r>
              <a:rPr lang="en-US" altLang="zh-CN" sz="2400">
                <a:sym typeface="+mn-ea"/>
              </a:rPr>
              <a:t>.</a:t>
            </a: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4. 这个职位在最后一刻</a:t>
            </a:r>
            <a:r>
              <a:rPr lang="zh-CN" altLang="en-US" sz="2400">
                <a:sym typeface="+mn-ea"/>
              </a:rPr>
              <a:t>被</a:t>
            </a:r>
            <a:r>
              <a:rPr lang="en-US" altLang="zh-CN" sz="2400">
                <a:sym typeface="+mn-ea"/>
              </a:rPr>
              <a:t>提供，</a:t>
            </a:r>
            <a:r>
              <a:rPr lang="zh-CN" altLang="en-US" sz="2400">
                <a:sym typeface="+mn-ea"/>
              </a:rPr>
              <a:t>并且</a:t>
            </a:r>
            <a:r>
              <a:rPr lang="en-US" altLang="zh-CN" sz="2400">
                <a:sym typeface="+mn-ea"/>
              </a:rPr>
              <a:t>我有两周的时间来准备，</a:t>
            </a:r>
            <a:r>
              <a:rPr lang="zh-CN" altLang="en-US" sz="2400">
                <a:sym typeface="+mn-ea"/>
              </a:rPr>
              <a:t>在</a:t>
            </a:r>
            <a:r>
              <a:rPr lang="en-US" altLang="zh-CN" sz="2400">
                <a:sym typeface="+mn-ea"/>
              </a:rPr>
              <a:t>这段时间我一直在寻找公文包，</a:t>
            </a:r>
            <a:r>
              <a:rPr lang="zh-CN" altLang="en-US" sz="2400">
                <a:sym typeface="+mn-ea"/>
              </a:rPr>
              <a:t>然后</a:t>
            </a:r>
            <a:r>
              <a:rPr lang="en-US" altLang="zh-CN" sz="2400">
                <a:sym typeface="+mn-ea"/>
              </a:rPr>
              <a:t>站在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全身镜</a:t>
            </a:r>
            <a:r>
              <a:rPr lang="en-US" altLang="zh-CN" sz="2400">
                <a:sym typeface="+mn-ea"/>
              </a:rPr>
              <a:t>前，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重复</a:t>
            </a:r>
            <a:r>
              <a:rPr lang="en-US" altLang="zh-CN" sz="2400">
                <a:sym typeface="+mn-ea"/>
              </a:rPr>
              <a:t>着“同学们，你好，我是戴维斯先生。”</a:t>
            </a:r>
            <a:r>
              <a:rPr lang="zh-CN" altLang="en-US" sz="2400">
                <a:sym typeface="+mn-ea"/>
              </a:rPr>
              <a:t>（续；动作描写；</a:t>
            </a:r>
            <a:r>
              <a:rPr lang="en-US" altLang="zh-CN">
                <a:sym typeface="+mn-ea"/>
              </a:rPr>
              <a:t>2011</a:t>
            </a:r>
            <a:r>
              <a:rPr lang="zh-CN" altLang="en-US">
                <a:sym typeface="+mn-ea"/>
              </a:rPr>
              <a:t>广东阅读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The position was offered at the last minute, and I was given two </a:t>
            </a:r>
          </a:p>
          <a:p>
            <a:r>
              <a:rPr lang="en-US" altLang="zh-CN" sz="2400">
                <a:sym typeface="+mn-ea"/>
              </a:rPr>
              <a:t>weeks to prepare, a period I spent searching for briefcase and </a:t>
            </a:r>
          </a:p>
          <a:p>
            <a:r>
              <a:rPr lang="en-US" altLang="zh-CN" sz="2400">
                <a:sym typeface="+mn-ea"/>
              </a:rPr>
              <a:t>standing before my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full-length mirror</a:t>
            </a:r>
            <a:r>
              <a:rPr lang="en-US" altLang="zh-CN" sz="2400">
                <a:sym typeface="+mn-ea"/>
              </a:rPr>
              <a:t>,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repeating</a:t>
            </a:r>
            <a:r>
              <a:rPr lang="en-US" altLang="zh-CN" sz="2400">
                <a:sym typeface="+mn-ea"/>
              </a:rPr>
              <a:t> the words, “Hello,</a:t>
            </a:r>
          </a:p>
          <a:p>
            <a:r>
              <a:rPr lang="en-US" altLang="zh-CN" sz="2400">
                <a:sym typeface="+mn-ea"/>
              </a:rPr>
              <a:t>class. I’m Mr. Davis.” </a:t>
            </a: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  <p:pic>
        <p:nvPicPr>
          <p:cNvPr id="2" name="https://photo-static-api.fotomore.com/creative/vcg/400/new/VCG41N1155144740.jpg?uid=386&amp;timestamp=1718506546&amp;sign=6ae74503622afcf30b2a0a1be7a09ddd" descr="好吧，你得做得更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443730"/>
            <a:ext cx="3619500" cy="241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outline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/ˈaʊtlaɪn/        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n.&amp;vt.概述;概要</a:t>
            </a:r>
            <a:endParaRPr sz="28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n.</a:t>
            </a:r>
          </a:p>
          <a:p>
            <a:r>
              <a:rPr lang="en-US" altLang="zh-CN" sz="2400"/>
              <a:t>1. </a:t>
            </a:r>
            <a:r>
              <a:rPr sz="2400"/>
              <a:t>我记得我们走到一个十字路口，到处都是沙子，</a:t>
            </a:r>
            <a:r>
              <a:rPr lang="zh-CN" sz="2400"/>
              <a:t>和</a:t>
            </a:r>
            <a:r>
              <a:rPr sz="2400"/>
              <a:t>两条</a:t>
            </a:r>
            <a:r>
              <a:rPr lang="zh-CN" sz="2400"/>
              <a:t>交叉路口</a:t>
            </a:r>
            <a:r>
              <a:rPr sz="2400"/>
              <a:t>的</a:t>
            </a:r>
            <a:r>
              <a:rPr sz="2400">
                <a:solidFill>
                  <a:srgbClr val="FF0000"/>
                </a:solidFill>
              </a:rPr>
              <a:t>轮廓</a:t>
            </a:r>
            <a:r>
              <a:rPr sz="2400"/>
              <a:t>。</a:t>
            </a:r>
            <a:r>
              <a:rPr lang="zh-CN" altLang="en-US" sz="2400"/>
              <a:t>（续；环境描写；</a:t>
            </a:r>
            <a:r>
              <a:rPr lang="en-US" altLang="zh-CN"/>
              <a:t> “</a:t>
            </a:r>
            <a:r>
              <a:t>Everything Sad Is Untrue</a:t>
            </a:r>
            <a:r>
              <a:rPr lang="en-US"/>
              <a:t>”</a:t>
            </a:r>
            <a:r>
              <a:t> 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 remember we came up to a crossroad, sand everywhere, and the </a:t>
            </a:r>
            <a:r>
              <a:rPr lang="en-US" altLang="zh-CN" sz="2400">
                <a:solidFill>
                  <a:srgbClr val="FF0000"/>
                </a:solidFill>
              </a:rPr>
              <a:t>outline</a:t>
            </a:r>
            <a:r>
              <a:rPr lang="en-US" altLang="zh-CN" sz="2400"/>
              <a:t> of two intersecting roads.</a:t>
            </a:r>
          </a:p>
          <a:p>
            <a:r>
              <a:rPr lang="en-US" altLang="zh-CN" sz="2400"/>
              <a:t>2. 她简略地勾勒出人物的</a:t>
            </a:r>
            <a:r>
              <a:rPr lang="en-US" altLang="zh-CN" sz="2400">
                <a:solidFill>
                  <a:srgbClr val="FF0000"/>
                </a:solidFill>
              </a:rPr>
              <a:t>轮廓</a:t>
            </a:r>
            <a:r>
              <a:rPr lang="en-US" altLang="zh-CN" sz="2400"/>
              <a:t>。</a:t>
            </a:r>
            <a:r>
              <a:rPr lang="zh-CN" altLang="en-US" sz="2400"/>
              <a:t>（续；动作描写）</a:t>
            </a:r>
            <a:endParaRPr lang="en-US" altLang="zh-CN" sz="2400"/>
          </a:p>
          <a:p>
            <a:r>
              <a:rPr lang="en-US" altLang="zh-CN" sz="2400"/>
              <a:t>She drew the figures </a:t>
            </a:r>
            <a:r>
              <a:rPr lang="en-US" altLang="zh-CN" sz="2400">
                <a:highlight>
                  <a:srgbClr val="FFFF00"/>
                </a:highlight>
              </a:rPr>
              <a:t>in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outline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3. </a:t>
            </a:r>
            <a:r>
              <a:rPr lang="zh-CN" altLang="en-US" sz="2400"/>
              <a:t>我们计划的</a:t>
            </a:r>
            <a:r>
              <a:rPr lang="zh-CN" altLang="en-US" sz="2400">
                <a:solidFill>
                  <a:srgbClr val="FF0000"/>
                </a:solidFill>
              </a:rPr>
              <a:t>粗略大纲</a:t>
            </a:r>
            <a:r>
              <a:rPr lang="zh-CN" altLang="en-US" sz="2400"/>
              <a:t>如下。（应）</a:t>
            </a:r>
          </a:p>
          <a:p>
            <a:r>
              <a:rPr lang="en-US" altLang="zh-CN" sz="2400"/>
              <a:t>The </a:t>
            </a:r>
            <a:r>
              <a:rPr lang="en-US" altLang="zh-CN" sz="2400">
                <a:solidFill>
                  <a:srgbClr val="FF0000"/>
                </a:solidFill>
              </a:rPr>
              <a:t>broad/rough/general outline</a:t>
            </a:r>
            <a:r>
              <a:rPr lang="en-US" altLang="zh-CN" sz="2400"/>
              <a:t> </a:t>
            </a:r>
            <a:r>
              <a:rPr lang="en-US" altLang="zh-CN" sz="2400">
                <a:highlight>
                  <a:srgbClr val="FFFF00"/>
                </a:highlight>
              </a:rPr>
              <a:t>of</a:t>
            </a:r>
            <a:r>
              <a:rPr lang="en-US" altLang="zh-CN" sz="2400"/>
              <a:t> our plan is as below.</a:t>
            </a:r>
          </a:p>
          <a:p>
            <a:endParaRPr lang="en-US" altLang="zh-CN" sz="2400"/>
          </a:p>
          <a:p>
            <a:r>
              <a:rPr lang="en-US" altLang="zh-CN" sz="3200" b="1"/>
              <a:t>v.</a:t>
            </a:r>
          </a:p>
          <a:p>
            <a:r>
              <a:rPr lang="en-US" sz="2400">
                <a:sym typeface="+mn-ea"/>
              </a:rPr>
              <a:t>4. </a:t>
            </a:r>
            <a:r>
              <a:rPr sz="2400">
                <a:sym typeface="+mn-ea"/>
              </a:rPr>
              <a:t>在他头顶的远处，</a:t>
            </a:r>
            <a:r>
              <a:rPr sz="2400">
                <a:solidFill>
                  <a:srgbClr val="FF0000"/>
                </a:solidFill>
                <a:sym typeface="+mn-ea"/>
              </a:rPr>
              <a:t>在一轮苍白的大月亮的衬托下</a:t>
            </a:r>
            <a:r>
              <a:rPr sz="2400">
                <a:sym typeface="+mn-ea"/>
              </a:rPr>
              <a:t>，他以为自己可以看到滴水兽</a:t>
            </a:r>
            <a:r>
              <a:rPr lang="zh-CN" sz="2400">
                <a:sym typeface="+mn-ea"/>
              </a:rPr>
              <a:t>（</a:t>
            </a:r>
            <a:r>
              <a:rPr sz="2400">
                <a:sym typeface="+mn-ea"/>
              </a:rPr>
              <a:t>gargoyle</a:t>
            </a:r>
            <a:r>
              <a:rPr lang="zh-CN" sz="2400">
                <a:sym typeface="+mn-ea"/>
              </a:rPr>
              <a:t>）</a:t>
            </a:r>
            <a:r>
              <a:rPr sz="2400">
                <a:sym typeface="+mn-ea"/>
              </a:rPr>
              <a:t>的形状！</a:t>
            </a:r>
            <a:r>
              <a:rPr lang="en-US" sz="2400" i="1">
                <a:sym typeface="+mn-ea"/>
              </a:rPr>
              <a:t>(</a:t>
            </a:r>
            <a:r>
              <a:rPr sz="2400" i="1">
                <a:sym typeface="+mn-ea"/>
              </a:rPr>
              <a:t>usually passive</a:t>
            </a:r>
            <a:r>
              <a:rPr lang="en-US" sz="2400" i="1">
                <a:sym typeface="+mn-ea"/>
              </a:rPr>
              <a:t>)</a:t>
            </a:r>
            <a:r>
              <a:rPr lang="zh-CN" altLang="en-US" sz="2400">
                <a:sym typeface="+mn-ea"/>
              </a:rPr>
              <a:t>（续；环境描写；</a:t>
            </a:r>
            <a:r>
              <a:rPr lang="en-US" altLang="zh-CN">
                <a:sym typeface="+mn-ea"/>
              </a:rPr>
              <a:t>“A Game of Thrones”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sz="2400">
                <a:sym typeface="+mn-ea"/>
              </a:rPr>
              <a:t>Far above him, </a:t>
            </a:r>
            <a:r>
              <a:rPr sz="2400">
                <a:solidFill>
                  <a:srgbClr val="FF0000"/>
                </a:solidFill>
                <a:sym typeface="+mn-ea"/>
              </a:rPr>
              <a:t>outlined against a vast pale moon</a:t>
            </a:r>
            <a:r>
              <a:rPr sz="2400">
                <a:sym typeface="+mn-ea"/>
              </a:rPr>
              <a:t>, he thought he could see the shapes of gargoyles.</a:t>
            </a: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reaction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/riˈækʃn/        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n.反应;回血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684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sz="2400"/>
              <a:t>在第一场演出和观众</a:t>
            </a:r>
            <a:r>
              <a:rPr sz="2400">
                <a:solidFill>
                  <a:srgbClr val="FF0000"/>
                </a:solidFill>
              </a:rPr>
              <a:t>积极反应</a:t>
            </a:r>
            <a:r>
              <a:rPr sz="2400"/>
              <a:t>的鼓舞下，我继续弹钢琴，每天都更喜欢它</a:t>
            </a:r>
            <a:r>
              <a:rPr lang="en-US" altLang="zh-CN" sz="2400"/>
              <a:t>。</a:t>
            </a:r>
            <a:r>
              <a:rPr lang="zh-CN" altLang="en-US" sz="2400"/>
              <a:t>（续；</a:t>
            </a:r>
            <a:r>
              <a:rPr lang="zh-CN"/>
              <a:t>必二</a:t>
            </a:r>
            <a:r>
              <a:rPr lang="en-US" altLang="zh-CN"/>
              <a:t>U5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Encouraged by this first performance and </a:t>
            </a:r>
            <a:r>
              <a:rPr lang="en-US" altLang="zh-CN" sz="2400">
                <a:solidFill>
                  <a:srgbClr val="FF0000"/>
                </a:solidFill>
              </a:rPr>
              <a:t>the positive/favorable reaction</a:t>
            </a:r>
            <a:r>
              <a:rPr lang="en-US" altLang="zh-CN" sz="2400"/>
              <a:t> of the audience, I have continued to play the piano and enjoy it more every day.</a:t>
            </a:r>
          </a:p>
          <a:p>
            <a:r>
              <a:rPr lang="en-US" altLang="zh-CN" sz="2400"/>
              <a:t>2. </a:t>
            </a:r>
            <a:r>
              <a:rPr sz="2400">
                <a:sym typeface="+mn-ea"/>
              </a:rPr>
              <a:t>到目前为止，心理学研究一直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认为</a:t>
            </a:r>
            <a:r>
              <a:rPr sz="2400">
                <a:sym typeface="+mn-ea"/>
              </a:rPr>
              <a:t>，男性和女性</a:t>
            </a:r>
            <a:r>
              <a:rPr sz="2400">
                <a:highlight>
                  <a:srgbClr val="FFFF00"/>
                </a:highlight>
                <a:sym typeface="+mn-ea"/>
              </a:rPr>
              <a:t>对</a:t>
            </a:r>
            <a:r>
              <a:rPr sz="2400">
                <a:sym typeface="+mn-ea"/>
              </a:rPr>
              <a:t>压力</a:t>
            </a:r>
            <a:r>
              <a:rPr lang="zh-CN" sz="2400">
                <a:sym typeface="+mn-ea"/>
              </a:rPr>
              <a:t>有着一样的</a:t>
            </a:r>
            <a:r>
              <a:rPr lang="zh-CN" sz="2400">
                <a:solidFill>
                  <a:srgbClr val="FF0000"/>
                </a:solidFill>
                <a:sym typeface="+mn-ea"/>
              </a:rPr>
              <a:t>反应</a:t>
            </a:r>
            <a:r>
              <a:rPr lang="zh-CN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“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战斗或逃避</a:t>
            </a:r>
            <a:r>
              <a:rPr lang="en-US" altLang="zh-CN" sz="2400">
                <a:sym typeface="+mn-ea"/>
              </a:rPr>
              <a:t>”</a:t>
            </a:r>
            <a:r>
              <a:rPr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2012</a:t>
            </a:r>
            <a:r>
              <a:rPr lang="zh-CN" altLang="en-US">
                <a:sym typeface="+mn-ea"/>
              </a:rPr>
              <a:t>上海阅读</a:t>
            </a:r>
            <a:r>
              <a:rPr lang="zh-CN" altLang="en-US" sz="2400">
                <a:sym typeface="+mn-ea"/>
              </a:rPr>
              <a:t>）</a:t>
            </a:r>
            <a:endParaRPr lang="en-US" altLang="zh-CN" sz="2400"/>
          </a:p>
          <a:p>
            <a:r>
              <a:rPr sz="2400">
                <a:sym typeface="+mn-ea"/>
              </a:rPr>
              <a:t>Until now, psychological research has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maintained</a:t>
            </a:r>
            <a:r>
              <a:rPr sz="2400">
                <a:sym typeface="+mn-ea"/>
              </a:rPr>
              <a:t> that both men and women have the same “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fight or flight</a:t>
            </a:r>
            <a:r>
              <a:rPr sz="2400">
                <a:sym typeface="+mn-ea"/>
              </a:rPr>
              <a:t>” </a:t>
            </a:r>
            <a:r>
              <a:rPr sz="2400">
                <a:solidFill>
                  <a:srgbClr val="FF0000"/>
                </a:solidFill>
                <a:sym typeface="+mn-ea"/>
              </a:rPr>
              <a:t>reaction</a:t>
            </a:r>
            <a:r>
              <a:rPr sz="2400">
                <a:sym typeface="+mn-ea"/>
              </a:rPr>
              <a:t> </a:t>
            </a:r>
            <a:r>
              <a:rPr sz="2400">
                <a:highlight>
                  <a:srgbClr val="FFFF00"/>
                </a:highlight>
                <a:sym typeface="+mn-ea"/>
              </a:rPr>
              <a:t>to</a:t>
            </a:r>
            <a:r>
              <a:rPr sz="2400">
                <a:sym typeface="+mn-ea"/>
              </a:rPr>
              <a:t> stress. </a:t>
            </a:r>
          </a:p>
          <a:p>
            <a:r>
              <a:rPr lang="en-US" sz="2400">
                <a:sym typeface="+mn-ea"/>
              </a:rPr>
              <a:t>3.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一个紧急基金</a:t>
            </a:r>
            <a:r>
              <a:rPr lang="zh-CN" altLang="en-US" sz="2400">
                <a:sym typeface="+mn-ea"/>
              </a:rPr>
              <a:t>被设立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以</a:t>
            </a:r>
            <a:r>
              <a:rPr lang="en-US" sz="2400">
                <a:solidFill>
                  <a:srgbClr val="FF0000"/>
                </a:solidFill>
                <a:sym typeface="+mn-ea"/>
              </a:rPr>
              <a:t>应对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饥荒</a:t>
            </a:r>
            <a:r>
              <a:rPr lang="en-US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（应）</a:t>
            </a:r>
            <a:endParaRPr lang="en-US" sz="2400">
              <a:sym typeface="+mn-ea"/>
            </a:endParaRPr>
          </a:p>
          <a:p>
            <a:r>
              <a:rPr lang="en-US" altLang="zh-CN" sz="2400">
                <a:solidFill>
                  <a:schemeClr val="accent5"/>
                </a:solidFill>
                <a:sym typeface="+mn-ea"/>
              </a:rPr>
              <a:t>An emergency fund </a:t>
            </a:r>
            <a:r>
              <a:rPr sz="2400">
                <a:sym typeface="+mn-ea"/>
              </a:rPr>
              <a:t>was set up </a:t>
            </a:r>
            <a:r>
              <a:rPr sz="2400">
                <a:solidFill>
                  <a:srgbClr val="FF0000"/>
                </a:solidFill>
                <a:sym typeface="+mn-ea"/>
              </a:rPr>
              <a:t>in reaction </a:t>
            </a:r>
            <a:r>
              <a:rPr sz="24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</a:t>
            </a:r>
            <a:r>
              <a:rPr sz="2400">
                <a:solidFill>
                  <a:srgbClr val="FF0000"/>
                </a:solidFill>
                <a:sym typeface="+mn-ea"/>
              </a:rPr>
              <a:t> </a:t>
            </a:r>
            <a:r>
              <a:rPr sz="2400">
                <a:sym typeface="+mn-ea"/>
              </a:rPr>
              <a:t>the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famine</a:t>
            </a:r>
            <a:r>
              <a:rPr sz="2400">
                <a:sym typeface="+mn-ea"/>
              </a:rPr>
              <a:t>.</a:t>
            </a:r>
          </a:p>
          <a:p>
            <a:r>
              <a:rPr lang="en-US" sz="2400">
                <a:sym typeface="+mn-ea"/>
              </a:rPr>
              <a:t>4. 她对这种药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有</a:t>
            </a:r>
            <a:r>
              <a:rPr lang="en-US" altLang="zh-CN" sz="2400" u="sng">
                <a:solidFill>
                  <a:schemeClr val="accent5"/>
                </a:solidFill>
                <a:sym typeface="+mn-ea"/>
              </a:rPr>
              <a:t>严重的过敏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反应</a:t>
            </a:r>
            <a:r>
              <a:rPr lang="en-US" sz="2400">
                <a:sym typeface="+mn-ea"/>
              </a:rPr>
              <a:t>。</a:t>
            </a:r>
          </a:p>
          <a:p>
            <a:r>
              <a:rPr sz="2400">
                <a:sym typeface="+mn-ea"/>
              </a:rPr>
              <a:t>She </a:t>
            </a:r>
            <a:r>
              <a:rPr sz="2400" u="sng">
                <a:solidFill>
                  <a:srgbClr val="FF0000"/>
                </a:solidFill>
                <a:sym typeface="+mn-ea"/>
              </a:rPr>
              <a:t>had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/suffer</a:t>
            </a:r>
            <a:r>
              <a:rPr sz="2400" u="sng">
                <a:solidFill>
                  <a:srgbClr val="FF0000"/>
                </a:solidFill>
                <a:sym typeface="+mn-ea"/>
              </a:rPr>
              <a:t> a</a:t>
            </a:r>
            <a:r>
              <a:rPr sz="2400" u="sng">
                <a:sym typeface="+mn-ea"/>
              </a:rPr>
              <a:t> </a:t>
            </a:r>
            <a:r>
              <a:rPr lang="en-US" altLang="zh-CN" sz="2400" u="sng">
                <a:solidFill>
                  <a:schemeClr val="accent5"/>
                </a:solidFill>
                <a:sym typeface="+mn-ea"/>
              </a:rPr>
              <a:t>severe allergic</a:t>
            </a:r>
            <a:r>
              <a:rPr sz="2400" u="sng"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sym typeface="+mn-ea"/>
              </a:rPr>
              <a:t>reaction </a:t>
            </a:r>
            <a:r>
              <a:rPr sz="2400" u="sng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to</a:t>
            </a:r>
            <a:r>
              <a:rPr sz="2400">
                <a:sym typeface="+mn-ea"/>
              </a:rPr>
              <a:t> the drug.</a:t>
            </a:r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5. 某些食物比其他食物更容易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引起</a:t>
            </a:r>
            <a:r>
              <a:rPr lang="en-US" altLang="zh-CN" sz="2400" u="sng">
                <a:solidFill>
                  <a:schemeClr val="accent5"/>
                </a:solidFill>
                <a:sym typeface="+mn-ea"/>
              </a:rPr>
              <a:t>过敏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反应</a:t>
            </a:r>
            <a:r>
              <a:rPr lang="en-US" sz="2400">
                <a:sym typeface="+mn-ea"/>
              </a:rPr>
              <a:t>。</a:t>
            </a:r>
          </a:p>
          <a:p>
            <a:r>
              <a:rPr sz="2400">
                <a:sym typeface="+mn-ea"/>
              </a:rPr>
              <a:t>Certain foods are more likely than others to </a:t>
            </a:r>
            <a:r>
              <a:rPr lang="en-US" sz="2400" u="sng">
                <a:solidFill>
                  <a:srgbClr val="FF0000"/>
                </a:solidFill>
                <a:sym typeface="+mn-ea"/>
              </a:rPr>
              <a:t>bring on/cause/ trigger </a:t>
            </a:r>
            <a:r>
              <a:rPr lang="en-US" altLang="zh-CN" sz="2400" u="sng">
                <a:solidFill>
                  <a:schemeClr val="accent5"/>
                </a:solidFill>
                <a:sym typeface="+mn-ea"/>
              </a:rPr>
              <a:t>allergic</a:t>
            </a:r>
            <a:r>
              <a:rPr sz="2400" u="sng">
                <a:solidFill>
                  <a:srgbClr val="FF0000"/>
                </a:solidFill>
                <a:sym typeface="+mn-ea"/>
              </a:rPr>
              <a:t> reactions</a:t>
            </a:r>
            <a:r>
              <a:rPr sz="2400"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://photo-static-api.fotomore.com/creative/vcg/veer/400/new/VCG41N514159592.jpg?uid=386&amp;timestamp=1696482886&amp;sign=f5e40ff2ed207f5d675abb681f24e1e1" descr="templates\picture_hover\&amp;pky240_sjzg_VCG41N514159592&amp;"/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0"/>
            <a:ext cx="12192000" cy="8477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5355" y="2734310"/>
            <a:ext cx="10322560" cy="132207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8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353550" y="5935980"/>
            <a:ext cx="190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chemeClr val="accent5"/>
                </a:solidFill>
              </a:rPr>
              <a:t>Jie Shang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800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soul /səʊl/            n. 灵魂;心灵;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98689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音乐能</a:t>
            </a:r>
            <a:r>
              <a:rPr lang="en-US" altLang="zh-CN" sz="2400">
                <a:solidFill>
                  <a:srgbClr val="FF0000"/>
                </a:solidFill>
              </a:rPr>
              <a:t>触动我的</a:t>
            </a:r>
            <a:r>
              <a:rPr lang="zh-CN" altLang="en-US" sz="2400">
                <a:solidFill>
                  <a:srgbClr val="FF0000"/>
                </a:solidFill>
              </a:rPr>
              <a:t>心灵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zh-CN" altLang="en-US"/>
              <a:t>书</a:t>
            </a:r>
            <a:r>
              <a:rPr lang="en-US" altLang="zh-CN"/>
              <a:t>P51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Music can </a:t>
            </a:r>
            <a:r>
              <a:rPr lang="en-US" altLang="zh-CN" sz="2400">
                <a:solidFill>
                  <a:srgbClr val="FF0000"/>
                </a:solidFill>
              </a:rPr>
              <a:t>touch my soul</a:t>
            </a:r>
            <a:r>
              <a:rPr lang="en-US" altLang="zh-CN" sz="2400">
                <a:solidFill>
                  <a:schemeClr val="tx1"/>
                </a:solidFill>
              </a:rPr>
              <a:t>/ heart</a:t>
            </a:r>
            <a:r>
              <a:rPr lang="en-US" altLang="zh-CN" sz="2400"/>
              <a:t>.</a:t>
            </a:r>
          </a:p>
          <a:p>
            <a:r>
              <a:rPr lang="en-US" sz="2400">
                <a:sym typeface="+mn-ea"/>
              </a:rPr>
              <a:t>2. </a:t>
            </a:r>
            <a:r>
              <a:rPr sz="2400">
                <a:sym typeface="+mn-ea"/>
              </a:rPr>
              <a:t>音乐赋予宇宙</a:t>
            </a:r>
            <a:r>
              <a:rPr sz="2400">
                <a:solidFill>
                  <a:srgbClr val="FF0000"/>
                </a:solidFill>
                <a:sym typeface="+mn-ea"/>
              </a:rPr>
              <a:t>灵魂</a:t>
            </a:r>
            <a:r>
              <a:rPr sz="2400">
                <a:sym typeface="+mn-ea"/>
              </a:rPr>
              <a:t>，赋予心灵翅膀，赋予想象力飞翔，赋予万物生命。</a:t>
            </a:r>
            <a:r>
              <a:rPr lang="zh-CN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from </a:t>
            </a:r>
            <a:r>
              <a:rPr>
                <a:sym typeface="+mn-ea"/>
              </a:rPr>
              <a:t>Plato</a:t>
            </a:r>
            <a:r>
              <a:rPr lang="zh-CN" sz="2400">
                <a:sym typeface="+mn-ea"/>
              </a:rPr>
              <a:t>）</a:t>
            </a:r>
            <a:endParaRPr sz="24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sym typeface="+mn-ea"/>
              </a:rPr>
              <a:t>Music gives a </a:t>
            </a:r>
            <a:r>
              <a:rPr sz="2400">
                <a:solidFill>
                  <a:srgbClr val="FF0000"/>
                </a:solidFill>
                <a:sym typeface="+mn-ea"/>
              </a:rPr>
              <a:t>soul</a:t>
            </a:r>
            <a:r>
              <a:rPr sz="2400">
                <a:sym typeface="+mn-ea"/>
              </a:rPr>
              <a:t> </a:t>
            </a:r>
            <a:r>
              <a:rPr sz="2400">
                <a:solidFill>
                  <a:schemeClr val="tx1"/>
                </a:solidFill>
                <a:sym typeface="+mn-ea"/>
              </a:rPr>
              <a:t>to the universe, wings to the mind, flight to the imagination and life to</a:t>
            </a:r>
            <a:r>
              <a:rPr sz="2400">
                <a:sym typeface="+mn-ea"/>
              </a:rPr>
              <a:t> everything.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sym typeface="+mn-ea"/>
              </a:rPr>
              <a:t>3. </a:t>
            </a:r>
            <a:r>
              <a:rPr lang="zh-CN" sz="2400">
                <a:sym typeface="+mn-ea"/>
              </a:rPr>
              <a:t>她</a:t>
            </a:r>
            <a:r>
              <a:rPr sz="2400">
                <a:sym typeface="+mn-ea"/>
              </a:rPr>
              <a:t>的小提琴就像一个</a:t>
            </a:r>
            <a:r>
              <a:rPr sz="2400">
                <a:solidFill>
                  <a:srgbClr val="FF0000"/>
                </a:solidFill>
                <a:sym typeface="+mn-ea"/>
              </a:rPr>
              <a:t>灵魂伴侣</a:t>
            </a:r>
            <a:r>
              <a:rPr sz="2400">
                <a:sym typeface="+mn-ea"/>
              </a:rPr>
              <a:t>，向我</a:t>
            </a:r>
            <a:r>
              <a:rPr sz="2400">
                <a:solidFill>
                  <a:schemeClr val="accent5"/>
                </a:solidFill>
                <a:sym typeface="+mn-ea"/>
              </a:rPr>
              <a:t>低语智慧的话语</a:t>
            </a:r>
            <a:r>
              <a:rPr sz="2400">
                <a:sym typeface="+mn-ea"/>
              </a:rPr>
              <a:t>。</a:t>
            </a:r>
            <a:r>
              <a:rPr lang="zh-CN" sz="2400">
                <a:sym typeface="+mn-ea"/>
              </a:rPr>
              <a:t>（续；</a:t>
            </a:r>
            <a:r>
              <a:rPr lang="en-US" altLang="zh-CN">
                <a:sym typeface="+mn-ea"/>
              </a:rPr>
              <a:t>2022</a:t>
            </a:r>
            <a:r>
              <a:rPr lang="zh-CN" altLang="en-US">
                <a:sym typeface="+mn-ea"/>
              </a:rPr>
              <a:t>湖北高二联考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小提琴试镜</a:t>
            </a:r>
            <a:r>
              <a:rPr lang="en-US" altLang="zh-CN">
                <a:sym typeface="+mn-ea"/>
              </a:rPr>
              <a:t>”</a:t>
            </a:r>
            <a:r>
              <a:rPr lang="zh-CN" altLang="en-US" sz="2400">
                <a:sym typeface="+mn-ea"/>
              </a:rPr>
              <a:t>）</a:t>
            </a:r>
            <a:endParaRPr sz="2400">
              <a:sym typeface="+mn-ea"/>
            </a:endParaRPr>
          </a:p>
          <a:p>
            <a:pPr indent="0">
              <a:buNone/>
            </a:pPr>
            <a:r>
              <a:rPr lang="en-US" altLang="zh-CN" sz="2400">
                <a:sym typeface="+mn-ea"/>
              </a:rPr>
              <a:t>Her violin was like 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soulmate</a:t>
            </a:r>
            <a:r>
              <a:rPr lang="en-US" altLang="zh-CN" sz="2400">
                <a:sym typeface="+mn-ea"/>
              </a:rPr>
              <a:t> that 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whispered words of wisdom</a:t>
            </a:r>
            <a:r>
              <a:rPr lang="en-US" altLang="zh-CN" sz="2400">
                <a:sym typeface="+mn-ea"/>
              </a:rPr>
              <a:t> to me. </a:t>
            </a:r>
          </a:p>
          <a:p>
            <a:pPr indent="0">
              <a:buNone/>
            </a:pPr>
            <a:r>
              <a:rPr lang="en-US" altLang="zh-CN" sz="2400"/>
              <a:t>4. </a:t>
            </a:r>
            <a:r>
              <a:rPr sz="2400">
                <a:solidFill>
                  <a:schemeClr val="accent5"/>
                </a:solidFill>
                <a:sym typeface="+mn-ea"/>
              </a:rPr>
              <a:t>怒吼的</a:t>
            </a:r>
            <a:r>
              <a:rPr sz="2400">
                <a:sym typeface="+mn-ea"/>
              </a:rPr>
              <a:t>风如同</a:t>
            </a:r>
            <a:r>
              <a:rPr lang="zh-CN" sz="2400">
                <a:sym typeface="+mn-ea"/>
              </a:rPr>
              <a:t>迷失</a:t>
            </a:r>
            <a:r>
              <a:rPr sz="2400">
                <a:sym typeface="+mn-ea"/>
              </a:rPr>
              <a:t>的</a:t>
            </a:r>
            <a:r>
              <a:rPr sz="2400">
                <a:solidFill>
                  <a:srgbClr val="FF0000"/>
                </a:solidFill>
                <a:sym typeface="+mn-ea"/>
              </a:rPr>
              <a:t>灵魂</a:t>
            </a:r>
            <a:r>
              <a:rPr sz="2400">
                <a:sym typeface="+mn-ea"/>
              </a:rPr>
              <a:t>在</a:t>
            </a:r>
            <a:r>
              <a:rPr sz="2400">
                <a:solidFill>
                  <a:schemeClr val="accent5"/>
                </a:solidFill>
                <a:sym typeface="+mn-ea"/>
              </a:rPr>
              <a:t>哀声恸哭</a:t>
            </a:r>
            <a:r>
              <a:rPr sz="2400">
                <a:sym typeface="+mn-ea"/>
              </a:rPr>
              <a:t>。</a:t>
            </a:r>
            <a:r>
              <a:rPr lang="zh-CN" sz="2400">
                <a:sym typeface="+mn-ea"/>
              </a:rPr>
              <a:t>（续；环境描写）</a:t>
            </a:r>
            <a:r>
              <a:rPr lang="en-US" altLang="zh-CN" sz="2400">
                <a:sym typeface="+mn-ea"/>
              </a:rPr>
              <a:t> </a:t>
            </a:r>
          </a:p>
          <a:p>
            <a:r>
              <a:rPr sz="2400"/>
              <a:t>The </a:t>
            </a:r>
            <a:r>
              <a:rPr sz="2400">
                <a:solidFill>
                  <a:schemeClr val="accent5"/>
                </a:solidFill>
              </a:rPr>
              <a:t>howling</a:t>
            </a:r>
            <a:r>
              <a:rPr sz="2400"/>
              <a:t> wind sounded like the </a:t>
            </a:r>
            <a:r>
              <a:rPr sz="2400">
                <a:solidFill>
                  <a:schemeClr val="accent5"/>
                </a:solidFill>
              </a:rPr>
              <a:t>wailing</a:t>
            </a:r>
            <a:r>
              <a:rPr sz="2400"/>
              <a:t> of lost </a:t>
            </a:r>
            <a:r>
              <a:rPr sz="2400">
                <a:solidFill>
                  <a:srgbClr val="FF0000"/>
                </a:solidFill>
              </a:rPr>
              <a:t>souls</a:t>
            </a:r>
            <a:r>
              <a:rPr sz="2400"/>
              <a:t>.</a:t>
            </a:r>
          </a:p>
          <a:p>
            <a:endParaRPr sz="2400"/>
          </a:p>
          <a:p>
            <a:r>
              <a:rPr lang="en-US" sz="2400"/>
              <a:t>5. </a:t>
            </a:r>
            <a:r>
              <a:rPr lang="zh-CN" altLang="en-US" sz="2400"/>
              <a:t>我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内心深处</a:t>
            </a:r>
            <a:r>
              <a:rPr lang="en-US" altLang="zh-CN" sz="2400">
                <a:sym typeface="+mn-ea"/>
              </a:rPr>
              <a:t>感到</a:t>
            </a:r>
            <a:r>
              <a:rPr lang="en-US" altLang="zh-CN" sz="2400">
                <a:solidFill>
                  <a:schemeClr val="accent5"/>
                </a:solidFill>
                <a:sym typeface="+mn-ea"/>
              </a:rPr>
              <a:t>焦躁不安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（续；心理描写）</a:t>
            </a:r>
            <a:endParaRPr sz="2400"/>
          </a:p>
          <a:p>
            <a:r>
              <a:rPr lang="en-US" altLang="zh-CN" sz="2400"/>
              <a:t>There was </a:t>
            </a:r>
            <a:r>
              <a:rPr lang="en-US" altLang="zh-CN" sz="2400">
                <a:solidFill>
                  <a:schemeClr val="accent5"/>
                </a:solidFill>
              </a:rPr>
              <a:t>a feeling of restlessness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deep in my soul</a:t>
            </a:r>
            <a:r>
              <a:rPr lang="en-US" altLang="zh-CN" sz="2400"/>
              <a:t>.</a:t>
            </a:r>
          </a:p>
          <a:p>
            <a:r>
              <a:rPr lang="en-US" altLang="zh-CN" sz="2400"/>
              <a:t>6. 母亲的话</a:t>
            </a:r>
            <a:r>
              <a:rPr lang="en-US" altLang="zh-CN" sz="2400">
                <a:solidFill>
                  <a:srgbClr val="FF0000"/>
                </a:solidFill>
              </a:rPr>
              <a:t>深深植根于我的</a:t>
            </a:r>
            <a:r>
              <a:rPr lang="zh-CN" altLang="en-US" sz="2400">
                <a:solidFill>
                  <a:srgbClr val="FF0000"/>
                </a:solidFill>
              </a:rPr>
              <a:t>内心</a:t>
            </a:r>
            <a:r>
              <a:rPr lang="en-US" altLang="zh-CN" sz="2400"/>
              <a:t>，我从未怀疑我们会成功。</a:t>
            </a:r>
            <a:r>
              <a:rPr lang="zh-CN" altLang="en-US" sz="2400"/>
              <a:t>（续；心理描写；</a:t>
            </a:r>
            <a:r>
              <a:rPr lang="en-US" altLang="zh-CN"/>
              <a:t>2007</a:t>
            </a:r>
            <a:r>
              <a:rPr lang="zh-CN" altLang="en-US"/>
              <a:t>江苏阅读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With my mother’s words </a:t>
            </a:r>
            <a:r>
              <a:rPr lang="en-US" altLang="zh-CN" sz="2400">
                <a:solidFill>
                  <a:srgbClr val="FF0000"/>
                </a:solidFill>
              </a:rPr>
              <a:t>deeply rooted in my soul</a:t>
            </a:r>
            <a:r>
              <a:rPr lang="en-US" altLang="zh-CN" sz="2400"/>
              <a:t>, I never doubted we would succeed.</a:t>
            </a:r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8008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soul /səʊl/            n. 灵魂;心灵</a:t>
            </a:r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;</a:t>
            </a:r>
            <a:r>
              <a:rPr lang="zh-CN" altLang="en-US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</a:t>
            </a:r>
            <a:endParaRPr lang="zh-CN" altLang="en-US" sz="28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8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89609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7. </a:t>
            </a:r>
            <a:r>
              <a:rPr sz="2400"/>
              <a:t>我们沿着这条路开了十个小时，但</a:t>
            </a:r>
            <a:r>
              <a:rPr lang="zh-CN" sz="2400">
                <a:solidFill>
                  <a:srgbClr val="4472C4"/>
                </a:solidFill>
              </a:rPr>
              <a:t>视线里</a:t>
            </a:r>
            <a:r>
              <a:rPr sz="2400"/>
              <a:t>一个</a:t>
            </a:r>
            <a:r>
              <a:rPr sz="2400">
                <a:solidFill>
                  <a:srgbClr val="FF0000"/>
                </a:solidFill>
              </a:rPr>
              <a:t>人</a:t>
            </a:r>
            <a:r>
              <a:rPr sz="2400"/>
              <a:t>也</a:t>
            </a:r>
            <a:r>
              <a:rPr lang="zh-CN" sz="2400"/>
              <a:t>没有</a:t>
            </a:r>
            <a:r>
              <a:rPr sz="2400"/>
              <a:t>。</a:t>
            </a:r>
            <a:r>
              <a:rPr lang="zh-CN" sz="2400"/>
              <a:t>（续；环境描写）</a:t>
            </a:r>
            <a:endParaRPr lang="zh-CN" altLang="en-US" sz="2400"/>
          </a:p>
          <a:p>
            <a:r>
              <a:rPr lang="en-US" sz="2400"/>
              <a:t>We had driven ten hours along the road but there was not a </a:t>
            </a:r>
            <a:r>
              <a:rPr lang="en-US" sz="2400">
                <a:solidFill>
                  <a:srgbClr val="FF0000"/>
                </a:solidFill>
              </a:rPr>
              <a:t>soul</a:t>
            </a:r>
            <a:r>
              <a:rPr lang="en-US" sz="2400"/>
              <a:t> </a:t>
            </a:r>
            <a:r>
              <a:rPr lang="zh-CN" sz="2400">
                <a:solidFill>
                  <a:srgbClr val="4472C4"/>
                </a:solidFill>
              </a:rPr>
              <a:t>in sight</a:t>
            </a:r>
            <a:r>
              <a:rPr lang="en-US" sz="2400"/>
              <a:t>.</a:t>
            </a:r>
            <a:endParaRPr sz="2400"/>
          </a:p>
          <a:p>
            <a:r>
              <a:rPr lang="en-US" altLang="zh-CN" sz="2400">
                <a:solidFill>
                  <a:schemeClr val="tx1"/>
                </a:solidFill>
              </a:rPr>
              <a:t>8. </a:t>
            </a:r>
            <a:r>
              <a:rPr lang="zh-CN" sz="2400">
                <a:solidFill>
                  <a:srgbClr val="4472C4"/>
                </a:solidFill>
              </a:rPr>
              <a:t>意志坚强</a:t>
            </a:r>
            <a:r>
              <a:rPr lang="zh-CN" sz="2400"/>
              <a:t>的</a:t>
            </a:r>
            <a:r>
              <a:rPr lang="en-US" altLang="zh-CN" sz="2400">
                <a:solidFill>
                  <a:srgbClr val="FF0000"/>
                </a:solidFill>
              </a:rPr>
              <a:t>人</a:t>
            </a:r>
            <a:r>
              <a:rPr lang="zh-CN" sz="2400"/>
              <a:t>可以</a:t>
            </a:r>
            <a:r>
              <a:rPr lang="zh-CN" sz="2400">
                <a:solidFill>
                  <a:srgbClr val="4472C4"/>
                </a:solidFill>
              </a:rPr>
              <a:t>实现目标</a:t>
            </a:r>
            <a:r>
              <a:rPr lang="zh-CN" sz="2400"/>
              <a:t>。（续；主旨升华；</a:t>
            </a:r>
            <a:r>
              <a:rPr lang="en-US" altLang="zh-CN"/>
              <a:t>2020</a:t>
            </a:r>
            <a:r>
              <a:rPr lang="zh-CN" altLang="en-US"/>
              <a:t>天津阅读</a:t>
            </a:r>
            <a:r>
              <a:rPr lang="zh-CN" altLang="en-US" sz="2400"/>
              <a:t>）</a:t>
            </a:r>
            <a:endParaRPr sz="2400"/>
          </a:p>
          <a:p>
            <a:r>
              <a:rPr lang="en-US" sz="2400"/>
              <a:t>A </a:t>
            </a:r>
            <a:r>
              <a:rPr lang="en-US" sz="2400">
                <a:solidFill>
                  <a:srgbClr val="4472C4"/>
                </a:solidFill>
              </a:rPr>
              <a:t>strong-willed</a:t>
            </a:r>
            <a:r>
              <a:rPr lang="en-US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soul</a:t>
            </a:r>
            <a:r>
              <a:rPr lang="en-US" sz="2400"/>
              <a:t> can </a:t>
            </a:r>
            <a:r>
              <a:rPr lang="en-US" sz="2400">
                <a:solidFill>
                  <a:srgbClr val="4472C4"/>
                </a:solidFill>
              </a:rPr>
              <a:t>reach his goal</a:t>
            </a:r>
            <a:r>
              <a:rPr lang="en-US" sz="2400"/>
              <a:t>.</a:t>
            </a:r>
          </a:p>
          <a:p>
            <a:endParaRPr sz="2400"/>
          </a:p>
          <a:p>
            <a:r>
              <a:rPr lang="en-US" sz="2400"/>
              <a:t>9. </a:t>
            </a:r>
            <a:r>
              <a:rPr sz="2400"/>
              <a:t>在与Devon教授交谈后，作者决定</a:t>
            </a:r>
            <a:r>
              <a:rPr sz="2400">
                <a:solidFill>
                  <a:srgbClr val="FF0000"/>
                </a:solidFill>
              </a:rPr>
              <a:t>全心</a:t>
            </a:r>
            <a:r>
              <a:rPr lang="zh-CN" sz="2400">
                <a:solidFill>
                  <a:srgbClr val="FF0000"/>
                </a:solidFill>
              </a:rPr>
              <a:t>全意</a:t>
            </a:r>
            <a:r>
              <a:rPr sz="2400">
                <a:solidFill>
                  <a:srgbClr val="FF0000"/>
                </a:solidFill>
              </a:rPr>
              <a:t>地投入</a:t>
            </a:r>
            <a:r>
              <a:rPr sz="2400"/>
              <a:t>到实验室工作中</a:t>
            </a:r>
            <a:r>
              <a:rPr lang="en-US" altLang="zh-CN" sz="2400">
                <a:sym typeface="+mn-ea"/>
              </a:rPr>
              <a:t>。</a:t>
            </a:r>
            <a:r>
              <a:rPr lang="zh-CN" altLang="en-US" sz="2400">
                <a:sym typeface="+mn-ea"/>
              </a:rPr>
              <a:t>（应；</a:t>
            </a:r>
            <a:r>
              <a:rPr lang="en-US" altLang="zh-CN">
                <a:sym typeface="+mn-ea"/>
              </a:rPr>
              <a:t>2023</a:t>
            </a:r>
            <a:r>
              <a:rPr lang="zh-CN" altLang="en-US">
                <a:sym typeface="+mn-ea"/>
              </a:rPr>
              <a:t>北京阅读</a:t>
            </a:r>
            <a:r>
              <a:rPr lang="zh-CN" altLang="en-US" sz="2400">
                <a:sym typeface="+mn-ea"/>
              </a:rPr>
              <a:t>）</a:t>
            </a:r>
            <a:endParaRPr sz="2400"/>
          </a:p>
          <a:p>
            <a:r>
              <a:rPr lang="en-US" altLang="zh-CN" sz="2400"/>
              <a:t>After talking with Professor Devon, the author decided to </a:t>
            </a:r>
            <a:r>
              <a:rPr lang="en-US" altLang="zh-CN" sz="2400">
                <a:solidFill>
                  <a:srgbClr val="FF0000"/>
                </a:solidFill>
              </a:rPr>
              <a:t>put his hear and soul into</a:t>
            </a:r>
            <a:r>
              <a:rPr lang="en-US" altLang="zh-CN" sz="2400"/>
              <a:t> the lab work.</a:t>
            </a:r>
          </a:p>
          <a:p>
            <a:r>
              <a:rPr lang="en-US" altLang="zh-CN" sz="2400"/>
              <a:t>10. 他们</a:t>
            </a:r>
            <a:r>
              <a:rPr lang="en-US" altLang="zh-CN" sz="2400">
                <a:solidFill>
                  <a:srgbClr val="FF0000"/>
                </a:solidFill>
              </a:rPr>
              <a:t>全心全意地投入</a:t>
            </a:r>
            <a:r>
              <a:rPr lang="en-US" altLang="zh-CN" sz="2400"/>
              <a:t>了这个项目。</a:t>
            </a:r>
            <a:r>
              <a:rPr lang="zh-CN" altLang="en-US" sz="2400"/>
              <a:t>（应；人物评价）</a:t>
            </a:r>
            <a:endParaRPr lang="en-US" altLang="zh-CN" sz="2400"/>
          </a:p>
          <a:p>
            <a:r>
              <a:rPr lang="en-US" altLang="zh-CN" sz="2400"/>
              <a:t>They </a:t>
            </a:r>
            <a:r>
              <a:rPr lang="en-US" altLang="zh-CN" sz="2400">
                <a:solidFill>
                  <a:srgbClr val="FF0000"/>
                </a:solidFill>
              </a:rPr>
              <a:t>threw themselves heart and soul into</a:t>
            </a:r>
            <a:r>
              <a:rPr lang="en-US" altLang="zh-CN" sz="2400"/>
              <a:t> the project.</a:t>
            </a:r>
          </a:p>
          <a:p>
            <a:r>
              <a:rPr lang="en-US" altLang="zh-CN" sz="2400"/>
              <a:t>11. 屠呦呦</a:t>
            </a:r>
            <a:r>
              <a:rPr lang="en-US" altLang="zh-CN" sz="2400">
                <a:solidFill>
                  <a:srgbClr val="FF0000"/>
                </a:solidFill>
              </a:rPr>
              <a:t>全身心</a:t>
            </a:r>
            <a:r>
              <a:rPr lang="en-US" altLang="zh-CN" sz="2400">
                <a:solidFill>
                  <a:srgbClr val="4472C4"/>
                </a:solidFill>
              </a:rPr>
              <a:t>投入</a:t>
            </a:r>
            <a:r>
              <a:rPr lang="en-US" altLang="zh-CN" sz="2400"/>
              <a:t>到</a:t>
            </a:r>
            <a:r>
              <a:rPr lang="zh-CN" altLang="en-US" sz="2400"/>
              <a:t>奋斗</a:t>
            </a:r>
            <a:r>
              <a:rPr lang="en-US" altLang="zh-CN" sz="2400"/>
              <a:t>这项事业中去。</a:t>
            </a:r>
            <a:r>
              <a:rPr lang="zh-CN" altLang="en-US" sz="2400"/>
              <a:t>（应；人物评价）</a:t>
            </a:r>
            <a:endParaRPr lang="en-US" altLang="zh-CN" sz="2400"/>
          </a:p>
          <a:p>
            <a:r>
              <a:rPr lang="en-US" altLang="zh-CN" sz="2400"/>
              <a:t>Tu Youyou </a:t>
            </a:r>
            <a:r>
              <a:rPr lang="en-US" altLang="zh-CN" sz="2400">
                <a:solidFill>
                  <a:srgbClr val="4472C4"/>
                </a:solidFill>
              </a:rPr>
              <a:t>committed herself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body and soul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4472C4"/>
                </a:solidFill>
              </a:rPr>
              <a:t>to</a:t>
            </a:r>
            <a:r>
              <a:rPr lang="en-US" altLang="zh-CN" sz="2400"/>
              <a:t> fighting for the cause.</a:t>
            </a:r>
          </a:p>
          <a:p>
            <a:endParaRPr lang="en-US" altLang="zh-CN" sz="2400"/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opportunity /ˌɒpəˈtju:nəti/  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n.机会;时机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89609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</a:t>
            </a:r>
            <a:r>
              <a:rPr lang="zh-CN" altLang="en-US" sz="2400">
                <a:solidFill>
                  <a:srgbClr val="FF0000"/>
                </a:solidFill>
              </a:rPr>
              <a:t>抓住机会</a:t>
            </a:r>
            <a:r>
              <a:rPr lang="zh-CN" altLang="en-US" sz="2400"/>
              <a:t>做某事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have/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get/ </a:t>
            </a:r>
            <a:r>
              <a:rPr lang="en-US" altLang="zh-CN" sz="2400">
                <a:solidFill>
                  <a:srgbClr val="FF0000"/>
                </a:solidFill>
              </a:rPr>
              <a:t>take/ use/ seize/ grasp/ grab/</a:t>
            </a:r>
            <a:r>
              <a:rPr lang="en-US" altLang="zh-CN" sz="2400"/>
              <a:t> the opportunity to do sth.</a:t>
            </a:r>
          </a:p>
          <a:p>
            <a:r>
              <a:rPr lang="en-US" altLang="zh-CN" sz="2400"/>
              <a:t>想象一下，当你独自一人在家时，</a:t>
            </a:r>
            <a:r>
              <a:rPr lang="en-US" altLang="zh-CN" sz="2400">
                <a:solidFill>
                  <a:srgbClr val="FF0000"/>
                </a:solidFill>
              </a:rPr>
              <a:t>有机会</a:t>
            </a:r>
            <a:r>
              <a:rPr lang="en-US" altLang="zh-CN" sz="2400"/>
              <a:t>和数百名其他人一起唱歌。</a:t>
            </a:r>
            <a:r>
              <a:rPr lang="zh-CN" altLang="en-US" sz="2400"/>
              <a:t>（应；</a:t>
            </a:r>
            <a:r>
              <a:rPr lang="zh-CN" altLang="en-US"/>
              <a:t>书</a:t>
            </a:r>
            <a:r>
              <a:rPr lang="en-US" altLang="zh-CN"/>
              <a:t>P52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Imagine </a:t>
            </a:r>
            <a:r>
              <a:rPr lang="en-US" altLang="zh-CN" sz="2400">
                <a:solidFill>
                  <a:srgbClr val="FF0000"/>
                </a:solidFill>
              </a:rPr>
              <a:t>having the opportunity to </a:t>
            </a:r>
            <a:r>
              <a:rPr lang="en-US" altLang="zh-CN" sz="2400"/>
              <a:t>sing together with hundreds of other people while you are at home alone.</a:t>
            </a:r>
          </a:p>
          <a:p>
            <a:r>
              <a:rPr lang="en-US" altLang="zh-CN" sz="2400"/>
              <a:t>我想</a:t>
            </a:r>
            <a:r>
              <a:rPr lang="en-US" altLang="zh-CN" sz="2400">
                <a:solidFill>
                  <a:srgbClr val="FF0000"/>
                </a:solidFill>
              </a:rPr>
              <a:t>借此机会</a:t>
            </a:r>
            <a:r>
              <a:rPr lang="zh-CN" altLang="en-US" sz="2400"/>
              <a:t>分享我是如何在互联网上学习英语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en-US" altLang="zh-CN"/>
              <a:t>2020</a:t>
            </a:r>
            <a:r>
              <a:rPr lang="zh-CN" altLang="en-US"/>
              <a:t>天津发言稿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I’d like to </a:t>
            </a:r>
            <a:r>
              <a:rPr lang="en-US" altLang="zh-CN" sz="2400">
                <a:solidFill>
                  <a:srgbClr val="FF0000"/>
                </a:solidFill>
              </a:rPr>
              <a:t>take this opportunity to</a:t>
            </a:r>
            <a:r>
              <a:rPr lang="en-US" altLang="zh-CN" sz="2400"/>
              <a:t> talk about how I learn English on the Internet.</a:t>
            </a:r>
          </a:p>
          <a:p>
            <a:endParaRPr lang="en-US" altLang="zh-CN" sz="2400">
              <a:solidFill>
                <a:srgbClr val="4472C4"/>
              </a:solidFill>
            </a:endParaRPr>
          </a:p>
          <a:p>
            <a:r>
              <a:rPr lang="en-US" altLang="zh-CN" sz="2400"/>
              <a:t>2. </a:t>
            </a:r>
            <a:r>
              <a:rPr lang="zh-CN" altLang="en-US" sz="2400">
                <a:solidFill>
                  <a:srgbClr val="FF0000"/>
                </a:solidFill>
              </a:rPr>
              <a:t>错过</a:t>
            </a:r>
            <a:r>
              <a:rPr lang="zh-CN" altLang="en-US" sz="2400"/>
              <a:t>机会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miss/ lose/ waste</a:t>
            </a:r>
            <a:r>
              <a:rPr lang="en-US" altLang="zh-CN" sz="2400"/>
              <a:t> the opportunity</a:t>
            </a:r>
          </a:p>
          <a:p>
            <a:r>
              <a:rPr lang="en-US" altLang="zh-CN" sz="2400"/>
              <a:t>密切关注</a:t>
            </a:r>
            <a:r>
              <a:rPr lang="zh-CN" altLang="en-US" sz="2400"/>
              <a:t>风景</a:t>
            </a:r>
            <a:r>
              <a:rPr lang="en-US" altLang="zh-CN" sz="2400"/>
              <a:t>将确保你不会</a:t>
            </a:r>
            <a:r>
              <a:rPr lang="en-US" altLang="zh-CN" sz="2400">
                <a:solidFill>
                  <a:srgbClr val="FF0000"/>
                </a:solidFill>
              </a:rPr>
              <a:t>错过一个绝佳的机会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en-US" altLang="zh-CN"/>
              <a:t>2023</a:t>
            </a:r>
            <a:r>
              <a:rPr lang="zh-CN" altLang="en-US"/>
              <a:t>全国阅读改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Keeping your eye on the landscape will ensure you don’t </a:t>
            </a:r>
            <a:r>
              <a:rPr lang="en-US" altLang="zh-CN" sz="2400">
                <a:solidFill>
                  <a:srgbClr val="FF0000"/>
                </a:solidFill>
              </a:rPr>
              <a:t>miss an amazing opportunity</a:t>
            </a:r>
            <a:r>
              <a:rPr lang="en-US" altLang="zh-CN" sz="2400"/>
              <a:t>.</a:t>
            </a:r>
          </a:p>
          <a:p>
            <a:endParaRPr lang="zh-CN" altLang="en-US" sz="2400"/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opportunity /ˌɒpəˈtju:nəti/  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n.机会;时机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896090" cy="636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ym typeface="+mn-ea"/>
              </a:rPr>
              <a:t>3. </a:t>
            </a:r>
            <a:r>
              <a:rPr lang="zh-CN" altLang="en-US" sz="2400">
                <a:sym typeface="+mn-ea"/>
              </a:rPr>
              <a:t>为某人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提供</a:t>
            </a:r>
            <a:r>
              <a:rPr lang="en-US" altLang="zh-CN" sz="2400">
                <a:sym typeface="+mn-ea"/>
              </a:rPr>
              <a:t>机会</a:t>
            </a:r>
            <a:r>
              <a:rPr lang="zh-CN" altLang="en-US" sz="2400">
                <a:sym typeface="+mn-ea"/>
              </a:rPr>
              <a:t>做某事</a:t>
            </a:r>
            <a:endParaRPr lang="en-US" altLang="zh-CN" sz="2400"/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give sb. opportunity </a:t>
            </a:r>
            <a:r>
              <a:rPr lang="en-US" altLang="zh-CN" sz="2400">
                <a:sym typeface="+mn-ea"/>
              </a:rPr>
              <a:t>to do sth.</a:t>
            </a:r>
            <a:endParaRPr lang="en-US" altLang="zh-CN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  <a:sym typeface="+mn-ea"/>
              </a:rPr>
              <a:t>provide/ offer/ present/ open up </a:t>
            </a:r>
            <a:r>
              <a:rPr lang="en-US" altLang="zh-CN" sz="2400">
                <a:sym typeface="+mn-ea"/>
              </a:rPr>
              <a:t>an opportunity for sb. to do sth.</a:t>
            </a:r>
            <a:endParaRPr lang="en-US" altLang="zh-CN" sz="2400">
              <a:solidFill>
                <a:srgbClr val="4472C4"/>
              </a:solidFill>
            </a:endParaRPr>
          </a:p>
          <a:p>
            <a:r>
              <a:rPr lang="en-US" altLang="zh-CN" sz="2400"/>
              <a:t>在学校分组工作为学生</a:t>
            </a:r>
            <a:r>
              <a:rPr lang="en-US" altLang="zh-CN" sz="2400">
                <a:solidFill>
                  <a:srgbClr val="FF0000"/>
                </a:solidFill>
              </a:rPr>
              <a:t>提供了</a:t>
            </a:r>
            <a:r>
              <a:rPr lang="en-US" altLang="zh-CN" sz="2400"/>
              <a:t>学习团队合作的</a:t>
            </a:r>
            <a:r>
              <a:rPr lang="en-US" altLang="zh-CN" sz="2400">
                <a:solidFill>
                  <a:srgbClr val="FF0000"/>
                </a:solidFill>
              </a:rPr>
              <a:t>机会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en-US" altLang="zh-CN"/>
              <a:t>2011</a:t>
            </a:r>
            <a:r>
              <a:rPr lang="zh-CN" altLang="en-US"/>
              <a:t>湖北作文改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Working in groups at school </a:t>
            </a:r>
            <a:r>
              <a:rPr lang="en-US" altLang="zh-CN" sz="2400">
                <a:solidFill>
                  <a:srgbClr val="FF0000"/>
                </a:solidFill>
              </a:rPr>
              <a:t>provides an opportunity</a:t>
            </a:r>
            <a:r>
              <a:rPr lang="en-US" altLang="zh-CN" sz="2400"/>
              <a:t> for students to learn about teamwork.</a:t>
            </a:r>
          </a:p>
          <a:p>
            <a:endParaRPr lang="en-US" altLang="zh-CN" sz="2400"/>
          </a:p>
          <a:p>
            <a:r>
              <a:rPr lang="en-US" altLang="zh-CN" sz="2400"/>
              <a:t>4. </a:t>
            </a:r>
            <a:r>
              <a:rPr lang="zh-CN" altLang="en-US" sz="2400">
                <a:solidFill>
                  <a:srgbClr val="FF0000"/>
                </a:solidFill>
              </a:rPr>
              <a:t>好的</a:t>
            </a:r>
            <a:r>
              <a:rPr lang="zh-CN" altLang="en-US" sz="2400"/>
              <a:t>机会</a:t>
            </a:r>
          </a:p>
          <a:p>
            <a:r>
              <a:rPr lang="en-US" altLang="zh-CN" sz="2400"/>
              <a:t>(a(n))</a:t>
            </a:r>
            <a:r>
              <a:rPr lang="en-US" altLang="zh-CN" sz="2400">
                <a:solidFill>
                  <a:srgbClr val="FF0000"/>
                </a:solidFill>
              </a:rPr>
              <a:t> good/ great/ wonderful/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perfect/</a:t>
            </a:r>
            <a:r>
              <a:rPr lang="en-US" altLang="zh-CN" sz="2400">
                <a:solidFill>
                  <a:srgbClr val="FF0000"/>
                </a:solidFill>
              </a:rPr>
              <a:t> golden/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ideal/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rare/ </a:t>
            </a:r>
            <a:r>
              <a:rPr lang="en-US" altLang="zh-CN" sz="2400">
                <a:solidFill>
                  <a:srgbClr val="FF0000"/>
                </a:solidFill>
              </a:rPr>
              <a:t>unique/ 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once-in-a-lifetime </a:t>
            </a:r>
            <a:r>
              <a:rPr lang="en-US" altLang="zh-CN" sz="2400"/>
              <a:t>opportunity</a:t>
            </a:r>
          </a:p>
          <a:p>
            <a:r>
              <a:rPr lang="en-US" altLang="zh-CN" sz="2400"/>
              <a:t>发展中国家的经济体将受益于小型和家庭企业的</a:t>
            </a:r>
            <a:r>
              <a:rPr lang="en-US" altLang="zh-CN" sz="2400">
                <a:solidFill>
                  <a:srgbClr val="FF0000"/>
                </a:solidFill>
              </a:rPr>
              <a:t>黄金机遇</a:t>
            </a:r>
            <a:r>
              <a:rPr lang="en-US" altLang="zh-CN" sz="2400"/>
              <a:t>。</a:t>
            </a:r>
            <a:r>
              <a:rPr lang="zh-CN" altLang="en-US" sz="2400"/>
              <a:t>（应；</a:t>
            </a:r>
            <a:r>
              <a:rPr lang="en-US" altLang="zh-CN"/>
              <a:t>2013</a:t>
            </a:r>
            <a:r>
              <a:rPr lang="zh-CN" altLang="en-US"/>
              <a:t>上海阅读改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Economies in developing countries will benefit from </a:t>
            </a:r>
            <a:r>
              <a:rPr lang="en-US" altLang="zh-CN" sz="2400">
                <a:solidFill>
                  <a:srgbClr val="FF0000"/>
                </a:solidFill>
              </a:rPr>
              <a:t>golden</a:t>
            </a:r>
            <a:r>
              <a:rPr lang="en-US" altLang="zh-CN" sz="2400"/>
              <a:t> </a:t>
            </a:r>
            <a:r>
              <a:rPr lang="en-US" altLang="zh-CN" sz="2400">
                <a:solidFill>
                  <a:srgbClr val="FF0000"/>
                </a:solidFill>
              </a:rPr>
              <a:t>opportunities</a:t>
            </a:r>
            <a:r>
              <a:rPr lang="en-US" altLang="zh-CN" sz="2400"/>
              <a:t> for small and home-based business.</a:t>
            </a:r>
          </a:p>
          <a:p>
            <a:endParaRPr lang="en-US" altLang="zh-CN" sz="2400"/>
          </a:p>
          <a:p>
            <a:r>
              <a:rPr lang="en-US" altLang="zh-CN" sz="2400"/>
              <a:t>5. 他决定</a:t>
            </a:r>
            <a:r>
              <a:rPr lang="en-US" altLang="zh-CN" sz="2400">
                <a:solidFill>
                  <a:srgbClr val="FF0000"/>
                </a:solidFill>
              </a:rPr>
              <a:t>尽早</a:t>
            </a:r>
            <a:r>
              <a:rPr lang="en-US" altLang="zh-CN" sz="2400"/>
              <a:t>离开学校。</a:t>
            </a:r>
            <a:r>
              <a:rPr lang="zh-CN" altLang="en-US" sz="2400"/>
              <a:t>（续）</a:t>
            </a:r>
            <a:endParaRPr lang="en-US" altLang="zh-CN" sz="2400"/>
          </a:p>
          <a:p>
            <a:r>
              <a:rPr lang="en-US" altLang="zh-CN" sz="2400"/>
              <a:t>He decided to leave school </a:t>
            </a:r>
            <a:r>
              <a:rPr lang="en-US" altLang="zh-CN" sz="2400">
                <a:solidFill>
                  <a:srgbClr val="FF0000"/>
                </a:solidFill>
              </a:rPr>
              <a:t>at the first/ earliest opportunity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7790" y="83820"/>
            <a:ext cx="944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perform /pəˈfɔ:m/            </a:t>
            </a:r>
            <a:r>
              <a:rPr sz="28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vi.&amp;vt.表演;履行;执行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35" y="644525"/>
            <a:ext cx="12148820" cy="6985"/>
          </a:xfrm>
          <a:prstGeom prst="line">
            <a:avLst/>
          </a:prstGeom>
          <a:ln w="28575"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04470" y="779145"/>
            <a:ext cx="1151255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做</a:t>
            </a:r>
            <a:r>
              <a:rPr lang="zh-CN" altLang="en-US" sz="2400">
                <a:solidFill>
                  <a:srgbClr val="FF0000"/>
                </a:solidFill>
              </a:rPr>
              <a:t>研究</a:t>
            </a:r>
            <a:r>
              <a:rPr lang="en-US" altLang="zh-CN" sz="2400">
                <a:solidFill>
                  <a:srgbClr val="FF0000"/>
                </a:solidFill>
              </a:rPr>
              <a:t>/</a:t>
            </a:r>
            <a:r>
              <a:rPr lang="en-US" altLang="zh-CN" sz="2400"/>
              <a:t> </a:t>
            </a:r>
            <a:r>
              <a:rPr lang="zh-CN" altLang="en-US" sz="2400">
                <a:solidFill>
                  <a:srgbClr val="FF0000"/>
                </a:solidFill>
              </a:rPr>
              <a:t>实验</a:t>
            </a:r>
            <a:r>
              <a:rPr lang="en-US" altLang="zh-CN" sz="2400">
                <a:solidFill>
                  <a:srgbClr val="FF0000"/>
                </a:solidFill>
              </a:rPr>
              <a:t>/ </a:t>
            </a:r>
            <a:r>
              <a:rPr lang="zh-CN" altLang="en-US" sz="2400">
                <a:solidFill>
                  <a:srgbClr val="FF0000"/>
                </a:solidFill>
              </a:rPr>
              <a:t>分析</a:t>
            </a:r>
            <a:r>
              <a:rPr lang="en-US" altLang="zh-CN" sz="2400">
                <a:solidFill>
                  <a:srgbClr val="FF0000"/>
                </a:solidFill>
              </a:rPr>
              <a:t>/ </a:t>
            </a:r>
            <a:r>
              <a:rPr lang="zh-CN" altLang="en-US" sz="2400">
                <a:solidFill>
                  <a:srgbClr val="FF0000"/>
                </a:solidFill>
              </a:rPr>
              <a:t>手术</a:t>
            </a:r>
            <a:r>
              <a:rPr lang="en-US" altLang="zh-CN" sz="2400">
                <a:solidFill>
                  <a:srgbClr val="FF0000"/>
                </a:solidFill>
              </a:rPr>
              <a:t>  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perform a study/ an experiment/ an analysis/ an operation/ surgery</a:t>
            </a:r>
            <a:endParaRPr lang="zh-CN" altLang="en-US" sz="2400"/>
          </a:p>
          <a:p>
            <a:r>
              <a:rPr lang="en-US" altLang="zh-CN" sz="2400"/>
              <a:t>出生于佛罗伦萨的一个犹太家庭，</a:t>
            </a:r>
            <a:r>
              <a:rPr lang="zh-CN" altLang="en-US" sz="2400"/>
              <a:t>她</a:t>
            </a:r>
            <a:r>
              <a:rPr lang="en-US" altLang="zh-CN" sz="2400"/>
              <a:t>搬到巴黎当医生并</a:t>
            </a:r>
            <a:r>
              <a:rPr lang="en-US" altLang="zh-CN" sz="2400">
                <a:solidFill>
                  <a:srgbClr val="FF0000"/>
                </a:solidFill>
              </a:rPr>
              <a:t>做手术</a:t>
            </a:r>
            <a:r>
              <a:rPr lang="en-US" altLang="zh-CN" sz="2400"/>
              <a:t>。</a:t>
            </a:r>
            <a:r>
              <a:rPr lang="zh-CN" altLang="en-US" sz="2400"/>
              <a:t>（应；人物经历；</a:t>
            </a:r>
            <a:r>
              <a:rPr lang="en-US" altLang="zh-CN"/>
              <a:t>2023</a:t>
            </a:r>
            <a:r>
              <a:rPr lang="zh-CN" altLang="en-US"/>
              <a:t>全国阅读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Born to a Jewish family in Florence, she moved to Paris where she worked as a physician and </a:t>
            </a:r>
            <a:r>
              <a:rPr lang="en-US" altLang="zh-CN" sz="2400">
                <a:solidFill>
                  <a:srgbClr val="FF0000"/>
                </a:solidFill>
              </a:rPr>
              <a:t>performed surgery</a:t>
            </a:r>
            <a:r>
              <a:rPr lang="en-US" altLang="zh-CN" sz="2400"/>
              <a:t>. </a:t>
            </a:r>
          </a:p>
          <a:p>
            <a:r>
              <a:rPr lang="en-US" altLang="zh-CN" sz="2400" i="1"/>
              <a:t>(in everday English: = </a:t>
            </a:r>
            <a:r>
              <a:rPr lang="en-US" altLang="zh-CN" sz="2400" i="1">
                <a:solidFill>
                  <a:srgbClr val="FF0000"/>
                </a:solidFill>
              </a:rPr>
              <a:t>carry out</a:t>
            </a:r>
            <a:r>
              <a:rPr lang="en-US" altLang="zh-CN" sz="2400" i="1"/>
              <a:t> an operation)</a:t>
            </a:r>
          </a:p>
          <a:p>
            <a:endParaRPr lang="zh-CN" altLang="en-US" sz="2400"/>
          </a:p>
          <a:p>
            <a:r>
              <a:rPr lang="en-US" altLang="zh-CN" sz="2400"/>
              <a:t>2. </a:t>
            </a:r>
            <a:r>
              <a:rPr lang="zh-CN" altLang="en-US" sz="2400"/>
              <a:t>履行</a:t>
            </a:r>
            <a:r>
              <a:rPr lang="zh-CN" altLang="en-US" sz="2400">
                <a:solidFill>
                  <a:srgbClr val="FF0000"/>
                </a:solidFill>
              </a:rPr>
              <a:t>工作</a:t>
            </a:r>
            <a:r>
              <a:rPr lang="en-US" altLang="zh-CN" sz="2400">
                <a:solidFill>
                  <a:srgbClr val="FF0000"/>
                </a:solidFill>
              </a:rPr>
              <a:t>/ </a:t>
            </a:r>
            <a:r>
              <a:rPr lang="zh-CN" altLang="en-US" sz="2400">
                <a:solidFill>
                  <a:srgbClr val="FF0000"/>
                </a:solidFill>
              </a:rPr>
              <a:t>职责</a:t>
            </a:r>
            <a:r>
              <a:rPr lang="en-US" altLang="zh-CN" sz="2400">
                <a:solidFill>
                  <a:srgbClr val="FF0000"/>
                </a:solidFill>
              </a:rPr>
              <a:t>/</a:t>
            </a:r>
            <a:r>
              <a:rPr lang="zh-CN" altLang="en-US" sz="2400">
                <a:solidFill>
                  <a:srgbClr val="FF0000"/>
                </a:solidFill>
              </a:rPr>
              <a:t>任务</a:t>
            </a:r>
            <a:endParaRPr lang="zh-CN" altLang="en-US" sz="2400"/>
          </a:p>
          <a:p>
            <a:r>
              <a:rPr lang="en-US" altLang="zh-CN" sz="2400"/>
              <a:t>perform </a:t>
            </a:r>
            <a:r>
              <a:rPr lang="en-US" altLang="zh-CN" sz="2400">
                <a:solidFill>
                  <a:srgbClr val="FF0000"/>
                </a:solidFill>
              </a:rPr>
              <a:t>work/ a job/ a duty/ a task</a:t>
            </a:r>
          </a:p>
          <a:p>
            <a:r>
              <a:rPr lang="en-US" altLang="zh-CN" sz="2400"/>
              <a:t>人工智能不是一个人，生成性人工智能不能取代</a:t>
            </a:r>
            <a:r>
              <a:rPr lang="en-US" altLang="zh-CN" sz="2400">
                <a:solidFill>
                  <a:srgbClr val="FF0000"/>
                </a:solidFill>
              </a:rPr>
              <a:t>成员履行的职责</a:t>
            </a:r>
            <a:r>
              <a:rPr lang="zh-CN" altLang="en-US" sz="2400"/>
              <a:t>。（应；</a:t>
            </a:r>
            <a:r>
              <a:rPr lang="en-US" altLang="zh-CN"/>
              <a:t>2023 New York Times</a:t>
            </a:r>
            <a:r>
              <a:rPr lang="zh-CN" altLang="en-US"/>
              <a:t>改</a:t>
            </a:r>
            <a:r>
              <a:rPr lang="zh-CN" altLang="en-US" sz="2400"/>
              <a:t>）</a:t>
            </a:r>
            <a:endParaRPr lang="en-US" altLang="zh-CN" sz="2400"/>
          </a:p>
          <a:p>
            <a:r>
              <a:rPr lang="en-US" altLang="zh-CN" sz="2400"/>
              <a:t>Artificial Intelligence is not a person and that generative A.I. cannot replace </a:t>
            </a:r>
            <a:r>
              <a:rPr lang="en-US" altLang="zh-CN" sz="2400">
                <a:solidFill>
                  <a:srgbClr val="FF0000"/>
                </a:solidFill>
              </a:rPr>
              <a:t>the duties performed by members</a:t>
            </a:r>
            <a:r>
              <a:rPr lang="en-US" altLang="zh-CN" sz="2400"/>
              <a:t>.</a:t>
            </a:r>
          </a:p>
          <a:p>
            <a:endParaRPr lang="en-US" altLang="zh-CN" sz="2400"/>
          </a:p>
          <a:p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E2Mjg2YTZkZTMyMTYwY2M1OTQ5YzJlN2MyYmRjOG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6626</Words>
  <Application>Microsoft Office PowerPoint</Application>
  <PresentationFormat>宽屏</PresentationFormat>
  <Paragraphs>515</Paragraphs>
  <Slides>43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0" baseType="lpstr">
      <vt:lpstr>微软雅黑</vt:lpstr>
      <vt:lpstr>HelveticaNeue</vt:lpstr>
      <vt:lpstr>Calibri Light</vt:lpstr>
      <vt:lpstr>华文新魏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 欢</dc:creator>
  <cp:lastModifiedBy>Wiesen Zhu</cp:lastModifiedBy>
  <cp:revision>82</cp:revision>
  <dcterms:created xsi:type="dcterms:W3CDTF">2020-11-02T00:16:00Z</dcterms:created>
  <dcterms:modified xsi:type="dcterms:W3CDTF">2024-08-29T01:10:58Z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7D36573E758448ECA680BBAAD9687883_11</vt:lpwstr>
  </property>
  <property fmtid="{D5CDD505-2E9C-101B-9397-08002B2CF9AE}" pid="3" name="KSOProductBuildVer">
    <vt:lpwstr>2052-12.1.0.17147</vt:lpwstr>
  </property>
</Properties>
</file>