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375" r:id="rId3"/>
    <p:sldId id="275" r:id="rId4"/>
    <p:sldId id="357" r:id="rId5"/>
    <p:sldId id="310" r:id="rId6"/>
    <p:sldId id="358" r:id="rId8"/>
    <p:sldId id="256" r:id="rId9"/>
    <p:sldId id="360" r:id="rId10"/>
    <p:sldId id="266" r:id="rId11"/>
    <p:sldId id="258" r:id="rId12"/>
    <p:sldId id="292" r:id="rId13"/>
    <p:sldId id="279" r:id="rId14"/>
    <p:sldId id="293" r:id="rId15"/>
    <p:sldId id="259" r:id="rId16"/>
    <p:sldId id="260" r:id="rId17"/>
    <p:sldId id="261" r:id="rId18"/>
    <p:sldId id="263" r:id="rId19"/>
    <p:sldId id="351" r:id="rId20"/>
    <p:sldId id="354" r:id="rId21"/>
    <p:sldId id="352" r:id="rId22"/>
    <p:sldId id="353"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63" autoAdjust="0"/>
    <p:restoredTop sz="94660"/>
  </p:normalViewPr>
  <p:slideViewPr>
    <p:cSldViewPr snapToGrid="0" showGuides="1">
      <p:cViewPr varScale="1">
        <p:scale>
          <a:sx n="110" d="100"/>
          <a:sy n="110" d="100"/>
        </p:scale>
        <p:origin x="736" y="168"/>
      </p:cViewPr>
      <p:guideLst>
        <p:guide orient="horz" pos="2042"/>
        <p:guide pos="383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jpe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5124" name="图片 6" descr="logo横版 png"/>
          <p:cNvPicPr>
            <a:picLocks noChangeAspect="1"/>
          </p:cNvPicPr>
          <p:nvPr userDrawn="1"/>
        </p:nvPicPr>
        <p:blipFill>
          <a:blip r:embed="rId17"/>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0.png"/><Relationship Id="rId3" Type="http://schemas.microsoft.com/office/2007/relationships/media" Target="../media/media3.mp4"/><Relationship Id="rId2" Type="http://schemas.openxmlformats.org/officeDocument/2006/relationships/video" Target="../media/media3.mp4"/><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microsoft.com/office/2007/relationships/media" Target="../media/media4.mp4"/><Relationship Id="rId1" Type="http://schemas.openxmlformats.org/officeDocument/2006/relationships/video" Target="../media/media4.mp4"/></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8.xml"/><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9.xml"/><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image" Target="../media/image27.jpeg"/><Relationship Id="rId1" Type="http://schemas.openxmlformats.org/officeDocument/2006/relationships/image" Target="../media/image26.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4.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25.jpeg"/><Relationship Id="rId1"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microsoft.com/office/2007/relationships/media" Target="../media/media2.mp4"/><Relationship Id="rId1" Type="http://schemas.openxmlformats.org/officeDocument/2006/relationships/video" Target="../media/media2.mp4"/></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2.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3.xml"/><Relationship Id="rId2" Type="http://schemas.openxmlformats.org/officeDocument/2006/relationships/image" Target="../media/image14.jpe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4.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3218" t="13602" r="34252" b="43909"/>
          <a:stretch>
            <a:fillRect/>
          </a:stretch>
        </p:blipFill>
        <p:spPr>
          <a:xfrm>
            <a:off x="5713095" y="92710"/>
            <a:ext cx="6418580" cy="2483485"/>
          </a:xfrm>
          <a:prstGeom prst="rect">
            <a:avLst/>
          </a:prstGeom>
        </p:spPr>
      </p:pic>
      <p:sp>
        <p:nvSpPr>
          <p:cNvPr id="4" name="文本框 3"/>
          <p:cNvSpPr txBox="1"/>
          <p:nvPr/>
        </p:nvSpPr>
        <p:spPr>
          <a:xfrm>
            <a:off x="5863590" y="2630805"/>
            <a:ext cx="5972175" cy="4246245"/>
          </a:xfrm>
          <a:prstGeom prst="rect">
            <a:avLst/>
          </a:prstGeom>
          <a:solidFill>
            <a:schemeClr val="bg1"/>
          </a:solidFill>
        </p:spPr>
        <p:txBody>
          <a:bodyPr wrap="square" rtlCol="0">
            <a:spAutoFit/>
          </a:bodyPr>
          <a:lstStyle/>
          <a:p>
            <a:pPr indent="0" algn="just" fontAlgn="auto">
              <a:lnSpc>
                <a:spcPts val="3600"/>
              </a:lnSpc>
            </a:pPr>
            <a:r>
              <a:rPr lang="en-US" altLang="zh-CN" sz="2000"/>
              <a:t>     What a triumph for China at the 2024 Pais Olympics. The Chinese delegation has delivered an extraordinary performance securing 40 gold, 27 silver and 24 bronze medals, _________________</a:t>
            </a:r>
            <a:endParaRPr lang="en-US" altLang="zh-CN" sz="2000"/>
          </a:p>
          <a:p>
            <a:pPr indent="0" algn="just" fontAlgn="auto">
              <a:lnSpc>
                <a:spcPts val="3600"/>
              </a:lnSpc>
            </a:pPr>
            <a:r>
              <a:rPr lang="en-US" altLang="zh-CN" sz="2000"/>
              <a:t>_______________________________________ (</a:t>
            </a:r>
            <a:r>
              <a:rPr lang="zh-CN" altLang="en-US" sz="2000"/>
              <a:t>创下了境外比赛中的最佳成绩新纪录</a:t>
            </a:r>
            <a:r>
              <a:rPr lang="en-US" altLang="zh-CN" sz="2000"/>
              <a:t>)This achievement marks a significant moment in sports history, as China challenges the dominance of the United States on the global stage.</a:t>
            </a:r>
            <a:endParaRPr lang="en-US" altLang="zh-CN" sz="2000"/>
          </a:p>
        </p:txBody>
      </p:sp>
      <p:pic>
        <p:nvPicPr>
          <p:cNvPr id="7" name="87bb6c21dab9803485991df44a183273">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105410" y="0"/>
            <a:ext cx="5576570" cy="6858000"/>
          </a:xfrm>
          <a:prstGeom prst="rect">
            <a:avLst/>
          </a:prstGeom>
        </p:spPr>
      </p:pic>
      <p:sp>
        <p:nvSpPr>
          <p:cNvPr id="8" name="文本框 7"/>
          <p:cNvSpPr txBox="1"/>
          <p:nvPr/>
        </p:nvSpPr>
        <p:spPr>
          <a:xfrm>
            <a:off x="6005830" y="4051935"/>
            <a:ext cx="6179185" cy="911860"/>
          </a:xfrm>
          <a:prstGeom prst="rect">
            <a:avLst/>
          </a:prstGeom>
          <a:noFill/>
        </p:spPr>
        <p:txBody>
          <a:bodyPr wrap="square" rtlCol="0" anchor="t">
            <a:spAutoFit/>
          </a:bodyPr>
          <a:lstStyle/>
          <a:p>
            <a:pPr indent="0" fontAlgn="auto">
              <a:lnSpc>
                <a:spcPts val="3200"/>
              </a:lnSpc>
            </a:pPr>
            <a:r>
              <a:rPr lang="en-US" altLang="zh-CN" sz="2000">
                <a:sym typeface="+mn-ea"/>
              </a:rPr>
              <a:t>                                            </a:t>
            </a:r>
            <a:r>
              <a:rPr lang="en-US" altLang="zh-CN" sz="2000" b="1">
                <a:solidFill>
                  <a:srgbClr val="FF0000"/>
                </a:solidFill>
                <a:sym typeface="+mn-ea"/>
              </a:rPr>
              <a:t>which</a:t>
            </a:r>
            <a:r>
              <a:rPr lang="en-US" altLang="zh-CN" sz="2000">
                <a:sym typeface="+mn-ea"/>
              </a:rPr>
              <a:t> set a new record for their best ever results in an overseas competition.</a:t>
            </a:r>
            <a:endParaRPr lang="en-US" altLang="zh-CN" sz="2000">
              <a:sym typeface="+mn-ea"/>
            </a:endParaRPr>
          </a:p>
        </p:txBody>
      </p:sp>
      <p:sp>
        <p:nvSpPr>
          <p:cNvPr id="9" name="矩形 8"/>
          <p:cNvSpPr/>
          <p:nvPr/>
        </p:nvSpPr>
        <p:spPr>
          <a:xfrm>
            <a:off x="7265671" y="155575"/>
            <a:ext cx="4447540" cy="829945"/>
          </a:xfrm>
          <a:prstGeom prst="rect">
            <a:avLst/>
          </a:prstGeom>
          <a:noFill/>
          <a:ln>
            <a:noFill/>
          </a:ln>
        </p:spPr>
        <p:txBody>
          <a:bodyPr wrap="none" rtlCol="0" anchor="t">
            <a:spAutoFit/>
          </a:bodyPr>
          <a:lstStyle/>
          <a:p>
            <a:pPr algn="ctr"/>
            <a:r>
              <a:rPr lang="en-US" altLang="zh-CN" sz="4800" b="1">
                <a:ln w="15875"/>
                <a:solidFill>
                  <a:schemeClr val="bg1"/>
                </a:solidFill>
                <a:effectLst/>
                <a:latin typeface="Cambria" panose="02040503050406030204" charset="0"/>
                <a:cs typeface="Cambria" panose="02040503050406030204" charset="0"/>
                <a:sym typeface="+mn-ea"/>
              </a:rPr>
              <a:t>What a triump!</a:t>
            </a:r>
            <a:endParaRPr lang="en-US" altLang="zh-CN" sz="4800" b="1">
              <a:ln w="15875"/>
              <a:solidFill>
                <a:schemeClr val="bg1"/>
              </a:solidFill>
              <a:effectLst/>
              <a:latin typeface="Cambria" panose="02040503050406030204" charset="0"/>
              <a:cs typeface="Cambria" panose="020405030504060302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8" fill="hold" display="1">
                  <p:stCondLst>
                    <p:cond delay="indefinite"/>
                  </p:stCondLst>
                </p:cTn>
                <p:tgtEl>
                  <p:spTgt spid="7"/>
                </p:tgtEl>
              </p:cMediaNode>
            </p:video>
          </p:childTnLst>
        </p:cTn>
      </p:par>
    </p:tnLst>
    <p:bldLst>
      <p:bldP spid="4" grpId="0" animBg="1"/>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1"/>
        </p:blipFill>
        <p:spPr>
          <a:xfrm>
            <a:off x="6320155" y="2524760"/>
            <a:ext cx="5871845" cy="4333240"/>
          </a:xfrm>
          <a:prstGeom prst="rect">
            <a:avLst/>
          </a:prstGeom>
        </p:spPr>
      </p:pic>
      <p:sp>
        <p:nvSpPr>
          <p:cNvPr id="6" name="文本框 5"/>
          <p:cNvSpPr txBox="1"/>
          <p:nvPr/>
        </p:nvSpPr>
        <p:spPr>
          <a:xfrm>
            <a:off x="5992495" y="1141095"/>
            <a:ext cx="6199505" cy="1383665"/>
          </a:xfrm>
          <a:prstGeom prst="rect">
            <a:avLst/>
          </a:prstGeom>
          <a:noFill/>
        </p:spPr>
        <p:txBody>
          <a:bodyPr wrap="square" rtlCol="0" anchor="t">
            <a:spAutoFit/>
          </a:bodyPr>
          <a:lstStyle/>
          <a:p>
            <a:pPr algn="r"/>
            <a:r>
              <a:rPr lang="zh-CN" altLang="en-US" sz="2800"/>
              <a:t>Sheng Lihao and Huang Yuting</a:t>
            </a:r>
            <a:endParaRPr lang="zh-CN" altLang="en-US" sz="2800"/>
          </a:p>
          <a:p>
            <a:pPr algn="r"/>
            <a:r>
              <a:rPr lang="zh-CN" altLang="en-US" sz="2800">
                <a:sym typeface="+mn-ea"/>
              </a:rPr>
              <a:t>the Paris Olympics 10m mixed team air rifle event</a:t>
            </a:r>
            <a:endParaRPr lang="zh-CN" altLang="en-US" sz="2800">
              <a:sym typeface="+mn-ea"/>
            </a:endParaRPr>
          </a:p>
        </p:txBody>
      </p:sp>
      <p:sp>
        <p:nvSpPr>
          <p:cNvPr id="7" name="文本框 6"/>
          <p:cNvSpPr txBox="1"/>
          <p:nvPr/>
        </p:nvSpPr>
        <p:spPr>
          <a:xfrm>
            <a:off x="210820" y="158750"/>
            <a:ext cx="5968365" cy="6647180"/>
          </a:xfrm>
          <a:prstGeom prst="rect">
            <a:avLst/>
          </a:prstGeom>
          <a:noFill/>
        </p:spPr>
        <p:txBody>
          <a:bodyPr wrap="square" rtlCol="0" anchor="t">
            <a:spAutoFit/>
          </a:bodyPr>
          <a:lstStyle/>
          <a:p>
            <a:pPr algn="just"/>
            <a:r>
              <a:rPr lang="zh-CN" altLang="en-US" sz="2600">
                <a:latin typeface="Times New Roman" panose="02020603050405020304" charset="0"/>
                <a:cs typeface="Times New Roman" panose="02020603050405020304" charset="0"/>
              </a:rPr>
              <a:t>Sheng Lihao and Huang Yuting, </a:t>
            </a:r>
            <a:r>
              <a:rPr lang="en-US" altLang="zh-CN" sz="2600">
                <a:latin typeface="Times New Roman" panose="02020603050405020304" charset="0"/>
                <a:cs typeface="Times New Roman" panose="02020603050405020304" charset="0"/>
              </a:rPr>
              <a:t>________</a:t>
            </a:r>
            <a:endParaRPr lang="en-US" altLang="zh-CN" sz="2600">
              <a:latin typeface="Times New Roman" panose="02020603050405020304" charset="0"/>
              <a:cs typeface="Times New Roman" panose="02020603050405020304" charset="0"/>
            </a:endParaRPr>
          </a:p>
          <a:p>
            <a:pPr algn="just"/>
            <a:r>
              <a:rPr lang="en-US" altLang="zh-CN" sz="2600">
                <a:latin typeface="Times New Roman" panose="02020603050405020304" charset="0"/>
                <a:cs typeface="Times New Roman" panose="02020603050405020304" charset="0"/>
              </a:rPr>
              <a:t>___________________________________</a:t>
            </a:r>
            <a:endParaRPr lang="en-US" altLang="zh-CN" sz="2600">
              <a:latin typeface="Times New Roman" panose="02020603050405020304" charset="0"/>
              <a:cs typeface="Times New Roman" panose="02020603050405020304" charset="0"/>
            </a:endParaRPr>
          </a:p>
          <a:p>
            <a:pPr algn="just"/>
            <a:r>
              <a:rPr lang="en-US" altLang="zh-CN" sz="2600">
                <a:latin typeface="Times New Roman" panose="02020603050405020304" charset="0"/>
                <a:cs typeface="Times New Roman" panose="02020603050405020304" charset="0"/>
              </a:rPr>
              <a:t>_____________(</a:t>
            </a:r>
            <a:r>
              <a:rPr lang="zh-CN" altLang="en-US" sz="2600">
                <a:latin typeface="Times New Roman" panose="02020603050405020304" charset="0"/>
                <a:cs typeface="Times New Roman" panose="02020603050405020304" charset="0"/>
              </a:rPr>
              <a:t>他们夺得了巴黎奥运会的首枚金牌</a:t>
            </a:r>
            <a:r>
              <a:rPr lang="en-US" altLang="zh-CN" sz="2600">
                <a:latin typeface="Times New Roman" panose="02020603050405020304" charset="0"/>
                <a:cs typeface="Times New Roman" panose="02020603050405020304" charset="0"/>
              </a:rPr>
              <a:t>)</a:t>
            </a:r>
            <a:r>
              <a:rPr lang="zh-CN" altLang="en-US" sz="2600" b="1">
                <a:solidFill>
                  <a:srgbClr val="FF0000"/>
                </a:solidFill>
                <a:latin typeface="Times New Roman" panose="02020603050405020304" charset="0"/>
                <a:cs typeface="Times New Roman" panose="02020603050405020304" charset="0"/>
                <a:sym typeface="+mn-ea"/>
              </a:rPr>
              <a:t> </a:t>
            </a:r>
            <a:r>
              <a:rPr lang="zh-CN" altLang="en-US" sz="2600">
                <a:solidFill>
                  <a:schemeClr val="tx1"/>
                </a:solidFill>
                <a:latin typeface="Times New Roman" panose="02020603050405020304" charset="0"/>
                <a:cs typeface="Times New Roman" panose="02020603050405020304" charset="0"/>
                <a:sym typeface="+mn-ea"/>
              </a:rPr>
              <a:t>and also marked the first gold of the Games in the 10m mixed team air rifle event</a:t>
            </a:r>
            <a:r>
              <a:rPr lang="zh-CN" altLang="en-US" sz="2600" b="1">
                <a:solidFill>
                  <a:schemeClr val="tx1"/>
                </a:solidFill>
                <a:latin typeface="Times New Roman" panose="02020603050405020304" charset="0"/>
                <a:cs typeface="Times New Roman" panose="02020603050405020304" charset="0"/>
                <a:sym typeface="+mn-ea"/>
              </a:rPr>
              <a:t>，</a:t>
            </a:r>
            <a:r>
              <a:rPr lang="zh-CN" altLang="en-US" sz="2600">
                <a:latin typeface="Times New Roman" panose="02020603050405020304" charset="0"/>
                <a:cs typeface="Times New Roman" panose="02020603050405020304" charset="0"/>
              </a:rPr>
              <a:t>have made</a:t>
            </a:r>
            <a:r>
              <a:rPr lang="zh-CN" altLang="en-US" sz="2600">
                <a:cs typeface="+mn-lt"/>
              </a:rPr>
              <a:t> </a:t>
            </a:r>
            <a:r>
              <a:rPr lang="zh-CN" altLang="en-US" sz="2600">
                <a:latin typeface="Times New Roman" panose="02020603050405020304" charset="0"/>
                <a:cs typeface="Times New Roman" panose="02020603050405020304" charset="0"/>
              </a:rPr>
              <a:t>remarkable achievements.</a:t>
            </a:r>
            <a:endParaRPr lang="zh-CN" altLang="en-US" sz="2600">
              <a:latin typeface="Times New Roman" panose="02020603050405020304" charset="0"/>
              <a:cs typeface="Times New Roman" panose="02020603050405020304" charset="0"/>
            </a:endParaRPr>
          </a:p>
          <a:p>
            <a:pPr algn="just"/>
            <a:endParaRPr lang="zh-CN" altLang="en-US" sz="2800">
              <a:latin typeface="Times New Roman" panose="02020603050405020304" charset="0"/>
              <a:cs typeface="Times New Roman" panose="02020603050405020304" charset="0"/>
            </a:endParaRPr>
          </a:p>
          <a:p>
            <a:pPr algn="just"/>
            <a:r>
              <a:rPr lang="zh-CN" altLang="en-US" sz="2800">
                <a:latin typeface="Times New Roman" panose="02020603050405020304" charset="0"/>
                <a:cs typeface="Times New Roman" panose="02020603050405020304" charset="0"/>
              </a:rPr>
              <a:t>Sheng Lihao and Huang Yuting, </a:t>
            </a:r>
            <a:r>
              <a:rPr lang="en-US" altLang="zh-CN" sz="2800">
                <a:latin typeface="Times New Roman" panose="02020603050405020304" charset="0"/>
                <a:cs typeface="Times New Roman" panose="02020603050405020304" charset="0"/>
              </a:rPr>
              <a:t>______</a:t>
            </a:r>
            <a:endParaRPr lang="en-US" altLang="zh-CN" sz="2800">
              <a:latin typeface="Times New Roman" panose="02020603050405020304" charset="0"/>
              <a:cs typeface="Times New Roman" panose="02020603050405020304" charset="0"/>
            </a:endParaRPr>
          </a:p>
          <a:p>
            <a:pPr algn="just"/>
            <a:r>
              <a:rPr lang="en-US" altLang="zh-CN" sz="2800">
                <a:latin typeface="Times New Roman" panose="02020603050405020304" charset="0"/>
                <a:cs typeface="Times New Roman" panose="02020603050405020304" charset="0"/>
              </a:rPr>
              <a:t>______________________________________________________________________________________________</a:t>
            </a:r>
            <a:r>
              <a:rPr lang="zh-CN" altLang="en-US" sz="28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他们</a:t>
            </a:r>
            <a:r>
              <a:rPr lang="en-US" altLang="zh-CN" sz="2000">
                <a:latin typeface="Times New Roman" panose="02020603050405020304" charset="0"/>
                <a:cs typeface="Times New Roman" panose="02020603050405020304" charset="0"/>
              </a:rPr>
              <a:t>在10米气步枪混合团体赛中</a:t>
            </a:r>
            <a:r>
              <a:rPr lang="zh-CN" altLang="en-US" sz="2000">
                <a:latin typeface="Times New Roman" panose="02020603050405020304" charset="0"/>
                <a:cs typeface="Times New Roman" panose="02020603050405020304" charset="0"/>
              </a:rPr>
              <a:t>的胜利</a:t>
            </a:r>
            <a:r>
              <a:rPr lang="en-US" altLang="zh-CN" sz="2000">
                <a:latin typeface="Times New Roman" panose="02020603050405020304" charset="0"/>
                <a:cs typeface="Times New Roman" panose="02020603050405020304" charset="0"/>
              </a:rPr>
              <a:t>标志着中国在巴黎奥运会上夺得首枚金牌，同时也是该届奥运会的首枚金牌</a:t>
            </a:r>
            <a:r>
              <a:rPr lang="zh-CN" altLang="en-US" sz="2800">
                <a:latin typeface="Times New Roman" panose="02020603050405020304" charset="0"/>
                <a:cs typeface="Times New Roman" panose="02020603050405020304" charset="0"/>
              </a:rPr>
              <a:t>）, shone brightly on the international stage.</a:t>
            </a:r>
            <a:endParaRPr lang="zh-CN" altLang="en-US" sz="2800">
              <a:latin typeface="Times New Roman" panose="02020603050405020304" charset="0"/>
              <a:cs typeface="Times New Roman" panose="02020603050405020304" charset="0"/>
            </a:endParaRPr>
          </a:p>
        </p:txBody>
      </p:sp>
      <p:sp>
        <p:nvSpPr>
          <p:cNvPr id="2" name="文本框 1"/>
          <p:cNvSpPr txBox="1"/>
          <p:nvPr/>
        </p:nvSpPr>
        <p:spPr>
          <a:xfrm>
            <a:off x="114300" y="69850"/>
            <a:ext cx="6096000" cy="1374775"/>
          </a:xfrm>
          <a:prstGeom prst="rect">
            <a:avLst/>
          </a:prstGeom>
          <a:noFill/>
        </p:spPr>
        <p:txBody>
          <a:bodyPr wrap="square" rtlCol="0" anchor="t">
            <a:noAutofit/>
          </a:bodyPr>
          <a:lstStyle/>
          <a:p>
            <a:r>
              <a:rPr lang="en-US" altLang="zh-CN" sz="2800" b="1">
                <a:solidFill>
                  <a:srgbClr val="FF0000"/>
                </a:solidFill>
                <a:latin typeface="Times New Roman" panose="02020603050405020304" charset="0"/>
                <a:cs typeface="Times New Roman" panose="02020603050405020304" charset="0"/>
                <a:sym typeface="+mn-ea"/>
              </a:rPr>
              <a:t>                                                      </a:t>
            </a:r>
            <a:r>
              <a:rPr lang="zh-CN" altLang="en-US" sz="2800" b="1">
                <a:solidFill>
                  <a:srgbClr val="FF0000"/>
                </a:solidFill>
                <a:latin typeface="Times New Roman" panose="02020603050405020304" charset="0"/>
                <a:cs typeface="Times New Roman" panose="02020603050405020304" charset="0"/>
                <a:sym typeface="+mn-ea"/>
              </a:rPr>
              <a:t>who secured China's first gold medal at the Paris Olympics</a:t>
            </a:r>
            <a:endParaRPr lang="zh-CN" altLang="en-US" sz="2800">
              <a:latin typeface="Times New Roman" panose="02020603050405020304" charset="0"/>
              <a:cs typeface="Times New Roman" panose="02020603050405020304" charset="0"/>
              <a:sym typeface="+mn-ea"/>
            </a:endParaRPr>
          </a:p>
        </p:txBody>
      </p:sp>
      <p:sp>
        <p:nvSpPr>
          <p:cNvPr id="3" name="文本框 2"/>
          <p:cNvSpPr txBox="1"/>
          <p:nvPr/>
        </p:nvSpPr>
        <p:spPr>
          <a:xfrm>
            <a:off x="6350" y="3390900"/>
            <a:ext cx="6690995" cy="1722120"/>
          </a:xfrm>
          <a:prstGeom prst="rect">
            <a:avLst/>
          </a:prstGeom>
          <a:noFill/>
        </p:spPr>
        <p:txBody>
          <a:bodyPr wrap="square" rtlCol="0" anchor="t">
            <a:spAutoFit/>
          </a:bodyPr>
          <a:lstStyle/>
          <a:p>
            <a:r>
              <a:rPr lang="en-US" altLang="zh-CN" sz="2800" b="1">
                <a:solidFill>
                  <a:srgbClr val="FF0000"/>
                </a:solidFill>
                <a:latin typeface="Times New Roman" panose="02020603050405020304" charset="0"/>
                <a:cs typeface="Times New Roman" panose="02020603050405020304" charset="0"/>
                <a:sym typeface="+mn-ea"/>
              </a:rPr>
              <a:t>                                                    </a:t>
            </a:r>
            <a:r>
              <a:rPr lang="en-US" altLang="zh-CN" sz="2600" b="1">
                <a:solidFill>
                  <a:srgbClr val="FF0000"/>
                </a:solidFill>
                <a:latin typeface="Times New Roman" panose="02020603050405020304" charset="0"/>
                <a:cs typeface="Times New Roman" panose="02020603050405020304" charset="0"/>
                <a:sym typeface="+mn-ea"/>
              </a:rPr>
              <a:t>     </a:t>
            </a:r>
            <a:r>
              <a:rPr lang="zh-CN" altLang="en-US" sz="2600" b="1">
                <a:solidFill>
                  <a:srgbClr val="FF0000"/>
                </a:solidFill>
                <a:latin typeface="Times New Roman" panose="02020603050405020304" charset="0"/>
                <a:cs typeface="Times New Roman" panose="02020603050405020304" charset="0"/>
                <a:sym typeface="+mn-ea"/>
              </a:rPr>
              <a:t>whose victory in the 10m mixed team air rifle event marked China's first gold medal at the Paris Olympics and the first gold of the Games</a:t>
            </a:r>
            <a:endParaRPr lang="zh-CN" altLang="en-US" sz="2600" b="1">
              <a:solidFill>
                <a:srgbClr val="FF0000"/>
              </a:solidFill>
              <a:latin typeface="Times New Roman" panose="02020603050405020304" charset="0"/>
              <a:cs typeface="Times New Roman" panose="02020603050405020304" charset="0"/>
              <a:sym typeface="+mn-ea"/>
            </a:endParaRPr>
          </a:p>
        </p:txBody>
      </p:sp>
      <p:sp>
        <p:nvSpPr>
          <p:cNvPr id="5" name="矩形 4"/>
          <p:cNvSpPr/>
          <p:nvPr/>
        </p:nvSpPr>
        <p:spPr>
          <a:xfrm>
            <a:off x="5952173" y="-8890"/>
            <a:ext cx="6376035" cy="953135"/>
          </a:xfrm>
          <a:prstGeom prst="rect">
            <a:avLst/>
          </a:prstGeom>
          <a:noFill/>
          <a:ln>
            <a:noFill/>
          </a:ln>
        </p:spPr>
        <p:txBody>
          <a:bodyPr wrap="none" rtlCol="0" anchor="t">
            <a:spAutoFit/>
          </a:bodyPr>
          <a:lstStyle/>
          <a:p>
            <a:pPr algn="ctr"/>
            <a:r>
              <a:rPr lang="en-US" altLang="zh-CN" sz="5600" b="1">
                <a:ln w="15875"/>
                <a:gradFill>
                  <a:gsLst>
                    <a:gs pos="0">
                      <a:schemeClr val="accent1"/>
                    </a:gs>
                    <a:gs pos="100000">
                      <a:schemeClr val="accent6"/>
                    </a:gs>
                  </a:gsLst>
                  <a:lin ang="2700000" scaled="0"/>
                </a:gradFill>
                <a:effectLst/>
                <a:latin typeface="Cambria" panose="02040503050406030204" charset="0"/>
                <a:cs typeface="Cambria" panose="02040503050406030204" charset="0"/>
                <a:sym typeface="+mn-ea"/>
              </a:rPr>
              <a:t>Inspiring</a:t>
            </a:r>
            <a:r>
              <a:rPr lang="en-US" altLang="zh-CN" sz="5600" b="1">
                <a:ln w="15875"/>
                <a:gradFill>
                  <a:gsLst>
                    <a:gs pos="0">
                      <a:schemeClr val="accent1"/>
                    </a:gs>
                    <a:gs pos="100000">
                      <a:schemeClr val="accent6"/>
                    </a:gs>
                  </a:gsLst>
                  <a:lin ang="2700000" scaled="0"/>
                </a:gradFill>
                <a:effectLst/>
                <a:latin typeface="Cambria" panose="02040503050406030204" charset="0"/>
                <a:cs typeface="Cambria" panose="02040503050406030204" charset="0"/>
              </a:rPr>
              <a:t> Moments</a:t>
            </a:r>
            <a:endParaRPr lang="en-US" altLang="zh-CN" sz="5600" b="1">
              <a:ln w="15875"/>
              <a:gradFill>
                <a:gsLst>
                  <a:gs pos="0">
                    <a:schemeClr val="accent1"/>
                  </a:gs>
                  <a:gs pos="100000">
                    <a:schemeClr val="accent6"/>
                  </a:gs>
                </a:gsLst>
                <a:lin ang="2700000" scaled="0"/>
              </a:gradFill>
              <a:effectLst/>
              <a:latin typeface="Cambria" panose="02040503050406030204" charset="0"/>
              <a:cs typeface="Cambria" panose="02040503050406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28e9b3c4285464c092a24b8ec363351">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584835" y="214630"/>
            <a:ext cx="11104880" cy="653034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1"/>
          <a:srcRect b="6148"/>
        </p:blipFill>
        <p:spPr>
          <a:xfrm>
            <a:off x="7376160" y="0"/>
            <a:ext cx="4761865" cy="6883400"/>
          </a:xfrm>
          <a:prstGeom prst="rect">
            <a:avLst/>
          </a:prstGeom>
        </p:spPr>
      </p:pic>
      <p:sp>
        <p:nvSpPr>
          <p:cNvPr id="5" name="文本框 4"/>
          <p:cNvSpPr txBox="1"/>
          <p:nvPr/>
        </p:nvSpPr>
        <p:spPr>
          <a:xfrm>
            <a:off x="534670" y="1167765"/>
            <a:ext cx="6092825" cy="2014855"/>
          </a:xfrm>
          <a:prstGeom prst="rect">
            <a:avLst/>
          </a:prstGeom>
        </p:spPr>
        <p:txBody>
          <a:bodyPr wrap="square">
            <a:spAutoFit/>
          </a:bodyPr>
          <a:lstStyle/>
          <a:p>
            <a:pPr algn="just"/>
            <a:r>
              <a:rPr lang="en-US" altLang="zh-CN" sz="2500">
                <a:solidFill>
                  <a:srgbClr val="000000"/>
                </a:solidFill>
                <a:latin typeface="Times New Roman" panose="02020603050405020304"/>
                <a:ea typeface="Times New Roman" panose="02020603050405020304"/>
              </a:rPr>
              <a:t>The Chinese swimming team, ________ _____________________________________ in the men's 4x100m medley relay final at the 2024 Paris Olympics, showed outstanding skill and talent. </a:t>
            </a:r>
            <a:endParaRPr lang="en-US" altLang="zh-CN" sz="2400">
              <a:solidFill>
                <a:srgbClr val="7F7F7F"/>
              </a:solidFill>
              <a:latin typeface="Times New Roman" panose="02020603050405020304" charset="0"/>
              <a:ea typeface="Times New Roman" panose="02020603050405020304"/>
              <a:cs typeface="Times New Roman" panose="02020603050405020304" charset="0"/>
            </a:endParaRPr>
          </a:p>
        </p:txBody>
      </p:sp>
      <p:sp>
        <p:nvSpPr>
          <p:cNvPr id="6" name="文本框 5"/>
          <p:cNvSpPr txBox="1"/>
          <p:nvPr/>
        </p:nvSpPr>
        <p:spPr>
          <a:xfrm>
            <a:off x="534670" y="4791075"/>
            <a:ext cx="6193790" cy="1322070"/>
          </a:xfrm>
          <a:prstGeom prst="rect">
            <a:avLst/>
          </a:prstGeom>
          <a:noFill/>
        </p:spPr>
        <p:txBody>
          <a:bodyPr wrap="square" rtlCol="0" anchor="t">
            <a:spAutoFit/>
          </a:bodyPr>
          <a:lstStyle/>
          <a:p>
            <a:pPr marL="0" indent="0"/>
            <a:r>
              <a:rPr lang="zh-CN" altLang="en-US" sz="2000">
                <a:solidFill>
                  <a:srgbClr val="05073B"/>
                </a:solidFill>
                <a:latin typeface="-apple-system"/>
                <a:ea typeface="-apple-system"/>
                <a:sym typeface="+mn-ea"/>
              </a:rPr>
              <a:t>在</a:t>
            </a:r>
            <a:r>
              <a:rPr lang="en-US" altLang="zh-CN" sz="2000">
                <a:solidFill>
                  <a:srgbClr val="05073B"/>
                </a:solidFill>
                <a:latin typeface="-apple-system"/>
                <a:ea typeface="-apple-system"/>
                <a:sym typeface="+mn-ea"/>
              </a:rPr>
              <a:t>2024</a:t>
            </a:r>
            <a:r>
              <a:rPr lang="zh-CN" altLang="en-US" sz="2000">
                <a:solidFill>
                  <a:srgbClr val="05073B"/>
                </a:solidFill>
                <a:latin typeface="-apple-system"/>
                <a:ea typeface="-apple-system"/>
                <a:sym typeface="+mn-ea"/>
              </a:rPr>
              <a:t>年巴黎奥运会男子</a:t>
            </a:r>
            <a:r>
              <a:rPr lang="en-US" altLang="zh-CN" sz="2000">
                <a:solidFill>
                  <a:srgbClr val="05073B"/>
                </a:solidFill>
                <a:latin typeface="-apple-system"/>
                <a:ea typeface="-apple-system"/>
                <a:sym typeface="+mn-ea"/>
              </a:rPr>
              <a:t>4x100</a:t>
            </a:r>
            <a:r>
              <a:rPr lang="zh-CN" altLang="en-US" sz="2000">
                <a:solidFill>
                  <a:srgbClr val="05073B"/>
                </a:solidFill>
                <a:latin typeface="-apple-system"/>
                <a:ea typeface="-apple-system"/>
                <a:sym typeface="+mn-ea"/>
              </a:rPr>
              <a:t>米混合泳接力决赛中，中国游泳队打破了美国长达</a:t>
            </a:r>
            <a:r>
              <a:rPr lang="en-US" altLang="zh-CN" sz="2000">
                <a:solidFill>
                  <a:srgbClr val="05073B"/>
                </a:solidFill>
                <a:latin typeface="-apple-system"/>
                <a:ea typeface="-apple-system"/>
                <a:sym typeface="+mn-ea"/>
              </a:rPr>
              <a:t>40</a:t>
            </a:r>
            <a:r>
              <a:rPr lang="zh-CN" altLang="en-US" sz="2000">
                <a:solidFill>
                  <a:srgbClr val="05073B"/>
                </a:solidFill>
                <a:latin typeface="-apple-system"/>
                <a:ea typeface="-apple-system"/>
                <a:sym typeface="+mn-ea"/>
              </a:rPr>
              <a:t>年的霸主地位，展现了卓越的技能和天赋。（打破了美国在男子</a:t>
            </a:r>
            <a:r>
              <a:rPr lang="en-US" altLang="zh-CN" sz="2000">
                <a:solidFill>
                  <a:srgbClr val="05073B"/>
                </a:solidFill>
                <a:latin typeface="-apple-system"/>
                <a:ea typeface="-apple-system"/>
                <a:sym typeface="+mn-ea"/>
              </a:rPr>
              <a:t>4x100</a:t>
            </a:r>
            <a:r>
              <a:rPr lang="zh-CN" altLang="en-US" sz="2000">
                <a:solidFill>
                  <a:srgbClr val="05073B"/>
                </a:solidFill>
                <a:latin typeface="-apple-system"/>
                <a:ea typeface="-apple-system"/>
                <a:sym typeface="+mn-ea"/>
              </a:rPr>
              <a:t>米混合泳接力决赛中长达</a:t>
            </a:r>
            <a:r>
              <a:rPr lang="en-US" altLang="zh-CN" sz="2000">
                <a:solidFill>
                  <a:srgbClr val="05073B"/>
                </a:solidFill>
                <a:latin typeface="-apple-system"/>
                <a:ea typeface="-apple-system"/>
                <a:sym typeface="+mn-ea"/>
              </a:rPr>
              <a:t>40</a:t>
            </a:r>
            <a:r>
              <a:rPr lang="zh-CN" altLang="en-US" sz="2000">
                <a:solidFill>
                  <a:srgbClr val="05073B"/>
                </a:solidFill>
                <a:latin typeface="-apple-system"/>
                <a:ea typeface="-apple-system"/>
                <a:sym typeface="+mn-ea"/>
              </a:rPr>
              <a:t>年的金牌垄断）</a:t>
            </a:r>
            <a:endParaRPr lang="zh-CN" altLang="en-US" sz="2000">
              <a:solidFill>
                <a:srgbClr val="05073B"/>
              </a:solidFill>
              <a:latin typeface="-apple-system"/>
              <a:ea typeface="-apple-system"/>
              <a:sym typeface="+mn-ea"/>
            </a:endParaRPr>
          </a:p>
        </p:txBody>
      </p:sp>
      <p:sp>
        <p:nvSpPr>
          <p:cNvPr id="2" name="文本框 1"/>
          <p:cNvSpPr txBox="1"/>
          <p:nvPr/>
        </p:nvSpPr>
        <p:spPr>
          <a:xfrm>
            <a:off x="436245" y="1140460"/>
            <a:ext cx="6586855" cy="860425"/>
          </a:xfrm>
          <a:prstGeom prst="rect">
            <a:avLst/>
          </a:prstGeom>
          <a:noFill/>
        </p:spPr>
        <p:txBody>
          <a:bodyPr wrap="square" rtlCol="0" anchor="t">
            <a:spAutoFit/>
          </a:bodyPr>
          <a:lstStyle/>
          <a:p>
            <a:r>
              <a:rPr lang="en-US" altLang="zh-CN" sz="2500" b="1">
                <a:solidFill>
                  <a:srgbClr val="FF0000"/>
                </a:solidFill>
                <a:latin typeface="Times New Roman" panose="02020603050405020304"/>
                <a:ea typeface="Times New Roman" panose="02020603050405020304"/>
                <a:sym typeface="+mn-ea"/>
              </a:rPr>
              <a:t>                                                              who triumphed over the USA's 40-year dominance </a:t>
            </a:r>
            <a:endParaRPr lang="en-US" altLang="zh-CN" sz="2500" b="1">
              <a:solidFill>
                <a:srgbClr val="FF0000"/>
              </a:solidFill>
              <a:latin typeface="Times New Roman" panose="02020603050405020304"/>
              <a:ea typeface="Times New Roman" panose="02020603050405020304"/>
              <a:sym typeface="+mn-ea"/>
            </a:endParaRPr>
          </a:p>
        </p:txBody>
      </p:sp>
      <p:sp>
        <p:nvSpPr>
          <p:cNvPr id="3" name="文本框 2"/>
          <p:cNvSpPr txBox="1"/>
          <p:nvPr/>
        </p:nvSpPr>
        <p:spPr>
          <a:xfrm>
            <a:off x="632460" y="3182620"/>
            <a:ext cx="6096000" cy="1198880"/>
          </a:xfrm>
          <a:prstGeom prst="rect">
            <a:avLst/>
          </a:prstGeom>
          <a:noFill/>
        </p:spPr>
        <p:txBody>
          <a:bodyPr wrap="square" rtlCol="0" anchor="t">
            <a:spAutoFit/>
          </a:bodyPr>
          <a:lstStyle/>
          <a:p>
            <a:pPr algn="just"/>
            <a:r>
              <a:rPr lang="en-US" altLang="zh-CN" sz="2400">
                <a:solidFill>
                  <a:schemeClr val="accent1"/>
                </a:solidFill>
                <a:latin typeface="Times New Roman" panose="02020603050405020304" charset="0"/>
                <a:ea typeface="Times New Roman" panose="02020603050405020304"/>
                <a:cs typeface="Times New Roman" panose="02020603050405020304" charset="0"/>
                <a:sym typeface="+mn-ea"/>
              </a:rPr>
              <a:t>(broke the 40-year gold medal monopoly of the United States in the men's 4x100m medley relay final)</a:t>
            </a:r>
            <a:endParaRPr lang="en-US" altLang="zh-CN" sz="2400">
              <a:solidFill>
                <a:schemeClr val="accent1"/>
              </a:solidFill>
              <a:latin typeface="Times New Roman" panose="02020603050405020304" charset="0"/>
              <a:ea typeface="Times New Roman" panose="02020603050405020304"/>
              <a:cs typeface="Times New Roman" panose="02020603050405020304" charset="0"/>
              <a:sym typeface="+mn-ea"/>
            </a:endParaRPr>
          </a:p>
        </p:txBody>
      </p:sp>
      <p:sp>
        <p:nvSpPr>
          <p:cNvPr id="7" name="矩形 6"/>
          <p:cNvSpPr/>
          <p:nvPr/>
        </p:nvSpPr>
        <p:spPr>
          <a:xfrm>
            <a:off x="123190" y="-80010"/>
            <a:ext cx="6817360" cy="1014730"/>
          </a:xfrm>
          <a:prstGeom prst="rect">
            <a:avLst/>
          </a:prstGeom>
          <a:noFill/>
          <a:ln>
            <a:noFill/>
          </a:ln>
        </p:spPr>
        <p:txBody>
          <a:bodyPr wrap="none" rtlCol="0" anchor="t">
            <a:spAutoFit/>
          </a:bodyPr>
          <a:lstStyle/>
          <a:p>
            <a:pPr algn="ctr"/>
            <a:r>
              <a:rPr lang="en-US" altLang="zh-CN" sz="6000" b="1">
                <a:ln w="15875"/>
                <a:gradFill>
                  <a:gsLst>
                    <a:gs pos="0">
                      <a:schemeClr val="accent1"/>
                    </a:gs>
                    <a:gs pos="100000">
                      <a:schemeClr val="accent6"/>
                    </a:gs>
                  </a:gsLst>
                  <a:lin ang="2700000" scaled="0"/>
                </a:gradFill>
                <a:effectLst/>
                <a:latin typeface="Cambria" panose="02040503050406030204" charset="0"/>
                <a:cs typeface="Cambria" panose="02040503050406030204" charset="0"/>
                <a:sym typeface="+mn-ea"/>
              </a:rPr>
              <a:t>Inspiring </a:t>
            </a:r>
            <a:r>
              <a:rPr lang="en-US" altLang="zh-CN" sz="6000" b="1">
                <a:ln w="15875"/>
                <a:gradFill>
                  <a:gsLst>
                    <a:gs pos="0">
                      <a:schemeClr val="accent1"/>
                    </a:gs>
                    <a:gs pos="100000">
                      <a:schemeClr val="accent6"/>
                    </a:gs>
                  </a:gsLst>
                  <a:lin ang="2700000" scaled="0"/>
                </a:gradFill>
                <a:effectLst/>
                <a:latin typeface="Cambria" panose="02040503050406030204" charset="0"/>
                <a:cs typeface="Cambria" panose="02040503050406030204" charset="0"/>
              </a:rPr>
              <a:t>Moments</a:t>
            </a:r>
            <a:endParaRPr lang="en-US" altLang="zh-CN" sz="6000" b="1">
              <a:ln w="15875"/>
              <a:gradFill>
                <a:gsLst>
                  <a:gs pos="0">
                    <a:schemeClr val="accent1"/>
                  </a:gs>
                  <a:gs pos="100000">
                    <a:schemeClr val="accent6"/>
                  </a:gs>
                </a:gsLst>
                <a:lin ang="2700000" scaled="0"/>
              </a:gradFill>
              <a:effectLst/>
              <a:latin typeface="Cambria" panose="02040503050406030204" charset="0"/>
              <a:cs typeface="Cambria" panose="020405030504060302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1"/>
        </p:blipFill>
        <p:spPr>
          <a:xfrm>
            <a:off x="7813675" y="0"/>
            <a:ext cx="4467860" cy="6858000"/>
          </a:xfrm>
          <a:prstGeom prst="rect">
            <a:avLst/>
          </a:prstGeom>
        </p:spPr>
      </p:pic>
      <p:sp>
        <p:nvSpPr>
          <p:cNvPr id="6" name="文本框 5"/>
          <p:cNvSpPr txBox="1"/>
          <p:nvPr/>
        </p:nvSpPr>
        <p:spPr>
          <a:xfrm>
            <a:off x="382270" y="490855"/>
            <a:ext cx="6846570" cy="5502910"/>
          </a:xfrm>
          <a:prstGeom prst="rect">
            <a:avLst/>
          </a:prstGeom>
        </p:spPr>
        <p:txBody>
          <a:bodyPr wrap="square">
            <a:spAutoFit/>
          </a:bodyPr>
          <a:lstStyle/>
          <a:p>
            <a:pPr algn="just"/>
            <a:endParaRPr lang="en-US" altLang="zh-CN" sz="2500">
              <a:solidFill>
                <a:srgbClr val="000000"/>
              </a:solidFill>
              <a:latin typeface="Times New Roman" panose="02020603050405020304"/>
              <a:ea typeface="Times New Roman" panose="02020603050405020304"/>
            </a:endParaRPr>
          </a:p>
          <a:p>
            <a:pPr indent="0" algn="just" fontAlgn="auto">
              <a:spcBef>
                <a:spcPts val="1200"/>
              </a:spcBef>
            </a:pPr>
            <a:r>
              <a:rPr lang="en-US" altLang="zh-CN" sz="2500">
                <a:solidFill>
                  <a:srgbClr val="000000"/>
                </a:solidFill>
                <a:latin typeface="Times New Roman" panose="02020603050405020304"/>
                <a:ea typeface="Times New Roman" panose="02020603050405020304"/>
              </a:rPr>
              <a:t>Chinese diver Quan Hongchan </a:t>
            </a:r>
            <a:r>
              <a:rPr lang="en-US" altLang="zh-CN" sz="2500">
                <a:solidFill>
                  <a:srgbClr val="000000"/>
                </a:solidFill>
                <a:latin typeface="Times New Roman" panose="02020603050405020304"/>
                <a:ea typeface="Times New Roman" panose="02020603050405020304"/>
                <a:sym typeface="+mn-ea"/>
              </a:rPr>
              <a:t>demonstrated</a:t>
            </a:r>
            <a:endParaRPr lang="en-US" altLang="zh-CN" sz="2500">
              <a:solidFill>
                <a:srgbClr val="000000"/>
              </a:solidFill>
              <a:latin typeface="Times New Roman" panose="02020603050405020304"/>
              <a:ea typeface="Times New Roman" panose="02020603050405020304"/>
              <a:sym typeface="+mn-ea"/>
            </a:endParaRPr>
          </a:p>
          <a:p>
            <a:pPr algn="just"/>
            <a:r>
              <a:rPr lang="en-US" altLang="zh-CN" sz="2500">
                <a:solidFill>
                  <a:srgbClr val="000000"/>
                </a:solidFill>
                <a:latin typeface="Times New Roman" panose="02020603050405020304"/>
                <a:ea typeface="Times New Roman" panose="02020603050405020304"/>
              </a:rPr>
              <a:t>____________________________________ in the 2020 Tokyo Olympics, successfully </a:t>
            </a:r>
            <a:r>
              <a:rPr lang="en-US" altLang="zh-CN" sz="2500">
                <a:solidFill>
                  <a:srgbClr val="0000FF"/>
                </a:solidFill>
                <a:latin typeface="Times New Roman" panose="02020603050405020304"/>
                <a:ea typeface="Times New Roman" panose="02020603050405020304"/>
              </a:rPr>
              <a:t>defending her gold medal </a:t>
            </a:r>
            <a:r>
              <a:rPr lang="en-US" altLang="zh-CN" sz="2500">
                <a:solidFill>
                  <a:srgbClr val="000000"/>
                </a:solidFill>
                <a:latin typeface="Times New Roman" panose="02020603050405020304"/>
                <a:ea typeface="Times New Roman" panose="02020603050405020304"/>
              </a:rPr>
              <a:t>in the women's 10m platform event at the Paris Olympics. </a:t>
            </a:r>
            <a:endParaRPr lang="en-US" altLang="zh-CN" sz="2500">
              <a:solidFill>
                <a:srgbClr val="000000"/>
              </a:solidFill>
              <a:latin typeface="Times New Roman" panose="02020603050405020304"/>
              <a:ea typeface="Times New Roman" panose="02020603050405020304"/>
            </a:endParaRPr>
          </a:p>
          <a:p>
            <a:pPr algn="just"/>
            <a:endParaRPr lang="en-US" altLang="zh-CN" sz="2500">
              <a:solidFill>
                <a:srgbClr val="000000"/>
              </a:solidFill>
              <a:latin typeface="Times New Roman" panose="02020603050405020304"/>
              <a:ea typeface="Times New Roman" panose="02020603050405020304"/>
            </a:endParaRPr>
          </a:p>
          <a:p>
            <a:pPr algn="just"/>
            <a:endParaRPr lang="en-US" altLang="zh-CN" sz="2500">
              <a:solidFill>
                <a:srgbClr val="000000"/>
              </a:solidFill>
              <a:latin typeface="Times New Roman" panose="02020603050405020304"/>
              <a:ea typeface="Times New Roman" panose="02020603050405020304"/>
            </a:endParaRPr>
          </a:p>
          <a:p>
            <a:pPr algn="just"/>
            <a:endParaRPr lang="en-US" altLang="zh-CN" sz="2500">
              <a:solidFill>
                <a:srgbClr val="000000"/>
              </a:solidFill>
              <a:latin typeface="Times New Roman" panose="02020603050405020304"/>
              <a:ea typeface="Times New Roman" panose="02020603050405020304"/>
            </a:endParaRPr>
          </a:p>
          <a:p>
            <a:pPr indent="0" algn="just" fontAlgn="auto">
              <a:lnSpc>
                <a:spcPts val="2800"/>
              </a:lnSpc>
            </a:pPr>
            <a:r>
              <a:rPr lang="en-US" altLang="zh-CN" sz="2500">
                <a:solidFill>
                  <a:srgbClr val="000000"/>
                </a:solidFill>
                <a:latin typeface="Times New Roman" panose="02020603050405020304"/>
                <a:ea typeface="Times New Roman" panose="02020603050405020304"/>
              </a:rPr>
              <a:t>Quan Hongchan's dives in the women's 10m platform final at the 2024 Paris Olympics were _______</a:t>
            </a:r>
            <a:r>
              <a:rPr lang="en-US" altLang="zh-CN" sz="2500">
                <a:solidFill>
                  <a:srgbClr val="0000FF"/>
                </a:solidFill>
                <a:latin typeface="Times New Roman" panose="02020603050405020304"/>
                <a:ea typeface="Times New Roman" panose="02020603050405020304"/>
              </a:rPr>
              <a:t> a perfect blend of</a:t>
            </a:r>
            <a:r>
              <a:rPr lang="en-US" altLang="zh-CN" sz="2500">
                <a:solidFill>
                  <a:srgbClr val="000000"/>
                </a:solidFill>
                <a:latin typeface="Times New Roman" panose="02020603050405020304"/>
                <a:ea typeface="Times New Roman" panose="02020603050405020304"/>
              </a:rPr>
              <a:t> grace, power, and precision ________ audiences witnessed, </a:t>
            </a:r>
            <a:r>
              <a:rPr lang="en-US" altLang="zh-CN" sz="2500">
                <a:solidFill>
                  <a:srgbClr val="0000FF"/>
                </a:solidFill>
                <a:latin typeface="Times New Roman" panose="02020603050405020304"/>
                <a:ea typeface="Times New Roman" panose="02020603050405020304"/>
              </a:rPr>
              <a:t>which </a:t>
            </a:r>
            <a:r>
              <a:rPr lang="en-US" altLang="zh-CN" sz="2500">
                <a:solidFill>
                  <a:srgbClr val="000000"/>
                </a:solidFill>
                <a:latin typeface="Times New Roman" panose="02020603050405020304"/>
                <a:ea typeface="Times New Roman" panose="02020603050405020304"/>
              </a:rPr>
              <a:t>secured her the gold medal. </a:t>
            </a:r>
            <a:endParaRPr lang="en-US" altLang="zh-CN" sz="2500">
              <a:solidFill>
                <a:srgbClr val="000000"/>
              </a:solidFill>
              <a:latin typeface="Times New Roman" panose="02020603050405020304"/>
              <a:ea typeface="Times New Roman" panose="02020603050405020304"/>
            </a:endParaRPr>
          </a:p>
        </p:txBody>
      </p:sp>
      <p:sp>
        <p:nvSpPr>
          <p:cNvPr id="7" name="文本框 6"/>
          <p:cNvSpPr txBox="1"/>
          <p:nvPr/>
        </p:nvSpPr>
        <p:spPr>
          <a:xfrm>
            <a:off x="393065" y="2944495"/>
            <a:ext cx="6835775" cy="1014730"/>
          </a:xfrm>
          <a:prstGeom prst="rect">
            <a:avLst/>
          </a:prstGeom>
          <a:noFill/>
        </p:spPr>
        <p:txBody>
          <a:bodyPr wrap="square" rtlCol="0" anchor="t">
            <a:spAutoFit/>
          </a:bodyPr>
          <a:lstStyle/>
          <a:p>
            <a:pPr marL="0" indent="0"/>
            <a:r>
              <a:rPr lang="zh-CN" altLang="en-US" sz="2000">
                <a:solidFill>
                  <a:srgbClr val="05073B"/>
                </a:solidFill>
                <a:latin typeface="-apple-system"/>
                <a:ea typeface="-apple-system"/>
                <a:sym typeface="+mn-ea"/>
              </a:rPr>
              <a:t>中国跳水运动员全红婵在</a:t>
            </a:r>
            <a:r>
              <a:rPr lang="en-US" altLang="zh-CN" sz="2000">
                <a:solidFill>
                  <a:srgbClr val="05073B"/>
                </a:solidFill>
                <a:latin typeface="-apple-system"/>
                <a:ea typeface="-apple-system"/>
                <a:sym typeface="+mn-ea"/>
              </a:rPr>
              <a:t>2024</a:t>
            </a:r>
            <a:r>
              <a:rPr lang="zh-CN" altLang="en-US" sz="2000">
                <a:solidFill>
                  <a:srgbClr val="05073B"/>
                </a:solidFill>
                <a:latin typeface="-apple-system"/>
                <a:ea typeface="-apple-system"/>
                <a:sym typeface="+mn-ea"/>
              </a:rPr>
              <a:t>年巴黎奥运会女子</a:t>
            </a:r>
            <a:r>
              <a:rPr lang="en-US" altLang="zh-CN" sz="2000">
                <a:solidFill>
                  <a:srgbClr val="05073B"/>
                </a:solidFill>
                <a:latin typeface="-apple-system"/>
                <a:ea typeface="-apple-system"/>
                <a:sym typeface="+mn-ea"/>
              </a:rPr>
              <a:t>10</a:t>
            </a:r>
            <a:r>
              <a:rPr lang="zh-CN" altLang="en-US" sz="2000">
                <a:solidFill>
                  <a:srgbClr val="05073B"/>
                </a:solidFill>
                <a:latin typeface="-apple-system"/>
                <a:ea typeface="-apple-system"/>
                <a:sym typeface="+mn-ea"/>
              </a:rPr>
              <a:t>米跳台项目中展现了与</a:t>
            </a:r>
            <a:r>
              <a:rPr lang="en-US" altLang="zh-CN" sz="2000">
                <a:solidFill>
                  <a:srgbClr val="05073B"/>
                </a:solidFill>
                <a:latin typeface="-apple-system"/>
                <a:ea typeface="-apple-system"/>
                <a:sym typeface="+mn-ea"/>
              </a:rPr>
              <a:t>2020</a:t>
            </a:r>
            <a:r>
              <a:rPr lang="zh-CN" altLang="en-US" sz="2000">
                <a:solidFill>
                  <a:srgbClr val="05073B"/>
                </a:solidFill>
                <a:latin typeface="-apple-system"/>
                <a:ea typeface="-apple-system"/>
                <a:sym typeface="+mn-ea"/>
              </a:rPr>
              <a:t>年东京奥运会同等的卓越水平，成功卫冕金牌。</a:t>
            </a:r>
            <a:endParaRPr lang="zh-CN" altLang="en-US" sz="2000">
              <a:solidFill>
                <a:srgbClr val="05073B"/>
              </a:solidFill>
              <a:latin typeface="-apple-system"/>
              <a:ea typeface="-apple-system"/>
              <a:sym typeface="+mn-ea"/>
            </a:endParaRPr>
          </a:p>
        </p:txBody>
      </p:sp>
      <p:sp>
        <p:nvSpPr>
          <p:cNvPr id="8" name="文本框 7"/>
          <p:cNvSpPr txBox="1"/>
          <p:nvPr/>
        </p:nvSpPr>
        <p:spPr>
          <a:xfrm>
            <a:off x="360045" y="5814695"/>
            <a:ext cx="7000240" cy="1014730"/>
          </a:xfrm>
          <a:prstGeom prst="rect">
            <a:avLst/>
          </a:prstGeom>
          <a:noFill/>
        </p:spPr>
        <p:txBody>
          <a:bodyPr wrap="square" rtlCol="0" anchor="t">
            <a:spAutoFit/>
          </a:bodyPr>
          <a:lstStyle/>
          <a:p>
            <a:pPr marL="0" indent="0"/>
            <a:r>
              <a:rPr lang="zh-CN" altLang="en-US" sz="2000">
                <a:solidFill>
                  <a:srgbClr val="05073B"/>
                </a:solidFill>
                <a:latin typeface="-apple-system"/>
                <a:ea typeface="-apple-system"/>
                <a:sym typeface="+mn-ea"/>
              </a:rPr>
              <a:t>在</a:t>
            </a:r>
            <a:r>
              <a:rPr lang="en-US" altLang="zh-CN" sz="2000">
                <a:solidFill>
                  <a:srgbClr val="05073B"/>
                </a:solidFill>
                <a:latin typeface="-apple-system"/>
                <a:ea typeface="-apple-system"/>
                <a:sym typeface="+mn-ea"/>
              </a:rPr>
              <a:t>2024</a:t>
            </a:r>
            <a:r>
              <a:rPr lang="zh-CN" altLang="en-US" sz="2000">
                <a:solidFill>
                  <a:srgbClr val="05073B"/>
                </a:solidFill>
                <a:latin typeface="-apple-system"/>
                <a:ea typeface="-apple-system"/>
                <a:sym typeface="+mn-ea"/>
              </a:rPr>
              <a:t>年巴黎奥运会女子</a:t>
            </a:r>
            <a:r>
              <a:rPr lang="en-US" altLang="zh-CN" sz="2000">
                <a:solidFill>
                  <a:srgbClr val="05073B"/>
                </a:solidFill>
                <a:latin typeface="-apple-system"/>
                <a:ea typeface="-apple-system"/>
                <a:sym typeface="+mn-ea"/>
              </a:rPr>
              <a:t>10</a:t>
            </a:r>
            <a:r>
              <a:rPr lang="zh-CN" altLang="en-US" sz="2000">
                <a:solidFill>
                  <a:srgbClr val="05073B"/>
                </a:solidFill>
                <a:latin typeface="-apple-system"/>
                <a:ea typeface="-apple-system"/>
                <a:sym typeface="+mn-ea"/>
              </a:rPr>
              <a:t>米跳台决赛中，全红婵的跳水动作完美融合了优雅、力量和精准，正如观众所见证的那样，这为她赢得了金牌。</a:t>
            </a:r>
            <a:endParaRPr lang="zh-CN" altLang="en-US" sz="2000">
              <a:solidFill>
                <a:srgbClr val="05073B"/>
              </a:solidFill>
              <a:latin typeface="-apple-system"/>
              <a:ea typeface="-apple-system"/>
              <a:sym typeface="+mn-ea"/>
            </a:endParaRPr>
          </a:p>
        </p:txBody>
      </p:sp>
      <p:sp>
        <p:nvSpPr>
          <p:cNvPr id="2" name="文本框 1"/>
          <p:cNvSpPr txBox="1"/>
          <p:nvPr/>
        </p:nvSpPr>
        <p:spPr>
          <a:xfrm>
            <a:off x="393065" y="1391285"/>
            <a:ext cx="6492240" cy="475615"/>
          </a:xfrm>
          <a:prstGeom prst="rect">
            <a:avLst/>
          </a:prstGeom>
          <a:noFill/>
        </p:spPr>
        <p:txBody>
          <a:bodyPr wrap="square" rtlCol="0" anchor="t">
            <a:spAutoFit/>
          </a:bodyPr>
          <a:lstStyle/>
          <a:p>
            <a:r>
              <a:rPr lang="en-US" altLang="zh-CN" sz="2500" b="1">
                <a:solidFill>
                  <a:srgbClr val="FF0000"/>
                </a:solidFill>
                <a:latin typeface="Times New Roman" panose="02020603050405020304"/>
                <a:ea typeface="Times New Roman" panose="02020603050405020304"/>
                <a:sym typeface="+mn-ea"/>
              </a:rPr>
              <a:t>the same</a:t>
            </a:r>
            <a:r>
              <a:rPr lang="en-US" altLang="zh-CN" sz="2500">
                <a:solidFill>
                  <a:srgbClr val="0000FF"/>
                </a:solidFill>
                <a:latin typeface="Times New Roman" panose="02020603050405020304"/>
                <a:ea typeface="Times New Roman" panose="02020603050405020304"/>
                <a:sym typeface="+mn-ea"/>
              </a:rPr>
              <a:t> </a:t>
            </a:r>
            <a:r>
              <a:rPr lang="en-US" altLang="zh-CN" sz="2500">
                <a:solidFill>
                  <a:srgbClr val="000000"/>
                </a:solidFill>
                <a:latin typeface="Times New Roman" panose="02020603050405020304"/>
                <a:ea typeface="Times New Roman" panose="02020603050405020304"/>
                <a:sym typeface="+mn-ea"/>
              </a:rPr>
              <a:t>level of excellence </a:t>
            </a:r>
            <a:r>
              <a:rPr lang="en-US" altLang="zh-CN" sz="2500" b="1">
                <a:solidFill>
                  <a:srgbClr val="FF0000"/>
                </a:solidFill>
                <a:latin typeface="Times New Roman" panose="02020603050405020304"/>
                <a:ea typeface="Times New Roman" panose="02020603050405020304"/>
                <a:sym typeface="+mn-ea"/>
              </a:rPr>
              <a:t>as </a:t>
            </a:r>
            <a:r>
              <a:rPr lang="en-US" altLang="zh-CN" sz="2500">
                <a:solidFill>
                  <a:schemeClr val="tx1"/>
                </a:solidFill>
                <a:latin typeface="Times New Roman" panose="02020603050405020304"/>
                <a:ea typeface="Times New Roman" panose="02020603050405020304"/>
                <a:sym typeface="+mn-ea"/>
              </a:rPr>
              <a:t>she displayed</a:t>
            </a:r>
            <a:r>
              <a:rPr lang="en-US" altLang="zh-CN" sz="2500" b="1">
                <a:solidFill>
                  <a:srgbClr val="FF0000"/>
                </a:solidFill>
                <a:latin typeface="Times New Roman" panose="02020603050405020304"/>
                <a:ea typeface="Times New Roman" panose="02020603050405020304"/>
                <a:sym typeface="+mn-ea"/>
              </a:rPr>
              <a:t> </a:t>
            </a:r>
            <a:endParaRPr lang="en-US" altLang="zh-CN" sz="2500" b="1">
              <a:solidFill>
                <a:srgbClr val="FF0000"/>
              </a:solidFill>
              <a:latin typeface="Times New Roman" panose="02020603050405020304"/>
              <a:ea typeface="Times New Roman" panose="02020603050405020304"/>
              <a:sym typeface="+mn-ea"/>
            </a:endParaRPr>
          </a:p>
        </p:txBody>
      </p:sp>
      <p:sp>
        <p:nvSpPr>
          <p:cNvPr id="3" name="文本框 2"/>
          <p:cNvSpPr txBox="1"/>
          <p:nvPr/>
        </p:nvSpPr>
        <p:spPr>
          <a:xfrm>
            <a:off x="2308860" y="5091430"/>
            <a:ext cx="880745" cy="475615"/>
          </a:xfrm>
          <a:prstGeom prst="rect">
            <a:avLst/>
          </a:prstGeom>
          <a:noFill/>
        </p:spPr>
        <p:txBody>
          <a:bodyPr wrap="square" rtlCol="0" anchor="t">
            <a:spAutoFit/>
          </a:bodyPr>
          <a:lstStyle/>
          <a:p>
            <a:r>
              <a:rPr lang="en-US" altLang="zh-CN" sz="2500" b="1">
                <a:solidFill>
                  <a:srgbClr val="FF0000"/>
                </a:solidFill>
                <a:latin typeface="Times New Roman" panose="02020603050405020304"/>
                <a:ea typeface="Times New Roman" panose="02020603050405020304"/>
                <a:sym typeface="+mn-ea"/>
              </a:rPr>
              <a:t>as </a:t>
            </a:r>
            <a:endParaRPr lang="en-US" altLang="zh-CN" sz="2500" b="1">
              <a:solidFill>
                <a:srgbClr val="FF0000"/>
              </a:solidFill>
              <a:latin typeface="Times New Roman" panose="02020603050405020304"/>
              <a:ea typeface="Times New Roman" panose="02020603050405020304"/>
              <a:sym typeface="+mn-ea"/>
            </a:endParaRPr>
          </a:p>
        </p:txBody>
      </p:sp>
      <p:sp>
        <p:nvSpPr>
          <p:cNvPr id="4" name="文本框 3"/>
          <p:cNvSpPr txBox="1"/>
          <p:nvPr/>
        </p:nvSpPr>
        <p:spPr>
          <a:xfrm>
            <a:off x="7813675" y="3187700"/>
            <a:ext cx="4454525" cy="2399665"/>
          </a:xfrm>
          <a:prstGeom prst="rect">
            <a:avLst/>
          </a:prstGeom>
          <a:solidFill>
            <a:schemeClr val="bg1"/>
          </a:solidFill>
        </p:spPr>
        <p:txBody>
          <a:bodyPr wrap="square" rtlCol="0" anchor="t">
            <a:spAutoFit/>
          </a:bodyPr>
          <a:lstStyle/>
          <a:p>
            <a:pPr indent="0" fontAlgn="auto">
              <a:lnSpc>
                <a:spcPts val="4500"/>
              </a:lnSpc>
            </a:pPr>
            <a:r>
              <a:rPr lang="en-US" altLang="zh-CN" sz="2600" b="1">
                <a:solidFill>
                  <a:srgbClr val="FF0000"/>
                </a:solidFill>
                <a:latin typeface="微软雅黑" panose="020B0503020204020204" charset="-122"/>
                <a:ea typeface="微软雅黑" panose="020B0503020204020204" charset="-122"/>
                <a:cs typeface="微软雅黑" panose="020B0503020204020204" charset="-122"/>
                <a:sym typeface="+mn-ea"/>
              </a:rPr>
              <a:t>as</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引导限制性定语从句时</a:t>
            </a:r>
            <a:r>
              <a:rPr lang="en-US" altLang="zh-CN" sz="2600" b="1">
                <a:solidFill>
                  <a:schemeClr val="tx1"/>
                </a:solidFill>
                <a:highlight>
                  <a:srgbClr val="FFFF00"/>
                </a:highlight>
                <a:latin typeface="微软雅黑" panose="020B0503020204020204" charset="-122"/>
                <a:ea typeface="微软雅黑" panose="020B0503020204020204" charset="-122"/>
                <a:cs typeface="微软雅黑" panose="020B0503020204020204" charset="-122"/>
                <a:sym typeface="+mn-ea"/>
              </a:rPr>
              <a:t>先行词</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常被</a:t>
            </a:r>
            <a:r>
              <a:rPr lang="en-US" altLang="zh-CN" sz="2600" b="1">
                <a:solidFill>
                  <a:srgbClr val="FF0000"/>
                </a:solidFill>
                <a:latin typeface="微软雅黑" panose="020B0503020204020204" charset="-122"/>
                <a:ea typeface="微软雅黑" panose="020B0503020204020204" charset="-122"/>
                <a:cs typeface="微软雅黑" panose="020B0503020204020204" charset="-122"/>
                <a:sym typeface="+mn-ea"/>
              </a:rPr>
              <a:t>the same,such, so</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等修饰, 在定语从句中作</a:t>
            </a:r>
            <a:r>
              <a:rPr lang="en-US" altLang="zh-CN" sz="2600" b="1">
                <a:solidFill>
                  <a:srgbClr val="0070C0"/>
                </a:solidFill>
                <a:latin typeface="微软雅黑" panose="020B0503020204020204" charset="-122"/>
                <a:ea typeface="微软雅黑" panose="020B0503020204020204" charset="-122"/>
                <a:cs typeface="微软雅黑" panose="020B0503020204020204" charset="-122"/>
                <a:sym typeface="+mn-ea"/>
              </a:rPr>
              <a:t>主语</a:t>
            </a:r>
            <a:r>
              <a:rPr lang="zh-CN" altLang="en-US" sz="2600" b="1">
                <a:solidFill>
                  <a:srgbClr val="0070C0"/>
                </a:solidFill>
                <a:latin typeface="微软雅黑" panose="020B0503020204020204" charset="-122"/>
                <a:ea typeface="微软雅黑" panose="020B0503020204020204" charset="-122"/>
                <a:cs typeface="微软雅黑" panose="020B0503020204020204" charset="-122"/>
                <a:sym typeface="+mn-ea"/>
              </a:rPr>
              <a:t>、</a:t>
            </a:r>
            <a:r>
              <a:rPr lang="en-US" altLang="zh-CN" sz="2600" b="1">
                <a:solidFill>
                  <a:srgbClr val="0070C0"/>
                </a:solidFill>
                <a:latin typeface="微软雅黑" panose="020B0503020204020204" charset="-122"/>
                <a:ea typeface="微软雅黑" panose="020B0503020204020204" charset="-122"/>
                <a:cs typeface="微软雅黑" panose="020B0503020204020204" charset="-122"/>
                <a:sym typeface="+mn-ea"/>
              </a:rPr>
              <a:t>宾语或表语</a:t>
            </a:r>
            <a:endParaRPr lang="en-US" altLang="zh-CN" sz="2600" b="1">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nvSpPr>
        <p:spPr>
          <a:xfrm>
            <a:off x="655955" y="4720590"/>
            <a:ext cx="1057275" cy="475615"/>
          </a:xfrm>
          <a:prstGeom prst="rect">
            <a:avLst/>
          </a:prstGeom>
          <a:noFill/>
        </p:spPr>
        <p:txBody>
          <a:bodyPr wrap="square" rtlCol="0" anchor="t">
            <a:spAutoFit/>
          </a:bodyPr>
          <a:lstStyle/>
          <a:p>
            <a:r>
              <a:rPr lang="en-US" altLang="zh-CN" sz="2500" b="1">
                <a:solidFill>
                  <a:srgbClr val="FF0000"/>
                </a:solidFill>
                <a:latin typeface="Times New Roman" panose="02020603050405020304"/>
                <a:ea typeface="Times New Roman" panose="02020603050405020304"/>
                <a:sym typeface="+mn-ea"/>
              </a:rPr>
              <a:t>such</a:t>
            </a:r>
            <a:endParaRPr lang="en-US" altLang="zh-CN" sz="2500" b="1">
              <a:solidFill>
                <a:srgbClr val="FF0000"/>
              </a:solidFill>
              <a:latin typeface="Times New Roman" panose="02020603050405020304"/>
              <a:ea typeface="Times New Roman" panose="02020603050405020304"/>
              <a:sym typeface="+mn-ea"/>
            </a:endParaRPr>
          </a:p>
        </p:txBody>
      </p:sp>
      <p:sp>
        <p:nvSpPr>
          <p:cNvPr id="10" name="矩形 9"/>
          <p:cNvSpPr/>
          <p:nvPr/>
        </p:nvSpPr>
        <p:spPr>
          <a:xfrm>
            <a:off x="202565" y="-88900"/>
            <a:ext cx="6817360" cy="1014730"/>
          </a:xfrm>
          <a:prstGeom prst="rect">
            <a:avLst/>
          </a:prstGeom>
          <a:noFill/>
          <a:ln>
            <a:noFill/>
          </a:ln>
        </p:spPr>
        <p:txBody>
          <a:bodyPr wrap="none" rtlCol="0" anchor="t">
            <a:spAutoFit/>
          </a:bodyPr>
          <a:lstStyle/>
          <a:p>
            <a:pPr algn="ctr"/>
            <a:r>
              <a:rPr lang="en-US" altLang="zh-CN" sz="6000" b="1">
                <a:ln w="15875"/>
                <a:gradFill>
                  <a:gsLst>
                    <a:gs pos="0">
                      <a:schemeClr val="accent1"/>
                    </a:gs>
                    <a:gs pos="100000">
                      <a:schemeClr val="accent6"/>
                    </a:gs>
                  </a:gsLst>
                  <a:lin ang="2700000" scaled="0"/>
                </a:gradFill>
                <a:effectLst/>
                <a:latin typeface="Cambria" panose="02040503050406030204" charset="0"/>
                <a:cs typeface="Cambria" panose="02040503050406030204" charset="0"/>
                <a:sym typeface="+mn-ea"/>
              </a:rPr>
              <a:t>Inspiring</a:t>
            </a:r>
            <a:r>
              <a:rPr lang="en-US" altLang="zh-CN" sz="6000" b="1">
                <a:ln w="15875"/>
                <a:gradFill>
                  <a:gsLst>
                    <a:gs pos="0">
                      <a:schemeClr val="accent1"/>
                    </a:gs>
                    <a:gs pos="100000">
                      <a:schemeClr val="accent6"/>
                    </a:gs>
                  </a:gsLst>
                  <a:lin ang="2700000" scaled="0"/>
                </a:gradFill>
                <a:effectLst/>
                <a:latin typeface="Cambria" panose="02040503050406030204" charset="0"/>
                <a:cs typeface="Cambria" panose="02040503050406030204" charset="0"/>
              </a:rPr>
              <a:t> Moments</a:t>
            </a:r>
            <a:endParaRPr lang="en-US" altLang="zh-CN" sz="6000" b="1">
              <a:ln w="15875"/>
              <a:gradFill>
                <a:gsLst>
                  <a:gs pos="0">
                    <a:schemeClr val="accent1"/>
                  </a:gs>
                  <a:gs pos="100000">
                    <a:schemeClr val="accent6"/>
                  </a:gs>
                </a:gsLst>
                <a:lin ang="2700000" scaled="0"/>
              </a:gradFill>
              <a:effectLst/>
              <a:latin typeface="Cambria" panose="02040503050406030204" charset="0"/>
              <a:cs typeface="Cambria" panose="020405030504060302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linds(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1"/>
        </p:blipFill>
        <p:spPr>
          <a:xfrm>
            <a:off x="8004175" y="0"/>
            <a:ext cx="4187825" cy="6858000"/>
          </a:xfrm>
          <a:prstGeom prst="rect">
            <a:avLst/>
          </a:prstGeom>
        </p:spPr>
      </p:pic>
      <p:sp>
        <p:nvSpPr>
          <p:cNvPr id="5" name="文本框 4"/>
          <p:cNvSpPr txBox="1"/>
          <p:nvPr/>
        </p:nvSpPr>
        <p:spPr>
          <a:xfrm>
            <a:off x="825500" y="2228215"/>
            <a:ext cx="6871970" cy="1630045"/>
          </a:xfrm>
          <a:prstGeom prst="rect">
            <a:avLst/>
          </a:prstGeom>
        </p:spPr>
        <p:txBody>
          <a:bodyPr wrap="square">
            <a:spAutoFit/>
          </a:bodyPr>
          <a:lstStyle/>
          <a:p>
            <a:pPr algn="just"/>
            <a:r>
              <a:rPr lang="en-US" altLang="zh-CN" sz="2500">
                <a:solidFill>
                  <a:srgbClr val="05073B"/>
                </a:solidFill>
                <a:latin typeface="Times New Roman" panose="02020603050405020304"/>
                <a:ea typeface="Times New Roman" panose="02020603050405020304"/>
              </a:rPr>
              <a:t>______________________________________</a:t>
            </a:r>
            <a:endParaRPr lang="en-US" altLang="zh-CN" sz="2500">
              <a:solidFill>
                <a:srgbClr val="05073B"/>
              </a:solidFill>
              <a:latin typeface="Times New Roman" panose="02020603050405020304"/>
              <a:ea typeface="Times New Roman" panose="02020603050405020304"/>
            </a:endParaRPr>
          </a:p>
          <a:p>
            <a:pPr algn="just"/>
            <a:r>
              <a:rPr lang="en-US" altLang="zh-CN" sz="2500">
                <a:solidFill>
                  <a:srgbClr val="05073B"/>
                </a:solidFill>
                <a:latin typeface="Times New Roman" panose="02020603050405020304"/>
                <a:ea typeface="Times New Roman" panose="02020603050405020304"/>
              </a:rPr>
              <a:t>____________________ and won the gold medal in the men's 100m freestyle, a historic achievement for Chinese swimming. </a:t>
            </a:r>
            <a:endParaRPr lang="en-US" altLang="zh-CN" sz="2500">
              <a:solidFill>
                <a:srgbClr val="05073B"/>
              </a:solidFill>
              <a:latin typeface="Times New Roman" panose="02020603050405020304"/>
              <a:ea typeface="Times New Roman" panose="02020603050405020304"/>
            </a:endParaRPr>
          </a:p>
        </p:txBody>
      </p:sp>
      <p:sp>
        <p:nvSpPr>
          <p:cNvPr id="6" name="文本框 5"/>
          <p:cNvSpPr txBox="1"/>
          <p:nvPr/>
        </p:nvSpPr>
        <p:spPr>
          <a:xfrm>
            <a:off x="941070" y="4150360"/>
            <a:ext cx="6409055" cy="1014730"/>
          </a:xfrm>
          <a:prstGeom prst="rect">
            <a:avLst/>
          </a:prstGeom>
          <a:noFill/>
        </p:spPr>
        <p:txBody>
          <a:bodyPr wrap="square" rtlCol="0" anchor="t">
            <a:spAutoFit/>
          </a:bodyPr>
          <a:lstStyle/>
          <a:p>
            <a:pPr marL="0" indent="0"/>
            <a:r>
              <a:rPr lang="zh-CN" altLang="en-US" sz="2000">
                <a:solidFill>
                  <a:srgbClr val="05073B"/>
                </a:solidFill>
                <a:latin typeface="-apple-system"/>
                <a:ea typeface="-apple-system"/>
                <a:sym typeface="+mn-ea"/>
              </a:rPr>
              <a:t>众所周知，中国游泳运动员潘展乐打破了世界纪录，赢得了男子</a:t>
            </a:r>
            <a:r>
              <a:rPr lang="en-US" altLang="zh-CN" sz="2000">
                <a:solidFill>
                  <a:srgbClr val="05073B"/>
                </a:solidFill>
                <a:latin typeface="-apple-system"/>
                <a:ea typeface="-apple-system"/>
                <a:sym typeface="+mn-ea"/>
              </a:rPr>
              <a:t>100</a:t>
            </a:r>
            <a:r>
              <a:rPr lang="zh-CN" altLang="en-US" sz="2000">
                <a:solidFill>
                  <a:srgbClr val="05073B"/>
                </a:solidFill>
                <a:latin typeface="-apple-system"/>
                <a:ea typeface="-apple-system"/>
                <a:sym typeface="+mn-ea"/>
              </a:rPr>
              <a:t>米自由泳金牌，这是中国游泳史上的历史性成就。</a:t>
            </a:r>
            <a:endParaRPr lang="zh-CN" altLang="en-US" sz="2000">
              <a:solidFill>
                <a:srgbClr val="05073B"/>
              </a:solidFill>
              <a:latin typeface="-apple-system"/>
              <a:ea typeface="-apple-system"/>
              <a:sym typeface="+mn-ea"/>
            </a:endParaRPr>
          </a:p>
        </p:txBody>
      </p:sp>
      <p:sp>
        <p:nvSpPr>
          <p:cNvPr id="2" name="文本框 1"/>
          <p:cNvSpPr txBox="1"/>
          <p:nvPr/>
        </p:nvSpPr>
        <p:spPr>
          <a:xfrm>
            <a:off x="1030605" y="2209800"/>
            <a:ext cx="6096000" cy="860425"/>
          </a:xfrm>
          <a:prstGeom prst="rect">
            <a:avLst/>
          </a:prstGeom>
          <a:noFill/>
        </p:spPr>
        <p:txBody>
          <a:bodyPr wrap="square" rtlCol="0" anchor="t">
            <a:spAutoFit/>
          </a:bodyPr>
          <a:lstStyle/>
          <a:p>
            <a:r>
              <a:rPr lang="en-US" altLang="zh-CN" sz="2500" b="1">
                <a:solidFill>
                  <a:srgbClr val="FF0000"/>
                </a:solidFill>
                <a:latin typeface="Times New Roman" panose="02020603050405020304"/>
                <a:ea typeface="Times New Roman" panose="02020603050405020304"/>
                <a:sym typeface="+mn-ea"/>
              </a:rPr>
              <a:t>As we all know, </a:t>
            </a:r>
            <a:r>
              <a:rPr lang="en-US" altLang="zh-CN" sz="2500">
                <a:solidFill>
                  <a:srgbClr val="05073B"/>
                </a:solidFill>
                <a:latin typeface="Times New Roman" panose="02020603050405020304"/>
                <a:ea typeface="Times New Roman" panose="02020603050405020304"/>
                <a:sym typeface="+mn-ea"/>
              </a:rPr>
              <a:t>China's swimmer Pan Zhanle </a:t>
            </a:r>
            <a:endParaRPr lang="en-US" altLang="zh-CN" sz="2500">
              <a:solidFill>
                <a:srgbClr val="05073B"/>
              </a:solidFill>
              <a:latin typeface="Times New Roman" panose="02020603050405020304"/>
              <a:ea typeface="Times New Roman" panose="02020603050405020304"/>
              <a:sym typeface="+mn-ea"/>
            </a:endParaRPr>
          </a:p>
          <a:p>
            <a:r>
              <a:rPr lang="en-US" altLang="zh-CN" sz="2500">
                <a:solidFill>
                  <a:srgbClr val="0000FF"/>
                </a:solidFill>
                <a:latin typeface="Times New Roman" panose="02020603050405020304"/>
                <a:ea typeface="Times New Roman" panose="02020603050405020304"/>
                <a:sym typeface="+mn-ea"/>
              </a:rPr>
              <a:t>broke the world record</a:t>
            </a:r>
            <a:r>
              <a:rPr lang="en-US" altLang="zh-CN" sz="2500">
                <a:solidFill>
                  <a:srgbClr val="05073B"/>
                </a:solidFill>
                <a:latin typeface="Times New Roman" panose="02020603050405020304"/>
                <a:ea typeface="Times New Roman" panose="02020603050405020304"/>
                <a:sym typeface="+mn-ea"/>
              </a:rPr>
              <a:t> </a:t>
            </a:r>
            <a:r>
              <a:rPr lang="en-US" altLang="zh-CN" sz="2500" b="1">
                <a:solidFill>
                  <a:srgbClr val="FF0000"/>
                </a:solidFill>
                <a:latin typeface="Times New Roman" panose="02020603050405020304"/>
                <a:ea typeface="Times New Roman" panose="02020603050405020304"/>
                <a:sym typeface="+mn-ea"/>
              </a:rPr>
              <a:t> </a:t>
            </a:r>
            <a:endParaRPr lang="en-US" altLang="zh-CN" sz="2500" b="1">
              <a:solidFill>
                <a:srgbClr val="FF0000"/>
              </a:solidFill>
              <a:latin typeface="Times New Roman" panose="02020603050405020304"/>
              <a:ea typeface="Times New Roman" panose="02020603050405020304"/>
              <a:sym typeface="+mn-ea"/>
            </a:endParaRPr>
          </a:p>
        </p:txBody>
      </p:sp>
      <p:sp>
        <p:nvSpPr>
          <p:cNvPr id="3" name="文本框 2"/>
          <p:cNvSpPr txBox="1"/>
          <p:nvPr/>
        </p:nvSpPr>
        <p:spPr>
          <a:xfrm>
            <a:off x="1030605" y="1752600"/>
            <a:ext cx="2806065" cy="475615"/>
          </a:xfrm>
          <a:prstGeom prst="rect">
            <a:avLst/>
          </a:prstGeom>
          <a:noFill/>
        </p:spPr>
        <p:txBody>
          <a:bodyPr wrap="square" rtlCol="0" anchor="t">
            <a:spAutoFit/>
          </a:bodyPr>
          <a:lstStyle/>
          <a:p>
            <a:r>
              <a:rPr lang="en-US" altLang="zh-CN" sz="2500" b="1">
                <a:solidFill>
                  <a:srgbClr val="FF0000"/>
                </a:solidFill>
                <a:latin typeface="Times New Roman" panose="02020603050405020304"/>
                <a:ea typeface="Times New Roman" panose="02020603050405020304"/>
                <a:sym typeface="+mn-ea"/>
              </a:rPr>
              <a:t>As is known to all</a:t>
            </a:r>
            <a:endParaRPr lang="en-US" altLang="zh-CN" sz="2500" b="1">
              <a:solidFill>
                <a:srgbClr val="FF0000"/>
              </a:solidFill>
              <a:latin typeface="Times New Roman" panose="02020603050405020304"/>
              <a:ea typeface="Times New Roman" panose="02020603050405020304"/>
              <a:sym typeface="+mn-ea"/>
            </a:endParaRPr>
          </a:p>
        </p:txBody>
      </p:sp>
      <p:sp>
        <p:nvSpPr>
          <p:cNvPr id="7" name="矩形 6"/>
          <p:cNvSpPr/>
          <p:nvPr/>
        </p:nvSpPr>
        <p:spPr>
          <a:xfrm>
            <a:off x="346075" y="89535"/>
            <a:ext cx="6817360" cy="1014730"/>
          </a:xfrm>
          <a:prstGeom prst="rect">
            <a:avLst/>
          </a:prstGeom>
          <a:noFill/>
          <a:ln>
            <a:noFill/>
          </a:ln>
        </p:spPr>
        <p:txBody>
          <a:bodyPr wrap="none" rtlCol="0" anchor="t">
            <a:spAutoFit/>
          </a:bodyPr>
          <a:lstStyle/>
          <a:p>
            <a:pPr algn="ctr"/>
            <a:r>
              <a:rPr lang="en-US" altLang="zh-CN" sz="6000" b="1">
                <a:ln w="15875"/>
                <a:gradFill>
                  <a:gsLst>
                    <a:gs pos="0">
                      <a:schemeClr val="accent1"/>
                    </a:gs>
                    <a:gs pos="100000">
                      <a:schemeClr val="accent6"/>
                    </a:gs>
                  </a:gsLst>
                  <a:lin ang="2700000" scaled="0"/>
                </a:gradFill>
                <a:effectLst/>
                <a:latin typeface="Cambria" panose="02040503050406030204" charset="0"/>
                <a:cs typeface="Cambria" panose="02040503050406030204" charset="0"/>
              </a:rPr>
              <a:t>Inspiring Moments</a:t>
            </a:r>
            <a:endParaRPr lang="en-US" altLang="zh-CN" sz="6000" b="1">
              <a:ln w="15875"/>
              <a:gradFill>
                <a:gsLst>
                  <a:gs pos="0">
                    <a:schemeClr val="accent1"/>
                  </a:gs>
                  <a:gs pos="100000">
                    <a:schemeClr val="accent6"/>
                  </a:gs>
                </a:gsLst>
                <a:lin ang="2700000" scaled="0"/>
              </a:gradFill>
              <a:effectLst/>
              <a:latin typeface="Cambria" panose="02040503050406030204" charset="0"/>
              <a:cs typeface="Cambria" panose="020405030504060302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linds(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linds(horizontal)">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srcRect b="17130"/>
        </p:blipFill>
        <p:spPr>
          <a:xfrm>
            <a:off x="0" y="3475355"/>
            <a:ext cx="2819400" cy="3452495"/>
          </a:xfrm>
          <a:prstGeom prst="rect">
            <a:avLst/>
          </a:prstGeom>
        </p:spPr>
      </p:pic>
      <p:pic>
        <p:nvPicPr>
          <p:cNvPr id="4" name="图片 3"/>
          <p:cNvPicPr/>
          <p:nvPr/>
        </p:nvPicPr>
        <p:blipFill>
          <a:blip r:embed="rId2"/>
        </p:blipFill>
        <p:spPr>
          <a:xfrm>
            <a:off x="0" y="0"/>
            <a:ext cx="2820035" cy="3375025"/>
          </a:xfrm>
          <a:prstGeom prst="rect">
            <a:avLst/>
          </a:prstGeom>
        </p:spPr>
      </p:pic>
      <p:sp>
        <p:nvSpPr>
          <p:cNvPr id="10" name="文本框 12"/>
          <p:cNvSpPr txBox="1"/>
          <p:nvPr>
            <p:custDataLst>
              <p:tags r:id="rId3"/>
            </p:custDataLst>
          </p:nvPr>
        </p:nvSpPr>
        <p:spPr>
          <a:xfrm>
            <a:off x="0" y="1270"/>
            <a:ext cx="2820035" cy="6926580"/>
          </a:xfrm>
          <a:prstGeom prst="rect">
            <a:avLst/>
          </a:prstGeom>
          <a:solidFill>
            <a:schemeClr val="bg1"/>
          </a:solidFill>
          <a:ln>
            <a:solidFill>
              <a:srgbClr val="00B050"/>
            </a:solidFill>
          </a:ln>
        </p:spPr>
        <p:txBody>
          <a:bodyPr wrap="square" rtlCol="0">
            <a:noAutofit/>
          </a:bodyPr>
          <a:lstStyle/>
          <a:p>
            <a:pPr fontAlgn="auto">
              <a:lnSpc>
                <a:spcPct val="100000"/>
              </a:lnSpc>
            </a:pPr>
            <a:endParaRPr lang="en-US" altLang="zh-CN" sz="2800">
              <a:latin typeface="微软雅黑" panose="020B0503020204020204" charset="-122"/>
              <a:ea typeface="微软雅黑" panose="020B0503020204020204" charset="-122"/>
              <a:cs typeface="微软雅黑" panose="020B0503020204020204" charset="-122"/>
            </a:endParaRPr>
          </a:p>
          <a:p>
            <a:pPr indent="0" fontAlgn="auto">
              <a:lnSpc>
                <a:spcPts val="4500"/>
              </a:lnSpc>
            </a:pPr>
            <a:r>
              <a:rPr lang="en-US" altLang="zh-CN" sz="2800" b="1">
                <a:latin typeface="微软雅黑" panose="020B0503020204020204" charset="-122"/>
                <a:ea typeface="微软雅黑" panose="020B0503020204020204" charset="-122"/>
                <a:cs typeface="微软雅黑" panose="020B0503020204020204" charset="-122"/>
              </a:rPr>
              <a:t>★</a:t>
            </a:r>
            <a:r>
              <a:rPr lang="en-US" altLang="zh-CN" sz="2800">
                <a:solidFill>
                  <a:srgbClr val="FF0000"/>
                </a:solidFill>
                <a:latin typeface="微软雅黑" panose="020B0503020204020204" charset="-122"/>
                <a:ea typeface="微软雅黑" panose="020B0503020204020204" charset="-122"/>
                <a:cs typeface="微软雅黑" panose="020B0503020204020204" charset="-122"/>
              </a:rPr>
              <a:t>as</a:t>
            </a:r>
            <a:r>
              <a:rPr lang="en-US" altLang="zh-CN" sz="2800">
                <a:latin typeface="微软雅黑" panose="020B0503020204020204" charset="-122"/>
                <a:ea typeface="微软雅黑" panose="020B0503020204020204" charset="-122"/>
                <a:cs typeface="微软雅黑" panose="020B0503020204020204" charset="-122"/>
              </a:rPr>
              <a:t>引导非限制性定语从句,</a:t>
            </a:r>
            <a:r>
              <a:rPr lang="en-US" altLang="zh-CN" sz="2800" b="1">
                <a:latin typeface="微软雅黑" panose="020B0503020204020204" charset="-122"/>
                <a:ea typeface="微软雅黑" panose="020B0503020204020204" charset="-122"/>
                <a:cs typeface="微软雅黑" panose="020B0503020204020204" charset="-122"/>
              </a:rPr>
              <a:t>指代整个主句内容</a:t>
            </a:r>
            <a:r>
              <a:rPr lang="en-US" altLang="zh-CN" sz="2800">
                <a:latin typeface="微软雅黑" panose="020B0503020204020204" charset="-122"/>
                <a:ea typeface="微软雅黑" panose="020B0503020204020204" charset="-122"/>
                <a:cs typeface="微软雅黑" panose="020B0503020204020204" charset="-122"/>
              </a:rPr>
              <a:t>,从句可置于</a:t>
            </a:r>
            <a:r>
              <a:rPr lang="en-US" altLang="zh-CN" sz="2800" b="1">
                <a:latin typeface="微软雅黑" panose="020B0503020204020204" charset="-122"/>
                <a:ea typeface="微软雅黑" panose="020B0503020204020204" charset="-122"/>
                <a:cs typeface="微软雅黑" panose="020B0503020204020204" charset="-122"/>
              </a:rPr>
              <a:t>句首、句中或句尾。</a:t>
            </a:r>
            <a:endParaRPr lang="en-US" altLang="zh-CN" sz="2800" b="1">
              <a:latin typeface="微软雅黑" panose="020B0503020204020204" charset="-122"/>
              <a:ea typeface="微软雅黑" panose="020B0503020204020204" charset="-122"/>
              <a:cs typeface="微软雅黑" panose="020B0503020204020204" charset="-122"/>
            </a:endParaRPr>
          </a:p>
          <a:p>
            <a:pPr indent="0" fontAlgn="auto">
              <a:lnSpc>
                <a:spcPts val="4500"/>
              </a:lnSpc>
              <a:spcBef>
                <a:spcPts val="1800"/>
              </a:spcBef>
            </a:pPr>
            <a:r>
              <a:rPr lang="en-US" altLang="zh-CN" sz="2800">
                <a:latin typeface="微软雅黑" panose="020B0503020204020204" charset="-122"/>
                <a:ea typeface="微软雅黑" panose="020B0503020204020204" charset="-122"/>
                <a:cs typeface="微软雅黑" panose="020B0503020204020204" charset="-122"/>
              </a:rPr>
              <a:t>★</a:t>
            </a:r>
            <a:r>
              <a:rPr lang="en-US" altLang="zh-CN" sz="2800">
                <a:solidFill>
                  <a:srgbClr val="FF0000"/>
                </a:solidFill>
                <a:latin typeface="微软雅黑" panose="020B0503020204020204" charset="-122"/>
                <a:ea typeface="微软雅黑" panose="020B0503020204020204" charset="-122"/>
                <a:cs typeface="微软雅黑" panose="020B0503020204020204" charset="-122"/>
              </a:rPr>
              <a:t>as</a:t>
            </a:r>
            <a:r>
              <a:rPr lang="en-US" altLang="zh-CN" sz="2800">
                <a:latin typeface="微软雅黑" panose="020B0503020204020204" charset="-122"/>
                <a:ea typeface="微软雅黑" panose="020B0503020204020204" charset="-122"/>
                <a:cs typeface="微软雅黑" panose="020B0503020204020204" charset="-122"/>
              </a:rPr>
              <a:t>引导非限制性定语从句,有</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“如,似,正像”</a:t>
            </a:r>
            <a:r>
              <a:rPr lang="en-US" altLang="zh-CN" sz="2800">
                <a:latin typeface="微软雅黑" panose="020B0503020204020204" charset="-122"/>
                <a:ea typeface="微软雅黑" panose="020B0503020204020204" charset="-122"/>
                <a:cs typeface="微软雅黑" panose="020B0503020204020204" charset="-122"/>
              </a:rPr>
              <a:t>的含义。</a:t>
            </a:r>
            <a:endParaRPr lang="en-US" altLang="zh-CN" sz="2800">
              <a:latin typeface="微软雅黑" panose="020B0503020204020204" charset="-122"/>
              <a:ea typeface="微软雅黑" panose="020B0503020204020204" charset="-122"/>
              <a:cs typeface="微软雅黑" panose="020B0503020204020204" charset="-122"/>
            </a:endParaRPr>
          </a:p>
          <a:p>
            <a:pPr fontAlgn="auto">
              <a:lnSpc>
                <a:spcPct val="100000"/>
              </a:lnSpc>
            </a:pPr>
            <a:endParaRPr lang="en-US" altLang="zh-CN" sz="2800" b="1">
              <a:latin typeface="微软雅黑" panose="020B0503020204020204" charset="-122"/>
              <a:ea typeface="微软雅黑" panose="020B0503020204020204" charset="-122"/>
              <a:cs typeface="微软雅黑" panose="020B0503020204020204" charset="-122"/>
            </a:endParaRPr>
          </a:p>
          <a:p>
            <a:pPr fontAlgn="auto">
              <a:lnSpc>
                <a:spcPct val="100000"/>
              </a:lnSpc>
            </a:pPr>
            <a:endParaRPr lang="en-US" altLang="zh-CN" sz="2800" b="1">
              <a:latin typeface="微软雅黑" panose="020B0503020204020204" charset="-122"/>
              <a:ea typeface="微软雅黑" panose="020B0503020204020204" charset="-122"/>
              <a:cs typeface="微软雅黑" panose="020B0503020204020204" charset="-122"/>
            </a:endParaRPr>
          </a:p>
          <a:p>
            <a:pPr fontAlgn="auto">
              <a:lnSpc>
                <a:spcPct val="125000"/>
              </a:lnSpc>
            </a:pPr>
            <a:endParaRPr lang="en-US" altLang="zh-CN" sz="2800" b="1">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3504565" y="187325"/>
            <a:ext cx="8509000" cy="1630045"/>
          </a:xfrm>
          <a:prstGeom prst="rect">
            <a:avLst/>
          </a:prstGeom>
        </p:spPr>
        <p:txBody>
          <a:bodyPr wrap="square">
            <a:spAutoFit/>
          </a:bodyPr>
          <a:lstStyle/>
          <a:p>
            <a:pPr algn="just"/>
            <a:r>
              <a:rPr lang="en-US" altLang="zh-CN" sz="2500">
                <a:solidFill>
                  <a:srgbClr val="05073B"/>
                </a:solidFill>
                <a:latin typeface="Times New Roman" panose="02020603050405020304"/>
                <a:ea typeface="Times New Roman" panose="02020603050405020304"/>
              </a:rPr>
              <a:t>____________________, China's badminton pair Zheng Siwei and Huang Yaqiong </a:t>
            </a:r>
            <a:r>
              <a:rPr lang="en-US" altLang="zh-CN" sz="2500">
                <a:solidFill>
                  <a:srgbClr val="0000FF"/>
                </a:solidFill>
                <a:latin typeface="Times New Roman" panose="02020603050405020304"/>
                <a:ea typeface="Times New Roman" panose="02020603050405020304"/>
              </a:rPr>
              <a:t>secured</a:t>
            </a:r>
            <a:r>
              <a:rPr lang="en-US" altLang="zh-CN" sz="2500">
                <a:solidFill>
                  <a:srgbClr val="05073B"/>
                </a:solidFill>
                <a:latin typeface="Times New Roman" panose="02020603050405020304"/>
                <a:ea typeface="Times New Roman" panose="02020603050405020304"/>
              </a:rPr>
              <a:t> the gold medal in the mixed doubles final, demonstrating their dominance in the sport on the world's biggest stage. </a:t>
            </a:r>
            <a:endParaRPr lang="en-US" altLang="zh-CN" sz="2500">
              <a:solidFill>
                <a:srgbClr val="05073B"/>
              </a:solidFill>
              <a:latin typeface="Times New Roman" panose="02020603050405020304"/>
              <a:ea typeface="Times New Roman" panose="02020603050405020304"/>
            </a:endParaRPr>
          </a:p>
        </p:txBody>
      </p:sp>
      <p:sp>
        <p:nvSpPr>
          <p:cNvPr id="6" name="文本框 5"/>
          <p:cNvSpPr txBox="1"/>
          <p:nvPr/>
        </p:nvSpPr>
        <p:spPr>
          <a:xfrm>
            <a:off x="3637915" y="1969770"/>
            <a:ext cx="8274050" cy="706755"/>
          </a:xfrm>
          <a:prstGeom prst="rect">
            <a:avLst/>
          </a:prstGeom>
          <a:noFill/>
        </p:spPr>
        <p:txBody>
          <a:bodyPr wrap="square" rtlCol="0" anchor="t">
            <a:spAutoFit/>
          </a:bodyPr>
          <a:lstStyle/>
          <a:p>
            <a:pPr marL="0" indent="0"/>
            <a:r>
              <a:rPr lang="zh-CN" altLang="en-US" sz="2000">
                <a:solidFill>
                  <a:srgbClr val="05073B"/>
                </a:solidFill>
                <a:latin typeface="-apple-system"/>
                <a:ea typeface="-apple-system"/>
                <a:sym typeface="+mn-ea"/>
              </a:rPr>
              <a:t>正如我们所预期的那样，中国羽毛球组合郑思维和黄雅琼在混双决赛中夺得金牌，在世界最大舞台上展示了他们在该项目的统治力。</a:t>
            </a:r>
            <a:endParaRPr lang="zh-CN" altLang="en-US" sz="2000">
              <a:solidFill>
                <a:srgbClr val="05073B"/>
              </a:solidFill>
              <a:latin typeface="-apple-system"/>
              <a:ea typeface="-apple-system"/>
              <a:sym typeface="+mn-ea"/>
            </a:endParaRPr>
          </a:p>
        </p:txBody>
      </p:sp>
      <p:sp>
        <p:nvSpPr>
          <p:cNvPr id="2" name="文本框 1"/>
          <p:cNvSpPr txBox="1"/>
          <p:nvPr/>
        </p:nvSpPr>
        <p:spPr>
          <a:xfrm>
            <a:off x="3830320" y="131445"/>
            <a:ext cx="3031490" cy="475615"/>
          </a:xfrm>
          <a:prstGeom prst="rect">
            <a:avLst/>
          </a:prstGeom>
          <a:noFill/>
        </p:spPr>
        <p:txBody>
          <a:bodyPr wrap="square" rtlCol="0" anchor="t">
            <a:spAutoFit/>
          </a:bodyPr>
          <a:lstStyle/>
          <a:p>
            <a:r>
              <a:rPr lang="en-US" altLang="zh-CN" sz="2500" b="1">
                <a:solidFill>
                  <a:srgbClr val="FF0000"/>
                </a:solidFill>
                <a:latin typeface="Times New Roman" panose="02020603050405020304"/>
                <a:ea typeface="Times New Roman" panose="02020603050405020304"/>
                <a:sym typeface="+mn-ea"/>
              </a:rPr>
              <a:t>As we had expected</a:t>
            </a:r>
            <a:endParaRPr lang="en-US" altLang="zh-CN" sz="2500" b="1">
              <a:solidFill>
                <a:srgbClr val="FF0000"/>
              </a:solidFill>
              <a:latin typeface="Times New Roman" panose="02020603050405020304"/>
              <a:ea typeface="Times New Roman" panose="02020603050405020304"/>
              <a:sym typeface="+mn-ea"/>
            </a:endParaRPr>
          </a:p>
        </p:txBody>
      </p:sp>
      <p:sp>
        <p:nvSpPr>
          <p:cNvPr id="7" name="文本框 6"/>
          <p:cNvSpPr txBox="1"/>
          <p:nvPr/>
        </p:nvSpPr>
        <p:spPr>
          <a:xfrm>
            <a:off x="3637915" y="3662680"/>
            <a:ext cx="8375650" cy="1630045"/>
          </a:xfrm>
          <a:prstGeom prst="rect">
            <a:avLst/>
          </a:prstGeom>
        </p:spPr>
        <p:txBody>
          <a:bodyPr wrap="square">
            <a:spAutoFit/>
          </a:bodyPr>
          <a:lstStyle/>
          <a:p>
            <a:pPr algn="just"/>
            <a:r>
              <a:rPr lang="en-US" altLang="zh-CN" sz="2500">
                <a:solidFill>
                  <a:srgbClr val="05073B"/>
                </a:solidFill>
                <a:latin typeface="Times New Roman" panose="02020603050405020304"/>
                <a:ea typeface="Times New Roman" panose="02020603050405020304"/>
              </a:rPr>
              <a:t>_______________, China's table tennis stars Wang Chuqin and Sun Yingsha </a:t>
            </a:r>
            <a:r>
              <a:rPr lang="en-US" altLang="zh-CN" sz="2500">
                <a:solidFill>
                  <a:srgbClr val="0000FF"/>
                </a:solidFill>
                <a:latin typeface="Times New Roman" panose="02020603050405020304"/>
                <a:ea typeface="Times New Roman" panose="02020603050405020304"/>
              </a:rPr>
              <a:t>clinched</a:t>
            </a:r>
            <a:r>
              <a:rPr lang="en-US" altLang="zh-CN" sz="2500">
                <a:solidFill>
                  <a:srgbClr val="05073B"/>
                </a:solidFill>
                <a:latin typeface="Times New Roman" panose="02020603050405020304"/>
                <a:ea typeface="Times New Roman" panose="02020603050405020304"/>
              </a:rPr>
              <a:t> the gold medal in the mixed doubles event, adding to China's long list of table tennis triumphs at the Olympics.</a:t>
            </a:r>
            <a:endParaRPr lang="en-US" altLang="zh-CN" sz="2500">
              <a:solidFill>
                <a:srgbClr val="05073B"/>
              </a:solidFill>
              <a:latin typeface="Times New Roman" panose="02020603050405020304"/>
              <a:ea typeface="Times New Roman" panose="02020603050405020304"/>
            </a:endParaRPr>
          </a:p>
        </p:txBody>
      </p:sp>
      <p:sp>
        <p:nvSpPr>
          <p:cNvPr id="8" name="文本框 7"/>
          <p:cNvSpPr txBox="1"/>
          <p:nvPr/>
        </p:nvSpPr>
        <p:spPr>
          <a:xfrm>
            <a:off x="3716655" y="5586730"/>
            <a:ext cx="8194675" cy="706755"/>
          </a:xfrm>
          <a:prstGeom prst="rect">
            <a:avLst/>
          </a:prstGeom>
          <a:noFill/>
        </p:spPr>
        <p:txBody>
          <a:bodyPr wrap="square" rtlCol="0" anchor="t">
            <a:spAutoFit/>
          </a:bodyPr>
          <a:lstStyle/>
          <a:p>
            <a:pPr marL="0" indent="0"/>
            <a:r>
              <a:rPr lang="zh-CN" altLang="en-US" sz="2000">
                <a:solidFill>
                  <a:srgbClr val="05073B"/>
                </a:solidFill>
                <a:latin typeface="-apple-system"/>
                <a:ea typeface="-apple-system"/>
                <a:sym typeface="+mn-ea"/>
              </a:rPr>
              <a:t>据报道，中国乒乓球明星王楚钦和孙颖莎在混双项目中夺得金牌，为中国在奥运会上的乒乓球辉煌战绩再添一笔。</a:t>
            </a:r>
            <a:endParaRPr lang="zh-CN" altLang="en-US" sz="2000">
              <a:solidFill>
                <a:srgbClr val="05073B"/>
              </a:solidFill>
              <a:latin typeface="-apple-system"/>
              <a:ea typeface="-apple-system"/>
              <a:sym typeface="+mn-ea"/>
            </a:endParaRPr>
          </a:p>
        </p:txBody>
      </p:sp>
      <p:sp>
        <p:nvSpPr>
          <p:cNvPr id="9" name="文本框 8"/>
          <p:cNvSpPr txBox="1"/>
          <p:nvPr/>
        </p:nvSpPr>
        <p:spPr>
          <a:xfrm>
            <a:off x="3901440" y="3636010"/>
            <a:ext cx="2240280" cy="475615"/>
          </a:xfrm>
          <a:prstGeom prst="rect">
            <a:avLst/>
          </a:prstGeom>
          <a:noFill/>
        </p:spPr>
        <p:txBody>
          <a:bodyPr wrap="square" rtlCol="0" anchor="t">
            <a:spAutoFit/>
          </a:bodyPr>
          <a:lstStyle/>
          <a:p>
            <a:r>
              <a:rPr lang="en-US" altLang="zh-CN" sz="2500" b="1">
                <a:solidFill>
                  <a:srgbClr val="FF0000"/>
                </a:solidFill>
                <a:latin typeface="Times New Roman" panose="02020603050405020304"/>
                <a:ea typeface="Times New Roman" panose="02020603050405020304"/>
                <a:sym typeface="+mn-ea"/>
              </a:rPr>
              <a:t>As is reported</a:t>
            </a:r>
            <a:endParaRPr lang="en-US" altLang="zh-CN" sz="2500" b="1">
              <a:solidFill>
                <a:srgbClr val="FF0000"/>
              </a:solidFill>
              <a:latin typeface="Times New Roman" panose="02020603050405020304"/>
              <a:ea typeface="Times New Roman" panose="02020603050405020304"/>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linds(horizont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4108450" y="4772025"/>
            <a:ext cx="3900805" cy="2085975"/>
          </a:xfrm>
          <a:prstGeom prst="rect">
            <a:avLst/>
          </a:prstGeom>
        </p:spPr>
      </p:pic>
      <p:pic>
        <p:nvPicPr>
          <p:cNvPr id="16" name="图片 15"/>
          <p:cNvPicPr>
            <a:picLocks noChangeAspect="1"/>
          </p:cNvPicPr>
          <p:nvPr/>
        </p:nvPicPr>
        <p:blipFill>
          <a:blip r:embed="rId2"/>
          <a:stretch>
            <a:fillRect/>
          </a:stretch>
        </p:blipFill>
        <p:spPr>
          <a:xfrm>
            <a:off x="4445" y="4772025"/>
            <a:ext cx="3887470" cy="2085975"/>
          </a:xfrm>
          <a:prstGeom prst="rect">
            <a:avLst/>
          </a:prstGeom>
        </p:spPr>
      </p:pic>
      <p:sp>
        <p:nvSpPr>
          <p:cNvPr id="100" name="文本框 99"/>
          <p:cNvSpPr txBox="1"/>
          <p:nvPr/>
        </p:nvSpPr>
        <p:spPr>
          <a:xfrm>
            <a:off x="430530" y="892175"/>
            <a:ext cx="11256010" cy="1198880"/>
          </a:xfrm>
          <a:prstGeom prst="rect">
            <a:avLst/>
          </a:prstGeom>
          <a:noFill/>
          <a:ln w="9525">
            <a:noFill/>
          </a:ln>
        </p:spPr>
        <p:txBody>
          <a:bodyPr wrap="square">
            <a:spAutoFit/>
          </a:bodyPr>
          <a:lstStyle/>
          <a:p>
            <a:pPr indent="0" algn="just" fontAlgn="auto"/>
            <a:r>
              <a:rPr lang="en-US" sz="2400" b="0">
                <a:latin typeface="Times New Roman" panose="02020603050405020304" charset="0"/>
                <a:ea typeface="宋体" panose="02010600030101010101" pitchFamily="2" charset="-122"/>
              </a:rPr>
              <a:t>The young "post-00s" athletes became the protagonists on the field, </a:t>
            </a:r>
            <a:r>
              <a:rPr lang="en-US" sz="2400" b="1">
                <a:solidFill>
                  <a:srgbClr val="FF0000"/>
                </a:solidFill>
                <a:latin typeface="Times New Roman" panose="02020603050405020304" charset="0"/>
                <a:ea typeface="宋体" panose="02010600030101010101" pitchFamily="2" charset="-122"/>
              </a:rPr>
              <a:t>all of</a:t>
            </a:r>
            <a:r>
              <a:rPr lang="en-US" sz="2400" b="0">
                <a:latin typeface="Times New Roman" panose="02020603050405020304" charset="0"/>
                <a:ea typeface="宋体" panose="02010600030101010101" pitchFamily="2" charset="-122"/>
              </a:rPr>
              <a:t> ________ showed the world the style of a new generation of Chinese athletes w</a:t>
            </a:r>
            <a:r>
              <a:rPr lang="en-US" sz="2400">
                <a:latin typeface="Times New Roman" panose="02020603050405020304" charset="0"/>
                <a:ea typeface="宋体" panose="02010600030101010101" pitchFamily="2" charset="-122"/>
                <a:sym typeface="+mn-ea"/>
              </a:rPr>
              <a:t>ith the vitality of youth and fearless courage.</a:t>
            </a:r>
            <a:endParaRPr lang="zh-CN" altLang="en-US" sz="2400"/>
          </a:p>
        </p:txBody>
      </p:sp>
      <p:sp>
        <p:nvSpPr>
          <p:cNvPr id="6" name="文本框 5"/>
          <p:cNvSpPr txBox="1"/>
          <p:nvPr/>
        </p:nvSpPr>
        <p:spPr>
          <a:xfrm>
            <a:off x="468630" y="3385820"/>
            <a:ext cx="11256010" cy="1198880"/>
          </a:xfrm>
          <a:prstGeom prst="rect">
            <a:avLst/>
          </a:prstGeom>
          <a:noFill/>
          <a:ln w="9525">
            <a:noFill/>
          </a:ln>
        </p:spPr>
        <p:txBody>
          <a:bodyPr wrap="square">
            <a:spAutoFit/>
          </a:bodyPr>
          <a:lstStyle/>
          <a:p>
            <a:pPr indent="0" algn="just" fontAlgn="auto"/>
            <a:r>
              <a:rPr lang="en-US" sz="2400" b="0">
                <a:latin typeface="Times New Roman" panose="02020603050405020304" charset="0"/>
                <a:ea typeface="宋体" panose="02010600030101010101" pitchFamily="2" charset="-122"/>
              </a:rPr>
              <a:t>Athletes face much greater pressure in the Olympics than in other competitions, ________ ________ we should show understanding and compassion for athletes who make mistakes or fail to meet expectations during the Olympics.</a:t>
            </a:r>
            <a:endParaRPr lang="zh-CN" altLang="en-US" sz="2400"/>
          </a:p>
        </p:txBody>
      </p:sp>
      <p:sp>
        <p:nvSpPr>
          <p:cNvPr id="7" name="文本框 6"/>
          <p:cNvSpPr txBox="1"/>
          <p:nvPr/>
        </p:nvSpPr>
        <p:spPr>
          <a:xfrm>
            <a:off x="467995" y="2245360"/>
            <a:ext cx="11256645" cy="829945"/>
          </a:xfrm>
          <a:prstGeom prst="rect">
            <a:avLst/>
          </a:prstGeom>
          <a:noFill/>
          <a:ln w="9525">
            <a:noFill/>
          </a:ln>
        </p:spPr>
        <p:txBody>
          <a:bodyPr wrap="square">
            <a:spAutoFit/>
          </a:bodyPr>
          <a:lstStyle/>
          <a:p>
            <a:pPr indent="0" fontAlgn="auto"/>
            <a:r>
              <a:rPr lang="en-US" sz="2400" b="0">
                <a:latin typeface="Times New Roman" panose="02020603050405020304" charset="0"/>
                <a:ea typeface="宋体" panose="02010600030101010101" pitchFamily="2" charset="-122"/>
              </a:rPr>
              <a:t>The biggest surprise came from 20-year-old Pan Zhanle. He owed his success to his daily training routine, ________ ________ he wouldn’t have made such a great breakthrough.  </a:t>
            </a:r>
            <a:endParaRPr lang="en-US" altLang="en-US" sz="2400" b="0">
              <a:latin typeface="Times New Roman" panose="02020603050405020304" charset="0"/>
              <a:ea typeface="宋体" panose="02010600030101010101" pitchFamily="2" charset="-122"/>
            </a:endParaRPr>
          </a:p>
        </p:txBody>
      </p:sp>
      <p:sp>
        <p:nvSpPr>
          <p:cNvPr id="8" name="文本框 7"/>
          <p:cNvSpPr txBox="1"/>
          <p:nvPr/>
        </p:nvSpPr>
        <p:spPr>
          <a:xfrm>
            <a:off x="10391140" y="847725"/>
            <a:ext cx="1062990" cy="460375"/>
          </a:xfrm>
          <a:prstGeom prst="rect">
            <a:avLst/>
          </a:prstGeom>
          <a:noFill/>
        </p:spPr>
        <p:txBody>
          <a:bodyPr wrap="none" rtlCol="0">
            <a:spAutoFit/>
          </a:bodyPr>
          <a:lstStyle/>
          <a:p>
            <a:r>
              <a:rPr lang="en-US" altLang="zh-CN" sz="2400" b="1">
                <a:solidFill>
                  <a:srgbClr val="FF0000"/>
                </a:solidFill>
              </a:rPr>
              <a:t>whom</a:t>
            </a:r>
            <a:endParaRPr lang="en-US" altLang="zh-CN" sz="2400" b="1">
              <a:solidFill>
                <a:srgbClr val="FF0000"/>
              </a:solidFill>
            </a:endParaRPr>
          </a:p>
        </p:txBody>
      </p:sp>
      <p:sp>
        <p:nvSpPr>
          <p:cNvPr id="9" name="文本框 8"/>
          <p:cNvSpPr txBox="1"/>
          <p:nvPr/>
        </p:nvSpPr>
        <p:spPr>
          <a:xfrm>
            <a:off x="2597150" y="2581275"/>
            <a:ext cx="1295400" cy="460375"/>
          </a:xfrm>
          <a:prstGeom prst="rect">
            <a:avLst/>
          </a:prstGeom>
          <a:noFill/>
        </p:spPr>
        <p:txBody>
          <a:bodyPr wrap="square" rtlCol="0">
            <a:spAutoFit/>
          </a:bodyPr>
          <a:lstStyle/>
          <a:p>
            <a:pPr lvl="0" algn="l">
              <a:buClrTx/>
              <a:buSzTx/>
              <a:buFontTx/>
            </a:pPr>
            <a:r>
              <a:rPr lang="en-US" altLang="zh-CN" sz="2400" b="1">
                <a:solidFill>
                  <a:srgbClr val="FF0000"/>
                </a:solidFill>
                <a:sym typeface="+mn-ea"/>
              </a:rPr>
              <a:t>without</a:t>
            </a:r>
            <a:endParaRPr lang="en-US" altLang="zh-CN" sz="2400" b="1">
              <a:solidFill>
                <a:srgbClr val="FF0000"/>
              </a:solidFill>
              <a:sym typeface="+mn-ea"/>
            </a:endParaRPr>
          </a:p>
        </p:txBody>
      </p:sp>
      <p:sp>
        <p:nvSpPr>
          <p:cNvPr id="10" name="文本框 9"/>
          <p:cNvSpPr txBox="1"/>
          <p:nvPr/>
        </p:nvSpPr>
        <p:spPr>
          <a:xfrm>
            <a:off x="4030345" y="2581275"/>
            <a:ext cx="1176020" cy="460375"/>
          </a:xfrm>
          <a:prstGeom prst="rect">
            <a:avLst/>
          </a:prstGeom>
          <a:noFill/>
        </p:spPr>
        <p:txBody>
          <a:bodyPr wrap="square" rtlCol="0">
            <a:spAutoFit/>
          </a:bodyPr>
          <a:lstStyle/>
          <a:p>
            <a:pPr lvl="0" algn="l">
              <a:buClrTx/>
              <a:buSzTx/>
              <a:buFontTx/>
            </a:pPr>
            <a:r>
              <a:rPr lang="en-US" altLang="zh-CN" sz="2400" b="1">
                <a:solidFill>
                  <a:srgbClr val="FF0000"/>
                </a:solidFill>
                <a:sym typeface="+mn-ea"/>
              </a:rPr>
              <a:t>which</a:t>
            </a:r>
            <a:endParaRPr lang="en-US" altLang="zh-CN" sz="2400" b="1">
              <a:solidFill>
                <a:srgbClr val="FF0000"/>
              </a:solidFill>
              <a:sym typeface="+mn-ea"/>
            </a:endParaRPr>
          </a:p>
        </p:txBody>
      </p:sp>
      <p:sp>
        <p:nvSpPr>
          <p:cNvPr id="11" name="文本框 10"/>
          <p:cNvSpPr txBox="1"/>
          <p:nvPr/>
        </p:nvSpPr>
        <p:spPr>
          <a:xfrm>
            <a:off x="10585450" y="3329940"/>
            <a:ext cx="674370" cy="460375"/>
          </a:xfrm>
          <a:prstGeom prst="rect">
            <a:avLst/>
          </a:prstGeom>
          <a:noFill/>
        </p:spPr>
        <p:txBody>
          <a:bodyPr wrap="square" rtlCol="0">
            <a:spAutoFit/>
          </a:bodyPr>
          <a:lstStyle/>
          <a:p>
            <a:pPr lvl="0" algn="l">
              <a:buClrTx/>
              <a:buSzTx/>
              <a:buFontTx/>
            </a:pPr>
            <a:r>
              <a:rPr lang="en-US" altLang="zh-CN" sz="2400" b="1">
                <a:solidFill>
                  <a:srgbClr val="FF0000"/>
                </a:solidFill>
                <a:sym typeface="+mn-ea"/>
              </a:rPr>
              <a:t>for </a:t>
            </a:r>
            <a:endParaRPr lang="en-US" altLang="zh-CN" sz="2400" b="1">
              <a:solidFill>
                <a:srgbClr val="FF0000"/>
              </a:solidFill>
              <a:sym typeface="+mn-ea"/>
            </a:endParaRPr>
          </a:p>
        </p:txBody>
      </p:sp>
      <p:sp>
        <p:nvSpPr>
          <p:cNvPr id="12" name="文本框 11"/>
          <p:cNvSpPr txBox="1"/>
          <p:nvPr/>
        </p:nvSpPr>
        <p:spPr>
          <a:xfrm>
            <a:off x="660400" y="3736975"/>
            <a:ext cx="1123315" cy="460375"/>
          </a:xfrm>
          <a:prstGeom prst="rect">
            <a:avLst/>
          </a:prstGeom>
          <a:noFill/>
        </p:spPr>
        <p:txBody>
          <a:bodyPr wrap="square" rtlCol="0">
            <a:spAutoFit/>
          </a:bodyPr>
          <a:lstStyle/>
          <a:p>
            <a:pPr lvl="0" algn="l">
              <a:buClrTx/>
              <a:buSzTx/>
              <a:buFontTx/>
            </a:pPr>
            <a:r>
              <a:rPr lang="en-US" altLang="zh-CN" sz="2400" b="1">
                <a:solidFill>
                  <a:srgbClr val="FF0000"/>
                </a:solidFill>
                <a:sym typeface="+mn-ea"/>
              </a:rPr>
              <a:t>which</a:t>
            </a:r>
            <a:endParaRPr lang="en-US" altLang="zh-CN" sz="2400" b="1">
              <a:solidFill>
                <a:srgbClr val="FF0000"/>
              </a:solidFill>
              <a:sym typeface="+mn-ea"/>
            </a:endParaRPr>
          </a:p>
        </p:txBody>
      </p:sp>
      <p:sp>
        <p:nvSpPr>
          <p:cNvPr id="13" name="文本框 12"/>
          <p:cNvSpPr txBox="1"/>
          <p:nvPr/>
        </p:nvSpPr>
        <p:spPr>
          <a:xfrm>
            <a:off x="-60325" y="4593590"/>
            <a:ext cx="8069580" cy="2399665"/>
          </a:xfrm>
          <a:prstGeom prst="rect">
            <a:avLst/>
          </a:prstGeom>
          <a:solidFill>
            <a:schemeClr val="bg1"/>
          </a:solidFill>
        </p:spPr>
        <p:txBody>
          <a:bodyPr wrap="square" rtlCol="0" anchor="t">
            <a:spAutoFit/>
          </a:bodyPr>
          <a:lstStyle/>
          <a:p>
            <a:pPr indent="0" algn="l" fontAlgn="auto">
              <a:lnSpc>
                <a:spcPct val="125000"/>
              </a:lnSpc>
              <a:buClrTx/>
              <a:buSzTx/>
              <a:buFont typeface="Wingdings" panose="05000000000000000000" charset="0"/>
              <a:buNone/>
            </a:pPr>
            <a:endParaRPr sz="2400" b="1">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sym typeface="+mn-ea"/>
            </a:endParaRPr>
          </a:p>
          <a:p>
            <a:pPr indent="0" algn="l" fontAlgn="auto">
              <a:lnSpc>
                <a:spcPct val="125000"/>
              </a:lnSpc>
              <a:buClrTx/>
              <a:buSzTx/>
              <a:buFont typeface="Wingdings" panose="05000000000000000000" charset="0"/>
              <a:buNone/>
            </a:pPr>
            <a:r>
              <a:rPr sz="2400" b="1">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sym typeface="+mn-ea"/>
              </a:rPr>
              <a:t>介词+关系代词</a:t>
            </a:r>
            <a:endParaRPr sz="2400" b="1">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sym typeface="+mn-ea"/>
            </a:endParaRPr>
          </a:p>
          <a:p>
            <a:pPr indent="0" algn="l" fontAlgn="auto">
              <a:lnSpc>
                <a:spcPct val="125000"/>
              </a:lnSpc>
              <a:buClrTx/>
              <a:buSzTx/>
              <a:buFont typeface="Wingdings" panose="05000000000000000000" charset="0"/>
              <a:buNone/>
            </a:pPr>
            <a:r>
              <a:rPr lang="zh-CN" altLang="en-US" sz="2400" b="1">
                <a:latin typeface="Times New Roman" panose="02020603050405020304" charset="0"/>
                <a:ea typeface="宋体" panose="02010600030101010101" pitchFamily="2" charset="-122"/>
                <a:cs typeface="Times New Roman" panose="02020603050405020304" charset="0"/>
                <a:sym typeface="+mn-ea"/>
              </a:rPr>
              <a:t>先行词指</a:t>
            </a:r>
            <a:r>
              <a:rPr lang="zh-CN" altLang="en-US" sz="2400" b="1">
                <a:solidFill>
                  <a:srgbClr val="FF0000"/>
                </a:solidFill>
                <a:latin typeface="Times New Roman" panose="02020603050405020304" charset="0"/>
                <a:ea typeface="宋体" panose="02010600030101010101" pitchFamily="2" charset="-122"/>
                <a:cs typeface="Times New Roman" panose="02020603050405020304" charset="0"/>
                <a:sym typeface="+mn-ea"/>
              </a:rPr>
              <a:t>人</a:t>
            </a:r>
            <a:r>
              <a:rPr lang="zh-CN" altLang="en-US" sz="2400" b="1">
                <a:latin typeface="Times New Roman" panose="02020603050405020304" charset="0"/>
                <a:ea typeface="宋体" panose="02010600030101010101" pitchFamily="2" charset="-122"/>
                <a:cs typeface="Times New Roman" panose="02020603050405020304" charset="0"/>
                <a:sym typeface="+mn-ea"/>
              </a:rPr>
              <a:t>时关系代词用 </a:t>
            </a:r>
            <a:r>
              <a:rPr lang="zh-CN" altLang="en-US" sz="2400" b="1">
                <a:solidFill>
                  <a:srgbClr val="FF0000"/>
                </a:solidFill>
                <a:latin typeface="Times New Roman" panose="02020603050405020304" charset="0"/>
                <a:ea typeface="宋体" panose="02010600030101010101" pitchFamily="2" charset="-122"/>
                <a:cs typeface="Times New Roman" panose="02020603050405020304" charset="0"/>
                <a:sym typeface="+mn-ea"/>
              </a:rPr>
              <a:t>whom</a:t>
            </a:r>
            <a:r>
              <a:rPr lang="zh-CN" altLang="en-US" sz="2400" b="1">
                <a:latin typeface="Times New Roman" panose="02020603050405020304" charset="0"/>
                <a:ea typeface="宋体" panose="02010600030101010101" pitchFamily="2" charset="-122"/>
                <a:cs typeface="Times New Roman" panose="02020603050405020304" charset="0"/>
                <a:sym typeface="+mn-ea"/>
              </a:rPr>
              <a:t>,不可用 who/that </a:t>
            </a:r>
            <a:endParaRPr lang="zh-CN" altLang="en-US" sz="2400" b="1">
              <a:latin typeface="Times New Roman" panose="02020603050405020304" charset="0"/>
              <a:ea typeface="宋体" panose="02010600030101010101" pitchFamily="2" charset="-122"/>
              <a:cs typeface="Times New Roman" panose="02020603050405020304" charset="0"/>
            </a:endParaRPr>
          </a:p>
          <a:p>
            <a:pPr indent="0" algn="l" fontAlgn="auto">
              <a:lnSpc>
                <a:spcPct val="125000"/>
              </a:lnSpc>
              <a:buClrTx/>
              <a:buSzTx/>
              <a:buFont typeface="Wingdings" panose="05000000000000000000" charset="0"/>
              <a:buNone/>
            </a:pPr>
            <a:r>
              <a:rPr lang="zh-CN" altLang="en-US" sz="2400" b="1">
                <a:latin typeface="Times New Roman" panose="02020603050405020304" charset="0"/>
                <a:ea typeface="宋体" panose="02010600030101010101" pitchFamily="2" charset="-122"/>
                <a:cs typeface="Times New Roman" panose="02020603050405020304" charset="0"/>
                <a:sym typeface="+mn-ea"/>
              </a:rPr>
              <a:t>先行词指</a:t>
            </a:r>
            <a:r>
              <a:rPr lang="zh-CN" altLang="en-US" sz="2400" b="1">
                <a:solidFill>
                  <a:srgbClr val="FF0000"/>
                </a:solidFill>
                <a:latin typeface="Times New Roman" panose="02020603050405020304" charset="0"/>
                <a:ea typeface="宋体" panose="02010600030101010101" pitchFamily="2" charset="-122"/>
                <a:cs typeface="Times New Roman" panose="02020603050405020304" charset="0"/>
                <a:sym typeface="+mn-ea"/>
              </a:rPr>
              <a:t>物</a:t>
            </a:r>
            <a:r>
              <a:rPr lang="zh-CN" altLang="en-US" sz="2400" b="1">
                <a:latin typeface="Times New Roman" panose="02020603050405020304" charset="0"/>
                <a:ea typeface="宋体" panose="02010600030101010101" pitchFamily="2" charset="-122"/>
                <a:cs typeface="Times New Roman" panose="02020603050405020304" charset="0"/>
                <a:sym typeface="+mn-ea"/>
              </a:rPr>
              <a:t>时关系代词用 </a:t>
            </a:r>
            <a:r>
              <a:rPr lang="zh-CN" altLang="en-US" sz="2400" b="1">
                <a:solidFill>
                  <a:srgbClr val="FF0000"/>
                </a:solidFill>
                <a:latin typeface="Times New Roman" panose="02020603050405020304" charset="0"/>
                <a:ea typeface="宋体" panose="02010600030101010101" pitchFamily="2" charset="-122"/>
                <a:cs typeface="Times New Roman" panose="02020603050405020304" charset="0"/>
                <a:sym typeface="+mn-ea"/>
              </a:rPr>
              <a:t>which</a:t>
            </a:r>
            <a:r>
              <a:rPr lang="en-US" altLang="zh-CN" sz="2400" b="1">
                <a:latin typeface="Times New Roman" panose="02020603050405020304" charset="0"/>
                <a:ea typeface="宋体" panose="02010600030101010101" pitchFamily="2" charset="-122"/>
                <a:cs typeface="Times New Roman" panose="02020603050405020304" charset="0"/>
                <a:sym typeface="+mn-ea"/>
              </a:rPr>
              <a:t>,</a:t>
            </a:r>
            <a:r>
              <a:rPr lang="zh-CN" altLang="en-US" sz="2400" b="1">
                <a:latin typeface="Times New Roman" panose="02020603050405020304" charset="0"/>
                <a:ea typeface="宋体" panose="02010600030101010101" pitchFamily="2" charset="-122"/>
                <a:cs typeface="Times New Roman" panose="02020603050405020304" charset="0"/>
                <a:sym typeface="+mn-ea"/>
              </a:rPr>
              <a:t>不能用that</a:t>
            </a:r>
            <a:endParaRPr lang="zh-CN" altLang="en-US" sz="2400" b="1">
              <a:latin typeface="Times New Roman" panose="02020603050405020304" charset="0"/>
              <a:ea typeface="宋体" panose="02010600030101010101" pitchFamily="2" charset="-122"/>
              <a:cs typeface="Times New Roman" panose="02020603050405020304" charset="0"/>
              <a:sym typeface="+mn-ea"/>
            </a:endParaRPr>
          </a:p>
          <a:p>
            <a:pPr indent="0" algn="l" fontAlgn="auto">
              <a:lnSpc>
                <a:spcPct val="125000"/>
              </a:lnSpc>
              <a:buClrTx/>
              <a:buSzTx/>
              <a:buFont typeface="Wingdings" panose="05000000000000000000" charset="0"/>
              <a:buNone/>
            </a:pPr>
            <a:endParaRPr lang="zh-CN" altLang="en-US" sz="2400" b="1"/>
          </a:p>
        </p:txBody>
      </p:sp>
      <p:pic>
        <p:nvPicPr>
          <p:cNvPr id="19" name="图片 18"/>
          <p:cNvPicPr>
            <a:picLocks noChangeAspect="1"/>
          </p:cNvPicPr>
          <p:nvPr/>
        </p:nvPicPr>
        <p:blipFill>
          <a:blip r:embed="rId3"/>
          <a:stretch>
            <a:fillRect/>
          </a:stretch>
        </p:blipFill>
        <p:spPr>
          <a:xfrm>
            <a:off x="8304530" y="4772025"/>
            <a:ext cx="3887470" cy="2085975"/>
          </a:xfrm>
          <a:prstGeom prst="rect">
            <a:avLst/>
          </a:prstGeom>
        </p:spPr>
      </p:pic>
      <p:sp>
        <p:nvSpPr>
          <p:cNvPr id="14" name="文本框 13"/>
          <p:cNvSpPr txBox="1"/>
          <p:nvPr>
            <p:custDataLst>
              <p:tags r:id="rId4"/>
            </p:custDataLst>
          </p:nvPr>
        </p:nvSpPr>
        <p:spPr>
          <a:xfrm>
            <a:off x="7498715" y="4629785"/>
            <a:ext cx="4693285" cy="2221230"/>
          </a:xfrm>
          <a:prstGeom prst="rect">
            <a:avLst/>
          </a:prstGeom>
          <a:solidFill>
            <a:schemeClr val="accent6">
              <a:lumMod val="20000"/>
              <a:lumOff val="80000"/>
            </a:schemeClr>
          </a:solidFill>
        </p:spPr>
        <p:txBody>
          <a:bodyPr wrap="square" rtlCol="0" anchor="t">
            <a:noAutofit/>
          </a:bodyPr>
          <a:lstStyle/>
          <a:p>
            <a:pPr fontAlgn="auto">
              <a:lnSpc>
                <a:spcPct val="150000"/>
              </a:lnSpc>
              <a:spcBef>
                <a:spcPct val="0"/>
              </a:spcBef>
            </a:pPr>
            <a:r>
              <a:rPr lang="en-US" altLang="zh-CN" sz="2400" b="1">
                <a:latin typeface="微软雅黑" panose="020B0503020204020204" charset="-122"/>
                <a:ea typeface="微软雅黑" panose="020B0503020204020204" charset="-122"/>
                <a:cs typeface="宋体" panose="02010600030101010101" pitchFamily="2" charset="-122"/>
                <a:sym typeface="+mn-ea"/>
              </a:rPr>
              <a:t>Tip: </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介词选择的三原则</a:t>
            </a:r>
            <a:r>
              <a:rPr lang="en-US" altLang="zh-CN" sz="2400" b="1">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latin typeface="宋体" panose="02010600030101010101" pitchFamily="2" charset="-122"/>
              <a:ea typeface="宋体" panose="02010600030101010101" pitchFamily="2" charset="-122"/>
              <a:cs typeface="宋体" panose="02010600030101010101" pitchFamily="2" charset="-122"/>
              <a:sym typeface="+mn-ea"/>
            </a:endParaRPr>
          </a:p>
          <a:p>
            <a:pPr fontAlgn="auto">
              <a:lnSpc>
                <a:spcPct val="150000"/>
              </a:lnSpc>
              <a:spcBef>
                <a:spcPct val="0"/>
              </a:spcBef>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根据</a:t>
            </a:r>
            <a:r>
              <a:rPr lang="zh-CN" altLang="en-US" sz="2400" b="1" u="sng">
                <a:solidFill>
                  <a:srgbClr val="0070C0"/>
                </a:solidFill>
                <a:latin typeface="宋体" panose="02010600030101010101" pitchFamily="2" charset="-122"/>
                <a:ea typeface="宋体" panose="02010600030101010101" pitchFamily="2" charset="-122"/>
                <a:cs typeface="宋体" panose="02010600030101010101" pitchFamily="2" charset="-122"/>
                <a:sym typeface="+mn-ea"/>
              </a:rPr>
              <a:t>先行词</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的习惯搭配</a:t>
            </a:r>
            <a:r>
              <a:rPr lang="en-US" altLang="zh-CN" sz="2400" b="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b="1">
              <a:latin typeface="宋体" panose="02010600030101010101" pitchFamily="2" charset="-122"/>
              <a:ea typeface="宋体" panose="02010600030101010101" pitchFamily="2" charset="-122"/>
              <a:cs typeface="宋体" panose="02010600030101010101" pitchFamily="2" charset="-122"/>
            </a:endParaRPr>
          </a:p>
          <a:p>
            <a:pPr algn="l" fontAlgn="auto">
              <a:lnSpc>
                <a:spcPct val="150000"/>
              </a:lnSpc>
              <a:spcBef>
                <a:spcPct val="0"/>
              </a:spcBef>
              <a:buClrTx/>
              <a:buSzTx/>
              <a:buFontTx/>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根据从句中</a:t>
            </a:r>
            <a:r>
              <a:rPr lang="zh-CN" altLang="en-US" sz="2400" b="1" u="sng">
                <a:solidFill>
                  <a:srgbClr val="0070C0"/>
                </a:solidFill>
                <a:latin typeface="宋体" panose="02010600030101010101" pitchFamily="2" charset="-122"/>
                <a:ea typeface="宋体" panose="02010600030101010101" pitchFamily="2" charset="-122"/>
                <a:cs typeface="宋体" panose="02010600030101010101" pitchFamily="2" charset="-122"/>
                <a:sym typeface="+mn-ea"/>
              </a:rPr>
              <a:t>谓语动词</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的习惯搭配</a:t>
            </a:r>
            <a:r>
              <a:rPr lang="en-US" altLang="zh-CN" sz="2400" b="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b="1">
              <a:latin typeface="宋体" panose="02010600030101010101" pitchFamily="2" charset="-122"/>
              <a:ea typeface="宋体" panose="02010600030101010101" pitchFamily="2" charset="-122"/>
              <a:cs typeface="宋体" panose="02010600030101010101" pitchFamily="2" charset="-122"/>
            </a:endParaRPr>
          </a:p>
          <a:p>
            <a:pPr algn="l" fontAlgn="auto">
              <a:lnSpc>
                <a:spcPct val="150000"/>
              </a:lnSpc>
              <a:spcBef>
                <a:spcPct val="0"/>
              </a:spcBef>
              <a:buClrTx/>
              <a:buSzTx/>
              <a:buFontTx/>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根据</a:t>
            </a:r>
            <a:r>
              <a:rPr lang="zh-CN" altLang="en-US" sz="2400" b="1" u="sng">
                <a:solidFill>
                  <a:srgbClr val="0070C0"/>
                </a:solidFill>
                <a:latin typeface="宋体" panose="02010600030101010101" pitchFamily="2" charset="-122"/>
                <a:ea typeface="宋体" panose="02010600030101010101" pitchFamily="2" charset="-122"/>
                <a:cs typeface="宋体" panose="02010600030101010101" pitchFamily="2" charset="-122"/>
                <a:sym typeface="+mn-ea"/>
              </a:rPr>
              <a:t>从句所表达的意义</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 name="矩形 2"/>
          <p:cNvSpPr/>
          <p:nvPr/>
        </p:nvSpPr>
        <p:spPr>
          <a:xfrm>
            <a:off x="308610" y="-184150"/>
            <a:ext cx="7722870" cy="1014730"/>
          </a:xfrm>
          <a:prstGeom prst="rect">
            <a:avLst/>
          </a:prstGeom>
          <a:noFill/>
          <a:ln>
            <a:noFill/>
          </a:ln>
        </p:spPr>
        <p:txBody>
          <a:bodyPr wrap="none" rtlCol="0" anchor="t">
            <a:spAutoFit/>
          </a:bodyPr>
          <a:lstStyle/>
          <a:p>
            <a:pPr algn="ctr"/>
            <a:r>
              <a:rPr lang="en-US" altLang="zh-CN" sz="6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charset="0"/>
                <a:cs typeface="Cambria" panose="02040503050406030204" charset="0"/>
              </a:rPr>
              <a:t>About sportsmanship</a:t>
            </a:r>
            <a:endParaRPr lang="en-US" altLang="zh-CN" sz="6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charset="0"/>
              <a:cs typeface="Cambria" panose="02040503050406030204"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12" grpId="0"/>
      <p:bldP spid="12" grpId="1"/>
      <p:bldP spid="13" grpId="0" animBg="1"/>
      <p:bldP spid="13" grpId="1" animBg="1"/>
      <p:bldP spid="14" grpId="0" bldLvl="0" animBg="1"/>
      <p:bldP spid="1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52425" y="2485390"/>
            <a:ext cx="1208405" cy="1196340"/>
          </a:xfrm>
          <a:prstGeom prst="ellipse">
            <a:avLst/>
          </a:prstGeom>
          <a:solidFill>
            <a:schemeClr val="accent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t>定语</a:t>
            </a:r>
            <a:endParaRPr lang="zh-CN" altLang="en-US" sz="2400" b="1"/>
          </a:p>
          <a:p>
            <a:pPr algn="ctr"/>
            <a:r>
              <a:rPr lang="zh-CN" altLang="en-US" sz="2400" b="1"/>
              <a:t>从句</a:t>
            </a:r>
            <a:endParaRPr lang="zh-CN" altLang="en-US" sz="2400" b="1"/>
          </a:p>
        </p:txBody>
      </p:sp>
      <p:cxnSp>
        <p:nvCxnSpPr>
          <p:cNvPr id="5" name="曲线连接符 4"/>
          <p:cNvCxnSpPr/>
          <p:nvPr/>
        </p:nvCxnSpPr>
        <p:spPr>
          <a:xfrm rot="10800000" flipV="1">
            <a:off x="956945" y="431165"/>
            <a:ext cx="2707640" cy="1956435"/>
          </a:xfrm>
          <a:prstGeom prst="curvedConnector3">
            <a:avLst>
              <a:gd name="adj1" fmla="val 9934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曲线连接符 5"/>
          <p:cNvCxnSpPr>
            <a:endCxn id="4" idx="4"/>
          </p:cNvCxnSpPr>
          <p:nvPr/>
        </p:nvCxnSpPr>
        <p:spPr>
          <a:xfrm rot="16200000">
            <a:off x="-45085" y="4609465"/>
            <a:ext cx="1929765" cy="73660"/>
          </a:xfrm>
          <a:prstGeom prst="curvedConnector3">
            <a:avLst>
              <a:gd name="adj1" fmla="val 50000"/>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3682365" y="196215"/>
            <a:ext cx="852170" cy="517525"/>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t>定义</a:t>
            </a:r>
            <a:endParaRPr lang="zh-CN" altLang="en-US" sz="2400" b="1"/>
          </a:p>
        </p:txBody>
      </p:sp>
      <p:sp>
        <p:nvSpPr>
          <p:cNvPr id="8" name="文本框 7"/>
          <p:cNvSpPr txBox="1"/>
          <p:nvPr/>
        </p:nvSpPr>
        <p:spPr>
          <a:xfrm>
            <a:off x="4546600" y="200660"/>
            <a:ext cx="6583680" cy="460375"/>
          </a:xfrm>
          <a:prstGeom prst="rect">
            <a:avLst/>
          </a:prstGeom>
          <a:noFill/>
        </p:spPr>
        <p:txBody>
          <a:bodyPr wrap="none" rtlCol="0" anchor="t">
            <a:spAutoFit/>
          </a:bodyPr>
          <a:lstStyle/>
          <a:p>
            <a:pPr algn="l"/>
            <a:r>
              <a:rPr lang="zh-CN" altLang="en-US" sz="2400" u="sng"/>
              <a:t>用作定语的从句，即用来</a:t>
            </a:r>
            <a:r>
              <a:rPr lang="zh-CN" altLang="en-US" sz="2400" b="1" u="sng">
                <a:sym typeface="+mn-ea"/>
              </a:rPr>
              <a:t>修饰</a:t>
            </a:r>
            <a:r>
              <a:rPr lang="zh-CN" altLang="en-US" sz="2400" b="1" u="sng"/>
              <a:t>名词或代词</a:t>
            </a:r>
            <a:r>
              <a:rPr lang="zh-CN" altLang="en-US" sz="2400" u="sng"/>
              <a:t>的从句</a:t>
            </a:r>
            <a:endParaRPr lang="zh-CN" altLang="en-US" sz="2400" u="sng"/>
          </a:p>
        </p:txBody>
      </p:sp>
      <p:cxnSp>
        <p:nvCxnSpPr>
          <p:cNvPr id="9" name="直接连接符 8"/>
          <p:cNvCxnSpPr/>
          <p:nvPr/>
        </p:nvCxnSpPr>
        <p:spPr>
          <a:xfrm flipV="1">
            <a:off x="1560830" y="3083560"/>
            <a:ext cx="602615"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2163445" y="2824480"/>
            <a:ext cx="852805" cy="51752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t>分类</a:t>
            </a:r>
            <a:endParaRPr lang="zh-CN" altLang="en-US" sz="2400" b="1"/>
          </a:p>
        </p:txBody>
      </p:sp>
      <p:sp>
        <p:nvSpPr>
          <p:cNvPr id="11" name="双大括号 10"/>
          <p:cNvSpPr/>
          <p:nvPr/>
        </p:nvSpPr>
        <p:spPr>
          <a:xfrm>
            <a:off x="3127375" y="2346960"/>
            <a:ext cx="9207500" cy="1651635"/>
          </a:xfrm>
          <a:prstGeom prst="bracePair">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矩形 11"/>
          <p:cNvSpPr/>
          <p:nvPr/>
        </p:nvSpPr>
        <p:spPr>
          <a:xfrm>
            <a:off x="3498850" y="2113280"/>
            <a:ext cx="1219200" cy="51752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t>限定性</a:t>
            </a:r>
            <a:endParaRPr lang="zh-CN" altLang="en-US" sz="2400" b="1"/>
          </a:p>
        </p:txBody>
      </p:sp>
      <p:sp>
        <p:nvSpPr>
          <p:cNvPr id="14" name="矩形 13"/>
          <p:cNvSpPr/>
          <p:nvPr/>
        </p:nvSpPr>
        <p:spPr>
          <a:xfrm>
            <a:off x="3498850" y="3732530"/>
            <a:ext cx="1402080" cy="51752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t>非限定性</a:t>
            </a:r>
            <a:endParaRPr lang="zh-CN" altLang="en-US" sz="2400" b="1"/>
          </a:p>
        </p:txBody>
      </p:sp>
      <p:sp>
        <p:nvSpPr>
          <p:cNvPr id="15" name="左大括号 14"/>
          <p:cNvSpPr/>
          <p:nvPr/>
        </p:nvSpPr>
        <p:spPr>
          <a:xfrm>
            <a:off x="4808220" y="1466850"/>
            <a:ext cx="420370" cy="1811020"/>
          </a:xfrm>
          <a:prstGeom prst="leftBrace">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文本框 15"/>
          <p:cNvSpPr txBox="1"/>
          <p:nvPr/>
        </p:nvSpPr>
        <p:spPr>
          <a:xfrm>
            <a:off x="5237480" y="1250950"/>
            <a:ext cx="1402080" cy="460375"/>
          </a:xfrm>
          <a:prstGeom prst="rect">
            <a:avLst/>
          </a:prstGeom>
          <a:noFill/>
        </p:spPr>
        <p:txBody>
          <a:bodyPr wrap="none" rtlCol="0" anchor="t">
            <a:spAutoFit/>
          </a:bodyPr>
          <a:lstStyle/>
          <a:p>
            <a:r>
              <a:rPr lang="zh-CN" altLang="en-US" sz="2400" b="1" u="sng">
                <a:sym typeface="+mn-ea"/>
              </a:rPr>
              <a:t>关系代词</a:t>
            </a:r>
            <a:endParaRPr lang="zh-CN" altLang="en-US" sz="2400" b="1" u="sng">
              <a:sym typeface="+mn-ea"/>
            </a:endParaRPr>
          </a:p>
        </p:txBody>
      </p:sp>
      <p:sp>
        <p:nvSpPr>
          <p:cNvPr id="17" name="文本框 16"/>
          <p:cNvSpPr txBox="1"/>
          <p:nvPr/>
        </p:nvSpPr>
        <p:spPr>
          <a:xfrm>
            <a:off x="5228590" y="3011805"/>
            <a:ext cx="1706880" cy="460375"/>
          </a:xfrm>
          <a:prstGeom prst="rect">
            <a:avLst/>
          </a:prstGeom>
          <a:noFill/>
        </p:spPr>
        <p:txBody>
          <a:bodyPr wrap="none" rtlCol="0" anchor="t">
            <a:spAutoFit/>
          </a:bodyPr>
          <a:lstStyle/>
          <a:p>
            <a:r>
              <a:rPr lang="zh-CN" altLang="en-US" sz="2400" b="1" u="sng">
                <a:sym typeface="+mn-ea"/>
              </a:rPr>
              <a:t>关系副词</a:t>
            </a:r>
            <a:r>
              <a:rPr lang="zh-CN" altLang="en-US" sz="2400" b="1">
                <a:sym typeface="+mn-ea"/>
              </a:rPr>
              <a:t>：</a:t>
            </a:r>
            <a:endParaRPr lang="zh-CN" altLang="en-US" sz="2400" b="1">
              <a:sym typeface="+mn-ea"/>
            </a:endParaRPr>
          </a:p>
        </p:txBody>
      </p:sp>
      <p:sp>
        <p:nvSpPr>
          <p:cNvPr id="18" name="左大括号 17"/>
          <p:cNvSpPr/>
          <p:nvPr/>
        </p:nvSpPr>
        <p:spPr>
          <a:xfrm>
            <a:off x="6648450" y="937895"/>
            <a:ext cx="430530" cy="1132840"/>
          </a:xfrm>
          <a:prstGeom prst="leftBrace">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文本框 18"/>
          <p:cNvSpPr txBox="1"/>
          <p:nvPr/>
        </p:nvSpPr>
        <p:spPr>
          <a:xfrm>
            <a:off x="7087870" y="734060"/>
            <a:ext cx="4883150" cy="1137285"/>
          </a:xfrm>
          <a:prstGeom prst="rect">
            <a:avLst/>
          </a:prstGeom>
          <a:noFill/>
          <a:ln>
            <a:solidFill>
              <a:srgbClr val="00B050"/>
            </a:solidFill>
          </a:ln>
        </p:spPr>
        <p:txBody>
          <a:bodyPr wrap="square" rtlCol="0" anchor="t">
            <a:spAutoFit/>
          </a:bodyPr>
          <a:lstStyle/>
          <a:p>
            <a:pPr algn="l"/>
            <a:r>
              <a:rPr lang="zh-CN" altLang="en-US" sz="2400">
                <a:sym typeface="+mn-ea"/>
              </a:rPr>
              <a:t>指人：</a:t>
            </a:r>
            <a:r>
              <a:rPr lang="zh-CN" altLang="en-US" sz="2200">
                <a:sym typeface="+mn-ea"/>
              </a:rPr>
              <a:t>主：</a:t>
            </a:r>
            <a:r>
              <a:rPr lang="en-US" altLang="zh-CN" sz="2200">
                <a:sym typeface="+mn-ea"/>
              </a:rPr>
              <a:t>that/ who/ as</a:t>
            </a:r>
            <a:endParaRPr lang="en-US" altLang="zh-CN" sz="2200">
              <a:sym typeface="+mn-ea"/>
            </a:endParaRPr>
          </a:p>
          <a:p>
            <a:pPr algn="l"/>
            <a:r>
              <a:rPr lang="en-US" altLang="zh-CN" sz="2200">
                <a:sym typeface="+mn-ea"/>
              </a:rPr>
              <a:t>            </a:t>
            </a:r>
            <a:r>
              <a:rPr lang="zh-CN" altLang="en-US" sz="2200">
                <a:sym typeface="+mn-ea"/>
              </a:rPr>
              <a:t>宾：</a:t>
            </a:r>
            <a:r>
              <a:rPr lang="en-US" altLang="zh-CN" sz="2200">
                <a:sym typeface="+mn-ea"/>
              </a:rPr>
              <a:t>that/ who/ whom</a:t>
            </a:r>
            <a:r>
              <a:rPr lang="en-US" sz="2200">
                <a:sym typeface="+mn-ea"/>
              </a:rPr>
              <a:t>/ </a:t>
            </a:r>
            <a:r>
              <a:rPr lang="en-US" altLang="zh-CN" sz="2200">
                <a:sym typeface="+mn-ea"/>
              </a:rPr>
              <a:t>as</a:t>
            </a:r>
            <a:r>
              <a:rPr lang="en-US" sz="2200">
                <a:sym typeface="+mn-ea"/>
              </a:rPr>
              <a:t>/ </a:t>
            </a:r>
            <a:r>
              <a:rPr lang="zh-CN" altLang="en-US" sz="2200">
                <a:sym typeface="+mn-ea"/>
              </a:rPr>
              <a:t>省</a:t>
            </a:r>
            <a:endParaRPr lang="zh-CN" altLang="en-US" sz="2200">
              <a:sym typeface="+mn-ea"/>
            </a:endParaRPr>
          </a:p>
          <a:p>
            <a:pPr algn="l"/>
            <a:r>
              <a:rPr lang="en-US" altLang="zh-CN" sz="2200">
                <a:sym typeface="+mn-ea"/>
              </a:rPr>
              <a:t>            </a:t>
            </a:r>
            <a:r>
              <a:rPr lang="zh-CN" altLang="en-US" sz="2200">
                <a:sym typeface="+mn-ea"/>
              </a:rPr>
              <a:t>定：</a:t>
            </a:r>
            <a:r>
              <a:rPr lang="en-US" altLang="zh-CN" sz="2200">
                <a:sym typeface="+mn-ea"/>
              </a:rPr>
              <a:t>whose</a:t>
            </a:r>
            <a:endParaRPr lang="en-US" altLang="zh-CN" sz="2200">
              <a:sym typeface="+mn-ea"/>
            </a:endParaRPr>
          </a:p>
        </p:txBody>
      </p:sp>
      <p:sp>
        <p:nvSpPr>
          <p:cNvPr id="20" name="文本框 19"/>
          <p:cNvSpPr txBox="1"/>
          <p:nvPr/>
        </p:nvSpPr>
        <p:spPr>
          <a:xfrm>
            <a:off x="7087870" y="1874520"/>
            <a:ext cx="4177665" cy="1137285"/>
          </a:xfrm>
          <a:prstGeom prst="rect">
            <a:avLst/>
          </a:prstGeom>
          <a:noFill/>
          <a:ln>
            <a:solidFill>
              <a:srgbClr val="00B050"/>
            </a:solidFill>
          </a:ln>
        </p:spPr>
        <p:txBody>
          <a:bodyPr wrap="square" rtlCol="0" anchor="t">
            <a:spAutoFit/>
          </a:bodyPr>
          <a:lstStyle/>
          <a:p>
            <a:pPr algn="l"/>
            <a:r>
              <a:rPr lang="zh-CN" altLang="en-US" sz="2400">
                <a:sym typeface="+mn-ea"/>
              </a:rPr>
              <a:t>指物：</a:t>
            </a:r>
            <a:r>
              <a:rPr lang="zh-CN" altLang="en-US" sz="2200">
                <a:sym typeface="+mn-ea"/>
              </a:rPr>
              <a:t>主：</a:t>
            </a:r>
            <a:r>
              <a:rPr lang="en-US" altLang="zh-CN" sz="2200">
                <a:sym typeface="+mn-ea"/>
              </a:rPr>
              <a:t>that/ which/ as</a:t>
            </a:r>
            <a:endParaRPr lang="en-US" altLang="zh-CN" sz="2200">
              <a:sym typeface="+mn-ea"/>
            </a:endParaRPr>
          </a:p>
          <a:p>
            <a:pPr algn="l"/>
            <a:r>
              <a:rPr lang="en-US" altLang="zh-CN" sz="2200">
                <a:sym typeface="+mn-ea"/>
              </a:rPr>
              <a:t>            </a:t>
            </a:r>
            <a:r>
              <a:rPr lang="zh-CN" altLang="en-US" sz="2200">
                <a:sym typeface="+mn-ea"/>
              </a:rPr>
              <a:t>宾：</a:t>
            </a:r>
            <a:r>
              <a:rPr lang="en-US" altLang="zh-CN" sz="2200">
                <a:sym typeface="+mn-ea"/>
              </a:rPr>
              <a:t>that/ which</a:t>
            </a:r>
            <a:r>
              <a:rPr lang="en-US" sz="2200">
                <a:sym typeface="+mn-ea"/>
              </a:rPr>
              <a:t>/ </a:t>
            </a:r>
            <a:r>
              <a:rPr lang="en-US" altLang="zh-CN" sz="2200">
                <a:sym typeface="+mn-ea"/>
              </a:rPr>
              <a:t>as</a:t>
            </a:r>
            <a:r>
              <a:rPr lang="en-US" sz="2200">
                <a:sym typeface="+mn-ea"/>
              </a:rPr>
              <a:t>/ </a:t>
            </a:r>
            <a:r>
              <a:rPr lang="zh-CN" altLang="en-US" sz="2200">
                <a:sym typeface="+mn-ea"/>
              </a:rPr>
              <a:t>省</a:t>
            </a:r>
            <a:endParaRPr lang="zh-CN" altLang="en-US" sz="2200">
              <a:sym typeface="+mn-ea"/>
            </a:endParaRPr>
          </a:p>
          <a:p>
            <a:pPr algn="l"/>
            <a:r>
              <a:rPr lang="en-US" altLang="zh-CN" sz="2200">
                <a:sym typeface="+mn-ea"/>
              </a:rPr>
              <a:t>            </a:t>
            </a:r>
            <a:r>
              <a:rPr lang="zh-CN" altLang="en-US" sz="2200">
                <a:sym typeface="+mn-ea"/>
              </a:rPr>
              <a:t>定：</a:t>
            </a:r>
            <a:r>
              <a:rPr lang="en-US" altLang="zh-CN" sz="2200">
                <a:sym typeface="+mn-ea"/>
              </a:rPr>
              <a:t>whose</a:t>
            </a:r>
            <a:endParaRPr lang="en-US" altLang="zh-CN" sz="2200">
              <a:sym typeface="+mn-ea"/>
            </a:endParaRPr>
          </a:p>
        </p:txBody>
      </p:sp>
      <p:sp>
        <p:nvSpPr>
          <p:cNvPr id="21" name="文本框 20"/>
          <p:cNvSpPr txBox="1"/>
          <p:nvPr/>
        </p:nvSpPr>
        <p:spPr>
          <a:xfrm>
            <a:off x="6701790" y="3011805"/>
            <a:ext cx="5332730" cy="460375"/>
          </a:xfrm>
          <a:prstGeom prst="rect">
            <a:avLst/>
          </a:prstGeom>
          <a:noFill/>
          <a:ln>
            <a:solidFill>
              <a:srgbClr val="00B050"/>
            </a:solidFill>
          </a:ln>
        </p:spPr>
        <p:txBody>
          <a:bodyPr wrap="none" rtlCol="0" anchor="t">
            <a:spAutoFit/>
          </a:bodyPr>
          <a:lstStyle/>
          <a:p>
            <a:pPr algn="l"/>
            <a:r>
              <a:rPr lang="en-US" sz="2400">
                <a:sym typeface="+mn-ea"/>
              </a:rPr>
              <a:t>when(</a:t>
            </a:r>
            <a:r>
              <a:rPr lang="zh-CN" altLang="en-US" sz="2400">
                <a:sym typeface="+mn-ea"/>
              </a:rPr>
              <a:t>时间</a:t>
            </a:r>
            <a:r>
              <a:rPr lang="en-US" sz="2400">
                <a:sym typeface="+mn-ea"/>
              </a:rPr>
              <a:t>)</a:t>
            </a:r>
            <a:r>
              <a:rPr lang="zh-CN" altLang="en-US" sz="2400">
                <a:sym typeface="+mn-ea"/>
              </a:rPr>
              <a:t>，</a:t>
            </a:r>
            <a:r>
              <a:rPr lang="en-US" sz="2400">
                <a:sym typeface="+mn-ea"/>
              </a:rPr>
              <a:t>where(</a:t>
            </a:r>
            <a:r>
              <a:rPr lang="zh-CN" altLang="en-US" sz="2400">
                <a:sym typeface="+mn-ea"/>
              </a:rPr>
              <a:t>地点</a:t>
            </a:r>
            <a:r>
              <a:rPr lang="en-US" sz="2400">
                <a:sym typeface="+mn-ea"/>
              </a:rPr>
              <a:t>)</a:t>
            </a:r>
            <a:r>
              <a:rPr lang="zh-CN" altLang="en-US" sz="2400">
                <a:sym typeface="+mn-ea"/>
              </a:rPr>
              <a:t>，</a:t>
            </a:r>
            <a:r>
              <a:rPr lang="en-US" sz="2400">
                <a:sym typeface="+mn-ea"/>
              </a:rPr>
              <a:t>why(</a:t>
            </a:r>
            <a:r>
              <a:rPr lang="zh-CN" altLang="en-US" sz="2400">
                <a:sym typeface="+mn-ea"/>
              </a:rPr>
              <a:t>原因</a:t>
            </a:r>
            <a:r>
              <a:rPr lang="en-US" sz="2400">
                <a:sym typeface="+mn-ea"/>
              </a:rPr>
              <a:t>)</a:t>
            </a:r>
            <a:endParaRPr lang="en-US" sz="2400">
              <a:sym typeface="+mn-ea"/>
            </a:endParaRPr>
          </a:p>
        </p:txBody>
      </p:sp>
      <p:sp>
        <p:nvSpPr>
          <p:cNvPr id="22" name="圆角矩形标注 21"/>
          <p:cNvSpPr/>
          <p:nvPr/>
        </p:nvSpPr>
        <p:spPr>
          <a:xfrm>
            <a:off x="2379980" y="1250315"/>
            <a:ext cx="2154555" cy="461010"/>
          </a:xfrm>
          <a:prstGeom prst="wedgeRoundRectCallout">
            <a:avLst>
              <a:gd name="adj1" fmla="val 33259"/>
              <a:gd name="adj2" fmla="val 101101"/>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t>与先行词关系紧密</a:t>
            </a:r>
            <a:endParaRPr lang="zh-CN" altLang="en-US" b="1"/>
          </a:p>
        </p:txBody>
      </p:sp>
      <p:sp>
        <p:nvSpPr>
          <p:cNvPr id="23" name="圆角矩形标注 22"/>
          <p:cNvSpPr/>
          <p:nvPr/>
        </p:nvSpPr>
        <p:spPr>
          <a:xfrm>
            <a:off x="1182370" y="4496435"/>
            <a:ext cx="4345940" cy="461010"/>
          </a:xfrm>
          <a:prstGeom prst="wedgeRoundRectCallout">
            <a:avLst>
              <a:gd name="adj1" fmla="val 25773"/>
              <a:gd name="adj2" fmla="val -92975"/>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t>与先行词关系不是很紧密，只起修饰作用</a:t>
            </a:r>
            <a:endParaRPr lang="zh-CN" altLang="en-US" b="1"/>
          </a:p>
        </p:txBody>
      </p:sp>
      <p:sp>
        <p:nvSpPr>
          <p:cNvPr id="24" name="文本框 23"/>
          <p:cNvSpPr txBox="1"/>
          <p:nvPr/>
        </p:nvSpPr>
        <p:spPr>
          <a:xfrm>
            <a:off x="4937760" y="3778885"/>
            <a:ext cx="6327140" cy="460375"/>
          </a:xfrm>
          <a:prstGeom prst="rect">
            <a:avLst/>
          </a:prstGeom>
          <a:noFill/>
          <a:ln>
            <a:solidFill>
              <a:srgbClr val="00B050"/>
            </a:solidFill>
          </a:ln>
        </p:spPr>
        <p:txBody>
          <a:bodyPr wrap="square" rtlCol="0" anchor="t">
            <a:spAutoFit/>
          </a:bodyPr>
          <a:lstStyle/>
          <a:p>
            <a:pPr algn="l"/>
            <a:r>
              <a:rPr lang="en-US" sz="2400">
                <a:sym typeface="+mn-ea"/>
              </a:rPr>
              <a:t>who/ whom/ which/ whose/ </a:t>
            </a:r>
            <a:r>
              <a:rPr lang="en-US" altLang="zh-CN" sz="2400">
                <a:sym typeface="+mn-ea"/>
              </a:rPr>
              <a:t>as</a:t>
            </a:r>
            <a:r>
              <a:rPr lang="en-US" sz="2400">
                <a:sym typeface="+mn-ea"/>
              </a:rPr>
              <a:t>/ when/ where</a:t>
            </a:r>
            <a:endParaRPr lang="en-US" sz="2400">
              <a:sym typeface="+mn-ea"/>
            </a:endParaRPr>
          </a:p>
        </p:txBody>
      </p:sp>
      <p:sp>
        <p:nvSpPr>
          <p:cNvPr id="26" name="矩形 25"/>
          <p:cNvSpPr/>
          <p:nvPr/>
        </p:nvSpPr>
        <p:spPr>
          <a:xfrm>
            <a:off x="1182370" y="5382895"/>
            <a:ext cx="852170" cy="5175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t>举例</a:t>
            </a:r>
            <a:endParaRPr lang="zh-CN" altLang="en-US" sz="2400" b="1"/>
          </a:p>
        </p:txBody>
      </p:sp>
      <p:sp>
        <p:nvSpPr>
          <p:cNvPr id="27" name="文本框 26"/>
          <p:cNvSpPr txBox="1"/>
          <p:nvPr/>
        </p:nvSpPr>
        <p:spPr>
          <a:xfrm>
            <a:off x="2397125" y="5193665"/>
            <a:ext cx="9573895" cy="706755"/>
          </a:xfrm>
          <a:prstGeom prst="rect">
            <a:avLst/>
          </a:prstGeom>
          <a:solidFill>
            <a:schemeClr val="bg1">
              <a:lumMod val="95000"/>
            </a:schemeClr>
          </a:solidFill>
          <a:ln>
            <a:solidFill>
              <a:schemeClr val="tx2">
                <a:lumMod val="50000"/>
                <a:lumOff val="50000"/>
              </a:schemeClr>
            </a:solidFill>
          </a:ln>
        </p:spPr>
        <p:txBody>
          <a:bodyPr wrap="square" rtlCol="0" anchor="t">
            <a:spAutoFit/>
          </a:bodyPr>
          <a:lstStyle/>
          <a:p>
            <a:pPr algn="just"/>
            <a:r>
              <a:rPr lang="en-US" altLang="zh-CN" sz="2000" b="1"/>
              <a:t>The 2024 Olympics which was successfully held in Paris left a deep impression on me.</a:t>
            </a:r>
            <a:endParaRPr lang="en-US" altLang="zh-CN" sz="2000" b="1"/>
          </a:p>
        </p:txBody>
      </p:sp>
      <p:sp>
        <p:nvSpPr>
          <p:cNvPr id="28" name="文本框 27"/>
          <p:cNvSpPr txBox="1"/>
          <p:nvPr/>
        </p:nvSpPr>
        <p:spPr>
          <a:xfrm>
            <a:off x="2397125" y="6051550"/>
            <a:ext cx="9573895" cy="706755"/>
          </a:xfrm>
          <a:prstGeom prst="rect">
            <a:avLst/>
          </a:prstGeom>
          <a:solidFill>
            <a:schemeClr val="bg1">
              <a:lumMod val="95000"/>
            </a:schemeClr>
          </a:solidFill>
          <a:ln>
            <a:solidFill>
              <a:schemeClr val="tx2">
                <a:lumMod val="50000"/>
                <a:lumOff val="50000"/>
              </a:schemeClr>
            </a:solidFill>
          </a:ln>
        </p:spPr>
        <p:txBody>
          <a:bodyPr wrap="square" rtlCol="0" anchor="t">
            <a:spAutoFit/>
          </a:bodyPr>
          <a:lstStyle/>
          <a:p>
            <a:r>
              <a:rPr lang="en-US" altLang="zh-CN" sz="2000" b="1"/>
              <a:t>The Chinese athletes made great achievements in the 2024 Olympics, which left a deep impression on me.</a:t>
            </a:r>
            <a:endParaRPr lang="en-US" altLang="zh-CN" sz="2000" b="1"/>
          </a:p>
        </p:txBody>
      </p:sp>
      <p:sp>
        <p:nvSpPr>
          <p:cNvPr id="29" name="文本框 28"/>
          <p:cNvSpPr txBox="1"/>
          <p:nvPr/>
        </p:nvSpPr>
        <p:spPr>
          <a:xfrm>
            <a:off x="-6985" y="9525"/>
            <a:ext cx="1970405" cy="603885"/>
          </a:xfrm>
          <a:prstGeom prst="rect">
            <a:avLst/>
          </a:prstGeom>
          <a:solidFill>
            <a:srgbClr val="00B050"/>
          </a:solidFill>
        </p:spPr>
        <p:txBody>
          <a:bodyPr wrap="square" rtlCol="0" anchor="t">
            <a:spAutoFit/>
          </a:bodyPr>
          <a:lstStyle/>
          <a:p>
            <a:pPr algn="ctr">
              <a:lnSpc>
                <a:spcPts val="4000"/>
              </a:lnSpc>
            </a:pPr>
            <a:r>
              <a:rPr lang="en-US" altLang="zh-CN" sz="3600" b="1">
                <a:solidFill>
                  <a:schemeClr val="tx1"/>
                </a:solidFill>
                <a:effectLst/>
                <a:latin typeface="微软雅黑" panose="020B0503020204020204" charset="-122"/>
                <a:ea typeface="微软雅黑" panose="020B0503020204020204" charset="-122"/>
                <a:sym typeface="+mn-ea"/>
              </a:rPr>
              <a:t>Review</a:t>
            </a:r>
            <a:endParaRPr lang="en-US" altLang="zh-CN" sz="3600" b="1">
              <a:solidFill>
                <a:schemeClr val="tx1"/>
              </a:solidFill>
              <a:effectLst/>
              <a:latin typeface="微软雅黑" panose="020B0503020204020204" charset="-122"/>
              <a:ea typeface="微软雅黑" panose="020B0503020204020204" charset="-122"/>
              <a:cs typeface="+mj-lt"/>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500" fill="hold"/>
                                        <p:tgtEl>
                                          <p:spTgt spid="20"/>
                                        </p:tgtEl>
                                        <p:attrNameLst>
                                          <p:attrName>ppt_x</p:attrName>
                                        </p:attrNameLst>
                                      </p:cBhvr>
                                      <p:tavLst>
                                        <p:tav tm="0">
                                          <p:val>
                                            <p:strVal val="#ppt_x"/>
                                          </p:val>
                                        </p:tav>
                                        <p:tav tm="100000">
                                          <p:val>
                                            <p:strVal val="#ppt_x"/>
                                          </p:val>
                                        </p:tav>
                                      </p:tavLst>
                                    </p:anim>
                                    <p:anim calcmode="lin" valueType="num">
                                      <p:cBhvr additive="base">
                                        <p:cTn id="8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fill="hold"/>
                                        <p:tgtEl>
                                          <p:spTgt spid="21"/>
                                        </p:tgtEl>
                                        <p:attrNameLst>
                                          <p:attrName>ppt_x</p:attrName>
                                        </p:attrNameLst>
                                      </p:cBhvr>
                                      <p:tavLst>
                                        <p:tav tm="0">
                                          <p:val>
                                            <p:strVal val="#ppt_x"/>
                                          </p:val>
                                        </p:tav>
                                        <p:tav tm="100000">
                                          <p:val>
                                            <p:strVal val="#ppt_x"/>
                                          </p:val>
                                        </p:tav>
                                      </p:tavLst>
                                    </p:anim>
                                    <p:anim calcmode="lin" valueType="num">
                                      <p:cBhvr additive="base">
                                        <p:cTn id="9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additive="base">
                                        <p:cTn id="95" dur="500" fill="hold"/>
                                        <p:tgtEl>
                                          <p:spTgt spid="24"/>
                                        </p:tgtEl>
                                        <p:attrNameLst>
                                          <p:attrName>ppt_x</p:attrName>
                                        </p:attrNameLst>
                                      </p:cBhvr>
                                      <p:tavLst>
                                        <p:tav tm="0">
                                          <p:val>
                                            <p:strVal val="#ppt_x"/>
                                          </p:val>
                                        </p:tav>
                                        <p:tav tm="100000">
                                          <p:val>
                                            <p:strVal val="#ppt_x"/>
                                          </p:val>
                                        </p:tav>
                                      </p:tavLst>
                                    </p:anim>
                                    <p:anim calcmode="lin" valueType="num">
                                      <p:cBhvr additive="base">
                                        <p:cTn id="9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6"/>
                                        </p:tgtEl>
                                        <p:attrNameLst>
                                          <p:attrName>style.visibility</p:attrName>
                                        </p:attrNameLst>
                                      </p:cBhvr>
                                      <p:to>
                                        <p:strVal val="visible"/>
                                      </p:to>
                                    </p:set>
                                    <p:anim calcmode="lin" valueType="num">
                                      <p:cBhvr additive="base">
                                        <p:cTn id="101" dur="500" fill="hold"/>
                                        <p:tgtEl>
                                          <p:spTgt spid="6"/>
                                        </p:tgtEl>
                                        <p:attrNameLst>
                                          <p:attrName>ppt_x</p:attrName>
                                        </p:attrNameLst>
                                      </p:cBhvr>
                                      <p:tavLst>
                                        <p:tav tm="0">
                                          <p:val>
                                            <p:strVal val="#ppt_x"/>
                                          </p:val>
                                        </p:tav>
                                        <p:tav tm="100000">
                                          <p:val>
                                            <p:strVal val="#ppt_x"/>
                                          </p:val>
                                        </p:tav>
                                      </p:tavLst>
                                    </p:anim>
                                    <p:anim calcmode="lin" valueType="num">
                                      <p:cBhvr additive="base">
                                        <p:cTn id="102" dur="500" fill="hold"/>
                                        <p:tgtEl>
                                          <p:spTgt spid="6"/>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6"/>
                                        </p:tgtEl>
                                        <p:attrNameLst>
                                          <p:attrName>style.visibility</p:attrName>
                                        </p:attrNameLst>
                                      </p:cBhvr>
                                      <p:to>
                                        <p:strVal val="visible"/>
                                      </p:to>
                                    </p:set>
                                    <p:anim calcmode="lin" valueType="num">
                                      <p:cBhvr additive="base">
                                        <p:cTn id="105" dur="500" fill="hold"/>
                                        <p:tgtEl>
                                          <p:spTgt spid="26"/>
                                        </p:tgtEl>
                                        <p:attrNameLst>
                                          <p:attrName>ppt_x</p:attrName>
                                        </p:attrNameLst>
                                      </p:cBhvr>
                                      <p:tavLst>
                                        <p:tav tm="0">
                                          <p:val>
                                            <p:strVal val="#ppt_x"/>
                                          </p:val>
                                        </p:tav>
                                        <p:tav tm="100000">
                                          <p:val>
                                            <p:strVal val="#ppt_x"/>
                                          </p:val>
                                        </p:tav>
                                      </p:tavLst>
                                    </p:anim>
                                    <p:anim calcmode="lin" valueType="num">
                                      <p:cBhvr additive="base">
                                        <p:cTn id="10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additive="base">
                                        <p:cTn id="111" dur="500" fill="hold"/>
                                        <p:tgtEl>
                                          <p:spTgt spid="27"/>
                                        </p:tgtEl>
                                        <p:attrNameLst>
                                          <p:attrName>ppt_x</p:attrName>
                                        </p:attrNameLst>
                                      </p:cBhvr>
                                      <p:tavLst>
                                        <p:tav tm="0">
                                          <p:val>
                                            <p:strVal val="#ppt_x"/>
                                          </p:val>
                                        </p:tav>
                                        <p:tav tm="100000">
                                          <p:val>
                                            <p:strVal val="#ppt_x"/>
                                          </p:val>
                                        </p:tav>
                                      </p:tavLst>
                                    </p:anim>
                                    <p:anim calcmode="lin" valueType="num">
                                      <p:cBhvr additive="base">
                                        <p:cTn id="1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 calcmode="lin" valueType="num">
                                      <p:cBhvr additive="base">
                                        <p:cTn id="117" dur="500" fill="hold"/>
                                        <p:tgtEl>
                                          <p:spTgt spid="28"/>
                                        </p:tgtEl>
                                        <p:attrNameLst>
                                          <p:attrName>ppt_x</p:attrName>
                                        </p:attrNameLst>
                                      </p:cBhvr>
                                      <p:tavLst>
                                        <p:tav tm="0">
                                          <p:val>
                                            <p:strVal val="#ppt_x"/>
                                          </p:val>
                                        </p:tav>
                                        <p:tav tm="100000">
                                          <p:val>
                                            <p:strVal val="#ppt_x"/>
                                          </p:val>
                                        </p:tav>
                                      </p:tavLst>
                                    </p:anim>
                                    <p:anim calcmode="lin" valueType="num">
                                      <p:cBhvr additive="base">
                                        <p:cTn id="11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10" grpId="0" bldLvl="0" animBg="1"/>
      <p:bldP spid="11" grpId="0" bldLvl="0" animBg="1"/>
      <p:bldP spid="12" grpId="0" bldLvl="0" animBg="1"/>
      <p:bldP spid="14" grpId="0" bldLvl="0" animBg="1"/>
      <p:bldP spid="15" grpId="0" bldLvl="0" animBg="1"/>
      <p:bldP spid="16" grpId="0"/>
      <p:bldP spid="17" grpId="0"/>
      <p:bldP spid="18" grpId="0" bldLvl="0" animBg="1"/>
      <p:bldP spid="19" grpId="0" bldLvl="0" animBg="1"/>
      <p:bldP spid="20" grpId="0" bldLvl="0" animBg="1"/>
      <p:bldP spid="21" grpId="0" bldLvl="0" animBg="1"/>
      <p:bldP spid="22" grpId="0" bldLvl="0" animBg="1"/>
      <p:bldP spid="23" grpId="0" bldLvl="0" animBg="1"/>
      <p:bldP spid="24" grpId="0" bldLvl="0" animBg="1"/>
      <p:bldP spid="26" grpId="0" bldLvl="0" animBg="1"/>
      <p:bldP spid="27" grpId="0" bldLvl="0" animBg="1"/>
      <p:bldP spid="2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90830" y="334010"/>
            <a:ext cx="4149090" cy="583565"/>
          </a:xfrm>
          <a:prstGeom prst="rect">
            <a:avLst/>
          </a:prstGeom>
          <a:noFill/>
        </p:spPr>
        <p:txBody>
          <a:bodyPr wrap="none" rtlCol="0">
            <a:spAutoFit/>
          </a:bodyPr>
          <a:lstStyle/>
          <a:p>
            <a:r>
              <a:rPr lang="en-US" altLang="zh-CN" sz="3200" b="1">
                <a:solidFill>
                  <a:srgbClr val="0070C0"/>
                </a:solidFill>
              </a:rPr>
              <a:t>Assignment: Writing</a:t>
            </a:r>
            <a:endParaRPr lang="en-US" altLang="zh-CN" sz="3200" b="1">
              <a:solidFill>
                <a:srgbClr val="0070C0"/>
              </a:solidFill>
            </a:endParaRPr>
          </a:p>
        </p:txBody>
      </p:sp>
      <p:sp>
        <p:nvSpPr>
          <p:cNvPr id="5" name="文本框 4"/>
          <p:cNvSpPr txBox="1"/>
          <p:nvPr/>
        </p:nvSpPr>
        <p:spPr>
          <a:xfrm>
            <a:off x="323215" y="1057910"/>
            <a:ext cx="11545570" cy="2758440"/>
          </a:xfrm>
          <a:prstGeom prst="rect">
            <a:avLst/>
          </a:prstGeom>
          <a:noFill/>
        </p:spPr>
        <p:txBody>
          <a:bodyPr wrap="square" rtlCol="0">
            <a:spAutoFit/>
          </a:bodyPr>
          <a:lstStyle/>
          <a:p>
            <a:pPr algn="just" fontAlgn="auto">
              <a:lnSpc>
                <a:spcPts val="4160"/>
              </a:lnSpc>
            </a:pPr>
            <a:r>
              <a:rPr lang="zh-CN" altLang="en-US" sz="2800" b="1">
                <a:latin typeface="宋体" panose="02010600030101010101" pitchFamily="2" charset="-122"/>
                <a:ea typeface="宋体" panose="02010600030101010101" pitchFamily="2" charset="-122"/>
                <a:cs typeface="宋体" panose="02010600030101010101" pitchFamily="2" charset="-122"/>
              </a:rPr>
              <a:t>刚刚结束的巴黎奥运会给我们留下了很多精彩的时刻。现在校英文报正在征集题为</a:t>
            </a:r>
            <a:r>
              <a:rPr lang="en-US" altLang="zh-CN" sz="2800" b="1">
                <a:latin typeface="宋体" panose="02010600030101010101" pitchFamily="2" charset="-122"/>
                <a:ea typeface="宋体" panose="02010600030101010101" pitchFamily="2" charset="-122"/>
                <a:cs typeface="宋体" panose="02010600030101010101" pitchFamily="2" charset="-122"/>
              </a:rPr>
              <a:t>“</a:t>
            </a:r>
            <a:r>
              <a:rPr lang="en-US" altLang="zh-CN" sz="2800" b="1">
                <a:latin typeface="Times New Roman" panose="02020603050405020304" charset="0"/>
                <a:ea typeface="宋体" panose="02010600030101010101" pitchFamily="2" charset="-122"/>
                <a:cs typeface="Times New Roman" panose="02020603050405020304" charset="0"/>
              </a:rPr>
              <a:t>The most Inspiring Moment in the Paris Olympics</a:t>
            </a:r>
            <a:r>
              <a:rPr lang="en-US" altLang="zh-CN" sz="2800" b="1">
                <a:latin typeface="宋体" panose="02010600030101010101" pitchFamily="2" charset="-122"/>
                <a:ea typeface="宋体" panose="02010600030101010101" pitchFamily="2" charset="-122"/>
                <a:cs typeface="宋体" panose="02010600030101010101" pitchFamily="2" charset="-122"/>
              </a:rPr>
              <a:t>”</a:t>
            </a:r>
            <a:r>
              <a:rPr lang="zh-CN" altLang="en-US" sz="2800" b="1">
                <a:latin typeface="宋体" panose="02010600030101010101" pitchFamily="2" charset="-122"/>
                <a:ea typeface="宋体" panose="02010600030101010101" pitchFamily="2" charset="-122"/>
                <a:cs typeface="宋体" panose="02010600030101010101" pitchFamily="2" charset="-122"/>
              </a:rPr>
              <a:t>，请你用英语写一篇短文投稿，介绍令你最激动的时刻。</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just" fontAlgn="auto">
              <a:lnSpc>
                <a:spcPts val="4160"/>
              </a:lnSpc>
            </a:pPr>
            <a:r>
              <a:rPr lang="zh-CN" altLang="en-US" sz="2800" b="1">
                <a:latin typeface="宋体" panose="02010600030101010101" pitchFamily="2" charset="-122"/>
                <a:ea typeface="宋体" panose="02010600030101010101" pitchFamily="2" charset="-122"/>
                <a:cs typeface="宋体" panose="02010600030101010101" pitchFamily="2" charset="-122"/>
              </a:rPr>
              <a:t>内容包括：</a:t>
            </a:r>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b="1">
                <a:latin typeface="宋体" panose="02010600030101010101" pitchFamily="2" charset="-122"/>
                <a:ea typeface="宋体" panose="02010600030101010101" pitchFamily="2" charset="-122"/>
                <a:cs typeface="宋体" panose="02010600030101010101" pitchFamily="2" charset="-122"/>
              </a:rPr>
              <a:t>该时刻的介绍；</a:t>
            </a:r>
            <a:r>
              <a:rPr lang="en-US" altLang="zh-CN" sz="2800" b="1">
                <a:latin typeface="宋体" panose="02010600030101010101" pitchFamily="2" charset="-122"/>
                <a:ea typeface="宋体" panose="02010600030101010101" pitchFamily="2" charset="-122"/>
                <a:cs typeface="宋体" panose="02010600030101010101" pitchFamily="2" charset="-122"/>
              </a:rPr>
              <a:t>2.</a:t>
            </a:r>
            <a:r>
              <a:rPr lang="zh-CN" altLang="en-US" sz="2800" b="1">
                <a:latin typeface="宋体" panose="02010600030101010101" pitchFamily="2" charset="-122"/>
                <a:ea typeface="宋体" panose="02010600030101010101" pitchFamily="2" charset="-122"/>
                <a:cs typeface="宋体" panose="02010600030101010101" pitchFamily="2" charset="-122"/>
              </a:rPr>
              <a:t>你的感受。</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just" fontAlgn="auto">
              <a:lnSpc>
                <a:spcPts val="4160"/>
              </a:lnSpc>
            </a:pPr>
            <a:r>
              <a:rPr lang="zh-CN" altLang="en-US" sz="2800" b="1">
                <a:latin typeface="宋体" panose="02010600030101010101" pitchFamily="2" charset="-122"/>
                <a:ea typeface="宋体" panose="02010600030101010101" pitchFamily="2" charset="-122"/>
                <a:cs typeface="宋体" panose="02010600030101010101" pitchFamily="2" charset="-122"/>
              </a:rPr>
              <a:t>注意：</a:t>
            </a:r>
            <a:r>
              <a:rPr lang="en-US" altLang="zh-CN" sz="2800" b="1">
                <a:latin typeface="宋体" panose="02010600030101010101" pitchFamily="2" charset="-122"/>
                <a:ea typeface="宋体" panose="02010600030101010101" pitchFamily="2" charset="-122"/>
                <a:cs typeface="宋体" panose="02010600030101010101" pitchFamily="2" charset="-122"/>
              </a:rPr>
              <a:t>1. 词数100左右； 2.可以适当增加细节，以使行文连贯</a:t>
            </a:r>
            <a:r>
              <a:rPr lang="zh-CN" altLang="en-US" sz="2800" b="1">
                <a:latin typeface="宋体" panose="02010600030101010101" pitchFamily="2" charset="-122"/>
                <a:ea typeface="宋体" panose="02010600030101010101" pitchFamily="2" charset="-122"/>
                <a:cs typeface="宋体" panose="02010600030101010101" pitchFamily="2" charset="-122"/>
              </a:rPr>
              <a:t>。</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758315" y="3999865"/>
            <a:ext cx="7818755" cy="521970"/>
          </a:xfrm>
          <a:prstGeom prst="rect">
            <a:avLst/>
          </a:prstGeom>
          <a:noFill/>
        </p:spPr>
        <p:txBody>
          <a:bodyPr wrap="none" rtlCol="0">
            <a:spAutoFit/>
          </a:bodyPr>
          <a:lstStyle/>
          <a:p>
            <a:r>
              <a:rPr lang="en-US" altLang="zh-CN" sz="2800" b="1">
                <a:latin typeface="Times New Roman" panose="02020603050405020304" charset="0"/>
                <a:cs typeface="Times New Roman" panose="02020603050405020304" charset="0"/>
              </a:rPr>
              <a:t>The most Inspiring Moment in the Paris Olympics</a:t>
            </a:r>
            <a:endParaRPr lang="en-US" altLang="zh-CN" sz="2800" b="1">
              <a:latin typeface="Times New Roman" panose="02020603050405020304" charset="0"/>
              <a:cs typeface="Times New Roman" panose="02020603050405020304" charset="0"/>
            </a:endParaRPr>
          </a:p>
        </p:txBody>
      </p:sp>
      <p:pic>
        <p:nvPicPr>
          <p:cNvPr id="7" name="图片 6"/>
          <p:cNvPicPr/>
          <p:nvPr/>
        </p:nvPicPr>
        <p:blipFill>
          <a:blip r:embed="rId1"/>
          <a:srcRect r="4014"/>
        </p:blipFill>
        <p:spPr>
          <a:xfrm>
            <a:off x="0" y="4624070"/>
            <a:ext cx="3224530" cy="2233930"/>
          </a:xfrm>
          <a:prstGeom prst="rect">
            <a:avLst/>
          </a:prstGeom>
        </p:spPr>
      </p:pic>
      <p:pic>
        <p:nvPicPr>
          <p:cNvPr id="8" name="图片 7"/>
          <p:cNvPicPr/>
          <p:nvPr/>
        </p:nvPicPr>
        <p:blipFill>
          <a:blip r:embed="rId2"/>
        </p:blipFill>
        <p:spPr>
          <a:xfrm>
            <a:off x="9923145" y="4624705"/>
            <a:ext cx="2268855" cy="2233295"/>
          </a:xfrm>
          <a:prstGeom prst="rect">
            <a:avLst/>
          </a:prstGeom>
        </p:spPr>
      </p:pic>
      <p:pic>
        <p:nvPicPr>
          <p:cNvPr id="9" name="图片 8"/>
          <p:cNvPicPr>
            <a:picLocks noChangeAspect="1"/>
          </p:cNvPicPr>
          <p:nvPr/>
        </p:nvPicPr>
        <p:blipFill>
          <a:blip r:embed="rId3"/>
          <a:stretch>
            <a:fillRect/>
          </a:stretch>
        </p:blipFill>
        <p:spPr>
          <a:xfrm>
            <a:off x="6527800" y="4624705"/>
            <a:ext cx="3258185" cy="2259965"/>
          </a:xfrm>
          <a:prstGeom prst="rect">
            <a:avLst/>
          </a:prstGeom>
        </p:spPr>
      </p:pic>
      <p:pic>
        <p:nvPicPr>
          <p:cNvPr id="10" name="图片 9"/>
          <p:cNvPicPr>
            <a:picLocks noChangeAspect="1"/>
          </p:cNvPicPr>
          <p:nvPr/>
        </p:nvPicPr>
        <p:blipFill>
          <a:blip r:embed="rId4"/>
          <a:stretch>
            <a:fillRect/>
          </a:stretch>
        </p:blipFill>
        <p:spPr>
          <a:xfrm>
            <a:off x="3224530" y="4645025"/>
            <a:ext cx="3303905" cy="2204720"/>
          </a:xfrm>
          <a:prstGeom prst="rect">
            <a:avLst/>
          </a:prstGeom>
        </p:spPr>
      </p:pic>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r="1144"/>
          <a:stretch>
            <a:fillRect/>
          </a:stretch>
        </p:blipFill>
        <p:spPr>
          <a:xfrm>
            <a:off x="-635" y="-635635"/>
            <a:ext cx="12192635" cy="7484745"/>
          </a:xfrm>
          <a:prstGeom prst="rect">
            <a:avLst/>
          </a:prstGeom>
        </p:spPr>
      </p:pic>
      <p:sp>
        <p:nvSpPr>
          <p:cNvPr id="5" name="矩形 4"/>
          <p:cNvSpPr/>
          <p:nvPr/>
        </p:nvSpPr>
        <p:spPr>
          <a:xfrm>
            <a:off x="2548255" y="2214880"/>
            <a:ext cx="9241155" cy="829945"/>
          </a:xfrm>
          <a:prstGeom prst="rect">
            <a:avLst/>
          </a:prstGeom>
          <a:ln>
            <a:noFill/>
          </a:ln>
        </p:spPr>
        <p:txBody>
          <a:bodyPr wrap="square">
            <a:spAutoFit/>
          </a:bodyPr>
          <a:lstStyle/>
          <a:p>
            <a:pPr lvl="0" algn="ctr">
              <a:buClrTx/>
              <a:buSzTx/>
              <a:buFontTx/>
            </a:pPr>
            <a:r>
              <a:rPr lang="en-US" altLang="zh-CN" sz="4800" b="1">
                <a:solidFill>
                  <a:schemeClr val="accent3">
                    <a:lumMod val="20000"/>
                    <a:lumOff val="80000"/>
                  </a:schemeClr>
                </a:solidFill>
                <a:latin typeface="Cambria" panose="02040503050406030204" charset="0"/>
                <a:cs typeface="Cambria" panose="02040503050406030204" charset="0"/>
                <a:sym typeface="+mn-ea"/>
              </a:rPr>
              <a:t>Non-restrictive relative clauses</a:t>
            </a:r>
            <a:endParaRPr lang="en-US" altLang="zh-CN" sz="4800" b="1">
              <a:solidFill>
                <a:schemeClr val="accent3">
                  <a:lumMod val="20000"/>
                  <a:lumOff val="80000"/>
                </a:schemeClr>
              </a:solidFill>
              <a:latin typeface="Cambria" panose="02040503050406030204" charset="0"/>
              <a:cs typeface="Cambria" panose="02040503050406030204" charset="0"/>
              <a:sym typeface="+mn-ea"/>
            </a:endParaRPr>
          </a:p>
        </p:txBody>
      </p:sp>
      <p:sp>
        <p:nvSpPr>
          <p:cNvPr id="13" name="淘宝网chenying0907出品 129"/>
          <p:cNvSpPr/>
          <p:nvPr/>
        </p:nvSpPr>
        <p:spPr>
          <a:xfrm flipH="1">
            <a:off x="1134745" y="1302385"/>
            <a:ext cx="8834755" cy="1014730"/>
          </a:xfrm>
          <a:prstGeom prst="rect">
            <a:avLst/>
          </a:prstGeom>
          <a:ln>
            <a:noFill/>
          </a:ln>
        </p:spPr>
        <p:txBody>
          <a:bodyPr wrap="square">
            <a:spAutoFit/>
          </a:bodyPr>
          <a:lstStyle/>
          <a:p>
            <a:pPr lvl="0" algn="ctr"/>
            <a:r>
              <a:rPr lang="en-US" altLang="zh-CN" sz="6000" b="1">
                <a:solidFill>
                  <a:schemeClr val="accent3">
                    <a:lumMod val="20000"/>
                    <a:lumOff val="80000"/>
                  </a:schemeClr>
                </a:solidFill>
                <a:latin typeface="Cambria" panose="02040503050406030204" charset="0"/>
                <a:cs typeface="Cambria" panose="02040503050406030204" charset="0"/>
              </a:rPr>
              <a:t>People of Achievement</a:t>
            </a:r>
            <a:endParaRPr lang="en-US" altLang="zh-CN" sz="6000" b="1">
              <a:solidFill>
                <a:schemeClr val="accent3">
                  <a:lumMod val="20000"/>
                  <a:lumOff val="80000"/>
                </a:schemeClr>
              </a:solidFill>
              <a:latin typeface="Cambria" panose="02040503050406030204" charset="0"/>
              <a:cs typeface="Cambria" panose="02040503050406030204" charset="0"/>
            </a:endParaRPr>
          </a:p>
        </p:txBody>
      </p:sp>
      <p:sp>
        <p:nvSpPr>
          <p:cNvPr id="3" name="矩形 2"/>
          <p:cNvSpPr/>
          <p:nvPr/>
        </p:nvSpPr>
        <p:spPr>
          <a:xfrm>
            <a:off x="8159115" y="5986145"/>
            <a:ext cx="3547110" cy="583565"/>
          </a:xfrm>
          <a:prstGeom prst="rect">
            <a:avLst/>
          </a:prstGeom>
          <a:noFill/>
          <a:ln>
            <a:noFill/>
          </a:ln>
        </p:spPr>
        <p:txBody>
          <a:bodyPr wrap="none" rtlCol="0" anchor="t">
            <a:spAutoFit/>
          </a:bodyPr>
          <a:lstStyle/>
          <a:p>
            <a:pPr algn="ctr"/>
            <a:r>
              <a:rPr lang="zh-CN" alt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南浔高级中学</a:t>
            </a:r>
            <a:r>
              <a:rPr lang="en-US" altLang="zh-CN"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zh-CN" alt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钱静</a:t>
            </a:r>
            <a:endParaRPr lang="zh-CN" alt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6250" y="227965"/>
            <a:ext cx="11240135" cy="8124190"/>
          </a:xfrm>
          <a:prstGeom prst="rect">
            <a:avLst/>
          </a:prstGeom>
          <a:noFill/>
        </p:spPr>
        <p:txBody>
          <a:bodyPr wrap="square" rtlCol="0">
            <a:spAutoFit/>
          </a:bodyPr>
          <a:lstStyle/>
          <a:p>
            <a:pPr algn="ctr">
              <a:lnSpc>
                <a:spcPct val="150000"/>
              </a:lnSpc>
            </a:pPr>
            <a:r>
              <a:rPr lang="en-US" altLang="zh-CN" sz="2400" b="1" dirty="0">
                <a:latin typeface="Times New Roman" panose="02020603050405020304" charset="0"/>
                <a:cs typeface="Times New Roman" panose="02020603050405020304" charset="0"/>
                <a:sym typeface="+mn-ea"/>
              </a:rPr>
              <a:t>The most Inspiring Moment in the Paris Olympics</a:t>
            </a:r>
            <a:endParaRPr lang="en-US" altLang="zh-CN" sz="2400" b="1" dirty="0">
              <a:latin typeface="Times New Roman" panose="02020603050405020304" charset="0"/>
              <a:cs typeface="Times New Roman" panose="02020603050405020304" charset="0"/>
            </a:endParaRPr>
          </a:p>
          <a:p>
            <a:pPr indent="0" algn="just" fontAlgn="auto">
              <a:lnSpc>
                <a:spcPts val="3900"/>
              </a:lnSpc>
            </a:pPr>
            <a:r>
              <a:rPr lang="en-US" altLang="zh-CN" sz="2400" dirty="0">
                <a:latin typeface="Times New Roman" panose="02020603050405020304" charset="0"/>
                <a:cs typeface="Times New Roman" panose="02020603050405020304" charset="0"/>
                <a:sym typeface="+mn-ea"/>
              </a:rPr>
              <a:t>    During the 2024 Paris Olympics, Chinese athletes</a:t>
            </a:r>
            <a:r>
              <a:rPr lang="en-US" altLang="zh-CN" sz="2400" dirty="0">
                <a:solidFill>
                  <a:srgbClr val="0070C0"/>
                </a:solidFill>
                <a:latin typeface="Times New Roman" panose="02020603050405020304" charset="0"/>
                <a:cs typeface="Times New Roman" panose="02020603050405020304" charset="0"/>
                <a:sym typeface="+mn-ea"/>
              </a:rPr>
              <a:t> </a:t>
            </a:r>
            <a:r>
              <a:rPr lang="en-US" altLang="zh-CN" sz="2400" b="1" i="1" dirty="0">
                <a:solidFill>
                  <a:srgbClr val="0070C0"/>
                </a:solidFill>
                <a:latin typeface="Times New Roman" panose="02020603050405020304" charset="0"/>
                <a:cs typeface="Times New Roman" panose="02020603050405020304" charset="0"/>
              </a:rPr>
              <a:t>left numerous impressive moments</a:t>
            </a:r>
            <a:r>
              <a:rPr lang="en-US" altLang="zh-CN" sz="2400" dirty="0">
                <a:solidFill>
                  <a:srgbClr val="0070C0"/>
                </a:solidFill>
                <a:latin typeface="Times New Roman" panose="02020603050405020304" charset="0"/>
                <a:cs typeface="Times New Roman" panose="02020603050405020304" charset="0"/>
              </a:rPr>
              <a:t> </a:t>
            </a:r>
            <a:r>
              <a:rPr lang="en-US" altLang="zh-CN" sz="2400" dirty="0">
                <a:latin typeface="Times New Roman" panose="02020603050405020304" charset="0"/>
                <a:cs typeface="Times New Roman" panose="02020603050405020304" charset="0"/>
              </a:rPr>
              <a:t>on the field,</a:t>
            </a:r>
            <a:r>
              <a:rPr lang="en-US" altLang="zh-CN" sz="2400" dirty="0">
                <a:latin typeface="Times New Roman" panose="02020603050405020304" charset="0"/>
                <a:cs typeface="Times New Roman" panose="02020603050405020304" charset="0"/>
                <a:sym typeface="+mn-ea"/>
              </a:rPr>
              <a:t> </a:t>
            </a:r>
            <a:r>
              <a:rPr lang="en-US" altLang="zh-CN" sz="2400" b="1" i="1" dirty="0">
                <a:solidFill>
                  <a:srgbClr val="FF0000"/>
                </a:solidFill>
                <a:latin typeface="Times New Roman" panose="02020603050405020304" charset="0"/>
                <a:cs typeface="Times New Roman" panose="02020603050405020304" charset="0"/>
                <a:sym typeface="+mn-ea"/>
              </a:rPr>
              <a:t>among which</a:t>
            </a:r>
            <a:r>
              <a:rPr lang="en-US" altLang="zh-CN" sz="2400" dirty="0">
                <a:latin typeface="Times New Roman" panose="02020603050405020304" charset="0"/>
                <a:cs typeface="Times New Roman" panose="02020603050405020304" charset="0"/>
                <a:sym typeface="+mn-ea"/>
              </a:rPr>
              <a:t> the men's 4x100m medley relay inspired me most.</a:t>
            </a:r>
            <a:endParaRPr lang="en-US" altLang="zh-CN" sz="2400" dirty="0">
              <a:latin typeface="Times New Roman" panose="02020603050405020304" charset="0"/>
              <a:cs typeface="Times New Roman" panose="02020603050405020304" charset="0"/>
              <a:sym typeface="+mn-ea"/>
            </a:endParaRPr>
          </a:p>
          <a:p>
            <a:pPr indent="0" algn="just" fontAlgn="auto">
              <a:lnSpc>
                <a:spcPts val="3900"/>
              </a:lnSpc>
            </a:pPr>
            <a:r>
              <a:rPr lang="en-US" altLang="zh-CN" sz="2400" dirty="0">
                <a:latin typeface="Times New Roman" panose="02020603050405020304" charset="0"/>
                <a:cs typeface="Times New Roman" panose="02020603050405020304" charset="0"/>
                <a:sym typeface="+mn-ea"/>
              </a:rPr>
              <a:t>    The Chinese team, </a:t>
            </a:r>
            <a:r>
              <a:rPr lang="en-US" altLang="zh-CN" sz="2400" b="1" i="1" dirty="0">
                <a:solidFill>
                  <a:srgbClr val="FF0000"/>
                </a:solidFill>
                <a:latin typeface="Times New Roman" panose="02020603050405020304" charset="0"/>
                <a:cs typeface="Times New Roman" panose="02020603050405020304" charset="0"/>
                <a:sym typeface="+mn-ea"/>
              </a:rPr>
              <a:t>which</a:t>
            </a:r>
            <a:r>
              <a:rPr lang="en-US" altLang="zh-CN" sz="2400" dirty="0">
                <a:latin typeface="Times New Roman" panose="02020603050405020304" charset="0"/>
                <a:cs typeface="Times New Roman" panose="02020603050405020304" charset="0"/>
                <a:sym typeface="+mn-ea"/>
              </a:rPr>
              <a:t> consists of Xu </a:t>
            </a:r>
            <a:r>
              <a:rPr lang="en-US" altLang="zh-CN" sz="2400" dirty="0" err="1">
                <a:latin typeface="Times New Roman" panose="02020603050405020304" charset="0"/>
                <a:cs typeface="Times New Roman" panose="02020603050405020304" charset="0"/>
                <a:sym typeface="+mn-ea"/>
              </a:rPr>
              <a:t>Jiayu</a:t>
            </a:r>
            <a:r>
              <a:rPr lang="en-US" altLang="zh-CN" sz="2400" dirty="0">
                <a:latin typeface="Times New Roman" panose="02020603050405020304" charset="0"/>
                <a:cs typeface="Times New Roman" panose="02020603050405020304" charset="0"/>
                <a:sym typeface="+mn-ea"/>
              </a:rPr>
              <a:t>, Qin Haiyang, Sun </a:t>
            </a:r>
            <a:r>
              <a:rPr lang="en-US" altLang="zh-CN" sz="2400" dirty="0" err="1">
                <a:latin typeface="Times New Roman" panose="02020603050405020304" charset="0"/>
                <a:cs typeface="Times New Roman" panose="02020603050405020304" charset="0"/>
                <a:sym typeface="+mn-ea"/>
              </a:rPr>
              <a:t>Jiajun</a:t>
            </a:r>
            <a:r>
              <a:rPr lang="en-US" altLang="zh-CN" sz="2400" dirty="0">
                <a:latin typeface="Times New Roman" panose="02020603050405020304" charset="0"/>
                <a:cs typeface="Times New Roman" panose="02020603050405020304" charset="0"/>
                <a:sym typeface="+mn-ea"/>
              </a:rPr>
              <a:t> and Pan </a:t>
            </a:r>
            <a:r>
              <a:rPr lang="en-US" altLang="zh-CN" sz="2400" dirty="0" err="1">
                <a:latin typeface="Times New Roman" panose="02020603050405020304" charset="0"/>
                <a:cs typeface="Times New Roman" panose="02020603050405020304" charset="0"/>
                <a:sym typeface="+mn-ea"/>
              </a:rPr>
              <a:t>Zhanle</a:t>
            </a:r>
            <a:r>
              <a:rPr lang="en-US" altLang="zh-CN" sz="2400" dirty="0">
                <a:latin typeface="Times New Roman" panose="02020603050405020304" charset="0"/>
                <a:cs typeface="Times New Roman" panose="02020603050405020304" charset="0"/>
                <a:sym typeface="+mn-ea"/>
              </a:rPr>
              <a:t>, </a:t>
            </a:r>
            <a:r>
              <a:rPr lang="en-US" altLang="zh-CN" sz="2400" b="1" i="1" dirty="0">
                <a:solidFill>
                  <a:srgbClr val="0070C0"/>
                </a:solidFill>
                <a:latin typeface="Times New Roman" panose="02020603050405020304" charset="0"/>
                <a:cs typeface="Times New Roman" panose="02020603050405020304" charset="0"/>
                <a:sym typeface="+mn-ea"/>
              </a:rPr>
              <a:t>created a dramatic turn</a:t>
            </a:r>
            <a:r>
              <a:rPr lang="en-US" altLang="zh-CN" sz="2400" dirty="0">
                <a:latin typeface="Times New Roman" panose="02020603050405020304" charset="0"/>
                <a:cs typeface="Times New Roman" panose="02020603050405020304" charset="0"/>
                <a:sym typeface="+mn-ea"/>
              </a:rPr>
              <a:t>. Although the relay </a:t>
            </a:r>
            <a:r>
              <a:rPr lang="en-US" altLang="zh-CN" sz="2400" b="1" i="1" dirty="0">
                <a:solidFill>
                  <a:srgbClr val="0070C0"/>
                </a:solidFill>
                <a:latin typeface="Times New Roman" panose="02020603050405020304" charset="0"/>
                <a:cs typeface="Times New Roman" panose="02020603050405020304" charset="0"/>
                <a:sym typeface="+mn-ea"/>
              </a:rPr>
              <a:t>began with a narrow lead</a:t>
            </a:r>
            <a:r>
              <a:rPr lang="en-US" altLang="zh-CN" sz="2400" dirty="0">
                <a:latin typeface="Times New Roman" panose="02020603050405020304" charset="0"/>
                <a:cs typeface="Times New Roman" panose="02020603050405020304" charset="0"/>
                <a:sym typeface="+mn-ea"/>
              </a:rPr>
              <a:t>, during the butterfly leg, France </a:t>
            </a:r>
            <a:r>
              <a:rPr lang="en-US" altLang="zh-CN" sz="2400" b="1" i="1" dirty="0">
                <a:solidFill>
                  <a:srgbClr val="0070C0"/>
                </a:solidFill>
                <a:latin typeface="Times New Roman" panose="02020603050405020304" charset="0"/>
                <a:cs typeface="Times New Roman" panose="02020603050405020304" charset="0"/>
                <a:sym typeface="+mn-ea"/>
              </a:rPr>
              <a:t>took the lead with the USA close behind</a:t>
            </a:r>
            <a:r>
              <a:rPr lang="en-US" altLang="zh-CN" sz="2400" dirty="0">
                <a:latin typeface="Times New Roman" panose="02020603050405020304" charset="0"/>
                <a:cs typeface="Times New Roman" panose="02020603050405020304" charset="0"/>
                <a:sym typeface="+mn-ea"/>
              </a:rPr>
              <a:t>, pushing China into the third place. This was when Pan </a:t>
            </a:r>
            <a:r>
              <a:rPr lang="en-US" altLang="zh-CN" sz="2400" dirty="0" err="1">
                <a:latin typeface="Times New Roman" panose="02020603050405020304" charset="0"/>
                <a:cs typeface="Times New Roman" panose="02020603050405020304" charset="0"/>
                <a:sym typeface="+mn-ea"/>
              </a:rPr>
              <a:t>Zhanle</a:t>
            </a:r>
            <a:r>
              <a:rPr lang="en-US" altLang="zh-CN" sz="2400" dirty="0">
                <a:latin typeface="Times New Roman" panose="02020603050405020304" charset="0"/>
                <a:cs typeface="Times New Roman" panose="02020603050405020304" charset="0"/>
                <a:sym typeface="+mn-ea"/>
              </a:rPr>
              <a:t> </a:t>
            </a:r>
            <a:r>
              <a:rPr lang="en-US" altLang="zh-CN" sz="2400" b="1" i="1" dirty="0">
                <a:solidFill>
                  <a:srgbClr val="0070C0"/>
                </a:solidFill>
                <a:latin typeface="Times New Roman" panose="02020603050405020304" charset="0"/>
                <a:cs typeface="Times New Roman" panose="02020603050405020304" charset="0"/>
                <a:sym typeface="+mn-ea"/>
              </a:rPr>
              <a:t>made a decisive difference</a:t>
            </a:r>
            <a:r>
              <a:rPr lang="en-US" altLang="zh-CN" sz="2400" dirty="0">
                <a:latin typeface="Times New Roman" panose="02020603050405020304" charset="0"/>
                <a:cs typeface="Times New Roman" panose="02020603050405020304" charset="0"/>
                <a:sym typeface="+mn-ea"/>
              </a:rPr>
              <a:t>. He powered through the water with exceptional speed, </a:t>
            </a:r>
            <a:r>
              <a:rPr lang="en-US" altLang="zh-CN" sz="2400" b="1" i="1" dirty="0">
                <a:solidFill>
                  <a:srgbClr val="FF0000"/>
                </a:solidFill>
                <a:latin typeface="Times New Roman" panose="02020603050405020304" charset="0"/>
                <a:cs typeface="Times New Roman" panose="02020603050405020304" charset="0"/>
                <a:sym typeface="+mn-ea"/>
              </a:rPr>
              <a:t>ensuring</a:t>
            </a:r>
            <a:r>
              <a:rPr lang="en-US" altLang="zh-CN" sz="2400" b="1" i="1" dirty="0">
                <a:solidFill>
                  <a:srgbClr val="0070C0"/>
                </a:solidFill>
                <a:latin typeface="Times New Roman" panose="02020603050405020304" charset="0"/>
                <a:cs typeface="Times New Roman" panose="02020603050405020304" charset="0"/>
                <a:sym typeface="+mn-ea"/>
              </a:rPr>
              <a:t> </a:t>
            </a:r>
            <a:r>
              <a:rPr lang="en-US" altLang="zh-CN" sz="2400" dirty="0">
                <a:solidFill>
                  <a:schemeClr val="tx1"/>
                </a:solidFill>
                <a:latin typeface="Times New Roman" panose="02020603050405020304" charset="0"/>
                <a:cs typeface="Times New Roman" panose="02020603050405020304" charset="0"/>
                <a:sym typeface="+mn-ea"/>
              </a:rPr>
              <a:t>that</a:t>
            </a:r>
            <a:r>
              <a:rPr lang="en-US" altLang="zh-CN" sz="2400" b="1" i="1" dirty="0">
                <a:solidFill>
                  <a:srgbClr val="0070C0"/>
                </a:solidFill>
                <a:latin typeface="Times New Roman" panose="02020603050405020304" charset="0"/>
                <a:cs typeface="Times New Roman" panose="02020603050405020304" charset="0"/>
                <a:sym typeface="+mn-ea"/>
              </a:rPr>
              <a:t> </a:t>
            </a:r>
            <a:r>
              <a:rPr lang="en-US" altLang="zh-CN" sz="2400" dirty="0">
                <a:latin typeface="Times New Roman" panose="02020603050405020304" charset="0"/>
                <a:cs typeface="Times New Roman" panose="02020603050405020304" charset="0"/>
                <a:sym typeface="+mn-ea"/>
              </a:rPr>
              <a:t>China reached the wall first.</a:t>
            </a:r>
            <a:endParaRPr lang="en-US" altLang="zh-CN" sz="2400" dirty="0">
              <a:latin typeface="Times New Roman" panose="02020603050405020304" charset="0"/>
              <a:cs typeface="Times New Roman" panose="02020603050405020304" charset="0"/>
              <a:sym typeface="+mn-ea"/>
            </a:endParaRPr>
          </a:p>
          <a:p>
            <a:pPr indent="0" algn="just" fontAlgn="auto">
              <a:lnSpc>
                <a:spcPts val="3900"/>
              </a:lnSpc>
            </a:pPr>
            <a:r>
              <a:rPr lang="en-US" altLang="zh-CN" sz="2400" dirty="0">
                <a:latin typeface="Times New Roman" panose="02020603050405020304" charset="0"/>
                <a:cs typeface="Times New Roman" panose="02020603050405020304" charset="0"/>
                <a:sym typeface="+mn-ea"/>
              </a:rPr>
              <a:t>    </a:t>
            </a:r>
            <a:r>
              <a:rPr lang="en-US" altLang="zh-CN" sz="2400" b="1" i="1" dirty="0">
                <a:solidFill>
                  <a:srgbClr val="0070C0"/>
                </a:solidFill>
                <a:latin typeface="Times New Roman" panose="02020603050405020304" charset="0"/>
                <a:cs typeface="Times New Roman" panose="02020603050405020304" charset="0"/>
                <a:sym typeface="+mn-ea"/>
              </a:rPr>
              <a:t>With the thunderous applause and  exciting cheers</a:t>
            </a:r>
            <a:r>
              <a:rPr lang="en-US" altLang="zh-CN" sz="2400" dirty="0">
                <a:latin typeface="Times New Roman" panose="02020603050405020304" charset="0"/>
                <a:cs typeface="Times New Roman" panose="02020603050405020304" charset="0"/>
                <a:sym typeface="+mn-ea"/>
              </a:rPr>
              <a:t>, I couldn’t help crying. They dare to fight and compete under great pressure, and </a:t>
            </a:r>
            <a:r>
              <a:rPr lang="en-US" altLang="zh-CN" sz="2400" b="1" i="1" dirty="0">
                <a:solidFill>
                  <a:srgbClr val="0070C0"/>
                </a:solidFill>
                <a:latin typeface="Times New Roman" panose="02020603050405020304" charset="0"/>
                <a:cs typeface="Times New Roman" panose="02020603050405020304" charset="0"/>
                <a:sym typeface="+mn-ea"/>
              </a:rPr>
              <a:t>break through their own limits </a:t>
            </a:r>
            <a:r>
              <a:rPr lang="en-US" altLang="zh-CN" sz="2400" dirty="0">
                <a:latin typeface="Times New Roman" panose="02020603050405020304" charset="0"/>
                <a:cs typeface="Times New Roman" panose="02020603050405020304" charset="0"/>
                <a:sym typeface="+mn-ea"/>
              </a:rPr>
              <a:t>in the face of challenges, </a:t>
            </a:r>
            <a:r>
              <a:rPr lang="en-US" altLang="zh-CN" sz="2400" b="1" i="1" dirty="0">
                <a:solidFill>
                  <a:srgbClr val="FF0000"/>
                </a:solidFill>
                <a:latin typeface="Times New Roman" panose="02020603050405020304" charset="0"/>
                <a:cs typeface="Times New Roman" panose="02020603050405020304" charset="0"/>
                <a:sym typeface="+mn-ea"/>
              </a:rPr>
              <a:t>which</a:t>
            </a:r>
            <a:r>
              <a:rPr lang="en-US" altLang="zh-CN" sz="2400" dirty="0">
                <a:latin typeface="Times New Roman" panose="02020603050405020304" charset="0"/>
                <a:cs typeface="Times New Roman" panose="02020603050405020304" charset="0"/>
                <a:sym typeface="+mn-ea"/>
              </a:rPr>
              <a:t> is the image of the Olympic spirit. China’s athletes have </a:t>
            </a:r>
            <a:r>
              <a:rPr lang="en-US" altLang="zh-CN" sz="2400" b="1" i="1" dirty="0">
                <a:solidFill>
                  <a:srgbClr val="0070C0"/>
                </a:solidFill>
                <a:latin typeface="Times New Roman" panose="02020603050405020304" charset="0"/>
                <a:cs typeface="Times New Roman" panose="02020603050405020304" charset="0"/>
                <a:sym typeface="+mn-ea"/>
              </a:rPr>
              <a:t>demonstrated their capacity</a:t>
            </a:r>
            <a:r>
              <a:rPr lang="en-US" altLang="zh-CN" sz="2400" dirty="0">
                <a:latin typeface="Times New Roman" panose="02020603050405020304" charset="0"/>
                <a:cs typeface="Times New Roman" panose="02020603050405020304" charset="0"/>
                <a:sym typeface="+mn-ea"/>
              </a:rPr>
              <a:t> to redefine the limits of human performance, </a:t>
            </a:r>
            <a:r>
              <a:rPr lang="en-US" altLang="zh-CN" sz="2400" b="1" i="1" dirty="0">
                <a:solidFill>
                  <a:srgbClr val="0070C0"/>
                </a:solidFill>
                <a:latin typeface="Times New Roman" panose="02020603050405020304" charset="0"/>
                <a:cs typeface="Times New Roman" panose="02020603050405020304" charset="0"/>
                <a:sym typeface="+mn-ea"/>
              </a:rPr>
              <a:t>leaving an indelible mark on Olympic history</a:t>
            </a:r>
            <a:r>
              <a:rPr lang="en-US" altLang="zh-CN" sz="2400" dirty="0">
                <a:latin typeface="Times New Roman" panose="02020603050405020304" charset="0"/>
                <a:cs typeface="Times New Roman" panose="02020603050405020304" charset="0"/>
                <a:sym typeface="+mn-ea"/>
              </a:rPr>
              <a:t>.</a:t>
            </a:r>
            <a:endParaRPr lang="en-US" altLang="zh-CN" sz="2400" dirty="0">
              <a:latin typeface="Times New Roman" panose="02020603050405020304" charset="0"/>
              <a:cs typeface="Times New Roman" panose="02020603050405020304" charset="0"/>
            </a:endParaRPr>
          </a:p>
          <a:p>
            <a:pPr algn="just">
              <a:lnSpc>
                <a:spcPct val="150000"/>
              </a:lnSpc>
            </a:pPr>
            <a:endParaRPr lang="en-US" altLang="zh-CN" sz="2400" dirty="0">
              <a:latin typeface="Times New Roman" panose="02020603050405020304" charset="0"/>
              <a:cs typeface="Times New Roman" panose="02020603050405020304" charset="0"/>
              <a:sym typeface="+mn-ea"/>
            </a:endParaRPr>
          </a:p>
          <a:p>
            <a:pPr algn="just">
              <a:lnSpc>
                <a:spcPct val="150000"/>
              </a:lnSpc>
            </a:pPr>
            <a:endParaRPr lang="en-US" altLang="zh-CN" sz="2400" dirty="0">
              <a:latin typeface="Times New Roman" panose="02020603050405020304" charset="0"/>
              <a:cs typeface="Times New Roman" panose="02020603050405020304" charset="0"/>
              <a:sym typeface="+mn-ea"/>
            </a:endParaRPr>
          </a:p>
          <a:p>
            <a:pPr algn="just"/>
            <a:endParaRPr lang="en-US" altLang="zh-CN" sz="2400" dirty="0">
              <a:latin typeface="Times New Roman" panose="02020603050405020304" charset="0"/>
              <a:cs typeface="Times New Roman" panose="02020603050405020304" charset="0"/>
              <a:sym typeface="+mn-ea"/>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aaa7d1db609eb3bd613537a38de1409">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635" y="-635"/>
            <a:ext cx="12192635" cy="6858635"/>
          </a:xfrm>
          <a:prstGeom prst="rect">
            <a:avLst/>
          </a:prstGeom>
        </p:spPr>
      </p:pic>
      <p:sp>
        <p:nvSpPr>
          <p:cNvPr id="2" name="矩形 1"/>
          <p:cNvSpPr/>
          <p:nvPr/>
        </p:nvSpPr>
        <p:spPr>
          <a:xfrm>
            <a:off x="467043" y="-635"/>
            <a:ext cx="5071745" cy="1198880"/>
          </a:xfrm>
          <a:prstGeom prst="rect">
            <a:avLst/>
          </a:prstGeom>
          <a:noFill/>
          <a:ln>
            <a:noFill/>
          </a:ln>
        </p:spPr>
        <p:txBody>
          <a:bodyPr wrap="none" rtlCol="0" anchor="t">
            <a:spAutoFit/>
          </a:bodyPr>
          <a:lstStyle/>
          <a:p>
            <a:pPr algn="ctr"/>
            <a:r>
              <a:rPr lang="en-US" altLang="zh-CN" sz="7200" b="1">
                <a:solidFill>
                  <a:schemeClr val="accent1"/>
                </a:solidFill>
                <a:effectLst>
                  <a:outerShdw blurRad="38100" dist="25400" dir="5400000" algn="ctr" rotWithShape="0">
                    <a:srgbClr val="6E747A">
                      <a:alpha val="43000"/>
                    </a:srgbClr>
                  </a:outerShdw>
                </a:effectLst>
                <a:latin typeface="Cambria" panose="02040503050406030204" charset="0"/>
                <a:cs typeface="Cambria" panose="02040503050406030204" charset="0"/>
              </a:rPr>
              <a:t>About Paris</a:t>
            </a:r>
            <a:endParaRPr lang="en-US" altLang="zh-CN" sz="7200" b="1">
              <a:solidFill>
                <a:schemeClr val="accent1"/>
              </a:solidFill>
              <a:effectLst>
                <a:outerShdw blurRad="38100" dist="25400" dir="5400000" algn="ctr" rotWithShape="0">
                  <a:srgbClr val="6E747A">
                    <a:alpha val="43000"/>
                  </a:srgbClr>
                </a:outerShdw>
              </a:effectLst>
              <a:latin typeface="Cambria" panose="02040503050406030204" charset="0"/>
              <a:cs typeface="Cambria" panose="02040503050406030204" charset="0"/>
            </a:endParaRPr>
          </a:p>
        </p:txBody>
      </p:sp>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6045" y="-27940"/>
            <a:ext cx="11909425" cy="4605020"/>
          </a:xfrm>
          <a:prstGeom prst="rect">
            <a:avLst/>
          </a:prstGeom>
        </p:spPr>
        <p:txBody>
          <a:bodyPr wrap="square">
            <a:spAutoFit/>
          </a:bodyPr>
          <a:lstStyle/>
          <a:p>
            <a:pPr indent="142240" algn="just" defTabSz="266700" fontAlgn="auto">
              <a:lnSpc>
                <a:spcPts val="3200"/>
              </a:lnSpc>
              <a:spcAft>
                <a:spcPct val="0"/>
              </a:spcAft>
            </a:pPr>
            <a:r>
              <a:rPr lang="en-US" altLang="zh-CN" sz="2500" i="0">
                <a:solidFill>
                  <a:srgbClr val="000000"/>
                </a:solidFill>
                <a:latin typeface="Times New Roman" panose="02020603050405020304"/>
                <a:ea typeface="Microsoft YaHei UI" panose="020B0503020204020204" charset="-122"/>
              </a:rPr>
              <a:t>     Paris, the City of Love, </a:t>
            </a:r>
            <a:r>
              <a:rPr lang="en-US" altLang="zh-CN" sz="2500" i="0">
                <a:solidFill>
                  <a:srgbClr val="000000"/>
                </a:solidFill>
                <a:latin typeface="Times New Roman" panose="02020603050405020304"/>
                <a:ea typeface="Times New Roman" panose="02020603050405020304"/>
              </a:rPr>
              <a:t>1._________(gear</a:t>
            </a:r>
            <a:r>
              <a:rPr lang="zh-CN" altLang="en-US" sz="2500" i="0">
                <a:solidFill>
                  <a:srgbClr val="000000"/>
                </a:solidFill>
                <a:latin typeface="Microsoft YaHei UI" panose="020B0503020204020204" charset="-122"/>
                <a:ea typeface="Microsoft YaHei UI" panose="020B0503020204020204" charset="-122"/>
              </a:rPr>
              <a:t>准备</a:t>
            </a:r>
            <a:r>
              <a:rPr lang="en-US" altLang="zh-CN" sz="2500" i="0">
                <a:solidFill>
                  <a:srgbClr val="000000"/>
                </a:solidFill>
                <a:latin typeface="Times New Roman" panose="02020603050405020304"/>
                <a:ea typeface="Times New Roman" panose="02020603050405020304"/>
              </a:rPr>
              <a:t>)</a:t>
            </a:r>
            <a:r>
              <a:rPr lang="en-US" altLang="zh-CN" sz="2500" i="0">
                <a:solidFill>
                  <a:srgbClr val="000000"/>
                </a:solidFill>
                <a:latin typeface="Times New Roman" panose="02020603050405020304"/>
                <a:ea typeface="Microsoft YaHei UI" panose="020B0503020204020204" charset="-122"/>
              </a:rPr>
              <a:t> up to welcome athletes from around the globe for the 2024 Olympic Games, 2. _________ the streets are lined with flags and banners, creating a festive atmosphereFrom the opening ceremony beneath the Eiffel Tower 3</a:t>
            </a:r>
            <a:r>
              <a:rPr lang="en-US" altLang="zh-CN" sz="2500" i="0">
                <a:solidFill>
                  <a:srgbClr val="000000"/>
                </a:solidFill>
                <a:latin typeface="Times New Roman" panose="02020603050405020304"/>
                <a:ea typeface="Times New Roman" panose="02020603050405020304"/>
              </a:rPr>
              <a:t>.__________</a:t>
            </a:r>
            <a:r>
              <a:rPr lang="en-US" altLang="zh-CN" sz="2500" i="0">
                <a:solidFill>
                  <a:srgbClr val="000000"/>
                </a:solidFill>
                <a:latin typeface="Times New Roman" panose="02020603050405020304"/>
                <a:ea typeface="Microsoft YaHei UI" panose="020B0503020204020204" charset="-122"/>
              </a:rPr>
              <a:t> the thrilling competitions along the banks of the Seine, every moment will be a 4</a:t>
            </a:r>
            <a:r>
              <a:rPr lang="en-US" altLang="zh-CN" sz="2500" i="0">
                <a:solidFill>
                  <a:srgbClr val="000000"/>
                </a:solidFill>
                <a:latin typeface="Times New Roman" panose="02020603050405020304"/>
                <a:ea typeface="Times New Roman" panose="02020603050405020304"/>
              </a:rPr>
              <a:t>.__________(</a:t>
            </a:r>
            <a:r>
              <a:rPr lang="en-US" altLang="zh-CN" sz="2500" i="0">
                <a:solidFill>
                  <a:srgbClr val="000000"/>
                </a:solidFill>
                <a:latin typeface="Times New Roman" panose="02020603050405020304"/>
                <a:ea typeface="Microsoft YaHei UI" panose="020B0503020204020204" charset="-122"/>
              </a:rPr>
              <a:t>harmon</a:t>
            </a:r>
            <a:r>
              <a:rPr lang="en-US" altLang="zh-CN" sz="2500" i="0">
                <a:solidFill>
                  <a:srgbClr val="000000"/>
                </a:solidFill>
                <a:latin typeface="Times New Roman" panose="02020603050405020304"/>
                <a:ea typeface="Times New Roman" panose="02020603050405020304"/>
              </a:rPr>
              <a:t>y)</a:t>
            </a:r>
            <a:r>
              <a:rPr lang="en-US" altLang="zh-CN" sz="2500" i="0">
                <a:solidFill>
                  <a:srgbClr val="000000"/>
                </a:solidFill>
                <a:latin typeface="Times New Roman" panose="02020603050405020304"/>
                <a:ea typeface="Microsoft YaHei UI" panose="020B0503020204020204" charset="-122"/>
              </a:rPr>
              <a:t> blend of history and modernity. The Paris Olympics not only carry the dreams 5</a:t>
            </a:r>
            <a:r>
              <a:rPr lang="en-US" altLang="zh-CN" sz="2500" i="0">
                <a:solidFill>
                  <a:srgbClr val="000000"/>
                </a:solidFill>
                <a:latin typeface="Times New Roman" panose="02020603050405020304"/>
                <a:ea typeface="Times New Roman" panose="02020603050405020304"/>
              </a:rPr>
              <a:t>.__________</a:t>
            </a:r>
            <a:r>
              <a:rPr lang="en-US" altLang="zh-CN" sz="2500" i="0">
                <a:solidFill>
                  <a:srgbClr val="000000"/>
                </a:solidFill>
                <a:latin typeface="Times New Roman" panose="02020603050405020304"/>
                <a:ea typeface="Microsoft YaHei UI" panose="020B0503020204020204" charset="-122"/>
              </a:rPr>
              <a:t> sweat of athletes, but also serve 6</a:t>
            </a:r>
            <a:r>
              <a:rPr lang="en-US" altLang="zh-CN" sz="2500" i="0">
                <a:solidFill>
                  <a:srgbClr val="000000"/>
                </a:solidFill>
                <a:latin typeface="Times New Roman" panose="02020603050405020304"/>
                <a:ea typeface="Times New Roman" panose="02020603050405020304"/>
              </a:rPr>
              <a:t>.__________</a:t>
            </a:r>
            <a:r>
              <a:rPr lang="en-US" altLang="zh-CN" sz="2500" i="0">
                <a:solidFill>
                  <a:srgbClr val="000000"/>
                </a:solidFill>
                <a:latin typeface="Times New Roman" panose="02020603050405020304"/>
                <a:ea typeface="Microsoft YaHei UI" panose="020B0503020204020204" charset="-122"/>
              </a:rPr>
              <a:t> a vital platform for showcasing national cultures and 7</a:t>
            </a:r>
            <a:r>
              <a:rPr lang="en-US" altLang="zh-CN" sz="2500" i="0">
                <a:solidFill>
                  <a:srgbClr val="000000"/>
                </a:solidFill>
                <a:latin typeface="Times New Roman" panose="02020603050405020304"/>
                <a:ea typeface="Times New Roman" panose="02020603050405020304"/>
              </a:rPr>
              <a:t>.__________(</a:t>
            </a:r>
            <a:r>
              <a:rPr lang="en-US" altLang="zh-CN" sz="2500" i="0">
                <a:solidFill>
                  <a:srgbClr val="000000"/>
                </a:solidFill>
                <a:latin typeface="Times New Roman" panose="02020603050405020304"/>
                <a:ea typeface="Microsoft YaHei UI" panose="020B0503020204020204" charset="-122"/>
              </a:rPr>
              <a:t>foster</a:t>
            </a:r>
            <a:r>
              <a:rPr lang="en-US" altLang="zh-CN" sz="2500" i="0">
                <a:solidFill>
                  <a:srgbClr val="000000"/>
                </a:solidFill>
                <a:latin typeface="Times New Roman" panose="02020603050405020304"/>
                <a:ea typeface="Times New Roman" panose="02020603050405020304"/>
              </a:rPr>
              <a:t>)</a:t>
            </a:r>
            <a:r>
              <a:rPr lang="en-US" altLang="zh-CN" sz="2500" i="0">
                <a:solidFill>
                  <a:srgbClr val="000000"/>
                </a:solidFill>
                <a:latin typeface="Times New Roman" panose="02020603050405020304"/>
                <a:ea typeface="Microsoft YaHei UI" panose="020B0503020204020204" charset="-122"/>
              </a:rPr>
              <a:t> international exchanges. The Paris Olympics is not merely a stage for 8</a:t>
            </a:r>
            <a:r>
              <a:rPr lang="en-US" altLang="zh-CN" sz="2500" i="0">
                <a:solidFill>
                  <a:srgbClr val="000000"/>
                </a:solidFill>
                <a:latin typeface="Times New Roman" panose="02020603050405020304"/>
                <a:ea typeface="Times New Roman" panose="02020603050405020304"/>
              </a:rPr>
              <a:t>.__________(</a:t>
            </a:r>
            <a:r>
              <a:rPr lang="en-US" altLang="zh-CN" sz="2500" i="0">
                <a:solidFill>
                  <a:srgbClr val="000000"/>
                </a:solidFill>
                <a:latin typeface="Times New Roman" panose="02020603050405020304"/>
                <a:ea typeface="Microsoft YaHei UI" panose="020B0503020204020204" charset="-122"/>
              </a:rPr>
              <a:t>athlet</a:t>
            </a:r>
            <a:r>
              <a:rPr lang="en-US" altLang="zh-CN" sz="2500" i="0">
                <a:solidFill>
                  <a:srgbClr val="000000"/>
                </a:solidFill>
                <a:latin typeface="Times New Roman" panose="02020603050405020304"/>
                <a:ea typeface="Times New Roman" panose="02020603050405020304"/>
              </a:rPr>
              <a:t>e)</a:t>
            </a:r>
            <a:r>
              <a:rPr lang="en-US" altLang="zh-CN" sz="2500" i="0">
                <a:solidFill>
                  <a:srgbClr val="000000"/>
                </a:solidFill>
                <a:latin typeface="Times New Roman" panose="02020603050405020304"/>
                <a:ea typeface="Microsoft YaHei UI" panose="020B0503020204020204" charset="-122"/>
              </a:rPr>
              <a:t> competition; it is also a bridge for cultural exchanges, 9. __________ connects people from all corners of the world. Through the Games, we can delve 10</a:t>
            </a:r>
            <a:r>
              <a:rPr lang="en-US" altLang="zh-CN" sz="2500" i="0">
                <a:solidFill>
                  <a:srgbClr val="000000"/>
                </a:solidFill>
                <a:latin typeface="Times New Roman" panose="02020603050405020304"/>
                <a:ea typeface="Times New Roman" panose="02020603050405020304"/>
              </a:rPr>
              <a:t>.__________(</a:t>
            </a:r>
            <a:r>
              <a:rPr lang="en-US" altLang="zh-CN" sz="2500" i="0">
                <a:solidFill>
                  <a:srgbClr val="000000"/>
                </a:solidFill>
                <a:latin typeface="Times New Roman" panose="02020603050405020304"/>
                <a:ea typeface="Microsoft YaHei UI" panose="020B0503020204020204" charset="-122"/>
              </a:rPr>
              <a:t>deep</a:t>
            </a:r>
            <a:r>
              <a:rPr lang="en-US" altLang="zh-CN" sz="2500" i="0">
                <a:solidFill>
                  <a:srgbClr val="000000"/>
                </a:solidFill>
                <a:latin typeface="Times New Roman" panose="02020603050405020304"/>
                <a:ea typeface="Times New Roman" panose="02020603050405020304"/>
              </a:rPr>
              <a:t>)</a:t>
            </a:r>
            <a:r>
              <a:rPr lang="en-US" altLang="zh-CN" sz="2500" i="0">
                <a:solidFill>
                  <a:srgbClr val="000000"/>
                </a:solidFill>
                <a:latin typeface="Times New Roman" panose="02020603050405020304"/>
                <a:ea typeface="Microsoft YaHei UI" panose="020B0503020204020204" charset="-122"/>
              </a:rPr>
              <a:t> into France's history, art, cuisine, and unique lifestyle</a:t>
            </a:r>
            <a:r>
              <a:rPr lang="en-US" altLang="zh-CN" sz="2500" i="0">
                <a:solidFill>
                  <a:srgbClr val="000000"/>
                </a:solidFill>
                <a:latin typeface="Times New Roman" panose="02020603050405020304"/>
                <a:ea typeface="Times New Roman" panose="02020603050405020304"/>
              </a:rPr>
              <a:t>.</a:t>
            </a:r>
            <a:endParaRPr lang="en-US" altLang="zh-CN" sz="2500" i="0">
              <a:solidFill>
                <a:srgbClr val="000000"/>
              </a:solidFill>
              <a:latin typeface="Times New Roman" panose="02020603050405020304"/>
              <a:ea typeface="Times New Roman" panose="02020603050405020304"/>
            </a:endParaRPr>
          </a:p>
        </p:txBody>
      </p:sp>
      <p:sp>
        <p:nvSpPr>
          <p:cNvPr id="5" name="文本框 4"/>
          <p:cNvSpPr txBox="1"/>
          <p:nvPr/>
        </p:nvSpPr>
        <p:spPr>
          <a:xfrm>
            <a:off x="4093210" y="-8255"/>
            <a:ext cx="1835785" cy="475615"/>
          </a:xfrm>
          <a:prstGeom prst="rect">
            <a:avLst/>
          </a:prstGeom>
          <a:noFill/>
        </p:spPr>
        <p:txBody>
          <a:bodyPr wrap="square" rtlCol="0">
            <a:spAutoFit/>
          </a:bodyPr>
          <a:lstStyle/>
          <a:p>
            <a:r>
              <a:rPr lang="en-US" altLang="zh-CN" sz="2500">
                <a:solidFill>
                  <a:srgbClr val="FF0000"/>
                </a:solidFill>
              </a:rPr>
              <a:t>is gearing</a:t>
            </a:r>
            <a:endParaRPr lang="en-US" altLang="zh-CN" sz="2500">
              <a:solidFill>
                <a:srgbClr val="FF0000"/>
              </a:solidFill>
            </a:endParaRPr>
          </a:p>
        </p:txBody>
      </p:sp>
      <p:sp>
        <p:nvSpPr>
          <p:cNvPr id="6" name="文本框 5"/>
          <p:cNvSpPr txBox="1"/>
          <p:nvPr/>
        </p:nvSpPr>
        <p:spPr>
          <a:xfrm>
            <a:off x="1008380" y="1179195"/>
            <a:ext cx="936625" cy="475615"/>
          </a:xfrm>
          <a:prstGeom prst="rect">
            <a:avLst/>
          </a:prstGeom>
          <a:noFill/>
        </p:spPr>
        <p:txBody>
          <a:bodyPr wrap="square" rtlCol="0">
            <a:spAutoFit/>
          </a:bodyPr>
          <a:lstStyle/>
          <a:p>
            <a:r>
              <a:rPr lang="en-US" altLang="zh-CN" sz="2500">
                <a:solidFill>
                  <a:srgbClr val="FF0000"/>
                </a:solidFill>
              </a:rPr>
              <a:t>to</a:t>
            </a:r>
            <a:endParaRPr lang="en-US" altLang="zh-CN" sz="2500">
              <a:solidFill>
                <a:srgbClr val="FF0000"/>
              </a:solidFill>
            </a:endParaRPr>
          </a:p>
        </p:txBody>
      </p:sp>
      <p:sp>
        <p:nvSpPr>
          <p:cNvPr id="7" name="文本框 6"/>
          <p:cNvSpPr txBox="1"/>
          <p:nvPr/>
        </p:nvSpPr>
        <p:spPr>
          <a:xfrm>
            <a:off x="582295" y="1601470"/>
            <a:ext cx="2077085" cy="475615"/>
          </a:xfrm>
          <a:prstGeom prst="rect">
            <a:avLst/>
          </a:prstGeom>
          <a:noFill/>
        </p:spPr>
        <p:txBody>
          <a:bodyPr wrap="square" rtlCol="0">
            <a:spAutoFit/>
          </a:bodyPr>
          <a:lstStyle/>
          <a:p>
            <a:r>
              <a:rPr lang="en-US" altLang="zh-CN" sz="2500">
                <a:solidFill>
                  <a:srgbClr val="FF0000"/>
                </a:solidFill>
              </a:rPr>
              <a:t>harmonious</a:t>
            </a:r>
            <a:endParaRPr lang="en-US" altLang="zh-CN" sz="2500">
              <a:solidFill>
                <a:srgbClr val="FF0000"/>
              </a:solidFill>
            </a:endParaRPr>
          </a:p>
        </p:txBody>
      </p:sp>
      <p:sp>
        <p:nvSpPr>
          <p:cNvPr id="8" name="文本框 7"/>
          <p:cNvSpPr txBox="1"/>
          <p:nvPr/>
        </p:nvSpPr>
        <p:spPr>
          <a:xfrm>
            <a:off x="3283585" y="1997075"/>
            <a:ext cx="915035" cy="475615"/>
          </a:xfrm>
          <a:prstGeom prst="rect">
            <a:avLst/>
          </a:prstGeom>
          <a:noFill/>
        </p:spPr>
        <p:txBody>
          <a:bodyPr wrap="square" rtlCol="0">
            <a:spAutoFit/>
          </a:bodyPr>
          <a:lstStyle/>
          <a:p>
            <a:r>
              <a:rPr lang="en-US" altLang="zh-CN" sz="2500">
                <a:solidFill>
                  <a:srgbClr val="FF0000"/>
                </a:solidFill>
              </a:rPr>
              <a:t>and</a:t>
            </a:r>
            <a:endParaRPr lang="en-US" altLang="zh-CN" sz="2500">
              <a:solidFill>
                <a:srgbClr val="FF0000"/>
              </a:solidFill>
            </a:endParaRPr>
          </a:p>
        </p:txBody>
      </p:sp>
      <p:sp>
        <p:nvSpPr>
          <p:cNvPr id="9" name="文本框 8"/>
          <p:cNvSpPr txBox="1"/>
          <p:nvPr/>
        </p:nvSpPr>
        <p:spPr>
          <a:xfrm>
            <a:off x="9937750" y="1979295"/>
            <a:ext cx="662305" cy="475615"/>
          </a:xfrm>
          <a:prstGeom prst="rect">
            <a:avLst/>
          </a:prstGeom>
          <a:noFill/>
        </p:spPr>
        <p:txBody>
          <a:bodyPr wrap="square" rtlCol="0">
            <a:spAutoFit/>
          </a:bodyPr>
          <a:lstStyle/>
          <a:p>
            <a:r>
              <a:rPr lang="en-US" altLang="zh-CN" sz="2500">
                <a:solidFill>
                  <a:srgbClr val="FF0000"/>
                </a:solidFill>
              </a:rPr>
              <a:t>as</a:t>
            </a:r>
            <a:endParaRPr lang="en-US" altLang="zh-CN" sz="2500">
              <a:solidFill>
                <a:srgbClr val="FF0000"/>
              </a:solidFill>
            </a:endParaRPr>
          </a:p>
        </p:txBody>
      </p:sp>
      <p:sp>
        <p:nvSpPr>
          <p:cNvPr id="10" name="文本框 9"/>
          <p:cNvSpPr txBox="1"/>
          <p:nvPr/>
        </p:nvSpPr>
        <p:spPr>
          <a:xfrm>
            <a:off x="7310755" y="2366010"/>
            <a:ext cx="1463675" cy="475615"/>
          </a:xfrm>
          <a:prstGeom prst="rect">
            <a:avLst/>
          </a:prstGeom>
          <a:noFill/>
        </p:spPr>
        <p:txBody>
          <a:bodyPr wrap="square" rtlCol="0">
            <a:spAutoFit/>
          </a:bodyPr>
          <a:lstStyle/>
          <a:p>
            <a:r>
              <a:rPr lang="en-US" altLang="zh-CN" sz="2500">
                <a:solidFill>
                  <a:srgbClr val="FF0000"/>
                </a:solidFill>
              </a:rPr>
              <a:t>fostering</a:t>
            </a:r>
            <a:endParaRPr lang="en-US" altLang="zh-CN" sz="2500">
              <a:solidFill>
                <a:srgbClr val="FF0000"/>
              </a:solidFill>
            </a:endParaRPr>
          </a:p>
        </p:txBody>
      </p:sp>
      <p:sp>
        <p:nvSpPr>
          <p:cNvPr id="11" name="文本框 10"/>
          <p:cNvSpPr txBox="1"/>
          <p:nvPr/>
        </p:nvSpPr>
        <p:spPr>
          <a:xfrm>
            <a:off x="7784465" y="2813050"/>
            <a:ext cx="1835785" cy="475615"/>
          </a:xfrm>
          <a:prstGeom prst="rect">
            <a:avLst/>
          </a:prstGeom>
          <a:noFill/>
        </p:spPr>
        <p:txBody>
          <a:bodyPr wrap="square" rtlCol="0">
            <a:spAutoFit/>
          </a:bodyPr>
          <a:lstStyle/>
          <a:p>
            <a:r>
              <a:rPr lang="en-US" altLang="zh-CN" sz="2500">
                <a:solidFill>
                  <a:srgbClr val="FF0000"/>
                </a:solidFill>
              </a:rPr>
              <a:t>athletic</a:t>
            </a:r>
            <a:endParaRPr lang="en-US" altLang="zh-CN" sz="2500">
              <a:solidFill>
                <a:srgbClr val="FF0000"/>
              </a:solidFill>
            </a:endParaRPr>
          </a:p>
        </p:txBody>
      </p:sp>
      <p:sp>
        <p:nvSpPr>
          <p:cNvPr id="12" name="文本框 11"/>
          <p:cNvSpPr txBox="1"/>
          <p:nvPr/>
        </p:nvSpPr>
        <p:spPr>
          <a:xfrm>
            <a:off x="6538595" y="3629025"/>
            <a:ext cx="1835785" cy="475615"/>
          </a:xfrm>
          <a:prstGeom prst="rect">
            <a:avLst/>
          </a:prstGeom>
          <a:noFill/>
        </p:spPr>
        <p:txBody>
          <a:bodyPr wrap="square" rtlCol="0">
            <a:spAutoFit/>
          </a:bodyPr>
          <a:lstStyle/>
          <a:p>
            <a:r>
              <a:rPr lang="en-US" altLang="zh-CN" sz="2500">
                <a:solidFill>
                  <a:srgbClr val="FF0000"/>
                </a:solidFill>
              </a:rPr>
              <a:t>deeper</a:t>
            </a:r>
            <a:endParaRPr lang="en-US" altLang="zh-CN" sz="2500">
              <a:solidFill>
                <a:srgbClr val="FF0000"/>
              </a:solidFill>
            </a:endParaRPr>
          </a:p>
        </p:txBody>
      </p:sp>
      <p:pic>
        <p:nvPicPr>
          <p:cNvPr id="13" name="图片 12"/>
          <p:cNvPicPr/>
          <p:nvPr/>
        </p:nvPicPr>
        <p:blipFill>
          <a:blip r:embed="rId1"/>
          <a:srcRect l="8500" r="6231"/>
        </p:blipFill>
        <p:spPr>
          <a:xfrm>
            <a:off x="3969385" y="4483100"/>
            <a:ext cx="4126865" cy="2385060"/>
          </a:xfrm>
          <a:prstGeom prst="rect">
            <a:avLst/>
          </a:prstGeom>
        </p:spPr>
      </p:pic>
      <p:pic>
        <p:nvPicPr>
          <p:cNvPr id="14" name="图片 13"/>
          <p:cNvPicPr/>
          <p:nvPr/>
        </p:nvPicPr>
        <p:blipFill>
          <a:blip r:embed="rId2"/>
        </p:blipFill>
        <p:spPr>
          <a:xfrm>
            <a:off x="-27305" y="4491355"/>
            <a:ext cx="3996690" cy="2366010"/>
          </a:xfrm>
          <a:prstGeom prst="rect">
            <a:avLst/>
          </a:prstGeom>
        </p:spPr>
      </p:pic>
      <p:pic>
        <p:nvPicPr>
          <p:cNvPr id="15" name="图片 14"/>
          <p:cNvPicPr/>
          <p:nvPr/>
        </p:nvPicPr>
        <p:blipFill>
          <a:blip r:embed="rId3"/>
        </p:blipFill>
        <p:spPr>
          <a:xfrm>
            <a:off x="8099425" y="4478655"/>
            <a:ext cx="4064635" cy="2402840"/>
          </a:xfrm>
          <a:prstGeom prst="rect">
            <a:avLst/>
          </a:prstGeom>
        </p:spPr>
      </p:pic>
      <p:sp>
        <p:nvSpPr>
          <p:cNvPr id="2" name="文本框 1"/>
          <p:cNvSpPr txBox="1"/>
          <p:nvPr/>
        </p:nvSpPr>
        <p:spPr>
          <a:xfrm>
            <a:off x="5922010" y="3207385"/>
            <a:ext cx="1217295" cy="475615"/>
          </a:xfrm>
          <a:prstGeom prst="rect">
            <a:avLst/>
          </a:prstGeom>
          <a:noFill/>
        </p:spPr>
        <p:txBody>
          <a:bodyPr wrap="square" rtlCol="0">
            <a:spAutoFit/>
          </a:bodyPr>
          <a:lstStyle/>
          <a:p>
            <a:r>
              <a:rPr lang="en-US" altLang="zh-CN" sz="2500">
                <a:solidFill>
                  <a:srgbClr val="FF0000"/>
                </a:solidFill>
                <a:highlight>
                  <a:srgbClr val="FFFF00"/>
                </a:highlight>
              </a:rPr>
              <a:t>which</a:t>
            </a:r>
            <a:endParaRPr lang="en-US" altLang="zh-CN" sz="2500">
              <a:solidFill>
                <a:srgbClr val="FF0000"/>
              </a:solidFill>
              <a:highlight>
                <a:srgbClr val="FFFF00"/>
              </a:highlight>
            </a:endParaRPr>
          </a:p>
        </p:txBody>
      </p:sp>
      <p:sp>
        <p:nvSpPr>
          <p:cNvPr id="3" name="文本框 2"/>
          <p:cNvSpPr txBox="1"/>
          <p:nvPr/>
        </p:nvSpPr>
        <p:spPr>
          <a:xfrm>
            <a:off x="6038850" y="361315"/>
            <a:ext cx="1351915" cy="475615"/>
          </a:xfrm>
          <a:prstGeom prst="rect">
            <a:avLst/>
          </a:prstGeom>
          <a:noFill/>
        </p:spPr>
        <p:txBody>
          <a:bodyPr wrap="square" rtlCol="0">
            <a:spAutoFit/>
          </a:bodyPr>
          <a:lstStyle/>
          <a:p>
            <a:r>
              <a:rPr lang="en-US" altLang="zh-CN" sz="2500">
                <a:solidFill>
                  <a:srgbClr val="FF0000"/>
                </a:solidFill>
                <a:highlight>
                  <a:srgbClr val="FFFF00"/>
                </a:highlight>
              </a:rPr>
              <a:t>where </a:t>
            </a:r>
            <a:endParaRPr lang="en-US" altLang="zh-CN" sz="2500">
              <a:solidFill>
                <a:srgbClr val="FF0000"/>
              </a:solidFill>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linds(horizontal)">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05e7c2f2b6a4420c160f7ef8bb1fea4">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693545" y="0"/>
            <a:ext cx="9069705" cy="6858000"/>
          </a:xfrm>
          <a:prstGeom prst="rect">
            <a:avLst/>
          </a:prstGeom>
        </p:spPr>
      </p:pic>
      <p:sp>
        <p:nvSpPr>
          <p:cNvPr id="3" name="矩形 2"/>
          <p:cNvSpPr/>
          <p:nvPr/>
        </p:nvSpPr>
        <p:spPr>
          <a:xfrm>
            <a:off x="2181543" y="4525010"/>
            <a:ext cx="8282305" cy="783590"/>
          </a:xfrm>
          <a:prstGeom prst="rect">
            <a:avLst/>
          </a:prstGeom>
          <a:noFill/>
          <a:ln>
            <a:noFill/>
          </a:ln>
        </p:spPr>
        <p:txBody>
          <a:bodyPr wrap="none" rtlCol="0" anchor="t">
            <a:spAutoFit/>
          </a:bodyPr>
          <a:lstStyle/>
          <a:p>
            <a:pPr algn="ctr"/>
            <a:r>
              <a:rPr lang="en-US" altLang="zh-CN" sz="4500" b="1">
                <a:ln w="9525" cmpd="sng">
                  <a:solidFill>
                    <a:schemeClr val="accent1"/>
                  </a:solidFill>
                  <a:prstDash val="solid"/>
                </a:ln>
                <a:solidFill>
                  <a:srgbClr val="70AD47">
                    <a:tint val="1000"/>
                  </a:srgbClr>
                </a:solidFill>
                <a:effectLst>
                  <a:glow rad="38100">
                    <a:schemeClr val="accent1">
                      <a:alpha val="40000"/>
                    </a:schemeClr>
                  </a:glow>
                </a:effectLst>
              </a:rPr>
              <a:t>About the Opening Ceremony</a:t>
            </a:r>
            <a:endParaRPr lang="en-US" altLang="zh-CN" sz="4500" b="1">
              <a:ln w="9525" cmpd="sng">
                <a:solidFill>
                  <a:schemeClr val="accent1"/>
                </a:solidFill>
                <a:prstDash val="solid"/>
              </a:ln>
              <a:solidFill>
                <a:srgbClr val="70AD47">
                  <a:tint val="1000"/>
                </a:srgbClr>
              </a:solidFill>
              <a:effectLst>
                <a:glow rad="38100">
                  <a:schemeClr val="accent1">
                    <a:alpha val="4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2"/>
                </p:tgtEl>
              </p:cMediaNode>
            </p:vide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a:blip r:embed="rId1"/>
        </p:blipFill>
        <p:spPr>
          <a:xfrm>
            <a:off x="0" y="3937000"/>
            <a:ext cx="4023360" cy="2921000"/>
          </a:xfrm>
          <a:prstGeom prst="rect">
            <a:avLst/>
          </a:prstGeom>
        </p:spPr>
      </p:pic>
      <p:pic>
        <p:nvPicPr>
          <p:cNvPr id="8" name="图片 7"/>
          <p:cNvPicPr/>
          <p:nvPr/>
        </p:nvPicPr>
        <p:blipFill>
          <a:blip r:embed="rId2"/>
        </p:blipFill>
        <p:spPr>
          <a:xfrm>
            <a:off x="7866380" y="3937000"/>
            <a:ext cx="4325620" cy="2921000"/>
          </a:xfrm>
          <a:prstGeom prst="rect">
            <a:avLst/>
          </a:prstGeom>
        </p:spPr>
      </p:pic>
      <p:sp>
        <p:nvSpPr>
          <p:cNvPr id="9" name="文本框 8"/>
          <p:cNvSpPr txBox="1"/>
          <p:nvPr/>
        </p:nvSpPr>
        <p:spPr>
          <a:xfrm>
            <a:off x="166370" y="2190115"/>
            <a:ext cx="11979275" cy="860425"/>
          </a:xfrm>
          <a:prstGeom prst="rect">
            <a:avLst/>
          </a:prstGeom>
        </p:spPr>
        <p:txBody>
          <a:bodyPr wrap="square">
            <a:spAutoFit/>
          </a:bodyPr>
          <a:lstStyle/>
          <a:p>
            <a:pPr algn="just"/>
            <a:r>
              <a:rPr lang="en-US" altLang="zh-CN" sz="2500">
                <a:solidFill>
                  <a:srgbClr val="05073B"/>
                </a:solidFill>
                <a:latin typeface="Times New Roman" panose="02020603050405020304"/>
                <a:ea typeface="Times New Roman" panose="02020603050405020304"/>
              </a:rPr>
              <a:t>In the early morning of July 27, 2024, ______________________________ </a:t>
            </a:r>
            <a:r>
              <a:rPr lang="en-US" altLang="zh-CN" sz="2500">
                <a:solidFill>
                  <a:srgbClr val="0000FF"/>
                </a:solidFill>
                <a:latin typeface="Times New Roman" panose="02020603050405020304"/>
                <a:ea typeface="Times New Roman" panose="02020603050405020304"/>
              </a:rPr>
              <a:t> </a:t>
            </a:r>
            <a:r>
              <a:rPr lang="en-US" altLang="zh-CN" sz="2500">
                <a:solidFill>
                  <a:srgbClr val="05073B"/>
                </a:solidFill>
                <a:latin typeface="Times New Roman" panose="02020603050405020304"/>
                <a:ea typeface="Times New Roman" panose="02020603050405020304"/>
              </a:rPr>
              <a:t>in the Tuileries Garden, the </a:t>
            </a:r>
            <a:r>
              <a:rPr lang="en-US" altLang="zh-CN" sz="2500">
                <a:solidFill>
                  <a:srgbClr val="0000FF"/>
                </a:solidFill>
                <a:latin typeface="Times New Roman" panose="02020603050405020304"/>
                <a:ea typeface="Times New Roman" panose="02020603050405020304"/>
              </a:rPr>
              <a:t>long-awaited</a:t>
            </a:r>
            <a:r>
              <a:rPr lang="en-US" altLang="zh-CN" sz="2500">
                <a:solidFill>
                  <a:srgbClr val="05073B"/>
                </a:solidFill>
                <a:latin typeface="Times New Roman" panose="02020603050405020304"/>
                <a:ea typeface="Times New Roman" panose="02020603050405020304"/>
              </a:rPr>
              <a:t> sports festival, the Paris Olympics was started. </a:t>
            </a:r>
            <a:endParaRPr lang="en-US" altLang="zh-CN" sz="2500">
              <a:solidFill>
                <a:srgbClr val="05073B"/>
              </a:solidFill>
              <a:latin typeface="Times New Roman" panose="02020603050405020304"/>
              <a:ea typeface="Times New Roman" panose="02020603050405020304"/>
            </a:endParaRPr>
          </a:p>
        </p:txBody>
      </p:sp>
      <p:pic>
        <p:nvPicPr>
          <p:cNvPr id="10" name="图片 9"/>
          <p:cNvPicPr/>
          <p:nvPr/>
        </p:nvPicPr>
        <p:blipFill>
          <a:blip r:embed="rId3"/>
          <a:srcRect t="1233" r="8240" b="37281"/>
        </p:blipFill>
        <p:spPr>
          <a:xfrm>
            <a:off x="4023360" y="3937000"/>
            <a:ext cx="3949700" cy="2943860"/>
          </a:xfrm>
          <a:prstGeom prst="rect">
            <a:avLst/>
          </a:prstGeom>
        </p:spPr>
      </p:pic>
      <p:sp>
        <p:nvSpPr>
          <p:cNvPr id="11" name="文本框 10"/>
          <p:cNvSpPr txBox="1"/>
          <p:nvPr/>
        </p:nvSpPr>
        <p:spPr>
          <a:xfrm>
            <a:off x="0" y="121920"/>
            <a:ext cx="12192000" cy="1245235"/>
          </a:xfrm>
          <a:prstGeom prst="rect">
            <a:avLst/>
          </a:prstGeom>
        </p:spPr>
        <p:txBody>
          <a:bodyPr wrap="square">
            <a:spAutoFit/>
          </a:bodyPr>
          <a:lstStyle/>
          <a:p>
            <a:pPr algn="just"/>
            <a:r>
              <a:rPr lang="en-US" altLang="zh-CN" sz="2500">
                <a:solidFill>
                  <a:srgbClr val="05073B"/>
                </a:solidFill>
                <a:latin typeface="Times New Roman" panose="02020603050405020304"/>
                <a:ea typeface="Times New Roman" panose="02020603050405020304"/>
              </a:rPr>
              <a:t>The 2024 Paris Olympics, ___________________________________________________  after 1900 and 1924, is also the first in Olympic history </a:t>
            </a:r>
            <a:r>
              <a:rPr lang="en-US" altLang="zh-CN" sz="2500">
                <a:solidFill>
                  <a:srgbClr val="0000FF"/>
                </a:solidFill>
                <a:latin typeface="Times New Roman" panose="02020603050405020304"/>
                <a:ea typeface="Times New Roman" panose="02020603050405020304"/>
              </a:rPr>
              <a:t>to hold </a:t>
            </a:r>
            <a:r>
              <a:rPr lang="en-US" altLang="zh-CN" sz="2500">
                <a:solidFill>
                  <a:srgbClr val="05073B"/>
                </a:solidFill>
                <a:latin typeface="Times New Roman" panose="02020603050405020304"/>
                <a:ea typeface="Times New Roman" panose="02020603050405020304"/>
              </a:rPr>
              <a:t>its opening ceremony in an open urban space.</a:t>
            </a:r>
            <a:endParaRPr lang="en-US" altLang="zh-CN" sz="2500">
              <a:solidFill>
                <a:srgbClr val="05073B"/>
              </a:solidFill>
              <a:latin typeface="Times New Roman" panose="02020603050405020304"/>
              <a:ea typeface="Times New Roman" panose="02020603050405020304"/>
            </a:endParaRPr>
          </a:p>
        </p:txBody>
      </p:sp>
      <p:sp>
        <p:nvSpPr>
          <p:cNvPr id="12" name="文本框 11"/>
          <p:cNvSpPr txBox="1"/>
          <p:nvPr/>
        </p:nvSpPr>
        <p:spPr>
          <a:xfrm>
            <a:off x="120015" y="1367155"/>
            <a:ext cx="11969115" cy="706755"/>
          </a:xfrm>
          <a:prstGeom prst="rect">
            <a:avLst/>
          </a:prstGeom>
          <a:noFill/>
        </p:spPr>
        <p:txBody>
          <a:bodyPr wrap="square" rtlCol="0" anchor="t">
            <a:spAutoFit/>
          </a:bodyPr>
          <a:lstStyle/>
          <a:p>
            <a:pPr marL="0" indent="0"/>
            <a:r>
              <a:rPr lang="en-US" altLang="zh-CN" sz="2000">
                <a:solidFill>
                  <a:srgbClr val="05073B"/>
                </a:solidFill>
                <a:latin typeface="-apple-system"/>
                <a:ea typeface="-apple-system"/>
                <a:sym typeface="+mn-ea"/>
              </a:rPr>
              <a:t>2024</a:t>
            </a:r>
            <a:r>
              <a:rPr lang="zh-CN" altLang="en-US" sz="2000">
                <a:solidFill>
                  <a:srgbClr val="05073B"/>
                </a:solidFill>
                <a:latin typeface="-apple-system"/>
                <a:ea typeface="-apple-system"/>
                <a:sym typeface="+mn-ea"/>
              </a:rPr>
              <a:t>年巴黎奥运会是法国继</a:t>
            </a:r>
            <a:r>
              <a:rPr lang="en-US" altLang="zh-CN" sz="2000">
                <a:solidFill>
                  <a:srgbClr val="05073B"/>
                </a:solidFill>
                <a:latin typeface="-apple-system"/>
                <a:ea typeface="-apple-system"/>
                <a:sym typeface="+mn-ea"/>
              </a:rPr>
              <a:t>1900</a:t>
            </a:r>
            <a:r>
              <a:rPr lang="zh-CN" altLang="en-US" sz="2000">
                <a:solidFill>
                  <a:srgbClr val="05073B"/>
                </a:solidFill>
                <a:latin typeface="-apple-system"/>
                <a:ea typeface="-apple-system"/>
                <a:sym typeface="+mn-ea"/>
              </a:rPr>
              <a:t>年和</a:t>
            </a:r>
            <a:r>
              <a:rPr lang="en-US" altLang="zh-CN" sz="2000">
                <a:solidFill>
                  <a:srgbClr val="05073B"/>
                </a:solidFill>
                <a:latin typeface="-apple-system"/>
                <a:ea typeface="-apple-system"/>
                <a:sym typeface="+mn-ea"/>
              </a:rPr>
              <a:t>1924</a:t>
            </a:r>
            <a:r>
              <a:rPr lang="zh-CN" altLang="en-US" sz="2000">
                <a:solidFill>
                  <a:srgbClr val="05073B"/>
                </a:solidFill>
                <a:latin typeface="-apple-system"/>
                <a:ea typeface="-apple-system"/>
                <a:sym typeface="+mn-ea"/>
              </a:rPr>
              <a:t>年之后第三次举办夏季奥运会，也是奥运史上首次在开放的城市空间举行开幕式。</a:t>
            </a:r>
            <a:endParaRPr lang="zh-CN" altLang="en-US" sz="2000">
              <a:solidFill>
                <a:srgbClr val="05073B"/>
              </a:solidFill>
              <a:latin typeface="-apple-system"/>
              <a:ea typeface="-apple-system"/>
              <a:sym typeface="+mn-ea"/>
            </a:endParaRPr>
          </a:p>
        </p:txBody>
      </p:sp>
      <p:sp>
        <p:nvSpPr>
          <p:cNvPr id="13" name="文本框 12"/>
          <p:cNvSpPr txBox="1"/>
          <p:nvPr/>
        </p:nvSpPr>
        <p:spPr>
          <a:xfrm>
            <a:off x="157480" y="3078480"/>
            <a:ext cx="11476990" cy="1014730"/>
          </a:xfrm>
          <a:prstGeom prst="rect">
            <a:avLst/>
          </a:prstGeom>
          <a:noFill/>
        </p:spPr>
        <p:txBody>
          <a:bodyPr wrap="square" rtlCol="0" anchor="t">
            <a:spAutoFit/>
          </a:bodyPr>
          <a:lstStyle/>
          <a:p>
            <a:pPr marL="0" indent="0"/>
            <a:r>
              <a:rPr lang="en-US" altLang="zh-CN" sz="2000">
                <a:solidFill>
                  <a:srgbClr val="05073B"/>
                </a:solidFill>
                <a:latin typeface="-apple-system"/>
                <a:ea typeface="-apple-system"/>
                <a:sym typeface="+mn-ea"/>
              </a:rPr>
              <a:t>2024</a:t>
            </a:r>
            <a:r>
              <a:rPr lang="zh-CN" altLang="en-US" sz="2000">
                <a:solidFill>
                  <a:srgbClr val="05073B"/>
                </a:solidFill>
                <a:latin typeface="-apple-system"/>
                <a:ea typeface="-apple-system"/>
                <a:sym typeface="+mn-ea"/>
              </a:rPr>
              <a:t>年</a:t>
            </a:r>
            <a:r>
              <a:rPr lang="en-US" altLang="zh-CN" sz="2000">
                <a:solidFill>
                  <a:srgbClr val="05073B"/>
                </a:solidFill>
                <a:latin typeface="-apple-system"/>
                <a:ea typeface="-apple-system"/>
                <a:sym typeface="+mn-ea"/>
              </a:rPr>
              <a:t>7</a:t>
            </a:r>
            <a:r>
              <a:rPr lang="zh-CN" altLang="en-US" sz="2000">
                <a:solidFill>
                  <a:srgbClr val="05073B"/>
                </a:solidFill>
                <a:latin typeface="-apple-system"/>
                <a:ea typeface="-apple-system"/>
                <a:sym typeface="+mn-ea"/>
              </a:rPr>
              <a:t>月</a:t>
            </a:r>
            <a:r>
              <a:rPr lang="en-US" altLang="zh-CN" sz="2000">
                <a:solidFill>
                  <a:srgbClr val="05073B"/>
                </a:solidFill>
                <a:latin typeface="-apple-system"/>
                <a:ea typeface="-apple-system"/>
                <a:sym typeface="+mn-ea"/>
              </a:rPr>
              <a:t>27</a:t>
            </a:r>
            <a:r>
              <a:rPr lang="zh-CN" altLang="en-US" sz="2000">
                <a:solidFill>
                  <a:srgbClr val="05073B"/>
                </a:solidFill>
                <a:latin typeface="-apple-system"/>
                <a:ea typeface="-apple-system"/>
                <a:sym typeface="+mn-ea"/>
              </a:rPr>
              <a:t>日清晨，当奥运圣火在杜乐丽花园点燃时，标志着期盼已久的体育盛会</a:t>
            </a:r>
            <a:r>
              <a:rPr lang="en-US" altLang="zh-CN" sz="2000">
                <a:solidFill>
                  <a:srgbClr val="05073B"/>
                </a:solidFill>
                <a:latin typeface="-apple-system"/>
                <a:ea typeface="-apple-system"/>
                <a:sym typeface="+mn-ea"/>
              </a:rPr>
              <a:t>——</a:t>
            </a:r>
            <a:r>
              <a:rPr lang="zh-CN" altLang="en-US" sz="2000">
                <a:solidFill>
                  <a:srgbClr val="05073B"/>
                </a:solidFill>
                <a:latin typeface="-apple-system"/>
                <a:ea typeface="-apple-system"/>
                <a:sym typeface="+mn-ea"/>
              </a:rPr>
              <a:t>巴黎奥运会正式拉开帷幕。</a:t>
            </a:r>
            <a:endParaRPr lang="zh-CN" altLang="en-US" sz="2000" b="0" i="0">
              <a:solidFill>
                <a:srgbClr val="05073B"/>
              </a:solidFill>
              <a:latin typeface="-apple-system"/>
              <a:ea typeface="-apple-system"/>
            </a:endParaRPr>
          </a:p>
          <a:p>
            <a:pPr marL="0" indent="0"/>
            <a:endParaRPr lang="zh-CN" altLang="en-US" sz="2000">
              <a:solidFill>
                <a:srgbClr val="05073B"/>
              </a:solidFill>
              <a:latin typeface="-apple-system"/>
              <a:ea typeface="-apple-system"/>
              <a:sym typeface="+mn-ea"/>
            </a:endParaRPr>
          </a:p>
        </p:txBody>
      </p:sp>
      <p:sp>
        <p:nvSpPr>
          <p:cNvPr id="2" name="文本框 1"/>
          <p:cNvSpPr txBox="1"/>
          <p:nvPr/>
        </p:nvSpPr>
        <p:spPr>
          <a:xfrm>
            <a:off x="3374390" y="82550"/>
            <a:ext cx="9481185" cy="475615"/>
          </a:xfrm>
          <a:prstGeom prst="rect">
            <a:avLst/>
          </a:prstGeom>
          <a:noFill/>
        </p:spPr>
        <p:txBody>
          <a:bodyPr wrap="square" rtlCol="0" anchor="t">
            <a:spAutoFit/>
          </a:bodyPr>
          <a:lstStyle/>
          <a:p>
            <a:r>
              <a:rPr lang="en-US" altLang="zh-CN" sz="2500" b="1">
                <a:solidFill>
                  <a:srgbClr val="FF0000"/>
                </a:solidFill>
                <a:latin typeface="Times New Roman" panose="02020603050405020304"/>
                <a:ea typeface="Times New Roman" panose="02020603050405020304"/>
                <a:sym typeface="+mn-ea"/>
              </a:rPr>
              <a:t>which </a:t>
            </a:r>
            <a:r>
              <a:rPr lang="en-US" altLang="zh-CN" sz="2500">
                <a:solidFill>
                  <a:srgbClr val="05073B"/>
                </a:solidFill>
                <a:latin typeface="Times New Roman" panose="02020603050405020304"/>
                <a:ea typeface="Times New Roman" panose="02020603050405020304"/>
                <a:sym typeface="+mn-ea"/>
              </a:rPr>
              <a:t>marks the third time France </a:t>
            </a:r>
            <a:r>
              <a:rPr lang="en-US" altLang="zh-CN" sz="2500">
                <a:solidFill>
                  <a:srgbClr val="0000FF"/>
                </a:solidFill>
                <a:latin typeface="Times New Roman" panose="02020603050405020304"/>
                <a:ea typeface="Times New Roman" panose="02020603050405020304"/>
                <a:sym typeface="+mn-ea"/>
              </a:rPr>
              <a:t>has hosted </a:t>
            </a:r>
            <a:r>
              <a:rPr lang="en-US" altLang="zh-CN" sz="2500">
                <a:solidFill>
                  <a:srgbClr val="05073B"/>
                </a:solidFill>
                <a:latin typeface="Times New Roman" panose="02020603050405020304"/>
                <a:ea typeface="Times New Roman" panose="02020603050405020304"/>
                <a:sym typeface="+mn-ea"/>
              </a:rPr>
              <a:t>the Summer Olympics</a:t>
            </a:r>
            <a:r>
              <a:rPr lang="en-US" altLang="zh-CN" sz="2500" b="1">
                <a:solidFill>
                  <a:srgbClr val="FF0000"/>
                </a:solidFill>
                <a:latin typeface="Times New Roman" panose="02020603050405020304"/>
                <a:ea typeface="Times New Roman" panose="02020603050405020304"/>
                <a:sym typeface="+mn-ea"/>
              </a:rPr>
              <a:t> </a:t>
            </a:r>
            <a:endParaRPr lang="en-US" altLang="zh-CN" sz="2500" b="1">
              <a:solidFill>
                <a:srgbClr val="FF0000"/>
              </a:solidFill>
              <a:latin typeface="Times New Roman" panose="02020603050405020304"/>
              <a:ea typeface="Times New Roman" panose="02020603050405020304"/>
              <a:sym typeface="+mn-ea"/>
            </a:endParaRPr>
          </a:p>
        </p:txBody>
      </p:sp>
      <p:sp>
        <p:nvSpPr>
          <p:cNvPr id="3" name="文本框 2"/>
          <p:cNvSpPr txBox="1"/>
          <p:nvPr/>
        </p:nvSpPr>
        <p:spPr>
          <a:xfrm>
            <a:off x="5229860" y="2127250"/>
            <a:ext cx="4881880" cy="475615"/>
          </a:xfrm>
          <a:prstGeom prst="rect">
            <a:avLst/>
          </a:prstGeom>
          <a:noFill/>
        </p:spPr>
        <p:txBody>
          <a:bodyPr wrap="square" rtlCol="0" anchor="t">
            <a:spAutoFit/>
          </a:bodyPr>
          <a:lstStyle/>
          <a:p>
            <a:r>
              <a:rPr lang="en-US" altLang="zh-CN" sz="2500" b="1">
                <a:solidFill>
                  <a:srgbClr val="FF0000"/>
                </a:solidFill>
                <a:latin typeface="Times New Roman" panose="02020603050405020304"/>
                <a:ea typeface="Times New Roman" panose="02020603050405020304"/>
                <a:sym typeface="+mn-ea"/>
              </a:rPr>
              <a:t>when </a:t>
            </a:r>
            <a:r>
              <a:rPr lang="en-US" altLang="zh-CN" sz="2500">
                <a:solidFill>
                  <a:srgbClr val="05073B"/>
                </a:solidFill>
                <a:latin typeface="Times New Roman" panose="02020603050405020304"/>
                <a:ea typeface="Times New Roman" panose="02020603050405020304"/>
                <a:sym typeface="+mn-ea"/>
              </a:rPr>
              <a:t>the Olympic flame </a:t>
            </a:r>
            <a:r>
              <a:rPr lang="en-US" altLang="zh-CN" sz="2500">
                <a:solidFill>
                  <a:srgbClr val="0000FF"/>
                </a:solidFill>
                <a:latin typeface="Times New Roman" panose="02020603050405020304"/>
                <a:ea typeface="Times New Roman" panose="02020603050405020304"/>
                <a:sym typeface="+mn-ea"/>
              </a:rPr>
              <a:t>was</a:t>
            </a:r>
            <a:r>
              <a:rPr lang="en-US" altLang="zh-CN" sz="2500">
                <a:solidFill>
                  <a:srgbClr val="05073B"/>
                </a:solidFill>
                <a:latin typeface="Times New Roman" panose="02020603050405020304"/>
                <a:ea typeface="Times New Roman" panose="02020603050405020304"/>
                <a:sym typeface="+mn-ea"/>
              </a:rPr>
              <a:t> </a:t>
            </a:r>
            <a:r>
              <a:rPr lang="en-US" altLang="zh-CN" sz="2500">
                <a:solidFill>
                  <a:srgbClr val="0000FF"/>
                </a:solidFill>
                <a:latin typeface="Times New Roman" panose="02020603050405020304"/>
                <a:ea typeface="Times New Roman" panose="02020603050405020304"/>
                <a:sym typeface="+mn-ea"/>
              </a:rPr>
              <a:t>lit up</a:t>
            </a:r>
            <a:r>
              <a:rPr lang="en-US" altLang="zh-CN" sz="2500" b="1">
                <a:solidFill>
                  <a:srgbClr val="FF0000"/>
                </a:solidFill>
                <a:latin typeface="Times New Roman" panose="02020603050405020304"/>
                <a:ea typeface="Times New Roman" panose="02020603050405020304"/>
                <a:sym typeface="+mn-ea"/>
              </a:rPr>
              <a:t> </a:t>
            </a:r>
            <a:endParaRPr lang="en-US" altLang="zh-CN" sz="2500" b="1">
              <a:solidFill>
                <a:srgbClr val="FF0000"/>
              </a:solidFill>
              <a:latin typeface="Times New Roman" panose="02020603050405020304"/>
              <a:ea typeface="Times New Roman" panose="02020603050405020304"/>
              <a:sym typeface="+mn-ea"/>
            </a:endParaRPr>
          </a:p>
        </p:txBody>
      </p:sp>
      <p:grpSp>
        <p:nvGrpSpPr>
          <p:cNvPr id="7" name="组合 6"/>
          <p:cNvGrpSpPr/>
          <p:nvPr/>
        </p:nvGrpSpPr>
        <p:grpSpPr>
          <a:xfrm>
            <a:off x="4275455" y="882650"/>
            <a:ext cx="7917180" cy="483870"/>
            <a:chOff x="6733" y="1390"/>
            <a:chExt cx="12468" cy="762"/>
          </a:xfrm>
        </p:grpSpPr>
        <p:sp>
          <p:nvSpPr>
            <p:cNvPr id="4" name="线形标注 2(带边框和强调线) 3"/>
            <p:cNvSpPr/>
            <p:nvPr/>
          </p:nvSpPr>
          <p:spPr>
            <a:xfrm>
              <a:off x="6733" y="1390"/>
              <a:ext cx="12394" cy="763"/>
            </a:xfrm>
            <a:prstGeom prst="accentBorderCallout2">
              <a:avLst>
                <a:gd name="adj1" fmla="val 29882"/>
                <a:gd name="adj2" fmla="val -2364"/>
                <a:gd name="adj3" fmla="val 28047"/>
                <a:gd name="adj4" fmla="val -5232"/>
                <a:gd name="adj5" fmla="val -75360"/>
                <a:gd name="adj6" fmla="val -8447"/>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nvSpPr>
          <p:spPr>
            <a:xfrm>
              <a:off x="6733" y="1473"/>
              <a:ext cx="12468" cy="580"/>
            </a:xfrm>
            <a:prstGeom prst="rect">
              <a:avLst/>
            </a:prstGeom>
            <a:noFill/>
          </p:spPr>
          <p:txBody>
            <a:bodyPr wrap="square" rtlCol="0">
              <a:spAutoFit/>
            </a:bodyPr>
            <a:lstStyle/>
            <a:p>
              <a:r>
                <a:rPr lang="en-US" altLang="zh-CN" b="1">
                  <a:solidFill>
                    <a:schemeClr val="bg1"/>
                  </a:solidFill>
                </a:rPr>
                <a:t>which</a:t>
              </a:r>
              <a:r>
                <a:rPr lang="zh-CN" altLang="en-US" b="1">
                  <a:solidFill>
                    <a:schemeClr val="bg1"/>
                  </a:solidFill>
                </a:rPr>
                <a:t>指代名词、代词、整个句子或主句的一部分，在从句中充当主语或宾语</a:t>
              </a:r>
              <a:r>
                <a:rPr lang="en-US" altLang="zh-CN" b="1">
                  <a:solidFill>
                    <a:schemeClr val="bg1"/>
                  </a:solidFill>
                </a:rPr>
                <a:t> </a:t>
              </a:r>
              <a:endParaRPr lang="en-US" altLang="zh-CN" b="1">
                <a:solidFill>
                  <a:schemeClr val="bg1"/>
                </a:solidFill>
              </a:endParaRPr>
            </a:p>
          </p:txBody>
        </p:sp>
      </p:grpSp>
      <p:sp>
        <p:nvSpPr>
          <p:cNvPr id="15" name="线形标注 2(带边框和强调线) 14"/>
          <p:cNvSpPr/>
          <p:nvPr/>
        </p:nvSpPr>
        <p:spPr>
          <a:xfrm>
            <a:off x="5460365" y="3426460"/>
            <a:ext cx="6685280" cy="484505"/>
          </a:xfrm>
          <a:prstGeom prst="accentBorderCallout2">
            <a:avLst>
              <a:gd name="adj1" fmla="val 35386"/>
              <a:gd name="adj2" fmla="val -1681"/>
              <a:gd name="adj3" fmla="val -8912"/>
              <a:gd name="adj4" fmla="val -3276"/>
              <a:gd name="adj5" fmla="val -180865"/>
              <a:gd name="adj6" fmla="val 2270"/>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p:cNvSpPr txBox="1"/>
          <p:nvPr/>
        </p:nvSpPr>
        <p:spPr>
          <a:xfrm>
            <a:off x="5549900" y="3514725"/>
            <a:ext cx="6642735" cy="368300"/>
          </a:xfrm>
          <a:prstGeom prst="rect">
            <a:avLst/>
          </a:prstGeom>
          <a:noFill/>
        </p:spPr>
        <p:txBody>
          <a:bodyPr wrap="square" rtlCol="0">
            <a:spAutoFit/>
          </a:bodyPr>
          <a:lstStyle/>
          <a:p>
            <a:r>
              <a:rPr lang="en-US" altLang="zh-CN" b="1">
                <a:solidFill>
                  <a:schemeClr val="bg1"/>
                </a:solidFill>
              </a:rPr>
              <a:t>when</a:t>
            </a:r>
            <a:r>
              <a:rPr lang="zh-CN" altLang="en-US" b="1">
                <a:solidFill>
                  <a:schemeClr val="bg1"/>
                </a:solidFill>
              </a:rPr>
              <a:t>指代时间，在从句中充当时间状语，可用介词</a:t>
            </a:r>
            <a:r>
              <a:rPr lang="en-US" altLang="zh-CN" b="1">
                <a:solidFill>
                  <a:schemeClr val="bg1"/>
                </a:solidFill>
              </a:rPr>
              <a:t>+which</a:t>
            </a:r>
            <a:r>
              <a:rPr lang="zh-CN" altLang="en-US" b="1">
                <a:solidFill>
                  <a:schemeClr val="bg1"/>
                </a:solidFill>
              </a:rPr>
              <a:t>替换</a:t>
            </a:r>
            <a:endParaRPr lang="zh-CN" altLang="en-US" b="1">
              <a:solidFill>
                <a:schemeClr val="bg1"/>
              </a:solidFill>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linds(horizontal)">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273685" y="3397250"/>
            <a:ext cx="11593195" cy="706755"/>
          </a:xfrm>
          <a:prstGeom prst="rect">
            <a:avLst/>
          </a:prstGeom>
          <a:noFill/>
        </p:spPr>
        <p:txBody>
          <a:bodyPr wrap="square" rtlCol="0" anchor="t">
            <a:spAutoFit/>
          </a:bodyPr>
          <a:lstStyle/>
          <a:p>
            <a:pPr marL="0" indent="0"/>
            <a:r>
              <a:rPr lang="zh-CN" altLang="en-US" sz="2000">
                <a:solidFill>
                  <a:srgbClr val="05073B"/>
                </a:solidFill>
                <a:latin typeface="-apple-system"/>
                <a:ea typeface="-apple-system"/>
                <a:sym typeface="+mn-ea"/>
              </a:rPr>
              <a:t>在</a:t>
            </a:r>
            <a:r>
              <a:rPr lang="en-US" altLang="zh-CN" sz="2000">
                <a:solidFill>
                  <a:srgbClr val="05073B"/>
                </a:solidFill>
                <a:latin typeface="-apple-system"/>
                <a:ea typeface="-apple-system"/>
                <a:sym typeface="+mn-ea"/>
              </a:rPr>
              <a:t>2024</a:t>
            </a:r>
            <a:r>
              <a:rPr lang="zh-CN" altLang="en-US" sz="2000">
                <a:solidFill>
                  <a:srgbClr val="05073B"/>
                </a:solidFill>
                <a:latin typeface="-apple-system"/>
                <a:ea typeface="-apple-system"/>
                <a:sym typeface="+mn-ea"/>
              </a:rPr>
              <a:t>年巴黎奥运会开幕式上，中国代表团选择了中国乒乓球运动员马龙和花样游泳运动员冯雨作为旗手，引领队伍进入体育场。</a:t>
            </a:r>
            <a:endParaRPr lang="zh-CN" altLang="en-US" sz="2000">
              <a:solidFill>
                <a:srgbClr val="05073B"/>
              </a:solidFill>
              <a:latin typeface="-apple-system"/>
              <a:ea typeface="-apple-system"/>
              <a:sym typeface="+mn-ea"/>
            </a:endParaRPr>
          </a:p>
        </p:txBody>
      </p:sp>
      <p:pic>
        <p:nvPicPr>
          <p:cNvPr id="3" name="图片 2"/>
          <p:cNvPicPr/>
          <p:nvPr/>
        </p:nvPicPr>
        <p:blipFill>
          <a:blip r:embed="rId1"/>
        </p:blipFill>
        <p:spPr>
          <a:xfrm>
            <a:off x="0" y="4098925"/>
            <a:ext cx="4215765" cy="2759075"/>
          </a:xfrm>
          <a:prstGeom prst="rect">
            <a:avLst/>
          </a:prstGeom>
        </p:spPr>
      </p:pic>
      <p:sp>
        <p:nvSpPr>
          <p:cNvPr id="9" name="文本框 8"/>
          <p:cNvSpPr txBox="1"/>
          <p:nvPr/>
        </p:nvSpPr>
        <p:spPr>
          <a:xfrm>
            <a:off x="104140" y="138430"/>
            <a:ext cx="12088495" cy="1245235"/>
          </a:xfrm>
          <a:prstGeom prst="rect">
            <a:avLst/>
          </a:prstGeom>
        </p:spPr>
        <p:txBody>
          <a:bodyPr wrap="square">
            <a:spAutoFit/>
          </a:bodyPr>
          <a:lstStyle/>
          <a:p>
            <a:pPr algn="just"/>
            <a:r>
              <a:rPr lang="en-US" altLang="zh-CN" sz="2500">
                <a:solidFill>
                  <a:srgbClr val="05073B"/>
                </a:solidFill>
                <a:latin typeface="Times New Roman" panose="02020603050405020304"/>
                <a:ea typeface="Times New Roman" panose="02020603050405020304"/>
              </a:rPr>
              <a:t>On the Seine River, _________________________________________________________ by taking place on water, delegations from various countries sailed through the heart of Paris, ultimately arriving at the Trocadero Plaza.</a:t>
            </a:r>
            <a:endParaRPr lang="en-US" altLang="zh-CN" sz="2500">
              <a:solidFill>
                <a:srgbClr val="05073B"/>
              </a:solidFill>
              <a:latin typeface="Times New Roman" panose="02020603050405020304"/>
              <a:ea typeface="Times New Roman" panose="02020603050405020304"/>
            </a:endParaRPr>
          </a:p>
        </p:txBody>
      </p:sp>
      <p:sp>
        <p:nvSpPr>
          <p:cNvPr id="2" name="文本框 1"/>
          <p:cNvSpPr txBox="1"/>
          <p:nvPr/>
        </p:nvSpPr>
        <p:spPr>
          <a:xfrm>
            <a:off x="189230" y="1383665"/>
            <a:ext cx="11832590" cy="706755"/>
          </a:xfrm>
          <a:prstGeom prst="rect">
            <a:avLst/>
          </a:prstGeom>
          <a:noFill/>
        </p:spPr>
        <p:txBody>
          <a:bodyPr wrap="square" rtlCol="0" anchor="t">
            <a:spAutoFit/>
          </a:bodyPr>
          <a:lstStyle/>
          <a:p>
            <a:pPr marL="0" indent="0"/>
            <a:r>
              <a:rPr lang="zh-CN" altLang="en-US" sz="2000">
                <a:solidFill>
                  <a:srgbClr val="05073B"/>
                </a:solidFill>
                <a:latin typeface="-apple-system"/>
                <a:ea typeface="-apple-system"/>
                <a:sym typeface="+mn-ea"/>
              </a:rPr>
              <a:t>在塞纳河上，</a:t>
            </a:r>
            <a:r>
              <a:rPr lang="en-US" altLang="zh-CN" sz="2000">
                <a:solidFill>
                  <a:srgbClr val="05073B"/>
                </a:solidFill>
                <a:latin typeface="-apple-system"/>
                <a:ea typeface="-apple-system"/>
                <a:sym typeface="+mn-ea"/>
              </a:rPr>
              <a:t>2024</a:t>
            </a:r>
            <a:r>
              <a:rPr lang="zh-CN" altLang="en-US" sz="2000">
                <a:solidFill>
                  <a:srgbClr val="05073B"/>
                </a:solidFill>
                <a:latin typeface="-apple-system"/>
                <a:ea typeface="-apple-system"/>
                <a:sym typeface="+mn-ea"/>
              </a:rPr>
              <a:t>年巴黎奥运会开幕式打破了传统，首次在水上举行，各国代表团乘船穿越巴黎的心脏地带，最终抵达特罗卡德罗广场。</a:t>
            </a:r>
            <a:endParaRPr lang="zh-CN" altLang="en-US" sz="2000">
              <a:solidFill>
                <a:srgbClr val="05073B"/>
              </a:solidFill>
              <a:latin typeface="-apple-system"/>
              <a:ea typeface="-apple-system"/>
              <a:sym typeface="+mn-ea"/>
            </a:endParaRPr>
          </a:p>
        </p:txBody>
      </p:sp>
      <p:sp>
        <p:nvSpPr>
          <p:cNvPr id="6" name="文本框 5"/>
          <p:cNvSpPr txBox="1"/>
          <p:nvPr/>
        </p:nvSpPr>
        <p:spPr>
          <a:xfrm>
            <a:off x="2753995" y="102870"/>
            <a:ext cx="9672955" cy="475615"/>
          </a:xfrm>
          <a:prstGeom prst="rect">
            <a:avLst/>
          </a:prstGeom>
          <a:noFill/>
        </p:spPr>
        <p:txBody>
          <a:bodyPr wrap="square" rtlCol="0" anchor="t">
            <a:spAutoFit/>
          </a:bodyPr>
          <a:lstStyle/>
          <a:p>
            <a:r>
              <a:rPr lang="en-US" altLang="zh-CN" sz="2500" b="1">
                <a:solidFill>
                  <a:srgbClr val="FF0000"/>
                </a:solidFill>
                <a:latin typeface="Times New Roman" panose="02020603050405020304"/>
                <a:ea typeface="Times New Roman" panose="02020603050405020304"/>
                <a:sym typeface="+mn-ea"/>
              </a:rPr>
              <a:t>where </a:t>
            </a:r>
            <a:r>
              <a:rPr lang="en-US" altLang="zh-CN" sz="2500">
                <a:solidFill>
                  <a:srgbClr val="05073B"/>
                </a:solidFill>
                <a:latin typeface="Times New Roman" panose="02020603050405020304"/>
                <a:ea typeface="Times New Roman" panose="02020603050405020304"/>
                <a:sym typeface="+mn-ea"/>
              </a:rPr>
              <a:t>the opening ceremony of the 2024 Paris Olympics broke tradition </a:t>
            </a:r>
            <a:endParaRPr lang="en-US" altLang="zh-CN" sz="2500" b="1">
              <a:solidFill>
                <a:srgbClr val="FF0000"/>
              </a:solidFill>
              <a:latin typeface="Times New Roman" panose="02020603050405020304"/>
              <a:ea typeface="Times New Roman" panose="02020603050405020304"/>
              <a:sym typeface="+mn-ea"/>
            </a:endParaRPr>
          </a:p>
        </p:txBody>
      </p:sp>
      <p:sp>
        <p:nvSpPr>
          <p:cNvPr id="12" name="线形标注 2(带边框和强调线) 11"/>
          <p:cNvSpPr/>
          <p:nvPr/>
        </p:nvSpPr>
        <p:spPr>
          <a:xfrm>
            <a:off x="4269105" y="1789430"/>
            <a:ext cx="6979285" cy="484505"/>
          </a:xfrm>
          <a:prstGeom prst="accentBorderCallout2">
            <a:avLst>
              <a:gd name="adj1" fmla="val 29882"/>
              <a:gd name="adj2" fmla="val -2364"/>
              <a:gd name="adj3" fmla="val 26212"/>
              <a:gd name="adj4" fmla="val -7164"/>
              <a:gd name="adj5" fmla="val -243774"/>
              <a:gd name="adj6" fmla="val -12893"/>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p:cNvSpPr txBox="1"/>
          <p:nvPr/>
        </p:nvSpPr>
        <p:spPr>
          <a:xfrm>
            <a:off x="4411980" y="1847215"/>
            <a:ext cx="6837045" cy="368300"/>
          </a:xfrm>
          <a:prstGeom prst="rect">
            <a:avLst/>
          </a:prstGeom>
          <a:noFill/>
        </p:spPr>
        <p:txBody>
          <a:bodyPr wrap="square" rtlCol="0">
            <a:spAutoFit/>
          </a:bodyPr>
          <a:lstStyle/>
          <a:p>
            <a:r>
              <a:rPr lang="en-US" altLang="zh-CN" b="1">
                <a:solidFill>
                  <a:schemeClr val="bg1"/>
                </a:solidFill>
              </a:rPr>
              <a:t>where</a:t>
            </a:r>
            <a:r>
              <a:rPr lang="zh-CN" altLang="en-US" b="1">
                <a:solidFill>
                  <a:schemeClr val="bg1"/>
                </a:solidFill>
              </a:rPr>
              <a:t>指代地点，在从句中充当地点状语，可用介词</a:t>
            </a:r>
            <a:r>
              <a:rPr lang="en-US" altLang="zh-CN" b="1">
                <a:solidFill>
                  <a:schemeClr val="bg1"/>
                </a:solidFill>
              </a:rPr>
              <a:t>+which</a:t>
            </a:r>
            <a:r>
              <a:rPr lang="zh-CN" altLang="en-US" b="1">
                <a:solidFill>
                  <a:schemeClr val="bg1"/>
                </a:solidFill>
              </a:rPr>
              <a:t>替换</a:t>
            </a:r>
            <a:endParaRPr lang="zh-CN" altLang="en-US" b="1">
              <a:solidFill>
                <a:schemeClr val="bg1"/>
              </a:solidFill>
            </a:endParaRPr>
          </a:p>
        </p:txBody>
      </p:sp>
      <p:pic>
        <p:nvPicPr>
          <p:cNvPr id="5" name="图片 4"/>
          <p:cNvPicPr/>
          <p:nvPr/>
        </p:nvPicPr>
        <p:blipFill>
          <a:blip r:embed="rId2"/>
          <a:srcRect t="50861"/>
        </p:blipFill>
        <p:spPr>
          <a:xfrm>
            <a:off x="4213225" y="4098925"/>
            <a:ext cx="3931920" cy="2739390"/>
          </a:xfrm>
          <a:prstGeom prst="rect">
            <a:avLst/>
          </a:prstGeom>
        </p:spPr>
      </p:pic>
      <p:pic>
        <p:nvPicPr>
          <p:cNvPr id="15" name="图片 14"/>
          <p:cNvPicPr/>
          <p:nvPr/>
        </p:nvPicPr>
        <p:blipFill>
          <a:blip r:embed="rId2"/>
          <a:srcRect b="50283"/>
        </p:blipFill>
        <p:spPr>
          <a:xfrm>
            <a:off x="8145145" y="4104005"/>
            <a:ext cx="4046855" cy="2730500"/>
          </a:xfrm>
          <a:prstGeom prst="rect">
            <a:avLst/>
          </a:prstGeom>
        </p:spPr>
      </p:pic>
      <p:sp>
        <p:nvSpPr>
          <p:cNvPr id="17" name="文本框 16"/>
          <p:cNvSpPr txBox="1"/>
          <p:nvPr/>
        </p:nvSpPr>
        <p:spPr>
          <a:xfrm>
            <a:off x="189865" y="2171065"/>
            <a:ext cx="11914505" cy="1245235"/>
          </a:xfrm>
          <a:prstGeom prst="rect">
            <a:avLst/>
          </a:prstGeom>
        </p:spPr>
        <p:txBody>
          <a:bodyPr wrap="square">
            <a:spAutoFit/>
          </a:bodyPr>
          <a:lstStyle/>
          <a:p>
            <a:pPr indent="0" algn="just" fontAlgn="auto">
              <a:lnSpc>
                <a:spcPct val="100000"/>
              </a:lnSpc>
            </a:pPr>
            <a:r>
              <a:rPr lang="en-US" altLang="zh-CN" sz="2500">
                <a:solidFill>
                  <a:srgbClr val="000000"/>
                </a:solidFill>
                <a:latin typeface="Times New Roman" panose="02020603050405020304"/>
                <a:ea typeface="Times New Roman" panose="02020603050405020304"/>
              </a:rPr>
              <a:t>For the Chinese delegation at the opening ceremony of the 2024 Paris Olympics, Chinese table tennis player Ma Long and synchronized swimmer Feng Yu, ____________________</a:t>
            </a:r>
            <a:endParaRPr lang="en-US" altLang="zh-CN" sz="2500">
              <a:solidFill>
                <a:srgbClr val="000000"/>
              </a:solidFill>
              <a:latin typeface="Times New Roman" panose="02020603050405020304"/>
              <a:ea typeface="Times New Roman" panose="02020603050405020304"/>
            </a:endParaRPr>
          </a:p>
          <a:p>
            <a:pPr indent="0" algn="just" fontAlgn="auto">
              <a:lnSpc>
                <a:spcPct val="100000"/>
              </a:lnSpc>
            </a:pPr>
            <a:r>
              <a:rPr lang="en-US" altLang="zh-CN" sz="2500">
                <a:solidFill>
                  <a:srgbClr val="000000"/>
                </a:solidFill>
                <a:latin typeface="Times New Roman" panose="02020603050405020304"/>
                <a:ea typeface="Times New Roman" panose="02020603050405020304"/>
              </a:rPr>
              <a:t>___________________ , led the team into the stadium. </a:t>
            </a:r>
            <a:endParaRPr lang="en-US" altLang="zh-CN" sz="2500">
              <a:solidFill>
                <a:srgbClr val="000000"/>
              </a:solidFill>
              <a:latin typeface="Times New Roman" panose="02020603050405020304"/>
              <a:ea typeface="Times New Roman" panose="02020603050405020304"/>
            </a:endParaRPr>
          </a:p>
        </p:txBody>
      </p:sp>
      <p:sp>
        <p:nvSpPr>
          <p:cNvPr id="18" name="文本框 17"/>
          <p:cNvSpPr txBox="1"/>
          <p:nvPr/>
        </p:nvSpPr>
        <p:spPr>
          <a:xfrm>
            <a:off x="8862060" y="2539365"/>
            <a:ext cx="3160395" cy="475615"/>
          </a:xfrm>
          <a:prstGeom prst="rect">
            <a:avLst/>
          </a:prstGeom>
          <a:noFill/>
        </p:spPr>
        <p:txBody>
          <a:bodyPr wrap="square" rtlCol="0" anchor="t">
            <a:spAutoFit/>
          </a:bodyPr>
          <a:lstStyle/>
          <a:p>
            <a:r>
              <a:rPr lang="en-US" altLang="zh-CN" sz="2500" b="1">
                <a:solidFill>
                  <a:srgbClr val="FF0000"/>
                </a:solidFill>
                <a:latin typeface="Times New Roman" panose="02020603050405020304"/>
                <a:ea typeface="Times New Roman" panose="02020603050405020304"/>
                <a:sym typeface="+mn-ea"/>
              </a:rPr>
              <a:t>whom/who </a:t>
            </a:r>
            <a:r>
              <a:rPr lang="en-US" altLang="zh-CN" sz="2500">
                <a:solidFill>
                  <a:srgbClr val="000000"/>
                </a:solidFill>
                <a:latin typeface="Times New Roman" panose="02020603050405020304"/>
                <a:ea typeface="Times New Roman" panose="02020603050405020304"/>
                <a:sym typeface="+mn-ea"/>
              </a:rPr>
              <a:t>they chose </a:t>
            </a:r>
            <a:endParaRPr lang="en-US" altLang="zh-CN" sz="2500" b="1">
              <a:solidFill>
                <a:srgbClr val="FF0000"/>
              </a:solidFill>
              <a:latin typeface="Times New Roman" panose="02020603050405020304"/>
              <a:ea typeface="Times New Roman" panose="02020603050405020304"/>
              <a:sym typeface="+mn-ea"/>
            </a:endParaRPr>
          </a:p>
        </p:txBody>
      </p:sp>
      <p:sp>
        <p:nvSpPr>
          <p:cNvPr id="19" name="文本框 18"/>
          <p:cNvSpPr txBox="1"/>
          <p:nvPr/>
        </p:nvSpPr>
        <p:spPr>
          <a:xfrm>
            <a:off x="273685" y="2913380"/>
            <a:ext cx="3054985" cy="475615"/>
          </a:xfrm>
          <a:prstGeom prst="rect">
            <a:avLst/>
          </a:prstGeom>
          <a:noFill/>
        </p:spPr>
        <p:txBody>
          <a:bodyPr wrap="square" rtlCol="0" anchor="t">
            <a:spAutoFit/>
          </a:bodyPr>
          <a:lstStyle/>
          <a:p>
            <a:r>
              <a:rPr lang="en-US" altLang="zh-CN" sz="2500">
                <a:solidFill>
                  <a:srgbClr val="000000"/>
                </a:solidFill>
                <a:latin typeface="Times New Roman" panose="02020603050405020304"/>
                <a:ea typeface="Times New Roman" panose="02020603050405020304"/>
                <a:sym typeface="+mn-ea"/>
              </a:rPr>
              <a:t>as </a:t>
            </a:r>
            <a:r>
              <a:rPr lang="en-US" altLang="zh-CN" sz="2500" b="1">
                <a:solidFill>
                  <a:srgbClr val="000000"/>
                </a:solidFill>
                <a:latin typeface="Times New Roman" panose="02020603050405020304"/>
                <a:ea typeface="Times New Roman" panose="02020603050405020304"/>
                <a:sym typeface="+mn-ea"/>
              </a:rPr>
              <a:t>flag bearers</a:t>
            </a:r>
            <a:r>
              <a:rPr lang="en-US" altLang="zh-CN" sz="2500" b="1">
                <a:solidFill>
                  <a:srgbClr val="FF0000"/>
                </a:solidFill>
                <a:latin typeface="Times New Roman" panose="02020603050405020304"/>
                <a:ea typeface="Times New Roman" panose="02020603050405020304"/>
                <a:sym typeface="+mn-ea"/>
              </a:rPr>
              <a:t> </a:t>
            </a:r>
            <a:endParaRPr lang="en-US" altLang="zh-CN" sz="2500" b="1">
              <a:solidFill>
                <a:srgbClr val="FF0000"/>
              </a:solidFill>
              <a:latin typeface="Times New Roman" panose="02020603050405020304"/>
              <a:ea typeface="Times New Roman" panose="02020603050405020304"/>
              <a:sym typeface="+mn-ea"/>
            </a:endParaRPr>
          </a:p>
        </p:txBody>
      </p:sp>
      <p:sp>
        <p:nvSpPr>
          <p:cNvPr id="20" name="线形标注 2(带边框和强调线) 19"/>
          <p:cNvSpPr/>
          <p:nvPr/>
        </p:nvSpPr>
        <p:spPr>
          <a:xfrm>
            <a:off x="1298575" y="3484245"/>
            <a:ext cx="7689215" cy="484505"/>
          </a:xfrm>
          <a:prstGeom prst="accentBorderCallout2">
            <a:avLst>
              <a:gd name="adj1" fmla="val 22542"/>
              <a:gd name="adj2" fmla="val 101770"/>
              <a:gd name="adj3" fmla="val -1572"/>
              <a:gd name="adj4" fmla="val 105527"/>
              <a:gd name="adj5" fmla="val -106815"/>
              <a:gd name="adj6" fmla="val 112395"/>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文本框 20"/>
          <p:cNvSpPr txBox="1"/>
          <p:nvPr/>
        </p:nvSpPr>
        <p:spPr>
          <a:xfrm>
            <a:off x="1247140" y="3537585"/>
            <a:ext cx="7787640" cy="368300"/>
          </a:xfrm>
          <a:prstGeom prst="rect">
            <a:avLst/>
          </a:prstGeom>
          <a:noFill/>
        </p:spPr>
        <p:txBody>
          <a:bodyPr wrap="square" rtlCol="0">
            <a:spAutoFit/>
          </a:bodyPr>
          <a:lstStyle/>
          <a:p>
            <a:r>
              <a:rPr lang="en-US" altLang="zh-CN" b="1">
                <a:solidFill>
                  <a:schemeClr val="bg1"/>
                </a:solidFill>
              </a:rPr>
              <a:t>who</a:t>
            </a:r>
            <a:r>
              <a:rPr lang="zh-CN" altLang="en-US" b="1">
                <a:solidFill>
                  <a:schemeClr val="bg1"/>
                </a:solidFill>
              </a:rPr>
              <a:t>指代人，在从句中充当主语或宾语；</a:t>
            </a:r>
            <a:r>
              <a:rPr lang="en-US" altLang="zh-CN" b="1">
                <a:solidFill>
                  <a:schemeClr val="bg1"/>
                </a:solidFill>
              </a:rPr>
              <a:t>whom</a:t>
            </a:r>
            <a:r>
              <a:rPr lang="zh-CN" altLang="en-US" b="1">
                <a:solidFill>
                  <a:schemeClr val="bg1"/>
                </a:solidFill>
              </a:rPr>
              <a:t>指代人，在从句中充当宾语</a:t>
            </a:r>
            <a:endParaRPr lang="zh-CN" altLang="en-US" b="1">
              <a:solidFill>
                <a:schemeClr val="bg1"/>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blinds(horizontal)">
                                      <p:cBhvr>
                                        <p:cTn id="25" dur="500"/>
                                        <p:tgtEl>
                                          <p:spTgt spid="2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blinds(horizontal)">
                                      <p:cBhvr>
                                        <p:cTn id="30" dur="500"/>
                                        <p:tgtEl>
                                          <p:spTgt spid="1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blinds(horizontal)">
                                      <p:cBhvr>
                                        <p:cTn id="35" dur="500"/>
                                        <p:tgtEl>
                                          <p:spTgt spid="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linds(horizontal)">
                                      <p:cBhvr>
                                        <p:cTn id="40" dur="500"/>
                                        <p:tgtEl>
                                          <p:spTgt spid="20"/>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linds(horizont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20"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p:nvPr/>
        </p:nvPicPr>
        <p:blipFill>
          <a:blip r:embed="rId1"/>
          <a:srcRect l="9319" r="9246"/>
        </p:blipFill>
        <p:spPr>
          <a:xfrm>
            <a:off x="8237220" y="3865245"/>
            <a:ext cx="3954780" cy="3009900"/>
          </a:xfrm>
          <a:prstGeom prst="rect">
            <a:avLst/>
          </a:prstGeom>
        </p:spPr>
      </p:pic>
      <p:sp>
        <p:nvSpPr>
          <p:cNvPr id="16" name="文本框 15"/>
          <p:cNvSpPr txBox="1"/>
          <p:nvPr/>
        </p:nvSpPr>
        <p:spPr>
          <a:xfrm>
            <a:off x="4411980" y="1847215"/>
            <a:ext cx="6837045" cy="368300"/>
          </a:xfrm>
          <a:prstGeom prst="rect">
            <a:avLst/>
          </a:prstGeom>
          <a:noFill/>
        </p:spPr>
        <p:txBody>
          <a:bodyPr wrap="square" rtlCol="0">
            <a:spAutoFit/>
          </a:bodyPr>
          <a:lstStyle/>
          <a:p>
            <a:r>
              <a:rPr lang="en-US" altLang="zh-CN" b="1">
                <a:solidFill>
                  <a:schemeClr val="bg1"/>
                </a:solidFill>
              </a:rPr>
              <a:t>where</a:t>
            </a:r>
            <a:r>
              <a:rPr lang="zh-CN" altLang="en-US" b="1">
                <a:solidFill>
                  <a:schemeClr val="bg1"/>
                </a:solidFill>
              </a:rPr>
              <a:t>指代地点，在从句中充当地点状语，可用介词</a:t>
            </a:r>
            <a:r>
              <a:rPr lang="en-US" altLang="zh-CN" b="1">
                <a:solidFill>
                  <a:schemeClr val="bg1"/>
                </a:solidFill>
              </a:rPr>
              <a:t>+which</a:t>
            </a:r>
            <a:r>
              <a:rPr lang="zh-CN" altLang="en-US" b="1">
                <a:solidFill>
                  <a:schemeClr val="bg1"/>
                </a:solidFill>
              </a:rPr>
              <a:t>替换</a:t>
            </a:r>
            <a:endParaRPr lang="zh-CN" altLang="en-US" b="1">
              <a:solidFill>
                <a:schemeClr val="bg1"/>
              </a:solidFill>
            </a:endParaRPr>
          </a:p>
        </p:txBody>
      </p:sp>
      <p:sp>
        <p:nvSpPr>
          <p:cNvPr id="14" name="文本框 13"/>
          <p:cNvSpPr txBox="1"/>
          <p:nvPr/>
        </p:nvSpPr>
        <p:spPr>
          <a:xfrm>
            <a:off x="4411980" y="3601720"/>
            <a:ext cx="6003925" cy="368300"/>
          </a:xfrm>
          <a:prstGeom prst="rect">
            <a:avLst/>
          </a:prstGeom>
          <a:noFill/>
        </p:spPr>
        <p:txBody>
          <a:bodyPr wrap="square" rtlCol="0">
            <a:spAutoFit/>
          </a:bodyPr>
          <a:lstStyle/>
          <a:p>
            <a:r>
              <a:rPr lang="en-US" altLang="zh-CN" b="1">
                <a:solidFill>
                  <a:schemeClr val="bg1"/>
                </a:solidFill>
              </a:rPr>
              <a:t>whose</a:t>
            </a:r>
            <a:r>
              <a:rPr lang="zh-CN" altLang="en-US" b="1">
                <a:solidFill>
                  <a:schemeClr val="bg1"/>
                </a:solidFill>
              </a:rPr>
              <a:t>指代人或物，在从句中充当主语或宾语的定语</a:t>
            </a:r>
            <a:endParaRPr lang="zh-CN" altLang="en-US" b="1">
              <a:solidFill>
                <a:schemeClr val="bg1"/>
              </a:solidFill>
            </a:endParaRPr>
          </a:p>
        </p:txBody>
      </p:sp>
      <p:sp>
        <p:nvSpPr>
          <p:cNvPr id="15" name="文本框 14"/>
          <p:cNvSpPr txBox="1"/>
          <p:nvPr/>
        </p:nvSpPr>
        <p:spPr>
          <a:xfrm>
            <a:off x="168910" y="445770"/>
            <a:ext cx="12230100" cy="1014730"/>
          </a:xfrm>
          <a:prstGeom prst="rect">
            <a:avLst/>
          </a:prstGeom>
          <a:noFill/>
        </p:spPr>
        <p:txBody>
          <a:bodyPr wrap="square" rtlCol="0" anchor="t">
            <a:spAutoFit/>
          </a:bodyPr>
          <a:lstStyle/>
          <a:p>
            <a:pPr indent="0" fontAlgn="auto">
              <a:lnSpc>
                <a:spcPts val="3600"/>
              </a:lnSpc>
            </a:pPr>
            <a:r>
              <a:rPr lang="en-US" altLang="zh-CN" sz="2500">
                <a:solidFill>
                  <a:srgbClr val="05073B"/>
                </a:solidFill>
                <a:latin typeface="Times New Roman" panose="02020603050405020304"/>
                <a:ea typeface="Times New Roman" panose="02020603050405020304"/>
                <a:sym typeface="+mn-ea"/>
              </a:rPr>
              <a:t>Renowned artists like Lady Gaga and Celine Dion captivated the audience with their grand appearances, ______________________________________________________________.</a:t>
            </a:r>
            <a:endParaRPr lang="en-US" altLang="zh-CN" sz="2500">
              <a:solidFill>
                <a:srgbClr val="05073B"/>
              </a:solidFill>
              <a:latin typeface="Times New Roman" panose="02020603050405020304"/>
              <a:ea typeface="Times New Roman" panose="02020603050405020304"/>
              <a:sym typeface="+mn-ea"/>
            </a:endParaRPr>
          </a:p>
        </p:txBody>
      </p:sp>
      <p:sp>
        <p:nvSpPr>
          <p:cNvPr id="17" name="文本框 16"/>
          <p:cNvSpPr txBox="1"/>
          <p:nvPr/>
        </p:nvSpPr>
        <p:spPr>
          <a:xfrm>
            <a:off x="2134235" y="905510"/>
            <a:ext cx="10057765" cy="475615"/>
          </a:xfrm>
          <a:prstGeom prst="rect">
            <a:avLst/>
          </a:prstGeom>
          <a:noFill/>
        </p:spPr>
        <p:txBody>
          <a:bodyPr wrap="square" rtlCol="0" anchor="t">
            <a:spAutoFit/>
          </a:bodyPr>
          <a:lstStyle/>
          <a:p>
            <a:r>
              <a:rPr lang="en-US" altLang="zh-CN" sz="2500" b="1">
                <a:solidFill>
                  <a:srgbClr val="FF0000"/>
                </a:solidFill>
                <a:latin typeface="Times New Roman" panose="02020603050405020304"/>
                <a:ea typeface="Times New Roman" panose="02020603050405020304"/>
                <a:sym typeface="+mn-ea"/>
              </a:rPr>
              <a:t>whose</a:t>
            </a:r>
            <a:r>
              <a:rPr lang="en-US" altLang="zh-CN" sz="2500">
                <a:solidFill>
                  <a:srgbClr val="05073B"/>
                </a:solidFill>
                <a:latin typeface="Times New Roman" panose="02020603050405020304"/>
                <a:ea typeface="Times New Roman" panose="02020603050405020304"/>
                <a:sym typeface="+mn-ea"/>
              </a:rPr>
              <a:t> electrifying performances </a:t>
            </a:r>
            <a:r>
              <a:rPr lang="en-US" altLang="zh-CN" sz="2500">
                <a:solidFill>
                  <a:srgbClr val="0000FF"/>
                </a:solidFill>
                <a:latin typeface="Times New Roman" panose="02020603050405020304"/>
                <a:ea typeface="Times New Roman" panose="02020603050405020304"/>
                <a:sym typeface="+mn-ea"/>
              </a:rPr>
              <a:t>added a touch of glamour to</a:t>
            </a:r>
            <a:r>
              <a:rPr lang="en-US" altLang="zh-CN" sz="2500">
                <a:solidFill>
                  <a:srgbClr val="05073B"/>
                </a:solidFill>
                <a:latin typeface="Times New Roman" panose="02020603050405020304"/>
                <a:ea typeface="Times New Roman" panose="02020603050405020304"/>
                <a:sym typeface="+mn-ea"/>
              </a:rPr>
              <a:t> the evening</a:t>
            </a:r>
            <a:endParaRPr lang="en-US" altLang="zh-CN" sz="2500">
              <a:solidFill>
                <a:srgbClr val="05073B"/>
              </a:solidFill>
              <a:latin typeface="Times New Roman" panose="02020603050405020304"/>
              <a:ea typeface="Times New Roman" panose="02020603050405020304"/>
              <a:sym typeface="+mn-ea"/>
            </a:endParaRPr>
          </a:p>
        </p:txBody>
      </p:sp>
      <p:sp>
        <p:nvSpPr>
          <p:cNvPr id="18" name="文本框 17"/>
          <p:cNvSpPr txBox="1"/>
          <p:nvPr/>
        </p:nvSpPr>
        <p:spPr>
          <a:xfrm>
            <a:off x="319405" y="1543050"/>
            <a:ext cx="11629390" cy="337185"/>
          </a:xfrm>
          <a:prstGeom prst="rect">
            <a:avLst/>
          </a:prstGeom>
          <a:noFill/>
        </p:spPr>
        <p:txBody>
          <a:bodyPr wrap="square" rtlCol="0" anchor="t">
            <a:spAutoFit/>
          </a:bodyPr>
          <a:lstStyle/>
          <a:p>
            <a:pPr lvl="0" algn="l">
              <a:buClrTx/>
              <a:buSzTx/>
              <a:buFontTx/>
            </a:pPr>
            <a:r>
              <a:rPr lang="zh-CN" altLang="en-US" sz="2000">
                <a:solidFill>
                  <a:srgbClr val="05073B"/>
                </a:solidFill>
                <a:latin typeface="-apple-system"/>
                <a:ea typeface="-apple-system"/>
                <a:sym typeface="+mn-ea"/>
              </a:rPr>
              <a:t>像Lady Gaga和席琳·迪翁这样的知名艺术家以他们盛大的出场吸引了观众，他们激动人心的表演为当晚增添了一抹魅力。</a:t>
            </a:r>
            <a:endParaRPr lang="zh-CN" altLang="en-US" sz="2000">
              <a:solidFill>
                <a:srgbClr val="05073B"/>
              </a:solidFill>
              <a:latin typeface="-apple-system"/>
              <a:ea typeface="-apple-system"/>
              <a:sym typeface="+mn-ea"/>
            </a:endParaRPr>
          </a:p>
        </p:txBody>
      </p:sp>
      <p:sp>
        <p:nvSpPr>
          <p:cNvPr id="19" name="线形标注 2(带边框和强调线) 18"/>
          <p:cNvSpPr/>
          <p:nvPr/>
        </p:nvSpPr>
        <p:spPr>
          <a:xfrm>
            <a:off x="3973195" y="1983105"/>
            <a:ext cx="6202680" cy="484505"/>
          </a:xfrm>
          <a:prstGeom prst="accentBorderCallout2">
            <a:avLst>
              <a:gd name="adj1" fmla="val 29882"/>
              <a:gd name="adj2" fmla="val -2364"/>
              <a:gd name="adj3" fmla="val 24377"/>
              <a:gd name="adj4" fmla="val -8528"/>
              <a:gd name="adj5" fmla="val -92005"/>
              <a:gd name="adj6" fmla="val -192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文本框 19"/>
          <p:cNvSpPr txBox="1"/>
          <p:nvPr/>
        </p:nvSpPr>
        <p:spPr>
          <a:xfrm>
            <a:off x="4168775" y="2042160"/>
            <a:ext cx="6003925" cy="368300"/>
          </a:xfrm>
          <a:prstGeom prst="rect">
            <a:avLst/>
          </a:prstGeom>
          <a:noFill/>
        </p:spPr>
        <p:txBody>
          <a:bodyPr wrap="square" rtlCol="0">
            <a:spAutoFit/>
          </a:bodyPr>
          <a:lstStyle/>
          <a:p>
            <a:r>
              <a:rPr lang="en-US" altLang="zh-CN" b="1">
                <a:solidFill>
                  <a:schemeClr val="bg1"/>
                </a:solidFill>
              </a:rPr>
              <a:t>whose</a:t>
            </a:r>
            <a:r>
              <a:rPr lang="zh-CN" altLang="en-US" b="1">
                <a:solidFill>
                  <a:schemeClr val="bg1"/>
                </a:solidFill>
              </a:rPr>
              <a:t>指代人或物，在从句中充当主语或宾语的定语</a:t>
            </a:r>
            <a:endParaRPr lang="zh-CN" altLang="en-US" b="1">
              <a:solidFill>
                <a:schemeClr val="bg1"/>
              </a:solidFill>
            </a:endParaRPr>
          </a:p>
        </p:txBody>
      </p:sp>
      <p:sp>
        <p:nvSpPr>
          <p:cNvPr id="21" name="文本框 20"/>
          <p:cNvSpPr txBox="1"/>
          <p:nvPr/>
        </p:nvSpPr>
        <p:spPr>
          <a:xfrm>
            <a:off x="1112520" y="2602230"/>
            <a:ext cx="10904855" cy="475615"/>
          </a:xfrm>
          <a:prstGeom prst="rect">
            <a:avLst/>
          </a:prstGeom>
          <a:noFill/>
        </p:spPr>
        <p:txBody>
          <a:bodyPr wrap="square" rtlCol="0" anchor="t">
            <a:spAutoFit/>
          </a:bodyPr>
          <a:lstStyle/>
          <a:p>
            <a:r>
              <a:rPr lang="en-US" altLang="zh-CN" sz="2500" b="1">
                <a:solidFill>
                  <a:srgbClr val="FF0000"/>
                </a:solidFill>
                <a:latin typeface="Times New Roman" panose="02020603050405020304"/>
                <a:ea typeface="Times New Roman" panose="02020603050405020304"/>
                <a:sym typeface="+mn-ea"/>
              </a:rPr>
              <a:t>of whom </a:t>
            </a:r>
            <a:r>
              <a:rPr lang="en-US" altLang="zh-CN" sz="2500">
                <a:solidFill>
                  <a:srgbClr val="05073B"/>
                </a:solidFill>
                <a:latin typeface="Times New Roman" panose="02020603050405020304"/>
                <a:ea typeface="Times New Roman" panose="02020603050405020304"/>
                <a:sym typeface="+mn-ea"/>
              </a:rPr>
              <a:t>the electrifying performances </a:t>
            </a:r>
            <a:r>
              <a:rPr lang="en-US" altLang="zh-CN" sz="2500">
                <a:solidFill>
                  <a:srgbClr val="0000FF"/>
                </a:solidFill>
                <a:latin typeface="Times New Roman" panose="02020603050405020304"/>
                <a:ea typeface="Times New Roman" panose="02020603050405020304"/>
                <a:sym typeface="+mn-ea"/>
              </a:rPr>
              <a:t>added a touch of glamour to </a:t>
            </a:r>
            <a:r>
              <a:rPr lang="en-US" altLang="zh-CN" sz="2500">
                <a:solidFill>
                  <a:schemeClr val="tx1"/>
                </a:solidFill>
                <a:latin typeface="Times New Roman" panose="02020603050405020304"/>
                <a:ea typeface="Times New Roman" panose="02020603050405020304"/>
                <a:sym typeface="+mn-ea"/>
              </a:rPr>
              <a:t>the evening</a:t>
            </a:r>
            <a:endParaRPr lang="en-US" altLang="zh-CN" sz="2500" b="1">
              <a:solidFill>
                <a:schemeClr val="tx1"/>
              </a:solidFill>
              <a:latin typeface="Times New Roman" panose="02020603050405020304"/>
              <a:ea typeface="Times New Roman" panose="02020603050405020304"/>
              <a:sym typeface="+mn-ea"/>
            </a:endParaRPr>
          </a:p>
        </p:txBody>
      </p:sp>
      <p:sp>
        <p:nvSpPr>
          <p:cNvPr id="22" name="文本框 21"/>
          <p:cNvSpPr txBox="1"/>
          <p:nvPr/>
        </p:nvSpPr>
        <p:spPr>
          <a:xfrm>
            <a:off x="1106170" y="3123565"/>
            <a:ext cx="10904855" cy="475615"/>
          </a:xfrm>
          <a:prstGeom prst="rect">
            <a:avLst/>
          </a:prstGeom>
          <a:noFill/>
        </p:spPr>
        <p:txBody>
          <a:bodyPr wrap="square" rtlCol="0" anchor="t">
            <a:spAutoFit/>
          </a:bodyPr>
          <a:lstStyle/>
          <a:p>
            <a:r>
              <a:rPr lang="en-US" altLang="zh-CN" sz="2500">
                <a:solidFill>
                  <a:srgbClr val="05073B"/>
                </a:solidFill>
                <a:latin typeface="Times New Roman" panose="02020603050405020304"/>
                <a:ea typeface="Times New Roman" panose="02020603050405020304"/>
                <a:sym typeface="+mn-ea"/>
              </a:rPr>
              <a:t>the electrifying performances </a:t>
            </a:r>
            <a:r>
              <a:rPr lang="en-US" altLang="zh-CN" sz="2500" b="1">
                <a:solidFill>
                  <a:srgbClr val="FF0000"/>
                </a:solidFill>
                <a:latin typeface="Times New Roman" panose="02020603050405020304"/>
                <a:ea typeface="Times New Roman" panose="02020603050405020304"/>
                <a:sym typeface="+mn-ea"/>
              </a:rPr>
              <a:t>of whom </a:t>
            </a:r>
            <a:r>
              <a:rPr lang="en-US" altLang="zh-CN" sz="2500">
                <a:solidFill>
                  <a:srgbClr val="0000FF"/>
                </a:solidFill>
                <a:latin typeface="Times New Roman" panose="02020603050405020304"/>
                <a:ea typeface="Times New Roman" panose="02020603050405020304"/>
                <a:sym typeface="+mn-ea"/>
              </a:rPr>
              <a:t>added a touch of glamour to </a:t>
            </a:r>
            <a:r>
              <a:rPr lang="en-US" altLang="zh-CN" sz="2500">
                <a:solidFill>
                  <a:schemeClr val="tx1"/>
                </a:solidFill>
                <a:latin typeface="Times New Roman" panose="02020603050405020304"/>
                <a:ea typeface="Times New Roman" panose="02020603050405020304"/>
                <a:sym typeface="+mn-ea"/>
              </a:rPr>
              <a:t>the evening</a:t>
            </a:r>
            <a:endParaRPr lang="en-US" altLang="zh-CN" sz="2500" b="1">
              <a:solidFill>
                <a:schemeClr val="tx1"/>
              </a:solidFill>
              <a:latin typeface="Times New Roman" panose="02020603050405020304"/>
              <a:ea typeface="Times New Roman" panose="02020603050405020304"/>
              <a:sym typeface="+mn-ea"/>
            </a:endParaRPr>
          </a:p>
        </p:txBody>
      </p:sp>
      <p:pic>
        <p:nvPicPr>
          <p:cNvPr id="23" name="图片 22"/>
          <p:cNvPicPr/>
          <p:nvPr/>
        </p:nvPicPr>
        <p:blipFill>
          <a:blip r:embed="rId2"/>
        </p:blipFill>
        <p:spPr>
          <a:xfrm>
            <a:off x="0" y="3864610"/>
            <a:ext cx="3993515" cy="2999740"/>
          </a:xfrm>
          <a:prstGeom prst="rect">
            <a:avLst/>
          </a:prstGeom>
        </p:spPr>
      </p:pic>
      <p:pic>
        <p:nvPicPr>
          <p:cNvPr id="24" name="图片 23"/>
          <p:cNvPicPr/>
          <p:nvPr/>
        </p:nvPicPr>
        <p:blipFill>
          <a:blip r:embed="rId3"/>
        </p:blipFill>
        <p:spPr>
          <a:xfrm>
            <a:off x="3992880" y="3864610"/>
            <a:ext cx="4244975" cy="301307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linds(horizont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blinds(horizontal)">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linds(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p:blipFill>
        <p:spPr>
          <a:xfrm>
            <a:off x="512445" y="3281045"/>
            <a:ext cx="5788025" cy="3489960"/>
          </a:xfrm>
          <a:prstGeom prst="rect">
            <a:avLst/>
          </a:prstGeom>
        </p:spPr>
      </p:pic>
      <p:sp>
        <p:nvSpPr>
          <p:cNvPr id="3" name="文本框 2"/>
          <p:cNvSpPr txBox="1"/>
          <p:nvPr/>
        </p:nvSpPr>
        <p:spPr>
          <a:xfrm>
            <a:off x="635635" y="255905"/>
            <a:ext cx="10460355" cy="1245235"/>
          </a:xfrm>
          <a:prstGeom prst="rect">
            <a:avLst/>
          </a:prstGeom>
        </p:spPr>
        <p:txBody>
          <a:bodyPr wrap="square">
            <a:spAutoFit/>
          </a:bodyPr>
          <a:lstStyle/>
          <a:p>
            <a:pPr algn="just"/>
            <a:r>
              <a:rPr lang="en-US" altLang="zh-CN" sz="2500">
                <a:solidFill>
                  <a:srgbClr val="05073B"/>
                </a:solidFill>
                <a:latin typeface="Times New Roman" panose="02020603050405020304"/>
                <a:ea typeface="Times New Roman" panose="02020603050405020304"/>
              </a:rPr>
              <a:t>The Eiffel Tower, _____________________________ prominently against the Seine River's nightscape, </a:t>
            </a:r>
            <a:r>
              <a:rPr lang="en-US" altLang="zh-CN" sz="2500">
                <a:solidFill>
                  <a:srgbClr val="0000FF"/>
                </a:solidFill>
                <a:latin typeface="Times New Roman" panose="02020603050405020304"/>
                <a:ea typeface="Times New Roman" panose="02020603050405020304"/>
              </a:rPr>
              <a:t>added an unparalleled visual spectacle to</a:t>
            </a:r>
            <a:r>
              <a:rPr lang="en-US" altLang="zh-CN" sz="2500">
                <a:solidFill>
                  <a:srgbClr val="05073B"/>
                </a:solidFill>
                <a:latin typeface="Times New Roman" panose="02020603050405020304"/>
                <a:ea typeface="Times New Roman" panose="02020603050405020304"/>
              </a:rPr>
              <a:t> the opening ceremony of the 2024 Paris Olympics. </a:t>
            </a:r>
            <a:endParaRPr lang="en-US" altLang="zh-CN" sz="2500">
              <a:solidFill>
                <a:srgbClr val="05073B"/>
              </a:solidFill>
              <a:latin typeface="Times New Roman" panose="02020603050405020304"/>
              <a:ea typeface="Times New Roman" panose="02020603050405020304"/>
            </a:endParaRPr>
          </a:p>
        </p:txBody>
      </p:sp>
      <p:sp>
        <p:nvSpPr>
          <p:cNvPr id="4" name="文本框 3"/>
          <p:cNvSpPr txBox="1"/>
          <p:nvPr/>
        </p:nvSpPr>
        <p:spPr>
          <a:xfrm>
            <a:off x="709930" y="1501140"/>
            <a:ext cx="10328275" cy="706755"/>
          </a:xfrm>
          <a:prstGeom prst="rect">
            <a:avLst/>
          </a:prstGeom>
          <a:noFill/>
        </p:spPr>
        <p:txBody>
          <a:bodyPr wrap="square" rtlCol="0" anchor="t">
            <a:spAutoFit/>
          </a:bodyPr>
          <a:lstStyle/>
          <a:p>
            <a:r>
              <a:rPr lang="zh-CN" altLang="en-US" sz="2000">
                <a:solidFill>
                  <a:srgbClr val="05073B"/>
                </a:solidFill>
                <a:latin typeface="-apple-system"/>
                <a:ea typeface="-apple-system"/>
                <a:sym typeface="+mn-ea"/>
              </a:rPr>
              <a:t>埃菲尔铁塔</a:t>
            </a:r>
            <a:r>
              <a:rPr lang="en-US" altLang="zh-CN" sz="2000">
                <a:solidFill>
                  <a:srgbClr val="05073B"/>
                </a:solidFill>
                <a:latin typeface="-apple-system"/>
                <a:ea typeface="-apple-system"/>
                <a:sym typeface="+mn-ea"/>
              </a:rPr>
              <a:t>, </a:t>
            </a:r>
            <a:r>
              <a:rPr lang="zh-CN" altLang="en-US" sz="2000">
                <a:solidFill>
                  <a:srgbClr val="05073B"/>
                </a:solidFill>
                <a:latin typeface="-apple-system"/>
                <a:ea typeface="-apple-system"/>
                <a:sym typeface="+mn-ea"/>
              </a:rPr>
              <a:t>它那标志性的轮廓在塞纳河的夜景中格外突出，为</a:t>
            </a:r>
            <a:r>
              <a:rPr lang="en-US" altLang="zh-CN" sz="2000">
                <a:solidFill>
                  <a:srgbClr val="05073B"/>
                </a:solidFill>
                <a:latin typeface="-apple-system"/>
                <a:ea typeface="-apple-system"/>
                <a:sym typeface="+mn-ea"/>
              </a:rPr>
              <a:t>2024</a:t>
            </a:r>
            <a:r>
              <a:rPr lang="zh-CN" altLang="en-US" sz="2000">
                <a:solidFill>
                  <a:srgbClr val="05073B"/>
                </a:solidFill>
                <a:latin typeface="-apple-system"/>
                <a:ea typeface="-apple-system"/>
                <a:sym typeface="+mn-ea"/>
              </a:rPr>
              <a:t>年巴黎奥运会开幕式增添了无与伦比的视觉盛宴。</a:t>
            </a:r>
            <a:endParaRPr lang="zh-CN" altLang="en-US" sz="2000">
              <a:solidFill>
                <a:srgbClr val="05073B"/>
              </a:solidFill>
              <a:latin typeface="-apple-system"/>
              <a:ea typeface="-apple-system"/>
              <a:sym typeface="+mn-ea"/>
            </a:endParaRPr>
          </a:p>
        </p:txBody>
      </p:sp>
      <p:sp>
        <p:nvSpPr>
          <p:cNvPr id="5" name="文本框 4"/>
          <p:cNvSpPr txBox="1"/>
          <p:nvPr/>
        </p:nvSpPr>
        <p:spPr>
          <a:xfrm>
            <a:off x="3243580" y="255905"/>
            <a:ext cx="4169410" cy="475615"/>
          </a:xfrm>
          <a:prstGeom prst="rect">
            <a:avLst/>
          </a:prstGeom>
          <a:noFill/>
        </p:spPr>
        <p:txBody>
          <a:bodyPr wrap="square" rtlCol="0" anchor="t">
            <a:spAutoFit/>
          </a:bodyPr>
          <a:lstStyle/>
          <a:p>
            <a:r>
              <a:rPr lang="en-US" altLang="zh-CN" sz="2500" b="1">
                <a:solidFill>
                  <a:srgbClr val="FF0000"/>
                </a:solidFill>
                <a:latin typeface="Times New Roman" panose="02020603050405020304"/>
                <a:ea typeface="Times New Roman" panose="02020603050405020304"/>
                <a:sym typeface="+mn-ea"/>
              </a:rPr>
              <a:t>whose</a:t>
            </a:r>
            <a:r>
              <a:rPr lang="en-US" altLang="zh-CN" sz="2500">
                <a:solidFill>
                  <a:srgbClr val="05073B"/>
                </a:solidFill>
                <a:latin typeface="Times New Roman" panose="02020603050405020304"/>
                <a:ea typeface="Times New Roman" panose="02020603050405020304"/>
                <a:sym typeface="+mn-ea"/>
              </a:rPr>
              <a:t> iconic outline </a:t>
            </a:r>
            <a:r>
              <a:rPr lang="en-US" altLang="zh-CN" sz="2500">
                <a:solidFill>
                  <a:srgbClr val="0000FF"/>
                </a:solidFill>
                <a:latin typeface="Times New Roman" panose="02020603050405020304"/>
                <a:ea typeface="Times New Roman" panose="02020603050405020304"/>
                <a:sym typeface="+mn-ea"/>
              </a:rPr>
              <a:t>stood out</a:t>
            </a:r>
            <a:r>
              <a:rPr lang="en-US" altLang="zh-CN" sz="2500" b="1">
                <a:solidFill>
                  <a:srgbClr val="FF0000"/>
                </a:solidFill>
                <a:latin typeface="Times New Roman" panose="02020603050405020304"/>
                <a:ea typeface="Times New Roman" panose="02020603050405020304"/>
                <a:sym typeface="+mn-ea"/>
              </a:rPr>
              <a:t> </a:t>
            </a:r>
            <a:endParaRPr lang="en-US" altLang="zh-CN" sz="2500" b="1">
              <a:solidFill>
                <a:srgbClr val="FF0000"/>
              </a:solidFill>
              <a:latin typeface="Times New Roman" panose="02020603050405020304"/>
              <a:ea typeface="Times New Roman" panose="02020603050405020304"/>
              <a:sym typeface="+mn-ea"/>
            </a:endParaRPr>
          </a:p>
        </p:txBody>
      </p:sp>
      <p:sp>
        <p:nvSpPr>
          <p:cNvPr id="6" name="文本框 5"/>
          <p:cNvSpPr txBox="1"/>
          <p:nvPr/>
        </p:nvSpPr>
        <p:spPr>
          <a:xfrm>
            <a:off x="779780" y="2207895"/>
            <a:ext cx="4899660" cy="475615"/>
          </a:xfrm>
          <a:prstGeom prst="rect">
            <a:avLst/>
          </a:prstGeom>
          <a:noFill/>
        </p:spPr>
        <p:txBody>
          <a:bodyPr wrap="square" rtlCol="0" anchor="t">
            <a:spAutoFit/>
          </a:bodyPr>
          <a:lstStyle/>
          <a:p>
            <a:r>
              <a:rPr lang="en-US" altLang="zh-CN" sz="2500" b="1">
                <a:solidFill>
                  <a:srgbClr val="FF0000"/>
                </a:solidFill>
                <a:latin typeface="Times New Roman" panose="02020603050405020304"/>
                <a:ea typeface="Times New Roman" panose="02020603050405020304"/>
                <a:sym typeface="+mn-ea"/>
              </a:rPr>
              <a:t>of which </a:t>
            </a:r>
            <a:r>
              <a:rPr lang="en-US" altLang="zh-CN" sz="2500">
                <a:solidFill>
                  <a:srgbClr val="05073B"/>
                </a:solidFill>
                <a:latin typeface="Times New Roman" panose="02020603050405020304"/>
                <a:ea typeface="Times New Roman" panose="02020603050405020304"/>
                <a:sym typeface="+mn-ea"/>
              </a:rPr>
              <a:t>the iconic outline </a:t>
            </a:r>
            <a:r>
              <a:rPr lang="en-US" altLang="zh-CN" sz="2500">
                <a:solidFill>
                  <a:srgbClr val="0000FF"/>
                </a:solidFill>
                <a:latin typeface="Times New Roman" panose="02020603050405020304"/>
                <a:ea typeface="Times New Roman" panose="02020603050405020304"/>
                <a:sym typeface="+mn-ea"/>
              </a:rPr>
              <a:t>stood out</a:t>
            </a:r>
            <a:r>
              <a:rPr lang="en-US" altLang="zh-CN" sz="2500" b="1">
                <a:solidFill>
                  <a:srgbClr val="FF0000"/>
                </a:solidFill>
                <a:latin typeface="Times New Roman" panose="02020603050405020304"/>
                <a:ea typeface="Times New Roman" panose="02020603050405020304"/>
                <a:sym typeface="+mn-ea"/>
              </a:rPr>
              <a:t> </a:t>
            </a:r>
            <a:endParaRPr lang="en-US" altLang="zh-CN" sz="2500" b="1">
              <a:solidFill>
                <a:srgbClr val="FF0000"/>
              </a:solidFill>
              <a:latin typeface="Times New Roman" panose="02020603050405020304"/>
              <a:ea typeface="Times New Roman" panose="02020603050405020304"/>
              <a:sym typeface="+mn-ea"/>
            </a:endParaRPr>
          </a:p>
        </p:txBody>
      </p:sp>
      <p:sp>
        <p:nvSpPr>
          <p:cNvPr id="7" name="文本框 6"/>
          <p:cNvSpPr txBox="1"/>
          <p:nvPr/>
        </p:nvSpPr>
        <p:spPr>
          <a:xfrm>
            <a:off x="779780" y="2640330"/>
            <a:ext cx="4899660" cy="475615"/>
          </a:xfrm>
          <a:prstGeom prst="rect">
            <a:avLst/>
          </a:prstGeom>
          <a:noFill/>
        </p:spPr>
        <p:txBody>
          <a:bodyPr wrap="square" rtlCol="0" anchor="t">
            <a:spAutoFit/>
          </a:bodyPr>
          <a:lstStyle/>
          <a:p>
            <a:r>
              <a:rPr lang="en-US" altLang="zh-CN" sz="2500">
                <a:solidFill>
                  <a:srgbClr val="05073B"/>
                </a:solidFill>
                <a:latin typeface="Times New Roman" panose="02020603050405020304"/>
                <a:ea typeface="Times New Roman" panose="02020603050405020304"/>
                <a:sym typeface="+mn-ea"/>
              </a:rPr>
              <a:t>the iconic outline </a:t>
            </a:r>
            <a:r>
              <a:rPr lang="en-US" altLang="zh-CN" sz="2500" b="1">
                <a:solidFill>
                  <a:srgbClr val="FF0000"/>
                </a:solidFill>
                <a:latin typeface="Times New Roman" panose="02020603050405020304"/>
                <a:ea typeface="Times New Roman" panose="02020603050405020304"/>
                <a:sym typeface="+mn-ea"/>
              </a:rPr>
              <a:t>of which </a:t>
            </a:r>
            <a:r>
              <a:rPr lang="en-US" altLang="zh-CN" sz="2500">
                <a:solidFill>
                  <a:srgbClr val="0000FF"/>
                </a:solidFill>
                <a:latin typeface="Times New Roman" panose="02020603050405020304"/>
                <a:ea typeface="Times New Roman" panose="02020603050405020304"/>
                <a:sym typeface="+mn-ea"/>
              </a:rPr>
              <a:t>stood out</a:t>
            </a:r>
            <a:r>
              <a:rPr lang="en-US" altLang="zh-CN" sz="2500" b="1">
                <a:solidFill>
                  <a:srgbClr val="FF0000"/>
                </a:solidFill>
                <a:latin typeface="Times New Roman" panose="02020603050405020304"/>
                <a:ea typeface="Times New Roman" panose="02020603050405020304"/>
                <a:sym typeface="+mn-ea"/>
              </a:rPr>
              <a:t> </a:t>
            </a:r>
            <a:endParaRPr lang="en-US" altLang="zh-CN" sz="2500" b="1">
              <a:solidFill>
                <a:srgbClr val="FF0000"/>
              </a:solidFill>
              <a:latin typeface="Times New Roman" panose="02020603050405020304"/>
              <a:ea typeface="Times New Roman" panose="02020603050405020304"/>
              <a:sym typeface="+mn-ea"/>
            </a:endParaRPr>
          </a:p>
        </p:txBody>
      </p:sp>
      <p:sp>
        <p:nvSpPr>
          <p:cNvPr id="14" name="文本框 13"/>
          <p:cNvSpPr txBox="1"/>
          <p:nvPr>
            <p:custDataLst>
              <p:tags r:id="rId2"/>
            </p:custDataLst>
          </p:nvPr>
        </p:nvSpPr>
        <p:spPr>
          <a:xfrm>
            <a:off x="6699250" y="3209925"/>
            <a:ext cx="5318125" cy="3529330"/>
          </a:xfrm>
          <a:prstGeom prst="rect">
            <a:avLst/>
          </a:prstGeom>
          <a:solidFill>
            <a:schemeClr val="accent6">
              <a:lumMod val="20000"/>
              <a:lumOff val="80000"/>
            </a:schemeClr>
          </a:solidFill>
        </p:spPr>
        <p:txBody>
          <a:bodyPr wrap="square" rtlCol="0" anchor="t">
            <a:noAutofit/>
          </a:bodyPr>
          <a:lstStyle/>
          <a:p>
            <a:pPr fontAlgn="auto">
              <a:lnSpc>
                <a:spcPct val="150000"/>
              </a:lnSpc>
              <a:spcBef>
                <a:spcPct val="0"/>
              </a:spcBef>
            </a:pPr>
            <a:r>
              <a:rPr lang="en-US" altLang="zh-CN" sz="3200" b="1">
                <a:latin typeface="Cambria" panose="02040503050406030204" charset="0"/>
                <a:ea typeface="宋体" panose="02010600030101010101" pitchFamily="2" charset="-122"/>
                <a:cs typeface="Cambria" panose="02040503050406030204" charset="0"/>
                <a:sym typeface="+mn-ea"/>
              </a:rPr>
              <a:t>Tip:</a:t>
            </a:r>
            <a:endParaRPr lang="en-US" altLang="zh-CN" sz="3200" b="1">
              <a:latin typeface="Cambria" panose="02040503050406030204" charset="0"/>
              <a:ea typeface="宋体" panose="02010600030101010101" pitchFamily="2" charset="-122"/>
              <a:cs typeface="Cambria" panose="02040503050406030204" charset="0"/>
              <a:sym typeface="+mn-ea"/>
            </a:endParaRPr>
          </a:p>
          <a:p>
            <a:pPr fontAlgn="auto">
              <a:lnSpc>
                <a:spcPct val="150000"/>
              </a:lnSpc>
              <a:spcBef>
                <a:spcPct val="0"/>
              </a:spcBef>
            </a:pPr>
            <a:r>
              <a:rPr lang="en-US" altLang="zh-CN" sz="3200" b="1">
                <a:latin typeface="Cambria" panose="02040503050406030204" charset="0"/>
                <a:ea typeface="宋体" panose="02010600030101010101" pitchFamily="2" charset="-122"/>
                <a:cs typeface="Cambria" panose="02040503050406030204" charset="0"/>
                <a:sym typeface="+mn-ea"/>
              </a:rPr>
              <a:t>whose + n.</a:t>
            </a:r>
            <a:endParaRPr lang="en-US" altLang="zh-CN" sz="3200" b="1">
              <a:latin typeface="Cambria" panose="02040503050406030204" charset="0"/>
              <a:ea typeface="宋体" panose="02010600030101010101" pitchFamily="2" charset="-122"/>
              <a:cs typeface="Cambria" panose="02040503050406030204" charset="0"/>
              <a:sym typeface="+mn-ea"/>
            </a:endParaRPr>
          </a:p>
          <a:p>
            <a:pPr fontAlgn="auto">
              <a:lnSpc>
                <a:spcPct val="150000"/>
              </a:lnSpc>
              <a:spcBef>
                <a:spcPct val="0"/>
              </a:spcBef>
            </a:pPr>
            <a:r>
              <a:rPr lang="en-US" altLang="zh-CN" sz="3200" b="1">
                <a:latin typeface="Cambria" panose="02040503050406030204" charset="0"/>
                <a:ea typeface="宋体" panose="02010600030101010101" pitchFamily="2" charset="-122"/>
                <a:cs typeface="Cambria" panose="02040503050406030204" charset="0"/>
                <a:sym typeface="+mn-ea"/>
              </a:rPr>
              <a:t>= of which/whom + the + n.</a:t>
            </a:r>
            <a:endParaRPr lang="en-US" altLang="zh-CN" sz="3200" b="1">
              <a:latin typeface="Cambria" panose="02040503050406030204" charset="0"/>
              <a:ea typeface="宋体" panose="02010600030101010101" pitchFamily="2" charset="-122"/>
              <a:cs typeface="Cambria" panose="02040503050406030204" charset="0"/>
              <a:sym typeface="+mn-ea"/>
            </a:endParaRPr>
          </a:p>
          <a:p>
            <a:pPr fontAlgn="auto">
              <a:lnSpc>
                <a:spcPct val="150000"/>
              </a:lnSpc>
              <a:spcBef>
                <a:spcPct val="0"/>
              </a:spcBef>
            </a:pPr>
            <a:r>
              <a:rPr lang="en-US" altLang="zh-CN" sz="3200" b="1">
                <a:latin typeface="Cambria" panose="02040503050406030204" charset="0"/>
                <a:ea typeface="宋体" panose="02010600030101010101" pitchFamily="2" charset="-122"/>
                <a:cs typeface="Cambria" panose="02040503050406030204" charset="0"/>
                <a:sym typeface="+mn-ea"/>
              </a:rPr>
              <a:t>= the + n. + of which/whom</a:t>
            </a:r>
            <a:endParaRPr lang="en-US" altLang="zh-CN" sz="3200" b="1">
              <a:latin typeface="Cambria" panose="02040503050406030204" charset="0"/>
              <a:ea typeface="宋体" panose="02010600030101010101" pitchFamily="2" charset="-122"/>
              <a:cs typeface="Cambria" panose="02040503050406030204" charset="0"/>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linds(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linds(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AS_UNIQUEID" val="4150"/>
</p:tagLst>
</file>

<file path=ppt/tags/tag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934"/>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AS_UNIQUEID" val="4150"/>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9349</Words>
  <Application>WPS 演示</Application>
  <PresentationFormat>宽屏</PresentationFormat>
  <Paragraphs>275</Paragraphs>
  <Slides>20</Slides>
  <Notes>2</Notes>
  <HiddenSlides>0</HiddenSlides>
  <MMClips>4</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20</vt:i4>
      </vt:variant>
    </vt:vector>
  </HeadingPairs>
  <TitlesOfParts>
    <vt:vector size="36" baseType="lpstr">
      <vt:lpstr>Arial</vt:lpstr>
      <vt:lpstr>宋体</vt:lpstr>
      <vt:lpstr>Wingdings</vt:lpstr>
      <vt:lpstr>Wingdings</vt:lpstr>
      <vt:lpstr>Cambria</vt:lpstr>
      <vt:lpstr>Times New Roman</vt:lpstr>
      <vt:lpstr>Microsoft YaHei UI</vt:lpstr>
      <vt:lpstr>-apple-system</vt:lpstr>
      <vt:lpstr>Times New Roman</vt:lpstr>
      <vt:lpstr>微软雅黑</vt:lpstr>
      <vt:lpstr>Arial Unicode MS</vt:lpstr>
      <vt:lpstr>Calibri</vt:lpstr>
      <vt:lpstr>Segoe Print</vt:lpstr>
      <vt:lpstr>HelveticaNeue</vt:lpstr>
      <vt:lpstr>华文新魏</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207</cp:revision>
  <dcterms:created xsi:type="dcterms:W3CDTF">2019-06-19T02:08:00Z</dcterms:created>
  <dcterms:modified xsi:type="dcterms:W3CDTF">2024-09-04T02:44:47Z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9F5C19C9DB134946BCC8739F78787C3D_13</vt:lpwstr>
  </property>
</Properties>
</file>