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</p:sldMasterIdLst>
  <p:notesMasterIdLst>
    <p:notesMasterId r:id="rId8"/>
  </p:notesMasterIdLst>
  <p:handoutMasterIdLst>
    <p:handoutMasterId r:id="rId19"/>
  </p:handoutMasterIdLst>
  <p:sldIdLst>
    <p:sldId id="288" r:id="rId5"/>
    <p:sldId id="265" r:id="rId6"/>
    <p:sldId id="260" r:id="rId7"/>
    <p:sldId id="274" r:id="rId9"/>
    <p:sldId id="272" r:id="rId10"/>
    <p:sldId id="261" r:id="rId11"/>
    <p:sldId id="257" r:id="rId12"/>
    <p:sldId id="263" r:id="rId13"/>
    <p:sldId id="283" r:id="rId14"/>
    <p:sldId id="276" r:id="rId15"/>
    <p:sldId id="275" r:id="rId16"/>
    <p:sldId id="277" r:id="rId17"/>
    <p:sldId id="28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5" clrIdx="0"/>
  <p:cmAuthor id="2" name="gws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40" y="52"/>
      </p:cViewPr>
      <p:guideLst>
        <p:guide orient="horz" pos="215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7" Type="http://schemas.openxmlformats.org/officeDocument/2006/relationships/theme" Target="../theme/theme3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4A5B-1150-4B18-8371-08936DA97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383D-D4A8-437D-BA2B-056885E622F2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015" y="254623"/>
            <a:ext cx="5043890" cy="272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407099" y="850495"/>
            <a:ext cx="507111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j-lt"/>
                <a:cs typeface="Franklin Gothic Medium" panose="020B0603020102020204" charset="0"/>
              </a:rPr>
              <a:t>Group work: </a:t>
            </a:r>
            <a:endParaRPr lang="en-US" altLang="zh-CN" sz="2800" b="1" dirty="0">
              <a:latin typeface="+mj-lt"/>
              <a:cs typeface="Franklin Gothic Medium" panose="020B0603020102020204" charset="0"/>
            </a:endParaRPr>
          </a:p>
          <a:p>
            <a:r>
              <a:rPr lang="en-US" altLang="zh-CN" sz="2800" b="1" dirty="0">
                <a:latin typeface="Franklin Gothic Medium" panose="020B0603020102020204" charset="0"/>
                <a:cs typeface="Franklin Gothic Medium" panose="020B0603020102020204" charset="0"/>
              </a:rPr>
              <a:t>How do you introduce your gift ?</a:t>
            </a:r>
            <a:endParaRPr lang="en-US" altLang="zh-CN" sz="2800" b="1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03256" y="3772474"/>
            <a:ext cx="11585487" cy="218808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The gift, </a:t>
            </a:r>
            <a:r>
              <a:rPr lang="en-US" altLang="zh-CN" sz="2400" b="1" kern="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a piece of traditional Chinese calligraphy written by </a:t>
            </a:r>
            <a:endParaRPr lang="en-US" altLang="zh-CN" sz="2400" b="1" kern="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en-US" altLang="zh-CN" sz="2400" b="1" kern="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myself,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 contains renowned Chinese poems dating from Tang 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dynasty to </a:t>
            </a:r>
            <a:r>
              <a:rPr lang="en-US" altLang="zh-CN" sz="2400" b="1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Qinq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 dynasty, </a:t>
            </a:r>
            <a:r>
              <a:rPr lang="en-US" altLang="zh-CN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charset="0"/>
                <a:ea typeface="等线" panose="02010600030101010101" charset="-122"/>
                <a:cs typeface="Segoe UI Black" panose="020B0A02040204020203" charset="0"/>
              </a:rPr>
              <a:t>all of which</a:t>
            </a:r>
            <a:r>
              <a:rPr lang="en-US" altLang="zh-CN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等线" panose="02010600030101010101" charset="-122"/>
              </a:rPr>
              <a:t> </a:t>
            </a:r>
            <a:r>
              <a:rPr lang="en-US" altLang="zh-CN" sz="2400" b="1" kern="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conveys emotional </a:t>
            </a:r>
            <a:endParaRPr lang="en-US" altLang="zh-CN" sz="2400" b="1" kern="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en-US" altLang="zh-CN" sz="2400" b="1" kern="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feelings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, </a:t>
            </a:r>
            <a:r>
              <a:rPr lang="en-US" altLang="zh-CN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ranging from 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broad aspirations</a:t>
            </a:r>
            <a:r>
              <a:rPr lang="en-US" altLang="zh-CN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 to 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the genuine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relationship with friends. 【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镇海中学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】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1" name="图片 10" descr="图示, 文本, 信件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10" y="3772722"/>
            <a:ext cx="1839766" cy="1962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缺角矩形 1"/>
          <p:cNvSpPr/>
          <p:nvPr/>
        </p:nvSpPr>
        <p:spPr>
          <a:xfrm>
            <a:off x="303530" y="89535"/>
            <a:ext cx="171259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480435" y="89535"/>
            <a:ext cx="2945765" cy="1039495"/>
          </a:xfrm>
          <a:prstGeom prst="cloudCallout">
            <a:avLst>
              <a:gd name="adj1" fmla="val -61467"/>
              <a:gd name="adj2" fmla="val 45846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creative thinking</a:t>
            </a:r>
            <a:endParaRPr lang="en-US" altLang="zh-CN" sz="240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99" y="2564360"/>
            <a:ext cx="5904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j-lt"/>
                <a:cs typeface="Franklin Gothic Medium" panose="020B0603020102020204" charset="0"/>
              </a:rPr>
              <a:t>Appreciation 2</a:t>
            </a:r>
            <a:r>
              <a:rPr lang="zh-CN" altLang="en-US" sz="2800" b="1" dirty="0">
                <a:latin typeface="+mj-lt"/>
                <a:cs typeface="Franklin Gothic Medium" panose="020B0603020102020204" charset="0"/>
              </a:rPr>
              <a:t>（名校高分作文）</a:t>
            </a:r>
            <a:endParaRPr lang="zh-CN" altLang="en-US" sz="2800" b="1" dirty="0">
              <a:latin typeface="+mj-lt"/>
              <a:cs typeface="Franklin Gothic Medium" panose="020B0603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57730" y="345440"/>
            <a:ext cx="8474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The body: </a:t>
            </a:r>
            <a:r>
              <a:rPr lang="en-US" altLang="zh-CN" sz="2800" dirty="0">
                <a:latin typeface="Segoe UI Black" panose="020B0A02040204020203" charset="0"/>
                <a:cs typeface="Segoe UI Black" panose="020B0A02040204020203" charset="0"/>
              </a:rPr>
              <a:t>the brief introduction + the meaning</a:t>
            </a:r>
            <a:endParaRPr lang="en-US" altLang="zh-CN" sz="2800" dirty="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1350" y="999490"/>
            <a:ext cx="5110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Segoe UI Black" panose="020B0A02040204020203" charset="0"/>
                <a:cs typeface="Segoe UI Black" panose="020B0A02040204020203" charset="0"/>
              </a:rPr>
              <a:t>What’s the gift’s meaning?</a:t>
            </a:r>
            <a:endParaRPr lang="en-US" altLang="zh-CN" sz="2800" b="1" dirty="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7" name="缺角矩形 6"/>
          <p:cNvSpPr/>
          <p:nvPr/>
        </p:nvSpPr>
        <p:spPr>
          <a:xfrm>
            <a:off x="641323" y="1749287"/>
            <a:ext cx="11042970" cy="993913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围绕“礼物本身”，从“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个人意义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”与“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社交意义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”两个角度出发讨论。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07707" y="3203367"/>
            <a:ext cx="112022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</a:rPr>
              <a:t>You might as well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</a:rPr>
              <a:t>_______________________________________</a:t>
            </a:r>
            <a:r>
              <a:rPr lang="en-US" altLang="zh-CN" sz="2400" b="1" dirty="0">
                <a:latin typeface="Franklin Gothic Medium" panose="020B0603020102020204" charset="0"/>
              </a:rPr>
              <a:t>, escaping pressure </a:t>
            </a:r>
            <a:endParaRPr lang="en-US" altLang="zh-CN" sz="2400" b="1" dirty="0">
              <a:latin typeface="Franklin Gothic Medium" panose="020B0603020102020204" charset="0"/>
            </a:endParaRPr>
          </a:p>
          <a:p>
            <a:r>
              <a:rPr lang="en-US" altLang="zh-CN" sz="2400" b="1" dirty="0">
                <a:latin typeface="Franklin Gothic Medium" panose="020B0603020102020204" charset="0"/>
              </a:rPr>
              <a:t>from _______________. Most important of all, the teapot </a:t>
            </a:r>
            <a:r>
              <a:rPr lang="en-US" altLang="zh-CN" sz="2400" b="1" dirty="0">
                <a:solidFill>
                  <a:srgbClr val="FF0000"/>
                </a:solidFill>
                <a:latin typeface="Franklin Gothic Medium" panose="020B0603020102020204" charset="0"/>
              </a:rPr>
              <a:t>symbolizes </a:t>
            </a:r>
            <a:r>
              <a:rPr lang="en-US" altLang="zh-CN" sz="2400" b="1" dirty="0">
                <a:latin typeface="Franklin Gothic Medium" panose="020B0603020102020204" charset="0"/>
              </a:rPr>
              <a:t>___________</a:t>
            </a:r>
            <a:endParaRPr lang="en-US" altLang="zh-CN" sz="2400" b="1" dirty="0">
              <a:latin typeface="Franklin Gothic Medium" panose="020B0603020102020204" charset="0"/>
            </a:endParaRPr>
          </a:p>
          <a:p>
            <a:r>
              <a:rPr lang="en-US" altLang="zh-CN" sz="2400" b="1" dirty="0">
                <a:latin typeface="Franklin Gothic Medium" panose="020B0603020102020204" charset="0"/>
              </a:rPr>
              <a:t>________________,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</a:rPr>
              <a:t>from which </a:t>
            </a:r>
            <a:r>
              <a:rPr lang="en-US" altLang="zh-CN" sz="2400" b="1" dirty="0">
                <a:latin typeface="Franklin Gothic Medium" panose="020B0603020102020204" charset="0"/>
              </a:rPr>
              <a:t>you can gain a glimpse of _____________________.</a:t>
            </a:r>
            <a:endParaRPr lang="en-US" altLang="zh-CN" sz="2400" b="1" dirty="0">
              <a:latin typeface="Franklin Gothic Medium" panose="020B0603020102020204" charset="0"/>
            </a:endParaRPr>
          </a:p>
          <a:p>
            <a:r>
              <a:rPr lang="en-US" altLang="zh-CN" sz="2400" b="1" dirty="0">
                <a:latin typeface="Franklin Gothic Medium" panose="020B0603020102020204" charset="0"/>
              </a:rPr>
              <a:t>It is not only _______________________but also _____________________________.</a:t>
            </a:r>
            <a:endParaRPr lang="en-US" altLang="zh-CN" sz="2400" b="1" dirty="0">
              <a:latin typeface="Franklin Gothic Medium" panose="020B0603020102020204" charset="0"/>
            </a:endParaRPr>
          </a:p>
          <a:p>
            <a:endParaRPr lang="en-US" altLang="zh-CN" sz="2400" dirty="0">
              <a:effectLst/>
            </a:endParaRPr>
          </a:p>
          <a:p>
            <a:r>
              <a:rPr lang="zh-CN" altLang="en-US" sz="2400" dirty="0">
                <a:effectLst/>
              </a:rPr>
              <a:t>它不仅是泡茶的工具，更承载着深厚的文化底蕴和人们</a:t>
            </a:r>
            <a:endParaRPr lang="en-US" altLang="zh-CN" sz="2400" dirty="0">
              <a:effectLst/>
            </a:endParaRPr>
          </a:p>
          <a:p>
            <a:r>
              <a:rPr lang="zh-CN" altLang="en-US" sz="2400" dirty="0">
                <a:effectLst/>
              </a:rPr>
              <a:t>对美好生活的祈愿翻</a:t>
            </a:r>
            <a:r>
              <a:rPr lang="en-US" altLang="zh-CN" sz="2400" b="1" dirty="0">
                <a:effectLst/>
                <a:latin typeface="Franklin Gothic Medium" panose="020B0603020102020204" charset="0"/>
              </a:rPr>
              <a:t>.</a:t>
            </a:r>
            <a:endParaRPr lang="zh-CN" altLang="en-US" sz="2400" b="1" dirty="0">
              <a:latin typeface="Franklin Gothic Medium" panose="020B060302010202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6764" y="4899121"/>
            <a:ext cx="2854960" cy="173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915478" y="3198167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make a cup of tea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and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have a good taste of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it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258956" y="3570098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academic study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34443" y="3561878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blessings and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3141" y="5818435"/>
            <a:ext cx="851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Franklin Gothic Medium" panose="020B0603020102020204" charset="0"/>
              </a:rPr>
              <a:t> It is not only </a:t>
            </a:r>
            <a:r>
              <a:rPr lang="en-US" altLang="zh-CN" sz="2400" b="1" dirty="0">
                <a:solidFill>
                  <a:srgbClr val="FF0000"/>
                </a:solidFill>
                <a:latin typeface="Franklin Gothic Medium" panose="020B0603020102020204" charset="0"/>
              </a:rPr>
              <a:t>a tool for brewing tea</a:t>
            </a:r>
            <a:r>
              <a:rPr lang="en-US" altLang="zh-CN" sz="2400" b="1" dirty="0">
                <a:latin typeface="Franklin Gothic Medium" panose="020B0603020102020204" charset="0"/>
              </a:rPr>
              <a:t>, but also </a:t>
            </a:r>
            <a:r>
              <a:rPr lang="en-US" altLang="zh-CN" sz="2400" b="1" dirty="0">
                <a:solidFill>
                  <a:srgbClr val="FF0000"/>
                </a:solidFill>
                <a:latin typeface="Franklin Gothic Medium" panose="020B0603020102020204" charset="0"/>
              </a:rPr>
              <a:t>carries profound </a:t>
            </a:r>
            <a:endParaRPr lang="en-US" altLang="zh-CN" sz="2400" b="1" dirty="0">
              <a:solidFill>
                <a:srgbClr val="FF0000"/>
              </a:solidFill>
              <a:latin typeface="Franklin Gothic Medium" panose="020B060302010202020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Franklin Gothic Medium" panose="020B0603020102020204" charset="0"/>
              </a:rPr>
              <a:t>cultural heritage and people’s wishes for a better life.</a:t>
            </a:r>
            <a:endParaRPr lang="zh-CN" altLang="en-US" sz="2400" b="1" dirty="0">
              <a:solidFill>
                <a:srgbClr val="FF0000"/>
              </a:solidFill>
              <a:latin typeface="Franklin Gothic Medium" panose="020B06030201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076" y="3918944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</a:rPr>
              <a:t>auspiciousness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6" name="图片 15" descr="文本, 信件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3001645"/>
            <a:ext cx="11162030" cy="1687195"/>
          </a:xfrm>
          <a:prstGeom prst="rect">
            <a:avLst/>
          </a:prstGeom>
        </p:spPr>
      </p:pic>
      <p:sp>
        <p:nvSpPr>
          <p:cNvPr id="2" name="缺角矩形 1"/>
          <p:cNvSpPr/>
          <p:nvPr/>
        </p:nvSpPr>
        <p:spPr>
          <a:xfrm>
            <a:off x="303530" y="262890"/>
            <a:ext cx="171259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94090" y="469074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zh-CN" altLang="en-US" sz="2400" b="1"/>
              <a:t>教材主题意义溯源</a:t>
            </a:r>
            <a:endParaRPr lang="zh-CN" altLang="en-US" sz="2400" b="1"/>
          </a:p>
        </p:txBody>
      </p:sp>
      <p:pic>
        <p:nvPicPr>
          <p:cNvPr id="18" name="图片 17" descr="文本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" y="4380865"/>
            <a:ext cx="11134725" cy="2383155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9246235" y="709930"/>
            <a:ext cx="2945765" cy="1039495"/>
          </a:xfrm>
          <a:prstGeom prst="cloudCallout">
            <a:avLst>
              <a:gd name="adj1" fmla="val -61467"/>
              <a:gd name="adj2" fmla="val 45846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价值观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ctr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文化意识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20975" y="354965"/>
            <a:ext cx="67500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The close: </a:t>
            </a:r>
            <a:r>
              <a:rPr lang="en-US" altLang="zh-CN" sz="2800" dirty="0">
                <a:latin typeface="Segoe UI Black" panose="020B0A02040204020203" charset="0"/>
                <a:cs typeface="Segoe UI Black" panose="020B0A02040204020203" charset="0"/>
              </a:rPr>
              <a:t>wish/expectation+</a:t>
            </a:r>
            <a:r>
              <a:rPr lang="zh-CN" altLang="en-US" sz="2800" dirty="0">
                <a:latin typeface="Segoe UI Black" panose="020B0A02040204020203" charset="0"/>
                <a:cs typeface="Segoe UI Black" panose="020B0A02040204020203" charset="0"/>
              </a:rPr>
              <a:t>隐藏要点</a:t>
            </a:r>
            <a:endParaRPr lang="en-US" altLang="zh-CN" sz="2800" dirty="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6" name="缺角矩形 5"/>
          <p:cNvSpPr/>
          <p:nvPr/>
        </p:nvSpPr>
        <p:spPr>
          <a:xfrm>
            <a:off x="430530" y="1137618"/>
            <a:ext cx="10445320" cy="1451218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lvl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因为试题设定的是“一起学习”，从祝福的角度来说可祝对方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学业顺利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的。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围绕试题本身展开“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祝福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” 。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ts val="3500"/>
              </a:lnSpc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隐藏要点（</a:t>
            </a:r>
            <a:r>
              <a:rPr lang="en-US" altLang="zh-CN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分）：试题有提到“巴黎”，可围绕“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巴黎</a:t>
            </a: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”写一点抒情。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2" name="缺角矩形 1"/>
          <p:cNvSpPr/>
          <p:nvPr/>
        </p:nvSpPr>
        <p:spPr>
          <a:xfrm>
            <a:off x="430530" y="277495"/>
            <a:ext cx="171259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545" y="3467735"/>
            <a:ext cx="108216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1.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N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o matter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where</a:t>
            </a:r>
            <a:r>
              <a:rPr lang="zh-CN" altLang="en-US" sz="2400" b="1">
                <a:latin typeface="Franklin Gothic Medium" panose="020B0603020102020204" charset="0"/>
                <a:cs typeface="Franklin Gothic Medium" panose="020B0603020102020204" charset="0"/>
              </a:rPr>
              <a:t> life takes us, we will always have Paris</a:t>
            </a:r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—</a:t>
            </a:r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the bond that </a:t>
            </a:r>
            <a:endParaRPr lang="zh-CN" altLang="en-US" sz="2400" b="1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was forged under its iconic skyline</a:t>
            </a:r>
            <a:r>
              <a:rPr lang="zh-CN" altLang="en-US" sz="2400" b="1">
                <a:latin typeface="Franklin Gothic Medium" panose="020B0603020102020204" charset="0"/>
                <a:cs typeface="Franklin Gothic Medium" panose="020B0603020102020204" charset="0"/>
              </a:rPr>
              <a:t>.</a:t>
            </a:r>
            <a:endParaRPr lang="zh-CN" altLang="en-US" sz="2400" b="1"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   </a:t>
            </a:r>
            <a:r>
              <a:rPr lang="zh-CN" altLang="en-US" sz="2400" b="1">
                <a:latin typeface="Franklin Gothic Medium" panose="020B0603020102020204" charset="0"/>
                <a:cs typeface="Franklin Gothic Medium" panose="020B0603020102020204" charset="0"/>
              </a:rPr>
              <a:t>无论生活把我们带到哪里，我们都会永远拥有巴黎——在它的标志性天际线</a:t>
            </a:r>
            <a:endParaRPr lang="zh-CN" altLang="en-US" sz="2400" b="1"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zh-CN" altLang="en-US" sz="2400" b="1"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  <a:r>
              <a:rPr lang="zh-CN" altLang="en-US" sz="2400" b="1">
                <a:latin typeface="Franklin Gothic Medium" panose="020B0603020102020204" charset="0"/>
                <a:cs typeface="Franklin Gothic Medium" panose="020B0603020102020204" charset="0"/>
              </a:rPr>
              <a:t>下建立起来的纽带。</a:t>
            </a:r>
            <a:r>
              <a:rPr lang="zh-CN" altLang="en-US" sz="2400" b="1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【挖掘隐藏要点抒发情感】</a:t>
            </a:r>
            <a:endParaRPr lang="zh-CN" altLang="en-US" sz="2400" b="1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2.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Presenting the gift</a:t>
            </a:r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, I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bid my earnest farewell </a:t>
            </a:r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to you and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may you a bright 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   future</a:t>
            </a:r>
            <a:r>
              <a:rPr lang="en-US" altLang="zh-CN" sz="2400" b="1">
                <a:latin typeface="Franklin Gothic Medium" panose="020B0603020102020204" charset="0"/>
                <a:cs typeface="Franklin Gothic Medium" panose="020B0603020102020204" charset="0"/>
              </a:rPr>
              <a:t>!献上这份礼物，我诚挚地向您道别，愿您前程似锦！</a:t>
            </a:r>
            <a:r>
              <a:rPr lang="zh-CN" altLang="en-US" sz="2400" b="1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【首位呼应</a:t>
            </a:r>
            <a:r>
              <a:rPr lang="en-US" altLang="zh-CN" sz="2400" b="1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+</a:t>
            </a:r>
            <a:r>
              <a:rPr lang="zh-CN" altLang="en-US" sz="2400" b="1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祝福】</a:t>
            </a:r>
            <a:endParaRPr lang="zh-CN" altLang="en-US" sz="2400" b="1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9360" y="593344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/>
              <a:t>过于官方、过于客套</a:t>
            </a:r>
            <a:endParaRPr lang="zh-CN" altLang="en-US" sz="2400" b="1"/>
          </a:p>
          <a:p>
            <a:pPr algn="ctr"/>
            <a:r>
              <a:rPr lang="zh-CN" altLang="en-US" sz="2400" b="1"/>
              <a:t>生搬硬套、缺乏情感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5607685" y="5933440"/>
            <a:ext cx="2646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学生习作的问题：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8697595" y="2588895"/>
            <a:ext cx="2945765" cy="1039495"/>
          </a:xfrm>
          <a:prstGeom prst="cloudCallout">
            <a:avLst>
              <a:gd name="adj1" fmla="val -61467"/>
              <a:gd name="adj2" fmla="val 45846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情感培养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204470" y="963295"/>
            <a:ext cx="11702415" cy="527494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Dear Chris,</a:t>
            </a:r>
            <a:endParaRPr lang="zh-CN" altLang="en-US" sz="2400" b="1">
              <a:solidFill>
                <a:schemeClr val="tx1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pPr algn="just"/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    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As our unforgettable summer exchange in Paris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comes/draws to a close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, I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’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ve compiled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 handmade photo album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that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captures our shared experiences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during this summer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as a farewell gift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.</a:t>
            </a:r>
            <a:endParaRPr lang="zh-CN" altLang="en-US" sz="2400" b="1">
              <a:solidFill>
                <a:schemeClr val="tx1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pPr algn="just"/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    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The album is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 mosaic of our friendship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, </a:t>
            </a:r>
            <a:r>
              <a:rPr lang="zh-CN" altLang="en-US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with each photo a piece of our story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. From our first awkward introductions to our deep conversations over coffee, from our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collaborative projects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to our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exhilarating cheers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at the Olympic games, these images document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not only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our growth </a:t>
            </a: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but also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the bond we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’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ve formed. It's a visual diary of our laughter, our triumphs, and the memories we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’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ve created side by side.</a:t>
            </a:r>
            <a:endParaRPr lang="zh-CN" altLang="en-US" sz="2400" b="1">
              <a:solidFill>
                <a:schemeClr val="tx1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pPr algn="just"/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I extend my best wishes for your future and also eagerly anticipate the day you visit China. 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M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ay this album be </a:t>
            </a:r>
            <a:r>
              <a:rPr lang="zh-CN" altLang="en-US" sz="2400" b="1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 treasured reminder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of our time together and the friendship we</a:t>
            </a:r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’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ve built.</a:t>
            </a:r>
            <a:endParaRPr lang="zh-CN" altLang="en-US" sz="2400" b="1">
              <a:solidFill>
                <a:schemeClr val="tx1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pPr algn="just"/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                                                                                                                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Yours,</a:t>
            </a:r>
            <a:endParaRPr lang="zh-CN" altLang="en-US" sz="2400" b="1">
              <a:solidFill>
                <a:schemeClr val="tx1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pPr algn="just"/>
            <a:r>
              <a:rPr lang="en-US" altLang="zh-CN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                                                                                                                  </a:t>
            </a:r>
            <a:r>
              <a:rPr lang="zh-CN" altLang="en-US" sz="2400" b="1">
                <a:solidFill>
                  <a:schemeClr val="tx1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Li Hua</a:t>
            </a:r>
            <a:endParaRPr lang="zh-CN" altLang="en-US" sz="2400" b="1">
              <a:solidFill>
                <a:schemeClr val="tx1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7" name="缺角矩形 6"/>
          <p:cNvSpPr/>
          <p:nvPr/>
        </p:nvSpPr>
        <p:spPr>
          <a:xfrm>
            <a:off x="556260" y="182880"/>
            <a:ext cx="335089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Version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1"/>
          <p:cNvSpPr txBox="1"/>
          <p:nvPr/>
        </p:nvSpPr>
        <p:spPr>
          <a:xfrm>
            <a:off x="476250" y="4244608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  <a:ea typeface="方正小标宋简体" panose="03000509000000000000" pitchFamily="65" charset="-122"/>
                <a:cs typeface="+mn-ea"/>
                <a:sym typeface="+mn-lt"/>
              </a:rPr>
              <a:t>Book2 Unit 4 Reading for Writing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sis MT Pro Black" panose="02040A04050005020304" pitchFamily="18" charset="0"/>
              <a:ea typeface="方正小标宋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2" name="矩形: 圆角 3"/>
          <p:cNvSpPr/>
          <p:nvPr/>
        </p:nvSpPr>
        <p:spPr>
          <a:xfrm>
            <a:off x="675640" y="1457960"/>
            <a:ext cx="10657205" cy="3578225"/>
          </a:xfrm>
          <a:prstGeom prst="roundRect">
            <a:avLst/>
          </a:prstGeom>
          <a:solidFill>
            <a:sysClr val="window" lastClr="FFFFFF"/>
          </a:solidFill>
          <a:ln>
            <a:solidFill>
              <a:srgbClr val="70AD47">
                <a:lumMod val="50000"/>
              </a:srgbClr>
            </a:solidFill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spc="300" noProof="0" dirty="0">
                <a:ln>
                  <a:noFill/>
                </a:ln>
                <a:solidFill>
                  <a:srgbClr val="4F6594"/>
                </a:solidFill>
                <a:effectLst/>
                <a:uLnTx/>
                <a:uFillTx/>
                <a:latin typeface="Arial Black" panose="020B0A04020102020204" charset="0"/>
                <a:ea typeface="方正小标宋简体" panose="03000509000000000000" pitchFamily="65" charset="-122"/>
                <a:cs typeface="黑体" panose="02010609060101010101" charset="-122"/>
                <a:sym typeface="Arial" panose="020B0604020202020204" pitchFamily="34" charset="0"/>
              </a:rPr>
              <a:t>高三名校协作体考试</a:t>
            </a:r>
            <a:endParaRPr lang="zh-CN" altLang="en-US" sz="5400" b="1" spc="300" noProof="0" dirty="0">
              <a:ln>
                <a:noFill/>
              </a:ln>
              <a:solidFill>
                <a:srgbClr val="4F6594"/>
              </a:solidFill>
              <a:effectLst/>
              <a:uLnTx/>
              <a:uFillTx/>
              <a:latin typeface="Arial Black" panose="020B0A04020102020204" charset="0"/>
              <a:ea typeface="方正小标宋简体" panose="03000509000000000000" pitchFamily="65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400" b="1" spc="300" noProof="0" dirty="0">
                <a:ln>
                  <a:noFill/>
                </a:ln>
                <a:solidFill>
                  <a:srgbClr val="3B750F"/>
                </a:solidFill>
                <a:effectLst/>
                <a:uLnTx/>
                <a:uFillTx/>
                <a:latin typeface="Arial Black" panose="020B0A04020102020204" charset="0"/>
                <a:ea typeface="方正小标宋简体" panose="03000509000000000000" pitchFamily="65" charset="-122"/>
                <a:cs typeface="+mn-ea"/>
                <a:sym typeface="Arial" panose="020B0604020202020204" pitchFamily="34" charset="0"/>
              </a:rPr>
              <a:t>     </a:t>
            </a:r>
            <a:r>
              <a:rPr lang="zh-CN" altLang="en-US" sz="5400" b="1" spc="300" noProof="0" dirty="0">
                <a:ln>
                  <a:noFill/>
                </a:ln>
                <a:solidFill>
                  <a:srgbClr val="3B750F"/>
                </a:solidFill>
                <a:effectLst/>
                <a:uLnTx/>
                <a:uFillTx/>
                <a:latin typeface="Arial Black" panose="020B0A04020102020204" charset="0"/>
                <a:ea typeface="方正小标宋简体" panose="03000509000000000000" pitchFamily="65" charset="-122"/>
                <a:cs typeface="黑体" panose="02010609060101010101" charset="-122"/>
                <a:sym typeface="Arial" panose="020B0604020202020204" pitchFamily="34" charset="0"/>
              </a:rPr>
              <a:t>应用文讲评</a:t>
            </a:r>
            <a:endParaRPr kumimoji="0" lang="zh-CN" altLang="en-US" sz="5400" b="1" i="0" u="none" strike="noStrike" kern="1200" cap="none" spc="300" normalizeH="0" baseline="0" noProof="0" dirty="0">
              <a:ln>
                <a:noFill/>
              </a:ln>
              <a:solidFill>
                <a:srgbClr val="3B750F"/>
              </a:solidFill>
              <a:effectLst/>
              <a:uLnTx/>
              <a:uFillTx/>
              <a:latin typeface="Arial Black" panose="020B0A04020102020204" charset="0"/>
              <a:ea typeface="方正小标宋简体" panose="03000509000000000000" pitchFamily="65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89520" y="1645920"/>
            <a:ext cx="3444240" cy="3217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868285" y="1990090"/>
            <a:ext cx="204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Segoe UI Black" panose="020B0A02040204020203" charset="0"/>
                <a:cs typeface="Segoe UI Black" panose="020B0A02040204020203" charset="0"/>
              </a:rPr>
              <a:t>note writing</a:t>
            </a:r>
            <a:endParaRPr lang="en-US" altLang="zh-CN" sz="2400"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对角圆角矩形 1"/>
          <p:cNvSpPr/>
          <p:nvPr/>
        </p:nvSpPr>
        <p:spPr>
          <a:xfrm>
            <a:off x="1179195" y="1250315"/>
            <a:ext cx="10023475" cy="469836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Dear XXX,</a:t>
            </a:r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beginning:_______________________________________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body:         _______________________________________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end:            _______________________________________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                                                                     Yours,</a:t>
            </a:r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                                                                      Li Hua</a:t>
            </a:r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1026795" y="1097915"/>
            <a:ext cx="10023475" cy="469836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Dear XXX,</a:t>
            </a:r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beginning:_______________________________________</a:t>
            </a:r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body:         _______________________________________</a:t>
            </a:r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Close:         _______________________________________</a:t>
            </a:r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                                                                     Yours,</a:t>
            </a:r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                                                                      Li Hua</a:t>
            </a:r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25950" y="2042795"/>
            <a:ext cx="47904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Franklin Gothic Medium" panose="020B0603020102020204" charset="0"/>
                <a:cs typeface="Franklin Gothic Medium" panose="020B0603020102020204" charset="0"/>
              </a:rPr>
              <a:t>the background + the purpose</a:t>
            </a:r>
            <a:endParaRPr lang="en-US" altLang="zh-CN" sz="2800" b="1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12769" y="2826068"/>
            <a:ext cx="625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 farewell/ an apology/a reminder</a:t>
            </a:r>
            <a:endParaRPr lang="en-US" altLang="zh-CN" sz="2800" b="1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800" b="1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/an acknowledgement</a:t>
            </a:r>
            <a:endParaRPr lang="en-US" altLang="zh-CN" sz="2800" b="1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25950" y="3716655"/>
            <a:ext cx="34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Franklin Gothic Medium" panose="020B0603020102020204" charset="0"/>
                <a:cs typeface="Franklin Gothic Medium" panose="020B0603020102020204" charset="0"/>
              </a:rPr>
              <a:t>the wish/expectation</a:t>
            </a:r>
            <a:endParaRPr lang="en-US" altLang="zh-CN" sz="2800" b="1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76642" y="141259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【</a:t>
            </a:r>
            <a:r>
              <a:rPr lang="en-US" altLang="zh-CN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Salutation】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18706" y="5054193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【</a:t>
            </a:r>
            <a:r>
              <a:rPr lang="en-US" altLang="zh-CN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Signature】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7995" y="130175"/>
            <a:ext cx="4053840" cy="742950"/>
            <a:chOff x="721519" y="924567"/>
            <a:chExt cx="2958243" cy="651419"/>
          </a:xfrm>
        </p:grpSpPr>
        <p:sp>
          <p:nvSpPr>
            <p:cNvPr id="13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4400"/>
            </a:p>
          </p:txBody>
        </p:sp>
        <p:sp>
          <p:nvSpPr>
            <p:cNvPr id="14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300" b="1" dirty="0">
                  <a:solidFill>
                    <a:schemeClr val="bg1"/>
                  </a:solidFill>
                  <a:latin typeface="Segoe UI Black" panose="020B0A02040204020203" charset="0"/>
                  <a:ea typeface="方正小标宋简体" panose="03000509000000000000" pitchFamily="65" charset="-122"/>
                  <a:cs typeface="Segoe UI Black" panose="020B0A02040204020203" charset="0"/>
                </a:rPr>
                <a:t>1. The format（格式）</a:t>
              </a:r>
              <a:endParaRPr lang="en-US" altLang="zh-CN" sz="2300" b="1" dirty="0">
                <a:solidFill>
                  <a:schemeClr val="bg1"/>
                </a:solidFill>
                <a:latin typeface="Segoe UI Black" panose="020B0A02040204020203" charset="0"/>
                <a:ea typeface="方正小标宋简体" panose="03000509000000000000" pitchFamily="65" charset="-122"/>
                <a:cs typeface="Segoe UI Black" panose="020B0A02040204020203" charset="0"/>
              </a:endParaRPr>
            </a:p>
          </p:txBody>
        </p:sp>
      </p:grpSp>
      <p:sp>
        <p:nvSpPr>
          <p:cNvPr id="5" name="圆角矩形标注 6"/>
          <p:cNvSpPr/>
          <p:nvPr/>
        </p:nvSpPr>
        <p:spPr>
          <a:xfrm>
            <a:off x="3273922" y="489267"/>
            <a:ext cx="2842895" cy="608965"/>
          </a:xfrm>
          <a:prstGeom prst="wedgeRoundRectCallout">
            <a:avLst>
              <a:gd name="adj1" fmla="val -51566"/>
              <a:gd name="adj2" fmla="val 12564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</a:rPr>
              <a:t>“Hey，my friend”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1"/>
          <p:cNvSpPr/>
          <p:nvPr/>
        </p:nvSpPr>
        <p:spPr>
          <a:xfrm>
            <a:off x="1179195" y="1250315"/>
            <a:ext cx="10023475" cy="469836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Dear XXX,</a:t>
            </a:r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beginning:_______________________________________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body:         _______________________________________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The end:            _______________________________________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endParaRPr lang="en-US" altLang="zh-CN" sz="2800">
              <a:solidFill>
                <a:schemeClr val="accent2">
                  <a:lumMod val="75000"/>
                </a:schemeClr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                                                                     Yours,</a:t>
            </a:r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r>
              <a:rPr lang="en-US" altLang="zh-CN" sz="2800">
                <a:solidFill>
                  <a:schemeClr val="tx1"/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                                                                       Li Hua</a:t>
            </a:r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  <a:p>
            <a:pPr algn="l"/>
            <a:endParaRPr lang="en-US" altLang="zh-CN" sz="280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5" name="对角圆角矩形 1"/>
          <p:cNvSpPr/>
          <p:nvPr/>
        </p:nvSpPr>
        <p:spPr>
          <a:xfrm>
            <a:off x="1026795" y="1097915"/>
            <a:ext cx="10023475" cy="469836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 sz="2800" dirty="0">
              <a:solidFill>
                <a:schemeClr val="tx1"/>
              </a:solidFill>
              <a:latin typeface="Segoe UI Black" panose="020B0A02040204020203" charset="0"/>
              <a:cs typeface="Segoe UI Black" panose="020B0A02040204020203" charset="0"/>
              <a:sym typeface="+mn-ea"/>
            </a:endParaRPr>
          </a:p>
          <a:p>
            <a:pPr algn="l">
              <a:lnSpc>
                <a:spcPts val="39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定义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Segoe UI Black" panose="020B0A02040204020203" charset="0"/>
                <a:sym typeface="+mn-ea"/>
              </a:rPr>
              <a:t>便条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Segoe UI Black" panose="020B0A02040204020203" charset="0"/>
                <a:sym typeface="+mn-ea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Segoe UI Black" panose="020B0A02040204020203" charset="0"/>
                <a:sym typeface="+mn-ea"/>
              </a:rPr>
              <a:t>留言条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是一种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Segoe UI Black" panose="020B0A02040204020203" charset="0"/>
                <a:sym typeface="+mn-ea"/>
              </a:rPr>
              <a:t>简单形式的书信</a:t>
            </a:r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Segoe UI Black" panose="020B0A02040204020203" charset="0"/>
              <a:sym typeface="+mn-ea"/>
            </a:endParaRPr>
          </a:p>
          <a:p>
            <a:pPr algn="l">
              <a:lnSpc>
                <a:spcPts val="39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特点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: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格式简单，内容简短。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Segoe UI Black" panose="020B0A02040204020203" charset="0"/>
              <a:sym typeface="+mn-ea"/>
            </a:endParaRPr>
          </a:p>
          <a:p>
            <a:pPr algn="l">
              <a:lnSpc>
                <a:spcPts val="39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要求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内容简明扼要，文字简洁明了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。讲清谁写的，写给谁，什么事以及什么时候写的等。留言条的日期可以写上年、月、日，也可以写上星期几或星期几上、下午，或者只写几日，几点钟也行。日期多写在正文右上角。</a:t>
            </a:r>
            <a:endParaRPr lang="en-US" altLang="zh-CN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Segoe UI Black" panose="020B0A02040204020203" charset="0"/>
              <a:sym typeface="+mn-ea"/>
            </a:endParaRPr>
          </a:p>
          <a:p>
            <a:pPr algn="l">
              <a:lnSpc>
                <a:spcPts val="39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分类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: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Segoe UI Black" panose="020B0A02040204020203" charset="0"/>
                <a:sym typeface="+mn-ea"/>
              </a:rPr>
              <a:t>便条根据其用途可分成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Segoe UI Black" panose="020B0A02040204020203" charset="0"/>
                <a:sym typeface="+mn-ea"/>
              </a:rPr>
              <a:t>祝贺便条、慰问便条、致谢便条、道歉便条、邀请便条、约会便条、请求便条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j-ea"/>
                <a:cs typeface="Segoe UI Black" panose="020B0A02040204020203" charset="0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+mj-ea"/>
              <a:ea typeface="+mj-ea"/>
              <a:cs typeface="Segoe UI Black" panose="020B0A02040204020203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7995" y="130175"/>
            <a:ext cx="4053840" cy="742950"/>
            <a:chOff x="721519" y="924567"/>
            <a:chExt cx="2958243" cy="651419"/>
          </a:xfrm>
        </p:grpSpPr>
        <p:sp>
          <p:nvSpPr>
            <p:cNvPr id="13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4400"/>
            </a:p>
          </p:txBody>
        </p:sp>
        <p:sp>
          <p:nvSpPr>
            <p:cNvPr id="14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Segoe UI Black" panose="020B0A02040204020203" charset="0"/>
                  <a:ea typeface="方正小标宋简体" panose="03000509000000000000" pitchFamily="65" charset="-122"/>
                  <a:cs typeface="Segoe UI Black" panose="020B0A02040204020203" charset="0"/>
                </a:rPr>
                <a:t>2. A glimpse of a note</a:t>
              </a:r>
              <a:endParaRPr lang="en-US" altLang="zh-CN" sz="2400" b="1" dirty="0">
                <a:solidFill>
                  <a:schemeClr val="bg1"/>
                </a:solidFill>
                <a:latin typeface="Segoe UI Black" panose="020B0A02040204020203" charset="0"/>
                <a:ea typeface="方正小标宋简体" panose="03000509000000000000" pitchFamily="65" charset="-122"/>
                <a:cs typeface="Segoe UI Black" panose="020B0A02040204020203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777047" y="955820"/>
            <a:ext cx="10205664" cy="30632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60325" cmpd="thickThin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第一节：应用文写作（满分 15 分）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charset="0"/>
              <a:ea typeface="宋体" panose="02010600030101010101" pitchFamily="2" charset="-122"/>
              <a:cs typeface="Franklin Gothic Medium" panose="020B06030201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假定你是李华，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Franklin Gothic Medium" panose="020B0603020102020204" charset="0"/>
              </a:rPr>
              <a:t>即将结束在巴黎的暑期交换学习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。离别之际，你为一起学习的英国室友 Chris</a:t>
            </a:r>
            <a:r>
              <a:rPr kumimoji="0" lang="zh-CN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准备了一份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Franklin Gothic Medium" panose="020B0603020102020204" charset="0"/>
              </a:rPr>
              <a:t>礼物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。请为这份礼物附上一张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Franklin Gothic Medium" panose="020B0603020102020204" charset="0"/>
              </a:rPr>
              <a:t>便条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， 内容包括：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charset="0"/>
              <a:ea typeface="宋体" panose="02010600030101010101" pitchFamily="2" charset="-122"/>
              <a:cs typeface="Franklin Gothic Medium" panose="020B06030201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charset="0"/>
                <a:ea typeface="宋体" panose="02010600030101010101" pitchFamily="2" charset="-122"/>
                <a:cs typeface="Franklin Gothic Medium" panose="020B0603020102020204" charset="0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1.礼物简介；2.意义阐述；3. 临别祝福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4365" y="4101465"/>
            <a:ext cx="82403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Genre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  ____________________________________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EE822F">
                  <a:lumMod val="75000"/>
                </a:srgbClr>
              </a:solidFill>
              <a:effectLst/>
              <a:uLnTx/>
              <a:uFillTx/>
              <a:latin typeface="Segoe UI Black" panose="020B0A02040204020203" charset="0"/>
              <a:ea typeface="微软雅黑" panose="020B0503020204020204" charset="-122"/>
              <a:cs typeface="Segoe UI Black" panose="020B0A020402040202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Tense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  ____________________________________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EE822F">
                  <a:lumMod val="75000"/>
                </a:srgbClr>
              </a:solidFill>
              <a:effectLst/>
              <a:uLnTx/>
              <a:uFillTx/>
              <a:latin typeface="Segoe UI Black" panose="020B0A02040204020203" charset="0"/>
              <a:ea typeface="微软雅黑" panose="020B0503020204020204" charset="-122"/>
              <a:cs typeface="Segoe UI Black" panose="020B0A020402040202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Person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____________________________________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EE822F">
                  <a:lumMod val="75000"/>
                </a:srgbClr>
              </a:solidFill>
              <a:effectLst/>
              <a:uLnTx/>
              <a:uFillTx/>
              <a:latin typeface="Segoe UI Black" panose="020B0A02040204020203" charset="0"/>
              <a:ea typeface="微软雅黑" panose="020B0503020204020204" charset="-122"/>
              <a:cs typeface="Segoe UI Black" panose="020B0A02040204020203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Key points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EE822F">
                    <a:lumMod val="75000"/>
                  </a:srgbClr>
                </a:solidFill>
                <a:effectLst/>
                <a:uLnTx/>
                <a:uFillTx/>
                <a:latin typeface="Segoe UI Black" panose="020B0A02040204020203" charset="0"/>
                <a:ea typeface="微软雅黑" panose="020B0503020204020204" charset="-122"/>
                <a:cs typeface="Segoe UI Black" panose="020B0A02040204020203" charset="0"/>
              </a:rPr>
              <a:t>________________________________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EE822F">
                  <a:lumMod val="75000"/>
                </a:srgbClr>
              </a:solidFill>
              <a:effectLst/>
              <a:uLnTx/>
              <a:uFillTx/>
              <a:latin typeface="Segoe UI Black" panose="020B0A02040204020203" charset="0"/>
              <a:ea typeface="微软雅黑" panose="020B0503020204020204" charset="-122"/>
              <a:cs typeface="Segoe UI Black" panose="020B0A02040204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7884" y="410146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a note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Franklin Gothic Medium" panose="020B0603020102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7884" y="4494847"/>
            <a:ext cx="916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the</a:t>
            </a:r>
            <a:r>
              <a:rPr lang="zh-CN" altLang="en-US" sz="28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present tense +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the future tense, the past tense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Franklin Gothic Medium" panose="020B06030201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7883" y="4896022"/>
            <a:ext cx="651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the first person + the second person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Franklin Gothic Medium" panose="020B06030201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6508" y="5333928"/>
            <a:ext cx="663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charset="0"/>
                <a:ea typeface="微软雅黑" panose="020B0503020204020204" charset="-122"/>
                <a:cs typeface="Franklin Gothic Medium" panose="020B0603020102020204" charset="0"/>
              </a:rPr>
              <a:t>brief introduction+ the meaning; wish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Franklin Gothic Medium" panose="020B06030201020202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7995" y="130175"/>
            <a:ext cx="4762500" cy="742950"/>
            <a:chOff x="721519" y="924567"/>
            <a:chExt cx="2958243" cy="651419"/>
          </a:xfrm>
        </p:grpSpPr>
        <p:sp>
          <p:nvSpPr>
            <p:cNvPr id="13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4400"/>
            </a:p>
          </p:txBody>
        </p:sp>
        <p:sp>
          <p:nvSpPr>
            <p:cNvPr id="14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Segoe UI Black" panose="020B0A02040204020203" charset="0"/>
                  <a:ea typeface="方正小标宋简体" panose="03000509000000000000" pitchFamily="65" charset="-122"/>
                  <a:cs typeface="Segoe UI Black" panose="020B0A02040204020203" charset="0"/>
                </a:rPr>
                <a:t>3. A deep insight into the writing</a:t>
              </a:r>
              <a:endParaRPr lang="en-US" altLang="zh-CN" sz="2400" b="1" dirty="0">
                <a:solidFill>
                  <a:schemeClr val="bg1"/>
                </a:solidFill>
                <a:latin typeface="Segoe UI Black" panose="020B0A02040204020203" charset="0"/>
                <a:ea typeface="方正小标宋简体" panose="03000509000000000000" pitchFamily="65" charset="-122"/>
                <a:cs typeface="Segoe UI Black" panose="020B0A02040204020203" charset="0"/>
              </a:endParaRPr>
            </a:p>
          </p:txBody>
        </p:sp>
      </p:grpSp>
      <p:sp>
        <p:nvSpPr>
          <p:cNvPr id="9" name="缺角矩形 8"/>
          <p:cNvSpPr/>
          <p:nvPr/>
        </p:nvSpPr>
        <p:spPr>
          <a:xfrm>
            <a:off x="9088120" y="143510"/>
            <a:ext cx="144589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审题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24735" y="280670"/>
            <a:ext cx="8327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The beginning: </a:t>
            </a:r>
            <a:r>
              <a:rPr lang="en-US" altLang="zh-CN" sz="2800" dirty="0">
                <a:latin typeface="Segoe UI Black" panose="020B0A02040204020203" charset="0"/>
                <a:cs typeface="Segoe UI Black" panose="020B0A02040204020203" charset="0"/>
              </a:rPr>
              <a:t>the background + the purpose</a:t>
            </a:r>
            <a:endParaRPr lang="en-US" altLang="zh-CN" sz="2800" dirty="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5" name="缺角矩形 4"/>
          <p:cNvSpPr/>
          <p:nvPr/>
        </p:nvSpPr>
        <p:spPr>
          <a:xfrm>
            <a:off x="752767" y="980661"/>
            <a:ext cx="10445320" cy="1179443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写便条的背景：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根据“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即将结束在巴黎的暑期交换学习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写便条的目的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：告知“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准备了一份道别礼物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黑体" panose="02010609060101010101" charset="-122"/>
              <a:cs typeface="+mn-cs"/>
            </a:endParaRPr>
          </a:p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03809" y="2451651"/>
            <a:ext cx="11761470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临近离别之时，我精心挑选了一份礼物送给你，它象征着我们共同度过的美好时光。</a:t>
            </a:r>
            <a:endParaRPr lang="en-US" altLang="zh-CN" sz="2400" b="1" dirty="0"/>
          </a:p>
          <a:p>
            <a:r>
              <a:rPr lang="en-US" altLang="zh-CN" sz="2400" b="1" dirty="0"/>
              <a:t>  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With the time of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departure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around the corner</a:t>
            </a:r>
            <a:r>
              <a:rPr lang="en-US" altLang="zh-CN" sz="2400" b="1" dirty="0"/>
              <a:t>, I ________________________</a:t>
            </a:r>
            <a:endParaRPr lang="en-US" altLang="zh-CN" sz="2400" b="1" dirty="0"/>
          </a:p>
          <a:p>
            <a:r>
              <a:rPr lang="en-US" altLang="zh-CN" sz="2400" b="1" dirty="0"/>
              <a:t>   ___________, which _____________________________________.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2.</a:t>
            </a:r>
            <a:r>
              <a:rPr lang="zh-CN" altLang="en-US" sz="2400" b="1" dirty="0"/>
              <a:t>面对面地挥手告别对我来说真的很难。所以，这份礼物是为你准备的，它提醒着我</a:t>
            </a:r>
            <a:endParaRPr lang="en-US" altLang="zh-CN" sz="2400" b="1" dirty="0"/>
          </a:p>
          <a:p>
            <a:r>
              <a:rPr lang="en-US" altLang="zh-CN" sz="2400" b="1" dirty="0"/>
              <a:t>   </a:t>
            </a:r>
            <a:r>
              <a:rPr lang="zh-CN" altLang="en-US" sz="2400" b="1" dirty="0"/>
              <a:t>们真挚的友谊。</a:t>
            </a:r>
            <a:endParaRPr lang="en-US" altLang="zh-CN" sz="2400" b="1" dirty="0"/>
          </a:p>
          <a:p>
            <a:r>
              <a:rPr lang="en-US" altLang="zh-CN" sz="2400" b="1" dirty="0"/>
              <a:t>   It’s really hard for me to ________________________________.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charset="0"/>
                <a:cs typeface="Segoe UI Black" panose="020B0A02040204020203" charset="0"/>
              </a:rPr>
              <a:t>Thus</a:t>
            </a:r>
            <a:r>
              <a:rPr lang="en-US" altLang="zh-CN" sz="2400" b="1" dirty="0"/>
              <a:t>, this gift </a:t>
            </a:r>
            <a:endParaRPr lang="en-US" altLang="zh-CN" sz="2400" b="1" dirty="0"/>
          </a:p>
          <a:p>
            <a:r>
              <a:rPr lang="en-US" altLang="zh-CN" sz="2400" b="1" dirty="0"/>
              <a:t>   is in store for you as _________________________________.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553740" y="2820982"/>
            <a:ext cx="364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Franklin Gothic Medium" panose="020B0603020102020204" charset="0"/>
              </a:rPr>
              <a:t>have elaborately selected</a:t>
            </a:r>
            <a:endParaRPr lang="zh-CN" altLang="en-US" sz="2400" b="1" dirty="0">
              <a:solidFill>
                <a:srgbClr val="FF0000"/>
              </a:solidFill>
              <a:latin typeface="Franklin Gothic Medium" panose="020B06030201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844" y="3190315"/>
            <a:ext cx="2359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Franklin Gothic Medium" panose="020B0603020102020204" charset="0"/>
              </a:rPr>
              <a:t>a gift for you</a:t>
            </a:r>
            <a:endParaRPr lang="zh-CN" altLang="en-US" sz="2400" b="1" dirty="0">
              <a:solidFill>
                <a:srgbClr val="FF0000"/>
              </a:solidFill>
              <a:latin typeface="Franklin Gothic Medium" panose="020B06030201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10789" y="3173602"/>
            <a:ext cx="613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symbolized the brilliant time we've spent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78252" y="4585251"/>
            <a:ext cx="556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bid you a tearful farewell face to face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70921" y="5039053"/>
            <a:ext cx="554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rPr>
              <a:t>a reminder of our genuine friendship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缺角矩形 1"/>
          <p:cNvSpPr/>
          <p:nvPr/>
        </p:nvSpPr>
        <p:spPr>
          <a:xfrm>
            <a:off x="752475" y="203200"/>
            <a:ext cx="1572260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8521065" y="5594350"/>
            <a:ext cx="2945765" cy="1039495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logical thinking</a:t>
            </a:r>
            <a:endParaRPr lang="en-US" altLang="zh-CN" sz="240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8370" y="356870"/>
            <a:ext cx="8672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 The body: </a:t>
            </a:r>
            <a:r>
              <a:rPr lang="en-US" altLang="zh-CN" sz="2800" dirty="0">
                <a:latin typeface="Segoe UI Black" panose="020B0A02040204020203" charset="0"/>
                <a:cs typeface="Segoe UI Black" panose="020B0A02040204020203" charset="0"/>
              </a:rPr>
              <a:t>the brief introduction + the meaning</a:t>
            </a:r>
            <a:endParaRPr lang="en-US" altLang="zh-CN" sz="2800" dirty="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305" y="1022985"/>
            <a:ext cx="39008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Franklin Gothic Medium" panose="020B0603020102020204" charset="0"/>
                <a:cs typeface="Franklin Gothic Medium" panose="020B0603020102020204" charset="0"/>
              </a:rPr>
              <a:t>The gift for your </a:t>
            </a:r>
            <a:r>
              <a:rPr lang="en-US" altLang="zh-CN" sz="2800">
                <a:latin typeface="Segoe UI Black" panose="020B0A02040204020203" charset="0"/>
                <a:cs typeface="Segoe UI Black" panose="020B0A02040204020203" charset="0"/>
              </a:rPr>
              <a:t>friend</a:t>
            </a:r>
            <a:r>
              <a:rPr lang="en-US" altLang="zh-CN" sz="2800">
                <a:latin typeface="Franklin Gothic Medium" panose="020B0603020102020204" charset="0"/>
                <a:cs typeface="Franklin Gothic Medium" panose="020B0603020102020204" charset="0"/>
              </a:rPr>
              <a:t>: </a:t>
            </a:r>
            <a:endParaRPr lang="en-US" altLang="zh-CN" sz="280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819910"/>
            <a:ext cx="2906395" cy="1675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25575" y="2881630"/>
            <a:ext cx="18122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model of...</a:t>
            </a:r>
            <a:endParaRPr lang="en-US" altLang="zh-CN" sz="2400" b="1" kern="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85" y="1819910"/>
            <a:ext cx="2672080" cy="16802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20230" y="2951480"/>
            <a:ext cx="18046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doll panda</a:t>
            </a:r>
            <a:endParaRPr lang="en-US" altLang="zh-CN" sz="2400" b="1" kern="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0" y="1820545"/>
            <a:ext cx="2204720" cy="16795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70390" y="1820545"/>
            <a:ext cx="12757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teapot</a:t>
            </a:r>
            <a:endParaRPr lang="en-US" altLang="zh-CN" sz="2400" b="1" kern="0" dirty="0">
              <a:solidFill>
                <a:schemeClr val="accent4">
                  <a:lumMod val="40000"/>
                  <a:lumOff val="60000"/>
                </a:schemeClr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1797050" y="3967480"/>
            <a:ext cx="3029585" cy="1932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635885" y="5439410"/>
            <a:ext cx="16637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notebook</a:t>
            </a:r>
            <a:endParaRPr lang="en-US" altLang="zh-CN" sz="2400" b="1" kern="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950" y="3859530"/>
            <a:ext cx="2314575" cy="27546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20230" y="5899785"/>
            <a:ext cx="48869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work, such as _________________</a:t>
            </a:r>
            <a:endParaRPr lang="en-US" altLang="zh-CN" sz="2400" b="1" kern="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79865" y="4712970"/>
            <a:ext cx="30086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latin typeface="Franklin Gothic Medium" panose="020B0603020102020204" charset="0"/>
                <a:cs typeface="Franklin Gothic Medium" panose="020B0603020102020204" charset="0"/>
              </a:rPr>
              <a:t>a Chinese knot</a:t>
            </a:r>
            <a:endParaRPr lang="en-US" altLang="zh-CN" sz="2400"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>
                <a:latin typeface="Franklin Gothic Medium" panose="020B0603020102020204" charset="0"/>
                <a:cs typeface="Franklin Gothic Medium" panose="020B0603020102020204" charset="0"/>
              </a:rPr>
              <a:t>a water color painting</a:t>
            </a:r>
            <a:endParaRPr lang="en-US" altLang="zh-CN" sz="2400"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>
                <a:latin typeface="Franklin Gothic Medium" panose="020B0603020102020204" charset="0"/>
                <a:cs typeface="Franklin Gothic Medium" panose="020B0603020102020204" charset="0"/>
              </a:rPr>
              <a:t>Chinese calligraphy</a:t>
            </a:r>
            <a:endParaRPr lang="en-US" altLang="zh-CN" sz="2400"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>
                <a:latin typeface="Franklin Gothic Medium" panose="020B0603020102020204" charset="0"/>
                <a:cs typeface="Franklin Gothic Medium" panose="020B0603020102020204" charset="0"/>
              </a:rPr>
              <a:t>a paper cutting</a:t>
            </a:r>
            <a:endParaRPr lang="en-US" altLang="zh-CN" sz="240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pic>
        <p:nvPicPr>
          <p:cNvPr id="76804" name="Picture 4" descr="G:\学校各线工作\我的文档\My Pictures\Alicia\英国之旅\大英博物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6671" y="1689155"/>
            <a:ext cx="2565107" cy="19365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文本框 14"/>
          <p:cNvSpPr txBox="1"/>
          <p:nvPr/>
        </p:nvSpPr>
        <p:spPr>
          <a:xfrm>
            <a:off x="3795395" y="1544955"/>
            <a:ext cx="2612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photo/ a portrait</a:t>
            </a:r>
            <a:endParaRPr lang="en-US" altLang="zh-CN" sz="2400" b="1" kern="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sp>
        <p:nvSpPr>
          <p:cNvPr id="6" name="缺角矩形 5"/>
          <p:cNvSpPr/>
          <p:nvPr/>
        </p:nvSpPr>
        <p:spPr>
          <a:xfrm>
            <a:off x="658495" y="279400"/>
            <a:ext cx="153987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云形标注 15"/>
          <p:cNvSpPr/>
          <p:nvPr/>
        </p:nvSpPr>
        <p:spPr>
          <a:xfrm>
            <a:off x="5253355" y="239395"/>
            <a:ext cx="2945765" cy="1039495"/>
          </a:xfrm>
          <a:prstGeom prst="cloudCallout">
            <a:avLst>
              <a:gd name="adj1" fmla="val -81256"/>
              <a:gd name="adj2" fmla="val 50366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creative  thinking</a:t>
            </a:r>
            <a:endParaRPr lang="en-US" altLang="zh-CN" sz="240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72690" y="203200"/>
            <a:ext cx="8573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egoe UI Black" panose="020B0A02040204020203" charset="0"/>
                <a:cs typeface="Segoe UI Black" panose="020B0A02040204020203" charset="0"/>
                <a:sym typeface="+mn-ea"/>
              </a:rPr>
              <a:t> The body: </a:t>
            </a:r>
            <a:r>
              <a:rPr lang="en-US" altLang="zh-CN" sz="2800" dirty="0">
                <a:latin typeface="Segoe UI Black" panose="020B0A02040204020203" charset="0"/>
                <a:cs typeface="Segoe UI Black" panose="020B0A02040204020203" charset="0"/>
              </a:rPr>
              <a:t>the brief introduction + the meaning</a:t>
            </a:r>
            <a:endParaRPr lang="en-US" altLang="zh-CN" sz="2800" dirty="0"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305" y="1022985"/>
            <a:ext cx="2960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Franklin Gothic Medium" panose="020B0603020102020204" charset="0"/>
                <a:cs typeface="Franklin Gothic Medium" panose="020B0603020102020204" charset="0"/>
              </a:rPr>
              <a:t>How to introduce?</a:t>
            </a:r>
            <a:endParaRPr lang="en-US" altLang="zh-CN" sz="2800" b="1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4170" y="1426210"/>
            <a:ext cx="2686050" cy="1818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15" y="4563427"/>
            <a:ext cx="2854960" cy="173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70" y="706120"/>
            <a:ext cx="1890395" cy="1440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22370" y="706120"/>
            <a:ext cx="12757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Medium" panose="020B0603020102020204" charset="0"/>
                <a:cs typeface="Franklin Gothic Medium" panose="020B0603020102020204" charset="0"/>
                <a:sym typeface="Calibri" panose="020F0502020204030204" charset="0"/>
              </a:rPr>
              <a:t>a teapot</a:t>
            </a:r>
            <a:endParaRPr lang="en-US" altLang="zh-CN" sz="2400" b="1" kern="0" dirty="0">
              <a:solidFill>
                <a:schemeClr val="accent4">
                  <a:lumMod val="60000"/>
                  <a:lumOff val="40000"/>
                </a:schemeClr>
              </a:solidFill>
              <a:latin typeface="Franklin Gothic Medium" panose="020B0603020102020204" charset="0"/>
              <a:cs typeface="Franklin Gothic Medium" panose="020B0603020102020204" charset="0"/>
              <a:sym typeface="Calibri" panose="020F050202020403020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0530" y="2541905"/>
            <a:ext cx="2566035" cy="575945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the source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05659" y="3458210"/>
            <a:ext cx="2566035" cy="575945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the material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2118" y="4396105"/>
            <a:ext cx="2603109" cy="575945"/>
          </a:xfrm>
          <a:prstGeom prst="round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l" fontAlgn="auto">
              <a:lnSpc>
                <a:spcPts val="2180"/>
              </a:lnSpc>
            </a:pPr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the appearance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8965" y="2414905"/>
            <a:ext cx="5922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Franklin Gothic Medium" panose="020B0603020102020204" charset="0"/>
                <a:cs typeface="Franklin Gothic Medium" panose="020B0603020102020204" charset="0"/>
              </a:rPr>
              <a:t>___________________________, the teapot </a:t>
            </a:r>
            <a:endParaRPr lang="en-US" altLang="zh-CN" sz="2400" dirty="0">
              <a:latin typeface="Franklin Gothic Medium" panose="020B0603020102020204" charset="0"/>
              <a:cs typeface="Franklin Gothic Medium" panose="020B0603020102020204" charset="0"/>
            </a:endParaRPr>
          </a:p>
          <a:p>
            <a:r>
              <a:rPr lang="en-US" altLang="zh-CN" sz="2400" dirty="0">
                <a:latin typeface="Franklin Gothic Medium" panose="020B0603020102020204" charset="0"/>
                <a:cs typeface="Franklin Gothic Medium" panose="020B0603020102020204" charset="0"/>
              </a:rPr>
              <a:t>has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cs typeface="Franklin Gothic Medium" panose="020B0603020102020204" charset="0"/>
              </a:rPr>
              <a:t>accompanied</a:t>
            </a:r>
            <a:r>
              <a:rPr lang="en-US" altLang="zh-CN" sz="2400" dirty="0">
                <a:latin typeface="Franklin Gothic Medium" panose="020B0603020102020204" charset="0"/>
                <a:cs typeface="Franklin Gothic Medium" panose="020B0603020102020204" charset="0"/>
              </a:rPr>
              <a:t> me for five years.</a:t>
            </a:r>
            <a:endParaRPr lang="en-US" altLang="zh-CN" sz="2400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85422" y="3572490"/>
            <a:ext cx="5679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Franklin Gothic Medium" panose="020B0603020102020204" charset="0"/>
                <a:sym typeface="+mn-ea"/>
              </a:rPr>
              <a:t>It is made of ________________________.</a:t>
            </a:r>
            <a:endParaRPr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207199" y="4334142"/>
            <a:ext cx="57070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Franklin Gothic Medium" panose="020B0603020102020204" charset="0"/>
                <a:sym typeface="+mn-ea"/>
              </a:rPr>
              <a:t>Graceful and elegant, the teapot is</a:t>
            </a:r>
            <a:r>
              <a:rPr lang="en-US" altLang="zh-CN" sz="2400" b="1" dirty="0">
                <a:solidFill>
                  <a:srgbClr val="CC0000"/>
                </a:solidFill>
                <a:latin typeface="Franklin Gothic Medium" panose="020B0603020102020204" charset="0"/>
                <a:sym typeface="+mn-ea"/>
              </a:rPr>
              <a:t> </a:t>
            </a:r>
            <a:endParaRPr lang="en-US" altLang="zh-CN" sz="2400" b="1" dirty="0">
              <a:solidFill>
                <a:srgbClr val="CC0000"/>
              </a:solidFill>
              <a:latin typeface="Franklin Gothic Medium" panose="020B0603020102020204" charset="0"/>
              <a:sym typeface="+mn-ea"/>
            </a:endParaRPr>
          </a:p>
          <a:p>
            <a:pPr algn="l"/>
            <a:r>
              <a:rPr lang="en-US" altLang="zh-CN" sz="2400" b="1" dirty="0">
                <a:latin typeface="Franklin Gothic Medium" panose="020B0603020102020204" charset="0"/>
                <a:sym typeface="+mn-ea"/>
              </a:rPr>
              <a:t>_______________________________</a:t>
            </a:r>
            <a:endParaRPr lang="en-US" altLang="zh-CN" sz="2400" b="1" dirty="0">
              <a:latin typeface="Franklin Gothic Medium" panose="020B0603020102020204" charset="0"/>
              <a:sym typeface="+mn-ea"/>
            </a:endParaRPr>
          </a:p>
          <a:p>
            <a:r>
              <a:rPr lang="en-US" altLang="zh-CN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sym typeface="+mn-ea"/>
              </a:rPr>
              <a:t>(</a:t>
            </a:r>
            <a:r>
              <a:rPr lang="zh-CN" altLang="en-US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sym typeface="华文仿宋" panose="02010600040101010101" charset="-122"/>
              </a:rPr>
              <a:t>它们外观精美、品质上乘</a:t>
            </a:r>
            <a:r>
              <a:rPr lang="en-US" altLang="zh-CN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charset="0"/>
                <a:sym typeface="华文仿宋" panose="02010600040101010101" charset="-122"/>
              </a:rPr>
              <a:t>).</a:t>
            </a:r>
            <a:endParaRPr lang="en-US" altLang="zh-CN" sz="2400" dirty="0"/>
          </a:p>
          <a:p>
            <a:pPr algn="l"/>
            <a:r>
              <a:rPr lang="en-US" altLang="zh-CN" sz="2400" b="1" dirty="0"/>
              <a:t>with _______________</a:t>
            </a:r>
            <a:r>
              <a:rPr lang="zh-CN" altLang="en-US" sz="2400" b="1" dirty="0"/>
              <a:t>（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精致的曲线</a:t>
            </a:r>
            <a:r>
              <a:rPr lang="zh-CN" altLang="en-US" sz="2400" b="1" dirty="0"/>
              <a:t>）</a:t>
            </a:r>
            <a:r>
              <a:rPr lang="en-US" altLang="zh-CN" sz="2400" b="1" dirty="0"/>
              <a:t>.</a:t>
            </a:r>
            <a:endParaRPr lang="en-US" altLang="zh-CN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4119341" y="5442137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 panose="020B0603020102020204" charset="0"/>
                <a:ea typeface="黑体" panose="02010609060101010101" charset="-122"/>
              </a:rPr>
              <a:t>delicate curves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07199" y="4675275"/>
            <a:ext cx="454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  <a:sym typeface="+mn-ea"/>
              </a:rPr>
              <a:t>of exceptional beauty and quality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 panose="020B0603020102020204" charset="0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4532" y="3545889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  <a:sym typeface="+mn-ea"/>
              </a:rPr>
              <a:t>delicate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+mn-cs"/>
                <a:sym typeface="+mn-ea"/>
              </a:rPr>
              <a:t>china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 panose="020B0603020102020204" charset="0"/>
                <a:ea typeface="黑体" panose="02010609060101010101" charset="-122"/>
                <a:sym typeface="+mn-ea"/>
              </a:rPr>
              <a:t>/purple clay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2029" y="2364530"/>
            <a:ext cx="4237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" panose="020B0603020102020204" charset="0"/>
                <a:ea typeface="黑体" panose="02010609060101010101" charset="-122"/>
                <a:cs typeface="Franklin Gothic Medium" panose="020B0603020102020204" charset="0"/>
              </a:rPr>
              <a:t>Purchased from my hometown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缺角矩形 5"/>
          <p:cNvSpPr/>
          <p:nvPr/>
        </p:nvSpPr>
        <p:spPr>
          <a:xfrm>
            <a:off x="752475" y="203200"/>
            <a:ext cx="1720850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14130" y="367347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zh-CN" altLang="en-US" sz="2400" b="1"/>
              <a:t>教材话题语言溯源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938530" y="5334000"/>
            <a:ext cx="6915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80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en-US" altLang="zh-CN" sz="48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 animBg="1"/>
      <p:bldP spid="3" grpId="0" animBg="1"/>
      <p:bldP spid="11" grpId="0" animBg="1"/>
      <p:bldP spid="13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公司名称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65" y="-33032"/>
            <a:ext cx="5043890" cy="2721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407099" y="850495"/>
            <a:ext cx="507111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j-lt"/>
                <a:cs typeface="Franklin Gothic Medium" panose="020B0603020102020204" charset="0"/>
              </a:rPr>
              <a:t>Group work: </a:t>
            </a:r>
            <a:endParaRPr lang="en-US" altLang="zh-CN" sz="2800" b="1" dirty="0">
              <a:latin typeface="+mj-lt"/>
              <a:cs typeface="Franklin Gothic Medium" panose="020B0603020102020204" charset="0"/>
            </a:endParaRPr>
          </a:p>
          <a:p>
            <a:r>
              <a:rPr lang="en-US" altLang="zh-CN" sz="2800" b="1" dirty="0">
                <a:latin typeface="Franklin Gothic Medium" panose="020B0603020102020204" charset="0"/>
                <a:cs typeface="Franklin Gothic Medium" panose="020B0603020102020204" charset="0"/>
              </a:rPr>
              <a:t>How do you introduce your gift ?</a:t>
            </a:r>
            <a:endParaRPr lang="en-US" altLang="zh-CN" sz="2800" b="1" dirty="0"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2" name="缺角矩形 1"/>
          <p:cNvSpPr/>
          <p:nvPr/>
        </p:nvSpPr>
        <p:spPr>
          <a:xfrm>
            <a:off x="303530" y="89535"/>
            <a:ext cx="1712595" cy="599440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</a:t>
            </a:r>
            <a:r>
              <a:rPr lang="en-US" altLang="zh-CN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480435" y="89535"/>
            <a:ext cx="2945765" cy="1039495"/>
          </a:xfrm>
          <a:prstGeom prst="cloudCallout">
            <a:avLst>
              <a:gd name="adj1" fmla="val -61467"/>
              <a:gd name="adj2" fmla="val 45846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accent2">
                    <a:lumMod val="50000"/>
                  </a:schemeClr>
                </a:solidFill>
                <a:latin typeface="Segoe UI Black" panose="020B0A02040204020203" charset="0"/>
                <a:cs typeface="Segoe UI Black" panose="020B0A02040204020203" charset="0"/>
              </a:rPr>
              <a:t>creative thinking</a:t>
            </a:r>
            <a:endParaRPr lang="en-US" altLang="zh-CN" sz="2400">
              <a:solidFill>
                <a:schemeClr val="accent2">
                  <a:lumMod val="50000"/>
                </a:schemeClr>
              </a:solidFill>
              <a:latin typeface="Segoe UI Black" panose="020B0A02040204020203" charset="0"/>
              <a:cs typeface="Segoe UI Black" panose="020B0A020402040202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399" y="5350105"/>
            <a:ext cx="5904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+mj-lt"/>
                <a:cs typeface="Franklin Gothic Medium" panose="020B0603020102020204" charset="0"/>
              </a:rPr>
              <a:t>Appreciation 1</a:t>
            </a:r>
            <a:r>
              <a:rPr lang="zh-CN" altLang="en-US" sz="2800" b="1" dirty="0">
                <a:latin typeface="+mj-lt"/>
                <a:cs typeface="Franklin Gothic Medium" panose="020B0603020102020204" charset="0"/>
              </a:rPr>
              <a:t>（小组合作作品）</a:t>
            </a:r>
            <a:endParaRPr lang="zh-CN" altLang="en-US" sz="2800" b="1" dirty="0">
              <a:latin typeface="+mj-lt"/>
              <a:cs typeface="Franklin Gothic Medium" panose="020B0603020102020204" charset="0"/>
            </a:endParaRPr>
          </a:p>
        </p:txBody>
      </p:sp>
      <p:sp>
        <p:nvSpPr>
          <p:cNvPr id="3" name="矩形: 圆角 8"/>
          <p:cNvSpPr/>
          <p:nvPr/>
        </p:nvSpPr>
        <p:spPr>
          <a:xfrm>
            <a:off x="302621" y="2593914"/>
            <a:ext cx="11585487" cy="2188086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800000"/>
            </a:solidFill>
            <a:prstDash val="solid"/>
            <a:miter lim="800000"/>
          </a:ln>
          <a:effectLst/>
        </p:spPr>
        <p:txBody>
          <a:bodyPr rtlCol="0" anchor="ctr"/>
          <a:p>
            <a:pPr lvl="0"/>
            <a:r>
              <a:rPr lang="zh-CN" sz="2400" b="1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【话题词块】</a:t>
            </a:r>
            <a:endParaRPr lang="zh-CN" sz="2400" b="1" kern="0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lvl="0"/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</a:rPr>
              <a:t>●</a:t>
            </a:r>
            <a:r>
              <a:rPr 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追溯到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____________                                   </a:t>
            </a:r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原产于；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...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的家园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________________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...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的象征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/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象征着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...________________           </a:t>
            </a:r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捕捉到画面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 _____________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闪亮的红色织物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____________________        </a:t>
            </a:r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精美的瓷器 __________________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lvl="0"/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作为提醒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__________________</a:t>
            </a:r>
            <a:r>
              <a:rPr 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    </a:t>
            </a:r>
            <a:r>
              <a:rPr lang="zh-CN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等线" panose="02010600030101010101" charset="-122"/>
                <a:sym typeface="+mn-ea"/>
              </a:rPr>
              <a:t>●</a:t>
            </a:r>
            <a:r>
              <a:rPr lang="en-US" altLang="zh-CN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承载着丰富的文化内涵___________________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5600" y="3054985"/>
            <a:ext cx="3475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dating from</a:t>
            </a:r>
            <a:r>
              <a:rPr lang="en-US" altLang="zh-CN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/date back to</a:t>
            </a:r>
            <a:endParaRPr lang="en-US" altLang="zh-CN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67050" y="3371215"/>
            <a:ext cx="377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a symbol of.../ symbolize...</a:t>
            </a:r>
            <a:endParaRPr lang="en-US" altLang="en-US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36545" y="3780155"/>
            <a:ext cx="28263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glistening red fabric</a:t>
            </a:r>
            <a:endParaRPr lang="zh-CN" altLang="en-US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5320" y="4116070"/>
            <a:ext cx="287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serve as a reminder</a:t>
            </a:r>
            <a:endParaRPr lang="en-US" altLang="zh-CN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62545" y="4116070"/>
            <a:ext cx="44011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carry rich cultural connotations </a:t>
            </a:r>
            <a:endParaRPr lang="zh-CN" altLang="en-US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49665" y="3054985"/>
            <a:ext cx="17583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be native to</a:t>
            </a:r>
            <a:endParaRPr lang="en-US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00975" y="3458210"/>
            <a:ext cx="27070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capture the picture</a:t>
            </a:r>
            <a:endParaRPr lang="en-US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00975" y="3780155"/>
            <a:ext cx="2047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2400">
                <a:solidFill>
                  <a:srgbClr val="FF0000"/>
                </a:solidFill>
                <a:latin typeface="Franklin Gothic Medium" panose="020B0603020102020204" charset="0"/>
                <a:cs typeface="Franklin Gothic Medium" panose="020B0603020102020204" charset="0"/>
              </a:rPr>
              <a:t>delicate china</a:t>
            </a:r>
            <a:endParaRPr lang="en-US" sz="2400">
              <a:solidFill>
                <a:srgbClr val="FF0000"/>
              </a:solidFill>
              <a:latin typeface="Franklin Gothic Medium" panose="020B0603020102020204" charset="0"/>
              <a:cs typeface="Franklin Gothic Medium" panose="020B0603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/>
      <p:bldP spid="7" grpId="1"/>
      <p:bldP spid="3" grpId="0" animBg="1"/>
      <p:bldP spid="3" grpId="1" animBg="1"/>
      <p:bldP spid="10" grpId="0"/>
      <p:bldP spid="10" grpId="1"/>
      <p:bldP spid="16" grpId="0"/>
      <p:bldP spid="16" grpId="1"/>
      <p:bldP spid="12" grpId="0"/>
      <p:bldP spid="12" grpId="1"/>
      <p:bldP spid="17" grpId="0"/>
      <p:bldP spid="17" grpId="1"/>
      <p:bldP spid="13" grpId="0"/>
      <p:bldP spid="13" grpId="1"/>
      <p:bldP spid="18" grpId="0"/>
      <p:bldP spid="18" grpId="1"/>
      <p:bldP spid="14" grpId="0"/>
      <p:bldP spid="14" grpId="1"/>
      <p:bldP spid="15" grpId="0"/>
      <p:bldP spid="15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347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6396</Words>
  <Application>WPS 演示</Application>
  <PresentationFormat>宽屏</PresentationFormat>
  <Paragraphs>293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Amasis MT Pro Black</vt:lpstr>
      <vt:lpstr>方正小标宋简体</vt:lpstr>
      <vt:lpstr>Arial Black</vt:lpstr>
      <vt:lpstr>黑体</vt:lpstr>
      <vt:lpstr>Segoe UI Black</vt:lpstr>
      <vt:lpstr>Franklin Gothic Medium</vt:lpstr>
      <vt:lpstr>微软雅黑</vt:lpstr>
      <vt:lpstr>Arial</vt:lpstr>
      <vt:lpstr>Calibri</vt:lpstr>
      <vt:lpstr>华文仿宋</vt:lpstr>
      <vt:lpstr>等线</vt:lpstr>
      <vt:lpstr>Aptos Black</vt:lpstr>
      <vt:lpstr>Segoe Print</vt:lpstr>
      <vt:lpstr>Arial Unicode MS</vt:lpstr>
      <vt:lpstr>等线 Light</vt:lpstr>
      <vt:lpstr>HelveticaNeue</vt:lpstr>
      <vt:lpstr>华文新魏</vt:lpstr>
      <vt:lpstr>仿宋</vt:lpstr>
      <vt:lpstr>Office 主题​​</vt:lpstr>
      <vt:lpstr>1_Office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Administrator</cp:lastModifiedBy>
  <cp:revision>25</cp:revision>
  <dcterms:created xsi:type="dcterms:W3CDTF">2019-09-19T02:01:00Z</dcterms:created>
  <dcterms:modified xsi:type="dcterms:W3CDTF">2024-09-14T07:55:41Z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9D3F5E6C330E434581D400FCE4B42F37</vt:lpwstr>
  </property>
</Properties>
</file>