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25" r:id="rId3"/>
    <p:sldId id="270" r:id="rId4"/>
    <p:sldId id="416" r:id="rId5"/>
    <p:sldId id="417" r:id="rId6"/>
    <p:sldId id="498" r:id="rId8"/>
    <p:sldId id="441" r:id="rId9"/>
    <p:sldId id="468" r:id="rId10"/>
    <p:sldId id="505" r:id="rId11"/>
    <p:sldId id="506" r:id="rId12"/>
    <p:sldId id="507" r:id="rId13"/>
    <p:sldId id="508" r:id="rId14"/>
    <p:sldId id="513" r:id="rId15"/>
    <p:sldId id="514" r:id="rId16"/>
    <p:sldId id="515" r:id="rId17"/>
    <p:sldId id="516" r:id="rId18"/>
    <p:sldId id="517" r:id="rId19"/>
    <p:sldId id="518" r:id="rId20"/>
    <p:sldId id="519" r:id="rId21"/>
    <p:sldId id="520" r:id="rId22"/>
    <p:sldId id="454" r:id="rId23"/>
    <p:sldId id="277" r:id="rId24"/>
    <p:sldId id="439" r:id="rId25"/>
    <p:sldId id="399" r:id="rId26"/>
  </p:sldIdLst>
  <p:sldSz cx="12192000" cy="6858000"/>
  <p:notesSz cx="6858000" cy="9144000"/>
  <p:embeddedFontLst>
    <p:embeddedFont>
      <p:font typeface="Trebuchet MS" panose="020B0603020202020204"/>
      <p:regular r:id="rId31"/>
      <p:bold r:id="rId32"/>
      <p:italic r:id="rId33"/>
      <p:boldItalic r:id="rId34"/>
    </p:embeddedFont>
    <p:embeddedFont>
      <p:font typeface="微软雅黑" panose="020B0503020204020204" charset="-122"/>
      <p:regular r:id="rId35"/>
    </p:embeddedFont>
    <p:embeddedFont>
      <p:font typeface="华文中宋" panose="02010600040101010101" charset="-122"/>
      <p:regular r:id="rId36"/>
    </p:embeddedFont>
    <p:embeddedFont>
      <p:font typeface="Calibri" panose="020F0502020204030204" charset="0"/>
      <p:regular r:id="rId37"/>
      <p:bold r:id="rId38"/>
      <p:italic r:id="rId39"/>
      <p:boldItalic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95"/>
        <p:guide pos="382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font" Target="fonts/font10.fntdata"/><Relationship Id="rId4" Type="http://schemas.openxmlformats.org/officeDocument/2006/relationships/slide" Target="slides/slide2.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0" Type="http://schemas.openxmlformats.org/officeDocument/2006/relationships/notesSlide" Target="../notesSlides/notesSlide7.xml"/><Relationship Id="rId1" Type="http://schemas.openxmlformats.org/officeDocument/2006/relationships/tags" Target="../tags/tag20.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tags" Target="../tags/tag3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ags" Target="../tags/tag38.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media/media1.mp3"/></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513080"/>
            <a:ext cx="11944350"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watchdog</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person or group of people whose job is to check that companies are not doing anything illegal or ignoring people’s rights (</a:t>
            </a:r>
            <a:r>
              <a:rPr lang="zh-CN" altLang="en-US" sz="2800">
                <a:latin typeface="Times New Roman" panose="02020603050405020304" charset="0"/>
                <a:ea typeface="华文中宋" panose="02010600040101010101" charset="-122"/>
                <a:cs typeface="Times New Roman" panose="02020603050405020304" charset="0"/>
                <a:sym typeface="+mn-ea"/>
              </a:rPr>
              <a:t>监督公司活动及监护人们权利的</a:t>
            </a:r>
            <a:r>
              <a:rPr lang="en-US" sz="2800">
                <a:latin typeface="Times New Roman" panose="02020603050405020304" charset="0"/>
                <a:ea typeface="华文中宋" panose="02010600040101010101" charset="-122"/>
                <a:cs typeface="Times New Roman" panose="02020603050405020304" charset="0"/>
                <a:sym typeface="+mn-ea"/>
              </a:rPr>
              <a:t>)</a:t>
            </a:r>
            <a:r>
              <a:rPr lang="zh-CN" altLang="en-US" sz="2800">
                <a:latin typeface="Times New Roman" panose="02020603050405020304" charset="0"/>
                <a:ea typeface="华文中宋" panose="02010600040101010101" charset="-122"/>
                <a:cs typeface="Times New Roman" panose="02020603050405020304" charset="0"/>
                <a:sym typeface="+mn-ea"/>
              </a:rPr>
              <a:t>监察人，监督团体</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An anti-crime watchdog group was funded by New York businesses.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一个</a:t>
            </a:r>
            <a:r>
              <a:rPr lang="zh-CN" sz="2800">
                <a:latin typeface="Times New Roman" panose="02020603050405020304" charset="0"/>
                <a:ea typeface="华文中宋" panose="02010600040101010101" charset="-122"/>
                <a:cs typeface="Times New Roman" panose="02020603050405020304" charset="0"/>
              </a:rPr>
              <a:t>由纽约商界资助的反犯罪监察团体成立。</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bolster</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improve sth or make it stronger    </a:t>
            </a:r>
            <a:r>
              <a:rPr lang="zh-CN" altLang="en-US" sz="2800">
                <a:latin typeface="Times New Roman" panose="02020603050405020304" charset="0"/>
                <a:ea typeface="华文中宋" panose="02010600040101010101" charset="-122"/>
                <a:cs typeface="Times New Roman" panose="02020603050405020304" charset="0"/>
                <a:sym typeface="+mn-ea"/>
              </a:rPr>
              <a:t>改善；加强</a:t>
            </a:r>
            <a:r>
              <a:rPr lang="en-US" sz="2800">
                <a:latin typeface="Times New Roman" panose="02020603050405020304" charset="0"/>
                <a:ea typeface="华文中宋" panose="02010600040101010101" charset="-122"/>
                <a:cs typeface="Times New Roman" panose="02020603050405020304" charset="0"/>
              </a:rPr>
              <a:t>     </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Hopes of an early cut in interest rates bolstered confidence.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华文中宋" panose="02010600040101010101" charset="-122"/>
                <a:ea typeface="华文中宋" panose="02010600040101010101" charset="-122"/>
                <a:cs typeface="华文中宋" panose="02010600040101010101" charset="-122"/>
              </a:rPr>
              <a:t>     </a:t>
            </a:r>
            <a:r>
              <a:rPr sz="2800">
                <a:latin typeface="华文中宋" panose="02010600040101010101" charset="-122"/>
                <a:ea typeface="华文中宋" panose="02010600040101010101" charset="-122"/>
                <a:cs typeface="华文中宋" panose="02010600040101010101" charset="-122"/>
              </a:rPr>
              <a:t>利率有望早日下调，从而增强了人们的信心。</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55575" y="3296285"/>
            <a:ext cx="1050163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sym typeface="+mn-ea"/>
              </a:rPr>
              <a:t>The government created a watchdog to monitor the overseas aid budget.</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143510" y="6107430"/>
            <a:ext cx="785939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Britain is free to adopt policies to bolster its economy.</a:t>
            </a:r>
            <a:endParaRPr 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782570"/>
            <a:ext cx="9491980" cy="521970"/>
          </a:xfrm>
          <a:prstGeom prst="rect">
            <a:avLst/>
          </a:prstGeom>
          <a:noFill/>
        </p:spPr>
        <p:txBody>
          <a:bodyPr wrap="square" rtlCol="0" anchor="t">
            <a:spAutoFit/>
          </a:bodyPr>
          <a:lstStyle/>
          <a:p>
            <a:r>
              <a:rPr lang="zh-CN" altLang="en-US" sz="2800">
                <a:ea typeface="华文中宋" panose="02010600040101010101" charset="-122"/>
                <a:sym typeface="+mn-ea"/>
              </a:rPr>
              <a:t>政府设立了一个监督机构来监督海外援助预算。</a:t>
            </a:r>
            <a:endParaRPr lang="zh-CN" altLang="en-US" sz="2800">
              <a:ea typeface="华文中宋" panose="02010600040101010101" charset="-122"/>
            </a:endParaRPr>
          </a:p>
        </p:txBody>
      </p:sp>
      <p:cxnSp>
        <p:nvCxnSpPr>
          <p:cNvPr id="3145728" name="直接连接符 8"/>
          <p:cNvCxnSpPr/>
          <p:nvPr/>
        </p:nvCxnSpPr>
        <p:spPr>
          <a:xfrm flipV="1">
            <a:off x="213360" y="3786505"/>
            <a:ext cx="10408920" cy="19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188595" y="6602095"/>
            <a:ext cx="7950835" cy="1206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237105" y="5597525"/>
            <a:ext cx="9954895" cy="521970"/>
          </a:xfrm>
          <a:prstGeom prst="rect">
            <a:avLst/>
          </a:prstGeom>
          <a:noFill/>
        </p:spPr>
        <p:txBody>
          <a:bodyPr wrap="square" rtlCol="0" anchor="t">
            <a:spAutoFit/>
          </a:bodyPr>
          <a:p>
            <a:r>
              <a:rPr lang="zh-CN" altLang="en-US" sz="2800">
                <a:ea typeface="华文中宋" panose="02010600040101010101" charset="-122"/>
              </a:rPr>
              <a:t>英国可以自由制定政策以振兴经济。</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76479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101600" y="5581015"/>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110" y="631190"/>
            <a:ext cx="11751310" cy="309372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18770" y="734695"/>
            <a:ext cx="11628120" cy="1876425"/>
          </a:xfrm>
          <a:prstGeom prst="rect">
            <a:avLst/>
          </a:prstGeom>
          <a:noFill/>
        </p:spPr>
        <p:txBody>
          <a:bodyPr wrap="square">
            <a:spAutoFit/>
          </a:bodyPr>
          <a:lstStyle/>
          <a:p>
            <a:pPr algn="l">
              <a:buClrTx/>
              <a:buSzTx/>
              <a:buFontTx/>
            </a:pPr>
            <a:r>
              <a:rPr sz="2900">
                <a:latin typeface="Times New Roman" panose="02020603050405020304" charset="0"/>
                <a:cs typeface="Times New Roman" panose="02020603050405020304" charset="0"/>
                <a:sym typeface="+mn-ea"/>
              </a:rPr>
              <a:t>The case for tough action has been bolstered by a report from the Office for Budget Responsibility, whose head, Richard Hughes, said the state of Britain’s health was “the single biggest driver of the long-term sustainability of the UK’s public finances”.</a:t>
            </a:r>
            <a:endParaRPr sz="2900">
              <a:latin typeface="Times New Roman" panose="02020603050405020304" charset="0"/>
              <a:cs typeface="Times New Roman" panose="02020603050405020304" charset="0"/>
              <a:sym typeface="+mn-ea"/>
            </a:endParaRPr>
          </a:p>
        </p:txBody>
      </p:sp>
      <p:sp>
        <p:nvSpPr>
          <p:cNvPr id="10" name="文本框 9"/>
          <p:cNvSpPr txBox="1"/>
          <p:nvPr/>
        </p:nvSpPr>
        <p:spPr>
          <a:xfrm>
            <a:off x="360045" y="2652395"/>
            <a:ext cx="1147064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英国预算责任办公室的一份报告支持了采取强硬行动的</a:t>
            </a:r>
            <a:r>
              <a:rPr lang="zh-CN" sz="2400">
                <a:latin typeface="Times New Roman" panose="02020603050405020304" charset="0"/>
                <a:ea typeface="华文中宋" panose="02010600040101010101" charset="-122"/>
                <a:cs typeface="Times New Roman" panose="02020603050405020304" charset="0"/>
              </a:rPr>
              <a:t>做法</a:t>
            </a:r>
            <a:r>
              <a:rPr sz="2400">
                <a:latin typeface="Times New Roman" panose="02020603050405020304" charset="0"/>
                <a:ea typeface="华文中宋" panose="02010600040101010101" charset="-122"/>
                <a:cs typeface="Times New Roman" panose="02020603050405020304" charset="0"/>
              </a:rPr>
              <a:t>。该办公室负责人理查德•休斯表示，英国的健康状况是“英国公共财政长期可持续性的最大推动力”。</a:t>
            </a:r>
            <a:endParaRPr sz="24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0030" y="3898900"/>
            <a:ext cx="11751310" cy="258699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60045" y="4002405"/>
            <a:ext cx="11694795" cy="1430020"/>
          </a:xfrm>
          <a:prstGeom prst="rect">
            <a:avLst/>
          </a:prstGeom>
          <a:noFill/>
        </p:spPr>
        <p:txBody>
          <a:bodyPr wrap="square">
            <a:spAutoFit/>
          </a:bodyPr>
          <a:lstStyle/>
          <a:p>
            <a:pPr algn="l"/>
            <a:r>
              <a:rPr sz="2900">
                <a:latin typeface="Times New Roman" panose="02020603050405020304" charset="0"/>
                <a:cs typeface="Times New Roman" panose="02020603050405020304" charset="0"/>
                <a:sym typeface="+mn-ea"/>
              </a:rPr>
              <a:t>If the decline in Britons</a:t>
            </a:r>
            <a:r>
              <a:rPr lang="en-US" sz="2900">
                <a:latin typeface="Times New Roman" panose="02020603050405020304" charset="0"/>
                <a:cs typeface="Times New Roman" panose="02020603050405020304" charset="0"/>
                <a:sym typeface="+mn-ea"/>
              </a:rPr>
              <a:t>’</a:t>
            </a:r>
            <a:r>
              <a:rPr sz="2900">
                <a:latin typeface="Times New Roman" panose="02020603050405020304" charset="0"/>
                <a:cs typeface="Times New Roman" panose="02020603050405020304" charset="0"/>
                <a:sym typeface="+mn-ea"/>
              </a:rPr>
              <a:t> health over the past decade continues, it will increase borrowing by 4.1 per cent of GDP more than previous estimates, the OBR says. This would at present be equivalent to more than £100 billion. </a:t>
            </a:r>
            <a:endParaRPr sz="2900">
              <a:latin typeface="Times New Roman" panose="02020603050405020304" charset="0"/>
              <a:cs typeface="Times New Roman" panose="02020603050405020304" charset="0"/>
              <a:sym typeface="+mn-ea"/>
            </a:endParaRPr>
          </a:p>
        </p:txBody>
      </p:sp>
      <p:sp>
        <p:nvSpPr>
          <p:cNvPr id="14" name="文本框 13"/>
          <p:cNvSpPr txBox="1"/>
          <p:nvPr/>
        </p:nvSpPr>
        <p:spPr>
          <a:xfrm>
            <a:off x="352425" y="5428615"/>
            <a:ext cx="1143635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sym typeface="+mn-ea"/>
              </a:rPr>
              <a:t>英国预算责任办公室</a:t>
            </a:r>
            <a:r>
              <a:rPr sz="2400">
                <a:latin typeface="Times New Roman" panose="02020603050405020304" charset="0"/>
                <a:ea typeface="华文中宋" panose="02010600040101010101" charset="-122"/>
                <a:cs typeface="Times New Roman" panose="02020603050405020304" charset="0"/>
              </a:rPr>
              <a:t>表示，如果过去10年英国人健康状况下降的趋势持续下去，将导致借款占GDP的比例增加4.1%，高于此前的估计。这相当于目前超过1000亿英镑。</a:t>
            </a:r>
            <a:endParaRPr sz="24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322580" y="148590"/>
            <a:ext cx="11633200" cy="1014730"/>
          </a:xfrm>
          <a:prstGeom prst="rect">
            <a:avLst/>
          </a:prstGeom>
          <a:noFill/>
        </p:spPr>
        <p:txBody>
          <a:bodyPr wrap="square" rtlCol="0" anchor="t">
            <a:spAutoFit/>
          </a:bodyPr>
          <a:p>
            <a:pPr algn="ctr">
              <a:buClrTx/>
              <a:buSzTx/>
              <a:buFontTx/>
            </a:pPr>
            <a:r>
              <a:rPr lang="en-US" altLang="zh-CN" sz="3200" b="1">
                <a:sym typeface="+mn-ea"/>
              </a:rPr>
              <a:t>3. Tiny satellites detect fire  </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微型卫星探测火灾</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2" name="图片 1"/>
          <p:cNvPicPr>
            <a:picLocks noChangeAspect="1"/>
          </p:cNvPicPr>
          <p:nvPr/>
        </p:nvPicPr>
        <p:blipFill>
          <a:blip r:embed="rId2"/>
          <a:stretch>
            <a:fillRect/>
          </a:stretch>
        </p:blipFill>
        <p:spPr>
          <a:xfrm>
            <a:off x="1380237" y="1439545"/>
            <a:ext cx="9431525" cy="5040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BBC Wildlife</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(June 2024 P14)</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86360" y="707390"/>
            <a:ext cx="12105640" cy="600075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Early detection of wildfires is becoming </a:t>
            </a:r>
            <a:r>
              <a:rPr lang="en-US" altLang="zh-CN" sz="2400">
                <a:latin typeface="Times New Roman" panose="02020603050405020304" charset="0"/>
                <a:cs typeface="Times New Roman" panose="02020603050405020304" charset="0"/>
              </a:rPr>
              <a:t>__________ (increase) </a:t>
            </a:r>
            <a:r>
              <a:rPr lang="zh-CN" altLang="en-US" sz="2400">
                <a:latin typeface="Times New Roman" panose="02020603050405020304" charset="0"/>
                <a:cs typeface="Times New Roman" panose="02020603050405020304" charset="0"/>
              </a:rPr>
              <a:t>important, especially in places like</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Australia - in the summer of 2019-20, more than 12 million hectares, </a:t>
            </a:r>
            <a:r>
              <a:rPr lang="en-US" altLang="zh-CN" sz="2400">
                <a:latin typeface="Times New Roman" panose="02020603050405020304" charset="0"/>
                <a:cs typeface="Times New Roman" panose="02020603050405020304" charset="0"/>
              </a:rPr>
              <a:t>___ </a:t>
            </a:r>
            <a:r>
              <a:rPr lang="zh-CN" altLang="en-US" sz="2400">
                <a:latin typeface="Times New Roman" panose="02020603050405020304" charset="0"/>
                <a:cs typeface="Times New Roman" panose="02020603050405020304" charset="0"/>
              </a:rPr>
              <a:t>area roughly the size</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of England, </a:t>
            </a:r>
            <a:r>
              <a:rPr lang="en-US" altLang="zh-CN" sz="2400">
                <a:latin typeface="Times New Roman" panose="02020603050405020304" charset="0"/>
                <a:cs typeface="Times New Roman" panose="02020603050405020304" charset="0"/>
              </a:rPr>
              <a:t>_____________ (impact)</a:t>
            </a:r>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Now help is at hand, thanks to scientists from the University of South Australia, </a:t>
            </a:r>
            <a:r>
              <a:rPr lang="en-US" altLang="zh-CN" sz="2400">
                <a:latin typeface="Times New Roman" panose="02020603050405020304" charset="0"/>
                <a:cs typeface="Times New Roman" panose="02020603050405020304" charset="0"/>
              </a:rPr>
              <a:t>____ </a:t>
            </a:r>
            <a:r>
              <a:rPr lang="zh-CN" altLang="en-US" sz="2400">
                <a:latin typeface="Times New Roman" panose="02020603050405020304" charset="0"/>
                <a:cs typeface="Times New Roman" panose="02020603050405020304" charset="0"/>
              </a:rPr>
              <a:t>have found a way</a:t>
            </a:r>
            <a:r>
              <a:rPr lang="zh-CN" altLang="en-US" sz="2400">
                <a:solidFill>
                  <a:schemeClr val="tx1"/>
                </a:solidFill>
                <a:latin typeface="Times New Roman" panose="02020603050405020304" charset="0"/>
                <a:cs typeface="Times New Roman" panose="02020603050405020304" charset="0"/>
              </a:rPr>
              <a:t> to use</a:t>
            </a:r>
            <a:r>
              <a:rPr lang="zh-CN" altLang="en-US" sz="2400">
                <a:latin typeface="Times New Roman" panose="02020603050405020304" charset="0"/>
                <a:cs typeface="Times New Roman" panose="02020603050405020304" charset="0"/>
              </a:rPr>
              <a:t> satellites and artificial intelligence (AI)</a:t>
            </a:r>
            <a:r>
              <a:rPr lang="zh-CN" altLang="en-US" sz="2400">
                <a:solidFill>
                  <a:srgbClr val="FF0000"/>
                </a:solidFill>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to increase</a:t>
            </a:r>
            <a:r>
              <a:rPr lang="zh-CN" altLang="en-US" sz="2400">
                <a:latin typeface="Times New Roman" panose="02020603050405020304" charset="0"/>
                <a:cs typeface="Times New Roman" panose="02020603050405020304" charset="0"/>
              </a:rPr>
              <a:t> wildfire detection rates.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key innovation is to put AI-enabled software into tiny satellites,</a:t>
            </a:r>
            <a:r>
              <a:rPr lang="en-US" altLang="zh-CN" sz="2400">
                <a:latin typeface="Times New Roman" panose="02020603050405020304" charset="0"/>
                <a:cs typeface="Times New Roman" panose="02020603050405020304" charset="0"/>
              </a:rPr>
              <a:t> ______ (call) </a:t>
            </a:r>
            <a:r>
              <a:rPr lang="zh-CN" altLang="en-US" sz="2400">
                <a:latin typeface="Times New Roman" panose="02020603050405020304" charset="0"/>
                <a:cs typeface="Times New Roman" panose="02020603050405020304" charset="0"/>
              </a:rPr>
              <a:t>cubesats, that weigh just a few kilograms. The first cubesat, Kanyani, launched </a:t>
            </a:r>
            <a:r>
              <a:rPr lang="en-US" altLang="zh-CN" sz="2400">
                <a:latin typeface="Times New Roman" panose="02020603050405020304" charset="0"/>
                <a:cs typeface="Times New Roman" panose="02020603050405020304" charset="0"/>
              </a:rPr>
              <a:t>___ </a:t>
            </a:r>
            <a:r>
              <a:rPr lang="zh-CN" altLang="en-US" sz="2400">
                <a:latin typeface="Times New Roman" panose="02020603050405020304" charset="0"/>
                <a:cs typeface="Times New Roman" panose="02020603050405020304" charset="0"/>
              </a:rPr>
              <a:t>2nd July, says lead researcher and geospatial scientist Stefan Peters,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and our </a:t>
            </a:r>
            <a:r>
              <a:rPr lang="zh-CN" altLang="en-US" sz="2400">
                <a:solidFill>
                  <a:schemeClr val="tx1"/>
                </a:solidFill>
                <a:latin typeface="Times New Roman" panose="02020603050405020304" charset="0"/>
                <a:cs typeface="Times New Roman" panose="02020603050405020304" charset="0"/>
              </a:rPr>
              <a:t>onboard </a:t>
            </a:r>
            <a:r>
              <a:rPr lang="zh-CN" altLang="en-US" sz="2400">
                <a:latin typeface="Times New Roman" panose="02020603050405020304" charset="0"/>
                <a:cs typeface="Times New Roman" panose="02020603050405020304" charset="0"/>
              </a:rPr>
              <a:t>fire smoke detection </a:t>
            </a:r>
            <a:r>
              <a:rPr lang="en-US" altLang="zh-CN" sz="2400">
                <a:latin typeface="Times New Roman" panose="02020603050405020304" charset="0"/>
                <a:cs typeface="Times New Roman" panose="02020603050405020304" charset="0"/>
              </a:rPr>
              <a:t>________ (solve) </a:t>
            </a:r>
            <a:r>
              <a:rPr lang="zh-CN" altLang="en-US" sz="2400">
                <a:latin typeface="Times New Roman" panose="02020603050405020304" charset="0"/>
                <a:cs typeface="Times New Roman" panose="02020603050405020304" charset="0"/>
              </a:rPr>
              <a:t>will be </a:t>
            </a:r>
            <a:r>
              <a:rPr lang="en-US" altLang="zh-CN" sz="2400">
                <a:latin typeface="Times New Roman" panose="02020603050405020304" charset="0"/>
                <a:cs typeface="Times New Roman" panose="02020603050405020304" charset="0"/>
              </a:rPr>
              <a:t>___________ (operation) </a:t>
            </a:r>
            <a:r>
              <a:rPr lang="zh-CN" altLang="en-US" sz="2400">
                <a:latin typeface="Times New Roman" panose="02020603050405020304" charset="0"/>
                <a:cs typeface="Times New Roman" panose="02020603050405020304" charset="0"/>
              </a:rPr>
              <a:t>by 2025.</a:t>
            </a:r>
            <a:r>
              <a:rPr lang="en-US" altLang="zh-CN"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When it is, it should be possible to reliably detect wildfires in less than one hour</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During a past fire event in the Coworong of South Australia, the AI approach took less than 14 minutes to detect smoke and relay the data.</a:t>
            </a:r>
            <a:r>
              <a:rPr lang="en-US" altLang="zh-CN" sz="2400">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Reducing </a:t>
            </a:r>
            <a:r>
              <a:rPr lang="zh-CN" altLang="en-US" sz="2400">
                <a:latin typeface="Times New Roman" panose="02020603050405020304" charset="0"/>
                <a:cs typeface="Times New Roman" panose="02020603050405020304" charset="0"/>
              </a:rPr>
              <a:t>the impact of wildfires has other </a:t>
            </a:r>
            <a:r>
              <a:rPr lang="en-US" altLang="zh-CN" sz="2400">
                <a:latin typeface="Times New Roman" panose="02020603050405020304" charset="0"/>
                <a:cs typeface="Times New Roman" panose="02020603050405020304" charset="0"/>
              </a:rPr>
              <a:t>________ (benefit)</a:t>
            </a:r>
            <a:r>
              <a:rPr lang="zh-CN"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According to WWF Australia, the 2019-20 wildfire season released some 400-700 million tonnes of carbon dioxide.</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cost of </a:t>
            </a:r>
            <a:r>
              <a:rPr lang="en-US" altLang="zh-CN" sz="2400">
                <a:latin typeface="Times New Roman" panose="02020603050405020304" charset="0"/>
                <a:cs typeface="Times New Roman" panose="02020603050405020304" charset="0"/>
              </a:rPr>
              <a:t>_________(replace) </a:t>
            </a:r>
            <a:r>
              <a:rPr lang="zh-CN" altLang="en-US" sz="2400">
                <a:latin typeface="Times New Roman" panose="02020603050405020304" charset="0"/>
                <a:cs typeface="Times New Roman" panose="02020603050405020304" charset="0"/>
              </a:rPr>
              <a:t>these carbon stocks was estimated at between AU$1-2.8 billion</a:t>
            </a:r>
            <a:r>
              <a:rPr lang="en-US" altLang="zh-CN" sz="2400">
                <a:latin typeface="Times New Roman" panose="02020603050405020304" charset="0"/>
                <a:cs typeface="Times New Roman" panose="02020603050405020304" charset="0"/>
              </a:rPr>
              <a:t>. </a:t>
            </a:r>
            <a:r>
              <a:rPr lang="en-US" altLang="zh-CN" sz="2400">
                <a:solidFill>
                  <a:srgbClr val="0000FF"/>
                </a:solidFill>
                <a:latin typeface="Times New Roman" panose="02020603050405020304" charset="0"/>
                <a:ea typeface="华文中宋" panose="02010600040101010101" charset="-122"/>
                <a:cs typeface="Times New Roman" panose="02020603050405020304" charset="0"/>
              </a:rPr>
              <a:t>In the light of</a:t>
            </a:r>
            <a:r>
              <a:rPr lang="zh-CN" altLang="en-US" sz="2400">
                <a:latin typeface="Times New Roman" panose="02020603050405020304" charset="0"/>
                <a:cs typeface="Times New Roman" panose="02020603050405020304" charset="0"/>
              </a:rPr>
              <a:t> these statistics, investing in early detection would surely </a:t>
            </a:r>
            <a:r>
              <a:rPr lang="en-US" altLang="zh-CN" sz="2400">
                <a:solidFill>
                  <a:srgbClr val="0000FF"/>
                </a:solidFill>
                <a:latin typeface="Times New Roman" panose="02020603050405020304" charset="0"/>
                <a:ea typeface="华文中宋" panose="02010600040101010101" charset="-122"/>
                <a:cs typeface="Times New Roman" panose="02020603050405020304" charset="0"/>
              </a:rPr>
              <a:t>pay dividends</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p:txBody>
      </p:sp>
      <p:sp>
        <p:nvSpPr>
          <p:cNvPr id="3" name="文本框 2"/>
          <p:cNvSpPr txBox="1"/>
          <p:nvPr/>
        </p:nvSpPr>
        <p:spPr>
          <a:xfrm>
            <a:off x="5383530" y="677545"/>
            <a:ext cx="170561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increasingly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9191625" y="1090295"/>
            <a:ext cx="61023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an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2249170" y="1414780"/>
            <a:ext cx="207454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were impacted</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10248265" y="1792605"/>
            <a:ext cx="73723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who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8543290" y="2500630"/>
            <a:ext cx="112458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called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79070" y="3633470"/>
            <a:ext cx="127508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solution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3329305" y="3595370"/>
            <a:ext cx="162877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operational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9474835" y="4710430"/>
            <a:ext cx="147256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benefits</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3958590" y="5418455"/>
            <a:ext cx="133794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replacing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8175625" y="2878455"/>
            <a:ext cx="52324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on </a:t>
            </a:r>
            <a:endParaRPr lang="zh-CN" altLang="en-US"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1" grpId="0"/>
      <p:bldP spid="12" grpId="0"/>
      <p:bldP spid="3" grpId="1"/>
      <p:bldP spid="4" grpId="1"/>
      <p:bldP spid="5" grpId="1"/>
      <p:bldP spid="6" grpId="1"/>
      <p:bldP spid="7" grpId="1"/>
      <p:bldP spid="8" grpId="1"/>
      <p:bldP spid="9" grpId="1"/>
      <p:bldP spid="11" grpId="1"/>
      <p:bldP spid="12" grpId="1"/>
      <p:bldP spid="13" grpId="0"/>
      <p:bldP spid="1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5135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0000FF"/>
                </a:solidFill>
                <a:latin typeface="Times New Roman" panose="02020603050405020304" charset="0"/>
                <a:cs typeface="Times New Roman" panose="02020603050405020304" charset="0"/>
                <a:sym typeface="+mn-ea"/>
              </a:rPr>
              <a:t>i</a:t>
            </a:r>
            <a:r>
              <a:rPr sz="2800">
                <a:solidFill>
                  <a:srgbClr val="0000FF"/>
                </a:solidFill>
                <a:latin typeface="Times New Roman" panose="02020603050405020304" charset="0"/>
                <a:cs typeface="Times New Roman" panose="02020603050405020304" charset="0"/>
                <a:sym typeface="+mn-ea"/>
              </a:rPr>
              <a:t>n the light of</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because of</a:t>
            </a:r>
            <a:r>
              <a:rPr lang="en-US" sz="2800">
                <a:latin typeface="Times New Roman" panose="02020603050405020304" charset="0"/>
                <a:ea typeface="华文中宋" panose="02010600040101010101" charset="-122"/>
                <a:cs typeface="Times New Roman" panose="02020603050405020304" charset="0"/>
                <a:sym typeface="+mn-ea"/>
              </a:rPr>
              <a:t>; according to </a:t>
            </a:r>
            <a:r>
              <a:rPr sz="2800">
                <a:latin typeface="Times New Roman" panose="02020603050405020304" charset="0"/>
                <a:ea typeface="华文中宋" panose="02010600040101010101" charset="-122"/>
                <a:cs typeface="Times New Roman" panose="02020603050405020304" charset="0"/>
                <a:sym typeface="+mn-ea"/>
              </a:rPr>
              <a:t>因为</a:t>
            </a:r>
            <a:r>
              <a:rPr lang="zh-CN" sz="2800">
                <a:latin typeface="Times New Roman" panose="02020603050405020304" charset="0"/>
                <a:ea typeface="华文中宋" panose="02010600040101010101" charset="-122"/>
                <a:cs typeface="Times New Roman" panose="02020603050405020304" charset="0"/>
                <a:sym typeface="+mn-ea"/>
              </a:rPr>
              <a:t>；根据</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In the light of recent incidents, we take particular care of personal belongings.                                  鉴于最近发生的事件，我们特别注意个人物品。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pay dividends</a:t>
            </a:r>
            <a:r>
              <a:rPr lang="en-US" altLang="zh-CN" sz="2800">
                <a:latin typeface="Times New Roman" panose="02020603050405020304" charset="0"/>
                <a:cs typeface="Times New Roman" panose="02020603050405020304" charset="0"/>
              </a:rPr>
              <a:t>:</a:t>
            </a:r>
            <a:r>
              <a:rPr lang="en-US" altLang="zh-CN" sz="2800"/>
              <a:t> </a:t>
            </a:r>
            <a:r>
              <a:rPr sz="2800">
                <a:latin typeface="Times New Roman" panose="02020603050405020304" charset="0"/>
                <a:ea typeface="华文中宋" panose="02010600040101010101" charset="-122"/>
                <a:cs typeface="Times New Roman" panose="02020603050405020304" charset="0"/>
              </a:rPr>
              <a:t>to produce great advantages or profits 有所收获；产生效益</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Steps taken now to maximize your health will pay dividends later on.</a:t>
            </a:r>
            <a:r>
              <a:rPr lang="en-US"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现在采取措施充分重视你的健康将来就会有回报。</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22821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2731135"/>
            <a:ext cx="77190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rewrote the book in the light of further research.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5769610"/>
            <a:ext cx="873442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Exercising regularly will pay dividends in the end.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211705"/>
            <a:ext cx="7722870" cy="521970"/>
          </a:xfrm>
          <a:prstGeom prst="rect">
            <a:avLst/>
          </a:prstGeom>
          <a:noFill/>
        </p:spPr>
        <p:txBody>
          <a:bodyPr wrap="square" rtlCol="0" anchor="t">
            <a:spAutoFit/>
          </a:bodyPr>
          <a:lstStyle/>
          <a:p>
            <a:r>
              <a:rPr lang="zh-CN" altLang="en-US" sz="2800">
                <a:ea typeface="华文中宋" panose="02010600040101010101" charset="-122"/>
              </a:rPr>
              <a:t>他根据进一步的研究重写了那部书。</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a:off x="311150" y="3220085"/>
            <a:ext cx="7421245" cy="114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235065"/>
            <a:ext cx="7800340" cy="165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6"/>
            </p:custDataLst>
          </p:nvPr>
        </p:nvSpPr>
        <p:spPr>
          <a:xfrm>
            <a:off x="2528570" y="5248275"/>
            <a:ext cx="6112510" cy="521970"/>
          </a:xfrm>
          <a:prstGeom prst="rect">
            <a:avLst/>
          </a:prstGeom>
          <a:noFill/>
        </p:spPr>
        <p:txBody>
          <a:bodyPr wrap="square" rtlCol="0" anchor="t">
            <a:spAutoFit/>
          </a:bodyPr>
          <a:p>
            <a:r>
              <a:rPr lang="zh-CN" altLang="en-US" sz="2800">
                <a:ea typeface="华文中宋" panose="02010600040101010101" charset="-122"/>
              </a:rPr>
              <a:t>经常运动最终会对身体大有好处的。</a:t>
            </a:r>
            <a:endParaRPr lang="zh-CN" altLang="en-US" sz="2800">
              <a:ea typeface="华文中宋" panose="02010600040101010101" charset="-122"/>
            </a:endParaRPr>
          </a:p>
        </p:txBody>
      </p:sp>
      <p:sp>
        <p:nvSpPr>
          <p:cNvPr id="2" name="文本框 1"/>
          <p:cNvSpPr txBox="1"/>
          <p:nvPr>
            <p:custDataLst>
              <p:tags r:id="rId7"/>
            </p:custDataLst>
          </p:nvPr>
        </p:nvSpPr>
        <p:spPr>
          <a:xfrm>
            <a:off x="269875" y="522541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36220" y="851535"/>
            <a:ext cx="11597640" cy="25781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435610" y="923925"/>
            <a:ext cx="11355705" cy="1369695"/>
          </a:xfrm>
          <a:prstGeom prst="rect">
            <a:avLst/>
          </a:prstGeom>
          <a:noFill/>
        </p:spPr>
        <p:txBody>
          <a:bodyPr wrap="square">
            <a:noAutofit/>
          </a:bodyPr>
          <a:lstStyle/>
          <a:p>
            <a:pPr algn="l"/>
            <a:r>
              <a:rPr lang="en-US" altLang="zh-CN" sz="2800">
                <a:latin typeface="Times New Roman" panose="02020603050405020304" charset="0"/>
                <a:cs typeface="Times New Roman" panose="02020603050405020304" charset="0"/>
                <a:sym typeface="+mn-ea"/>
              </a:rPr>
              <a:t>Early detection of wildfires is becoming increasingly important, especially in places like Australia - in the summer of 2019-20, more than 12 million hectares, an area roughly the size of England, were impacted.   </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435610" y="2331720"/>
            <a:ext cx="11356340"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早期发现野火正变得越来越重要，尤其是在澳大利亚这样的地方——2019</a:t>
            </a:r>
            <a:r>
              <a:rPr lang="zh-CN" sz="2600">
                <a:latin typeface="Times New Roman" panose="02020603050405020304" charset="0"/>
                <a:ea typeface="华文中宋" panose="02010600040101010101" charset="-122"/>
                <a:cs typeface="Times New Roman" panose="02020603050405020304" charset="0"/>
              </a:rPr>
              <a:t>至</a:t>
            </a:r>
            <a:r>
              <a:rPr sz="2600">
                <a:latin typeface="Times New Roman" panose="02020603050405020304" charset="0"/>
                <a:ea typeface="华文中宋" panose="02010600040101010101" charset="-122"/>
                <a:cs typeface="Times New Roman" panose="02020603050405020304" charset="0"/>
              </a:rPr>
              <a:t> 2020年夏天，超过1200万公顷的土地受到影响，面积与英格兰大致相当。</a:t>
            </a:r>
            <a:endParaRPr sz="26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987800"/>
            <a:ext cx="11588115" cy="242379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42900" y="3988435"/>
            <a:ext cx="11291570" cy="1383665"/>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The cost of replacing these carbon stocks was estimated at between AU$1-2.8 billion</a:t>
            </a:r>
            <a:r>
              <a:rPr lang="en-US" sz="2800">
                <a:latin typeface="Times New Roman" panose="02020603050405020304" charset="0"/>
                <a:cs typeface="Times New Roman" panose="02020603050405020304" charset="0"/>
                <a:sym typeface="+mn-ea"/>
              </a:rPr>
              <a:t>. </a:t>
            </a:r>
            <a:r>
              <a:rPr sz="2800">
                <a:latin typeface="Times New Roman" panose="02020603050405020304" charset="0"/>
                <a:cs typeface="Times New Roman" panose="02020603050405020304" charset="0"/>
                <a:sym typeface="+mn-ea"/>
              </a:rPr>
              <a:t>In the light of these statistics, investing in early detection would surely pay dividends.</a:t>
            </a:r>
            <a:endParaRPr sz="28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435610" y="5332730"/>
            <a:ext cx="11356975"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替换这些碳储备的成本估计在10-28亿澳元之间。根据这些统计数据，早期检测的</a:t>
            </a:r>
            <a:r>
              <a:rPr sz="2600">
                <a:latin typeface="Times New Roman" panose="02020603050405020304" charset="0"/>
                <a:ea typeface="华文中宋" panose="02010600040101010101" charset="-122"/>
                <a:cs typeface="Times New Roman" panose="02020603050405020304" charset="0"/>
                <a:sym typeface="+mn-ea"/>
              </a:rPr>
              <a:t>投资</a:t>
            </a:r>
            <a:r>
              <a:rPr sz="2600">
                <a:latin typeface="Times New Roman" panose="02020603050405020304" charset="0"/>
                <a:ea typeface="华文中宋" panose="02010600040101010101" charset="-122"/>
                <a:cs typeface="Times New Roman" panose="02020603050405020304" charset="0"/>
              </a:rPr>
              <a:t>肯定会带来回报。</a:t>
            </a:r>
            <a:endParaRPr sz="26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322580" y="279400"/>
            <a:ext cx="11633200" cy="1014730"/>
          </a:xfrm>
          <a:prstGeom prst="rect">
            <a:avLst/>
          </a:prstGeom>
          <a:noFill/>
        </p:spPr>
        <p:txBody>
          <a:bodyPr wrap="square" rtlCol="0" anchor="t">
            <a:spAutoFit/>
          </a:bodyPr>
          <a:p>
            <a:pPr algn="ctr">
              <a:buClrTx/>
              <a:buSzTx/>
              <a:buFontTx/>
            </a:pPr>
            <a:r>
              <a:rPr lang="en-US" altLang="zh-CN" sz="3200" b="1">
                <a:sym typeface="+mn-ea"/>
              </a:rPr>
              <a:t>4. Grid has greenest ever summer as fossil fuel use falls below 20%</a:t>
            </a:r>
            <a:endParaRPr lang="en-US" altLang="zh-CN" sz="3200" b="1">
              <a:sym typeface="+mn-ea"/>
            </a:endParaRPr>
          </a:p>
          <a:p>
            <a:pPr algn="ctr">
              <a:buClrTx/>
              <a:buSzTx/>
              <a:buFontTx/>
            </a:pPr>
            <a:r>
              <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英国</a:t>
            </a: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电网迎来了有史以来最环保的夏季 </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3" name="图片 2"/>
          <p:cNvPicPr>
            <a:picLocks noChangeAspect="1"/>
          </p:cNvPicPr>
          <p:nvPr/>
        </p:nvPicPr>
        <p:blipFill>
          <a:blip r:embed="rId2"/>
          <a:stretch>
            <a:fillRect/>
          </a:stretch>
        </p:blipFill>
        <p:spPr>
          <a:xfrm>
            <a:off x="2451002" y="1442720"/>
            <a:ext cx="7289997" cy="4860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572135"/>
            <a:ext cx="12192000" cy="600075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   Great Britain’s electricity system has recorded its greenest-ever summer after ________ (grow) numbers of wind and solar </a:t>
            </a:r>
            <a:r>
              <a:rPr lang="en-US" altLang="zh-CN" sz="2400">
                <a:solidFill>
                  <a:schemeClr val="tx1"/>
                </a:solidFill>
                <a:latin typeface="Times New Roman" panose="02020603050405020304" charset="0"/>
                <a:cs typeface="Times New Roman" panose="02020603050405020304" charset="0"/>
              </a:rPr>
              <a:t>farms </a:t>
            </a:r>
            <a:r>
              <a:rPr lang="en-US" altLang="zh-CN" sz="2400">
                <a:latin typeface="Times New Roman" panose="02020603050405020304" charset="0"/>
                <a:cs typeface="Times New Roman" panose="02020603050405020304" charset="0"/>
              </a:rPr>
              <a:t>cut the need for gas power stations to fresh lows.</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en-US" altLang="zh-CN" sz="2400">
                <a:solidFill>
                  <a:schemeClr val="tx1"/>
                </a:solidFill>
                <a:latin typeface="Times New Roman" panose="02020603050405020304" charset="0"/>
                <a:cs typeface="Times New Roman" panose="02020603050405020304" charset="0"/>
                <a:sym typeface="+mn-ea"/>
              </a:rPr>
              <a:t>Analysis </a:t>
            </a:r>
            <a:r>
              <a:rPr lang="en-US" altLang="zh-CN" sz="2400">
                <a:latin typeface="Times New Roman" panose="02020603050405020304" charset="0"/>
                <a:cs typeface="Times New Roman" panose="02020603050405020304" charset="0"/>
              </a:rPr>
              <a:t>of energy _________ (generate) data, commissioned by the Guardian, revealed that Britain’s </a:t>
            </a:r>
            <a:r>
              <a:rPr lang="en-US" altLang="zh-CN" sz="2400">
                <a:solidFill>
                  <a:schemeClr val="tx1"/>
                </a:solidFill>
                <a:latin typeface="Times New Roman" panose="02020603050405020304" charset="0"/>
                <a:cs typeface="Times New Roman" panose="02020603050405020304" charset="0"/>
              </a:rPr>
              <a:t>reliance ___</a:t>
            </a:r>
            <a:r>
              <a:rPr lang="en-US" altLang="zh-CN" sz="2400">
                <a:solidFill>
                  <a:srgbClr val="FF0000"/>
                </a:solidFill>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fossil fuels fell in August to less than one-fifth of all electricity, or 4 terawatt hours (TWh), the lowest ever level for a one-month period.</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This allowed the carbon intensity of the power grid to </a:t>
            </a:r>
            <a:r>
              <a:rPr lang="en-US" altLang="zh-CN" sz="2400">
                <a:solidFill>
                  <a:srgbClr val="0000FF"/>
                </a:solidFill>
                <a:latin typeface="Times New Roman" panose="02020603050405020304" charset="0"/>
                <a:cs typeface="Times New Roman" panose="02020603050405020304" charset="0"/>
              </a:rPr>
              <a:t>plummet </a:t>
            </a:r>
            <a:r>
              <a:rPr lang="en-US" altLang="zh-CN" sz="2400">
                <a:latin typeface="Times New Roman" panose="02020603050405020304" charset="0"/>
                <a:cs typeface="Times New Roman" panose="02020603050405020304" charset="0"/>
              </a:rPr>
              <a:t>to the lowest level recorded for a single month, at 144g of CO</a:t>
            </a:r>
            <a:r>
              <a:rPr lang="en-US" altLang="zh-CN" sz="2400" baseline="-25000">
                <a:latin typeface="Times New Roman" panose="02020603050405020304" charset="0"/>
                <a:cs typeface="Times New Roman" panose="02020603050405020304" charset="0"/>
              </a:rPr>
              <a:t>2</a:t>
            </a:r>
            <a:r>
              <a:rPr lang="en-US" altLang="zh-CN" sz="2400">
                <a:latin typeface="Times New Roman" panose="02020603050405020304" charset="0"/>
                <a:cs typeface="Times New Roman" panose="02020603050405020304" charset="0"/>
              </a:rPr>
              <a:t> per kilowatthour in August, 40% ______ (low) than in the same month last year, according to the analysis.</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The data, ________</a:t>
            </a:r>
            <a:r>
              <a:rPr lang="en-US" altLang="zh-CN" sz="2400">
                <a:solidFill>
                  <a:srgbClr val="FF0000"/>
                </a:solidFill>
                <a:latin typeface="Times New Roman" panose="02020603050405020304" charset="0"/>
                <a:cs typeface="Times New Roman" panose="02020603050405020304" charset="0"/>
              </a:rPr>
              <a:t> </a:t>
            </a:r>
            <a:r>
              <a:rPr lang="en-US" altLang="zh-CN" sz="2400">
                <a:solidFill>
                  <a:schemeClr val="tx1"/>
                </a:solidFill>
                <a:latin typeface="Times New Roman" panose="02020603050405020304" charset="0"/>
                <a:cs typeface="Times New Roman" panose="02020603050405020304" charset="0"/>
              </a:rPr>
              <a:t>(analyse)</a:t>
            </a:r>
            <a:r>
              <a:rPr lang="en-US" altLang="zh-CN" sz="2400">
                <a:solidFill>
                  <a:srgbClr val="FF0000"/>
                </a:solidFill>
                <a:latin typeface="Times New Roman" panose="02020603050405020304" charset="0"/>
                <a:cs typeface="Times New Roman" panose="02020603050405020304" charset="0"/>
                <a:sym typeface="+mn-ea"/>
              </a:rPr>
              <a:t> </a:t>
            </a:r>
            <a:r>
              <a:rPr lang="en-US" altLang="zh-CN" sz="2400">
                <a:latin typeface="Times New Roman" panose="02020603050405020304" charset="0"/>
                <a:cs typeface="Times New Roman" panose="02020603050405020304" charset="0"/>
              </a:rPr>
              <a:t>by the energy thinktank Ember, showed that the record lows were sustained even when averaged over the summer months from June to August, ________ (mean) the grid experienced its greenest summer ever.</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The Labour government ____ (aim) to run the UK’s power grid on virtually zero-carbon electricity by 2030 thanks to __ </a:t>
            </a:r>
            <a:r>
              <a:rPr lang="en-US" altLang="zh-CN" sz="2400">
                <a:solidFill>
                  <a:srgbClr val="0000FF"/>
                </a:solidFill>
                <a:latin typeface="Times New Roman" panose="02020603050405020304" charset="0"/>
                <a:cs typeface="Times New Roman" panose="02020603050405020304" charset="0"/>
              </a:rPr>
              <a:t>surge </a:t>
            </a:r>
            <a:r>
              <a:rPr lang="en-US" altLang="zh-CN" sz="2400">
                <a:latin typeface="Times New Roman" panose="02020603050405020304" charset="0"/>
                <a:cs typeface="Times New Roman" panose="02020603050405020304" charset="0"/>
              </a:rPr>
              <a:t>in new wind and solar farms. Its flagship auction this week for renewable energy subsidies awarded contracts for 131 new projects, or enough new clean electricity to power 11m UK homes. _________, it secured just half the off shore wind capacity needed every year for the rest of the decade if the government is ______ (hit) its net zero target.</a:t>
            </a:r>
            <a:endParaRPr lang="en-US" altLang="zh-CN" sz="24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231140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lang="en-US" sz="2300" b="1" i="1">
                <a:solidFill>
                  <a:srgbClr val="ED7D31"/>
                </a:solidFill>
                <a:latin typeface="微软雅黑" panose="020B0503020204020204" charset="-122"/>
                <a:ea typeface="微软雅黑" panose="020B0503020204020204" charset="-122"/>
                <a:cs typeface="微软雅黑" panose="020B0503020204020204" charset="-122"/>
                <a:sym typeface="+mn-ea"/>
              </a:rPr>
              <a:t>The Guardian</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7 September </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2024 P</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15</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9822180" y="572135"/>
            <a:ext cx="129921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growing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2214245" y="1627505"/>
            <a:ext cx="61976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on</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8100060" y="2712720"/>
            <a:ext cx="92138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lower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2738120" y="1259840"/>
            <a:ext cx="171513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generation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594485" y="3495675"/>
            <a:ext cx="128016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analysed</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9608820" y="3827145"/>
            <a:ext cx="131889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meaning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3377565" y="4565015"/>
            <a:ext cx="87249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aims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3609975" y="4951730"/>
            <a:ext cx="40767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a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4598670" y="5658485"/>
            <a:ext cx="140589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However</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8052435" y="6037580"/>
            <a:ext cx="86360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to hit</a:t>
            </a:r>
            <a:endParaRPr lang="en-US" altLang="zh-CN"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11" grpId="0"/>
      <p:bldP spid="12" grpId="0"/>
      <p:bldP spid="13" grpId="0"/>
      <p:bldP spid="15" grpId="0"/>
      <p:bldP spid="2" grpId="1"/>
      <p:bldP spid="5" grpId="1"/>
      <p:bldP spid="6" grpId="1"/>
      <p:bldP spid="7" grpId="1"/>
      <p:bldP spid="8" grpId="1"/>
      <p:bldP spid="9" grpId="1"/>
      <p:bldP spid="11" grpId="1"/>
      <p:bldP spid="12" grpId="1"/>
      <p:bldP spid="13" grpId="1"/>
      <p:bldP spid="1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6418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solidFill>
                  <a:srgbClr val="0000FF"/>
                </a:solidFill>
                <a:latin typeface="Times New Roman" panose="02020603050405020304" charset="0"/>
                <a:cs typeface="Times New Roman" panose="02020603050405020304" charset="0"/>
                <a:sym typeface="+mn-ea"/>
              </a:rPr>
              <a:t>plummet</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fall suddenly and quickly from a high level or position 暴跌</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Share prices plummeted to an all-time low</a:t>
            </a:r>
            <a:r>
              <a:rPr lang="en-US" altLang="zh-CN" sz="2800">
                <a:latin typeface="Times New Roman" panose="02020603050405020304" charset="0"/>
                <a:ea typeface="华文中宋" panose="02010600040101010101" charset="-122"/>
                <a:cs typeface="Times New Roman" panose="02020603050405020304" charset="0"/>
                <a:sym typeface="+mn-ea"/>
              </a:rPr>
              <a:t>. 股票价格暴跌到历史最低点。</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surge</a:t>
            </a:r>
            <a:r>
              <a:rPr lang="en-US" altLang="zh-CN" sz="2800">
                <a:latin typeface="Times New Roman" panose="02020603050405020304" charset="0"/>
                <a:cs typeface="Times New Roman" panose="02020603050405020304" charset="0"/>
              </a:rPr>
              <a:t>:</a:t>
            </a:r>
            <a:r>
              <a:rPr lang="en-US" altLang="zh-CN" sz="2800"/>
              <a:t> </a:t>
            </a:r>
            <a:r>
              <a:rPr sz="2800">
                <a:latin typeface="Times New Roman" panose="02020603050405020304" charset="0"/>
                <a:ea typeface="华文中宋" panose="02010600040101010101" charset="-122"/>
                <a:cs typeface="Times New Roman" panose="02020603050405020304" charset="0"/>
              </a:rPr>
              <a:t>a sudden increase in the amount or number of sth; a large amount of sth （数量的）激增</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We are having trouble keeping up with the recent surge in demand. </a:t>
            </a:r>
            <a:endParaRPr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对于近来出现的需求猛增，我们难以应对。</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185420" y="187325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nvSpPr>
        <p:spPr>
          <a:xfrm>
            <a:off x="259715" y="2376170"/>
            <a:ext cx="919480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House prices have plummeted in recent months.</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9240" y="5992495"/>
            <a:ext cx="873442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There has been a surge in house prices recently.</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95855" y="1856740"/>
            <a:ext cx="4019550" cy="521970"/>
          </a:xfrm>
          <a:prstGeom prst="rect">
            <a:avLst/>
          </a:prstGeom>
          <a:noFill/>
        </p:spPr>
        <p:txBody>
          <a:bodyPr wrap="square" rtlCol="0" anchor="t">
            <a:spAutoFit/>
          </a:bodyPr>
          <a:lstStyle/>
          <a:p>
            <a:r>
              <a:rPr lang="zh-CN" altLang="en-US" sz="2800">
                <a:ea typeface="华文中宋" panose="02010600040101010101" charset="-122"/>
              </a:rPr>
              <a:t>房价近几个月来暴跌。</a:t>
            </a:r>
            <a:endParaRPr lang="zh-CN" altLang="en-US" sz="2800">
              <a:ea typeface="华文中宋" panose="02010600040101010101" charset="-122"/>
            </a:endParaRPr>
          </a:p>
        </p:txBody>
      </p:sp>
      <p:cxnSp>
        <p:nvCxnSpPr>
          <p:cNvPr id="3145728" name="直接连接符 8"/>
          <p:cNvCxnSpPr/>
          <p:nvPr/>
        </p:nvCxnSpPr>
        <p:spPr>
          <a:xfrm flipV="1">
            <a:off x="311150" y="2856230"/>
            <a:ext cx="6941185" cy="88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457950"/>
            <a:ext cx="6931660" cy="1079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nvSpPr>
        <p:spPr>
          <a:xfrm>
            <a:off x="2395855" y="5471160"/>
            <a:ext cx="6112510" cy="521970"/>
          </a:xfrm>
          <a:prstGeom prst="rect">
            <a:avLst/>
          </a:prstGeom>
          <a:noFill/>
        </p:spPr>
        <p:txBody>
          <a:bodyPr wrap="square" rtlCol="0" anchor="t">
            <a:spAutoFit/>
          </a:bodyPr>
          <a:p>
            <a:r>
              <a:rPr lang="zh-CN" altLang="en-US" sz="2800">
                <a:ea typeface="华文中宋" panose="02010600040101010101" charset="-122"/>
              </a:rPr>
              <a:t>最近房价飞涨。</a:t>
            </a:r>
            <a:endParaRPr lang="zh-CN" altLang="en-US" sz="2800">
              <a:ea typeface="华文中宋" panose="02010600040101010101" charset="-122"/>
            </a:endParaRPr>
          </a:p>
        </p:txBody>
      </p:sp>
      <p:sp>
        <p:nvSpPr>
          <p:cNvPr id="2" name="文本框 1"/>
          <p:cNvSpPr txBox="1"/>
          <p:nvPr>
            <p:custDataLst>
              <p:tags r:id="rId1"/>
            </p:custDataLst>
          </p:nvPr>
        </p:nvSpPr>
        <p:spPr>
          <a:xfrm>
            <a:off x="269875" y="544830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linds(horizontal)">
                                      <p:cBhvr>
                                        <p:cTn id="36" dur="500"/>
                                        <p:tgtEl>
                                          <p:spTgt spid="2"/>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36220" y="851535"/>
            <a:ext cx="11597640" cy="25781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435610" y="923925"/>
            <a:ext cx="11355705" cy="1369695"/>
          </a:xfrm>
          <a:prstGeom prst="rect">
            <a:avLst/>
          </a:prstGeom>
          <a:noFill/>
        </p:spPr>
        <p:txBody>
          <a:bodyPr wrap="square">
            <a:noAutofit/>
          </a:bodyPr>
          <a:lstStyle/>
          <a:p>
            <a:pPr algn="l"/>
            <a:r>
              <a:rPr lang="en-US" altLang="zh-CN" sz="2800">
                <a:latin typeface="Times New Roman" panose="02020603050405020304" charset="0"/>
                <a:cs typeface="Times New Roman" panose="02020603050405020304" charset="0"/>
                <a:sym typeface="+mn-ea"/>
              </a:rPr>
              <a:t>Great Britain’s electricity system has recorded its greenest-ever summer after growing numbers of wind and solar farms cut the need for gas power stations to fresh lows.</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435610" y="2331720"/>
            <a:ext cx="11356340"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英国电力系统创下了有史以来最环保的夏季纪录，因为越来越多的风能和太阳能农场将对天然气发电站的需求降至新低。 </a:t>
            </a:r>
            <a:endParaRPr sz="26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987800"/>
            <a:ext cx="11588115" cy="242379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42900" y="3988435"/>
            <a:ext cx="11291570" cy="1383665"/>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The data, analysed by the energy thinktank Ember, showed that the record lows were sustained even when averaged over the summer months from June to August, meaning the grid experienced its greenest summer ever.</a:t>
            </a:r>
            <a:endParaRPr sz="28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435610" y="5332730"/>
            <a:ext cx="11356975"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能源智库Ember分析的数据显示，即使在6月至8月的夏季月份平均下来，也保持了创纪录的低点，这意味着电网经历了有史以来最环保的夏季。 </a:t>
            </a:r>
            <a:endParaRPr sz="26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September 1st</a:t>
            </a:r>
            <a:r>
              <a:t>-</a:t>
            </a:r>
            <a:r>
              <a:rPr lang="en-US"/>
              <a:t>15th</a:t>
            </a:r>
            <a:r>
              <a:t>, 202</a:t>
            </a:r>
            <a:r>
              <a:rPr lang="en-US"/>
              <a:t>4</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9</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02</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38735" y="420370"/>
            <a:ext cx="12082145" cy="639953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50">
                <a:latin typeface="Times New Roman" panose="02020603050405020304" charset="0"/>
                <a:cs typeface="Times New Roman" panose="02020603050405020304" charset="0"/>
              </a:rPr>
              <a:t>     </a:t>
            </a:r>
            <a:r>
              <a:rPr sz="2050">
                <a:latin typeface="Times New Roman" panose="02020603050405020304" charset="0"/>
                <a:cs typeface="Times New Roman" panose="02020603050405020304" charset="0"/>
              </a:rPr>
              <a:t>Kamala Harris has used her first broadcast interview of the US election campaign to set out her vision for what she would do if she becomes president, pledging to offer </a:t>
            </a:r>
            <a:r>
              <a:rPr lang="en-US" sz="2050">
                <a:latin typeface="Times New Roman" panose="02020603050405020304" charset="0"/>
                <a:cs typeface="Times New Roman" panose="02020603050405020304" charset="0"/>
              </a:rPr>
              <a:t>________________</a:t>
            </a:r>
            <a:r>
              <a:rPr sz="2050">
                <a:latin typeface="Times New Roman" panose="02020603050405020304" charset="0"/>
                <a:cs typeface="Times New Roman" panose="02020603050405020304" charset="0"/>
              </a:rPr>
              <a:t>. Speaking to CNN, the Vice President and Democratic Party nominee defended her shift in position on some key issues, saying her </a:t>
            </a:r>
            <a:r>
              <a:rPr lang="en-US" sz="2050">
                <a:latin typeface="Times New Roman" panose="02020603050405020304" charset="0"/>
                <a:cs typeface="Times New Roman" panose="02020603050405020304" charset="0"/>
              </a:rPr>
              <a:t>______ </a:t>
            </a:r>
            <a:r>
              <a:rPr sz="2050">
                <a:latin typeface="Times New Roman" panose="02020603050405020304" charset="0"/>
                <a:cs typeface="Times New Roman" panose="02020603050405020304" charset="0"/>
              </a:rPr>
              <a:t>had not changed. </a:t>
            </a:r>
            <a:endParaRPr sz="20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50">
                <a:latin typeface="Times New Roman" panose="02020603050405020304" charset="0"/>
                <a:cs typeface="Times New Roman" panose="02020603050405020304" charset="0"/>
              </a:rPr>
              <a:t>     </a:t>
            </a:r>
            <a:r>
              <a:rPr sz="2050">
                <a:latin typeface="Times New Roman" panose="02020603050405020304" charset="0"/>
                <a:cs typeface="Times New Roman" panose="02020603050405020304" charset="0"/>
              </a:rPr>
              <a:t>The Israeli military says it has killed three Palestinians who it says were from Hamas on the third day of a major operation in the West Bank. </a:t>
            </a:r>
            <a:r>
              <a:rPr lang="en-US" sz="2050">
                <a:latin typeface="Times New Roman" panose="02020603050405020304" charset="0"/>
                <a:cs typeface="Times New Roman" panose="02020603050405020304" charset="0"/>
              </a:rPr>
              <a:t>____________ </a:t>
            </a:r>
            <a:r>
              <a:rPr sz="2050">
                <a:latin typeface="Times New Roman" panose="02020603050405020304" charset="0"/>
                <a:cs typeface="Times New Roman" panose="02020603050405020304" charset="0"/>
              </a:rPr>
              <a:t>say the men</a:t>
            </a:r>
            <a:r>
              <a:rPr lang="en-US" sz="2050">
                <a:latin typeface="Times New Roman" panose="02020603050405020304" charset="0"/>
                <a:cs typeface="Times New Roman" panose="02020603050405020304" charset="0"/>
              </a:rPr>
              <a:t>’</a:t>
            </a:r>
            <a:r>
              <a:rPr sz="2050">
                <a:latin typeface="Times New Roman" panose="02020603050405020304" charset="0"/>
                <a:cs typeface="Times New Roman" panose="02020603050405020304" charset="0"/>
              </a:rPr>
              <a:t>s cars were struck by an Israeli drone.</a:t>
            </a:r>
            <a:endParaRPr sz="20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50">
                <a:latin typeface="Times New Roman" panose="02020603050405020304" charset="0"/>
                <a:cs typeface="Times New Roman" panose="02020603050405020304" charset="0"/>
              </a:rPr>
              <a:t>     </a:t>
            </a:r>
            <a:r>
              <a:rPr sz="2050">
                <a:latin typeface="Times New Roman" panose="02020603050405020304" charset="0"/>
                <a:cs typeface="Times New Roman" panose="02020603050405020304" charset="0"/>
              </a:rPr>
              <a:t>The bodies of three </a:t>
            </a:r>
            <a:r>
              <a:rPr lang="en-US" sz="2050">
                <a:latin typeface="Times New Roman" panose="02020603050405020304" charset="0"/>
                <a:cs typeface="Times New Roman" panose="02020603050405020304" charset="0"/>
              </a:rPr>
              <a:t>__________________</a:t>
            </a:r>
            <a:r>
              <a:rPr sz="2050">
                <a:latin typeface="Times New Roman" panose="02020603050405020304" charset="0"/>
                <a:cs typeface="Times New Roman" panose="02020603050405020304" charset="0"/>
              </a:rPr>
              <a:t> have been found in a collapsed tunnel in Thailand. Rescue workers had been searching for the missing men since an accident last Saturday.</a:t>
            </a:r>
            <a:endParaRPr sz="20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50">
                <a:latin typeface="Times New Roman" panose="02020603050405020304" charset="0"/>
                <a:cs typeface="Times New Roman" panose="02020603050405020304" charset="0"/>
              </a:rPr>
              <a:t>     </a:t>
            </a:r>
            <a:r>
              <a:rPr sz="2050">
                <a:latin typeface="Times New Roman" panose="02020603050405020304" charset="0"/>
                <a:cs typeface="Times New Roman" panose="02020603050405020304" charset="0"/>
              </a:rPr>
              <a:t>Typhoon Shanshan is continuing to </a:t>
            </a:r>
            <a:r>
              <a:rPr lang="en-US" altLang="zh-CN" sz="2050">
                <a:solidFill>
                  <a:srgbClr val="0000FF"/>
                </a:solidFill>
                <a:latin typeface="Times New Roman" panose="02020603050405020304" charset="0"/>
                <a:ea typeface="+mn-ea"/>
                <a:cs typeface="Times New Roman" panose="02020603050405020304" charset="0"/>
              </a:rPr>
              <a:t>batter </a:t>
            </a:r>
            <a:r>
              <a:rPr sz="2050">
                <a:latin typeface="Times New Roman" panose="02020603050405020304" charset="0"/>
                <a:cs typeface="Times New Roman" panose="02020603050405020304" charset="0"/>
              </a:rPr>
              <a:t>much of Japan with strong winds and </a:t>
            </a:r>
            <a:r>
              <a:rPr lang="en-US" sz="2050">
                <a:latin typeface="Times New Roman" panose="02020603050405020304" charset="0"/>
                <a:cs typeface="Times New Roman" panose="02020603050405020304" charset="0"/>
              </a:rPr>
              <a:t>____________</a:t>
            </a:r>
            <a:r>
              <a:rPr sz="2050">
                <a:latin typeface="Times New Roman" panose="02020603050405020304" charset="0"/>
                <a:cs typeface="Times New Roman" panose="02020603050405020304" charset="0"/>
              </a:rPr>
              <a:t>. At least four people have been killed since it made landfall on Thursday.</a:t>
            </a:r>
            <a:endParaRPr sz="20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50">
                <a:latin typeface="Times New Roman" panose="02020603050405020304" charset="0"/>
                <a:cs typeface="Times New Roman" panose="02020603050405020304" charset="0"/>
              </a:rPr>
              <a:t>     </a:t>
            </a:r>
            <a:r>
              <a:rPr sz="2050">
                <a:latin typeface="Times New Roman" panose="02020603050405020304" charset="0"/>
                <a:cs typeface="Times New Roman" panose="02020603050405020304" charset="0"/>
              </a:rPr>
              <a:t>Germany has deported 28 Afghan nationals back to Kabul. They are the first deportations to Afghanistan since the Taliban </a:t>
            </a:r>
            <a:r>
              <a:rPr lang="en-US" sz="2050">
                <a:latin typeface="Times New Roman" panose="02020603050405020304" charset="0"/>
                <a:cs typeface="Times New Roman" panose="02020603050405020304" charset="0"/>
              </a:rPr>
              <a:t>__________</a:t>
            </a:r>
            <a:r>
              <a:rPr sz="2050">
                <a:latin typeface="Times New Roman" panose="02020603050405020304" charset="0"/>
                <a:cs typeface="Times New Roman" panose="02020603050405020304" charset="0"/>
              </a:rPr>
              <a:t> three years ago. A German government spokesman said the deportees were all </a:t>
            </a:r>
            <a:r>
              <a:rPr lang="en-US" altLang="zh-CN" sz="2050">
                <a:solidFill>
                  <a:srgbClr val="0000FF"/>
                </a:solidFill>
                <a:latin typeface="Times New Roman" panose="02020603050405020304" charset="0"/>
                <a:ea typeface="+mn-ea"/>
                <a:cs typeface="Times New Roman" panose="02020603050405020304" charset="0"/>
              </a:rPr>
              <a:t>convict</a:t>
            </a:r>
            <a:r>
              <a:rPr sz="2050">
                <a:latin typeface="Times New Roman" panose="02020603050405020304" charset="0"/>
                <a:cs typeface="Times New Roman" panose="02020603050405020304" charset="0"/>
              </a:rPr>
              <a:t>ed criminals.</a:t>
            </a:r>
            <a:endParaRPr sz="20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50">
                <a:latin typeface="Times New Roman" panose="02020603050405020304" charset="0"/>
                <a:cs typeface="Times New Roman" panose="02020603050405020304" charset="0"/>
              </a:rPr>
              <a:t>     </a:t>
            </a:r>
            <a:r>
              <a:rPr sz="2050">
                <a:latin typeface="Times New Roman" panose="02020603050405020304" charset="0"/>
                <a:cs typeface="Times New Roman" panose="02020603050405020304" charset="0"/>
              </a:rPr>
              <a:t>An Aboriginal teenager has died by suicide at a youth prison in Australia. The boy</a:t>
            </a:r>
            <a:r>
              <a:rPr lang="en-US" sz="2050">
                <a:latin typeface="Times New Roman" panose="02020603050405020304" charset="0"/>
                <a:cs typeface="Times New Roman" panose="02020603050405020304" charset="0"/>
              </a:rPr>
              <a:t>’</a:t>
            </a:r>
            <a:r>
              <a:rPr sz="2050">
                <a:latin typeface="Times New Roman" panose="02020603050405020304" charset="0"/>
                <a:cs typeface="Times New Roman" panose="02020603050405020304" charset="0"/>
              </a:rPr>
              <a:t>s death is the second of an Indigenous teenager in youth </a:t>
            </a:r>
            <a:r>
              <a:rPr lang="en-US" sz="2050">
                <a:latin typeface="Times New Roman" panose="02020603050405020304" charset="0"/>
                <a:cs typeface="Times New Roman" panose="02020603050405020304" charset="0"/>
              </a:rPr>
              <a:t>________ </a:t>
            </a:r>
            <a:r>
              <a:rPr sz="2050">
                <a:latin typeface="Times New Roman" panose="02020603050405020304" charset="0"/>
                <a:cs typeface="Times New Roman" panose="02020603050405020304" charset="0"/>
              </a:rPr>
              <a:t>in the state of Western Australia since last October.</a:t>
            </a:r>
            <a:endParaRPr sz="20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50">
                <a:latin typeface="Times New Roman" panose="02020603050405020304" charset="0"/>
                <a:cs typeface="Times New Roman" panose="02020603050405020304" charset="0"/>
              </a:rPr>
              <a:t>     </a:t>
            </a:r>
            <a:r>
              <a:rPr sz="2050">
                <a:latin typeface="Times New Roman" panose="02020603050405020304" charset="0"/>
                <a:cs typeface="Times New Roman" panose="02020603050405020304" charset="0"/>
              </a:rPr>
              <a:t>Tributes have been paid to New Zealand</a:t>
            </a:r>
            <a:r>
              <a:rPr lang="en-US" sz="2050">
                <a:latin typeface="Times New Roman" panose="02020603050405020304" charset="0"/>
                <a:cs typeface="Times New Roman" panose="02020603050405020304" charset="0"/>
              </a:rPr>
              <a:t>’</a:t>
            </a:r>
            <a:r>
              <a:rPr sz="2050">
                <a:latin typeface="Times New Roman" panose="02020603050405020304" charset="0"/>
                <a:cs typeface="Times New Roman" panose="02020603050405020304" charset="0"/>
              </a:rPr>
              <a:t>s Maori king, Tūheitia Pōtatau Te Wherowhero VII, who has died at the age of 69. He is seen as a </a:t>
            </a:r>
            <a:r>
              <a:rPr lang="en-US" sz="2050">
                <a:latin typeface="Times New Roman" panose="02020603050405020304" charset="0"/>
                <a:cs typeface="Times New Roman" panose="02020603050405020304" charset="0"/>
              </a:rPr>
              <a:t>________ </a:t>
            </a:r>
            <a:r>
              <a:rPr sz="2050">
                <a:latin typeface="Times New Roman" panose="02020603050405020304" charset="0"/>
                <a:cs typeface="Times New Roman" panose="02020603050405020304" charset="0"/>
              </a:rPr>
              <a:t>figure.</a:t>
            </a:r>
            <a:endParaRPr sz="20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50">
                <a:latin typeface="Times New Roman" panose="02020603050405020304" charset="0"/>
                <a:cs typeface="Times New Roman" panose="02020603050405020304" charset="0"/>
              </a:rPr>
              <a:t>     </a:t>
            </a:r>
            <a:r>
              <a:rPr sz="2050">
                <a:latin typeface="Times New Roman" panose="02020603050405020304" charset="0"/>
                <a:cs typeface="Times New Roman" panose="02020603050405020304" charset="0"/>
              </a:rPr>
              <a:t>Forty-two gold medals are </a:t>
            </a:r>
            <a:r>
              <a:rPr lang="en-US" sz="2050">
                <a:latin typeface="Times New Roman" panose="02020603050405020304" charset="0"/>
                <a:cs typeface="Times New Roman" panose="02020603050405020304" charset="0"/>
              </a:rPr>
              <a:t>__________</a:t>
            </a:r>
            <a:r>
              <a:rPr sz="2050">
                <a:solidFill>
                  <a:srgbClr val="FF0000"/>
                </a:solidFill>
                <a:latin typeface="Times New Roman" panose="02020603050405020304" charset="0"/>
                <a:cs typeface="Times New Roman" panose="02020603050405020304" charset="0"/>
              </a:rPr>
              <a:t> </a:t>
            </a:r>
            <a:r>
              <a:rPr sz="2050">
                <a:latin typeface="Times New Roman" panose="02020603050405020304" charset="0"/>
                <a:cs typeface="Times New Roman" panose="02020603050405020304" charset="0"/>
              </a:rPr>
              <a:t>on day two of the Paralympic Games in Paris. Friday sees the opening day of athletics, with the Tunisian Raoua Tlili bidding for her fourth shot put title </a:t>
            </a:r>
            <a:r>
              <a:rPr lang="en-US" sz="2050">
                <a:latin typeface="Times New Roman" panose="02020603050405020304" charset="0"/>
                <a:cs typeface="Times New Roman" panose="02020603050405020304" charset="0"/>
              </a:rPr>
              <a:t>_______</a:t>
            </a:r>
            <a:r>
              <a:rPr sz="2050">
                <a:latin typeface="Times New Roman" panose="02020603050405020304" charset="0"/>
                <a:cs typeface="Times New Roman" panose="02020603050405020304" charset="0"/>
              </a:rPr>
              <a:t>. The women</a:t>
            </a:r>
            <a:r>
              <a:rPr lang="en-US" sz="2050">
                <a:latin typeface="Times New Roman" panose="02020603050405020304" charset="0"/>
                <a:cs typeface="Times New Roman" panose="02020603050405020304" charset="0"/>
              </a:rPr>
              <a:t>’</a:t>
            </a:r>
            <a:r>
              <a:rPr sz="2050">
                <a:latin typeface="Times New Roman" panose="02020603050405020304" charset="0"/>
                <a:cs typeface="Times New Roman" panose="02020603050405020304" charset="0"/>
              </a:rPr>
              <a:t>s and men</a:t>
            </a:r>
            <a:r>
              <a:rPr lang="en-US" sz="2050">
                <a:latin typeface="Times New Roman" panose="02020603050405020304" charset="0"/>
                <a:cs typeface="Times New Roman" panose="02020603050405020304" charset="0"/>
              </a:rPr>
              <a:t>’</a:t>
            </a:r>
            <a:r>
              <a:rPr sz="2050">
                <a:latin typeface="Times New Roman" panose="02020603050405020304" charset="0"/>
                <a:cs typeface="Times New Roman" panose="02020603050405020304" charset="0"/>
              </a:rPr>
              <a:t>s long jump competitions are taking part.</a:t>
            </a:r>
            <a:endParaRPr sz="205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26873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sp>
        <p:nvSpPr>
          <p:cNvPr id="4" name="文本框 3"/>
          <p:cNvSpPr txBox="1"/>
          <p:nvPr/>
        </p:nvSpPr>
        <p:spPr>
          <a:xfrm>
            <a:off x="6085205" y="775970"/>
            <a:ext cx="2409825"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a new way forward</a:t>
            </a:r>
            <a:endParaRPr kumimoji="0" lang="zh-CN" altLang="en-US" sz="20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2569845" y="2337435"/>
            <a:ext cx="2515235"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construction workers</a:t>
            </a:r>
            <a:endParaRPr sz="205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1370965" y="3900170"/>
            <a:ext cx="4003040"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took power</a:t>
            </a:r>
            <a:endParaRPr lang="zh-CN" sz="205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3218815" y="4838065"/>
            <a:ext cx="3261995"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detention </a:t>
            </a:r>
            <a:endParaRPr sz="205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3251835" y="5785485"/>
            <a:ext cx="2346325"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up for grabs</a:t>
            </a:r>
            <a:endParaRPr kumimoji="0" lang="en-US" sz="20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8643620" y="6106160"/>
            <a:ext cx="1056005"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in a row</a:t>
            </a:r>
            <a:endParaRPr kumimoji="0" lang="en-US" sz="20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3251835" y="5478780"/>
            <a:ext cx="2070735"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unifying </a:t>
            </a:r>
            <a:endParaRPr kumimoji="0" lang="en-US" sz="20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8845550" y="2978150"/>
            <a:ext cx="2337435"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torrential rain</a:t>
            </a:r>
            <a:endParaRPr sz="205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3807460" y="2030730"/>
            <a:ext cx="2863850"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Eyewitnesses </a:t>
            </a:r>
            <a:endParaRPr sz="205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10865485" y="1101090"/>
            <a:ext cx="762635"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values </a:t>
            </a:r>
            <a:endParaRPr sz="2050">
              <a:solidFill>
                <a:srgbClr val="FF0000"/>
              </a:solidFill>
              <a:latin typeface="Times New Roman" panose="02020603050405020304" charset="0"/>
              <a:cs typeface="Times New Roman" panose="02020603050405020304" charset="0"/>
              <a:sym typeface="+mn-ea"/>
            </a:endParaRPr>
          </a:p>
        </p:txBody>
      </p:sp>
      <p:pic>
        <p:nvPicPr>
          <p:cNvPr id="5" name="BBC.09.02.2024">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729720" y="6362700"/>
            <a:ext cx="366395" cy="43751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5"/>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batter</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hit sb/sth hard many times, especially in a way that causes serious damage    </a:t>
            </a:r>
            <a:r>
              <a:rPr lang="zh-CN" sz="2800">
                <a:latin typeface="Times New Roman" panose="02020603050405020304" charset="0"/>
                <a:ea typeface="华文中宋" panose="02010600040101010101" charset="-122"/>
                <a:cs typeface="Times New Roman" panose="02020603050405020304" charset="0"/>
                <a:sym typeface="+mn-ea"/>
              </a:rPr>
              <a:t>连续猛击；殴打</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country has been battered by winds of between fifty and seventy miles an hour.    </a:t>
            </a:r>
            <a:r>
              <a:rPr sz="2800">
                <a:latin typeface="Times New Roman" panose="02020603050405020304" charset="0"/>
                <a:ea typeface="华文中宋" panose="02010600040101010101" charset="-122"/>
                <a:cs typeface="Times New Roman" panose="02020603050405020304" charset="0"/>
              </a:rPr>
              <a:t>该国遭受到时速高达50至70英里的大风袭击，破坏严重。</a:t>
            </a:r>
            <a:r>
              <a:rPr lang="en-US" altLang="zh-CN" sz="2800">
                <a:latin typeface="Times New Roman" panose="02020603050405020304" charset="0"/>
                <a:ea typeface="华文中宋" panose="02010600040101010101" charset="-122"/>
                <a:cs typeface="Times New Roman" panose="02020603050405020304" charset="0"/>
              </a:rPr>
              <a:t>  </a:t>
            </a:r>
            <a:endParaRPr lang="en-US" altLang="zh-CN"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convict</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decide and state officially in court that sb is guilty of a crime</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定罪；宣判</a:t>
            </a:r>
            <a:r>
              <a:rPr lang="en-US" altLang="zh-CN" sz="2800">
                <a:latin typeface="Times New Roman" panose="02020603050405020304" charset="0"/>
                <a:ea typeface="华文中宋" panose="02010600040101010101" charset="-122"/>
                <a:cs typeface="Times New Roman" panose="02020603050405020304" charset="0"/>
                <a:sym typeface="+mn-ea"/>
              </a:rPr>
              <a:t>...</a:t>
            </a:r>
            <a:r>
              <a:rPr lang="zh-CN" altLang="en-US" sz="2800">
                <a:latin typeface="Times New Roman" panose="02020603050405020304" charset="0"/>
                <a:ea typeface="华文中宋" panose="02010600040101010101" charset="-122"/>
                <a:cs typeface="Times New Roman" panose="02020603050405020304" charset="0"/>
                <a:sym typeface="+mn-ea"/>
              </a:rPr>
              <a:t>有罪</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There was insufficient evidence to convict him.</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没有足够证据给他定罪。</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42875" y="3017520"/>
            <a:ext cx="719709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Severe winds have been battering the north coast.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184150" y="6129655"/>
            <a:ext cx="400367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He was convicted of theft.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56180" y="2495550"/>
            <a:ext cx="9491980" cy="521970"/>
          </a:xfrm>
          <a:prstGeom prst="rect">
            <a:avLst/>
          </a:prstGeom>
          <a:noFill/>
        </p:spPr>
        <p:txBody>
          <a:bodyPr wrap="square" rtlCol="0" anchor="t">
            <a:spAutoFit/>
          </a:bodyPr>
          <a:lstStyle/>
          <a:p>
            <a:r>
              <a:rPr lang="zh-CN" altLang="en-US" sz="2800">
                <a:ea typeface="华文中宋" panose="02010600040101010101" charset="-122"/>
              </a:rPr>
              <a:t>狂风一直在北岸肆虐。</a:t>
            </a:r>
            <a:endParaRPr lang="zh-CN" altLang="en-US" sz="2800">
              <a:ea typeface="华文中宋" panose="02010600040101010101" charset="-122"/>
            </a:endParaRPr>
          </a:p>
        </p:txBody>
      </p:sp>
      <p:cxnSp>
        <p:nvCxnSpPr>
          <p:cNvPr id="3145728" name="直接连接符 8"/>
          <p:cNvCxnSpPr/>
          <p:nvPr/>
        </p:nvCxnSpPr>
        <p:spPr>
          <a:xfrm flipV="1">
            <a:off x="173355" y="3454400"/>
            <a:ext cx="7299960" cy="425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229870" y="6591935"/>
            <a:ext cx="3919220" cy="25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12365" y="5556250"/>
            <a:ext cx="8297545" cy="521970"/>
          </a:xfrm>
          <a:prstGeom prst="rect">
            <a:avLst/>
          </a:prstGeom>
          <a:noFill/>
        </p:spPr>
        <p:txBody>
          <a:bodyPr wrap="square" rtlCol="0" anchor="t">
            <a:spAutoFit/>
          </a:bodyPr>
          <a:p>
            <a:r>
              <a:rPr lang="zh-CN" altLang="en-US" sz="2800">
                <a:ea typeface="华文中宋" panose="02010600040101010101" charset="-122"/>
              </a:rPr>
              <a:t>他被判犯有盗窃罪。</a:t>
            </a:r>
            <a:endParaRPr lang="zh-CN" altLang="en-US" sz="2800">
              <a:ea typeface="华文中宋" panose="02010600040101010101" charset="-122"/>
            </a:endParaRPr>
          </a:p>
        </p:txBody>
      </p:sp>
      <p:sp>
        <p:nvSpPr>
          <p:cNvPr id="5" name="文本框 1"/>
          <p:cNvSpPr txBox="1"/>
          <p:nvPr>
            <p:custDataLst>
              <p:tags r:id="rId1"/>
            </p:custDataLst>
          </p:nvPr>
        </p:nvSpPr>
        <p:spPr>
          <a:xfrm>
            <a:off x="126365" y="2467610"/>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88595" y="5556250"/>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8"/>
                                        </p:tgtEl>
                                        <p:attrNameLst>
                                          <p:attrName>style.visibility</p:attrName>
                                        </p:attrNameLst>
                                      </p:cBhvr>
                                      <p:to>
                                        <p:strVal val="visible"/>
                                      </p:to>
                                    </p:set>
                                    <p:animEffect transition="in" filter="blinds(horizontal)">
                                      <p:cBhvr>
                                        <p:cTn id="12" dur="500"/>
                                        <p:tgtEl>
                                          <p:spTgt spid="1048608"/>
                                        </p:tgtEl>
                                      </p:cBhvr>
                                    </p:animEffect>
                                  </p:childTnLst>
                                </p:cTn>
                              </p:par>
                              <p:par>
                                <p:cTn id="13" presetID="3" presetClass="entr" presetSubtype="10" fill="hold" nodeType="withEffect">
                                  <p:stCondLst>
                                    <p:cond delay="0"/>
                                  </p:stCondLst>
                                  <p:childTnLst>
                                    <p:set>
                                      <p:cBhvr>
                                        <p:cTn id="14" dur="1" fill="hold">
                                          <p:stCondLst>
                                            <p:cond delay="0"/>
                                          </p:stCondLst>
                                        </p:cTn>
                                        <p:tgtEl>
                                          <p:spTgt spid="3145728"/>
                                        </p:tgtEl>
                                        <p:attrNameLst>
                                          <p:attrName>style.visibility</p:attrName>
                                        </p:attrNameLst>
                                      </p:cBhvr>
                                      <p:to>
                                        <p:strVal val="visible"/>
                                      </p:to>
                                    </p:set>
                                    <p:animEffect transition="in" filter="blinds(horizontal)">
                                      <p:cBhvr>
                                        <p:cTn id="15" dur="500"/>
                                        <p:tgtEl>
                                          <p:spTgt spid="314572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linds(horizont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71525"/>
            <a:ext cx="11751310" cy="299910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90270"/>
            <a:ext cx="11502390" cy="1568450"/>
          </a:xfrm>
          <a:prstGeom prst="rect">
            <a:avLst/>
          </a:prstGeom>
          <a:noFill/>
        </p:spPr>
        <p:txBody>
          <a:bodyPr wrap="square">
            <a:spAutoFit/>
          </a:bodyPr>
          <a:lstStyle/>
          <a:p>
            <a:pPr algn="l"/>
            <a:r>
              <a:rPr sz="2400">
                <a:latin typeface="Times New Roman" panose="02020603050405020304" charset="0"/>
                <a:cs typeface="Times New Roman" panose="02020603050405020304" charset="0"/>
                <a:sym typeface="+mn-ea"/>
              </a:rPr>
              <a:t>Kamala Harris has used her first broadcast interview of the US election campaign to set out her vision for what she would do if she becomes president, pledging to offer a new way forward. Speaking to CNN, the Vice President and Democratic Party nominee defended her shift in position on some key issues, saying her values had not changed.</a:t>
            </a:r>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nvSpPr>
        <p:spPr>
          <a:xfrm>
            <a:off x="384175" y="2510790"/>
            <a:ext cx="11536680" cy="1060450"/>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sym typeface="+mn-ea"/>
              </a:rPr>
              <a:t>卡玛拉·哈里斯在接受美国大选的首次广播采访时，阐述了如果她成为总统，她将做些什么，并承诺提供一条新的前进道路。在接受CNN采访时，副总统兼民主党候选人为自己在一些关键问题上的立场转变进行了辩护，称自己的价值观没有改变。</a:t>
            </a:r>
            <a:endParaRPr sz="21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4107180"/>
            <a:ext cx="11751310" cy="224282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4236720"/>
            <a:ext cx="11603355" cy="1198880"/>
          </a:xfrm>
          <a:prstGeom prst="rect">
            <a:avLst/>
          </a:prstGeom>
          <a:noFill/>
        </p:spPr>
        <p:txBody>
          <a:bodyPr wrap="square">
            <a:spAutoFit/>
          </a:bodyPr>
          <a:lstStyle/>
          <a:p>
            <a:pPr algn="l"/>
            <a:r>
              <a:rPr sz="2400">
                <a:latin typeface="Times New Roman" panose="02020603050405020304" charset="0"/>
                <a:cs typeface="Times New Roman" panose="02020603050405020304" charset="0"/>
                <a:sym typeface="+mn-ea"/>
              </a:rPr>
              <a:t>Forty-two gold medals are up for grabs on day two of the Paralympic Games in Paris. Friday sees the opening day of athletics, with the Tunisian Raoua Tlili bidding for her fourth shot put title in a row. The women</a:t>
            </a:r>
            <a:r>
              <a:rPr lang="en-US" sz="2400">
                <a:latin typeface="Times New Roman" panose="02020603050405020304" charset="0"/>
                <a:cs typeface="Times New Roman" panose="02020603050405020304" charset="0"/>
                <a:sym typeface="+mn-ea"/>
              </a:rPr>
              <a:t>’</a:t>
            </a:r>
            <a:r>
              <a:rPr sz="2400">
                <a:latin typeface="Times New Roman" panose="02020603050405020304" charset="0"/>
                <a:cs typeface="Times New Roman" panose="02020603050405020304" charset="0"/>
                <a:sym typeface="+mn-ea"/>
              </a:rPr>
              <a:t>s and men</a:t>
            </a:r>
            <a:r>
              <a:rPr lang="en-US" sz="2400">
                <a:latin typeface="Times New Roman" panose="02020603050405020304" charset="0"/>
                <a:cs typeface="Times New Roman" panose="02020603050405020304" charset="0"/>
                <a:sym typeface="+mn-ea"/>
              </a:rPr>
              <a:t>’</a:t>
            </a:r>
            <a:r>
              <a:rPr sz="2400">
                <a:latin typeface="Times New Roman" panose="02020603050405020304" charset="0"/>
                <a:cs typeface="Times New Roman" panose="02020603050405020304" charset="0"/>
                <a:sym typeface="+mn-ea"/>
              </a:rPr>
              <a:t>s long jump competitions are taking part.</a:t>
            </a:r>
            <a:endParaRPr sz="2400">
              <a:latin typeface="Times New Roman" panose="02020603050405020304" charset="0"/>
              <a:cs typeface="Times New Roman" panose="02020603050405020304" charset="0"/>
              <a:sym typeface="+mn-ea"/>
            </a:endParaRPr>
          </a:p>
        </p:txBody>
      </p:sp>
      <p:sp>
        <p:nvSpPr>
          <p:cNvPr id="14" name="文本框 13"/>
          <p:cNvSpPr txBox="1"/>
          <p:nvPr/>
        </p:nvSpPr>
        <p:spPr>
          <a:xfrm>
            <a:off x="385445" y="5430520"/>
            <a:ext cx="11511280" cy="737235"/>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巴黎残奥会第二天</a:t>
            </a:r>
            <a:r>
              <a:rPr lang="zh-CN" sz="2100">
                <a:latin typeface="Times New Roman" panose="02020603050405020304" charset="0"/>
                <a:ea typeface="华文中宋" panose="02010600040101010101" charset="-122"/>
                <a:cs typeface="Times New Roman" panose="02020603050405020304" charset="0"/>
              </a:rPr>
              <a:t>将会产生</a:t>
            </a:r>
            <a:r>
              <a:rPr sz="2100">
                <a:latin typeface="Times New Roman" panose="02020603050405020304" charset="0"/>
                <a:ea typeface="华文中宋" panose="02010600040101010101" charset="-122"/>
                <a:cs typeface="Times New Roman" panose="02020603050405020304" charset="0"/>
                <a:sym typeface="+mn-ea"/>
              </a:rPr>
              <a:t>42枚金牌</a:t>
            </a:r>
            <a:r>
              <a:rPr sz="2100">
                <a:latin typeface="Times New Roman" panose="02020603050405020304" charset="0"/>
                <a:ea typeface="华文中宋" panose="02010600040101010101" charset="-122"/>
                <a:cs typeface="Times New Roman" panose="02020603050405020304" charset="0"/>
              </a:rPr>
              <a:t>。星期五是田径比赛的开幕日，突尼斯选手拉瓦·特里利将</a:t>
            </a:r>
            <a:r>
              <a:rPr lang="zh-CN" sz="2100">
                <a:latin typeface="Times New Roman" panose="02020603050405020304" charset="0"/>
                <a:ea typeface="华文中宋" panose="02010600040101010101" charset="-122"/>
                <a:cs typeface="Times New Roman" panose="02020603050405020304" charset="0"/>
              </a:rPr>
              <a:t>力争夺取</a:t>
            </a:r>
            <a:r>
              <a:rPr sz="2100">
                <a:latin typeface="Times New Roman" panose="02020603050405020304" charset="0"/>
                <a:ea typeface="华文中宋" panose="02010600040101010101" charset="-122"/>
                <a:cs typeface="Times New Roman" panose="02020603050405020304" charset="0"/>
              </a:rPr>
              <a:t>她连续第四个铅球冠军。女子和男子跳远比赛正在进行</a:t>
            </a:r>
            <a:r>
              <a:rPr lang="zh-CN" sz="2100">
                <a:latin typeface="Times New Roman" panose="02020603050405020304" charset="0"/>
                <a:ea typeface="华文中宋" panose="02010600040101010101" charset="-122"/>
                <a:cs typeface="Times New Roman" panose="02020603050405020304" charset="0"/>
              </a:rPr>
              <a:t>中</a:t>
            </a:r>
            <a:r>
              <a:rPr sz="2100">
                <a:latin typeface="Times New Roman" panose="02020603050405020304" charset="0"/>
                <a:ea typeface="华文中宋" panose="02010600040101010101" charset="-122"/>
                <a:cs typeface="Times New Roman" panose="02020603050405020304" charset="0"/>
              </a:rPr>
              <a:t>。</a:t>
            </a:r>
            <a:endParaRPr sz="21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830" y="233045"/>
            <a:ext cx="11864975" cy="55308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1. The world at a glance </a:t>
            </a:r>
            <a:r>
              <a:rPr lang="en-US" sz="3000" b="1">
                <a:latin typeface="Times New Roman" panose="02020603050405020304" charset="0"/>
                <a:cs typeface="Times New Roman" panose="02020603050405020304" charset="0"/>
              </a:rPr>
              <a:t>  </a:t>
            </a:r>
            <a:r>
              <a:rPr lang="zh-CN" altLang="en-US" sz="3000" b="1">
                <a:solidFill>
                  <a:srgbClr val="ED7D31"/>
                </a:solidFill>
                <a:latin typeface="微软雅黑" panose="020B0503020204020204" charset="-122"/>
                <a:ea typeface="微软雅黑" panose="020B0503020204020204" charset="-122"/>
                <a:cs typeface="微软雅黑" panose="020B0503020204020204" charset="-122"/>
              </a:rPr>
              <a:t>看世界</a:t>
            </a:r>
            <a:endParaRPr lang="zh-CN" altLang="en-US"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0" y="1018540"/>
            <a:ext cx="6668770" cy="5343525"/>
          </a:xfrm>
          <a:prstGeom prst="rect">
            <a:avLst/>
          </a:prstGeom>
        </p:spPr>
      </p:pic>
      <p:pic>
        <p:nvPicPr>
          <p:cNvPr id="4" name="图片 3"/>
          <p:cNvPicPr>
            <a:picLocks noChangeAspect="1"/>
          </p:cNvPicPr>
          <p:nvPr/>
        </p:nvPicPr>
        <p:blipFill>
          <a:blip r:embed="rId2"/>
          <a:stretch>
            <a:fillRect/>
          </a:stretch>
        </p:blipFill>
        <p:spPr>
          <a:xfrm>
            <a:off x="6387465" y="1018540"/>
            <a:ext cx="5804535" cy="53435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60375"/>
            <a:ext cx="12192635" cy="6452235"/>
          </a:xfrm>
          <a:prstGeom prst="rect">
            <a:avLst/>
          </a:prstGeom>
          <a:noFill/>
        </p:spPr>
        <p:txBody>
          <a:bodyPr wrap="square" rtlCol="0" anchor="t">
            <a:spAutoFit/>
          </a:bodyPr>
          <a:p>
            <a:pPr indent="0" fontAlgn="auto">
              <a:lnSpc>
                <a:spcPts val="3100"/>
              </a:lnSpc>
            </a:pPr>
            <a:r>
              <a:rPr sz="1900" b="1">
                <a:latin typeface="Times New Roman" panose="02020603050405020304" charset="0"/>
                <a:cs typeface="Times New Roman" panose="02020603050405020304" charset="0"/>
              </a:rPr>
              <a:t>Breidamerkurjokull glacier, Iceland</a:t>
            </a:r>
            <a:endParaRPr sz="1900" b="1">
              <a:latin typeface="Times New Roman" panose="02020603050405020304" charset="0"/>
              <a:cs typeface="Times New Roman" panose="02020603050405020304" charset="0"/>
            </a:endParaRPr>
          </a:p>
          <a:p>
            <a:pPr indent="0" fontAlgn="auto">
              <a:lnSpc>
                <a:spcPts val="3100"/>
              </a:lnSpc>
            </a:pPr>
            <a:r>
              <a:rPr sz="1900">
                <a:latin typeface="Times New Roman" panose="02020603050405020304" charset="0"/>
                <a:cs typeface="Times New Roman" panose="02020603050405020304" charset="0"/>
              </a:rPr>
              <a:t>American killed: An ice cave in the Breidamerkurjokull glacier collapsed this week while a tour group was exploring it, killing an American man and injuring an American woman. Breidamerkurjokull, a tongue flowing from Iceland’s largest glacier, is a popular site for tourists—</a:t>
            </a:r>
            <a:r>
              <a:rPr lang="en-US" sz="1900">
                <a:latin typeface="Times New Roman" panose="02020603050405020304" charset="0"/>
                <a:cs typeface="Times New Roman" panose="02020603050405020304" charset="0"/>
              </a:rPr>
              <a:t>__________ (particular) </a:t>
            </a:r>
            <a:r>
              <a:rPr sz="1900">
                <a:latin typeface="Times New Roman" panose="02020603050405020304" charset="0"/>
                <a:cs typeface="Times New Roman" panose="02020603050405020304" charset="0"/>
              </a:rPr>
              <a:t>Americans, who made up nearly a third of all international tourists to Iceland last year. But climate change is warming Iceland three times as fast as the rest of the planet, and the tragedy has ignited a debate around the safety of </a:t>
            </a:r>
            <a:r>
              <a:rPr lang="en-US" sz="1900">
                <a:latin typeface="Times New Roman" panose="02020603050405020304" charset="0"/>
                <a:cs typeface="Times New Roman" panose="02020603050405020304" charset="0"/>
              </a:rPr>
              <a:t>________ (allow) </a:t>
            </a:r>
            <a:r>
              <a:rPr sz="1900">
                <a:latin typeface="Times New Roman" panose="02020603050405020304" charset="0"/>
                <a:cs typeface="Times New Roman" panose="02020603050405020304" charset="0"/>
              </a:rPr>
              <a:t>tourists to visit glaciers during warm summer months. “This should only </a:t>
            </a:r>
            <a:r>
              <a:rPr lang="en-US" sz="1900">
                <a:latin typeface="Times New Roman" panose="02020603050405020304" charset="0"/>
                <a:cs typeface="Times New Roman" panose="02020603050405020304" charset="0"/>
              </a:rPr>
              <a:t>_______ (do)</a:t>
            </a:r>
            <a:r>
              <a:rPr sz="1900">
                <a:latin typeface="Times New Roman" panose="02020603050405020304" charset="0"/>
                <a:cs typeface="Times New Roman" panose="02020603050405020304" charset="0"/>
              </a:rPr>
              <a:t> in the fall, in October or November, </a:t>
            </a:r>
            <a:r>
              <a:rPr lang="en-US" sz="1900">
                <a:latin typeface="Times New Roman" panose="02020603050405020304" charset="0"/>
                <a:cs typeface="Times New Roman" panose="02020603050405020304" charset="0"/>
              </a:rPr>
              <a:t>_____ </a:t>
            </a:r>
            <a:r>
              <a:rPr sz="1900">
                <a:latin typeface="Times New Roman" panose="02020603050405020304" charset="0"/>
                <a:cs typeface="Times New Roman" panose="02020603050405020304" charset="0"/>
              </a:rPr>
              <a:t>the melting is over and there is more </a:t>
            </a:r>
            <a:r>
              <a:rPr lang="en-US" sz="1900">
                <a:latin typeface="Times New Roman" panose="02020603050405020304" charset="0"/>
                <a:cs typeface="Times New Roman" panose="02020603050405020304" charset="0"/>
              </a:rPr>
              <a:t>_______ (stable)</a:t>
            </a:r>
            <a:r>
              <a:rPr sz="1900">
                <a:latin typeface="Times New Roman" panose="02020603050405020304" charset="0"/>
                <a:cs typeface="Times New Roman" panose="02020603050405020304" charset="0"/>
              </a:rPr>
              <a:t>,” glaciologist Helgi Bjornsson told the newspaper Morgunbladid.</a:t>
            </a:r>
            <a:endParaRPr sz="1900">
              <a:latin typeface="Times New Roman" panose="02020603050405020304" charset="0"/>
              <a:cs typeface="Times New Roman" panose="02020603050405020304" charset="0"/>
            </a:endParaRPr>
          </a:p>
          <a:p>
            <a:pPr indent="0" fontAlgn="auto">
              <a:lnSpc>
                <a:spcPts val="3100"/>
              </a:lnSpc>
            </a:pPr>
            <a:r>
              <a:rPr sz="1900" b="1">
                <a:latin typeface="Times New Roman" panose="02020603050405020304" charset="0"/>
                <a:cs typeface="Times New Roman" panose="02020603050405020304" charset="0"/>
              </a:rPr>
              <a:t>Miranda, Brazil</a:t>
            </a:r>
            <a:endParaRPr sz="1900" b="1">
              <a:latin typeface="Times New Roman" panose="02020603050405020304" charset="0"/>
              <a:cs typeface="Times New Roman" panose="02020603050405020304" charset="0"/>
            </a:endParaRPr>
          </a:p>
          <a:p>
            <a:pPr indent="0" fontAlgn="auto">
              <a:lnSpc>
                <a:spcPts val="3100"/>
              </a:lnSpc>
            </a:pPr>
            <a:r>
              <a:rPr sz="1900">
                <a:latin typeface="Times New Roman" panose="02020603050405020304" charset="0"/>
                <a:cs typeface="Times New Roman" panose="02020603050405020304" charset="0"/>
              </a:rPr>
              <a:t>Wetlands </a:t>
            </a:r>
            <a:r>
              <a:rPr lang="en-US" altLang="zh-CN" sz="1900">
                <a:solidFill>
                  <a:srgbClr val="0000FF"/>
                </a:solidFill>
                <a:latin typeface="Times New Roman" panose="02020603050405020304" charset="0"/>
                <a:cs typeface="Times New Roman" panose="02020603050405020304" charset="0"/>
              </a:rPr>
              <a:t>ablaze</a:t>
            </a:r>
            <a:r>
              <a:rPr sz="1900">
                <a:latin typeface="Times New Roman" panose="02020603050405020304" charset="0"/>
                <a:cs typeface="Times New Roman" panose="02020603050405020304" charset="0"/>
              </a:rPr>
              <a:t>: Wildfires have blackened 7000 square miles—an area as large as New Jersey—and killed endangered animals in Brazil’s Pantanal, the world’s biggest tropical wetland and one of its most important biodiversity </a:t>
            </a:r>
            <a:r>
              <a:rPr lang="en-US" altLang="zh-CN" sz="1900">
                <a:solidFill>
                  <a:srgbClr val="0000FF"/>
                </a:solidFill>
                <a:latin typeface="Times New Roman" panose="02020603050405020304" charset="0"/>
                <a:cs typeface="Times New Roman" panose="02020603050405020304" charset="0"/>
              </a:rPr>
              <a:t>sanctuaries</a:t>
            </a:r>
            <a:r>
              <a:rPr sz="1900">
                <a:latin typeface="Times New Roman" panose="02020603050405020304" charset="0"/>
                <a:cs typeface="Times New Roman" panose="02020603050405020304" charset="0"/>
              </a:rPr>
              <a:t>. The wetland is normally flooded, </a:t>
            </a:r>
            <a:r>
              <a:rPr lang="en-US" sz="1900">
                <a:latin typeface="Times New Roman" panose="02020603050405020304" charset="0"/>
                <a:cs typeface="Times New Roman" panose="02020603050405020304" charset="0"/>
              </a:rPr>
              <a:t>____ </a:t>
            </a:r>
            <a:r>
              <a:rPr sz="1900">
                <a:latin typeface="Times New Roman" panose="02020603050405020304" charset="0"/>
                <a:cs typeface="Times New Roman" panose="02020603050405020304" charset="0"/>
              </a:rPr>
              <a:t>it has been dried out by years of drought </a:t>
            </a:r>
            <a:r>
              <a:rPr lang="en-US" sz="1900">
                <a:latin typeface="Times New Roman" panose="02020603050405020304" charset="0"/>
                <a:cs typeface="Times New Roman" panose="02020603050405020304" charset="0"/>
              </a:rPr>
              <a:t>_______ (blame) </a:t>
            </a:r>
            <a:r>
              <a:rPr sz="1900">
                <a:latin typeface="Times New Roman" panose="02020603050405020304" charset="0"/>
                <a:cs typeface="Times New Roman" panose="02020603050405020304" charset="0"/>
              </a:rPr>
              <a:t>on deforestation and climate change, and fires have been burning there for months. </a:t>
            </a:r>
            <a:r>
              <a:rPr lang="en-US" sz="1900">
                <a:latin typeface="Times New Roman" panose="02020603050405020304" charset="0"/>
                <a:cs typeface="Times New Roman" panose="02020603050405020304" charset="0"/>
              </a:rPr>
              <a:t>___</a:t>
            </a:r>
            <a:r>
              <a:rPr sz="1900">
                <a:latin typeface="Times New Roman" panose="02020603050405020304" charset="0"/>
                <a:cs typeface="Times New Roman" panose="02020603050405020304" charset="0"/>
              </a:rPr>
              <a:t> UNESCO world heritage site covering 68000 square miles, the Pantanal is home </a:t>
            </a:r>
            <a:r>
              <a:rPr lang="en-US" sz="1900">
                <a:latin typeface="Times New Roman" panose="02020603050405020304" charset="0"/>
                <a:cs typeface="Times New Roman" panose="02020603050405020304" charset="0"/>
              </a:rPr>
              <a:t>___ </a:t>
            </a:r>
            <a:r>
              <a:rPr sz="1900">
                <a:latin typeface="Times New Roman" panose="02020603050405020304" charset="0"/>
                <a:cs typeface="Times New Roman" panose="02020603050405020304" charset="0"/>
              </a:rPr>
              <a:t>threatened species like the giant otter as well as the world’s </a:t>
            </a:r>
            <a:r>
              <a:rPr lang="en-US" sz="1900">
                <a:latin typeface="Times New Roman" panose="02020603050405020304" charset="0"/>
                <a:cs typeface="Times New Roman" panose="02020603050405020304" charset="0"/>
              </a:rPr>
              <a:t>_______ (high) </a:t>
            </a:r>
            <a:r>
              <a:rPr sz="1900">
                <a:latin typeface="Times New Roman" panose="02020603050405020304" charset="0"/>
                <a:cs typeface="Times New Roman" panose="02020603050405020304" charset="0"/>
              </a:rPr>
              <a:t>concentrations of jaguars and caimans. “We’re watching the biodiversity of the Pantanal disappear into ash,” said Gustavo Figueiroa of the conservation non-profit SOS Pantanal.</a:t>
            </a:r>
            <a:endParaRPr sz="19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938657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The Week</a:t>
            </a:r>
            <a:r>
              <a:rPr lang="en-US" sz="2400" b="1">
                <a:solidFill>
                  <a:srgbClr val="ED7D31"/>
                </a:solidFill>
                <a:latin typeface="微软雅黑" panose="020B0503020204020204" charset="-122"/>
                <a:ea typeface="微软雅黑" panose="020B0503020204020204" charset="-122"/>
                <a:cs typeface="微软雅黑" panose="020B0503020204020204" charset="-122"/>
              </a:rPr>
              <a:t> (September 6, 2024 P8</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3812540" y="1780540"/>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particularly </a:t>
            </a:r>
            <a:endParaRPr sz="19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4892040" y="2569845"/>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allowing </a:t>
            </a:r>
            <a:endParaRPr sz="19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1931670" y="2968625"/>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be done</a:t>
            </a:r>
            <a:endParaRPr sz="19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3451860" y="4933315"/>
            <a:ext cx="462915"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but </a:t>
            </a:r>
            <a:endParaRPr sz="19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6807835" y="2960370"/>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when </a:t>
            </a:r>
            <a:endParaRPr sz="19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1079480" y="2960370"/>
            <a:ext cx="83058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stability</a:t>
            </a:r>
            <a:endParaRPr sz="19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7940675" y="4934585"/>
            <a:ext cx="79502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blamed </a:t>
            </a:r>
            <a:endParaRPr sz="19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6216015" y="5309235"/>
            <a:ext cx="271145"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A</a:t>
            </a:r>
            <a:endParaRPr sz="19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2883535" y="5702935"/>
            <a:ext cx="349885"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to </a:t>
            </a:r>
            <a:endParaRPr sz="19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9097645" y="5719445"/>
            <a:ext cx="865505"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highest </a:t>
            </a:r>
            <a:endParaRPr sz="19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92125" y="4052570"/>
            <a:ext cx="11207750" cy="1891665"/>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ct val="150000"/>
              </a:lnSpc>
            </a:pPr>
            <a:r>
              <a:rPr lang="en-US" sz="2600" b="0" i="0" smtClean="0">
                <a:latin typeface="Times New Roman" panose="02020603050405020304" charset="0"/>
                <a:ea typeface="华文中宋" panose="02010600040101010101" charset="-122"/>
                <a:cs typeface="Times New Roman" panose="02020603050405020304" charset="0"/>
              </a:rPr>
              <a:t>2</a:t>
            </a:r>
            <a:r>
              <a:rPr sz="2600" b="0" i="0" smtClean="0">
                <a:latin typeface="Times New Roman" panose="02020603050405020304" charset="0"/>
                <a:ea typeface="华文中宋" panose="02010600040101010101" charset="-122"/>
                <a:cs typeface="Times New Roman" panose="02020603050405020304" charset="0"/>
              </a:rPr>
              <a:t>.</a:t>
            </a:r>
            <a:r>
              <a:rPr lang="en-US" sz="2600" b="0" i="0" smtClean="0">
                <a:latin typeface="Times New Roman" panose="02020603050405020304" charset="0"/>
                <a:ea typeface="华文中宋" panose="02010600040101010101" charset="-122"/>
                <a:cs typeface="Times New Roman" panose="02020603050405020304" charset="0"/>
              </a:rPr>
              <a:t> </a:t>
            </a:r>
            <a:r>
              <a:rPr sz="2600" b="0" i="0" smtClean="0">
                <a:latin typeface="Times New Roman" panose="02020603050405020304" charset="0"/>
                <a:ea typeface="华文中宋" panose="02010600040101010101" charset="-122"/>
                <a:cs typeface="Times New Roman" panose="02020603050405020304" charset="0"/>
              </a:rPr>
              <a:t>What </a:t>
            </a:r>
            <a:r>
              <a:rPr lang="en-US" sz="2600" b="0" i="0" smtClean="0">
                <a:latin typeface="Times New Roman" panose="02020603050405020304" charset="0"/>
                <a:ea typeface="华文中宋" panose="02010600040101010101" charset="-122"/>
                <a:cs typeface="Times New Roman" panose="02020603050405020304" charset="0"/>
              </a:rPr>
              <a:t>may be the common cause of these two </a:t>
            </a:r>
            <a:r>
              <a:rPr sz="2600">
                <a:latin typeface="Times New Roman" panose="02020603050405020304" charset="0"/>
                <a:cs typeface="Times New Roman" panose="02020603050405020304" charset="0"/>
                <a:sym typeface="+mn-ea"/>
              </a:rPr>
              <a:t>traged</a:t>
            </a:r>
            <a:r>
              <a:rPr lang="en-US" sz="2600">
                <a:latin typeface="Times New Roman" panose="02020603050405020304" charset="0"/>
                <a:cs typeface="Times New Roman" panose="02020603050405020304" charset="0"/>
                <a:sym typeface="+mn-ea"/>
              </a:rPr>
              <a:t>ies</a:t>
            </a:r>
            <a:r>
              <a:rPr sz="2600" b="0" i="0" smtClean="0">
                <a:latin typeface="Times New Roman" panose="02020603050405020304" charset="0"/>
                <a:ea typeface="华文中宋" panose="02010600040101010101" charset="-122"/>
                <a:cs typeface="Times New Roman" panose="02020603050405020304" charset="0"/>
              </a:rPr>
              <a:t>? </a:t>
            </a:r>
            <a:endParaRPr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600" b="0" i="0" smtClean="0">
                <a:latin typeface="Times New Roman" panose="02020603050405020304" charset="0"/>
                <a:ea typeface="华文中宋" panose="02010600040101010101" charset="-122"/>
                <a:cs typeface="Times New Roman" panose="02020603050405020304" charset="0"/>
              </a:rPr>
              <a:t>A.</a:t>
            </a:r>
            <a:r>
              <a:rPr lang="en-US" sz="2600" b="0" i="0" smtClean="0">
                <a:latin typeface="Times New Roman" panose="02020603050405020304" charset="0"/>
                <a:ea typeface="华文中宋" panose="02010600040101010101" charset="-122"/>
                <a:cs typeface="Times New Roman" panose="02020603050405020304" charset="0"/>
              </a:rPr>
              <a:t> Deforestation.	        </a:t>
            </a:r>
            <a:r>
              <a:rPr sz="2600" b="0" i="0" smtClean="0">
                <a:latin typeface="Times New Roman" panose="02020603050405020304" charset="0"/>
                <a:ea typeface="华文中宋" panose="02010600040101010101" charset="-122"/>
                <a:cs typeface="Times New Roman" panose="02020603050405020304" charset="0"/>
              </a:rPr>
              <a:t>     </a:t>
            </a:r>
            <a:r>
              <a:rPr lang="en-US" sz="2600" b="0" i="0" smtClean="0">
                <a:latin typeface="Times New Roman" panose="02020603050405020304" charset="0"/>
                <a:ea typeface="华文中宋" panose="02010600040101010101" charset="-122"/>
                <a:cs typeface="Times New Roman" panose="02020603050405020304" charset="0"/>
              </a:rPr>
              <a:t>   		</a:t>
            </a:r>
            <a:r>
              <a:rPr sz="2600" b="0" i="0" smtClean="0">
                <a:latin typeface="Times New Roman" panose="02020603050405020304" charset="0"/>
                <a:ea typeface="华文中宋" panose="02010600040101010101" charset="-122"/>
                <a:cs typeface="Times New Roman" panose="02020603050405020304" charset="0"/>
              </a:rPr>
              <a:t>B. </a:t>
            </a:r>
            <a:r>
              <a:rPr lang="en-US" sz="2600" b="0" i="0" smtClean="0">
                <a:latin typeface="Times New Roman" panose="02020603050405020304" charset="0"/>
                <a:ea typeface="华文中宋" panose="02010600040101010101" charset="-122"/>
                <a:cs typeface="Times New Roman" panose="02020603050405020304" charset="0"/>
              </a:rPr>
              <a:t>Pollution.</a:t>
            </a:r>
            <a:r>
              <a:rPr sz="2600" b="0" i="0" smtClean="0">
                <a:latin typeface="Times New Roman" panose="02020603050405020304" charset="0"/>
                <a:ea typeface="华文中宋" panose="02010600040101010101" charset="-122"/>
                <a:cs typeface="Times New Roman" panose="02020603050405020304" charset="0"/>
              </a:rPr>
              <a:t>        </a:t>
            </a:r>
            <a:endParaRPr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600" b="0" i="0" smtClean="0">
                <a:latin typeface="Times New Roman" panose="02020603050405020304" charset="0"/>
                <a:ea typeface="华文中宋" panose="02010600040101010101" charset="-122"/>
                <a:cs typeface="Times New Roman" panose="02020603050405020304" charset="0"/>
              </a:rPr>
              <a:t>C. </a:t>
            </a:r>
            <a:r>
              <a:rPr lang="en-US" sz="2600" b="0" i="0" smtClean="0">
                <a:latin typeface="Times New Roman" panose="02020603050405020304" charset="0"/>
                <a:ea typeface="华文中宋" panose="02010600040101010101" charset="-122"/>
                <a:cs typeface="Times New Roman" panose="02020603050405020304" charset="0"/>
              </a:rPr>
              <a:t>Climate change.				</a:t>
            </a:r>
            <a:r>
              <a:rPr sz="2600" b="0" i="0" smtClean="0">
                <a:latin typeface="Times New Roman" panose="02020603050405020304" charset="0"/>
                <a:ea typeface="华文中宋" panose="02010600040101010101" charset="-122"/>
                <a:cs typeface="Times New Roman" panose="02020603050405020304" charset="0"/>
              </a:rPr>
              <a:t>D. </a:t>
            </a:r>
            <a:r>
              <a:rPr lang="en-US" sz="2600" b="0" i="0" smtClean="0">
                <a:latin typeface="Times New Roman" panose="02020603050405020304" charset="0"/>
                <a:ea typeface="华文中宋" panose="02010600040101010101" charset="-122"/>
                <a:cs typeface="Times New Roman" panose="02020603050405020304" charset="0"/>
              </a:rPr>
              <a:t>Habitat loss.</a:t>
            </a:r>
            <a:endParaRPr lang="en-US" sz="26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492125" y="805815"/>
            <a:ext cx="11207750" cy="2976880"/>
          </a:xfrm>
          <a:prstGeom prst="rect">
            <a:avLst/>
          </a:prstGeom>
          <a:solidFill>
            <a:schemeClr val="accent6">
              <a:lumMod val="20000"/>
              <a:lumOff val="80000"/>
            </a:schemeClr>
          </a:solidFill>
          <a:ln w="34925" cmpd="sng">
            <a:noFill/>
            <a:prstDash val="sysDash"/>
          </a:ln>
        </p:spPr>
        <p:txBody>
          <a:bodyPr wrap="square">
            <a:spAutoFit/>
          </a:bodyPr>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1. Which of the following statements is correct?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A. It is normally safe to explore an ice cave during summer time in Iceland.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B. The </a:t>
            </a:r>
            <a:r>
              <a:rPr sz="2500">
                <a:latin typeface="Times New Roman" panose="02020603050405020304" charset="0"/>
                <a:cs typeface="Times New Roman" panose="02020603050405020304" charset="0"/>
                <a:sym typeface="+mn-ea"/>
              </a:rPr>
              <a:t>collapse</a:t>
            </a:r>
            <a:r>
              <a:rPr lang="en-US" sz="2500">
                <a:latin typeface="Times New Roman" panose="02020603050405020304" charset="0"/>
                <a:cs typeface="Times New Roman" panose="02020603050405020304" charset="0"/>
                <a:sym typeface="+mn-ea"/>
              </a:rPr>
              <a:t> of an ice cave in Iceland killed two American tourists</a:t>
            </a:r>
            <a:r>
              <a:rPr lang="en-US" sz="2500" smtClean="0">
                <a:latin typeface="Times New Roman" panose="02020603050405020304" charset="0"/>
                <a:ea typeface="华文中宋" panose="02010600040101010101" charset="-122"/>
                <a:cs typeface="Times New Roman" panose="02020603050405020304" charset="0"/>
                <a:sym typeface="+mn-ea"/>
              </a:rPr>
              <a:t>.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C. Wildfires have burned New Jersey and killed animals in </a:t>
            </a:r>
            <a:r>
              <a:rPr sz="2500">
                <a:latin typeface="Times New Roman" panose="02020603050405020304" charset="0"/>
                <a:cs typeface="Times New Roman" panose="02020603050405020304" charset="0"/>
                <a:sym typeface="+mn-ea"/>
              </a:rPr>
              <a:t>Pantanal</a:t>
            </a:r>
            <a:r>
              <a:rPr lang="en-US" sz="2500" smtClean="0">
                <a:latin typeface="Times New Roman" panose="02020603050405020304" charset="0"/>
                <a:ea typeface="华文中宋" panose="02010600040101010101" charset="-122"/>
                <a:cs typeface="Times New Roman" panose="02020603050405020304" charset="0"/>
                <a:sym typeface="+mn-ea"/>
              </a:rPr>
              <a:t>.</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D. The biodiversity of the Pantanal has suffered a lot for years.</a:t>
            </a:r>
            <a:endParaRPr lang="en-US" sz="2500" smtClean="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pic>
        <p:nvPicPr>
          <p:cNvPr id="5" name="图片 4"/>
          <p:cNvPicPr>
            <a:picLocks noChangeAspect="1"/>
          </p:cNvPicPr>
          <p:nvPr/>
        </p:nvPicPr>
        <p:blipFill>
          <a:blip r:embed="rId1"/>
          <a:stretch>
            <a:fillRect/>
          </a:stretch>
        </p:blipFill>
        <p:spPr>
          <a:xfrm flipH="1">
            <a:off x="462280" y="3300730"/>
            <a:ext cx="457835" cy="367030"/>
          </a:xfrm>
          <a:prstGeom prst="rect">
            <a:avLst/>
          </a:prstGeom>
        </p:spPr>
      </p:pic>
      <p:pic>
        <p:nvPicPr>
          <p:cNvPr id="6" name="图片 5"/>
          <p:cNvPicPr>
            <a:picLocks noChangeAspect="1"/>
          </p:cNvPicPr>
          <p:nvPr/>
        </p:nvPicPr>
        <p:blipFill>
          <a:blip r:embed="rId2"/>
          <a:stretch>
            <a:fillRect/>
          </a:stretch>
        </p:blipFill>
        <p:spPr>
          <a:xfrm>
            <a:off x="492125" y="5469890"/>
            <a:ext cx="398495" cy="36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8450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ablaze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burning quickly and strongly    </a:t>
            </a:r>
            <a:r>
              <a:rPr lang="zh-CN" sz="2800">
                <a:latin typeface="Times New Roman" panose="02020603050405020304" charset="0"/>
                <a:ea typeface="华文中宋" panose="02010600040101010101" charset="-122"/>
                <a:cs typeface="Times New Roman" panose="02020603050405020304" charset="0"/>
                <a:sym typeface="+mn-ea"/>
              </a:rPr>
              <a:t>猛烈燃烧</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Shops, houses, and vehicles were set ablaze.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sz="2800">
                <a:latin typeface="Times New Roman" panose="02020603050405020304" charset="0"/>
                <a:ea typeface="华文中宋" panose="02010600040101010101" charset="-122"/>
                <a:cs typeface="Times New Roman" panose="02020603050405020304" charset="0"/>
              </a:rPr>
              <a:t>店铺、房子和车辆全都陷于火海。</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sanctuary</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an area where wild birds or animals are protected and encouraged to breed    </a:t>
            </a:r>
            <a:r>
              <a:rPr lang="zh-CN" altLang="en-US" sz="2800">
                <a:latin typeface="Times New Roman" panose="02020603050405020304" charset="0"/>
                <a:ea typeface="华文中宋" panose="02010600040101010101" charset="-122"/>
                <a:cs typeface="Times New Roman" panose="02020603050405020304" charset="0"/>
                <a:sym typeface="+mn-ea"/>
              </a:rPr>
              <a:t>鸟兽保护区；禁售区</a:t>
            </a:r>
            <a:r>
              <a:rPr lang="en-US" sz="2800">
                <a:latin typeface="Times New Roman" panose="02020603050405020304" charset="0"/>
                <a:ea typeface="华文中宋" panose="02010600040101010101" charset="-122"/>
                <a:cs typeface="Times New Roman" panose="02020603050405020304" charset="0"/>
              </a:rPr>
              <a:t>     </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As Yellowstone bears increasingly wander outside the sanctuary of the park, they run an ever-greater risk of getting shot.    </a:t>
            </a:r>
            <a:r>
              <a:rPr sz="2800">
                <a:latin typeface="华文中宋" panose="02010600040101010101" charset="-122"/>
                <a:ea typeface="华文中宋" panose="02010600040101010101" charset="-122"/>
                <a:cs typeface="华文中宋" panose="02010600040101010101" charset="-122"/>
              </a:rPr>
              <a:t>随着黄石公园的熊越来越多地在保护区外游荡，它们被射杀的风险也越来越大。</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55575" y="2784475"/>
            <a:ext cx="545401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whole building was soon ablaze.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36220" y="6049645"/>
            <a:ext cx="1072134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Too much tourism could lead to a more rapid destruction of this sanctuary.</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262505"/>
            <a:ext cx="9491980" cy="521970"/>
          </a:xfrm>
          <a:prstGeom prst="rect">
            <a:avLst/>
          </a:prstGeom>
          <a:noFill/>
        </p:spPr>
        <p:txBody>
          <a:bodyPr wrap="square" rtlCol="0" anchor="t">
            <a:spAutoFit/>
          </a:bodyPr>
          <a:lstStyle/>
          <a:p>
            <a:r>
              <a:rPr lang="zh-CN" altLang="en-US" sz="2800">
                <a:ea typeface="华文中宋" panose="02010600040101010101" charset="-122"/>
              </a:rPr>
              <a:t>整幢大楼很快就熊熊燃烧起来。</a:t>
            </a:r>
            <a:endParaRPr lang="zh-CN" altLang="en-US" sz="2800">
              <a:ea typeface="华文中宋" panose="02010600040101010101" charset="-122"/>
            </a:endParaRPr>
          </a:p>
        </p:txBody>
      </p:sp>
      <p:cxnSp>
        <p:nvCxnSpPr>
          <p:cNvPr id="3145728" name="直接连接符 8"/>
          <p:cNvCxnSpPr/>
          <p:nvPr/>
        </p:nvCxnSpPr>
        <p:spPr>
          <a:xfrm flipV="1">
            <a:off x="236220" y="3235960"/>
            <a:ext cx="5328285" cy="82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527800"/>
            <a:ext cx="10730230" cy="228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42210" y="5448935"/>
            <a:ext cx="8297545" cy="521970"/>
          </a:xfrm>
          <a:prstGeom prst="rect">
            <a:avLst/>
          </a:prstGeom>
          <a:noFill/>
        </p:spPr>
        <p:txBody>
          <a:bodyPr wrap="square" rtlCol="0" anchor="t">
            <a:spAutoFit/>
          </a:bodyPr>
          <a:p>
            <a:r>
              <a:rPr lang="zh-CN" altLang="en-US" sz="2800">
                <a:ea typeface="华文中宋" panose="02010600040101010101" charset="-122"/>
              </a:rPr>
              <a:t>过多的旅游可能会导致这个保护区更快地被破坏。</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24472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159385" y="5448935"/>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linds(horizont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110" y="631190"/>
            <a:ext cx="11751310" cy="215011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18770" y="693420"/>
            <a:ext cx="11628120" cy="1245235"/>
          </a:xfrm>
          <a:prstGeom prst="rect">
            <a:avLst/>
          </a:prstGeom>
          <a:noFill/>
        </p:spPr>
        <p:txBody>
          <a:bodyPr wrap="square">
            <a:spAutoFit/>
          </a:bodyPr>
          <a:lstStyle/>
          <a:p>
            <a:pPr algn="l"/>
            <a:r>
              <a:rPr lang="en-US" altLang="zh-CN" sz="2500">
                <a:latin typeface="Times New Roman" panose="02020603050405020304" charset="0"/>
                <a:cs typeface="Times New Roman" panose="02020603050405020304" charset="0"/>
                <a:sym typeface="+mn-ea"/>
              </a:rPr>
              <a:t>But climate change is warming Iceland three times as fast as the rest of the planet, and the tragedy has ignited a debate around the safety of allowing tourists to visit glaciers during warm summer months.</a:t>
            </a:r>
            <a:endParaRPr lang="en-US" altLang="zh-CN" sz="2500">
              <a:latin typeface="Times New Roman" panose="02020603050405020304" charset="0"/>
              <a:cs typeface="Times New Roman" panose="02020603050405020304" charset="0"/>
              <a:sym typeface="+mn-ea"/>
            </a:endParaRPr>
          </a:p>
        </p:txBody>
      </p:sp>
      <p:sp>
        <p:nvSpPr>
          <p:cNvPr id="10" name="文本框 9"/>
          <p:cNvSpPr txBox="1"/>
          <p:nvPr/>
        </p:nvSpPr>
        <p:spPr>
          <a:xfrm>
            <a:off x="360045" y="1884680"/>
            <a:ext cx="11470640" cy="768350"/>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但气候变化使冰岛变暖的速度是全球其他地区的三倍，这一悲剧引发了一场关于在温暖的夏季允许游客参观冰川是否安全的辩论。</a:t>
            </a:r>
            <a:endParaRPr sz="22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0030" y="3021330"/>
            <a:ext cx="11751310" cy="354774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42595" y="3152775"/>
            <a:ext cx="11346180" cy="2061210"/>
          </a:xfrm>
          <a:prstGeom prst="rect">
            <a:avLst/>
          </a:prstGeom>
          <a:noFill/>
        </p:spPr>
        <p:txBody>
          <a:bodyPr wrap="square">
            <a:spAutoFit/>
          </a:bodyPr>
          <a:lstStyle/>
          <a:p>
            <a:pPr algn="l"/>
            <a:r>
              <a:rPr sz="2500">
                <a:latin typeface="Times New Roman" panose="02020603050405020304" charset="0"/>
                <a:cs typeface="Times New Roman" panose="02020603050405020304" charset="0"/>
                <a:sym typeface="+mn-ea"/>
              </a:rPr>
              <a:t>The wetland is normally flooded, but it has been dried out by years of drought blamed on deforestation and climate change, and fires have been burning there for months. A UNESCO world heritage site covering 68000 square miles, the Pantanal is home to  threatened species like the giant otter as well as the world</a:t>
            </a:r>
            <a:r>
              <a:rPr lang="en-US" sz="2500">
                <a:latin typeface="Times New Roman" panose="02020603050405020304" charset="0"/>
                <a:cs typeface="Times New Roman" panose="02020603050405020304" charset="0"/>
                <a:sym typeface="+mn-ea"/>
              </a:rPr>
              <a:t>’</a:t>
            </a:r>
            <a:r>
              <a:rPr sz="2500">
                <a:latin typeface="Times New Roman" panose="02020603050405020304" charset="0"/>
                <a:cs typeface="Times New Roman" panose="02020603050405020304" charset="0"/>
                <a:sym typeface="+mn-ea"/>
              </a:rPr>
              <a:t>s highest concentrations of jaguars and caimans.</a:t>
            </a:r>
            <a:r>
              <a:rPr sz="2800">
                <a:latin typeface="Times New Roman" panose="02020603050405020304" charset="0"/>
                <a:cs typeface="Times New Roman" panose="02020603050405020304" charset="0"/>
                <a:sym typeface="+mn-ea"/>
              </a:rPr>
              <a:t> </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386715" y="5236210"/>
            <a:ext cx="11402695" cy="1106805"/>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这片湿地通常是被洪水淹没的，但由于森林砍伐和气候变化导致的多年干旱，它已经干涸了，大火已经在那里燃烧了几个月。潘塔纳尔被联合国教科文组织列为世界遗产，占地68000平方英里，是巨型水獭等濒危物种的家园，也是世界上美洲虎和凯门鳄最集中的地方。</a:t>
            </a:r>
            <a:endParaRPr sz="22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830" y="167005"/>
            <a:ext cx="11864975" cy="101473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2. Junk food adverts banned before 9pm to take weight off NHS </a:t>
            </a:r>
            <a:r>
              <a:rPr lang="en-US" sz="3000" b="1">
                <a:latin typeface="Times New Roman" panose="02020603050405020304" charset="0"/>
                <a:cs typeface="Times New Roman" panose="02020603050405020304" charset="0"/>
              </a:rPr>
              <a:t>  </a:t>
            </a:r>
            <a:endParaRPr lang="en-US" sz="3000" b="1">
              <a:latin typeface="Times New Roman" panose="02020603050405020304" charset="0"/>
              <a:cs typeface="Times New Roman" panose="02020603050405020304" charset="0"/>
            </a:endParaRPr>
          </a:p>
          <a:p>
            <a:pPr algn="ctr"/>
            <a:r>
              <a:rPr lang="zh-CN" altLang="en-US" sz="3000" b="1">
                <a:solidFill>
                  <a:srgbClr val="ED7D31"/>
                </a:solidFill>
                <a:latin typeface="微软雅黑" panose="020B0503020204020204" charset="-122"/>
                <a:ea typeface="微软雅黑" panose="020B0503020204020204" charset="-122"/>
                <a:cs typeface="微软雅黑" panose="020B0503020204020204" charset="-122"/>
              </a:rPr>
              <a:t>英国拟晚</a:t>
            </a:r>
            <a:r>
              <a:rPr lang="en-US" altLang="zh-CN" sz="3000" b="1">
                <a:solidFill>
                  <a:srgbClr val="ED7D31"/>
                </a:solidFill>
                <a:latin typeface="微软雅黑" panose="020B0503020204020204" charset="-122"/>
                <a:ea typeface="微软雅黑" panose="020B0503020204020204" charset="-122"/>
                <a:cs typeface="微软雅黑" panose="020B0503020204020204" charset="-122"/>
              </a:rPr>
              <a:t>9</a:t>
            </a:r>
            <a:r>
              <a:rPr lang="zh-CN" altLang="en-US" sz="3000" b="1">
                <a:solidFill>
                  <a:srgbClr val="ED7D31"/>
                </a:solidFill>
                <a:latin typeface="微软雅黑" panose="020B0503020204020204" charset="-122"/>
                <a:ea typeface="微软雅黑" panose="020B0503020204020204" charset="-122"/>
                <a:cs typeface="微软雅黑" panose="020B0503020204020204" charset="-122"/>
              </a:rPr>
              <a:t>点前禁放垃圾食品广告</a:t>
            </a:r>
            <a:endParaRPr lang="zh-CN" altLang="en-US"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2096135" y="1309370"/>
            <a:ext cx="8001000" cy="5334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8415" y="438150"/>
            <a:ext cx="12192635" cy="6452235"/>
          </a:xfrm>
          <a:prstGeom prst="rect">
            <a:avLst/>
          </a:prstGeom>
          <a:noFill/>
        </p:spPr>
        <p:txBody>
          <a:bodyPr wrap="square" rtlCol="0" anchor="t">
            <a:spAutoFit/>
          </a:bodyPr>
          <a:p>
            <a:pPr algn="l" fontAlgn="auto">
              <a:lnSpc>
                <a:spcPts val="3100"/>
              </a:lnSpc>
              <a:buClrTx/>
              <a:buSzTx/>
              <a:buFontTx/>
            </a:pPr>
            <a:r>
              <a:rPr sz="2200">
                <a:latin typeface="Times New Roman" panose="02020603050405020304" charset="0"/>
                <a:cs typeface="Times New Roman" panose="02020603050405020304" charset="0"/>
              </a:rPr>
              <a:t>     Junk food adverts will be banned on social media and pre-watershed television next year in the first of several tough public health measures that Sir Keir Starmer says </a:t>
            </a:r>
            <a:r>
              <a:rPr lang="en-US" sz="2200">
                <a:latin typeface="Times New Roman" panose="02020603050405020304" charset="0"/>
                <a:cs typeface="Times New Roman" panose="02020603050405020304" charset="0"/>
              </a:rPr>
              <a:t>____ (be) </a:t>
            </a:r>
            <a:r>
              <a:rPr sz="2200">
                <a:latin typeface="Times New Roman" panose="02020603050405020304" charset="0"/>
                <a:cs typeface="Times New Roman" panose="02020603050405020304" charset="0"/>
              </a:rPr>
              <a:t>essential to save the NHS.</a:t>
            </a:r>
            <a:endParaRPr sz="2200">
              <a:latin typeface="Times New Roman" panose="02020603050405020304" charset="0"/>
              <a:cs typeface="Times New Roman" panose="02020603050405020304" charset="0"/>
            </a:endParaRPr>
          </a:p>
          <a:p>
            <a:pPr algn="l" fontAlgn="auto">
              <a:lnSpc>
                <a:spcPts val="3100"/>
              </a:lnSpc>
              <a:buClrTx/>
              <a:buSzTx/>
              <a:buFontTx/>
            </a:pPr>
            <a:r>
              <a:rPr sz="2200">
                <a:latin typeface="Times New Roman" panose="02020603050405020304" charset="0"/>
                <a:cs typeface="Times New Roman" panose="02020603050405020304" charset="0"/>
              </a:rPr>
              <a:t>     As the budget </a:t>
            </a:r>
            <a:r>
              <a:rPr lang="en-US" altLang="zh-CN" sz="2200">
                <a:solidFill>
                  <a:srgbClr val="0000FF"/>
                </a:solidFill>
                <a:latin typeface="Times New Roman" panose="02020603050405020304" charset="0"/>
                <a:cs typeface="Times New Roman" panose="02020603050405020304" charset="0"/>
              </a:rPr>
              <a:t>watchdog </a:t>
            </a:r>
            <a:r>
              <a:rPr sz="2200">
                <a:latin typeface="Times New Roman" panose="02020603050405020304" charset="0"/>
                <a:cs typeface="Times New Roman" panose="02020603050405020304" charset="0"/>
              </a:rPr>
              <a:t>warned that Britain’s worsening health would blow a £100 billion hole in the public finances, the prime minister said the government had “just got to be more ambitious”.</a:t>
            </a: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Promising to set out </a:t>
            </a:r>
            <a:r>
              <a:rPr lang="en-US" sz="2200">
                <a:latin typeface="Times New Roman" panose="02020603050405020304" charset="0"/>
                <a:cs typeface="Times New Roman" panose="02020603050405020304" charset="0"/>
              </a:rPr>
              <a:t>______ (far) </a:t>
            </a:r>
            <a:r>
              <a:rPr sz="2200">
                <a:latin typeface="Times New Roman" panose="02020603050405020304" charset="0"/>
                <a:cs typeface="Times New Roman" panose="02020603050405020304" charset="0"/>
              </a:rPr>
              <a:t>preventive measures next spring in a ten-year health plan, he said he was “absolutely </a:t>
            </a:r>
            <a:r>
              <a:rPr lang="en-US" sz="2200">
                <a:latin typeface="Times New Roman" panose="02020603050405020304" charset="0"/>
                <a:cs typeface="Times New Roman" panose="02020603050405020304" charset="0"/>
              </a:rPr>
              <a:t>_________ (convince)</a:t>
            </a:r>
            <a:r>
              <a:rPr sz="2200">
                <a:latin typeface="Times New Roman" panose="02020603050405020304" charset="0"/>
                <a:cs typeface="Times New Roman" panose="02020603050405020304" charset="0"/>
              </a:rPr>
              <a:t>” that government had to do more. “Of course, there’s diet, there’s healthy lifestyle, etc — we are going to have to get into that space,” he said.</a:t>
            </a:r>
            <a:endParaRPr sz="2200">
              <a:latin typeface="Times New Roman" panose="02020603050405020304" charset="0"/>
              <a:cs typeface="Times New Roman" panose="02020603050405020304" charset="0"/>
            </a:endParaRPr>
          </a:p>
          <a:p>
            <a:pPr algn="l" fontAlgn="auto">
              <a:lnSpc>
                <a:spcPts val="3100"/>
              </a:lnSpc>
              <a:buClrTx/>
              <a:buSzTx/>
              <a:buFontTx/>
            </a:pPr>
            <a:r>
              <a:rPr sz="2200">
                <a:latin typeface="Times New Roman" panose="02020603050405020304" charset="0"/>
                <a:cs typeface="Times New Roman" panose="02020603050405020304" charset="0"/>
              </a:rPr>
              <a:t>     Supervised toothbrushing and a ban on energy drinks in schools have already been promised, and more measures will be drawn up within months. The case for tough action has been </a:t>
            </a:r>
            <a:r>
              <a:rPr lang="en-US" altLang="zh-CN" sz="2200">
                <a:solidFill>
                  <a:srgbClr val="0000FF"/>
                </a:solidFill>
                <a:latin typeface="Times New Roman" panose="02020603050405020304" charset="0"/>
                <a:cs typeface="Times New Roman" panose="02020603050405020304" charset="0"/>
              </a:rPr>
              <a:t>bolster</a:t>
            </a:r>
            <a:r>
              <a:rPr sz="2200">
                <a:latin typeface="Times New Roman" panose="02020603050405020304" charset="0"/>
                <a:cs typeface="Times New Roman" panose="02020603050405020304" charset="0"/>
              </a:rPr>
              <a:t>ed by a report from the Office for Budget Responsibility, </a:t>
            </a:r>
            <a:r>
              <a:rPr lang="en-US" sz="2200">
                <a:latin typeface="Times New Roman" panose="02020603050405020304" charset="0"/>
                <a:cs typeface="Times New Roman" panose="02020603050405020304" charset="0"/>
              </a:rPr>
              <a:t>______ </a:t>
            </a:r>
            <a:r>
              <a:rPr sz="2200">
                <a:latin typeface="Times New Roman" panose="02020603050405020304" charset="0"/>
                <a:cs typeface="Times New Roman" panose="02020603050405020304" charset="0"/>
              </a:rPr>
              <a:t>head, Richard Hughes, said the state of Britain’s health was “the single biggest driver of the long-term </a:t>
            </a:r>
            <a:r>
              <a:rPr lang="en-US" sz="2200">
                <a:latin typeface="Times New Roman" panose="02020603050405020304" charset="0"/>
                <a:cs typeface="Times New Roman" panose="02020603050405020304" charset="0"/>
              </a:rPr>
              <a:t>___________ (sustainable) </a:t>
            </a:r>
            <a:r>
              <a:rPr sz="2200">
                <a:latin typeface="Times New Roman" panose="02020603050405020304" charset="0"/>
                <a:cs typeface="Times New Roman" panose="02020603050405020304" charset="0"/>
              </a:rPr>
              <a:t>of the UK’s public finances”.</a:t>
            </a:r>
            <a:endParaRPr sz="2200">
              <a:latin typeface="Times New Roman" panose="02020603050405020304" charset="0"/>
              <a:cs typeface="Times New Roman" panose="02020603050405020304" charset="0"/>
            </a:endParaRPr>
          </a:p>
          <a:p>
            <a:pPr algn="l" fontAlgn="auto">
              <a:lnSpc>
                <a:spcPts val="3100"/>
              </a:lnSpc>
              <a:buClrTx/>
              <a:buSzTx/>
              <a:buFontTx/>
            </a:pPr>
            <a:r>
              <a:rPr sz="2200">
                <a:latin typeface="Times New Roman" panose="02020603050405020304" charset="0"/>
                <a:cs typeface="Times New Roman" panose="02020603050405020304" charset="0"/>
              </a:rPr>
              <a:t>     </a:t>
            </a:r>
            <a:r>
              <a:rPr lang="en-US" sz="2200">
                <a:latin typeface="Times New Roman" panose="02020603050405020304" charset="0"/>
                <a:cs typeface="Times New Roman" panose="02020603050405020304" charset="0"/>
              </a:rPr>
              <a:t>___ </a:t>
            </a:r>
            <a:r>
              <a:rPr sz="2200">
                <a:latin typeface="Times New Roman" panose="02020603050405020304" charset="0"/>
                <a:cs typeface="Times New Roman" panose="02020603050405020304" charset="0"/>
              </a:rPr>
              <a:t>the decline in Britons’ health over the past decade continues, it will increase borrowing by 4.1 per cent of GDP more than previous </a:t>
            </a:r>
            <a:r>
              <a:rPr lang="en-US" sz="2200">
                <a:latin typeface="Times New Roman" panose="02020603050405020304" charset="0"/>
                <a:cs typeface="Times New Roman" panose="02020603050405020304" charset="0"/>
              </a:rPr>
              <a:t>________ (estimate)</a:t>
            </a:r>
            <a:r>
              <a:rPr sz="2200">
                <a:latin typeface="Times New Roman" panose="02020603050405020304" charset="0"/>
                <a:cs typeface="Times New Roman" panose="02020603050405020304" charset="0"/>
              </a:rPr>
              <a:t>, the OBR says. This would at present be equivalent </a:t>
            </a:r>
            <a:r>
              <a:rPr lang="en-US" sz="2200">
                <a:latin typeface="Times New Roman" panose="02020603050405020304" charset="0"/>
                <a:cs typeface="Times New Roman" panose="02020603050405020304" charset="0"/>
              </a:rPr>
              <a:t>___ </a:t>
            </a:r>
            <a:r>
              <a:rPr sz="2200">
                <a:latin typeface="Times New Roman" panose="02020603050405020304" charset="0"/>
                <a:cs typeface="Times New Roman" panose="02020603050405020304" charset="0"/>
              </a:rPr>
              <a:t>more than £100 billion. </a:t>
            </a:r>
            <a:r>
              <a:rPr lang="en-US" sz="2200">
                <a:latin typeface="Times New Roman" panose="02020603050405020304" charset="0"/>
                <a:cs typeface="Times New Roman" panose="02020603050405020304" charset="0"/>
              </a:rPr>
              <a:t>____ </a:t>
            </a:r>
            <a:r>
              <a:rPr sz="2200">
                <a:latin typeface="Times New Roman" panose="02020603050405020304" charset="0"/>
                <a:cs typeface="Times New Roman" panose="02020603050405020304" charset="0"/>
              </a:rPr>
              <a:t>the OBR says that if this trend could be reversed, it would lower borrowing by a similar amount through less spending on the NHS and sickness benefits, while </a:t>
            </a:r>
            <a:r>
              <a:rPr lang="en-US" sz="2200">
                <a:latin typeface="Times New Roman" panose="02020603050405020304" charset="0"/>
                <a:cs typeface="Times New Roman" panose="02020603050405020304" charset="0"/>
              </a:rPr>
              <a:t>_________ (increase) </a:t>
            </a:r>
            <a:r>
              <a:rPr sz="2200">
                <a:latin typeface="Times New Roman" panose="02020603050405020304" charset="0"/>
                <a:cs typeface="Times New Roman" panose="02020603050405020304" charset="0"/>
              </a:rPr>
              <a:t>tax revenue. </a:t>
            </a:r>
            <a:endParaRPr sz="22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66340" y="33020"/>
            <a:ext cx="938657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The Times</a:t>
            </a:r>
            <a:r>
              <a:rPr lang="en-US" sz="2400" b="1">
                <a:solidFill>
                  <a:srgbClr val="ED7D31"/>
                </a:solidFill>
                <a:latin typeface="微软雅黑" panose="020B0503020204020204" charset="-122"/>
                <a:ea typeface="微软雅黑" panose="020B0503020204020204" charset="-122"/>
                <a:cs typeface="微软雅黑" panose="020B0503020204020204" charset="-122"/>
              </a:rPr>
              <a:t> (September 13, 2024 P1&amp;6</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016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nvSpPr>
        <p:spPr>
          <a:xfrm>
            <a:off x="7301865" y="916940"/>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are </a:t>
            </a:r>
            <a:endParaRPr sz="22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925830" y="2100580"/>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200">
                <a:solidFill>
                  <a:srgbClr val="FF0000"/>
                </a:solidFill>
                <a:latin typeface="Times New Roman" panose="02020603050405020304" charset="0"/>
                <a:cs typeface="Times New Roman" panose="02020603050405020304" charset="0"/>
                <a:sym typeface="+mn-ea"/>
              </a:rPr>
              <a:t>further</a:t>
            </a:r>
            <a:endParaRPr lang="en-US" sz="22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125095" y="2499995"/>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convinced</a:t>
            </a:r>
            <a:endParaRPr sz="22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512445" y="4864735"/>
            <a:ext cx="46291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If </a:t>
            </a:r>
            <a:endParaRPr sz="2200">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4316730" y="4072255"/>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whose </a:t>
            </a:r>
            <a:endParaRPr sz="2200">
              <a:solidFill>
                <a:srgbClr val="FF0000"/>
              </a:solidFill>
              <a:latin typeface="Times New Roman" panose="02020603050405020304" charset="0"/>
              <a:cs typeface="Times New Roman" panose="02020603050405020304" charset="0"/>
              <a:sym typeface="+mn-ea"/>
            </a:endParaRPr>
          </a:p>
        </p:txBody>
      </p:sp>
      <p:sp>
        <p:nvSpPr>
          <p:cNvPr id="20" name="文本框 19"/>
          <p:cNvSpPr txBox="1"/>
          <p:nvPr/>
        </p:nvSpPr>
        <p:spPr>
          <a:xfrm>
            <a:off x="4877435" y="4457065"/>
            <a:ext cx="255333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sustainability </a:t>
            </a:r>
            <a:endParaRPr sz="2200">
              <a:solidFill>
                <a:srgbClr val="FF0000"/>
              </a:solidFill>
              <a:latin typeface="Times New Roman" panose="02020603050405020304" charset="0"/>
              <a:cs typeface="Times New Roman" panose="02020603050405020304" charset="0"/>
              <a:sym typeface="+mn-ea"/>
            </a:endParaRPr>
          </a:p>
        </p:txBody>
      </p:sp>
      <p:sp>
        <p:nvSpPr>
          <p:cNvPr id="21" name="文本框 20"/>
          <p:cNvSpPr txBox="1"/>
          <p:nvPr/>
        </p:nvSpPr>
        <p:spPr>
          <a:xfrm>
            <a:off x="3786505" y="5253990"/>
            <a:ext cx="133731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estimates</a:t>
            </a:r>
            <a:endParaRPr sz="2200">
              <a:solidFill>
                <a:srgbClr val="FF0000"/>
              </a:solidFill>
              <a:latin typeface="Times New Roman" panose="02020603050405020304" charset="0"/>
              <a:cs typeface="Times New Roman" panose="02020603050405020304" charset="0"/>
              <a:sym typeface="+mn-ea"/>
            </a:endParaRPr>
          </a:p>
        </p:txBody>
      </p:sp>
      <p:sp>
        <p:nvSpPr>
          <p:cNvPr id="22" name="文本框 21"/>
          <p:cNvSpPr txBox="1"/>
          <p:nvPr/>
        </p:nvSpPr>
        <p:spPr>
          <a:xfrm>
            <a:off x="158750" y="5658485"/>
            <a:ext cx="27114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to </a:t>
            </a:r>
            <a:endParaRPr sz="22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3321050" y="5658485"/>
            <a:ext cx="43688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But </a:t>
            </a:r>
            <a:endParaRPr sz="2200">
              <a:solidFill>
                <a:srgbClr val="FF0000"/>
              </a:solidFill>
              <a:latin typeface="Times New Roman" panose="02020603050405020304" charset="0"/>
              <a:cs typeface="Times New Roman" panose="02020603050405020304" charset="0"/>
              <a:sym typeface="+mn-ea"/>
            </a:endParaRPr>
          </a:p>
        </p:txBody>
      </p:sp>
      <p:sp>
        <p:nvSpPr>
          <p:cNvPr id="24" name="文本框 23"/>
          <p:cNvSpPr txBox="1"/>
          <p:nvPr/>
        </p:nvSpPr>
        <p:spPr>
          <a:xfrm>
            <a:off x="10742295" y="6029960"/>
            <a:ext cx="128587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increasing </a:t>
            </a:r>
            <a:endParaRPr sz="22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4"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SPECIAL_SOURCE" val="bdnul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321.25,&quot;left&quot;:14.6,&quot;top&quot;:174.15,&quot;width&quot;:782.15}"/>
</p:tagLst>
</file>

<file path=ppt/tags/tag21.xml><?xml version="1.0" encoding="utf-8"?>
<p:tagLst xmlns:p="http://schemas.openxmlformats.org/presentationml/2006/main">
  <p:tag name="KSO_WM_DIAGRAM_VIRTUALLY_FRAME" val="{&quot;height&quot;:321.25,&quot;left&quot;:14.6,&quot;top&quot;:174.15,&quot;width&quot;:782.15}"/>
</p:tagLst>
</file>

<file path=ppt/tags/tag22.xml><?xml version="1.0" encoding="utf-8"?>
<p:tagLst xmlns:p="http://schemas.openxmlformats.org/presentationml/2006/main">
  <p:tag name="KSO_WM_DIAGRAM_VIRTUALLY_FRAME" val="{&quot;height&quot;:321.25,&quot;left&quot;:14.6,&quot;top&quot;:174.15,&quot;width&quot;:782.15}"/>
</p:tagLst>
</file>

<file path=ppt/tags/tag23.xml><?xml version="1.0" encoding="utf-8"?>
<p:tagLst xmlns:p="http://schemas.openxmlformats.org/presentationml/2006/main">
  <p:tag name="KSO_WM_DIAGRAM_VIRTUALLY_FRAME" val="{&quot;height&quot;:321.25,&quot;left&quot;:14.6,&quot;top&quot;:174.15,&quot;width&quot;:782.15}"/>
</p:tagLst>
</file>

<file path=ppt/tags/tag24.xml><?xml version="1.0" encoding="utf-8"?>
<p:tagLst xmlns:p="http://schemas.openxmlformats.org/presentationml/2006/main">
  <p:tag name="KSO_WM_DIAGRAM_VIRTUALLY_FRAME" val="{&quot;height&quot;:321.25,&quot;left&quot;:14.6,&quot;top&quot;:174.15,&quot;width&quot;:782.15}"/>
</p:tagLst>
</file>

<file path=ppt/tags/tag25.xml><?xml version="1.0" encoding="utf-8"?>
<p:tagLst xmlns:p="http://schemas.openxmlformats.org/presentationml/2006/main">
  <p:tag name="KSO_WM_DIAGRAM_VIRTUALLY_FRAME" val="{&quot;height&quot;:321.25,&quot;left&quot;:14.6,&quot;top&quot;:174.15,&quot;width&quot;:782.15}"/>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SPECIAL_SOURCE" val="bdnull"/>
</p:tagLst>
</file>

<file path=ppt/tags/tag28.xml><?xml version="1.0" encoding="utf-8"?>
<p:tagLst xmlns:p="http://schemas.openxmlformats.org/presentationml/2006/main">
  <p:tag name="KSO_WM_DIAGRAM_VIRTUALLY_FRAME" val="{&quot;height&quot;:437.8,&quot;left&quot;:18.6,&quot;top&quot;:67.05,&quot;width&quot;:925.8}"/>
</p:tagLst>
</file>

<file path=ppt/tags/tag29.xml><?xml version="1.0" encoding="utf-8"?>
<p:tagLst xmlns:p="http://schemas.openxmlformats.org/presentationml/2006/main">
  <p:tag name="KSO_WM_DIAGRAM_VIRTUALLY_FRAME" val="{&quot;height&quot;:437.8,&quot;left&quot;:18.6,&quot;top&quot;:67.05,&quot;width&quot;:925.8}"/>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437.8,&quot;left&quot;:18.6,&quot;top&quot;:67.05,&quot;width&quot;:925.8}"/>
</p:tagLst>
</file>

<file path=ppt/tags/tag31.xml><?xml version="1.0" encoding="utf-8"?>
<p:tagLst xmlns:p="http://schemas.openxmlformats.org/presentationml/2006/main">
  <p:tag name="KSO_WM_DIAGRAM_VIRTUALLY_FRAME" val="{&quot;height&quot;:437.8,&quot;left&quot;:18.6,&quot;top&quot;:67.05,&quot;width&quot;:925.8}"/>
</p:tagLst>
</file>

<file path=ppt/tags/tag32.xml><?xml version="1.0" encoding="utf-8"?>
<p:tagLst xmlns:p="http://schemas.openxmlformats.org/presentationml/2006/main">
  <p:tag name="KSO_WM_DIAGRAM_VIRTUALLY_FRAME" val="{&quot;height&quot;:437.8,&quot;left&quot;:18.6,&quot;top&quot;:67.05,&quot;width&quot;:925.8}"/>
</p:tagLst>
</file>

<file path=ppt/tags/tag33.xml><?xml version="1.0" encoding="utf-8"?>
<p:tagLst xmlns:p="http://schemas.openxmlformats.org/presentationml/2006/main">
  <p:tag name="KSO_WM_DIAGRAM_VIRTUALLY_FRAME" val="{&quot;height&quot;:437.8,&quot;left&quot;:18.6,&quot;top&quot;:67.05,&quot;width&quot;:925.8}"/>
</p:tagLst>
</file>

<file path=ppt/tags/tag34.xml><?xml version="1.0" encoding="utf-8"?>
<p:tagLst xmlns:p="http://schemas.openxmlformats.org/presentationml/2006/main">
  <p:tag name="KSO_WM_SPECIAL_SOURCE" val="bdnul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437.8,&quot;left&quot;:18.6,&quot;top&quot;:67.05,&quot;width&quot;:925.8}"/>
</p:tagLst>
</file>

<file path=ppt/tags/tag41.xml><?xml version="1.0" encoding="utf-8"?>
<p:tagLst xmlns:p="http://schemas.openxmlformats.org/presentationml/2006/main">
  <p:tag name="KSO_WM_DIAGRAM_VIRTUALLY_FRAME" val="{&quot;height&quot;:437.8,&quot;left&quot;:18.6,&quot;top&quot;:67.05,&quot;width&quot;:925.8}"/>
</p:tagLst>
</file>

<file path=ppt/tags/tag42.xml><?xml version="1.0" encoding="utf-8"?>
<p:tagLst xmlns:p="http://schemas.openxmlformats.org/presentationml/2006/main">
  <p:tag name="KSO_WM_DIAGRAM_VIRTUALLY_FRAME" val="{&quot;height&quot;:437.8,&quot;left&quot;:18.6,&quot;top&quot;:67.05,&quot;width&quot;:925.8}"/>
</p:tagLst>
</file>

<file path=ppt/tags/tag43.xml><?xml version="1.0" encoding="utf-8"?>
<p:tagLst xmlns:p="http://schemas.openxmlformats.org/presentationml/2006/main">
  <p:tag name="KSO_WM_DIAGRAM_VIRTUALLY_FRAME" val="{&quot;height&quot;:437.8,&quot;left&quot;:18.6,&quot;top&quot;:67.05,&quot;width&quot;:925.8}"/>
</p:tagLst>
</file>

<file path=ppt/tags/tag44.xml><?xml version="1.0" encoding="utf-8"?>
<p:tagLst xmlns:p="http://schemas.openxmlformats.org/presentationml/2006/main">
  <p:tag name="KSO_WM_DIAGRAM_VIRTUALLY_FRAME" val="{&quot;height&quot;:437.8,&quot;left&quot;:18.6,&quot;top&quot;:67.05,&quot;width&quot;:925.8}"/>
</p:tagLst>
</file>

<file path=ppt/tags/tag45.xml><?xml version="1.0" encoding="utf-8"?>
<p:tagLst xmlns:p="http://schemas.openxmlformats.org/presentationml/2006/main">
  <p:tag name="KSO_WM_DIAGRAM_VIRTUALLY_FRAME" val="{&quot;height&quot;:437.8,&quot;left&quot;:18.6,&quot;top&quot;:67.05,&quot;width&quot;:925.8}"/>
</p:tagLst>
</file>

<file path=ppt/tags/tag46.xml><?xml version="1.0" encoding="utf-8"?>
<p:tagLst xmlns:p="http://schemas.openxmlformats.org/presentationml/2006/main">
  <p:tag name="KSO_WM_SPECIAL_SOURCE" val="bdnul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SPECIAL_SOURCE" val="bdnul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15837</Words>
  <Application>WPS 演示</Application>
  <PresentationFormat>宽屏</PresentationFormat>
  <Paragraphs>345</Paragraphs>
  <Slides>23</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23</vt:i4>
      </vt:variant>
    </vt:vector>
  </HeadingPairs>
  <TitlesOfParts>
    <vt:vector size="38" baseType="lpstr">
      <vt:lpstr>Arial</vt:lpstr>
      <vt:lpstr>宋体</vt:lpstr>
      <vt:lpstr>Wingdings</vt:lpstr>
      <vt:lpstr>Trebuchet MS</vt:lpstr>
      <vt:lpstr>Times New Roman</vt:lpstr>
      <vt:lpstr>微软雅黑</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723</cp:revision>
  <dcterms:created xsi:type="dcterms:W3CDTF">2024-09-18T02:49:00Z</dcterms:created>
  <dcterms:modified xsi:type="dcterms:W3CDTF">2024-09-18T08:07:18Z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E28045DA40484959A733A0951A74DD08_12</vt:lpwstr>
  </property>
</Properties>
</file>