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41" r:id="rId4"/>
    <p:sldId id="625" r:id="rId5"/>
    <p:sldId id="510" r:id="rId6"/>
    <p:sldId id="511" r:id="rId8"/>
    <p:sldId id="1118" r:id="rId9"/>
    <p:sldId id="1086" r:id="rId10"/>
    <p:sldId id="283" r:id="rId11"/>
    <p:sldId id="1122" r:id="rId12"/>
    <p:sldId id="1120" r:id="rId13"/>
    <p:sldId id="1078" r:id="rId14"/>
    <p:sldId id="1108" r:id="rId15"/>
    <p:sldId id="1123" r:id="rId16"/>
    <p:sldId id="1093" r:id="rId17"/>
    <p:sldId id="1124" r:id="rId18"/>
    <p:sldId id="1096" r:id="rId19"/>
    <p:sldId id="1121" r:id="rId20"/>
    <p:sldId id="1111" r:id="rId21"/>
    <p:sldId id="1101" r:id="rId22"/>
    <p:sldId id="1100" r:id="rId23"/>
    <p:sldId id="1103" r:id="rId24"/>
    <p:sldId id="1104" r:id="rId25"/>
    <p:sldId id="1126" r:id="rId26"/>
    <p:sldId id="1112" r:id="rId27"/>
    <p:sldId id="1082" r:id="rId28"/>
    <p:sldId id="1107" r:id="rId29"/>
    <p:sldId id="111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EA0000"/>
    <a:srgbClr val="212121"/>
    <a:srgbClr val="A20000"/>
    <a:srgbClr val="4F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86" d="100"/>
          <a:sy n="86" d="100"/>
        </p:scale>
        <p:origin x="708"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image" Target="../media/image3.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2.jpeg"/><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userDrawn="1">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2.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7.png"/><Relationship Id="rId4" Type="http://schemas.openxmlformats.org/officeDocument/2006/relationships/tags" Target="../tags/tag118.xml"/><Relationship Id="rId3" Type="http://schemas.openxmlformats.org/officeDocument/2006/relationships/image" Target="../media/image16.png"/><Relationship Id="rId2" Type="http://schemas.openxmlformats.org/officeDocument/2006/relationships/tags" Target="../tags/tag117.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5" Type="http://schemas.openxmlformats.org/officeDocument/2006/relationships/slideLayout" Target="../slideLayouts/slideLayout18.xml"/><Relationship Id="rId54" Type="http://schemas.openxmlformats.org/officeDocument/2006/relationships/image" Target="../media/image2.jpeg"/><Relationship Id="rId53" Type="http://schemas.openxmlformats.org/officeDocument/2006/relationships/tags" Target="../tags/tag173.xml"/><Relationship Id="rId52" Type="http://schemas.openxmlformats.org/officeDocument/2006/relationships/tags" Target="../tags/tag172.xml"/><Relationship Id="rId51" Type="http://schemas.openxmlformats.org/officeDocument/2006/relationships/tags" Target="../tags/tag171.xml"/><Relationship Id="rId50" Type="http://schemas.openxmlformats.org/officeDocument/2006/relationships/tags" Target="../tags/tag170.xml"/><Relationship Id="rId5" Type="http://schemas.openxmlformats.org/officeDocument/2006/relationships/tags" Target="../tags/tag125.xml"/><Relationship Id="rId49" Type="http://schemas.openxmlformats.org/officeDocument/2006/relationships/tags" Target="../tags/tag169.xml"/><Relationship Id="rId48" Type="http://schemas.openxmlformats.org/officeDocument/2006/relationships/tags" Target="../tags/tag168.xml"/><Relationship Id="rId47" Type="http://schemas.openxmlformats.org/officeDocument/2006/relationships/tags" Target="../tags/tag167.xml"/><Relationship Id="rId46" Type="http://schemas.openxmlformats.org/officeDocument/2006/relationships/tags" Target="../tags/tag166.xml"/><Relationship Id="rId45" Type="http://schemas.openxmlformats.org/officeDocument/2006/relationships/tags" Target="../tags/tag165.xml"/><Relationship Id="rId44" Type="http://schemas.openxmlformats.org/officeDocument/2006/relationships/tags" Target="../tags/tag164.xml"/><Relationship Id="rId43" Type="http://schemas.openxmlformats.org/officeDocument/2006/relationships/tags" Target="../tags/tag163.xml"/><Relationship Id="rId42" Type="http://schemas.openxmlformats.org/officeDocument/2006/relationships/tags" Target="../tags/tag162.xml"/><Relationship Id="rId41" Type="http://schemas.openxmlformats.org/officeDocument/2006/relationships/tags" Target="../tags/tag161.xml"/><Relationship Id="rId40" Type="http://schemas.openxmlformats.org/officeDocument/2006/relationships/tags" Target="../tags/tag160.xml"/><Relationship Id="rId4" Type="http://schemas.openxmlformats.org/officeDocument/2006/relationships/tags" Target="../tags/tag124.xml"/><Relationship Id="rId39" Type="http://schemas.openxmlformats.org/officeDocument/2006/relationships/tags" Target="../tags/tag159.xml"/><Relationship Id="rId38" Type="http://schemas.openxmlformats.org/officeDocument/2006/relationships/tags" Target="../tags/tag158.xml"/><Relationship Id="rId37" Type="http://schemas.openxmlformats.org/officeDocument/2006/relationships/tags" Target="../tags/tag157.xml"/><Relationship Id="rId36" Type="http://schemas.openxmlformats.org/officeDocument/2006/relationships/tags" Target="../tags/tag156.xml"/><Relationship Id="rId35" Type="http://schemas.openxmlformats.org/officeDocument/2006/relationships/tags" Target="../tags/tag155.xml"/><Relationship Id="rId34" Type="http://schemas.openxmlformats.org/officeDocument/2006/relationships/tags" Target="../tags/tag154.xml"/><Relationship Id="rId33" Type="http://schemas.openxmlformats.org/officeDocument/2006/relationships/tags" Target="../tags/tag153.xml"/><Relationship Id="rId32" Type="http://schemas.openxmlformats.org/officeDocument/2006/relationships/tags" Target="../tags/tag152.xml"/><Relationship Id="rId31" Type="http://schemas.openxmlformats.org/officeDocument/2006/relationships/tags" Target="../tags/tag151.xml"/><Relationship Id="rId30" Type="http://schemas.openxmlformats.org/officeDocument/2006/relationships/tags" Target="../tags/tag150.xml"/><Relationship Id="rId3" Type="http://schemas.openxmlformats.org/officeDocument/2006/relationships/tags" Target="../tags/tag123.xml"/><Relationship Id="rId29" Type="http://schemas.openxmlformats.org/officeDocument/2006/relationships/tags" Target="../tags/tag149.xml"/><Relationship Id="rId28" Type="http://schemas.openxmlformats.org/officeDocument/2006/relationships/tags" Target="../tags/tag148.xml"/><Relationship Id="rId27" Type="http://schemas.openxmlformats.org/officeDocument/2006/relationships/tags" Target="../tags/tag147.xml"/><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tags" Target="../tags/tag122.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101.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2.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4400" rtl="0" eaLnBrk="0" fontAlgn="base" latinLnBrk="0" hangingPunct="0">
                        <a:lnSpc>
                          <a:spcPct val="9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When the girl noticed the bag, she opened her mouth in surprise. But </a:t>
                      </a:r>
                      <a:r>
                        <a:rPr kumimoji="0" lang="en-US" altLang="zh-CN" sz="2800" b="0" i="0" u="none" strike="noStrike" kern="100" cap="none" spc="0" normalizeH="0" baseline="0" noProof="0" dirty="0" smtClean="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her face fell as the boat started to pull away from the dock(</a:t>
                      </a:r>
                      <a:r>
                        <a:rPr kumimoji="0" lang="zh-CN" altLang="en-US" sz="2800" b="0" i="0" u="none" strike="noStrike" kern="100" cap="none" spc="0" normalizeH="0" baseline="0" noProof="0" dirty="0" smtClean="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码头</a:t>
                      </a:r>
                      <a:r>
                        <a:rPr kumimoji="0" lang="en-US" altLang="zh-CN" sz="2800" b="0" i="0" u="none" strike="noStrike" kern="100" cap="none" spc="0" normalizeH="0" baseline="0" noProof="0" dirty="0" smtClean="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She didn’t think she’d get the stuff back.</a:t>
                      </a:r>
                      <a:endParaRPr kumimoji="0" lang="en-US" altLang="zh-CN" sz="2800" b="0" i="0" u="none" strike="noStrike" kern="100" cap="none" spc="0" normalizeH="0" baseline="0" noProof="0" dirty="0" smtClean="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smtClean="0">
                          <a:solidFill>
                            <a:srgbClr val="CC00CC"/>
                          </a:solidFill>
                        </a:rPr>
                        <a:t>3. </a:t>
                      </a:r>
                      <a:r>
                        <a:rPr lang="en-US" altLang="zh-CN" sz="2800" b="0" dirty="0" smtClean="0">
                          <a:solidFill>
                            <a:srgbClr val="CC00CC"/>
                          </a:solidFill>
                        </a:rPr>
                        <a:t> Her</a:t>
                      </a:r>
                      <a:r>
                        <a:rPr lang="en-US" altLang="zh-CN" sz="2800" b="0" baseline="0" dirty="0" smtClean="0">
                          <a:solidFill>
                            <a:srgbClr val="CC00CC"/>
                          </a:solidFill>
                        </a:rPr>
                        <a:t> face lit up as we returned the colorful shopping bag to her. </a:t>
                      </a:r>
                      <a:endParaRPr lang="en-US" altLang="zh-CN" sz="2800" b="0" dirty="0">
                        <a:solidFill>
                          <a:srgbClr val="FF0000"/>
                        </a:solidFill>
                      </a:endParaRPr>
                    </a:p>
                    <a:p>
                      <a:endParaRPr lang="en-US" altLang="zh-CN" sz="2800" b="0" dirty="0">
                        <a:solidFill>
                          <a:srgbClr val="FF0000"/>
                        </a:solidFill>
                      </a:endParaRPr>
                    </a:p>
                    <a:p>
                      <a:pPr marL="0" indent="0">
                        <a:buNone/>
                      </a:pPr>
                      <a:r>
                        <a:rPr lang="en-US" altLang="zh-CN" sz="2800" b="0" dirty="0" smtClean="0">
                          <a:solidFill>
                            <a:srgbClr val="CC00CC"/>
                          </a:solidFill>
                        </a:rPr>
                        <a:t>4.  </a:t>
                      </a:r>
                      <a:r>
                        <a:rPr lang="en-US" altLang="zh-CN" sz="2800" b="0" dirty="0" smtClean="0">
                          <a:solidFill>
                            <a:srgbClr val="A20000"/>
                          </a:solidFill>
                        </a:rPr>
                        <a:t>What she never expected was that due</a:t>
                      </a:r>
                      <a:r>
                        <a:rPr lang="en-US" altLang="zh-CN" sz="2800" b="0" baseline="0" dirty="0" smtClean="0">
                          <a:solidFill>
                            <a:srgbClr val="A20000"/>
                          </a:solidFill>
                        </a:rPr>
                        <a:t> to our generous help, </a:t>
                      </a:r>
                      <a:r>
                        <a:rPr lang="en-US" altLang="zh-CN" sz="2800" b="0" dirty="0" smtClean="0">
                          <a:solidFill>
                            <a:srgbClr val="A20000"/>
                          </a:solidFill>
                        </a:rPr>
                        <a:t>she reunited with her shopping bag .</a:t>
                      </a:r>
                      <a:endParaRPr lang="en-US" altLang="zh-CN" sz="2800" b="0" dirty="0">
                        <a:solidFill>
                          <a:srgbClr val="A2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kumimoji="0" lang="en-US" altLang="zh-CN" sz="2800" b="0" i="0" u="none" strike="noStrike" kern="1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Running alongside the boat, Gabriel learned from a sailor that the boat’s next stop was </a:t>
                      </a:r>
                      <a:r>
                        <a:rPr kumimoji="0" lang="en-US" altLang="zh-CN" sz="2800" b="0" i="0" u="none" strike="noStrike" kern="1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Mâcon</a:t>
                      </a:r>
                      <a:r>
                        <a:rPr kumimoji="0" lang="en-US" altLang="zh-CN" sz="2800" b="0" i="0" u="none" strike="noStrike" kern="1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our destination as well. It would take the boat just under two hours at a speed of 22 kilometers per hour. </a:t>
                      </a:r>
                      <a:endParaRPr lang="zh-CN" altLang="en-US" sz="2400" dirty="0">
                        <a:solidFill>
                          <a:srgbClr val="EA0000"/>
                        </a:solidFill>
                      </a:endParaRPr>
                    </a:p>
                  </a:txBody>
                  <a:tcPr/>
                </a:tc>
                <a:tc>
                  <a:txBody>
                    <a:bodyPr/>
                    <a:lstStyle/>
                    <a:p>
                      <a:r>
                        <a:rPr lang="en-US" altLang="zh-CN" sz="2800" b="1" dirty="0" smtClean="0">
                          <a:solidFill>
                            <a:srgbClr val="CC00CC"/>
                          </a:solidFill>
                        </a:rPr>
                        <a:t>5. </a:t>
                      </a:r>
                      <a:r>
                        <a:rPr lang="en-US" altLang="zh-CN" sz="2800" b="0" dirty="0" smtClean="0">
                          <a:solidFill>
                            <a:srgbClr val="CC00CC"/>
                          </a:solidFill>
                        </a:rPr>
                        <a:t> Gabriel</a:t>
                      </a:r>
                      <a:r>
                        <a:rPr lang="en-US" altLang="zh-CN" sz="2800" b="0" baseline="0" dirty="0" smtClean="0">
                          <a:solidFill>
                            <a:srgbClr val="CC00CC"/>
                          </a:solidFill>
                        </a:rPr>
                        <a:t> and I cycled as fast as we could, hoping to catch up with the riverboat at </a:t>
                      </a:r>
                      <a:r>
                        <a:rPr kumimoji="0" lang="en-US" altLang="zh-CN" sz="2800" b="0" i="0" u="none" strike="noStrike" kern="1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Mâcon</a:t>
                      </a:r>
                      <a:r>
                        <a:rPr kumimoji="0" lang="en-US" altLang="zh-CN" sz="2800" b="0" i="0" u="none" strike="noStrike" kern="1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zh-CN" sz="2800" b="0" dirty="0" smtClean="0">
                          <a:solidFill>
                            <a:srgbClr val="CC00CC"/>
                          </a:solidFill>
                        </a:rPr>
                        <a:t>.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452431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 We have to find a way to return it.” I replied. </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Then it happened:  </a:t>
            </a:r>
            <a:r>
              <a:rPr lang="en-US" altLang="zh-CN" sz="3200" b="1" kern="0" dirty="0" err="1">
                <a:solidFill>
                  <a:srgbClr val="0000FF"/>
                </a:solidFill>
                <a:latin typeface="Times New Roman" panose="02020603050405020304" charset="0"/>
                <a:cs typeface="Times New Roman" panose="02020603050405020304" charset="0"/>
              </a:rPr>
              <a:t>pffft</a:t>
            </a:r>
            <a:r>
              <a:rPr lang="en-US" altLang="zh-CN" sz="3200" b="1" kern="0" dirty="0">
                <a:solidFill>
                  <a:srgbClr val="0000FF"/>
                </a:solidFill>
                <a:latin typeface="Times New Roman" panose="02020603050405020304" charset="0"/>
                <a:cs typeface="Times New Roman" panose="02020603050405020304" charset="0"/>
              </a:rPr>
              <a:t>! Flat tire!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2" y="3795411"/>
            <a:ext cx="11907453" cy="2554545"/>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sym typeface="+mn-ea"/>
              </a:rPr>
              <a:t>Link3</a:t>
            </a:r>
            <a:r>
              <a:rPr lang="en-US" altLang="zh-CN" sz="3200" b="1" dirty="0" smtClean="0">
                <a:solidFill>
                  <a:srgbClr val="FF0000"/>
                </a:solidFill>
                <a:latin typeface="Times New Roman" panose="02020603050405020304" charset="0"/>
                <a:cs typeface="Times New Roman" panose="02020603050405020304" charset="0"/>
                <a:sym typeface="+mn-ea"/>
              </a:rPr>
              <a:t>:  How did I feel?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solidFill>
                  <a:srgbClr val="0000FF"/>
                </a:solidFill>
                <a:latin typeface="Times New Roman" panose="02020603050405020304" charset="0"/>
                <a:cs typeface="Times New Roman" panose="02020603050405020304" charset="0"/>
              </a:rPr>
              <a:t>Body:</a:t>
            </a:r>
            <a:r>
              <a:rPr lang="zh-CN" altLang="en-US" sz="3200" b="1" dirty="0">
                <a:solidFill>
                  <a:srgbClr val="0000FF"/>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sym typeface="+mn-ea"/>
              </a:rPr>
              <a:t>Who dealt with the flat tire</a:t>
            </a:r>
            <a:r>
              <a:rPr lang="en-US" altLang="zh-CN" sz="3200" b="1" dirty="0" smtClean="0">
                <a:solidFill>
                  <a:srgbClr val="FF0000"/>
                </a:solidFill>
                <a:latin typeface="Times New Roman" panose="02020603050405020304" charset="0"/>
                <a:cs typeface="Times New Roman" panose="02020603050405020304" charset="0"/>
                <a:sym typeface="+mn-ea"/>
              </a:rPr>
              <a:t>?   After fixing the bike, what did  we do?  Did we return the bag to the girl?  </a:t>
            </a:r>
            <a:r>
              <a:rPr lang="en-US" altLang="zh-CN" sz="3200" b="1" dirty="0" smtClean="0">
                <a:solidFill>
                  <a:srgbClr val="0000FF"/>
                </a:solidFill>
                <a:latin typeface="Times New Roman" panose="02020603050405020304" charset="0"/>
                <a:cs typeface="Times New Roman" panose="02020603050405020304" charset="0"/>
              </a:rPr>
              <a:t> How did we  or the girl or the girl’s mother feel? </a:t>
            </a:r>
            <a:r>
              <a:rPr lang="en-US" altLang="zh-CN" sz="3200" b="1" dirty="0" smtClean="0">
                <a:solidFill>
                  <a:srgbClr val="FF0000"/>
                </a:solidFill>
                <a:latin typeface="Times New Roman" panose="02020603050405020304" charset="0"/>
                <a:cs typeface="Times New Roman" panose="02020603050405020304" charset="0"/>
              </a:rPr>
              <a:t> </a:t>
            </a:r>
            <a:endParaRPr lang="en-US" altLang="zh-CN" sz="3200" b="1" dirty="0">
              <a:solidFill>
                <a:srgbClr val="FF0000"/>
              </a:solidFill>
              <a:latin typeface="Times New Roman" panose="02020603050405020304" charset="0"/>
              <a:cs typeface="Times New Roman" panose="02020603050405020304" charset="0"/>
              <a:sym typeface="+mn-ea"/>
            </a:endParaRPr>
          </a:p>
          <a:p>
            <a:pPr lvl="0"/>
            <a:r>
              <a:rPr lang="en-US" altLang="zh-CN" sz="3200" b="1" dirty="0">
                <a:solidFill>
                  <a:srgbClr val="00AA48"/>
                </a:solidFill>
                <a:latin typeface="Times New Roman" panose="02020603050405020304" charset="0"/>
                <a:cs typeface="Times New Roman" panose="02020603050405020304" charset="0"/>
                <a:sym typeface="+mn-ea"/>
              </a:rPr>
              <a:t>Theme:</a:t>
            </a:r>
            <a:r>
              <a:rPr lang="en-US" altLang="zh-CN" sz="3200" b="1" dirty="0">
                <a:solidFill>
                  <a:srgbClr val="FF0000"/>
                </a:solidFill>
                <a:latin typeface="Times New Roman" panose="02020603050405020304" charset="0"/>
                <a:cs typeface="Times New Roman" panose="02020603050405020304" charset="0"/>
                <a:sym typeface="+mn-ea"/>
              </a:rPr>
              <a:t> </a:t>
            </a:r>
            <a:r>
              <a:rPr lang="en-US" altLang="zh-CN" sz="3200" b="1" dirty="0">
                <a:solidFill>
                  <a:srgbClr val="CC00CC"/>
                </a:solidFill>
                <a:latin typeface="Times New Roman" panose="02020603050405020304" charset="0"/>
                <a:cs typeface="Times New Roman" panose="02020603050405020304" charset="0"/>
                <a:sym typeface="+mn-ea"/>
              </a:rPr>
              <a:t>What lesson did the experience demonstrate?</a:t>
            </a:r>
            <a:endParaRPr lang="en-US" altLang="zh-CN" sz="3200" b="1" dirty="0">
              <a:solidFill>
                <a:srgbClr val="CC00CC"/>
              </a:solidFill>
              <a:latin typeface="Times New Roman" panose="02020603050405020304" charset="0"/>
              <a:cs typeface="Times New Roman" panose="02020603050405020304" charset="0"/>
              <a:sym typeface="+mn-ea"/>
            </a:endParaRPr>
          </a:p>
        </p:txBody>
      </p:sp>
      <p:sp>
        <p:nvSpPr>
          <p:cNvPr id="13" name="文本框 10"/>
          <p:cNvSpPr txBox="1"/>
          <p:nvPr/>
        </p:nvSpPr>
        <p:spPr>
          <a:xfrm>
            <a:off x="104257" y="1131269"/>
            <a:ext cx="11907453" cy="1569660"/>
          </a:xfrm>
          <a:prstGeom prst="rect">
            <a:avLst/>
          </a:prstGeom>
          <a:solidFill>
            <a:schemeClr val="bg1"/>
          </a:solidFill>
        </p:spPr>
        <p:txBody>
          <a:bodyPr wrap="square" rtlCol="0">
            <a:spAutoFit/>
          </a:bodyPr>
          <a:lstStyle/>
          <a:p>
            <a:pPr lvl="0"/>
            <a:r>
              <a:rPr lang="en-US" altLang="zh-CN" sz="3200" b="1" dirty="0" smtClean="0">
                <a:solidFill>
                  <a:srgbClr val="00AA48"/>
                </a:solidFill>
                <a:latin typeface="Times New Roman" panose="02020603050405020304" charset="0"/>
                <a:cs typeface="Times New Roman" panose="02020603050405020304" charset="0"/>
                <a:sym typeface="+mn-ea"/>
              </a:rPr>
              <a:t>Link1:</a:t>
            </a:r>
            <a:r>
              <a:rPr lang="zh-CN" altLang="en-US" sz="3200" b="1" dirty="0" smtClean="0">
                <a:solidFill>
                  <a:srgbClr val="00AA48"/>
                </a:solidFill>
                <a:latin typeface="Times New Roman" panose="02020603050405020304" charset="0"/>
                <a:cs typeface="Times New Roman" panose="02020603050405020304" charset="0"/>
                <a:sym typeface="+mn-ea"/>
              </a:rPr>
              <a:t> </a:t>
            </a:r>
            <a:r>
              <a:rPr lang="en-US" altLang="zh-CN" sz="3200" b="1" dirty="0" smtClean="0">
                <a:solidFill>
                  <a:srgbClr val="FF0000"/>
                </a:solidFill>
                <a:latin typeface="Times New Roman" panose="02020603050405020304" charset="0"/>
                <a:cs typeface="Times New Roman" panose="02020603050405020304" charset="0"/>
                <a:sym typeface="+mn-ea"/>
              </a:rPr>
              <a:t> What way did we find next?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solidFill>
                  <a:srgbClr val="0000FF"/>
                </a:solidFill>
                <a:latin typeface="Times New Roman" panose="02020603050405020304" charset="0"/>
                <a:cs typeface="Times New Roman" panose="02020603050405020304" charset="0"/>
              </a:rPr>
              <a:t>Body:</a:t>
            </a:r>
            <a:r>
              <a:rPr lang="zh-CN" altLang="en-US" sz="3200" b="1" dirty="0">
                <a:solidFill>
                  <a:srgbClr val="0000FF"/>
                </a:solidFill>
                <a:latin typeface="Times New Roman" panose="02020603050405020304" charset="0"/>
                <a:cs typeface="Times New Roman" panose="02020603050405020304" charset="0"/>
              </a:rPr>
              <a:t>  </a:t>
            </a:r>
            <a:r>
              <a:rPr lang="en-US" altLang="zh-CN" sz="3200" b="1" dirty="0">
                <a:solidFill>
                  <a:srgbClr val="0000FF"/>
                </a:solidFill>
                <a:latin typeface="Times New Roman" panose="02020603050405020304" charset="0"/>
                <a:cs typeface="Times New Roman" panose="02020603050405020304" charset="0"/>
              </a:rPr>
              <a:t>What did </a:t>
            </a:r>
            <a:r>
              <a:rPr lang="en-US" altLang="zh-CN" sz="3200" b="1" dirty="0" smtClean="0">
                <a:solidFill>
                  <a:srgbClr val="0000FF"/>
                </a:solidFill>
                <a:latin typeface="Times New Roman" panose="02020603050405020304" charset="0"/>
                <a:cs typeface="Times New Roman" panose="02020603050405020304" charset="0"/>
              </a:rPr>
              <a:t>we </a:t>
            </a:r>
            <a:r>
              <a:rPr lang="en-US" altLang="zh-CN" sz="3200" b="1" dirty="0">
                <a:solidFill>
                  <a:srgbClr val="0000FF"/>
                </a:solidFill>
                <a:latin typeface="Times New Roman" panose="02020603050405020304" charset="0"/>
                <a:cs typeface="Times New Roman" panose="02020603050405020304" charset="0"/>
              </a:rPr>
              <a:t>do? </a:t>
            </a:r>
            <a:r>
              <a:rPr lang="en-US" altLang="zh-CN" sz="3200" b="1" dirty="0">
                <a:solidFill>
                  <a:srgbClr val="FF0000"/>
                </a:solidFill>
                <a:latin typeface="Times New Roman" panose="02020603050405020304" charset="0"/>
                <a:cs typeface="Times New Roman" panose="02020603050405020304" charset="0"/>
              </a:rPr>
              <a:t> </a:t>
            </a:r>
            <a:r>
              <a:rPr lang="en-US" altLang="zh-CN" sz="3200" b="1" dirty="0" smtClean="0">
                <a:solidFill>
                  <a:srgbClr val="FF0000"/>
                </a:solidFill>
                <a:latin typeface="Times New Roman" panose="02020603050405020304" charset="0"/>
                <a:cs typeface="Times New Roman" panose="02020603050405020304" charset="0"/>
              </a:rPr>
              <a:t>How did we feel?</a:t>
            </a:r>
            <a:endParaRPr lang="en-US" altLang="zh-CN" sz="3200" b="1" dirty="0">
              <a:solidFill>
                <a:srgbClr val="FF0000"/>
              </a:solidFill>
              <a:latin typeface="Times New Roman" panose="02020603050405020304" charset="0"/>
              <a:cs typeface="Times New Roman" panose="02020603050405020304" charset="0"/>
            </a:endParaRPr>
          </a:p>
          <a:p>
            <a:r>
              <a:rPr lang="en-US" altLang="zh-CN" sz="3200" b="1" dirty="0" smtClean="0">
                <a:solidFill>
                  <a:srgbClr val="00AA48"/>
                </a:solidFill>
                <a:latin typeface="Times New Roman" panose="02020603050405020304" charset="0"/>
                <a:cs typeface="Times New Roman" panose="02020603050405020304" charset="0"/>
                <a:sym typeface="+mn-ea"/>
              </a:rPr>
              <a:t>Link2:</a:t>
            </a:r>
            <a:r>
              <a:rPr lang="en-US" altLang="zh-CN" sz="3200" b="1" dirty="0" smtClean="0">
                <a:solidFill>
                  <a:srgbClr val="FF0000"/>
                </a:solidFill>
                <a:latin typeface="Times New Roman" panose="02020603050405020304" charset="0"/>
                <a:cs typeface="Times New Roman" panose="02020603050405020304" charset="0"/>
                <a:sym typeface="+mn-ea"/>
              </a:rPr>
              <a:t> </a:t>
            </a:r>
            <a:r>
              <a:rPr lang="en-US" altLang="zh-CN" sz="3200" b="1" dirty="0" smtClean="0">
                <a:solidFill>
                  <a:srgbClr val="CC00CC"/>
                </a:solidFill>
                <a:latin typeface="Times New Roman" panose="02020603050405020304" charset="0"/>
                <a:cs typeface="Times New Roman" panose="02020603050405020304" charset="0"/>
                <a:sym typeface="+mn-ea"/>
              </a:rPr>
              <a:t>What did we expect of the bag? </a:t>
            </a:r>
            <a:endParaRPr lang="en-US" altLang="zh-CN" sz="3200" b="1" dirty="0">
              <a:solidFill>
                <a:srgbClr val="CC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746">
                                            <p:txEl>
                                              <p:pRg st="0" end="0"/>
                                            </p:txEl>
                                          </p:spTgt>
                                        </p:tgtEl>
                                        <p:attrNameLst>
                                          <p:attrName>style.visibility</p:attrName>
                                        </p:attrNameLst>
                                      </p:cBhvr>
                                      <p:to>
                                        <p:strVal val="visible"/>
                                      </p:to>
                                    </p:set>
                                    <p:animEffect transition="in" filter="fade">
                                      <p:cBhvr>
                                        <p:cTn id="7" dur="500"/>
                                        <p:tgtEl>
                                          <p:spTgt spid="1048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746">
                                            <p:txEl>
                                              <p:pRg st="1" end="1"/>
                                            </p:txEl>
                                          </p:spTgt>
                                        </p:tgtEl>
                                        <p:attrNameLst>
                                          <p:attrName>style.visibility</p:attrName>
                                        </p:attrNameLst>
                                      </p:cBhvr>
                                      <p:to>
                                        <p:strVal val="visible"/>
                                      </p:to>
                                    </p:set>
                                    <p:animEffect transition="in" filter="fade">
                                      <p:cBhvr>
                                        <p:cTn id="12" dur="500"/>
                                        <p:tgtEl>
                                          <p:spTgt spid="1048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8746">
                                            <p:txEl>
                                              <p:pRg st="2" end="2"/>
                                            </p:txEl>
                                          </p:spTgt>
                                        </p:tgtEl>
                                        <p:attrNameLst>
                                          <p:attrName>style.visibility</p:attrName>
                                        </p:attrNameLst>
                                      </p:cBhvr>
                                      <p:to>
                                        <p:strVal val="visible"/>
                                      </p:to>
                                    </p:set>
                                    <p:anim calcmode="lin" valueType="num">
                                      <p:cBhvr additive="base">
                                        <p:cTn id="17"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6254020"/>
          </a:xfrm>
          <a:prstGeom prst="rect">
            <a:avLst/>
          </a:prstGeom>
          <a:noFill/>
        </p:spPr>
        <p:txBody>
          <a:bodyPr wrap="square">
            <a:spAutoFit/>
          </a:bodyPr>
          <a:lstStyle/>
          <a:p>
            <a:pPr lvl="0" indent="457200" eaLnBrk="0" fontAlgn="base" hangingPunct="0">
              <a:lnSpc>
                <a:spcPct val="90000"/>
              </a:lnSpc>
              <a:spcBef>
                <a:spcPct val="0"/>
              </a:spcBef>
              <a:spcAft>
                <a:spcPct val="0"/>
              </a:spcAft>
              <a:defRPr/>
            </a:pPr>
            <a:r>
              <a:rPr lang="zh-CN" altLang="en-US" sz="2800" kern="100" dirty="0">
                <a:latin typeface="Times New Roman Regular"/>
                <a:ea typeface="宋体" panose="02010600030101010101" pitchFamily="2" charset="-122"/>
                <a:cs typeface="Times New Roman" panose="02020603050405020304" charset="0"/>
              </a:rPr>
              <a:t> </a:t>
            </a:r>
            <a:r>
              <a:rPr lang="en-US" altLang="zh-CN" sz="2800" kern="100" dirty="0" smtClean="0">
                <a:latin typeface="Times New Roman Regular"/>
                <a:ea typeface="宋体" panose="02010600030101010101" pitchFamily="2" charset="-122"/>
                <a:cs typeface="Times New Roman" panose="02020603050405020304" charset="0"/>
              </a:rPr>
              <a:t>…</a:t>
            </a:r>
            <a:r>
              <a:rPr lang="en-US" altLang="zh-CN" sz="2800" kern="100" dirty="0" smtClean="0">
                <a:solidFill>
                  <a:prstClr val="black"/>
                </a:solidFill>
                <a:latin typeface="Tahoma" panose="020B0604030504040204" pitchFamily="34" charset="0"/>
                <a:ea typeface="Tahoma" panose="020B0604030504040204" pitchFamily="34" charset="0"/>
                <a:cs typeface="Tahoma" panose="020B0604030504040204" pitchFamily="34" charset="0"/>
              </a:rPr>
              <a:t>When </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the girl noticed the bag, she opened her mouth in surprise. But her face fell as the boat started to pull away from the dock(</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码头</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She didn’t think she’d get the stuff back.</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Running alongside the boat, Gabriel learned from a sailor that the boat’s next stop was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Mâcon</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 our destination as well. It would take the boat just under two hours at a speed of 22 kilometers per hour. “ What can we do then?” he said.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indent="304800" algn="just"/>
            <a:endParaRPr lang="en-US" altLang="zh-CN" sz="3200" b="1" kern="0" dirty="0" smtClean="0">
              <a:solidFill>
                <a:srgbClr val="0000FF"/>
              </a:solidFill>
              <a:latin typeface="Times New Roman" panose="02020603050405020304" charset="0"/>
              <a:cs typeface="Times New Roman" panose="02020603050405020304" charset="0"/>
            </a:endParaRPr>
          </a:p>
          <a:p>
            <a:pPr indent="304800" algn="just"/>
            <a:r>
              <a:rPr lang="en-US" altLang="zh-CN" sz="3200" b="1" kern="0" dirty="0" smtClean="0">
                <a:solidFill>
                  <a:srgbClr val="0000FF"/>
                </a:solidFill>
                <a:latin typeface="Times New Roman" panose="02020603050405020304" charset="0"/>
                <a:cs typeface="Times New Roman" panose="02020603050405020304" charset="0"/>
              </a:rPr>
              <a:t>Para1</a:t>
            </a:r>
            <a:r>
              <a:rPr lang="en-US" altLang="zh-CN" sz="3200" b="1" kern="0" dirty="0">
                <a:solidFill>
                  <a:srgbClr val="0000FF"/>
                </a:solidFill>
                <a:latin typeface="Times New Roman" panose="02020603050405020304" charset="0"/>
                <a:cs typeface="Times New Roman" panose="02020603050405020304" charset="0"/>
              </a:rPr>
              <a:t>: “ We have to find a way to return </a:t>
            </a:r>
            <a:r>
              <a:rPr lang="en-US" altLang="zh-CN" sz="3200" b="1" u="sng" kern="0" dirty="0">
                <a:solidFill>
                  <a:srgbClr val="7030A0"/>
                </a:solidFill>
                <a:latin typeface="Times New Roman" panose="02020603050405020304" charset="0"/>
                <a:cs typeface="Times New Roman" panose="02020603050405020304" charset="0"/>
              </a:rPr>
              <a:t>it</a:t>
            </a:r>
            <a:r>
              <a:rPr lang="en-US" altLang="zh-CN" sz="3200" b="1" u="sng"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 I replied. </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4654546"/>
            <a:ext cx="12173648" cy="2041585"/>
          </a:xfrm>
          <a:prstGeom prst="rect">
            <a:avLst/>
          </a:prstGeom>
          <a:solidFill>
            <a:schemeClr val="bg1"/>
          </a:solidFill>
        </p:spPr>
        <p:txBody>
          <a:bodyPr wrap="square" rtlCol="0">
            <a:spAutoFit/>
          </a:bodyPr>
          <a:lstStyle/>
          <a:p>
            <a:pPr>
              <a:lnSpc>
                <a:spcPts val="3840"/>
              </a:lnSpc>
            </a:pPr>
            <a:r>
              <a:rPr lang="en-US" altLang="zh-CN" sz="3200" kern="100" dirty="0" smtClean="0">
                <a:solidFill>
                  <a:srgbClr val="00B050"/>
                </a:solidFill>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smtClean="0">
                <a:solidFill>
                  <a:srgbClr val="7030A0"/>
                </a:solidFill>
                <a:latin typeface="等线" panose="02010600030101010101" pitchFamily="2" charset="-122"/>
                <a:ea typeface="等线" panose="02010600030101010101" pitchFamily="2" charset="-122"/>
                <a:cs typeface="Times New Roman" panose="02020603050405020304" charset="0"/>
              </a:rPr>
              <a:t>Staring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charset="0"/>
              </a:rPr>
              <a:t>at </a:t>
            </a:r>
            <a:r>
              <a:rPr lang="en-US" altLang="zh-CN" sz="3200" b="1" u="sng" kern="100" dirty="0">
                <a:solidFill>
                  <a:srgbClr val="7030A0"/>
                </a:solidFill>
                <a:latin typeface="等线" panose="02010600030101010101" pitchFamily="2" charset="-122"/>
                <a:ea typeface="等线" panose="02010600030101010101" pitchFamily="2" charset="-122"/>
                <a:cs typeface="Times New Roman" panose="02020603050405020304" charset="0"/>
              </a:rPr>
              <a:t>the colorful shopping bag</a:t>
            </a:r>
            <a:r>
              <a:rPr lang="en-US" altLang="zh-CN" sz="3200" u="sng" kern="100" dirty="0">
                <a:solidFill>
                  <a:srgbClr val="7030A0"/>
                </a:solidFill>
                <a:latin typeface="等线" panose="02010600030101010101" pitchFamily="2" charset="-122"/>
                <a:ea typeface="等线" panose="02010600030101010101" pitchFamily="2" charset="-122"/>
                <a:cs typeface="Times New Roman" panose="02020603050405020304" charset="0"/>
              </a:rPr>
              <a:t>, </a:t>
            </a:r>
            <a:r>
              <a:rPr lang="en-US" altLang="zh-CN" sz="3200" u="sng" kern="100" dirty="0" smtClean="0">
                <a:solidFill>
                  <a:srgbClr val="7030A0"/>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000000"/>
                </a:solidFill>
                <a:latin typeface="等线" panose="02010600030101010101" pitchFamily="2" charset="-122"/>
                <a:ea typeface="等线" panose="02010600030101010101" pitchFamily="2" charset="-122"/>
                <a:cs typeface="Times New Roman" panose="02020603050405020304" charset="0"/>
              </a:rPr>
              <a:t>Gabriel</a:t>
            </a:r>
            <a:r>
              <a:rPr lang="en-US" altLang="zh-CN" sz="3200" kern="100" dirty="0" smtClean="0">
                <a:solidFill>
                  <a:srgbClr val="000000"/>
                </a:solidFill>
                <a:latin typeface="等线" panose="02010600030101010101" pitchFamily="2" charset="-122"/>
                <a:ea typeface="等线" panose="02010600030101010101" pitchFamily="2" charset="-122"/>
                <a:cs typeface="Times New Roman" panose="02020603050405020304" charset="0"/>
              </a:rPr>
              <a:t> </a:t>
            </a:r>
            <a:r>
              <a:rPr lang="en-US" altLang="zh-CN" sz="3200" kern="100" dirty="0">
                <a:solidFill>
                  <a:srgbClr val="EA0000"/>
                </a:solidFill>
                <a:latin typeface="等线" panose="02010600030101010101" pitchFamily="2" charset="-122"/>
                <a:ea typeface="等线" panose="02010600030101010101" pitchFamily="2" charset="-122"/>
                <a:cs typeface="Times New Roman" panose="02020603050405020304" charset="0"/>
              </a:rPr>
              <a:t>nodded in agreement. </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After exchanging our thoughts, We made a decision to ride as fast as we could to </a:t>
            </a:r>
            <a:r>
              <a:rPr lang="en-US" altLang="zh-CN" sz="3200" kern="100" dirty="0" err="1">
                <a:solidFill>
                  <a:srgbClr val="000000"/>
                </a:solidFill>
                <a:latin typeface="等线" panose="02010600030101010101" pitchFamily="2" charset="-122"/>
                <a:ea typeface="等线" panose="02010600030101010101" pitchFamily="2" charset="-122"/>
                <a:cs typeface="Times New Roman" panose="02020603050405020304" charset="0"/>
              </a:rPr>
              <a:t>Mâcon</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 and reach the dock before the riverboat arrived.</a:t>
            </a:r>
            <a:endParaRPr lang="en-US" altLang="zh-CN" sz="3200" b="1" dirty="0">
              <a:solidFill>
                <a:srgbClr val="FF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6254020"/>
          </a:xfrm>
          <a:prstGeom prst="rect">
            <a:avLst/>
          </a:prstGeom>
          <a:noFill/>
        </p:spPr>
        <p:txBody>
          <a:bodyPr wrap="square">
            <a:spAutoFit/>
          </a:bodyPr>
          <a:lstStyle/>
          <a:p>
            <a:pPr lvl="0" indent="457200" eaLnBrk="0" fontAlgn="base" hangingPunct="0">
              <a:lnSpc>
                <a:spcPct val="90000"/>
              </a:lnSpc>
              <a:spcBef>
                <a:spcPct val="0"/>
              </a:spcBef>
              <a:spcAft>
                <a:spcPct val="0"/>
              </a:spcAft>
              <a:defRPr/>
            </a:pPr>
            <a:r>
              <a:rPr lang="en-US" altLang="zh-CN" sz="2800" kern="100" dirty="0">
                <a:effectLst/>
                <a:latin typeface="Times New Roman Regular"/>
                <a:ea typeface="宋体" panose="02010600030101010101" pitchFamily="2" charset="-122"/>
                <a:cs typeface="Times New Roman" panose="02020603050405020304" charset="0"/>
              </a:rPr>
              <a:t> </a:t>
            </a:r>
            <a:r>
              <a:rPr lang="en-US" altLang="zh-CN" sz="2800" kern="100" dirty="0" smtClean="0">
                <a:effectLst/>
                <a:latin typeface="Times New Roman Regular"/>
                <a:ea typeface="宋体" panose="02010600030101010101" pitchFamily="2" charset="-122"/>
                <a:cs typeface="Times New Roman" panose="02020603050405020304" charset="0"/>
              </a:rPr>
              <a:t>…</a:t>
            </a:r>
            <a:r>
              <a:rPr lang="en-US" altLang="zh-CN" sz="2800" kern="100" dirty="0" smtClean="0">
                <a:solidFill>
                  <a:prstClr val="black"/>
                </a:solidFill>
                <a:latin typeface="Tahoma" panose="020B0604030504040204" pitchFamily="34" charset="0"/>
                <a:ea typeface="Tahoma" panose="020B0604030504040204" pitchFamily="34" charset="0"/>
                <a:cs typeface="Tahoma" panose="020B0604030504040204" pitchFamily="34" charset="0"/>
              </a:rPr>
              <a:t>When </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the girl noticed the bag, she opened her mouth in surprise. But her face fell as the boat started to pull away from the dock(</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码头</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She didn’t think she’d get the stuff back.</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Running alongside the boat, Gabriel learned from a sailor that the boat’s next stop was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Mâcon</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 our destination as well. It would take the boat just under two hours at a speed of 22 kilometers per hour. “ What can we do then?” he said.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indent="304800" algn="just"/>
            <a:endParaRPr lang="en-US" altLang="zh-CN" sz="3200" b="1" kern="0" dirty="0" smtClean="0">
              <a:solidFill>
                <a:srgbClr val="0000FF"/>
              </a:solidFill>
              <a:latin typeface="Times New Roman" panose="02020603050405020304" charset="0"/>
              <a:cs typeface="Times New Roman" panose="02020603050405020304" charset="0"/>
            </a:endParaRPr>
          </a:p>
          <a:p>
            <a:pPr indent="304800" algn="just"/>
            <a:r>
              <a:rPr lang="en-US" altLang="zh-CN" sz="3200" b="1" kern="0" dirty="0" smtClean="0">
                <a:solidFill>
                  <a:srgbClr val="0000FF"/>
                </a:solidFill>
                <a:latin typeface="Times New Roman" panose="02020603050405020304" charset="0"/>
                <a:cs typeface="Times New Roman" panose="02020603050405020304" charset="0"/>
              </a:rPr>
              <a:t>Para1</a:t>
            </a:r>
            <a:r>
              <a:rPr lang="en-US" altLang="zh-CN" sz="3200" b="1" kern="0" dirty="0">
                <a:solidFill>
                  <a:srgbClr val="0000FF"/>
                </a:solidFill>
                <a:latin typeface="Times New Roman" panose="02020603050405020304" charset="0"/>
                <a:cs typeface="Times New Roman" panose="02020603050405020304" charset="0"/>
              </a:rPr>
              <a:t>: “ We have to find a way to return </a:t>
            </a:r>
            <a:r>
              <a:rPr lang="en-US" altLang="zh-CN" sz="3200" b="1" u="sng" kern="0" dirty="0">
                <a:solidFill>
                  <a:srgbClr val="7030A0"/>
                </a:solidFill>
                <a:latin typeface="Times New Roman" panose="02020603050405020304" charset="0"/>
                <a:cs typeface="Times New Roman" panose="02020603050405020304" charset="0"/>
              </a:rPr>
              <a:t>it</a:t>
            </a:r>
            <a:r>
              <a:rPr lang="en-US" altLang="zh-CN" sz="3200" b="1" u="sng"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 I replied. </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4654546"/>
            <a:ext cx="12173648" cy="1066959"/>
          </a:xfrm>
          <a:prstGeom prst="rect">
            <a:avLst/>
          </a:prstGeom>
          <a:solidFill>
            <a:schemeClr val="bg1"/>
          </a:solidFill>
        </p:spPr>
        <p:txBody>
          <a:bodyPr wrap="square" rtlCol="0">
            <a:spAutoFit/>
          </a:bodyPr>
          <a:lstStyle/>
          <a:p>
            <a:pPr>
              <a:lnSpc>
                <a:spcPts val="3840"/>
              </a:lnSpc>
            </a:pPr>
            <a:r>
              <a:rPr lang="en-US" altLang="zh-CN" sz="3200" kern="100" dirty="0" smtClean="0">
                <a:solidFill>
                  <a:srgbClr val="00B050"/>
                </a:solidFill>
                <a:latin typeface="等线" panose="02010600030101010101" pitchFamily="2" charset="-122"/>
                <a:ea typeface="等线" panose="02010600030101010101" pitchFamily="2" charset="-122"/>
                <a:cs typeface="Times New Roman" panose="02020603050405020304" charset="0"/>
              </a:rPr>
              <a:t> Link1B:    </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As we approached our bikes parked near the river,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we exchanged a look and exclaimed in unison,</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 “ Let’s ride to </a:t>
            </a:r>
            <a:r>
              <a:rPr lang="en-US" altLang="zh-CN" sz="3200" kern="100" dirty="0" err="1">
                <a:solidFill>
                  <a:srgbClr val="000000"/>
                </a:solidFill>
                <a:latin typeface="Tahoma" panose="020B0604030504040204" pitchFamily="34" charset="0"/>
                <a:ea typeface="Tahoma" panose="020B0604030504040204" pitchFamily="34" charset="0"/>
                <a:cs typeface="Tahoma" panose="020B0604030504040204" pitchFamily="34" charset="0"/>
              </a:rPr>
              <a:t>Mâcon</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 !” </a:t>
            </a:r>
            <a:endParaRPr lang="en-US" altLang="zh-CN" sz="3200" b="1" dirty="0">
              <a:solidFill>
                <a:srgbClr val="FF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452431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 We have to find a way to return it.” I replied.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Then it happened:  </a:t>
            </a:r>
            <a:r>
              <a:rPr lang="en-US" altLang="zh-CN" sz="3200" b="1" kern="0" dirty="0" err="1">
                <a:solidFill>
                  <a:srgbClr val="0000FF"/>
                </a:solidFill>
                <a:latin typeface="Times New Roman" panose="02020603050405020304" charset="0"/>
                <a:cs typeface="Times New Roman" panose="02020603050405020304" charset="0"/>
              </a:rPr>
              <a:t>pffft</a:t>
            </a:r>
            <a:r>
              <a:rPr lang="en-US" altLang="zh-CN" sz="3200" b="1" kern="0" dirty="0">
                <a:solidFill>
                  <a:srgbClr val="0000FF"/>
                </a:solidFill>
                <a:latin typeface="Times New Roman" panose="02020603050405020304" charset="0"/>
                <a:cs typeface="Times New Roman" panose="02020603050405020304" charset="0"/>
              </a:rPr>
              <a:t>! Flat tire!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14707" y="3184182"/>
            <a:ext cx="12162586"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Link2 A: </a:t>
            </a:r>
            <a:r>
              <a:rPr lang="en-US" altLang="zh-CN" sz="3200" b="1" dirty="0" smtClean="0">
                <a:solidFill>
                  <a:srgbClr val="CC00CC"/>
                </a:solidFill>
                <a:latin typeface="Times New Roman" panose="02020603050405020304" charset="0"/>
                <a:cs typeface="Times New Roman" panose="02020603050405020304" charset="0"/>
              </a:rPr>
              <a:t> </a:t>
            </a:r>
            <a:r>
              <a:rPr lang="en-US" altLang="zh-CN" sz="3200" b="1" dirty="0" smtClean="0">
                <a:solidFill>
                  <a:srgbClr val="FF0000"/>
                </a:solidFill>
                <a:latin typeface="Times New Roman" panose="02020603050405020304" charset="0"/>
                <a:cs typeface="Times New Roman" panose="02020603050405020304" charset="0"/>
              </a:rPr>
              <a:t>Everything went super smoothly </a:t>
            </a:r>
            <a:r>
              <a:rPr lang="en-US" altLang="zh-CN" sz="3200" b="1" dirty="0" smtClean="0">
                <a:solidFill>
                  <a:srgbClr val="CC00CC"/>
                </a:solidFill>
                <a:latin typeface="Times New Roman" panose="02020603050405020304" charset="0"/>
                <a:cs typeface="Times New Roman" panose="02020603050405020304" charset="0"/>
              </a:rPr>
              <a:t>and </a:t>
            </a:r>
            <a:r>
              <a:rPr lang="en-US" altLang="zh-CN" sz="3200" b="1" dirty="0" smtClean="0">
                <a:solidFill>
                  <a:srgbClr val="FF0000"/>
                </a:solidFill>
                <a:latin typeface="Times New Roman" panose="02020603050405020304" charset="0"/>
                <a:cs typeface="Times New Roman" panose="02020603050405020304" charset="0"/>
              </a:rPr>
              <a:t>we were getting nearer and nearer to our destination</a:t>
            </a:r>
            <a:r>
              <a:rPr lang="en-US" altLang="zh-CN" sz="3200" b="1" dirty="0" smtClean="0">
                <a:solidFill>
                  <a:srgbClr val="CC00CC"/>
                </a:solidFill>
                <a:latin typeface="Times New Roman" panose="02020603050405020304" charset="0"/>
                <a:cs typeface="Times New Roman" panose="02020603050405020304" charset="0"/>
              </a:rPr>
              <a:t> ---</a:t>
            </a:r>
            <a:r>
              <a:rPr lang="en-US" altLang="zh-CN" sz="2800" kern="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zh-CN" sz="2800" kern="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Mâcon</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zh-CN" sz="2800" kern="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zh-CN" sz="2800" kern="100" dirty="0" smtClean="0">
                <a:solidFill>
                  <a:srgbClr val="0000FF"/>
                </a:solidFill>
                <a:latin typeface="Tahoma" panose="020B0604030504040204" pitchFamily="34" charset="0"/>
                <a:ea typeface="Tahoma" panose="020B0604030504040204" pitchFamily="34" charset="0"/>
                <a:cs typeface="Tahoma" panose="020B0604030504040204" pitchFamily="34" charset="0"/>
              </a:rPr>
              <a:t>despite our breathlessness.  </a:t>
            </a:r>
            <a:endParaRPr lang="en-US" altLang="zh-CN" sz="3200" b="1" dirty="0">
              <a:solidFill>
                <a:srgbClr val="0000FF"/>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481362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a:t>
            </a:r>
            <a:r>
              <a:rPr lang="en-US" altLang="zh-CN" sz="3200" b="1" kern="0" dirty="0" smtClean="0">
                <a:solidFill>
                  <a:srgbClr val="0000FF"/>
                </a:solidFill>
                <a:latin typeface="Times New Roman" panose="02020603050405020304" charset="0"/>
                <a:cs typeface="Times New Roman" panose="02020603050405020304" charset="0"/>
              </a:rPr>
              <a:t>   Para1</a:t>
            </a:r>
            <a:r>
              <a:rPr lang="en-US" altLang="zh-CN" sz="3200" b="1" kern="0" dirty="0">
                <a:solidFill>
                  <a:srgbClr val="0000FF"/>
                </a:solidFill>
                <a:latin typeface="Times New Roman" panose="02020603050405020304" charset="0"/>
                <a:cs typeface="Times New Roman" panose="02020603050405020304" charset="0"/>
              </a:rPr>
              <a:t>: “ We have to find a way to return </a:t>
            </a:r>
            <a:r>
              <a:rPr lang="en-US" altLang="zh-CN" sz="3200" b="1" u="sng" kern="0" dirty="0">
                <a:solidFill>
                  <a:srgbClr val="9900CC"/>
                </a:solidFill>
                <a:latin typeface="Times New Roman" panose="02020603050405020304" charset="0"/>
                <a:cs typeface="Times New Roman" panose="02020603050405020304" charset="0"/>
              </a:rPr>
              <a:t>it</a:t>
            </a:r>
            <a:r>
              <a:rPr lang="en-US" altLang="zh-CN" sz="3200" b="1" kern="0" dirty="0">
                <a:solidFill>
                  <a:srgbClr val="0000FF"/>
                </a:solidFill>
                <a:latin typeface="Times New Roman" panose="02020603050405020304" charset="0"/>
                <a:cs typeface="Times New Roman" panose="02020603050405020304" charset="0"/>
              </a:rPr>
              <a:t>.” I replied.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lvl="0" indent="457200" eaLnBrk="0" fontAlgn="base" hangingPunct="0">
              <a:lnSpc>
                <a:spcPct val="90000"/>
              </a:lnSpc>
              <a:spcBef>
                <a:spcPct val="0"/>
              </a:spcBef>
              <a:spcAft>
                <a:spcPct val="0"/>
              </a:spcAft>
              <a:defRPr/>
            </a:pPr>
            <a:endParaRPr lang="en-US" altLang="zh-CN" sz="3200" b="1" kern="0" dirty="0">
              <a:solidFill>
                <a:srgbClr val="0000FF"/>
              </a:solidFill>
              <a:latin typeface="Times New Roman" panose="02020603050405020304" charset="0"/>
              <a:cs typeface="Times New Roman" panose="02020603050405020304" charset="0"/>
            </a:endParaRPr>
          </a:p>
          <a:p>
            <a:pPr lvl="0" indent="457200" eaLnBrk="0" fontAlgn="base" hangingPunct="0">
              <a:lnSpc>
                <a:spcPct val="90000"/>
              </a:lnSpc>
              <a:spcBef>
                <a:spcPct val="0"/>
              </a:spcBef>
              <a:spcAft>
                <a:spcPct val="0"/>
              </a:spcAft>
              <a:defRPr/>
            </a:pPr>
            <a:endParaRPr lang="en-US" altLang="zh-CN" sz="3200" b="1" kern="0" dirty="0">
              <a:solidFill>
                <a:srgbClr val="0000FF"/>
              </a:solidFill>
              <a:latin typeface="Times New Roman" panose="02020603050405020304" charset="0"/>
              <a:ea typeface="Tahoma" panose="020B0604030504040204" pitchFamily="34" charset="0"/>
              <a:cs typeface="Times New Roman" panose="02020603050405020304" charset="0"/>
            </a:endParaRPr>
          </a:p>
          <a:p>
            <a:pPr lvl="0" indent="457200" eaLnBrk="0" fontAlgn="base" hangingPunct="0">
              <a:lnSpc>
                <a:spcPct val="90000"/>
              </a:lnSpc>
              <a:spcBef>
                <a:spcPct val="0"/>
              </a:spcBef>
              <a:spcAft>
                <a:spcPct val="0"/>
              </a:spcAft>
              <a:defRPr/>
            </a:pPr>
            <a:r>
              <a:rPr lang="en-US" altLang="zh-CN" sz="2800" b="1" kern="100" dirty="0" smtClean="0">
                <a:solidFill>
                  <a:srgbClr val="0000FF"/>
                </a:solidFill>
                <a:latin typeface="Tahoma" panose="020B0604030504040204" pitchFamily="34" charset="0"/>
                <a:ea typeface="Tahoma" panose="020B0604030504040204" pitchFamily="34" charset="0"/>
                <a:cs typeface="Tahoma" panose="020B0604030504040204" pitchFamily="34" charset="0"/>
              </a:rPr>
              <a:t>Para2</a:t>
            </a:r>
            <a:r>
              <a:rPr lang="en-US" altLang="zh-CN" sz="2800" b="1" kern="100" dirty="0">
                <a:solidFill>
                  <a:srgbClr val="0000FF"/>
                </a:solidFill>
                <a:latin typeface="Tahoma" panose="020B0604030504040204" pitchFamily="34" charset="0"/>
                <a:ea typeface="Tahoma" panose="020B0604030504040204" pitchFamily="34" charset="0"/>
                <a:cs typeface="Tahoma" panose="020B0604030504040204" pitchFamily="34" charset="0"/>
              </a:rPr>
              <a:t>:  Then it happened:  </a:t>
            </a:r>
            <a:r>
              <a:rPr lang="en-US" altLang="zh-CN" sz="2800" b="1" kern="100" dirty="0" err="1">
                <a:solidFill>
                  <a:srgbClr val="0000FF"/>
                </a:solidFill>
                <a:latin typeface="Tahoma" panose="020B0604030504040204" pitchFamily="34" charset="0"/>
                <a:ea typeface="Tahoma" panose="020B0604030504040204" pitchFamily="34" charset="0"/>
                <a:cs typeface="Tahoma" panose="020B0604030504040204" pitchFamily="34" charset="0"/>
              </a:rPr>
              <a:t>pffft</a:t>
            </a:r>
            <a:r>
              <a:rPr lang="en-US" altLang="zh-CN" sz="2800" b="1" kern="100" dirty="0">
                <a:solidFill>
                  <a:srgbClr val="0000FF"/>
                </a:solidFill>
                <a:latin typeface="Tahoma" panose="020B0604030504040204" pitchFamily="34" charset="0"/>
                <a:ea typeface="Tahoma" panose="020B0604030504040204" pitchFamily="34" charset="0"/>
                <a:cs typeface="Tahoma" panose="020B0604030504040204" pitchFamily="34" charset="0"/>
              </a:rPr>
              <a:t>! Flat tire! </a:t>
            </a:r>
            <a:endParaRPr lang="en-US" altLang="zh-CN" sz="2800" b="1"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34585" y="3254730"/>
            <a:ext cx="12162586" cy="1554272"/>
          </a:xfrm>
          <a:prstGeom prst="rect">
            <a:avLst/>
          </a:prstGeom>
          <a:solidFill>
            <a:schemeClr val="bg1"/>
          </a:solidFill>
        </p:spPr>
        <p:txBody>
          <a:bodyPr wrap="square" rtlCol="0">
            <a:spAutoFit/>
          </a:bodyPr>
          <a:lstStyle/>
          <a:p>
            <a:pPr>
              <a:lnSpc>
                <a:spcPts val="3840"/>
              </a:lnSpc>
            </a:pPr>
            <a:r>
              <a:rPr lang="en-US" altLang="zh-CN" sz="3600" b="1" dirty="0">
                <a:solidFill>
                  <a:srgbClr val="00AA48"/>
                </a:solidFill>
                <a:latin typeface="Times New Roman" panose="02020603050405020304" charset="0"/>
                <a:cs typeface="Times New Roman" panose="02020603050405020304" charset="0"/>
              </a:rPr>
              <a:t>Link2B: </a:t>
            </a:r>
            <a:r>
              <a:rPr lang="en-US" altLang="zh-CN" sz="3600" b="1" kern="100" dirty="0">
                <a:solidFill>
                  <a:srgbClr val="000000"/>
                </a:solidFill>
                <a:latin typeface="等线" panose="02010600030101010101" pitchFamily="2" charset="-122"/>
                <a:ea typeface="等线" panose="02010600030101010101" pitchFamily="2" charset="-122"/>
                <a:cs typeface="Times New Roman" panose="02020603050405020304" charset="0"/>
              </a:rPr>
              <a:t>Undoubtedly, </a:t>
            </a:r>
            <a:r>
              <a:rPr lang="en-US" altLang="zh-CN" sz="3600" u="sng" kern="100" dirty="0">
                <a:solidFill>
                  <a:srgbClr val="9900CC"/>
                </a:solidFill>
                <a:latin typeface="等线" panose="02010600030101010101" pitchFamily="2" charset="-122"/>
                <a:ea typeface="等线" panose="02010600030101010101" pitchFamily="2" charset="-122"/>
                <a:cs typeface="Times New Roman" panose="02020603050405020304" charset="0"/>
              </a:rPr>
              <a:t>the bag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charset="0"/>
              </a:rPr>
              <a:t>would </a:t>
            </a:r>
            <a:r>
              <a:rPr lang="en-US" altLang="zh-CN" sz="3600" kern="100" dirty="0" smtClean="0">
                <a:solidFill>
                  <a:srgbClr val="FF0000"/>
                </a:solidFill>
                <a:latin typeface="等线" panose="02010600030101010101" pitchFamily="2" charset="-122"/>
                <a:ea typeface="等线" panose="02010600030101010101" pitchFamily="2" charset="-122"/>
                <a:cs typeface="Times New Roman" panose="02020603050405020304" charset="0"/>
              </a:rPr>
              <a:t>go back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charset="0"/>
              </a:rPr>
              <a:t>to its owner </a:t>
            </a:r>
            <a:r>
              <a:rPr lang="en-US" altLang="zh-CN" sz="3600" kern="100" dirty="0">
                <a:solidFill>
                  <a:srgbClr val="0000FF"/>
                </a:solidFill>
                <a:latin typeface="等线" panose="02010600030101010101" pitchFamily="2" charset="-122"/>
                <a:ea typeface="等线" panose="02010600030101010101" pitchFamily="2" charset="-122"/>
                <a:cs typeface="Times New Roman" panose="02020603050405020304" charset="0"/>
              </a:rPr>
              <a:t>as we expected,</a:t>
            </a:r>
            <a:r>
              <a:rPr lang="en-US" altLang="zh-CN" sz="3600" kern="100" dirty="0">
                <a:solidFill>
                  <a:srgbClr val="000000"/>
                </a:solidFill>
                <a:latin typeface="等线" panose="02010600030101010101" pitchFamily="2" charset="-122"/>
                <a:ea typeface="等线" panose="02010600030101010101" pitchFamily="2" charset="-122"/>
                <a:cs typeface="Times New Roman" panose="02020603050405020304" charset="0"/>
              </a:rPr>
              <a:t> </a:t>
            </a:r>
            <a:r>
              <a:rPr lang="en-US" altLang="zh-CN" sz="3600" i="1" kern="100" dirty="0">
                <a:solidFill>
                  <a:srgbClr val="0000FF"/>
                </a:solidFill>
                <a:latin typeface="等线" panose="02010600030101010101" pitchFamily="2" charset="-122"/>
                <a:ea typeface="等线" panose="02010600030101010101" pitchFamily="2" charset="-122"/>
                <a:cs typeface="Times New Roman" panose="02020603050405020304" charset="0"/>
              </a:rPr>
              <a:t>which infused our hearts with </a:t>
            </a:r>
            <a:r>
              <a:rPr lang="en-US" altLang="zh-CN" sz="3600" i="1"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delight and anticipation. </a:t>
            </a:r>
            <a:endParaRPr lang="en-US" altLang="zh-CN" sz="3600" b="1" i="1" dirty="0">
              <a:solidFill>
                <a:srgbClr val="0000FF"/>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27974"/>
          </a:xfrm>
          <a:prstGeom prst="rect">
            <a:avLst/>
          </a:prstGeom>
          <a:no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 </a:t>
            </a: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Para2:  Then it happened:  </a:t>
            </a:r>
            <a:r>
              <a:rPr lang="en-US" altLang="zh-CN" sz="2800" kern="100" dirty="0" err="1">
                <a:solidFill>
                  <a:srgbClr val="0000FF"/>
                </a:solidFill>
                <a:latin typeface="Tahoma" panose="020B0604030504040204" pitchFamily="34" charset="0"/>
                <a:ea typeface="Tahoma" panose="020B0604030504040204" pitchFamily="34" charset="0"/>
                <a:cs typeface="Tahoma" panose="020B0604030504040204" pitchFamily="34" charset="0"/>
              </a:rPr>
              <a:t>pffft</a:t>
            </a: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 Flat tire! </a:t>
            </a:r>
            <a:endPar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Link3A</a:t>
            </a:r>
            <a:r>
              <a:rPr lang="zh-CN" altLang="en-US" sz="3200" b="1" dirty="0" smtClean="0">
                <a:solidFill>
                  <a:srgbClr val="EA0000"/>
                </a:solidFill>
                <a:latin typeface="Times New Roman" panose="02020603050405020304" charset="0"/>
                <a:cs typeface="Times New Roman" panose="02020603050405020304" charset="0"/>
              </a:rPr>
              <a:t>：</a:t>
            </a:r>
            <a:r>
              <a:rPr lang="en-US" altLang="zh-CN" sz="3200" b="1" dirty="0" smtClean="0">
                <a:solidFill>
                  <a:srgbClr val="0000FF"/>
                </a:solidFill>
                <a:latin typeface="Times New Roman" panose="02020603050405020304" charset="0"/>
                <a:cs typeface="Times New Roman" panose="02020603050405020304" charset="0"/>
              </a:rPr>
              <a:t>Unexpectedly, </a:t>
            </a:r>
            <a:r>
              <a:rPr lang="en-US" altLang="zh-CN" sz="3200" b="1" dirty="0" smtClean="0">
                <a:solidFill>
                  <a:srgbClr val="EA0000"/>
                </a:solidFill>
                <a:latin typeface="Times New Roman" panose="02020603050405020304" charset="0"/>
                <a:cs typeface="Times New Roman" panose="02020603050405020304" charset="0"/>
              </a:rPr>
              <a:t>my bicycle broke down, </a:t>
            </a:r>
            <a:r>
              <a:rPr lang="en-US" altLang="zh-CN" sz="3200" b="1" i="1" dirty="0" smtClean="0">
                <a:solidFill>
                  <a:srgbClr val="0000FF"/>
                </a:solidFill>
                <a:latin typeface="Times New Roman" panose="02020603050405020304" charset="0"/>
                <a:cs typeface="Times New Roman" panose="02020603050405020304" charset="0"/>
              </a:rPr>
              <a:t>which brought my heart into my mouth.  </a:t>
            </a:r>
            <a:r>
              <a:rPr lang="en-US" altLang="zh-CN" sz="3200" b="1" dirty="0" smtClean="0">
                <a:solidFill>
                  <a:srgbClr val="EA0000"/>
                </a:solidFill>
                <a:latin typeface="Times New Roman" panose="02020603050405020304" charset="0"/>
                <a:cs typeface="Times New Roman" panose="02020603050405020304" charset="0"/>
              </a:rPr>
              <a:t>  The riverboat wouldn’t stop to wait for us!  We were out of time! </a:t>
            </a:r>
            <a:endParaRPr lang="en-US" altLang="zh-CN" sz="3200" b="1" dirty="0">
              <a:solidFill>
                <a:srgbClr val="EA0000"/>
              </a:solidFill>
              <a:latin typeface="Times New Roman" panose="02020603050405020304" charset="0"/>
              <a:cs typeface="Times New Roman" panose="02020603050405020304" charset="0"/>
            </a:endParaRPr>
          </a:p>
        </p:txBody>
      </p:sp>
      <p:cxnSp>
        <p:nvCxnSpPr>
          <p:cNvPr id="13" name="直接连接符 12"/>
          <p:cNvCxnSpPr/>
          <p:nvPr/>
        </p:nvCxnSpPr>
        <p:spPr>
          <a:xfrm>
            <a:off x="4840357" y="1259197"/>
            <a:ext cx="2176669"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740192"/>
          </a:xfrm>
          <a:prstGeom prst="rect">
            <a:avLst/>
          </a:prstGeom>
        </p:spPr>
      </p:pic>
      <p:sp>
        <p:nvSpPr>
          <p:cNvPr id="4" name="文本框 3"/>
          <p:cNvSpPr txBox="1"/>
          <p:nvPr>
            <p:custDataLst>
              <p:tags r:id="rId2"/>
            </p:custDataLst>
          </p:nvPr>
        </p:nvSpPr>
        <p:spPr>
          <a:xfrm>
            <a:off x="0" y="4906537"/>
            <a:ext cx="11407698" cy="1613534"/>
          </a:xfrm>
          <a:prstGeom prst="rect">
            <a:avLst/>
          </a:prstGeom>
          <a:no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5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zh-CN" sz="5400" kern="100" dirty="0">
                <a:solidFill>
                  <a:srgbClr val="FF0000"/>
                </a:solidFill>
                <a:latin typeface="Tahoma" panose="020B0604030504040204" pitchFamily="34" charset="0"/>
                <a:ea typeface="Tahoma" panose="020B0604030504040204" pitchFamily="34" charset="0"/>
                <a:cs typeface="Tahoma" panose="020B0604030504040204" pitchFamily="34" charset="0"/>
              </a:rPr>
              <a:t>Race at River’s Edge</a:t>
            </a:r>
            <a:endParaRPr lang="en-US" altLang="zh-CN" sz="5400" b="1" dirty="0">
              <a:solidFill>
                <a:srgbClr val="FF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a:t>
            </a:r>
            <a:r>
              <a:rPr lang="en-US" altLang="zh-CN" sz="2800" b="1" dirty="0">
                <a:solidFill>
                  <a:srgbClr val="A20000"/>
                </a:solidFill>
                <a:latin typeface="微软雅黑" panose="020B0503020204020204" pitchFamily="34" charset="-122"/>
                <a:ea typeface="微软雅黑" panose="020B0503020204020204" pitchFamily="34" charset="-122"/>
                <a:cs typeface="+mj-cs"/>
              </a:rPr>
              <a:t>---</a:t>
            </a:r>
            <a:r>
              <a:rPr lang="en-US" altLang="zh-CN" sz="2800" b="1" dirty="0" smtClean="0">
                <a:solidFill>
                  <a:srgbClr val="A20000"/>
                </a:solidFill>
                <a:latin typeface="微软雅黑" panose="020B0503020204020204" pitchFamily="34" charset="-122"/>
                <a:ea typeface="微软雅黑" panose="020B0503020204020204" pitchFamily="34" charset="-122"/>
                <a:cs typeface="+mj-cs"/>
              </a:rPr>
              <a:t>2024-9    </a:t>
            </a:r>
            <a:r>
              <a:rPr lang="zh-CN" altLang="en-US" sz="2800" b="1" dirty="0" smtClean="0">
                <a:solidFill>
                  <a:srgbClr val="A20000"/>
                </a:solidFill>
                <a:latin typeface="微软雅黑" panose="020B0503020204020204" pitchFamily="34" charset="-122"/>
                <a:ea typeface="微软雅黑" panose="020B0503020204020204" pitchFamily="34" charset="-122"/>
                <a:cs typeface="+mj-cs"/>
              </a:rPr>
              <a:t>浙江嘉兴基础测试 </a:t>
            </a:r>
            <a:endParaRPr lang="en-US" altLang="zh-CN" sz="2800" b="1" dirty="0">
              <a:solidFill>
                <a:srgbClr val="A2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FF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a:t>
            </a:r>
            <a:r>
              <a:rPr lang="zh-CN" altLang="en-US" sz="4000" b="1" dirty="0" smtClean="0">
                <a:solidFill>
                  <a:srgbClr val="0000FF"/>
                </a:solidFill>
                <a:latin typeface="Aharoni" panose="02010803020104030203" pitchFamily="2" charset="-79"/>
                <a:ea typeface="微软雅黑" panose="020B0503020204020204" pitchFamily="34" charset="-122"/>
                <a:cs typeface="Aharoni" panose="02010803020104030203" pitchFamily="2" charset="-79"/>
              </a:rPr>
              <a:t>与社会之助人篇        </a:t>
            </a:r>
            <a:r>
              <a:rPr lang="en-US" altLang="zh-CN" sz="4000" b="1" dirty="0" smtClean="0">
                <a:solidFill>
                  <a:srgbClr val="0000FF"/>
                </a:solidFill>
                <a:latin typeface="Aharoni" panose="02010803020104030203" pitchFamily="2" charset="-79"/>
                <a:ea typeface="微软雅黑" panose="020B0503020204020204" pitchFamily="34" charset="-122"/>
                <a:cs typeface="Aharoni" panose="02010803020104030203" pitchFamily="2" charset="-79"/>
              </a:rPr>
              <a:t> </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sp>
        <p:nvSpPr>
          <p:cNvPr id="2" name="文本框 1"/>
          <p:cNvSpPr txBox="1"/>
          <p:nvPr/>
        </p:nvSpPr>
        <p:spPr>
          <a:xfrm>
            <a:off x="10137914" y="6013174"/>
            <a:ext cx="1630016" cy="646331"/>
          </a:xfrm>
          <a:prstGeom prst="rect">
            <a:avLst/>
          </a:prstGeom>
          <a:solidFill>
            <a:schemeClr val="bg1"/>
          </a:solidFill>
        </p:spPr>
        <p:txBody>
          <a:bodyPr wrap="square" rtlCol="0">
            <a:spAutoFit/>
          </a:bodyPr>
          <a:lstStyle/>
          <a:p>
            <a:r>
              <a:rPr lang="zh-CN" altLang="en-US" sz="3600" b="1" dirty="0">
                <a:solidFill>
                  <a:srgbClr val="7030A0"/>
                </a:solidFill>
              </a:rPr>
              <a:t>郑素红</a:t>
            </a:r>
            <a:endParaRPr lang="zh-CN" altLang="en-US" sz="3600" b="1" dirty="0">
              <a:solidFill>
                <a:srgbClr val="7030A0"/>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480131"/>
          </a:xfrm>
          <a:prstGeom prst="rect">
            <a:avLst/>
          </a:prstGeom>
          <a:noFill/>
        </p:spPr>
        <p:txBody>
          <a:bodyPr wrap="square" rtlCol="0">
            <a:spAutoFit/>
          </a:bodyPr>
          <a:lstStyle/>
          <a:p>
            <a:pPr lvl="0" indent="457200" eaLnBrk="0" fontAlgn="base" hangingPunct="0">
              <a:lnSpc>
                <a:spcPct val="90000"/>
              </a:lnSpc>
              <a:spcBef>
                <a:spcPct val="0"/>
              </a:spcBef>
              <a:spcAft>
                <a:spcPct val="0"/>
              </a:spcAft>
              <a:defRPr/>
            </a:pP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Para2:  Then it happened:  </a:t>
            </a:r>
            <a:r>
              <a:rPr lang="en-US" altLang="zh-CN" sz="2800" kern="100" dirty="0" err="1">
                <a:solidFill>
                  <a:srgbClr val="0000FF"/>
                </a:solidFill>
                <a:latin typeface="Tahoma" panose="020B0604030504040204" pitchFamily="34" charset="0"/>
                <a:ea typeface="Tahoma" panose="020B0604030504040204" pitchFamily="34" charset="0"/>
                <a:cs typeface="Tahoma" panose="020B0604030504040204" pitchFamily="34" charset="0"/>
              </a:rPr>
              <a:t>pffft</a:t>
            </a: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 Flat tire! </a:t>
            </a:r>
            <a:endPar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My heart sank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as my eyes fell on the flat tire</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a:solidFill>
                  <a:srgbClr val="212121"/>
                </a:solidFill>
                <a:latin typeface="等线" panose="02010600030101010101" pitchFamily="2" charset="-122"/>
                <a:ea typeface="等线" panose="02010600030101010101" pitchFamily="2" charset="-122"/>
                <a:cs typeface="Times New Roman" panose="02020603050405020304" charset="0"/>
              </a:rPr>
              <a:t>Never in my wildest dream</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charset="0"/>
              </a:rPr>
              <a:t>had I imagined </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such </a:t>
            </a:r>
            <a:r>
              <a:rPr lang="en-US" altLang="zh-CN" sz="3200" kern="100" dirty="0" smtClean="0">
                <a:solidFill>
                  <a:srgbClr val="000000"/>
                </a:solidFill>
                <a:latin typeface="等线" panose="02010600030101010101" pitchFamily="2" charset="-122"/>
                <a:ea typeface="等线" panose="02010600030101010101" pitchFamily="2" charset="-122"/>
                <a:cs typeface="Times New Roman" panose="02020603050405020304" charset="0"/>
              </a:rPr>
              <a:t>an unexpected disaster happened </a:t>
            </a:r>
            <a:r>
              <a:rPr lang="en-US" altLang="zh-CN" sz="3200" kern="100" dirty="0">
                <a:solidFill>
                  <a:srgbClr val="000000"/>
                </a:solidFill>
                <a:latin typeface="等线" panose="02010600030101010101" pitchFamily="2" charset="-122"/>
                <a:ea typeface="等线" panose="02010600030101010101" pitchFamily="2" charset="-122"/>
                <a:cs typeface="Times New Roman" panose="02020603050405020304" charset="0"/>
              </a:rPr>
              <a:t>midway. </a:t>
            </a:r>
            <a:endParaRPr lang="en-US" altLang="zh-CN" sz="3200" b="1" dirty="0">
              <a:solidFill>
                <a:srgbClr val="CC00CC"/>
              </a:solidFill>
              <a:latin typeface="Times New Roman" panose="02020603050405020304" charset="0"/>
              <a:cs typeface="Times New Roman" panose="02020603050405020304" charset="0"/>
            </a:endParaRPr>
          </a:p>
        </p:txBody>
      </p:sp>
      <p:cxnSp>
        <p:nvCxnSpPr>
          <p:cNvPr id="7" name="直接连接符 6"/>
          <p:cNvCxnSpPr/>
          <p:nvPr/>
        </p:nvCxnSpPr>
        <p:spPr>
          <a:xfrm flipV="1">
            <a:off x="4326673" y="2575932"/>
            <a:ext cx="50292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18580" y="1295270"/>
            <a:ext cx="19797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84775"/>
          </a:xfrm>
          <a:prstGeom prst="rect">
            <a:avLst/>
          </a:prstGeom>
          <a:noFill/>
        </p:spPr>
        <p:txBody>
          <a:bodyPr wrap="square" rtlCol="0">
            <a:spAutoFit/>
          </a:bodyPr>
          <a:lstStyle/>
          <a:p>
            <a:pPr algn="just"/>
            <a:r>
              <a:rPr lang="en-US" altLang="zh-CN" sz="3200" b="1" kern="0" dirty="0" smtClean="0">
                <a:solidFill>
                  <a:srgbClr val="0000FF"/>
                </a:solidFill>
                <a:latin typeface="Times New Roman" panose="02020603050405020304" charset="0"/>
                <a:cs typeface="Times New Roman" panose="02020603050405020304" charset="0"/>
              </a:rPr>
              <a:t>Para2</a:t>
            </a:r>
            <a:r>
              <a:rPr lang="en-US" altLang="zh-CN" sz="3200" b="1" kern="0" dirty="0">
                <a:solidFill>
                  <a:srgbClr val="0000FF"/>
                </a:solidFill>
                <a:latin typeface="Times New Roman" panose="02020603050405020304" charset="0"/>
                <a:cs typeface="Times New Roman" panose="02020603050405020304" charset="0"/>
              </a:rPr>
              <a:t>:  Then it happened:  </a:t>
            </a:r>
            <a:r>
              <a:rPr lang="en-US" altLang="zh-CN" sz="3200" b="1" kern="0" dirty="0" err="1">
                <a:solidFill>
                  <a:srgbClr val="0000FF"/>
                </a:solidFill>
                <a:latin typeface="Times New Roman" panose="02020603050405020304" charset="0"/>
                <a:cs typeface="Times New Roman" panose="02020603050405020304" charset="0"/>
              </a:rPr>
              <a:t>pffft</a:t>
            </a:r>
            <a:r>
              <a:rPr lang="en-US" altLang="zh-CN" sz="3200" b="1" kern="0" dirty="0">
                <a:solidFill>
                  <a:srgbClr val="0000FF"/>
                </a:solidFill>
                <a:latin typeface="Times New Roman" panose="02020603050405020304" charset="0"/>
                <a:cs typeface="Times New Roman" panose="02020603050405020304" charset="0"/>
              </a:rPr>
              <a:t>! Flat tire!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A: </a:t>
            </a:r>
            <a:r>
              <a:rPr lang="zh-CN" altLang="en-US" sz="3200" b="1" dirty="0" smtClean="0">
                <a:solidFill>
                  <a:srgbClr val="FF0000"/>
                </a:solidFill>
                <a:latin typeface="Times New Roman" panose="02020603050405020304" charset="0"/>
                <a:cs typeface="Times New Roman" panose="02020603050405020304" charset="0"/>
                <a:sym typeface="+mn-ea"/>
              </a:rPr>
              <a:t>（情景式结尾 </a:t>
            </a:r>
            <a:r>
              <a:rPr lang="en-US" altLang="zh-CN" sz="3200" b="1" dirty="0" smtClean="0">
                <a:solidFill>
                  <a:srgbClr val="FF0000"/>
                </a:solidFill>
                <a:latin typeface="Times New Roman" panose="02020603050405020304" charset="0"/>
                <a:cs typeface="Times New Roman" panose="02020603050405020304" charset="0"/>
                <a:sym typeface="+mn-ea"/>
              </a:rPr>
              <a:t>–</a:t>
            </a:r>
            <a:r>
              <a:rPr lang="zh-CN" altLang="en-US" sz="3200" b="1" dirty="0" smtClean="0">
                <a:solidFill>
                  <a:srgbClr val="FF0000"/>
                </a:solidFill>
                <a:latin typeface="Times New Roman" panose="02020603050405020304" charset="0"/>
                <a:cs typeface="Times New Roman" panose="02020603050405020304" charset="0"/>
                <a:sym typeface="+mn-ea"/>
              </a:rPr>
              <a:t>回扣女孩重获购物袋时脸上的笑容）</a:t>
            </a:r>
            <a:r>
              <a:rPr lang="zh-CN" altLang="en-US" sz="3200" b="1" dirty="0" smtClean="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zh-CN" altLang="en-US" sz="3200" b="1" dirty="0">
                <a:solidFill>
                  <a:srgbClr val="CC00CC"/>
                </a:solidFill>
                <a:latin typeface="Times New Roman" panose="02020603050405020304" charset="0"/>
                <a:cs typeface="Times New Roman" panose="02020603050405020304" charset="0"/>
                <a:sym typeface="+mn-ea"/>
              </a:rPr>
              <a:t>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The satisfaction </a:t>
            </a:r>
            <a:r>
              <a:rPr lang="en-US" altLang="zh-CN" sz="3200" i="1" kern="100" dirty="0">
                <a:solidFill>
                  <a:srgbClr val="000000"/>
                </a:solidFill>
                <a:latin typeface="等线" panose="02010600030101010101" pitchFamily="2" charset="-122"/>
                <a:ea typeface="等线" panose="02010600030101010101" pitchFamily="2" charset="-122"/>
                <a:cs typeface="Times New Roman" panose="02020603050405020304" charset="0"/>
              </a:rPr>
              <a:t>of seeing a bright smile blossoming across her face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was just incomparable.</a:t>
            </a:r>
            <a:endParaRPr lang="en-US" altLang="zh-CN" sz="3200" b="1" dirty="0">
              <a:solidFill>
                <a:srgbClr val="FF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Then it happened:  </a:t>
            </a:r>
            <a:r>
              <a:rPr lang="en-US" altLang="zh-CN" sz="3200" b="1" kern="0" dirty="0" err="1">
                <a:solidFill>
                  <a:srgbClr val="0000FF"/>
                </a:solidFill>
                <a:latin typeface="Times New Roman" panose="02020603050405020304" charset="0"/>
                <a:cs typeface="Times New Roman" panose="02020603050405020304" charset="0"/>
              </a:rPr>
              <a:t>pffft</a:t>
            </a:r>
            <a:r>
              <a:rPr lang="en-US" altLang="zh-CN" sz="3200" b="1" kern="0" dirty="0">
                <a:solidFill>
                  <a:srgbClr val="0000FF"/>
                </a:solidFill>
                <a:latin typeface="Times New Roman" panose="02020603050405020304" charset="0"/>
                <a:cs typeface="Times New Roman" panose="02020603050405020304" charset="0"/>
              </a:rPr>
              <a:t>! Flat tire!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3046988"/>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B: </a:t>
            </a:r>
            <a:r>
              <a:rPr lang="zh-CN" altLang="en-US" sz="3200" b="1" dirty="0" smtClean="0">
                <a:solidFill>
                  <a:srgbClr val="FF0000"/>
                </a:solidFill>
                <a:latin typeface="Times New Roman" panose="02020603050405020304" charset="0"/>
                <a:cs typeface="Times New Roman" panose="02020603050405020304" charset="0"/>
                <a:sym typeface="+mn-ea"/>
              </a:rPr>
              <a:t>（情景式</a:t>
            </a:r>
            <a:r>
              <a:rPr lang="zh-CN" altLang="en-US" sz="3200" b="1" dirty="0">
                <a:solidFill>
                  <a:srgbClr val="FF0000"/>
                </a:solidFill>
                <a:latin typeface="Times New Roman" panose="02020603050405020304" charset="0"/>
                <a:cs typeface="Times New Roman" panose="02020603050405020304" charset="0"/>
                <a:sym typeface="+mn-ea"/>
              </a:rPr>
              <a:t>结尾</a:t>
            </a:r>
            <a:r>
              <a:rPr lang="en-US" altLang="zh-CN" sz="3200" b="1" dirty="0">
                <a:solidFill>
                  <a:srgbClr val="FF0000"/>
                </a:solidFill>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回扣</a:t>
            </a:r>
            <a:r>
              <a:rPr lang="zh-CN" altLang="en-US" sz="3200" b="1" dirty="0" smtClean="0">
                <a:latin typeface="Times New Roman" panose="02020603050405020304" charset="0"/>
                <a:cs typeface="Times New Roman" panose="02020603050405020304" charset="0"/>
                <a:sym typeface="+mn-ea"/>
              </a:rPr>
              <a:t>原文</a:t>
            </a:r>
            <a:r>
              <a:rPr lang="zh-CN" altLang="en-US" sz="3200" b="1" dirty="0" smtClean="0">
                <a:solidFill>
                  <a:srgbClr val="FF0000"/>
                </a:solidFill>
                <a:latin typeface="Times New Roman" panose="02020603050405020304" charset="0"/>
                <a:cs typeface="Times New Roman" panose="02020603050405020304" charset="0"/>
                <a:sym typeface="+mn-ea"/>
              </a:rPr>
              <a:t>女孩的笑容）</a:t>
            </a:r>
            <a:r>
              <a:rPr lang="zh-CN" altLang="en-US" sz="3200" b="1" dirty="0" smtClean="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zh-CN" altLang="en-US" sz="3200" b="1" dirty="0">
                <a:solidFill>
                  <a:srgbClr val="CC00CC"/>
                </a:solidFill>
                <a:latin typeface="Times New Roman" panose="02020603050405020304" charset="0"/>
                <a:cs typeface="Times New Roman" panose="02020603050405020304" charset="0"/>
                <a:sym typeface="+mn-ea"/>
              </a:rPr>
              <a:t> </a:t>
            </a:r>
            <a:r>
              <a:rPr lang="en-US" altLang="zh-CN" sz="3200" b="1" dirty="0" smtClean="0">
                <a:solidFill>
                  <a:srgbClr val="CC00CC"/>
                </a:solidFill>
                <a:latin typeface="Times New Roman" panose="02020603050405020304" charset="0"/>
                <a:cs typeface="Times New Roman" panose="02020603050405020304" charset="0"/>
                <a:sym typeface="+mn-ea"/>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An enormous wave of surprise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overwhelmed her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as she took the shopping bag from our hands. Showered with numerous thanks from the mother and the girl,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we said goodbye and continued our journey. </a:t>
            </a:r>
            <a:br>
              <a:rPr lang="zh-CN"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br>
            <a:endParaRPr lang="en-US" altLang="zh-CN" sz="3200" b="1" dirty="0">
              <a:solidFill>
                <a:srgbClr val="FF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Then it happened:  </a:t>
            </a:r>
            <a:r>
              <a:rPr lang="en-US" altLang="zh-CN" sz="3200" b="1" kern="0" dirty="0" err="1">
                <a:solidFill>
                  <a:srgbClr val="0000FF"/>
                </a:solidFill>
                <a:latin typeface="Times New Roman" panose="02020603050405020304" charset="0"/>
                <a:cs typeface="Times New Roman" panose="02020603050405020304" charset="0"/>
              </a:rPr>
              <a:t>pffft</a:t>
            </a:r>
            <a:r>
              <a:rPr lang="en-US" altLang="zh-CN" sz="3200" b="1" kern="0" dirty="0">
                <a:solidFill>
                  <a:srgbClr val="0000FF"/>
                </a:solidFill>
                <a:latin typeface="Times New Roman" panose="02020603050405020304" charset="0"/>
                <a:cs typeface="Times New Roman" panose="02020603050405020304" charset="0"/>
              </a:rPr>
              <a:t>! Flat tire!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a:t>
            </a:r>
            <a:r>
              <a:rPr lang="en-US" altLang="zh-CN" sz="3200" b="1" dirty="0" smtClean="0">
                <a:latin typeface="Times New Roman" panose="02020603050405020304" charset="0"/>
                <a:cs typeface="Times New Roman" panose="02020603050405020304" charset="0"/>
                <a:sym typeface="+mn-ea"/>
              </a:rPr>
              <a:t>C: </a:t>
            </a:r>
            <a:r>
              <a:rPr lang="zh-CN" altLang="en-US" sz="3200" b="1" dirty="0">
                <a:solidFill>
                  <a:srgbClr val="FF0000"/>
                </a:solidFill>
                <a:latin typeface="Times New Roman" panose="02020603050405020304" charset="0"/>
                <a:cs typeface="Times New Roman" panose="02020603050405020304" charset="0"/>
                <a:sym typeface="+mn-ea"/>
              </a:rPr>
              <a:t>（哲理式结尾</a:t>
            </a:r>
            <a:r>
              <a:rPr lang="en-US" altLang="zh-CN" sz="3200" b="1" dirty="0">
                <a:solidFill>
                  <a:srgbClr val="FF0000"/>
                </a:solidFill>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回扣</a:t>
            </a:r>
            <a:r>
              <a:rPr lang="zh-CN" altLang="en-US" sz="3200" b="1" dirty="0" smtClean="0">
                <a:latin typeface="Times New Roman" panose="02020603050405020304" charset="0"/>
                <a:cs typeface="Times New Roman" panose="02020603050405020304" charset="0"/>
                <a:sym typeface="+mn-ea"/>
              </a:rPr>
              <a:t>原文</a:t>
            </a:r>
            <a:r>
              <a:rPr lang="zh-CN" altLang="en-US" sz="3200" b="1" dirty="0" smtClean="0">
                <a:solidFill>
                  <a:srgbClr val="FF0000"/>
                </a:solidFill>
                <a:latin typeface="Times New Roman" panose="02020603050405020304" charset="0"/>
                <a:cs typeface="Times New Roman" panose="02020603050405020304" charset="0"/>
                <a:sym typeface="+mn-ea"/>
              </a:rPr>
              <a:t>女孩的笑容）</a:t>
            </a:r>
            <a:r>
              <a:rPr lang="zh-CN" altLang="en-US" sz="3200" b="1" dirty="0" smtClean="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zh-CN" altLang="en-US" sz="3200" b="1" dirty="0">
                <a:solidFill>
                  <a:srgbClr val="CC00CC"/>
                </a:solidFill>
                <a:latin typeface="Times New Roman" panose="02020603050405020304" charset="0"/>
                <a:cs typeface="Times New Roman" panose="02020603050405020304" charset="0"/>
                <a:sym typeface="+mn-ea"/>
              </a:rPr>
              <a:t> </a:t>
            </a:r>
            <a:r>
              <a:rPr lang="en-US" altLang="zh-CN" sz="3200" b="1" dirty="0" smtClean="0">
                <a:solidFill>
                  <a:srgbClr val="CC00CC"/>
                </a:solidFill>
                <a:latin typeface="Times New Roman" panose="02020603050405020304" charset="0"/>
                <a:cs typeface="Times New Roman" panose="02020603050405020304" charset="0"/>
                <a:sym typeface="+mn-ea"/>
              </a:rPr>
              <a:t> The unforgettable experience served as a reminder that a small gesture of kindness makes the world so beautiful. / the world a beautiful place to live in. </a:t>
            </a:r>
            <a:endParaRPr lang="en-US" altLang="zh-CN" sz="3200" b="1" dirty="0">
              <a:solidFill>
                <a:srgbClr val="EA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20" y="0"/>
            <a:ext cx="12167279" cy="6858000"/>
          </a:xfrm>
          <a:prstGeom prst="rect">
            <a:avLst/>
          </a:prstGeom>
        </p:spPr>
      </p:pic>
      <p:sp>
        <p:nvSpPr>
          <p:cNvPr id="2" name="文本框 1"/>
          <p:cNvSpPr txBox="1"/>
          <p:nvPr/>
        </p:nvSpPr>
        <p:spPr>
          <a:xfrm>
            <a:off x="24720" y="307051"/>
            <a:ext cx="12192000" cy="8463855"/>
          </a:xfrm>
          <a:prstGeom prst="rect">
            <a:avLst/>
          </a:prstGeom>
          <a:solidFill>
            <a:schemeClr val="bg1"/>
          </a:solidFill>
        </p:spPr>
        <p:txBody>
          <a:bodyPr wrap="square">
            <a:spAutoFit/>
          </a:bodyPr>
          <a:lstStyle/>
          <a:p>
            <a:pPr algn="just"/>
            <a:r>
              <a:rPr lang="en-US" altLang="zh-CN" sz="3200" i="1" dirty="0" smtClean="0">
                <a:solidFill>
                  <a:srgbClr val="0000FF"/>
                </a:solidFill>
              </a:rPr>
              <a:t>             Para1</a:t>
            </a:r>
            <a:r>
              <a:rPr lang="en-US" altLang="zh-CN" sz="3200" i="1" dirty="0">
                <a:solidFill>
                  <a:srgbClr val="0000FF"/>
                </a:solidFill>
              </a:rPr>
              <a:t>: “ We have to find a way to return it.” I replied</a:t>
            </a:r>
            <a:r>
              <a:rPr lang="en-US" altLang="zh-CN" sz="3200" i="1" dirty="0" smtClean="0">
                <a:solidFill>
                  <a:srgbClr val="0000FF"/>
                </a:solidFill>
              </a:rPr>
              <a:t>.</a:t>
            </a:r>
            <a:endParaRPr lang="en-US" altLang="zh-CN" sz="3200" i="1" dirty="0" smtClean="0">
              <a:solidFill>
                <a:srgbClr val="0000FF"/>
              </a:solidFill>
            </a:endParaRPr>
          </a:p>
          <a:p>
            <a:pPr algn="just">
              <a:spcAft>
                <a:spcPts val="0"/>
              </a:spcAft>
            </a:pP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Staring at the colorful shopping bag, Gabriel nodded in agreement. After exchanging our thoughts, We made </a:t>
            </a:r>
            <a:r>
              <a:rPr lang="en-US" altLang="zh-CN" sz="3200" kern="100">
                <a:solidFill>
                  <a:srgbClr val="0000FF"/>
                </a:solidFill>
                <a:latin typeface="等线" panose="02010600030101010101" pitchFamily="2" charset="-122"/>
                <a:ea typeface="等线" panose="02010600030101010101" pitchFamily="2" charset="-122"/>
                <a:cs typeface="Times New Roman" panose="02020603050405020304" charset="0"/>
              </a:rPr>
              <a:t>a </a:t>
            </a:r>
            <a:r>
              <a:rPr lang="en-US" altLang="zh-CN" sz="3200" kern="100" smtClean="0">
                <a:solidFill>
                  <a:srgbClr val="0000FF"/>
                </a:solidFill>
                <a:latin typeface="等线" panose="02010600030101010101" pitchFamily="2" charset="-122"/>
                <a:ea typeface="等线" panose="02010600030101010101" pitchFamily="2" charset="-122"/>
                <a:cs typeface="Times New Roman" panose="02020603050405020304" charset="0"/>
              </a:rPr>
              <a:t>resolution to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ride as fast as we could to </a:t>
            </a:r>
            <a:r>
              <a:rPr lang="en-US" altLang="zh-CN" sz="3200" kern="100" dirty="0" err="1">
                <a:solidFill>
                  <a:srgbClr val="0000FF"/>
                </a:solidFill>
                <a:latin typeface="等线" panose="02010600030101010101" pitchFamily="2" charset="-122"/>
                <a:ea typeface="等线" panose="02010600030101010101" pitchFamily="2" charset="-122"/>
                <a:cs typeface="Times New Roman" panose="02020603050405020304" charset="0"/>
              </a:rPr>
              <a:t>Mâcon</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 and reach the dock before the riverboat arrived. With renewed energy from bread and Brie, we packed up, hopped on to our bicycles and hit the road. The gentle breeze caressing our face, Gabriel and I cycled along the river bank like flying arrows. Meanwhile, we kept our eyes on the riverboat Voyageur for fear that it would vanish from the river. Time fleeting, we burst into cheers as we were approaching our destination--- </a:t>
            </a:r>
            <a:r>
              <a:rPr lang="en-US" altLang="zh-CN" sz="3200" kern="100" dirty="0" err="1">
                <a:solidFill>
                  <a:srgbClr val="0000FF"/>
                </a:solidFill>
                <a:latin typeface="等线" panose="02010600030101010101" pitchFamily="2" charset="-122"/>
                <a:ea typeface="等线" panose="02010600030101010101" pitchFamily="2" charset="-122"/>
                <a:cs typeface="Times New Roman" panose="02020603050405020304" charset="0"/>
              </a:rPr>
              <a:t>Mâcon</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 Undoubtedly, the bag would go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back to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its owner as we expected, which infused our hearts with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delight  and anticipation. </a:t>
            </a:r>
            <a:r>
              <a:rPr lang="zh-CN" altLang="zh-CN" sz="3200" kern="100" dirty="0">
                <a:latin typeface="等线" panose="02010600030101010101" pitchFamily="2" charset="-122"/>
                <a:ea typeface="等线" panose="02010600030101010101" pitchFamily="2" charset="-122"/>
                <a:cs typeface="Times New Roman" panose="02020603050405020304" charset="0"/>
              </a:rPr>
              <a:t>（</a:t>
            </a:r>
            <a:r>
              <a:rPr lang="en-US" altLang="zh-CN" sz="3200" kern="100" dirty="0" smtClean="0">
                <a:latin typeface="等线" panose="02010600030101010101" pitchFamily="2" charset="-122"/>
                <a:ea typeface="等线" panose="02010600030101010101" pitchFamily="2" charset="-122"/>
                <a:cs typeface="Times New Roman" panose="02020603050405020304" charset="0"/>
              </a:rPr>
              <a:t>123</a:t>
            </a:r>
            <a:r>
              <a:rPr lang="zh-CN" altLang="zh-CN" sz="3200" kern="100" dirty="0" smtClean="0">
                <a:latin typeface="等线" panose="02010600030101010101" pitchFamily="2" charset="-122"/>
                <a:ea typeface="等线" panose="02010600030101010101" pitchFamily="2" charset="-122"/>
                <a:cs typeface="Times New Roman" panose="02020603050405020304" charset="0"/>
              </a:rPr>
              <a:t>）</a:t>
            </a:r>
            <a:endParaRPr lang="zh-CN" altLang="zh-CN" sz="3200" kern="100" dirty="0">
              <a:latin typeface="等线" panose="02010600030101010101" pitchFamily="2" charset="-122"/>
              <a:ea typeface="等线" panose="02010600030101010101" pitchFamily="2" charset="-122"/>
              <a:cs typeface="Times New Roman" panose="02020603050405020304" charset="0"/>
            </a:endParaRPr>
          </a:p>
          <a:p>
            <a:pPr algn="just"/>
            <a:endParaRPr lang="en-US" altLang="zh-CN" sz="3200" i="1" dirty="0">
              <a:solidFill>
                <a:srgbClr val="0000FF"/>
              </a:solidFill>
            </a:endParaRPr>
          </a:p>
          <a:p>
            <a:pPr algn="just"/>
            <a:endParaRPr lang="en-US" altLang="zh-CN" sz="3200" i="1" dirty="0" smtClean="0">
              <a:solidFill>
                <a:srgbClr val="0000FF"/>
              </a:solidFill>
            </a:endParaRPr>
          </a:p>
          <a:p>
            <a:pPr algn="just"/>
            <a:endParaRPr lang="en-US" altLang="zh-CN" sz="3200" i="1" dirty="0">
              <a:solidFill>
                <a:srgbClr val="0000FF"/>
              </a:solidFill>
            </a:endParaRPr>
          </a:p>
          <a:p>
            <a:pPr algn="just"/>
            <a:r>
              <a:rPr lang="en-US" altLang="zh-CN" sz="3200" i="1" dirty="0" smtClean="0">
                <a:solidFill>
                  <a:srgbClr val="0000FF"/>
                </a:solidFill>
              </a:rPr>
              <a:t> </a:t>
            </a:r>
            <a:endParaRPr lang="en-US" altLang="zh-CN" sz="3200" i="1" dirty="0">
              <a:solidFill>
                <a:srgbClr val="0000FF"/>
              </a:solidFill>
            </a:endParaRPr>
          </a:p>
        </p:txBody>
      </p:sp>
      <p:sp>
        <p:nvSpPr>
          <p:cNvPr id="3" name="文本框 4"/>
          <p:cNvSpPr txBox="1"/>
          <p:nvPr/>
        </p:nvSpPr>
        <p:spPr>
          <a:xfrm>
            <a:off x="133350" y="87329"/>
            <a:ext cx="1182494"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smtClean="0">
                <a:solidFill>
                  <a:schemeClr val="tx1"/>
                </a:solidFill>
                <a:latin typeface="Times New Roman" panose="02020603050405020304" charset="0"/>
                <a:ea typeface="+mj-ea"/>
                <a:cs typeface="Times New Roman" panose="02020603050405020304" charset="0"/>
                <a:sym typeface="+mn-ea"/>
              </a:rPr>
              <a:t>习作</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20" y="0"/>
            <a:ext cx="12167279" cy="6858000"/>
          </a:xfrm>
          <a:prstGeom prst="rect">
            <a:avLst/>
          </a:prstGeom>
        </p:spPr>
      </p:pic>
      <p:sp>
        <p:nvSpPr>
          <p:cNvPr id="3" name="文本框 2"/>
          <p:cNvSpPr txBox="1"/>
          <p:nvPr/>
        </p:nvSpPr>
        <p:spPr>
          <a:xfrm>
            <a:off x="24720" y="133815"/>
            <a:ext cx="12167280" cy="5896999"/>
          </a:xfrm>
          <a:prstGeom prst="rect">
            <a:avLst/>
          </a:prstGeom>
          <a:solidFill>
            <a:schemeClr val="bg1"/>
          </a:solidFill>
        </p:spPr>
        <p:txBody>
          <a:bodyPr wrap="square">
            <a:spAutoFit/>
          </a:bodyPr>
          <a:lstStyle/>
          <a:p>
            <a:pPr lvl="0" indent="457200" eaLnBrk="0" fontAlgn="base" hangingPunct="0">
              <a:lnSpc>
                <a:spcPct val="90000"/>
              </a:lnSpc>
              <a:spcBef>
                <a:spcPct val="0"/>
              </a:spcBef>
              <a:spcAft>
                <a:spcPct val="0"/>
              </a:spcAft>
              <a:defRPr/>
            </a:pP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Para2:  Then it happened:  </a:t>
            </a:r>
            <a:r>
              <a:rPr lang="en-US" altLang="zh-CN" sz="2800" kern="100" dirty="0" err="1">
                <a:solidFill>
                  <a:srgbClr val="0000FF"/>
                </a:solidFill>
                <a:latin typeface="Tahoma" panose="020B0604030504040204" pitchFamily="34" charset="0"/>
                <a:ea typeface="Tahoma" panose="020B0604030504040204" pitchFamily="34" charset="0"/>
                <a:cs typeface="Tahoma" panose="020B0604030504040204" pitchFamily="34" charset="0"/>
              </a:rPr>
              <a:t>pffft</a:t>
            </a: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 Flat tire! </a:t>
            </a:r>
            <a:endPar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My heart sank as my eyes fell on the flat tire. Never in my wildest dream had I imagined such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an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unexpected disaster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happened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midway. As an experienced cyclist, Gabriel, took out some tools and set out to fix it right away. I stood by, with my eyes fixed on the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fast-moving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riverboat, which was almost out of sight. No sooner had Gabriel exclaimed “Bingo!” than we embarked on the rest journey. With butterflies in stomach, we pedaled even harder, legs burning. Our painstaking efforts paid off !  We made it to </a:t>
            </a:r>
            <a:r>
              <a:rPr lang="en-US" altLang="zh-CN" sz="3200" kern="100" dirty="0" err="1">
                <a:solidFill>
                  <a:srgbClr val="0000FF"/>
                </a:solidFill>
                <a:latin typeface="等线" panose="02010600030101010101" pitchFamily="2" charset="-122"/>
                <a:ea typeface="等线" panose="02010600030101010101" pitchFamily="2" charset="-122"/>
                <a:cs typeface="Times New Roman" panose="02020603050405020304" charset="0"/>
              </a:rPr>
              <a:t>Mâcon</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 . The moment the riverboat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called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the dock, we rushed over and </a:t>
            </a:r>
            <a:r>
              <a:rPr lang="en-US" altLang="zh-CN" sz="3200" kern="100" dirty="0" smtClean="0">
                <a:solidFill>
                  <a:srgbClr val="0000FF"/>
                </a:solidFill>
                <a:latin typeface="等线" panose="02010600030101010101" pitchFamily="2" charset="-122"/>
                <a:ea typeface="等线" panose="02010600030101010101" pitchFamily="2" charset="-122"/>
                <a:cs typeface="Times New Roman" panose="02020603050405020304" charset="0"/>
              </a:rPr>
              <a:t>returned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the bag to the girl. The satisfaction of seeing a bright smile blossoming across her face was just incomparable. </a:t>
            </a:r>
            <a:r>
              <a:rPr lang="en-US" altLang="zh-CN" sz="3200" kern="100" dirty="0">
                <a:latin typeface="等线" panose="02010600030101010101" pitchFamily="2" charset="-122"/>
                <a:ea typeface="等线" panose="02010600030101010101" pitchFamily="2" charset="-122"/>
                <a:cs typeface="Times New Roman" panose="02020603050405020304" charset="0"/>
              </a:rPr>
              <a:t> </a:t>
            </a:r>
            <a:r>
              <a:rPr lang="zh-CN" altLang="zh-CN" sz="3200" kern="100" dirty="0">
                <a:latin typeface="等线" panose="02010600030101010101" pitchFamily="2" charset="-122"/>
                <a:ea typeface="等线" panose="02010600030101010101" pitchFamily="2" charset="-122"/>
                <a:cs typeface="Times New Roman" panose="02020603050405020304" charset="0"/>
              </a:rPr>
              <a:t>（</a:t>
            </a:r>
            <a:r>
              <a:rPr lang="en-US" altLang="zh-CN" sz="3200" kern="100" dirty="0">
                <a:latin typeface="等线" panose="02010600030101010101" pitchFamily="2" charset="-122"/>
                <a:ea typeface="等线" panose="02010600030101010101" pitchFamily="2" charset="-122"/>
                <a:cs typeface="Times New Roman" panose="02020603050405020304" charset="0"/>
              </a:rPr>
              <a:t>124</a:t>
            </a:r>
            <a:r>
              <a:rPr lang="zh-CN" altLang="zh-CN" sz="3200" kern="100" dirty="0" smtClean="0">
                <a:latin typeface="等线" panose="02010600030101010101" pitchFamily="2" charset="-122"/>
                <a:ea typeface="等线" panose="02010600030101010101" pitchFamily="2" charset="-122"/>
                <a:cs typeface="Times New Roman" panose="02020603050405020304" charset="0"/>
              </a:rPr>
              <a:t>）</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6341"/>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89571" y="0"/>
            <a:ext cx="11827726" cy="6986528"/>
          </a:xfrm>
          <a:prstGeom prst="rect">
            <a:avLst/>
          </a:prstGeom>
          <a:solidFill>
            <a:schemeClr val="bg1"/>
          </a:solidFill>
        </p:spPr>
        <p:txBody>
          <a:bodyPr wrap="square" rtlCol="0">
            <a:spAutoFit/>
          </a:bodyPr>
          <a:lstStyle/>
          <a:p>
            <a:r>
              <a:rPr lang="zh-CN" altLang="en-US" sz="3200" dirty="0"/>
              <a:t>       </a:t>
            </a:r>
            <a:r>
              <a:rPr lang="en-US" altLang="zh-CN" sz="3200" dirty="0" smtClean="0"/>
              <a:t>                   </a:t>
            </a:r>
            <a:r>
              <a:rPr lang="zh-CN" altLang="en-US" sz="3200" dirty="0" smtClean="0"/>
              <a:t>人与社会之助人篇语料</a:t>
            </a:r>
            <a:endParaRPr lang="en-US" altLang="zh-CN" sz="3200" dirty="0" smtClean="0"/>
          </a:p>
          <a:p>
            <a:pPr marL="514350" indent="-514350">
              <a:buAutoNum type="arabicPeriod"/>
            </a:pPr>
            <a:r>
              <a:rPr lang="en-US" altLang="zh-CN" sz="3200" dirty="0" smtClean="0"/>
              <a:t>When I saw the bright smile blossom  across her face,  an enormous sense of pride surged inside me.  </a:t>
            </a:r>
            <a:endParaRPr lang="en-US" altLang="zh-CN" sz="3200" dirty="0" smtClean="0"/>
          </a:p>
          <a:p>
            <a:pPr marL="514350" indent="-514350">
              <a:buAutoNum type="arabicPeriod"/>
            </a:pPr>
            <a:r>
              <a:rPr lang="en-US" altLang="zh-CN" sz="3200" dirty="0"/>
              <a:t> </a:t>
            </a:r>
            <a:r>
              <a:rPr lang="en-US" altLang="zh-CN" sz="3200" dirty="0" smtClean="0"/>
              <a:t>At the thought of her sadness for losing her shopping bag, I pedaled harder than before. </a:t>
            </a:r>
            <a:endParaRPr lang="en-US" altLang="zh-CN" sz="3200" dirty="0" smtClean="0"/>
          </a:p>
          <a:p>
            <a:pPr marL="514350" indent="-514350">
              <a:buAutoNum type="arabicPeriod"/>
            </a:pPr>
            <a:r>
              <a:rPr lang="en-US" altLang="zh-CN" sz="3200" dirty="0"/>
              <a:t> </a:t>
            </a:r>
            <a:r>
              <a:rPr lang="en-US" altLang="zh-CN" sz="3200" dirty="0" smtClean="0"/>
              <a:t>A small gesture of kindness did make a huge difference to the homeless. </a:t>
            </a:r>
            <a:endParaRPr lang="en-US" altLang="zh-CN" sz="3200" dirty="0" smtClean="0"/>
          </a:p>
          <a:p>
            <a:pPr marL="514350" indent="-514350">
              <a:buAutoNum type="arabicPeriod"/>
            </a:pPr>
            <a:r>
              <a:rPr lang="en-US" altLang="zh-CN" sz="3200" dirty="0" smtClean="0"/>
              <a:t>Exhausting as the painstaking race on the river’s edge was, it served as a reminder –Roses given, fragrance in hand.  </a:t>
            </a:r>
            <a:endParaRPr lang="en-US" altLang="zh-CN" sz="3200" dirty="0" smtClean="0"/>
          </a:p>
          <a:p>
            <a:pPr marL="514350" indent="-514350">
              <a:buAutoNum type="arabicPeriod" startAt="5"/>
            </a:pPr>
            <a:r>
              <a:rPr lang="en-US" altLang="zh-CN" sz="3200" dirty="0" smtClean="0"/>
              <a:t>Showered with endless thanks from the girl and her mother,  </a:t>
            </a:r>
            <a:endParaRPr lang="en-US" altLang="zh-CN" sz="3200" dirty="0" smtClean="0"/>
          </a:p>
          <a:p>
            <a:r>
              <a:rPr lang="en-US" altLang="zh-CN" sz="3200" dirty="0"/>
              <a:t> </a:t>
            </a:r>
            <a:r>
              <a:rPr lang="en-US" altLang="zh-CN" sz="3200" dirty="0" smtClean="0"/>
              <a:t>   we waved goodbye and continued our cycling journey back  </a:t>
            </a:r>
            <a:endParaRPr lang="en-US" altLang="zh-CN" sz="3200" dirty="0" smtClean="0"/>
          </a:p>
          <a:p>
            <a:r>
              <a:rPr lang="en-US" altLang="zh-CN" sz="3200" dirty="0"/>
              <a:t> </a:t>
            </a:r>
            <a:r>
              <a:rPr lang="en-US" altLang="zh-CN" sz="3200" dirty="0" smtClean="0"/>
              <a:t>   home.  </a:t>
            </a:r>
            <a:endParaRPr lang="en-US" altLang="zh-CN" sz="3200" dirty="0" smtClean="0"/>
          </a:p>
          <a:p>
            <a:r>
              <a:rPr lang="en-US" altLang="zh-CN" sz="3200" dirty="0" smtClean="0"/>
              <a:t>6.</a:t>
            </a:r>
            <a:r>
              <a:rPr lang="en-US" altLang="zh-CN" sz="3200" dirty="0"/>
              <a:t> The satisfaction of seeing a bright smile blossoming across her face was just incomparable.</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5670779"/>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500" kern="100" dirty="0" smtClean="0">
                <a:latin typeface="Tahoma" panose="020B0604030504040204" pitchFamily="34" charset="0"/>
                <a:ea typeface="Tahoma" panose="020B0604030504040204" pitchFamily="34" charset="0"/>
                <a:cs typeface="Tahoma" panose="020B0604030504040204" pitchFamily="34" charset="0"/>
              </a:rPr>
              <a:t>                  Race </a:t>
            </a:r>
            <a:r>
              <a:rPr lang="en-US" altLang="zh-CN" sz="2500" kern="100" dirty="0">
                <a:latin typeface="Tahoma" panose="020B0604030504040204" pitchFamily="34" charset="0"/>
                <a:ea typeface="Tahoma" panose="020B0604030504040204" pitchFamily="34" charset="0"/>
                <a:cs typeface="Tahoma" panose="020B0604030504040204" pitchFamily="34" charset="0"/>
              </a:rPr>
              <a:t>at River’s Edge</a:t>
            </a:r>
            <a:endParaRPr lang="en-US" altLang="zh-CN" sz="25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500" kern="100" dirty="0">
                <a:latin typeface="Tahoma" panose="020B0604030504040204" pitchFamily="34" charset="0"/>
                <a:ea typeface="Tahoma" panose="020B0604030504040204" pitchFamily="34" charset="0"/>
                <a:cs typeface="Tahoma" panose="020B0604030504040204" pitchFamily="34" charset="0"/>
              </a:rPr>
              <a:t>Like me, my cousin Gabriel is into riding bikes. He’s 16 and I’m allowed to join him on longer rides because we’ re training for a charity cycling event.</a:t>
            </a:r>
            <a:endParaRPr lang="en-US" altLang="zh-CN" sz="25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500" kern="100" dirty="0">
                <a:latin typeface="Tahoma" panose="020B0604030504040204" pitchFamily="34" charset="0"/>
                <a:ea typeface="Tahoma" panose="020B0604030504040204" pitchFamily="34" charset="0"/>
                <a:cs typeface="Tahoma" panose="020B0604030504040204" pitchFamily="34" charset="0"/>
              </a:rPr>
              <a:t>One day, after checking our tires(</a:t>
            </a:r>
            <a:r>
              <a:rPr lang="zh-CN" altLang="en-US" sz="2500" kern="100" dirty="0">
                <a:latin typeface="Tahoma" panose="020B0604030504040204" pitchFamily="34" charset="0"/>
                <a:ea typeface="Tahoma" panose="020B0604030504040204" pitchFamily="34" charset="0"/>
                <a:cs typeface="Tahoma" panose="020B0604030504040204" pitchFamily="34" charset="0"/>
              </a:rPr>
              <a:t>轮胎</a:t>
            </a:r>
            <a:r>
              <a:rPr lang="en-US" altLang="zh-CN" sz="2500" kern="100" dirty="0">
                <a:latin typeface="Tahoma" panose="020B0604030504040204" pitchFamily="34" charset="0"/>
                <a:ea typeface="Tahoma" panose="020B0604030504040204" pitchFamily="34" charset="0"/>
                <a:cs typeface="Tahoma" panose="020B0604030504040204" pitchFamily="34" charset="0"/>
              </a:rPr>
              <a:t>), we set out for </a:t>
            </a:r>
            <a:r>
              <a:rPr lang="en-US" altLang="zh-CN" sz="2500" kern="100" dirty="0" err="1">
                <a:latin typeface="Tahoma" panose="020B0604030504040204" pitchFamily="34" charset="0"/>
                <a:ea typeface="Tahoma" panose="020B0604030504040204" pitchFamily="34" charset="0"/>
                <a:cs typeface="Tahoma" panose="020B0604030504040204" pitchFamily="34" charset="0"/>
              </a:rPr>
              <a:t>Tournus</a:t>
            </a:r>
            <a:r>
              <a:rPr lang="en-US" altLang="zh-CN" sz="2500" kern="100" dirty="0">
                <a:latin typeface="Tahoma" panose="020B0604030504040204" pitchFamily="34" charset="0"/>
                <a:ea typeface="Tahoma" panose="020B0604030504040204" pitchFamily="34" charset="0"/>
                <a:cs typeface="Tahoma" panose="020B0604030504040204" pitchFamily="34" charset="0"/>
              </a:rPr>
              <a:t>. Upon arrival, Gabriel and I parked our bikes near the river and walked to the town square. We’d just ridden 33 kilometers, and we were starving. We planned to get lunch and then ride to </a:t>
            </a:r>
            <a:r>
              <a:rPr lang="en-US" altLang="zh-CN" sz="2500" kern="100" dirty="0" err="1">
                <a:latin typeface="Tahoma" panose="020B0604030504040204" pitchFamily="34" charset="0"/>
                <a:ea typeface="Tahoma" panose="020B0604030504040204" pitchFamily="34" charset="0"/>
                <a:cs typeface="Tahoma" panose="020B0604030504040204" pitchFamily="34" charset="0"/>
              </a:rPr>
              <a:t>Mâcon</a:t>
            </a:r>
            <a:r>
              <a:rPr lang="en-US" altLang="zh-CN" sz="2500" kern="100" dirty="0">
                <a:latin typeface="Tahoma" panose="020B0604030504040204" pitchFamily="34" charset="0"/>
                <a:ea typeface="Tahoma" panose="020B0604030504040204" pitchFamily="34" charset="0"/>
                <a:cs typeface="Tahoma" panose="020B0604030504040204" pitchFamily="34" charset="0"/>
              </a:rPr>
              <a:t>, a small city in France on the </a:t>
            </a:r>
            <a:r>
              <a:rPr lang="en-US" altLang="zh-CN" sz="2500" kern="100" dirty="0" err="1">
                <a:latin typeface="Tahoma" panose="020B0604030504040204" pitchFamily="34" charset="0"/>
                <a:ea typeface="Tahoma" panose="020B0604030504040204" pitchFamily="34" charset="0"/>
                <a:cs typeface="Tahoma" panose="020B0604030504040204" pitchFamily="34" charset="0"/>
              </a:rPr>
              <a:t>Saône</a:t>
            </a:r>
            <a:r>
              <a:rPr lang="en-US" altLang="zh-CN" sz="2500" kern="100" dirty="0">
                <a:latin typeface="Tahoma" panose="020B0604030504040204" pitchFamily="34" charset="0"/>
                <a:ea typeface="Tahoma" panose="020B0604030504040204" pitchFamily="34" charset="0"/>
                <a:cs typeface="Tahoma" panose="020B0604030504040204" pitchFamily="34" charset="0"/>
              </a:rPr>
              <a:t> River. </a:t>
            </a:r>
            <a:endParaRPr lang="en-US" altLang="zh-CN" sz="25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500" kern="100" dirty="0">
                <a:latin typeface="Tahoma" panose="020B0604030504040204" pitchFamily="34" charset="0"/>
                <a:ea typeface="Tahoma" panose="020B0604030504040204" pitchFamily="34" charset="0"/>
                <a:cs typeface="Tahoma" panose="020B0604030504040204" pitchFamily="34" charset="0"/>
              </a:rPr>
              <a:t>It was market day. Locals were busy filling their baskets with groceries. Tourists hunted for gifts. Gabriel and I bought a long, thin loaf of bread and some Brie, a soft cheese which tasted awesome.</a:t>
            </a:r>
            <a:endParaRPr lang="en-US" altLang="zh-CN" sz="25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500" kern="100" dirty="0">
                <a:latin typeface="Tahoma" panose="020B0604030504040204" pitchFamily="34" charset="0"/>
                <a:ea typeface="Tahoma" panose="020B0604030504040204" pitchFamily="34" charset="0"/>
                <a:cs typeface="Tahoma" panose="020B0604030504040204" pitchFamily="34" charset="0"/>
              </a:rPr>
              <a:t>As we ate, I noticed a girl wearing a USA Basketball T- shirt. She smiled at us. Basketball is big in France too. You can even watch NBA games on TV. The girl stopped to buy some bread with her mum. </a:t>
            </a:r>
            <a:endParaRPr lang="en-US" altLang="zh-CN" sz="25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endParaRPr kumimoji="0" lang="zh-CN" altLang="zh-CN" sz="2500" b="1"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6297104"/>
          </a:xfrm>
          <a:prstGeom prst="rect">
            <a:avLst/>
          </a:prstGeom>
          <a:no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I saw them again by the river. They sat on a bench enjoying their food in front of a long, narrow riverboat named Voyageur. Then they boarded the boat. It was preparing to leave. Suddenly, I spotted a colorful shopping bag on the bench. The girl had left it! I looked up. Some passengers were gathering on the upper deck(</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甲板</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of the riverboat, including the girl and her mum. I held up the bag and waved it to get their attention while Gabriel called to them.</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When the girl noticed the bag, she opened her mouth in surprise. But her face fell as the boat started to pull away from the dock(</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码头</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She didn’t think she’d get the stuff back.</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Running alongside the boat, Gabriel learned from a sailor that the boat’s next stop was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Mâcon</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 our destination as well. It would take the boat just under two hours at a speed of 22 kilometers per hour. “ What can we do then?” he said.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Para1: “ We have to find a way to return it.” I replied.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  Then it happened: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pffft</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Flat tire!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7579"/>
          <a:stretch>
            <a:fillRect/>
          </a:stretch>
        </p:blipFill>
        <p:spPr>
          <a:xfrm>
            <a:off x="0" y="-80010"/>
            <a:ext cx="12192000" cy="6938009"/>
          </a:xfrm>
          <a:prstGeom prst="rect">
            <a:avLst/>
          </a:prstGeom>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0" y="1177290"/>
            <a:ext cx="12067344" cy="3874769"/>
          </a:xfrm>
          <a:prstGeom prst="rect">
            <a:avLst/>
          </a:prstGeom>
          <a:solidFill>
            <a:schemeClr val="bg1"/>
          </a:solidFill>
        </p:spPr>
        <p:txBody>
          <a:bodyPr wrap="square" rtlCol="0">
            <a:noAutofit/>
          </a:bodyPr>
          <a:lstStyle/>
          <a:p>
            <a:pPr marL="514350" indent="-514350">
              <a:buFontTx/>
              <a:buAutoNum type="arabicPeriod"/>
            </a:pPr>
            <a:r>
              <a:rPr lang="en-US" altLang="zh-CN" sz="3600" b="1" dirty="0" smtClean="0">
                <a:latin typeface="Times New Roman" panose="02020603050405020304" charset="0"/>
                <a:cs typeface="Times New Roman" panose="02020603050405020304" charset="0"/>
              </a:rPr>
              <a:t>Major characters</a:t>
            </a:r>
            <a:r>
              <a:rPr lang="zh-CN" altLang="en-US" sz="3600" b="1" dirty="0" smtClean="0">
                <a:latin typeface="Times New Roman" panose="02020603050405020304" charset="0"/>
                <a:cs typeface="Times New Roman" panose="02020603050405020304" charset="0"/>
              </a:rPr>
              <a:t>： </a:t>
            </a:r>
            <a:r>
              <a:rPr lang="en-US" altLang="zh-CN" sz="3600" b="1" dirty="0" smtClean="0">
                <a:solidFill>
                  <a:srgbClr val="FF0000"/>
                </a:solidFill>
                <a:latin typeface="Times New Roman" panose="02020603050405020304" charset="0"/>
                <a:cs typeface="Times New Roman" panose="02020603050405020304" charset="0"/>
              </a:rPr>
              <a:t>Gabriel   I </a:t>
            </a:r>
            <a:r>
              <a:rPr lang="en-US" altLang="zh-CN" sz="3600" dirty="0" smtClean="0">
                <a:solidFill>
                  <a:srgbClr val="0000FF"/>
                </a:solidFill>
                <a:latin typeface="Times New Roman" panose="02020603050405020304" charset="0"/>
                <a:cs typeface="Times New Roman" panose="02020603050405020304" charset="0"/>
              </a:rPr>
              <a:t>    </a:t>
            </a:r>
            <a:r>
              <a:rPr lang="en-US" altLang="zh-CN" sz="3600" b="1" dirty="0" smtClean="0">
                <a:solidFill>
                  <a:srgbClr val="FF0000"/>
                </a:solidFill>
                <a:latin typeface="Times New Roman" panose="02020603050405020304" charset="0"/>
                <a:cs typeface="Times New Roman" panose="02020603050405020304" charset="0"/>
              </a:rPr>
              <a:t>  </a:t>
            </a:r>
            <a:endParaRPr lang="en-US" altLang="zh-CN" sz="3600" b="1" dirty="0" smtClean="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r>
              <a:rPr lang="en-US" altLang="zh-CN" sz="3600" b="1" dirty="0" smtClean="0">
                <a:solidFill>
                  <a:srgbClr val="FF0000"/>
                </a:solidFill>
                <a:latin typeface="Times New Roman" panose="02020603050405020304" charset="0"/>
                <a:cs typeface="Times New Roman" panose="02020603050405020304" charset="0"/>
              </a:rPr>
              <a:t> </a:t>
            </a:r>
            <a:r>
              <a:rPr lang="zh-CN" altLang="en-US" sz="3600" b="1" dirty="0" smtClean="0">
                <a:latin typeface="Times New Roman" panose="02020603050405020304" charset="0"/>
                <a:cs typeface="Times New Roman" panose="02020603050405020304" charset="0"/>
              </a:rPr>
              <a:t>（</a:t>
            </a:r>
            <a:r>
              <a:rPr lang="en-US" altLang="zh-CN" sz="3600" b="1" dirty="0" smtClean="0">
                <a:latin typeface="Times New Roman" panose="02020603050405020304" charset="0"/>
                <a:cs typeface="Times New Roman" panose="02020603050405020304" charset="0"/>
              </a:rPr>
              <a:t>supporting characters </a:t>
            </a:r>
            <a:r>
              <a:rPr lang="zh-CN" altLang="en-US" sz="3600" b="1" dirty="0" smtClean="0">
                <a:latin typeface="Times New Roman" panose="02020603050405020304" charset="0"/>
                <a:cs typeface="Times New Roman" panose="02020603050405020304" charset="0"/>
              </a:rPr>
              <a:t> </a:t>
            </a:r>
            <a:r>
              <a:rPr lang="en-US" altLang="zh-CN" sz="3600" b="1" dirty="0" smtClean="0">
                <a:latin typeface="Times New Roman" panose="02020603050405020304" charset="0"/>
                <a:cs typeface="Times New Roman" panose="02020603050405020304" charset="0"/>
              </a:rPr>
              <a:t>  the girl , the girl’s mum) </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first-person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I ) </a:t>
            </a:r>
            <a:r>
              <a:rPr lang="en-US" altLang="zh-CN" sz="3600" dirty="0">
                <a:latin typeface="Times New Roman" panose="02020603050405020304" charset="0"/>
                <a:cs typeface="Times New Roman" panose="02020603050405020304" charset="0"/>
              </a:rPr>
              <a:t>   </a:t>
            </a:r>
            <a:r>
              <a:rPr lang="en-US" altLang="zh-CN" sz="3600" dirty="0" smtClean="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smtClean="0">
                <a:latin typeface="Times New Roman" panose="02020603050405020304" charset="0"/>
                <a:cs typeface="Times New Roman" panose="02020603050405020304" charset="0"/>
              </a:rPr>
              <a:t>：</a:t>
            </a:r>
            <a:r>
              <a:rPr lang="en-US" altLang="zh-CN" sz="3600" dirty="0" smtClean="0">
                <a:solidFill>
                  <a:srgbClr val="CC00CC"/>
                </a:solidFill>
                <a:latin typeface="Times New Roman" panose="02020603050405020304" charset="0"/>
                <a:cs typeface="Times New Roman" panose="02020603050405020304" charset="0"/>
              </a:rPr>
              <a:t>one day </a:t>
            </a:r>
            <a:endParaRPr lang="en-US" altLang="zh-CN" sz="3600" dirty="0">
              <a:solidFill>
                <a:srgbClr val="CC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smtClean="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smtClean="0">
                <a:solidFill>
                  <a:srgbClr val="FF0000"/>
                </a:solidFill>
              </a:rPr>
              <a:t>at the river’s edge  </a:t>
            </a:r>
            <a:endParaRPr lang="en-US" altLang="zh-CN" sz="3600" dirty="0" smtClean="0">
              <a:solidFill>
                <a:srgbClr val="FF0000"/>
              </a:solidFill>
            </a:endParaRPr>
          </a:p>
          <a:p>
            <a:pPr marL="742950" indent="-742950">
              <a:buAutoNum type="arabicPeriod" startAt="4"/>
            </a:pPr>
            <a:r>
              <a:rPr lang="en-US" altLang="zh-CN" sz="3600" dirty="0"/>
              <a:t> </a:t>
            </a:r>
            <a:r>
              <a:rPr lang="en-US" altLang="zh-CN" sz="3600" dirty="0" smtClean="0"/>
              <a:t>event:  </a:t>
            </a:r>
            <a:r>
              <a:rPr lang="en-US" altLang="zh-CN" sz="3600" dirty="0" smtClean="0">
                <a:solidFill>
                  <a:srgbClr val="FF0000"/>
                </a:solidFill>
              </a:rPr>
              <a:t>send the shopping bag to the girl ( its owner)   </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20" y="0"/>
            <a:ext cx="12167279" cy="6858000"/>
          </a:xfrm>
          <a:prstGeom prst="rect">
            <a:avLst/>
          </a:prstGeom>
        </p:spPr>
      </p:pic>
      <p:sp>
        <p:nvSpPr>
          <p:cNvPr id="3" name="矩形 19"/>
          <p:cNvSpPr/>
          <p:nvPr/>
        </p:nvSpPr>
        <p:spPr>
          <a:xfrm>
            <a:off x="20823" y="974099"/>
            <a:ext cx="1273721"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矩形 19"/>
          <p:cNvSpPr/>
          <p:nvPr/>
        </p:nvSpPr>
        <p:spPr>
          <a:xfrm>
            <a:off x="1756880" y="128493"/>
            <a:ext cx="8371093"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smtClean="0">
                <a:solidFill>
                  <a:srgbClr val="C00000"/>
                </a:solidFill>
                <a:latin typeface="Times New Roman" panose="02020603050405020304" charset="0"/>
                <a:ea typeface="微软雅黑" panose="020B0503020204020204" pitchFamily="34" charset="-122"/>
                <a:cs typeface="Times New Roman" panose="02020603050405020304" charset="0"/>
                <a:sym typeface="+mn-ea"/>
              </a:rPr>
              <a:t>Conflict1 :  The girl left her colorful shopping bag on a bench and boarded a riverboat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矩形 19"/>
          <p:cNvSpPr/>
          <p:nvPr/>
        </p:nvSpPr>
        <p:spPr>
          <a:xfrm>
            <a:off x="1756880" y="1695981"/>
            <a:ext cx="8371093"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solution1:  </a:t>
            </a:r>
            <a:r>
              <a:rPr lang="en-US" altLang="en-US" sz="2800" b="1" kern="0" dirty="0" smtClean="0">
                <a:solidFill>
                  <a:srgbClr val="C00000"/>
                </a:solidFill>
                <a:latin typeface="Times New Roman" panose="02020603050405020304" charset="0"/>
                <a:ea typeface="微软雅黑" panose="020B0503020204020204" pitchFamily="34" charset="-122"/>
                <a:cs typeface="Times New Roman" panose="02020603050405020304" charset="0"/>
                <a:sym typeface="+mn-ea"/>
              </a:rPr>
              <a:t>Gabriel and I raced to the next stop to send the bag to the girl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25" name="矩形 19"/>
          <p:cNvSpPr/>
          <p:nvPr/>
        </p:nvSpPr>
        <p:spPr>
          <a:xfrm>
            <a:off x="1756880" y="2892059"/>
            <a:ext cx="3803215" cy="742819"/>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Conflict </a:t>
            </a:r>
            <a:r>
              <a:rPr lang="en-US" altLang="en-US" sz="2800" b="1" kern="0" dirty="0" smtClean="0">
                <a:solidFill>
                  <a:srgbClr val="C00000"/>
                </a:solidFill>
                <a:latin typeface="Times New Roman" panose="02020603050405020304" charset="0"/>
                <a:ea typeface="微软雅黑" panose="020B0503020204020204" pitchFamily="34" charset="-122"/>
                <a:cs typeface="Times New Roman" panose="02020603050405020304" charset="0"/>
                <a:sym typeface="+mn-ea"/>
              </a:rPr>
              <a:t>2:   Flat tire!</a:t>
            </a:r>
            <a:endPar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6" name="矩形 19"/>
          <p:cNvSpPr/>
          <p:nvPr/>
        </p:nvSpPr>
        <p:spPr>
          <a:xfrm>
            <a:off x="1716639" y="4276990"/>
            <a:ext cx="9233859"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solution 2:  </a:t>
            </a:r>
            <a:r>
              <a:rPr lang="en-US" altLang="en-US" sz="2800" b="1" kern="0" dirty="0" smtClean="0">
                <a:solidFill>
                  <a:srgbClr val="C00000"/>
                </a:solidFill>
                <a:latin typeface="Times New Roman" panose="02020603050405020304" charset="0"/>
                <a:ea typeface="微软雅黑" panose="020B0503020204020204" pitchFamily="34" charset="-122"/>
                <a:cs typeface="Times New Roman" panose="02020603050405020304" charset="0"/>
                <a:sym typeface="+mn-ea"/>
              </a:rPr>
              <a:t>  Gabriel fixed the flat tire with tools available.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20" y="0"/>
            <a:ext cx="12167279" cy="6858000"/>
          </a:xfrm>
          <a:prstGeom prst="rect">
            <a:avLst/>
          </a:prstGeom>
        </p:spPr>
      </p:pic>
      <p:sp>
        <p:nvSpPr>
          <p:cNvPr id="9" name="文本框 8"/>
          <p:cNvSpPr txBox="1"/>
          <p:nvPr/>
        </p:nvSpPr>
        <p:spPr>
          <a:xfrm>
            <a:off x="-22531" y="6558"/>
            <a:ext cx="2381681" cy="612775"/>
          </a:xfrm>
          <a:prstGeom prst="rect">
            <a:avLst/>
          </a:prstGeom>
          <a:solidFill>
            <a:schemeClr val="bg1"/>
          </a:solidFill>
        </p:spPr>
        <p:txBody>
          <a:bodyPr wrap="square" rtlCol="0">
            <a:noAutofit/>
          </a:bodyPr>
          <a:lstStyle/>
          <a:p>
            <a:r>
              <a:rPr lang="en-US" altLang="zh-CN" sz="2800" dirty="0"/>
              <a:t>  </a:t>
            </a:r>
            <a:r>
              <a:rPr lang="en-US" altLang="zh-CN" sz="2800" b="1" dirty="0" smtClean="0">
                <a:solidFill>
                  <a:srgbClr val="FF0000"/>
                </a:solidFill>
              </a:rPr>
              <a:t>5.story</a:t>
            </a:r>
            <a:endParaRPr lang="en-US" altLang="zh-CN" sz="2800" b="1" dirty="0" smtClean="0">
              <a:solidFill>
                <a:srgbClr val="FF0000"/>
              </a:solidFill>
            </a:endParaRPr>
          </a:p>
          <a:p>
            <a:r>
              <a:rPr lang="en-US" altLang="zh-CN" sz="2800" b="1" dirty="0" smtClean="0">
                <a:solidFill>
                  <a:srgbClr val="FF0000"/>
                </a:solidFill>
              </a:rPr>
              <a:t> </a:t>
            </a:r>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387602" y="188533"/>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840108"/>
            <a:ext cx="5868359" cy="830997"/>
          </a:xfrm>
          <a:prstGeom prst="rect">
            <a:avLst/>
          </a:prstGeom>
          <a:solidFill>
            <a:schemeClr val="bg1"/>
          </a:solidFill>
        </p:spPr>
        <p:txBody>
          <a:bodyPr wrap="square" rtlCol="0">
            <a:spAutoFit/>
          </a:bodyPr>
          <a:lstStyle/>
          <a:p>
            <a:r>
              <a:rPr lang="en-US" altLang="zh-CN" sz="2400" dirty="0" smtClean="0"/>
              <a:t>Gabriel and </a:t>
            </a:r>
            <a:r>
              <a:rPr lang="en-US" altLang="zh-CN" sz="2400" dirty="0"/>
              <a:t>I </a:t>
            </a:r>
            <a:r>
              <a:rPr lang="en-US" altLang="zh-CN" sz="2400" dirty="0" smtClean="0"/>
              <a:t>trained </a:t>
            </a:r>
            <a:r>
              <a:rPr lang="en-US" altLang="zh-CN" sz="2400" dirty="0"/>
              <a:t>for a charity cycling event.</a:t>
            </a:r>
            <a:endParaRPr lang="en-US" altLang="zh-CN" sz="2400" dirty="0"/>
          </a:p>
        </p:txBody>
      </p:sp>
      <p:sp>
        <p:nvSpPr>
          <p:cNvPr id="3" name="文本框 2"/>
          <p:cNvSpPr txBox="1"/>
          <p:nvPr/>
        </p:nvSpPr>
        <p:spPr>
          <a:xfrm>
            <a:off x="-35213" y="4077797"/>
            <a:ext cx="6358855" cy="461665"/>
          </a:xfrm>
          <a:prstGeom prst="rect">
            <a:avLst/>
          </a:prstGeom>
          <a:solidFill>
            <a:schemeClr val="bg1"/>
          </a:solidFill>
        </p:spPr>
        <p:txBody>
          <a:bodyPr wrap="square" rtlCol="0">
            <a:spAutoFit/>
          </a:bodyPr>
          <a:lstStyle/>
          <a:p>
            <a:r>
              <a:rPr lang="en-US" altLang="zh-CN" sz="2400" dirty="0"/>
              <a:t>we set out for </a:t>
            </a:r>
            <a:r>
              <a:rPr lang="en-US" altLang="zh-CN" sz="2400" dirty="0" err="1" smtClean="0"/>
              <a:t>Tournus</a:t>
            </a:r>
            <a:r>
              <a:rPr lang="en-US" altLang="zh-CN" sz="2400" dirty="0"/>
              <a:t> </a:t>
            </a:r>
            <a:r>
              <a:rPr lang="en-US" altLang="zh-CN" sz="2400" dirty="0" smtClean="0"/>
              <a:t>and paused for lunch. </a:t>
            </a:r>
            <a:endParaRPr lang="en-US" sz="2400" dirty="0">
              <a:latin typeface="Times New Roman" panose="02020603050405020304" charset="0"/>
              <a:cs typeface="Times New Roman" panose="02020603050405020304" charset="0"/>
            </a:endParaRPr>
          </a:p>
        </p:txBody>
      </p:sp>
      <p:sp>
        <p:nvSpPr>
          <p:cNvPr id="4" name="文本框 3"/>
          <p:cNvSpPr txBox="1"/>
          <p:nvPr/>
        </p:nvSpPr>
        <p:spPr>
          <a:xfrm>
            <a:off x="12949" y="3381511"/>
            <a:ext cx="6864660" cy="537210"/>
          </a:xfrm>
          <a:prstGeom prst="rect">
            <a:avLst/>
          </a:prstGeom>
          <a:solidFill>
            <a:schemeClr val="bg1"/>
          </a:solidFill>
        </p:spPr>
        <p:txBody>
          <a:bodyPr wrap="square" rtlCol="0">
            <a:noAutofit/>
          </a:bodyPr>
          <a:lstStyle/>
          <a:p>
            <a:r>
              <a:rPr lang="en-US" altLang="zh-CN" sz="2400" dirty="0"/>
              <a:t>I noticed a girl wearing a USA Basketball T- shirt. </a:t>
            </a:r>
            <a:endParaRPr lang="zh-CN" altLang="zh-CN" sz="2400" dirty="0"/>
          </a:p>
        </p:txBody>
      </p:sp>
      <p:sp>
        <p:nvSpPr>
          <p:cNvPr id="6" name="文本框 5"/>
          <p:cNvSpPr txBox="1"/>
          <p:nvPr/>
        </p:nvSpPr>
        <p:spPr>
          <a:xfrm>
            <a:off x="86409" y="2445130"/>
            <a:ext cx="6841165" cy="822325"/>
          </a:xfrm>
          <a:prstGeom prst="rect">
            <a:avLst/>
          </a:prstGeom>
          <a:solidFill>
            <a:schemeClr val="bg1"/>
          </a:solidFill>
        </p:spPr>
        <p:txBody>
          <a:bodyPr wrap="square" rtlCol="0" anchor="t">
            <a:noAutofit/>
          </a:bodyPr>
          <a:lstStyle/>
          <a:p>
            <a:r>
              <a:rPr lang="en-US" altLang="zh-CN" sz="2400" dirty="0" smtClean="0">
                <a:latin typeface="Times New Roman" panose="02020603050405020304" charset="0"/>
                <a:cs typeface="Times New Roman" panose="02020603050405020304" charset="0"/>
                <a:sym typeface="+mn-ea"/>
              </a:rPr>
              <a:t>They boarded the riverboat and left a shopping bag on the bench. </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6927574" y="1063625"/>
            <a:ext cx="5287921"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 We have to find a way to return it.” I replied. </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7026965" y="3154467"/>
            <a:ext cx="5142505" cy="954107"/>
          </a:xfrm>
          <a:prstGeom prst="rect">
            <a:avLst/>
          </a:prstGeom>
          <a:solidFill>
            <a:schemeClr val="bg1"/>
          </a:solidFill>
        </p:spPr>
        <p:txBody>
          <a:bodyPr wrap="square" rtlCol="0" anchor="t">
            <a:spAutoFit/>
          </a:bodyPr>
          <a:lstStyle/>
          <a:p>
            <a:r>
              <a:rPr lang="en-US" altLang="zh-CN" sz="2800" kern="100" dirty="0">
                <a:solidFill>
                  <a:srgbClr val="0000FF"/>
                </a:solidFill>
                <a:latin typeface="Times New Roman Regular"/>
                <a:ea typeface="宋体" panose="02010600030101010101" pitchFamily="2" charset="-122"/>
                <a:cs typeface="Times New Roman" panose="02020603050405020304" charset="0"/>
              </a:rPr>
              <a:t>Para2:  Then it happened:  </a:t>
            </a:r>
            <a:r>
              <a:rPr lang="en-US" altLang="zh-CN" sz="2800" kern="100" dirty="0" err="1">
                <a:solidFill>
                  <a:srgbClr val="0000FF"/>
                </a:solidFill>
                <a:latin typeface="Times New Roman Regular"/>
                <a:ea typeface="宋体" panose="02010600030101010101" pitchFamily="2" charset="-122"/>
                <a:cs typeface="Times New Roman" panose="02020603050405020304" charset="0"/>
              </a:rPr>
              <a:t>pffft</a:t>
            </a:r>
            <a:r>
              <a:rPr lang="en-US" altLang="zh-CN" sz="2800" kern="100" dirty="0">
                <a:solidFill>
                  <a:srgbClr val="0000FF"/>
                </a:solidFill>
                <a:latin typeface="Times New Roman Regular"/>
                <a:ea typeface="宋体" panose="02010600030101010101" pitchFamily="2" charset="-122"/>
                <a:cs typeface="Times New Roman" panose="02020603050405020304" charset="0"/>
              </a:rPr>
              <a:t>! Flat tire! </a:t>
            </a:r>
            <a:endParaRPr lang="en-US" altLang="zh-CN" sz="2800" kern="100" dirty="0">
              <a:solidFill>
                <a:srgbClr val="0000FF"/>
              </a:solidFill>
              <a:latin typeface="Times New Roman Regular"/>
              <a:ea typeface="宋体"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59961" y="1239204"/>
            <a:ext cx="6614937" cy="1093640"/>
          </a:xfrm>
          <a:prstGeom prst="rect">
            <a:avLst/>
          </a:prstGeom>
          <a:solidFill>
            <a:schemeClr val="bg1"/>
          </a:solidFill>
        </p:spPr>
        <p:txBody>
          <a:bodyPr wrap="square" rtlCol="0" anchor="t">
            <a:noAutofit/>
          </a:bodyPr>
          <a:lstStyle/>
          <a:p>
            <a:r>
              <a:rPr lang="en-US" altLang="zh-CN" sz="2400" dirty="0" smtClean="0">
                <a:latin typeface="Times New Roman" panose="02020603050405020304" charset="0"/>
                <a:cs typeface="Times New Roman" panose="02020603050405020304" charset="0"/>
                <a:sym typeface="+mn-ea"/>
              </a:rPr>
              <a:t>I held up the bag and waved at her and the </a:t>
            </a:r>
            <a:r>
              <a:rPr lang="en-US" altLang="zh-CN" sz="2400" dirty="0">
                <a:latin typeface="Times New Roman" panose="02020603050405020304" charset="0"/>
                <a:cs typeface="Times New Roman" panose="02020603050405020304" charset="0"/>
                <a:sym typeface="+mn-ea"/>
              </a:rPr>
              <a:t>girl noticed the </a:t>
            </a:r>
            <a:r>
              <a:rPr lang="en-US" altLang="zh-CN" sz="2400" dirty="0" smtClean="0">
                <a:latin typeface="Times New Roman" panose="02020603050405020304" charset="0"/>
                <a:cs typeface="Times New Roman" panose="02020603050405020304" charset="0"/>
                <a:sym typeface="+mn-ea"/>
              </a:rPr>
              <a:t>bag. She didn’t think she would get the stuff  back. </a:t>
            </a:r>
            <a:endParaRPr lang="en-US" altLang="zh-CN" sz="2400" dirty="0">
              <a:latin typeface="Times New Roman" panose="02020603050405020304" charset="0"/>
              <a:cs typeface="Times New Roman" panose="02020603050405020304" charset="0"/>
              <a:sym typeface="+mn-ea"/>
            </a:endParaRPr>
          </a:p>
        </p:txBody>
      </p:sp>
      <p:sp>
        <p:nvSpPr>
          <p:cNvPr id="11" name="文本框 10"/>
          <p:cNvSpPr txBox="1"/>
          <p:nvPr/>
        </p:nvSpPr>
        <p:spPr>
          <a:xfrm>
            <a:off x="1810265" y="17808"/>
            <a:ext cx="6088157" cy="1126743"/>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Running alongside the boat, Gabriel learned from a sailor that the boat’s next stop was </a:t>
            </a:r>
            <a:r>
              <a:rPr lang="en-US" altLang="zh-CN" sz="2400" dirty="0" err="1">
                <a:latin typeface="Times New Roman" panose="02020603050405020304" charset="0"/>
                <a:cs typeface="Times New Roman" panose="02020603050405020304" charset="0"/>
                <a:sym typeface="+mn-ea"/>
              </a:rPr>
              <a:t>Mâcon</a:t>
            </a:r>
            <a:r>
              <a:rPr lang="en-US" altLang="zh-CN" sz="2400" dirty="0">
                <a:latin typeface="Times New Roman" panose="02020603050405020304" charset="0"/>
                <a:cs typeface="Times New Roman" panose="02020603050405020304" charset="0"/>
                <a:sym typeface="+mn-ea"/>
              </a:rPr>
              <a:t> —— our destination as well. </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10" grpId="0" animBg="1"/>
      <p:bldP spid="8"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One day, after checking our tires(</a:t>
                      </a:r>
                      <a:r>
                        <a:rPr kumimoji="0" lang="zh-CN" altLang="en-US"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轮胎</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we set out for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Tournus</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Upon arrival, Gabriel and I </a:t>
                      </a:r>
                      <a:r>
                        <a:rPr kumimoji="0" lang="en-US" altLang="zh-CN" sz="2500" b="0" i="0" u="none" strike="noStrike" kern="100" cap="none" spc="0" normalizeH="0" baseline="0" noProof="0" dirty="0" smtClean="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parked our bikes near the river and walked to the town square. </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We’d just ridden 33 kilometers, and we were starving. We planned to get lunch and then ride to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Mâcon</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small city in France on the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Saône</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River. </a:t>
                      </a:r>
                      <a:endPar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smtClean="0">
                          <a:solidFill>
                            <a:srgbClr val="CC00CC"/>
                          </a:solidFill>
                        </a:rPr>
                        <a:t> </a:t>
                      </a:r>
                      <a:r>
                        <a:rPr lang="en-US" altLang="zh-CN" sz="2800" b="1" dirty="0" smtClean="0">
                          <a:solidFill>
                            <a:srgbClr val="CC00CC"/>
                          </a:solidFill>
                        </a:rPr>
                        <a:t>1. </a:t>
                      </a:r>
                      <a:r>
                        <a:rPr kumimoji="0" lang="en-US" altLang="zh-CN" sz="2800" b="1" i="0" u="none" strike="noStrike" kern="100" cap="none" spc="0" normalizeH="0" baseline="0" noProof="0" dirty="0" smtClean="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 As we approached our bikes parked near the river, we exchanged a look and exclaimed in unison, “ Let’s ride to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Mâcon</a:t>
                      </a:r>
                      <a:r>
                        <a:rPr kumimoji="0" lang="en-US" altLang="zh-CN" sz="2800" b="1" i="0" u="none" strike="noStrike" kern="100" cap="none" spc="0" normalizeH="0" baseline="0" noProof="0" dirty="0" smtClean="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 !”    Thrilled at the brilliant idea, Gabriel and I packed up, mounted our bikes and set out for our destination. </a:t>
                      </a:r>
                      <a:endParaRPr kumimoji="0" lang="zh-CN" altLang="en-US" sz="2800" b="0" i="0" u="none" strike="noStrike" kern="1200" cap="none" spc="0" normalizeH="0" baseline="0" noProof="0" dirty="0" smtClean="0">
                        <a:ln>
                          <a:noFill/>
                        </a:ln>
                        <a:solidFill>
                          <a:srgbClr val="C00000"/>
                        </a:solidFill>
                        <a:effectLst/>
                        <a:uLnTx/>
                        <a:uFillTx/>
                        <a:latin typeface="+mn-lt"/>
                        <a:ea typeface="+mn-ea"/>
                        <a:cs typeface="+mn-cs"/>
                      </a:endParaRPr>
                    </a:p>
                    <a:p>
                      <a:endParaRPr lang="en-US" altLang="zh-CN" sz="2800" b="0" dirty="0" smtClean="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…We’d just ridden 33 kilometers, and </a:t>
                      </a:r>
                      <a:r>
                        <a:rPr kumimoji="0" lang="en-US" altLang="zh-CN" sz="2500" b="0" i="0" u="none" strike="noStrike" kern="100" cap="none" spc="0" normalizeH="0" baseline="0" noProof="0" dirty="0" smtClean="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we were starving. </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 planned to get lunch and then ride to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Mâcon</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small city in France on the </a:t>
                      </a:r>
                      <a:r>
                        <a:rPr kumimoji="0" lang="en-US" altLang="zh-CN" sz="2500" b="0" i="0" u="none" strike="noStrike" kern="1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Saône</a:t>
                      </a: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River. </a:t>
                      </a:r>
                      <a:endPar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It was market day. Locals were busy filling their baskets with groceries. Tourists hunted for gifts. </a:t>
                      </a:r>
                      <a:r>
                        <a:rPr kumimoji="0" lang="en-US" altLang="zh-CN" sz="2500" b="0" i="0" u="none" strike="noStrike" kern="100" cap="none" spc="0" normalizeH="0" baseline="0" noProof="0" dirty="0" smtClean="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Gabriel and I bought a long, thin loaf of bread and some Brie, a soft cheese which tasted awesome.</a:t>
                      </a:r>
                      <a:endParaRPr kumimoji="0" lang="en-US" altLang="zh-CN" sz="2500" b="0" i="0" u="none" strike="noStrike" kern="100" cap="none" spc="0" normalizeH="0" baseline="0" noProof="0" dirty="0" smtClean="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smtClean="0">
                          <a:solidFill>
                            <a:srgbClr val="CC00CC"/>
                          </a:solidFill>
                        </a:rPr>
                        <a:t>2</a:t>
                      </a:r>
                      <a:r>
                        <a:rPr lang="en-US" altLang="zh-CN" sz="2800" b="1" dirty="0" smtClean="0">
                          <a:solidFill>
                            <a:srgbClr val="CC00CC"/>
                          </a:solidFill>
                        </a:rPr>
                        <a:t>. </a:t>
                      </a:r>
                      <a:r>
                        <a:rPr kumimoji="0" lang="en-US" altLang="zh-CN" sz="2800" b="1" i="0" u="none" strike="noStrike" kern="100" cap="none" spc="0" normalizeH="0" baseline="0" noProof="0" dirty="0" smtClean="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With renewed energy from bread and Brie, </a:t>
                      </a:r>
                      <a:r>
                        <a:rPr kumimoji="0" lang="en-US" altLang="zh-CN" sz="2800" b="0" i="0" u="none" strike="noStrike" kern="100" cap="none" spc="0" normalizeH="0" baseline="0" noProof="0" dirty="0" smtClean="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charset="0"/>
                        </a:rPr>
                        <a:t>we packed up, hopped on to our bicycles and hit the road.</a:t>
                      </a:r>
                      <a:endParaRPr kumimoji="0" lang="zh-CN" altLang="en-US" sz="2800" b="0" i="0" u="none" strike="noStrike" kern="1200" cap="none" spc="0" normalizeH="0" baseline="0" noProof="0" dirty="0" smtClean="0">
                        <a:ln>
                          <a:noFill/>
                        </a:ln>
                        <a:solidFill>
                          <a:srgbClr val="C00000"/>
                        </a:solidFill>
                        <a:effectLst/>
                        <a:uLnTx/>
                        <a:uFillTx/>
                        <a:latin typeface="+mn-lt"/>
                        <a:ea typeface="+mn-ea"/>
                        <a:cs typeface="+mn-cs"/>
                      </a:endParaRPr>
                    </a:p>
                    <a:p>
                      <a:endParaRPr lang="en-US" altLang="zh-CN" sz="2800" b="0" dirty="0" smtClean="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10985</Words>
  <Application>WPS 演示</Application>
  <PresentationFormat>宽屏</PresentationFormat>
  <Paragraphs>312</Paragraphs>
  <Slides>26</Slides>
  <Notes>12</Notes>
  <HiddenSlides>1</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26</vt:i4>
      </vt:variant>
    </vt:vector>
  </HeadingPairs>
  <TitlesOfParts>
    <vt:vector size="47" baseType="lpstr">
      <vt:lpstr>Arial</vt:lpstr>
      <vt:lpstr>宋体</vt:lpstr>
      <vt:lpstr>Wingdings</vt:lpstr>
      <vt:lpstr>微软雅黑 Light</vt:lpstr>
      <vt:lpstr>微软雅黑</vt:lpstr>
      <vt:lpstr>思源黑体</vt:lpstr>
      <vt:lpstr>Tahoma</vt:lpstr>
      <vt:lpstr>Aharoni</vt:lpstr>
      <vt:lpstr>Times New Roman</vt:lpstr>
      <vt:lpstr>等线</vt:lpstr>
      <vt:lpstr>Times New Roman Regular</vt:lpstr>
      <vt:lpstr>Yu Gothic UI Semibold</vt:lpstr>
      <vt:lpstr>Arial Unicode MS</vt:lpstr>
      <vt:lpstr>等线 Light</vt:lpstr>
      <vt:lpstr>Calibri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126</cp:revision>
  <cp:lastPrinted>2024-05-26T21:50:00Z</cp:lastPrinted>
  <dcterms:created xsi:type="dcterms:W3CDTF">2024-05-26T21:50:00Z</dcterms:created>
  <dcterms:modified xsi:type="dcterms:W3CDTF">2024-09-25T04:44:08Z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