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34" r:id="rId3"/>
    <p:sldId id="256" r:id="rId4"/>
    <p:sldId id="262" r:id="rId5"/>
    <p:sldId id="265" r:id="rId6"/>
    <p:sldId id="264" r:id="rId7"/>
    <p:sldId id="308" r:id="rId8"/>
    <p:sldId id="257" r:id="rId9"/>
    <p:sldId id="258" r:id="rId10"/>
    <p:sldId id="282" r:id="rId11"/>
    <p:sldId id="260" r:id="rId12"/>
    <p:sldId id="277" r:id="rId13"/>
    <p:sldId id="278" r:id="rId14"/>
    <p:sldId id="275" r:id="rId15"/>
    <p:sldId id="276" r:id="rId16"/>
    <p:sldId id="306" r:id="rId17"/>
    <p:sldId id="298" r:id="rId18"/>
    <p:sldId id="307" r:id="rId19"/>
    <p:sldId id="330" r:id="rId20"/>
    <p:sldId id="283" r:id="rId21"/>
    <p:sldId id="326" r:id="rId22"/>
    <p:sldId id="33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tags" Target="../tags/tag7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72890" y="218440"/>
            <a:ext cx="4338955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Step1 5R解读故事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360</a:t>
            </a: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w+26w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2400" b="1">
              <a:solidFill>
                <a:schemeClr val="accent6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0080" y="218440"/>
            <a:ext cx="3326765" cy="483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Ⅳ.五四三法则应用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67350" y="2496185"/>
            <a:ext cx="1979295" cy="1188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Read for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characters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and </a:t>
            </a:r>
            <a:r>
              <a:rPr lang="en-US" altLang="zh-CN" sz="2400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conflict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400" b="1">
              <a:solidFill>
                <a:schemeClr val="accent6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" name="左箭头 28"/>
          <p:cNvSpPr/>
          <p:nvPr/>
        </p:nvSpPr>
        <p:spPr>
          <a:xfrm rot="10800000">
            <a:off x="7449185" y="3000375"/>
            <a:ext cx="506730" cy="321945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959090" y="979170"/>
            <a:ext cx="3902710" cy="5327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/>
              <a:t>    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Having </a:t>
            </a:r>
            <a:r>
              <a:rPr lang="en-US" altLang="zh-CN" sz="2400" b="1" u="sng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criticized 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Mary’s strange hairstyle, </a:t>
            </a:r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Lucy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had a ________</a:t>
            </a:r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with Mary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. However, this time, she ________ Mary’s ordinary hairstyle and </a:t>
            </a:r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suggested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they wear the same style as a sign of</a:t>
            </a:r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b="1" u="sng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solidarity </a:t>
            </a:r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（团结） and friendship.</a:t>
            </a:r>
            <a:r>
              <a:rPr lang="en-US" altLang="zh-CN" sz="24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But thinking of their last _____________, Mary ________.</a:t>
            </a:r>
            <a:endParaRPr lang="en-US" altLang="zh-CN" sz="24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endParaRPr lang="en-US" altLang="zh-CN" sz="2400"/>
          </a:p>
        </p:txBody>
      </p:sp>
      <p:grpSp>
        <p:nvGrpSpPr>
          <p:cNvPr id="8" name="组合 7"/>
          <p:cNvGrpSpPr/>
          <p:nvPr/>
        </p:nvGrpSpPr>
        <p:grpSpPr>
          <a:xfrm>
            <a:off x="467995" y="917575"/>
            <a:ext cx="4913630" cy="5858510"/>
            <a:chOff x="737" y="1445"/>
            <a:chExt cx="7738" cy="9226"/>
          </a:xfrm>
        </p:grpSpPr>
        <p:sp>
          <p:nvSpPr>
            <p:cNvPr id="13" name="文本框 12"/>
            <p:cNvSpPr txBox="1"/>
            <p:nvPr/>
          </p:nvSpPr>
          <p:spPr>
            <a:xfrm>
              <a:off x="737" y="1445"/>
              <a:ext cx="7737" cy="9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noAutofit/>
            </a:bodyPr>
            <a:p>
              <a:pPr algn="l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rcRect l="5866" t="45854" r="7927" b="9553"/>
            <a:stretch>
              <a:fillRect/>
            </a:stretch>
          </p:blipFill>
          <p:spPr>
            <a:xfrm>
              <a:off x="1286" y="2678"/>
              <a:ext cx="4103" cy="174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" y="5803"/>
              <a:ext cx="1550" cy="2012"/>
            </a:xfrm>
            <a:prstGeom prst="ellipse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rcRect l="27885" t="19703" r="522" b="21469"/>
            <a:stretch>
              <a:fillRect/>
            </a:stretch>
          </p:blipFill>
          <p:spPr>
            <a:xfrm>
              <a:off x="1430" y="5803"/>
              <a:ext cx="1578" cy="2322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578" y="1797"/>
              <a:ext cx="2608" cy="5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Her classmates</a:t>
              </a:r>
              <a:endParaRPr lang="en-US" altLang="zh-CN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144" y="1542"/>
              <a:ext cx="2928" cy="101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Their teacher, Mr Green</a:t>
              </a:r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rcRect r="-4124" b="2092"/>
            <a:stretch>
              <a:fillRect/>
            </a:stretch>
          </p:blipFill>
          <p:spPr>
            <a:xfrm>
              <a:off x="3851" y="4560"/>
              <a:ext cx="767" cy="200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8" y="4617"/>
              <a:ext cx="1409" cy="1640"/>
            </a:xfrm>
            <a:prstGeom prst="ellipse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170" y="5003"/>
              <a:ext cx="1613" cy="62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sz="20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Mary</a:t>
              </a:r>
              <a:endPara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85" y="4725"/>
              <a:ext cx="1205" cy="72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sz="20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Lucy</a:t>
              </a:r>
              <a:r>
                <a:rPr lang="en-US" altLang="zh-CN" sz="2400" b="1"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 </a:t>
              </a:r>
              <a:endPara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78" y="8256"/>
              <a:ext cx="1656" cy="111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sz="20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Mary’s </a:t>
              </a:r>
              <a:endPara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  <a:p>
              <a:pPr algn="l"/>
              <a:r>
                <a:rPr lang="en-US" altLang="zh-CN" sz="20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mother</a:t>
              </a:r>
              <a:r>
                <a:rPr lang="en-US" altLang="zh-CN" sz="2000" b="1"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 </a:t>
              </a:r>
              <a:endPara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705" y="7910"/>
              <a:ext cx="1770" cy="130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sz="2400" b="1"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 </a:t>
              </a:r>
              <a:r>
                <a:rPr lang="en-US" altLang="zh-CN" sz="20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Lucy’s</a:t>
              </a:r>
              <a:endPara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  <a:p>
              <a:pPr algn="l"/>
              <a:r>
                <a:rPr lang="en-US" altLang="zh-CN" sz="20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 mother</a:t>
              </a:r>
              <a:r>
                <a:rPr lang="en-US" altLang="zh-CN" sz="2400" b="1"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 </a:t>
              </a:r>
              <a:endPara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rcRect l="18889" t="23224" r="21167" b="888"/>
            <a:stretch>
              <a:fillRect/>
            </a:stretch>
          </p:blipFill>
          <p:spPr>
            <a:xfrm>
              <a:off x="3636" y="6646"/>
              <a:ext cx="2871" cy="2084"/>
            </a:xfrm>
            <a:prstGeom prst="round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851" y="8927"/>
              <a:ext cx="2563" cy="145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students who had an interest in art</a:t>
              </a:r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87" y="2687"/>
              <a:ext cx="1803" cy="1803"/>
            </a:xfrm>
            <a:prstGeom prst="ellipse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8326755" y="2110740"/>
            <a:ext cx="124523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conflict</a:t>
            </a:r>
            <a:endParaRPr lang="en-US" altLang="zh-CN" sz="24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30210" y="3000375"/>
            <a:ext cx="124523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praised</a:t>
            </a:r>
            <a:endParaRPr lang="en-US" altLang="zh-CN" sz="24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75445" y="5392420"/>
            <a:ext cx="196405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disagreement</a:t>
            </a:r>
            <a:endParaRPr lang="en-US" altLang="zh-CN" sz="24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00465" y="5916295"/>
            <a:ext cx="116014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refused</a:t>
            </a:r>
            <a:endParaRPr lang="en-US" altLang="zh-CN" sz="24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12" grpId="0"/>
      <p:bldP spid="14" grpId="0"/>
      <p:bldP spid="15" grpId="0"/>
      <p:bldP spid="16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17195" y="504190"/>
            <a:ext cx="3712845" cy="8299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marL="0" lvl="1" algn="l">
              <a:buClrTx/>
              <a:buSzTx/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Read for plot and emotional changes</a:t>
            </a:r>
            <a:endParaRPr lang="en-US" altLang="zh-CN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4554855" y="1881505"/>
            <a:ext cx="5053330" cy="4024630"/>
          </a:xfrm>
          <a:prstGeom prst="triangle">
            <a:avLst>
              <a:gd name="adj" fmla="val 4978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803015" y="5518150"/>
            <a:ext cx="1690370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opening(</a:t>
            </a:r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开端）</a:t>
            </a:r>
            <a:r>
              <a:rPr lang="en-US" altLang="zh-CN" sz="24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66055" y="2884170"/>
            <a:ext cx="1659890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build-up </a:t>
            </a:r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发展</a:t>
            </a: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endParaRPr lang="en-US" altLang="zh-CN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77000" y="1471295"/>
            <a:ext cx="1455420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climax</a:t>
            </a:r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高潮</a:t>
            </a: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endParaRPr lang="en-US" altLang="zh-CN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23505" y="2985770"/>
            <a:ext cx="158178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falling action</a:t>
            </a:r>
            <a:endParaRPr lang="en-US" altLang="zh-CN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/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  </a:t>
            </a:r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回落</a:t>
            </a: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endParaRPr lang="en-US" altLang="zh-CN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37195" y="5624195"/>
            <a:ext cx="1570990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ending </a:t>
            </a:r>
            <a:r>
              <a:rPr lang="zh-CN" altLang="en-US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结局</a:t>
            </a: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endParaRPr lang="en-US" altLang="zh-CN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6555" y="5283835"/>
            <a:ext cx="3391535" cy="1287145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wrap="square">
            <a:noAutofit/>
          </a:bodyPr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Mary’s fashionable clothes and trendy hairstyles often </a:t>
            </a: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__________________her classmates. Despite... </a:t>
            </a:r>
            <a:endParaRPr lang="en-US" altLang="zh-CN" sz="2000" b="1"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6885" y="6028055"/>
            <a:ext cx="4463415" cy="606425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noAutofit/>
          </a:bodyPr>
          <a:p>
            <a:pPr algn="l"/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Mary: moverick n. (</a:t>
            </a:r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casual; easy-going; unconventional;</a:t>
            </a:r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）</a:t>
            </a:r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Lucy: critical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9" name="直接箭头连接符 8"/>
          <p:cNvCxnSpPr>
            <a:stCxn id="12" idx="0"/>
            <a:endCxn id="13" idx="2"/>
          </p:cNvCxnSpPr>
          <p:nvPr/>
        </p:nvCxnSpPr>
        <p:spPr>
          <a:xfrm flipV="1">
            <a:off x="4648200" y="3282950"/>
            <a:ext cx="1447800" cy="2235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17195" y="4145915"/>
            <a:ext cx="4502785" cy="1033780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wrap="square">
            <a:noAutofit/>
          </a:bodyPr>
          <a:p>
            <a:pPr algn="l"/>
            <a:r>
              <a:rPr lang="en-US" altLang="zh-CN" sz="20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One day, Mary arrived at school with an_______ hair, determined to give up fashion and devote herself to studying.</a:t>
            </a:r>
            <a:endParaRPr lang="en-US" altLang="zh-CN" sz="20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3750" y="3169285"/>
            <a:ext cx="4240530" cy="911860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wrap="square">
            <a:noAutofit/>
          </a:bodyPr>
          <a:p>
            <a:pPr algn="l"/>
            <a:r>
              <a:rPr lang="en-US" altLang="zh-CN" sz="1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   </a:t>
            </a:r>
            <a:r>
              <a:rPr lang="en-US" altLang="zh-CN" sz="1800" b="1">
                <a:uFillTx/>
                <a:latin typeface="Times New Roman" panose="02020603050405020304" charset="0"/>
                <a:ea typeface="微软雅黑" panose="020B0503020204020204" charset="-122"/>
              </a:rPr>
              <a:t>Although Lucy</a:t>
            </a:r>
            <a:r>
              <a:rPr lang="en-US" altLang="zh-CN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 _________Mary’s ordinary hairstyle and...But thinking of their last ______________, Mary refused.</a:t>
            </a:r>
            <a:endParaRPr lang="en-US" altLang="zh-CN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/>
            <a:endParaRPr lang="en-US" altLang="zh-CN" sz="1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22645" y="3474720"/>
            <a:ext cx="1723390" cy="606425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noAutofit/>
          </a:bodyPr>
          <a:p>
            <a:pPr algn="l"/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still annoyed with Lucy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58010" y="1870075"/>
            <a:ext cx="3971925" cy="922020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wrap="square">
            <a:spAutoFit/>
          </a:bodyPr>
          <a:p>
            <a:pPr algn="l"/>
            <a:r>
              <a:rPr lang="en-US" altLang="zh-CN" sz="18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With her mother’s efforts, Mary and Lucy spent a day of relaxation and self-care...</a:t>
            </a:r>
            <a:endParaRPr lang="en-US" altLang="zh-CN" sz="18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82360" y="2375535"/>
            <a:ext cx="1855470" cy="438150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noAutofit/>
          </a:bodyPr>
          <a:p>
            <a:pPr algn="l"/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  happy and ... 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41975" y="133985"/>
            <a:ext cx="4035425" cy="1127760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wrap="square">
            <a:noAutofit/>
          </a:bodyPr>
          <a:p>
            <a:pPr algn="l"/>
            <a:r>
              <a:rPr lang="en-US" altLang="zh-CN" sz="1800" b="1">
                <a:latin typeface="Arial" panose="020B0604020202020204" pitchFamily="34" charset="0"/>
                <a:ea typeface="微软雅黑" panose="020B0503020204020204" charset="-122"/>
              </a:rPr>
              <a:t>On Sunday, they____________gifts,  ________each other,  _______each other’s painting, and _________ to work on a after-school art project.</a:t>
            </a:r>
            <a:endParaRPr lang="en-US" altLang="zh-CN" sz="1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001000" y="1433830"/>
            <a:ext cx="2972435" cy="629285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noAutofit/>
          </a:bodyPr>
          <a:p>
            <a:pPr algn="l"/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pleasant; 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active; 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cooperative;</a:t>
            </a:r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 empathetic;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382760" y="2688590"/>
            <a:ext cx="2502535" cy="1665605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wrap="square">
            <a:noAutofit/>
          </a:bodyPr>
          <a:p>
            <a:pPr algn="l"/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Pa</a:t>
            </a:r>
            <a:r>
              <a:rPr lang="en-US" altLang="zh-CN" sz="18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ragraph I：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Mary and Lucy’s 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art project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soon became a 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school- wide initiative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.  ... ...</a:t>
            </a:r>
            <a:endParaRPr lang="en-US" altLang="zh-CN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514205" y="4893310"/>
            <a:ext cx="2677795" cy="176339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noAutofit/>
          </a:bodyPr>
          <a:p>
            <a:pPr algn="l"/>
            <a:r>
              <a:rPr lang="zh-CN" altLang="en-US" sz="16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Paragraph II：One day, Mary entered the classroom to find Lucy wearing </a:t>
            </a:r>
            <a:r>
              <a:rPr lang="zh-CN" altLang="en-US" sz="16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the same hairstyle as hers</a:t>
            </a:r>
            <a:r>
              <a:rPr lang="zh-CN" altLang="en-US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.</a:t>
            </a:r>
            <a:endParaRPr lang="zh-CN" altLang="en-US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... ...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7195" y="55880"/>
            <a:ext cx="3685540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Step1 5R解读故事</a:t>
            </a:r>
            <a:endParaRPr lang="en-US" altLang="zh-CN" sz="2400" b="1">
              <a:solidFill>
                <a:schemeClr val="accent6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6331585" y="1855470"/>
            <a:ext cx="651510" cy="9569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7157720" y="1855470"/>
            <a:ext cx="769620" cy="11766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8345805" y="3716655"/>
            <a:ext cx="1096645" cy="17075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215255" y="4143375"/>
            <a:ext cx="3535680" cy="1418590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noAutofit/>
          </a:bodyPr>
          <a:p>
            <a:pPr algn="l"/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Mary-- 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careful and determined; 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Her classmates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--  curious; 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Her teacher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-- relieved and delighted; Lucy--approval and kind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5145" y="5883910"/>
            <a:ext cx="221678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set her apart from</a:t>
            </a:r>
            <a:endParaRPr lang="en-US" altLang="zh-CN" sz="2000" b="1">
              <a:solidFill>
                <a:srgbClr val="C0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9455" y="4498340"/>
            <a:ext cx="108077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ordinary</a:t>
            </a:r>
            <a:endParaRPr lang="en-US" altLang="zh-CN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3030" y="3169285"/>
            <a:ext cx="105664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praised</a:t>
            </a:r>
            <a:endParaRPr lang="en-US" altLang="zh-CN" sz="20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0225" y="3716655"/>
            <a:ext cx="168719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disagreement</a:t>
            </a:r>
            <a:endParaRPr lang="en-US" altLang="zh-CN" sz="2000" b="1">
              <a:solidFill>
                <a:srgbClr val="FF0000"/>
              </a:solidFill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61580" y="121285"/>
            <a:ext cx="1455420" cy="389890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exchanged</a:t>
            </a:r>
            <a:endParaRPr lang="en-US" altLang="zh-CN" sz="1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41975" y="394970"/>
            <a:ext cx="1115695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forgave</a:t>
            </a:r>
            <a:endParaRPr lang="en-US" altLang="zh-CN" sz="1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96555" y="394970"/>
            <a:ext cx="1020445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praised</a:t>
            </a:r>
            <a:endParaRPr lang="en-US" altLang="zh-CN" sz="1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41970" y="685800"/>
            <a:ext cx="103378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agreed</a:t>
            </a:r>
            <a:endParaRPr lang="en-US" altLang="zh-CN" sz="1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 animBg="1"/>
      <p:bldP spid="11" grpId="0" animBg="1"/>
      <p:bldP spid="12" grpId="0" animBg="1"/>
      <p:bldP spid="3" grpId="0" bldLvl="0" animBg="1"/>
      <p:bldP spid="5" grpId="0" bldLvl="0" animBg="1"/>
      <p:bldP spid="21" grpId="0" animBg="1"/>
      <p:bldP spid="22" grpId="0" animBg="1"/>
      <p:bldP spid="23" grpId="0" animBg="1"/>
      <p:bldP spid="13" grpId="0" animBg="1"/>
      <p:bldP spid="24" grpId="0" bldLvl="0" animBg="1"/>
      <p:bldP spid="27" grpId="0" bldLvl="0" animBg="1"/>
      <p:bldP spid="14" grpId="0" animBg="1"/>
      <p:bldP spid="29" grpId="0" bldLvl="0" animBg="1"/>
      <p:bldP spid="30" grpId="0" bldLvl="0" animBg="1"/>
      <p:bldP spid="15" grpId="0" animBg="1"/>
      <p:bldP spid="31" grpId="0" animBg="1"/>
      <p:bldP spid="16" grpId="0" animBg="1"/>
      <p:bldP spid="4" grpId="0" animBg="1"/>
      <p:bldP spid="32" grpId="0" animBg="1"/>
      <p:bldP spid="2" grpId="0"/>
      <p:bldP spid="6" grpId="0"/>
      <p:bldP spid="7" grpId="0"/>
      <p:bldP spid="8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文本框 32"/>
          <p:cNvSpPr txBox="1"/>
          <p:nvPr/>
        </p:nvSpPr>
        <p:spPr>
          <a:xfrm>
            <a:off x="582930" y="124460"/>
            <a:ext cx="3187700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Step1 5R解读故事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70630" y="194310"/>
            <a:ext cx="3112135" cy="452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noAutofit/>
          </a:bodyPr>
          <a:p>
            <a:pPr marL="0" lvl="1" algn="l">
              <a:buClrTx/>
              <a:buSzTx/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Predict the story</a:t>
            </a:r>
            <a:endParaRPr lang="en-US" altLang="zh-CN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3255" y="716280"/>
            <a:ext cx="856869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800">
                <a:latin typeface="Arial" panose="020B0604020202020204" pitchFamily="34" charset="0"/>
                <a:ea typeface="微软雅黑" panose="020B0503020204020204" charset="-122"/>
              </a:rPr>
              <a:t>Interpret the first sentence of every given paragraph</a:t>
            </a:r>
            <a:endParaRPr lang="en-US" altLang="zh-CN" sz="2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255" y="1323975"/>
            <a:ext cx="10525125" cy="246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Para1.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Mary and Lucy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’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 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art project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soon became a 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school- wide initiative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.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1.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 How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did Mary and Lucy feel about the present situation?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2.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Who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took part in the art project? And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What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are the characteristics of their works?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3.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How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was the relationship between Mary and Lucy developing?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4690" y="3872865"/>
            <a:ext cx="10473690" cy="2609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Para2.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One day, 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Mary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entered the classroom to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find Lucy wearing the same hairstyle as hers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.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1. Seeing Lucy wearing the same hairstyle as hers,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</a:t>
            </a:r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ow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did Mary feel? 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what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did Mary say and do ?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What about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Lucy?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2.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How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did the other classmates and Mr Green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react to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the scene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？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3. </a:t>
            </a:r>
            <a:r>
              <a:rPr lang="en-US" altLang="zh-CN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What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have we learned from the story?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 animBg="1"/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671310" y="820420"/>
            <a:ext cx="4881884" cy="5485130"/>
            <a:chOff x="737" y="1445"/>
            <a:chExt cx="7737" cy="9227"/>
          </a:xfrm>
        </p:grpSpPr>
        <p:sp>
          <p:nvSpPr>
            <p:cNvPr id="13" name="文本框 12"/>
            <p:cNvSpPr txBox="1"/>
            <p:nvPr/>
          </p:nvSpPr>
          <p:spPr>
            <a:xfrm>
              <a:off x="737" y="1445"/>
              <a:ext cx="7737" cy="92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noAutofit/>
            </a:bodyPr>
            <a:p>
              <a:pPr algn="l"/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rcRect l="5866" t="45854" r="7927" b="9553"/>
            <a:stretch>
              <a:fillRect/>
            </a:stretch>
          </p:blipFill>
          <p:spPr>
            <a:xfrm>
              <a:off x="1286" y="2678"/>
              <a:ext cx="4103" cy="174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" y="5803"/>
              <a:ext cx="1550" cy="2012"/>
            </a:xfrm>
            <a:prstGeom prst="ellipse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rcRect l="27885" t="19703" r="522" b="21469"/>
            <a:stretch>
              <a:fillRect/>
            </a:stretch>
          </p:blipFill>
          <p:spPr>
            <a:xfrm>
              <a:off x="1430" y="5803"/>
              <a:ext cx="1578" cy="2322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430" y="1455"/>
              <a:ext cx="2608" cy="10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Her classmates</a:t>
              </a:r>
              <a:endParaRPr lang="en-US" altLang="zh-CN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144" y="1542"/>
              <a:ext cx="2928" cy="10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Their teacher, Mr Green</a:t>
              </a:r>
              <a:endParaRPr lang="zh-CN" altLang="en-US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 rot="0">
              <a:off x="2170" y="4560"/>
              <a:ext cx="5320" cy="2002"/>
              <a:chOff x="10542" y="4110"/>
              <a:chExt cx="5511" cy="2037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rcRect r="-4124" b="2092"/>
              <a:stretch>
                <a:fillRect/>
              </a:stretch>
            </p:blipFill>
            <p:spPr>
              <a:xfrm>
                <a:off x="12283" y="4110"/>
                <a:ext cx="795" cy="2037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64" y="4168"/>
                <a:ext cx="1460" cy="1669"/>
              </a:xfrm>
              <a:prstGeom prst="ellipse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10542" y="4561"/>
                <a:ext cx="1671" cy="6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p>
                <a:pPr algn="l"/>
                <a:r>
                  <a:rPr lang="en-US" altLang="zh-CN" sz="2000" b="1">
                    <a:solidFill>
                      <a:srgbClr val="FF0000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  <a:sym typeface="+mn-ea"/>
                  </a:rPr>
                  <a:t>Mary</a:t>
                </a:r>
                <a:endParaRPr lang="en-US" altLang="zh-CN" sz="20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4805" y="4278"/>
                <a:ext cx="1248" cy="7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p>
                <a:pPr algn="l"/>
                <a:r>
                  <a:rPr lang="en-US" altLang="zh-CN" sz="2000" b="1">
                    <a:solidFill>
                      <a:srgbClr val="FF0000"/>
                    </a:solidFill>
                    <a:uFillTx/>
                    <a:latin typeface="Times New Roman" panose="02020603050405020304" charset="0"/>
                    <a:ea typeface="微软雅黑" panose="020B0503020204020204" charset="-122"/>
                    <a:sym typeface="+mn-ea"/>
                  </a:rPr>
                  <a:t>Lucy</a:t>
                </a:r>
                <a:r>
                  <a:rPr lang="en-US" altLang="zh-CN" sz="2400" b="1">
                    <a:uFillTx/>
                    <a:latin typeface="Times New Roman" panose="02020603050405020304" charset="0"/>
                    <a:ea typeface="微软雅黑" panose="020B0503020204020204" charset="-122"/>
                    <a:sym typeface="+mn-ea"/>
                  </a:rPr>
                  <a:t> </a:t>
                </a:r>
                <a:endParaRPr lang="en-US" altLang="zh-CN" sz="24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578" y="8256"/>
              <a:ext cx="1656" cy="11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sz="20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Mary’s </a:t>
              </a:r>
              <a:endPara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  <a:p>
              <a:pPr algn="l"/>
              <a:r>
                <a:rPr lang="en-US" altLang="zh-CN" sz="20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mother</a:t>
              </a:r>
              <a:r>
                <a:rPr lang="en-US" altLang="zh-CN" sz="2000" b="1"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 </a:t>
              </a:r>
              <a:endPara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704" y="7910"/>
              <a:ext cx="1770" cy="13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sz="2400" b="1"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 </a:t>
              </a:r>
              <a:r>
                <a:rPr lang="en-US" altLang="zh-CN" sz="20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Lucy’s</a:t>
              </a:r>
              <a:endPara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  <a:p>
              <a:pPr algn="l"/>
              <a:r>
                <a:rPr lang="en-US" altLang="zh-CN" sz="20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 mother</a:t>
              </a:r>
              <a:r>
                <a:rPr lang="en-US" altLang="zh-CN" sz="2400" b="1"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 </a:t>
              </a:r>
              <a:endParaRPr lang="en-US" altLang="zh-CN" sz="24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rcRect l="18889" t="23224" r="21167" b="888"/>
            <a:stretch>
              <a:fillRect/>
            </a:stretch>
          </p:blipFill>
          <p:spPr>
            <a:xfrm>
              <a:off x="3636" y="6646"/>
              <a:ext cx="2871" cy="2084"/>
            </a:xfrm>
            <a:prstGeom prst="round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3851" y="8927"/>
              <a:ext cx="2563" cy="15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p>
              <a:pPr algn="l"/>
              <a:r>
                <a:rPr lang="en-US" altLang="zh-CN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students who had an interest in art</a:t>
              </a:r>
              <a:endParaRPr lang="zh-CN" altLang="en-US" sz="180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65760" y="210185"/>
            <a:ext cx="3753485" cy="483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Ⅳ.五四三法则应用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66565" y="210185"/>
            <a:ext cx="308292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Step1 5R解读故事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79030" y="210185"/>
            <a:ext cx="2643505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marL="0" lvl="1" algn="l">
              <a:buClrTx/>
              <a:buSzTx/>
              <a:buFontTx/>
              <a:buNone/>
            </a:pPr>
            <a:r>
              <a:rPr lang="en-US" altLang="zh-CN" sz="24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Read for theme</a:t>
            </a:r>
            <a:endParaRPr lang="en-US" altLang="zh-CN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649605" y="4663440"/>
            <a:ext cx="5330190" cy="1630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 Only by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putting yourself in others’ shoes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and respecting others, will we be able to work and study _________  (effect) in a warm and ___________ (harmony)atmosphere.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... ... </a:t>
            </a: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648970" y="3559810"/>
            <a:ext cx="5447030" cy="10452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 Every form of beauty has its __________ (unique) , it’s precious to appreciate other forms of beauty with __________(open) .</a:t>
            </a:r>
            <a:endParaRPr lang="en-US" altLang="zh-CN" sz="24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7255" y="1523365"/>
            <a:ext cx="1144905" cy="1144905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9955" y="913130"/>
            <a:ext cx="448373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</a:rPr>
              <a:t>Please underline 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the words/ phrases reflecting the theme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</a:rPr>
              <a:t> of the passage.</a:t>
            </a:r>
            <a:endParaRPr lang="en-US" altLang="zh-CN" sz="2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648970" y="2469515"/>
            <a:ext cx="5516880" cy="1014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indent="0" algn="l" fontAlgn="auto">
              <a:lnSpc>
                <a:spcPct val="100000"/>
              </a:lnSpc>
            </a:pP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1.The beauty of life lies in its 1_________ (diverse); we should embrace ___________ (different) and learn from each other.</a:t>
            </a:r>
            <a:endParaRPr lang="en-US" altLang="zh-CN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38935" y="1748790"/>
            <a:ext cx="2627630" cy="6451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p>
            <a:pPr algn="ctr"/>
            <a:r>
              <a:rPr lang="en-US" altLang="zh-CN" sz="1800" b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Different expressions </a:t>
            </a:r>
            <a:endParaRPr lang="en-US" altLang="zh-CN" sz="1800" b="1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en-US" altLang="zh-CN" sz="1800" b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of the same theme</a:t>
            </a:r>
            <a:endParaRPr lang="en-US" altLang="zh-CN" sz="1800" b="1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3909060" y="2469515"/>
            <a:ext cx="116078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diversity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2773045" y="2766695"/>
            <a:ext cx="142684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differences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3909060" y="3566795"/>
            <a:ext cx="140017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uniqueness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2071370" y="4127500"/>
            <a:ext cx="124523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openness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5"/>
            </p:custDataLst>
          </p:nvPr>
        </p:nvSpPr>
        <p:spPr>
          <a:xfrm>
            <a:off x="1252220" y="5259705"/>
            <a:ext cx="132969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effectively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6"/>
            </p:custDataLst>
          </p:nvPr>
        </p:nvSpPr>
        <p:spPr>
          <a:xfrm>
            <a:off x="715010" y="5586730"/>
            <a:ext cx="152400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harmonious 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文本框 32"/>
          <p:cNvSpPr txBox="1"/>
          <p:nvPr/>
        </p:nvSpPr>
        <p:spPr>
          <a:xfrm>
            <a:off x="41275" y="50800"/>
            <a:ext cx="2596515" cy="479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Step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句定框架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99025" y="23495"/>
            <a:ext cx="152971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Structure</a:t>
            </a:r>
            <a:endParaRPr lang="en-US" altLang="zh-CN" sz="2400" b="1">
              <a:solidFill>
                <a:srgbClr val="C0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40760" y="514985"/>
            <a:ext cx="2199005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Falling action</a:t>
            </a:r>
            <a:r>
              <a:rPr lang="zh-CN" altLang="en-US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回落</a:t>
            </a:r>
            <a:r>
              <a:rPr lang="en-US" altLang="zh-CN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endParaRPr lang="en-US" altLang="zh-CN" sz="20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02840" y="535940"/>
            <a:ext cx="9533890" cy="2994025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noAutofit/>
          </a:bodyPr>
          <a:p>
            <a:pPr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Para1</a:t>
            </a:r>
            <a:endParaRPr lang="en-US" altLang="zh-CN" sz="2000" b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Mary and Lucy’s 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art project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soon became a 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school- wide initiative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. </a:t>
            </a: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_______</a:t>
            </a: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__</a:t>
            </a: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altLang="zh-CN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00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01720" y="3642995"/>
            <a:ext cx="1584325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Ending </a:t>
            </a:r>
            <a:r>
              <a:rPr lang="zh-CN" altLang="en-US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结局</a:t>
            </a:r>
            <a:r>
              <a:rPr lang="en-US" altLang="zh-CN" sz="20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endParaRPr lang="en-US" altLang="zh-CN" sz="2000" b="1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02205" y="3582035"/>
            <a:ext cx="9535160" cy="2941955"/>
          </a:xfrm>
          <a:prstGeom prst="rect">
            <a:avLst/>
          </a:prstGeom>
          <a:ln w="19050">
            <a:solidFill>
              <a:srgbClr val="00B0F0"/>
            </a:solidFill>
          </a:ln>
        </p:spPr>
        <p:txBody>
          <a:bodyPr wrap="square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Para2</a:t>
            </a:r>
            <a:r>
              <a:rPr lang="en-US" altLang="zh-CN" sz="18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：</a:t>
            </a:r>
            <a:endParaRPr lang="en-US" altLang="zh-CN" sz="1800" b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One day, Mary entered the classroom to </a:t>
            </a:r>
            <a:r>
              <a:rPr lang="en-US" altLang="zh-CN" sz="18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find Lucy wearing the same hairstyle as hers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. </a:t>
            </a: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_________________________________________________________________________</a:t>
            </a:r>
            <a:endParaRPr lang="en-US" altLang="zh-CN" sz="2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______________________________________________________________________________________________________________________________________________________________________________________________________________________</a:t>
            </a:r>
            <a:endParaRPr lang="en-US" altLang="zh-CN" sz="1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4650" y="783590"/>
            <a:ext cx="1854835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1. </a:t>
            </a:r>
            <a:r>
              <a:rPr lang="zh-CN" altLang="en-US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先写最后一句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主题句）</a:t>
            </a:r>
            <a:endParaRPr lang="zh-CN" altLang="en-US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1030" y="5680075"/>
            <a:ext cx="1273810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Topic 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Sentence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5575" y="1610995"/>
            <a:ext cx="2073910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zh-CN" altLang="en-US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2. 再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写衔接句（第一段的最后一句</a:t>
            </a:r>
            <a:endParaRPr lang="en-US" altLang="zh-CN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48560" y="2498090"/>
            <a:ext cx="943991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With the initiative in full swing throughout the school, Mary and Lucy came to realize</a:t>
            </a:r>
            <a:endParaRPr lang="en-US" altLang="zh-CN" sz="18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06320" y="2938780"/>
            <a:ext cx="9535795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that </a:t>
            </a:r>
            <a:r>
              <a:rPr lang="en-US" altLang="zh-CN" sz="1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having empathy with others and accepting diversity are important andnecessary.</a:t>
            </a:r>
            <a:endParaRPr lang="en-US" altLang="zh-CN" sz="18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4650" y="2438400"/>
            <a:ext cx="1666240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Transitional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Sentence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130" y="3314700"/>
            <a:ext cx="2028190" cy="701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>
              <a:buClrTx/>
              <a:buSzTx/>
              <a:buFontTx/>
            </a:pPr>
            <a:r>
              <a:rPr lang="zh-CN" altLang="en-US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3. 根据所给段首语句写角色的情感</a:t>
            </a:r>
            <a:endParaRPr lang="zh-CN" altLang="en-US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2840" y="5878830"/>
            <a:ext cx="9485630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800" b="1">
                <a:latin typeface="Arial" panose="020B0604020202020204" pitchFamily="34" charset="0"/>
                <a:ea typeface="微软雅黑" panose="020B0503020204020204" charset="-122"/>
              </a:rPr>
              <a:t>The beauty of life lies in its diversity；we should embrace differences and learn from each other.</a:t>
            </a:r>
            <a:endParaRPr lang="en-US" altLang="zh-CN" sz="1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01225" y="1158875"/>
            <a:ext cx="194437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This made them</a:t>
            </a:r>
            <a:endParaRPr lang="en-US" altLang="zh-CN" sz="18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37790" y="1527175"/>
            <a:ext cx="579374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feel pleased and their confidence increased greatly. </a:t>
            </a:r>
            <a:endParaRPr lang="en-US" altLang="zh-CN" sz="18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34285" y="4467860"/>
            <a:ext cx="6238875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A wave of happiness and warmth flooded through her.</a:t>
            </a:r>
            <a:endParaRPr lang="en-US" altLang="zh-CN" sz="18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8130" y="4378325"/>
            <a:ext cx="2028190" cy="647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/>
            <a:r>
              <a:rPr lang="zh-CN" altLang="en-US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4. 补全续写每段的中间内容</a:t>
            </a:r>
            <a:endParaRPr lang="zh-CN" altLang="en-US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4" grpId="0"/>
      <p:bldP spid="12" grpId="0" bldLvl="0" animBg="1"/>
      <p:bldP spid="17" grpId="0" bldLvl="0" animBg="1"/>
      <p:bldP spid="13" grpId="0"/>
      <p:bldP spid="14" grpId="0"/>
      <p:bldP spid="3" grpId="0" bldLvl="0" animBg="1"/>
      <p:bldP spid="7" grpId="0"/>
      <p:bldP spid="18" grpId="0"/>
      <p:bldP spid="19" grpId="0"/>
      <p:bldP spid="2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72105" y="50800"/>
            <a:ext cx="5274945" cy="460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Possible version1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（教师下水作文）</a:t>
            </a:r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：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580390"/>
            <a:ext cx="11160760" cy="62471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p>
            <a:pPr indent="0" algn="l" fontAlgn="auto">
              <a:lnSpc>
                <a:spcPts val="3200"/>
              </a:lnSpc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Mary and Lucy’s art project soon became a school-wide initiative. 1________ (please) and confident, they held a painting exhibition</a:t>
            </a:r>
            <a:r>
              <a:rPr lang="zh-CN" altLang="en-US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，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2__________ (appeal)  to many students fond of painting .They expressed the love for life and 3___________(highlight)  their true-selves with paintbrushes. The exhibition was such a great 4_________(succeed) that Mary and Lucy gained Mr. Green and the classmates’ 5__________(approve) and appreciation. Mary and Lucy’s mothers became 6__________(overjoy). With the initiative in full swing throughout the school, their boat of friendship 7_______________</a:t>
            </a:r>
            <a:r>
              <a:rPr lang="zh-CN" altLang="en-US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advance).</a:t>
            </a:r>
            <a:endParaRPr lang="en-US" altLang="zh-CN" sz="2000" b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indent="0" algn="l" fontAlgn="auto">
              <a:lnSpc>
                <a:spcPts val="3200"/>
              </a:lnSpc>
            </a:pP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One day, Mary entered the classroom to find Lucy wearing the same hairstyle 8_____hers. Happiness and warmth 9_________(flood)  her, she hugged Mary with both wide arms, , exclaiming in delight, “10_______a pretty and considerate girl!”. A thrill of 11_________(applaud) burst through the classroom and Mr. Green watched Mary and Lucy, 12__________(remark) , “ Although you both the same hairstyle, your own 13__________(identity)  are unique as your work.” As a saying goes, the beauty of life lies in its14__________(diverse); we should embrace differences and 15________(learn) from each other.</a:t>
            </a:r>
            <a:endParaRPr lang="en-US" altLang="zh-CN" sz="2000" b="1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275" y="50800"/>
            <a:ext cx="2596515" cy="479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Step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完成续写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76665" y="580390"/>
            <a:ext cx="117411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Pleased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endParaRPr lang="en-US" altLang="zh-CN" sz="18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04915" y="979170"/>
            <a:ext cx="15151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appealing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0880" y="1445260"/>
            <a:ext cx="161544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highlighted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86675" y="1871345"/>
            <a:ext cx="129667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success</a:t>
            </a:r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86525" y="2256155"/>
            <a:ext cx="133350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approval</a:t>
            </a:r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44415" y="2668270"/>
            <a:ext cx="146050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overjoyed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04915" y="3067050"/>
            <a:ext cx="211455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was advancing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3575" y="3924300"/>
            <a:ext cx="52641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as 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78730" y="3924300"/>
            <a:ext cx="122618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flooding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15865" y="4305300"/>
            <a:ext cx="96266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What 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0575" y="4721860"/>
            <a:ext cx="130619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applause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0575" y="5120640"/>
            <a:ext cx="143319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remarking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2490" y="5519420"/>
            <a:ext cx="135128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identities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95095" y="5918200"/>
            <a:ext cx="124269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diversity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76665" y="5918200"/>
            <a:ext cx="83439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learn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endParaRPr lang="en-US" altLang="zh-CN" sz="18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73425" y="120015"/>
            <a:ext cx="5324475" cy="460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400" b="1">
                <a:latin typeface="Arial" panose="020B0604020202020204" pitchFamily="34" charset="0"/>
                <a:ea typeface="微软雅黑" panose="020B0503020204020204" charset="-122"/>
              </a:rPr>
              <a:t>Possible version2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（教师下水作文）</a:t>
            </a:r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：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0350" y="632460"/>
            <a:ext cx="11671300" cy="56699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p>
            <a:pPr indent="0" algn="l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Mary and Lucy's art project soon became a school-wide initiative. Much to their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1_________ (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happ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y)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, an increasing number of schoolmates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2____________ (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participate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in their project, where the students could create their works and exchange ideas about arts or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3___________(person)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stories.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4_____________(cooperate)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with each other led to their mutual understanding and respect. Furthermore, the majority of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5______________(participate)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got to have a sense of community and started to respect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each other’s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uniqueness. Lucy was also anxious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6__________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(present)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a big surprise to Mary.</a:t>
            </a:r>
            <a:endParaRPr lang="zh-CN" altLang="en-US" sz="20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indent="0" algn="l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One day, Ma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y entered the classroom to find Lucy wearing the same hairstyle as hers. She was so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7___________(surprise)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that she couldn't believe her eyes, saying excitedly, " How beautiful you look today!" A gentle smile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8__________ (spread)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over her face, she expressed joyfully, " I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9_______(prefer)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this hairstyle, too." Witnessing their heartfelt scene, the other classmates erupted in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10_________(cheer)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. Mr. Green spoke earnestly,“Every form of beauty has its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11____________ (unique)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,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it’s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precious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to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appreciate other forms of beauty with openness. Only in this way, will we be able to work and study 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12____________(effect) </a:t>
            </a: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in a warm and harmonious atmosphere.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”</a:t>
            </a:r>
            <a:endParaRPr lang="en-US" altLang="zh-CN" sz="20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7665" y="100965"/>
            <a:ext cx="2596515" cy="479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Step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完成续写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32060" y="632460"/>
            <a:ext cx="147828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happiness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5065" y="1031240"/>
            <a:ext cx="167830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participated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3720" y="1719580"/>
            <a:ext cx="133350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personal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02455" y="1719580"/>
            <a:ext cx="170561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Cooperating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01890" y="2118360"/>
            <a:ext cx="173355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participants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17650" y="2849880"/>
            <a:ext cx="144653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to 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present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2660" y="3620135"/>
            <a:ext cx="140716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surprised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42915" y="3964940"/>
            <a:ext cx="148209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spreading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87220" y="4345305"/>
            <a:ext cx="99885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prefer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92170" y="4744085"/>
            <a:ext cx="117919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cheers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56385" y="5070475"/>
            <a:ext cx="165989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uniqueness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36255" y="5411470"/>
            <a:ext cx="157797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effectively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14350" y="921385"/>
            <a:ext cx="11091545" cy="583628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fontAlgn="auto">
              <a:lnSpc>
                <a:spcPts val="3200"/>
              </a:lnSpc>
            </a:pP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Mary and Lucy's art project soon became a school-wide initiative.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Ma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n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y painting 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1___________ (enthusiastic)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showed great interest in the project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. Encouraged by so many students, Ma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r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y and Lucy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2_________(host)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/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mounted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a painting exhibition themed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“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My Story, My Dream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”, 3________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the two girl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’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 talent and potential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were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not only fully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4__________(bring)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out but the other classmates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’ 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contributions had their own characteristics.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The 5___________(mean) and 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successful pain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t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ing exhibition deepened their mutual understanding and empathy. </a:t>
            </a:r>
            <a:endParaRPr lang="zh-CN" altLang="en-US" sz="2000" b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0" algn="l" fontAlgn="auto">
              <a:lnSpc>
                <a:spcPts val="3200"/>
              </a:lnSpc>
            </a:pP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One day,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Mary 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entered the classroom to find Lucy wearing the same hairstyle hers. Moved and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6_________(excite)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, Mary stepped up to Lucy and gave her a warm hug, knowing that the same hairstyle was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7_____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sign of solidarity and friendship. Mary and Lucy set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such 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 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good example to the class that the classmates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8________(learn) 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from them. The two mothers smiles a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9__________(relief) 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smile while Mr. Green gave them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a 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thumbs up.  From Mary and Lucy's story, we learn that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a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deep friendship is based on understanding and</a:t>
            </a:r>
            <a:r>
              <a:rPr lang="en-US" altLang="zh-CN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10________________(communicate) 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 with each other.</a:t>
            </a:r>
            <a:endParaRPr lang="zh-CN" altLang="en-US" sz="2000" b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0215" y="339725"/>
            <a:ext cx="2596515" cy="479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Step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完成续写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41345" y="358775"/>
            <a:ext cx="5468620" cy="460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400" b="1">
                <a:latin typeface="Arial" panose="020B0604020202020204" pitchFamily="34" charset="0"/>
                <a:ea typeface="微软雅黑" panose="020B0503020204020204" charset="-122"/>
              </a:rPr>
              <a:t>Possible version3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（教师下水作文）</a:t>
            </a:r>
            <a:r>
              <a:rPr lang="zh-CN" altLang="en-US" sz="2400" b="1">
                <a:latin typeface="Arial" panose="020B0604020202020204" pitchFamily="34" charset="0"/>
                <a:ea typeface="微软雅黑" panose="020B0503020204020204" charset="-122"/>
              </a:rPr>
              <a:t>：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7400" y="1419225"/>
            <a:ext cx="16370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enthusiasts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5980" y="1818005"/>
            <a:ext cx="113474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hosted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01415" y="2216785"/>
            <a:ext cx="102679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where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4395" y="2585085"/>
            <a:ext cx="123507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brought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48025" y="3030220"/>
            <a:ext cx="155130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meaningful</a:t>
            </a:r>
            <a:endParaRPr lang="en-US" altLang="zh-CN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27150" y="4249420"/>
            <a:ext cx="119824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excited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48710" y="4609465"/>
            <a:ext cx="45339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 </a:t>
            </a:r>
            <a:endParaRPr lang="zh-CN" altLang="en-US" sz="18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14135" y="5016500"/>
            <a:ext cx="113474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learned 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46730" y="5450840"/>
            <a:ext cx="116141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relieved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7795" y="6270625"/>
            <a:ext cx="224091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communicati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on</a:t>
            </a:r>
            <a:endParaRPr lang="en-US" altLang="zh-CN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5" grpId="0"/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文本框 32"/>
          <p:cNvSpPr txBox="1"/>
          <p:nvPr/>
        </p:nvSpPr>
        <p:spPr>
          <a:xfrm>
            <a:off x="341630" y="194945"/>
            <a:ext cx="2596515" cy="479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/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Step</a:t>
            </a:r>
            <a:r>
              <a:rPr lang="en-US" altLang="zh-CN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</a:t>
            </a: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完成续写</a:t>
            </a:r>
            <a:endParaRPr lang="zh-CN" altLang="en-US" sz="2800" b="1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l"/>
            <a:endParaRPr lang="en-US" altLang="zh-CN" sz="2800" b="1">
              <a:solidFill>
                <a:srgbClr val="C00000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23235" y="213995"/>
            <a:ext cx="4737735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2400" b="1">
                <a:latin typeface="Arial" panose="020B0604020202020204" pitchFamily="34" charset="0"/>
                <a:ea typeface="微软雅黑" panose="020B0503020204020204" charset="-122"/>
              </a:rPr>
              <a:t>Possible version4（官方范文）</a:t>
            </a:r>
            <a:r>
              <a:rPr lang="zh-CN" altLang="en-US" sz="2800" b="1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endParaRPr lang="zh-CN" altLang="en-US" sz="2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1630" y="969010"/>
            <a:ext cx="11655425" cy="584644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Mary and Lucy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’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 art project soon became a school- wide initiative. They organized an art exhibition 1__________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___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(showcase) their work, and invited students to contribute pieces 2_</a:t>
            </a:r>
            <a:r>
              <a:rPr lang="zh-CN" altLang="en-US" sz="20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_____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expressed their unique identities and personal stories. The event was a huge 3________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_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(succeed) , fostering a sense of community, collaboration, and 4__________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(create) among the students. Meanwhile, Mary and Lucy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’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 friendship grew 5________(strong), and they became role 6________(model) for their classmates. They 7_____________(demonstrate)  the beauty of embracing one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’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 true self and the joy that came from supporting and 8_________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(inspire)  others.</a:t>
            </a:r>
            <a:endParaRPr lang="zh-CN" altLang="en-US" sz="2000" b="1"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One day, Mary entered the classroom to find Lucy wearing the same hairstyle as 9_____(she) . They smiled at each other. The classmates 10_________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__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(exclaim), “How beautiful you look!”They erupted in cheers, celebrating the two girls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’ 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11______ (unit)  and newfound friendship. 12 ___________(witness)  this heartwarming scene, Mr Green said, “13_________ your hairstyle is simple, its meaning is not. It represents your friendship.”He encouraged the whole class14___________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_ 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(embrace) diversity and mutual respect. Everybody present caught the meaning of the teacher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’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 words. Then the entire classroom turned into a more 15_________</a:t>
            </a:r>
            <a:r>
              <a:rPr lang="en-US" altLang="zh-CN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_</a:t>
            </a:r>
            <a:r>
              <a:rPr lang="zh-CN" altLang="en-US" sz="2000" b="1"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(include) and welcoming place.</a:t>
            </a:r>
            <a:endParaRPr lang="zh-CN" altLang="en-US" sz="2000" b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 b="1"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4995" y="1323340"/>
            <a:ext cx="179260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to showcase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9290" y="1661795"/>
            <a:ext cx="87185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that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3570" y="1988820"/>
            <a:ext cx="12414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success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40570" y="1988820"/>
            <a:ext cx="1455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creativity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06790" y="2307590"/>
            <a:ext cx="12522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stronger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18690" y="2654300"/>
            <a:ext cx="108585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models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99680" y="2654300"/>
            <a:ext cx="18865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demonstrated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11740" y="2970530"/>
            <a:ext cx="13239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inspiring</a:t>
            </a:r>
            <a:endParaRPr lang="zh-CN" altLang="en-US" sz="20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5984875" y="4013200"/>
            <a:ext cx="14986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exclaimed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2113915" y="4699635"/>
            <a:ext cx="15443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Witnessing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7599680" y="4300855"/>
            <a:ext cx="8693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unity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0355580" y="3614420"/>
            <a:ext cx="7283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hers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10412730" y="4664075"/>
            <a:ext cx="13696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Although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2323465" y="5364480"/>
            <a:ext cx="17113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to embrace</a:t>
            </a:r>
            <a:endParaRPr lang="zh-CN" altLang="en-US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776605" y="6042660"/>
            <a:ext cx="12744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inclusive</a:t>
            </a:r>
            <a:endParaRPr lang="en-US" altLang="zh-CN" sz="2000" b="1">
              <a:solidFill>
                <a:srgbClr val="FF0000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文本框 32"/>
          <p:cNvSpPr txBox="1"/>
          <p:nvPr/>
        </p:nvSpPr>
        <p:spPr>
          <a:xfrm>
            <a:off x="353695" y="199390"/>
            <a:ext cx="2561590" cy="479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Ⅴ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评价你的作品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53695" y="811530"/>
          <a:ext cx="11262360" cy="5622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390"/>
                <a:gridCol w="9411970"/>
              </a:tblGrid>
              <a:tr h="608330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Check</a:t>
                      </a:r>
                      <a:endParaRPr lang="en-US" alt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818640"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5976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59829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674235" y="811530"/>
            <a:ext cx="2092960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320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Checklists</a:t>
            </a:r>
            <a:endParaRPr lang="en-US" altLang="zh-CN" sz="320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2440" y="3904615"/>
            <a:ext cx="1663700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altLang="zh-CN" sz="320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Content</a:t>
            </a:r>
            <a:endParaRPr lang="en-US" altLang="zh-CN" sz="320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17420" y="1876425"/>
            <a:ext cx="9349105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     )2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</a:rPr>
              <a:t>. Does the writing</a:t>
            </a:r>
            <a:r>
              <a:rPr lang="en-US" altLang="zh-CN" sz="2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 cohere with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</a:rPr>
              <a:t> the given passage and the beginning of the given paragraphs? </a:t>
            </a:r>
            <a:endParaRPr lang="en-US" altLang="zh-CN" sz="20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7420" y="3312795"/>
            <a:ext cx="839279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     )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</a:rPr>
              <a:t>1. Does the writing bring out the given passage’s</a:t>
            </a:r>
            <a:r>
              <a:rPr lang="en-US" altLang="zh-CN" sz="2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 theme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</a:rPr>
              <a:t>?</a:t>
            </a:r>
            <a:endParaRPr lang="en-US" altLang="zh-CN" sz="20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62505" y="4137025"/>
            <a:ext cx="9283065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     )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</a:rPr>
              <a:t>3. Is the writing written based on</a:t>
            </a:r>
            <a:r>
              <a:rPr lang="en-US" altLang="zh-CN" sz="2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 the three continuation writing principles(</a:t>
            </a:r>
            <a:r>
              <a:rPr lang="zh-CN" altLang="en-US" sz="20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Action-Response</a:t>
            </a:r>
            <a:r>
              <a:rPr lang="en-US" altLang="zh-CN" sz="20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, </a:t>
            </a:r>
            <a:r>
              <a:rPr lang="zh-CN" altLang="en-US" sz="20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Conf</a:t>
            </a:r>
            <a:r>
              <a:rPr lang="en-US" altLang="zh-CN" sz="20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l</a:t>
            </a:r>
            <a:r>
              <a:rPr lang="zh-CN" altLang="en-US" sz="20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ict-Solution</a:t>
            </a:r>
            <a:r>
              <a:rPr lang="en-US" altLang="zh-CN" sz="20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and </a:t>
            </a:r>
            <a:r>
              <a:rPr lang="zh-CN" altLang="en-US" sz="20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Negative-Positive</a:t>
            </a:r>
            <a:r>
              <a:rPr lang="en-US" altLang="zh-CN" sz="2000" b="1">
                <a:solidFill>
                  <a:srgbClr val="C00000"/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</a:rPr>
              <a:t>?</a:t>
            </a:r>
            <a:endParaRPr lang="en-US" altLang="zh-CN" sz="20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3695" y="5689600"/>
            <a:ext cx="1835150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Language</a:t>
            </a:r>
            <a:endParaRPr lang="en-US" altLang="zh-CN" sz="280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62505" y="4924425"/>
            <a:ext cx="9328150" cy="44640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     )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</a:rPr>
              <a:t>1. Is the use of vocabulary, grammar and sentence patterns correct?</a:t>
            </a:r>
            <a:endParaRPr lang="zh-CN" altLang="en-US" sz="20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62505" y="6066790"/>
            <a:ext cx="9242425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     )</a:t>
            </a:r>
            <a:r>
              <a:rPr lang="en-US" altLang="zh-CN" sz="1800" b="1">
                <a:latin typeface="Arial" panose="020B0604020202020204" pitchFamily="34" charset="0"/>
                <a:ea typeface="微软雅黑" panose="020B0503020204020204" charset="-122"/>
              </a:rPr>
              <a:t>3. Does the actions,  words and feelings match the characters in the passage?</a:t>
            </a:r>
            <a:endParaRPr lang="en-US" altLang="zh-CN" sz="1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62505" y="5370830"/>
            <a:ext cx="9242425" cy="61531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     )2. Is the use of vocabulary and sentence patterns appropriate and creative?</a:t>
            </a:r>
            <a:endParaRPr lang="zh-CN" altLang="en-US" sz="20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2440" y="1970405"/>
            <a:ext cx="1663700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altLang="zh-CN" sz="320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Logic</a:t>
            </a:r>
            <a:endParaRPr lang="en-US" altLang="zh-CN" sz="320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88845" y="1500505"/>
            <a:ext cx="7585075" cy="469900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</a:rPr>
              <a:t>(     )1. Is the structure of the passage clear?</a:t>
            </a:r>
            <a:endParaRPr lang="en-US" altLang="zh-CN" sz="20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en-US" altLang="zh-CN" sz="20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88845" y="2548255"/>
            <a:ext cx="9077960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     )3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</a:rPr>
              <a:t>. Are transitionl words, phrases and sentences used to make the whole passage coherent?</a:t>
            </a:r>
            <a:endParaRPr lang="en-US" altLang="zh-CN" sz="20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62505" y="3711575"/>
            <a:ext cx="8954135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     )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</a:rPr>
              <a:t>2. Does the writing describe the development of the story clearly?</a:t>
            </a:r>
            <a:endParaRPr lang="en-US" altLang="zh-CN" sz="20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58135" y="654685"/>
            <a:ext cx="6036310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en-US" altLang="zh-CN" sz="32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32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五四三法</a:t>
            </a:r>
            <a:r>
              <a:rPr lang="en-US" altLang="zh-CN" sz="32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3200" b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在读后续写中的运用</a:t>
            </a:r>
            <a:endParaRPr lang="zh-CN" altLang="en-US" sz="3200" b="1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41675" y="1395730"/>
            <a:ext cx="5268595" cy="75819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algn="l" fontAlgn="auto">
              <a:lnSpc>
                <a:spcPts val="2600"/>
              </a:lnSpc>
            </a:pPr>
            <a:r>
              <a:rPr lang="en-US" altLang="zh-CN" sz="2000" b="1">
                <a:ln w="15875"/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ffectLst/>
                <a:latin typeface="Arial" panose="020B0604020202020204" pitchFamily="34" charset="0"/>
                <a:ea typeface="微软雅黑" panose="020B0503020204020204" charset="-122"/>
              </a:rPr>
              <a:t>          </a:t>
            </a:r>
            <a:r>
              <a:rPr lang="en-US" altLang="zh-CN" sz="2000" b="1">
                <a:ln w="15875"/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Mary </a:t>
            </a:r>
            <a:r>
              <a:rPr lang="zh-CN" altLang="en-US" sz="2000" b="1">
                <a:ln w="15875"/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和</a:t>
            </a:r>
            <a:r>
              <a:rPr lang="en-US" altLang="zh-CN" sz="2000" b="1">
                <a:ln w="15875"/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Lucy</a:t>
            </a:r>
            <a:r>
              <a:rPr lang="zh-CN" altLang="en-US" sz="2000" b="1">
                <a:ln w="15875"/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重归于好，共同成长</a:t>
            </a:r>
            <a:endParaRPr lang="zh-CN" altLang="en-US" sz="2000" b="1">
              <a:ln w="15875"/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</a:endParaRPr>
          </a:p>
          <a:p>
            <a:pPr indent="0" algn="l" fontAlgn="auto">
              <a:lnSpc>
                <a:spcPts val="2600"/>
              </a:lnSpc>
            </a:pPr>
            <a:r>
              <a:rPr lang="en-US" altLang="zh-CN" sz="2000" b="1">
                <a:ln w="15875"/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   </a:t>
            </a:r>
            <a:r>
              <a:rPr lang="en-US" altLang="zh-CN" sz="2000" b="1">
                <a:ln w="15875"/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—</a:t>
            </a:r>
            <a:r>
              <a:rPr lang="en-US" altLang="zh-CN" sz="2000" b="1">
                <a:ln w="15875"/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 2025届高三金太阳9月开学联考</a:t>
            </a:r>
            <a:r>
              <a:rPr lang="zh-CN" altLang="en-US" sz="2000" b="1">
                <a:ln w="15875"/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读后续写</a:t>
            </a:r>
            <a:endParaRPr lang="zh-CN" altLang="en-US" sz="2000" b="1">
              <a:ln w="15875"/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-2823" t="5384" r="1333" b="8634"/>
          <a:stretch>
            <a:fillRect/>
          </a:stretch>
        </p:blipFill>
        <p:spPr>
          <a:xfrm>
            <a:off x="3945890" y="3035935"/>
            <a:ext cx="3721735" cy="3589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5915660"/>
            <a:ext cx="971550" cy="709930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85690" y="2311400"/>
            <a:ext cx="370903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r>
              <a:rPr lang="en-US" altLang="zh-CN" b="1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 </a:t>
            </a:r>
            <a:r>
              <a:rPr lang="zh-CN" altLang="en-US" b="1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陕西省礼泉县第一中学</a:t>
            </a:r>
            <a:r>
              <a:rPr lang="en-US" altLang="zh-CN" b="1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      </a:t>
            </a:r>
            <a:r>
              <a:rPr lang="zh-CN" altLang="en-US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高小聪</a:t>
            </a:r>
            <a:endParaRPr lang="zh-CN" altLang="en-US" b="1" noProof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文本框 32"/>
          <p:cNvSpPr txBox="1"/>
          <p:nvPr/>
        </p:nvSpPr>
        <p:spPr>
          <a:xfrm>
            <a:off x="755650" y="163195"/>
            <a:ext cx="3176270" cy="479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/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Ⅵ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读后续写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备考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启示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7430" y="726440"/>
            <a:ext cx="9964420" cy="156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1.丰富词汇做基础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在课堂教学中，将听、说、读、看与写结合，让学生通过多种形式，在不同的语境中反复使用同一“语义场”的词汇，能够灵活的使用课标要求掌握的词汇。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7430" y="2378710"/>
            <a:ext cx="10039985" cy="1198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2.大量阅读拓思路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加强课外阅读，坚持做阅读笔记，识别文体，概括大意，画出思维导图，摘录语块、精彩的句型并在理解结构的基础上背诵，拓展写作思路。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7430" y="3720465"/>
            <a:ext cx="10099675" cy="1568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3.师生共写优思路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师生同写一篇作文，老师写下水作文，感受学生写作时的难点，只有这样，才能这正做到有理、有据、有法指导学生进行写作训练，优化写作思路。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7430" y="5361305"/>
            <a:ext cx="10099675" cy="1198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4.三方点评促提升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自评、互评、师评，对作文从三个角度进行评价，促进学生写作水平提升。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" y="6083300"/>
            <a:ext cx="741045" cy="54229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微信图片_202404270654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5" y="5483225"/>
            <a:ext cx="955675" cy="1268730"/>
          </a:xfrm>
          <a:prstGeom prst="ellipse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25165" y="4469765"/>
            <a:ext cx="5976620" cy="1383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夫学者，犹种树也，春玩其华，秋登其实。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       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</a:rPr>
              <a:t>——北齐·颜之推《颜氏家训·勉学篇》</a:t>
            </a: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rcRect t="24710" r="4536" b="18260"/>
          <a:stretch>
            <a:fillRect/>
          </a:stretch>
        </p:blipFill>
        <p:spPr>
          <a:xfrm>
            <a:off x="3611880" y="1157605"/>
            <a:ext cx="4967605" cy="3162300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404270653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075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10865" y="1043940"/>
            <a:ext cx="5821045" cy="438975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noAutofit/>
          </a:bodyPr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Con</a:t>
            </a:r>
            <a:r>
              <a:rPr lang="zh-CN" altLang="en-US" sz="36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tents：</a:t>
            </a:r>
            <a:endParaRPr lang="zh-CN" altLang="en-US" sz="36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Ⅰ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《新课标》命题建议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Ⅱ.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读后续写题型特点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Ⅲ.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解析五四三法则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Ⅳ.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五四三法则应用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Ⅴ.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评价你的作品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Ⅵ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读后续写备考启示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1190" y="598805"/>
            <a:ext cx="4257040" cy="503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p>
            <a:pPr algn="l"/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Ⅰ</a:t>
            </a:r>
            <a:r>
              <a:rPr lang="en-US" altLang="zh-CN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《新课标》命题建议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42160" y="1597025"/>
            <a:ext cx="7781925" cy="3997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indent="0" algn="l" fontAlgn="auto">
              <a:lnSpc>
                <a:spcPts val="376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1.根据普通高中英语课程的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目标和理念确定命题导向和原则</a:t>
            </a:r>
            <a:endParaRPr lang="zh-CN" altLang="en-US" sz="2800" b="1">
              <a:solidFill>
                <a:srgbClr val="FF0000"/>
              </a:solidFill>
              <a:uFillTx/>
              <a:latin typeface="Arial" panose="020B0604020202020204" pitchFamily="34" charset="0"/>
              <a:ea typeface="楷体" panose="02010609060101010101" charset="-122"/>
            </a:endParaRPr>
          </a:p>
          <a:p>
            <a:pPr indent="0" algn="l" fontAlgn="auto">
              <a:lnSpc>
                <a:spcPts val="376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2. 全面考查英语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学科核心素养</a:t>
            </a:r>
            <a:endParaRPr lang="zh-CN" altLang="en-US" sz="2800" b="1">
              <a:solidFill>
                <a:schemeClr val="tx1"/>
              </a:solidFill>
              <a:uFillTx/>
              <a:latin typeface="Arial" panose="020B0604020202020204" pitchFamily="34" charset="0"/>
              <a:ea typeface="楷体" panose="02010609060101010101" charset="-122"/>
            </a:endParaRPr>
          </a:p>
          <a:p>
            <a:pPr indent="0" algn="l" fontAlgn="auto">
              <a:lnSpc>
                <a:spcPts val="376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3.根据英语语言的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实际使用情况命题</a:t>
            </a:r>
            <a:endParaRPr lang="zh-CN" altLang="en-US" sz="2800" b="1">
              <a:solidFill>
                <a:schemeClr val="tx1"/>
              </a:solidFill>
              <a:uFillTx/>
              <a:latin typeface="Arial" panose="020B0604020202020204" pitchFamily="34" charset="0"/>
              <a:ea typeface="楷体" panose="02010609060101010101" charset="-122"/>
            </a:endParaRPr>
          </a:p>
          <a:p>
            <a:pPr indent="0" algn="l" fontAlgn="auto">
              <a:lnSpc>
                <a:spcPts val="376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4.充分考虑学生的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生活经验和认知发展水平</a:t>
            </a:r>
            <a:endParaRPr lang="zh-CN" altLang="en-US" sz="2800" b="1">
              <a:solidFill>
                <a:schemeClr val="tx1"/>
              </a:solidFill>
              <a:uFillTx/>
              <a:latin typeface="Arial" panose="020B0604020202020204" pitchFamily="34" charset="0"/>
              <a:ea typeface="楷体" panose="02010609060101010101" charset="-122"/>
            </a:endParaRPr>
          </a:p>
          <a:p>
            <a:pPr indent="0" algn="l" fontAlgn="auto">
              <a:lnSpc>
                <a:spcPts val="376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5.确保试题的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信度和效度</a:t>
            </a:r>
            <a:endParaRPr lang="zh-CN" altLang="en-US" sz="2800" b="1">
              <a:solidFill>
                <a:schemeClr val="tx1"/>
              </a:solidFill>
              <a:uFillTx/>
              <a:latin typeface="Arial" panose="020B0604020202020204" pitchFamily="34" charset="0"/>
              <a:ea typeface="楷体" panose="02010609060101010101" charset="-122"/>
            </a:endParaRPr>
          </a:p>
          <a:p>
            <a:pPr indent="0" algn="l" fontAlgn="auto">
              <a:lnSpc>
                <a:spcPts val="3760"/>
              </a:lnSpc>
            </a:pPr>
            <a:r>
              <a:rPr lang="zh-CN" altLang="en-US" sz="2800" b="1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6.合理制定</a:t>
            </a:r>
            <a:r>
              <a:rPr lang="zh-CN" altLang="en-US" sz="2800" b="1">
                <a:solidFill>
                  <a:srgbClr val="FF0000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评分标准</a:t>
            </a:r>
            <a:endParaRPr lang="zh-CN" altLang="en-US" sz="2800" b="1">
              <a:solidFill>
                <a:schemeClr val="tx1"/>
              </a:solidFill>
              <a:uFillTx/>
              <a:latin typeface="Arial" panose="020B0604020202020204" pitchFamily="34" charset="0"/>
              <a:ea typeface="楷体" panose="02010609060101010101" charset="-122"/>
            </a:endParaRPr>
          </a:p>
          <a:p>
            <a:pPr indent="0" algn="l" fontAlgn="auto">
              <a:lnSpc>
                <a:spcPts val="3760"/>
              </a:lnSpc>
            </a:pPr>
            <a:r>
              <a:rPr lang="en-US" altLang="zh-CN" sz="2800" b="1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                             —</a:t>
            </a:r>
            <a:r>
              <a:rPr lang="zh-CN" altLang="en-US" sz="2800" b="1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charset="-122"/>
              </a:rPr>
              <a:t>《高中英语新课标》P93-98</a:t>
            </a:r>
            <a:endParaRPr lang="zh-CN" altLang="en-US" sz="2800" b="1">
              <a:solidFill>
                <a:schemeClr val="tx1"/>
              </a:solidFill>
              <a:uFillTx/>
              <a:latin typeface="Arial" panose="020B0604020202020204" pitchFamily="34" charset="0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640" y="5915660"/>
            <a:ext cx="971550" cy="70993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66800" y="179070"/>
            <a:ext cx="386270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Ⅱ. 读后续写题型特点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7620" y="1028700"/>
            <a:ext cx="3521075" cy="4900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indent="0" algn="l" fontAlgn="auto">
              <a:lnSpc>
                <a:spcPts val="348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读后续写是一种将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阅读与写作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紧密结合的考查形式，提供的语言材料以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故事类记叙文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为主。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读后续写的要求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：提供一段350词左右的语言材料，要求考生依据该材料内容、所给段落开头语进行续写(150词左右)。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34250" y="929005"/>
            <a:ext cx="3448050" cy="4909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>
              <a:lnSpc>
                <a:spcPts val="3480"/>
              </a:lnSpc>
              <a:buClrTx/>
              <a:buSzTx/>
              <a:buFontTx/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读后续写考查考生四个方面的能力：①把握短文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关键信息和语言特点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的能力。②语言运用的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准确性和丰富性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的能力。③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上下文的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衔接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能力④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对语篇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结构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把控的能力。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⑤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创造性思维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的能力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左右箭头 4"/>
          <p:cNvSpPr/>
          <p:nvPr/>
        </p:nvSpPr>
        <p:spPr>
          <a:xfrm>
            <a:off x="4798695" y="3098165"/>
            <a:ext cx="2535555" cy="300355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942205" y="1811020"/>
            <a:ext cx="2255520" cy="1193800"/>
            <a:chOff x="7783" y="2852"/>
            <a:chExt cx="3552" cy="1880"/>
          </a:xfrm>
        </p:grpSpPr>
        <p:sp>
          <p:nvSpPr>
            <p:cNvPr id="8" name="椭圆 7"/>
            <p:cNvSpPr/>
            <p:nvPr/>
          </p:nvSpPr>
          <p:spPr>
            <a:xfrm>
              <a:off x="7783" y="2852"/>
              <a:ext cx="3552" cy="188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983" y="3127"/>
              <a:ext cx="3164" cy="130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en-US" altLang="zh-CN" sz="2400" b="1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rPr>
                <a:t>How to read the given text?</a:t>
              </a:r>
              <a:endParaRPr lang="en-US" altLang="zh-CN" sz="2400" b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28870" y="3491230"/>
            <a:ext cx="2405380" cy="1151890"/>
            <a:chOff x="7762" y="5498"/>
            <a:chExt cx="3788" cy="1814"/>
          </a:xfrm>
        </p:grpSpPr>
        <p:sp>
          <p:nvSpPr>
            <p:cNvPr id="9" name="椭圆 8"/>
            <p:cNvSpPr/>
            <p:nvPr/>
          </p:nvSpPr>
          <p:spPr>
            <a:xfrm>
              <a:off x="7762" y="5498"/>
              <a:ext cx="3788" cy="176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219" y="5636"/>
              <a:ext cx="2928" cy="1677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 algn="l"/>
              <a:r>
                <a:rPr lang="en-US" altLang="zh-CN" sz="2000" b="1">
                  <a:latin typeface="Arial" panose="020B0604020202020204" pitchFamily="34" charset="0"/>
                  <a:ea typeface="微软雅黑" panose="020B0503020204020204" charset="-122"/>
                </a:rPr>
                <a:t>How to write the creative continuance?</a:t>
              </a:r>
              <a:endParaRPr lang="zh-CN" altLang="en-US" sz="2000" b="1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640" y="6132830"/>
            <a:ext cx="673735" cy="49276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文本框 32"/>
          <p:cNvSpPr txBox="1"/>
          <p:nvPr/>
        </p:nvSpPr>
        <p:spPr>
          <a:xfrm>
            <a:off x="2945765" y="1105535"/>
            <a:ext cx="1911985" cy="479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p>
            <a:pPr algn="l"/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4句定框架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45765" y="5054600"/>
            <a:ext cx="2019300" cy="1126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24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补全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续写     每段的中间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内容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67025" y="1769110"/>
            <a:ext cx="2179320" cy="718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1.先写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最后一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句(主题句）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59405" y="2671445"/>
            <a:ext cx="2192020" cy="1031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2.再写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衔接句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（第一段的最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后一句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53690" y="3887470"/>
            <a:ext cx="2320925" cy="1024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3.根据所给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首语句写角色的情感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右中括号 25"/>
          <p:cNvSpPr/>
          <p:nvPr/>
        </p:nvSpPr>
        <p:spPr>
          <a:xfrm>
            <a:off x="5087620" y="1703070"/>
            <a:ext cx="307340" cy="3636010"/>
          </a:xfrm>
          <a:prstGeom prst="rightBracket">
            <a:avLst/>
          </a:prstGeom>
          <a:ln w="317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473065" y="1930400"/>
            <a:ext cx="1990090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zh-CN" altLang="en-US" sz="2000"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Action-Response</a:t>
            </a:r>
            <a:endParaRPr lang="zh-CN" altLang="en-US" sz="2000"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75605" y="3306445"/>
            <a:ext cx="1962150" cy="429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/>
            <a:r>
              <a:rPr lang="zh-CN" altLang="en-US" sz="2000"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Conf</a:t>
            </a:r>
            <a:r>
              <a:rPr lang="en-US" altLang="zh-CN" sz="2000"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l</a:t>
            </a:r>
            <a:r>
              <a:rPr lang="zh-CN" altLang="en-US" sz="2000"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ict-Solution</a:t>
            </a:r>
            <a:endParaRPr lang="zh-CN" altLang="en-US" sz="2400"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algn="l"/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447665" y="4713605"/>
            <a:ext cx="2059305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zh-CN" altLang="en-US" sz="2000"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Negative-Positive</a:t>
            </a:r>
            <a:endParaRPr lang="zh-CN" altLang="en-US" sz="2000"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394960" y="1043940"/>
            <a:ext cx="2152650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algn="l"/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3大续写原则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780020" y="1248410"/>
            <a:ext cx="3552825" cy="1476375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p>
            <a:pPr algn="l"/>
            <a:r>
              <a:rPr lang="en-US" altLang="zh-CN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b="1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读后续写中要围绕</a:t>
            </a:r>
            <a:r>
              <a:rPr lang="zh-CN" altLang="en-US" b="1">
                <a:solidFill>
                  <a:srgbClr val="FF0000"/>
                </a:solidFill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角色A发出的动作或话语后</a:t>
            </a:r>
            <a:r>
              <a:rPr lang="zh-CN" altLang="en-US" b="1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得到什么反应来推动情节发展，这种反应分为:</a:t>
            </a:r>
            <a:r>
              <a:rPr lang="zh-CN" altLang="en-US" b="1">
                <a:solidFill>
                  <a:srgbClr val="C00000"/>
                </a:solidFill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心理反应、 动作反应、 声音反应和话语反应</a:t>
            </a:r>
            <a:r>
              <a:rPr lang="zh-CN" altLang="en-US" b="1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b="1">
              <a:solidFill>
                <a:schemeClr val="tx1"/>
              </a:solidFill>
              <a:uFillTx/>
              <a:latin typeface="楷体" panose="02010609060101010101" charset="-122"/>
              <a:ea typeface="微软雅黑" panose="020B0503020204020204" charset="-122"/>
            </a:endParaRPr>
          </a:p>
          <a:p>
            <a:pPr algn="l"/>
            <a:endParaRPr lang="zh-CN" altLang="en-US" sz="1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73035" y="2920365"/>
            <a:ext cx="3559810" cy="148653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noAutofit/>
          </a:bodyPr>
          <a:p>
            <a:pPr algn="l"/>
            <a:r>
              <a:rPr lang="en-US" altLang="zh-CN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b="1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高考中</a:t>
            </a:r>
            <a:r>
              <a:rPr lang="zh-CN" altLang="en-US" b="1">
                <a:solidFill>
                  <a:srgbClr val="FF0000"/>
                </a:solidFill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记叙文的读后续写</a:t>
            </a:r>
            <a:r>
              <a:rPr lang="zh-CN" altLang="en-US" b="1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到目前为止都是为了解决文章中的一个</a:t>
            </a:r>
            <a:r>
              <a:rPr lang="zh-CN" altLang="en-US" b="1">
                <a:solidFill>
                  <a:srgbClr val="FF0000"/>
                </a:solidFill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冲突</a:t>
            </a:r>
            <a:r>
              <a:rPr lang="zh-CN" altLang="en-US" b="1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，所以一定要把文章的</a:t>
            </a:r>
            <a:r>
              <a:rPr lang="zh-CN" altLang="en-US" b="1">
                <a:solidFill>
                  <a:srgbClr val="FF0000"/>
                </a:solidFill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冲突</a:t>
            </a:r>
            <a:r>
              <a:rPr lang="zh-CN" altLang="en-US" b="1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找出来，而接下来续写就是找到</a:t>
            </a:r>
            <a:r>
              <a:rPr lang="zh-CN" altLang="en-US" b="1">
                <a:solidFill>
                  <a:srgbClr val="FF0000"/>
                </a:solidFill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解决方法</a:t>
            </a:r>
            <a:r>
              <a:rPr lang="zh-CN" altLang="en-US" b="1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b="1">
              <a:solidFill>
                <a:schemeClr val="tx1"/>
              </a:solidFill>
              <a:uFillTx/>
              <a:latin typeface="楷体" panose="02010609060101010101" charset="-122"/>
              <a:ea typeface="微软雅黑" panose="020B0503020204020204" charset="-122"/>
            </a:endParaRPr>
          </a:p>
          <a:p>
            <a:pPr algn="l"/>
            <a:endParaRPr lang="zh-CN" altLang="en-US" sz="1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80020" y="4602480"/>
            <a:ext cx="3530600" cy="10064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noAutofit/>
          </a:bodyPr>
          <a:p>
            <a:pPr algn="l"/>
            <a:r>
              <a:rPr lang="en-US" altLang="zh-CN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b="1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写作中一定要体现</a:t>
            </a:r>
            <a:r>
              <a:rPr lang="zh-CN" altLang="en-US" b="1">
                <a:solidFill>
                  <a:srgbClr val="FF0000"/>
                </a:solidFill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情感</a:t>
            </a:r>
            <a:r>
              <a:rPr lang="zh-CN" altLang="en-US" b="1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的变化，无论前面是怎样的变化，最终都是</a:t>
            </a:r>
            <a:r>
              <a:rPr lang="zh-CN" altLang="en-US" b="1">
                <a:solidFill>
                  <a:srgbClr val="FF0000"/>
                </a:solidFill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积极</a:t>
            </a:r>
            <a:r>
              <a:rPr lang="zh-CN" altLang="en-US" b="1">
                <a:uFillTx/>
                <a:latin typeface="楷体" panose="02010609060101010101" charset="-122"/>
                <a:ea typeface="微软雅黑" panose="020B0503020204020204" charset="-122"/>
                <a:sym typeface="+mn-ea"/>
              </a:rPr>
              <a:t>的。</a:t>
            </a:r>
            <a:endParaRPr lang="zh-CN" altLang="en-US" b="1">
              <a:solidFill>
                <a:schemeClr val="tx1"/>
              </a:solidFill>
              <a:uFillTx/>
              <a:latin typeface="楷体" panose="02010609060101010101" charset="-122"/>
              <a:ea typeface="微软雅黑" panose="020B0503020204020204" charset="-122"/>
            </a:endParaRPr>
          </a:p>
          <a:p>
            <a:pPr algn="l"/>
            <a:endParaRPr lang="zh-CN" altLang="en-US" sz="1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9" name="左中括号 38"/>
          <p:cNvSpPr/>
          <p:nvPr/>
        </p:nvSpPr>
        <p:spPr>
          <a:xfrm>
            <a:off x="7623810" y="1627505"/>
            <a:ext cx="76200" cy="92202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左中括号 39"/>
          <p:cNvSpPr/>
          <p:nvPr/>
        </p:nvSpPr>
        <p:spPr>
          <a:xfrm>
            <a:off x="2683510" y="2000885"/>
            <a:ext cx="139700" cy="3917950"/>
          </a:xfrm>
          <a:prstGeom prst="leftBracket">
            <a:avLst/>
          </a:prstGeom>
          <a:ln w="2222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524510" y="1105535"/>
            <a:ext cx="1991360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5R解读故事</a:t>
            </a:r>
            <a:endParaRPr lang="zh-CN" altLang="en-US" sz="2000" b="1">
              <a:latin typeface="Arial" panose="020B0604020202020204" pitchFamily="34" charset="0"/>
              <a:ea typeface="微软雅黑" panose="020B0503020204020204" charset="-122"/>
              <a:cs typeface="楷体" panose="0201060906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5825" y="2194560"/>
            <a:ext cx="1407160" cy="39878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p>
            <a:pPr algn="l"/>
            <a:r>
              <a:rPr lang="en-US" altLang="zh-CN" sz="20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Read for: </a:t>
            </a:r>
            <a:endParaRPr lang="en-US" altLang="zh-CN" sz="2000" b="1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07085" y="2842895"/>
            <a:ext cx="1708785" cy="2449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Characters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；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Conflict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；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Plot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；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Emotional changes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；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Theme</a:t>
            </a:r>
            <a:r>
              <a:rPr lang="zh-CN" altLang="en-US" sz="240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；</a:t>
            </a:r>
            <a:endParaRPr lang="en-US" altLang="zh-CN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24510" y="259080"/>
            <a:ext cx="364045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Ⅲ. 解析五四三法则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640" y="6132830"/>
            <a:ext cx="673735" cy="492760"/>
          </a:xfrm>
          <a:prstGeom prst="ellipse">
            <a:avLst/>
          </a:prstGeom>
        </p:spPr>
      </p:pic>
      <p:sp>
        <p:nvSpPr>
          <p:cNvPr id="2" name="左中括号 1"/>
          <p:cNvSpPr/>
          <p:nvPr/>
        </p:nvSpPr>
        <p:spPr>
          <a:xfrm>
            <a:off x="7623810" y="3117215"/>
            <a:ext cx="76200" cy="92202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左中括号 2"/>
          <p:cNvSpPr/>
          <p:nvPr/>
        </p:nvSpPr>
        <p:spPr>
          <a:xfrm>
            <a:off x="7623810" y="4606925"/>
            <a:ext cx="76200" cy="922020"/>
          </a:xfrm>
          <a:prstGeom prst="leftBracket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33" grpId="0" animBg="1"/>
      <p:bldP spid="40" grpId="0" animBg="1"/>
      <p:bldP spid="23" grpId="0" animBg="1"/>
      <p:bldP spid="24" grpId="0" animBg="1"/>
      <p:bldP spid="25" grpId="0" animBg="1"/>
      <p:bldP spid="22" grpId="0" animBg="1"/>
      <p:bldP spid="26" grpId="0" animBg="1"/>
      <p:bldP spid="34" grpId="0" animBg="1"/>
      <p:bldP spid="27" grpId="0" animBg="1"/>
      <p:bldP spid="39" grpId="0" animBg="1"/>
      <p:bldP spid="36" grpId="0" animBg="1"/>
      <p:bldP spid="2" grpId="0" animBg="1"/>
      <p:bldP spid="37" grpId="0" animBg="1"/>
      <p:bldP spid="28" grpId="0" animBg="1"/>
      <p:bldP spid="29" grpId="0" animBg="1"/>
      <p:bldP spid="3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26720" y="709295"/>
            <a:ext cx="11337925" cy="6409690"/>
          </a:xfrm>
          <a:prstGeom prst="rect">
            <a:avLst/>
          </a:prstGeom>
        </p:spPr>
        <p:txBody>
          <a:bodyPr wrap="square">
            <a:no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第二节 （满分25分）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</a:t>
            </a:r>
            <a:r>
              <a:rPr lang="en-US" altLang="zh-CN" b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b="1">
                <a:ln w="15875"/>
                <a:solidFill>
                  <a:srgbClr val="7030A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2025届高三金太阳9月开学联考</a:t>
            </a:r>
            <a:r>
              <a:rPr lang="zh-CN" altLang="en-US" b="1">
                <a:ln w="15875"/>
                <a:solidFill>
                  <a:srgbClr val="7030A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读后续写</a:t>
            </a:r>
            <a:endParaRPr lang="zh-CN" altLang="en-US" sz="2000" b="1">
              <a:ln w="15875"/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阅读下面材料，根据其内容和所给段落开头语续写两段，使之构成一篇完整的短文。</a:t>
            </a:r>
            <a:endParaRPr lang="zh-CN" altLang="en-US" sz="20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Mary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was a high school girl with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a strong sense of style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. Her fashionable clothes and trendy hairstyles often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set her apart from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her classmates. Despite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occasional misunderstandings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, she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remained true to herself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.</a:t>
            </a:r>
            <a:endParaRPr lang="en-US" altLang="zh-CN" sz="20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   One day, Mary arrived at school with a new hairstyle again. 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Her classmates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surrounded her, asking why she had changed her hair to an ordinary haircut. Mary said that she decided to give up following fashion and devoted herself to studying. 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Their teacher, Mr Green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, happened to hear this and smiled.</a:t>
            </a:r>
            <a:endParaRPr lang="en-US" altLang="zh-CN" sz="20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   Once 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Lucy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had a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conflict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with Mary because she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criticized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Mary’s strange hairstyle.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However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, this time, she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praised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Mary’s ordinary hairstyle and suggested they wear the same style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as a sign of solidarity （团结） and friendship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. But thinking of their last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disagreement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, Mary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refused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.</a:t>
            </a:r>
            <a:endParaRPr lang="en-US" altLang="zh-CN" sz="20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   Later,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Mary’s mother</a:t>
            </a: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learned of her daughter’s trouble with Lucy. Recognizing the potential for a positive outcome, Mary’s mother reached out to 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Lucy’s mother</a:t>
            </a: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with </a:t>
            </a:r>
            <a:r>
              <a:rPr lang="en-US" altLang="zh-CN" sz="2000" b="1" u="sng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a heartfelt apology</a:t>
            </a: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and </a:t>
            </a:r>
            <a:r>
              <a:rPr lang="en-US" altLang="zh-CN" sz="2000" b="1" u="sng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a kind gesture</a:t>
            </a: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. Mary’s mother offered to treat both girls to a day of relaxation and self- care, allowing them to choose the same hairstyle that made them </a:t>
            </a:r>
            <a:r>
              <a:rPr lang="en-US" altLang="zh-CN" sz="2000" b="1" u="sng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feel confident and happy</a:t>
            </a: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.</a:t>
            </a:r>
            <a:endParaRPr lang="en-US" altLang="zh-CN" sz="2000" b="1"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/>
            <a:r>
              <a:rPr lang="en-US" altLang="zh-CN" sz="2400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   </a:t>
            </a:r>
            <a:endParaRPr lang="en-US" altLang="zh-CN" sz="2400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805" y="230505"/>
            <a:ext cx="3566795" cy="488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Ⅳ. 五四三法则应用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8940" y="205740"/>
            <a:ext cx="11281410" cy="6566535"/>
          </a:xfrm>
          <a:prstGeom prst="rect">
            <a:avLst/>
          </a:prstGeom>
        </p:spPr>
        <p:txBody>
          <a:bodyPr wrap="square">
            <a:noAutofit/>
          </a:bodyPr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uFillTx/>
                <a:latin typeface="Times New Roman" panose="02020603050405020304" charset="0"/>
                <a:ea typeface="微软雅黑" panose="020B0503020204020204" charset="-122"/>
              </a:rPr>
              <a:t>   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The experience brought the two families closer, and Mary’s mother taught her daughter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the importance of empathy（同理心） and kindness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. Together, they selected a book to give it to Lucy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as a peace offering and a symbol of their shared sweetness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in life.</a:t>
            </a:r>
            <a:endParaRPr lang="en-US" altLang="zh-CN" sz="20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  On Sunday, Mary and her mother visited Lucy’s house, where they exchanged gifts. Mary’s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sincerity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touched Lucy, and they finally forgave each other. During the conversation, the two girls discovered that they shared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a common passion for painting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. As they painted together, they found themselves sharing stories and laughter.</a:t>
            </a:r>
            <a:endParaRPr lang="en-US" altLang="zh-CN" sz="20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“Mary, your use of colors is amazing!” Lucy screamed,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admiring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Mary’s work.</a:t>
            </a:r>
            <a:endParaRPr lang="en-US" altLang="zh-CN" sz="20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“Thanks, Lucy,” Mary replied, smiling. “I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love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 the details of your work. We </a:t>
            </a:r>
            <a:r>
              <a:rPr lang="en-US" altLang="zh-CN" sz="2000" b="1" u="sng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make a great team</a:t>
            </a:r>
            <a:r>
              <a:rPr lang="en-US" altLang="zh-CN" sz="2000" b="1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!”</a:t>
            </a:r>
            <a:endParaRPr lang="en-US" altLang="zh-CN" sz="2000" b="1">
              <a:solidFill>
                <a:schemeClr val="tx1"/>
              </a:solidFill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uFillTx/>
                <a:latin typeface="Times New Roman" panose="02020603050405020304" charset="0"/>
                <a:ea typeface="微软雅黑" panose="020B0503020204020204" charset="-122"/>
              </a:rPr>
              <a:t> </a:t>
            </a: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Finally, they agreed to meet up after school to work on an art project, aiming to bring </a:t>
            </a:r>
            <a:r>
              <a:rPr lang="en-US" altLang="zh-CN" sz="2000" b="1">
                <a:solidFill>
                  <a:srgbClr val="FF0000"/>
                </a:solidFill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students who had an interest in art</a:t>
            </a: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 and exchange ideas together.  </a:t>
            </a:r>
            <a:endParaRPr lang="en-US" altLang="zh-CN" sz="2000" b="1">
              <a:uFillTx/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注意：</a:t>
            </a:r>
            <a:endParaRPr lang="en-US" altLang="zh-CN" sz="2000" b="1"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1. 续写词数应为150个左右；</a:t>
            </a:r>
            <a:endParaRPr lang="en-US" altLang="zh-CN" sz="2000" b="1"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>
                <a:uFillTx/>
                <a:latin typeface="Times New Roman" panose="02020603050405020304" charset="0"/>
                <a:ea typeface="微软雅黑" panose="020B0503020204020204" charset="-122"/>
                <a:sym typeface="+mn-ea"/>
              </a:rPr>
              <a:t>2. 请按如下格式在答题卡的相应位置作答。</a:t>
            </a:r>
            <a:endParaRPr lang="en-US" altLang="zh-CN" sz="2000" b="1"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>
              <a:uFillTx/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2945" y="5278755"/>
            <a:ext cx="10476230" cy="1262380"/>
          </a:xfrm>
          <a:prstGeom prst="rect">
            <a:avLst/>
          </a:prstGeom>
          <a:ln w="28575" cmpd="sng">
            <a:solidFill>
              <a:srgbClr val="0070C0"/>
            </a:solidFill>
            <a:prstDash val="solid"/>
          </a:ln>
        </p:spPr>
        <p:txBody>
          <a:bodyPr wrap="square">
            <a:noAutofit/>
          </a:bodyPr>
          <a:p>
            <a:pPr algn="l"/>
            <a:r>
              <a:rPr lang="zh-CN" altLang="en-US" sz="2000" b="1">
                <a:latin typeface="Arial" panose="020B0604020202020204" pitchFamily="34" charset="0"/>
                <a:ea typeface="微软雅黑" panose="020B0503020204020204" charset="-122"/>
              </a:rPr>
              <a:t>Mary and Lucy</a:t>
            </a:r>
            <a:r>
              <a:rPr lang="en-US" altLang="zh-CN" sz="2000" b="1">
                <a:latin typeface="Arial" panose="020B0604020202020204" pitchFamily="34" charset="0"/>
                <a:ea typeface="微软雅黑" panose="020B0503020204020204" charset="-122"/>
              </a:rPr>
              <a:t>’</a:t>
            </a:r>
            <a:r>
              <a:rPr lang="zh-CN" altLang="en-US" sz="2000" b="1">
                <a:latin typeface="Arial" panose="020B0604020202020204" pitchFamily="34" charset="0"/>
                <a:ea typeface="微软雅黑" panose="020B0503020204020204" charset="-122"/>
              </a:rPr>
              <a:t>s art project soon became </a:t>
            </a:r>
            <a:r>
              <a:rPr lang="zh-CN" altLang="en-US" sz="2000" b="1" u="sng">
                <a:latin typeface="Arial" panose="020B0604020202020204" pitchFamily="34" charset="0"/>
                <a:ea typeface="微软雅黑" panose="020B0503020204020204" charset="-122"/>
              </a:rPr>
              <a:t>a school- wide initiative</a:t>
            </a:r>
            <a:r>
              <a:rPr lang="zh-CN" altLang="en-US" sz="2000" b="1">
                <a:latin typeface="Arial" panose="020B0604020202020204" pitchFamily="34" charset="0"/>
                <a:ea typeface="微软雅黑" panose="020B0503020204020204" charset="-122"/>
              </a:rPr>
              <a:t>.</a:t>
            </a:r>
            <a:endParaRPr lang="zh-CN" altLang="en-US" sz="20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0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2000" b="1">
                <a:latin typeface="Arial" panose="020B0604020202020204" pitchFamily="34" charset="0"/>
                <a:ea typeface="微软雅黑" panose="020B0503020204020204" charset="-122"/>
              </a:rPr>
              <a:t>One day, Mary entered the classroom to</a:t>
            </a:r>
            <a:r>
              <a:rPr lang="zh-CN" altLang="en-US" sz="2000" b="1" u="sng">
                <a:latin typeface="Arial" panose="020B0604020202020204" pitchFamily="34" charset="0"/>
                <a:ea typeface="微软雅黑" panose="020B0503020204020204" charset="-122"/>
              </a:rPr>
              <a:t> find Lucy wearing the same hairstyle as hers</a:t>
            </a:r>
            <a:r>
              <a:rPr lang="zh-CN" altLang="en-US" sz="2000" b="1">
                <a:latin typeface="Arial" panose="020B0604020202020204" pitchFamily="34" charset="0"/>
                <a:ea typeface="微软雅黑" panose="020B0503020204020204" charset="-122"/>
              </a:rPr>
              <a:t>.</a:t>
            </a:r>
            <a:endParaRPr lang="zh-CN" altLang="en-US" sz="2000" b="1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20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71880" y="374650"/>
            <a:ext cx="3794760" cy="483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Ⅳ.五四三法则应用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5100" y="1013460"/>
            <a:ext cx="494855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/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Step1 5R解读故事</a:t>
            </a:r>
            <a:r>
              <a:rPr lang="en-US" altLang="zh-CN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360w+26w)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5100" y="1631950"/>
            <a:ext cx="9321800" cy="4569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Read the material carefully to finish the tasks below.</a:t>
            </a:r>
            <a:endParaRPr lang="en-US" altLang="zh-CN" sz="2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 Underline the characters in the reading material with the red oil pen.</a:t>
            </a:r>
            <a:endParaRPr lang="en-US" altLang="zh-CN" sz="2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2. What’s the conflict between the characters?</a:t>
            </a:r>
            <a:endParaRPr lang="en-US" altLang="zh-CN" sz="2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3. Use the story mountain model to describe the development of the story and emotional changes.</a:t>
            </a:r>
            <a:endParaRPr lang="en-US" altLang="zh-CN" sz="2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4. What’s the theme of the story</a:t>
            </a: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（</a:t>
            </a: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underline the words involved with the theme)?</a:t>
            </a:r>
            <a:endParaRPr lang="zh-CN" altLang="en-US" sz="28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640" y="5956300"/>
            <a:ext cx="915035" cy="66929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301.1,&quot;left&quot;:51.1,&quot;top&quot;:194.45,&quot;width&quot;:434.4}"/>
</p:tagLst>
</file>

<file path=ppt/tags/tag10.xml><?xml version="1.0" encoding="utf-8"?>
<p:tagLst xmlns:p="http://schemas.openxmlformats.org/presentationml/2006/main">
  <p:tag name="KSO_WM_DIAGRAM_VIRTUALLY_FRAME" val="{&quot;height&quot;:205.15,&quot;left&quot;:220.55,&quot;top&quot;:3.55,&quot;width&quot;:489.8}"/>
</p:tagLst>
</file>

<file path=ppt/tags/tag11.xml><?xml version="1.0" encoding="utf-8"?>
<p:tagLst xmlns:p="http://schemas.openxmlformats.org/presentationml/2006/main">
  <p:tag name="KSO_WM_DIAGRAM_VIRTUALLY_FRAME" val="{&quot;height&quot;:205.15,&quot;left&quot;:220.55,&quot;top&quot;:3.55,&quot;width&quot;:489.8}"/>
</p:tagLst>
</file>

<file path=ppt/tags/tag12.xml><?xml version="1.0" encoding="utf-8"?>
<p:tagLst xmlns:p="http://schemas.openxmlformats.org/presentationml/2006/main">
  <p:tag name="KSO_WM_DIAGRAM_VIRTUALLY_FRAME" val="{&quot;height&quot;:205.15,&quot;left&quot;:220.55,&quot;top&quot;:3.55,&quot;width&quot;:489.8}"/>
</p:tagLst>
</file>

<file path=ppt/tags/tag13.xml><?xml version="1.0" encoding="utf-8"?>
<p:tagLst xmlns:p="http://schemas.openxmlformats.org/presentationml/2006/main">
  <p:tag name="KSO_WM_DIAGRAM_VIRTUALLY_FRAME" val="{&quot;height&quot;:205.15,&quot;left&quot;:220.55,&quot;top&quot;:3.55,&quot;width&quot;:489.8}"/>
</p:tagLst>
</file>

<file path=ppt/tags/tag14.xml><?xml version="1.0" encoding="utf-8"?>
<p:tagLst xmlns:p="http://schemas.openxmlformats.org/presentationml/2006/main">
  <p:tag name="KSO_WM_DIAGRAM_VIRTUALLY_FRAME" val="{&quot;height&quot;:205.15,&quot;left&quot;:220.55,&quot;top&quot;:3.55,&quot;width&quot;:489.8}"/>
</p:tagLst>
</file>

<file path=ppt/tags/tag15.xml><?xml version="1.0" encoding="utf-8"?>
<p:tagLst xmlns:p="http://schemas.openxmlformats.org/presentationml/2006/main">
  <p:tag name="KSO_WM_DIAGRAM_VIRTUALLY_FRAME" val="{&quot;height&quot;:205.15,&quot;left&quot;:220.55,&quot;top&quot;:3.55,&quot;width&quot;:489.8}"/>
</p:tagLst>
</file>

<file path=ppt/tags/tag16.xml><?xml version="1.0" encoding="utf-8"?>
<p:tagLst xmlns:p="http://schemas.openxmlformats.org/presentationml/2006/main">
  <p:tag name="KSO_WM_DIAGRAM_VIRTUALLY_FRAME" val="{&quot;height&quot;:205.15,&quot;left&quot;:220.55,&quot;top&quot;:3.55,&quot;width&quot;:489.8}"/>
</p:tagLst>
</file>

<file path=ppt/tags/tag17.xml><?xml version="1.0" encoding="utf-8"?>
<p:tagLst xmlns:p="http://schemas.openxmlformats.org/presentationml/2006/main">
  <p:tag name="TABLE_ENDDRAG_ORIGIN_RECT" val="886*450"/>
  <p:tag name="TABLE_ENDDRAG_RECT" val="27*73*886*450"/>
</p:tagLst>
</file>

<file path=ppt/tags/tag2.xml><?xml version="1.0" encoding="utf-8"?>
<p:tagLst xmlns:p="http://schemas.openxmlformats.org/presentationml/2006/main">
  <p:tag name="KSO_WM_DIAGRAM_VIRTUALLY_FRAME" val="{&quot;height&quot;:301.1,&quot;left&quot;:51.1,&quot;top&quot;:194.45,&quot;width&quot;:434.4}"/>
</p:tagLst>
</file>

<file path=ppt/tags/tag3.xml><?xml version="1.0" encoding="utf-8"?>
<p:tagLst xmlns:p="http://schemas.openxmlformats.org/presentationml/2006/main">
  <p:tag name="KSO_WM_DIAGRAM_VIRTUALLY_FRAME" val="{&quot;height&quot;:301.1,&quot;left&quot;:51.1,&quot;top&quot;:194.45,&quot;width&quot;:434.4}"/>
</p:tagLst>
</file>

<file path=ppt/tags/tag4.xml><?xml version="1.0" encoding="utf-8"?>
<p:tagLst xmlns:p="http://schemas.openxmlformats.org/presentationml/2006/main">
  <p:tag name="KSO_WM_DIAGRAM_VIRTUALLY_FRAME" val="{&quot;height&quot;:301.1,&quot;left&quot;:51.1,&quot;top&quot;:194.45,&quot;width&quot;:434.4}"/>
</p:tagLst>
</file>

<file path=ppt/tags/tag5.xml><?xml version="1.0" encoding="utf-8"?>
<p:tagLst xmlns:p="http://schemas.openxmlformats.org/presentationml/2006/main">
  <p:tag name="KSO_WM_DIAGRAM_VIRTUALLY_FRAME" val="{&quot;height&quot;:301.1,&quot;left&quot;:51.1,&quot;top&quot;:194.45,&quot;width&quot;:434.4}"/>
</p:tagLst>
</file>

<file path=ppt/tags/tag6.xml><?xml version="1.0" encoding="utf-8"?>
<p:tagLst xmlns:p="http://schemas.openxmlformats.org/presentationml/2006/main">
  <p:tag name="KSO_WM_DIAGRAM_VIRTUALLY_FRAME" val="{&quot;height&quot;:301.1,&quot;left&quot;:51.1,&quot;top&quot;:194.45,&quot;width&quot;:434.4}"/>
</p:tagLst>
</file>

<file path=ppt/tags/tag7.xml><?xml version="1.0" encoding="utf-8"?>
<p:tagLst xmlns:p="http://schemas.openxmlformats.org/presentationml/2006/main">
  <p:tag name="KSO_WM_DIAGRAM_VIRTUALLY_FRAME" val="{&quot;height&quot;:301.1,&quot;left&quot;:51.1,&quot;top&quot;:194.45,&quot;width&quot;:434.4}"/>
</p:tagLst>
</file>

<file path=ppt/tags/tag8.xml><?xml version="1.0" encoding="utf-8"?>
<p:tagLst xmlns:p="http://schemas.openxmlformats.org/presentationml/2006/main">
  <p:tag name="KSO_WM_DIAGRAM_VIRTUALLY_FRAME" val="{&quot;height&quot;:301.1,&quot;left&quot;:51.1,&quot;top&quot;:194.45,&quot;width&quot;:434.4}"/>
</p:tagLst>
</file>

<file path=ppt/tags/tag9.xml><?xml version="1.0" encoding="utf-8"?>
<p:tagLst xmlns:p="http://schemas.openxmlformats.org/presentationml/2006/main">
  <p:tag name="KSO_WM_DIAGRAM_VIRTUALLY_FRAME" val="{&quot;height&quot;:301.1,&quot;left&quot;:51.1,&quot;top&quot;:194.45,&quot;width&quot;:434.4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28575">
          <a:solidFill>
            <a:srgbClr val="00B0F0"/>
          </a:solidFill>
        </a:ln>
      </a:spPr>
      <a:bodyPr wrap="square">
        <a:noAutofit/>
      </a:bodyPr>
      <a:lstStyle>
        <a:defPPr algn="l">
          <a:defRPr lang="zh-CN" altLang="en-US" sz="1600" b="1">
            <a:latin typeface="Arial" panose="020B0604020202020204" pitchFamily="34" charset="0"/>
            <a:ea typeface="微软雅黑" panose="020B0503020204020204" charset="-122"/>
            <a:sym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14757</Words>
  <Application>WPS 演示</Application>
  <PresentationFormat>宽屏</PresentationFormat>
  <Paragraphs>529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Times New Roman</vt:lpstr>
      <vt:lpstr>楷体</vt:lpstr>
      <vt:lpstr>Arial Unicode MS</vt:lpstr>
      <vt:lpstr>Calibri</vt:lpstr>
      <vt:lpstr>华文楷体</vt:lpstr>
      <vt:lpstr>华文隶书</vt:lpstr>
      <vt:lpstr>HelveticaNeue</vt:lpstr>
      <vt:lpstr>华文新魏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Administrator</cp:lastModifiedBy>
  <cp:revision>81</cp:revision>
  <dcterms:created xsi:type="dcterms:W3CDTF">2023-08-09T12:44:00Z</dcterms:created>
  <dcterms:modified xsi:type="dcterms:W3CDTF">2024-10-08T08:06:36Z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2052-11.8.2.7978</vt:lpwstr>
  </property>
</Properties>
</file>