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handoutMasterIdLst>
    <p:handoutMasterId r:id="rId47"/>
  </p:handoutMasterIdLst>
  <p:sldIdLst>
    <p:sldId id="2090" r:id="rId3"/>
    <p:sldId id="2043" r:id="rId4"/>
    <p:sldId id="1616" r:id="rId5"/>
    <p:sldId id="1535" r:id="rId6"/>
    <p:sldId id="1608" r:id="rId7"/>
    <p:sldId id="2044" r:id="rId8"/>
    <p:sldId id="1612" r:id="rId9"/>
    <p:sldId id="1611" r:id="rId10"/>
    <p:sldId id="1613" r:id="rId11"/>
    <p:sldId id="1981" r:id="rId12"/>
    <p:sldId id="1614" r:id="rId13"/>
    <p:sldId id="1618" r:id="rId14"/>
    <p:sldId id="1876" r:id="rId15"/>
    <p:sldId id="1617" r:id="rId16"/>
    <p:sldId id="1877" r:id="rId17"/>
    <p:sldId id="1619" r:id="rId18"/>
    <p:sldId id="1878" r:id="rId19"/>
    <p:sldId id="2014" r:id="rId20"/>
    <p:sldId id="1879" r:id="rId21"/>
    <p:sldId id="2015" r:id="rId22"/>
    <p:sldId id="1880" r:id="rId23"/>
    <p:sldId id="1881" r:id="rId24"/>
    <p:sldId id="1783" r:id="rId25"/>
    <p:sldId id="1883" r:id="rId26"/>
    <p:sldId id="1884" r:id="rId27"/>
    <p:sldId id="2009" r:id="rId28"/>
    <p:sldId id="1772" r:id="rId29"/>
    <p:sldId id="1776" r:id="rId30"/>
    <p:sldId id="1777" r:id="rId31"/>
    <p:sldId id="1779" r:id="rId32"/>
    <p:sldId id="1887" r:id="rId33"/>
    <p:sldId id="1982" r:id="rId34"/>
    <p:sldId id="1781" r:id="rId35"/>
    <p:sldId id="2045" r:id="rId36"/>
    <p:sldId id="1787" r:id="rId37"/>
    <p:sldId id="1786" r:id="rId38"/>
    <p:sldId id="2035" r:id="rId39"/>
    <p:sldId id="2084" r:id="rId40"/>
    <p:sldId id="1894" r:id="rId41"/>
    <p:sldId id="2039" r:id="rId42"/>
    <p:sldId id="2040" r:id="rId43"/>
    <p:sldId id="1892" r:id="rId44"/>
    <p:sldId id="1874"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liva's sliver" initials="S" lastIdx="1" clrIdx="0"/>
  <p:cmAuthor id="0" name="wangxue" initials="wx" lastIdx="2" clrIdx="0"/>
  <p:cmAuthor id="2" name="Administrator" initials="A" lastIdx="1" clrIdx="1"/>
  <p:cmAuthor id="7" name="雨林木风" initials="雨" lastIdx="0" clrIdx="0"/>
  <p:cmAuthor id="8" name="未知用户1" initials="未" lastIdx="0" clrIdx="0"/>
  <p:cmAuthor id="9" name="00" initials="0" lastIdx="1" clrIdx="8"/>
  <p:cmAuthor id="3" name="fafa" initials="f" lastIdx="0" clrIdx="1"/>
  <p:cmAuthor id="4" name="王习习" initials="王" lastIdx="0" clrIdx="0"/>
  <p:cmAuthor id="5" name="作者" initials="A" lastIdx="0" clrIdx="2"/>
  <p:cmAuthor id="6" name="ming qiu" initials="m" lastIdx="0" clrIdx="1"/>
  <p:cmAuthor id="10" name="amber" initials="a" lastIdx="0" clrIdx="9"/>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C6A4A"/>
    <a:srgbClr val="C9B175"/>
    <a:srgbClr val="D1B86E"/>
    <a:srgbClr val="C3B67C"/>
    <a:srgbClr val="C7C177"/>
    <a:srgbClr val="A07B50"/>
    <a:srgbClr val="8E6F4F"/>
    <a:srgbClr val="C4AC87"/>
    <a:srgbClr val="E2DCBD"/>
    <a:srgbClr val="E1C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17" autoAdjust="0"/>
    <p:restoredTop sz="84248" autoAdjust="0"/>
  </p:normalViewPr>
  <p:slideViewPr>
    <p:cSldViewPr snapToGrid="0" showGuides="1">
      <p:cViewPr varScale="1">
        <p:scale>
          <a:sx n="85" d="100"/>
          <a:sy n="85" d="100"/>
        </p:scale>
        <p:origin x="124" y="324"/>
      </p:cViewPr>
      <p:guideLst>
        <p:guide orient="horz" pos="2159"/>
        <p:guide pos="3712"/>
      </p:guideLst>
    </p:cSldViewPr>
  </p:slideViewPr>
  <p:outlineViewPr>
    <p:cViewPr>
      <p:scale>
        <a:sx n="33" d="100"/>
        <a:sy n="33" d="100"/>
      </p:scale>
      <p:origin x="0" y="0"/>
    </p:cViewPr>
  </p:outlineViewPr>
  <p:notesTextViewPr>
    <p:cViewPr>
      <p:scale>
        <a:sx n="66" d="100"/>
        <a:sy n="66" d="100"/>
      </p:scale>
      <p:origin x="0" y="0"/>
    </p:cViewPr>
  </p:notesTextViewPr>
  <p:notesViewPr>
    <p:cSldViewPr snapToGrid="0">
      <p:cViewPr varScale="1">
        <p:scale>
          <a:sx n="55" d="100"/>
          <a:sy n="55" d="100"/>
        </p:scale>
        <p:origin x="2556" y="7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slide" Target="slides/slide3.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handoutMaster" Target="handoutMasters/handoutMaster1.xml"/><Relationship Id="rId46" Type="http://schemas.openxmlformats.org/officeDocument/2006/relationships/notesMaster" Target="notesMasters/notesMaster1.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1F343E-A4B4-4945-A289-F71CC24FF5E2}"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FE3BE7-4887-454D-AC07-8146F5385083}"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itchFamily="2" charset="0"/>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itchFamily="2" charset="0"/>
              </a:defRPr>
            </a:lvl1pPr>
          </a:lstStyle>
          <a:p>
            <a:fld id="{184EC83E-688E-43DA-BB76-712D53DE601D}"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itchFamily="2" charset="0"/>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itchFamily="2" charset="0"/>
              </a:defRPr>
            </a:lvl1pPr>
          </a:lstStyle>
          <a:p>
            <a:fld id="{BFEC4DAE-4541-43CA-A4FF-DC618A162F89}"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itchFamily="2" charset="0"/>
        <a:ea typeface="+mn-ea"/>
        <a:cs typeface="+mn-cs"/>
      </a:defRPr>
    </a:lvl1pPr>
    <a:lvl2pPr marL="457200" algn="l" defTabSz="914400" rtl="0" eaLnBrk="1" latinLnBrk="0" hangingPunct="1">
      <a:defRPr sz="1200" kern="1200">
        <a:solidFill>
          <a:schemeClr val="tx1"/>
        </a:solidFill>
        <a:latin typeface="Roboto" pitchFamily="2" charset="0"/>
        <a:ea typeface="+mn-ea"/>
        <a:cs typeface="+mn-cs"/>
      </a:defRPr>
    </a:lvl2pPr>
    <a:lvl3pPr marL="914400" algn="l" defTabSz="914400" rtl="0" eaLnBrk="1" latinLnBrk="0" hangingPunct="1">
      <a:defRPr sz="1200" kern="1200">
        <a:solidFill>
          <a:schemeClr val="tx1"/>
        </a:solidFill>
        <a:latin typeface="Roboto" pitchFamily="2" charset="0"/>
        <a:ea typeface="+mn-ea"/>
        <a:cs typeface="+mn-cs"/>
      </a:defRPr>
    </a:lvl3pPr>
    <a:lvl4pPr marL="1371600" algn="l" defTabSz="914400" rtl="0" eaLnBrk="1" latinLnBrk="0" hangingPunct="1">
      <a:defRPr sz="1200" kern="1200">
        <a:solidFill>
          <a:schemeClr val="tx1"/>
        </a:solidFill>
        <a:latin typeface="Roboto" pitchFamily="2" charset="0"/>
        <a:ea typeface="+mn-ea"/>
        <a:cs typeface="+mn-cs"/>
      </a:defRPr>
    </a:lvl4pPr>
    <a:lvl5pPr marL="1828800" algn="l" defTabSz="914400" rtl="0" eaLnBrk="1" latinLnBrk="0" hangingPunct="1">
      <a:defRPr sz="1200" kern="1200">
        <a:solidFill>
          <a:schemeClr val="tx1"/>
        </a:solidFill>
        <a:latin typeface="Roboto"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文本框 5"/>
          <p:cNvSpPr txBox="1"/>
          <p:nvPr userDrawn="1"/>
        </p:nvSpPr>
        <p:spPr>
          <a:xfrm>
            <a:off x="10345850" y="6333928"/>
            <a:ext cx="1350958" cy="338554"/>
          </a:xfrm>
          <a:prstGeom prst="rect">
            <a:avLst/>
          </a:prstGeom>
          <a:noFill/>
        </p:spPr>
        <p:txBody>
          <a:bodyPr wrap="square" rtlCol="0">
            <a:spAutoFit/>
          </a:bodyPr>
          <a:lstStyle/>
          <a:p>
            <a:pPr algn="r"/>
            <a:fld id="{86931853-A4FE-482C-80F1-030A07F4AA7F}" type="slidenum">
              <a:rPr lang="en-US" altLang="zh-CN" sz="1600" smtClean="0">
                <a:solidFill>
                  <a:schemeClr val="bg1">
                    <a:lumMod val="65000"/>
                  </a:schemeClr>
                </a:solidFill>
                <a:latin typeface="+mj-lt"/>
                <a:ea typeface="Lato Black" panose="020F0502020204030203" pitchFamily="34" charset="0"/>
              </a:rPr>
            </a:fld>
            <a:endParaRPr lang="zh-CN" altLang="en-US" sz="1600" dirty="0">
              <a:solidFill>
                <a:schemeClr val="bg1">
                  <a:lumMod val="65000"/>
                </a:schemeClr>
              </a:solidFill>
              <a:latin typeface="+mj-lt"/>
              <a:ea typeface="+mj-ea"/>
            </a:endParaRPr>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245225"/>
            <a:ext cx="28448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a:xfrm>
            <a:off x="4165600" y="6245225"/>
            <a:ext cx="38608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灯片编号占位符 3"/>
          <p:cNvSpPr>
            <a:spLocks noGrp="1"/>
          </p:cNvSpPr>
          <p:nvPr>
            <p:ph type="sldNum" sz="quarter" idx="12"/>
          </p:nvPr>
        </p:nvSpPr>
        <p:spPr>
          <a:xfrm>
            <a:off x="8737600" y="6245225"/>
            <a:ext cx="2844800" cy="476250"/>
          </a:xfrm>
        </p:spPr>
        <p:txBody>
          <a:bodyPr/>
          <a:lstStyle/>
          <a:p>
            <a:pPr lvl="0" eaLnBrk="1" hangingPunct="1">
              <a:buNone/>
            </a:pPr>
            <a:fld id="{9A0DB2DC-4C9A-4742-B13C-FB6460FD3503}" type="slidenum">
              <a:rPr lang="en-US" altLang="zh-CN" dirty="0"/>
            </a:fld>
            <a:endParaRPr lang="en-US" altLang="zh-CN"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1.jpe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image" Target="../media/image11.png"/><Relationship Id="rId10" Type="http://schemas.openxmlformats.org/officeDocument/2006/relationships/slideLayout" Target="../slideLayouts/slideLayout3.xml"/><Relationship Id="rId1" Type="http://schemas.openxmlformats.org/officeDocument/2006/relationships/tags" Target="../tags/tag24.xml"/></Relationships>
</file>

<file path=ppt/slides/_rels/slide11.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11.png"/><Relationship Id="rId10" Type="http://schemas.openxmlformats.org/officeDocument/2006/relationships/slideLayout" Target="../slideLayouts/slideLayout3.xml"/><Relationship Id="rId1" Type="http://schemas.openxmlformats.org/officeDocument/2006/relationships/tags" Target="../tags/tag31.xml"/></Relationships>
</file>

<file path=ppt/slides/_rels/slide12.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1" Type="http://schemas.openxmlformats.org/officeDocument/2006/relationships/slideLayout" Target="../slideLayouts/slideLayout3.xml"/><Relationship Id="rId10" Type="http://schemas.openxmlformats.org/officeDocument/2006/relationships/image" Target="../media/image4.jpeg"/><Relationship Id="rId1" Type="http://schemas.openxmlformats.org/officeDocument/2006/relationships/tags" Target="../tags/tag38.xml"/></Relationships>
</file>

<file path=ppt/slides/_rels/slide13.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1" Type="http://schemas.openxmlformats.org/officeDocument/2006/relationships/slideLayout" Target="../slideLayouts/slideLayout3.xml"/><Relationship Id="rId10" Type="http://schemas.openxmlformats.org/officeDocument/2006/relationships/image" Target="../media/image4.jpeg"/><Relationship Id="rId1" Type="http://schemas.openxmlformats.org/officeDocument/2006/relationships/tags" Target="../tags/tag39.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tags" Target="../tags/tag41.xml"/><Relationship Id="rId1" Type="http://schemas.openxmlformats.org/officeDocument/2006/relationships/tags" Target="../tags/tag40.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jpeg"/><Relationship Id="rId3" Type="http://schemas.openxmlformats.org/officeDocument/2006/relationships/image" Target="../media/image20.jpeg"/><Relationship Id="rId2" Type="http://schemas.openxmlformats.org/officeDocument/2006/relationships/tags" Target="../tags/tag43.xml"/><Relationship Id="rId1" Type="http://schemas.openxmlformats.org/officeDocument/2006/relationships/tags" Target="../tags/tag4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tags" Target="../tags/tag45.xml"/><Relationship Id="rId1" Type="http://schemas.openxmlformats.org/officeDocument/2006/relationships/tags" Target="../tags/tag44.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tags" Target="../tags/tag52.xml"/><Relationship Id="rId1" Type="http://schemas.openxmlformats.org/officeDocument/2006/relationships/tags" Target="../tags/tag51.xml"/></Relationships>
</file>

<file path=ppt/slides/_rels/slide19.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image" Target="../media/image23.jpeg"/><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0" Type="http://schemas.openxmlformats.org/officeDocument/2006/relationships/slideLayout" Target="../slideLayouts/slideLayout3.xml"/><Relationship Id="rId1" Type="http://schemas.openxmlformats.org/officeDocument/2006/relationships/tags" Target="../tags/tag5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image" Target="../media/image23.jpeg"/><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0" Type="http://schemas.openxmlformats.org/officeDocument/2006/relationships/slideLayout" Target="../slideLayouts/slideLayout3.xml"/><Relationship Id="rId1" Type="http://schemas.openxmlformats.org/officeDocument/2006/relationships/tags" Target="../tags/tag58.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tags" Target="../tags/tag64.xml"/><Relationship Id="rId1" Type="http://schemas.openxmlformats.org/officeDocument/2006/relationships/tags" Target="../tags/tag63.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tags" Target="../tags/tag66.xml"/><Relationship Id="rId1" Type="http://schemas.openxmlformats.org/officeDocument/2006/relationships/tags" Target="../tags/tag65.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tags" Target="../tags/tag68.xml"/><Relationship Id="rId1" Type="http://schemas.openxmlformats.org/officeDocument/2006/relationships/tags" Target="../tags/tag67.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tags" Target="../tags/tag70.xml"/><Relationship Id="rId1" Type="http://schemas.openxmlformats.org/officeDocument/2006/relationships/tags" Target="../tags/tag69.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tags" Target="../tags/tag72.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tags" Target="../tags/tag71.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tags" Target="../tags/tag74.xml"/><Relationship Id="rId1" Type="http://schemas.openxmlformats.org/officeDocument/2006/relationships/tags" Target="../tags/tag73.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jpeg"/><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jpeg"/><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jpe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7" Type="http://schemas.openxmlformats.org/officeDocument/2006/relationships/slideLayout" Target="../slideLayouts/slideLayout1.xml"/><Relationship Id="rId16" Type="http://schemas.openxmlformats.org/officeDocument/2006/relationships/image" Target="../media/image4.jpeg"/><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tags" Target="../tags/tag89.xml"/><Relationship Id="rId7" Type="http://schemas.openxmlformats.org/officeDocument/2006/relationships/image" Target="../media/image26.jpeg"/><Relationship Id="rId6" Type="http://schemas.openxmlformats.org/officeDocument/2006/relationships/tags" Target="../tags/tag88.xml"/><Relationship Id="rId5" Type="http://schemas.openxmlformats.org/officeDocument/2006/relationships/image" Target="../media/image25.jpeg"/><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3" Type="http://schemas.openxmlformats.org/officeDocument/2006/relationships/slideLayout" Target="../slideLayouts/slideLayout3.xml"/><Relationship Id="rId12" Type="http://schemas.openxmlformats.org/officeDocument/2006/relationships/image" Target="../media/image4.jpeg"/><Relationship Id="rId11" Type="http://schemas.openxmlformats.org/officeDocument/2006/relationships/image" Target="../media/image28.jpeg"/><Relationship Id="rId10" Type="http://schemas.openxmlformats.org/officeDocument/2006/relationships/tags" Target="../tags/tag90.xml"/><Relationship Id="rId1" Type="http://schemas.openxmlformats.org/officeDocument/2006/relationships/tags" Target="../tags/tag84.xml"/></Relationships>
</file>

<file path=ppt/slides/_rels/slide31.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tags" Target="../tags/tag96.xml"/><Relationship Id="rId7" Type="http://schemas.openxmlformats.org/officeDocument/2006/relationships/image" Target="../media/image26.jpeg"/><Relationship Id="rId6" Type="http://schemas.openxmlformats.org/officeDocument/2006/relationships/tags" Target="../tags/tag95.xml"/><Relationship Id="rId5" Type="http://schemas.openxmlformats.org/officeDocument/2006/relationships/image" Target="../media/image25.jpeg"/><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3" Type="http://schemas.openxmlformats.org/officeDocument/2006/relationships/slideLayout" Target="../slideLayouts/slideLayout3.xml"/><Relationship Id="rId12" Type="http://schemas.openxmlformats.org/officeDocument/2006/relationships/image" Target="../media/image4.jpeg"/><Relationship Id="rId11" Type="http://schemas.openxmlformats.org/officeDocument/2006/relationships/image" Target="../media/image28.jpeg"/><Relationship Id="rId10" Type="http://schemas.openxmlformats.org/officeDocument/2006/relationships/tags" Target="../tags/tag97.xml"/><Relationship Id="rId1" Type="http://schemas.openxmlformats.org/officeDocument/2006/relationships/tags" Target="../tags/tag91.xml"/></Relationships>
</file>

<file path=ppt/slides/_rels/slide32.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tags" Target="../tags/tag103.xml"/><Relationship Id="rId7" Type="http://schemas.openxmlformats.org/officeDocument/2006/relationships/image" Target="../media/image26.jpeg"/><Relationship Id="rId6" Type="http://schemas.openxmlformats.org/officeDocument/2006/relationships/tags" Target="../tags/tag102.xml"/><Relationship Id="rId5" Type="http://schemas.openxmlformats.org/officeDocument/2006/relationships/image" Target="../media/image25.jpeg"/><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3" Type="http://schemas.openxmlformats.org/officeDocument/2006/relationships/slideLayout" Target="../slideLayouts/slideLayout3.xml"/><Relationship Id="rId12" Type="http://schemas.openxmlformats.org/officeDocument/2006/relationships/image" Target="../media/image4.jpeg"/><Relationship Id="rId11" Type="http://schemas.openxmlformats.org/officeDocument/2006/relationships/image" Target="../media/image28.jpeg"/><Relationship Id="rId10" Type="http://schemas.openxmlformats.org/officeDocument/2006/relationships/tags" Target="../tags/tag104.xml"/><Relationship Id="rId1" Type="http://schemas.openxmlformats.org/officeDocument/2006/relationships/tags" Target="../tags/tag98.xml"/></Relationships>
</file>

<file path=ppt/slides/_rels/slide33.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image" Target="../media/image26.jpeg"/><Relationship Id="rId7" Type="http://schemas.openxmlformats.org/officeDocument/2006/relationships/tags" Target="../tags/tag109.xml"/><Relationship Id="rId6" Type="http://schemas.openxmlformats.org/officeDocument/2006/relationships/image" Target="../media/image25.jpeg"/><Relationship Id="rId5" Type="http://schemas.openxmlformats.org/officeDocument/2006/relationships/tags" Target="../tags/tag108.xml"/><Relationship Id="rId4" Type="http://schemas.openxmlformats.org/officeDocument/2006/relationships/image" Target="../media/image9.png"/><Relationship Id="rId3" Type="http://schemas.openxmlformats.org/officeDocument/2006/relationships/tags" Target="../tags/tag107.xml"/><Relationship Id="rId2" Type="http://schemas.openxmlformats.org/officeDocument/2006/relationships/tags" Target="../tags/tag106.xml"/><Relationship Id="rId14" Type="http://schemas.openxmlformats.org/officeDocument/2006/relationships/slideLayout" Target="../slideLayouts/slideLayout3.xml"/><Relationship Id="rId13" Type="http://schemas.openxmlformats.org/officeDocument/2006/relationships/image" Target="../media/image4.jpeg"/><Relationship Id="rId12" Type="http://schemas.openxmlformats.org/officeDocument/2006/relationships/image" Target="../media/image28.jpeg"/><Relationship Id="rId11" Type="http://schemas.openxmlformats.org/officeDocument/2006/relationships/tags" Target="../tags/tag111.xml"/><Relationship Id="rId10" Type="http://schemas.openxmlformats.org/officeDocument/2006/relationships/image" Target="../media/image27.jpeg"/><Relationship Id="rId1" Type="http://schemas.openxmlformats.org/officeDocument/2006/relationships/tags" Target="../tags/tag105.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9.png"/><Relationship Id="rId3" Type="http://schemas.openxmlformats.org/officeDocument/2006/relationships/tags" Target="../tags/tag112.xml"/><Relationship Id="rId2" Type="http://schemas.microsoft.com/office/2007/relationships/media" Target="../media/media2.mp4"/><Relationship Id="rId1" Type="http://schemas.openxmlformats.org/officeDocument/2006/relationships/video" Target="../media/media2.mp4"/></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jpeg"/><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tags" Target="../tags/tag117.xml"/><Relationship Id="rId1" Type="http://schemas.openxmlformats.org/officeDocument/2006/relationships/tags" Target="../tags/tag116.xml"/></Relationships>
</file>

<file path=ppt/slides/_rels/slide37.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image" Target="../media/image30.png"/><Relationship Id="rId3" Type="http://schemas.openxmlformats.org/officeDocument/2006/relationships/tags" Target="../tags/tag120.xml"/><Relationship Id="rId2" Type="http://schemas.openxmlformats.org/officeDocument/2006/relationships/tags" Target="../tags/tag119.xml"/><Relationship Id="rId14" Type="http://schemas.openxmlformats.org/officeDocument/2006/relationships/slideLayout" Target="../slideLayouts/slideLayout3.xml"/><Relationship Id="rId13" Type="http://schemas.openxmlformats.org/officeDocument/2006/relationships/image" Target="../media/image4.jpeg"/><Relationship Id="rId12" Type="http://schemas.openxmlformats.org/officeDocument/2006/relationships/tags" Target="../tags/tag128.xml"/><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tags" Target="../tags/tag118.xml"/></Relationships>
</file>

<file path=ppt/slides/_rels/slide38.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image" Target="../media/image30.png"/><Relationship Id="rId3" Type="http://schemas.openxmlformats.org/officeDocument/2006/relationships/tags" Target="../tags/tag131.xml"/><Relationship Id="rId2" Type="http://schemas.openxmlformats.org/officeDocument/2006/relationships/tags" Target="../tags/tag130.xml"/><Relationship Id="rId17" Type="http://schemas.openxmlformats.org/officeDocument/2006/relationships/slideLayout" Target="../slideLayouts/slideLayout3.xml"/><Relationship Id="rId16" Type="http://schemas.openxmlformats.org/officeDocument/2006/relationships/image" Target="../media/image4.jpeg"/><Relationship Id="rId15" Type="http://schemas.openxmlformats.org/officeDocument/2006/relationships/image" Target="../media/image33.png"/><Relationship Id="rId14" Type="http://schemas.openxmlformats.org/officeDocument/2006/relationships/image" Target="../media/image32.png"/><Relationship Id="rId13" Type="http://schemas.openxmlformats.org/officeDocument/2006/relationships/image" Target="../media/image31.png"/><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tags" Target="../tags/tag129.xml"/></Relationships>
</file>

<file path=ppt/slides/_rels/slide39.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image" Target="../media/image36.png"/><Relationship Id="rId7" Type="http://schemas.openxmlformats.org/officeDocument/2006/relationships/tags" Target="../tags/tag144.xml"/><Relationship Id="rId6" Type="http://schemas.openxmlformats.org/officeDocument/2006/relationships/image" Target="../media/image35.png"/><Relationship Id="rId5" Type="http://schemas.openxmlformats.org/officeDocument/2006/relationships/tags" Target="../tags/tag143.xml"/><Relationship Id="rId4" Type="http://schemas.openxmlformats.org/officeDocument/2006/relationships/image" Target="../media/image34.png"/><Relationship Id="rId3" Type="http://schemas.openxmlformats.org/officeDocument/2006/relationships/tags" Target="../tags/tag142.xml"/><Relationship Id="rId2" Type="http://schemas.openxmlformats.org/officeDocument/2006/relationships/tags" Target="../tags/tag141.xml"/><Relationship Id="rId10" Type="http://schemas.openxmlformats.org/officeDocument/2006/relationships/slideLayout" Target="../slideLayouts/slideLayout3.xml"/><Relationship Id="rId1" Type="http://schemas.openxmlformats.org/officeDocument/2006/relationships/tags" Target="../tags/tag140.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jpeg"/><Relationship Id="rId3" Type="http://schemas.openxmlformats.org/officeDocument/2006/relationships/tags" Target="../tags/tag16.xml"/><Relationship Id="rId2" Type="http://schemas.openxmlformats.org/officeDocument/2006/relationships/image" Target="../media/image8.png"/><Relationship Id="rId1" Type="http://schemas.openxmlformats.org/officeDocument/2006/relationships/image" Target="../media/image7.jpeg"/></Relationships>
</file>

<file path=ppt/slides/_rels/slide40.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image" Target="../media/image36.png"/><Relationship Id="rId7" Type="http://schemas.openxmlformats.org/officeDocument/2006/relationships/tags" Target="../tags/tag149.xml"/><Relationship Id="rId6" Type="http://schemas.openxmlformats.org/officeDocument/2006/relationships/image" Target="../media/image35.png"/><Relationship Id="rId5" Type="http://schemas.openxmlformats.org/officeDocument/2006/relationships/tags" Target="../tags/tag148.xml"/><Relationship Id="rId4" Type="http://schemas.openxmlformats.org/officeDocument/2006/relationships/image" Target="../media/image34.png"/><Relationship Id="rId3" Type="http://schemas.openxmlformats.org/officeDocument/2006/relationships/tags" Target="../tags/tag147.xml"/><Relationship Id="rId2" Type="http://schemas.openxmlformats.org/officeDocument/2006/relationships/tags" Target="../tags/tag146.xml"/><Relationship Id="rId10" Type="http://schemas.openxmlformats.org/officeDocument/2006/relationships/slideLayout" Target="../slideLayouts/slideLayout3.xml"/><Relationship Id="rId1" Type="http://schemas.openxmlformats.org/officeDocument/2006/relationships/tags" Target="../tags/tag145.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4.jpeg"/><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7.png"/><Relationship Id="rId3" Type="http://schemas.openxmlformats.org/officeDocument/2006/relationships/image" Target="../media/image32.png"/><Relationship Id="rId2" Type="http://schemas.openxmlformats.org/officeDocument/2006/relationships/tags" Target="../tags/tag151.xml"/><Relationship Id="rId1" Type="http://schemas.openxmlformats.org/officeDocument/2006/relationships/tags" Target="../tags/tag15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jpeg"/><Relationship Id="rId1" Type="http://schemas.openxmlformats.org/officeDocument/2006/relationships/image" Target="../media/image38.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jpe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tags" Target="../tags/tag152.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10.png"/><Relationship Id="rId3" Type="http://schemas.openxmlformats.org/officeDocument/2006/relationships/tags" Target="../tags/tag18.xml"/><Relationship Id="rId2" Type="http://schemas.openxmlformats.org/officeDocument/2006/relationships/image" Target="../media/image9.png"/><Relationship Id="rId1" Type="http://schemas.openxmlformats.org/officeDocument/2006/relationships/tags" Target="../tags/tag17.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10.png"/><Relationship Id="rId3" Type="http://schemas.openxmlformats.org/officeDocument/2006/relationships/tags" Target="../tags/tag20.xml"/><Relationship Id="rId2" Type="http://schemas.openxmlformats.org/officeDocument/2006/relationships/image" Target="../media/image9.png"/><Relationship Id="rId1" Type="http://schemas.openxmlformats.org/officeDocument/2006/relationships/tags" Target="../tags/tag19.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11.png"/><Relationship Id="rId1" Type="http://schemas.openxmlformats.org/officeDocument/2006/relationships/tags" Target="../tags/tag21.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11.png"/><Relationship Id="rId1" Type="http://schemas.openxmlformats.org/officeDocument/2006/relationships/tags" Target="../tags/tag22.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11.png"/><Relationship Id="rId1" Type="http://schemas.openxmlformats.org/officeDocument/2006/relationships/tags" Target="../tags/tag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pic>
        <p:nvPicPr>
          <p:cNvPr id="5125" name="图片 1" descr="qrcode_for_gh_3a435f224ccf_1280"/>
          <p:cNvPicPr>
            <a:picLocks noChangeAspect="1"/>
          </p:cNvPicPr>
          <p:nvPr/>
        </p:nvPicPr>
        <p:blipFill>
          <a:blip r:embed="rId3"/>
          <a:stretch>
            <a:fillRect/>
          </a:stretch>
        </p:blipFill>
        <p:spPr>
          <a:xfrm>
            <a:off x="7927975" y="2717800"/>
            <a:ext cx="3109913" cy="3108325"/>
          </a:xfrm>
          <a:prstGeom prst="rect">
            <a:avLst/>
          </a:prstGeom>
          <a:noFill/>
          <a:ln w="9525">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structure</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130175" y="681355"/>
            <a:ext cx="11595735" cy="521970"/>
          </a:xfrm>
          <a:prstGeom prst="rect">
            <a:avLst/>
          </a:prstGeom>
          <a:noFill/>
        </p:spPr>
        <p:txBody>
          <a:bodyPr wrap="square" rtlCol="0" anchor="t">
            <a:spAutoFit/>
          </a:bodyPr>
          <a:p>
            <a:pPr algn="l"/>
            <a:r>
              <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rPr>
              <a:t>How many parts can the passage be further divided into?</a:t>
            </a:r>
            <a:endPar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endParaRPr>
          </a:p>
        </p:txBody>
      </p:sp>
      <p:pic>
        <p:nvPicPr>
          <p:cNvPr id="3" name="图片 2"/>
          <p:cNvPicPr>
            <a:picLocks noChangeAspect="1"/>
          </p:cNvPicPr>
          <p:nvPr/>
        </p:nvPicPr>
        <p:blipFill>
          <a:blip r:embed="rId2"/>
          <a:srcRect l="7902" t="18707" r="5293" b="14088"/>
          <a:stretch>
            <a:fillRect/>
          </a:stretch>
        </p:blipFill>
        <p:spPr>
          <a:xfrm>
            <a:off x="130175" y="1234440"/>
            <a:ext cx="5083810" cy="5566410"/>
          </a:xfrm>
          <a:prstGeom prst="rect">
            <a:avLst/>
          </a:prstGeom>
        </p:spPr>
      </p:pic>
      <p:sp>
        <p:nvSpPr>
          <p:cNvPr id="2" name="文本框 1"/>
          <p:cNvSpPr txBox="1"/>
          <p:nvPr/>
        </p:nvSpPr>
        <p:spPr>
          <a:xfrm>
            <a:off x="5213985" y="1634490"/>
            <a:ext cx="7235190" cy="521970"/>
          </a:xfrm>
          <a:prstGeom prst="rect">
            <a:avLst/>
          </a:prstGeom>
        </p:spPr>
        <p:txBody>
          <a:bodyPr wrap="square">
            <a:spAutoFit/>
          </a:bodyPr>
          <a:p>
            <a:pPr algn="l"/>
            <a:r>
              <a:rPr lang="en-US" altLang="zh-CN" sz="2800" b="1">
                <a:latin typeface="Times New Roman" panose="02020603050405020304" charset="0"/>
                <a:ea typeface="微软雅黑" panose="020B0503020204020204" charset="-122"/>
                <a:cs typeface="Times New Roman" panose="02020603050405020304" charset="0"/>
              </a:rPr>
              <a:t>Para.1:</a:t>
            </a: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Strange sights</a:t>
            </a:r>
            <a:r>
              <a:rPr lang="en-US" altLang="zh-CN" sz="2800" b="1">
                <a:latin typeface="Times New Roman" panose="02020603050405020304" charset="0"/>
                <a:ea typeface="微软雅黑" panose="020B0503020204020204" charset="-122"/>
                <a:cs typeface="Times New Roman" panose="02020603050405020304" charset="0"/>
              </a:rPr>
              <a:t> </a:t>
            </a: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before</a:t>
            </a:r>
            <a:r>
              <a:rPr lang="en-US" altLang="zh-CN" sz="2800" b="1">
                <a:latin typeface="Times New Roman" panose="02020603050405020304" charset="0"/>
                <a:ea typeface="微软雅黑" panose="020B0503020204020204" charset="-122"/>
                <a:cs typeface="Times New Roman" panose="02020603050405020304" charset="0"/>
              </a:rPr>
              <a:t> the earthquake.</a:t>
            </a:r>
            <a:endParaRPr lang="en-US" altLang="zh-CN" sz="2800" b="1">
              <a:latin typeface="Times New Roman" panose="02020603050405020304" charset="0"/>
              <a:ea typeface="微软雅黑" panose="020B0503020204020204" charset="-122"/>
              <a:cs typeface="Times New Roman" panose="02020603050405020304" charset="0"/>
            </a:endParaRPr>
          </a:p>
        </p:txBody>
      </p:sp>
      <p:sp>
        <p:nvSpPr>
          <p:cNvPr id="4" name="文本框 3"/>
          <p:cNvSpPr txBox="1"/>
          <p:nvPr/>
        </p:nvSpPr>
        <p:spPr>
          <a:xfrm>
            <a:off x="5213985" y="2762250"/>
            <a:ext cx="7166610" cy="521970"/>
          </a:xfrm>
          <a:prstGeom prst="rect">
            <a:avLst/>
          </a:prstGeom>
        </p:spPr>
        <p:txBody>
          <a:bodyPr wrap="square">
            <a:spAutoFit/>
          </a:bodyPr>
          <a:p>
            <a:pPr algn="l"/>
            <a:r>
              <a:rPr lang="en-US" altLang="zh-CN" sz="2800" b="1">
                <a:latin typeface="Times New Roman" panose="02020603050405020304" charset="0"/>
                <a:ea typeface="微软雅黑" panose="020B0503020204020204" charset="-122"/>
                <a:cs typeface="Times New Roman" panose="02020603050405020304" charset="0"/>
              </a:rPr>
              <a:t>Para.2:The _________ of the big earthquake.</a:t>
            </a:r>
            <a:endParaRPr lang="en-US" altLang="zh-CN" sz="2800" b="1">
              <a:latin typeface="Times New Roman" panose="02020603050405020304" charset="0"/>
              <a:ea typeface="微软雅黑" panose="020B0503020204020204" charset="-122"/>
              <a:cs typeface="Times New Roman" panose="02020603050405020304" charset="0"/>
            </a:endParaRPr>
          </a:p>
        </p:txBody>
      </p:sp>
      <p:sp>
        <p:nvSpPr>
          <p:cNvPr id="8" name="文本框 7"/>
          <p:cNvSpPr txBox="1"/>
          <p:nvPr/>
        </p:nvSpPr>
        <p:spPr>
          <a:xfrm>
            <a:off x="5213985" y="3715385"/>
            <a:ext cx="7498715" cy="953135"/>
          </a:xfrm>
          <a:prstGeom prst="rect">
            <a:avLst/>
          </a:prstGeom>
        </p:spPr>
        <p:txBody>
          <a:bodyPr wrap="square">
            <a:spAutoFit/>
          </a:bodyPr>
          <a:p>
            <a:pPr algn="l">
              <a:buClrTx/>
              <a:buSzTx/>
              <a:buFontTx/>
            </a:pPr>
            <a:r>
              <a:rPr lang="en-US" altLang="zh-CN" sz="2800" b="1">
                <a:latin typeface="Times New Roman" panose="02020603050405020304" charset="0"/>
                <a:ea typeface="微软雅黑" panose="020B0503020204020204" charset="-122"/>
                <a:cs typeface="Times New Roman" panose="02020603050405020304" charset="0"/>
              </a:rPr>
              <a:t>Para.3:The destructive _________ of the </a:t>
            </a:r>
            <a:endParaRPr lang="en-US" altLang="zh-CN" sz="2800" b="1">
              <a:latin typeface="Times New Roman" panose="02020603050405020304" charset="0"/>
              <a:ea typeface="微软雅黑" panose="020B0503020204020204" charset="-122"/>
              <a:cs typeface="Times New Roman" panose="02020603050405020304" charset="0"/>
            </a:endParaRPr>
          </a:p>
          <a:p>
            <a:pPr algn="l">
              <a:buClrTx/>
              <a:buSzTx/>
              <a:buFontTx/>
            </a:pPr>
            <a:r>
              <a:rPr lang="en-US" altLang="zh-CN" sz="2800" b="1">
                <a:latin typeface="Times New Roman" panose="02020603050405020304" charset="0"/>
                <a:ea typeface="微软雅黑" panose="020B0503020204020204" charset="-122"/>
                <a:cs typeface="Times New Roman" panose="02020603050405020304" charset="0"/>
              </a:rPr>
              <a:t>earthquake.</a:t>
            </a:r>
            <a:endParaRPr lang="en-US" altLang="zh-CN" sz="2800" b="1">
              <a:latin typeface="Times New Roman" panose="02020603050405020304" charset="0"/>
              <a:ea typeface="微软雅黑" panose="020B0503020204020204" charset="-122"/>
              <a:cs typeface="Times New Roman" panose="02020603050405020304" charset="0"/>
            </a:endParaRPr>
          </a:p>
        </p:txBody>
      </p:sp>
      <p:sp>
        <p:nvSpPr>
          <p:cNvPr id="9" name="文本框 8"/>
          <p:cNvSpPr txBox="1"/>
          <p:nvPr/>
        </p:nvSpPr>
        <p:spPr>
          <a:xfrm>
            <a:off x="5213985" y="5094605"/>
            <a:ext cx="6562090" cy="521970"/>
          </a:xfrm>
          <a:prstGeom prst="rect">
            <a:avLst/>
          </a:prstGeom>
        </p:spPr>
        <p:txBody>
          <a:bodyPr wrap="square">
            <a:spAutoFit/>
          </a:bodyPr>
          <a:p>
            <a:pPr algn="l">
              <a:buClrTx/>
              <a:buSzTx/>
              <a:buFontTx/>
            </a:pPr>
            <a:r>
              <a:rPr lang="en-US" altLang="zh-CN" sz="2800" b="1">
                <a:latin typeface="Times New Roman" panose="02020603050405020304" charset="0"/>
                <a:ea typeface="微软雅黑" panose="020B0503020204020204" charset="-122"/>
                <a:cs typeface="Times New Roman" panose="02020603050405020304" charset="0"/>
              </a:rPr>
              <a:t>Para.4:The ______ work </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0" name="文本框 9"/>
          <p:cNvSpPr txBox="1"/>
          <p:nvPr/>
        </p:nvSpPr>
        <p:spPr>
          <a:xfrm>
            <a:off x="5213985" y="6042660"/>
            <a:ext cx="6614160" cy="521970"/>
          </a:xfrm>
          <a:prstGeom prst="rect">
            <a:avLst/>
          </a:prstGeom>
        </p:spPr>
        <p:txBody>
          <a:bodyPr wrap="square">
            <a:spAutoFit/>
          </a:bodyPr>
          <a:p>
            <a:pPr algn="l">
              <a:buClrTx/>
              <a:buSzTx/>
              <a:buFontTx/>
            </a:pPr>
            <a:r>
              <a:rPr lang="en-US" altLang="zh-CN" sz="2800" b="1">
                <a:latin typeface="Times New Roman" panose="02020603050405020304" charset="0"/>
                <a:ea typeface="微软雅黑" panose="020B0503020204020204" charset="-122"/>
                <a:cs typeface="Times New Roman" panose="02020603050405020304" charset="0"/>
              </a:rPr>
              <a:t>Para.5: The __________of the city</a:t>
            </a:r>
            <a:endParaRPr lang="en-US" altLang="zh-CN" sz="2800" b="1">
              <a:latin typeface="Times New Roman" panose="02020603050405020304" charset="0"/>
              <a:ea typeface="微软雅黑" panose="020B0503020204020204" charset="-122"/>
              <a:cs typeface="Times New Roman" panose="02020603050405020304" charset="0"/>
            </a:endParaRPr>
          </a:p>
        </p:txBody>
      </p:sp>
      <p:sp>
        <p:nvSpPr>
          <p:cNvPr id="11" name="矩形 10"/>
          <p:cNvSpPr/>
          <p:nvPr>
            <p:custDataLst>
              <p:tags r:id="rId3"/>
            </p:custDataLst>
          </p:nvPr>
        </p:nvSpPr>
        <p:spPr>
          <a:xfrm>
            <a:off x="427990" y="1634490"/>
            <a:ext cx="4497705" cy="1031875"/>
          </a:xfrm>
          <a:prstGeom prst="rect">
            <a:avLst/>
          </a:prstGeom>
          <a:noFill/>
          <a:ln w="57150">
            <a:solidFill>
              <a:schemeClr val="bg2">
                <a:lumMod val="50000"/>
              </a:schemeClr>
            </a:solidFill>
          </a:ln>
          <a:extLst>
            <a:ext uri="{909E8E84-426E-40DD-AFC4-6F175D3DCCD1}">
              <a14:hiddenFill xmlns:a14="http://schemas.microsoft.com/office/drawing/2010/main">
                <a:solidFill>
                  <a:schemeClr val="accent6">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4"/>
            </p:custDataLst>
          </p:nvPr>
        </p:nvSpPr>
        <p:spPr>
          <a:xfrm>
            <a:off x="1073150" y="1734820"/>
            <a:ext cx="3195955" cy="846455"/>
          </a:xfrm>
          <a:prstGeom prst="rect">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wrap="square" rtlCol="0">
            <a:noAutofit/>
          </a:bodyPr>
          <a:p>
            <a:pPr algn="just"/>
            <a:r>
              <a:rPr lang="en-US" altLang="zh-CN" sz="2800" b="1" dirty="0">
                <a:solidFill>
                  <a:schemeClr val="bg1"/>
                </a:solidFill>
                <a:latin typeface="Times New Roman Bold" panose="02020503050405090304" charset="0"/>
                <a:ea typeface="微软雅黑" panose="020B0503020204020204" charset="-122"/>
                <a:cs typeface="Times New Roman Bold" panose="02020503050405090304" charset="0"/>
              </a:rPr>
              <a:t>Para.1:</a:t>
            </a:r>
            <a:r>
              <a:rPr lang="en-US" altLang="zh-CN" sz="2800" b="1" dirty="0">
                <a:solidFill>
                  <a:srgbClr val="FF0000"/>
                </a:solidFill>
                <a:latin typeface="Times New Roman Bold" panose="02020503050405090304" charset="0"/>
                <a:ea typeface="微软雅黑" panose="020B0503020204020204" charset="-122"/>
                <a:cs typeface="Times New Roman Bold" panose="02020503050405090304" charset="0"/>
              </a:rPr>
              <a:t>Before</a:t>
            </a:r>
            <a:r>
              <a:rPr lang="en-US" altLang="zh-CN" sz="2800" b="1" dirty="0">
                <a:solidFill>
                  <a:schemeClr val="bg1"/>
                </a:solidFill>
                <a:latin typeface="Times New Roman Bold" panose="02020503050405090304" charset="0"/>
                <a:ea typeface="微软雅黑" panose="020B0503020204020204" charset="-122"/>
                <a:cs typeface="Times New Roman Bold" panose="02020503050405090304" charset="0"/>
              </a:rPr>
              <a:t> the earthquake</a:t>
            </a:r>
            <a:endParaRPr lang="en-US" altLang="zh-CN" sz="2800" b="1" dirty="0">
              <a:solidFill>
                <a:schemeClr val="bg1"/>
              </a:solidFill>
              <a:latin typeface="Times New Roman Bold" panose="02020503050405090304" charset="0"/>
              <a:ea typeface="微软雅黑" panose="020B0503020204020204" charset="-122"/>
              <a:cs typeface="Times New Roman Bold" panose="02020503050405090304" charset="0"/>
            </a:endParaRPr>
          </a:p>
        </p:txBody>
      </p:sp>
      <p:sp>
        <p:nvSpPr>
          <p:cNvPr id="12" name="文本框 11"/>
          <p:cNvSpPr txBox="1"/>
          <p:nvPr>
            <p:custDataLst>
              <p:tags r:id="rId5"/>
            </p:custDataLst>
          </p:nvPr>
        </p:nvSpPr>
        <p:spPr>
          <a:xfrm>
            <a:off x="1073150" y="3230880"/>
            <a:ext cx="2945130" cy="1137920"/>
          </a:xfrm>
          <a:prstGeom prst="rect">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just">
              <a:buClrTx/>
              <a:buSzTx/>
              <a:buFontTx/>
            </a:pPr>
            <a:r>
              <a:rPr lang="en-US" altLang="zh-CN" sz="2800" b="1" dirty="0">
                <a:solidFill>
                  <a:schemeClr val="bg1"/>
                </a:solidFill>
                <a:latin typeface="Times New Roman Bold" panose="02020503050405090304" charset="0"/>
                <a:ea typeface="微软雅黑" panose="020B0503020204020204" charset="-122"/>
                <a:cs typeface="Times New Roman Bold" panose="02020503050405090304" charset="0"/>
                <a:sym typeface="+mn-ea"/>
              </a:rPr>
              <a:t>Para.2-3: </a:t>
            </a:r>
            <a:r>
              <a:rPr lang="en-US" altLang="zh-CN" sz="2800" b="1" dirty="0">
                <a:solidFill>
                  <a:srgbClr val="FF0000"/>
                </a:solidFill>
                <a:latin typeface="Times New Roman Bold" panose="02020503050405090304" charset="0"/>
                <a:ea typeface="微软雅黑" panose="020B0503020204020204" charset="-122"/>
                <a:cs typeface="Times New Roman Bold" panose="02020503050405090304" charset="0"/>
                <a:sym typeface="+mn-ea"/>
              </a:rPr>
              <a:t>During</a:t>
            </a:r>
            <a:r>
              <a:rPr lang="en-US" altLang="zh-CN" sz="2800" b="1" dirty="0">
                <a:solidFill>
                  <a:schemeClr val="bg1"/>
                </a:solidFill>
                <a:latin typeface="Times New Roman Bold" panose="02020503050405090304" charset="0"/>
                <a:ea typeface="微软雅黑" panose="020B0503020204020204" charset="-122"/>
                <a:cs typeface="Times New Roman Bold" panose="02020503050405090304" charset="0"/>
                <a:sym typeface="+mn-ea"/>
              </a:rPr>
              <a:t> the earthquake</a:t>
            </a:r>
            <a:endParaRPr lang="en-US" altLang="zh-CN" sz="2800" b="1" dirty="0">
              <a:solidFill>
                <a:schemeClr val="bg1"/>
              </a:solidFill>
              <a:latin typeface="Times New Roman Bold" panose="02020503050405090304" charset="0"/>
              <a:ea typeface="微软雅黑" panose="020B0503020204020204" charset="-122"/>
              <a:cs typeface="Times New Roman Bold" panose="02020503050405090304" charset="0"/>
              <a:sym typeface="+mn-ea"/>
            </a:endParaRPr>
          </a:p>
        </p:txBody>
      </p:sp>
      <p:sp>
        <p:nvSpPr>
          <p:cNvPr id="13" name="矩形 12"/>
          <p:cNvSpPr/>
          <p:nvPr>
            <p:custDataLst>
              <p:tags r:id="rId6"/>
            </p:custDataLst>
          </p:nvPr>
        </p:nvSpPr>
        <p:spPr>
          <a:xfrm>
            <a:off x="427990" y="2666365"/>
            <a:ext cx="4556760" cy="2428875"/>
          </a:xfrm>
          <a:prstGeom prst="rect">
            <a:avLst/>
          </a:prstGeom>
          <a:noFill/>
          <a:ln w="57150">
            <a:solidFill>
              <a:schemeClr val="accent4">
                <a:lumMod val="50000"/>
              </a:schemeClr>
            </a:solidFill>
          </a:ln>
          <a:extLst>
            <a:ext uri="{909E8E84-426E-40DD-AFC4-6F175D3DCCD1}">
              <a14:hiddenFill xmlns:a14="http://schemas.microsoft.com/office/drawing/2010/main">
                <a:solidFill>
                  <a:schemeClr val="accent6">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7"/>
            </p:custDataLst>
          </p:nvPr>
        </p:nvSpPr>
        <p:spPr>
          <a:xfrm>
            <a:off x="1073150" y="5452110"/>
            <a:ext cx="3430905" cy="845185"/>
          </a:xfrm>
          <a:prstGeom prst="rect">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wrap="square" rtlCol="0">
            <a:noAutofit/>
          </a:bodyPr>
          <a:p>
            <a:pPr algn="just"/>
            <a:r>
              <a:rPr lang="en-US" altLang="zh-CN" sz="2800" b="1" dirty="0">
                <a:solidFill>
                  <a:schemeClr val="bg1"/>
                </a:solidFill>
                <a:latin typeface="Times New Roman Bold" panose="02020503050405090304" charset="0"/>
                <a:ea typeface="微软雅黑" panose="020B0503020204020204" charset="-122"/>
                <a:cs typeface="Times New Roman Bold" panose="02020503050405090304" charset="0"/>
              </a:rPr>
              <a:t>Para.4-5:</a:t>
            </a:r>
            <a:r>
              <a:rPr lang="en-US" altLang="zh-CN" sz="2800" b="1" dirty="0">
                <a:solidFill>
                  <a:srgbClr val="FF0000"/>
                </a:solidFill>
                <a:latin typeface="Times New Roman Bold" panose="02020503050405090304" charset="0"/>
                <a:ea typeface="微软雅黑" panose="020B0503020204020204" charset="-122"/>
                <a:cs typeface="Times New Roman Bold" panose="02020503050405090304" charset="0"/>
              </a:rPr>
              <a:t>After</a:t>
            </a:r>
            <a:r>
              <a:rPr lang="en-US" altLang="zh-CN" sz="2800" b="1" dirty="0">
                <a:solidFill>
                  <a:schemeClr val="bg1"/>
                </a:solidFill>
                <a:latin typeface="Times New Roman Bold" panose="02020503050405090304" charset="0"/>
                <a:ea typeface="微软雅黑" panose="020B0503020204020204" charset="-122"/>
                <a:cs typeface="Times New Roman Bold" panose="02020503050405090304" charset="0"/>
              </a:rPr>
              <a:t> the earthquake</a:t>
            </a:r>
            <a:endParaRPr lang="en-US" altLang="zh-CN" sz="2800" b="1" dirty="0">
              <a:solidFill>
                <a:schemeClr val="bg1"/>
              </a:solidFill>
              <a:latin typeface="Times New Roman Bold" panose="02020503050405090304" charset="0"/>
              <a:ea typeface="微软雅黑" panose="020B0503020204020204" charset="-122"/>
              <a:cs typeface="Times New Roman Bold" panose="02020503050405090304" charset="0"/>
            </a:endParaRPr>
          </a:p>
        </p:txBody>
      </p:sp>
      <p:sp>
        <p:nvSpPr>
          <p:cNvPr id="15" name="矩形 14"/>
          <p:cNvSpPr/>
          <p:nvPr>
            <p:custDataLst>
              <p:tags r:id="rId8"/>
            </p:custDataLst>
          </p:nvPr>
        </p:nvSpPr>
        <p:spPr>
          <a:xfrm>
            <a:off x="427990" y="5095240"/>
            <a:ext cx="4556760" cy="1690370"/>
          </a:xfrm>
          <a:prstGeom prst="rect">
            <a:avLst/>
          </a:prstGeom>
          <a:noFill/>
          <a:ln w="57150">
            <a:solidFill>
              <a:schemeClr val="bg2">
                <a:lumMod val="50000"/>
              </a:schemeClr>
            </a:solidFill>
          </a:ln>
          <a:extLst>
            <a:ext uri="{909E8E84-426E-40DD-AFC4-6F175D3DCCD1}">
              <a14:hiddenFill xmlns:a14="http://schemas.microsoft.com/office/drawing/2010/main">
                <a:solidFill>
                  <a:schemeClr val="accent6">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7025640" y="2675255"/>
            <a:ext cx="2124710" cy="521970"/>
          </a:xfrm>
          <a:prstGeom prst="rect">
            <a:avLst/>
          </a:prstGeom>
          <a:noFill/>
        </p:spPr>
        <p:txBody>
          <a:bodyPr wrap="square" rtlCol="0">
            <a:spAutoFit/>
          </a:bodyPr>
          <a:p>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happening</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7" name="文本框 16"/>
          <p:cNvSpPr txBox="1"/>
          <p:nvPr/>
        </p:nvSpPr>
        <p:spPr>
          <a:xfrm>
            <a:off x="8786495" y="3716020"/>
            <a:ext cx="1650365" cy="521970"/>
          </a:xfrm>
          <a:prstGeom prst="rect">
            <a:avLst/>
          </a:prstGeom>
          <a:noFill/>
        </p:spPr>
        <p:txBody>
          <a:bodyPr wrap="square" rtlCol="0">
            <a:spAutoFit/>
          </a:bodyPr>
          <a:p>
            <a:pPr algn="l">
              <a:buClrTx/>
              <a:buSzTx/>
              <a:buFontTx/>
            </a:pP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effects</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8" name="文本框 17"/>
          <p:cNvSpPr txBox="1"/>
          <p:nvPr/>
        </p:nvSpPr>
        <p:spPr>
          <a:xfrm>
            <a:off x="7074535" y="5048250"/>
            <a:ext cx="1650365" cy="403860"/>
          </a:xfrm>
          <a:prstGeom prst="rect">
            <a:avLst/>
          </a:prstGeom>
          <a:noFill/>
        </p:spPr>
        <p:txBody>
          <a:bodyPr wrap="square" rtlCol="0">
            <a:noAutofit/>
          </a:bodyPr>
          <a:p>
            <a:pPr algn="l">
              <a:buClrTx/>
              <a:buSzTx/>
              <a:buFontTx/>
            </a:pP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rescue </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9" name="文本框 18"/>
          <p:cNvSpPr txBox="1"/>
          <p:nvPr/>
        </p:nvSpPr>
        <p:spPr>
          <a:xfrm>
            <a:off x="7263130" y="5939155"/>
            <a:ext cx="1650365" cy="521970"/>
          </a:xfrm>
          <a:prstGeom prst="rect">
            <a:avLst/>
          </a:prstGeom>
          <a:noFill/>
        </p:spPr>
        <p:txBody>
          <a:bodyPr wrap="square" rtlCol="0">
            <a:spAutoFit/>
          </a:bodyPr>
          <a:p>
            <a:pPr algn="l">
              <a:buClrTx/>
              <a:buSzTx/>
              <a:buFontTx/>
            </a:pPr>
            <a:r>
              <a:rPr lang="en-US" altLang="zh-CN" sz="2800" b="1">
                <a:solidFill>
                  <a:srgbClr val="FF0000"/>
                </a:solidFill>
                <a:highlight>
                  <a:srgbClr val="000000">
                    <a:alpha val="0"/>
                  </a:srgbClr>
                </a:highlight>
                <a:latin typeface="Times New Roman" panose="02020603050405020304" charset="0"/>
                <a:ea typeface="微软雅黑" panose="020B0503020204020204" charset="-122"/>
                <a:cs typeface="Times New Roman" panose="02020603050405020304" charset="0"/>
              </a:rPr>
              <a:t>revival</a:t>
            </a:r>
            <a:endParaRPr lang="en-US" altLang="zh-CN" sz="2800" b="1">
              <a:solidFill>
                <a:srgbClr val="FF0000"/>
              </a:solidFill>
              <a:highlight>
                <a:srgbClr val="000000">
                  <a:alpha val="0"/>
                </a:srgbClr>
              </a:highlight>
              <a:latin typeface="Times New Roman" panose="02020603050405020304" charset="0"/>
              <a:ea typeface="微软雅黑" panose="020B0503020204020204" charset="-122"/>
              <a:cs typeface="Times New Roman" panose="02020603050405020304" charset="0"/>
            </a:endParaRPr>
          </a:p>
        </p:txBody>
      </p:sp>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7" grpId="1"/>
      <p:bldP spid="17" grpId="1"/>
      <p:bldP spid="18" grpId="1"/>
      <p:bldP spid="19" grpId="1"/>
      <p:bldP spid="11" grpId="0" animBg="1"/>
      <p:bldP spid="11" grpId="1" animBg="1"/>
      <p:bldP spid="13" grpId="0" animBg="1"/>
      <p:bldP spid="13" grpId="1" animBg="1"/>
      <p:bldP spid="12" grpId="0" bldLvl="0" animBg="1"/>
      <p:bldP spid="12" grpId="1" animBg="1"/>
      <p:bldP spid="15" grpId="0" animBg="1"/>
      <p:bldP spid="15" grpId="1" animBg="1"/>
      <p:bldP spid="14" grpId="0" bldLvl="0" animBg="1"/>
      <p:bldP spid="1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structure</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297815" y="713105"/>
            <a:ext cx="11595735" cy="521970"/>
          </a:xfrm>
          <a:prstGeom prst="rect">
            <a:avLst/>
          </a:prstGeom>
          <a:noFill/>
        </p:spPr>
        <p:txBody>
          <a:bodyPr wrap="square" rtlCol="0" anchor="t">
            <a:spAutoFit/>
          </a:bodyPr>
          <a:p>
            <a:pPr algn="l"/>
            <a:r>
              <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rPr>
              <a:t>How is the passage developed?</a:t>
            </a:r>
            <a:endPar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endParaRPr>
          </a:p>
        </p:txBody>
      </p:sp>
      <p:pic>
        <p:nvPicPr>
          <p:cNvPr id="3" name="图片 2"/>
          <p:cNvPicPr>
            <a:picLocks noChangeAspect="1"/>
          </p:cNvPicPr>
          <p:nvPr/>
        </p:nvPicPr>
        <p:blipFill>
          <a:blip r:embed="rId2"/>
          <a:srcRect l="7902" t="18707" r="5293" b="14088"/>
          <a:stretch>
            <a:fillRect/>
          </a:stretch>
        </p:blipFill>
        <p:spPr>
          <a:xfrm>
            <a:off x="130175" y="1234440"/>
            <a:ext cx="5083810" cy="5566410"/>
          </a:xfrm>
          <a:prstGeom prst="rect">
            <a:avLst/>
          </a:prstGeom>
        </p:spPr>
      </p:pic>
      <p:sp>
        <p:nvSpPr>
          <p:cNvPr id="11" name="矩形 10"/>
          <p:cNvSpPr/>
          <p:nvPr>
            <p:custDataLst>
              <p:tags r:id="rId3"/>
            </p:custDataLst>
          </p:nvPr>
        </p:nvSpPr>
        <p:spPr>
          <a:xfrm>
            <a:off x="427990" y="1634490"/>
            <a:ext cx="4497705" cy="1031875"/>
          </a:xfrm>
          <a:prstGeom prst="rect">
            <a:avLst/>
          </a:prstGeom>
          <a:noFill/>
          <a:ln w="57150">
            <a:solidFill>
              <a:schemeClr val="bg2">
                <a:lumMod val="50000"/>
              </a:schemeClr>
            </a:solidFill>
          </a:ln>
          <a:extLst>
            <a:ext uri="{909E8E84-426E-40DD-AFC4-6F175D3DCCD1}">
              <a14:hiddenFill xmlns:a14="http://schemas.microsoft.com/office/drawing/2010/main">
                <a:solidFill>
                  <a:schemeClr val="accent6">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4"/>
            </p:custDataLst>
          </p:nvPr>
        </p:nvSpPr>
        <p:spPr>
          <a:xfrm>
            <a:off x="892810" y="1735455"/>
            <a:ext cx="3148965" cy="829945"/>
          </a:xfrm>
          <a:prstGeom prst="rect">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wrap="square" rtlCol="0">
            <a:spAutoFit/>
          </a:bodyPr>
          <a:p>
            <a:pPr algn="ctr"/>
            <a:r>
              <a:rPr lang="en-US" altLang="zh-CN" sz="2400" b="1" dirty="0">
                <a:solidFill>
                  <a:schemeClr val="bg1"/>
                </a:solidFill>
                <a:latin typeface="Times New Roman Bold" panose="02020503050405090304" charset="0"/>
                <a:ea typeface="微软雅黑" panose="020B0503020204020204" charset="-122"/>
                <a:cs typeface="Times New Roman Bold" panose="02020503050405090304" charset="0"/>
              </a:rPr>
              <a:t>Para.1:strange sights </a:t>
            </a:r>
            <a:r>
              <a:rPr lang="en-US" altLang="zh-CN" sz="2400" b="1" dirty="0">
                <a:solidFill>
                  <a:srgbClr val="FF0000"/>
                </a:solidFill>
                <a:latin typeface="Times New Roman Bold" panose="02020503050405090304" charset="0"/>
                <a:ea typeface="微软雅黑" panose="020B0503020204020204" charset="-122"/>
                <a:cs typeface="Times New Roman Bold" panose="02020503050405090304" charset="0"/>
              </a:rPr>
              <a:t>before</a:t>
            </a:r>
            <a:r>
              <a:rPr lang="en-US" altLang="zh-CN" sz="2400" b="1" dirty="0">
                <a:solidFill>
                  <a:schemeClr val="bg1"/>
                </a:solidFill>
                <a:latin typeface="Times New Roman Bold" panose="02020503050405090304" charset="0"/>
                <a:ea typeface="微软雅黑" panose="020B0503020204020204" charset="-122"/>
                <a:cs typeface="Times New Roman Bold" panose="02020503050405090304" charset="0"/>
              </a:rPr>
              <a:t> the earthquake.</a:t>
            </a:r>
            <a:endParaRPr lang="en-US" altLang="zh-CN" sz="2400" b="1" dirty="0">
              <a:solidFill>
                <a:schemeClr val="bg1"/>
              </a:solidFill>
              <a:latin typeface="Times New Roman Bold" panose="02020503050405090304" charset="0"/>
              <a:ea typeface="微软雅黑" panose="020B0503020204020204" charset="-122"/>
              <a:cs typeface="Times New Roman Bold" panose="02020503050405090304" charset="0"/>
            </a:endParaRPr>
          </a:p>
        </p:txBody>
      </p:sp>
      <p:sp>
        <p:nvSpPr>
          <p:cNvPr id="12" name="文本框 11"/>
          <p:cNvSpPr txBox="1"/>
          <p:nvPr>
            <p:custDataLst>
              <p:tags r:id="rId5"/>
            </p:custDataLst>
          </p:nvPr>
        </p:nvSpPr>
        <p:spPr>
          <a:xfrm>
            <a:off x="892810" y="3529965"/>
            <a:ext cx="3624580" cy="1203960"/>
          </a:xfrm>
          <a:prstGeom prst="rect">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wrap="square" rtlCol="0">
            <a:noAutofit/>
          </a:bodyPr>
          <a:p>
            <a:pPr algn="just">
              <a:buClrTx/>
              <a:buSzTx/>
              <a:buFontTx/>
            </a:pPr>
            <a:r>
              <a:rPr lang="en-US" altLang="zh-CN" sz="2400" b="1" dirty="0">
                <a:solidFill>
                  <a:schemeClr val="bg1"/>
                </a:solidFill>
                <a:latin typeface="Times New Roman Bold" panose="02020503050405090304" charset="0"/>
                <a:ea typeface="微软雅黑" panose="020B0503020204020204" charset="-122"/>
                <a:cs typeface="Times New Roman Bold" panose="02020503050405090304" charset="0"/>
              </a:rPr>
              <a:t>Para.2-3: damage</a:t>
            </a:r>
            <a:r>
              <a:rPr lang="en-US" altLang="zh-CN" sz="2400" b="1" dirty="0">
                <a:solidFill>
                  <a:srgbClr val="FF0000"/>
                </a:solidFill>
                <a:latin typeface="Times New Roman Bold" panose="02020503050405090304" charset="0"/>
                <a:ea typeface="微软雅黑" panose="020B0503020204020204" charset="-122"/>
                <a:cs typeface="Times New Roman Bold" panose="02020503050405090304" charset="0"/>
              </a:rPr>
              <a:t> during</a:t>
            </a:r>
            <a:r>
              <a:rPr lang="en-US" altLang="zh-CN" sz="2400" b="1" dirty="0">
                <a:solidFill>
                  <a:schemeClr val="bg1"/>
                </a:solidFill>
                <a:latin typeface="Times New Roman Bold" panose="02020503050405090304" charset="0"/>
                <a:ea typeface="微软雅黑" panose="020B0503020204020204" charset="-122"/>
                <a:cs typeface="Times New Roman Bold" panose="02020503050405090304" charset="0"/>
              </a:rPr>
              <a:t> the earthquake.</a:t>
            </a:r>
            <a:endParaRPr lang="en-US" altLang="zh-CN" sz="2400" b="1" dirty="0">
              <a:solidFill>
                <a:schemeClr val="bg1"/>
              </a:solidFill>
              <a:latin typeface="Times New Roman Bold" panose="02020503050405090304" charset="0"/>
              <a:ea typeface="微软雅黑" panose="020B0503020204020204" charset="-122"/>
              <a:cs typeface="Times New Roman Bold" panose="02020503050405090304" charset="0"/>
            </a:endParaRPr>
          </a:p>
        </p:txBody>
      </p:sp>
      <p:sp>
        <p:nvSpPr>
          <p:cNvPr id="13" name="矩形 12"/>
          <p:cNvSpPr/>
          <p:nvPr>
            <p:custDataLst>
              <p:tags r:id="rId6"/>
            </p:custDataLst>
          </p:nvPr>
        </p:nvSpPr>
        <p:spPr>
          <a:xfrm>
            <a:off x="427990" y="2666365"/>
            <a:ext cx="4556760" cy="2428875"/>
          </a:xfrm>
          <a:prstGeom prst="rect">
            <a:avLst/>
          </a:prstGeom>
          <a:noFill/>
          <a:ln w="57150">
            <a:solidFill>
              <a:schemeClr val="accent4">
                <a:lumMod val="50000"/>
              </a:schemeClr>
            </a:solidFill>
          </a:ln>
          <a:extLst>
            <a:ext uri="{909E8E84-426E-40DD-AFC4-6F175D3DCCD1}">
              <a14:hiddenFill xmlns:a14="http://schemas.microsoft.com/office/drawing/2010/main">
                <a:solidFill>
                  <a:schemeClr val="accent6">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7"/>
            </p:custDataLst>
          </p:nvPr>
        </p:nvSpPr>
        <p:spPr>
          <a:xfrm>
            <a:off x="721995" y="5424805"/>
            <a:ext cx="4011930" cy="962660"/>
          </a:xfrm>
          <a:prstGeom prst="rect">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wrap="square" rtlCol="0">
            <a:noAutofit/>
          </a:bodyPr>
          <a:p>
            <a:pPr algn="just"/>
            <a:r>
              <a:rPr lang="en-US" altLang="zh-CN" sz="2800" b="1" dirty="0">
                <a:solidFill>
                  <a:schemeClr val="bg1"/>
                </a:solidFill>
                <a:latin typeface="Times New Roman Bold" panose="02020503050405090304" charset="0"/>
                <a:ea typeface="微软雅黑" panose="020B0503020204020204" charset="-122"/>
                <a:cs typeface="Times New Roman Bold" panose="02020503050405090304" charset="0"/>
              </a:rPr>
              <a:t>Para.4-5:rescue work </a:t>
            </a:r>
            <a:r>
              <a:rPr lang="en-US" altLang="zh-CN" sz="2800" b="1" dirty="0">
                <a:solidFill>
                  <a:srgbClr val="FF0000"/>
                </a:solidFill>
                <a:latin typeface="Times New Roman Bold" panose="02020503050405090304" charset="0"/>
                <a:ea typeface="微软雅黑" panose="020B0503020204020204" charset="-122"/>
                <a:cs typeface="Times New Roman Bold" panose="02020503050405090304" charset="0"/>
              </a:rPr>
              <a:t>after</a:t>
            </a:r>
            <a:r>
              <a:rPr lang="en-US" altLang="zh-CN" sz="2800" b="1" dirty="0">
                <a:solidFill>
                  <a:schemeClr val="bg1"/>
                </a:solidFill>
                <a:latin typeface="Times New Roman Bold" panose="02020503050405090304" charset="0"/>
                <a:ea typeface="微软雅黑" panose="020B0503020204020204" charset="-122"/>
                <a:cs typeface="Times New Roman Bold" panose="02020503050405090304" charset="0"/>
              </a:rPr>
              <a:t> the earthquake.</a:t>
            </a:r>
            <a:endParaRPr lang="en-US" altLang="zh-CN" sz="2800" b="1" dirty="0">
              <a:solidFill>
                <a:schemeClr val="bg1"/>
              </a:solidFill>
              <a:latin typeface="Times New Roman Bold" panose="02020503050405090304" charset="0"/>
              <a:ea typeface="微软雅黑" panose="020B0503020204020204" charset="-122"/>
              <a:cs typeface="Times New Roman Bold" panose="02020503050405090304" charset="0"/>
            </a:endParaRPr>
          </a:p>
        </p:txBody>
      </p:sp>
      <p:sp>
        <p:nvSpPr>
          <p:cNvPr id="15" name="矩形 14"/>
          <p:cNvSpPr/>
          <p:nvPr>
            <p:custDataLst>
              <p:tags r:id="rId8"/>
            </p:custDataLst>
          </p:nvPr>
        </p:nvSpPr>
        <p:spPr>
          <a:xfrm>
            <a:off x="427990" y="5095240"/>
            <a:ext cx="4556760" cy="1690370"/>
          </a:xfrm>
          <a:prstGeom prst="rect">
            <a:avLst/>
          </a:prstGeom>
          <a:noFill/>
          <a:ln w="57150">
            <a:solidFill>
              <a:schemeClr val="bg2">
                <a:lumMod val="50000"/>
              </a:schemeClr>
            </a:solidFill>
          </a:ln>
          <a:extLst>
            <a:ext uri="{909E8E84-426E-40DD-AFC4-6F175D3DCCD1}">
              <a14:hiddenFill xmlns:a14="http://schemas.microsoft.com/office/drawing/2010/main">
                <a:solidFill>
                  <a:schemeClr val="accent6">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5680075" y="2054225"/>
            <a:ext cx="6511925" cy="1475740"/>
          </a:xfrm>
          <a:prstGeom prst="rect">
            <a:avLst/>
          </a:prstGeom>
        </p:spPr>
        <p:txBody>
          <a:bodyPr wrap="square">
            <a:noAutofit/>
          </a:bodyPr>
          <a:p>
            <a:pPr algn="l"/>
            <a:r>
              <a:rPr lang="en-US" altLang="zh-CN" sz="2800" b="1">
                <a:latin typeface="Times New Roman" panose="02020603050405020304" charset="0"/>
                <a:ea typeface="微软雅黑" panose="020B0503020204020204" charset="-122"/>
                <a:cs typeface="Times New Roman" panose="02020603050405020304" charset="0"/>
              </a:rPr>
              <a:t>The passage is developed in the order of___________.</a:t>
            </a:r>
            <a:endParaRPr lang="zh-CN" altLang="en-US" sz="2800" b="1">
              <a:latin typeface="Times New Roman" panose="02020603050405020304" charset="0"/>
              <a:ea typeface="微软雅黑" panose="020B0503020204020204" charset="-122"/>
              <a:cs typeface="Times New Roman" panose="02020603050405020304" charset="0"/>
            </a:endParaRPr>
          </a:p>
        </p:txBody>
      </p:sp>
      <p:sp>
        <p:nvSpPr>
          <p:cNvPr id="16" name="文本框 15"/>
          <p:cNvSpPr txBox="1"/>
          <p:nvPr/>
        </p:nvSpPr>
        <p:spPr>
          <a:xfrm>
            <a:off x="6219190" y="2409740"/>
            <a:ext cx="4064000" cy="521970"/>
          </a:xfrm>
          <a:prstGeom prst="rect">
            <a:avLst/>
          </a:prstGeom>
        </p:spPr>
        <p:txBody>
          <a:bodyPr>
            <a:spAutoFit/>
          </a:bodyPr>
          <a:p>
            <a:pPr algn="l"/>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time</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details</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130175" y="713105"/>
            <a:ext cx="11905615" cy="953135"/>
          </a:xfrm>
          <a:prstGeom prst="rect">
            <a:avLst/>
          </a:prstGeom>
          <a:noFill/>
        </p:spPr>
        <p:txBody>
          <a:bodyPr wrap="square" rtlCol="0" anchor="t">
            <a:spAutoFit/>
          </a:bodyPr>
          <a:p>
            <a:pPr algn="l"/>
            <a:r>
              <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rPr>
              <a:t>Part1:Describe the strange sights before the earthquake according to the pictures.</a:t>
            </a:r>
            <a:endPar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endParaRPr>
          </a:p>
          <a:p>
            <a:pPr algn="l"/>
            <a:endPar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endParaRPr>
          </a:p>
        </p:txBody>
      </p:sp>
      <p:sp>
        <p:nvSpPr>
          <p:cNvPr id="6150" name="Text Box 15"/>
          <p:cNvSpPr txBox="1"/>
          <p:nvPr/>
        </p:nvSpPr>
        <p:spPr>
          <a:xfrm>
            <a:off x="3411538" y="3213100"/>
            <a:ext cx="309880" cy="368300"/>
          </a:xfrm>
          <a:prstGeom prst="rect">
            <a:avLst/>
          </a:prstGeom>
          <a:noFill/>
          <a:ln w="9525">
            <a:noFill/>
          </a:ln>
        </p:spPr>
        <p:txBody>
          <a:bodyPr wrap="none">
            <a:spAutoFit/>
          </a:bodyPr>
          <a:p>
            <a:pPr eaLnBrk="1" hangingPunct="1"/>
            <a:endParaRPr lang="zh-CN" altLang="zh-CN" dirty="0">
              <a:latin typeface="Comic Sans MS" panose="030F0702030302020204" pitchFamily="66" charset="0"/>
            </a:endParaRPr>
          </a:p>
        </p:txBody>
      </p:sp>
      <p:sp>
        <p:nvSpPr>
          <p:cNvPr id="6168" name="Text Box 24"/>
          <p:cNvSpPr txBox="1"/>
          <p:nvPr/>
        </p:nvSpPr>
        <p:spPr>
          <a:xfrm>
            <a:off x="4525406" y="3478081"/>
            <a:ext cx="7203440" cy="460375"/>
          </a:xfrm>
          <a:prstGeom prst="rect">
            <a:avLst/>
          </a:prstGeom>
          <a:noFill/>
          <a:ln w="9525">
            <a:noFill/>
          </a:ln>
        </p:spPr>
        <p:txBody>
          <a:bodyPr wrap="none">
            <a:spAutoFit/>
          </a:bodyPr>
          <a:p>
            <a:pPr eaLnBrk="1" hangingPunct="1"/>
            <a:r>
              <a:rPr lang="en-US" altLang="zh-CN" sz="2400" dirty="0">
                <a:solidFill>
                  <a:srgbClr val="9C6A4A"/>
                </a:solidFill>
                <a:latin typeface="Comic Sans MS" panose="030F0702030302020204" pitchFamily="66" charset="0"/>
              </a:rPr>
              <a:t>Chickens and pigs were________________  eat</a:t>
            </a:r>
            <a:r>
              <a:rPr lang="en-US" altLang="zh-CN" dirty="0">
                <a:latin typeface="Comic Sans MS" panose="030F0702030302020204" pitchFamily="66" charset="0"/>
              </a:rPr>
              <a:t>.</a:t>
            </a:r>
            <a:endParaRPr lang="en-US" altLang="zh-CN" dirty="0">
              <a:latin typeface="Comic Sans MS" panose="030F0702030302020204" pitchFamily="66" charset="0"/>
            </a:endParaRPr>
          </a:p>
        </p:txBody>
      </p:sp>
      <p:sp>
        <p:nvSpPr>
          <p:cNvPr id="6171" name="Text Box 27"/>
          <p:cNvSpPr txBox="1"/>
          <p:nvPr/>
        </p:nvSpPr>
        <p:spPr>
          <a:xfrm>
            <a:off x="4507503" y="4796283"/>
            <a:ext cx="4067810" cy="460375"/>
          </a:xfrm>
          <a:prstGeom prst="rect">
            <a:avLst/>
          </a:prstGeom>
          <a:noFill/>
          <a:ln w="9525">
            <a:noFill/>
          </a:ln>
        </p:spPr>
        <p:txBody>
          <a:bodyPr wrap="none">
            <a:spAutoFit/>
          </a:bodyPr>
          <a:p>
            <a:pPr eaLnBrk="1" hangingPunct="1"/>
            <a:r>
              <a:rPr lang="en-US" altLang="zh-CN" sz="2400" dirty="0">
                <a:solidFill>
                  <a:srgbClr val="9C6A4A"/>
                </a:solidFill>
                <a:latin typeface="Comic Sans MS" panose="030F0702030302020204" pitchFamily="66" charset="0"/>
              </a:rPr>
              <a:t>Mice ______</a:t>
            </a:r>
            <a:r>
              <a:rPr lang="en-US" altLang="zh-CN" sz="2400" dirty="0" smtClean="0">
                <a:solidFill>
                  <a:srgbClr val="9C6A4A"/>
                </a:solidFill>
                <a:latin typeface="Comic Sans MS" panose="030F0702030302020204" pitchFamily="66" charset="0"/>
              </a:rPr>
              <a:t> </a:t>
            </a:r>
            <a:r>
              <a:rPr lang="en-US" altLang="zh-CN" sz="2400" dirty="0" smtClean="0">
                <a:solidFill>
                  <a:schemeClr val="tx1"/>
                </a:solidFill>
                <a:latin typeface="Comic Sans MS" panose="030F0702030302020204" pitchFamily="66" charset="0"/>
              </a:rPr>
              <a:t>of the fields.</a:t>
            </a:r>
            <a:endParaRPr lang="en-US" altLang="zh-CN" sz="2400" dirty="0" smtClean="0">
              <a:solidFill>
                <a:schemeClr val="tx1"/>
              </a:solidFill>
              <a:latin typeface="Comic Sans MS" panose="030F0702030302020204" pitchFamily="66" charset="0"/>
            </a:endParaRPr>
          </a:p>
        </p:txBody>
      </p:sp>
      <p:sp>
        <p:nvSpPr>
          <p:cNvPr id="6174" name="Text Box 30"/>
          <p:cNvSpPr txBox="1"/>
          <p:nvPr/>
        </p:nvSpPr>
        <p:spPr>
          <a:xfrm>
            <a:off x="4525371" y="5477528"/>
            <a:ext cx="4560570" cy="460375"/>
          </a:xfrm>
          <a:prstGeom prst="rect">
            <a:avLst/>
          </a:prstGeom>
          <a:noFill/>
          <a:ln w="9525">
            <a:noFill/>
          </a:ln>
        </p:spPr>
        <p:txBody>
          <a:bodyPr wrap="none">
            <a:spAutoFit/>
          </a:bodyPr>
          <a:p>
            <a:pPr eaLnBrk="1" hangingPunct="1"/>
            <a:r>
              <a:rPr lang="en-US" altLang="zh-CN" sz="2400" dirty="0">
                <a:solidFill>
                  <a:srgbClr val="9C6A4A"/>
                </a:solidFill>
                <a:latin typeface="Comic Sans MS" panose="030F0702030302020204" pitchFamily="66" charset="0"/>
              </a:rPr>
              <a:t>Fish _________</a:t>
            </a:r>
            <a:r>
              <a:rPr lang="en-US" altLang="zh-CN" sz="2400" dirty="0" smtClean="0">
                <a:solidFill>
                  <a:srgbClr val="9C6A4A"/>
                </a:solidFill>
                <a:latin typeface="Comic Sans MS" panose="030F0702030302020204" pitchFamily="66" charset="0"/>
              </a:rPr>
              <a:t> </a:t>
            </a:r>
            <a:r>
              <a:rPr lang="en-US" altLang="zh-CN" sz="2400" dirty="0" smtClean="0">
                <a:solidFill>
                  <a:schemeClr val="tx1"/>
                </a:solidFill>
                <a:latin typeface="Comic Sans MS" panose="030F0702030302020204" pitchFamily="66" charset="0"/>
              </a:rPr>
              <a:t>of the water.</a:t>
            </a:r>
            <a:endParaRPr lang="en-US" altLang="zh-CN" sz="2400" dirty="0" smtClean="0">
              <a:solidFill>
                <a:schemeClr val="tx1"/>
              </a:solidFill>
              <a:latin typeface="Comic Sans MS" panose="030F0702030302020204" pitchFamily="66" charset="0"/>
            </a:endParaRPr>
          </a:p>
        </p:txBody>
      </p:sp>
      <p:sp>
        <p:nvSpPr>
          <p:cNvPr id="6186" name="Text Box 42"/>
          <p:cNvSpPr txBox="1"/>
          <p:nvPr/>
        </p:nvSpPr>
        <p:spPr>
          <a:xfrm>
            <a:off x="4500880" y="1528445"/>
            <a:ext cx="5819775" cy="460375"/>
          </a:xfrm>
          <a:prstGeom prst="rect">
            <a:avLst/>
          </a:prstGeom>
          <a:noFill/>
          <a:ln w="9525">
            <a:noFill/>
          </a:ln>
        </p:spPr>
        <p:txBody>
          <a:bodyPr wrap="square">
            <a:spAutoFit/>
          </a:bodyPr>
          <a:p>
            <a:pPr eaLnBrk="1" hangingPunct="1"/>
            <a:r>
              <a:rPr lang="en-US" altLang="zh-CN" sz="2400" dirty="0">
                <a:solidFill>
                  <a:schemeClr val="tx1"/>
                </a:solidFill>
                <a:latin typeface="Comic Sans MS" panose="030F0702030302020204" pitchFamily="66" charset="0"/>
              </a:rPr>
              <a:t>The water in the well</a:t>
            </a:r>
            <a:r>
              <a:rPr lang="en-US" altLang="zh-CN" sz="2400" dirty="0">
                <a:solidFill>
                  <a:srgbClr val="9C6A4A"/>
                </a:solidFill>
                <a:latin typeface="Comic Sans MS" panose="030F0702030302020204" pitchFamily="66" charset="0"/>
              </a:rPr>
              <a:t>____________.</a:t>
            </a:r>
            <a:endParaRPr lang="zh-CN" altLang="en-US" sz="2400" dirty="0">
              <a:solidFill>
                <a:srgbClr val="9C6A4A"/>
              </a:solidFill>
              <a:latin typeface="Comic Sans MS" panose="030F0702030302020204" pitchFamily="66" charset="0"/>
            </a:endParaRPr>
          </a:p>
        </p:txBody>
      </p:sp>
      <p:sp>
        <p:nvSpPr>
          <p:cNvPr id="6187" name="Text Box 43"/>
          <p:cNvSpPr txBox="1"/>
          <p:nvPr/>
        </p:nvSpPr>
        <p:spPr>
          <a:xfrm>
            <a:off x="4494199" y="2159188"/>
            <a:ext cx="5975985" cy="460375"/>
          </a:xfrm>
          <a:prstGeom prst="rect">
            <a:avLst/>
          </a:prstGeom>
          <a:noFill/>
          <a:ln w="9525">
            <a:noFill/>
          </a:ln>
        </p:spPr>
        <p:txBody>
          <a:bodyPr wrap="none">
            <a:spAutoFit/>
          </a:bodyPr>
          <a:p>
            <a:pPr eaLnBrk="1" hangingPunct="1"/>
            <a:r>
              <a:rPr lang="en-US" altLang="zh-CN" sz="2400" dirty="0" smtClean="0">
                <a:solidFill>
                  <a:srgbClr val="9C6A4A"/>
                </a:solidFill>
                <a:latin typeface="Comic Sans MS" panose="030F0702030302020204" pitchFamily="66" charset="0"/>
              </a:rPr>
              <a:t>___________</a:t>
            </a:r>
            <a:r>
              <a:rPr lang="en-US" altLang="zh-CN" sz="2400" dirty="0">
                <a:solidFill>
                  <a:srgbClr val="9C6A4A"/>
                </a:solidFill>
                <a:latin typeface="Comic Sans MS" panose="030F0702030302020204" pitchFamily="66" charset="0"/>
              </a:rPr>
              <a:t>appeared</a:t>
            </a:r>
            <a:r>
              <a:rPr lang="en-US" altLang="zh-CN" sz="2400" dirty="0" smtClean="0">
                <a:solidFill>
                  <a:srgbClr val="9C6A4A"/>
                </a:solidFill>
                <a:latin typeface="Comic Sans MS" panose="030F0702030302020204" pitchFamily="66" charset="0"/>
              </a:rPr>
              <a:t> </a:t>
            </a:r>
            <a:r>
              <a:rPr lang="en-US" altLang="zh-CN" sz="2400" dirty="0" smtClean="0">
                <a:solidFill>
                  <a:schemeClr val="tx1"/>
                </a:solidFill>
                <a:latin typeface="Comic Sans MS" panose="030F0702030302020204" pitchFamily="66" charset="0"/>
              </a:rPr>
              <a:t>in the well walls.</a:t>
            </a:r>
            <a:endParaRPr lang="en-US" altLang="zh-CN" sz="2400" dirty="0" smtClean="0">
              <a:solidFill>
                <a:schemeClr val="tx1"/>
              </a:solidFill>
              <a:latin typeface="Comic Sans MS" panose="030F0702030302020204" pitchFamily="66" charset="0"/>
            </a:endParaRPr>
          </a:p>
        </p:txBody>
      </p:sp>
      <p:sp>
        <p:nvSpPr>
          <p:cNvPr id="6188" name="Text Box 44"/>
          <p:cNvSpPr txBox="1"/>
          <p:nvPr/>
        </p:nvSpPr>
        <p:spPr>
          <a:xfrm>
            <a:off x="4507503" y="2787881"/>
            <a:ext cx="5443855" cy="460375"/>
          </a:xfrm>
          <a:prstGeom prst="rect">
            <a:avLst/>
          </a:prstGeom>
          <a:noFill/>
          <a:ln w="9525">
            <a:noFill/>
          </a:ln>
        </p:spPr>
        <p:txBody>
          <a:bodyPr wrap="none">
            <a:spAutoFit/>
          </a:bodyPr>
          <a:p>
            <a:pPr eaLnBrk="1" hangingPunct="1"/>
            <a:r>
              <a:rPr lang="en-US" altLang="zh-CN" sz="2400" dirty="0">
                <a:solidFill>
                  <a:srgbClr val="9C6A4A"/>
                </a:solidFill>
                <a:latin typeface="Comic Sans MS" panose="030F0702030302020204" pitchFamily="66" charset="0"/>
              </a:rPr>
              <a:t>__________came </a:t>
            </a:r>
            <a:r>
              <a:rPr lang="en-US" altLang="zh-CN" sz="2400" dirty="0" smtClean="0">
                <a:solidFill>
                  <a:srgbClr val="9C6A4A"/>
                </a:solidFill>
                <a:latin typeface="Comic Sans MS" panose="030F0702030302020204" pitchFamily="66" charset="0"/>
              </a:rPr>
              <a:t>out </a:t>
            </a:r>
            <a:r>
              <a:rPr lang="en-US" altLang="zh-CN" sz="2400" dirty="0" smtClean="0">
                <a:solidFill>
                  <a:schemeClr val="tx1"/>
                </a:solidFill>
                <a:latin typeface="Comic Sans MS" panose="030F0702030302020204" pitchFamily="66" charset="0"/>
              </a:rPr>
              <a:t>of the cracks.</a:t>
            </a:r>
            <a:endParaRPr lang="en-US" altLang="zh-CN" sz="2400" dirty="0" smtClean="0">
              <a:solidFill>
                <a:schemeClr val="tx1"/>
              </a:solidFill>
              <a:latin typeface="Comic Sans MS" panose="030F0702030302020204" pitchFamily="66" charset="0"/>
            </a:endParaRPr>
          </a:p>
        </p:txBody>
      </p:sp>
      <p:cxnSp>
        <p:nvCxnSpPr>
          <p:cNvPr id="2" name="直接连接符 6"/>
          <p:cNvCxnSpPr/>
          <p:nvPr/>
        </p:nvCxnSpPr>
        <p:spPr>
          <a:xfrm flipH="1">
            <a:off x="2618509" y="1573681"/>
            <a:ext cx="2173" cy="4231374"/>
          </a:xfrm>
          <a:prstGeom prst="line">
            <a:avLst/>
          </a:prstGeom>
          <a:ln w="38100" cap="flat" cmpd="sng">
            <a:solidFill>
              <a:srgbClr val="9C6A4A"/>
            </a:solidFill>
            <a:prstDash val="sysDash"/>
            <a:headEnd type="none" w="med" len="med"/>
            <a:tailEnd type="none" w="med" len="med"/>
          </a:ln>
        </p:spPr>
      </p:cxnSp>
      <p:sp>
        <p:nvSpPr>
          <p:cNvPr id="34" name="Text Box 24"/>
          <p:cNvSpPr txBox="1"/>
          <p:nvPr/>
        </p:nvSpPr>
        <p:spPr>
          <a:xfrm>
            <a:off x="4494199" y="4263249"/>
            <a:ext cx="6161405" cy="460375"/>
          </a:xfrm>
          <a:prstGeom prst="rect">
            <a:avLst/>
          </a:prstGeom>
          <a:noFill/>
          <a:ln w="9525">
            <a:noFill/>
          </a:ln>
        </p:spPr>
        <p:txBody>
          <a:bodyPr wrap="none">
            <a:spAutoFit/>
          </a:bodyPr>
          <a:p>
            <a:r>
              <a:rPr lang="en-US" altLang="zh-CN" sz="2400" dirty="0">
                <a:solidFill>
                  <a:srgbClr val="9C6A4A"/>
                </a:solidFill>
                <a:latin typeface="Comic Sans MS" panose="030F0702030302020204" pitchFamily="66" charset="0"/>
              </a:rPr>
              <a:t>Dogs ____________</a:t>
            </a:r>
            <a:r>
              <a:rPr lang="en-US" altLang="zh-CN" sz="2400" dirty="0">
                <a:solidFill>
                  <a:schemeClr val="tx1"/>
                </a:solidFill>
                <a:latin typeface="Comic Sans MS" panose="030F0702030302020204" pitchFamily="66" charset="0"/>
              </a:rPr>
              <a:t> inside the buildings</a:t>
            </a:r>
            <a:r>
              <a:rPr lang="en-US" altLang="zh-CN" sz="2400" dirty="0" smtClean="0">
                <a:solidFill>
                  <a:schemeClr val="tx1"/>
                </a:solidFill>
                <a:latin typeface="Comic Sans MS" panose="030F0702030302020204" pitchFamily="66" charset="0"/>
              </a:rPr>
              <a:t>.</a:t>
            </a:r>
            <a:endParaRPr lang="en-US" altLang="zh-CN" sz="2400" dirty="0" smtClean="0">
              <a:solidFill>
                <a:schemeClr val="tx1"/>
              </a:solidFill>
              <a:latin typeface="Comic Sans MS" panose="030F0702030302020204" pitchFamily="66" charset="0"/>
            </a:endParaRPr>
          </a:p>
        </p:txBody>
      </p:sp>
      <p:sp>
        <p:nvSpPr>
          <p:cNvPr id="11" name="椭圆 10"/>
          <p:cNvSpPr/>
          <p:nvPr/>
        </p:nvSpPr>
        <p:spPr>
          <a:xfrm>
            <a:off x="2922270" y="1449070"/>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p:nvSpPr>
        <p:spPr>
          <a:xfrm>
            <a:off x="2933551" y="2244408"/>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2954020" y="2886634"/>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nvSpPr>
        <p:spPr>
          <a:xfrm>
            <a:off x="2960445" y="3627101"/>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2965301" y="4362002"/>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椭圆 15"/>
          <p:cNvSpPr/>
          <p:nvPr/>
        </p:nvSpPr>
        <p:spPr>
          <a:xfrm>
            <a:off x="2970157" y="4934903"/>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p:nvSpPr>
        <p:spPr>
          <a:xfrm>
            <a:off x="2970157" y="5541327"/>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3765" y="1313815"/>
            <a:ext cx="783590" cy="66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6305" y="2030730"/>
            <a:ext cx="789940" cy="60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1855" y="2689225"/>
            <a:ext cx="834390" cy="70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4005" y="6088217"/>
            <a:ext cx="676275" cy="60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椭圆 44"/>
          <p:cNvSpPr/>
          <p:nvPr/>
        </p:nvSpPr>
        <p:spPr>
          <a:xfrm>
            <a:off x="2975013" y="6256758"/>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Text Box 10"/>
          <p:cNvSpPr txBox="1"/>
          <p:nvPr/>
        </p:nvSpPr>
        <p:spPr>
          <a:xfrm>
            <a:off x="4506830" y="6070092"/>
            <a:ext cx="7522845" cy="829945"/>
          </a:xfrm>
          <a:prstGeom prst="rect">
            <a:avLst/>
          </a:prstGeom>
          <a:noFill/>
          <a:ln w="9525">
            <a:noFill/>
          </a:ln>
        </p:spPr>
        <p:txBody>
          <a:bodyPr wrap="none">
            <a:spAutoFit/>
          </a:bodyPr>
          <a:p>
            <a:pPr eaLnBrk="1" hangingPunct="1"/>
            <a:r>
              <a:rPr lang="en-US" altLang="zh-CN" sz="2400" dirty="0">
                <a:solidFill>
                  <a:srgbClr val="9C6A4A"/>
                </a:solidFill>
                <a:latin typeface="Comic Sans MS" panose="030F0702030302020204" pitchFamily="66" charset="0"/>
              </a:rPr>
              <a:t>_______________</a:t>
            </a:r>
            <a:r>
              <a:rPr lang="en-US" altLang="zh-CN" sz="2400" dirty="0">
                <a:solidFill>
                  <a:schemeClr val="tx1"/>
                </a:solidFill>
                <a:latin typeface="Comic Sans MS" panose="030F0702030302020204" pitchFamily="66" charset="0"/>
              </a:rPr>
              <a:t>in the sky and loud noises were </a:t>
            </a:r>
            <a:endParaRPr lang="en-US" altLang="zh-CN" sz="2400" dirty="0">
              <a:solidFill>
                <a:schemeClr val="tx1"/>
              </a:solidFill>
              <a:latin typeface="Comic Sans MS" panose="030F0702030302020204" pitchFamily="66" charset="0"/>
            </a:endParaRPr>
          </a:p>
          <a:p>
            <a:pPr eaLnBrk="1" hangingPunct="1"/>
            <a:r>
              <a:rPr lang="en-US" altLang="zh-CN" sz="2400" dirty="0">
                <a:solidFill>
                  <a:schemeClr val="tx1"/>
                </a:solidFill>
                <a:latin typeface="Comic Sans MS" panose="030F0702030302020204" pitchFamily="66" charset="0"/>
              </a:rPr>
              <a:t>heard</a:t>
            </a:r>
            <a:r>
              <a:rPr lang="en-US" altLang="zh-CN" sz="2400" dirty="0" smtClean="0">
                <a:solidFill>
                  <a:schemeClr val="tx1"/>
                </a:solidFill>
                <a:latin typeface="Comic Sans MS" panose="030F0702030302020204" pitchFamily="66" charset="0"/>
              </a:rPr>
              <a:t>.</a:t>
            </a:r>
            <a:endParaRPr lang="en-US" altLang="zh-CN" sz="2400" dirty="0" smtClean="0">
              <a:solidFill>
                <a:schemeClr val="tx1"/>
              </a:solidFill>
              <a:latin typeface="Comic Sans MS" panose="030F0702030302020204" pitchFamily="66" charset="0"/>
            </a:endParaRPr>
          </a:p>
        </p:txBody>
      </p:sp>
      <p:sp>
        <p:nvSpPr>
          <p:cNvPr id="3" name="Text Box 33"/>
          <p:cNvSpPr txBox="1"/>
          <p:nvPr/>
        </p:nvSpPr>
        <p:spPr>
          <a:xfrm rot="16200000">
            <a:off x="855345" y="1178560"/>
            <a:ext cx="1055370" cy="2675255"/>
          </a:xfrm>
          <a:prstGeom prst="rect">
            <a:avLst/>
          </a:prstGeom>
          <a:solidFill>
            <a:srgbClr val="A07B50">
              <a:alpha val="31000"/>
            </a:srgbClr>
          </a:solidFill>
          <a:ln w="9525">
            <a:noFill/>
          </a:ln>
        </p:spPr>
        <p:txBody>
          <a:bodyPr vert="eaVert" wrap="none">
            <a:noAutofit/>
          </a:bodyPr>
          <a:p>
            <a:pPr eaLnBrk="1" hangingPunct="1"/>
            <a:r>
              <a:rPr lang="en-US" altLang="zh-CN" sz="2800" dirty="0">
                <a:latin typeface="Comic Sans MS" panose="030F0702030302020204" pitchFamily="66" charset="0"/>
              </a:rPr>
              <a:t>for several </a:t>
            </a:r>
            <a:endParaRPr lang="en-US" altLang="zh-CN" sz="2800" dirty="0">
              <a:latin typeface="Comic Sans MS" panose="030F0702030302020204" pitchFamily="66" charset="0"/>
            </a:endParaRPr>
          </a:p>
          <a:p>
            <a:pPr eaLnBrk="1" hangingPunct="1"/>
            <a:r>
              <a:rPr lang="en-US" altLang="zh-CN" sz="2800" dirty="0">
                <a:latin typeface="Comic Sans MS" panose="030F0702030302020204" pitchFamily="66" charset="0"/>
              </a:rPr>
              <a:t>days</a:t>
            </a:r>
            <a:endParaRPr lang="en-US" altLang="zh-CN" sz="2800" dirty="0">
              <a:latin typeface="Comic Sans MS" panose="030F0702030302020204" pitchFamily="66" charset="0"/>
            </a:endParaRPr>
          </a:p>
        </p:txBody>
      </p:sp>
      <p:sp>
        <p:nvSpPr>
          <p:cNvPr id="48" name="Text Box 14"/>
          <p:cNvSpPr txBox="1"/>
          <p:nvPr/>
        </p:nvSpPr>
        <p:spPr>
          <a:xfrm rot="16200000">
            <a:off x="1217928" y="5041919"/>
            <a:ext cx="553998" cy="2729144"/>
          </a:xfrm>
          <a:prstGeom prst="rect">
            <a:avLst/>
          </a:prstGeom>
          <a:solidFill>
            <a:srgbClr val="E2DCBD"/>
          </a:solidFill>
          <a:ln w="9525">
            <a:noFill/>
          </a:ln>
        </p:spPr>
        <p:txBody>
          <a:bodyPr vert="eaVert" wrap="square">
            <a:spAutoFit/>
          </a:bodyPr>
          <a:p>
            <a:pPr eaLnBrk="1" hangingPunct="1"/>
            <a:r>
              <a:rPr lang="en-US" altLang="zh-CN" sz="2400" dirty="0">
                <a:latin typeface="Comic Sans MS" panose="030F0702030302020204" pitchFamily="66" charset="0"/>
              </a:rPr>
              <a:t>at about 3:00 a.m. </a:t>
            </a:r>
            <a:endParaRPr lang="en-US" altLang="zh-CN" sz="2400" dirty="0">
              <a:latin typeface="Comic Sans MS" panose="030F0702030302020204" pitchFamily="66" charset="0"/>
            </a:endParaRPr>
          </a:p>
        </p:txBody>
      </p:sp>
      <p:pic>
        <p:nvPicPr>
          <p:cNvPr id="7" name="图片 6"/>
          <p:cNvPicPr>
            <a:picLocks noChangeAspect="1"/>
          </p:cNvPicPr>
          <p:nvPr/>
        </p:nvPicPr>
        <p:blipFill>
          <a:blip r:embed="rId6"/>
          <a:stretch>
            <a:fillRect/>
          </a:stretch>
        </p:blipFill>
        <p:spPr>
          <a:xfrm>
            <a:off x="3339465" y="3447415"/>
            <a:ext cx="965835" cy="615950"/>
          </a:xfrm>
          <a:prstGeom prst="rect">
            <a:avLst/>
          </a:prstGeom>
        </p:spPr>
      </p:pic>
      <p:pic>
        <p:nvPicPr>
          <p:cNvPr id="8" name="图片 7"/>
          <p:cNvPicPr>
            <a:picLocks noChangeAspect="1"/>
          </p:cNvPicPr>
          <p:nvPr/>
        </p:nvPicPr>
        <p:blipFill>
          <a:blip r:embed="rId7"/>
          <a:stretch>
            <a:fillRect/>
          </a:stretch>
        </p:blipFill>
        <p:spPr>
          <a:xfrm>
            <a:off x="3284855" y="4184650"/>
            <a:ext cx="961390" cy="690245"/>
          </a:xfrm>
          <a:prstGeom prst="rect">
            <a:avLst/>
          </a:prstGeom>
        </p:spPr>
      </p:pic>
      <p:pic>
        <p:nvPicPr>
          <p:cNvPr id="9" name="图片 8"/>
          <p:cNvPicPr>
            <a:picLocks noChangeAspect="1"/>
          </p:cNvPicPr>
          <p:nvPr/>
        </p:nvPicPr>
        <p:blipFill>
          <a:blip r:embed="rId8"/>
          <a:stretch>
            <a:fillRect/>
          </a:stretch>
        </p:blipFill>
        <p:spPr>
          <a:xfrm>
            <a:off x="3284855" y="5389880"/>
            <a:ext cx="807720" cy="628015"/>
          </a:xfrm>
          <a:prstGeom prst="rect">
            <a:avLst/>
          </a:prstGeom>
        </p:spPr>
      </p:pic>
      <p:pic>
        <p:nvPicPr>
          <p:cNvPr id="18" name="图片 17"/>
          <p:cNvPicPr>
            <a:picLocks noChangeAspect="1"/>
          </p:cNvPicPr>
          <p:nvPr/>
        </p:nvPicPr>
        <p:blipFill>
          <a:blip r:embed="rId9"/>
          <a:stretch>
            <a:fillRect/>
          </a:stretch>
        </p:blipFill>
        <p:spPr>
          <a:xfrm>
            <a:off x="3339465" y="4901565"/>
            <a:ext cx="894715" cy="370205"/>
          </a:xfrm>
          <a:prstGeom prst="rect">
            <a:avLst/>
          </a:prstGeom>
        </p:spPr>
      </p:pic>
      <p:sp>
        <p:nvSpPr>
          <p:cNvPr id="4" name="文本框 3"/>
          <p:cNvSpPr txBox="1"/>
          <p:nvPr/>
        </p:nvSpPr>
        <p:spPr>
          <a:xfrm>
            <a:off x="4626610" y="2141135"/>
            <a:ext cx="4064000" cy="521970"/>
          </a:xfrm>
          <a:prstGeom prst="rect">
            <a:avLst/>
          </a:prstGeom>
        </p:spPr>
        <p:txBody>
          <a:bodyPr>
            <a:spAutoFit/>
          </a:bodyPr>
          <a:p>
            <a:pPr algn="l">
              <a:buClrTx/>
              <a:buSzTx/>
              <a:buFontTx/>
            </a:pP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deep cracks</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0" name="文本框 9"/>
          <p:cNvSpPr txBox="1"/>
          <p:nvPr/>
        </p:nvSpPr>
        <p:spPr>
          <a:xfrm>
            <a:off x="7716520" y="1526455"/>
            <a:ext cx="4064000" cy="521970"/>
          </a:xfrm>
          <a:prstGeom prst="rect">
            <a:avLst/>
          </a:prstGeom>
        </p:spPr>
        <p:txBody>
          <a:bodyPr>
            <a:spAutoFit/>
          </a:bodyPr>
          <a:p>
            <a:pPr algn="l"/>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rose and fell</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9" name="文本框 18"/>
          <p:cNvSpPr txBox="1"/>
          <p:nvPr/>
        </p:nvSpPr>
        <p:spPr>
          <a:xfrm>
            <a:off x="4626610" y="2652310"/>
            <a:ext cx="4064000" cy="521970"/>
          </a:xfrm>
          <a:prstGeom prst="rect">
            <a:avLst/>
          </a:prstGeom>
        </p:spPr>
        <p:txBody>
          <a:bodyPr>
            <a:spAutoFit/>
          </a:bodyPr>
          <a:p>
            <a:pPr algn="l">
              <a:buClrTx/>
              <a:buSzTx/>
              <a:buFontTx/>
            </a:pP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smelly gas</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21" name="文本框 20"/>
          <p:cNvSpPr txBox="1"/>
          <p:nvPr/>
        </p:nvSpPr>
        <p:spPr>
          <a:xfrm>
            <a:off x="5285105" y="5367570"/>
            <a:ext cx="4064000" cy="521970"/>
          </a:xfrm>
          <a:prstGeom prst="rect">
            <a:avLst/>
          </a:prstGeom>
        </p:spPr>
        <p:txBody>
          <a:bodyPr>
            <a:spAutoFit/>
          </a:bodyPr>
          <a:p>
            <a:pPr algn="l">
              <a:buClrTx/>
              <a:buSzTx/>
              <a:buFontTx/>
            </a:pP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jumped out </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22" name="文本框 21"/>
          <p:cNvSpPr txBox="1"/>
          <p:nvPr/>
        </p:nvSpPr>
        <p:spPr>
          <a:xfrm>
            <a:off x="5378450" y="4767495"/>
            <a:ext cx="4064000" cy="521970"/>
          </a:xfrm>
          <a:prstGeom prst="rect">
            <a:avLst/>
          </a:prstGeom>
        </p:spPr>
        <p:txBody>
          <a:bodyPr>
            <a:spAutoFit/>
          </a:bodyPr>
          <a:p>
            <a:pPr algn="l">
              <a:buClrTx/>
              <a:buSzTx/>
              <a:buFontTx/>
            </a:pP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ran out</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23" name="文本框 22"/>
          <p:cNvSpPr txBox="1"/>
          <p:nvPr/>
        </p:nvSpPr>
        <p:spPr>
          <a:xfrm>
            <a:off x="5378450" y="4218220"/>
            <a:ext cx="4064000" cy="521970"/>
          </a:xfrm>
          <a:prstGeom prst="rect">
            <a:avLst/>
          </a:prstGeom>
        </p:spPr>
        <p:txBody>
          <a:bodyPr>
            <a:spAutoFit/>
          </a:bodyPr>
          <a:p>
            <a:pPr algn="l">
              <a:buClrTx/>
              <a:buSzTx/>
              <a:buFontTx/>
            </a:pP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refused to go</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24" name="文本框 23"/>
          <p:cNvSpPr txBox="1"/>
          <p:nvPr/>
        </p:nvSpPr>
        <p:spPr>
          <a:xfrm>
            <a:off x="7971790" y="3372400"/>
            <a:ext cx="4064000" cy="521970"/>
          </a:xfrm>
          <a:prstGeom prst="rect">
            <a:avLst/>
          </a:prstGeom>
        </p:spPr>
        <p:txBody>
          <a:bodyPr>
            <a:spAutoFit/>
          </a:bodyPr>
          <a:p>
            <a:pPr algn="l">
              <a:buClrTx/>
              <a:buSzTx/>
              <a:buFontTx/>
            </a:pP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too nervous to </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25" name="文本框 24"/>
          <p:cNvSpPr txBox="1"/>
          <p:nvPr/>
        </p:nvSpPr>
        <p:spPr>
          <a:xfrm>
            <a:off x="4493895" y="5850890"/>
            <a:ext cx="4855210" cy="521970"/>
          </a:xfrm>
          <a:prstGeom prst="rect">
            <a:avLst/>
          </a:prstGeom>
        </p:spPr>
        <p:txBody>
          <a:bodyPr wrap="square">
            <a:spAutoFit/>
          </a:bodyPr>
          <a:p>
            <a:pPr algn="l">
              <a:buClrTx/>
              <a:buSzTx/>
              <a:buFontTx/>
            </a:pP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bright lights were seen</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pic>
        <p:nvPicPr>
          <p:cNvPr id="5124" name="图片 6" descr="logo横版 png"/>
          <p:cNvPicPr>
            <a:picLocks noChangeAspect="1"/>
          </p:cNvPicPr>
          <p:nvPr/>
        </p:nvPicPr>
        <p:blipFill>
          <a:blip r:embed="rId10"/>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linds(horizont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linds(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linds(horizontal)">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linds(horizont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10" grpId="0"/>
      <p:bldP spid="10" grpId="1"/>
      <p:bldP spid="4" grpId="0"/>
      <p:bldP spid="4" grpId="1"/>
      <p:bldP spid="19" grpId="0"/>
      <p:bldP spid="19" grpId="1"/>
      <p:bldP spid="24" grpId="0"/>
      <p:bldP spid="24" grpId="1"/>
      <p:bldP spid="23" grpId="0"/>
      <p:bldP spid="23" grpId="1"/>
      <p:bldP spid="22" grpId="0"/>
      <p:bldP spid="22" grpId="1"/>
      <p:bldP spid="21" grpId="0"/>
      <p:bldP spid="21" grpId="1"/>
      <p:bldP spid="25" grpId="0"/>
      <p:bldP spid="25" grpId="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details</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130175" y="713105"/>
            <a:ext cx="11905615" cy="1383665"/>
          </a:xfrm>
          <a:prstGeom prst="rect">
            <a:avLst/>
          </a:prstGeom>
          <a:noFill/>
        </p:spPr>
        <p:txBody>
          <a:bodyPr wrap="square" rtlCol="0" anchor="t">
            <a:spAutoFit/>
          </a:bodyPr>
          <a:p>
            <a:pPr algn="l"/>
            <a:r>
              <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rPr>
              <a:t>Part1:Do you think they are warning signs? and why?(</a:t>
            </a:r>
            <a:r>
              <a:rPr lang="zh-CN" altLang="en-US" sz="2800">
                <a:solidFill>
                  <a:schemeClr val="tx1"/>
                </a:solidFill>
                <a:highlight>
                  <a:srgbClr val="FFFF00"/>
                </a:highlight>
                <a:latin typeface="Times New Roman" panose="02020603050405020304" charset="0"/>
                <a:ea typeface="微软雅黑" panose="020B0503020204020204" charset="-122"/>
                <a:cs typeface="Times New Roman" panose="02020603050405020304" charset="0"/>
                <a:sym typeface="+mn-ea"/>
              </a:rPr>
              <a:t>这个问题待定！！口头问一下过度到下个问题即可</a:t>
            </a:r>
            <a:r>
              <a:rPr lang="zh-CN" altLang="en-US" sz="2800">
                <a:solidFill>
                  <a:schemeClr val="tx1"/>
                </a:solidFill>
                <a:latin typeface="Times New Roman" panose="02020603050405020304" charset="0"/>
                <a:ea typeface="微软雅黑" panose="020B0503020204020204" charset="-122"/>
                <a:cs typeface="Times New Roman" panose="02020603050405020304" charset="0"/>
                <a:sym typeface="+mn-ea"/>
              </a:rPr>
              <a:t>）</a:t>
            </a:r>
            <a:endPar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endParaRPr>
          </a:p>
          <a:p>
            <a:pPr algn="l"/>
            <a:endPar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endParaRPr>
          </a:p>
        </p:txBody>
      </p:sp>
      <p:sp>
        <p:nvSpPr>
          <p:cNvPr id="6150" name="Text Box 15"/>
          <p:cNvSpPr txBox="1"/>
          <p:nvPr/>
        </p:nvSpPr>
        <p:spPr>
          <a:xfrm>
            <a:off x="3411538" y="3213100"/>
            <a:ext cx="309880" cy="368300"/>
          </a:xfrm>
          <a:prstGeom prst="rect">
            <a:avLst/>
          </a:prstGeom>
          <a:noFill/>
          <a:ln w="9525">
            <a:noFill/>
          </a:ln>
        </p:spPr>
        <p:txBody>
          <a:bodyPr wrap="none">
            <a:spAutoFit/>
          </a:bodyPr>
          <a:p>
            <a:pPr eaLnBrk="1" hangingPunct="1"/>
            <a:endParaRPr lang="zh-CN" altLang="zh-CN" dirty="0">
              <a:latin typeface="Comic Sans MS" panose="030F0702030302020204" pitchFamily="66" charset="0"/>
            </a:endParaRPr>
          </a:p>
        </p:txBody>
      </p:sp>
      <p:sp>
        <p:nvSpPr>
          <p:cNvPr id="6168" name="Text Box 24"/>
          <p:cNvSpPr txBox="1"/>
          <p:nvPr/>
        </p:nvSpPr>
        <p:spPr>
          <a:xfrm>
            <a:off x="4525406" y="3478081"/>
            <a:ext cx="6539230" cy="460375"/>
          </a:xfrm>
          <a:prstGeom prst="rect">
            <a:avLst/>
          </a:prstGeom>
          <a:noFill/>
          <a:ln w="9525">
            <a:noFill/>
          </a:ln>
        </p:spPr>
        <p:txBody>
          <a:bodyPr wrap="none">
            <a:spAutoFit/>
          </a:bodyPr>
          <a:p>
            <a:pPr eaLnBrk="1" hangingPunct="1"/>
            <a:r>
              <a:rPr lang="en-US" altLang="zh-CN" sz="2400" dirty="0">
                <a:solidFill>
                  <a:srgbClr val="9C6A4A"/>
                </a:solidFill>
                <a:latin typeface="Comic Sans MS" panose="030F0702030302020204" pitchFamily="66" charset="0"/>
              </a:rPr>
              <a:t>Chickens and pigs were_____________ eat</a:t>
            </a:r>
            <a:r>
              <a:rPr lang="en-US" altLang="zh-CN" dirty="0">
                <a:latin typeface="Comic Sans MS" panose="030F0702030302020204" pitchFamily="66" charset="0"/>
              </a:rPr>
              <a:t>.</a:t>
            </a:r>
            <a:endParaRPr lang="en-US" altLang="zh-CN" dirty="0">
              <a:latin typeface="Comic Sans MS" panose="030F0702030302020204" pitchFamily="66" charset="0"/>
            </a:endParaRPr>
          </a:p>
        </p:txBody>
      </p:sp>
      <p:sp>
        <p:nvSpPr>
          <p:cNvPr id="6171" name="Text Box 27"/>
          <p:cNvSpPr txBox="1"/>
          <p:nvPr/>
        </p:nvSpPr>
        <p:spPr>
          <a:xfrm>
            <a:off x="4507503" y="4796283"/>
            <a:ext cx="4067810" cy="460375"/>
          </a:xfrm>
          <a:prstGeom prst="rect">
            <a:avLst/>
          </a:prstGeom>
          <a:noFill/>
          <a:ln w="9525">
            <a:noFill/>
          </a:ln>
        </p:spPr>
        <p:txBody>
          <a:bodyPr wrap="none">
            <a:spAutoFit/>
          </a:bodyPr>
          <a:p>
            <a:pPr eaLnBrk="1" hangingPunct="1"/>
            <a:r>
              <a:rPr lang="en-US" altLang="zh-CN" sz="2400" dirty="0">
                <a:solidFill>
                  <a:srgbClr val="9C6A4A"/>
                </a:solidFill>
                <a:latin typeface="Comic Sans MS" panose="030F0702030302020204" pitchFamily="66" charset="0"/>
              </a:rPr>
              <a:t>Mice ______</a:t>
            </a:r>
            <a:r>
              <a:rPr lang="en-US" altLang="zh-CN" sz="2400" dirty="0" smtClean="0">
                <a:solidFill>
                  <a:srgbClr val="9C6A4A"/>
                </a:solidFill>
                <a:latin typeface="Comic Sans MS" panose="030F0702030302020204" pitchFamily="66" charset="0"/>
              </a:rPr>
              <a:t> </a:t>
            </a:r>
            <a:r>
              <a:rPr lang="en-US" altLang="zh-CN" sz="2400" dirty="0" smtClean="0">
                <a:solidFill>
                  <a:schemeClr val="tx1"/>
                </a:solidFill>
                <a:latin typeface="Comic Sans MS" panose="030F0702030302020204" pitchFamily="66" charset="0"/>
              </a:rPr>
              <a:t>of the fields.</a:t>
            </a:r>
            <a:endParaRPr lang="en-US" altLang="zh-CN" sz="2400" dirty="0" smtClean="0">
              <a:solidFill>
                <a:schemeClr val="tx1"/>
              </a:solidFill>
              <a:latin typeface="Comic Sans MS" panose="030F0702030302020204" pitchFamily="66" charset="0"/>
            </a:endParaRPr>
          </a:p>
        </p:txBody>
      </p:sp>
      <p:sp>
        <p:nvSpPr>
          <p:cNvPr id="6174" name="Text Box 30"/>
          <p:cNvSpPr txBox="1"/>
          <p:nvPr/>
        </p:nvSpPr>
        <p:spPr>
          <a:xfrm>
            <a:off x="4525371" y="5477528"/>
            <a:ext cx="4560570" cy="460375"/>
          </a:xfrm>
          <a:prstGeom prst="rect">
            <a:avLst/>
          </a:prstGeom>
          <a:noFill/>
          <a:ln w="9525">
            <a:noFill/>
          </a:ln>
        </p:spPr>
        <p:txBody>
          <a:bodyPr wrap="none">
            <a:spAutoFit/>
          </a:bodyPr>
          <a:p>
            <a:pPr eaLnBrk="1" hangingPunct="1"/>
            <a:r>
              <a:rPr lang="en-US" altLang="zh-CN" sz="2400" dirty="0">
                <a:solidFill>
                  <a:srgbClr val="9C6A4A"/>
                </a:solidFill>
                <a:latin typeface="Comic Sans MS" panose="030F0702030302020204" pitchFamily="66" charset="0"/>
              </a:rPr>
              <a:t>Fish _________</a:t>
            </a:r>
            <a:r>
              <a:rPr lang="en-US" altLang="zh-CN" sz="2400" dirty="0" smtClean="0">
                <a:solidFill>
                  <a:srgbClr val="9C6A4A"/>
                </a:solidFill>
                <a:latin typeface="Comic Sans MS" panose="030F0702030302020204" pitchFamily="66" charset="0"/>
              </a:rPr>
              <a:t> </a:t>
            </a:r>
            <a:r>
              <a:rPr lang="en-US" altLang="zh-CN" sz="2400" dirty="0" smtClean="0">
                <a:solidFill>
                  <a:schemeClr val="tx1"/>
                </a:solidFill>
                <a:latin typeface="Comic Sans MS" panose="030F0702030302020204" pitchFamily="66" charset="0"/>
              </a:rPr>
              <a:t>of the water.</a:t>
            </a:r>
            <a:endParaRPr lang="en-US" altLang="zh-CN" sz="2400" dirty="0" smtClean="0">
              <a:solidFill>
                <a:schemeClr val="tx1"/>
              </a:solidFill>
              <a:latin typeface="Comic Sans MS" panose="030F0702030302020204" pitchFamily="66" charset="0"/>
            </a:endParaRPr>
          </a:p>
        </p:txBody>
      </p:sp>
      <p:sp>
        <p:nvSpPr>
          <p:cNvPr id="6186" name="Text Box 42"/>
          <p:cNvSpPr txBox="1"/>
          <p:nvPr/>
        </p:nvSpPr>
        <p:spPr>
          <a:xfrm>
            <a:off x="4500880" y="1528445"/>
            <a:ext cx="5819775" cy="460375"/>
          </a:xfrm>
          <a:prstGeom prst="rect">
            <a:avLst/>
          </a:prstGeom>
          <a:noFill/>
          <a:ln w="9525">
            <a:noFill/>
          </a:ln>
        </p:spPr>
        <p:txBody>
          <a:bodyPr wrap="square">
            <a:spAutoFit/>
          </a:bodyPr>
          <a:p>
            <a:pPr eaLnBrk="1" hangingPunct="1"/>
            <a:r>
              <a:rPr lang="en-US" altLang="zh-CN" sz="2400" dirty="0">
                <a:solidFill>
                  <a:schemeClr val="tx1"/>
                </a:solidFill>
                <a:latin typeface="Comic Sans MS" panose="030F0702030302020204" pitchFamily="66" charset="0"/>
              </a:rPr>
              <a:t>The water in the well</a:t>
            </a:r>
            <a:r>
              <a:rPr lang="en-US" altLang="zh-CN" sz="2400" dirty="0">
                <a:solidFill>
                  <a:srgbClr val="9C6A4A"/>
                </a:solidFill>
                <a:latin typeface="Comic Sans MS" panose="030F0702030302020204" pitchFamily="66" charset="0"/>
              </a:rPr>
              <a:t>____________.</a:t>
            </a:r>
            <a:endParaRPr lang="zh-CN" altLang="en-US" sz="2400" dirty="0">
              <a:solidFill>
                <a:srgbClr val="9C6A4A"/>
              </a:solidFill>
              <a:latin typeface="Comic Sans MS" panose="030F0702030302020204" pitchFamily="66" charset="0"/>
            </a:endParaRPr>
          </a:p>
        </p:txBody>
      </p:sp>
      <p:sp>
        <p:nvSpPr>
          <p:cNvPr id="6187" name="Text Box 43"/>
          <p:cNvSpPr txBox="1"/>
          <p:nvPr/>
        </p:nvSpPr>
        <p:spPr>
          <a:xfrm>
            <a:off x="4494199" y="2159188"/>
            <a:ext cx="5975985" cy="460375"/>
          </a:xfrm>
          <a:prstGeom prst="rect">
            <a:avLst/>
          </a:prstGeom>
          <a:noFill/>
          <a:ln w="9525">
            <a:noFill/>
          </a:ln>
        </p:spPr>
        <p:txBody>
          <a:bodyPr wrap="none">
            <a:spAutoFit/>
          </a:bodyPr>
          <a:p>
            <a:pPr eaLnBrk="1" hangingPunct="1"/>
            <a:r>
              <a:rPr lang="en-US" altLang="zh-CN" sz="2400" dirty="0" smtClean="0">
                <a:solidFill>
                  <a:srgbClr val="9C6A4A"/>
                </a:solidFill>
                <a:latin typeface="Comic Sans MS" panose="030F0702030302020204" pitchFamily="66" charset="0"/>
              </a:rPr>
              <a:t>___________</a:t>
            </a:r>
            <a:r>
              <a:rPr lang="en-US" altLang="zh-CN" sz="2400" dirty="0">
                <a:solidFill>
                  <a:srgbClr val="9C6A4A"/>
                </a:solidFill>
                <a:latin typeface="Comic Sans MS" panose="030F0702030302020204" pitchFamily="66" charset="0"/>
              </a:rPr>
              <a:t>appeared</a:t>
            </a:r>
            <a:r>
              <a:rPr lang="en-US" altLang="zh-CN" sz="2400" dirty="0" smtClean="0">
                <a:solidFill>
                  <a:srgbClr val="9C6A4A"/>
                </a:solidFill>
                <a:latin typeface="Comic Sans MS" panose="030F0702030302020204" pitchFamily="66" charset="0"/>
              </a:rPr>
              <a:t> </a:t>
            </a:r>
            <a:r>
              <a:rPr lang="en-US" altLang="zh-CN" sz="2400" dirty="0" smtClean="0">
                <a:solidFill>
                  <a:schemeClr val="tx1"/>
                </a:solidFill>
                <a:latin typeface="Comic Sans MS" panose="030F0702030302020204" pitchFamily="66" charset="0"/>
              </a:rPr>
              <a:t>in the well walls.</a:t>
            </a:r>
            <a:endParaRPr lang="en-US" altLang="zh-CN" sz="2400" dirty="0" smtClean="0">
              <a:solidFill>
                <a:schemeClr val="tx1"/>
              </a:solidFill>
              <a:latin typeface="Comic Sans MS" panose="030F0702030302020204" pitchFamily="66" charset="0"/>
            </a:endParaRPr>
          </a:p>
        </p:txBody>
      </p:sp>
      <p:sp>
        <p:nvSpPr>
          <p:cNvPr id="6188" name="Text Box 44"/>
          <p:cNvSpPr txBox="1"/>
          <p:nvPr/>
        </p:nvSpPr>
        <p:spPr>
          <a:xfrm>
            <a:off x="4507503" y="2787881"/>
            <a:ext cx="5443855" cy="460375"/>
          </a:xfrm>
          <a:prstGeom prst="rect">
            <a:avLst/>
          </a:prstGeom>
          <a:noFill/>
          <a:ln w="9525">
            <a:noFill/>
          </a:ln>
        </p:spPr>
        <p:txBody>
          <a:bodyPr wrap="none">
            <a:spAutoFit/>
          </a:bodyPr>
          <a:p>
            <a:pPr eaLnBrk="1" hangingPunct="1"/>
            <a:r>
              <a:rPr lang="en-US" altLang="zh-CN" sz="2400" dirty="0">
                <a:solidFill>
                  <a:srgbClr val="9C6A4A"/>
                </a:solidFill>
                <a:latin typeface="Comic Sans MS" panose="030F0702030302020204" pitchFamily="66" charset="0"/>
              </a:rPr>
              <a:t>__________came </a:t>
            </a:r>
            <a:r>
              <a:rPr lang="en-US" altLang="zh-CN" sz="2400" dirty="0" smtClean="0">
                <a:solidFill>
                  <a:srgbClr val="9C6A4A"/>
                </a:solidFill>
                <a:latin typeface="Comic Sans MS" panose="030F0702030302020204" pitchFamily="66" charset="0"/>
              </a:rPr>
              <a:t>out </a:t>
            </a:r>
            <a:r>
              <a:rPr lang="en-US" altLang="zh-CN" sz="2400" dirty="0" smtClean="0">
                <a:solidFill>
                  <a:schemeClr val="tx1"/>
                </a:solidFill>
                <a:latin typeface="Comic Sans MS" panose="030F0702030302020204" pitchFamily="66" charset="0"/>
              </a:rPr>
              <a:t>of the cracks.</a:t>
            </a:r>
            <a:endParaRPr lang="en-US" altLang="zh-CN" sz="2400" dirty="0" smtClean="0">
              <a:solidFill>
                <a:schemeClr val="tx1"/>
              </a:solidFill>
              <a:latin typeface="Comic Sans MS" panose="030F0702030302020204" pitchFamily="66" charset="0"/>
            </a:endParaRPr>
          </a:p>
        </p:txBody>
      </p:sp>
      <p:cxnSp>
        <p:nvCxnSpPr>
          <p:cNvPr id="2" name="直接连接符 6"/>
          <p:cNvCxnSpPr/>
          <p:nvPr/>
        </p:nvCxnSpPr>
        <p:spPr>
          <a:xfrm flipH="1">
            <a:off x="2618509" y="1573681"/>
            <a:ext cx="2173" cy="4231374"/>
          </a:xfrm>
          <a:prstGeom prst="line">
            <a:avLst/>
          </a:prstGeom>
          <a:ln w="38100" cap="flat" cmpd="sng">
            <a:solidFill>
              <a:srgbClr val="9C6A4A"/>
            </a:solidFill>
            <a:prstDash val="sysDash"/>
            <a:headEnd type="none" w="med" len="med"/>
            <a:tailEnd type="none" w="med" len="med"/>
          </a:ln>
        </p:spPr>
      </p:cxnSp>
      <p:sp>
        <p:nvSpPr>
          <p:cNvPr id="34" name="Text Box 24"/>
          <p:cNvSpPr txBox="1"/>
          <p:nvPr/>
        </p:nvSpPr>
        <p:spPr>
          <a:xfrm>
            <a:off x="4494199" y="4263249"/>
            <a:ext cx="6161405" cy="460375"/>
          </a:xfrm>
          <a:prstGeom prst="rect">
            <a:avLst/>
          </a:prstGeom>
          <a:noFill/>
          <a:ln w="9525">
            <a:noFill/>
          </a:ln>
        </p:spPr>
        <p:txBody>
          <a:bodyPr wrap="none">
            <a:spAutoFit/>
          </a:bodyPr>
          <a:p>
            <a:r>
              <a:rPr lang="en-US" altLang="zh-CN" sz="2400" dirty="0">
                <a:solidFill>
                  <a:srgbClr val="9C6A4A"/>
                </a:solidFill>
                <a:latin typeface="Comic Sans MS" panose="030F0702030302020204" pitchFamily="66" charset="0"/>
              </a:rPr>
              <a:t>Dogs ____________</a:t>
            </a:r>
            <a:r>
              <a:rPr lang="en-US" altLang="zh-CN" sz="2400" dirty="0">
                <a:solidFill>
                  <a:schemeClr val="tx1"/>
                </a:solidFill>
                <a:latin typeface="Comic Sans MS" panose="030F0702030302020204" pitchFamily="66" charset="0"/>
              </a:rPr>
              <a:t> inside the buildings</a:t>
            </a:r>
            <a:r>
              <a:rPr lang="en-US" altLang="zh-CN" sz="2400" dirty="0" smtClean="0">
                <a:solidFill>
                  <a:schemeClr val="tx1"/>
                </a:solidFill>
                <a:latin typeface="Comic Sans MS" panose="030F0702030302020204" pitchFamily="66" charset="0"/>
              </a:rPr>
              <a:t>.</a:t>
            </a:r>
            <a:endParaRPr lang="en-US" altLang="zh-CN" sz="2400" dirty="0" smtClean="0">
              <a:solidFill>
                <a:schemeClr val="tx1"/>
              </a:solidFill>
              <a:latin typeface="Comic Sans MS" panose="030F0702030302020204" pitchFamily="66" charset="0"/>
            </a:endParaRPr>
          </a:p>
        </p:txBody>
      </p:sp>
      <p:sp>
        <p:nvSpPr>
          <p:cNvPr id="11" name="椭圆 10"/>
          <p:cNvSpPr/>
          <p:nvPr/>
        </p:nvSpPr>
        <p:spPr>
          <a:xfrm>
            <a:off x="2922270" y="1449070"/>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p:nvSpPr>
        <p:spPr>
          <a:xfrm>
            <a:off x="2933551" y="2244408"/>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2954020" y="2886634"/>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nvSpPr>
        <p:spPr>
          <a:xfrm>
            <a:off x="2960445" y="3627101"/>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2965301" y="4362002"/>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椭圆 15"/>
          <p:cNvSpPr/>
          <p:nvPr/>
        </p:nvSpPr>
        <p:spPr>
          <a:xfrm>
            <a:off x="2970157" y="4934903"/>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p:nvSpPr>
        <p:spPr>
          <a:xfrm>
            <a:off x="2970157" y="5541327"/>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3765" y="1313815"/>
            <a:ext cx="783590" cy="66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6305" y="2030730"/>
            <a:ext cx="789940" cy="60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1855" y="2689225"/>
            <a:ext cx="834390" cy="70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4005" y="6088217"/>
            <a:ext cx="676275" cy="60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椭圆 44"/>
          <p:cNvSpPr/>
          <p:nvPr/>
        </p:nvSpPr>
        <p:spPr>
          <a:xfrm>
            <a:off x="2975013" y="6256758"/>
            <a:ext cx="309880" cy="264160"/>
          </a:xfrm>
          <a:prstGeom prst="ellipse">
            <a:avLst/>
          </a:prstGeom>
          <a:solidFill>
            <a:srgbClr val="A07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Text Box 10"/>
          <p:cNvSpPr txBox="1"/>
          <p:nvPr/>
        </p:nvSpPr>
        <p:spPr>
          <a:xfrm>
            <a:off x="4506830" y="6070092"/>
            <a:ext cx="7522845" cy="829945"/>
          </a:xfrm>
          <a:prstGeom prst="rect">
            <a:avLst/>
          </a:prstGeom>
          <a:noFill/>
          <a:ln w="9525">
            <a:noFill/>
          </a:ln>
        </p:spPr>
        <p:txBody>
          <a:bodyPr wrap="none">
            <a:spAutoFit/>
          </a:bodyPr>
          <a:p>
            <a:pPr eaLnBrk="1" hangingPunct="1"/>
            <a:r>
              <a:rPr lang="en-US" altLang="zh-CN" sz="2400" dirty="0">
                <a:solidFill>
                  <a:srgbClr val="9C6A4A"/>
                </a:solidFill>
                <a:latin typeface="Comic Sans MS" panose="030F0702030302020204" pitchFamily="66" charset="0"/>
              </a:rPr>
              <a:t>_______________</a:t>
            </a:r>
            <a:r>
              <a:rPr lang="en-US" altLang="zh-CN" sz="2400" dirty="0">
                <a:solidFill>
                  <a:schemeClr val="tx1"/>
                </a:solidFill>
                <a:latin typeface="Comic Sans MS" panose="030F0702030302020204" pitchFamily="66" charset="0"/>
              </a:rPr>
              <a:t>in the sky and loud noises were </a:t>
            </a:r>
            <a:endParaRPr lang="en-US" altLang="zh-CN" sz="2400" dirty="0">
              <a:solidFill>
                <a:schemeClr val="tx1"/>
              </a:solidFill>
              <a:latin typeface="Comic Sans MS" panose="030F0702030302020204" pitchFamily="66" charset="0"/>
            </a:endParaRPr>
          </a:p>
          <a:p>
            <a:pPr eaLnBrk="1" hangingPunct="1"/>
            <a:r>
              <a:rPr lang="en-US" altLang="zh-CN" sz="2400" dirty="0">
                <a:solidFill>
                  <a:schemeClr val="tx1"/>
                </a:solidFill>
                <a:latin typeface="Comic Sans MS" panose="030F0702030302020204" pitchFamily="66" charset="0"/>
              </a:rPr>
              <a:t>heard</a:t>
            </a:r>
            <a:r>
              <a:rPr lang="en-US" altLang="zh-CN" sz="2400" dirty="0" smtClean="0">
                <a:solidFill>
                  <a:schemeClr val="tx1"/>
                </a:solidFill>
                <a:latin typeface="Comic Sans MS" panose="030F0702030302020204" pitchFamily="66" charset="0"/>
              </a:rPr>
              <a:t>.</a:t>
            </a:r>
            <a:endParaRPr lang="en-US" altLang="zh-CN" sz="2400" dirty="0" smtClean="0">
              <a:solidFill>
                <a:schemeClr val="tx1"/>
              </a:solidFill>
              <a:latin typeface="Comic Sans MS" panose="030F0702030302020204" pitchFamily="66" charset="0"/>
            </a:endParaRPr>
          </a:p>
        </p:txBody>
      </p:sp>
      <p:sp>
        <p:nvSpPr>
          <p:cNvPr id="3" name="Text Box 33"/>
          <p:cNvSpPr txBox="1"/>
          <p:nvPr/>
        </p:nvSpPr>
        <p:spPr>
          <a:xfrm rot="16200000">
            <a:off x="855345" y="1178560"/>
            <a:ext cx="1055370" cy="2675255"/>
          </a:xfrm>
          <a:prstGeom prst="rect">
            <a:avLst/>
          </a:prstGeom>
          <a:solidFill>
            <a:srgbClr val="A07B50">
              <a:alpha val="31000"/>
            </a:srgbClr>
          </a:solidFill>
          <a:ln w="9525">
            <a:noFill/>
          </a:ln>
        </p:spPr>
        <p:txBody>
          <a:bodyPr vert="eaVert" wrap="none">
            <a:noAutofit/>
          </a:bodyPr>
          <a:p>
            <a:pPr eaLnBrk="1" hangingPunct="1"/>
            <a:r>
              <a:rPr lang="en-US" altLang="zh-CN" sz="2800" dirty="0">
                <a:latin typeface="Comic Sans MS" panose="030F0702030302020204" pitchFamily="66" charset="0"/>
              </a:rPr>
              <a:t>for several </a:t>
            </a:r>
            <a:endParaRPr lang="en-US" altLang="zh-CN" sz="2800" dirty="0">
              <a:latin typeface="Comic Sans MS" panose="030F0702030302020204" pitchFamily="66" charset="0"/>
            </a:endParaRPr>
          </a:p>
          <a:p>
            <a:pPr eaLnBrk="1" hangingPunct="1"/>
            <a:r>
              <a:rPr lang="en-US" altLang="zh-CN" sz="2800" dirty="0">
                <a:latin typeface="Comic Sans MS" panose="030F0702030302020204" pitchFamily="66" charset="0"/>
              </a:rPr>
              <a:t>days</a:t>
            </a:r>
            <a:endParaRPr lang="en-US" altLang="zh-CN" sz="2800" dirty="0">
              <a:latin typeface="Comic Sans MS" panose="030F0702030302020204" pitchFamily="66" charset="0"/>
            </a:endParaRPr>
          </a:p>
        </p:txBody>
      </p:sp>
      <p:sp>
        <p:nvSpPr>
          <p:cNvPr id="48" name="Text Box 14"/>
          <p:cNvSpPr txBox="1"/>
          <p:nvPr/>
        </p:nvSpPr>
        <p:spPr>
          <a:xfrm rot="16200000">
            <a:off x="1217928" y="5041919"/>
            <a:ext cx="553998" cy="2729144"/>
          </a:xfrm>
          <a:prstGeom prst="rect">
            <a:avLst/>
          </a:prstGeom>
          <a:solidFill>
            <a:srgbClr val="E2DCBD"/>
          </a:solidFill>
          <a:ln w="9525">
            <a:noFill/>
          </a:ln>
        </p:spPr>
        <p:txBody>
          <a:bodyPr vert="eaVert" wrap="square">
            <a:spAutoFit/>
          </a:bodyPr>
          <a:p>
            <a:pPr eaLnBrk="1" hangingPunct="1"/>
            <a:r>
              <a:rPr lang="en-US" altLang="zh-CN" sz="2400" dirty="0">
                <a:latin typeface="Comic Sans MS" panose="030F0702030302020204" pitchFamily="66" charset="0"/>
              </a:rPr>
              <a:t>at about 3:00 a.m. </a:t>
            </a:r>
            <a:endParaRPr lang="en-US" altLang="zh-CN" sz="2400" dirty="0">
              <a:latin typeface="Comic Sans MS" panose="030F0702030302020204" pitchFamily="66" charset="0"/>
            </a:endParaRPr>
          </a:p>
        </p:txBody>
      </p:sp>
      <p:pic>
        <p:nvPicPr>
          <p:cNvPr id="7" name="图片 6"/>
          <p:cNvPicPr>
            <a:picLocks noChangeAspect="1"/>
          </p:cNvPicPr>
          <p:nvPr/>
        </p:nvPicPr>
        <p:blipFill>
          <a:blip r:embed="rId6"/>
          <a:stretch>
            <a:fillRect/>
          </a:stretch>
        </p:blipFill>
        <p:spPr>
          <a:xfrm>
            <a:off x="3339465" y="3447415"/>
            <a:ext cx="965835" cy="615950"/>
          </a:xfrm>
          <a:prstGeom prst="rect">
            <a:avLst/>
          </a:prstGeom>
        </p:spPr>
      </p:pic>
      <p:pic>
        <p:nvPicPr>
          <p:cNvPr id="8" name="图片 7"/>
          <p:cNvPicPr>
            <a:picLocks noChangeAspect="1"/>
          </p:cNvPicPr>
          <p:nvPr/>
        </p:nvPicPr>
        <p:blipFill>
          <a:blip r:embed="rId7"/>
          <a:stretch>
            <a:fillRect/>
          </a:stretch>
        </p:blipFill>
        <p:spPr>
          <a:xfrm>
            <a:off x="3284855" y="4184650"/>
            <a:ext cx="961390" cy="690245"/>
          </a:xfrm>
          <a:prstGeom prst="rect">
            <a:avLst/>
          </a:prstGeom>
        </p:spPr>
      </p:pic>
      <p:pic>
        <p:nvPicPr>
          <p:cNvPr id="9" name="图片 8"/>
          <p:cNvPicPr>
            <a:picLocks noChangeAspect="1"/>
          </p:cNvPicPr>
          <p:nvPr/>
        </p:nvPicPr>
        <p:blipFill>
          <a:blip r:embed="rId8"/>
          <a:stretch>
            <a:fillRect/>
          </a:stretch>
        </p:blipFill>
        <p:spPr>
          <a:xfrm>
            <a:off x="3284855" y="5389880"/>
            <a:ext cx="807720" cy="628015"/>
          </a:xfrm>
          <a:prstGeom prst="rect">
            <a:avLst/>
          </a:prstGeom>
        </p:spPr>
      </p:pic>
      <p:pic>
        <p:nvPicPr>
          <p:cNvPr id="18" name="图片 17"/>
          <p:cNvPicPr>
            <a:picLocks noChangeAspect="1"/>
          </p:cNvPicPr>
          <p:nvPr/>
        </p:nvPicPr>
        <p:blipFill>
          <a:blip r:embed="rId9"/>
          <a:stretch>
            <a:fillRect/>
          </a:stretch>
        </p:blipFill>
        <p:spPr>
          <a:xfrm>
            <a:off x="3339465" y="4901565"/>
            <a:ext cx="894715" cy="370205"/>
          </a:xfrm>
          <a:prstGeom prst="rect">
            <a:avLst/>
          </a:prstGeom>
        </p:spPr>
      </p:pic>
      <p:pic>
        <p:nvPicPr>
          <p:cNvPr id="5124" name="图片 6" descr="logo横版 png"/>
          <p:cNvPicPr>
            <a:picLocks noChangeAspect="1"/>
          </p:cNvPicPr>
          <p:nvPr/>
        </p:nvPicPr>
        <p:blipFill>
          <a:blip r:embed="rId10"/>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186"/>
                                        </p:tgtEl>
                                        <p:attrNameLst>
                                          <p:attrName>style.visibility</p:attrName>
                                        </p:attrNameLst>
                                      </p:cBhvr>
                                      <p:to>
                                        <p:strVal val="visible"/>
                                      </p:to>
                                    </p:set>
                                    <p:animEffect transition="in" filter="blinds(horizontal)">
                                      <p:cBhvr>
                                        <p:cTn id="26" dur="500"/>
                                        <p:tgtEl>
                                          <p:spTgt spid="618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27"/>
                                        </p:tgtEl>
                                        <p:attrNameLst>
                                          <p:attrName>style.visibility</p:attrName>
                                        </p:attrNameLst>
                                      </p:cBhvr>
                                      <p:to>
                                        <p:strVal val="visible"/>
                                      </p:to>
                                    </p:set>
                                    <p:animEffect transition="in" filter="fade">
                                      <p:cBhvr>
                                        <p:cTn id="36" dur="1000"/>
                                        <p:tgtEl>
                                          <p:spTgt spid="1027"/>
                                        </p:tgtEl>
                                      </p:cBhvr>
                                    </p:animEffect>
                                    <p:anim calcmode="lin" valueType="num">
                                      <p:cBhvr>
                                        <p:cTn id="37" dur="1000" fill="hold"/>
                                        <p:tgtEl>
                                          <p:spTgt spid="1027"/>
                                        </p:tgtEl>
                                        <p:attrNameLst>
                                          <p:attrName>ppt_x</p:attrName>
                                        </p:attrNameLst>
                                      </p:cBhvr>
                                      <p:tavLst>
                                        <p:tav tm="0">
                                          <p:val>
                                            <p:strVal val="#ppt_x"/>
                                          </p:val>
                                        </p:tav>
                                        <p:tav tm="100000">
                                          <p:val>
                                            <p:strVal val="#ppt_x"/>
                                          </p:val>
                                        </p:tav>
                                      </p:tavLst>
                                    </p:anim>
                                    <p:anim calcmode="lin" valueType="num">
                                      <p:cBhvr>
                                        <p:cTn id="38"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6187"/>
                                        </p:tgtEl>
                                        <p:attrNameLst>
                                          <p:attrName>style.visibility</p:attrName>
                                        </p:attrNameLst>
                                      </p:cBhvr>
                                      <p:to>
                                        <p:strVal val="visible"/>
                                      </p:to>
                                    </p:set>
                                    <p:animEffect transition="in" filter="blinds(horizontal)">
                                      <p:cBhvr>
                                        <p:cTn id="43" dur="500"/>
                                        <p:tgtEl>
                                          <p:spTgt spid="618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28"/>
                                        </p:tgtEl>
                                        <p:attrNameLst>
                                          <p:attrName>style.visibility</p:attrName>
                                        </p:attrNameLst>
                                      </p:cBhvr>
                                      <p:to>
                                        <p:strVal val="visible"/>
                                      </p:to>
                                    </p:set>
                                    <p:animEffect transition="in" filter="fade">
                                      <p:cBhvr>
                                        <p:cTn id="53" dur="1000"/>
                                        <p:tgtEl>
                                          <p:spTgt spid="1028"/>
                                        </p:tgtEl>
                                      </p:cBhvr>
                                    </p:animEffect>
                                    <p:anim calcmode="lin" valueType="num">
                                      <p:cBhvr>
                                        <p:cTn id="54" dur="1000" fill="hold"/>
                                        <p:tgtEl>
                                          <p:spTgt spid="1028"/>
                                        </p:tgtEl>
                                        <p:attrNameLst>
                                          <p:attrName>ppt_x</p:attrName>
                                        </p:attrNameLst>
                                      </p:cBhvr>
                                      <p:tavLst>
                                        <p:tav tm="0">
                                          <p:val>
                                            <p:strVal val="#ppt_x"/>
                                          </p:val>
                                        </p:tav>
                                        <p:tav tm="100000">
                                          <p:val>
                                            <p:strVal val="#ppt_x"/>
                                          </p:val>
                                        </p:tav>
                                      </p:tavLst>
                                    </p:anim>
                                    <p:anim calcmode="lin" valueType="num">
                                      <p:cBhvr>
                                        <p:cTn id="55"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6188"/>
                                        </p:tgtEl>
                                        <p:attrNameLst>
                                          <p:attrName>style.visibility</p:attrName>
                                        </p:attrNameLst>
                                      </p:cBhvr>
                                      <p:to>
                                        <p:strVal val="visible"/>
                                      </p:to>
                                    </p:set>
                                    <p:animEffect transition="in" filter="blinds(horizontal)">
                                      <p:cBhvr>
                                        <p:cTn id="60" dur="500"/>
                                        <p:tgtEl>
                                          <p:spTgt spid="6188"/>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 calcmode="lin" valueType="num">
                                      <p:cBhvr additive="base">
                                        <p:cTn id="72" dur="500" fill="hold"/>
                                        <p:tgtEl>
                                          <p:spTgt spid="6168"/>
                                        </p:tgtEl>
                                        <p:attrNameLst>
                                          <p:attrName>ppt_x</p:attrName>
                                        </p:attrNameLst>
                                      </p:cBhvr>
                                      <p:tavLst>
                                        <p:tav tm="0">
                                          <p:val>
                                            <p:strVal val="#ppt_x"/>
                                          </p:val>
                                        </p:tav>
                                        <p:tav tm="100000">
                                          <p:val>
                                            <p:strVal val="#ppt_x"/>
                                          </p:val>
                                        </p:tav>
                                      </p:tavLst>
                                    </p:anim>
                                    <p:anim calcmode="lin" valueType="num">
                                      <p:cBhvr additive="base">
                                        <p:cTn id="73" dur="500" fill="hold"/>
                                        <p:tgtEl>
                                          <p:spTgt spid="6168"/>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arn(inVertical)">
                                      <p:cBhvr>
                                        <p:cTn id="85" dur="500"/>
                                        <p:tgtEl>
                                          <p:spTgt spid="34"/>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1000"/>
                                        <p:tgtEl>
                                          <p:spTgt spid="16"/>
                                        </p:tgtEl>
                                      </p:cBhvr>
                                    </p:animEffect>
                                    <p:anim calcmode="lin" valueType="num">
                                      <p:cBhvr>
                                        <p:cTn id="91" dur="1000" fill="hold"/>
                                        <p:tgtEl>
                                          <p:spTgt spid="16"/>
                                        </p:tgtEl>
                                        <p:attrNameLst>
                                          <p:attrName>ppt_x</p:attrName>
                                        </p:attrNameLst>
                                      </p:cBhvr>
                                      <p:tavLst>
                                        <p:tav tm="0">
                                          <p:val>
                                            <p:strVal val="#ppt_x"/>
                                          </p:val>
                                        </p:tav>
                                        <p:tav tm="100000">
                                          <p:val>
                                            <p:strVal val="#ppt_x"/>
                                          </p:val>
                                        </p:tav>
                                      </p:tavLst>
                                    </p:anim>
                                    <p:anim calcmode="lin" valueType="num">
                                      <p:cBhvr>
                                        <p:cTn id="9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6171"/>
                                        </p:tgtEl>
                                        <p:attrNameLst>
                                          <p:attrName>style.visibility</p:attrName>
                                        </p:attrNameLst>
                                      </p:cBhvr>
                                      <p:to>
                                        <p:strVal val="visible"/>
                                      </p:to>
                                    </p:set>
                                    <p:animEffect transition="in" filter="barn(inVertical)">
                                      <p:cBhvr>
                                        <p:cTn id="97" dur="500"/>
                                        <p:tgtEl>
                                          <p:spTgt spid="6171"/>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1000"/>
                                        <p:tgtEl>
                                          <p:spTgt spid="17"/>
                                        </p:tgtEl>
                                      </p:cBhvr>
                                    </p:animEffect>
                                    <p:anim calcmode="lin" valueType="num">
                                      <p:cBhvr>
                                        <p:cTn id="103" dur="1000" fill="hold"/>
                                        <p:tgtEl>
                                          <p:spTgt spid="17"/>
                                        </p:tgtEl>
                                        <p:attrNameLst>
                                          <p:attrName>ppt_x</p:attrName>
                                        </p:attrNameLst>
                                      </p:cBhvr>
                                      <p:tavLst>
                                        <p:tav tm="0">
                                          <p:val>
                                            <p:strVal val="#ppt_x"/>
                                          </p:val>
                                        </p:tav>
                                        <p:tav tm="100000">
                                          <p:val>
                                            <p:strVal val="#ppt_x"/>
                                          </p:val>
                                        </p:tav>
                                      </p:tavLst>
                                    </p:anim>
                                    <p:anim calcmode="lin" valueType="num">
                                      <p:cBhvr>
                                        <p:cTn id="10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6174"/>
                                        </p:tgtEl>
                                        <p:attrNameLst>
                                          <p:attrName>style.visibility</p:attrName>
                                        </p:attrNameLst>
                                      </p:cBhvr>
                                      <p:to>
                                        <p:strVal val="visible"/>
                                      </p:to>
                                    </p:set>
                                    <p:animEffect transition="in" filter="barn(inVertical)">
                                      <p:cBhvr>
                                        <p:cTn id="109" dur="500"/>
                                        <p:tgtEl>
                                          <p:spTgt spid="6174"/>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fade">
                                      <p:cBhvr>
                                        <p:cTn id="114" dur="1000"/>
                                        <p:tgtEl>
                                          <p:spTgt spid="45"/>
                                        </p:tgtEl>
                                      </p:cBhvr>
                                    </p:animEffect>
                                    <p:anim calcmode="lin" valueType="num">
                                      <p:cBhvr>
                                        <p:cTn id="115" dur="1000" fill="hold"/>
                                        <p:tgtEl>
                                          <p:spTgt spid="45"/>
                                        </p:tgtEl>
                                        <p:attrNameLst>
                                          <p:attrName>ppt_x</p:attrName>
                                        </p:attrNameLst>
                                      </p:cBhvr>
                                      <p:tavLst>
                                        <p:tav tm="0">
                                          <p:val>
                                            <p:strVal val="#ppt_x"/>
                                          </p:val>
                                        </p:tav>
                                        <p:tav tm="100000">
                                          <p:val>
                                            <p:strVal val="#ppt_x"/>
                                          </p:val>
                                        </p:tav>
                                      </p:tavLst>
                                    </p:anim>
                                    <p:anim calcmode="lin" valueType="num">
                                      <p:cBhvr>
                                        <p:cTn id="116" dur="1000" fill="hold"/>
                                        <p:tgtEl>
                                          <p:spTgt spid="45"/>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1032"/>
                                        </p:tgtEl>
                                        <p:attrNameLst>
                                          <p:attrName>style.visibility</p:attrName>
                                        </p:attrNameLst>
                                      </p:cBhvr>
                                      <p:to>
                                        <p:strVal val="visible"/>
                                      </p:to>
                                    </p:set>
                                    <p:animEffect transition="in" filter="fade">
                                      <p:cBhvr>
                                        <p:cTn id="119" dur="1000"/>
                                        <p:tgtEl>
                                          <p:spTgt spid="1032"/>
                                        </p:tgtEl>
                                      </p:cBhvr>
                                    </p:animEffect>
                                    <p:anim calcmode="lin" valueType="num">
                                      <p:cBhvr>
                                        <p:cTn id="120" dur="1000" fill="hold"/>
                                        <p:tgtEl>
                                          <p:spTgt spid="1032"/>
                                        </p:tgtEl>
                                        <p:attrNameLst>
                                          <p:attrName>ppt_x</p:attrName>
                                        </p:attrNameLst>
                                      </p:cBhvr>
                                      <p:tavLst>
                                        <p:tav tm="0">
                                          <p:val>
                                            <p:strVal val="#ppt_x"/>
                                          </p:val>
                                        </p:tav>
                                        <p:tav tm="100000">
                                          <p:val>
                                            <p:strVal val="#ppt_x"/>
                                          </p:val>
                                        </p:tav>
                                      </p:tavLst>
                                    </p:anim>
                                    <p:anim calcmode="lin" valueType="num">
                                      <p:cBhvr>
                                        <p:cTn id="121"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46"/>
                                        </p:tgtEl>
                                        <p:attrNameLst>
                                          <p:attrName>style.visibility</p:attrName>
                                        </p:attrNameLst>
                                      </p:cBhvr>
                                      <p:to>
                                        <p:strVal val="visible"/>
                                      </p:to>
                                    </p:set>
                                    <p:animEffect transition="in" filter="barn(inVertical)">
                                      <p:cBhvr>
                                        <p:cTn id="126" dur="500"/>
                                        <p:tgtEl>
                                          <p:spTgt spid="46"/>
                                        </p:tgtEl>
                                      </p:cBhvr>
                                    </p:animEffect>
                                  </p:childTnLst>
                                </p:cTn>
                              </p:par>
                              <p:par>
                                <p:cTn id="127" presetID="42" presetClass="entr" presetSubtype="0" fill="hold" grpId="0"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1000"/>
                                        <p:tgtEl>
                                          <p:spTgt spid="3"/>
                                        </p:tgtEl>
                                      </p:cBhvr>
                                    </p:animEffect>
                                    <p:anim calcmode="lin" valueType="num">
                                      <p:cBhvr>
                                        <p:cTn id="130" dur="1000" fill="hold"/>
                                        <p:tgtEl>
                                          <p:spTgt spid="3"/>
                                        </p:tgtEl>
                                        <p:attrNameLst>
                                          <p:attrName>ppt_x</p:attrName>
                                        </p:attrNameLst>
                                      </p:cBhvr>
                                      <p:tavLst>
                                        <p:tav tm="0">
                                          <p:val>
                                            <p:strVal val="#ppt_x"/>
                                          </p:val>
                                        </p:tav>
                                        <p:tav tm="100000">
                                          <p:val>
                                            <p:strVal val="#ppt_x"/>
                                          </p:val>
                                        </p:tav>
                                      </p:tavLst>
                                    </p:anim>
                                    <p:anim calcmode="lin" valueType="num">
                                      <p:cBhvr>
                                        <p:cTn id="1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48"/>
                                        </p:tgtEl>
                                        <p:attrNameLst>
                                          <p:attrName>style.visibility</p:attrName>
                                        </p:attrNameLst>
                                      </p:cBhvr>
                                      <p:to>
                                        <p:strVal val="visible"/>
                                      </p:to>
                                    </p:set>
                                    <p:animEffect transition="in" filter="barn(inVertical)">
                                      <p:cBhvr>
                                        <p:cTn id="13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8" grpId="0"/>
      <p:bldP spid="6171" grpId="0"/>
      <p:bldP spid="6174" grpId="0"/>
      <p:bldP spid="6186" grpId="0"/>
      <p:bldP spid="6187" grpId="0"/>
      <p:bldP spid="6188" grpId="0"/>
      <p:bldP spid="34" grpId="0"/>
      <p:bldP spid="11" grpId="0" bldLvl="0" animBg="1"/>
      <p:bldP spid="12" grpId="0" bldLvl="0" animBg="1"/>
      <p:bldP spid="13" grpId="0" bldLvl="0" animBg="1"/>
      <p:bldP spid="14" grpId="0" bldLvl="0" animBg="1"/>
      <p:bldP spid="15" grpId="0" bldLvl="0" animBg="1"/>
      <p:bldP spid="16" grpId="0" bldLvl="0" animBg="1"/>
      <p:bldP spid="17" grpId="0" bldLvl="0" animBg="1"/>
      <p:bldP spid="45" grpId="0" bldLvl="0" animBg="1"/>
      <p:bldP spid="46" grpId="0"/>
      <p:bldP spid="3" grpId="0" bldLvl="0" animBg="1"/>
      <p:bldP spid="4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details</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130175" y="842010"/>
            <a:ext cx="11595735" cy="1383665"/>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Part1: How to understand the last sentence in para.1</a:t>
            </a:r>
            <a:r>
              <a:rPr lang="en-US" sz="2800" dirty="0">
                <a:solidFill>
                  <a:schemeClr val="tx1">
                    <a:lumMod val="95000"/>
                    <a:lumOff val="5000"/>
                  </a:schemeClr>
                </a:solidFill>
                <a:latin typeface="Times New Roman" panose="02020603050405020304" charset="0"/>
                <a:cs typeface="Times New Roman" panose="02020603050405020304" charset="0"/>
                <a:sym typeface="+mn-ea"/>
              </a:rPr>
              <a:t>“But the city's one million people were asleep as usual that night. ”</a:t>
            </a:r>
            <a:r>
              <a:rPr lang="en-US" altLang="zh-CN" sz="2800">
                <a:latin typeface="Times New Roman" panose="02020603050405020304" charset="0"/>
                <a:ea typeface="微软雅黑" panose="020B0503020204020204" charset="-122"/>
                <a:cs typeface="Times New Roman" panose="02020603050405020304" charset="0"/>
                <a:sym typeface="+mn-ea"/>
              </a:rPr>
              <a:t>?</a:t>
            </a:r>
            <a:endPar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endParaRPr>
          </a:p>
          <a:p>
            <a:pPr algn="l"/>
            <a:endPar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endParaRPr>
          </a:p>
        </p:txBody>
      </p:sp>
      <p:sp>
        <p:nvSpPr>
          <p:cNvPr id="4" name="圆角矩形 3"/>
          <p:cNvSpPr/>
          <p:nvPr>
            <p:custDataLst>
              <p:tags r:id="rId2"/>
            </p:custDataLst>
          </p:nvPr>
        </p:nvSpPr>
        <p:spPr>
          <a:xfrm>
            <a:off x="288925" y="2279015"/>
            <a:ext cx="10555605" cy="2011680"/>
          </a:xfrm>
          <a:prstGeom prst="roundRect">
            <a:avLst/>
          </a:prstGeom>
          <a:solidFill>
            <a:schemeClr val="lt1"/>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p>
            <a:pPr algn="just">
              <a:defRPr/>
            </a:pPr>
            <a:r>
              <a:rPr lang="en-US" sz="3200" dirty="0">
                <a:solidFill>
                  <a:schemeClr val="tx1">
                    <a:lumMod val="95000"/>
                    <a:lumOff val="5000"/>
                  </a:schemeClr>
                </a:solidFill>
                <a:latin typeface="Times New Roman" panose="02020603050405020304" charset="0"/>
                <a:cs typeface="Times New Roman" panose="02020603050405020304" charset="0"/>
                <a:sym typeface="+mn-ea"/>
              </a:rPr>
              <a:t>People </a:t>
            </a:r>
            <a:r>
              <a:rPr lang="en-US" sz="3200" b="1" dirty="0">
                <a:solidFill>
                  <a:schemeClr val="tx1">
                    <a:lumMod val="95000"/>
                    <a:lumOff val="5000"/>
                  </a:schemeClr>
                </a:solidFill>
                <a:latin typeface="Times New Roman" panose="02020603050405020304" charset="0"/>
                <a:cs typeface="Times New Roman" panose="02020603050405020304" charset="0"/>
                <a:sym typeface="+mn-ea"/>
              </a:rPr>
              <a:t>were not aware of</a:t>
            </a:r>
            <a:r>
              <a:rPr lang="en-US" sz="3200" dirty="0">
                <a:solidFill>
                  <a:schemeClr val="tx1">
                    <a:lumMod val="95000"/>
                    <a:lumOff val="5000"/>
                  </a:schemeClr>
                </a:solidFill>
                <a:latin typeface="Times New Roman" panose="02020603050405020304" charset="0"/>
                <a:cs typeface="Times New Roman" panose="02020603050405020304" charset="0"/>
                <a:sym typeface="+mn-ea"/>
              </a:rPr>
              <a:t> strange signs, and knew nothing about the earthquake at that time,so they </a:t>
            </a:r>
            <a:r>
              <a:rPr lang="en-US" sz="3200" b="1" dirty="0">
                <a:solidFill>
                  <a:schemeClr val="tx1">
                    <a:lumMod val="95000"/>
                    <a:lumOff val="5000"/>
                  </a:schemeClr>
                </a:solidFill>
                <a:latin typeface="Times New Roman" panose="02020603050405020304" charset="0"/>
                <a:cs typeface="Times New Roman" panose="02020603050405020304" charset="0"/>
                <a:sym typeface="+mn-ea"/>
              </a:rPr>
              <a:t>didn’t get prepared. </a:t>
            </a:r>
            <a:endParaRPr lang="en-US" altLang="en-US" sz="3200" b="1" dirty="0">
              <a:solidFill>
                <a:schemeClr val="tx1">
                  <a:lumMod val="95000"/>
                  <a:lumOff val="5000"/>
                </a:schemeClr>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details</a:t>
            </a:r>
            <a:endParaRPr lang="en-US" altLang="zh-CN" sz="3730" b="1" dirty="0">
              <a:solidFill>
                <a:schemeClr val="bg1"/>
              </a:solidFill>
            </a:endParaRPr>
          </a:p>
        </p:txBody>
      </p:sp>
      <p:sp>
        <p:nvSpPr>
          <p:cNvPr id="6" name="文本框 5"/>
          <p:cNvSpPr txBox="1"/>
          <p:nvPr/>
        </p:nvSpPr>
        <p:spPr>
          <a:xfrm>
            <a:off x="53340" y="755015"/>
            <a:ext cx="11595735" cy="521970"/>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Part2: Can you find some </a:t>
            </a:r>
            <a:r>
              <a:rPr lang="en-US" altLang="zh-CN" sz="2800" b="1">
                <a:latin typeface="Times New Roman Bold" panose="02020503050405090304" charset="0"/>
                <a:ea typeface="微软雅黑" panose="020B0503020204020204" charset="-122"/>
                <a:cs typeface="Times New Roman Bold" panose="02020503050405090304" charset="0"/>
                <a:sym typeface="+mn-ea"/>
              </a:rPr>
              <a:t>supporting evidence</a:t>
            </a:r>
            <a:r>
              <a:rPr lang="en-US" altLang="zh-CN" sz="2800">
                <a:latin typeface="Times New Roman" panose="02020603050405020304" charset="0"/>
                <a:ea typeface="微软雅黑" panose="020B0503020204020204" charset="-122"/>
                <a:cs typeface="Times New Roman" panose="02020603050405020304" charset="0"/>
                <a:sym typeface="+mn-ea"/>
              </a:rPr>
              <a:t> to show the great damage? </a:t>
            </a:r>
            <a:endParaRPr lang="zh-CN" altLang="en-US" sz="2800">
              <a:latin typeface="Times New Roman" panose="02020603050405020304" charset="0"/>
              <a:ea typeface="微软雅黑" panose="020B0503020204020204" charset="-122"/>
              <a:cs typeface="Times New Roman" panose="02020603050405020304" charset="0"/>
              <a:sym typeface="+mn-ea"/>
            </a:endParaRPr>
          </a:p>
        </p:txBody>
      </p:sp>
      <p:pic>
        <p:nvPicPr>
          <p:cNvPr id="9" name="图片 8"/>
          <p:cNvPicPr>
            <a:picLocks noChangeAspect="1"/>
          </p:cNvPicPr>
          <p:nvPr>
            <p:custDataLst>
              <p:tags r:id="rId2"/>
            </p:custDataLst>
          </p:nvPr>
        </p:nvPicPr>
        <p:blipFill>
          <a:blip r:embed="rId3"/>
          <a:stretch>
            <a:fillRect/>
          </a:stretch>
        </p:blipFill>
        <p:spPr>
          <a:xfrm>
            <a:off x="542925" y="1381760"/>
            <a:ext cx="9549130" cy="5153025"/>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6558915" cy="719455"/>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language feature</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53340" y="755015"/>
            <a:ext cx="11595735" cy="521970"/>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Part2: How does the writer show the damage? And why?</a:t>
            </a:r>
            <a:endParaRPr lang="zh-CN" altLang="en-US" sz="2800">
              <a:latin typeface="Times New Roman" panose="02020603050405020304" charset="0"/>
              <a:ea typeface="微软雅黑" panose="020B0503020204020204" charset="-122"/>
              <a:cs typeface="Times New Roman" panose="02020603050405020304" charset="0"/>
              <a:sym typeface="+mn-ea"/>
            </a:endParaRPr>
          </a:p>
        </p:txBody>
      </p:sp>
      <p:sp>
        <p:nvSpPr>
          <p:cNvPr id="10" name="圆角矩形 9"/>
          <p:cNvSpPr/>
          <p:nvPr>
            <p:custDataLst>
              <p:tags r:id="rId2"/>
            </p:custDataLst>
          </p:nvPr>
        </p:nvSpPr>
        <p:spPr>
          <a:xfrm>
            <a:off x="53340" y="1381760"/>
            <a:ext cx="11274425" cy="4909820"/>
          </a:xfrm>
          <a:prstGeom prst="roundRect">
            <a:avLst/>
          </a:prstGeom>
          <a:solidFill>
            <a:schemeClr val="lt1"/>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p>
            <a:pPr marL="342900" indent="-342900" algn="just">
              <a:buFont typeface="Wingdings" panose="05000000000000000000" charset="0"/>
              <a:buChar char="l"/>
              <a:defRPr/>
            </a:pPr>
            <a:r>
              <a:rPr lang="en-US" sz="2800" dirty="0">
                <a:solidFill>
                  <a:schemeClr val="tx1"/>
                </a:solidFill>
                <a:latin typeface="Times New Roman" panose="02020603050405020304" charset="0"/>
                <a:cs typeface="Times New Roman" panose="02020603050405020304" charset="0"/>
                <a:sym typeface="+mn-ea"/>
              </a:rPr>
              <a:t>A huge crack, </a:t>
            </a:r>
            <a:r>
              <a:rPr lang="en-US" sz="2800" dirty="0">
                <a:solidFill>
                  <a:srgbClr val="FF0000"/>
                </a:solidFill>
                <a:latin typeface="Times New Roman" panose="02020603050405020304" charset="0"/>
                <a:cs typeface="Times New Roman" panose="02020603050405020304" charset="0"/>
                <a:sym typeface="+mn-ea"/>
              </a:rPr>
              <a:t>eight</a:t>
            </a:r>
            <a:r>
              <a:rPr lang="en-US" sz="2800" dirty="0">
                <a:solidFill>
                  <a:schemeClr val="tx1"/>
                </a:solidFill>
                <a:latin typeface="Times New Roman" panose="02020603050405020304" charset="0"/>
                <a:cs typeface="Times New Roman" panose="02020603050405020304" charset="0"/>
                <a:sym typeface="+mn-ea"/>
              </a:rPr>
              <a:t> kilometres long and </a:t>
            </a:r>
            <a:r>
              <a:rPr lang="en-US" sz="2800" dirty="0">
                <a:solidFill>
                  <a:srgbClr val="FF0000"/>
                </a:solidFill>
                <a:latin typeface="Times New Roman" panose="02020603050405020304" charset="0"/>
                <a:cs typeface="Times New Roman" panose="02020603050405020304" charset="0"/>
                <a:sym typeface="+mn-ea"/>
              </a:rPr>
              <a:t>30</a:t>
            </a:r>
            <a:r>
              <a:rPr lang="en-US" sz="2800" dirty="0">
                <a:solidFill>
                  <a:schemeClr val="tx1"/>
                </a:solidFill>
                <a:latin typeface="Times New Roman" panose="02020603050405020304" charset="0"/>
                <a:cs typeface="Times New Roman" panose="02020603050405020304" charset="0"/>
                <a:sym typeface="+mn-ea"/>
              </a:rPr>
              <a:t> metres wide, cut across houses, roads, and waterways. </a:t>
            </a:r>
            <a:endParaRPr lang="en-US" sz="2800" dirty="0">
              <a:solidFill>
                <a:schemeClr val="tx1"/>
              </a:solidFill>
              <a:latin typeface="Times New Roman" panose="02020603050405020304" charset="0"/>
              <a:cs typeface="Times New Roman" panose="02020603050405020304" charset="0"/>
              <a:sym typeface="+mn-ea"/>
            </a:endParaRPr>
          </a:p>
          <a:p>
            <a:pPr marL="342900" indent="-342900" algn="just">
              <a:buFont typeface="Wingdings" panose="05000000000000000000" charset="0"/>
              <a:buChar char="l"/>
              <a:defRPr/>
            </a:pPr>
            <a:r>
              <a:rPr lang="en-US" sz="2800" dirty="0">
                <a:solidFill>
                  <a:srgbClr val="FF0000"/>
                </a:solidFill>
                <a:latin typeface="Times New Roman" panose="02020603050405020304" charset="0"/>
                <a:cs typeface="Times New Roman" panose="02020603050405020304" charset="0"/>
                <a:sym typeface="+mn-ea"/>
              </a:rPr>
              <a:t>Two thirds</a:t>
            </a:r>
            <a:r>
              <a:rPr lang="en-US" sz="2800" dirty="0">
                <a:solidFill>
                  <a:schemeClr val="tx1"/>
                </a:solidFill>
                <a:latin typeface="Times New Roman" panose="02020603050405020304" charset="0"/>
                <a:cs typeface="Times New Roman" panose="02020603050405020304" charset="0"/>
                <a:sym typeface="+mn-ea"/>
              </a:rPr>
              <a:t> of the people who lived there were dead or injured. </a:t>
            </a:r>
            <a:r>
              <a:rPr lang="en-US" sz="2800" dirty="0">
                <a:solidFill>
                  <a:srgbClr val="FF0000"/>
                </a:solidFill>
                <a:latin typeface="Times New Roman" panose="02020603050405020304" charset="0"/>
                <a:cs typeface="Times New Roman" panose="02020603050405020304" charset="0"/>
                <a:sym typeface="+mn-ea"/>
              </a:rPr>
              <a:t>Thousands</a:t>
            </a:r>
            <a:r>
              <a:rPr lang="en-US" sz="2800" dirty="0">
                <a:solidFill>
                  <a:schemeClr val="tx1"/>
                </a:solidFill>
                <a:latin typeface="Times New Roman" panose="02020603050405020304" charset="0"/>
                <a:cs typeface="Times New Roman" panose="02020603050405020304" charset="0"/>
                <a:sym typeface="+mn-ea"/>
              </a:rPr>
              <a:t> of children were left without parents. The number of people who were killed or badly injured in the quake was more than </a:t>
            </a:r>
            <a:r>
              <a:rPr lang="en-US" sz="2800" dirty="0">
                <a:solidFill>
                  <a:srgbClr val="FF0000"/>
                </a:solidFill>
                <a:latin typeface="Times New Roman" panose="02020603050405020304" charset="0"/>
                <a:cs typeface="Times New Roman" panose="02020603050405020304" charset="0"/>
                <a:sym typeface="+mn-ea"/>
              </a:rPr>
              <a:t>400.000</a:t>
            </a:r>
            <a:r>
              <a:rPr lang="en-US" sz="2800" dirty="0">
                <a:solidFill>
                  <a:schemeClr val="tx1"/>
                </a:solidFill>
                <a:latin typeface="Times New Roman" panose="02020603050405020304" charset="0"/>
                <a:cs typeface="Times New Roman" panose="02020603050405020304" charset="0"/>
                <a:sym typeface="+mn-ea"/>
              </a:rPr>
              <a:t>. </a:t>
            </a:r>
            <a:endParaRPr lang="en-US" sz="2800" dirty="0">
              <a:solidFill>
                <a:schemeClr val="tx1"/>
              </a:solidFill>
              <a:latin typeface="Times New Roman" panose="02020603050405020304" charset="0"/>
              <a:cs typeface="Times New Roman" panose="02020603050405020304" charset="0"/>
              <a:sym typeface="+mn-ea"/>
            </a:endParaRPr>
          </a:p>
          <a:p>
            <a:pPr marL="342900" indent="-342900" algn="just">
              <a:buFont typeface="Wingdings" panose="05000000000000000000" charset="0"/>
              <a:buChar char="l"/>
              <a:defRPr/>
            </a:pPr>
            <a:r>
              <a:rPr lang="en-US" sz="2800" dirty="0">
                <a:solidFill>
                  <a:schemeClr val="tx1"/>
                </a:solidFill>
                <a:latin typeface="Times New Roman" panose="02020603050405020304" charset="0"/>
                <a:cs typeface="Times New Roman" panose="02020603050405020304" charset="0"/>
                <a:sym typeface="+mn-ea"/>
              </a:rPr>
              <a:t>About</a:t>
            </a:r>
            <a:r>
              <a:rPr lang="en-US" sz="2800" dirty="0">
                <a:solidFill>
                  <a:srgbClr val="FF0000"/>
                </a:solidFill>
                <a:latin typeface="Times New Roman" panose="02020603050405020304" charset="0"/>
                <a:cs typeface="Times New Roman" panose="02020603050405020304" charset="0"/>
                <a:sym typeface="+mn-ea"/>
              </a:rPr>
              <a:t> 75</a:t>
            </a:r>
            <a:r>
              <a:rPr lang="en-US" sz="2800" dirty="0">
                <a:solidFill>
                  <a:schemeClr val="tx1"/>
                </a:solidFill>
                <a:latin typeface="Times New Roman" panose="02020603050405020304" charset="0"/>
                <a:cs typeface="Times New Roman" panose="02020603050405020304" charset="0"/>
                <a:sym typeface="+mn-ea"/>
              </a:rPr>
              <a:t> </a:t>
            </a:r>
            <a:r>
              <a:rPr lang="en-US" sz="2800" dirty="0">
                <a:solidFill>
                  <a:srgbClr val="FF0000"/>
                </a:solidFill>
                <a:latin typeface="Times New Roman" panose="02020603050405020304" charset="0"/>
                <a:cs typeface="Times New Roman" panose="02020603050405020304" charset="0"/>
                <a:sym typeface="+mn-ea"/>
              </a:rPr>
              <a:t>percent</a:t>
            </a:r>
            <a:r>
              <a:rPr lang="en-US" sz="2800" dirty="0">
                <a:solidFill>
                  <a:schemeClr val="tx1"/>
                </a:solidFill>
                <a:latin typeface="Times New Roman" panose="02020603050405020304" charset="0"/>
                <a:cs typeface="Times New Roman" panose="02020603050405020304" charset="0"/>
                <a:sym typeface="+mn-ea"/>
              </a:rPr>
              <a:t> of the city's factories and buildings, </a:t>
            </a:r>
            <a:r>
              <a:rPr lang="en-US" sz="2800" dirty="0">
                <a:solidFill>
                  <a:srgbClr val="FF0000"/>
                </a:solidFill>
                <a:latin typeface="Times New Roman" panose="02020603050405020304" charset="0"/>
                <a:cs typeface="Times New Roman" panose="02020603050405020304" charset="0"/>
                <a:sym typeface="+mn-ea"/>
              </a:rPr>
              <a:t>90 percent </a:t>
            </a:r>
            <a:r>
              <a:rPr lang="en-US" sz="2800" dirty="0">
                <a:solidFill>
                  <a:schemeClr val="tx1"/>
                </a:solidFill>
                <a:latin typeface="Times New Roman" panose="02020603050405020304" charset="0"/>
                <a:cs typeface="Times New Roman" panose="02020603050405020304" charset="0"/>
                <a:sym typeface="+mn-ea"/>
              </a:rPr>
              <a:t>of its homes, and all its hospitals were gone.</a:t>
            </a:r>
            <a:endParaRPr lang="en-US" sz="2800" dirty="0">
              <a:solidFill>
                <a:schemeClr val="tx1"/>
              </a:solidFill>
              <a:latin typeface="Times New Roman" panose="02020603050405020304" charset="0"/>
              <a:cs typeface="Times New Roman" panose="02020603050405020304" charset="0"/>
            </a:endParaRPr>
          </a:p>
          <a:p>
            <a:pPr marL="342900" indent="-342900" algn="just">
              <a:buFont typeface="Wingdings" panose="05000000000000000000" charset="0"/>
              <a:buChar char="l"/>
              <a:defRPr/>
            </a:pPr>
            <a:r>
              <a:rPr lang="en-US" sz="2800" dirty="0">
                <a:solidFill>
                  <a:srgbClr val="FF0000"/>
                </a:solidFill>
                <a:latin typeface="Times New Roman" panose="02020603050405020304" charset="0"/>
                <a:cs typeface="Times New Roman" panose="02020603050405020304" charset="0"/>
                <a:sym typeface="+mn-ea"/>
              </a:rPr>
              <a:t>Tens of thousands of </a:t>
            </a:r>
            <a:r>
              <a:rPr lang="en-US" sz="2800" dirty="0">
                <a:solidFill>
                  <a:schemeClr val="tx1"/>
                </a:solidFill>
                <a:latin typeface="Times New Roman" panose="02020603050405020304" charset="0"/>
                <a:cs typeface="Times New Roman" panose="02020603050405020304" charset="0"/>
                <a:sym typeface="+mn-ea"/>
              </a:rPr>
              <a:t>cows, </a:t>
            </a:r>
            <a:r>
              <a:rPr lang="en-US" sz="2800" dirty="0">
                <a:solidFill>
                  <a:srgbClr val="FF0000"/>
                </a:solidFill>
                <a:latin typeface="Times New Roman" panose="02020603050405020304" charset="0"/>
                <a:cs typeface="Times New Roman" panose="02020603050405020304" charset="0"/>
                <a:sym typeface="+mn-ea"/>
              </a:rPr>
              <a:t>hundreds of thousands of </a:t>
            </a:r>
            <a:r>
              <a:rPr lang="en-US" sz="2800" dirty="0">
                <a:solidFill>
                  <a:schemeClr val="tx1"/>
                </a:solidFill>
                <a:latin typeface="Times New Roman" panose="02020603050405020304" charset="0"/>
                <a:cs typeface="Times New Roman" panose="02020603050405020304" charset="0"/>
                <a:sym typeface="+mn-ea"/>
              </a:rPr>
              <a:t>pigs, and </a:t>
            </a:r>
            <a:r>
              <a:rPr lang="en-US" sz="2800" dirty="0">
                <a:solidFill>
                  <a:srgbClr val="FF0000"/>
                </a:solidFill>
                <a:latin typeface="Times New Roman" panose="02020603050405020304" charset="0"/>
                <a:cs typeface="Times New Roman" panose="02020603050405020304" charset="0"/>
                <a:sym typeface="+mn-ea"/>
              </a:rPr>
              <a:t>millions </a:t>
            </a:r>
            <a:r>
              <a:rPr lang="en-US" sz="2800" dirty="0">
                <a:solidFill>
                  <a:schemeClr val="tx1"/>
                </a:solidFill>
                <a:latin typeface="Times New Roman" panose="02020603050405020304" charset="0"/>
                <a:cs typeface="Times New Roman" panose="02020603050405020304" charset="0"/>
                <a:sym typeface="+mn-ea"/>
              </a:rPr>
              <a:t>of chickens were dead. </a:t>
            </a:r>
            <a:endParaRPr lang="en-US" altLang="en-US" sz="2800" dirty="0">
              <a:solidFill>
                <a:schemeClr val="tx1"/>
              </a:solidFill>
              <a:latin typeface="Times New Roman" panose="02020603050405020304" charset="0"/>
              <a:cs typeface="Times New Roman" panose="02020603050405020304" charset="0"/>
              <a:sym typeface="+mn-ea"/>
            </a:endParaRPr>
          </a:p>
        </p:txBody>
      </p:sp>
      <p:sp>
        <p:nvSpPr>
          <p:cNvPr id="14" name="流程图: 终止 13"/>
          <p:cNvSpPr/>
          <p:nvPr/>
        </p:nvSpPr>
        <p:spPr>
          <a:xfrm>
            <a:off x="6558915" y="1120775"/>
            <a:ext cx="5088890" cy="1319530"/>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r>
              <a:rPr lang="en-US" altLang="zh-CN" sz="2800" b="1" dirty="0">
                <a:latin typeface="Times New Roman" panose="02020603050405020304" charset="0"/>
                <a:cs typeface="Times New Roman" panose="02020603050405020304" charset="0"/>
              </a:rPr>
              <a:t>Using numbers can be objective(</a:t>
            </a:r>
            <a:r>
              <a:rPr lang="zh-CN" altLang="en-US" sz="2800" b="1" dirty="0">
                <a:latin typeface="Times New Roman" panose="02020603050405020304" charset="0"/>
                <a:cs typeface="Times New Roman" panose="02020603050405020304" charset="0"/>
              </a:rPr>
              <a:t>客观的），</a:t>
            </a:r>
            <a:r>
              <a:rPr lang="en-US" altLang="zh-CN" sz="2800" b="1" dirty="0">
                <a:latin typeface="Times New Roman" panose="02020603050405020304" charset="0"/>
                <a:cs typeface="Times New Roman" panose="02020603050405020304" charset="0"/>
              </a:rPr>
              <a:t>and convincing</a:t>
            </a:r>
            <a:r>
              <a:rPr lang="zh-CN" altLang="en-US" sz="2800" b="1" dirty="0">
                <a:latin typeface="Times New Roman" panose="02020603050405020304" charset="0"/>
                <a:cs typeface="Times New Roman" panose="02020603050405020304" charset="0"/>
              </a:rPr>
              <a:t>（令人信服的）</a:t>
            </a:r>
            <a:r>
              <a:rPr lang="en-US" altLang="zh-CN" sz="2800" b="1" dirty="0">
                <a:latin typeface="Times New Roman" panose="02020603050405020304" charset="0"/>
                <a:cs typeface="Times New Roman" panose="02020603050405020304" charset="0"/>
              </a:rPr>
              <a:t> .</a:t>
            </a:r>
            <a:endParaRPr lang="en-US" altLang="zh-CN" sz="2800" b="1" dirty="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6558915" cy="719455"/>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language feature</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53340" y="755015"/>
            <a:ext cx="11595735" cy="521970"/>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Part2: What aspect did the earthquake cause damage to ? </a:t>
            </a:r>
            <a:endParaRPr lang="zh-CN" altLang="en-US" sz="2800">
              <a:latin typeface="Times New Roman" panose="02020603050405020304" charset="0"/>
              <a:ea typeface="微软雅黑" panose="020B0503020204020204" charset="-122"/>
              <a:cs typeface="Times New Roman" panose="02020603050405020304" charset="0"/>
              <a:sym typeface="+mn-ea"/>
            </a:endParaRPr>
          </a:p>
        </p:txBody>
      </p:sp>
      <p:sp>
        <p:nvSpPr>
          <p:cNvPr id="10" name="圆角矩形 9"/>
          <p:cNvSpPr/>
          <p:nvPr>
            <p:custDataLst>
              <p:tags r:id="rId2"/>
            </p:custDataLst>
          </p:nvPr>
        </p:nvSpPr>
        <p:spPr>
          <a:xfrm>
            <a:off x="53340" y="1381760"/>
            <a:ext cx="11274425" cy="4909820"/>
          </a:xfrm>
          <a:prstGeom prst="roundRect">
            <a:avLst/>
          </a:prstGeom>
          <a:solidFill>
            <a:schemeClr val="lt1"/>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p>
            <a:pPr marL="342900" indent="-342900" algn="just">
              <a:buFont typeface="Wingdings" panose="05000000000000000000" charset="0"/>
              <a:buChar char="l"/>
              <a:defRPr/>
            </a:pPr>
            <a:r>
              <a:rPr lang="en-US" sz="2800" dirty="0">
                <a:solidFill>
                  <a:schemeClr val="tx1">
                    <a:lumMod val="95000"/>
                    <a:lumOff val="5000"/>
                  </a:schemeClr>
                </a:solidFill>
                <a:latin typeface="Times New Roman" panose="02020603050405020304" charset="0"/>
                <a:cs typeface="Times New Roman" panose="02020603050405020304" charset="0"/>
                <a:sym typeface="+mn-ea"/>
              </a:rPr>
              <a:t>A huge crack, </a:t>
            </a:r>
            <a:r>
              <a:rPr lang="en-US" sz="2800" b="1" dirty="0">
                <a:solidFill>
                  <a:srgbClr val="FF0000"/>
                </a:solidFill>
                <a:latin typeface="Times New Roman" panose="02020603050405020304" charset="0"/>
                <a:cs typeface="Times New Roman" panose="02020603050405020304" charset="0"/>
                <a:sym typeface="+mn-ea"/>
              </a:rPr>
              <a:t>eight </a:t>
            </a:r>
            <a:r>
              <a:rPr lang="en-US" sz="2800" dirty="0">
                <a:solidFill>
                  <a:schemeClr val="tx1">
                    <a:lumMod val="95000"/>
                    <a:lumOff val="5000"/>
                  </a:schemeClr>
                </a:solidFill>
                <a:latin typeface="Times New Roman" panose="02020603050405020304" charset="0"/>
                <a:cs typeface="Times New Roman" panose="02020603050405020304" charset="0"/>
                <a:sym typeface="+mn-ea"/>
              </a:rPr>
              <a:t>kilometres long and</a:t>
            </a:r>
            <a:r>
              <a:rPr lang="en-US" sz="2800" b="1" dirty="0">
                <a:solidFill>
                  <a:srgbClr val="FF0000"/>
                </a:solidFill>
                <a:latin typeface="Times New Roman" panose="02020603050405020304" charset="0"/>
                <a:cs typeface="Times New Roman" panose="02020603050405020304" charset="0"/>
                <a:sym typeface="+mn-ea"/>
              </a:rPr>
              <a:t> 30</a:t>
            </a:r>
            <a:r>
              <a:rPr lang="en-US" sz="2800" b="1" dirty="0">
                <a:solidFill>
                  <a:schemeClr val="tx1">
                    <a:lumMod val="95000"/>
                    <a:lumOff val="5000"/>
                  </a:schemeClr>
                </a:solidFill>
                <a:latin typeface="Times New Roman" panose="02020603050405020304" charset="0"/>
                <a:cs typeface="Times New Roman" panose="02020603050405020304" charset="0"/>
                <a:sym typeface="+mn-ea"/>
              </a:rPr>
              <a:t> </a:t>
            </a:r>
            <a:r>
              <a:rPr lang="en-US" sz="2800" dirty="0">
                <a:solidFill>
                  <a:schemeClr val="tx1">
                    <a:lumMod val="95000"/>
                    <a:lumOff val="5000"/>
                  </a:schemeClr>
                </a:solidFill>
                <a:latin typeface="Times New Roman" panose="02020603050405020304" charset="0"/>
                <a:cs typeface="Times New Roman" panose="02020603050405020304" charset="0"/>
                <a:sym typeface="+mn-ea"/>
              </a:rPr>
              <a:t>metres wide</a:t>
            </a:r>
            <a:r>
              <a:rPr lang="en-US" sz="2800" b="1" dirty="0">
                <a:solidFill>
                  <a:schemeClr val="tx1">
                    <a:lumMod val="95000"/>
                    <a:lumOff val="5000"/>
                  </a:schemeClr>
                </a:solidFill>
                <a:latin typeface="Times New Roman" panose="02020603050405020304" charset="0"/>
                <a:cs typeface="Times New Roman" panose="02020603050405020304" charset="0"/>
                <a:sym typeface="+mn-ea"/>
              </a:rPr>
              <a:t>, </a:t>
            </a:r>
            <a:r>
              <a:rPr lang="en-US" sz="2800" b="1" dirty="0">
                <a:solidFill>
                  <a:srgbClr val="7030A0"/>
                </a:solidFill>
                <a:latin typeface="Times New Roman" panose="02020603050405020304" charset="0"/>
                <a:cs typeface="Times New Roman" panose="02020603050405020304" charset="0"/>
                <a:sym typeface="+mn-ea"/>
              </a:rPr>
              <a:t>cut across houses, roads, and waterways.</a:t>
            </a:r>
            <a:r>
              <a:rPr lang="en-US" sz="2800" dirty="0">
                <a:solidFill>
                  <a:srgbClr val="7030A0"/>
                </a:solidFill>
                <a:latin typeface="Times New Roman" panose="02020603050405020304" charset="0"/>
                <a:cs typeface="Times New Roman" panose="02020603050405020304" charset="0"/>
                <a:sym typeface="+mn-ea"/>
              </a:rPr>
              <a:t> </a:t>
            </a:r>
            <a:endParaRPr lang="en-US" sz="2800" dirty="0">
              <a:solidFill>
                <a:srgbClr val="7030A0"/>
              </a:solidFill>
              <a:latin typeface="Times New Roman" panose="02020603050405020304" charset="0"/>
              <a:cs typeface="Times New Roman" panose="02020603050405020304" charset="0"/>
              <a:sym typeface="+mn-ea"/>
            </a:endParaRPr>
          </a:p>
          <a:p>
            <a:pPr marL="342900" indent="-342900" algn="just">
              <a:buFont typeface="Wingdings" panose="05000000000000000000" charset="0"/>
              <a:buChar char="l"/>
              <a:defRPr/>
            </a:pPr>
            <a:r>
              <a:rPr lang="en-US" sz="2800" dirty="0">
                <a:solidFill>
                  <a:schemeClr val="tx1">
                    <a:lumMod val="95000"/>
                    <a:lumOff val="5000"/>
                  </a:schemeClr>
                </a:solidFill>
                <a:latin typeface="Times New Roman" panose="02020603050405020304" charset="0"/>
                <a:cs typeface="Times New Roman" panose="02020603050405020304" charset="0"/>
                <a:sym typeface="+mn-ea"/>
              </a:rPr>
              <a:t>About </a:t>
            </a:r>
            <a:r>
              <a:rPr lang="en-US" sz="2800" dirty="0">
                <a:solidFill>
                  <a:srgbClr val="FF0000"/>
                </a:solidFill>
                <a:latin typeface="Times New Roman" panose="02020603050405020304" charset="0"/>
                <a:cs typeface="Times New Roman" panose="02020603050405020304" charset="0"/>
                <a:sym typeface="+mn-ea"/>
              </a:rPr>
              <a:t>75 percent </a:t>
            </a:r>
            <a:r>
              <a:rPr lang="en-US" sz="2800" dirty="0">
                <a:solidFill>
                  <a:schemeClr val="tx1">
                    <a:lumMod val="95000"/>
                    <a:lumOff val="5000"/>
                  </a:schemeClr>
                </a:solidFill>
                <a:latin typeface="Times New Roman" panose="02020603050405020304" charset="0"/>
                <a:cs typeface="Times New Roman" panose="02020603050405020304" charset="0"/>
                <a:sym typeface="+mn-ea"/>
              </a:rPr>
              <a:t>of the </a:t>
            </a:r>
            <a:r>
              <a:rPr lang="en-US" sz="2800" b="1" dirty="0">
                <a:solidFill>
                  <a:srgbClr val="7030A0"/>
                </a:solidFill>
                <a:latin typeface="Times New Roman" panose="02020603050405020304" charset="0"/>
                <a:cs typeface="Times New Roman" panose="02020603050405020304" charset="0"/>
                <a:sym typeface="+mn-ea"/>
              </a:rPr>
              <a:t>city's factories and buildings</a:t>
            </a:r>
            <a:r>
              <a:rPr lang="en-US" sz="2800" b="1" dirty="0">
                <a:solidFill>
                  <a:schemeClr val="tx1">
                    <a:lumMod val="95000"/>
                    <a:lumOff val="5000"/>
                  </a:schemeClr>
                </a:solidFill>
                <a:latin typeface="Times New Roman" panose="02020603050405020304" charset="0"/>
                <a:cs typeface="Times New Roman" panose="02020603050405020304" charset="0"/>
                <a:sym typeface="+mn-ea"/>
              </a:rPr>
              <a:t>,</a:t>
            </a:r>
            <a:r>
              <a:rPr lang="en-US" sz="2800" dirty="0">
                <a:solidFill>
                  <a:schemeClr val="tx1">
                    <a:lumMod val="95000"/>
                    <a:lumOff val="5000"/>
                  </a:schemeClr>
                </a:solidFill>
                <a:latin typeface="Times New Roman" panose="02020603050405020304" charset="0"/>
                <a:cs typeface="Times New Roman" panose="02020603050405020304" charset="0"/>
                <a:sym typeface="+mn-ea"/>
              </a:rPr>
              <a:t> </a:t>
            </a:r>
            <a:r>
              <a:rPr lang="en-US" sz="2800" dirty="0">
                <a:solidFill>
                  <a:srgbClr val="FF0000"/>
                </a:solidFill>
                <a:latin typeface="Times New Roman" panose="02020603050405020304" charset="0"/>
                <a:cs typeface="Times New Roman" panose="02020603050405020304" charset="0"/>
                <a:sym typeface="+mn-ea"/>
              </a:rPr>
              <a:t>90 percent </a:t>
            </a:r>
            <a:r>
              <a:rPr lang="en-US" sz="2800" dirty="0">
                <a:solidFill>
                  <a:schemeClr val="tx1">
                    <a:lumMod val="95000"/>
                    <a:lumOff val="5000"/>
                  </a:schemeClr>
                </a:solidFill>
                <a:latin typeface="Times New Roman" panose="02020603050405020304" charset="0"/>
                <a:cs typeface="Times New Roman" panose="02020603050405020304" charset="0"/>
                <a:sym typeface="+mn-ea"/>
              </a:rPr>
              <a:t>of its </a:t>
            </a:r>
            <a:r>
              <a:rPr lang="en-US" sz="2800" b="1" dirty="0">
                <a:solidFill>
                  <a:srgbClr val="7030A0"/>
                </a:solidFill>
                <a:latin typeface="Times New Roman" panose="02020603050405020304" charset="0"/>
                <a:cs typeface="Times New Roman" panose="02020603050405020304" charset="0"/>
                <a:sym typeface="+mn-ea"/>
              </a:rPr>
              <a:t>homes, and all its hospitals</a:t>
            </a:r>
            <a:r>
              <a:rPr lang="en-US" sz="2800" b="1" dirty="0">
                <a:solidFill>
                  <a:schemeClr val="tx1">
                    <a:lumMod val="95000"/>
                    <a:lumOff val="5000"/>
                  </a:schemeClr>
                </a:solidFill>
                <a:latin typeface="Times New Roman" panose="02020603050405020304" charset="0"/>
                <a:cs typeface="Times New Roman" panose="02020603050405020304" charset="0"/>
                <a:sym typeface="+mn-ea"/>
              </a:rPr>
              <a:t> </a:t>
            </a:r>
            <a:r>
              <a:rPr lang="en-US" sz="2800" dirty="0">
                <a:solidFill>
                  <a:schemeClr val="tx1">
                    <a:lumMod val="95000"/>
                    <a:lumOff val="5000"/>
                  </a:schemeClr>
                </a:solidFill>
                <a:latin typeface="Times New Roman" panose="02020603050405020304" charset="0"/>
                <a:cs typeface="Times New Roman" panose="02020603050405020304" charset="0"/>
                <a:sym typeface="+mn-ea"/>
              </a:rPr>
              <a:t>were gone.</a:t>
            </a:r>
            <a:endParaRPr lang="en-US" sz="2800" dirty="0">
              <a:solidFill>
                <a:schemeClr val="tx1">
                  <a:lumMod val="95000"/>
                  <a:lumOff val="5000"/>
                </a:schemeClr>
              </a:solidFill>
              <a:latin typeface="Times New Roman" panose="02020603050405020304" charset="0"/>
              <a:cs typeface="Times New Roman" panose="02020603050405020304" charset="0"/>
              <a:sym typeface="+mn-ea"/>
            </a:endParaRPr>
          </a:p>
          <a:p>
            <a:pPr marL="457200" indent="-457200" algn="just">
              <a:buFont typeface="Wingdings" panose="05000000000000000000" charset="0"/>
              <a:buChar char="Ø"/>
              <a:defRPr/>
            </a:pPr>
            <a:r>
              <a:rPr lang="en-US" sz="2800" dirty="0">
                <a:solidFill>
                  <a:srgbClr val="FF0000"/>
                </a:solidFill>
                <a:latin typeface="Times New Roman" panose="02020603050405020304" charset="0"/>
                <a:cs typeface="Times New Roman" panose="02020603050405020304" charset="0"/>
                <a:sym typeface="+mn-ea"/>
              </a:rPr>
              <a:t>Thousands </a:t>
            </a:r>
            <a:r>
              <a:rPr lang="en-US" sz="2800" dirty="0">
                <a:solidFill>
                  <a:schemeClr val="tx1">
                    <a:lumMod val="95000"/>
                    <a:lumOff val="5000"/>
                  </a:schemeClr>
                </a:solidFill>
                <a:latin typeface="Times New Roman" panose="02020603050405020304" charset="0"/>
                <a:cs typeface="Times New Roman" panose="02020603050405020304" charset="0"/>
                <a:sym typeface="+mn-ea"/>
              </a:rPr>
              <a:t>of</a:t>
            </a:r>
            <a:r>
              <a:rPr lang="en-US" sz="2800" b="1" dirty="0">
                <a:solidFill>
                  <a:schemeClr val="tx1">
                    <a:lumMod val="95000"/>
                    <a:lumOff val="5000"/>
                  </a:schemeClr>
                </a:solidFill>
                <a:latin typeface="Times New Roman" panose="02020603050405020304" charset="0"/>
                <a:cs typeface="Times New Roman" panose="02020603050405020304" charset="0"/>
                <a:sym typeface="+mn-ea"/>
              </a:rPr>
              <a:t> </a:t>
            </a:r>
            <a:r>
              <a:rPr lang="en-US" sz="2800" b="1" dirty="0">
                <a:solidFill>
                  <a:srgbClr val="0070C0"/>
                </a:solidFill>
                <a:latin typeface="Times New Roman" panose="02020603050405020304" charset="0"/>
                <a:cs typeface="Times New Roman" panose="02020603050405020304" charset="0"/>
                <a:sym typeface="+mn-ea"/>
              </a:rPr>
              <a:t>children</a:t>
            </a:r>
            <a:r>
              <a:rPr lang="en-US" sz="2800" dirty="0">
                <a:solidFill>
                  <a:srgbClr val="0070C0"/>
                </a:solidFill>
                <a:latin typeface="Times New Roman" panose="02020603050405020304" charset="0"/>
                <a:cs typeface="Times New Roman" panose="02020603050405020304" charset="0"/>
                <a:sym typeface="+mn-ea"/>
              </a:rPr>
              <a:t> </a:t>
            </a:r>
            <a:r>
              <a:rPr lang="en-US" sz="2800" b="1" dirty="0">
                <a:solidFill>
                  <a:srgbClr val="0070C0"/>
                </a:solidFill>
                <a:latin typeface="Times New Roman" panose="02020603050405020304" charset="0"/>
                <a:cs typeface="Times New Roman" panose="02020603050405020304" charset="0"/>
                <a:sym typeface="+mn-ea"/>
              </a:rPr>
              <a:t>were left without parents. The number of people who were killed or badly injured in the quake was</a:t>
            </a:r>
            <a:r>
              <a:rPr lang="en-US" sz="2800" dirty="0">
                <a:solidFill>
                  <a:schemeClr val="tx1">
                    <a:lumMod val="95000"/>
                    <a:lumOff val="5000"/>
                  </a:schemeClr>
                </a:solidFill>
                <a:latin typeface="Times New Roman" panose="02020603050405020304" charset="0"/>
                <a:cs typeface="Times New Roman" panose="02020603050405020304" charset="0"/>
                <a:sym typeface="+mn-ea"/>
              </a:rPr>
              <a:t> </a:t>
            </a:r>
            <a:r>
              <a:rPr lang="en-US" sz="2800" dirty="0">
                <a:solidFill>
                  <a:srgbClr val="FF0000"/>
                </a:solidFill>
                <a:latin typeface="Times New Roman" panose="02020603050405020304" charset="0"/>
                <a:cs typeface="Times New Roman" panose="02020603050405020304" charset="0"/>
                <a:sym typeface="+mn-ea"/>
              </a:rPr>
              <a:t>more than 400.000. </a:t>
            </a:r>
            <a:endParaRPr lang="en-US" sz="2800" dirty="0">
              <a:solidFill>
                <a:srgbClr val="FF0000"/>
              </a:solidFill>
              <a:latin typeface="Times New Roman" panose="02020603050405020304" charset="0"/>
              <a:cs typeface="Times New Roman" panose="02020603050405020304" charset="0"/>
              <a:sym typeface="+mn-ea"/>
            </a:endParaRPr>
          </a:p>
          <a:p>
            <a:pPr marL="457200" indent="-457200" algn="just">
              <a:buFont typeface="Wingdings" panose="05000000000000000000" charset="0"/>
              <a:buChar char="Ø"/>
              <a:defRPr/>
            </a:pPr>
            <a:r>
              <a:rPr lang="en-US" sz="2800" dirty="0">
                <a:solidFill>
                  <a:srgbClr val="FF0000"/>
                </a:solidFill>
                <a:latin typeface="Times New Roman" panose="02020603050405020304" charset="0"/>
                <a:cs typeface="Times New Roman" panose="02020603050405020304" charset="0"/>
                <a:sym typeface="+mn-ea"/>
              </a:rPr>
              <a:t>Two thirds</a:t>
            </a:r>
            <a:r>
              <a:rPr lang="en-US" sz="2800" dirty="0">
                <a:solidFill>
                  <a:schemeClr val="tx1">
                    <a:lumMod val="95000"/>
                    <a:lumOff val="5000"/>
                  </a:schemeClr>
                </a:solidFill>
                <a:latin typeface="Times New Roman" panose="02020603050405020304" charset="0"/>
                <a:cs typeface="Times New Roman" panose="02020603050405020304" charset="0"/>
                <a:sym typeface="+mn-ea"/>
              </a:rPr>
              <a:t> of the</a:t>
            </a:r>
            <a:r>
              <a:rPr lang="en-US" sz="2800" dirty="0">
                <a:solidFill>
                  <a:srgbClr val="0070C0"/>
                </a:solidFill>
                <a:latin typeface="Times New Roman" panose="02020603050405020304" charset="0"/>
                <a:cs typeface="Times New Roman" panose="02020603050405020304" charset="0"/>
                <a:sym typeface="+mn-ea"/>
              </a:rPr>
              <a:t> </a:t>
            </a:r>
            <a:r>
              <a:rPr lang="en-US" sz="2800" b="1" dirty="0">
                <a:solidFill>
                  <a:srgbClr val="0070C0"/>
                </a:solidFill>
                <a:latin typeface="Times New Roman" panose="02020603050405020304" charset="0"/>
                <a:cs typeface="Times New Roman" panose="02020603050405020304" charset="0"/>
                <a:sym typeface="+mn-ea"/>
              </a:rPr>
              <a:t>people</a:t>
            </a:r>
            <a:r>
              <a:rPr lang="en-US" sz="2800" b="1" dirty="0">
                <a:solidFill>
                  <a:schemeClr val="tx1">
                    <a:lumMod val="95000"/>
                    <a:lumOff val="5000"/>
                  </a:schemeClr>
                </a:solidFill>
                <a:latin typeface="Times New Roman" panose="02020603050405020304" charset="0"/>
                <a:cs typeface="Times New Roman" panose="02020603050405020304" charset="0"/>
                <a:sym typeface="+mn-ea"/>
              </a:rPr>
              <a:t> </a:t>
            </a:r>
            <a:r>
              <a:rPr lang="en-US" sz="2800" dirty="0">
                <a:solidFill>
                  <a:schemeClr val="tx1">
                    <a:lumMod val="95000"/>
                    <a:lumOff val="5000"/>
                  </a:schemeClr>
                </a:solidFill>
                <a:latin typeface="Times New Roman" panose="02020603050405020304" charset="0"/>
                <a:cs typeface="Times New Roman" panose="02020603050405020304" charset="0"/>
                <a:sym typeface="+mn-ea"/>
              </a:rPr>
              <a:t>who lived there were </a:t>
            </a:r>
            <a:r>
              <a:rPr lang="en-US" sz="2800" b="1" dirty="0">
                <a:solidFill>
                  <a:srgbClr val="0070C0"/>
                </a:solidFill>
                <a:latin typeface="Times New Roman" panose="02020603050405020304" charset="0"/>
                <a:cs typeface="Times New Roman" panose="02020603050405020304" charset="0"/>
                <a:sym typeface="+mn-ea"/>
              </a:rPr>
              <a:t>dead or injured.</a:t>
            </a:r>
            <a:r>
              <a:rPr lang="en-US" sz="2800" dirty="0">
                <a:solidFill>
                  <a:srgbClr val="0070C0"/>
                </a:solidFill>
                <a:latin typeface="Times New Roman" panose="02020603050405020304" charset="0"/>
                <a:cs typeface="Times New Roman" panose="02020603050405020304" charset="0"/>
                <a:sym typeface="+mn-ea"/>
              </a:rPr>
              <a:t> </a:t>
            </a:r>
            <a:endParaRPr lang="en-US" sz="2800" dirty="0">
              <a:solidFill>
                <a:srgbClr val="FF0000"/>
              </a:solidFill>
              <a:latin typeface="Times New Roman" panose="02020603050405020304" charset="0"/>
              <a:cs typeface="Times New Roman" panose="02020603050405020304" charset="0"/>
              <a:sym typeface="+mn-ea"/>
            </a:endParaRPr>
          </a:p>
          <a:p>
            <a:pPr marL="342900" indent="-342900" algn="just">
              <a:buFont typeface="Wingdings" panose="05000000000000000000" charset="0"/>
              <a:buChar char="l"/>
              <a:defRPr/>
            </a:pPr>
            <a:r>
              <a:rPr lang="en-US" sz="2800" dirty="0">
                <a:solidFill>
                  <a:srgbClr val="FF0000"/>
                </a:solidFill>
                <a:latin typeface="Times New Roman" panose="02020603050405020304" charset="0"/>
                <a:cs typeface="Times New Roman" panose="02020603050405020304" charset="0"/>
                <a:sym typeface="+mn-ea"/>
              </a:rPr>
              <a:t>Tens of thousands of</a:t>
            </a:r>
            <a:r>
              <a:rPr lang="en-US" sz="2800" dirty="0">
                <a:solidFill>
                  <a:srgbClr val="00B050"/>
                </a:solidFill>
                <a:latin typeface="Times New Roman" panose="02020603050405020304" charset="0"/>
                <a:cs typeface="Times New Roman" panose="02020603050405020304" charset="0"/>
                <a:sym typeface="+mn-ea"/>
              </a:rPr>
              <a:t> </a:t>
            </a:r>
            <a:r>
              <a:rPr lang="en-US" sz="2800" b="1" dirty="0">
                <a:solidFill>
                  <a:srgbClr val="00B050"/>
                </a:solidFill>
                <a:latin typeface="Times New Roman" panose="02020603050405020304" charset="0"/>
                <a:cs typeface="Times New Roman" panose="02020603050405020304" charset="0"/>
                <a:sym typeface="+mn-ea"/>
              </a:rPr>
              <a:t>cows</a:t>
            </a:r>
            <a:r>
              <a:rPr lang="en-US" sz="2800" dirty="0">
                <a:solidFill>
                  <a:schemeClr val="tx1">
                    <a:lumMod val="95000"/>
                    <a:lumOff val="5000"/>
                  </a:schemeClr>
                </a:solidFill>
                <a:latin typeface="Times New Roman" panose="02020603050405020304" charset="0"/>
                <a:cs typeface="Times New Roman" panose="02020603050405020304" charset="0"/>
                <a:sym typeface="+mn-ea"/>
              </a:rPr>
              <a:t>, </a:t>
            </a:r>
            <a:r>
              <a:rPr lang="en-US" sz="2800" dirty="0">
                <a:solidFill>
                  <a:srgbClr val="FF0000"/>
                </a:solidFill>
                <a:latin typeface="Times New Roman" panose="02020603050405020304" charset="0"/>
                <a:cs typeface="Times New Roman" panose="02020603050405020304" charset="0"/>
                <a:sym typeface="+mn-ea"/>
              </a:rPr>
              <a:t>hundreds of thousands of </a:t>
            </a:r>
            <a:r>
              <a:rPr lang="en-US" sz="2800" b="1" dirty="0">
                <a:solidFill>
                  <a:srgbClr val="00B050"/>
                </a:solidFill>
                <a:latin typeface="Times New Roman" panose="02020603050405020304" charset="0"/>
                <a:cs typeface="Times New Roman" panose="02020603050405020304" charset="0"/>
                <a:sym typeface="+mn-ea"/>
              </a:rPr>
              <a:t>pigs</a:t>
            </a:r>
            <a:r>
              <a:rPr lang="en-US" sz="2800" dirty="0">
                <a:solidFill>
                  <a:schemeClr val="tx1">
                    <a:lumMod val="95000"/>
                    <a:lumOff val="5000"/>
                  </a:schemeClr>
                </a:solidFill>
                <a:latin typeface="Times New Roman" panose="02020603050405020304" charset="0"/>
                <a:cs typeface="Times New Roman" panose="02020603050405020304" charset="0"/>
                <a:sym typeface="+mn-ea"/>
              </a:rPr>
              <a:t>, and </a:t>
            </a:r>
            <a:r>
              <a:rPr lang="en-US" sz="2800" dirty="0">
                <a:solidFill>
                  <a:srgbClr val="FF0000"/>
                </a:solidFill>
                <a:latin typeface="Times New Roman" panose="02020603050405020304" charset="0"/>
                <a:cs typeface="Times New Roman" panose="02020603050405020304" charset="0"/>
                <a:sym typeface="+mn-ea"/>
              </a:rPr>
              <a:t>millions of</a:t>
            </a:r>
            <a:r>
              <a:rPr lang="en-US" sz="2800" dirty="0">
                <a:solidFill>
                  <a:schemeClr val="tx1">
                    <a:lumMod val="95000"/>
                    <a:lumOff val="5000"/>
                  </a:schemeClr>
                </a:solidFill>
                <a:latin typeface="Times New Roman" panose="02020603050405020304" charset="0"/>
                <a:cs typeface="Times New Roman" panose="02020603050405020304" charset="0"/>
                <a:sym typeface="+mn-ea"/>
              </a:rPr>
              <a:t> </a:t>
            </a:r>
            <a:r>
              <a:rPr lang="en-US" sz="2800" b="1" dirty="0">
                <a:solidFill>
                  <a:srgbClr val="00B050"/>
                </a:solidFill>
                <a:latin typeface="Times New Roman" panose="02020603050405020304" charset="0"/>
                <a:cs typeface="Times New Roman" panose="02020603050405020304" charset="0"/>
                <a:sym typeface="+mn-ea"/>
              </a:rPr>
              <a:t>chickens were dead. </a:t>
            </a:r>
            <a:endParaRPr lang="en-US" altLang="en-US" sz="2800" b="1" dirty="0">
              <a:solidFill>
                <a:srgbClr val="00B050"/>
              </a:solidFill>
              <a:latin typeface="Times New Roman" panose="02020603050405020304" charset="0"/>
              <a:cs typeface="Times New Roman" panose="02020603050405020304" charset="0"/>
              <a:sym typeface="+mn-ea"/>
            </a:endParaRPr>
          </a:p>
        </p:txBody>
      </p:sp>
      <p:sp>
        <p:nvSpPr>
          <p:cNvPr id="12" name="五边形 11"/>
          <p:cNvSpPr/>
          <p:nvPr>
            <p:custDataLst>
              <p:tags r:id="rId3"/>
            </p:custDataLst>
          </p:nvPr>
        </p:nvSpPr>
        <p:spPr>
          <a:xfrm>
            <a:off x="5841365" y="3429000"/>
            <a:ext cx="4686300" cy="852805"/>
          </a:xfrm>
          <a:prstGeom prst="homePlate">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b="1">
                <a:solidFill>
                  <a:schemeClr val="accent5">
                    <a:lumMod val="50000"/>
                  </a:schemeClr>
                </a:solidFill>
                <a:latin typeface="Times New Roman" panose="02020603050405020304" charset="0"/>
                <a:cs typeface="Times New Roman" panose="02020603050405020304" charset="0"/>
              </a:rPr>
              <a:t>cause damage to </a:t>
            </a:r>
            <a:r>
              <a:rPr lang="en-US" altLang="zh-CN" sz="2400" b="1">
                <a:solidFill>
                  <a:schemeClr val="accent5">
                    <a:lumMod val="50000"/>
                  </a:schemeClr>
                </a:solidFill>
                <a:latin typeface="Times New Roman" panose="02020603050405020304" charset="0"/>
                <a:cs typeface="Times New Roman" panose="02020603050405020304" charset="0"/>
                <a:sym typeface="+mn-ea"/>
              </a:rPr>
              <a:t>people’s mental and physical health</a:t>
            </a:r>
            <a:endParaRPr lang="en-US" altLang="zh-CN" sz="2400" b="1">
              <a:solidFill>
                <a:schemeClr val="accent5">
                  <a:lumMod val="50000"/>
                </a:schemeClr>
              </a:solidFill>
              <a:latin typeface="Times New Roman" panose="02020603050405020304" charset="0"/>
              <a:cs typeface="Times New Roman" panose="02020603050405020304" charset="0"/>
            </a:endParaRPr>
          </a:p>
        </p:txBody>
      </p:sp>
      <p:sp>
        <p:nvSpPr>
          <p:cNvPr id="9" name="五边形 8"/>
          <p:cNvSpPr/>
          <p:nvPr>
            <p:custDataLst>
              <p:tags r:id="rId4"/>
            </p:custDataLst>
          </p:nvPr>
        </p:nvSpPr>
        <p:spPr>
          <a:xfrm>
            <a:off x="5841365" y="1979930"/>
            <a:ext cx="4847590" cy="1035050"/>
          </a:xfrm>
          <a:prstGeom prst="homePlate">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b="1">
                <a:solidFill>
                  <a:srgbClr val="7030A0"/>
                </a:solidFill>
                <a:latin typeface="Times New Roman" panose="02020603050405020304" charset="0"/>
                <a:cs typeface="Times New Roman" panose="02020603050405020304" charset="0"/>
              </a:rPr>
              <a:t>cause damage to </a:t>
            </a:r>
            <a:r>
              <a:rPr lang="en-US" altLang="zh-CN" sz="2400" b="1">
                <a:solidFill>
                  <a:srgbClr val="7030A0"/>
                </a:solidFill>
                <a:latin typeface="Times New Roman" panose="02020603050405020304" charset="0"/>
                <a:cs typeface="Times New Roman" panose="02020603050405020304" charset="0"/>
                <a:sym typeface="+mn-ea"/>
              </a:rPr>
              <a:t> city’s construction(建设）</a:t>
            </a:r>
            <a:endParaRPr lang="en-US" altLang="zh-CN" sz="2400" b="1">
              <a:solidFill>
                <a:srgbClr val="7030A0"/>
              </a:solidFill>
              <a:latin typeface="Times New Roman" panose="02020603050405020304" charset="0"/>
              <a:cs typeface="Times New Roman" panose="02020603050405020304" charset="0"/>
            </a:endParaRPr>
          </a:p>
          <a:p>
            <a:pPr algn="ctr"/>
            <a:endParaRPr lang="en-US" altLang="zh-CN" sz="2400" b="1">
              <a:solidFill>
                <a:srgbClr val="7030A0"/>
              </a:solidFill>
              <a:latin typeface="Times New Roman" panose="02020603050405020304" charset="0"/>
              <a:cs typeface="Times New Roman" panose="02020603050405020304" charset="0"/>
            </a:endParaRPr>
          </a:p>
        </p:txBody>
      </p:sp>
      <p:sp>
        <p:nvSpPr>
          <p:cNvPr id="11" name="五边形 10"/>
          <p:cNvSpPr/>
          <p:nvPr>
            <p:custDataLst>
              <p:tags r:id="rId5"/>
            </p:custDataLst>
          </p:nvPr>
        </p:nvSpPr>
        <p:spPr>
          <a:xfrm>
            <a:off x="5841365" y="4626610"/>
            <a:ext cx="4847590" cy="902335"/>
          </a:xfrm>
          <a:prstGeom prst="homePlate">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b="1">
                <a:solidFill>
                  <a:srgbClr val="00B050"/>
                </a:solidFill>
                <a:latin typeface="Times New Roman" panose="02020603050405020304" charset="0"/>
                <a:cs typeface="Times New Roman" panose="02020603050405020304" charset="0"/>
              </a:rPr>
              <a:t>cause damage to animal’s lives</a:t>
            </a:r>
            <a:endParaRPr lang="en-US" altLang="zh-CN" sz="2400" b="1">
              <a:solidFill>
                <a:srgbClr val="00B050"/>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6"/>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2" grpId="0" bldLvl="0" animBg="1"/>
      <p:bldP spid="12" grpId="1" animBg="1"/>
      <p:bldP spid="9" grpId="0" bldLvl="0" animBg="1"/>
      <p:bldP spid="9" grpId="1" animBg="1"/>
      <p:bldP spid="11" grpId="0" bldLvl="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6558915" cy="719455"/>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language feature</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53340" y="755015"/>
            <a:ext cx="11595735" cy="953135"/>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Part2: Besides numbers, what kind of </a:t>
            </a:r>
            <a:r>
              <a:rPr lang="en-US" altLang="zh-CN" sz="2800" b="1">
                <a:solidFill>
                  <a:schemeClr val="tx1"/>
                </a:solidFill>
                <a:latin typeface="Times New Roman Bold" panose="02020503050405090304" charset="0"/>
                <a:ea typeface="微软雅黑" panose="020B0503020204020204" charset="-122"/>
                <a:cs typeface="Times New Roman Bold" panose="02020503050405090304" charset="0"/>
                <a:sym typeface="+mn-ea"/>
              </a:rPr>
              <a:t>figure of speech</a:t>
            </a:r>
            <a:r>
              <a:rPr lang="en-US" altLang="zh-CN" sz="2800">
                <a:latin typeface="Times New Roman" panose="02020603050405020304" charset="0"/>
                <a:ea typeface="微软雅黑" panose="020B0503020204020204" charset="-122"/>
                <a:cs typeface="Times New Roman" panose="02020603050405020304" charset="0"/>
                <a:sym typeface="+mn-ea"/>
              </a:rPr>
              <a:t>(</a:t>
            </a:r>
            <a:r>
              <a:rPr lang="zh-CN" altLang="en-US" sz="2800">
                <a:latin typeface="Times New Roman" panose="02020603050405020304" charset="0"/>
                <a:ea typeface="微软雅黑" panose="020B0503020204020204" charset="-122"/>
                <a:cs typeface="Times New Roman" panose="02020603050405020304" charset="0"/>
                <a:sym typeface="+mn-ea"/>
              </a:rPr>
              <a:t>修辞）</a:t>
            </a:r>
            <a:r>
              <a:rPr lang="en-US" altLang="zh-CN" sz="2800">
                <a:latin typeface="Times New Roman" panose="02020603050405020304" charset="0"/>
                <a:ea typeface="微软雅黑" panose="020B0503020204020204" charset="-122"/>
                <a:cs typeface="Times New Roman" panose="02020603050405020304" charset="0"/>
                <a:sym typeface="+mn-ea"/>
              </a:rPr>
              <a:t>did the writer use to show its damage? </a:t>
            </a:r>
            <a:endParaRPr lang="zh-CN" altLang="en-US" sz="2800">
              <a:latin typeface="Times New Roman" panose="02020603050405020304" charset="0"/>
              <a:ea typeface="微软雅黑" panose="020B0503020204020204" charset="-122"/>
              <a:cs typeface="Times New Roman" panose="02020603050405020304" charset="0"/>
              <a:sym typeface="+mn-ea"/>
            </a:endParaRPr>
          </a:p>
        </p:txBody>
      </p:sp>
      <p:sp>
        <p:nvSpPr>
          <p:cNvPr id="10" name="圆角矩形 9"/>
          <p:cNvSpPr/>
          <p:nvPr>
            <p:custDataLst>
              <p:tags r:id="rId2"/>
            </p:custDataLst>
          </p:nvPr>
        </p:nvSpPr>
        <p:spPr>
          <a:xfrm>
            <a:off x="53340" y="2029460"/>
            <a:ext cx="11813540" cy="3758565"/>
          </a:xfrm>
          <a:prstGeom prst="roundRect">
            <a:avLst/>
          </a:prstGeom>
          <a:solidFill>
            <a:schemeClr val="lt1"/>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p>
            <a:pPr marL="457200" indent="-457200" algn="just">
              <a:buFont typeface="Wingdings" panose="05000000000000000000" charset="0"/>
              <a:buChar char=""/>
              <a:defRPr/>
            </a:pPr>
            <a:endParaRPr lang="en-US" altLang="zh-CN" sz="2800" b="1" dirty="0">
              <a:solidFill>
                <a:schemeClr val="tx1"/>
              </a:solidFill>
              <a:latin typeface="Times New Roman" panose="02020603050405020304" charset="0"/>
              <a:cs typeface="Times New Roman" panose="02020603050405020304" charset="0"/>
            </a:endParaRPr>
          </a:p>
          <a:p>
            <a:pPr marL="457200" indent="-457200" algn="just">
              <a:buFont typeface="Wingdings" panose="05000000000000000000" charset="0"/>
              <a:buChar char=""/>
              <a:defRPr/>
            </a:pPr>
            <a:endParaRPr lang="en-US" altLang="zh-CN" sz="2800" b="1" dirty="0">
              <a:solidFill>
                <a:schemeClr val="tx1"/>
              </a:solidFill>
              <a:latin typeface="Times New Roman" panose="02020603050405020304" charset="0"/>
              <a:cs typeface="Times New Roman" panose="02020603050405020304" charset="0"/>
            </a:endParaRPr>
          </a:p>
          <a:p>
            <a:pPr marL="457200" indent="-457200" algn="just">
              <a:buFont typeface="Wingdings" panose="05000000000000000000" charset="0"/>
              <a:buChar char=""/>
              <a:defRPr/>
            </a:pPr>
            <a:endParaRPr lang="en-US" altLang="zh-CN" sz="2800" b="1" dirty="0">
              <a:solidFill>
                <a:schemeClr val="tx1"/>
              </a:solidFill>
              <a:latin typeface="Times New Roman" panose="02020603050405020304" charset="0"/>
              <a:cs typeface="Times New Roman" panose="02020603050405020304" charset="0"/>
            </a:endParaRPr>
          </a:p>
          <a:p>
            <a:pPr marL="457200" indent="-457200" algn="just">
              <a:buFont typeface="Wingdings" panose="05000000000000000000" charset="0"/>
              <a:buChar char=""/>
              <a:defRPr/>
            </a:pPr>
            <a:r>
              <a:rPr lang="en-US" altLang="zh-CN" sz="2800" b="1" dirty="0">
                <a:solidFill>
                  <a:srgbClr val="FF0000"/>
                </a:solidFill>
                <a:latin typeface="Times New Roman" panose="02020603050405020304" charset="0"/>
                <a:cs typeface="Times New Roman" panose="02020603050405020304" charset="0"/>
              </a:rPr>
              <a:t>personification（拟人）：</a:t>
            </a:r>
            <a:r>
              <a:rPr lang="en-US" altLang="zh-CN" sz="2800" b="1" i="1">
                <a:solidFill>
                  <a:schemeClr val="tx1"/>
                </a:solidFill>
                <a:latin typeface="Times New Roman" panose="02020603050405020304" charset="0"/>
                <a:cs typeface="Times New Roman" panose="02020603050405020304" charset="0"/>
                <a:sym typeface="+mn-ea"/>
              </a:rPr>
              <a:t>the practice of representing objects, qualities, etc. as humans, in art and literature</a:t>
            </a:r>
            <a:endParaRPr lang="zh-CN" altLang="en-US" sz="2800" b="1" dirty="0">
              <a:solidFill>
                <a:schemeClr val="tx1"/>
              </a:solidFill>
              <a:latin typeface="Times New Roman" panose="02020603050405020304" charset="0"/>
              <a:cs typeface="Times New Roman" panose="02020603050405020304" charset="0"/>
            </a:endParaRPr>
          </a:p>
          <a:p>
            <a:pPr marL="457200" indent="-457200" algn="just">
              <a:buFont typeface="Wingdings" panose="05000000000000000000" charset="0"/>
              <a:buChar char=""/>
              <a:defRPr/>
            </a:pPr>
            <a:r>
              <a:rPr lang="en-US" altLang="zh-CN" sz="2800" b="1" dirty="0">
                <a:solidFill>
                  <a:srgbClr val="FF0000"/>
                </a:solidFill>
                <a:latin typeface="Times New Roman" panose="02020603050405020304" charset="0"/>
                <a:cs typeface="Times New Roman" panose="02020603050405020304" charset="0"/>
              </a:rPr>
              <a:t>metaphor（暗喻）：</a:t>
            </a:r>
            <a:r>
              <a:rPr lang="en-US" altLang="zh-CN" sz="2800" b="1" i="1">
                <a:solidFill>
                  <a:schemeClr val="tx1"/>
                </a:solidFill>
                <a:latin typeface="Times New Roman" panose="02020603050405020304" charset="0"/>
                <a:cs typeface="Times New Roman" panose="02020603050405020304" charset="0"/>
                <a:sym typeface="+mn-ea"/>
              </a:rPr>
              <a:t>a word or phrase  that compares sth to sth else, not using the words “</a:t>
            </a:r>
            <a:r>
              <a:rPr lang="en-US" altLang="zh-CN" sz="2800" b="1" i="1">
                <a:solidFill>
                  <a:schemeClr val="tx1"/>
                </a:solidFill>
                <a:highlight>
                  <a:srgbClr val="FFFF00"/>
                </a:highlight>
                <a:latin typeface="Times New Roman" panose="02020603050405020304" charset="0"/>
                <a:cs typeface="Times New Roman" panose="02020603050405020304" charset="0"/>
                <a:sym typeface="+mn-ea"/>
              </a:rPr>
              <a:t>like” or “as”</a:t>
            </a:r>
            <a:endParaRPr lang="zh-CN" altLang="en-US" sz="2800" b="1" dirty="0">
              <a:solidFill>
                <a:schemeClr val="tx1"/>
              </a:solidFill>
              <a:latin typeface="Times New Roman" panose="02020603050405020304" charset="0"/>
              <a:cs typeface="Times New Roman" panose="02020603050405020304" charset="0"/>
            </a:endParaRPr>
          </a:p>
          <a:p>
            <a:pPr marL="457200" indent="-457200" algn="just">
              <a:buFont typeface="Wingdings" panose="05000000000000000000" charset="0"/>
              <a:buChar char=""/>
              <a:defRPr/>
            </a:pPr>
            <a:r>
              <a:rPr lang="en-US" altLang="zh-CN" sz="2800" b="1" dirty="0">
                <a:solidFill>
                  <a:srgbClr val="FF0000"/>
                </a:solidFill>
                <a:latin typeface="Times New Roman" panose="02020603050405020304" charset="0"/>
                <a:cs typeface="Times New Roman" panose="02020603050405020304" charset="0"/>
              </a:rPr>
              <a:t>simile</a:t>
            </a:r>
            <a:r>
              <a:rPr lang="zh-CN" altLang="en-US" sz="2800" b="1" dirty="0">
                <a:solidFill>
                  <a:schemeClr val="tx1"/>
                </a:solidFill>
                <a:latin typeface="Times New Roman" panose="02020603050405020304" charset="0"/>
                <a:cs typeface="Times New Roman" panose="02020603050405020304" charset="0"/>
              </a:rPr>
              <a:t>（</a:t>
            </a:r>
            <a:r>
              <a:rPr lang="zh-CN" altLang="en-US" sz="2800" b="1" dirty="0">
                <a:solidFill>
                  <a:srgbClr val="FF0000"/>
                </a:solidFill>
                <a:latin typeface="Times New Roman" panose="02020603050405020304" charset="0"/>
                <a:cs typeface="Times New Roman" panose="02020603050405020304" charset="0"/>
              </a:rPr>
              <a:t>明喻</a:t>
            </a:r>
            <a:r>
              <a:rPr lang="zh-CN" altLang="en-US" sz="2800" b="1" dirty="0">
                <a:solidFill>
                  <a:schemeClr val="tx1"/>
                </a:solidFill>
                <a:latin typeface="Times New Roman" panose="02020603050405020304" charset="0"/>
                <a:cs typeface="Times New Roman" panose="02020603050405020304" charset="0"/>
              </a:rPr>
              <a:t>）：</a:t>
            </a:r>
            <a:r>
              <a:rPr lang="en-US" altLang="zh-CN" sz="2800" b="1" i="1">
                <a:solidFill>
                  <a:schemeClr val="tx1"/>
                </a:solidFill>
                <a:latin typeface="Times New Roman" panose="02020603050405020304" charset="0"/>
                <a:cs typeface="Times New Roman" panose="02020603050405020304" charset="0"/>
                <a:sym typeface="+mn-ea"/>
              </a:rPr>
              <a:t>a word or phrase that compares sth to sth else，using the words “</a:t>
            </a:r>
            <a:r>
              <a:rPr lang="en-US" altLang="zh-CN" sz="2800" b="1" i="1">
                <a:solidFill>
                  <a:schemeClr val="tx1"/>
                </a:solidFill>
                <a:highlight>
                  <a:srgbClr val="FFFF00"/>
                </a:highlight>
                <a:latin typeface="Times New Roman" panose="02020603050405020304" charset="0"/>
                <a:cs typeface="Times New Roman" panose="02020603050405020304" charset="0"/>
                <a:sym typeface="+mn-ea"/>
              </a:rPr>
              <a:t>like” or “as”</a:t>
            </a:r>
            <a:endParaRPr lang="zh-CN" altLang="en-US" sz="2800" b="1" dirty="0">
              <a:solidFill>
                <a:schemeClr val="tx1"/>
              </a:solidFill>
              <a:highlight>
                <a:srgbClr val="FFFF00"/>
              </a:highlight>
              <a:latin typeface="Times New Roman" panose="02020603050405020304" charset="0"/>
              <a:cs typeface="Times New Roman" panose="02020603050405020304" charset="0"/>
            </a:endParaRPr>
          </a:p>
          <a:p>
            <a:pPr marL="457200" indent="-457200" algn="just">
              <a:buFont typeface="Wingdings" panose="05000000000000000000" charset="0"/>
              <a:buChar char=""/>
              <a:defRPr/>
            </a:pPr>
            <a:r>
              <a:rPr lang="en-US" altLang="zh-CN" sz="2800" b="1" dirty="0">
                <a:solidFill>
                  <a:srgbClr val="FF0000"/>
                </a:solidFill>
                <a:latin typeface="Times New Roman" panose="02020603050405020304" charset="0"/>
                <a:cs typeface="Times New Roman" panose="02020603050405020304" charset="0"/>
              </a:rPr>
              <a:t>exaggeration</a:t>
            </a:r>
            <a:r>
              <a:rPr lang="zh-CN" altLang="en-US" sz="2800" b="1" dirty="0">
                <a:solidFill>
                  <a:srgbClr val="FF0000"/>
                </a:solidFill>
                <a:latin typeface="Times New Roman" panose="02020603050405020304" charset="0"/>
                <a:cs typeface="Times New Roman" panose="02020603050405020304" charset="0"/>
              </a:rPr>
              <a:t>（夸张）</a:t>
            </a:r>
            <a:r>
              <a:rPr lang="zh-CN" altLang="en-US" sz="2800" b="1" dirty="0">
                <a:solidFill>
                  <a:schemeClr val="tx1"/>
                </a:solidFill>
                <a:latin typeface="Times New Roman" panose="02020603050405020304" charset="0"/>
                <a:cs typeface="Times New Roman" panose="02020603050405020304" charset="0"/>
              </a:rPr>
              <a:t>：</a:t>
            </a:r>
            <a:r>
              <a:rPr lang="en-US" altLang="zh-CN" sz="2800" b="1" i="1">
                <a:solidFill>
                  <a:schemeClr val="tx1"/>
                </a:solidFill>
                <a:latin typeface="Times New Roman" panose="02020603050405020304" charset="0"/>
                <a:cs typeface="Times New Roman" panose="02020603050405020304" charset="0"/>
                <a:sym typeface="+mn-ea"/>
              </a:rPr>
              <a:t>a statement or description that make sth seem larger, better, worse than it really is</a:t>
            </a:r>
            <a:endParaRPr lang="en-US" sz="2800" b="1" dirty="0">
              <a:solidFill>
                <a:schemeClr val="tx1"/>
              </a:solidFill>
              <a:latin typeface="Times New Roman" panose="02020603050405020304" charset="0"/>
              <a:cs typeface="Times New Roman" panose="02020603050405020304" charset="0"/>
              <a:sym typeface="+mn-ea"/>
            </a:endParaRPr>
          </a:p>
          <a:p>
            <a:pPr marL="457200" indent="-457200" algn="just">
              <a:buFont typeface="Wingdings" panose="05000000000000000000" charset="0"/>
              <a:buChar char=""/>
              <a:defRPr/>
            </a:pPr>
            <a:endParaRPr lang="zh-CN" altLang="en-US" sz="2800" b="1" dirty="0">
              <a:solidFill>
                <a:schemeClr val="tx1"/>
              </a:solidFill>
              <a:latin typeface="Times New Roman" panose="02020603050405020304" charset="0"/>
              <a:cs typeface="Times New Roman" panose="02020603050405020304" charset="0"/>
            </a:endParaRPr>
          </a:p>
          <a:p>
            <a:pPr marL="457200" indent="-457200" algn="just" fontAlgn="auto">
              <a:lnSpc>
                <a:spcPct val="150000"/>
              </a:lnSpc>
              <a:buFont typeface="Wingdings" panose="05000000000000000000" charset="0"/>
              <a:buChar char=""/>
              <a:defRPr/>
            </a:pPr>
            <a:endParaRPr lang="zh-CN" altLang="en-US" sz="2800" b="1" dirty="0">
              <a:solidFill>
                <a:schemeClr val="bg1"/>
              </a:solidFill>
              <a:highlight>
                <a:srgbClr val="808000"/>
              </a:highlight>
              <a:latin typeface="Times New Roman" panose="02020603050405020304" charset="0"/>
              <a:cs typeface="Times New Roman" panose="02020603050405020304" charset="0"/>
            </a:endParaRPr>
          </a:p>
          <a:p>
            <a:pPr indent="0" algn="just">
              <a:buFont typeface="Wingdings" panose="05000000000000000000" charset="0"/>
              <a:buNone/>
              <a:defRPr/>
            </a:pPr>
            <a:r>
              <a:rPr lang="en-US" sz="2800" dirty="0">
                <a:solidFill>
                  <a:schemeClr val="tx1"/>
                </a:solidFill>
                <a:latin typeface="Times New Roman" panose="02020603050405020304" charset="0"/>
                <a:cs typeface="Times New Roman" panose="02020603050405020304" charset="0"/>
                <a:sym typeface="+mn-ea"/>
              </a:rPr>
              <a:t> </a:t>
            </a:r>
            <a:endParaRPr lang="en-US" altLang="en-US" sz="2800" dirty="0">
              <a:solidFill>
                <a:schemeClr val="tx1"/>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5" name="剪去对角的矩形 4"/>
          <p:cNvSpPr/>
          <p:nvPr>
            <p:custDataLst>
              <p:tags r:id="rId1"/>
            </p:custDataLst>
          </p:nvPr>
        </p:nvSpPr>
        <p:spPr>
          <a:xfrm>
            <a:off x="0" y="35560"/>
            <a:ext cx="6558915" cy="719455"/>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language feature</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53340" y="755015"/>
            <a:ext cx="11595735" cy="953135"/>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Part2: Besides numbers, what kind of </a:t>
            </a:r>
            <a:r>
              <a:rPr lang="en-US" altLang="zh-CN" sz="2800" b="1">
                <a:solidFill>
                  <a:schemeClr val="tx1"/>
                </a:solidFill>
                <a:latin typeface="Times New Roman Bold" panose="02020503050405090304" charset="0"/>
                <a:ea typeface="微软雅黑" panose="020B0503020204020204" charset="-122"/>
                <a:cs typeface="Times New Roman Bold" panose="02020503050405090304" charset="0"/>
                <a:sym typeface="+mn-ea"/>
              </a:rPr>
              <a:t>figure of speech</a:t>
            </a:r>
            <a:r>
              <a:rPr lang="en-US" altLang="zh-CN" sz="2800">
                <a:latin typeface="Times New Roman" panose="02020603050405020304" charset="0"/>
                <a:ea typeface="微软雅黑" panose="020B0503020204020204" charset="-122"/>
                <a:cs typeface="Times New Roman" panose="02020603050405020304" charset="0"/>
                <a:sym typeface="+mn-ea"/>
              </a:rPr>
              <a:t>(</a:t>
            </a:r>
            <a:r>
              <a:rPr lang="zh-CN" altLang="en-US" sz="2800">
                <a:latin typeface="Times New Roman" panose="02020603050405020304" charset="0"/>
                <a:ea typeface="微软雅黑" panose="020B0503020204020204" charset="-122"/>
                <a:cs typeface="Times New Roman" panose="02020603050405020304" charset="0"/>
                <a:sym typeface="+mn-ea"/>
              </a:rPr>
              <a:t>修辞）</a:t>
            </a:r>
            <a:r>
              <a:rPr lang="en-US" altLang="zh-CN" sz="2800">
                <a:latin typeface="Times New Roman" panose="02020603050405020304" charset="0"/>
                <a:ea typeface="微软雅黑" panose="020B0503020204020204" charset="-122"/>
                <a:cs typeface="Times New Roman" panose="02020603050405020304" charset="0"/>
                <a:sym typeface="+mn-ea"/>
              </a:rPr>
              <a:t>did the writer use to show its damage? </a:t>
            </a:r>
            <a:endParaRPr lang="zh-CN" altLang="en-US" sz="2800">
              <a:latin typeface="Times New Roman" panose="02020603050405020304" charset="0"/>
              <a:ea typeface="微软雅黑" panose="020B0503020204020204" charset="-122"/>
              <a:cs typeface="Times New Roman" panose="02020603050405020304" charset="0"/>
              <a:sym typeface="+mn-ea"/>
            </a:endParaRPr>
          </a:p>
        </p:txBody>
      </p:sp>
      <p:sp>
        <p:nvSpPr>
          <p:cNvPr id="10" name="圆角矩形 9"/>
          <p:cNvSpPr/>
          <p:nvPr>
            <p:custDataLst>
              <p:tags r:id="rId2"/>
            </p:custDataLst>
          </p:nvPr>
        </p:nvSpPr>
        <p:spPr>
          <a:xfrm>
            <a:off x="53340" y="2009775"/>
            <a:ext cx="11813540" cy="3758565"/>
          </a:xfrm>
          <a:prstGeom prst="roundRect">
            <a:avLst/>
          </a:prstGeom>
          <a:solidFill>
            <a:schemeClr val="lt1"/>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p>
            <a:pPr marL="342900" indent="-342900" algn="just">
              <a:buFont typeface="Wingdings" panose="05000000000000000000" charset="0"/>
              <a:buChar char="l"/>
              <a:defRPr/>
            </a:pPr>
            <a:endParaRPr lang="en-US" sz="2800" dirty="0">
              <a:solidFill>
                <a:schemeClr val="tx2"/>
              </a:solidFill>
              <a:latin typeface="Times New Roman" panose="02020603050405020304" charset="0"/>
              <a:cs typeface="Times New Roman" panose="02020603050405020304" charset="0"/>
              <a:sym typeface="+mn-ea"/>
            </a:endParaRPr>
          </a:p>
          <a:p>
            <a:pPr indent="0" algn="just">
              <a:buFont typeface="Wingdings" panose="05000000000000000000" charset="0"/>
              <a:buNone/>
              <a:defRPr/>
            </a:pPr>
            <a:endParaRPr lang="en-US" sz="2800" dirty="0">
              <a:solidFill>
                <a:schemeClr val="tx2"/>
              </a:solidFill>
              <a:latin typeface="Times New Roman" panose="02020603050405020304" charset="0"/>
              <a:cs typeface="Times New Roman" panose="02020603050405020304" charset="0"/>
              <a:sym typeface="+mn-ea"/>
            </a:endParaRPr>
          </a:p>
          <a:p>
            <a:pPr marL="342900" indent="-342900" algn="just" fontAlgn="auto">
              <a:lnSpc>
                <a:spcPct val="150000"/>
              </a:lnSpc>
              <a:buFont typeface="Wingdings" panose="05000000000000000000" charset="0"/>
              <a:buChar char="l"/>
              <a:defRPr/>
            </a:pPr>
            <a:r>
              <a:rPr lang="en-US" sz="2800" dirty="0">
                <a:solidFill>
                  <a:schemeClr val="tx2"/>
                </a:solidFill>
                <a:latin typeface="Times New Roman Regular" panose="02020503050405090304" charset="0"/>
                <a:cs typeface="Times New Roman Regular" panose="02020503050405090304" charset="0"/>
                <a:sym typeface="+mn-ea"/>
              </a:rPr>
              <a:t>It </a:t>
            </a:r>
            <a:r>
              <a:rPr lang="en-US" sz="2800" b="1" dirty="0">
                <a:solidFill>
                  <a:srgbClr val="FF0000"/>
                </a:solidFill>
                <a:latin typeface="Times New Roman Regular" panose="02020503050405090304" charset="0"/>
                <a:cs typeface="Times New Roman Regular" panose="02020503050405090304" charset="0"/>
                <a:sym typeface="+mn-ea"/>
              </a:rPr>
              <a:t>seemed as if</a:t>
            </a:r>
            <a:r>
              <a:rPr lang="en-US" sz="2800" dirty="0">
                <a:solidFill>
                  <a:schemeClr val="tx2"/>
                </a:solidFill>
                <a:latin typeface="Times New Roman Regular" panose="02020503050405090304" charset="0"/>
                <a:cs typeface="Times New Roman Regular" panose="02020503050405090304" charset="0"/>
                <a:sym typeface="+mn-ea"/>
              </a:rPr>
              <a:t> the world were coming to an end! </a:t>
            </a:r>
            <a:r>
              <a:rPr lang="zh-CN" altLang="en-US" sz="2800" dirty="0">
                <a:solidFill>
                  <a:schemeClr val="tx2"/>
                </a:solidFill>
                <a:latin typeface="Times New Roman Regular" panose="02020503050405090304" charset="0"/>
                <a:cs typeface="Times New Roman Regular" panose="02020503050405090304" charset="0"/>
                <a:sym typeface="+mn-ea"/>
              </a:rPr>
              <a:t>（</a:t>
            </a:r>
            <a:r>
              <a:rPr lang="en-US" altLang="zh-CN" sz="2800" dirty="0">
                <a:solidFill>
                  <a:srgbClr val="C00000"/>
                </a:solidFill>
                <a:latin typeface="Times New Roman Regular" panose="02020503050405090304" charset="0"/>
                <a:cs typeface="Times New Roman Regular" panose="02020503050405090304" charset="0"/>
                <a:sym typeface="+mn-ea"/>
              </a:rPr>
              <a:t>Para.2; Line 1)</a:t>
            </a:r>
            <a:r>
              <a:rPr lang="en-US" altLang="zh-CN" sz="2800" dirty="0">
                <a:solidFill>
                  <a:schemeClr val="tx2"/>
                </a:solidFill>
                <a:latin typeface="Times New Roman Regular" panose="02020503050405090304" charset="0"/>
                <a:cs typeface="Times New Roman Regular" panose="02020503050405090304" charset="0"/>
                <a:sym typeface="+mn-ea"/>
              </a:rPr>
              <a:t> </a:t>
            </a:r>
            <a:endParaRPr lang="en-US" altLang="zh-CN" sz="2800" dirty="0">
              <a:solidFill>
                <a:schemeClr val="tx2"/>
              </a:solidFill>
              <a:latin typeface="Times New Roman Regular" panose="02020503050405090304" charset="0"/>
              <a:cs typeface="Times New Roman Regular" panose="02020503050405090304" charset="0"/>
              <a:sym typeface="+mn-ea"/>
            </a:endParaRPr>
          </a:p>
          <a:p>
            <a:pPr marL="342900" indent="-342900" algn="just" fontAlgn="auto">
              <a:lnSpc>
                <a:spcPct val="150000"/>
              </a:lnSpc>
              <a:buFont typeface="Wingdings" panose="05000000000000000000" charset="0"/>
              <a:buChar char="l"/>
              <a:defRPr/>
            </a:pPr>
            <a:r>
              <a:rPr lang="en-US" sz="2800" dirty="0">
                <a:solidFill>
                  <a:srgbClr val="FF0000"/>
                </a:solidFill>
                <a:latin typeface="Times New Roman Regular" panose="02020503050405090304" charset="0"/>
                <a:cs typeface="Times New Roman Regular" panose="02020503050405090304" charset="0"/>
                <a:sym typeface="+mn-ea"/>
              </a:rPr>
              <a:t>Hard hills of rock</a:t>
            </a:r>
            <a:r>
              <a:rPr lang="en-US" sz="2800" dirty="0">
                <a:solidFill>
                  <a:schemeClr val="tx1">
                    <a:lumMod val="95000"/>
                    <a:lumOff val="5000"/>
                  </a:schemeClr>
                </a:solidFill>
                <a:latin typeface="Times New Roman Regular" panose="02020503050405090304" charset="0"/>
                <a:cs typeface="Times New Roman Regular" panose="02020503050405090304" charset="0"/>
                <a:sym typeface="+mn-ea"/>
              </a:rPr>
              <a:t> became </a:t>
            </a:r>
            <a:r>
              <a:rPr lang="en-US" sz="2800" dirty="0">
                <a:solidFill>
                  <a:srgbClr val="FF0000"/>
                </a:solidFill>
                <a:latin typeface="Times New Roman Regular" panose="02020503050405090304" charset="0"/>
                <a:cs typeface="Times New Roman Regular" panose="02020503050405090304" charset="0"/>
                <a:sym typeface="+mn-ea"/>
              </a:rPr>
              <a:t>rivers of dirt</a:t>
            </a:r>
            <a:r>
              <a:rPr lang="en-US" sz="2800" dirty="0">
                <a:solidFill>
                  <a:schemeClr val="tx1">
                    <a:lumMod val="95000"/>
                    <a:lumOff val="5000"/>
                  </a:schemeClr>
                </a:solidFill>
                <a:latin typeface="Times New Roman Regular" panose="02020503050405090304" charset="0"/>
                <a:cs typeface="Times New Roman Regular" panose="02020503050405090304" charset="0"/>
                <a:sym typeface="+mn-ea"/>
              </a:rPr>
              <a:t>.(</a:t>
            </a:r>
            <a:r>
              <a:rPr lang="en-US" sz="2800" dirty="0">
                <a:solidFill>
                  <a:srgbClr val="C00000"/>
                </a:solidFill>
                <a:latin typeface="Times New Roman Regular" panose="02020503050405090304" charset="0"/>
                <a:cs typeface="Times New Roman Regular" panose="02020503050405090304" charset="0"/>
                <a:sym typeface="+mn-ea"/>
              </a:rPr>
              <a:t>Para.2; L</a:t>
            </a:r>
            <a:r>
              <a:rPr lang="en-US" altLang="zh-CN" sz="2800" dirty="0">
                <a:solidFill>
                  <a:srgbClr val="C00000"/>
                </a:solidFill>
                <a:latin typeface="Times New Roman Regular" panose="02020503050405090304" charset="0"/>
                <a:cs typeface="Times New Roman Regular" panose="02020503050405090304" charset="0"/>
                <a:sym typeface="+mn-ea"/>
              </a:rPr>
              <a:t>ine 5</a:t>
            </a:r>
            <a:r>
              <a:rPr lang="en-US" sz="2800" dirty="0">
                <a:solidFill>
                  <a:srgbClr val="C00000"/>
                </a:solidFill>
                <a:latin typeface="Times New Roman Regular" panose="02020503050405090304" charset="0"/>
                <a:cs typeface="Times New Roman Regular" panose="02020503050405090304" charset="0"/>
                <a:sym typeface="+mn-ea"/>
              </a:rPr>
              <a:t>)</a:t>
            </a:r>
            <a:endParaRPr lang="en-US" sz="2800" dirty="0">
              <a:solidFill>
                <a:srgbClr val="C00000"/>
              </a:solidFill>
              <a:latin typeface="Times New Roman Regular" panose="02020503050405090304" charset="0"/>
              <a:cs typeface="Times New Roman Regular" panose="02020503050405090304" charset="0"/>
              <a:sym typeface="+mn-ea"/>
            </a:endParaRPr>
          </a:p>
          <a:p>
            <a:pPr marL="342900" indent="-342900" algn="just" fontAlgn="auto">
              <a:lnSpc>
                <a:spcPct val="150000"/>
              </a:lnSpc>
              <a:buFont typeface="Wingdings" panose="05000000000000000000" charset="0"/>
              <a:buChar char="l"/>
              <a:defRPr/>
            </a:pPr>
            <a:r>
              <a:rPr lang="en-US" sz="2800" dirty="0">
                <a:solidFill>
                  <a:schemeClr val="tx1">
                    <a:lumMod val="95000"/>
                    <a:lumOff val="5000"/>
                  </a:schemeClr>
                </a:solidFill>
                <a:latin typeface="Times New Roman Regular" panose="02020503050405090304" charset="0"/>
                <a:cs typeface="Times New Roman Regular" panose="02020503050405090304" charset="0"/>
                <a:sym typeface="+mn-ea"/>
              </a:rPr>
              <a:t>Bricks covered the ground </a:t>
            </a:r>
            <a:r>
              <a:rPr lang="en-US" sz="2800" b="1" dirty="0">
                <a:solidFill>
                  <a:srgbClr val="FF0000"/>
                </a:solidFill>
                <a:latin typeface="Times New Roman Regular" panose="02020503050405090304" charset="0"/>
                <a:cs typeface="Times New Roman Regular" panose="02020503050405090304" charset="0"/>
                <a:sym typeface="+mn-ea"/>
              </a:rPr>
              <a:t>like</a:t>
            </a:r>
            <a:r>
              <a:rPr lang="en-US" sz="2800" dirty="0">
                <a:solidFill>
                  <a:schemeClr val="tx1">
                    <a:lumMod val="95000"/>
                    <a:lumOff val="5000"/>
                  </a:schemeClr>
                </a:solidFill>
                <a:latin typeface="Times New Roman Regular" panose="02020503050405090304" charset="0"/>
                <a:cs typeface="Times New Roman Regular" panose="02020503050405090304" charset="0"/>
                <a:sym typeface="+mn-ea"/>
              </a:rPr>
              <a:t> red autumn leaves, but no wind could blow them away. (</a:t>
            </a:r>
            <a:r>
              <a:rPr lang="en-US" sz="2800" dirty="0">
                <a:solidFill>
                  <a:srgbClr val="C00000"/>
                </a:solidFill>
                <a:latin typeface="Times New Roman Regular" panose="02020503050405090304" charset="0"/>
                <a:cs typeface="Times New Roman Regular" panose="02020503050405090304" charset="0"/>
                <a:sym typeface="+mn-ea"/>
              </a:rPr>
              <a:t>Para.3; L</a:t>
            </a:r>
            <a:r>
              <a:rPr lang="en-US" altLang="zh-CN" sz="2800" dirty="0">
                <a:solidFill>
                  <a:srgbClr val="C00000"/>
                </a:solidFill>
                <a:latin typeface="Times New Roman Regular" panose="02020503050405090304" charset="0"/>
                <a:cs typeface="Times New Roman Regular" panose="02020503050405090304" charset="0"/>
                <a:sym typeface="+mn-ea"/>
              </a:rPr>
              <a:t>ine3</a:t>
            </a:r>
            <a:r>
              <a:rPr lang="en-US" sz="2800" dirty="0">
                <a:solidFill>
                  <a:schemeClr val="tx1">
                    <a:lumMod val="95000"/>
                    <a:lumOff val="5000"/>
                  </a:schemeClr>
                </a:solidFill>
                <a:latin typeface="Times New Roman Regular" panose="02020503050405090304" charset="0"/>
                <a:cs typeface="Times New Roman Regular" panose="02020503050405090304" charset="0"/>
                <a:sym typeface="+mn-ea"/>
              </a:rPr>
              <a:t>)</a:t>
            </a:r>
            <a:endParaRPr lang="en-US" sz="2800" dirty="0">
              <a:solidFill>
                <a:schemeClr val="tx1">
                  <a:lumMod val="95000"/>
                  <a:lumOff val="5000"/>
                </a:schemeClr>
              </a:solidFill>
              <a:latin typeface="Times New Roman Regular" panose="02020503050405090304" charset="0"/>
              <a:cs typeface="Times New Roman Regular" panose="02020503050405090304" charset="0"/>
            </a:endParaRPr>
          </a:p>
          <a:p>
            <a:pPr indent="0" algn="just">
              <a:buFont typeface="Wingdings" panose="05000000000000000000" charset="0"/>
              <a:buNone/>
              <a:defRPr/>
            </a:pPr>
            <a:endParaRPr lang="zh-CN" altLang="en-US" sz="2800" b="1" dirty="0">
              <a:solidFill>
                <a:schemeClr val="bg1"/>
              </a:solidFill>
              <a:highlight>
                <a:srgbClr val="808000"/>
              </a:highlight>
              <a:latin typeface="Times New Roman" panose="02020603050405020304" charset="0"/>
              <a:cs typeface="Times New Roman" panose="02020603050405020304" charset="0"/>
            </a:endParaRPr>
          </a:p>
          <a:p>
            <a:pPr indent="0" algn="just">
              <a:buFont typeface="Wingdings" panose="05000000000000000000" charset="0"/>
              <a:buNone/>
              <a:defRPr/>
            </a:pPr>
            <a:r>
              <a:rPr lang="en-US" sz="2800" dirty="0">
                <a:solidFill>
                  <a:schemeClr val="tx1"/>
                </a:solidFill>
                <a:latin typeface="Times New Roman" panose="02020603050405020304" charset="0"/>
                <a:cs typeface="Times New Roman" panose="02020603050405020304" charset="0"/>
                <a:sym typeface="+mn-ea"/>
              </a:rPr>
              <a:t> </a:t>
            </a:r>
            <a:endParaRPr lang="en-US" altLang="en-US" sz="2800" dirty="0">
              <a:solidFill>
                <a:schemeClr val="tx1"/>
              </a:solidFill>
              <a:latin typeface="Times New Roman" panose="02020603050405020304" charset="0"/>
              <a:cs typeface="Times New Roman" panose="02020603050405020304" charset="0"/>
              <a:sym typeface="+mn-ea"/>
            </a:endParaRPr>
          </a:p>
        </p:txBody>
      </p:sp>
      <p:sp>
        <p:nvSpPr>
          <p:cNvPr id="3" name="五边形 2"/>
          <p:cNvSpPr/>
          <p:nvPr/>
        </p:nvSpPr>
        <p:spPr>
          <a:xfrm>
            <a:off x="304800" y="1781175"/>
            <a:ext cx="2654300" cy="720090"/>
          </a:xfrm>
          <a:prstGeom prst="homePlate">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Regular" panose="02020503050405090304" charset="0"/>
                <a:cs typeface="Times New Roman Regular" panose="02020503050405090304" charset="0"/>
              </a:rPr>
              <a:t>A. metaphor  </a:t>
            </a:r>
            <a:r>
              <a:rPr lang="zh-CN" altLang="en-US" sz="2800" b="1">
                <a:latin typeface="Times New Roman Regular" panose="02020503050405090304" charset="0"/>
                <a:cs typeface="Times New Roman Regular" panose="02020503050405090304" charset="0"/>
              </a:rPr>
              <a:t>暗喻</a:t>
            </a:r>
            <a:endParaRPr lang="zh-CN" altLang="en-US" sz="2800" b="1">
              <a:latin typeface="Times New Roman Regular" panose="02020503050405090304" charset="0"/>
              <a:cs typeface="Times New Roman Regular" panose="02020503050405090304" charset="0"/>
            </a:endParaRPr>
          </a:p>
        </p:txBody>
      </p:sp>
      <p:sp>
        <p:nvSpPr>
          <p:cNvPr id="4" name="五边形 3"/>
          <p:cNvSpPr/>
          <p:nvPr>
            <p:custDataLst>
              <p:tags r:id="rId3"/>
            </p:custDataLst>
          </p:nvPr>
        </p:nvSpPr>
        <p:spPr>
          <a:xfrm>
            <a:off x="5877560" y="1781810"/>
            <a:ext cx="2747010" cy="720090"/>
          </a:xfrm>
          <a:prstGeom prst="homePlate">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en-US" altLang="zh-CN" sz="2400" b="1">
                <a:latin typeface="Times New Roman Regular" panose="02020503050405090304" charset="0"/>
                <a:cs typeface="Times New Roman Regular" panose="02020503050405090304" charset="0"/>
              </a:rPr>
              <a:t>C. personification拟人</a:t>
            </a:r>
            <a:endParaRPr lang="en-US" altLang="zh-CN" sz="2400" b="1">
              <a:latin typeface="Times New Roman Regular" panose="02020503050405090304" charset="0"/>
              <a:cs typeface="Times New Roman Regular" panose="02020503050405090304" charset="0"/>
            </a:endParaRPr>
          </a:p>
        </p:txBody>
      </p:sp>
      <p:sp>
        <p:nvSpPr>
          <p:cNvPr id="7" name="五边形 6"/>
          <p:cNvSpPr/>
          <p:nvPr>
            <p:custDataLst>
              <p:tags r:id="rId4"/>
            </p:custDataLst>
          </p:nvPr>
        </p:nvSpPr>
        <p:spPr>
          <a:xfrm>
            <a:off x="3091180" y="1781810"/>
            <a:ext cx="2654300" cy="720090"/>
          </a:xfrm>
          <a:prstGeom prst="homePlate">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Regular" panose="02020503050405090304" charset="0"/>
                <a:cs typeface="Times New Roman Regular" panose="02020503050405090304" charset="0"/>
              </a:rPr>
              <a:t>B. simile 明喻</a:t>
            </a:r>
            <a:endParaRPr lang="en-US" altLang="zh-CN" sz="2800" b="1">
              <a:latin typeface="Times New Roman Regular" panose="02020503050405090304" charset="0"/>
              <a:cs typeface="Times New Roman Regular" panose="02020503050405090304" charset="0"/>
            </a:endParaRPr>
          </a:p>
        </p:txBody>
      </p:sp>
      <p:sp>
        <p:nvSpPr>
          <p:cNvPr id="8" name="五边形 7"/>
          <p:cNvSpPr/>
          <p:nvPr>
            <p:custDataLst>
              <p:tags r:id="rId5"/>
            </p:custDataLst>
          </p:nvPr>
        </p:nvSpPr>
        <p:spPr>
          <a:xfrm>
            <a:off x="8756650" y="1708150"/>
            <a:ext cx="2654300" cy="720090"/>
          </a:xfrm>
          <a:prstGeom prst="homePlate">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400" b="1">
                <a:latin typeface="Times New Roman Regular" panose="02020503050405090304" charset="0"/>
                <a:cs typeface="Times New Roman Regular" panose="02020503050405090304" charset="0"/>
                <a:sym typeface="+mn-ea"/>
              </a:rPr>
              <a:t>D. exaggeration夸张</a:t>
            </a:r>
            <a:endParaRPr lang="en-US" altLang="zh-CN" sz="2400" b="1">
              <a:latin typeface="Times New Roman Regular" panose="02020503050405090304" charset="0"/>
              <a:cs typeface="Times New Roman Regular" panose="02020503050405090304" charset="0"/>
              <a:sym typeface="+mn-ea"/>
            </a:endParaRPr>
          </a:p>
        </p:txBody>
      </p:sp>
      <p:pic>
        <p:nvPicPr>
          <p:cNvPr id="9" name="图片 8"/>
          <p:cNvPicPr>
            <a:picLocks noChangeAspect="1"/>
          </p:cNvPicPr>
          <p:nvPr/>
        </p:nvPicPr>
        <p:blipFill>
          <a:blip r:embed="rId6"/>
          <a:stretch>
            <a:fillRect/>
          </a:stretch>
        </p:blipFill>
        <p:spPr>
          <a:xfrm>
            <a:off x="9364980" y="686435"/>
            <a:ext cx="2649220" cy="1986915"/>
          </a:xfrm>
          <a:prstGeom prst="rect">
            <a:avLst/>
          </a:prstGeom>
        </p:spPr>
      </p:pic>
      <p:pic>
        <p:nvPicPr>
          <p:cNvPr id="11" name="图片 10" descr="13681727016989_.pic"/>
          <p:cNvPicPr>
            <a:picLocks noChangeAspect="1"/>
          </p:cNvPicPr>
          <p:nvPr/>
        </p:nvPicPr>
        <p:blipFill>
          <a:blip r:embed="rId7"/>
          <a:stretch>
            <a:fillRect/>
          </a:stretch>
        </p:blipFill>
        <p:spPr>
          <a:xfrm>
            <a:off x="9190355" y="2874010"/>
            <a:ext cx="2748280" cy="1816100"/>
          </a:xfrm>
          <a:prstGeom prst="rect">
            <a:avLst/>
          </a:prstGeom>
        </p:spPr>
      </p:pic>
      <p:pic>
        <p:nvPicPr>
          <p:cNvPr id="12" name="图片 11"/>
          <p:cNvPicPr>
            <a:picLocks noChangeAspect="1"/>
          </p:cNvPicPr>
          <p:nvPr/>
        </p:nvPicPr>
        <p:blipFill>
          <a:blip r:embed="rId8"/>
          <a:stretch>
            <a:fillRect/>
          </a:stretch>
        </p:blipFill>
        <p:spPr>
          <a:xfrm>
            <a:off x="9190355" y="4796790"/>
            <a:ext cx="2748280" cy="1832610"/>
          </a:xfrm>
          <a:prstGeom prst="rect">
            <a:avLst/>
          </a:prstGeom>
        </p:spPr>
      </p:pic>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linds(horizontal)">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linds(horizont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nvSpPr>
        <p:spPr>
          <a:xfrm>
            <a:off x="1181233" y="1561862"/>
            <a:ext cx="10197846" cy="3140583"/>
          </a:xfrm>
          <a:prstGeom prst="rect">
            <a:avLst/>
          </a:prstGeom>
          <a:noFill/>
        </p:spPr>
        <p:txBody>
          <a:bodyPr anchor="t"/>
          <a:lstStyle/>
          <a:p>
            <a:pPr marL="0" algn="l"/>
            <a:r>
              <a:rPr lang="zh-CN" altLang="en-US" sz="6400" b="1" i="0">
                <a:solidFill>
                  <a:srgbClr val="333333">
                    <a:alpha val="100000"/>
                  </a:srgbClr>
                </a:solidFill>
                <a:effectLst>
                  <a:outerShdw blurRad="28575" dist="57150" dir="2700000" rotWithShape="0">
                    <a:srgbClr val="333333">
                      <a:alpha val="40000"/>
                    </a:srgbClr>
                  </a:outerShdw>
                </a:effectLst>
                <a:latin typeface="微软雅黑" panose="020B0503020204020204" charset="-122"/>
                <a:ea typeface="微软雅黑" panose="020B0503020204020204" charset="-122"/>
              </a:rPr>
              <a:t>Unit 4 Natural Disasters</a:t>
            </a:r>
            <a:endParaRPr lang="zh-CN" altLang="en-US" sz="6400" b="1" i="0">
              <a:solidFill>
                <a:srgbClr val="333333">
                  <a:alpha val="100000"/>
                </a:srgbClr>
              </a:solidFill>
              <a:effectLst>
                <a:outerShdw blurRad="28575" dist="57150" dir="2700000" rotWithShape="0">
                  <a:srgbClr val="333333">
                    <a:alpha val="40000"/>
                  </a:srgbClr>
                </a:outerShdw>
              </a:effectLst>
              <a:latin typeface="微软雅黑" panose="020B0503020204020204" charset="-122"/>
              <a:ea typeface="微软雅黑" panose="020B0503020204020204" charset="-122"/>
            </a:endParaRPr>
          </a:p>
        </p:txBody>
      </p:sp>
      <p:sp>
        <p:nvSpPr>
          <p:cNvPr id="3" name="形状1"/>
          <p:cNvSpPr txBox="1"/>
          <p:nvPr/>
        </p:nvSpPr>
        <p:spPr>
          <a:xfrm>
            <a:off x="3349704" y="3119638"/>
            <a:ext cx="6179439" cy="584778"/>
          </a:xfrm>
          <a:prstGeom prst="rect">
            <a:avLst/>
          </a:prstGeom>
          <a:solidFill>
            <a:srgbClr val="FFFFFF">
              <a:alpha val="0"/>
            </a:srgbClr>
          </a:solidFill>
          <a:ln w="9525">
            <a:solidFill>
              <a:srgbClr val="FFFFFF">
                <a:alpha val="0"/>
              </a:srgbClr>
            </a:solidFill>
          </a:ln>
        </p:spPr>
        <p:txBody>
          <a:bodyPr anchor="t"/>
          <a:lstStyle/>
          <a:p>
            <a:pPr marL="0" algn="l"/>
            <a:r>
              <a:rPr lang="zh-CN" altLang="en-US" sz="4000" b="1" i="0">
                <a:solidFill>
                  <a:srgbClr val="203864">
                    <a:alpha val="100000"/>
                  </a:srgbClr>
                </a:solidFill>
                <a:effectLst>
                  <a:reflection blurRad="6350" endA="300" endPos="70000" dist="47625" dir="5400000" sy="-100000" algn="bl" rotWithShape="0"/>
                </a:effectLst>
                <a:latin typeface="微软雅黑" panose="020B0503020204020204" charset="-122"/>
                <a:ea typeface="微软雅黑" panose="020B0503020204020204" charset="-122"/>
              </a:rPr>
              <a:t>Reading and Thinking</a:t>
            </a:r>
            <a:endParaRPr lang="zh-CN" altLang="en-US" sz="4000" b="1" i="0">
              <a:solidFill>
                <a:srgbClr val="203864">
                  <a:alpha val="100000"/>
                </a:srgbClr>
              </a:solidFill>
              <a:effectLst>
                <a:reflection blurRad="6350" endA="300" endPos="70000" dist="47625" dir="5400000" sy="-100000" algn="bl" rotWithShape="0"/>
              </a:effectLst>
              <a:latin typeface="微软雅黑" panose="020B0503020204020204" charset="-122"/>
              <a:ea typeface="微软雅黑" panose="020B0503020204020204" charset="-122"/>
            </a:endParaRPr>
          </a:p>
        </p:txBody>
      </p:sp>
      <p:pic>
        <p:nvPicPr>
          <p:cNvPr id="4" name="图片 3" descr="图片1"/>
          <p:cNvPicPr>
            <a:picLocks noChangeAspect="1"/>
          </p:cNvPicPr>
          <p:nvPr/>
        </p:nvPicPr>
        <p:blipFill>
          <a:blip r:embed="rId1"/>
          <a:stretch>
            <a:fillRect/>
          </a:stretch>
        </p:blipFill>
        <p:spPr>
          <a:xfrm>
            <a:off x="609600" y="0"/>
            <a:ext cx="10972800" cy="6858000"/>
          </a:xfrm>
          <a:prstGeom prst="rect">
            <a:avLst/>
          </a:prstGeom>
        </p:spPr>
      </p:pic>
      <p:sp>
        <p:nvSpPr>
          <p:cNvPr id="5" name="文本1"/>
          <p:cNvSpPr txBox="1"/>
          <p:nvPr/>
        </p:nvSpPr>
        <p:spPr>
          <a:xfrm>
            <a:off x="1308233" y="1688862"/>
            <a:ext cx="10197846" cy="3140583"/>
          </a:xfrm>
          <a:prstGeom prst="rect">
            <a:avLst/>
          </a:prstGeom>
          <a:noFill/>
        </p:spPr>
        <p:txBody>
          <a:bodyPr anchor="t"/>
          <a:p>
            <a:pPr marL="0" algn="l"/>
            <a:r>
              <a:rPr lang="zh-CN" altLang="en-US" sz="6400" b="1" i="0">
                <a:solidFill>
                  <a:srgbClr val="333333">
                    <a:alpha val="100000"/>
                  </a:srgbClr>
                </a:solidFill>
                <a:effectLst>
                  <a:outerShdw blurRad="28575" dist="57150" dir="2700000" rotWithShape="0">
                    <a:srgbClr val="333333">
                      <a:alpha val="40000"/>
                    </a:srgbClr>
                  </a:outerShdw>
                </a:effectLst>
                <a:latin typeface="微软雅黑" panose="020B0503020204020204" charset="-122"/>
                <a:ea typeface="微软雅黑" panose="020B0503020204020204" charset="-122"/>
              </a:rPr>
              <a:t>Unit 4 Natural Disasters</a:t>
            </a:r>
            <a:endParaRPr lang="zh-CN" altLang="en-US" sz="6400" b="1" i="0">
              <a:solidFill>
                <a:srgbClr val="333333">
                  <a:alpha val="100000"/>
                </a:srgbClr>
              </a:solidFill>
              <a:effectLst>
                <a:outerShdw blurRad="28575" dist="57150" dir="2700000" rotWithShape="0">
                  <a:srgbClr val="333333">
                    <a:alpha val="40000"/>
                  </a:srgbClr>
                </a:outerShdw>
              </a:effectLst>
              <a:latin typeface="微软雅黑" panose="020B0503020204020204" charset="-122"/>
              <a:ea typeface="微软雅黑" panose="020B0503020204020204" charset="-122"/>
            </a:endParaRPr>
          </a:p>
        </p:txBody>
      </p:sp>
      <p:sp>
        <p:nvSpPr>
          <p:cNvPr id="6" name="形状1"/>
          <p:cNvSpPr txBox="1"/>
          <p:nvPr/>
        </p:nvSpPr>
        <p:spPr>
          <a:xfrm>
            <a:off x="3476704" y="3246638"/>
            <a:ext cx="6179439" cy="584778"/>
          </a:xfrm>
          <a:prstGeom prst="rect">
            <a:avLst/>
          </a:prstGeom>
          <a:solidFill>
            <a:srgbClr val="FFFFFF">
              <a:alpha val="0"/>
            </a:srgbClr>
          </a:solidFill>
          <a:ln w="9525">
            <a:solidFill>
              <a:srgbClr val="FFFFFF">
                <a:alpha val="0"/>
              </a:srgbClr>
            </a:solidFill>
          </a:ln>
        </p:spPr>
        <p:txBody>
          <a:bodyPr anchor="t"/>
          <a:p>
            <a:pPr marL="0" algn="l"/>
            <a:r>
              <a:rPr lang="zh-CN" altLang="en-US" sz="4000" b="1" i="0">
                <a:solidFill>
                  <a:srgbClr val="203864">
                    <a:alpha val="100000"/>
                  </a:srgbClr>
                </a:solidFill>
                <a:effectLst>
                  <a:reflection blurRad="6350" endA="300" endPos="70000" dist="47625" dir="5400000" sy="-100000" algn="bl" rotWithShape="0"/>
                </a:effectLst>
                <a:latin typeface="微软雅黑" panose="020B0503020204020204" charset="-122"/>
                <a:ea typeface="微软雅黑" panose="020B0503020204020204" charset="-122"/>
              </a:rPr>
              <a:t>Reading and Thinking</a:t>
            </a:r>
            <a:endParaRPr lang="zh-CN" altLang="en-US" sz="4000" b="1" i="0">
              <a:solidFill>
                <a:srgbClr val="203864">
                  <a:alpha val="100000"/>
                </a:srgbClr>
              </a:solidFill>
              <a:effectLst>
                <a:reflection blurRad="6350" endA="300" endPos="70000" dist="47625" dir="5400000" sy="-100000" algn="bl" rotWithShape="0"/>
              </a:effectLst>
              <a:latin typeface="微软雅黑" panose="020B0503020204020204" charset="-122"/>
              <a:ea typeface="微软雅黑" panose="020B0503020204020204" charset="-12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6558915" cy="719455"/>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language feature</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53340" y="755015"/>
            <a:ext cx="11595735" cy="953135"/>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Part2: Besides numbers, what kind of </a:t>
            </a:r>
            <a:r>
              <a:rPr lang="en-US" altLang="zh-CN" sz="2800" b="1">
                <a:solidFill>
                  <a:schemeClr val="tx1"/>
                </a:solidFill>
                <a:latin typeface="Times New Roman Bold" panose="02020503050405090304" charset="0"/>
                <a:ea typeface="微软雅黑" panose="020B0503020204020204" charset="-122"/>
                <a:cs typeface="Times New Roman Bold" panose="02020503050405090304" charset="0"/>
                <a:sym typeface="+mn-ea"/>
              </a:rPr>
              <a:t>figure of speech</a:t>
            </a:r>
            <a:r>
              <a:rPr lang="en-US" altLang="zh-CN" sz="2800">
                <a:latin typeface="Times New Roman" panose="02020603050405020304" charset="0"/>
                <a:ea typeface="微软雅黑" panose="020B0503020204020204" charset="-122"/>
                <a:cs typeface="Times New Roman" panose="02020603050405020304" charset="0"/>
                <a:sym typeface="+mn-ea"/>
              </a:rPr>
              <a:t>(</a:t>
            </a:r>
            <a:r>
              <a:rPr lang="zh-CN" altLang="en-US" sz="2800">
                <a:latin typeface="Times New Roman" panose="02020603050405020304" charset="0"/>
                <a:ea typeface="微软雅黑" panose="020B0503020204020204" charset="-122"/>
                <a:cs typeface="Times New Roman" panose="02020603050405020304" charset="0"/>
                <a:sym typeface="+mn-ea"/>
              </a:rPr>
              <a:t>修辞）</a:t>
            </a:r>
            <a:r>
              <a:rPr lang="en-US" altLang="zh-CN" sz="2800">
                <a:latin typeface="Times New Roman" panose="02020603050405020304" charset="0"/>
                <a:ea typeface="微软雅黑" panose="020B0503020204020204" charset="-122"/>
                <a:cs typeface="Times New Roman" panose="02020603050405020304" charset="0"/>
                <a:sym typeface="+mn-ea"/>
              </a:rPr>
              <a:t>did the writer use to show its damage? </a:t>
            </a:r>
            <a:endParaRPr lang="zh-CN" altLang="en-US" sz="2800">
              <a:latin typeface="Times New Roman" panose="02020603050405020304" charset="0"/>
              <a:ea typeface="微软雅黑" panose="020B0503020204020204" charset="-122"/>
              <a:cs typeface="Times New Roman" panose="02020603050405020304" charset="0"/>
              <a:sym typeface="+mn-ea"/>
            </a:endParaRPr>
          </a:p>
        </p:txBody>
      </p:sp>
      <p:sp>
        <p:nvSpPr>
          <p:cNvPr id="10" name="圆角矩形 9"/>
          <p:cNvSpPr/>
          <p:nvPr>
            <p:custDataLst>
              <p:tags r:id="rId2"/>
            </p:custDataLst>
          </p:nvPr>
        </p:nvSpPr>
        <p:spPr>
          <a:xfrm>
            <a:off x="53340" y="2009775"/>
            <a:ext cx="11946255" cy="4544695"/>
          </a:xfrm>
          <a:prstGeom prst="roundRect">
            <a:avLst/>
          </a:prstGeom>
          <a:solidFill>
            <a:schemeClr val="lt1"/>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p>
            <a:pPr marL="342900" indent="-342900" algn="just">
              <a:buFont typeface="Wingdings" panose="05000000000000000000" charset="0"/>
              <a:buChar char="l"/>
              <a:defRPr/>
            </a:pPr>
            <a:endParaRPr lang="en-US" sz="2800" dirty="0">
              <a:solidFill>
                <a:schemeClr val="tx2"/>
              </a:solidFill>
              <a:latin typeface="Times New Roman" panose="02020603050405020304" charset="0"/>
              <a:cs typeface="Times New Roman" panose="02020603050405020304" charset="0"/>
              <a:sym typeface="+mn-ea"/>
            </a:endParaRPr>
          </a:p>
          <a:p>
            <a:pPr indent="0" algn="just">
              <a:buFont typeface="Wingdings" panose="05000000000000000000" charset="0"/>
              <a:buNone/>
              <a:defRPr/>
            </a:pPr>
            <a:endParaRPr lang="en-US" sz="2800" dirty="0">
              <a:solidFill>
                <a:schemeClr val="tx2"/>
              </a:solidFill>
              <a:latin typeface="Times New Roman" panose="02020603050405020304" charset="0"/>
              <a:cs typeface="Times New Roman" panose="02020603050405020304" charset="0"/>
              <a:sym typeface="+mn-ea"/>
            </a:endParaRPr>
          </a:p>
          <a:p>
            <a:pPr marL="342900" indent="-342900" algn="just" fontAlgn="auto">
              <a:lnSpc>
                <a:spcPct val="150000"/>
              </a:lnSpc>
              <a:buFont typeface="Wingdings" panose="05000000000000000000" charset="0"/>
              <a:buChar char="l"/>
              <a:defRPr/>
            </a:pPr>
            <a:r>
              <a:rPr lang="en-US" sz="2800" dirty="0">
                <a:solidFill>
                  <a:schemeClr val="tx2"/>
                </a:solidFill>
                <a:latin typeface="Times New Roman Regular" panose="02020503050405090304" charset="0"/>
                <a:cs typeface="Times New Roman Regular" panose="02020503050405090304" charset="0"/>
                <a:sym typeface="+mn-ea"/>
              </a:rPr>
              <a:t>It </a:t>
            </a:r>
            <a:r>
              <a:rPr lang="en-US" sz="2800" b="1" dirty="0">
                <a:solidFill>
                  <a:srgbClr val="FF0000"/>
                </a:solidFill>
                <a:latin typeface="Times New Roman Regular" panose="02020503050405090304" charset="0"/>
                <a:cs typeface="Times New Roman Regular" panose="02020503050405090304" charset="0"/>
                <a:sym typeface="+mn-ea"/>
              </a:rPr>
              <a:t>seemed as if</a:t>
            </a:r>
            <a:r>
              <a:rPr lang="en-US" sz="2800" dirty="0">
                <a:solidFill>
                  <a:schemeClr val="tx2"/>
                </a:solidFill>
                <a:latin typeface="Times New Roman Regular" panose="02020503050405090304" charset="0"/>
                <a:cs typeface="Times New Roman Regular" panose="02020503050405090304" charset="0"/>
                <a:sym typeface="+mn-ea"/>
              </a:rPr>
              <a:t> the world were coming to an end! </a:t>
            </a:r>
            <a:r>
              <a:rPr lang="zh-CN" altLang="en-US" sz="2800" dirty="0">
                <a:solidFill>
                  <a:schemeClr val="tx2"/>
                </a:solidFill>
                <a:latin typeface="Times New Roman Regular" panose="02020503050405090304" charset="0"/>
                <a:cs typeface="Times New Roman Regular" panose="02020503050405090304" charset="0"/>
                <a:sym typeface="+mn-ea"/>
              </a:rPr>
              <a:t>（</a:t>
            </a:r>
            <a:r>
              <a:rPr lang="en-US" altLang="zh-CN" sz="2800" dirty="0">
                <a:solidFill>
                  <a:srgbClr val="C00000"/>
                </a:solidFill>
                <a:latin typeface="Times New Roman Regular" panose="02020503050405090304" charset="0"/>
                <a:cs typeface="Times New Roman Regular" panose="02020503050405090304" charset="0"/>
                <a:sym typeface="+mn-ea"/>
              </a:rPr>
              <a:t>Para.2; Line 1)</a:t>
            </a:r>
            <a:r>
              <a:rPr lang="en-US" altLang="zh-CN" sz="2800" dirty="0">
                <a:solidFill>
                  <a:schemeClr val="tx2"/>
                </a:solidFill>
                <a:latin typeface="Times New Roman Regular" panose="02020503050405090304" charset="0"/>
                <a:cs typeface="Times New Roman Regular" panose="02020503050405090304" charset="0"/>
                <a:sym typeface="+mn-ea"/>
              </a:rPr>
              <a:t> </a:t>
            </a:r>
            <a:endParaRPr lang="en-US" altLang="zh-CN" sz="2800" dirty="0">
              <a:solidFill>
                <a:schemeClr val="tx2"/>
              </a:solidFill>
              <a:latin typeface="Times New Roman Regular" panose="02020503050405090304" charset="0"/>
              <a:cs typeface="Times New Roman Regular" panose="02020503050405090304" charset="0"/>
              <a:sym typeface="+mn-ea"/>
            </a:endParaRPr>
          </a:p>
          <a:p>
            <a:pPr indent="0" algn="just" fontAlgn="auto">
              <a:lnSpc>
                <a:spcPct val="150000"/>
              </a:lnSpc>
              <a:buFont typeface="Wingdings" panose="05000000000000000000" charset="0"/>
              <a:buNone/>
              <a:defRPr/>
            </a:pPr>
            <a:endParaRPr lang="en-US" altLang="zh-CN" sz="2800" dirty="0">
              <a:solidFill>
                <a:schemeClr val="tx2"/>
              </a:solidFill>
              <a:latin typeface="Times New Roman Regular" panose="02020503050405090304" charset="0"/>
              <a:cs typeface="Times New Roman Regular" panose="02020503050405090304" charset="0"/>
              <a:sym typeface="+mn-ea"/>
            </a:endParaRPr>
          </a:p>
          <a:p>
            <a:pPr marL="342900" indent="-342900" algn="just" fontAlgn="auto">
              <a:lnSpc>
                <a:spcPct val="150000"/>
              </a:lnSpc>
              <a:buFont typeface="Wingdings" panose="05000000000000000000" charset="0"/>
              <a:buChar char="l"/>
              <a:defRPr/>
            </a:pPr>
            <a:r>
              <a:rPr lang="en-US" sz="2800" dirty="0">
                <a:solidFill>
                  <a:srgbClr val="FF0000"/>
                </a:solidFill>
                <a:latin typeface="Times New Roman Regular" panose="02020503050405090304" charset="0"/>
                <a:cs typeface="Times New Roman Regular" panose="02020503050405090304" charset="0"/>
                <a:sym typeface="+mn-ea"/>
              </a:rPr>
              <a:t>Hard hills of rock</a:t>
            </a:r>
            <a:r>
              <a:rPr lang="en-US" sz="2800" dirty="0">
                <a:solidFill>
                  <a:schemeClr val="tx1">
                    <a:lumMod val="95000"/>
                    <a:lumOff val="5000"/>
                  </a:schemeClr>
                </a:solidFill>
                <a:latin typeface="Times New Roman Regular" panose="02020503050405090304" charset="0"/>
                <a:cs typeface="Times New Roman Regular" panose="02020503050405090304" charset="0"/>
                <a:sym typeface="+mn-ea"/>
              </a:rPr>
              <a:t> became </a:t>
            </a:r>
            <a:r>
              <a:rPr lang="en-US" sz="2800" dirty="0">
                <a:solidFill>
                  <a:srgbClr val="FF0000"/>
                </a:solidFill>
                <a:latin typeface="Times New Roman Regular" panose="02020503050405090304" charset="0"/>
                <a:cs typeface="Times New Roman Regular" panose="02020503050405090304" charset="0"/>
                <a:sym typeface="+mn-ea"/>
              </a:rPr>
              <a:t>rivers of dirt</a:t>
            </a:r>
            <a:r>
              <a:rPr lang="en-US" sz="2800" dirty="0">
                <a:solidFill>
                  <a:schemeClr val="tx1">
                    <a:lumMod val="95000"/>
                    <a:lumOff val="5000"/>
                  </a:schemeClr>
                </a:solidFill>
                <a:latin typeface="Times New Roman Regular" panose="02020503050405090304" charset="0"/>
                <a:cs typeface="Times New Roman Regular" panose="02020503050405090304" charset="0"/>
                <a:sym typeface="+mn-ea"/>
              </a:rPr>
              <a:t>.(</a:t>
            </a:r>
            <a:r>
              <a:rPr lang="en-US" sz="2800" dirty="0">
                <a:solidFill>
                  <a:srgbClr val="C00000"/>
                </a:solidFill>
                <a:latin typeface="Times New Roman Regular" panose="02020503050405090304" charset="0"/>
                <a:cs typeface="Times New Roman Regular" panose="02020503050405090304" charset="0"/>
                <a:sym typeface="+mn-ea"/>
              </a:rPr>
              <a:t>Para.2; L</a:t>
            </a:r>
            <a:r>
              <a:rPr lang="en-US" altLang="zh-CN" sz="2800" dirty="0">
                <a:solidFill>
                  <a:srgbClr val="C00000"/>
                </a:solidFill>
                <a:latin typeface="Times New Roman Regular" panose="02020503050405090304" charset="0"/>
                <a:cs typeface="Times New Roman Regular" panose="02020503050405090304" charset="0"/>
                <a:sym typeface="+mn-ea"/>
              </a:rPr>
              <a:t>ine 5</a:t>
            </a:r>
            <a:r>
              <a:rPr lang="en-US" sz="2800" dirty="0">
                <a:solidFill>
                  <a:srgbClr val="C00000"/>
                </a:solidFill>
                <a:latin typeface="Times New Roman Regular" panose="02020503050405090304" charset="0"/>
                <a:cs typeface="Times New Roman Regular" panose="02020503050405090304" charset="0"/>
                <a:sym typeface="+mn-ea"/>
              </a:rPr>
              <a:t>)</a:t>
            </a:r>
            <a:endParaRPr lang="en-US" sz="2800" dirty="0">
              <a:solidFill>
                <a:srgbClr val="C00000"/>
              </a:solidFill>
              <a:latin typeface="Times New Roman Regular" panose="02020503050405090304" charset="0"/>
              <a:cs typeface="Times New Roman Regular" panose="02020503050405090304" charset="0"/>
              <a:sym typeface="+mn-ea"/>
            </a:endParaRPr>
          </a:p>
          <a:p>
            <a:pPr marL="342900" indent="-342900" algn="just" fontAlgn="auto">
              <a:lnSpc>
                <a:spcPct val="150000"/>
              </a:lnSpc>
              <a:buFont typeface="Wingdings" panose="05000000000000000000" charset="0"/>
              <a:buChar char="l"/>
              <a:defRPr/>
            </a:pPr>
            <a:endParaRPr lang="en-US" sz="2800" dirty="0">
              <a:solidFill>
                <a:srgbClr val="C00000"/>
              </a:solidFill>
              <a:latin typeface="Times New Roman Regular" panose="02020503050405090304" charset="0"/>
              <a:cs typeface="Times New Roman Regular" panose="02020503050405090304" charset="0"/>
              <a:sym typeface="+mn-ea"/>
            </a:endParaRPr>
          </a:p>
          <a:p>
            <a:pPr marL="342900" indent="-342900" algn="just" fontAlgn="auto">
              <a:lnSpc>
                <a:spcPct val="150000"/>
              </a:lnSpc>
              <a:buFont typeface="Wingdings" panose="05000000000000000000" charset="0"/>
              <a:buChar char="l"/>
              <a:defRPr/>
            </a:pPr>
            <a:r>
              <a:rPr lang="en-US" sz="2800" dirty="0">
                <a:solidFill>
                  <a:schemeClr val="tx1">
                    <a:lumMod val="95000"/>
                    <a:lumOff val="5000"/>
                  </a:schemeClr>
                </a:solidFill>
                <a:latin typeface="Times New Roman Regular" panose="02020503050405090304" charset="0"/>
                <a:cs typeface="Times New Roman Regular" panose="02020503050405090304" charset="0"/>
                <a:sym typeface="+mn-ea"/>
              </a:rPr>
              <a:t>Bricks covered the ground </a:t>
            </a:r>
            <a:r>
              <a:rPr lang="en-US" sz="2800" b="1" dirty="0">
                <a:solidFill>
                  <a:srgbClr val="FF0000"/>
                </a:solidFill>
                <a:latin typeface="Times New Roman Regular" panose="02020503050405090304" charset="0"/>
                <a:cs typeface="Times New Roman Regular" panose="02020503050405090304" charset="0"/>
                <a:sym typeface="+mn-ea"/>
              </a:rPr>
              <a:t>like</a:t>
            </a:r>
            <a:r>
              <a:rPr lang="en-US" sz="2800" dirty="0">
                <a:solidFill>
                  <a:schemeClr val="tx1">
                    <a:lumMod val="95000"/>
                    <a:lumOff val="5000"/>
                  </a:schemeClr>
                </a:solidFill>
                <a:latin typeface="Times New Roman Regular" panose="02020503050405090304" charset="0"/>
                <a:cs typeface="Times New Roman Regular" panose="02020503050405090304" charset="0"/>
                <a:sym typeface="+mn-ea"/>
              </a:rPr>
              <a:t> red autumn leaves, but no wind could blow them away. (</a:t>
            </a:r>
            <a:r>
              <a:rPr lang="en-US" sz="2800" dirty="0">
                <a:solidFill>
                  <a:srgbClr val="C00000"/>
                </a:solidFill>
                <a:latin typeface="Times New Roman Regular" panose="02020503050405090304" charset="0"/>
                <a:cs typeface="Times New Roman Regular" panose="02020503050405090304" charset="0"/>
                <a:sym typeface="+mn-ea"/>
              </a:rPr>
              <a:t>Para.3; L</a:t>
            </a:r>
            <a:r>
              <a:rPr lang="en-US" altLang="zh-CN" sz="2800" dirty="0">
                <a:solidFill>
                  <a:srgbClr val="C00000"/>
                </a:solidFill>
                <a:latin typeface="Times New Roman Regular" panose="02020503050405090304" charset="0"/>
                <a:cs typeface="Times New Roman Regular" panose="02020503050405090304" charset="0"/>
                <a:sym typeface="+mn-ea"/>
              </a:rPr>
              <a:t>ine3</a:t>
            </a:r>
            <a:r>
              <a:rPr lang="en-US" sz="2800" dirty="0">
                <a:solidFill>
                  <a:schemeClr val="tx1">
                    <a:lumMod val="95000"/>
                    <a:lumOff val="5000"/>
                  </a:schemeClr>
                </a:solidFill>
                <a:latin typeface="Times New Roman Regular" panose="02020503050405090304" charset="0"/>
                <a:cs typeface="Times New Roman Regular" panose="02020503050405090304" charset="0"/>
                <a:sym typeface="+mn-ea"/>
              </a:rPr>
              <a:t>)</a:t>
            </a:r>
            <a:endParaRPr lang="en-US" sz="2800" dirty="0">
              <a:solidFill>
                <a:schemeClr val="tx1">
                  <a:lumMod val="95000"/>
                  <a:lumOff val="5000"/>
                </a:schemeClr>
              </a:solidFill>
              <a:latin typeface="Times New Roman Regular" panose="02020503050405090304" charset="0"/>
              <a:cs typeface="Times New Roman Regular" panose="02020503050405090304" charset="0"/>
            </a:endParaRPr>
          </a:p>
          <a:p>
            <a:pPr indent="0" algn="just">
              <a:buFont typeface="Wingdings" panose="05000000000000000000" charset="0"/>
              <a:buNone/>
              <a:defRPr/>
            </a:pPr>
            <a:endParaRPr lang="zh-CN" altLang="en-US" sz="2800" b="1" dirty="0">
              <a:solidFill>
                <a:schemeClr val="bg1"/>
              </a:solidFill>
              <a:highlight>
                <a:srgbClr val="808000"/>
              </a:highlight>
              <a:latin typeface="Times New Roman" panose="02020603050405020304" charset="0"/>
              <a:cs typeface="Times New Roman" panose="02020603050405020304" charset="0"/>
            </a:endParaRPr>
          </a:p>
          <a:p>
            <a:pPr indent="0" algn="just">
              <a:buFont typeface="Wingdings" panose="05000000000000000000" charset="0"/>
              <a:buNone/>
              <a:defRPr/>
            </a:pPr>
            <a:r>
              <a:rPr lang="en-US" sz="2800" dirty="0">
                <a:solidFill>
                  <a:schemeClr val="tx1"/>
                </a:solidFill>
                <a:latin typeface="Times New Roman" panose="02020603050405020304" charset="0"/>
                <a:cs typeface="Times New Roman" panose="02020603050405020304" charset="0"/>
                <a:sym typeface="+mn-ea"/>
              </a:rPr>
              <a:t> </a:t>
            </a:r>
            <a:endParaRPr lang="en-US" altLang="en-US" sz="2800" dirty="0">
              <a:solidFill>
                <a:schemeClr val="tx1"/>
              </a:solidFill>
              <a:latin typeface="Times New Roman" panose="02020603050405020304" charset="0"/>
              <a:cs typeface="Times New Roman" panose="02020603050405020304" charset="0"/>
              <a:sym typeface="+mn-ea"/>
            </a:endParaRPr>
          </a:p>
        </p:txBody>
      </p:sp>
      <p:sp>
        <p:nvSpPr>
          <p:cNvPr id="3" name="五边形 2"/>
          <p:cNvSpPr/>
          <p:nvPr/>
        </p:nvSpPr>
        <p:spPr>
          <a:xfrm>
            <a:off x="304800" y="1781175"/>
            <a:ext cx="2654300" cy="720090"/>
          </a:xfrm>
          <a:prstGeom prst="homePlate">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Regular" panose="02020503050405090304" charset="0"/>
                <a:cs typeface="Times New Roman Regular" panose="02020503050405090304" charset="0"/>
              </a:rPr>
              <a:t>A. metaphor  </a:t>
            </a:r>
            <a:r>
              <a:rPr lang="zh-CN" altLang="en-US" sz="2800" b="1">
                <a:latin typeface="Times New Roman Regular" panose="02020503050405090304" charset="0"/>
                <a:cs typeface="Times New Roman Regular" panose="02020503050405090304" charset="0"/>
              </a:rPr>
              <a:t>暗喻</a:t>
            </a:r>
            <a:endParaRPr lang="zh-CN" altLang="en-US" sz="2800" b="1">
              <a:latin typeface="Times New Roman Regular" panose="02020503050405090304" charset="0"/>
              <a:cs typeface="Times New Roman Regular" panose="02020503050405090304" charset="0"/>
            </a:endParaRPr>
          </a:p>
        </p:txBody>
      </p:sp>
      <p:sp>
        <p:nvSpPr>
          <p:cNvPr id="4" name="五边形 3"/>
          <p:cNvSpPr/>
          <p:nvPr>
            <p:custDataLst>
              <p:tags r:id="rId3"/>
            </p:custDataLst>
          </p:nvPr>
        </p:nvSpPr>
        <p:spPr>
          <a:xfrm>
            <a:off x="5877560" y="1781810"/>
            <a:ext cx="2747010" cy="720090"/>
          </a:xfrm>
          <a:prstGeom prst="homePlate">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en-US" altLang="zh-CN" sz="2400" b="1">
                <a:latin typeface="Times New Roman Regular" panose="02020503050405090304" charset="0"/>
                <a:cs typeface="Times New Roman Regular" panose="02020503050405090304" charset="0"/>
              </a:rPr>
              <a:t>C. personification拟人</a:t>
            </a:r>
            <a:endParaRPr lang="en-US" altLang="zh-CN" sz="2400" b="1">
              <a:latin typeface="Times New Roman Regular" panose="02020503050405090304" charset="0"/>
              <a:cs typeface="Times New Roman Regular" panose="02020503050405090304" charset="0"/>
            </a:endParaRPr>
          </a:p>
        </p:txBody>
      </p:sp>
      <p:sp>
        <p:nvSpPr>
          <p:cNvPr id="7" name="五边形 6"/>
          <p:cNvSpPr/>
          <p:nvPr>
            <p:custDataLst>
              <p:tags r:id="rId4"/>
            </p:custDataLst>
          </p:nvPr>
        </p:nvSpPr>
        <p:spPr>
          <a:xfrm>
            <a:off x="3091180" y="1781810"/>
            <a:ext cx="2654300" cy="720090"/>
          </a:xfrm>
          <a:prstGeom prst="homePlate">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Regular" panose="02020503050405090304" charset="0"/>
                <a:cs typeface="Times New Roman Regular" panose="02020503050405090304" charset="0"/>
              </a:rPr>
              <a:t>B. simile 明喻</a:t>
            </a:r>
            <a:endParaRPr lang="en-US" altLang="zh-CN" sz="2800" b="1">
              <a:latin typeface="Times New Roman Regular" panose="02020503050405090304" charset="0"/>
              <a:cs typeface="Times New Roman Regular" panose="02020503050405090304" charset="0"/>
            </a:endParaRPr>
          </a:p>
        </p:txBody>
      </p:sp>
      <p:sp>
        <p:nvSpPr>
          <p:cNvPr id="8" name="五边形 7"/>
          <p:cNvSpPr/>
          <p:nvPr>
            <p:custDataLst>
              <p:tags r:id="rId5"/>
            </p:custDataLst>
          </p:nvPr>
        </p:nvSpPr>
        <p:spPr>
          <a:xfrm>
            <a:off x="8756650" y="1708150"/>
            <a:ext cx="2654300" cy="720090"/>
          </a:xfrm>
          <a:prstGeom prst="homePlate">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400" b="1">
                <a:latin typeface="Times New Roman Regular" panose="02020503050405090304" charset="0"/>
                <a:cs typeface="Times New Roman Regular" panose="02020503050405090304" charset="0"/>
                <a:sym typeface="+mn-ea"/>
              </a:rPr>
              <a:t>D. exaggeration夸张</a:t>
            </a:r>
            <a:endParaRPr lang="en-US" altLang="zh-CN" sz="2400" b="1">
              <a:latin typeface="Times New Roman Regular" panose="02020503050405090304" charset="0"/>
              <a:cs typeface="Times New Roman Regular" panose="02020503050405090304" charset="0"/>
              <a:sym typeface="+mn-ea"/>
            </a:endParaRPr>
          </a:p>
        </p:txBody>
      </p:sp>
      <p:sp>
        <p:nvSpPr>
          <p:cNvPr id="2" name="五边形 1"/>
          <p:cNvSpPr/>
          <p:nvPr/>
        </p:nvSpPr>
        <p:spPr>
          <a:xfrm>
            <a:off x="4768850" y="3025140"/>
            <a:ext cx="2654300" cy="720090"/>
          </a:xfrm>
          <a:prstGeom prst="homePlate">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400" b="1">
                <a:latin typeface="Times New Roman Regular" panose="02020503050405090304" charset="0"/>
                <a:cs typeface="Times New Roman Regular" panose="02020503050405090304" charset="0"/>
                <a:sym typeface="+mn-ea"/>
              </a:rPr>
              <a:t>D. exaggeration夸张</a:t>
            </a:r>
            <a:endParaRPr lang="en-US" altLang="zh-CN" sz="2400" b="1">
              <a:latin typeface="Times New Roman Regular" panose="02020503050405090304" charset="0"/>
              <a:cs typeface="Times New Roman Regular" panose="02020503050405090304" charset="0"/>
              <a:sym typeface="+mn-ea"/>
            </a:endParaRPr>
          </a:p>
        </p:txBody>
      </p:sp>
      <p:sp>
        <p:nvSpPr>
          <p:cNvPr id="9" name="五边形 8"/>
          <p:cNvSpPr/>
          <p:nvPr/>
        </p:nvSpPr>
        <p:spPr>
          <a:xfrm>
            <a:off x="4859020" y="4269105"/>
            <a:ext cx="2654300" cy="720090"/>
          </a:xfrm>
          <a:prstGeom prst="homePlate">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Regular" panose="02020503050405090304" charset="0"/>
                <a:cs typeface="Times New Roman Regular" panose="02020503050405090304" charset="0"/>
              </a:rPr>
              <a:t>A. metaphor  </a:t>
            </a:r>
            <a:r>
              <a:rPr lang="zh-CN" altLang="en-US" sz="2800" b="1">
                <a:latin typeface="Times New Roman Regular" panose="02020503050405090304" charset="0"/>
                <a:cs typeface="Times New Roman Regular" panose="02020503050405090304" charset="0"/>
              </a:rPr>
              <a:t>暗喻</a:t>
            </a:r>
            <a:endParaRPr lang="zh-CN" altLang="en-US" sz="2800" b="1">
              <a:latin typeface="Times New Roman Regular" panose="02020503050405090304" charset="0"/>
              <a:cs typeface="Times New Roman Regular" panose="02020503050405090304" charset="0"/>
            </a:endParaRPr>
          </a:p>
        </p:txBody>
      </p:sp>
      <p:sp>
        <p:nvSpPr>
          <p:cNvPr id="11" name="五边形 10"/>
          <p:cNvSpPr/>
          <p:nvPr/>
        </p:nvSpPr>
        <p:spPr>
          <a:xfrm>
            <a:off x="4859020" y="5563235"/>
            <a:ext cx="2654300" cy="720090"/>
          </a:xfrm>
          <a:prstGeom prst="homePlate">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Regular" panose="02020503050405090304" charset="0"/>
                <a:cs typeface="Times New Roman Regular" panose="02020503050405090304" charset="0"/>
              </a:rPr>
              <a:t>B. simile 明喻</a:t>
            </a:r>
            <a:endParaRPr lang="en-US" altLang="zh-CN" sz="2800" b="1">
              <a:latin typeface="Times New Roman Regular" panose="02020503050405090304" charset="0"/>
              <a:cs typeface="Times New Roman Regular" panose="02020503050405090304" charset="0"/>
            </a:endParaRPr>
          </a:p>
        </p:txBody>
      </p:sp>
      <p:pic>
        <p:nvPicPr>
          <p:cNvPr id="12" name="图片 11"/>
          <p:cNvPicPr>
            <a:picLocks noChangeAspect="1"/>
          </p:cNvPicPr>
          <p:nvPr/>
        </p:nvPicPr>
        <p:blipFill>
          <a:blip r:embed="rId6"/>
          <a:stretch>
            <a:fillRect/>
          </a:stretch>
        </p:blipFill>
        <p:spPr>
          <a:xfrm>
            <a:off x="9181465" y="240030"/>
            <a:ext cx="2917190" cy="2188210"/>
          </a:xfrm>
          <a:prstGeom prst="rect">
            <a:avLst/>
          </a:prstGeom>
        </p:spPr>
      </p:pic>
      <p:pic>
        <p:nvPicPr>
          <p:cNvPr id="13" name="图片 12" descr="13681727016989_.pic"/>
          <p:cNvPicPr>
            <a:picLocks noChangeAspect="1"/>
          </p:cNvPicPr>
          <p:nvPr/>
        </p:nvPicPr>
        <p:blipFill>
          <a:blip r:embed="rId7"/>
          <a:stretch>
            <a:fillRect/>
          </a:stretch>
        </p:blipFill>
        <p:spPr>
          <a:xfrm>
            <a:off x="9013825" y="2604770"/>
            <a:ext cx="3084830" cy="2038985"/>
          </a:xfrm>
          <a:prstGeom prst="rect">
            <a:avLst/>
          </a:prstGeom>
        </p:spPr>
      </p:pic>
      <p:pic>
        <p:nvPicPr>
          <p:cNvPr id="14" name="图片 13"/>
          <p:cNvPicPr>
            <a:picLocks noChangeAspect="1"/>
          </p:cNvPicPr>
          <p:nvPr/>
        </p:nvPicPr>
        <p:blipFill>
          <a:blip r:embed="rId8"/>
          <a:stretch>
            <a:fillRect/>
          </a:stretch>
        </p:blipFill>
        <p:spPr>
          <a:xfrm>
            <a:off x="9181465" y="4684395"/>
            <a:ext cx="2756535" cy="1838325"/>
          </a:xfrm>
          <a:prstGeom prst="rect">
            <a:avLst/>
          </a:prstGeom>
        </p:spPr>
      </p:pic>
      <p:sp>
        <p:nvSpPr>
          <p:cNvPr id="15" name="流程图: 终止 14"/>
          <p:cNvSpPr/>
          <p:nvPr/>
        </p:nvSpPr>
        <p:spPr>
          <a:xfrm>
            <a:off x="6432550" y="1285240"/>
            <a:ext cx="5088890" cy="1319530"/>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r>
              <a:rPr lang="en-US" altLang="zh-CN" sz="2800" b="1" dirty="0">
                <a:latin typeface="Times New Roman" panose="02020603050405020304" charset="0"/>
                <a:cs typeface="Times New Roman" panose="02020603050405020304" charset="0"/>
              </a:rPr>
              <a:t>Using figure of speech gives us vivid and impressive picture .</a:t>
            </a:r>
            <a:endParaRPr lang="en-US" altLang="zh-CN" sz="2800" b="1" dirty="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linds(horizontal)">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blinds(horizontal)">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2" grpId="0" animBg="1"/>
      <p:bldP spid="2" grpId="1" animBg="1"/>
      <p:bldP spid="9" grpId="0" animBg="1"/>
      <p:bldP spid="9" grpId="1" animBg="1"/>
      <p:bldP spid="11" grpId="0" animBg="1"/>
      <p:bldP spid="11" grpId="1" animBg="1"/>
      <p:bldP spid="15" grpId="0" bldLvl="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6558915" cy="719455"/>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language feature</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53340" y="755015"/>
            <a:ext cx="11595735" cy="521970"/>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What is probably the text type? </a:t>
            </a:r>
            <a:endParaRPr lang="en-US" altLang="zh-CN" sz="2800">
              <a:latin typeface="Times New Roman" panose="02020603050405020304" charset="0"/>
              <a:ea typeface="微软雅黑" panose="020B0503020204020204" charset="-122"/>
              <a:cs typeface="Times New Roman" panose="02020603050405020304" charset="0"/>
              <a:sym typeface="+mn-ea"/>
            </a:endParaRPr>
          </a:p>
        </p:txBody>
      </p:sp>
      <p:sp>
        <p:nvSpPr>
          <p:cNvPr id="10" name="圆角矩形 9"/>
          <p:cNvSpPr/>
          <p:nvPr>
            <p:custDataLst>
              <p:tags r:id="rId2"/>
            </p:custDataLst>
          </p:nvPr>
        </p:nvSpPr>
        <p:spPr>
          <a:xfrm>
            <a:off x="259715" y="1597660"/>
            <a:ext cx="6435090" cy="3775710"/>
          </a:xfrm>
          <a:prstGeom prst="roundRect">
            <a:avLst/>
          </a:prstGeom>
          <a:solidFill>
            <a:schemeClr val="lt1"/>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p>
            <a:pPr indent="0" algn="just" fontAlgn="auto">
              <a:lnSpc>
                <a:spcPct val="150000"/>
              </a:lnSpc>
              <a:buFont typeface="Wingdings" panose="05000000000000000000" charset="0"/>
              <a:buNone/>
              <a:defRPr/>
            </a:pPr>
            <a:r>
              <a:rPr lang="en-US" altLang="en-US" sz="3200" dirty="0">
                <a:solidFill>
                  <a:schemeClr val="tx1"/>
                </a:solidFill>
                <a:latin typeface="Times New Roman" panose="02020603050405020304" charset="0"/>
                <a:cs typeface="Times New Roman" panose="02020603050405020304" charset="0"/>
                <a:sym typeface="+mn-ea"/>
              </a:rPr>
              <a:t>A. narration</a:t>
            </a:r>
            <a:r>
              <a:rPr lang="zh-CN" altLang="en-US" sz="3200" dirty="0">
                <a:solidFill>
                  <a:schemeClr val="tx1"/>
                </a:solidFill>
                <a:latin typeface="Times New Roman" panose="02020603050405020304" charset="0"/>
                <a:cs typeface="Times New Roman" panose="02020603050405020304" charset="0"/>
                <a:sym typeface="+mn-ea"/>
              </a:rPr>
              <a:t>（记叙文</a:t>
            </a:r>
            <a:r>
              <a:rPr lang="en-US" altLang="zh-CN" sz="3200" dirty="0">
                <a:solidFill>
                  <a:schemeClr val="tx1"/>
                </a:solidFill>
                <a:latin typeface="Times New Roman" panose="02020603050405020304" charset="0"/>
                <a:cs typeface="Times New Roman" panose="02020603050405020304" charset="0"/>
                <a:sym typeface="+mn-ea"/>
              </a:rPr>
              <a:t> </a:t>
            </a:r>
            <a:r>
              <a:rPr lang="zh-CN" altLang="en-US" sz="3200" dirty="0">
                <a:solidFill>
                  <a:schemeClr val="tx1"/>
                </a:solidFill>
                <a:latin typeface="Times New Roman" panose="02020603050405020304" charset="0"/>
                <a:cs typeface="Times New Roman" panose="02020603050405020304" charset="0"/>
                <a:sym typeface="+mn-ea"/>
              </a:rPr>
              <a:t>）</a:t>
            </a:r>
            <a:endParaRPr lang="en-US" altLang="en-US" sz="3200" dirty="0">
              <a:solidFill>
                <a:schemeClr val="tx1"/>
              </a:solidFill>
              <a:latin typeface="Times New Roman" panose="02020603050405020304" charset="0"/>
              <a:cs typeface="Times New Roman" panose="02020603050405020304" charset="0"/>
              <a:sym typeface="+mn-ea"/>
            </a:endParaRPr>
          </a:p>
          <a:p>
            <a:pPr indent="0" algn="just" fontAlgn="auto">
              <a:lnSpc>
                <a:spcPct val="150000"/>
              </a:lnSpc>
              <a:buFont typeface="Wingdings" panose="05000000000000000000" charset="0"/>
              <a:buNone/>
              <a:defRPr/>
            </a:pPr>
            <a:r>
              <a:rPr lang="en-US" altLang="en-US" sz="3200" dirty="0">
                <a:solidFill>
                  <a:schemeClr val="tx1"/>
                </a:solidFill>
                <a:latin typeface="Times New Roman" panose="02020603050405020304" charset="0"/>
                <a:cs typeface="Times New Roman" panose="02020603050405020304" charset="0"/>
                <a:sym typeface="+mn-ea"/>
              </a:rPr>
              <a:t>B. exposition</a:t>
            </a:r>
            <a:r>
              <a:rPr lang="zh-CN" altLang="en-US" sz="3200" dirty="0">
                <a:solidFill>
                  <a:schemeClr val="tx1"/>
                </a:solidFill>
                <a:latin typeface="Times New Roman" panose="02020603050405020304" charset="0"/>
                <a:cs typeface="Times New Roman" panose="02020603050405020304" charset="0"/>
                <a:sym typeface="+mn-ea"/>
              </a:rPr>
              <a:t>（说明文）</a:t>
            </a:r>
            <a:endParaRPr lang="en-US" altLang="en-US" sz="3200" dirty="0">
              <a:solidFill>
                <a:schemeClr val="tx1"/>
              </a:solidFill>
              <a:latin typeface="Times New Roman" panose="02020603050405020304" charset="0"/>
              <a:cs typeface="Times New Roman" panose="02020603050405020304" charset="0"/>
              <a:sym typeface="+mn-ea"/>
            </a:endParaRPr>
          </a:p>
          <a:p>
            <a:pPr indent="0" algn="just" fontAlgn="auto">
              <a:lnSpc>
                <a:spcPct val="150000"/>
              </a:lnSpc>
              <a:buFont typeface="Wingdings" panose="05000000000000000000" charset="0"/>
              <a:buNone/>
              <a:defRPr/>
            </a:pPr>
            <a:r>
              <a:rPr lang="en-US" altLang="zh-CN" sz="3200" dirty="0">
                <a:solidFill>
                  <a:schemeClr val="tx1"/>
                </a:solidFill>
                <a:latin typeface="Times New Roman" panose="02020603050405020304" charset="0"/>
                <a:cs typeface="Times New Roman" panose="02020603050405020304" charset="0"/>
                <a:sym typeface="+mn-ea"/>
              </a:rPr>
              <a:t>C. argumentation</a:t>
            </a:r>
            <a:r>
              <a:rPr lang="zh-CN" altLang="en-US" sz="3200" dirty="0">
                <a:solidFill>
                  <a:schemeClr val="tx1"/>
                </a:solidFill>
                <a:latin typeface="Times New Roman" panose="02020603050405020304" charset="0"/>
                <a:cs typeface="Times New Roman" panose="02020603050405020304" charset="0"/>
                <a:sym typeface="+mn-ea"/>
              </a:rPr>
              <a:t>（议论文）</a:t>
            </a:r>
            <a:endParaRPr lang="en-US" altLang="zh-CN" sz="3200" dirty="0">
              <a:solidFill>
                <a:schemeClr val="tx1"/>
              </a:solidFill>
              <a:latin typeface="Times New Roman" panose="02020603050405020304" charset="0"/>
              <a:cs typeface="Times New Roman" panose="02020603050405020304" charset="0"/>
              <a:sym typeface="+mn-ea"/>
            </a:endParaRPr>
          </a:p>
          <a:p>
            <a:pPr indent="0" algn="just" fontAlgn="auto">
              <a:lnSpc>
                <a:spcPct val="150000"/>
              </a:lnSpc>
              <a:buFont typeface="Wingdings" panose="05000000000000000000" charset="0"/>
              <a:buNone/>
              <a:defRPr/>
            </a:pPr>
            <a:r>
              <a:rPr lang="en-US" altLang="zh-CN" sz="3200" dirty="0">
                <a:solidFill>
                  <a:schemeClr val="tx1"/>
                </a:solidFill>
                <a:latin typeface="Times New Roman" panose="02020603050405020304" charset="0"/>
                <a:cs typeface="Times New Roman" panose="02020603050405020304" charset="0"/>
                <a:sym typeface="+mn-ea"/>
              </a:rPr>
              <a:t>D. literary journalism</a:t>
            </a:r>
            <a:r>
              <a:rPr lang="zh-CN" altLang="en-US" sz="3200" dirty="0">
                <a:solidFill>
                  <a:schemeClr val="tx1"/>
                </a:solidFill>
                <a:latin typeface="Times New Roman" panose="02020603050405020304" charset="0"/>
                <a:cs typeface="Times New Roman" panose="02020603050405020304" charset="0"/>
                <a:sym typeface="+mn-ea"/>
              </a:rPr>
              <a:t>（文学新闻）</a:t>
            </a:r>
            <a:endParaRPr lang="zh-CN" altLang="en-US" sz="3200" dirty="0">
              <a:solidFill>
                <a:schemeClr val="tx1"/>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6558915" cy="719455"/>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language feature</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53340" y="755015"/>
            <a:ext cx="11595735" cy="521970"/>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What is probably the text type? </a:t>
            </a:r>
            <a:endParaRPr lang="en-US" altLang="zh-CN" sz="2800">
              <a:latin typeface="Times New Roman" panose="02020603050405020304" charset="0"/>
              <a:ea typeface="微软雅黑" panose="020B0503020204020204" charset="-122"/>
              <a:cs typeface="Times New Roman" panose="02020603050405020304" charset="0"/>
              <a:sym typeface="+mn-ea"/>
            </a:endParaRPr>
          </a:p>
        </p:txBody>
      </p:sp>
      <p:sp>
        <p:nvSpPr>
          <p:cNvPr id="10" name="圆角矩形 9"/>
          <p:cNvSpPr/>
          <p:nvPr>
            <p:custDataLst>
              <p:tags r:id="rId2"/>
            </p:custDataLst>
          </p:nvPr>
        </p:nvSpPr>
        <p:spPr>
          <a:xfrm>
            <a:off x="53340" y="1597660"/>
            <a:ext cx="6299835" cy="3775710"/>
          </a:xfrm>
          <a:prstGeom prst="roundRect">
            <a:avLst/>
          </a:prstGeom>
          <a:solidFill>
            <a:schemeClr val="lt1"/>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p>
            <a:pPr indent="0" algn="just" fontAlgn="auto">
              <a:lnSpc>
                <a:spcPct val="150000"/>
              </a:lnSpc>
              <a:buFont typeface="Wingdings" panose="05000000000000000000" charset="0"/>
              <a:buNone/>
              <a:defRPr/>
            </a:pPr>
            <a:r>
              <a:rPr lang="en-US" altLang="en-US" sz="3200" dirty="0">
                <a:solidFill>
                  <a:schemeClr val="tx1"/>
                </a:solidFill>
                <a:latin typeface="Times New Roman" panose="02020603050405020304" charset="0"/>
                <a:cs typeface="Times New Roman" panose="02020603050405020304" charset="0"/>
                <a:sym typeface="+mn-ea"/>
              </a:rPr>
              <a:t>A. narration</a:t>
            </a:r>
            <a:r>
              <a:rPr lang="zh-CN" altLang="en-US" sz="3200" dirty="0">
                <a:solidFill>
                  <a:schemeClr val="tx1"/>
                </a:solidFill>
                <a:latin typeface="Times New Roman" panose="02020603050405020304" charset="0"/>
                <a:cs typeface="Times New Roman" panose="02020603050405020304" charset="0"/>
                <a:sym typeface="+mn-ea"/>
              </a:rPr>
              <a:t>（记叙文</a:t>
            </a:r>
            <a:r>
              <a:rPr lang="en-US" altLang="zh-CN" sz="3200" dirty="0">
                <a:solidFill>
                  <a:schemeClr val="tx1"/>
                </a:solidFill>
                <a:latin typeface="Times New Roman" panose="02020603050405020304" charset="0"/>
                <a:cs typeface="Times New Roman" panose="02020603050405020304" charset="0"/>
                <a:sym typeface="+mn-ea"/>
              </a:rPr>
              <a:t> </a:t>
            </a:r>
            <a:r>
              <a:rPr lang="zh-CN" altLang="en-US" sz="3200" dirty="0">
                <a:solidFill>
                  <a:schemeClr val="tx1"/>
                </a:solidFill>
                <a:latin typeface="Times New Roman" panose="02020603050405020304" charset="0"/>
                <a:cs typeface="Times New Roman" panose="02020603050405020304" charset="0"/>
                <a:sym typeface="+mn-ea"/>
              </a:rPr>
              <a:t>）</a:t>
            </a:r>
            <a:endParaRPr lang="en-US" altLang="en-US" sz="3200" dirty="0">
              <a:solidFill>
                <a:schemeClr val="tx1"/>
              </a:solidFill>
              <a:latin typeface="Times New Roman" panose="02020603050405020304" charset="0"/>
              <a:cs typeface="Times New Roman" panose="02020603050405020304" charset="0"/>
              <a:sym typeface="+mn-ea"/>
            </a:endParaRPr>
          </a:p>
          <a:p>
            <a:pPr indent="0" algn="just" fontAlgn="auto">
              <a:lnSpc>
                <a:spcPct val="150000"/>
              </a:lnSpc>
              <a:buFont typeface="Wingdings" panose="05000000000000000000" charset="0"/>
              <a:buNone/>
              <a:defRPr/>
            </a:pPr>
            <a:r>
              <a:rPr lang="en-US" altLang="en-US" sz="3200" dirty="0">
                <a:solidFill>
                  <a:schemeClr val="tx1"/>
                </a:solidFill>
                <a:latin typeface="Times New Roman" panose="02020603050405020304" charset="0"/>
                <a:cs typeface="Times New Roman" panose="02020603050405020304" charset="0"/>
                <a:sym typeface="+mn-ea"/>
              </a:rPr>
              <a:t>B. exposition</a:t>
            </a:r>
            <a:r>
              <a:rPr lang="zh-CN" altLang="en-US" sz="3200" dirty="0">
                <a:solidFill>
                  <a:schemeClr val="tx1"/>
                </a:solidFill>
                <a:latin typeface="Times New Roman" panose="02020603050405020304" charset="0"/>
                <a:cs typeface="Times New Roman" panose="02020603050405020304" charset="0"/>
                <a:sym typeface="+mn-ea"/>
              </a:rPr>
              <a:t>（说明文）</a:t>
            </a:r>
            <a:endParaRPr lang="en-US" altLang="en-US" sz="3200" dirty="0">
              <a:solidFill>
                <a:schemeClr val="tx1"/>
              </a:solidFill>
              <a:latin typeface="Times New Roman" panose="02020603050405020304" charset="0"/>
              <a:cs typeface="Times New Roman" panose="02020603050405020304" charset="0"/>
              <a:sym typeface="+mn-ea"/>
            </a:endParaRPr>
          </a:p>
          <a:p>
            <a:pPr indent="0" algn="just" fontAlgn="auto">
              <a:lnSpc>
                <a:spcPct val="150000"/>
              </a:lnSpc>
              <a:buFont typeface="Wingdings" panose="05000000000000000000" charset="0"/>
              <a:buNone/>
              <a:defRPr/>
            </a:pPr>
            <a:r>
              <a:rPr lang="en-US" altLang="zh-CN" sz="3200" dirty="0">
                <a:solidFill>
                  <a:schemeClr val="tx1"/>
                </a:solidFill>
                <a:latin typeface="Times New Roman" panose="02020603050405020304" charset="0"/>
                <a:cs typeface="Times New Roman" panose="02020603050405020304" charset="0"/>
                <a:sym typeface="+mn-ea"/>
              </a:rPr>
              <a:t>C. argumentation</a:t>
            </a:r>
            <a:r>
              <a:rPr lang="zh-CN" altLang="en-US" sz="3200" dirty="0">
                <a:solidFill>
                  <a:schemeClr val="tx1"/>
                </a:solidFill>
                <a:latin typeface="Times New Roman" panose="02020603050405020304" charset="0"/>
                <a:cs typeface="Times New Roman" panose="02020603050405020304" charset="0"/>
                <a:sym typeface="+mn-ea"/>
              </a:rPr>
              <a:t>（议论文）</a:t>
            </a:r>
            <a:endParaRPr lang="en-US" altLang="zh-CN" sz="3200" dirty="0">
              <a:solidFill>
                <a:schemeClr val="tx1"/>
              </a:solidFill>
              <a:latin typeface="Times New Roman" panose="02020603050405020304" charset="0"/>
              <a:cs typeface="Times New Roman" panose="02020603050405020304" charset="0"/>
              <a:sym typeface="+mn-ea"/>
            </a:endParaRPr>
          </a:p>
          <a:p>
            <a:pPr indent="0" algn="just" fontAlgn="auto">
              <a:lnSpc>
                <a:spcPct val="150000"/>
              </a:lnSpc>
              <a:buFont typeface="Wingdings" panose="05000000000000000000" charset="0"/>
              <a:buNone/>
              <a:defRPr/>
            </a:pPr>
            <a:r>
              <a:rPr lang="en-US" altLang="zh-CN" sz="3200" dirty="0">
                <a:solidFill>
                  <a:srgbClr val="FF0000"/>
                </a:solidFill>
                <a:latin typeface="Times New Roman" panose="02020603050405020304" charset="0"/>
                <a:cs typeface="Times New Roman" panose="02020603050405020304" charset="0"/>
                <a:sym typeface="+mn-ea"/>
              </a:rPr>
              <a:t>D. literary journalism</a:t>
            </a:r>
            <a:r>
              <a:rPr lang="zh-CN" altLang="en-US" sz="3200" dirty="0">
                <a:solidFill>
                  <a:srgbClr val="FF0000"/>
                </a:solidFill>
                <a:latin typeface="Times New Roman" panose="02020603050405020304" charset="0"/>
                <a:cs typeface="Times New Roman" panose="02020603050405020304" charset="0"/>
                <a:sym typeface="+mn-ea"/>
              </a:rPr>
              <a:t>（文学新闻）</a:t>
            </a:r>
            <a:endParaRPr lang="zh-CN" altLang="en-US" sz="3200" dirty="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6679565" y="755015"/>
            <a:ext cx="5342890" cy="4404360"/>
          </a:xfrm>
          <a:prstGeom prst="rect">
            <a:avLst/>
          </a:prstGeom>
          <a:noFill/>
        </p:spPr>
        <p:txBody>
          <a:bodyPr wrap="square" rtlCol="0">
            <a:noAutofit/>
          </a:bodyPr>
          <a:p>
            <a:pPr marL="457200" indent="-457200">
              <a:buFont typeface="Wingdings" panose="05000000000000000000" charset="0"/>
              <a:buChar char=""/>
            </a:pPr>
            <a:r>
              <a:rPr lang="en-US" altLang="zh-CN" sz="3200" b="1">
                <a:solidFill>
                  <a:srgbClr val="7030A0"/>
                </a:solidFill>
                <a:latin typeface="Times New Roman Regular" panose="02020503050405090304" charset="0"/>
                <a:cs typeface="Times New Roman Regular" panose="02020503050405090304" charset="0"/>
              </a:rPr>
              <a:t>objective and convincing</a:t>
            </a:r>
            <a:r>
              <a:rPr lang="zh-CN" altLang="en-US" sz="3200" b="1">
                <a:latin typeface="Times New Roman Regular" panose="02020503050405090304" charset="0"/>
                <a:cs typeface="Times New Roman Regular" panose="02020503050405090304" charset="0"/>
              </a:rPr>
              <a:t>（令人信服的）</a:t>
            </a:r>
            <a:r>
              <a:rPr lang="en-US" altLang="zh-CN" sz="3200" b="1">
                <a:latin typeface="Times New Roman Regular" panose="02020503050405090304" charset="0"/>
                <a:cs typeface="Times New Roman Regular" panose="02020503050405090304" charset="0"/>
              </a:rPr>
              <a:t>--data/number</a:t>
            </a:r>
            <a:endParaRPr lang="en-US" altLang="zh-CN" sz="3200" b="1">
              <a:latin typeface="Times New Roman Regular" panose="02020503050405090304" charset="0"/>
              <a:cs typeface="Times New Roman Regular" panose="02020503050405090304" charset="0"/>
            </a:endParaRPr>
          </a:p>
          <a:p>
            <a:pPr indent="0">
              <a:buFont typeface="Wingdings" panose="05000000000000000000" charset="0"/>
              <a:buNone/>
            </a:pPr>
            <a:endParaRPr lang="en-US" altLang="zh-CN" sz="3200" b="1">
              <a:latin typeface="Times New Roman Regular" panose="02020503050405090304" charset="0"/>
              <a:cs typeface="Times New Roman Regular" panose="02020503050405090304" charset="0"/>
            </a:endParaRPr>
          </a:p>
          <a:p>
            <a:pPr marL="457200" indent="-457200">
              <a:buFont typeface="Wingdings" panose="05000000000000000000" charset="0"/>
              <a:buChar char=""/>
            </a:pPr>
            <a:r>
              <a:rPr lang="en-US" altLang="zh-CN" sz="3200" b="1">
                <a:solidFill>
                  <a:srgbClr val="7030A0"/>
                </a:solidFill>
                <a:latin typeface="Times New Roman Regular" panose="02020503050405090304" charset="0"/>
                <a:cs typeface="Times New Roman Regular" panose="02020503050405090304" charset="0"/>
              </a:rPr>
              <a:t>vivid and impressive </a:t>
            </a:r>
            <a:r>
              <a:rPr lang="en-US" altLang="zh-CN" sz="3200" b="1">
                <a:latin typeface="Times New Roman Regular" panose="02020503050405090304" charset="0"/>
                <a:cs typeface="Times New Roman Regular" panose="02020503050405090304" charset="0"/>
              </a:rPr>
              <a:t>--figure of speech (metaphor/simile/personification/exaggeration</a:t>
            </a:r>
            <a:r>
              <a:rPr lang="zh-CN" altLang="en-US" sz="3200" b="1">
                <a:latin typeface="Times New Roman Regular" panose="02020503050405090304" charset="0"/>
                <a:cs typeface="Times New Roman Regular" panose="02020503050405090304" charset="0"/>
              </a:rPr>
              <a:t>）</a:t>
            </a:r>
            <a:endParaRPr lang="zh-CN" altLang="en-US" sz="3200" b="1">
              <a:latin typeface="Times New Roman Regular" panose="02020503050405090304" charset="0"/>
              <a:cs typeface="Times New Roman Regular" panose="02020503050405090304" charset="0"/>
            </a:endParaRPr>
          </a:p>
        </p:txBody>
      </p:sp>
      <p:sp>
        <p:nvSpPr>
          <p:cNvPr id="7" name="流程图: 终止 6"/>
          <p:cNvSpPr/>
          <p:nvPr/>
        </p:nvSpPr>
        <p:spPr>
          <a:xfrm>
            <a:off x="6096000" y="4855845"/>
            <a:ext cx="5800725" cy="1794510"/>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r>
              <a:rPr lang="zh-CN" altLang="en-US" sz="2800" b="1" dirty="0">
                <a:latin typeface="Times New Roman" panose="02020603050405020304" charset="0"/>
                <a:cs typeface="Times New Roman" panose="02020603050405020304" charset="0"/>
              </a:rPr>
              <a:t>“</a:t>
            </a:r>
            <a:r>
              <a:rPr lang="en-US" altLang="zh-CN" sz="2800" b="1" dirty="0">
                <a:latin typeface="Times New Roman" panose="02020603050405020304" charset="0"/>
                <a:cs typeface="Times New Roman" panose="02020603050405020304" charset="0"/>
              </a:rPr>
              <a:t>Showing</a:t>
            </a:r>
            <a:r>
              <a:rPr lang="zh-CN" altLang="en-US" sz="2800" b="1" dirty="0">
                <a:latin typeface="Times New Roman" panose="02020603050405020304" charset="0"/>
                <a:cs typeface="Times New Roman" panose="02020603050405020304" charset="0"/>
              </a:rPr>
              <a:t>”</a:t>
            </a:r>
            <a:r>
              <a:rPr lang="en-US" altLang="zh-CN" sz="2800" b="1" dirty="0">
                <a:latin typeface="Times New Roman" panose="02020603050405020304" charset="0"/>
                <a:cs typeface="Times New Roman" panose="02020603050405020304" charset="0"/>
              </a:rPr>
              <a:t>is more powerful than</a:t>
            </a:r>
            <a:r>
              <a:rPr lang="zh-CN" altLang="en-US" sz="2800" b="1" dirty="0">
                <a:latin typeface="Times New Roman" panose="02020603050405020304" charset="0"/>
                <a:cs typeface="Times New Roman" panose="02020603050405020304" charset="0"/>
              </a:rPr>
              <a:t>“</a:t>
            </a:r>
            <a:r>
              <a:rPr lang="en-US" altLang="zh-CN" sz="2800" b="1" dirty="0">
                <a:latin typeface="Times New Roman" panose="02020603050405020304" charset="0"/>
                <a:cs typeface="Times New Roman" panose="02020603050405020304" charset="0"/>
              </a:rPr>
              <a:t>telling</a:t>
            </a:r>
            <a:r>
              <a:rPr lang="zh-CN" altLang="en-US" sz="2800" b="1" dirty="0">
                <a:latin typeface="Times New Roman" panose="02020603050405020304" charset="0"/>
                <a:cs typeface="Times New Roman" panose="02020603050405020304" charset="0"/>
              </a:rPr>
              <a:t>”</a:t>
            </a:r>
            <a:r>
              <a:rPr lang="en-US" altLang="zh-CN" sz="2800" b="1" dirty="0">
                <a:latin typeface="Times New Roman" panose="02020603050405020304" charset="0"/>
                <a:cs typeface="Times New Roman" panose="02020603050405020304" charset="0"/>
              </a:rPr>
              <a:t>in conveying meanings and emotions</a:t>
            </a:r>
            <a:endParaRPr lang="en-US" altLang="zh-CN" sz="2800" b="1" dirty="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5965825" cy="59690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Further thinking</a:t>
            </a:r>
            <a:endParaRPr lang="en-US" altLang="zh-CN" sz="3730" b="1" dirty="0">
              <a:solidFill>
                <a:schemeClr val="bg1"/>
              </a:solidFill>
            </a:endParaRPr>
          </a:p>
        </p:txBody>
      </p:sp>
      <p:sp>
        <p:nvSpPr>
          <p:cNvPr id="6" name="文本框 5"/>
          <p:cNvSpPr txBox="1"/>
          <p:nvPr/>
        </p:nvSpPr>
        <p:spPr>
          <a:xfrm>
            <a:off x="53340" y="755015"/>
            <a:ext cx="11595735" cy="953135"/>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Part2: Why did it cause such great damage? Please think about it from the following aspects(</a:t>
            </a:r>
            <a:r>
              <a:rPr lang="zh-CN" altLang="en-US" sz="2800">
                <a:latin typeface="Times New Roman" panose="02020603050405020304" charset="0"/>
                <a:ea typeface="微软雅黑" panose="020B0503020204020204" charset="-122"/>
                <a:cs typeface="Times New Roman" panose="02020603050405020304" charset="0"/>
                <a:sym typeface="+mn-ea"/>
              </a:rPr>
              <a:t>层面）</a:t>
            </a:r>
            <a:r>
              <a:rPr lang="en-US" altLang="zh-CN" sz="2800">
                <a:latin typeface="Times New Roman" panose="02020603050405020304" charset="0"/>
                <a:ea typeface="微软雅黑" panose="020B0503020204020204" charset="-122"/>
                <a:cs typeface="Times New Roman" panose="02020603050405020304" charset="0"/>
                <a:sym typeface="+mn-ea"/>
              </a:rPr>
              <a:t>. </a:t>
            </a:r>
            <a:endParaRPr lang="zh-CN" altLang="en-US" sz="2800">
              <a:latin typeface="Times New Roman" panose="02020603050405020304" charset="0"/>
              <a:ea typeface="微软雅黑" panose="020B0503020204020204" charset="-122"/>
              <a:cs typeface="Times New Roman" panose="02020603050405020304" charset="0"/>
              <a:sym typeface="+mn-ea"/>
            </a:endParaRPr>
          </a:p>
        </p:txBody>
      </p:sp>
      <p:sp>
        <p:nvSpPr>
          <p:cNvPr id="10" name="圆角矩形 9"/>
          <p:cNvSpPr/>
          <p:nvPr>
            <p:custDataLst>
              <p:tags r:id="rId2"/>
            </p:custDataLst>
          </p:nvPr>
        </p:nvSpPr>
        <p:spPr>
          <a:xfrm>
            <a:off x="156845" y="1830705"/>
            <a:ext cx="11149965" cy="3869055"/>
          </a:xfrm>
          <a:prstGeom prst="roundRect">
            <a:avLst/>
          </a:prstGeom>
          <a:solidFill>
            <a:schemeClr val="lt1"/>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p>
            <a:pPr marL="342900" indent="-342900" algn="just" fontAlgn="auto">
              <a:lnSpc>
                <a:spcPct val="150000"/>
              </a:lnSpc>
              <a:buFont typeface="Wingdings" panose="05000000000000000000" charset="0"/>
              <a:buChar char="l"/>
              <a:defRPr/>
            </a:pPr>
            <a:r>
              <a:rPr lang="en-US" sz="2800" dirty="0">
                <a:solidFill>
                  <a:srgbClr val="FF0000"/>
                </a:solidFill>
                <a:latin typeface="Times New Roman" panose="02020603050405020304" charset="0"/>
                <a:cs typeface="Times New Roman" panose="02020603050405020304" charset="0"/>
                <a:sym typeface="+mn-ea"/>
              </a:rPr>
              <a:t>the magnitude</a:t>
            </a:r>
            <a:r>
              <a:rPr lang="zh-CN" altLang="en-US" sz="2800" dirty="0">
                <a:solidFill>
                  <a:srgbClr val="FF0000"/>
                </a:solidFill>
                <a:latin typeface="Times New Roman" panose="02020603050405020304" charset="0"/>
                <a:cs typeface="Times New Roman" panose="02020603050405020304" charset="0"/>
                <a:sym typeface="+mn-ea"/>
              </a:rPr>
              <a:t>（震级）</a:t>
            </a:r>
            <a:r>
              <a:rPr lang="en-US" sz="2800" dirty="0">
                <a:solidFill>
                  <a:srgbClr val="FF0000"/>
                </a:solidFill>
                <a:latin typeface="Times New Roman" panose="02020603050405020304" charset="0"/>
                <a:cs typeface="Times New Roman" panose="02020603050405020304" charset="0"/>
                <a:sym typeface="+mn-ea"/>
              </a:rPr>
              <a:t> of earthquake</a:t>
            </a:r>
            <a:r>
              <a:rPr lang="zh-CN" altLang="en-US" sz="2800" dirty="0">
                <a:solidFill>
                  <a:srgbClr val="FF0000"/>
                </a:solidFill>
                <a:latin typeface="Times New Roman" panose="02020603050405020304" charset="0"/>
                <a:cs typeface="Times New Roman" panose="02020603050405020304" charset="0"/>
                <a:sym typeface="+mn-ea"/>
              </a:rPr>
              <a:t>：</a:t>
            </a:r>
            <a:endParaRPr lang="zh-CN" altLang="en-US" sz="2800" dirty="0">
              <a:solidFill>
                <a:srgbClr val="FF0000"/>
              </a:solidFill>
              <a:latin typeface="Times New Roman" panose="02020603050405020304" charset="0"/>
              <a:cs typeface="Times New Roman" panose="02020603050405020304" charset="0"/>
              <a:sym typeface="+mn-ea"/>
            </a:endParaRPr>
          </a:p>
          <a:p>
            <a:pPr marL="342900" indent="-342900" algn="just" fontAlgn="auto">
              <a:lnSpc>
                <a:spcPct val="150000"/>
              </a:lnSpc>
              <a:buFont typeface="Wingdings" panose="05000000000000000000" charset="0"/>
              <a:buChar char="l"/>
              <a:defRPr/>
            </a:pPr>
            <a:r>
              <a:rPr lang="en-US" sz="2800" dirty="0">
                <a:solidFill>
                  <a:srgbClr val="FF0000"/>
                </a:solidFill>
                <a:latin typeface="Times New Roman" panose="02020603050405020304" charset="0"/>
                <a:cs typeface="Times New Roman" panose="02020603050405020304" charset="0"/>
                <a:sym typeface="+mn-ea"/>
              </a:rPr>
              <a:t>time it happened</a:t>
            </a:r>
            <a:r>
              <a:rPr lang="zh-CN" altLang="en-US" sz="2800" dirty="0">
                <a:solidFill>
                  <a:srgbClr val="FF0000"/>
                </a:solidFill>
                <a:latin typeface="Times New Roman" panose="02020603050405020304" charset="0"/>
                <a:cs typeface="Times New Roman" panose="02020603050405020304" charset="0"/>
                <a:sym typeface="+mn-ea"/>
              </a:rPr>
              <a:t>：</a:t>
            </a:r>
            <a:endParaRPr lang="zh-CN" altLang="en-US" sz="2800" dirty="0">
              <a:solidFill>
                <a:srgbClr val="FF0000"/>
              </a:solidFill>
              <a:latin typeface="Times New Roman" panose="02020603050405020304" charset="0"/>
              <a:cs typeface="Times New Roman" panose="02020603050405020304" charset="0"/>
              <a:sym typeface="+mn-ea"/>
            </a:endParaRPr>
          </a:p>
          <a:p>
            <a:pPr marL="342900" indent="-342900" algn="just" fontAlgn="auto">
              <a:lnSpc>
                <a:spcPct val="150000"/>
              </a:lnSpc>
              <a:buFont typeface="Wingdings" panose="05000000000000000000" charset="0"/>
              <a:buChar char="l"/>
              <a:defRPr/>
            </a:pPr>
            <a:r>
              <a:rPr lang="en-US" altLang="zh-CN" sz="2800" dirty="0">
                <a:solidFill>
                  <a:srgbClr val="FF0000"/>
                </a:solidFill>
                <a:latin typeface="Times New Roman" panose="02020603050405020304" charset="0"/>
                <a:cs typeface="Times New Roman" panose="02020603050405020304" charset="0"/>
                <a:sym typeface="+mn-ea"/>
              </a:rPr>
              <a:t>people:</a:t>
            </a:r>
            <a:endParaRPr lang="zh-CN" altLang="en-US" sz="2800" dirty="0">
              <a:solidFill>
                <a:srgbClr val="FF0000"/>
              </a:solidFill>
              <a:latin typeface="Times New Roman" panose="02020603050405020304" charset="0"/>
              <a:cs typeface="Times New Roman" panose="02020603050405020304" charset="0"/>
              <a:sym typeface="+mn-ea"/>
            </a:endParaRPr>
          </a:p>
          <a:p>
            <a:pPr marL="342900" indent="-342900" algn="just" fontAlgn="auto">
              <a:lnSpc>
                <a:spcPct val="150000"/>
              </a:lnSpc>
              <a:buFont typeface="Wingdings" panose="05000000000000000000" charset="0"/>
              <a:buChar char="l"/>
              <a:defRPr/>
            </a:pPr>
            <a:r>
              <a:rPr lang="en-US" altLang="zh-CN" sz="2800" dirty="0">
                <a:solidFill>
                  <a:srgbClr val="FF0000"/>
                </a:solidFill>
                <a:latin typeface="Times New Roman" panose="02020603050405020304" charset="0"/>
                <a:cs typeface="Times New Roman" panose="02020603050405020304" charset="0"/>
                <a:sym typeface="+mn-ea"/>
              </a:rPr>
              <a:t>technology: </a:t>
            </a:r>
            <a:endParaRPr lang="en-US" altLang="zh-CN" sz="2800" dirty="0">
              <a:solidFill>
                <a:srgbClr val="FF0000"/>
              </a:solidFill>
              <a:latin typeface="Times New Roman" panose="02020603050405020304" charset="0"/>
              <a:cs typeface="Times New Roman" panose="02020603050405020304" charset="0"/>
              <a:sym typeface="+mn-ea"/>
            </a:endParaRPr>
          </a:p>
          <a:p>
            <a:pPr indent="0" algn="just">
              <a:buFont typeface="Wingdings" panose="05000000000000000000" charset="0"/>
              <a:buNone/>
              <a:defRPr/>
            </a:pPr>
            <a:r>
              <a:rPr lang="en-US" altLang="zh-CN" sz="2400" dirty="0">
                <a:solidFill>
                  <a:schemeClr val="tx2"/>
                </a:solidFill>
                <a:latin typeface="Times New Roman" panose="02020603050405020304" charset="0"/>
                <a:cs typeface="Times New Roman" panose="02020603050405020304" charset="0"/>
                <a:sym typeface="+mn-ea"/>
              </a:rPr>
              <a:t>...</a:t>
            </a:r>
            <a:endParaRPr lang="en-US" altLang="zh-CN" sz="2400" dirty="0">
              <a:solidFill>
                <a:schemeClr val="tx2"/>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bldLst>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5965825" cy="59690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Further thinking</a:t>
            </a:r>
            <a:endParaRPr lang="en-US" altLang="zh-CN" sz="3730" b="1" dirty="0">
              <a:solidFill>
                <a:schemeClr val="bg1"/>
              </a:solidFill>
            </a:endParaRPr>
          </a:p>
        </p:txBody>
      </p:sp>
      <p:sp>
        <p:nvSpPr>
          <p:cNvPr id="6" name="文本框 5"/>
          <p:cNvSpPr txBox="1"/>
          <p:nvPr/>
        </p:nvSpPr>
        <p:spPr>
          <a:xfrm>
            <a:off x="53340" y="755015"/>
            <a:ext cx="11595735" cy="1383665"/>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Part2: Why did it cause such great damage? Please think about it from the following aspects(</a:t>
            </a:r>
            <a:r>
              <a:rPr lang="zh-CN" altLang="en-US" sz="2800">
                <a:latin typeface="Times New Roman" panose="02020603050405020304" charset="0"/>
                <a:ea typeface="微软雅黑" panose="020B0503020204020204" charset="-122"/>
                <a:cs typeface="Times New Roman" panose="02020603050405020304" charset="0"/>
                <a:sym typeface="+mn-ea"/>
              </a:rPr>
              <a:t>层面）</a:t>
            </a:r>
            <a:r>
              <a:rPr lang="en-US" altLang="zh-CN" sz="2800">
                <a:latin typeface="Times New Roman" panose="02020603050405020304" charset="0"/>
                <a:ea typeface="微软雅黑" panose="020B0503020204020204" charset="-122"/>
                <a:cs typeface="Times New Roman" panose="02020603050405020304" charset="0"/>
                <a:sym typeface="+mn-ea"/>
              </a:rPr>
              <a:t>. </a:t>
            </a:r>
            <a:endParaRPr lang="zh-CN" altLang="en-US" sz="2800">
              <a:latin typeface="Times New Roman" panose="02020603050405020304" charset="0"/>
              <a:ea typeface="微软雅黑" panose="020B0503020204020204" charset="-122"/>
              <a:cs typeface="Times New Roman" panose="02020603050405020304" charset="0"/>
              <a:sym typeface="+mn-ea"/>
            </a:endParaRPr>
          </a:p>
          <a:p>
            <a:pPr algn="l"/>
            <a:endParaRPr lang="zh-CN" altLang="en-US" sz="2800">
              <a:latin typeface="Times New Roman" panose="02020603050405020304" charset="0"/>
              <a:ea typeface="微软雅黑" panose="020B0503020204020204" charset="-122"/>
              <a:cs typeface="Times New Roman" panose="02020603050405020304" charset="0"/>
              <a:sym typeface="+mn-ea"/>
            </a:endParaRPr>
          </a:p>
        </p:txBody>
      </p:sp>
      <p:sp>
        <p:nvSpPr>
          <p:cNvPr id="10" name="圆角矩形 9"/>
          <p:cNvSpPr/>
          <p:nvPr>
            <p:custDataLst>
              <p:tags r:id="rId2"/>
            </p:custDataLst>
          </p:nvPr>
        </p:nvSpPr>
        <p:spPr>
          <a:xfrm>
            <a:off x="53340" y="1919605"/>
            <a:ext cx="10993755" cy="3874770"/>
          </a:xfrm>
          <a:prstGeom prst="roundRect">
            <a:avLst/>
          </a:prstGeom>
          <a:solidFill>
            <a:schemeClr val="lt1"/>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p>
            <a:pPr marL="342900" indent="-342900" algn="just" fontAlgn="auto">
              <a:lnSpc>
                <a:spcPct val="150000"/>
              </a:lnSpc>
              <a:buFont typeface="Wingdings" panose="05000000000000000000" charset="0"/>
              <a:buChar char="l"/>
              <a:defRPr/>
            </a:pPr>
            <a:r>
              <a:rPr lang="en-US" sz="2800" dirty="0">
                <a:solidFill>
                  <a:srgbClr val="FF0000"/>
                </a:solidFill>
                <a:latin typeface="Times New Roman" panose="02020603050405020304" charset="0"/>
                <a:cs typeface="Times New Roman" panose="02020603050405020304" charset="0"/>
                <a:sym typeface="+mn-ea"/>
              </a:rPr>
              <a:t>the magnitude</a:t>
            </a:r>
            <a:r>
              <a:rPr lang="zh-CN" altLang="en-US" sz="2800" dirty="0">
                <a:solidFill>
                  <a:srgbClr val="FF0000"/>
                </a:solidFill>
                <a:latin typeface="Times New Roman" panose="02020603050405020304" charset="0"/>
                <a:cs typeface="Times New Roman" panose="02020603050405020304" charset="0"/>
                <a:sym typeface="+mn-ea"/>
              </a:rPr>
              <a:t>（震级）</a:t>
            </a:r>
            <a:r>
              <a:rPr lang="en-US" sz="2800" dirty="0">
                <a:solidFill>
                  <a:srgbClr val="FF0000"/>
                </a:solidFill>
                <a:latin typeface="Times New Roman" panose="02020603050405020304" charset="0"/>
                <a:cs typeface="Times New Roman" panose="02020603050405020304" charset="0"/>
                <a:sym typeface="+mn-ea"/>
              </a:rPr>
              <a:t> of earthquake</a:t>
            </a:r>
            <a:r>
              <a:rPr lang="zh-CN" altLang="en-US" sz="2800" dirty="0">
                <a:solidFill>
                  <a:schemeClr val="tx2"/>
                </a:solidFill>
                <a:latin typeface="Times New Roman" panose="02020603050405020304" charset="0"/>
                <a:cs typeface="Times New Roman" panose="02020603050405020304" charset="0"/>
                <a:sym typeface="+mn-ea"/>
              </a:rPr>
              <a:t>：</a:t>
            </a:r>
            <a:endParaRPr lang="zh-CN" altLang="en-US" sz="2800" dirty="0">
              <a:solidFill>
                <a:schemeClr val="tx2"/>
              </a:solidFill>
              <a:latin typeface="Times New Roman" panose="02020603050405020304" charset="0"/>
              <a:cs typeface="Times New Roman" panose="02020603050405020304" charset="0"/>
              <a:sym typeface="+mn-ea"/>
            </a:endParaRPr>
          </a:p>
          <a:p>
            <a:pPr marL="342900" indent="-342900" algn="just" fontAlgn="auto">
              <a:lnSpc>
                <a:spcPct val="150000"/>
              </a:lnSpc>
              <a:buFont typeface="Wingdings" panose="05000000000000000000" charset="0"/>
              <a:buChar char="l"/>
              <a:defRPr/>
            </a:pPr>
            <a:r>
              <a:rPr lang="en-US" sz="2800" dirty="0">
                <a:solidFill>
                  <a:srgbClr val="FF0000"/>
                </a:solidFill>
                <a:latin typeface="Times New Roman" panose="02020603050405020304" charset="0"/>
                <a:cs typeface="Times New Roman" panose="02020603050405020304" charset="0"/>
                <a:sym typeface="+mn-ea"/>
              </a:rPr>
              <a:t>time it happened</a:t>
            </a:r>
            <a:r>
              <a:rPr lang="zh-CN" altLang="en-US" sz="2800" dirty="0">
                <a:solidFill>
                  <a:schemeClr val="tx2"/>
                </a:solidFill>
                <a:latin typeface="Times New Roman" panose="02020603050405020304" charset="0"/>
                <a:cs typeface="Times New Roman" panose="02020603050405020304" charset="0"/>
                <a:sym typeface="+mn-ea"/>
              </a:rPr>
              <a:t>：</a:t>
            </a:r>
            <a:endParaRPr lang="zh-CN" altLang="en-US" sz="2800" dirty="0">
              <a:solidFill>
                <a:schemeClr val="tx2"/>
              </a:solidFill>
              <a:latin typeface="Times New Roman" panose="02020603050405020304" charset="0"/>
              <a:cs typeface="Times New Roman" panose="02020603050405020304" charset="0"/>
              <a:sym typeface="+mn-ea"/>
            </a:endParaRPr>
          </a:p>
          <a:p>
            <a:pPr marL="342900" indent="-342900" algn="just" fontAlgn="auto">
              <a:lnSpc>
                <a:spcPct val="150000"/>
              </a:lnSpc>
              <a:buFont typeface="Wingdings" panose="05000000000000000000" charset="0"/>
              <a:buChar char="l"/>
              <a:defRPr/>
            </a:pPr>
            <a:r>
              <a:rPr lang="en-US" altLang="zh-CN" sz="2800" dirty="0">
                <a:solidFill>
                  <a:srgbClr val="FF0000"/>
                </a:solidFill>
                <a:latin typeface="Times New Roman" panose="02020603050405020304" charset="0"/>
                <a:cs typeface="Times New Roman" panose="02020603050405020304" charset="0"/>
                <a:sym typeface="+mn-ea"/>
              </a:rPr>
              <a:t>people: </a:t>
            </a:r>
            <a:endParaRPr lang="zh-CN" altLang="en-US" sz="2800" dirty="0">
              <a:solidFill>
                <a:srgbClr val="FF0000"/>
              </a:solidFill>
              <a:latin typeface="Times New Roman" panose="02020603050405020304" charset="0"/>
              <a:cs typeface="Times New Roman" panose="02020603050405020304" charset="0"/>
              <a:sym typeface="+mn-ea"/>
            </a:endParaRPr>
          </a:p>
          <a:p>
            <a:pPr marL="342900" indent="-342900" algn="just" fontAlgn="auto">
              <a:lnSpc>
                <a:spcPct val="150000"/>
              </a:lnSpc>
              <a:buFont typeface="Wingdings" panose="05000000000000000000" charset="0"/>
              <a:buChar char="l"/>
              <a:defRPr/>
            </a:pPr>
            <a:r>
              <a:rPr lang="en-US" altLang="zh-CN" sz="2800" dirty="0">
                <a:solidFill>
                  <a:srgbClr val="FF0000"/>
                </a:solidFill>
                <a:latin typeface="Times New Roman" panose="02020603050405020304" charset="0"/>
                <a:cs typeface="Times New Roman" panose="02020603050405020304" charset="0"/>
                <a:sym typeface="+mn-ea"/>
              </a:rPr>
              <a:t>technology:</a:t>
            </a:r>
            <a:r>
              <a:rPr lang="en-US" altLang="zh-CN" sz="2800" dirty="0">
                <a:solidFill>
                  <a:schemeClr val="tx2"/>
                </a:solidFill>
                <a:latin typeface="Times New Roman" panose="02020603050405020304" charset="0"/>
                <a:cs typeface="Times New Roman" panose="02020603050405020304" charset="0"/>
                <a:sym typeface="+mn-ea"/>
              </a:rPr>
              <a:t> </a:t>
            </a:r>
            <a:endParaRPr lang="en-US" altLang="zh-CN" sz="2800" dirty="0">
              <a:solidFill>
                <a:schemeClr val="tx2"/>
              </a:solidFill>
              <a:latin typeface="Times New Roman" panose="02020603050405020304" charset="0"/>
              <a:cs typeface="Times New Roman" panose="02020603050405020304" charset="0"/>
              <a:sym typeface="+mn-ea"/>
            </a:endParaRPr>
          </a:p>
          <a:p>
            <a:pPr marL="342900" indent="-342900" algn="just" fontAlgn="auto">
              <a:lnSpc>
                <a:spcPct val="150000"/>
              </a:lnSpc>
              <a:buFont typeface="Wingdings" panose="05000000000000000000" charset="0"/>
              <a:buChar char="l"/>
              <a:defRPr/>
            </a:pPr>
            <a:r>
              <a:rPr lang="en-US" altLang="zh-CN" sz="2400" dirty="0">
                <a:solidFill>
                  <a:schemeClr val="tx2"/>
                </a:solidFill>
                <a:latin typeface="Times New Roman" panose="02020603050405020304" charset="0"/>
                <a:cs typeface="Times New Roman" panose="02020603050405020304" charset="0"/>
                <a:sym typeface="+mn-ea"/>
              </a:rPr>
              <a:t>...</a:t>
            </a:r>
            <a:endParaRPr lang="en-US" altLang="zh-CN" sz="2400" dirty="0">
              <a:solidFill>
                <a:schemeClr val="tx2"/>
              </a:solidFill>
              <a:latin typeface="Times New Roman" panose="02020603050405020304" charset="0"/>
              <a:cs typeface="Times New Roman" panose="02020603050405020304" charset="0"/>
              <a:sym typeface="+mn-ea"/>
            </a:endParaRPr>
          </a:p>
        </p:txBody>
      </p:sp>
      <p:sp>
        <p:nvSpPr>
          <p:cNvPr id="2" name="文本框 1"/>
          <p:cNvSpPr txBox="1"/>
          <p:nvPr/>
        </p:nvSpPr>
        <p:spPr>
          <a:xfrm>
            <a:off x="6398895" y="2415455"/>
            <a:ext cx="4064000" cy="953135"/>
          </a:xfrm>
          <a:prstGeom prst="rect">
            <a:avLst/>
          </a:prstGeom>
        </p:spPr>
        <p:txBody>
          <a:bodyPr>
            <a:spAutoFit/>
          </a:bodyPr>
          <a:p>
            <a:pPr algn="l"/>
            <a:r>
              <a:rPr lang="en-US" altLang="zh-CN" sz="2800" dirty="0">
                <a:solidFill>
                  <a:schemeClr val="tx2"/>
                </a:solidFill>
                <a:latin typeface="Times New Roman" panose="02020603050405020304" charset="0"/>
                <a:cs typeface="Times New Roman" panose="02020603050405020304" charset="0"/>
                <a:sym typeface="+mn-ea"/>
              </a:rPr>
              <a:t>has a magnitude of 7.8</a:t>
            </a:r>
            <a:endParaRPr lang="zh-CN" altLang="en-US" sz="2800" dirty="0">
              <a:solidFill>
                <a:schemeClr val="tx2"/>
              </a:solidFill>
              <a:latin typeface="Times New Roman" panose="02020603050405020304" charset="0"/>
              <a:cs typeface="Times New Roman" panose="02020603050405020304" charset="0"/>
              <a:sym typeface="+mn-ea"/>
            </a:endParaRPr>
          </a:p>
          <a:p>
            <a:pPr algn="l"/>
            <a:endParaRPr lang="zh-CN" altLang="en-US" sz="2800">
              <a:latin typeface="Arial" panose="020B0604020202020204" pitchFamily="34" charset="0"/>
              <a:ea typeface="微软雅黑" panose="020B0503020204020204" charset="-122"/>
            </a:endParaRPr>
          </a:p>
        </p:txBody>
      </p:sp>
      <p:sp>
        <p:nvSpPr>
          <p:cNvPr id="4" name="文本框 3"/>
          <p:cNvSpPr txBox="1"/>
          <p:nvPr/>
        </p:nvSpPr>
        <p:spPr>
          <a:xfrm>
            <a:off x="1854835" y="3740150"/>
            <a:ext cx="8172450" cy="643255"/>
          </a:xfrm>
          <a:prstGeom prst="rect">
            <a:avLst/>
          </a:prstGeom>
        </p:spPr>
        <p:txBody>
          <a:bodyPr wrap="square">
            <a:noAutofit/>
          </a:bodyPr>
          <a:p>
            <a:pPr algn="l"/>
            <a:r>
              <a:rPr lang="en-US" altLang="zh-CN" sz="2800" dirty="0">
                <a:solidFill>
                  <a:schemeClr val="tx2"/>
                </a:solidFill>
                <a:latin typeface="Times New Roman" panose="02020603050405020304" charset="0"/>
                <a:cs typeface="Times New Roman" panose="02020603050405020304" charset="0"/>
                <a:sym typeface="+mn-ea"/>
              </a:rPr>
              <a:t>have little awareness of earthquake</a:t>
            </a:r>
            <a:endParaRPr lang="en-US" altLang="zh-CN" sz="2800" dirty="0">
              <a:solidFill>
                <a:schemeClr val="tx2"/>
              </a:solidFill>
              <a:latin typeface="Times New Roman" panose="02020603050405020304" charset="0"/>
              <a:cs typeface="Times New Roman" panose="02020603050405020304" charset="0"/>
              <a:sym typeface="+mn-ea"/>
            </a:endParaRPr>
          </a:p>
          <a:p>
            <a:pPr algn="l"/>
            <a:endParaRPr lang="zh-CN" altLang="en-US" sz="2800">
              <a:latin typeface="Arial" panose="020B0604020202020204" pitchFamily="34" charset="0"/>
              <a:ea typeface="微软雅黑" panose="020B0503020204020204" charset="-122"/>
            </a:endParaRPr>
          </a:p>
        </p:txBody>
      </p:sp>
      <p:sp>
        <p:nvSpPr>
          <p:cNvPr id="8" name="文本框 7"/>
          <p:cNvSpPr txBox="1"/>
          <p:nvPr/>
        </p:nvSpPr>
        <p:spPr>
          <a:xfrm>
            <a:off x="2422525" y="4252595"/>
            <a:ext cx="8449945" cy="1483360"/>
          </a:xfrm>
          <a:prstGeom prst="rect">
            <a:avLst/>
          </a:prstGeom>
          <a:noFill/>
        </p:spPr>
        <p:txBody>
          <a:bodyPr wrap="square" rtlCol="0" anchor="t">
            <a:noAutofit/>
          </a:bodyPr>
          <a:p>
            <a:pPr indent="0" algn="just" fontAlgn="auto">
              <a:lnSpc>
                <a:spcPct val="100000"/>
              </a:lnSpc>
              <a:buFont typeface="Wingdings" panose="05000000000000000000" charset="0"/>
              <a:buNone/>
              <a:defRPr/>
            </a:pPr>
            <a:r>
              <a:rPr lang="en-US" altLang="zh-CN" sz="2800" dirty="0">
                <a:solidFill>
                  <a:schemeClr val="tx2"/>
                </a:solidFill>
                <a:latin typeface="Times New Roman" panose="02020603050405020304" charset="0"/>
                <a:cs typeface="Times New Roman" panose="02020603050405020304" charset="0"/>
                <a:sym typeface="+mn-ea"/>
              </a:rPr>
              <a:t>lack(</a:t>
            </a:r>
            <a:r>
              <a:rPr lang="zh-CN" altLang="en-US" sz="2800" dirty="0">
                <a:solidFill>
                  <a:schemeClr val="tx2"/>
                </a:solidFill>
                <a:latin typeface="Times New Roman" panose="02020603050405020304" charset="0"/>
                <a:cs typeface="Times New Roman" panose="02020603050405020304" charset="0"/>
                <a:sym typeface="+mn-ea"/>
              </a:rPr>
              <a:t>缺少）</a:t>
            </a:r>
            <a:r>
              <a:rPr lang="en-US" altLang="zh-CN" sz="2800" dirty="0">
                <a:solidFill>
                  <a:schemeClr val="tx2"/>
                </a:solidFill>
                <a:latin typeface="Times New Roman" panose="02020603050405020304" charset="0"/>
                <a:cs typeface="Times New Roman" panose="02020603050405020304" charset="0"/>
                <a:sym typeface="+mn-ea"/>
              </a:rPr>
              <a:t>early warning systems </a:t>
            </a:r>
            <a:r>
              <a:rPr lang="zh-CN" altLang="en-US" sz="2800" dirty="0">
                <a:solidFill>
                  <a:schemeClr val="tx2"/>
                </a:solidFill>
                <a:latin typeface="Times New Roman" panose="02020603050405020304" charset="0"/>
                <a:cs typeface="Times New Roman" panose="02020603050405020304" charset="0"/>
                <a:sym typeface="+mn-ea"/>
              </a:rPr>
              <a:t>（</a:t>
            </a:r>
            <a:r>
              <a:rPr lang="en-US" altLang="zh-CN" sz="2800" dirty="0">
                <a:solidFill>
                  <a:schemeClr val="tx2"/>
                </a:solidFill>
                <a:latin typeface="Times New Roman" panose="02020603050405020304" charset="0"/>
                <a:cs typeface="Times New Roman" panose="02020603050405020304" charset="0"/>
                <a:sym typeface="+mn-ea"/>
              </a:rPr>
              <a:t>earthquake prediction and monitoring system</a:t>
            </a:r>
            <a:r>
              <a:rPr lang="zh-CN" altLang="en-US" sz="2800" dirty="0">
                <a:solidFill>
                  <a:schemeClr val="tx2"/>
                </a:solidFill>
                <a:latin typeface="Times New Roman" panose="02020603050405020304" charset="0"/>
                <a:cs typeface="Times New Roman" panose="02020603050405020304" charset="0"/>
                <a:sym typeface="+mn-ea"/>
              </a:rPr>
              <a:t>）</a:t>
            </a:r>
            <a:r>
              <a:rPr lang="en-US" altLang="zh-CN" sz="2800" dirty="0">
                <a:solidFill>
                  <a:schemeClr val="tx2"/>
                </a:solidFill>
                <a:latin typeface="Times New Roman" panose="02020603050405020304" charset="0"/>
                <a:cs typeface="Times New Roman" panose="02020603050405020304" charset="0"/>
                <a:sym typeface="+mn-ea"/>
              </a:rPr>
              <a:t>--fail to provide advanced notice&amp; get prepared</a:t>
            </a:r>
            <a:endParaRPr lang="en-US" altLang="zh-CN" sz="2800" dirty="0">
              <a:solidFill>
                <a:schemeClr val="tx2"/>
              </a:solidFill>
              <a:latin typeface="Times New Roman" panose="02020603050405020304" charset="0"/>
              <a:cs typeface="Times New Roman" panose="02020603050405020304" charset="0"/>
              <a:sym typeface="+mn-ea"/>
            </a:endParaRPr>
          </a:p>
          <a:p>
            <a:pPr indent="0" algn="just" fontAlgn="auto">
              <a:lnSpc>
                <a:spcPct val="150000"/>
              </a:lnSpc>
              <a:buFont typeface="Wingdings" panose="05000000000000000000" charset="0"/>
              <a:buNone/>
              <a:defRPr/>
            </a:pPr>
            <a:endParaRPr lang="en-US" altLang="zh-CN" sz="2800" dirty="0">
              <a:solidFill>
                <a:schemeClr val="tx2"/>
              </a:solidFill>
              <a:latin typeface="Times New Roman" panose="02020603050405020304" charset="0"/>
              <a:cs typeface="Times New Roman" panose="02020603050405020304" charset="0"/>
              <a:sym typeface="+mn-ea"/>
            </a:endParaRPr>
          </a:p>
        </p:txBody>
      </p:sp>
      <p:sp>
        <p:nvSpPr>
          <p:cNvPr id="9" name="文本框 8"/>
          <p:cNvSpPr txBox="1"/>
          <p:nvPr/>
        </p:nvSpPr>
        <p:spPr>
          <a:xfrm>
            <a:off x="3279775" y="3000375"/>
            <a:ext cx="8027035" cy="521970"/>
          </a:xfrm>
          <a:prstGeom prst="rect">
            <a:avLst/>
          </a:prstGeom>
        </p:spPr>
        <p:txBody>
          <a:bodyPr wrap="square">
            <a:spAutoFit/>
          </a:bodyPr>
          <a:p>
            <a:pPr algn="l"/>
            <a:r>
              <a:rPr lang="en-US" altLang="zh-CN" sz="2800" dirty="0">
                <a:solidFill>
                  <a:schemeClr val="tx2"/>
                </a:solidFill>
                <a:latin typeface="Times New Roman" panose="02020603050405020304" charset="0"/>
                <a:cs typeface="Times New Roman" panose="02020603050405020304" charset="0"/>
              </a:rPr>
              <a:t>early in the morning--fall asleep--no time to escape</a:t>
            </a:r>
            <a:endParaRPr lang="en-US" altLang="zh-CN" sz="2800" dirty="0">
              <a:solidFill>
                <a:schemeClr val="tx2"/>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2" grpId="0"/>
      <p:bldP spid="2" grpId="1"/>
      <p:bldP spid="9" grpId="0"/>
      <p:bldP spid="9" grpId="1"/>
      <p:bldP spid="4" grpId="0"/>
      <p:bldP spid="4" grpId="1"/>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5965825" cy="59690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Further thinking</a:t>
            </a:r>
            <a:endParaRPr lang="en-US" altLang="zh-CN" sz="3730" b="1" dirty="0">
              <a:solidFill>
                <a:schemeClr val="bg1"/>
              </a:solidFill>
            </a:endParaRPr>
          </a:p>
        </p:txBody>
      </p:sp>
      <p:sp>
        <p:nvSpPr>
          <p:cNvPr id="6" name="文本框 5"/>
          <p:cNvSpPr txBox="1"/>
          <p:nvPr/>
        </p:nvSpPr>
        <p:spPr>
          <a:xfrm>
            <a:off x="53340" y="632460"/>
            <a:ext cx="12451080" cy="953135"/>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Try to voice-over (</a:t>
            </a:r>
            <a:r>
              <a:rPr lang="zh-CN" altLang="en-US" sz="2800">
                <a:latin typeface="Times New Roman" panose="02020603050405020304" charset="0"/>
                <a:ea typeface="微软雅黑" panose="020B0503020204020204" charset="-122"/>
                <a:cs typeface="Times New Roman" panose="02020603050405020304" charset="0"/>
                <a:sym typeface="+mn-ea"/>
              </a:rPr>
              <a:t>配音）</a:t>
            </a:r>
            <a:r>
              <a:rPr lang="en-US" altLang="zh-CN" sz="2800">
                <a:latin typeface="Times New Roman" panose="02020603050405020304" charset="0"/>
                <a:ea typeface="微软雅黑" panose="020B0503020204020204" charset="-122"/>
                <a:cs typeface="Times New Roman" panose="02020603050405020304" charset="0"/>
                <a:sym typeface="+mn-ea"/>
              </a:rPr>
              <a:t>for this video.</a:t>
            </a:r>
            <a:endParaRPr lang="en-US" altLang="zh-CN" sz="2800">
              <a:latin typeface="Times New Roman" panose="02020603050405020304" charset="0"/>
              <a:ea typeface="微软雅黑" panose="020B0503020204020204" charset="-122"/>
              <a:cs typeface="Times New Roman" panose="02020603050405020304" charset="0"/>
              <a:sym typeface="+mn-ea"/>
            </a:endParaRPr>
          </a:p>
          <a:p>
            <a:pPr algn="l"/>
            <a:r>
              <a:rPr lang="en-US" altLang="zh-CN" sz="2800">
                <a:latin typeface="Times New Roman" panose="02020603050405020304" charset="0"/>
                <a:ea typeface="微软雅黑" panose="020B0503020204020204" charset="-122"/>
                <a:cs typeface="Times New Roman" panose="02020603050405020304" charset="0"/>
                <a:sym typeface="+mn-ea"/>
              </a:rPr>
              <a:t>Q:If you had experienced the earthquake in Tangshan, what would you feel? </a:t>
            </a:r>
            <a:endParaRPr lang="zh-CN" altLang="en-US" sz="2800">
              <a:latin typeface="Times New Roman" panose="02020603050405020304" charset="0"/>
              <a:ea typeface="微软雅黑" panose="020B0503020204020204" charset="-122"/>
              <a:cs typeface="Times New Roman" panose="02020603050405020304" charset="0"/>
              <a:sym typeface="+mn-ea"/>
            </a:endParaRPr>
          </a:p>
        </p:txBody>
      </p:sp>
      <p:pic>
        <p:nvPicPr>
          <p:cNvPr id="3" name="c145787abbcb6ce29f8a87a9ce3fac61">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273175" y="1527175"/>
            <a:ext cx="9257030" cy="4908550"/>
          </a:xfrm>
          <a:prstGeom prst="rect">
            <a:avLst/>
          </a:prstGeom>
        </p:spPr>
      </p:pic>
    </p:spTree>
  </p:cSld>
  <p:clrMapOvr>
    <a:masterClrMapping/>
  </p:clrMapOvr>
  <p:transition/>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5" name="剪去对角的矩形 4"/>
          <p:cNvSpPr/>
          <p:nvPr>
            <p:custDataLst>
              <p:tags r:id="rId1"/>
            </p:custDataLst>
          </p:nvPr>
        </p:nvSpPr>
        <p:spPr>
          <a:xfrm>
            <a:off x="0" y="35560"/>
            <a:ext cx="5965825" cy="59690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Further thinking</a:t>
            </a:r>
            <a:endParaRPr lang="en-US" altLang="zh-CN" sz="3730" b="1" dirty="0">
              <a:solidFill>
                <a:schemeClr val="bg1"/>
              </a:solidFill>
            </a:endParaRPr>
          </a:p>
        </p:txBody>
      </p:sp>
      <p:sp>
        <p:nvSpPr>
          <p:cNvPr id="6" name="文本框 5"/>
          <p:cNvSpPr txBox="1"/>
          <p:nvPr/>
        </p:nvSpPr>
        <p:spPr>
          <a:xfrm>
            <a:off x="53340" y="755015"/>
            <a:ext cx="11966575" cy="1383665"/>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Part2: If you had experienced the earthquake in Tangshan, what would</a:t>
            </a:r>
            <a:endParaRPr lang="en-US" altLang="zh-CN" sz="2800">
              <a:latin typeface="Times New Roman" panose="02020603050405020304" charset="0"/>
              <a:ea typeface="微软雅黑" panose="020B0503020204020204" charset="-122"/>
              <a:cs typeface="Times New Roman" panose="02020603050405020304" charset="0"/>
            </a:endParaRPr>
          </a:p>
          <a:p>
            <a:pPr algn="l"/>
            <a:r>
              <a:rPr lang="en-US" altLang="zh-CN" sz="2800">
                <a:latin typeface="Times New Roman" panose="02020603050405020304" charset="0"/>
                <a:ea typeface="微软雅黑" panose="020B0503020204020204" charset="-122"/>
                <a:cs typeface="Times New Roman" panose="02020603050405020304" charset="0"/>
                <a:sym typeface="+mn-ea"/>
              </a:rPr>
              <a:t>you feel? </a:t>
            </a:r>
            <a:r>
              <a:rPr lang="zh-CN" altLang="en-US" sz="2800">
                <a:latin typeface="Times New Roman" panose="02020603050405020304" charset="0"/>
                <a:ea typeface="微软雅黑" panose="020B0503020204020204" charset="-122"/>
                <a:cs typeface="Times New Roman" panose="02020603050405020304" charset="0"/>
                <a:sym typeface="+mn-ea"/>
              </a:rPr>
              <a:t>（配音选择重要数据以及修辞的几个句子）</a:t>
            </a:r>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zh-CN" altLang="en-US" sz="2800">
              <a:latin typeface="Times New Roman" panose="02020603050405020304" charset="0"/>
              <a:ea typeface="微软雅黑" panose="020B0503020204020204" charset="-122"/>
              <a:cs typeface="Times New Roman" panose="02020603050405020304" charset="0"/>
              <a:sym typeface="+mn-ea"/>
            </a:endParaRPr>
          </a:p>
        </p:txBody>
      </p:sp>
      <p:sp>
        <p:nvSpPr>
          <p:cNvPr id="2" name="文本框 1"/>
          <p:cNvSpPr txBox="1"/>
          <p:nvPr>
            <p:custDataLst>
              <p:tags r:id="rId2"/>
            </p:custDataLst>
          </p:nvPr>
        </p:nvSpPr>
        <p:spPr>
          <a:xfrm>
            <a:off x="1901825" y="2261235"/>
            <a:ext cx="5713730" cy="1579245"/>
          </a:xfrm>
          <a:prstGeom prst="rect">
            <a:avLst/>
          </a:prstGeom>
        </p:spPr>
        <p:txBody>
          <a:bodyPr>
            <a:noAutofit/>
          </a:bodyPr>
          <a:p>
            <a:pPr algn="l"/>
            <a:r>
              <a:rPr lang="zh-CN" altLang="en-US" sz="1800">
                <a:latin typeface="Arial" panose="020B0604020202020204" pitchFamily="34" charset="0"/>
                <a:ea typeface="微软雅黑" panose="020B0503020204020204" charset="-122"/>
              </a:rPr>
              <a:t>插入唐山地震视频，最好吻合</a:t>
            </a:r>
            <a:r>
              <a:rPr lang="en-US" altLang="zh-CN" sz="1800">
                <a:latin typeface="Arial" panose="020B0604020202020204" pitchFamily="34" charset="0"/>
                <a:ea typeface="微软雅黑" panose="020B0503020204020204" charset="-122"/>
              </a:rPr>
              <a:t> p2p3</a:t>
            </a:r>
            <a:r>
              <a:rPr lang="zh-CN" altLang="en-US" sz="1800">
                <a:latin typeface="Arial" panose="020B0604020202020204" pitchFamily="34" charset="0"/>
                <a:ea typeface="微软雅黑" panose="020B0503020204020204" charset="-122"/>
              </a:rPr>
              <a:t>，一边放</a:t>
            </a:r>
            <a:r>
              <a:rPr lang="en-US" altLang="zh-CN" sz="1800">
                <a:latin typeface="Arial" panose="020B0604020202020204" pitchFamily="34" charset="0"/>
                <a:ea typeface="微软雅黑" panose="020B0503020204020204" charset="-122"/>
              </a:rPr>
              <a:t> </a:t>
            </a:r>
            <a:r>
              <a:rPr lang="zh-CN" altLang="en-US" sz="1800">
                <a:latin typeface="Arial" panose="020B0604020202020204" pitchFamily="34" charset="0"/>
                <a:ea typeface="微软雅黑" panose="020B0503020204020204" charset="-122"/>
              </a:rPr>
              <a:t>一边找个学生有感情的配音，为此问题形成情感上的共鸣，引出问题</a:t>
            </a:r>
            <a:r>
              <a:rPr lang="en-US" altLang="zh-CN" sz="1800">
                <a:latin typeface="Arial" panose="020B0604020202020204" pitchFamily="34" charset="0"/>
                <a:ea typeface="微软雅黑" panose="020B0503020204020204" charset="-122"/>
              </a:rPr>
              <a:t> </a:t>
            </a:r>
            <a:r>
              <a:rPr lang="zh-CN" altLang="en-US" sz="1800">
                <a:latin typeface="Arial" panose="020B0604020202020204" pitchFamily="34" charset="0"/>
                <a:ea typeface="微软雅黑" panose="020B0503020204020204" charset="-122"/>
              </a:rPr>
              <a:t>如果你在经历，你是什么感受？（承上启下）</a:t>
            </a:r>
            <a:r>
              <a:rPr lang="en-US" altLang="zh-CN" sz="1800">
                <a:latin typeface="Arial" panose="020B0604020202020204" pitchFamily="34" charset="0"/>
                <a:ea typeface="微软雅黑" panose="020B0503020204020204" charset="-122"/>
              </a:rPr>
              <a:t> </a:t>
            </a:r>
            <a:endParaRPr lang="zh-CN" altLang="en-US" sz="1800">
              <a:latin typeface="Arial" panose="020B0604020202020204" pitchFamily="34" charset="0"/>
              <a:ea typeface="微软雅黑" panose="020B0503020204020204"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圆角矩形 6"/>
          <p:cNvSpPr/>
          <p:nvPr/>
        </p:nvSpPr>
        <p:spPr>
          <a:xfrm>
            <a:off x="2046605" y="2190750"/>
            <a:ext cx="2326005" cy="32004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1939925" y="2103755"/>
            <a:ext cx="2403475" cy="398145"/>
          </a:xfrm>
          <a:prstGeom prst="rect">
            <a:avLst/>
          </a:prstGeom>
          <a:solidFill>
            <a:schemeClr val="accent1">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details</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53340" y="755015"/>
            <a:ext cx="11595735" cy="521970"/>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Part3: How did the people in Tangshan feel and why?</a:t>
            </a:r>
            <a:endParaRPr lang="en-US" altLang="zh-CN" sz="2800">
              <a:latin typeface="Times New Roman" panose="02020603050405020304" charset="0"/>
              <a:ea typeface="微软雅黑" panose="020B0503020204020204" charset="-122"/>
              <a:cs typeface="Times New Roman" panose="02020603050405020304" charset="0"/>
              <a:sym typeface="+mn-ea"/>
            </a:endParaRPr>
          </a:p>
        </p:txBody>
      </p:sp>
      <p:sp>
        <p:nvSpPr>
          <p:cNvPr id="2" name="圆角矩形 7"/>
          <p:cNvSpPr/>
          <p:nvPr>
            <p:custDataLst>
              <p:tags r:id="rId2"/>
            </p:custDataLst>
          </p:nvPr>
        </p:nvSpPr>
        <p:spPr bwMode="auto">
          <a:xfrm>
            <a:off x="228600" y="1317625"/>
            <a:ext cx="11214735" cy="5291455"/>
          </a:xfrm>
          <a:prstGeom prst="roundRect">
            <a:avLst>
              <a:gd name="adj" fmla="val 996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ctr">
              <a:defRPr/>
            </a:pPr>
            <a:endParaRPr lang="en-US" sz="2400"/>
          </a:p>
        </p:txBody>
      </p:sp>
      <p:sp>
        <p:nvSpPr>
          <p:cNvPr id="3" name="圆角矩形 8"/>
          <p:cNvSpPr/>
          <p:nvPr>
            <p:custDataLst>
              <p:tags r:id="rId3"/>
            </p:custDataLst>
          </p:nvPr>
        </p:nvSpPr>
        <p:spPr bwMode="auto">
          <a:xfrm>
            <a:off x="625475" y="1521460"/>
            <a:ext cx="9946005" cy="4849495"/>
          </a:xfrm>
          <a:prstGeom prst="roundRect">
            <a:avLst>
              <a:gd name="adj" fmla="val 11474"/>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just">
              <a:defRPr/>
            </a:pPr>
            <a:r>
              <a:rPr lang="en-US" sz="2400" dirty="0">
                <a:solidFill>
                  <a:schemeClr val="tx1"/>
                </a:solidFill>
                <a:latin typeface="Times New Roman" panose="02020603050405020304" charset="0"/>
                <a:cs typeface="Times New Roman" panose="02020603050405020304" charset="0"/>
                <a:sym typeface="+mn-ea"/>
              </a:rPr>
              <a:t>But hope was not lost.</a:t>
            </a:r>
            <a:r>
              <a:rPr lang="en-US" sz="2400" dirty="0">
                <a:solidFill>
                  <a:srgbClr val="FF0000"/>
                </a:solidFill>
                <a:latin typeface="Times New Roman" panose="02020603050405020304" charset="0"/>
                <a:cs typeface="Times New Roman" panose="02020603050405020304" charset="0"/>
                <a:sym typeface="+mn-ea"/>
              </a:rPr>
              <a:t> </a:t>
            </a:r>
            <a:r>
              <a:rPr lang="en-US" sz="2400" dirty="0">
                <a:solidFill>
                  <a:schemeClr val="tx1"/>
                </a:solidFill>
                <a:latin typeface="Times New Roman" panose="02020603050405020304" charset="0"/>
                <a:cs typeface="Times New Roman" panose="02020603050405020304" charset="0"/>
                <a:sym typeface="+mn-ea"/>
              </a:rPr>
              <a:t>Soon after the quakes, the army sent 150,000 soldiers to Tangshan to dig out those who were trapped and to bury the dead. More than 10,000 doctors and nurses came to provide medical care. Workers built shelters for survivors whose homes had been destroyed. Hundreds of thousands of people were helped. Water and food were brought into the city by train, truck, and plane. Slowly, the city began to breathe again.</a:t>
            </a:r>
            <a:endParaRPr lang="en-US" sz="2400" dirty="0">
              <a:solidFill>
                <a:schemeClr val="tx1"/>
              </a:solidFill>
              <a:latin typeface="Times New Roman" panose="02020603050405020304" charset="0"/>
              <a:cs typeface="Times New Roman" panose="02020603050405020304" charset="0"/>
              <a:sym typeface="+mn-ea"/>
            </a:endParaRPr>
          </a:p>
          <a:p>
            <a:pPr algn="just">
              <a:defRPr/>
            </a:pPr>
            <a:r>
              <a:rPr lang="en-US" sz="2400" dirty="0">
                <a:solidFill>
                  <a:schemeClr val="tx1">
                    <a:lumMod val="95000"/>
                    <a:lumOff val="5000"/>
                  </a:schemeClr>
                </a:solidFill>
                <a:latin typeface="Times New Roman" panose="02020603050405020304" charset="0"/>
                <a:cs typeface="Times New Roman" panose="02020603050405020304" charset="0"/>
              </a:rPr>
              <a:t>Tangshan started to revive itself and get back up on its feet. With strong support from the government and the tireless efforts of the city's people, a new Tangshan was built upon the earthquake ruins. The new city has become a home to more than seven million people, with great improvements in transportation, industry, and environment. Tangshan city has proved to China and the rest of the world that in times of disaster, people must unify and show the wisdom to stay positive and rebuild for a brighter future.</a:t>
            </a:r>
            <a:endParaRPr lang="en-US" sz="2400" dirty="0">
              <a:solidFill>
                <a:schemeClr val="tx1">
                  <a:lumMod val="95000"/>
                  <a:lumOff val="5000"/>
                </a:schemeClr>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圆角矩形 6"/>
          <p:cNvSpPr/>
          <p:nvPr/>
        </p:nvSpPr>
        <p:spPr>
          <a:xfrm>
            <a:off x="2046605" y="2190750"/>
            <a:ext cx="2326005" cy="32004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1939925" y="2103755"/>
            <a:ext cx="2403475" cy="398145"/>
          </a:xfrm>
          <a:prstGeom prst="rect">
            <a:avLst/>
          </a:prstGeom>
          <a:solidFill>
            <a:schemeClr val="accent1">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details</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53340" y="755015"/>
            <a:ext cx="11595735" cy="521970"/>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Part3: How did the people in Tangshan feel and why?</a:t>
            </a:r>
            <a:endParaRPr lang="en-US" altLang="zh-CN" sz="2800">
              <a:latin typeface="Times New Roman" panose="02020603050405020304" charset="0"/>
              <a:ea typeface="微软雅黑" panose="020B0503020204020204" charset="-122"/>
              <a:cs typeface="Times New Roman" panose="02020603050405020304" charset="0"/>
              <a:sym typeface="+mn-ea"/>
            </a:endParaRPr>
          </a:p>
        </p:txBody>
      </p:sp>
      <p:sp>
        <p:nvSpPr>
          <p:cNvPr id="2" name="圆角矩形 7"/>
          <p:cNvSpPr/>
          <p:nvPr>
            <p:custDataLst>
              <p:tags r:id="rId2"/>
            </p:custDataLst>
          </p:nvPr>
        </p:nvSpPr>
        <p:spPr bwMode="auto">
          <a:xfrm>
            <a:off x="228600" y="1317625"/>
            <a:ext cx="11214735" cy="5291455"/>
          </a:xfrm>
          <a:prstGeom prst="roundRect">
            <a:avLst>
              <a:gd name="adj" fmla="val 996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ctr">
              <a:defRPr/>
            </a:pPr>
            <a:endParaRPr lang="en-US" sz="2400"/>
          </a:p>
        </p:txBody>
      </p:sp>
      <p:sp>
        <p:nvSpPr>
          <p:cNvPr id="3" name="圆角矩形 8"/>
          <p:cNvSpPr/>
          <p:nvPr>
            <p:custDataLst>
              <p:tags r:id="rId3"/>
            </p:custDataLst>
          </p:nvPr>
        </p:nvSpPr>
        <p:spPr bwMode="auto">
          <a:xfrm>
            <a:off x="625475" y="1521460"/>
            <a:ext cx="9946005" cy="4849495"/>
          </a:xfrm>
          <a:prstGeom prst="roundRect">
            <a:avLst>
              <a:gd name="adj" fmla="val 11474"/>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just">
              <a:defRPr/>
            </a:pPr>
            <a:r>
              <a:rPr lang="en-US" sz="2800" dirty="0">
                <a:solidFill>
                  <a:srgbClr val="FF0000"/>
                </a:solidFill>
                <a:latin typeface="Times New Roman" panose="02020603050405020304" charset="0"/>
                <a:cs typeface="Times New Roman" panose="02020603050405020304" charset="0"/>
                <a:sym typeface="+mn-ea"/>
              </a:rPr>
              <a:t>But hope was not lost. </a:t>
            </a:r>
            <a:r>
              <a:rPr lang="en-US" sz="2400" dirty="0">
                <a:solidFill>
                  <a:schemeClr val="tx1"/>
                </a:solidFill>
                <a:latin typeface="Times New Roman" panose="02020603050405020304" charset="0"/>
                <a:cs typeface="Times New Roman" panose="02020603050405020304" charset="0"/>
                <a:sym typeface="+mn-ea"/>
              </a:rPr>
              <a:t>Soon after the quakes, the army sent 150,000 soldiers to Tangshan to dig out those who were trapped and to bury the dead. More than 10,000 doctors and nurses came to provide medical care. Workers built shelters for survivors whose homes had been destroyed. Hundreds of thousands of people were helped. Water and food were brought into the city by train, truck, and plane. Slowly, the city began to breathe again.</a:t>
            </a:r>
            <a:endParaRPr lang="en-US" sz="2400" dirty="0">
              <a:solidFill>
                <a:schemeClr val="tx1"/>
              </a:solidFill>
              <a:latin typeface="Times New Roman" panose="02020603050405020304" charset="0"/>
              <a:cs typeface="Times New Roman" panose="02020603050405020304" charset="0"/>
              <a:sym typeface="+mn-ea"/>
            </a:endParaRPr>
          </a:p>
          <a:p>
            <a:pPr algn="just">
              <a:defRPr/>
            </a:pPr>
            <a:r>
              <a:rPr lang="en-US" sz="2400" dirty="0">
                <a:solidFill>
                  <a:schemeClr val="tx1">
                    <a:lumMod val="95000"/>
                    <a:lumOff val="5000"/>
                  </a:schemeClr>
                </a:solidFill>
                <a:latin typeface="Times New Roman" panose="02020603050405020304" charset="0"/>
                <a:cs typeface="Times New Roman" panose="02020603050405020304" charset="0"/>
              </a:rPr>
              <a:t>Tangshan started to revive itself and get back up on its feet. With strong support from the government and the tireless efforts of the city's people, a new Tangshan was built upon the earthquake ruins. The new city has become a home to more than seven million people, with great improvements in transportation, industry, and environment. Tangshan city has proved to China and the rest of the world that in times of disaster, people must unify and show the wisdom to stay positive and rebuild for a brighter future.</a:t>
            </a:r>
            <a:endParaRPr lang="en-US" sz="2400" dirty="0">
              <a:solidFill>
                <a:schemeClr val="tx1">
                  <a:lumMod val="95000"/>
                  <a:lumOff val="5000"/>
                </a:schemeClr>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圆角矩形 6"/>
          <p:cNvSpPr/>
          <p:nvPr/>
        </p:nvSpPr>
        <p:spPr>
          <a:xfrm>
            <a:off x="2046605" y="2190750"/>
            <a:ext cx="2326005" cy="32004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1939925" y="2103755"/>
            <a:ext cx="2403475" cy="398145"/>
          </a:xfrm>
          <a:prstGeom prst="rect">
            <a:avLst/>
          </a:prstGeom>
          <a:solidFill>
            <a:schemeClr val="accent1">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details</a:t>
            </a:r>
            <a:endParaRPr lang="en-US" altLang="zh-CN" sz="3730" b="1" dirty="0">
              <a:solidFill>
                <a:schemeClr val="tx1"/>
              </a:solidFill>
              <a:latin typeface="Times New Roman" panose="02020603050405020304" charset="0"/>
              <a:cs typeface="Times New Roman" panose="02020603050405020304" charset="0"/>
            </a:endParaRPr>
          </a:p>
        </p:txBody>
      </p:sp>
      <p:sp>
        <p:nvSpPr>
          <p:cNvPr id="6" name="文本框 5"/>
          <p:cNvSpPr txBox="1"/>
          <p:nvPr/>
        </p:nvSpPr>
        <p:spPr>
          <a:xfrm>
            <a:off x="53340" y="755015"/>
            <a:ext cx="11595735" cy="953135"/>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Part3: Who came to the rescue? What did they do?</a:t>
            </a:r>
            <a:endParaRPr lang="zh-CN" altLang="en-US" sz="2800">
              <a:latin typeface="Times New Roman" panose="02020603050405020304" charset="0"/>
              <a:ea typeface="微软雅黑" panose="020B0503020204020204" charset="-122"/>
              <a:cs typeface="Times New Roman" panose="02020603050405020304" charset="0"/>
              <a:sym typeface="+mn-ea"/>
            </a:endParaRPr>
          </a:p>
          <a:p>
            <a:pPr algn="l"/>
            <a:endParaRPr lang="en-US" altLang="zh-CN" sz="2800">
              <a:latin typeface="Times New Roman" panose="02020603050405020304" charset="0"/>
              <a:ea typeface="微软雅黑" panose="020B0503020204020204" charset="-122"/>
              <a:cs typeface="Times New Roman" panose="02020603050405020304" charset="0"/>
              <a:sym typeface="+mn-ea"/>
            </a:endParaRPr>
          </a:p>
        </p:txBody>
      </p:sp>
      <p:sp>
        <p:nvSpPr>
          <p:cNvPr id="2" name="圆角矩形 7"/>
          <p:cNvSpPr/>
          <p:nvPr>
            <p:custDataLst>
              <p:tags r:id="rId2"/>
            </p:custDataLst>
          </p:nvPr>
        </p:nvSpPr>
        <p:spPr bwMode="auto">
          <a:xfrm>
            <a:off x="228600" y="1317625"/>
            <a:ext cx="11214735" cy="5291455"/>
          </a:xfrm>
          <a:prstGeom prst="roundRect">
            <a:avLst>
              <a:gd name="adj" fmla="val 996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ctr">
              <a:defRPr/>
            </a:pPr>
            <a:endParaRPr lang="en-US" sz="2400"/>
          </a:p>
        </p:txBody>
      </p:sp>
      <p:sp>
        <p:nvSpPr>
          <p:cNvPr id="3" name="圆角矩形 8"/>
          <p:cNvSpPr/>
          <p:nvPr>
            <p:custDataLst>
              <p:tags r:id="rId3"/>
            </p:custDataLst>
          </p:nvPr>
        </p:nvSpPr>
        <p:spPr bwMode="auto">
          <a:xfrm>
            <a:off x="625475" y="1521460"/>
            <a:ext cx="9946005" cy="4849495"/>
          </a:xfrm>
          <a:prstGeom prst="roundRect">
            <a:avLst>
              <a:gd name="adj" fmla="val 11474"/>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just">
              <a:defRPr/>
            </a:pPr>
            <a:r>
              <a:rPr lang="en-US" sz="2400" dirty="0">
                <a:solidFill>
                  <a:srgbClr val="FF0000"/>
                </a:solidFill>
                <a:latin typeface="Times New Roman" panose="02020603050405020304" charset="0"/>
                <a:cs typeface="Times New Roman" panose="02020603050405020304" charset="0"/>
                <a:sym typeface="+mn-ea"/>
              </a:rPr>
              <a:t>But hope was not lost</a:t>
            </a:r>
            <a:r>
              <a:rPr lang="en-US" sz="2400" dirty="0">
                <a:solidFill>
                  <a:schemeClr val="tx1"/>
                </a:solidFill>
                <a:latin typeface="Times New Roman" panose="02020603050405020304" charset="0"/>
                <a:cs typeface="Times New Roman" panose="02020603050405020304" charset="0"/>
                <a:sym typeface="+mn-ea"/>
              </a:rPr>
              <a:t>.</a:t>
            </a:r>
            <a:r>
              <a:rPr lang="en-US" sz="2400" dirty="0">
                <a:solidFill>
                  <a:srgbClr val="FF0000"/>
                </a:solidFill>
                <a:latin typeface="Times New Roman" panose="02020603050405020304" charset="0"/>
                <a:cs typeface="Times New Roman" panose="02020603050405020304" charset="0"/>
                <a:sym typeface="+mn-ea"/>
              </a:rPr>
              <a:t> </a:t>
            </a:r>
            <a:r>
              <a:rPr lang="en-US" sz="2400" dirty="0">
                <a:solidFill>
                  <a:schemeClr val="tx1"/>
                </a:solidFill>
                <a:latin typeface="Times New Roman" panose="02020603050405020304" charset="0"/>
                <a:cs typeface="Times New Roman" panose="02020603050405020304" charset="0"/>
                <a:sym typeface="+mn-ea"/>
              </a:rPr>
              <a:t>Soon after the quakes, the army sent 150,000 soldiers to Tangshan to dig out those who were trapped and to bury the dead. More than 10,000 doctors and nurses came to provide medical care. Workers built shelters for survivors whose homes had been destroyed. Hundreds of thousands of people were helped. Water and food were brought into the city by train, truck, and plane. Slowly, the city began to breathe again.</a:t>
            </a:r>
            <a:endParaRPr lang="en-US" sz="2400" dirty="0">
              <a:solidFill>
                <a:schemeClr val="tx1"/>
              </a:solidFill>
              <a:latin typeface="Times New Roman" panose="02020603050405020304" charset="0"/>
              <a:cs typeface="Times New Roman" panose="02020603050405020304" charset="0"/>
              <a:sym typeface="+mn-ea"/>
            </a:endParaRPr>
          </a:p>
          <a:p>
            <a:pPr algn="just">
              <a:defRPr/>
            </a:pPr>
            <a:r>
              <a:rPr lang="en-US" sz="2400" dirty="0">
                <a:solidFill>
                  <a:schemeClr val="tx1">
                    <a:lumMod val="95000"/>
                    <a:lumOff val="5000"/>
                  </a:schemeClr>
                </a:solidFill>
                <a:latin typeface="Times New Roman" panose="02020603050405020304" charset="0"/>
                <a:cs typeface="Times New Roman" panose="02020603050405020304" charset="0"/>
              </a:rPr>
              <a:t>Tangshan started to revive itself and get back up on its feet. With strong support from the government and the tireless efforts of the city's people, a new Tangshan was built upon the earthquake ruins. The new city has become a home to more than seven million people, with great improvements in transportation, industry, and environment. Tangshan city has proved to China and the rest of the world that in times of disaster, people must unify and show the wisdom to stay positive and rebuild for a brighter future.</a:t>
            </a:r>
            <a:endParaRPr lang="en-US" sz="2400" dirty="0">
              <a:solidFill>
                <a:schemeClr val="tx1">
                  <a:lumMod val="95000"/>
                  <a:lumOff val="5000"/>
                </a:schemeClr>
              </a:solidFill>
              <a:latin typeface="Times New Roman" panose="02020603050405020304" charset="0"/>
              <a:cs typeface="Times New Roman" panose="02020603050405020304" charset="0"/>
            </a:endParaRPr>
          </a:p>
        </p:txBody>
      </p:sp>
      <p:sp>
        <p:nvSpPr>
          <p:cNvPr id="8" name="文本框 7"/>
          <p:cNvSpPr txBox="1"/>
          <p:nvPr/>
        </p:nvSpPr>
        <p:spPr>
          <a:xfrm flipV="1">
            <a:off x="6477000" y="1521460"/>
            <a:ext cx="1216660" cy="416560"/>
          </a:xfrm>
          <a:prstGeom prst="rect">
            <a:avLst/>
          </a:prstGeom>
          <a:solidFill>
            <a:schemeClr val="accent4">
              <a:lumMod val="75000"/>
              <a:alpha val="53000"/>
            </a:schemeClr>
          </a:solidFill>
        </p:spPr>
        <p:txBody>
          <a:bodyPr wrap="square" rtlCol="0">
            <a:noAutofit/>
          </a:bodyPr>
          <a:p>
            <a:endParaRPr lang="zh-CN" altLang="en-US" dirty="0"/>
          </a:p>
        </p:txBody>
      </p:sp>
      <p:sp>
        <p:nvSpPr>
          <p:cNvPr id="9" name="文本框 8"/>
          <p:cNvSpPr txBox="1"/>
          <p:nvPr/>
        </p:nvSpPr>
        <p:spPr>
          <a:xfrm flipV="1">
            <a:off x="2329815" y="2298065"/>
            <a:ext cx="2409190" cy="426085"/>
          </a:xfrm>
          <a:prstGeom prst="rect">
            <a:avLst/>
          </a:prstGeom>
          <a:solidFill>
            <a:schemeClr val="accent4">
              <a:lumMod val="75000"/>
              <a:alpha val="53000"/>
            </a:schemeClr>
          </a:solidFill>
        </p:spPr>
        <p:txBody>
          <a:bodyPr wrap="square" rtlCol="0">
            <a:noAutofit/>
          </a:bodyPr>
          <a:p>
            <a:endParaRPr lang="zh-CN" altLang="en-US" dirty="0"/>
          </a:p>
        </p:txBody>
      </p:sp>
      <p:sp>
        <p:nvSpPr>
          <p:cNvPr id="10" name="文本框 9"/>
          <p:cNvSpPr txBox="1"/>
          <p:nvPr/>
        </p:nvSpPr>
        <p:spPr>
          <a:xfrm flipV="1">
            <a:off x="8562340" y="2298065"/>
            <a:ext cx="1159510" cy="426720"/>
          </a:xfrm>
          <a:prstGeom prst="rect">
            <a:avLst/>
          </a:prstGeom>
          <a:solidFill>
            <a:schemeClr val="accent4">
              <a:lumMod val="75000"/>
              <a:alpha val="53000"/>
            </a:schemeClr>
          </a:solidFill>
        </p:spPr>
        <p:txBody>
          <a:bodyPr wrap="square" rtlCol="0">
            <a:noAutofit/>
          </a:bodyPr>
          <a:p>
            <a:endParaRPr lang="zh-CN" altLang="en-US" dirty="0"/>
          </a:p>
        </p:txBody>
      </p:sp>
      <p:sp>
        <p:nvSpPr>
          <p:cNvPr id="11" name="文本框 10"/>
          <p:cNvSpPr txBox="1"/>
          <p:nvPr/>
        </p:nvSpPr>
        <p:spPr>
          <a:xfrm flipV="1">
            <a:off x="2545715" y="4170680"/>
            <a:ext cx="2096770" cy="347980"/>
          </a:xfrm>
          <a:prstGeom prst="rect">
            <a:avLst/>
          </a:prstGeom>
          <a:solidFill>
            <a:schemeClr val="accent4">
              <a:lumMod val="75000"/>
              <a:alpha val="53000"/>
            </a:schemeClr>
          </a:solidFill>
        </p:spPr>
        <p:txBody>
          <a:bodyPr wrap="square" rtlCol="0">
            <a:noAutofit/>
          </a:bodyPr>
          <a:p>
            <a:endParaRPr lang="zh-CN" altLang="en-US" dirty="0"/>
          </a:p>
        </p:txBody>
      </p:sp>
      <p:sp>
        <p:nvSpPr>
          <p:cNvPr id="12" name="文本框 11"/>
          <p:cNvSpPr txBox="1"/>
          <p:nvPr/>
        </p:nvSpPr>
        <p:spPr>
          <a:xfrm flipV="1">
            <a:off x="8370570" y="4170680"/>
            <a:ext cx="1738630" cy="347980"/>
          </a:xfrm>
          <a:prstGeom prst="rect">
            <a:avLst/>
          </a:prstGeom>
          <a:solidFill>
            <a:schemeClr val="accent4">
              <a:lumMod val="75000"/>
              <a:alpha val="53000"/>
            </a:schemeClr>
          </a:solidFill>
        </p:spPr>
        <p:txBody>
          <a:bodyPr wrap="square" rtlCol="0">
            <a:noAutofit/>
          </a:bodyPr>
          <a:p>
            <a:endParaRPr lang="zh-CN" altLang="en-US" dirty="0"/>
          </a:p>
        </p:txBody>
      </p:sp>
      <p:pic>
        <p:nvPicPr>
          <p:cNvPr id="13" name="图片 12"/>
          <p:cNvPicPr>
            <a:picLocks noChangeAspect="1"/>
          </p:cNvPicPr>
          <p:nvPr/>
        </p:nvPicPr>
        <p:blipFill>
          <a:blip r:embed="rId4"/>
          <a:stretch>
            <a:fillRect/>
          </a:stretch>
        </p:blipFill>
        <p:spPr>
          <a:xfrm>
            <a:off x="9970770" y="1480185"/>
            <a:ext cx="1235075" cy="1156970"/>
          </a:xfrm>
          <a:prstGeom prst="rect">
            <a:avLst/>
          </a:prstGeom>
        </p:spPr>
      </p:pic>
      <p:pic>
        <p:nvPicPr>
          <p:cNvPr id="14" name="图片 13"/>
          <p:cNvPicPr>
            <a:picLocks noChangeAspect="1"/>
          </p:cNvPicPr>
          <p:nvPr/>
        </p:nvPicPr>
        <p:blipFill>
          <a:blip r:embed="rId5"/>
          <a:stretch>
            <a:fillRect/>
          </a:stretch>
        </p:blipFill>
        <p:spPr>
          <a:xfrm rot="10800000" flipV="1">
            <a:off x="9995535" y="2637155"/>
            <a:ext cx="1396365" cy="1400810"/>
          </a:xfrm>
          <a:prstGeom prst="rect">
            <a:avLst/>
          </a:prstGeom>
        </p:spPr>
      </p:pic>
      <p:pic>
        <p:nvPicPr>
          <p:cNvPr id="15" name="图片 14"/>
          <p:cNvPicPr>
            <a:picLocks noChangeAspect="1"/>
          </p:cNvPicPr>
          <p:nvPr/>
        </p:nvPicPr>
        <p:blipFill>
          <a:blip r:embed="rId6"/>
          <a:stretch>
            <a:fillRect/>
          </a:stretch>
        </p:blipFill>
        <p:spPr>
          <a:xfrm>
            <a:off x="9970770" y="4170680"/>
            <a:ext cx="1472565" cy="982980"/>
          </a:xfrm>
          <a:prstGeom prst="rect">
            <a:avLst/>
          </a:prstGeom>
        </p:spPr>
      </p:pic>
      <p:pic>
        <p:nvPicPr>
          <p:cNvPr id="16" name="图片 15"/>
          <p:cNvPicPr>
            <a:picLocks noChangeAspect="1"/>
          </p:cNvPicPr>
          <p:nvPr/>
        </p:nvPicPr>
        <p:blipFill>
          <a:blip r:embed="rId7"/>
          <a:stretch>
            <a:fillRect/>
          </a:stretch>
        </p:blipFill>
        <p:spPr>
          <a:xfrm>
            <a:off x="10003155" y="5198745"/>
            <a:ext cx="1388745" cy="953135"/>
          </a:xfrm>
          <a:prstGeom prst="rect">
            <a:avLst/>
          </a:prstGeom>
        </p:spPr>
      </p:pic>
      <p:pic>
        <p:nvPicPr>
          <p:cNvPr id="5124" name="图片 6" descr="logo横版 png"/>
          <p:cNvPicPr>
            <a:picLocks noChangeAspect="1"/>
          </p:cNvPicPr>
          <p:nvPr/>
        </p:nvPicPr>
        <p:blipFill>
          <a:blip r:embed="rId8"/>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296883" y="306779"/>
            <a:ext cx="0" cy="496586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flipV="1">
            <a:off x="296883" y="306779"/>
            <a:ext cx="3735855" cy="242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2161309" y="6448536"/>
            <a:ext cx="97258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1887200" y="1531917"/>
            <a:ext cx="0" cy="491661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7537938" y="331031"/>
            <a:ext cx="253233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8" name="组合 27"/>
          <p:cNvGrpSpPr/>
          <p:nvPr>
            <p:custDataLst>
              <p:tags r:id="rId1"/>
            </p:custDataLst>
          </p:nvPr>
        </p:nvGrpSpPr>
        <p:grpSpPr>
          <a:xfrm>
            <a:off x="1554480" y="1421130"/>
            <a:ext cx="7679148" cy="843915"/>
            <a:chOff x="1264428" y="1152525"/>
            <a:chExt cx="6847285" cy="2795588"/>
          </a:xfrm>
        </p:grpSpPr>
        <p:sp>
          <p:nvSpPr>
            <p:cNvPr id="29" name="圆角矩形 7"/>
            <p:cNvSpPr/>
            <p:nvPr>
              <p:custDataLst>
                <p:tags r:id="rId2"/>
              </p:custDataLst>
            </p:nvPr>
          </p:nvSpPr>
          <p:spPr bwMode="auto">
            <a:xfrm>
              <a:off x="1264428" y="1152525"/>
              <a:ext cx="6847285" cy="2795588"/>
            </a:xfrm>
            <a:prstGeom prst="roundRect">
              <a:avLst>
                <a:gd name="adj" fmla="val 996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a:defRPr/>
              </a:pPr>
              <a:endParaRPr lang="en-US" sz="2400"/>
            </a:p>
          </p:txBody>
        </p:sp>
        <p:sp>
          <p:nvSpPr>
            <p:cNvPr id="30" name="圆角矩形 8"/>
            <p:cNvSpPr/>
            <p:nvPr>
              <p:custDataLst>
                <p:tags r:id="rId3"/>
              </p:custDataLst>
            </p:nvPr>
          </p:nvSpPr>
          <p:spPr bwMode="auto">
            <a:xfrm>
              <a:off x="1695882" y="1259805"/>
              <a:ext cx="6327986" cy="2294948"/>
            </a:xfrm>
            <a:prstGeom prst="roundRect">
              <a:avLst>
                <a:gd name="adj" fmla="val 11474"/>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a:defRPr/>
              </a:pPr>
              <a:r>
                <a:rPr lang="en-US" altLang="zh-CN" sz="2400" dirty="0">
                  <a:solidFill>
                    <a:schemeClr val="tx1"/>
                  </a:solidFill>
                  <a:latin typeface="Times New Roman" panose="02020603050405020304" charset="0"/>
                  <a:cs typeface="Times New Roman" panose="02020603050405020304" charset="0"/>
                  <a:sym typeface="+mn-ea"/>
                </a:rPr>
                <a:t>Figure out the text type and the structure of  the passage;</a:t>
              </a:r>
              <a:endParaRPr lang="en-US" altLang="zh-CN" sz="2400" dirty="0">
                <a:solidFill>
                  <a:schemeClr val="tx1"/>
                </a:solidFill>
                <a:latin typeface="Times New Roman" panose="02020603050405020304" charset="0"/>
                <a:cs typeface="Times New Roman" panose="02020603050405020304" charset="0"/>
              </a:endParaRPr>
            </a:p>
            <a:p>
              <a:pPr algn="ctr">
                <a:defRPr/>
              </a:pPr>
              <a:endParaRPr lang="en-US" sz="2400" dirty="0">
                <a:solidFill>
                  <a:schemeClr val="tx1">
                    <a:lumMod val="95000"/>
                    <a:lumOff val="5000"/>
                  </a:schemeClr>
                </a:solidFill>
                <a:latin typeface="Times New Roman" panose="02020603050405020304" charset="0"/>
                <a:cs typeface="Times New Roman" panose="02020603050405020304" charset="0"/>
              </a:endParaRPr>
            </a:p>
          </p:txBody>
        </p:sp>
      </p:grpSp>
      <p:sp>
        <p:nvSpPr>
          <p:cNvPr id="31" name="矩形 2"/>
          <p:cNvSpPr/>
          <p:nvPr>
            <p:custDataLst>
              <p:tags r:id="rId4"/>
            </p:custDataLst>
          </p:nvPr>
        </p:nvSpPr>
        <p:spPr>
          <a:xfrm>
            <a:off x="1378585" y="1247775"/>
            <a:ext cx="744220" cy="801370"/>
          </a:xfrm>
          <a:custGeom>
            <a:avLst/>
            <a:gdLst>
              <a:gd name="connsiteX0" fmla="*/ 0 w 1323133"/>
              <a:gd name="connsiteY0" fmla="*/ 0 h 1198669"/>
              <a:gd name="connsiteX1" fmla="*/ 1323133 w 1323133"/>
              <a:gd name="connsiteY1" fmla="*/ 0 h 1198669"/>
              <a:gd name="connsiteX2" fmla="*/ 1323133 w 1323133"/>
              <a:gd name="connsiteY2" fmla="*/ 1198669 h 1198669"/>
              <a:gd name="connsiteX3" fmla="*/ 0 w 1323133"/>
              <a:gd name="connsiteY3" fmla="*/ 1198669 h 1198669"/>
              <a:gd name="connsiteX4" fmla="*/ 0 w 1323133"/>
              <a:gd name="connsiteY4" fmla="*/ 0 h 1198669"/>
              <a:gd name="connsiteX0-1" fmla="*/ 0 w 1323133"/>
              <a:gd name="connsiteY0-2" fmla="*/ 0 h 1198669"/>
              <a:gd name="connsiteX1-3" fmla="*/ 1323133 w 1323133"/>
              <a:gd name="connsiteY1-4" fmla="*/ 0 h 1198669"/>
              <a:gd name="connsiteX2-5" fmla="*/ 1085008 w 1323133"/>
              <a:gd name="connsiteY2-6" fmla="*/ 817669 h 1198669"/>
              <a:gd name="connsiteX3-7" fmla="*/ 0 w 1323133"/>
              <a:gd name="connsiteY3-8" fmla="*/ 1198669 h 1198669"/>
              <a:gd name="connsiteX4-9" fmla="*/ 0 w 1323133"/>
              <a:gd name="connsiteY4-10" fmla="*/ 0 h 1198669"/>
              <a:gd name="connsiteX0-11" fmla="*/ 47625 w 1370758"/>
              <a:gd name="connsiteY0-12" fmla="*/ 0 h 827194"/>
              <a:gd name="connsiteX1-13" fmla="*/ 1370758 w 1370758"/>
              <a:gd name="connsiteY1-14" fmla="*/ 0 h 827194"/>
              <a:gd name="connsiteX2-15" fmla="*/ 1132633 w 1370758"/>
              <a:gd name="connsiteY2-16" fmla="*/ 817669 h 827194"/>
              <a:gd name="connsiteX3-17" fmla="*/ 0 w 1370758"/>
              <a:gd name="connsiteY3-18" fmla="*/ 827194 h 827194"/>
              <a:gd name="connsiteX4-19" fmla="*/ 47625 w 1370758"/>
              <a:gd name="connsiteY4-20" fmla="*/ 0 h 827194"/>
              <a:gd name="connsiteX0-21" fmla="*/ 47625 w 1370758"/>
              <a:gd name="connsiteY0-22" fmla="*/ 0 h 836719"/>
              <a:gd name="connsiteX1-23" fmla="*/ 1370758 w 1370758"/>
              <a:gd name="connsiteY1-24" fmla="*/ 0 h 836719"/>
              <a:gd name="connsiteX2-25" fmla="*/ 875458 w 1370758"/>
              <a:gd name="connsiteY2-26" fmla="*/ 836719 h 836719"/>
              <a:gd name="connsiteX3-27" fmla="*/ 0 w 1370758"/>
              <a:gd name="connsiteY3-28" fmla="*/ 827194 h 836719"/>
              <a:gd name="connsiteX4-29" fmla="*/ 47625 w 1370758"/>
              <a:gd name="connsiteY4-30" fmla="*/ 0 h 8367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70758" h="836719">
                <a:moveTo>
                  <a:pt x="47625" y="0"/>
                </a:moveTo>
                <a:lnTo>
                  <a:pt x="1370758" y="0"/>
                </a:lnTo>
                <a:lnTo>
                  <a:pt x="875458" y="836719"/>
                </a:lnTo>
                <a:lnTo>
                  <a:pt x="0" y="827194"/>
                </a:lnTo>
                <a:lnTo>
                  <a:pt x="47625" y="0"/>
                </a:lnTo>
                <a:close/>
              </a:path>
            </a:pathLst>
          </a:cu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ea typeface="微软雅黑" panose="020B0503020204020204" charset="-122"/>
            </a:endParaRPr>
          </a:p>
        </p:txBody>
      </p:sp>
      <p:sp>
        <p:nvSpPr>
          <p:cNvPr id="32" name="文本框 31"/>
          <p:cNvSpPr txBox="1"/>
          <p:nvPr>
            <p:custDataLst>
              <p:tags r:id="rId5"/>
            </p:custDataLst>
          </p:nvPr>
        </p:nvSpPr>
        <p:spPr>
          <a:xfrm>
            <a:off x="1378585" y="1183005"/>
            <a:ext cx="367030" cy="868045"/>
          </a:xfrm>
          <a:prstGeom prst="rect">
            <a:avLst/>
          </a:prstGeom>
          <a:noFill/>
        </p:spPr>
        <p:txBody>
          <a:bodyPr wrap="square" rtlCol="0">
            <a:noAutofit/>
          </a:bodyPr>
          <a:lstStyle/>
          <a:p>
            <a:r>
              <a:rPr lang="en-US" altLang="zh-CN" sz="3200" dirty="0">
                <a:solidFill>
                  <a:schemeClr val="bg1"/>
                </a:solidFill>
                <a:latin typeface="微软雅黑" panose="020B0503020204020204" charset="-122"/>
                <a:ea typeface="微软雅黑" panose="020B0503020204020204" charset="-122"/>
              </a:rPr>
              <a:t>1</a:t>
            </a:r>
            <a:endParaRPr lang="zh-CN" altLang="en-US" sz="3200" dirty="0">
              <a:solidFill>
                <a:schemeClr val="bg1"/>
              </a:solidFill>
              <a:latin typeface="微软雅黑" panose="020B0503020204020204" charset="-122"/>
              <a:ea typeface="微软雅黑" panose="020B0503020204020204" charset="-122"/>
            </a:endParaRPr>
          </a:p>
        </p:txBody>
      </p:sp>
      <p:grpSp>
        <p:nvGrpSpPr>
          <p:cNvPr id="33" name="组合 32"/>
          <p:cNvGrpSpPr/>
          <p:nvPr>
            <p:custDataLst>
              <p:tags r:id="rId6"/>
            </p:custDataLst>
          </p:nvPr>
        </p:nvGrpSpPr>
        <p:grpSpPr>
          <a:xfrm>
            <a:off x="1378585" y="2720340"/>
            <a:ext cx="7597775" cy="920115"/>
            <a:chOff x="1264428" y="1152525"/>
            <a:chExt cx="6847285" cy="2795588"/>
          </a:xfrm>
        </p:grpSpPr>
        <p:sp>
          <p:nvSpPr>
            <p:cNvPr id="34" name="圆角矩形 7"/>
            <p:cNvSpPr/>
            <p:nvPr>
              <p:custDataLst>
                <p:tags r:id="rId7"/>
              </p:custDataLst>
            </p:nvPr>
          </p:nvSpPr>
          <p:spPr bwMode="auto">
            <a:xfrm>
              <a:off x="1264428" y="1152525"/>
              <a:ext cx="6847285" cy="2795588"/>
            </a:xfrm>
            <a:prstGeom prst="roundRect">
              <a:avLst>
                <a:gd name="adj" fmla="val 996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a:defRPr/>
              </a:pPr>
              <a:endParaRPr lang="en-US" sz="2400"/>
            </a:p>
          </p:txBody>
        </p:sp>
        <p:sp>
          <p:nvSpPr>
            <p:cNvPr id="35" name="圆角矩形 8"/>
            <p:cNvSpPr/>
            <p:nvPr>
              <p:custDataLst>
                <p:tags r:id="rId8"/>
              </p:custDataLst>
            </p:nvPr>
          </p:nvSpPr>
          <p:spPr bwMode="auto">
            <a:xfrm>
              <a:off x="1774327" y="1364750"/>
              <a:ext cx="6242961" cy="2305540"/>
            </a:xfrm>
            <a:prstGeom prst="roundRect">
              <a:avLst>
                <a:gd name="adj" fmla="val 11474"/>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just">
                <a:defRPr/>
              </a:pPr>
              <a:endParaRPr lang="en-US" altLang="zh-CN" sz="2400" dirty="0">
                <a:solidFill>
                  <a:schemeClr val="tx1"/>
                </a:solidFill>
                <a:latin typeface="Times New Roman" panose="02020603050405020304" charset="0"/>
                <a:cs typeface="Times New Roman" panose="02020603050405020304" charset="0"/>
                <a:sym typeface="+mn-ea"/>
              </a:endParaRPr>
            </a:p>
            <a:p>
              <a:pPr algn="just">
                <a:defRPr/>
              </a:pPr>
              <a:r>
                <a:rPr lang="en-US" altLang="zh-CN" sz="2400" dirty="0">
                  <a:solidFill>
                    <a:schemeClr val="tx1"/>
                  </a:solidFill>
                  <a:latin typeface="Times New Roman" panose="02020603050405020304" charset="0"/>
                  <a:cs typeface="Times New Roman" panose="02020603050405020304" charset="0"/>
                  <a:sym typeface="+mn-ea"/>
                </a:rPr>
                <a:t>Recognize some expressions and language feature about literary literature;</a:t>
              </a:r>
              <a:endParaRPr lang="en-US" altLang="zh-CN" sz="2400" dirty="0">
                <a:solidFill>
                  <a:schemeClr val="tx1"/>
                </a:solidFill>
                <a:latin typeface="Times New Roman" panose="02020603050405020304" charset="0"/>
                <a:cs typeface="Times New Roman" panose="02020603050405020304" charset="0"/>
              </a:endParaRPr>
            </a:p>
            <a:p>
              <a:pPr algn="just">
                <a:defRPr/>
              </a:pPr>
              <a:r>
                <a:rPr lang="en-US" sz="2400" dirty="0">
                  <a:solidFill>
                    <a:schemeClr val="tx1">
                      <a:lumMod val="95000"/>
                      <a:lumOff val="5000"/>
                    </a:schemeClr>
                  </a:solidFill>
                  <a:latin typeface="Times New Roman" panose="02020603050405020304" charset="0"/>
                  <a:cs typeface="Times New Roman" panose="02020603050405020304" charset="0"/>
                </a:rPr>
                <a:t> </a:t>
              </a:r>
              <a:endParaRPr lang="en-US" sz="2400" dirty="0">
                <a:solidFill>
                  <a:schemeClr val="tx1">
                    <a:lumMod val="95000"/>
                    <a:lumOff val="5000"/>
                  </a:schemeClr>
                </a:solidFill>
                <a:latin typeface="Times New Roman" panose="02020603050405020304" charset="0"/>
                <a:cs typeface="Times New Roman" panose="02020603050405020304" charset="0"/>
              </a:endParaRPr>
            </a:p>
          </p:txBody>
        </p:sp>
      </p:grpSp>
      <p:sp>
        <p:nvSpPr>
          <p:cNvPr id="36" name="矩形 2"/>
          <p:cNvSpPr/>
          <p:nvPr>
            <p:custDataLst>
              <p:tags r:id="rId9"/>
            </p:custDataLst>
          </p:nvPr>
        </p:nvSpPr>
        <p:spPr>
          <a:xfrm>
            <a:off x="1378585" y="2560955"/>
            <a:ext cx="744220" cy="801370"/>
          </a:xfrm>
          <a:custGeom>
            <a:avLst/>
            <a:gdLst>
              <a:gd name="connsiteX0" fmla="*/ 0 w 1323133"/>
              <a:gd name="connsiteY0" fmla="*/ 0 h 1198669"/>
              <a:gd name="connsiteX1" fmla="*/ 1323133 w 1323133"/>
              <a:gd name="connsiteY1" fmla="*/ 0 h 1198669"/>
              <a:gd name="connsiteX2" fmla="*/ 1323133 w 1323133"/>
              <a:gd name="connsiteY2" fmla="*/ 1198669 h 1198669"/>
              <a:gd name="connsiteX3" fmla="*/ 0 w 1323133"/>
              <a:gd name="connsiteY3" fmla="*/ 1198669 h 1198669"/>
              <a:gd name="connsiteX4" fmla="*/ 0 w 1323133"/>
              <a:gd name="connsiteY4" fmla="*/ 0 h 1198669"/>
              <a:gd name="connsiteX0-1" fmla="*/ 0 w 1323133"/>
              <a:gd name="connsiteY0-2" fmla="*/ 0 h 1198669"/>
              <a:gd name="connsiteX1-3" fmla="*/ 1323133 w 1323133"/>
              <a:gd name="connsiteY1-4" fmla="*/ 0 h 1198669"/>
              <a:gd name="connsiteX2-5" fmla="*/ 1085008 w 1323133"/>
              <a:gd name="connsiteY2-6" fmla="*/ 817669 h 1198669"/>
              <a:gd name="connsiteX3-7" fmla="*/ 0 w 1323133"/>
              <a:gd name="connsiteY3-8" fmla="*/ 1198669 h 1198669"/>
              <a:gd name="connsiteX4-9" fmla="*/ 0 w 1323133"/>
              <a:gd name="connsiteY4-10" fmla="*/ 0 h 1198669"/>
              <a:gd name="connsiteX0-11" fmla="*/ 47625 w 1370758"/>
              <a:gd name="connsiteY0-12" fmla="*/ 0 h 827194"/>
              <a:gd name="connsiteX1-13" fmla="*/ 1370758 w 1370758"/>
              <a:gd name="connsiteY1-14" fmla="*/ 0 h 827194"/>
              <a:gd name="connsiteX2-15" fmla="*/ 1132633 w 1370758"/>
              <a:gd name="connsiteY2-16" fmla="*/ 817669 h 827194"/>
              <a:gd name="connsiteX3-17" fmla="*/ 0 w 1370758"/>
              <a:gd name="connsiteY3-18" fmla="*/ 827194 h 827194"/>
              <a:gd name="connsiteX4-19" fmla="*/ 47625 w 1370758"/>
              <a:gd name="connsiteY4-20" fmla="*/ 0 h 827194"/>
              <a:gd name="connsiteX0-21" fmla="*/ 47625 w 1370758"/>
              <a:gd name="connsiteY0-22" fmla="*/ 0 h 836719"/>
              <a:gd name="connsiteX1-23" fmla="*/ 1370758 w 1370758"/>
              <a:gd name="connsiteY1-24" fmla="*/ 0 h 836719"/>
              <a:gd name="connsiteX2-25" fmla="*/ 875458 w 1370758"/>
              <a:gd name="connsiteY2-26" fmla="*/ 836719 h 836719"/>
              <a:gd name="connsiteX3-27" fmla="*/ 0 w 1370758"/>
              <a:gd name="connsiteY3-28" fmla="*/ 827194 h 836719"/>
              <a:gd name="connsiteX4-29" fmla="*/ 47625 w 1370758"/>
              <a:gd name="connsiteY4-30" fmla="*/ 0 h 8367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70758" h="836719">
                <a:moveTo>
                  <a:pt x="47625" y="0"/>
                </a:moveTo>
                <a:lnTo>
                  <a:pt x="1370758" y="0"/>
                </a:lnTo>
                <a:lnTo>
                  <a:pt x="875458" y="836719"/>
                </a:lnTo>
                <a:lnTo>
                  <a:pt x="0" y="827194"/>
                </a:lnTo>
                <a:lnTo>
                  <a:pt x="47625" y="0"/>
                </a:lnTo>
                <a:close/>
              </a:path>
            </a:pathLst>
          </a:custGeom>
          <a:solidFill>
            <a:schemeClr val="bg2">
              <a:lumMod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ea typeface="微软雅黑" panose="020B0503020204020204" charset="-122"/>
            </a:endParaRPr>
          </a:p>
        </p:txBody>
      </p:sp>
      <p:sp>
        <p:nvSpPr>
          <p:cNvPr id="37" name="文本框 36"/>
          <p:cNvSpPr txBox="1"/>
          <p:nvPr>
            <p:custDataLst>
              <p:tags r:id="rId10"/>
            </p:custDataLst>
          </p:nvPr>
        </p:nvSpPr>
        <p:spPr>
          <a:xfrm>
            <a:off x="1378585" y="2540000"/>
            <a:ext cx="438785" cy="868045"/>
          </a:xfrm>
          <a:prstGeom prst="rect">
            <a:avLst/>
          </a:prstGeom>
          <a:noFill/>
        </p:spPr>
        <p:txBody>
          <a:bodyPr wrap="none" rtlCol="0">
            <a:noAutofit/>
          </a:bodyPr>
          <a:lstStyle/>
          <a:p>
            <a:r>
              <a:rPr lang="en-US" altLang="zh-CN" sz="3200" dirty="0">
                <a:solidFill>
                  <a:schemeClr val="bg1"/>
                </a:solidFill>
                <a:latin typeface="微软雅黑" panose="020B0503020204020204" charset="-122"/>
                <a:ea typeface="微软雅黑" panose="020B0503020204020204" charset="-122"/>
              </a:rPr>
              <a:t>2</a:t>
            </a:r>
            <a:endParaRPr lang="zh-CN" altLang="en-US" sz="3200" dirty="0">
              <a:solidFill>
                <a:schemeClr val="bg1"/>
              </a:solidFill>
              <a:latin typeface="微软雅黑" panose="020B0503020204020204" charset="-122"/>
              <a:ea typeface="微软雅黑" panose="020B0503020204020204" charset="-122"/>
            </a:endParaRPr>
          </a:p>
        </p:txBody>
      </p:sp>
      <p:sp>
        <p:nvSpPr>
          <p:cNvPr id="38" name="文本框 37"/>
          <p:cNvSpPr txBox="1"/>
          <p:nvPr/>
        </p:nvSpPr>
        <p:spPr>
          <a:xfrm>
            <a:off x="4027842" y="38643"/>
            <a:ext cx="3505199" cy="584775"/>
          </a:xfrm>
          <a:prstGeom prst="rect">
            <a:avLst/>
          </a:prstGeom>
          <a:solidFill>
            <a:schemeClr val="accent1">
              <a:lumMod val="50000"/>
            </a:schemeClr>
          </a:solidFill>
          <a:ln w="57150">
            <a:solidFill>
              <a:schemeClr val="bg1"/>
            </a:solidFill>
          </a:ln>
        </p:spPr>
        <p:txBody>
          <a:bodyPr wrap="square" rtlCol="0">
            <a:spAutoFit/>
          </a:bodyPr>
          <a:lstStyle/>
          <a:p>
            <a:r>
              <a:rPr lang="en-US" altLang="zh-CN" sz="3200" dirty="0">
                <a:solidFill>
                  <a:schemeClr val="bg1"/>
                </a:solidFill>
                <a:latin typeface="Times New Roman" panose="02020603050405020304" charset="0"/>
                <a:cs typeface="Times New Roman" panose="02020603050405020304" charset="0"/>
              </a:rPr>
              <a:t>Learning Objectives</a:t>
            </a:r>
            <a:endParaRPr lang="zh-CN" altLang="en-US" sz="3200" dirty="0">
              <a:solidFill>
                <a:schemeClr val="bg1"/>
              </a:solidFill>
              <a:latin typeface="Times New Roman" panose="02020603050405020304" charset="0"/>
              <a:cs typeface="Times New Roman" panose="02020603050405020304" charset="0"/>
            </a:endParaRPr>
          </a:p>
        </p:txBody>
      </p:sp>
      <p:grpSp>
        <p:nvGrpSpPr>
          <p:cNvPr id="41" name="组合 40"/>
          <p:cNvGrpSpPr/>
          <p:nvPr>
            <p:custDataLst>
              <p:tags r:id="rId11"/>
            </p:custDataLst>
          </p:nvPr>
        </p:nvGrpSpPr>
        <p:grpSpPr>
          <a:xfrm>
            <a:off x="1378585" y="4073525"/>
            <a:ext cx="7698105" cy="976630"/>
            <a:chOff x="1264428" y="1152525"/>
            <a:chExt cx="6847285" cy="2795588"/>
          </a:xfrm>
        </p:grpSpPr>
        <p:sp>
          <p:nvSpPr>
            <p:cNvPr id="42" name="圆角矩形 7"/>
            <p:cNvSpPr/>
            <p:nvPr>
              <p:custDataLst>
                <p:tags r:id="rId12"/>
              </p:custDataLst>
            </p:nvPr>
          </p:nvSpPr>
          <p:spPr bwMode="auto">
            <a:xfrm>
              <a:off x="1264428" y="1152525"/>
              <a:ext cx="6847285" cy="2795588"/>
            </a:xfrm>
            <a:prstGeom prst="roundRect">
              <a:avLst>
                <a:gd name="adj" fmla="val 996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a:defRPr/>
              </a:pPr>
              <a:endParaRPr lang="en-US" sz="2400"/>
            </a:p>
          </p:txBody>
        </p:sp>
        <p:sp>
          <p:nvSpPr>
            <p:cNvPr id="43" name="圆角矩形 8"/>
            <p:cNvSpPr/>
            <p:nvPr>
              <p:custDataLst>
                <p:tags r:id="rId13"/>
              </p:custDataLst>
            </p:nvPr>
          </p:nvSpPr>
          <p:spPr bwMode="auto">
            <a:xfrm>
              <a:off x="1420087" y="1580108"/>
              <a:ext cx="6596628" cy="1957679"/>
            </a:xfrm>
            <a:prstGeom prst="roundRect">
              <a:avLst>
                <a:gd name="adj" fmla="val 11474"/>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defRPr/>
              </a:pPr>
              <a:r>
                <a:rPr lang="en-US" altLang="zh-CN" sz="2400" dirty="0">
                  <a:solidFill>
                    <a:schemeClr val="tx1">
                      <a:lumMod val="95000"/>
                      <a:lumOff val="5000"/>
                    </a:schemeClr>
                  </a:solidFill>
                  <a:latin typeface="Times New Roman" panose="02020603050405020304" charset="0"/>
                  <a:cs typeface="Times New Roman" panose="02020603050405020304" charset="0"/>
                </a:rPr>
                <a:t>      </a:t>
              </a:r>
              <a:r>
                <a:rPr lang="en-US" altLang="zh-CN" sz="2400" dirty="0">
                  <a:solidFill>
                    <a:schemeClr val="tx1"/>
                  </a:solidFill>
                  <a:latin typeface="Times New Roman" panose="02020603050405020304" charset="0"/>
                  <a:cs typeface="Times New Roman" panose="02020603050405020304" charset="0"/>
                  <a:sym typeface="+mn-ea"/>
                </a:rPr>
                <a:t>Describe a natural disaster with what we learned and     be clear of how to reduce mortality.</a:t>
              </a:r>
              <a:endParaRPr lang="en-US" sz="2400" dirty="0">
                <a:solidFill>
                  <a:schemeClr val="tx1">
                    <a:lumMod val="95000"/>
                    <a:lumOff val="5000"/>
                  </a:schemeClr>
                </a:solidFill>
                <a:latin typeface="Times New Roman" panose="02020603050405020304" charset="0"/>
                <a:cs typeface="Times New Roman" panose="02020603050405020304" charset="0"/>
              </a:endParaRPr>
            </a:p>
          </p:txBody>
        </p:sp>
      </p:grpSp>
      <p:sp>
        <p:nvSpPr>
          <p:cNvPr id="44" name="矩形 2"/>
          <p:cNvSpPr/>
          <p:nvPr>
            <p:custDataLst>
              <p:tags r:id="rId14"/>
            </p:custDataLst>
          </p:nvPr>
        </p:nvSpPr>
        <p:spPr>
          <a:xfrm>
            <a:off x="1294130" y="3796665"/>
            <a:ext cx="744220" cy="801370"/>
          </a:xfrm>
          <a:custGeom>
            <a:avLst/>
            <a:gdLst>
              <a:gd name="connsiteX0" fmla="*/ 0 w 1323133"/>
              <a:gd name="connsiteY0" fmla="*/ 0 h 1198669"/>
              <a:gd name="connsiteX1" fmla="*/ 1323133 w 1323133"/>
              <a:gd name="connsiteY1" fmla="*/ 0 h 1198669"/>
              <a:gd name="connsiteX2" fmla="*/ 1323133 w 1323133"/>
              <a:gd name="connsiteY2" fmla="*/ 1198669 h 1198669"/>
              <a:gd name="connsiteX3" fmla="*/ 0 w 1323133"/>
              <a:gd name="connsiteY3" fmla="*/ 1198669 h 1198669"/>
              <a:gd name="connsiteX4" fmla="*/ 0 w 1323133"/>
              <a:gd name="connsiteY4" fmla="*/ 0 h 1198669"/>
              <a:gd name="connsiteX0-1" fmla="*/ 0 w 1323133"/>
              <a:gd name="connsiteY0-2" fmla="*/ 0 h 1198669"/>
              <a:gd name="connsiteX1-3" fmla="*/ 1323133 w 1323133"/>
              <a:gd name="connsiteY1-4" fmla="*/ 0 h 1198669"/>
              <a:gd name="connsiteX2-5" fmla="*/ 1085008 w 1323133"/>
              <a:gd name="connsiteY2-6" fmla="*/ 817669 h 1198669"/>
              <a:gd name="connsiteX3-7" fmla="*/ 0 w 1323133"/>
              <a:gd name="connsiteY3-8" fmla="*/ 1198669 h 1198669"/>
              <a:gd name="connsiteX4-9" fmla="*/ 0 w 1323133"/>
              <a:gd name="connsiteY4-10" fmla="*/ 0 h 1198669"/>
              <a:gd name="connsiteX0-11" fmla="*/ 47625 w 1370758"/>
              <a:gd name="connsiteY0-12" fmla="*/ 0 h 827194"/>
              <a:gd name="connsiteX1-13" fmla="*/ 1370758 w 1370758"/>
              <a:gd name="connsiteY1-14" fmla="*/ 0 h 827194"/>
              <a:gd name="connsiteX2-15" fmla="*/ 1132633 w 1370758"/>
              <a:gd name="connsiteY2-16" fmla="*/ 817669 h 827194"/>
              <a:gd name="connsiteX3-17" fmla="*/ 0 w 1370758"/>
              <a:gd name="connsiteY3-18" fmla="*/ 827194 h 827194"/>
              <a:gd name="connsiteX4-19" fmla="*/ 47625 w 1370758"/>
              <a:gd name="connsiteY4-20" fmla="*/ 0 h 827194"/>
              <a:gd name="connsiteX0-21" fmla="*/ 47625 w 1370758"/>
              <a:gd name="connsiteY0-22" fmla="*/ 0 h 836719"/>
              <a:gd name="connsiteX1-23" fmla="*/ 1370758 w 1370758"/>
              <a:gd name="connsiteY1-24" fmla="*/ 0 h 836719"/>
              <a:gd name="connsiteX2-25" fmla="*/ 875458 w 1370758"/>
              <a:gd name="connsiteY2-26" fmla="*/ 836719 h 836719"/>
              <a:gd name="connsiteX3-27" fmla="*/ 0 w 1370758"/>
              <a:gd name="connsiteY3-28" fmla="*/ 827194 h 836719"/>
              <a:gd name="connsiteX4-29" fmla="*/ 47625 w 1370758"/>
              <a:gd name="connsiteY4-30" fmla="*/ 0 h 8367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70758" h="836719">
                <a:moveTo>
                  <a:pt x="47625" y="0"/>
                </a:moveTo>
                <a:lnTo>
                  <a:pt x="1370758" y="0"/>
                </a:lnTo>
                <a:lnTo>
                  <a:pt x="875458" y="836719"/>
                </a:lnTo>
                <a:lnTo>
                  <a:pt x="0" y="827194"/>
                </a:lnTo>
                <a:lnTo>
                  <a:pt x="47625" y="0"/>
                </a:lnTo>
                <a:close/>
              </a:path>
            </a:pathLst>
          </a:cu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charset="-122"/>
            </a:endParaRPr>
          </a:p>
        </p:txBody>
      </p:sp>
      <p:sp>
        <p:nvSpPr>
          <p:cNvPr id="45" name="文本框 44"/>
          <p:cNvSpPr txBox="1"/>
          <p:nvPr>
            <p:custDataLst>
              <p:tags r:id="rId15"/>
            </p:custDataLst>
          </p:nvPr>
        </p:nvSpPr>
        <p:spPr>
          <a:xfrm>
            <a:off x="1313180" y="3896995"/>
            <a:ext cx="432435" cy="702310"/>
          </a:xfrm>
          <a:prstGeom prst="rect">
            <a:avLst/>
          </a:prstGeom>
          <a:noFill/>
        </p:spPr>
        <p:txBody>
          <a:bodyPr wrap="square" rtlCol="0">
            <a:noAutofit/>
          </a:bodyPr>
          <a:lstStyle/>
          <a:p>
            <a:r>
              <a:rPr lang="en-US" altLang="zh-CN" sz="2400" dirty="0">
                <a:solidFill>
                  <a:schemeClr val="bg1"/>
                </a:solidFill>
                <a:latin typeface="微软雅黑" panose="020B0503020204020204" charset="-122"/>
                <a:ea typeface="微软雅黑" panose="020B0503020204020204" charset="-122"/>
              </a:rPr>
              <a:t>3</a:t>
            </a:r>
            <a:endParaRPr lang="zh-CN" altLang="en-US" sz="2400" dirty="0">
              <a:solidFill>
                <a:schemeClr val="bg1"/>
              </a:solidFill>
              <a:latin typeface="微软雅黑" panose="020B0503020204020204" charset="-122"/>
              <a:ea typeface="微软雅黑" panose="020B0503020204020204" charset="-122"/>
            </a:endParaRPr>
          </a:p>
        </p:txBody>
      </p:sp>
      <p:pic>
        <p:nvPicPr>
          <p:cNvPr id="5124" name="图片 6" descr="logo横版 png"/>
          <p:cNvPicPr>
            <a:picLocks noChangeAspect="1"/>
          </p:cNvPicPr>
          <p:nvPr/>
        </p:nvPicPr>
        <p:blipFill>
          <a:blip r:embed="rId16"/>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圆角矩形 6"/>
          <p:cNvSpPr/>
          <p:nvPr/>
        </p:nvSpPr>
        <p:spPr>
          <a:xfrm>
            <a:off x="2046605" y="2190750"/>
            <a:ext cx="2326005" cy="32004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1939925" y="2103755"/>
            <a:ext cx="2403475" cy="398145"/>
          </a:xfrm>
          <a:prstGeom prst="rect">
            <a:avLst/>
          </a:prstGeom>
          <a:solidFill>
            <a:schemeClr val="accent1">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details</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53340" y="755015"/>
            <a:ext cx="11595735" cy="953135"/>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Part3: Who came to the rescue? What did they do?</a:t>
            </a:r>
            <a:endParaRPr lang="zh-CN" altLang="en-US" sz="2800">
              <a:latin typeface="Times New Roman" panose="02020603050405020304" charset="0"/>
              <a:ea typeface="微软雅黑" panose="020B0503020204020204" charset="-122"/>
              <a:cs typeface="Times New Roman" panose="02020603050405020304" charset="0"/>
              <a:sym typeface="+mn-ea"/>
            </a:endParaRPr>
          </a:p>
          <a:p>
            <a:pPr algn="l"/>
            <a:endParaRPr lang="en-US" altLang="zh-CN" sz="2800">
              <a:latin typeface="Times New Roman" panose="02020603050405020304" charset="0"/>
              <a:ea typeface="微软雅黑" panose="020B0503020204020204" charset="-122"/>
              <a:cs typeface="Times New Roman" panose="02020603050405020304" charset="0"/>
              <a:sym typeface="+mn-ea"/>
            </a:endParaRPr>
          </a:p>
        </p:txBody>
      </p:sp>
      <p:sp>
        <p:nvSpPr>
          <p:cNvPr id="2" name="圆角矩形 7"/>
          <p:cNvSpPr/>
          <p:nvPr>
            <p:custDataLst>
              <p:tags r:id="rId2"/>
            </p:custDataLst>
          </p:nvPr>
        </p:nvSpPr>
        <p:spPr bwMode="auto">
          <a:xfrm>
            <a:off x="228600" y="1317625"/>
            <a:ext cx="11214735" cy="5291455"/>
          </a:xfrm>
          <a:prstGeom prst="roundRect">
            <a:avLst>
              <a:gd name="adj" fmla="val 996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ctr">
              <a:defRPr/>
            </a:pPr>
            <a:endParaRPr lang="en-US" sz="2400"/>
          </a:p>
        </p:txBody>
      </p:sp>
      <p:sp>
        <p:nvSpPr>
          <p:cNvPr id="3" name="圆角矩形 8"/>
          <p:cNvSpPr/>
          <p:nvPr>
            <p:custDataLst>
              <p:tags r:id="rId3"/>
            </p:custDataLst>
          </p:nvPr>
        </p:nvSpPr>
        <p:spPr bwMode="auto">
          <a:xfrm>
            <a:off x="625475" y="1521460"/>
            <a:ext cx="9946005" cy="4849495"/>
          </a:xfrm>
          <a:prstGeom prst="roundRect">
            <a:avLst>
              <a:gd name="adj" fmla="val 11474"/>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just">
              <a:defRPr/>
            </a:pPr>
            <a:r>
              <a:rPr lang="en-US" sz="2400" dirty="0">
                <a:solidFill>
                  <a:srgbClr val="FF0000"/>
                </a:solidFill>
                <a:latin typeface="Times New Roman" panose="02020603050405020304" charset="0"/>
                <a:cs typeface="Times New Roman" panose="02020603050405020304" charset="0"/>
                <a:sym typeface="+mn-ea"/>
              </a:rPr>
              <a:t>But hope was not lost</a:t>
            </a:r>
            <a:r>
              <a:rPr lang="en-US" sz="2400" dirty="0">
                <a:solidFill>
                  <a:schemeClr val="tx1"/>
                </a:solidFill>
                <a:latin typeface="Times New Roman" panose="02020603050405020304" charset="0"/>
                <a:cs typeface="Times New Roman" panose="02020603050405020304" charset="0"/>
                <a:sym typeface="+mn-ea"/>
              </a:rPr>
              <a:t>.</a:t>
            </a:r>
            <a:r>
              <a:rPr lang="en-US" sz="2400" dirty="0">
                <a:solidFill>
                  <a:srgbClr val="FF0000"/>
                </a:solidFill>
                <a:latin typeface="Times New Roman" panose="02020603050405020304" charset="0"/>
                <a:cs typeface="Times New Roman" panose="02020603050405020304" charset="0"/>
                <a:sym typeface="+mn-ea"/>
              </a:rPr>
              <a:t> </a:t>
            </a:r>
            <a:r>
              <a:rPr lang="en-US" sz="2400" dirty="0">
                <a:solidFill>
                  <a:schemeClr val="tx2">
                    <a:lumMod val="25000"/>
                    <a:lumOff val="75000"/>
                  </a:schemeClr>
                </a:solidFill>
                <a:latin typeface="Times New Roman" panose="02020603050405020304" charset="0"/>
                <a:cs typeface="Times New Roman" panose="02020603050405020304" charset="0"/>
                <a:sym typeface="+mn-ea"/>
              </a:rPr>
              <a:t>Soon after the quakes, </a:t>
            </a:r>
            <a:r>
              <a:rPr lang="en-US" sz="2400" b="1" dirty="0">
                <a:solidFill>
                  <a:srgbClr val="0070C0"/>
                </a:solidFill>
                <a:latin typeface="Times New Roman Bold" panose="02020503050405090304" charset="0"/>
                <a:cs typeface="Times New Roman Bold" panose="02020503050405090304" charset="0"/>
                <a:sym typeface="+mn-ea"/>
              </a:rPr>
              <a:t>the army</a:t>
            </a:r>
            <a:r>
              <a:rPr lang="en-US" sz="2400" dirty="0">
                <a:solidFill>
                  <a:schemeClr val="tx2">
                    <a:lumMod val="25000"/>
                    <a:lumOff val="75000"/>
                  </a:schemeClr>
                </a:solidFill>
                <a:latin typeface="Times New Roman" panose="02020603050405020304" charset="0"/>
                <a:cs typeface="Times New Roman" panose="02020603050405020304" charset="0"/>
                <a:sym typeface="+mn-ea"/>
              </a:rPr>
              <a:t> sent 150,000 soldiers to Tangshan to </a:t>
            </a:r>
            <a:r>
              <a:rPr lang="en-US" sz="2400" b="1" dirty="0">
                <a:solidFill>
                  <a:srgbClr val="7030A0"/>
                </a:solidFill>
                <a:latin typeface="Times New Roman" panose="02020603050405020304" charset="0"/>
                <a:cs typeface="Times New Roman" panose="02020603050405020304" charset="0"/>
                <a:sym typeface="+mn-ea"/>
              </a:rPr>
              <a:t>dig out</a:t>
            </a:r>
            <a:r>
              <a:rPr lang="en-US" sz="2400" dirty="0">
                <a:solidFill>
                  <a:srgbClr val="7030A0"/>
                </a:solidFill>
                <a:latin typeface="Times New Roman" panose="02020603050405020304" charset="0"/>
                <a:cs typeface="Times New Roman" panose="02020603050405020304" charset="0"/>
                <a:sym typeface="+mn-ea"/>
              </a:rPr>
              <a:t> </a:t>
            </a:r>
            <a:r>
              <a:rPr lang="en-US" sz="2400" b="1" dirty="0">
                <a:solidFill>
                  <a:srgbClr val="7030A0"/>
                </a:solidFill>
                <a:latin typeface="Times New Roman Bold" panose="02020503050405090304" charset="0"/>
                <a:cs typeface="Times New Roman Bold" panose="02020503050405090304" charset="0"/>
                <a:sym typeface="+mn-ea"/>
              </a:rPr>
              <a:t>those</a:t>
            </a:r>
            <a:r>
              <a:rPr lang="en-US" sz="2400" b="1" dirty="0">
                <a:solidFill>
                  <a:schemeClr val="tx2">
                    <a:lumMod val="25000"/>
                    <a:lumOff val="75000"/>
                  </a:schemeClr>
                </a:solidFill>
                <a:latin typeface="Times New Roman Bold" panose="02020503050405090304" charset="0"/>
                <a:cs typeface="Times New Roman Bold" panose="02020503050405090304" charset="0"/>
                <a:sym typeface="+mn-ea"/>
              </a:rPr>
              <a:t> </a:t>
            </a:r>
            <a:r>
              <a:rPr lang="en-US" sz="2400" dirty="0">
                <a:solidFill>
                  <a:schemeClr val="tx2">
                    <a:lumMod val="25000"/>
                    <a:lumOff val="75000"/>
                  </a:schemeClr>
                </a:solidFill>
                <a:latin typeface="Times New Roman" panose="02020603050405020304" charset="0"/>
                <a:cs typeface="Times New Roman" panose="02020603050405020304" charset="0"/>
                <a:sym typeface="+mn-ea"/>
              </a:rPr>
              <a:t>who were trapped and to bury the dead. More than 10,000 </a:t>
            </a:r>
            <a:r>
              <a:rPr lang="en-US" sz="2400" b="1" dirty="0">
                <a:solidFill>
                  <a:srgbClr val="0070C0"/>
                </a:solidFill>
                <a:latin typeface="Times New Roman Bold" panose="02020503050405090304" charset="0"/>
                <a:cs typeface="Times New Roman Bold" panose="02020503050405090304" charset="0"/>
                <a:sym typeface="+mn-ea"/>
              </a:rPr>
              <a:t>doctors and nurses</a:t>
            </a:r>
            <a:r>
              <a:rPr lang="en-US" sz="2400" dirty="0">
                <a:solidFill>
                  <a:srgbClr val="0070C0"/>
                </a:solidFill>
                <a:latin typeface="Times New Roman" panose="02020603050405020304" charset="0"/>
                <a:cs typeface="Times New Roman" panose="02020603050405020304" charset="0"/>
                <a:sym typeface="+mn-ea"/>
              </a:rPr>
              <a:t> </a:t>
            </a:r>
            <a:r>
              <a:rPr lang="en-US" sz="2400" dirty="0">
                <a:solidFill>
                  <a:schemeClr val="tx2">
                    <a:lumMod val="25000"/>
                    <a:lumOff val="75000"/>
                  </a:schemeClr>
                </a:solidFill>
                <a:latin typeface="Times New Roman" panose="02020603050405020304" charset="0"/>
                <a:cs typeface="Times New Roman" panose="02020603050405020304" charset="0"/>
                <a:sym typeface="+mn-ea"/>
              </a:rPr>
              <a:t>came to </a:t>
            </a:r>
            <a:r>
              <a:rPr lang="en-US" sz="2400" b="1" dirty="0">
                <a:solidFill>
                  <a:srgbClr val="7030A0"/>
                </a:solidFill>
                <a:latin typeface="Times New Roman Bold" panose="02020503050405090304" charset="0"/>
                <a:cs typeface="Times New Roman Bold" panose="02020503050405090304" charset="0"/>
                <a:sym typeface="+mn-ea"/>
              </a:rPr>
              <a:t>provide medical care.</a:t>
            </a:r>
            <a:r>
              <a:rPr lang="en-US" sz="2400" dirty="0">
                <a:solidFill>
                  <a:schemeClr val="tx2">
                    <a:lumMod val="25000"/>
                    <a:lumOff val="75000"/>
                  </a:schemeClr>
                </a:solidFill>
                <a:latin typeface="Times New Roman" panose="02020603050405020304" charset="0"/>
                <a:cs typeface="Times New Roman" panose="02020603050405020304" charset="0"/>
                <a:sym typeface="+mn-ea"/>
              </a:rPr>
              <a:t> </a:t>
            </a:r>
            <a:r>
              <a:rPr lang="en-US" sz="2400" b="1" dirty="0">
                <a:solidFill>
                  <a:srgbClr val="0070C0"/>
                </a:solidFill>
                <a:latin typeface="Times New Roman Bold" panose="02020503050405090304" charset="0"/>
                <a:cs typeface="Times New Roman Bold" panose="02020503050405090304" charset="0"/>
                <a:sym typeface="+mn-ea"/>
              </a:rPr>
              <a:t>Workers </a:t>
            </a:r>
            <a:r>
              <a:rPr lang="en-US" sz="2400" b="1" dirty="0">
                <a:solidFill>
                  <a:srgbClr val="7030A0"/>
                </a:solidFill>
                <a:latin typeface="Times New Roman" panose="02020603050405020304" charset="0"/>
                <a:cs typeface="Times New Roman" panose="02020603050405020304" charset="0"/>
                <a:sym typeface="+mn-ea"/>
              </a:rPr>
              <a:t>built shelters </a:t>
            </a:r>
            <a:r>
              <a:rPr lang="en-US" sz="2400" b="1" dirty="0">
                <a:solidFill>
                  <a:srgbClr val="7030A0"/>
                </a:solidFill>
                <a:latin typeface="Times New Roman Bold" panose="02020503050405090304" charset="0"/>
                <a:cs typeface="Times New Roman Bold" panose="02020503050405090304" charset="0"/>
                <a:sym typeface="+mn-ea"/>
              </a:rPr>
              <a:t>for survivors</a:t>
            </a:r>
            <a:r>
              <a:rPr lang="en-US" sz="2400" dirty="0">
                <a:solidFill>
                  <a:schemeClr val="tx2">
                    <a:lumMod val="25000"/>
                    <a:lumOff val="75000"/>
                  </a:schemeClr>
                </a:solidFill>
                <a:latin typeface="Times New Roman" panose="02020603050405020304" charset="0"/>
                <a:cs typeface="Times New Roman" panose="02020603050405020304" charset="0"/>
                <a:sym typeface="+mn-ea"/>
              </a:rPr>
              <a:t> whose homes had been destroyed. Hundreds of thousands of people were helped. Water and food were brought into the city by train, truck, and plane. Slowly, the city began to breathe again.</a:t>
            </a:r>
            <a:endParaRPr lang="en-US" sz="2400" dirty="0">
              <a:solidFill>
                <a:schemeClr val="tx2">
                  <a:lumMod val="25000"/>
                  <a:lumOff val="75000"/>
                </a:schemeClr>
              </a:solidFill>
              <a:latin typeface="Times New Roman" panose="02020603050405020304" charset="0"/>
              <a:cs typeface="Times New Roman" panose="02020603050405020304" charset="0"/>
              <a:sym typeface="+mn-ea"/>
            </a:endParaRPr>
          </a:p>
          <a:p>
            <a:pPr algn="just">
              <a:defRPr/>
            </a:pPr>
            <a:r>
              <a:rPr lang="en-US" sz="2400" dirty="0">
                <a:solidFill>
                  <a:schemeClr val="tx2">
                    <a:lumMod val="25000"/>
                    <a:lumOff val="75000"/>
                  </a:schemeClr>
                </a:solidFill>
                <a:latin typeface="Times New Roman" panose="02020603050405020304" charset="0"/>
                <a:cs typeface="Times New Roman" panose="02020603050405020304" charset="0"/>
              </a:rPr>
              <a:t>Tangshan started to revive itself and get back up on its feet. With </a:t>
            </a:r>
            <a:r>
              <a:rPr lang="en-US" sz="2400" b="1" dirty="0">
                <a:solidFill>
                  <a:srgbClr val="7030A0"/>
                </a:solidFill>
                <a:latin typeface="Times New Roman Bold" panose="02020503050405090304" charset="0"/>
                <a:cs typeface="Times New Roman Bold" panose="02020503050405090304" charset="0"/>
              </a:rPr>
              <a:t>strong support</a:t>
            </a:r>
            <a:r>
              <a:rPr lang="en-US" sz="2400" dirty="0">
                <a:solidFill>
                  <a:schemeClr val="tx2">
                    <a:lumMod val="25000"/>
                    <a:lumOff val="75000"/>
                  </a:schemeClr>
                </a:solidFill>
                <a:latin typeface="Times New Roman" panose="02020603050405020304" charset="0"/>
                <a:cs typeface="Times New Roman" panose="02020603050405020304" charset="0"/>
              </a:rPr>
              <a:t> from </a:t>
            </a:r>
            <a:r>
              <a:rPr lang="en-US" sz="2400" b="1" dirty="0">
                <a:solidFill>
                  <a:srgbClr val="0070C0"/>
                </a:solidFill>
                <a:latin typeface="Times New Roman Bold" panose="02020503050405090304" charset="0"/>
                <a:cs typeface="Times New Roman Bold" panose="02020503050405090304" charset="0"/>
              </a:rPr>
              <a:t>the government</a:t>
            </a:r>
            <a:r>
              <a:rPr lang="en-US" sz="2400" b="1" dirty="0">
                <a:solidFill>
                  <a:schemeClr val="tx1"/>
                </a:solidFill>
                <a:latin typeface="Times New Roman Bold" panose="02020503050405090304" charset="0"/>
                <a:cs typeface="Times New Roman Bold" panose="02020503050405090304" charset="0"/>
              </a:rPr>
              <a:t> </a:t>
            </a:r>
            <a:r>
              <a:rPr lang="en-US" sz="2400" dirty="0">
                <a:solidFill>
                  <a:schemeClr val="tx2">
                    <a:lumMod val="25000"/>
                    <a:lumOff val="75000"/>
                  </a:schemeClr>
                </a:solidFill>
                <a:latin typeface="Times New Roman" panose="02020603050405020304" charset="0"/>
                <a:cs typeface="Times New Roman" panose="02020603050405020304" charset="0"/>
              </a:rPr>
              <a:t>and the </a:t>
            </a:r>
            <a:r>
              <a:rPr lang="en-US" sz="2400" b="1" dirty="0">
                <a:solidFill>
                  <a:srgbClr val="7030A0"/>
                </a:solidFill>
                <a:latin typeface="Times New Roman Bold" panose="02020503050405090304" charset="0"/>
                <a:cs typeface="Times New Roman Bold" panose="02020503050405090304" charset="0"/>
              </a:rPr>
              <a:t>tireless efforts</a:t>
            </a:r>
            <a:r>
              <a:rPr lang="en-US" sz="2400" dirty="0">
                <a:solidFill>
                  <a:schemeClr val="tx2">
                    <a:lumMod val="25000"/>
                    <a:lumOff val="75000"/>
                  </a:schemeClr>
                </a:solidFill>
                <a:latin typeface="Times New Roman" panose="02020603050405020304" charset="0"/>
                <a:cs typeface="Times New Roman" panose="02020603050405020304" charset="0"/>
              </a:rPr>
              <a:t> of </a:t>
            </a:r>
            <a:r>
              <a:rPr lang="en-US" sz="2400" b="1" dirty="0">
                <a:solidFill>
                  <a:srgbClr val="0070C0"/>
                </a:solidFill>
                <a:latin typeface="Times New Roman Bold" panose="02020503050405090304" charset="0"/>
                <a:cs typeface="Times New Roman Bold" panose="02020503050405090304" charset="0"/>
              </a:rPr>
              <a:t>the city's people</a:t>
            </a:r>
            <a:r>
              <a:rPr lang="en-US" sz="2400" dirty="0">
                <a:solidFill>
                  <a:srgbClr val="0070C0"/>
                </a:solidFill>
                <a:latin typeface="Times New Roman" panose="02020603050405020304" charset="0"/>
                <a:cs typeface="Times New Roman" panose="02020603050405020304" charset="0"/>
              </a:rPr>
              <a:t>,</a:t>
            </a:r>
            <a:r>
              <a:rPr lang="en-US" sz="2400" dirty="0">
                <a:solidFill>
                  <a:schemeClr val="tx2">
                    <a:lumMod val="25000"/>
                    <a:lumOff val="75000"/>
                  </a:schemeClr>
                </a:solidFill>
                <a:latin typeface="Times New Roman" panose="02020603050405020304" charset="0"/>
                <a:cs typeface="Times New Roman" panose="02020603050405020304" charset="0"/>
              </a:rPr>
              <a:t> a new Tangshan was built upon the earthquake ruins. The new city has become a home to more than seven million people, with great improvements in transportation, industry, and environment. Tangshan city has proved to China and the rest of the world that in times of disaster, people must unify and show the wisdom to stay positive and rebuild for a brighter future.</a:t>
            </a:r>
            <a:endParaRPr lang="en-US" sz="2400" dirty="0">
              <a:solidFill>
                <a:schemeClr val="tx2">
                  <a:lumMod val="25000"/>
                  <a:lumOff val="75000"/>
                </a:schemeClr>
              </a:solidFill>
              <a:latin typeface="Times New Roman" panose="02020603050405020304" charset="0"/>
              <a:cs typeface="Times New Roman" panose="02020603050405020304" charset="0"/>
            </a:endParaRPr>
          </a:p>
        </p:txBody>
      </p:sp>
      <p:pic>
        <p:nvPicPr>
          <p:cNvPr id="13" name="图片 12"/>
          <p:cNvPicPr>
            <a:picLocks noChangeAspect="1"/>
          </p:cNvPicPr>
          <p:nvPr>
            <p:custDataLst>
              <p:tags r:id="rId4"/>
            </p:custDataLst>
          </p:nvPr>
        </p:nvPicPr>
        <p:blipFill>
          <a:blip r:embed="rId5"/>
          <a:stretch>
            <a:fillRect/>
          </a:stretch>
        </p:blipFill>
        <p:spPr>
          <a:xfrm>
            <a:off x="9970770" y="1480185"/>
            <a:ext cx="1235075" cy="1156970"/>
          </a:xfrm>
          <a:prstGeom prst="rect">
            <a:avLst/>
          </a:prstGeom>
        </p:spPr>
      </p:pic>
      <p:pic>
        <p:nvPicPr>
          <p:cNvPr id="14" name="图片 13"/>
          <p:cNvPicPr>
            <a:picLocks noChangeAspect="1"/>
          </p:cNvPicPr>
          <p:nvPr>
            <p:custDataLst>
              <p:tags r:id="rId6"/>
            </p:custDataLst>
          </p:nvPr>
        </p:nvPicPr>
        <p:blipFill>
          <a:blip r:embed="rId7"/>
          <a:stretch>
            <a:fillRect/>
          </a:stretch>
        </p:blipFill>
        <p:spPr>
          <a:xfrm rot="10800000" flipV="1">
            <a:off x="9995535" y="2637155"/>
            <a:ext cx="1396365" cy="1400810"/>
          </a:xfrm>
          <a:prstGeom prst="rect">
            <a:avLst/>
          </a:prstGeom>
        </p:spPr>
      </p:pic>
      <p:pic>
        <p:nvPicPr>
          <p:cNvPr id="15" name="图片 14"/>
          <p:cNvPicPr>
            <a:picLocks noChangeAspect="1"/>
          </p:cNvPicPr>
          <p:nvPr>
            <p:custDataLst>
              <p:tags r:id="rId8"/>
            </p:custDataLst>
          </p:nvPr>
        </p:nvPicPr>
        <p:blipFill>
          <a:blip r:embed="rId9"/>
          <a:stretch>
            <a:fillRect/>
          </a:stretch>
        </p:blipFill>
        <p:spPr>
          <a:xfrm>
            <a:off x="9970770" y="4170680"/>
            <a:ext cx="1472565" cy="982980"/>
          </a:xfrm>
          <a:prstGeom prst="rect">
            <a:avLst/>
          </a:prstGeom>
        </p:spPr>
      </p:pic>
      <p:pic>
        <p:nvPicPr>
          <p:cNvPr id="16" name="图片 15"/>
          <p:cNvPicPr>
            <a:picLocks noChangeAspect="1"/>
          </p:cNvPicPr>
          <p:nvPr>
            <p:custDataLst>
              <p:tags r:id="rId10"/>
            </p:custDataLst>
          </p:nvPr>
        </p:nvPicPr>
        <p:blipFill>
          <a:blip r:embed="rId11"/>
          <a:stretch>
            <a:fillRect/>
          </a:stretch>
        </p:blipFill>
        <p:spPr>
          <a:xfrm>
            <a:off x="10003155" y="5198745"/>
            <a:ext cx="1388745" cy="953135"/>
          </a:xfrm>
          <a:prstGeom prst="rect">
            <a:avLst/>
          </a:prstGeom>
        </p:spPr>
      </p:pic>
      <p:pic>
        <p:nvPicPr>
          <p:cNvPr id="5124" name="图片 6" descr="logo横版 png"/>
          <p:cNvPicPr>
            <a:picLocks noChangeAspect="1"/>
          </p:cNvPicPr>
          <p:nvPr/>
        </p:nvPicPr>
        <p:blipFill>
          <a:blip r:embed="rId12"/>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圆角矩形 6"/>
          <p:cNvSpPr/>
          <p:nvPr/>
        </p:nvSpPr>
        <p:spPr>
          <a:xfrm>
            <a:off x="2046605" y="2190750"/>
            <a:ext cx="2326005" cy="32004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1939925" y="2103755"/>
            <a:ext cx="2403475" cy="398145"/>
          </a:xfrm>
          <a:prstGeom prst="rect">
            <a:avLst/>
          </a:prstGeom>
          <a:solidFill>
            <a:schemeClr val="accent1">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details</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53340" y="755015"/>
            <a:ext cx="11595735" cy="953135"/>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Part3:What does the writer mean by “Slowly, the city began to breathe again.”</a:t>
            </a:r>
            <a:endParaRPr lang="zh-CN" altLang="en-US" sz="2800">
              <a:latin typeface="Times New Roman" panose="02020603050405020304" charset="0"/>
              <a:ea typeface="微软雅黑" panose="020B0503020204020204" charset="-122"/>
              <a:cs typeface="Times New Roman" panose="02020603050405020304" charset="0"/>
              <a:sym typeface="+mn-ea"/>
            </a:endParaRPr>
          </a:p>
          <a:p>
            <a:pPr algn="l"/>
            <a:endParaRPr lang="en-US" altLang="zh-CN" sz="2800">
              <a:latin typeface="Times New Roman" panose="02020603050405020304" charset="0"/>
              <a:ea typeface="微软雅黑" panose="020B0503020204020204" charset="-122"/>
              <a:cs typeface="Times New Roman" panose="02020603050405020304" charset="0"/>
              <a:sym typeface="+mn-ea"/>
            </a:endParaRPr>
          </a:p>
        </p:txBody>
      </p:sp>
      <p:sp>
        <p:nvSpPr>
          <p:cNvPr id="2" name="圆角矩形 7"/>
          <p:cNvSpPr/>
          <p:nvPr>
            <p:custDataLst>
              <p:tags r:id="rId2"/>
            </p:custDataLst>
          </p:nvPr>
        </p:nvSpPr>
        <p:spPr bwMode="auto">
          <a:xfrm>
            <a:off x="228600" y="1317625"/>
            <a:ext cx="11214735" cy="5291455"/>
          </a:xfrm>
          <a:prstGeom prst="roundRect">
            <a:avLst>
              <a:gd name="adj" fmla="val 996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ctr">
              <a:defRPr/>
            </a:pPr>
            <a:endParaRPr lang="en-US" sz="2400"/>
          </a:p>
        </p:txBody>
      </p:sp>
      <p:sp>
        <p:nvSpPr>
          <p:cNvPr id="3" name="圆角矩形 8"/>
          <p:cNvSpPr/>
          <p:nvPr>
            <p:custDataLst>
              <p:tags r:id="rId3"/>
            </p:custDataLst>
          </p:nvPr>
        </p:nvSpPr>
        <p:spPr bwMode="auto">
          <a:xfrm>
            <a:off x="625475" y="1521460"/>
            <a:ext cx="9946005" cy="4849495"/>
          </a:xfrm>
          <a:prstGeom prst="roundRect">
            <a:avLst>
              <a:gd name="adj" fmla="val 11474"/>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just">
              <a:defRPr/>
            </a:pPr>
            <a:r>
              <a:rPr lang="en-US" sz="2400" dirty="0">
                <a:solidFill>
                  <a:srgbClr val="FF0000"/>
                </a:solidFill>
                <a:latin typeface="Times New Roman" panose="02020603050405020304" charset="0"/>
                <a:cs typeface="Times New Roman" panose="02020603050405020304" charset="0"/>
                <a:sym typeface="+mn-ea"/>
              </a:rPr>
              <a:t>But hope was not lost</a:t>
            </a:r>
            <a:r>
              <a:rPr lang="en-US" sz="2400" dirty="0">
                <a:solidFill>
                  <a:schemeClr val="tx1"/>
                </a:solidFill>
                <a:latin typeface="Times New Roman" panose="02020603050405020304" charset="0"/>
                <a:cs typeface="Times New Roman" panose="02020603050405020304" charset="0"/>
                <a:sym typeface="+mn-ea"/>
              </a:rPr>
              <a:t>.</a:t>
            </a:r>
            <a:r>
              <a:rPr lang="en-US" sz="2400" dirty="0">
                <a:solidFill>
                  <a:srgbClr val="FF0000"/>
                </a:solidFill>
                <a:latin typeface="Times New Roman" panose="02020603050405020304" charset="0"/>
                <a:cs typeface="Times New Roman" panose="02020603050405020304" charset="0"/>
                <a:sym typeface="+mn-ea"/>
              </a:rPr>
              <a:t> </a:t>
            </a:r>
            <a:r>
              <a:rPr lang="en-US" sz="2400" dirty="0">
                <a:solidFill>
                  <a:schemeClr val="tx2">
                    <a:lumMod val="25000"/>
                    <a:lumOff val="75000"/>
                  </a:schemeClr>
                </a:solidFill>
                <a:latin typeface="Times New Roman" panose="02020603050405020304" charset="0"/>
                <a:cs typeface="Times New Roman" panose="02020603050405020304" charset="0"/>
                <a:sym typeface="+mn-ea"/>
              </a:rPr>
              <a:t>Soon after the quakes, </a:t>
            </a:r>
            <a:r>
              <a:rPr lang="en-US" sz="2400" b="1" dirty="0">
                <a:solidFill>
                  <a:srgbClr val="0070C0"/>
                </a:solidFill>
                <a:latin typeface="Times New Roman Bold" panose="02020503050405090304" charset="0"/>
                <a:cs typeface="Times New Roman Bold" panose="02020503050405090304" charset="0"/>
                <a:sym typeface="+mn-ea"/>
              </a:rPr>
              <a:t>the army</a:t>
            </a:r>
            <a:r>
              <a:rPr lang="en-US" sz="2400" dirty="0">
                <a:solidFill>
                  <a:schemeClr val="tx2">
                    <a:lumMod val="25000"/>
                    <a:lumOff val="75000"/>
                  </a:schemeClr>
                </a:solidFill>
                <a:latin typeface="Times New Roman" panose="02020603050405020304" charset="0"/>
                <a:cs typeface="Times New Roman" panose="02020603050405020304" charset="0"/>
                <a:sym typeface="+mn-ea"/>
              </a:rPr>
              <a:t> sent 150,000 soldiers to Tangshan to </a:t>
            </a:r>
            <a:r>
              <a:rPr lang="en-US" sz="2400" b="1" dirty="0">
                <a:solidFill>
                  <a:srgbClr val="7030A0"/>
                </a:solidFill>
                <a:latin typeface="Times New Roman" panose="02020603050405020304" charset="0"/>
                <a:cs typeface="Times New Roman" panose="02020603050405020304" charset="0"/>
                <a:sym typeface="+mn-ea"/>
              </a:rPr>
              <a:t>dig out</a:t>
            </a:r>
            <a:r>
              <a:rPr lang="en-US" sz="2400" dirty="0">
                <a:solidFill>
                  <a:srgbClr val="7030A0"/>
                </a:solidFill>
                <a:latin typeface="Times New Roman" panose="02020603050405020304" charset="0"/>
                <a:cs typeface="Times New Roman" panose="02020603050405020304" charset="0"/>
                <a:sym typeface="+mn-ea"/>
              </a:rPr>
              <a:t> </a:t>
            </a:r>
            <a:r>
              <a:rPr lang="en-US" sz="2400" b="1" dirty="0">
                <a:solidFill>
                  <a:srgbClr val="7030A0"/>
                </a:solidFill>
                <a:latin typeface="Times New Roman Bold" panose="02020503050405090304" charset="0"/>
                <a:cs typeface="Times New Roman Bold" panose="02020503050405090304" charset="0"/>
                <a:sym typeface="+mn-ea"/>
              </a:rPr>
              <a:t>those</a:t>
            </a:r>
            <a:r>
              <a:rPr lang="en-US" sz="2400" b="1" dirty="0">
                <a:solidFill>
                  <a:schemeClr val="tx2">
                    <a:lumMod val="25000"/>
                    <a:lumOff val="75000"/>
                  </a:schemeClr>
                </a:solidFill>
                <a:latin typeface="Times New Roman Bold" panose="02020503050405090304" charset="0"/>
                <a:cs typeface="Times New Roman Bold" panose="02020503050405090304" charset="0"/>
                <a:sym typeface="+mn-ea"/>
              </a:rPr>
              <a:t> </a:t>
            </a:r>
            <a:r>
              <a:rPr lang="en-US" sz="2400" dirty="0">
                <a:solidFill>
                  <a:schemeClr val="tx2">
                    <a:lumMod val="25000"/>
                    <a:lumOff val="75000"/>
                  </a:schemeClr>
                </a:solidFill>
                <a:latin typeface="Times New Roman" panose="02020603050405020304" charset="0"/>
                <a:cs typeface="Times New Roman" panose="02020603050405020304" charset="0"/>
                <a:sym typeface="+mn-ea"/>
              </a:rPr>
              <a:t>who were trapped and to bury the dead. More than 10,000 </a:t>
            </a:r>
            <a:r>
              <a:rPr lang="en-US" sz="2400" b="1" dirty="0">
                <a:solidFill>
                  <a:srgbClr val="0070C0"/>
                </a:solidFill>
                <a:latin typeface="Times New Roman Bold" panose="02020503050405090304" charset="0"/>
                <a:cs typeface="Times New Roman Bold" panose="02020503050405090304" charset="0"/>
                <a:sym typeface="+mn-ea"/>
              </a:rPr>
              <a:t>doctors and nurses</a:t>
            </a:r>
            <a:r>
              <a:rPr lang="en-US" sz="2400" dirty="0">
                <a:solidFill>
                  <a:srgbClr val="0070C0"/>
                </a:solidFill>
                <a:latin typeface="Times New Roman" panose="02020603050405020304" charset="0"/>
                <a:cs typeface="Times New Roman" panose="02020603050405020304" charset="0"/>
                <a:sym typeface="+mn-ea"/>
              </a:rPr>
              <a:t> </a:t>
            </a:r>
            <a:r>
              <a:rPr lang="en-US" sz="2400" dirty="0">
                <a:solidFill>
                  <a:schemeClr val="tx2">
                    <a:lumMod val="25000"/>
                    <a:lumOff val="75000"/>
                  </a:schemeClr>
                </a:solidFill>
                <a:latin typeface="Times New Roman" panose="02020603050405020304" charset="0"/>
                <a:cs typeface="Times New Roman" panose="02020603050405020304" charset="0"/>
                <a:sym typeface="+mn-ea"/>
              </a:rPr>
              <a:t>came to </a:t>
            </a:r>
            <a:r>
              <a:rPr lang="en-US" sz="2400" b="1" dirty="0">
                <a:solidFill>
                  <a:srgbClr val="7030A0"/>
                </a:solidFill>
                <a:latin typeface="Times New Roman Bold" panose="02020503050405090304" charset="0"/>
                <a:cs typeface="Times New Roman Bold" panose="02020503050405090304" charset="0"/>
                <a:sym typeface="+mn-ea"/>
              </a:rPr>
              <a:t>provide medical care.</a:t>
            </a:r>
            <a:r>
              <a:rPr lang="en-US" sz="2400" dirty="0">
                <a:solidFill>
                  <a:schemeClr val="tx2">
                    <a:lumMod val="25000"/>
                    <a:lumOff val="75000"/>
                  </a:schemeClr>
                </a:solidFill>
                <a:latin typeface="Times New Roman" panose="02020603050405020304" charset="0"/>
                <a:cs typeface="Times New Roman" panose="02020603050405020304" charset="0"/>
                <a:sym typeface="+mn-ea"/>
              </a:rPr>
              <a:t> </a:t>
            </a:r>
            <a:r>
              <a:rPr lang="en-US" sz="2400" b="1" dirty="0">
                <a:solidFill>
                  <a:srgbClr val="0070C0"/>
                </a:solidFill>
                <a:latin typeface="Times New Roman Bold" panose="02020503050405090304" charset="0"/>
                <a:cs typeface="Times New Roman Bold" panose="02020503050405090304" charset="0"/>
                <a:sym typeface="+mn-ea"/>
              </a:rPr>
              <a:t>Workers </a:t>
            </a:r>
            <a:r>
              <a:rPr lang="en-US" sz="2400" b="1" dirty="0">
                <a:solidFill>
                  <a:srgbClr val="7030A0"/>
                </a:solidFill>
                <a:latin typeface="Times New Roman" panose="02020603050405020304" charset="0"/>
                <a:cs typeface="Times New Roman" panose="02020603050405020304" charset="0"/>
                <a:sym typeface="+mn-ea"/>
              </a:rPr>
              <a:t>built shelters </a:t>
            </a:r>
            <a:r>
              <a:rPr lang="en-US" sz="2400" b="1" dirty="0">
                <a:solidFill>
                  <a:srgbClr val="7030A0"/>
                </a:solidFill>
                <a:latin typeface="Times New Roman Bold" panose="02020503050405090304" charset="0"/>
                <a:cs typeface="Times New Roman Bold" panose="02020503050405090304" charset="0"/>
                <a:sym typeface="+mn-ea"/>
              </a:rPr>
              <a:t>for survivors</a:t>
            </a:r>
            <a:r>
              <a:rPr lang="en-US" sz="2400" dirty="0">
                <a:solidFill>
                  <a:schemeClr val="tx2">
                    <a:lumMod val="25000"/>
                    <a:lumOff val="75000"/>
                  </a:schemeClr>
                </a:solidFill>
                <a:latin typeface="Times New Roman" panose="02020603050405020304" charset="0"/>
                <a:cs typeface="Times New Roman" panose="02020603050405020304" charset="0"/>
                <a:sym typeface="+mn-ea"/>
              </a:rPr>
              <a:t> whose homes had been destroyed. Hundreds of thousands of people were helped. Water and food were brought into the city by train, truck, and plane. </a:t>
            </a:r>
            <a:r>
              <a:rPr lang="en-US" sz="2400" b="1" dirty="0">
                <a:solidFill>
                  <a:srgbClr val="FF0000"/>
                </a:solidFill>
                <a:latin typeface="Times New Roman Bold" panose="02020503050405090304" charset="0"/>
                <a:cs typeface="Times New Roman Bold" panose="02020503050405090304" charset="0"/>
                <a:sym typeface="+mn-ea"/>
              </a:rPr>
              <a:t>Slowly, the city began to breathe again.</a:t>
            </a:r>
            <a:endParaRPr lang="en-US" sz="2400" b="1" dirty="0">
              <a:solidFill>
                <a:srgbClr val="FF0000"/>
              </a:solidFill>
              <a:latin typeface="Times New Roman Bold" panose="02020503050405090304" charset="0"/>
              <a:cs typeface="Times New Roman Bold" panose="02020503050405090304" charset="0"/>
              <a:sym typeface="+mn-ea"/>
            </a:endParaRPr>
          </a:p>
          <a:p>
            <a:pPr algn="just">
              <a:defRPr/>
            </a:pPr>
            <a:r>
              <a:rPr lang="en-US" sz="2400" dirty="0">
                <a:solidFill>
                  <a:schemeClr val="tx2">
                    <a:lumMod val="25000"/>
                    <a:lumOff val="75000"/>
                  </a:schemeClr>
                </a:solidFill>
                <a:latin typeface="Times New Roman" panose="02020603050405020304" charset="0"/>
                <a:cs typeface="Times New Roman" panose="02020603050405020304" charset="0"/>
              </a:rPr>
              <a:t>Tangshan started to revive itself and get back up on its feet. With </a:t>
            </a:r>
            <a:r>
              <a:rPr lang="en-US" sz="2400" b="1" dirty="0">
                <a:solidFill>
                  <a:srgbClr val="7030A0"/>
                </a:solidFill>
                <a:latin typeface="Times New Roman Bold" panose="02020503050405090304" charset="0"/>
                <a:cs typeface="Times New Roman Bold" panose="02020503050405090304" charset="0"/>
              </a:rPr>
              <a:t>strong support</a:t>
            </a:r>
            <a:r>
              <a:rPr lang="en-US" sz="2400" dirty="0">
                <a:solidFill>
                  <a:schemeClr val="tx2">
                    <a:lumMod val="25000"/>
                    <a:lumOff val="75000"/>
                  </a:schemeClr>
                </a:solidFill>
                <a:latin typeface="Times New Roman" panose="02020603050405020304" charset="0"/>
                <a:cs typeface="Times New Roman" panose="02020603050405020304" charset="0"/>
              </a:rPr>
              <a:t> from </a:t>
            </a:r>
            <a:r>
              <a:rPr lang="en-US" sz="2400" b="1" dirty="0">
                <a:solidFill>
                  <a:srgbClr val="0070C0"/>
                </a:solidFill>
                <a:latin typeface="Times New Roman Bold" panose="02020503050405090304" charset="0"/>
                <a:cs typeface="Times New Roman Bold" panose="02020503050405090304" charset="0"/>
              </a:rPr>
              <a:t>the government</a:t>
            </a:r>
            <a:r>
              <a:rPr lang="en-US" sz="2400" b="1" dirty="0">
                <a:solidFill>
                  <a:schemeClr val="tx1"/>
                </a:solidFill>
                <a:latin typeface="Times New Roman Bold" panose="02020503050405090304" charset="0"/>
                <a:cs typeface="Times New Roman Bold" panose="02020503050405090304" charset="0"/>
              </a:rPr>
              <a:t> </a:t>
            </a:r>
            <a:r>
              <a:rPr lang="en-US" sz="2400" dirty="0">
                <a:solidFill>
                  <a:schemeClr val="tx2">
                    <a:lumMod val="25000"/>
                    <a:lumOff val="75000"/>
                  </a:schemeClr>
                </a:solidFill>
                <a:latin typeface="Times New Roman" panose="02020603050405020304" charset="0"/>
                <a:cs typeface="Times New Roman" panose="02020603050405020304" charset="0"/>
              </a:rPr>
              <a:t>and the </a:t>
            </a:r>
            <a:r>
              <a:rPr lang="en-US" sz="2400" b="1" dirty="0">
                <a:solidFill>
                  <a:srgbClr val="7030A0"/>
                </a:solidFill>
                <a:latin typeface="Times New Roman Bold" panose="02020503050405090304" charset="0"/>
                <a:cs typeface="Times New Roman Bold" panose="02020503050405090304" charset="0"/>
              </a:rPr>
              <a:t>tireless efforts</a:t>
            </a:r>
            <a:r>
              <a:rPr lang="en-US" sz="2400" dirty="0">
                <a:solidFill>
                  <a:schemeClr val="tx2">
                    <a:lumMod val="25000"/>
                    <a:lumOff val="75000"/>
                  </a:schemeClr>
                </a:solidFill>
                <a:latin typeface="Times New Roman" panose="02020603050405020304" charset="0"/>
                <a:cs typeface="Times New Roman" panose="02020603050405020304" charset="0"/>
              </a:rPr>
              <a:t> of </a:t>
            </a:r>
            <a:r>
              <a:rPr lang="en-US" sz="2400" b="1" dirty="0">
                <a:solidFill>
                  <a:srgbClr val="0070C0"/>
                </a:solidFill>
                <a:latin typeface="Times New Roman Bold" panose="02020503050405090304" charset="0"/>
                <a:cs typeface="Times New Roman Bold" panose="02020503050405090304" charset="0"/>
              </a:rPr>
              <a:t>the city's people</a:t>
            </a:r>
            <a:r>
              <a:rPr lang="en-US" sz="2400" dirty="0">
                <a:solidFill>
                  <a:srgbClr val="0070C0"/>
                </a:solidFill>
                <a:latin typeface="Times New Roman" panose="02020603050405020304" charset="0"/>
                <a:cs typeface="Times New Roman" panose="02020603050405020304" charset="0"/>
              </a:rPr>
              <a:t>,</a:t>
            </a:r>
            <a:r>
              <a:rPr lang="en-US" sz="2400" dirty="0">
                <a:solidFill>
                  <a:schemeClr val="tx2">
                    <a:lumMod val="25000"/>
                    <a:lumOff val="75000"/>
                  </a:schemeClr>
                </a:solidFill>
                <a:latin typeface="Times New Roman" panose="02020603050405020304" charset="0"/>
                <a:cs typeface="Times New Roman" panose="02020603050405020304" charset="0"/>
              </a:rPr>
              <a:t> a new Tangshan was built upon the earthquake ruins. The new city has become a home to more than seven million people, with great improvements in transportation, industry, and environment. Tangshan city has proved to China and the rest of the world that in times of disaster, people must unify and show the wisdom to stay positive and rebuild for a brighter future.</a:t>
            </a:r>
            <a:endParaRPr lang="en-US" sz="2400" dirty="0">
              <a:solidFill>
                <a:schemeClr val="tx2">
                  <a:lumMod val="25000"/>
                  <a:lumOff val="75000"/>
                </a:schemeClr>
              </a:solidFill>
              <a:latin typeface="Times New Roman" panose="02020603050405020304" charset="0"/>
              <a:cs typeface="Times New Roman" panose="02020603050405020304" charset="0"/>
            </a:endParaRPr>
          </a:p>
        </p:txBody>
      </p:sp>
      <p:cxnSp>
        <p:nvCxnSpPr>
          <p:cNvPr id="19" name="直接连接符 18"/>
          <p:cNvCxnSpPr/>
          <p:nvPr/>
        </p:nvCxnSpPr>
        <p:spPr>
          <a:xfrm>
            <a:off x="3971364" y="3776479"/>
            <a:ext cx="51346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5706745" y="1828165"/>
            <a:ext cx="900430" cy="1555115"/>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a:off x="4706620" y="2569210"/>
            <a:ext cx="893445" cy="840740"/>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flipH="1">
            <a:off x="5814060" y="2635885"/>
            <a:ext cx="3561080" cy="787400"/>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flipV="1">
            <a:off x="4706620" y="3769995"/>
            <a:ext cx="826770" cy="499110"/>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nvCxnSpPr>
        <p:spPr>
          <a:xfrm flipH="1" flipV="1">
            <a:off x="5640070" y="3823335"/>
            <a:ext cx="2721610" cy="400050"/>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pic>
        <p:nvPicPr>
          <p:cNvPr id="13" name="图片 12"/>
          <p:cNvPicPr>
            <a:picLocks noChangeAspect="1"/>
          </p:cNvPicPr>
          <p:nvPr>
            <p:custDataLst>
              <p:tags r:id="rId4"/>
            </p:custDataLst>
          </p:nvPr>
        </p:nvPicPr>
        <p:blipFill>
          <a:blip r:embed="rId5"/>
          <a:stretch>
            <a:fillRect/>
          </a:stretch>
        </p:blipFill>
        <p:spPr>
          <a:xfrm>
            <a:off x="10003155" y="1521460"/>
            <a:ext cx="1235075" cy="1156970"/>
          </a:xfrm>
          <a:prstGeom prst="rect">
            <a:avLst/>
          </a:prstGeom>
        </p:spPr>
      </p:pic>
      <p:pic>
        <p:nvPicPr>
          <p:cNvPr id="14" name="图片 13"/>
          <p:cNvPicPr>
            <a:picLocks noChangeAspect="1"/>
          </p:cNvPicPr>
          <p:nvPr>
            <p:custDataLst>
              <p:tags r:id="rId6"/>
            </p:custDataLst>
          </p:nvPr>
        </p:nvPicPr>
        <p:blipFill>
          <a:blip r:embed="rId7"/>
          <a:stretch>
            <a:fillRect/>
          </a:stretch>
        </p:blipFill>
        <p:spPr>
          <a:xfrm rot="10800000" flipV="1">
            <a:off x="10046970" y="2724785"/>
            <a:ext cx="1396365" cy="1400810"/>
          </a:xfrm>
          <a:prstGeom prst="rect">
            <a:avLst/>
          </a:prstGeom>
        </p:spPr>
      </p:pic>
      <p:pic>
        <p:nvPicPr>
          <p:cNvPr id="12" name="图片 11"/>
          <p:cNvPicPr>
            <a:picLocks noChangeAspect="1"/>
          </p:cNvPicPr>
          <p:nvPr>
            <p:custDataLst>
              <p:tags r:id="rId8"/>
            </p:custDataLst>
          </p:nvPr>
        </p:nvPicPr>
        <p:blipFill>
          <a:blip r:embed="rId9"/>
          <a:stretch>
            <a:fillRect/>
          </a:stretch>
        </p:blipFill>
        <p:spPr>
          <a:xfrm>
            <a:off x="9970770" y="4170680"/>
            <a:ext cx="1472565" cy="982980"/>
          </a:xfrm>
          <a:prstGeom prst="rect">
            <a:avLst/>
          </a:prstGeom>
        </p:spPr>
      </p:pic>
      <p:pic>
        <p:nvPicPr>
          <p:cNvPr id="16" name="图片 15"/>
          <p:cNvPicPr>
            <a:picLocks noChangeAspect="1"/>
          </p:cNvPicPr>
          <p:nvPr>
            <p:custDataLst>
              <p:tags r:id="rId10"/>
            </p:custDataLst>
          </p:nvPr>
        </p:nvPicPr>
        <p:blipFill>
          <a:blip r:embed="rId11"/>
          <a:stretch>
            <a:fillRect/>
          </a:stretch>
        </p:blipFill>
        <p:spPr>
          <a:xfrm>
            <a:off x="10003155" y="5198745"/>
            <a:ext cx="1388745" cy="953135"/>
          </a:xfrm>
          <a:prstGeom prst="rect">
            <a:avLst/>
          </a:prstGeom>
        </p:spPr>
      </p:pic>
      <p:pic>
        <p:nvPicPr>
          <p:cNvPr id="5124" name="图片 6" descr="logo横版 png"/>
          <p:cNvPicPr>
            <a:picLocks noChangeAspect="1"/>
          </p:cNvPicPr>
          <p:nvPr/>
        </p:nvPicPr>
        <p:blipFill>
          <a:blip r:embed="rId12"/>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linds(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圆角矩形 6"/>
          <p:cNvSpPr/>
          <p:nvPr/>
        </p:nvSpPr>
        <p:spPr>
          <a:xfrm>
            <a:off x="2046605" y="2190750"/>
            <a:ext cx="2326005" cy="32004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1939925" y="2103755"/>
            <a:ext cx="2403475" cy="398145"/>
          </a:xfrm>
          <a:prstGeom prst="rect">
            <a:avLst/>
          </a:prstGeom>
          <a:solidFill>
            <a:schemeClr val="accent1">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details</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53340" y="755015"/>
            <a:ext cx="11595735" cy="953135"/>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Part3:What does the writer mean by “Slowly, the city began to breathe again.”</a:t>
            </a:r>
            <a:endParaRPr lang="zh-CN" altLang="en-US" sz="2800">
              <a:latin typeface="Times New Roman" panose="02020603050405020304" charset="0"/>
              <a:ea typeface="微软雅黑" panose="020B0503020204020204" charset="-122"/>
              <a:cs typeface="Times New Roman" panose="02020603050405020304" charset="0"/>
              <a:sym typeface="+mn-ea"/>
            </a:endParaRPr>
          </a:p>
          <a:p>
            <a:pPr algn="l"/>
            <a:endParaRPr lang="en-US" altLang="zh-CN" sz="2800">
              <a:latin typeface="Times New Roman" panose="02020603050405020304" charset="0"/>
              <a:ea typeface="微软雅黑" panose="020B0503020204020204" charset="-122"/>
              <a:cs typeface="Times New Roman" panose="02020603050405020304" charset="0"/>
              <a:sym typeface="+mn-ea"/>
            </a:endParaRPr>
          </a:p>
        </p:txBody>
      </p:sp>
      <p:sp>
        <p:nvSpPr>
          <p:cNvPr id="2" name="圆角矩形 7"/>
          <p:cNvSpPr/>
          <p:nvPr>
            <p:custDataLst>
              <p:tags r:id="rId2"/>
            </p:custDataLst>
          </p:nvPr>
        </p:nvSpPr>
        <p:spPr bwMode="auto">
          <a:xfrm>
            <a:off x="228600" y="1317625"/>
            <a:ext cx="11214735" cy="5291455"/>
          </a:xfrm>
          <a:prstGeom prst="roundRect">
            <a:avLst>
              <a:gd name="adj" fmla="val 996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ctr">
              <a:defRPr/>
            </a:pPr>
            <a:endParaRPr lang="en-US" sz="2400"/>
          </a:p>
        </p:txBody>
      </p:sp>
      <p:sp>
        <p:nvSpPr>
          <p:cNvPr id="3" name="圆角矩形 8"/>
          <p:cNvSpPr/>
          <p:nvPr>
            <p:custDataLst>
              <p:tags r:id="rId3"/>
            </p:custDataLst>
          </p:nvPr>
        </p:nvSpPr>
        <p:spPr bwMode="auto">
          <a:xfrm>
            <a:off x="625475" y="1521460"/>
            <a:ext cx="9946005" cy="4849495"/>
          </a:xfrm>
          <a:prstGeom prst="roundRect">
            <a:avLst>
              <a:gd name="adj" fmla="val 11474"/>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just">
              <a:defRPr/>
            </a:pPr>
            <a:r>
              <a:rPr lang="en-US" sz="2400" dirty="0">
                <a:solidFill>
                  <a:srgbClr val="FF0000"/>
                </a:solidFill>
                <a:latin typeface="Times New Roman" panose="02020603050405020304" charset="0"/>
                <a:cs typeface="Times New Roman" panose="02020603050405020304" charset="0"/>
                <a:sym typeface="+mn-ea"/>
              </a:rPr>
              <a:t>But hope was not lost</a:t>
            </a:r>
            <a:r>
              <a:rPr lang="en-US" sz="2400" dirty="0">
                <a:solidFill>
                  <a:schemeClr val="tx1"/>
                </a:solidFill>
                <a:latin typeface="Times New Roman" panose="02020603050405020304" charset="0"/>
                <a:cs typeface="Times New Roman" panose="02020603050405020304" charset="0"/>
                <a:sym typeface="+mn-ea"/>
              </a:rPr>
              <a:t>.</a:t>
            </a:r>
            <a:r>
              <a:rPr lang="en-US" sz="2400" dirty="0">
                <a:solidFill>
                  <a:srgbClr val="FF0000"/>
                </a:solidFill>
                <a:latin typeface="Times New Roman" panose="02020603050405020304" charset="0"/>
                <a:cs typeface="Times New Roman" panose="02020603050405020304" charset="0"/>
                <a:sym typeface="+mn-ea"/>
              </a:rPr>
              <a:t> </a:t>
            </a:r>
            <a:r>
              <a:rPr lang="en-US" sz="2400" dirty="0">
                <a:solidFill>
                  <a:schemeClr val="tx2">
                    <a:lumMod val="25000"/>
                    <a:lumOff val="75000"/>
                  </a:schemeClr>
                </a:solidFill>
                <a:latin typeface="Times New Roman" panose="02020603050405020304" charset="0"/>
                <a:cs typeface="Times New Roman" panose="02020603050405020304" charset="0"/>
                <a:sym typeface="+mn-ea"/>
              </a:rPr>
              <a:t>Soon after the quakes, </a:t>
            </a:r>
            <a:r>
              <a:rPr lang="en-US" sz="2400" b="1" dirty="0">
                <a:solidFill>
                  <a:srgbClr val="0070C0"/>
                </a:solidFill>
                <a:latin typeface="Times New Roman Bold" panose="02020503050405090304" charset="0"/>
                <a:cs typeface="Times New Roman Bold" panose="02020503050405090304" charset="0"/>
                <a:sym typeface="+mn-ea"/>
              </a:rPr>
              <a:t>the army</a:t>
            </a:r>
            <a:r>
              <a:rPr lang="en-US" sz="2400" dirty="0">
                <a:solidFill>
                  <a:schemeClr val="tx2">
                    <a:lumMod val="25000"/>
                    <a:lumOff val="75000"/>
                  </a:schemeClr>
                </a:solidFill>
                <a:latin typeface="Times New Roman" panose="02020603050405020304" charset="0"/>
                <a:cs typeface="Times New Roman" panose="02020603050405020304" charset="0"/>
                <a:sym typeface="+mn-ea"/>
              </a:rPr>
              <a:t> sent 150,000 soldiers to Tangshan to </a:t>
            </a:r>
            <a:r>
              <a:rPr lang="en-US" sz="2400" b="1" dirty="0">
                <a:solidFill>
                  <a:srgbClr val="7030A0"/>
                </a:solidFill>
                <a:latin typeface="Times New Roman" panose="02020603050405020304" charset="0"/>
                <a:cs typeface="Times New Roman" panose="02020603050405020304" charset="0"/>
                <a:sym typeface="+mn-ea"/>
              </a:rPr>
              <a:t>dig out</a:t>
            </a:r>
            <a:r>
              <a:rPr lang="en-US" sz="2400" dirty="0">
                <a:solidFill>
                  <a:srgbClr val="7030A0"/>
                </a:solidFill>
                <a:latin typeface="Times New Roman" panose="02020603050405020304" charset="0"/>
                <a:cs typeface="Times New Roman" panose="02020603050405020304" charset="0"/>
                <a:sym typeface="+mn-ea"/>
              </a:rPr>
              <a:t> </a:t>
            </a:r>
            <a:r>
              <a:rPr lang="en-US" sz="2400" b="1" dirty="0">
                <a:solidFill>
                  <a:srgbClr val="7030A0"/>
                </a:solidFill>
                <a:latin typeface="Times New Roman Bold" panose="02020503050405090304" charset="0"/>
                <a:cs typeface="Times New Roman Bold" panose="02020503050405090304" charset="0"/>
                <a:sym typeface="+mn-ea"/>
              </a:rPr>
              <a:t>those</a:t>
            </a:r>
            <a:r>
              <a:rPr lang="en-US" sz="2400" b="1" dirty="0">
                <a:solidFill>
                  <a:schemeClr val="tx2">
                    <a:lumMod val="25000"/>
                    <a:lumOff val="75000"/>
                  </a:schemeClr>
                </a:solidFill>
                <a:latin typeface="Times New Roman Bold" panose="02020503050405090304" charset="0"/>
                <a:cs typeface="Times New Roman Bold" panose="02020503050405090304" charset="0"/>
                <a:sym typeface="+mn-ea"/>
              </a:rPr>
              <a:t> </a:t>
            </a:r>
            <a:r>
              <a:rPr lang="en-US" sz="2400" dirty="0">
                <a:solidFill>
                  <a:schemeClr val="tx2">
                    <a:lumMod val="25000"/>
                    <a:lumOff val="75000"/>
                  </a:schemeClr>
                </a:solidFill>
                <a:latin typeface="Times New Roman" panose="02020603050405020304" charset="0"/>
                <a:cs typeface="Times New Roman" panose="02020603050405020304" charset="0"/>
                <a:sym typeface="+mn-ea"/>
              </a:rPr>
              <a:t>who were trapped and to bury the dead. More than 10,000 </a:t>
            </a:r>
            <a:r>
              <a:rPr lang="en-US" sz="2400" b="1" dirty="0">
                <a:solidFill>
                  <a:srgbClr val="0070C0"/>
                </a:solidFill>
                <a:latin typeface="Times New Roman Bold" panose="02020503050405090304" charset="0"/>
                <a:cs typeface="Times New Roman Bold" panose="02020503050405090304" charset="0"/>
                <a:sym typeface="+mn-ea"/>
              </a:rPr>
              <a:t>doctors and nurses</a:t>
            </a:r>
            <a:r>
              <a:rPr lang="en-US" sz="2400" dirty="0">
                <a:solidFill>
                  <a:srgbClr val="0070C0"/>
                </a:solidFill>
                <a:latin typeface="Times New Roman" panose="02020603050405020304" charset="0"/>
                <a:cs typeface="Times New Roman" panose="02020603050405020304" charset="0"/>
                <a:sym typeface="+mn-ea"/>
              </a:rPr>
              <a:t> </a:t>
            </a:r>
            <a:r>
              <a:rPr lang="en-US" sz="2400" dirty="0">
                <a:solidFill>
                  <a:schemeClr val="tx2">
                    <a:lumMod val="25000"/>
                    <a:lumOff val="75000"/>
                  </a:schemeClr>
                </a:solidFill>
                <a:latin typeface="Times New Roman" panose="02020603050405020304" charset="0"/>
                <a:cs typeface="Times New Roman" panose="02020603050405020304" charset="0"/>
                <a:sym typeface="+mn-ea"/>
              </a:rPr>
              <a:t>came to </a:t>
            </a:r>
            <a:r>
              <a:rPr lang="en-US" sz="2400" b="1" dirty="0">
                <a:solidFill>
                  <a:srgbClr val="7030A0"/>
                </a:solidFill>
                <a:latin typeface="Times New Roman Bold" panose="02020503050405090304" charset="0"/>
                <a:cs typeface="Times New Roman Bold" panose="02020503050405090304" charset="0"/>
                <a:sym typeface="+mn-ea"/>
              </a:rPr>
              <a:t>provide medical care.</a:t>
            </a:r>
            <a:r>
              <a:rPr lang="en-US" sz="2400" dirty="0">
                <a:solidFill>
                  <a:schemeClr val="tx2">
                    <a:lumMod val="25000"/>
                    <a:lumOff val="75000"/>
                  </a:schemeClr>
                </a:solidFill>
                <a:latin typeface="Times New Roman" panose="02020603050405020304" charset="0"/>
                <a:cs typeface="Times New Roman" panose="02020603050405020304" charset="0"/>
                <a:sym typeface="+mn-ea"/>
              </a:rPr>
              <a:t> </a:t>
            </a:r>
            <a:r>
              <a:rPr lang="en-US" sz="2400" b="1" dirty="0">
                <a:solidFill>
                  <a:srgbClr val="0070C0"/>
                </a:solidFill>
                <a:latin typeface="Times New Roman Bold" panose="02020503050405090304" charset="0"/>
                <a:cs typeface="Times New Roman Bold" panose="02020503050405090304" charset="0"/>
                <a:sym typeface="+mn-ea"/>
              </a:rPr>
              <a:t>Workers </a:t>
            </a:r>
            <a:r>
              <a:rPr lang="en-US" sz="2400" b="1" dirty="0">
                <a:solidFill>
                  <a:srgbClr val="7030A0"/>
                </a:solidFill>
                <a:latin typeface="Times New Roman" panose="02020603050405020304" charset="0"/>
                <a:cs typeface="Times New Roman" panose="02020603050405020304" charset="0"/>
                <a:sym typeface="+mn-ea"/>
              </a:rPr>
              <a:t>built shelters </a:t>
            </a:r>
            <a:r>
              <a:rPr lang="en-US" sz="2400" b="1" dirty="0">
                <a:solidFill>
                  <a:srgbClr val="7030A0"/>
                </a:solidFill>
                <a:latin typeface="Times New Roman Bold" panose="02020503050405090304" charset="0"/>
                <a:cs typeface="Times New Roman Bold" panose="02020503050405090304" charset="0"/>
                <a:sym typeface="+mn-ea"/>
              </a:rPr>
              <a:t>for survivors</a:t>
            </a:r>
            <a:r>
              <a:rPr lang="en-US" sz="2400" dirty="0">
                <a:solidFill>
                  <a:schemeClr val="tx2">
                    <a:lumMod val="25000"/>
                    <a:lumOff val="75000"/>
                  </a:schemeClr>
                </a:solidFill>
                <a:latin typeface="Times New Roman" panose="02020603050405020304" charset="0"/>
                <a:cs typeface="Times New Roman" panose="02020603050405020304" charset="0"/>
                <a:sym typeface="+mn-ea"/>
              </a:rPr>
              <a:t> whose homes had been destroyed. Hundreds of thousands of people were helped. Water and food were brought into the city by train, truck, and plane. </a:t>
            </a:r>
            <a:r>
              <a:rPr lang="en-US" sz="2400" b="1" dirty="0">
                <a:solidFill>
                  <a:srgbClr val="FF0000"/>
                </a:solidFill>
                <a:latin typeface="Times New Roman Bold" panose="02020503050405090304" charset="0"/>
                <a:cs typeface="Times New Roman Bold" panose="02020503050405090304" charset="0"/>
                <a:sym typeface="+mn-ea"/>
              </a:rPr>
              <a:t>Slowly, the city began to breathe </a:t>
            </a:r>
            <a:r>
              <a:rPr lang="en-US" sz="2400" b="1" dirty="0">
                <a:solidFill>
                  <a:srgbClr val="FF0000"/>
                </a:solidFill>
                <a:highlight>
                  <a:srgbClr val="FFFF00"/>
                </a:highlight>
                <a:latin typeface="Times New Roman Bold" panose="02020503050405090304" charset="0"/>
                <a:cs typeface="Times New Roman Bold" panose="02020503050405090304" charset="0"/>
                <a:sym typeface="+mn-ea"/>
              </a:rPr>
              <a:t>again. </a:t>
            </a:r>
            <a:endParaRPr lang="en-US" sz="2400" b="1" dirty="0">
              <a:solidFill>
                <a:srgbClr val="FF0000"/>
              </a:solidFill>
              <a:highlight>
                <a:srgbClr val="FFFF00"/>
              </a:highlight>
              <a:latin typeface="Times New Roman Bold" panose="02020503050405090304" charset="0"/>
              <a:cs typeface="Times New Roman Bold" panose="02020503050405090304" charset="0"/>
              <a:sym typeface="+mn-ea"/>
            </a:endParaRPr>
          </a:p>
          <a:p>
            <a:pPr algn="just">
              <a:defRPr/>
            </a:pPr>
            <a:r>
              <a:rPr lang="en-US" sz="2400" dirty="0">
                <a:solidFill>
                  <a:schemeClr val="tx2">
                    <a:lumMod val="25000"/>
                    <a:lumOff val="75000"/>
                  </a:schemeClr>
                </a:solidFill>
                <a:latin typeface="Times New Roman" panose="02020603050405020304" charset="0"/>
                <a:cs typeface="Times New Roman" panose="02020603050405020304" charset="0"/>
              </a:rPr>
              <a:t>Tangshan started to revive itself and get back up on its feet. With </a:t>
            </a:r>
            <a:r>
              <a:rPr lang="en-US" sz="2400" b="1" dirty="0">
                <a:solidFill>
                  <a:srgbClr val="7030A0"/>
                </a:solidFill>
                <a:latin typeface="Times New Roman Bold" panose="02020503050405090304" charset="0"/>
                <a:cs typeface="Times New Roman Bold" panose="02020503050405090304" charset="0"/>
              </a:rPr>
              <a:t>strong support</a:t>
            </a:r>
            <a:r>
              <a:rPr lang="en-US" sz="2400" dirty="0">
                <a:solidFill>
                  <a:schemeClr val="tx2">
                    <a:lumMod val="25000"/>
                    <a:lumOff val="75000"/>
                  </a:schemeClr>
                </a:solidFill>
                <a:latin typeface="Times New Roman" panose="02020603050405020304" charset="0"/>
                <a:cs typeface="Times New Roman" panose="02020603050405020304" charset="0"/>
              </a:rPr>
              <a:t> from </a:t>
            </a:r>
            <a:r>
              <a:rPr lang="en-US" sz="2400" b="1" dirty="0">
                <a:solidFill>
                  <a:srgbClr val="0070C0"/>
                </a:solidFill>
                <a:latin typeface="Times New Roman Bold" panose="02020503050405090304" charset="0"/>
                <a:cs typeface="Times New Roman Bold" panose="02020503050405090304" charset="0"/>
              </a:rPr>
              <a:t>the government</a:t>
            </a:r>
            <a:r>
              <a:rPr lang="en-US" sz="2400" b="1" dirty="0">
                <a:solidFill>
                  <a:schemeClr val="tx1"/>
                </a:solidFill>
                <a:latin typeface="Times New Roman Bold" panose="02020503050405090304" charset="0"/>
                <a:cs typeface="Times New Roman Bold" panose="02020503050405090304" charset="0"/>
              </a:rPr>
              <a:t> </a:t>
            </a:r>
            <a:r>
              <a:rPr lang="en-US" sz="2400" dirty="0">
                <a:solidFill>
                  <a:schemeClr val="tx2">
                    <a:lumMod val="25000"/>
                    <a:lumOff val="75000"/>
                  </a:schemeClr>
                </a:solidFill>
                <a:latin typeface="Times New Roman" panose="02020603050405020304" charset="0"/>
                <a:cs typeface="Times New Roman" panose="02020603050405020304" charset="0"/>
              </a:rPr>
              <a:t>and the </a:t>
            </a:r>
            <a:r>
              <a:rPr lang="en-US" sz="2400" b="1" dirty="0">
                <a:solidFill>
                  <a:srgbClr val="7030A0"/>
                </a:solidFill>
                <a:latin typeface="Times New Roman Bold" panose="02020503050405090304" charset="0"/>
                <a:cs typeface="Times New Roman Bold" panose="02020503050405090304" charset="0"/>
              </a:rPr>
              <a:t>tireless efforts</a:t>
            </a:r>
            <a:r>
              <a:rPr lang="en-US" sz="2400" dirty="0">
                <a:solidFill>
                  <a:schemeClr val="tx2">
                    <a:lumMod val="25000"/>
                    <a:lumOff val="75000"/>
                  </a:schemeClr>
                </a:solidFill>
                <a:latin typeface="Times New Roman" panose="02020603050405020304" charset="0"/>
                <a:cs typeface="Times New Roman" panose="02020603050405020304" charset="0"/>
              </a:rPr>
              <a:t> of </a:t>
            </a:r>
            <a:r>
              <a:rPr lang="en-US" sz="2400" b="1" dirty="0">
                <a:solidFill>
                  <a:srgbClr val="0070C0"/>
                </a:solidFill>
                <a:latin typeface="Times New Roman Bold" panose="02020503050405090304" charset="0"/>
                <a:cs typeface="Times New Roman Bold" panose="02020503050405090304" charset="0"/>
              </a:rPr>
              <a:t>the city's people</a:t>
            </a:r>
            <a:r>
              <a:rPr lang="en-US" sz="2400" dirty="0">
                <a:solidFill>
                  <a:srgbClr val="0070C0"/>
                </a:solidFill>
                <a:latin typeface="Times New Roman" panose="02020603050405020304" charset="0"/>
                <a:cs typeface="Times New Roman" panose="02020603050405020304" charset="0"/>
              </a:rPr>
              <a:t>,</a:t>
            </a:r>
            <a:r>
              <a:rPr lang="en-US" sz="2400" dirty="0">
                <a:solidFill>
                  <a:schemeClr val="tx2">
                    <a:lumMod val="25000"/>
                    <a:lumOff val="75000"/>
                  </a:schemeClr>
                </a:solidFill>
                <a:latin typeface="Times New Roman" panose="02020603050405020304" charset="0"/>
                <a:cs typeface="Times New Roman" panose="02020603050405020304" charset="0"/>
              </a:rPr>
              <a:t> a new Tangshan was built upon the earthquake ruins. The new city has become a home to more than seven million people, with great improvements in transportation, industry, and environment. Tangshan city has proved to China and the rest of the world that in times of disaster, people must unify and show the wisdom to stay positive and rebuild for a brighter future.</a:t>
            </a:r>
            <a:endParaRPr lang="en-US" sz="2400" dirty="0">
              <a:solidFill>
                <a:schemeClr val="tx2">
                  <a:lumMod val="25000"/>
                  <a:lumOff val="75000"/>
                </a:schemeClr>
              </a:solidFill>
              <a:latin typeface="Times New Roman" panose="02020603050405020304" charset="0"/>
              <a:cs typeface="Times New Roman" panose="02020603050405020304" charset="0"/>
            </a:endParaRPr>
          </a:p>
        </p:txBody>
      </p:sp>
      <p:cxnSp>
        <p:nvCxnSpPr>
          <p:cNvPr id="19" name="直接连接符 18"/>
          <p:cNvCxnSpPr/>
          <p:nvPr/>
        </p:nvCxnSpPr>
        <p:spPr>
          <a:xfrm>
            <a:off x="3971364" y="3776479"/>
            <a:ext cx="51346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5706745" y="1828165"/>
            <a:ext cx="900430" cy="1555115"/>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a:off x="4706620" y="2569210"/>
            <a:ext cx="893445" cy="840740"/>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flipH="1">
            <a:off x="5814060" y="2635885"/>
            <a:ext cx="3561080" cy="787400"/>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flipV="1">
            <a:off x="4706620" y="3769995"/>
            <a:ext cx="826770" cy="499110"/>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nvCxnSpPr>
        <p:spPr>
          <a:xfrm flipH="1" flipV="1">
            <a:off x="5640070" y="3823335"/>
            <a:ext cx="2721610" cy="400050"/>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sp>
        <p:nvSpPr>
          <p:cNvPr id="12" name="矩形 11"/>
          <p:cNvSpPr/>
          <p:nvPr/>
        </p:nvSpPr>
        <p:spPr>
          <a:xfrm rot="20220000">
            <a:off x="9192260" y="2751455"/>
            <a:ext cx="827405" cy="1159510"/>
          </a:xfrm>
          <a:prstGeom prst="rect">
            <a:avLst/>
          </a:prstGeom>
          <a:noFill/>
          <a:ln>
            <a:noFill/>
          </a:ln>
        </p:spPr>
        <p:txBody>
          <a:bodyPr wrap="none" rtlCol="0" anchor="t">
            <a:noAutofit/>
          </a:bodyPr>
          <a:p>
            <a:pPr algn="ctr"/>
            <a:r>
              <a:rPr lang="en-US" altLang="zh-CN" sz="7200" b="1">
                <a:solidFill>
                  <a:srgbClr val="FF0000"/>
                </a:solidFill>
                <a:effectLst>
                  <a:outerShdw blurRad="38100" dist="19050" dir="2700000" algn="tl" rotWithShape="0">
                    <a:schemeClr val="dk1">
                      <a:alpha val="40000"/>
                      <a:alpha val="40000"/>
                    </a:schemeClr>
                  </a:outerShdw>
                </a:effectLst>
                <a:latin typeface="Times New Roman" panose="02020603050405020304" charset="0"/>
                <a:cs typeface="Times New Roman" panose="02020603050405020304" charset="0"/>
              </a:rPr>
              <a:t>?</a:t>
            </a:r>
            <a:endParaRPr lang="en-US" altLang="zh-CN" sz="7200" b="1">
              <a:solidFill>
                <a:srgbClr val="FF0000"/>
              </a:solidFill>
              <a:effectLst>
                <a:outerShdw blurRad="38100" dist="19050" dir="2700000" algn="tl" rotWithShape="0">
                  <a:schemeClr val="dk1">
                    <a:alpha val="40000"/>
                    <a:alpha val="40000"/>
                  </a:schemeClr>
                </a:outerShdw>
              </a:effectLst>
              <a:latin typeface="Times New Roman" panose="02020603050405020304" charset="0"/>
              <a:cs typeface="Times New Roman" panose="02020603050405020304" charset="0"/>
            </a:endParaRPr>
          </a:p>
        </p:txBody>
      </p:sp>
      <p:pic>
        <p:nvPicPr>
          <p:cNvPr id="13" name="图片 12"/>
          <p:cNvPicPr>
            <a:picLocks noChangeAspect="1"/>
          </p:cNvPicPr>
          <p:nvPr>
            <p:custDataLst>
              <p:tags r:id="rId4"/>
            </p:custDataLst>
          </p:nvPr>
        </p:nvPicPr>
        <p:blipFill>
          <a:blip r:embed="rId5"/>
          <a:stretch>
            <a:fillRect/>
          </a:stretch>
        </p:blipFill>
        <p:spPr>
          <a:xfrm>
            <a:off x="10003155" y="1521460"/>
            <a:ext cx="1235075" cy="1156970"/>
          </a:xfrm>
          <a:prstGeom prst="rect">
            <a:avLst/>
          </a:prstGeom>
        </p:spPr>
      </p:pic>
      <p:pic>
        <p:nvPicPr>
          <p:cNvPr id="14" name="图片 13"/>
          <p:cNvPicPr>
            <a:picLocks noChangeAspect="1"/>
          </p:cNvPicPr>
          <p:nvPr>
            <p:custDataLst>
              <p:tags r:id="rId6"/>
            </p:custDataLst>
          </p:nvPr>
        </p:nvPicPr>
        <p:blipFill>
          <a:blip r:embed="rId7"/>
          <a:stretch>
            <a:fillRect/>
          </a:stretch>
        </p:blipFill>
        <p:spPr>
          <a:xfrm rot="10800000" flipV="1">
            <a:off x="10046970" y="2724785"/>
            <a:ext cx="1396365" cy="1400810"/>
          </a:xfrm>
          <a:prstGeom prst="rect">
            <a:avLst/>
          </a:prstGeom>
        </p:spPr>
      </p:pic>
      <p:pic>
        <p:nvPicPr>
          <p:cNvPr id="16" name="图片 15"/>
          <p:cNvPicPr>
            <a:picLocks noChangeAspect="1"/>
          </p:cNvPicPr>
          <p:nvPr>
            <p:custDataLst>
              <p:tags r:id="rId8"/>
            </p:custDataLst>
          </p:nvPr>
        </p:nvPicPr>
        <p:blipFill>
          <a:blip r:embed="rId9"/>
          <a:stretch>
            <a:fillRect/>
          </a:stretch>
        </p:blipFill>
        <p:spPr>
          <a:xfrm>
            <a:off x="9970770" y="4170680"/>
            <a:ext cx="1472565" cy="982980"/>
          </a:xfrm>
          <a:prstGeom prst="rect">
            <a:avLst/>
          </a:prstGeom>
        </p:spPr>
      </p:pic>
      <p:pic>
        <p:nvPicPr>
          <p:cNvPr id="17" name="图片 16"/>
          <p:cNvPicPr>
            <a:picLocks noChangeAspect="1"/>
          </p:cNvPicPr>
          <p:nvPr>
            <p:custDataLst>
              <p:tags r:id="rId10"/>
            </p:custDataLst>
          </p:nvPr>
        </p:nvPicPr>
        <p:blipFill>
          <a:blip r:embed="rId11"/>
          <a:stretch>
            <a:fillRect/>
          </a:stretch>
        </p:blipFill>
        <p:spPr>
          <a:xfrm>
            <a:off x="10003155" y="5198745"/>
            <a:ext cx="1388745" cy="953135"/>
          </a:xfrm>
          <a:prstGeom prst="rect">
            <a:avLst/>
          </a:prstGeom>
        </p:spPr>
      </p:pic>
      <p:pic>
        <p:nvPicPr>
          <p:cNvPr id="5124" name="图片 6" descr="logo横版 png"/>
          <p:cNvPicPr>
            <a:picLocks noChangeAspect="1"/>
          </p:cNvPicPr>
          <p:nvPr/>
        </p:nvPicPr>
        <p:blipFill>
          <a:blip r:embed="rId12"/>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圆角矩形 6"/>
          <p:cNvSpPr/>
          <p:nvPr/>
        </p:nvSpPr>
        <p:spPr>
          <a:xfrm>
            <a:off x="2046605" y="2190750"/>
            <a:ext cx="2326005" cy="32004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1939925" y="2103755"/>
            <a:ext cx="2403475" cy="398145"/>
          </a:xfrm>
          <a:prstGeom prst="rect">
            <a:avLst/>
          </a:prstGeom>
          <a:solidFill>
            <a:schemeClr val="accent1">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details</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53340" y="755015"/>
            <a:ext cx="11595735" cy="953135"/>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Part3: What does the writer mean by “Slowly, the city began to breathe again.”</a:t>
            </a:r>
            <a:endParaRPr lang="zh-CN" altLang="en-US" sz="2800">
              <a:latin typeface="Times New Roman" panose="02020603050405020304" charset="0"/>
              <a:ea typeface="微软雅黑" panose="020B0503020204020204" charset="-122"/>
              <a:cs typeface="Times New Roman" panose="02020603050405020304" charset="0"/>
              <a:sym typeface="+mn-ea"/>
            </a:endParaRPr>
          </a:p>
          <a:p>
            <a:pPr algn="l"/>
            <a:endParaRPr lang="en-US" altLang="zh-CN" sz="2800">
              <a:latin typeface="Times New Roman" panose="02020603050405020304" charset="0"/>
              <a:ea typeface="微软雅黑" panose="020B0503020204020204" charset="-122"/>
              <a:cs typeface="Times New Roman" panose="02020603050405020304" charset="0"/>
              <a:sym typeface="+mn-ea"/>
            </a:endParaRPr>
          </a:p>
        </p:txBody>
      </p:sp>
      <p:sp>
        <p:nvSpPr>
          <p:cNvPr id="2" name="圆角矩形 7"/>
          <p:cNvSpPr/>
          <p:nvPr>
            <p:custDataLst>
              <p:tags r:id="rId2"/>
            </p:custDataLst>
          </p:nvPr>
        </p:nvSpPr>
        <p:spPr bwMode="auto">
          <a:xfrm>
            <a:off x="228600" y="1317625"/>
            <a:ext cx="11214735" cy="5291455"/>
          </a:xfrm>
          <a:prstGeom prst="roundRect">
            <a:avLst>
              <a:gd name="adj" fmla="val 996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ctr">
              <a:defRPr/>
            </a:pPr>
            <a:endParaRPr lang="en-US" sz="2400"/>
          </a:p>
        </p:txBody>
      </p:sp>
      <p:sp>
        <p:nvSpPr>
          <p:cNvPr id="3" name="圆角矩形 8"/>
          <p:cNvSpPr/>
          <p:nvPr>
            <p:custDataLst>
              <p:tags r:id="rId3"/>
            </p:custDataLst>
          </p:nvPr>
        </p:nvSpPr>
        <p:spPr bwMode="auto">
          <a:xfrm>
            <a:off x="625475" y="1521460"/>
            <a:ext cx="9946005" cy="4849495"/>
          </a:xfrm>
          <a:prstGeom prst="roundRect">
            <a:avLst>
              <a:gd name="adj" fmla="val 11474"/>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just">
              <a:defRPr/>
            </a:pPr>
            <a:r>
              <a:rPr lang="en-US" sz="2400" dirty="0">
                <a:solidFill>
                  <a:srgbClr val="FF0000"/>
                </a:solidFill>
                <a:latin typeface="Times New Roman" panose="02020603050405020304" charset="0"/>
                <a:cs typeface="Times New Roman" panose="02020603050405020304" charset="0"/>
                <a:sym typeface="+mn-ea"/>
              </a:rPr>
              <a:t>But hope was not lost</a:t>
            </a:r>
            <a:r>
              <a:rPr lang="en-US" sz="2400" dirty="0">
                <a:solidFill>
                  <a:schemeClr val="tx1"/>
                </a:solidFill>
                <a:latin typeface="Times New Roman" panose="02020603050405020304" charset="0"/>
                <a:cs typeface="Times New Roman" panose="02020603050405020304" charset="0"/>
                <a:sym typeface="+mn-ea"/>
              </a:rPr>
              <a:t>.</a:t>
            </a:r>
            <a:r>
              <a:rPr lang="en-US" sz="2400" dirty="0">
                <a:solidFill>
                  <a:srgbClr val="FF0000"/>
                </a:solidFill>
                <a:latin typeface="Times New Roman" panose="02020603050405020304" charset="0"/>
                <a:cs typeface="Times New Roman" panose="02020603050405020304" charset="0"/>
                <a:sym typeface="+mn-ea"/>
              </a:rPr>
              <a:t> </a:t>
            </a:r>
            <a:r>
              <a:rPr lang="en-US" sz="2400" dirty="0">
                <a:solidFill>
                  <a:schemeClr val="bg2">
                    <a:lumMod val="75000"/>
                  </a:schemeClr>
                </a:solidFill>
                <a:latin typeface="Times New Roman" panose="02020603050405020304" charset="0"/>
                <a:cs typeface="Times New Roman" panose="02020603050405020304" charset="0"/>
                <a:sym typeface="+mn-ea"/>
              </a:rPr>
              <a:t>Soon after the quakes</a:t>
            </a:r>
            <a:r>
              <a:rPr lang="en-US" sz="2400" dirty="0">
                <a:solidFill>
                  <a:schemeClr val="bg2">
                    <a:lumMod val="90000"/>
                  </a:schemeClr>
                </a:solidFill>
                <a:latin typeface="Times New Roman" panose="02020603050405020304" charset="0"/>
                <a:cs typeface="Times New Roman" panose="02020603050405020304" charset="0"/>
                <a:sym typeface="+mn-ea"/>
              </a:rPr>
              <a:t>,</a:t>
            </a:r>
            <a:r>
              <a:rPr lang="en-US" sz="2400" dirty="0">
                <a:solidFill>
                  <a:schemeClr val="tx1"/>
                </a:solidFill>
                <a:latin typeface="Times New Roman" panose="02020603050405020304" charset="0"/>
                <a:cs typeface="Times New Roman" panose="02020603050405020304" charset="0"/>
                <a:sym typeface="+mn-ea"/>
              </a:rPr>
              <a:t> </a:t>
            </a:r>
            <a:r>
              <a:rPr lang="en-US" sz="2400" b="1" dirty="0">
                <a:solidFill>
                  <a:srgbClr val="0070C0"/>
                </a:solidFill>
                <a:latin typeface="Times New Roman Bold" panose="02020503050405090304" charset="0"/>
                <a:cs typeface="Times New Roman Bold" panose="02020503050405090304" charset="0"/>
                <a:sym typeface="+mn-ea"/>
              </a:rPr>
              <a:t>the army</a:t>
            </a:r>
            <a:r>
              <a:rPr lang="en-US" sz="2400" dirty="0">
                <a:solidFill>
                  <a:schemeClr val="tx1"/>
                </a:solidFill>
                <a:latin typeface="Times New Roman" panose="02020603050405020304" charset="0"/>
                <a:cs typeface="Times New Roman" panose="02020603050405020304" charset="0"/>
                <a:sym typeface="+mn-ea"/>
              </a:rPr>
              <a:t> </a:t>
            </a:r>
            <a:r>
              <a:rPr lang="en-US" sz="2400" dirty="0">
                <a:solidFill>
                  <a:schemeClr val="bg2">
                    <a:lumMod val="75000"/>
                  </a:schemeClr>
                </a:solidFill>
                <a:latin typeface="Times New Roman" panose="02020603050405020304" charset="0"/>
                <a:cs typeface="Times New Roman" panose="02020603050405020304" charset="0"/>
                <a:sym typeface="+mn-ea"/>
              </a:rPr>
              <a:t>sent 150,000 soldiers to Tangshan to </a:t>
            </a:r>
            <a:r>
              <a:rPr lang="en-US" sz="2400" b="1" dirty="0">
                <a:solidFill>
                  <a:schemeClr val="bg2">
                    <a:lumMod val="75000"/>
                  </a:schemeClr>
                </a:solidFill>
                <a:latin typeface="Times New Roman" panose="02020603050405020304" charset="0"/>
                <a:cs typeface="Times New Roman" panose="02020603050405020304" charset="0"/>
                <a:sym typeface="+mn-ea"/>
              </a:rPr>
              <a:t>dig out</a:t>
            </a:r>
            <a:r>
              <a:rPr lang="en-US" sz="2400" dirty="0">
                <a:solidFill>
                  <a:schemeClr val="bg2">
                    <a:lumMod val="75000"/>
                  </a:schemeClr>
                </a:solidFill>
                <a:latin typeface="Times New Roman" panose="02020603050405020304" charset="0"/>
                <a:cs typeface="Times New Roman" panose="02020603050405020304" charset="0"/>
                <a:sym typeface="+mn-ea"/>
              </a:rPr>
              <a:t> those who were trapped and to bury the dead. More than 10,000 </a:t>
            </a:r>
            <a:r>
              <a:rPr lang="en-US" sz="2400" b="1" dirty="0">
                <a:solidFill>
                  <a:srgbClr val="0070C0"/>
                </a:solidFill>
                <a:latin typeface="Times New Roman Bold" panose="02020503050405090304" charset="0"/>
                <a:cs typeface="Times New Roman Bold" panose="02020503050405090304" charset="0"/>
                <a:sym typeface="+mn-ea"/>
              </a:rPr>
              <a:t>doctors and nurses</a:t>
            </a:r>
            <a:r>
              <a:rPr lang="en-US" sz="2400" dirty="0">
                <a:solidFill>
                  <a:schemeClr val="tx1"/>
                </a:solidFill>
                <a:latin typeface="Times New Roman" panose="02020603050405020304" charset="0"/>
                <a:cs typeface="Times New Roman" panose="02020603050405020304" charset="0"/>
                <a:sym typeface="+mn-ea"/>
              </a:rPr>
              <a:t> </a:t>
            </a:r>
            <a:r>
              <a:rPr lang="en-US" sz="2400" dirty="0">
                <a:solidFill>
                  <a:schemeClr val="bg2">
                    <a:lumMod val="75000"/>
                  </a:schemeClr>
                </a:solidFill>
                <a:latin typeface="Times New Roman" panose="02020603050405020304" charset="0"/>
                <a:cs typeface="Times New Roman" panose="02020603050405020304" charset="0"/>
                <a:sym typeface="+mn-ea"/>
              </a:rPr>
              <a:t>came to provide medical care</a:t>
            </a:r>
            <a:r>
              <a:rPr lang="en-US" sz="2400" dirty="0">
                <a:solidFill>
                  <a:schemeClr val="tx1"/>
                </a:solidFill>
                <a:latin typeface="Times New Roman" panose="02020603050405020304" charset="0"/>
                <a:cs typeface="Times New Roman" panose="02020603050405020304" charset="0"/>
                <a:sym typeface="+mn-ea"/>
              </a:rPr>
              <a:t>. </a:t>
            </a:r>
            <a:r>
              <a:rPr lang="en-US" sz="2400" b="1" dirty="0">
                <a:solidFill>
                  <a:srgbClr val="0070C0"/>
                </a:solidFill>
                <a:latin typeface="Times New Roman Bold" panose="02020503050405090304" charset="0"/>
                <a:cs typeface="Times New Roman Bold" panose="02020503050405090304" charset="0"/>
                <a:sym typeface="+mn-ea"/>
              </a:rPr>
              <a:t>Workers </a:t>
            </a:r>
            <a:r>
              <a:rPr lang="en-US" sz="2400" b="1" dirty="0">
                <a:solidFill>
                  <a:schemeClr val="bg2">
                    <a:lumMod val="75000"/>
                  </a:schemeClr>
                </a:solidFill>
                <a:latin typeface="Times New Roman" panose="02020603050405020304" charset="0"/>
                <a:cs typeface="Times New Roman" panose="02020603050405020304" charset="0"/>
                <a:sym typeface="+mn-ea"/>
              </a:rPr>
              <a:t>built shelters </a:t>
            </a:r>
            <a:r>
              <a:rPr lang="en-US" sz="2400" dirty="0">
                <a:solidFill>
                  <a:schemeClr val="bg2">
                    <a:lumMod val="75000"/>
                  </a:schemeClr>
                </a:solidFill>
                <a:latin typeface="Times New Roman" panose="02020603050405020304" charset="0"/>
                <a:cs typeface="Times New Roman" panose="02020603050405020304" charset="0"/>
                <a:sym typeface="+mn-ea"/>
              </a:rPr>
              <a:t>for survivors whose homes had been destroyed. Hundreds of thousands of people were helped. Water and food were brought into the city by train, truck, and plane</a:t>
            </a:r>
            <a:r>
              <a:rPr lang="en-US" sz="2400" dirty="0">
                <a:solidFill>
                  <a:schemeClr val="tx1"/>
                </a:solidFill>
                <a:latin typeface="Times New Roman" panose="02020603050405020304" charset="0"/>
                <a:cs typeface="Times New Roman" panose="02020603050405020304" charset="0"/>
                <a:sym typeface="+mn-ea"/>
              </a:rPr>
              <a:t>. Slowly, the city began to breathe </a:t>
            </a:r>
            <a:r>
              <a:rPr lang="en-US" sz="2400" b="1" dirty="0">
                <a:solidFill>
                  <a:schemeClr val="tx1"/>
                </a:solidFill>
                <a:highlight>
                  <a:srgbClr val="FFFF00"/>
                </a:highlight>
                <a:latin typeface="Times New Roman" panose="02020603050405020304" charset="0"/>
                <a:cs typeface="Times New Roman" panose="02020603050405020304" charset="0"/>
                <a:sym typeface="+mn-ea"/>
              </a:rPr>
              <a:t>again</a:t>
            </a:r>
            <a:r>
              <a:rPr lang="en-US" sz="2400" dirty="0">
                <a:solidFill>
                  <a:schemeClr val="tx1"/>
                </a:solidFill>
                <a:highlight>
                  <a:srgbClr val="FFFF00"/>
                </a:highlight>
                <a:latin typeface="Times New Roman" panose="02020603050405020304" charset="0"/>
                <a:cs typeface="Times New Roman" panose="02020603050405020304" charset="0"/>
                <a:sym typeface="+mn-ea"/>
              </a:rPr>
              <a:t>.</a:t>
            </a:r>
            <a:endParaRPr lang="en-US" sz="2400" dirty="0">
              <a:solidFill>
                <a:schemeClr val="tx1"/>
              </a:solidFill>
              <a:highlight>
                <a:srgbClr val="FFFF00"/>
              </a:highlight>
              <a:latin typeface="Times New Roman" panose="02020603050405020304" charset="0"/>
              <a:cs typeface="Times New Roman" panose="02020603050405020304" charset="0"/>
              <a:sym typeface="+mn-ea"/>
            </a:endParaRPr>
          </a:p>
          <a:p>
            <a:pPr algn="just">
              <a:defRPr/>
            </a:pPr>
            <a:r>
              <a:rPr lang="en-US" sz="2400" dirty="0">
                <a:solidFill>
                  <a:schemeClr val="tx1">
                    <a:lumMod val="95000"/>
                    <a:lumOff val="5000"/>
                  </a:schemeClr>
                </a:solidFill>
                <a:highlight>
                  <a:srgbClr val="FFFF00"/>
                </a:highlight>
                <a:latin typeface="Times New Roman" panose="02020603050405020304" charset="0"/>
                <a:cs typeface="Times New Roman" panose="02020603050405020304" charset="0"/>
              </a:rPr>
              <a:t>Tangshan started to revive itself and get back up on its feet</a:t>
            </a:r>
            <a:r>
              <a:rPr lang="en-US" sz="2400" dirty="0">
                <a:solidFill>
                  <a:schemeClr val="tx1">
                    <a:lumMod val="95000"/>
                    <a:lumOff val="5000"/>
                  </a:schemeClr>
                </a:solidFill>
                <a:latin typeface="Times New Roman" panose="02020603050405020304" charset="0"/>
                <a:cs typeface="Times New Roman" panose="02020603050405020304" charset="0"/>
              </a:rPr>
              <a:t>. </a:t>
            </a:r>
            <a:r>
              <a:rPr lang="en-US" sz="2400" dirty="0">
                <a:solidFill>
                  <a:schemeClr val="bg2">
                    <a:lumMod val="75000"/>
                  </a:schemeClr>
                </a:solidFill>
                <a:latin typeface="Times New Roman" panose="02020603050405020304" charset="0"/>
                <a:cs typeface="Times New Roman" panose="02020603050405020304" charset="0"/>
              </a:rPr>
              <a:t>With strong support from </a:t>
            </a:r>
            <a:r>
              <a:rPr lang="en-US" sz="2400" b="1" dirty="0">
                <a:solidFill>
                  <a:srgbClr val="0070C0"/>
                </a:solidFill>
                <a:latin typeface="Times New Roman Bold" panose="02020503050405090304" charset="0"/>
                <a:cs typeface="Times New Roman Bold" panose="02020503050405090304" charset="0"/>
              </a:rPr>
              <a:t>the government</a:t>
            </a:r>
            <a:r>
              <a:rPr lang="en-US" sz="2400" b="1" dirty="0">
                <a:solidFill>
                  <a:schemeClr val="tx1"/>
                </a:solidFill>
                <a:latin typeface="Times New Roman" panose="02020603050405020304" charset="0"/>
                <a:cs typeface="Times New Roman" panose="02020603050405020304" charset="0"/>
              </a:rPr>
              <a:t> </a:t>
            </a:r>
            <a:r>
              <a:rPr lang="en-US" sz="2400" dirty="0">
                <a:solidFill>
                  <a:schemeClr val="bg2">
                    <a:lumMod val="75000"/>
                  </a:schemeClr>
                </a:solidFill>
                <a:latin typeface="Times New Roman" panose="02020603050405020304" charset="0"/>
                <a:cs typeface="Times New Roman" panose="02020603050405020304" charset="0"/>
              </a:rPr>
              <a:t>and the tireless efforts of the </a:t>
            </a:r>
            <a:r>
              <a:rPr lang="en-US" sz="2400" b="1" dirty="0">
                <a:solidFill>
                  <a:srgbClr val="0070C0"/>
                </a:solidFill>
                <a:latin typeface="Times New Roman Bold" panose="02020503050405090304" charset="0"/>
                <a:cs typeface="Times New Roman Bold" panose="02020503050405090304" charset="0"/>
              </a:rPr>
              <a:t>city's people</a:t>
            </a:r>
            <a:r>
              <a:rPr lang="en-US" sz="2400" dirty="0">
                <a:solidFill>
                  <a:schemeClr val="bg2">
                    <a:lumMod val="75000"/>
                  </a:schemeClr>
                </a:solidFill>
                <a:latin typeface="Times New Roman" panose="02020603050405020304" charset="0"/>
                <a:cs typeface="Times New Roman" panose="02020603050405020304" charset="0"/>
              </a:rPr>
              <a:t>, a new Tangshan was built upon the earthquake ruins. The new city has become a home to more than seven million people, with great improvements in transportation, industry, and environment. Tangshan city has proved to China and the rest of the world that in times of disaster, people must unify and show the wisdom to stay positive and rebuild for a brighter future.</a:t>
            </a:r>
            <a:endParaRPr lang="en-US" sz="2400" dirty="0">
              <a:solidFill>
                <a:schemeClr val="bg2">
                  <a:lumMod val="75000"/>
                </a:schemeClr>
              </a:solidFill>
              <a:latin typeface="Times New Roman" panose="02020603050405020304" charset="0"/>
              <a:cs typeface="Times New Roman" panose="02020603050405020304" charset="0"/>
            </a:endParaRPr>
          </a:p>
        </p:txBody>
      </p:sp>
      <p:cxnSp>
        <p:nvCxnSpPr>
          <p:cNvPr id="13" name="直接箭头连接符 12"/>
          <p:cNvCxnSpPr>
            <a:stCxn id="11" idx="1"/>
          </p:cNvCxnSpPr>
          <p:nvPr/>
        </p:nvCxnSpPr>
        <p:spPr>
          <a:xfrm flipH="1" flipV="1">
            <a:off x="1974850" y="4076700"/>
            <a:ext cx="570865" cy="267970"/>
          </a:xfrm>
          <a:prstGeom prst="straightConnector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直接箭头连接符 13"/>
          <p:cNvCxnSpPr/>
          <p:nvPr/>
        </p:nvCxnSpPr>
        <p:spPr>
          <a:xfrm flipH="1">
            <a:off x="2769870" y="2235835"/>
            <a:ext cx="5850890" cy="1492250"/>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flipH="1">
            <a:off x="2449830" y="1828165"/>
            <a:ext cx="4157345" cy="1889760"/>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17" name="直接箭头连接符 16"/>
          <p:cNvCxnSpPr/>
          <p:nvPr/>
        </p:nvCxnSpPr>
        <p:spPr>
          <a:xfrm flipH="1">
            <a:off x="2139950" y="2724785"/>
            <a:ext cx="1459230" cy="1042035"/>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18" name="直接箭头连接符 17"/>
          <p:cNvCxnSpPr>
            <a:stCxn id="12" idx="1"/>
          </p:cNvCxnSpPr>
          <p:nvPr/>
        </p:nvCxnSpPr>
        <p:spPr>
          <a:xfrm flipH="1" flipV="1">
            <a:off x="2072005" y="4037965"/>
            <a:ext cx="6298565" cy="306705"/>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pic>
        <p:nvPicPr>
          <p:cNvPr id="16" name="图片 15"/>
          <p:cNvPicPr>
            <a:picLocks noChangeAspect="1"/>
          </p:cNvPicPr>
          <p:nvPr/>
        </p:nvPicPr>
        <p:blipFill>
          <a:blip r:embed="rId4"/>
          <a:srcRect l="4986" t="7472" r="25749" b="5836"/>
          <a:stretch>
            <a:fillRect/>
          </a:stretch>
        </p:blipFill>
        <p:spPr>
          <a:xfrm>
            <a:off x="1316990" y="4615815"/>
            <a:ext cx="5534025" cy="1569085"/>
          </a:xfrm>
          <a:prstGeom prst="rect">
            <a:avLst/>
          </a:prstGeom>
        </p:spPr>
      </p:pic>
      <p:pic>
        <p:nvPicPr>
          <p:cNvPr id="8" name="图片 7"/>
          <p:cNvPicPr>
            <a:picLocks noChangeAspect="1"/>
          </p:cNvPicPr>
          <p:nvPr>
            <p:custDataLst>
              <p:tags r:id="rId5"/>
            </p:custDataLst>
          </p:nvPr>
        </p:nvPicPr>
        <p:blipFill>
          <a:blip r:embed="rId6"/>
          <a:stretch>
            <a:fillRect/>
          </a:stretch>
        </p:blipFill>
        <p:spPr>
          <a:xfrm>
            <a:off x="10003155" y="1521460"/>
            <a:ext cx="1235075" cy="1156970"/>
          </a:xfrm>
          <a:prstGeom prst="rect">
            <a:avLst/>
          </a:prstGeom>
        </p:spPr>
      </p:pic>
      <p:pic>
        <p:nvPicPr>
          <p:cNvPr id="9" name="图片 8"/>
          <p:cNvPicPr>
            <a:picLocks noChangeAspect="1"/>
          </p:cNvPicPr>
          <p:nvPr>
            <p:custDataLst>
              <p:tags r:id="rId7"/>
            </p:custDataLst>
          </p:nvPr>
        </p:nvPicPr>
        <p:blipFill>
          <a:blip r:embed="rId8"/>
          <a:stretch>
            <a:fillRect/>
          </a:stretch>
        </p:blipFill>
        <p:spPr>
          <a:xfrm rot="10800000" flipV="1">
            <a:off x="10046970" y="2724785"/>
            <a:ext cx="1396365" cy="1400810"/>
          </a:xfrm>
          <a:prstGeom prst="rect">
            <a:avLst/>
          </a:prstGeom>
        </p:spPr>
      </p:pic>
      <p:pic>
        <p:nvPicPr>
          <p:cNvPr id="10" name="图片 9"/>
          <p:cNvPicPr>
            <a:picLocks noChangeAspect="1"/>
          </p:cNvPicPr>
          <p:nvPr>
            <p:custDataLst>
              <p:tags r:id="rId9"/>
            </p:custDataLst>
          </p:nvPr>
        </p:nvPicPr>
        <p:blipFill>
          <a:blip r:embed="rId10"/>
          <a:stretch>
            <a:fillRect/>
          </a:stretch>
        </p:blipFill>
        <p:spPr>
          <a:xfrm>
            <a:off x="9970770" y="4170680"/>
            <a:ext cx="1472565" cy="982980"/>
          </a:xfrm>
          <a:prstGeom prst="rect">
            <a:avLst/>
          </a:prstGeom>
        </p:spPr>
      </p:pic>
      <p:pic>
        <p:nvPicPr>
          <p:cNvPr id="11" name="图片 10"/>
          <p:cNvPicPr>
            <a:picLocks noChangeAspect="1"/>
          </p:cNvPicPr>
          <p:nvPr>
            <p:custDataLst>
              <p:tags r:id="rId11"/>
            </p:custDataLst>
          </p:nvPr>
        </p:nvPicPr>
        <p:blipFill>
          <a:blip r:embed="rId12"/>
          <a:stretch>
            <a:fillRect/>
          </a:stretch>
        </p:blipFill>
        <p:spPr>
          <a:xfrm>
            <a:off x="10003155" y="5198745"/>
            <a:ext cx="1388745" cy="953135"/>
          </a:xfrm>
          <a:prstGeom prst="rect">
            <a:avLst/>
          </a:prstGeom>
        </p:spPr>
      </p:pic>
      <p:pic>
        <p:nvPicPr>
          <p:cNvPr id="5124" name="图片 6" descr="logo横版 png"/>
          <p:cNvPicPr>
            <a:picLocks noChangeAspect="1"/>
          </p:cNvPicPr>
          <p:nvPr/>
        </p:nvPicPr>
        <p:blipFill>
          <a:blip r:embed="rId1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形状1"/>
          <p:cNvSpPr txBox="1"/>
          <p:nvPr/>
        </p:nvSpPr>
        <p:spPr>
          <a:xfrm>
            <a:off x="256540" y="219075"/>
            <a:ext cx="11257915" cy="629920"/>
          </a:xfrm>
          <a:prstGeom prst="rect">
            <a:avLst/>
          </a:prstGeom>
          <a:solidFill>
            <a:srgbClr val="FFFFFF">
              <a:alpha val="0"/>
            </a:srgbClr>
          </a:solidFill>
          <a:ln w="9525">
            <a:solidFill>
              <a:srgbClr val="FFFFFF">
                <a:alpha val="0"/>
              </a:srgbClr>
            </a:solidFill>
          </a:ln>
        </p:spPr>
        <p:txBody>
          <a:bodyPr anchor="t"/>
          <a:lstStyle/>
          <a:p>
            <a:pPr marL="0" algn="just"/>
            <a:r>
              <a:rPr lang="en-US" altLang="zh-CN" sz="3730" b="1" dirty="0">
                <a:latin typeface="Times New Roman" panose="02020603050405020304" charset="0"/>
                <a:cs typeface="Times New Roman" panose="02020603050405020304" charset="0"/>
              </a:rPr>
              <a:t>The city of Tangshan has now taken on a new look.   </a:t>
            </a:r>
            <a:endParaRPr lang="en-US" altLang="zh-CN" sz="3730" b="1" dirty="0">
              <a:latin typeface="Times New Roman" panose="02020603050405020304" charset="0"/>
              <a:cs typeface="Times New Roman" panose="02020603050405020304" charset="0"/>
            </a:endParaRPr>
          </a:p>
        </p:txBody>
      </p:sp>
      <p:pic>
        <p:nvPicPr>
          <p:cNvPr id="5" name="earthquake2">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57175" y="849630"/>
            <a:ext cx="11701780" cy="5543550"/>
          </a:xfrm>
          <a:prstGeom prst="rect">
            <a:avLst/>
          </a:prstGeom>
        </p:spPr>
      </p:pic>
    </p:spTree>
  </p:cSld>
  <p:clrMapOvr>
    <a:masterClrMapping/>
  </p:clrMapOvr>
  <p:transition/>
  <p:timing>
    <p:tnLst>
      <p:par>
        <p:cTn id="1" dur="indefinite" restart="never" nodeType="tmRoot">
          <p:childTnLst>
            <p:video fullScrn="0">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5316855" cy="711835"/>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Further thinking</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53340" y="755015"/>
            <a:ext cx="11595735" cy="521970"/>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Part3: What can we learn from the event? </a:t>
            </a:r>
            <a:endParaRPr lang="en-US" altLang="zh-CN" sz="2800">
              <a:latin typeface="Times New Roman" panose="02020603050405020304" charset="0"/>
              <a:ea typeface="微软雅黑" panose="020B0503020204020204" charset="-122"/>
              <a:cs typeface="Times New Roman" panose="02020603050405020304" charset="0"/>
              <a:sym typeface="+mn-ea"/>
            </a:endParaRPr>
          </a:p>
        </p:txBody>
      </p:sp>
      <p:sp>
        <p:nvSpPr>
          <p:cNvPr id="2" name="圆角矩形 7"/>
          <p:cNvSpPr/>
          <p:nvPr>
            <p:custDataLst>
              <p:tags r:id="rId2"/>
            </p:custDataLst>
          </p:nvPr>
        </p:nvSpPr>
        <p:spPr bwMode="auto">
          <a:xfrm>
            <a:off x="385445" y="1868170"/>
            <a:ext cx="10410190" cy="3121660"/>
          </a:xfrm>
          <a:prstGeom prst="roundRect">
            <a:avLst>
              <a:gd name="adj" fmla="val 996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ctr">
              <a:defRPr/>
            </a:pPr>
            <a:endParaRPr lang="en-US" sz="2400"/>
          </a:p>
        </p:txBody>
      </p:sp>
      <p:sp>
        <p:nvSpPr>
          <p:cNvPr id="3" name="圆角矩形 8"/>
          <p:cNvSpPr/>
          <p:nvPr>
            <p:custDataLst>
              <p:tags r:id="rId3"/>
            </p:custDataLst>
          </p:nvPr>
        </p:nvSpPr>
        <p:spPr bwMode="auto">
          <a:xfrm>
            <a:off x="584200" y="1938020"/>
            <a:ext cx="10013315" cy="2796540"/>
          </a:xfrm>
          <a:prstGeom prst="roundRect">
            <a:avLst>
              <a:gd name="adj" fmla="val 11474"/>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p>
            <a:pPr algn="just">
              <a:defRPr/>
            </a:pPr>
            <a:r>
              <a:rPr lang="en-US" sz="2800" b="1" dirty="0">
                <a:solidFill>
                  <a:schemeClr val="tx1"/>
                </a:solidFill>
                <a:latin typeface="Times New Roman" panose="02020603050405020304" charset="0"/>
                <a:cs typeface="Times New Roman" panose="02020603050405020304" charset="0"/>
              </a:rPr>
              <a:t>Tangshan city has proved to China and the rest of the world that in times of disaster, people must </a:t>
            </a:r>
            <a:r>
              <a:rPr lang="en-US" sz="2800" b="1" dirty="0">
                <a:solidFill>
                  <a:schemeClr val="tx1"/>
                </a:solidFill>
                <a:highlight>
                  <a:srgbClr val="FFFF00"/>
                </a:highlight>
                <a:latin typeface="Times New Roman" panose="02020603050405020304" charset="0"/>
                <a:cs typeface="Times New Roman" panose="02020603050405020304" charset="0"/>
              </a:rPr>
              <a:t>unify</a:t>
            </a:r>
            <a:r>
              <a:rPr lang="en-US" sz="2800" b="1" dirty="0">
                <a:solidFill>
                  <a:schemeClr val="tx1"/>
                </a:solidFill>
                <a:latin typeface="Times New Roman" panose="02020603050405020304" charset="0"/>
                <a:cs typeface="Times New Roman" panose="02020603050405020304" charset="0"/>
              </a:rPr>
              <a:t> and show the wisdom to stay positive and rebuild for a brighter future.</a:t>
            </a:r>
            <a:endParaRPr lang="en-US" sz="2800" b="1" dirty="0">
              <a:solidFill>
                <a:schemeClr val="tx1"/>
              </a:solidFill>
              <a:latin typeface="Times New Roman" panose="02020603050405020304" charset="0"/>
              <a:cs typeface="Times New Roman" panose="02020603050405020304" charset="0"/>
            </a:endParaRPr>
          </a:p>
        </p:txBody>
      </p:sp>
      <p:sp>
        <p:nvSpPr>
          <p:cNvPr id="22" name="圆角矩形 34"/>
          <p:cNvSpPr/>
          <p:nvPr/>
        </p:nvSpPr>
        <p:spPr>
          <a:xfrm>
            <a:off x="1784350" y="2522220"/>
            <a:ext cx="7108825" cy="1814195"/>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dirty="0">
                <a:solidFill>
                  <a:schemeClr val="tx1"/>
                </a:solidFill>
                <a:latin typeface="Times New Roman" panose="02020603050405020304" charset="0"/>
                <a:cs typeface="Times New Roman" panose="02020603050405020304" charset="0"/>
              </a:rPr>
              <a:t>When disaters struck, help from all sides.</a:t>
            </a:r>
            <a:endParaRPr lang="en-US" altLang="zh-CN" sz="2800" b="1" dirty="0">
              <a:solidFill>
                <a:schemeClr val="tx1"/>
              </a:solidFill>
              <a:latin typeface="Times New Roman" panose="02020603050405020304" charset="0"/>
              <a:cs typeface="Times New Roman" panose="02020603050405020304" charset="0"/>
            </a:endParaRPr>
          </a:p>
          <a:p>
            <a:pPr algn="ctr"/>
            <a:r>
              <a:rPr lang="zh-CN" altLang="en-US" sz="2800" b="1" dirty="0">
                <a:solidFill>
                  <a:schemeClr val="tx1"/>
                </a:solidFill>
                <a:latin typeface="Times New Roman" panose="02020603050405020304" charset="0"/>
                <a:cs typeface="Times New Roman" panose="02020603050405020304" charset="0"/>
              </a:rPr>
              <a:t>一方有难，八方支援！</a:t>
            </a:r>
            <a:endParaRPr lang="zh-CN" altLang="en-US" sz="28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22" grpId="0" bldLvl="0" animBg="1"/>
      <p:bldP spid="2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圆角矩形 9"/>
          <p:cNvSpPr/>
          <p:nvPr>
            <p:custDataLst>
              <p:tags r:id="rId1"/>
            </p:custDataLst>
          </p:nvPr>
        </p:nvSpPr>
        <p:spPr>
          <a:xfrm>
            <a:off x="156845" y="2392680"/>
            <a:ext cx="9937750" cy="1929765"/>
          </a:xfrm>
          <a:prstGeom prst="roundRect">
            <a:avLst/>
          </a:prstGeom>
          <a:solidFill>
            <a:schemeClr val="lt1"/>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p>
            <a:pPr marL="342900" indent="-342900" algn="just" fontAlgn="auto">
              <a:lnSpc>
                <a:spcPct val="150000"/>
              </a:lnSpc>
              <a:buFont typeface="Wingdings" panose="05000000000000000000" charset="0"/>
              <a:buChar char="l"/>
              <a:defRPr/>
            </a:pPr>
            <a:endParaRPr lang="en-US" altLang="zh-CN" sz="2400" dirty="0">
              <a:solidFill>
                <a:schemeClr val="tx2"/>
              </a:solidFill>
              <a:latin typeface="Times New Roman" panose="02020603050405020304" charset="0"/>
              <a:cs typeface="Times New Roman" panose="02020603050405020304" charset="0"/>
              <a:sym typeface="+mn-ea"/>
            </a:endParaRPr>
          </a:p>
        </p:txBody>
      </p:sp>
      <p:sp>
        <p:nvSpPr>
          <p:cNvPr id="2" name="文本框 1"/>
          <p:cNvSpPr txBox="1"/>
          <p:nvPr/>
        </p:nvSpPr>
        <p:spPr>
          <a:xfrm>
            <a:off x="784860" y="2693035"/>
            <a:ext cx="9458960" cy="2933065"/>
          </a:xfrm>
          <a:prstGeom prst="rect">
            <a:avLst/>
          </a:prstGeom>
        </p:spPr>
        <p:txBody>
          <a:bodyPr wrap="square">
            <a:noAutofit/>
          </a:bodyPr>
          <a:p>
            <a:pPr algn="l"/>
            <a:r>
              <a:rPr lang="en-US" altLang="zh-CN" sz="3600">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rPr>
              <a:t>What else can we do </a:t>
            </a:r>
            <a:r>
              <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rPr>
              <a:t>in face of natural disaster?</a:t>
            </a:r>
            <a:endPar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endParaRPr>
          </a:p>
          <a:p>
            <a:pPr algn="l"/>
            <a:endParaRPr lang="en-US" altLang="zh-CN" sz="3600">
              <a:latin typeface="Times New Roman" panose="02020603050405020304" charset="0"/>
              <a:ea typeface="微软雅黑" panose="020B0503020204020204" charset="-122"/>
              <a:cs typeface="Times New Roman" panose="02020603050405020304" charset="0"/>
            </a:endParaRPr>
          </a:p>
          <a:p>
            <a:pPr algn="l"/>
            <a:r>
              <a:rPr lang="en-US" altLang="zh-CN" sz="2800">
                <a:latin typeface="Times New Roman" panose="02020603050405020304" charset="0"/>
                <a:ea typeface="微软雅黑" panose="020B0503020204020204" charset="-122"/>
                <a:cs typeface="Times New Roman" panose="02020603050405020304" charset="0"/>
              </a:rPr>
              <a:t> </a:t>
            </a:r>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highlight>
                <a:srgbClr val="FFFF00"/>
              </a:highlight>
              <a:latin typeface="Times New Roman" panose="02020603050405020304" charset="0"/>
              <a:ea typeface="微软雅黑" panose="020B0503020204020204" charset="-122"/>
              <a:cs typeface="Times New Roman" panose="02020603050405020304" charset="0"/>
            </a:endParaRPr>
          </a:p>
        </p:txBody>
      </p:sp>
      <p:sp>
        <p:nvSpPr>
          <p:cNvPr id="5" name="剪去对角的矩形 4"/>
          <p:cNvSpPr/>
          <p:nvPr>
            <p:custDataLst>
              <p:tags r:id="rId2"/>
            </p:custDataLst>
          </p:nvPr>
        </p:nvSpPr>
        <p:spPr>
          <a:xfrm>
            <a:off x="0" y="35560"/>
            <a:ext cx="4330065" cy="86487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Group discussion</a:t>
            </a:r>
            <a:r>
              <a:rPr lang="en-US" altLang="zh-CN" sz="3730" b="1" dirty="0">
                <a:solidFill>
                  <a:schemeClr val="bg1"/>
                </a:solidFill>
              </a:rPr>
              <a:t> </a:t>
            </a:r>
            <a:endParaRPr lang="en-US" altLang="zh-CN" sz="3730" b="1" dirty="0">
              <a:solidFill>
                <a:schemeClr val="bg1"/>
              </a:solidFill>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8260" y="900430"/>
            <a:ext cx="12143740" cy="1814830"/>
          </a:xfrm>
          <a:prstGeom prst="rect">
            <a:avLst/>
          </a:prstGeom>
        </p:spPr>
        <p:txBody>
          <a:bodyPr wrap="square">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What else can we do in face of natural disaster?</a:t>
            </a:r>
            <a:endParaRPr lang="en-US" altLang="zh-CN" sz="2800">
              <a:latin typeface="Times New Roman" panose="02020603050405020304" charset="0"/>
              <a:ea typeface="微软雅黑" panose="020B0503020204020204" charset="-122"/>
              <a:cs typeface="Times New Roman" panose="02020603050405020304" charset="0"/>
            </a:endParaRPr>
          </a:p>
          <a:p>
            <a:pPr algn="l"/>
            <a:r>
              <a:rPr lang="en-US" altLang="zh-CN" sz="2800">
                <a:latin typeface="Times New Roman" panose="02020603050405020304" charset="0"/>
                <a:ea typeface="微软雅黑" panose="020B0503020204020204" charset="-122"/>
                <a:cs typeface="Times New Roman" panose="02020603050405020304" charset="0"/>
              </a:rPr>
              <a:t> </a:t>
            </a:r>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highlight>
                <a:srgbClr val="FFFF00"/>
              </a:highlight>
              <a:latin typeface="Times New Roman" panose="02020603050405020304" charset="0"/>
              <a:ea typeface="微软雅黑" panose="020B0503020204020204" charset="-122"/>
              <a:cs typeface="Times New Roman" panose="02020603050405020304" charset="0"/>
            </a:endParaRPr>
          </a:p>
        </p:txBody>
      </p:sp>
      <p:sp>
        <p:nvSpPr>
          <p:cNvPr id="5" name="剪去对角的矩形 4"/>
          <p:cNvSpPr/>
          <p:nvPr>
            <p:custDataLst>
              <p:tags r:id="rId1"/>
            </p:custDataLst>
          </p:nvPr>
        </p:nvSpPr>
        <p:spPr>
          <a:xfrm>
            <a:off x="0" y="35560"/>
            <a:ext cx="4330065" cy="86487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Group work</a:t>
            </a:r>
            <a:r>
              <a:rPr lang="en-US" altLang="zh-CN" sz="3730" b="1" dirty="0">
                <a:solidFill>
                  <a:schemeClr val="bg1"/>
                </a:solidFill>
              </a:rPr>
              <a:t> </a:t>
            </a:r>
            <a:endParaRPr lang="en-US" altLang="zh-CN" sz="3730" b="1" dirty="0">
              <a:solidFill>
                <a:schemeClr val="bg1"/>
              </a:solidFill>
            </a:endParaRPr>
          </a:p>
        </p:txBody>
      </p:sp>
      <p:graphicFrame>
        <p:nvGraphicFramePr>
          <p:cNvPr id="3" name="表格 2"/>
          <p:cNvGraphicFramePr/>
          <p:nvPr>
            <p:custDataLst>
              <p:tags r:id="rId2"/>
            </p:custDataLst>
          </p:nvPr>
        </p:nvGraphicFramePr>
        <p:xfrm>
          <a:off x="48260" y="1475740"/>
          <a:ext cx="10485755" cy="5006340"/>
        </p:xfrm>
        <a:graphic>
          <a:graphicData uri="http://schemas.openxmlformats.org/drawingml/2006/table">
            <a:tbl>
              <a:tblPr firstRow="1" bandRow="1">
                <a:tableStyleId>{5C22544A-7EE6-4342-B048-85BDC9FD1C3A}</a:tableStyleId>
              </a:tblPr>
              <a:tblGrid>
                <a:gridCol w="4860925"/>
                <a:gridCol w="1505585"/>
                <a:gridCol w="1746250"/>
                <a:gridCol w="2372995"/>
              </a:tblGrid>
              <a:tr h="365760">
                <a:tc>
                  <a:txBody>
                    <a:bodyPr/>
                    <a:p>
                      <a:pPr>
                        <a:buNone/>
                      </a:pPr>
                      <a:endParaRPr lang="zh-CN" altLang="en-US"/>
                    </a:p>
                  </a:txBody>
                  <a:tcPr/>
                </a:tc>
                <a:tc>
                  <a:txBody>
                    <a:bodyPr/>
                    <a:p>
                      <a:pPr>
                        <a:buNone/>
                      </a:pPr>
                      <a:r>
                        <a:rPr lang="en-US" altLang="zh-CN" sz="2800">
                          <a:latin typeface="Times New Roman" panose="02020603050405020304" charset="0"/>
                          <a:cs typeface="Times New Roman" panose="02020603050405020304" charset="0"/>
                        </a:rPr>
                        <a:t>before</a:t>
                      </a:r>
                      <a:endParaRPr lang="en-US" altLang="zh-CN" sz="2800">
                        <a:latin typeface="Times New Roman" panose="02020603050405020304" charset="0"/>
                        <a:cs typeface="Times New Roman" panose="02020603050405020304" charset="0"/>
                      </a:endParaRPr>
                    </a:p>
                  </a:txBody>
                  <a:tcPr/>
                </a:tc>
                <a:tc>
                  <a:txBody>
                    <a:bodyPr/>
                    <a:p>
                      <a:pPr>
                        <a:buNone/>
                      </a:pPr>
                      <a:r>
                        <a:rPr lang="en-US" altLang="zh-CN" sz="2800">
                          <a:latin typeface="Times New Roman" panose="02020603050405020304" charset="0"/>
                          <a:cs typeface="Times New Roman" panose="02020603050405020304" charset="0"/>
                        </a:rPr>
                        <a:t>during</a:t>
                      </a:r>
                      <a:endParaRPr lang="en-US" altLang="zh-CN" sz="2800">
                        <a:latin typeface="Times New Roman" panose="02020603050405020304" charset="0"/>
                        <a:cs typeface="Times New Roman" panose="02020603050405020304" charset="0"/>
                      </a:endParaRPr>
                    </a:p>
                  </a:txBody>
                  <a:tcPr/>
                </a:tc>
                <a:tc>
                  <a:txBody>
                    <a:bodyPr/>
                    <a:p>
                      <a:pPr>
                        <a:buNone/>
                      </a:pPr>
                      <a:r>
                        <a:rPr lang="en-US" altLang="zh-CN" sz="2800">
                          <a:latin typeface="Times New Roman" panose="02020603050405020304" charset="0"/>
                          <a:cs typeface="Times New Roman" panose="02020603050405020304" charset="0"/>
                        </a:rPr>
                        <a:t>after</a:t>
                      </a:r>
                      <a:endParaRPr lang="en-US" altLang="zh-CN" sz="2800">
                        <a:latin typeface="Times New Roman" panose="02020603050405020304" charset="0"/>
                        <a:cs typeface="Times New Roman" panose="02020603050405020304" charset="0"/>
                      </a:endParaRPr>
                    </a:p>
                  </a:txBody>
                  <a:tcPr/>
                </a:tc>
              </a:tr>
              <a:tr h="925195">
                <a:tc>
                  <a:txBody>
                    <a:bodyPr/>
                    <a:p>
                      <a:pPr>
                        <a:buNone/>
                      </a:pPr>
                      <a:r>
                        <a:rPr lang="en-US" altLang="zh-CN" sz="2400" b="1">
                          <a:solidFill>
                            <a:srgbClr val="FF0000"/>
                          </a:solidFill>
                          <a:latin typeface="Times New Roman Regular" panose="02020503050405090304" charset="0"/>
                          <a:cs typeface="Times New Roman Regular" panose="02020503050405090304" charset="0"/>
                        </a:rPr>
                        <a:t>Technology</a:t>
                      </a:r>
                      <a:r>
                        <a:rPr lang="zh-CN" altLang="en-US" sz="2400">
                          <a:latin typeface="Times New Roman Regular" panose="02020503050405090304" charset="0"/>
                          <a:cs typeface="Times New Roman Regular" panose="02020503050405090304" charset="0"/>
                        </a:rPr>
                        <a:t>：</a:t>
                      </a:r>
                      <a:r>
                        <a:rPr lang="en-US" altLang="zh-CN" sz="2400">
                          <a:latin typeface="Times New Roman Regular" panose="02020503050405090304" charset="0"/>
                          <a:cs typeface="Times New Roman Regular" panose="02020503050405090304" charset="0"/>
                        </a:rPr>
                        <a:t>early warning system/ predict and monitor/rescue robot</a:t>
                      </a:r>
                      <a:endParaRPr lang="en-US" altLang="zh-CN" sz="2400">
                        <a:latin typeface="Times New Roman Regular" panose="02020503050405090304" charset="0"/>
                        <a:cs typeface="Times New Roman Regular" panose="02020503050405090304" charset="0"/>
                      </a:endParaRPr>
                    </a:p>
                  </a:txBody>
                  <a:tcPr/>
                </a:tc>
                <a:tc>
                  <a:txBody>
                    <a:bodyPr/>
                    <a:p>
                      <a:pPr>
                        <a:buNone/>
                      </a:pPr>
                      <a:endParaRPr lang="en-US" altLang="zh-CN"/>
                    </a:p>
                  </a:txBody>
                  <a:tcPr/>
                </a:tc>
                <a:tc>
                  <a:txBody>
                    <a:bodyPr/>
                    <a:p>
                      <a:pPr>
                        <a:buNone/>
                      </a:pPr>
                      <a:endParaRPr lang="zh-CN" altLang="en-US"/>
                    </a:p>
                  </a:txBody>
                  <a:tcPr/>
                </a:tc>
                <a:tc>
                  <a:txBody>
                    <a:bodyPr/>
                    <a:p>
                      <a:pPr>
                        <a:buNone/>
                      </a:pPr>
                      <a:endParaRPr lang="zh-CN" altLang="en-US"/>
                    </a:p>
                  </a:txBody>
                  <a:tcPr/>
                </a:tc>
              </a:tr>
              <a:tr h="1188720">
                <a:tc>
                  <a:txBody>
                    <a:bodyPr/>
                    <a:p>
                      <a:pPr>
                        <a:buNone/>
                      </a:pPr>
                      <a:r>
                        <a:rPr lang="en-US" altLang="zh-CN" sz="2400" b="1">
                          <a:solidFill>
                            <a:srgbClr val="FF0000"/>
                          </a:solidFill>
                          <a:latin typeface="Times New Roman Regular" panose="02020503050405090304" charset="0"/>
                          <a:cs typeface="Times New Roman Regular" panose="02020503050405090304" charset="0"/>
                        </a:rPr>
                        <a:t>People</a:t>
                      </a:r>
                      <a:r>
                        <a:rPr lang="zh-CN" altLang="en-US" sz="2400">
                          <a:solidFill>
                            <a:srgbClr val="FF0000"/>
                          </a:solidFill>
                          <a:latin typeface="Times New Roman Regular" panose="02020503050405090304" charset="0"/>
                          <a:cs typeface="Times New Roman Regular" panose="02020503050405090304" charset="0"/>
                        </a:rPr>
                        <a:t>：</a:t>
                      </a:r>
                      <a:endParaRPr lang="en-US" altLang="zh-CN" sz="2400">
                        <a:solidFill>
                          <a:srgbClr val="FF0000"/>
                        </a:solidFill>
                        <a:latin typeface="Times New Roman Regular" panose="02020503050405090304" charset="0"/>
                        <a:cs typeface="Times New Roman Regular" panose="02020503050405090304" charset="0"/>
                      </a:endParaRPr>
                    </a:p>
                    <a:p>
                      <a:pPr>
                        <a:buNone/>
                      </a:pPr>
                      <a:r>
                        <a:rPr lang="zh-CN" altLang="en-US" sz="2400">
                          <a:latin typeface="Times New Roman Regular" panose="02020503050405090304" charset="0"/>
                          <a:cs typeface="Times New Roman Regular" panose="02020503050405090304" charset="0"/>
                        </a:rPr>
                        <a:t>（</a:t>
                      </a:r>
                      <a:r>
                        <a:rPr lang="en-US" altLang="zh-CN" sz="2400">
                          <a:latin typeface="Times New Roman Regular" panose="02020503050405090304" charset="0"/>
                          <a:cs typeface="Times New Roman Regular" panose="02020503050405090304" charset="0"/>
                        </a:rPr>
                        <a:t>awareness</a:t>
                      </a:r>
                      <a:r>
                        <a:rPr lang="zh-CN" altLang="en-US" sz="2400">
                          <a:latin typeface="Times New Roman Regular" panose="02020503050405090304" charset="0"/>
                          <a:cs typeface="Times New Roman Regular" panose="02020503050405090304" charset="0"/>
                        </a:rPr>
                        <a:t>意识</a:t>
                      </a:r>
                      <a:r>
                        <a:rPr lang="en-US" altLang="zh-CN" sz="2400">
                          <a:latin typeface="Times New Roman Regular" panose="02020503050405090304" charset="0"/>
                          <a:cs typeface="Times New Roman Regular" panose="02020503050405090304" charset="0"/>
                        </a:rPr>
                        <a:t>/basic knowledge/stay calm&amp;keep positive</a:t>
                      </a:r>
                      <a:r>
                        <a:rPr lang="zh-CN" altLang="en-US" sz="2400">
                          <a:latin typeface="Times New Roman Regular" panose="02020503050405090304" charset="0"/>
                          <a:cs typeface="Times New Roman Regular" panose="02020503050405090304" charset="0"/>
                        </a:rPr>
                        <a:t>）</a:t>
                      </a:r>
                      <a:endParaRPr lang="zh-CN" altLang="en-US" sz="2400">
                        <a:latin typeface="Times New Roman Regular" panose="02020503050405090304" charset="0"/>
                        <a:cs typeface="Times New Roman Regular" panose="02020503050405090304" charset="0"/>
                      </a:endParaRPr>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1188720">
                <a:tc>
                  <a:txBody>
                    <a:bodyPr/>
                    <a:p>
                      <a:pPr>
                        <a:buNone/>
                      </a:pPr>
                      <a:r>
                        <a:rPr lang="en-US" altLang="zh-CN" sz="2400" b="1">
                          <a:solidFill>
                            <a:srgbClr val="FF0000"/>
                          </a:solidFill>
                          <a:latin typeface="Times New Roman Regular" panose="02020503050405090304" charset="0"/>
                          <a:cs typeface="Times New Roman Regular" panose="02020503050405090304" charset="0"/>
                        </a:rPr>
                        <a:t>Building&amp; infrastructure</a:t>
                      </a:r>
                      <a:r>
                        <a:rPr lang="zh-CN" altLang="en-US" sz="2400" b="1">
                          <a:solidFill>
                            <a:srgbClr val="FF0000"/>
                          </a:solidFill>
                          <a:latin typeface="Times New Roman Regular" panose="02020503050405090304" charset="0"/>
                          <a:cs typeface="Times New Roman Regular" panose="02020503050405090304" charset="0"/>
                        </a:rPr>
                        <a:t>：（基础建设）</a:t>
                      </a:r>
                      <a:endParaRPr lang="en-US" altLang="zh-CN" sz="2400" b="1">
                        <a:solidFill>
                          <a:srgbClr val="FF0000"/>
                        </a:solidFill>
                        <a:latin typeface="Times New Roman Regular" panose="02020503050405090304" charset="0"/>
                        <a:cs typeface="Times New Roman Regular" panose="02020503050405090304" charset="0"/>
                      </a:endParaRPr>
                    </a:p>
                    <a:p>
                      <a:pPr>
                        <a:buNone/>
                      </a:pPr>
                      <a:r>
                        <a:rPr lang="zh-CN" altLang="en-US" sz="2400">
                          <a:latin typeface="Times New Roman Regular" panose="02020503050405090304" charset="0"/>
                          <a:cs typeface="Times New Roman Regular" panose="02020503050405090304" charset="0"/>
                        </a:rPr>
                        <a:t>（</a:t>
                      </a:r>
                      <a:r>
                        <a:rPr lang="en-US" altLang="zh-CN" sz="2400">
                          <a:latin typeface="Times New Roman Regular" panose="02020503050405090304" charset="0"/>
                          <a:cs typeface="Times New Roman Regular" panose="02020503050405090304" charset="0"/>
                        </a:rPr>
                        <a:t>solid enough to stand up to.../build shelters)</a:t>
                      </a:r>
                      <a:endParaRPr lang="zh-CN" altLang="en-US" sz="2400">
                        <a:latin typeface="Times New Roman Regular" panose="02020503050405090304" charset="0"/>
                        <a:cs typeface="Times New Roman Regular" panose="02020503050405090304" charset="0"/>
                      </a:endParaRPr>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1337945">
                <a:tc>
                  <a:txBody>
                    <a:bodyPr/>
                    <a:p>
                      <a:pPr>
                        <a:buNone/>
                      </a:pPr>
                      <a:r>
                        <a:rPr lang="en-US" altLang="zh-CN" sz="2400" b="1">
                          <a:solidFill>
                            <a:srgbClr val="FF0000"/>
                          </a:solidFill>
                          <a:latin typeface="Times New Roman Regular" panose="02020503050405090304" charset="0"/>
                          <a:cs typeface="Times New Roman Regular" panose="02020503050405090304" charset="0"/>
                          <a:sym typeface="+mn-ea"/>
                        </a:rPr>
                        <a:t>Rescue work</a:t>
                      </a:r>
                      <a:endParaRPr lang="en-US" altLang="zh-CN" sz="2400" b="1">
                        <a:solidFill>
                          <a:srgbClr val="FF0000"/>
                        </a:solidFill>
                        <a:latin typeface="Times New Roman Regular" panose="02020503050405090304" charset="0"/>
                        <a:cs typeface="Times New Roman Regular" panose="02020503050405090304" charset="0"/>
                        <a:sym typeface="+mn-ea"/>
                      </a:endParaRPr>
                    </a:p>
                    <a:p>
                      <a:pPr>
                        <a:buNone/>
                      </a:pPr>
                      <a:r>
                        <a:rPr lang="en-US" altLang="zh-CN" sz="2400">
                          <a:latin typeface="Times New Roman Regular" panose="02020503050405090304" charset="0"/>
                          <a:cs typeface="Times New Roman Regular" panose="02020503050405090304" charset="0"/>
                          <a:sym typeface="+mn-ea"/>
                        </a:rPr>
                        <a:t>(army/doctors/workers/government...</a:t>
                      </a:r>
                      <a:r>
                        <a:rPr lang="zh-CN" altLang="en-US" sz="2400">
                          <a:latin typeface="Times New Roman Regular" panose="02020503050405090304" charset="0"/>
                          <a:cs typeface="Times New Roman Regular" panose="02020503050405090304" charset="0"/>
                          <a:sym typeface="+mn-ea"/>
                        </a:rPr>
                        <a:t>）</a:t>
                      </a:r>
                      <a:endParaRPr lang="zh-CN" altLang="en-US" sz="2400">
                        <a:latin typeface="Times New Roman Regular" panose="02020503050405090304" charset="0"/>
                        <a:cs typeface="Times New Roman Regular" panose="02020503050405090304" charset="0"/>
                        <a:sym typeface="+mn-ea"/>
                      </a:endParaRPr>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bl>
          </a:graphicData>
        </a:graphic>
      </p:graphicFrame>
      <p:pic>
        <p:nvPicPr>
          <p:cNvPr id="8196" name="图片 8195"/>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5301262" y="2206057"/>
            <a:ext cx="219710" cy="368935"/>
          </a:xfrm>
          <a:prstGeom prst="rect">
            <a:avLst/>
          </a:prstGeom>
        </p:spPr>
      </p:pic>
      <p:pic>
        <p:nvPicPr>
          <p:cNvPr id="7" name="图片 6"/>
          <p:cNvPicPr>
            <a:picLocks noChangeAspect="1"/>
          </p:cNvPicPr>
          <p:nvPr>
            <p:custDataLst>
              <p:tags r:id="rId5"/>
            </p:custDataLst>
          </p:nvPr>
        </p:nvPicPr>
        <p:blipFill>
          <a:blip r:embed="rId4" cstate="print">
            <a:extLst>
              <a:ext uri="{28A0092B-C50C-407E-A947-70E740481C1C}">
                <a14:useLocalDpi xmlns:a14="http://schemas.microsoft.com/office/drawing/2010/main" val="0"/>
              </a:ext>
            </a:extLst>
          </a:blip>
          <a:stretch>
            <a:fillRect/>
          </a:stretch>
        </p:blipFill>
        <p:spPr>
          <a:xfrm>
            <a:off x="8551192" y="2206057"/>
            <a:ext cx="219710" cy="368935"/>
          </a:xfrm>
          <a:prstGeom prst="rect">
            <a:avLst/>
          </a:prstGeom>
        </p:spPr>
      </p:pic>
      <p:pic>
        <p:nvPicPr>
          <p:cNvPr id="9" name="图片 8"/>
          <p:cNvPicPr>
            <a:picLocks noChangeAspect="1"/>
          </p:cNvPicPr>
          <p:nvPr>
            <p:custDataLst>
              <p:tags r:id="rId6"/>
            </p:custDataLst>
          </p:nvPr>
        </p:nvPicPr>
        <p:blipFill>
          <a:blip r:embed="rId4" cstate="print">
            <a:extLst>
              <a:ext uri="{28A0092B-C50C-407E-A947-70E740481C1C}">
                <a14:useLocalDpi xmlns:a14="http://schemas.microsoft.com/office/drawing/2010/main" val="0"/>
              </a:ext>
            </a:extLst>
          </a:blip>
          <a:stretch>
            <a:fillRect/>
          </a:stretch>
        </p:blipFill>
        <p:spPr>
          <a:xfrm>
            <a:off x="8770902" y="5803332"/>
            <a:ext cx="219710" cy="368935"/>
          </a:xfrm>
          <a:prstGeom prst="rect">
            <a:avLst/>
          </a:prstGeom>
        </p:spPr>
      </p:pic>
      <p:pic>
        <p:nvPicPr>
          <p:cNvPr id="10" name="图片 9"/>
          <p:cNvPicPr>
            <a:picLocks noChangeAspect="1"/>
          </p:cNvPicPr>
          <p:nvPr>
            <p:custDataLst>
              <p:tags r:id="rId7"/>
            </p:custDataLst>
          </p:nvPr>
        </p:nvPicPr>
        <p:blipFill>
          <a:blip r:embed="rId4" cstate="print">
            <a:extLst>
              <a:ext uri="{28A0092B-C50C-407E-A947-70E740481C1C}">
                <a14:useLocalDpi xmlns:a14="http://schemas.microsoft.com/office/drawing/2010/main" val="0"/>
              </a:ext>
            </a:extLst>
          </a:blip>
          <a:stretch>
            <a:fillRect/>
          </a:stretch>
        </p:blipFill>
        <p:spPr>
          <a:xfrm>
            <a:off x="6961152" y="3340802"/>
            <a:ext cx="219710" cy="368935"/>
          </a:xfrm>
          <a:prstGeom prst="rect">
            <a:avLst/>
          </a:prstGeom>
        </p:spPr>
      </p:pic>
      <p:pic>
        <p:nvPicPr>
          <p:cNvPr id="11" name="图片 10"/>
          <p:cNvPicPr>
            <a:picLocks noChangeAspect="1"/>
          </p:cNvPicPr>
          <p:nvPr>
            <p:custDataLst>
              <p:tags r:id="rId8"/>
            </p:custDataLst>
          </p:nvPr>
        </p:nvPicPr>
        <p:blipFill>
          <a:blip r:embed="rId4" cstate="print">
            <a:extLst>
              <a:ext uri="{28A0092B-C50C-407E-A947-70E740481C1C}">
                <a14:useLocalDpi xmlns:a14="http://schemas.microsoft.com/office/drawing/2010/main" val="0"/>
              </a:ext>
            </a:extLst>
          </a:blip>
          <a:stretch>
            <a:fillRect/>
          </a:stretch>
        </p:blipFill>
        <p:spPr>
          <a:xfrm>
            <a:off x="8551192" y="3244282"/>
            <a:ext cx="219710" cy="368935"/>
          </a:xfrm>
          <a:prstGeom prst="rect">
            <a:avLst/>
          </a:prstGeom>
        </p:spPr>
      </p:pic>
      <p:pic>
        <p:nvPicPr>
          <p:cNvPr id="13" name="图片 12"/>
          <p:cNvPicPr>
            <a:picLocks noChangeAspect="1"/>
          </p:cNvPicPr>
          <p:nvPr>
            <p:custDataLst>
              <p:tags r:id="rId9"/>
            </p:custDataLst>
          </p:nvPr>
        </p:nvPicPr>
        <p:blipFill>
          <a:blip r:embed="rId4" cstate="print">
            <a:extLst>
              <a:ext uri="{28A0092B-C50C-407E-A947-70E740481C1C}">
                <a14:useLocalDpi xmlns:a14="http://schemas.microsoft.com/office/drawing/2010/main" val="0"/>
              </a:ext>
            </a:extLst>
          </a:blip>
          <a:stretch>
            <a:fillRect/>
          </a:stretch>
        </p:blipFill>
        <p:spPr>
          <a:xfrm>
            <a:off x="5301262" y="3340802"/>
            <a:ext cx="219710" cy="368935"/>
          </a:xfrm>
          <a:prstGeom prst="rect">
            <a:avLst/>
          </a:prstGeom>
        </p:spPr>
      </p:pic>
      <p:pic>
        <p:nvPicPr>
          <p:cNvPr id="14" name="图片 13"/>
          <p:cNvPicPr>
            <a:picLocks noChangeAspect="1"/>
          </p:cNvPicPr>
          <p:nvPr>
            <p:custDataLst>
              <p:tags r:id="rId10"/>
            </p:custDataLst>
          </p:nvPr>
        </p:nvPicPr>
        <p:blipFill>
          <a:blip r:embed="rId4" cstate="print">
            <a:extLst>
              <a:ext uri="{28A0092B-C50C-407E-A947-70E740481C1C}">
                <a14:useLocalDpi xmlns:a14="http://schemas.microsoft.com/office/drawing/2010/main" val="0"/>
              </a:ext>
            </a:extLst>
          </a:blip>
          <a:stretch>
            <a:fillRect/>
          </a:stretch>
        </p:blipFill>
        <p:spPr>
          <a:xfrm>
            <a:off x="8658507" y="4478087"/>
            <a:ext cx="219710" cy="368935"/>
          </a:xfrm>
          <a:prstGeom prst="rect">
            <a:avLst/>
          </a:prstGeom>
        </p:spPr>
      </p:pic>
      <p:pic>
        <p:nvPicPr>
          <p:cNvPr id="15" name="图片 14"/>
          <p:cNvPicPr>
            <a:picLocks noChangeAspect="1"/>
          </p:cNvPicPr>
          <p:nvPr>
            <p:custDataLst>
              <p:tags r:id="rId11"/>
            </p:custDataLst>
          </p:nvPr>
        </p:nvPicPr>
        <p:blipFill>
          <a:blip r:embed="rId4" cstate="print">
            <a:extLst>
              <a:ext uri="{28A0092B-C50C-407E-A947-70E740481C1C}">
                <a14:useLocalDpi xmlns:a14="http://schemas.microsoft.com/office/drawing/2010/main" val="0"/>
              </a:ext>
            </a:extLst>
          </a:blip>
          <a:stretch>
            <a:fillRect/>
          </a:stretch>
        </p:blipFill>
        <p:spPr>
          <a:xfrm>
            <a:off x="5301262" y="4594292"/>
            <a:ext cx="219710" cy="368935"/>
          </a:xfrm>
          <a:prstGeom prst="rect">
            <a:avLst/>
          </a:prstGeom>
        </p:spPr>
      </p:pic>
      <p:pic>
        <p:nvPicPr>
          <p:cNvPr id="16" name="图片 15"/>
          <p:cNvPicPr>
            <a:picLocks noChangeAspect="1"/>
          </p:cNvPicPr>
          <p:nvPr>
            <p:custDataLst>
              <p:tags r:id="rId12"/>
            </p:custDataLst>
          </p:nvPr>
        </p:nvPicPr>
        <p:blipFill>
          <a:blip r:embed="rId4" cstate="print">
            <a:extLst>
              <a:ext uri="{28A0092B-C50C-407E-A947-70E740481C1C}">
                <a14:useLocalDpi xmlns:a14="http://schemas.microsoft.com/office/drawing/2010/main" val="0"/>
              </a:ext>
            </a:extLst>
          </a:blip>
          <a:stretch>
            <a:fillRect/>
          </a:stretch>
        </p:blipFill>
        <p:spPr>
          <a:xfrm>
            <a:off x="6961152" y="2206057"/>
            <a:ext cx="219710" cy="368935"/>
          </a:xfrm>
          <a:prstGeom prst="rect">
            <a:avLst/>
          </a:prstGeom>
        </p:spPr>
      </p:pic>
      <p:pic>
        <p:nvPicPr>
          <p:cNvPr id="5124" name="图片 6" descr="logo横版 png"/>
          <p:cNvPicPr>
            <a:picLocks noChangeAspect="1"/>
          </p:cNvPicPr>
          <p:nvPr/>
        </p:nvPicPr>
        <p:blipFill>
          <a:blip r:embed="rId1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文本框 1"/>
          <p:cNvSpPr txBox="1"/>
          <p:nvPr/>
        </p:nvSpPr>
        <p:spPr>
          <a:xfrm>
            <a:off x="48260" y="900430"/>
            <a:ext cx="12143740" cy="1814830"/>
          </a:xfrm>
          <a:prstGeom prst="rect">
            <a:avLst/>
          </a:prstGeom>
        </p:spPr>
        <p:txBody>
          <a:bodyPr wrap="square">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What else can we do in face of natural disaster?</a:t>
            </a:r>
            <a:endParaRPr lang="en-US" altLang="zh-CN" sz="2800">
              <a:latin typeface="Times New Roman" panose="02020603050405020304" charset="0"/>
              <a:ea typeface="微软雅黑" panose="020B0503020204020204" charset="-122"/>
              <a:cs typeface="Times New Roman" panose="02020603050405020304" charset="0"/>
            </a:endParaRPr>
          </a:p>
          <a:p>
            <a:pPr algn="l"/>
            <a:r>
              <a:rPr lang="en-US" altLang="zh-CN" sz="2800">
                <a:latin typeface="Times New Roman" panose="02020603050405020304" charset="0"/>
                <a:ea typeface="微软雅黑" panose="020B0503020204020204" charset="-122"/>
                <a:cs typeface="Times New Roman" panose="02020603050405020304" charset="0"/>
              </a:rPr>
              <a:t> </a:t>
            </a:r>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highlight>
                <a:srgbClr val="FFFF00"/>
              </a:highlight>
              <a:latin typeface="Times New Roman" panose="02020603050405020304" charset="0"/>
              <a:ea typeface="微软雅黑" panose="020B0503020204020204" charset="-122"/>
              <a:cs typeface="Times New Roman" panose="02020603050405020304" charset="0"/>
            </a:endParaRPr>
          </a:p>
        </p:txBody>
      </p:sp>
      <p:sp>
        <p:nvSpPr>
          <p:cNvPr id="5" name="剪去对角的矩形 4"/>
          <p:cNvSpPr/>
          <p:nvPr>
            <p:custDataLst>
              <p:tags r:id="rId1"/>
            </p:custDataLst>
          </p:nvPr>
        </p:nvSpPr>
        <p:spPr>
          <a:xfrm>
            <a:off x="0" y="35560"/>
            <a:ext cx="4330065" cy="86487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Group work</a:t>
            </a:r>
            <a:r>
              <a:rPr lang="en-US" altLang="zh-CN" sz="3730" b="1" dirty="0">
                <a:solidFill>
                  <a:schemeClr val="bg1"/>
                </a:solidFill>
              </a:rPr>
              <a:t> </a:t>
            </a:r>
            <a:endParaRPr lang="en-US" altLang="zh-CN" sz="3730" b="1" dirty="0">
              <a:solidFill>
                <a:schemeClr val="bg1"/>
              </a:solidFill>
            </a:endParaRPr>
          </a:p>
        </p:txBody>
      </p:sp>
      <p:graphicFrame>
        <p:nvGraphicFramePr>
          <p:cNvPr id="3" name="表格 2"/>
          <p:cNvGraphicFramePr/>
          <p:nvPr>
            <p:custDataLst>
              <p:tags r:id="rId2"/>
            </p:custDataLst>
          </p:nvPr>
        </p:nvGraphicFramePr>
        <p:xfrm>
          <a:off x="48260" y="1475740"/>
          <a:ext cx="10485755" cy="5006340"/>
        </p:xfrm>
        <a:graphic>
          <a:graphicData uri="http://schemas.openxmlformats.org/drawingml/2006/table">
            <a:tbl>
              <a:tblPr firstRow="1" bandRow="1">
                <a:tableStyleId>{5C22544A-7EE6-4342-B048-85BDC9FD1C3A}</a:tableStyleId>
              </a:tblPr>
              <a:tblGrid>
                <a:gridCol w="4860925"/>
                <a:gridCol w="1505585"/>
                <a:gridCol w="1746250"/>
                <a:gridCol w="2372995"/>
              </a:tblGrid>
              <a:tr h="365760">
                <a:tc>
                  <a:txBody>
                    <a:bodyPr/>
                    <a:p>
                      <a:pPr>
                        <a:buNone/>
                      </a:pPr>
                      <a:endParaRPr lang="zh-CN" altLang="en-US"/>
                    </a:p>
                  </a:txBody>
                  <a:tcPr/>
                </a:tc>
                <a:tc>
                  <a:txBody>
                    <a:bodyPr/>
                    <a:p>
                      <a:pPr>
                        <a:buNone/>
                      </a:pPr>
                      <a:r>
                        <a:rPr lang="en-US" altLang="zh-CN" sz="2800">
                          <a:latin typeface="Times New Roman" panose="02020603050405020304" charset="0"/>
                          <a:cs typeface="Times New Roman" panose="02020603050405020304" charset="0"/>
                        </a:rPr>
                        <a:t>before</a:t>
                      </a:r>
                      <a:endParaRPr lang="en-US" altLang="zh-CN" sz="2800">
                        <a:latin typeface="Times New Roman" panose="02020603050405020304" charset="0"/>
                        <a:cs typeface="Times New Roman" panose="02020603050405020304" charset="0"/>
                      </a:endParaRPr>
                    </a:p>
                  </a:txBody>
                  <a:tcPr/>
                </a:tc>
                <a:tc>
                  <a:txBody>
                    <a:bodyPr/>
                    <a:p>
                      <a:pPr>
                        <a:buNone/>
                      </a:pPr>
                      <a:r>
                        <a:rPr lang="en-US" altLang="zh-CN" sz="2800">
                          <a:latin typeface="Times New Roman" panose="02020603050405020304" charset="0"/>
                          <a:cs typeface="Times New Roman" panose="02020603050405020304" charset="0"/>
                        </a:rPr>
                        <a:t>during</a:t>
                      </a:r>
                      <a:endParaRPr lang="en-US" altLang="zh-CN" sz="2800">
                        <a:latin typeface="Times New Roman" panose="02020603050405020304" charset="0"/>
                        <a:cs typeface="Times New Roman" panose="02020603050405020304" charset="0"/>
                      </a:endParaRPr>
                    </a:p>
                  </a:txBody>
                  <a:tcPr/>
                </a:tc>
                <a:tc>
                  <a:txBody>
                    <a:bodyPr/>
                    <a:p>
                      <a:pPr>
                        <a:buNone/>
                      </a:pPr>
                      <a:r>
                        <a:rPr lang="en-US" altLang="zh-CN" sz="2800">
                          <a:latin typeface="Times New Roman" panose="02020603050405020304" charset="0"/>
                          <a:cs typeface="Times New Roman" panose="02020603050405020304" charset="0"/>
                        </a:rPr>
                        <a:t>after</a:t>
                      </a:r>
                      <a:endParaRPr lang="en-US" altLang="zh-CN" sz="2800">
                        <a:latin typeface="Times New Roman" panose="02020603050405020304" charset="0"/>
                        <a:cs typeface="Times New Roman" panose="02020603050405020304" charset="0"/>
                      </a:endParaRPr>
                    </a:p>
                  </a:txBody>
                  <a:tcPr/>
                </a:tc>
              </a:tr>
              <a:tr h="925195">
                <a:tc>
                  <a:txBody>
                    <a:bodyPr/>
                    <a:p>
                      <a:pPr>
                        <a:buNone/>
                      </a:pPr>
                      <a:r>
                        <a:rPr lang="en-US" altLang="zh-CN" sz="2400" b="1">
                          <a:solidFill>
                            <a:srgbClr val="FF0000"/>
                          </a:solidFill>
                          <a:latin typeface="Times New Roman Regular" panose="02020503050405090304" charset="0"/>
                          <a:cs typeface="Times New Roman Regular" panose="02020503050405090304" charset="0"/>
                        </a:rPr>
                        <a:t>Technology</a:t>
                      </a:r>
                      <a:r>
                        <a:rPr lang="zh-CN" altLang="en-US" sz="2400">
                          <a:latin typeface="Times New Roman Regular" panose="02020503050405090304" charset="0"/>
                          <a:cs typeface="Times New Roman Regular" panose="02020503050405090304" charset="0"/>
                        </a:rPr>
                        <a:t>：</a:t>
                      </a:r>
                      <a:r>
                        <a:rPr lang="en-US" altLang="zh-CN" sz="2400">
                          <a:latin typeface="Times New Roman Regular" panose="02020503050405090304" charset="0"/>
                          <a:cs typeface="Times New Roman Regular" panose="02020503050405090304" charset="0"/>
                        </a:rPr>
                        <a:t>early warning system/ predict and monitor/rescue robot</a:t>
                      </a:r>
                      <a:endParaRPr lang="en-US" altLang="zh-CN" sz="2400">
                        <a:latin typeface="Times New Roman Regular" panose="02020503050405090304" charset="0"/>
                        <a:cs typeface="Times New Roman Regular" panose="02020503050405090304" charset="0"/>
                      </a:endParaRPr>
                    </a:p>
                  </a:txBody>
                  <a:tcPr/>
                </a:tc>
                <a:tc>
                  <a:txBody>
                    <a:bodyPr/>
                    <a:p>
                      <a:pPr>
                        <a:buNone/>
                      </a:pPr>
                      <a:endParaRPr lang="en-US" altLang="zh-CN"/>
                    </a:p>
                  </a:txBody>
                  <a:tcPr/>
                </a:tc>
                <a:tc>
                  <a:txBody>
                    <a:bodyPr/>
                    <a:p>
                      <a:pPr>
                        <a:buNone/>
                      </a:pPr>
                      <a:endParaRPr lang="zh-CN" altLang="en-US"/>
                    </a:p>
                  </a:txBody>
                  <a:tcPr/>
                </a:tc>
                <a:tc>
                  <a:txBody>
                    <a:bodyPr/>
                    <a:p>
                      <a:pPr>
                        <a:buNone/>
                      </a:pPr>
                      <a:endParaRPr lang="zh-CN" altLang="en-US"/>
                    </a:p>
                  </a:txBody>
                  <a:tcPr/>
                </a:tc>
              </a:tr>
              <a:tr h="1188720">
                <a:tc>
                  <a:txBody>
                    <a:bodyPr/>
                    <a:p>
                      <a:pPr>
                        <a:buNone/>
                      </a:pPr>
                      <a:r>
                        <a:rPr lang="en-US" altLang="zh-CN" sz="2400" b="1">
                          <a:solidFill>
                            <a:srgbClr val="FF0000"/>
                          </a:solidFill>
                          <a:latin typeface="Times New Roman Regular" panose="02020503050405090304" charset="0"/>
                          <a:cs typeface="Times New Roman Regular" panose="02020503050405090304" charset="0"/>
                        </a:rPr>
                        <a:t>People</a:t>
                      </a:r>
                      <a:r>
                        <a:rPr lang="zh-CN" altLang="en-US" sz="2400">
                          <a:solidFill>
                            <a:srgbClr val="FF0000"/>
                          </a:solidFill>
                          <a:latin typeface="Times New Roman Regular" panose="02020503050405090304" charset="0"/>
                          <a:cs typeface="Times New Roman Regular" panose="02020503050405090304" charset="0"/>
                        </a:rPr>
                        <a:t>：</a:t>
                      </a:r>
                      <a:endParaRPr lang="en-US" altLang="zh-CN" sz="2400">
                        <a:solidFill>
                          <a:srgbClr val="FF0000"/>
                        </a:solidFill>
                        <a:latin typeface="Times New Roman Regular" panose="02020503050405090304" charset="0"/>
                        <a:cs typeface="Times New Roman Regular" panose="02020503050405090304" charset="0"/>
                      </a:endParaRPr>
                    </a:p>
                    <a:p>
                      <a:pPr>
                        <a:buNone/>
                      </a:pPr>
                      <a:r>
                        <a:rPr lang="zh-CN" altLang="en-US" sz="2400">
                          <a:latin typeface="Times New Roman Regular" panose="02020503050405090304" charset="0"/>
                          <a:cs typeface="Times New Roman Regular" panose="02020503050405090304" charset="0"/>
                        </a:rPr>
                        <a:t>（</a:t>
                      </a:r>
                      <a:r>
                        <a:rPr lang="en-US" altLang="zh-CN" sz="2400">
                          <a:latin typeface="Times New Roman Regular" panose="02020503050405090304" charset="0"/>
                          <a:cs typeface="Times New Roman Regular" panose="02020503050405090304" charset="0"/>
                        </a:rPr>
                        <a:t>awareness</a:t>
                      </a:r>
                      <a:r>
                        <a:rPr lang="zh-CN" altLang="en-US" sz="2400">
                          <a:latin typeface="Times New Roman Regular" panose="02020503050405090304" charset="0"/>
                          <a:cs typeface="Times New Roman Regular" panose="02020503050405090304" charset="0"/>
                        </a:rPr>
                        <a:t>意识</a:t>
                      </a:r>
                      <a:r>
                        <a:rPr lang="en-US" altLang="zh-CN" sz="2400">
                          <a:latin typeface="Times New Roman Regular" panose="02020503050405090304" charset="0"/>
                          <a:cs typeface="Times New Roman Regular" panose="02020503050405090304" charset="0"/>
                        </a:rPr>
                        <a:t>/basic knowledge/stay calm&amp;keep positive</a:t>
                      </a:r>
                      <a:r>
                        <a:rPr lang="zh-CN" altLang="en-US" sz="2400">
                          <a:latin typeface="Times New Roman Regular" panose="02020503050405090304" charset="0"/>
                          <a:cs typeface="Times New Roman Regular" panose="02020503050405090304" charset="0"/>
                        </a:rPr>
                        <a:t>）</a:t>
                      </a:r>
                      <a:endParaRPr lang="zh-CN" altLang="en-US" sz="2400">
                        <a:latin typeface="Times New Roman Regular" panose="02020503050405090304" charset="0"/>
                        <a:cs typeface="Times New Roman Regular" panose="02020503050405090304" charset="0"/>
                      </a:endParaRPr>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1188720">
                <a:tc>
                  <a:txBody>
                    <a:bodyPr/>
                    <a:p>
                      <a:pPr>
                        <a:buNone/>
                      </a:pPr>
                      <a:r>
                        <a:rPr lang="en-US" altLang="zh-CN" sz="2400" b="1">
                          <a:solidFill>
                            <a:srgbClr val="FF0000"/>
                          </a:solidFill>
                          <a:latin typeface="Times New Roman Regular" panose="02020503050405090304" charset="0"/>
                          <a:cs typeface="Times New Roman Regular" panose="02020503050405090304" charset="0"/>
                        </a:rPr>
                        <a:t>Building&amp; infrastructure</a:t>
                      </a:r>
                      <a:r>
                        <a:rPr lang="zh-CN" altLang="en-US" sz="2400" b="1">
                          <a:solidFill>
                            <a:srgbClr val="FF0000"/>
                          </a:solidFill>
                          <a:latin typeface="Times New Roman Regular" panose="02020503050405090304" charset="0"/>
                          <a:cs typeface="Times New Roman Regular" panose="02020503050405090304" charset="0"/>
                        </a:rPr>
                        <a:t>：（基础建设）</a:t>
                      </a:r>
                      <a:endParaRPr lang="en-US" altLang="zh-CN" sz="2400" b="1">
                        <a:solidFill>
                          <a:srgbClr val="FF0000"/>
                        </a:solidFill>
                        <a:latin typeface="Times New Roman Regular" panose="02020503050405090304" charset="0"/>
                        <a:cs typeface="Times New Roman Regular" panose="02020503050405090304" charset="0"/>
                      </a:endParaRPr>
                    </a:p>
                    <a:p>
                      <a:pPr>
                        <a:buNone/>
                      </a:pPr>
                      <a:r>
                        <a:rPr lang="zh-CN" altLang="en-US" sz="2400">
                          <a:latin typeface="Times New Roman Regular" panose="02020503050405090304" charset="0"/>
                          <a:cs typeface="Times New Roman Regular" panose="02020503050405090304" charset="0"/>
                        </a:rPr>
                        <a:t>（</a:t>
                      </a:r>
                      <a:r>
                        <a:rPr lang="en-US" altLang="zh-CN" sz="2400">
                          <a:latin typeface="Times New Roman Regular" panose="02020503050405090304" charset="0"/>
                          <a:cs typeface="Times New Roman Regular" panose="02020503050405090304" charset="0"/>
                        </a:rPr>
                        <a:t>solid enough to stand up to.../build shelters)</a:t>
                      </a:r>
                      <a:endParaRPr lang="zh-CN" altLang="en-US" sz="2400">
                        <a:latin typeface="Times New Roman Regular" panose="02020503050405090304" charset="0"/>
                        <a:cs typeface="Times New Roman Regular" panose="02020503050405090304" charset="0"/>
                      </a:endParaRPr>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1337945">
                <a:tc>
                  <a:txBody>
                    <a:bodyPr/>
                    <a:p>
                      <a:pPr>
                        <a:buNone/>
                      </a:pPr>
                      <a:r>
                        <a:rPr lang="en-US" altLang="zh-CN" sz="2400" b="1">
                          <a:solidFill>
                            <a:srgbClr val="FF0000"/>
                          </a:solidFill>
                          <a:latin typeface="Times New Roman Regular" panose="02020503050405090304" charset="0"/>
                          <a:cs typeface="Times New Roman Regular" panose="02020503050405090304" charset="0"/>
                          <a:sym typeface="+mn-ea"/>
                        </a:rPr>
                        <a:t>Rescue work</a:t>
                      </a:r>
                      <a:endParaRPr lang="en-US" altLang="zh-CN" sz="2400" b="1">
                        <a:solidFill>
                          <a:srgbClr val="FF0000"/>
                        </a:solidFill>
                        <a:latin typeface="Times New Roman Regular" panose="02020503050405090304" charset="0"/>
                        <a:cs typeface="Times New Roman Regular" panose="02020503050405090304" charset="0"/>
                        <a:sym typeface="+mn-ea"/>
                      </a:endParaRPr>
                    </a:p>
                    <a:p>
                      <a:pPr>
                        <a:buNone/>
                      </a:pPr>
                      <a:r>
                        <a:rPr lang="en-US" altLang="zh-CN" sz="2400">
                          <a:latin typeface="Times New Roman Regular" panose="02020503050405090304" charset="0"/>
                          <a:cs typeface="Times New Roman Regular" panose="02020503050405090304" charset="0"/>
                          <a:sym typeface="+mn-ea"/>
                        </a:rPr>
                        <a:t>(army/doctors/workers/government...</a:t>
                      </a:r>
                      <a:r>
                        <a:rPr lang="zh-CN" altLang="en-US" sz="2400">
                          <a:latin typeface="Times New Roman Regular" panose="02020503050405090304" charset="0"/>
                          <a:cs typeface="Times New Roman Regular" panose="02020503050405090304" charset="0"/>
                          <a:sym typeface="+mn-ea"/>
                        </a:rPr>
                        <a:t>）</a:t>
                      </a:r>
                      <a:endParaRPr lang="zh-CN" altLang="en-US" sz="2400">
                        <a:latin typeface="Times New Roman Regular" panose="02020503050405090304" charset="0"/>
                        <a:cs typeface="Times New Roman Regular" panose="02020503050405090304" charset="0"/>
                        <a:sym typeface="+mn-ea"/>
                      </a:endParaRPr>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bl>
          </a:graphicData>
        </a:graphic>
      </p:graphicFrame>
      <p:pic>
        <p:nvPicPr>
          <p:cNvPr id="8196" name="图片 8195"/>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5301262" y="2206057"/>
            <a:ext cx="219710" cy="368935"/>
          </a:xfrm>
          <a:prstGeom prst="rect">
            <a:avLst/>
          </a:prstGeom>
        </p:spPr>
      </p:pic>
      <p:pic>
        <p:nvPicPr>
          <p:cNvPr id="7" name="图片 6"/>
          <p:cNvPicPr>
            <a:picLocks noChangeAspect="1"/>
          </p:cNvPicPr>
          <p:nvPr>
            <p:custDataLst>
              <p:tags r:id="rId5"/>
            </p:custDataLst>
          </p:nvPr>
        </p:nvPicPr>
        <p:blipFill>
          <a:blip r:embed="rId4" cstate="print">
            <a:extLst>
              <a:ext uri="{28A0092B-C50C-407E-A947-70E740481C1C}">
                <a14:useLocalDpi xmlns:a14="http://schemas.microsoft.com/office/drawing/2010/main" val="0"/>
              </a:ext>
            </a:extLst>
          </a:blip>
          <a:stretch>
            <a:fillRect/>
          </a:stretch>
        </p:blipFill>
        <p:spPr>
          <a:xfrm>
            <a:off x="8551192" y="2206057"/>
            <a:ext cx="219710" cy="368935"/>
          </a:xfrm>
          <a:prstGeom prst="rect">
            <a:avLst/>
          </a:prstGeom>
        </p:spPr>
      </p:pic>
      <p:pic>
        <p:nvPicPr>
          <p:cNvPr id="9" name="图片 8"/>
          <p:cNvPicPr>
            <a:picLocks noChangeAspect="1"/>
          </p:cNvPicPr>
          <p:nvPr>
            <p:custDataLst>
              <p:tags r:id="rId6"/>
            </p:custDataLst>
          </p:nvPr>
        </p:nvPicPr>
        <p:blipFill>
          <a:blip r:embed="rId4" cstate="print">
            <a:extLst>
              <a:ext uri="{28A0092B-C50C-407E-A947-70E740481C1C}">
                <a14:useLocalDpi xmlns:a14="http://schemas.microsoft.com/office/drawing/2010/main" val="0"/>
              </a:ext>
            </a:extLst>
          </a:blip>
          <a:stretch>
            <a:fillRect/>
          </a:stretch>
        </p:blipFill>
        <p:spPr>
          <a:xfrm>
            <a:off x="8770902" y="5803332"/>
            <a:ext cx="219710" cy="368935"/>
          </a:xfrm>
          <a:prstGeom prst="rect">
            <a:avLst/>
          </a:prstGeom>
        </p:spPr>
      </p:pic>
      <p:pic>
        <p:nvPicPr>
          <p:cNvPr id="10" name="图片 9"/>
          <p:cNvPicPr>
            <a:picLocks noChangeAspect="1"/>
          </p:cNvPicPr>
          <p:nvPr>
            <p:custDataLst>
              <p:tags r:id="rId7"/>
            </p:custDataLst>
          </p:nvPr>
        </p:nvPicPr>
        <p:blipFill>
          <a:blip r:embed="rId4" cstate="print">
            <a:extLst>
              <a:ext uri="{28A0092B-C50C-407E-A947-70E740481C1C}">
                <a14:useLocalDpi xmlns:a14="http://schemas.microsoft.com/office/drawing/2010/main" val="0"/>
              </a:ext>
            </a:extLst>
          </a:blip>
          <a:stretch>
            <a:fillRect/>
          </a:stretch>
        </p:blipFill>
        <p:spPr>
          <a:xfrm>
            <a:off x="6961152" y="3340802"/>
            <a:ext cx="219710" cy="368935"/>
          </a:xfrm>
          <a:prstGeom prst="rect">
            <a:avLst/>
          </a:prstGeom>
        </p:spPr>
      </p:pic>
      <p:pic>
        <p:nvPicPr>
          <p:cNvPr id="11" name="图片 10"/>
          <p:cNvPicPr>
            <a:picLocks noChangeAspect="1"/>
          </p:cNvPicPr>
          <p:nvPr>
            <p:custDataLst>
              <p:tags r:id="rId8"/>
            </p:custDataLst>
          </p:nvPr>
        </p:nvPicPr>
        <p:blipFill>
          <a:blip r:embed="rId4" cstate="print">
            <a:extLst>
              <a:ext uri="{28A0092B-C50C-407E-A947-70E740481C1C}">
                <a14:useLocalDpi xmlns:a14="http://schemas.microsoft.com/office/drawing/2010/main" val="0"/>
              </a:ext>
            </a:extLst>
          </a:blip>
          <a:stretch>
            <a:fillRect/>
          </a:stretch>
        </p:blipFill>
        <p:spPr>
          <a:xfrm>
            <a:off x="8551192" y="3244282"/>
            <a:ext cx="219710" cy="368935"/>
          </a:xfrm>
          <a:prstGeom prst="rect">
            <a:avLst/>
          </a:prstGeom>
        </p:spPr>
      </p:pic>
      <p:pic>
        <p:nvPicPr>
          <p:cNvPr id="13" name="图片 12"/>
          <p:cNvPicPr>
            <a:picLocks noChangeAspect="1"/>
          </p:cNvPicPr>
          <p:nvPr>
            <p:custDataLst>
              <p:tags r:id="rId9"/>
            </p:custDataLst>
          </p:nvPr>
        </p:nvPicPr>
        <p:blipFill>
          <a:blip r:embed="rId4" cstate="print">
            <a:extLst>
              <a:ext uri="{28A0092B-C50C-407E-A947-70E740481C1C}">
                <a14:useLocalDpi xmlns:a14="http://schemas.microsoft.com/office/drawing/2010/main" val="0"/>
              </a:ext>
            </a:extLst>
          </a:blip>
          <a:stretch>
            <a:fillRect/>
          </a:stretch>
        </p:blipFill>
        <p:spPr>
          <a:xfrm>
            <a:off x="5301262" y="3340802"/>
            <a:ext cx="219710" cy="368935"/>
          </a:xfrm>
          <a:prstGeom prst="rect">
            <a:avLst/>
          </a:prstGeom>
        </p:spPr>
      </p:pic>
      <p:pic>
        <p:nvPicPr>
          <p:cNvPr id="14" name="图片 13"/>
          <p:cNvPicPr>
            <a:picLocks noChangeAspect="1"/>
          </p:cNvPicPr>
          <p:nvPr>
            <p:custDataLst>
              <p:tags r:id="rId10"/>
            </p:custDataLst>
          </p:nvPr>
        </p:nvPicPr>
        <p:blipFill>
          <a:blip r:embed="rId4" cstate="print">
            <a:extLst>
              <a:ext uri="{28A0092B-C50C-407E-A947-70E740481C1C}">
                <a14:useLocalDpi xmlns:a14="http://schemas.microsoft.com/office/drawing/2010/main" val="0"/>
              </a:ext>
            </a:extLst>
          </a:blip>
          <a:stretch>
            <a:fillRect/>
          </a:stretch>
        </p:blipFill>
        <p:spPr>
          <a:xfrm>
            <a:off x="8658507" y="4478087"/>
            <a:ext cx="219710" cy="368935"/>
          </a:xfrm>
          <a:prstGeom prst="rect">
            <a:avLst/>
          </a:prstGeom>
        </p:spPr>
      </p:pic>
      <p:pic>
        <p:nvPicPr>
          <p:cNvPr id="15" name="图片 14"/>
          <p:cNvPicPr>
            <a:picLocks noChangeAspect="1"/>
          </p:cNvPicPr>
          <p:nvPr>
            <p:custDataLst>
              <p:tags r:id="rId11"/>
            </p:custDataLst>
          </p:nvPr>
        </p:nvPicPr>
        <p:blipFill>
          <a:blip r:embed="rId4" cstate="print">
            <a:extLst>
              <a:ext uri="{28A0092B-C50C-407E-A947-70E740481C1C}">
                <a14:useLocalDpi xmlns:a14="http://schemas.microsoft.com/office/drawing/2010/main" val="0"/>
              </a:ext>
            </a:extLst>
          </a:blip>
          <a:stretch>
            <a:fillRect/>
          </a:stretch>
        </p:blipFill>
        <p:spPr>
          <a:xfrm>
            <a:off x="5301262" y="4594292"/>
            <a:ext cx="219710" cy="368935"/>
          </a:xfrm>
          <a:prstGeom prst="rect">
            <a:avLst/>
          </a:prstGeom>
        </p:spPr>
      </p:pic>
      <p:pic>
        <p:nvPicPr>
          <p:cNvPr id="16" name="图片 15"/>
          <p:cNvPicPr>
            <a:picLocks noChangeAspect="1"/>
          </p:cNvPicPr>
          <p:nvPr>
            <p:custDataLst>
              <p:tags r:id="rId12"/>
            </p:custDataLst>
          </p:nvPr>
        </p:nvPicPr>
        <p:blipFill>
          <a:blip r:embed="rId4" cstate="print">
            <a:extLst>
              <a:ext uri="{28A0092B-C50C-407E-A947-70E740481C1C}">
                <a14:useLocalDpi xmlns:a14="http://schemas.microsoft.com/office/drawing/2010/main" val="0"/>
              </a:ext>
            </a:extLst>
          </a:blip>
          <a:stretch>
            <a:fillRect/>
          </a:stretch>
        </p:blipFill>
        <p:spPr>
          <a:xfrm>
            <a:off x="6961152" y="2206057"/>
            <a:ext cx="219710" cy="368935"/>
          </a:xfrm>
          <a:prstGeom prst="rect">
            <a:avLst/>
          </a:prstGeom>
        </p:spPr>
      </p:pic>
      <p:pic>
        <p:nvPicPr>
          <p:cNvPr id="17" name="图片 16"/>
          <p:cNvPicPr>
            <a:picLocks noChangeAspect="1"/>
          </p:cNvPicPr>
          <p:nvPr/>
        </p:nvPicPr>
        <p:blipFill>
          <a:blip r:embed="rId13"/>
          <a:stretch>
            <a:fillRect/>
          </a:stretch>
        </p:blipFill>
        <p:spPr>
          <a:xfrm>
            <a:off x="9511030" y="83185"/>
            <a:ext cx="2675255" cy="1508125"/>
          </a:xfrm>
          <a:prstGeom prst="rect">
            <a:avLst/>
          </a:prstGeom>
        </p:spPr>
      </p:pic>
      <p:pic>
        <p:nvPicPr>
          <p:cNvPr id="18" name="图片 17"/>
          <p:cNvPicPr>
            <a:picLocks noChangeAspect="1"/>
          </p:cNvPicPr>
          <p:nvPr/>
        </p:nvPicPr>
        <p:blipFill>
          <a:blip r:embed="rId14"/>
          <a:stretch>
            <a:fillRect/>
          </a:stretch>
        </p:blipFill>
        <p:spPr>
          <a:xfrm>
            <a:off x="9715500" y="3709670"/>
            <a:ext cx="2476500" cy="3086100"/>
          </a:xfrm>
          <a:prstGeom prst="rect">
            <a:avLst/>
          </a:prstGeom>
        </p:spPr>
      </p:pic>
      <p:pic>
        <p:nvPicPr>
          <p:cNvPr id="19" name="图片 18"/>
          <p:cNvPicPr>
            <a:picLocks noChangeAspect="1"/>
          </p:cNvPicPr>
          <p:nvPr/>
        </p:nvPicPr>
        <p:blipFill>
          <a:blip r:embed="rId15"/>
          <a:stretch>
            <a:fillRect/>
          </a:stretch>
        </p:blipFill>
        <p:spPr>
          <a:xfrm>
            <a:off x="9424035" y="1736090"/>
            <a:ext cx="2680970" cy="1508125"/>
          </a:xfrm>
          <a:prstGeom prst="rect">
            <a:avLst/>
          </a:prstGeom>
        </p:spPr>
      </p:pic>
      <p:pic>
        <p:nvPicPr>
          <p:cNvPr id="5124" name="图片 6" descr="logo横版 png"/>
          <p:cNvPicPr>
            <a:picLocks noChangeAspect="1"/>
          </p:cNvPicPr>
          <p:nvPr/>
        </p:nvPicPr>
        <p:blipFill>
          <a:blip r:embed="rId16"/>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1930" y="1053465"/>
            <a:ext cx="10560685" cy="2245360"/>
          </a:xfrm>
          <a:prstGeom prst="rect">
            <a:avLst/>
          </a:prstGeom>
        </p:spPr>
        <p:txBody>
          <a:bodyPr wrap="square">
            <a:spAutoFit/>
          </a:bodyPr>
          <a:p>
            <a:pPr algn="l"/>
            <a:r>
              <a:rPr lang="en-US" altLang="zh-CN" sz="2800">
                <a:latin typeface="Times New Roman" panose="02020603050405020304" charset="0"/>
                <a:ea typeface="微软雅黑" panose="020B0503020204020204" charset="-122"/>
                <a:cs typeface="Times New Roman" panose="02020603050405020304" charset="0"/>
              </a:rPr>
              <a:t>2.How to reduce mortality in face of natural disaster?</a:t>
            </a:r>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latin typeface="Times New Roman" panose="02020603050405020304" charset="0"/>
              <a:ea typeface="微软雅黑" panose="020B0503020204020204" charset="-122"/>
              <a:cs typeface="Times New Roman" panose="02020603050405020304" charset="0"/>
            </a:endParaRPr>
          </a:p>
          <a:p>
            <a:pPr algn="l"/>
            <a:r>
              <a:rPr lang="en-US" altLang="zh-CN" sz="2800">
                <a:latin typeface="Times New Roman" panose="02020603050405020304" charset="0"/>
                <a:ea typeface="微软雅黑" panose="020B0503020204020204" charset="-122"/>
                <a:cs typeface="Times New Roman" panose="02020603050405020304" charset="0"/>
              </a:rPr>
              <a:t> </a:t>
            </a:r>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highlight>
                <a:srgbClr val="FFFF00"/>
              </a:highlight>
              <a:latin typeface="Times New Roman" panose="02020603050405020304" charset="0"/>
              <a:ea typeface="微软雅黑" panose="020B0503020204020204" charset="-122"/>
              <a:cs typeface="Times New Roman" panose="02020603050405020304" charset="0"/>
            </a:endParaRPr>
          </a:p>
        </p:txBody>
      </p:sp>
      <p:sp>
        <p:nvSpPr>
          <p:cNvPr id="5" name="剪去对角的矩形 4"/>
          <p:cNvSpPr/>
          <p:nvPr>
            <p:custDataLst>
              <p:tags r:id="rId1"/>
            </p:custDataLst>
          </p:nvPr>
        </p:nvSpPr>
        <p:spPr>
          <a:xfrm>
            <a:off x="0" y="35560"/>
            <a:ext cx="4330065" cy="86487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Group work</a:t>
            </a:r>
            <a:r>
              <a:rPr lang="en-US" altLang="zh-CN" sz="3730" b="1" dirty="0">
                <a:solidFill>
                  <a:schemeClr val="bg1"/>
                </a:solidFill>
              </a:rPr>
              <a:t> </a:t>
            </a:r>
            <a:endParaRPr lang="en-US" altLang="zh-CN" sz="3730" b="1" dirty="0">
              <a:solidFill>
                <a:schemeClr val="bg1"/>
              </a:solidFill>
            </a:endParaRPr>
          </a:p>
        </p:txBody>
      </p:sp>
      <p:graphicFrame>
        <p:nvGraphicFramePr>
          <p:cNvPr id="3" name="表格 2"/>
          <p:cNvGraphicFramePr/>
          <p:nvPr>
            <p:custDataLst>
              <p:tags r:id="rId2"/>
            </p:custDataLst>
          </p:nvPr>
        </p:nvGraphicFramePr>
        <p:xfrm>
          <a:off x="447040" y="1899285"/>
          <a:ext cx="10654665" cy="3729355"/>
        </p:xfrm>
        <a:graphic>
          <a:graphicData uri="http://schemas.openxmlformats.org/drawingml/2006/table">
            <a:tbl>
              <a:tblPr firstRow="1" bandRow="1">
                <a:tableStyleId>{5C22544A-7EE6-4342-B048-85BDC9FD1C3A}</a:tableStyleId>
              </a:tblPr>
              <a:tblGrid>
                <a:gridCol w="2783205"/>
                <a:gridCol w="2858135"/>
                <a:gridCol w="2902585"/>
                <a:gridCol w="2110740"/>
              </a:tblGrid>
              <a:tr h="1847215">
                <a:tc>
                  <a:txBody>
                    <a:bodyPr/>
                    <a:p>
                      <a:pPr>
                        <a:buNone/>
                      </a:pPr>
                      <a:r>
                        <a:rPr lang="en-US" altLang="zh-CN" sz="2800" b="0">
                          <a:latin typeface="Times New Roman Regular" panose="02020503050405090304" charset="0"/>
                          <a:cs typeface="Times New Roman Regular" panose="02020503050405090304" charset="0"/>
                        </a:rPr>
                        <a:t>Group leader</a:t>
                      </a:r>
                      <a:endParaRPr lang="en-US" altLang="zh-CN" sz="2800" b="0">
                        <a:latin typeface="Times New Roman Regular" panose="02020503050405090304" charset="0"/>
                        <a:cs typeface="Times New Roman Regular" panose="02020503050405090304" charset="0"/>
                      </a:endParaRPr>
                    </a:p>
                  </a:txBody>
                  <a:tcPr/>
                </a:tc>
                <a:tc>
                  <a:txBody>
                    <a:bodyPr/>
                    <a:p>
                      <a:pPr>
                        <a:buNone/>
                      </a:pPr>
                      <a:r>
                        <a:rPr lang="en-US" altLang="zh-CN" sz="2800">
                          <a:solidFill>
                            <a:schemeClr val="bg1"/>
                          </a:solidFill>
                          <a:latin typeface="Times New Roman Bold" panose="02020503050405090304" charset="0"/>
                          <a:cs typeface="Times New Roman Bold" panose="02020503050405090304" charset="0"/>
                        </a:rPr>
                        <a:t>Group member A</a:t>
                      </a:r>
                      <a:endParaRPr lang="en-US" altLang="zh-CN" sz="2800">
                        <a:solidFill>
                          <a:schemeClr val="bg1"/>
                        </a:solidFill>
                        <a:latin typeface="Times New Roman Bold" panose="02020503050405090304" charset="0"/>
                        <a:cs typeface="Times New Roman Bold" panose="02020503050405090304" charset="0"/>
                      </a:endParaRPr>
                    </a:p>
                  </a:txBody>
                  <a:tcPr/>
                </a:tc>
                <a:tc>
                  <a:txBody>
                    <a:bodyPr/>
                    <a:p>
                      <a:pPr>
                        <a:buNone/>
                      </a:pPr>
                      <a:r>
                        <a:rPr lang="en-US" altLang="zh-CN" sz="2800">
                          <a:solidFill>
                            <a:schemeClr val="bg1"/>
                          </a:solidFill>
                          <a:latin typeface="Times New Roman Bold" panose="02020503050405090304" charset="0"/>
                          <a:cs typeface="Times New Roman Bold" panose="02020503050405090304" charset="0"/>
                          <a:sym typeface="+mn-ea"/>
                        </a:rPr>
                        <a:t>Group member B</a:t>
                      </a:r>
                      <a:endParaRPr lang="en-US" altLang="zh-CN" sz="1800"/>
                    </a:p>
                    <a:p>
                      <a:pPr>
                        <a:buNone/>
                      </a:pPr>
                      <a:endParaRPr lang="en-US" altLang="zh-CN"/>
                    </a:p>
                  </a:txBody>
                  <a:tcPr/>
                </a:tc>
                <a:tc>
                  <a:txBody>
                    <a:bodyPr/>
                    <a:p>
                      <a:pPr>
                        <a:buNone/>
                      </a:pPr>
                      <a:r>
                        <a:rPr lang="en-US" altLang="zh-CN" sz="2800">
                          <a:solidFill>
                            <a:schemeClr val="bg1"/>
                          </a:solidFill>
                          <a:latin typeface="Times New Roman Bold" panose="02020503050405090304" charset="0"/>
                          <a:cs typeface="Times New Roman Bold" panose="02020503050405090304" charset="0"/>
                          <a:sym typeface="+mn-ea"/>
                        </a:rPr>
                        <a:t>Other group members</a:t>
                      </a:r>
                      <a:endParaRPr lang="en-US" altLang="zh-CN" sz="2800" b="1">
                        <a:solidFill>
                          <a:schemeClr val="bg1"/>
                        </a:solidFill>
                        <a:latin typeface="Times New Roman Bold" panose="02020503050405090304" charset="0"/>
                        <a:cs typeface="Times New Roman Bold" panose="02020503050405090304" charset="0"/>
                      </a:endParaRPr>
                    </a:p>
                    <a:p>
                      <a:pPr>
                        <a:buNone/>
                      </a:pPr>
                      <a:endParaRPr lang="en-US" altLang="zh-CN" sz="2800" b="1">
                        <a:solidFill>
                          <a:schemeClr val="bg1"/>
                        </a:solidFill>
                        <a:latin typeface="Times New Roman Bold" panose="02020503050405090304" charset="0"/>
                        <a:cs typeface="Times New Roman Bold" panose="02020503050405090304" charset="0"/>
                      </a:endParaRPr>
                    </a:p>
                  </a:txBody>
                  <a:tcPr/>
                </a:tc>
              </a:tr>
              <a:tr h="1882140">
                <a:tc>
                  <a:txBody>
                    <a:bodyPr/>
                    <a:p>
                      <a:pPr>
                        <a:buNone/>
                      </a:pPr>
                      <a:r>
                        <a:rPr lang="en-US" altLang="zh-CN" sz="2800" b="1">
                          <a:solidFill>
                            <a:schemeClr val="tx1"/>
                          </a:solidFill>
                          <a:latin typeface="Times New Roman Bold" panose="02020503050405090304" charset="0"/>
                          <a:cs typeface="Times New Roman Bold" panose="02020503050405090304" charset="0"/>
                          <a:sym typeface="+mn-ea"/>
                        </a:rPr>
                        <a:t>Assign tasks</a:t>
                      </a:r>
                      <a:endParaRPr lang="en-US" altLang="zh-CN" sz="2800" b="1">
                        <a:solidFill>
                          <a:schemeClr val="tx1"/>
                        </a:solidFill>
                        <a:latin typeface="Times New Roman Bold" panose="02020503050405090304" charset="0"/>
                        <a:cs typeface="Times New Roman Bold" panose="02020503050405090304" charset="0"/>
                      </a:endParaRPr>
                    </a:p>
                    <a:p>
                      <a:pPr>
                        <a:buNone/>
                      </a:pPr>
                      <a:endParaRPr lang="en-US" altLang="zh-CN" sz="2800" b="1">
                        <a:solidFill>
                          <a:schemeClr val="tx1"/>
                        </a:solidFill>
                        <a:latin typeface="Times New Roman Bold" panose="02020503050405090304" charset="0"/>
                        <a:cs typeface="Times New Roman Bold" panose="02020503050405090304" charset="0"/>
                      </a:endParaRPr>
                    </a:p>
                  </a:txBody>
                  <a:tcPr/>
                </a:tc>
                <a:tc>
                  <a:txBody>
                    <a:bodyPr/>
                    <a:p>
                      <a:pPr>
                        <a:buNone/>
                      </a:pPr>
                      <a:r>
                        <a:rPr lang="en-US" altLang="zh-CN" sz="2800" b="1">
                          <a:solidFill>
                            <a:schemeClr val="tx1"/>
                          </a:solidFill>
                          <a:latin typeface="Times New Roman Bold" panose="02020503050405090304" charset="0"/>
                          <a:cs typeface="Times New Roman Bold" panose="02020503050405090304" charset="0"/>
                          <a:sym typeface="+mn-ea"/>
                        </a:rPr>
                        <a:t>Make a presentation</a:t>
                      </a:r>
                      <a:endParaRPr lang="en-US" altLang="zh-CN" sz="2800" b="1">
                        <a:solidFill>
                          <a:schemeClr val="tx1"/>
                        </a:solidFill>
                        <a:latin typeface="Times New Roman Bold" panose="02020503050405090304" charset="0"/>
                        <a:cs typeface="Times New Roman Bold" panose="02020503050405090304" charset="0"/>
                      </a:endParaRPr>
                    </a:p>
                  </a:txBody>
                  <a:tcPr/>
                </a:tc>
                <a:tc>
                  <a:txBody>
                    <a:bodyPr/>
                    <a:p>
                      <a:pPr algn="l">
                        <a:buClrTx/>
                        <a:buSzTx/>
                        <a:buFontTx/>
                        <a:buNone/>
                      </a:pPr>
                      <a:r>
                        <a:rPr lang="en-US" altLang="zh-CN" sz="2800" b="1">
                          <a:solidFill>
                            <a:schemeClr val="tx1"/>
                          </a:solidFill>
                          <a:latin typeface="Times New Roman Bold" panose="02020503050405090304" charset="0"/>
                          <a:cs typeface="Times New Roman Bold" panose="02020503050405090304" charset="0"/>
                          <a:sym typeface="+mn-ea"/>
                        </a:rPr>
                        <a:t>take note of key points</a:t>
                      </a:r>
                      <a:endParaRPr lang="en-US" altLang="zh-CN" sz="2800" b="1">
                        <a:solidFill>
                          <a:schemeClr val="tx1"/>
                        </a:solidFill>
                        <a:latin typeface="Times New Roman Bold" panose="02020503050405090304" charset="0"/>
                        <a:cs typeface="Times New Roman Bold" panose="02020503050405090304" charset="0"/>
                      </a:endParaRPr>
                    </a:p>
                    <a:p>
                      <a:pPr algn="l">
                        <a:buClrTx/>
                        <a:buSzTx/>
                        <a:buFontTx/>
                        <a:buNone/>
                      </a:pPr>
                      <a:endParaRPr lang="en-US" altLang="zh-CN" sz="2800" b="1">
                        <a:solidFill>
                          <a:schemeClr val="tx1"/>
                        </a:solidFill>
                        <a:latin typeface="Times New Roman Bold" panose="02020503050405090304" charset="0"/>
                        <a:cs typeface="Times New Roman Bold" panose="02020503050405090304" charset="0"/>
                      </a:endParaRPr>
                    </a:p>
                  </a:txBody>
                  <a:tcPr/>
                </a:tc>
                <a:tc>
                  <a:txBody>
                    <a:bodyPr/>
                    <a:p>
                      <a:pPr algn="l">
                        <a:buClrTx/>
                        <a:buSzTx/>
                        <a:buNone/>
                      </a:pPr>
                      <a:r>
                        <a:rPr lang="en-US" altLang="zh-CN" sz="2800" b="1">
                          <a:solidFill>
                            <a:schemeClr val="tx1"/>
                          </a:solidFill>
                          <a:latin typeface="Times New Roman Bold" panose="02020503050405090304" charset="0"/>
                          <a:cs typeface="Times New Roman Bold" panose="02020503050405090304" charset="0"/>
                          <a:sym typeface="+mn-ea"/>
                        </a:rPr>
                        <a:t>Contribute ideas </a:t>
                      </a:r>
                      <a:endParaRPr lang="en-US" altLang="zh-CN" sz="2800" b="1">
                        <a:solidFill>
                          <a:schemeClr val="tx1"/>
                        </a:solidFill>
                        <a:latin typeface="Times New Roman Bold" panose="02020503050405090304" charset="0"/>
                        <a:cs typeface="Times New Roman Bold" panose="02020503050405090304" charset="0"/>
                      </a:endParaRPr>
                    </a:p>
                    <a:p>
                      <a:pPr>
                        <a:buNone/>
                      </a:pPr>
                      <a:endParaRPr lang="zh-CN" altLang="en-US"/>
                    </a:p>
                  </a:txBody>
                  <a:tcPr/>
                </a:tc>
              </a:tr>
            </a:tbl>
          </a:graphicData>
        </a:graphic>
      </p:graphicFrame>
      <p:pic>
        <p:nvPicPr>
          <p:cNvPr id="6" name="图片 5"/>
          <p:cNvPicPr>
            <a:picLocks noChangeAspect="1"/>
          </p:cNvPicPr>
          <p:nvPr>
            <p:custDataLst>
              <p:tags r:id="rId3"/>
            </p:custDataLst>
          </p:nvPr>
        </p:nvPicPr>
        <p:blipFill>
          <a:blip r:embed="rId4"/>
          <a:srcRect l="18687" r="22739" b="13215"/>
          <a:stretch>
            <a:fillRect/>
          </a:stretch>
        </p:blipFill>
        <p:spPr>
          <a:xfrm>
            <a:off x="3796665" y="4728210"/>
            <a:ext cx="776605" cy="777240"/>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6946900" y="4727575"/>
            <a:ext cx="777875" cy="777875"/>
          </a:xfrm>
          <a:prstGeom prst="rect">
            <a:avLst/>
          </a:prstGeom>
        </p:spPr>
      </p:pic>
      <p:pic>
        <p:nvPicPr>
          <p:cNvPr id="11" name="图片 10"/>
          <p:cNvPicPr>
            <a:picLocks noChangeAspect="1"/>
          </p:cNvPicPr>
          <p:nvPr>
            <p:custDataLst>
              <p:tags r:id="rId7"/>
            </p:custDataLst>
          </p:nvPr>
        </p:nvPicPr>
        <p:blipFill>
          <a:blip r:embed="rId8"/>
          <a:stretch>
            <a:fillRect/>
          </a:stretch>
        </p:blipFill>
        <p:spPr>
          <a:xfrm>
            <a:off x="9535795" y="4657725"/>
            <a:ext cx="847725" cy="847725"/>
          </a:xfrm>
          <a:prstGeom prst="rect">
            <a:avLst/>
          </a:prstGeom>
        </p:spPr>
      </p:pic>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735830" y="1673860"/>
            <a:ext cx="7884795" cy="3815080"/>
          </a:xfrm>
          <a:prstGeom prst="rect">
            <a:avLst/>
          </a:prstGeom>
        </p:spPr>
        <p:txBody>
          <a:bodyPr wrap="square">
            <a:spAutoFit/>
          </a:bodyPr>
          <a:p>
            <a:pPr algn="l"/>
            <a:endParaRPr lang="zh-CN" altLang="en-US" sz="1800">
              <a:latin typeface="Arial" panose="020B0604020202020204" pitchFamily="34" charset="0"/>
              <a:ea typeface="微软雅黑" panose="020B0503020204020204" charset="-122"/>
            </a:endParaRPr>
          </a:p>
          <a:p>
            <a:pPr algn="l"/>
            <a:r>
              <a:rPr lang="en-US" altLang="zh-CN" sz="2800">
                <a:latin typeface="Times New Roman" panose="02020603050405020304" charset="0"/>
                <a:ea typeface="微软雅黑" panose="020B0503020204020204" charset="-122"/>
                <a:cs typeface="Times New Roman" panose="02020603050405020304" charset="0"/>
              </a:rPr>
              <a:t>1.What can you see in the picture?</a:t>
            </a:r>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latin typeface="Times New Roman" panose="02020603050405020304" charset="0"/>
              <a:ea typeface="微软雅黑" panose="020B0503020204020204" charset="-122"/>
              <a:cs typeface="Times New Roman" panose="02020603050405020304" charset="0"/>
            </a:endParaRPr>
          </a:p>
          <a:p>
            <a:pPr algn="l"/>
            <a:r>
              <a:rPr lang="en-US" altLang="zh-CN" sz="2800">
                <a:latin typeface="Times New Roman" panose="02020603050405020304" charset="0"/>
                <a:ea typeface="微软雅黑" panose="020B0503020204020204" charset="-122"/>
                <a:cs typeface="Times New Roman" panose="02020603050405020304" charset="0"/>
              </a:rPr>
              <a:t>2.What is she doing?</a:t>
            </a:r>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latin typeface="Times New Roman" panose="02020603050405020304" charset="0"/>
              <a:ea typeface="微软雅黑" panose="020B0503020204020204" charset="-122"/>
              <a:cs typeface="Times New Roman" panose="02020603050405020304" charset="0"/>
            </a:endParaRPr>
          </a:p>
          <a:p>
            <a:pPr algn="l"/>
            <a:r>
              <a:rPr lang="en-US" altLang="zh-CN" sz="2800">
                <a:latin typeface="Times New Roman" panose="02020603050405020304" charset="0"/>
                <a:ea typeface="微软雅黑" panose="020B0503020204020204" charset="-122"/>
                <a:cs typeface="Times New Roman" panose="02020603050405020304" charset="0"/>
              </a:rPr>
              <a:t>3.Can the earth sleep? </a:t>
            </a:r>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latin typeface="Times New Roman" panose="02020603050405020304" charset="0"/>
              <a:ea typeface="微软雅黑" panose="020B0503020204020204" charset="-122"/>
              <a:cs typeface="Times New Roman" panose="02020603050405020304" charset="0"/>
            </a:endParaRPr>
          </a:p>
          <a:p>
            <a:pPr algn="l"/>
            <a:r>
              <a:rPr lang="en-US" altLang="zh-CN" sz="2800">
                <a:latin typeface="Times New Roman" panose="02020603050405020304" charset="0"/>
                <a:ea typeface="微软雅黑" panose="020B0503020204020204" charset="-122"/>
                <a:cs typeface="Times New Roman" panose="02020603050405020304" charset="0"/>
              </a:rPr>
              <a:t>4. If the earth didn't sleep,what </a:t>
            </a:r>
            <a:endParaRPr lang="en-US" altLang="zh-CN" sz="2800">
              <a:latin typeface="Times New Roman" panose="02020603050405020304" charset="0"/>
              <a:ea typeface="微软雅黑" panose="020B0503020204020204" charset="-122"/>
              <a:cs typeface="Times New Roman" panose="02020603050405020304" charset="0"/>
            </a:endParaRPr>
          </a:p>
          <a:p>
            <a:pPr algn="l"/>
            <a:r>
              <a:rPr lang="en-US" altLang="zh-CN" sz="2800">
                <a:latin typeface="Times New Roman" panose="02020603050405020304" charset="0"/>
                <a:ea typeface="微软雅黑" panose="020B0503020204020204" charset="-122"/>
                <a:cs typeface="Times New Roman" panose="02020603050405020304" charset="0"/>
              </a:rPr>
              <a:t>would happen?</a:t>
            </a:r>
            <a:endParaRPr lang="en-US" altLang="zh-CN" sz="2800">
              <a:highlight>
                <a:srgbClr val="FFFF00"/>
              </a:highlight>
              <a:latin typeface="Times New Roman" panose="02020603050405020304" charset="0"/>
              <a:ea typeface="微软雅黑" panose="020B0503020204020204" charset="-122"/>
              <a:cs typeface="Times New Roman" panose="02020603050405020304" charset="0"/>
            </a:endParaRPr>
          </a:p>
        </p:txBody>
      </p:sp>
      <p:pic>
        <p:nvPicPr>
          <p:cNvPr id="3" name="图片 2" descr="t0426a9d3ccce600251"/>
          <p:cNvPicPr>
            <a:picLocks noChangeAspect="1"/>
          </p:cNvPicPr>
          <p:nvPr/>
        </p:nvPicPr>
        <p:blipFill>
          <a:blip r:embed="rId1"/>
          <a:stretch>
            <a:fillRect/>
          </a:stretch>
        </p:blipFill>
        <p:spPr>
          <a:xfrm>
            <a:off x="250825" y="1350010"/>
            <a:ext cx="2722880" cy="2472690"/>
          </a:xfrm>
          <a:prstGeom prst="rect">
            <a:avLst/>
          </a:prstGeom>
        </p:spPr>
      </p:pic>
      <p:pic>
        <p:nvPicPr>
          <p:cNvPr id="4" name="图片 3" descr="t01e20e4d2972e5b4c1"/>
          <p:cNvPicPr>
            <a:picLocks noChangeAspect="1"/>
          </p:cNvPicPr>
          <p:nvPr/>
        </p:nvPicPr>
        <p:blipFill>
          <a:blip r:embed="rId2"/>
          <a:srcRect t="13467" r="-1583" b="10400"/>
          <a:stretch>
            <a:fillRect/>
          </a:stretch>
        </p:blipFill>
        <p:spPr>
          <a:xfrm>
            <a:off x="-322580" y="3688715"/>
            <a:ext cx="3870325" cy="2900680"/>
          </a:xfrm>
          <a:prstGeom prst="rect">
            <a:avLst/>
          </a:prstGeom>
        </p:spPr>
      </p:pic>
      <p:sp>
        <p:nvSpPr>
          <p:cNvPr id="5" name="剪去对角的矩形 4"/>
          <p:cNvSpPr/>
          <p:nvPr>
            <p:custDataLst>
              <p:tags r:id="rId3"/>
            </p:custDataLst>
          </p:nvPr>
        </p:nvSpPr>
        <p:spPr>
          <a:xfrm>
            <a:off x="0" y="35560"/>
            <a:ext cx="3408680" cy="661035"/>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Lead in</a:t>
            </a:r>
            <a:r>
              <a:rPr lang="en-US" altLang="zh-CN" sz="3730" b="1" dirty="0">
                <a:solidFill>
                  <a:schemeClr val="bg1"/>
                </a:solidFill>
              </a:rPr>
              <a:t> </a:t>
            </a:r>
            <a:endParaRPr lang="en-US" altLang="zh-CN" sz="3730" b="1" dirty="0">
              <a:solidFill>
                <a:schemeClr val="bg1"/>
              </a:solidFill>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linds(horizont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blinds(horizontal)">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blinds(horizontal)">
                                      <p:cBhvr>
                                        <p:cTn id="17" dur="500"/>
                                        <p:tgtEl>
                                          <p:spTgt spid="2">
                                            <p:txEl>
                                              <p:pRg st="7" end="7"/>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2">
                                            <p:txEl>
                                              <p:pRg st="8" end="8"/>
                                            </p:txEl>
                                          </p:spTgt>
                                        </p:tgtEl>
                                        <p:attrNameLst>
                                          <p:attrName>style.visibility</p:attrName>
                                        </p:attrNameLst>
                                      </p:cBhvr>
                                      <p:to>
                                        <p:strVal val="visible"/>
                                      </p:to>
                                    </p:set>
                                    <p:animEffect transition="in" filter="blinds(horizontal)">
                                      <p:cBhvr>
                                        <p:cTn id="20" dur="500"/>
                                        <p:tgtEl>
                                          <p:spTgt spid="2">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1930" y="1053465"/>
            <a:ext cx="10560685" cy="2245360"/>
          </a:xfrm>
          <a:prstGeom prst="rect">
            <a:avLst/>
          </a:prstGeom>
        </p:spPr>
        <p:txBody>
          <a:bodyPr wrap="square">
            <a:spAutoFit/>
          </a:bodyPr>
          <a:p>
            <a:pPr algn="l"/>
            <a:r>
              <a:rPr lang="en-US" altLang="zh-CN" sz="2800">
                <a:latin typeface="Times New Roman" panose="02020603050405020304" charset="0"/>
                <a:ea typeface="微软雅黑" panose="020B0503020204020204" charset="-122"/>
                <a:cs typeface="Times New Roman" panose="02020603050405020304" charset="0"/>
              </a:rPr>
              <a:t>2.How to reduce mortality in face of natural disaster?</a:t>
            </a:r>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latin typeface="Times New Roman" panose="02020603050405020304" charset="0"/>
              <a:ea typeface="微软雅黑" panose="020B0503020204020204" charset="-122"/>
              <a:cs typeface="Times New Roman" panose="02020603050405020304" charset="0"/>
            </a:endParaRPr>
          </a:p>
          <a:p>
            <a:pPr algn="l"/>
            <a:r>
              <a:rPr lang="en-US" altLang="zh-CN" sz="2800">
                <a:latin typeface="Times New Roman" panose="02020603050405020304" charset="0"/>
                <a:ea typeface="微软雅黑" panose="020B0503020204020204" charset="-122"/>
                <a:cs typeface="Times New Roman" panose="02020603050405020304" charset="0"/>
              </a:rPr>
              <a:t> </a:t>
            </a:r>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highlight>
                <a:srgbClr val="FFFF00"/>
              </a:highlight>
              <a:latin typeface="Times New Roman" panose="02020603050405020304" charset="0"/>
              <a:ea typeface="微软雅黑" panose="020B0503020204020204" charset="-122"/>
              <a:cs typeface="Times New Roman" panose="02020603050405020304" charset="0"/>
            </a:endParaRPr>
          </a:p>
        </p:txBody>
      </p:sp>
      <p:sp>
        <p:nvSpPr>
          <p:cNvPr id="5" name="剪去对角的矩形 4"/>
          <p:cNvSpPr/>
          <p:nvPr>
            <p:custDataLst>
              <p:tags r:id="rId1"/>
            </p:custDataLst>
          </p:nvPr>
        </p:nvSpPr>
        <p:spPr>
          <a:xfrm>
            <a:off x="0" y="35560"/>
            <a:ext cx="4330065" cy="86487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Show time</a:t>
            </a:r>
            <a:endParaRPr lang="en-US" altLang="zh-CN" sz="3730" b="1" dirty="0">
              <a:solidFill>
                <a:schemeClr val="bg1"/>
              </a:solidFill>
            </a:endParaRPr>
          </a:p>
        </p:txBody>
      </p:sp>
      <p:graphicFrame>
        <p:nvGraphicFramePr>
          <p:cNvPr id="3" name="表格 2"/>
          <p:cNvGraphicFramePr/>
          <p:nvPr>
            <p:custDataLst>
              <p:tags r:id="rId2"/>
            </p:custDataLst>
          </p:nvPr>
        </p:nvGraphicFramePr>
        <p:xfrm>
          <a:off x="447040" y="1899285"/>
          <a:ext cx="10654665" cy="3729355"/>
        </p:xfrm>
        <a:graphic>
          <a:graphicData uri="http://schemas.openxmlformats.org/drawingml/2006/table">
            <a:tbl>
              <a:tblPr firstRow="1" bandRow="1">
                <a:tableStyleId>{5C22544A-7EE6-4342-B048-85BDC9FD1C3A}</a:tableStyleId>
              </a:tblPr>
              <a:tblGrid>
                <a:gridCol w="2783205"/>
                <a:gridCol w="2858135"/>
                <a:gridCol w="2902585"/>
                <a:gridCol w="2110740"/>
              </a:tblGrid>
              <a:tr h="1847215">
                <a:tc>
                  <a:txBody>
                    <a:bodyPr/>
                    <a:p>
                      <a:pPr>
                        <a:buNone/>
                      </a:pPr>
                      <a:r>
                        <a:rPr lang="en-US" altLang="zh-CN" sz="2800" b="0">
                          <a:latin typeface="Times New Roman Regular" panose="02020503050405090304" charset="0"/>
                          <a:cs typeface="Times New Roman Regular" panose="02020503050405090304" charset="0"/>
                        </a:rPr>
                        <a:t>Group leader</a:t>
                      </a:r>
                      <a:endParaRPr lang="en-US" altLang="zh-CN" sz="2800" b="0">
                        <a:latin typeface="Times New Roman Regular" panose="02020503050405090304" charset="0"/>
                        <a:cs typeface="Times New Roman Regular" panose="02020503050405090304" charset="0"/>
                      </a:endParaRPr>
                    </a:p>
                  </a:txBody>
                  <a:tcPr/>
                </a:tc>
                <a:tc>
                  <a:txBody>
                    <a:bodyPr/>
                    <a:p>
                      <a:pPr>
                        <a:buNone/>
                      </a:pPr>
                      <a:r>
                        <a:rPr lang="en-US" altLang="zh-CN" sz="2800">
                          <a:solidFill>
                            <a:schemeClr val="bg1"/>
                          </a:solidFill>
                          <a:latin typeface="Times New Roman Bold" panose="02020503050405090304" charset="0"/>
                          <a:cs typeface="Times New Roman Bold" panose="02020503050405090304" charset="0"/>
                        </a:rPr>
                        <a:t>Group member A</a:t>
                      </a:r>
                      <a:endParaRPr lang="en-US" altLang="zh-CN" sz="2800">
                        <a:solidFill>
                          <a:schemeClr val="bg1"/>
                        </a:solidFill>
                        <a:latin typeface="Times New Roman Bold" panose="02020503050405090304" charset="0"/>
                        <a:cs typeface="Times New Roman Bold" panose="02020503050405090304" charset="0"/>
                      </a:endParaRPr>
                    </a:p>
                  </a:txBody>
                  <a:tcPr/>
                </a:tc>
                <a:tc>
                  <a:txBody>
                    <a:bodyPr/>
                    <a:p>
                      <a:pPr>
                        <a:buNone/>
                      </a:pPr>
                      <a:r>
                        <a:rPr lang="en-US" altLang="zh-CN" sz="2800">
                          <a:solidFill>
                            <a:schemeClr val="bg1"/>
                          </a:solidFill>
                          <a:latin typeface="Times New Roman Bold" panose="02020503050405090304" charset="0"/>
                          <a:cs typeface="Times New Roman Bold" panose="02020503050405090304" charset="0"/>
                          <a:sym typeface="+mn-ea"/>
                        </a:rPr>
                        <a:t>Group member B</a:t>
                      </a:r>
                      <a:endParaRPr lang="en-US" altLang="zh-CN" sz="1800"/>
                    </a:p>
                    <a:p>
                      <a:pPr>
                        <a:buNone/>
                      </a:pPr>
                      <a:endParaRPr lang="en-US" altLang="zh-CN"/>
                    </a:p>
                  </a:txBody>
                  <a:tcPr/>
                </a:tc>
                <a:tc>
                  <a:txBody>
                    <a:bodyPr/>
                    <a:p>
                      <a:pPr>
                        <a:buNone/>
                      </a:pPr>
                      <a:r>
                        <a:rPr lang="en-US" altLang="zh-CN" sz="2800">
                          <a:solidFill>
                            <a:schemeClr val="bg1"/>
                          </a:solidFill>
                          <a:latin typeface="Times New Roman Bold" panose="02020503050405090304" charset="0"/>
                          <a:cs typeface="Times New Roman Bold" panose="02020503050405090304" charset="0"/>
                          <a:sym typeface="+mn-ea"/>
                        </a:rPr>
                        <a:t>Other group members</a:t>
                      </a:r>
                      <a:endParaRPr lang="en-US" altLang="zh-CN" sz="2800" b="1">
                        <a:solidFill>
                          <a:schemeClr val="bg1"/>
                        </a:solidFill>
                        <a:latin typeface="Times New Roman Bold" panose="02020503050405090304" charset="0"/>
                        <a:cs typeface="Times New Roman Bold" panose="02020503050405090304" charset="0"/>
                      </a:endParaRPr>
                    </a:p>
                    <a:p>
                      <a:pPr>
                        <a:buNone/>
                      </a:pPr>
                      <a:endParaRPr lang="en-US" altLang="zh-CN" sz="2800" b="1">
                        <a:solidFill>
                          <a:schemeClr val="bg1"/>
                        </a:solidFill>
                        <a:latin typeface="Times New Roman Bold" panose="02020503050405090304" charset="0"/>
                        <a:cs typeface="Times New Roman Bold" panose="02020503050405090304" charset="0"/>
                      </a:endParaRPr>
                    </a:p>
                  </a:txBody>
                  <a:tcPr/>
                </a:tc>
              </a:tr>
              <a:tr h="1882140">
                <a:tc>
                  <a:txBody>
                    <a:bodyPr/>
                    <a:p>
                      <a:pPr>
                        <a:buNone/>
                      </a:pPr>
                      <a:r>
                        <a:rPr lang="en-US" altLang="zh-CN" sz="2800" b="1">
                          <a:solidFill>
                            <a:schemeClr val="tx1"/>
                          </a:solidFill>
                          <a:latin typeface="Times New Roman Bold" panose="02020503050405090304" charset="0"/>
                          <a:cs typeface="Times New Roman Bold" panose="02020503050405090304" charset="0"/>
                          <a:sym typeface="+mn-ea"/>
                        </a:rPr>
                        <a:t>Assign tasks</a:t>
                      </a:r>
                      <a:endParaRPr lang="en-US" altLang="zh-CN" sz="2800" b="1">
                        <a:solidFill>
                          <a:schemeClr val="tx1"/>
                        </a:solidFill>
                        <a:latin typeface="Times New Roman Bold" panose="02020503050405090304" charset="0"/>
                        <a:cs typeface="Times New Roman Bold" panose="02020503050405090304" charset="0"/>
                      </a:endParaRPr>
                    </a:p>
                    <a:p>
                      <a:pPr>
                        <a:buNone/>
                      </a:pPr>
                      <a:endParaRPr lang="en-US" altLang="zh-CN" sz="2800" b="1">
                        <a:solidFill>
                          <a:schemeClr val="tx1"/>
                        </a:solidFill>
                        <a:latin typeface="Times New Roman Bold" panose="02020503050405090304" charset="0"/>
                        <a:cs typeface="Times New Roman Bold" panose="02020503050405090304" charset="0"/>
                      </a:endParaRPr>
                    </a:p>
                  </a:txBody>
                  <a:tcPr/>
                </a:tc>
                <a:tc>
                  <a:txBody>
                    <a:bodyPr/>
                    <a:p>
                      <a:pPr>
                        <a:buNone/>
                      </a:pPr>
                      <a:r>
                        <a:rPr lang="en-US" altLang="zh-CN" sz="2800" b="1">
                          <a:solidFill>
                            <a:schemeClr val="tx1"/>
                          </a:solidFill>
                          <a:latin typeface="Times New Roman Bold" panose="02020503050405090304" charset="0"/>
                          <a:cs typeface="Times New Roman Bold" panose="02020503050405090304" charset="0"/>
                          <a:sym typeface="+mn-ea"/>
                        </a:rPr>
                        <a:t>Make a presentation</a:t>
                      </a:r>
                      <a:endParaRPr lang="en-US" altLang="zh-CN" sz="2800" b="1">
                        <a:solidFill>
                          <a:schemeClr val="tx1"/>
                        </a:solidFill>
                        <a:latin typeface="Times New Roman Bold" panose="02020503050405090304" charset="0"/>
                        <a:cs typeface="Times New Roman Bold" panose="02020503050405090304" charset="0"/>
                      </a:endParaRPr>
                    </a:p>
                  </a:txBody>
                  <a:tcPr/>
                </a:tc>
                <a:tc>
                  <a:txBody>
                    <a:bodyPr/>
                    <a:p>
                      <a:pPr algn="l">
                        <a:buClrTx/>
                        <a:buSzTx/>
                        <a:buFontTx/>
                        <a:buNone/>
                      </a:pPr>
                      <a:r>
                        <a:rPr lang="en-US" altLang="zh-CN" sz="2800" b="1">
                          <a:solidFill>
                            <a:schemeClr val="tx1"/>
                          </a:solidFill>
                          <a:latin typeface="Times New Roman Bold" panose="02020503050405090304" charset="0"/>
                          <a:cs typeface="Times New Roman Bold" panose="02020503050405090304" charset="0"/>
                          <a:sym typeface="+mn-ea"/>
                        </a:rPr>
                        <a:t>take note of key points</a:t>
                      </a:r>
                      <a:endParaRPr lang="en-US" altLang="zh-CN" sz="2800" b="1">
                        <a:solidFill>
                          <a:schemeClr val="tx1"/>
                        </a:solidFill>
                        <a:latin typeface="Times New Roman Bold" panose="02020503050405090304" charset="0"/>
                        <a:cs typeface="Times New Roman Bold" panose="02020503050405090304" charset="0"/>
                      </a:endParaRPr>
                    </a:p>
                    <a:p>
                      <a:pPr algn="l">
                        <a:buClrTx/>
                        <a:buSzTx/>
                        <a:buFontTx/>
                        <a:buNone/>
                      </a:pPr>
                      <a:endParaRPr lang="en-US" altLang="zh-CN" sz="2800" b="1">
                        <a:solidFill>
                          <a:schemeClr val="tx1"/>
                        </a:solidFill>
                        <a:latin typeface="Times New Roman Bold" panose="02020503050405090304" charset="0"/>
                        <a:cs typeface="Times New Roman Bold" panose="02020503050405090304" charset="0"/>
                      </a:endParaRPr>
                    </a:p>
                  </a:txBody>
                  <a:tcPr/>
                </a:tc>
                <a:tc>
                  <a:txBody>
                    <a:bodyPr/>
                    <a:p>
                      <a:pPr algn="l">
                        <a:buClrTx/>
                        <a:buSzTx/>
                        <a:buNone/>
                      </a:pPr>
                      <a:r>
                        <a:rPr lang="en-US" altLang="zh-CN" sz="2800" b="1">
                          <a:solidFill>
                            <a:schemeClr val="tx1"/>
                          </a:solidFill>
                          <a:latin typeface="Times New Roman Bold" panose="02020503050405090304" charset="0"/>
                          <a:cs typeface="Times New Roman Bold" panose="02020503050405090304" charset="0"/>
                          <a:sym typeface="+mn-ea"/>
                        </a:rPr>
                        <a:t>Contribute ideas </a:t>
                      </a:r>
                      <a:endParaRPr lang="en-US" altLang="zh-CN" sz="2800" b="1">
                        <a:solidFill>
                          <a:schemeClr val="tx1"/>
                        </a:solidFill>
                        <a:latin typeface="Times New Roman Bold" panose="02020503050405090304" charset="0"/>
                        <a:cs typeface="Times New Roman Bold" panose="02020503050405090304" charset="0"/>
                      </a:endParaRPr>
                    </a:p>
                    <a:p>
                      <a:pPr>
                        <a:buNone/>
                      </a:pPr>
                      <a:endParaRPr lang="zh-CN" altLang="en-US"/>
                    </a:p>
                  </a:txBody>
                  <a:tcPr/>
                </a:tc>
              </a:tr>
            </a:tbl>
          </a:graphicData>
        </a:graphic>
      </p:graphicFrame>
      <p:pic>
        <p:nvPicPr>
          <p:cNvPr id="6" name="图片 5"/>
          <p:cNvPicPr>
            <a:picLocks noChangeAspect="1"/>
          </p:cNvPicPr>
          <p:nvPr>
            <p:custDataLst>
              <p:tags r:id="rId3"/>
            </p:custDataLst>
          </p:nvPr>
        </p:nvPicPr>
        <p:blipFill>
          <a:blip r:embed="rId4"/>
          <a:srcRect l="18687" r="22739" b="13215"/>
          <a:stretch>
            <a:fillRect/>
          </a:stretch>
        </p:blipFill>
        <p:spPr>
          <a:xfrm>
            <a:off x="3796665" y="4728210"/>
            <a:ext cx="776605" cy="777240"/>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6946900" y="4727575"/>
            <a:ext cx="777875" cy="777875"/>
          </a:xfrm>
          <a:prstGeom prst="rect">
            <a:avLst/>
          </a:prstGeom>
        </p:spPr>
      </p:pic>
      <p:pic>
        <p:nvPicPr>
          <p:cNvPr id="11" name="图片 10"/>
          <p:cNvPicPr>
            <a:picLocks noChangeAspect="1"/>
          </p:cNvPicPr>
          <p:nvPr>
            <p:custDataLst>
              <p:tags r:id="rId7"/>
            </p:custDataLst>
          </p:nvPr>
        </p:nvPicPr>
        <p:blipFill>
          <a:blip r:embed="rId8"/>
          <a:stretch>
            <a:fillRect/>
          </a:stretch>
        </p:blipFill>
        <p:spPr>
          <a:xfrm>
            <a:off x="9535795" y="4657725"/>
            <a:ext cx="847725" cy="847725"/>
          </a:xfrm>
          <a:prstGeom prst="rect">
            <a:avLst/>
          </a:prstGeom>
        </p:spPr>
      </p:pic>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文本框 1"/>
          <p:cNvSpPr txBox="1"/>
          <p:nvPr/>
        </p:nvSpPr>
        <p:spPr>
          <a:xfrm>
            <a:off x="48260" y="900430"/>
            <a:ext cx="12143740" cy="2245360"/>
          </a:xfrm>
          <a:prstGeom prst="rect">
            <a:avLst/>
          </a:prstGeom>
        </p:spPr>
        <p:txBody>
          <a:bodyPr wrap="square">
            <a:spAutoFit/>
          </a:bodyPr>
          <a:p>
            <a:pPr algn="l"/>
            <a:r>
              <a:rPr lang="en-US" altLang="zh-CN" sz="2800">
                <a:latin typeface="Times New Roman" panose="02020603050405020304" charset="0"/>
                <a:ea typeface="微软雅黑" panose="020B0503020204020204" charset="-122"/>
                <a:cs typeface="Times New Roman" panose="02020603050405020304" charset="0"/>
              </a:rPr>
              <a:t>How to reduce death rate in face of </a:t>
            </a:r>
            <a:r>
              <a:rPr lang="en-US" altLang="zh-CN" sz="2800" b="1">
                <a:latin typeface="Times New Roman" panose="02020603050405020304" charset="0"/>
                <a:ea typeface="微软雅黑" panose="020B0503020204020204" charset="-122"/>
                <a:cs typeface="Times New Roman" panose="02020603050405020304" charset="0"/>
              </a:rPr>
              <a:t>natural disaster?</a:t>
            </a:r>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latin typeface="Times New Roman" panose="02020603050405020304" charset="0"/>
              <a:ea typeface="微软雅黑" panose="020B0503020204020204" charset="-122"/>
              <a:cs typeface="Times New Roman" panose="02020603050405020304" charset="0"/>
            </a:endParaRPr>
          </a:p>
          <a:p>
            <a:pPr algn="l"/>
            <a:r>
              <a:rPr lang="en-US" altLang="zh-CN" sz="2800">
                <a:latin typeface="Times New Roman" panose="02020603050405020304" charset="0"/>
                <a:ea typeface="微软雅黑" panose="020B0503020204020204" charset="-122"/>
                <a:cs typeface="Times New Roman" panose="02020603050405020304" charset="0"/>
              </a:rPr>
              <a:t> </a:t>
            </a:r>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en-US" altLang="zh-CN" sz="2800">
              <a:highlight>
                <a:srgbClr val="FFFF00"/>
              </a:highlight>
              <a:latin typeface="Times New Roman" panose="02020603050405020304" charset="0"/>
              <a:ea typeface="微软雅黑" panose="020B0503020204020204" charset="-122"/>
              <a:cs typeface="Times New Roman" panose="02020603050405020304" charset="0"/>
            </a:endParaRPr>
          </a:p>
        </p:txBody>
      </p:sp>
      <p:sp>
        <p:nvSpPr>
          <p:cNvPr id="5" name="剪去对角的矩形 4"/>
          <p:cNvSpPr/>
          <p:nvPr>
            <p:custDataLst>
              <p:tags r:id="rId1"/>
            </p:custDataLst>
          </p:nvPr>
        </p:nvSpPr>
        <p:spPr>
          <a:xfrm>
            <a:off x="0" y="35560"/>
            <a:ext cx="4330065" cy="86487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Group work</a:t>
            </a:r>
            <a:r>
              <a:rPr lang="en-US" altLang="zh-CN" sz="3730" b="1" dirty="0">
                <a:solidFill>
                  <a:schemeClr val="bg1"/>
                </a:solidFill>
              </a:rPr>
              <a:t> </a:t>
            </a:r>
            <a:endParaRPr lang="en-US" altLang="zh-CN" sz="3730" b="1" dirty="0">
              <a:solidFill>
                <a:schemeClr val="bg1"/>
              </a:solidFill>
            </a:endParaRPr>
          </a:p>
        </p:txBody>
      </p:sp>
      <p:graphicFrame>
        <p:nvGraphicFramePr>
          <p:cNvPr id="3" name="表格 2"/>
          <p:cNvGraphicFramePr/>
          <p:nvPr>
            <p:custDataLst>
              <p:tags r:id="rId2"/>
            </p:custDataLst>
          </p:nvPr>
        </p:nvGraphicFramePr>
        <p:xfrm>
          <a:off x="555625" y="1670050"/>
          <a:ext cx="10485755" cy="4977130"/>
        </p:xfrm>
        <a:graphic>
          <a:graphicData uri="http://schemas.openxmlformats.org/drawingml/2006/table">
            <a:tbl>
              <a:tblPr firstRow="1" bandRow="1">
                <a:tableStyleId>{5C22544A-7EE6-4342-B048-85BDC9FD1C3A}</a:tableStyleId>
              </a:tblPr>
              <a:tblGrid>
                <a:gridCol w="4860925"/>
                <a:gridCol w="1990090"/>
                <a:gridCol w="1610360"/>
                <a:gridCol w="2024380"/>
              </a:tblGrid>
              <a:tr h="365760">
                <a:tc>
                  <a:txBody>
                    <a:bodyPr/>
                    <a:p>
                      <a:pPr>
                        <a:buNone/>
                      </a:pPr>
                      <a:endParaRPr lang="zh-CN" altLang="en-US"/>
                    </a:p>
                  </a:txBody>
                  <a:tcPr/>
                </a:tc>
                <a:tc>
                  <a:txBody>
                    <a:bodyPr/>
                    <a:p>
                      <a:pPr>
                        <a:buNone/>
                      </a:pPr>
                      <a:r>
                        <a:rPr lang="en-US" altLang="zh-CN">
                          <a:latin typeface="Times New Roman" panose="02020603050405020304" charset="0"/>
                          <a:cs typeface="Times New Roman" panose="02020603050405020304" charset="0"/>
                        </a:rPr>
                        <a:t>before</a:t>
                      </a:r>
                      <a:endParaRPr lang="en-US" altLang="zh-CN">
                        <a:latin typeface="Times New Roman" panose="02020603050405020304" charset="0"/>
                        <a:cs typeface="Times New Roman" panose="02020603050405020304" charset="0"/>
                      </a:endParaRPr>
                    </a:p>
                  </a:txBody>
                  <a:tcPr/>
                </a:tc>
                <a:tc>
                  <a:txBody>
                    <a:bodyPr/>
                    <a:p>
                      <a:pPr>
                        <a:buNone/>
                      </a:pPr>
                      <a:r>
                        <a:rPr lang="en-US" altLang="zh-CN">
                          <a:latin typeface="Times New Roman" panose="02020603050405020304" charset="0"/>
                          <a:cs typeface="Times New Roman" panose="02020603050405020304" charset="0"/>
                        </a:rPr>
                        <a:t>during</a:t>
                      </a:r>
                      <a:endParaRPr lang="en-US" altLang="zh-CN">
                        <a:latin typeface="Times New Roman" panose="02020603050405020304" charset="0"/>
                        <a:cs typeface="Times New Roman" panose="02020603050405020304" charset="0"/>
                      </a:endParaRPr>
                    </a:p>
                  </a:txBody>
                  <a:tcPr/>
                </a:tc>
                <a:tc>
                  <a:txBody>
                    <a:bodyPr/>
                    <a:p>
                      <a:pPr>
                        <a:buNone/>
                      </a:pPr>
                      <a:r>
                        <a:rPr lang="en-US" altLang="zh-CN">
                          <a:latin typeface="Times New Roman" panose="02020603050405020304" charset="0"/>
                          <a:cs typeface="Times New Roman" panose="02020603050405020304" charset="0"/>
                        </a:rPr>
                        <a:t>after</a:t>
                      </a:r>
                      <a:endParaRPr lang="en-US" altLang="zh-CN">
                        <a:latin typeface="Times New Roman" panose="02020603050405020304" charset="0"/>
                        <a:cs typeface="Times New Roman" panose="02020603050405020304" charset="0"/>
                      </a:endParaRPr>
                    </a:p>
                  </a:txBody>
                  <a:tcPr/>
                </a:tc>
              </a:tr>
              <a:tr h="925195">
                <a:tc>
                  <a:txBody>
                    <a:bodyPr/>
                    <a:p>
                      <a:pPr>
                        <a:buNone/>
                      </a:pPr>
                      <a:r>
                        <a:rPr lang="en-US" altLang="zh-CN" sz="2400" b="1">
                          <a:solidFill>
                            <a:srgbClr val="FF0000"/>
                          </a:solidFill>
                          <a:latin typeface="Times New Roman Regular" panose="02020503050405090304" charset="0"/>
                          <a:cs typeface="Times New Roman Regular" panose="02020503050405090304" charset="0"/>
                        </a:rPr>
                        <a:t>Technology</a:t>
                      </a:r>
                      <a:r>
                        <a:rPr lang="zh-CN" altLang="en-US" sz="2400">
                          <a:latin typeface="Times New Roman Regular" panose="02020503050405090304" charset="0"/>
                          <a:cs typeface="Times New Roman Regular" panose="02020503050405090304" charset="0"/>
                        </a:rPr>
                        <a:t>：</a:t>
                      </a:r>
                      <a:r>
                        <a:rPr lang="en-US" altLang="zh-CN" sz="2400">
                          <a:latin typeface="Times New Roman Regular" panose="02020503050405090304" charset="0"/>
                          <a:cs typeface="Times New Roman Regular" panose="02020503050405090304" charset="0"/>
                        </a:rPr>
                        <a:t>early warning system/ predict and monitor</a:t>
                      </a:r>
                      <a:endParaRPr lang="en-US" altLang="zh-CN" sz="2400">
                        <a:latin typeface="Times New Roman Regular" panose="02020503050405090304" charset="0"/>
                        <a:cs typeface="Times New Roman Regular" panose="02020503050405090304" charset="0"/>
                      </a:endParaRPr>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1159510">
                <a:tc>
                  <a:txBody>
                    <a:bodyPr/>
                    <a:p>
                      <a:pPr>
                        <a:buNone/>
                      </a:pPr>
                      <a:r>
                        <a:rPr lang="en-US" altLang="zh-CN" sz="2400" b="1">
                          <a:solidFill>
                            <a:srgbClr val="FF0000"/>
                          </a:solidFill>
                          <a:latin typeface="Times New Roman Regular" panose="02020503050405090304" charset="0"/>
                          <a:cs typeface="Times New Roman Regular" panose="02020503050405090304" charset="0"/>
                        </a:rPr>
                        <a:t>People</a:t>
                      </a:r>
                      <a:r>
                        <a:rPr lang="zh-CN" altLang="en-US" sz="2400">
                          <a:solidFill>
                            <a:srgbClr val="FF0000"/>
                          </a:solidFill>
                          <a:latin typeface="Times New Roman Regular" panose="02020503050405090304" charset="0"/>
                          <a:cs typeface="Times New Roman Regular" panose="02020503050405090304" charset="0"/>
                        </a:rPr>
                        <a:t>：</a:t>
                      </a:r>
                      <a:endParaRPr lang="en-US" altLang="zh-CN" sz="2400">
                        <a:solidFill>
                          <a:srgbClr val="FF0000"/>
                        </a:solidFill>
                        <a:latin typeface="Times New Roman Regular" panose="02020503050405090304" charset="0"/>
                        <a:cs typeface="Times New Roman Regular" panose="02020503050405090304" charset="0"/>
                      </a:endParaRPr>
                    </a:p>
                    <a:p>
                      <a:pPr>
                        <a:buNone/>
                      </a:pPr>
                      <a:r>
                        <a:rPr lang="zh-CN" altLang="en-US" sz="2400">
                          <a:latin typeface="Times New Roman Regular" panose="02020503050405090304" charset="0"/>
                          <a:cs typeface="Times New Roman Regular" panose="02020503050405090304" charset="0"/>
                        </a:rPr>
                        <a:t>（</a:t>
                      </a:r>
                      <a:r>
                        <a:rPr lang="en-US" altLang="zh-CN" sz="2400">
                          <a:latin typeface="Times New Roman Regular" panose="02020503050405090304" charset="0"/>
                          <a:cs typeface="Times New Roman Regular" panose="02020503050405090304" charset="0"/>
                        </a:rPr>
                        <a:t>awareness</a:t>
                      </a:r>
                      <a:r>
                        <a:rPr lang="zh-CN" altLang="en-US" sz="2400">
                          <a:latin typeface="Times New Roman Regular" panose="02020503050405090304" charset="0"/>
                          <a:cs typeface="Times New Roman Regular" panose="02020503050405090304" charset="0"/>
                        </a:rPr>
                        <a:t>意识</a:t>
                      </a:r>
                      <a:r>
                        <a:rPr lang="en-US" altLang="zh-CN" sz="2400">
                          <a:latin typeface="Times New Roman Regular" panose="02020503050405090304" charset="0"/>
                          <a:cs typeface="Times New Roman Regular" panose="02020503050405090304" charset="0"/>
                        </a:rPr>
                        <a:t>/basic knowledge</a:t>
                      </a:r>
                      <a:r>
                        <a:rPr lang="zh-CN" altLang="en-US" sz="2400">
                          <a:latin typeface="Times New Roman Regular" panose="02020503050405090304" charset="0"/>
                          <a:cs typeface="Times New Roman Regular" panose="02020503050405090304" charset="0"/>
                        </a:rPr>
                        <a:t>）</a:t>
                      </a:r>
                      <a:endParaRPr lang="zh-CN" altLang="en-US" sz="2400">
                        <a:latin typeface="Times New Roman Regular" panose="02020503050405090304" charset="0"/>
                        <a:cs typeface="Times New Roman Regular" panose="02020503050405090304" charset="0"/>
                      </a:endParaRPr>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1188720">
                <a:tc>
                  <a:txBody>
                    <a:bodyPr/>
                    <a:p>
                      <a:pPr>
                        <a:buNone/>
                      </a:pPr>
                      <a:r>
                        <a:rPr lang="en-US" altLang="zh-CN" sz="2400" b="1">
                          <a:solidFill>
                            <a:srgbClr val="FF0000"/>
                          </a:solidFill>
                          <a:latin typeface="Times New Roman Regular" panose="02020503050405090304" charset="0"/>
                          <a:cs typeface="Times New Roman Regular" panose="02020503050405090304" charset="0"/>
                        </a:rPr>
                        <a:t>Building&amp; infrastructure</a:t>
                      </a:r>
                      <a:r>
                        <a:rPr lang="zh-CN" altLang="en-US" sz="2400" b="1">
                          <a:solidFill>
                            <a:srgbClr val="FF0000"/>
                          </a:solidFill>
                          <a:latin typeface="Times New Roman Regular" panose="02020503050405090304" charset="0"/>
                          <a:cs typeface="Times New Roman Regular" panose="02020503050405090304" charset="0"/>
                        </a:rPr>
                        <a:t>：（基础建设）</a:t>
                      </a:r>
                      <a:endParaRPr lang="en-US" altLang="zh-CN" sz="2400" b="1">
                        <a:solidFill>
                          <a:srgbClr val="FF0000"/>
                        </a:solidFill>
                        <a:latin typeface="Times New Roman Regular" panose="02020503050405090304" charset="0"/>
                        <a:cs typeface="Times New Roman Regular" panose="02020503050405090304" charset="0"/>
                      </a:endParaRPr>
                    </a:p>
                    <a:p>
                      <a:pPr>
                        <a:buNone/>
                      </a:pPr>
                      <a:r>
                        <a:rPr lang="zh-CN" altLang="en-US" sz="2400">
                          <a:latin typeface="Times New Roman Regular" panose="02020503050405090304" charset="0"/>
                          <a:cs typeface="Times New Roman Regular" panose="02020503050405090304" charset="0"/>
                        </a:rPr>
                        <a:t>（</a:t>
                      </a:r>
                      <a:r>
                        <a:rPr lang="en-US" altLang="zh-CN" sz="2400">
                          <a:latin typeface="Times New Roman Regular" panose="02020503050405090304" charset="0"/>
                          <a:cs typeface="Times New Roman Regular" panose="02020503050405090304" charset="0"/>
                        </a:rPr>
                        <a:t>solid enough to stand up to...)</a:t>
                      </a:r>
                      <a:endParaRPr lang="zh-CN" altLang="en-US" sz="2400">
                        <a:latin typeface="Times New Roman Regular" panose="02020503050405090304" charset="0"/>
                        <a:cs typeface="Times New Roman Regular" panose="02020503050405090304" charset="0"/>
                      </a:endParaRPr>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1337945">
                <a:tc>
                  <a:txBody>
                    <a:bodyPr/>
                    <a:p>
                      <a:pPr>
                        <a:buNone/>
                      </a:pPr>
                      <a:r>
                        <a:rPr lang="en-US" altLang="zh-CN" sz="2400" b="1">
                          <a:solidFill>
                            <a:srgbClr val="FF0000"/>
                          </a:solidFill>
                          <a:latin typeface="Times New Roman Regular" panose="02020503050405090304" charset="0"/>
                          <a:cs typeface="Times New Roman Regular" panose="02020503050405090304" charset="0"/>
                          <a:sym typeface="+mn-ea"/>
                        </a:rPr>
                        <a:t>Rescue work</a:t>
                      </a:r>
                      <a:endParaRPr lang="en-US" altLang="zh-CN" sz="2400" b="1">
                        <a:solidFill>
                          <a:srgbClr val="FF0000"/>
                        </a:solidFill>
                        <a:latin typeface="Times New Roman Regular" panose="02020503050405090304" charset="0"/>
                        <a:cs typeface="Times New Roman Regular" panose="02020503050405090304" charset="0"/>
                        <a:sym typeface="+mn-ea"/>
                      </a:endParaRPr>
                    </a:p>
                    <a:p>
                      <a:pPr>
                        <a:buNone/>
                      </a:pPr>
                      <a:r>
                        <a:rPr lang="en-US" altLang="zh-CN" sz="2400">
                          <a:latin typeface="Times New Roman Regular" panose="02020503050405090304" charset="0"/>
                          <a:cs typeface="Times New Roman Regular" panose="02020503050405090304" charset="0"/>
                          <a:sym typeface="+mn-ea"/>
                        </a:rPr>
                        <a:t>(army/doctors/workers/government...</a:t>
                      </a:r>
                      <a:r>
                        <a:rPr lang="zh-CN" altLang="en-US" sz="2400">
                          <a:latin typeface="Times New Roman Regular" panose="02020503050405090304" charset="0"/>
                          <a:cs typeface="Times New Roman Regular" panose="02020503050405090304" charset="0"/>
                          <a:sym typeface="+mn-ea"/>
                        </a:rPr>
                        <a:t>）</a:t>
                      </a:r>
                      <a:endParaRPr lang="zh-CN" altLang="en-US" sz="2400">
                        <a:latin typeface="Times New Roman Regular" panose="02020503050405090304" charset="0"/>
                        <a:cs typeface="Times New Roman Regular" panose="02020503050405090304" charset="0"/>
                        <a:sym typeface="+mn-ea"/>
                      </a:endParaRPr>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bl>
          </a:graphicData>
        </a:graphic>
      </p:graphicFrame>
      <p:pic>
        <p:nvPicPr>
          <p:cNvPr id="7" name="图片 6"/>
          <p:cNvPicPr>
            <a:picLocks noChangeAspect="1"/>
          </p:cNvPicPr>
          <p:nvPr/>
        </p:nvPicPr>
        <p:blipFill>
          <a:blip r:embed="rId3"/>
          <a:stretch>
            <a:fillRect/>
          </a:stretch>
        </p:blipFill>
        <p:spPr>
          <a:xfrm>
            <a:off x="9715500" y="121920"/>
            <a:ext cx="2476500" cy="3086100"/>
          </a:xfrm>
          <a:prstGeom prst="rect">
            <a:avLst/>
          </a:prstGeom>
        </p:spPr>
      </p:pic>
      <p:pic>
        <p:nvPicPr>
          <p:cNvPr id="4" name="图片 3"/>
          <p:cNvPicPr>
            <a:picLocks noChangeAspect="1"/>
          </p:cNvPicPr>
          <p:nvPr/>
        </p:nvPicPr>
        <p:blipFill>
          <a:blip r:embed="rId4"/>
          <a:stretch>
            <a:fillRect/>
          </a:stretch>
        </p:blipFill>
        <p:spPr>
          <a:xfrm>
            <a:off x="5424805" y="5373370"/>
            <a:ext cx="1930400" cy="1206500"/>
          </a:xfrm>
          <a:prstGeom prst="rect">
            <a:avLst/>
          </a:prstGeom>
        </p:spPr>
      </p:pic>
      <p:pic>
        <p:nvPicPr>
          <p:cNvPr id="9" name="图片 8"/>
          <p:cNvPicPr>
            <a:picLocks noChangeAspect="1"/>
          </p:cNvPicPr>
          <p:nvPr/>
        </p:nvPicPr>
        <p:blipFill>
          <a:blip r:embed="rId5"/>
          <a:stretch>
            <a:fillRect/>
          </a:stretch>
        </p:blipFill>
        <p:spPr>
          <a:xfrm>
            <a:off x="5576570" y="5271135"/>
            <a:ext cx="2326640" cy="1308735"/>
          </a:xfrm>
          <a:prstGeom prst="rect">
            <a:avLst/>
          </a:prstGeom>
        </p:spPr>
      </p:pic>
      <p:pic>
        <p:nvPicPr>
          <p:cNvPr id="11" name="图片 10"/>
          <p:cNvPicPr>
            <a:picLocks noChangeAspect="1"/>
          </p:cNvPicPr>
          <p:nvPr/>
        </p:nvPicPr>
        <p:blipFill>
          <a:blip r:embed="rId6"/>
          <a:stretch>
            <a:fillRect/>
          </a:stretch>
        </p:blipFill>
        <p:spPr>
          <a:xfrm>
            <a:off x="5424805" y="1864360"/>
            <a:ext cx="3241675" cy="1826895"/>
          </a:xfrm>
          <a:prstGeom prst="rect">
            <a:avLst/>
          </a:prstGeom>
        </p:spPr>
      </p:pic>
      <p:pic>
        <p:nvPicPr>
          <p:cNvPr id="5124" name="图片 6" descr="logo横版 png"/>
          <p:cNvPicPr>
            <a:picLocks noChangeAspect="1"/>
          </p:cNvPicPr>
          <p:nvPr/>
        </p:nvPicPr>
        <p:blipFill>
          <a:blip r:embed="rId7"/>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p:sp>
        <p:nvSpPr>
          <p:cNvPr id="22" name="圆角矩形 34"/>
          <p:cNvSpPr/>
          <p:nvPr/>
        </p:nvSpPr>
        <p:spPr>
          <a:xfrm>
            <a:off x="1170305" y="2002155"/>
            <a:ext cx="9503410" cy="1426845"/>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dirty="0">
                <a:solidFill>
                  <a:schemeClr val="tx1"/>
                </a:solidFill>
                <a:latin typeface="Times New Roman" panose="02020603050405020304" charset="0"/>
                <a:cs typeface="Times New Roman" panose="02020603050405020304" charset="0"/>
              </a:rPr>
              <a:t>Live to tell: Raising awareness, reducing mortality.</a:t>
            </a:r>
            <a:endParaRPr lang="en-US" altLang="zh-CN" sz="2800" b="1" dirty="0">
              <a:solidFill>
                <a:schemeClr val="tx1"/>
              </a:solidFill>
              <a:latin typeface="Times New Roman" panose="02020603050405020304" charset="0"/>
              <a:cs typeface="Times New Roman" panose="02020603050405020304" charset="0"/>
            </a:endParaRPr>
          </a:p>
          <a:p>
            <a:pPr algn="r"/>
            <a:r>
              <a:rPr lang="en-US" altLang="zh-CN" sz="2400" dirty="0">
                <a:solidFill>
                  <a:schemeClr val="tx1"/>
                </a:solidFill>
                <a:latin typeface="Times New Roman" panose="02020603050405020304" charset="0"/>
                <a:cs typeface="Times New Roman" panose="02020603050405020304" charset="0"/>
              </a:rPr>
              <a:t>--United Nations International Strategy for Disater Reduction</a:t>
            </a:r>
            <a:endParaRPr lang="en-US" altLang="zh-CN" sz="2400"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2" nodeType="clickEffect">
                                  <p:stCondLst>
                                    <p:cond delay="0"/>
                                  </p:stCondLst>
                                  <p:childTnLst>
                                    <p:anim calcmode="lin" valueType="num">
                                      <p:cBhvr additive="base">
                                        <p:cTn id="10" dur="500"/>
                                        <p:tgtEl>
                                          <p:spTgt spid="22"/>
                                        </p:tgtEl>
                                        <p:attrNameLst>
                                          <p:attrName>ppt_x</p:attrName>
                                        </p:attrNameLst>
                                      </p:cBhvr>
                                      <p:tavLst>
                                        <p:tav tm="0">
                                          <p:val>
                                            <p:strVal val="ppt_x"/>
                                          </p:val>
                                        </p:tav>
                                        <p:tav tm="100000">
                                          <p:val>
                                            <p:strVal val="ppt_x"/>
                                          </p:val>
                                        </p:tav>
                                      </p:tavLst>
                                    </p:anim>
                                    <p:anim calcmode="lin" valueType="num">
                                      <p:cBhvr additive="base">
                                        <p:cTn id="11" dur="500"/>
                                        <p:tgtEl>
                                          <p:spTgt spid="22"/>
                                        </p:tgtEl>
                                        <p:attrNameLst>
                                          <p:attrName>ppt_y</p:attrName>
                                        </p:attrNameLst>
                                      </p:cBhvr>
                                      <p:tavLst>
                                        <p:tav tm="0">
                                          <p:val>
                                            <p:strVal val="ppt_y"/>
                                          </p:val>
                                        </p:tav>
                                        <p:tav tm="100000">
                                          <p:val>
                                            <p:strVal val="1+ppt_h/2"/>
                                          </p:val>
                                        </p:tav>
                                      </p:tavLst>
                                    </p:anim>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P spid="22" grpId="2"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04165" y="900430"/>
            <a:ext cx="11267440" cy="2091690"/>
          </a:xfrm>
          <a:prstGeom prst="rect">
            <a:avLst/>
          </a:prstGeom>
        </p:spPr>
        <p:txBody>
          <a:bodyPr wrap="square">
            <a:spAutoFit/>
          </a:bodyPr>
          <a:p>
            <a:pPr algn="l"/>
            <a:endParaRPr lang="zh-CN" altLang="en-US" sz="1800">
              <a:latin typeface="Arial" panose="020B0604020202020204" pitchFamily="34" charset="0"/>
              <a:ea typeface="微软雅黑" panose="020B0503020204020204" charset="-122"/>
            </a:endParaRPr>
          </a:p>
          <a:p>
            <a:pPr algn="l"/>
            <a:r>
              <a:rPr lang="en-US" altLang="zh-CN" sz="2800">
                <a:latin typeface="Times New Roman" panose="02020603050405020304" charset="0"/>
                <a:ea typeface="微软雅黑" panose="020B0503020204020204" charset="-122"/>
                <a:cs typeface="Times New Roman" panose="02020603050405020304" charset="0"/>
              </a:rPr>
              <a:t>Based on what we learned about the earthquake, can you make a news report for the natural disaster happening around us?  </a:t>
            </a:r>
            <a:endParaRPr lang="zh-CN" altLang="en-US" sz="2800">
              <a:latin typeface="Times New Roman" panose="02020603050405020304" charset="0"/>
              <a:ea typeface="微软雅黑" panose="020B0503020204020204" charset="-122"/>
              <a:cs typeface="Times New Roman" panose="02020603050405020304" charset="0"/>
            </a:endParaRPr>
          </a:p>
          <a:p>
            <a:pPr algn="l"/>
            <a:endParaRPr lang="en-US" altLang="zh-CN" sz="2800">
              <a:latin typeface="Times New Roman" panose="02020603050405020304" charset="0"/>
              <a:ea typeface="微软雅黑" panose="020B0503020204020204" charset="-122"/>
              <a:cs typeface="Times New Roman" panose="02020603050405020304" charset="0"/>
            </a:endParaRPr>
          </a:p>
          <a:p>
            <a:pPr algn="l"/>
            <a:endParaRPr lang="zh-CN" altLang="en-US" sz="2800">
              <a:latin typeface="Times New Roman" panose="02020603050405020304" charset="0"/>
              <a:ea typeface="微软雅黑" panose="020B0503020204020204" charset="-122"/>
              <a:cs typeface="Times New Roman" panose="02020603050405020304" charset="0"/>
            </a:endParaRPr>
          </a:p>
        </p:txBody>
      </p:sp>
      <p:sp>
        <p:nvSpPr>
          <p:cNvPr id="5" name="剪去对角的矩形 4"/>
          <p:cNvSpPr/>
          <p:nvPr>
            <p:custDataLst>
              <p:tags r:id="rId1"/>
            </p:custDataLst>
          </p:nvPr>
        </p:nvSpPr>
        <p:spPr>
          <a:xfrm>
            <a:off x="0" y="35560"/>
            <a:ext cx="4330065" cy="86487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Assignment</a:t>
            </a:r>
            <a:endParaRPr lang="en-US" altLang="zh-CN" sz="3730" b="1" dirty="0">
              <a:solidFill>
                <a:schemeClr val="tx1"/>
              </a:solidFill>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2"/>
          <a:stretch>
            <a:fillRect/>
          </a:stretch>
        </p:blipFill>
        <p:spPr>
          <a:xfrm>
            <a:off x="304165" y="2339340"/>
            <a:ext cx="5289550" cy="3060065"/>
          </a:xfrm>
          <a:prstGeom prst="rect">
            <a:avLst/>
          </a:prstGeom>
        </p:spPr>
      </p:pic>
      <p:pic>
        <p:nvPicPr>
          <p:cNvPr id="4" name="图片 3"/>
          <p:cNvPicPr>
            <a:picLocks noChangeAspect="1"/>
          </p:cNvPicPr>
          <p:nvPr/>
        </p:nvPicPr>
        <p:blipFill>
          <a:blip r:embed="rId3"/>
          <a:srcRect t="18710" r="-339" b="18072"/>
          <a:stretch>
            <a:fillRect/>
          </a:stretch>
        </p:blipFill>
        <p:spPr>
          <a:xfrm>
            <a:off x="7705090" y="1837055"/>
            <a:ext cx="3153410" cy="4299585"/>
          </a:xfrm>
          <a:prstGeom prst="rect">
            <a:avLst/>
          </a:prstGeom>
        </p:spPr>
      </p:pic>
      <p:sp>
        <p:nvSpPr>
          <p:cNvPr id="6" name="文本框 5"/>
          <p:cNvSpPr txBox="1"/>
          <p:nvPr/>
        </p:nvSpPr>
        <p:spPr>
          <a:xfrm>
            <a:off x="226695" y="5399405"/>
            <a:ext cx="7157085" cy="1660525"/>
          </a:xfrm>
          <a:prstGeom prst="rect">
            <a:avLst/>
          </a:prstGeom>
        </p:spPr>
        <p:txBody>
          <a:bodyPr wrap="square">
            <a:spAutoFit/>
          </a:bodyPr>
          <a:p>
            <a:pPr marL="285750" indent="-285750" algn="l">
              <a:buFont typeface="Wingdings" panose="05000000000000000000" charset="0"/>
              <a:buChar char="n"/>
            </a:pPr>
            <a:r>
              <a:rPr lang="en-US" altLang="zh-CN" sz="2800">
                <a:solidFill>
                  <a:srgbClr val="FF0000"/>
                </a:solidFill>
                <a:latin typeface="Times New Roman" panose="02020603050405020304" charset="0"/>
                <a:ea typeface="微软雅黑" panose="020B0503020204020204" charset="-122"/>
                <a:cs typeface="Times New Roman" panose="02020603050405020304" charset="0"/>
              </a:rPr>
              <a:t>key points:</a:t>
            </a:r>
            <a:r>
              <a:rPr lang="en-US" altLang="zh-CN" sz="2800">
                <a:latin typeface="Times New Roman" panose="02020603050405020304" charset="0"/>
                <a:ea typeface="微软雅黑" panose="020B0503020204020204" charset="-122"/>
                <a:cs typeface="Times New Roman" panose="02020603050405020304" charset="0"/>
              </a:rPr>
              <a:t> time/place/event &amp;destructive damage&amp; rescue work</a:t>
            </a:r>
            <a:endParaRPr lang="en-US" altLang="zh-CN" sz="2800">
              <a:latin typeface="Times New Roman" panose="02020603050405020304" charset="0"/>
              <a:ea typeface="微软雅黑" panose="020B0503020204020204" charset="-122"/>
              <a:cs typeface="Times New Roman" panose="02020603050405020304" charset="0"/>
            </a:endParaRPr>
          </a:p>
          <a:p>
            <a:pPr marL="285750" indent="-285750" algn="l">
              <a:buFont typeface="Wingdings" panose="05000000000000000000" charset="0"/>
              <a:buChar char="n"/>
            </a:pPr>
            <a:r>
              <a:rPr lang="en-US" altLang="zh-CN" sz="2800">
                <a:solidFill>
                  <a:srgbClr val="FF0000"/>
                </a:solidFill>
                <a:latin typeface="Times New Roman" panose="02020603050405020304" charset="0"/>
                <a:ea typeface="微软雅黑" panose="020B0503020204020204" charset="-122"/>
                <a:cs typeface="Times New Roman" panose="02020603050405020304" charset="0"/>
              </a:rPr>
              <a:t>language feature</a:t>
            </a:r>
            <a:r>
              <a:rPr lang="en-US" altLang="zh-CN" sz="2800">
                <a:latin typeface="Times New Roman" panose="02020603050405020304" charset="0"/>
                <a:ea typeface="微软雅黑" panose="020B0503020204020204" charset="-122"/>
                <a:cs typeface="Times New Roman" panose="02020603050405020304" charset="0"/>
              </a:rPr>
              <a:t>: numbers&amp; figure of speech</a:t>
            </a:r>
            <a:endParaRPr lang="en-US" altLang="zh-CN" sz="1800">
              <a:latin typeface="Arial" panose="020B0604020202020204" pitchFamily="34" charset="0"/>
              <a:ea typeface="微软雅黑" panose="020B0503020204020204" charset="-122"/>
            </a:endParaRPr>
          </a:p>
          <a:p>
            <a:pPr marL="285750" indent="-285750" algn="l">
              <a:buFont typeface="Wingdings" panose="05000000000000000000" charset="0"/>
              <a:buChar char="n"/>
            </a:pPr>
            <a:endParaRPr lang="en-US" altLang="zh-CN" sz="1800">
              <a:latin typeface="Arial" panose="020B0604020202020204" pitchFamily="34" charset="0"/>
              <a:ea typeface="微软雅黑" panose="020B0503020204020204" charset="-122"/>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53310" y="1842770"/>
            <a:ext cx="6889115" cy="798830"/>
          </a:xfrm>
          <a:prstGeom prst="rect">
            <a:avLst/>
          </a:prstGeom>
        </p:spPr>
        <p:txBody>
          <a:bodyPr wrap="square">
            <a:spAutoFit/>
          </a:bodyPr>
          <a:p>
            <a:pPr algn="l"/>
            <a:endParaRPr lang="zh-CN" altLang="en-US" sz="1800">
              <a:latin typeface="Arial" panose="020B0604020202020204" pitchFamily="34" charset="0"/>
              <a:ea typeface="微软雅黑" panose="020B0503020204020204" charset="-122"/>
            </a:endParaRPr>
          </a:p>
          <a:p>
            <a:pPr algn="l"/>
            <a:r>
              <a:rPr lang="en-US" altLang="zh-CN" sz="2800" b="1">
                <a:highlight>
                  <a:srgbClr val="C0C0C0"/>
                </a:highlight>
                <a:latin typeface="Academy Engraved LET" panose="02000000000000000000" charset="0"/>
                <a:ea typeface="微软雅黑" panose="020B0503020204020204" charset="-122"/>
                <a:cs typeface="Academy Engraved LET" panose="02000000000000000000" charset="0"/>
              </a:rPr>
              <a:t>The Night the Earth Didn’t Sleep</a:t>
            </a:r>
            <a:endParaRPr lang="en-US" altLang="zh-CN" sz="2800" b="1">
              <a:highlight>
                <a:srgbClr val="C0C0C0"/>
              </a:highlight>
              <a:latin typeface="Academy Engraved LET" panose="02000000000000000000" charset="0"/>
              <a:ea typeface="微软雅黑" panose="020B0503020204020204" charset="-122"/>
              <a:cs typeface="Academy Engraved LET" panose="02000000000000000000" charset="0"/>
            </a:endParaRPr>
          </a:p>
        </p:txBody>
      </p:sp>
      <p:sp>
        <p:nvSpPr>
          <p:cNvPr id="5" name="剪去对角的矩形 4"/>
          <p:cNvSpPr/>
          <p:nvPr>
            <p:custDataLst>
              <p:tags r:id="rId1"/>
            </p:custDataLst>
          </p:nvPr>
        </p:nvSpPr>
        <p:spPr>
          <a:xfrm>
            <a:off x="0" y="35560"/>
            <a:ext cx="3408680" cy="661035"/>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Prediction</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68580" y="889635"/>
            <a:ext cx="11586210" cy="953135"/>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If you were a reporter, what information would be reported to the world based</a:t>
            </a:r>
            <a:endParaRPr lang="en-US" altLang="zh-CN" sz="2800">
              <a:latin typeface="Times New Roman" panose="02020603050405020304" charset="0"/>
              <a:ea typeface="微软雅黑" panose="020B0503020204020204" charset="-122"/>
              <a:cs typeface="Times New Roman" panose="02020603050405020304" charset="0"/>
              <a:sym typeface="+mn-ea"/>
            </a:endParaRPr>
          </a:p>
          <a:p>
            <a:pPr algn="l"/>
            <a:r>
              <a:rPr lang="en-US" altLang="zh-CN" sz="2800">
                <a:latin typeface="Times New Roman" panose="02020603050405020304" charset="0"/>
                <a:ea typeface="微软雅黑" panose="020B0503020204020204" charset="-122"/>
                <a:cs typeface="Times New Roman" panose="02020603050405020304" charset="0"/>
                <a:sym typeface="+mn-ea"/>
              </a:rPr>
              <a:t> on the </a:t>
            </a:r>
            <a:r>
              <a:rPr lang="en-US" altLang="zh-CN" sz="2800">
                <a:solidFill>
                  <a:srgbClr val="FF0000"/>
                </a:solidFill>
                <a:latin typeface="Times New Roman" panose="02020603050405020304" charset="0"/>
                <a:ea typeface="微软雅黑" panose="020B0503020204020204" charset="-122"/>
                <a:cs typeface="Times New Roman" panose="02020603050405020304" charset="0"/>
                <a:sym typeface="+mn-ea"/>
              </a:rPr>
              <a:t>title</a:t>
            </a:r>
            <a:r>
              <a:rPr lang="en-US" altLang="zh-CN" sz="2800">
                <a:latin typeface="Times New Roman" panose="02020603050405020304" charset="0"/>
                <a:ea typeface="微软雅黑" panose="020B0503020204020204" charset="-122"/>
                <a:cs typeface="Times New Roman" panose="02020603050405020304" charset="0"/>
                <a:sym typeface="+mn-ea"/>
              </a:rPr>
              <a:t> and </a:t>
            </a:r>
            <a:r>
              <a:rPr lang="en-US" altLang="zh-CN" sz="2800">
                <a:solidFill>
                  <a:srgbClr val="FF0000"/>
                </a:solidFill>
                <a:latin typeface="Times New Roman" panose="02020603050405020304" charset="0"/>
                <a:ea typeface="微软雅黑" panose="020B0503020204020204" charset="-122"/>
                <a:cs typeface="Times New Roman" panose="02020603050405020304" charset="0"/>
                <a:sym typeface="+mn-ea"/>
              </a:rPr>
              <a:t>pictures</a:t>
            </a:r>
            <a:r>
              <a:rPr lang="en-US" altLang="zh-CN" sz="2800">
                <a:latin typeface="Times New Roman" panose="02020603050405020304" charset="0"/>
                <a:ea typeface="微软雅黑" panose="020B0503020204020204" charset="-122"/>
                <a:cs typeface="Times New Roman" panose="02020603050405020304" charset="0"/>
                <a:sym typeface="+mn-ea"/>
              </a:rPr>
              <a:t>?</a:t>
            </a:r>
            <a:endPar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endParaRPr>
          </a:p>
        </p:txBody>
      </p:sp>
      <p:pic>
        <p:nvPicPr>
          <p:cNvPr id="7" name="图片 6"/>
          <p:cNvPicPr>
            <a:picLocks noChangeAspect="1"/>
          </p:cNvPicPr>
          <p:nvPr/>
        </p:nvPicPr>
        <p:blipFill>
          <a:blip r:embed="rId2"/>
          <a:srcRect l="4986" t="7472" r="25749" b="5836"/>
          <a:stretch>
            <a:fillRect/>
          </a:stretch>
        </p:blipFill>
        <p:spPr>
          <a:xfrm>
            <a:off x="6449060" y="2760980"/>
            <a:ext cx="5534025" cy="1569085"/>
          </a:xfrm>
          <a:prstGeom prst="rect">
            <a:avLst/>
          </a:prstGeom>
        </p:spPr>
      </p:pic>
      <p:pic>
        <p:nvPicPr>
          <p:cNvPr id="8" name="图片 7"/>
          <p:cNvPicPr>
            <a:picLocks noChangeAspect="1"/>
          </p:cNvPicPr>
          <p:nvPr>
            <p:custDataLst>
              <p:tags r:id="rId3"/>
            </p:custDataLst>
          </p:nvPr>
        </p:nvPicPr>
        <p:blipFill>
          <a:blip r:embed="rId4"/>
          <a:srcRect l="1607" t="81148" r="595"/>
          <a:stretch>
            <a:fillRect/>
          </a:stretch>
        </p:blipFill>
        <p:spPr>
          <a:xfrm>
            <a:off x="0" y="2775585"/>
            <a:ext cx="6007100" cy="1306830"/>
          </a:xfrm>
          <a:prstGeom prst="rect">
            <a:avLst/>
          </a:prstGeom>
        </p:spPr>
      </p:pic>
      <p:sp>
        <p:nvSpPr>
          <p:cNvPr id="3" name="文本框 2"/>
          <p:cNvSpPr txBox="1"/>
          <p:nvPr/>
        </p:nvSpPr>
        <p:spPr>
          <a:xfrm>
            <a:off x="247015" y="4330065"/>
            <a:ext cx="10525125" cy="1814830"/>
          </a:xfrm>
          <a:prstGeom prst="rect">
            <a:avLst/>
          </a:prstGeom>
          <a:noFill/>
        </p:spPr>
        <p:txBody>
          <a:bodyPr wrap="square" rtlCol="0" anchor="t">
            <a:spAutoFit/>
          </a:bodyPr>
          <a:p>
            <a:pPr algn="just"/>
            <a:r>
              <a:rPr lang="en-US" altLang="zh-CN" sz="2800">
                <a:latin typeface="Times New Roman" panose="02020603050405020304" charset="0"/>
                <a:ea typeface="微软雅黑" panose="020B0503020204020204" charset="-122"/>
                <a:cs typeface="Times New Roman" panose="02020603050405020304" charset="0"/>
                <a:sym typeface="+mn-ea"/>
              </a:rPr>
              <a:t>A terrible________</a:t>
            </a:r>
            <a:r>
              <a:rPr lang="en-US" altLang="zh-CN" sz="2800">
                <a:solidFill>
                  <a:srgbClr val="FF0000"/>
                </a:solidFill>
                <a:latin typeface="Times New Roman" panose="02020603050405020304" charset="0"/>
                <a:ea typeface="微软雅黑" panose="020B0503020204020204" charset="-122"/>
                <a:cs typeface="Times New Roman" panose="02020603050405020304" charset="0"/>
                <a:sym typeface="+mn-ea"/>
              </a:rPr>
              <a:t>(what)</a:t>
            </a:r>
            <a:r>
              <a:rPr lang="en-US" altLang="zh-CN" sz="2800">
                <a:latin typeface="Times New Roman" panose="02020603050405020304" charset="0"/>
                <a:ea typeface="微软雅黑" panose="020B0503020204020204" charset="-122"/>
                <a:cs typeface="Times New Roman" panose="02020603050405020304" charset="0"/>
                <a:sym typeface="+mn-ea"/>
              </a:rPr>
              <a:t> happened in____________(</a:t>
            </a:r>
            <a:r>
              <a:rPr lang="en-US" altLang="zh-CN" sz="2800">
                <a:solidFill>
                  <a:srgbClr val="FF0000"/>
                </a:solidFill>
                <a:latin typeface="Times New Roman" panose="02020603050405020304" charset="0"/>
                <a:ea typeface="微软雅黑" panose="020B0503020204020204" charset="-122"/>
                <a:cs typeface="Times New Roman" panose="02020603050405020304" charset="0"/>
                <a:sym typeface="+mn-ea"/>
              </a:rPr>
              <a:t>where</a:t>
            </a:r>
            <a:r>
              <a:rPr lang="en-US" altLang="zh-CN" sz="2800">
                <a:latin typeface="Times New Roman" panose="02020603050405020304" charset="0"/>
                <a:ea typeface="微软雅黑" panose="020B0503020204020204" charset="-122"/>
                <a:cs typeface="Times New Roman" panose="02020603050405020304" charset="0"/>
                <a:sym typeface="+mn-ea"/>
              </a:rPr>
              <a:t>)_______________( </a:t>
            </a:r>
            <a:r>
              <a:rPr lang="en-US" altLang="zh-CN" sz="2800">
                <a:solidFill>
                  <a:srgbClr val="FF0000"/>
                </a:solidFill>
                <a:latin typeface="Times New Roman" panose="02020603050405020304" charset="0"/>
                <a:ea typeface="微软雅黑" panose="020B0503020204020204" charset="-122"/>
                <a:cs typeface="Times New Roman" panose="02020603050405020304" charset="0"/>
                <a:sym typeface="+mn-ea"/>
              </a:rPr>
              <a:t>when</a:t>
            </a:r>
            <a:r>
              <a:rPr lang="en-US" altLang="zh-CN" sz="2800">
                <a:latin typeface="Times New Roman" panose="02020603050405020304" charset="0"/>
                <a:ea typeface="微软雅黑" panose="020B0503020204020204" charset="-122"/>
                <a:cs typeface="Times New Roman" panose="02020603050405020304" charset="0"/>
                <a:sym typeface="+mn-ea"/>
              </a:rPr>
              <a:t>), causing great________, but with the help of______________(</a:t>
            </a:r>
            <a:r>
              <a:rPr lang="en-US" altLang="zh-CN" sz="2800">
                <a:solidFill>
                  <a:srgbClr val="FF0000"/>
                </a:solidFill>
                <a:latin typeface="Times New Roman" panose="02020603050405020304" charset="0"/>
                <a:ea typeface="微软雅黑" panose="020B0503020204020204" charset="-122"/>
                <a:cs typeface="Times New Roman" panose="02020603050405020304" charset="0"/>
                <a:sym typeface="+mn-ea"/>
              </a:rPr>
              <a:t>who</a:t>
            </a:r>
            <a:r>
              <a:rPr lang="en-US" altLang="zh-CN" sz="2800">
                <a:latin typeface="Times New Roman" panose="02020603050405020304" charset="0"/>
                <a:ea typeface="微软雅黑" panose="020B0503020204020204" charset="-122"/>
                <a:cs typeface="Times New Roman" panose="02020603050405020304" charset="0"/>
                <a:sym typeface="+mn-ea"/>
              </a:rPr>
              <a:t>), the city _______________(</a:t>
            </a:r>
            <a:r>
              <a:rPr lang="en-US" altLang="zh-CN" sz="2800">
                <a:solidFill>
                  <a:srgbClr val="FF0000"/>
                </a:solidFill>
                <a:latin typeface="Times New Roman" panose="02020603050405020304" charset="0"/>
                <a:ea typeface="微软雅黑" panose="020B0503020204020204" charset="-122"/>
                <a:cs typeface="Times New Roman" panose="02020603050405020304" charset="0"/>
                <a:sym typeface="+mn-ea"/>
              </a:rPr>
              <a:t>what result</a:t>
            </a:r>
            <a:r>
              <a:rPr lang="en-US" altLang="zh-CN" sz="2800">
                <a:latin typeface="Times New Roman" panose="02020603050405020304" charset="0"/>
                <a:ea typeface="微软雅黑" panose="020B0503020204020204" charset="-122"/>
                <a:cs typeface="Times New Roman" panose="02020603050405020304" charset="0"/>
                <a:sym typeface="+mn-ea"/>
              </a:rPr>
              <a:t>).</a:t>
            </a:r>
            <a:endParaRPr lang="en-US" altLang="zh-CN" sz="2800">
              <a:latin typeface="Times New Roman" panose="02020603050405020304" charset="0"/>
              <a:ea typeface="微软雅黑" panose="020B0503020204020204" charset="-122"/>
              <a:cs typeface="Times New Roman" panose="02020603050405020304" charset="0"/>
              <a:sym typeface="+mn-ea"/>
            </a:endParaRPr>
          </a:p>
        </p:txBody>
      </p:sp>
      <p:sp>
        <p:nvSpPr>
          <p:cNvPr id="4" name="文本框 3"/>
          <p:cNvSpPr txBox="1"/>
          <p:nvPr/>
        </p:nvSpPr>
        <p:spPr>
          <a:xfrm>
            <a:off x="3531870" y="4330065"/>
            <a:ext cx="2045970" cy="325120"/>
          </a:xfrm>
          <a:prstGeom prst="rect">
            <a:avLst/>
          </a:prstGeom>
        </p:spPr>
        <p:txBody>
          <a:bodyPr>
            <a:noAutofit/>
          </a:bodyPr>
          <a:p>
            <a:pPr algn="l"/>
            <a:r>
              <a:rPr lang="en-US" altLang="zh-CN" sz="2800">
                <a:solidFill>
                  <a:srgbClr val="FF0000"/>
                </a:solidFill>
                <a:latin typeface="Times New Roman" panose="02020603050405020304" charset="0"/>
                <a:ea typeface="微软雅黑" panose="020B0503020204020204" charset="-122"/>
                <a:cs typeface="Times New Roman" panose="02020603050405020304" charset="0"/>
              </a:rPr>
              <a:t>earthquake </a:t>
            </a:r>
            <a:endParaRPr lang="en-US" altLang="zh-CN" sz="280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9" name="文本框 8"/>
          <p:cNvSpPr txBox="1"/>
          <p:nvPr/>
        </p:nvSpPr>
        <p:spPr>
          <a:xfrm>
            <a:off x="916940" y="4753610"/>
            <a:ext cx="2045970" cy="325120"/>
          </a:xfrm>
          <a:prstGeom prst="rect">
            <a:avLst/>
          </a:prstGeom>
        </p:spPr>
        <p:txBody>
          <a:bodyPr>
            <a:noAutofit/>
          </a:bodyPr>
          <a:p>
            <a:pPr algn="l"/>
            <a:r>
              <a:rPr lang="en-US" altLang="zh-CN" sz="2800">
                <a:solidFill>
                  <a:srgbClr val="FF0000"/>
                </a:solidFill>
                <a:latin typeface="Times New Roman" panose="02020603050405020304" charset="0"/>
                <a:ea typeface="微软雅黑" panose="020B0503020204020204" charset="-122"/>
                <a:cs typeface="Times New Roman" panose="02020603050405020304" charset="0"/>
              </a:rPr>
              <a:t>Tangshan</a:t>
            </a:r>
            <a:endParaRPr lang="en-US" altLang="zh-CN" sz="280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3" name="文本框 12"/>
          <p:cNvSpPr txBox="1"/>
          <p:nvPr/>
        </p:nvSpPr>
        <p:spPr>
          <a:xfrm>
            <a:off x="4717415" y="4819650"/>
            <a:ext cx="3098165" cy="325120"/>
          </a:xfrm>
          <a:prstGeom prst="rect">
            <a:avLst/>
          </a:prstGeom>
        </p:spPr>
        <p:txBody>
          <a:bodyPr>
            <a:noAutofit/>
          </a:bodyPr>
          <a:p>
            <a:pPr algn="l"/>
            <a:r>
              <a:rPr lang="en-US" altLang="zh-CN" sz="2800">
                <a:solidFill>
                  <a:srgbClr val="FF0000"/>
                </a:solidFill>
                <a:latin typeface="Times New Roman" panose="02020603050405020304" charset="0"/>
                <a:ea typeface="微软雅黑" panose="020B0503020204020204" charset="-122"/>
                <a:cs typeface="Times New Roman" panose="02020603050405020304" charset="0"/>
              </a:rPr>
              <a:t>   at night</a:t>
            </a:r>
            <a:endParaRPr lang="en-US" altLang="zh-CN" sz="280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2" name="文本框 11"/>
          <p:cNvSpPr txBox="1"/>
          <p:nvPr/>
        </p:nvSpPr>
        <p:spPr>
          <a:xfrm>
            <a:off x="1103630" y="5207000"/>
            <a:ext cx="2045970" cy="325120"/>
          </a:xfrm>
          <a:prstGeom prst="rect">
            <a:avLst/>
          </a:prstGeom>
        </p:spPr>
        <p:txBody>
          <a:bodyPr>
            <a:noAutofit/>
          </a:bodyPr>
          <a:p>
            <a:pPr algn="l"/>
            <a:r>
              <a:rPr lang="en-US" altLang="zh-CN" sz="2800">
                <a:solidFill>
                  <a:srgbClr val="FF0000"/>
                </a:solidFill>
                <a:latin typeface="Times New Roman" panose="02020603050405020304" charset="0"/>
                <a:ea typeface="微软雅黑" panose="020B0503020204020204" charset="-122"/>
                <a:cs typeface="Times New Roman" panose="02020603050405020304" charset="0"/>
              </a:rPr>
              <a:t>damage</a:t>
            </a:r>
            <a:endParaRPr lang="en-US" altLang="zh-CN" sz="280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1" name="文本框 10"/>
          <p:cNvSpPr txBox="1"/>
          <p:nvPr/>
        </p:nvSpPr>
        <p:spPr>
          <a:xfrm>
            <a:off x="6007100" y="5248275"/>
            <a:ext cx="2045970" cy="325120"/>
          </a:xfrm>
          <a:prstGeom prst="rect">
            <a:avLst/>
          </a:prstGeom>
        </p:spPr>
        <p:txBody>
          <a:bodyPr>
            <a:noAutofit/>
          </a:bodyPr>
          <a:p>
            <a:pPr algn="l"/>
            <a:r>
              <a:rPr lang="en-US" altLang="zh-CN" sz="2800">
                <a:solidFill>
                  <a:srgbClr val="FF0000"/>
                </a:solidFill>
                <a:latin typeface="Times New Roman" panose="02020603050405020304" charset="0"/>
                <a:ea typeface="微软雅黑" panose="020B0503020204020204" charset="-122"/>
                <a:cs typeface="Times New Roman" panose="02020603050405020304" charset="0"/>
              </a:rPr>
              <a:t>whole nation </a:t>
            </a:r>
            <a:endParaRPr lang="en-US" altLang="zh-CN" sz="280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0" name="文本框 9"/>
          <p:cNvSpPr txBox="1"/>
          <p:nvPr/>
        </p:nvSpPr>
        <p:spPr>
          <a:xfrm>
            <a:off x="386715" y="5660390"/>
            <a:ext cx="2576195" cy="325120"/>
          </a:xfrm>
          <a:prstGeom prst="rect">
            <a:avLst/>
          </a:prstGeom>
        </p:spPr>
        <p:txBody>
          <a:bodyPr>
            <a:noAutofit/>
          </a:bodyPr>
          <a:p>
            <a:pPr algn="l"/>
            <a:r>
              <a:rPr lang="en-US" altLang="zh-CN" sz="2800">
                <a:solidFill>
                  <a:srgbClr val="FF0000"/>
                </a:solidFill>
                <a:latin typeface="Times New Roman" panose="02020603050405020304" charset="0"/>
                <a:ea typeface="微软雅黑" panose="020B0503020204020204" charset="-122"/>
                <a:cs typeface="Times New Roman" panose="02020603050405020304" charset="0"/>
              </a:rPr>
              <a:t>has been rebuilt</a:t>
            </a:r>
            <a:endParaRPr lang="en-US" altLang="zh-CN" sz="2800">
              <a:solidFill>
                <a:srgbClr val="FF0000"/>
              </a:solidFill>
              <a:highlight>
                <a:srgbClr val="FFFF00"/>
              </a:highlight>
              <a:latin typeface="Times New Roman" panose="02020603050405020304" charset="0"/>
              <a:ea typeface="微软雅黑" panose="020B0503020204020204" charset="-122"/>
              <a:cs typeface="Times New Roman" panose="02020603050405020304" charset="0"/>
            </a:endParaRPr>
          </a:p>
        </p:txBody>
      </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13" grpId="1"/>
      <p:bldP spid="12" grpId="0"/>
      <p:bldP spid="12" grpId="1"/>
      <p:bldP spid="11" grpId="0"/>
      <p:bldP spid="11" grpId="1"/>
      <p:bldP spid="10" grpId="0"/>
      <p:bldP spid="10" grpId="1"/>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5" name="剪去对角的矩形 4"/>
          <p:cNvSpPr/>
          <p:nvPr>
            <p:custDataLst>
              <p:tags r:id="rId1"/>
            </p:custDataLst>
          </p:nvPr>
        </p:nvSpPr>
        <p:spPr>
          <a:xfrm>
            <a:off x="0" y="35560"/>
            <a:ext cx="4702810" cy="666115"/>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main idea</a:t>
            </a:r>
            <a:r>
              <a:rPr lang="en-US" altLang="zh-CN" sz="3730" b="1" dirty="0">
                <a:solidFill>
                  <a:schemeClr val="bg1"/>
                </a:solidFill>
              </a:rPr>
              <a:t> </a:t>
            </a:r>
            <a:endParaRPr lang="en-US" altLang="zh-CN" sz="3730" b="1" dirty="0">
              <a:solidFill>
                <a:schemeClr val="bg1"/>
              </a:solidFill>
            </a:endParaRPr>
          </a:p>
        </p:txBody>
      </p:sp>
      <p:pic>
        <p:nvPicPr>
          <p:cNvPr id="7" name="图片 6"/>
          <p:cNvPicPr>
            <a:picLocks noChangeAspect="1"/>
          </p:cNvPicPr>
          <p:nvPr/>
        </p:nvPicPr>
        <p:blipFill>
          <a:blip r:embed="rId2"/>
          <a:srcRect l="4986" t="7472" r="25749" b="5836"/>
          <a:stretch>
            <a:fillRect/>
          </a:stretch>
        </p:blipFill>
        <p:spPr>
          <a:xfrm>
            <a:off x="6511290" y="3089910"/>
            <a:ext cx="5534025" cy="1569085"/>
          </a:xfrm>
          <a:prstGeom prst="rect">
            <a:avLst/>
          </a:prstGeom>
        </p:spPr>
      </p:pic>
      <p:pic>
        <p:nvPicPr>
          <p:cNvPr id="8" name="图片 7"/>
          <p:cNvPicPr>
            <a:picLocks noChangeAspect="1"/>
          </p:cNvPicPr>
          <p:nvPr>
            <p:custDataLst>
              <p:tags r:id="rId3"/>
            </p:custDataLst>
          </p:nvPr>
        </p:nvPicPr>
        <p:blipFill>
          <a:blip r:embed="rId4"/>
          <a:srcRect l="1607" t="81148" r="595"/>
          <a:stretch>
            <a:fillRect/>
          </a:stretch>
        </p:blipFill>
        <p:spPr>
          <a:xfrm>
            <a:off x="0" y="3300730"/>
            <a:ext cx="6007100" cy="1306830"/>
          </a:xfrm>
          <a:prstGeom prst="rect">
            <a:avLst/>
          </a:prstGeom>
        </p:spPr>
      </p:pic>
      <p:sp>
        <p:nvSpPr>
          <p:cNvPr id="9" name="文本框 8"/>
          <p:cNvSpPr txBox="1"/>
          <p:nvPr/>
        </p:nvSpPr>
        <p:spPr>
          <a:xfrm>
            <a:off x="237490" y="1019175"/>
            <a:ext cx="10471150" cy="1945640"/>
          </a:xfrm>
          <a:prstGeom prst="rect">
            <a:avLst/>
          </a:prstGeom>
          <a:noFill/>
        </p:spPr>
        <p:txBody>
          <a:bodyPr wrap="square" rtlCol="0" anchor="t">
            <a:noAutofit/>
          </a:bodyPr>
          <a:p>
            <a:pPr algn="just"/>
            <a:r>
              <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rPr>
              <a:t>A terrible________</a:t>
            </a:r>
            <a:r>
              <a:rPr lang="en-US" altLang="zh-CN" sz="2800">
                <a:solidFill>
                  <a:srgbClr val="FF0000"/>
                </a:solidFill>
                <a:latin typeface="Times New Roman" panose="02020603050405020304" charset="0"/>
                <a:ea typeface="微软雅黑" panose="020B0503020204020204" charset="-122"/>
                <a:cs typeface="Times New Roman" panose="02020603050405020304" charset="0"/>
                <a:sym typeface="+mn-ea"/>
              </a:rPr>
              <a:t>(what)</a:t>
            </a:r>
            <a:r>
              <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rPr>
              <a:t> happened in____________(</a:t>
            </a:r>
            <a:r>
              <a:rPr lang="en-US" altLang="zh-CN" sz="2800">
                <a:solidFill>
                  <a:srgbClr val="FF0000"/>
                </a:solidFill>
                <a:latin typeface="Times New Roman" panose="02020603050405020304" charset="0"/>
                <a:ea typeface="微软雅黑" panose="020B0503020204020204" charset="-122"/>
                <a:cs typeface="Times New Roman" panose="02020603050405020304" charset="0"/>
                <a:sym typeface="+mn-ea"/>
              </a:rPr>
              <a:t>where</a:t>
            </a:r>
            <a:r>
              <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rPr>
              <a:t>)_______________( </a:t>
            </a:r>
            <a:r>
              <a:rPr lang="en-US" altLang="zh-CN" sz="2800">
                <a:solidFill>
                  <a:srgbClr val="FF0000"/>
                </a:solidFill>
                <a:latin typeface="Times New Roman" panose="02020603050405020304" charset="0"/>
                <a:ea typeface="微软雅黑" panose="020B0503020204020204" charset="-122"/>
                <a:cs typeface="Times New Roman" panose="02020603050405020304" charset="0"/>
                <a:sym typeface="+mn-ea"/>
              </a:rPr>
              <a:t>when</a:t>
            </a:r>
            <a:r>
              <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rPr>
              <a:t>), causing great________, but with the help of______________(</a:t>
            </a:r>
            <a:r>
              <a:rPr lang="en-US" altLang="zh-CN" sz="2800">
                <a:solidFill>
                  <a:srgbClr val="FF0000"/>
                </a:solidFill>
                <a:latin typeface="Times New Roman" panose="02020603050405020304" charset="0"/>
                <a:ea typeface="微软雅黑" panose="020B0503020204020204" charset="-122"/>
                <a:cs typeface="Times New Roman" panose="02020603050405020304" charset="0"/>
                <a:sym typeface="+mn-ea"/>
              </a:rPr>
              <a:t>who</a:t>
            </a:r>
            <a:r>
              <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rPr>
              <a:t>), the city _______________(</a:t>
            </a:r>
            <a:r>
              <a:rPr lang="en-US" altLang="zh-CN" sz="2800">
                <a:solidFill>
                  <a:srgbClr val="FF0000"/>
                </a:solidFill>
                <a:latin typeface="Times New Roman" panose="02020603050405020304" charset="0"/>
                <a:ea typeface="微软雅黑" panose="020B0503020204020204" charset="-122"/>
                <a:cs typeface="Times New Roman" panose="02020603050405020304" charset="0"/>
                <a:sym typeface="+mn-ea"/>
              </a:rPr>
              <a:t>what result</a:t>
            </a:r>
            <a:r>
              <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rPr>
              <a:t>).</a:t>
            </a:r>
            <a:endPar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endParaRPr>
          </a:p>
        </p:txBody>
      </p:sp>
      <p:sp>
        <p:nvSpPr>
          <p:cNvPr id="3" name="文本框 2"/>
          <p:cNvSpPr txBox="1"/>
          <p:nvPr/>
        </p:nvSpPr>
        <p:spPr>
          <a:xfrm>
            <a:off x="3531870" y="926465"/>
            <a:ext cx="2045970" cy="325120"/>
          </a:xfrm>
          <a:prstGeom prst="rect">
            <a:avLst/>
          </a:prstGeom>
        </p:spPr>
        <p:txBody>
          <a:bodyPr>
            <a:noAutofit/>
          </a:bodyPr>
          <a:p>
            <a:pPr algn="l"/>
            <a:r>
              <a:rPr lang="en-US" altLang="zh-CN" sz="2800">
                <a:solidFill>
                  <a:srgbClr val="FF0000"/>
                </a:solidFill>
                <a:latin typeface="Times New Roman" panose="02020603050405020304" charset="0"/>
                <a:ea typeface="微软雅黑" panose="020B0503020204020204" charset="-122"/>
                <a:cs typeface="Times New Roman" panose="02020603050405020304" charset="0"/>
              </a:rPr>
              <a:t>earthquake </a:t>
            </a:r>
            <a:endParaRPr lang="en-US" altLang="zh-CN" sz="280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4" name="文本框 3"/>
          <p:cNvSpPr txBox="1"/>
          <p:nvPr/>
        </p:nvSpPr>
        <p:spPr>
          <a:xfrm>
            <a:off x="742950" y="1400810"/>
            <a:ext cx="2045970" cy="325120"/>
          </a:xfrm>
          <a:prstGeom prst="rect">
            <a:avLst/>
          </a:prstGeom>
        </p:spPr>
        <p:txBody>
          <a:bodyPr>
            <a:noAutofit/>
          </a:bodyPr>
          <a:p>
            <a:pPr algn="l"/>
            <a:r>
              <a:rPr lang="en-US" altLang="zh-CN" sz="2800">
                <a:solidFill>
                  <a:srgbClr val="FF0000"/>
                </a:solidFill>
                <a:latin typeface="Times New Roman" panose="02020603050405020304" charset="0"/>
                <a:ea typeface="微软雅黑" panose="020B0503020204020204" charset="-122"/>
                <a:cs typeface="Times New Roman" panose="02020603050405020304" charset="0"/>
              </a:rPr>
              <a:t>Tangshan</a:t>
            </a:r>
            <a:endParaRPr lang="en-US" altLang="zh-CN" sz="280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0" name="文本框 9"/>
          <p:cNvSpPr txBox="1"/>
          <p:nvPr/>
        </p:nvSpPr>
        <p:spPr>
          <a:xfrm>
            <a:off x="382905" y="2350770"/>
            <a:ext cx="2576195" cy="325120"/>
          </a:xfrm>
          <a:prstGeom prst="rect">
            <a:avLst/>
          </a:prstGeom>
        </p:spPr>
        <p:txBody>
          <a:bodyPr>
            <a:noAutofit/>
          </a:bodyPr>
          <a:p>
            <a:pPr algn="l"/>
            <a:r>
              <a:rPr lang="en-US" altLang="zh-CN" sz="2800">
                <a:solidFill>
                  <a:srgbClr val="FF0000"/>
                </a:solidFill>
                <a:latin typeface="Times New Roman" panose="02020603050405020304" charset="0"/>
                <a:ea typeface="微软雅黑" panose="020B0503020204020204" charset="-122"/>
                <a:cs typeface="Times New Roman" panose="02020603050405020304" charset="0"/>
              </a:rPr>
              <a:t>has been rebuilt</a:t>
            </a:r>
            <a:endParaRPr lang="en-US" altLang="zh-CN" sz="2800">
              <a:solidFill>
                <a:srgbClr val="FF0000"/>
              </a:solidFill>
              <a:highlight>
                <a:srgbClr val="FFFF00"/>
              </a:highlight>
              <a:latin typeface="Times New Roman" panose="02020603050405020304" charset="0"/>
              <a:ea typeface="微软雅黑" panose="020B0503020204020204" charset="-122"/>
              <a:cs typeface="Times New Roman" panose="02020603050405020304" charset="0"/>
            </a:endParaRPr>
          </a:p>
        </p:txBody>
      </p:sp>
      <p:sp>
        <p:nvSpPr>
          <p:cNvPr id="11" name="文本框 10"/>
          <p:cNvSpPr txBox="1"/>
          <p:nvPr/>
        </p:nvSpPr>
        <p:spPr>
          <a:xfrm>
            <a:off x="5934075" y="1902460"/>
            <a:ext cx="2045970" cy="325120"/>
          </a:xfrm>
          <a:prstGeom prst="rect">
            <a:avLst/>
          </a:prstGeom>
        </p:spPr>
        <p:txBody>
          <a:bodyPr>
            <a:noAutofit/>
          </a:bodyPr>
          <a:p>
            <a:pPr algn="l"/>
            <a:r>
              <a:rPr lang="en-US" altLang="zh-CN" sz="2800">
                <a:solidFill>
                  <a:srgbClr val="FF0000"/>
                </a:solidFill>
                <a:latin typeface="Times New Roman" panose="02020603050405020304" charset="0"/>
                <a:ea typeface="微软雅黑" panose="020B0503020204020204" charset="-122"/>
                <a:cs typeface="Times New Roman" panose="02020603050405020304" charset="0"/>
              </a:rPr>
              <a:t>whole nation </a:t>
            </a:r>
            <a:endParaRPr lang="en-US" altLang="zh-CN" sz="280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2" name="文本框 11"/>
          <p:cNvSpPr txBox="1"/>
          <p:nvPr/>
        </p:nvSpPr>
        <p:spPr>
          <a:xfrm>
            <a:off x="1103630" y="1902460"/>
            <a:ext cx="2045970" cy="325120"/>
          </a:xfrm>
          <a:prstGeom prst="rect">
            <a:avLst/>
          </a:prstGeom>
        </p:spPr>
        <p:txBody>
          <a:bodyPr>
            <a:noAutofit/>
          </a:bodyPr>
          <a:p>
            <a:pPr algn="l"/>
            <a:r>
              <a:rPr lang="en-US" altLang="zh-CN" sz="2800">
                <a:solidFill>
                  <a:srgbClr val="FF0000"/>
                </a:solidFill>
                <a:latin typeface="Times New Roman" panose="02020603050405020304" charset="0"/>
                <a:ea typeface="微软雅黑" panose="020B0503020204020204" charset="-122"/>
                <a:cs typeface="Times New Roman" panose="02020603050405020304" charset="0"/>
              </a:rPr>
              <a:t>damage</a:t>
            </a:r>
            <a:endParaRPr lang="en-US" altLang="zh-CN" sz="280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3" name="文本框 12"/>
          <p:cNvSpPr txBox="1"/>
          <p:nvPr/>
        </p:nvSpPr>
        <p:spPr>
          <a:xfrm>
            <a:off x="4465320" y="1476375"/>
            <a:ext cx="3098165" cy="325120"/>
          </a:xfrm>
          <a:prstGeom prst="rect">
            <a:avLst/>
          </a:prstGeom>
        </p:spPr>
        <p:txBody>
          <a:bodyPr>
            <a:noAutofit/>
          </a:bodyPr>
          <a:p>
            <a:pPr algn="l"/>
            <a:r>
              <a:rPr lang="en-US" altLang="zh-CN" sz="2800">
                <a:solidFill>
                  <a:srgbClr val="FF0000"/>
                </a:solidFill>
                <a:latin typeface="Times New Roman" panose="02020603050405020304" charset="0"/>
                <a:ea typeface="微软雅黑" panose="020B0503020204020204" charset="-122"/>
                <a:cs typeface="Times New Roman" panose="02020603050405020304" charset="0"/>
              </a:rPr>
              <a:t>   at night</a:t>
            </a:r>
            <a:endParaRPr lang="en-US" altLang="zh-CN" sz="2800">
              <a:solidFill>
                <a:srgbClr val="FF0000"/>
              </a:solidFill>
              <a:latin typeface="Times New Roman" panose="02020603050405020304" charset="0"/>
              <a:ea typeface="微软雅黑" panose="020B0503020204020204" charset="-122"/>
              <a:cs typeface="Times New Roman" panose="02020603050405020304" charset="0"/>
            </a:endParaRPr>
          </a:p>
        </p:txBody>
      </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main idea</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130175" y="713105"/>
            <a:ext cx="11595735" cy="521970"/>
          </a:xfrm>
          <a:prstGeom prst="rect">
            <a:avLst/>
          </a:prstGeom>
          <a:noFill/>
        </p:spPr>
        <p:txBody>
          <a:bodyPr wrap="square" rtlCol="0" anchor="t">
            <a:spAutoFit/>
          </a:bodyPr>
          <a:p>
            <a:pPr algn="l"/>
            <a:r>
              <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rPr>
              <a:t>Underline the topic sentence in each para. and summarize it in one phrase. </a:t>
            </a:r>
            <a:endPar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endParaRPr>
          </a:p>
        </p:txBody>
      </p:sp>
      <p:pic>
        <p:nvPicPr>
          <p:cNvPr id="3" name="图片 2"/>
          <p:cNvPicPr>
            <a:picLocks noChangeAspect="1"/>
          </p:cNvPicPr>
          <p:nvPr/>
        </p:nvPicPr>
        <p:blipFill>
          <a:blip r:embed="rId2"/>
          <a:srcRect l="7902" t="18707" r="5293" b="14088"/>
          <a:stretch>
            <a:fillRect/>
          </a:stretch>
        </p:blipFill>
        <p:spPr>
          <a:xfrm>
            <a:off x="130175" y="1234440"/>
            <a:ext cx="5083810" cy="5566410"/>
          </a:xfrm>
          <a:prstGeom prst="rect">
            <a:avLst/>
          </a:prstGeom>
        </p:spPr>
      </p:pic>
      <p:sp>
        <p:nvSpPr>
          <p:cNvPr id="14" name="流程图: 终止 13"/>
          <p:cNvSpPr/>
          <p:nvPr/>
        </p:nvSpPr>
        <p:spPr>
          <a:xfrm>
            <a:off x="5450840" y="2070100"/>
            <a:ext cx="5618480" cy="2001520"/>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r>
              <a:rPr lang="en-US" altLang="zh-CN" sz="2800" b="1" dirty="0">
                <a:latin typeface="Times New Roman" panose="02020603050405020304" charset="0"/>
                <a:cs typeface="Times New Roman" panose="02020603050405020304" charset="0"/>
              </a:rPr>
              <a:t>Reading tip 1: To get the </a:t>
            </a:r>
            <a:r>
              <a:rPr lang="en-US" altLang="zh-CN" sz="2800" b="1" u="sng" dirty="0">
                <a:latin typeface="Times New Roman" panose="02020603050405020304" charset="0"/>
                <a:cs typeface="Times New Roman" panose="02020603050405020304" charset="0"/>
              </a:rPr>
              <a:t>main idea</a:t>
            </a:r>
            <a:r>
              <a:rPr lang="en-US" altLang="zh-CN" sz="2800" b="1" dirty="0">
                <a:latin typeface="Times New Roman" panose="02020603050405020304" charset="0"/>
                <a:cs typeface="Times New Roman" panose="02020603050405020304" charset="0"/>
              </a:rPr>
              <a:t> of each para.,pay attention to the </a:t>
            </a:r>
            <a:r>
              <a:rPr lang="en-US" altLang="zh-CN" sz="2800" b="1" u="sng" dirty="0">
                <a:latin typeface="Times New Roman" panose="02020603050405020304" charset="0"/>
                <a:cs typeface="Times New Roman" panose="02020603050405020304" charset="0"/>
              </a:rPr>
              <a:t>first or last sentence.</a:t>
            </a:r>
            <a:endParaRPr lang="zh-CN" altLang="en-US" sz="2800" b="1" u="sng" dirty="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main idea</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130175" y="713105"/>
            <a:ext cx="11595735" cy="521970"/>
          </a:xfrm>
          <a:prstGeom prst="rect">
            <a:avLst/>
          </a:prstGeom>
          <a:noFill/>
        </p:spPr>
        <p:txBody>
          <a:bodyPr wrap="square" rtlCol="0" anchor="t">
            <a:spAutoFit/>
          </a:bodyPr>
          <a:p>
            <a:pPr algn="l"/>
            <a:r>
              <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rPr>
              <a:t>Underline the topic sentence in each para. and summarize it in one phrase. </a:t>
            </a:r>
            <a:endPar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endParaRPr>
          </a:p>
        </p:txBody>
      </p:sp>
      <p:pic>
        <p:nvPicPr>
          <p:cNvPr id="3" name="图片 2"/>
          <p:cNvPicPr>
            <a:picLocks noChangeAspect="1"/>
          </p:cNvPicPr>
          <p:nvPr/>
        </p:nvPicPr>
        <p:blipFill>
          <a:blip r:embed="rId2"/>
          <a:srcRect l="7902" t="18707" r="5293" b="14088"/>
          <a:stretch>
            <a:fillRect/>
          </a:stretch>
        </p:blipFill>
        <p:spPr>
          <a:xfrm>
            <a:off x="130175" y="1234440"/>
            <a:ext cx="5083810" cy="5566410"/>
          </a:xfrm>
          <a:prstGeom prst="rect">
            <a:avLst/>
          </a:prstGeom>
        </p:spPr>
      </p:pic>
      <p:sp>
        <p:nvSpPr>
          <p:cNvPr id="2" name="文本框 1"/>
          <p:cNvSpPr txBox="1"/>
          <p:nvPr/>
        </p:nvSpPr>
        <p:spPr>
          <a:xfrm>
            <a:off x="5213985" y="1694180"/>
            <a:ext cx="6843395" cy="521970"/>
          </a:xfrm>
          <a:prstGeom prst="rect">
            <a:avLst/>
          </a:prstGeom>
        </p:spPr>
        <p:txBody>
          <a:bodyPr wrap="square">
            <a:spAutoFit/>
          </a:bodyPr>
          <a:p>
            <a:pPr algn="l"/>
            <a:r>
              <a:rPr lang="en-US" altLang="zh-CN" sz="2800" b="1">
                <a:latin typeface="Times New Roman" panose="02020603050405020304" charset="0"/>
                <a:ea typeface="微软雅黑" panose="020B0503020204020204" charset="-122"/>
                <a:cs typeface="Times New Roman" panose="02020603050405020304" charset="0"/>
              </a:rPr>
              <a:t>Para.1:_________   </a:t>
            </a: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before</a:t>
            </a:r>
            <a:r>
              <a:rPr lang="en-US" altLang="zh-CN" sz="2800" b="1">
                <a:latin typeface="Times New Roman" panose="02020603050405020304" charset="0"/>
                <a:ea typeface="微软雅黑" panose="020B0503020204020204" charset="-122"/>
                <a:cs typeface="Times New Roman" panose="02020603050405020304" charset="0"/>
              </a:rPr>
              <a:t> the earthquake.</a:t>
            </a:r>
            <a:endParaRPr lang="en-US" altLang="zh-CN" sz="2800" b="1">
              <a:latin typeface="Times New Roman" panose="02020603050405020304" charset="0"/>
              <a:ea typeface="微软雅黑" panose="020B0503020204020204" charset="-122"/>
              <a:cs typeface="Times New Roman" panose="02020603050405020304" charset="0"/>
            </a:endParaRPr>
          </a:p>
        </p:txBody>
      </p:sp>
      <p:sp>
        <p:nvSpPr>
          <p:cNvPr id="4" name="文本框 3"/>
          <p:cNvSpPr txBox="1"/>
          <p:nvPr/>
        </p:nvSpPr>
        <p:spPr>
          <a:xfrm>
            <a:off x="5213985" y="2768600"/>
            <a:ext cx="6671945" cy="521970"/>
          </a:xfrm>
          <a:prstGeom prst="rect">
            <a:avLst/>
          </a:prstGeom>
        </p:spPr>
        <p:txBody>
          <a:bodyPr wrap="square">
            <a:spAutoFit/>
          </a:bodyPr>
          <a:p>
            <a:pPr algn="l"/>
            <a:r>
              <a:rPr lang="en-US" altLang="zh-CN" sz="2800" b="1">
                <a:latin typeface="Times New Roman" panose="02020603050405020304" charset="0"/>
                <a:ea typeface="微软雅黑" panose="020B0503020204020204" charset="-122"/>
                <a:cs typeface="Times New Roman" panose="02020603050405020304" charset="0"/>
              </a:rPr>
              <a:t>Para.2:The _______of the big earthquake.</a:t>
            </a:r>
            <a:endParaRPr lang="en-US" altLang="zh-CN" sz="2800" b="1">
              <a:latin typeface="Times New Roman" panose="02020603050405020304" charset="0"/>
              <a:ea typeface="微软雅黑" panose="020B0503020204020204" charset="-122"/>
              <a:cs typeface="Times New Roman" panose="02020603050405020304" charset="0"/>
            </a:endParaRPr>
          </a:p>
        </p:txBody>
      </p:sp>
      <p:sp>
        <p:nvSpPr>
          <p:cNvPr id="8" name="文本框 7"/>
          <p:cNvSpPr txBox="1"/>
          <p:nvPr/>
        </p:nvSpPr>
        <p:spPr>
          <a:xfrm>
            <a:off x="5230495" y="3705225"/>
            <a:ext cx="6826885" cy="521970"/>
          </a:xfrm>
          <a:prstGeom prst="rect">
            <a:avLst/>
          </a:prstGeom>
        </p:spPr>
        <p:txBody>
          <a:bodyPr wrap="square">
            <a:spAutoFit/>
          </a:bodyPr>
          <a:p>
            <a:pPr algn="l">
              <a:buClrTx/>
              <a:buSzTx/>
              <a:buFontTx/>
            </a:pPr>
            <a:r>
              <a:rPr lang="en-US" altLang="zh-CN" sz="2800" b="1">
                <a:latin typeface="Times New Roman" panose="02020603050405020304" charset="0"/>
                <a:ea typeface="微软雅黑" panose="020B0503020204020204" charset="-122"/>
                <a:cs typeface="Times New Roman" panose="02020603050405020304" charset="0"/>
              </a:rPr>
              <a:t>Para.3:The _______of the earthquake.</a:t>
            </a:r>
            <a:endParaRPr lang="en-US" altLang="zh-CN" sz="2800" b="1">
              <a:latin typeface="Times New Roman" panose="02020603050405020304" charset="0"/>
              <a:ea typeface="微软雅黑" panose="020B0503020204020204" charset="-122"/>
              <a:cs typeface="Times New Roman" panose="02020603050405020304" charset="0"/>
            </a:endParaRPr>
          </a:p>
        </p:txBody>
      </p:sp>
      <p:sp>
        <p:nvSpPr>
          <p:cNvPr id="9" name="文本框 8"/>
          <p:cNvSpPr txBox="1"/>
          <p:nvPr/>
        </p:nvSpPr>
        <p:spPr>
          <a:xfrm>
            <a:off x="5230495" y="5041900"/>
            <a:ext cx="6562090" cy="521970"/>
          </a:xfrm>
          <a:prstGeom prst="rect">
            <a:avLst/>
          </a:prstGeom>
        </p:spPr>
        <p:txBody>
          <a:bodyPr wrap="square">
            <a:spAutoFit/>
          </a:bodyPr>
          <a:p>
            <a:pPr algn="l">
              <a:buClrTx/>
              <a:buSzTx/>
              <a:buFontTx/>
            </a:pPr>
            <a:r>
              <a:rPr lang="en-US" altLang="zh-CN" sz="2800" b="1">
                <a:latin typeface="Times New Roman" panose="02020603050405020304" charset="0"/>
                <a:ea typeface="微软雅黑" panose="020B0503020204020204" charset="-122"/>
                <a:cs typeface="Times New Roman" panose="02020603050405020304" charset="0"/>
              </a:rPr>
              <a:t>Para.4:The__________work</a:t>
            </a:r>
            <a:endParaRPr lang="en-US" altLang="zh-CN" sz="2800" b="1">
              <a:latin typeface="Times New Roman" panose="02020603050405020304" charset="0"/>
              <a:ea typeface="微软雅黑" panose="020B0503020204020204" charset="-122"/>
              <a:cs typeface="Times New Roman" panose="02020603050405020304" charset="0"/>
            </a:endParaRPr>
          </a:p>
        </p:txBody>
      </p:sp>
      <p:sp>
        <p:nvSpPr>
          <p:cNvPr id="10" name="文本框 9"/>
          <p:cNvSpPr txBox="1"/>
          <p:nvPr/>
        </p:nvSpPr>
        <p:spPr>
          <a:xfrm>
            <a:off x="5213985" y="6042660"/>
            <a:ext cx="6614160" cy="521970"/>
          </a:xfrm>
          <a:prstGeom prst="rect">
            <a:avLst/>
          </a:prstGeom>
        </p:spPr>
        <p:txBody>
          <a:bodyPr wrap="square">
            <a:spAutoFit/>
          </a:bodyPr>
          <a:p>
            <a:pPr algn="l">
              <a:buClrTx/>
              <a:buSzTx/>
              <a:buFontTx/>
            </a:pPr>
            <a:r>
              <a:rPr lang="en-US" altLang="zh-CN" sz="2800" b="1">
                <a:latin typeface="Times New Roman" panose="02020603050405020304" charset="0"/>
                <a:ea typeface="微软雅黑" panose="020B0503020204020204" charset="-122"/>
                <a:cs typeface="Times New Roman" panose="02020603050405020304" charset="0"/>
              </a:rPr>
              <a:t>Para.5: The__________of the city</a:t>
            </a:r>
            <a:endParaRPr lang="en-US" altLang="zh-CN" sz="2800" b="1">
              <a:latin typeface="Times New Roman" panose="02020603050405020304" charset="0"/>
              <a:ea typeface="微软雅黑" panose="020B0503020204020204" charset="-122"/>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剪去对角的矩形 4"/>
          <p:cNvSpPr/>
          <p:nvPr>
            <p:custDataLst>
              <p:tags r:id="rId1"/>
            </p:custDataLst>
          </p:nvPr>
        </p:nvSpPr>
        <p:spPr>
          <a:xfrm>
            <a:off x="0" y="35560"/>
            <a:ext cx="4280535" cy="614680"/>
          </a:xfrm>
          <a:prstGeom prst="snip2DiagRect">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sz="3730" b="1" dirty="0">
                <a:solidFill>
                  <a:schemeClr val="tx1"/>
                </a:solidFill>
                <a:latin typeface="Times New Roman" panose="02020603050405020304" charset="0"/>
                <a:cs typeface="Times New Roman" panose="02020603050405020304" charset="0"/>
              </a:rPr>
              <a:t> Read for structure</a:t>
            </a:r>
            <a:r>
              <a:rPr lang="en-US" altLang="zh-CN" sz="3730" b="1" dirty="0">
                <a:solidFill>
                  <a:schemeClr val="bg1"/>
                </a:solidFill>
              </a:rPr>
              <a:t> </a:t>
            </a:r>
            <a:endParaRPr lang="en-US" altLang="zh-CN" sz="3730" b="1" dirty="0">
              <a:solidFill>
                <a:schemeClr val="bg1"/>
              </a:solidFill>
            </a:endParaRPr>
          </a:p>
        </p:txBody>
      </p:sp>
      <p:sp>
        <p:nvSpPr>
          <p:cNvPr id="6" name="文本框 5"/>
          <p:cNvSpPr txBox="1"/>
          <p:nvPr/>
        </p:nvSpPr>
        <p:spPr>
          <a:xfrm>
            <a:off x="130175" y="713105"/>
            <a:ext cx="11595735" cy="953135"/>
          </a:xfrm>
          <a:prstGeom prst="rect">
            <a:avLst/>
          </a:prstGeom>
          <a:noFill/>
        </p:spPr>
        <p:txBody>
          <a:bodyPr wrap="square" rtlCol="0" anchor="t">
            <a:spAutoFit/>
          </a:bodyPr>
          <a:p>
            <a:pPr algn="l"/>
            <a:r>
              <a:rPr lang="en-US" altLang="zh-CN" sz="2800">
                <a:latin typeface="Times New Roman" panose="02020603050405020304" charset="0"/>
                <a:ea typeface="微软雅黑" panose="020B0503020204020204" charset="-122"/>
                <a:cs typeface="Times New Roman" panose="02020603050405020304" charset="0"/>
                <a:sym typeface="+mn-ea"/>
              </a:rPr>
              <a:t>Underline the topic sentence in each para. and summarize it in one phrase. </a:t>
            </a:r>
            <a:endPar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endParaRPr>
          </a:p>
          <a:p>
            <a:pPr algn="l"/>
            <a:endParaRPr lang="en-US" altLang="zh-CN" sz="2800">
              <a:solidFill>
                <a:schemeClr val="tx1"/>
              </a:solidFill>
              <a:latin typeface="Times New Roman" panose="02020603050405020304" charset="0"/>
              <a:ea typeface="微软雅黑" panose="020B0503020204020204" charset="-122"/>
              <a:cs typeface="Times New Roman" panose="02020603050405020304" charset="0"/>
              <a:sym typeface="+mn-ea"/>
            </a:endParaRPr>
          </a:p>
        </p:txBody>
      </p:sp>
      <p:pic>
        <p:nvPicPr>
          <p:cNvPr id="3" name="图片 2"/>
          <p:cNvPicPr>
            <a:picLocks noChangeAspect="1"/>
          </p:cNvPicPr>
          <p:nvPr/>
        </p:nvPicPr>
        <p:blipFill>
          <a:blip r:embed="rId2"/>
          <a:srcRect l="7902" t="18707" r="5293" b="14088"/>
          <a:stretch>
            <a:fillRect/>
          </a:stretch>
        </p:blipFill>
        <p:spPr>
          <a:xfrm>
            <a:off x="130175" y="1234440"/>
            <a:ext cx="5083810" cy="5566410"/>
          </a:xfrm>
          <a:prstGeom prst="rect">
            <a:avLst/>
          </a:prstGeom>
        </p:spPr>
      </p:pic>
      <p:sp>
        <p:nvSpPr>
          <p:cNvPr id="2" name="文本框 1"/>
          <p:cNvSpPr txBox="1"/>
          <p:nvPr/>
        </p:nvSpPr>
        <p:spPr>
          <a:xfrm>
            <a:off x="5213985" y="1634490"/>
            <a:ext cx="7235190" cy="521970"/>
          </a:xfrm>
          <a:prstGeom prst="rect">
            <a:avLst/>
          </a:prstGeom>
        </p:spPr>
        <p:txBody>
          <a:bodyPr wrap="square">
            <a:spAutoFit/>
          </a:bodyPr>
          <a:p>
            <a:pPr algn="l"/>
            <a:r>
              <a:rPr lang="en-US" altLang="zh-CN" sz="2800" b="1">
                <a:latin typeface="Times New Roman" panose="02020603050405020304" charset="0"/>
                <a:ea typeface="微软雅黑" panose="020B0503020204020204" charset="-122"/>
                <a:cs typeface="Times New Roman" panose="02020603050405020304" charset="0"/>
              </a:rPr>
              <a:t>Para.1:</a:t>
            </a: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Strange sights</a:t>
            </a:r>
            <a:r>
              <a:rPr lang="en-US" altLang="zh-CN" sz="2800" b="1">
                <a:latin typeface="Times New Roman" panose="02020603050405020304" charset="0"/>
                <a:ea typeface="微软雅黑" panose="020B0503020204020204" charset="-122"/>
                <a:cs typeface="Times New Roman" panose="02020603050405020304" charset="0"/>
              </a:rPr>
              <a:t> </a:t>
            </a: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before</a:t>
            </a:r>
            <a:r>
              <a:rPr lang="en-US" altLang="zh-CN" sz="2800" b="1">
                <a:latin typeface="Times New Roman" panose="02020603050405020304" charset="0"/>
                <a:ea typeface="微软雅黑" panose="020B0503020204020204" charset="-122"/>
                <a:cs typeface="Times New Roman" panose="02020603050405020304" charset="0"/>
              </a:rPr>
              <a:t> the earthquake.</a:t>
            </a:r>
            <a:endParaRPr lang="en-US" altLang="zh-CN" sz="2800" b="1">
              <a:latin typeface="Times New Roman" panose="02020603050405020304" charset="0"/>
              <a:ea typeface="微软雅黑" panose="020B0503020204020204" charset="-122"/>
              <a:cs typeface="Times New Roman" panose="02020603050405020304" charset="0"/>
            </a:endParaRPr>
          </a:p>
        </p:txBody>
      </p:sp>
      <p:sp>
        <p:nvSpPr>
          <p:cNvPr id="4" name="文本框 3"/>
          <p:cNvSpPr txBox="1"/>
          <p:nvPr/>
        </p:nvSpPr>
        <p:spPr>
          <a:xfrm>
            <a:off x="5213985" y="2762250"/>
            <a:ext cx="7166610" cy="521970"/>
          </a:xfrm>
          <a:prstGeom prst="rect">
            <a:avLst/>
          </a:prstGeom>
        </p:spPr>
        <p:txBody>
          <a:bodyPr wrap="square">
            <a:spAutoFit/>
          </a:bodyPr>
          <a:p>
            <a:pPr algn="l"/>
            <a:r>
              <a:rPr lang="en-US" altLang="zh-CN" sz="2800" b="1">
                <a:latin typeface="Times New Roman" panose="02020603050405020304" charset="0"/>
                <a:ea typeface="微软雅黑" panose="020B0503020204020204" charset="-122"/>
                <a:cs typeface="Times New Roman" panose="02020603050405020304" charset="0"/>
              </a:rPr>
              <a:t>Para.2:The _________ of the big earthquake.</a:t>
            </a:r>
            <a:endParaRPr lang="en-US" altLang="zh-CN" sz="2800" b="1">
              <a:latin typeface="Times New Roman" panose="02020603050405020304" charset="0"/>
              <a:ea typeface="微软雅黑" panose="020B0503020204020204" charset="-122"/>
              <a:cs typeface="Times New Roman" panose="02020603050405020304" charset="0"/>
            </a:endParaRPr>
          </a:p>
        </p:txBody>
      </p:sp>
      <p:sp>
        <p:nvSpPr>
          <p:cNvPr id="8" name="文本框 7"/>
          <p:cNvSpPr txBox="1"/>
          <p:nvPr/>
        </p:nvSpPr>
        <p:spPr>
          <a:xfrm>
            <a:off x="5213985" y="3715385"/>
            <a:ext cx="7498715" cy="953135"/>
          </a:xfrm>
          <a:prstGeom prst="rect">
            <a:avLst/>
          </a:prstGeom>
        </p:spPr>
        <p:txBody>
          <a:bodyPr wrap="square">
            <a:spAutoFit/>
          </a:bodyPr>
          <a:p>
            <a:pPr algn="l">
              <a:buClrTx/>
              <a:buSzTx/>
              <a:buFontTx/>
            </a:pPr>
            <a:r>
              <a:rPr lang="en-US" altLang="zh-CN" sz="2800" b="1">
                <a:latin typeface="Times New Roman" panose="02020603050405020304" charset="0"/>
                <a:ea typeface="微软雅黑" panose="020B0503020204020204" charset="-122"/>
                <a:cs typeface="Times New Roman" panose="02020603050405020304" charset="0"/>
              </a:rPr>
              <a:t>Para.3:The ____________of the </a:t>
            </a:r>
            <a:endParaRPr lang="en-US" altLang="zh-CN" sz="2800" b="1">
              <a:latin typeface="Times New Roman" panose="02020603050405020304" charset="0"/>
              <a:ea typeface="微软雅黑" panose="020B0503020204020204" charset="-122"/>
              <a:cs typeface="Times New Roman" panose="02020603050405020304" charset="0"/>
            </a:endParaRPr>
          </a:p>
          <a:p>
            <a:pPr algn="l">
              <a:buClrTx/>
              <a:buSzTx/>
              <a:buFontTx/>
            </a:pPr>
            <a:r>
              <a:rPr lang="en-US" altLang="zh-CN" sz="2800" b="1">
                <a:latin typeface="Times New Roman" panose="02020603050405020304" charset="0"/>
                <a:ea typeface="微软雅黑" panose="020B0503020204020204" charset="-122"/>
                <a:cs typeface="Times New Roman" panose="02020603050405020304" charset="0"/>
              </a:rPr>
              <a:t>earthquake.</a:t>
            </a:r>
            <a:endParaRPr lang="en-US" altLang="zh-CN" sz="2800" b="1">
              <a:latin typeface="Times New Roman" panose="02020603050405020304" charset="0"/>
              <a:ea typeface="微软雅黑" panose="020B0503020204020204" charset="-122"/>
              <a:cs typeface="Times New Roman" panose="02020603050405020304" charset="0"/>
            </a:endParaRPr>
          </a:p>
        </p:txBody>
      </p:sp>
      <p:sp>
        <p:nvSpPr>
          <p:cNvPr id="9" name="文本框 8"/>
          <p:cNvSpPr txBox="1"/>
          <p:nvPr/>
        </p:nvSpPr>
        <p:spPr>
          <a:xfrm>
            <a:off x="5213985" y="5094605"/>
            <a:ext cx="6562090" cy="521970"/>
          </a:xfrm>
          <a:prstGeom prst="rect">
            <a:avLst/>
          </a:prstGeom>
        </p:spPr>
        <p:txBody>
          <a:bodyPr wrap="square">
            <a:spAutoFit/>
          </a:bodyPr>
          <a:p>
            <a:pPr algn="l">
              <a:buClrTx/>
              <a:buSzTx/>
              <a:buFontTx/>
            </a:pPr>
            <a:r>
              <a:rPr lang="en-US" altLang="zh-CN" sz="2800" b="1">
                <a:latin typeface="Times New Roman" panose="02020603050405020304" charset="0"/>
                <a:ea typeface="微软雅黑" panose="020B0503020204020204" charset="-122"/>
                <a:cs typeface="Times New Roman" panose="02020603050405020304" charset="0"/>
              </a:rPr>
              <a:t>Para.4:The ______ work </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0" name="文本框 9"/>
          <p:cNvSpPr txBox="1"/>
          <p:nvPr/>
        </p:nvSpPr>
        <p:spPr>
          <a:xfrm>
            <a:off x="5213985" y="6042660"/>
            <a:ext cx="6614160" cy="521970"/>
          </a:xfrm>
          <a:prstGeom prst="rect">
            <a:avLst/>
          </a:prstGeom>
        </p:spPr>
        <p:txBody>
          <a:bodyPr wrap="square">
            <a:spAutoFit/>
          </a:bodyPr>
          <a:p>
            <a:pPr algn="l">
              <a:buClrTx/>
              <a:buSzTx/>
              <a:buFontTx/>
            </a:pPr>
            <a:r>
              <a:rPr lang="en-US" altLang="zh-CN" sz="2800" b="1">
                <a:latin typeface="Times New Roman" panose="02020603050405020304" charset="0"/>
                <a:ea typeface="微软雅黑" panose="020B0503020204020204" charset="-122"/>
                <a:cs typeface="Times New Roman" panose="02020603050405020304" charset="0"/>
              </a:rPr>
              <a:t>Para.5: The __________of the city</a:t>
            </a:r>
            <a:endParaRPr lang="en-US" altLang="zh-CN" sz="2800" b="1">
              <a:latin typeface="Times New Roman" panose="02020603050405020304" charset="0"/>
              <a:ea typeface="微软雅黑" panose="020B0503020204020204" charset="-122"/>
              <a:cs typeface="Times New Roman" panose="02020603050405020304" charset="0"/>
            </a:endParaRPr>
          </a:p>
        </p:txBody>
      </p:sp>
      <p:sp>
        <p:nvSpPr>
          <p:cNvPr id="7" name="文本框 6"/>
          <p:cNvSpPr txBox="1"/>
          <p:nvPr/>
        </p:nvSpPr>
        <p:spPr>
          <a:xfrm>
            <a:off x="7025640" y="2675255"/>
            <a:ext cx="2124710" cy="521970"/>
          </a:xfrm>
          <a:prstGeom prst="rect">
            <a:avLst/>
          </a:prstGeom>
          <a:noFill/>
        </p:spPr>
        <p:txBody>
          <a:bodyPr wrap="square" rtlCol="0">
            <a:spAutoFit/>
          </a:bodyPr>
          <a:p>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happening</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7" name="文本框 16"/>
          <p:cNvSpPr txBox="1"/>
          <p:nvPr/>
        </p:nvSpPr>
        <p:spPr>
          <a:xfrm>
            <a:off x="7025640" y="3571240"/>
            <a:ext cx="3079115" cy="953135"/>
          </a:xfrm>
          <a:prstGeom prst="rect">
            <a:avLst/>
          </a:prstGeom>
          <a:noFill/>
        </p:spPr>
        <p:txBody>
          <a:bodyPr wrap="square" rtlCol="0">
            <a:spAutoFit/>
          </a:bodyPr>
          <a:p>
            <a:pPr algn="l">
              <a:buClrTx/>
              <a:buSzTx/>
              <a:buFontTx/>
            </a:pP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destructive</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a:p>
            <a:pPr algn="l">
              <a:buClrTx/>
              <a:buSzTx/>
              <a:buFontTx/>
            </a:pP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effects</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8" name="文本框 17"/>
          <p:cNvSpPr txBox="1"/>
          <p:nvPr/>
        </p:nvSpPr>
        <p:spPr>
          <a:xfrm>
            <a:off x="7074535" y="5048250"/>
            <a:ext cx="1650365" cy="403860"/>
          </a:xfrm>
          <a:prstGeom prst="rect">
            <a:avLst/>
          </a:prstGeom>
          <a:noFill/>
        </p:spPr>
        <p:txBody>
          <a:bodyPr wrap="square" rtlCol="0">
            <a:noAutofit/>
          </a:bodyPr>
          <a:p>
            <a:pPr algn="l">
              <a:buClrTx/>
              <a:buSzTx/>
              <a:buFontTx/>
            </a:pPr>
            <a:r>
              <a:rPr lang="en-US" altLang="zh-CN" sz="2800" b="1">
                <a:solidFill>
                  <a:srgbClr val="FF0000"/>
                </a:solidFill>
                <a:latin typeface="Times New Roman" panose="02020603050405020304" charset="0"/>
                <a:ea typeface="微软雅黑" panose="020B0503020204020204" charset="-122"/>
                <a:cs typeface="Times New Roman" panose="02020603050405020304" charset="0"/>
              </a:rPr>
              <a:t>rescue </a:t>
            </a:r>
            <a:endParaRPr lang="en-US" altLang="zh-CN" sz="2800" b="1">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9" name="文本框 18"/>
          <p:cNvSpPr txBox="1"/>
          <p:nvPr/>
        </p:nvSpPr>
        <p:spPr>
          <a:xfrm>
            <a:off x="7263130" y="5939155"/>
            <a:ext cx="1650365" cy="521970"/>
          </a:xfrm>
          <a:prstGeom prst="rect">
            <a:avLst/>
          </a:prstGeom>
          <a:noFill/>
        </p:spPr>
        <p:txBody>
          <a:bodyPr wrap="square" rtlCol="0">
            <a:spAutoFit/>
          </a:bodyPr>
          <a:p>
            <a:pPr algn="l">
              <a:buClrTx/>
              <a:buSzTx/>
              <a:buFontTx/>
            </a:pPr>
            <a:r>
              <a:rPr lang="en-US" altLang="zh-CN" sz="2800" b="1">
                <a:solidFill>
                  <a:srgbClr val="FF0000"/>
                </a:solidFill>
                <a:highlight>
                  <a:srgbClr val="FFFF00"/>
                </a:highlight>
                <a:latin typeface="Times New Roman" panose="02020603050405020304" charset="0"/>
                <a:ea typeface="微软雅黑" panose="020B0503020204020204" charset="-122"/>
                <a:cs typeface="Times New Roman" panose="02020603050405020304" charset="0"/>
              </a:rPr>
              <a:t>revival</a:t>
            </a:r>
            <a:endParaRPr lang="en-US" altLang="zh-CN" sz="2800" b="1">
              <a:solidFill>
                <a:srgbClr val="FF0000"/>
              </a:solidFill>
              <a:highlight>
                <a:srgbClr val="FFFF00"/>
              </a:highlight>
              <a:latin typeface="Times New Roman" panose="02020603050405020304" charset="0"/>
              <a:ea typeface="微软雅黑" panose="020B0503020204020204" charset="-122"/>
              <a:cs typeface="Times New Roman" panose="02020603050405020304" charset="0"/>
            </a:endParaRPr>
          </a:p>
        </p:txBody>
      </p:sp>
      <p:sp>
        <p:nvSpPr>
          <p:cNvPr id="20" name="流程图: 终止 19"/>
          <p:cNvSpPr/>
          <p:nvPr/>
        </p:nvSpPr>
        <p:spPr>
          <a:xfrm>
            <a:off x="6325870" y="2946400"/>
            <a:ext cx="5618480" cy="2001520"/>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r>
              <a:rPr lang="en-US" altLang="zh-CN" sz="2800" b="1" dirty="0">
                <a:latin typeface="Times New Roman" panose="02020603050405020304" charset="0"/>
                <a:cs typeface="Times New Roman" panose="02020603050405020304" charset="0"/>
              </a:rPr>
              <a:t>Reading tip 2: Guess the meaning of news words based on context</a:t>
            </a:r>
            <a:r>
              <a:rPr lang="zh-CN" altLang="en-US" sz="2800" b="1" dirty="0">
                <a:latin typeface="Times New Roman" panose="02020603050405020304" charset="0"/>
                <a:cs typeface="Times New Roman" panose="02020603050405020304" charset="0"/>
              </a:rPr>
              <a:t>（上下文）</a:t>
            </a:r>
            <a:r>
              <a:rPr lang="en-US" altLang="zh-CN" sz="2800" b="1" dirty="0">
                <a:latin typeface="Times New Roman" panose="02020603050405020304" charset="0"/>
                <a:cs typeface="Times New Roman" panose="02020603050405020304" charset="0"/>
              </a:rPr>
              <a:t>.</a:t>
            </a:r>
            <a:endParaRPr lang="en-US" altLang="zh-CN" sz="2800" b="1" dirty="0">
              <a:latin typeface="Times New Roman" panose="02020603050405020304" charset="0"/>
              <a:cs typeface="Times New Roman" panose="02020603050405020304" charset="0"/>
            </a:endParaRPr>
          </a:p>
        </p:txBody>
      </p:sp>
      <p:cxnSp>
        <p:nvCxnSpPr>
          <p:cNvPr id="11" name="直接连接符 10"/>
          <p:cNvCxnSpPr/>
          <p:nvPr/>
        </p:nvCxnSpPr>
        <p:spPr>
          <a:xfrm>
            <a:off x="501650" y="1812925"/>
            <a:ext cx="3421380" cy="19050"/>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12" name="直接连接符 11"/>
          <p:cNvCxnSpPr/>
          <p:nvPr/>
        </p:nvCxnSpPr>
        <p:spPr>
          <a:xfrm flipV="1">
            <a:off x="429895" y="2820670"/>
            <a:ext cx="4355465" cy="4000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13" name="直接连接符 12"/>
          <p:cNvCxnSpPr/>
          <p:nvPr/>
        </p:nvCxnSpPr>
        <p:spPr>
          <a:xfrm flipV="1">
            <a:off x="501650" y="4015105"/>
            <a:ext cx="2811145" cy="1460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14" name="直接连接符 13"/>
          <p:cNvCxnSpPr/>
          <p:nvPr/>
        </p:nvCxnSpPr>
        <p:spPr>
          <a:xfrm>
            <a:off x="492125" y="5273040"/>
            <a:ext cx="1056640" cy="952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15" name="直接连接符 14"/>
          <p:cNvCxnSpPr/>
          <p:nvPr/>
        </p:nvCxnSpPr>
        <p:spPr>
          <a:xfrm flipV="1">
            <a:off x="501650" y="6019165"/>
            <a:ext cx="2868930" cy="2349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linds(horizont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7" grpId="0"/>
      <p:bldP spid="17" grpId="1"/>
      <p:bldP spid="18" grpId="0"/>
      <p:bldP spid="18" grpId="1"/>
      <p:bldP spid="19" grpId="0"/>
      <p:bldP spid="19" grpId="1"/>
      <p:bldP spid="20" grpId="0" bldLvl="0" animBg="1"/>
      <p:bldP spid="20" grpId="1" animBg="1"/>
    </p:bldLst>
  </p:timing>
</p:sld>
</file>

<file path=ppt/tags/tag1.xml><?xml version="1.0" encoding="utf-8"?>
<p:tagLst xmlns:p="http://schemas.openxmlformats.org/presentationml/2006/main">
  <p:tag name="KSO_WM_DIAGRAM_VIRTUALLY_FRAME" val="{&quot;height&quot;:300.50496062992124,&quot;left&quot;:108.52913385826771,&quot;top&quot;:93.14503937007873,&quot;width&quot;:610.2247498197156}"/>
</p:tagLst>
</file>

<file path=ppt/tags/tag10.xml><?xml version="1.0" encoding="utf-8"?>
<p:tagLst xmlns:p="http://schemas.openxmlformats.org/presentationml/2006/main">
  <p:tag name="KSO_WM_DIAGRAM_VIRTUALLY_FRAME" val="{&quot;height&quot;:300.50496062992124,&quot;left&quot;:108.52913385826771,&quot;top&quot;:93.14503937007873,&quot;width&quot;:610.2247498197156}"/>
</p:tagLst>
</file>

<file path=ppt/tags/tag100.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AS_UNIQUEID" val="1646"/>
</p:tagLst>
</file>

<file path=ppt/tags/tag106.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ags/tag107.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300.50496062992124,&quot;left&quot;:108.52913385826771,&quot;top&quot;:93.14503937007873,&quot;width&quot;:610.2247498197156}"/>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MEDIACOVER_FLAG" val="1"/>
  <p:tag name="KSO_WM_UNIT_MEDIACOVER_BTN_STATE" val="1"/>
  <p:tag name="KSO_WM_UNIT_MEDIACOVER_BTNRECT" val="0*0*0*0"/>
</p:tagLst>
</file>

<file path=ppt/tags/tag113.xml><?xml version="1.0" encoding="utf-8"?>
<p:tagLst xmlns:p="http://schemas.openxmlformats.org/presentationml/2006/main">
  <p:tag name="AS_UNIQUEID" val="1646"/>
</p:tagLst>
</file>

<file path=ppt/tags/tag114.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ags/tag115.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ags/tag116.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
  <p:tag name="KSO_WM_UNIT_TEXT_FILL_TYPE" val="1"/>
  <p:tag name="KSO_WM_BEAUTIFY_FLAG" val=""/>
</p:tagLst>
</file>

<file path=ppt/tags/tag117.xml><?xml version="1.0" encoding="utf-8"?>
<p:tagLst xmlns:p="http://schemas.openxmlformats.org/presentationml/2006/main">
  <p:tag name="AS_UNIQUEID" val="1646"/>
</p:tagLst>
</file>

<file path=ppt/tags/tag118.xml><?xml version="1.0" encoding="utf-8"?>
<p:tagLst xmlns:p="http://schemas.openxmlformats.org/presentationml/2006/main">
  <p:tag name="AS_UNIQUEID" val="1646"/>
</p:tagLst>
</file>

<file path=ppt/tags/tag119.xml><?xml version="1.0" encoding="utf-8"?>
<p:tagLst xmlns:p="http://schemas.openxmlformats.org/presentationml/2006/main">
  <p:tag name="TABLE_ENDDRAG_ORIGIN_RECT" val="825*391"/>
  <p:tag name="TABLE_ENDDRAG_RECT" val="43*132*825*391"/>
</p:tagLst>
</file>

<file path=ppt/tags/tag12.xml><?xml version="1.0" encoding="utf-8"?>
<p:tagLst xmlns:p="http://schemas.openxmlformats.org/presentationml/2006/main">
  <p:tag name="KSO_WM_DIAGRAM_VIRTUALLY_FRAME" val="{&quot;height&quot;:300.50496062992124,&quot;left&quot;:108.52913385826771,&quot;top&quot;:93.14503937007873,&quot;width&quot;:610.2247498197156}"/>
</p:tagLst>
</file>

<file path=ppt/tags/tag120.xml><?xml version="1.0" encoding="utf-8"?>
<p:tagLst xmlns:p="http://schemas.openxmlformats.org/presentationml/2006/main">
  <p:tag name="AS_UNIQUEID" val="1046"/>
</p:tagLst>
</file>

<file path=ppt/tags/tag121.xml><?xml version="1.0" encoding="utf-8"?>
<p:tagLst xmlns:p="http://schemas.openxmlformats.org/presentationml/2006/main">
  <p:tag name="AS_UNIQUEID" val="1046"/>
</p:tagLst>
</file>

<file path=ppt/tags/tag122.xml><?xml version="1.0" encoding="utf-8"?>
<p:tagLst xmlns:p="http://schemas.openxmlformats.org/presentationml/2006/main">
  <p:tag name="AS_UNIQUEID" val="1046"/>
</p:tagLst>
</file>

<file path=ppt/tags/tag123.xml><?xml version="1.0" encoding="utf-8"?>
<p:tagLst xmlns:p="http://schemas.openxmlformats.org/presentationml/2006/main">
  <p:tag name="AS_UNIQUEID" val="1046"/>
</p:tagLst>
</file>

<file path=ppt/tags/tag124.xml><?xml version="1.0" encoding="utf-8"?>
<p:tagLst xmlns:p="http://schemas.openxmlformats.org/presentationml/2006/main">
  <p:tag name="AS_UNIQUEID" val="1046"/>
</p:tagLst>
</file>

<file path=ppt/tags/tag125.xml><?xml version="1.0" encoding="utf-8"?>
<p:tagLst xmlns:p="http://schemas.openxmlformats.org/presentationml/2006/main">
  <p:tag name="AS_UNIQUEID" val="1046"/>
</p:tagLst>
</file>

<file path=ppt/tags/tag126.xml><?xml version="1.0" encoding="utf-8"?>
<p:tagLst xmlns:p="http://schemas.openxmlformats.org/presentationml/2006/main">
  <p:tag name="AS_UNIQUEID" val="1046"/>
</p:tagLst>
</file>

<file path=ppt/tags/tag127.xml><?xml version="1.0" encoding="utf-8"?>
<p:tagLst xmlns:p="http://schemas.openxmlformats.org/presentationml/2006/main">
  <p:tag name="AS_UNIQUEID" val="1046"/>
</p:tagLst>
</file>

<file path=ppt/tags/tag128.xml><?xml version="1.0" encoding="utf-8"?>
<p:tagLst xmlns:p="http://schemas.openxmlformats.org/presentationml/2006/main">
  <p:tag name="AS_UNIQUEID" val="1046"/>
</p:tagLst>
</file>

<file path=ppt/tags/tag129.xml><?xml version="1.0" encoding="utf-8"?>
<p:tagLst xmlns:p="http://schemas.openxmlformats.org/presentationml/2006/main">
  <p:tag name="AS_UNIQUEID" val="1646"/>
</p:tagLst>
</file>

<file path=ppt/tags/tag13.xml><?xml version="1.0" encoding="utf-8"?>
<p:tagLst xmlns:p="http://schemas.openxmlformats.org/presentationml/2006/main">
  <p:tag name="KSO_WM_DIAGRAM_VIRTUALLY_FRAME" val="{&quot;height&quot;:300.50496062992124,&quot;left&quot;:108.52913385826771,&quot;top&quot;:93.14503937007873,&quot;width&quot;:610.2247498197156}"/>
</p:tagLst>
</file>

<file path=ppt/tags/tag130.xml><?xml version="1.0" encoding="utf-8"?>
<p:tagLst xmlns:p="http://schemas.openxmlformats.org/presentationml/2006/main">
  <p:tag name="TABLE_ENDDRAG_ORIGIN_RECT" val="825*391"/>
  <p:tag name="TABLE_ENDDRAG_RECT" val="43*132*825*391"/>
</p:tagLst>
</file>

<file path=ppt/tags/tag131.xml><?xml version="1.0" encoding="utf-8"?>
<p:tagLst xmlns:p="http://schemas.openxmlformats.org/presentationml/2006/main">
  <p:tag name="AS_UNIQUEID" val="1046"/>
</p:tagLst>
</file>

<file path=ppt/tags/tag132.xml><?xml version="1.0" encoding="utf-8"?>
<p:tagLst xmlns:p="http://schemas.openxmlformats.org/presentationml/2006/main">
  <p:tag name="AS_UNIQUEID" val="1046"/>
</p:tagLst>
</file>

<file path=ppt/tags/tag133.xml><?xml version="1.0" encoding="utf-8"?>
<p:tagLst xmlns:p="http://schemas.openxmlformats.org/presentationml/2006/main">
  <p:tag name="AS_UNIQUEID" val="1046"/>
</p:tagLst>
</file>

<file path=ppt/tags/tag134.xml><?xml version="1.0" encoding="utf-8"?>
<p:tagLst xmlns:p="http://schemas.openxmlformats.org/presentationml/2006/main">
  <p:tag name="AS_UNIQUEID" val="1046"/>
</p:tagLst>
</file>

<file path=ppt/tags/tag135.xml><?xml version="1.0" encoding="utf-8"?>
<p:tagLst xmlns:p="http://schemas.openxmlformats.org/presentationml/2006/main">
  <p:tag name="AS_UNIQUEID" val="1046"/>
</p:tagLst>
</file>

<file path=ppt/tags/tag136.xml><?xml version="1.0" encoding="utf-8"?>
<p:tagLst xmlns:p="http://schemas.openxmlformats.org/presentationml/2006/main">
  <p:tag name="AS_UNIQUEID" val="1046"/>
</p:tagLst>
</file>

<file path=ppt/tags/tag137.xml><?xml version="1.0" encoding="utf-8"?>
<p:tagLst xmlns:p="http://schemas.openxmlformats.org/presentationml/2006/main">
  <p:tag name="AS_UNIQUEID" val="1046"/>
</p:tagLst>
</file>

<file path=ppt/tags/tag138.xml><?xml version="1.0" encoding="utf-8"?>
<p:tagLst xmlns:p="http://schemas.openxmlformats.org/presentationml/2006/main">
  <p:tag name="AS_UNIQUEID" val="1046"/>
</p:tagLst>
</file>

<file path=ppt/tags/tag139.xml><?xml version="1.0" encoding="utf-8"?>
<p:tagLst xmlns:p="http://schemas.openxmlformats.org/presentationml/2006/main">
  <p:tag name="AS_UNIQUEID" val="1046"/>
</p:tagLst>
</file>

<file path=ppt/tags/tag14.xml><?xml version="1.0" encoding="utf-8"?>
<p:tagLst xmlns:p="http://schemas.openxmlformats.org/presentationml/2006/main">
  <p:tag name="KSO_WM_DIAGRAM_VIRTUALLY_FRAME" val="{&quot;height&quot;:300.50496062992124,&quot;left&quot;:108.52913385826771,&quot;top&quot;:93.14503937007873,&quot;width&quot;:610.2247498197156}"/>
</p:tagLst>
</file>

<file path=ppt/tags/tag140.xml><?xml version="1.0" encoding="utf-8"?>
<p:tagLst xmlns:p="http://schemas.openxmlformats.org/presentationml/2006/main">
  <p:tag name="AS_UNIQUEID" val="1646"/>
</p:tagLst>
</file>

<file path=ppt/tags/tag141.xml><?xml version="1.0" encoding="utf-8"?>
<p:tagLst xmlns:p="http://schemas.openxmlformats.org/presentationml/2006/main">
  <p:tag name="TABLE_ENDDRAG_ORIGIN_RECT" val="838*274"/>
  <p:tag name="TABLE_ENDDRAG_RECT" val="35*149*838*274"/>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AS_UNIQUEID" val="1646"/>
</p:tagLst>
</file>

<file path=ppt/tags/tag146.xml><?xml version="1.0" encoding="utf-8"?>
<p:tagLst xmlns:p="http://schemas.openxmlformats.org/presentationml/2006/main">
  <p:tag name="TABLE_ENDDRAG_ORIGIN_RECT" val="838*274"/>
  <p:tag name="TABLE_ENDDRAG_RECT" val="35*149*838*274"/>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DIAGRAM_VIRTUALLY_FRAME" val="{&quot;height&quot;:300.50496062992124,&quot;left&quot;:108.52913385826771,&quot;top&quot;:93.14503937007873,&quot;width&quot;:610.2247498197156}"/>
</p:tagLst>
</file>

<file path=ppt/tags/tag150.xml><?xml version="1.0" encoding="utf-8"?>
<p:tagLst xmlns:p="http://schemas.openxmlformats.org/presentationml/2006/main">
  <p:tag name="AS_UNIQUEID" val="1646"/>
</p:tagLst>
</file>

<file path=ppt/tags/tag151.xml><?xml version="1.0" encoding="utf-8"?>
<p:tagLst xmlns:p="http://schemas.openxmlformats.org/presentationml/2006/main">
  <p:tag name="TABLE_ENDDRAG_ORIGIN_RECT" val="825*391"/>
  <p:tag name="TABLE_ENDDRAG_RECT" val="43*132*825*391"/>
</p:tagLst>
</file>

<file path=ppt/tags/tag152.xml><?xml version="1.0" encoding="utf-8"?>
<p:tagLst xmlns:p="http://schemas.openxmlformats.org/presentationml/2006/main">
  <p:tag name="AS_UNIQUEID" val="1646"/>
</p:tagLst>
</file>

<file path=ppt/tags/tag16.xml><?xml version="1.0" encoding="utf-8"?>
<p:tagLst xmlns:p="http://schemas.openxmlformats.org/presentationml/2006/main">
  <p:tag name="AS_UNIQUEID" val="1646"/>
</p:tagLst>
</file>

<file path=ppt/tags/tag17.xml><?xml version="1.0" encoding="utf-8"?>
<p:tagLst xmlns:p="http://schemas.openxmlformats.org/presentationml/2006/main">
  <p:tag name="AS_UNIQUEID" val="1646"/>
</p:tagLst>
</file>

<file path=ppt/tags/tag18.xml><?xml version="1.0" encoding="utf-8"?>
<p:tagLst xmlns:p="http://schemas.openxmlformats.org/presentationml/2006/main">
  <p:tag name="KSO_WM_UNIT_PLACING_PICTURE_USER_VIEWPORT" val="{&quot;height&quot;:19800,&quot;width&quot;:17550}"/>
</p:tagLst>
</file>

<file path=ppt/tags/tag19.xml><?xml version="1.0" encoding="utf-8"?>
<p:tagLst xmlns:p="http://schemas.openxmlformats.org/presentationml/2006/main">
  <p:tag name="AS_UNIQUEID" val="1646"/>
</p:tagLst>
</file>

<file path=ppt/tags/tag2.xml><?xml version="1.0" encoding="utf-8"?>
<p:tagLst xmlns:p="http://schemas.openxmlformats.org/presentationml/2006/main">
  <p:tag name="KSO_WM_DIAGRAM_VIRTUALLY_FRAME" val="{&quot;height&quot;:300.50496062992124,&quot;left&quot;:108.52913385826771,&quot;top&quot;:93.14503937007873,&quot;width&quot;:610.2247498197156}"/>
</p:tagLst>
</file>

<file path=ppt/tags/tag20.xml><?xml version="1.0" encoding="utf-8"?>
<p:tagLst xmlns:p="http://schemas.openxmlformats.org/presentationml/2006/main">
  <p:tag name="KSO_WM_UNIT_PLACING_PICTURE_USER_VIEWPORT" val="{&quot;height&quot;:19800,&quot;width&quot;:17550}"/>
</p:tagLst>
</file>

<file path=ppt/tags/tag21.xml><?xml version="1.0" encoding="utf-8"?>
<p:tagLst xmlns:p="http://schemas.openxmlformats.org/presentationml/2006/main">
  <p:tag name="AS_UNIQUEID" val="1646"/>
</p:tagLst>
</file>

<file path=ppt/tags/tag22.xml><?xml version="1.0" encoding="utf-8"?>
<p:tagLst xmlns:p="http://schemas.openxmlformats.org/presentationml/2006/main">
  <p:tag name="AS_UNIQUEID" val="1646"/>
</p:tagLst>
</file>

<file path=ppt/tags/tag23.xml><?xml version="1.0" encoding="utf-8"?>
<p:tagLst xmlns:p="http://schemas.openxmlformats.org/presentationml/2006/main">
  <p:tag name="AS_UNIQUEID" val="1646"/>
</p:tagLst>
</file>

<file path=ppt/tags/tag24.xml><?xml version="1.0" encoding="utf-8"?>
<p:tagLst xmlns:p="http://schemas.openxmlformats.org/presentationml/2006/main">
  <p:tag name="AS_UNIQUEID" val="1646"/>
</p:tagLst>
</file>

<file path=ppt/tags/tag25.xml><?xml version="1.0" encoding="utf-8"?>
<p:tagLst xmlns:p="http://schemas.openxmlformats.org/presentationml/2006/main">
  <p:tag name="AS_UNIQUEID" val="1668"/>
</p:tagLst>
</file>

<file path=ppt/tags/tag26.xml><?xml version="1.0" encoding="utf-8"?>
<p:tagLst xmlns:p="http://schemas.openxmlformats.org/presentationml/2006/main">
  <p:tag name="AS_UNIQUEID" val="1671"/>
</p:tagLst>
</file>

<file path=ppt/tags/tag27.xml><?xml version="1.0" encoding="utf-8"?>
<p:tagLst xmlns:p="http://schemas.openxmlformats.org/presentationml/2006/main">
  <p:tag name="AS_UNIQUEID" val="1671"/>
</p:tagLst>
</file>

<file path=ppt/tags/tag28.xml><?xml version="1.0" encoding="utf-8"?>
<p:tagLst xmlns:p="http://schemas.openxmlformats.org/presentationml/2006/main">
  <p:tag name="AS_UNIQUEID" val="1668"/>
</p:tagLst>
</file>

<file path=ppt/tags/tag29.xml><?xml version="1.0" encoding="utf-8"?>
<p:tagLst xmlns:p="http://schemas.openxmlformats.org/presentationml/2006/main">
  <p:tag name="AS_UNIQUEID" val="1671"/>
</p:tagLst>
</file>

<file path=ppt/tags/tag3.xml><?xml version="1.0" encoding="utf-8"?>
<p:tagLst xmlns:p="http://schemas.openxmlformats.org/presentationml/2006/main">
  <p:tag name="KSO_WM_DIAGRAM_VIRTUALLY_FRAME" val="{&quot;height&quot;:300.50496062992124,&quot;left&quot;:108.52913385826771,&quot;top&quot;:93.14503937007873,&quot;width&quot;:610.2247498197156}"/>
</p:tagLst>
</file>

<file path=ppt/tags/tag30.xml><?xml version="1.0" encoding="utf-8"?>
<p:tagLst xmlns:p="http://schemas.openxmlformats.org/presentationml/2006/main">
  <p:tag name="AS_UNIQUEID" val="1668"/>
</p:tagLst>
</file>

<file path=ppt/tags/tag31.xml><?xml version="1.0" encoding="utf-8"?>
<p:tagLst xmlns:p="http://schemas.openxmlformats.org/presentationml/2006/main">
  <p:tag name="AS_UNIQUEID" val="1646"/>
</p:tagLst>
</file>

<file path=ppt/tags/tag32.xml><?xml version="1.0" encoding="utf-8"?>
<p:tagLst xmlns:p="http://schemas.openxmlformats.org/presentationml/2006/main">
  <p:tag name="AS_UNIQUEID" val="1668"/>
</p:tagLst>
</file>

<file path=ppt/tags/tag33.xml><?xml version="1.0" encoding="utf-8"?>
<p:tagLst xmlns:p="http://schemas.openxmlformats.org/presentationml/2006/main">
  <p:tag name="AS_UNIQUEID" val="1671"/>
</p:tagLst>
</file>

<file path=ppt/tags/tag34.xml><?xml version="1.0" encoding="utf-8"?>
<p:tagLst xmlns:p="http://schemas.openxmlformats.org/presentationml/2006/main">
  <p:tag name="AS_UNIQUEID" val="1671"/>
</p:tagLst>
</file>

<file path=ppt/tags/tag35.xml><?xml version="1.0" encoding="utf-8"?>
<p:tagLst xmlns:p="http://schemas.openxmlformats.org/presentationml/2006/main">
  <p:tag name="AS_UNIQUEID" val="1668"/>
</p:tagLst>
</file>

<file path=ppt/tags/tag36.xml><?xml version="1.0" encoding="utf-8"?>
<p:tagLst xmlns:p="http://schemas.openxmlformats.org/presentationml/2006/main">
  <p:tag name="AS_UNIQUEID" val="1671"/>
</p:tagLst>
</file>

<file path=ppt/tags/tag37.xml><?xml version="1.0" encoding="utf-8"?>
<p:tagLst xmlns:p="http://schemas.openxmlformats.org/presentationml/2006/main">
  <p:tag name="AS_UNIQUEID" val="1668"/>
</p:tagLst>
</file>

<file path=ppt/tags/tag38.xml><?xml version="1.0" encoding="utf-8"?>
<p:tagLst xmlns:p="http://schemas.openxmlformats.org/presentationml/2006/main">
  <p:tag name="AS_UNIQUEID" val="1646"/>
</p:tagLst>
</file>

<file path=ppt/tags/tag39.xml><?xml version="1.0" encoding="utf-8"?>
<p:tagLst xmlns:p="http://schemas.openxmlformats.org/presentationml/2006/main">
  <p:tag name="AS_UNIQUEID" val="1646"/>
</p:tagLst>
</file>

<file path=ppt/tags/tag4.xml><?xml version="1.0" encoding="utf-8"?>
<p:tagLst xmlns:p="http://schemas.openxmlformats.org/presentationml/2006/main">
  <p:tag name="KSO_WM_DIAGRAM_VIRTUALLY_FRAME" val="{&quot;height&quot;:300.50496062992124,&quot;left&quot;:108.52913385826771,&quot;top&quot;:93.14503937007873,&quot;width&quot;:610.2247498197156}"/>
</p:tagLst>
</file>

<file path=ppt/tags/tag40.xml><?xml version="1.0" encoding="utf-8"?>
<p:tagLst xmlns:p="http://schemas.openxmlformats.org/presentationml/2006/main">
  <p:tag name="AS_UNIQUEID" val="1646"/>
</p:tagLst>
</file>

<file path=ppt/tags/tag41.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
  <p:tag name="KSO_WM_UNIT_TEXT_FILL_TYPE" val="1"/>
  <p:tag name="KSO_WM_BEAUTIFY_FLAG" val=""/>
</p:tagLst>
</file>

<file path=ppt/tags/tag42.xml><?xml version="1.0" encoding="utf-8"?>
<p:tagLst xmlns:p="http://schemas.openxmlformats.org/presentationml/2006/main">
  <p:tag name="AS_UNIQUEID" val="1646"/>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AS_UNIQUEID" val="1646"/>
</p:tagLst>
</file>

<file path=ppt/tags/tag45.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
  <p:tag name="KSO_WM_UNIT_TEXT_FILL_TYPE" val="1"/>
  <p:tag name="KSO_WM_BEAUTIFY_FLAG" val=""/>
</p:tagLst>
</file>

<file path=ppt/tags/tag46.xml><?xml version="1.0" encoding="utf-8"?>
<p:tagLst xmlns:p="http://schemas.openxmlformats.org/presentationml/2006/main">
  <p:tag name="AS_UNIQUEID" val="1646"/>
</p:tagLst>
</file>

<file path=ppt/tags/tag47.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
  <p:tag name="KSO_WM_UNIT_TEXT_FILL_TYPE" val="1"/>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300.50496062992124,&quot;left&quot;:108.52913385826771,&quot;top&quot;:93.14503937007873,&quot;width&quot;:610.2247498197156}"/>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AS_UNIQUEID" val="1646"/>
</p:tagLst>
</file>

<file path=ppt/tags/tag52.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
  <p:tag name="KSO_WM_UNIT_TEXT_FILL_TYPE" val="1"/>
</p:tagLst>
</file>

<file path=ppt/tags/tag53.xml><?xml version="1.0" encoding="utf-8"?>
<p:tagLst xmlns:p="http://schemas.openxmlformats.org/presentationml/2006/main">
  <p:tag name="AS_UNIQUEID" val="1646"/>
</p:tagLst>
</file>

<file path=ppt/tags/tag54.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
  <p:tag name="KSO_WM_UNIT_TEXT_FILL_TYPE" val="1"/>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AS_UNIQUEID" val="1646"/>
</p:tagLst>
</file>

<file path=ppt/tags/tag59.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
  <p:tag name="KSO_WM_UNIT_TEXT_FILL_TYPE" val="1"/>
</p:tagLst>
</file>

<file path=ppt/tags/tag6.xml><?xml version="1.0" encoding="utf-8"?>
<p:tagLst xmlns:p="http://schemas.openxmlformats.org/presentationml/2006/main">
  <p:tag name="KSO_WM_DIAGRAM_VIRTUALLY_FRAME" val="{&quot;height&quot;:300.50496062992124,&quot;left&quot;:108.52913385826771,&quot;top&quot;:93.14503937007873,&quot;width&quot;:610.2247498197156}"/>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AS_UNIQUEID" val="1646"/>
</p:tagLst>
</file>

<file path=ppt/tags/tag64.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
  <p:tag name="KSO_WM_UNIT_TEXT_FILL_TYPE" val="1"/>
  <p:tag name="KSO_WM_BEAUTIFY_FLAG" val=""/>
</p:tagLst>
</file>

<file path=ppt/tags/tag65.xml><?xml version="1.0" encoding="utf-8"?>
<p:tagLst xmlns:p="http://schemas.openxmlformats.org/presentationml/2006/main">
  <p:tag name="AS_UNIQUEID" val="1646"/>
</p:tagLst>
</file>

<file path=ppt/tags/tag66.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
  <p:tag name="KSO_WM_UNIT_TEXT_FILL_TYPE" val="1"/>
  <p:tag name="KSO_WM_BEAUTIFY_FLAG" val=""/>
</p:tagLst>
</file>

<file path=ppt/tags/tag67.xml><?xml version="1.0" encoding="utf-8"?>
<p:tagLst xmlns:p="http://schemas.openxmlformats.org/presentationml/2006/main">
  <p:tag name="AS_UNIQUEID" val="1646"/>
</p:tagLst>
</file>

<file path=ppt/tags/tag68.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
  <p:tag name="KSO_WM_UNIT_TEXT_FILL_TYPE" val="1"/>
  <p:tag name="KSO_WM_BEAUTIFY_FLAG" val=""/>
</p:tagLst>
</file>

<file path=ppt/tags/tag69.xml><?xml version="1.0" encoding="utf-8"?>
<p:tagLst xmlns:p="http://schemas.openxmlformats.org/presentationml/2006/main">
  <p:tag name="AS_UNIQUEID" val="1646"/>
</p:tagLst>
</file>

<file path=ppt/tags/tag7.xml><?xml version="1.0" encoding="utf-8"?>
<p:tagLst xmlns:p="http://schemas.openxmlformats.org/presentationml/2006/main">
  <p:tag name="KSO_WM_DIAGRAM_VIRTUALLY_FRAME" val="{&quot;height&quot;:300.50496062992124,&quot;left&quot;:108.52913385826771,&quot;top&quot;:93.14503937007873,&quot;width&quot;:610.2247498197156}"/>
</p:tagLst>
</file>

<file path=ppt/tags/tag70.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
  <p:tag name="KSO_WM_UNIT_TEXT_FILL_TYPE" val="1"/>
</p:tagLst>
</file>

<file path=ppt/tags/tag71.xml><?xml version="1.0" encoding="utf-8"?>
<p:tagLst xmlns:p="http://schemas.openxmlformats.org/presentationml/2006/main">
  <p:tag name="AS_UNIQUEID" val="1646"/>
</p:tagLst>
</file>

<file path=ppt/tags/tag72.xml><?xml version="1.0" encoding="utf-8"?>
<p:tagLst xmlns:p="http://schemas.openxmlformats.org/presentationml/2006/main">
  <p:tag name="KSO_WM_MEDIACOVER_FLAG" val="1"/>
  <p:tag name="KSO_WM_UNIT_MEDIACOVER_BTN_STATE" val="1"/>
  <p:tag name="KSO_WM_UNIT_MEDIACOVER_BTNRECT" val="0*0*0*0"/>
</p:tagLst>
</file>

<file path=ppt/tags/tag73.xml><?xml version="1.0" encoding="utf-8"?>
<p:tagLst xmlns:p="http://schemas.openxmlformats.org/presentationml/2006/main">
  <p:tag name="AS_UNIQUEID" val="1646"/>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AS_UNIQUEID" val="1646"/>
</p:tagLst>
</file>

<file path=ppt/tags/tag76.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ags/tag77.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ags/tag78.xml><?xml version="1.0" encoding="utf-8"?>
<p:tagLst xmlns:p="http://schemas.openxmlformats.org/presentationml/2006/main">
  <p:tag name="AS_UNIQUEID" val="1646"/>
</p:tagLst>
</file>

<file path=ppt/tags/tag79.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ags/tag8.xml><?xml version="1.0" encoding="utf-8"?>
<p:tagLst xmlns:p="http://schemas.openxmlformats.org/presentationml/2006/main">
  <p:tag name="KSO_WM_DIAGRAM_VIRTUALLY_FRAME" val="{&quot;height&quot;:300.50496062992124,&quot;left&quot;:108.52913385826771,&quot;top&quot;:93.14503937007873,&quot;width&quot;:610.2247498197156}"/>
</p:tagLst>
</file>

<file path=ppt/tags/tag80.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ags/tag81.xml><?xml version="1.0" encoding="utf-8"?>
<p:tagLst xmlns:p="http://schemas.openxmlformats.org/presentationml/2006/main">
  <p:tag name="AS_UNIQUEID" val="1646"/>
</p:tagLst>
</file>

<file path=ppt/tags/tag82.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ags/tag83.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ags/tag84.xml><?xml version="1.0" encoding="utf-8"?>
<p:tagLst xmlns:p="http://schemas.openxmlformats.org/presentationml/2006/main">
  <p:tag name="AS_UNIQUEID" val="1646"/>
</p:tagLst>
</file>

<file path=ppt/tags/tag85.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ags/tag86.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300.50496062992124,&quot;left&quot;:108.52913385826771,&quot;top&quot;:93.14503937007873,&quot;width&quot;:610.2247498197156}"/>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AS_UNIQUEID" val="1646"/>
</p:tagLst>
</file>

<file path=ppt/tags/tag92.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ags/tag93.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AS_UNIQUEID" val="1646"/>
</p:tagLst>
</file>

<file path=ppt/tags/tag99.xml><?xml version="1.0" encoding="utf-8"?>
<p:tagLst xmlns:p="http://schemas.openxmlformats.org/presentationml/2006/main">
  <p:tag name="KSO_WM_DIAGRAM_VIRTUALLY_FRAME" val="{&quot;height&quot;:276.71015748031493,&quot;left&quot;:108.52913385826771,&quot;top&quot;:93.14503937007873,&quot;width&quot;:578.5068503937008}"/>
</p:tagLst>
</file>

<file path=ppt/theme/theme1.xml><?xml version="1.0" encoding="utf-8"?>
<a:theme xmlns:a="http://schemas.openxmlformats.org/drawingml/2006/main" name="Office 主题">
  <a:themeElements>
    <a:clrScheme name="01-蓝色方案2">
      <a:dk1>
        <a:srgbClr val="000000"/>
      </a:dk1>
      <a:lt1>
        <a:srgbClr val="FFFFFF"/>
      </a:lt1>
      <a:dk2>
        <a:srgbClr val="262626"/>
      </a:dk2>
      <a:lt2>
        <a:srgbClr val="F8F8F8"/>
      </a:lt2>
      <a:accent1>
        <a:srgbClr val="0089D2"/>
      </a:accent1>
      <a:accent2>
        <a:srgbClr val="039BE6"/>
      </a:accent2>
      <a:accent3>
        <a:srgbClr val="00A7F3"/>
      </a:accent3>
      <a:accent4>
        <a:srgbClr val="28B5F4"/>
      </a:accent4>
      <a:accent5>
        <a:srgbClr val="4FC2F9"/>
      </a:accent5>
      <a:accent6>
        <a:srgbClr val="80D5F9"/>
      </a:accent6>
      <a:hlink>
        <a:srgbClr val="0070C0"/>
      </a:hlink>
      <a:folHlink>
        <a:srgbClr val="0089D2"/>
      </a:folHlink>
    </a:clrScheme>
    <a:fontScheme name="Temp">
      <a:majorFont>
        <a:latin typeface="Jokerman"/>
        <a:ea typeface="微软雅黑"/>
        <a:cs typeface=""/>
      </a:majorFont>
      <a:minorFont>
        <a:latin typeface="Joker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17468</Words>
  <Application>WPS 演示</Application>
  <PresentationFormat>宽屏</PresentationFormat>
  <Paragraphs>628</Paragraphs>
  <Slides>43</Slides>
  <Notes>2</Notes>
  <HiddenSlides>0</HiddenSlides>
  <MMClips>3</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43</vt:i4>
      </vt:variant>
    </vt:vector>
  </HeadingPairs>
  <TitlesOfParts>
    <vt:vector size="63" baseType="lpstr">
      <vt:lpstr>Arial</vt:lpstr>
      <vt:lpstr>宋体</vt:lpstr>
      <vt:lpstr>Wingdings</vt:lpstr>
      <vt:lpstr>Lato Black</vt:lpstr>
      <vt:lpstr>Roboto</vt:lpstr>
      <vt:lpstr>微软雅黑</vt:lpstr>
      <vt:lpstr>Times New Roman</vt:lpstr>
      <vt:lpstr>Academy Engraved LET</vt:lpstr>
      <vt:lpstr>Times New Roman Bold</vt:lpstr>
      <vt:lpstr>Arial Unicode MS</vt:lpstr>
      <vt:lpstr>Segoe Print</vt:lpstr>
      <vt:lpstr>Comic Sans MS</vt:lpstr>
      <vt:lpstr>Wingdings</vt:lpstr>
      <vt:lpstr>Times New Roman Regular</vt:lpstr>
      <vt:lpstr>Jokerman</vt:lpstr>
      <vt:lpstr>Verdana</vt:lpstr>
      <vt:lpstr>Calibri</vt:lpstr>
      <vt:lpstr>HelveticaNeue</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熊猫办公tukuppt.com</Company>
  <LinksUpToDate>false</LinksUpToDate>
  <SharedDoc>false</SharedDoc>
  <HyperlinksChanged>false</HyperlinksChanged>
  <AppVersion>14.0000</AppVersion>
  <Manager>熊猫办公</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熊猫办公专注正版ppt</dc:title>
  <dc:creator>virginia</dc:creator>
  <dc:description>熊猫办公</dc:description>
  <cp:lastModifiedBy>Administrator</cp:lastModifiedBy>
  <cp:revision>98</cp:revision>
  <dcterms:created xsi:type="dcterms:W3CDTF">2024-09-22T15:26:00Z</dcterms:created>
  <dcterms:modified xsi:type="dcterms:W3CDTF">2024-10-08T05:57:00Z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C31C965C49F34DB1B4DF00D5CAF0C0D0_13</vt:lpwstr>
  </property>
</Properties>
</file>