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477" r:id="rId2"/>
    <p:sldId id="256" r:id="rId3"/>
    <p:sldId id="427" r:id="rId4"/>
    <p:sldId id="411" r:id="rId5"/>
    <p:sldId id="473" r:id="rId6"/>
    <p:sldId id="472" r:id="rId7"/>
    <p:sldId id="474" r:id="rId8"/>
    <p:sldId id="454" r:id="rId9"/>
    <p:sldId id="453" r:id="rId10"/>
    <p:sldId id="452" r:id="rId11"/>
    <p:sldId id="456" r:id="rId12"/>
    <p:sldId id="475" r:id="rId13"/>
    <p:sldId id="459" r:id="rId14"/>
    <p:sldId id="460" r:id="rId15"/>
    <p:sldId id="476" r:id="rId16"/>
    <p:sldId id="464" r:id="rId17"/>
    <p:sldId id="465" r:id="rId18"/>
    <p:sldId id="451" r:id="rId19"/>
  </p:sldIdLst>
  <p:sldSz cx="12195175" cy="6858000"/>
  <p:notesSz cx="6858000" cy="9144000"/>
  <p:embeddedFontLst>
    <p:embeddedFont>
      <p:font typeface="等线" panose="02010600030101010101" pitchFamily="2" charset="-122"/>
      <p:regular r:id="rId21"/>
      <p:bold r:id="rId22"/>
    </p:embeddedFont>
    <p:embeddedFont>
      <p:font typeface="华文新魏" panose="02010800040101010101" pitchFamily="2" charset="-122"/>
      <p:regular r:id="rId23"/>
    </p:embeddedFont>
    <p:embeddedFont>
      <p:font typeface="微软雅黑" panose="020B0503020204020204" pitchFamily="34" charset="-122"/>
      <p:regular r:id="rId24"/>
      <p:bold r:id="rId25"/>
    </p:embeddedFont>
    <p:embeddedFont>
      <p:font typeface="Brush Script MT" panose="03060802040406070304" pitchFamily="66" charset="0"/>
      <p:italic r:id="rId26"/>
    </p:embeddedFont>
    <p:embeddedFont>
      <p:font typeface="Times New Roman Bold" panose="02020803070505020304" pitchFamily="18" charset="0"/>
      <p:bold r:id="rId27"/>
    </p:embeddedFont>
  </p:embeddedFontLst>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69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08E"/>
    <a:srgbClr val="080808"/>
    <a:srgbClr val="DAA600"/>
    <a:srgbClr val="FABE00"/>
    <a:srgbClr val="FFD347"/>
    <a:srgbClr val="FFD961"/>
    <a:srgbClr val="2A90FF"/>
    <a:srgbClr val="F3F3F6"/>
    <a:srgbClr val="F3F3F3"/>
    <a:srgbClr val="67D3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8" autoAdjust="0"/>
    <p:restoredTop sz="94660"/>
  </p:normalViewPr>
  <p:slideViewPr>
    <p:cSldViewPr showGuides="1">
      <p:cViewPr varScale="1">
        <p:scale>
          <a:sx n="58" d="100"/>
          <a:sy n="58" d="100"/>
        </p:scale>
        <p:origin x="53" y="677"/>
      </p:cViewPr>
      <p:guideLst>
        <p:guide orient="horz" pos="2115"/>
        <p:guide pos="6971"/>
      </p:guideLst>
    </p:cSldViewPr>
  </p:slid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93"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01A41-A85B-4BA3-A58B-5DF29B5ACF29}" type="datetimeFigureOut">
              <a:rPr lang="zh-CN" altLang="en-US" smtClean="0"/>
              <a:t>2024/10/12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88F8D-94BC-43CD-A0DF-0660451385C5}" type="slidenum">
              <a:rPr lang="zh-CN" altLang="en-US" smtClean="0"/>
              <a:t>‹#›</a:t>
            </a:fld>
            <a:endParaRPr lang="zh-CN" altLang="en-US"/>
          </a:p>
        </p:txBody>
      </p:sp>
      <p:pic>
        <p:nvPicPr>
          <p:cNvPr id="8" name="图片 6" descr="logo横版 png">
            <a:extLst>
              <a:ext uri="{FF2B5EF4-FFF2-40B4-BE49-F238E27FC236}">
                <a16:creationId xmlns:a16="http://schemas.microsoft.com/office/drawing/2014/main" id="{2222BC26-37E5-CCAF-9E1A-0A60AA475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25" y="82550"/>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D44A6-22DF-4D39-AAFB-14E32C80B23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D44A6-22DF-4D39-AAFB-14E32C80B23E}"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0F106A-B819-471C-BB21-D8C0A0961F34}"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88F22F-F449-4453-81D0-F9B7771B5E46}"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0F106A-B819-471C-BB21-D8C0A0961F34}"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9_仅标题">
    <p:spTree>
      <p:nvGrpSpPr>
        <p:cNvPr id="1" name=""/>
        <p:cNvGrpSpPr/>
        <p:nvPr/>
      </p:nvGrpSpPr>
      <p:grpSpPr>
        <a:xfrm>
          <a:off x="0" y="0"/>
          <a:ext cx="0" cy="0"/>
          <a:chOff x="0" y="0"/>
          <a:chExt cx="0" cy="0"/>
        </a:xfrm>
      </p:grpSpPr>
      <p:pic>
        <p:nvPicPr>
          <p:cNvPr id="2" name="图片 6" descr="logo横版 png">
            <a:extLst>
              <a:ext uri="{FF2B5EF4-FFF2-40B4-BE49-F238E27FC236}">
                <a16:creationId xmlns:a16="http://schemas.microsoft.com/office/drawing/2014/main" id="{F272C776-B254-AE6D-9BC6-B9E8D4230E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77625" y="82550"/>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2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4" name="组合 3"/>
          <p:cNvGrpSpPr/>
          <p:nvPr userDrawn="1"/>
        </p:nvGrpSpPr>
        <p:grpSpPr>
          <a:xfrm>
            <a:off x="4693066" y="333450"/>
            <a:ext cx="2809043" cy="576064"/>
            <a:chOff x="406574" y="333450"/>
            <a:chExt cx="2808312" cy="576064"/>
          </a:xfrm>
        </p:grpSpPr>
        <p:sp>
          <p:nvSpPr>
            <p:cNvPr id="2" name="圆角矩形 1"/>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sp>
          <p:nvSpPr>
            <p:cNvPr id="3" name="TextBox 2"/>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6" name="直接连接符 5"/>
          <p:cNvCxnSpPr/>
          <p:nvPr userDrawn="1"/>
        </p:nvCxnSpPr>
        <p:spPr>
          <a:xfrm flipH="1">
            <a:off x="-127033"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7507654"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4" name="组合 3"/>
          <p:cNvGrpSpPr/>
          <p:nvPr userDrawn="1"/>
        </p:nvGrpSpPr>
        <p:grpSpPr>
          <a:xfrm>
            <a:off x="4693066" y="333450"/>
            <a:ext cx="280904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33"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7654"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transition spd="slow" advTm="0">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2024/10/12</a:t>
            </a:fld>
            <a:endParaRPr lang="zh-CN" altLang="en-US"/>
          </a:p>
        </p:txBody>
      </p:sp>
      <p:sp>
        <p:nvSpPr>
          <p:cNvPr id="3" name="页脚占位符 2"/>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a:t>
            </a:fld>
            <a:endParaRPr lang="zh-CN" altLang="en-US"/>
          </a:p>
        </p:txBody>
      </p:sp>
      <p:pic>
        <p:nvPicPr>
          <p:cNvPr id="5" name="图片 6" descr="logo横版 png">
            <a:extLst>
              <a:ext uri="{FF2B5EF4-FFF2-40B4-BE49-F238E27FC236}">
                <a16:creationId xmlns:a16="http://schemas.microsoft.com/office/drawing/2014/main" id="{DCECAC1B-304E-DF7E-94DF-51CD59F357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77625" y="82550"/>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仅标题">
    <p:spTree>
      <p:nvGrpSpPr>
        <p:cNvPr id="1" name=""/>
        <p:cNvGrpSpPr/>
        <p:nvPr/>
      </p:nvGrpSpPr>
      <p:grpSpPr>
        <a:xfrm>
          <a:off x="0" y="0"/>
          <a:ext cx="0" cy="0"/>
          <a:chOff x="0" y="0"/>
          <a:chExt cx="0" cy="0"/>
        </a:xfrm>
      </p:grpSpPr>
      <p:sp>
        <p:nvSpPr>
          <p:cNvPr id="2" name="矩形 1"/>
          <p:cNvSpPr/>
          <p:nvPr userDrawn="1"/>
        </p:nvSpPr>
        <p:spPr>
          <a:xfrm>
            <a:off x="318945" y="296652"/>
            <a:ext cx="11557284" cy="6264696"/>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6" descr="logo横版 png">
            <a:extLst>
              <a:ext uri="{FF2B5EF4-FFF2-40B4-BE49-F238E27FC236}">
                <a16:creationId xmlns:a16="http://schemas.microsoft.com/office/drawing/2014/main" id="{7E1E2725-2F63-EF76-A4F6-2F15EBC849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77625" y="82550"/>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l="-4000" r="-4000"/>
          </a:stretch>
        </a:blipFill>
        <a:effectLst/>
      </p:bgPr>
    </p:bg>
    <p:spTree>
      <p:nvGrpSpPr>
        <p:cNvPr id="1" name=""/>
        <p:cNvGrpSpPr/>
        <p:nvPr/>
      </p:nvGrpSpPr>
      <p:grpSpPr>
        <a:xfrm>
          <a:off x="0" y="0"/>
          <a:ext cx="0" cy="0"/>
          <a:chOff x="0" y="0"/>
          <a:chExt cx="0" cy="0"/>
        </a:xfrm>
      </p:grpSpPr>
      <p:pic>
        <p:nvPicPr>
          <p:cNvPr id="2" name="图片 6" descr="logo横版 png">
            <a:extLst>
              <a:ext uri="{FF2B5EF4-FFF2-40B4-BE49-F238E27FC236}">
                <a16:creationId xmlns:a16="http://schemas.microsoft.com/office/drawing/2014/main" id="{5E004C17-EE28-5AF3-C6FF-4F2CDBFB6E5A}"/>
              </a:ext>
            </a:extLst>
          </p:cNvPr>
          <p:cNvPicPr>
            <a:picLocks noChangeAspect="1" noChangeArrowheads="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11477625" y="82550"/>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slow">
    <p:comb/>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5.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4.xml"/><Relationship Id="rId5" Type="http://schemas.openxmlformats.org/officeDocument/2006/relationships/tags" Target="../tags/tag6.xml"/><Relationship Id="rId10" Type="http://schemas.openxmlformats.org/officeDocument/2006/relationships/slideLayout" Target="../slideLayouts/slideLayout3.xml"/><Relationship Id="rId4" Type="http://schemas.openxmlformats.org/officeDocument/2006/relationships/tags" Target="../tags/tag5.xml"/><Relationship Id="rId9" Type="http://schemas.openxmlformats.org/officeDocument/2006/relationships/tags" Target="../tags/tag10.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3.xml"/><Relationship Id="rId7" Type="http://schemas.openxmlformats.org/officeDocument/2006/relationships/notesSlide" Target="../notesSlides/notesSlide5.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3.xml"/><Relationship Id="rId5" Type="http://schemas.openxmlformats.org/officeDocument/2006/relationships/tags" Target="../tags/tag15.xml"/><Relationship Id="rId4"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8221DE6-A7FC-31B9-CEA8-9842874168E0}"/>
              </a:ext>
            </a:extLst>
          </p:cNvPr>
          <p:cNvSpPr>
            <a:spLocks noChangeArrowheads="1"/>
          </p:cNvSpPr>
          <p:nvPr/>
        </p:nvSpPr>
        <p:spPr bwMode="auto">
          <a:xfrm>
            <a:off x="762000" y="1246188"/>
            <a:ext cx="65389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a:defRPr>
                <a:solidFill>
                  <a:schemeClr val="tx1"/>
                </a:solidFill>
                <a:latin typeface="Arial" panose="020B0604020202020204" pitchFamily="34" charset="0"/>
                <a:ea typeface="黑体" panose="02010609060101010101" pitchFamily="49" charset="-122"/>
              </a:defRPr>
            </a:lvl2pPr>
            <a:lvl3pPr>
              <a:defRPr>
                <a:solidFill>
                  <a:schemeClr val="tx1"/>
                </a:solidFill>
                <a:latin typeface="Arial" panose="020B0604020202020204" pitchFamily="34" charset="0"/>
                <a:ea typeface="黑体" panose="02010609060101010101" pitchFamily="49" charset="-122"/>
              </a:defRPr>
            </a:lvl3pPr>
            <a:lvl4pPr>
              <a:defRPr>
                <a:solidFill>
                  <a:schemeClr val="tx1"/>
                </a:solidFill>
                <a:latin typeface="Arial" panose="020B0604020202020204" pitchFamily="34" charset="0"/>
                <a:ea typeface="黑体" panose="02010609060101010101" pitchFamily="49" charset="-122"/>
              </a:defRPr>
            </a:lvl4pPr>
            <a:lvl5pPr>
              <a:defRPr>
                <a:solidFill>
                  <a:schemeClr val="tx1"/>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p>
        </p:txBody>
      </p:sp>
      <p:sp>
        <p:nvSpPr>
          <p:cNvPr id="3" name="矩形 3">
            <a:extLst>
              <a:ext uri="{FF2B5EF4-FFF2-40B4-BE49-F238E27FC236}">
                <a16:creationId xmlns:a16="http://schemas.microsoft.com/office/drawing/2014/main" id="{D02FCDE8-FF03-DAC9-0169-19665F8369B9}"/>
              </a:ext>
            </a:extLst>
          </p:cNvPr>
          <p:cNvSpPr>
            <a:spLocks noChangeArrowheads="1"/>
          </p:cNvSpPr>
          <p:nvPr/>
        </p:nvSpPr>
        <p:spPr bwMode="auto">
          <a:xfrm>
            <a:off x="7835900" y="2009775"/>
            <a:ext cx="3603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a:defRPr>
                <a:solidFill>
                  <a:schemeClr val="tx1"/>
                </a:solidFill>
                <a:latin typeface="Arial" panose="020B0604020202020204" pitchFamily="34" charset="0"/>
                <a:ea typeface="黑体" panose="02010609060101010101" pitchFamily="49" charset="-122"/>
              </a:defRPr>
            </a:lvl2pPr>
            <a:lvl3pPr>
              <a:defRPr>
                <a:solidFill>
                  <a:schemeClr val="tx1"/>
                </a:solidFill>
                <a:latin typeface="Arial" panose="020B0604020202020204" pitchFamily="34" charset="0"/>
                <a:ea typeface="黑体" panose="02010609060101010101" pitchFamily="49" charset="-122"/>
              </a:defRPr>
            </a:lvl3pPr>
            <a:lvl4pPr>
              <a:defRPr>
                <a:solidFill>
                  <a:schemeClr val="tx1"/>
                </a:solidFill>
                <a:latin typeface="Arial" panose="020B0604020202020204" pitchFamily="34" charset="0"/>
                <a:ea typeface="黑体" panose="02010609060101010101" pitchFamily="49" charset="-122"/>
              </a:defRPr>
            </a:lvl4pPr>
            <a:lvl5pPr>
              <a:defRPr>
                <a:solidFill>
                  <a:schemeClr val="tx1"/>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r>
              <a:rPr lang="zh-CN" altLang="en-US" sz="4000" b="1">
                <a:latin typeface="华文新魏" panose="02010800040101010101" pitchFamily="2" charset="-122"/>
                <a:ea typeface="宋体" panose="02010600030101010101" pitchFamily="2" charset="-122"/>
              </a:rPr>
              <a:t>知识产权声明</a:t>
            </a:r>
          </a:p>
        </p:txBody>
      </p:sp>
      <p:pic>
        <p:nvPicPr>
          <p:cNvPr id="4" name="图片 11" descr="水印">
            <a:extLst>
              <a:ext uri="{FF2B5EF4-FFF2-40B4-BE49-F238E27FC236}">
                <a16:creationId xmlns:a16="http://schemas.microsoft.com/office/drawing/2014/main" id="{DD425A12-9911-6921-EAF6-9EE640D31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613" y="63500"/>
            <a:ext cx="4902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 descr="qrcode_for_gh_3a435f224ccf_1280">
            <a:extLst>
              <a:ext uri="{FF2B5EF4-FFF2-40B4-BE49-F238E27FC236}">
                <a16:creationId xmlns:a16="http://schemas.microsoft.com/office/drawing/2014/main" id="{D8FC24BE-254F-17FA-2B01-4008550467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7975" y="2717800"/>
            <a:ext cx="31099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122517"/>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cxnSp>
        <p:nvCxnSpPr>
          <p:cNvPr id="10" name="直接连接符 9"/>
          <p:cNvCxnSpPr/>
          <p:nvPr/>
        </p:nvCxnSpPr>
        <p:spPr>
          <a:xfrm>
            <a:off x="1449070" y="5179695"/>
            <a:ext cx="1268095" cy="0"/>
          </a:xfrm>
          <a:prstGeom prst="line">
            <a:avLst/>
          </a:prstGeom>
          <a:solidFill>
            <a:schemeClr val="accent1"/>
          </a:solid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9304020" y="2570480"/>
            <a:ext cx="1268095" cy="0"/>
          </a:xfrm>
          <a:prstGeom prst="line">
            <a:avLst/>
          </a:prstGeom>
          <a:solidFill>
            <a:schemeClr val="accent4"/>
          </a:solid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3383301" y="81178"/>
            <a:ext cx="5184576" cy="706755"/>
          </a:xfrm>
          <a:prstGeom prst="rect">
            <a:avLst/>
          </a:prstGeom>
          <a:noFill/>
          <a:effectLst/>
        </p:spPr>
        <p:txBody>
          <a:bodyPr wrap="square" rtlCol="0">
            <a:spAutoFit/>
          </a:bodyPr>
          <a:lstStyle/>
          <a:p>
            <a:pPr algn="ctr"/>
            <a:r>
              <a:rPr lang="zh-CN" altLang="en-US" sz="4000" dirty="0">
                <a:solidFill>
                  <a:schemeClr val="tx2">
                    <a:lumMod val="65000"/>
                    <a:lumOff val="35000"/>
                  </a:schemeClr>
                </a:solidFill>
                <a:cs typeface="+mn-ea"/>
                <a:sym typeface="+mn-lt"/>
              </a:rPr>
              <a:t>活动感受</a:t>
            </a:r>
          </a:p>
        </p:txBody>
      </p:sp>
      <p:cxnSp>
        <p:nvCxnSpPr>
          <p:cNvPr id="39" name="直接连接符 38"/>
          <p:cNvCxnSpPr/>
          <p:nvPr/>
        </p:nvCxnSpPr>
        <p:spPr>
          <a:xfrm>
            <a:off x="1449214"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638106"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84885" y="836930"/>
            <a:ext cx="10812780" cy="4869815"/>
          </a:xfrm>
          <a:prstGeom prst="rect">
            <a:avLst/>
          </a:prstGeom>
          <a:noFill/>
        </p:spPr>
        <p:txBody>
          <a:bodyPr wrap="square" rtlCol="0">
            <a:noAutofit/>
          </a:bodyPr>
          <a:lstStyle/>
          <a:p>
            <a:pPr>
              <a:lnSpc>
                <a:spcPct val="100000"/>
              </a:lnSpc>
            </a:pPr>
            <a:r>
              <a:rPr lang="zh-CN" altLang="en-US" dirty="0">
                <a:highlight>
                  <a:srgbClr val="FFFF00"/>
                </a:highlight>
                <a:latin typeface="Times New Roman Regular" panose="02020603050405020304" charset="0"/>
                <a:cs typeface="Times New Roman Regular" panose="02020603050405020304" charset="0"/>
              </a:rPr>
              <a:t>角度1：自豪成就感</a:t>
            </a:r>
          </a:p>
          <a:p>
            <a:pPr>
              <a:lnSpc>
                <a:spcPct val="100000"/>
              </a:lnSpc>
            </a:pPr>
            <a:r>
              <a:rPr lang="zh-CN" altLang="en-US" sz="2400" dirty="0">
                <a:latin typeface="Times New Roman Regular" panose="02020603050405020304" charset="0"/>
                <a:cs typeface="Times New Roman Regular" panose="02020603050405020304" charset="0"/>
              </a:rPr>
              <a:t>As the online cross-cultural exchange event unfolded, I couldn't help but feel a profound sense of accomplishment and pride. </a:t>
            </a:r>
          </a:p>
          <a:p>
            <a:pPr>
              <a:lnSpc>
                <a:spcPct val="100000"/>
              </a:lnSpc>
            </a:pPr>
            <a:r>
              <a:rPr lang="zh-CN" altLang="en-US" sz="2400" dirty="0">
                <a:latin typeface="Times New Roman Regular" panose="02020603050405020304" charset="0"/>
                <a:cs typeface="Times New Roman Regular" panose="02020603050405020304" charset="0"/>
              </a:rPr>
              <a:t>Witnessing the </a:t>
            </a:r>
            <a:r>
              <a:rPr lang="zh-CN" altLang="en-US" sz="2400" b="1" dirty="0">
                <a:latin typeface="Times New Roman Bold" panose="02020603050405020304" charset="0"/>
                <a:cs typeface="Times New Roman Bold" panose="02020603050405020304" charset="0"/>
              </a:rPr>
              <a:t>seamless blend of diverse cultures</a:t>
            </a:r>
            <a:r>
              <a:rPr lang="zh-CN" altLang="en-US" sz="2400" dirty="0">
                <a:latin typeface="Times New Roman Regular" panose="02020603050405020304" charset="0"/>
                <a:cs typeface="Times New Roman Regular" panose="02020603050405020304" charset="0"/>
              </a:rPr>
              <a:t> through activities like calligraphy, martial arts, and paper-cutting, I was reminded of the power of unity and collaboration. </a:t>
            </a:r>
          </a:p>
          <a:p>
            <a:pPr>
              <a:lnSpc>
                <a:spcPct val="100000"/>
              </a:lnSpc>
            </a:pPr>
            <a:r>
              <a:rPr lang="zh-CN" altLang="en-US" sz="2400" dirty="0">
                <a:latin typeface="Times New Roman Regular" panose="02020603050405020304" charset="0"/>
                <a:cs typeface="Times New Roman Regular" panose="02020603050405020304" charset="0"/>
              </a:rPr>
              <a:t>It was a </a:t>
            </a:r>
            <a:r>
              <a:rPr lang="zh-CN" altLang="en-US" sz="2400" b="1" dirty="0">
                <a:latin typeface="Times New Roman Bold" panose="02020603050405020304" charset="0"/>
                <a:cs typeface="Times New Roman Bold" panose="02020603050405020304" charset="0"/>
              </a:rPr>
              <a:t>humbling experience</a:t>
            </a:r>
            <a:r>
              <a:rPr lang="zh-CN" altLang="en-US" sz="2400" dirty="0">
                <a:latin typeface="Times New Roman Regular" panose="02020603050405020304" charset="0"/>
                <a:cs typeface="Times New Roman Regular" panose="02020603050405020304" charset="0"/>
              </a:rPr>
              <a:t> that highlighted the value of hard work and dedication in preserving and promoting our rich cultural heritage.</a:t>
            </a:r>
          </a:p>
          <a:p>
            <a:pPr>
              <a:lnSpc>
                <a:spcPct val="100000"/>
              </a:lnSpc>
            </a:pPr>
            <a:endParaRPr lang="zh-CN" altLang="en-US" dirty="0">
              <a:latin typeface="Times New Roman Regular" panose="02020603050405020304" charset="0"/>
              <a:cs typeface="Times New Roman Regular" panose="02020603050405020304" charset="0"/>
            </a:endParaRPr>
          </a:p>
          <a:p>
            <a:pPr>
              <a:lnSpc>
                <a:spcPct val="100000"/>
              </a:lnSpc>
            </a:pPr>
            <a:r>
              <a:rPr lang="zh-CN" altLang="en-US" dirty="0">
                <a:highlight>
                  <a:srgbClr val="FFFF00"/>
                </a:highlight>
                <a:latin typeface="Times New Roman Regular" panose="02020603050405020304" charset="0"/>
                <a:cs typeface="Times New Roman Regular" panose="02020603050405020304" charset="0"/>
              </a:rPr>
              <a:t>角度2：共鸣与尊重</a:t>
            </a:r>
          </a:p>
          <a:p>
            <a:pPr>
              <a:lnSpc>
                <a:spcPct val="100000"/>
              </a:lnSpc>
            </a:pPr>
            <a:r>
              <a:rPr lang="zh-CN" altLang="en-US" sz="2400" dirty="0">
                <a:latin typeface="Times New Roman Regular" panose="02020603050405020304" charset="0"/>
                <a:cs typeface="Times New Roman Regular" panose="02020603050405020304" charset="0"/>
              </a:rPr>
              <a:t>Participating in the online cross-cultural exchange event with our foreign counterparts, I was struck by a sense of</a:t>
            </a:r>
            <a:r>
              <a:rPr lang="zh-CN" altLang="en-US" sz="2400" b="1" dirty="0">
                <a:latin typeface="Times New Roman Bold" panose="02020603050405020304" charset="0"/>
                <a:cs typeface="Times New Roman Bold" panose="02020603050405020304" charset="0"/>
              </a:rPr>
              <a:t> collective pride and mutual respect</a:t>
            </a:r>
            <a:r>
              <a:rPr lang="zh-CN" altLang="en-US" sz="2400" dirty="0">
                <a:latin typeface="Times New Roman Regular" panose="02020603050405020304" charset="0"/>
                <a:cs typeface="Times New Roman Regular" panose="02020603050405020304" charset="0"/>
              </a:rPr>
              <a:t>. </a:t>
            </a:r>
          </a:p>
          <a:p>
            <a:pPr>
              <a:lnSpc>
                <a:spcPct val="100000"/>
              </a:lnSpc>
            </a:pPr>
            <a:r>
              <a:rPr lang="zh-CN" altLang="en-US" sz="2400" dirty="0">
                <a:latin typeface="Times New Roman Regular" panose="02020603050405020304" charset="0"/>
                <a:cs typeface="Times New Roman Regular" panose="02020603050405020304" charset="0"/>
              </a:rPr>
              <a:t>As we engaged in activities such as calligraphy, martial arts, and paper-cutting, I realized that each form of </a:t>
            </a:r>
            <a:r>
              <a:rPr lang="zh-CN" altLang="en-US" sz="2400" b="1" dirty="0">
                <a:latin typeface="Times New Roman Bold" panose="02020603050405020304" charset="0"/>
                <a:cs typeface="Times New Roman Bold" panose="02020603050405020304" charset="0"/>
              </a:rPr>
              <a:t>cultural expression carries its own significance </a:t>
            </a:r>
            <a:r>
              <a:rPr lang="zh-CN" altLang="en-US" sz="2400" dirty="0">
                <a:latin typeface="Times New Roman Regular" panose="02020603050405020304" charset="0"/>
                <a:cs typeface="Times New Roman Regular" panose="02020603050405020304" charset="0"/>
              </a:rPr>
              <a:t>and </a:t>
            </a:r>
            <a:r>
              <a:rPr lang="zh-CN" altLang="en-US" sz="2400" b="1" dirty="0">
                <a:latin typeface="Times New Roman Bold" panose="02020603050405020304" charset="0"/>
                <a:cs typeface="Times New Roman Bold" panose="02020603050405020304" charset="0"/>
              </a:rPr>
              <a:t>deserves our reverence</a:t>
            </a:r>
            <a:r>
              <a:rPr lang="zh-CN" altLang="en-US" sz="2400" dirty="0">
                <a:latin typeface="Times New Roman Regular" panose="02020603050405020304" charset="0"/>
                <a:cs typeface="Times New Roman Regular" panose="02020603050405020304" charset="0"/>
              </a:rPr>
              <a:t>. </a:t>
            </a:r>
          </a:p>
          <a:p>
            <a:pPr>
              <a:lnSpc>
                <a:spcPct val="100000"/>
              </a:lnSpc>
            </a:pPr>
            <a:r>
              <a:rPr lang="zh-CN" altLang="en-US" sz="2400" dirty="0">
                <a:latin typeface="Times New Roman Regular" panose="02020603050405020304" charset="0"/>
                <a:cs typeface="Times New Roman Regular" panose="02020603050405020304" charset="0"/>
              </a:rPr>
              <a:t>It was a humbling reminder that every aspect of our shared human experience, no matter how seemingly trivial, holds value and deserves our respect.</a:t>
            </a: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13" name="TextBox 76"/>
          <p:cNvSpPr txBox="1"/>
          <p:nvPr/>
        </p:nvSpPr>
        <p:spPr>
          <a:xfrm>
            <a:off x="3361076" y="81178"/>
            <a:ext cx="5184576" cy="706755"/>
          </a:xfrm>
          <a:prstGeom prst="rect">
            <a:avLst/>
          </a:prstGeom>
          <a:noFill/>
          <a:effectLst/>
        </p:spPr>
        <p:txBody>
          <a:bodyPr wrap="square" rtlCol="0">
            <a:spAutoFit/>
          </a:bodyPr>
          <a:lstStyle/>
          <a:p>
            <a:pPr algn="ctr"/>
            <a:r>
              <a:rPr lang="zh-CN" altLang="en-US" sz="4000" dirty="0">
                <a:solidFill>
                  <a:srgbClr val="080808"/>
                </a:solidFill>
                <a:cs typeface="+mn-ea"/>
                <a:sym typeface="+mn-lt"/>
              </a:rPr>
              <a:t>活动感受</a:t>
            </a:r>
          </a:p>
        </p:txBody>
      </p:sp>
      <p:cxnSp>
        <p:nvCxnSpPr>
          <p:cNvPr id="14" name="直接连接符 13"/>
          <p:cNvCxnSpPr/>
          <p:nvPr/>
        </p:nvCxnSpPr>
        <p:spPr>
          <a:xfrm>
            <a:off x="1449214"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638106"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24865" y="1125220"/>
            <a:ext cx="10257155" cy="2245360"/>
          </a:xfrm>
          <a:prstGeom prst="rect">
            <a:avLst/>
          </a:prstGeom>
          <a:noFill/>
        </p:spPr>
        <p:txBody>
          <a:bodyPr wrap="square" rtlCol="0">
            <a:spAutoFit/>
          </a:bodyPr>
          <a:lstStyle/>
          <a:p>
            <a:r>
              <a:rPr lang="zh-CN" altLang="en-US" sz="2000" dirty="0">
                <a:latin typeface="Times New Roman Regular" panose="02020603050405020304" charset="0"/>
                <a:cs typeface="Times New Roman Regular" panose="02020603050405020304" charset="0"/>
              </a:rPr>
              <a:t>角度3：开眼经历</a:t>
            </a:r>
          </a:p>
          <a:p>
            <a:r>
              <a:rPr lang="zh-CN" altLang="en-US" sz="2000" dirty="0">
                <a:latin typeface="Times New Roman Regular" panose="02020603050405020304" charset="0"/>
                <a:cs typeface="Times New Roman Regular" panose="02020603050405020304" charset="0"/>
              </a:rPr>
              <a:t>The online cross-cultural exchange event with our international partner school proved to be an eye-opening and transformative experience. Through </a:t>
            </a:r>
            <a:r>
              <a:rPr lang="en-US" altLang="zh-CN" sz="2000" dirty="0">
                <a:latin typeface="Times New Roman Regular" panose="02020603050405020304" charset="0"/>
                <a:cs typeface="Times New Roman Regular" panose="02020603050405020304" charset="0"/>
              </a:rPr>
              <a:t>a</a:t>
            </a:r>
            <a:r>
              <a:rPr lang="zh-CN" altLang="en-US" sz="2000" dirty="0">
                <a:latin typeface="Times New Roman Regular" panose="02020603050405020304" charset="0"/>
                <a:cs typeface="Times New Roman Regular" panose="02020603050405020304" charset="0"/>
              </a:rPr>
              <a:t> diverse array of activities, such as calligraphy, martial arts, and paper-cutting, we were exposed to the rich tapestry of global traditions. It was a profound reminder that labor, in all its forms, should be honored and cherished as a reflection of our shared humanity and the invaluable contributions of each culture to the world's heritage.</a:t>
            </a:r>
          </a:p>
        </p:txBody>
      </p:sp>
      <p:sp>
        <p:nvSpPr>
          <p:cNvPr id="3" name="矩形 2"/>
          <p:cNvSpPr/>
          <p:nvPr/>
        </p:nvSpPr>
        <p:spPr>
          <a:xfrm>
            <a:off x="840740" y="3468370"/>
            <a:ext cx="10312400" cy="3230245"/>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0" name="文本框 9"/>
          <p:cNvSpPr txBox="1"/>
          <p:nvPr/>
        </p:nvSpPr>
        <p:spPr>
          <a:xfrm>
            <a:off x="1449070" y="3837305"/>
            <a:ext cx="9178290" cy="2861310"/>
          </a:xfrm>
          <a:prstGeom prst="rect">
            <a:avLst/>
          </a:prstGeom>
          <a:noFill/>
        </p:spPr>
        <p:txBody>
          <a:bodyPr wrap="square" rtlCol="0">
            <a:spAutoFit/>
          </a:bodyPr>
          <a:lstStyle/>
          <a:p>
            <a:r>
              <a:rPr lang="en-US" altLang="zh-CN" dirty="0">
                <a:latin typeface="Times New Roman Regular" panose="02020603050405020304" charset="0"/>
                <a:cs typeface="Times New Roman Regular" panose="02020603050405020304" charset="0"/>
              </a:rPr>
              <a:t>1.</a:t>
            </a:r>
            <a:r>
              <a:rPr lang="zh-CN" altLang="en-US" dirty="0">
                <a:latin typeface="Times New Roman Regular" panose="02020603050405020304" charset="0"/>
                <a:cs typeface="Times New Roman Regular" panose="02020603050405020304" charset="0"/>
              </a:rPr>
              <a:t>feel inspired to actively engage in cross-cultural learning</a:t>
            </a:r>
            <a:r>
              <a:rPr lang="en-US" altLang="zh-CN" dirty="0">
                <a:latin typeface="Times New Roman Regular" panose="02020603050405020304" charset="0"/>
                <a:cs typeface="Times New Roman Regular" panose="02020603050405020304" charset="0"/>
              </a:rPr>
              <a:t> </a:t>
            </a:r>
            <a:r>
              <a:rPr lang="zh-CN" altLang="en-US" dirty="0">
                <a:latin typeface="Times New Roman Regular" panose="02020603050405020304" charset="0"/>
                <a:cs typeface="Times New Roman Regular" panose="02020603050405020304" charset="0"/>
              </a:rPr>
              <a:t>and appreciate the joy that comes from sharing our cultural heritage</a:t>
            </a:r>
          </a:p>
          <a:p>
            <a:r>
              <a:rPr lang="en-US" altLang="zh-CN" dirty="0">
                <a:latin typeface="Times New Roman Regular" panose="02020603050405020304" charset="0"/>
                <a:cs typeface="Times New Roman Regular" panose="02020603050405020304" charset="0"/>
              </a:rPr>
              <a:t>2.</a:t>
            </a:r>
            <a:r>
              <a:rPr lang="zh-CN" altLang="en-US" dirty="0">
                <a:latin typeface="Times New Roman Regular" panose="02020603050405020304" charset="0"/>
                <a:cs typeface="Times New Roman Regular" panose="02020603050405020304" charset="0"/>
              </a:rPr>
              <a:t>embrace the idea that every cultural tradition holds its own significance</a:t>
            </a:r>
          </a:p>
          <a:p>
            <a:r>
              <a:rPr lang="en-US" altLang="zh-CN" dirty="0">
                <a:latin typeface="Times New Roman Regular" panose="02020603050405020304" charset="0"/>
                <a:cs typeface="Times New Roman Regular" panose="02020603050405020304" charset="0"/>
              </a:rPr>
              <a:t>3.</a:t>
            </a:r>
            <a:r>
              <a:rPr lang="zh-CN" altLang="en-US" dirty="0">
                <a:latin typeface="Times New Roman Regular" panose="02020603050405020304" charset="0"/>
                <a:cs typeface="Times New Roman Regular" panose="02020603050405020304" charset="0"/>
              </a:rPr>
              <a:t>acknowledge the satisfaction derived from contributing to cultural diversity</a:t>
            </a:r>
          </a:p>
          <a:p>
            <a:r>
              <a:rPr lang="en-US" altLang="zh-CN" dirty="0">
                <a:latin typeface="Times New Roman Regular" panose="02020603050405020304" charset="0"/>
                <a:cs typeface="Times New Roman Regular" panose="02020603050405020304" charset="0"/>
              </a:rPr>
              <a:t>4.</a:t>
            </a:r>
            <a:r>
              <a:rPr lang="zh-CN" altLang="en-US" dirty="0">
                <a:latin typeface="Times New Roman Regular" panose="02020603050405020304" charset="0"/>
                <a:cs typeface="Times New Roman Regular" panose="02020603050405020304" charset="0"/>
              </a:rPr>
              <a:t>gain a new perspective on the dignity of cultural traditions</a:t>
            </a:r>
          </a:p>
          <a:p>
            <a:r>
              <a:rPr lang="en-US" altLang="zh-CN" dirty="0">
                <a:latin typeface="Times New Roman Regular" panose="02020603050405020304" charset="0"/>
                <a:cs typeface="Times New Roman Regular" panose="02020603050405020304" charset="0"/>
              </a:rPr>
              <a:t>5.</a:t>
            </a:r>
            <a:r>
              <a:rPr lang="zh-CN" altLang="en-US" dirty="0">
                <a:latin typeface="Times New Roman Regular" panose="02020603050405020304" charset="0"/>
                <a:cs typeface="Times New Roman Regular" panose="02020603050405020304" charset="0"/>
              </a:rPr>
              <a:t>appreciate the value of hard work and dedication in preserving cultural heritage</a:t>
            </a:r>
          </a:p>
          <a:p>
            <a:r>
              <a:rPr lang="en-US" altLang="zh-CN" dirty="0">
                <a:latin typeface="Times New Roman Regular" panose="02020603050405020304" charset="0"/>
                <a:cs typeface="Times New Roman Regular" panose="02020603050405020304" charset="0"/>
              </a:rPr>
              <a:t>6.</a:t>
            </a:r>
            <a:r>
              <a:rPr lang="zh-CN" altLang="en-US" dirty="0">
                <a:latin typeface="Times New Roman Regular" panose="02020603050405020304" charset="0"/>
                <a:cs typeface="Times New Roman Regular" panose="02020603050405020304" charset="0"/>
              </a:rPr>
              <a:t>realize the profound impact of cultural exchange on fostering mutual understanding</a:t>
            </a:r>
          </a:p>
          <a:p>
            <a:r>
              <a:rPr lang="en-US" altLang="zh-CN" dirty="0">
                <a:latin typeface="Times New Roman Regular" panose="02020603050405020304" charset="0"/>
                <a:cs typeface="Times New Roman Regular" panose="02020603050405020304" charset="0"/>
              </a:rPr>
              <a:t>7.</a:t>
            </a:r>
            <a:r>
              <a:rPr lang="zh-CN" altLang="en-US" dirty="0">
                <a:latin typeface="Times New Roman Regular" panose="02020603050405020304" charset="0"/>
                <a:cs typeface="Times New Roman Regular" panose="02020603050405020304" charset="0"/>
              </a:rPr>
              <a:t>understand the joy that comes from discovering new aspects of the world</a:t>
            </a:r>
          </a:p>
          <a:p>
            <a:r>
              <a:rPr lang="en-US" altLang="zh-CN" dirty="0">
                <a:latin typeface="Times New Roman Regular" panose="02020603050405020304" charset="0"/>
                <a:cs typeface="Times New Roman Regular" panose="02020603050405020304" charset="0"/>
              </a:rPr>
              <a:t>8.</a:t>
            </a:r>
            <a:r>
              <a:rPr lang="zh-CN" altLang="en-US" dirty="0">
                <a:latin typeface="Times New Roman Regular" panose="02020603050405020304" charset="0"/>
                <a:cs typeface="Times New Roman Regular" panose="02020603050405020304" charset="0"/>
              </a:rPr>
              <a:t>embrace the idea that every cultural tradition holds its own unique charm</a:t>
            </a:r>
          </a:p>
          <a:p>
            <a:r>
              <a:rPr lang="en-US" altLang="zh-CN" dirty="0">
                <a:latin typeface="Times New Roman Regular" panose="02020603050405020304" charset="0"/>
                <a:cs typeface="Times New Roman Regular" panose="02020603050405020304" charset="0"/>
              </a:rPr>
              <a:t>9.</a:t>
            </a:r>
            <a:r>
              <a:rPr lang="zh-CN" altLang="en-US" dirty="0">
                <a:latin typeface="Times New Roman Regular" panose="02020603050405020304" charset="0"/>
                <a:cs typeface="Times New Roman Regular" panose="02020603050405020304" charset="0"/>
              </a:rPr>
              <a:t>acknowledge the satisfaction derived from expanding our cultural knowledge and understandin</a:t>
            </a:r>
            <a:r>
              <a:rPr lang="en-US" altLang="zh-CN" dirty="0">
                <a:latin typeface="Times New Roman Regular" panose="02020603050405020304" charset="0"/>
                <a:cs typeface="Times New Roman Regular" panose="02020603050405020304" charset="0"/>
              </a:rPr>
              <a:t>g</a:t>
            </a:r>
          </a:p>
        </p:txBody>
      </p:sp>
      <p:sp>
        <p:nvSpPr>
          <p:cNvPr id="11" name="文本框 10"/>
          <p:cNvSpPr txBox="1"/>
          <p:nvPr/>
        </p:nvSpPr>
        <p:spPr>
          <a:xfrm>
            <a:off x="4945380" y="3573145"/>
            <a:ext cx="2135505" cy="368300"/>
          </a:xfrm>
          <a:prstGeom prst="rect">
            <a:avLst/>
          </a:prstGeom>
          <a:noFill/>
        </p:spPr>
        <p:txBody>
          <a:bodyPr wrap="square" rtlCol="0">
            <a:spAutoFit/>
          </a:bodyPr>
          <a:lstStyle/>
          <a:p>
            <a:pPr algn="ctr"/>
            <a:r>
              <a:rPr lang="zh-CN" altLang="en-US"/>
              <a:t>相关语料表达</a:t>
            </a:r>
          </a:p>
        </p:txBody>
      </p:sp>
    </p:spTree>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7519840" y="2019030"/>
            <a:ext cx="772160" cy="706755"/>
          </a:xfrm>
          <a:prstGeom prst="rect">
            <a:avLst/>
          </a:prstGeom>
          <a:noFill/>
          <a:effectLst/>
        </p:spPr>
        <p:txBody>
          <a:bodyPr wrap="none" rtlCol="0">
            <a:spAutoFit/>
          </a:bodyPr>
          <a:lstStyle/>
          <a:p>
            <a:r>
              <a:rPr lang="en-US" altLang="zh-CN" sz="4000" dirty="0">
                <a:solidFill>
                  <a:schemeClr val="accent3"/>
                </a:solidFill>
                <a:cs typeface="+mn-ea"/>
                <a:sym typeface="+mn-lt"/>
              </a:rPr>
              <a:t>03</a:t>
            </a:r>
          </a:p>
        </p:txBody>
      </p:sp>
      <p:sp>
        <p:nvSpPr>
          <p:cNvPr id="15" name="TextBox 76"/>
          <p:cNvSpPr txBox="1"/>
          <p:nvPr/>
        </p:nvSpPr>
        <p:spPr>
          <a:xfrm>
            <a:off x="5313682" y="2781609"/>
            <a:ext cx="5184576" cy="922020"/>
          </a:xfrm>
          <a:prstGeom prst="rect">
            <a:avLst/>
          </a:prstGeom>
          <a:noFill/>
          <a:effectLst/>
        </p:spPr>
        <p:txBody>
          <a:bodyPr wrap="square" rtlCol="0">
            <a:spAutoFit/>
          </a:bodyPr>
          <a:lstStyle/>
          <a:p>
            <a:pPr algn="ctr"/>
            <a:r>
              <a:rPr lang="zh-CN" altLang="en-US" sz="5400" dirty="0">
                <a:solidFill>
                  <a:schemeClr val="accent2"/>
                </a:solidFill>
                <a:cs typeface="+mn-ea"/>
                <a:sym typeface="+mn-lt"/>
              </a:rPr>
              <a:t>范文赏析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17" name="TextBox 76"/>
          <p:cNvSpPr txBox="1"/>
          <p:nvPr/>
        </p:nvSpPr>
        <p:spPr>
          <a:xfrm>
            <a:off x="3383301" y="81178"/>
            <a:ext cx="5184576" cy="706755"/>
          </a:xfrm>
          <a:prstGeom prst="rect">
            <a:avLst/>
          </a:prstGeom>
          <a:noFill/>
          <a:effectLst/>
        </p:spPr>
        <p:txBody>
          <a:bodyPr wrap="square" rtlCol="0">
            <a:spAutoFit/>
          </a:bodyPr>
          <a:lstStyle/>
          <a:p>
            <a:pPr algn="ctr"/>
            <a:r>
              <a:rPr lang="zh-CN" altLang="en-US" sz="4000" dirty="0">
                <a:solidFill>
                  <a:srgbClr val="080808"/>
                </a:solidFill>
                <a:cs typeface="+mn-ea"/>
                <a:sym typeface="+mn-lt"/>
              </a:rPr>
              <a:t>官方范文</a:t>
            </a:r>
          </a:p>
        </p:txBody>
      </p:sp>
      <p:cxnSp>
        <p:nvCxnSpPr>
          <p:cNvPr id="18" name="直接连接符 17"/>
          <p:cNvCxnSpPr/>
          <p:nvPr/>
        </p:nvCxnSpPr>
        <p:spPr>
          <a:xfrm>
            <a:off x="1449214"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638106"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12495" y="1125220"/>
            <a:ext cx="10530205" cy="4731385"/>
          </a:xfrm>
          <a:prstGeom prst="rect">
            <a:avLst/>
          </a:prstGeom>
          <a:noFill/>
        </p:spPr>
        <p:txBody>
          <a:bodyPr wrap="square" rtlCol="0">
            <a:noAutofit/>
          </a:bodyPr>
          <a:lstStyle/>
          <a:p>
            <a:r>
              <a:rPr lang="en-US" altLang="zh-CN" sz="2400">
                <a:latin typeface="Times New Roman Regular" panose="02020603050405020304" charset="0"/>
                <a:cs typeface="Times New Roman Regular" panose="02020603050405020304" charset="0"/>
              </a:rPr>
              <a:t>    </a:t>
            </a:r>
            <a:r>
              <a:rPr lang="zh-CN" altLang="en-US" sz="2400">
                <a:latin typeface="Times New Roman Regular" panose="02020603050405020304" charset="0"/>
                <a:cs typeface="Times New Roman Regular" panose="02020603050405020304" charset="0"/>
              </a:rPr>
              <a:t>I'm writing to share with you an online cross-cultural exhibition exchange activity held last week.</a:t>
            </a:r>
          </a:p>
          <a:p>
            <a:r>
              <a:rPr lang="en-US" altLang="zh-CN" sz="2400">
                <a:latin typeface="Times New Roman Regular" panose="02020603050405020304" charset="0"/>
                <a:cs typeface="Times New Roman Regular" panose="02020603050405020304" charset="0"/>
              </a:rPr>
              <a:t>    </a:t>
            </a:r>
            <a:r>
              <a:rPr lang="zh-CN" altLang="en-US" sz="2400">
                <a:latin typeface="Times New Roman Regular" panose="02020603050405020304" charset="0"/>
                <a:cs typeface="Times New Roman Regular" panose="02020603050405020304" charset="0"/>
              </a:rPr>
              <a:t>In this activity I chose to showcase Chinese calligraphy as it is an integral part of our culture that dates back thousands of years. Featuring </a:t>
            </a:r>
            <a:r>
              <a:rPr lang="zh-CN" altLang="en-US" sz="2400" b="1">
                <a:latin typeface="Times New Roman Bold" panose="02020603050405020304" charset="0"/>
                <a:cs typeface="Times New Roman Bold" panose="02020603050405020304" charset="0"/>
              </a:rPr>
              <a:t>diverse and distinctive </a:t>
            </a:r>
            <a:r>
              <a:rPr lang="zh-CN" altLang="en-US" sz="2400">
                <a:latin typeface="Times New Roman Regular" panose="02020603050405020304" charset="0"/>
                <a:cs typeface="Times New Roman Regular" panose="02020603050405020304" charset="0"/>
              </a:rPr>
              <a:t>styles, Chinese calligraphy, whose tools and materials are well</a:t>
            </a:r>
            <a:r>
              <a:rPr lang="en-US" altLang="zh-CN" sz="2400">
                <a:latin typeface="Times New Roman Regular" panose="02020603050405020304" charset="0"/>
                <a:cs typeface="Times New Roman Regular" panose="02020603050405020304" charset="0"/>
              </a:rPr>
              <a:t>-</a:t>
            </a:r>
            <a:r>
              <a:rPr lang="zh-CN" altLang="en-US" sz="2400">
                <a:latin typeface="Times New Roman Regular" panose="02020603050405020304" charset="0"/>
                <a:cs typeface="Times New Roman Regular" panose="02020603050405020304" charset="0"/>
              </a:rPr>
              <a:t>known“the Four Treasures of the Study", conveys the writer's unique characters, rich thoughts and emotions. Not only does it reflect the </a:t>
            </a:r>
            <a:r>
              <a:rPr lang="zh-CN" altLang="en-US" sz="2400" b="1">
                <a:latin typeface="Times New Roman Bold" panose="02020603050405020304" charset="0"/>
                <a:cs typeface="Times New Roman Bold" panose="02020603050405020304" charset="0"/>
              </a:rPr>
              <a:t>beauty and elegance</a:t>
            </a:r>
            <a:r>
              <a:rPr lang="zh-CN" altLang="en-US" sz="2400">
                <a:latin typeface="Times New Roman Regular" panose="02020603050405020304" charset="0"/>
                <a:cs typeface="Times New Roman Regular" panose="02020603050405020304" charset="0"/>
              </a:rPr>
              <a:t> of the Chinese language but also embodies the </a:t>
            </a:r>
            <a:r>
              <a:rPr lang="zh-CN" altLang="en-US" sz="2400" b="1">
                <a:latin typeface="Times New Roman Bold" panose="02020603050405020304" charset="0"/>
                <a:cs typeface="Times New Roman Bold" panose="02020603050405020304" charset="0"/>
              </a:rPr>
              <a:t>spirit and philosophy</a:t>
            </a:r>
            <a:r>
              <a:rPr lang="zh-CN" altLang="en-US" sz="2400">
                <a:latin typeface="Times New Roman Regular" panose="02020603050405020304" charset="0"/>
                <a:cs typeface="Times New Roman Regular" panose="02020603050405020304" charset="0"/>
              </a:rPr>
              <a:t> of our people.</a:t>
            </a:r>
          </a:p>
          <a:p>
            <a:r>
              <a:rPr lang="en-US" altLang="zh-CN" sz="2400">
                <a:latin typeface="Times New Roman Regular" panose="02020603050405020304" charset="0"/>
                <a:cs typeface="Times New Roman Regular" panose="02020603050405020304" charset="0"/>
              </a:rPr>
              <a:t>    </a:t>
            </a:r>
            <a:r>
              <a:rPr lang="zh-CN" altLang="en-US" sz="2400">
                <a:latin typeface="Times New Roman Regular" panose="02020603050405020304" charset="0"/>
                <a:cs typeface="Times New Roman Regular" panose="02020603050405020304" charset="0"/>
              </a:rPr>
              <a:t>Participating in this event has broadened my horizons and deepened my understanding of cultural diversity. It has also reminded me of the power of art in bridging gaps between different</a:t>
            </a:r>
            <a:r>
              <a:rPr lang="en-US" altLang="zh-CN" sz="2400">
                <a:latin typeface="Times New Roman Regular" panose="02020603050405020304" charset="0"/>
                <a:cs typeface="Times New Roman Regular" panose="02020603050405020304" charset="0"/>
              </a:rPr>
              <a:t> </a:t>
            </a:r>
            <a:r>
              <a:rPr lang="zh-CN" altLang="en-US" sz="2400">
                <a:latin typeface="Times New Roman Regular" panose="02020603050405020304" charset="0"/>
                <a:cs typeface="Times New Roman Regular" panose="02020603050405020304" charset="0"/>
              </a:rPr>
              <a:t>cultures and fostering mutual understanding and respect. Looking forward to hearing from you soon.</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grpSp>
        <p:nvGrpSpPr>
          <p:cNvPr id="69" name="Group 9"/>
          <p:cNvGrpSpPr/>
          <p:nvPr/>
        </p:nvGrpSpPr>
        <p:grpSpPr bwMode="auto">
          <a:xfrm>
            <a:off x="7145338" y="3914778"/>
            <a:ext cx="863600" cy="641351"/>
            <a:chOff x="0" y="0"/>
            <a:chExt cx="374651" cy="277813"/>
          </a:xfrm>
          <a:solidFill>
            <a:schemeClr val="bg1"/>
          </a:solidFill>
        </p:grpSpPr>
        <p:sp>
          <p:nvSpPr>
            <p:cNvPr id="70" name="Freeform 17"/>
            <p:cNvSpPr/>
            <p:nvPr/>
          </p:nvSpPr>
          <p:spPr bwMode="auto">
            <a:xfrm>
              <a:off x="141288" y="66675"/>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bg1"/>
                </a:solidFill>
                <a:cs typeface="+mn-ea"/>
                <a:sym typeface="+mn-lt"/>
              </a:endParaRPr>
            </a:p>
          </p:txBody>
        </p:sp>
        <p:sp>
          <p:nvSpPr>
            <p:cNvPr id="71" name="Freeform 18"/>
            <p:cNvSpPr/>
            <p:nvPr/>
          </p:nvSpPr>
          <p:spPr bwMode="auto">
            <a:xfrm>
              <a:off x="0" y="0"/>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bg1"/>
                </a:solidFill>
                <a:cs typeface="+mn-ea"/>
                <a:sym typeface="+mn-lt"/>
              </a:endParaRPr>
            </a:p>
          </p:txBody>
        </p:sp>
      </p:grpSp>
      <p:grpSp>
        <p:nvGrpSpPr>
          <p:cNvPr id="72" name="Group 12"/>
          <p:cNvGrpSpPr/>
          <p:nvPr/>
        </p:nvGrpSpPr>
        <p:grpSpPr bwMode="auto">
          <a:xfrm>
            <a:off x="4256089" y="5286375"/>
            <a:ext cx="727075" cy="711200"/>
            <a:chOff x="0" y="0"/>
            <a:chExt cx="249238" cy="244475"/>
          </a:xfrm>
          <a:solidFill>
            <a:schemeClr val="bg1"/>
          </a:solidFill>
        </p:grpSpPr>
        <p:sp>
          <p:nvSpPr>
            <p:cNvPr id="73" name="Freeform 50"/>
            <p:cNvSpPr/>
            <p:nvPr/>
          </p:nvSpPr>
          <p:spPr bwMode="auto">
            <a:xfrm>
              <a:off x="0" y="0"/>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accent2"/>
                </a:solidFill>
                <a:cs typeface="+mn-ea"/>
                <a:sym typeface="+mn-lt"/>
              </a:endParaRPr>
            </a:p>
          </p:txBody>
        </p:sp>
        <p:sp>
          <p:nvSpPr>
            <p:cNvPr id="74" name="Oval 51"/>
            <p:cNvSpPr/>
            <p:nvPr/>
          </p:nvSpPr>
          <p:spPr bwMode="auto">
            <a:xfrm>
              <a:off x="100013" y="100012"/>
              <a:ext cx="49213" cy="47625"/>
            </a:xfrm>
            <a:prstGeom prst="ellipse">
              <a:avLst/>
            </a:pr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accent2"/>
                </a:solidFill>
                <a:cs typeface="+mn-ea"/>
                <a:sym typeface="+mn-lt"/>
              </a:endParaRPr>
            </a:p>
          </p:txBody>
        </p:sp>
      </p:grpSp>
      <p:grpSp>
        <p:nvGrpSpPr>
          <p:cNvPr id="75" name="Group 15"/>
          <p:cNvGrpSpPr/>
          <p:nvPr/>
        </p:nvGrpSpPr>
        <p:grpSpPr bwMode="auto">
          <a:xfrm>
            <a:off x="4219577" y="2466975"/>
            <a:ext cx="862012" cy="636588"/>
            <a:chOff x="0" y="0"/>
            <a:chExt cx="346075" cy="255588"/>
          </a:xfrm>
          <a:solidFill>
            <a:schemeClr val="bg1"/>
          </a:solidFill>
        </p:grpSpPr>
        <p:sp>
          <p:nvSpPr>
            <p:cNvPr id="76" name="Freeform 108"/>
            <p:cNvSpPr/>
            <p:nvPr/>
          </p:nvSpPr>
          <p:spPr bwMode="auto">
            <a:xfrm>
              <a:off x="122237" y="17780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 name="T12" fmla="*/ 0 60000 65536"/>
                <a:gd name="T13" fmla="*/ 0 60000 65536"/>
                <a:gd name="T14" fmla="*/ 0 60000 65536"/>
                <a:gd name="T15" fmla="*/ 0 60000 65536"/>
                <a:gd name="T16" fmla="*/ 0 60000 65536"/>
                <a:gd name="T17" fmla="*/ 0 60000 65536"/>
                <a:gd name="T18" fmla="*/ 0 w 38"/>
                <a:gd name="T19" fmla="*/ 0 h 30"/>
                <a:gd name="T20" fmla="*/ 38 w 3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accent2"/>
                </a:solidFill>
                <a:cs typeface="+mn-ea"/>
                <a:sym typeface="+mn-lt"/>
              </a:endParaRPr>
            </a:p>
          </p:txBody>
        </p:sp>
        <p:sp>
          <p:nvSpPr>
            <p:cNvPr id="77" name="Freeform 109"/>
            <p:cNvSpPr/>
            <p:nvPr/>
          </p:nvSpPr>
          <p:spPr bwMode="auto">
            <a:xfrm>
              <a:off x="57150" y="8890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9"/>
                <a:gd name="T32" fmla="*/ 88 w 88"/>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accent2"/>
                </a:solidFill>
                <a:cs typeface="+mn-ea"/>
                <a:sym typeface="+mn-lt"/>
              </a:endParaRPr>
            </a:p>
          </p:txBody>
        </p:sp>
        <p:sp>
          <p:nvSpPr>
            <p:cNvPr id="78" name="Freeform 110"/>
            <p:cNvSpPr/>
            <p:nvPr/>
          </p:nvSpPr>
          <p:spPr bwMode="auto">
            <a:xfrm>
              <a:off x="0" y="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52"/>
                <a:gd name="T35" fmla="*/ 132 w 132"/>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accent2"/>
                </a:solidFill>
                <a:cs typeface="+mn-ea"/>
                <a:sym typeface="+mn-lt"/>
              </a:endParaRPr>
            </a:p>
          </p:txBody>
        </p:sp>
      </p:grpSp>
      <p:sp>
        <p:nvSpPr>
          <p:cNvPr id="93" name="矩形 47"/>
          <p:cNvSpPr/>
          <p:nvPr/>
        </p:nvSpPr>
        <p:spPr bwMode="auto">
          <a:xfrm>
            <a:off x="5162551" y="2597154"/>
            <a:ext cx="3068637" cy="7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9pPr>
          </a:lstStyle>
          <a:p>
            <a:pPr eaLnBrk="1" fontAlgn="base" hangingPunct="1">
              <a:lnSpc>
                <a:spcPct val="110000"/>
              </a:lnSpc>
              <a:spcBef>
                <a:spcPct val="0"/>
              </a:spcBef>
              <a:spcAft>
                <a:spcPct val="0"/>
              </a:spcAft>
              <a:buFont typeface="Arial" panose="020B0604020202020204" pitchFamily="34" charset="0"/>
              <a:buNone/>
            </a:pPr>
            <a:r>
              <a:rPr lang="zh-CN" altLang="en-US" sz="1335" dirty="0">
                <a:solidFill>
                  <a:schemeClr val="bg1"/>
                </a:solidFill>
                <a:latin typeface="+mn-lt"/>
                <a:ea typeface="+mn-ea"/>
                <a:cs typeface="+mn-ea"/>
                <a:sym typeface="+mn-lt"/>
              </a:rPr>
              <a:t>在此录入上述图表的描述说明，在此录入上述图表的描述说明，在此录入上述图表的描述说明。</a:t>
            </a:r>
            <a:endParaRPr lang="zh-CN" altLang="en-US" sz="1865" dirty="0">
              <a:solidFill>
                <a:schemeClr val="bg1"/>
              </a:solidFill>
              <a:latin typeface="+mn-lt"/>
              <a:ea typeface="+mn-ea"/>
              <a:cs typeface="+mn-ea"/>
              <a:sym typeface="+mn-lt"/>
            </a:endParaRPr>
          </a:p>
        </p:txBody>
      </p:sp>
      <p:sp>
        <p:nvSpPr>
          <p:cNvPr id="95" name="矩形 47"/>
          <p:cNvSpPr/>
          <p:nvPr/>
        </p:nvSpPr>
        <p:spPr bwMode="auto">
          <a:xfrm>
            <a:off x="5162551" y="5473704"/>
            <a:ext cx="3068637" cy="7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9pPr>
          </a:lstStyle>
          <a:p>
            <a:pPr eaLnBrk="1" fontAlgn="base" hangingPunct="1">
              <a:lnSpc>
                <a:spcPct val="110000"/>
              </a:lnSpc>
              <a:spcBef>
                <a:spcPct val="0"/>
              </a:spcBef>
              <a:spcAft>
                <a:spcPct val="0"/>
              </a:spcAft>
              <a:buFont typeface="Arial" panose="020B0604020202020204" pitchFamily="34" charset="0"/>
              <a:buNone/>
            </a:pPr>
            <a:r>
              <a:rPr lang="zh-CN" altLang="en-US" sz="1335" dirty="0">
                <a:solidFill>
                  <a:schemeClr val="bg1"/>
                </a:solidFill>
                <a:latin typeface="+mn-lt"/>
                <a:ea typeface="+mn-ea"/>
                <a:cs typeface="+mn-ea"/>
                <a:sym typeface="+mn-lt"/>
              </a:rPr>
              <a:t>在此录入上述图表的描述说明，在此录入上述图表的描述说明，在此录入上述图表的描述说明。</a:t>
            </a:r>
            <a:endParaRPr lang="zh-CN" altLang="en-US" sz="1865" dirty="0">
              <a:solidFill>
                <a:schemeClr val="bg1"/>
              </a:solidFill>
              <a:latin typeface="+mn-lt"/>
              <a:ea typeface="+mn-ea"/>
              <a:cs typeface="+mn-ea"/>
              <a:sym typeface="+mn-lt"/>
            </a:endParaRPr>
          </a:p>
        </p:txBody>
      </p:sp>
      <p:sp>
        <p:nvSpPr>
          <p:cNvPr id="96" name="矩形 51"/>
          <p:cNvSpPr/>
          <p:nvPr/>
        </p:nvSpPr>
        <p:spPr bwMode="auto">
          <a:xfrm>
            <a:off x="4048129" y="3621088"/>
            <a:ext cx="1552575" cy="3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865" b="1">
                <a:solidFill>
                  <a:schemeClr val="bg1"/>
                </a:solidFill>
                <a:latin typeface="+mn-lt"/>
                <a:ea typeface="+mn-ea"/>
                <a:cs typeface="+mn-ea"/>
                <a:sym typeface="+mn-lt"/>
              </a:rPr>
              <a:t>添加标题</a:t>
            </a:r>
            <a:endParaRPr lang="en-US" altLang="zh-CN" sz="1865" b="1">
              <a:solidFill>
                <a:schemeClr val="bg1"/>
              </a:solidFill>
              <a:latin typeface="+mn-lt"/>
              <a:ea typeface="+mn-ea"/>
              <a:cs typeface="+mn-ea"/>
              <a:sym typeface="+mn-lt"/>
            </a:endParaRPr>
          </a:p>
        </p:txBody>
      </p:sp>
      <p:sp>
        <p:nvSpPr>
          <p:cNvPr id="97" name="矩形 47"/>
          <p:cNvSpPr/>
          <p:nvPr/>
        </p:nvSpPr>
        <p:spPr bwMode="auto">
          <a:xfrm>
            <a:off x="4048128" y="4041778"/>
            <a:ext cx="3068637" cy="7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charset="0"/>
              </a:defRPr>
            </a:lvl9pPr>
          </a:lstStyle>
          <a:p>
            <a:pPr eaLnBrk="1" fontAlgn="base" hangingPunct="1">
              <a:lnSpc>
                <a:spcPct val="110000"/>
              </a:lnSpc>
              <a:spcBef>
                <a:spcPct val="0"/>
              </a:spcBef>
              <a:spcAft>
                <a:spcPct val="0"/>
              </a:spcAft>
              <a:buFont typeface="Arial" panose="020B0604020202020204" pitchFamily="34" charset="0"/>
              <a:buNone/>
            </a:pPr>
            <a:r>
              <a:rPr lang="zh-CN" altLang="en-US" sz="1335" dirty="0">
                <a:solidFill>
                  <a:schemeClr val="bg1"/>
                </a:solidFill>
                <a:latin typeface="+mn-lt"/>
                <a:ea typeface="+mn-ea"/>
                <a:cs typeface="+mn-ea"/>
                <a:sym typeface="+mn-lt"/>
              </a:rPr>
              <a:t>在此录入上述图表的描述说明，在此录入上述图表的描述说明，在此录入上述图表的描述说明。</a:t>
            </a:r>
            <a:endParaRPr lang="zh-CN" altLang="en-US" sz="1865" dirty="0">
              <a:solidFill>
                <a:schemeClr val="bg1"/>
              </a:solidFill>
              <a:latin typeface="+mn-lt"/>
              <a:ea typeface="+mn-ea"/>
              <a:cs typeface="+mn-ea"/>
              <a:sym typeface="+mn-lt"/>
            </a:endParaRPr>
          </a:p>
        </p:txBody>
      </p:sp>
      <p:sp>
        <p:nvSpPr>
          <p:cNvPr id="37" name="TextBox 76"/>
          <p:cNvSpPr txBox="1"/>
          <p:nvPr/>
        </p:nvSpPr>
        <p:spPr>
          <a:xfrm>
            <a:off x="3383301" y="81178"/>
            <a:ext cx="5184576" cy="706755"/>
          </a:xfrm>
          <a:prstGeom prst="rect">
            <a:avLst/>
          </a:prstGeom>
          <a:noFill/>
          <a:effectLst/>
        </p:spPr>
        <p:txBody>
          <a:bodyPr wrap="square" rtlCol="0">
            <a:spAutoFit/>
          </a:bodyPr>
          <a:lstStyle/>
          <a:p>
            <a:pPr algn="ctr"/>
            <a:r>
              <a:rPr lang="zh-CN" altLang="en-US" sz="4000" dirty="0">
                <a:solidFill>
                  <a:srgbClr val="080808"/>
                </a:solidFill>
                <a:cs typeface="+mn-ea"/>
                <a:sym typeface="+mn-lt"/>
              </a:rPr>
              <a:t>下水作文</a:t>
            </a:r>
          </a:p>
        </p:txBody>
      </p:sp>
      <p:cxnSp>
        <p:nvCxnSpPr>
          <p:cNvPr id="38" name="直接连接符 37"/>
          <p:cNvCxnSpPr/>
          <p:nvPr/>
        </p:nvCxnSpPr>
        <p:spPr>
          <a:xfrm>
            <a:off x="1449214"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638106"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416685" y="908685"/>
            <a:ext cx="9253220" cy="5426710"/>
          </a:xfrm>
          <a:prstGeom prst="rect">
            <a:avLst/>
          </a:prstGeom>
          <a:noFill/>
        </p:spPr>
        <p:txBody>
          <a:bodyPr wrap="square" rtlCol="0">
            <a:noAutofit/>
          </a:bodyPr>
          <a:lstStyle/>
          <a:p>
            <a:pPr algn="just"/>
            <a:r>
              <a:rPr lang="en-US" altLang="zh-CN" dirty="0">
                <a:highlight>
                  <a:srgbClr val="000000">
                    <a:alpha val="0"/>
                  </a:srgbClr>
                </a:highlight>
                <a:latin typeface="Times New Roman Regular" panose="02020603050405020304" charset="0"/>
                <a:cs typeface="Times New Roman Regular" panose="02020603050405020304" charset="0"/>
                <a:sym typeface="+mn-ea"/>
              </a:rPr>
              <a:t>   </a:t>
            </a:r>
            <a:r>
              <a:rPr lang="en-US" altLang="zh-CN" sz="2400" dirty="0">
                <a:highlight>
                  <a:srgbClr val="000000">
                    <a:alpha val="0"/>
                  </a:srgbClr>
                </a:highlight>
                <a:latin typeface="Times New Roman Regular" panose="02020603050405020304" charset="0"/>
                <a:cs typeface="Times New Roman Regular" panose="02020603050405020304" charset="0"/>
                <a:sym typeface="+mn-ea"/>
              </a:rPr>
              <a:t> </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I'm writing to share with you an online cross-cultural exhibition exchange activity held last week.</a:t>
            </a:r>
            <a:endParaRPr lang="zh-CN" altLang="en-US" sz="2400" dirty="0">
              <a:highlight>
                <a:srgbClr val="000000">
                  <a:alpha val="0"/>
                </a:srgbClr>
              </a:highlight>
              <a:latin typeface="Times New Roman Regular" panose="02020603050405020304" charset="0"/>
              <a:cs typeface="Times New Roman Regular" panose="02020603050405020304" charset="0"/>
            </a:endParaRPr>
          </a:p>
          <a:p>
            <a:pPr algn="just"/>
            <a:r>
              <a:rPr lang="en-US" altLang="zh-CN" sz="2400" dirty="0">
                <a:highlight>
                  <a:srgbClr val="000000">
                    <a:alpha val="0"/>
                  </a:srgbClr>
                </a:highlight>
                <a:latin typeface="Times New Roman Regular" panose="02020603050405020304" charset="0"/>
                <a:cs typeface="Times New Roman Regular" panose="02020603050405020304" charset="0"/>
                <a:sym typeface="+mn-ea"/>
              </a:rPr>
              <a:t>    To begin with, w</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e commenced with a</a:t>
            </a:r>
            <a:r>
              <a:rPr lang="zh-CN" altLang="en-US" sz="2400" b="1" dirty="0">
                <a:highlight>
                  <a:srgbClr val="000000">
                    <a:alpha val="0"/>
                  </a:srgbClr>
                </a:highlight>
                <a:latin typeface="Times New Roman Bold" panose="02020603050405020304" charset="0"/>
                <a:cs typeface="Times New Roman Bold" panose="02020603050405020304" charset="0"/>
                <a:sym typeface="+mn-ea"/>
              </a:rPr>
              <a:t> captivating demonstration</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 of calligraphy, an </a:t>
            </a:r>
            <a:r>
              <a:rPr lang="zh-CN" altLang="en-US" sz="2400" dirty="0">
                <a:solidFill>
                  <a:schemeClr val="tx1"/>
                </a:solidFill>
                <a:highlight>
                  <a:srgbClr val="000000">
                    <a:alpha val="0"/>
                  </a:srgbClr>
                </a:highlight>
                <a:latin typeface="Times New Roman Regular" panose="02020603050405020304" charset="0"/>
                <a:cs typeface="Times New Roman Regular" panose="02020603050405020304" charset="0"/>
                <a:sym typeface="+mn-ea"/>
              </a:rPr>
              <a:t>art </a:t>
            </a:r>
            <a:r>
              <a:rPr lang="en-US" altLang="zh-CN" sz="2400" dirty="0">
                <a:solidFill>
                  <a:schemeClr val="tx1"/>
                </a:solidFill>
                <a:highlight>
                  <a:srgbClr val="000000">
                    <a:alpha val="0"/>
                  </a:srgbClr>
                </a:highlight>
                <a:latin typeface="Times New Roman Regular" panose="02020603050405020304" charset="0"/>
                <a:cs typeface="Times New Roman Regular" panose="02020603050405020304" charset="0"/>
                <a:sym typeface="+mn-ea"/>
              </a:rPr>
              <a:t>form</a:t>
            </a:r>
            <a:r>
              <a:rPr lang="en-US" altLang="zh-CN" sz="2400" dirty="0">
                <a:highlight>
                  <a:srgbClr val="000000">
                    <a:alpha val="0"/>
                  </a:srgbClr>
                </a:highlight>
                <a:latin typeface="Times New Roman Regular" panose="02020603050405020304" charset="0"/>
                <a:cs typeface="Times New Roman Regular" panose="02020603050405020304" charset="0"/>
                <a:sym typeface="+mn-ea"/>
              </a:rPr>
              <a:t> </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that embodies the essence of Chinese culture, </a:t>
            </a:r>
            <a:r>
              <a:rPr lang="en-US" altLang="zh-CN" sz="2400" dirty="0">
                <a:highlight>
                  <a:srgbClr val="000000">
                    <a:alpha val="0"/>
                  </a:srgbClr>
                </a:highlight>
                <a:latin typeface="Times New Roman Regular" panose="02020603050405020304" charset="0"/>
                <a:cs typeface="Times New Roman Regular" panose="02020603050405020304" charset="0"/>
                <a:sym typeface="+mn-ea"/>
              </a:rPr>
              <a:t>through which</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 </a:t>
            </a:r>
            <a:r>
              <a:rPr lang="en-US" altLang="zh-CN" sz="2400" dirty="0">
                <a:highlight>
                  <a:srgbClr val="000000">
                    <a:alpha val="0"/>
                  </a:srgbClr>
                </a:highlight>
                <a:latin typeface="Times New Roman Regular" panose="02020603050405020304" charset="0"/>
                <a:cs typeface="Times New Roman Regular" panose="02020603050405020304" charset="0"/>
                <a:sym typeface="+mn-ea"/>
              </a:rPr>
              <a:t>we fully immersed ourselves in </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the elegance and depth of this ancient practice.</a:t>
            </a:r>
            <a:r>
              <a:rPr lang="en-US" altLang="zh-CN" sz="2400" dirty="0">
                <a:highlight>
                  <a:srgbClr val="000000">
                    <a:alpha val="0"/>
                  </a:srgbClr>
                </a:highlight>
                <a:latin typeface="Times New Roman Regular" panose="02020603050405020304" charset="0"/>
                <a:cs typeface="Times New Roman Regular" panose="02020603050405020304" charset="0"/>
                <a:sym typeface="+mn-ea"/>
              </a:rPr>
              <a:t> What followed was</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 a thrilling martial arts performance, </a:t>
            </a:r>
            <a:r>
              <a:rPr lang="en-US" altLang="zh-CN" sz="2400" dirty="0">
                <a:highlight>
                  <a:srgbClr val="000000">
                    <a:alpha val="0"/>
                  </a:srgbClr>
                </a:highlight>
                <a:latin typeface="Times New Roman Regular" panose="02020603050405020304" charset="0"/>
                <a:cs typeface="Times New Roman Regular" panose="02020603050405020304" charset="0"/>
                <a:sym typeface="+mn-ea"/>
              </a:rPr>
              <a:t>showcasing </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the discipline and strength that underpin this </a:t>
            </a:r>
            <a:r>
              <a:rPr lang="zh-CN" altLang="en-US" sz="2400" b="1" dirty="0">
                <a:highlight>
                  <a:srgbClr val="000000">
                    <a:alpha val="0"/>
                  </a:srgbClr>
                </a:highlight>
                <a:latin typeface="Times New Roman Bold" panose="02020603050405020304" charset="0"/>
                <a:cs typeface="Times New Roman Bold" panose="02020603050405020304" charset="0"/>
                <a:sym typeface="+mn-ea"/>
              </a:rPr>
              <a:t>iconic aspect </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of Chinese heritage.</a:t>
            </a:r>
            <a:r>
              <a:rPr lang="en-US" altLang="zh-CN" sz="2400" dirty="0">
                <a:highlight>
                  <a:srgbClr val="000000">
                    <a:alpha val="0"/>
                  </a:srgbClr>
                </a:highlight>
                <a:latin typeface="Times New Roman Regular" panose="02020603050405020304" charset="0"/>
                <a:cs typeface="Times New Roman Regular" panose="02020603050405020304" charset="0"/>
                <a:sym typeface="+mn-ea"/>
              </a:rPr>
              <a:t> </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Throughout the event, </a:t>
            </a:r>
            <a:r>
              <a:rPr lang="en-US" altLang="zh-CN" sz="2400" dirty="0">
                <a:highlight>
                  <a:srgbClr val="000000">
                    <a:alpha val="0"/>
                  </a:srgbClr>
                </a:highlight>
                <a:latin typeface="Times New Roman Regular" panose="02020603050405020304" charset="0"/>
                <a:cs typeface="Times New Roman Regular" panose="02020603050405020304" charset="0"/>
                <a:sym typeface="+mn-ea"/>
              </a:rPr>
              <a:t>the highlight </a:t>
            </a:r>
            <a:r>
              <a:rPr sz="2400" dirty="0">
                <a:highlight>
                  <a:srgbClr val="000000">
                    <a:alpha val="0"/>
                  </a:srgbClr>
                </a:highlight>
                <a:latin typeface="Times New Roman Regular" panose="02020603050405020304" charset="0"/>
                <a:cs typeface="Times New Roman Regular" panose="02020603050405020304" charset="0"/>
                <a:sym typeface="+mn-ea"/>
              </a:rPr>
              <a:t>was when participants</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 were encouraged to share their </a:t>
            </a:r>
            <a:r>
              <a:rPr lang="en-US" altLang="zh-CN" sz="2400" dirty="0">
                <a:highlight>
                  <a:srgbClr val="000000">
                    <a:alpha val="0"/>
                  </a:srgbClr>
                </a:highlight>
                <a:latin typeface="Times New Roman Regular" panose="02020603050405020304" charset="0"/>
                <a:cs typeface="Times New Roman Regular" panose="02020603050405020304" charset="0"/>
                <a:sym typeface="+mn-ea"/>
              </a:rPr>
              <a:t>distinctive </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insights and perspectives, </a:t>
            </a:r>
            <a:r>
              <a:rPr lang="zh-CN" altLang="en-US" sz="2400" b="1" dirty="0">
                <a:highlight>
                  <a:srgbClr val="000000">
                    <a:alpha val="0"/>
                  </a:srgbClr>
                </a:highlight>
                <a:latin typeface="Times New Roman Bold" panose="02020603050405020304" charset="0"/>
                <a:cs typeface="Times New Roman Bold" panose="02020603050405020304" charset="0"/>
                <a:sym typeface="+mn-ea"/>
              </a:rPr>
              <a:t>fostering a deeper understanding</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 and appreciation of the cultural nuances and values that define our respective nations.</a:t>
            </a:r>
            <a:endParaRPr lang="zh-CN" altLang="en-US" sz="2400" dirty="0">
              <a:highlight>
                <a:srgbClr val="000000">
                  <a:alpha val="0"/>
                </a:srgbClr>
              </a:highlight>
              <a:latin typeface="Times New Roman Regular" panose="02020603050405020304" charset="0"/>
              <a:cs typeface="Times New Roman Regular" panose="02020603050405020304" charset="0"/>
            </a:endParaRPr>
          </a:p>
          <a:p>
            <a:pPr algn="just"/>
            <a:r>
              <a:rPr lang="en-US" altLang="zh-CN" sz="2400" dirty="0">
                <a:highlight>
                  <a:srgbClr val="000000">
                    <a:alpha val="0"/>
                  </a:srgbClr>
                </a:highlight>
                <a:latin typeface="Times New Roman Regular" panose="02020603050405020304" charset="0"/>
                <a:cs typeface="Times New Roman Regular" panose="02020603050405020304" charset="0"/>
                <a:sym typeface="+mn-ea"/>
              </a:rPr>
              <a:t>   </a:t>
            </a:r>
            <a:r>
              <a:rPr lang="zh-CN" altLang="en-US" sz="2400" dirty="0">
                <a:highlight>
                  <a:srgbClr val="000000">
                    <a:alpha val="0"/>
                  </a:srgbClr>
                </a:highlight>
                <a:latin typeface="Times New Roman Regular" panose="02020603050405020304" charset="0"/>
                <a:cs typeface="Times New Roman Regular" panose="02020603050405020304" charset="0"/>
                <a:sym typeface="+mn-ea"/>
              </a:rPr>
              <a:t>The event, held in collaboration with our partner school abroad last week, was a humbling reminder that every aspect of our shared human experience, no matter how seemingly trivial, holds value and deserves our respect.</a:t>
            </a:r>
            <a:endParaRPr lang="zh-CN" altLang="en-US" sz="2400" dirty="0">
              <a:highlight>
                <a:srgbClr val="000000">
                  <a:alpha val="0"/>
                </a:srgbClr>
              </a:highlight>
              <a:latin typeface="Times New Roman Regular" panose="02020603050405020304" charset="0"/>
              <a:cs typeface="Times New Roman Regular" panose="02020603050405020304" charset="0"/>
            </a:endParaRPr>
          </a:p>
          <a:p>
            <a:endParaRPr lang="zh-CN" altLang="en-US" sz="2400" dirty="0">
              <a:highlight>
                <a:srgbClr val="000000">
                  <a:alpha val="0"/>
                </a:srgbClr>
              </a:highlight>
              <a:latin typeface="Times New Roman Regular" panose="02020603050405020304" charset="0"/>
              <a:cs typeface="Times New Roman Regular"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7375525" y="2091055"/>
            <a:ext cx="1014095" cy="921385"/>
          </a:xfrm>
          <a:prstGeom prst="rect">
            <a:avLst/>
          </a:prstGeom>
          <a:noFill/>
          <a:effectLst/>
        </p:spPr>
        <p:txBody>
          <a:bodyPr wrap="square" rtlCol="0">
            <a:noAutofit/>
          </a:bodyPr>
          <a:lstStyle/>
          <a:p>
            <a:r>
              <a:rPr lang="en-US" altLang="zh-CN" sz="4400" dirty="0">
                <a:solidFill>
                  <a:schemeClr val="accent3"/>
                </a:solidFill>
                <a:cs typeface="+mn-ea"/>
                <a:sym typeface="+mn-lt"/>
              </a:rPr>
              <a:t>04</a:t>
            </a:r>
          </a:p>
        </p:txBody>
      </p:sp>
      <p:sp>
        <p:nvSpPr>
          <p:cNvPr id="15" name="TextBox 76"/>
          <p:cNvSpPr txBox="1"/>
          <p:nvPr/>
        </p:nvSpPr>
        <p:spPr>
          <a:xfrm>
            <a:off x="5305556" y="2832027"/>
            <a:ext cx="5184576" cy="922020"/>
          </a:xfrm>
          <a:prstGeom prst="rect">
            <a:avLst/>
          </a:prstGeom>
          <a:noFill/>
          <a:effectLst/>
        </p:spPr>
        <p:txBody>
          <a:bodyPr wrap="square" rtlCol="0">
            <a:spAutoFit/>
          </a:bodyPr>
          <a:lstStyle/>
          <a:p>
            <a:pPr algn="ctr"/>
            <a:r>
              <a:rPr lang="zh-CN" altLang="en-US" sz="5400" dirty="0">
                <a:solidFill>
                  <a:schemeClr val="accent2"/>
                </a:solidFill>
                <a:cs typeface="+mn-ea"/>
                <a:sym typeface="+mn-lt"/>
              </a:rPr>
              <a:t>迁移延伸</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57" name="文本框 33"/>
          <p:cNvSpPr txBox="1"/>
          <p:nvPr/>
        </p:nvSpPr>
        <p:spPr>
          <a:xfrm>
            <a:off x="3369376" y="4720530"/>
            <a:ext cx="1215891" cy="966470"/>
          </a:xfrm>
          <a:prstGeom prst="rect">
            <a:avLst/>
          </a:prstGeom>
          <a:noFill/>
          <a:effectLst/>
        </p:spPr>
        <p:txBody>
          <a:bodyPr wrap="square" lIns="121917" tIns="60958" rIns="121917" bIns="60958" rtlCol="0">
            <a:spAutoFit/>
          </a:bodyPr>
          <a:lstStyle/>
          <a:p>
            <a:pPr algn="ctr"/>
            <a:r>
              <a:rPr lang="zh-CN" altLang="en-US" sz="1100" dirty="0">
                <a:solidFill>
                  <a:schemeClr val="bg1"/>
                </a:solidFill>
                <a:cs typeface="+mn-ea"/>
                <a:sym typeface="+mn-lt"/>
              </a:rPr>
              <a:t>单击此处添加本单击此处添加单单击此处添加文本单击此处添加单</a:t>
            </a:r>
            <a:endParaRPr lang="en-US" altLang="zh-CN" sz="1100" dirty="0">
              <a:solidFill>
                <a:schemeClr val="bg1"/>
              </a:solidFill>
              <a:cs typeface="+mn-ea"/>
              <a:sym typeface="+mn-lt"/>
            </a:endParaRPr>
          </a:p>
        </p:txBody>
      </p:sp>
      <p:sp>
        <p:nvSpPr>
          <p:cNvPr id="59" name="文本框 33"/>
          <p:cNvSpPr txBox="1"/>
          <p:nvPr/>
        </p:nvSpPr>
        <p:spPr>
          <a:xfrm>
            <a:off x="8365984" y="4720530"/>
            <a:ext cx="1215891" cy="969492"/>
          </a:xfrm>
          <a:prstGeom prst="rect">
            <a:avLst/>
          </a:prstGeom>
          <a:noFill/>
          <a:effectLst/>
        </p:spPr>
        <p:txBody>
          <a:bodyPr wrap="square" lIns="121917" tIns="60958" rIns="121917" bIns="60958" rtlCol="0">
            <a:spAutoFit/>
          </a:bodyPr>
          <a:lstStyle/>
          <a:p>
            <a:pPr algn="ctr"/>
            <a:r>
              <a:rPr lang="zh-CN" altLang="en-US" sz="1100" dirty="0">
                <a:solidFill>
                  <a:schemeClr val="bg1"/>
                </a:solidFill>
                <a:cs typeface="+mn-ea"/>
                <a:sym typeface="+mn-lt"/>
              </a:rPr>
              <a:t>单击此处添加文本单击此处添加单单击此处添加文本单击此处添加单</a:t>
            </a:r>
            <a:endParaRPr lang="en-US" altLang="zh-CN" sz="1100" dirty="0">
              <a:solidFill>
                <a:schemeClr val="bg1"/>
              </a:solidFill>
              <a:cs typeface="+mn-ea"/>
              <a:sym typeface="+mn-lt"/>
            </a:endParaRPr>
          </a:p>
        </p:txBody>
      </p:sp>
      <p:sp>
        <p:nvSpPr>
          <p:cNvPr id="63" name="TextBox 76"/>
          <p:cNvSpPr txBox="1"/>
          <p:nvPr/>
        </p:nvSpPr>
        <p:spPr>
          <a:xfrm>
            <a:off x="3361076" y="332638"/>
            <a:ext cx="5184576" cy="953135"/>
          </a:xfrm>
          <a:prstGeom prst="rect">
            <a:avLst/>
          </a:prstGeom>
          <a:noFill/>
          <a:effectLst/>
        </p:spPr>
        <p:txBody>
          <a:bodyPr wrap="square" rtlCol="0">
            <a:spAutoFit/>
          </a:bodyPr>
          <a:lstStyle/>
          <a:p>
            <a:pPr algn="ctr"/>
            <a:r>
              <a:rPr lang="zh-CN" altLang="en-US" sz="2800" b="1" dirty="0">
                <a:solidFill>
                  <a:srgbClr val="080808"/>
                </a:solidFill>
                <a:cs typeface="+mn-ea"/>
                <a:sym typeface="+mn-lt"/>
              </a:rPr>
              <a:t>类似主题：</a:t>
            </a:r>
            <a:r>
              <a:rPr lang="en-US" altLang="zh-CN" sz="2800" b="1" dirty="0">
                <a:solidFill>
                  <a:srgbClr val="080808"/>
                </a:solidFill>
                <a:cs typeface="+mn-ea"/>
                <a:sym typeface="+mn-lt"/>
              </a:rPr>
              <a:t>2025</a:t>
            </a:r>
            <a:r>
              <a:rPr lang="zh-CN" altLang="en-US" sz="2800" b="1" dirty="0">
                <a:solidFill>
                  <a:srgbClr val="080808"/>
                </a:solidFill>
                <a:cs typeface="+mn-ea"/>
                <a:sym typeface="+mn-lt"/>
              </a:rPr>
              <a:t>年江浙皖</a:t>
            </a:r>
          </a:p>
          <a:p>
            <a:pPr algn="ctr"/>
            <a:r>
              <a:rPr lang="en-US" altLang="zh-CN" sz="2800" b="1" dirty="0">
                <a:solidFill>
                  <a:srgbClr val="080808"/>
                </a:solidFill>
                <a:cs typeface="+mn-ea"/>
                <a:sym typeface="+mn-lt"/>
              </a:rPr>
              <a:t>10</a:t>
            </a:r>
            <a:r>
              <a:rPr lang="zh-CN" altLang="en-US" sz="2800" b="1" dirty="0">
                <a:solidFill>
                  <a:srgbClr val="080808"/>
                </a:solidFill>
                <a:cs typeface="+mn-ea"/>
                <a:sym typeface="+mn-lt"/>
              </a:rPr>
              <a:t>月联考</a:t>
            </a:r>
          </a:p>
        </p:txBody>
      </p:sp>
      <p:cxnSp>
        <p:nvCxnSpPr>
          <p:cNvPr id="64" name="直接连接符 63"/>
          <p:cNvCxnSpPr/>
          <p:nvPr/>
        </p:nvCxnSpPr>
        <p:spPr>
          <a:xfrm>
            <a:off x="1449214"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8638106"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417320" y="1701165"/>
            <a:ext cx="8864600" cy="3726815"/>
          </a:xfrm>
          <a:prstGeom prst="rect">
            <a:avLst/>
          </a:prstGeom>
          <a:noFill/>
        </p:spPr>
        <p:txBody>
          <a:bodyPr wrap="square" rtlCol="0" anchor="t">
            <a:noAutofit/>
          </a:bodyPr>
          <a:lstStyle/>
          <a:p>
            <a:pPr marL="0" indent="0">
              <a:lnSpc>
                <a:spcPct val="150000"/>
              </a:lnSpc>
              <a:buNone/>
            </a:pPr>
            <a:r>
              <a:rPr sz="2800">
                <a:latin typeface="微软雅黑" panose="020B0503020204020204" pitchFamily="34" charset="-122"/>
                <a:ea typeface="微软雅黑" panose="020B0503020204020204" pitchFamily="34" charset="-122"/>
                <a:cs typeface="微软雅黑" panose="020B0503020204020204" pitchFamily="34" charset="-122"/>
                <a:sym typeface="+mn-ea"/>
              </a:rPr>
              <a:t>假定你是李华，上周末你们全家去户外露营。请你给英国朋友Chris写一封邮件分享这次经历，内容包括:</a:t>
            </a:r>
          </a:p>
          <a:p>
            <a:pPr marL="0" indent="0">
              <a:lnSpc>
                <a:spcPct val="150000"/>
              </a:lnSpc>
              <a:buNone/>
            </a:pPr>
            <a:r>
              <a:rPr sz="2800">
                <a:latin typeface="微软雅黑" panose="020B0503020204020204" pitchFamily="34" charset="-122"/>
                <a:ea typeface="微软雅黑" panose="020B0503020204020204" pitchFamily="34" charset="-122"/>
                <a:cs typeface="微软雅黑" panose="020B0503020204020204" pitchFamily="34" charset="-122"/>
                <a:sym typeface="+mn-ea"/>
              </a:rPr>
              <a:t>(1)露营过程</a:t>
            </a:r>
          </a:p>
          <a:p>
            <a:pPr marL="0" indent="0">
              <a:lnSpc>
                <a:spcPct val="150000"/>
              </a:lnSpc>
              <a:buNone/>
            </a:pPr>
            <a:r>
              <a:rPr sz="2800">
                <a:latin typeface="微软雅黑" panose="020B0503020204020204" pitchFamily="34" charset="-122"/>
                <a:ea typeface="微软雅黑" panose="020B0503020204020204" pitchFamily="34" charset="-122"/>
                <a:cs typeface="微软雅黑" panose="020B0503020204020204" pitchFamily="34" charset="-122"/>
                <a:sym typeface="+mn-ea"/>
              </a:rPr>
              <a:t>(2)你的感想。</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0" name="TextBox 76"/>
          <p:cNvSpPr txBox="1"/>
          <p:nvPr/>
        </p:nvSpPr>
        <p:spPr>
          <a:xfrm>
            <a:off x="3383301" y="81178"/>
            <a:ext cx="5184576" cy="706755"/>
          </a:xfrm>
          <a:prstGeom prst="rect">
            <a:avLst/>
          </a:prstGeom>
          <a:noFill/>
          <a:effectLst/>
        </p:spPr>
        <p:txBody>
          <a:bodyPr wrap="square" rtlCol="0">
            <a:spAutoFit/>
          </a:bodyPr>
          <a:lstStyle/>
          <a:p>
            <a:pPr algn="ctr"/>
            <a:r>
              <a:rPr lang="zh-CN" altLang="en-US" sz="4000" dirty="0">
                <a:solidFill>
                  <a:srgbClr val="080808"/>
                </a:solidFill>
                <a:cs typeface="+mn-ea"/>
                <a:sym typeface="+mn-lt"/>
              </a:rPr>
              <a:t>官方范文</a:t>
            </a:r>
          </a:p>
        </p:txBody>
      </p:sp>
      <p:cxnSp>
        <p:nvCxnSpPr>
          <p:cNvPr id="29" name="直接连接符 28"/>
          <p:cNvCxnSpPr/>
          <p:nvPr/>
        </p:nvCxnSpPr>
        <p:spPr>
          <a:xfrm>
            <a:off x="1449214"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638106"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12495" y="1341120"/>
            <a:ext cx="10857865" cy="4050030"/>
          </a:xfrm>
          <a:prstGeom prst="rect">
            <a:avLst/>
          </a:prstGeom>
          <a:noFill/>
        </p:spPr>
        <p:txBody>
          <a:bodyPr wrap="square" rtlCol="0">
            <a:spAutoFit/>
          </a:bodyPr>
          <a:lstStyle/>
          <a:p>
            <a:pPr marL="0" indent="0" algn="l" defTabSz="266700">
              <a:lnSpc>
                <a:spcPct val="110000"/>
              </a:lnSpc>
              <a:spcAft>
                <a:spcPct val="0"/>
              </a:spcAft>
            </a:pPr>
            <a:r>
              <a:rPr lang="en-US" altLang="zh-CN" sz="2600">
                <a:latin typeface="Times New Roman Regular" panose="02020603050405020304" charset="0"/>
                <a:ea typeface="宋体" panose="02010600030101010101" pitchFamily="2" charset="-122"/>
                <a:cs typeface="Times New Roman Regular" panose="02020603050405020304" charset="0"/>
                <a:sym typeface="+mn-ea"/>
              </a:rPr>
              <a:t>Dear Chris, </a:t>
            </a:r>
          </a:p>
          <a:p>
            <a:pPr marL="0" indent="0" algn="l" defTabSz="266700">
              <a:lnSpc>
                <a:spcPct val="110000"/>
              </a:lnSpc>
              <a:spcAft>
                <a:spcPct val="0"/>
              </a:spcAft>
            </a:pPr>
            <a:r>
              <a:rPr lang="en-US" altLang="zh-CN" sz="2600">
                <a:latin typeface="Times New Roman Regular" panose="02020603050405020304" charset="0"/>
                <a:ea typeface="宋体" panose="02010600030101010101" pitchFamily="2" charset="-122"/>
                <a:cs typeface="Times New Roman Regular" panose="02020603050405020304" charset="0"/>
                <a:sym typeface="+mn-ea"/>
              </a:rPr>
              <a:t>    I’m writing to share with you a camping experience my family engaged in last weekend. It was our first time on a camping trip, in which my family slept under the stars in the Wilderness Park. We had no sooner set up the tent than it started to rain. While we enjoyed the sound of the rain dripping on our tent,</a:t>
            </a:r>
            <a:r>
              <a:rPr lang="zh-CN" altLang="en-US" sz="2600">
                <a:latin typeface="Times New Roman Regular" panose="02020603050405020304" charset="0"/>
                <a:ea typeface="宋体" panose="02010600030101010101" pitchFamily="2" charset="-122"/>
                <a:cs typeface="Times New Roman Regular" panose="02020603050405020304" charset="0"/>
                <a:sym typeface="+mn-ea"/>
              </a:rPr>
              <a:t>，</a:t>
            </a:r>
            <a:r>
              <a:rPr lang="en-US" altLang="zh-CN" sz="2600">
                <a:latin typeface="Times New Roman Regular" panose="02020603050405020304" charset="0"/>
                <a:ea typeface="宋体" panose="02010600030101010101" pitchFamily="2" charset="-122"/>
                <a:cs typeface="Times New Roman Regular" panose="02020603050405020304" charset="0"/>
                <a:sym typeface="+mn-ea"/>
              </a:rPr>
              <a:t>playing games and chatting about our daily life stories, mom prepared some snacks and drinks for us. We made wet-weather camping fun.</a:t>
            </a:r>
          </a:p>
          <a:p>
            <a:pPr marL="0" indent="0" algn="l" defTabSz="266700">
              <a:lnSpc>
                <a:spcPct val="110000"/>
              </a:lnSpc>
              <a:spcAft>
                <a:spcPct val="0"/>
              </a:spcAft>
            </a:pPr>
            <a:r>
              <a:rPr lang="en-US" altLang="zh-CN" sz="2600">
                <a:latin typeface="Times New Roman Regular" panose="02020603050405020304" charset="0"/>
                <a:ea typeface="宋体" panose="02010600030101010101" pitchFamily="2" charset="-122"/>
                <a:cs typeface="Times New Roman Regular" panose="02020603050405020304" charset="0"/>
                <a:sym typeface="+mn-ea"/>
              </a:rPr>
              <a:t>    I’m grateful for the camping trip. Not only did I enjoy the beauty of nature, but I learned there is plenty of entertainment to be found in exploring nature.</a:t>
            </a:r>
            <a:endParaRPr lang="zh-CN" altLang="en-US" sz="2600">
              <a:latin typeface="Times New Roman Regular" panose="02020603050405020304" charset="0"/>
              <a:cs typeface="Times New Roman Regular" panose="02020603050405020304" charset="0"/>
            </a:endParaRPr>
          </a:p>
        </p:txBody>
      </p:sp>
      <p:sp>
        <p:nvSpPr>
          <p:cNvPr id="3" name="文本框 2"/>
          <p:cNvSpPr txBox="1"/>
          <p:nvPr/>
        </p:nvSpPr>
        <p:spPr>
          <a:xfrm>
            <a:off x="3505200" y="5805805"/>
            <a:ext cx="4688840" cy="460375"/>
          </a:xfrm>
          <a:prstGeom prst="rect">
            <a:avLst/>
          </a:prstGeom>
          <a:noFill/>
        </p:spPr>
        <p:txBody>
          <a:bodyPr wrap="square" rtlCol="0">
            <a:spAutoFit/>
          </a:bodyPr>
          <a:lstStyle/>
          <a:p>
            <a:r>
              <a:rPr lang="en-US" altLang="zh-CN" sz="2400" b="1"/>
              <a:t>Your task</a:t>
            </a:r>
            <a:r>
              <a:rPr lang="zh-CN" altLang="en-US" sz="2400" b="1"/>
              <a:t>：简要点评这篇范文</a:t>
            </a:r>
          </a:p>
        </p:txBody>
      </p:sp>
    </p:spTree>
  </p:cSld>
  <p:clrMapOvr>
    <a:masterClrMapping/>
  </p:clrMapOvr>
  <mc:AlternateContent xmlns:mc="http://schemas.openxmlformats.org/markup-compatibility/2006" xmlns:p14="http://schemas.microsoft.com/office/powerpoint/2010/main">
    <mc:Choice Requires="p14">
      <p:transition spd="slow" p14:dur="1600" advClick="0" advTm="1500">
        <p14:prism isInverted="1"/>
      </p:transition>
    </mc:Choice>
    <mc:Fallback xmlns="">
      <p:transition spd="slow" advClick="0" advTm="15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346303" y="2348880"/>
            <a:ext cx="7704856" cy="1322070"/>
          </a:xfrm>
          <a:prstGeom prst="rect">
            <a:avLst/>
          </a:prstGeom>
          <a:noFill/>
        </p:spPr>
        <p:txBody>
          <a:bodyPr wrap="square" rtlCol="0">
            <a:spAutoFit/>
          </a:bodyPr>
          <a:lstStyle/>
          <a:p>
            <a:pPr indent="457200" algn="ctr"/>
            <a:r>
              <a:rPr lang="en-US" altLang="zh-CN" sz="8000" dirty="0">
                <a:cs typeface="+mn-ea"/>
                <a:sym typeface="+mn-lt"/>
              </a:rPr>
              <a:t>Thanks</a:t>
            </a:r>
          </a:p>
        </p:txBody>
      </p:sp>
      <p:sp>
        <p:nvSpPr>
          <p:cNvPr id="20" name="文本框 19"/>
          <p:cNvSpPr txBox="1"/>
          <p:nvPr/>
        </p:nvSpPr>
        <p:spPr>
          <a:xfrm>
            <a:off x="6889750" y="3789045"/>
            <a:ext cx="3211195" cy="506730"/>
          </a:xfrm>
          <a:prstGeom prst="rect">
            <a:avLst/>
          </a:prstGeom>
          <a:noFill/>
        </p:spPr>
        <p:txBody>
          <a:bodyPr wrap="square" rtlCol="0">
            <a:spAutoFit/>
          </a:bodyPr>
          <a:lstStyle/>
          <a:p>
            <a:pPr algn="dist">
              <a:lnSpc>
                <a:spcPct val="150000"/>
              </a:lnSpc>
            </a:pPr>
            <a:r>
              <a:rPr lang="en-US" altLang="zh-CN" dirty="0">
                <a:solidFill>
                  <a:schemeClr val="tx2">
                    <a:lumMod val="65000"/>
                    <a:lumOff val="35000"/>
                  </a:schemeClr>
                </a:solidFill>
                <a:cs typeface="+mn-ea"/>
                <a:sym typeface="+mn-lt"/>
              </a:rPr>
              <a:t>10</a:t>
            </a:r>
            <a:r>
              <a:rPr lang="zh-CN" altLang="en-US" dirty="0">
                <a:solidFill>
                  <a:schemeClr val="tx2">
                    <a:lumMod val="65000"/>
                    <a:lumOff val="35000"/>
                  </a:schemeClr>
                </a:solidFill>
                <a:cs typeface="+mn-ea"/>
                <a:sym typeface="+mn-lt"/>
              </a:rPr>
              <a:t>月天域联考应用文讲解</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136775" y="2637155"/>
            <a:ext cx="9709150" cy="922020"/>
          </a:xfrm>
          <a:prstGeom prst="rect">
            <a:avLst/>
          </a:prstGeom>
          <a:noFill/>
        </p:spPr>
        <p:txBody>
          <a:bodyPr wrap="square" rtlCol="0">
            <a:spAutoFit/>
          </a:bodyPr>
          <a:lstStyle/>
          <a:p>
            <a:pPr algn="ctr"/>
            <a:r>
              <a:rPr lang="zh-CN" altLang="en-US" sz="5400" dirty="0">
                <a:solidFill>
                  <a:schemeClr val="tx2">
                    <a:lumMod val="95000"/>
                    <a:lumOff val="5000"/>
                  </a:schemeClr>
                </a:solidFill>
                <a:cs typeface="+mn-ea"/>
                <a:sym typeface="+mn-lt"/>
              </a:rPr>
              <a:t>线上</a:t>
            </a:r>
            <a:r>
              <a:rPr lang="en-US" altLang="zh-CN" sz="5400" dirty="0">
                <a:solidFill>
                  <a:schemeClr val="tx2">
                    <a:lumMod val="95000"/>
                    <a:lumOff val="5000"/>
                  </a:schemeClr>
                </a:solidFill>
                <a:cs typeface="+mn-ea"/>
                <a:sym typeface="+mn-lt"/>
              </a:rPr>
              <a:t>·</a:t>
            </a:r>
            <a:r>
              <a:rPr lang="zh-CN" altLang="en-US" sz="5400" dirty="0">
                <a:solidFill>
                  <a:schemeClr val="tx2">
                    <a:lumMod val="95000"/>
                    <a:lumOff val="5000"/>
                  </a:schemeClr>
                </a:solidFill>
                <a:cs typeface="+mn-ea"/>
                <a:sym typeface="+mn-lt"/>
              </a:rPr>
              <a:t>跨文化交流</a:t>
            </a:r>
          </a:p>
        </p:txBody>
      </p:sp>
      <p:sp>
        <p:nvSpPr>
          <p:cNvPr id="3" name="文本框 2"/>
          <p:cNvSpPr txBox="1"/>
          <p:nvPr/>
        </p:nvSpPr>
        <p:spPr>
          <a:xfrm>
            <a:off x="3145155" y="1628775"/>
            <a:ext cx="8825230" cy="922020"/>
          </a:xfrm>
          <a:prstGeom prst="rect">
            <a:avLst/>
          </a:prstGeom>
          <a:noFill/>
        </p:spPr>
        <p:txBody>
          <a:bodyPr wrap="square" rtlCol="0">
            <a:spAutoFit/>
          </a:bodyPr>
          <a:lstStyle/>
          <a:p>
            <a:r>
              <a:rPr lang="en-US" altLang="zh-CN" sz="5400">
                <a:latin typeface="Brush Script MT" panose="03060802040406070304" charset="-122"/>
                <a:ea typeface="Brush Script MT" panose="03060802040406070304" charset="-122"/>
              </a:rPr>
              <a:t>Online Cross-cultural Communication</a:t>
            </a:r>
          </a:p>
        </p:txBody>
      </p:sp>
      <p:sp>
        <p:nvSpPr>
          <p:cNvPr id="4" name="文本框 3"/>
          <p:cNvSpPr txBox="1"/>
          <p:nvPr/>
        </p:nvSpPr>
        <p:spPr>
          <a:xfrm>
            <a:off x="5305425" y="3961765"/>
            <a:ext cx="5358130" cy="521970"/>
          </a:xfrm>
          <a:prstGeom prst="rect">
            <a:avLst/>
          </a:prstGeom>
          <a:noFill/>
        </p:spPr>
        <p:txBody>
          <a:bodyPr wrap="square" rtlCol="0">
            <a:spAutoFit/>
          </a:bodyPr>
          <a:lstStyle/>
          <a:p>
            <a:r>
              <a:rPr lang="en-US" altLang="zh-CN" sz="2800" b="1">
                <a:latin typeface="等线" panose="02010600030101010101" charset="-122"/>
                <a:ea typeface="等线" panose="02010600030101010101" charset="-122"/>
                <a:cs typeface="等线" panose="02010600030101010101" charset="-122"/>
              </a:rPr>
              <a:t>10</a:t>
            </a:r>
            <a:r>
              <a:rPr lang="zh-CN" altLang="en-US" sz="2800" b="1">
                <a:latin typeface="等线" panose="02010600030101010101" charset="-122"/>
                <a:ea typeface="等线" panose="02010600030101010101" charset="-122"/>
                <a:cs typeface="等线" panose="02010600030101010101" charset="-122"/>
              </a:rPr>
              <a:t>月天域名校协作体应用文讲评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p:nvPr/>
        </p:nvSpPr>
        <p:spPr bwMode="gray">
          <a:xfrm>
            <a:off x="-95101" y="1340768"/>
            <a:ext cx="4225966"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6000" dirty="0">
                <a:solidFill>
                  <a:schemeClr val="accent1"/>
                </a:solidFill>
                <a:latin typeface="+mn-lt"/>
                <a:ea typeface="+mn-ea"/>
                <a:cs typeface="+mn-ea"/>
                <a:sym typeface="+mn-lt"/>
              </a:rPr>
              <a:t>目录</a:t>
            </a:r>
            <a:endParaRPr lang="en-US" altLang="zh-CN" sz="6000" dirty="0">
              <a:solidFill>
                <a:schemeClr val="accent1"/>
              </a:solidFill>
              <a:latin typeface="+mn-lt"/>
              <a:ea typeface="+mn-ea"/>
              <a:cs typeface="+mn-ea"/>
              <a:sym typeface="+mn-lt"/>
            </a:endParaRPr>
          </a:p>
          <a:p>
            <a:pPr algn="ctr"/>
            <a:r>
              <a:rPr lang="en-US" altLang="zh-CN" sz="4800" dirty="0">
                <a:solidFill>
                  <a:schemeClr val="accent1"/>
                </a:solidFill>
                <a:latin typeface="+mn-lt"/>
                <a:ea typeface="+mn-ea"/>
                <a:cs typeface="+mn-ea"/>
                <a:sym typeface="+mn-lt"/>
              </a:rPr>
              <a:t>contents</a:t>
            </a:r>
            <a:endParaRPr lang="zh-CN" altLang="en-US" sz="4800" dirty="0">
              <a:solidFill>
                <a:schemeClr val="accent1"/>
              </a:solidFill>
              <a:latin typeface="+mn-lt"/>
              <a:ea typeface="+mn-ea"/>
              <a:cs typeface="+mn-ea"/>
              <a:sym typeface="+mn-lt"/>
            </a:endParaRPr>
          </a:p>
        </p:txBody>
      </p:sp>
      <p:sp>
        <p:nvSpPr>
          <p:cNvPr id="5" name="圆角矩形 4"/>
          <p:cNvSpPr/>
          <p:nvPr/>
        </p:nvSpPr>
        <p:spPr>
          <a:xfrm>
            <a:off x="5668247" y="1958557"/>
            <a:ext cx="6011969" cy="624069"/>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cs typeface="+mn-ea"/>
              <a:sym typeface="+mn-lt"/>
            </a:endParaRPr>
          </a:p>
        </p:txBody>
      </p:sp>
      <p:grpSp>
        <p:nvGrpSpPr>
          <p:cNvPr id="6" name="组合 5"/>
          <p:cNvGrpSpPr/>
          <p:nvPr/>
        </p:nvGrpSpPr>
        <p:grpSpPr>
          <a:xfrm>
            <a:off x="6097587" y="2037269"/>
            <a:ext cx="1977078" cy="492442"/>
            <a:chOff x="2167226" y="1730685"/>
            <a:chExt cx="1482808" cy="369332"/>
          </a:xfrm>
        </p:grpSpPr>
        <p:sp>
          <p:nvSpPr>
            <p:cNvPr id="7" name="TextBox 4"/>
            <p:cNvSpPr txBox="1"/>
            <p:nvPr/>
          </p:nvSpPr>
          <p:spPr>
            <a:xfrm>
              <a:off x="2595617" y="1730685"/>
              <a:ext cx="1054417" cy="315278"/>
            </a:xfrm>
            <a:prstGeom prst="rect">
              <a:avLst/>
            </a:prstGeom>
            <a:noFill/>
          </p:spPr>
          <p:txBody>
            <a:bodyPr wrap="none" rtlCol="0">
              <a:spAutoFit/>
            </a:bodyPr>
            <a:lstStyle/>
            <a:p>
              <a:r>
                <a:rPr lang="zh-CN" altLang="en-US" sz="2135" dirty="0">
                  <a:solidFill>
                    <a:schemeClr val="accent1"/>
                  </a:solidFill>
                  <a:cs typeface="+mn-ea"/>
                  <a:sym typeface="+mn-lt"/>
                </a:rPr>
                <a:t>审题分析 </a:t>
              </a:r>
              <a:endParaRPr lang="zh-CN" altLang="en-US" sz="1465" dirty="0">
                <a:solidFill>
                  <a:schemeClr val="accent1"/>
                </a:solidFill>
                <a:cs typeface="+mn-ea"/>
                <a:sym typeface="+mn-lt"/>
              </a:endParaRPr>
            </a:p>
          </p:txBody>
        </p:sp>
        <p:sp>
          <p:nvSpPr>
            <p:cNvPr id="8" name="椭圆 7"/>
            <p:cNvSpPr/>
            <p:nvPr/>
          </p:nvSpPr>
          <p:spPr>
            <a:xfrm>
              <a:off x="2195969" y="1730685"/>
              <a:ext cx="369332" cy="369332"/>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
          <p:nvSpPr>
            <p:cNvPr id="9" name="TextBox 4"/>
            <p:cNvSpPr txBox="1"/>
            <p:nvPr/>
          </p:nvSpPr>
          <p:spPr>
            <a:xfrm>
              <a:off x="2167226" y="1750528"/>
              <a:ext cx="312826" cy="315423"/>
            </a:xfrm>
            <a:prstGeom prst="rect">
              <a:avLst/>
            </a:prstGeom>
            <a:noFill/>
          </p:spPr>
          <p:txBody>
            <a:bodyPr wrap="none" rtlCol="0">
              <a:spAutoFit/>
            </a:bodyPr>
            <a:lstStyle/>
            <a:p>
              <a:r>
                <a:rPr lang="en-US" altLang="zh-CN" sz="2135" dirty="0">
                  <a:solidFill>
                    <a:srgbClr val="FFFFFF"/>
                  </a:solidFill>
                  <a:cs typeface="+mn-ea"/>
                  <a:sym typeface="+mn-lt"/>
                </a:rPr>
                <a:t>01</a:t>
              </a:r>
              <a:endParaRPr lang="zh-CN" altLang="en-US" sz="1465" dirty="0">
                <a:solidFill>
                  <a:srgbClr val="FFFFFF"/>
                </a:solidFill>
                <a:cs typeface="+mn-ea"/>
                <a:sym typeface="+mn-lt"/>
              </a:endParaRPr>
            </a:p>
          </p:txBody>
        </p:sp>
      </p:grpSp>
      <p:sp>
        <p:nvSpPr>
          <p:cNvPr id="10" name="圆角矩形 9"/>
          <p:cNvSpPr/>
          <p:nvPr/>
        </p:nvSpPr>
        <p:spPr>
          <a:xfrm>
            <a:off x="5668247" y="2887956"/>
            <a:ext cx="6011969" cy="624069"/>
          </a:xfrm>
          <a:prstGeom prst="round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cs typeface="+mn-ea"/>
              <a:sym typeface="+mn-lt"/>
            </a:endParaRPr>
          </a:p>
        </p:txBody>
      </p:sp>
      <p:grpSp>
        <p:nvGrpSpPr>
          <p:cNvPr id="11" name="组合 10"/>
          <p:cNvGrpSpPr/>
          <p:nvPr/>
        </p:nvGrpSpPr>
        <p:grpSpPr>
          <a:xfrm>
            <a:off x="6097587" y="2966668"/>
            <a:ext cx="1977078" cy="492442"/>
            <a:chOff x="2167226" y="1730685"/>
            <a:chExt cx="1482808" cy="369332"/>
          </a:xfrm>
        </p:grpSpPr>
        <p:sp>
          <p:nvSpPr>
            <p:cNvPr id="12" name="TextBox 4"/>
            <p:cNvSpPr txBox="1"/>
            <p:nvPr/>
          </p:nvSpPr>
          <p:spPr>
            <a:xfrm>
              <a:off x="2595617" y="1730685"/>
              <a:ext cx="1054417" cy="315278"/>
            </a:xfrm>
            <a:prstGeom prst="rect">
              <a:avLst/>
            </a:prstGeom>
            <a:noFill/>
          </p:spPr>
          <p:txBody>
            <a:bodyPr wrap="none" rtlCol="0">
              <a:spAutoFit/>
            </a:bodyPr>
            <a:lstStyle/>
            <a:p>
              <a:r>
                <a:rPr lang="zh-CN" altLang="en-US" sz="2135" dirty="0">
                  <a:solidFill>
                    <a:schemeClr val="accent2"/>
                  </a:solidFill>
                  <a:cs typeface="+mn-ea"/>
                  <a:sym typeface="+mn-lt"/>
                </a:rPr>
                <a:t>分段语料 </a:t>
              </a:r>
              <a:endParaRPr lang="zh-CN" altLang="en-US" sz="1465" dirty="0">
                <a:solidFill>
                  <a:schemeClr val="accent2"/>
                </a:solidFill>
                <a:cs typeface="+mn-ea"/>
                <a:sym typeface="+mn-lt"/>
              </a:endParaRPr>
            </a:p>
          </p:txBody>
        </p:sp>
        <p:sp>
          <p:nvSpPr>
            <p:cNvPr id="13" name="椭圆 12"/>
            <p:cNvSpPr/>
            <p:nvPr/>
          </p:nvSpPr>
          <p:spPr>
            <a:xfrm>
              <a:off x="2195969" y="1730685"/>
              <a:ext cx="369332" cy="369332"/>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
          <p:nvSpPr>
            <p:cNvPr id="14" name="TextBox 4"/>
            <p:cNvSpPr txBox="1"/>
            <p:nvPr/>
          </p:nvSpPr>
          <p:spPr>
            <a:xfrm>
              <a:off x="2167226" y="1750528"/>
              <a:ext cx="342882" cy="315423"/>
            </a:xfrm>
            <a:prstGeom prst="rect">
              <a:avLst/>
            </a:prstGeom>
            <a:noFill/>
          </p:spPr>
          <p:txBody>
            <a:bodyPr wrap="none" rtlCol="0">
              <a:spAutoFit/>
            </a:bodyPr>
            <a:lstStyle/>
            <a:p>
              <a:r>
                <a:rPr lang="en-US" altLang="zh-CN" sz="2135" dirty="0">
                  <a:solidFill>
                    <a:srgbClr val="FFFFFF"/>
                  </a:solidFill>
                  <a:cs typeface="+mn-ea"/>
                  <a:sym typeface="+mn-lt"/>
                </a:rPr>
                <a:t>02</a:t>
              </a:r>
              <a:endParaRPr lang="zh-CN" altLang="en-US" sz="1465" dirty="0">
                <a:solidFill>
                  <a:srgbClr val="FFFFFF"/>
                </a:solidFill>
                <a:cs typeface="+mn-ea"/>
                <a:sym typeface="+mn-lt"/>
              </a:endParaRPr>
            </a:p>
          </p:txBody>
        </p:sp>
      </p:grpSp>
      <p:sp>
        <p:nvSpPr>
          <p:cNvPr id="15" name="圆角矩形 14"/>
          <p:cNvSpPr/>
          <p:nvPr/>
        </p:nvSpPr>
        <p:spPr>
          <a:xfrm>
            <a:off x="5668247" y="3809480"/>
            <a:ext cx="6011969" cy="624069"/>
          </a:xfrm>
          <a:prstGeom prst="round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cs typeface="+mn-ea"/>
              <a:sym typeface="+mn-lt"/>
            </a:endParaRPr>
          </a:p>
        </p:txBody>
      </p:sp>
      <p:grpSp>
        <p:nvGrpSpPr>
          <p:cNvPr id="16" name="组合 15"/>
          <p:cNvGrpSpPr/>
          <p:nvPr/>
        </p:nvGrpSpPr>
        <p:grpSpPr>
          <a:xfrm>
            <a:off x="6097587" y="3888192"/>
            <a:ext cx="1977078" cy="492442"/>
            <a:chOff x="2167226" y="1730685"/>
            <a:chExt cx="1482808" cy="369332"/>
          </a:xfrm>
        </p:grpSpPr>
        <p:sp>
          <p:nvSpPr>
            <p:cNvPr id="17" name="TextBox 4"/>
            <p:cNvSpPr txBox="1"/>
            <p:nvPr/>
          </p:nvSpPr>
          <p:spPr>
            <a:xfrm>
              <a:off x="2595617" y="1730685"/>
              <a:ext cx="1054417" cy="315278"/>
            </a:xfrm>
            <a:prstGeom prst="rect">
              <a:avLst/>
            </a:prstGeom>
            <a:noFill/>
          </p:spPr>
          <p:txBody>
            <a:bodyPr wrap="none" rtlCol="0">
              <a:spAutoFit/>
            </a:bodyPr>
            <a:lstStyle/>
            <a:p>
              <a:r>
                <a:rPr lang="zh-CN" altLang="en-US" sz="2135" dirty="0">
                  <a:solidFill>
                    <a:schemeClr val="accent1"/>
                  </a:solidFill>
                  <a:cs typeface="+mn-ea"/>
                  <a:sym typeface="+mn-lt"/>
                </a:rPr>
                <a:t>范文赏析 </a:t>
              </a:r>
              <a:endParaRPr lang="zh-CN" altLang="en-US" sz="1465" dirty="0">
                <a:solidFill>
                  <a:schemeClr val="accent1"/>
                </a:solidFill>
                <a:cs typeface="+mn-ea"/>
                <a:sym typeface="+mn-lt"/>
              </a:endParaRPr>
            </a:p>
          </p:txBody>
        </p:sp>
        <p:sp>
          <p:nvSpPr>
            <p:cNvPr id="18" name="椭圆 17"/>
            <p:cNvSpPr/>
            <p:nvPr/>
          </p:nvSpPr>
          <p:spPr>
            <a:xfrm>
              <a:off x="2195969" y="1730685"/>
              <a:ext cx="369332" cy="369332"/>
            </a:xfrm>
            <a:prstGeom prst="ellipse">
              <a:avLst/>
            </a:prstGeom>
            <a:solidFill>
              <a:schemeClr val="accent3"/>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
          <p:nvSpPr>
            <p:cNvPr id="19" name="TextBox 4"/>
            <p:cNvSpPr txBox="1"/>
            <p:nvPr/>
          </p:nvSpPr>
          <p:spPr>
            <a:xfrm>
              <a:off x="2167226" y="1750528"/>
              <a:ext cx="342882" cy="315423"/>
            </a:xfrm>
            <a:prstGeom prst="rect">
              <a:avLst/>
            </a:prstGeom>
            <a:noFill/>
          </p:spPr>
          <p:txBody>
            <a:bodyPr wrap="none" rtlCol="0">
              <a:spAutoFit/>
            </a:bodyPr>
            <a:lstStyle/>
            <a:p>
              <a:r>
                <a:rPr lang="en-US" altLang="zh-CN" sz="2135" dirty="0">
                  <a:solidFill>
                    <a:srgbClr val="FFFFFF"/>
                  </a:solidFill>
                  <a:cs typeface="+mn-ea"/>
                  <a:sym typeface="+mn-lt"/>
                </a:rPr>
                <a:t>03</a:t>
              </a:r>
              <a:endParaRPr lang="zh-CN" altLang="en-US" sz="1465" dirty="0">
                <a:solidFill>
                  <a:srgbClr val="FFFFFF"/>
                </a:solidFill>
                <a:cs typeface="+mn-ea"/>
                <a:sym typeface="+mn-lt"/>
              </a:endParaRPr>
            </a:p>
          </p:txBody>
        </p:sp>
      </p:grpSp>
      <p:sp>
        <p:nvSpPr>
          <p:cNvPr id="20" name="圆角矩形 19"/>
          <p:cNvSpPr/>
          <p:nvPr/>
        </p:nvSpPr>
        <p:spPr>
          <a:xfrm>
            <a:off x="5668247" y="4718440"/>
            <a:ext cx="6011969" cy="624069"/>
          </a:xfrm>
          <a:prstGeom prst="round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cs typeface="+mn-ea"/>
              <a:sym typeface="+mn-lt"/>
            </a:endParaRPr>
          </a:p>
        </p:txBody>
      </p:sp>
      <p:grpSp>
        <p:nvGrpSpPr>
          <p:cNvPr id="21" name="组合 20"/>
          <p:cNvGrpSpPr/>
          <p:nvPr/>
        </p:nvGrpSpPr>
        <p:grpSpPr>
          <a:xfrm>
            <a:off x="6097587" y="4797152"/>
            <a:ext cx="1841188" cy="492442"/>
            <a:chOff x="2167226" y="1730685"/>
            <a:chExt cx="1380891" cy="369332"/>
          </a:xfrm>
        </p:grpSpPr>
        <p:sp>
          <p:nvSpPr>
            <p:cNvPr id="22" name="TextBox 4"/>
            <p:cNvSpPr txBox="1"/>
            <p:nvPr/>
          </p:nvSpPr>
          <p:spPr>
            <a:xfrm>
              <a:off x="2595617" y="1730685"/>
              <a:ext cx="952500" cy="315278"/>
            </a:xfrm>
            <a:prstGeom prst="rect">
              <a:avLst/>
            </a:prstGeom>
            <a:noFill/>
          </p:spPr>
          <p:txBody>
            <a:bodyPr wrap="none" rtlCol="0">
              <a:spAutoFit/>
            </a:bodyPr>
            <a:lstStyle/>
            <a:p>
              <a:r>
                <a:rPr lang="zh-CN" altLang="en-US" sz="2140" dirty="0">
                  <a:solidFill>
                    <a:schemeClr val="accent2"/>
                  </a:solidFill>
                  <a:cs typeface="+mn-ea"/>
                  <a:sym typeface="+mn-lt"/>
                </a:rPr>
                <a:t>迁移延伸</a:t>
              </a:r>
              <a:endParaRPr lang="zh-CN" altLang="en-US" sz="1465" dirty="0">
                <a:solidFill>
                  <a:schemeClr val="accent2"/>
                </a:solidFill>
                <a:cs typeface="+mn-ea"/>
                <a:sym typeface="+mn-lt"/>
              </a:endParaRPr>
            </a:p>
          </p:txBody>
        </p:sp>
        <p:sp>
          <p:nvSpPr>
            <p:cNvPr id="23" name="椭圆 22"/>
            <p:cNvSpPr/>
            <p:nvPr/>
          </p:nvSpPr>
          <p:spPr>
            <a:xfrm>
              <a:off x="2195969" y="1730685"/>
              <a:ext cx="369332" cy="369332"/>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
          <p:nvSpPr>
            <p:cNvPr id="24" name="TextBox 4"/>
            <p:cNvSpPr txBox="1"/>
            <p:nvPr/>
          </p:nvSpPr>
          <p:spPr>
            <a:xfrm>
              <a:off x="2167226" y="1750528"/>
              <a:ext cx="342882" cy="315423"/>
            </a:xfrm>
            <a:prstGeom prst="rect">
              <a:avLst/>
            </a:prstGeom>
            <a:noFill/>
          </p:spPr>
          <p:txBody>
            <a:bodyPr wrap="none" rtlCol="0">
              <a:spAutoFit/>
            </a:bodyPr>
            <a:lstStyle/>
            <a:p>
              <a:r>
                <a:rPr lang="en-US" altLang="zh-CN" sz="2135" dirty="0">
                  <a:solidFill>
                    <a:srgbClr val="FFFFFF"/>
                  </a:solidFill>
                  <a:cs typeface="+mn-ea"/>
                  <a:sym typeface="+mn-lt"/>
                </a:rPr>
                <a:t>04</a:t>
              </a:r>
              <a:endParaRPr lang="zh-CN" altLang="en-US" sz="1465" dirty="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7663856" y="2091038"/>
            <a:ext cx="772160" cy="706755"/>
          </a:xfrm>
          <a:prstGeom prst="rect">
            <a:avLst/>
          </a:prstGeom>
          <a:noFill/>
          <a:effectLst/>
        </p:spPr>
        <p:txBody>
          <a:bodyPr wrap="none" rtlCol="0">
            <a:spAutoFit/>
          </a:bodyPr>
          <a:lstStyle/>
          <a:p>
            <a:r>
              <a:rPr lang="en-US" altLang="zh-CN" sz="4000" dirty="0">
                <a:solidFill>
                  <a:schemeClr val="accent3"/>
                </a:solidFill>
                <a:cs typeface="+mn-ea"/>
                <a:sym typeface="+mn-lt"/>
              </a:rPr>
              <a:t>01</a:t>
            </a:r>
            <a:endParaRPr lang="zh-CN" altLang="en-US" sz="4000" dirty="0">
              <a:solidFill>
                <a:schemeClr val="accent3"/>
              </a:solidFill>
              <a:cs typeface="+mn-ea"/>
              <a:sym typeface="+mn-lt"/>
            </a:endParaRPr>
          </a:p>
        </p:txBody>
      </p:sp>
      <p:sp>
        <p:nvSpPr>
          <p:cNvPr id="15" name="TextBox 76"/>
          <p:cNvSpPr txBox="1"/>
          <p:nvPr/>
        </p:nvSpPr>
        <p:spPr>
          <a:xfrm>
            <a:off x="6061583" y="2832027"/>
            <a:ext cx="5184576" cy="922020"/>
          </a:xfrm>
          <a:prstGeom prst="rect">
            <a:avLst/>
          </a:prstGeom>
          <a:noFill/>
          <a:effectLst/>
        </p:spPr>
        <p:txBody>
          <a:bodyPr wrap="square" rtlCol="0">
            <a:spAutoFit/>
          </a:bodyPr>
          <a:lstStyle/>
          <a:p>
            <a:pPr algn="ctr"/>
            <a:r>
              <a:rPr lang="zh-CN" altLang="en-US" sz="5400" dirty="0">
                <a:solidFill>
                  <a:schemeClr val="accent2"/>
                </a:solidFill>
                <a:cs typeface="+mn-ea"/>
                <a:sym typeface="+mn-lt"/>
              </a:rPr>
              <a:t>审题分析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l="-4000" r="-4000"/>
          </a:stretch>
        </a:blipFill>
        <a:effectLst/>
      </p:bgPr>
    </p:bg>
    <p:spTree>
      <p:nvGrpSpPr>
        <p:cNvPr id="1" name=""/>
        <p:cNvGrpSpPr/>
        <p:nvPr/>
      </p:nvGrpSpPr>
      <p:grpSpPr>
        <a:xfrm>
          <a:off x="0" y="0"/>
          <a:ext cx="0" cy="0"/>
          <a:chOff x="0" y="0"/>
          <a:chExt cx="0" cy="0"/>
        </a:xfrm>
      </p:grpSpPr>
      <p:sp>
        <p:nvSpPr>
          <p:cNvPr id="3" name="文本框 2"/>
          <p:cNvSpPr txBox="1"/>
          <p:nvPr/>
        </p:nvSpPr>
        <p:spPr>
          <a:xfrm>
            <a:off x="1056640" y="332740"/>
            <a:ext cx="2459355" cy="583565"/>
          </a:xfrm>
          <a:prstGeom prst="rect">
            <a:avLst/>
          </a:prstGeom>
          <a:noFill/>
        </p:spPr>
        <p:txBody>
          <a:bodyPr wrap="square" rtlCol="0">
            <a:spAutoFit/>
          </a:bodyPr>
          <a:lstStyle/>
          <a:p>
            <a:r>
              <a:rPr lang="zh-CN" altLang="en-US" sz="3200"/>
              <a:t>原题呈现</a:t>
            </a:r>
          </a:p>
        </p:txBody>
      </p:sp>
      <p:sp>
        <p:nvSpPr>
          <p:cNvPr id="4" name="文本框 3"/>
          <p:cNvSpPr txBox="1"/>
          <p:nvPr/>
        </p:nvSpPr>
        <p:spPr>
          <a:xfrm>
            <a:off x="912495" y="1484630"/>
            <a:ext cx="10688320" cy="5384800"/>
          </a:xfrm>
          <a:prstGeom prst="rect">
            <a:avLst/>
          </a:prstGeom>
          <a:noFill/>
        </p:spPr>
        <p:txBody>
          <a:bodyPr wrap="square" rtlCol="0">
            <a:spAutoFit/>
          </a:bodyPr>
          <a:lstStyle/>
          <a:p>
            <a:r>
              <a:rPr lang="zh-CN" altLang="en-US" sz="2200"/>
              <a:t>假设你是李华，上周你校与国外友好学校举行了线上跨文化展示交流活动，活动丰富多彩，如书法、武术、剪纸等。请你写一封邮件给你的英国笔友Jerry，分享你参加此次活动的经历，内容包括:</a:t>
            </a:r>
          </a:p>
          <a:p>
            <a:r>
              <a:rPr lang="zh-CN" altLang="en-US" sz="2200"/>
              <a:t>1.你展示的中国文化元素及原因; </a:t>
            </a:r>
          </a:p>
          <a:p>
            <a:r>
              <a:rPr lang="zh-CN" altLang="en-US" sz="2200"/>
              <a:t>2.你的感悟。 </a:t>
            </a:r>
          </a:p>
          <a:p>
            <a:r>
              <a:rPr lang="zh-CN" altLang="en-US"/>
              <a:t>注意:</a:t>
            </a:r>
          </a:p>
          <a:p>
            <a:r>
              <a:rPr lang="zh-CN" altLang="en-US"/>
              <a:t>1.写作词数应为80个左右;</a:t>
            </a:r>
          </a:p>
          <a:p>
            <a:r>
              <a:rPr lang="zh-CN" altLang="en-US"/>
              <a:t>2.开头和结尾已给出，不计入总词数。</a:t>
            </a:r>
          </a:p>
          <a:p>
            <a:endParaRPr lang="zh-CN" altLang="en-US"/>
          </a:p>
          <a:p>
            <a:r>
              <a:rPr lang="zh-CN" altLang="en-US">
                <a:latin typeface="Times New Roman Regular" panose="02020603050405020304" charset="0"/>
                <a:cs typeface="Times New Roman Regular" panose="02020603050405020304" charset="0"/>
              </a:rPr>
              <a:t>Dear Jerry,</a:t>
            </a:r>
          </a:p>
          <a:p>
            <a:r>
              <a:rPr lang="en-US" altLang="zh-CN">
                <a:latin typeface="Times New Roman Regular" panose="02020603050405020304" charset="0"/>
                <a:cs typeface="Times New Roman Regular" panose="02020603050405020304" charset="0"/>
              </a:rPr>
              <a:t>  </a:t>
            </a:r>
            <a:r>
              <a:rPr lang="zh-CN" altLang="en-US">
                <a:latin typeface="Times New Roman Regular" panose="02020603050405020304" charset="0"/>
                <a:cs typeface="Times New Roman Regular" panose="02020603050405020304" charset="0"/>
              </a:rPr>
              <a:t>I'm writing to share with you an online cross-cultural exhibition exchange activity held last week.</a:t>
            </a:r>
          </a:p>
          <a:p>
            <a:r>
              <a:rPr lang="zh-CN" altLang="en-US">
                <a:latin typeface="Times New Roman Regular" panose="02020603050405020304" charset="0"/>
                <a:cs typeface="Times New Roman Regular" panose="02020603050405020304" charset="0"/>
              </a:rPr>
              <a:t>——————————————————————————————————————————</a:t>
            </a:r>
          </a:p>
          <a:p>
            <a:r>
              <a:rPr lang="zh-CN" altLang="en-US">
                <a:latin typeface="Times New Roman Regular" panose="02020603050405020304" charset="0"/>
                <a:cs typeface="Times New Roman Regular" panose="02020603050405020304" charset="0"/>
              </a:rPr>
              <a:t>——————————————————————————————————————————</a:t>
            </a:r>
          </a:p>
          <a:p>
            <a:r>
              <a:rPr lang="zh-CN" altLang="en-US">
                <a:latin typeface="Times New Roman Regular" panose="02020603050405020304" charset="0"/>
                <a:cs typeface="Times New Roman Regular" panose="02020603050405020304" charset="0"/>
              </a:rPr>
              <a:t>——————————————————————————————————————————</a:t>
            </a:r>
          </a:p>
          <a:p>
            <a:r>
              <a:rPr lang="zh-CN" altLang="en-US">
                <a:latin typeface="Times New Roman Regular" panose="02020603050405020304" charset="0"/>
                <a:cs typeface="Times New Roman Regular" panose="02020603050405020304" charset="0"/>
              </a:rPr>
              <a:t>——————————————————————————————————————————</a:t>
            </a:r>
          </a:p>
          <a:p>
            <a:r>
              <a:rPr lang="en-US" altLang="zh-CN">
                <a:latin typeface="Times New Roman Regular" panose="02020603050405020304" charset="0"/>
                <a:cs typeface="Times New Roman Regular" panose="02020603050405020304" charset="0"/>
              </a:rPr>
              <a:t>  </a:t>
            </a:r>
            <a:r>
              <a:rPr lang="zh-CN" altLang="en-US">
                <a:latin typeface="Times New Roman Regular" panose="02020603050405020304" charset="0"/>
                <a:cs typeface="Times New Roman Regular" panose="02020603050405020304" charset="0"/>
              </a:rPr>
              <a:t>Looking forward to hearing from you soon.</a:t>
            </a:r>
          </a:p>
          <a:p>
            <a:endParaRPr lang="zh-CN" altLang="en-US">
              <a:latin typeface="Times New Roman Regular" panose="02020603050405020304" charset="0"/>
              <a:cs typeface="Times New Roman Regular" panose="02020603050405020304" charset="0"/>
            </a:endParaRPr>
          </a:p>
          <a:p>
            <a:r>
              <a:rPr lang="en-US" altLang="zh-CN">
                <a:latin typeface="Times New Roman Regular" panose="02020603050405020304" charset="0"/>
                <a:cs typeface="Times New Roman Regular" panose="02020603050405020304" charset="0"/>
              </a:rPr>
              <a:t>                                                                                                                                                      </a:t>
            </a:r>
            <a:r>
              <a:rPr lang="zh-CN" altLang="en-US">
                <a:latin typeface="Times New Roman Regular" panose="02020603050405020304" charset="0"/>
                <a:cs typeface="Times New Roman Regular" panose="02020603050405020304" charset="0"/>
              </a:rPr>
              <a:t>Li Hua</a:t>
            </a:r>
          </a:p>
        </p:txBody>
      </p:sp>
      <p:sp>
        <p:nvSpPr>
          <p:cNvPr id="61" name="圆角矩形 60"/>
          <p:cNvSpPr/>
          <p:nvPr>
            <p:custDataLst>
              <p:tags r:id="rId1"/>
            </p:custDataLst>
          </p:nvPr>
        </p:nvSpPr>
        <p:spPr>
          <a:xfrm>
            <a:off x="2929255" y="1484630"/>
            <a:ext cx="654050" cy="392430"/>
          </a:xfrm>
          <a:prstGeom prst="roundRect">
            <a:avLst/>
          </a:prstGeom>
          <a:noFill/>
          <a:ln w="25400" cap="flat" cmpd="sng" algn="ctr">
            <a:solidFill>
              <a:srgbClr val="00B0F0"/>
            </a:solidFill>
            <a:prstDash val="solid"/>
          </a:ln>
          <a:effectLst/>
          <a:extLst>
            <a:ext uri="{909E8E84-426E-40DD-AFC4-6F175D3DCCD1}">
              <a14:hiddenFill xmlns:a14="http://schemas.microsoft.com/office/drawing/2010/main">
                <a:solidFill>
                  <a:srgbClr val="4F81BD"/>
                </a:solidFill>
              </a14:hiddenFill>
            </a:ext>
          </a:extLst>
        </p:spPr>
        <p:txBody>
          <a:bodyPr rtlCol="0" anchor="ctr"/>
          <a:lstStyle/>
          <a:p>
            <a:pPr algn="ctr"/>
            <a:endParaRPr lang="zh-CN" altLang="en-US">
              <a:solidFill>
                <a:sysClr val="window" lastClr="FFFFFF"/>
              </a:solidFill>
              <a:latin typeface="Calibri" panose="020F0502020204030204" charset="0"/>
              <a:ea typeface="宋体" panose="02010600030101010101" pitchFamily="2" charset="-122"/>
            </a:endParaRPr>
          </a:p>
        </p:txBody>
      </p:sp>
      <p:sp>
        <p:nvSpPr>
          <p:cNvPr id="9" name="文本框 8"/>
          <p:cNvSpPr txBox="1"/>
          <p:nvPr>
            <p:custDataLst>
              <p:tags r:id="rId2"/>
            </p:custDataLst>
          </p:nvPr>
        </p:nvSpPr>
        <p:spPr>
          <a:xfrm>
            <a:off x="2856865" y="1052830"/>
            <a:ext cx="908685" cy="368300"/>
          </a:xfrm>
          <a:prstGeom prst="rect">
            <a:avLst/>
          </a:prstGeom>
        </p:spPr>
        <p:style>
          <a:lnRef idx="0">
            <a:srgbClr val="FFFFFF"/>
          </a:lnRef>
          <a:fillRef idx="2">
            <a:schemeClr val="accent1"/>
          </a:fillRef>
          <a:effectRef idx="1">
            <a:schemeClr val="accent1"/>
          </a:effectRef>
          <a:fontRef idx="minor">
            <a:schemeClr val="lt1"/>
          </a:fontRef>
        </p:style>
        <p:txBody>
          <a:bodyPr wrap="square" rtlCol="0">
            <a:spAutoFit/>
          </a:bodyPr>
          <a:lstStyle/>
          <a:p>
            <a:pPr algn="ctr"/>
            <a:r>
              <a:rPr lang="en-US" altLang="zh-CN" b="1" dirty="0">
                <a:solidFill>
                  <a:schemeClr val="tx1"/>
                </a:solidFill>
                <a:latin typeface="Times New Roman" panose="02020603050405020304" charset="0"/>
                <a:cs typeface="Times New Roman" panose="02020603050405020304" charset="0"/>
              </a:rPr>
              <a:t>Time</a:t>
            </a:r>
          </a:p>
        </p:txBody>
      </p:sp>
      <p:sp>
        <p:nvSpPr>
          <p:cNvPr id="5" name="圆角矩形 4"/>
          <p:cNvSpPr/>
          <p:nvPr>
            <p:custDataLst>
              <p:tags r:id="rId3"/>
            </p:custDataLst>
          </p:nvPr>
        </p:nvSpPr>
        <p:spPr>
          <a:xfrm>
            <a:off x="6821805" y="1430655"/>
            <a:ext cx="3171190" cy="446405"/>
          </a:xfrm>
          <a:prstGeom prst="roundRect">
            <a:avLst/>
          </a:prstGeom>
          <a:noFill/>
          <a:ln w="25400" cap="flat" cmpd="sng" algn="ctr">
            <a:solidFill>
              <a:srgbClr val="00B0F0"/>
            </a:solidFill>
            <a:prstDash val="solid"/>
          </a:ln>
          <a:effectLst/>
          <a:extLst>
            <a:ext uri="{909E8E84-426E-40DD-AFC4-6F175D3DCCD1}">
              <a14:hiddenFill xmlns:a14="http://schemas.microsoft.com/office/drawing/2010/main">
                <a:solidFill>
                  <a:srgbClr val="4F81BD"/>
                </a:solidFill>
              </a14:hiddenFill>
            </a:ext>
          </a:extLst>
        </p:spPr>
        <p:txBody>
          <a:bodyPr rtlCol="0" anchor="ctr"/>
          <a:lstStyle/>
          <a:p>
            <a:pPr algn="ctr"/>
            <a:endParaRPr lang="zh-CN" altLang="en-US">
              <a:solidFill>
                <a:sysClr val="window" lastClr="FFFFFF"/>
              </a:solidFill>
              <a:latin typeface="Calibri" panose="020F0502020204030204" charset="0"/>
              <a:ea typeface="宋体" panose="02010600030101010101" pitchFamily="2" charset="-122"/>
            </a:endParaRPr>
          </a:p>
        </p:txBody>
      </p:sp>
      <p:sp>
        <p:nvSpPr>
          <p:cNvPr id="11" name="文本框 10"/>
          <p:cNvSpPr txBox="1"/>
          <p:nvPr>
            <p:custDataLst>
              <p:tags r:id="rId4"/>
            </p:custDataLst>
          </p:nvPr>
        </p:nvSpPr>
        <p:spPr>
          <a:xfrm>
            <a:off x="7595235" y="1052830"/>
            <a:ext cx="1439545" cy="368300"/>
          </a:xfrm>
          <a:prstGeom prst="rect">
            <a:avLst/>
          </a:prstGeom>
        </p:spPr>
        <p:style>
          <a:lnRef idx="0">
            <a:srgbClr val="FFFFFF"/>
          </a:lnRef>
          <a:fillRef idx="2">
            <a:schemeClr val="accent1"/>
          </a:fillRef>
          <a:effectRef idx="1">
            <a:schemeClr val="accent1"/>
          </a:effectRef>
          <a:fontRef idx="minor">
            <a:schemeClr val="lt1"/>
          </a:fontRef>
        </p:style>
        <p:txBody>
          <a:bodyPr wrap="square" rtlCol="0">
            <a:spAutoFit/>
          </a:bodyPr>
          <a:lstStyle/>
          <a:p>
            <a:pPr algn="ctr"/>
            <a:r>
              <a:rPr lang="en-US" altLang="zh-CN" b="1" dirty="0">
                <a:solidFill>
                  <a:schemeClr val="tx1"/>
                </a:solidFill>
                <a:latin typeface="Times New Roman" panose="02020603050405020304" charset="0"/>
                <a:cs typeface="Times New Roman" panose="02020603050405020304" charset="0"/>
              </a:rPr>
              <a:t>Event</a:t>
            </a:r>
          </a:p>
        </p:txBody>
      </p:sp>
      <p:sp>
        <p:nvSpPr>
          <p:cNvPr id="7" name="圆角矩形 6"/>
          <p:cNvSpPr/>
          <p:nvPr>
            <p:custDataLst>
              <p:tags r:id="rId5"/>
            </p:custDataLst>
          </p:nvPr>
        </p:nvSpPr>
        <p:spPr>
          <a:xfrm>
            <a:off x="6241415" y="1801495"/>
            <a:ext cx="654050" cy="446405"/>
          </a:xfrm>
          <a:prstGeom prst="roundRect">
            <a:avLst/>
          </a:prstGeom>
          <a:noFill/>
          <a:ln w="25400" cap="flat" cmpd="sng" algn="ctr">
            <a:solidFill>
              <a:srgbClr val="00B0F0"/>
            </a:solidFill>
            <a:prstDash val="solid"/>
          </a:ln>
          <a:effectLst/>
          <a:extLst>
            <a:ext uri="{909E8E84-426E-40DD-AFC4-6F175D3DCCD1}">
              <a14:hiddenFill xmlns:a14="http://schemas.microsoft.com/office/drawing/2010/main">
                <a:solidFill>
                  <a:srgbClr val="4F81BD"/>
                </a:solidFill>
              </a14:hiddenFill>
            </a:ext>
          </a:extLst>
        </p:spPr>
        <p:txBody>
          <a:bodyPr rtlCol="0" anchor="ctr"/>
          <a:lstStyle/>
          <a:p>
            <a:pPr algn="ctr"/>
            <a:endParaRPr lang="zh-CN" altLang="en-US">
              <a:solidFill>
                <a:sysClr val="window" lastClr="FFFFFF"/>
              </a:solidFill>
              <a:latin typeface="Calibri" panose="020F0502020204030204" charset="0"/>
              <a:ea typeface="宋体" panose="02010600030101010101" pitchFamily="2" charset="-122"/>
            </a:endParaRPr>
          </a:p>
        </p:txBody>
      </p:sp>
      <p:sp>
        <p:nvSpPr>
          <p:cNvPr id="12" name="文本框 11"/>
          <p:cNvSpPr txBox="1"/>
          <p:nvPr>
            <p:custDataLst>
              <p:tags r:id="rId6"/>
            </p:custDataLst>
          </p:nvPr>
        </p:nvSpPr>
        <p:spPr>
          <a:xfrm>
            <a:off x="6097270" y="2277110"/>
            <a:ext cx="908685" cy="368300"/>
          </a:xfrm>
          <a:prstGeom prst="rect">
            <a:avLst/>
          </a:prstGeom>
        </p:spPr>
        <p:style>
          <a:lnRef idx="0">
            <a:srgbClr val="FFFFFF"/>
          </a:lnRef>
          <a:fillRef idx="2">
            <a:schemeClr val="accent1"/>
          </a:fillRef>
          <a:effectRef idx="1">
            <a:schemeClr val="accent1"/>
          </a:effectRef>
          <a:fontRef idx="minor">
            <a:schemeClr val="lt1"/>
          </a:fontRef>
        </p:style>
        <p:txBody>
          <a:bodyPr wrap="square" rtlCol="0">
            <a:spAutoFit/>
          </a:bodyPr>
          <a:lstStyle/>
          <a:p>
            <a:pPr algn="ctr"/>
            <a:r>
              <a:rPr lang="en-US" altLang="zh-CN" b="1" dirty="0">
                <a:solidFill>
                  <a:schemeClr val="tx1"/>
                </a:solidFill>
                <a:latin typeface="Times New Roman" panose="02020603050405020304" charset="0"/>
                <a:cs typeface="Times New Roman" panose="02020603050405020304" charset="0"/>
              </a:rPr>
              <a:t>Genre</a:t>
            </a:r>
          </a:p>
        </p:txBody>
      </p:sp>
      <p:sp>
        <p:nvSpPr>
          <p:cNvPr id="10" name="圆角矩形 9"/>
          <p:cNvSpPr/>
          <p:nvPr>
            <p:custDataLst>
              <p:tags r:id="rId7"/>
            </p:custDataLst>
          </p:nvPr>
        </p:nvSpPr>
        <p:spPr>
          <a:xfrm>
            <a:off x="9697720" y="1801495"/>
            <a:ext cx="1902460" cy="446405"/>
          </a:xfrm>
          <a:prstGeom prst="roundRect">
            <a:avLst/>
          </a:prstGeom>
          <a:noFill/>
          <a:ln w="25400" cap="flat" cmpd="sng" algn="ctr">
            <a:solidFill>
              <a:srgbClr val="00B0F0"/>
            </a:solidFill>
            <a:prstDash val="solid"/>
          </a:ln>
          <a:effectLst/>
          <a:extLst>
            <a:ext uri="{909E8E84-426E-40DD-AFC4-6F175D3DCCD1}">
              <a14:hiddenFill xmlns:a14="http://schemas.microsoft.com/office/drawing/2010/main">
                <a:solidFill>
                  <a:srgbClr val="4F81BD"/>
                </a:solidFill>
              </a14:hiddenFill>
            </a:ext>
          </a:extLst>
        </p:spPr>
        <p:txBody>
          <a:bodyPr rtlCol="0" anchor="ctr"/>
          <a:lstStyle/>
          <a:p>
            <a:pPr algn="ctr"/>
            <a:endParaRPr lang="zh-CN" altLang="en-US">
              <a:solidFill>
                <a:sysClr val="window" lastClr="FFFFFF"/>
              </a:solidFill>
              <a:latin typeface="Calibri" panose="020F0502020204030204" charset="0"/>
              <a:ea typeface="宋体" panose="02010600030101010101" pitchFamily="2" charset="-122"/>
            </a:endParaRPr>
          </a:p>
        </p:txBody>
      </p:sp>
      <p:sp>
        <p:nvSpPr>
          <p:cNvPr id="13" name="圆角矩形 12"/>
          <p:cNvSpPr/>
          <p:nvPr>
            <p:custDataLst>
              <p:tags r:id="rId8"/>
            </p:custDataLst>
          </p:nvPr>
        </p:nvSpPr>
        <p:spPr>
          <a:xfrm>
            <a:off x="984885" y="2132965"/>
            <a:ext cx="1707515" cy="446405"/>
          </a:xfrm>
          <a:prstGeom prst="roundRect">
            <a:avLst/>
          </a:prstGeom>
          <a:noFill/>
          <a:ln w="25400" cap="flat" cmpd="sng" algn="ctr">
            <a:solidFill>
              <a:srgbClr val="00B0F0"/>
            </a:solidFill>
            <a:prstDash val="solid"/>
          </a:ln>
          <a:effectLst/>
          <a:extLst>
            <a:ext uri="{909E8E84-426E-40DD-AFC4-6F175D3DCCD1}">
              <a14:hiddenFill xmlns:a14="http://schemas.microsoft.com/office/drawing/2010/main">
                <a:solidFill>
                  <a:srgbClr val="4F81BD"/>
                </a:solidFill>
              </a14:hiddenFill>
            </a:ext>
          </a:extLst>
        </p:spPr>
        <p:txBody>
          <a:bodyPr rtlCol="0" anchor="ctr"/>
          <a:lstStyle/>
          <a:p>
            <a:pPr algn="ctr"/>
            <a:endParaRPr lang="zh-CN" altLang="en-US">
              <a:solidFill>
                <a:sysClr val="window" lastClr="FFFFFF"/>
              </a:solidFill>
              <a:latin typeface="Calibri" panose="020F0502020204030204" charset="0"/>
              <a:ea typeface="宋体" panose="02010600030101010101" pitchFamily="2" charset="-122"/>
            </a:endParaRPr>
          </a:p>
        </p:txBody>
      </p:sp>
      <p:sp>
        <p:nvSpPr>
          <p:cNvPr id="16" name="文本框 15"/>
          <p:cNvSpPr txBox="1"/>
          <p:nvPr>
            <p:custDataLst>
              <p:tags r:id="rId9"/>
            </p:custDataLst>
          </p:nvPr>
        </p:nvSpPr>
        <p:spPr>
          <a:xfrm>
            <a:off x="10129520" y="2301875"/>
            <a:ext cx="1062990" cy="368300"/>
          </a:xfrm>
          <a:prstGeom prst="rect">
            <a:avLst/>
          </a:prstGeom>
        </p:spPr>
        <p:style>
          <a:lnRef idx="0">
            <a:srgbClr val="FFFFFF"/>
          </a:lnRef>
          <a:fillRef idx="2">
            <a:schemeClr val="accent1"/>
          </a:fillRef>
          <a:effectRef idx="1">
            <a:schemeClr val="accent1"/>
          </a:effectRef>
          <a:fontRef idx="minor">
            <a:schemeClr val="lt1"/>
          </a:fontRef>
        </p:style>
        <p:txBody>
          <a:bodyPr wrap="square" rtlCol="0">
            <a:spAutoFit/>
          </a:bodyPr>
          <a:lstStyle/>
          <a:p>
            <a:pPr algn="ctr"/>
            <a:r>
              <a:rPr lang="en-US" altLang="zh-CN" b="1" dirty="0">
                <a:solidFill>
                  <a:schemeClr val="tx1"/>
                </a:solidFill>
                <a:latin typeface="Times New Roman" panose="02020603050405020304" charset="0"/>
                <a:cs typeface="Times New Roman" panose="02020603050405020304" charset="0"/>
              </a:rPr>
              <a:t>Purpose</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heel(1)">
                                      <p:cBhvr>
                                        <p:cTn id="7" dur="2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1" presetClass="entr" presetSubtype="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1" presetClass="entr" presetSubtype="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61" grpId="1" animBg="1"/>
      <p:bldP spid="9" grpId="0" bldLvl="0" animBg="1"/>
      <p:bldP spid="9" grpId="1" animBg="1"/>
      <p:bldP spid="5" grpId="0" bldLvl="0" animBg="1"/>
      <p:bldP spid="5" grpId="1" animBg="1"/>
      <p:bldP spid="11" grpId="0" bldLvl="0" animBg="1"/>
      <p:bldP spid="11" grpId="1" animBg="1"/>
      <p:bldP spid="7" grpId="0" bldLvl="0" animBg="1"/>
      <p:bldP spid="7" grpId="1" animBg="1"/>
      <p:bldP spid="12" grpId="0" bldLvl="0" animBg="1"/>
      <p:bldP spid="12" grpId="1" animBg="1"/>
      <p:bldP spid="10" grpId="0" bldLvl="0" animBg="1"/>
      <p:bldP spid="10" grpId="1" animBg="1"/>
      <p:bldP spid="13" grpId="0" bldLvl="0" animBg="1"/>
      <p:bldP spid="13" grpId="1" animBg="1"/>
      <p:bldP spid="16" grpId="0" bldLvl="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l="-4000" r="-4000"/>
          </a:stretch>
        </a:blipFill>
        <a:effectLst/>
      </p:bgPr>
    </p:bg>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593090" y="1178560"/>
            <a:ext cx="5129530" cy="1753235"/>
          </a:xfrm>
          <a:prstGeom prst="rect">
            <a:avLst/>
          </a:prstGeom>
          <a:noFill/>
        </p:spPr>
        <p:txBody>
          <a:bodyPr wrap="square" rtlCol="0">
            <a:noAutofit/>
          </a:bodyPr>
          <a:lstStyle/>
          <a:p>
            <a:pPr lvl="0" indent="0" algn="l" defTabSz="1217930">
              <a:lnSpc>
                <a:spcPct val="150000"/>
              </a:lnSpc>
              <a:buFont typeface="Arial" panose="020B0604020202020204" pitchFamily="34" charset="0"/>
              <a:buNone/>
              <a:defRPr/>
            </a:pPr>
            <a:r>
              <a:rPr lang="zh-CN" altLang="en-US" sz="17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汉仪旗黑-50S" pitchFamily="18" charset="-122"/>
              </a:rPr>
              <a:t>假定你是李华,上周五你们班组织了“共读一本书”(Reading A Book Together)的阅读分享活动,你的英国朋友Chris对此很感兴趣。请你给他写一封邮件</a:t>
            </a:r>
            <a:r>
              <a:rPr lang="zh-CN" altLang="en-US" sz="17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汉仪旗黑-50S" pitchFamily="18" charset="-122"/>
              </a:rPr>
              <a:t>分享这次经历</a:t>
            </a:r>
            <a:r>
              <a:rPr lang="zh-CN" altLang="en-US" sz="17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汉仪旗黑-50S" pitchFamily="18" charset="-122"/>
              </a:rPr>
              <a:t>,内容包括:</a:t>
            </a:r>
            <a:endParaRPr kumimoji="0" lang="zh-CN" altLang="en-US" sz="17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汉仪旗黑-50S" pitchFamily="18" charset="-122"/>
            </a:endParaRPr>
          </a:p>
          <a:p>
            <a:pPr lvl="0" indent="0" algn="l" defTabSz="1217930">
              <a:lnSpc>
                <a:spcPct val="150000"/>
              </a:lnSpc>
              <a:buFont typeface="Wingdings" panose="05000000000000000000" pitchFamily="2" charset="2"/>
              <a:buNone/>
              <a:defRPr/>
            </a:pPr>
            <a:r>
              <a:rPr lang="zh-CN" altLang="en-US" sz="17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汉仪旗黑-50S" pitchFamily="18" charset="-122"/>
              </a:rPr>
              <a:t>1.活动介绍;</a:t>
            </a:r>
            <a:endParaRPr kumimoji="0" lang="zh-CN" altLang="en-US" sz="17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汉仪旗黑-50S" pitchFamily="18" charset="-122"/>
            </a:endParaRPr>
          </a:p>
          <a:p>
            <a:pPr lvl="0" indent="0" algn="l" defTabSz="1217930">
              <a:lnSpc>
                <a:spcPct val="150000"/>
              </a:lnSpc>
              <a:buFont typeface="Wingdings" panose="05000000000000000000" pitchFamily="2" charset="2"/>
              <a:buNone/>
              <a:defRPr/>
            </a:pPr>
            <a:r>
              <a:rPr lang="zh-CN" altLang="en-US" sz="17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汉仪旗黑-50S" pitchFamily="18" charset="-122"/>
              </a:rPr>
              <a:t>2.你的收获。</a:t>
            </a:r>
            <a:endParaRPr lang="zh-CN" altLang="en-US" sz="1700">
              <a:latin typeface="微软雅黑" panose="020B0503020204020204" pitchFamily="34" charset="-122"/>
              <a:ea typeface="微软雅黑" panose="020B0503020204020204" pitchFamily="34" charset="-122"/>
              <a:cs typeface="微软雅黑" panose="020B0503020204020204" pitchFamily="34" charset="-122"/>
            </a:endParaRPr>
          </a:p>
        </p:txBody>
      </p:sp>
      <p:sp useBgFill="1">
        <p:nvSpPr>
          <p:cNvPr id="2" name="矩形 1"/>
          <p:cNvSpPr/>
          <p:nvPr>
            <p:custDataLst>
              <p:tags r:id="rId2"/>
            </p:custDataLst>
          </p:nvPr>
        </p:nvSpPr>
        <p:spPr>
          <a:xfrm>
            <a:off x="6386830" y="1178560"/>
            <a:ext cx="4979670" cy="238950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useBgFill="1">
        <p:nvSpPr>
          <p:cNvPr id="3" name="矩形 2"/>
          <p:cNvSpPr/>
          <p:nvPr>
            <p:custDataLst>
              <p:tags r:id="rId3"/>
            </p:custDataLst>
          </p:nvPr>
        </p:nvSpPr>
        <p:spPr>
          <a:xfrm>
            <a:off x="593725" y="1177925"/>
            <a:ext cx="5128895" cy="23907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6817360" y="1496695"/>
            <a:ext cx="3987800" cy="1753235"/>
          </a:xfrm>
          <a:prstGeom prst="rect">
            <a:avLst/>
          </a:prstGeom>
          <a:noFill/>
        </p:spPr>
        <p:txBody>
          <a:bodyPr wrap="square" rtlCol="0">
            <a:spAutoFit/>
          </a:bodyPr>
          <a:lstStyle/>
          <a:p>
            <a:r>
              <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假定你是李华，你们班上周五在公园上了一节美术课，请给英国好友Chris写一封邮件</a:t>
            </a:r>
            <a:r>
              <a:rPr lang="zh-CN" altLang="en-US"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分享你的经历</a:t>
            </a:r>
            <a:r>
              <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，内容包括：</a:t>
            </a:r>
            <a:endPar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1. 你的作品内容；</a:t>
            </a:r>
            <a:endPar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2. 你的</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感想</a:t>
            </a:r>
            <a:r>
              <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p>
        </p:txBody>
      </p:sp>
      <p:sp>
        <p:nvSpPr>
          <p:cNvPr id="11" name="文本框 10"/>
          <p:cNvSpPr txBox="1"/>
          <p:nvPr/>
        </p:nvSpPr>
        <p:spPr>
          <a:xfrm>
            <a:off x="840740" y="1412875"/>
            <a:ext cx="4389755" cy="2306955"/>
          </a:xfrm>
          <a:prstGeom prst="rect">
            <a:avLst/>
          </a:prstGeom>
          <a:noFill/>
        </p:spPr>
        <p:txBody>
          <a:bodyPr wrap="square" rtlCol="0">
            <a:spAutoFit/>
          </a:bodyPr>
          <a:lstStyle/>
          <a:p>
            <a:r>
              <a:rPr lang="zh-CN" altLang="en-US"/>
              <a:t>假设你是李华，上周你校与国外友好学校举行了线上跨文化展示交流活动，活动丰富多彩，如书法、武术、剪纸等。请你写一封邮件给你的英国笔友Jerry，分享你参加此次活动的经历，内容包括:</a:t>
            </a:r>
          </a:p>
          <a:p>
            <a:r>
              <a:rPr lang="zh-CN" altLang="en-US"/>
              <a:t>1.你展示的中国文化元素及原因; </a:t>
            </a:r>
          </a:p>
          <a:p>
            <a:r>
              <a:rPr lang="zh-CN" altLang="en-US"/>
              <a:t>2.你的感悟。 </a:t>
            </a:r>
          </a:p>
          <a:p>
            <a:endParaRPr lang="zh-CN" altLang="en-US"/>
          </a:p>
        </p:txBody>
      </p:sp>
      <p:graphicFrame>
        <p:nvGraphicFramePr>
          <p:cNvPr id="12" name="表格 11"/>
          <p:cNvGraphicFramePr/>
          <p:nvPr>
            <p:custDataLst>
              <p:tags r:id="rId4"/>
            </p:custDataLst>
          </p:nvPr>
        </p:nvGraphicFramePr>
        <p:xfrm>
          <a:off x="593725" y="4102735"/>
          <a:ext cx="9852025" cy="1920240"/>
        </p:xfrm>
        <a:graphic>
          <a:graphicData uri="http://schemas.openxmlformats.org/drawingml/2006/table">
            <a:tbl>
              <a:tblPr firstRow="1" bandRow="1">
                <a:effectLst/>
                <a:tableStyleId>{5940675A-B579-460E-94D1-54222C63F5DA}</a:tableStyleId>
              </a:tblPr>
              <a:tblGrid>
                <a:gridCol w="1950085">
                  <a:extLst>
                    <a:ext uri="{9D8B030D-6E8A-4147-A177-3AD203B41FA5}">
                      <a16:colId xmlns:a16="http://schemas.microsoft.com/office/drawing/2014/main" val="20000"/>
                    </a:ext>
                  </a:extLst>
                </a:gridCol>
                <a:gridCol w="4296410">
                  <a:extLst>
                    <a:ext uri="{9D8B030D-6E8A-4147-A177-3AD203B41FA5}">
                      <a16:colId xmlns:a16="http://schemas.microsoft.com/office/drawing/2014/main" val="20001"/>
                    </a:ext>
                  </a:extLst>
                </a:gridCol>
                <a:gridCol w="3605530">
                  <a:extLst>
                    <a:ext uri="{9D8B030D-6E8A-4147-A177-3AD203B41FA5}">
                      <a16:colId xmlns:a16="http://schemas.microsoft.com/office/drawing/2014/main" val="20002"/>
                    </a:ext>
                  </a:extLst>
                </a:gridCol>
              </a:tblGrid>
              <a:tr h="0">
                <a:tc>
                  <a:txBody>
                    <a:bodyPr/>
                    <a:lstStyle/>
                    <a:p>
                      <a:pPr algn="ctr">
                        <a:buNone/>
                      </a:pPr>
                      <a:endParaRPr lang="zh-CN" altLang="en-US" b="1">
                        <a:solidFill>
                          <a:sysClr val="window" lastClr="FFFFFF"/>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7FDFBF"/>
                    </a:solidFill>
                  </a:tcPr>
                </a:tc>
                <a:tc>
                  <a:txBody>
                    <a:bodyPr/>
                    <a:lstStyle/>
                    <a:p>
                      <a:pPr algn="ctr">
                        <a:buNone/>
                      </a:pPr>
                      <a:r>
                        <a:rPr lang="zh-CN" altLang="en-US" b="1">
                          <a:solidFill>
                            <a:sysClr val="window" lastClr="FFFFFF"/>
                          </a:solidFill>
                          <a:latin typeface="Arial" panose="020B0604020202020204" pitchFamily="34" charset="0"/>
                          <a:ea typeface="微软雅黑" panose="020B0503020204020204" pitchFamily="34" charset="-122"/>
                        </a:rPr>
                        <a:t>左边题目</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7FDFBF"/>
                    </a:solidFill>
                  </a:tcPr>
                </a:tc>
                <a:tc>
                  <a:txBody>
                    <a:bodyPr/>
                    <a:lstStyle/>
                    <a:p>
                      <a:pPr algn="ctr">
                        <a:buNone/>
                      </a:pPr>
                      <a:r>
                        <a:rPr lang="zh-CN" altLang="en-US" b="1">
                          <a:solidFill>
                            <a:sysClr val="window" lastClr="FFFFFF"/>
                          </a:solidFill>
                          <a:latin typeface="Arial" panose="020B0604020202020204" pitchFamily="34" charset="0"/>
                          <a:ea typeface="微软雅黑" panose="020B0503020204020204" pitchFamily="34" charset="-122"/>
                        </a:rPr>
                        <a:t>右边题目</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7FDFBF"/>
                    </a:solidFill>
                  </a:tcPr>
                </a:tc>
                <a:extLst>
                  <a:ext uri="{0D108BD9-81ED-4DB2-BD59-A6C34878D82A}">
                    <a16:rowId xmlns:a16="http://schemas.microsoft.com/office/drawing/2014/main" val="10000"/>
                  </a:ext>
                </a:extLst>
              </a:tr>
              <a:tr h="388620">
                <a:tc>
                  <a:txBody>
                    <a:bodyPr/>
                    <a:lstStyle/>
                    <a:p>
                      <a:pPr algn="ctr">
                        <a:buNone/>
                      </a:pPr>
                      <a:r>
                        <a:rPr lang="zh-CN" altLang="en-US">
                          <a:solidFill>
                            <a:srgbClr val="333333"/>
                          </a:solidFill>
                          <a:latin typeface="Arial" panose="020B0604020202020204" pitchFamily="34" charset="0"/>
                          <a:ea typeface="微软雅黑" panose="020B0503020204020204" pitchFamily="34" charset="-122"/>
                        </a:rPr>
                        <a:t>情境载体</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7FDFBF">
                        <a:tint val="40000"/>
                      </a:srgbClr>
                    </a:solidFill>
                  </a:tcPr>
                </a:tc>
                <a:tc>
                  <a:txBody>
                    <a:bodyPr/>
                    <a:lstStyle/>
                    <a:p>
                      <a:pPr algn="ctr">
                        <a:buNone/>
                      </a:pPr>
                      <a:r>
                        <a:rPr lang="zh-CN" altLang="en-US">
                          <a:solidFill>
                            <a:srgbClr val="333333"/>
                          </a:solidFill>
                          <a:latin typeface="Arial" panose="020B0604020202020204" pitchFamily="34" charset="0"/>
                          <a:ea typeface="微软雅黑" panose="020B0503020204020204" pitchFamily="34" charset="-122"/>
                        </a:rPr>
                        <a:t>分享信</a:t>
                      </a:r>
                      <a:endParaRPr lang="en-US" altLang="zh-CN">
                        <a:solidFill>
                          <a:srgbClr val="333333"/>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7FDFBF">
                        <a:tint val="40000"/>
                      </a:srgbClr>
                    </a:solidFill>
                  </a:tcPr>
                </a:tc>
                <a:tc>
                  <a:txBody>
                    <a:bodyPr/>
                    <a:lstStyle/>
                    <a:p>
                      <a:pPr algn="ctr">
                        <a:buNone/>
                      </a:pPr>
                      <a:r>
                        <a:rPr lang="zh-CN">
                          <a:solidFill>
                            <a:srgbClr val="333333"/>
                          </a:solidFill>
                          <a:ea typeface="微软雅黑" panose="020B0503020204020204" pitchFamily="34" charset="-122"/>
                        </a:rPr>
                        <a:t>分享信</a:t>
                      </a:r>
                      <a:endParaRPr lang="zh-CN" b="1" u="sng">
                        <a:solidFill>
                          <a:srgbClr val="333333"/>
                        </a:solidFill>
                        <a:ea typeface="微软雅黑" panose="020B0503020204020204" pitchFamily="34" charset="-122"/>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7FDFBF">
                        <a:tint val="40000"/>
                      </a:srgbClr>
                    </a:solidFill>
                  </a:tcPr>
                </a:tc>
                <a:extLst>
                  <a:ext uri="{0D108BD9-81ED-4DB2-BD59-A6C34878D82A}">
                    <a16:rowId xmlns:a16="http://schemas.microsoft.com/office/drawing/2014/main" val="10001"/>
                  </a:ext>
                </a:extLst>
              </a:tr>
              <a:tr h="388620">
                <a:tc>
                  <a:txBody>
                    <a:bodyPr/>
                    <a:lstStyle/>
                    <a:p>
                      <a:pPr algn="ctr">
                        <a:buNone/>
                      </a:pPr>
                      <a:r>
                        <a:rPr lang="zh-CN" altLang="en-US">
                          <a:solidFill>
                            <a:srgbClr val="333333"/>
                          </a:solidFill>
                          <a:latin typeface="Arial" panose="020B0604020202020204" pitchFamily="34" charset="0"/>
                          <a:ea typeface="微软雅黑" panose="020B0503020204020204" pitchFamily="34" charset="-122"/>
                        </a:rPr>
                        <a:t>作者立场</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7FDFBF">
                        <a:tint val="20000"/>
                      </a:srgbClr>
                    </a:solidFill>
                  </a:tcPr>
                </a:tc>
                <a:tc>
                  <a:txBody>
                    <a:bodyPr/>
                    <a:lstStyle/>
                    <a:p>
                      <a:pPr algn="ctr">
                        <a:buNone/>
                      </a:pPr>
                      <a:r>
                        <a:rPr lang="zh-CN" altLang="en-US">
                          <a:solidFill>
                            <a:srgbClr val="333333"/>
                          </a:solidFill>
                          <a:latin typeface="Arial" panose="020B0604020202020204" pitchFamily="34" charset="0"/>
                          <a:ea typeface="微软雅黑" panose="020B0503020204020204" pitchFamily="34" charset="-122"/>
                        </a:rPr>
                        <a:t>代表学校</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7FDFBF">
                        <a:tint val="20000"/>
                      </a:srgbClr>
                    </a:solidFill>
                  </a:tcPr>
                </a:tc>
                <a:tc>
                  <a:txBody>
                    <a:bodyPr/>
                    <a:lstStyle/>
                    <a:p>
                      <a:pPr algn="ctr">
                        <a:buNone/>
                      </a:pPr>
                      <a:r>
                        <a:rPr lang="zh-CN" altLang="en-US">
                          <a:solidFill>
                            <a:srgbClr val="333333"/>
                          </a:solidFill>
                          <a:latin typeface="Arial" panose="020B0604020202020204" pitchFamily="34" charset="0"/>
                          <a:ea typeface="微软雅黑" panose="020B0503020204020204" pitchFamily="34" charset="-122"/>
                        </a:rPr>
                        <a:t>代表自己</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7FDFBF">
                        <a:tint val="20000"/>
                      </a:srgbClr>
                    </a:solidFill>
                  </a:tcPr>
                </a:tc>
                <a:extLst>
                  <a:ext uri="{0D108BD9-81ED-4DB2-BD59-A6C34878D82A}">
                    <a16:rowId xmlns:a16="http://schemas.microsoft.com/office/drawing/2014/main" val="10002"/>
                  </a:ext>
                </a:extLst>
              </a:tr>
              <a:tr h="388620">
                <a:tc>
                  <a:txBody>
                    <a:bodyPr/>
                    <a:lstStyle/>
                    <a:p>
                      <a:pPr algn="ctr">
                        <a:buNone/>
                      </a:pPr>
                      <a:r>
                        <a:rPr lang="zh-CN" altLang="en-US">
                          <a:solidFill>
                            <a:srgbClr val="333333"/>
                          </a:solidFill>
                          <a:latin typeface="Arial" panose="020B0604020202020204" pitchFamily="34" charset="0"/>
                          <a:ea typeface="微软雅黑" panose="020B0503020204020204" pitchFamily="34" charset="-122"/>
                        </a:rPr>
                        <a:t>写作要点</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7FDFBF">
                        <a:tint val="40000"/>
                      </a:srgbClr>
                    </a:solidFill>
                  </a:tcPr>
                </a:tc>
                <a:tc>
                  <a:txBody>
                    <a:bodyPr/>
                    <a:lstStyle/>
                    <a:p>
                      <a:pPr algn="ctr">
                        <a:buNone/>
                      </a:pPr>
                      <a:r>
                        <a:rPr lang="zh-CN" altLang="en-US">
                          <a:solidFill>
                            <a:srgbClr val="333333"/>
                          </a:solidFill>
                          <a:latin typeface="Arial" panose="020B0604020202020204" pitchFamily="34" charset="0"/>
                          <a:ea typeface="微软雅黑" panose="020B0503020204020204" pitchFamily="34" charset="-122"/>
                        </a:rPr>
                        <a:t>活动内容</a:t>
                      </a:r>
                      <a:r>
                        <a:rPr lang="en-US" altLang="zh-CN">
                          <a:solidFill>
                            <a:srgbClr val="333333"/>
                          </a:solidFill>
                          <a:latin typeface="Arial" panose="020B0604020202020204" pitchFamily="34" charset="0"/>
                          <a:ea typeface="微软雅黑" panose="020B0503020204020204" pitchFamily="34" charset="-122"/>
                        </a:rPr>
                        <a:t>+</a:t>
                      </a:r>
                      <a:r>
                        <a:rPr lang="zh-CN" altLang="en-US">
                          <a:solidFill>
                            <a:srgbClr val="333333"/>
                          </a:solidFill>
                          <a:latin typeface="Arial" panose="020B0604020202020204" pitchFamily="34" charset="0"/>
                          <a:ea typeface="微软雅黑" panose="020B0503020204020204" pitchFamily="34" charset="-122"/>
                        </a:rPr>
                        <a:t>感受</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7FDFBF">
                        <a:tint val="40000"/>
                      </a:srgbClr>
                    </a:solidFill>
                  </a:tcPr>
                </a:tc>
                <a:tc>
                  <a:txBody>
                    <a:bodyPr/>
                    <a:lstStyle/>
                    <a:p>
                      <a:pPr algn="ctr">
                        <a:buNone/>
                      </a:pPr>
                      <a:r>
                        <a:rPr lang="zh-CN">
                          <a:solidFill>
                            <a:srgbClr val="333333"/>
                          </a:solidFill>
                          <a:ea typeface="微软雅黑" panose="020B0503020204020204" pitchFamily="34" charset="-122"/>
                        </a:rPr>
                        <a:t>作品内容</a:t>
                      </a:r>
                      <a:r>
                        <a:rPr lang="en-US" altLang="zh-CN">
                          <a:solidFill>
                            <a:srgbClr val="333333"/>
                          </a:solidFill>
                          <a:ea typeface="微软雅黑" panose="020B0503020204020204" pitchFamily="34" charset="-122"/>
                        </a:rPr>
                        <a:t>+</a:t>
                      </a:r>
                      <a:r>
                        <a:rPr lang="zh-CN" altLang="en-US">
                          <a:solidFill>
                            <a:srgbClr val="333333"/>
                          </a:solidFill>
                          <a:ea typeface="微软雅黑" panose="020B0503020204020204" pitchFamily="34" charset="-122"/>
                        </a:rPr>
                        <a:t>感想</a:t>
                      </a:r>
                      <a:endParaRPr lang="zh-CN" altLang="en-US">
                        <a:solidFill>
                          <a:srgbClr val="333333"/>
                        </a:solidFill>
                        <a:latin typeface="Arial" panose="020B0604020202020204" pitchFamily="34" charset="0"/>
                        <a:ea typeface="微软雅黑" panose="020B0503020204020204" pitchFamily="34"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7FDFBF">
                        <a:tint val="40000"/>
                      </a:srgbClr>
                    </a:solidFill>
                  </a:tcPr>
                </a:tc>
                <a:extLst>
                  <a:ext uri="{0D108BD9-81ED-4DB2-BD59-A6C34878D82A}">
                    <a16:rowId xmlns:a16="http://schemas.microsoft.com/office/drawing/2014/main" val="10003"/>
                  </a:ext>
                </a:extLst>
              </a:tr>
              <a:tr h="388620">
                <a:tc>
                  <a:txBody>
                    <a:bodyPr/>
                    <a:lstStyle/>
                    <a:p>
                      <a:pPr algn="ctr">
                        <a:buNone/>
                      </a:pPr>
                      <a:r>
                        <a:rPr lang="zh-CN" altLang="en-US">
                          <a:solidFill>
                            <a:srgbClr val="333333"/>
                          </a:solidFill>
                          <a:latin typeface="Arial" panose="020B0604020202020204" pitchFamily="34" charset="0"/>
                          <a:ea typeface="微软雅黑" panose="020B0503020204020204" pitchFamily="34" charset="-122"/>
                        </a:rPr>
                        <a:t>语气态度</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7FDFBF">
                        <a:tint val="20000"/>
                      </a:srgbClr>
                    </a:solidFill>
                  </a:tcPr>
                </a:tc>
                <a:tc>
                  <a:txBody>
                    <a:bodyPr/>
                    <a:lstStyle/>
                    <a:p>
                      <a:pPr algn="ctr">
                        <a:buNone/>
                      </a:pPr>
                      <a:r>
                        <a:rPr lang="zh-CN" altLang="en-US">
                          <a:solidFill>
                            <a:srgbClr val="333333"/>
                          </a:solidFill>
                          <a:latin typeface="Arial" panose="020B0604020202020204" pitchFamily="34" charset="0"/>
                          <a:ea typeface="微软雅黑" panose="020B0503020204020204" pitchFamily="34" charset="-122"/>
                        </a:rPr>
                        <a:t>客观叙述事件</a:t>
                      </a:r>
                      <a:r>
                        <a:rPr lang="en-US" altLang="zh-CN">
                          <a:solidFill>
                            <a:srgbClr val="333333"/>
                          </a:solidFill>
                          <a:latin typeface="Arial" panose="020B0604020202020204" pitchFamily="34" charset="0"/>
                          <a:ea typeface="微软雅黑" panose="020B0503020204020204" pitchFamily="34" charset="-122"/>
                        </a:rPr>
                        <a:t>+</a:t>
                      </a:r>
                      <a:r>
                        <a:rPr lang="zh-CN" altLang="en-US">
                          <a:solidFill>
                            <a:srgbClr val="333333"/>
                          </a:solidFill>
                          <a:latin typeface="Arial" panose="020B0604020202020204" pitchFamily="34" charset="0"/>
                          <a:ea typeface="微软雅黑" panose="020B0503020204020204" pitchFamily="34" charset="-122"/>
                        </a:rPr>
                        <a:t>主观</a:t>
                      </a:r>
                      <a:r>
                        <a:rPr lang="zh-CN" altLang="en-US" b="1">
                          <a:solidFill>
                            <a:srgbClr val="333333"/>
                          </a:solidFill>
                          <a:latin typeface="Arial" panose="020B0604020202020204" pitchFamily="34" charset="0"/>
                          <a:ea typeface="微软雅黑" panose="020B0503020204020204" pitchFamily="34" charset="-122"/>
                        </a:rPr>
                        <a:t>感受</a:t>
                      </a:r>
                      <a:r>
                        <a:rPr lang="en-US" altLang="zh-CN" b="1">
                          <a:solidFill>
                            <a:srgbClr val="333333"/>
                          </a:solidFill>
                          <a:latin typeface="Arial" panose="020B0604020202020204" pitchFamily="34" charset="0"/>
                          <a:ea typeface="微软雅黑" panose="020B0503020204020204" pitchFamily="34" charset="-122"/>
                        </a:rPr>
                        <a:t>+</a:t>
                      </a:r>
                      <a:r>
                        <a:rPr lang="zh-CN" altLang="en-US" b="1">
                          <a:solidFill>
                            <a:srgbClr val="333333"/>
                          </a:solidFill>
                          <a:latin typeface="Arial" panose="020B0604020202020204" pitchFamily="34" charset="0"/>
                          <a:ea typeface="微软雅黑" panose="020B0503020204020204" pitchFamily="34" charset="-122"/>
                        </a:rPr>
                        <a:t>收获</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7FDFBF">
                        <a:tint val="20000"/>
                      </a:srgbClr>
                    </a:solidFill>
                  </a:tcPr>
                </a:tc>
                <a:tc>
                  <a:txBody>
                    <a:bodyPr/>
                    <a:lstStyle/>
                    <a:p>
                      <a:pPr algn="ctr">
                        <a:buNone/>
                      </a:pPr>
                      <a:r>
                        <a:rPr lang="zh-CN" altLang="en-US">
                          <a:solidFill>
                            <a:srgbClr val="333333"/>
                          </a:solidFill>
                          <a:latin typeface="Arial" panose="020B0604020202020204" pitchFamily="34" charset="0"/>
                          <a:ea typeface="微软雅黑" panose="020B0503020204020204" pitchFamily="34" charset="-122"/>
                        </a:rPr>
                        <a:t>主观</a:t>
                      </a:r>
                      <a:r>
                        <a:rPr lang="zh-CN" altLang="en-US" b="1">
                          <a:solidFill>
                            <a:srgbClr val="333333"/>
                          </a:solidFill>
                          <a:latin typeface="Arial" panose="020B0604020202020204" pitchFamily="34" charset="0"/>
                          <a:ea typeface="微软雅黑" panose="020B0503020204020204" pitchFamily="34" charset="-122"/>
                        </a:rPr>
                        <a:t>感受</a:t>
                      </a:r>
                      <a:r>
                        <a:rPr lang="en-US" altLang="zh-CN" b="1">
                          <a:solidFill>
                            <a:srgbClr val="333333"/>
                          </a:solidFill>
                          <a:latin typeface="Arial" panose="020B0604020202020204" pitchFamily="34" charset="0"/>
                          <a:ea typeface="微软雅黑" panose="020B0503020204020204" pitchFamily="34" charset="-122"/>
                        </a:rPr>
                        <a:t>+</a:t>
                      </a:r>
                      <a:r>
                        <a:rPr lang="zh-CN" altLang="en-US" b="1">
                          <a:solidFill>
                            <a:srgbClr val="333333"/>
                          </a:solidFill>
                          <a:highlight>
                            <a:srgbClr val="FFFF00"/>
                          </a:highlight>
                          <a:latin typeface="Arial" panose="020B0604020202020204" pitchFamily="34" charset="0"/>
                          <a:ea typeface="微软雅黑" panose="020B0503020204020204" pitchFamily="34" charset="-122"/>
                        </a:rPr>
                        <a:t>思考</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7FDFBF">
                        <a:tint val="20000"/>
                      </a:srgbClr>
                    </a:solidFill>
                  </a:tcPr>
                </a:tc>
                <a:extLst>
                  <a:ext uri="{0D108BD9-81ED-4DB2-BD59-A6C34878D82A}">
                    <a16:rowId xmlns:a16="http://schemas.microsoft.com/office/drawing/2014/main" val="10004"/>
                  </a:ext>
                </a:extLst>
              </a:tr>
            </a:tbl>
          </a:graphicData>
        </a:graphic>
      </p:graphicFrame>
      <p:sp>
        <p:nvSpPr>
          <p:cNvPr id="220" name="图形"/>
          <p:cNvSpPr txBox="1"/>
          <p:nvPr>
            <p:custDataLst>
              <p:tags r:id="rId5"/>
            </p:custDataLst>
          </p:nvPr>
        </p:nvSpPr>
        <p:spPr>
          <a:xfrm>
            <a:off x="1272729" y="477076"/>
            <a:ext cx="2850515" cy="460375"/>
          </a:xfrm>
          <a:prstGeom prst="rect">
            <a:avLst/>
          </a:prstGeom>
          <a:noFill/>
        </p:spPr>
        <p:txBody>
          <a:bodyPr wrap="none" rtlCol="0">
            <a:spAutoFit/>
          </a:bodyPr>
          <a:lstStyle/>
          <a:p>
            <a:pPr lvl="0">
              <a:defRPr/>
            </a:pPr>
            <a:r>
              <a:rPr lang="zh-CN" altLang="en-US" sz="2400" dirty="0">
                <a:solidFill>
                  <a:prstClr val="black"/>
                </a:solidFill>
                <a:latin typeface="汉仪旗黑X1-75W" pitchFamily="18" charset="-122"/>
                <a:ea typeface="汉仪旗黑X1-75W" pitchFamily="18" charset="-122"/>
                <a:cs typeface="+mn-ea"/>
                <a:sym typeface="汉仪旗黑X1-75W" pitchFamily="18" charset="-122"/>
              </a:rPr>
              <a:t>和</a:t>
            </a:r>
            <a:r>
              <a:rPr lang="en-US" altLang="zh-CN" sz="2400" dirty="0">
                <a:solidFill>
                  <a:prstClr val="black"/>
                </a:solidFill>
                <a:latin typeface="汉仪旗黑X1-75W" pitchFamily="18" charset="-122"/>
                <a:ea typeface="汉仪旗黑X1-75W" pitchFamily="18" charset="-122"/>
                <a:cs typeface="+mn-ea"/>
                <a:sym typeface="汉仪旗黑X1-75W" pitchFamily="18" charset="-122"/>
              </a:rPr>
              <a:t>2024.06</a:t>
            </a:r>
            <a:r>
              <a:rPr lang="zh-CN" altLang="en-US" sz="2400" dirty="0">
                <a:solidFill>
                  <a:prstClr val="black"/>
                </a:solidFill>
                <a:latin typeface="汉仪旗黑X1-75W" pitchFamily="18" charset="-122"/>
                <a:ea typeface="汉仪旗黑X1-75W" pitchFamily="18" charset="-122"/>
                <a:cs typeface="+mn-ea"/>
                <a:sym typeface="汉仪旗黑X1-75W" pitchFamily="18" charset="-122"/>
              </a:rPr>
              <a:t>真题比较</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7591848" y="2163046"/>
            <a:ext cx="772160" cy="706755"/>
          </a:xfrm>
          <a:prstGeom prst="rect">
            <a:avLst/>
          </a:prstGeom>
          <a:noFill/>
          <a:effectLst/>
        </p:spPr>
        <p:txBody>
          <a:bodyPr wrap="none" rtlCol="0">
            <a:spAutoFit/>
          </a:bodyPr>
          <a:lstStyle/>
          <a:p>
            <a:r>
              <a:rPr lang="en-US" altLang="zh-CN" sz="4000" dirty="0">
                <a:solidFill>
                  <a:schemeClr val="accent3"/>
                </a:solidFill>
                <a:cs typeface="+mn-ea"/>
                <a:sym typeface="+mn-lt"/>
              </a:rPr>
              <a:t>02</a:t>
            </a:r>
            <a:endParaRPr lang="zh-CN" altLang="en-US" sz="4000" dirty="0">
              <a:solidFill>
                <a:schemeClr val="accent3"/>
              </a:solidFill>
              <a:cs typeface="+mn-ea"/>
              <a:sym typeface="+mn-lt"/>
            </a:endParaRPr>
          </a:p>
        </p:txBody>
      </p:sp>
      <p:sp>
        <p:nvSpPr>
          <p:cNvPr id="15" name="TextBox 76"/>
          <p:cNvSpPr txBox="1"/>
          <p:nvPr/>
        </p:nvSpPr>
        <p:spPr>
          <a:xfrm>
            <a:off x="5989575" y="2904035"/>
            <a:ext cx="5184576" cy="922020"/>
          </a:xfrm>
          <a:prstGeom prst="rect">
            <a:avLst/>
          </a:prstGeom>
          <a:noFill/>
          <a:effectLst/>
        </p:spPr>
        <p:txBody>
          <a:bodyPr wrap="square" rtlCol="0">
            <a:spAutoFit/>
          </a:bodyPr>
          <a:lstStyle/>
          <a:p>
            <a:pPr algn="ctr"/>
            <a:r>
              <a:rPr lang="zh-CN" altLang="en-US" sz="5400" dirty="0">
                <a:solidFill>
                  <a:schemeClr val="accent2"/>
                </a:solidFill>
                <a:cs typeface="+mn-ea"/>
                <a:sym typeface="+mn-lt"/>
              </a:rPr>
              <a:t>分段语料</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13" name="TextBox 76"/>
          <p:cNvSpPr txBox="1"/>
          <p:nvPr/>
        </p:nvSpPr>
        <p:spPr>
          <a:xfrm>
            <a:off x="3361711" y="-27407"/>
            <a:ext cx="5184576" cy="1198880"/>
          </a:xfrm>
          <a:prstGeom prst="rect">
            <a:avLst/>
          </a:prstGeom>
          <a:noFill/>
          <a:effectLst/>
        </p:spPr>
        <p:txBody>
          <a:bodyPr wrap="square" rtlCol="0">
            <a:spAutoFit/>
          </a:bodyPr>
          <a:lstStyle/>
          <a:p>
            <a:pPr algn="ctr"/>
            <a:r>
              <a:rPr lang="zh-CN" altLang="en-US" sz="4000" dirty="0">
                <a:solidFill>
                  <a:srgbClr val="080808"/>
                </a:solidFill>
                <a:cs typeface="+mn-ea"/>
                <a:sym typeface="+mn-lt"/>
              </a:rPr>
              <a:t>首段：活动内容介绍</a:t>
            </a:r>
          </a:p>
          <a:p>
            <a:pPr algn="ctr"/>
            <a:r>
              <a:rPr lang="zh-CN" altLang="en-US" sz="3200" b="1" dirty="0">
                <a:solidFill>
                  <a:srgbClr val="080808"/>
                </a:solidFill>
                <a:cs typeface="+mn-ea"/>
                <a:sym typeface="+mn-lt"/>
              </a:rPr>
              <a:t>万能内容</a:t>
            </a:r>
          </a:p>
        </p:txBody>
      </p:sp>
      <p:cxnSp>
        <p:nvCxnSpPr>
          <p:cNvPr id="14" name="直接连接符 13"/>
          <p:cNvCxnSpPr/>
          <p:nvPr/>
        </p:nvCxnSpPr>
        <p:spPr>
          <a:xfrm>
            <a:off x="1449214"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638106"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129030" y="1268730"/>
            <a:ext cx="10555605" cy="5262245"/>
          </a:xfrm>
          <a:prstGeom prst="rect">
            <a:avLst/>
          </a:prstGeom>
          <a:noFill/>
        </p:spPr>
        <p:txBody>
          <a:bodyPr wrap="square" rtlCol="0" anchor="t">
            <a:spAutoFit/>
          </a:bodyPr>
          <a:lstStyle/>
          <a:p>
            <a:r>
              <a:rPr lang="zh-CN" altLang="en-US" sz="2400" dirty="0">
                <a:highlight>
                  <a:srgbClr val="000000">
                    <a:alpha val="0"/>
                  </a:srgbClr>
                </a:highlight>
                <a:latin typeface="Times New Roman Regular" panose="02020603050405020304" charset="0"/>
                <a:cs typeface="Times New Roman Regular" panose="02020603050405020304" charset="0"/>
              </a:rPr>
              <a:t>【总起句】The online cross-cultural exchange event, held in collaboration with our partner school abroad last week, was a vibrant affair that celebrated the diversity of global traditions.</a:t>
            </a:r>
          </a:p>
          <a:p>
            <a:endParaRPr lang="zh-CN" altLang="en-US" sz="2400" dirty="0">
              <a:highlight>
                <a:srgbClr val="000000">
                  <a:alpha val="0"/>
                </a:srgbClr>
              </a:highlight>
              <a:latin typeface="Times New Roman Regular" panose="02020603050405020304" charset="0"/>
              <a:cs typeface="Times New Roman Regular" panose="02020603050405020304" charset="0"/>
            </a:endParaRPr>
          </a:p>
          <a:p>
            <a:r>
              <a:rPr lang="zh-CN" altLang="en-US" sz="2400" dirty="0">
                <a:highlight>
                  <a:srgbClr val="000000">
                    <a:alpha val="0"/>
                  </a:srgbClr>
                </a:highlight>
                <a:latin typeface="Times New Roman Regular" panose="02020603050405020304" charset="0"/>
                <a:cs typeface="Times New Roman Regular" panose="02020603050405020304" charset="0"/>
              </a:rPr>
              <a:t>【分句】We commenced with a</a:t>
            </a:r>
            <a:r>
              <a:rPr lang="zh-CN" altLang="en-US" sz="2400" b="1" dirty="0">
                <a:highlight>
                  <a:srgbClr val="000000">
                    <a:alpha val="0"/>
                  </a:srgbClr>
                </a:highlight>
                <a:latin typeface="Times New Roman Bold" panose="02020603050405020304" charset="0"/>
                <a:cs typeface="Times New Roman Bold" panose="02020603050405020304" charset="0"/>
              </a:rPr>
              <a:t> captivating demonstration</a:t>
            </a:r>
            <a:r>
              <a:rPr lang="zh-CN" altLang="en-US" sz="2400" dirty="0">
                <a:highlight>
                  <a:srgbClr val="000000">
                    <a:alpha val="0"/>
                  </a:srgbClr>
                </a:highlight>
                <a:latin typeface="Times New Roman Regular" panose="02020603050405020304" charset="0"/>
                <a:cs typeface="Times New Roman Regular" panose="02020603050405020304" charset="0"/>
              </a:rPr>
              <a:t> of calligraphy, an art </a:t>
            </a:r>
            <a:r>
              <a:rPr lang="en-US" altLang="zh-CN" sz="2400" dirty="0">
                <a:highlight>
                  <a:srgbClr val="000000">
                    <a:alpha val="0"/>
                  </a:srgbClr>
                </a:highlight>
                <a:latin typeface="Times New Roman Regular" panose="02020603050405020304" charset="0"/>
                <a:cs typeface="Times New Roman Regular" panose="02020603050405020304" charset="0"/>
              </a:rPr>
              <a:t>form </a:t>
            </a:r>
            <a:r>
              <a:rPr lang="zh-CN" altLang="en-US" sz="2400" dirty="0">
                <a:highlight>
                  <a:srgbClr val="000000">
                    <a:alpha val="0"/>
                  </a:srgbClr>
                </a:highlight>
                <a:latin typeface="Times New Roman Regular" panose="02020603050405020304" charset="0"/>
                <a:cs typeface="Times New Roman Regular" panose="02020603050405020304" charset="0"/>
              </a:rPr>
              <a:t>that embodies the essence of Chinese culture, </a:t>
            </a:r>
            <a:r>
              <a:rPr lang="en-US" altLang="zh-CN" sz="2400" dirty="0">
                <a:highlight>
                  <a:srgbClr val="000000">
                    <a:alpha val="0"/>
                  </a:srgbClr>
                </a:highlight>
                <a:latin typeface="Times New Roman Regular" panose="02020603050405020304" charset="0"/>
                <a:cs typeface="Times New Roman Regular" panose="02020603050405020304" charset="0"/>
              </a:rPr>
              <a:t>through which</a:t>
            </a:r>
            <a:r>
              <a:rPr lang="zh-CN" altLang="en-US" sz="2400" dirty="0">
                <a:highlight>
                  <a:srgbClr val="000000">
                    <a:alpha val="0"/>
                  </a:srgbClr>
                </a:highlight>
                <a:latin typeface="Times New Roman Regular" panose="02020603050405020304" charset="0"/>
                <a:cs typeface="Times New Roman Regular" panose="02020603050405020304" charset="0"/>
              </a:rPr>
              <a:t> </a:t>
            </a:r>
            <a:r>
              <a:rPr lang="en-US" altLang="zh-CN" sz="2400" dirty="0">
                <a:highlight>
                  <a:srgbClr val="000000">
                    <a:alpha val="0"/>
                  </a:srgbClr>
                </a:highlight>
                <a:latin typeface="Times New Roman Regular" panose="02020603050405020304" charset="0"/>
                <a:cs typeface="Times New Roman Regular" panose="02020603050405020304" charset="0"/>
              </a:rPr>
              <a:t>we fully immersed ourselves in </a:t>
            </a:r>
            <a:r>
              <a:rPr lang="zh-CN" altLang="en-US" sz="2400" dirty="0">
                <a:highlight>
                  <a:srgbClr val="000000">
                    <a:alpha val="0"/>
                  </a:srgbClr>
                </a:highlight>
                <a:latin typeface="Times New Roman Regular" panose="02020603050405020304" charset="0"/>
                <a:cs typeface="Times New Roman Regular" panose="02020603050405020304" charset="0"/>
              </a:rPr>
              <a:t>the elegance and depth of this ancient practice.</a:t>
            </a:r>
          </a:p>
          <a:p>
            <a:endParaRPr lang="zh-CN" altLang="en-US" sz="2400" dirty="0">
              <a:highlight>
                <a:srgbClr val="000000">
                  <a:alpha val="0"/>
                </a:srgbClr>
              </a:highlight>
              <a:latin typeface="Times New Roman Regular" panose="02020603050405020304" charset="0"/>
              <a:cs typeface="Times New Roman Regular" panose="02020603050405020304" charset="0"/>
            </a:endParaRPr>
          </a:p>
          <a:p>
            <a:r>
              <a:rPr lang="en-US" altLang="zh-CN" sz="2400" dirty="0">
                <a:highlight>
                  <a:srgbClr val="000000">
                    <a:alpha val="0"/>
                  </a:srgbClr>
                </a:highlight>
                <a:latin typeface="Times New Roman Regular" panose="02020603050405020304" charset="0"/>
                <a:cs typeface="Times New Roman Regular" panose="02020603050405020304" charset="0"/>
              </a:rPr>
              <a:t>What followed was</a:t>
            </a:r>
            <a:r>
              <a:rPr lang="zh-CN" altLang="en-US" sz="2400" dirty="0">
                <a:highlight>
                  <a:srgbClr val="000000">
                    <a:alpha val="0"/>
                  </a:srgbClr>
                </a:highlight>
                <a:latin typeface="Times New Roman Regular" panose="02020603050405020304" charset="0"/>
                <a:cs typeface="Times New Roman Regular" panose="02020603050405020304" charset="0"/>
              </a:rPr>
              <a:t> a thrilling martial arts performance, showcasing the discipline and strength that underpin this </a:t>
            </a:r>
            <a:r>
              <a:rPr lang="zh-CN" altLang="en-US" sz="2400" b="1" dirty="0">
                <a:highlight>
                  <a:srgbClr val="000000">
                    <a:alpha val="0"/>
                  </a:srgbClr>
                </a:highlight>
                <a:latin typeface="Times New Roman Bold" panose="02020603050405020304" charset="0"/>
                <a:cs typeface="Times New Roman Bold" panose="02020603050405020304" charset="0"/>
              </a:rPr>
              <a:t>iconic aspect </a:t>
            </a:r>
            <a:r>
              <a:rPr lang="zh-CN" altLang="en-US" sz="2400" dirty="0">
                <a:highlight>
                  <a:srgbClr val="000000">
                    <a:alpha val="0"/>
                  </a:srgbClr>
                </a:highlight>
                <a:latin typeface="Times New Roman Regular" panose="02020603050405020304" charset="0"/>
                <a:cs typeface="Times New Roman Regular" panose="02020603050405020304" charset="0"/>
              </a:rPr>
              <a:t>of Chinese heritage.</a:t>
            </a:r>
          </a:p>
          <a:p>
            <a:endParaRPr lang="zh-CN" altLang="en-US" sz="2400" dirty="0">
              <a:highlight>
                <a:srgbClr val="000000">
                  <a:alpha val="0"/>
                </a:srgbClr>
              </a:highlight>
              <a:latin typeface="Times New Roman Regular" panose="02020603050405020304" charset="0"/>
              <a:cs typeface="Times New Roman Regular" panose="02020603050405020304" charset="0"/>
            </a:endParaRPr>
          </a:p>
          <a:p>
            <a:r>
              <a:rPr lang="zh-CN" altLang="en-US" sz="2400" dirty="0">
                <a:highlight>
                  <a:srgbClr val="000000">
                    <a:alpha val="0"/>
                  </a:srgbClr>
                </a:highlight>
                <a:latin typeface="Times New Roman Regular" panose="02020603050405020304" charset="0"/>
                <a:cs typeface="Times New Roman Regular" panose="02020603050405020304" charset="0"/>
              </a:rPr>
              <a:t>Throughout the event, </a:t>
            </a:r>
            <a:r>
              <a:rPr lang="en-US" altLang="zh-CN" sz="2400" dirty="0">
                <a:highlight>
                  <a:srgbClr val="000000">
                    <a:alpha val="0"/>
                  </a:srgbClr>
                </a:highlight>
                <a:latin typeface="Times New Roman Regular" panose="02020603050405020304" charset="0"/>
                <a:cs typeface="Times New Roman Regular" panose="02020603050405020304" charset="0"/>
              </a:rPr>
              <a:t>the highlight </a:t>
            </a:r>
            <a:r>
              <a:rPr sz="2400" dirty="0">
                <a:highlight>
                  <a:srgbClr val="000000">
                    <a:alpha val="0"/>
                  </a:srgbClr>
                </a:highlight>
                <a:latin typeface="Times New Roman Regular" panose="02020603050405020304" charset="0"/>
                <a:cs typeface="Times New Roman Regular" panose="02020603050405020304" charset="0"/>
              </a:rPr>
              <a:t> was when participants</a:t>
            </a:r>
            <a:r>
              <a:rPr lang="zh-CN" altLang="en-US" sz="2400" dirty="0">
                <a:highlight>
                  <a:srgbClr val="000000">
                    <a:alpha val="0"/>
                  </a:srgbClr>
                </a:highlight>
                <a:latin typeface="Times New Roman Regular" panose="02020603050405020304" charset="0"/>
                <a:cs typeface="Times New Roman Regular" panose="02020603050405020304" charset="0"/>
              </a:rPr>
              <a:t> were encouraged to share their </a:t>
            </a:r>
            <a:r>
              <a:rPr lang="en-US" altLang="zh-CN" sz="2400" dirty="0">
                <a:highlight>
                  <a:srgbClr val="000000">
                    <a:alpha val="0"/>
                  </a:srgbClr>
                </a:highlight>
                <a:latin typeface="Times New Roman Regular" panose="02020603050405020304" charset="0"/>
                <a:cs typeface="Times New Roman Regular" panose="02020603050405020304" charset="0"/>
              </a:rPr>
              <a:t>distinctive </a:t>
            </a:r>
            <a:r>
              <a:rPr lang="zh-CN" altLang="en-US" sz="2400" dirty="0">
                <a:highlight>
                  <a:srgbClr val="000000">
                    <a:alpha val="0"/>
                  </a:srgbClr>
                </a:highlight>
                <a:latin typeface="Times New Roman Regular" panose="02020603050405020304" charset="0"/>
                <a:cs typeface="Times New Roman Regular" panose="02020603050405020304" charset="0"/>
              </a:rPr>
              <a:t>insights and perspectives, </a:t>
            </a:r>
            <a:r>
              <a:rPr lang="zh-CN" altLang="en-US" sz="2400" b="1" dirty="0">
                <a:highlight>
                  <a:srgbClr val="000000">
                    <a:alpha val="0"/>
                  </a:srgbClr>
                </a:highlight>
                <a:latin typeface="Times New Roman Bold" panose="02020603050405020304" charset="0"/>
                <a:cs typeface="Times New Roman Bold" panose="02020603050405020304" charset="0"/>
              </a:rPr>
              <a:t>fostering a deeper understanding</a:t>
            </a:r>
            <a:r>
              <a:rPr lang="zh-CN" altLang="en-US" sz="2400" dirty="0">
                <a:highlight>
                  <a:srgbClr val="000000">
                    <a:alpha val="0"/>
                  </a:srgbClr>
                </a:highlight>
                <a:latin typeface="Times New Roman Regular" panose="02020603050405020304" charset="0"/>
                <a:cs typeface="Times New Roman Regular" panose="02020603050405020304" charset="0"/>
              </a:rPr>
              <a:t> and appreciation of the cultural nuances and values that </a:t>
            </a:r>
            <a:r>
              <a:rPr lang="zh-CN" altLang="en-US" sz="2400" b="1" dirty="0">
                <a:highlight>
                  <a:srgbClr val="000000">
                    <a:alpha val="0"/>
                  </a:srgbClr>
                </a:highlight>
                <a:latin typeface="Times New Roman Regular" panose="02020603050405020304" charset="0"/>
                <a:cs typeface="Times New Roman Regular" panose="02020603050405020304" charset="0"/>
              </a:rPr>
              <a:t>define our respective nations</a:t>
            </a:r>
            <a:r>
              <a:rPr lang="zh-CN" altLang="en-US" sz="2400" dirty="0">
                <a:highlight>
                  <a:srgbClr val="000000">
                    <a:alpha val="0"/>
                  </a:srgbClr>
                </a:highlight>
                <a:latin typeface="Times New Roman Regular" panose="02020603050405020304" charset="0"/>
                <a:cs typeface="Times New Roman Regular" panose="02020603050405020304" charset="0"/>
              </a:rPr>
              <a:t>.</a:t>
            </a:r>
          </a:p>
        </p:txBody>
      </p:sp>
    </p:spTree>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TextBox 76"/>
          <p:cNvSpPr txBox="1"/>
          <p:nvPr/>
        </p:nvSpPr>
        <p:spPr>
          <a:xfrm>
            <a:off x="3361076" y="116103"/>
            <a:ext cx="5184576" cy="706755"/>
          </a:xfrm>
          <a:prstGeom prst="rect">
            <a:avLst/>
          </a:prstGeom>
          <a:noFill/>
          <a:effectLst/>
        </p:spPr>
        <p:txBody>
          <a:bodyPr wrap="square" rtlCol="0">
            <a:spAutoFit/>
          </a:bodyPr>
          <a:lstStyle/>
          <a:p>
            <a:pPr algn="ctr"/>
            <a:r>
              <a:rPr lang="zh-CN" altLang="en-US" sz="4000" dirty="0">
                <a:solidFill>
                  <a:srgbClr val="080808"/>
                </a:solidFill>
                <a:cs typeface="+mn-ea"/>
                <a:sym typeface="+mn-lt"/>
              </a:rPr>
              <a:t>首段：活动内容介绍</a:t>
            </a:r>
          </a:p>
        </p:txBody>
      </p:sp>
      <p:cxnSp>
        <p:nvCxnSpPr>
          <p:cNvPr id="21" name="直接连接符 20"/>
          <p:cNvCxnSpPr/>
          <p:nvPr/>
        </p:nvCxnSpPr>
        <p:spPr>
          <a:xfrm>
            <a:off x="1449214"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638106" y="542843"/>
            <a:ext cx="1934087" cy="0"/>
          </a:xfrm>
          <a:prstGeom prst="line">
            <a:avLst/>
          </a:prstGeom>
          <a:ln>
            <a:solidFill>
              <a:schemeClr val="tx2">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81330" y="908685"/>
            <a:ext cx="5812155" cy="3784600"/>
          </a:xfrm>
          <a:prstGeom prst="rect">
            <a:avLst/>
          </a:prstGeom>
          <a:noFill/>
        </p:spPr>
        <p:txBody>
          <a:bodyPr wrap="square" rtlCol="0">
            <a:spAutoFit/>
          </a:bodyPr>
          <a:lstStyle/>
          <a:p>
            <a:r>
              <a:rPr lang="zh-CN" altLang="en-US" sz="2400" dirty="0">
                <a:highlight>
                  <a:srgbClr val="FFFF00"/>
                </a:highlight>
                <a:latin typeface="Times New Roman Regular" panose="02020603050405020304" charset="0"/>
                <a:cs typeface="Times New Roman Regular" panose="02020603050405020304" charset="0"/>
              </a:rPr>
              <a:t>角度</a:t>
            </a:r>
            <a:r>
              <a:rPr lang="en-US" altLang="zh-CN" sz="2400" dirty="0">
                <a:highlight>
                  <a:srgbClr val="FFFF00"/>
                </a:highlight>
                <a:latin typeface="Times New Roman Regular" panose="02020603050405020304" charset="0"/>
                <a:cs typeface="Times New Roman Regular" panose="02020603050405020304" charset="0"/>
              </a:rPr>
              <a:t>1: </a:t>
            </a:r>
            <a:r>
              <a:rPr lang="zh-CN" altLang="en-US" sz="2400" dirty="0">
                <a:highlight>
                  <a:srgbClr val="FFFF00"/>
                </a:highlight>
                <a:latin typeface="Times New Roman Regular" panose="02020603050405020304" charset="0"/>
                <a:cs typeface="Times New Roman Regular" panose="02020603050405020304" charset="0"/>
              </a:rPr>
              <a:t>书法</a:t>
            </a:r>
          </a:p>
          <a:p>
            <a:r>
              <a:rPr lang="zh-CN" altLang="en-US" sz="2400" dirty="0">
                <a:latin typeface="Times New Roman Regular" panose="02020603050405020304" charset="0"/>
                <a:cs typeface="Times New Roman Regular" panose="02020603050405020304" charset="0"/>
              </a:rPr>
              <a:t>At the event, I presented the art of Chinese calligraphy</a:t>
            </a:r>
            <a:r>
              <a:rPr lang="en-US" altLang="zh-CN" sz="2400" dirty="0">
                <a:latin typeface="Times New Roman Regular" panose="02020603050405020304" charset="0"/>
                <a:cs typeface="Times New Roman Regular" panose="02020603050405020304" charset="0"/>
              </a:rPr>
              <a:t> on behalf of our school</a:t>
            </a:r>
            <a:r>
              <a:rPr lang="zh-CN" altLang="en-US" sz="2400" dirty="0">
                <a:latin typeface="Times New Roman Regular" panose="02020603050405020304" charset="0"/>
                <a:cs typeface="Times New Roman Regular" panose="02020603050405020304" charset="0"/>
              </a:rPr>
              <a:t>. I chose this because it's not just an art form, but a reflection of our history and philosophy. Holding the brush and </a:t>
            </a:r>
            <a:r>
              <a:rPr lang="en-US" altLang="zh-CN" sz="2400" dirty="0">
                <a:latin typeface="Times New Roman Regular" panose="02020603050405020304" charset="0"/>
                <a:cs typeface="Times New Roman Regular" panose="02020603050405020304" charset="0"/>
              </a:rPr>
              <a:t>watching</a:t>
            </a:r>
            <a:r>
              <a:rPr lang="zh-CN" altLang="en-US" sz="2400" dirty="0">
                <a:latin typeface="Times New Roman Regular" panose="02020603050405020304" charset="0"/>
                <a:cs typeface="Times New Roman Regular" panose="02020603050405020304" charset="0"/>
              </a:rPr>
              <a:t> the ink dance on paper was a </a:t>
            </a:r>
            <a:r>
              <a:rPr lang="zh-CN" altLang="en-US" sz="2400" b="1" dirty="0">
                <a:latin typeface="Times New Roman Bold" panose="02020603050405020304" charset="0"/>
                <a:cs typeface="Times New Roman Bold" panose="02020603050405020304" charset="0"/>
              </a:rPr>
              <a:t>mesmerizing experience</a:t>
            </a:r>
            <a:r>
              <a:rPr lang="zh-CN" altLang="en-US" sz="2400" dirty="0">
                <a:latin typeface="Times New Roman Regular" panose="02020603050405020304" charset="0"/>
                <a:cs typeface="Times New Roman Regular" panose="02020603050405020304" charset="0"/>
              </a:rPr>
              <a:t>. It was rewarding to see the fascination in the eyes of our foreign peers as they tried their hand at it.</a:t>
            </a:r>
            <a:r>
              <a:rPr lang="en-US" altLang="zh-CN" sz="2400" dirty="0">
                <a:latin typeface="Times New Roman Regular" panose="02020603050405020304" charset="0"/>
                <a:cs typeface="Times New Roman Regular" panose="02020603050405020304" charset="0"/>
              </a:rPr>
              <a:t> </a:t>
            </a:r>
            <a:endParaRPr lang="zh-CN" altLang="en-US" sz="2400" dirty="0">
              <a:latin typeface="Times New Roman Regular" panose="02020603050405020304" charset="0"/>
              <a:cs typeface="Times New Roman Regular" panose="02020603050405020304" charset="0"/>
            </a:endParaRPr>
          </a:p>
        </p:txBody>
      </p:sp>
      <p:sp>
        <p:nvSpPr>
          <p:cNvPr id="7" name="文本框 6"/>
          <p:cNvSpPr txBox="1"/>
          <p:nvPr/>
        </p:nvSpPr>
        <p:spPr>
          <a:xfrm>
            <a:off x="6529705" y="981075"/>
            <a:ext cx="4954905" cy="3784600"/>
          </a:xfrm>
          <a:prstGeom prst="rect">
            <a:avLst/>
          </a:prstGeom>
          <a:noFill/>
        </p:spPr>
        <p:txBody>
          <a:bodyPr wrap="square" rtlCol="0">
            <a:spAutoFit/>
          </a:bodyPr>
          <a:lstStyle/>
          <a:p>
            <a:r>
              <a:rPr lang="zh-CN" altLang="en-US" sz="2400" dirty="0">
                <a:highlight>
                  <a:srgbClr val="FFFF00"/>
                </a:highlight>
                <a:latin typeface="Times New Roman Regular" panose="02020603050405020304" charset="0"/>
                <a:cs typeface="Times New Roman Regular" panose="02020603050405020304" charset="0"/>
              </a:rPr>
              <a:t>角度2：武术</a:t>
            </a:r>
            <a:endParaRPr lang="zh-CN" altLang="en-US" sz="2400" dirty="0">
              <a:latin typeface="Times New Roman Regular" panose="02020603050405020304" charset="0"/>
              <a:cs typeface="Times New Roman Regular" panose="02020603050405020304" charset="0"/>
            </a:endParaRPr>
          </a:p>
          <a:p>
            <a:r>
              <a:rPr lang="zh-CN" altLang="en-US" sz="2400" dirty="0">
                <a:latin typeface="Times New Roman Regular" panose="02020603050405020304" charset="0"/>
                <a:cs typeface="Times New Roman Regular" panose="02020603050405020304" charset="0"/>
              </a:rPr>
              <a:t>I demonstrated a Kung Fu routine, one of the most recognized martial arts in China. I chose to showcase this because it embodies not only physical strength and discipline but also the </a:t>
            </a:r>
            <a:r>
              <a:rPr lang="zh-CN" altLang="en-US" sz="2400" b="1" dirty="0">
                <a:latin typeface="Times New Roman Regular" panose="02020603050405020304" charset="0"/>
                <a:cs typeface="Times New Roman Regular" panose="02020603050405020304" charset="0"/>
              </a:rPr>
              <a:t>spiritual and philosophical aspects</a:t>
            </a:r>
            <a:r>
              <a:rPr lang="zh-CN" altLang="en-US" sz="2400" dirty="0">
                <a:latin typeface="Times New Roman Regular" panose="02020603050405020304" charset="0"/>
                <a:cs typeface="Times New Roman Regular" panose="02020603050405020304" charset="0"/>
              </a:rPr>
              <a:t> of our culture. Practicing Kung Fu is about </a:t>
            </a:r>
            <a:r>
              <a:rPr lang="en-US" altLang="zh-CN" sz="2400" dirty="0">
                <a:latin typeface="Times New Roman Regular" panose="02020603050405020304" charset="0"/>
                <a:cs typeface="Times New Roman Regular" panose="02020603050405020304" charset="0"/>
              </a:rPr>
              <a:t>achieving </a:t>
            </a:r>
            <a:r>
              <a:rPr lang="zh-CN" altLang="en-US" sz="2400" dirty="0">
                <a:latin typeface="Times New Roman Regular" panose="02020603050405020304" charset="0"/>
                <a:cs typeface="Times New Roman Regular" panose="02020603050405020304" charset="0"/>
              </a:rPr>
              <a:t>harmony, balance, and the pursuit of inner peace.</a:t>
            </a:r>
            <a:endParaRPr lang="zh-CN" altLang="en-US" sz="2400" b="1" dirty="0">
              <a:latin typeface="Times New Roman Regular" panose="02020603050405020304" charset="0"/>
              <a:cs typeface="Times New Roman Regular" panose="02020603050405020304" charset="0"/>
            </a:endParaRPr>
          </a:p>
        </p:txBody>
      </p:sp>
      <p:pic>
        <p:nvPicPr>
          <p:cNvPr id="3" name="图片 2"/>
          <p:cNvPicPr>
            <a:picLocks noChangeAspect="1"/>
          </p:cNvPicPr>
          <p:nvPr/>
        </p:nvPicPr>
        <p:blipFill>
          <a:blip r:embed="rId3"/>
          <a:stretch>
            <a:fillRect/>
          </a:stretch>
        </p:blipFill>
        <p:spPr>
          <a:xfrm>
            <a:off x="2209165" y="4578985"/>
            <a:ext cx="3280410" cy="2183765"/>
          </a:xfrm>
          <a:prstGeom prst="rect">
            <a:avLst/>
          </a:prstGeom>
        </p:spPr>
      </p:pic>
      <p:pic>
        <p:nvPicPr>
          <p:cNvPr id="4" name="图片 3"/>
          <p:cNvPicPr>
            <a:picLocks noChangeAspect="1"/>
          </p:cNvPicPr>
          <p:nvPr/>
        </p:nvPicPr>
        <p:blipFill>
          <a:blip r:embed="rId4"/>
          <a:stretch>
            <a:fillRect/>
          </a:stretch>
        </p:blipFill>
        <p:spPr>
          <a:xfrm>
            <a:off x="7969885" y="4725670"/>
            <a:ext cx="3078480" cy="1924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2716">
        <p14:reveal/>
      </p:transition>
    </mc:Choice>
    <mc:Fallback xmlns="">
      <p:transition spd="slow" advTm="2716">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jb3VudCI6MiwiaGRpZCI6IjdmODc0ZWU4NzJkYTdmZTg0ODMyZjQ4YTExZDRjZDBmIiwidXNlckNvdW50Ijoy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TABLE_ENDDRAG_ORIGIN_RECT" val="775*152"/>
  <p:tag name="TABLE_ENDDRAG_RECT" val="118*268*775*152"/>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159">
      <a:dk1>
        <a:srgbClr val="000000"/>
      </a:dk1>
      <a:lt1>
        <a:sysClr val="window" lastClr="FFFFFF"/>
      </a:lt1>
      <a:dk2>
        <a:srgbClr val="000000"/>
      </a:dk2>
      <a:lt2>
        <a:srgbClr val="7F7F7F"/>
      </a:lt2>
      <a:accent1>
        <a:srgbClr val="47818F"/>
      </a:accent1>
      <a:accent2>
        <a:srgbClr val="6CB985"/>
      </a:accent2>
      <a:accent3>
        <a:srgbClr val="47818F"/>
      </a:accent3>
      <a:accent4>
        <a:srgbClr val="6CB985"/>
      </a:accent4>
      <a:accent5>
        <a:srgbClr val="47818F"/>
      </a:accent5>
      <a:accent6>
        <a:srgbClr val="6CB985"/>
      </a:accent6>
      <a:hlink>
        <a:srgbClr val="CE9274"/>
      </a:hlink>
      <a:folHlink>
        <a:srgbClr val="FC9EC4"/>
      </a:folHlink>
    </a:clrScheme>
    <a:fontScheme name="Temp">
      <a:majorFont>
        <a:latin typeface="方正经黑简体"/>
        <a:ea typeface="方正经黑简体"/>
        <a:cs typeface=""/>
      </a:majorFont>
      <a:minorFont>
        <a:latin typeface="方正经黑简体"/>
        <a:ea typeface="方正经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1871</Words>
  <Application>Microsoft Office PowerPoint</Application>
  <PresentationFormat>自定义</PresentationFormat>
  <Paragraphs>150</Paragraphs>
  <Slides>18</Slides>
  <Notes>16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华文新魏</vt:lpstr>
      <vt:lpstr>Wingdings</vt:lpstr>
      <vt:lpstr>等线</vt:lpstr>
      <vt:lpstr>汉仪旗黑X1-75W</vt:lpstr>
      <vt:lpstr>微软雅黑</vt:lpstr>
      <vt:lpstr>Times New Roman</vt:lpstr>
      <vt:lpstr>Times New Roman Bold</vt:lpstr>
      <vt:lpstr>Brush Script MT</vt:lpstr>
      <vt:lpstr>Calibri</vt:lpstr>
      <vt:lpstr>Arial</vt:lpstr>
      <vt:lpstr>HelveticaNeue</vt:lpstr>
      <vt:lpstr>Times New Roman Regular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方才之友</dc:creator>
  <cp:lastModifiedBy>Wiesen Zhu</cp:lastModifiedBy>
  <cp:revision>199</cp:revision>
  <dcterms:created xsi:type="dcterms:W3CDTF">2024-10-09T12:52:00Z</dcterms:created>
  <dcterms:modified xsi:type="dcterms:W3CDTF">2024-10-12T01:40:37Z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KSOTemplateUUID">
    <vt:lpwstr>v1.0_mb_35BxSt6263F+QPUYhPlniw==</vt:lpwstr>
  </property>
  <property fmtid="{D5CDD505-2E9C-101B-9397-08002B2CF9AE}" pid="4" name="ICV">
    <vt:lpwstr>AD5C3EBF11D04C788BDEA9C9EBB2770A_12</vt:lpwstr>
  </property>
</Properties>
</file>