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1146" r:id="rId4"/>
    <p:sldId id="625" r:id="rId5"/>
    <p:sldId id="510" r:id="rId6"/>
    <p:sldId id="511" r:id="rId8"/>
    <p:sldId id="1118" r:id="rId9"/>
    <p:sldId id="1086" r:id="rId10"/>
    <p:sldId id="283" r:id="rId11"/>
    <p:sldId id="1122" r:id="rId12"/>
    <p:sldId id="1120" r:id="rId13"/>
    <p:sldId id="1078" r:id="rId14"/>
    <p:sldId id="1123" r:id="rId15"/>
    <p:sldId id="1093" r:id="rId16"/>
    <p:sldId id="1124" r:id="rId17"/>
    <p:sldId id="1096" r:id="rId18"/>
    <p:sldId id="1111" r:id="rId19"/>
    <p:sldId id="1101" r:id="rId20"/>
    <p:sldId id="1100" r:id="rId21"/>
    <p:sldId id="1104" r:id="rId22"/>
    <p:sldId id="1126" r:id="rId23"/>
    <p:sldId id="1112" r:id="rId24"/>
    <p:sldId id="1132" r:id="rId25"/>
    <p:sldId id="1133" r:id="rId26"/>
    <p:sldId id="1135" r:id="rId27"/>
    <p:sldId id="1136" r:id="rId28"/>
    <p:sldId id="1137" r:id="rId29"/>
    <p:sldId id="1082" r:id="rId30"/>
    <p:sldId id="1107" r:id="rId31"/>
    <p:sldId id="1129" r:id="rId32"/>
    <p:sldId id="1130" r:id="rId33"/>
    <p:sldId id="1116" r:id="rId34"/>
    <p:sldId id="1138"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0000FF"/>
    <a:srgbClr val="EA0000"/>
    <a:srgbClr val="A20000"/>
    <a:srgbClr val="4F4F00"/>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4"/>
  </p:normalViewPr>
  <p:slideViewPr>
    <p:cSldViewPr snapToGrid="0">
      <p:cViewPr varScale="1">
        <p:scale>
          <a:sx n="86" d="100"/>
          <a:sy n="86" d="100"/>
        </p:scale>
        <p:origin x="708" y="6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8B6688CC-B8E6-400A-BAF1-D69FF52BEBA2}"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31C671B8-9148-406E-BF5B-E833964FB25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67.xml"/><Relationship Id="rId5" Type="http://schemas.openxmlformats.org/officeDocument/2006/relationships/image" Target="../media/image4.png"/><Relationship Id="rId4" Type="http://schemas.openxmlformats.org/officeDocument/2006/relationships/tags" Target="../tags/tag66.xml"/><Relationship Id="rId3" Type="http://schemas.openxmlformats.org/officeDocument/2006/relationships/image" Target="../media/image3.jpeg"/><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hyperlink" Target="http://www.1ppt.com/hangye/" TargetMode="Externa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pic>
        <p:nvPicPr>
          <p:cNvPr id="3" name="图片 2" descr="2021钟楼"/>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2" name="矩形 1"/>
          <p:cNvSpPr/>
          <p:nvPr userDrawn="1">
            <p:custDataLst>
              <p:tags r:id="rId4"/>
            </p:custDataLst>
          </p:nvPr>
        </p:nvSpPr>
        <p:spPr>
          <a:xfrm>
            <a:off x="0" y="0"/>
            <a:ext cx="12192000" cy="6858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400"/>
          </a:p>
        </p:txBody>
      </p:sp>
      <p:pic>
        <p:nvPicPr>
          <p:cNvPr id="6" name="图片 5" descr="logo1"/>
          <p:cNvPicPr>
            <a:picLocks noChangeAspect="1"/>
          </p:cNvPicPr>
          <p:nvPr userDrawn="1">
            <p:custDataLst>
              <p:tags r:id="rId6"/>
            </p:custDataLst>
          </p:nvPr>
        </p:nvPicPr>
        <p:blipFill>
          <a:blip r:embed="rId7"/>
          <a:stretch>
            <a:fillRect/>
          </a:stretch>
        </p:blipFill>
        <p:spPr>
          <a:xfrm>
            <a:off x="10639425" y="38100"/>
            <a:ext cx="1370330" cy="970280"/>
          </a:xfrm>
          <a:prstGeom prst="rect">
            <a:avLst/>
          </a:prstGeom>
        </p:spPr>
      </p:pic>
    </p:spTree>
  </p:cSld>
  <p:clrMapOvr>
    <a:masterClrMapping/>
  </p:clrMapOvr>
  <p:transition/>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pic>
        <p:nvPicPr>
          <p:cNvPr id="6" name="图片 5" descr="图片1"/>
          <p:cNvPicPr>
            <a:picLocks noChangeAspect="1"/>
          </p:cNvPicPr>
          <p:nvPr userDrawn="1">
            <p:custDataLst>
              <p:tags r:id="rId6"/>
            </p:custDataLst>
          </p:nvPr>
        </p:nvPicPr>
        <p:blipFill>
          <a:blip r:embed="rId7"/>
          <a:stretch>
            <a:fillRect/>
          </a:stretch>
        </p:blipFill>
        <p:spPr>
          <a:xfrm>
            <a:off x="10629900" y="28575"/>
            <a:ext cx="1544955" cy="1115695"/>
          </a:xfrm>
          <a:prstGeom prst="rect">
            <a:avLst/>
          </a:prstGeom>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46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sp>
        <p:nvSpPr>
          <p:cNvPr id="6" name="TextBox 5"/>
          <p:cNvSpPr txBox="1"/>
          <p:nvPr userDrawn="1">
            <p:custDataLst>
              <p:tags r:id="rId6"/>
            </p:custDataLst>
          </p:nvPr>
        </p:nvSpPr>
        <p:spPr>
          <a:xfrm>
            <a:off x="453650" y="0"/>
            <a:ext cx="540060" cy="123111"/>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7"/>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7"/>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7"/>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C05B155A-6C3F-4654-B89E-25DB213E399B}"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015CE2E0-6DDF-4FAE-9DBA-F1C48BF5C133}" type="slidenum">
              <a:rPr lang="zh-CN" altLang="en-US" smtClean="0"/>
            </a:fld>
            <a:endParaRPr lang="zh-CN" altLang="en-US"/>
          </a:p>
        </p:txBody>
      </p:sp>
    </p:spTree>
  </p:cSld>
  <p:clrMapOvr>
    <a:masterClrMapping/>
  </p:clrMapOvr>
  <p:transition/>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48CABC21-AF6F-414B-9B84-A867189E5E6B}"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D5DDAB5-290D-4E83-B073-072C4BC7A6FA}"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21E784E2-5F57-4A84-997D-FCAB3BD6E88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2F1C3182-4989-4F63-B1C9-1AC6F2A6F13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3DD0666A-D322-455F-B4F1-87D90332361C}"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3DD0666A-D322-455F-B4F1-87D90332361C}"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3DD0666A-D322-455F-B4F1-87D90332361C}"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2.jpeg"/><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image" Target="file:///D:\qq&#25991;&#20214;\712321467\Image\C2C\Image2\%7b75232B38-A165-1FB7-499C-2E1C792CACB5%7d.png" TargetMode="External"/><Relationship Id="rId15" Type="http://schemas.openxmlformats.org/officeDocument/2006/relationships/image" Target="../media/image1.png"/><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D0666A-D322-455F-B4F1-87D90332361C}"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5A98A8-E65E-41D4-8B74-0E0C09002C8E}" type="slidenum">
              <a:rPr lang="zh-CN" altLang="en-US" smtClean="0"/>
            </a:fld>
            <a:endParaRPr lang="zh-CN" altLang="en-US"/>
          </a:p>
        </p:txBody>
      </p:sp>
      <p:pic>
        <p:nvPicPr>
          <p:cNvPr id="7" name="图片 1073743875" descr="学科网 zxxk.com"/>
          <p:cNvPicPr>
            <a:picLocks noChangeAspect="1"/>
          </p:cNvPicPr>
          <p:nvPr userDrawn="1">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pic>
        <p:nvPicPr>
          <p:cNvPr id="5124" name="图片 6" descr="logo横版 png"/>
          <p:cNvPicPr>
            <a:picLocks noChangeAspect="1"/>
          </p:cNvPicPr>
          <p:nvPr userDrawn="1"/>
        </p:nvPicPr>
        <p:blipFill>
          <a:blip r:embed="rId20"/>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9"/>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custDataLst>
              <p:tags r:id="rId10"/>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1"/>
            </p:custDataLst>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smtClean="0">
                <a:solidFill>
                  <a:schemeClr val="tx1">
                    <a:tint val="75000"/>
                  </a:schemeClr>
                </a:solidFill>
                <a:latin typeface="+mn-lt"/>
                <a:ea typeface="+mn-ea"/>
              </a:defRPr>
            </a:lvl1pPr>
          </a:lstStyle>
          <a:p>
            <a:pPr>
              <a:defRPr/>
            </a:pPr>
            <a:fld id="{A29749F4-AF4C-423E-8C59-98FCBB9791B8}" type="datetimeFigureOut">
              <a:rPr lang="zh-CN" altLang="en-US"/>
            </a:fld>
            <a:endParaRPr lang="zh-CN" altLang="en-US"/>
          </a:p>
        </p:txBody>
      </p:sp>
      <p:sp>
        <p:nvSpPr>
          <p:cNvPr id="5" name="页脚占位符 4"/>
          <p:cNvSpPr>
            <a:spLocks noGrp="1"/>
          </p:cNvSpPr>
          <p:nvPr>
            <p:ph type="ftr" sz="quarter" idx="3"/>
            <p:custDataLst>
              <p:tags r:id="rId12"/>
            </p:custDataLst>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custDataLst>
              <p:tags r:id="rId13"/>
            </p:custDataLst>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smtClean="0">
                <a:solidFill>
                  <a:schemeClr val="tx1">
                    <a:tint val="75000"/>
                  </a:schemeClr>
                </a:solidFill>
                <a:latin typeface="+mn-lt"/>
                <a:ea typeface="+mn-ea"/>
              </a:defRPr>
            </a:lvl1pPr>
          </a:lstStyle>
          <a:p>
            <a:pPr>
              <a:defRPr/>
            </a:pPr>
            <a:fld id="{4C7AC0E1-C7A6-4354-8B81-73DBB9C5C11B}" type="slidenum">
              <a:rPr lang="zh-CN" altLang="en-US"/>
            </a:fld>
            <a:endParaRPr lang="zh-CN" altLang="en-US"/>
          </a:p>
        </p:txBody>
      </p:sp>
      <p:pic>
        <p:nvPicPr>
          <p:cNvPr id="1028" name="图片 1073743875" descr="学科网 zxxk.com"/>
          <p:cNvPicPr>
            <a:picLocks noChangeAspect="1"/>
          </p:cNvPicPr>
          <p:nvPr>
            <p:custDataLst>
              <p:tags r:id="rId14"/>
            </p:custDataLst>
          </p:nvPr>
        </p:nvPicPr>
        <p:blipFill>
          <a:blip r:embed="rId15" r:link="rId16"/>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hf sldNum="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image" Target="../media/image2.jpeg"/><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image" Target="../media/image15.png"/><Relationship Id="rId4" Type="http://schemas.openxmlformats.org/officeDocument/2006/relationships/tags" Target="../tags/tag118.xml"/><Relationship Id="rId3" Type="http://schemas.openxmlformats.org/officeDocument/2006/relationships/image" Target="../media/image14.png"/><Relationship Id="rId2" Type="http://schemas.openxmlformats.org/officeDocument/2006/relationships/tags" Target="../tags/tag117.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5" Type="http://schemas.openxmlformats.org/officeDocument/2006/relationships/slideLayout" Target="../slideLayouts/slideLayout18.xml"/><Relationship Id="rId54" Type="http://schemas.openxmlformats.org/officeDocument/2006/relationships/image" Target="../media/image2.jpeg"/><Relationship Id="rId53" Type="http://schemas.openxmlformats.org/officeDocument/2006/relationships/tags" Target="../tags/tag173.xml"/><Relationship Id="rId52" Type="http://schemas.openxmlformats.org/officeDocument/2006/relationships/tags" Target="../tags/tag172.xml"/><Relationship Id="rId51" Type="http://schemas.openxmlformats.org/officeDocument/2006/relationships/tags" Target="../tags/tag171.xml"/><Relationship Id="rId50" Type="http://schemas.openxmlformats.org/officeDocument/2006/relationships/tags" Target="../tags/tag170.xml"/><Relationship Id="rId5" Type="http://schemas.openxmlformats.org/officeDocument/2006/relationships/tags" Target="../tags/tag125.xml"/><Relationship Id="rId49" Type="http://schemas.openxmlformats.org/officeDocument/2006/relationships/tags" Target="../tags/tag169.xml"/><Relationship Id="rId48" Type="http://schemas.openxmlformats.org/officeDocument/2006/relationships/tags" Target="../tags/tag168.xml"/><Relationship Id="rId47" Type="http://schemas.openxmlformats.org/officeDocument/2006/relationships/tags" Target="../tags/tag167.xml"/><Relationship Id="rId46" Type="http://schemas.openxmlformats.org/officeDocument/2006/relationships/tags" Target="../tags/tag166.xml"/><Relationship Id="rId45" Type="http://schemas.openxmlformats.org/officeDocument/2006/relationships/tags" Target="../tags/tag165.xml"/><Relationship Id="rId44" Type="http://schemas.openxmlformats.org/officeDocument/2006/relationships/tags" Target="../tags/tag164.xml"/><Relationship Id="rId43" Type="http://schemas.openxmlformats.org/officeDocument/2006/relationships/tags" Target="../tags/tag163.xml"/><Relationship Id="rId42" Type="http://schemas.openxmlformats.org/officeDocument/2006/relationships/tags" Target="../tags/tag162.xml"/><Relationship Id="rId41" Type="http://schemas.openxmlformats.org/officeDocument/2006/relationships/tags" Target="../tags/tag161.xml"/><Relationship Id="rId40" Type="http://schemas.openxmlformats.org/officeDocument/2006/relationships/tags" Target="../tags/tag160.xml"/><Relationship Id="rId4" Type="http://schemas.openxmlformats.org/officeDocument/2006/relationships/tags" Target="../tags/tag124.xml"/><Relationship Id="rId39" Type="http://schemas.openxmlformats.org/officeDocument/2006/relationships/tags" Target="../tags/tag159.xml"/><Relationship Id="rId38" Type="http://schemas.openxmlformats.org/officeDocument/2006/relationships/tags" Target="../tags/tag158.xml"/><Relationship Id="rId37" Type="http://schemas.openxmlformats.org/officeDocument/2006/relationships/tags" Target="../tags/tag157.xml"/><Relationship Id="rId36" Type="http://schemas.openxmlformats.org/officeDocument/2006/relationships/tags" Target="../tags/tag156.xml"/><Relationship Id="rId35" Type="http://schemas.openxmlformats.org/officeDocument/2006/relationships/tags" Target="../tags/tag155.xml"/><Relationship Id="rId34" Type="http://schemas.openxmlformats.org/officeDocument/2006/relationships/tags" Target="../tags/tag154.xml"/><Relationship Id="rId33" Type="http://schemas.openxmlformats.org/officeDocument/2006/relationships/tags" Target="../tags/tag153.xml"/><Relationship Id="rId32" Type="http://schemas.openxmlformats.org/officeDocument/2006/relationships/tags" Target="../tags/tag152.xml"/><Relationship Id="rId31" Type="http://schemas.openxmlformats.org/officeDocument/2006/relationships/tags" Target="../tags/tag151.xml"/><Relationship Id="rId30" Type="http://schemas.openxmlformats.org/officeDocument/2006/relationships/tags" Target="../tags/tag150.xml"/><Relationship Id="rId3" Type="http://schemas.openxmlformats.org/officeDocument/2006/relationships/tags" Target="../tags/tag123.xml"/><Relationship Id="rId29" Type="http://schemas.openxmlformats.org/officeDocument/2006/relationships/tags" Target="../tags/tag149.xml"/><Relationship Id="rId28" Type="http://schemas.openxmlformats.org/officeDocument/2006/relationships/tags" Target="../tags/tag148.xml"/><Relationship Id="rId27" Type="http://schemas.openxmlformats.org/officeDocument/2006/relationships/tags" Target="../tags/tag147.xml"/><Relationship Id="rId26" Type="http://schemas.openxmlformats.org/officeDocument/2006/relationships/tags" Target="../tags/tag146.xml"/><Relationship Id="rId25" Type="http://schemas.openxmlformats.org/officeDocument/2006/relationships/tags" Target="../tags/tag145.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tags" Target="../tags/tag122.xml"/><Relationship Id="rId19" Type="http://schemas.openxmlformats.org/officeDocument/2006/relationships/tags" Target="../tags/tag139.xml"/><Relationship Id="rId18" Type="http://schemas.openxmlformats.org/officeDocument/2006/relationships/tags" Target="../tags/tag138.xml"/><Relationship Id="rId17" Type="http://schemas.openxmlformats.org/officeDocument/2006/relationships/tags" Target="../tags/tag137.xml"/><Relationship Id="rId16" Type="http://schemas.openxmlformats.org/officeDocument/2006/relationships/tags" Target="../tags/tag136.xml"/><Relationship Id="rId15" Type="http://schemas.openxmlformats.org/officeDocument/2006/relationships/tags" Target="../tags/tag135.xml"/><Relationship Id="rId14" Type="http://schemas.openxmlformats.org/officeDocument/2006/relationships/tags" Target="../tags/tag134.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tags" Target="../tags/tag1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jpeg"/><Relationship Id="rId3" Type="http://schemas.openxmlformats.org/officeDocument/2006/relationships/tags" Target="../tags/tag101.xml"/><Relationship Id="rId2" Type="http://schemas.openxmlformats.org/officeDocument/2006/relationships/image" Target="../media/image11.jpeg"/><Relationship Id="rId1"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2.jpeg"/><Relationship Id="rId2" Type="http://schemas.openxmlformats.org/officeDocument/2006/relationships/tags" Target="../tags/tag103.xml"/><Relationship Id="rId1" Type="http://schemas.openxmlformats.org/officeDocument/2006/relationships/tags" Target="../tags/tag10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jpeg"/><Relationship Id="rId1"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tags" Target="../tags/tag10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jpeg"/><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2" Type="http://schemas.openxmlformats.org/officeDocument/2006/relationships/slideLayout" Target="../slideLayouts/slideLayout18.xml"/><Relationship Id="rId11" Type="http://schemas.openxmlformats.org/officeDocument/2006/relationships/tags" Target="../tags/tag116.xml"/><Relationship Id="rId10" Type="http://schemas.openxmlformats.org/officeDocument/2006/relationships/image" Target="../media/image2.jpe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pPr marL="0" marR="0" lvl="0" indent="457200" algn="l" defTabSz="914400" rtl="0" eaLnBrk="0" fontAlgn="base" latinLnBrk="0" hangingPunct="0">
                        <a:lnSpc>
                          <a:spcPct val="90000"/>
                        </a:lnSpc>
                        <a:spcBef>
                          <a:spcPct val="0"/>
                        </a:spcBef>
                        <a:spcAft>
                          <a:spcPct val="0"/>
                        </a:spcAft>
                        <a:buClrTx/>
                        <a:buSzTx/>
                        <a:buFontTx/>
                        <a:buNone/>
                        <a:defRPr/>
                      </a:pPr>
                      <a:r>
                        <a:rPr kumimoji="0" lang="en-US" altLang="zh-CN" sz="2800" b="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Every night I had the same dream: I would be hobbling along a grassy path using my crutches (</a:t>
                      </a:r>
                      <a:r>
                        <a:rPr kumimoji="0" lang="zh-CN" altLang="en-US" sz="2800" b="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拐杖</a:t>
                      </a:r>
                      <a:r>
                        <a:rPr kumimoji="0" lang="en-US" altLang="zh-CN" sz="2800" b="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and then, suddenly, I would lift them up and throw them in the river and I’d start walking, and then running, as if there had never been anything wrong. When I woke, it would take me a few seconds to remember.</a:t>
                      </a:r>
                      <a:endParaRPr kumimoji="0" lang="en-US" altLang="zh-CN" sz="2800" b="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Tx/>
                        <a:buNone/>
                        <a:defRPr/>
                      </a:pPr>
                      <a:endParaRPr kumimoji="0" lang="en-US" altLang="zh-CN" sz="2000" b="0" i="0" u="none" strike="noStrike" kern="100" cap="none" spc="0" normalizeH="0" baseline="0" noProof="0" dirty="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tLang="zh-CN" sz="2800" b="1" dirty="0">
                          <a:solidFill>
                            <a:srgbClr val="CC00CC"/>
                          </a:solidFill>
                        </a:rPr>
                        <a:t>3. I pushed myself to work out on the bike in the hope of walking properly and running without crutches in future. </a:t>
                      </a:r>
                      <a:endParaRPr lang="en-US" altLang="zh-CN" sz="2800" b="0" dirty="0">
                        <a:solidFill>
                          <a:srgbClr val="A20000"/>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24708" y="1843384"/>
            <a:ext cx="5923202" cy="4861296"/>
          </a:xfrm>
          <a:prstGeom prst="rect">
            <a:avLst/>
          </a:prstGeom>
          <a:ln>
            <a:noFill/>
          </a:ln>
          <a:effectLst>
            <a:outerShdw blurRad="292100" dist="139700" dir="2700000" algn="tl" rotWithShape="0">
              <a:srgbClr val="333333">
                <a:alpha val="65000"/>
              </a:srgbClr>
            </a:outerShdw>
          </a:effectLst>
        </p:spPr>
      </p:pic>
      <p:pic>
        <p:nvPicPr>
          <p:cNvPr id="30" name="PA-图片 1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rot="5400000" flipH="1">
            <a:off x="3166015" y="-1318322"/>
            <a:ext cx="371475" cy="3899535"/>
          </a:xfrm>
          <a:prstGeom prst="rect">
            <a:avLst/>
          </a:prstGeom>
        </p:spPr>
      </p:pic>
      <p:sp>
        <p:nvSpPr>
          <p:cNvPr id="5" name="文本框 4"/>
          <p:cNvSpPr txBox="1"/>
          <p:nvPr>
            <p:custDataLst>
              <p:tags r:id="rId6"/>
            </p:custDataLst>
          </p:nvPr>
        </p:nvSpPr>
        <p:spPr>
          <a:xfrm>
            <a:off x="375056" y="153320"/>
            <a:ext cx="3899534" cy="584775"/>
          </a:xfrm>
          <a:prstGeom prst="rect">
            <a:avLst/>
          </a:prstGeom>
          <a:solidFill>
            <a:srgbClr val="D2E8ED"/>
          </a:solidFill>
        </p:spPr>
        <p:txBody>
          <a:bodyPr wrap="square" rtlCol="0">
            <a:spAutoFit/>
          </a:bodyPr>
          <a:lstStyle/>
          <a:p>
            <a:r>
              <a:rPr lang="en-US" altLang="zh-CN" sz="3200" b="1" dirty="0">
                <a:latin typeface="Times New Roman" panose="02020603050405020304" charset="0"/>
                <a:cs typeface="Times New Roman" panose="02020603050405020304" charset="0"/>
              </a:rPr>
              <a:t>Plot Continuation </a:t>
            </a:r>
            <a:endParaRPr lang="zh-CN" altLang="en-US" sz="3200" b="1" dirty="0">
              <a:latin typeface="Times New Roman" panose="02020603050405020304" charset="0"/>
              <a:cs typeface="Times New Roman" panose="02020603050405020304" charset="0"/>
            </a:endParaRPr>
          </a:p>
        </p:txBody>
      </p:sp>
      <p:sp>
        <p:nvSpPr>
          <p:cNvPr id="6" name="文本框 5"/>
          <p:cNvSpPr txBox="1"/>
          <p:nvPr>
            <p:custDataLst>
              <p:tags r:id="rId7"/>
            </p:custDataLst>
          </p:nvPr>
        </p:nvSpPr>
        <p:spPr>
          <a:xfrm>
            <a:off x="6247973" y="1843384"/>
            <a:ext cx="5771229" cy="4906736"/>
          </a:xfrm>
          <a:prstGeom prst="rect">
            <a:avLst/>
          </a:prstGeom>
          <a:solidFill>
            <a:schemeClr val="accent4">
              <a:lumMod val="20000"/>
              <a:lumOff val="80000"/>
            </a:schemeClr>
          </a:solidFill>
          <a:ln>
            <a:solidFill>
              <a:schemeClr val="tx1"/>
            </a:solidFill>
          </a:ln>
        </p:spPr>
        <p:txBody>
          <a:bodyPr wrap="square">
            <a:noAutofit/>
          </a:bodyPr>
          <a:lstStyle/>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1</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续写第一段段首</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，流畅衔接前面的故事（常与原文最后一段呼应）和第一段段首语；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2</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续写第一段段尾</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，流畅衔接第二段段首句；</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3</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续写第二段段首</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，续写衔接第二段段首语；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4</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文章结尾升华</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，给予读者正能量，揭示和强调主题。</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p:txBody>
      </p:sp>
      <p:pic>
        <p:nvPicPr>
          <p:cNvPr id="5124" name="图片 6" descr="logo横版 png"/>
          <p:cNvPicPr>
            <a:picLocks noChangeAspect="1"/>
          </p:cNvPicPr>
          <p:nvPr/>
        </p:nvPicPr>
        <p:blipFill>
          <a:blip r:embed="rId8"/>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文本框 23"/>
          <p:cNvSpPr txBox="1"/>
          <p:nvPr/>
        </p:nvSpPr>
        <p:spPr>
          <a:xfrm>
            <a:off x="-1" y="609299"/>
            <a:ext cx="12115971" cy="7971413"/>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 Para1: I bought an exercise bike and used it for 30 minutes three times a week.</a:t>
            </a:r>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r>
              <a:rPr lang="en-US" altLang="zh-CN" sz="3200" b="1" kern="0" dirty="0">
                <a:solidFill>
                  <a:srgbClr val="0000FF"/>
                </a:solidFill>
                <a:latin typeface="Times New Roman" panose="02020603050405020304" charset="0"/>
                <a:cs typeface="Times New Roman" panose="02020603050405020304" charset="0"/>
              </a:rPr>
              <a:t>Para2: Almost 4 years after my accident, I entered a local half marathon.</a:t>
            </a:r>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r>
              <a:rPr lang="en-US" altLang="zh-CN" sz="3200" b="1" kern="0" dirty="0">
                <a:solidFill>
                  <a:srgbClr val="0000FF"/>
                </a:solidFill>
                <a:latin typeface="Times New Roman" panose="02020603050405020304" charset="0"/>
                <a:cs typeface="Times New Roman" panose="02020603050405020304" charset="0"/>
              </a:rPr>
              <a:t> </a:t>
            </a:r>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Plot the continuation story</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6" name="文本框 10"/>
          <p:cNvSpPr txBox="1"/>
          <p:nvPr/>
        </p:nvSpPr>
        <p:spPr>
          <a:xfrm>
            <a:off x="76030" y="4099389"/>
            <a:ext cx="11831421" cy="2062103"/>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charset="0"/>
                <a:cs typeface="Times New Roman" panose="02020603050405020304" charset="0"/>
                <a:sym typeface="+mn-ea"/>
              </a:rPr>
              <a:t>Link3</a:t>
            </a:r>
            <a:r>
              <a:rPr lang="en-US" altLang="zh-CN" sz="3200" b="1" dirty="0">
                <a:solidFill>
                  <a:srgbClr val="FF0000"/>
                </a:solidFill>
                <a:latin typeface="Times New Roman" panose="02020603050405020304" charset="0"/>
                <a:cs typeface="Times New Roman" panose="02020603050405020304" charset="0"/>
                <a:sym typeface="+mn-ea"/>
              </a:rPr>
              <a:t>:  How did I feel? </a:t>
            </a:r>
            <a:endParaRPr lang="en-US" altLang="zh-CN" sz="3200" b="1" dirty="0">
              <a:solidFill>
                <a:srgbClr val="FF0000"/>
              </a:solidFill>
              <a:latin typeface="Times New Roman" panose="02020603050405020304" charset="0"/>
              <a:cs typeface="Times New Roman" panose="02020603050405020304" charset="0"/>
              <a:sym typeface="+mn-ea"/>
            </a:endParaRPr>
          </a:p>
          <a:p>
            <a:r>
              <a:rPr lang="en-US" altLang="zh-CN" sz="3200" b="1" dirty="0">
                <a:solidFill>
                  <a:srgbClr val="0000FF"/>
                </a:solidFill>
                <a:latin typeface="Times New Roman" panose="02020603050405020304" charset="0"/>
                <a:cs typeface="Times New Roman" panose="02020603050405020304" charset="0"/>
              </a:rPr>
              <a:t>Body:</a:t>
            </a:r>
            <a:r>
              <a:rPr lang="zh-CN" altLang="en-US" sz="3200" b="1" dirty="0">
                <a:solidFill>
                  <a:srgbClr val="0000FF"/>
                </a:solidFill>
                <a:latin typeface="Times New Roman" panose="02020603050405020304" charset="0"/>
                <a:cs typeface="Times New Roman" panose="02020603050405020304" charset="0"/>
              </a:rPr>
              <a:t>  </a:t>
            </a:r>
            <a:r>
              <a:rPr lang="en-US" altLang="zh-CN" sz="3200" b="1" dirty="0">
                <a:solidFill>
                  <a:srgbClr val="FF0000"/>
                </a:solidFill>
                <a:latin typeface="Times New Roman" panose="02020603050405020304" charset="0"/>
                <a:cs typeface="Times New Roman" panose="02020603050405020304" charset="0"/>
                <a:sym typeface="+mn-ea"/>
              </a:rPr>
              <a:t> What did I do during the marathon? How did the audience react to my performance? </a:t>
            </a:r>
            <a:endParaRPr lang="en-US" altLang="zh-CN" sz="3200" b="1" dirty="0">
              <a:solidFill>
                <a:srgbClr val="FF0000"/>
              </a:solidFill>
              <a:latin typeface="Times New Roman" panose="02020603050405020304" charset="0"/>
              <a:cs typeface="Times New Roman" panose="02020603050405020304" charset="0"/>
              <a:sym typeface="+mn-ea"/>
            </a:endParaRPr>
          </a:p>
          <a:p>
            <a:pPr lvl="0"/>
            <a:r>
              <a:rPr lang="en-US" altLang="zh-CN" sz="3200" b="1" dirty="0">
                <a:solidFill>
                  <a:srgbClr val="00AA48"/>
                </a:solidFill>
                <a:latin typeface="Times New Roman" panose="02020603050405020304" charset="0"/>
                <a:cs typeface="Times New Roman" panose="02020603050405020304" charset="0"/>
                <a:sym typeface="+mn-ea"/>
              </a:rPr>
              <a:t>Theme:</a:t>
            </a:r>
            <a:r>
              <a:rPr lang="en-US" altLang="zh-CN" sz="3200" b="1" dirty="0">
                <a:solidFill>
                  <a:srgbClr val="FF0000"/>
                </a:solidFill>
                <a:latin typeface="Times New Roman" panose="02020603050405020304" charset="0"/>
                <a:cs typeface="Times New Roman" panose="02020603050405020304" charset="0"/>
                <a:sym typeface="+mn-ea"/>
              </a:rPr>
              <a:t> </a:t>
            </a:r>
            <a:r>
              <a:rPr lang="en-US" altLang="zh-CN" sz="3200" b="1" dirty="0">
                <a:solidFill>
                  <a:srgbClr val="CC00CC"/>
                </a:solidFill>
                <a:latin typeface="Times New Roman" panose="02020603050405020304" charset="0"/>
                <a:cs typeface="Times New Roman" panose="02020603050405020304" charset="0"/>
                <a:sym typeface="+mn-ea"/>
              </a:rPr>
              <a:t>What lesson did the experience demonstrate?</a:t>
            </a:r>
            <a:endParaRPr lang="en-US" altLang="zh-CN" sz="3200" b="1" dirty="0">
              <a:solidFill>
                <a:srgbClr val="CC00CC"/>
              </a:solidFill>
              <a:latin typeface="Times New Roman" panose="02020603050405020304" charset="0"/>
              <a:cs typeface="Times New Roman" panose="02020603050405020304" charset="0"/>
              <a:sym typeface="+mn-ea"/>
            </a:endParaRPr>
          </a:p>
        </p:txBody>
      </p:sp>
      <p:sp>
        <p:nvSpPr>
          <p:cNvPr id="13" name="文本框 10"/>
          <p:cNvSpPr txBox="1"/>
          <p:nvPr/>
        </p:nvSpPr>
        <p:spPr>
          <a:xfrm>
            <a:off x="169096" y="1659529"/>
            <a:ext cx="11878360" cy="1569660"/>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charset="0"/>
                <a:cs typeface="Times New Roman" panose="02020603050405020304" charset="0"/>
                <a:sym typeface="+mn-ea"/>
              </a:rPr>
              <a:t>Link1:</a:t>
            </a:r>
            <a:r>
              <a:rPr lang="zh-CN" altLang="en-US" sz="3200" b="1" dirty="0">
                <a:solidFill>
                  <a:srgbClr val="00AA48"/>
                </a:solidFill>
                <a:latin typeface="Times New Roman" panose="02020603050405020304" charset="0"/>
                <a:cs typeface="Times New Roman" panose="02020603050405020304" charset="0"/>
                <a:sym typeface="+mn-ea"/>
              </a:rPr>
              <a:t> </a:t>
            </a:r>
            <a:r>
              <a:rPr lang="en-US" altLang="zh-CN" sz="3200" b="1" dirty="0">
                <a:solidFill>
                  <a:srgbClr val="FF0000"/>
                </a:solidFill>
                <a:latin typeface="Times New Roman" panose="02020603050405020304" charset="0"/>
                <a:cs typeface="Times New Roman" panose="02020603050405020304" charset="0"/>
                <a:sym typeface="+mn-ea"/>
              </a:rPr>
              <a:t> Why did I exercise ? </a:t>
            </a:r>
            <a:endParaRPr lang="en-US" altLang="zh-CN" sz="3200" b="1" dirty="0">
              <a:solidFill>
                <a:srgbClr val="FF0000"/>
              </a:solidFill>
              <a:latin typeface="Times New Roman" panose="02020603050405020304" charset="0"/>
              <a:cs typeface="Times New Roman" panose="02020603050405020304" charset="0"/>
              <a:sym typeface="+mn-ea"/>
            </a:endParaRPr>
          </a:p>
          <a:p>
            <a:r>
              <a:rPr lang="en-US" altLang="zh-CN" sz="3200" b="1" dirty="0">
                <a:solidFill>
                  <a:srgbClr val="0000FF"/>
                </a:solidFill>
                <a:latin typeface="Times New Roman" panose="02020603050405020304" charset="0"/>
                <a:cs typeface="Times New Roman" panose="02020603050405020304" charset="0"/>
              </a:rPr>
              <a:t>Body:</a:t>
            </a:r>
            <a:r>
              <a:rPr lang="zh-CN" altLang="en-US" sz="3200" b="1" dirty="0">
                <a:solidFill>
                  <a:srgbClr val="0000FF"/>
                </a:solidFill>
                <a:latin typeface="Times New Roman" panose="02020603050405020304" charset="0"/>
                <a:cs typeface="Times New Roman" panose="02020603050405020304" charset="0"/>
              </a:rPr>
              <a:t>  </a:t>
            </a:r>
            <a:r>
              <a:rPr lang="en-US" altLang="zh-CN" sz="3200" b="1" dirty="0">
                <a:solidFill>
                  <a:srgbClr val="0000FF"/>
                </a:solidFill>
                <a:latin typeface="Times New Roman" panose="02020603050405020304" charset="0"/>
                <a:cs typeface="Times New Roman" panose="02020603050405020304" charset="0"/>
              </a:rPr>
              <a:t> </a:t>
            </a:r>
            <a:r>
              <a:rPr lang="en-US" altLang="zh-CN" sz="3200" b="1" dirty="0">
                <a:solidFill>
                  <a:srgbClr val="C00000"/>
                </a:solidFill>
                <a:latin typeface="Times New Roman" panose="02020603050405020304" charset="0"/>
                <a:cs typeface="Times New Roman" panose="02020603050405020304" charset="0"/>
              </a:rPr>
              <a:t>How did I feel?  What did I do ?</a:t>
            </a:r>
            <a:endParaRPr lang="en-US" altLang="zh-CN" sz="3200" b="1" dirty="0">
              <a:solidFill>
                <a:srgbClr val="C00000"/>
              </a:solidFill>
              <a:latin typeface="Times New Roman" panose="02020603050405020304" charset="0"/>
              <a:cs typeface="Times New Roman" panose="02020603050405020304" charset="0"/>
            </a:endParaRPr>
          </a:p>
          <a:p>
            <a:r>
              <a:rPr lang="en-US" altLang="zh-CN" sz="3200" b="1" dirty="0">
                <a:solidFill>
                  <a:srgbClr val="00AA48"/>
                </a:solidFill>
                <a:latin typeface="Times New Roman" panose="02020603050405020304" charset="0"/>
                <a:cs typeface="Times New Roman" panose="02020603050405020304" charset="0"/>
                <a:sym typeface="+mn-ea"/>
              </a:rPr>
              <a:t>Link2:</a:t>
            </a:r>
            <a:r>
              <a:rPr lang="en-US" altLang="zh-CN" sz="3200" b="1" dirty="0">
                <a:solidFill>
                  <a:srgbClr val="FF0000"/>
                </a:solidFill>
                <a:latin typeface="Times New Roman" panose="02020603050405020304" charset="0"/>
                <a:cs typeface="Times New Roman" panose="02020603050405020304" charset="0"/>
                <a:sym typeface="+mn-ea"/>
              </a:rPr>
              <a:t> </a:t>
            </a:r>
            <a:r>
              <a:rPr lang="en-US" altLang="zh-CN" sz="3200" b="1" dirty="0">
                <a:solidFill>
                  <a:srgbClr val="CC00CC"/>
                </a:solidFill>
                <a:latin typeface="Times New Roman" panose="02020603050405020304" charset="0"/>
                <a:cs typeface="Times New Roman" panose="02020603050405020304" charset="0"/>
                <a:sym typeface="+mn-ea"/>
              </a:rPr>
              <a:t> How did I train myself for the coming local half marathon? </a:t>
            </a:r>
            <a:endParaRPr lang="en-US" altLang="zh-CN" sz="3200" b="1" dirty="0">
              <a:solidFill>
                <a:srgbClr val="CC00CC"/>
              </a:solidFill>
              <a:latin typeface="Times New Roman" panose="02020603050405020304" charset="0"/>
              <a:cs typeface="Times New Roman" panose="02020603050405020304"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8746">
                                            <p:txEl>
                                              <p:pRg st="0" end="0"/>
                                            </p:txEl>
                                          </p:spTgt>
                                        </p:tgtEl>
                                        <p:attrNameLst>
                                          <p:attrName>style.visibility</p:attrName>
                                        </p:attrNameLst>
                                      </p:cBhvr>
                                      <p:to>
                                        <p:strVal val="visible"/>
                                      </p:to>
                                    </p:set>
                                    <p:animEffect transition="in" filter="fade">
                                      <p:cBhvr>
                                        <p:cTn id="7" dur="500"/>
                                        <p:tgtEl>
                                          <p:spTgt spid="10487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8746">
                                            <p:txEl>
                                              <p:pRg st="1" end="1"/>
                                            </p:txEl>
                                          </p:spTgt>
                                        </p:tgtEl>
                                        <p:attrNameLst>
                                          <p:attrName>style.visibility</p:attrName>
                                        </p:attrNameLst>
                                      </p:cBhvr>
                                      <p:to>
                                        <p:strVal val="visible"/>
                                      </p:to>
                                    </p:set>
                                    <p:animEffect transition="in" filter="fade">
                                      <p:cBhvr>
                                        <p:cTn id="12" dur="500"/>
                                        <p:tgtEl>
                                          <p:spTgt spid="10487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48746">
                                            <p:txEl>
                                              <p:pRg st="2" end="2"/>
                                            </p:txEl>
                                          </p:spTgt>
                                        </p:tgtEl>
                                        <p:attrNameLst>
                                          <p:attrName>style.visibility</p:attrName>
                                        </p:attrNameLst>
                                      </p:cBhvr>
                                      <p:to>
                                        <p:strVal val="visible"/>
                                      </p:to>
                                    </p:set>
                                    <p:anim calcmode="lin" valueType="num">
                                      <p:cBhvr additive="base">
                                        <p:cTn id="17" dur="500" fill="hold"/>
                                        <p:tgtEl>
                                          <p:spTgt spid="104874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487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fade">
                                      <p:cBhvr>
                                        <p:cTn id="28" dur="500"/>
                                        <p:tgtEl>
                                          <p:spTgt spid="1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Effect transition="in" filter="fade">
                                      <p:cBhvr>
                                        <p:cTn id="33"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矩形: 圆角 32"/>
          <p:cNvSpPr/>
          <p:nvPr>
            <p:custDataLst>
              <p:tags r:id="rId1"/>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2"/>
            </p:custDataLst>
          </p:nvPr>
        </p:nvGrpSpPr>
        <p:grpSpPr>
          <a:xfrm>
            <a:off x="25254" y="2639395"/>
            <a:ext cx="12182921" cy="2450197"/>
            <a:chOff x="25254" y="2523283"/>
            <a:chExt cx="12182921" cy="2450197"/>
          </a:xfrm>
        </p:grpSpPr>
        <p:sp>
          <p:nvSpPr>
            <p:cNvPr id="19" name="任意多边形: 形状 18"/>
            <p:cNvSpPr/>
            <p:nvPr>
              <p:custDataLst>
                <p:tags r:id="rId3"/>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4"/>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5"/>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6"/>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7"/>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8"/>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9"/>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0"/>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1"/>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2"/>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3"/>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4"/>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无灵主语</a:t>
              </a:r>
              <a:endParaRPr lang="zh-CN" altLang="en-US" sz="2400" b="1" kern="1200">
                <a:latin typeface="微软雅黑" panose="020B0503020204020204" pitchFamily="34" charset="-122"/>
                <a:ea typeface="微软雅黑" panose="020B0503020204020204" pitchFamily="34" charset="-122"/>
              </a:endParaRPr>
            </a:p>
          </p:txBody>
        </p:sp>
        <p:sp>
          <p:nvSpPr>
            <p:cNvPr id="37" name="矩形: 圆角 36"/>
            <p:cNvSpPr/>
            <p:nvPr>
              <p:custDataLst>
                <p:tags r:id="rId15"/>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6"/>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动作链</a:t>
              </a:r>
              <a:endParaRPr lang="zh-CN" altLang="en-US" sz="2400" b="1" kern="1200">
                <a:latin typeface="微软雅黑" panose="020B0503020204020204" pitchFamily="34" charset="-122"/>
                <a:ea typeface="微软雅黑" panose="020B0503020204020204" pitchFamily="34" charset="-122"/>
              </a:endParaRPr>
            </a:p>
          </p:txBody>
        </p:sp>
        <p:sp>
          <p:nvSpPr>
            <p:cNvPr id="39" name="矩形: 圆角 38"/>
            <p:cNvSpPr/>
            <p:nvPr>
              <p:custDataLst>
                <p:tags r:id="rId17"/>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8"/>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分词作状语</a:t>
              </a:r>
              <a:endParaRPr lang="zh-CN" altLang="en-US" sz="2400" b="1" kern="1200">
                <a:latin typeface="微软雅黑" panose="020B0503020204020204" pitchFamily="34" charset="-122"/>
                <a:ea typeface="微软雅黑" panose="020B0503020204020204" pitchFamily="34" charset="-122"/>
              </a:endParaRPr>
            </a:p>
          </p:txBody>
        </p:sp>
        <p:sp>
          <p:nvSpPr>
            <p:cNvPr id="41" name="矩形: 圆角 40"/>
            <p:cNvSpPr/>
            <p:nvPr>
              <p:custDataLst>
                <p:tags r:id="rId19"/>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0"/>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With </a:t>
              </a:r>
              <a:r>
                <a:rPr lang="zh-CN" altLang="en-US" sz="2400" b="1" kern="1200" dirty="0">
                  <a:latin typeface="微软雅黑" panose="020B0503020204020204" pitchFamily="34" charset="-122"/>
                  <a:ea typeface="微软雅黑" panose="020B0503020204020204" pitchFamily="34" charset="-122"/>
                </a:rPr>
                <a:t>复合结构</a:t>
              </a:r>
              <a:endParaRPr lang="zh-CN" altLang="en-US" sz="2400" b="1" kern="1200" dirty="0">
                <a:latin typeface="微软雅黑" panose="020B0503020204020204" pitchFamily="34" charset="-122"/>
                <a:ea typeface="微软雅黑" panose="020B0503020204020204" pitchFamily="34" charset="-122"/>
              </a:endParaRPr>
            </a:p>
          </p:txBody>
        </p:sp>
        <p:sp>
          <p:nvSpPr>
            <p:cNvPr id="43" name="矩形: 圆角 42"/>
            <p:cNvSpPr/>
            <p:nvPr>
              <p:custDataLst>
                <p:tags r:id="rId21"/>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2"/>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独立主格</a:t>
              </a:r>
              <a:endParaRPr lang="zh-CN" altLang="en-US" sz="2400" b="1" kern="1200">
                <a:latin typeface="微软雅黑" panose="020B0503020204020204" pitchFamily="34" charset="-122"/>
                <a:ea typeface="微软雅黑" panose="020B0503020204020204" pitchFamily="34" charset="-122"/>
              </a:endParaRPr>
            </a:p>
          </p:txBody>
        </p:sp>
        <p:sp>
          <p:nvSpPr>
            <p:cNvPr id="45" name="矩形: 圆角 44"/>
            <p:cNvSpPr/>
            <p:nvPr>
              <p:custDataLst>
                <p:tags r:id="rId23"/>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4"/>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从句</a:t>
              </a:r>
              <a:endParaRPr lang="zh-CN" altLang="en-US" sz="2400" b="1" kern="1200">
                <a:latin typeface="微软雅黑" panose="020B0503020204020204" pitchFamily="34" charset="-122"/>
                <a:ea typeface="微软雅黑" panose="020B0503020204020204" pitchFamily="34" charset="-122"/>
              </a:endParaRPr>
            </a:p>
          </p:txBody>
        </p:sp>
        <p:sp>
          <p:nvSpPr>
            <p:cNvPr id="47" name="矩形: 圆角 46"/>
            <p:cNvSpPr/>
            <p:nvPr>
              <p:custDataLst>
                <p:tags r:id="rId25"/>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6"/>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倒装句</a:t>
              </a:r>
              <a:endParaRPr lang="zh-CN" altLang="en-US" sz="2400" b="1" kern="1200">
                <a:latin typeface="微软雅黑" panose="020B0503020204020204" pitchFamily="34" charset="-122"/>
                <a:ea typeface="微软雅黑" panose="020B0503020204020204" pitchFamily="34" charset="-122"/>
              </a:endParaRPr>
            </a:p>
          </p:txBody>
        </p:sp>
        <p:sp>
          <p:nvSpPr>
            <p:cNvPr id="49" name="矩形: 圆角 48"/>
            <p:cNvSpPr/>
            <p:nvPr>
              <p:custDataLst>
                <p:tags r:id="rId27"/>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8"/>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虚拟语气</a:t>
              </a:r>
              <a:endParaRPr lang="zh-CN" altLang="en-US" sz="2400" b="1" kern="1200">
                <a:latin typeface="微软雅黑" panose="020B0503020204020204" pitchFamily="34" charset="-122"/>
                <a:ea typeface="微软雅黑" panose="020B0503020204020204" pitchFamily="34" charset="-122"/>
              </a:endParaRPr>
            </a:p>
          </p:txBody>
        </p:sp>
        <p:sp>
          <p:nvSpPr>
            <p:cNvPr id="51" name="矩形: 圆角 50"/>
            <p:cNvSpPr/>
            <p:nvPr>
              <p:custDataLst>
                <p:tags r:id="rId29"/>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0"/>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强调句</a:t>
              </a:r>
              <a:endParaRPr lang="zh-CN" altLang="en-US" sz="2400" b="1" kern="1200">
                <a:latin typeface="微软雅黑" panose="020B0503020204020204" pitchFamily="34" charset="-122"/>
                <a:ea typeface="微软雅黑" panose="020B0503020204020204" pitchFamily="34" charset="-122"/>
              </a:endParaRPr>
            </a:p>
          </p:txBody>
        </p:sp>
        <p:sp>
          <p:nvSpPr>
            <p:cNvPr id="53" name="矩形: 圆角 52"/>
            <p:cNvSpPr/>
            <p:nvPr>
              <p:custDataLst>
                <p:tags r:id="rId31"/>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2"/>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长短句结合</a:t>
              </a:r>
              <a:endParaRPr lang="zh-CN" altLang="en-US" sz="2400" b="1" kern="1200">
                <a:latin typeface="微软雅黑" panose="020B0503020204020204" pitchFamily="34" charset="-122"/>
                <a:ea typeface="微软雅黑" panose="020B0503020204020204" pitchFamily="34" charset="-122"/>
              </a:endParaRPr>
            </a:p>
          </p:txBody>
        </p:sp>
      </p:grpSp>
      <p:sp>
        <p:nvSpPr>
          <p:cNvPr id="34" name="任意多边形: 形状 33"/>
          <p:cNvSpPr/>
          <p:nvPr>
            <p:custDataLst>
              <p:tags r:id="rId33"/>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pitchFamily="34" charset="-122"/>
                <a:ea typeface="微软雅黑" panose="020B0503020204020204" pitchFamily="34" charset="-122"/>
              </a:rPr>
              <a:t>语言</a:t>
            </a:r>
            <a:endParaRPr lang="zh-CN" altLang="en-US" sz="3200" b="1" kern="1200" dirty="0">
              <a:latin typeface="微软雅黑" panose="020B0503020204020204" pitchFamily="34" charset="-122"/>
              <a:ea typeface="微软雅黑" panose="020B0503020204020204" pitchFamily="34" charset="-122"/>
            </a:endParaRPr>
          </a:p>
        </p:txBody>
      </p:sp>
      <p:grpSp>
        <p:nvGrpSpPr>
          <p:cNvPr id="56" name="组合 55"/>
          <p:cNvGrpSpPr/>
          <p:nvPr>
            <p:custDataLst>
              <p:tags r:id="rId34"/>
            </p:custDataLst>
          </p:nvPr>
        </p:nvGrpSpPr>
        <p:grpSpPr>
          <a:xfrm>
            <a:off x="618679" y="598374"/>
            <a:ext cx="10963520" cy="1200136"/>
            <a:chOff x="618679" y="598374"/>
            <a:chExt cx="10963520" cy="1200136"/>
          </a:xfrm>
        </p:grpSpPr>
        <p:grpSp>
          <p:nvGrpSpPr>
            <p:cNvPr id="2" name="组合 1"/>
            <p:cNvGrpSpPr/>
            <p:nvPr>
              <p:custDataLst>
                <p:tags r:id="rId35"/>
              </p:custDataLst>
            </p:nvPr>
          </p:nvGrpSpPr>
          <p:grpSpPr>
            <a:xfrm>
              <a:off x="618679" y="611651"/>
              <a:ext cx="1788629" cy="793993"/>
              <a:chOff x="50467" y="2004605"/>
              <a:chExt cx="2050481" cy="793993"/>
            </a:xfrm>
          </p:grpSpPr>
          <p:sp>
            <p:nvSpPr>
              <p:cNvPr id="16" name="矩形: 圆角 15"/>
              <p:cNvSpPr/>
              <p:nvPr>
                <p:custDataLst>
                  <p:tags r:id="rId36"/>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7"/>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心理描写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38"/>
              </p:custDataLst>
            </p:nvPr>
          </p:nvGrpSpPr>
          <p:grpSpPr>
            <a:xfrm>
              <a:off x="2454229" y="611651"/>
              <a:ext cx="1788629" cy="793993"/>
              <a:chOff x="2189651" y="2004605"/>
              <a:chExt cx="2050481" cy="793993"/>
            </a:xfrm>
          </p:grpSpPr>
          <p:sp>
            <p:nvSpPr>
              <p:cNvPr id="14" name="矩形: 圆角 13"/>
              <p:cNvSpPr/>
              <p:nvPr>
                <p:custDataLst>
                  <p:tags r:id="rId39"/>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0"/>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神态描写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4" name="组合 3"/>
            <p:cNvGrpSpPr/>
            <p:nvPr>
              <p:custDataLst>
                <p:tags r:id="rId41"/>
              </p:custDataLst>
            </p:nvPr>
          </p:nvGrpSpPr>
          <p:grpSpPr>
            <a:xfrm>
              <a:off x="4289779" y="630508"/>
              <a:ext cx="1788629" cy="793993"/>
              <a:chOff x="4328834" y="2004605"/>
              <a:chExt cx="2050481" cy="793993"/>
            </a:xfrm>
          </p:grpSpPr>
          <p:sp>
            <p:nvSpPr>
              <p:cNvPr id="12" name="矩形: 圆角 11"/>
              <p:cNvSpPr/>
              <p:nvPr>
                <p:custDataLst>
                  <p:tags r:id="rId42"/>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3"/>
                </p:custDataLst>
              </p:nvPr>
            </p:nvSpPr>
            <p:spPr>
              <a:xfrm>
                <a:off x="4352089"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动作描写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5" name="组合 4"/>
            <p:cNvGrpSpPr/>
            <p:nvPr>
              <p:custDataLst>
                <p:tags r:id="rId44"/>
              </p:custDataLst>
            </p:nvPr>
          </p:nvGrpSpPr>
          <p:grpSpPr>
            <a:xfrm>
              <a:off x="6125329" y="611651"/>
              <a:ext cx="1788629" cy="793993"/>
              <a:chOff x="6468017" y="2004605"/>
              <a:chExt cx="2050481" cy="793993"/>
            </a:xfrm>
          </p:grpSpPr>
          <p:sp>
            <p:nvSpPr>
              <p:cNvPr id="10" name="矩形: 圆角 9"/>
              <p:cNvSpPr/>
              <p:nvPr>
                <p:custDataLst>
                  <p:tags r:id="rId45"/>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6"/>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外貌描写</a:t>
                </a:r>
                <a:endParaRPr lang="zh-CN" altLang="en-US" sz="2400" b="1" kern="1200" dirty="0">
                  <a:latin typeface="微软雅黑" panose="020B0503020204020204" pitchFamily="34" charset="-122"/>
                  <a:ea typeface="微软雅黑" panose="020B0503020204020204" pitchFamily="34" charset="-122"/>
                </a:endParaRPr>
              </a:p>
            </p:txBody>
          </p:sp>
        </p:grpSp>
        <p:grpSp>
          <p:nvGrpSpPr>
            <p:cNvPr id="7" name="组合 6"/>
            <p:cNvGrpSpPr/>
            <p:nvPr>
              <p:custDataLst>
                <p:tags r:id="rId47"/>
              </p:custDataLst>
            </p:nvPr>
          </p:nvGrpSpPr>
          <p:grpSpPr>
            <a:xfrm>
              <a:off x="7960879" y="607253"/>
              <a:ext cx="1788629" cy="793993"/>
              <a:chOff x="8607200" y="2004605"/>
              <a:chExt cx="2050481" cy="793993"/>
            </a:xfrm>
          </p:grpSpPr>
          <p:sp>
            <p:nvSpPr>
              <p:cNvPr id="8" name="矩形: 圆角 7"/>
              <p:cNvSpPr/>
              <p:nvPr>
                <p:custDataLst>
                  <p:tags r:id="rId48"/>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49"/>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环境描写</a:t>
                </a:r>
                <a:endParaRPr lang="zh-CN" altLang="en-US" sz="2400" b="1" kern="1200">
                  <a:latin typeface="微软雅黑" panose="020B0503020204020204" pitchFamily="34" charset="-122"/>
                  <a:ea typeface="微软雅黑" panose="020B0503020204020204" pitchFamily="34" charset="-122"/>
                </a:endParaRPr>
              </a:p>
            </p:txBody>
          </p:sp>
        </p:grpSp>
        <p:sp>
          <p:nvSpPr>
            <p:cNvPr id="22" name="右大括号 21"/>
            <p:cNvSpPr/>
            <p:nvPr>
              <p:custDataLst>
                <p:tags r:id="rId50"/>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1"/>
              </p:custDataLst>
            </p:nvPr>
          </p:nvGrpSpPr>
          <p:grpSpPr>
            <a:xfrm>
              <a:off x="9793570" y="598374"/>
              <a:ext cx="1788629" cy="793993"/>
              <a:chOff x="8607200" y="2004605"/>
              <a:chExt cx="2050481" cy="793993"/>
            </a:xfrm>
          </p:grpSpPr>
          <p:sp>
            <p:nvSpPr>
              <p:cNvPr id="24" name="矩形: 圆角 23"/>
              <p:cNvSpPr/>
              <p:nvPr>
                <p:custDataLst>
                  <p:tags r:id="rId52"/>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3"/>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对话描写</a:t>
                </a:r>
                <a:endParaRPr lang="zh-CN" altLang="en-US" sz="2400" b="1" kern="1200">
                  <a:latin typeface="微软雅黑" panose="020B0503020204020204" pitchFamily="34" charset="-122"/>
                  <a:ea typeface="微软雅黑" panose="020B0503020204020204" pitchFamily="34" charset="-122"/>
                </a:endParaRPr>
              </a:p>
            </p:txBody>
          </p:sp>
        </p:grpSp>
      </p:grpSp>
      <p:sp>
        <p:nvSpPr>
          <p:cNvPr id="6" name="文本框 5"/>
          <p:cNvSpPr txBox="1"/>
          <p:nvPr/>
        </p:nvSpPr>
        <p:spPr>
          <a:xfrm>
            <a:off x="121151" y="5904326"/>
            <a:ext cx="11264622" cy="646331"/>
          </a:xfrm>
          <a:prstGeom prst="rect">
            <a:avLst/>
          </a:prstGeom>
          <a:solidFill>
            <a:schemeClr val="bg1"/>
          </a:solidFill>
        </p:spPr>
        <p:txBody>
          <a:bodyPr wrap="none" rtlCol="0">
            <a:spAutoFit/>
          </a:bodyPr>
          <a:lstStyle/>
          <a:p>
            <a:r>
              <a:rPr lang="zh-CN" altLang="en-US" sz="3600" b="1" dirty="0">
                <a:solidFill>
                  <a:srgbClr val="EA0000"/>
                </a:solidFill>
              </a:rPr>
              <a:t>考生构思情节的同时，要考虑合适的语言句式以及修辞</a:t>
            </a:r>
            <a:endParaRPr lang="zh-CN" altLang="en-US" sz="3600" b="1" dirty="0">
              <a:solidFill>
                <a:srgbClr val="EA0000"/>
              </a:solidFill>
            </a:endParaRPr>
          </a:p>
        </p:txBody>
      </p:sp>
      <p:pic>
        <p:nvPicPr>
          <p:cNvPr id="5124" name="图片 6" descr="logo横版 png"/>
          <p:cNvPicPr>
            <a:picLocks noChangeAspect="1"/>
          </p:cNvPicPr>
          <p:nvPr/>
        </p:nvPicPr>
        <p:blipFill>
          <a:blip r:embed="rId54"/>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1" y="87329"/>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link1</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2" name="文本框 11"/>
          <p:cNvSpPr txBox="1"/>
          <p:nvPr/>
        </p:nvSpPr>
        <p:spPr>
          <a:xfrm>
            <a:off x="42906" y="748584"/>
            <a:ext cx="11925297" cy="3046988"/>
          </a:xfrm>
          <a:prstGeom prst="rect">
            <a:avLst/>
          </a:prstGeom>
          <a:noFill/>
        </p:spPr>
        <p:txBody>
          <a:bodyPr wrap="square">
            <a:spAutoFit/>
          </a:bodyPr>
          <a:lstStyle/>
          <a:p>
            <a:pPr indent="304800" algn="just"/>
            <a:r>
              <a:rPr lang="en-US" altLang="zh-CN" sz="3200" b="1" kern="0" dirty="0">
                <a:solidFill>
                  <a:srgbClr val="0000FF"/>
                </a:solidFill>
                <a:latin typeface="Times New Roman" panose="02020603050405020304" charset="0"/>
                <a:cs typeface="Times New Roman" panose="02020603050405020304" charset="0"/>
              </a:rPr>
              <a:t>Para1: I bought </a:t>
            </a:r>
            <a:r>
              <a:rPr lang="en-US" altLang="zh-CN" sz="3200" b="1" kern="0" dirty="0">
                <a:solidFill>
                  <a:srgbClr val="C00000"/>
                </a:solidFill>
                <a:latin typeface="Times New Roman" panose="02020603050405020304" charset="0"/>
                <a:cs typeface="Times New Roman" panose="02020603050405020304" charset="0"/>
              </a:rPr>
              <a:t>an exercise bike </a:t>
            </a:r>
            <a:r>
              <a:rPr lang="en-US" altLang="zh-CN" sz="3200" b="1" kern="0" dirty="0">
                <a:solidFill>
                  <a:srgbClr val="0000FF"/>
                </a:solidFill>
                <a:latin typeface="Times New Roman" panose="02020603050405020304" charset="0"/>
                <a:cs typeface="Times New Roman" panose="02020603050405020304" charset="0"/>
              </a:rPr>
              <a:t>and used it for 30 minutes three times a week.</a:t>
            </a:r>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zh-CN" altLang="zh-CN" sz="3200" kern="100" dirty="0">
              <a:effectLst/>
              <a:latin typeface="Calibri" panose="020F0502020204030204" pitchFamily="34" charset="0"/>
              <a:ea typeface="宋体" panose="02010600030101010101" pitchFamily="2" charset="-122"/>
              <a:cs typeface="Times New Roman" panose="02020603050405020304" charset="0"/>
            </a:endParaRPr>
          </a:p>
        </p:txBody>
      </p:sp>
      <p:sp>
        <p:nvSpPr>
          <p:cNvPr id="1048745" name="文本框 9"/>
          <p:cNvSpPr txBox="1"/>
          <p:nvPr/>
        </p:nvSpPr>
        <p:spPr>
          <a:xfrm>
            <a:off x="42906" y="2179703"/>
            <a:ext cx="12173648" cy="1066959"/>
          </a:xfrm>
          <a:prstGeom prst="rect">
            <a:avLst/>
          </a:prstGeom>
          <a:solidFill>
            <a:schemeClr val="bg1"/>
          </a:solidFill>
        </p:spPr>
        <p:txBody>
          <a:bodyPr wrap="square" rtlCol="0">
            <a:spAutoFit/>
          </a:bodyPr>
          <a:lstStyle/>
          <a:p>
            <a:pPr>
              <a:lnSpc>
                <a:spcPts val="3840"/>
              </a:lnSpc>
            </a:pPr>
            <a:r>
              <a:rPr lang="en-US" altLang="zh-CN" sz="3200" kern="100" dirty="0">
                <a:solidFill>
                  <a:srgbClr val="00B050"/>
                </a:solidFill>
                <a:latin typeface="等线" panose="02010600030101010101" pitchFamily="2" charset="-122"/>
                <a:ea typeface="等线" panose="02010600030101010101" pitchFamily="2" charset="-122"/>
                <a:cs typeface="Times New Roman" panose="02020603050405020304" charset="0"/>
              </a:rPr>
              <a:t> Link1A:      </a:t>
            </a:r>
            <a:r>
              <a:rPr lang="en-US" altLang="zh-CN" sz="3200" kern="100" dirty="0">
                <a:solidFill>
                  <a:srgbClr val="7030A0"/>
                </a:solidFill>
                <a:latin typeface="等线" panose="02010600030101010101" pitchFamily="2" charset="-122"/>
                <a:ea typeface="等线" panose="02010600030101010101" pitchFamily="2" charset="-122"/>
                <a:cs typeface="Times New Roman" panose="02020603050405020304" charset="0"/>
              </a:rPr>
              <a:t>I pushed myself to </a:t>
            </a:r>
            <a:r>
              <a:rPr lang="en-US" altLang="zh-CN" sz="3200" b="1" kern="100" dirty="0">
                <a:solidFill>
                  <a:srgbClr val="C00000"/>
                </a:solidFill>
                <a:latin typeface="等线" panose="02010600030101010101" pitchFamily="2" charset="-122"/>
                <a:ea typeface="等线" panose="02010600030101010101" pitchFamily="2" charset="-122"/>
                <a:cs typeface="Times New Roman" panose="02020603050405020304" charset="0"/>
              </a:rPr>
              <a:t>work out on the bike </a:t>
            </a:r>
            <a:r>
              <a:rPr lang="en-US" altLang="zh-CN" sz="3200" kern="100" dirty="0">
                <a:solidFill>
                  <a:srgbClr val="7030A0"/>
                </a:solidFill>
                <a:latin typeface="等线" panose="02010600030101010101" pitchFamily="2" charset="-122"/>
                <a:ea typeface="等线" panose="02010600030101010101" pitchFamily="2" charset="-122"/>
                <a:cs typeface="Times New Roman" panose="02020603050405020304" charset="0"/>
              </a:rPr>
              <a:t>in the hope of walking and running without crutches in future. </a:t>
            </a:r>
            <a:endParaRPr lang="en-US" altLang="zh-CN" sz="3200" b="1" dirty="0">
              <a:solidFill>
                <a:srgbClr val="FF0000"/>
              </a:solidFill>
              <a:latin typeface="Times New Roman" panose="02020603050405020304" charset="0"/>
              <a:cs typeface="Times New Roman" panose="02020603050405020304" charset="0"/>
            </a:endParaRPr>
          </a:p>
        </p:txBody>
      </p:sp>
      <p:sp>
        <p:nvSpPr>
          <p:cNvPr id="2" name="文本框 9"/>
          <p:cNvSpPr txBox="1"/>
          <p:nvPr/>
        </p:nvSpPr>
        <p:spPr>
          <a:xfrm>
            <a:off x="42906" y="4654546"/>
            <a:ext cx="12173648" cy="1066959"/>
          </a:xfrm>
          <a:prstGeom prst="rect">
            <a:avLst/>
          </a:prstGeom>
          <a:solidFill>
            <a:schemeClr val="bg1"/>
          </a:solidFill>
        </p:spPr>
        <p:txBody>
          <a:bodyPr wrap="square" rtlCol="0">
            <a:spAutoFit/>
          </a:bodyPr>
          <a:lstStyle/>
          <a:p>
            <a:pPr>
              <a:lnSpc>
                <a:spcPts val="3840"/>
              </a:lnSpc>
            </a:pPr>
            <a:r>
              <a:rPr lang="en-US" altLang="zh-CN" sz="3200" kern="100" dirty="0">
                <a:solidFill>
                  <a:srgbClr val="00B050"/>
                </a:solidFill>
                <a:latin typeface="等线" panose="02010600030101010101" pitchFamily="2" charset="-122"/>
                <a:ea typeface="等线" panose="02010600030101010101" pitchFamily="2" charset="-122"/>
                <a:cs typeface="Times New Roman" panose="02020603050405020304" charset="0"/>
              </a:rPr>
              <a:t> Link1B:   </a:t>
            </a:r>
            <a:r>
              <a:rPr lang="en-US" altLang="zh-CN" sz="3200" kern="100" dirty="0">
                <a:solidFill>
                  <a:srgbClr val="7030A0"/>
                </a:solidFill>
                <a:latin typeface="等线" panose="02010600030101010101" pitchFamily="2" charset="-122"/>
                <a:ea typeface="等线" panose="02010600030101010101" pitchFamily="2" charset="-122"/>
                <a:cs typeface="Times New Roman" panose="02020603050405020304" charset="0"/>
              </a:rPr>
              <a:t>My goal was to turn up in the competitive sports and redefine my life. </a:t>
            </a:r>
            <a:endParaRPr lang="en-US" altLang="zh-CN" sz="3200" b="1" dirty="0">
              <a:solidFill>
                <a:srgbClr val="7030A0"/>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34585" y="1044895"/>
            <a:ext cx="12216554" cy="5509200"/>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 Para1: I bought an exercise bike and used it for 30 minutes three times a week.</a:t>
            </a:r>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r>
              <a:rPr lang="en-US" altLang="zh-CN" sz="3200" b="1" kern="0" dirty="0">
                <a:solidFill>
                  <a:srgbClr val="0000FF"/>
                </a:solidFill>
                <a:latin typeface="Times New Roman" panose="02020603050405020304" charset="0"/>
                <a:cs typeface="Times New Roman" panose="02020603050405020304" charset="0"/>
              </a:rPr>
              <a:t>Para2: Almost 4 years after my accident, I entered a local half marathon.</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link2</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67917" y="3319669"/>
            <a:ext cx="12117658" cy="2041585"/>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charset="0"/>
                <a:cs typeface="Times New Roman" panose="02020603050405020304" charset="0"/>
              </a:rPr>
              <a:t>Link2 A: </a:t>
            </a:r>
            <a:r>
              <a:rPr lang="en-US" altLang="zh-CN" sz="3200" b="1" dirty="0">
                <a:solidFill>
                  <a:srgbClr val="CC00CC"/>
                </a:solidFill>
                <a:latin typeface="Times New Roman" panose="02020603050405020304" charset="0"/>
                <a:cs typeface="Times New Roman" panose="02020603050405020304" charset="0"/>
              </a:rPr>
              <a:t> </a:t>
            </a:r>
            <a:r>
              <a:rPr lang="en-US" altLang="zh-CN" sz="3200" b="1" dirty="0">
                <a:solidFill>
                  <a:srgbClr val="FF0000"/>
                </a:solidFill>
                <a:latin typeface="Times New Roman" panose="02020603050405020304" charset="0"/>
                <a:cs typeface="Times New Roman" panose="02020603050405020304" charset="0"/>
              </a:rPr>
              <a:t>As the weeks turned into months and months into years, determined and resolute, I increased the intensity and duration of my workouts. It was high time to announce to the world that I could recompete in sports.</a:t>
            </a:r>
            <a:endParaRPr lang="en-US" altLang="zh-CN" sz="3200" b="1" dirty="0">
              <a:solidFill>
                <a:srgbClr val="0000FF"/>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34585" y="1044895"/>
            <a:ext cx="12216554" cy="5096780"/>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Para1: I bought an exercise bike and used it for 30 minutes three times a week.</a:t>
            </a:r>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lvl="0" indent="457200" eaLnBrk="0" fontAlgn="base" hangingPunct="0">
              <a:lnSpc>
                <a:spcPct val="90000"/>
              </a:lnSpc>
              <a:spcBef>
                <a:spcPct val="0"/>
              </a:spcBef>
              <a:spcAft>
                <a:spcPct val="0"/>
              </a:spcAft>
              <a:defRPr/>
            </a:pPr>
            <a:endParaRPr lang="en-US" altLang="zh-CN" sz="3200" b="1" kern="0" dirty="0">
              <a:solidFill>
                <a:srgbClr val="0000FF"/>
              </a:solidFill>
              <a:latin typeface="Times New Roman" panose="02020603050405020304" charset="0"/>
              <a:cs typeface="Times New Roman" panose="02020603050405020304" charset="0"/>
            </a:endParaRPr>
          </a:p>
          <a:p>
            <a:pPr lvl="0" indent="457200" eaLnBrk="0" fontAlgn="base" hangingPunct="0">
              <a:lnSpc>
                <a:spcPct val="90000"/>
              </a:lnSpc>
              <a:spcBef>
                <a:spcPct val="0"/>
              </a:spcBef>
              <a:spcAft>
                <a:spcPct val="0"/>
              </a:spcAft>
              <a:defRPr/>
            </a:pPr>
            <a:endParaRPr lang="en-US" altLang="zh-CN" sz="3200" b="1" kern="0" dirty="0">
              <a:solidFill>
                <a:srgbClr val="0000FF"/>
              </a:solidFill>
              <a:latin typeface="Times New Roman" panose="02020603050405020304" charset="0"/>
              <a:ea typeface="Tahoma" panose="020B0604030504040204" pitchFamily="34" charset="0"/>
              <a:cs typeface="Times New Roman" panose="02020603050405020304" charset="0"/>
            </a:endParaRPr>
          </a:p>
          <a:p>
            <a:pPr lvl="0" indent="457200" eaLnBrk="0" fontAlgn="base" hangingPunct="0">
              <a:lnSpc>
                <a:spcPct val="90000"/>
              </a:lnSpc>
              <a:spcBef>
                <a:spcPct val="0"/>
              </a:spcBef>
              <a:spcAft>
                <a:spcPct val="0"/>
              </a:spcAft>
              <a:defRPr/>
            </a:pPr>
            <a:endParaRPr lang="en-US" altLang="zh-CN" sz="2800" b="1" kern="100"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b="1" kern="100" dirty="0">
                <a:solidFill>
                  <a:srgbClr val="0000FF"/>
                </a:solidFill>
                <a:latin typeface="Tahoma" panose="020B0604030504040204" pitchFamily="34" charset="0"/>
                <a:ea typeface="Tahoma" panose="020B0604030504040204" pitchFamily="34" charset="0"/>
                <a:cs typeface="Tahoma" panose="020B0604030504040204" pitchFamily="34" charset="0"/>
              </a:rPr>
              <a:t>Para2: Almost 4 years after my accident, I entered </a:t>
            </a:r>
            <a:r>
              <a:rPr lang="en-US" altLang="zh-CN" sz="2800" b="1" kern="100" dirty="0">
                <a:solidFill>
                  <a:srgbClr val="EA0000"/>
                </a:solidFill>
                <a:latin typeface="Tahoma" panose="020B0604030504040204" pitchFamily="34" charset="0"/>
                <a:ea typeface="Tahoma" panose="020B0604030504040204" pitchFamily="34" charset="0"/>
                <a:cs typeface="Tahoma" panose="020B0604030504040204" pitchFamily="34" charset="0"/>
              </a:rPr>
              <a:t>a local half marathon.</a:t>
            </a:r>
            <a:endParaRPr lang="en-US" altLang="zh-CN" sz="2800" b="1" kern="100" dirty="0">
              <a:solidFill>
                <a:srgbClr val="EA0000"/>
              </a:solidFill>
              <a:latin typeface="Tahoma" panose="020B0604030504040204" pitchFamily="34" charset="0"/>
              <a:ea typeface="Tahoma" panose="020B0604030504040204" pitchFamily="34" charset="0"/>
              <a:cs typeface="Tahoma" panose="020B0604030504040204" pitchFamily="34"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link2</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34585" y="3254730"/>
            <a:ext cx="12162586" cy="1554272"/>
          </a:xfrm>
          <a:prstGeom prst="rect">
            <a:avLst/>
          </a:prstGeom>
          <a:solidFill>
            <a:schemeClr val="bg1"/>
          </a:solidFill>
        </p:spPr>
        <p:txBody>
          <a:bodyPr wrap="square" rtlCol="0">
            <a:spAutoFit/>
          </a:bodyPr>
          <a:lstStyle/>
          <a:p>
            <a:pPr>
              <a:lnSpc>
                <a:spcPts val="3840"/>
              </a:lnSpc>
            </a:pPr>
            <a:r>
              <a:rPr lang="en-US" altLang="zh-CN" sz="3600" b="1" dirty="0">
                <a:solidFill>
                  <a:srgbClr val="00AA48"/>
                </a:solidFill>
                <a:latin typeface="Times New Roman" panose="02020603050405020304" charset="0"/>
                <a:cs typeface="Times New Roman" panose="02020603050405020304" charset="0"/>
              </a:rPr>
              <a:t>Link2B: </a:t>
            </a:r>
            <a:r>
              <a:rPr lang="en-US" altLang="zh-CN" sz="3600" b="1" kern="100" dirty="0">
                <a:solidFill>
                  <a:srgbClr val="7030A0"/>
                </a:solidFill>
                <a:latin typeface="等线" panose="02010600030101010101" pitchFamily="2" charset="-122"/>
                <a:ea typeface="等线" panose="02010600030101010101" pitchFamily="2" charset="-122"/>
                <a:cs typeface="Times New Roman" panose="02020603050405020304" charset="0"/>
              </a:rPr>
              <a:t>This newfound determination became my driving force, urging me to fully prepare for what lay ahead---</a:t>
            </a:r>
            <a:r>
              <a:rPr lang="en-US" altLang="zh-CN" sz="3600" b="1" kern="100" dirty="0">
                <a:solidFill>
                  <a:srgbClr val="EA0000"/>
                </a:solidFill>
                <a:latin typeface="等线" panose="02010600030101010101" pitchFamily="2" charset="-122"/>
                <a:ea typeface="等线" panose="02010600030101010101" pitchFamily="2" charset="-122"/>
                <a:cs typeface="Times New Roman" panose="02020603050405020304" charset="0"/>
              </a:rPr>
              <a:t>a local half marathon. </a:t>
            </a:r>
            <a:endParaRPr lang="en-US" altLang="zh-CN" sz="3600" b="1" i="1" dirty="0">
              <a:solidFill>
                <a:srgbClr val="EA0000"/>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1471172"/>
          </a:xfrm>
          <a:prstGeom prst="rect">
            <a:avLst/>
          </a:prstGeom>
          <a:noFill/>
        </p:spPr>
        <p:txBody>
          <a:bodyPr wrap="square" rtlCol="0">
            <a:spAutoFit/>
          </a:bodyPr>
          <a:lstStyle/>
          <a:p>
            <a:pPr lvl="0" indent="457200" eaLnBrk="0" fontAlgn="base" hangingPunct="0">
              <a:lnSpc>
                <a:spcPct val="90000"/>
              </a:lnSpc>
              <a:spcBef>
                <a:spcPct val="0"/>
              </a:spcBef>
              <a:spcAft>
                <a:spcPct val="0"/>
              </a:spcAft>
              <a:defRPr/>
            </a:pPr>
            <a:r>
              <a:rPr lang="en-US" altLang="zh-CN" sz="3200" b="1" kern="0" dirty="0">
                <a:solidFill>
                  <a:srgbClr val="0000FF"/>
                </a:solidFill>
                <a:latin typeface="Times New Roman" panose="02020603050405020304" charset="0"/>
                <a:cs typeface="Times New Roman" panose="02020603050405020304" charset="0"/>
              </a:rPr>
              <a:t>Para2: Almost 4 years after my accident, I entered a local half marathon.</a:t>
            </a:r>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link3</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53967" y="2075843"/>
            <a:ext cx="12162586" cy="1066959"/>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charset="0"/>
                <a:cs typeface="Times New Roman" panose="02020603050405020304" charset="0"/>
              </a:rPr>
              <a:t>Link3A</a:t>
            </a:r>
            <a:r>
              <a:rPr lang="zh-CN" altLang="en-US" sz="3200" b="1" dirty="0">
                <a:solidFill>
                  <a:srgbClr val="EA0000"/>
                </a:solidFill>
                <a:latin typeface="Times New Roman" panose="02020603050405020304" charset="0"/>
                <a:cs typeface="Times New Roman" panose="02020603050405020304" charset="0"/>
              </a:rPr>
              <a:t>：</a:t>
            </a:r>
            <a:r>
              <a:rPr lang="en-US" altLang="zh-CN" sz="3200" kern="100" dirty="0">
                <a:solidFill>
                  <a:srgbClr val="EA0000"/>
                </a:solidFill>
                <a:latin typeface="等线" panose="02010600030101010101" pitchFamily="2" charset="-122"/>
                <a:ea typeface="等线" panose="02010600030101010101" pitchFamily="2" charset="-122"/>
                <a:cs typeface="Times New Roman" panose="02020603050405020304" charset="0"/>
              </a:rPr>
              <a:t>As I stood at the starting line in prostheses, my heart was pounding with a mixture of excitement and nervousness. </a:t>
            </a:r>
            <a:endParaRPr lang="en-US" altLang="zh-CN" sz="3200" b="1" dirty="0">
              <a:solidFill>
                <a:srgbClr val="EA0000"/>
              </a:solidFill>
              <a:latin typeface="Times New Roman" panose="02020603050405020304" charset="0"/>
              <a:cs typeface="Times New Roman" panose="02020603050405020304" charset="0"/>
            </a:endParaRPr>
          </a:p>
        </p:txBody>
      </p:sp>
      <p:sp>
        <p:nvSpPr>
          <p:cNvPr id="3" name="文本框 9"/>
          <p:cNvSpPr txBox="1"/>
          <p:nvPr/>
        </p:nvSpPr>
        <p:spPr>
          <a:xfrm>
            <a:off x="53967" y="4192878"/>
            <a:ext cx="12162586" cy="1569660"/>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charset="0"/>
                <a:cs typeface="Times New Roman" panose="02020603050405020304" charset="0"/>
              </a:rPr>
              <a:t>Link3B:   </a:t>
            </a:r>
            <a:r>
              <a:rPr lang="en-US" altLang="zh-CN" sz="3200" b="1" dirty="0">
                <a:solidFill>
                  <a:srgbClr val="EA0000"/>
                </a:solidFill>
                <a:latin typeface="Times New Roman" panose="02020603050405020304" charset="0"/>
                <a:cs typeface="Times New Roman" panose="02020603050405020304" charset="0"/>
              </a:rPr>
              <a:t>The atmosphere was thrilling and electronic. Standing at the starting line, I scanned through the excitedly-cheering audience, memories of my struggles flooding back.</a:t>
            </a:r>
            <a:endParaRPr lang="en-US" altLang="zh-CN" sz="3200" b="1" dirty="0">
              <a:solidFill>
                <a:srgbClr val="EA0000"/>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Para2: Almost 4 years after my accident, I entered a local half marathon.</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78521"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ending</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53967" y="2075843"/>
            <a:ext cx="12162586" cy="579646"/>
          </a:xfrm>
          <a:prstGeom prst="rect">
            <a:avLst/>
          </a:prstGeom>
          <a:solidFill>
            <a:schemeClr val="bg1"/>
          </a:solidFill>
        </p:spPr>
        <p:txBody>
          <a:bodyPr wrap="square" rtlCol="0">
            <a:spAutoFit/>
          </a:bodyPr>
          <a:lstStyle/>
          <a:p>
            <a:pPr>
              <a:lnSpc>
                <a:spcPts val="3840"/>
              </a:lnSpc>
            </a:pPr>
            <a:endParaRPr lang="en-US" altLang="zh-CN" sz="3200" b="1" dirty="0">
              <a:solidFill>
                <a:srgbClr val="CC00CC"/>
              </a:solidFill>
              <a:latin typeface="Times New Roman" panose="02020603050405020304" charset="0"/>
              <a:cs typeface="Times New Roman" panose="02020603050405020304" charset="0"/>
            </a:endParaRPr>
          </a:p>
        </p:txBody>
      </p:sp>
      <p:sp>
        <p:nvSpPr>
          <p:cNvPr id="3" name="文本框 10"/>
          <p:cNvSpPr txBox="1"/>
          <p:nvPr/>
        </p:nvSpPr>
        <p:spPr>
          <a:xfrm>
            <a:off x="90523" y="2655489"/>
            <a:ext cx="12089473" cy="2062103"/>
          </a:xfrm>
          <a:prstGeom prst="rect">
            <a:avLst/>
          </a:prstGeom>
          <a:solidFill>
            <a:schemeClr val="bg1"/>
          </a:solidFill>
        </p:spPr>
        <p:txBody>
          <a:bodyPr wrap="square" rtlCol="0">
            <a:spAutoFit/>
          </a:bodyPr>
          <a:lstStyle/>
          <a:p>
            <a:pPr lvl="0"/>
            <a:r>
              <a:rPr lang="en-US" altLang="zh-CN" sz="3200" b="1" dirty="0">
                <a:latin typeface="Times New Roman" panose="02020603050405020304" charset="0"/>
                <a:cs typeface="Times New Roman" panose="02020603050405020304" charset="0"/>
                <a:sym typeface="+mn-ea"/>
              </a:rPr>
              <a:t>Ending A: </a:t>
            </a:r>
            <a:r>
              <a:rPr lang="en-US" altLang="zh-CN" sz="3200" b="1" dirty="0">
                <a:solidFill>
                  <a:srgbClr val="FF0000"/>
                </a:solidFill>
                <a:latin typeface="Times New Roman" panose="02020603050405020304" charset="0"/>
                <a:cs typeface="Times New Roman" panose="02020603050405020304" charset="0"/>
                <a:sym typeface="+mn-ea"/>
              </a:rPr>
              <a:t>With this small victory, I had proved to the world and myself that no matter what life throws at us, we can always find the newfound strength, faith and bravery to rise above it and embrace life with courage and optimism.   </a:t>
            </a:r>
            <a:endParaRPr lang="en-US" altLang="zh-CN" sz="3200" b="1" dirty="0">
              <a:solidFill>
                <a:srgbClr val="FF0000"/>
              </a:solidFill>
              <a:latin typeface="Times New Roman" panose="02020603050405020304" charset="0"/>
              <a:cs typeface="Times New Roman" panose="02020603050405020304"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0" y="756661"/>
            <a:ext cx="12138032"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Para2: Almost 4 years after my accident, I entered a local half marathon.</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78521"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ending</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53967" y="2075843"/>
            <a:ext cx="12162586" cy="579646"/>
          </a:xfrm>
          <a:prstGeom prst="rect">
            <a:avLst/>
          </a:prstGeom>
          <a:solidFill>
            <a:schemeClr val="bg1"/>
          </a:solidFill>
        </p:spPr>
        <p:txBody>
          <a:bodyPr wrap="square" rtlCol="0">
            <a:spAutoFit/>
          </a:bodyPr>
          <a:lstStyle/>
          <a:p>
            <a:pPr>
              <a:lnSpc>
                <a:spcPts val="3840"/>
              </a:lnSpc>
            </a:pPr>
            <a:endParaRPr lang="en-US" altLang="zh-CN" sz="3200" b="1" dirty="0">
              <a:solidFill>
                <a:srgbClr val="CC00CC"/>
              </a:solidFill>
              <a:latin typeface="Times New Roman" panose="02020603050405020304" charset="0"/>
              <a:cs typeface="Times New Roman" panose="02020603050405020304" charset="0"/>
            </a:endParaRPr>
          </a:p>
        </p:txBody>
      </p:sp>
      <p:sp>
        <p:nvSpPr>
          <p:cNvPr id="3" name="文本框 10"/>
          <p:cNvSpPr txBox="1"/>
          <p:nvPr/>
        </p:nvSpPr>
        <p:spPr>
          <a:xfrm>
            <a:off x="90523" y="2655489"/>
            <a:ext cx="12089473" cy="2062103"/>
          </a:xfrm>
          <a:prstGeom prst="rect">
            <a:avLst/>
          </a:prstGeom>
          <a:solidFill>
            <a:schemeClr val="bg1"/>
          </a:solidFill>
        </p:spPr>
        <p:txBody>
          <a:bodyPr wrap="square" rtlCol="0">
            <a:spAutoFit/>
          </a:bodyPr>
          <a:lstStyle/>
          <a:p>
            <a:pPr lvl="0"/>
            <a:r>
              <a:rPr lang="en-US" altLang="zh-CN" sz="3200" b="1" dirty="0">
                <a:latin typeface="Times New Roman" panose="02020603050405020304" charset="0"/>
                <a:cs typeface="Times New Roman" panose="02020603050405020304" charset="0"/>
                <a:sym typeface="+mn-ea"/>
              </a:rPr>
              <a:t>Ending B: </a:t>
            </a:r>
            <a:r>
              <a:rPr lang="zh-CN" altLang="en-US" sz="3200" b="1" dirty="0">
                <a:solidFill>
                  <a:srgbClr val="FF0000"/>
                </a:solidFill>
                <a:latin typeface="Times New Roman" panose="02020603050405020304" charset="0"/>
                <a:cs typeface="Times New Roman" panose="02020603050405020304" charset="0"/>
                <a:sym typeface="+mn-ea"/>
              </a:rPr>
              <a:t>（情景式</a:t>
            </a:r>
            <a:r>
              <a:rPr lang="en-US" altLang="zh-CN" sz="3200" b="1" dirty="0">
                <a:solidFill>
                  <a:srgbClr val="FF0000"/>
                </a:solidFill>
                <a:latin typeface="Times New Roman" panose="02020603050405020304" charset="0"/>
                <a:cs typeface="Times New Roman" panose="02020603050405020304" charset="0"/>
                <a:sym typeface="+mn-ea"/>
              </a:rPr>
              <a:t>+ </a:t>
            </a:r>
            <a:r>
              <a:rPr lang="zh-CN" altLang="en-US" sz="3200" b="1" dirty="0">
                <a:solidFill>
                  <a:srgbClr val="FF0000"/>
                </a:solidFill>
                <a:latin typeface="Times New Roman" panose="02020603050405020304" charset="0"/>
                <a:cs typeface="Times New Roman" panose="02020603050405020304" charset="0"/>
                <a:sym typeface="+mn-ea"/>
              </a:rPr>
              <a:t>感悟结尾）</a:t>
            </a:r>
            <a:r>
              <a:rPr lang="zh-CN" altLang="en-US" sz="3200" b="1" dirty="0">
                <a:solidFill>
                  <a:srgbClr val="CC00CC"/>
                </a:solidFill>
                <a:latin typeface="Times New Roman" panose="02020603050405020304" charset="0"/>
                <a:cs typeface="Times New Roman" panose="02020603050405020304" charset="0"/>
                <a:sym typeface="+mn-ea"/>
              </a:rPr>
              <a:t> </a:t>
            </a:r>
            <a:endParaRPr lang="en-US" altLang="zh-CN" sz="3200" b="1" dirty="0">
              <a:solidFill>
                <a:srgbClr val="CC00CC"/>
              </a:solidFill>
              <a:latin typeface="Times New Roman" panose="02020603050405020304" charset="0"/>
              <a:cs typeface="Times New Roman" panose="02020603050405020304" charset="0"/>
              <a:sym typeface="+mn-ea"/>
            </a:endParaRPr>
          </a:p>
          <a:p>
            <a:pPr lvl="0"/>
            <a:r>
              <a:rPr lang="zh-CN" altLang="en-US" sz="3200" b="1" dirty="0">
                <a:solidFill>
                  <a:srgbClr val="CC00CC"/>
                </a:solidFill>
                <a:latin typeface="Times New Roman" panose="02020603050405020304" charset="0"/>
                <a:cs typeface="Times New Roman" panose="02020603050405020304" charset="0"/>
                <a:sym typeface="+mn-ea"/>
              </a:rPr>
              <a:t> </a:t>
            </a:r>
            <a:r>
              <a:rPr lang="en-US" altLang="zh-CN" sz="3200" b="1" dirty="0">
                <a:solidFill>
                  <a:srgbClr val="CC00CC"/>
                </a:solidFill>
                <a:latin typeface="Times New Roman" panose="02020603050405020304" charset="0"/>
                <a:cs typeface="Times New Roman" panose="02020603050405020304" charset="0"/>
                <a:sym typeface="+mn-ea"/>
              </a:rPr>
              <a:t> </a:t>
            </a: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charset="0"/>
              </a:rPr>
              <a:t>Thunderous applauses and cheers exploded for my resilience.  The small victory in the local half marathon served as a reminder that it is not disability but persistence that defines my life. </a:t>
            </a:r>
            <a:endParaRPr lang="en-US" altLang="zh-CN" sz="3200" b="1" dirty="0">
              <a:solidFill>
                <a:srgbClr val="FF0000"/>
              </a:solidFill>
              <a:latin typeface="Times New Roman" panose="02020603050405020304" charset="0"/>
              <a:cs typeface="Times New Roman" panose="02020603050405020304"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冒险的残疾人图片-山上的残疾人在冒险素材-高清图片-摄影照片-寻图免费打包下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13097" y="-1"/>
            <a:ext cx="7620000" cy="5076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登山图片素材-正版创意图片501019743-摄图网"/>
          <p:cNvPicPr>
            <a:picLocks noChangeAspect="1" noChangeArrowheads="1"/>
          </p:cNvPicPr>
          <p:nvPr/>
        </p:nvPicPr>
        <p:blipFill rotWithShape="1">
          <a:blip r:embed="rId2">
            <a:extLst>
              <a:ext uri="{28A0092B-C50C-407E-A947-70E740481C1C}">
                <a14:useLocalDpi xmlns:a14="http://schemas.microsoft.com/office/drawing/2010/main" val="0"/>
              </a:ext>
            </a:extLst>
          </a:blip>
          <a:srcRect l="60092"/>
          <a:stretch>
            <a:fillRect/>
          </a:stretch>
        </p:blipFill>
        <p:spPr bwMode="auto">
          <a:xfrm>
            <a:off x="-1" y="-1"/>
            <a:ext cx="4613097" cy="4941871"/>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0561984" y="5920707"/>
            <a:ext cx="1630016" cy="646331"/>
          </a:xfrm>
          <a:prstGeom prst="rect">
            <a:avLst/>
          </a:prstGeom>
          <a:solidFill>
            <a:schemeClr val="bg1"/>
          </a:solidFill>
        </p:spPr>
        <p:txBody>
          <a:bodyPr wrap="square" rtlCol="0">
            <a:spAutoFit/>
          </a:bodyPr>
          <a:lstStyle/>
          <a:p>
            <a:r>
              <a:rPr lang="zh-CN" altLang="en-US" sz="3600" b="1" dirty="0">
                <a:solidFill>
                  <a:srgbClr val="4F4F00"/>
                </a:solidFill>
              </a:rPr>
              <a:t>郑素红</a:t>
            </a:r>
            <a:endParaRPr lang="zh-CN" altLang="en-US" sz="3600" b="1" dirty="0">
              <a:solidFill>
                <a:srgbClr val="4F4F00"/>
              </a:solidFill>
            </a:endParaRPr>
          </a:p>
        </p:txBody>
      </p:sp>
      <p:sp>
        <p:nvSpPr>
          <p:cNvPr id="4" name="文本框 3"/>
          <p:cNvSpPr txBox="1"/>
          <p:nvPr>
            <p:custDataLst>
              <p:tags r:id="rId3"/>
            </p:custDataLst>
          </p:nvPr>
        </p:nvSpPr>
        <p:spPr>
          <a:xfrm>
            <a:off x="306512" y="4941870"/>
            <a:ext cx="10306692" cy="1717635"/>
          </a:xfrm>
          <a:prstGeom prst="rect">
            <a:avLst/>
          </a:prstGeom>
          <a:solidFill>
            <a:schemeClr val="bg1"/>
          </a:solidFill>
        </p:spPr>
        <p:txBody>
          <a:bodyPr vert="horz" lIns="91440" tIns="45720" rIns="91440" bIns="45720" rtlCol="0" anchor="b">
            <a:noAutofit/>
          </a:bodyPr>
          <a:lstStyle/>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r>
              <a:rPr lang="en-US" altLang="zh-CN" sz="2500" kern="1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zh-CN" altLang="en-US" sz="6000" b="1" kern="100" dirty="0">
                <a:solidFill>
                  <a:srgbClr val="C00000"/>
                </a:solidFill>
                <a:latin typeface="Tahoma" panose="020B0604030504040204" pitchFamily="34" charset="0"/>
                <a:ea typeface="Tahoma" panose="020B0604030504040204" pitchFamily="34" charset="0"/>
                <a:cs typeface="Tahoma" panose="020B0604030504040204" pitchFamily="34" charset="0"/>
              </a:rPr>
              <a:t>逆境崛起     逐梦半马</a:t>
            </a:r>
            <a:endParaRPr lang="en-US" altLang="zh-CN" sz="6000" b="1" dirty="0">
              <a:solidFill>
                <a:srgbClr val="C00000"/>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r>
              <a:rPr lang="en-US" altLang="zh-CN" sz="2800" b="1" dirty="0">
                <a:solidFill>
                  <a:srgbClr val="0000FF"/>
                </a:solidFill>
                <a:latin typeface="微软雅黑" panose="020B0503020204020204" pitchFamily="34" charset="-122"/>
                <a:ea typeface="微软雅黑" panose="020B0503020204020204" pitchFamily="34" charset="-122"/>
                <a:cs typeface="+mj-cs"/>
              </a:rPr>
              <a:t>                                                        </a:t>
            </a:r>
            <a:r>
              <a:rPr lang="en-US" altLang="zh-CN" sz="2800" b="1" dirty="0">
                <a:solidFill>
                  <a:srgbClr val="A20000"/>
                </a:solidFill>
                <a:latin typeface="微软雅黑" panose="020B0503020204020204" pitchFamily="34" charset="-122"/>
                <a:ea typeface="微软雅黑" panose="020B0503020204020204" pitchFamily="34" charset="-122"/>
                <a:cs typeface="+mj-cs"/>
              </a:rPr>
              <a:t>---2024-10    </a:t>
            </a:r>
            <a:r>
              <a:rPr lang="zh-CN" altLang="en-US" sz="2800" b="1" dirty="0">
                <a:solidFill>
                  <a:srgbClr val="A20000"/>
                </a:solidFill>
                <a:latin typeface="微软雅黑" panose="020B0503020204020204" pitchFamily="34" charset="-122"/>
                <a:ea typeface="微软雅黑" panose="020B0503020204020204" pitchFamily="34" charset="-122"/>
                <a:cs typeface="+mj-cs"/>
              </a:rPr>
              <a:t>江浙皖联考</a:t>
            </a:r>
            <a:endParaRPr lang="en-US" altLang="zh-CN" sz="2800" b="1" dirty="0">
              <a:solidFill>
                <a:srgbClr val="A20000"/>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FFFF00"/>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r>
              <a:rPr lang="zh-CN" altLang="en-US" sz="4000" b="1" dirty="0">
                <a:solidFill>
                  <a:srgbClr val="0000FF"/>
                </a:solidFill>
                <a:latin typeface="Aharoni" panose="02010803020104030203" pitchFamily="2" charset="-79"/>
                <a:ea typeface="微软雅黑" panose="020B0503020204020204" pitchFamily="34" charset="-122"/>
                <a:cs typeface="Aharoni" panose="02010803020104030203" pitchFamily="2" charset="-79"/>
              </a:rPr>
              <a:t>人与自我之逆境成长篇        </a:t>
            </a:r>
            <a:r>
              <a:rPr lang="en-US" altLang="zh-CN" sz="4000" b="1" dirty="0">
                <a:solidFill>
                  <a:srgbClr val="0000FF"/>
                </a:solidFill>
                <a:latin typeface="Aharoni" panose="02010803020104030203" pitchFamily="2" charset="-79"/>
                <a:ea typeface="微软雅黑" panose="020B0503020204020204" pitchFamily="34" charset="-122"/>
                <a:cs typeface="Aharoni" panose="02010803020104030203" pitchFamily="2" charset="-79"/>
              </a:rPr>
              <a:t> </a:t>
            </a:r>
            <a:endParaRPr lang="en-US" altLang="zh-CN" sz="4000" b="1" dirty="0">
              <a:solidFill>
                <a:srgbClr val="0000FF"/>
              </a:solidFill>
              <a:latin typeface="Aharoni" panose="02010803020104030203" pitchFamily="2" charset="-79"/>
              <a:ea typeface="微软雅黑" panose="020B0503020204020204" pitchFamily="34" charset="-122"/>
              <a:cs typeface="Aharoni" panose="02010803020104030203" pitchFamily="2" charset="-79"/>
            </a:endParaRPr>
          </a:p>
        </p:txBody>
      </p:sp>
      <p:pic>
        <p:nvPicPr>
          <p:cNvPr id="5124" name="图片 6" descr="logo横版 png"/>
          <p:cNvPicPr>
            <a:picLocks noChangeAspect="1"/>
          </p:cNvPicPr>
          <p:nvPr/>
        </p:nvPicPr>
        <p:blipFill>
          <a:blip r:embed="rId4"/>
          <a:stretch>
            <a:fillRect/>
          </a:stretch>
        </p:blipFill>
        <p:spPr>
          <a:xfrm>
            <a:off x="11477625" y="82550"/>
            <a:ext cx="608013" cy="642938"/>
          </a:xfrm>
          <a:prstGeom prst="rect">
            <a:avLst/>
          </a:prstGeom>
          <a:noFill/>
          <a:ln w="9525">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0" y="756661"/>
            <a:ext cx="12138032"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Para2: Almost 4 years after my accident, I entered a local half marathon.</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78521"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ending</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53967" y="2075843"/>
            <a:ext cx="12162586" cy="579646"/>
          </a:xfrm>
          <a:prstGeom prst="rect">
            <a:avLst/>
          </a:prstGeom>
          <a:solidFill>
            <a:schemeClr val="bg1"/>
          </a:solidFill>
        </p:spPr>
        <p:txBody>
          <a:bodyPr wrap="square" rtlCol="0">
            <a:spAutoFit/>
          </a:bodyPr>
          <a:lstStyle/>
          <a:p>
            <a:pPr>
              <a:lnSpc>
                <a:spcPts val="3840"/>
              </a:lnSpc>
            </a:pPr>
            <a:endParaRPr lang="en-US" altLang="zh-CN" sz="3200" b="1" dirty="0">
              <a:solidFill>
                <a:srgbClr val="CC00CC"/>
              </a:solidFill>
              <a:latin typeface="Times New Roman" panose="02020603050405020304" charset="0"/>
              <a:cs typeface="Times New Roman" panose="02020603050405020304" charset="0"/>
            </a:endParaRPr>
          </a:p>
        </p:txBody>
      </p:sp>
      <p:sp>
        <p:nvSpPr>
          <p:cNvPr id="3" name="文本框 10"/>
          <p:cNvSpPr txBox="1"/>
          <p:nvPr/>
        </p:nvSpPr>
        <p:spPr>
          <a:xfrm>
            <a:off x="90523" y="2655489"/>
            <a:ext cx="12089473" cy="4401205"/>
          </a:xfrm>
          <a:prstGeom prst="rect">
            <a:avLst/>
          </a:prstGeom>
          <a:solidFill>
            <a:schemeClr val="bg1"/>
          </a:solidFill>
        </p:spPr>
        <p:txBody>
          <a:bodyPr wrap="square" rtlCol="0">
            <a:spAutoFit/>
          </a:bodyPr>
          <a:lstStyle/>
          <a:p>
            <a:pPr lvl="0"/>
            <a:r>
              <a:rPr lang="en-US" altLang="zh-CN" sz="2800" b="1" dirty="0">
                <a:latin typeface="Times New Roman" panose="02020603050405020304" charset="0"/>
                <a:cs typeface="Times New Roman" panose="02020603050405020304" charset="0"/>
                <a:sym typeface="+mn-ea"/>
              </a:rPr>
              <a:t>Ending C: </a:t>
            </a:r>
            <a:r>
              <a:rPr lang="zh-CN" altLang="en-US" sz="2800" b="1" dirty="0">
                <a:solidFill>
                  <a:srgbClr val="FF0000"/>
                </a:solidFill>
                <a:latin typeface="Times New Roman" panose="02020603050405020304" charset="0"/>
                <a:cs typeface="Times New Roman" panose="02020603050405020304" charset="0"/>
                <a:sym typeface="+mn-ea"/>
              </a:rPr>
              <a:t>（结合作者我一路走来的艰辛</a:t>
            </a:r>
            <a:r>
              <a:rPr lang="en-US" altLang="zh-CN" sz="2800" b="1" dirty="0">
                <a:solidFill>
                  <a:srgbClr val="FF0000"/>
                </a:solidFill>
                <a:latin typeface="Times New Roman" panose="02020603050405020304" charset="0"/>
                <a:cs typeface="Times New Roman" panose="02020603050405020304" charset="0"/>
                <a:sym typeface="+mn-ea"/>
              </a:rPr>
              <a:t>----</a:t>
            </a:r>
            <a:r>
              <a:rPr lang="zh-CN" altLang="en-US" sz="2800" b="1" dirty="0">
                <a:latin typeface="Times New Roman" panose="02020603050405020304" charset="0"/>
                <a:cs typeface="Times New Roman" panose="02020603050405020304" charset="0"/>
                <a:sym typeface="+mn-ea"/>
              </a:rPr>
              <a:t>回扣登山发生的惨剧结尾</a:t>
            </a:r>
            <a:r>
              <a:rPr lang="zh-CN" altLang="en-US" sz="2800" b="1" dirty="0">
                <a:solidFill>
                  <a:srgbClr val="FF0000"/>
                </a:solidFill>
                <a:latin typeface="Times New Roman" panose="02020603050405020304" charset="0"/>
                <a:cs typeface="Times New Roman" panose="02020603050405020304" charset="0"/>
                <a:sym typeface="+mn-ea"/>
              </a:rPr>
              <a:t>）</a:t>
            </a:r>
            <a:r>
              <a:rPr lang="zh-CN" altLang="en-US" sz="2800" b="1" dirty="0">
                <a:solidFill>
                  <a:srgbClr val="CC00CC"/>
                </a:solidFill>
                <a:latin typeface="Times New Roman" panose="02020603050405020304" charset="0"/>
                <a:cs typeface="Times New Roman" panose="02020603050405020304" charset="0"/>
                <a:sym typeface="+mn-ea"/>
              </a:rPr>
              <a:t> </a:t>
            </a:r>
            <a:endParaRPr lang="en-US" altLang="zh-CN" sz="2800" b="1" dirty="0">
              <a:solidFill>
                <a:srgbClr val="CC00CC"/>
              </a:solidFill>
              <a:latin typeface="Times New Roman" panose="02020603050405020304" charset="0"/>
              <a:cs typeface="Times New Roman" panose="02020603050405020304" charset="0"/>
              <a:sym typeface="+mn-ea"/>
            </a:endParaRPr>
          </a:p>
          <a:p>
            <a:pPr lvl="0"/>
            <a:r>
              <a:rPr lang="zh-CN" altLang="en-US" sz="3200" b="1" dirty="0">
                <a:solidFill>
                  <a:srgbClr val="CC00CC"/>
                </a:solidFill>
                <a:latin typeface="Times New Roman" panose="02020603050405020304" charset="0"/>
                <a:cs typeface="Times New Roman" panose="02020603050405020304" charset="0"/>
                <a:sym typeface="+mn-ea"/>
              </a:rPr>
              <a:t> </a:t>
            </a:r>
            <a:r>
              <a:rPr lang="en-US" altLang="zh-CN" sz="3200" b="1" dirty="0">
                <a:solidFill>
                  <a:srgbClr val="CC00CC"/>
                </a:solidFill>
                <a:latin typeface="Times New Roman" panose="02020603050405020304" charset="0"/>
                <a:cs typeface="Times New Roman" panose="02020603050405020304" charset="0"/>
                <a:sym typeface="+mn-ea"/>
              </a:rPr>
              <a:t>  I had come a long way from that fateful day on the mountain, and this time I rose out of the depths of despair.</a:t>
            </a:r>
            <a:endParaRPr lang="en-US" altLang="zh-CN" sz="3200" b="1" dirty="0">
              <a:solidFill>
                <a:srgbClr val="CC00CC"/>
              </a:solidFill>
              <a:latin typeface="Times New Roman" panose="02020603050405020304" charset="0"/>
              <a:cs typeface="Times New Roman" panose="02020603050405020304" charset="0"/>
              <a:sym typeface="+mn-ea"/>
            </a:endParaRPr>
          </a:p>
          <a:p>
            <a:pPr lvl="0"/>
            <a:r>
              <a:rPr lang="en-US" altLang="zh-CN" sz="2800" b="1" dirty="0">
                <a:solidFill>
                  <a:srgbClr val="000000"/>
                </a:solidFill>
                <a:latin typeface="Times New Roman" panose="02020603050405020304" charset="0"/>
                <a:cs typeface="Times New Roman" panose="02020603050405020304" charset="0"/>
                <a:sym typeface="+mn-ea"/>
              </a:rPr>
              <a:t>Ending C: </a:t>
            </a:r>
            <a:r>
              <a:rPr lang="zh-CN" altLang="en-US" sz="2800" b="1" dirty="0">
                <a:solidFill>
                  <a:srgbClr val="FF0000"/>
                </a:solidFill>
                <a:latin typeface="Times New Roman" panose="02020603050405020304" charset="0"/>
                <a:cs typeface="Times New Roman" panose="02020603050405020304" charset="0"/>
                <a:sym typeface="+mn-ea"/>
              </a:rPr>
              <a:t>（结合作者我一路走来的艰辛</a:t>
            </a:r>
            <a:r>
              <a:rPr lang="en-US" altLang="zh-CN" sz="2800" b="1" dirty="0">
                <a:solidFill>
                  <a:srgbClr val="FF0000"/>
                </a:solidFill>
                <a:latin typeface="Times New Roman" panose="02020603050405020304" charset="0"/>
                <a:cs typeface="Times New Roman" panose="02020603050405020304" charset="0"/>
                <a:sym typeface="+mn-ea"/>
              </a:rPr>
              <a:t>----</a:t>
            </a:r>
            <a:r>
              <a:rPr lang="zh-CN" altLang="en-US" sz="2800" b="1" dirty="0">
                <a:solidFill>
                  <a:srgbClr val="000000"/>
                </a:solidFill>
                <a:latin typeface="Times New Roman" panose="02020603050405020304" charset="0"/>
                <a:cs typeface="Times New Roman" panose="02020603050405020304" charset="0"/>
                <a:sym typeface="+mn-ea"/>
              </a:rPr>
              <a:t>回扣我对跑步的热爱结尾</a:t>
            </a:r>
            <a:r>
              <a:rPr lang="zh-CN" altLang="en-US" sz="2800" b="1" dirty="0">
                <a:solidFill>
                  <a:srgbClr val="FF0000"/>
                </a:solidFill>
                <a:latin typeface="Times New Roman" panose="02020603050405020304" charset="0"/>
                <a:cs typeface="Times New Roman" panose="02020603050405020304" charset="0"/>
                <a:sym typeface="+mn-ea"/>
              </a:rPr>
              <a:t>）</a:t>
            </a:r>
            <a:r>
              <a:rPr lang="zh-CN" altLang="en-US" sz="2800" b="1" dirty="0">
                <a:solidFill>
                  <a:srgbClr val="CC00CC"/>
                </a:solidFill>
                <a:latin typeface="Times New Roman" panose="02020603050405020304" charset="0"/>
                <a:cs typeface="Times New Roman" panose="02020603050405020304" charset="0"/>
                <a:sym typeface="+mn-ea"/>
              </a:rPr>
              <a:t> </a:t>
            </a:r>
            <a:endParaRPr lang="en-US" altLang="zh-CN" sz="2800" b="1" dirty="0">
              <a:solidFill>
                <a:srgbClr val="CC00CC"/>
              </a:solidFill>
              <a:latin typeface="Times New Roman" panose="02020603050405020304" charset="0"/>
              <a:cs typeface="Times New Roman" panose="02020603050405020304" charset="0"/>
              <a:sym typeface="+mn-ea"/>
            </a:endParaRPr>
          </a:p>
          <a:p>
            <a:pPr lvl="0"/>
            <a:endParaRPr lang="en-US" altLang="zh-CN" sz="3200" b="1" dirty="0">
              <a:solidFill>
                <a:srgbClr val="CC00CC"/>
              </a:solidFill>
              <a:latin typeface="Times New Roman" panose="02020603050405020304" charset="0"/>
              <a:cs typeface="Times New Roman" panose="02020603050405020304" charset="0"/>
              <a:sym typeface="+mn-ea"/>
            </a:endParaRPr>
          </a:p>
          <a:p>
            <a:pPr lvl="0"/>
            <a:r>
              <a:rPr lang="en-US" altLang="zh-CN" sz="3200" b="1" dirty="0">
                <a:solidFill>
                  <a:srgbClr val="EA0000"/>
                </a:solidFill>
                <a:latin typeface="Times New Roman" panose="02020603050405020304" charset="0"/>
                <a:cs typeface="Times New Roman" panose="02020603050405020304" charset="0"/>
                <a:sym typeface="+mn-ea"/>
              </a:rPr>
              <a:t>Heart infused with pride , I was convinced I was still what I used to be, the person who considered physical fitness and love of running as an inseparable part of my life. </a:t>
            </a:r>
            <a:endParaRPr lang="en-US" altLang="zh-CN" sz="3200" b="1" dirty="0">
              <a:solidFill>
                <a:srgbClr val="EA0000"/>
              </a:solidFill>
              <a:latin typeface="Times New Roman" panose="02020603050405020304" charset="0"/>
              <a:cs typeface="Times New Roman" panose="02020603050405020304" charset="0"/>
              <a:sym typeface="+mn-ea"/>
            </a:endParaRPr>
          </a:p>
          <a:p>
            <a:pPr lvl="0"/>
            <a:endParaRPr lang="en-US" altLang="zh-CN" sz="3200" b="1" dirty="0">
              <a:solidFill>
                <a:srgbClr val="EA0000"/>
              </a:solidFill>
              <a:latin typeface="Times New Roman" panose="02020603050405020304" charset="0"/>
              <a:cs typeface="Times New Roman" panose="02020603050405020304"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0" y="756661"/>
            <a:ext cx="12138032"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Para2: Almost 4 years after my accident, I entered a local half marathon.</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78521"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ending</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53967" y="2075843"/>
            <a:ext cx="12162586" cy="579646"/>
          </a:xfrm>
          <a:prstGeom prst="rect">
            <a:avLst/>
          </a:prstGeom>
          <a:solidFill>
            <a:schemeClr val="bg1"/>
          </a:solidFill>
        </p:spPr>
        <p:txBody>
          <a:bodyPr wrap="square" rtlCol="0">
            <a:spAutoFit/>
          </a:bodyPr>
          <a:lstStyle/>
          <a:p>
            <a:pPr>
              <a:lnSpc>
                <a:spcPts val="3840"/>
              </a:lnSpc>
            </a:pPr>
            <a:endParaRPr lang="en-US" altLang="zh-CN" sz="3200" b="1" dirty="0">
              <a:solidFill>
                <a:srgbClr val="CC00CC"/>
              </a:solidFill>
              <a:latin typeface="Times New Roman" panose="02020603050405020304" charset="0"/>
              <a:cs typeface="Times New Roman" panose="02020603050405020304" charset="0"/>
            </a:endParaRPr>
          </a:p>
        </p:txBody>
      </p:sp>
      <p:sp>
        <p:nvSpPr>
          <p:cNvPr id="3" name="文本框 10"/>
          <p:cNvSpPr txBox="1"/>
          <p:nvPr/>
        </p:nvSpPr>
        <p:spPr>
          <a:xfrm>
            <a:off x="90523" y="2655489"/>
            <a:ext cx="12089473" cy="2062103"/>
          </a:xfrm>
          <a:prstGeom prst="rect">
            <a:avLst/>
          </a:prstGeom>
          <a:solidFill>
            <a:schemeClr val="bg1"/>
          </a:solidFill>
        </p:spPr>
        <p:txBody>
          <a:bodyPr wrap="square" rtlCol="0">
            <a:spAutoFit/>
          </a:bodyPr>
          <a:lstStyle/>
          <a:p>
            <a:pPr lvl="0"/>
            <a:r>
              <a:rPr lang="en-US" altLang="zh-CN" sz="3200" b="1" dirty="0">
                <a:latin typeface="Times New Roman" panose="02020603050405020304" charset="0"/>
                <a:cs typeface="Times New Roman" panose="02020603050405020304" charset="0"/>
                <a:sym typeface="+mn-ea"/>
              </a:rPr>
              <a:t>Ending D: </a:t>
            </a:r>
            <a:r>
              <a:rPr lang="zh-CN" altLang="en-US" sz="3200" b="1" dirty="0">
                <a:solidFill>
                  <a:srgbClr val="FF0000"/>
                </a:solidFill>
                <a:latin typeface="Times New Roman" panose="02020603050405020304" charset="0"/>
                <a:cs typeface="Times New Roman" panose="02020603050405020304" charset="0"/>
                <a:sym typeface="+mn-ea"/>
              </a:rPr>
              <a:t>（结合完成半马，我逆袭人生，绽放光芒）</a:t>
            </a:r>
            <a:r>
              <a:rPr lang="zh-CN" altLang="en-US" sz="3200" b="1" dirty="0">
                <a:solidFill>
                  <a:srgbClr val="CC00CC"/>
                </a:solidFill>
                <a:latin typeface="Times New Roman" panose="02020603050405020304" charset="0"/>
                <a:cs typeface="Times New Roman" panose="02020603050405020304" charset="0"/>
                <a:sym typeface="+mn-ea"/>
              </a:rPr>
              <a:t> </a:t>
            </a:r>
            <a:endParaRPr lang="en-US" altLang="zh-CN" sz="3200" b="1" dirty="0">
              <a:solidFill>
                <a:srgbClr val="CC00CC"/>
              </a:solidFill>
              <a:latin typeface="Times New Roman" panose="02020603050405020304" charset="0"/>
              <a:cs typeface="Times New Roman" panose="02020603050405020304" charset="0"/>
              <a:sym typeface="+mn-ea"/>
            </a:endParaRPr>
          </a:p>
          <a:p>
            <a:pPr lvl="0"/>
            <a:r>
              <a:rPr lang="en-US" altLang="zh-CN" sz="3200" b="1" dirty="0">
                <a:solidFill>
                  <a:srgbClr val="CC00CC"/>
                </a:solidFill>
                <a:latin typeface="Times New Roman" panose="02020603050405020304" charset="0"/>
                <a:cs typeface="Times New Roman" panose="02020603050405020304" charset="0"/>
                <a:sym typeface="+mn-ea"/>
              </a:rPr>
              <a:t>I was now living proof that even in the face of the greatest adversity, one can find the will to rise and shine.</a:t>
            </a:r>
            <a:endParaRPr lang="en-US" altLang="zh-CN" sz="3200" b="1" dirty="0">
              <a:solidFill>
                <a:srgbClr val="CC00CC"/>
              </a:solidFill>
              <a:latin typeface="Times New Roman" panose="02020603050405020304" charset="0"/>
              <a:cs typeface="Times New Roman" panose="02020603050405020304" charset="0"/>
              <a:sym typeface="+mn-ea"/>
            </a:endParaRPr>
          </a:p>
          <a:p>
            <a:pPr lvl="0"/>
            <a:endParaRPr lang="en-US" altLang="zh-CN" sz="3200" b="1" dirty="0">
              <a:solidFill>
                <a:srgbClr val="CC00CC"/>
              </a:solidFill>
              <a:latin typeface="Times New Roman" panose="02020603050405020304" charset="0"/>
              <a:cs typeface="Times New Roman" panose="02020603050405020304"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p:nvSpPr>
        <p:spPr>
          <a:xfrm>
            <a:off x="24720" y="463165"/>
            <a:ext cx="12192000" cy="6001643"/>
          </a:xfrm>
          <a:prstGeom prst="rect">
            <a:avLst/>
          </a:prstGeom>
          <a:solidFill>
            <a:schemeClr val="bg1"/>
          </a:solidFill>
        </p:spPr>
        <p:txBody>
          <a:bodyPr wrap="square">
            <a:spAutoFit/>
          </a:bodyPr>
          <a:lstStyle/>
          <a:p>
            <a:pPr algn="just"/>
            <a:r>
              <a:rPr lang="zh-CN" altLang="en-US" sz="3200" b="1" dirty="0">
                <a:latin typeface="Arial" panose="020B0604020202020204" pitchFamily="34" charset="0"/>
                <a:cs typeface="Arial" panose="020B0604020202020204" pitchFamily="34" charset="0"/>
              </a:rPr>
              <a:t>习作</a:t>
            </a:r>
            <a:r>
              <a:rPr lang="en-US" altLang="zh-CN" sz="3200" b="1" dirty="0">
                <a:latin typeface="Arial" panose="020B0604020202020204" pitchFamily="34" charset="0"/>
                <a:cs typeface="Arial" panose="020B0604020202020204" pitchFamily="34" charset="0"/>
              </a:rPr>
              <a:t>1</a:t>
            </a:r>
            <a:r>
              <a:rPr lang="zh-CN" altLang="en-US" sz="3200" b="1" dirty="0">
                <a:latin typeface="Arial" panose="020B0604020202020204" pitchFamily="34" charset="0"/>
                <a:cs typeface="Arial" panose="020B0604020202020204" pitchFamily="34" charset="0"/>
              </a:rPr>
              <a:t>基于各类描写</a:t>
            </a:r>
            <a:r>
              <a:rPr lang="en-US" altLang="zh-CN" sz="3200" b="1" dirty="0">
                <a:latin typeface="Arial" panose="020B0604020202020204" pitchFamily="34" charset="0"/>
                <a:cs typeface="Arial" panose="020B0604020202020204" pitchFamily="34" charset="0"/>
              </a:rPr>
              <a:t>+</a:t>
            </a:r>
            <a:r>
              <a:rPr lang="zh-CN" altLang="en-US" sz="3200" b="1" dirty="0">
                <a:latin typeface="Arial" panose="020B0604020202020204" pitchFamily="34" charset="0"/>
                <a:cs typeface="Arial" panose="020B0604020202020204" pitchFamily="34" charset="0"/>
              </a:rPr>
              <a:t>语法句型的句式拆解： </a:t>
            </a:r>
            <a:r>
              <a:rPr lang="en-US" altLang="zh-CN" sz="3200" b="1" dirty="0">
                <a:latin typeface="Arial" panose="020B0604020202020204" pitchFamily="34" charset="0"/>
                <a:cs typeface="Arial" panose="020B0604020202020204" pitchFamily="34" charset="0"/>
              </a:rPr>
              <a:t>para1: </a:t>
            </a:r>
            <a:r>
              <a:rPr lang="zh-CN" altLang="en-US" sz="3200" b="1" dirty="0">
                <a:latin typeface="Arial" panose="020B0604020202020204" pitchFamily="34" charset="0"/>
                <a:cs typeface="Arial" panose="020B0604020202020204" pitchFamily="34" charset="0"/>
              </a:rPr>
              <a:t> </a:t>
            </a:r>
            <a:endParaRPr lang="en-US" altLang="zh-CN" sz="3200" b="1" dirty="0">
              <a:latin typeface="Arial" panose="020B0604020202020204" pitchFamily="34" charset="0"/>
              <a:cs typeface="Arial" panose="020B0604020202020204" pitchFamily="34" charset="0"/>
            </a:endParaRPr>
          </a:p>
          <a:p>
            <a:pPr marL="514350" indent="-514350" algn="just">
              <a:buAutoNum type="arabicPeriod"/>
            </a:pPr>
            <a:r>
              <a:rPr lang="zh-CN" altLang="en-US" sz="3200" b="1" dirty="0">
                <a:latin typeface="Arial" panose="020B0604020202020204" pitchFamily="34" charset="0"/>
                <a:cs typeface="Arial" panose="020B0604020202020204" pitchFamily="34" charset="0"/>
              </a:rPr>
              <a:t>（动作描写</a:t>
            </a:r>
            <a:r>
              <a:rPr lang="en-US" altLang="zh-CN" sz="3200" b="1" dirty="0">
                <a:latin typeface="Arial" panose="020B0604020202020204" pitchFamily="34" charset="0"/>
                <a:cs typeface="Arial" panose="020B0604020202020204" pitchFamily="34" charset="0"/>
              </a:rPr>
              <a:t>+</a:t>
            </a:r>
            <a:r>
              <a:rPr lang="zh-CN" altLang="en-US" sz="3200" b="1" dirty="0">
                <a:latin typeface="Arial" panose="020B0604020202020204" pitchFamily="34" charset="0"/>
                <a:cs typeface="Arial" panose="020B0604020202020204" pitchFamily="34" charset="0"/>
              </a:rPr>
              <a:t>心理活动） </a:t>
            </a:r>
            <a:r>
              <a:rPr lang="en-US" altLang="zh-CN" sz="3200" b="1" dirty="0">
                <a:solidFill>
                  <a:srgbClr val="0000FF"/>
                </a:solidFill>
                <a:latin typeface="Arial" panose="020B0604020202020204" pitchFamily="34" charset="0"/>
                <a:cs typeface="Arial" panose="020B0604020202020204" pitchFamily="34" charset="0"/>
              </a:rPr>
              <a:t>I pushed myself to work out on the bike </a:t>
            </a:r>
            <a:r>
              <a:rPr lang="en-US" altLang="zh-CN" sz="3200" b="1" dirty="0">
                <a:solidFill>
                  <a:srgbClr val="FF0000"/>
                </a:solidFill>
                <a:latin typeface="Arial" panose="020B0604020202020204" pitchFamily="34" charset="0"/>
                <a:cs typeface="Arial" panose="020B0604020202020204" pitchFamily="34" charset="0"/>
              </a:rPr>
              <a:t>in the hope of walking and running without crutches in future. </a:t>
            </a:r>
            <a:r>
              <a:rPr lang="zh-CN" altLang="en-US" sz="3200" b="1" dirty="0">
                <a:solidFill>
                  <a:srgbClr val="FF0000"/>
                </a:solidFill>
                <a:latin typeface="Arial" panose="020B0604020202020204" pitchFamily="34" charset="0"/>
                <a:cs typeface="Arial" panose="020B0604020202020204" pitchFamily="34" charset="0"/>
              </a:rPr>
              <a:t>（</a:t>
            </a:r>
            <a:r>
              <a:rPr lang="zh-CN" altLang="en-US" sz="3200" b="1" dirty="0">
                <a:solidFill>
                  <a:srgbClr val="9900CC"/>
                </a:solidFill>
                <a:latin typeface="Arial" panose="020B0604020202020204" pitchFamily="34" charset="0"/>
                <a:cs typeface="Arial" panose="020B0604020202020204" pitchFamily="34" charset="0"/>
              </a:rPr>
              <a:t>介词短语</a:t>
            </a:r>
            <a:r>
              <a:rPr lang="en-US" altLang="zh-CN" sz="3200" b="1" dirty="0">
                <a:solidFill>
                  <a:srgbClr val="9900CC"/>
                </a:solidFill>
                <a:latin typeface="Arial" panose="020B0604020202020204" pitchFamily="34" charset="0"/>
                <a:cs typeface="Arial" panose="020B0604020202020204" pitchFamily="34" charset="0"/>
              </a:rPr>
              <a:t>+</a:t>
            </a:r>
            <a:r>
              <a:rPr lang="zh-CN" altLang="en-US" sz="3200" b="1" dirty="0">
                <a:solidFill>
                  <a:srgbClr val="9900CC"/>
                </a:solidFill>
                <a:latin typeface="Arial" panose="020B0604020202020204" pitchFamily="34" charset="0"/>
                <a:cs typeface="Arial" panose="020B0604020202020204" pitchFamily="34" charset="0"/>
              </a:rPr>
              <a:t>动名词）</a:t>
            </a:r>
            <a:endParaRPr lang="en-US" altLang="zh-CN" sz="3200" b="1" dirty="0">
              <a:solidFill>
                <a:srgbClr val="9900CC"/>
              </a:solidFill>
              <a:latin typeface="Arial" panose="020B0604020202020204" pitchFamily="34" charset="0"/>
              <a:cs typeface="Arial" panose="020B0604020202020204" pitchFamily="34" charset="0"/>
            </a:endParaRPr>
          </a:p>
          <a:p>
            <a:pPr marL="514350" indent="-514350" algn="just">
              <a:buAutoNum type="arabicPeriod"/>
            </a:pPr>
            <a:r>
              <a:rPr lang="zh-CN" altLang="en-US" sz="3200" b="1" dirty="0">
                <a:latin typeface="Arial" panose="020B0604020202020204" pitchFamily="34" charset="0"/>
                <a:cs typeface="Arial" panose="020B0604020202020204" pitchFamily="34" charset="0"/>
              </a:rPr>
              <a:t>（心理活动</a:t>
            </a:r>
            <a:r>
              <a:rPr lang="en-US" altLang="zh-CN" sz="3200" b="1" dirty="0">
                <a:latin typeface="Arial" panose="020B0604020202020204" pitchFamily="34" charset="0"/>
                <a:cs typeface="Arial" panose="020B0604020202020204" pitchFamily="34" charset="0"/>
              </a:rPr>
              <a:t>+</a:t>
            </a:r>
            <a:r>
              <a:rPr lang="zh-CN" altLang="en-US" sz="3200" b="1" dirty="0">
                <a:latin typeface="Arial" panose="020B0604020202020204" pitchFamily="34" charset="0"/>
                <a:cs typeface="Arial" panose="020B0604020202020204" pitchFamily="34" charset="0"/>
              </a:rPr>
              <a:t>动作描写）</a:t>
            </a:r>
            <a:r>
              <a:rPr lang="en-US" altLang="zh-CN" sz="3200" b="1" dirty="0">
                <a:solidFill>
                  <a:srgbClr val="0000FF"/>
                </a:solidFill>
                <a:latin typeface="Arial" panose="020B0604020202020204" pitchFamily="34" charset="0"/>
                <a:cs typeface="Arial" panose="020B0604020202020204" pitchFamily="34" charset="0"/>
              </a:rPr>
              <a:t>Initially, </a:t>
            </a:r>
            <a:r>
              <a:rPr lang="en-US" altLang="zh-CN" sz="3200" b="1" dirty="0">
                <a:solidFill>
                  <a:srgbClr val="FF0000"/>
                </a:solidFill>
                <a:latin typeface="Arial" panose="020B0604020202020204" pitchFamily="34" charset="0"/>
                <a:cs typeface="Arial" panose="020B0604020202020204" pitchFamily="34" charset="0"/>
              </a:rPr>
              <a:t>it</a:t>
            </a:r>
            <a:r>
              <a:rPr lang="en-US" altLang="zh-CN" sz="3200" b="1" dirty="0">
                <a:solidFill>
                  <a:srgbClr val="0000FF"/>
                </a:solidFill>
                <a:latin typeface="Arial" panose="020B0604020202020204" pitchFamily="34" charset="0"/>
                <a:cs typeface="Arial" panose="020B0604020202020204" pitchFamily="34" charset="0"/>
              </a:rPr>
              <a:t> was extremely challenging </a:t>
            </a:r>
            <a:r>
              <a:rPr lang="en-US" altLang="zh-CN" sz="3200" b="1" dirty="0">
                <a:solidFill>
                  <a:srgbClr val="FF0000"/>
                </a:solidFill>
                <a:latin typeface="Arial" panose="020B0604020202020204" pitchFamily="34" charset="0"/>
                <a:cs typeface="Arial" panose="020B0604020202020204" pitchFamily="34" charset="0"/>
              </a:rPr>
              <a:t>to pedal while wearing a prosthetic limb. </a:t>
            </a:r>
            <a:r>
              <a:rPr lang="zh-CN" altLang="en-US" sz="3200" b="1" dirty="0">
                <a:solidFill>
                  <a:srgbClr val="0000FF"/>
                </a:solidFill>
                <a:latin typeface="Arial" panose="020B0604020202020204" pitchFamily="34" charset="0"/>
                <a:cs typeface="Arial" panose="020B0604020202020204" pitchFamily="34" charset="0"/>
              </a:rPr>
              <a:t>（ </a:t>
            </a:r>
            <a:r>
              <a:rPr lang="en-US" altLang="zh-CN" sz="3200" b="1" dirty="0">
                <a:solidFill>
                  <a:srgbClr val="9900CC"/>
                </a:solidFill>
                <a:latin typeface="Arial" panose="020B0604020202020204" pitchFamily="34" charset="0"/>
                <a:cs typeface="Arial" panose="020B0604020202020204" pitchFamily="34" charset="0"/>
              </a:rPr>
              <a:t>it</a:t>
            </a:r>
            <a:r>
              <a:rPr lang="zh-CN" altLang="en-US" sz="3200" b="1" dirty="0">
                <a:solidFill>
                  <a:srgbClr val="9900CC"/>
                </a:solidFill>
                <a:latin typeface="Arial" panose="020B0604020202020204" pitchFamily="34" charset="0"/>
                <a:cs typeface="Arial" panose="020B0604020202020204" pitchFamily="34" charset="0"/>
              </a:rPr>
              <a:t>句型</a:t>
            </a:r>
            <a:r>
              <a:rPr lang="en-US" altLang="zh-CN" sz="3200" b="1" dirty="0">
                <a:solidFill>
                  <a:srgbClr val="9900CC"/>
                </a:solidFill>
                <a:latin typeface="Arial" panose="020B0604020202020204" pitchFamily="34" charset="0"/>
                <a:cs typeface="Arial" panose="020B0604020202020204" pitchFamily="34" charset="0"/>
              </a:rPr>
              <a:t>+ </a:t>
            </a:r>
            <a:r>
              <a:rPr lang="zh-CN" altLang="en-US" sz="3200" b="1" dirty="0">
                <a:solidFill>
                  <a:srgbClr val="9900CC"/>
                </a:solidFill>
                <a:latin typeface="Arial" panose="020B0604020202020204" pitchFamily="34" charset="0"/>
                <a:cs typeface="Arial" panose="020B0604020202020204" pitchFamily="34" charset="0"/>
              </a:rPr>
              <a:t>非谓</a:t>
            </a:r>
            <a:r>
              <a:rPr lang="zh-CN" altLang="en-US" sz="3200" b="1" dirty="0">
                <a:solidFill>
                  <a:srgbClr val="0000FF"/>
                </a:solidFill>
                <a:latin typeface="Arial" panose="020B0604020202020204" pitchFamily="34" charset="0"/>
                <a:cs typeface="Arial" panose="020B0604020202020204" pitchFamily="34" charset="0"/>
              </a:rPr>
              <a:t>）</a:t>
            </a:r>
            <a:endParaRPr lang="en-US" altLang="zh-CN" sz="3200" b="1" dirty="0">
              <a:solidFill>
                <a:srgbClr val="0000FF"/>
              </a:solidFill>
              <a:latin typeface="Arial" panose="020B0604020202020204" pitchFamily="34" charset="0"/>
              <a:cs typeface="Arial" panose="020B0604020202020204" pitchFamily="34" charset="0"/>
            </a:endParaRPr>
          </a:p>
          <a:p>
            <a:pPr marL="514350" indent="-514350" algn="just">
              <a:buAutoNum type="arabicPeriod"/>
            </a:pPr>
            <a:r>
              <a:rPr lang="zh-CN" altLang="en-US" sz="3200" b="1" dirty="0">
                <a:latin typeface="Arial" panose="020B0604020202020204" pitchFamily="34" charset="0"/>
                <a:cs typeface="Arial" panose="020B0604020202020204" pitchFamily="34" charset="0"/>
              </a:rPr>
              <a:t>（心理活动</a:t>
            </a:r>
            <a:r>
              <a:rPr lang="en-US" altLang="zh-CN" sz="3200" b="1" dirty="0">
                <a:latin typeface="Arial" panose="020B0604020202020204" pitchFamily="34" charset="0"/>
                <a:cs typeface="Arial" panose="020B0604020202020204" pitchFamily="34" charset="0"/>
              </a:rPr>
              <a:t>+</a:t>
            </a:r>
            <a:r>
              <a:rPr lang="zh-CN" altLang="en-US" sz="3200" b="1" dirty="0">
                <a:latin typeface="Arial" panose="020B0604020202020204" pitchFamily="34" charset="0"/>
                <a:cs typeface="Arial" panose="020B0604020202020204" pitchFamily="34" charset="0"/>
              </a:rPr>
              <a:t>动作描写）</a:t>
            </a:r>
            <a:r>
              <a:rPr lang="en-US" altLang="zh-CN" sz="3200" b="1" dirty="0">
                <a:solidFill>
                  <a:srgbClr val="EA0000"/>
                </a:solidFill>
                <a:latin typeface="Arial" panose="020B0604020202020204" pitchFamily="34" charset="0"/>
                <a:cs typeface="Arial" panose="020B0604020202020204" pitchFamily="34" charset="0"/>
              </a:rPr>
              <a:t>The sharp pain </a:t>
            </a:r>
            <a:r>
              <a:rPr lang="en-US" altLang="zh-CN" sz="3200" b="1" dirty="0">
                <a:solidFill>
                  <a:srgbClr val="0000FF"/>
                </a:solidFill>
                <a:latin typeface="Arial" panose="020B0604020202020204" pitchFamily="34" charset="0"/>
                <a:cs typeface="Arial" panose="020B0604020202020204" pitchFamily="34" charset="0"/>
              </a:rPr>
              <a:t>in my leg tempted me to give up </a:t>
            </a:r>
            <a:r>
              <a:rPr lang="en-US" altLang="zh-CN" sz="3200" b="1" dirty="0">
                <a:solidFill>
                  <a:srgbClr val="EA0000"/>
                </a:solidFill>
                <a:latin typeface="Arial" panose="020B0604020202020204" pitchFamily="34" charset="0"/>
                <a:cs typeface="Arial" panose="020B0604020202020204" pitchFamily="34" charset="0"/>
              </a:rPr>
              <a:t>but</a:t>
            </a:r>
            <a:r>
              <a:rPr lang="en-US" altLang="zh-CN" sz="3200" b="1" dirty="0">
                <a:solidFill>
                  <a:srgbClr val="0000FF"/>
                </a:solidFill>
                <a:latin typeface="Arial" panose="020B0604020202020204" pitchFamily="34" charset="0"/>
                <a:cs typeface="Arial" panose="020B0604020202020204" pitchFamily="34" charset="0"/>
              </a:rPr>
              <a:t> I refused, repeatedly reminding myself that I had to be tough. </a:t>
            </a:r>
            <a:r>
              <a:rPr lang="zh-CN" altLang="en-US" sz="3200" b="1" dirty="0">
                <a:solidFill>
                  <a:srgbClr val="9900CC"/>
                </a:solidFill>
                <a:latin typeface="Arial" panose="020B0604020202020204" pitchFamily="34" charset="0"/>
                <a:cs typeface="Arial" panose="020B0604020202020204" pitchFamily="34" charset="0"/>
              </a:rPr>
              <a:t>（ 无灵主语句 </a:t>
            </a:r>
            <a:r>
              <a:rPr lang="en-US" altLang="zh-CN" sz="3200" b="1" dirty="0">
                <a:solidFill>
                  <a:srgbClr val="9900CC"/>
                </a:solidFill>
                <a:latin typeface="Arial" panose="020B0604020202020204" pitchFamily="34" charset="0"/>
                <a:cs typeface="Arial" panose="020B0604020202020204" pitchFamily="34" charset="0"/>
              </a:rPr>
              <a:t>+ </a:t>
            </a:r>
            <a:r>
              <a:rPr lang="zh-CN" altLang="en-US" sz="3200" b="1" dirty="0">
                <a:solidFill>
                  <a:srgbClr val="9900CC"/>
                </a:solidFill>
                <a:latin typeface="Arial" panose="020B0604020202020204" pitchFamily="34" charset="0"/>
                <a:cs typeface="Arial" panose="020B0604020202020204" pitchFamily="34" charset="0"/>
              </a:rPr>
              <a:t>并列句）</a:t>
            </a:r>
            <a:endParaRPr lang="en-US" altLang="zh-CN" sz="3200" b="1" dirty="0">
              <a:solidFill>
                <a:srgbClr val="9900CC"/>
              </a:solidFill>
              <a:latin typeface="Arial" panose="020B0604020202020204" pitchFamily="34" charset="0"/>
              <a:cs typeface="Arial" panose="020B0604020202020204" pitchFamily="34" charset="0"/>
            </a:endParaRPr>
          </a:p>
          <a:p>
            <a:pPr marL="514350" indent="-514350" algn="just">
              <a:buAutoNum type="arabicPeriod" startAt="4"/>
            </a:pPr>
            <a:r>
              <a:rPr lang="zh-CN" altLang="en-US" sz="3200" b="1" dirty="0">
                <a:latin typeface="Arial" panose="020B0604020202020204" pitchFamily="34" charset="0"/>
                <a:cs typeface="Arial" panose="020B0604020202020204" pitchFamily="34" charset="0"/>
              </a:rPr>
              <a:t>（心理活动） </a:t>
            </a:r>
            <a:r>
              <a:rPr lang="en-US" altLang="zh-CN" sz="3200" b="1" dirty="0">
                <a:solidFill>
                  <a:srgbClr val="FF0000"/>
                </a:solidFill>
                <a:latin typeface="Arial" panose="020B0604020202020204" pitchFamily="34" charset="0"/>
                <a:cs typeface="Arial" panose="020B0604020202020204" pitchFamily="34" charset="0"/>
              </a:rPr>
              <a:t>With each exercise session on the bike, a </a:t>
            </a:r>
            <a:endParaRPr lang="en-US" altLang="zh-CN" sz="3200" b="1" dirty="0">
              <a:solidFill>
                <a:srgbClr val="FF0000"/>
              </a:solidFill>
              <a:latin typeface="Arial" panose="020B0604020202020204" pitchFamily="34" charset="0"/>
              <a:cs typeface="Arial" panose="020B0604020202020204" pitchFamily="34" charset="0"/>
            </a:endParaRPr>
          </a:p>
          <a:p>
            <a:pPr algn="just"/>
            <a:r>
              <a:rPr lang="en-US" altLang="zh-CN" sz="3200" b="1" dirty="0">
                <a:solidFill>
                  <a:srgbClr val="FF0000"/>
                </a:solidFill>
                <a:latin typeface="Arial" panose="020B0604020202020204" pitchFamily="34" charset="0"/>
                <a:cs typeface="Arial" panose="020B0604020202020204" pitchFamily="34" charset="0"/>
              </a:rPr>
              <a:t>    glimmer of hope was reignited in my heart</a:t>
            </a:r>
            <a:r>
              <a:rPr lang="en-US" altLang="zh-CN" sz="3200" b="1" dirty="0">
                <a:solidFill>
                  <a:srgbClr val="0000FF"/>
                </a:solidFill>
                <a:latin typeface="Arial" panose="020B0604020202020204" pitchFamily="34" charset="0"/>
                <a:cs typeface="Arial" panose="020B0604020202020204" pitchFamily="34" charset="0"/>
              </a:rPr>
              <a:t>. </a:t>
            </a:r>
            <a:r>
              <a:rPr lang="zh-CN" altLang="en-US" sz="3200" b="1" dirty="0">
                <a:solidFill>
                  <a:srgbClr val="9900CC"/>
                </a:solidFill>
                <a:latin typeface="Arial" panose="020B0604020202020204" pitchFamily="34" charset="0"/>
                <a:cs typeface="Arial" panose="020B0604020202020204" pitchFamily="34" charset="0"/>
              </a:rPr>
              <a:t>（ </a:t>
            </a:r>
            <a:r>
              <a:rPr lang="en-US" altLang="zh-CN" sz="3200" b="1" dirty="0">
                <a:solidFill>
                  <a:srgbClr val="9900CC"/>
                </a:solidFill>
                <a:latin typeface="Arial" panose="020B0604020202020204" pitchFamily="34" charset="0"/>
                <a:cs typeface="Arial" panose="020B0604020202020204" pitchFamily="34" charset="0"/>
              </a:rPr>
              <a:t>with </a:t>
            </a:r>
            <a:r>
              <a:rPr lang="zh-CN" altLang="en-US" sz="3200" b="1" dirty="0">
                <a:solidFill>
                  <a:srgbClr val="9900CC"/>
                </a:solidFill>
                <a:latin typeface="Arial" panose="020B0604020202020204" pitchFamily="34" charset="0"/>
                <a:cs typeface="Arial" panose="020B0604020202020204" pitchFamily="34" charset="0"/>
              </a:rPr>
              <a:t>结构，无</a:t>
            </a:r>
            <a:endParaRPr lang="en-US" altLang="zh-CN" sz="3200" b="1" dirty="0">
              <a:solidFill>
                <a:srgbClr val="9900CC"/>
              </a:solidFill>
              <a:latin typeface="Arial" panose="020B0604020202020204" pitchFamily="34" charset="0"/>
              <a:cs typeface="Arial" panose="020B0604020202020204" pitchFamily="34" charset="0"/>
            </a:endParaRPr>
          </a:p>
          <a:p>
            <a:pPr algn="just"/>
            <a:r>
              <a:rPr lang="en-US" altLang="zh-CN" sz="3200" b="1" dirty="0">
                <a:solidFill>
                  <a:srgbClr val="9900CC"/>
                </a:solidFill>
                <a:latin typeface="Arial" panose="020B0604020202020204" pitchFamily="34" charset="0"/>
                <a:cs typeface="Arial" panose="020B0604020202020204" pitchFamily="34" charset="0"/>
              </a:rPr>
              <a:t>    </a:t>
            </a:r>
            <a:r>
              <a:rPr lang="zh-CN" altLang="en-US" sz="3200" b="1" dirty="0">
                <a:solidFill>
                  <a:srgbClr val="9900CC"/>
                </a:solidFill>
                <a:latin typeface="Arial" panose="020B0604020202020204" pitchFamily="34" charset="0"/>
                <a:cs typeface="Arial" panose="020B0604020202020204" pitchFamily="34" charset="0"/>
              </a:rPr>
              <a:t>灵主语句）</a:t>
            </a:r>
            <a:endParaRPr lang="en-US" altLang="zh-CN" sz="3200" i="1"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p:nvSpPr>
        <p:spPr>
          <a:xfrm>
            <a:off x="0" y="1143389"/>
            <a:ext cx="12192000" cy="4524315"/>
          </a:xfrm>
          <a:prstGeom prst="rect">
            <a:avLst/>
          </a:prstGeom>
          <a:solidFill>
            <a:schemeClr val="bg1"/>
          </a:solidFill>
        </p:spPr>
        <p:txBody>
          <a:bodyPr wrap="square">
            <a:spAutoFit/>
          </a:bodyPr>
          <a:lstStyle/>
          <a:p>
            <a:pPr algn="just"/>
            <a:r>
              <a:rPr lang="en-US" altLang="zh-CN" sz="3200" b="1" dirty="0">
                <a:latin typeface="Arial" panose="020B0604020202020204" pitchFamily="34" charset="0"/>
                <a:cs typeface="Arial" panose="020B0604020202020204" pitchFamily="34" charset="0"/>
              </a:rPr>
              <a:t>5. </a:t>
            </a:r>
            <a:r>
              <a:rPr lang="zh-CN" altLang="en-US" sz="3200" b="1" dirty="0">
                <a:latin typeface="Arial" panose="020B0604020202020204" pitchFamily="34" charset="0"/>
                <a:cs typeface="Arial" panose="020B0604020202020204" pitchFamily="34" charset="0"/>
              </a:rPr>
              <a:t>（心理活动</a:t>
            </a:r>
            <a:r>
              <a:rPr lang="en-US" altLang="zh-CN" sz="3200" b="1" dirty="0">
                <a:latin typeface="Arial" panose="020B0604020202020204" pitchFamily="34" charset="0"/>
                <a:cs typeface="Arial" panose="020B0604020202020204" pitchFamily="34" charset="0"/>
              </a:rPr>
              <a:t>+</a:t>
            </a:r>
            <a:r>
              <a:rPr lang="zh-CN" altLang="en-US" sz="3200" b="1" dirty="0">
                <a:latin typeface="Arial" panose="020B0604020202020204" pitchFamily="34" charset="0"/>
                <a:cs typeface="Arial" panose="020B0604020202020204" pitchFamily="34" charset="0"/>
              </a:rPr>
              <a:t>动作描写） </a:t>
            </a:r>
            <a:r>
              <a:rPr lang="en-US" altLang="zh-CN" sz="3200" b="1" dirty="0">
                <a:solidFill>
                  <a:srgbClr val="0000FF"/>
                </a:solidFill>
                <a:latin typeface="Arial" panose="020B0604020202020204" pitchFamily="34" charset="0"/>
                <a:cs typeface="Arial" panose="020B0604020202020204" pitchFamily="34" charset="0"/>
              </a:rPr>
              <a:t>I started to firmly believe </a:t>
            </a:r>
            <a:r>
              <a:rPr lang="en-US" altLang="zh-CN" sz="3200" b="1" dirty="0">
                <a:solidFill>
                  <a:srgbClr val="FF0000"/>
                </a:solidFill>
                <a:latin typeface="Arial" panose="020B0604020202020204" pitchFamily="34" charset="0"/>
                <a:cs typeface="Arial" panose="020B0604020202020204" pitchFamily="34" charset="0"/>
              </a:rPr>
              <a:t>that I could regain my lost enthusiasm for running.  </a:t>
            </a:r>
            <a:r>
              <a:rPr lang="zh-CN" altLang="en-US" sz="3200" b="1" dirty="0">
                <a:solidFill>
                  <a:srgbClr val="0000FF"/>
                </a:solidFill>
                <a:latin typeface="Arial" panose="020B0604020202020204" pitchFamily="34" charset="0"/>
                <a:cs typeface="Arial" panose="020B0604020202020204" pitchFamily="34" charset="0"/>
              </a:rPr>
              <a:t>（ </a:t>
            </a:r>
            <a:r>
              <a:rPr lang="zh-CN" altLang="en-US" sz="3200" b="1" dirty="0">
                <a:solidFill>
                  <a:srgbClr val="9900CC"/>
                </a:solidFill>
                <a:latin typeface="Arial" panose="020B0604020202020204" pitchFamily="34" charset="0"/>
                <a:cs typeface="Arial" panose="020B0604020202020204" pitchFamily="34" charset="0"/>
              </a:rPr>
              <a:t>宾语从句</a:t>
            </a:r>
            <a:r>
              <a:rPr lang="zh-CN" altLang="en-US" sz="3200" b="1" dirty="0">
                <a:solidFill>
                  <a:srgbClr val="0000FF"/>
                </a:solidFill>
                <a:latin typeface="Arial" panose="020B0604020202020204" pitchFamily="34" charset="0"/>
                <a:cs typeface="Arial" panose="020B0604020202020204" pitchFamily="34" charset="0"/>
              </a:rPr>
              <a:t>）</a:t>
            </a:r>
            <a:endParaRPr lang="en-US" altLang="zh-CN" sz="3200" b="1" dirty="0">
              <a:solidFill>
                <a:srgbClr val="0000FF"/>
              </a:solidFill>
              <a:latin typeface="Arial" panose="020B0604020202020204" pitchFamily="34" charset="0"/>
              <a:cs typeface="Arial" panose="020B0604020202020204" pitchFamily="34" charset="0"/>
            </a:endParaRPr>
          </a:p>
          <a:p>
            <a:pPr algn="just"/>
            <a:r>
              <a:rPr lang="en-US" altLang="zh-CN" sz="3200" b="1" dirty="0">
                <a:latin typeface="Arial" panose="020B0604020202020204" pitchFamily="34" charset="0"/>
                <a:cs typeface="Arial" panose="020B0604020202020204" pitchFamily="34" charset="0"/>
              </a:rPr>
              <a:t>6. </a:t>
            </a:r>
            <a:r>
              <a:rPr lang="zh-CN" altLang="en-US" sz="3200" b="1" dirty="0">
                <a:latin typeface="Arial" panose="020B0604020202020204" pitchFamily="34" charset="0"/>
                <a:cs typeface="Arial" panose="020B0604020202020204" pitchFamily="34" charset="0"/>
              </a:rPr>
              <a:t>（环境描写</a:t>
            </a:r>
            <a:r>
              <a:rPr lang="en-US" altLang="zh-CN" sz="3200" b="1" dirty="0">
                <a:latin typeface="Arial" panose="020B0604020202020204" pitchFamily="34" charset="0"/>
                <a:cs typeface="Arial" panose="020B0604020202020204" pitchFamily="34" charset="0"/>
              </a:rPr>
              <a:t>+</a:t>
            </a:r>
            <a:r>
              <a:rPr lang="zh-CN" altLang="en-US" sz="3200" b="1" dirty="0">
                <a:latin typeface="Arial" panose="020B0604020202020204" pitchFamily="34" charset="0"/>
                <a:cs typeface="Arial" panose="020B0604020202020204" pitchFamily="34" charset="0"/>
              </a:rPr>
              <a:t>心理活动</a:t>
            </a:r>
            <a:r>
              <a:rPr lang="en-US" altLang="zh-CN" sz="3200" b="1" dirty="0">
                <a:latin typeface="Arial" panose="020B0604020202020204" pitchFamily="34" charset="0"/>
                <a:cs typeface="Arial" panose="020B0604020202020204" pitchFamily="34" charset="0"/>
              </a:rPr>
              <a:t>+</a:t>
            </a:r>
            <a:r>
              <a:rPr lang="zh-CN" altLang="en-US" sz="3200" b="1" dirty="0">
                <a:latin typeface="Arial" panose="020B0604020202020204" pitchFamily="34" charset="0"/>
                <a:cs typeface="Arial" panose="020B0604020202020204" pitchFamily="34" charset="0"/>
              </a:rPr>
              <a:t>动作描写）</a:t>
            </a:r>
            <a:r>
              <a:rPr lang="en-US" altLang="zh-CN" sz="3200" b="1" dirty="0">
                <a:solidFill>
                  <a:srgbClr val="00B050"/>
                </a:solidFill>
                <a:latin typeface="Arial" panose="020B0604020202020204" pitchFamily="34" charset="0"/>
                <a:cs typeface="Arial" panose="020B0604020202020204" pitchFamily="34" charset="0"/>
              </a:rPr>
              <a:t>As the weeks turned into months and months into years, </a:t>
            </a:r>
            <a:r>
              <a:rPr lang="en-US" altLang="zh-CN" sz="3200" b="1" dirty="0">
                <a:solidFill>
                  <a:srgbClr val="FF0000"/>
                </a:solidFill>
                <a:latin typeface="Arial" panose="020B0604020202020204" pitchFamily="34" charset="0"/>
                <a:cs typeface="Arial" panose="020B0604020202020204" pitchFamily="34" charset="0"/>
              </a:rPr>
              <a:t>determined and resolute, </a:t>
            </a:r>
            <a:r>
              <a:rPr lang="en-US" altLang="zh-CN" sz="3200" b="1" dirty="0">
                <a:solidFill>
                  <a:srgbClr val="0000FF"/>
                </a:solidFill>
                <a:latin typeface="Arial" panose="020B0604020202020204" pitchFamily="34" charset="0"/>
                <a:cs typeface="Arial" panose="020B0604020202020204" pitchFamily="34" charset="0"/>
              </a:rPr>
              <a:t>I struggled to run </a:t>
            </a:r>
            <a:r>
              <a:rPr lang="en-US" altLang="zh-CN" sz="3200" b="1" dirty="0">
                <a:solidFill>
                  <a:srgbClr val="FF0000"/>
                </a:solidFill>
                <a:latin typeface="Arial" panose="020B0604020202020204" pitchFamily="34" charset="0"/>
                <a:cs typeface="Arial" panose="020B0604020202020204" pitchFamily="34" charset="0"/>
              </a:rPr>
              <a:t>as much as I could.  </a:t>
            </a:r>
            <a:r>
              <a:rPr lang="zh-CN" altLang="en-US" sz="3200" b="1" dirty="0">
                <a:solidFill>
                  <a:srgbClr val="9900CC"/>
                </a:solidFill>
                <a:latin typeface="Arial" panose="020B0604020202020204" pitchFamily="34" charset="0"/>
                <a:cs typeface="Arial" panose="020B0604020202020204" pitchFamily="34" charset="0"/>
              </a:rPr>
              <a:t>（ </a:t>
            </a:r>
            <a:r>
              <a:rPr lang="en-US" altLang="zh-CN" sz="3200" b="1" dirty="0">
                <a:solidFill>
                  <a:srgbClr val="00B050"/>
                </a:solidFill>
                <a:latin typeface="Arial" panose="020B0604020202020204" pitchFamily="34" charset="0"/>
                <a:cs typeface="Arial" panose="020B0604020202020204" pitchFamily="34" charset="0"/>
              </a:rPr>
              <a:t>As </a:t>
            </a:r>
            <a:r>
              <a:rPr lang="zh-CN" altLang="en-US" sz="3200" b="1" dirty="0">
                <a:solidFill>
                  <a:srgbClr val="00B050"/>
                </a:solidFill>
                <a:latin typeface="Arial" panose="020B0604020202020204" pitchFamily="34" charset="0"/>
                <a:cs typeface="Arial" panose="020B0604020202020204" pitchFamily="34" charset="0"/>
              </a:rPr>
              <a:t>时间状语从句</a:t>
            </a:r>
            <a:r>
              <a:rPr lang="zh-CN" altLang="en-US" sz="3200" b="1" dirty="0">
                <a:solidFill>
                  <a:srgbClr val="9900CC"/>
                </a:solidFill>
                <a:latin typeface="Arial" panose="020B0604020202020204" pitchFamily="34" charset="0"/>
                <a:cs typeface="Arial" panose="020B0604020202020204" pitchFamily="34" charset="0"/>
              </a:rPr>
              <a:t>，二连形</a:t>
            </a:r>
            <a:r>
              <a:rPr lang="en-US" altLang="zh-CN" sz="3200" b="1" dirty="0">
                <a:solidFill>
                  <a:srgbClr val="9900CC"/>
                </a:solidFill>
                <a:latin typeface="Arial" panose="020B0604020202020204" pitchFamily="34" charset="0"/>
                <a:cs typeface="Arial" panose="020B0604020202020204" pitchFamily="34" charset="0"/>
              </a:rPr>
              <a:t>+</a:t>
            </a:r>
            <a:r>
              <a:rPr lang="zh-CN" altLang="en-US" sz="3200" b="1" dirty="0">
                <a:solidFill>
                  <a:srgbClr val="9900CC"/>
                </a:solidFill>
                <a:latin typeface="Arial" panose="020B0604020202020204" pitchFamily="34" charset="0"/>
                <a:cs typeface="Arial" panose="020B0604020202020204" pitchFamily="34" charset="0"/>
              </a:rPr>
              <a:t> 夸张）</a:t>
            </a:r>
            <a:endParaRPr lang="en-US" altLang="zh-CN" sz="3200" b="1" dirty="0">
              <a:solidFill>
                <a:srgbClr val="9900CC"/>
              </a:solidFill>
              <a:latin typeface="Arial" panose="020B0604020202020204" pitchFamily="34" charset="0"/>
              <a:cs typeface="Arial" panose="020B0604020202020204" pitchFamily="34" charset="0"/>
            </a:endParaRPr>
          </a:p>
          <a:p>
            <a:pPr algn="just"/>
            <a:r>
              <a:rPr lang="en-US" altLang="zh-CN" sz="3200" b="1" dirty="0">
                <a:latin typeface="Arial" panose="020B0604020202020204" pitchFamily="34" charset="0"/>
                <a:cs typeface="Arial" panose="020B0604020202020204" pitchFamily="34" charset="0"/>
              </a:rPr>
              <a:t>7. </a:t>
            </a:r>
            <a:r>
              <a:rPr lang="zh-CN" altLang="en-US" sz="3200" b="1" dirty="0">
                <a:latin typeface="Arial" panose="020B0604020202020204" pitchFamily="34" charset="0"/>
                <a:cs typeface="Arial" panose="020B0604020202020204" pitchFamily="34" charset="0"/>
              </a:rPr>
              <a:t>（心理活动</a:t>
            </a:r>
            <a:r>
              <a:rPr lang="en-US" altLang="zh-CN" sz="3200" b="1" dirty="0">
                <a:latin typeface="Arial" panose="020B0604020202020204" pitchFamily="34" charset="0"/>
                <a:cs typeface="Arial" panose="020B0604020202020204" pitchFamily="34" charset="0"/>
              </a:rPr>
              <a:t>+</a:t>
            </a:r>
            <a:r>
              <a:rPr lang="zh-CN" altLang="en-US" sz="3200" b="1" dirty="0">
                <a:latin typeface="Arial" panose="020B0604020202020204" pitchFamily="34" charset="0"/>
                <a:cs typeface="Arial" panose="020B0604020202020204" pitchFamily="34" charset="0"/>
              </a:rPr>
              <a:t>动作描写） </a:t>
            </a:r>
            <a:r>
              <a:rPr lang="en-US" altLang="zh-CN" sz="3200" b="1" dirty="0">
                <a:solidFill>
                  <a:srgbClr val="C00000"/>
                </a:solidFill>
                <a:latin typeface="Arial" panose="020B0604020202020204" pitchFamily="34" charset="0"/>
                <a:cs typeface="Arial" panose="020B0604020202020204" pitchFamily="34" charset="0"/>
              </a:rPr>
              <a:t>Feeling increasingly energized, </a:t>
            </a:r>
            <a:r>
              <a:rPr lang="en-US" altLang="zh-CN" sz="3200" b="1" dirty="0">
                <a:solidFill>
                  <a:srgbClr val="0000FF"/>
                </a:solidFill>
                <a:latin typeface="Arial" panose="020B0604020202020204" pitchFamily="34" charset="0"/>
                <a:cs typeface="Arial" panose="020B0604020202020204" pitchFamily="34" charset="0"/>
              </a:rPr>
              <a:t>I felt </a:t>
            </a:r>
            <a:r>
              <a:rPr lang="en-US" altLang="zh-CN" sz="3200" b="1" dirty="0">
                <a:solidFill>
                  <a:srgbClr val="C00000"/>
                </a:solidFill>
                <a:latin typeface="Arial" panose="020B0604020202020204" pitchFamily="34" charset="0"/>
                <a:cs typeface="Arial" panose="020B0604020202020204" pitchFamily="34" charset="0"/>
              </a:rPr>
              <a:t>it was high time to recompete in sport. </a:t>
            </a:r>
            <a:r>
              <a:rPr lang="en-US" altLang="zh-CN" sz="3200" b="1" dirty="0">
                <a:solidFill>
                  <a:srgbClr val="0000FF"/>
                </a:solidFill>
                <a:latin typeface="Arial" panose="020B0604020202020204" pitchFamily="34" charset="0"/>
                <a:cs typeface="Arial" panose="020B0604020202020204" pitchFamily="34" charset="0"/>
              </a:rPr>
              <a:t>  </a:t>
            </a:r>
            <a:r>
              <a:rPr lang="en-US" altLang="zh-CN" sz="3200" kern="100" dirty="0">
                <a:solidFill>
                  <a:srgbClr val="0000FF"/>
                </a:solidFill>
                <a:latin typeface="Arial" panose="020B0604020202020204" pitchFamily="34" charset="0"/>
                <a:ea typeface="等线" panose="02010600030101010101" pitchFamily="2" charset="-122"/>
                <a:cs typeface="Arial" panose="020B0604020202020204" pitchFamily="34" charset="0"/>
              </a:rPr>
              <a:t>(</a:t>
            </a:r>
            <a:r>
              <a:rPr lang="zh-CN" altLang="en-US" sz="3200" kern="100" dirty="0">
                <a:solidFill>
                  <a:srgbClr val="9900CC"/>
                </a:solidFill>
                <a:latin typeface="Arial" panose="020B0604020202020204" pitchFamily="34" charset="0"/>
                <a:ea typeface="等线" panose="02010600030101010101" pitchFamily="2" charset="-122"/>
                <a:cs typeface="Arial" panose="020B0604020202020204" pitchFamily="34" charset="0"/>
              </a:rPr>
              <a:t>非谓语</a:t>
            </a:r>
            <a:r>
              <a:rPr lang="en-US" altLang="zh-CN" sz="3200" kern="100" dirty="0">
                <a:solidFill>
                  <a:srgbClr val="9900CC"/>
                </a:solidFill>
                <a:latin typeface="Arial" panose="020B0604020202020204" pitchFamily="34" charset="0"/>
                <a:ea typeface="等线" panose="02010600030101010101" pitchFamily="2" charset="-122"/>
                <a:cs typeface="Arial" panose="020B0604020202020204" pitchFamily="34" charset="0"/>
              </a:rPr>
              <a:t>doing </a:t>
            </a:r>
            <a:r>
              <a:rPr lang="en-US" altLang="zh-CN" sz="3200" kern="100" dirty="0" err="1">
                <a:solidFill>
                  <a:srgbClr val="9900CC"/>
                </a:solidFill>
                <a:latin typeface="Arial" panose="020B0604020202020204" pitchFamily="34" charset="0"/>
                <a:ea typeface="等线" panose="02010600030101010101" pitchFamily="2" charset="-122"/>
                <a:cs typeface="Arial" panose="020B0604020202020204" pitchFamily="34" charset="0"/>
              </a:rPr>
              <a:t>sth</a:t>
            </a:r>
            <a:r>
              <a:rPr lang="en-US" altLang="zh-CN" sz="3200" kern="100" dirty="0">
                <a:solidFill>
                  <a:srgbClr val="9900CC"/>
                </a:solidFill>
                <a:latin typeface="Arial" panose="020B0604020202020204" pitchFamily="34" charset="0"/>
                <a:ea typeface="等线" panose="02010600030101010101" pitchFamily="2" charset="-122"/>
                <a:cs typeface="Arial" panose="020B0604020202020204" pitchFamily="34" charset="0"/>
              </a:rPr>
              <a:t>, </a:t>
            </a:r>
            <a:r>
              <a:rPr lang="en-US" altLang="zh-CN" sz="3200" kern="100" dirty="0" err="1">
                <a:solidFill>
                  <a:srgbClr val="9900CC"/>
                </a:solidFill>
                <a:latin typeface="Arial" panose="020B0604020202020204" pitchFamily="34" charset="0"/>
                <a:ea typeface="等线" panose="02010600030101010101" pitchFamily="2" charset="-122"/>
                <a:cs typeface="Arial" panose="020B0604020202020204" pitchFamily="34" charset="0"/>
              </a:rPr>
              <a:t>sb</a:t>
            </a:r>
            <a:r>
              <a:rPr lang="en-US" altLang="zh-CN" sz="3200" kern="100" dirty="0">
                <a:solidFill>
                  <a:srgbClr val="9900CC"/>
                </a:solidFill>
                <a:latin typeface="Arial" panose="020B0604020202020204" pitchFamily="34" charset="0"/>
                <a:ea typeface="等线" panose="02010600030101010101" pitchFamily="2" charset="-122"/>
                <a:cs typeface="Arial" panose="020B0604020202020204" pitchFamily="34" charset="0"/>
              </a:rPr>
              <a:t> did </a:t>
            </a:r>
            <a:r>
              <a:rPr lang="en-US" altLang="zh-CN" sz="3200" kern="100" dirty="0" err="1">
                <a:solidFill>
                  <a:srgbClr val="9900CC"/>
                </a:solidFill>
                <a:latin typeface="Arial" panose="020B0604020202020204" pitchFamily="34" charset="0"/>
                <a:ea typeface="等线" panose="02010600030101010101" pitchFamily="2" charset="-122"/>
                <a:cs typeface="Arial" panose="020B0604020202020204" pitchFamily="34" charset="0"/>
              </a:rPr>
              <a:t>sth</a:t>
            </a:r>
            <a:r>
              <a:rPr lang="en-US" altLang="zh-CN" sz="3200" kern="100" dirty="0">
                <a:solidFill>
                  <a:srgbClr val="9900CC"/>
                </a:solidFill>
                <a:latin typeface="Arial" panose="020B0604020202020204" pitchFamily="34" charset="0"/>
                <a:ea typeface="等线" panose="02010600030101010101" pitchFamily="2" charset="-122"/>
                <a:cs typeface="Arial" panose="020B0604020202020204" pitchFamily="34" charset="0"/>
              </a:rPr>
              <a:t>  + it </a:t>
            </a:r>
            <a:r>
              <a:rPr lang="zh-CN" altLang="en-US" sz="3200" kern="100" dirty="0">
                <a:solidFill>
                  <a:srgbClr val="9900CC"/>
                </a:solidFill>
                <a:latin typeface="Arial" panose="020B0604020202020204" pitchFamily="34" charset="0"/>
                <a:ea typeface="等线" panose="02010600030101010101" pitchFamily="2" charset="-122"/>
                <a:cs typeface="Arial" panose="020B0604020202020204" pitchFamily="34" charset="0"/>
              </a:rPr>
              <a:t>句型</a:t>
            </a:r>
            <a:r>
              <a:rPr lang="en-US" altLang="zh-CN" sz="3200" kern="100" dirty="0">
                <a:solidFill>
                  <a:srgbClr val="0000FF"/>
                </a:solidFill>
                <a:latin typeface="Arial" panose="020B0604020202020204" pitchFamily="34" charset="0"/>
                <a:ea typeface="等线" panose="02010600030101010101" pitchFamily="2" charset="-122"/>
                <a:cs typeface="Arial" panose="020B0604020202020204" pitchFamily="34" charset="0"/>
              </a:rPr>
              <a:t>) </a:t>
            </a:r>
            <a:r>
              <a:rPr lang="en-US" altLang="zh-CN" sz="3200" i="1" dirty="0">
                <a:solidFill>
                  <a:srgbClr val="0000FF"/>
                </a:solidFill>
              </a:rPr>
              <a:t> </a:t>
            </a:r>
            <a:endParaRPr lang="en-US" altLang="zh-CN" sz="3200" i="1" dirty="0">
              <a:solidFill>
                <a:srgbClr val="0000FF"/>
              </a:solidFill>
            </a:endParaRPr>
          </a:p>
        </p:txBody>
      </p:sp>
      <p:sp>
        <p:nvSpPr>
          <p:cNvPr id="3" name="文本框 4"/>
          <p:cNvSpPr txBox="1"/>
          <p:nvPr/>
        </p:nvSpPr>
        <p:spPr>
          <a:xfrm>
            <a:off x="109330" y="99393"/>
            <a:ext cx="8875644" cy="878947"/>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p>
            <a:pPr>
              <a:lnSpc>
                <a:spcPct val="90000"/>
              </a:lnSpc>
              <a:spcBef>
                <a:spcPct val="0"/>
              </a:spcBef>
              <a:spcAft>
                <a:spcPts val="600"/>
              </a:spcAft>
            </a:pPr>
            <a:r>
              <a:rPr lang="zh-CN" altLang="en-US" sz="2800" b="1" dirty="0">
                <a:solidFill>
                  <a:schemeClr val="tx1"/>
                </a:solidFill>
                <a:latin typeface="Times New Roman" panose="02020603050405020304" charset="0"/>
                <a:ea typeface="+mj-ea"/>
                <a:cs typeface="Times New Roman" panose="02020603050405020304" charset="0"/>
                <a:sym typeface="+mn-ea"/>
              </a:rPr>
              <a:t>习作</a:t>
            </a:r>
            <a:r>
              <a:rPr lang="en-US" altLang="zh-CN" sz="2800" b="1" dirty="0">
                <a:solidFill>
                  <a:schemeClr val="tx1"/>
                </a:solidFill>
                <a:latin typeface="Times New Roman" panose="02020603050405020304" charset="0"/>
                <a:ea typeface="+mj-ea"/>
                <a:cs typeface="Times New Roman" panose="02020603050405020304" charset="0"/>
                <a:sym typeface="+mn-ea"/>
              </a:rPr>
              <a:t>1</a:t>
            </a:r>
            <a:r>
              <a:rPr lang="zh-CN" altLang="en-US" sz="2800" b="1" dirty="0">
                <a:solidFill>
                  <a:schemeClr val="tx1"/>
                </a:solidFill>
                <a:latin typeface="Times New Roman" panose="02020603050405020304" charset="0"/>
                <a:ea typeface="+mj-ea"/>
                <a:cs typeface="Times New Roman" panose="02020603050405020304" charset="0"/>
                <a:sym typeface="+mn-ea"/>
              </a:rPr>
              <a:t>基于各类描写</a:t>
            </a:r>
            <a:r>
              <a:rPr lang="en-US" altLang="zh-CN" sz="2800" b="1" dirty="0">
                <a:solidFill>
                  <a:schemeClr val="tx1"/>
                </a:solidFill>
                <a:latin typeface="Times New Roman" panose="02020603050405020304" charset="0"/>
                <a:ea typeface="+mj-ea"/>
                <a:cs typeface="Times New Roman" panose="02020603050405020304" charset="0"/>
                <a:sym typeface="+mn-ea"/>
              </a:rPr>
              <a:t>+</a:t>
            </a:r>
            <a:r>
              <a:rPr lang="zh-CN" altLang="en-US" sz="2800" b="1" dirty="0">
                <a:solidFill>
                  <a:schemeClr val="tx1"/>
                </a:solidFill>
                <a:latin typeface="Times New Roman" panose="02020603050405020304" charset="0"/>
                <a:ea typeface="+mj-ea"/>
                <a:cs typeface="Times New Roman" panose="02020603050405020304" charset="0"/>
                <a:sym typeface="+mn-ea"/>
              </a:rPr>
              <a:t>语法句型的句式拆解： </a:t>
            </a:r>
            <a:r>
              <a:rPr lang="en-US" altLang="zh-CN" sz="2800" b="1" dirty="0">
                <a:solidFill>
                  <a:schemeClr val="tx1"/>
                </a:solidFill>
                <a:latin typeface="Times New Roman" panose="02020603050405020304" charset="0"/>
                <a:ea typeface="+mj-ea"/>
                <a:cs typeface="Times New Roman" panose="02020603050405020304" charset="0"/>
                <a:sym typeface="+mn-ea"/>
              </a:rPr>
              <a:t>para1: </a:t>
            </a:r>
            <a:endParaRPr lang="en-US" altLang="zh-CN" sz="2800" kern="1200" dirty="0">
              <a:solidFill>
                <a:schemeClr val="tx1"/>
              </a:solidFill>
              <a:latin typeface="Times New Roman" panose="02020603050405020304" charset="0"/>
              <a:ea typeface="+mj-ea"/>
              <a:cs typeface="Times New Roman" panose="0202060305040502030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文本框 2"/>
          <p:cNvSpPr txBox="1"/>
          <p:nvPr/>
        </p:nvSpPr>
        <p:spPr>
          <a:xfrm>
            <a:off x="0" y="417443"/>
            <a:ext cx="12299794" cy="4745915"/>
          </a:xfrm>
          <a:prstGeom prst="rect">
            <a:avLst/>
          </a:prstGeom>
          <a:solidFill>
            <a:schemeClr val="bg1"/>
          </a:solidFill>
        </p:spPr>
        <p:txBody>
          <a:bodyPr wrap="square">
            <a:spAutoFit/>
          </a:bodyPr>
          <a:lstStyle/>
          <a:p>
            <a:pPr lvl="0" indent="457200" eaLnBrk="0" fontAlgn="base" hangingPunct="0">
              <a:lnSpc>
                <a:spcPct val="90000"/>
              </a:lnSpc>
              <a:spcBef>
                <a:spcPct val="0"/>
              </a:spcBef>
              <a:spcAft>
                <a:spcPct val="0"/>
              </a:spcAft>
              <a:defRPr/>
            </a:pPr>
            <a:r>
              <a:rPr lang="zh-CN" altLang="en-US" sz="2800" kern="100" dirty="0">
                <a:latin typeface="Arial" panose="020B0604020202020204" pitchFamily="34" charset="0"/>
                <a:ea typeface="Tahoma" panose="020B0604030504040204" pitchFamily="34" charset="0"/>
                <a:cs typeface="Arial" panose="020B0604020202020204" pitchFamily="34" charset="0"/>
              </a:rPr>
              <a:t>习作</a:t>
            </a:r>
            <a:r>
              <a:rPr lang="en-US" altLang="zh-CN" sz="2800" kern="100" dirty="0">
                <a:latin typeface="Arial" panose="020B0604020202020204" pitchFamily="34" charset="0"/>
                <a:ea typeface="Tahoma" panose="020B0604030504040204" pitchFamily="34" charset="0"/>
                <a:cs typeface="Arial" panose="020B0604020202020204" pitchFamily="34" charset="0"/>
              </a:rPr>
              <a:t>1</a:t>
            </a:r>
            <a:r>
              <a:rPr lang="zh-CN" altLang="en-US" sz="2800" kern="100" dirty="0">
                <a:latin typeface="Arial" panose="020B0604020202020204" pitchFamily="34" charset="0"/>
                <a:ea typeface="Tahoma" panose="020B0604030504040204" pitchFamily="34" charset="0"/>
                <a:cs typeface="Arial" panose="020B0604020202020204" pitchFamily="34" charset="0"/>
              </a:rPr>
              <a:t>基于各类描写</a:t>
            </a:r>
            <a:r>
              <a:rPr lang="en-US" altLang="zh-CN" sz="2800" kern="100" dirty="0">
                <a:latin typeface="Arial" panose="020B0604020202020204" pitchFamily="34" charset="0"/>
                <a:ea typeface="Tahoma" panose="020B0604030504040204" pitchFamily="34" charset="0"/>
                <a:cs typeface="Arial" panose="020B0604020202020204" pitchFamily="34" charset="0"/>
              </a:rPr>
              <a:t>+</a:t>
            </a:r>
            <a:r>
              <a:rPr lang="zh-CN" altLang="en-US" sz="2800" kern="100" dirty="0">
                <a:latin typeface="Arial" panose="020B0604020202020204" pitchFamily="34" charset="0"/>
                <a:ea typeface="Tahoma" panose="020B0604030504040204" pitchFamily="34" charset="0"/>
                <a:cs typeface="Arial" panose="020B0604020202020204" pitchFamily="34" charset="0"/>
              </a:rPr>
              <a:t>语法句型的句式拆解： </a:t>
            </a:r>
            <a:r>
              <a:rPr lang="en-US" altLang="zh-CN" sz="2800" i="1" kern="100" dirty="0">
                <a:latin typeface="Arial" panose="020B0604020202020204" pitchFamily="34" charset="0"/>
                <a:ea typeface="Tahoma" panose="020B0604030504040204" pitchFamily="34" charset="0"/>
                <a:cs typeface="Arial" panose="020B0604020202020204" pitchFamily="34" charset="0"/>
              </a:rPr>
              <a:t>Para2: </a:t>
            </a:r>
            <a:endParaRPr lang="en-US" altLang="zh-CN" sz="2800" i="1" kern="100" dirty="0">
              <a:latin typeface="Arial" panose="020B0604020202020204" pitchFamily="34" charset="0"/>
              <a:ea typeface="Tahoma" panose="020B0604030504040204" pitchFamily="34" charset="0"/>
              <a:cs typeface="Arial" panose="020B0604020202020204" pitchFamily="34" charset="0"/>
            </a:endParaRPr>
          </a:p>
          <a:p>
            <a:pPr marL="514350" lvl="0" indent="-514350" eaLnBrk="0" fontAlgn="base" hangingPunct="0">
              <a:lnSpc>
                <a:spcPct val="90000"/>
              </a:lnSpc>
              <a:spcBef>
                <a:spcPct val="0"/>
              </a:spcBef>
              <a:spcAft>
                <a:spcPct val="0"/>
              </a:spcAft>
              <a:buAutoNum type="arabicPeriod"/>
              <a:defRPr/>
            </a:pPr>
            <a:r>
              <a:rPr lang="zh-CN" altLang="en-US" sz="2800" kern="100" dirty="0">
                <a:latin typeface="Arial" panose="020B0604020202020204" pitchFamily="34" charset="0"/>
                <a:ea typeface="等线" panose="02010600030101010101" pitchFamily="2" charset="-122"/>
                <a:cs typeface="Arial" panose="020B0604020202020204" pitchFamily="34" charset="0"/>
              </a:rPr>
              <a:t>（ 动作描写</a:t>
            </a:r>
            <a:r>
              <a:rPr lang="en-US" altLang="zh-CN" sz="2800" kern="100" dirty="0">
                <a:latin typeface="Arial" panose="020B0604020202020204" pitchFamily="34" charset="0"/>
                <a:ea typeface="等线" panose="02010600030101010101" pitchFamily="2" charset="-122"/>
                <a:cs typeface="Arial" panose="020B0604020202020204" pitchFamily="34" charset="0"/>
              </a:rPr>
              <a:t>+</a:t>
            </a:r>
            <a:r>
              <a:rPr lang="zh-CN" altLang="en-US" sz="2800" kern="100" dirty="0">
                <a:latin typeface="Arial" panose="020B0604020202020204" pitchFamily="34" charset="0"/>
                <a:ea typeface="等线" panose="02010600030101010101" pitchFamily="2" charset="-122"/>
                <a:cs typeface="Arial" panose="020B0604020202020204" pitchFamily="34" charset="0"/>
              </a:rPr>
              <a:t>心理活动） </a:t>
            </a:r>
            <a:r>
              <a:rPr lang="en-US" altLang="zh-CN" sz="2800" kern="100" dirty="0">
                <a:solidFill>
                  <a:srgbClr val="00B050"/>
                </a:solidFill>
                <a:latin typeface="Arial" panose="020B0604020202020204" pitchFamily="34" charset="0"/>
                <a:ea typeface="等线" panose="02010600030101010101" pitchFamily="2" charset="-122"/>
                <a:cs typeface="Arial" panose="020B0604020202020204" pitchFamily="34" charset="0"/>
              </a:rPr>
              <a:t>As I stood at the starting line in prostheses, </a:t>
            </a:r>
            <a:r>
              <a:rPr lang="en-US" altLang="zh-CN" sz="2800" kern="100" dirty="0">
                <a:solidFill>
                  <a:srgbClr val="C00000"/>
                </a:solidFill>
                <a:latin typeface="Arial" panose="020B0604020202020204" pitchFamily="34" charset="0"/>
                <a:ea typeface="等线" panose="02010600030101010101" pitchFamily="2" charset="-122"/>
                <a:cs typeface="Arial" panose="020B0604020202020204" pitchFamily="34" charset="0"/>
              </a:rPr>
              <a:t>my heart was pounding wildly </a:t>
            </a:r>
            <a:r>
              <a:rPr lang="en-US" altLang="zh-CN" sz="2800" kern="100" dirty="0">
                <a:solidFill>
                  <a:srgbClr val="7030A0"/>
                </a:solidFill>
                <a:latin typeface="Arial" panose="020B0604020202020204" pitchFamily="34" charset="0"/>
                <a:ea typeface="等线" panose="02010600030101010101" pitchFamily="2" charset="-122"/>
                <a:cs typeface="Arial" panose="020B0604020202020204" pitchFamily="34" charset="0"/>
              </a:rPr>
              <a:t>with a mixture of excitement and nervousness. </a:t>
            </a:r>
            <a:r>
              <a:rPr lang="zh-CN" altLang="en-US" sz="2800" kern="100" dirty="0">
                <a:solidFill>
                  <a:srgbClr val="7030A0"/>
                </a:solidFill>
                <a:latin typeface="Arial" panose="020B0604020202020204" pitchFamily="34" charset="0"/>
                <a:ea typeface="等线" panose="02010600030101010101" pitchFamily="2" charset="-122"/>
                <a:cs typeface="Arial" panose="020B0604020202020204" pitchFamily="34" charset="0"/>
              </a:rPr>
              <a:t>   （ </a:t>
            </a:r>
            <a:r>
              <a:rPr lang="en-US" altLang="zh-CN" sz="2800" kern="100" dirty="0">
                <a:solidFill>
                  <a:srgbClr val="7030A0"/>
                </a:solidFill>
                <a:latin typeface="Arial" panose="020B0604020202020204" pitchFamily="34" charset="0"/>
                <a:ea typeface="等线" panose="02010600030101010101" pitchFamily="2" charset="-122"/>
                <a:cs typeface="Arial" panose="020B0604020202020204" pitchFamily="34" charset="0"/>
              </a:rPr>
              <a:t>As </a:t>
            </a:r>
            <a:r>
              <a:rPr lang="zh-CN" altLang="en-US" sz="2800" kern="100" dirty="0">
                <a:solidFill>
                  <a:srgbClr val="7030A0"/>
                </a:solidFill>
                <a:latin typeface="Arial" panose="020B0604020202020204" pitchFamily="34" charset="0"/>
                <a:ea typeface="等线" panose="02010600030101010101" pitchFamily="2" charset="-122"/>
                <a:cs typeface="Arial" panose="020B0604020202020204" pitchFamily="34" charset="0"/>
              </a:rPr>
              <a:t>时间状语，无灵主语句 </a:t>
            </a:r>
            <a:r>
              <a:rPr lang="en-US" altLang="zh-CN" sz="2800" kern="100" dirty="0">
                <a:solidFill>
                  <a:srgbClr val="7030A0"/>
                </a:solidFill>
                <a:latin typeface="Arial" panose="020B0604020202020204" pitchFamily="34" charset="0"/>
                <a:ea typeface="等线" panose="02010600030101010101" pitchFamily="2" charset="-122"/>
                <a:cs typeface="Arial" panose="020B0604020202020204" pitchFamily="34" charset="0"/>
              </a:rPr>
              <a:t>+ with </a:t>
            </a:r>
            <a:r>
              <a:rPr lang="zh-CN" altLang="en-US" sz="2800" kern="100" dirty="0">
                <a:solidFill>
                  <a:srgbClr val="7030A0"/>
                </a:solidFill>
                <a:latin typeface="Arial" panose="020B0604020202020204" pitchFamily="34" charset="0"/>
                <a:ea typeface="等线" panose="02010600030101010101" pitchFamily="2" charset="-122"/>
                <a:cs typeface="Arial" panose="020B0604020202020204" pitchFamily="34" charset="0"/>
              </a:rPr>
              <a:t>结构）</a:t>
            </a:r>
            <a:endParaRPr lang="en-US" altLang="zh-CN" sz="2800" kern="100" dirty="0">
              <a:solidFill>
                <a:srgbClr val="7030A0"/>
              </a:solidFill>
              <a:latin typeface="Arial" panose="020B0604020202020204" pitchFamily="34" charset="0"/>
              <a:ea typeface="等线" panose="02010600030101010101" pitchFamily="2" charset="-122"/>
              <a:cs typeface="Arial" panose="020B0604020202020204" pitchFamily="34" charset="0"/>
            </a:endParaRPr>
          </a:p>
          <a:p>
            <a:pPr marL="514350" lvl="0" indent="-514350" eaLnBrk="0" fontAlgn="base" hangingPunct="0">
              <a:lnSpc>
                <a:spcPct val="90000"/>
              </a:lnSpc>
              <a:spcBef>
                <a:spcPct val="0"/>
              </a:spcBef>
              <a:spcAft>
                <a:spcPct val="0"/>
              </a:spcAft>
              <a:buAutoNum type="arabicPeriod" startAt="2"/>
              <a:defRPr/>
            </a:pPr>
            <a:r>
              <a:rPr lang="zh-CN" altLang="en-US" sz="2800" kern="100" dirty="0">
                <a:latin typeface="Arial" panose="020B0604020202020204" pitchFamily="34" charset="0"/>
                <a:ea typeface="等线" panose="02010600030101010101" pitchFamily="2" charset="-122"/>
                <a:cs typeface="Arial" panose="020B0604020202020204" pitchFamily="34" charset="0"/>
              </a:rPr>
              <a:t>（环境场面描写</a:t>
            </a:r>
            <a:r>
              <a:rPr lang="en-US" altLang="zh-CN" sz="2800" kern="100" dirty="0">
                <a:latin typeface="Arial" panose="020B0604020202020204" pitchFamily="34" charset="0"/>
                <a:ea typeface="等线" panose="02010600030101010101" pitchFamily="2" charset="-122"/>
                <a:cs typeface="Arial" panose="020B0604020202020204" pitchFamily="34" charset="0"/>
              </a:rPr>
              <a:t>+</a:t>
            </a:r>
            <a:r>
              <a:rPr lang="zh-CN" altLang="en-US" sz="2800" kern="100" dirty="0">
                <a:latin typeface="Arial" panose="020B0604020202020204" pitchFamily="34" charset="0"/>
                <a:ea typeface="等线" panose="02010600030101010101" pitchFamily="2" charset="-122"/>
                <a:cs typeface="Arial" panose="020B0604020202020204" pitchFamily="34" charset="0"/>
              </a:rPr>
              <a:t>动作描写） </a:t>
            </a:r>
            <a:r>
              <a:rPr lang="en-US" altLang="zh-CN" sz="2800" kern="100" dirty="0">
                <a:solidFill>
                  <a:srgbClr val="C00000"/>
                </a:solidFill>
                <a:latin typeface="Arial" panose="020B0604020202020204" pitchFamily="34" charset="0"/>
                <a:ea typeface="等线" panose="02010600030101010101" pitchFamily="2" charset="-122"/>
                <a:cs typeface="Arial" panose="020B0604020202020204" pitchFamily="34" charset="0"/>
              </a:rPr>
              <a:t>Cheers erupted from the </a:t>
            </a:r>
            <a:endParaRPr lang="en-US" altLang="zh-CN" sz="2800" kern="100" dirty="0">
              <a:solidFill>
                <a:srgbClr val="C00000"/>
              </a:solidFill>
              <a:latin typeface="Arial" panose="020B0604020202020204" pitchFamily="34" charset="0"/>
              <a:ea typeface="等线" panose="02010600030101010101" pitchFamily="2" charset="-122"/>
              <a:cs typeface="Arial" panose="020B0604020202020204" pitchFamily="34" charset="0"/>
            </a:endParaRPr>
          </a:p>
          <a:p>
            <a:pPr lvl="0" eaLnBrk="0" fontAlgn="base" hangingPunct="0">
              <a:lnSpc>
                <a:spcPct val="90000"/>
              </a:lnSpc>
              <a:spcBef>
                <a:spcPct val="0"/>
              </a:spcBef>
              <a:spcAft>
                <a:spcPct val="0"/>
              </a:spcAft>
              <a:defRPr/>
            </a:pPr>
            <a:r>
              <a:rPr lang="en-US" altLang="zh-CN" sz="2800" kern="100" dirty="0">
                <a:solidFill>
                  <a:srgbClr val="C00000"/>
                </a:solidFill>
                <a:latin typeface="Arial" panose="020B0604020202020204" pitchFamily="34" charset="0"/>
                <a:ea typeface="等线" panose="02010600030101010101" pitchFamily="2" charset="-122"/>
                <a:cs typeface="Arial" panose="020B0604020202020204" pitchFamily="34" charset="0"/>
              </a:rPr>
              <a:t>    enthusiastic audience </a:t>
            </a:r>
            <a:r>
              <a:rPr lang="en-US" altLang="zh-CN" sz="2800" i="1" kern="100" dirty="0">
                <a:solidFill>
                  <a:srgbClr val="00B050"/>
                </a:solidFill>
                <a:latin typeface="Arial" panose="020B0604020202020204" pitchFamily="34" charset="0"/>
                <a:ea typeface="等线" panose="02010600030101010101" pitchFamily="2" charset="-122"/>
                <a:cs typeface="Arial" panose="020B0604020202020204" pitchFamily="34" charset="0"/>
              </a:rPr>
              <a:t>the instant the race began.  </a:t>
            </a:r>
            <a:r>
              <a:rPr lang="en-US" altLang="zh-CN" sz="2800" kern="100" dirty="0">
                <a:solidFill>
                  <a:srgbClr val="00B050"/>
                </a:solidFill>
                <a:latin typeface="Arial" panose="020B0604020202020204" pitchFamily="34" charset="0"/>
                <a:ea typeface="等线" panose="02010600030101010101" pitchFamily="2" charset="-122"/>
                <a:cs typeface="Arial" panose="020B0604020202020204" pitchFamily="34" charset="0"/>
              </a:rPr>
              <a:t> </a:t>
            </a:r>
            <a:r>
              <a:rPr lang="zh-CN" altLang="en-US" sz="2800" kern="100" dirty="0">
                <a:solidFill>
                  <a:srgbClr val="0000FF"/>
                </a:solidFill>
                <a:latin typeface="Arial" panose="020B0604020202020204" pitchFamily="34" charset="0"/>
                <a:ea typeface="等线" panose="02010600030101010101" pitchFamily="2" charset="-122"/>
                <a:cs typeface="Arial" panose="020B0604020202020204" pitchFamily="34" charset="0"/>
              </a:rPr>
              <a:t>（ 无灵主语 </a:t>
            </a:r>
            <a:endParaRPr lang="en-US" altLang="zh-CN" sz="2800" kern="100" dirty="0">
              <a:solidFill>
                <a:srgbClr val="0000FF"/>
              </a:solidFill>
              <a:latin typeface="Arial" panose="020B0604020202020204" pitchFamily="34" charset="0"/>
              <a:ea typeface="等线" panose="02010600030101010101" pitchFamily="2" charset="-122"/>
              <a:cs typeface="Arial" panose="020B0604020202020204" pitchFamily="34" charset="0"/>
            </a:endParaRPr>
          </a:p>
          <a:p>
            <a:pPr lvl="0" eaLnBrk="0" fontAlgn="base" hangingPunct="0">
              <a:lnSpc>
                <a:spcPct val="90000"/>
              </a:lnSpc>
              <a:spcBef>
                <a:spcPct val="0"/>
              </a:spcBef>
              <a:spcAft>
                <a:spcPct val="0"/>
              </a:spcAft>
              <a:defRPr/>
            </a:pPr>
            <a:r>
              <a:rPr lang="en-US" altLang="zh-CN" sz="2800" kern="100" dirty="0">
                <a:solidFill>
                  <a:srgbClr val="0000FF"/>
                </a:solidFill>
                <a:latin typeface="Arial" panose="020B0604020202020204" pitchFamily="34" charset="0"/>
                <a:ea typeface="等线" panose="02010600030101010101" pitchFamily="2" charset="-122"/>
                <a:cs typeface="Arial" panose="020B0604020202020204" pitchFamily="34" charset="0"/>
              </a:rPr>
              <a:t>     </a:t>
            </a:r>
            <a:r>
              <a:rPr lang="zh-CN" altLang="en-US" sz="2800" kern="100" dirty="0">
                <a:solidFill>
                  <a:srgbClr val="0000FF"/>
                </a:solidFill>
                <a:latin typeface="Arial" panose="020B0604020202020204" pitchFamily="34" charset="0"/>
                <a:ea typeface="等线" panose="02010600030101010101" pitchFamily="2" charset="-122"/>
                <a:cs typeface="Arial" panose="020B0604020202020204" pitchFamily="34" charset="0"/>
              </a:rPr>
              <a:t>句</a:t>
            </a:r>
            <a:r>
              <a:rPr lang="en-US" altLang="zh-CN" sz="2800" kern="100" dirty="0">
                <a:solidFill>
                  <a:srgbClr val="0000FF"/>
                </a:solidFill>
                <a:latin typeface="Arial" panose="020B0604020202020204" pitchFamily="34" charset="0"/>
                <a:ea typeface="等线" panose="02010600030101010101" pitchFamily="2" charset="-122"/>
                <a:cs typeface="Arial" panose="020B0604020202020204" pitchFamily="34" charset="0"/>
              </a:rPr>
              <a:t>+ </a:t>
            </a:r>
            <a:r>
              <a:rPr lang="zh-CN" altLang="en-US" sz="2800" kern="100" dirty="0">
                <a:solidFill>
                  <a:srgbClr val="0000FF"/>
                </a:solidFill>
                <a:latin typeface="Arial" panose="020B0604020202020204" pitchFamily="34" charset="0"/>
                <a:ea typeface="等线" panose="02010600030101010101" pitchFamily="2" charset="-122"/>
                <a:cs typeface="Arial" panose="020B0604020202020204" pitchFamily="34" charset="0"/>
              </a:rPr>
              <a:t>时间状语从句）</a:t>
            </a:r>
            <a:endParaRPr lang="en-US" altLang="zh-CN" sz="2800" kern="100" dirty="0">
              <a:solidFill>
                <a:srgbClr val="0000FF"/>
              </a:solidFill>
              <a:latin typeface="Arial" panose="020B0604020202020204" pitchFamily="34" charset="0"/>
              <a:ea typeface="等线" panose="02010600030101010101" pitchFamily="2" charset="-122"/>
              <a:cs typeface="Arial" panose="020B0604020202020204" pitchFamily="34" charset="0"/>
            </a:endParaRPr>
          </a:p>
          <a:p>
            <a:pPr lvl="0" eaLnBrk="0" fontAlgn="base" hangingPunct="0">
              <a:lnSpc>
                <a:spcPct val="90000"/>
              </a:lnSpc>
              <a:spcBef>
                <a:spcPct val="0"/>
              </a:spcBef>
              <a:spcAft>
                <a:spcPct val="0"/>
              </a:spcAft>
              <a:defRPr/>
            </a:pPr>
            <a:r>
              <a:rPr lang="en-US" altLang="zh-CN" sz="2800" kern="100" dirty="0">
                <a:latin typeface="Arial" panose="020B0604020202020204" pitchFamily="34" charset="0"/>
                <a:ea typeface="等线" panose="02010600030101010101" pitchFamily="2" charset="-122"/>
                <a:cs typeface="Arial" panose="020B0604020202020204" pitchFamily="34" charset="0"/>
              </a:rPr>
              <a:t>3. </a:t>
            </a:r>
            <a:r>
              <a:rPr lang="zh-CN" altLang="en-US" sz="2800" kern="100" dirty="0">
                <a:latin typeface="Arial" panose="020B0604020202020204" pitchFamily="34" charset="0"/>
                <a:ea typeface="等线" panose="02010600030101010101" pitchFamily="2" charset="-122"/>
                <a:cs typeface="Arial" panose="020B0604020202020204" pitchFamily="34" charset="0"/>
              </a:rPr>
              <a:t>（ 动作描写</a:t>
            </a:r>
            <a:r>
              <a:rPr lang="en-US" altLang="zh-CN" sz="2800" kern="100" dirty="0">
                <a:latin typeface="Arial" panose="020B0604020202020204" pitchFamily="34" charset="0"/>
                <a:ea typeface="等线" panose="02010600030101010101" pitchFamily="2" charset="-122"/>
                <a:cs typeface="Arial" panose="020B0604020202020204" pitchFamily="34" charset="0"/>
              </a:rPr>
              <a:t>+</a:t>
            </a:r>
            <a:r>
              <a:rPr lang="zh-CN" altLang="en-US" sz="2800" kern="100" dirty="0">
                <a:latin typeface="Arial" panose="020B0604020202020204" pitchFamily="34" charset="0"/>
                <a:ea typeface="等线" panose="02010600030101010101" pitchFamily="2" charset="-122"/>
                <a:cs typeface="Arial" panose="020B0604020202020204" pitchFamily="34" charset="0"/>
              </a:rPr>
              <a:t>环境描写）</a:t>
            </a:r>
            <a:r>
              <a:rPr lang="en-US" altLang="zh-CN" sz="2800" kern="100" dirty="0">
                <a:latin typeface="Arial" panose="020B0604020202020204" pitchFamily="34" charset="0"/>
                <a:ea typeface="等线" panose="02010600030101010101" pitchFamily="2" charset="-122"/>
                <a:cs typeface="Arial" panose="020B0604020202020204" pitchFamily="34" charset="0"/>
              </a:rPr>
              <a:t> </a:t>
            </a:r>
            <a:r>
              <a:rPr lang="en-US" altLang="zh-CN" sz="2800" kern="100" dirty="0">
                <a:solidFill>
                  <a:srgbClr val="0000FF"/>
                </a:solidFill>
                <a:latin typeface="Arial" panose="020B0604020202020204" pitchFamily="34" charset="0"/>
                <a:ea typeface="等线" panose="02010600030101010101" pitchFamily="2" charset="-122"/>
                <a:cs typeface="Arial" panose="020B0604020202020204" pitchFamily="34" charset="0"/>
              </a:rPr>
              <a:t>I took steady steps to keep up with other </a:t>
            </a:r>
            <a:endParaRPr lang="en-US" altLang="zh-CN" sz="2800" kern="100" dirty="0">
              <a:solidFill>
                <a:srgbClr val="0000FF"/>
              </a:solidFill>
              <a:latin typeface="Arial" panose="020B0604020202020204" pitchFamily="34" charset="0"/>
              <a:ea typeface="等线" panose="02010600030101010101" pitchFamily="2" charset="-122"/>
              <a:cs typeface="Arial" panose="020B0604020202020204" pitchFamily="34" charset="0"/>
            </a:endParaRPr>
          </a:p>
          <a:p>
            <a:pPr lvl="0" eaLnBrk="0" fontAlgn="base" hangingPunct="0">
              <a:lnSpc>
                <a:spcPct val="90000"/>
              </a:lnSpc>
              <a:spcBef>
                <a:spcPct val="0"/>
              </a:spcBef>
              <a:spcAft>
                <a:spcPct val="0"/>
              </a:spcAft>
              <a:defRPr/>
            </a:pPr>
            <a:r>
              <a:rPr lang="en-US" altLang="zh-CN" sz="2800" kern="100" dirty="0">
                <a:solidFill>
                  <a:srgbClr val="0000FF"/>
                </a:solidFill>
                <a:latin typeface="Arial" panose="020B0604020202020204" pitchFamily="34" charset="0"/>
                <a:ea typeface="等线" panose="02010600030101010101" pitchFamily="2" charset="-122"/>
                <a:cs typeface="Arial" panose="020B0604020202020204" pitchFamily="34" charset="0"/>
              </a:rPr>
              <a:t>     runners, </a:t>
            </a:r>
            <a:r>
              <a:rPr lang="en-US" altLang="zh-CN" sz="2800" kern="100" dirty="0">
                <a:solidFill>
                  <a:srgbClr val="C00000"/>
                </a:solidFill>
                <a:latin typeface="Arial" panose="020B0604020202020204" pitchFamily="34" charset="0"/>
                <a:ea typeface="等线" panose="02010600030101010101" pitchFamily="2" charset="-122"/>
                <a:cs typeface="Arial" panose="020B0604020202020204" pitchFamily="34" charset="0"/>
              </a:rPr>
              <a:t>the gentle breeze brushing my face.  </a:t>
            </a:r>
            <a:r>
              <a:rPr lang="en-US" altLang="zh-CN" sz="2800" kern="100" dirty="0">
                <a:solidFill>
                  <a:srgbClr val="0000FF"/>
                </a:solidFill>
                <a:latin typeface="Arial" panose="020B0604020202020204" pitchFamily="34" charset="0"/>
                <a:ea typeface="等线" panose="02010600030101010101" pitchFamily="2" charset="-122"/>
                <a:cs typeface="Arial" panose="020B0604020202020204" pitchFamily="34" charset="0"/>
              </a:rPr>
              <a:t>  ( </a:t>
            </a:r>
            <a:r>
              <a:rPr lang="en-US" altLang="zh-CN" sz="2800" kern="100" dirty="0" err="1">
                <a:solidFill>
                  <a:srgbClr val="0000FF"/>
                </a:solidFill>
                <a:latin typeface="Arial" panose="020B0604020202020204" pitchFamily="34" charset="0"/>
                <a:ea typeface="等线" panose="02010600030101010101" pitchFamily="2" charset="-122"/>
                <a:cs typeface="Arial" panose="020B0604020202020204" pitchFamily="34" charset="0"/>
              </a:rPr>
              <a:t>sb</a:t>
            </a:r>
            <a:r>
              <a:rPr lang="en-US" altLang="zh-CN" sz="2800" kern="100" dirty="0">
                <a:solidFill>
                  <a:srgbClr val="0000FF"/>
                </a:solidFill>
                <a:latin typeface="Arial" panose="020B0604020202020204" pitchFamily="34" charset="0"/>
                <a:ea typeface="等线" panose="02010600030101010101" pitchFamily="2" charset="-122"/>
                <a:cs typeface="Arial" panose="020B0604020202020204" pitchFamily="34" charset="0"/>
              </a:rPr>
              <a:t> did </a:t>
            </a:r>
            <a:r>
              <a:rPr lang="en-US" altLang="zh-CN" sz="2800" kern="100" dirty="0" err="1">
                <a:solidFill>
                  <a:srgbClr val="0000FF"/>
                </a:solidFill>
                <a:latin typeface="Arial" panose="020B0604020202020204" pitchFamily="34" charset="0"/>
                <a:ea typeface="等线" panose="02010600030101010101" pitchFamily="2" charset="-122"/>
                <a:cs typeface="Arial" panose="020B0604020202020204" pitchFamily="34" charset="0"/>
              </a:rPr>
              <a:t>sth</a:t>
            </a:r>
            <a:r>
              <a:rPr lang="en-US" altLang="zh-CN" sz="2800" kern="100" dirty="0">
                <a:solidFill>
                  <a:srgbClr val="0000FF"/>
                </a:solidFill>
                <a:latin typeface="Arial" panose="020B0604020202020204" pitchFamily="34" charset="0"/>
                <a:ea typeface="等线" panose="02010600030101010101" pitchFamily="2" charset="-122"/>
                <a:cs typeface="Arial" panose="020B0604020202020204" pitchFamily="34" charset="0"/>
              </a:rPr>
              <a:t>,  </a:t>
            </a:r>
            <a:r>
              <a:rPr lang="zh-CN" altLang="en-US" sz="2800" kern="100" dirty="0">
                <a:solidFill>
                  <a:srgbClr val="C00000"/>
                </a:solidFill>
                <a:latin typeface="Arial" panose="020B0604020202020204" pitchFamily="34" charset="0"/>
                <a:ea typeface="等线" panose="02010600030101010101" pitchFamily="2" charset="-122"/>
                <a:cs typeface="Arial" panose="020B0604020202020204" pitchFamily="34" charset="0"/>
              </a:rPr>
              <a:t>独立主格） </a:t>
            </a:r>
            <a:endParaRPr lang="en-US" altLang="zh-CN" sz="2800" kern="100" dirty="0">
              <a:solidFill>
                <a:srgbClr val="C00000"/>
              </a:solidFill>
              <a:latin typeface="Arial" panose="020B0604020202020204" pitchFamily="34" charset="0"/>
              <a:ea typeface="等线" panose="02010600030101010101" pitchFamily="2" charset="-122"/>
              <a:cs typeface="Arial" panose="020B0604020202020204" pitchFamily="34" charset="0"/>
            </a:endParaRPr>
          </a:p>
          <a:p>
            <a:pPr marL="514350" lvl="0" indent="-514350" eaLnBrk="0" fontAlgn="base" hangingPunct="0">
              <a:lnSpc>
                <a:spcPct val="90000"/>
              </a:lnSpc>
              <a:spcBef>
                <a:spcPct val="0"/>
              </a:spcBef>
              <a:spcAft>
                <a:spcPct val="0"/>
              </a:spcAft>
              <a:buAutoNum type="arabicPeriod" startAt="4"/>
              <a:defRPr/>
            </a:pPr>
            <a:r>
              <a:rPr lang="en-US" altLang="zh-CN" sz="2800" kern="100" dirty="0">
                <a:latin typeface="Arial" panose="020B0604020202020204" pitchFamily="34" charset="0"/>
                <a:ea typeface="等线" panose="02010600030101010101" pitchFamily="2" charset="-122"/>
                <a:cs typeface="Arial" panose="020B0604020202020204" pitchFamily="34" charset="0"/>
              </a:rPr>
              <a:t>(</a:t>
            </a:r>
            <a:r>
              <a:rPr lang="zh-CN" altLang="en-US" sz="2800" kern="100" dirty="0">
                <a:latin typeface="Arial" panose="020B0604020202020204" pitchFamily="34" charset="0"/>
                <a:ea typeface="等线" panose="02010600030101010101" pitchFamily="2" charset="-122"/>
                <a:cs typeface="Arial" panose="020B0604020202020204" pitchFamily="34" charset="0"/>
              </a:rPr>
              <a:t>场景描写</a:t>
            </a:r>
            <a:r>
              <a:rPr lang="en-US" altLang="zh-CN" sz="2800" kern="100" dirty="0">
                <a:latin typeface="Arial" panose="020B0604020202020204" pitchFamily="34" charset="0"/>
                <a:ea typeface="等线" panose="02010600030101010101" pitchFamily="2" charset="-122"/>
                <a:cs typeface="Arial" panose="020B0604020202020204" pitchFamily="34" charset="0"/>
              </a:rPr>
              <a:t>+</a:t>
            </a:r>
            <a:r>
              <a:rPr lang="zh-CN" altLang="en-US" sz="2800" kern="100" dirty="0">
                <a:latin typeface="Arial" panose="020B0604020202020204" pitchFamily="34" charset="0"/>
                <a:ea typeface="等线" panose="02010600030101010101" pitchFamily="2" charset="-122"/>
                <a:cs typeface="Arial" panose="020B0604020202020204" pitchFamily="34" charset="0"/>
              </a:rPr>
              <a:t>心理活动） </a:t>
            </a:r>
            <a:r>
              <a:rPr lang="en-US" altLang="zh-CN" sz="2800" kern="100" dirty="0">
                <a:solidFill>
                  <a:srgbClr val="0000FF"/>
                </a:solidFill>
                <a:latin typeface="Arial" panose="020B0604020202020204" pitchFamily="34" charset="0"/>
                <a:ea typeface="等线" panose="02010600030101010101" pitchFamily="2" charset="-122"/>
                <a:cs typeface="Arial" panose="020B0604020202020204" pitchFamily="34" charset="0"/>
              </a:rPr>
              <a:t>Despite the painful slowness and my out- of-</a:t>
            </a:r>
            <a:endParaRPr lang="en-US" altLang="zh-CN" sz="2800" kern="100" dirty="0">
              <a:solidFill>
                <a:srgbClr val="0000FF"/>
              </a:solidFill>
              <a:latin typeface="Arial" panose="020B0604020202020204" pitchFamily="34" charset="0"/>
              <a:ea typeface="等线" panose="02010600030101010101" pitchFamily="2" charset="-122"/>
              <a:cs typeface="Arial" panose="020B0604020202020204" pitchFamily="34" charset="0"/>
            </a:endParaRPr>
          </a:p>
          <a:p>
            <a:pPr lvl="0" eaLnBrk="0" fontAlgn="base" hangingPunct="0">
              <a:lnSpc>
                <a:spcPct val="90000"/>
              </a:lnSpc>
              <a:spcBef>
                <a:spcPct val="0"/>
              </a:spcBef>
              <a:spcAft>
                <a:spcPct val="0"/>
              </a:spcAft>
              <a:defRPr/>
            </a:pPr>
            <a:r>
              <a:rPr lang="en-US" altLang="zh-CN" sz="2800" kern="100" dirty="0">
                <a:solidFill>
                  <a:srgbClr val="0000FF"/>
                </a:solidFill>
                <a:latin typeface="Arial" panose="020B0604020202020204" pitchFamily="34" charset="0"/>
                <a:ea typeface="等线" panose="02010600030101010101" pitchFamily="2" charset="-122"/>
                <a:cs typeface="Arial" panose="020B0604020202020204" pitchFamily="34" charset="0"/>
              </a:rPr>
              <a:t>     breath state, what emerged from the half marathon was a definite sense </a:t>
            </a:r>
            <a:endParaRPr lang="en-US" altLang="zh-CN" sz="2800" kern="100" dirty="0">
              <a:solidFill>
                <a:srgbClr val="0000FF"/>
              </a:solidFill>
              <a:latin typeface="Arial" panose="020B0604020202020204" pitchFamily="34" charset="0"/>
              <a:ea typeface="等线" panose="02010600030101010101" pitchFamily="2" charset="-122"/>
              <a:cs typeface="Arial" panose="020B0604020202020204" pitchFamily="34" charset="0"/>
            </a:endParaRPr>
          </a:p>
          <a:p>
            <a:pPr lvl="0" eaLnBrk="0" fontAlgn="base" hangingPunct="0">
              <a:lnSpc>
                <a:spcPct val="90000"/>
              </a:lnSpc>
              <a:spcBef>
                <a:spcPct val="0"/>
              </a:spcBef>
              <a:spcAft>
                <a:spcPct val="0"/>
              </a:spcAft>
              <a:defRPr/>
            </a:pPr>
            <a:r>
              <a:rPr lang="en-US" altLang="zh-CN" sz="2800" kern="100" dirty="0">
                <a:solidFill>
                  <a:srgbClr val="0000FF"/>
                </a:solidFill>
                <a:latin typeface="Arial" panose="020B0604020202020204" pitchFamily="34" charset="0"/>
                <a:ea typeface="等线" panose="02010600030101010101" pitchFamily="2" charset="-122"/>
                <a:cs typeface="Arial" panose="020B0604020202020204" pitchFamily="34" charset="0"/>
              </a:rPr>
              <a:t>     of happiness and freedom.  </a:t>
            </a:r>
            <a:r>
              <a:rPr lang="zh-CN" altLang="en-US" sz="2800" kern="100" dirty="0">
                <a:solidFill>
                  <a:srgbClr val="9900CC"/>
                </a:solidFill>
                <a:latin typeface="Arial" panose="020B0604020202020204" pitchFamily="34" charset="0"/>
                <a:ea typeface="等线" panose="02010600030101010101" pitchFamily="2" charset="-122"/>
                <a:cs typeface="Arial" panose="020B0604020202020204" pitchFamily="34" charset="0"/>
              </a:rPr>
              <a:t>（ 介词短语， 主语从句 ； ）</a:t>
            </a:r>
            <a:endParaRPr lang="en-US" altLang="zh-CN" sz="2800" kern="100" dirty="0">
              <a:solidFill>
                <a:srgbClr val="9900CC"/>
              </a:solidFill>
              <a:latin typeface="Arial" panose="020B0604020202020204" pitchFamily="34" charset="0"/>
              <a:ea typeface="等线" panose="02010600030101010101" pitchFamily="2" charset="-122"/>
              <a:cs typeface="Arial" panose="020B0604020202020204" pitchFamily="3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文本框 2"/>
          <p:cNvSpPr txBox="1"/>
          <p:nvPr/>
        </p:nvSpPr>
        <p:spPr>
          <a:xfrm>
            <a:off x="-1" y="847491"/>
            <a:ext cx="12192001" cy="4081117"/>
          </a:xfrm>
          <a:prstGeom prst="rect">
            <a:avLst/>
          </a:prstGeom>
          <a:solidFill>
            <a:schemeClr val="bg1"/>
          </a:solidFill>
        </p:spPr>
        <p:txBody>
          <a:bodyPr wrap="square">
            <a:spAutoFit/>
          </a:bodyPr>
          <a:lstStyle/>
          <a:p>
            <a:pPr lvl="0" indent="457200" eaLnBrk="0" fontAlgn="base" hangingPunct="0">
              <a:lnSpc>
                <a:spcPct val="90000"/>
              </a:lnSpc>
              <a:spcBef>
                <a:spcPct val="0"/>
              </a:spcBef>
              <a:spcAft>
                <a:spcPct val="0"/>
              </a:spcAft>
              <a:defRPr/>
            </a:pPr>
            <a:r>
              <a:rPr lang="zh-CN" altLang="en-US" sz="3200" kern="100" dirty="0">
                <a:solidFill>
                  <a:srgbClr val="0000FF"/>
                </a:solidFill>
                <a:latin typeface="Arial" panose="020B0604020202020204" pitchFamily="34" charset="0"/>
                <a:ea typeface="Tahoma" panose="020B0604030504040204" pitchFamily="34" charset="0"/>
                <a:cs typeface="Arial" panose="020B0604020202020204" pitchFamily="34" charset="0"/>
              </a:rPr>
              <a:t>句式拆解： </a:t>
            </a:r>
            <a:r>
              <a:rPr lang="en-US" altLang="zh-CN" sz="3200" i="1" kern="100" dirty="0">
                <a:solidFill>
                  <a:srgbClr val="0000FF"/>
                </a:solidFill>
                <a:latin typeface="Arial" panose="020B0604020202020204" pitchFamily="34" charset="0"/>
                <a:ea typeface="Tahoma" panose="020B0604030504040204" pitchFamily="34" charset="0"/>
                <a:cs typeface="Arial" panose="020B0604020202020204" pitchFamily="34" charset="0"/>
              </a:rPr>
              <a:t>Para2: </a:t>
            </a:r>
            <a:endParaRPr lang="en-US" altLang="zh-CN" sz="3200" i="1" kern="100" dirty="0">
              <a:solidFill>
                <a:srgbClr val="0000FF"/>
              </a:solidFill>
              <a:latin typeface="Arial" panose="020B0604020202020204" pitchFamily="34" charset="0"/>
              <a:ea typeface="Tahoma" panose="020B0604030504040204" pitchFamily="34" charset="0"/>
              <a:cs typeface="Arial" panose="020B0604020202020204" pitchFamily="34" charset="0"/>
            </a:endParaRPr>
          </a:p>
          <a:p>
            <a:pPr lvl="0" indent="457200" eaLnBrk="0" fontAlgn="base" hangingPunct="0">
              <a:lnSpc>
                <a:spcPct val="90000"/>
              </a:lnSpc>
              <a:spcBef>
                <a:spcPct val="0"/>
              </a:spcBef>
              <a:spcAft>
                <a:spcPct val="0"/>
              </a:spcAft>
              <a:defRPr/>
            </a:pPr>
            <a:endParaRPr lang="en-US" altLang="zh-CN" sz="3200" i="1" kern="100" dirty="0">
              <a:solidFill>
                <a:srgbClr val="0000FF"/>
              </a:solidFill>
              <a:latin typeface="Arial" panose="020B0604020202020204" pitchFamily="34" charset="0"/>
              <a:ea typeface="Tahoma" panose="020B0604030504040204" pitchFamily="34" charset="0"/>
              <a:cs typeface="Arial" panose="020B0604020202020204" pitchFamily="34" charset="0"/>
            </a:endParaRPr>
          </a:p>
          <a:p>
            <a:pPr marL="514350" lvl="0" indent="-514350" eaLnBrk="0" fontAlgn="base" hangingPunct="0">
              <a:lnSpc>
                <a:spcPct val="90000"/>
              </a:lnSpc>
              <a:spcBef>
                <a:spcPct val="0"/>
              </a:spcBef>
              <a:spcAft>
                <a:spcPct val="0"/>
              </a:spcAft>
              <a:buAutoNum type="arabicPeriod" startAt="5"/>
              <a:defRPr/>
            </a:pPr>
            <a:r>
              <a:rPr lang="zh-CN" altLang="en-US" sz="3200" kern="100" dirty="0">
                <a:latin typeface="Arial" panose="020B0604020202020204" pitchFamily="34" charset="0"/>
                <a:ea typeface="等线" panose="02010600030101010101" pitchFamily="2" charset="-122"/>
                <a:cs typeface="Arial" panose="020B0604020202020204" pitchFamily="34" charset="0"/>
              </a:rPr>
              <a:t>（ 动作描写</a:t>
            </a:r>
            <a:r>
              <a:rPr lang="en-US" altLang="zh-CN" sz="3200" kern="100" dirty="0">
                <a:latin typeface="Arial" panose="020B0604020202020204" pitchFamily="34" charset="0"/>
                <a:ea typeface="等线" panose="02010600030101010101" pitchFamily="2" charset="-122"/>
                <a:cs typeface="Arial" panose="020B0604020202020204" pitchFamily="34" charset="0"/>
              </a:rPr>
              <a:t>+</a:t>
            </a:r>
            <a:r>
              <a:rPr lang="zh-CN" altLang="en-US" sz="3200" kern="100" dirty="0">
                <a:latin typeface="Arial" panose="020B0604020202020204" pitchFamily="34" charset="0"/>
                <a:ea typeface="等线" panose="02010600030101010101" pitchFamily="2" charset="-122"/>
                <a:cs typeface="Arial" panose="020B0604020202020204" pitchFamily="34" charset="0"/>
              </a:rPr>
              <a:t>心理活动） </a:t>
            </a:r>
            <a:r>
              <a:rPr lang="en-US" altLang="zh-CN" sz="3200" kern="100" dirty="0">
                <a:latin typeface="Arial" panose="020B0604020202020204" pitchFamily="34" charset="0"/>
                <a:ea typeface="等线" panose="02010600030101010101" pitchFamily="2" charset="-122"/>
                <a:cs typeface="Arial" panose="020B0604020202020204" pitchFamily="34" charset="0"/>
              </a:rPr>
              <a:t> </a:t>
            </a:r>
            <a:r>
              <a:rPr lang="en-US" altLang="zh-CN" sz="3200" kern="100" dirty="0">
                <a:solidFill>
                  <a:srgbClr val="C00000"/>
                </a:solidFill>
                <a:latin typeface="Arial" panose="020B0604020202020204" pitchFamily="34" charset="0"/>
                <a:ea typeface="等线" panose="02010600030101010101" pitchFamily="2" charset="-122"/>
                <a:cs typeface="Arial" panose="020B0604020202020204" pitchFamily="34" charset="0"/>
              </a:rPr>
              <a:t>Crossing the finish line </a:t>
            </a:r>
            <a:r>
              <a:rPr lang="en-US" altLang="zh-CN" sz="3200" kern="100" dirty="0">
                <a:solidFill>
                  <a:srgbClr val="0000FF"/>
                </a:solidFill>
                <a:latin typeface="Arial" panose="020B0604020202020204" pitchFamily="34" charset="0"/>
                <a:ea typeface="等线" panose="02010600030101010101" pitchFamily="2" charset="-122"/>
                <a:cs typeface="Arial" panose="020B0604020202020204" pitchFamily="34" charset="0"/>
              </a:rPr>
              <a:t>was one of the </a:t>
            </a:r>
            <a:endParaRPr lang="en-US" altLang="zh-CN" sz="3200" kern="100" dirty="0">
              <a:solidFill>
                <a:srgbClr val="0000FF"/>
              </a:solidFill>
              <a:latin typeface="Arial" panose="020B0604020202020204" pitchFamily="34" charset="0"/>
              <a:ea typeface="等线" panose="02010600030101010101" pitchFamily="2" charset="-122"/>
              <a:cs typeface="Arial" panose="020B0604020202020204" pitchFamily="34" charset="0"/>
            </a:endParaRPr>
          </a:p>
          <a:p>
            <a:pPr lvl="0" eaLnBrk="0" fontAlgn="base" hangingPunct="0">
              <a:lnSpc>
                <a:spcPct val="90000"/>
              </a:lnSpc>
              <a:spcBef>
                <a:spcPct val="0"/>
              </a:spcBef>
              <a:spcAft>
                <a:spcPct val="0"/>
              </a:spcAft>
              <a:defRPr/>
            </a:pPr>
            <a:r>
              <a:rPr lang="en-US" altLang="zh-CN" sz="3200" kern="100" dirty="0">
                <a:solidFill>
                  <a:srgbClr val="0000FF"/>
                </a:solidFill>
                <a:latin typeface="Arial" panose="020B0604020202020204" pitchFamily="34" charset="0"/>
                <a:ea typeface="等线" panose="02010600030101010101" pitchFamily="2" charset="-122"/>
                <a:cs typeface="Arial" panose="020B0604020202020204" pitchFamily="34" charset="0"/>
              </a:rPr>
              <a:t>      most emotional moments in my life.  </a:t>
            </a:r>
            <a:r>
              <a:rPr lang="zh-CN" altLang="en-US" sz="3200" kern="100" dirty="0">
                <a:solidFill>
                  <a:srgbClr val="9900CC"/>
                </a:solidFill>
                <a:latin typeface="Arial" panose="020B0604020202020204" pitchFamily="34" charset="0"/>
                <a:ea typeface="等线" panose="02010600030101010101" pitchFamily="2" charset="-122"/>
                <a:cs typeface="Arial" panose="020B0604020202020204" pitchFamily="34" charset="0"/>
              </a:rPr>
              <a:t>（ 动名词作主语）</a:t>
            </a:r>
            <a:endParaRPr lang="en-US" altLang="zh-CN" sz="3200" kern="100" dirty="0">
              <a:solidFill>
                <a:srgbClr val="9900CC"/>
              </a:solidFill>
              <a:latin typeface="Arial" panose="020B0604020202020204" pitchFamily="34" charset="0"/>
              <a:ea typeface="等线" panose="02010600030101010101" pitchFamily="2" charset="-122"/>
              <a:cs typeface="Arial" panose="020B0604020202020204" pitchFamily="34" charset="0"/>
            </a:endParaRPr>
          </a:p>
          <a:p>
            <a:pPr marL="514350" lvl="0" indent="-514350" eaLnBrk="0" fontAlgn="base" hangingPunct="0">
              <a:lnSpc>
                <a:spcPct val="90000"/>
              </a:lnSpc>
              <a:spcBef>
                <a:spcPct val="0"/>
              </a:spcBef>
              <a:spcAft>
                <a:spcPct val="0"/>
              </a:spcAft>
              <a:buAutoNum type="arabicPeriod" startAt="6"/>
              <a:defRPr/>
            </a:pPr>
            <a:r>
              <a:rPr lang="zh-CN" altLang="en-US" sz="3200" kern="100" dirty="0">
                <a:latin typeface="Arial" panose="020B0604020202020204" pitchFamily="34" charset="0"/>
                <a:ea typeface="等线" panose="02010600030101010101" pitchFamily="2" charset="-122"/>
                <a:cs typeface="Arial" panose="020B0604020202020204" pitchFamily="34" charset="0"/>
              </a:rPr>
              <a:t>（ 心理活动</a:t>
            </a:r>
            <a:r>
              <a:rPr lang="en-US" altLang="zh-CN" sz="3200" kern="100" dirty="0">
                <a:latin typeface="Arial" panose="020B0604020202020204" pitchFamily="34" charset="0"/>
                <a:ea typeface="等线" panose="02010600030101010101" pitchFamily="2" charset="-122"/>
                <a:cs typeface="Arial" panose="020B0604020202020204" pitchFamily="34" charset="0"/>
              </a:rPr>
              <a:t>+</a:t>
            </a:r>
            <a:r>
              <a:rPr lang="zh-CN" altLang="en-US" sz="3200" kern="100" dirty="0">
                <a:latin typeface="Arial" panose="020B0604020202020204" pitchFamily="34" charset="0"/>
                <a:ea typeface="等线" panose="02010600030101010101" pitchFamily="2" charset="-122"/>
                <a:cs typeface="Arial" panose="020B0604020202020204" pitchFamily="34" charset="0"/>
              </a:rPr>
              <a:t>动作描写） </a:t>
            </a:r>
            <a:r>
              <a:rPr lang="en-US" altLang="zh-CN" sz="3200" kern="100" dirty="0">
                <a:solidFill>
                  <a:srgbClr val="FF0000"/>
                </a:solidFill>
                <a:latin typeface="Arial" panose="020B0604020202020204" pitchFamily="34" charset="0"/>
                <a:ea typeface="等线" panose="02010600030101010101" pitchFamily="2" charset="-122"/>
                <a:cs typeface="Arial" panose="020B0604020202020204" pitchFamily="34" charset="0"/>
              </a:rPr>
              <a:t>With this small victory, </a:t>
            </a:r>
            <a:r>
              <a:rPr lang="en-US" altLang="zh-CN" sz="3200" kern="100" dirty="0">
                <a:solidFill>
                  <a:srgbClr val="0000FF"/>
                </a:solidFill>
                <a:latin typeface="Arial" panose="020B0604020202020204" pitchFamily="34" charset="0"/>
                <a:ea typeface="等线" panose="02010600030101010101" pitchFamily="2" charset="-122"/>
                <a:cs typeface="Arial" panose="020B0604020202020204" pitchFamily="34" charset="0"/>
              </a:rPr>
              <a:t>I had proved to </a:t>
            </a:r>
            <a:endParaRPr lang="en-US" altLang="zh-CN" sz="3200" kern="100" dirty="0">
              <a:solidFill>
                <a:srgbClr val="0000FF"/>
              </a:solidFill>
              <a:latin typeface="Arial" panose="020B0604020202020204" pitchFamily="34" charset="0"/>
              <a:ea typeface="等线" panose="02010600030101010101" pitchFamily="2" charset="-122"/>
              <a:cs typeface="Arial" panose="020B0604020202020204" pitchFamily="34" charset="0"/>
            </a:endParaRPr>
          </a:p>
          <a:p>
            <a:pPr lvl="0" eaLnBrk="0" fontAlgn="base" hangingPunct="0">
              <a:lnSpc>
                <a:spcPct val="90000"/>
              </a:lnSpc>
              <a:spcBef>
                <a:spcPct val="0"/>
              </a:spcBef>
              <a:spcAft>
                <a:spcPct val="0"/>
              </a:spcAft>
              <a:defRPr/>
            </a:pPr>
            <a:r>
              <a:rPr lang="en-US" altLang="zh-CN" sz="3200" kern="100" dirty="0">
                <a:solidFill>
                  <a:srgbClr val="0000FF"/>
                </a:solidFill>
                <a:latin typeface="Arial" panose="020B0604020202020204" pitchFamily="34" charset="0"/>
                <a:ea typeface="等线" panose="02010600030101010101" pitchFamily="2" charset="-122"/>
                <a:cs typeface="Arial" panose="020B0604020202020204" pitchFamily="34" charset="0"/>
              </a:rPr>
              <a:t>      the world and myself that </a:t>
            </a:r>
            <a:r>
              <a:rPr lang="en-US" altLang="zh-CN" sz="3200" kern="100" dirty="0">
                <a:solidFill>
                  <a:srgbClr val="00B050"/>
                </a:solidFill>
                <a:latin typeface="Arial" panose="020B0604020202020204" pitchFamily="34" charset="0"/>
                <a:ea typeface="等线" panose="02010600030101010101" pitchFamily="2" charset="-122"/>
                <a:cs typeface="Arial" panose="020B0604020202020204" pitchFamily="34" charset="0"/>
              </a:rPr>
              <a:t>no matter what life throws at us, </a:t>
            </a:r>
            <a:r>
              <a:rPr lang="en-US" altLang="zh-CN" sz="3200" kern="100" dirty="0">
                <a:solidFill>
                  <a:srgbClr val="0000FF"/>
                </a:solidFill>
                <a:latin typeface="Arial" panose="020B0604020202020204" pitchFamily="34" charset="0"/>
                <a:ea typeface="等线" panose="02010600030101010101" pitchFamily="2" charset="-122"/>
                <a:cs typeface="Arial" panose="020B0604020202020204" pitchFamily="34" charset="0"/>
              </a:rPr>
              <a:t>we </a:t>
            </a:r>
            <a:endParaRPr lang="en-US" altLang="zh-CN" sz="3200" kern="100" dirty="0">
              <a:solidFill>
                <a:srgbClr val="0000FF"/>
              </a:solidFill>
              <a:latin typeface="Arial" panose="020B0604020202020204" pitchFamily="34" charset="0"/>
              <a:ea typeface="等线" panose="02010600030101010101" pitchFamily="2" charset="-122"/>
              <a:cs typeface="Arial" panose="020B0604020202020204" pitchFamily="34" charset="0"/>
            </a:endParaRPr>
          </a:p>
          <a:p>
            <a:pPr lvl="0" eaLnBrk="0" fontAlgn="base" hangingPunct="0">
              <a:lnSpc>
                <a:spcPct val="90000"/>
              </a:lnSpc>
              <a:spcBef>
                <a:spcPct val="0"/>
              </a:spcBef>
              <a:spcAft>
                <a:spcPct val="0"/>
              </a:spcAft>
              <a:defRPr/>
            </a:pPr>
            <a:r>
              <a:rPr lang="en-US" altLang="zh-CN" sz="3200" kern="100" dirty="0">
                <a:solidFill>
                  <a:srgbClr val="0000FF"/>
                </a:solidFill>
                <a:latin typeface="Arial" panose="020B0604020202020204" pitchFamily="34" charset="0"/>
                <a:ea typeface="等线" panose="02010600030101010101" pitchFamily="2" charset="-122"/>
                <a:cs typeface="Arial" panose="020B0604020202020204" pitchFamily="34" charset="0"/>
              </a:rPr>
              <a:t>      can always</a:t>
            </a:r>
            <a:r>
              <a:rPr lang="en-US" altLang="zh-CN" sz="3200" kern="100" dirty="0">
                <a:latin typeface="Arial" panose="020B0604020202020204" pitchFamily="34" charset="0"/>
                <a:ea typeface="等线" panose="02010600030101010101" pitchFamily="2" charset="-122"/>
                <a:cs typeface="Arial" panose="020B0604020202020204" pitchFamily="34" charset="0"/>
              </a:rPr>
              <a:t> recover </a:t>
            </a:r>
            <a:r>
              <a:rPr lang="en-US" altLang="zh-CN" sz="3200" kern="100" dirty="0">
                <a:solidFill>
                  <a:srgbClr val="0000FF"/>
                </a:solidFill>
                <a:latin typeface="Arial" panose="020B0604020202020204" pitchFamily="34" charset="0"/>
                <a:ea typeface="等线" panose="02010600030101010101" pitchFamily="2" charset="-122"/>
                <a:cs typeface="Arial" panose="020B0604020202020204" pitchFamily="34" charset="0"/>
              </a:rPr>
              <a:t>strength, faith and bravery to rise above it </a:t>
            </a:r>
            <a:endParaRPr lang="en-US" altLang="zh-CN" sz="3200" kern="100" dirty="0">
              <a:solidFill>
                <a:srgbClr val="0000FF"/>
              </a:solidFill>
              <a:latin typeface="Arial" panose="020B0604020202020204" pitchFamily="34" charset="0"/>
              <a:ea typeface="等线" panose="02010600030101010101" pitchFamily="2" charset="-122"/>
              <a:cs typeface="Arial" panose="020B0604020202020204" pitchFamily="34" charset="0"/>
            </a:endParaRPr>
          </a:p>
          <a:p>
            <a:pPr lvl="0" eaLnBrk="0" fontAlgn="base" hangingPunct="0">
              <a:lnSpc>
                <a:spcPct val="90000"/>
              </a:lnSpc>
              <a:spcBef>
                <a:spcPct val="0"/>
              </a:spcBef>
              <a:spcAft>
                <a:spcPct val="0"/>
              </a:spcAft>
              <a:defRPr/>
            </a:pPr>
            <a:r>
              <a:rPr lang="en-US" altLang="zh-CN" sz="3200" kern="100" dirty="0">
                <a:solidFill>
                  <a:srgbClr val="0000FF"/>
                </a:solidFill>
                <a:latin typeface="Arial" panose="020B0604020202020204" pitchFamily="34" charset="0"/>
                <a:ea typeface="等线" panose="02010600030101010101" pitchFamily="2" charset="-122"/>
                <a:cs typeface="Arial" panose="020B0604020202020204" pitchFamily="34" charset="0"/>
              </a:rPr>
              <a:t>     </a:t>
            </a:r>
            <a:r>
              <a:rPr lang="en-US" altLang="zh-CN" sz="3200" kern="100" dirty="0">
                <a:solidFill>
                  <a:srgbClr val="C00000"/>
                </a:solidFill>
                <a:latin typeface="Arial" panose="020B0604020202020204" pitchFamily="34" charset="0"/>
                <a:ea typeface="等线" panose="02010600030101010101" pitchFamily="2" charset="-122"/>
                <a:cs typeface="Arial" panose="020B0604020202020204" pitchFamily="34" charset="0"/>
              </a:rPr>
              <a:t>and</a:t>
            </a:r>
            <a:r>
              <a:rPr lang="en-US" altLang="zh-CN" sz="3200" kern="100" dirty="0">
                <a:solidFill>
                  <a:srgbClr val="0000FF"/>
                </a:solidFill>
                <a:latin typeface="Arial" panose="020B0604020202020204" pitchFamily="34" charset="0"/>
                <a:ea typeface="等线" panose="02010600030101010101" pitchFamily="2" charset="-122"/>
                <a:cs typeface="Arial" panose="020B0604020202020204" pitchFamily="34" charset="0"/>
              </a:rPr>
              <a:t> </a:t>
            </a:r>
            <a:r>
              <a:rPr lang="en-US" altLang="zh-CN" sz="3200" kern="100" dirty="0">
                <a:latin typeface="Arial" panose="020B0604020202020204" pitchFamily="34" charset="0"/>
                <a:ea typeface="等线" panose="02010600030101010101" pitchFamily="2" charset="-122"/>
                <a:cs typeface="Arial" panose="020B0604020202020204" pitchFamily="34" charset="0"/>
              </a:rPr>
              <a:t>embrace</a:t>
            </a:r>
            <a:r>
              <a:rPr lang="en-US" altLang="zh-CN" sz="3200" kern="100" dirty="0">
                <a:solidFill>
                  <a:srgbClr val="0000FF"/>
                </a:solidFill>
                <a:latin typeface="Arial" panose="020B0604020202020204" pitchFamily="34" charset="0"/>
                <a:ea typeface="等线" panose="02010600030101010101" pitchFamily="2" charset="-122"/>
                <a:cs typeface="Arial" panose="020B0604020202020204" pitchFamily="34" charset="0"/>
              </a:rPr>
              <a:t> life with courage and optimism.  ( </a:t>
            </a:r>
            <a:r>
              <a:rPr lang="en-US" altLang="zh-CN" sz="3200" kern="100" dirty="0">
                <a:solidFill>
                  <a:srgbClr val="9900CC"/>
                </a:solidFill>
                <a:latin typeface="Arial" panose="020B0604020202020204" pitchFamily="34" charset="0"/>
                <a:ea typeface="等线" panose="02010600030101010101" pitchFamily="2" charset="-122"/>
                <a:cs typeface="Arial" panose="020B0604020202020204" pitchFamily="34" charset="0"/>
              </a:rPr>
              <a:t>with </a:t>
            </a:r>
            <a:r>
              <a:rPr lang="zh-CN" altLang="en-US" sz="3200" kern="100" dirty="0">
                <a:solidFill>
                  <a:srgbClr val="9900CC"/>
                </a:solidFill>
                <a:latin typeface="Arial" panose="020B0604020202020204" pitchFamily="34" charset="0"/>
                <a:ea typeface="等线" panose="02010600030101010101" pitchFamily="2" charset="-122"/>
                <a:cs typeface="Arial" panose="020B0604020202020204" pitchFamily="34" charset="0"/>
              </a:rPr>
              <a:t>结构， 宾</a:t>
            </a:r>
            <a:endParaRPr lang="en-US" altLang="zh-CN" sz="3200" kern="100" dirty="0">
              <a:solidFill>
                <a:srgbClr val="9900CC"/>
              </a:solidFill>
              <a:latin typeface="Arial" panose="020B0604020202020204" pitchFamily="34" charset="0"/>
              <a:ea typeface="等线" panose="02010600030101010101" pitchFamily="2" charset="-122"/>
              <a:cs typeface="Arial" panose="020B0604020202020204" pitchFamily="34" charset="0"/>
            </a:endParaRPr>
          </a:p>
          <a:p>
            <a:pPr lvl="0" eaLnBrk="0" fontAlgn="base" hangingPunct="0">
              <a:lnSpc>
                <a:spcPct val="90000"/>
              </a:lnSpc>
              <a:spcBef>
                <a:spcPct val="0"/>
              </a:spcBef>
              <a:spcAft>
                <a:spcPct val="0"/>
              </a:spcAft>
              <a:defRPr/>
            </a:pPr>
            <a:r>
              <a:rPr lang="en-US" altLang="zh-CN" sz="3200" kern="100" dirty="0">
                <a:solidFill>
                  <a:srgbClr val="9900CC"/>
                </a:solidFill>
                <a:latin typeface="Arial" panose="020B0604020202020204" pitchFamily="34" charset="0"/>
                <a:ea typeface="等线" panose="02010600030101010101" pitchFamily="2" charset="-122"/>
                <a:cs typeface="Arial" panose="020B0604020202020204" pitchFamily="34" charset="0"/>
              </a:rPr>
              <a:t>      </a:t>
            </a:r>
            <a:r>
              <a:rPr lang="zh-CN" altLang="en-US" sz="3200" kern="100" dirty="0">
                <a:solidFill>
                  <a:srgbClr val="9900CC"/>
                </a:solidFill>
                <a:latin typeface="Arial" panose="020B0604020202020204" pitchFamily="34" charset="0"/>
                <a:ea typeface="等线" panose="02010600030101010101" pitchFamily="2" charset="-122"/>
                <a:cs typeface="Arial" panose="020B0604020202020204" pitchFamily="34" charset="0"/>
              </a:rPr>
              <a:t>语</a:t>
            </a:r>
            <a:r>
              <a:rPr lang="en-US" altLang="zh-CN" sz="3200" kern="100" dirty="0">
                <a:solidFill>
                  <a:srgbClr val="9900CC"/>
                </a:solidFill>
                <a:latin typeface="Arial" panose="020B0604020202020204" pitchFamily="34" charset="0"/>
                <a:ea typeface="等线" panose="02010600030101010101" pitchFamily="2" charset="-122"/>
                <a:cs typeface="Arial" panose="020B0604020202020204" pitchFamily="34" charset="0"/>
              </a:rPr>
              <a:t> </a:t>
            </a:r>
            <a:r>
              <a:rPr lang="zh-CN" altLang="en-US" sz="3200" kern="100" dirty="0">
                <a:solidFill>
                  <a:srgbClr val="9900CC"/>
                </a:solidFill>
                <a:latin typeface="Arial" panose="020B0604020202020204" pitchFamily="34" charset="0"/>
                <a:ea typeface="等线" panose="02010600030101010101" pitchFamily="2" charset="-122"/>
                <a:cs typeface="Arial" panose="020B0604020202020204" pitchFamily="34" charset="0"/>
              </a:rPr>
              <a:t>从句 </a:t>
            </a:r>
            <a:r>
              <a:rPr lang="zh-CN" altLang="en-US" sz="3200" kern="100" dirty="0">
                <a:solidFill>
                  <a:srgbClr val="0000FF"/>
                </a:solidFill>
                <a:latin typeface="Arial" panose="020B0604020202020204" pitchFamily="34" charset="0"/>
                <a:ea typeface="等线" panose="02010600030101010101" pitchFamily="2" charset="-122"/>
                <a:cs typeface="Arial" panose="020B0604020202020204" pitchFamily="34" charset="0"/>
              </a:rPr>
              <a:t>含 </a:t>
            </a:r>
            <a:r>
              <a:rPr lang="zh-CN" altLang="en-US" sz="3200" kern="100" dirty="0">
                <a:solidFill>
                  <a:schemeClr val="tx2"/>
                </a:solidFill>
                <a:latin typeface="Arial" panose="020B0604020202020204" pitchFamily="34" charset="0"/>
                <a:ea typeface="等线" panose="02010600030101010101" pitchFamily="2" charset="-122"/>
                <a:cs typeface="Arial" panose="020B0604020202020204" pitchFamily="34" charset="0"/>
              </a:rPr>
              <a:t>让步状语从句，主句二连动</a:t>
            </a:r>
            <a:r>
              <a:rPr lang="en-US" altLang="zh-CN" sz="3200" kern="100" dirty="0">
                <a:solidFill>
                  <a:srgbClr val="C00000"/>
                </a:solidFill>
                <a:latin typeface="Arial" panose="020B0604020202020204" pitchFamily="34" charset="0"/>
                <a:ea typeface="等线" panose="02010600030101010101" pitchFamily="2" charset="-122"/>
                <a:cs typeface="Arial" panose="020B0604020202020204" pitchFamily="34" charset="0"/>
              </a:rPr>
              <a:t> </a:t>
            </a:r>
            <a:r>
              <a:rPr lang="en-US" altLang="zh-CN" sz="3200" kern="100" dirty="0">
                <a:solidFill>
                  <a:srgbClr val="0000FF"/>
                </a:solidFill>
                <a:latin typeface="Arial" panose="020B0604020202020204" pitchFamily="34" charset="0"/>
                <a:ea typeface="等线" panose="02010600030101010101" pitchFamily="2" charset="-122"/>
                <a:cs typeface="Arial" panose="020B0604020202020204" pitchFamily="34" charset="0"/>
              </a:rPr>
              <a:t>)</a:t>
            </a:r>
            <a:endParaRPr lang="en-US" altLang="zh-CN" sz="3200" i="1" dirty="0">
              <a:solidFill>
                <a:srgbClr val="0000FF"/>
              </a:solidFill>
              <a:latin typeface="Arial" panose="020B0604020202020204" pitchFamily="34" charset="0"/>
              <a:cs typeface="Arial" panose="020B0604020202020204" pitchFamily="3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p:nvSpPr>
        <p:spPr>
          <a:xfrm>
            <a:off x="24720" y="463165"/>
            <a:ext cx="12192000" cy="6494085"/>
          </a:xfrm>
          <a:prstGeom prst="rect">
            <a:avLst/>
          </a:prstGeom>
          <a:solidFill>
            <a:schemeClr val="bg1"/>
          </a:solidFill>
        </p:spPr>
        <p:txBody>
          <a:bodyPr wrap="square">
            <a:spAutoFit/>
          </a:bodyPr>
          <a:lstStyle/>
          <a:p>
            <a:pPr algn="just"/>
            <a:r>
              <a:rPr lang="en-US" altLang="zh-CN" sz="3200" i="1" dirty="0">
                <a:solidFill>
                  <a:srgbClr val="0000FF"/>
                </a:solidFill>
              </a:rPr>
              <a:t>      </a:t>
            </a:r>
            <a:r>
              <a:rPr lang="en-US" altLang="zh-CN" sz="3200" i="1" dirty="0">
                <a:solidFill>
                  <a:srgbClr val="0000FF"/>
                </a:solidFill>
                <a:latin typeface="Arial" panose="020B0604020202020204" pitchFamily="34" charset="0"/>
                <a:cs typeface="Arial" panose="020B0604020202020204" pitchFamily="34" charset="0"/>
              </a:rPr>
              <a:t>Para1: I bought an exercise bike and used it for 30 minutes three times a week. </a:t>
            </a:r>
            <a:r>
              <a:rPr lang="en-US" altLang="zh-CN" sz="3200" b="1" dirty="0">
                <a:solidFill>
                  <a:srgbClr val="0000FF"/>
                </a:solidFill>
                <a:latin typeface="Arial" panose="020B0604020202020204" pitchFamily="34" charset="0"/>
                <a:cs typeface="Arial" panose="020B0604020202020204" pitchFamily="34" charset="0"/>
              </a:rPr>
              <a:t>I pushed myself to work out on the bike in the hope of walking and running without crutches in future. Initially, it was extremely challenging to pedal while wearing a prosthetic limb. The sharp pain in my leg tempted me to give up but I refused, repeatedly reminding myself that I had to be tough. With each exercise session on the bike, a glimmer of hope was reignited in my heart. I started to firmly believe that I could regain my lost enthusiasm for running. As the weeks turned into months and months into years, determined and resolute, I struggled to run as much as I could. Feeling increasingly energized, I felt it was high time to </a:t>
            </a:r>
            <a:r>
              <a:rPr lang="en-US" altLang="zh-CN" sz="3200" b="1" dirty="0" err="1">
                <a:solidFill>
                  <a:srgbClr val="0000FF"/>
                </a:solidFill>
                <a:latin typeface="Arial" panose="020B0604020202020204" pitchFamily="34" charset="0"/>
                <a:cs typeface="Arial" panose="020B0604020202020204" pitchFamily="34" charset="0"/>
              </a:rPr>
              <a:t>recompete</a:t>
            </a:r>
            <a:r>
              <a:rPr lang="en-US" altLang="zh-CN" sz="3200" b="1" dirty="0">
                <a:solidFill>
                  <a:srgbClr val="0000FF"/>
                </a:solidFill>
                <a:latin typeface="Arial" panose="020B0604020202020204" pitchFamily="34" charset="0"/>
                <a:cs typeface="Arial" panose="020B0604020202020204" pitchFamily="34" charset="0"/>
              </a:rPr>
              <a:t> in sport. </a:t>
            </a:r>
            <a:r>
              <a:rPr lang="en-US" altLang="zh-CN" sz="3200" kern="100" dirty="0">
                <a:solidFill>
                  <a:srgbClr val="0000FF"/>
                </a:solidFill>
                <a:latin typeface="Arial" panose="020B0604020202020204" pitchFamily="34" charset="0"/>
                <a:ea typeface="等线" panose="02010600030101010101" pitchFamily="2" charset="-122"/>
                <a:cs typeface="Arial" panose="020B0604020202020204" pitchFamily="34" charset="0"/>
              </a:rPr>
              <a:t>(117) </a:t>
            </a:r>
            <a:r>
              <a:rPr lang="en-US" altLang="zh-CN" sz="3200" i="1" dirty="0">
                <a:solidFill>
                  <a:srgbClr val="0000FF"/>
                </a:solidFill>
              </a:rPr>
              <a:t> </a:t>
            </a:r>
            <a:endParaRPr lang="en-US" altLang="zh-CN" sz="3200" i="1" dirty="0">
              <a:solidFill>
                <a:srgbClr val="0000FF"/>
              </a:solidFill>
            </a:endParaRPr>
          </a:p>
        </p:txBody>
      </p:sp>
      <p:sp>
        <p:nvSpPr>
          <p:cNvPr id="3" name="文本框 4"/>
          <p:cNvSpPr txBox="1"/>
          <p:nvPr/>
        </p:nvSpPr>
        <p:spPr>
          <a:xfrm>
            <a:off x="24719" y="0"/>
            <a:ext cx="2015953" cy="439445"/>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p>
            <a:pPr>
              <a:lnSpc>
                <a:spcPct val="90000"/>
              </a:lnSpc>
              <a:spcBef>
                <a:spcPct val="0"/>
              </a:spcBef>
              <a:spcAft>
                <a:spcPts val="600"/>
              </a:spcAft>
            </a:pPr>
            <a:r>
              <a:rPr lang="en-US" altLang="zh-CN" sz="2800" b="1" dirty="0">
                <a:solidFill>
                  <a:schemeClr val="tx1"/>
                </a:solidFill>
                <a:latin typeface="Times New Roman" panose="02020603050405020304" charset="0"/>
                <a:ea typeface="+mj-ea"/>
                <a:cs typeface="Times New Roman" panose="02020603050405020304" charset="0"/>
                <a:sym typeface="+mn-ea"/>
              </a:rPr>
              <a:t>  </a:t>
            </a:r>
            <a:r>
              <a:rPr lang="zh-CN" altLang="en-US" sz="2800" b="1" dirty="0">
                <a:solidFill>
                  <a:schemeClr val="tx1"/>
                </a:solidFill>
                <a:latin typeface="Times New Roman" panose="02020603050405020304" charset="0"/>
                <a:ea typeface="+mj-ea"/>
                <a:cs typeface="Times New Roman" panose="02020603050405020304" charset="0"/>
                <a:sym typeface="+mn-ea"/>
              </a:rPr>
              <a:t>习作</a:t>
            </a:r>
            <a:r>
              <a:rPr lang="en-US" altLang="zh-CN" sz="2800" b="1" dirty="0">
                <a:solidFill>
                  <a:schemeClr val="tx1"/>
                </a:solidFill>
                <a:latin typeface="Times New Roman" panose="02020603050405020304" charset="0"/>
                <a:ea typeface="+mj-ea"/>
                <a:cs typeface="Times New Roman" panose="02020603050405020304" charset="0"/>
                <a:sym typeface="+mn-ea"/>
              </a:rPr>
              <a:t>1</a:t>
            </a:r>
            <a:endParaRPr lang="en-US" altLang="zh-CN" sz="2800" kern="1200" dirty="0">
              <a:solidFill>
                <a:schemeClr val="tx1"/>
              </a:solidFill>
              <a:latin typeface="Times New Roman" panose="02020603050405020304" charset="0"/>
              <a:ea typeface="+mj-ea"/>
              <a:cs typeface="Times New Roman" panose="0202060305040502030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文本框 2"/>
          <p:cNvSpPr txBox="1"/>
          <p:nvPr/>
        </p:nvSpPr>
        <p:spPr>
          <a:xfrm>
            <a:off x="-1" y="847491"/>
            <a:ext cx="12299795" cy="5410712"/>
          </a:xfrm>
          <a:prstGeom prst="rect">
            <a:avLst/>
          </a:prstGeom>
          <a:solidFill>
            <a:schemeClr val="bg1"/>
          </a:solidFill>
        </p:spPr>
        <p:txBody>
          <a:bodyPr wrap="square">
            <a:spAutoFit/>
          </a:bodyPr>
          <a:lstStyle/>
          <a:p>
            <a:pPr lvl="0" indent="457200" eaLnBrk="0" fontAlgn="base" hangingPunct="0">
              <a:lnSpc>
                <a:spcPct val="90000"/>
              </a:lnSpc>
              <a:spcBef>
                <a:spcPct val="0"/>
              </a:spcBef>
              <a:spcAft>
                <a:spcPct val="0"/>
              </a:spcAft>
              <a:defRPr/>
            </a:pPr>
            <a:r>
              <a:rPr lang="en-US" altLang="zh-CN" sz="3200" i="1" kern="100" dirty="0">
                <a:solidFill>
                  <a:srgbClr val="0000FF"/>
                </a:solidFill>
                <a:latin typeface="Arial" panose="020B0604020202020204" pitchFamily="34" charset="0"/>
                <a:ea typeface="Tahoma" panose="020B0604030504040204" pitchFamily="34" charset="0"/>
                <a:cs typeface="Arial" panose="020B0604020202020204" pitchFamily="34" charset="0"/>
              </a:rPr>
              <a:t>Para2: Almost 4 years after my accident, I entered a local half marathon.   </a:t>
            </a:r>
            <a:r>
              <a:rPr lang="en-US" altLang="zh-CN" sz="3200" kern="100" dirty="0">
                <a:solidFill>
                  <a:srgbClr val="0000FF"/>
                </a:solidFill>
                <a:latin typeface="Arial" panose="020B0604020202020204" pitchFamily="34" charset="0"/>
                <a:ea typeface="等线" panose="02010600030101010101" pitchFamily="2" charset="-122"/>
                <a:cs typeface="Arial" panose="020B0604020202020204" pitchFamily="34" charset="0"/>
              </a:rPr>
              <a:t>As I stood at the starting line in prostheses, my heart was pounding wildly with a mixture of excitement and nervousness. Cheers erupted from the enthusiastic audience as the race began.  I took steady steps to keep up with other runners, the gentle breeze brushing my face.   Despite the painful slowness and my out- of-breath state, what emerged from the half marathon was a definite sense of happiness and freedom. Crossing the finish line was one of the most emotional moments in my life. With this small victory, I had proved to the world and myself that no matter what life throws at us, we can always recover strength, faith and bravery to rise above it and embrace life with courage and optimism.  (123)</a:t>
            </a:r>
            <a:endParaRPr lang="en-US" altLang="zh-CN" sz="3200" i="1" dirty="0">
              <a:solidFill>
                <a:srgbClr val="0000FF"/>
              </a:solidFill>
              <a:latin typeface="Arial" panose="020B0604020202020204" pitchFamily="34" charset="0"/>
              <a:cs typeface="Arial" panose="020B0604020202020204" pitchFamily="3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p:nvSpPr>
        <p:spPr>
          <a:xfrm>
            <a:off x="24720" y="691565"/>
            <a:ext cx="12192000" cy="5509200"/>
          </a:xfrm>
          <a:prstGeom prst="rect">
            <a:avLst/>
          </a:prstGeom>
          <a:solidFill>
            <a:schemeClr val="bg1"/>
          </a:solidFill>
        </p:spPr>
        <p:txBody>
          <a:bodyPr wrap="square">
            <a:spAutoFit/>
          </a:bodyPr>
          <a:lstStyle/>
          <a:p>
            <a:pPr algn="just"/>
            <a:r>
              <a:rPr lang="en-US" altLang="zh-CN" sz="3200" i="1" dirty="0">
                <a:solidFill>
                  <a:srgbClr val="0000FF"/>
                </a:solidFill>
              </a:rPr>
              <a:t>Para1: I bought an exercise bike and used it for 30 minutes three times a week. </a:t>
            </a:r>
            <a:r>
              <a:rPr lang="en-US" altLang="zh-CN" sz="3200" dirty="0">
                <a:solidFill>
                  <a:srgbClr val="0000FF"/>
                </a:solidFill>
              </a:rPr>
              <a:t>My goal was to involve in the competitive sports and redefine my life. The initial attempts were arduous and exhausting, with lingering pain torturing me. But I held a firm belief that this was the best approach to regaining control over my broken life. My painstaking efforts paid off. Each rotation of the pedals helped to build up my strength, bringing me closer to my goal. Time ticking by, I saw steady progress in my running training. I could feel my faith and my power returning, with a spark of hope reignited inside me. This newfound determination became my driving force, urging me to focus on what lay ahead---a local half marathon.  (117) </a:t>
            </a:r>
            <a:endParaRPr lang="en-US" altLang="zh-CN" sz="3200" dirty="0">
              <a:solidFill>
                <a:srgbClr val="0000FF"/>
              </a:solidFill>
            </a:endParaRPr>
          </a:p>
        </p:txBody>
      </p:sp>
      <p:sp>
        <p:nvSpPr>
          <p:cNvPr id="3" name="文本框 4"/>
          <p:cNvSpPr txBox="1"/>
          <p:nvPr/>
        </p:nvSpPr>
        <p:spPr>
          <a:xfrm>
            <a:off x="133349" y="87329"/>
            <a:ext cx="1795811" cy="439445"/>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p>
            <a:pPr>
              <a:lnSpc>
                <a:spcPct val="90000"/>
              </a:lnSpc>
              <a:spcBef>
                <a:spcPct val="0"/>
              </a:spcBef>
              <a:spcAft>
                <a:spcPts val="600"/>
              </a:spcAft>
            </a:pPr>
            <a:r>
              <a:rPr lang="en-US" altLang="zh-CN" sz="2800" b="1" dirty="0">
                <a:solidFill>
                  <a:schemeClr val="tx1"/>
                </a:solidFill>
                <a:latin typeface="Times New Roman" panose="02020603050405020304" charset="0"/>
                <a:ea typeface="+mj-ea"/>
                <a:cs typeface="Times New Roman" panose="02020603050405020304" charset="0"/>
                <a:sym typeface="+mn-ea"/>
              </a:rPr>
              <a:t>  </a:t>
            </a:r>
            <a:r>
              <a:rPr lang="zh-CN" altLang="en-US" sz="2800" b="1" dirty="0">
                <a:solidFill>
                  <a:schemeClr val="tx1"/>
                </a:solidFill>
                <a:latin typeface="Times New Roman" panose="02020603050405020304" charset="0"/>
                <a:ea typeface="+mj-ea"/>
                <a:cs typeface="Times New Roman" panose="02020603050405020304" charset="0"/>
                <a:sym typeface="+mn-ea"/>
              </a:rPr>
              <a:t>习作</a:t>
            </a:r>
            <a:r>
              <a:rPr lang="en-US" altLang="zh-CN" sz="2800" b="1" dirty="0">
                <a:solidFill>
                  <a:schemeClr val="tx1"/>
                </a:solidFill>
                <a:latin typeface="Times New Roman" panose="02020603050405020304" charset="0"/>
                <a:ea typeface="+mj-ea"/>
                <a:cs typeface="Times New Roman" panose="02020603050405020304" charset="0"/>
                <a:sym typeface="+mn-ea"/>
              </a:rPr>
              <a:t>2</a:t>
            </a:r>
            <a:endParaRPr lang="en-US" altLang="zh-CN" sz="2800" kern="1200" dirty="0">
              <a:solidFill>
                <a:schemeClr val="tx1"/>
              </a:solidFill>
              <a:latin typeface="Times New Roman" panose="02020603050405020304" charset="0"/>
              <a:ea typeface="+mj-ea"/>
              <a:cs typeface="Times New Roman" panose="0202060305040502030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文本框 2"/>
          <p:cNvSpPr txBox="1"/>
          <p:nvPr/>
        </p:nvSpPr>
        <p:spPr>
          <a:xfrm>
            <a:off x="24720" y="0"/>
            <a:ext cx="12167280" cy="7068602"/>
          </a:xfrm>
          <a:prstGeom prst="rect">
            <a:avLst/>
          </a:prstGeom>
          <a:solidFill>
            <a:schemeClr val="bg1"/>
          </a:solidFill>
        </p:spPr>
        <p:txBody>
          <a:bodyPr wrap="square">
            <a:spAutoFit/>
          </a:bodyPr>
          <a:lstStyle/>
          <a:p>
            <a:pPr lvl="0" indent="457200" eaLnBrk="0" fontAlgn="base" hangingPunct="0">
              <a:lnSpc>
                <a:spcPts val="3360"/>
              </a:lnSpc>
              <a:spcBef>
                <a:spcPct val="0"/>
              </a:spcBef>
              <a:spcAft>
                <a:spcPct val="0"/>
              </a:spcAft>
              <a:defRPr/>
            </a:pPr>
            <a:r>
              <a:rPr lang="en-US" altLang="zh-CN" sz="2800" i="1" kern="100" dirty="0">
                <a:solidFill>
                  <a:srgbClr val="0000FF"/>
                </a:solidFill>
                <a:latin typeface="Tahoma" panose="020B0604030504040204" pitchFamily="34" charset="0"/>
                <a:ea typeface="Tahoma" panose="020B0604030504040204" pitchFamily="34" charset="0"/>
                <a:cs typeface="Tahoma" panose="020B0604030504040204" pitchFamily="34" charset="0"/>
              </a:rPr>
              <a:t>Para2: Almost 4 years after my accident, I entered a local half marathon. The atmosphere was thrilling and electronic. </a:t>
            </a:r>
            <a:r>
              <a:rPr lang="en-US" altLang="zh-CN" sz="3200" kern="100" dirty="0">
                <a:solidFill>
                  <a:srgbClr val="0000FF"/>
                </a:solidFill>
                <a:latin typeface="Arial" panose="020B0604020202020204" pitchFamily="34" charset="0"/>
                <a:ea typeface="Tahoma" panose="020B0604030504040204" pitchFamily="34" charset="0"/>
                <a:cs typeface="Arial" panose="020B0604020202020204" pitchFamily="34" charset="0"/>
              </a:rPr>
              <a:t>Standing at the starting line, I scanned through the excitedly-cheering audience, memories of my struggles flooding back. The pain, the perseverance, the resilience and the unwavering belief in myself pieced my broken body together. The race starting, I took several tentative steps in prostheses. Increasing confidence accumulating, I flew like an arrow, just like I did in my dream. Time flying by, the competition ended and I won the first place. Thunderous applauses exploded, emotional tears streaming down my cheeks. </a:t>
            </a:r>
            <a:r>
              <a:rPr lang="en-US" altLang="zh-CN" sz="3200" kern="100" dirty="0">
                <a:solidFill>
                  <a:srgbClr val="FF0000"/>
                </a:solidFill>
                <a:latin typeface="Arial" panose="020B0604020202020204" pitchFamily="34" charset="0"/>
                <a:ea typeface="Tahoma" panose="020B0604030504040204" pitchFamily="34" charset="0"/>
                <a:cs typeface="Arial" panose="020B0604020202020204" pitchFamily="34" charset="0"/>
              </a:rPr>
              <a:t>I had proven that no matter how difficult life gets, we can overcome any obstacle in our life with determination and a positive attitude. </a:t>
            </a:r>
            <a:r>
              <a:rPr lang="en-US" altLang="zh-CN" sz="3200" kern="100" dirty="0">
                <a:solidFill>
                  <a:srgbClr val="0000FF"/>
                </a:solidFill>
                <a:latin typeface="Arial" panose="020B0604020202020204" pitchFamily="34" charset="0"/>
                <a:ea typeface="Tahoma" panose="020B0604030504040204" pitchFamily="34" charset="0"/>
                <a:cs typeface="Arial" panose="020B0604020202020204" pitchFamily="34" charset="0"/>
              </a:rPr>
              <a:t> (110) // </a:t>
            </a:r>
            <a:r>
              <a:rPr lang="en-US" altLang="zh-CN" sz="3200" kern="100" dirty="0">
                <a:solidFill>
                  <a:srgbClr val="9900CC"/>
                </a:solidFill>
                <a:latin typeface="Arial" panose="020B0604020202020204" pitchFamily="34" charset="0"/>
                <a:ea typeface="Tahoma" panose="020B0604030504040204" pitchFamily="34" charset="0"/>
                <a:cs typeface="Arial" panose="020B0604020202020204" pitchFamily="34" charset="0"/>
              </a:rPr>
              <a:t>I had come a long way from that fateful day on the mountain, and this time I rose out of the depths of despair. </a:t>
            </a:r>
            <a:r>
              <a:rPr lang="en-US" altLang="zh-CN" sz="3200" kern="100" dirty="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altLang="zh-CN" sz="3200" kern="100" dirty="0">
                <a:solidFill>
                  <a:srgbClr val="A20000"/>
                </a:solidFill>
                <a:latin typeface="Arial" panose="020B0604020202020204" pitchFamily="34" charset="0"/>
                <a:ea typeface="Tahoma" panose="020B0604030504040204" pitchFamily="34" charset="0"/>
                <a:cs typeface="Arial" panose="020B0604020202020204" pitchFamily="34" charset="0"/>
              </a:rPr>
              <a:t>I was now living proof that even in the face of the greatest adversity, one can find the will to rise and shine.</a:t>
            </a:r>
            <a:endParaRPr lang="en-US" altLang="zh-CN" sz="3200" dirty="0">
              <a:solidFill>
                <a:srgbClr val="A20000"/>
              </a:solidFill>
              <a:latin typeface="Arial" panose="020B0604020202020204" pitchFamily="34" charset="0"/>
              <a:cs typeface="Arial" panose="020B0604020202020204" pitchFamily="3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0" y="523220"/>
            <a:ext cx="12192000" cy="5298882"/>
          </a:xfrm>
          <a:prstGeom prst="rect">
            <a:avLst/>
          </a:prstGeom>
          <a:noFill/>
        </p:spPr>
        <p:txBody>
          <a:bodyPr wrap="square" lIns="91292" tIns="45718" rIns="91292" bIns="45718">
            <a:spAutoFit/>
          </a:bodyPr>
          <a:lstStyle/>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We were near the mountaintop of </a:t>
            </a:r>
            <a:r>
              <a:rPr lang="en-US" altLang="zh-CN" sz="2800" kern="100" dirty="0" err="1">
                <a:latin typeface="Tahoma" panose="020B0604030504040204" pitchFamily="34" charset="0"/>
                <a:ea typeface="Tahoma" panose="020B0604030504040204" pitchFamily="34" charset="0"/>
                <a:cs typeface="Tahoma" panose="020B0604030504040204" pitchFamily="34" charset="0"/>
              </a:rPr>
              <a:t>Tupendo</a:t>
            </a:r>
            <a:r>
              <a:rPr lang="en-US" altLang="zh-CN" sz="2800" kern="100" dirty="0">
                <a:latin typeface="Tahoma" panose="020B0604030504040204" pitchFamily="34" charset="0"/>
                <a:ea typeface="Tahoma" panose="020B0604030504040204" pitchFamily="34" charset="0"/>
                <a:cs typeface="Tahoma" panose="020B0604030504040204" pitchFamily="34" charset="0"/>
              </a:rPr>
              <a:t> when a rock got moved and hit my lower leg halfway between ankle and knee. The impact cut through both bones and removed a big chunk (</a:t>
            </a:r>
            <a:r>
              <a:rPr lang="zh-CN" altLang="en-US" sz="2800" kern="100" dirty="0">
                <a:latin typeface="Tahoma" panose="020B0604030504040204" pitchFamily="34" charset="0"/>
                <a:ea typeface="Tahoma" panose="020B0604030504040204" pitchFamily="34" charset="0"/>
                <a:cs typeface="Tahoma" panose="020B0604030504040204" pitchFamily="34" charset="0"/>
              </a:rPr>
              <a:t>块</a:t>
            </a:r>
            <a:r>
              <a:rPr lang="en-US" altLang="zh-CN" sz="2800" kern="100" dirty="0">
                <a:latin typeface="Tahoma" panose="020B0604030504040204" pitchFamily="34" charset="0"/>
                <a:ea typeface="Tahoma" panose="020B0604030504040204" pitchFamily="34" charset="0"/>
                <a:cs typeface="Tahoma" panose="020B0604030504040204" pitchFamily="34" charset="0"/>
              </a:rPr>
              <a:t>) of my leg. I found myself hanging from a rope,1,600m off the ground, in sharp pain. I was afraid it might just drop off.</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After binding it to an ice- axe, my climbing partner abseiled down (</a:t>
            </a:r>
            <a:r>
              <a:rPr lang="zh-CN" altLang="en-US" sz="2800" kern="100" dirty="0">
                <a:latin typeface="Tahoma" panose="020B0604030504040204" pitchFamily="34" charset="0"/>
                <a:ea typeface="Tahoma" panose="020B0604030504040204" pitchFamily="34" charset="0"/>
                <a:cs typeface="Tahoma" panose="020B0604030504040204" pitchFamily="34" charset="0"/>
              </a:rPr>
              <a:t>缘绳下降</a:t>
            </a:r>
            <a:r>
              <a:rPr lang="en-US" altLang="zh-CN" sz="2800" kern="100" dirty="0">
                <a:latin typeface="Tahoma" panose="020B0604030504040204" pitchFamily="34" charset="0"/>
                <a:ea typeface="Tahoma" panose="020B0604030504040204" pitchFamily="34" charset="0"/>
                <a:cs typeface="Tahoma" panose="020B0604030504040204" pitchFamily="34" charset="0"/>
              </a:rPr>
              <a:t>) to get help. For two days I lay alone. My leg started to smell pretty bad.</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It took six days to get me off the mountain and to a hospital in northern India. The hospital was basic and the next day I was flown to Delhi for emergency surgery and then, when stable enough, back home. In the UK, after nine operations, my doctor recommended an amputation (</a:t>
            </a:r>
            <a:r>
              <a:rPr lang="zh-CN" altLang="en-US" sz="2800" kern="100" dirty="0">
                <a:latin typeface="Tahoma" panose="020B0604030504040204" pitchFamily="34" charset="0"/>
                <a:ea typeface="Tahoma" panose="020B0604030504040204" pitchFamily="34" charset="0"/>
                <a:cs typeface="Tahoma" panose="020B0604030504040204" pitchFamily="34" charset="0"/>
              </a:rPr>
              <a:t>截肢</a:t>
            </a:r>
            <a:r>
              <a:rPr lang="en-US" altLang="zh-CN" sz="2800" kern="100" dirty="0">
                <a:latin typeface="Tahoma" panose="020B0604030504040204" pitchFamily="34" charset="0"/>
                <a:ea typeface="Tahoma" panose="020B0604030504040204" pitchFamily="34" charset="0"/>
                <a:cs typeface="Tahoma" panose="020B0604030504040204" pitchFamily="34" charset="0"/>
              </a:rPr>
              <a:t>) if I wanted to be able to walk properly again.</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marL="0" marR="0" lvl="0" indent="457200" defTabSz="913765" rtl="0" eaLnBrk="0" fontAlgn="auto" latinLnBrk="0" hangingPunct="1">
              <a:lnSpc>
                <a:spcPts val="2900"/>
              </a:lnSpc>
              <a:spcBef>
                <a:spcPct val="0"/>
              </a:spcBef>
              <a:spcAft>
                <a:spcPct val="0"/>
              </a:spcAft>
              <a:buClrTx/>
              <a:buSzTx/>
              <a:buFontTx/>
              <a:buNone/>
              <a:defRPr/>
            </a:pPr>
            <a:endParaRPr kumimoji="0" lang="en-US" altLang="zh-CN"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1"/>
          <p:cNvSpPr txBox="1"/>
          <p:nvPr>
            <p:custDataLst>
              <p:tags r:id="rId2"/>
            </p:custDataLst>
          </p:nvPr>
        </p:nvSpPr>
        <p:spPr>
          <a:xfrm>
            <a:off x="0" y="0"/>
            <a:ext cx="1789043" cy="523220"/>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读原文</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有哪些好看的壁纸值得推荐？ - 知乎"/>
          <p:cNvPicPr>
            <a:picLocks noChangeAspect="1" noChangeArrowheads="1"/>
          </p:cNvPicPr>
          <p:nvPr/>
        </p:nvPicPr>
        <p:blipFill rotWithShape="1">
          <a:blip r:embed="rId1">
            <a:extLst>
              <a:ext uri="{28A0092B-C50C-407E-A947-70E740481C1C}">
                <a14:useLocalDpi xmlns:a14="http://schemas.microsoft.com/office/drawing/2010/main" val="0"/>
              </a:ext>
            </a:extLst>
          </a:blip>
          <a:srcRect b="6341"/>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33815" y="479502"/>
            <a:ext cx="11883482" cy="6001643"/>
          </a:xfrm>
          <a:prstGeom prst="rect">
            <a:avLst/>
          </a:prstGeom>
          <a:solidFill>
            <a:schemeClr val="bg1"/>
          </a:solidFill>
        </p:spPr>
        <p:txBody>
          <a:bodyPr wrap="square" rtlCol="0">
            <a:spAutoFit/>
          </a:bodyPr>
          <a:lstStyle/>
          <a:p>
            <a:r>
              <a:rPr lang="zh-CN" altLang="en-US" sz="3200" dirty="0"/>
              <a:t>       </a:t>
            </a:r>
            <a:r>
              <a:rPr lang="en-US" altLang="zh-CN" sz="3200" dirty="0"/>
              <a:t>                   </a:t>
            </a:r>
            <a:r>
              <a:rPr lang="zh-CN" altLang="en-US" sz="3200" dirty="0"/>
              <a:t>人与自我之逆境相关语料</a:t>
            </a:r>
            <a:endParaRPr lang="en-US" altLang="zh-CN" sz="3200" dirty="0"/>
          </a:p>
          <a:p>
            <a:pPr marL="514350" indent="-514350">
              <a:buAutoNum type="arabicPeriod"/>
            </a:pPr>
            <a:r>
              <a:rPr lang="en-US" altLang="zh-CN" sz="3200" dirty="0">
                <a:solidFill>
                  <a:srgbClr val="FF0000"/>
                </a:solidFill>
              </a:rPr>
              <a:t>I am physically challenged but I have demonstrated my indomitable spirit </a:t>
            </a:r>
            <a:r>
              <a:rPr lang="en-US" altLang="zh-CN" sz="3200" dirty="0"/>
              <a:t>by finishing my first half marathon 4 years after that disastrous accident. </a:t>
            </a:r>
            <a:endParaRPr lang="en-US" altLang="zh-CN" sz="3200" dirty="0"/>
          </a:p>
          <a:p>
            <a:pPr marL="514350" indent="-514350">
              <a:buAutoNum type="arabicPeriod"/>
            </a:pPr>
            <a:r>
              <a:rPr lang="en-US" altLang="zh-CN" sz="3200" dirty="0"/>
              <a:t> Meanwhile, I read lots of inspiring books about Stephen Hawking, Helen Keller, </a:t>
            </a:r>
            <a:r>
              <a:rPr lang="en-US" altLang="zh-CN" sz="3200" dirty="0">
                <a:solidFill>
                  <a:srgbClr val="C00000"/>
                </a:solidFill>
              </a:rPr>
              <a:t>aspiring to obtain spiritual power to bring my life back to normal. </a:t>
            </a:r>
            <a:endParaRPr lang="en-US" altLang="zh-CN" sz="3200" dirty="0">
              <a:solidFill>
                <a:srgbClr val="C00000"/>
              </a:solidFill>
            </a:endParaRPr>
          </a:p>
          <a:p>
            <a:pPr marL="514350" indent="-514350">
              <a:buAutoNum type="arabicPeriod"/>
            </a:pPr>
            <a:r>
              <a:rPr lang="en-US" altLang="zh-CN" sz="3200" dirty="0"/>
              <a:t> I also watched videos of some Paralympic athletes, </a:t>
            </a:r>
            <a:r>
              <a:rPr lang="en-US" altLang="zh-CN" sz="3200" dirty="0">
                <a:solidFill>
                  <a:srgbClr val="FF0000"/>
                </a:solidFill>
              </a:rPr>
              <a:t>who showed extraordinary perseverance and tenacity</a:t>
            </a:r>
            <a:r>
              <a:rPr lang="en-US" altLang="zh-CN" sz="3200" dirty="0"/>
              <a:t> in the face of adversity. </a:t>
            </a:r>
            <a:endParaRPr lang="en-US" altLang="zh-CN" sz="3200" dirty="0"/>
          </a:p>
          <a:p>
            <a:pPr marL="514350" indent="-514350">
              <a:buAutoNum type="arabicPeriod"/>
            </a:pPr>
            <a:r>
              <a:rPr lang="en-US" altLang="zh-CN" sz="3200" dirty="0">
                <a:solidFill>
                  <a:srgbClr val="0000FF"/>
                </a:solidFill>
              </a:rPr>
              <a:t> It dawned on me that </a:t>
            </a:r>
            <a:r>
              <a:rPr lang="en-US" altLang="zh-CN" sz="3200" dirty="0">
                <a:solidFill>
                  <a:srgbClr val="FF0000"/>
                </a:solidFill>
              </a:rPr>
              <a:t>it is not physical disability but positive mentality that defines my life. </a:t>
            </a:r>
            <a:endParaRPr lang="en-US" altLang="zh-CN" sz="32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5688" y="130949"/>
            <a:ext cx="10383644" cy="660787"/>
          </a:xfrm>
        </p:spPr>
        <p:txBody>
          <a:bodyPr/>
          <a:lstStyle/>
          <a:p>
            <a:r>
              <a:rPr lang="zh-CN" altLang="en-US" sz="2800" dirty="0" smtClean="0"/>
              <a:t>心理活动描写语料：</a:t>
            </a:r>
            <a:endParaRPr lang="zh-CN" altLang="en-US" sz="2800" dirty="0"/>
          </a:p>
        </p:txBody>
      </p:sp>
      <p:sp>
        <p:nvSpPr>
          <p:cNvPr id="3" name="文本框 2"/>
          <p:cNvSpPr txBox="1"/>
          <p:nvPr/>
        </p:nvSpPr>
        <p:spPr>
          <a:xfrm>
            <a:off x="0" y="791736"/>
            <a:ext cx="11883482" cy="6124754"/>
          </a:xfrm>
          <a:prstGeom prst="rect">
            <a:avLst/>
          </a:prstGeom>
          <a:solidFill>
            <a:schemeClr val="bg1"/>
          </a:solidFill>
        </p:spPr>
        <p:txBody>
          <a:bodyPr wrap="square" rtlCol="0">
            <a:spAutoFit/>
          </a:bodyPr>
          <a:lstStyle/>
          <a:p>
            <a:pPr marL="514350" indent="-514350">
              <a:buAutoNum type="arabicPeriod"/>
            </a:pPr>
            <a:r>
              <a:rPr lang="en-US" altLang="zh-CN" sz="2800" dirty="0" smtClean="0">
                <a:solidFill>
                  <a:srgbClr val="FF0000"/>
                </a:solidFill>
              </a:rPr>
              <a:t> Ava’s heart sank </a:t>
            </a:r>
            <a:r>
              <a:rPr lang="en-US" altLang="zh-CN" sz="2800" dirty="0" smtClean="0">
                <a:solidFill>
                  <a:srgbClr val="0000FF"/>
                </a:solidFill>
              </a:rPr>
              <a:t>when her eyes fell on her parents’ smiling faces. </a:t>
            </a:r>
            <a:endParaRPr lang="en-US" altLang="zh-CN" sz="2800" dirty="0">
              <a:solidFill>
                <a:srgbClr val="0000FF"/>
              </a:solidFill>
            </a:endParaRPr>
          </a:p>
          <a:p>
            <a:pPr marL="514350" indent="-514350">
              <a:buAutoNum type="arabicPeriod"/>
            </a:pPr>
            <a:r>
              <a:rPr lang="en-US" altLang="zh-CN" sz="2800" dirty="0">
                <a:solidFill>
                  <a:srgbClr val="C00000"/>
                </a:solidFill>
              </a:rPr>
              <a:t> </a:t>
            </a:r>
            <a:r>
              <a:rPr lang="en-US" altLang="zh-CN" sz="2800" dirty="0" smtClean="0">
                <a:solidFill>
                  <a:srgbClr val="C00000"/>
                </a:solidFill>
              </a:rPr>
              <a:t>Ava got into the car, </a:t>
            </a:r>
            <a:r>
              <a:rPr lang="en-US" altLang="zh-CN" sz="2800" dirty="0" smtClean="0">
                <a:solidFill>
                  <a:srgbClr val="9900CC"/>
                </a:solidFill>
              </a:rPr>
              <a:t>her stomach in knots. </a:t>
            </a:r>
            <a:endParaRPr lang="en-US" altLang="zh-CN" sz="2800" dirty="0">
              <a:solidFill>
                <a:srgbClr val="9900CC"/>
              </a:solidFill>
            </a:endParaRPr>
          </a:p>
          <a:p>
            <a:pPr marL="514350" indent="-514350">
              <a:buAutoNum type="arabicPeriod"/>
            </a:pPr>
            <a:r>
              <a:rPr lang="en-US" altLang="zh-CN" sz="2800" dirty="0"/>
              <a:t> </a:t>
            </a:r>
            <a:r>
              <a:rPr lang="en-US" altLang="zh-CN" sz="2800" dirty="0" smtClean="0">
                <a:solidFill>
                  <a:srgbClr val="9900CC"/>
                </a:solidFill>
              </a:rPr>
              <a:t>With butterflies in stomach, </a:t>
            </a:r>
            <a:r>
              <a:rPr lang="en-US" altLang="zh-CN" sz="2800" dirty="0" smtClean="0">
                <a:solidFill>
                  <a:srgbClr val="C00000"/>
                </a:solidFill>
              </a:rPr>
              <a:t>Emma cleared her throat and began her solo performance. </a:t>
            </a:r>
            <a:endParaRPr lang="en-US" altLang="zh-CN" sz="2800" dirty="0">
              <a:solidFill>
                <a:srgbClr val="C00000"/>
              </a:solidFill>
            </a:endParaRPr>
          </a:p>
          <a:p>
            <a:pPr marL="514350" indent="-514350">
              <a:buAutoNum type="arabicPeriod"/>
            </a:pPr>
            <a:r>
              <a:rPr lang="en-US" altLang="zh-CN" sz="2800" dirty="0">
                <a:solidFill>
                  <a:srgbClr val="0000FF"/>
                </a:solidFill>
              </a:rPr>
              <a:t> </a:t>
            </a:r>
            <a:r>
              <a:rPr lang="en-US" altLang="zh-CN" sz="2800" dirty="0" smtClean="0">
                <a:solidFill>
                  <a:srgbClr val="C00000"/>
                </a:solidFill>
              </a:rPr>
              <a:t>Fond memories </a:t>
            </a:r>
            <a:r>
              <a:rPr lang="en-US" altLang="zh-CN" sz="2800" i="1" dirty="0" smtClean="0">
                <a:solidFill>
                  <a:srgbClr val="9900CC"/>
                </a:solidFill>
              </a:rPr>
              <a:t>of my mom cooking special dishes in the kitchen, knitting sweaters by the lamp and consoling me when I felt depressed</a:t>
            </a:r>
            <a:r>
              <a:rPr lang="en-US" altLang="zh-CN" sz="2800" dirty="0" smtClean="0">
                <a:solidFill>
                  <a:srgbClr val="0000FF"/>
                </a:solidFill>
              </a:rPr>
              <a:t> </a:t>
            </a:r>
            <a:r>
              <a:rPr lang="en-US" altLang="zh-CN" sz="2800" dirty="0" smtClean="0">
                <a:solidFill>
                  <a:srgbClr val="FF0000"/>
                </a:solidFill>
              </a:rPr>
              <a:t>crowded into my mind. </a:t>
            </a:r>
            <a:endParaRPr lang="en-US" altLang="zh-CN" sz="2800" dirty="0" smtClean="0">
              <a:solidFill>
                <a:srgbClr val="FF0000"/>
              </a:solidFill>
            </a:endParaRPr>
          </a:p>
          <a:p>
            <a:pPr marL="514350" indent="-514350">
              <a:buAutoNum type="arabicPeriod"/>
            </a:pPr>
            <a:r>
              <a:rPr lang="en-US" altLang="zh-CN" sz="2800" dirty="0" smtClean="0">
                <a:solidFill>
                  <a:srgbClr val="FF0000"/>
                </a:solidFill>
              </a:rPr>
              <a:t> </a:t>
            </a:r>
            <a:r>
              <a:rPr lang="en-US" altLang="zh-CN" sz="2800" dirty="0" smtClean="0">
                <a:solidFill>
                  <a:srgbClr val="9900CC"/>
                </a:solidFill>
              </a:rPr>
              <a:t>What relieved all the crew of the airport </a:t>
            </a:r>
            <a:r>
              <a:rPr lang="en-US" altLang="zh-CN" sz="2800" dirty="0" smtClean="0">
                <a:solidFill>
                  <a:srgbClr val="FF0000"/>
                </a:solidFill>
              </a:rPr>
              <a:t>was that the plane landed on the runaway safely. </a:t>
            </a:r>
            <a:endParaRPr lang="en-US" altLang="zh-CN" sz="2800" dirty="0" smtClean="0">
              <a:solidFill>
                <a:srgbClr val="FF0000"/>
              </a:solidFill>
            </a:endParaRPr>
          </a:p>
          <a:p>
            <a:pPr marL="514350" indent="-514350">
              <a:buAutoNum type="arabicPeriod"/>
            </a:pPr>
            <a:r>
              <a:rPr lang="en-US" altLang="zh-CN" sz="2800" dirty="0">
                <a:solidFill>
                  <a:srgbClr val="FF0000"/>
                </a:solidFill>
              </a:rPr>
              <a:t> </a:t>
            </a:r>
            <a:r>
              <a:rPr lang="en-US" altLang="zh-CN" sz="2800" dirty="0" smtClean="0">
                <a:solidFill>
                  <a:srgbClr val="9900CC"/>
                </a:solidFill>
              </a:rPr>
              <a:t>Overwhelmed with a sense/ wave/ surge/ flood of joy, </a:t>
            </a:r>
            <a:r>
              <a:rPr lang="en-US" altLang="zh-CN" sz="2800" dirty="0" smtClean="0">
                <a:solidFill>
                  <a:srgbClr val="FF0000"/>
                </a:solidFill>
              </a:rPr>
              <a:t>Little Amy threw herself into mom’s embrace, wrapped her arms around her neck and pressed a kiss on her forehead. </a:t>
            </a:r>
            <a:endParaRPr lang="en-US" altLang="zh-CN" sz="2800" dirty="0" smtClean="0">
              <a:solidFill>
                <a:srgbClr val="FF0000"/>
              </a:solidFill>
            </a:endParaRPr>
          </a:p>
          <a:p>
            <a:pPr marL="514350" indent="-514350">
              <a:buAutoNum type="arabicPeriod"/>
            </a:pPr>
            <a:r>
              <a:rPr lang="en-US" altLang="zh-CN" sz="2800" dirty="0">
                <a:solidFill>
                  <a:srgbClr val="FF0000"/>
                </a:solidFill>
              </a:rPr>
              <a:t> </a:t>
            </a:r>
            <a:r>
              <a:rPr lang="en-US" altLang="zh-CN" sz="2800" dirty="0" smtClean="0">
                <a:solidFill>
                  <a:srgbClr val="9900CC"/>
                </a:solidFill>
              </a:rPr>
              <a:t>Emily’s heart infused with overwhelming gratitude to the generous helpful stranger, </a:t>
            </a:r>
            <a:r>
              <a:rPr lang="en-US" altLang="zh-CN" sz="2800" dirty="0" smtClean="0">
                <a:solidFill>
                  <a:srgbClr val="FF0000"/>
                </a:solidFill>
              </a:rPr>
              <a:t>she waved goodbye to him , heading back home.</a:t>
            </a:r>
            <a:endParaRPr lang="en-US" altLang="zh-CN" sz="2800" dirty="0">
              <a:solidFill>
                <a:srgbClr val="FF0000"/>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2365" y="69227"/>
            <a:ext cx="12314024" cy="6684903"/>
          </a:xfrm>
          <a:prstGeom prst="rect">
            <a:avLst/>
          </a:prstGeom>
          <a:noFill/>
        </p:spPr>
        <p:txBody>
          <a:bodyPr wrap="square" lIns="91292" tIns="45718" rIns="91292" bIns="45718">
            <a:spAutoFit/>
          </a:bodyPr>
          <a:lstStyle/>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I was very sad. I had been competing in sport since I was a teenager. My physical fitness and love of running felt as if they were an inseparable part of the person I was. I visited a center specializing in prostheses and the consultant there seemed terribly enthusiastic about my prospects as an amputee, telling me I would be walking within six months and maybe even playing football after a year. I found the experience too depressing for words and was determined to put off the decision for as long as possible.</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Every night I had the same dream: I would be hobbling along a grassy path using my crutches (</a:t>
            </a:r>
            <a:r>
              <a:rPr lang="zh-CN" altLang="en-US"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拐杖</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 and then, suddenly, I would lift them up and throw them in the river and I’d start walking, and then running, as if there had never been anything wrong. When I woke, it would take me a few seconds to remember.</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Para1: I bought an exercise bike and used it for 30 minutes three times a week.</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Para2: Almost 4 years after my accident, I entered a local half marathon.</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p:nvSpPr>
        <p:spPr>
          <a:xfrm>
            <a:off x="4145484" y="108323"/>
            <a:ext cx="4534728"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charset="0"/>
                <a:cs typeface="Times New Roman" panose="02020603050405020304" charset="0"/>
                <a:sym typeface="+mn-ea"/>
              </a:rPr>
              <a:t>Read for elements</a:t>
            </a:r>
            <a:endParaRPr lang="zh-CN" altLang="en-US" sz="2800" dirty="0">
              <a:solidFill>
                <a:srgbClr val="CC00CC"/>
              </a:solidFill>
            </a:endParaRPr>
          </a:p>
        </p:txBody>
      </p:sp>
      <p:sp>
        <p:nvSpPr>
          <p:cNvPr id="5" name="文本框 4"/>
          <p:cNvSpPr txBox="1"/>
          <p:nvPr/>
        </p:nvSpPr>
        <p:spPr>
          <a:xfrm>
            <a:off x="0" y="1177290"/>
            <a:ext cx="12067344" cy="3874769"/>
          </a:xfrm>
          <a:prstGeom prst="rect">
            <a:avLst/>
          </a:prstGeom>
          <a:solidFill>
            <a:schemeClr val="bg1"/>
          </a:solidFill>
        </p:spPr>
        <p:txBody>
          <a:bodyPr wrap="square" rtlCol="0">
            <a:noAutofit/>
          </a:bodyPr>
          <a:lstStyle/>
          <a:p>
            <a:pPr marL="514350" indent="-514350">
              <a:buFontTx/>
              <a:buAutoNum type="arabicPeriod"/>
            </a:pPr>
            <a:r>
              <a:rPr lang="en-US" altLang="zh-CN" sz="3600" b="1" dirty="0">
                <a:latin typeface="Times New Roman" panose="02020603050405020304" charset="0"/>
                <a:cs typeface="Times New Roman" panose="02020603050405020304" charset="0"/>
              </a:rPr>
              <a:t>Major characters</a:t>
            </a:r>
            <a:r>
              <a:rPr lang="zh-CN" altLang="en-US" sz="3600" b="1" dirty="0">
                <a:latin typeface="Times New Roman" panose="02020603050405020304" charset="0"/>
                <a:cs typeface="Times New Roman" panose="02020603050405020304" charset="0"/>
              </a:rPr>
              <a:t>： </a:t>
            </a:r>
            <a:r>
              <a:rPr lang="en-US" altLang="zh-CN" sz="3600" b="1" dirty="0">
                <a:solidFill>
                  <a:srgbClr val="FF0000"/>
                </a:solidFill>
                <a:latin typeface="Times New Roman" panose="02020603050405020304" charset="0"/>
                <a:cs typeface="Times New Roman" panose="02020603050405020304" charset="0"/>
              </a:rPr>
              <a:t>   I </a:t>
            </a:r>
            <a:r>
              <a:rPr lang="en-US" altLang="zh-CN" sz="3600" dirty="0">
                <a:solidFill>
                  <a:srgbClr val="0000FF"/>
                </a:solidFill>
                <a:latin typeface="Times New Roman" panose="02020603050405020304" charset="0"/>
                <a:cs typeface="Times New Roman" panose="02020603050405020304" charset="0"/>
              </a:rPr>
              <a:t>    </a:t>
            </a:r>
            <a:r>
              <a:rPr lang="en-US" altLang="zh-CN" sz="3600" b="1" dirty="0">
                <a:solidFill>
                  <a:srgbClr val="FF0000"/>
                </a:solidFill>
                <a:latin typeface="Times New Roman" panose="02020603050405020304" charset="0"/>
                <a:cs typeface="Times New Roman" panose="02020603050405020304" charset="0"/>
              </a:rPr>
              <a:t>  </a:t>
            </a:r>
            <a:endParaRPr lang="en-US" altLang="zh-CN" sz="3600" b="1" dirty="0">
              <a:solidFill>
                <a:srgbClr val="FF0000"/>
              </a:solidFill>
              <a:latin typeface="Times New Roman" panose="02020603050405020304" charset="0"/>
              <a:cs typeface="Times New Roman" panose="02020603050405020304" charset="0"/>
            </a:endParaRPr>
          </a:p>
          <a:p>
            <a:r>
              <a:rPr lang="en-US" altLang="zh-CN" sz="3600" b="1" dirty="0">
                <a:solidFill>
                  <a:srgbClr val="FF0000"/>
                </a:solidFill>
                <a:latin typeface="Times New Roman" panose="02020603050405020304" charset="0"/>
                <a:cs typeface="Times New Roman" panose="02020603050405020304" charset="0"/>
              </a:rPr>
              <a:t>  </a:t>
            </a:r>
            <a:endParaRPr lang="en-US" altLang="zh-CN" sz="3600" b="1" dirty="0">
              <a:latin typeface="Times New Roman" panose="02020603050405020304" charset="0"/>
              <a:cs typeface="Times New Roman" panose="02020603050405020304" charset="0"/>
            </a:endParaRPr>
          </a:p>
          <a:p>
            <a:r>
              <a:rPr lang="en-US" altLang="zh-CN" sz="3600" b="1" dirty="0">
                <a:latin typeface="Times New Roman" panose="02020603050405020304" charset="0"/>
                <a:cs typeface="Times New Roman" panose="02020603050405020304" charset="0"/>
              </a:rPr>
              <a:t>2.  narrative perspective: </a:t>
            </a:r>
            <a:r>
              <a:rPr lang="zh-CN" altLang="en-US" sz="3600" dirty="0">
                <a:latin typeface="Times New Roman" panose="02020603050405020304" charset="0"/>
                <a:cs typeface="Times New Roman" panose="02020603050405020304" charset="0"/>
              </a:rPr>
              <a:t>   </a:t>
            </a:r>
            <a:r>
              <a:rPr lang="en-US" altLang="zh-CN" sz="3600" dirty="0">
                <a:solidFill>
                  <a:srgbClr val="FF0000"/>
                </a:solidFill>
                <a:latin typeface="Times New Roman" panose="02020603050405020304" charset="0"/>
                <a:cs typeface="Times New Roman" panose="02020603050405020304" charset="0"/>
              </a:rPr>
              <a:t>first-person </a:t>
            </a:r>
            <a:r>
              <a:rPr lang="en-US" altLang="zh-CN" sz="3600" dirty="0">
                <a:latin typeface="Times New Roman" panose="02020603050405020304" charset="0"/>
                <a:cs typeface="Times New Roman" panose="02020603050405020304" charset="0"/>
              </a:rPr>
              <a:t>   </a:t>
            </a:r>
            <a:r>
              <a:rPr lang="en-US" altLang="zh-CN" sz="3600" dirty="0">
                <a:solidFill>
                  <a:srgbClr val="0000FF"/>
                </a:solidFill>
                <a:latin typeface="Times New Roman" panose="02020603050405020304" charset="0"/>
                <a:cs typeface="Times New Roman" panose="02020603050405020304" charset="0"/>
              </a:rPr>
              <a:t>( I ) </a:t>
            </a:r>
            <a:r>
              <a:rPr lang="en-US" altLang="zh-CN" sz="3600" dirty="0">
                <a:latin typeface="Times New Roman" panose="02020603050405020304" charset="0"/>
                <a:cs typeface="Times New Roman" panose="02020603050405020304" charset="0"/>
              </a:rPr>
              <a:t>           </a:t>
            </a:r>
            <a:endParaRPr lang="en-US" altLang="zh-CN" sz="3600" dirty="0">
              <a:latin typeface="Times New Roman" panose="02020603050405020304" charset="0"/>
              <a:cs typeface="Times New Roman" panose="02020603050405020304" charset="0"/>
            </a:endParaRPr>
          </a:p>
          <a:p>
            <a:r>
              <a:rPr lang="en-US" altLang="zh-CN" sz="3600" b="1" dirty="0">
                <a:latin typeface="Times New Roman" panose="02020603050405020304" charset="0"/>
                <a:cs typeface="Times New Roman" panose="02020603050405020304" charset="0"/>
              </a:rPr>
              <a:t>3.  time</a:t>
            </a:r>
            <a:r>
              <a:rPr lang="zh-CN" altLang="en-US" sz="3600" b="1" dirty="0">
                <a:latin typeface="Times New Roman" panose="02020603050405020304" charset="0"/>
                <a:cs typeface="Times New Roman" panose="02020603050405020304" charset="0"/>
              </a:rPr>
              <a:t>：</a:t>
            </a:r>
            <a:r>
              <a:rPr lang="en-US" altLang="zh-CN" sz="3600" dirty="0">
                <a:solidFill>
                  <a:srgbClr val="CC00CC"/>
                </a:solidFill>
                <a:latin typeface="Times New Roman" panose="02020603050405020304" charset="0"/>
                <a:cs typeface="Times New Roman" panose="02020603050405020304" charset="0"/>
              </a:rPr>
              <a:t> before , during and after the local half marathon</a:t>
            </a:r>
            <a:endParaRPr lang="en-US" altLang="zh-CN" sz="3600" dirty="0">
              <a:solidFill>
                <a:srgbClr val="CC00CC"/>
              </a:solidFill>
              <a:latin typeface="Times New Roman" panose="02020603050405020304" charset="0"/>
              <a:cs typeface="Times New Roman" panose="02020603050405020304" charset="0"/>
            </a:endParaRPr>
          </a:p>
          <a:p>
            <a:pPr marL="742950" indent="-742950">
              <a:buAutoNum type="arabicPeriod" startAt="4"/>
            </a:pPr>
            <a:r>
              <a:rPr lang="en-US" altLang="zh-CN" sz="3600" b="1" dirty="0">
                <a:latin typeface="Times New Roman" panose="02020603050405020304" charset="0"/>
                <a:cs typeface="Times New Roman" panose="02020603050405020304" charset="0"/>
              </a:rPr>
              <a:t>place</a:t>
            </a:r>
            <a:r>
              <a:rPr lang="zh-CN" altLang="en-US" sz="3600" b="1" dirty="0">
                <a:latin typeface="Times New Roman" panose="02020603050405020304" charset="0"/>
                <a:cs typeface="Times New Roman" panose="02020603050405020304" charset="0"/>
              </a:rPr>
              <a:t>：</a:t>
            </a:r>
            <a:r>
              <a:rPr lang="en-US" altLang="zh-CN" sz="3600" dirty="0"/>
              <a:t>  </a:t>
            </a:r>
            <a:r>
              <a:rPr lang="en-US" altLang="zh-CN" sz="3600" dirty="0">
                <a:solidFill>
                  <a:srgbClr val="FF0000"/>
                </a:solidFill>
              </a:rPr>
              <a:t>unclear</a:t>
            </a:r>
            <a:endParaRPr lang="en-US" altLang="zh-CN" sz="3600" dirty="0">
              <a:solidFill>
                <a:srgbClr val="FF0000"/>
              </a:solidFill>
            </a:endParaRPr>
          </a:p>
          <a:p>
            <a:pPr marL="742950" indent="-742950">
              <a:buAutoNum type="arabicPeriod" startAt="4"/>
            </a:pPr>
            <a:r>
              <a:rPr lang="en-US" altLang="zh-CN" sz="3600" dirty="0"/>
              <a:t>event:  </a:t>
            </a:r>
            <a:r>
              <a:rPr lang="en-US" altLang="zh-CN" sz="3600" dirty="0">
                <a:solidFill>
                  <a:srgbClr val="FF0000"/>
                </a:solidFill>
              </a:rPr>
              <a:t> I made full preparation for the local half marathon as an amputee and entered it eventually. </a:t>
            </a:r>
            <a:endParaRPr lang="zh-CN" altLang="en-US" sz="3600" b="1"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19"/>
          <p:cNvSpPr/>
          <p:nvPr/>
        </p:nvSpPr>
        <p:spPr>
          <a:xfrm>
            <a:off x="20823" y="974099"/>
            <a:ext cx="1273721" cy="742951"/>
          </a:xfrm>
          <a:prstGeom prst="rect">
            <a:avLst/>
          </a:prstGeom>
          <a:solidFill>
            <a:schemeClr val="bg2"/>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rPr>
              <a:t>Analyze</a:t>
            </a:r>
            <a:r>
              <a:rPr kumimoji="0" lang="en-US" altLang="en-US" sz="24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rPr>
              <a:t> </a:t>
            </a:r>
            <a:r>
              <a:rPr kumimoji="0" lang="en-US" altLang="zh-CN" sz="24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rPr>
              <a:t>conflicts</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1" name="矩形 19"/>
          <p:cNvSpPr/>
          <p:nvPr/>
        </p:nvSpPr>
        <p:spPr>
          <a:xfrm>
            <a:off x="1756880" y="128493"/>
            <a:ext cx="10130320" cy="742951"/>
          </a:xfrm>
          <a:prstGeom prst="rect">
            <a:avLst/>
          </a:prstGeom>
          <a:solidFill>
            <a:schemeClr val="bg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800" b="1" kern="0" dirty="0">
                <a:solidFill>
                  <a:srgbClr val="0000FF"/>
                </a:solidFill>
                <a:latin typeface="Times New Roman" panose="02020603050405020304" charset="0"/>
                <a:ea typeface="微软雅黑" panose="020B0503020204020204" pitchFamily="34" charset="-122"/>
                <a:cs typeface="Times New Roman" panose="02020603050405020304" charset="0"/>
                <a:sym typeface="+mn-ea"/>
              </a:rPr>
              <a:t>Conflict1 :  </a:t>
            </a:r>
            <a:r>
              <a:rPr lang="en-US" altLang="en-US" sz="2800" b="1" kern="0" dirty="0">
                <a:solidFill>
                  <a:srgbClr val="C00000"/>
                </a:solidFill>
                <a:latin typeface="Times New Roman" panose="02020603050405020304" charset="0"/>
                <a:ea typeface="微软雅黑" panose="020B0503020204020204" pitchFamily="34" charset="-122"/>
                <a:cs typeface="Times New Roman" panose="02020603050405020304" charset="0"/>
                <a:sym typeface="+mn-ea"/>
              </a:rPr>
              <a:t>dream  of walk and run without crutches after being </a:t>
            </a:r>
            <a:r>
              <a:rPr lang="en-US" altLang="en-US" sz="2800" b="1" kern="0" dirty="0" err="1">
                <a:solidFill>
                  <a:srgbClr val="C00000"/>
                </a:solidFill>
                <a:latin typeface="Times New Roman" panose="02020603050405020304" charset="0"/>
                <a:ea typeface="微软雅黑" panose="020B0503020204020204" pitchFamily="34" charset="-122"/>
                <a:cs typeface="Times New Roman" panose="02020603050405020304" charset="0"/>
                <a:sym typeface="+mn-ea"/>
              </a:rPr>
              <a:t>amputed</a:t>
            </a:r>
            <a:r>
              <a:rPr lang="en-US" altLang="en-US" sz="2800" b="1" kern="0" dirty="0">
                <a:solidFill>
                  <a:srgbClr val="C00000"/>
                </a:solidFill>
                <a:latin typeface="Times New Roman" panose="02020603050405020304" charset="0"/>
                <a:ea typeface="微软雅黑" panose="020B0503020204020204" pitchFamily="34" charset="-122"/>
                <a:cs typeface="Times New Roman" panose="02020603050405020304" charset="0"/>
                <a:sym typeface="+mn-ea"/>
              </a:rPr>
              <a:t> .</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2" name="矩形 19"/>
          <p:cNvSpPr/>
          <p:nvPr/>
        </p:nvSpPr>
        <p:spPr>
          <a:xfrm>
            <a:off x="1756880" y="1695981"/>
            <a:ext cx="10130320" cy="742951"/>
          </a:xfrm>
          <a:prstGeom prst="rect">
            <a:avLst/>
          </a:prstGeom>
          <a:solidFill>
            <a:schemeClr val="bg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800" b="1" kern="0" dirty="0">
                <a:solidFill>
                  <a:srgbClr val="0000FF"/>
                </a:solidFill>
                <a:latin typeface="Times New Roman" panose="02020603050405020304" charset="0"/>
                <a:ea typeface="微软雅黑" panose="020B0503020204020204" pitchFamily="34" charset="-122"/>
                <a:cs typeface="Times New Roman" panose="02020603050405020304" charset="0"/>
                <a:sym typeface="+mn-ea"/>
              </a:rPr>
              <a:t>solution1:  </a:t>
            </a:r>
            <a:r>
              <a:rPr lang="en-US" altLang="en-US" sz="2800" b="1" kern="0" dirty="0">
                <a:solidFill>
                  <a:srgbClr val="C00000"/>
                </a:solidFill>
                <a:latin typeface="Times New Roman" panose="02020603050405020304" charset="0"/>
                <a:ea typeface="微软雅黑" panose="020B0503020204020204" pitchFamily="34" charset="-122"/>
                <a:cs typeface="Times New Roman" panose="02020603050405020304" charset="0"/>
                <a:sym typeface="+mn-ea"/>
              </a:rPr>
              <a:t>exercise on a bike  and do running training .</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25" name="矩形 19"/>
          <p:cNvSpPr/>
          <p:nvPr/>
        </p:nvSpPr>
        <p:spPr>
          <a:xfrm>
            <a:off x="1756880" y="2892059"/>
            <a:ext cx="9000163" cy="742819"/>
          </a:xfrm>
          <a:prstGeom prst="rect">
            <a:avLst/>
          </a:prstGeom>
          <a:solidFill>
            <a:schemeClr val="bg1"/>
          </a:solidFill>
          <a:ln w="12700" cap="flat" cmpd="sng" algn="ctr">
            <a:noFill/>
            <a:prstDash val="solid"/>
            <a:miter lim="800000"/>
          </a:ln>
          <a:effectLst/>
        </p:spPr>
        <p:txBody>
          <a:bodyPr lIns="75520" tIns="37760" rIns="75520" bIns="37760" rtlCol="0" anchor="ctr"/>
          <a:lstStyle/>
          <a:p>
            <a:pPr lvl="0">
              <a:defRPr/>
            </a:pPr>
            <a:r>
              <a:rPr lang="en-US" altLang="en-US" sz="2800" b="1" kern="0" dirty="0">
                <a:solidFill>
                  <a:srgbClr val="0000FF"/>
                </a:solidFill>
                <a:latin typeface="Times New Roman" panose="02020603050405020304" charset="0"/>
                <a:ea typeface="微软雅黑" panose="020B0503020204020204" pitchFamily="34" charset="-122"/>
                <a:cs typeface="Times New Roman" panose="02020603050405020304" charset="0"/>
                <a:sym typeface="+mn-ea"/>
              </a:rPr>
              <a:t>Conflict 2:     </a:t>
            </a:r>
            <a:r>
              <a:rPr lang="en-US" altLang="en-US" sz="2800" b="1" kern="0" dirty="0">
                <a:solidFill>
                  <a:srgbClr val="C00000"/>
                </a:solidFill>
                <a:latin typeface="Times New Roman" panose="02020603050405020304" charset="0"/>
                <a:ea typeface="微软雅黑" panose="020B0503020204020204" pitchFamily="34" charset="-122"/>
                <a:cs typeface="Times New Roman" panose="02020603050405020304" charset="0"/>
                <a:sym typeface="+mn-ea"/>
              </a:rPr>
              <a:t>enter  the local half marathon  in prostheses </a:t>
            </a:r>
            <a:endParaRPr lang="en-US" altLang="en-US" sz="2800" b="1" kern="0" dirty="0">
              <a:solidFill>
                <a:srgbClr val="C00000"/>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6" name="矩形 19"/>
          <p:cNvSpPr/>
          <p:nvPr/>
        </p:nvSpPr>
        <p:spPr>
          <a:xfrm>
            <a:off x="1716639" y="4276990"/>
            <a:ext cx="10057545" cy="1378503"/>
          </a:xfrm>
          <a:prstGeom prst="rect">
            <a:avLst/>
          </a:prstGeom>
          <a:solidFill>
            <a:schemeClr val="bg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800" b="1" kern="0" dirty="0">
                <a:solidFill>
                  <a:srgbClr val="0000FF"/>
                </a:solidFill>
                <a:latin typeface="Times New Roman" panose="02020603050405020304" charset="0"/>
                <a:ea typeface="微软雅黑" panose="020B0503020204020204" pitchFamily="34" charset="-122"/>
                <a:cs typeface="Times New Roman" panose="02020603050405020304" charset="0"/>
                <a:sym typeface="+mn-ea"/>
              </a:rPr>
              <a:t>Solution 2:      </a:t>
            </a:r>
            <a:r>
              <a:rPr lang="en-US" altLang="en-US" sz="2800" b="1" kern="0" dirty="0">
                <a:solidFill>
                  <a:srgbClr val="C00000"/>
                </a:solidFill>
                <a:latin typeface="Times New Roman" panose="02020603050405020304" charset="0"/>
                <a:ea typeface="微软雅黑" panose="020B0503020204020204" pitchFamily="34" charset="-122"/>
                <a:cs typeface="Times New Roman" panose="02020603050405020304" charset="0"/>
                <a:sym typeface="+mn-ea"/>
              </a:rPr>
              <a:t>perseverance  strong will , optimism , resilience helped to overcome obstacles </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文本框 8"/>
          <p:cNvSpPr txBox="1"/>
          <p:nvPr/>
        </p:nvSpPr>
        <p:spPr>
          <a:xfrm>
            <a:off x="-22531" y="6558"/>
            <a:ext cx="2381681" cy="612775"/>
          </a:xfrm>
          <a:prstGeom prst="rect">
            <a:avLst/>
          </a:prstGeom>
          <a:solidFill>
            <a:schemeClr val="bg1"/>
          </a:solidFill>
        </p:spPr>
        <p:txBody>
          <a:bodyPr wrap="square" rtlCol="0">
            <a:noAutofit/>
          </a:bodyPr>
          <a:lstStyle/>
          <a:p>
            <a:r>
              <a:rPr lang="en-US" altLang="zh-CN" sz="2800" dirty="0"/>
              <a:t>  </a:t>
            </a:r>
            <a:r>
              <a:rPr lang="en-US" altLang="zh-CN" sz="2800" b="1" dirty="0">
                <a:solidFill>
                  <a:srgbClr val="FF0000"/>
                </a:solidFill>
              </a:rPr>
              <a:t>5.story</a:t>
            </a:r>
            <a:endParaRPr lang="en-US" altLang="zh-CN" sz="2800" b="1" dirty="0">
              <a:solidFill>
                <a:srgbClr val="FF0000"/>
              </a:solidFill>
            </a:endParaRPr>
          </a:p>
          <a:p>
            <a:r>
              <a:rPr lang="en-US" altLang="zh-CN" sz="2800" b="1" dirty="0">
                <a:solidFill>
                  <a:srgbClr val="FF0000"/>
                </a:solidFill>
              </a:rPr>
              <a:t> line</a:t>
            </a:r>
            <a:endParaRPr lang="zh-CN" altLang="en-US" sz="2800" b="1" dirty="0">
              <a:solidFill>
                <a:srgbClr val="FF0000"/>
              </a:solidFill>
            </a:endParaRPr>
          </a:p>
        </p:txBody>
      </p:sp>
      <p:grpSp>
        <p:nvGrpSpPr>
          <p:cNvPr id="22" name="组合 8"/>
          <p:cNvGrpSpPr/>
          <p:nvPr/>
        </p:nvGrpSpPr>
        <p:grpSpPr bwMode="auto">
          <a:xfrm>
            <a:off x="1124585" y="300355"/>
            <a:ext cx="10233025" cy="5133340"/>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403096" y="5912615"/>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charset="0"/>
              </a:rPr>
              <a:t>Beginning</a:t>
            </a:r>
            <a:endParaRPr lang="en-US" altLang="zh-CN" sz="3600" b="1" dirty="0">
              <a:solidFill>
                <a:srgbClr val="C00000"/>
              </a:solidFill>
              <a:latin typeface="Times New Roman" panose="02020603050405020304" charset="0"/>
            </a:endParaRPr>
          </a:p>
        </p:txBody>
      </p:sp>
      <p:sp>
        <p:nvSpPr>
          <p:cNvPr id="28" name="文本框 10"/>
          <p:cNvSpPr txBox="1">
            <a:spLocks noChangeArrowheads="1"/>
          </p:cNvSpPr>
          <p:nvPr>
            <p:custDataLst>
              <p:tags r:id="rId7"/>
            </p:custDataLst>
          </p:nvPr>
        </p:nvSpPr>
        <p:spPr bwMode="auto">
          <a:xfrm>
            <a:off x="8387602" y="188533"/>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charset="0"/>
              </a:rPr>
              <a:t>Climax</a:t>
            </a:r>
            <a:endParaRPr lang="en-US" altLang="zh-CN" sz="3600" b="1" dirty="0">
              <a:solidFill>
                <a:srgbClr val="C00000"/>
              </a:solidFill>
              <a:latin typeface="Times New Roman" panose="02020603050405020304"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charset="0"/>
              </a:rPr>
              <a:t>Ending</a:t>
            </a:r>
            <a:endParaRPr lang="en-US" altLang="zh-CN" sz="3600" b="1" dirty="0">
              <a:solidFill>
                <a:srgbClr val="C00000"/>
              </a:solidFill>
              <a:latin typeface="Times New Roman" panose="02020603050405020304" charset="0"/>
            </a:endParaRPr>
          </a:p>
        </p:txBody>
      </p:sp>
      <p:sp>
        <p:nvSpPr>
          <p:cNvPr id="2" name="文本框 1"/>
          <p:cNvSpPr txBox="1"/>
          <p:nvPr/>
        </p:nvSpPr>
        <p:spPr>
          <a:xfrm>
            <a:off x="12949" y="4840108"/>
            <a:ext cx="5868359" cy="830997"/>
          </a:xfrm>
          <a:prstGeom prst="rect">
            <a:avLst/>
          </a:prstGeom>
          <a:solidFill>
            <a:schemeClr val="bg1"/>
          </a:solidFill>
        </p:spPr>
        <p:txBody>
          <a:bodyPr wrap="square" rtlCol="0">
            <a:spAutoFit/>
          </a:bodyPr>
          <a:lstStyle/>
          <a:p>
            <a:r>
              <a:rPr lang="en-US" altLang="zh-CN" sz="2400" dirty="0"/>
              <a:t>I had a terrible accident when climbing   the mountain of </a:t>
            </a:r>
            <a:r>
              <a:rPr lang="en-US" altLang="zh-CN" sz="2400" dirty="0" err="1"/>
              <a:t>Tupendo</a:t>
            </a:r>
            <a:r>
              <a:rPr lang="en-US" altLang="zh-CN" sz="2400" dirty="0"/>
              <a:t>.  </a:t>
            </a:r>
            <a:endParaRPr lang="en-US" altLang="zh-CN" sz="2400" dirty="0"/>
          </a:p>
        </p:txBody>
      </p:sp>
      <p:sp>
        <p:nvSpPr>
          <p:cNvPr id="3" name="文本框 2"/>
          <p:cNvSpPr txBox="1"/>
          <p:nvPr/>
        </p:nvSpPr>
        <p:spPr>
          <a:xfrm>
            <a:off x="29986" y="3949505"/>
            <a:ext cx="6358855" cy="830997"/>
          </a:xfrm>
          <a:prstGeom prst="rect">
            <a:avLst/>
          </a:prstGeom>
          <a:solidFill>
            <a:schemeClr val="bg1"/>
          </a:solidFill>
        </p:spPr>
        <p:txBody>
          <a:bodyPr wrap="square" rtlCol="0">
            <a:spAutoFit/>
          </a:bodyPr>
          <a:lstStyle/>
          <a:p>
            <a:r>
              <a:rPr lang="en-US" altLang="zh-CN" sz="2400" dirty="0"/>
              <a:t>It took six days to get me off the mountain and to a hospital in northern India. </a:t>
            </a:r>
            <a:endParaRPr lang="en-US" sz="2400" dirty="0">
              <a:latin typeface="Times New Roman" panose="02020603050405020304" charset="0"/>
              <a:cs typeface="Times New Roman" panose="02020603050405020304" charset="0"/>
            </a:endParaRPr>
          </a:p>
        </p:txBody>
      </p:sp>
      <p:sp>
        <p:nvSpPr>
          <p:cNvPr id="6" name="文本框 5"/>
          <p:cNvSpPr txBox="1"/>
          <p:nvPr/>
        </p:nvSpPr>
        <p:spPr>
          <a:xfrm>
            <a:off x="86409" y="2647433"/>
            <a:ext cx="6841165" cy="1170013"/>
          </a:xfrm>
          <a:prstGeom prst="rect">
            <a:avLst/>
          </a:prstGeom>
          <a:solidFill>
            <a:schemeClr val="bg1"/>
          </a:solidFill>
        </p:spPr>
        <p:txBody>
          <a:bodyPr wrap="square" rtlCol="0" anchor="t">
            <a:noAutofit/>
          </a:bodyPr>
          <a:lstStyle/>
          <a:p>
            <a:r>
              <a:rPr lang="en-US" altLang="zh-CN" sz="2400" dirty="0">
                <a:latin typeface="Times New Roman" panose="02020603050405020304" charset="0"/>
                <a:cs typeface="Times New Roman" panose="02020603050405020304" charset="0"/>
                <a:sym typeface="+mn-ea"/>
              </a:rPr>
              <a:t>Back in  UK, after nine operations, my doctor recommended an amputation (</a:t>
            </a:r>
            <a:r>
              <a:rPr lang="zh-CN" altLang="en-US" sz="2400" dirty="0">
                <a:latin typeface="Times New Roman" panose="02020603050405020304" charset="0"/>
                <a:cs typeface="Times New Roman" panose="02020603050405020304" charset="0"/>
                <a:sym typeface="+mn-ea"/>
              </a:rPr>
              <a:t>截肢</a:t>
            </a:r>
            <a:r>
              <a:rPr lang="en-US" altLang="zh-CN" sz="2400" dirty="0">
                <a:latin typeface="Times New Roman" panose="02020603050405020304" charset="0"/>
                <a:cs typeface="Times New Roman" panose="02020603050405020304" charset="0"/>
                <a:sym typeface="+mn-ea"/>
              </a:rPr>
              <a:t>) if I wanted to be able to walk properly again.</a:t>
            </a:r>
            <a:endParaRPr lang="en-US" altLang="zh-CN" sz="2400" dirty="0">
              <a:latin typeface="Times New Roman" panose="02020603050405020304" charset="0"/>
              <a:cs typeface="Times New Roman" panose="02020603050405020304" charset="0"/>
              <a:sym typeface="+mn-ea"/>
            </a:endParaRPr>
          </a:p>
        </p:txBody>
      </p:sp>
      <p:sp>
        <p:nvSpPr>
          <p:cNvPr id="7" name="文本框 6"/>
          <p:cNvSpPr txBox="1"/>
          <p:nvPr/>
        </p:nvSpPr>
        <p:spPr>
          <a:xfrm>
            <a:off x="6927574" y="1063625"/>
            <a:ext cx="5287921" cy="1384995"/>
          </a:xfrm>
          <a:prstGeom prst="rect">
            <a:avLst/>
          </a:prstGeom>
          <a:solidFill>
            <a:schemeClr val="bg1"/>
          </a:solidFill>
        </p:spPr>
        <p:txBody>
          <a:bodyPr wrap="square" rtlCol="0" anchor="t">
            <a:spAutoFit/>
          </a:bodyPr>
          <a:lstStyle/>
          <a:p>
            <a:pPr algn="just"/>
            <a:r>
              <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charset="0"/>
              </a:rPr>
              <a:t>Para1: I bought an exercise bike and used it for 30 minutes three times a week.</a:t>
            </a:r>
            <a:endPar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charset="0"/>
            </a:endParaRPr>
          </a:p>
        </p:txBody>
      </p:sp>
      <p:sp>
        <p:nvSpPr>
          <p:cNvPr id="10" name="文本框 9"/>
          <p:cNvSpPr txBox="1"/>
          <p:nvPr/>
        </p:nvSpPr>
        <p:spPr>
          <a:xfrm>
            <a:off x="7026965" y="3154467"/>
            <a:ext cx="5142505" cy="1384995"/>
          </a:xfrm>
          <a:prstGeom prst="rect">
            <a:avLst/>
          </a:prstGeom>
          <a:solidFill>
            <a:schemeClr val="bg1"/>
          </a:solidFill>
        </p:spPr>
        <p:txBody>
          <a:bodyPr wrap="square" rtlCol="0" anchor="t">
            <a:spAutoFit/>
          </a:bodyPr>
          <a:lstStyle/>
          <a:p>
            <a:r>
              <a:rPr lang="en-US" altLang="zh-CN" sz="2800" kern="100" dirty="0">
                <a:solidFill>
                  <a:srgbClr val="0000FF"/>
                </a:solidFill>
                <a:latin typeface="Times New Roman Regular"/>
                <a:ea typeface="宋体" panose="02010600030101010101" pitchFamily="2" charset="-122"/>
                <a:cs typeface="Times New Roman" panose="02020603050405020304" charset="0"/>
              </a:rPr>
              <a:t>Para2: Almost 4 years after my accident, I entered a local half marathon.</a:t>
            </a:r>
            <a:endParaRPr lang="en-US" altLang="zh-CN" sz="2800" kern="100" dirty="0">
              <a:solidFill>
                <a:srgbClr val="0000FF"/>
              </a:solidFill>
              <a:latin typeface="Times New Roman Regular"/>
              <a:ea typeface="宋体" panose="02010600030101010101" pitchFamily="2" charset="-122"/>
              <a:cs typeface="Times New Roman" panose="02020603050405020304" charset="0"/>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427367" y="4820185"/>
            <a:ext cx="666115" cy="767715"/>
          </a:xfrm>
          <a:prstGeom prst="rect">
            <a:avLst/>
          </a:prstGeom>
        </p:spPr>
      </p:pic>
      <p:sp>
        <p:nvSpPr>
          <p:cNvPr id="8" name="文本框 7"/>
          <p:cNvSpPr txBox="1"/>
          <p:nvPr/>
        </p:nvSpPr>
        <p:spPr>
          <a:xfrm>
            <a:off x="86409" y="1216564"/>
            <a:ext cx="6841165" cy="1370823"/>
          </a:xfrm>
          <a:prstGeom prst="rect">
            <a:avLst/>
          </a:prstGeom>
          <a:solidFill>
            <a:schemeClr val="bg1"/>
          </a:solidFill>
        </p:spPr>
        <p:txBody>
          <a:bodyPr wrap="square" rtlCol="0" anchor="t">
            <a:noAutofit/>
          </a:bodyPr>
          <a:lstStyle/>
          <a:p>
            <a:r>
              <a:rPr lang="en-US" altLang="zh-CN" sz="2400" dirty="0">
                <a:latin typeface="Times New Roman" panose="02020603050405020304" charset="0"/>
                <a:cs typeface="Times New Roman" panose="02020603050405020304" charset="0"/>
                <a:sym typeface="+mn-ea"/>
              </a:rPr>
              <a:t>I was very sad. My physical fitness and love of running felt as if they were an inseparable part of the person I was. </a:t>
            </a:r>
            <a:endParaRPr lang="en-US" altLang="zh-CN" sz="2400" dirty="0">
              <a:latin typeface="Times New Roman" panose="02020603050405020304" charset="0"/>
              <a:cs typeface="Times New Roman" panose="02020603050405020304" charset="0"/>
              <a:sym typeface="+mn-ea"/>
            </a:endParaRPr>
          </a:p>
        </p:txBody>
      </p:sp>
      <p:sp>
        <p:nvSpPr>
          <p:cNvPr id="11" name="文本框 10"/>
          <p:cNvSpPr txBox="1"/>
          <p:nvPr/>
        </p:nvSpPr>
        <p:spPr>
          <a:xfrm>
            <a:off x="1740691" y="257365"/>
            <a:ext cx="6088157" cy="783175"/>
          </a:xfrm>
          <a:prstGeom prst="rect">
            <a:avLst/>
          </a:prstGeom>
          <a:solidFill>
            <a:schemeClr val="bg1"/>
          </a:solidFill>
        </p:spPr>
        <p:txBody>
          <a:bodyPr wrap="square" rtlCol="0" anchor="t">
            <a:noAutofit/>
          </a:bodyPr>
          <a:lstStyle/>
          <a:p>
            <a:r>
              <a:rPr lang="en-US" altLang="zh-CN" sz="2400" dirty="0">
                <a:latin typeface="Times New Roman" panose="02020603050405020304" charset="0"/>
                <a:cs typeface="Times New Roman" panose="02020603050405020304" charset="0"/>
                <a:sym typeface="+mn-ea"/>
              </a:rPr>
              <a:t>Every night I had the same dream: walking and running without crutches. </a:t>
            </a:r>
            <a:endParaRPr lang="en-US" altLang="zh-CN" sz="2400" dirty="0">
              <a:latin typeface="Times New Roman" panose="02020603050405020304" charset="0"/>
              <a:cs typeface="Times New Roman" panose="02020603050405020304" charset="0"/>
              <a:sym typeface="+mn-ea"/>
            </a:endParaRPr>
          </a:p>
        </p:txBody>
      </p:sp>
      <p:sp>
        <p:nvSpPr>
          <p:cNvPr id="16" name="文本框 15"/>
          <p:cNvSpPr txBox="1"/>
          <p:nvPr/>
        </p:nvSpPr>
        <p:spPr>
          <a:xfrm>
            <a:off x="5869536" y="5064680"/>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charset="0"/>
                <a:cs typeface="Times New Roman" panose="02020603050405020304" charset="0"/>
              </a:rPr>
              <a:t>background</a:t>
            </a:r>
            <a:endParaRPr lang="zh-CN" altLang="en-US" sz="2800" dirty="0"/>
          </a:p>
        </p:txBody>
      </p:sp>
      <p:sp>
        <p:nvSpPr>
          <p:cNvPr id="17" name="箭头: 左 16"/>
          <p:cNvSpPr/>
          <p:nvPr/>
        </p:nvSpPr>
        <p:spPr>
          <a:xfrm>
            <a:off x="5362035" y="5103617"/>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par>
                                <p:cTn id="33" presetID="3" presetClass="entr" presetSubtype="1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par>
                                <p:cTn id="41" presetID="3"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10" grpId="0" animBg="1"/>
      <p:bldP spid="8" grpId="0" animBg="1"/>
      <p:bldP spid="11"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0" y="974036"/>
          <a:ext cx="12261573" cy="6054724"/>
        </p:xfrm>
        <a:graphic>
          <a:graphicData uri="http://schemas.openxmlformats.org/drawingml/2006/table">
            <a:tbl>
              <a:tblPr firstRow="1" bandRow="1">
                <a:tableStyleId>{5C22544A-7EE6-4342-B048-85BDC9FD1C3A}</a:tableStyleId>
              </a:tblPr>
              <a:tblGrid>
                <a:gridCol w="5519854"/>
                <a:gridCol w="6741719"/>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pPr marL="0" marR="0" lvl="0" indent="457200" algn="l"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5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 found myself hanging from a rope,1,600m off the ground, </a:t>
                      </a:r>
                      <a:r>
                        <a:rPr kumimoji="0" lang="en-US" altLang="zh-CN" sz="25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in sharp pain.</a:t>
                      </a:r>
                      <a:r>
                        <a:rPr kumimoji="0" lang="en-US" altLang="zh-CN" sz="25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I was afraid it might just drop off.</a:t>
                      </a:r>
                      <a:endParaRPr kumimoji="0" lang="en-US" altLang="zh-CN" sz="25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 typeface="Arial" panose="020B0604020202020204" pitchFamily="34" charset="0"/>
                        <a:buNone/>
                        <a:defRPr/>
                      </a:pPr>
                      <a:endParaRPr kumimoji="0" lang="en-US" altLang="zh-CN" sz="25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5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The hospital was basic and the next day I was flown to Delhi for emergency surgery and then, when stable enough, back home. In the UK, after nine operations, </a:t>
                      </a:r>
                      <a:r>
                        <a:rPr kumimoji="0" lang="en-US" altLang="zh-CN" sz="25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my doctor recommended an amputation (</a:t>
                      </a:r>
                      <a:r>
                        <a:rPr kumimoji="0" lang="zh-CN" altLang="en-US" sz="25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截肢</a:t>
                      </a:r>
                      <a:r>
                        <a:rPr kumimoji="0" lang="en-US" altLang="zh-CN" sz="25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if I wanted to be able to walk properly again.</a:t>
                      </a:r>
                      <a:endParaRPr kumimoji="0" lang="en-US" altLang="zh-CN" sz="25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Tx/>
                        <a:buNone/>
                        <a:defRPr/>
                      </a:pPr>
                      <a:endParaRPr kumimoji="0" lang="en-US" altLang="zh-CN" sz="2000" b="0" i="0" u="none" strike="noStrike" kern="100" cap="none" spc="0" normalizeH="0" baseline="0" noProof="0" dirty="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b="1" dirty="0">
                          <a:solidFill>
                            <a:srgbClr val="CC00CC"/>
                          </a:solidFill>
                        </a:rPr>
                        <a:t> </a:t>
                      </a:r>
                      <a:r>
                        <a:rPr lang="en-US" altLang="zh-CN" sz="2800" b="1" dirty="0">
                          <a:solidFill>
                            <a:srgbClr val="CC00CC"/>
                          </a:solidFill>
                        </a:rPr>
                        <a:t>1. </a:t>
                      </a:r>
                      <a:r>
                        <a:rPr kumimoji="0" lang="en-US" altLang="zh-CN" sz="2800" b="1" i="0" u="none" strike="noStrike" kern="100" cap="none" spc="0" normalizeH="0" baseline="0" noProof="0" dirty="0">
                          <a:ln>
                            <a:noFill/>
                          </a:ln>
                          <a:solidFill>
                            <a:srgbClr val="7030A0"/>
                          </a:solidFill>
                          <a:effectLst/>
                          <a:uLnTx/>
                          <a:uFillTx/>
                          <a:latin typeface="等线" panose="02010600030101010101" pitchFamily="2" charset="-122"/>
                          <a:ea typeface="等线" panose="02010600030101010101" pitchFamily="2" charset="-122"/>
                          <a:cs typeface="Times New Roman" panose="02020603050405020304" charset="0"/>
                        </a:rPr>
                        <a:t>Initially, it was extremely challenging and bitter to pedal while wearing a prosthetic limb. </a:t>
                      </a:r>
                      <a:r>
                        <a:rPr kumimoji="0" lang="en-US" altLang="zh-CN" sz="2800" b="1" i="0" u="none" strike="noStrike" kern="100" cap="none" spc="0" normalizeH="0" baseline="0" noProof="0" dirty="0">
                          <a:ln>
                            <a:noFill/>
                          </a:ln>
                          <a:solidFill>
                            <a:srgbClr val="FF0000"/>
                          </a:solidFill>
                          <a:effectLst/>
                          <a:uLnTx/>
                          <a:uFillTx/>
                          <a:latin typeface="等线" panose="02010600030101010101" pitchFamily="2" charset="-122"/>
                          <a:ea typeface="等线" panose="02010600030101010101" pitchFamily="2" charset="-122"/>
                          <a:cs typeface="Times New Roman" panose="02020603050405020304" charset="0"/>
                        </a:rPr>
                        <a:t>The sharp pain </a:t>
                      </a:r>
                      <a:r>
                        <a:rPr kumimoji="0" lang="en-US" altLang="zh-CN" sz="2800" b="1" i="0" u="none" strike="noStrike" kern="100" cap="none" spc="0" normalizeH="0" baseline="0" noProof="0" dirty="0">
                          <a:ln>
                            <a:noFill/>
                          </a:ln>
                          <a:solidFill>
                            <a:srgbClr val="7030A0"/>
                          </a:solidFill>
                          <a:effectLst/>
                          <a:uLnTx/>
                          <a:uFillTx/>
                          <a:latin typeface="等线" panose="02010600030101010101" pitchFamily="2" charset="-122"/>
                          <a:ea typeface="等线" panose="02010600030101010101" pitchFamily="2" charset="-122"/>
                          <a:cs typeface="Times New Roman" panose="02020603050405020304" charset="0"/>
                        </a:rPr>
                        <a:t>in my leg tempted me to give up but I refused, repeatedly reminding myself that I had to be tough and keep pushing forward. </a:t>
                      </a:r>
                      <a:endParaRPr lang="en-US" altLang="zh-CN" sz="2800" b="0" dirty="0">
                        <a:solidFill>
                          <a:srgbClr val="FF0000"/>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3839475"/>
        </p:xfrm>
        <a:graphic>
          <a:graphicData uri="http://schemas.openxmlformats.org/drawingml/2006/table">
            <a:tbl>
              <a:tblPr firstRow="1" bandRow="1">
                <a:tableStyleId>{5C22544A-7EE6-4342-B048-85BDC9FD1C3A}</a:tableStyleId>
              </a:tblPr>
              <a:tblGrid>
                <a:gridCol w="5681608"/>
                <a:gridCol w="6510392"/>
              </a:tblGrid>
              <a:tr h="538331">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3260355">
                <a:tc>
                  <a:txBody>
                    <a:bodyPr/>
                    <a:lstStyle/>
                    <a:p>
                      <a:pPr marL="0" marR="0" lvl="0" indent="457200" algn="l" defTabSz="913765" rtl="0" eaLnBrk="1" fontAlgn="auto" latinLnBrk="0" hangingPunct="1">
                        <a:lnSpc>
                          <a:spcPts val="2900"/>
                        </a:lnSpc>
                        <a:spcBef>
                          <a:spcPct val="0"/>
                        </a:spcBef>
                        <a:spcAft>
                          <a:spcPct val="0"/>
                        </a:spcAft>
                        <a:buClrTx/>
                        <a:buSzTx/>
                        <a:buFontTx/>
                        <a:buNone/>
                        <a:defRPr/>
                      </a:pPr>
                      <a:r>
                        <a:rPr kumimoji="0" lang="en-US" altLang="zh-CN" sz="25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 was very sad. I had been competing in sport since I was a teenager. My physical fitness and love of running felt as if they were an inseparable part of the person I was. </a:t>
                      </a:r>
                      <a:endParaRPr kumimoji="0" lang="en-US" altLang="zh-CN" sz="2000" b="0" i="0" u="none" strike="noStrike" kern="100" cap="none" spc="0" normalizeH="0" baseline="0" noProof="0" dirty="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b="1" dirty="0">
                          <a:solidFill>
                            <a:srgbClr val="CC00CC"/>
                          </a:solidFill>
                        </a:rPr>
                        <a:t>2</a:t>
                      </a:r>
                      <a:r>
                        <a:rPr lang="en-US" altLang="zh-CN" sz="2800" b="1" dirty="0">
                          <a:solidFill>
                            <a:srgbClr val="CC00CC"/>
                          </a:solidFill>
                        </a:rPr>
                        <a:t>. </a:t>
                      </a:r>
                      <a:r>
                        <a:rPr kumimoji="0" lang="en-US" altLang="zh-CN" sz="2800" b="1" i="0" u="none" strike="noStrike" kern="100" cap="none" spc="0" normalizeH="0" baseline="0" noProof="0" dirty="0">
                          <a:ln>
                            <a:noFill/>
                          </a:ln>
                          <a:solidFill>
                            <a:srgbClr val="7030A0"/>
                          </a:solidFill>
                          <a:effectLst/>
                          <a:uLnTx/>
                          <a:uFillTx/>
                          <a:latin typeface="等线" panose="02010600030101010101" pitchFamily="2" charset="-122"/>
                          <a:ea typeface="等线" panose="02010600030101010101" pitchFamily="2" charset="-122"/>
                          <a:cs typeface="Times New Roman" panose="02020603050405020304" charset="0"/>
                        </a:rPr>
                        <a:t> Heart infused with pride , I was convinced I was still what I used to be, the person who considered physical fitness and love of running as an inseparable part of my life.   </a:t>
                      </a:r>
                      <a:endParaRPr kumimoji="0" lang="zh-CN" altLang="en-US" sz="2800" b="0" i="0" u="none" strike="noStrike" kern="1200" cap="none" spc="0" normalizeH="0" baseline="0" noProof="0" dirty="0">
                        <a:ln>
                          <a:noFill/>
                        </a:ln>
                        <a:solidFill>
                          <a:srgbClr val="C00000"/>
                        </a:solidFill>
                        <a:effectLst/>
                        <a:uLnTx/>
                        <a:uFillTx/>
                        <a:latin typeface="+mn-lt"/>
                        <a:ea typeface="+mn-ea"/>
                        <a:cs typeface="+mn-cs"/>
                      </a:endParaRPr>
                    </a:p>
                    <a:p>
                      <a:endParaRPr lang="en-US" altLang="zh-CN" sz="2800" b="0" dirty="0">
                        <a:solidFill>
                          <a:srgbClr val="FF0000"/>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959"/>
</p:tagLst>
</file>

<file path=ppt/tags/tag10.xml><?xml version="1.0" encoding="utf-8"?>
<p:tagLst xmlns:p="http://schemas.openxmlformats.org/presentationml/2006/main">
  <p:tag name="AS_UNIQUEID" val="969"/>
</p:tagLst>
</file>

<file path=ppt/tags/tag100.xml><?xml version="1.0" encoding="utf-8"?>
<p:tagLst xmlns:p="http://schemas.openxmlformats.org/presentationml/2006/main">
  <p:tag name="AS_UNIQUEID" val="1077"/>
</p:tagLst>
</file>

<file path=ppt/tags/tag101.xml><?xml version="1.0" encoding="utf-8"?>
<p:tagLst xmlns:p="http://schemas.openxmlformats.org/presentationml/2006/main">
  <p:tag name="AS_UNIQUEID" val="1152"/>
</p:tagLst>
</file>

<file path=ppt/tags/tag102.xml><?xml version="1.0" encoding="utf-8"?>
<p:tagLst xmlns:p="http://schemas.openxmlformats.org/presentationml/2006/main">
  <p:tag name="AS_UNIQUEID" val="957"/>
  <p:tag name="KSO_WM_BEAUTIFY_FLAG" val=""/>
</p:tagLst>
</file>

<file path=ppt/tags/tag103.xml><?xml version="1.0" encoding="utf-8"?>
<p:tagLst xmlns:p="http://schemas.openxmlformats.org/presentationml/2006/main">
  <p:tag name="AS_UNIQUEID" val="1174"/>
  <p:tag name="KSO_WM_BEAUTIFY_FLAG" val=""/>
</p:tagLst>
</file>

<file path=ppt/tags/tag104.xml><?xml version="1.0" encoding="utf-8"?>
<p:tagLst xmlns:p="http://schemas.openxmlformats.org/presentationml/2006/main">
  <p:tag name="AS_UNIQUEID" val="1171"/>
</p:tagLst>
</file>

<file path=ppt/tags/tag105.xml><?xml version="1.0" encoding="utf-8"?>
<p:tagLst xmlns:p="http://schemas.openxmlformats.org/presentationml/2006/main">
  <p:tag name="AS_UNIQUEID" val="1172"/>
</p:tagLst>
</file>

<file path=ppt/tags/tag106.xml><?xml version="1.0" encoding="utf-8"?>
<p:tagLst xmlns:p="http://schemas.openxmlformats.org/presentationml/2006/main">
  <p:tag name="AS_UNIQUEID" val="957"/>
  <p:tag name="KSO_WM_BEAUTIFY_FLAG" val=""/>
</p:tagLst>
</file>

<file path=ppt/tags/tag107.xml><?xml version="1.0" encoding="utf-8"?>
<p:tagLst xmlns:p="http://schemas.openxmlformats.org/presentationml/2006/main">
  <p:tag name="AS_UNIQUEID" val="1176"/>
</p:tagLst>
</file>

<file path=ppt/tags/tag108.xml><?xml version="1.0" encoding="utf-8"?>
<p:tagLst xmlns:p="http://schemas.openxmlformats.org/presentationml/2006/main">
  <p:tag name="AS_UNIQUEID" val="1177"/>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AS_UNIQUEID" val="971"/>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AS_UNIQUEID" val="487"/>
</p:tagLst>
</file>

<file path=ppt/tags/tag118.xml><?xml version="1.0" encoding="utf-8"?>
<p:tagLst xmlns:p="http://schemas.openxmlformats.org/presentationml/2006/main">
  <p:tag name="AS_UNIQUEID" val="412"/>
  <p:tag name="PA" val="v5.2.2"/>
</p:tagLst>
</file>

<file path=ppt/tags/tag119.xml><?xml version="1.0" encoding="utf-8"?>
<p:tagLst xmlns:p="http://schemas.openxmlformats.org/presentationml/2006/main">
  <p:tag name="AS_UNIQUEID" val="411"/>
</p:tagLst>
</file>

<file path=ppt/tags/tag12.xml><?xml version="1.0" encoding="utf-8"?>
<p:tagLst xmlns:p="http://schemas.openxmlformats.org/presentationml/2006/main">
  <p:tag name="AS_UNIQUEID" val="972"/>
</p:tagLst>
</file>

<file path=ppt/tags/tag120.xml><?xml version="1.0" encoding="utf-8"?>
<p:tagLst xmlns:p="http://schemas.openxmlformats.org/presentationml/2006/main">
  <p:tag name="AS_UNIQUEID" val="486"/>
</p:tagLst>
</file>

<file path=ppt/tags/tag121.xml><?xml version="1.0" encoding="utf-8"?>
<p:tagLst xmlns:p="http://schemas.openxmlformats.org/presentationml/2006/main">
  <p:tag name="AS_UNIQUEID" val="1256"/>
</p:tagLst>
</file>

<file path=ppt/tags/tag122.xml><?xml version="1.0" encoding="utf-8"?>
<p:tagLst xmlns:p="http://schemas.openxmlformats.org/presentationml/2006/main">
  <p:tag name="AS_UNIQUEID" val="1257"/>
</p:tagLst>
</file>

<file path=ppt/tags/tag123.xml><?xml version="1.0" encoding="utf-8"?>
<p:tagLst xmlns:p="http://schemas.openxmlformats.org/presentationml/2006/main">
  <p:tag name="AS_UNIQUEID" val="1258"/>
</p:tagLst>
</file>

<file path=ppt/tags/tag124.xml><?xml version="1.0" encoding="utf-8"?>
<p:tagLst xmlns:p="http://schemas.openxmlformats.org/presentationml/2006/main">
  <p:tag name="AS_UNIQUEID" val="1259"/>
</p:tagLst>
</file>

<file path=ppt/tags/tag125.xml><?xml version="1.0" encoding="utf-8"?>
<p:tagLst xmlns:p="http://schemas.openxmlformats.org/presentationml/2006/main">
  <p:tag name="AS_UNIQUEID" val="1260"/>
</p:tagLst>
</file>

<file path=ppt/tags/tag126.xml><?xml version="1.0" encoding="utf-8"?>
<p:tagLst xmlns:p="http://schemas.openxmlformats.org/presentationml/2006/main">
  <p:tag name="AS_UNIQUEID" val="1261"/>
</p:tagLst>
</file>

<file path=ppt/tags/tag127.xml><?xml version="1.0" encoding="utf-8"?>
<p:tagLst xmlns:p="http://schemas.openxmlformats.org/presentationml/2006/main">
  <p:tag name="AS_UNIQUEID" val="1262"/>
</p:tagLst>
</file>

<file path=ppt/tags/tag128.xml><?xml version="1.0" encoding="utf-8"?>
<p:tagLst xmlns:p="http://schemas.openxmlformats.org/presentationml/2006/main">
  <p:tag name="AS_UNIQUEID" val="1263"/>
</p:tagLst>
</file>

<file path=ppt/tags/tag129.xml><?xml version="1.0" encoding="utf-8"?>
<p:tagLst xmlns:p="http://schemas.openxmlformats.org/presentationml/2006/main">
  <p:tag name="AS_UNIQUEID" val="1264"/>
</p:tagLst>
</file>

<file path=ppt/tags/tag13.xml><?xml version="1.0" encoding="utf-8"?>
<p:tagLst xmlns:p="http://schemas.openxmlformats.org/presentationml/2006/main">
  <p:tag name="AS_UNIQUEID" val="973"/>
</p:tagLst>
</file>

<file path=ppt/tags/tag130.xml><?xml version="1.0" encoding="utf-8"?>
<p:tagLst xmlns:p="http://schemas.openxmlformats.org/presentationml/2006/main">
  <p:tag name="AS_UNIQUEID" val="1265"/>
</p:tagLst>
</file>

<file path=ppt/tags/tag131.xml><?xml version="1.0" encoding="utf-8"?>
<p:tagLst xmlns:p="http://schemas.openxmlformats.org/presentationml/2006/main">
  <p:tag name="AS_UNIQUEID" val="1266"/>
</p:tagLst>
</file>

<file path=ppt/tags/tag132.xml><?xml version="1.0" encoding="utf-8"?>
<p:tagLst xmlns:p="http://schemas.openxmlformats.org/presentationml/2006/main">
  <p:tag name="AS_UNIQUEID" val="1267"/>
</p:tagLst>
</file>

<file path=ppt/tags/tag133.xml><?xml version="1.0" encoding="utf-8"?>
<p:tagLst xmlns:p="http://schemas.openxmlformats.org/presentationml/2006/main">
  <p:tag name="AS_UNIQUEID" val="1268"/>
</p:tagLst>
</file>

<file path=ppt/tags/tag134.xml><?xml version="1.0" encoding="utf-8"?>
<p:tagLst xmlns:p="http://schemas.openxmlformats.org/presentationml/2006/main">
  <p:tag name="AS_UNIQUEID" val="1269"/>
</p:tagLst>
</file>

<file path=ppt/tags/tag135.xml><?xml version="1.0" encoding="utf-8"?>
<p:tagLst xmlns:p="http://schemas.openxmlformats.org/presentationml/2006/main">
  <p:tag name="AS_UNIQUEID" val="1270"/>
</p:tagLst>
</file>

<file path=ppt/tags/tag136.xml><?xml version="1.0" encoding="utf-8"?>
<p:tagLst xmlns:p="http://schemas.openxmlformats.org/presentationml/2006/main">
  <p:tag name="AS_UNIQUEID" val="1271"/>
</p:tagLst>
</file>

<file path=ppt/tags/tag137.xml><?xml version="1.0" encoding="utf-8"?>
<p:tagLst xmlns:p="http://schemas.openxmlformats.org/presentationml/2006/main">
  <p:tag name="AS_UNIQUEID" val="1272"/>
</p:tagLst>
</file>

<file path=ppt/tags/tag138.xml><?xml version="1.0" encoding="utf-8"?>
<p:tagLst xmlns:p="http://schemas.openxmlformats.org/presentationml/2006/main">
  <p:tag name="AS_UNIQUEID" val="1273"/>
</p:tagLst>
</file>

<file path=ppt/tags/tag139.xml><?xml version="1.0" encoding="utf-8"?>
<p:tagLst xmlns:p="http://schemas.openxmlformats.org/presentationml/2006/main">
  <p:tag name="AS_UNIQUEID" val="1274"/>
</p:tagLst>
</file>

<file path=ppt/tags/tag14.xml><?xml version="1.0" encoding="utf-8"?>
<p:tagLst xmlns:p="http://schemas.openxmlformats.org/presentationml/2006/main">
  <p:tag name="AS_UNIQUEID" val="974"/>
</p:tagLst>
</file>

<file path=ppt/tags/tag140.xml><?xml version="1.0" encoding="utf-8"?>
<p:tagLst xmlns:p="http://schemas.openxmlformats.org/presentationml/2006/main">
  <p:tag name="AS_UNIQUEID" val="1275"/>
</p:tagLst>
</file>

<file path=ppt/tags/tag141.xml><?xml version="1.0" encoding="utf-8"?>
<p:tagLst xmlns:p="http://schemas.openxmlformats.org/presentationml/2006/main">
  <p:tag name="AS_UNIQUEID" val="1276"/>
</p:tagLst>
</file>

<file path=ppt/tags/tag142.xml><?xml version="1.0" encoding="utf-8"?>
<p:tagLst xmlns:p="http://schemas.openxmlformats.org/presentationml/2006/main">
  <p:tag name="AS_UNIQUEID" val="1277"/>
</p:tagLst>
</file>

<file path=ppt/tags/tag143.xml><?xml version="1.0" encoding="utf-8"?>
<p:tagLst xmlns:p="http://schemas.openxmlformats.org/presentationml/2006/main">
  <p:tag name="AS_UNIQUEID" val="1278"/>
</p:tagLst>
</file>

<file path=ppt/tags/tag144.xml><?xml version="1.0" encoding="utf-8"?>
<p:tagLst xmlns:p="http://schemas.openxmlformats.org/presentationml/2006/main">
  <p:tag name="AS_UNIQUEID" val="1279"/>
</p:tagLst>
</file>

<file path=ppt/tags/tag145.xml><?xml version="1.0" encoding="utf-8"?>
<p:tagLst xmlns:p="http://schemas.openxmlformats.org/presentationml/2006/main">
  <p:tag name="AS_UNIQUEID" val="1280"/>
</p:tagLst>
</file>

<file path=ppt/tags/tag146.xml><?xml version="1.0" encoding="utf-8"?>
<p:tagLst xmlns:p="http://schemas.openxmlformats.org/presentationml/2006/main">
  <p:tag name="AS_UNIQUEID" val="1281"/>
</p:tagLst>
</file>

<file path=ppt/tags/tag147.xml><?xml version="1.0" encoding="utf-8"?>
<p:tagLst xmlns:p="http://schemas.openxmlformats.org/presentationml/2006/main">
  <p:tag name="AS_UNIQUEID" val="1282"/>
</p:tagLst>
</file>

<file path=ppt/tags/tag148.xml><?xml version="1.0" encoding="utf-8"?>
<p:tagLst xmlns:p="http://schemas.openxmlformats.org/presentationml/2006/main">
  <p:tag name="AS_UNIQUEID" val="1283"/>
</p:tagLst>
</file>

<file path=ppt/tags/tag149.xml><?xml version="1.0" encoding="utf-8"?>
<p:tagLst xmlns:p="http://schemas.openxmlformats.org/presentationml/2006/main">
  <p:tag name="AS_UNIQUEID" val="1284"/>
</p:tagLst>
</file>

<file path=ppt/tags/tag15.xml><?xml version="1.0" encoding="utf-8"?>
<p:tagLst xmlns:p="http://schemas.openxmlformats.org/presentationml/2006/main">
  <p:tag name="AS_UNIQUEID" val="975"/>
</p:tagLst>
</file>

<file path=ppt/tags/tag150.xml><?xml version="1.0" encoding="utf-8"?>
<p:tagLst xmlns:p="http://schemas.openxmlformats.org/presentationml/2006/main">
  <p:tag name="AS_UNIQUEID" val="1285"/>
</p:tagLst>
</file>

<file path=ppt/tags/tag151.xml><?xml version="1.0" encoding="utf-8"?>
<p:tagLst xmlns:p="http://schemas.openxmlformats.org/presentationml/2006/main">
  <p:tag name="AS_UNIQUEID" val="1286"/>
</p:tagLst>
</file>

<file path=ppt/tags/tag152.xml><?xml version="1.0" encoding="utf-8"?>
<p:tagLst xmlns:p="http://schemas.openxmlformats.org/presentationml/2006/main">
  <p:tag name="AS_UNIQUEID" val="1287"/>
</p:tagLst>
</file>

<file path=ppt/tags/tag153.xml><?xml version="1.0" encoding="utf-8"?>
<p:tagLst xmlns:p="http://schemas.openxmlformats.org/presentationml/2006/main">
  <p:tag name="AS_UNIQUEID" val="1288"/>
</p:tagLst>
</file>

<file path=ppt/tags/tag154.xml><?xml version="1.0" encoding="utf-8"?>
<p:tagLst xmlns:p="http://schemas.openxmlformats.org/presentationml/2006/main">
  <p:tag name="AS_UNIQUEID" val="1289"/>
</p:tagLst>
</file>

<file path=ppt/tags/tag155.xml><?xml version="1.0" encoding="utf-8"?>
<p:tagLst xmlns:p="http://schemas.openxmlformats.org/presentationml/2006/main">
  <p:tag name="AS_UNIQUEID" val="1290"/>
</p:tagLst>
</file>

<file path=ppt/tags/tag156.xml><?xml version="1.0" encoding="utf-8"?>
<p:tagLst xmlns:p="http://schemas.openxmlformats.org/presentationml/2006/main">
  <p:tag name="AS_UNIQUEID" val="1291"/>
</p:tagLst>
</file>

<file path=ppt/tags/tag157.xml><?xml version="1.0" encoding="utf-8"?>
<p:tagLst xmlns:p="http://schemas.openxmlformats.org/presentationml/2006/main">
  <p:tag name="AS_UNIQUEID" val="1292"/>
</p:tagLst>
</file>

<file path=ppt/tags/tag158.xml><?xml version="1.0" encoding="utf-8"?>
<p:tagLst xmlns:p="http://schemas.openxmlformats.org/presentationml/2006/main">
  <p:tag name="AS_UNIQUEID" val="1293"/>
</p:tagLst>
</file>

<file path=ppt/tags/tag159.xml><?xml version="1.0" encoding="utf-8"?>
<p:tagLst xmlns:p="http://schemas.openxmlformats.org/presentationml/2006/main">
  <p:tag name="AS_UNIQUEID" val="1294"/>
</p:tagLst>
</file>

<file path=ppt/tags/tag16.xml><?xml version="1.0" encoding="utf-8"?>
<p:tagLst xmlns:p="http://schemas.openxmlformats.org/presentationml/2006/main">
  <p:tag name="AS_UNIQUEID" val="977"/>
</p:tagLst>
</file>

<file path=ppt/tags/tag160.xml><?xml version="1.0" encoding="utf-8"?>
<p:tagLst xmlns:p="http://schemas.openxmlformats.org/presentationml/2006/main">
  <p:tag name="AS_UNIQUEID" val="1295"/>
</p:tagLst>
</file>

<file path=ppt/tags/tag161.xml><?xml version="1.0" encoding="utf-8"?>
<p:tagLst xmlns:p="http://schemas.openxmlformats.org/presentationml/2006/main">
  <p:tag name="AS_UNIQUEID" val="1296"/>
</p:tagLst>
</file>

<file path=ppt/tags/tag162.xml><?xml version="1.0" encoding="utf-8"?>
<p:tagLst xmlns:p="http://schemas.openxmlformats.org/presentationml/2006/main">
  <p:tag name="AS_UNIQUEID" val="1297"/>
</p:tagLst>
</file>

<file path=ppt/tags/tag163.xml><?xml version="1.0" encoding="utf-8"?>
<p:tagLst xmlns:p="http://schemas.openxmlformats.org/presentationml/2006/main">
  <p:tag name="AS_UNIQUEID" val="1298"/>
</p:tagLst>
</file>

<file path=ppt/tags/tag164.xml><?xml version="1.0" encoding="utf-8"?>
<p:tagLst xmlns:p="http://schemas.openxmlformats.org/presentationml/2006/main">
  <p:tag name="AS_UNIQUEID" val="1299"/>
</p:tagLst>
</file>

<file path=ppt/tags/tag165.xml><?xml version="1.0" encoding="utf-8"?>
<p:tagLst xmlns:p="http://schemas.openxmlformats.org/presentationml/2006/main">
  <p:tag name="AS_UNIQUEID" val="1300"/>
</p:tagLst>
</file>

<file path=ppt/tags/tag166.xml><?xml version="1.0" encoding="utf-8"?>
<p:tagLst xmlns:p="http://schemas.openxmlformats.org/presentationml/2006/main">
  <p:tag name="AS_UNIQUEID" val="1301"/>
</p:tagLst>
</file>

<file path=ppt/tags/tag167.xml><?xml version="1.0" encoding="utf-8"?>
<p:tagLst xmlns:p="http://schemas.openxmlformats.org/presentationml/2006/main">
  <p:tag name="AS_UNIQUEID" val="1302"/>
</p:tagLst>
</file>

<file path=ppt/tags/tag168.xml><?xml version="1.0" encoding="utf-8"?>
<p:tagLst xmlns:p="http://schemas.openxmlformats.org/presentationml/2006/main">
  <p:tag name="AS_UNIQUEID" val="1303"/>
</p:tagLst>
</file>

<file path=ppt/tags/tag169.xml><?xml version="1.0" encoding="utf-8"?>
<p:tagLst xmlns:p="http://schemas.openxmlformats.org/presentationml/2006/main">
  <p:tag name="AS_UNIQUEID" val="1304"/>
</p:tagLst>
</file>

<file path=ppt/tags/tag17.xml><?xml version="1.0" encoding="utf-8"?>
<p:tagLst xmlns:p="http://schemas.openxmlformats.org/presentationml/2006/main">
  <p:tag name="AS_UNIQUEID" val="978"/>
</p:tagLst>
</file>

<file path=ppt/tags/tag170.xml><?xml version="1.0" encoding="utf-8"?>
<p:tagLst xmlns:p="http://schemas.openxmlformats.org/presentationml/2006/main">
  <p:tag name="AS_UNIQUEID" val="1305"/>
</p:tagLst>
</file>

<file path=ppt/tags/tag171.xml><?xml version="1.0" encoding="utf-8"?>
<p:tagLst xmlns:p="http://schemas.openxmlformats.org/presentationml/2006/main">
  <p:tag name="AS_UNIQUEID" val="1306"/>
</p:tagLst>
</file>

<file path=ppt/tags/tag172.xml><?xml version="1.0" encoding="utf-8"?>
<p:tagLst xmlns:p="http://schemas.openxmlformats.org/presentationml/2006/main">
  <p:tag name="AS_UNIQUEID" val="1307"/>
</p:tagLst>
</file>

<file path=ppt/tags/tag173.xml><?xml version="1.0" encoding="utf-8"?>
<p:tagLst xmlns:p="http://schemas.openxmlformats.org/presentationml/2006/main">
  <p:tag name="AS_UNIQUEID" val="1308"/>
</p:tagLst>
</file>

<file path=ppt/tags/tag174.xml><?xml version="1.0" encoding="utf-8"?>
<p:tagLst xmlns:p="http://schemas.openxmlformats.org/presentationml/2006/main">
  <p:tag name="AS_UNIQUEID" val="1143"/>
</p:tagLst>
</file>

<file path=ppt/tags/tag175.xml><?xml version="1.0" encoding="utf-8"?>
<p:tagLst xmlns:p="http://schemas.openxmlformats.org/presentationml/2006/main">
  <p:tag name="AS_UNIQUEID" val="1144"/>
</p:tagLst>
</file>

<file path=ppt/tags/tag176.xml><?xml version="1.0" encoding="utf-8"?>
<p:tagLst xmlns:p="http://schemas.openxmlformats.org/presentationml/2006/main">
  <p:tag name="AS_UNIQUEID" val="1145"/>
</p:tagLst>
</file>

<file path=ppt/tags/tag177.xml><?xml version="1.0" encoding="utf-8"?>
<p:tagLst xmlns:p="http://schemas.openxmlformats.org/presentationml/2006/main">
  <p:tag name="AS_UNIQUEID" val="1146"/>
</p:tagLst>
</file>

<file path=ppt/tags/tag178.xml><?xml version="1.0" encoding="utf-8"?>
<p:tagLst xmlns:p="http://schemas.openxmlformats.org/presentationml/2006/main">
  <p:tag name="AS_UNIQUEID" val="1147"/>
</p:tagLst>
</file>

<file path=ppt/tags/tag179.xml><?xml version="1.0" encoding="utf-8"?>
<p:tagLst xmlns:p="http://schemas.openxmlformats.org/presentationml/2006/main">
  <p:tag name="AS_UNIQUEID" val="1148"/>
</p:tagLst>
</file>

<file path=ppt/tags/tag18.xml><?xml version="1.0" encoding="utf-8"?>
<p:tagLst xmlns:p="http://schemas.openxmlformats.org/presentationml/2006/main">
  <p:tag name="AS_UNIQUEID" val="979"/>
</p:tagLst>
</file>

<file path=ppt/tags/tag19.xml><?xml version="1.0" encoding="utf-8"?>
<p:tagLst xmlns:p="http://schemas.openxmlformats.org/presentationml/2006/main">
  <p:tag name="AS_UNIQUEID" val="980"/>
</p:tagLst>
</file>

<file path=ppt/tags/tag2.xml><?xml version="1.0" encoding="utf-8"?>
<p:tagLst xmlns:p="http://schemas.openxmlformats.org/presentationml/2006/main">
  <p:tag name="AS_UNIQUEID" val="960"/>
</p:tagLst>
</file>

<file path=ppt/tags/tag20.xml><?xml version="1.0" encoding="utf-8"?>
<p:tagLst xmlns:p="http://schemas.openxmlformats.org/presentationml/2006/main">
  <p:tag name="AS_UNIQUEID" val="981"/>
</p:tagLst>
</file>

<file path=ppt/tags/tag21.xml><?xml version="1.0" encoding="utf-8"?>
<p:tagLst xmlns:p="http://schemas.openxmlformats.org/presentationml/2006/main">
  <p:tag name="AS_UNIQUEID" val="982"/>
</p:tagLst>
</file>

<file path=ppt/tags/tag22.xml><?xml version="1.0" encoding="utf-8"?>
<p:tagLst xmlns:p="http://schemas.openxmlformats.org/presentationml/2006/main">
  <p:tag name="AS_UNIQUEID" val="984"/>
</p:tagLst>
</file>

<file path=ppt/tags/tag23.xml><?xml version="1.0" encoding="utf-8"?>
<p:tagLst xmlns:p="http://schemas.openxmlformats.org/presentationml/2006/main">
  <p:tag name="AS_UNIQUEID" val="985"/>
</p:tagLst>
</file>

<file path=ppt/tags/tag24.xml><?xml version="1.0" encoding="utf-8"?>
<p:tagLst xmlns:p="http://schemas.openxmlformats.org/presentationml/2006/main">
  <p:tag name="AS_UNIQUEID" val="986"/>
</p:tagLst>
</file>

<file path=ppt/tags/tag25.xml><?xml version="1.0" encoding="utf-8"?>
<p:tagLst xmlns:p="http://schemas.openxmlformats.org/presentationml/2006/main">
  <p:tag name="AS_UNIQUEID" val="987"/>
</p:tagLst>
</file>

<file path=ppt/tags/tag26.xml><?xml version="1.0" encoding="utf-8"?>
<p:tagLst xmlns:p="http://schemas.openxmlformats.org/presentationml/2006/main">
  <p:tag name="AS_UNIQUEID" val="988"/>
</p:tagLst>
</file>

<file path=ppt/tags/tag27.xml><?xml version="1.0" encoding="utf-8"?>
<p:tagLst xmlns:p="http://schemas.openxmlformats.org/presentationml/2006/main">
  <p:tag name="AS_UNIQUEID" val="989"/>
</p:tagLst>
</file>

<file path=ppt/tags/tag28.xml><?xml version="1.0" encoding="utf-8"?>
<p:tagLst xmlns:p="http://schemas.openxmlformats.org/presentationml/2006/main">
  <p:tag name="AS_UNIQUEID" val="990"/>
</p:tagLst>
</file>

<file path=ppt/tags/tag29.xml><?xml version="1.0" encoding="utf-8"?>
<p:tagLst xmlns:p="http://schemas.openxmlformats.org/presentationml/2006/main">
  <p:tag name="AS_UNIQUEID" val="991"/>
</p:tagLst>
</file>

<file path=ppt/tags/tag3.xml><?xml version="1.0" encoding="utf-8"?>
<p:tagLst xmlns:p="http://schemas.openxmlformats.org/presentationml/2006/main">
  <p:tag name="AS_UNIQUEID" val="961"/>
</p:tagLst>
</file>

<file path=ppt/tags/tag30.xml><?xml version="1.0" encoding="utf-8"?>
<p:tagLst xmlns:p="http://schemas.openxmlformats.org/presentationml/2006/main">
  <p:tag name="AS_UNIQUEID" val="993"/>
</p:tagLst>
</file>

<file path=ppt/tags/tag31.xml><?xml version="1.0" encoding="utf-8"?>
<p:tagLst xmlns:p="http://schemas.openxmlformats.org/presentationml/2006/main">
  <p:tag name="AS_UNIQUEID" val="994"/>
</p:tagLst>
</file>

<file path=ppt/tags/tag32.xml><?xml version="1.0" encoding="utf-8"?>
<p:tagLst xmlns:p="http://schemas.openxmlformats.org/presentationml/2006/main">
  <p:tag name="AS_UNIQUEID" val="995"/>
</p:tagLst>
</file>

<file path=ppt/tags/tag33.xml><?xml version="1.0" encoding="utf-8"?>
<p:tagLst xmlns:p="http://schemas.openxmlformats.org/presentationml/2006/main">
  <p:tag name="AS_UNIQUEID" val="996"/>
</p:tagLst>
</file>

<file path=ppt/tags/tag34.xml><?xml version="1.0" encoding="utf-8"?>
<p:tagLst xmlns:p="http://schemas.openxmlformats.org/presentationml/2006/main">
  <p:tag name="AS_UNIQUEID" val="998"/>
</p:tagLst>
</file>

<file path=ppt/tags/tag35.xml><?xml version="1.0" encoding="utf-8"?>
<p:tagLst xmlns:p="http://schemas.openxmlformats.org/presentationml/2006/main">
  <p:tag name="AS_UNIQUEID" val="999"/>
</p:tagLst>
</file>

<file path=ppt/tags/tag36.xml><?xml version="1.0" encoding="utf-8"?>
<p:tagLst xmlns:p="http://schemas.openxmlformats.org/presentationml/2006/main">
  <p:tag name="AS_UNIQUEID" val="1000"/>
</p:tagLst>
</file>

<file path=ppt/tags/tag37.xml><?xml version="1.0" encoding="utf-8"?>
<p:tagLst xmlns:p="http://schemas.openxmlformats.org/presentationml/2006/main">
  <p:tag name="AS_UNIQUEID" val="1002"/>
</p:tagLst>
</file>

<file path=ppt/tags/tag38.xml><?xml version="1.0" encoding="utf-8"?>
<p:tagLst xmlns:p="http://schemas.openxmlformats.org/presentationml/2006/main">
  <p:tag name="AS_UNIQUEID" val="1003"/>
</p:tagLst>
</file>

<file path=ppt/tags/tag39.xml><?xml version="1.0" encoding="utf-8"?>
<p:tagLst xmlns:p="http://schemas.openxmlformats.org/presentationml/2006/main">
  <p:tag name="AS_UNIQUEID" val="1004"/>
</p:tagLst>
</file>

<file path=ppt/tags/tag4.xml><?xml version="1.0" encoding="utf-8"?>
<p:tagLst xmlns:p="http://schemas.openxmlformats.org/presentationml/2006/main">
  <p:tag name="AS_UNIQUEID" val="962"/>
</p:tagLst>
</file>

<file path=ppt/tags/tag40.xml><?xml version="1.0" encoding="utf-8"?>
<p:tagLst xmlns:p="http://schemas.openxmlformats.org/presentationml/2006/main">
  <p:tag name="AS_UNIQUEID" val="1005"/>
</p:tagLst>
</file>

<file path=ppt/tags/tag41.xml><?xml version="1.0" encoding="utf-8"?>
<p:tagLst xmlns:p="http://schemas.openxmlformats.org/presentationml/2006/main">
  <p:tag name="AS_UNIQUEID" val="1006"/>
</p:tagLst>
</file>

<file path=ppt/tags/tag42.xml><?xml version="1.0" encoding="utf-8"?>
<p:tagLst xmlns:p="http://schemas.openxmlformats.org/presentationml/2006/main">
  <p:tag name="AS_UNIQUEID" val="1007"/>
</p:tagLst>
</file>

<file path=ppt/tags/tag43.xml><?xml version="1.0" encoding="utf-8"?>
<p:tagLst xmlns:p="http://schemas.openxmlformats.org/presentationml/2006/main">
  <p:tag name="AS_UNIQUEID" val="1009"/>
</p:tagLst>
</file>

<file path=ppt/tags/tag44.xml><?xml version="1.0" encoding="utf-8"?>
<p:tagLst xmlns:p="http://schemas.openxmlformats.org/presentationml/2006/main">
  <p:tag name="AS_UNIQUEID" val="1010"/>
</p:tagLst>
</file>

<file path=ppt/tags/tag45.xml><?xml version="1.0" encoding="utf-8"?>
<p:tagLst xmlns:p="http://schemas.openxmlformats.org/presentationml/2006/main">
  <p:tag name="AS_UNIQUEID" val="1011"/>
</p:tagLst>
</file>

<file path=ppt/tags/tag46.xml><?xml version="1.0" encoding="utf-8"?>
<p:tagLst xmlns:p="http://schemas.openxmlformats.org/presentationml/2006/main">
  <p:tag name="AS_UNIQUEID" val="1012"/>
</p:tagLst>
</file>

<file path=ppt/tags/tag47.xml><?xml version="1.0" encoding="utf-8"?>
<p:tagLst xmlns:p="http://schemas.openxmlformats.org/presentationml/2006/main">
  <p:tag name="AS_UNIQUEID" val="1013"/>
</p:tagLst>
</file>

<file path=ppt/tags/tag48.xml><?xml version="1.0" encoding="utf-8"?>
<p:tagLst xmlns:p="http://schemas.openxmlformats.org/presentationml/2006/main">
  <p:tag name="AS_UNIQUEID" val="1014"/>
</p:tagLst>
</file>

<file path=ppt/tags/tag49.xml><?xml version="1.0" encoding="utf-8"?>
<p:tagLst xmlns:p="http://schemas.openxmlformats.org/presentationml/2006/main">
  <p:tag name="AS_UNIQUEID" val="1016"/>
</p:tagLst>
</file>

<file path=ppt/tags/tag5.xml><?xml version="1.0" encoding="utf-8"?>
<p:tagLst xmlns:p="http://schemas.openxmlformats.org/presentationml/2006/main">
  <p:tag name="AS_UNIQUEID" val="963"/>
</p:tagLst>
</file>

<file path=ppt/tags/tag50.xml><?xml version="1.0" encoding="utf-8"?>
<p:tagLst xmlns:p="http://schemas.openxmlformats.org/presentationml/2006/main">
  <p:tag name="AS_UNIQUEID" val="1017"/>
</p:tagLst>
</file>

<file path=ppt/tags/tag51.xml><?xml version="1.0" encoding="utf-8"?>
<p:tagLst xmlns:p="http://schemas.openxmlformats.org/presentationml/2006/main">
  <p:tag name="AS_UNIQUEID" val="1018"/>
</p:tagLst>
</file>

<file path=ppt/tags/tag52.xml><?xml version="1.0" encoding="utf-8"?>
<p:tagLst xmlns:p="http://schemas.openxmlformats.org/presentationml/2006/main">
  <p:tag name="AS_UNIQUEID" val="1019"/>
</p:tagLst>
</file>

<file path=ppt/tags/tag53.xml><?xml version="1.0" encoding="utf-8"?>
<p:tagLst xmlns:p="http://schemas.openxmlformats.org/presentationml/2006/main">
  <p:tag name="AS_UNIQUEID" val="1020"/>
</p:tagLst>
</file>

<file path=ppt/tags/tag54.xml><?xml version="1.0" encoding="utf-8"?>
<p:tagLst xmlns:p="http://schemas.openxmlformats.org/presentationml/2006/main">
  <p:tag name="AS_UNIQUEID" val="1022"/>
</p:tagLst>
</file>

<file path=ppt/tags/tag55.xml><?xml version="1.0" encoding="utf-8"?>
<p:tagLst xmlns:p="http://schemas.openxmlformats.org/presentationml/2006/main">
  <p:tag name="AS_UNIQUEID" val="1023"/>
</p:tagLst>
</file>

<file path=ppt/tags/tag56.xml><?xml version="1.0" encoding="utf-8"?>
<p:tagLst xmlns:p="http://schemas.openxmlformats.org/presentationml/2006/main">
  <p:tag name="AS_UNIQUEID" val="1024"/>
</p:tagLst>
</file>

<file path=ppt/tags/tag57.xml><?xml version="1.0" encoding="utf-8"?>
<p:tagLst xmlns:p="http://schemas.openxmlformats.org/presentationml/2006/main">
  <p:tag name="AS_UNIQUEID" val="1025"/>
</p:tagLst>
</file>

<file path=ppt/tags/tag58.xml><?xml version="1.0" encoding="utf-8"?>
<p:tagLst xmlns:p="http://schemas.openxmlformats.org/presentationml/2006/main">
  <p:tag name="AS_UNIQUEID" val="1026"/>
</p:tagLst>
</file>

<file path=ppt/tags/tag59.xml><?xml version="1.0" encoding="utf-8"?>
<p:tagLst xmlns:p="http://schemas.openxmlformats.org/presentationml/2006/main">
  <p:tag name="AS_UNIQUEID" val="1028"/>
</p:tagLst>
</file>

<file path=ppt/tags/tag6.xml><?xml version="1.0" encoding="utf-8"?>
<p:tagLst xmlns:p="http://schemas.openxmlformats.org/presentationml/2006/main">
  <p:tag name="AS_UNIQUEID" val="965"/>
</p:tagLst>
</file>

<file path=ppt/tags/tag60.xml><?xml version="1.0" encoding="utf-8"?>
<p:tagLst xmlns:p="http://schemas.openxmlformats.org/presentationml/2006/main">
  <p:tag name="AS_UNIQUEID" val="1029"/>
</p:tagLst>
</file>

<file path=ppt/tags/tag61.xml><?xml version="1.0" encoding="utf-8"?>
<p:tagLst xmlns:p="http://schemas.openxmlformats.org/presentationml/2006/main">
  <p:tag name="AS_UNIQUEID" val="1030"/>
</p:tagLst>
</file>

<file path=ppt/tags/tag62.xml><?xml version="1.0" encoding="utf-8"?>
<p:tagLst xmlns:p="http://schemas.openxmlformats.org/presentationml/2006/main">
  <p:tag name="AS_UNIQUEID" val="1031"/>
</p:tagLst>
</file>

<file path=ppt/tags/tag63.xml><?xml version="1.0" encoding="utf-8"?>
<p:tagLst xmlns:p="http://schemas.openxmlformats.org/presentationml/2006/main">
  <p:tag name="AS_UNIQUEID" val="1032"/>
</p:tagLst>
</file>

<file path=ppt/tags/tag64.xml><?xml version="1.0" encoding="utf-8"?>
<p:tagLst xmlns:p="http://schemas.openxmlformats.org/presentationml/2006/main">
  <p:tag name="AS_UNIQUEID" val="1033"/>
</p:tagLst>
</file>

<file path=ppt/tags/tag65.xml><?xml version="1.0" encoding="utf-8"?>
<p:tagLst xmlns:p="http://schemas.openxmlformats.org/presentationml/2006/main">
  <p:tag name="AS_UNIQUEID" val="1035"/>
</p:tagLst>
</file>

<file path=ppt/tags/tag66.xml><?xml version="1.0" encoding="utf-8"?>
<p:tagLst xmlns:p="http://schemas.openxmlformats.org/presentationml/2006/main">
  <p:tag name="AS_UNIQUEID" val="1036"/>
</p:tagLst>
</file>

<file path=ppt/tags/tag67.xml><?xml version="1.0" encoding="utf-8"?>
<p:tagLst xmlns:p="http://schemas.openxmlformats.org/presentationml/2006/main">
  <p:tag name="AS_UNIQUEID" val="1037"/>
  <p:tag name="KSO_WM_BEAUTIFY_FLAG" val=""/>
</p:tagLst>
</file>

<file path=ppt/tags/tag68.xml><?xml version="1.0" encoding="utf-8"?>
<p:tagLst xmlns:p="http://schemas.openxmlformats.org/presentationml/2006/main">
  <p:tag name="AS_UNIQUEID" val="1039"/>
</p:tagLst>
</file>

<file path=ppt/tags/tag69.xml><?xml version="1.0" encoding="utf-8"?>
<p:tagLst xmlns:p="http://schemas.openxmlformats.org/presentationml/2006/main">
  <p:tag name="AS_UNIQUEID" val="1040"/>
</p:tagLst>
</file>

<file path=ppt/tags/tag7.xml><?xml version="1.0" encoding="utf-8"?>
<p:tagLst xmlns:p="http://schemas.openxmlformats.org/presentationml/2006/main">
  <p:tag name="AS_UNIQUEID" val="966"/>
</p:tagLst>
</file>

<file path=ppt/tags/tag70.xml><?xml version="1.0" encoding="utf-8"?>
<p:tagLst xmlns:p="http://schemas.openxmlformats.org/presentationml/2006/main">
  <p:tag name="AS_UNIQUEID" val="1041"/>
</p:tagLst>
</file>

<file path=ppt/tags/tag71.xml><?xml version="1.0" encoding="utf-8"?>
<p:tagLst xmlns:p="http://schemas.openxmlformats.org/presentationml/2006/main">
  <p:tag name="AS_UNIQUEID" val="1042"/>
</p:tagLst>
</file>

<file path=ppt/tags/tag72.xml><?xml version="1.0" encoding="utf-8"?>
<p:tagLst xmlns:p="http://schemas.openxmlformats.org/presentationml/2006/main">
  <p:tag name="AS_UNIQUEID" val="1043"/>
  <p:tag name="KSO_WM_BEAUTIFY_FLAG" val=""/>
</p:tagLst>
</file>

<file path=ppt/tags/tag73.xml><?xml version="1.0" encoding="utf-8"?>
<p:tagLst xmlns:p="http://schemas.openxmlformats.org/presentationml/2006/main">
  <p:tag name="AS_UNIQUEID" val="1045"/>
</p:tagLst>
</file>

<file path=ppt/tags/tag74.xml><?xml version="1.0" encoding="utf-8"?>
<p:tagLst xmlns:p="http://schemas.openxmlformats.org/presentationml/2006/main">
  <p:tag name="AS_UNIQUEID" val="1046"/>
</p:tagLst>
</file>

<file path=ppt/tags/tag75.xml><?xml version="1.0" encoding="utf-8"?>
<p:tagLst xmlns:p="http://schemas.openxmlformats.org/presentationml/2006/main">
  <p:tag name="AS_UNIQUEID" val="1047"/>
</p:tagLst>
</file>

<file path=ppt/tags/tag76.xml><?xml version="1.0" encoding="utf-8"?>
<p:tagLst xmlns:p="http://schemas.openxmlformats.org/presentationml/2006/main">
  <p:tag name="AS_UNIQUEID" val="1048"/>
</p:tagLst>
</file>

<file path=ppt/tags/tag77.xml><?xml version="1.0" encoding="utf-8"?>
<p:tagLst xmlns:p="http://schemas.openxmlformats.org/presentationml/2006/main">
  <p:tag name="AS_UNIQUEID" val="1050"/>
</p:tagLst>
</file>

<file path=ppt/tags/tag78.xml><?xml version="1.0" encoding="utf-8"?>
<p:tagLst xmlns:p="http://schemas.openxmlformats.org/presentationml/2006/main">
  <p:tag name="AS_UNIQUEID" val="1051"/>
</p:tagLst>
</file>

<file path=ppt/tags/tag79.xml><?xml version="1.0" encoding="utf-8"?>
<p:tagLst xmlns:p="http://schemas.openxmlformats.org/presentationml/2006/main">
  <p:tag name="AS_UNIQUEID" val="1052"/>
</p:tagLst>
</file>

<file path=ppt/tags/tag8.xml><?xml version="1.0" encoding="utf-8"?>
<p:tagLst xmlns:p="http://schemas.openxmlformats.org/presentationml/2006/main">
  <p:tag name="AS_UNIQUEID" val="967"/>
</p:tagLst>
</file>

<file path=ppt/tags/tag80.xml><?xml version="1.0" encoding="utf-8"?>
<p:tagLst xmlns:p="http://schemas.openxmlformats.org/presentationml/2006/main">
  <p:tag name="AS_UNIQUEID" val="1053"/>
</p:tagLst>
</file>

<file path=ppt/tags/tag81.xml><?xml version="1.0" encoding="utf-8"?>
<p:tagLst xmlns:p="http://schemas.openxmlformats.org/presentationml/2006/main">
  <p:tag name="AS_UNIQUEID" val="1054"/>
</p:tagLst>
</file>

<file path=ppt/tags/tag82.xml><?xml version="1.0" encoding="utf-8"?>
<p:tagLst xmlns:p="http://schemas.openxmlformats.org/presentationml/2006/main">
  <p:tag name="AS_UNIQUEID" val="1056"/>
</p:tagLst>
</file>

<file path=ppt/tags/tag83.xml><?xml version="1.0" encoding="utf-8"?>
<p:tagLst xmlns:p="http://schemas.openxmlformats.org/presentationml/2006/main">
  <p:tag name="AS_UNIQUEID" val="1057"/>
</p:tagLst>
</file>

<file path=ppt/tags/tag84.xml><?xml version="1.0" encoding="utf-8"?>
<p:tagLst xmlns:p="http://schemas.openxmlformats.org/presentationml/2006/main">
  <p:tag name="AS_UNIQUEID" val="1058"/>
</p:tagLst>
</file>

<file path=ppt/tags/tag85.xml><?xml version="1.0" encoding="utf-8"?>
<p:tagLst xmlns:p="http://schemas.openxmlformats.org/presentationml/2006/main">
  <p:tag name="AS_UNIQUEID" val="1060"/>
</p:tagLst>
</file>

<file path=ppt/tags/tag86.xml><?xml version="1.0" encoding="utf-8"?>
<p:tagLst xmlns:p="http://schemas.openxmlformats.org/presentationml/2006/main">
  <p:tag name="AS_UNIQUEID" val="1061"/>
</p:tagLst>
</file>

<file path=ppt/tags/tag87.xml><?xml version="1.0" encoding="utf-8"?>
<p:tagLst xmlns:p="http://schemas.openxmlformats.org/presentationml/2006/main">
  <p:tag name="AS_UNIQUEID" val="1062"/>
</p:tagLst>
</file>

<file path=ppt/tags/tag88.xml><?xml version="1.0" encoding="utf-8"?>
<p:tagLst xmlns:p="http://schemas.openxmlformats.org/presentationml/2006/main">
  <p:tag name="AS_UNIQUEID" val="1063"/>
</p:tagLst>
</file>

<file path=ppt/tags/tag89.xml><?xml version="1.0" encoding="utf-8"?>
<p:tagLst xmlns:p="http://schemas.openxmlformats.org/presentationml/2006/main">
  <p:tag name="AS_UNIQUEID" val="1064"/>
</p:tagLst>
</file>

<file path=ppt/tags/tag9.xml><?xml version="1.0" encoding="utf-8"?>
<p:tagLst xmlns:p="http://schemas.openxmlformats.org/presentationml/2006/main">
  <p:tag name="AS_UNIQUEID" val="968"/>
</p:tagLst>
</file>

<file path=ppt/tags/tag90.xml><?xml version="1.0" encoding="utf-8"?>
<p:tagLst xmlns:p="http://schemas.openxmlformats.org/presentationml/2006/main">
  <p:tag name="AS_UNIQUEID" val="1066"/>
</p:tagLst>
</file>

<file path=ppt/tags/tag91.xml><?xml version="1.0" encoding="utf-8"?>
<p:tagLst xmlns:p="http://schemas.openxmlformats.org/presentationml/2006/main">
  <p:tag name="AS_UNIQUEID" val="1067"/>
</p:tagLst>
</file>

<file path=ppt/tags/tag92.xml><?xml version="1.0" encoding="utf-8"?>
<p:tagLst xmlns:p="http://schemas.openxmlformats.org/presentationml/2006/main">
  <p:tag name="AS_UNIQUEID" val="1068"/>
</p:tagLst>
</file>

<file path=ppt/tags/tag93.xml><?xml version="1.0" encoding="utf-8"?>
<p:tagLst xmlns:p="http://schemas.openxmlformats.org/presentationml/2006/main">
  <p:tag name="AS_UNIQUEID" val="1069"/>
</p:tagLst>
</file>

<file path=ppt/tags/tag94.xml><?xml version="1.0" encoding="utf-8"?>
<p:tagLst xmlns:p="http://schemas.openxmlformats.org/presentationml/2006/main">
  <p:tag name="AS_UNIQUEID" val="1070"/>
</p:tagLst>
</file>

<file path=ppt/tags/tag95.xml><?xml version="1.0" encoding="utf-8"?>
<p:tagLst xmlns:p="http://schemas.openxmlformats.org/presentationml/2006/main">
  <p:tag name="AS_UNIQUEID" val="1072"/>
</p:tagLst>
</file>

<file path=ppt/tags/tag96.xml><?xml version="1.0" encoding="utf-8"?>
<p:tagLst xmlns:p="http://schemas.openxmlformats.org/presentationml/2006/main">
  <p:tag name="AS_UNIQUEID" val="1073"/>
</p:tagLst>
</file>

<file path=ppt/tags/tag97.xml><?xml version="1.0" encoding="utf-8"?>
<p:tagLst xmlns:p="http://schemas.openxmlformats.org/presentationml/2006/main">
  <p:tag name="AS_UNIQUEID" val="1074"/>
</p:tagLst>
</file>

<file path=ppt/tags/tag98.xml><?xml version="1.0" encoding="utf-8"?>
<p:tagLst xmlns:p="http://schemas.openxmlformats.org/presentationml/2006/main">
  <p:tag name="AS_UNIQUEID" val="1075"/>
</p:tagLst>
</file>

<file path=ppt/tags/tag99.xml><?xml version="1.0" encoding="utf-8"?>
<p:tagLst xmlns:p="http://schemas.openxmlformats.org/presentationml/2006/main">
  <p:tag name="AS_UNIQUEID" val="107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可修改-2">
      <a:dk1>
        <a:srgbClr val="000000"/>
      </a:dk1>
      <a:lt1>
        <a:srgbClr val="FFFFFF"/>
      </a:lt1>
      <a:dk2>
        <a:srgbClr val="455F51"/>
      </a:dk2>
      <a:lt2>
        <a:srgbClr val="E2DFCC"/>
      </a:lt2>
      <a:accent1>
        <a:srgbClr val="A4322C"/>
      </a:accent1>
      <a:accent2>
        <a:srgbClr val="08A5EF"/>
      </a:accent2>
      <a:accent3>
        <a:srgbClr val="739A28"/>
      </a:accent3>
      <a:accent4>
        <a:srgbClr val="FFC000"/>
      </a:accent4>
      <a:accent5>
        <a:srgbClr val="4EB3CF"/>
      </a:accent5>
      <a:accent6>
        <a:srgbClr val="51C3F9"/>
      </a:accent6>
      <a:hlink>
        <a:srgbClr val="08A5EF"/>
      </a:hlink>
      <a:folHlink>
        <a:srgbClr val="977B2D"/>
      </a:folHlink>
    </a:clrScheme>
    <a:fontScheme name="自定义 6">
      <a:majorFont>
        <a:latin typeface="Arial"/>
        <a:ea typeface="微软雅黑 Light"/>
        <a:cs typeface="Arial"/>
      </a:majorFont>
      <a:minorFont>
        <a:latin typeface="Arial"/>
        <a:ea typeface="微软雅黑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14714</Words>
  <Application>WPS 演示</Application>
  <PresentationFormat>宽屏</PresentationFormat>
  <Paragraphs>331</Paragraphs>
  <Slides>31</Slides>
  <Notes>11</Notes>
  <HiddenSlides>1</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31</vt:i4>
      </vt:variant>
    </vt:vector>
  </HeadingPairs>
  <TitlesOfParts>
    <vt:vector size="52" baseType="lpstr">
      <vt:lpstr>Arial</vt:lpstr>
      <vt:lpstr>宋体</vt:lpstr>
      <vt:lpstr>Wingdings</vt:lpstr>
      <vt:lpstr>微软雅黑 Light</vt:lpstr>
      <vt:lpstr>微软雅黑</vt:lpstr>
      <vt:lpstr>思源黑体</vt:lpstr>
      <vt:lpstr>Tahoma</vt:lpstr>
      <vt:lpstr>Aharoni</vt:lpstr>
      <vt:lpstr>Times New Roman</vt:lpstr>
      <vt:lpstr>等线</vt:lpstr>
      <vt:lpstr>Times New Roman Regular</vt:lpstr>
      <vt:lpstr>Yu Gothic UI Semibold</vt:lpstr>
      <vt:lpstr>Arial Unicode MS</vt:lpstr>
      <vt:lpstr>等线 Light</vt:lpstr>
      <vt:lpstr>Calibri</vt:lpstr>
      <vt:lpstr>黑体</vt:lpstr>
      <vt:lpstr>HelveticaNeue</vt:lpstr>
      <vt:lpstr>华文新魏</vt:lpstr>
      <vt:lpstr>Segoe Print</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心理活动描写语料：</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Administrator</cp:lastModifiedBy>
  <cp:revision>205</cp:revision>
  <cp:lastPrinted>2024-05-26T21:50:00Z</cp:lastPrinted>
  <dcterms:created xsi:type="dcterms:W3CDTF">2024-05-26T21:50:00Z</dcterms:created>
  <dcterms:modified xsi:type="dcterms:W3CDTF">2024-10-15T06:55:03Z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2052-11.8.2.7978</vt:lpwstr>
  </property>
</Properties>
</file>