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438" r:id="rId3"/>
    <p:sldId id="305" r:id="rId4"/>
    <p:sldId id="404" r:id="rId5"/>
    <p:sldId id="416" r:id="rId6"/>
    <p:sldId id="417" r:id="rId7"/>
    <p:sldId id="418" r:id="rId8"/>
    <p:sldId id="407" r:id="rId9"/>
    <p:sldId id="408" r:id="rId10"/>
    <p:sldId id="409" r:id="rId11"/>
    <p:sldId id="410" r:id="rId12"/>
    <p:sldId id="411" r:id="rId13"/>
    <p:sldId id="412" r:id="rId14"/>
    <p:sldId id="413" r:id="rId15"/>
    <p:sldId id="427" r:id="rId16"/>
    <p:sldId id="415" r:id="rId17"/>
    <p:sldId id="419" r:id="rId18"/>
    <p:sldId id="256" r:id="rId19"/>
    <p:sldId id="257" r:id="rId20"/>
    <p:sldId id="263" r:id="rId21"/>
    <p:sldId id="258" r:id="rId22"/>
    <p:sldId id="259" r:id="rId23"/>
    <p:sldId id="260" r:id="rId24"/>
    <p:sldId id="261" r:id="rId25"/>
    <p:sldId id="262" r:id="rId26"/>
  </p:sldIdLst>
  <p:sldSz cx="12192000" cy="6858000"/>
  <p:notesSz cx="6797675" cy="992822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8" y="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90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handoutMaster" Target="handoutMasters/handoutMaster1.xml"/><Relationship Id="rId27" Type="http://schemas.openxmlformats.org/officeDocument/2006/relationships/notesMaster" Target="notesMasters/notesMaster1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5B56C-98BA-4662-9673-6F51A93F1F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1412A-5155-41CA-9737-EBFFC3034AE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3DD1B5-019A-4AA2-B779-EDAE6B9251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0A3E3F-3BCF-4497-BADB-A3669D01750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E044-F85A-410C-AE0C-DDE13D90069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D58E-1C04-402E-8D67-0458101EE808}" type="slidenum">
              <a:rPr lang="zh-CN" altLang="en-US" smtClean="0"/>
            </a:fld>
            <a:endParaRPr lang="zh-CN" altLang="en-US"/>
          </a:p>
        </p:txBody>
      </p:sp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77625" y="82550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E044-F85A-410C-AE0C-DDE13D90069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D58E-1C04-402E-8D67-0458101EE8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E044-F85A-410C-AE0C-DDE13D90069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D58E-1C04-402E-8D67-0458101EE8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E044-F85A-410C-AE0C-DDE13D90069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D58E-1C04-402E-8D67-0458101EE808}" type="slidenum">
              <a:rPr lang="zh-CN" altLang="en-US" smtClean="0"/>
            </a:fld>
            <a:endParaRPr lang="zh-CN" altLang="en-US"/>
          </a:p>
        </p:txBody>
      </p:sp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77625" y="82550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E044-F85A-410C-AE0C-DDE13D90069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D58E-1C04-402E-8D67-0458101EE8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E044-F85A-410C-AE0C-DDE13D90069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D58E-1C04-402E-8D67-0458101EE8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E044-F85A-410C-AE0C-DDE13D90069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D58E-1C04-402E-8D67-0458101EE8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E044-F85A-410C-AE0C-DDE13D90069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D58E-1C04-402E-8D67-0458101EE8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E044-F85A-410C-AE0C-DDE13D90069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D58E-1C04-402E-8D67-0458101EE808}" type="slidenum">
              <a:rPr lang="zh-CN" altLang="en-US" smtClean="0"/>
            </a:fld>
            <a:endParaRPr lang="zh-CN" altLang="en-US"/>
          </a:p>
        </p:txBody>
      </p:sp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77625" y="82550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E044-F85A-410C-AE0C-DDE13D90069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D58E-1C04-402E-8D67-0458101EE8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E044-F85A-410C-AE0C-DDE13D90069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D58E-1C04-402E-8D67-0458101EE8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DE044-F85A-410C-AE0C-DDE13D90069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AD58E-1C04-402E-8D67-0458101EE808}" type="slidenum">
              <a:rPr lang="zh-CN" altLang="en-US" smtClean="0"/>
            </a:fld>
            <a:endParaRPr lang="zh-CN" altLang="en-US"/>
          </a:p>
        </p:txBody>
      </p:sp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1477625" y="82550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矩形 1"/>
          <p:cNvSpPr/>
          <p:nvPr/>
        </p:nvSpPr>
        <p:spPr>
          <a:xfrm>
            <a:off x="762000" y="1246188"/>
            <a:ext cx="6538913" cy="50165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公众号：溯恩英语</a:t>
            </a:r>
            <a:endParaRPr lang="zh-CN" altLang="en-US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</p:txBody>
      </p:sp>
      <p:sp>
        <p:nvSpPr>
          <p:cNvPr id="5122" name="矩形 3"/>
          <p:cNvSpPr/>
          <p:nvPr/>
        </p:nvSpPr>
        <p:spPr>
          <a:xfrm>
            <a:off x="7835900" y="2009775"/>
            <a:ext cx="3603625" cy="7080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latin typeface="华文新魏" pitchFamily="2" charset="-122"/>
                <a:ea typeface="宋体" panose="02010600030101010101" pitchFamily="2" charset="-122"/>
              </a:rPr>
              <a:t>知识产权声明</a:t>
            </a:r>
            <a:endParaRPr lang="zh-CN" altLang="en-US" sz="4000" b="1">
              <a:latin typeface="华文新魏" pitchFamily="2" charset="-122"/>
              <a:ea typeface="宋体" panose="02010600030101010101" pitchFamily="2" charset="-122"/>
            </a:endParaRPr>
          </a:p>
        </p:txBody>
      </p:sp>
      <p:pic>
        <p:nvPicPr>
          <p:cNvPr id="5123" name="图片 11" descr="水印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5" name="图片 1" descr="qrcode_for_gh_3a435f224ccf_12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7975" y="2717800"/>
            <a:ext cx="3109913" cy="31083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97281"/>
          <p:cNvSpPr txBox="1"/>
          <p:nvPr/>
        </p:nvSpPr>
        <p:spPr>
          <a:xfrm>
            <a:off x="109332" y="139148"/>
            <a:ext cx="1441174" cy="526774"/>
          </a:xfrm>
          <a:prstGeom prst="rect">
            <a:avLst/>
          </a:prstGeom>
          <a:ln w="38100">
            <a:solidFill>
              <a:srgbClr val="00B050">
                <a:alpha val="100000"/>
              </a:srgbClr>
            </a:solidFill>
            <a:prstDash val="sysDot"/>
            <a:miter lim="800000"/>
          </a:ln>
        </p:spPr>
        <p:txBody>
          <a:bodyPr vert="horz" wrap="square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2</a:t>
            </a:r>
            <a:endParaRPr lang="en-US" altLang="zh-CN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8786" y="914399"/>
            <a:ext cx="50192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但是该提案引发了抗议。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07504" y="1610140"/>
            <a:ext cx="11410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the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proposal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led to protests.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81609" y="2156432"/>
            <a:ext cx="114101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proposal: n. a formal suggestion/plan; the act of making a suggestion</a:t>
            </a:r>
            <a:endParaRPr lang="en-US" altLang="zh-CN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提议；建议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7808" y="3211230"/>
            <a:ext cx="2166731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提出建议 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同意提议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接受提议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否决提议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965173" y="3222036"/>
            <a:ext cx="856421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make/put forward a proposal=propose (v.)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 approve a proposal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accept a proposal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reject a proposal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36713" y="246195"/>
            <a:ext cx="1095623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2….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government turned _________ the United Nations __________ help in 1959.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525543" y="184640"/>
            <a:ext cx="11827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149608" y="129449"/>
            <a:ext cx="1113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250434" y="992552"/>
            <a:ext cx="514567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 to </a:t>
            </a:r>
            <a:r>
              <a:rPr lang="en-US" altLang="zh-CN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sb</a:t>
            </a:r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help/advice…</a:t>
            </a:r>
            <a:endParaRPr lang="zh-CN" alt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07505" y="1831243"/>
            <a:ext cx="109562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there anyone _________ ___________ we can turn for help?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354456" y="1696148"/>
            <a:ext cx="26603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      whom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97281"/>
          <p:cNvSpPr txBox="1"/>
          <p:nvPr/>
        </p:nvSpPr>
        <p:spPr>
          <a:xfrm>
            <a:off x="109332" y="139148"/>
            <a:ext cx="1441174" cy="526774"/>
          </a:xfrm>
          <a:prstGeom prst="rect">
            <a:avLst/>
          </a:prstGeom>
          <a:ln w="38100">
            <a:solidFill>
              <a:srgbClr val="00B050">
                <a:alpha val="100000"/>
              </a:srgbClr>
            </a:solidFill>
            <a:prstDash val="sysDot"/>
            <a:miter lim="800000"/>
          </a:ln>
        </p:spPr>
        <p:txBody>
          <a:bodyPr vert="horz" wrap="square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3</a:t>
            </a:r>
            <a:endParaRPr lang="en-US" altLang="zh-CN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78295" y="740610"/>
            <a:ext cx="114498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A committee was established to limit damage ________ the Egyptian buildings and prevent the ________ (lose) of cultural relics.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812156" y="653191"/>
            <a:ext cx="9044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502425" y="1152163"/>
            <a:ext cx="1073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loss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354346" y="1979536"/>
            <a:ext cx="5297556" cy="95410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prevent …from doing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stop…from doing 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78295" y="4691927"/>
            <a:ext cx="4114801" cy="1977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失落感</a:t>
            </a:r>
            <a:endParaRPr lang="en-US" altLang="zh-CN" sz="2800" b="1" dirty="0"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体重减轻</a:t>
            </a:r>
            <a:endParaRPr lang="en-US" altLang="zh-CN" sz="2800" b="1" dirty="0"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感到迷茫，不知所措</a:t>
            </a:r>
            <a:endParaRPr lang="zh-CN" altLang="en-US" sz="2800" b="1" dirty="0"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12473" y="3579579"/>
            <a:ext cx="10326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one can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prevent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you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attending this meeting.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78295" y="4121544"/>
            <a:ext cx="1550504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loss n. </a:t>
            </a:r>
            <a:endParaRPr lang="zh-CN" alt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40635" y="3074529"/>
            <a:ext cx="11751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Scientists are  taking  action to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prevent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disease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spreading.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697355" y="4691927"/>
            <a:ext cx="4114801" cy="1953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 a sense of loss</a:t>
            </a:r>
            <a:endParaRPr lang="en-US" altLang="zh-CN" sz="2800" b="1" dirty="0"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 weight loss</a:t>
            </a:r>
            <a:endParaRPr lang="en-US" altLang="zh-CN" sz="2800" b="1" dirty="0"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 (be) at a loss</a:t>
            </a:r>
            <a:endParaRPr lang="zh-CN" altLang="en-US" sz="2800" b="1" dirty="0"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748442" y="5060168"/>
            <a:ext cx="526773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我对下一步做什么心里没谱。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I'm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a loss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to do next.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 build="p"/>
      <p:bldP spid="7" grpId="0"/>
      <p:bldP spid="8" grpId="0"/>
      <p:bldP spid="9" grpId="0" animBg="1"/>
      <p:bldP spid="10" grpId="0" build="p"/>
      <p:bldP spid="11" grpId="0" build="p"/>
      <p:bldP spid="1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78295" y="293349"/>
            <a:ext cx="114498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group asked for contributions from different departments and raised funds within the international community.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343176" y="777656"/>
            <a:ext cx="1967948" cy="46226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57199" y="1442291"/>
            <a:ext cx="6569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raise funds . collect money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筹募资金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36713" y="1965511"/>
            <a:ext cx="94123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我们在进行慈善募捐。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are 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raising money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for charity.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87626" y="2965784"/>
            <a:ext cx="114498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Experts </a:t>
            </a:r>
            <a:r>
              <a:rPr lang="en-US" altLang="zh-CN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investigated the issues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conducted several tests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then made a proposal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how the buildings could be saved.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48138" y="4114726"/>
            <a:ext cx="6526697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B and C </a:t>
            </a:r>
            <a:r>
              <a:rPr lang="zh-CN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连动式结构，表示动作先后</a:t>
            </a:r>
            <a:endParaRPr lang="zh-CN" alt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18209" y="5051019"/>
            <a:ext cx="116888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Early the next morning, Jane </a:t>
            </a:r>
            <a:r>
              <a:rPr lang="en-US" altLang="zh-CN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got out of bed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dressed herself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rushed to 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railway station. 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build="p"/>
      <p:bldP spid="7" grpId="0"/>
      <p:bldP spid="8" grpId="0" animBg="1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83717" y="155043"/>
            <a:ext cx="1038255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conduct </a:t>
            </a:r>
            <a:r>
              <a:rPr lang="en-US" altLang="zh-CN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vt.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arenR"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organize and/or do a particular activity</a:t>
            </a:r>
            <a:r>
              <a:rPr lang="zh-CN" altLang="en-US" sz="2800" dirty="0"/>
              <a:t>组织；安排；实施；执行</a:t>
            </a:r>
            <a:endParaRPr lang="en-US" altLang="zh-CN" sz="2800" dirty="0"/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 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06632" y="1314450"/>
            <a:ext cx="7164532" cy="1384995"/>
          </a:xfrm>
          <a:custGeom>
            <a:avLst/>
            <a:gdLst>
              <a:gd name="connsiteX0" fmla="*/ 0 w 7164532"/>
              <a:gd name="connsiteY0" fmla="*/ 0 h 1384995"/>
              <a:gd name="connsiteX1" fmla="*/ 382108 w 7164532"/>
              <a:gd name="connsiteY1" fmla="*/ 0 h 1384995"/>
              <a:gd name="connsiteX2" fmla="*/ 1122443 w 7164532"/>
              <a:gd name="connsiteY2" fmla="*/ 0 h 1384995"/>
              <a:gd name="connsiteX3" fmla="*/ 1862778 w 7164532"/>
              <a:gd name="connsiteY3" fmla="*/ 0 h 1384995"/>
              <a:gd name="connsiteX4" fmla="*/ 2531468 w 7164532"/>
              <a:gd name="connsiteY4" fmla="*/ 0 h 1384995"/>
              <a:gd name="connsiteX5" fmla="*/ 3128512 w 7164532"/>
              <a:gd name="connsiteY5" fmla="*/ 0 h 1384995"/>
              <a:gd name="connsiteX6" fmla="*/ 3510621 w 7164532"/>
              <a:gd name="connsiteY6" fmla="*/ 0 h 1384995"/>
              <a:gd name="connsiteX7" fmla="*/ 4036020 w 7164532"/>
              <a:gd name="connsiteY7" fmla="*/ 0 h 1384995"/>
              <a:gd name="connsiteX8" fmla="*/ 4776355 w 7164532"/>
              <a:gd name="connsiteY8" fmla="*/ 0 h 1384995"/>
              <a:gd name="connsiteX9" fmla="*/ 5230108 w 7164532"/>
              <a:gd name="connsiteY9" fmla="*/ 0 h 1384995"/>
              <a:gd name="connsiteX10" fmla="*/ 5683862 w 7164532"/>
              <a:gd name="connsiteY10" fmla="*/ 0 h 1384995"/>
              <a:gd name="connsiteX11" fmla="*/ 6280906 w 7164532"/>
              <a:gd name="connsiteY11" fmla="*/ 0 h 1384995"/>
              <a:gd name="connsiteX12" fmla="*/ 7164532 w 7164532"/>
              <a:gd name="connsiteY12" fmla="*/ 0 h 1384995"/>
              <a:gd name="connsiteX13" fmla="*/ 7164532 w 7164532"/>
              <a:gd name="connsiteY13" fmla="*/ 489365 h 1384995"/>
              <a:gd name="connsiteX14" fmla="*/ 7164532 w 7164532"/>
              <a:gd name="connsiteY14" fmla="*/ 978730 h 1384995"/>
              <a:gd name="connsiteX15" fmla="*/ 7164532 w 7164532"/>
              <a:gd name="connsiteY15" fmla="*/ 1384995 h 1384995"/>
              <a:gd name="connsiteX16" fmla="*/ 6424197 w 7164532"/>
              <a:gd name="connsiteY16" fmla="*/ 1384995 h 1384995"/>
              <a:gd name="connsiteX17" fmla="*/ 5970443 w 7164532"/>
              <a:gd name="connsiteY17" fmla="*/ 1384995 h 1384995"/>
              <a:gd name="connsiteX18" fmla="*/ 5588335 w 7164532"/>
              <a:gd name="connsiteY18" fmla="*/ 1384995 h 1384995"/>
              <a:gd name="connsiteX19" fmla="*/ 5134581 w 7164532"/>
              <a:gd name="connsiteY19" fmla="*/ 1384995 h 1384995"/>
              <a:gd name="connsiteX20" fmla="*/ 4465892 w 7164532"/>
              <a:gd name="connsiteY20" fmla="*/ 1384995 h 1384995"/>
              <a:gd name="connsiteX21" fmla="*/ 4012138 w 7164532"/>
              <a:gd name="connsiteY21" fmla="*/ 1384995 h 1384995"/>
              <a:gd name="connsiteX22" fmla="*/ 3343448 w 7164532"/>
              <a:gd name="connsiteY22" fmla="*/ 1384995 h 1384995"/>
              <a:gd name="connsiteX23" fmla="*/ 2746404 w 7164532"/>
              <a:gd name="connsiteY23" fmla="*/ 1384995 h 1384995"/>
              <a:gd name="connsiteX24" fmla="*/ 2221005 w 7164532"/>
              <a:gd name="connsiteY24" fmla="*/ 1384995 h 1384995"/>
              <a:gd name="connsiteX25" fmla="*/ 1695606 w 7164532"/>
              <a:gd name="connsiteY25" fmla="*/ 1384995 h 1384995"/>
              <a:gd name="connsiteX26" fmla="*/ 1313498 w 7164532"/>
              <a:gd name="connsiteY26" fmla="*/ 1384995 h 1384995"/>
              <a:gd name="connsiteX27" fmla="*/ 859744 w 7164532"/>
              <a:gd name="connsiteY27" fmla="*/ 1384995 h 1384995"/>
              <a:gd name="connsiteX28" fmla="*/ 0 w 7164532"/>
              <a:gd name="connsiteY28" fmla="*/ 1384995 h 1384995"/>
              <a:gd name="connsiteX29" fmla="*/ 0 w 7164532"/>
              <a:gd name="connsiteY29" fmla="*/ 964880 h 1384995"/>
              <a:gd name="connsiteX30" fmla="*/ 0 w 7164532"/>
              <a:gd name="connsiteY30" fmla="*/ 503215 h 1384995"/>
              <a:gd name="connsiteX31" fmla="*/ 0 w 7164532"/>
              <a:gd name="connsiteY31" fmla="*/ 0 h 1384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7164532" h="1384995" extrusionOk="0">
                <a:moveTo>
                  <a:pt x="0" y="0"/>
                </a:moveTo>
                <a:cubicBezTo>
                  <a:pt x="82067" y="-28207"/>
                  <a:pt x="217848" y="40600"/>
                  <a:pt x="382108" y="0"/>
                </a:cubicBezTo>
                <a:cubicBezTo>
                  <a:pt x="546368" y="-40600"/>
                  <a:pt x="811902" y="83567"/>
                  <a:pt x="1122443" y="0"/>
                </a:cubicBezTo>
                <a:cubicBezTo>
                  <a:pt x="1432985" y="-83567"/>
                  <a:pt x="1689738" y="64084"/>
                  <a:pt x="1862778" y="0"/>
                </a:cubicBezTo>
                <a:cubicBezTo>
                  <a:pt x="2035819" y="-64084"/>
                  <a:pt x="2308737" y="26456"/>
                  <a:pt x="2531468" y="0"/>
                </a:cubicBezTo>
                <a:cubicBezTo>
                  <a:pt x="2754199" y="-26456"/>
                  <a:pt x="2858648" y="737"/>
                  <a:pt x="3128512" y="0"/>
                </a:cubicBezTo>
                <a:cubicBezTo>
                  <a:pt x="3398376" y="-737"/>
                  <a:pt x="3353870" y="9372"/>
                  <a:pt x="3510621" y="0"/>
                </a:cubicBezTo>
                <a:cubicBezTo>
                  <a:pt x="3667372" y="-9372"/>
                  <a:pt x="3858713" y="43441"/>
                  <a:pt x="4036020" y="0"/>
                </a:cubicBezTo>
                <a:cubicBezTo>
                  <a:pt x="4213327" y="-43441"/>
                  <a:pt x="4562874" y="45374"/>
                  <a:pt x="4776355" y="0"/>
                </a:cubicBezTo>
                <a:cubicBezTo>
                  <a:pt x="4989836" y="-45374"/>
                  <a:pt x="5054692" y="6860"/>
                  <a:pt x="5230108" y="0"/>
                </a:cubicBezTo>
                <a:cubicBezTo>
                  <a:pt x="5405524" y="-6860"/>
                  <a:pt x="5487995" y="52120"/>
                  <a:pt x="5683862" y="0"/>
                </a:cubicBezTo>
                <a:cubicBezTo>
                  <a:pt x="5879729" y="-52120"/>
                  <a:pt x="6119888" y="62618"/>
                  <a:pt x="6280906" y="0"/>
                </a:cubicBezTo>
                <a:cubicBezTo>
                  <a:pt x="6441924" y="-62618"/>
                  <a:pt x="6867718" y="99725"/>
                  <a:pt x="7164532" y="0"/>
                </a:cubicBezTo>
                <a:cubicBezTo>
                  <a:pt x="7186986" y="235560"/>
                  <a:pt x="7156913" y="259666"/>
                  <a:pt x="7164532" y="489365"/>
                </a:cubicBezTo>
                <a:cubicBezTo>
                  <a:pt x="7172151" y="719065"/>
                  <a:pt x="7106574" y="847676"/>
                  <a:pt x="7164532" y="978730"/>
                </a:cubicBezTo>
                <a:cubicBezTo>
                  <a:pt x="7222490" y="1109784"/>
                  <a:pt x="7153270" y="1245667"/>
                  <a:pt x="7164532" y="1384995"/>
                </a:cubicBezTo>
                <a:cubicBezTo>
                  <a:pt x="6835403" y="1426109"/>
                  <a:pt x="6769051" y="1326900"/>
                  <a:pt x="6424197" y="1384995"/>
                </a:cubicBezTo>
                <a:cubicBezTo>
                  <a:pt x="6079343" y="1443090"/>
                  <a:pt x="6106265" y="1384184"/>
                  <a:pt x="5970443" y="1384995"/>
                </a:cubicBezTo>
                <a:cubicBezTo>
                  <a:pt x="5834621" y="1385806"/>
                  <a:pt x="5709191" y="1361611"/>
                  <a:pt x="5588335" y="1384995"/>
                </a:cubicBezTo>
                <a:cubicBezTo>
                  <a:pt x="5467479" y="1408379"/>
                  <a:pt x="5323003" y="1370249"/>
                  <a:pt x="5134581" y="1384995"/>
                </a:cubicBezTo>
                <a:cubicBezTo>
                  <a:pt x="4946159" y="1399741"/>
                  <a:pt x="4628358" y="1329012"/>
                  <a:pt x="4465892" y="1384995"/>
                </a:cubicBezTo>
                <a:cubicBezTo>
                  <a:pt x="4303426" y="1440978"/>
                  <a:pt x="4213355" y="1357551"/>
                  <a:pt x="4012138" y="1384995"/>
                </a:cubicBezTo>
                <a:cubicBezTo>
                  <a:pt x="3810921" y="1412439"/>
                  <a:pt x="3615046" y="1321404"/>
                  <a:pt x="3343448" y="1384995"/>
                </a:cubicBezTo>
                <a:cubicBezTo>
                  <a:pt x="3071850" y="1448586"/>
                  <a:pt x="2868436" y="1353587"/>
                  <a:pt x="2746404" y="1384995"/>
                </a:cubicBezTo>
                <a:cubicBezTo>
                  <a:pt x="2624372" y="1416403"/>
                  <a:pt x="2455846" y="1371415"/>
                  <a:pt x="2221005" y="1384995"/>
                </a:cubicBezTo>
                <a:cubicBezTo>
                  <a:pt x="1986164" y="1398575"/>
                  <a:pt x="1850199" y="1331917"/>
                  <a:pt x="1695606" y="1384995"/>
                </a:cubicBezTo>
                <a:cubicBezTo>
                  <a:pt x="1541013" y="1438073"/>
                  <a:pt x="1419714" y="1359083"/>
                  <a:pt x="1313498" y="1384995"/>
                </a:cubicBezTo>
                <a:cubicBezTo>
                  <a:pt x="1207282" y="1410907"/>
                  <a:pt x="995002" y="1334040"/>
                  <a:pt x="859744" y="1384995"/>
                </a:cubicBezTo>
                <a:cubicBezTo>
                  <a:pt x="724486" y="1435950"/>
                  <a:pt x="248162" y="1325902"/>
                  <a:pt x="0" y="1384995"/>
                </a:cubicBezTo>
                <a:cubicBezTo>
                  <a:pt x="-3008" y="1275593"/>
                  <a:pt x="40743" y="1157890"/>
                  <a:pt x="0" y="964880"/>
                </a:cubicBezTo>
                <a:cubicBezTo>
                  <a:pt x="-40743" y="771870"/>
                  <a:pt x="36208" y="636195"/>
                  <a:pt x="0" y="503215"/>
                </a:cubicBezTo>
                <a:cubicBezTo>
                  <a:pt x="-36208" y="370236"/>
                  <a:pt x="16416" y="215522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conduct an experiment/investigation/interview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conduct a survey/study/research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conduct a test/trial</a:t>
            </a:r>
            <a:endParaRPr lang="zh-CN" altLang="en-US" sz="2800" dirty="0"/>
          </a:p>
        </p:txBody>
      </p:sp>
      <p:sp>
        <p:nvSpPr>
          <p:cNvPr id="4" name="文本框 3"/>
          <p:cNvSpPr txBox="1"/>
          <p:nvPr/>
        </p:nvSpPr>
        <p:spPr>
          <a:xfrm>
            <a:off x="477982" y="3112077"/>
            <a:ext cx="10629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onduct oneself: to behave in a particular way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举止；表现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97477" y="3958936"/>
            <a:ext cx="94141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altLang="zh-CN" sz="320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conducted himself </a:t>
            </a:r>
            <a:r>
              <a:rPr lang="en-US" altLang="zh-CN" sz="32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far better than expected.</a:t>
            </a:r>
            <a:endParaRPr lang="en-US" altLang="zh-CN" sz="320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他表现得比预料的要好得多。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 build="p"/>
      <p:bldP spid="4" grpId="0"/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97281"/>
          <p:cNvSpPr txBox="1"/>
          <p:nvPr/>
        </p:nvSpPr>
        <p:spPr>
          <a:xfrm>
            <a:off x="9766856" y="56950"/>
            <a:ext cx="2355572" cy="526774"/>
          </a:xfrm>
          <a:prstGeom prst="rect">
            <a:avLst/>
          </a:prstGeom>
          <a:ln w="38100">
            <a:solidFill>
              <a:srgbClr val="00B050">
                <a:alpha val="100000"/>
              </a:srgbClr>
            </a:solidFill>
            <a:prstDash val="sysDot"/>
            <a:miter lim="800000"/>
          </a:ln>
        </p:spPr>
        <p:txBody>
          <a:bodyPr vert="horz" wrap="square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4—6 </a:t>
            </a:r>
            <a:endParaRPr lang="en-US" altLang="zh-CN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9332" y="500172"/>
            <a:ext cx="116784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Temples and other cultural sites were taken down piece _______ piece, and then moved and put back together again in a place ___________ they were safe from the water. 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12886" y="437223"/>
            <a:ext cx="9541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773537" y="868970"/>
            <a:ext cx="24251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which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9332" y="2201871"/>
            <a:ext cx="11678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48479" y="1770402"/>
            <a:ext cx="116784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1) The countries </a:t>
            </a:r>
            <a:r>
              <a:rPr lang="en-US" altLang="zh-CN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only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had found a path to the future that did not run over the relics of the past, </a:t>
            </a:r>
            <a:r>
              <a:rPr lang="en-US" altLang="zh-CN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also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had learnt that it was possible for countries to work together to build a better tomorrow.  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48479" y="3534191"/>
            <a:ext cx="11678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13083" y="4878533"/>
            <a:ext cx="11678478" cy="95410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only…but also …= not just…., but (</a:t>
            </a:r>
            <a:r>
              <a:rPr lang="en-US" altLang="zh-CN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sb</a:t>
            </a:r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also</a:t>
            </a:r>
            <a:r>
              <a:rPr lang="zh-CN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并列连词，连接连个对等的成分，如果连接句子，</a:t>
            </a:r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only </a:t>
            </a:r>
            <a:r>
              <a:rPr lang="zh-CN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放在句首，这句子要部分倒装。</a:t>
            </a:r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94555" y="3493537"/>
            <a:ext cx="116784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only had the countries found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path to the future that did not run over the relics of the past, </a:t>
            </a:r>
            <a:r>
              <a: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they had also learnt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it was possible for countries to work together to build a better tomorrow.  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23763" y="5946952"/>
            <a:ext cx="11549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only is 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 thoughtful,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(also) she is 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broad-minded.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8" grpId="0"/>
      <p:bldP spid="9" grpId="0"/>
      <p:bldP spid="10" grpId="0" animBg="1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02096" y="308862"/>
            <a:ext cx="1167847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Perhaps the best example is shown by UNESCO, __________ runs a </a:t>
            </a:r>
            <a:r>
              <a:rPr lang="en-US" altLang="zh-CN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__________ prevent world cultural heritage sites around the world ________ disappearing.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340347" y="449139"/>
            <a:ext cx="1401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530248" y="757732"/>
            <a:ext cx="14014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95381" y="1711839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对话气泡: 椭圆形 5"/>
          <p:cNvSpPr/>
          <p:nvPr/>
        </p:nvSpPr>
        <p:spPr>
          <a:xfrm>
            <a:off x="7419109" y="2000250"/>
            <a:ext cx="4618759" cy="1304060"/>
          </a:xfrm>
          <a:prstGeom prst="wedgeEllipseCallout">
            <a:avLst>
              <a:gd name="adj1" fmla="val 21739"/>
              <a:gd name="adj2" fmla="val -1281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run </a:t>
            </a:r>
            <a:r>
              <a:rPr lang="en-US" altLang="zh-CN" sz="2400" b="1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vt.</a:t>
            </a:r>
            <a:r>
              <a:rPr lang="en-US" altLang="zh-CN" sz="24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be in charge of a business, campaign, etc.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管理；经营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871364" y="449139"/>
            <a:ext cx="862445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220278" y="2097157"/>
            <a:ext cx="46912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rgbClr val="002060"/>
                </a:solidFill>
              </a:rPr>
              <a:t>B2U1  </a:t>
            </a:r>
            <a:r>
              <a:rPr lang="zh-CN" altLang="en-US" sz="4800" b="1" dirty="0">
                <a:solidFill>
                  <a:srgbClr val="002060"/>
                </a:solidFill>
              </a:rPr>
              <a:t>教材答案</a:t>
            </a:r>
            <a:endParaRPr lang="zh-CN" altLang="en-US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38539" y="268358"/>
            <a:ext cx="1175547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P3 Pronunciation </a:t>
            </a:r>
            <a:endParaRPr lang="en-US" altLang="zh-C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1. present     2. grew    3. scream     4. exists    5. twelfth 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6. confused 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2. 1. </a:t>
            </a:r>
            <a:r>
              <a:rPr lang="en-US" altLang="zh-CN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Yuanmingyuan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Just cross the street. 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2. Bruce preferred the guidebook.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3. The dragon followed its trail. 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4. It is a different context. 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5. The trains were dark green. 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38539" y="268358"/>
            <a:ext cx="117554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5 Activity 5 </a:t>
            </a:r>
            <a:endParaRPr lang="en-US" altLang="zh-C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proposal  progress, development, heritage, temple, damage, establish, preserve, prevent 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Title: Scientist Says Progress Shouldn’t Damage Cultural Heritage 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795655"/>
            <a:ext cx="12191365" cy="1322070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M2U1 Cultural Heritage</a:t>
            </a:r>
            <a:endParaRPr lang="en-US" altLang="zh-CN" sz="8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369484" y="3228825"/>
            <a:ext cx="6626860" cy="830997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Reading and Thinking</a:t>
            </a:r>
            <a:endParaRPr lang="en-US" altLang="zh-CN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18662" y="248479"/>
            <a:ext cx="1172817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P10   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Activity 1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proud </a:t>
            </a:r>
            <a:r>
              <a: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altLang="zh-CN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keep </a:t>
            </a:r>
            <a:r>
              <a: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balance</a:t>
            </a:r>
            <a:r>
              <a:rPr lang="en-US" altLang="zh-CN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prevent </a:t>
            </a:r>
            <a:r>
              <a: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endParaRPr lang="en-US" altLang="zh-CN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donate </a:t>
            </a:r>
            <a:r>
              <a:rPr lang="en-US" altLang="zh-CN" sz="28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zh-CN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lead </a:t>
            </a:r>
            <a:r>
              <a: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zh-CN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take part </a:t>
            </a:r>
            <a:r>
              <a: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endParaRPr lang="en-US" altLang="zh-CN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</a:t>
            </a:r>
            <a:r>
              <a: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sure</a:t>
            </a:r>
            <a:r>
              <a:rPr lang="en-US" altLang="zh-CN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turn </a:t>
            </a:r>
            <a:r>
              <a: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endParaRPr lang="en-US" altLang="zh-CN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 part in,  be proud to,  keep a balance, lead to, prevent …from,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sure,   donate….to,  turn to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Activity 2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(that/which), that/which,  where/whose, who, where/on which, whose, when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98174" y="248479"/>
            <a:ext cx="11678479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Workbook  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words and Expressions on P 61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Activity 1 </a:t>
            </a:r>
            <a:endParaRPr lang="en-US" altLang="zh-CN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protection   2 preserve    3 proposal    4 promote     5 prevent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partner     7 protest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Activity 2 </a:t>
            </a:r>
            <a:endParaRPr lang="en-US" altLang="zh-CN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make     2 investigate     3 run    4 conduct/run   5 raise      6 sign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keep   8 establish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raise funds       2. Keeping a balance    3 signs a/the document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ran/conducted hundreds of tests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is running a </a:t>
            </a:r>
            <a:r>
              <a:rPr lang="en-US" altLang="zh-C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established a committee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made a proposal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Investigate the issue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284304" y="4751064"/>
            <a:ext cx="69076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Activity 3 on P 62</a:t>
            </a:r>
            <a:endParaRPr lang="en-US" altLang="zh-C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protection;    proposal; protests; damaging;  turned; established; loss</a:t>
            </a:r>
            <a:endParaRPr lang="en-US" altLang="zh-CN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funds; global   </a:t>
            </a:r>
            <a:endParaRPr lang="en-US" altLang="zh-CN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38539" y="178904"/>
            <a:ext cx="11777871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Activity 4 on P 62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Every year Mount Tai attracts visitors from all over the world who admire its beautiful views.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It is worthwhile to spend money on goods of high quality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Many countries took part in the project and donated money to protect the cultural heritage of areas along the Nile River.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The father was proud to introduce his son to a professional athlete.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Make sure you understand these numbers in context, or they will make no sense at all.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Do you know how far it is from the entrance of the Forbidden City to the Nine Dragon Wall?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Judy is quite familiar with the application process for overseas study </a:t>
            </a:r>
            <a:r>
              <a:rPr lang="en-US" altLang="zh-C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South Africa, officially the Republic of South Africa, is a the southern tip of Africa.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66716" y="103570"/>
            <a:ext cx="11879509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Activity 5 on P 62</a:t>
            </a:r>
            <a:endParaRPr lang="en-US" altLang="zh-C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Some people believe cultural heritage protection should give way to economic development.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His proposal at the meeting led to a lot of different responses.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A lot of supplies provided by the global community has not prevented people there from suffering.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I trust him a lot and always turn to him for help when I am in trouble.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Volunteers contributed a lot to raising funds to help the children go back to school.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08114" y="318052"/>
            <a:ext cx="10942983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structures on P 62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Activity 1 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where     2 why     3 whom    4 where     5 who     6 whose   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(that/which)    8 when    9 which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Activity   4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they were 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改为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which were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that is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改为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is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that is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改为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that/which were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 it did not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改为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did not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5. they are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改为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were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6. those had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改为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those who had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7. delete “then”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8. in 1722 the time the society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改为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1722 when the society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 delete “on it”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852531" y="735495"/>
            <a:ext cx="69673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 study </a:t>
            </a:r>
            <a:endParaRPr lang="zh-CN" alt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gimg2.baidu.com/image_search/src=http%3A%2F%2Fwww.cultus.hk%2Fegypt%2Fimages%2Fphilae-temple-77.jpg&amp;refer=http%3A%2F%2Fwww.cultus.hk&amp;app=2002&amp;size=f9999,10000&amp;q=a80&amp;n=0&amp;g=0n&amp;fmt=jpeg?sec=1643198399&amp;t=160077957f6d1ca14b8642c6ac74e03c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5634"/>
            <a:ext cx="12192000" cy="4512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180622" y="945090"/>
            <a:ext cx="4515556" cy="4755799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经济发展</a:t>
            </a:r>
            <a:endParaRPr lang="en-US" altLang="zh-CN" sz="3600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zh-CN" altLang="en-US" sz="36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一个时期到来了</a:t>
            </a:r>
            <a:endParaRPr lang="en-US" altLang="zh-CN" sz="3600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en-US" altLang="zh-CN" sz="36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zh-CN" altLang="en-US" sz="36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让步于</a:t>
            </a:r>
            <a:endParaRPr lang="en-US" altLang="zh-CN" sz="3600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en-US" altLang="zh-CN" sz="36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zh-CN" altLang="en-US" sz="36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做某事不可能</a:t>
            </a:r>
            <a:endParaRPr lang="en-US" altLang="zh-CN" sz="3600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en-US" altLang="zh-CN" sz="36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zh-CN" altLang="en-US" sz="36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保持平衡</a:t>
            </a:r>
            <a:endParaRPr lang="en-US" altLang="zh-CN" sz="3600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en-US" altLang="zh-CN" sz="36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zh-CN" altLang="en-US" sz="36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取得进步</a:t>
            </a:r>
            <a:endParaRPr lang="en-US" altLang="zh-CN" sz="3600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zh-CN" altLang="en-US" sz="36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文化遗址的保护</a:t>
            </a:r>
            <a:endParaRPr lang="en-US" altLang="zh-CN" sz="3600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zh-CN" altLang="en-US" sz="36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一个大的挑战</a:t>
            </a:r>
            <a:endParaRPr lang="zh-CN" altLang="en-US" sz="3600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249413" y="142175"/>
            <a:ext cx="123681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zh-CN" sz="3200" b="1" dirty="0"/>
              <a:t>Para 1</a:t>
            </a:r>
            <a:endParaRPr lang="zh-CN" altLang="en-US" sz="3200" b="1" dirty="0"/>
          </a:p>
        </p:txBody>
      </p:sp>
      <p:sp>
        <p:nvSpPr>
          <p:cNvPr id="5" name="内容占位符 2"/>
          <p:cNvSpPr txBox="1"/>
          <p:nvPr/>
        </p:nvSpPr>
        <p:spPr>
          <a:xfrm>
            <a:off x="4340577" y="896759"/>
            <a:ext cx="7445022" cy="50323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 </a:t>
            </a:r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endParaRPr lang="en-US" altLang="zh-C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There </a:t>
            </a: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comes</a:t>
            </a:r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time </a:t>
            </a: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when…</a:t>
            </a:r>
            <a:endParaRPr lang="en-US" altLang="zh-C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give way to</a:t>
            </a:r>
            <a:endParaRPr lang="en-US" altLang="zh-C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not possible </a:t>
            </a: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 do </a:t>
            </a:r>
            <a:r>
              <a:rPr lang="en-US" altLang="zh-C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endParaRPr lang="en-US" altLang="zh-C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the right </a:t>
            </a: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balance</a:t>
            </a:r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between…</a:t>
            </a:r>
            <a:endParaRPr lang="en-US" altLang="zh-C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progress</a:t>
            </a:r>
            <a:endParaRPr lang="en-US" altLang="zh-C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protection</a:t>
            </a:r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cultural sites</a:t>
            </a:r>
            <a:endParaRPr lang="en-US" altLang="zh-C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big challenge</a:t>
            </a:r>
            <a:endParaRPr lang="zh-CN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标题 97282"/>
          <p:cNvSpPr txBox="1"/>
          <p:nvPr/>
        </p:nvSpPr>
        <p:spPr>
          <a:xfrm>
            <a:off x="4472552" y="5376818"/>
            <a:ext cx="7719448" cy="5523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B050">
                <a:alpha val="100000"/>
              </a:srgbClr>
            </a:solidFill>
            <a:prstDash val="dashDot"/>
            <a:miter lim="800000"/>
          </a:ln>
        </p:spPr>
        <p:txBody>
          <a:bodyPr vert="horz" wrap="square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2800" b="1" dirty="0">
                <a:latin typeface="Times New Roman" panose="02020603050405020304" pitchFamily="18" charset="0"/>
              </a:rPr>
              <a:t>challenging adj.</a:t>
            </a:r>
            <a:endParaRPr lang="en-US" altLang="zh-CN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3358" y="136095"/>
            <a:ext cx="1632592" cy="523220"/>
          </a:xfrm>
          <a:custGeom>
            <a:avLst/>
            <a:gdLst>
              <a:gd name="connsiteX0" fmla="*/ 0 w 1632592"/>
              <a:gd name="connsiteY0" fmla="*/ 0 h 523220"/>
              <a:gd name="connsiteX1" fmla="*/ 527871 w 1632592"/>
              <a:gd name="connsiteY1" fmla="*/ 0 h 523220"/>
              <a:gd name="connsiteX2" fmla="*/ 1104721 w 1632592"/>
              <a:gd name="connsiteY2" fmla="*/ 0 h 523220"/>
              <a:gd name="connsiteX3" fmla="*/ 1632592 w 1632592"/>
              <a:gd name="connsiteY3" fmla="*/ 0 h 523220"/>
              <a:gd name="connsiteX4" fmla="*/ 1632592 w 1632592"/>
              <a:gd name="connsiteY4" fmla="*/ 523220 h 523220"/>
              <a:gd name="connsiteX5" fmla="*/ 1121047 w 1632592"/>
              <a:gd name="connsiteY5" fmla="*/ 523220 h 523220"/>
              <a:gd name="connsiteX6" fmla="*/ 544197 w 1632592"/>
              <a:gd name="connsiteY6" fmla="*/ 523220 h 523220"/>
              <a:gd name="connsiteX7" fmla="*/ 0 w 1632592"/>
              <a:gd name="connsiteY7" fmla="*/ 523220 h 523220"/>
              <a:gd name="connsiteX8" fmla="*/ 0 w 1632592"/>
              <a:gd name="connsiteY8" fmla="*/ 0 h 523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32592" h="523220" extrusionOk="0">
                <a:moveTo>
                  <a:pt x="0" y="0"/>
                </a:moveTo>
                <a:cubicBezTo>
                  <a:pt x="216423" y="-41525"/>
                  <a:pt x="375693" y="50335"/>
                  <a:pt x="527871" y="0"/>
                </a:cubicBezTo>
                <a:cubicBezTo>
                  <a:pt x="680049" y="-50335"/>
                  <a:pt x="891642" y="67064"/>
                  <a:pt x="1104721" y="0"/>
                </a:cubicBezTo>
                <a:cubicBezTo>
                  <a:pt x="1317800" y="-67064"/>
                  <a:pt x="1409923" y="17619"/>
                  <a:pt x="1632592" y="0"/>
                </a:cubicBezTo>
                <a:cubicBezTo>
                  <a:pt x="1693683" y="147394"/>
                  <a:pt x="1629653" y="383590"/>
                  <a:pt x="1632592" y="523220"/>
                </a:cubicBezTo>
                <a:cubicBezTo>
                  <a:pt x="1380884" y="535110"/>
                  <a:pt x="1240223" y="469119"/>
                  <a:pt x="1121047" y="523220"/>
                </a:cubicBezTo>
                <a:cubicBezTo>
                  <a:pt x="1001872" y="577321"/>
                  <a:pt x="752026" y="483273"/>
                  <a:pt x="544197" y="523220"/>
                </a:cubicBezTo>
                <a:cubicBezTo>
                  <a:pt x="336368" y="563167"/>
                  <a:pt x="196290" y="473352"/>
                  <a:pt x="0" y="523220"/>
                </a:cubicBezTo>
                <a:cubicBezTo>
                  <a:pt x="-18335" y="278390"/>
                  <a:pt x="38903" y="186450"/>
                  <a:pt x="0" y="0"/>
                </a:cubicBezTo>
                <a:close/>
              </a:path>
            </a:pathLst>
          </a:cu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</a:rPr>
              <a:t>CHUNKS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07949" y="0"/>
            <a:ext cx="1677062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2-3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内容占位符 2"/>
          <p:cNvSpPr txBox="1"/>
          <p:nvPr/>
        </p:nvSpPr>
        <p:spPr>
          <a:xfrm>
            <a:off x="129209" y="141111"/>
            <a:ext cx="6987208" cy="67168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1.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但是，大的挑战有时候会有好的解决办法。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2.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在尼罗河上建一个大坝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3. 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控制洪水，发电，供水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4.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建议遭到了抗议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5.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向某人求助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6.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建立一个委员会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7.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限制对</a:t>
            </a: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…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的损害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8.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防止</a:t>
            </a: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…  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的损失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9.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筹集基金  </a:t>
            </a: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10.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调查问题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11.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组织几次测试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12.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提出建议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13.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签署文件</a:t>
            </a: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/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颁布文件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7" name="内容占位符 2"/>
          <p:cNvSpPr txBox="1"/>
          <p:nvPr/>
        </p:nvSpPr>
        <p:spPr>
          <a:xfrm>
            <a:off x="4035287" y="340449"/>
            <a:ext cx="8428383" cy="66164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Big challenges,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however, </a:t>
            </a:r>
            <a:r>
              <a:rPr lang="en-US" altLang="zh-CN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sometimes lead to great solutions.</a:t>
            </a:r>
            <a:endParaRPr lang="en-US" altLang="zh-CN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2.build 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dame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across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control floods, produce electricity, supply water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The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proposal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led to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protests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turn to </a:t>
            </a:r>
            <a:r>
              <a:rPr lang="en-US" altLang="zh-C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(for help)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establish a committee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damage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prevent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loss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US" altLang="zh-C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raise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funds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  10.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investigate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issue</a:t>
            </a: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conduct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several tests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12.make a proposal for how to do </a:t>
            </a:r>
            <a:r>
              <a:rPr lang="en-US" altLang="zh-C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sign/ issue 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document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/>
          <p:cNvSpPr txBox="1"/>
          <p:nvPr/>
        </p:nvSpPr>
        <p:spPr>
          <a:xfrm>
            <a:off x="155259" y="127575"/>
            <a:ext cx="5020696" cy="62054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1. 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政府和环境学家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2. 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一片片地拆掉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3. 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营救不计其数的文化遗址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4. 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捐赠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5. 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它被认为是一个巨大的成功。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6. 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找到通往</a:t>
            </a: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…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的路径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7.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撞到，碾压过去的遗迹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8.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不但</a:t>
            </a: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…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而且</a:t>
            </a: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…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9. 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经营一个项目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10. 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阻止世界文化遗产消失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11. 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单个的国家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12. </a:t>
            </a:r>
            <a:r>
              <a:rPr lang="zh-CN" altLang="en-US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全球社区</a:t>
            </a: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marL="0" indent="0">
              <a:buNone/>
            </a:pPr>
            <a:endParaRPr lang="en-US" altLang="zh-CN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07949" y="0"/>
            <a:ext cx="1684051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zh-CN" sz="3200" b="1" dirty="0"/>
              <a:t>Para 4-6:</a:t>
            </a:r>
            <a:endParaRPr lang="zh-CN" altLang="en-US" sz="3200" b="1" dirty="0"/>
          </a:p>
        </p:txBody>
      </p:sp>
      <p:sp>
        <p:nvSpPr>
          <p:cNvPr id="4" name="内容占位符 2"/>
          <p:cNvSpPr txBox="1"/>
          <p:nvPr/>
        </p:nvSpPr>
        <p:spPr>
          <a:xfrm>
            <a:off x="5039139" y="127575"/>
            <a:ext cx="7838053" cy="66164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govenrnments and environmentalists 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 down </a:t>
            </a:r>
            <a:r>
              <a:rPr lang="en-US" altLang="zh-C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piece by </a:t>
            </a:r>
            <a:r>
              <a:rPr lang="en-US" altLang="zh-C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peice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rescue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countless cultural relics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donate…to</a:t>
            </a: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It was considered (to be/ as) a great success.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find a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to…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 over 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relics of the past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only… but also 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run a </a:t>
            </a:r>
            <a:r>
              <a:rPr lang="en-US" altLang="zh-C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prevent 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 cultural heritage sites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disappearing</a:t>
            </a: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a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single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nation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the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community</a:t>
            </a:r>
            <a:endParaRPr lang="en-US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97281"/>
          <p:cNvSpPr txBox="1"/>
          <p:nvPr/>
        </p:nvSpPr>
        <p:spPr>
          <a:xfrm>
            <a:off x="10253502" y="93516"/>
            <a:ext cx="1723150" cy="622101"/>
          </a:xfrm>
          <a:prstGeom prst="rect">
            <a:avLst/>
          </a:prstGeom>
          <a:ln w="38100">
            <a:solidFill>
              <a:srgbClr val="00B050">
                <a:alpha val="100000"/>
              </a:srgbClr>
            </a:solidFill>
            <a:prstDash val="sysDot"/>
            <a:miter lim="800000"/>
          </a:ln>
        </p:spPr>
        <p:txBody>
          <a:bodyPr vert="horz" wrap="square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1</a:t>
            </a:r>
            <a:endParaRPr lang="en-US" altLang="zh-CN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8357" y="698659"/>
            <a:ext cx="117082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There comes a time _________ the old must give way to the new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745936" y="617989"/>
            <a:ext cx="1540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976995" y="843398"/>
            <a:ext cx="1267240" cy="36933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线形标注 1 5"/>
          <p:cNvSpPr/>
          <p:nvPr/>
        </p:nvSpPr>
        <p:spPr>
          <a:xfrm>
            <a:off x="2461065" y="-50310"/>
            <a:ext cx="6110305" cy="853373"/>
          </a:xfrm>
          <a:prstGeom prst="borderCallout1">
            <a:avLst>
              <a:gd name="adj1" fmla="val 18750"/>
              <a:gd name="adj2" fmla="val -8333"/>
              <a:gd name="adj3" fmla="val 112390"/>
              <a:gd name="adj4" fmla="val 85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period of time 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后接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引导的定语从句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00816" y="3902595"/>
            <a:ext cx="1170829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 was a time _______ people were divided geographically, leading to many varieties of dialects and characters.  (B1U5 P62)</a:t>
            </a:r>
            <a:endParaRPr lang="en-US" altLang="zh-CN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828587" y="3902595"/>
            <a:ext cx="12423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77237" y="1212730"/>
            <a:ext cx="1049572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comes a time when….</a:t>
            </a:r>
            <a:endParaRPr lang="en-US" altLang="zh-CN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Eventually, /  It‘s inevitable( 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不可避免的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 / It has to happen.  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总有一天</a:t>
            </a:r>
            <a:r>
              <a:rPr lang="en-US" altLang="zh-C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altLang="zh-CN" sz="32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60364" y="2686879"/>
            <a:ext cx="8716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一个你需要作出选择的时间 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时刻 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时代到了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98173" y="3271654"/>
            <a:ext cx="116784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comes a time when 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have to make a choice. 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654414" y="5025979"/>
            <a:ext cx="5880652" cy="1569660"/>
          </a:xfrm>
          <a:custGeom>
            <a:avLst/>
            <a:gdLst>
              <a:gd name="connsiteX0" fmla="*/ 0 w 5880652"/>
              <a:gd name="connsiteY0" fmla="*/ 0 h 1569660"/>
              <a:gd name="connsiteX1" fmla="*/ 470452 w 5880652"/>
              <a:gd name="connsiteY1" fmla="*/ 0 h 1569660"/>
              <a:gd name="connsiteX2" fmla="*/ 999711 w 5880652"/>
              <a:gd name="connsiteY2" fmla="*/ 0 h 1569660"/>
              <a:gd name="connsiteX3" fmla="*/ 1646583 w 5880652"/>
              <a:gd name="connsiteY3" fmla="*/ 0 h 1569660"/>
              <a:gd name="connsiteX4" fmla="*/ 2352261 w 5880652"/>
              <a:gd name="connsiteY4" fmla="*/ 0 h 1569660"/>
              <a:gd name="connsiteX5" fmla="*/ 3057939 w 5880652"/>
              <a:gd name="connsiteY5" fmla="*/ 0 h 1569660"/>
              <a:gd name="connsiteX6" fmla="*/ 3587198 w 5880652"/>
              <a:gd name="connsiteY6" fmla="*/ 0 h 1569660"/>
              <a:gd name="connsiteX7" fmla="*/ 3998843 w 5880652"/>
              <a:gd name="connsiteY7" fmla="*/ 0 h 1569660"/>
              <a:gd name="connsiteX8" fmla="*/ 4469296 w 5880652"/>
              <a:gd name="connsiteY8" fmla="*/ 0 h 1569660"/>
              <a:gd name="connsiteX9" fmla="*/ 5174974 w 5880652"/>
              <a:gd name="connsiteY9" fmla="*/ 0 h 1569660"/>
              <a:gd name="connsiteX10" fmla="*/ 5880652 w 5880652"/>
              <a:gd name="connsiteY10" fmla="*/ 0 h 1569660"/>
              <a:gd name="connsiteX11" fmla="*/ 5880652 w 5880652"/>
              <a:gd name="connsiteY11" fmla="*/ 538917 h 1569660"/>
              <a:gd name="connsiteX12" fmla="*/ 5880652 w 5880652"/>
              <a:gd name="connsiteY12" fmla="*/ 1015047 h 1569660"/>
              <a:gd name="connsiteX13" fmla="*/ 5880652 w 5880652"/>
              <a:gd name="connsiteY13" fmla="*/ 1569660 h 1569660"/>
              <a:gd name="connsiteX14" fmla="*/ 5351393 w 5880652"/>
              <a:gd name="connsiteY14" fmla="*/ 1569660 h 1569660"/>
              <a:gd name="connsiteX15" fmla="*/ 4822135 w 5880652"/>
              <a:gd name="connsiteY15" fmla="*/ 1569660 h 1569660"/>
              <a:gd name="connsiteX16" fmla="*/ 4116456 w 5880652"/>
              <a:gd name="connsiteY16" fmla="*/ 1569660 h 1569660"/>
              <a:gd name="connsiteX17" fmla="*/ 3469585 w 5880652"/>
              <a:gd name="connsiteY17" fmla="*/ 1569660 h 1569660"/>
              <a:gd name="connsiteX18" fmla="*/ 3057939 w 5880652"/>
              <a:gd name="connsiteY18" fmla="*/ 1569660 h 1569660"/>
              <a:gd name="connsiteX19" fmla="*/ 2352261 w 5880652"/>
              <a:gd name="connsiteY19" fmla="*/ 1569660 h 1569660"/>
              <a:gd name="connsiteX20" fmla="*/ 1705389 w 5880652"/>
              <a:gd name="connsiteY20" fmla="*/ 1569660 h 1569660"/>
              <a:gd name="connsiteX21" fmla="*/ 999711 w 5880652"/>
              <a:gd name="connsiteY21" fmla="*/ 1569660 h 1569660"/>
              <a:gd name="connsiteX22" fmla="*/ 0 w 5880652"/>
              <a:gd name="connsiteY22" fmla="*/ 1569660 h 1569660"/>
              <a:gd name="connsiteX23" fmla="*/ 0 w 5880652"/>
              <a:gd name="connsiteY23" fmla="*/ 1077833 h 1569660"/>
              <a:gd name="connsiteX24" fmla="*/ 0 w 5880652"/>
              <a:gd name="connsiteY24" fmla="*/ 570310 h 1569660"/>
              <a:gd name="connsiteX25" fmla="*/ 0 w 5880652"/>
              <a:gd name="connsiteY25" fmla="*/ 0 h 156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880652" h="1569660" fill="none" extrusionOk="0">
                <a:moveTo>
                  <a:pt x="0" y="0"/>
                </a:moveTo>
                <a:cubicBezTo>
                  <a:pt x="216357" y="-34351"/>
                  <a:pt x="283407" y="15846"/>
                  <a:pt x="470452" y="0"/>
                </a:cubicBezTo>
                <a:cubicBezTo>
                  <a:pt x="657497" y="-15846"/>
                  <a:pt x="856648" y="31160"/>
                  <a:pt x="999711" y="0"/>
                </a:cubicBezTo>
                <a:cubicBezTo>
                  <a:pt x="1142774" y="-31160"/>
                  <a:pt x="1459984" y="8323"/>
                  <a:pt x="1646583" y="0"/>
                </a:cubicBezTo>
                <a:cubicBezTo>
                  <a:pt x="1833182" y="-8323"/>
                  <a:pt x="2083783" y="57264"/>
                  <a:pt x="2352261" y="0"/>
                </a:cubicBezTo>
                <a:cubicBezTo>
                  <a:pt x="2620739" y="-57264"/>
                  <a:pt x="2738366" y="80418"/>
                  <a:pt x="3057939" y="0"/>
                </a:cubicBezTo>
                <a:cubicBezTo>
                  <a:pt x="3377512" y="-80418"/>
                  <a:pt x="3350251" y="14436"/>
                  <a:pt x="3587198" y="0"/>
                </a:cubicBezTo>
                <a:cubicBezTo>
                  <a:pt x="3824145" y="-14436"/>
                  <a:pt x="3880755" y="1192"/>
                  <a:pt x="3998843" y="0"/>
                </a:cubicBezTo>
                <a:cubicBezTo>
                  <a:pt x="4116931" y="-1192"/>
                  <a:pt x="4237541" y="22748"/>
                  <a:pt x="4469296" y="0"/>
                </a:cubicBezTo>
                <a:cubicBezTo>
                  <a:pt x="4701051" y="-22748"/>
                  <a:pt x="4914441" y="40154"/>
                  <a:pt x="5174974" y="0"/>
                </a:cubicBezTo>
                <a:cubicBezTo>
                  <a:pt x="5435507" y="-40154"/>
                  <a:pt x="5589764" y="81587"/>
                  <a:pt x="5880652" y="0"/>
                </a:cubicBezTo>
                <a:cubicBezTo>
                  <a:pt x="5922365" y="245369"/>
                  <a:pt x="5855294" y="337578"/>
                  <a:pt x="5880652" y="538917"/>
                </a:cubicBezTo>
                <a:cubicBezTo>
                  <a:pt x="5906010" y="740256"/>
                  <a:pt x="5874120" y="789566"/>
                  <a:pt x="5880652" y="1015047"/>
                </a:cubicBezTo>
                <a:cubicBezTo>
                  <a:pt x="5887184" y="1240528"/>
                  <a:pt x="5814522" y="1343039"/>
                  <a:pt x="5880652" y="1569660"/>
                </a:cubicBezTo>
                <a:cubicBezTo>
                  <a:pt x="5626715" y="1612353"/>
                  <a:pt x="5533847" y="1568899"/>
                  <a:pt x="5351393" y="1569660"/>
                </a:cubicBezTo>
                <a:cubicBezTo>
                  <a:pt x="5168939" y="1570421"/>
                  <a:pt x="5050849" y="1566633"/>
                  <a:pt x="4822135" y="1569660"/>
                </a:cubicBezTo>
                <a:cubicBezTo>
                  <a:pt x="4593421" y="1572687"/>
                  <a:pt x="4365741" y="1532381"/>
                  <a:pt x="4116456" y="1569660"/>
                </a:cubicBezTo>
                <a:cubicBezTo>
                  <a:pt x="3867171" y="1606939"/>
                  <a:pt x="3680244" y="1543828"/>
                  <a:pt x="3469585" y="1569660"/>
                </a:cubicBezTo>
                <a:cubicBezTo>
                  <a:pt x="3258926" y="1595492"/>
                  <a:pt x="3153285" y="1559382"/>
                  <a:pt x="3057939" y="1569660"/>
                </a:cubicBezTo>
                <a:cubicBezTo>
                  <a:pt x="2962593" y="1579938"/>
                  <a:pt x="2572837" y="1567272"/>
                  <a:pt x="2352261" y="1569660"/>
                </a:cubicBezTo>
                <a:cubicBezTo>
                  <a:pt x="2131685" y="1572048"/>
                  <a:pt x="1942583" y="1529600"/>
                  <a:pt x="1705389" y="1569660"/>
                </a:cubicBezTo>
                <a:cubicBezTo>
                  <a:pt x="1468195" y="1609720"/>
                  <a:pt x="1328050" y="1566250"/>
                  <a:pt x="999711" y="1569660"/>
                </a:cubicBezTo>
                <a:cubicBezTo>
                  <a:pt x="671372" y="1573070"/>
                  <a:pt x="435850" y="1453869"/>
                  <a:pt x="0" y="1569660"/>
                </a:cubicBezTo>
                <a:cubicBezTo>
                  <a:pt x="-49103" y="1463578"/>
                  <a:pt x="37360" y="1266328"/>
                  <a:pt x="0" y="1077833"/>
                </a:cubicBezTo>
                <a:cubicBezTo>
                  <a:pt x="-37360" y="889338"/>
                  <a:pt x="26025" y="757206"/>
                  <a:pt x="0" y="570310"/>
                </a:cubicBezTo>
                <a:cubicBezTo>
                  <a:pt x="-26025" y="383414"/>
                  <a:pt x="63488" y="168784"/>
                  <a:pt x="0" y="0"/>
                </a:cubicBezTo>
                <a:close/>
              </a:path>
              <a:path w="5880652" h="1569660" stroke="0" extrusionOk="0">
                <a:moveTo>
                  <a:pt x="0" y="0"/>
                </a:moveTo>
                <a:cubicBezTo>
                  <a:pt x="256591" y="-23173"/>
                  <a:pt x="325950" y="10377"/>
                  <a:pt x="529259" y="0"/>
                </a:cubicBezTo>
                <a:cubicBezTo>
                  <a:pt x="732568" y="-10377"/>
                  <a:pt x="797564" y="20764"/>
                  <a:pt x="999711" y="0"/>
                </a:cubicBezTo>
                <a:cubicBezTo>
                  <a:pt x="1201858" y="-20764"/>
                  <a:pt x="1529393" y="51299"/>
                  <a:pt x="1705389" y="0"/>
                </a:cubicBezTo>
                <a:cubicBezTo>
                  <a:pt x="1881385" y="-51299"/>
                  <a:pt x="2004450" y="17867"/>
                  <a:pt x="2234648" y="0"/>
                </a:cubicBezTo>
                <a:cubicBezTo>
                  <a:pt x="2464846" y="-17867"/>
                  <a:pt x="2771388" y="30902"/>
                  <a:pt x="2940326" y="0"/>
                </a:cubicBezTo>
                <a:cubicBezTo>
                  <a:pt x="3109264" y="-30902"/>
                  <a:pt x="3322344" y="34780"/>
                  <a:pt x="3646004" y="0"/>
                </a:cubicBezTo>
                <a:cubicBezTo>
                  <a:pt x="3969664" y="-34780"/>
                  <a:pt x="3920133" y="35361"/>
                  <a:pt x="4116456" y="0"/>
                </a:cubicBezTo>
                <a:cubicBezTo>
                  <a:pt x="4312779" y="-35361"/>
                  <a:pt x="4525787" y="2324"/>
                  <a:pt x="4763328" y="0"/>
                </a:cubicBezTo>
                <a:cubicBezTo>
                  <a:pt x="5000869" y="-2324"/>
                  <a:pt x="5095626" y="32130"/>
                  <a:pt x="5233780" y="0"/>
                </a:cubicBezTo>
                <a:cubicBezTo>
                  <a:pt x="5371934" y="-32130"/>
                  <a:pt x="5671321" y="40146"/>
                  <a:pt x="5880652" y="0"/>
                </a:cubicBezTo>
                <a:cubicBezTo>
                  <a:pt x="5925771" y="249090"/>
                  <a:pt x="5826903" y="281770"/>
                  <a:pt x="5880652" y="554613"/>
                </a:cubicBezTo>
                <a:cubicBezTo>
                  <a:pt x="5934401" y="827456"/>
                  <a:pt x="5855334" y="831271"/>
                  <a:pt x="5880652" y="1062137"/>
                </a:cubicBezTo>
                <a:cubicBezTo>
                  <a:pt x="5905970" y="1293003"/>
                  <a:pt x="5872442" y="1431609"/>
                  <a:pt x="5880652" y="1569660"/>
                </a:cubicBezTo>
                <a:cubicBezTo>
                  <a:pt x="5688002" y="1604678"/>
                  <a:pt x="5484310" y="1519205"/>
                  <a:pt x="5292587" y="1569660"/>
                </a:cubicBezTo>
                <a:cubicBezTo>
                  <a:pt x="5100865" y="1620115"/>
                  <a:pt x="4840110" y="1504409"/>
                  <a:pt x="4704522" y="1569660"/>
                </a:cubicBezTo>
                <a:cubicBezTo>
                  <a:pt x="4568935" y="1634911"/>
                  <a:pt x="4186246" y="1493680"/>
                  <a:pt x="3998843" y="1569660"/>
                </a:cubicBezTo>
                <a:cubicBezTo>
                  <a:pt x="3811440" y="1645640"/>
                  <a:pt x="3534235" y="1552494"/>
                  <a:pt x="3293165" y="1569660"/>
                </a:cubicBezTo>
                <a:cubicBezTo>
                  <a:pt x="3052095" y="1586826"/>
                  <a:pt x="2866592" y="1536929"/>
                  <a:pt x="2587487" y="1569660"/>
                </a:cubicBezTo>
                <a:cubicBezTo>
                  <a:pt x="2308382" y="1602391"/>
                  <a:pt x="2027788" y="1523208"/>
                  <a:pt x="1881809" y="1569660"/>
                </a:cubicBezTo>
                <a:cubicBezTo>
                  <a:pt x="1735830" y="1616112"/>
                  <a:pt x="1395594" y="1497848"/>
                  <a:pt x="1234937" y="1569660"/>
                </a:cubicBezTo>
                <a:cubicBezTo>
                  <a:pt x="1074280" y="1641472"/>
                  <a:pt x="980214" y="1549824"/>
                  <a:pt x="823291" y="1569660"/>
                </a:cubicBezTo>
                <a:cubicBezTo>
                  <a:pt x="666368" y="1589496"/>
                  <a:pt x="275268" y="1495889"/>
                  <a:pt x="0" y="1569660"/>
                </a:cubicBezTo>
                <a:cubicBezTo>
                  <a:pt x="-37720" y="1383825"/>
                  <a:pt x="54688" y="1196558"/>
                  <a:pt x="0" y="1030743"/>
                </a:cubicBezTo>
                <a:cubicBezTo>
                  <a:pt x="-54688" y="864928"/>
                  <a:pt x="44641" y="744227"/>
                  <a:pt x="0" y="523220"/>
                </a:cubicBezTo>
                <a:cubicBezTo>
                  <a:pt x="-44641" y="302213"/>
                  <a:pt x="10066" y="199084"/>
                  <a:pt x="0" y="0"/>
                </a:cubicBezTo>
                <a:close/>
              </a:path>
            </a:pathLst>
          </a:custGeom>
          <a:ln w="381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comes a time when..</a:t>
            </a:r>
            <a:endParaRPr lang="en-US" altLang="zh-CN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was a time when…</a:t>
            </a:r>
            <a:endParaRPr lang="en-US" altLang="zh-CN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was a time when…</a:t>
            </a:r>
            <a:endParaRPr lang="en-US" altLang="zh-CN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/>
      <p:bldP spid="9" grpId="0" build="p"/>
      <p:bldP spid="11" grpId="0"/>
      <p:bldP spid="12" grpId="0"/>
      <p:bldP spid="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67748" y="337930"/>
            <a:ext cx="1127097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 way to </a:t>
            </a:r>
            <a:r>
              <a:rPr lang="en-US" altLang="zh-C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be replaced by something  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被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代替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暴风雨过后阳光灿烂。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storm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gave way to 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bright sunshine.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As he drew nearer, his anxiety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gave way to 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relief.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当他走近时，他的焦虑减轻了。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64435" y="163852"/>
            <a:ext cx="1095623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… ___________ (keep) the right </a:t>
            </a:r>
            <a:r>
              <a:rPr lang="en-US" altLang="zh-CN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balance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between progress and the protection of cultural sites can be a big challenge.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222513" y="163852"/>
            <a:ext cx="1500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keeping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87017" y="1371599"/>
            <a:ext cx="743446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保持</a:t>
            </a:r>
            <a:r>
              <a:rPr lang="en-US" altLang="zh-CN" sz="3600" b="1" dirty="0">
                <a:solidFill>
                  <a:srgbClr val="002060"/>
                </a:solidFill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…</a:t>
            </a:r>
            <a:r>
              <a:rPr lang="zh-CN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之间的平衡</a:t>
            </a:r>
            <a:endParaRPr lang="en-US" altLang="zh-CN" sz="3600" b="1" dirty="0">
              <a:solidFill>
                <a:srgbClr val="002060"/>
              </a:solidFill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失去平衡</a:t>
            </a:r>
            <a:endParaRPr lang="en-US" altLang="zh-CN" sz="3600" b="1" dirty="0">
              <a:solidFill>
                <a:srgbClr val="002060"/>
              </a:solidFill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良好的平衡感</a:t>
            </a:r>
            <a:endParaRPr lang="en-US" altLang="zh-CN" sz="3600" b="1" dirty="0">
              <a:solidFill>
                <a:srgbClr val="002060"/>
              </a:solidFill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endParaRPr lang="zh-CN" altLang="en-US" sz="3600" b="1" dirty="0">
              <a:solidFill>
                <a:srgbClr val="002060"/>
              </a:solidFill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631634" y="1471350"/>
            <a:ext cx="71462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keep  the right </a:t>
            </a:r>
            <a:r>
              <a:rPr lang="en-US" altLang="zh-CN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balance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between…and…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lose one’s balance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good sense of balance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44556" y="3058969"/>
            <a:ext cx="1095623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Water from the dam would </a:t>
            </a:r>
            <a:r>
              <a:rPr lang="en-US" altLang="zh-CN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likely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damage a number of temples and…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圆角矩形标注 8"/>
          <p:cNvSpPr/>
          <p:nvPr/>
        </p:nvSpPr>
        <p:spPr>
          <a:xfrm>
            <a:off x="5555974" y="3816625"/>
            <a:ext cx="2772340" cy="695739"/>
          </a:xfrm>
          <a:prstGeom prst="wedgeRoundRectCallout">
            <a:avLst>
              <a:gd name="adj1" fmla="val -50290"/>
              <a:gd name="adj2" fmla="val -9568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1) probably adv.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44556" y="4379839"/>
            <a:ext cx="404560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likely adj.=2) probable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likely to do 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is/was likely that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049078" y="4692754"/>
            <a:ext cx="5963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Tickets </a:t>
            </a:r>
            <a:r>
              <a: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likely to be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expensive.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459111" y="5938124"/>
            <a:ext cx="73187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altLang="zh-CN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likely to remain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cold the whole week. 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11"/>
          <p:cNvSpPr txBox="1"/>
          <p:nvPr/>
        </p:nvSpPr>
        <p:spPr>
          <a:xfrm>
            <a:off x="5048341" y="5215974"/>
            <a:ext cx="688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likely that </a:t>
            </a:r>
            <a:r>
              <a:rPr lang="en-US" altLang="zh-CN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tickets are expensive. 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 build="p"/>
      <p:bldP spid="8" grpId="0"/>
      <p:bldP spid="9" grpId="0" animBg="1"/>
      <p:bldP spid="10" grpId="0" build="p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8095</Words>
  <Application>WPS 演示</Application>
  <PresentationFormat>宽屏</PresentationFormat>
  <Paragraphs>353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7" baseType="lpstr">
      <vt:lpstr>Arial</vt:lpstr>
      <vt:lpstr>宋体</vt:lpstr>
      <vt:lpstr>Wingdings</vt:lpstr>
      <vt:lpstr>Times New Roman</vt:lpstr>
      <vt:lpstr>华文行楷</vt:lpstr>
      <vt:lpstr>微软雅黑</vt:lpstr>
      <vt:lpstr>Arial Unicode MS</vt:lpstr>
      <vt:lpstr>Calibri</vt:lpstr>
      <vt:lpstr>HelveticaNeue</vt:lpstr>
      <vt:lpstr>华文新魏</vt:lpstr>
      <vt:lpstr>Segoe Print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Administrator</cp:lastModifiedBy>
  <cp:revision>210</cp:revision>
  <cp:lastPrinted>2021-01-11T03:42:00Z</cp:lastPrinted>
  <dcterms:created xsi:type="dcterms:W3CDTF">2021-01-09T02:45:00Z</dcterms:created>
  <dcterms:modified xsi:type="dcterms:W3CDTF">2024-10-18T07:41:44Z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2052-11.8.2.7978</vt:lpwstr>
  </property>
</Properties>
</file>