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33"/>
  </p:notesMasterIdLst>
  <p:sldIdLst>
    <p:sldId id="558" r:id="rId4"/>
    <p:sldId id="417" r:id="rId5"/>
    <p:sldId id="531" r:id="rId6"/>
    <p:sldId id="455" r:id="rId7"/>
    <p:sldId id="489" r:id="rId8"/>
    <p:sldId id="422" r:id="rId9"/>
    <p:sldId id="477" r:id="rId10"/>
    <p:sldId id="478" r:id="rId11"/>
    <p:sldId id="479" r:id="rId12"/>
    <p:sldId id="512" r:id="rId13"/>
    <p:sldId id="480" r:id="rId14"/>
    <p:sldId id="481" r:id="rId15"/>
    <p:sldId id="482" r:id="rId16"/>
    <p:sldId id="424" r:id="rId17"/>
    <p:sldId id="423" r:id="rId18"/>
    <p:sldId id="459" r:id="rId19"/>
    <p:sldId id="484" r:id="rId20"/>
    <p:sldId id="426" r:id="rId21"/>
    <p:sldId id="427" r:id="rId22"/>
    <p:sldId id="532" r:id="rId23"/>
    <p:sldId id="428" r:id="rId24"/>
    <p:sldId id="485" r:id="rId25"/>
    <p:sldId id="486" r:id="rId26"/>
    <p:sldId id="511" r:id="rId27"/>
    <p:sldId id="429" r:id="rId28"/>
    <p:sldId id="488" r:id="rId29"/>
    <p:sldId id="435" r:id="rId30"/>
    <p:sldId id="487" r:id="rId31"/>
    <p:sldId id="436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0" name="Mia Vida Villanueva" initials="MVV" lastIdx="1" clrIdx="0"/>
  <p:cmAuthor id="7" name="1206988966@qq.com" initials="1" lastIdx="1" clrIdx="2"/>
  <p:cmAuthor id="1" name="Wangzhi gang" initials="Wg" lastIdx="1" clrIdx="0"/>
  <p:cmAuthor id="8" name="姜伟光" initials="姜" lastIdx="1" clrIdx="0"/>
  <p:cmAuthor id="3" name="lenovo" initials="l" lastIdx="6" clrIdx="2"/>
  <p:cmAuthor id="4" name="Administrator" initials="A" lastIdx="4" clrIdx="3"/>
  <p:cmAuthor id="5" name="宋洁然" initials="宋" lastIdx="2" clrIdx="1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D08"/>
    <a:srgbClr val="F7F0E8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78"/>
        <p:guide pos="387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image" Target="../media/image1.jpeg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tags" Target="../tags/tag66.xml"/><Relationship Id="rId3" Type="http://schemas.openxmlformats.org/officeDocument/2006/relationships/image" Target="../media/image2.png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image" Target="../media/image2.png"/><Relationship Id="rId4" Type="http://schemas.openxmlformats.org/officeDocument/2006/relationships/tags" Target="../tags/tag68.xml"/><Relationship Id="rId3" Type="http://schemas.openxmlformats.org/officeDocument/2006/relationships/image" Target="../media/image3.png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image" Target="../media/image2.png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tags" Target="../tags/tag75.xml"/><Relationship Id="rId3" Type="http://schemas.openxmlformats.org/officeDocument/2006/relationships/image" Target="../media/image2.png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77.xml"/><Relationship Id="rId3" Type="http://schemas.openxmlformats.org/officeDocument/2006/relationships/image" Target="../media/image4.png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79.xml"/><Relationship Id="rId3" Type="http://schemas.openxmlformats.org/officeDocument/2006/relationships/image" Target="../media/image2.png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81.xml"/><Relationship Id="rId3" Type="http://schemas.openxmlformats.org/officeDocument/2006/relationships/image" Target="../media/image2.png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83.xml"/><Relationship Id="rId3" Type="http://schemas.openxmlformats.org/officeDocument/2006/relationships/image" Target="../media/image2.png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image" Target="../media/image1.jpeg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image" Target="../media/image2.png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image" Target="../media/image2.png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0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image" Target="../media/image2.png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image" Target="../media/image2.png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image" Target="../media/image2.png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image" Target="../media/image2.png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image" Target="../media/image2.png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0" Type="http://schemas.openxmlformats.org/officeDocument/2006/relationships/tags" Target="../tags/tag14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副标题 3"/>
          <p:cNvSpPr/>
          <p:nvPr>
            <p:ph type="subTitle" idx="3" hasCustomPrompt="1"/>
            <p:custDataLst>
              <p:tags r:id="rId4"/>
            </p:custDataLst>
          </p:nvPr>
        </p:nvSpPr>
        <p:spPr>
          <a:xfrm>
            <a:off x="1652270" y="3473668"/>
            <a:ext cx="8890064" cy="1156533"/>
          </a:xfrm>
        </p:spPr>
        <p:txBody>
          <a:bodyPr vert="horz" wrap="square" lIns="0" tIns="0" rIns="0" bIns="0" rtlCol="0" anchor="t" anchorCtr="0">
            <a:norm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800" b="0" i="0" u="none" strike="noStrike" kern="1200" cap="none" spc="200" normalizeH="0" baseline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  <a:sym typeface="+mn-ea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4" name="标题 4"/>
          <p:cNvSpPr>
            <a:spLocks noGrp="1"/>
          </p:cNvSpPr>
          <p:nvPr>
            <p:ph type="ctrTitle" idx="2" hasCustomPrompt="1"/>
            <p:custDataLst>
              <p:tags r:id="rId5"/>
            </p:custDataLst>
          </p:nvPr>
        </p:nvSpPr>
        <p:spPr>
          <a:xfrm>
            <a:off x="1652270" y="2227797"/>
            <a:ext cx="8890064" cy="1112520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500" b="1" i="0" u="none" strike="noStrike" kern="1200" cap="none" spc="7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乐喵体W" panose="00020600040101010101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5153" y="2053081"/>
            <a:ext cx="3235350" cy="275182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5"/>
          <p:cNvSpPr>
            <a:spLocks noGrp="1"/>
          </p:cNvSpPr>
          <p:nvPr>
            <p:ph type="ctrTitle" idx="2" hasCustomPrompt="1"/>
            <p:custDataLst>
              <p:tags r:id="rId7"/>
            </p:custDataLst>
          </p:nvPr>
        </p:nvSpPr>
        <p:spPr>
          <a:xfrm>
            <a:off x="4521871" y="3613741"/>
            <a:ext cx="6857365" cy="582930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160" b="1" i="0" u="none" strike="noStrike" kern="1200" cap="none" spc="300" normalizeH="0" baseline="0" noProof="1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乐喵体W" panose="00020600040101010101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9" name="副标题 7"/>
          <p:cNvSpPr>
            <a:spLocks noGrp="1"/>
          </p:cNvSpPr>
          <p:nvPr>
            <p:ph type="subTitle" idx="3" hasCustomPrompt="1"/>
            <p:custDataLst>
              <p:tags r:id="rId8"/>
            </p:custDataLst>
          </p:nvPr>
        </p:nvSpPr>
        <p:spPr>
          <a:xfrm>
            <a:off x="4521871" y="4261441"/>
            <a:ext cx="6857365" cy="1669926"/>
          </a:xfrm>
        </p:spPr>
        <p:txBody>
          <a:bodyPr vert="horz" wrap="square" lIns="0" tIns="0" rIns="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600" b="0" i="0" u="none" strike="noStrike" kern="1200" cap="none" spc="200" normalizeH="0" baseline="0" noProof="1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4572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1562418"/>
            <a:ext cx="4389120" cy="373316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占位符 3"/>
          <p:cNvSpPr/>
          <p:nvPr>
            <p:ph type="body" idx="1" hasCustomPrompt="1"/>
            <p:custDataLst>
              <p:tags r:id="rId4"/>
            </p:custDataLst>
          </p:nvPr>
        </p:nvSpPr>
        <p:spPr>
          <a:xfrm>
            <a:off x="2921000" y="3699700"/>
            <a:ext cx="6350051" cy="947668"/>
          </a:xfrm>
        </p:spPr>
        <p:txBody>
          <a:bodyPr vert="horz" wrap="square" lIns="0" tIns="0" rIns="0" bIns="0" rtlCol="0" anchor="t" anchorCtr="0">
            <a:norm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4000" b="0" i="0" u="none" strike="noStrike" kern="1200" cap="none" spc="200" normalizeH="0" baseline="0" noProof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  <a:sym typeface="+mn-ea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7" name="标题 5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2921635" y="2210625"/>
            <a:ext cx="6349416" cy="1353820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000" b="1" i="0" u="none" strike="noStrike" kern="1200" cap="none" spc="10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乐喵体W" panose="00020600040101010101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294600" y="302400"/>
            <a:ext cx="11602796" cy="62531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-10800"/>
            <a:ext cx="4827588" cy="68687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0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266039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5029200"/>
            <a:ext cx="12189600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1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91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510" y="-1080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2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3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959400"/>
            <a:ext cx="12189600" cy="49391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461" y="5104461"/>
            <a:ext cx="1753527" cy="17535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02"/>
            <a:ext cx="1753527" cy="17535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3" Type="http://schemas.openxmlformats.org/officeDocument/2006/relationships/theme" Target="../theme/theme2.xml"/><Relationship Id="rId22" Type="http://schemas.openxmlformats.org/officeDocument/2006/relationships/image" Target="../media/image5.jpeg"/><Relationship Id="rId21" Type="http://schemas.openxmlformats.org/officeDocument/2006/relationships/tags" Target="../tags/tag149.xml"/><Relationship Id="rId20" Type="http://schemas.openxmlformats.org/officeDocument/2006/relationships/tags" Target="../tags/tag148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47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50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71.xml"/><Relationship Id="rId2" Type="http://schemas.openxmlformats.org/officeDocument/2006/relationships/image" Target="../media/image2.png"/><Relationship Id="rId1" Type="http://schemas.openxmlformats.org/officeDocument/2006/relationships/tags" Target="../tags/tag17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79.xml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183.xml"/><Relationship Id="rId12" Type="http://schemas.openxmlformats.org/officeDocument/2006/relationships/tags" Target="../tags/tag182.xml"/><Relationship Id="rId11" Type="http://schemas.openxmlformats.org/officeDocument/2006/relationships/tags" Target="../tags/tag181.xml"/><Relationship Id="rId10" Type="http://schemas.openxmlformats.org/officeDocument/2006/relationships/tags" Target="../tags/tag180.xml"/><Relationship Id="rId1" Type="http://schemas.openxmlformats.org/officeDocument/2006/relationships/tags" Target="../tags/tag17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image" Target="../media/image13.jpeg"/><Relationship Id="rId6" Type="http://schemas.openxmlformats.org/officeDocument/2006/relationships/tags" Target="../tags/tag185.xml"/><Relationship Id="rId5" Type="http://schemas.openxmlformats.org/officeDocument/2006/relationships/hyperlink" Target="https://www.seriouseats.com/fiona-reilly-5118686" TargetMode="External"/><Relationship Id="rId4" Type="http://schemas.openxmlformats.org/officeDocument/2006/relationships/hyperlink" Target="https://www.seriouseats.com/chinese-cuisine-guides-5117161" TargetMode="External"/><Relationship Id="rId3" Type="http://schemas.openxmlformats.org/officeDocument/2006/relationships/hyperlink" Target="https://www.seriouseats.com/personal-essays-5118035" TargetMode="External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188.xml"/><Relationship Id="rId10" Type="http://schemas.openxmlformats.org/officeDocument/2006/relationships/image" Target="../media/image14.png"/><Relationship Id="rId1" Type="http://schemas.openxmlformats.org/officeDocument/2006/relationships/tags" Target="../tags/tag18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2" Type="http://schemas.openxmlformats.org/officeDocument/2006/relationships/slideLayout" Target="../slideLayouts/slideLayout18.xml"/><Relationship Id="rId21" Type="http://schemas.openxmlformats.org/officeDocument/2006/relationships/tags" Target="../tags/tag199.xml"/><Relationship Id="rId20" Type="http://schemas.openxmlformats.org/officeDocument/2006/relationships/image" Target="../media/image5.jpeg"/><Relationship Id="rId2" Type="http://schemas.openxmlformats.org/officeDocument/2006/relationships/image" Target="../media/image2.png"/><Relationship Id="rId19" Type="http://schemas.openxmlformats.org/officeDocument/2006/relationships/image" Target="../media/image22.png"/><Relationship Id="rId18" Type="http://schemas.openxmlformats.org/officeDocument/2006/relationships/image" Target="../media/image21.png"/><Relationship Id="rId17" Type="http://schemas.openxmlformats.org/officeDocument/2006/relationships/image" Target="../media/image20.png"/><Relationship Id="rId16" Type="http://schemas.openxmlformats.org/officeDocument/2006/relationships/image" Target="../media/image19.png"/><Relationship Id="rId15" Type="http://schemas.openxmlformats.org/officeDocument/2006/relationships/image" Target="../media/image18.png"/><Relationship Id="rId14" Type="http://schemas.openxmlformats.org/officeDocument/2006/relationships/image" Target="../media/image17.png"/><Relationship Id="rId13" Type="http://schemas.openxmlformats.org/officeDocument/2006/relationships/image" Target="../media/image16.png"/><Relationship Id="rId12" Type="http://schemas.openxmlformats.org/officeDocument/2006/relationships/image" Target="../media/image15.png"/><Relationship Id="rId11" Type="http://schemas.openxmlformats.org/officeDocument/2006/relationships/tags" Target="../tags/tag198.xml"/><Relationship Id="rId10" Type="http://schemas.openxmlformats.org/officeDocument/2006/relationships/tags" Target="../tags/tag197.xml"/><Relationship Id="rId1" Type="http://schemas.openxmlformats.org/officeDocument/2006/relationships/tags" Target="../tags/tag189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203.xml"/><Relationship Id="rId5" Type="http://schemas.openxmlformats.org/officeDocument/2006/relationships/image" Target="../media/image23.jpeg"/><Relationship Id="rId4" Type="http://schemas.openxmlformats.org/officeDocument/2006/relationships/tags" Target="../tags/tag202.xml"/><Relationship Id="rId3" Type="http://schemas.openxmlformats.org/officeDocument/2006/relationships/tags" Target="../tags/tag201.xml"/><Relationship Id="rId2" Type="http://schemas.openxmlformats.org/officeDocument/2006/relationships/image" Target="../media/image2.png"/><Relationship Id="rId1" Type="http://schemas.openxmlformats.org/officeDocument/2006/relationships/tags" Target="../tags/tag20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207.xml"/><Relationship Id="rId7" Type="http://schemas.openxmlformats.org/officeDocument/2006/relationships/image" Target="../media/image24.png"/><Relationship Id="rId6" Type="http://schemas.openxmlformats.org/officeDocument/2006/relationships/tags" Target="../tags/tag206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tags" Target="../tags/tag205.xml"/><Relationship Id="rId2" Type="http://schemas.openxmlformats.org/officeDocument/2006/relationships/image" Target="../media/image2.png"/><Relationship Id="rId1" Type="http://schemas.openxmlformats.org/officeDocument/2006/relationships/tags" Target="../tags/tag20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212.xml"/><Relationship Id="rId7" Type="http://schemas.openxmlformats.org/officeDocument/2006/relationships/image" Target="../media/image23.jpeg"/><Relationship Id="rId6" Type="http://schemas.openxmlformats.org/officeDocument/2006/relationships/image" Target="../media/image25.jpeg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image" Target="../media/image2.png"/><Relationship Id="rId1" Type="http://schemas.openxmlformats.org/officeDocument/2006/relationships/tags" Target="../tags/tag20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tags" Target="../tags/tag21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219.xml"/><Relationship Id="rId7" Type="http://schemas.openxmlformats.org/officeDocument/2006/relationships/image" Target="../media/image26.png"/><Relationship Id="rId6" Type="http://schemas.openxmlformats.org/officeDocument/2006/relationships/tags" Target="../tags/tag218.xml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tags" Target="../tags/tag217.xml"/><Relationship Id="rId2" Type="http://schemas.openxmlformats.org/officeDocument/2006/relationships/image" Target="../media/image2.png"/><Relationship Id="rId1" Type="http://schemas.openxmlformats.org/officeDocument/2006/relationships/tags" Target="../tags/tag216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image" Target="../media/image2.png"/><Relationship Id="rId1" Type="http://schemas.openxmlformats.org/officeDocument/2006/relationships/tags" Target="../tags/tag220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52.xml"/><Relationship Id="rId2" Type="http://schemas.openxmlformats.org/officeDocument/2006/relationships/image" Target="../media/image5.jpeg"/><Relationship Id="rId1" Type="http://schemas.openxmlformats.org/officeDocument/2006/relationships/tags" Target="../tags/tag15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23.xml"/><Relationship Id="rId2" Type="http://schemas.openxmlformats.org/officeDocument/2006/relationships/image" Target="../media/image5.jpeg"/><Relationship Id="rId1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229.xml"/><Relationship Id="rId7" Type="http://schemas.openxmlformats.org/officeDocument/2006/relationships/image" Target="../media/image28.jpeg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image" Target="../media/image2.png"/><Relationship Id="rId1" Type="http://schemas.openxmlformats.org/officeDocument/2006/relationships/tags" Target="../tags/tag2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32.xml"/><Relationship Id="rId1" Type="http://schemas.openxmlformats.org/officeDocument/2006/relationships/tags" Target="../tags/tag2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33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35.xml"/><Relationship Id="rId2" Type="http://schemas.openxmlformats.org/officeDocument/2006/relationships/image" Target="../media/image2.png"/><Relationship Id="rId1" Type="http://schemas.openxmlformats.org/officeDocument/2006/relationships/tags" Target="../tags/tag2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36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39.xml"/><Relationship Id="rId3" Type="http://schemas.openxmlformats.org/officeDocument/2006/relationships/tags" Target="../tags/tag238.xml"/><Relationship Id="rId2" Type="http://schemas.openxmlformats.org/officeDocument/2006/relationships/image" Target="../media/image2.png"/><Relationship Id="rId1" Type="http://schemas.openxmlformats.org/officeDocument/2006/relationships/tags" Target="../tags/tag237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tags" Target="../tags/tag2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244.xml"/><Relationship Id="rId1" Type="http://schemas.openxmlformats.org/officeDocument/2006/relationships/tags" Target="../tags/tag2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53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57.xml"/><Relationship Id="rId5" Type="http://schemas.openxmlformats.org/officeDocument/2006/relationships/image" Target="../media/image9.jpeg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image" Target="../media/image2.png"/><Relationship Id="rId1" Type="http://schemas.openxmlformats.org/officeDocument/2006/relationships/tags" Target="../tags/tag154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59.xml"/><Relationship Id="rId2" Type="http://schemas.openxmlformats.org/officeDocument/2006/relationships/image" Target="../media/image5.jpeg"/><Relationship Id="rId1" Type="http://schemas.openxmlformats.org/officeDocument/2006/relationships/tags" Target="../tags/tag15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62.xml"/><Relationship Id="rId4" Type="http://schemas.openxmlformats.org/officeDocument/2006/relationships/image" Target="../media/image10.png"/><Relationship Id="rId3" Type="http://schemas.openxmlformats.org/officeDocument/2006/relationships/tags" Target="../tags/tag161.xml"/><Relationship Id="rId2" Type="http://schemas.openxmlformats.org/officeDocument/2006/relationships/image" Target="../media/image2.png"/><Relationship Id="rId1" Type="http://schemas.openxmlformats.org/officeDocument/2006/relationships/tags" Target="../tags/tag16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165.xml"/><Relationship Id="rId6" Type="http://schemas.openxmlformats.org/officeDocument/2006/relationships/image" Target="../media/image5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164.xml"/><Relationship Id="rId2" Type="http://schemas.openxmlformats.org/officeDocument/2006/relationships/image" Target="../media/image2.png"/><Relationship Id="rId1" Type="http://schemas.openxmlformats.org/officeDocument/2006/relationships/tags" Target="../tags/tag163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67.xml"/><Relationship Id="rId2" Type="http://schemas.openxmlformats.org/officeDocument/2006/relationships/image" Target="../media/image2.png"/><Relationship Id="rId1" Type="http://schemas.openxmlformats.org/officeDocument/2006/relationships/tags" Target="../tags/tag16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69.xml"/><Relationship Id="rId2" Type="http://schemas.openxmlformats.org/officeDocument/2006/relationships/image" Target="../media/image2.png"/><Relationship Id="rId1" Type="http://schemas.openxmlformats.org/officeDocument/2006/relationships/tags" Target="../tags/tag1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74625" y="144780"/>
            <a:ext cx="12017375" cy="65684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60000"/>
              </a:lnSpc>
            </a:pPr>
            <a:r>
              <a:rPr lang="en-US" sz="3200" b="1" u="sng">
                <a:solidFill>
                  <a:srgbClr val="000000"/>
                </a:solidFill>
                <a:latin typeface="+mn-ea"/>
                <a:cs typeface="+mn-ea"/>
              </a:rPr>
              <a:t>2023</a:t>
            </a:r>
            <a:r>
              <a:rPr lang="zh-CN" sz="3200" b="1" u="sng">
                <a:solidFill>
                  <a:srgbClr val="000000"/>
                </a:solidFill>
                <a:latin typeface="+mn-ea"/>
                <a:cs typeface="+mn-ea"/>
              </a:rPr>
              <a:t>年全国新高考英语Ⅰ卷</a:t>
            </a:r>
            <a:endParaRPr lang="en-US" sz="2800" b="1">
              <a:solidFill>
                <a:srgbClr val="000000"/>
              </a:solidFill>
              <a:latin typeface="+mn-ea"/>
              <a:cs typeface="+mn-ea"/>
            </a:endParaRPr>
          </a:p>
          <a:p>
            <a:pPr indent="0">
              <a:lnSpc>
                <a:spcPct val="160000"/>
              </a:lnSpc>
            </a:pPr>
            <a:r>
              <a:rPr lang="en-US" sz="2800" b="1">
                <a:solidFill>
                  <a:srgbClr val="000000"/>
                </a:solidFill>
                <a:latin typeface="+mn-ea"/>
                <a:cs typeface="+mn-ea"/>
              </a:rPr>
              <a:t>      </a:t>
            </a:r>
            <a:r>
              <a:rPr lang="en-US" sz="2800" b="1">
                <a:solidFill>
                  <a:srgbClr val="000000"/>
                </a:solidFill>
                <a:latin typeface="Calibri" panose="020F0502020204030204" charset="0"/>
                <a:cs typeface="+mn-ea"/>
              </a:rPr>
              <a:t>①</a:t>
            </a:r>
            <a:r>
              <a:rPr lang="en-US" sz="2800" b="1" u="sng">
                <a:solidFill>
                  <a:srgbClr val="0070C0"/>
                </a:solidFill>
                <a:latin typeface="+mn-ea"/>
                <a:cs typeface="+mn-ea"/>
              </a:rPr>
              <a:t>Xiao long bao (soup dumplings), those amazing</a:t>
            </a:r>
            <a:r>
              <a:rPr lang="en-US" sz="2800" b="1" u="sng">
                <a:solidFill>
                  <a:srgbClr val="000000"/>
                </a:solidFill>
                <a:latin typeface="+mn-ea"/>
                <a:cs typeface="+mn-ea"/>
              </a:rPr>
              <a:t> </a:t>
            </a:r>
            <a:r>
              <a:rPr lang="en-US" sz="2800" b="1" u="sng">
                <a:solidFill>
                  <a:srgbClr val="0070C0"/>
                </a:solidFill>
                <a:latin typeface="+mn-ea"/>
                <a:cs typeface="+mn-ea"/>
              </a:rPr>
              <a:t>constructions of</a:t>
            </a:r>
            <a:r>
              <a:rPr lang="en-US" sz="2800" b="1" u="sng">
                <a:solidFill>
                  <a:srgbClr val="000000"/>
                </a:solidFill>
                <a:latin typeface="+mn-ea"/>
                <a:cs typeface="+mn-ea"/>
              </a:rPr>
              <a:t> </a:t>
            </a:r>
            <a:r>
              <a:rPr lang="en-US" sz="2800" b="1" u="sng">
                <a:solidFill>
                  <a:srgbClr val="FF0000"/>
                </a:solidFill>
                <a:latin typeface="+mn-ea"/>
                <a:cs typeface="+mn-ea"/>
              </a:rPr>
              <a:t>delicate </a:t>
            </a:r>
            <a:r>
              <a:rPr lang="en-US" sz="2800" b="1" u="sng">
                <a:solidFill>
                  <a:srgbClr val="0070C0"/>
                </a:solidFill>
                <a:latin typeface="+mn-ea"/>
                <a:cs typeface="+mn-ea"/>
              </a:rPr>
              <a:t>dumpling</a:t>
            </a:r>
            <a:r>
              <a:rPr lang="en-US" sz="2800" b="1" u="sng">
                <a:solidFill>
                  <a:srgbClr val="000000"/>
                </a:solidFill>
                <a:latin typeface="+mn-ea"/>
                <a:cs typeface="+mn-ea"/>
              </a:rPr>
              <a:t> </a:t>
            </a:r>
            <a:r>
              <a:rPr lang="en-US" sz="2800" b="1" u="sng">
                <a:solidFill>
                  <a:srgbClr val="FF0000"/>
                </a:solidFill>
                <a:latin typeface="+mn-ea"/>
                <a:cs typeface="+mn-ea"/>
              </a:rPr>
              <a:t>wrappers</a:t>
            </a:r>
            <a:r>
              <a:rPr lang="en-US" sz="2800" b="1" u="sng">
                <a:solidFill>
                  <a:srgbClr val="000000"/>
                </a:solidFill>
                <a:latin typeface="+mn-ea"/>
                <a:cs typeface="+mn-ea"/>
              </a:rPr>
              <a:t>, </a:t>
            </a:r>
            <a:r>
              <a:rPr lang="en-US" sz="2800" b="1" u="sng">
                <a:solidFill>
                  <a:srgbClr val="FF0000"/>
                </a:solidFill>
                <a:latin typeface="+mn-ea"/>
                <a:cs typeface="+mn-ea"/>
              </a:rPr>
              <a:t>encasing</a:t>
            </a:r>
            <a:r>
              <a:rPr lang="en-US" sz="2800" b="1" u="sng">
                <a:solidFill>
                  <a:srgbClr val="000000"/>
                </a:solidFill>
                <a:latin typeface="+mn-ea"/>
                <a:cs typeface="+mn-ea"/>
              </a:rPr>
              <a:t> </a:t>
            </a:r>
            <a:r>
              <a:rPr lang="en-US" sz="2800" b="1" u="sng">
                <a:solidFill>
                  <a:srgbClr val="0070C0"/>
                </a:solidFill>
                <a:latin typeface="+mn-ea"/>
                <a:cs typeface="+mn-ea"/>
              </a:rPr>
              <a:t>hot, </a:t>
            </a:r>
            <a:r>
              <a:rPr lang="en-US" sz="2800" b="1" u="sng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tasty</a:t>
            </a:r>
            <a:r>
              <a:rPr lang="en-US" sz="2800" b="1" u="sng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en-US" sz="2800" b="1" u="sng">
                <a:solidFill>
                  <a:srgbClr val="0070C0"/>
                </a:solidFill>
                <a:latin typeface="+mn-ea"/>
                <a:cs typeface="+mn-ea"/>
              </a:rPr>
              <a:t>soup and sweet, fresh meat, are</a:t>
            </a:r>
            <a:r>
              <a:rPr lang="en-US" sz="2800" b="1" u="sng">
                <a:solidFill>
                  <a:srgbClr val="000000"/>
                </a:solidFill>
                <a:latin typeface="+mn-ea"/>
                <a:cs typeface="+mn-ea"/>
              </a:rPr>
              <a:t> </a:t>
            </a:r>
            <a:r>
              <a:rPr lang="en-US" sz="2800" b="1" u="sng">
                <a:solidFill>
                  <a:srgbClr val="FF0000"/>
                </a:solidFill>
                <a:latin typeface="+mn-ea"/>
                <a:cs typeface="+mn-ea"/>
              </a:rPr>
              <a:t>far and away</a:t>
            </a:r>
            <a:r>
              <a:rPr lang="en-US" sz="2800" b="1" u="sng">
                <a:solidFill>
                  <a:srgbClr val="000000"/>
                </a:solidFill>
                <a:latin typeface="+mn-ea"/>
                <a:cs typeface="+mn-ea"/>
              </a:rPr>
              <a:t> </a:t>
            </a:r>
            <a:r>
              <a:rPr lang="en-US" sz="2800" b="1" u="sng">
                <a:solidFill>
                  <a:srgbClr val="0070C0"/>
                </a:solidFill>
                <a:latin typeface="+mn-ea"/>
                <a:cs typeface="+mn-ea"/>
              </a:rPr>
              <a:t>my favorite Chinese</a:t>
            </a:r>
            <a:r>
              <a:rPr lang="en-US" sz="2800" b="1" u="sng">
                <a:solidFill>
                  <a:srgbClr val="000000"/>
                </a:solidFill>
                <a:latin typeface="+mn-ea"/>
                <a:cs typeface="+mn-ea"/>
              </a:rPr>
              <a:t> </a:t>
            </a:r>
            <a:r>
              <a:rPr lang="en-US" sz="2800" b="1" u="sng">
                <a:solidFill>
                  <a:srgbClr val="0070C0"/>
                </a:solidFill>
                <a:latin typeface="+mn-ea"/>
                <a:cs typeface="+mn-ea"/>
              </a:rPr>
              <a:t>street food.</a:t>
            </a:r>
            <a:r>
              <a:rPr lang="en-US" sz="2800" b="1" u="sng">
                <a:solidFill>
                  <a:srgbClr val="000000"/>
                </a:solidFill>
                <a:latin typeface="Calibri" panose="020F0502020204030204" charset="0"/>
                <a:cs typeface="+mn-ea"/>
              </a:rPr>
              <a:t>②</a:t>
            </a:r>
            <a:r>
              <a:rPr lang="zh-CN" altLang="en-US" sz="2800" b="1">
                <a:solidFill>
                  <a:srgbClr val="000000"/>
                </a:solidFill>
                <a:latin typeface="+mn-ea"/>
                <a:cs typeface="+mn-ea"/>
              </a:rPr>
              <a:t>The dumplings arrive steaming and </a:t>
            </a:r>
            <a:r>
              <a:rPr lang="zh-CN" altLang="en-US" sz="2800" b="1">
                <a:solidFill>
                  <a:srgbClr val="FF0000"/>
                </a:solidFill>
                <a:latin typeface="+mn-ea"/>
                <a:cs typeface="+mn-ea"/>
              </a:rPr>
              <a:t>dangerously</a:t>
            </a:r>
            <a:r>
              <a:rPr lang="zh-CN" altLang="en-US" sz="2800" b="1">
                <a:solidFill>
                  <a:srgbClr val="000000"/>
                </a:solidFill>
                <a:latin typeface="+mn-ea"/>
                <a:cs typeface="+mn-ea"/>
              </a:rPr>
              <a:t> hot.</a:t>
            </a:r>
            <a:r>
              <a:rPr lang="zh-CN" altLang="en-US" sz="2800" b="1">
                <a:solidFill>
                  <a:srgbClr val="000000"/>
                </a:solidFill>
                <a:latin typeface="Calibri" panose="020F0502020204030204" charset="0"/>
                <a:cs typeface="+mn-ea"/>
              </a:rPr>
              <a:t>③</a:t>
            </a:r>
            <a:r>
              <a:rPr lang="zh-CN" altLang="en-US" sz="2800" b="1" u="sng">
                <a:solidFill>
                  <a:srgbClr val="0070C0"/>
                </a:solidFill>
                <a:latin typeface="+mn-ea"/>
                <a:cs typeface="+mn-ea"/>
              </a:rPr>
              <a:t>To eat one,you have to decide whether </a:t>
            </a:r>
            <a:r>
              <a:rPr lang="en-US" altLang="zh-CN" sz="2800" b="1" u="sng">
                <a:solidFill>
                  <a:srgbClr val="0070C0"/>
                </a:solidFill>
                <a:latin typeface="+mn-ea"/>
                <a:cs typeface="+mn-ea"/>
              </a:rPr>
              <a:t>to </a:t>
            </a:r>
            <a:r>
              <a:rPr lang="zh-CN" altLang="en-US" sz="2800" b="1" u="sng">
                <a:solidFill>
                  <a:srgbClr val="0070C0"/>
                </a:solidFill>
                <a:latin typeface="+mn-ea"/>
                <a:cs typeface="+mn-ea"/>
              </a:rPr>
              <a:t>bite</a:t>
            </a:r>
            <a:r>
              <a:rPr lang="en-US" altLang="zh-CN" sz="2800" b="1" u="sng">
                <a:solidFill>
                  <a:srgbClr val="0070C0"/>
                </a:solidFill>
                <a:latin typeface="+mn-ea"/>
                <a:cs typeface="+mn-ea"/>
              </a:rPr>
              <a:t> </a:t>
            </a:r>
            <a:r>
              <a:rPr lang="zh-CN" altLang="en-US" sz="2800" b="1" u="sng">
                <a:solidFill>
                  <a:srgbClr val="0070C0"/>
                </a:solidFill>
                <a:latin typeface="+mn-ea"/>
                <a:cs typeface="+mn-ea"/>
              </a:rPr>
              <a:t>a</a:t>
            </a:r>
            <a:r>
              <a:rPr lang="en-US" altLang="zh-CN" sz="2800" b="1" u="sng">
                <a:solidFill>
                  <a:srgbClr val="0070C0"/>
                </a:solidFill>
                <a:latin typeface="+mn-ea"/>
                <a:cs typeface="+mn-ea"/>
              </a:rPr>
              <a:t> </a:t>
            </a:r>
            <a:r>
              <a:rPr lang="zh-CN" altLang="en-US" sz="2800" b="1" u="sng">
                <a:solidFill>
                  <a:srgbClr val="0070C0"/>
                </a:solidFill>
                <a:latin typeface="+mn-ea"/>
                <a:cs typeface="+mn-ea"/>
              </a:rPr>
              <a:t>small hole in it first, </a:t>
            </a:r>
            <a:r>
              <a:rPr lang="zh-CN" altLang="en-US" sz="2800" b="1" u="sng">
                <a:solidFill>
                  <a:srgbClr val="FF0000"/>
                </a:solidFill>
                <a:latin typeface="+mn-ea"/>
                <a:cs typeface="+mn-ea"/>
              </a:rPr>
              <a:t>releasing</a:t>
            </a:r>
            <a:r>
              <a:rPr lang="zh-CN" altLang="en-US" sz="2800" b="1" u="sng">
                <a:solidFill>
                  <a:srgbClr val="0070C0"/>
                </a:solidFill>
                <a:latin typeface="+mn-ea"/>
                <a:cs typeface="+mn-ea"/>
              </a:rPr>
              <a:t> the </a:t>
            </a:r>
            <a:r>
              <a:rPr lang="zh-CN" altLang="en-US" sz="2800" b="1" u="sng">
                <a:solidFill>
                  <a:srgbClr val="FF0000"/>
                </a:solidFill>
                <a:latin typeface="+mn-ea"/>
                <a:cs typeface="+mn-ea"/>
              </a:rPr>
              <a:t>stream</a:t>
            </a:r>
            <a:r>
              <a:rPr lang="zh-CN" altLang="en-US" sz="2800" b="1" u="sng">
                <a:solidFill>
                  <a:srgbClr val="0070C0"/>
                </a:solidFill>
                <a:latin typeface="+mn-ea"/>
                <a:cs typeface="+mn-ea"/>
              </a:rPr>
              <a:t> and risking a spill(溢出) </a:t>
            </a:r>
            <a:r>
              <a:rPr lang="en-US" altLang="zh-CN" sz="2800" b="1" u="sng">
                <a:solidFill>
                  <a:srgbClr val="0070C0"/>
                </a:solidFill>
                <a:latin typeface="+mn-ea"/>
                <a:cs typeface="+mn-ea"/>
              </a:rPr>
              <a:t>or </a:t>
            </a:r>
            <a:r>
              <a:rPr lang="zh-CN" altLang="en-US" sz="2800" b="1" u="sng">
                <a:solidFill>
                  <a:srgbClr val="0070C0"/>
                </a:solidFill>
                <a:latin typeface="+mn-ea"/>
                <a:cs typeface="+mn-ea"/>
              </a:rPr>
              <a:t>to put the whole dumpling in your mouth,letting the hot soup explode on your tongue.</a:t>
            </a:r>
            <a:r>
              <a:rPr lang="en-US" altLang="zh-CN" sz="2800" b="1" u="sng">
                <a:solidFill>
                  <a:srgbClr val="0070C0"/>
                </a:solidFill>
                <a:latin typeface="+mn-ea"/>
                <a:cs typeface="+mn-ea"/>
              </a:rPr>
              <a:t>.....</a:t>
            </a:r>
            <a:endParaRPr lang="zh-CN" altLang="en-US" sz="2800" b="1" u="sng">
              <a:solidFill>
                <a:srgbClr val="0070C0"/>
              </a:solidFill>
              <a:latin typeface="+mn-ea"/>
              <a:cs typeface="+mn-ea"/>
            </a:endParaRPr>
          </a:p>
          <a:p>
            <a:pPr indent="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     </a:t>
            </a:r>
            <a:endParaRPr lang="en-US" altLang="zh-CN" sz="2800">
              <a:solidFill>
                <a:srgbClr val="000000"/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71805" y="72390"/>
            <a:ext cx="11517630" cy="1753235"/>
          </a:xfrm>
          <a:prstGeom prst="rect">
            <a:avLst/>
          </a:prstGeom>
          <a:noFill/>
          <a:ln>
            <a:solidFill>
              <a:schemeClr val="lt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3600" b="1">
                <a:solidFill>
                  <a:srgbClr val="FF0000"/>
                </a:solidFill>
                <a:latin typeface="+mn-ea"/>
              </a:rPr>
              <a:t>What should we a</a:t>
            </a:r>
            <a:r>
              <a:rPr lang="en-US" altLang="zh-CN" sz="3600" b="1">
                <a:solidFill>
                  <a:srgbClr val="FF0000"/>
                </a:solidFill>
                <a:latin typeface="+mn-ea"/>
                <a:sym typeface="+mn-ea"/>
              </a:rPr>
              <a:t>ttach more importance </a:t>
            </a:r>
            <a:endParaRPr lang="en-US" altLang="zh-CN" sz="3600" b="1">
              <a:solidFill>
                <a:srgbClr val="FF0000"/>
              </a:solidFill>
              <a:latin typeface="+mn-ea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en-US" altLang="zh-CN" sz="3600" b="1">
                <a:solidFill>
                  <a:srgbClr val="FF0000"/>
                </a:solidFill>
                <a:latin typeface="+mn-ea"/>
                <a:sym typeface="+mn-ea"/>
              </a:rPr>
              <a:t>to</a:t>
            </a:r>
            <a:r>
              <a:rPr lang="en-US" altLang="zh-CN" sz="3600" b="1">
                <a:solidFill>
                  <a:srgbClr val="FF0000"/>
                </a:solidFill>
                <a:latin typeface="+mn-ea"/>
              </a:rPr>
              <a:t> when we are preparing for our college entrance examination?</a:t>
            </a:r>
            <a:endParaRPr lang="en-US" altLang="zh-CN" sz="3600" b="1">
              <a:solidFill>
                <a:srgbClr val="FF0000"/>
              </a:solidFill>
              <a:latin typeface="+mn-ea"/>
            </a:endParaRPr>
          </a:p>
        </p:txBody>
      </p:sp>
      <p:grpSp>
        <p:nvGrpSpPr>
          <p:cNvPr id="18" name="组合 17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78768" y="2032000"/>
            <a:ext cx="243174" cy="457200"/>
            <a:chOff x="1283913" y="1155618"/>
            <a:chExt cx="1013226" cy="1905000"/>
          </a:xfrm>
        </p:grpSpPr>
        <p:sp>
          <p:nvSpPr>
            <p:cNvPr id="19" name="任意多边形: 形状 3"/>
            <p:cNvSpPr/>
            <p:nvPr>
              <p:custDataLst>
                <p:tags r:id="rId5"/>
              </p:custDataLst>
            </p:nvPr>
          </p:nvSpPr>
          <p:spPr>
            <a:xfrm>
              <a:off x="1283913" y="1226700"/>
              <a:ext cx="1013226" cy="1833918"/>
            </a:xfrm>
            <a:custGeom>
              <a:avLst/>
              <a:gdLst/>
              <a:ahLst/>
              <a:cxnLst/>
              <a:rect l="0" t="0" r="0" b="0"/>
              <a:pathLst>
                <a:path w="2000378" h="3620645">
                  <a:moveTo>
                    <a:pt x="181229" y="3355341"/>
                  </a:moveTo>
                  <a:lnTo>
                    <a:pt x="232156" y="3371851"/>
                  </a:lnTo>
                  <a:lnTo>
                    <a:pt x="1120521" y="3613786"/>
                  </a:lnTo>
                  <a:cubicBezTo>
                    <a:pt x="1120521" y="3613786"/>
                    <a:pt x="1145032" y="3620644"/>
                    <a:pt x="1176274" y="3602991"/>
                  </a:cubicBezTo>
                  <a:cubicBezTo>
                    <a:pt x="1191895" y="3594228"/>
                    <a:pt x="1195324" y="3581909"/>
                    <a:pt x="1219327" y="3496311"/>
                  </a:cubicBezTo>
                  <a:cubicBezTo>
                    <a:pt x="1243330" y="3410713"/>
                    <a:pt x="1244727" y="3358389"/>
                    <a:pt x="1178179" y="3313304"/>
                  </a:cubicBezTo>
                  <a:cubicBezTo>
                    <a:pt x="1148334" y="3278633"/>
                    <a:pt x="1118489" y="3243835"/>
                    <a:pt x="1135634" y="3182748"/>
                  </a:cubicBezTo>
                  <a:lnTo>
                    <a:pt x="1319403" y="2502281"/>
                  </a:lnTo>
                  <a:lnTo>
                    <a:pt x="1637665" y="1364869"/>
                  </a:lnTo>
                  <a:lnTo>
                    <a:pt x="2000377" y="68453"/>
                  </a:lnTo>
                  <a:lnTo>
                    <a:pt x="1829181" y="20574"/>
                  </a:lnTo>
                  <a:lnTo>
                    <a:pt x="1780286" y="6858"/>
                  </a:lnTo>
                  <a:cubicBezTo>
                    <a:pt x="1780286" y="6858"/>
                    <a:pt x="1755775" y="0"/>
                    <a:pt x="1724533" y="17653"/>
                  </a:cubicBezTo>
                  <a:cubicBezTo>
                    <a:pt x="1693291" y="35306"/>
                    <a:pt x="1476121" y="198755"/>
                    <a:pt x="1476121" y="198755"/>
                  </a:cubicBezTo>
                  <a:cubicBezTo>
                    <a:pt x="1476121" y="198755"/>
                    <a:pt x="1144016" y="395987"/>
                    <a:pt x="1060323" y="412115"/>
                  </a:cubicBezTo>
                  <a:cubicBezTo>
                    <a:pt x="957580" y="449326"/>
                    <a:pt x="851408" y="498730"/>
                    <a:pt x="691007" y="506603"/>
                  </a:cubicBezTo>
                  <a:cubicBezTo>
                    <a:pt x="631825" y="529590"/>
                    <a:pt x="607314" y="522733"/>
                    <a:pt x="576580" y="632841"/>
                  </a:cubicBezTo>
                  <a:cubicBezTo>
                    <a:pt x="545846" y="742950"/>
                    <a:pt x="561467" y="734060"/>
                    <a:pt x="561467" y="734060"/>
                  </a:cubicBezTo>
                  <a:cubicBezTo>
                    <a:pt x="561467" y="734060"/>
                    <a:pt x="544322" y="795275"/>
                    <a:pt x="713613" y="803021"/>
                  </a:cubicBezTo>
                  <a:cubicBezTo>
                    <a:pt x="882904" y="810768"/>
                    <a:pt x="963041" y="806831"/>
                    <a:pt x="963041" y="806831"/>
                  </a:cubicBezTo>
                  <a:lnTo>
                    <a:pt x="644779" y="1944243"/>
                  </a:lnTo>
                  <a:lnTo>
                    <a:pt x="415544" y="2763647"/>
                  </a:lnTo>
                  <a:lnTo>
                    <a:pt x="364236" y="2947162"/>
                  </a:lnTo>
                  <a:cubicBezTo>
                    <a:pt x="364236" y="2947162"/>
                    <a:pt x="361315" y="3051810"/>
                    <a:pt x="127508" y="3039237"/>
                  </a:cubicBezTo>
                  <a:cubicBezTo>
                    <a:pt x="99568" y="3044572"/>
                    <a:pt x="92837" y="3069083"/>
                    <a:pt x="79121" y="3117978"/>
                  </a:cubicBezTo>
                  <a:cubicBezTo>
                    <a:pt x="65405" y="3166873"/>
                    <a:pt x="44958" y="3240279"/>
                    <a:pt x="44958" y="3240279"/>
                  </a:cubicBezTo>
                  <a:cubicBezTo>
                    <a:pt x="44958" y="3240279"/>
                    <a:pt x="0" y="3306827"/>
                    <a:pt x="109982" y="3337561"/>
                  </a:cubicBezTo>
                  <a:cubicBezTo>
                    <a:pt x="158750" y="3351277"/>
                    <a:pt x="173101" y="3354198"/>
                    <a:pt x="181229" y="3355341"/>
                  </a:cubicBezTo>
                  <a:close/>
                </a:path>
              </a:pathLst>
            </a:custGeom>
            <a:solidFill>
              <a:schemeClr val="lt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幼圆" panose="02010509060101010101" charset="-122"/>
                <a:ea typeface="幼圆" panose="02010509060101010101" charset="-122"/>
              </a:endParaRPr>
            </a:p>
          </p:txBody>
        </p:sp>
        <p:sp>
          <p:nvSpPr>
            <p:cNvPr id="20" name="任意多边形: 形状 4"/>
            <p:cNvSpPr/>
            <p:nvPr>
              <p:custDataLst>
                <p:tags r:id="rId6"/>
              </p:custDataLst>
            </p:nvPr>
          </p:nvSpPr>
          <p:spPr>
            <a:xfrm>
              <a:off x="1356217" y="1155618"/>
              <a:ext cx="704389" cy="1852637"/>
            </a:xfrm>
            <a:custGeom>
              <a:avLst/>
              <a:gdLst/>
              <a:ahLst/>
              <a:cxnLst/>
              <a:rect l="0" t="0" r="0" b="0"/>
              <a:pathLst>
                <a:path w="1390651" h="3657601">
                  <a:moveTo>
                    <a:pt x="352933" y="3655441"/>
                  </a:moveTo>
                  <a:lnTo>
                    <a:pt x="406400" y="3657600"/>
                  </a:lnTo>
                  <a:lnTo>
                    <a:pt x="1327150" y="3651250"/>
                  </a:lnTo>
                  <a:cubicBezTo>
                    <a:pt x="1327150" y="3651250"/>
                    <a:pt x="1352550" y="3651250"/>
                    <a:pt x="1377950" y="3625850"/>
                  </a:cubicBezTo>
                  <a:cubicBezTo>
                    <a:pt x="1390650" y="3613150"/>
                    <a:pt x="1390650" y="3600450"/>
                    <a:pt x="1390650" y="3511550"/>
                  </a:cubicBezTo>
                  <a:cubicBezTo>
                    <a:pt x="1390650" y="3422650"/>
                    <a:pt x="1377950" y="3371850"/>
                    <a:pt x="1301750" y="3346450"/>
                  </a:cubicBezTo>
                  <a:cubicBezTo>
                    <a:pt x="1263650" y="3321050"/>
                    <a:pt x="1225550" y="3295650"/>
                    <a:pt x="1225550" y="3232150"/>
                  </a:cubicBezTo>
                  <a:lnTo>
                    <a:pt x="1219200" y="2527300"/>
                  </a:lnTo>
                  <a:lnTo>
                    <a:pt x="1219200" y="1346200"/>
                  </a:lnTo>
                  <a:lnTo>
                    <a:pt x="1219200" y="0"/>
                  </a:lnTo>
                  <a:lnTo>
                    <a:pt x="1041400" y="0"/>
                  </a:lnTo>
                  <a:lnTo>
                    <a:pt x="990600" y="0"/>
                  </a:lnTo>
                  <a:cubicBezTo>
                    <a:pt x="990600" y="0"/>
                    <a:pt x="965200" y="0"/>
                    <a:pt x="939800" y="25400"/>
                  </a:cubicBezTo>
                  <a:cubicBezTo>
                    <a:pt x="914400" y="50800"/>
                    <a:pt x="749300" y="266700"/>
                    <a:pt x="749300" y="266700"/>
                  </a:cubicBezTo>
                  <a:cubicBezTo>
                    <a:pt x="749300" y="266700"/>
                    <a:pt x="482600" y="546100"/>
                    <a:pt x="406400" y="584200"/>
                  </a:cubicBezTo>
                  <a:cubicBezTo>
                    <a:pt x="317500" y="647700"/>
                    <a:pt x="228600" y="723900"/>
                    <a:pt x="76200" y="774700"/>
                  </a:cubicBezTo>
                  <a:cubicBezTo>
                    <a:pt x="25400" y="812800"/>
                    <a:pt x="0" y="812800"/>
                    <a:pt x="0" y="927100"/>
                  </a:cubicBezTo>
                  <a:cubicBezTo>
                    <a:pt x="0" y="1041400"/>
                    <a:pt x="12700" y="1028700"/>
                    <a:pt x="12700" y="1028700"/>
                  </a:cubicBezTo>
                  <a:cubicBezTo>
                    <a:pt x="12700" y="1028700"/>
                    <a:pt x="12700" y="1092200"/>
                    <a:pt x="177800" y="1054100"/>
                  </a:cubicBezTo>
                  <a:cubicBezTo>
                    <a:pt x="342903" y="1016013"/>
                    <a:pt x="419100" y="990600"/>
                    <a:pt x="419100" y="990600"/>
                  </a:cubicBezTo>
                  <a:lnTo>
                    <a:pt x="419100" y="2171700"/>
                  </a:lnTo>
                  <a:lnTo>
                    <a:pt x="419100" y="3022600"/>
                  </a:lnTo>
                  <a:lnTo>
                    <a:pt x="419100" y="3213100"/>
                  </a:lnTo>
                  <a:cubicBezTo>
                    <a:pt x="419100" y="3213100"/>
                    <a:pt x="444500" y="3314700"/>
                    <a:pt x="215900" y="3365500"/>
                  </a:cubicBezTo>
                  <a:cubicBezTo>
                    <a:pt x="190500" y="3378200"/>
                    <a:pt x="190500" y="3403600"/>
                    <a:pt x="190500" y="3454400"/>
                  </a:cubicBezTo>
                  <a:cubicBezTo>
                    <a:pt x="190500" y="3505200"/>
                    <a:pt x="190500" y="3581400"/>
                    <a:pt x="190500" y="3581400"/>
                  </a:cubicBezTo>
                  <a:cubicBezTo>
                    <a:pt x="190500" y="3581400"/>
                    <a:pt x="165100" y="3657600"/>
                    <a:pt x="279400" y="3657600"/>
                  </a:cubicBezTo>
                  <a:cubicBezTo>
                    <a:pt x="330200" y="3657600"/>
                    <a:pt x="344678" y="3656584"/>
                    <a:pt x="352933" y="365544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21" name="组合 20"/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87201" y="3429000"/>
            <a:ext cx="329788" cy="457200"/>
            <a:chOff x="3262468" y="1155618"/>
            <a:chExt cx="1374117" cy="1905000"/>
          </a:xfrm>
        </p:grpSpPr>
        <p:sp>
          <p:nvSpPr>
            <p:cNvPr id="22" name="任意多边形: 形状 6"/>
            <p:cNvSpPr/>
            <p:nvPr>
              <p:custDataLst>
                <p:tags r:id="rId8"/>
              </p:custDataLst>
            </p:nvPr>
          </p:nvSpPr>
          <p:spPr>
            <a:xfrm>
              <a:off x="3262468" y="1156762"/>
              <a:ext cx="1374117" cy="1903856"/>
            </a:xfrm>
            <a:custGeom>
              <a:avLst/>
              <a:gdLst/>
              <a:ahLst/>
              <a:cxnLst/>
              <a:rect l="0" t="0" r="0" b="0"/>
              <a:pathLst>
                <a:path w="2745487" h="3803905">
                  <a:moveTo>
                    <a:pt x="2261235" y="2882773"/>
                  </a:moveTo>
                  <a:lnTo>
                    <a:pt x="2089658" y="3270377"/>
                  </a:lnTo>
                  <a:lnTo>
                    <a:pt x="1880235" y="3700399"/>
                  </a:lnTo>
                  <a:lnTo>
                    <a:pt x="1835658" y="3767201"/>
                  </a:lnTo>
                  <a:cubicBezTo>
                    <a:pt x="1835658" y="3767201"/>
                    <a:pt x="1825625" y="3803904"/>
                    <a:pt x="1715389" y="3773932"/>
                  </a:cubicBezTo>
                  <a:cubicBezTo>
                    <a:pt x="1605153" y="3743833"/>
                    <a:pt x="1066038" y="3596894"/>
                    <a:pt x="1066038" y="3596894"/>
                  </a:cubicBezTo>
                  <a:lnTo>
                    <a:pt x="0" y="3306191"/>
                  </a:lnTo>
                  <a:lnTo>
                    <a:pt x="143637" y="2779268"/>
                  </a:lnTo>
                  <a:cubicBezTo>
                    <a:pt x="143637" y="2779268"/>
                    <a:pt x="172593" y="2721356"/>
                    <a:pt x="238252" y="2673477"/>
                  </a:cubicBezTo>
                  <a:cubicBezTo>
                    <a:pt x="303911" y="2625599"/>
                    <a:pt x="491109" y="2518664"/>
                    <a:pt x="491109" y="2518664"/>
                  </a:cubicBezTo>
                  <a:lnTo>
                    <a:pt x="731647" y="2360422"/>
                  </a:lnTo>
                  <a:lnTo>
                    <a:pt x="1094740" y="2090801"/>
                  </a:lnTo>
                  <a:cubicBezTo>
                    <a:pt x="1094740" y="2090801"/>
                    <a:pt x="1483487" y="1775587"/>
                    <a:pt x="1538097" y="1671955"/>
                  </a:cubicBezTo>
                  <a:cubicBezTo>
                    <a:pt x="1592706" y="1568323"/>
                    <a:pt x="1663954" y="1548257"/>
                    <a:pt x="1812036" y="1101598"/>
                  </a:cubicBezTo>
                  <a:cubicBezTo>
                    <a:pt x="1812036" y="1101598"/>
                    <a:pt x="1904492" y="810895"/>
                    <a:pt x="1913382" y="681609"/>
                  </a:cubicBezTo>
                  <a:cubicBezTo>
                    <a:pt x="1922272" y="552450"/>
                    <a:pt x="1929003" y="527939"/>
                    <a:pt x="1905635" y="468884"/>
                  </a:cubicBezTo>
                  <a:cubicBezTo>
                    <a:pt x="1882267" y="409830"/>
                    <a:pt x="1825371" y="328549"/>
                    <a:pt x="1711833" y="310770"/>
                  </a:cubicBezTo>
                  <a:cubicBezTo>
                    <a:pt x="1598168" y="292989"/>
                    <a:pt x="1591564" y="317500"/>
                    <a:pt x="1591564" y="317500"/>
                  </a:cubicBezTo>
                  <a:cubicBezTo>
                    <a:pt x="1591564" y="317500"/>
                    <a:pt x="1480185" y="339725"/>
                    <a:pt x="1454531" y="530225"/>
                  </a:cubicBezTo>
                  <a:cubicBezTo>
                    <a:pt x="1436751" y="643890"/>
                    <a:pt x="1408938" y="939039"/>
                    <a:pt x="1265174" y="1031495"/>
                  </a:cubicBezTo>
                  <a:cubicBezTo>
                    <a:pt x="1230630" y="1061593"/>
                    <a:pt x="1170559" y="1137286"/>
                    <a:pt x="1004570" y="1118362"/>
                  </a:cubicBezTo>
                  <a:cubicBezTo>
                    <a:pt x="967867" y="1108330"/>
                    <a:pt x="915416" y="1107186"/>
                    <a:pt x="851916" y="1050417"/>
                  </a:cubicBezTo>
                  <a:cubicBezTo>
                    <a:pt x="830707" y="1031494"/>
                    <a:pt x="703707" y="917829"/>
                    <a:pt x="752729" y="641604"/>
                  </a:cubicBezTo>
                  <a:cubicBezTo>
                    <a:pt x="766064" y="592582"/>
                    <a:pt x="830707" y="307467"/>
                    <a:pt x="1161542" y="108077"/>
                  </a:cubicBezTo>
                  <a:cubicBezTo>
                    <a:pt x="1192784" y="90297"/>
                    <a:pt x="1326388" y="34544"/>
                    <a:pt x="1409954" y="17780"/>
                  </a:cubicBezTo>
                  <a:cubicBezTo>
                    <a:pt x="1493519" y="1016"/>
                    <a:pt x="1730756" y="0"/>
                    <a:pt x="1865502" y="36703"/>
                  </a:cubicBezTo>
                  <a:cubicBezTo>
                    <a:pt x="1902206" y="46736"/>
                    <a:pt x="2040381" y="71247"/>
                    <a:pt x="2235326" y="177038"/>
                  </a:cubicBezTo>
                  <a:cubicBezTo>
                    <a:pt x="2268727" y="199263"/>
                    <a:pt x="2302129" y="221615"/>
                    <a:pt x="2302129" y="221615"/>
                  </a:cubicBezTo>
                  <a:cubicBezTo>
                    <a:pt x="2302129" y="221615"/>
                    <a:pt x="2453639" y="341884"/>
                    <a:pt x="2480310" y="388747"/>
                  </a:cubicBezTo>
                  <a:cubicBezTo>
                    <a:pt x="2489200" y="404368"/>
                    <a:pt x="2646299" y="552450"/>
                    <a:pt x="2686431" y="839852"/>
                  </a:cubicBezTo>
                  <a:cubicBezTo>
                    <a:pt x="2688717" y="879984"/>
                    <a:pt x="2745486" y="1106044"/>
                    <a:pt x="2615184" y="1439165"/>
                  </a:cubicBezTo>
                  <a:cubicBezTo>
                    <a:pt x="2608453" y="1463675"/>
                    <a:pt x="2536063" y="1680846"/>
                    <a:pt x="2272157" y="1924813"/>
                  </a:cubicBezTo>
                  <a:cubicBezTo>
                    <a:pt x="2206498" y="1972692"/>
                    <a:pt x="2049399" y="2114170"/>
                    <a:pt x="1695196" y="2254505"/>
                  </a:cubicBezTo>
                  <a:cubicBezTo>
                    <a:pt x="1561592" y="2310258"/>
                    <a:pt x="1082548" y="2521839"/>
                    <a:pt x="1082548" y="2521839"/>
                  </a:cubicBezTo>
                  <a:cubicBezTo>
                    <a:pt x="1082548" y="2521839"/>
                    <a:pt x="628142" y="2740152"/>
                    <a:pt x="605790" y="2773553"/>
                  </a:cubicBezTo>
                  <a:cubicBezTo>
                    <a:pt x="703834" y="2800224"/>
                    <a:pt x="1340993" y="2973959"/>
                    <a:pt x="1340993" y="2973959"/>
                  </a:cubicBezTo>
                  <a:lnTo>
                    <a:pt x="1684020" y="3067558"/>
                  </a:lnTo>
                  <a:cubicBezTo>
                    <a:pt x="1684020" y="3067558"/>
                    <a:pt x="1803146" y="3113278"/>
                    <a:pt x="1876679" y="2988437"/>
                  </a:cubicBezTo>
                  <a:cubicBezTo>
                    <a:pt x="1950212" y="2863723"/>
                    <a:pt x="1980311" y="2753360"/>
                    <a:pt x="2066036" y="2776855"/>
                  </a:cubicBezTo>
                  <a:cubicBezTo>
                    <a:pt x="2152015" y="2800350"/>
                    <a:pt x="2253361" y="2814828"/>
                    <a:pt x="2261235" y="2882773"/>
                  </a:cubicBezTo>
                  <a:close/>
                </a:path>
              </a:pathLst>
            </a:custGeom>
            <a:solidFill>
              <a:schemeClr val="lt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幼圆" panose="02010509060101010101" charset="-122"/>
                <a:ea typeface="幼圆" panose="02010509060101010101" charset="-122"/>
              </a:endParaRPr>
            </a:p>
          </p:txBody>
        </p:sp>
        <p:sp>
          <p:nvSpPr>
            <p:cNvPr id="23" name="任意多边形: 形状 7"/>
            <p:cNvSpPr/>
            <p:nvPr>
              <p:custDataLst>
                <p:tags r:id="rId9"/>
              </p:custDataLst>
            </p:nvPr>
          </p:nvSpPr>
          <p:spPr>
            <a:xfrm>
              <a:off x="3369890" y="1155618"/>
              <a:ext cx="1036086" cy="1830631"/>
            </a:xfrm>
            <a:custGeom>
              <a:avLst/>
              <a:gdLst/>
              <a:ahLst/>
              <a:cxnLst/>
              <a:rect l="0" t="0" r="0" b="0"/>
              <a:pathLst>
                <a:path w="2070101" h="3657601">
                  <a:moveTo>
                    <a:pt x="2070100" y="2654300"/>
                  </a:moveTo>
                  <a:lnTo>
                    <a:pt x="2006600" y="3073400"/>
                  </a:lnTo>
                  <a:lnTo>
                    <a:pt x="1917700" y="3543300"/>
                  </a:lnTo>
                  <a:lnTo>
                    <a:pt x="1892300" y="3619500"/>
                  </a:lnTo>
                  <a:cubicBezTo>
                    <a:pt x="1892300" y="3619500"/>
                    <a:pt x="1892300" y="3657600"/>
                    <a:pt x="1778000" y="3657600"/>
                  </a:cubicBezTo>
                  <a:cubicBezTo>
                    <a:pt x="1663700" y="3657600"/>
                    <a:pt x="1104900" y="3657600"/>
                    <a:pt x="1104900" y="3657600"/>
                  </a:cubicBezTo>
                  <a:lnTo>
                    <a:pt x="0" y="3657600"/>
                  </a:lnTo>
                  <a:lnTo>
                    <a:pt x="0" y="3111500"/>
                  </a:lnTo>
                  <a:cubicBezTo>
                    <a:pt x="0" y="3111500"/>
                    <a:pt x="12700" y="3048000"/>
                    <a:pt x="63500" y="2984500"/>
                  </a:cubicBezTo>
                  <a:cubicBezTo>
                    <a:pt x="114300" y="2921000"/>
                    <a:pt x="266700" y="2768600"/>
                    <a:pt x="266700" y="2768600"/>
                  </a:cubicBezTo>
                  <a:lnTo>
                    <a:pt x="457200" y="2552700"/>
                  </a:lnTo>
                  <a:lnTo>
                    <a:pt x="736600" y="2197100"/>
                  </a:lnTo>
                  <a:cubicBezTo>
                    <a:pt x="736600" y="2197100"/>
                    <a:pt x="1028700" y="1790700"/>
                    <a:pt x="1054100" y="1676400"/>
                  </a:cubicBezTo>
                  <a:cubicBezTo>
                    <a:pt x="1079502" y="1562101"/>
                    <a:pt x="1143000" y="1524000"/>
                    <a:pt x="1168400" y="1054100"/>
                  </a:cubicBezTo>
                  <a:cubicBezTo>
                    <a:pt x="1168400" y="1054100"/>
                    <a:pt x="1181100" y="749300"/>
                    <a:pt x="1155700" y="622300"/>
                  </a:cubicBezTo>
                  <a:cubicBezTo>
                    <a:pt x="1130300" y="495300"/>
                    <a:pt x="1130300" y="469900"/>
                    <a:pt x="1092200" y="419100"/>
                  </a:cubicBezTo>
                  <a:cubicBezTo>
                    <a:pt x="1054100" y="368300"/>
                    <a:pt x="977900" y="304800"/>
                    <a:pt x="863600" y="317500"/>
                  </a:cubicBezTo>
                  <a:cubicBezTo>
                    <a:pt x="749300" y="330200"/>
                    <a:pt x="749300" y="355600"/>
                    <a:pt x="749300" y="355600"/>
                  </a:cubicBezTo>
                  <a:cubicBezTo>
                    <a:pt x="749300" y="355600"/>
                    <a:pt x="647700" y="406400"/>
                    <a:pt x="673100" y="596900"/>
                  </a:cubicBezTo>
                  <a:cubicBezTo>
                    <a:pt x="685800" y="711200"/>
                    <a:pt x="736600" y="1003300"/>
                    <a:pt x="622300" y="1130300"/>
                  </a:cubicBezTo>
                  <a:cubicBezTo>
                    <a:pt x="596900" y="1168400"/>
                    <a:pt x="558800" y="1257300"/>
                    <a:pt x="393700" y="1282700"/>
                  </a:cubicBezTo>
                  <a:cubicBezTo>
                    <a:pt x="355600" y="1282700"/>
                    <a:pt x="304800" y="1295400"/>
                    <a:pt x="228600" y="1257300"/>
                  </a:cubicBezTo>
                  <a:cubicBezTo>
                    <a:pt x="203200" y="1244600"/>
                    <a:pt x="50800" y="1168400"/>
                    <a:pt x="25400" y="889000"/>
                  </a:cubicBezTo>
                  <a:cubicBezTo>
                    <a:pt x="25400" y="838200"/>
                    <a:pt x="12700" y="546100"/>
                    <a:pt x="279400" y="266700"/>
                  </a:cubicBezTo>
                  <a:cubicBezTo>
                    <a:pt x="304800" y="241300"/>
                    <a:pt x="419100" y="152400"/>
                    <a:pt x="495300" y="114300"/>
                  </a:cubicBezTo>
                  <a:cubicBezTo>
                    <a:pt x="571497" y="76193"/>
                    <a:pt x="800100" y="12700"/>
                    <a:pt x="939800" y="12700"/>
                  </a:cubicBezTo>
                  <a:cubicBezTo>
                    <a:pt x="977900" y="12700"/>
                    <a:pt x="1117600" y="0"/>
                    <a:pt x="1333500" y="50800"/>
                  </a:cubicBezTo>
                  <a:cubicBezTo>
                    <a:pt x="1371600" y="63500"/>
                    <a:pt x="1409700" y="76200"/>
                    <a:pt x="1409700" y="76200"/>
                  </a:cubicBezTo>
                  <a:cubicBezTo>
                    <a:pt x="1409700" y="76200"/>
                    <a:pt x="1587500" y="152400"/>
                    <a:pt x="1625600" y="190500"/>
                  </a:cubicBezTo>
                  <a:cubicBezTo>
                    <a:pt x="1638300" y="203200"/>
                    <a:pt x="1828800" y="304800"/>
                    <a:pt x="1943100" y="571500"/>
                  </a:cubicBezTo>
                  <a:cubicBezTo>
                    <a:pt x="1955800" y="609600"/>
                    <a:pt x="2070100" y="812800"/>
                    <a:pt x="2032000" y="1168400"/>
                  </a:cubicBezTo>
                  <a:cubicBezTo>
                    <a:pt x="2032000" y="1193800"/>
                    <a:pt x="2019300" y="1422400"/>
                    <a:pt x="1828800" y="1727200"/>
                  </a:cubicBezTo>
                  <a:cubicBezTo>
                    <a:pt x="1778000" y="1790700"/>
                    <a:pt x="1663700" y="1968500"/>
                    <a:pt x="1358900" y="2197100"/>
                  </a:cubicBezTo>
                  <a:cubicBezTo>
                    <a:pt x="1244600" y="2286000"/>
                    <a:pt x="838200" y="2616200"/>
                    <a:pt x="838200" y="2616200"/>
                  </a:cubicBezTo>
                  <a:cubicBezTo>
                    <a:pt x="838200" y="2616200"/>
                    <a:pt x="457200" y="2946400"/>
                    <a:pt x="444500" y="2984500"/>
                  </a:cubicBezTo>
                  <a:cubicBezTo>
                    <a:pt x="546100" y="2984500"/>
                    <a:pt x="1206500" y="2984500"/>
                    <a:pt x="1206500" y="2984500"/>
                  </a:cubicBezTo>
                  <a:lnTo>
                    <a:pt x="1562100" y="2984500"/>
                  </a:lnTo>
                  <a:cubicBezTo>
                    <a:pt x="1562100" y="2984500"/>
                    <a:pt x="1689100" y="2997200"/>
                    <a:pt x="1727200" y="2857500"/>
                  </a:cubicBezTo>
                  <a:cubicBezTo>
                    <a:pt x="1765312" y="2717803"/>
                    <a:pt x="1765300" y="2603500"/>
                    <a:pt x="1854200" y="2603500"/>
                  </a:cubicBezTo>
                  <a:cubicBezTo>
                    <a:pt x="1943100" y="2603500"/>
                    <a:pt x="2044700" y="2590800"/>
                    <a:pt x="2070100" y="26543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sp>
        <p:nvSpPr>
          <p:cNvPr id="26" name="任意多边形: 形状 10"/>
          <p:cNvSpPr/>
          <p:nvPr>
            <p:custDataLst>
              <p:tags r:id="rId10"/>
            </p:custDataLst>
          </p:nvPr>
        </p:nvSpPr>
        <p:spPr>
          <a:xfrm>
            <a:off x="139700" y="5102225"/>
            <a:ext cx="264160" cy="457200"/>
          </a:xfrm>
          <a:custGeom>
            <a:avLst/>
            <a:gdLst/>
            <a:ahLst/>
            <a:cxnLst/>
            <a:rect l="0" t="0" r="0" b="0"/>
            <a:pathLst>
              <a:path w="2209801" h="3822701">
                <a:moveTo>
                  <a:pt x="609600" y="1612900"/>
                </a:moveTo>
                <a:cubicBezTo>
                  <a:pt x="609600" y="1612900"/>
                  <a:pt x="889000" y="1638300"/>
                  <a:pt x="1003300" y="1549400"/>
                </a:cubicBezTo>
                <a:cubicBezTo>
                  <a:pt x="1079500" y="1485900"/>
                  <a:pt x="1193800" y="1511300"/>
                  <a:pt x="1117600" y="596900"/>
                </a:cubicBezTo>
                <a:cubicBezTo>
                  <a:pt x="1092200" y="469900"/>
                  <a:pt x="1079500" y="330200"/>
                  <a:pt x="876300" y="342900"/>
                </a:cubicBezTo>
                <a:cubicBezTo>
                  <a:pt x="825500" y="355600"/>
                  <a:pt x="647700" y="393700"/>
                  <a:pt x="711200" y="635000"/>
                </a:cubicBezTo>
                <a:cubicBezTo>
                  <a:pt x="723900" y="685800"/>
                  <a:pt x="825500" y="1041400"/>
                  <a:pt x="685800" y="1130300"/>
                </a:cubicBezTo>
                <a:cubicBezTo>
                  <a:pt x="647700" y="1168400"/>
                  <a:pt x="482600" y="1295400"/>
                  <a:pt x="304800" y="1193800"/>
                </a:cubicBezTo>
                <a:cubicBezTo>
                  <a:pt x="266700" y="1168400"/>
                  <a:pt x="101600" y="1092200"/>
                  <a:pt x="127000" y="698500"/>
                </a:cubicBezTo>
                <a:cubicBezTo>
                  <a:pt x="139700" y="635000"/>
                  <a:pt x="165100" y="444500"/>
                  <a:pt x="419100" y="215900"/>
                </a:cubicBezTo>
                <a:cubicBezTo>
                  <a:pt x="457200" y="190500"/>
                  <a:pt x="533400" y="88900"/>
                  <a:pt x="901700" y="25400"/>
                </a:cubicBezTo>
                <a:cubicBezTo>
                  <a:pt x="927100" y="25400"/>
                  <a:pt x="1270000" y="0"/>
                  <a:pt x="1498600" y="127000"/>
                </a:cubicBezTo>
                <a:cubicBezTo>
                  <a:pt x="1549400" y="152400"/>
                  <a:pt x="1701800" y="228600"/>
                  <a:pt x="1790700" y="381000"/>
                </a:cubicBezTo>
                <a:cubicBezTo>
                  <a:pt x="1816100" y="419100"/>
                  <a:pt x="1943100" y="558800"/>
                  <a:pt x="1981200" y="825500"/>
                </a:cubicBezTo>
                <a:cubicBezTo>
                  <a:pt x="1981200" y="876300"/>
                  <a:pt x="2032000" y="1092200"/>
                  <a:pt x="1892300" y="1333500"/>
                </a:cubicBezTo>
                <a:cubicBezTo>
                  <a:pt x="1866900" y="1371600"/>
                  <a:pt x="1790700" y="1524000"/>
                  <a:pt x="1587500" y="1638300"/>
                </a:cubicBezTo>
                <a:cubicBezTo>
                  <a:pt x="1536700" y="1663700"/>
                  <a:pt x="1346200" y="1752600"/>
                  <a:pt x="1282700" y="1752600"/>
                </a:cubicBezTo>
                <a:cubicBezTo>
                  <a:pt x="1333500" y="1778000"/>
                  <a:pt x="1714500" y="1841500"/>
                  <a:pt x="1917700" y="2146300"/>
                </a:cubicBezTo>
                <a:cubicBezTo>
                  <a:pt x="1955800" y="2197100"/>
                  <a:pt x="2209800" y="2565400"/>
                  <a:pt x="1993900" y="3111500"/>
                </a:cubicBezTo>
                <a:cubicBezTo>
                  <a:pt x="1968500" y="3175000"/>
                  <a:pt x="1854200" y="3543300"/>
                  <a:pt x="1282700" y="3708400"/>
                </a:cubicBezTo>
                <a:cubicBezTo>
                  <a:pt x="1219200" y="3733800"/>
                  <a:pt x="774700" y="3822700"/>
                  <a:pt x="482600" y="3619500"/>
                </a:cubicBezTo>
                <a:cubicBezTo>
                  <a:pt x="381000" y="3543300"/>
                  <a:pt x="0" y="3289300"/>
                  <a:pt x="127000" y="2743200"/>
                </a:cubicBezTo>
                <a:cubicBezTo>
                  <a:pt x="165100" y="2679700"/>
                  <a:pt x="241300" y="2527300"/>
                  <a:pt x="469900" y="2552700"/>
                </a:cubicBezTo>
                <a:cubicBezTo>
                  <a:pt x="533400" y="2565400"/>
                  <a:pt x="660400" y="2578100"/>
                  <a:pt x="723900" y="2794000"/>
                </a:cubicBezTo>
                <a:cubicBezTo>
                  <a:pt x="736600" y="2882900"/>
                  <a:pt x="736600" y="2933700"/>
                  <a:pt x="698500" y="3175000"/>
                </a:cubicBezTo>
                <a:cubicBezTo>
                  <a:pt x="698500" y="3238500"/>
                  <a:pt x="660400" y="3416300"/>
                  <a:pt x="914400" y="3454400"/>
                </a:cubicBezTo>
                <a:cubicBezTo>
                  <a:pt x="977900" y="3441700"/>
                  <a:pt x="1193800" y="3467100"/>
                  <a:pt x="1193800" y="2959100"/>
                </a:cubicBezTo>
                <a:cubicBezTo>
                  <a:pt x="1193800" y="2857500"/>
                  <a:pt x="1168400" y="2311400"/>
                  <a:pt x="1168400" y="2311400"/>
                </a:cubicBezTo>
                <a:cubicBezTo>
                  <a:pt x="1168400" y="2311400"/>
                  <a:pt x="1143000" y="2120900"/>
                  <a:pt x="1092200" y="2070100"/>
                </a:cubicBezTo>
                <a:cubicBezTo>
                  <a:pt x="1041400" y="2019300"/>
                  <a:pt x="1016000" y="1905000"/>
                  <a:pt x="584200" y="1905000"/>
                </a:cubicBezTo>
                <a:cubicBezTo>
                  <a:pt x="533400" y="1905000"/>
                  <a:pt x="469900" y="1930400"/>
                  <a:pt x="482600" y="1727200"/>
                </a:cubicBezTo>
                <a:cubicBezTo>
                  <a:pt x="495300" y="1663700"/>
                  <a:pt x="495300" y="1612900"/>
                  <a:pt x="609600" y="161290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1"/>
            </p:custDataLst>
          </p:nvPr>
        </p:nvSpPr>
        <p:spPr>
          <a:xfrm>
            <a:off x="471805" y="3523615"/>
            <a:ext cx="6692900" cy="1132205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fontAlgn="ctr">
              <a:lnSpc>
                <a:spcPct val="50000"/>
              </a:lnSpc>
              <a:spcBef>
                <a:spcPts val="280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30" dirty="0">
                <a:ln w="3175">
                  <a:noFill/>
                  <a:prstDash val="dash"/>
                </a:ln>
                <a:solidFill>
                  <a:srgbClr val="000000"/>
                </a:solidFill>
                <a:latin typeface="+mn-ea"/>
                <a:sym typeface="+mn-ea"/>
              </a:rPr>
              <a:t>practise analyzing complex </a:t>
            </a:r>
            <a:endParaRPr lang="zh-CN" altLang="en-US" sz="3600" b="1" spc="30" dirty="0">
              <a:ln w="3175">
                <a:noFill/>
                <a:prstDash val="dash"/>
              </a:ln>
              <a:solidFill>
                <a:srgbClr val="000000"/>
              </a:solidFill>
              <a:latin typeface="+mn-ea"/>
              <a:sym typeface="+mn-ea"/>
            </a:endParaRPr>
          </a:p>
          <a:p>
            <a:pPr marL="0" lvl="0" indent="0" algn="l" fontAlgn="ctr">
              <a:lnSpc>
                <a:spcPct val="50000"/>
              </a:lnSpc>
              <a:spcBef>
                <a:spcPts val="280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30" dirty="0">
                <a:ln w="3175">
                  <a:noFill/>
                  <a:prstDash val="dash"/>
                </a:ln>
                <a:solidFill>
                  <a:srgbClr val="000000"/>
                </a:solidFill>
                <a:latin typeface="+mn-ea"/>
                <a:sym typeface="+mn-ea"/>
              </a:rPr>
              <a:t>sentences more</a:t>
            </a:r>
            <a:endParaRPr lang="zh-CN" altLang="en-US" sz="3200" b="1" spc="30" dirty="0">
              <a:ln w="3175">
                <a:noFill/>
                <a:prstDash val="dash"/>
              </a:ln>
              <a:solidFill>
                <a:srgbClr val="000000"/>
              </a:solidFill>
              <a:latin typeface="+mn-ea"/>
              <a:sym typeface="+mn-ea"/>
            </a:endParaRPr>
          </a:p>
          <a:p>
            <a:pPr marL="0" lvl="0" indent="0" algn="l" fontAlgn="ctr">
              <a:lnSpc>
                <a:spcPct val="130000"/>
              </a:lnSpc>
              <a:spcBef>
                <a:spcPts val="2800"/>
              </a:spcBef>
              <a:spcAft>
                <a:spcPts val="0"/>
              </a:spcAft>
              <a:buSzPct val="100000"/>
              <a:buNone/>
            </a:pPr>
            <a:endParaRPr lang="zh-CN" altLang="en-US" sz="3200" b="1" spc="30" dirty="0">
              <a:ln w="3175">
                <a:noFill/>
                <a:prstDash val="dash"/>
              </a:ln>
              <a:solidFill>
                <a:srgbClr val="000000"/>
              </a:solidFill>
              <a:latin typeface="+mn-ea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71805" y="1825625"/>
            <a:ext cx="6106160" cy="8115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0" indent="0" algn="l" fontAlgn="ctr">
              <a:lnSpc>
                <a:spcPct val="130000"/>
              </a:lnSpc>
              <a:spcBef>
                <a:spcPts val="280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30" dirty="0">
                <a:ln w="3175">
                  <a:noFill/>
                  <a:prstDash val="dash"/>
                </a:ln>
                <a:solidFill>
                  <a:srgbClr val="000000"/>
                </a:solidFill>
                <a:latin typeface="+mn-ea"/>
                <a:sym typeface="+mn-ea"/>
              </a:rPr>
              <a:t>accumulate more words</a:t>
            </a:r>
            <a:endParaRPr lang="zh-CN" altLang="en-US" sz="3600" b="1" spc="30" dirty="0">
              <a:ln w="3175">
                <a:noFill/>
                <a:prstDash val="dash"/>
              </a:ln>
              <a:solidFill>
                <a:srgbClr val="000000"/>
              </a:solidFill>
              <a:latin typeface="+mn-ea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59435" y="4939030"/>
            <a:ext cx="6605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0" indent="0" algn="l" fontAlgn="ctr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30" dirty="0">
                <a:ln w="3175">
                  <a:noFill/>
                  <a:prstDash val="dash"/>
                </a:ln>
                <a:solidFill>
                  <a:srgbClr val="000000"/>
                </a:solidFill>
                <a:latin typeface="+mn-ea"/>
                <a:sym typeface="+mn-ea"/>
              </a:rPr>
              <a:t>focus </a:t>
            </a:r>
            <a:r>
              <a:rPr lang="en-US" altLang="zh-CN" sz="3600" b="1" spc="30" dirty="0">
                <a:ln w="3175">
                  <a:noFill/>
                  <a:prstDash val="dash"/>
                </a:ln>
                <a:solidFill>
                  <a:srgbClr val="000000"/>
                </a:solidFill>
                <a:latin typeface="+mn-ea"/>
                <a:sym typeface="+mn-ea"/>
              </a:rPr>
              <a:t>more </a:t>
            </a:r>
            <a:r>
              <a:rPr lang="zh-CN" altLang="en-US" sz="3600" b="1" spc="30" dirty="0">
                <a:ln w="3175">
                  <a:noFill/>
                  <a:prstDash val="dash"/>
                </a:ln>
                <a:solidFill>
                  <a:srgbClr val="000000"/>
                </a:solidFill>
                <a:latin typeface="+mn-ea"/>
                <a:sym typeface="+mn-ea"/>
              </a:rPr>
              <a:t>on</a:t>
            </a:r>
            <a:r>
              <a:rPr lang="en-US" altLang="zh-CN" sz="3600" b="1" spc="30" dirty="0">
                <a:ln w="3175">
                  <a:noFill/>
                  <a:prstDash val="dash"/>
                </a:ln>
                <a:solidFill>
                  <a:srgbClr val="000000"/>
                </a:solidFill>
                <a:latin typeface="+mn-ea"/>
                <a:sym typeface="+mn-ea"/>
              </a:rPr>
              <a:t> C</a:t>
            </a:r>
            <a:r>
              <a:rPr lang="zh-CN" altLang="en-US" sz="3600" b="1" spc="30" dirty="0">
                <a:ln w="3175">
                  <a:noFill/>
                  <a:prstDash val="dash"/>
                </a:ln>
                <a:solidFill>
                  <a:srgbClr val="000000"/>
                </a:solidFill>
                <a:latin typeface="+mn-ea"/>
                <a:sym typeface="+mn-ea"/>
              </a:rPr>
              <a:t>hinese culture 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rgbClr val="000000"/>
                </a:solidFill>
                <a:latin typeface="幼圆" panose="02010509060101010101" charset="-122"/>
                <a:ea typeface="幼圆" panose="02010509060101010101" charset="-122"/>
                <a:sym typeface="+mn-ea"/>
              </a:rPr>
              <a:t> </a:t>
            </a:r>
            <a:endParaRPr lang="zh-CN" altLang="en-US" spc="30" dirty="0">
              <a:ln w="3175">
                <a:noFill/>
                <a:prstDash val="dash"/>
              </a:ln>
              <a:solidFill>
                <a:srgbClr val="000000"/>
              </a:solidFill>
              <a:latin typeface="幼圆" panose="02010509060101010101" charset="-122"/>
              <a:ea typeface="幼圆" panose="020105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2"/>
            </p:custDataLst>
          </p:nvPr>
        </p:nvSpPr>
        <p:spPr>
          <a:xfrm>
            <a:off x="7164705" y="2032000"/>
            <a:ext cx="4825365" cy="44151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70C0"/>
                </a:solidFill>
                <a:latin typeface="+mn-ea"/>
                <a:cs typeface="+mn-ea"/>
              </a:rPr>
              <a:t>Xi’an ancient wall</a:t>
            </a:r>
            <a:endParaRPr lang="en-US" altLang="zh-CN" sz="2800" b="1">
              <a:solidFill>
                <a:srgbClr val="0070C0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70C0"/>
                </a:solidFill>
                <a:latin typeface="+mn-ea"/>
                <a:cs typeface="+mn-ea"/>
              </a:rPr>
              <a:t>    (2021.</a:t>
            </a:r>
            <a:r>
              <a:rPr lang="zh-CN" altLang="en-US" sz="2800" b="1">
                <a:solidFill>
                  <a:srgbClr val="0070C0"/>
                </a:solidFill>
                <a:latin typeface="+mn-ea"/>
                <a:cs typeface="+mn-ea"/>
              </a:rPr>
              <a:t>全国甲卷</a:t>
            </a:r>
            <a:r>
              <a:rPr lang="en-US" altLang="zh-CN" sz="2800" b="1">
                <a:solidFill>
                  <a:srgbClr val="0070C0"/>
                </a:solidFill>
                <a:latin typeface="+mn-ea"/>
                <a:cs typeface="+mn-ea"/>
              </a:rPr>
              <a:t>.</a:t>
            </a:r>
            <a:r>
              <a:rPr lang="zh-CN" altLang="en-US" sz="2800" b="1">
                <a:solidFill>
                  <a:srgbClr val="0070C0"/>
                </a:solidFill>
                <a:latin typeface="+mn-ea"/>
                <a:cs typeface="+mn-ea"/>
              </a:rPr>
              <a:t>语填</a:t>
            </a:r>
            <a:r>
              <a:rPr lang="en-US" altLang="zh-CN" sz="2800" b="1">
                <a:solidFill>
                  <a:srgbClr val="0070C0"/>
                </a:solidFill>
                <a:latin typeface="+mn-ea"/>
                <a:cs typeface="+mn-ea"/>
              </a:rPr>
              <a:t>)</a:t>
            </a:r>
            <a:endParaRPr lang="en-US" altLang="zh-CN" sz="2800" b="1">
              <a:solidFill>
                <a:srgbClr val="0070C0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70C0"/>
                </a:solidFill>
                <a:latin typeface="+mn-ea"/>
                <a:cs typeface="+mn-ea"/>
              </a:rPr>
              <a:t>Beijing hutong</a:t>
            </a:r>
            <a:endParaRPr lang="en-US" altLang="zh-CN" sz="2800" b="1">
              <a:solidFill>
                <a:srgbClr val="0070C0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70C0"/>
                </a:solidFill>
                <a:latin typeface="+mn-ea"/>
                <a:cs typeface="+mn-ea"/>
              </a:rPr>
              <a:t>    (2023.</a:t>
            </a:r>
            <a:r>
              <a:rPr lang="zh-CN" altLang="en-US" sz="2800" b="1">
                <a:solidFill>
                  <a:srgbClr val="0070C0"/>
                </a:solidFill>
                <a:latin typeface="+mn-ea"/>
                <a:cs typeface="+mn-ea"/>
              </a:rPr>
              <a:t>浙江卷</a:t>
            </a:r>
            <a:r>
              <a:rPr lang="en-US" altLang="zh-CN" sz="2800" b="1">
                <a:solidFill>
                  <a:srgbClr val="0070C0"/>
                </a:solidFill>
                <a:latin typeface="+mn-ea"/>
                <a:cs typeface="+mn-ea"/>
              </a:rPr>
              <a:t>.</a:t>
            </a:r>
            <a:r>
              <a:rPr lang="zh-CN" altLang="en-US" sz="2800" b="1">
                <a:solidFill>
                  <a:srgbClr val="0070C0"/>
                </a:solidFill>
                <a:latin typeface="+mn-ea"/>
                <a:cs typeface="+mn-ea"/>
              </a:rPr>
              <a:t>语填</a:t>
            </a:r>
            <a:r>
              <a:rPr lang="en-US" altLang="zh-CN" sz="2800" b="1">
                <a:solidFill>
                  <a:srgbClr val="0070C0"/>
                </a:solidFill>
                <a:latin typeface="+mn-ea"/>
                <a:cs typeface="+mn-ea"/>
              </a:rPr>
              <a:t>)</a:t>
            </a:r>
            <a:endParaRPr lang="en-US" altLang="zh-CN" sz="2800" b="1">
              <a:solidFill>
                <a:srgbClr val="0070C0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70C0"/>
                </a:solidFill>
                <a:latin typeface="+mn-ea"/>
                <a:cs typeface="+mn-ea"/>
              </a:rPr>
              <a:t>The first international tea</a:t>
            </a:r>
            <a:endParaRPr lang="en-US" altLang="zh-CN" sz="2800" b="1">
              <a:solidFill>
                <a:srgbClr val="0070C0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70C0"/>
                </a:solidFill>
                <a:latin typeface="+mn-ea"/>
                <a:cs typeface="+mn-ea"/>
              </a:rPr>
              <a:t>   </a:t>
            </a:r>
            <a:r>
              <a:rPr lang="zh-CN" altLang="en-US" sz="2800" b="1">
                <a:solidFill>
                  <a:srgbClr val="0070C0"/>
                </a:solidFill>
                <a:latin typeface="+mn-ea"/>
                <a:cs typeface="+mn-ea"/>
              </a:rPr>
              <a:t>（</a:t>
            </a:r>
            <a:r>
              <a:rPr lang="en-US" altLang="zh-CN" sz="2800" b="1">
                <a:solidFill>
                  <a:srgbClr val="0070C0"/>
                </a:solidFill>
                <a:latin typeface="+mn-ea"/>
                <a:cs typeface="+mn-ea"/>
              </a:rPr>
              <a:t>2022.</a:t>
            </a:r>
            <a:r>
              <a:rPr lang="zh-CN" altLang="en-US" sz="2800" b="1">
                <a:solidFill>
                  <a:srgbClr val="0070C0"/>
                </a:solidFill>
                <a:latin typeface="+mn-ea"/>
                <a:cs typeface="+mn-ea"/>
              </a:rPr>
              <a:t>全国乙卷</a:t>
            </a:r>
            <a:r>
              <a:rPr lang="en-US" altLang="zh-CN" sz="2800" b="1">
                <a:solidFill>
                  <a:srgbClr val="0070C0"/>
                </a:solidFill>
                <a:latin typeface="+mn-ea"/>
                <a:cs typeface="+mn-ea"/>
              </a:rPr>
              <a:t>.</a:t>
            </a:r>
            <a:r>
              <a:rPr lang="zh-CN" altLang="en-US" sz="2800" b="1">
                <a:solidFill>
                  <a:srgbClr val="0070C0"/>
                </a:solidFill>
                <a:latin typeface="+mn-ea"/>
                <a:cs typeface="+mn-ea"/>
              </a:rPr>
              <a:t>语填）</a:t>
            </a:r>
            <a:endParaRPr lang="zh-CN" altLang="en-US" sz="2800" b="1">
              <a:solidFill>
                <a:srgbClr val="0070C0"/>
              </a:solidFill>
              <a:latin typeface="+mn-ea"/>
              <a:cs typeface="+mn-ea"/>
            </a:endParaRPr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27" grpId="0"/>
      <p:bldP spid="27" grpId="1"/>
      <p:bldP spid="3" grpId="0" bldLvl="0" animBg="1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0" y="0"/>
            <a:ext cx="12032615" cy="25095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133350"/>
            <a:r>
              <a:rPr lang="en-US" b="1">
                <a:solidFill>
                  <a:srgbClr val="000000"/>
                </a:solidFill>
                <a:latin typeface="幼圆" panose="02010509060101010101" charset="-122"/>
                <a:ea typeface="幼圆" panose="02010509060101010101" charset="-122"/>
              </a:rPr>
              <a:t>https://www.seriouseats.com/best-bites-in-china-chinese-food-drink</a:t>
            </a:r>
            <a:endParaRPr lang="en-US" b="1" u="sng">
              <a:solidFill>
                <a:srgbClr val="000000"/>
              </a:solidFill>
              <a:latin typeface="幼圆" panose="02010509060101010101" charset="-122"/>
              <a:ea typeface="幼圆" panose="02010509060101010101" charset="-122"/>
            </a:endParaRPr>
          </a:p>
          <a:p>
            <a:pPr indent="133350"/>
            <a:r>
              <a:rPr lang="en-US" b="1" u="sng">
                <a:solidFill>
                  <a:srgbClr val="000000"/>
                </a:solidFill>
                <a:latin typeface="幼圆" panose="02010509060101010101" charset="-122"/>
                <a:ea typeface="幼圆" panose="02010509060101010101" charset="-122"/>
                <a:hlinkClick r:id="rId3"/>
              </a:rPr>
              <a:t>PERSONAL ESSAYS</a:t>
            </a:r>
            <a:r>
              <a:rPr lang="en-US" b="1" u="sng">
                <a:solidFill>
                  <a:srgbClr val="000000"/>
                </a:solidFill>
                <a:latin typeface="幼圆" panose="02010509060101010101" charset="-122"/>
                <a:ea typeface="幼圆" panose="02010509060101010101" charset="-122"/>
              </a:rPr>
              <a:t>             </a:t>
            </a:r>
            <a:r>
              <a:rPr lang="en-US" b="1" u="sng">
                <a:solidFill>
                  <a:srgbClr val="000000"/>
                </a:solidFill>
                <a:latin typeface="幼圆" panose="02010509060101010101" charset="-122"/>
                <a:ea typeface="幼圆" panose="02010509060101010101" charset="-122"/>
                <a:hlinkClick r:id="rId4"/>
              </a:rPr>
              <a:t>CHINESE CUISINE</a:t>
            </a:r>
            <a:r>
              <a:rPr lang="en-US" sz="4000" b="1">
                <a:solidFill>
                  <a:srgbClr val="000000"/>
                </a:solidFill>
                <a:latin typeface="幼圆" panose="02010509060101010101" charset="-122"/>
                <a:ea typeface="幼圆" panose="02010509060101010101" charset="-122"/>
              </a:rPr>
              <a:t>What to Eat in China: A Traveler's Guide</a:t>
            </a:r>
            <a:r>
              <a:rPr lang="en-US" sz="2400" b="1">
                <a:solidFill>
                  <a:srgbClr val="000000"/>
                </a:solidFill>
                <a:latin typeface="幼圆" panose="02010509060101010101" charset="-122"/>
                <a:ea typeface="幼圆" panose="02010509060101010101" charset="-122"/>
              </a:rPr>
              <a:t>by  </a:t>
            </a:r>
            <a:r>
              <a:rPr lang="en-US" sz="2400" b="1" u="sng">
                <a:solidFill>
                  <a:srgbClr val="000000"/>
                </a:solidFill>
                <a:latin typeface="幼圆" panose="02010509060101010101" charset="-122"/>
                <a:ea typeface="幼圆" panose="02010509060101010101" charset="-122"/>
                <a:hlinkClick r:id="rId5"/>
              </a:rPr>
              <a:t>Fiona Reilly</a:t>
            </a:r>
            <a:r>
              <a:rPr lang="en-US" sz="2400" b="1">
                <a:solidFill>
                  <a:srgbClr val="000000"/>
                </a:solidFill>
                <a:latin typeface="幼圆" panose="02010509060101010101" charset="-122"/>
                <a:ea typeface="幼圆" panose="02010509060101010101" charset="-122"/>
              </a:rPr>
              <a:t> </a:t>
            </a:r>
            <a:r>
              <a:rPr lang="en-US" sz="2400" b="0">
                <a:solidFill>
                  <a:srgbClr val="000000"/>
                </a:solidFill>
                <a:latin typeface="幼圆" panose="02010509060101010101" charset="-122"/>
                <a:ea typeface="幼圆" panose="02010509060101010101" charset="-122"/>
              </a:rPr>
              <a:t>Updated October 30, 2019</a:t>
            </a:r>
            <a:endParaRPr lang="en-US" altLang="en-US" sz="2400" b="0">
              <a:solidFill>
                <a:srgbClr val="000000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pic>
        <p:nvPicPr>
          <p:cNvPr id="4" name="图片 1" descr="IMG_25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61880" y="0"/>
            <a:ext cx="1822450" cy="2261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139700" y="2509520"/>
            <a:ext cx="11893550" cy="4246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chemeClr val="dk1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    </a:t>
            </a:r>
            <a:r>
              <a:rPr lang="en-US" altLang="zh-CN" sz="2000" b="1">
                <a:solidFill>
                  <a:schemeClr val="dk1"/>
                </a:solidFill>
                <a:latin typeface="+mn-ea"/>
                <a:cs typeface="幼圆" panose="02010509060101010101" charset="-122"/>
              </a:rPr>
              <a:t> </a:t>
            </a:r>
            <a:r>
              <a:rPr lang="zh-CN" altLang="en-US" sz="2400" b="1">
                <a:solidFill>
                  <a:schemeClr val="dk1"/>
                </a:solidFill>
                <a:latin typeface="+mn-ea"/>
                <a:cs typeface="幼圆" panose="02010509060101010101" charset="-122"/>
              </a:rPr>
              <a:t>Xiao long bao, those </a:t>
            </a:r>
            <a:r>
              <a:rPr lang="zh-CN" altLang="en-US" sz="2400" b="1">
                <a:solidFill>
                  <a:srgbClr val="FF0000"/>
                </a:solidFill>
                <a:latin typeface="+mn-ea"/>
                <a:cs typeface="幼圆" panose="02010509060101010101" charset="-122"/>
              </a:rPr>
              <a:t>miraculous</a:t>
            </a:r>
            <a:r>
              <a:rPr lang="zh-CN" altLang="en-US" sz="2400" b="1">
                <a:solidFill>
                  <a:schemeClr val="dk1"/>
                </a:solidFill>
                <a:latin typeface="+mn-ea"/>
                <a:cs typeface="幼圆" panose="02010509060101010101" charset="-122"/>
              </a:rPr>
              <a:t> constructions of delicate dumpling wrappers encasing a big </a:t>
            </a:r>
            <a:r>
              <a:rPr lang="zh-CN" altLang="en-US" sz="2400" b="1">
                <a:solidFill>
                  <a:srgbClr val="FF0000"/>
                </a:solidFill>
                <a:latin typeface="+mn-ea"/>
                <a:cs typeface="幼圆" panose="02010509060101010101" charset="-122"/>
              </a:rPr>
              <a:t>slurp</a:t>
            </a:r>
            <a:r>
              <a:rPr lang="zh-CN" altLang="en-US" sz="2400" b="1">
                <a:solidFill>
                  <a:schemeClr val="dk1"/>
                </a:solidFill>
                <a:latin typeface="+mn-ea"/>
                <a:cs typeface="幼圆" panose="02010509060101010101" charset="-122"/>
              </a:rPr>
              <a:t> of hot, </a:t>
            </a:r>
            <a:r>
              <a:rPr lang="zh-CN" altLang="en-US" sz="2400" b="1">
                <a:solidFill>
                  <a:srgbClr val="FF0000"/>
                </a:solidFill>
                <a:latin typeface="+mn-ea"/>
                <a:cs typeface="幼圆" panose="02010509060101010101" charset="-122"/>
              </a:rPr>
              <a:t>savory</a:t>
            </a:r>
            <a:r>
              <a:rPr lang="zh-CN" altLang="en-US" sz="2400" b="1">
                <a:solidFill>
                  <a:schemeClr val="dk1"/>
                </a:solidFill>
                <a:latin typeface="+mn-ea"/>
                <a:cs typeface="幼圆" panose="02010509060101010101" charset="-122"/>
              </a:rPr>
              <a:t> soup and sweet,</a:t>
            </a:r>
            <a:r>
              <a:rPr lang="zh-CN" altLang="en-US" sz="2400" b="1">
                <a:solidFill>
                  <a:srgbClr val="FF0000"/>
                </a:solidFill>
                <a:latin typeface="+mn-ea"/>
                <a:cs typeface="幼圆" panose="02010509060101010101" charset="-122"/>
              </a:rPr>
              <a:t> fragrant</a:t>
            </a:r>
            <a:r>
              <a:rPr lang="zh-CN" altLang="en-US" sz="2400" b="1">
                <a:solidFill>
                  <a:schemeClr val="dk1"/>
                </a:solidFill>
                <a:latin typeface="+mn-ea"/>
                <a:cs typeface="幼圆" panose="02010509060101010101" charset="-122"/>
              </a:rPr>
              <a:t> ground pork, are far and away my favorite Chinese street food. The pocket of </a:t>
            </a:r>
            <a:r>
              <a:rPr lang="zh-CN" altLang="en-US" sz="2400" b="1">
                <a:solidFill>
                  <a:srgbClr val="FF0000"/>
                </a:solidFill>
                <a:latin typeface="+mn-ea"/>
                <a:cs typeface="幼圆" panose="02010509060101010101" charset="-122"/>
              </a:rPr>
              <a:t>soupy stock</a:t>
            </a:r>
            <a:r>
              <a:rPr lang="zh-CN" altLang="en-US" sz="2400" b="1">
                <a:solidFill>
                  <a:schemeClr val="dk1"/>
                </a:solidFill>
                <a:latin typeface="+mn-ea"/>
                <a:cs typeface="幼圆" panose="02010509060101010101" charset="-122"/>
              </a:rPr>
              <a:t> is the dumpling's essential element: a </a:t>
            </a:r>
            <a:r>
              <a:rPr lang="zh-CN" altLang="en-US" sz="2400" b="1">
                <a:solidFill>
                  <a:srgbClr val="FF0000"/>
                </a:solidFill>
                <a:latin typeface="+mn-ea"/>
                <a:cs typeface="幼圆" panose="02010509060101010101" charset="-122"/>
              </a:rPr>
              <a:t>flavored</a:t>
            </a:r>
            <a:r>
              <a:rPr lang="zh-CN" altLang="en-US" sz="2400" b="1">
                <a:solidFill>
                  <a:schemeClr val="dk1"/>
                </a:solidFill>
                <a:latin typeface="+mn-ea"/>
                <a:cs typeface="幼圆" panose="02010509060101010101" charset="-122"/>
              </a:rPr>
              <a:t> pork aspic, typically made with pork skin, chicken bones, ginger, </a:t>
            </a:r>
            <a:r>
              <a:rPr lang="zh-CN" altLang="en-US" sz="2400" b="1">
                <a:solidFill>
                  <a:srgbClr val="FF0000"/>
                </a:solidFill>
                <a:latin typeface="+mn-ea"/>
                <a:cs typeface="幼圆" panose="02010509060101010101" charset="-122"/>
              </a:rPr>
              <a:t>scallions</a:t>
            </a:r>
            <a:r>
              <a:rPr lang="zh-CN" altLang="en-US" sz="2400" b="1">
                <a:solidFill>
                  <a:schemeClr val="dk1"/>
                </a:solidFill>
                <a:latin typeface="+mn-ea"/>
                <a:cs typeface="幼圆" panose="02010509060101010101" charset="-122"/>
              </a:rPr>
              <a:t>, and Shaoxing wine, </a:t>
            </a:r>
            <a:r>
              <a:rPr lang="zh-CN" altLang="en-US" sz="2400" b="1">
                <a:solidFill>
                  <a:srgbClr val="FF0000"/>
                </a:solidFill>
                <a:latin typeface="+mn-ea"/>
                <a:cs typeface="幼圆" panose="02010509060101010101" charset="-122"/>
              </a:rPr>
              <a:t>simmered </a:t>
            </a:r>
            <a:r>
              <a:rPr lang="zh-CN" altLang="en-US" sz="2400" b="1">
                <a:solidFill>
                  <a:schemeClr val="dk1"/>
                </a:solidFill>
                <a:latin typeface="+mn-ea"/>
                <a:cs typeface="幼圆" panose="02010509060101010101" charset="-122"/>
              </a:rPr>
              <a:t>for hours until the </a:t>
            </a:r>
            <a:r>
              <a:rPr lang="zh-CN" altLang="en-US" sz="2400" b="1">
                <a:solidFill>
                  <a:srgbClr val="FF0000"/>
                </a:solidFill>
                <a:latin typeface="+mn-ea"/>
                <a:cs typeface="幼圆" panose="02010509060101010101" charset="-122"/>
              </a:rPr>
              <a:t>collagen-heavy </a:t>
            </a:r>
            <a:r>
              <a:rPr lang="zh-CN" altLang="en-US" sz="2400" b="1">
                <a:solidFill>
                  <a:schemeClr val="dk1"/>
                </a:solidFill>
                <a:latin typeface="+mn-ea"/>
                <a:cs typeface="幼圆" panose="02010509060101010101" charset="-122"/>
              </a:rPr>
              <a:t>ingredients have turned to</a:t>
            </a:r>
            <a:r>
              <a:rPr lang="zh-CN" altLang="en-US" sz="2400" b="1">
                <a:solidFill>
                  <a:srgbClr val="FF0000"/>
                </a:solidFill>
                <a:latin typeface="+mn-ea"/>
                <a:cs typeface="幼圆" panose="02010509060101010101" charset="-122"/>
              </a:rPr>
              <a:t> gelatin</a:t>
            </a:r>
            <a:r>
              <a:rPr lang="zh-CN" altLang="en-US" sz="2400" b="1">
                <a:solidFill>
                  <a:schemeClr val="dk1"/>
                </a:solidFill>
                <a:latin typeface="+mn-ea"/>
                <a:cs typeface="幼圆" panose="02010509060101010101" charset="-122"/>
              </a:rPr>
              <a:t>, and then cooled until it sets. </a:t>
            </a:r>
            <a:r>
              <a:rPr lang="zh-CN" altLang="en-US" sz="2400" b="1" u="sng">
                <a:solidFill>
                  <a:srgbClr val="0070C0"/>
                </a:solidFill>
                <a:latin typeface="+mn-ea"/>
                <a:cs typeface="幼圆" panose="02010509060101010101" charset="-122"/>
              </a:rPr>
              <a:t>The dumplings arrive </a:t>
            </a:r>
            <a:r>
              <a:rPr lang="zh-CN" altLang="en-US" sz="2400" b="1" u="sng">
                <a:solidFill>
                  <a:schemeClr val="dk1"/>
                </a:solidFill>
                <a:latin typeface="+mn-ea"/>
                <a:cs typeface="幼圆" panose="02010509060101010101" charset="-122"/>
              </a:rPr>
              <a:t>steaming and </a:t>
            </a:r>
            <a:r>
              <a:rPr lang="zh-CN" altLang="en-US" sz="2400" b="1" u="sng">
                <a:solidFill>
                  <a:srgbClr val="FF0000"/>
                </a:solidFill>
                <a:latin typeface="+mn-ea"/>
                <a:cs typeface="幼圆" panose="02010509060101010101" charset="-122"/>
              </a:rPr>
              <a:t>dangerously</a:t>
            </a:r>
            <a:r>
              <a:rPr lang="zh-CN" altLang="en-US" sz="2400" b="1" u="sng">
                <a:solidFill>
                  <a:schemeClr val="dk1"/>
                </a:solidFill>
                <a:latin typeface="+mn-ea"/>
                <a:cs typeface="幼圆" panose="02010509060101010101" charset="-122"/>
              </a:rPr>
              <a:t> </a:t>
            </a:r>
            <a:r>
              <a:rPr lang="zh-CN" altLang="en-US" sz="2400" b="1" u="sng">
                <a:solidFill>
                  <a:srgbClr val="0070C0"/>
                </a:solidFill>
                <a:latin typeface="+mn-ea"/>
                <a:cs typeface="幼圆" panose="02010509060101010101" charset="-122"/>
              </a:rPr>
              <a:t>hot—to eat one, you have to decide whether to </a:t>
            </a:r>
            <a:r>
              <a:rPr lang="zh-CN" altLang="en-US" sz="2400" b="1" u="sng">
                <a:solidFill>
                  <a:srgbClr val="FF0000"/>
                </a:solidFill>
                <a:latin typeface="+mn-ea"/>
                <a:cs typeface="幼圆" panose="02010509060101010101" charset="-122"/>
              </a:rPr>
              <a:t>nibble</a:t>
            </a:r>
            <a:r>
              <a:rPr lang="zh-CN" altLang="en-US" sz="2400" b="1" u="sng">
                <a:solidFill>
                  <a:schemeClr val="dk1"/>
                </a:solidFill>
                <a:latin typeface="+mn-ea"/>
                <a:cs typeface="幼圆" panose="02010509060101010101" charset="-122"/>
              </a:rPr>
              <a:t> </a:t>
            </a:r>
            <a:r>
              <a:rPr lang="zh-CN" altLang="en-US" sz="2400" b="1" u="sng">
                <a:solidFill>
                  <a:srgbClr val="0070C0"/>
                </a:solidFill>
                <a:latin typeface="+mn-ea"/>
                <a:cs typeface="幼圆" panose="02010509060101010101" charset="-122"/>
              </a:rPr>
              <a:t>a hole in it first, releasing the steam and risking a spill, or throw </a:t>
            </a:r>
            <a:r>
              <a:rPr lang="zh-CN" altLang="en-US" sz="2400" b="1" u="sng">
                <a:solidFill>
                  <a:srgbClr val="FF0000"/>
                </a:solidFill>
                <a:latin typeface="+mn-ea"/>
                <a:cs typeface="幼圆" panose="02010509060101010101" charset="-122"/>
              </a:rPr>
              <a:t>caution</a:t>
            </a:r>
            <a:r>
              <a:rPr lang="zh-CN" altLang="en-US" sz="2400" b="1" u="sng">
                <a:solidFill>
                  <a:schemeClr val="dk1"/>
                </a:solidFill>
                <a:latin typeface="+mn-ea"/>
                <a:cs typeface="幼圆" panose="02010509060101010101" charset="-122"/>
              </a:rPr>
              <a:t> </a:t>
            </a:r>
            <a:r>
              <a:rPr lang="zh-CN" altLang="en-US" sz="2400" b="1" u="sng">
                <a:solidFill>
                  <a:srgbClr val="0070C0"/>
                </a:solidFill>
                <a:latin typeface="+mn-ea"/>
                <a:cs typeface="幼圆" panose="02010509060101010101" charset="-122"/>
              </a:rPr>
              <a:t>to the wind and pop the whole dumpling in your mouth, a burst of </a:t>
            </a:r>
            <a:r>
              <a:rPr lang="zh-CN" altLang="en-US" sz="2400" b="1" u="sng">
                <a:solidFill>
                  <a:srgbClr val="FF0000"/>
                </a:solidFill>
                <a:latin typeface="+mn-ea"/>
                <a:cs typeface="幼圆" panose="02010509060101010101" charset="-122"/>
              </a:rPr>
              <a:t>near-scalding</a:t>
            </a:r>
            <a:r>
              <a:rPr lang="zh-CN" altLang="en-US" sz="2400" b="1" u="sng">
                <a:solidFill>
                  <a:srgbClr val="0070C0"/>
                </a:solidFill>
                <a:latin typeface="+mn-ea"/>
                <a:cs typeface="幼圆" panose="02010509060101010101" charset="-122"/>
              </a:rPr>
              <a:t> broth exploding on your tongue.</a:t>
            </a:r>
            <a:endParaRPr lang="zh-CN" altLang="en-US" sz="2000" u="sng">
              <a:solidFill>
                <a:schemeClr val="dk1"/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  <a:p>
            <a:r>
              <a:rPr lang="en-US" altLang="zh-CN" sz="2000">
                <a:solidFill>
                  <a:schemeClr val="dk1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      </a:t>
            </a:r>
            <a:endParaRPr lang="en-US" altLang="zh-CN" sz="2000">
              <a:solidFill>
                <a:schemeClr val="dk1"/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4467860" y="1109345"/>
            <a:ext cx="5732145" cy="1400175"/>
          </a:xfrm>
          <a:prstGeom prst="rect">
            <a:avLst/>
          </a:prstGeom>
          <a:noFill/>
          <a:ln>
            <a:solidFill>
              <a:schemeClr val="dk2">
                <a:lumMod val="90000"/>
              </a:schemeClr>
            </a:solidFill>
          </a:ln>
        </p:spPr>
        <p:txBody>
          <a:bodyPr wrap="square" rtlCol="0">
            <a:noAutofit/>
          </a:bodyPr>
          <a:p>
            <a:pPr>
              <a:lnSpc>
                <a:spcPct val="140000"/>
              </a:lnSpc>
            </a:pPr>
            <a:r>
              <a:rPr lang="en-US" altLang="zh-CN" sz="2800" b="1" i="1">
                <a:solidFill>
                  <a:srgbClr val="FF0000"/>
                </a:solidFill>
                <a:latin typeface="+mn-ea"/>
              </a:rPr>
              <a:t>Spare more effort to read the original foreign magazines !</a:t>
            </a:r>
            <a:endParaRPr lang="en-US" altLang="zh-CN" sz="2800" b="1" i="1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6" name="图片 5" descr="图片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9550" y="452755"/>
            <a:ext cx="1480185" cy="20574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270" y="2925445"/>
            <a:ext cx="29248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dk1"/>
                </a:solidFill>
                <a:latin typeface="+mn-ea"/>
              </a:rPr>
              <a:t>Fuqi Feipian</a:t>
            </a:r>
            <a:r>
              <a:rPr lang="zh-CN" altLang="en-US" sz="2400" b="1">
                <a:solidFill>
                  <a:schemeClr val="dk1"/>
                </a:solidFill>
                <a:latin typeface="+mn-ea"/>
              </a:rPr>
              <a:t> </a:t>
            </a:r>
            <a:endParaRPr lang="zh-CN" altLang="en-US" sz="2400" b="1">
              <a:solidFill>
                <a:schemeClr val="dk1"/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093720" y="2945765"/>
            <a:ext cx="2635885" cy="5905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800" b="1">
                <a:solidFill>
                  <a:schemeClr val="dk1"/>
                </a:solidFill>
                <a:latin typeface="+mn-ea"/>
              </a:rPr>
              <a:t>Meigancai</a:t>
            </a:r>
            <a:r>
              <a:rPr lang="zh-CN" altLang="en-US" sz="2400" b="1">
                <a:solidFill>
                  <a:schemeClr val="dk1"/>
                </a:solidFill>
                <a:latin typeface="+mn-ea"/>
              </a:rPr>
              <a:t> </a:t>
            </a:r>
            <a:endParaRPr lang="zh-CN" altLang="en-US" sz="2400" b="1">
              <a:solidFill>
                <a:schemeClr val="dk1"/>
              </a:solidFill>
              <a:latin typeface="+mn-ea"/>
            </a:endParaRPr>
          </a:p>
          <a:p>
            <a:endParaRPr lang="zh-CN" altLang="en-US" b="1">
              <a:solidFill>
                <a:schemeClr val="dk1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6092190" y="2876550"/>
            <a:ext cx="29356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dk1"/>
                </a:solidFill>
                <a:latin typeface="+mn-ea"/>
              </a:rPr>
              <a:t>Shaoxing Wine</a:t>
            </a:r>
            <a:endParaRPr lang="zh-CN" altLang="en-US" sz="2800" b="1">
              <a:solidFill>
                <a:schemeClr val="dk1"/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9788525" y="2903855"/>
            <a:ext cx="22269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dk1"/>
                </a:solidFill>
                <a:latin typeface="+mn-ea"/>
              </a:rPr>
              <a:t>Siu Mei</a:t>
            </a:r>
            <a:r>
              <a:rPr lang="zh-CN" altLang="en-US">
                <a:solidFill>
                  <a:schemeClr val="dk1"/>
                </a:solidFill>
                <a:latin typeface="幼圆" panose="02010509060101010101" charset="-122"/>
                <a:ea typeface="幼圆" panose="02010509060101010101" charset="-122"/>
              </a:rPr>
              <a:t> </a:t>
            </a:r>
            <a:endParaRPr lang="zh-CN" altLang="en-US">
              <a:solidFill>
                <a:schemeClr val="dk1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177800" y="6099175"/>
            <a:ext cx="2263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dk1"/>
                </a:solidFill>
                <a:latin typeface="+mn-ea"/>
              </a:rPr>
              <a:t>Hairy Crab</a:t>
            </a:r>
            <a:endParaRPr lang="zh-CN" altLang="en-US" sz="2800" b="1">
              <a:solidFill>
                <a:schemeClr val="dk1"/>
              </a:solidFill>
              <a:latin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3098800" y="6146800"/>
            <a:ext cx="24098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dk1"/>
                </a:solidFill>
                <a:latin typeface="+mn-ea"/>
              </a:rPr>
              <a:t>Fresh Tofu</a:t>
            </a:r>
            <a:endParaRPr lang="zh-CN" altLang="en-US" sz="2800" b="1">
              <a:solidFill>
                <a:schemeClr val="dk1"/>
              </a:solidFill>
              <a:latin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6099810" y="5921375"/>
            <a:ext cx="29686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dk1"/>
                </a:solidFill>
                <a:latin typeface="+mn-ea"/>
              </a:rPr>
              <a:t>Crystal Sugar Hawthorns</a:t>
            </a:r>
            <a:endParaRPr lang="zh-CN" altLang="en-US" sz="2800" b="1">
              <a:solidFill>
                <a:schemeClr val="dk1"/>
              </a:solidFill>
              <a:latin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9098280" y="6146800"/>
            <a:ext cx="36080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dk1"/>
                </a:solidFill>
                <a:latin typeface="+mn-ea"/>
              </a:rPr>
              <a:t>Bamboo Shoots</a:t>
            </a:r>
            <a:r>
              <a:rPr lang="zh-CN" altLang="en-US">
                <a:solidFill>
                  <a:schemeClr val="dk1"/>
                </a:solidFill>
                <a:latin typeface="幼圆" panose="02010509060101010101" charset="-122"/>
                <a:ea typeface="幼圆" panose="02010509060101010101" charset="-122"/>
              </a:rPr>
              <a:t> </a:t>
            </a:r>
            <a:endParaRPr lang="zh-CN" altLang="en-US">
              <a:solidFill>
                <a:schemeClr val="dk1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00" y="0"/>
            <a:ext cx="3055620" cy="27743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3560" y="635"/>
            <a:ext cx="2973705" cy="27743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56630" y="635"/>
            <a:ext cx="3023870" cy="27730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8915" y="0"/>
            <a:ext cx="3093720" cy="27736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065" y="3510915"/>
            <a:ext cx="3056890" cy="24561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67685" y="3500120"/>
            <a:ext cx="3037840" cy="246761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05525" y="3500755"/>
            <a:ext cx="2989580" cy="24669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93835" y="3481070"/>
            <a:ext cx="3098165" cy="247840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707130" y="890270"/>
            <a:ext cx="8136890" cy="10325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70000"/>
              </a:lnSpc>
            </a:pPr>
            <a:r>
              <a:rPr lang="en-US" altLang="zh-CN" sz="3200" b="1">
                <a:solidFill>
                  <a:srgbClr val="000000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  </a:t>
            </a:r>
            <a:r>
              <a:rPr lang="en-US" altLang="zh-CN" sz="3600" b="1">
                <a:solidFill>
                  <a:srgbClr val="000000"/>
                </a:solidFill>
                <a:latin typeface="+mn-ea"/>
                <a:cs typeface="幼圆" panose="02010509060101010101" charset="-122"/>
              </a:rPr>
              <a:t>How does the soup get in there ?</a:t>
            </a:r>
            <a:r>
              <a:rPr lang="en-US" altLang="zh-CN" sz="3200" b="1">
                <a:solidFill>
                  <a:srgbClr val="000000"/>
                </a:solidFill>
                <a:latin typeface="+mn-ea"/>
                <a:cs typeface="幼圆" panose="02010509060101010101" charset="-122"/>
              </a:rPr>
              <a:t> </a:t>
            </a:r>
            <a:endParaRPr lang="en-US" altLang="zh-CN" sz="3200" b="1">
              <a:solidFill>
                <a:srgbClr val="000000"/>
              </a:solidFill>
              <a:latin typeface="+mn-ea"/>
              <a:cs typeface="幼圆" panose="020105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22555" y="42545"/>
            <a:ext cx="2389505" cy="6451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0070C0"/>
                </a:solidFill>
                <a:latin typeface="+mn-ea"/>
              </a:rPr>
              <a:t>Viewing</a:t>
            </a:r>
            <a:endParaRPr lang="en-US" altLang="zh-CN" sz="3600" b="1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635" y="890270"/>
            <a:ext cx="3707765" cy="3280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22555" y="4170680"/>
            <a:ext cx="6446520" cy="22517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3600" b="1">
                <a:solidFill>
                  <a:srgbClr val="FF0000"/>
                </a:solidFill>
                <a:latin typeface="+mn-ea"/>
              </a:rPr>
              <a:t>Tips:</a:t>
            </a:r>
            <a:endParaRPr lang="en-US" altLang="zh-CN" sz="3600" b="1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3600" b="1">
                <a:solidFill>
                  <a:srgbClr val="FF0000"/>
                </a:solidFill>
                <a:latin typeface="+mn-ea"/>
              </a:rPr>
              <a:t>1  Listen to the key words</a:t>
            </a:r>
            <a:endParaRPr lang="en-US" altLang="zh-CN" sz="3600" b="1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3600" b="1">
                <a:solidFill>
                  <a:srgbClr val="FF0000"/>
                </a:solidFill>
                <a:latin typeface="+mn-ea"/>
              </a:rPr>
              <a:t>2  Take notes if necessary</a:t>
            </a:r>
            <a:endParaRPr lang="en-US" altLang="zh-CN" sz="3600" b="1">
              <a:solidFill>
                <a:srgbClr val="FF0000"/>
              </a:solidFill>
              <a:latin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4" name="赵凡 配音完整版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635"/>
            <a:ext cx="12192000" cy="60502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248660" y="687705"/>
            <a:ext cx="84664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0000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 </a:t>
            </a:r>
            <a:r>
              <a:rPr lang="en-US" altLang="zh-CN" sz="4000" b="1">
                <a:solidFill>
                  <a:srgbClr val="FF0000"/>
                </a:solidFill>
                <a:latin typeface="+mn-ea"/>
                <a:cs typeface="幼圆" panose="02010509060101010101" charset="-122"/>
              </a:rPr>
              <a:t>How does the soup get in there?</a:t>
            </a:r>
            <a:endParaRPr lang="en-US" altLang="zh-CN" sz="4000" b="1">
              <a:solidFill>
                <a:srgbClr val="FF0000"/>
              </a:solidFill>
              <a:latin typeface="+mn-ea"/>
              <a:cs typeface="幼圆" panose="020105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2555" y="42545"/>
            <a:ext cx="2909570" cy="7067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0070C0"/>
                </a:solidFill>
                <a:latin typeface="+mn-ea"/>
              </a:rPr>
              <a:t>Viewing</a:t>
            </a:r>
            <a:endParaRPr lang="en-US" altLang="zh-CN" sz="4000" b="1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3432175" y="1732280"/>
            <a:ext cx="8615045" cy="3777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240000"/>
              </a:lnSpc>
            </a:pPr>
            <a:r>
              <a:rPr lang="en-US" altLang="zh-CN" sz="3600" b="1">
                <a:solidFill>
                  <a:srgbClr val="0070C0"/>
                </a:solidFill>
                <a:latin typeface="+mn-ea"/>
                <a:cs typeface="+mn-ea"/>
              </a:rPr>
              <a:t>It is </a:t>
            </a:r>
            <a:r>
              <a:rPr lang="zh-CN" altLang="en-US" sz="3600" b="1">
                <a:solidFill>
                  <a:srgbClr val="0070C0"/>
                </a:solidFill>
                <a:latin typeface="+mn-ea"/>
                <a:cs typeface="+mn-ea"/>
              </a:rPr>
              <a:t>aspic</a:t>
            </a:r>
            <a:r>
              <a:rPr lang="en-US" altLang="zh-CN" sz="3600" b="1">
                <a:solidFill>
                  <a:srgbClr val="0070C0"/>
                </a:solidFill>
                <a:latin typeface="+mn-ea"/>
                <a:cs typeface="+mn-ea"/>
              </a:rPr>
              <a:t> </a:t>
            </a:r>
            <a:r>
              <a:rPr lang="en-US" altLang="zh-CN" sz="3600" b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actually</a:t>
            </a:r>
            <a:r>
              <a:rPr lang="en-US" altLang="zh-CN" sz="3600" b="1">
                <a:solidFill>
                  <a:srgbClr val="0070C0"/>
                </a:solidFill>
                <a:latin typeface="+mn-ea"/>
                <a:cs typeface="+mn-ea"/>
              </a:rPr>
              <a:t> </a:t>
            </a:r>
            <a:r>
              <a:rPr lang="zh-CN" altLang="en-US" sz="3600" b="1">
                <a:solidFill>
                  <a:srgbClr val="0070C0"/>
                </a:solidFill>
                <a:latin typeface="+mn-ea"/>
                <a:cs typeface="+mn-ea"/>
              </a:rPr>
              <a:t>[ˈæspɪk]（肉冻</a:t>
            </a:r>
            <a:r>
              <a:rPr lang="en-US" altLang="zh-CN" sz="3600" b="1">
                <a:solidFill>
                  <a:srgbClr val="0070C0"/>
                </a:solidFill>
                <a:latin typeface="+mn-ea"/>
                <a:cs typeface="+mn-ea"/>
              </a:rPr>
              <a:t>).   </a:t>
            </a:r>
            <a:endParaRPr lang="en-US" altLang="zh-CN" sz="3600" b="1">
              <a:solidFill>
                <a:srgbClr val="0070C0"/>
              </a:solidFill>
              <a:latin typeface="+mn-ea"/>
              <a:cs typeface="+mn-ea"/>
            </a:endParaRPr>
          </a:p>
          <a:p>
            <a:pPr>
              <a:lnSpc>
                <a:spcPct val="240000"/>
              </a:lnSpc>
            </a:pPr>
            <a:r>
              <a:rPr lang="en-US" altLang="zh-CN" sz="3600" b="1">
                <a:solidFill>
                  <a:srgbClr val="0070C0"/>
                </a:solidFill>
                <a:latin typeface="+mn-ea"/>
                <a:cs typeface="+mn-ea"/>
              </a:rPr>
              <a:t>When it’s steamed, it turns back </a:t>
            </a:r>
            <a:endParaRPr lang="en-US" altLang="zh-CN" sz="3600" b="1">
              <a:solidFill>
                <a:srgbClr val="0070C0"/>
              </a:solidFill>
              <a:latin typeface="+mn-ea"/>
              <a:cs typeface="+mn-ea"/>
            </a:endParaRPr>
          </a:p>
          <a:p>
            <a:pPr>
              <a:lnSpc>
                <a:spcPct val="240000"/>
              </a:lnSpc>
            </a:pPr>
            <a:r>
              <a:rPr lang="en-US" altLang="zh-CN" sz="3600" b="1">
                <a:solidFill>
                  <a:srgbClr val="0070C0"/>
                </a:solidFill>
                <a:latin typeface="+mn-ea"/>
                <a:cs typeface="+mn-ea"/>
              </a:rPr>
              <a:t>to liquid again.</a:t>
            </a:r>
            <a:endParaRPr lang="en-US" altLang="zh-CN" sz="3600" b="1">
              <a:solidFill>
                <a:srgbClr val="0070C0"/>
              </a:solidFill>
              <a:latin typeface="+mn-ea"/>
              <a:cs typeface="+mn-ea"/>
            </a:endParaRPr>
          </a:p>
        </p:txBody>
      </p:sp>
      <p:pic>
        <p:nvPicPr>
          <p:cNvPr id="17" name="图片 16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3797300"/>
            <a:ext cx="3249295" cy="2982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/>
        </p:nvPicPr>
        <p:blipFill>
          <a:blip r:embed="rId7"/>
          <a:stretch>
            <a:fillRect/>
          </a:stretch>
        </p:blipFill>
        <p:spPr>
          <a:xfrm>
            <a:off x="-635" y="720090"/>
            <a:ext cx="3249295" cy="307784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55295" y="403225"/>
            <a:ext cx="10772775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3600" b="1">
                <a:solidFill>
                  <a:srgbClr val="FF0000"/>
                </a:solidFill>
                <a:latin typeface="+mn-ea"/>
                <a:sym typeface="+mn-ea"/>
              </a:rPr>
              <a:t> </a:t>
            </a:r>
            <a:r>
              <a:rPr lang="en-US" altLang="zh-CN" sz="4000" b="1">
                <a:solidFill>
                  <a:srgbClr val="0070C0"/>
                </a:solidFill>
                <a:latin typeface="+mn-ea"/>
                <a:sym typeface="+mn-ea"/>
              </a:rPr>
              <a:t>View the latter part again and figure out the missing words.</a:t>
            </a:r>
            <a:endParaRPr lang="en-US" altLang="zh-CN" sz="4000" b="1">
              <a:solidFill>
                <a:srgbClr val="0070C0"/>
              </a:solidFill>
              <a:latin typeface="+mn-ea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430655" y="2888615"/>
            <a:ext cx="9146540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90000"/>
              </a:lnSpc>
              <a:buClrTx/>
              <a:buSzTx/>
              <a:buFontTx/>
            </a:pPr>
            <a:r>
              <a:rPr lang="en-US" altLang="zh-CN" sz="4000" b="1">
                <a:solidFill>
                  <a:srgbClr val="FF0000"/>
                </a:solidFill>
                <a:latin typeface="+mn-ea"/>
              </a:rPr>
              <a:t>Do you know how to make the soup dumplings?</a:t>
            </a:r>
            <a:endParaRPr lang="en-US" altLang="zh-CN" sz="4000" b="1">
              <a:solidFill>
                <a:srgbClr val="FF0000"/>
              </a:solidFill>
              <a:latin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2" name="赵凡 配音后半部分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152400"/>
            <a:ext cx="12192000" cy="593788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20090" y="417830"/>
            <a:ext cx="91821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FF0000"/>
                </a:solidFill>
                <a:latin typeface="+mn-ea"/>
                <a:sym typeface="+mn-ea"/>
              </a:rPr>
              <a:t>Figure out the missing words.</a:t>
            </a:r>
            <a:endParaRPr lang="en-US" altLang="zh-CN" sz="4000" b="1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24205" y="1830705"/>
            <a:ext cx="1011555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240000"/>
              </a:lnSpc>
            </a:pPr>
            <a:r>
              <a:rPr lang="en-US" altLang="zh-CN" sz="4000" b="1">
                <a:solidFill>
                  <a:srgbClr val="0070C0"/>
                </a:solidFill>
                <a:latin typeface="+mn-ea"/>
              </a:rPr>
              <a:t>1 </a:t>
            </a:r>
            <a:r>
              <a:rPr lang="en-US" altLang="zh-CN" sz="4000" b="1" u="sng">
                <a:solidFill>
                  <a:srgbClr val="0070C0"/>
                </a:solidFill>
                <a:latin typeface="+mn-ea"/>
              </a:rPr>
              <a:t>A</a:t>
            </a:r>
            <a:r>
              <a:rPr lang="en-US" altLang="zh-CN" sz="4000" b="1">
                <a:solidFill>
                  <a:srgbClr val="0070C0"/>
                </a:solidFill>
                <a:latin typeface="+mn-ea"/>
              </a:rPr>
              <a:t>spic      2 flour    3 filling</a:t>
            </a:r>
            <a:endParaRPr lang="en-US" altLang="zh-CN" sz="4000" b="1">
              <a:solidFill>
                <a:srgbClr val="0070C0"/>
              </a:solidFill>
              <a:latin typeface="+mn-ea"/>
            </a:endParaRPr>
          </a:p>
          <a:p>
            <a:pPr algn="ctr">
              <a:lnSpc>
                <a:spcPct val="240000"/>
              </a:lnSpc>
            </a:pPr>
            <a:r>
              <a:rPr lang="en-US" altLang="zh-CN" sz="4000" b="1">
                <a:solidFill>
                  <a:srgbClr val="0070C0"/>
                </a:solidFill>
                <a:latin typeface="+mn-ea"/>
              </a:rPr>
              <a:t>4 wrapped    5 steamed</a:t>
            </a:r>
            <a:endParaRPr lang="en-US" altLang="zh-CN" sz="4000" b="1">
              <a:solidFill>
                <a:srgbClr val="0070C0"/>
              </a:solidFill>
              <a:latin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副标题 5"/>
          <p:cNvSpPr/>
          <p:nvPr>
            <p:ph type="subTitle" idx="3"/>
            <p:custDataLst>
              <p:tags r:id="rId1"/>
            </p:custDataLst>
          </p:nvPr>
        </p:nvSpPr>
        <p:spPr>
          <a:xfrm>
            <a:off x="1547495" y="1372235"/>
            <a:ext cx="9024620" cy="3241675"/>
          </a:xfrm>
        </p:spPr>
        <p:txBody>
          <a:bodyPr>
            <a:noAutofit/>
          </a:bodyPr>
          <a:p>
            <a:pPr marL="0" lvl="0" indent="-285750" algn="l" fontAlgn="ctr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4000" b="1">
                <a:solidFill>
                  <a:schemeClr val="dk1">
                    <a:lumMod val="65000"/>
                    <a:lumOff val="35000"/>
                  </a:schemeClr>
                </a:solidFill>
                <a:latin typeface="+mj-ea"/>
                <a:ea typeface="+mj-ea"/>
                <a:cs typeface="+mj-ea"/>
              </a:rPr>
              <a:t>高三一轮复课教材拓展</a:t>
            </a:r>
            <a:endParaRPr lang="zh-CN" altLang="en-US" sz="4000" b="1">
              <a:solidFill>
                <a:schemeClr val="dk1">
                  <a:lumMod val="65000"/>
                  <a:lumOff val="35000"/>
                </a:schemeClr>
              </a:solidFill>
              <a:latin typeface="+mj-ea"/>
              <a:ea typeface="+mj-ea"/>
              <a:cs typeface="+mj-ea"/>
            </a:endParaRPr>
          </a:p>
          <a:p>
            <a:pPr marL="0" lvl="0" indent="-285750" algn="l" fontAlgn="ctr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4000" b="1">
                <a:solidFill>
                  <a:schemeClr val="dk1">
                    <a:lumMod val="65000"/>
                    <a:lumOff val="35000"/>
                  </a:schemeClr>
                </a:solidFill>
                <a:latin typeface="+mj-ea"/>
                <a:ea typeface="+mj-ea"/>
                <a:cs typeface="+mj-ea"/>
              </a:rPr>
              <a:t> </a:t>
            </a:r>
            <a:r>
              <a:rPr lang="en-US" altLang="zh-CN" sz="4000" b="1">
                <a:solidFill>
                  <a:schemeClr val="dk1">
                    <a:lumMod val="65000"/>
                    <a:lumOff val="35000"/>
                  </a:schemeClr>
                </a:solidFill>
                <a:latin typeface="+mj-ea"/>
                <a:ea typeface="+mj-ea"/>
                <a:cs typeface="+mj-ea"/>
              </a:rPr>
              <a:t>                </a:t>
            </a:r>
            <a:r>
              <a:rPr lang="zh-CN" altLang="en-US" sz="4000">
                <a:solidFill>
                  <a:schemeClr val="dk1">
                    <a:lumMod val="65000"/>
                    <a:lumOff val="35000"/>
                  </a:schemeClr>
                </a:solidFill>
                <a:latin typeface="+mj-ea"/>
                <a:ea typeface="+mj-ea"/>
                <a:cs typeface="+mj-ea"/>
              </a:rPr>
              <a:t>---</a:t>
            </a:r>
            <a:r>
              <a:rPr lang="en-US" altLang="zh-CN" sz="4000" b="1">
                <a:solidFill>
                  <a:schemeClr val="dk1">
                    <a:lumMod val="65000"/>
                    <a:lumOff val="35000"/>
                  </a:schemeClr>
                </a:solidFill>
                <a:latin typeface="+mj-ea"/>
                <a:ea typeface="+mj-ea"/>
                <a:cs typeface="+mj-ea"/>
              </a:rPr>
              <a:t>Food and Culture</a:t>
            </a:r>
            <a:endParaRPr lang="en-US" altLang="zh-CN" sz="4000" b="1">
              <a:solidFill>
                <a:schemeClr val="dk1">
                  <a:lumMod val="65000"/>
                  <a:lumOff val="35000"/>
                </a:schemeClr>
              </a:solidFill>
              <a:latin typeface="+mj-ea"/>
              <a:ea typeface="+mj-ea"/>
              <a:cs typeface="+mj-ea"/>
            </a:endParaRPr>
          </a:p>
          <a:p>
            <a:pPr marL="0" lvl="0" indent="-285750" algn="l" fontAlgn="ctr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en-US" altLang="zh-CN" sz="4000" b="1">
                <a:solidFill>
                  <a:schemeClr val="dk1">
                    <a:lumMod val="65000"/>
                    <a:lumOff val="35000"/>
                  </a:schemeClr>
                </a:solidFill>
                <a:latin typeface="+mj-ea"/>
                <a:ea typeface="+mj-ea"/>
                <a:cs typeface="+mj-ea"/>
              </a:rPr>
              <a:t>                        </a:t>
            </a:r>
            <a:r>
              <a:rPr sz="2400">
                <a:solidFill>
                  <a:schemeClr val="dk1">
                    <a:lumMod val="65000"/>
                    <a:lumOff val="35000"/>
                  </a:schemeClr>
                </a:solidFill>
                <a:latin typeface="+mj-ea"/>
                <a:ea typeface="+mj-ea"/>
                <a:cs typeface="+mj-ea"/>
              </a:rPr>
              <a:t>陕西省礼泉第一中学</a:t>
            </a:r>
            <a:r>
              <a:rPr lang="en-US" altLang="zh-CN" sz="2400">
                <a:solidFill>
                  <a:schemeClr val="dk1">
                    <a:lumMod val="65000"/>
                    <a:lumOff val="35000"/>
                  </a:schemeClr>
                </a:solidFill>
                <a:latin typeface="+mj-ea"/>
                <a:ea typeface="+mj-ea"/>
                <a:cs typeface="+mj-ea"/>
              </a:rPr>
              <a:t>  </a:t>
            </a:r>
            <a:r>
              <a:rPr sz="2400">
                <a:solidFill>
                  <a:schemeClr val="dk1">
                    <a:lumMod val="65000"/>
                    <a:lumOff val="35000"/>
                  </a:schemeClr>
                </a:solidFill>
                <a:latin typeface="+mj-ea"/>
                <a:ea typeface="+mj-ea"/>
                <a:cs typeface="+mj-ea"/>
              </a:rPr>
              <a:t>陈瑞</a:t>
            </a:r>
            <a:endParaRPr lang="zh-CN" altLang="en-US" sz="4000" b="1">
              <a:solidFill>
                <a:schemeClr val="dk1">
                  <a:lumMod val="65000"/>
                  <a:lumOff val="35000"/>
                </a:schemeClr>
              </a:solidFill>
              <a:latin typeface="+mj-ea"/>
              <a:ea typeface="+mj-ea"/>
              <a:cs typeface="+mj-ea"/>
            </a:endParaRPr>
          </a:p>
          <a:p>
            <a:pPr marL="0" lvl="0" indent="-285750" algn="l" fontAlgn="ctr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en-US" altLang="zh-CN" sz="4000" b="1">
                <a:solidFill>
                  <a:schemeClr val="dk1">
                    <a:lumMod val="65000"/>
                    <a:lumOff val="35000"/>
                  </a:schemeClr>
                </a:solidFill>
                <a:latin typeface="+mj-ea"/>
                <a:ea typeface="+mj-ea"/>
                <a:cs typeface="+mj-ea"/>
              </a:rPr>
              <a:t>          </a:t>
            </a:r>
            <a:r>
              <a:rPr lang="en-US" altLang="zh-CN" sz="3600">
                <a:solidFill>
                  <a:schemeClr val="dk1">
                    <a:lumMod val="65000"/>
                    <a:lumOff val="35000"/>
                  </a:schemeClr>
                </a:solidFill>
              </a:rPr>
              <a:t>   </a:t>
            </a:r>
            <a:endParaRPr lang="en-US" altLang="zh-CN" sz="3600">
              <a:solidFill>
                <a:schemeClr val="dk1">
                  <a:lumMod val="65000"/>
                  <a:lumOff val="35000"/>
                </a:schemeClr>
              </a:solidFill>
            </a:endParaRPr>
          </a:p>
          <a:p>
            <a:pPr marL="0" lvl="0" indent="-285750" algn="ctr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en-US" altLang="zh-CN" sz="3200">
                <a:solidFill>
                  <a:schemeClr val="dk1">
                    <a:lumMod val="65000"/>
                    <a:lumOff val="35000"/>
                  </a:schemeClr>
                </a:solidFill>
              </a:rPr>
              <a:t>                            </a:t>
            </a:r>
            <a:endParaRPr lang="en-US" altLang="zh-CN" sz="3200">
              <a:solidFill>
                <a:schemeClr val="dk1">
                  <a:lumMod val="65000"/>
                  <a:lumOff val="35000"/>
                </a:schemeClr>
              </a:solidFill>
            </a:endParaRPr>
          </a:p>
          <a:p>
            <a:pPr marL="0" lvl="0" indent="-285750" algn="ctr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en-US" altLang="zh-CN" sz="3200">
                <a:solidFill>
                  <a:schemeClr val="dk1">
                    <a:lumMod val="65000"/>
                    <a:lumOff val="35000"/>
                  </a:schemeClr>
                </a:solidFill>
              </a:rPr>
              <a:t>                               </a:t>
            </a:r>
            <a:endParaRPr lang="zh-CN" altLang="en-US" b="1">
              <a:solidFill>
                <a:schemeClr val="dk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4770" y="376555"/>
            <a:ext cx="91236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rgbClr val="0070C0"/>
                </a:solidFill>
              </a:rPr>
              <a:t>What culture does Xiao Longbao carry?</a:t>
            </a:r>
            <a:endParaRPr lang="en-US" altLang="zh-CN" sz="4000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1170" y="1536700"/>
            <a:ext cx="863092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E40D08"/>
                </a:solidFill>
                <a:latin typeface="微软雅黑" panose="020B0503020204020204" charset="-122"/>
                <a:ea typeface="微软雅黑" panose="020B0503020204020204" charset="-122"/>
              </a:rPr>
              <a:t>★</a:t>
            </a:r>
            <a:r>
              <a:rPr lang="en-US" altLang="zh-CN" sz="3200">
                <a:solidFill>
                  <a:srgbClr val="E40D08"/>
                </a:solidFill>
                <a:latin typeface="微软雅黑" panose="020B0503020204020204" charset="-122"/>
                <a:ea typeface="微软雅黑" panose="020B0503020204020204" charset="-122"/>
              </a:rPr>
              <a:t> intangible cutural heritage</a:t>
            </a:r>
            <a:endParaRPr lang="en-US" altLang="zh-CN" sz="3200">
              <a:solidFill>
                <a:srgbClr val="E40D0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E40D0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★</a:t>
            </a:r>
            <a:r>
              <a:rPr lang="en-US" altLang="zh-CN" sz="3200">
                <a:solidFill>
                  <a:srgbClr val="E40D0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reflect the spirit of craftmanship</a:t>
            </a:r>
            <a:endParaRPr lang="en-US" altLang="zh-CN" sz="3200">
              <a:solidFill>
                <a:srgbClr val="E40D0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E40D0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★</a:t>
            </a:r>
            <a:r>
              <a:rPr lang="en-US" altLang="zh-CN" sz="3200">
                <a:solidFill>
                  <a:srgbClr val="E40D0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historic and cultural symbol of Shanghai</a:t>
            </a:r>
            <a:endParaRPr lang="en-US" altLang="zh-CN" sz="3200">
              <a:solidFill>
                <a:srgbClr val="E40D0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E40D0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★</a:t>
            </a:r>
            <a:r>
              <a:rPr lang="en-US" altLang="zh-CN" sz="3200">
                <a:solidFill>
                  <a:srgbClr val="E40D0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carry the legacy of culture and customs and traditions to mordern times</a:t>
            </a:r>
            <a:endParaRPr lang="en-US" altLang="zh-CN" sz="3200">
              <a:solidFill>
                <a:srgbClr val="E40D0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E40D0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...</a:t>
            </a:r>
            <a:endParaRPr lang="en-US" altLang="zh-CN" sz="3200">
              <a:solidFill>
                <a:srgbClr val="E40D0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1455" y="0"/>
            <a:ext cx="3090545" cy="685863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0" y="0"/>
            <a:ext cx="3652520" cy="1512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2800" b="1">
                <a:solidFill>
                  <a:schemeClr val="tx1"/>
                </a:solidFill>
                <a:latin typeface="+mn-ea"/>
                <a:sym typeface="+mn-ea"/>
              </a:rPr>
              <a:t>Speaking in groups: </a:t>
            </a:r>
            <a:endParaRPr lang="en-US" altLang="zh-CN" sz="2800" b="1">
              <a:solidFill>
                <a:schemeClr val="tx1"/>
              </a:solidFill>
              <a:latin typeface="+mn-ea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altLang="zh-CN" sz="2800" b="1">
                <a:solidFill>
                  <a:schemeClr val="tx1"/>
                </a:solidFill>
                <a:latin typeface="+mn-ea"/>
                <a:sym typeface="+mn-ea"/>
              </a:rPr>
              <a:t>How to make the soup dumplings?</a:t>
            </a:r>
            <a:endParaRPr lang="en-US" altLang="zh-CN" sz="2800" b="1">
              <a:solidFill>
                <a:schemeClr val="tx1"/>
              </a:solidFill>
              <a:latin typeface="+mn-ea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652520" y="3522345"/>
            <a:ext cx="8387080" cy="33356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en-US" altLang="zh-CN" sz="2800" b="1" i="1">
                <a:solidFill>
                  <a:srgbClr val="FF0000"/>
                </a:solidFill>
                <a:latin typeface="+mn-ea"/>
                <a:cs typeface="+mn-ea"/>
              </a:rPr>
              <a:t>S1: How to make the filling? </a:t>
            </a:r>
            <a:endParaRPr lang="en-US" altLang="zh-CN" sz="2800" b="1" i="1">
              <a:solidFill>
                <a:srgbClr val="FF0000"/>
              </a:solidFill>
              <a:latin typeface="+mn-ea"/>
              <a:cs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i="1">
                <a:solidFill>
                  <a:srgbClr val="FF0000"/>
                </a:solidFill>
                <a:latin typeface="+mn-ea"/>
                <a:cs typeface="+mn-ea"/>
              </a:rPr>
              <a:t>S2: How to make the wrappers?</a:t>
            </a:r>
            <a:endParaRPr lang="en-US" altLang="zh-CN" sz="2800" b="1" i="1">
              <a:solidFill>
                <a:srgbClr val="FF0000"/>
              </a:solidFill>
              <a:latin typeface="+mn-ea"/>
              <a:cs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i="1">
                <a:solidFill>
                  <a:srgbClr val="FF0000"/>
                </a:solidFill>
                <a:latin typeface="+mn-ea"/>
                <a:cs typeface="+mn-ea"/>
              </a:rPr>
              <a:t>S3: How to encase/wrap the soup dumplings?</a:t>
            </a:r>
            <a:endParaRPr lang="en-US" altLang="zh-CN" sz="2800" b="1" i="1">
              <a:solidFill>
                <a:srgbClr val="FF0000"/>
              </a:solidFill>
              <a:latin typeface="+mn-ea"/>
              <a:cs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i="1">
                <a:solidFill>
                  <a:srgbClr val="FF0000"/>
                </a:solidFill>
                <a:latin typeface="+mn-ea"/>
                <a:cs typeface="+mn-ea"/>
              </a:rPr>
              <a:t>S4: How to steam them?</a:t>
            </a:r>
            <a:endParaRPr lang="en-US" altLang="zh-CN" sz="2800" b="1" i="1">
              <a:solidFill>
                <a:srgbClr val="FF0000"/>
              </a:solidFill>
              <a:latin typeface="+mn-ea"/>
              <a:cs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2800" b="1" i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   Hello,everyone！Our group are glad to tell you how to make soup dumplings  ....</a:t>
            </a:r>
            <a:endParaRPr lang="en-US" altLang="zh-CN" sz="2800" b="1" i="1">
              <a:solidFill>
                <a:srgbClr val="FF0000"/>
              </a:solidFill>
              <a:latin typeface="+mn-ea"/>
              <a:cs typeface="+mn-ea"/>
            </a:endParaRPr>
          </a:p>
          <a:p>
            <a:pPr>
              <a:lnSpc>
                <a:spcPct val="180000"/>
              </a:lnSpc>
            </a:pPr>
            <a:endParaRPr lang="en-US" altLang="zh-CN" sz="2400">
              <a:solidFill>
                <a:schemeClr val="dk1"/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  <a:p>
            <a:pPr>
              <a:lnSpc>
                <a:spcPct val="180000"/>
              </a:lnSpc>
            </a:pPr>
            <a:endParaRPr lang="en-US" altLang="zh-CN" sz="2400">
              <a:solidFill>
                <a:schemeClr val="dk1"/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  <a:p>
            <a:pPr>
              <a:lnSpc>
                <a:spcPct val="180000"/>
              </a:lnSpc>
            </a:pPr>
            <a:endParaRPr lang="en-US" altLang="zh-CN" sz="2400">
              <a:solidFill>
                <a:schemeClr val="dk1"/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  <a:p>
            <a:pPr>
              <a:lnSpc>
                <a:spcPct val="180000"/>
              </a:lnSpc>
            </a:pPr>
            <a:endParaRPr lang="en-US" altLang="zh-CN" sz="2400">
              <a:solidFill>
                <a:schemeClr val="dk1"/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651885" y="0"/>
            <a:ext cx="8387715" cy="34283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 sz="2800" b="1" i="1" u="sng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suggested expressions:</a:t>
            </a:r>
            <a:endParaRPr lang="en-US" altLang="zh-CN" sz="2800" b="1" i="1" u="sng">
              <a:solidFill>
                <a:srgbClr val="0070C0"/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2800" b="1" i="1">
                <a:solidFill>
                  <a:srgbClr val="0070C0"/>
                </a:solidFill>
                <a:latin typeface="+mn-ea"/>
                <a:cs typeface="+mn-ea"/>
                <a:sym typeface="+mn-ea"/>
              </a:rPr>
              <a:t>prepare the filling ,meat, aspic, seasonings, flour, dough, rest for 20 mins, roll the wrappers, wrap/encase, put the filling inside , pleats, folds, place them in the steamer , steam 8-15 mins,enjoy, tasty </a:t>
            </a:r>
            <a:endParaRPr lang="en-US" altLang="zh-CN" sz="2800" b="1" i="1">
              <a:solidFill>
                <a:srgbClr val="0070C0"/>
              </a:solidFill>
              <a:latin typeface="+mn-ea"/>
              <a:cs typeface="+mn-ea"/>
            </a:endParaRPr>
          </a:p>
          <a:p>
            <a:pPr algn="l">
              <a:lnSpc>
                <a:spcPct val="180000"/>
              </a:lnSpc>
            </a:pPr>
            <a:endParaRPr lang="en-US" altLang="zh-CN" sz="2800" b="1" i="1" u="sng">
              <a:solidFill>
                <a:srgbClr val="0070C0"/>
              </a:solidFill>
              <a:latin typeface="+mn-ea"/>
              <a:cs typeface="+mn-ea"/>
            </a:endParaRPr>
          </a:p>
        </p:txBody>
      </p:sp>
      <p:pic>
        <p:nvPicPr>
          <p:cNvPr id="125" name="图片 124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1512570"/>
            <a:ext cx="3439160" cy="534543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bldLvl="0" animBg="1"/>
      <p:bldP spid="5" grpId="1" animBg="1"/>
      <p:bldP spid="4" grpId="0" bldLvl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0"/>
            <a:ext cx="12192000" cy="75634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9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writing</a:t>
            </a:r>
            <a:endParaRPr lang="en-US" altLang="zh-CN" sz="4000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altLang="zh-CN" sz="2800" b="1">
                <a:solidFill>
                  <a:srgbClr val="FF0000"/>
                </a:solidFill>
              </a:rPr>
              <a:t>Learning A New Skill</a:t>
            </a:r>
            <a:endParaRPr lang="en-US" altLang="zh-CN" sz="2800"/>
          </a:p>
          <a:p>
            <a:pPr>
              <a:lnSpc>
                <a:spcPct val="100000"/>
              </a:lnSpc>
            </a:pPr>
            <a:r>
              <a:rPr lang="en-US" altLang="zh-CN" sz="2800"/>
              <a:t>      It is important for us to master some basic living skills to prepare us for our future life.That is why I learned how to cook soup dumplings during the National Day holiday.</a:t>
            </a:r>
            <a:endParaRPr lang="en-US" altLang="zh-CN" sz="2800"/>
          </a:p>
          <a:p>
            <a:pPr>
              <a:lnSpc>
                <a:spcPct val="100000"/>
              </a:lnSpc>
            </a:pPr>
            <a:r>
              <a:rPr lang="en-US" altLang="zh-CN" sz="2800"/>
              <a:t>     Early in the morning, I bought some ingredients, including some fresh vegetables, meat and seasonings in the local market. Once I got back home, I began to make them. </a:t>
            </a:r>
            <a:r>
              <a:rPr lang="en-US" altLang="zh-CN" sz="2800">
                <a:solidFill>
                  <a:srgbClr val="FF0000"/>
                </a:solidFill>
              </a:rPr>
              <a:t>To begin with,</a:t>
            </a:r>
            <a:r>
              <a:rPr lang="en-US" altLang="zh-CN" sz="2800"/>
              <a:t> ______________________________   </a:t>
            </a:r>
            <a:r>
              <a:rPr lang="en-US" altLang="zh-CN" sz="2800">
                <a:sym typeface="+mn-ea"/>
              </a:rPr>
              <a:t>____________________________________________________________ </a:t>
            </a:r>
            <a:r>
              <a:rPr lang="en-US" altLang="zh-CN" sz="2800">
                <a:solidFill>
                  <a:srgbClr val="FF0000"/>
                </a:solidFill>
              </a:rPr>
              <a:t>Then,</a:t>
            </a:r>
            <a:r>
              <a:rPr lang="en-US" altLang="zh-CN" sz="2800"/>
              <a:t>_______________________________________________________________________________________  </a:t>
            </a:r>
            <a:r>
              <a:rPr lang="en-US" altLang="zh-CN" sz="2800">
                <a:solidFill>
                  <a:srgbClr val="FF0000"/>
                </a:solidFill>
              </a:rPr>
              <a:t>After that,</a:t>
            </a:r>
            <a:r>
              <a:rPr lang="en-US" altLang="zh-CN" sz="2800"/>
              <a:t> ____________________ ____________________________________________________________</a:t>
            </a:r>
            <a:endParaRPr lang="en-US" altLang="zh-CN" sz="2800"/>
          </a:p>
          <a:p>
            <a:pPr>
              <a:lnSpc>
                <a:spcPct val="100000"/>
              </a:lnSpc>
            </a:pPr>
            <a:r>
              <a:rPr lang="en-US" altLang="zh-CN" sz="2800"/>
              <a:t>     The moment I put the dishes on the table</a:t>
            </a:r>
            <a:r>
              <a:rPr lang="zh-CN" altLang="en-US" sz="2800"/>
              <a:t>，</a:t>
            </a:r>
            <a:r>
              <a:rPr lang="en-US" altLang="zh-CN" sz="2800"/>
              <a:t>my parents gave me a thumbs-up. I felt so proud that I shared housework with my parents, which also showed I had grown up.</a:t>
            </a:r>
            <a:endParaRPr lang="en-US" altLang="zh-CN" sz="2800"/>
          </a:p>
          <a:p>
            <a:pPr algn="ctr">
              <a:lnSpc>
                <a:spcPct val="140000"/>
              </a:lnSpc>
            </a:pPr>
            <a:endParaRPr lang="en-US" altLang="zh-CN" sz="2800"/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5345" y="346075"/>
            <a:ext cx="6588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30810" y="114935"/>
          <a:ext cx="11988165" cy="6569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4500"/>
                <a:gridCol w="9003665"/>
              </a:tblGrid>
              <a:tr h="1126490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4400">
                          <a:sym typeface="+mn-ea"/>
                        </a:rPr>
                        <a:t>Writing Criteria</a:t>
                      </a:r>
                      <a:endParaRPr lang="en-US" altLang="zh-CN" sz="4400">
                        <a:sym typeface="+mn-ea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14344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000">
                          <a:sym typeface="+mn-ea"/>
                        </a:rPr>
                        <a:t>Content</a:t>
                      </a:r>
                      <a:endParaRPr lang="en-US" altLang="zh-CN" sz="40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000">
                          <a:sym typeface="+mn-ea"/>
                        </a:rPr>
                        <a:t>Do you express yourself clearly and logically?</a:t>
                      </a:r>
                      <a:endParaRPr lang="en-US" altLang="zh-CN" sz="4000">
                        <a:sym typeface="+mn-ea"/>
                      </a:endParaRPr>
                    </a:p>
                  </a:txBody>
                  <a:tcPr/>
                </a:tc>
              </a:tr>
              <a:tr h="147129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000">
                          <a:sym typeface="+mn-ea"/>
                        </a:rPr>
                        <a:t>Language</a:t>
                      </a:r>
                      <a:endParaRPr lang="en-US" altLang="zh-CN" sz="40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000">
                          <a:sym typeface="+mn-ea"/>
                        </a:rPr>
                        <a:t>Do you have any grammatical and spelling mistakes?</a:t>
                      </a:r>
                      <a:endParaRPr lang="en-US" altLang="zh-CN" sz="4000">
                        <a:sym typeface="+mn-ea"/>
                      </a:endParaRPr>
                    </a:p>
                  </a:txBody>
                  <a:tcPr/>
                </a:tc>
              </a:tr>
              <a:tr h="92773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000">
                          <a:sym typeface="+mn-ea"/>
                        </a:rPr>
                        <a:t>Handwriting</a:t>
                      </a:r>
                      <a:endParaRPr lang="en-US" altLang="zh-CN" sz="40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000">
                          <a:sym typeface="+mn-ea"/>
                        </a:rPr>
                        <a:t>Is your handwriting easy to read ?</a:t>
                      </a:r>
                      <a:endParaRPr lang="en-US" altLang="zh-CN" sz="4000">
                        <a:sym typeface="+mn-ea"/>
                      </a:endParaRPr>
                    </a:p>
                  </a:txBody>
                  <a:tcPr/>
                </a:tc>
              </a:tr>
              <a:tr h="160909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000"/>
                        <a:t>Struture</a:t>
                      </a:r>
                      <a:endParaRPr lang="en-US" altLang="zh-CN" sz="4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000">
                          <a:sym typeface="+mn-ea"/>
                        </a:rPr>
                        <a:t>Do you use three paragraphs,topic sentences and linking words properly?</a:t>
                      </a:r>
                      <a:endParaRPr lang="en-US" altLang="zh-CN" sz="4000"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0"/>
            <a:ext cx="12192000" cy="75634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9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writing</a:t>
            </a:r>
            <a:endParaRPr lang="en-US" altLang="zh-CN" sz="4000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altLang="zh-CN" sz="2800" b="1">
                <a:solidFill>
                  <a:srgbClr val="FF0000"/>
                </a:solidFill>
              </a:rPr>
              <a:t>Learning A New Skill</a:t>
            </a:r>
            <a:endParaRPr lang="en-US" altLang="zh-CN" sz="2800"/>
          </a:p>
          <a:p>
            <a:pPr>
              <a:lnSpc>
                <a:spcPct val="100000"/>
              </a:lnSpc>
            </a:pPr>
            <a:r>
              <a:rPr lang="en-US" altLang="zh-CN" sz="2800"/>
              <a:t>      It is important for us to master some basic living skills to prepare us for our future life.That is why I learned how to cook soup dumplings during the National Day holiday.</a:t>
            </a:r>
            <a:endParaRPr lang="en-US" altLang="zh-CN" sz="2800"/>
          </a:p>
          <a:p>
            <a:pPr>
              <a:lnSpc>
                <a:spcPct val="100000"/>
              </a:lnSpc>
            </a:pPr>
            <a:r>
              <a:rPr lang="en-US" altLang="zh-CN" sz="2800"/>
              <a:t>     Early in the morning, I bought some ingredients, including some vegetables, meat and seasonings</a:t>
            </a:r>
            <a:r>
              <a:rPr lang="en-US" altLang="zh-CN" sz="2800">
                <a:solidFill>
                  <a:srgbClr val="0070C0"/>
                </a:solidFill>
              </a:rPr>
              <a:t> </a:t>
            </a:r>
            <a:r>
              <a:rPr lang="en-US" altLang="zh-CN" sz="2800">
                <a:solidFill>
                  <a:schemeClr val="tx1"/>
                </a:solidFill>
              </a:rPr>
              <a:t>in the local market. Once I got back home, I began to make them. </a:t>
            </a:r>
            <a:r>
              <a:rPr lang="en-US" altLang="zh-CN" sz="2800">
                <a:solidFill>
                  <a:srgbClr val="FF0000"/>
                </a:solidFill>
              </a:rPr>
              <a:t>To begin with,</a:t>
            </a:r>
            <a:r>
              <a:rPr lang="en-US" altLang="zh-CN" sz="2800">
                <a:solidFill>
                  <a:srgbClr val="0070C0"/>
                </a:solidFill>
              </a:rPr>
              <a:t> I made the fillings with meat, aspic, chopped cabbage and seasonings mixed together. </a:t>
            </a:r>
            <a:r>
              <a:rPr lang="en-US" altLang="zh-CN" sz="2800">
                <a:solidFill>
                  <a:srgbClr val="FF0000"/>
                </a:solidFill>
              </a:rPr>
              <a:t>Then, </a:t>
            </a:r>
            <a:r>
              <a:rPr lang="en-US" altLang="zh-CN" sz="2800">
                <a:solidFill>
                  <a:srgbClr val="0070C0"/>
                </a:solidFill>
              </a:rPr>
              <a:t>I put the flour and water to make the dough and let it rest for 20 minutes before rolling it into skins</a:t>
            </a:r>
            <a:r>
              <a:rPr lang="en-US" altLang="zh-CN" sz="2800"/>
              <a:t>. </a:t>
            </a:r>
            <a:r>
              <a:rPr lang="en-US" altLang="zh-CN" sz="2800">
                <a:solidFill>
                  <a:srgbClr val="FF0000"/>
                </a:solidFill>
              </a:rPr>
              <a:t>After that,</a:t>
            </a:r>
            <a:r>
              <a:rPr lang="en-US" altLang="zh-CN" sz="2800"/>
              <a:t> </a:t>
            </a:r>
            <a:r>
              <a:rPr lang="en-US" altLang="zh-CN" sz="2800">
                <a:solidFill>
                  <a:srgbClr val="0070C0"/>
                </a:solidFill>
              </a:rPr>
              <a:t>I placed the wrapped dumplings into the steamer basket  and steamed for 15 minutes.</a:t>
            </a:r>
            <a:endParaRPr lang="en-US" altLang="zh-CN" sz="2800"/>
          </a:p>
          <a:p>
            <a:pPr>
              <a:lnSpc>
                <a:spcPct val="100000"/>
              </a:lnSpc>
            </a:pPr>
            <a:r>
              <a:rPr lang="en-US" altLang="zh-CN" sz="2800"/>
              <a:t>     The moment I put the dishes on the table，my parents gave me a thumbs-up. I felt so proud that I shared housework with my parents, which also showed I had grown up.</a:t>
            </a:r>
            <a:endParaRPr lang="en-US" altLang="zh-CN" sz="2800"/>
          </a:p>
          <a:p>
            <a:pPr algn="ctr">
              <a:lnSpc>
                <a:spcPct val="140000"/>
              </a:lnSpc>
            </a:pPr>
            <a:endParaRPr lang="en-US" altLang="zh-CN" sz="2800"/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0845" y="323850"/>
            <a:ext cx="11327130" cy="5113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en-US" altLang="zh-CN" sz="4000" b="1">
                <a:solidFill>
                  <a:srgbClr val="0070C0"/>
                </a:solidFill>
                <a:sym typeface="+mn-ea"/>
              </a:rPr>
              <a:t>（2023全国乙卷）学校英</a:t>
            </a:r>
            <a:r>
              <a:rPr lang="zh-CN" altLang="en-US" sz="4000" b="1">
                <a:solidFill>
                  <a:srgbClr val="0070C0"/>
                </a:solidFill>
                <a:sym typeface="+mn-ea"/>
              </a:rPr>
              <a:t>文</a:t>
            </a:r>
            <a:r>
              <a:rPr lang="en-US" altLang="zh-CN" sz="4000" b="1">
                <a:solidFill>
                  <a:srgbClr val="0070C0"/>
                </a:solidFill>
                <a:sym typeface="+mn-ea"/>
              </a:rPr>
              <a:t>报组织同学们分享自己在假</a:t>
            </a:r>
            <a:r>
              <a:rPr lang="zh-CN" altLang="en-US" sz="4000" b="1">
                <a:solidFill>
                  <a:srgbClr val="0070C0"/>
                </a:solidFill>
                <a:sym typeface="+mn-ea"/>
              </a:rPr>
              <a:t>期</a:t>
            </a:r>
            <a:r>
              <a:rPr lang="en-US" altLang="zh-CN" sz="4000" b="1">
                <a:solidFill>
                  <a:srgbClr val="0070C0"/>
                </a:solidFill>
                <a:sym typeface="+mn-ea"/>
              </a:rPr>
              <a:t>中学到的新技能，请你以此为主题写一篇短文投稿。</a:t>
            </a:r>
            <a:endParaRPr lang="en-US" altLang="zh-CN" sz="4000" b="1">
              <a:solidFill>
                <a:srgbClr val="0070C0"/>
              </a:solidFill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4000" b="1">
                <a:solidFill>
                  <a:srgbClr val="0070C0"/>
                </a:solidFill>
                <a:sym typeface="+mn-ea"/>
              </a:rPr>
              <a:t>内容包括: 1.简要描述;          2.体验和感受</a:t>
            </a:r>
            <a:endParaRPr lang="en-US" altLang="zh-CN" sz="4000" b="1">
              <a:solidFill>
                <a:srgbClr val="0070C0"/>
              </a:solidFill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4000" b="1">
                <a:solidFill>
                  <a:srgbClr val="0070C0"/>
                </a:solidFill>
              </a:rPr>
              <a:t>注</a:t>
            </a:r>
            <a:r>
              <a:rPr lang="en-US" altLang="zh-CN" sz="4000" b="1">
                <a:solidFill>
                  <a:srgbClr val="0070C0"/>
                </a:solidFill>
              </a:rPr>
              <a:t>       </a:t>
            </a:r>
            <a:r>
              <a:rPr lang="zh-CN" altLang="en-US" sz="4000" b="1">
                <a:solidFill>
                  <a:srgbClr val="0070C0"/>
                </a:solidFill>
              </a:rPr>
              <a:t>意：</a:t>
            </a:r>
            <a:r>
              <a:rPr lang="en-US" altLang="zh-CN" sz="4000" b="1">
                <a:solidFill>
                  <a:srgbClr val="0070C0"/>
                </a:solidFill>
              </a:rPr>
              <a:t>1.</a:t>
            </a:r>
            <a:r>
              <a:rPr lang="zh-CN" altLang="en-US" sz="4000" b="1">
                <a:solidFill>
                  <a:srgbClr val="0070C0"/>
                </a:solidFill>
              </a:rPr>
              <a:t>词数</a:t>
            </a:r>
            <a:r>
              <a:rPr lang="en-US" altLang="zh-CN" sz="4000" b="1">
                <a:solidFill>
                  <a:srgbClr val="0070C0"/>
                </a:solidFill>
              </a:rPr>
              <a:t>100</a:t>
            </a:r>
            <a:r>
              <a:rPr lang="zh-CN" altLang="en-US" sz="4000" b="1">
                <a:solidFill>
                  <a:srgbClr val="0070C0"/>
                </a:solidFill>
              </a:rPr>
              <a:t>左右；</a:t>
            </a:r>
            <a:r>
              <a:rPr lang="en-US" altLang="zh-CN" sz="4000" b="1">
                <a:solidFill>
                  <a:srgbClr val="0070C0"/>
                </a:solidFill>
              </a:rPr>
              <a:t> 2.</a:t>
            </a:r>
            <a:r>
              <a:rPr lang="zh-CN" altLang="en-US" sz="4000" b="1">
                <a:solidFill>
                  <a:srgbClr val="0070C0"/>
                </a:solidFill>
              </a:rPr>
              <a:t>题目已为你写好。</a:t>
            </a:r>
            <a:endParaRPr lang="en-US" altLang="zh-CN" sz="4000" b="1">
              <a:solidFill>
                <a:srgbClr val="0070C0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4000" b="1">
                <a:solidFill>
                  <a:srgbClr val="0070C0"/>
                </a:solidFill>
                <a:sym typeface="+mn-ea"/>
              </a:rPr>
              <a:t>                     Learning A New Skill</a:t>
            </a:r>
            <a:endParaRPr lang="en-US" altLang="zh-CN" sz="4000" b="1">
              <a:solidFill>
                <a:srgbClr val="0070C0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180330" y="1644650"/>
            <a:ext cx="6538595" cy="4741545"/>
          </a:xfrm>
          <a:prstGeom prst="rect">
            <a:avLst/>
          </a:prstGeom>
          <a:noFill/>
          <a:ln w="82550" cmpd="sng">
            <a:solidFill>
              <a:srgbClr val="FF0000">
                <a:alpha val="82000"/>
              </a:srgbClr>
            </a:solidFill>
            <a:prstDash val="solid"/>
          </a:ln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3600" b="1">
                <a:solidFill>
                  <a:srgbClr val="0070C0"/>
                </a:solidFill>
              </a:rPr>
              <a:t>Chinese nation has a civilization history of more than 5,000 year and we should </a:t>
            </a:r>
            <a:r>
              <a:rPr lang="zh-CN" altLang="en-US" sz="3600" b="1">
                <a:solidFill>
                  <a:srgbClr val="FF0000"/>
                </a:solidFill>
              </a:rPr>
              <a:t>admire</a:t>
            </a:r>
            <a:r>
              <a:rPr lang="zh-CN" altLang="en-US" sz="3600" b="1">
                <a:solidFill>
                  <a:srgbClr val="0070C0"/>
                </a:solidFill>
              </a:rPr>
              <a:t> the excellent Chinese culture, </a:t>
            </a:r>
            <a:r>
              <a:rPr lang="zh-CN" altLang="en-US" sz="3600" b="1">
                <a:solidFill>
                  <a:srgbClr val="FF0000"/>
                </a:solidFill>
              </a:rPr>
              <a:t>strengthen</a:t>
            </a:r>
            <a:r>
              <a:rPr lang="zh-CN" altLang="en-US" sz="3600" b="1">
                <a:solidFill>
                  <a:srgbClr val="0070C0"/>
                </a:solidFill>
              </a:rPr>
              <a:t> cultural confidence and </a:t>
            </a:r>
            <a:r>
              <a:rPr lang="en-US" altLang="zh-CN" sz="3600" b="1">
                <a:solidFill>
                  <a:srgbClr val="FF0000"/>
                </a:solidFill>
              </a:rPr>
              <a:t>acquire</a:t>
            </a:r>
            <a:r>
              <a:rPr lang="zh-CN" altLang="en-US" sz="3600" b="1">
                <a:solidFill>
                  <a:srgbClr val="0070C0"/>
                </a:solidFill>
              </a:rPr>
              <a:t> great wisdom from it.</a:t>
            </a:r>
            <a:endParaRPr lang="zh-CN" altLang="en-US" sz="3600" b="1">
              <a:solidFill>
                <a:srgbClr val="0070C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6070" y="254000"/>
            <a:ext cx="11573510" cy="1943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 b="1">
                <a:solidFill>
                  <a:schemeClr val="tx1"/>
                </a:solidFill>
                <a:sym typeface="+mn-ea"/>
              </a:rPr>
              <a:t>Q: Why are there an increasing number of passages related to Chinese traditional culture  in CEE ?</a:t>
            </a:r>
            <a:endParaRPr lang="zh-CN" altLang="en-US" sz="4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2400" y="2197735"/>
            <a:ext cx="5409565" cy="36360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60000"/>
              </a:lnSpc>
            </a:pPr>
            <a:r>
              <a:rPr lang="zh-CN" altLang="en-US" sz="3600" b="1">
                <a:solidFill>
                  <a:srgbClr val="FF0000"/>
                </a:solidFill>
                <a:sym typeface="+mn-ea"/>
              </a:rPr>
              <a:t>√ </a:t>
            </a:r>
            <a:r>
              <a:rPr lang="en-US" altLang="zh-CN" sz="3600" b="1">
                <a:solidFill>
                  <a:srgbClr val="FF0000"/>
                </a:solidFill>
                <a:sym typeface="+mn-ea"/>
              </a:rPr>
              <a:t>Growing national  power</a:t>
            </a:r>
            <a:endParaRPr lang="en-US" altLang="zh-CN" sz="3600" b="1"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</a:pPr>
            <a:r>
              <a:rPr lang="en-US" altLang="zh-CN" sz="3600" b="1">
                <a:solidFill>
                  <a:srgbClr val="FF0000"/>
                </a:solidFill>
                <a:sym typeface="+mn-ea"/>
              </a:rPr>
              <a:t>√ Increasing cultural confidence</a:t>
            </a:r>
            <a:endParaRPr lang="en-US" altLang="zh-CN" sz="3600" b="1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 bldLvl="0" animBg="1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10660" y="0"/>
            <a:ext cx="4404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000000"/>
                </a:solidFill>
                <a:latin typeface="+mj-ea"/>
                <a:ea typeface="+mj-ea"/>
                <a:sym typeface="+mn-ea"/>
              </a:rPr>
              <a:t>Self-assessment</a:t>
            </a:r>
            <a:endParaRPr lang="en-US" altLang="zh-CN" sz="4000" b="1">
              <a:solidFill>
                <a:srgbClr val="000000"/>
              </a:solidFill>
              <a:latin typeface="+mj-ea"/>
              <a:ea typeface="+mj-ea"/>
              <a:sym typeface="+mn-ea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3"/>
            </p:custDataLst>
          </p:nvPr>
        </p:nvGraphicFramePr>
        <p:xfrm>
          <a:off x="143510" y="628015"/>
          <a:ext cx="11788140" cy="5671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07655"/>
                <a:gridCol w="939165"/>
                <a:gridCol w="1613535"/>
                <a:gridCol w="1327785"/>
              </a:tblGrid>
              <a:tr h="937895">
                <a:tc>
                  <a:txBody>
                    <a:bodyPr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3600" b="1" spc="120">
                          <a:latin typeface="+mn-ea"/>
                        </a:rPr>
                        <a:t>Items</a:t>
                      </a:r>
                      <a:endParaRPr lang="en-US" altLang="zh-CN" sz="3600" b="1" spc="120">
                        <a:latin typeface="+mn-ea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400" b="1" spc="120">
                          <a:latin typeface="+mn-ea"/>
                        </a:rPr>
                        <a:t>Yes</a:t>
                      </a:r>
                      <a:endParaRPr lang="en-US" altLang="zh-CN" sz="2400" b="1" spc="120">
                        <a:latin typeface="+mn-ea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400" b="1" spc="120">
                          <a:latin typeface="+mn-ea"/>
                        </a:rPr>
                        <a:t>Not exactly</a:t>
                      </a:r>
                      <a:endParaRPr lang="en-US" altLang="zh-CN" sz="2400" b="1" spc="120">
                        <a:latin typeface="+mn-ea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400" b="1" spc="120">
                          <a:latin typeface="+mn-ea"/>
                          <a:sym typeface="+mn-ea"/>
                        </a:rPr>
                        <a:t>No</a:t>
                      </a:r>
                      <a:endParaRPr lang="en-US" altLang="zh-CN" sz="2400" b="1" spc="120">
                        <a:latin typeface="+mn-ea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CN" sz="2400" b="1" spc="120">
                        <a:latin typeface="+mn-ea"/>
                      </a:endParaRPr>
                    </a:p>
                  </a:txBody>
                  <a:tcPr marL="177800" marR="177800" marT="57150" marB="57150" anchor="ctr"/>
                </a:tc>
              </a:tr>
              <a:tr h="964565">
                <a:tc>
                  <a:txBody>
                    <a:bodyPr/>
                    <a:p>
                      <a:pPr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400" b="1" spc="120">
                          <a:latin typeface="+mn-ea"/>
                        </a:rPr>
                        <a:t>1.</a:t>
                      </a:r>
                      <a:r>
                        <a:rPr lang="en-US" altLang="zh-CN" sz="2400" b="1" spc="120">
                          <a:latin typeface="+mn-ea"/>
                          <a:sym typeface="+mn-ea"/>
                        </a:rPr>
                        <a:t>Can you output some words and expressions about meat, vegetables, seasonings and cooking methods ? </a:t>
                      </a:r>
                      <a:endParaRPr lang="en-US" altLang="zh-CN" sz="2400" b="1" spc="120">
                        <a:latin typeface="+mn-ea"/>
                        <a:sym typeface="+mn-ea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1" spc="120">
                        <a:latin typeface="+mn-ea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1" spc="120">
                        <a:latin typeface="+mn-ea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1" spc="120">
                        <a:latin typeface="+mn-ea"/>
                      </a:endParaRPr>
                    </a:p>
                  </a:txBody>
                  <a:tcPr marL="177800" marR="177800" marT="57150" marB="57150" anchor="ctr"/>
                </a:tc>
              </a:tr>
              <a:tr h="762635">
                <a:tc>
                  <a:txBody>
                    <a:bodyPr/>
                    <a:p>
                      <a:pPr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400" b="1" spc="120">
                          <a:latin typeface="+mn-ea"/>
                        </a:rPr>
                        <a:t>2.</a:t>
                      </a:r>
                      <a:r>
                        <a:rPr lang="en-US" altLang="zh-CN" sz="2400" b="1" spc="120">
                          <a:latin typeface="+mn-ea"/>
                          <a:sym typeface="+mn-ea"/>
                        </a:rPr>
                        <a:t>Can you describe the process of making soup dumplings in English clearly and logically?</a:t>
                      </a:r>
                      <a:endParaRPr lang="en-US" altLang="zh-CN" sz="2400" b="1" spc="120">
                        <a:latin typeface="+mn-ea"/>
                        <a:sym typeface="+mn-ea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1" spc="120">
                        <a:latin typeface="+mn-ea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1" spc="120">
                        <a:latin typeface="+mn-ea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1" spc="120">
                        <a:latin typeface="+mn-ea"/>
                      </a:endParaRPr>
                    </a:p>
                  </a:txBody>
                  <a:tcPr marL="177800" marR="177800" marT="57150" marB="57150" anchor="ctr"/>
                </a:tc>
              </a:tr>
              <a:tr h="970915">
                <a:tc>
                  <a:txBody>
                    <a:bodyPr/>
                    <a:p>
                      <a:pPr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400" b="1" spc="120">
                          <a:latin typeface="+mn-ea"/>
                          <a:sym typeface="+mn-ea"/>
                        </a:rPr>
                        <a:t>3.Do you realize that you should attach more importance to the accumulation of the words and the Chinese culture while preparing for the CEE?</a:t>
                      </a:r>
                      <a:endParaRPr lang="en-US" altLang="zh-CN" sz="2400" b="1" spc="120">
                        <a:latin typeface="+mn-ea"/>
                        <a:sym typeface="+mn-ea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1" spc="120">
                        <a:latin typeface="+mn-ea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1" spc="120">
                        <a:latin typeface="+mn-ea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1" spc="120">
                        <a:latin typeface="+mn-ea"/>
                      </a:endParaRPr>
                    </a:p>
                  </a:txBody>
                  <a:tcPr marL="177800" marR="177800" marT="57150" marB="57150" anchor="ctr"/>
                </a:tc>
              </a:tr>
              <a:tr h="845820">
                <a:tc>
                  <a:txBody>
                    <a:bodyPr/>
                    <a:p>
                      <a:pPr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400" b="1" spc="120">
                          <a:latin typeface="+mn-ea"/>
                          <a:sym typeface="+mn-ea"/>
                        </a:rPr>
                        <a:t>4.Do you want to read other passages on the suggested website and want to make the soup dumplings by yourself ?</a:t>
                      </a:r>
                      <a:endParaRPr lang="en-US" altLang="zh-CN" sz="2400" b="1" spc="120">
                        <a:latin typeface="+mn-ea"/>
                        <a:sym typeface="+mn-ea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1" spc="120">
                        <a:latin typeface="+mn-ea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1" spc="120">
                        <a:latin typeface="+mn-ea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1" spc="120">
                        <a:latin typeface="+mn-ea"/>
                      </a:endParaRPr>
                    </a:p>
                  </a:txBody>
                  <a:tcPr marL="177800" marR="177800" marT="57150" marB="57150" anchor="ctr"/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  <p:bldLst>
      <p:bldP spid="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817620" y="12001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b="1">
                <a:solidFill>
                  <a:srgbClr val="FF0000"/>
                </a:solidFill>
              </a:rPr>
              <a:t>Assignments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72720" y="827405"/>
            <a:ext cx="11695430" cy="59232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p>
            <a:pPr algn="l">
              <a:lnSpc>
                <a:spcPct val="160000"/>
              </a:lnSpc>
            </a:pPr>
            <a:r>
              <a:rPr lang="en-US" altLang="zh-CN" sz="3600" b="1" u="sng">
                <a:solidFill>
                  <a:srgbClr val="FF0000"/>
                </a:solidFill>
              </a:rPr>
              <a:t> Compulsory:</a:t>
            </a:r>
            <a:endParaRPr lang="en-US" altLang="zh-CN" sz="3600" b="1" u="sng">
              <a:solidFill>
                <a:srgbClr val="FF0000"/>
              </a:solidFill>
            </a:endParaRPr>
          </a:p>
          <a:p>
            <a:pPr algn="l">
              <a:lnSpc>
                <a:spcPct val="160000"/>
              </a:lnSpc>
            </a:pPr>
            <a:r>
              <a:rPr lang="en-US" altLang="zh-CN" sz="3600" b="1">
                <a:solidFill>
                  <a:srgbClr val="0070C0"/>
                </a:solidFill>
              </a:rPr>
              <a:t>1.  Polish your  writing.</a:t>
            </a:r>
            <a:endParaRPr lang="en-US" altLang="zh-CN" sz="3600" b="1">
              <a:solidFill>
                <a:srgbClr val="0070C0"/>
              </a:solidFill>
            </a:endParaRPr>
          </a:p>
          <a:p>
            <a:pPr algn="l">
              <a:lnSpc>
                <a:spcPct val="160000"/>
              </a:lnSpc>
            </a:pPr>
            <a:r>
              <a:rPr lang="en-US" altLang="zh-CN" sz="3600" b="1">
                <a:solidFill>
                  <a:srgbClr val="0070C0"/>
                </a:solidFill>
                <a:sym typeface="+mn-ea"/>
              </a:rPr>
              <a:t>2.  Spare time to do soup dumplings  for your family.</a:t>
            </a:r>
            <a:endParaRPr lang="en-US" altLang="zh-CN" sz="3600" b="1">
              <a:solidFill>
                <a:srgbClr val="0070C0"/>
              </a:solidFill>
            </a:endParaRPr>
          </a:p>
          <a:p>
            <a:pPr algn="l">
              <a:lnSpc>
                <a:spcPct val="160000"/>
              </a:lnSpc>
            </a:pPr>
            <a:r>
              <a:rPr lang="en-US" altLang="zh-CN" sz="3600" b="1">
                <a:solidFill>
                  <a:srgbClr val="0070C0"/>
                </a:solidFill>
              </a:rPr>
              <a:t> </a:t>
            </a:r>
            <a:r>
              <a:rPr lang="en-US" altLang="zh-CN" sz="3600" b="1" u="sng">
                <a:solidFill>
                  <a:srgbClr val="FF0000"/>
                </a:solidFill>
              </a:rPr>
              <a:t>Optional :</a:t>
            </a:r>
            <a:endParaRPr lang="en-US" altLang="zh-CN" sz="3600" b="1" u="sng">
              <a:solidFill>
                <a:srgbClr val="FF0000"/>
              </a:solidFill>
            </a:endParaRPr>
          </a:p>
          <a:p>
            <a:pPr algn="l">
              <a:lnSpc>
                <a:spcPct val="160000"/>
              </a:lnSpc>
            </a:pPr>
            <a:r>
              <a:rPr lang="en-US" altLang="zh-CN" sz="3600" b="1">
                <a:solidFill>
                  <a:srgbClr val="0070C0"/>
                </a:solidFill>
              </a:rPr>
              <a:t>Read and have a try in continuous writing. (2021</a:t>
            </a:r>
            <a:r>
              <a:rPr lang="zh-CN" altLang="en-US" sz="3600" b="1">
                <a:solidFill>
                  <a:srgbClr val="0070C0"/>
                </a:solidFill>
              </a:rPr>
              <a:t>新高考Ⅰ</a:t>
            </a:r>
            <a:r>
              <a:rPr lang="en-US" altLang="zh-CN" sz="3600" b="1">
                <a:solidFill>
                  <a:srgbClr val="0070C0"/>
                </a:solidFill>
              </a:rPr>
              <a:t>&amp;</a:t>
            </a:r>
            <a:r>
              <a:rPr lang="zh-CN" altLang="en-US" sz="3600" b="1">
                <a:solidFill>
                  <a:srgbClr val="0070C0"/>
                </a:solidFill>
              </a:rPr>
              <a:t>Ⅱ卷</a:t>
            </a:r>
            <a:r>
              <a:rPr lang="en-US" altLang="zh-CN" sz="3600" b="1">
                <a:solidFill>
                  <a:srgbClr val="0070C0"/>
                </a:solidFill>
              </a:rPr>
              <a:t>) </a:t>
            </a:r>
            <a:r>
              <a:rPr lang="zh-CN" altLang="en-US" sz="3600" b="1">
                <a:solidFill>
                  <a:srgbClr val="0070C0"/>
                </a:solidFill>
              </a:rPr>
              <a:t>读后续写</a:t>
            </a:r>
            <a:r>
              <a:rPr lang="en-US" altLang="zh-CN" sz="3600" b="1">
                <a:solidFill>
                  <a:srgbClr val="0070C0"/>
                </a:solidFill>
              </a:rPr>
              <a:t>——A Mother’s Day Surprise</a:t>
            </a:r>
            <a:endParaRPr lang="en-US" altLang="zh-CN" sz="3600" b="1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endParaRPr lang="en-US" altLang="zh-CN" sz="240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endParaRPr lang="en-US" altLang="zh-CN" sz="2400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1"/>
          <p:cNvSpPr/>
          <p:nvPr>
            <p:custDataLst>
              <p:tags r:id="rId1"/>
            </p:custDataLst>
          </p:nvPr>
        </p:nvSpPr>
        <p:spPr>
          <a:xfrm>
            <a:off x="1727835" y="1667510"/>
            <a:ext cx="8828405" cy="2277110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4000" b="0" i="0" u="none" strike="noStrike" kern="1200" cap="none" spc="200" normalizeH="0" baseline="0" noProof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  <a:sym typeface="+mn-ea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-285750" algn="ctr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en-US" altLang="zh-CN" sz="6000" b="1">
                <a:solidFill>
                  <a:schemeClr val="tx2">
                    <a:lumMod val="50000"/>
                  </a:schemeClr>
                </a:solidFill>
                <a:sym typeface="+mn-ea"/>
              </a:rPr>
              <a:t>Thanks for your  time </a:t>
            </a:r>
            <a:endParaRPr lang="en-US" altLang="zh-CN" sz="6000" b="1">
              <a:solidFill>
                <a:schemeClr val="tx2">
                  <a:lumMod val="50000"/>
                </a:schemeClr>
              </a:solidFill>
              <a:sym typeface="+mn-ea"/>
            </a:endParaRPr>
          </a:p>
          <a:p>
            <a:pPr marL="0" lvl="0" indent="-285750" algn="ctr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en-US" altLang="zh-CN" sz="6000" b="1">
                <a:solidFill>
                  <a:schemeClr val="tx2">
                    <a:lumMod val="50000"/>
                  </a:schemeClr>
                </a:solidFill>
                <a:sym typeface="+mn-ea"/>
              </a:rPr>
              <a:t>and attention!</a:t>
            </a:r>
            <a:endParaRPr lang="en-US" altLang="zh-CN" sz="6000" b="1">
              <a:solidFill>
                <a:schemeClr val="tx2">
                  <a:lumMod val="50000"/>
                </a:schemeClr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86080" y="492760"/>
            <a:ext cx="10864850" cy="1499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7030A0"/>
                </a:solidFill>
              </a:rPr>
              <a:t>According to our second passage, what should we pay attention to if we want to be healthy?</a:t>
            </a:r>
            <a:endParaRPr lang="en-US" altLang="zh-CN" sz="3200" b="1">
              <a:solidFill>
                <a:srgbClr val="7030A0"/>
              </a:solidFill>
            </a:endParaRPr>
          </a:p>
          <a:p>
            <a:endParaRPr lang="en-US" altLang="zh-CN" sz="2800"/>
          </a:p>
          <a:p>
            <a:endParaRPr lang="en-US" altLang="zh-CN" sz="28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6255" y="2470150"/>
            <a:ext cx="9073515" cy="2703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√ consume different categories of fresh foods</a:t>
            </a:r>
            <a:endParaRPr lang="en-US" altLang="zh-CN" sz="320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  <a:p>
            <a:endParaRPr lang="en-US" altLang="zh-CN" sz="320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  <a:p>
            <a:r>
              <a:rPr lang="en-US" altLang="zh-CN" sz="320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√ cut down on desserts</a:t>
            </a:r>
            <a:endParaRPr lang="en-US" altLang="zh-CN" sz="3200">
              <a:solidFill>
                <a:srgbClr val="FF0000"/>
              </a:solidFill>
              <a:latin typeface="+mn-ea"/>
              <a:cs typeface="+mn-ea"/>
            </a:endParaRPr>
          </a:p>
          <a:p>
            <a:endParaRPr lang="en-US" altLang="zh-CN" sz="320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  <a:p>
            <a:r>
              <a:rPr lang="en-US" altLang="zh-CN" sz="320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√ eat slowly</a:t>
            </a:r>
            <a:endParaRPr lang="en-US" altLang="zh-CN" sz="320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  <a:p>
            <a:endParaRPr lang="en-US" altLang="zh-CN" sz="280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  <a:p>
            <a:endParaRPr lang="en-US" altLang="zh-CN" sz="2800">
              <a:solidFill>
                <a:srgbClr val="FF0000"/>
              </a:solidFill>
              <a:latin typeface="+mn-ea"/>
              <a:cs typeface="+mn-ea"/>
            </a:endParaRPr>
          </a:p>
          <a:p>
            <a:endParaRPr lang="en-US" altLang="zh-CN" sz="280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5" name="图片 4" descr="u=2352093023,234439903&amp;fm=30&amp;app=106&amp;f=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97195" y="4211320"/>
            <a:ext cx="6694805" cy="26466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5687060" y="720090"/>
            <a:ext cx="6271260" cy="50749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90000"/>
              </a:lnSpc>
            </a:pPr>
            <a:r>
              <a:rPr lang="en-US" altLang="zh-CN" sz="4000">
                <a:solidFill>
                  <a:schemeClr val="dk1"/>
                </a:solidFill>
                <a:latin typeface="+mn-ea"/>
                <a:cs typeface="+mn-ea"/>
              </a:rPr>
              <a:t>Can you say some words about </a:t>
            </a:r>
            <a:r>
              <a:rPr lang="en-US" altLang="zh-CN" sz="400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meat, fruits , </a:t>
            </a:r>
            <a:r>
              <a:rPr lang="en-US" altLang="zh-CN" sz="4000">
                <a:solidFill>
                  <a:schemeClr val="dk1"/>
                </a:solidFill>
                <a:latin typeface="+mn-ea"/>
                <a:cs typeface="+mn-ea"/>
              </a:rPr>
              <a:t>vegetables, </a:t>
            </a:r>
            <a:r>
              <a:rPr lang="en-US" altLang="zh-CN" sz="400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seasonings, and cooking methods</a:t>
            </a:r>
            <a:r>
              <a:rPr lang="en-US" altLang="zh-CN" sz="4000">
                <a:solidFill>
                  <a:schemeClr val="dk1"/>
                </a:solidFill>
                <a:latin typeface="+mn-ea"/>
                <a:cs typeface="+mn-ea"/>
              </a:rPr>
              <a:t>?</a:t>
            </a:r>
            <a:endParaRPr lang="en-US" altLang="zh-CN" sz="4000">
              <a:solidFill>
                <a:schemeClr val="dk1"/>
              </a:solidFill>
              <a:latin typeface="+mn-ea"/>
              <a:cs typeface="+mn-ea"/>
            </a:endParaRPr>
          </a:p>
        </p:txBody>
      </p:sp>
      <p:pic>
        <p:nvPicPr>
          <p:cNvPr id="102" name="图片 101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0015" y="720090"/>
            <a:ext cx="5203825" cy="506158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0" y="27940"/>
          <a:ext cx="12192000" cy="6830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9845"/>
                <a:gridCol w="2406015"/>
                <a:gridCol w="2226310"/>
                <a:gridCol w="2743835"/>
                <a:gridCol w="2245995"/>
              </a:tblGrid>
              <a:tr h="9448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dk1"/>
                          </a:solidFill>
                          <a:latin typeface="+mn-ea"/>
                          <a:cs typeface="+mn-ea"/>
                          <a:sym typeface="+mn-ea"/>
                        </a:rPr>
                        <a:t>meat</a:t>
                      </a:r>
                      <a:endParaRPr lang="en-US" altLang="zh-CN" sz="2800" b="1">
                        <a:solidFill>
                          <a:schemeClr val="dk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dk1"/>
                          </a:solidFill>
                          <a:latin typeface="+mn-ea"/>
                          <a:cs typeface="+mn-ea"/>
                          <a:sym typeface="+mn-ea"/>
                        </a:rPr>
                        <a:t>fruits</a:t>
                      </a:r>
                      <a:endParaRPr lang="en-US" altLang="zh-CN" sz="2800" b="1">
                        <a:solidFill>
                          <a:schemeClr val="dk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dk1"/>
                          </a:solidFill>
                          <a:latin typeface="+mn-ea"/>
                          <a:cs typeface="+mn-ea"/>
                          <a:sym typeface="+mn-ea"/>
                        </a:rPr>
                        <a:t>vegetables</a:t>
                      </a:r>
                      <a:endParaRPr lang="en-US" altLang="zh-CN" sz="2800" b="1">
                        <a:solidFill>
                          <a:schemeClr val="dk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dk1"/>
                          </a:solidFill>
                          <a:latin typeface="+mn-ea"/>
                          <a:cs typeface="+mn-ea"/>
                          <a:sym typeface="+mn-ea"/>
                        </a:rPr>
                        <a:t>seasonings</a:t>
                      </a:r>
                      <a:endParaRPr lang="en-US" altLang="zh-CN" sz="2800" b="1">
                        <a:solidFill>
                          <a:schemeClr val="dk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800">
                          <a:solidFill>
                            <a:schemeClr val="dk1"/>
                          </a:solidFill>
                          <a:latin typeface="+mn-ea"/>
                          <a:cs typeface="+mn-ea"/>
                          <a:sym typeface="+mn-ea"/>
                        </a:rPr>
                        <a:t>调味料</a:t>
                      </a:r>
                      <a:endParaRPr lang="en-US" altLang="zh-CN" sz="2800" b="1">
                        <a:solidFill>
                          <a:schemeClr val="dk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dk1"/>
                          </a:solidFill>
                          <a:latin typeface="+mn-ea"/>
                          <a:cs typeface="+mn-ea"/>
                          <a:sym typeface="+mn-ea"/>
                        </a:rPr>
                        <a:t>cooking methods</a:t>
                      </a:r>
                      <a:endParaRPr lang="en-US" altLang="zh-CN" sz="2800" b="1">
                        <a:solidFill>
                          <a:schemeClr val="dk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/>
                </a:tc>
              </a:tr>
              <a:tr h="5885815">
                <a:tc>
                  <a:txBody>
                    <a:bodyPr/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beef 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mutton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pork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chicken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fish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shrimp </a:t>
                      </a:r>
                      <a:r>
                        <a:rPr lang="zh-CN" altLang="en-US" sz="2400" b="1">
                          <a:latin typeface="+mn-ea"/>
                        </a:rPr>
                        <a:t>虾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ground pork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2400" b="1">
                          <a:latin typeface="+mn-ea"/>
                        </a:rPr>
                        <a:t>肉皮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aspic</a:t>
                      </a:r>
                      <a:r>
                        <a:rPr lang="en-US" altLang="zh-CN" sz="2400" b="1">
                          <a:latin typeface="+mn-ea"/>
                          <a:sym typeface="+mn-ea"/>
                        </a:rPr>
                        <a:t>[ˈæspɪk]</a:t>
                      </a:r>
                      <a:endParaRPr lang="en-US" altLang="zh-CN" sz="2400" b="1">
                        <a:latin typeface="+mn-ea"/>
                        <a:sym typeface="+mn-ea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  <a:sym typeface="+mn-ea"/>
                        </a:rPr>
                        <a:t>肉冻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... </a:t>
                      </a:r>
                      <a:endParaRPr lang="en-US" altLang="zh-CN" sz="2400" b="1">
                        <a:latin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strawberry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lemon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durian </a:t>
                      </a:r>
                      <a:r>
                        <a:rPr lang="zh-CN" altLang="en-US" sz="2400" b="1">
                          <a:latin typeface="+mn-ea"/>
                        </a:rPr>
                        <a:t>榴莲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watermelon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grape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mango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pineapple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kiwi fruit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2400" b="1">
                          <a:latin typeface="+mn-ea"/>
                        </a:rPr>
                        <a:t>猕猴桃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cherry </a:t>
                      </a:r>
                      <a:r>
                        <a:rPr lang="zh-CN" altLang="en-US" sz="2400" b="1">
                          <a:latin typeface="+mn-ea"/>
                        </a:rPr>
                        <a:t>樱桃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...</a:t>
                      </a:r>
                      <a:endParaRPr lang="en-US" altLang="zh-CN" sz="2400" b="1">
                        <a:latin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pumpkin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mushroom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pepper </a:t>
                      </a:r>
                      <a:r>
                        <a:rPr lang="zh-CN" altLang="en-US" sz="2400" b="1">
                          <a:latin typeface="+mn-ea"/>
                        </a:rPr>
                        <a:t>辣椒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cabbage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cucumber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eggplant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spinach</a:t>
                      </a:r>
                      <a:r>
                        <a:rPr lang="zh-CN" altLang="en-US" sz="2400" b="1">
                          <a:latin typeface="+mn-ea"/>
                          <a:sym typeface="+mn-ea"/>
                        </a:rPr>
                        <a:t>菠菜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[ˈspɪnɪtʃ]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onion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broccoli 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2400" b="1">
                          <a:latin typeface="+mn-ea"/>
                        </a:rPr>
                        <a:t>西兰花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[ˈbrɒkəli]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...</a:t>
                      </a:r>
                      <a:endParaRPr lang="en-US" altLang="zh-CN" sz="2400" b="1">
                        <a:latin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green onion </a:t>
                      </a:r>
                      <a:r>
                        <a:rPr lang="zh-CN" altLang="en-US" sz="2400" b="1">
                          <a:latin typeface="+mn-ea"/>
                        </a:rPr>
                        <a:t>葱</a:t>
                      </a:r>
                      <a:r>
                        <a:rPr lang="en-US" altLang="zh-CN" sz="2400" b="1">
                          <a:latin typeface="+mn-ea"/>
                        </a:rPr>
                        <a:t>ginger </a:t>
                      </a:r>
                      <a:r>
                        <a:rPr lang="zh-CN" altLang="en-US" sz="2400" b="1">
                          <a:latin typeface="+mn-ea"/>
                        </a:rPr>
                        <a:t>姜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garlic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salt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vinegar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Sichuan pepper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400" b="1">
                          <a:latin typeface="+mn-ea"/>
                        </a:rPr>
                        <a:t>花椒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cooking wine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400" b="1">
                          <a:latin typeface="+mn-ea"/>
                        </a:rPr>
                        <a:t>料酒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soy sauce 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酱油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+mn-ea"/>
                        <a:sym typeface="+mn-ea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[ˌsɔɪ ˈsɔːs]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+mn-ea"/>
                        <a:sym typeface="+mn-ea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sesame oil 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香油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+mn-ea"/>
                        <a:sym typeface="+mn-ea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[ˈsesəmi] 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+mn-ea"/>
                        <a:sym typeface="+mn-ea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...</a:t>
                      </a:r>
                      <a:endParaRPr lang="en-US" altLang="zh-CN" sz="2400" b="1">
                        <a:latin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fry </a:t>
                      </a:r>
                      <a:r>
                        <a:rPr lang="zh-CN" altLang="en-US" sz="2400" b="1">
                          <a:latin typeface="+mn-ea"/>
                        </a:rPr>
                        <a:t>炒煎炸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cut 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chop </a:t>
                      </a:r>
                      <a:r>
                        <a:rPr lang="zh-CN" altLang="en-US" sz="2400" b="1">
                          <a:latin typeface="+mn-ea"/>
                        </a:rPr>
                        <a:t>剁碎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roll </a:t>
                      </a:r>
                      <a:r>
                        <a:rPr lang="zh-CN" altLang="en-US" sz="2400" b="1">
                          <a:latin typeface="+mn-ea"/>
                        </a:rPr>
                        <a:t>擀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latin typeface="+mn-ea"/>
                          <a:sym typeface="+mn-ea"/>
                        </a:rPr>
                        <a:t>wrap </a:t>
                      </a:r>
                      <a:r>
                        <a:rPr lang="zh-CN" altLang="en-US" sz="2400" b="1">
                          <a:latin typeface="+mn-ea"/>
                          <a:sym typeface="+mn-ea"/>
                        </a:rPr>
                        <a:t>包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boil </a:t>
                      </a:r>
                      <a:r>
                        <a:rPr lang="zh-CN" altLang="en-US" sz="2400" b="1">
                          <a:latin typeface="+mn-ea"/>
                        </a:rPr>
                        <a:t>煮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steam </a:t>
                      </a:r>
                      <a:r>
                        <a:rPr lang="zh-CN" altLang="en-US" sz="2400" b="1">
                          <a:latin typeface="+mn-ea"/>
                        </a:rPr>
                        <a:t>蒸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stew </a:t>
                      </a:r>
                      <a:r>
                        <a:rPr lang="zh-CN" altLang="en-US" sz="2400" b="1">
                          <a:latin typeface="+mn-ea"/>
                        </a:rPr>
                        <a:t>炖</a:t>
                      </a:r>
                      <a:endParaRPr lang="zh-CN" altLang="en-US" sz="2400" b="1">
                        <a:latin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[stjuː]</a:t>
                      </a:r>
                      <a:endParaRPr lang="en-US" altLang="zh-CN" sz="2400" b="1">
                        <a:latin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1">
                          <a:latin typeface="+mn-ea"/>
                        </a:rPr>
                        <a:t>..</a:t>
                      </a:r>
                      <a:endParaRPr lang="en-US" altLang="zh-CN" sz="2400" b="1">
                        <a:latin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483235" y="5107305"/>
            <a:ext cx="484251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3600" b="1">
                <a:solidFill>
                  <a:schemeClr val="dk1"/>
                </a:solidFill>
                <a:latin typeface="+mn-ea"/>
              </a:rPr>
              <a:t>(Xiao long bao)</a:t>
            </a:r>
            <a:endParaRPr lang="en-US" altLang="zh-CN" sz="3600" b="1">
              <a:solidFill>
                <a:schemeClr val="dk1"/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3600" b="1">
                <a:solidFill>
                  <a:schemeClr val="dk1"/>
                </a:solidFill>
                <a:latin typeface="+mn-ea"/>
              </a:rPr>
              <a:t>soup dumplings</a:t>
            </a:r>
            <a:endParaRPr lang="en-US" altLang="zh-CN" sz="3600" b="1">
              <a:solidFill>
                <a:schemeClr val="dk1"/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62625" y="156845"/>
            <a:ext cx="5589270" cy="3729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 sz="3600" b="1">
                <a:solidFill>
                  <a:srgbClr val="002060"/>
                </a:solidFill>
                <a:latin typeface="+mn-ea"/>
                <a:cs typeface="+mn-ea"/>
              </a:rPr>
              <a:t>delicious</a:t>
            </a:r>
            <a:endParaRPr lang="en-US" altLang="zh-CN" sz="3600" b="1">
              <a:solidFill>
                <a:srgbClr val="002060"/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3600" b="1">
                <a:solidFill>
                  <a:srgbClr val="002060"/>
                </a:solidFill>
                <a:latin typeface="+mn-ea"/>
                <a:cs typeface="+mn-ea"/>
              </a:rPr>
              <a:t>tasty</a:t>
            </a:r>
            <a:endParaRPr lang="en-US" altLang="zh-CN" sz="3600" b="1">
              <a:solidFill>
                <a:srgbClr val="002060"/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3600" b="1">
                <a:solidFill>
                  <a:srgbClr val="002060"/>
                </a:solidFill>
                <a:latin typeface="+mn-ea"/>
                <a:cs typeface="+mn-ea"/>
              </a:rPr>
              <a:t>yummy</a:t>
            </a:r>
            <a:endParaRPr lang="en-US" altLang="zh-CN" sz="3600" b="1">
              <a:solidFill>
                <a:srgbClr val="002060"/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3600" b="1">
                <a:solidFill>
                  <a:srgbClr val="002060"/>
                </a:solidFill>
                <a:latin typeface="+mn-ea"/>
                <a:cs typeface="+mn-ea"/>
              </a:rPr>
              <a:t>juicy</a:t>
            </a:r>
            <a:endParaRPr lang="en-US" altLang="zh-CN" sz="3600" b="1">
              <a:solidFill>
                <a:srgbClr val="002060"/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3600" b="1">
                <a:solidFill>
                  <a:srgbClr val="002060"/>
                </a:solidFill>
                <a:latin typeface="+mn-ea"/>
                <a:cs typeface="+mn-ea"/>
              </a:rPr>
              <a:t>delicate</a:t>
            </a:r>
            <a:r>
              <a:rPr lang="zh-CN" altLang="en-US" sz="3600" b="1">
                <a:solidFill>
                  <a:srgbClr val="002060"/>
                </a:solidFill>
                <a:latin typeface="+mn-ea"/>
                <a:cs typeface="+mn-ea"/>
              </a:rPr>
              <a:t>（精致</a:t>
            </a:r>
            <a:r>
              <a:rPr lang="en-US" altLang="zh-CN" sz="3600" b="1">
                <a:solidFill>
                  <a:srgbClr val="002060"/>
                </a:solidFill>
                <a:latin typeface="+mn-ea"/>
                <a:cs typeface="+mn-ea"/>
              </a:rPr>
              <a:t>/</a:t>
            </a:r>
            <a:r>
              <a:rPr lang="zh-CN" altLang="en-US" sz="3600" b="1">
                <a:solidFill>
                  <a:srgbClr val="002060"/>
                </a:solidFill>
                <a:latin typeface="+mn-ea"/>
                <a:cs typeface="+mn-ea"/>
              </a:rPr>
              <a:t>巧的）</a:t>
            </a:r>
            <a:endParaRPr lang="en-US" altLang="zh-CN" sz="3600">
              <a:solidFill>
                <a:srgbClr val="002060"/>
              </a:solidFill>
              <a:latin typeface="幼圆" panose="02010509060101010101" charset="-122"/>
              <a:ea typeface="幼圆" panose="02010509060101010101" charset="-122"/>
            </a:endParaRPr>
          </a:p>
          <a:p>
            <a:pPr>
              <a:lnSpc>
                <a:spcPct val="220000"/>
              </a:lnSpc>
            </a:pPr>
            <a:endParaRPr lang="en-US" altLang="zh-CN" sz="3600">
              <a:solidFill>
                <a:srgbClr val="002060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59475" y="4111625"/>
            <a:ext cx="5027295" cy="24168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 sz="3600" b="1">
                <a:solidFill>
                  <a:srgbClr val="FF0000"/>
                </a:solidFill>
                <a:latin typeface="+mn-ea"/>
              </a:rPr>
              <a:t>        difficult   </a:t>
            </a:r>
            <a:endParaRPr lang="en-US" altLang="zh-CN" sz="3600" b="1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600" b="1">
                <a:solidFill>
                  <a:srgbClr val="FF0000"/>
                </a:solidFill>
                <a:latin typeface="+mn-ea"/>
              </a:rPr>
              <a:t>                    terrible  </a:t>
            </a:r>
            <a:endParaRPr lang="en-US" altLang="zh-CN" sz="3600" b="1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600" b="1">
                <a:solidFill>
                  <a:srgbClr val="FF0000"/>
                </a:solidFill>
                <a:latin typeface="+mn-ea"/>
              </a:rPr>
              <a:t>     horrible</a:t>
            </a:r>
            <a:endParaRPr lang="en-US" altLang="zh-CN" sz="3600" b="1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643245" cy="51073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4" grpId="0"/>
      <p:bldP spid="4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5957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5" y="2480945"/>
            <a:ext cx="4822190" cy="411416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86995" y="144780"/>
            <a:ext cx="12017375" cy="65684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60000"/>
              </a:lnSpc>
            </a:pPr>
            <a:r>
              <a:rPr lang="en-US" sz="3200" b="1" u="sng">
                <a:solidFill>
                  <a:srgbClr val="000000"/>
                </a:solidFill>
                <a:latin typeface="+mn-ea"/>
                <a:cs typeface="+mn-ea"/>
              </a:rPr>
              <a:t>2023</a:t>
            </a:r>
            <a:r>
              <a:rPr lang="zh-CN" sz="3200" b="1" u="sng">
                <a:solidFill>
                  <a:srgbClr val="000000"/>
                </a:solidFill>
                <a:latin typeface="+mn-ea"/>
                <a:cs typeface="+mn-ea"/>
              </a:rPr>
              <a:t>年全国新高考英语Ⅰ卷</a:t>
            </a:r>
            <a:endParaRPr lang="en-US" sz="2800" b="1">
              <a:solidFill>
                <a:srgbClr val="000000"/>
              </a:solidFill>
              <a:latin typeface="+mn-ea"/>
              <a:cs typeface="+mn-ea"/>
            </a:endParaRPr>
          </a:p>
          <a:p>
            <a:pPr indent="0">
              <a:lnSpc>
                <a:spcPct val="160000"/>
              </a:lnSpc>
            </a:pPr>
            <a:r>
              <a:rPr lang="en-US" sz="2800" b="1">
                <a:solidFill>
                  <a:srgbClr val="000000"/>
                </a:solidFill>
                <a:latin typeface="+mn-ea"/>
                <a:cs typeface="+mn-ea"/>
              </a:rPr>
              <a:t>      Xiao long bao (soup dumplings), those amazing constructions of delicate dumpling wrappers, encasing hot, </a:t>
            </a:r>
            <a:r>
              <a:rPr lang="en-US" sz="2800" b="1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tasty </a:t>
            </a:r>
            <a:r>
              <a:rPr lang="en-US" sz="2800" b="1">
                <a:solidFill>
                  <a:srgbClr val="000000"/>
                </a:solidFill>
                <a:latin typeface="+mn-ea"/>
                <a:cs typeface="+mn-ea"/>
              </a:rPr>
              <a:t>soup and sweet, fresh meat, are far and away my favorite Chinese street food.</a:t>
            </a:r>
            <a:r>
              <a:rPr lang="zh-CN" altLang="en-US" sz="2800" b="1">
                <a:solidFill>
                  <a:srgbClr val="000000"/>
                </a:solidFill>
                <a:latin typeface="+mn-ea"/>
                <a:cs typeface="+mn-ea"/>
              </a:rPr>
              <a:t>The dumplings arrive steaming and dangerously hot.To eat one,you have to decide whether </a:t>
            </a:r>
            <a:r>
              <a:rPr lang="en-US" altLang="zh-CN" sz="2800" b="1">
                <a:solidFill>
                  <a:srgbClr val="000000"/>
                </a:solidFill>
                <a:latin typeface="+mn-ea"/>
                <a:cs typeface="+mn-ea"/>
              </a:rPr>
              <a:t>to </a:t>
            </a:r>
            <a:r>
              <a:rPr lang="zh-CN" altLang="en-US" sz="2800" b="1">
                <a:solidFill>
                  <a:srgbClr val="000000"/>
                </a:solidFill>
                <a:latin typeface="+mn-ea"/>
                <a:cs typeface="+mn-ea"/>
              </a:rPr>
              <a:t>bite</a:t>
            </a:r>
            <a:r>
              <a:rPr lang="en-US" altLang="zh-CN" sz="2800" b="1">
                <a:solidFill>
                  <a:srgbClr val="000000"/>
                </a:solidFill>
                <a:latin typeface="+mn-ea"/>
                <a:cs typeface="+mn-ea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+mn-ea"/>
                <a:cs typeface="+mn-ea"/>
              </a:rPr>
              <a:t>a</a:t>
            </a:r>
            <a:r>
              <a:rPr lang="en-US" altLang="zh-CN" sz="2800" b="1">
                <a:solidFill>
                  <a:srgbClr val="000000"/>
                </a:solidFill>
                <a:latin typeface="+mn-ea"/>
                <a:cs typeface="+mn-ea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+mn-ea"/>
                <a:cs typeface="+mn-ea"/>
              </a:rPr>
              <a:t>small hole in it first, releasing the stream and risking a spill(溢出) </a:t>
            </a:r>
            <a:r>
              <a:rPr lang="en-US" altLang="zh-CN" sz="2800" b="1">
                <a:solidFill>
                  <a:srgbClr val="000000"/>
                </a:solidFill>
                <a:latin typeface="+mn-ea"/>
                <a:cs typeface="+mn-ea"/>
              </a:rPr>
              <a:t>or </a:t>
            </a:r>
            <a:r>
              <a:rPr lang="zh-CN" altLang="en-US" sz="2800" b="1">
                <a:solidFill>
                  <a:srgbClr val="000000"/>
                </a:solidFill>
                <a:latin typeface="+mn-ea"/>
                <a:cs typeface="+mn-ea"/>
              </a:rPr>
              <a:t>to put the whole dumpling in your mouth,letting the hot soup explode on your tongue.</a:t>
            </a:r>
            <a:r>
              <a:rPr lang="en-US" altLang="zh-CN" sz="2800" b="1">
                <a:solidFill>
                  <a:srgbClr val="000000"/>
                </a:solidFill>
                <a:latin typeface="+mn-ea"/>
                <a:cs typeface="+mn-ea"/>
              </a:rPr>
              <a:t>.....</a:t>
            </a:r>
            <a:endParaRPr lang="zh-CN" altLang="en-US" sz="2800" b="1">
              <a:solidFill>
                <a:srgbClr val="000000"/>
              </a:solidFill>
              <a:latin typeface="+mn-ea"/>
              <a:cs typeface="+mn-ea"/>
            </a:endParaRPr>
          </a:p>
          <a:p>
            <a:pPr indent="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     </a:t>
            </a:r>
            <a:endParaRPr lang="en-US" altLang="zh-CN" sz="2800">
              <a:solidFill>
                <a:srgbClr val="000000"/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61720" y="0"/>
            <a:ext cx="10805795" cy="5815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310000"/>
              </a:lnSpc>
            </a:pPr>
            <a:r>
              <a:rPr lang="en-US" altLang="zh-CN" sz="4000" b="1">
                <a:solidFill>
                  <a:srgbClr val="FF0000"/>
                </a:solidFill>
                <a:latin typeface="Calibri" panose="020F0502020204030204" charset="0"/>
                <a:cs typeface="+mn-ea"/>
                <a:sym typeface="+mn-ea"/>
              </a:rPr>
              <a:t>① </a:t>
            </a:r>
            <a:r>
              <a:rPr lang="en-US" altLang="zh-CN" sz="40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What are the two ways to eat soup dumplings ?</a:t>
            </a:r>
            <a:endParaRPr lang="en-US" altLang="zh-CN" sz="4000" b="1">
              <a:solidFill>
                <a:srgbClr val="FF0000"/>
              </a:solidFill>
              <a:latin typeface="+mn-ea"/>
              <a:cs typeface="+mn-ea"/>
              <a:sym typeface="+mn-ea"/>
            </a:endParaRPr>
          </a:p>
          <a:p>
            <a:pPr indent="0" algn="l">
              <a:lnSpc>
                <a:spcPct val="310000"/>
              </a:lnSpc>
            </a:pPr>
            <a:r>
              <a:rPr lang="en-US" altLang="zh-CN" sz="40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② Where were soup dumplings born?</a:t>
            </a:r>
            <a:endParaRPr lang="en-US" altLang="zh-CN" sz="4000" b="1">
              <a:solidFill>
                <a:srgbClr val="FF0000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frame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5000_5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a"/>
  <p:tag name="KSO_WM_UNIT_DEC_AREA_ID" val="90886f4dc1634a08929c72e995f893e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968b47d92ca43ef91de625dcad941b4"/>
  <p:tag name="KSO_WM_SLIDE_BACKGROUND_TYPE" val="leftRigh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6df92671f36e41f79059ef6d24cf308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363422b808ae433aa4cc2aa95e7405ac"/>
  <p:tag name="KSO_WM_SLIDE_BACKGROUND_TYPE" val="leftRight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c17992cdd829415684a59c1fae24b2d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cf13440d79264cd28f75505513ce29a6"/>
  <p:tag name="KSO_WM_SLIDE_BACKGROUND_TYPE" val="leftRight"/>
</p:tagLst>
</file>

<file path=ppt/tags/tag104.xml><?xml version="1.0" encoding="utf-8"?>
<p:tagLst xmlns:p="http://schemas.openxmlformats.org/presentationml/2006/main">
  <p:tag name="KSO_WM_SLIDE_BACKGROUND_TYPE" val="leftRight"/>
</p:tagLst>
</file>

<file path=ppt/tags/tag105.xml><?xml version="1.0" encoding="utf-8"?>
<p:tagLst xmlns:p="http://schemas.openxmlformats.org/presentationml/2006/main">
  <p:tag name="KSO_WM_SLIDE_BACKGROUND_TYPE" val="leftRight"/>
</p:tagLst>
</file>

<file path=ppt/tags/tag106.xml><?xml version="1.0" encoding="utf-8"?>
<p:tagLst xmlns:p="http://schemas.openxmlformats.org/presentationml/2006/main">
  <p:tag name="KSO_WM_SLIDE_BACKGROUND_TYPE" val="leftRight"/>
</p:tagLst>
</file>

<file path=ppt/tags/tag107.xml><?xml version="1.0" encoding="utf-8"?>
<p:tagLst xmlns:p="http://schemas.openxmlformats.org/presentationml/2006/main">
  <p:tag name="KSO_WM_SLIDE_BACKGROUND_TYPE" val="leftRight"/>
</p:tagLst>
</file>

<file path=ppt/tags/tag108.xml><?xml version="1.0" encoding="utf-8"?>
<p:tagLst xmlns:p="http://schemas.openxmlformats.org/presentationml/2006/main">
  <p:tag name="KSO_WM_SLIDE_BACKGROUND_TYPE" val="leftRight"/>
</p:tagLst>
</file>

<file path=ppt/tags/tag109.xml><?xml version="1.0" encoding="utf-8"?>
<p:tagLst xmlns:p="http://schemas.openxmlformats.org/presentationml/2006/main">
  <p:tag name="KSO_WM_SLIDE_BACKGROUND_TYPE" val="leftRight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5000_5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a"/>
  <p:tag name="KSO_WM_UNIT_DEC_AREA_ID" val="e42a9e31d4024cd6bdc25fa2aad4c57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9ebbfe319d4ab8bccf46d9660494a6"/>
  <p:tag name="KSO_WM_SLIDE_BACKGROUND_TYPE" val="topBottom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2ef3b8308e9e4c8dbdb0c349cd44942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4ee12db058844e44a0f1066ffe5b27f8"/>
  <p:tag name="KSO_WM_SLIDE_BACKGROUND_TYPE" val="topBottom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596c657d925b4b3b8c1df12c2efab0e3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da8c3d573b6c4233873e6b1bd3adbe94"/>
  <p:tag name="KSO_WM_SLIDE_BACKGROUND_TYPE" val="topBottom"/>
</p:tagLst>
</file>

<file path=ppt/tags/tag113.xml><?xml version="1.0" encoding="utf-8"?>
<p:tagLst xmlns:p="http://schemas.openxmlformats.org/presentationml/2006/main">
  <p:tag name="KSO_WM_SLIDE_BACKGROUND_TYPE" val="topBottom"/>
</p:tagLst>
</file>

<file path=ppt/tags/tag114.xml><?xml version="1.0" encoding="utf-8"?>
<p:tagLst xmlns:p="http://schemas.openxmlformats.org/presentationml/2006/main">
  <p:tag name="KSO_WM_SLIDE_BACKGROUND_TYPE" val="topBottom"/>
</p:tagLst>
</file>

<file path=ppt/tags/tag115.xml><?xml version="1.0" encoding="utf-8"?>
<p:tagLst xmlns:p="http://schemas.openxmlformats.org/presentationml/2006/main">
  <p:tag name="KSO_WM_SLIDE_BACKGROUND_TYPE" val="topBottom"/>
</p:tagLst>
</file>

<file path=ppt/tags/tag116.xml><?xml version="1.0" encoding="utf-8"?>
<p:tagLst xmlns:p="http://schemas.openxmlformats.org/presentationml/2006/main">
  <p:tag name="KSO_WM_SLIDE_BACKGROUND_TYPE" val="topBottom"/>
</p:tagLst>
</file>

<file path=ppt/tags/tag117.xml><?xml version="1.0" encoding="utf-8"?>
<p:tagLst xmlns:p="http://schemas.openxmlformats.org/presentationml/2006/main">
  <p:tag name="KSO_WM_SLIDE_BACKGROUND_TYPE" val="topBottom"/>
</p:tagLst>
</file>

<file path=ppt/tags/tag118.xml><?xml version="1.0" encoding="utf-8"?>
<p:tagLst xmlns:p="http://schemas.openxmlformats.org/presentationml/2006/main">
  <p:tag name="KSO_WM_SLIDE_BACKGROUND_TYPE" val="topBottom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5000_5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a"/>
  <p:tag name="KSO_WM_UNIT_DEC_AREA_ID" val="d09a7162f43f46c485e72e481a4b8f8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c9e63140e6246f1abd22e5ad118bb6e"/>
  <p:tag name="KSO_WM_SLIDE_BACKGROUND_TYPE" val="bottomTop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e1d8a1b993d747a19464b0f97b20f95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ca7538b95545400fb76b942358670690"/>
  <p:tag name="KSO_WM_SLIDE_BACKGROUND_TYPE" val="bottomTop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75283abddb38421e951d1eb498bcfd2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1c5882e916745c8b41e4f13563dc5a4"/>
  <p:tag name="KSO_WM_SLIDE_BACKGROUND_TYPE" val="bottomTop"/>
</p:tagLst>
</file>

<file path=ppt/tags/tag122.xml><?xml version="1.0" encoding="utf-8"?>
<p:tagLst xmlns:p="http://schemas.openxmlformats.org/presentationml/2006/main">
  <p:tag name="KSO_WM_SLIDE_BACKGROUND_TYPE" val="bottomTop"/>
</p:tagLst>
</file>

<file path=ppt/tags/tag123.xml><?xml version="1.0" encoding="utf-8"?>
<p:tagLst xmlns:p="http://schemas.openxmlformats.org/presentationml/2006/main">
  <p:tag name="KSO_WM_SLIDE_BACKGROUND_TYPE" val="bottomTop"/>
</p:tagLst>
</file>

<file path=ppt/tags/tag124.xml><?xml version="1.0" encoding="utf-8"?>
<p:tagLst xmlns:p="http://schemas.openxmlformats.org/presentationml/2006/main">
  <p:tag name="KSO_WM_SLIDE_BACKGROUND_TYPE" val="bottomTop"/>
</p:tagLst>
</file>

<file path=ppt/tags/tag125.xml><?xml version="1.0" encoding="utf-8"?>
<p:tagLst xmlns:p="http://schemas.openxmlformats.org/presentationml/2006/main">
  <p:tag name="KSO_WM_SLIDE_BACKGROUND_TYPE" val="bottomTop"/>
</p:tagLst>
</file>

<file path=ppt/tags/tag126.xml><?xml version="1.0" encoding="utf-8"?>
<p:tagLst xmlns:p="http://schemas.openxmlformats.org/presentationml/2006/main">
  <p:tag name="KSO_WM_SLIDE_BACKGROUND_TYPE" val="bottomTop"/>
</p:tagLst>
</file>

<file path=ppt/tags/tag127.xml><?xml version="1.0" encoding="utf-8"?>
<p:tagLst xmlns:p="http://schemas.openxmlformats.org/presentationml/2006/main">
  <p:tag name="KSO_WM_SLIDE_BACKGROUND_TYPE" val="bottomTop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5000_5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a"/>
  <p:tag name="KSO_WM_UNIT_DEC_AREA_ID" val="cf494dedbc034ffb88fad936ae3d811e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b8bbf4670a344e8abf4fe3fd604199b"/>
  <p:tag name="KSO_WM_SLIDE_BACKGROUND_TYPE" val="navigation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3eadedd866dc4d94bb94f8c565e10f5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1fc8423ecc6b4d72a841b0e8c89471ac"/>
  <p:tag name="KSO_WM_SLIDE_BACKGROUND_TYPE" val="navigation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5224d65a7f324040b0f0bed3a98b602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ddfb6de4b15941449dcc13b36f9923b4"/>
  <p:tag name="KSO_WM_SLIDE_BACKGROUND_TYPE" val="navigation"/>
</p:tagLst>
</file>

<file path=ppt/tags/tag131.xml><?xml version="1.0" encoding="utf-8"?>
<p:tagLst xmlns:p="http://schemas.openxmlformats.org/presentationml/2006/main">
  <p:tag name="KSO_WM_SLIDE_BACKGROUND_TYPE" val="navigation"/>
</p:tagLst>
</file>

<file path=ppt/tags/tag132.xml><?xml version="1.0" encoding="utf-8"?>
<p:tagLst xmlns:p="http://schemas.openxmlformats.org/presentationml/2006/main">
  <p:tag name="KSO_WM_SLIDE_BACKGROUND_TYPE" val="navigation"/>
</p:tagLst>
</file>

<file path=ppt/tags/tag133.xml><?xml version="1.0" encoding="utf-8"?>
<p:tagLst xmlns:p="http://schemas.openxmlformats.org/presentationml/2006/main">
  <p:tag name="KSO_WM_SLIDE_BACKGROUND_TYPE" val="navigation"/>
</p:tagLst>
</file>

<file path=ppt/tags/tag134.xml><?xml version="1.0" encoding="utf-8"?>
<p:tagLst xmlns:p="http://schemas.openxmlformats.org/presentationml/2006/main">
  <p:tag name="KSO_WM_SLIDE_BACKGROUND_TYPE" val="navigation"/>
</p:tagLst>
</file>

<file path=ppt/tags/tag135.xml><?xml version="1.0" encoding="utf-8"?>
<p:tagLst xmlns:p="http://schemas.openxmlformats.org/presentationml/2006/main">
  <p:tag name="KSO_WM_SLIDE_BACKGROUND_TYPE" val="navigation"/>
</p:tagLst>
</file>

<file path=ppt/tags/tag136.xml><?xml version="1.0" encoding="utf-8"?>
<p:tagLst xmlns:p="http://schemas.openxmlformats.org/presentationml/2006/main">
  <p:tag name="KSO_WM_SLIDE_BACKGROUND_TYPE" val="navigation"/>
</p:tagLst>
</file>

<file path=ppt/tags/tag137.xml><?xml version="1.0" encoding="utf-8"?>
<p:tagLst xmlns:p="http://schemas.openxmlformats.org/presentationml/2006/main">
  <p:tag name="KSO_WM_SLIDE_BACKGROUND_TYPE" val="navigation"/>
</p:tagLst>
</file>

<file path=ppt/tags/tag138.xml><?xml version="1.0" encoding="utf-8"?>
<p:tagLst xmlns:p="http://schemas.openxmlformats.org/presentationml/2006/main">
  <p:tag name="KSO_WM_SLIDE_BACKGROUND_TYPE" val="navigation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5000_5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a"/>
  <p:tag name="KSO_WM_UNIT_DEC_AREA_ID" val="76332a86dd6644f6bdd25cdaf6b479fa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dac3c86e88b54ab7b0bd059481d4b4a9"/>
  <p:tag name="KSO_WM_SLIDE_BACKGROUND_TYPE" val="bel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6b1856f37a3f44feb895627a253e9cb1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e183215704a94f85b4e6ec584fd80e20"/>
  <p:tag name="KSO_WM_SLIDE_BACKGROUND_TYPE" val="belt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5d49d611795f4fa0be0c78a3e84ef22f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7367b0ffda44840ac70efa2ba8b7dc9"/>
  <p:tag name="KSO_WM_SLIDE_BACKGROUND_TYPE" val="belt"/>
</p:tagLst>
</file>

<file path=ppt/tags/tag142.xml><?xml version="1.0" encoding="utf-8"?>
<p:tagLst xmlns:p="http://schemas.openxmlformats.org/presentationml/2006/main">
  <p:tag name="KSO_WM_SLIDE_BACKGROUND_TYPE" val="belt"/>
</p:tagLst>
</file>

<file path=ppt/tags/tag143.xml><?xml version="1.0" encoding="utf-8"?>
<p:tagLst xmlns:p="http://schemas.openxmlformats.org/presentationml/2006/main">
  <p:tag name="KSO_WM_SLIDE_BACKGROUND_TYPE" val="belt"/>
</p:tagLst>
</file>

<file path=ppt/tags/tag144.xml><?xml version="1.0" encoding="utf-8"?>
<p:tagLst xmlns:p="http://schemas.openxmlformats.org/presentationml/2006/main">
  <p:tag name="KSO_WM_SLIDE_BACKGROUND_TYPE" val="belt"/>
</p:tagLst>
</file>

<file path=ppt/tags/tag145.xml><?xml version="1.0" encoding="utf-8"?>
<p:tagLst xmlns:p="http://schemas.openxmlformats.org/presentationml/2006/main">
  <p:tag name="KSO_WM_SLIDE_BACKGROUND_TYPE" val="belt"/>
</p:tagLst>
</file>

<file path=ppt/tags/tag146.xml><?xml version="1.0" encoding="utf-8"?>
<p:tagLst xmlns:p="http://schemas.openxmlformats.org/presentationml/2006/main">
  <p:tag name="KSO_WM_SLIDE_BACKGROUND_TYPE" val="belt"/>
</p:tagLst>
</file>

<file path=ppt/tags/tag147.xml><?xml version="1.0" encoding="utf-8"?>
<p:tagLst xmlns:p="http://schemas.openxmlformats.org/presentationml/2006/main">
  <p:tag name="KSO_WM_TEMPLATE_CATEGORY" val="custom"/>
  <p:tag name="KSO_WM_TEMPLATE_INDEX" val="20205000"/>
</p:tagLst>
</file>

<file path=ppt/tags/tag148.xml><?xml version="1.0" encoding="utf-8"?>
<p:tagLst xmlns:p="http://schemas.openxmlformats.org/presentationml/2006/main">
  <p:tag name="KSO_WM_TEMPLATE_CATEGORY" val="custom"/>
  <p:tag name="KSO_WM_TEMPLATE_INDEX" val="20205000"/>
</p:tagLst>
</file>

<file path=ppt/tags/tag149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00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00"/>
</p:tagLst>
</file>

<file path=ppt/tags/tag151.xml><?xml version="1.0" encoding="utf-8"?>
<p:tagLst xmlns:p="http://schemas.openxmlformats.org/presentationml/2006/main">
  <p:tag name="KSO_WM_UNIT_DEFAULT_FONT" val="18;28;2"/>
  <p:tag name="KSO_WM_UNIT_BLOCK" val="0"/>
  <p:tag name="KSO_WM_UNIT_ISCONTENTSTITLE" val="0"/>
  <p:tag name="KSO_WM_UNIT_ISNUMDGMTITLE" val="0"/>
  <p:tag name="KSO_WM_UNIT_PRESET_TEXT" val="单/击/此/处/添/加/副/标/题/内/容"/>
  <p:tag name="KSO_WM_UNIT_NOCLEAR" val="0"/>
  <p:tag name="KSO_WM_UNIT_VALUE" val="5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00_1*b*1"/>
  <p:tag name="KSO_WM_TEMPLATE_CATEGORY" val="custom"/>
  <p:tag name="KSO_WM_TEMPLATE_INDEX" val="20205000"/>
  <p:tag name="KSO_WM_UNIT_LAYERLEVEL" val="1"/>
  <p:tag name="KSO_WM_TAG_VERSION" val="1.0"/>
  <p:tag name="KSO_WM_BEAUTIFY_FLAG" val="#wm#"/>
  <p:tag name="KSO_WM_CHIP_GROUPID" val="5ebd04330ac41c4a0a525403"/>
  <p:tag name="KSO_WM_CHIP_XID" val="5ebd04330ac41c4a0a525404"/>
  <p:tag name="KSO_WM_UNIT_DEC_AREA_ID" val="98dc1a418140432db8348c8481368eaf"/>
  <p:tag name="KSO_WM_CHIP_FILLAREA_FILL_RULE" val="{&quot;fill_align&quot;:&quot;cm&quot;,&quot;fill_mode&quot;:&quot;adaptive&quot;,&quot;sacle_strategy&quot;:&quot;smart&quot;}"/>
  <p:tag name="KSO_WM_ASSEMBLE_CHIP_INDEX" val="248fe057545943309d9f640ee8ad7637"/>
  <p:tag name="KSO_WM_UNIT_TEXT_FILL_FORE_SCHEMECOLOR_INDEX_BRIGHTNESS" val="0.35"/>
  <p:tag name="KSO_WM_UNIT_TEXT_FILL_FORE_SCHEMECOLOR_INDEX" val="13"/>
  <p:tag name="KSO_WM_UNIT_TEXT_FILL_TYPE" val="1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00"/>
  <p:tag name="KSO_WM_CHIP_INFOS" val="{&quot;layout_type&quot;:&quot;formiddle3&quot;,&quot;slide_type&quot;:[&quot;title&quot;],&quot;aspect_ratio&quot;:&quot;16:9&quot;}"/>
  <p:tag name="KSO_WM_CHIP_XID" val="5ebe041a0ac41c4a0a52557e"/>
  <p:tag name="KSO_WM_CHIP_FILLPROP" val="[[{&quot;fill_id&quot;:&quot;0fc8cb0b5be24332a6c5a6db9e174d8a&quot;,&quot;fill_align&quot;:&quot;cm&quot;,&quot;text_align&quot;:&quot;cm&quot;,&quot;text_direction&quot;:&quot;horizontal&quot;,&quot;chip_types&quot;:[&quot;text&quot;,&quot;header&quot;]}]]"/>
  <p:tag name="KSO_WM_SLIDE_ID" val="custom20205000_1"/>
  <p:tag name="KSO_WM_TEMPLATE_SUBCATEGORY" val="21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SLIDE_SIZE" val="700*380"/>
  <p:tag name="KSO_WM_SLIDE_POSITION" val="130*79"/>
  <p:tag name="KSO_WM_TAG_VERSION" val="1.0"/>
  <p:tag name="KSO_WM_SLIDE_LAYOUT" val="a_b"/>
  <p:tag name="KSO_WM_SLIDE_LAYOUT_CNT" val="1_1"/>
  <p:tag name="KSO_WM_CHIP_GROUPID" val="5ebf6661ddc3daf3fef3f760"/>
  <p:tag name="KSO_WM_SLIDE_LAYOUT_INFO" val="{&quot;id&quot;:&quot;2020-09-29T16:57:01&quot;,&quot;maxSize&quot;:{&quot;size1&quot;:57.41335200557001},&quot;minSize&quot;:{&quot;size1&quot;:37.91335200557002},&quot;normalSize&quot;:{&quot;size1&quot;:49.51335200557002},&quot;subLayout&quot;:[{&quot;id&quot;:&quot;2020-09-29T16:57:01&quot;,&quot;margin&quot;:{&quot;bottom&quot;:0.15363384783267975,&quot;left&quot;:4.589639186859131,&quot;right&quot;:4.582406520843506,&quot;top&quot;:6.188326358795166},&quot;type&quot;:0},{&quot;id&quot;:&quot;2020-09-29T16:57:01&quot;,&quot;margin&quot;:{&quot;bottom&quot;:6.188331127166748,&quot;left&quot;:4.589639186859131,&quot;right&quot;:4.582406520843506,&quot;top&quot;:0.21678297221660614},&quot;type&quot;:0}],&quot;type&quot;:0}"/>
  <p:tag name="KSO_WM_SLIDE_BK_DARK_LIGHT" val="2"/>
  <p:tag name="KSO_WM_SLIDE_BACKGROUND_TYPE" val="general"/>
  <p:tag name="KSO_WM_SLIDE_SUPPORT_FEATURE_TYPE" val="0"/>
  <p:tag name="KSO_WM_TEMPLATE_MASTER_THUMB_INDEX" val="12"/>
  <p:tag name="KSO_WM_TEMPLATE_ASSEMBLE_XID" val="5f72f6980ff15d9a40f6d910"/>
  <p:tag name="KSO_WM_TEMPLATE_ASSEMBLE_GROUPID" val="5f72dcede9a9ac260a3f6c35"/>
  <p:tag name="KSO_WM_TEMPLATE_THUMBS_INDEX" val="1、2、3、4、7、49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  <p:tag name="KSO_WM_SLIDE_BACKGROUND_TYPE" val="general"/>
</p:tagLst>
</file>

<file path=ppt/tags/tag15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158.xml><?xml version="1.0" encoding="utf-8"?>
<p:tagLst xmlns:p="http://schemas.openxmlformats.org/presentationml/2006/main">
  <p:tag name="KSO_WM_BEAUTIFY_FLAG" val=""/>
  <p:tag name="TABLE_ENDDRAG_ORIGIN_RECT" val="953*537"/>
  <p:tag name="TABLE_ENDDRAG_RECT" val="0*2*953*537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  <p:tag name="KSO_WM_SLIDE_BACKGROUND_TYPE" val="general"/>
</p:tagLst>
</file>

<file path=ppt/tags/tag16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  <p:tag name="KSO_WM_SLIDE_BACKGROUND_TYPE" val="general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edad89440bff4413819862f53df90a8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cb95ab6e26c45adbb3ad2c0cfc2695c"/>
  <p:tag name="KSO_WM_SLIDE_BACKGROUND_TYPE" val="general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  <p:tag name="KSO_WM_SLIDE_BACKGROUND_TYPE" val="general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  <p:tag name="KSO_WM_SLIDE_BACKGROUND_TYPE" val="general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  <p:tag name="KSO_WM_SLIDE_BACKGROUND_TYPE" val="general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  <p:tag name="KSO_WM_SLIDE_BACKGROUND_TYPE" val="general"/>
</p:tagLst>
</file>

<file path=ppt/tags/tag173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</p:tagLst>
</file>

<file path=ppt/tags/tag174.xml><?xml version="1.0" encoding="utf-8"?>
<p:tagLst xmlns:p="http://schemas.openxmlformats.org/presentationml/2006/main">
  <p:tag name="KSO_WM_UNIT_TEXTBOXSTYLE_SHAPETYPE" val="1"/>
  <p:tag name="KSO_WM_UNIT_TEXTBOXSTYLE_ADJUSTLEFT" val="0_35.14552"/>
  <p:tag name="KSO_WM_UNIT_TEXTBOXSTYLE_ADJUSTTOP" val="0_282.0435"/>
  <p:tag name="KSO_WM_UNIT_TEXTBOXSTYLE_DECORATEINDEX" val="1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49_1*i*1"/>
  <p:tag name="KSO_WM_TEMPLATE_CATEGORY" val="mixed"/>
  <p:tag name="KSO_WM_TEMPLATE_INDEX" val="20202549"/>
  <p:tag name="KSO_WM_UNIT_LAYERLEVEL" val="1"/>
  <p:tag name="KSO_WM_TAG_VERSION" val="1.0"/>
  <p:tag name="KSO_WM_UNIT_TEXTBOXSTYLE_GUID" val="{bb9597a2-2ef5-49db-b9c7-a539a8a557c7}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i"/>
  <p:tag name="KSO_WM_UNIT_INDEX" val="2"/>
  <p:tag name="KSO_WM_UNIT_ID" val="mixed20202549_1*i*2"/>
  <p:tag name="KSO_WM_TEMPLATE_CATEGORY" val="mixed"/>
  <p:tag name="KSO_WM_TEMPLATE_INDEX" val="20202549"/>
  <p:tag name="KSO_WM_UNIT_LAYERLEVEL" val="1"/>
  <p:tag name="KSO_WM_TAG_VERSION" val="1.0"/>
  <p:tag name="KSO_WM_BEAUTIFY_FLAG" val="#wm#"/>
  <p:tag name="KSO_WM_UNIT_FILL_FORE_SCHEMECOLOR_INDEX_BRIGHTNESS" val="-0.1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i"/>
  <p:tag name="KSO_WM_UNIT_INDEX" val="3"/>
  <p:tag name="KSO_WM_UNIT_ID" val="mixed20202549_1*i*3"/>
  <p:tag name="KSO_WM_TEMPLATE_CATEGORY" val="mixed"/>
  <p:tag name="KSO_WM_TEMPLATE_INDEX" val="20202549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77.xml><?xml version="1.0" encoding="utf-8"?>
<p:tagLst xmlns:p="http://schemas.openxmlformats.org/presentationml/2006/main">
  <p:tag name="KSO_WM_UNIT_TEXTBOXSTYLE_SHAPETYPE" val="1"/>
  <p:tag name="KSO_WM_UNIT_TEXTBOXSTYLE_ADJUSTLEFT" val="0_191.6372"/>
  <p:tag name="KSO_WM_UNIT_TEXTBOXSTYLE_ADJUSTTOP" val="0_282.0435"/>
  <p:tag name="KSO_WM_UNIT_TEXTBOXSTYLE_DECORATEINDEX" val="2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49_1*i*4"/>
  <p:tag name="KSO_WM_TEMPLATE_CATEGORY" val="mixed"/>
  <p:tag name="KSO_WM_TEMPLATE_INDEX" val="20202549"/>
  <p:tag name="KSO_WM_UNIT_LAYERLEVEL" val="1"/>
  <p:tag name="KSO_WM_TAG_VERSION" val="1.0"/>
  <p:tag name="KSO_WM_UNIT_TEXTBOXSTYLE_GUID" val="{bb9597a2-2ef5-49db-b9c7-a539a8a557c7}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i"/>
  <p:tag name="KSO_WM_UNIT_INDEX" val="5"/>
  <p:tag name="KSO_WM_UNIT_ID" val="mixed20202549_1*i*5"/>
  <p:tag name="KSO_WM_TEMPLATE_CATEGORY" val="mixed"/>
  <p:tag name="KSO_WM_TEMPLATE_INDEX" val="20202549"/>
  <p:tag name="KSO_WM_UNIT_LAYERLEVEL" val="1"/>
  <p:tag name="KSO_WM_TAG_VERSION" val="1.0"/>
  <p:tag name="KSO_WM_BEAUTIFY_FLAG" val="#wm#"/>
  <p:tag name="KSO_WM_UNIT_FILL_FORE_SCHEMECOLOR_INDEX_BRIGHTNESS" val="-0.1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i"/>
  <p:tag name="KSO_WM_UNIT_INDEX" val="6"/>
  <p:tag name="KSO_WM_UNIT_ID" val="mixed20202549_1*i*6"/>
  <p:tag name="KSO_WM_TEMPLATE_CATEGORY" val="mixed"/>
  <p:tag name="KSO_WM_TEMPLATE_INDEX" val="20202549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i"/>
  <p:tag name="KSO_WM_UNIT_INDEX" val="9"/>
  <p:tag name="KSO_WM_UNIT_ID" val="mixed20202549_1*i*9"/>
  <p:tag name="KSO_WM_TEMPLATE_CATEGORY" val="mixed"/>
  <p:tag name="KSO_WM_TEMPLATE_INDEX" val="20202549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81.xml><?xml version="1.0" encoding="utf-8"?>
<p:tagLst xmlns:p="http://schemas.openxmlformats.org/presentationml/2006/main">
  <p:tag name="KSO_WM_UNIT_TEXTBOXSTYLE_SHAPETYPE" val="0"/>
  <p:tag name="KSO_WM_UNIT_TEXTBOXSTYLE_TEMPLATETYPE" val="9"/>
  <p:tag name="KSO_WM_UNIT_PRESET_TEXT" val="我们能实现，图文排版，让我们能实现，图文排版，让图图片&#13;您的正文已经经简明扼要，字字珠玑。&#13;您的正文已经经简明扼要，字字珠玑。&#13;您的正文已经经简明扼要，字字珠玑。&#13;您的正文已经经简明扼要，字字珠玑。&#13;我们能实现，图文排版，让我们能实现，图文排版，让图图片"/>
  <p:tag name="KSO_WM_UNIT_NOCLEAR" val="1"/>
  <p:tag name="KSO_WM_UNIT_SHOW_EDIT_AREA_INDICATION" val="0"/>
  <p:tag name="KSO_WM_UNIT_VALUE" val="234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49_1*f*1"/>
  <p:tag name="KSO_WM_TEMPLATE_CATEGORY" val="mixed"/>
  <p:tag name="KSO_WM_TEMPLATE_INDEX" val="20202549"/>
  <p:tag name="KSO_WM_UNIT_LAYERLEVEL" val="1"/>
  <p:tag name="KSO_WM_TAG_VERSION" val="1.0"/>
  <p:tag name="KSO_WM_UNIT_TEXTBOXSTYLE_GUID" val="{bb9597a2-2ef5-49db-b9c7-a539a8a557c7}"/>
  <p:tag name="KSO_WM_UNIT_TEXTBOXSTYLE_TEMPLATEID" val="3139431"/>
  <p:tag name="KSO_WM_UNIT_TEXTBOXSTYLE_TYPE" val="8"/>
</p:tagLst>
</file>

<file path=ppt/tags/tag182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  <p:tag name="KSO_WM_SLIDE_BACKGROUND_TYPE" val="general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87.xml><?xml version="1.0" encoding="utf-8"?>
<p:tagLst xmlns:p="http://schemas.openxmlformats.org/presentationml/2006/main">
  <p:tag name="KSO_WM_UNIT_LINE_FORE_SCHEMECOLOR_INDEX_BRIGHTNESS" val="0"/>
  <p:tag name="KSO_WM_UNIT_LINE_FORE_SCHEMECOLOR_INDEX" val="15"/>
  <p:tag name="KSO_WM_UNIT_LINE_FILL_TYPE" val="2"/>
</p:tagLst>
</file>

<file path=ppt/tags/tag1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  <p:tag name="KSO_WM_SLIDE_BACKGROUND_TYPE" val="general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edad89440bff4413819862f53df90a8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cb95ab6e26c45adbb3ad2c0cfc2695c"/>
  <p:tag name="KSO_WM_SLIDE_BACKGROUND_TYPE" val="general"/>
</p:tagLst>
</file>

<file path=ppt/tags/tag19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9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9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9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9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9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9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9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  <p:tag name="KSO_WM_SLIDE_BACKGROUND_TYPE" val="general"/>
</p:tagLst>
</file>

<file path=ppt/tags/tag201.xml><?xml version="1.0" encoding="utf-8"?>
<p:tagLst xmlns:p="http://schemas.openxmlformats.org/presentationml/2006/main">
  <p:tag name="KSO_WM_BEAUTIFY_FLAG" val="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5"/>
  <p:tag name="KSO_WM_UNIT_TEXT_FILL_TYPE" val="1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  <p:tag name="KSO_WM_SLIDE_BACKGROUND_TYPE" val="general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edad89440bff4413819862f53df90a8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cb95ab6e26c45adbb3ad2c0cfc2695c"/>
  <p:tag name="KSO_WM_SLIDE_BACKGROUND_TYPE" val="general"/>
</p:tagLst>
</file>

<file path=ppt/tags/tag20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074*4238*1050*105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  <p:tag name="KSO_WM_SLIDE_BACKGROUND_TYPE" val="general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5"/>
  <p:tag name="KSO_WM_UNIT_TEXT_FILL_TYPE" val="1"/>
</p:tagLst>
</file>

<file path=ppt/tags/tag211.xml><?xml version="1.0" encoding="utf-8"?>
<p:tagLst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  <p:tag name="KSO_WM_SLIDE_BACKGROUND_TYPE" val="general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edad89440bff4413819862f53df90a8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cb95ab6e26c45adbb3ad2c0cfc2695c"/>
  <p:tag name="KSO_WM_SLIDE_BACKGROUND_TYPE" val="general"/>
</p:tagLst>
</file>

<file path=ppt/tags/tag21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76*4352*646*64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  <p:tag name="KSO_WM_SLIDE_BACKGROUND_TYPE" val="general"/>
</p:tagLst>
</file>

<file path=ppt/tags/tag22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2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  <p:tag name="KSO_WM_SLIDE_BACKGROUND_TYPE" val="general"/>
</p:tagLst>
</file>

<file path=ppt/tags/tag225.xml><?xml version="1.0" encoding="utf-8"?>
<p:tagLst xmlns:p="http://schemas.openxmlformats.org/presentationml/2006/main">
  <p:tag name="KSO_WM_BEAUTIFY_FLAG" val=""/>
  <p:tag name="KSO_WM_UNIT_TEXT_FILL_FORE_SCHEMECOLOR_INDEX_BRIGHTNESS" val="0"/>
  <p:tag name="KSO_WM_UNIT_TEXT_FILL_FORE_SCHEMECOLOR_INDEX" val="5"/>
  <p:tag name="KSO_WM_UNIT_TEXT_FILL_TYPE" val="1"/>
</p:tagLst>
</file>

<file path=ppt/tags/tag226.xml><?xml version="1.0" encoding="utf-8"?>
<p:tagLst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227.xml><?xml version="1.0" encoding="utf-8"?>
<p:tagLst xmlns:p="http://schemas.openxmlformats.org/presentationml/2006/main">
  <p:tag name="KSO_WM_BEAUTIFY_FLAG" val="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1.xml><?xml version="1.0" encoding="utf-8"?>
<p:tagLst xmlns:p="http://schemas.openxmlformats.org/presentationml/2006/main">
  <p:tag name="TABLE_ENDDRAG_ORIGIN_RECT" val="943*517"/>
  <p:tag name="TABLE_ENDDRAG_RECT" val="10*9*943*517"/>
</p:tagLst>
</file>

<file path=ppt/tags/tag2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  <p:tag name="KSO_WM_SLIDE_BACKGROUND_TYPE" val="general"/>
</p:tagLst>
</file>

<file path=ppt/tags/tag2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2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  <p:tag name="KSO_WM_SLIDE_BACKGROUND_TYPE" val="general"/>
</p:tagLst>
</file>

<file path=ppt/tags/tag238.xml><?xml version="1.0" encoding="utf-8"?>
<p:tagLst xmlns:p="http://schemas.openxmlformats.org/presentationml/2006/main">
  <p:tag name="TABLE_ENDDRAG_ORIGIN_RECT" val="916*431"/>
  <p:tag name="TABLE_ENDDRAG_RECT" val="11*49*916*431"/>
  <p:tag name="TABLE_AUTOADJUST_FLAG" val="1"/>
  <p:tag name="KSO_WM_BEAUTIFY_FLAG" val=""/>
</p:tagLst>
</file>

<file path=ppt/tags/tag2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00_49*b*1"/>
  <p:tag name="KSO_WM_TEMPLATE_CATEGORY" val="custom"/>
  <p:tag name="KSO_WM_TEMPLATE_INDEX" val="20205000"/>
  <p:tag name="KSO_WM_UNIT_LAYERLEVEL" val="1"/>
  <p:tag name="KSO_WM_TAG_VERSION" val="1.0"/>
  <p:tag name="KSO_WM_BEAUTIFY_FLAG" val="#wm#"/>
  <p:tag name="KSO_WM_UNIT_PRESET_TEXT" val="单/击/此/处/添/加/副/标/题"/>
  <p:tag name="KSO_WM_UNIT_DEFAULT_FONT" val="24;44;4"/>
  <p:tag name="KSO_WM_UNIT_BLOCK" val="0"/>
  <p:tag name="KSO_WM_UNIT_DEC_AREA_ID" val="6322255877414dac8735dc0bab391ec6"/>
  <p:tag name="KSO_WM_CHIP_GROUPID" val="5ebf634c0ac41c4a0a52586d"/>
  <p:tag name="KSO_WM_CHIP_XID" val="5ebf634c0ac41c4a0a52586e"/>
  <p:tag name="KSO_WM_CHIP_FILLAREA_FILL_RULE" val="{&quot;fill_align&quot;:&quot;cm&quot;,&quot;fill_mode&quot;:&quot;adaptive&quot;,&quot;sacle_strategy&quot;:&quot;smart&quot;}"/>
  <p:tag name="KSO_WM_ASSEMBLE_CHIP_INDEX" val="0870df633efd49d6b2e8d8c42bed91d5"/>
  <p:tag name="KSO_WM_UNIT_TEXT_FILL_FORE_SCHEMECOLOR_INDEX_BRIGHTNESS" val="0.35"/>
  <p:tag name="KSO_WM_UNIT_TEXT_FILL_FORE_SCHEMECOLOR_INDEX" val="13"/>
  <p:tag name="KSO_WM_UNIT_TEXT_FILL_TYPE" val="1"/>
</p:tagLst>
</file>

<file path=ppt/tags/tag2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00"/>
  <p:tag name="KSO_WM_SLIDE_BACKGROUND_TYPE" val="general"/>
  <p:tag name="KSO_WM_CHIP_INFOS" val="{&quot;layout_type&quot;:&quot;formiddle&quot;,&quot;slide_type&quot;:[&quot;endPage&quot;],&quot;aspect_ratio&quot;:&quot;16:9&quot;}"/>
  <p:tag name="KSO_WM_CHIP_XID" val="5ec34a930ac41c4a0a525d3c"/>
  <p:tag name="KSO_WM_CHIP_FILLPROP" val="[[{&quot;fill_id&quot;:&quot;ec905e4ba1574a7a8cf2c58eed8cd40d&quot;,&quot;fill_align&quot;:&quot;cm&quot;,&quot;text_align&quot;:&quot;cm&quot;,&quot;text_direction&quot;:&quot;horizontal&quot;,&quot;chip_types&quot;:[&quot;text&quot;,&quot;header&quot;]}]]"/>
  <p:tag name="KSO_WM_SLIDE_ID" val="custom20205000_49"/>
  <p:tag name="KSO_WM_TEMPLATE_SUBCATEGORY" val="21"/>
  <p:tag name="KSO_WM_TEMPLATE_MASTER_TYPE" val="1"/>
  <p:tag name="KSO_WM_TEMPLATE_COLOR_TYPE" val="1"/>
  <p:tag name="KSO_WM_SLIDE_TYPE" val="endPage"/>
  <p:tag name="KSO_WM_SLIDE_SUBTYPE" val="pureTxt"/>
  <p:tag name="KSO_WM_SLIDE_ITEM_CNT" val="0"/>
  <p:tag name="KSO_WM_SLIDE_INDEX" val="49"/>
  <p:tag name="KSO_WM_SLIDE_SIZE" val="500*460"/>
  <p:tag name="KSO_WM_SLIDE_POSITION" val="230*39"/>
  <p:tag name="KSO_WM_TAG_VERSION" val="1.0"/>
  <p:tag name="KSO_WM_SLIDE_LAYOUT" val="a_b"/>
  <p:tag name="KSO_WM_SLIDE_LAYOUT_CNT" val="1_1"/>
  <p:tag name="KSO_WM_CHIP_GROUPID" val="5ebf6661ddc3daf3fef3f760"/>
  <p:tag name="KSO_WM_SLIDE_LAYOUT_INFO" val="{&quot;id&quot;:&quot;2020-09-29T16:58:11&quot;,&quot;maxSize&quot;:{&quot;size1&quot;:55.92548443829571},&quot;minSize&quot;:{&quot;size1&quot;:40.82548443829572},&quot;normalSize&quot;:{&quot;size1&quot;:53.02548443829572},&quot;subLayout&quot;:[{&quot;id&quot;:&quot;2020-09-29T16:58:11&quot;,&quot;margin&quot;:{&quot;bottom&quot;:0.20011958479881287,&quot;left&quot;:8.11388874053955,&quot;right&quot;:8.113747596740723,&quot;top&quot;:6.140624523162842},&quot;type&quot;:0},{&quot;id&quot;:&quot;2020-09-29T16:58:11&quot;,&quot;margin&quot;:{&quot;bottom&quot;:6.140646457672119,&quot;left&quot;:8.11388874053955,&quot;right&quot;:8.113747596740723,&quot;top&quot;:0.17558881640434265},&quot;type&quot;:0}],&quot;type&quot;:0}"/>
  <p:tag name="KSO_WM_SLIDE_BK_DARK_LIGHT" val="2"/>
  <p:tag name="KSO_WM_SLIDE_SUPPORT_FEATURE_TYPE" val="0"/>
  <p:tag name="KSO_WM_TEMPLATE_ASSEMBLE_XID" val="5f72f6980ff15d9a40f6d9b6"/>
  <p:tag name="KSO_WM_TEMPLATE_ASSEMBLE_GROUPID" val="5f72dcede9a9ac260a3f6c35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v"/>
  <p:tag name="KSO_WM_UNIT_TYPE" val="i"/>
  <p:tag name="KSO_WM_UNIT_INDEX" val="1"/>
  <p:tag name="KSO_WM_UNIT_ID" val="chip20205000_1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6"/>
  <p:tag name="KSO_WM_UNIT_DEC_AREA_ID" val="33e836ece5e744fd88e297e27569180c"/>
  <p:tag name="KSO_WM_UNIT_DECORATE_INFO" val=""/>
  <p:tag name="KSO_WM_UNIT_SM_LIMIT_TYPE" val="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ff05cb64d01411c8822c0e128a6c1cd"/>
</p:tagLst>
</file>

<file path=ppt/tags/tag63.xml><?xml version="1.0" encoding="utf-8"?>
<p:tagLst xmlns:p="http://schemas.openxmlformats.org/presentationml/2006/main">
  <p:tag name="KSO_WM_UNIT_DEFAULT_FONT" val="18;28;2"/>
  <p:tag name="KSO_WM_UNIT_BLOCK" val="0"/>
  <p:tag name="KSO_WM_UNIT_ISCONTENTSTITLE" val="0"/>
  <p:tag name="KSO_WM_UNIT_ISNUMDGMTITLE" val="0"/>
  <p:tag name="KSO_WM_UNIT_PRESET_TEXT" val="单/击/此/处/添/加/副/标/题/内/容"/>
  <p:tag name="KSO_WM_UNIT_NOCLEAR" val="0"/>
  <p:tag name="KSO_WM_UNIT_VALUE" val="5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00_1*b*1"/>
  <p:tag name="KSO_WM_TEMPLATE_CATEGORY" val="custom"/>
  <p:tag name="KSO_WM_TEMPLATE_INDEX" val="20205000"/>
  <p:tag name="KSO_WM_UNIT_LAYERLEVEL" val="1"/>
  <p:tag name="KSO_WM_TAG_VERSION" val="1.0"/>
  <p:tag name="KSO_WM_BEAUTIFY_FLAG" val="#wm#"/>
  <p:tag name="KSO_WM_CHIP_GROUPID" val="5ebd04330ac41c4a0a525403"/>
  <p:tag name="KSO_WM_CHIP_XID" val="5ebd04330ac41c4a0a525404"/>
  <p:tag name="KSO_WM_UNIT_DEC_AREA_ID" val="98dc1a418140432db8348c8481368eaf"/>
  <p:tag name="KSO_WM_CHIP_FILLAREA_FILL_RULE" val="{&quot;fill_align&quot;:&quot;cm&quot;,&quot;fill_mode&quot;:&quot;adaptive&quot;,&quot;sacle_strategy&quot;:&quot;smart&quot;}"/>
  <p:tag name="KSO_WM_ASSEMBLE_CHIP_INDEX" val="248fe057545943309d9f640ee8ad7637"/>
  <p:tag name="KSO_WM_UNIT_TEXT_FILL_FORE_SCHEMECOLOR_INDEX_BRIGHTNESS" val="0.35"/>
  <p:tag name="KSO_WM_UNIT_TEXT_FILL_FORE_SCHEMECOLOR_INDEX" val="13"/>
  <p:tag name="KSO_WM_UNIT_TEXT_FILL_TYPE" val="1"/>
  <p:tag name="KSO_WM_TEMPLATE_ASSEMBLE_XID" val="5f72f6980ff15d9a40f6d910"/>
  <p:tag name="KSO_WM_TEMPLATE_ASSEMBLE_GROUPID" val="5f72dcede9a9ac260a3f6c35"/>
</p:tagLst>
</file>

<file path=ppt/tags/tag64.xml><?xml version="1.0" encoding="utf-8"?>
<p:tagLst xmlns:p="http://schemas.openxmlformats.org/presentationml/2006/main">
  <p:tag name="KSO_WM_UNIT_DEFAULT_FONT" val="60;74;4"/>
  <p:tag name="KSO_WM_UNIT_BLOCK" val="0"/>
  <p:tag name="KSO_WM_UNIT_ISCONTENTSTITLE" val="0"/>
  <p:tag name="KSO_WM_UNIT_ISNUMDGMTITLE" val="0"/>
  <p:tag name="KSO_WM_UNIT_PRESET_TEXT" val="创意品牌推广方案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00_1*a*1"/>
  <p:tag name="KSO_WM_TEMPLATE_CATEGORY" val="custom"/>
  <p:tag name="KSO_WM_TEMPLATE_INDEX" val="20205000"/>
  <p:tag name="KSO_WM_UNIT_LAYERLEVEL" val="1"/>
  <p:tag name="KSO_WM_TAG_VERSION" val="1.0"/>
  <p:tag name="KSO_WM_BEAUTIFY_FLAG" val="#wm#"/>
  <p:tag name="KSO_WM_CHIP_GROUPID" val="5ebd04330ac41c4a0a525403"/>
  <p:tag name="KSO_WM_CHIP_XID" val="5ebd04330ac41c4a0a525404"/>
  <p:tag name="KSO_WM_UNIT_DEC_AREA_ID" val="ec60cec2b2b24149bddb52001237a034"/>
  <p:tag name="KSO_WM_CHIP_FILLAREA_FILL_RULE" val="{&quot;fill_align&quot;:&quot;cm&quot;,&quot;fill_mode&quot;:&quot;adaptive&quot;,&quot;sacle_strategy&quot;:&quot;smart&quot;}"/>
  <p:tag name="KSO_WM_ASSEMBLE_CHIP_INDEX" val="248fe057545943309d9f640ee8ad7637"/>
  <p:tag name="KSO_WM_UNIT_TEXT_FILL_FORE_SCHEMECOLOR_INDEX_BRIGHTNESS" val="0.15"/>
  <p:tag name="KSO_WM_UNIT_TEXT_FILL_FORE_SCHEMECOLOR_INDEX" val="13"/>
  <p:tag name="KSO_WM_UNIT_TEXT_FILL_TYPE" val="1"/>
  <p:tag name="KSO_WM_TEMPLATE_ASSEMBLE_XID" val="5f72f6980ff15d9a40f6d910"/>
  <p:tag name="KSO_WM_TEMPLATE_ASSEMBLE_GROUPID" val="5f72dcede9a9ac260a3f6c35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edad89440bff4413819862f53df90a8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cb95ab6e26c45adbb3ad2c0cfc2695c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05000_2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7"/>
  <p:tag name="KSO_WM_UNIT_DEC_AREA_ID" val="6943e88fa57c45f693a17452e1de50b6"/>
  <p:tag name="KSO_WM_UNIT_DECORATE_INFO" val=""/>
  <p:tag name="KSO_WM_UNIT_SM_LIMIT_TYPE" val=""/>
  <p:tag name="KSO_WM_CHIP_FILLAREA_FILL_RULE" val="{&quot;fill_align&quot;:&quot;lm&quot;,&quot;fill_effect&quot;:[],&quot;fill_mode&quot;:&quot;adaptive&quot;,&quot;sacle_strategy&quot;:&quot;stretch&quot;}"/>
  <p:tag name="KSO_WM_ASSEMBLE_CHIP_INDEX" val="76bb533c3da14548849477eccfb566df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34f14ff56d424ecb842baf135056811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f703a6843eb7479bb1928601b681a374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311b0649b9c842ab8410e46461987cf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d8f9f3fb434a45d0967e1d3259bb53b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00_1*a*1"/>
  <p:tag name="KSO_WM_TEMPLATE_CATEGORY" val="custom"/>
  <p:tag name="KSO_WM_TEMPLATE_INDEX" val="2020500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32;2"/>
  <p:tag name="KSO_WM_UNIT_BLOCK" val="0"/>
  <p:tag name="KSO_WM_UNIT_DEC_AREA_ID" val="3f00e1de12a9486f9c06fb44c9e11c15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d1d305e0bf4c455594d70f2b3c0b24e7"/>
  <p:tag name="KSO_WM_UNIT_TEXT_FILL_FORE_SCHEMECOLOR_INDEX_BRIGHTNESS" val="0.15"/>
  <p:tag name="KSO_WM_UNIT_TEXT_FILL_FORE_SCHEMECOLOR_INDEX" val="13"/>
  <p:tag name="KSO_WM_UNIT_TEXT_FILL_TYPE" val="1"/>
  <p:tag name="KSO_WM_TEMPLATE_ASSEMBLE_XID" val="5f72f6980ff15d9a40f6d8f2"/>
  <p:tag name="KSO_WM_TEMPLATE_ASSEMBLE_GROUPID" val="5f72dcede9a9ac260a3f6c35"/>
</p:tagLst>
</file>

<file path=ppt/tags/tag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6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00_1*b*1"/>
  <p:tag name="KSO_WM_TEMPLATE_CATEGORY" val="custom"/>
  <p:tag name="KSO_WM_TEMPLATE_INDEX" val="20205000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。"/>
  <p:tag name="KSO_WM_UNIT_DEFAULT_FONT" val="14;16;2"/>
  <p:tag name="KSO_WM_UNIT_BLOCK" val="0"/>
  <p:tag name="KSO_WM_UNIT_DEC_AREA_ID" val="2f1e9709e135401cbae65478b0b4de27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d1d305e0bf4c455594d70f2b3c0b24e7"/>
  <p:tag name="KSO_WM_UNIT_TEXT_FILL_FORE_SCHEMECOLOR_INDEX_BRIGHTNESS" val="0.35"/>
  <p:tag name="KSO_WM_UNIT_TEXT_FILL_FORE_SCHEMECOLOR_INDEX" val="13"/>
  <p:tag name="KSO_WM_UNIT_TEXT_FILL_TYPE" val="1"/>
  <p:tag name="KSO_WM_TEMPLATE_ASSEMBLE_XID" val="5f72f6980ff15d9a40f6d8f2"/>
  <p:tag name="KSO_WM_TEMPLATE_ASSEMBLE_GROUPID" val="5f72dcede9a9ac260a3f6c35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edad89440bff4413819862f53df90a8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cb95ab6e26c45adbb3ad2c0cfc2695c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edad89440bff4413819862f53df90a8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cb95ab6e26c45adbb3ad2c0cfc2695c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05000_2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7"/>
  <p:tag name="KSO_WM_UNIT_DEC_AREA_ID" val="0260b950893f4283b7dc21b8dc6ff97b"/>
  <p:tag name="KSO_WM_UNIT_DECORATE_INFO" val=""/>
  <p:tag name="KSO_WM_UNIT_SM_LIMIT_TYPE" val=""/>
  <p:tag name="KSO_WM_CHIP_FILLAREA_FILL_RULE" val="{&quot;fill_align&quot;:&quot;lm&quot;,&quot;fill_effect&quot;:[],&quot;fill_mode&quot;:&quot;adaptive&quot;,&quot;sacle_strategy&quot;:&quot;stretch&quot;}"/>
  <p:tag name="KSO_WM_ASSEMBLE_CHIP_INDEX" val="51ac4f0ccba343f5a368dcf40558f9e5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33cb7502ace24f46af42a8bef948024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40708d87666a417a9dbcf81e67030517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edad89440bff4413819862f53df90a8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cb95ab6e26c45adbb3ad2c0cfc2695c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edad89440bff4413819862f53df90a8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cb95ab6e26c45adbb3ad2c0cfc2695c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edad89440bff4413819862f53df90a8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cb95ab6e26c45adbb3ad2c0cfc2695c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v"/>
  <p:tag name="KSO_WM_UNIT_TYPE" val="i"/>
  <p:tag name="KSO_WM_UNIT_INDEX" val="1"/>
  <p:tag name="KSO_WM_UNIT_ID" val="chip20205000_1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6"/>
  <p:tag name="KSO_WM_UNIT_DEC_AREA_ID" val="6ef033d52fa94ebc8035f02560b9b7c0"/>
  <p:tag name="KSO_WM_UNIT_DECORATE_INFO" val=""/>
  <p:tag name="KSO_WM_UNIT_SM_LIMIT_TYPE" val="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b5e05c525cb4b628819514024a70661"/>
</p:tagLst>
</file>

<file path=ppt/tags/tag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00_1*b*1"/>
  <p:tag name="KSO_WM_TEMPLATE_CATEGORY" val="custom"/>
  <p:tag name="KSO_WM_TEMPLATE_INDEX" val="20205000"/>
  <p:tag name="KSO_WM_UNIT_LAYERLEVEL" val="1"/>
  <p:tag name="KSO_WM_TAG_VERSION" val="1.0"/>
  <p:tag name="KSO_WM_BEAUTIFY_FLAG" val="#wm#"/>
  <p:tag name="KSO_WM_UNIT_PRESET_TEXT" val="单/击/此/处/添/加/副/标/题"/>
  <p:tag name="KSO_WM_UNIT_DEFAULT_FONT" val="24;44;4"/>
  <p:tag name="KSO_WM_UNIT_BLOCK" val="0"/>
  <p:tag name="KSO_WM_UNIT_DEC_AREA_ID" val="6322255877414dac8735dc0bab391ec6"/>
  <p:tag name="KSO_WM_CHIP_GROUPID" val="5ebf634c0ac41c4a0a52586d"/>
  <p:tag name="KSO_WM_CHIP_XID" val="5ebf634c0ac41c4a0a52586e"/>
  <p:tag name="KSO_WM_CHIP_FILLAREA_FILL_RULE" val="{&quot;fill_align&quot;:&quot;cm&quot;,&quot;fill_mode&quot;:&quot;adaptive&quot;,&quot;sacle_strategy&quot;:&quot;smart&quot;}"/>
  <p:tag name="KSO_WM_ASSEMBLE_CHIP_INDEX" val="0870df633efd49d6b2e8d8c42bed91d5"/>
  <p:tag name="KSO_WM_UNIT_TEXT_FILL_FORE_SCHEMECOLOR_INDEX_BRIGHTNESS" val="0.35"/>
  <p:tag name="KSO_WM_UNIT_TEXT_FILL_FORE_SCHEMECOLOR_INDEX" val="13"/>
  <p:tag name="KSO_WM_UNIT_TEXT_FILL_TYPE" val="1"/>
  <p:tag name="KSO_WM_TEMPLATE_ASSEMBLE_XID" val="5f72f6980ff15d9a40f6d9b6"/>
  <p:tag name="KSO_WM_TEMPLATE_ASSEMBLE_GROUPID" val="5f72dcede9a9ac260a3f6c35"/>
</p:tagLst>
</file>

<file path=ppt/tags/tag86.xml><?xml version="1.0" encoding="utf-8"?>
<p:tagLst xmlns:p="http://schemas.openxmlformats.org/presentationml/2006/main"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00_1*a*1"/>
  <p:tag name="KSO_WM_TEMPLATE_CATEGORY" val="custom"/>
  <p:tag name="KSO_WM_TEMPLATE_INDEX" val="20205000"/>
  <p:tag name="KSO_WM_UNIT_LAYERLEVEL" val="1"/>
  <p:tag name="KSO_WM_TAG_VERSION" val="1.0"/>
  <p:tag name="KSO_WM_BEAUTIFY_FLAG" val="#wm#"/>
  <p:tag name="KSO_WM_UNIT_PRESET_TEXT" val="谢谢观看"/>
  <p:tag name="KSO_WM_UNIT_DEFAULT_FONT" val="72;88;4"/>
  <p:tag name="KSO_WM_UNIT_BLOCK" val="0"/>
  <p:tag name="KSO_WM_UNIT_DEC_AREA_ID" val="506735e52a3f49e78302a31aee1a22a3"/>
  <p:tag name="KSO_WM_CHIP_GROUPID" val="5ebf634c0ac41c4a0a52586d"/>
  <p:tag name="KSO_WM_CHIP_XID" val="5ebf634c0ac41c4a0a52586e"/>
  <p:tag name="KSO_WM_CHIP_FILLAREA_FILL_RULE" val="{&quot;fill_align&quot;:&quot;cm&quot;,&quot;fill_mode&quot;:&quot;adaptive&quot;,&quot;sacle_strategy&quot;:&quot;smart&quot;}"/>
  <p:tag name="KSO_WM_ASSEMBLE_CHIP_INDEX" val="0870df633efd49d6b2e8d8c42bed91d5"/>
  <p:tag name="KSO_WM_UNIT_TEXT_FILL_FORE_SCHEMECOLOR_INDEX_BRIGHTNESS" val="0.15"/>
  <p:tag name="KSO_WM_UNIT_TEXT_FILL_FORE_SCHEMECOLOR_INDEX" val="13"/>
  <p:tag name="KSO_WM_UNIT_TEXT_FILL_TYPE" val="1"/>
  <p:tag name="KSO_WM_UNIT_VALUE" val="6"/>
  <p:tag name="KSO_WM_TEMPLATE_ASSEMBLE_XID" val="5f72f6980ff15d9a40f6d9b6"/>
  <p:tag name="KSO_WM_TEMPLATE_ASSEMBLE_GROUPID" val="5f72dcede9a9ac260a3f6c35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9c3ad4a136364643b5c77601c77b127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30efe692ba74ea5b4d82fdaf137a238"/>
  <p:tag name="KSO_WM_SLIDE_BACKGROUND_TYPE" val="general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edad89440bff4413819862f53df90a8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cb95ab6e26c45adbb3ad2c0cfc2695c"/>
  <p:tag name="KSO_WM_SLIDE_BACKGROUND_TYPE" val="general"/>
</p:tagLst>
</file>

<file path=ppt/tags/tag89.xml><?xml version="1.0" encoding="utf-8"?>
<p:tagLst xmlns:p="http://schemas.openxmlformats.org/presentationml/2006/main">
  <p:tag name="KSO_WM_SLIDE_BACKGROUND_TYPE" val="general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general"/>
</p:tagLst>
</file>

<file path=ppt/tags/tag91.xml><?xml version="1.0" encoding="utf-8"?>
<p:tagLst xmlns:p="http://schemas.openxmlformats.org/presentationml/2006/main">
  <p:tag name="KSO_WM_SLIDE_BACKGROUND_TYPE" val="general"/>
</p:tagLst>
</file>

<file path=ppt/tags/tag92.xml><?xml version="1.0" encoding="utf-8"?>
<p:tagLst xmlns:p="http://schemas.openxmlformats.org/presentationml/2006/main">
  <p:tag name="KSO_WM_SLIDE_BACKGROUND_TYPE" val="general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5000_5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a"/>
  <p:tag name="KSO_WM_UNIT_DEC_AREA_ID" val="3e69fa3bb06d4e62af646139d65d9c4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9968c8b59ff43169b3452f8d02d4390"/>
  <p:tag name="KSO_WM_SLIDE_BACKGROUND_TYPE" val="frame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bd16569a4fcc44da81ba86887b71996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d0f4436b579404ca8921bd4059340f7"/>
  <p:tag name="KSO_WM_SLIDE_BACKGROUND_TYPE" val="frame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5000_3*i*1"/>
  <p:tag name="KSO_WM_TEMPLATE_CATEGORY" val="chip"/>
  <p:tag name="KSO_WM_TEMPLATE_INDEX" val="20205000"/>
  <p:tag name="KSO_WM_UNIT_LAYERLEVEL" val="1"/>
  <p:tag name="KSO_WM_TAG_VERSION" val="1.0"/>
  <p:tag name="KSO_WM_BEAUTIFY_FLAG" val="#wm#"/>
  <p:tag name="KSO_WM_CHIP_GROUPID" val="5f72dcede9a9ac260a3f6c35"/>
  <p:tag name="KSO_WM_CHIP_XID" val="5f72dcede9a9ac260a3f6c38"/>
  <p:tag name="KSO_WM_UNIT_DEC_AREA_ID" val="667cf666e42249efad038176fe8b501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7509c60261b488b9ba8ddf4d0a954b5"/>
  <p:tag name="KSO_WM_SLIDE_BACKGROUND_TYPE" val="frame"/>
</p:tagLst>
</file>

<file path=ppt/tags/tag96.xml><?xml version="1.0" encoding="utf-8"?>
<p:tagLst xmlns:p="http://schemas.openxmlformats.org/presentationml/2006/main">
  <p:tag name="KSO_WM_SLIDE_BACKGROUND_TYPE" val="frame"/>
</p:tagLst>
</file>

<file path=ppt/tags/tag97.xml><?xml version="1.0" encoding="utf-8"?>
<p:tagLst xmlns:p="http://schemas.openxmlformats.org/presentationml/2006/main">
  <p:tag name="KSO_WM_SLIDE_BACKGROUND_TYPE" val="frame"/>
</p:tagLst>
</file>

<file path=ppt/tags/tag98.xml><?xml version="1.0" encoding="utf-8"?>
<p:tagLst xmlns:p="http://schemas.openxmlformats.org/presentationml/2006/main">
  <p:tag name="KSO_WM_SLIDE_BACKGROUND_TYPE" val="frame"/>
</p:tagLst>
</file>

<file path=ppt/tags/tag99.xml><?xml version="1.0" encoding="utf-8"?>
<p:tagLst xmlns:p="http://schemas.openxmlformats.org/presentationml/2006/main">
  <p:tag name="KSO_WM_SLIDE_BACKGROUND_TYPE" val="frame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EFE1D2"/>
      </a:dk2>
      <a:lt2>
        <a:srgbClr val="F7F0E8"/>
      </a:lt2>
      <a:accent1>
        <a:srgbClr val="BC7B35"/>
      </a:accent1>
      <a:accent2>
        <a:srgbClr val="948C39"/>
      </a:accent2>
      <a:accent3>
        <a:srgbClr val="6F9C4A"/>
      </a:accent3>
      <a:accent4>
        <a:srgbClr val="51A966"/>
      </a:accent4>
      <a:accent5>
        <a:srgbClr val="3DB28D"/>
      </a:accent5>
      <a:accent6>
        <a:srgbClr val="35B8B9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7813</Words>
  <Application>WPS 演示</Application>
  <PresentationFormat>宽屏</PresentationFormat>
  <Paragraphs>305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Arial</vt:lpstr>
      <vt:lpstr>宋体</vt:lpstr>
      <vt:lpstr>Wingdings</vt:lpstr>
      <vt:lpstr>Wingdings</vt:lpstr>
      <vt:lpstr>幼圆</vt:lpstr>
      <vt:lpstr>微软雅黑</vt:lpstr>
      <vt:lpstr>汉仪乐喵体W</vt:lpstr>
      <vt:lpstr>Calibri</vt:lpstr>
      <vt:lpstr>Arial Unicode MS</vt:lpstr>
      <vt:lpstr>HelveticaNeue</vt:lpstr>
      <vt:lpstr>华文新魏</vt:lpstr>
      <vt:lpstr>Segoe Print</vt:lpstr>
      <vt:lpstr>WPS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278</cp:revision>
  <dcterms:created xsi:type="dcterms:W3CDTF">2019-06-19T02:08:00Z</dcterms:created>
  <dcterms:modified xsi:type="dcterms:W3CDTF">2024-10-25T07:58:49Z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  <property fmtid="{D5CDD505-2E9C-101B-9397-08002B2CF9AE}" pid="3" name="ICV">
    <vt:lpwstr>4FCBBDCBACEE42AE8BB849F1BD9244A6_13</vt:lpwstr>
  </property>
</Properties>
</file>