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customXml/itemProps10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21"/>
  </p:notesMasterIdLst>
  <p:handoutMasterIdLst>
    <p:handoutMasterId r:id="rId22"/>
  </p:handoutMasterIdLst>
  <p:sldIdLst>
    <p:sldId id="333" r:id="rId4"/>
    <p:sldId id="317" r:id="rId5"/>
    <p:sldId id="301" r:id="rId6"/>
    <p:sldId id="287" r:id="rId7"/>
    <p:sldId id="260" r:id="rId8"/>
    <p:sldId id="288" r:id="rId9"/>
    <p:sldId id="290" r:id="rId10"/>
    <p:sldId id="291" r:id="rId11"/>
    <p:sldId id="293" r:id="rId12"/>
    <p:sldId id="268" r:id="rId13"/>
    <p:sldId id="294" r:id="rId14"/>
    <p:sldId id="262" r:id="rId15"/>
    <p:sldId id="296" r:id="rId16"/>
    <p:sldId id="267" r:id="rId17"/>
    <p:sldId id="281" r:id="rId18"/>
    <p:sldId id="304" r:id="rId19"/>
    <p:sldId id="283" r:id="rId20"/>
  </p:sldIdLst>
  <p:sldSz cx="12192000" cy="6858000"/>
  <p:notesSz cx="6858000" cy="9144000"/>
  <p:embeddedFontLst>
    <p:embeddedFont>
      <p:font typeface="MiSans Normal" panose="00000500000000000000" charset="-122"/>
      <p:regular r:id="rId29"/>
    </p:embeddedFont>
    <p:embeddedFont>
      <p:font typeface="汉仪字研卡通简" panose="00020600040101010101" charset="-122"/>
      <p:regular r:id="rId30"/>
    </p:embeddedFont>
    <p:embeddedFont>
      <p:font typeface="Georgia" panose="02040502050405020303"/>
      <p:regular r:id="rId31"/>
      <p:bold r:id="rId32"/>
      <p:italic r:id="rId33"/>
      <p:boldItalic r:id="rId34"/>
    </p:embeddedFont>
    <p:embeddedFont>
      <p:font typeface="微软雅黑" panose="020B0503020204020204" charset="-122"/>
      <p:regular r:id="rId35"/>
    </p:embeddedFont>
    <p:embeddedFont>
      <p:font typeface="Calibri" panose="020F0502020204030204" charset="0"/>
      <p:regular r:id="rId36"/>
      <p:bold r:id="rId37"/>
      <p:italic r:id="rId38"/>
      <p:boldItalic r:id="rId3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9" Type="http://schemas.openxmlformats.org/officeDocument/2006/relationships/font" Target="fonts/font11.fntdata"/><Relationship Id="rId38" Type="http://schemas.openxmlformats.org/officeDocument/2006/relationships/font" Target="fonts/font10.fntdata"/><Relationship Id="rId37" Type="http://schemas.openxmlformats.org/officeDocument/2006/relationships/font" Target="fonts/font9.fntdata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1.fntdata"/><Relationship Id="rId28" Type="http://schemas.openxmlformats.org/officeDocument/2006/relationships/customXml" Target="../customXml/item1.xml"/><Relationship Id="rId27" Type="http://schemas.openxmlformats.org/officeDocument/2006/relationships/customXmlProps" Target="../customXml/itemProps103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image" Target="../media/image3.jpeg"/><Relationship Id="rId2" Type="http://schemas.openxmlformats.org/officeDocument/2006/relationships/tags" Target="../tags/tag15.xml"/><Relationship Id="rId11" Type="http://schemas.openxmlformats.org/officeDocument/2006/relationships/tags" Target="../tags/tag22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image" Target="../media/image6.png"/><Relationship Id="rId4" Type="http://schemas.openxmlformats.org/officeDocument/2006/relationships/tags" Target="../tags/tag24.xml"/><Relationship Id="rId3" Type="http://schemas.openxmlformats.org/officeDocument/2006/relationships/image" Target="../media/image5.jpeg"/><Relationship Id="rId2" Type="http://schemas.openxmlformats.org/officeDocument/2006/relationships/tags" Target="../tags/tag23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0" Type="http://schemas.openxmlformats.org/officeDocument/2006/relationships/tags" Target="../tags/tag4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image" Target="../media/image7.jpeg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image" Target="../media/image2.png"/><Relationship Id="rId4" Type="http://schemas.openxmlformats.org/officeDocument/2006/relationships/tags" Target="../tags/tag66.xml"/><Relationship Id="rId3" Type="http://schemas.openxmlformats.org/officeDocument/2006/relationships/image" Target="../media/image1.jpeg"/><Relationship Id="rId2" Type="http://schemas.openxmlformats.org/officeDocument/2006/relationships/tags" Target="../tags/tag65.xml"/><Relationship Id="rId10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ͼƬ1-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contrast="6000"/>
          </a:blip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duotone>
              <a:prstClr val="black"/>
              <a:schemeClr val="accent1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"/>
            <a:ext cx="12192000" cy="6855858"/>
          </a:xfrm>
          <a:prstGeom prst="rect">
            <a:avLst/>
          </a:prstGeom>
        </p:spPr>
      </p:pic>
      <p:sp>
        <p:nvSpPr>
          <p:cNvPr id="9" name="署名"/>
          <p:cNvSpPr txBox="1">
            <a:spLocks noGrp="1"/>
          </p:cNvSpPr>
          <p:nvPr>
            <p:ph type="body" idx="3" hasCustomPrompt="1"/>
            <p:custDataLst>
              <p:tags r:id="rId6"/>
            </p:custDataLst>
          </p:nvPr>
        </p:nvSpPr>
        <p:spPr>
          <a:xfrm>
            <a:off x="907448" y="4367840"/>
            <a:ext cx="2034000" cy="468000"/>
          </a:xfrm>
          <a:prstGeom prst="roundRect">
            <a:avLst>
              <a:gd name="adj" fmla="val 25971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</p:spPr>
        <p:txBody>
          <a:bodyPr wrap="square" lIns="0" tIns="0" rIns="0" bIns="0" rtlCol="0" anchor="ctr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400" b="0" i="0" u="none" strike="noStrike" kern="1200" cap="none" spc="150" normalizeH="0" baseline="0" noProof="1" dirty="0">
                <a:solidFill>
                  <a:srgbClr val="FFFFFF"/>
                </a:solidFill>
                <a:effectLst>
                  <a:outerShdw blurRad="50800" dist="50800" dir="5400000" algn="ctr" rotWithShape="0">
                    <a:schemeClr val="accent2">
                      <a:alpha val="4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pPr lvl="0" algn="ctr"/>
            <a:r>
              <a:rPr dirty="0">
                <a:sym typeface="+mn-ea"/>
              </a:rPr>
              <a:t>署名</a:t>
            </a:r>
            <a:endParaRPr dirty="0">
              <a:sym typeface="+mn-ea"/>
            </a:endParaRPr>
          </a:p>
        </p:txBody>
      </p:sp>
      <p:sp>
        <p:nvSpPr>
          <p:cNvPr id="8" name="副标题"/>
          <p:cNvSpPr txBox="1">
            <a:spLocks noGrp="1"/>
          </p:cNvSpPr>
          <p:nvPr>
            <p:ph type="body" idx="2" hasCustomPrompt="1"/>
            <p:custDataLst>
              <p:tags r:id="rId7"/>
            </p:custDataLst>
          </p:nvPr>
        </p:nvSpPr>
        <p:spPr>
          <a:xfrm>
            <a:off x="907415" y="1764655"/>
            <a:ext cx="6674452" cy="1016335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4000" b="0" i="0" u="none" strike="noStrike" kern="1200" cap="none" spc="300" normalizeH="0" baseline="0" noProof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 algn="l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8"/>
            </p:custDataLst>
          </p:nvPr>
        </p:nvSpPr>
        <p:spPr>
          <a:xfrm>
            <a:off x="907415" y="2781300"/>
            <a:ext cx="6674485" cy="14770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300" normalizeH="0" baseline="0" noProof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平行四边形 9"/>
          <p:cNvSpPr/>
          <p:nvPr>
            <p:custDataLst>
              <p:tags r:id="rId2"/>
            </p:custDataLst>
          </p:nvPr>
        </p:nvSpPr>
        <p:spPr>
          <a:xfrm>
            <a:off x="549275" y="832845"/>
            <a:ext cx="2985770" cy="180325"/>
          </a:xfrm>
          <a:prstGeom prst="parallelogram">
            <a:avLst>
              <a:gd name="adj" fmla="val 38188"/>
            </a:avLst>
          </a:prstGeom>
          <a:gradFill>
            <a:gsLst>
              <a:gs pos="100000">
                <a:schemeClr val="accent1">
                  <a:alpha val="26000"/>
                </a:schemeClr>
              </a:gs>
              <a:gs pos="23000">
                <a:schemeClr val="accent2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正文"/>
          <p:cNvSpPr txBox="1">
            <a:spLocks noGrp="1"/>
          </p:cNvSpPr>
          <p:nvPr>
            <p:ph idx="2"/>
            <p:custDataLst>
              <p:tags r:id="rId3"/>
            </p:custDataLst>
          </p:nvPr>
        </p:nvSpPr>
        <p:spPr>
          <a:xfrm>
            <a:off x="695960" y="1252800"/>
            <a:ext cx="10800000" cy="49968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>
                  <a:lumMod val="40000"/>
                  <a:lumOff val="60000"/>
                </a:schemeClr>
              </a:buClr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rgbClr val="344554"/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rgbClr val="344554"/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rgbClr val="344554"/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rgbClr val="344554"/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rgbClr val="344554"/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  <a:buClr>
                <a:schemeClr val="accent1">
                  <a:lumMod val="40000"/>
                  <a:lumOff val="60000"/>
                </a:schemeClr>
              </a:buClr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  <a:buClr>
                <a:schemeClr val="accent1">
                  <a:lumMod val="40000"/>
                  <a:lumOff val="60000"/>
                </a:schemeClr>
              </a:buClr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  <a:buClr>
                <a:schemeClr val="accent1">
                  <a:lumMod val="40000"/>
                  <a:lumOff val="60000"/>
                </a:schemeClr>
              </a:buClr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  <a:buClr>
                <a:schemeClr val="accent1">
                  <a:lumMod val="40000"/>
                  <a:lumOff val="60000"/>
                </a:schemeClr>
              </a:buClr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  <a:buClr>
                <a:schemeClr val="accent1">
                  <a:lumMod val="40000"/>
                  <a:lumOff val="60000"/>
                </a:schemeClr>
              </a:buClr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章节页0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9525"/>
            <a:ext cx="12192635" cy="6856730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 rot="10800000" flipV="1">
            <a:off x="0" y="10160"/>
            <a:ext cx="12192635" cy="68478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4000">
                <a:schemeClr val="accent1">
                  <a:alpha val="10000"/>
                </a:scheme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iSans Heavy" panose="00000A00000000000000" charset="-122"/>
            </a:endParaRPr>
          </a:p>
        </p:txBody>
      </p:sp>
      <p:sp>
        <p:nvSpPr>
          <p:cNvPr id="8" name="平行四边形 7"/>
          <p:cNvSpPr/>
          <p:nvPr>
            <p:custDataLst>
              <p:tags r:id="rId5"/>
            </p:custDataLst>
          </p:nvPr>
        </p:nvSpPr>
        <p:spPr>
          <a:xfrm>
            <a:off x="585992" y="5741854"/>
            <a:ext cx="4345547" cy="249280"/>
          </a:xfrm>
          <a:prstGeom prst="parallelogram">
            <a:avLst>
              <a:gd name="adj" fmla="val 38188"/>
            </a:avLst>
          </a:prstGeom>
          <a:gradFill>
            <a:gsLst>
              <a:gs pos="100000">
                <a:schemeClr val="accent1">
                  <a:alpha val="25000"/>
                </a:schemeClr>
              </a:gs>
              <a:gs pos="23000">
                <a:schemeClr val="accent2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>
            <a:duotone>
              <a:prstClr val="black"/>
              <a:schemeClr val="accent1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5"/>
            <a:ext cx="12192000" cy="6846570"/>
          </a:xfrm>
          <a:prstGeom prst="rect">
            <a:avLst/>
          </a:prstGeom>
        </p:spPr>
      </p:pic>
      <p:sp>
        <p:nvSpPr>
          <p:cNvPr id="6" name="标题"/>
          <p:cNvSpPr txBox="1">
            <a:spLocks noGrp="1"/>
          </p:cNvSpPr>
          <p:nvPr>
            <p:ph type="title" idx="1" hasCustomPrompt="1"/>
            <p:custDataLst>
              <p:tags r:id="rId11"/>
            </p:custDataLst>
          </p:nvPr>
        </p:nvSpPr>
        <p:spPr>
          <a:xfrm>
            <a:off x="729762" y="4968875"/>
            <a:ext cx="1725245" cy="131762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300" normalizeH="0" baseline="0" noProof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 dirty="0">
                <a:sym typeface="+mn-ea"/>
              </a:rPr>
              <a:t>标题</a:t>
            </a:r>
            <a:endParaRPr dirty="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A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7715" cy="68713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duotone>
              <a:prstClr val="black"/>
              <a:schemeClr val="accent1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1270"/>
            <a:ext cx="12191365" cy="6856095"/>
          </a:xfrm>
          <a:prstGeom prst="rect">
            <a:avLst/>
          </a:prstGeom>
        </p:spPr>
      </p:pic>
      <p:sp>
        <p:nvSpPr>
          <p:cNvPr id="13" name="平行四边形 12"/>
          <p:cNvSpPr/>
          <p:nvPr>
            <p:custDataLst>
              <p:tags r:id="rId6"/>
            </p:custDataLst>
          </p:nvPr>
        </p:nvSpPr>
        <p:spPr>
          <a:xfrm>
            <a:off x="6501112" y="3700159"/>
            <a:ext cx="4673600" cy="233045"/>
          </a:xfrm>
          <a:prstGeom prst="parallelogram">
            <a:avLst>
              <a:gd name="adj" fmla="val 38188"/>
            </a:avLst>
          </a:prstGeom>
          <a:gradFill>
            <a:gsLst>
              <a:gs pos="100000">
                <a:schemeClr val="accent1">
                  <a:alpha val="25000"/>
                </a:schemeClr>
              </a:gs>
              <a:gs pos="23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节编号"/>
          <p:cNvSpPr txBox="1">
            <a:spLocks noGrp="1"/>
          </p:cNvSpPr>
          <p:nvPr>
            <p:ph type="body" idx="2" hasCustomPrompt="1"/>
            <p:custDataLst>
              <p:tags r:id="rId7"/>
            </p:custDataLst>
          </p:nvPr>
        </p:nvSpPr>
        <p:spPr>
          <a:xfrm>
            <a:off x="9605355" y="4452317"/>
            <a:ext cx="1540800" cy="424800"/>
          </a:xfrm>
          <a:prstGeom prst="roundRect">
            <a:avLst>
              <a:gd name="adj" fmla="val 18909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</p:spPr>
        <p:txBody>
          <a:bodyPr wrap="square" lIns="0" tIns="0" rIns="0" bIns="0" rtlCol="0" anchor="ctr">
            <a:normAutofit/>
          </a:bodyPr>
          <a:lstStyle>
            <a:defPPr>
              <a:defRPr lang="zh-CN"/>
            </a:defPPr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1400" b="0" i="0" u="none" strike="noStrike" kern="1200" cap="none" spc="150" normalizeH="0" baseline="0" noProof="1">
                <a:solidFill>
                  <a:srgbClr val="FFFFFF"/>
                </a:solidFill>
                <a:effectLst>
                  <a:outerShdw blurRad="50800" dist="50800" dir="5400000" algn="ctr" rotWithShape="0">
                    <a:schemeClr val="accent2">
                      <a:alpha val="4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编辑节编号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8"/>
            </p:custDataLst>
          </p:nvPr>
        </p:nvSpPr>
        <p:spPr>
          <a:xfrm>
            <a:off x="6096000" y="1985038"/>
            <a:ext cx="5079968" cy="1869371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lvl1pPr marL="0" marR="0" algn="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4400" b="0" i="0" u="none" strike="noStrike" kern="1200" cap="none" spc="300" normalizeH="0" baseline="0" noProof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 algn="r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平行四边形 10"/>
          <p:cNvSpPr/>
          <p:nvPr>
            <p:custDataLst>
              <p:tags r:id="rId2"/>
            </p:custDataLst>
          </p:nvPr>
        </p:nvSpPr>
        <p:spPr>
          <a:xfrm>
            <a:off x="549275" y="832845"/>
            <a:ext cx="2985770" cy="180325"/>
          </a:xfrm>
          <a:prstGeom prst="parallelogram">
            <a:avLst>
              <a:gd name="adj" fmla="val 38188"/>
            </a:avLst>
          </a:prstGeom>
          <a:gradFill>
            <a:gsLst>
              <a:gs pos="100000">
                <a:schemeClr val="accent1">
                  <a:alpha val="26000"/>
                </a:schemeClr>
              </a:gs>
              <a:gs pos="23000">
                <a:schemeClr val="accent2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3"/>
            <p:custDataLst>
              <p:tags r:id="rId3"/>
            </p:custDataLst>
          </p:nvPr>
        </p:nvSpPr>
        <p:spPr>
          <a:xfrm>
            <a:off x="6400805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9" name="正文"/>
          <p:cNvSpPr txBox="1">
            <a:spLocks noGrp="1"/>
          </p:cNvSpPr>
          <p:nvPr>
            <p:ph idx="2"/>
            <p:custDataLst>
              <p:tags r:id="rId4"/>
            </p:custDataLst>
          </p:nvPr>
        </p:nvSpPr>
        <p:spPr>
          <a:xfrm>
            <a:off x="608400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14"/>
          <p:cNvSpPr/>
          <p:nvPr>
            <p:custDataLst>
              <p:tags r:id="rId2"/>
            </p:custDataLst>
          </p:nvPr>
        </p:nvSpPr>
        <p:spPr>
          <a:xfrm>
            <a:off x="549275" y="832845"/>
            <a:ext cx="2985770" cy="180325"/>
          </a:xfrm>
          <a:prstGeom prst="parallelogram">
            <a:avLst>
              <a:gd name="adj" fmla="val 38188"/>
            </a:avLst>
          </a:prstGeom>
          <a:gradFill>
            <a:gsLst>
              <a:gs pos="100000">
                <a:schemeClr val="accent1">
                  <a:alpha val="26000"/>
                </a:schemeClr>
              </a:gs>
              <a:gs pos="23000">
                <a:schemeClr val="accent2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标题"/>
          <p:cNvSpPr txBox="1">
            <a:spLocks noGrp="1"/>
          </p:cNvSpPr>
          <p:nvPr>
            <p:ph type="title" idx="5"/>
            <p:custDataLst>
              <p:tags r:id="rId3"/>
            </p:custDataLst>
          </p:nvPr>
        </p:nvSpPr>
        <p:spPr>
          <a:xfrm>
            <a:off x="608400" y="360000"/>
            <a:ext cx="10800000" cy="72000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600" b="0" i="0" u="none" strike="noStrike" kern="1200" cap="none" spc="300" normalizeH="0" baseline="0" noProof="1" dirty="0">
                <a:ln>
                  <a:noFill/>
                  <a:prstDash val="sysDot"/>
                </a:ln>
                <a:solidFill>
                  <a:schemeClr val="tx2">
                    <a:lumMod val="2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3" name="正文"/>
          <p:cNvSpPr txBox="1">
            <a:spLocks noGrp="1"/>
          </p:cNvSpPr>
          <p:nvPr>
            <p:ph idx="4"/>
            <p:custDataLst>
              <p:tags r:id="rId4"/>
            </p:custDataLst>
          </p:nvPr>
        </p:nvSpPr>
        <p:spPr>
          <a:xfrm>
            <a:off x="62352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12" name="标题"/>
          <p:cNvSpPr txBox="1">
            <a:spLocks noGrp="1"/>
          </p:cNvSpPr>
          <p:nvPr>
            <p:ph type="title" idx="3"/>
            <p:custDataLst>
              <p:tags r:id="rId5"/>
            </p:custDataLst>
          </p:nvPr>
        </p:nvSpPr>
        <p:spPr>
          <a:xfrm>
            <a:off x="62352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1" name="正文"/>
          <p:cNvSpPr txBox="1">
            <a:spLocks noGrp="1"/>
          </p:cNvSpPr>
          <p:nvPr>
            <p:ph idx="2"/>
            <p:custDataLst>
              <p:tags r:id="rId6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10" name="标题"/>
          <p:cNvSpPr txBox="1">
            <a:spLocks noGrp="1"/>
          </p:cNvSpPr>
          <p:nvPr>
            <p:ph type="title" idx="1"/>
            <p:custDataLst>
              <p:tags r:id="rId7"/>
            </p:custDataLst>
          </p:nvPr>
        </p:nvSpPr>
        <p:spPr>
          <a:xfrm>
            <a:off x="6084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>
            <p:custDataLst>
              <p:tags r:id="rId2"/>
            </p:custDataLst>
          </p:nvPr>
        </p:nvSpPr>
        <p:spPr>
          <a:xfrm>
            <a:off x="549275" y="832845"/>
            <a:ext cx="2985770" cy="180325"/>
          </a:xfrm>
          <a:prstGeom prst="parallelogram">
            <a:avLst>
              <a:gd name="adj" fmla="val 38188"/>
            </a:avLst>
          </a:prstGeom>
          <a:gradFill>
            <a:gsLst>
              <a:gs pos="100000">
                <a:schemeClr val="accent1">
                  <a:alpha val="26000"/>
                </a:schemeClr>
              </a:gs>
              <a:gs pos="23000">
                <a:schemeClr val="accent2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文"/>
          <p:cNvSpPr txBox="1"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446399"/>
            <a:ext cx="10801985" cy="573151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平行四边形 7"/>
          <p:cNvSpPr/>
          <p:nvPr>
            <p:custDataLst>
              <p:tags r:id="rId2"/>
            </p:custDataLst>
          </p:nvPr>
        </p:nvSpPr>
        <p:spPr>
          <a:xfrm>
            <a:off x="549275" y="832845"/>
            <a:ext cx="2985770" cy="180325"/>
          </a:xfrm>
          <a:prstGeom prst="parallelogram">
            <a:avLst>
              <a:gd name="adj" fmla="val 38188"/>
            </a:avLst>
          </a:prstGeom>
          <a:gradFill>
            <a:gsLst>
              <a:gs pos="100000">
                <a:schemeClr val="accent1">
                  <a:alpha val="26000"/>
                </a:schemeClr>
              </a:gs>
              <a:gs pos="23000">
                <a:schemeClr val="accent2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副标题"/>
          <p:cNvSpPr txBox="1"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95960" y="1301750"/>
            <a:ext cx="10799088" cy="405553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3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</a:defRPr>
            </a:lvl1pPr>
          </a:lstStyle>
          <a:p>
            <a:pPr lvl="0" algn="l"/>
            <a:r>
              <a:rPr lang="en-US" altLang="zh-CN">
                <a:sym typeface="+mn-ea"/>
              </a:rPr>
              <a:t>    </a:t>
            </a:r>
            <a:r>
              <a:rPr>
                <a:sym typeface="+mn-ea"/>
              </a:rPr>
              <a:t>单击此处编辑母版副标题样式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ͼƬ1-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contrast="6000"/>
          </a:blip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duotone>
              <a:prstClr val="black"/>
              <a:schemeClr val="accent1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"/>
            <a:ext cx="12192000" cy="6855858"/>
          </a:xfrm>
          <a:prstGeom prst="rect">
            <a:avLst/>
          </a:prstGeom>
        </p:spPr>
      </p:pic>
      <p:sp>
        <p:nvSpPr>
          <p:cNvPr id="8" name="署名"/>
          <p:cNvSpPr txBox="1">
            <a:spLocks noGrp="1"/>
          </p:cNvSpPr>
          <p:nvPr>
            <p:ph type="body" idx="2" hasCustomPrompt="1"/>
            <p:custDataLst>
              <p:tags r:id="rId6"/>
            </p:custDataLst>
          </p:nvPr>
        </p:nvSpPr>
        <p:spPr>
          <a:xfrm>
            <a:off x="907448" y="4113702"/>
            <a:ext cx="2034000" cy="468000"/>
          </a:xfrm>
          <a:prstGeom prst="roundRect">
            <a:avLst>
              <a:gd name="adj" fmla="val 25971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</p:spPr>
        <p:txBody>
          <a:bodyPr wrap="square" lIns="0" tIns="0" rIns="0" bIns="0" rtlCol="0" anchor="ctr">
            <a:normAutofit/>
          </a:bodyPr>
          <a:lstStyle>
            <a:defPPr>
              <a:defRPr lang="zh-CN"/>
            </a:defPPr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400" b="0" i="0" u="none" strike="noStrike" kern="1200" cap="none" spc="150" normalizeH="0" baseline="0" noProof="1" dirty="0">
                <a:solidFill>
                  <a:srgbClr val="FFFFFF"/>
                </a:solidFill>
                <a:effectLst>
                  <a:outerShdw blurRad="50800" dist="50800" dir="5400000" algn="ctr" rotWithShape="0">
                    <a:schemeClr val="accent2">
                      <a:alpha val="4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署名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7"/>
            </p:custDataLst>
          </p:nvPr>
        </p:nvSpPr>
        <p:spPr>
          <a:xfrm>
            <a:off x="907448" y="1809751"/>
            <a:ext cx="6011908" cy="205921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300" normalizeH="0" baseline="0" noProof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3" Type="http://schemas.openxmlformats.org/officeDocument/2006/relationships/theme" Target="../theme/theme2.xml"/><Relationship Id="rId22" Type="http://schemas.openxmlformats.org/officeDocument/2006/relationships/image" Target="../media/image7.jpeg"/><Relationship Id="rId21" Type="http://schemas.openxmlformats.org/officeDocument/2006/relationships/tags" Target="../tags/tag80.xml"/><Relationship Id="rId20" Type="http://schemas.openxmlformats.org/officeDocument/2006/relationships/tags" Target="../tags/tag79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78.xml"/><Relationship Id="rId18" Type="http://schemas.openxmlformats.org/officeDocument/2006/relationships/tags" Target="../tags/tag77.xml"/><Relationship Id="rId17" Type="http://schemas.openxmlformats.org/officeDocument/2006/relationships/tags" Target="../tags/tag76.xml"/><Relationship Id="rId16" Type="http://schemas.openxmlformats.org/officeDocument/2006/relationships/tags" Target="../tags/tag75.xml"/><Relationship Id="rId15" Type="http://schemas.openxmlformats.org/officeDocument/2006/relationships/tags" Target="../tags/tag74.xml"/><Relationship Id="rId14" Type="http://schemas.openxmlformats.org/officeDocument/2006/relationships/image" Target="../media/image5.jpeg"/><Relationship Id="rId13" Type="http://schemas.openxmlformats.org/officeDocument/2006/relationships/tags" Target="../tags/tag73.xml"/><Relationship Id="rId12" Type="http://schemas.openxmlformats.org/officeDocument/2006/relationships/tags" Target="../tags/tag7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2"/>
            </p:custDataLst>
          </p:nvPr>
        </p:nvSpPr>
        <p:spPr>
          <a:xfrm>
            <a:off x="0" y="635"/>
            <a:ext cx="12191365" cy="68713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A2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>
            <a:alphaModFix amt="15000"/>
          </a:blip>
          <a:stretch>
            <a:fillRect/>
          </a:stretch>
        </p:blipFill>
        <p:spPr>
          <a:xfrm flipH="1">
            <a:off x="0" y="635"/>
            <a:ext cx="12192000" cy="6871335"/>
          </a:xfrm>
          <a:prstGeom prst="rect">
            <a:avLst/>
          </a:prstGeom>
        </p:spPr>
      </p:pic>
      <p:sp>
        <p:nvSpPr>
          <p:cNvPr id="7" name="平行四边形 6"/>
          <p:cNvSpPr/>
          <p:nvPr userDrawn="1">
            <p:custDataLst>
              <p:tags r:id="rId15"/>
            </p:custDataLst>
          </p:nvPr>
        </p:nvSpPr>
        <p:spPr>
          <a:xfrm>
            <a:off x="549275" y="832845"/>
            <a:ext cx="2985770" cy="180325"/>
          </a:xfrm>
          <a:prstGeom prst="parallelogram">
            <a:avLst>
              <a:gd name="adj" fmla="val 38188"/>
            </a:avLst>
          </a:prstGeom>
          <a:gradFill>
            <a:gsLst>
              <a:gs pos="100000">
                <a:schemeClr val="accent1">
                  <a:alpha val="26000"/>
                </a:schemeClr>
              </a:gs>
              <a:gs pos="23000">
                <a:schemeClr val="accent2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>
          <a:xfrm>
            <a:off x="69596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>
          <a:xfrm>
            <a:off x="8753983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文本占位符 1"/>
          <p:cNvSpPr>
            <a:spLocks noGrp="1"/>
          </p:cNvSpPr>
          <p:nvPr>
            <p:ph type="body" idx="21"/>
            <p:custDataLst>
              <p:tags r:id="rId19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/>
          <a:p>
            <a:pPr marR="0" lvl="0">
              <a:spcBef>
                <a:spcPts val="1200"/>
              </a:spcBef>
              <a:spcAft>
                <a:spcPts val="0"/>
              </a:spcAft>
              <a:buClr>
                <a:schemeClr val="accent1">
                  <a:lumMod val="40000"/>
                  <a:lumOff val="60000"/>
                </a:schemeClr>
              </a:buClr>
              <a:buSzTx/>
            </a:pPr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marR="0" lvl="1">
              <a:spcBef>
                <a:spcPts val="1200"/>
              </a:spcBef>
              <a:spcAft>
                <a:spcPts val="0"/>
              </a:spcAft>
              <a:buClr>
                <a:schemeClr val="accent1">
                  <a:lumMod val="40000"/>
                  <a:lumOff val="60000"/>
                </a:schemeClr>
              </a:buClr>
              <a:tabLst>
                <a:tab pos="1609725" algn="l"/>
              </a:tabLst>
            </a:pPr>
            <a:r>
              <a:rPr lang="zh-CN" altLang="en-US" dirty="0"/>
              <a:t>二级</a:t>
            </a:r>
            <a:endParaRPr lang="zh-CN" altLang="en-US" dirty="0"/>
          </a:p>
          <a:p>
            <a:pPr marR="0" lvl="2">
              <a:spcBef>
                <a:spcPts val="1200"/>
              </a:spcBef>
              <a:spcAft>
                <a:spcPts val="0"/>
              </a:spcAft>
              <a:buClr>
                <a:schemeClr val="accent1">
                  <a:lumMod val="40000"/>
                  <a:lumOff val="60000"/>
                </a:schemeClr>
              </a:buClr>
            </a:pPr>
            <a:r>
              <a:rPr lang="zh-CN" altLang="en-US" dirty="0"/>
              <a:t>三级</a:t>
            </a:r>
            <a:endParaRPr lang="zh-CN" altLang="en-US" dirty="0"/>
          </a:p>
          <a:p>
            <a:pPr marR="0" lvl="3">
              <a:spcBef>
                <a:spcPts val="1200"/>
              </a:spcBef>
              <a:spcAft>
                <a:spcPts val="0"/>
              </a:spcAft>
              <a:buClr>
                <a:schemeClr val="accent1">
                  <a:lumMod val="40000"/>
                  <a:lumOff val="60000"/>
                </a:schemeClr>
              </a:buClr>
            </a:pPr>
            <a:r>
              <a:rPr lang="zh-CN" altLang="en-US" dirty="0"/>
              <a:t>四级</a:t>
            </a:r>
            <a:endParaRPr lang="zh-CN" altLang="en-US" dirty="0"/>
          </a:p>
          <a:p>
            <a:pPr marR="0" lvl="4">
              <a:spcBef>
                <a:spcPts val="1200"/>
              </a:spcBef>
              <a:spcAft>
                <a:spcPts val="0"/>
              </a:spcAft>
              <a:buClr>
                <a:schemeClr val="accent1">
                  <a:lumMod val="40000"/>
                  <a:lumOff val="60000"/>
                </a:schemeClr>
              </a:buClr>
            </a:pP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3" name="标题占位符 2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lvl="0"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kumimoji="0" lang="zh-CN" altLang="en-US" sz="3200" b="0" i="0" u="none" strike="noStrike" kern="1200" cap="none" spc="300" normalizeH="0" baseline="0" dirty="0" smtClean="0">
          <a:ln>
            <a:noFill/>
            <a:prstDash val="sysDot"/>
          </a:ln>
          <a:solidFill>
            <a:srgbClr val="293642"/>
          </a:solidFill>
          <a:uFillTx/>
          <a:latin typeface="+mj-ea"/>
          <a:ea typeface="+mj-ea"/>
          <a:cs typeface="+mn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kumimoji="0" lang="zh-CN" altLang="en-US" sz="1800" b="0" i="0" u="none" strike="noStrike" kern="1200" cap="none" spc="150" normalizeH="0" baseline="0" smtClean="0">
          <a:ln>
            <a:noFill/>
            <a:prstDash val="sysDot"/>
          </a:ln>
          <a:solidFill>
            <a:srgbClr val="293642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kumimoji="0" lang="zh-CN" altLang="en-US" sz="1600" b="0" i="0" u="none" strike="noStrike" kern="1200" cap="none" spc="150" normalizeH="0" baseline="0" smtClean="0">
          <a:solidFill>
            <a:srgbClr val="293642"/>
          </a:solidFill>
          <a:uFillTx/>
          <a:latin typeface="+mn-ea"/>
          <a:ea typeface="+mn-ea"/>
          <a:cs typeface="MiSans Heavy" panose="00000A00000000000000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kumimoji="0" lang="zh-CN" altLang="en-US" sz="1600" b="0" i="0" u="none" strike="noStrike" kern="1200" cap="none" spc="150" normalizeH="0" baseline="0" smtClean="0">
          <a:solidFill>
            <a:srgbClr val="293642"/>
          </a:solidFill>
          <a:uFillTx/>
          <a:latin typeface="+mn-ea"/>
          <a:ea typeface="+mn-ea"/>
          <a:cs typeface="MiSans Heavy" panose="00000A00000000000000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kumimoji="0" lang="zh-CN" altLang="en-US" sz="1400" b="0" i="0" u="none" strike="noStrike" kern="1200" cap="none" spc="150" normalizeH="0" baseline="0" smtClean="0">
          <a:solidFill>
            <a:srgbClr val="293642"/>
          </a:solidFill>
          <a:uFillTx/>
          <a:latin typeface="+mn-ea"/>
          <a:ea typeface="+mn-ea"/>
          <a:cs typeface="MiSans Heavy" panose="00000A00000000000000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rgbClr val="293642"/>
          </a:solidFill>
          <a:uFillTx/>
          <a:latin typeface="+mn-ea"/>
          <a:ea typeface="+mn-ea"/>
          <a:cs typeface="MiSans Heavy" panose="00000A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tags" Target="../tags/tag81.xm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tags" Target="../tags/tag91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92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.xml"/><Relationship Id="rId5" Type="http://schemas.openxmlformats.org/officeDocument/2006/relationships/tags" Target="../tags/tag94.xml"/><Relationship Id="rId4" Type="http://schemas.openxmlformats.org/officeDocument/2006/relationships/image" Target="../media/image10.png"/><Relationship Id="rId3" Type="http://schemas.openxmlformats.org/officeDocument/2006/relationships/tags" Target="../tags/tag93.xml"/><Relationship Id="rId2" Type="http://schemas.openxmlformats.org/officeDocument/2006/relationships/image" Target="../media/image11.png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0.png"/><Relationship Id="rId3" Type="http://schemas.openxmlformats.org/officeDocument/2006/relationships/tags" Target="../tags/tag95.xml"/><Relationship Id="rId2" Type="http://schemas.openxmlformats.org/officeDocument/2006/relationships/image" Target="../media/image11.png"/><Relationship Id="rId10" Type="http://schemas.openxmlformats.org/officeDocument/2006/relationships/slideLayout" Target="../slideLayouts/slideLayout20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tags" Target="../tags/tag97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4" Type="http://schemas.openxmlformats.org/officeDocument/2006/relationships/slideLayout" Target="../slideLayouts/slideLayout13.xml"/><Relationship Id="rId13" Type="http://schemas.openxmlformats.org/officeDocument/2006/relationships/tags" Target="../tags/tag99.xml"/><Relationship Id="rId12" Type="http://schemas.openxmlformats.org/officeDocument/2006/relationships/image" Target="../media/image31.png"/><Relationship Id="rId11" Type="http://schemas.openxmlformats.org/officeDocument/2006/relationships/image" Target="../media/image30.png"/><Relationship Id="rId10" Type="http://schemas.openxmlformats.org/officeDocument/2006/relationships/image" Target="../media/image29.png"/><Relationship Id="rId1" Type="http://schemas.openxmlformats.org/officeDocument/2006/relationships/tags" Target="../tags/tag9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00.xml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83.xml"/><Relationship Id="rId2" Type="http://schemas.openxmlformats.org/officeDocument/2006/relationships/image" Target="../media/image10.png"/><Relationship Id="rId1" Type="http://schemas.openxmlformats.org/officeDocument/2006/relationships/tags" Target="../tags/tag8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8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tags" Target="../tags/tag85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86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tags" Target="../tags/tag87.xml"/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tags" Target="../tags/tag88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89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90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C9F754DE-2CAD-44b6-B708-469DEB6407EB-1" descr="C:/Users/leovo/AppData/Local/Temp/wpp.YtmQzRwp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804545"/>
            <a:ext cx="12192635" cy="59772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01900" y="93980"/>
            <a:ext cx="7175500" cy="54673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r>
              <a:rPr lang="en-US" altLang="zh-CN" sz="3600" b="1"/>
              <a:t>The Mind map of Mosquito Bites</a:t>
            </a:r>
            <a:endParaRPr lang="en-US" altLang="zh-CN" sz="3600" b="1"/>
          </a:p>
        </p:txBody>
      </p:sp>
      <p:sp>
        <p:nvSpPr>
          <p:cNvPr id="2" name="文本框 1"/>
          <p:cNvSpPr txBox="1"/>
          <p:nvPr/>
        </p:nvSpPr>
        <p:spPr>
          <a:xfrm>
            <a:off x="2501900" y="93980"/>
            <a:ext cx="7175500" cy="54673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r>
              <a:rPr lang="en-US" altLang="zh-CN" sz="3600" b="1"/>
              <a:t>The Mind map of Mosquito Bites</a:t>
            </a:r>
            <a:endParaRPr lang="en-US" altLang="zh-CN" sz="3600" b="1"/>
          </a:p>
        </p:txBody>
      </p:sp>
      <p:sp>
        <p:nvSpPr>
          <p:cNvPr id="4" name="文本框 3"/>
          <p:cNvSpPr txBox="1"/>
          <p:nvPr/>
        </p:nvSpPr>
        <p:spPr>
          <a:xfrm>
            <a:off x="2067560" y="640715"/>
            <a:ext cx="8792845" cy="56769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r>
              <a:rPr lang="en-US" altLang="zh-CN" sz="3200" b="1">
                <a:sym typeface="+mn-ea"/>
              </a:rPr>
              <a:t>How is the discourse 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(语篇)</a:t>
            </a:r>
            <a:r>
              <a:rPr lang="en-US" altLang="zh-CN" sz="3200" b="1">
                <a:sym typeface="+mn-ea"/>
              </a:rPr>
              <a:t> organized? </a:t>
            </a:r>
            <a:endParaRPr lang="en-US" altLang="zh-CN" sz="3200" b="1">
              <a:sym typeface="+mn-ea"/>
            </a:endParaRPr>
          </a:p>
          <a:p>
            <a:endParaRPr lang="en-US" altLang="zh-CN" sz="3200" b="1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9070" y="6069965"/>
            <a:ext cx="11769725" cy="61785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pPr algn="ctr"/>
            <a:r>
              <a:rPr lang="en-US" altLang="zh-CN" sz="3600" b="1">
                <a:sym typeface="+mn-ea"/>
              </a:rPr>
              <a:t>The passage is organized </a:t>
            </a:r>
            <a:r>
              <a:rPr lang="en-US" sz="3600" b="1">
                <a:sym typeface="+mn-ea"/>
              </a:rPr>
              <a:t>from the </a:t>
            </a:r>
            <a:r>
              <a:rPr lang="en-US" sz="3600" b="1">
                <a:solidFill>
                  <a:srgbClr val="FF0000"/>
                </a:solidFill>
                <a:sym typeface="+mn-ea"/>
              </a:rPr>
              <a:t>general </a:t>
            </a:r>
            <a:r>
              <a:rPr lang="en-US" sz="3600" b="1">
                <a:sym typeface="+mn-ea"/>
              </a:rPr>
              <a:t>to </a:t>
            </a:r>
            <a:r>
              <a:rPr lang="en-US" sz="3600" b="1">
                <a:solidFill>
                  <a:srgbClr val="FF0000"/>
                </a:solidFill>
                <a:sym typeface="+mn-ea"/>
              </a:rPr>
              <a:t>details</a:t>
            </a:r>
            <a:r>
              <a:rPr lang="en-US" sz="3600" b="1">
                <a:sym typeface="+mn-ea"/>
              </a:rPr>
              <a:t>.</a:t>
            </a:r>
            <a:endParaRPr lang="en-US" sz="3600" b="1">
              <a:sym typeface="+mn-ea"/>
            </a:endParaRPr>
          </a:p>
        </p:txBody>
      </p:sp>
      <p:sp>
        <p:nvSpPr>
          <p:cNvPr id="9" name="右箭头 8"/>
          <p:cNvSpPr/>
          <p:nvPr/>
        </p:nvSpPr>
        <p:spPr>
          <a:xfrm rot="19140000">
            <a:off x="6415405" y="4523105"/>
            <a:ext cx="1143635" cy="75184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20700" y="4904105"/>
            <a:ext cx="5757545" cy="10693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r>
              <a:rPr lang="en-US" sz="2800" b="1"/>
              <a:t>This discourse </a:t>
            </a:r>
            <a:r>
              <a:rPr lang="en-US" sz="2800" b="1">
                <a:solidFill>
                  <a:srgbClr val="FF0000"/>
                </a:solidFill>
              </a:rPr>
              <a:t>explains </a:t>
            </a:r>
            <a:r>
              <a:rPr lang="en-US" sz="2800" b="1"/>
              <a:t>and </a:t>
            </a:r>
            <a:r>
              <a:rPr lang="en-US" sz="2800" b="1">
                <a:solidFill>
                  <a:srgbClr val="FF0000"/>
                </a:solidFill>
              </a:rPr>
              <a:t>provides </a:t>
            </a:r>
            <a:r>
              <a:rPr lang="en-US" sz="2800" b="1"/>
              <a:t>so much information.</a:t>
            </a:r>
            <a:endParaRPr lang="en-US" sz="2800" b="1"/>
          </a:p>
        </p:txBody>
      </p:sp>
      <p:sp>
        <p:nvSpPr>
          <p:cNvPr id="11" name="矩形 10"/>
          <p:cNvSpPr/>
          <p:nvPr/>
        </p:nvSpPr>
        <p:spPr>
          <a:xfrm>
            <a:off x="97155" y="17780"/>
            <a:ext cx="11160125" cy="6229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</a:rPr>
              <a:t>Activity 2: Discourse structure analysis 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(文本分析)</a:t>
            </a:r>
            <a:endParaRPr lang="en-US" altLang="zh-CN" sz="28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370" y="1529715"/>
            <a:ext cx="657225" cy="2533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370" y="2404110"/>
            <a:ext cx="1446530" cy="2482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785" y="3848100"/>
            <a:ext cx="1446530" cy="24828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370" y="5308600"/>
            <a:ext cx="879475" cy="2540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141845" y="2105660"/>
            <a:ext cx="4806950" cy="23221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r>
              <a:rPr lang="en-US" altLang="zh-CN" sz="2800" b="1"/>
              <a:t>What’s the writing type </a:t>
            </a:r>
            <a:r>
              <a:rPr lang="en-US" altLang="zh-CN" b="1">
                <a:solidFill>
                  <a:srgbClr val="FF0000"/>
                </a:solidFill>
              </a:rPr>
              <a:t>(</a:t>
            </a:r>
            <a:r>
              <a:rPr lang="zh-CN" altLang="en-US" b="1">
                <a:solidFill>
                  <a:srgbClr val="FF0000"/>
                </a:solidFill>
              </a:rPr>
              <a:t>体裁</a:t>
            </a:r>
            <a:r>
              <a:rPr lang="en-US" altLang="zh-CN" b="1">
                <a:solidFill>
                  <a:srgbClr val="FF0000"/>
                </a:solidFill>
              </a:rPr>
              <a:t>)</a:t>
            </a:r>
            <a:r>
              <a:rPr lang="en-US" altLang="zh-CN" sz="2800" b="1"/>
              <a:t>?</a:t>
            </a:r>
            <a:endParaRPr lang="en-US" altLang="zh-CN" sz="2800" b="1"/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/>
              <a:t>Narration </a:t>
            </a:r>
            <a:r>
              <a:rPr lang="en-US" altLang="zh-CN" sz="1400" b="1">
                <a:solidFill>
                  <a:srgbClr val="FF0000"/>
                </a:solidFill>
              </a:rPr>
              <a:t>(记叙文)</a:t>
            </a:r>
            <a:endParaRPr lang="en-US" altLang="zh-CN" sz="2800" b="1"/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/>
              <a:t>Argumentative essay </a:t>
            </a:r>
            <a:r>
              <a:rPr lang="en-US" altLang="zh-CN" sz="1400" b="1">
                <a:solidFill>
                  <a:srgbClr val="FF0000"/>
                </a:solidFill>
              </a:rPr>
              <a:t>(议论文)</a:t>
            </a:r>
            <a:endParaRPr lang="en-US" altLang="zh-CN" sz="1400" b="1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/>
              <a:t>Expository writing </a:t>
            </a:r>
            <a:r>
              <a:rPr lang="en-US" altLang="zh-CN" sz="1400" b="1">
                <a:solidFill>
                  <a:srgbClr val="FF0000"/>
                </a:solidFill>
              </a:rPr>
              <a:t>(说明文)</a:t>
            </a:r>
            <a:endParaRPr lang="en-US" altLang="zh-CN" sz="2800" b="1"/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/>
              <a:t>Practical writing </a:t>
            </a:r>
            <a:r>
              <a:rPr lang="en-US" altLang="zh-CN" sz="1400" b="1">
                <a:solidFill>
                  <a:srgbClr val="FF0000"/>
                </a:solidFill>
              </a:rPr>
              <a:t>(</a:t>
            </a:r>
            <a:r>
              <a:rPr lang="zh-CN" altLang="en-US" sz="1400" b="1">
                <a:solidFill>
                  <a:srgbClr val="FF0000"/>
                </a:solidFill>
              </a:rPr>
              <a:t>应用文</a:t>
            </a:r>
            <a:r>
              <a:rPr lang="en-US" altLang="zh-CN" sz="1400" b="1">
                <a:solidFill>
                  <a:srgbClr val="FF0000"/>
                </a:solidFill>
              </a:rPr>
              <a:t>)</a:t>
            </a:r>
            <a:endParaRPr lang="en-US" altLang="zh-CN" sz="1400" b="1">
              <a:solidFill>
                <a:srgbClr val="FF0000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7142480" y="3430270"/>
            <a:ext cx="438785" cy="443230"/>
          </a:xfrm>
          <a:prstGeom prst="ellipse">
            <a:avLst/>
          </a:prstGeom>
          <a:noFill/>
          <a:ln w="4762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10" grpId="0" animBg="1"/>
      <p:bldP spid="10" grpId="1" animBg="1"/>
      <p:bldP spid="9" grpId="0" animBg="1"/>
      <p:bldP spid="9" grpId="1" animBg="1"/>
      <p:bldP spid="15" grpId="0" bldLvl="0" animBg="1"/>
      <p:bldP spid="15" grpId="1" animBg="1"/>
      <p:bldP spid="13" grpId="0" bldLvl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矩形 19"/>
          <p:cNvSpPr/>
          <p:nvPr/>
        </p:nvSpPr>
        <p:spPr>
          <a:xfrm>
            <a:off x="0" y="141605"/>
            <a:ext cx="11433810" cy="6451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</a:rPr>
              <a:t>Activity 3: Discourse language analysis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(文本分析)</a:t>
            </a:r>
            <a:r>
              <a:rPr lang="en-US" altLang="zh-CN" sz="2800" b="1">
                <a:solidFill>
                  <a:schemeClr val="tx1"/>
                </a:solidFill>
              </a:rPr>
              <a:t>—from 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microscopic view</a:t>
            </a:r>
            <a:r>
              <a:rPr lang="zh-CN" altLang="en-US" sz="1800" b="1">
                <a:solidFill>
                  <a:srgbClr val="FF0000"/>
                </a:solidFill>
                <a:sym typeface="+mn-ea"/>
              </a:rPr>
              <a:t>(微观)</a:t>
            </a:r>
            <a:endParaRPr lang="en-US" altLang="zh-CN" sz="28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3560" y="1644015"/>
            <a:ext cx="11104880" cy="50679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0" y="910590"/>
            <a:ext cx="12111990" cy="61785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r>
              <a:rPr lang="en-US" altLang="zh-CN" sz="3200" b="1">
                <a:sym typeface="+mn-ea"/>
              </a:rPr>
              <a:t>How </a:t>
            </a:r>
            <a:r>
              <a:rPr lang="en-US" sz="3200" b="1">
                <a:sym typeface="+mn-ea"/>
              </a:rPr>
              <a:t>does the author make such information persuasive</a:t>
            </a:r>
            <a:r>
              <a:rPr lang="en-US" b="1">
                <a:solidFill>
                  <a:srgbClr val="FF0000"/>
                </a:solidFill>
                <a:sym typeface="+mn-ea"/>
              </a:rPr>
              <a:t>(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有说服力的</a:t>
            </a:r>
            <a:r>
              <a:rPr lang="en-US" b="1">
                <a:solidFill>
                  <a:srgbClr val="FF0000"/>
                </a:solidFill>
                <a:sym typeface="+mn-ea"/>
              </a:rPr>
              <a:t>)</a:t>
            </a:r>
            <a:r>
              <a:rPr lang="en-US" altLang="zh-CN" sz="3200" b="1">
                <a:sym typeface="+mn-ea"/>
              </a:rPr>
              <a:t>? </a:t>
            </a:r>
            <a:endParaRPr lang="en-US" altLang="zh-CN" sz="3200" b="1">
              <a:sym typeface="+mn-ea"/>
            </a:endParaRPr>
          </a:p>
          <a:p>
            <a:pPr algn="l">
              <a:buClrTx/>
              <a:buSzTx/>
              <a:buFontTx/>
            </a:pPr>
            <a:endParaRPr lang="en-US" sz="3200" b="1">
              <a:sym typeface="+mn-ea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633095" y="3658870"/>
            <a:ext cx="2348865" cy="254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651510" y="4921885"/>
            <a:ext cx="4835525" cy="12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651510" y="5151120"/>
            <a:ext cx="4783455" cy="260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633095" y="5360035"/>
            <a:ext cx="887730" cy="82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>
            <a:endCxn id="28" idx="2"/>
          </p:cNvCxnSpPr>
          <p:nvPr/>
        </p:nvCxnSpPr>
        <p:spPr>
          <a:xfrm>
            <a:off x="9107805" y="2628900"/>
            <a:ext cx="1261745" cy="1397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8503285" y="3671570"/>
            <a:ext cx="1734820" cy="1206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5968365" y="5168265"/>
            <a:ext cx="2065655" cy="635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651510" y="4505960"/>
            <a:ext cx="2017395" cy="381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1617980" y="5361940"/>
            <a:ext cx="3712845" cy="10795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633095" y="5563870"/>
            <a:ext cx="5093970" cy="6350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V="1">
            <a:off x="633095" y="5810250"/>
            <a:ext cx="3319780" cy="7620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3745230" y="6450965"/>
            <a:ext cx="1585595" cy="698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6" name="等腰三角形 25"/>
          <p:cNvSpPr/>
          <p:nvPr/>
        </p:nvSpPr>
        <p:spPr>
          <a:xfrm>
            <a:off x="7504430" y="3682365"/>
            <a:ext cx="1199515" cy="435610"/>
          </a:xfrm>
          <a:prstGeom prst="triangle">
            <a:avLst>
              <a:gd name="adj" fmla="val 44891"/>
            </a:avLst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等腰三角形 26"/>
          <p:cNvSpPr/>
          <p:nvPr/>
        </p:nvSpPr>
        <p:spPr>
          <a:xfrm>
            <a:off x="6210300" y="2691765"/>
            <a:ext cx="1064895" cy="596900"/>
          </a:xfrm>
          <a:prstGeom prst="triangle">
            <a:avLst>
              <a:gd name="adj" fmla="val 48419"/>
            </a:avLst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等腰三角形 27"/>
          <p:cNvSpPr/>
          <p:nvPr/>
        </p:nvSpPr>
        <p:spPr>
          <a:xfrm>
            <a:off x="10369550" y="2045970"/>
            <a:ext cx="1064895" cy="596900"/>
          </a:xfrm>
          <a:prstGeom prst="triangle">
            <a:avLst>
              <a:gd name="adj" fmla="val 48398"/>
            </a:avLst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1786890" y="5278755"/>
            <a:ext cx="882015" cy="335280"/>
          </a:xfrm>
          <a:prstGeom prst="ellipse">
            <a:avLst/>
          </a:prstGeom>
          <a:noFill/>
          <a:ln w="47625" cmpd="sng">
            <a:solidFill>
              <a:srgbClr val="FFC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7275195" y="2828290"/>
            <a:ext cx="4888230" cy="4603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t">
            <a:spAutoFit/>
          </a:bodyPr>
          <a:p>
            <a:pPr algn="ctr"/>
            <a:r>
              <a:rPr lang="en-US" sz="2400" b="1">
                <a:sym typeface="+mn-ea"/>
              </a:rPr>
              <a:t>Comparison and Contrast</a:t>
            </a:r>
            <a:r>
              <a:rPr lang="en-US" sz="2400" b="1">
                <a:solidFill>
                  <a:schemeClr val="tx1"/>
                </a:solidFill>
                <a:sym typeface="+mn-ea"/>
              </a:rPr>
              <a:t> </a:t>
            </a:r>
            <a:r>
              <a:rPr lang="en-US" sz="1400" b="1">
                <a:solidFill>
                  <a:schemeClr val="tx1"/>
                </a:solidFill>
                <a:sym typeface="+mn-ea"/>
              </a:rPr>
              <a:t>(比较说明法)</a:t>
            </a:r>
            <a:endParaRPr lang="en-US" altLang="en-US" sz="1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51510" y="5599430"/>
            <a:ext cx="4888230" cy="4889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p>
            <a:pPr algn="ctr"/>
            <a:r>
              <a:rPr lang="en-US" sz="2400" b="1">
                <a:sym typeface="+mn-ea"/>
              </a:rPr>
              <a:t>Cause and Effect </a:t>
            </a:r>
            <a:r>
              <a:rPr lang="en-US" sz="1600" b="1">
                <a:solidFill>
                  <a:srgbClr val="FF0000"/>
                </a:solidFill>
                <a:sym typeface="+mn-ea"/>
              </a:rPr>
              <a:t>(因果说明法)</a:t>
            </a:r>
            <a:endParaRPr lang="en-US" altLang="en-US" sz="16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51510" y="2991485"/>
            <a:ext cx="4870450" cy="460375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t">
            <a:spAutoFit/>
          </a:bodyPr>
          <a:p>
            <a:pPr indent="0" algn="ctr">
              <a:buClrTx/>
              <a:buSzTx/>
              <a:buNone/>
            </a:pPr>
            <a:r>
              <a:rPr lang="en-US" sz="2400" b="1">
                <a:sym typeface="+mn-ea"/>
              </a:rPr>
              <a:t>Quotation</a:t>
            </a:r>
            <a:r>
              <a:rPr lang="en-US" sz="1600" b="1">
                <a:sym typeface="+mn-ea"/>
              </a:rPr>
              <a:t> </a:t>
            </a:r>
            <a:r>
              <a:rPr lang="en-US" sz="1600" b="1">
                <a:solidFill>
                  <a:srgbClr val="FF0000"/>
                </a:solidFill>
                <a:sym typeface="+mn-ea"/>
              </a:rPr>
              <a:t>(引用说明法)</a:t>
            </a:r>
            <a:endParaRPr lang="en-US" altLang="en-US" sz="16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2" name="等腰三角形 1"/>
          <p:cNvSpPr/>
          <p:nvPr/>
        </p:nvSpPr>
        <p:spPr>
          <a:xfrm>
            <a:off x="9764395" y="3271520"/>
            <a:ext cx="1199515" cy="435610"/>
          </a:xfrm>
          <a:prstGeom prst="triangle">
            <a:avLst>
              <a:gd name="adj" fmla="val 44891"/>
            </a:avLst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等腰三角形 5"/>
          <p:cNvSpPr/>
          <p:nvPr/>
        </p:nvSpPr>
        <p:spPr>
          <a:xfrm>
            <a:off x="5843905" y="3470275"/>
            <a:ext cx="1199515" cy="435610"/>
          </a:xfrm>
          <a:prstGeom prst="triangle">
            <a:avLst>
              <a:gd name="adj" fmla="val 44891"/>
            </a:avLst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503795" y="3919855"/>
            <a:ext cx="4608195" cy="23082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lang="en-US" sz="2000" b="1">
                <a:highlight>
                  <a:srgbClr val="FFFF00"/>
                </a:highlight>
                <a:sym typeface="+mn-ea"/>
              </a:rPr>
              <a:t>Common methods of explanation </a:t>
            </a:r>
            <a:r>
              <a:rPr lang="en-US" sz="1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(说明方法)</a:t>
            </a:r>
            <a:r>
              <a:rPr lang="en-US" sz="2400" b="1">
                <a:highlight>
                  <a:srgbClr val="FFFF00"/>
                </a:highlight>
                <a:sym typeface="+mn-ea"/>
              </a:rPr>
              <a:t>：</a:t>
            </a:r>
            <a:endParaRPr lang="en-US" sz="2400" b="1">
              <a:highlight>
                <a:srgbClr val="FFFF00"/>
              </a:highlight>
              <a:sym typeface="+mn-ea"/>
            </a:endParaRPr>
          </a:p>
          <a:p>
            <a:pPr marL="457200" indent="-457200" algn="l">
              <a:buClrTx/>
              <a:buSzTx/>
              <a:buFont typeface="Wingdings" panose="05000000000000000000" charset="0"/>
              <a:buChar char="Ø"/>
            </a:pPr>
            <a:r>
              <a:rPr lang="en-US" sz="2000" b="1">
                <a:sym typeface="+mn-ea"/>
              </a:rPr>
              <a:t>Definition </a:t>
            </a:r>
            <a:r>
              <a:rPr lang="en-US" sz="1200" b="1">
                <a:solidFill>
                  <a:srgbClr val="FF0000"/>
                </a:solidFill>
                <a:sym typeface="+mn-ea"/>
              </a:rPr>
              <a:t>(定义法) </a:t>
            </a:r>
            <a:endParaRPr lang="en-US" sz="2000" b="1">
              <a:sym typeface="+mn-ea"/>
            </a:endParaRPr>
          </a:p>
          <a:p>
            <a:pPr marL="457200" indent="-457200" algn="l">
              <a:buClrTx/>
              <a:buSzTx/>
              <a:buFont typeface="Wingdings" panose="05000000000000000000" charset="0"/>
              <a:buChar char="Ø"/>
            </a:pPr>
            <a:r>
              <a:rPr lang="en-US" sz="2000" b="1">
                <a:sym typeface="+mn-ea"/>
              </a:rPr>
              <a:t>Example </a:t>
            </a:r>
            <a:r>
              <a:rPr lang="en-US" sz="1200" b="1">
                <a:solidFill>
                  <a:srgbClr val="FF0000"/>
                </a:solidFill>
                <a:sym typeface="+mn-ea"/>
              </a:rPr>
              <a:t>(举例说明法)</a:t>
            </a:r>
            <a:endParaRPr lang="en-US" sz="2000" b="1">
              <a:sym typeface="+mn-ea"/>
            </a:endParaRPr>
          </a:p>
          <a:p>
            <a:pPr marL="457200" indent="-457200" algn="l">
              <a:buClrTx/>
              <a:buSzTx/>
              <a:buFont typeface="Wingdings" panose="05000000000000000000" charset="0"/>
              <a:buChar char="Ø"/>
            </a:pPr>
            <a:r>
              <a:rPr lang="en-US" sz="2000" b="1">
                <a:sym typeface="+mn-ea"/>
              </a:rPr>
              <a:t>Comparison and Contrast </a:t>
            </a:r>
            <a:r>
              <a:rPr lang="en-US" sz="1200" b="1">
                <a:solidFill>
                  <a:srgbClr val="FF0000"/>
                </a:solidFill>
                <a:sym typeface="+mn-ea"/>
              </a:rPr>
              <a:t>(比较说明法)</a:t>
            </a:r>
            <a:endParaRPr lang="en-US" sz="1200" b="1">
              <a:solidFill>
                <a:srgbClr val="FF0000"/>
              </a:solidFill>
              <a:sym typeface="+mn-ea"/>
            </a:endParaRPr>
          </a:p>
          <a:p>
            <a:pPr marL="457200" indent="-457200" algn="l">
              <a:buClrTx/>
              <a:buSzTx/>
              <a:buFont typeface="Wingdings" panose="05000000000000000000" charset="0"/>
              <a:buChar char="Ø"/>
            </a:pPr>
            <a:r>
              <a:rPr lang="en-US" sz="2000" b="1">
                <a:sym typeface="+mn-ea"/>
              </a:rPr>
              <a:t>Cause and Effect </a:t>
            </a:r>
            <a:r>
              <a:rPr lang="en-US" sz="1200" b="1">
                <a:solidFill>
                  <a:srgbClr val="FF0000"/>
                </a:solidFill>
                <a:sym typeface="+mn-ea"/>
              </a:rPr>
              <a:t>(因果说明法)</a:t>
            </a:r>
            <a:endParaRPr lang="en-US" sz="2000" b="1">
              <a:sym typeface="+mn-ea"/>
            </a:endParaRPr>
          </a:p>
          <a:p>
            <a:pPr marL="457200" indent="-457200" algn="l">
              <a:buClrTx/>
              <a:buSzTx/>
              <a:buFont typeface="Wingdings" panose="05000000000000000000" charset="0"/>
              <a:buChar char="Ø"/>
            </a:pPr>
            <a:r>
              <a:rPr lang="en-US" sz="2000" b="1">
                <a:sym typeface="+mn-ea"/>
              </a:rPr>
              <a:t>Quotation </a:t>
            </a:r>
            <a:r>
              <a:rPr lang="en-US" sz="1200" b="1">
                <a:solidFill>
                  <a:srgbClr val="FF0000"/>
                </a:solidFill>
                <a:sym typeface="+mn-ea"/>
              </a:rPr>
              <a:t>(引用说明法)</a:t>
            </a:r>
            <a:endParaRPr lang="en-US" sz="12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7" name="等腰三角形 16"/>
          <p:cNvSpPr/>
          <p:nvPr/>
        </p:nvSpPr>
        <p:spPr>
          <a:xfrm>
            <a:off x="2545715" y="4942205"/>
            <a:ext cx="1199515" cy="435610"/>
          </a:xfrm>
          <a:prstGeom prst="triangle">
            <a:avLst>
              <a:gd name="adj" fmla="val 44891"/>
            </a:avLst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9" name="直接连接符 18"/>
          <p:cNvCxnSpPr/>
          <p:nvPr/>
        </p:nvCxnSpPr>
        <p:spPr>
          <a:xfrm flipV="1">
            <a:off x="633095" y="6646545"/>
            <a:ext cx="1304290" cy="1206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34" grpId="1" animBg="1"/>
      <p:bldP spid="29" grpId="0" animBg="1"/>
      <p:bldP spid="29" grpId="1" animBg="1"/>
      <p:bldP spid="32" grpId="0" bldLvl="0" animBg="1"/>
      <p:bldP spid="32" grpId="1" animBg="1"/>
      <p:bldP spid="28" grpId="0" animBg="1"/>
      <p:bldP spid="27" grpId="0" animBg="1"/>
      <p:bldP spid="26" grpId="0" animBg="1"/>
      <p:bldP spid="28" grpId="1" animBg="1"/>
      <p:bldP spid="27" grpId="1" animBg="1"/>
      <p:bldP spid="26" grpId="1" animBg="1"/>
      <p:bldP spid="31" grpId="0" bldLvl="0" animBg="1"/>
      <p:bldP spid="31" grpId="1" animBg="1"/>
      <p:bldP spid="2" grpId="0" bldLvl="0" animBg="1"/>
      <p:bldP spid="2" grpId="1" animBg="1"/>
      <p:bldP spid="6" grpId="0" bldLvl="0" animBg="1"/>
      <p:bldP spid="6" grpId="1" animBg="1"/>
      <p:bldP spid="3" grpId="0" bldLvl="0" animBg="1"/>
      <p:bldP spid="3" grpId="1" animBg="1"/>
      <p:bldP spid="17" grpId="0" bldLvl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9480" y="1334135"/>
            <a:ext cx="10052050" cy="54197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020" y="251460"/>
            <a:ext cx="3116580" cy="57658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327640" y="5316220"/>
            <a:ext cx="1864360" cy="1332230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13" name="矩形 12"/>
          <p:cNvSpPr/>
          <p:nvPr/>
        </p:nvSpPr>
        <p:spPr>
          <a:xfrm>
            <a:off x="0" y="27305"/>
            <a:ext cx="11338560" cy="6451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buClrTx/>
              <a:buSzTx/>
              <a:buFontTx/>
            </a:pPr>
            <a:r>
              <a:rPr lang="en-US" altLang="zh-CN" sz="2700" b="1">
                <a:solidFill>
                  <a:schemeClr val="tx1"/>
                </a:solidFill>
              </a:rPr>
              <a:t>Activity 3: Discourse language analysis</a:t>
            </a:r>
            <a:r>
              <a:rPr lang="zh-CN" altLang="en-US" sz="2700" b="1">
                <a:solidFill>
                  <a:srgbClr val="FF0000"/>
                </a:solidFill>
                <a:sym typeface="+mn-ea"/>
              </a:rPr>
              <a:t>(文本分析)</a:t>
            </a:r>
            <a:r>
              <a:rPr lang="en-US" altLang="zh-CN" sz="2700" b="1">
                <a:solidFill>
                  <a:schemeClr val="tx1"/>
                </a:solidFill>
              </a:rPr>
              <a:t>—from </a:t>
            </a:r>
            <a:r>
              <a:rPr lang="en-US" altLang="zh-CN" sz="2700" b="1">
                <a:solidFill>
                  <a:schemeClr val="tx1"/>
                </a:solidFill>
                <a:sym typeface="+mn-ea"/>
              </a:rPr>
              <a:t>microscopic view</a:t>
            </a:r>
            <a:r>
              <a:rPr lang="zh-CN" altLang="en-US" sz="2700" b="1">
                <a:solidFill>
                  <a:srgbClr val="FF0000"/>
                </a:solidFill>
                <a:sym typeface="+mn-ea"/>
              </a:rPr>
              <a:t>(微观)</a:t>
            </a:r>
            <a:endParaRPr lang="en-US" altLang="zh-CN" sz="27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47675" y="756920"/>
            <a:ext cx="10662285" cy="4933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r>
              <a:rPr lang="en-US" sz="2800" b="1">
                <a:sym typeface="+mn-ea"/>
              </a:rPr>
              <a:t>What are the meanings of the circled words?</a:t>
            </a:r>
            <a:endParaRPr lang="en-US" sz="2800" b="1">
              <a:sym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017270" y="6170295"/>
            <a:ext cx="862330" cy="264795"/>
          </a:xfrm>
          <a:prstGeom prst="rect">
            <a:avLst/>
          </a:prstGeom>
          <a:solidFill>
            <a:schemeClr val="bg1">
              <a:alpha val="0"/>
            </a:schemeClr>
          </a:solidFill>
          <a:ln w="47625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2713355" y="2814320"/>
            <a:ext cx="826135" cy="264795"/>
          </a:xfrm>
          <a:prstGeom prst="rect">
            <a:avLst/>
          </a:prstGeom>
          <a:solidFill>
            <a:schemeClr val="bg1">
              <a:alpha val="0"/>
            </a:schemeClr>
          </a:solidFill>
          <a:ln w="47625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1236980" y="5114925"/>
            <a:ext cx="642620" cy="264795"/>
          </a:xfrm>
          <a:prstGeom prst="rect">
            <a:avLst/>
          </a:prstGeom>
          <a:solidFill>
            <a:schemeClr val="bg1">
              <a:alpha val="0"/>
            </a:schemeClr>
          </a:solidFill>
          <a:ln w="47625" cmpd="sng">
            <a:solidFill>
              <a:srgbClr val="00B0F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4284980" y="3273425"/>
            <a:ext cx="601345" cy="264795"/>
          </a:xfrm>
          <a:prstGeom prst="rect">
            <a:avLst/>
          </a:prstGeom>
          <a:solidFill>
            <a:schemeClr val="bg1">
              <a:alpha val="0"/>
            </a:schemeClr>
          </a:solidFill>
          <a:ln w="47625" cmpd="sng">
            <a:solidFill>
              <a:srgbClr val="00B0F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4023995" y="5045075"/>
            <a:ext cx="862330" cy="271145"/>
          </a:xfrm>
          <a:prstGeom prst="rect">
            <a:avLst/>
          </a:prstGeom>
          <a:solidFill>
            <a:schemeClr val="bg1">
              <a:alpha val="0"/>
            </a:schemeClr>
          </a:solidFill>
          <a:ln w="47625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3087370" y="4366260"/>
            <a:ext cx="848360" cy="264795"/>
          </a:xfrm>
          <a:prstGeom prst="rect">
            <a:avLst/>
          </a:prstGeom>
          <a:solidFill>
            <a:schemeClr val="bg1">
              <a:alpha val="0"/>
            </a:schemeClr>
          </a:solidFill>
          <a:ln w="47625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9359265" y="1694180"/>
            <a:ext cx="987425" cy="264795"/>
          </a:xfrm>
          <a:prstGeom prst="rect">
            <a:avLst/>
          </a:prstGeom>
          <a:solidFill>
            <a:schemeClr val="bg1">
              <a:alpha val="0"/>
            </a:schemeClr>
          </a:solidFill>
          <a:ln w="47625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2123440" y="2386965"/>
            <a:ext cx="1331595" cy="248920"/>
          </a:xfrm>
          <a:prstGeom prst="rect">
            <a:avLst/>
          </a:prstGeom>
          <a:solidFill>
            <a:schemeClr val="bg1">
              <a:alpha val="0"/>
            </a:schemeClr>
          </a:solidFill>
          <a:ln w="47625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2123440" y="1830705"/>
            <a:ext cx="5045075" cy="521970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t">
            <a:spAutoFit/>
          </a:bodyPr>
          <a:p>
            <a:pPr indent="0" algn="ctr">
              <a:buClrTx/>
              <a:buSzTx/>
              <a:buNone/>
            </a:pPr>
            <a:r>
              <a:rPr lang="en-US" altLang="en-US" sz="2800" b="1">
                <a:solidFill>
                  <a:schemeClr val="tx1"/>
                </a:solidFill>
                <a:sym typeface="+mn-ea"/>
              </a:rPr>
              <a:t>Guess by word root </a:t>
            </a:r>
            <a:r>
              <a:rPr lang="en-US" altLang="en-US" sz="1600" b="1">
                <a:solidFill>
                  <a:srgbClr val="FF0000"/>
                </a:solidFill>
                <a:sym typeface="+mn-ea"/>
              </a:rPr>
              <a:t>(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借助词根猜词义</a:t>
            </a:r>
            <a:r>
              <a:rPr lang="en-US" altLang="en-US" sz="1600" b="1">
                <a:solidFill>
                  <a:srgbClr val="FF0000"/>
                </a:solidFill>
                <a:sym typeface="+mn-ea"/>
              </a:rPr>
              <a:t>)</a:t>
            </a:r>
            <a:endParaRPr lang="en-US" altLang="en-US" sz="16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5351780" y="2814320"/>
            <a:ext cx="6840220" cy="395097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 anchor="t">
            <a:noAutofit/>
          </a:bodyPr>
          <a:p>
            <a:pPr indent="0" algn="ctr">
              <a:buClrTx/>
              <a:buSzTx/>
              <a:buNone/>
            </a:pPr>
            <a:r>
              <a:rPr lang="en-US" altLang="en-US" sz="2000" b="1">
                <a:solidFill>
                  <a:schemeClr val="tx1"/>
                </a:solidFill>
                <a:sym typeface="+mn-ea"/>
              </a:rPr>
              <a:t>Guess by signposts</a:t>
            </a:r>
            <a:r>
              <a:rPr lang="en-US" altLang="en-US" sz="2000" b="1">
                <a:solidFill>
                  <a:srgbClr val="FF0000"/>
                </a:solidFill>
                <a:sym typeface="+mn-ea"/>
              </a:rPr>
              <a:t> (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借助语言标志词猜词义</a:t>
            </a:r>
            <a:r>
              <a:rPr lang="en-US" altLang="en-US" sz="2000" b="1">
                <a:solidFill>
                  <a:srgbClr val="FF0000"/>
                </a:solidFill>
                <a:sym typeface="+mn-ea"/>
              </a:rPr>
              <a:t>)</a:t>
            </a:r>
            <a:endParaRPr lang="en-US" altLang="en-US" sz="2000" b="1">
              <a:solidFill>
                <a:srgbClr val="FF0000"/>
              </a:solidFill>
              <a:sym typeface="+mn-ea"/>
            </a:endParaRPr>
          </a:p>
          <a:p>
            <a:pPr algn="l"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sym typeface="+mn-ea"/>
              </a:rPr>
              <a:t>定义性标志词</a:t>
            </a:r>
            <a:r>
              <a:rPr lang="en-US" altLang="en-US" sz="2000" b="1">
                <a:sym typeface="+mn-ea"/>
              </a:rPr>
              <a:t>：如“</a:t>
            </a:r>
            <a:r>
              <a:rPr lang="en-US" altLang="en-US" sz="2000" b="1">
                <a:solidFill>
                  <a:srgbClr val="FF0000"/>
                </a:solidFill>
                <a:sym typeface="+mn-ea"/>
              </a:rPr>
              <a:t>is called</a:t>
            </a:r>
            <a:r>
              <a:rPr lang="en-US" altLang="en-US" sz="2000" b="1">
                <a:sym typeface="+mn-ea"/>
              </a:rPr>
              <a:t>”、“</a:t>
            </a:r>
            <a:r>
              <a:rPr lang="en-US" altLang="en-US" sz="2000" b="1">
                <a:solidFill>
                  <a:srgbClr val="FF0000"/>
                </a:solidFill>
                <a:sym typeface="+mn-ea"/>
              </a:rPr>
              <a:t>means</a:t>
            </a:r>
            <a:r>
              <a:rPr lang="en-US" altLang="en-US" sz="2000" b="1">
                <a:sym typeface="+mn-ea"/>
              </a:rPr>
              <a:t>”、“</a:t>
            </a:r>
            <a:r>
              <a:rPr lang="en-US" altLang="en-US" sz="2000" b="1">
                <a:solidFill>
                  <a:srgbClr val="FF0000"/>
                </a:solidFill>
                <a:sym typeface="+mn-ea"/>
              </a:rPr>
              <a:t>refers to</a:t>
            </a:r>
            <a:r>
              <a:rPr lang="en-US" altLang="en-US" sz="2000" b="1">
                <a:sym typeface="+mn-ea"/>
              </a:rPr>
              <a:t>”等，这些词后面通常会直接给出生词的定义或解释。</a:t>
            </a:r>
            <a:endParaRPr lang="en-US" altLang="en-US" sz="2000" b="1">
              <a:sym typeface="+mn-ea"/>
            </a:endParaRPr>
          </a:p>
          <a:p>
            <a:pPr algn="l"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sym typeface="+mn-ea"/>
              </a:rPr>
              <a:t>解释性标志词</a:t>
            </a:r>
            <a:r>
              <a:rPr lang="en-US" altLang="en-US" sz="2000" b="1">
                <a:sym typeface="+mn-ea"/>
              </a:rPr>
              <a:t>：如“</a:t>
            </a:r>
            <a:r>
              <a:rPr lang="en-US" altLang="en-US" sz="2000" b="1">
                <a:solidFill>
                  <a:srgbClr val="FF0000"/>
                </a:solidFill>
                <a:sym typeface="+mn-ea"/>
              </a:rPr>
              <a:t>similarly</a:t>
            </a:r>
            <a:r>
              <a:rPr lang="en-US" altLang="en-US" sz="2000" b="1">
                <a:sym typeface="+mn-ea"/>
              </a:rPr>
              <a:t>”、“</a:t>
            </a:r>
            <a:r>
              <a:rPr lang="en-US" altLang="en-US" sz="2000" b="1">
                <a:solidFill>
                  <a:srgbClr val="FF0000"/>
                </a:solidFill>
                <a:sym typeface="+mn-ea"/>
              </a:rPr>
              <a:t>that is</a:t>
            </a:r>
            <a:r>
              <a:rPr lang="en-US" altLang="en-US" sz="2000" b="1">
                <a:sym typeface="+mn-ea"/>
              </a:rPr>
              <a:t>”、“</a:t>
            </a:r>
            <a:r>
              <a:rPr lang="en-US" altLang="en-US" sz="2000" b="1">
                <a:solidFill>
                  <a:srgbClr val="FF0000"/>
                </a:solidFill>
                <a:sym typeface="+mn-ea"/>
              </a:rPr>
              <a:t>in other words</a:t>
            </a:r>
            <a:r>
              <a:rPr lang="en-US" altLang="en-US" sz="2000" b="1">
                <a:sym typeface="+mn-ea"/>
              </a:rPr>
              <a:t>”、“</a:t>
            </a:r>
            <a:r>
              <a:rPr lang="en-US" altLang="en-US" sz="2000" b="1">
                <a:solidFill>
                  <a:srgbClr val="FF0000"/>
                </a:solidFill>
                <a:sym typeface="+mn-ea"/>
              </a:rPr>
              <a:t>i.e</a:t>
            </a:r>
            <a:r>
              <a:rPr lang="en-US" altLang="en-US" sz="2000" b="1">
                <a:sym typeface="+mn-ea"/>
              </a:rPr>
              <a:t>.”、“</a:t>
            </a:r>
            <a:r>
              <a:rPr lang="en-US" altLang="en-US" sz="2000" b="1">
                <a:solidFill>
                  <a:srgbClr val="FF0000"/>
                </a:solidFill>
                <a:sym typeface="+mn-ea"/>
              </a:rPr>
              <a:t>or</a:t>
            </a:r>
            <a:r>
              <a:rPr lang="en-US" altLang="en-US" sz="2000" b="1">
                <a:sym typeface="+mn-ea"/>
              </a:rPr>
              <a:t>”等，这些词用于进一步阐述或复述前面的内容，从而帮助理解生词的含义。</a:t>
            </a:r>
            <a:endParaRPr lang="en-US" altLang="en-US" sz="2000" b="1">
              <a:sym typeface="+mn-ea"/>
            </a:endParaRPr>
          </a:p>
          <a:p>
            <a:pPr algn="l"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sym typeface="+mn-ea"/>
              </a:rPr>
              <a:t>对比性标志词</a:t>
            </a:r>
            <a:r>
              <a:rPr lang="en-US" altLang="en-US" sz="2000" b="1">
                <a:sym typeface="+mn-ea"/>
              </a:rPr>
              <a:t>：如“</a:t>
            </a:r>
            <a:r>
              <a:rPr lang="en-US" altLang="en-US" sz="2000" b="1">
                <a:solidFill>
                  <a:srgbClr val="FF0000"/>
                </a:solidFill>
                <a:sym typeface="+mn-ea"/>
              </a:rPr>
              <a:t>but</a:t>
            </a:r>
            <a:r>
              <a:rPr lang="en-US" altLang="en-US" sz="2000" b="1">
                <a:sym typeface="+mn-ea"/>
              </a:rPr>
              <a:t>”、“</a:t>
            </a:r>
            <a:r>
              <a:rPr lang="en-US" altLang="en-US" sz="2000" b="1">
                <a:solidFill>
                  <a:srgbClr val="FF0000"/>
                </a:solidFill>
                <a:sym typeface="+mn-ea"/>
              </a:rPr>
              <a:t>however</a:t>
            </a:r>
            <a:r>
              <a:rPr lang="en-US" altLang="en-US" sz="2000" b="1">
                <a:sym typeface="+mn-ea"/>
              </a:rPr>
              <a:t>”、“</a:t>
            </a:r>
            <a:r>
              <a:rPr lang="en-US" altLang="en-US" sz="2000" b="1">
                <a:solidFill>
                  <a:srgbClr val="FF0000"/>
                </a:solidFill>
                <a:sym typeface="+mn-ea"/>
              </a:rPr>
              <a:t>on the other hand</a:t>
            </a:r>
            <a:r>
              <a:rPr lang="en-US" altLang="en-US" sz="2000" b="1">
                <a:sym typeface="+mn-ea"/>
              </a:rPr>
              <a:t>”等，这些词表示前后内容的对比或转折，有时可以通过对比来推测生词的反义词或不同含义。</a:t>
            </a:r>
            <a:endParaRPr lang="en-US" altLang="en-US" sz="2000" b="1">
              <a:sym typeface="+mn-ea"/>
            </a:endParaRPr>
          </a:p>
          <a:p>
            <a:pPr algn="l"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sym typeface="+mn-ea"/>
              </a:rPr>
              <a:t>举例性标志词</a:t>
            </a:r>
            <a:r>
              <a:rPr lang="en-US" altLang="en-US" sz="2000" b="1">
                <a:sym typeface="+mn-ea"/>
              </a:rPr>
              <a:t>：如“</a:t>
            </a:r>
            <a:r>
              <a:rPr lang="en-US" altLang="en-US" sz="2000" b="1">
                <a:solidFill>
                  <a:srgbClr val="FF0000"/>
                </a:solidFill>
                <a:sym typeface="+mn-ea"/>
              </a:rPr>
              <a:t>for example</a:t>
            </a:r>
            <a:r>
              <a:rPr lang="en-US" altLang="en-US" sz="2000" b="1">
                <a:sym typeface="+mn-ea"/>
              </a:rPr>
              <a:t>”、“</a:t>
            </a:r>
            <a:r>
              <a:rPr lang="en-US" altLang="en-US" sz="2000" b="1">
                <a:solidFill>
                  <a:srgbClr val="FF0000"/>
                </a:solidFill>
                <a:sym typeface="+mn-ea"/>
              </a:rPr>
              <a:t>such as</a:t>
            </a:r>
            <a:r>
              <a:rPr lang="en-US" altLang="en-US" sz="2000" b="1">
                <a:sym typeface="+mn-ea"/>
              </a:rPr>
              <a:t>”等，后面通常会给出具体的例子来说明前面的概念或生词，从而帮助理解其含义。</a:t>
            </a:r>
            <a:endParaRPr lang="en-US" altLang="en-US" sz="2000" b="1"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0" grpId="0" bldLvl="0" animBg="1"/>
      <p:bldP spid="35" grpId="0" bldLvl="0" animBg="1"/>
      <p:bldP spid="34" grpId="0" animBg="1"/>
      <p:bldP spid="27" grpId="0" animBg="1"/>
      <p:bldP spid="37" grpId="0" animBg="1"/>
      <p:bldP spid="38" grpId="1" animBg="1"/>
      <p:bldP spid="30" grpId="1" animBg="1"/>
      <p:bldP spid="35" grpId="1" animBg="1"/>
      <p:bldP spid="34" grpId="1" animBg="1"/>
      <p:bldP spid="27" grpId="1" animBg="1"/>
      <p:bldP spid="37" grpId="1" animBg="1"/>
      <p:bldP spid="39" grpId="0" animBg="1"/>
      <p:bldP spid="39" grpId="1" animBg="1"/>
      <p:bldP spid="32" grpId="0" animBg="1"/>
      <p:bldP spid="32" grpId="1" animBg="1"/>
      <p:bldP spid="40" grpId="0" bldLvl="0" animBg="1"/>
      <p:bldP spid="40" grpId="1" animBg="1"/>
      <p:bldP spid="31" grpId="0" animBg="1"/>
      <p:bldP spid="3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1334135"/>
            <a:ext cx="12191365" cy="54197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020" y="251460"/>
            <a:ext cx="3116580" cy="57658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77220" y="677545"/>
            <a:ext cx="1414780" cy="1010920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22" name="矩形 21"/>
          <p:cNvSpPr/>
          <p:nvPr/>
        </p:nvSpPr>
        <p:spPr>
          <a:xfrm>
            <a:off x="5992495" y="6223635"/>
            <a:ext cx="1805940" cy="264795"/>
          </a:xfrm>
          <a:prstGeom prst="rect">
            <a:avLst/>
          </a:prstGeom>
          <a:solidFill>
            <a:schemeClr val="bg1">
              <a:alpha val="0"/>
            </a:schemeClr>
          </a:solidFill>
          <a:ln w="444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0" y="27305"/>
            <a:ext cx="12192000" cy="6451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</a:rPr>
              <a:t>Activity 3: Discourse language analysis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(文本分析)</a:t>
            </a:r>
            <a:r>
              <a:rPr lang="en-US" altLang="zh-CN" sz="2800" b="1">
                <a:solidFill>
                  <a:schemeClr val="tx1"/>
                </a:solidFill>
              </a:rPr>
              <a:t>—from 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microscopic view</a:t>
            </a:r>
            <a:r>
              <a:rPr lang="zh-CN" altLang="en-US" sz="1800" b="1">
                <a:solidFill>
                  <a:srgbClr val="FF0000"/>
                </a:solidFill>
                <a:sym typeface="+mn-ea"/>
              </a:rPr>
              <a:t>(微观)</a:t>
            </a:r>
            <a:endParaRPr lang="en-US" altLang="zh-CN" sz="28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47675" y="756920"/>
            <a:ext cx="10662285" cy="4933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r>
              <a:rPr lang="en-US" sz="2800" b="1">
                <a:sym typeface="+mn-ea"/>
              </a:rPr>
              <a:t>What are the meanings of the circled words?</a:t>
            </a:r>
            <a:endParaRPr lang="en-US" sz="2800" b="1">
              <a:sym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8265" y="6234430"/>
            <a:ext cx="1089025" cy="264795"/>
          </a:xfrm>
          <a:prstGeom prst="rect">
            <a:avLst/>
          </a:prstGeom>
          <a:solidFill>
            <a:schemeClr val="bg1">
              <a:alpha val="0"/>
            </a:schemeClr>
          </a:solidFill>
          <a:ln w="47625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2242185" y="2814320"/>
            <a:ext cx="957580" cy="264795"/>
          </a:xfrm>
          <a:prstGeom prst="rect">
            <a:avLst/>
          </a:prstGeom>
          <a:solidFill>
            <a:schemeClr val="bg1">
              <a:alpha val="0"/>
            </a:schemeClr>
          </a:solidFill>
          <a:ln w="47625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370840" y="5082540"/>
            <a:ext cx="719455" cy="264795"/>
          </a:xfrm>
          <a:prstGeom prst="rect">
            <a:avLst/>
          </a:prstGeom>
          <a:solidFill>
            <a:srgbClr val="00B050">
              <a:alpha val="0"/>
            </a:srgbClr>
          </a:solidFill>
          <a:ln w="47625" cmpd="sng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4097655" y="3273425"/>
            <a:ext cx="788670" cy="264795"/>
          </a:xfrm>
          <a:prstGeom prst="rect">
            <a:avLst/>
          </a:prstGeom>
          <a:solidFill>
            <a:schemeClr val="bg1">
              <a:alpha val="0"/>
            </a:schemeClr>
          </a:solidFill>
          <a:ln w="47625" cmpd="sng">
            <a:solidFill>
              <a:srgbClr val="00B0F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3782695" y="5082540"/>
            <a:ext cx="1026160" cy="271145"/>
          </a:xfrm>
          <a:prstGeom prst="rect">
            <a:avLst/>
          </a:prstGeom>
          <a:solidFill>
            <a:schemeClr val="bg1">
              <a:alpha val="0"/>
            </a:schemeClr>
          </a:solidFill>
          <a:ln w="47625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2680970" y="4366260"/>
            <a:ext cx="1012825" cy="264795"/>
          </a:xfrm>
          <a:prstGeom prst="rect">
            <a:avLst/>
          </a:prstGeom>
          <a:solidFill>
            <a:schemeClr val="bg1">
              <a:alpha val="0"/>
            </a:schemeClr>
          </a:solidFill>
          <a:ln w="47625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1430020" y="2395220"/>
            <a:ext cx="1639570" cy="248920"/>
          </a:xfrm>
          <a:prstGeom prst="rect">
            <a:avLst/>
          </a:prstGeom>
          <a:solidFill>
            <a:schemeClr val="bg1">
              <a:alpha val="0"/>
            </a:schemeClr>
          </a:solidFill>
          <a:ln w="47625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2123440" y="1830705"/>
            <a:ext cx="5045075" cy="521970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t">
            <a:spAutoFit/>
          </a:bodyPr>
          <a:p>
            <a:pPr indent="0" algn="ctr">
              <a:buClrTx/>
              <a:buSzTx/>
              <a:buNone/>
            </a:pPr>
            <a:r>
              <a:rPr lang="en-US" altLang="en-US" sz="2800" b="1">
                <a:solidFill>
                  <a:schemeClr val="tx1"/>
                </a:solidFill>
                <a:sym typeface="+mn-ea"/>
              </a:rPr>
              <a:t>Guess by word root </a:t>
            </a:r>
            <a:r>
              <a:rPr lang="en-US" altLang="en-US" sz="1600" b="1">
                <a:solidFill>
                  <a:srgbClr val="FF0000"/>
                </a:solidFill>
                <a:sym typeface="+mn-ea"/>
              </a:rPr>
              <a:t>(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借助词根猜词义</a:t>
            </a:r>
            <a:r>
              <a:rPr lang="en-US" altLang="en-US" sz="1600" b="1">
                <a:solidFill>
                  <a:srgbClr val="FF0000"/>
                </a:solidFill>
                <a:sym typeface="+mn-ea"/>
              </a:rPr>
              <a:t>)</a:t>
            </a:r>
            <a:endParaRPr lang="en-US" altLang="en-US" sz="16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5241925" y="3193415"/>
            <a:ext cx="5667375" cy="532765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 anchor="t">
            <a:noAutofit/>
          </a:bodyPr>
          <a:p>
            <a:pPr indent="0" algn="ctr">
              <a:buClrTx/>
              <a:buSzTx/>
              <a:buNone/>
            </a:pPr>
            <a:r>
              <a:rPr lang="en-US" altLang="en-US" sz="2800" b="1">
                <a:solidFill>
                  <a:schemeClr val="tx1"/>
                </a:solidFill>
                <a:sym typeface="+mn-ea"/>
              </a:rPr>
              <a:t>Guess by signposts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en-US" sz="1600" b="1">
                <a:solidFill>
                  <a:srgbClr val="FF0000"/>
                </a:solidFill>
                <a:sym typeface="+mn-ea"/>
              </a:rPr>
              <a:t>(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借助语言标志词猜词义</a:t>
            </a:r>
            <a:r>
              <a:rPr lang="en-US" altLang="en-US" sz="1600" b="1">
                <a:solidFill>
                  <a:srgbClr val="FF0000"/>
                </a:solidFill>
                <a:sym typeface="+mn-ea"/>
              </a:rPr>
              <a:t>)</a:t>
            </a:r>
            <a:endParaRPr lang="en-US" altLang="en-US" sz="2000" b="1"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568180" y="5766435"/>
            <a:ext cx="1695450" cy="264795"/>
          </a:xfrm>
          <a:prstGeom prst="rect">
            <a:avLst/>
          </a:prstGeom>
          <a:solidFill>
            <a:schemeClr val="bg1">
              <a:alpha val="0"/>
            </a:schemeClr>
          </a:solidFill>
          <a:ln w="444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992495" y="5969635"/>
            <a:ext cx="2418080" cy="264795"/>
          </a:xfrm>
          <a:prstGeom prst="rect">
            <a:avLst/>
          </a:prstGeom>
          <a:solidFill>
            <a:schemeClr val="bg1">
              <a:alpha val="0"/>
            </a:schemeClr>
          </a:solidFill>
          <a:ln w="444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886325" y="4307205"/>
            <a:ext cx="7097395" cy="53276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t">
            <a:noAutofit/>
          </a:bodyPr>
          <a:p>
            <a:pPr indent="0" algn="ctr">
              <a:buClrTx/>
              <a:buSzTx/>
              <a:buNone/>
            </a:pPr>
            <a:r>
              <a:rPr lang="en-US" altLang="en-US" sz="2800" b="1">
                <a:solidFill>
                  <a:schemeClr val="tx1"/>
                </a:solidFill>
                <a:sym typeface="+mn-ea"/>
              </a:rPr>
              <a:t>Guess by common knowledge </a:t>
            </a:r>
            <a:r>
              <a:rPr lang="en-US" altLang="en-US" sz="1600" b="1">
                <a:solidFill>
                  <a:schemeClr val="tx1"/>
                </a:solidFill>
                <a:sym typeface="+mn-ea"/>
              </a:rPr>
              <a:t>(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借助常识猜词义</a:t>
            </a:r>
            <a:r>
              <a:rPr lang="en-US" altLang="en-US" sz="1600" b="1">
                <a:solidFill>
                  <a:schemeClr val="tx1"/>
                </a:solidFill>
                <a:sym typeface="+mn-ea"/>
              </a:rPr>
              <a:t>)</a:t>
            </a:r>
            <a:endParaRPr lang="en-US" altLang="en-US" sz="16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7960" y="3078480"/>
            <a:ext cx="3453765" cy="3559175"/>
          </a:xfrm>
          <a:prstGeom prst="rect">
            <a:avLst/>
          </a:prstGeom>
        </p:spPr>
      </p:pic>
      <p:pic>
        <p:nvPicPr>
          <p:cNvPr id="7" name="图片 6" descr="u=2262597635,3209594495&amp;fm=253&amp;fmt=auto&amp;app=138&amp;f=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1445" y="3078480"/>
            <a:ext cx="3268345" cy="35604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00" y="5353685"/>
            <a:ext cx="2529205" cy="12839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00" y="3652520"/>
            <a:ext cx="2529840" cy="118745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1" animBg="1"/>
      <p:bldP spid="30" grpId="1" animBg="1"/>
      <p:bldP spid="32" grpId="1" animBg="1"/>
      <p:bldP spid="34" grpId="1" animBg="1"/>
      <p:bldP spid="35" grpId="1" animBg="1"/>
      <p:bldP spid="38" grpId="1" animBg="1"/>
      <p:bldP spid="2" grpId="1" animBg="1"/>
      <p:bldP spid="3" grpId="1" animBg="1"/>
      <p:bldP spid="22" grpId="1" animBg="1"/>
      <p:bldP spid="2" grpId="2" bldLvl="0" animBg="1"/>
      <p:bldP spid="3" grpId="2" bldLvl="0" animBg="1"/>
      <p:bldP spid="4" grpId="0" bldLvl="0" animBg="1"/>
      <p:bldP spid="22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内容占位符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89660" y="142875"/>
            <a:ext cx="9402445" cy="577913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82905" y="5922645"/>
            <a:ext cx="11675110" cy="788670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400" b="1">
                <a:solidFill>
                  <a:schemeClr val="tx1"/>
                </a:solidFill>
              </a:rPr>
              <a:t>Mosquitoes are so </a:t>
            </a:r>
            <a:r>
              <a:rPr lang="en-US" altLang="zh-CN" sz="4400" b="1">
                <a:solidFill>
                  <a:srgbClr val="FF0000"/>
                </a:solidFill>
              </a:rPr>
              <a:t>dangerous</a:t>
            </a:r>
            <a:r>
              <a:rPr lang="zh-CN" altLang="en-US" sz="4400" b="1">
                <a:solidFill>
                  <a:schemeClr val="tx1"/>
                </a:solidFill>
              </a:rPr>
              <a:t>！</a:t>
            </a:r>
            <a:endParaRPr lang="zh-CN" altLang="en-US" sz="4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89660" y="691515"/>
            <a:ext cx="9888220" cy="1016635"/>
          </a:xfrm>
          <a:prstGeom prst="rect">
            <a:avLst/>
          </a:prstGeom>
        </p:spPr>
        <p:style>
          <a:lnRef idx="2">
            <a:schemeClr val="accent3"/>
          </a:lnRef>
          <a:fillRef idx="2">
            <a:schemeClr val="accent3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p>
            <a:pPr algn="ctr"/>
            <a:r>
              <a:rPr lang="en-US" altLang="zh-CN" sz="3600" b="1">
                <a:solidFill>
                  <a:schemeClr val="tx1"/>
                </a:solidFill>
                <a:sym typeface="+mn-ea"/>
              </a:rPr>
              <a:t>What can you learn from this word map</a:t>
            </a:r>
            <a:r>
              <a:rPr lang="en-US" altLang="zh-CN" b="1">
                <a:solidFill>
                  <a:srgbClr val="FF0000"/>
                </a:solidFill>
                <a:sym typeface="+mn-ea"/>
              </a:rPr>
              <a:t>(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词图</a:t>
            </a:r>
            <a:r>
              <a:rPr lang="en-US" altLang="zh-CN" b="1">
                <a:solidFill>
                  <a:srgbClr val="FF0000"/>
                </a:solidFill>
                <a:sym typeface="+mn-ea"/>
              </a:rPr>
              <a:t>)</a:t>
            </a:r>
            <a:r>
              <a:rPr lang="en-US" altLang="zh-CN" sz="3600" b="1">
                <a:solidFill>
                  <a:schemeClr val="tx1"/>
                </a:solidFill>
                <a:sym typeface="+mn-ea"/>
              </a:rPr>
              <a:t>?</a:t>
            </a:r>
            <a:endParaRPr lang="en-US" altLang="zh-CN" sz="36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34375" y="3352165"/>
            <a:ext cx="1948180" cy="66040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p>
            <a:r>
              <a:rPr lang="en-US" altLang="zh-CN" sz="3200" b="1">
                <a:solidFill>
                  <a:srgbClr val="FF0000"/>
                </a:solidFill>
                <a:sym typeface="+mn-ea"/>
              </a:rPr>
              <a:t>annoying</a:t>
            </a:r>
            <a:endParaRPr lang="en-US" altLang="zh-CN" sz="32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986145" y="1915795"/>
            <a:ext cx="2993390" cy="6324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p>
            <a:pPr algn="ctr"/>
            <a:r>
              <a:rPr lang="en-US" altLang="zh-CN" sz="2800" b="1">
                <a:solidFill>
                  <a:srgbClr val="FF0000"/>
                </a:solidFill>
                <a:sym typeface="+mn-ea"/>
              </a:rPr>
              <a:t>large in quantity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27305"/>
            <a:ext cx="4865370" cy="6451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</a:rPr>
              <a:t>Activity 4: Cultural meaning</a:t>
            </a:r>
            <a:endParaRPr lang="en-US" altLang="zh-CN" sz="28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2270" y="4652645"/>
            <a:ext cx="11675745" cy="11531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 anchor="t">
            <a:noAutofit/>
          </a:bodyPr>
          <a:p>
            <a:pPr algn="ctr"/>
            <a:r>
              <a:rPr lang="en-US" altLang="zh-CN" sz="4000" b="1">
                <a:sym typeface="+mn-ea"/>
              </a:rPr>
              <a:t>If there were no mosquitoes, it could be </a:t>
            </a:r>
            <a:r>
              <a:rPr lang="en-US" altLang="zh-CN" sz="4000" b="1">
                <a:solidFill>
                  <a:srgbClr val="FF0000"/>
                </a:solidFill>
                <a:sym typeface="+mn-ea"/>
              </a:rPr>
              <a:t>a disaster </a:t>
            </a:r>
            <a:r>
              <a:rPr lang="en-US" altLang="zh-CN" sz="4000" b="1">
                <a:sym typeface="+mn-ea"/>
              </a:rPr>
              <a:t>too.</a:t>
            </a:r>
            <a:endParaRPr lang="en-US" altLang="zh-CN" sz="4000" b="1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63620" y="691515"/>
            <a:ext cx="8494395" cy="384429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 anchor="t">
            <a:noAutofit/>
          </a:bodyPr>
          <a:p>
            <a:pPr algn="ctr"/>
            <a:r>
              <a:rPr lang="en-US" altLang="zh-CN" sz="3600" b="1">
                <a:sym typeface="+mn-ea"/>
              </a:rPr>
              <a:t>Aug. 20th </a:t>
            </a:r>
            <a:endParaRPr lang="en-US" altLang="zh-CN" sz="3600" b="1">
              <a:sym typeface="+mn-ea"/>
            </a:endParaRPr>
          </a:p>
          <a:p>
            <a:pPr algn="ctr"/>
            <a:r>
              <a:rPr lang="en-US" altLang="zh-CN" sz="3600" b="1">
                <a:sym typeface="+mn-ea"/>
              </a:rPr>
              <a:t>World </a:t>
            </a:r>
            <a:r>
              <a:rPr lang="en-US" altLang="zh-CN" sz="3600" b="1">
                <a:solidFill>
                  <a:srgbClr val="FF0000"/>
                </a:solidFill>
                <a:sym typeface="+mn-ea"/>
              </a:rPr>
              <a:t>Anti-mosquito</a:t>
            </a:r>
            <a:r>
              <a:rPr lang="en-US" altLang="zh-CN" sz="3600" b="1">
                <a:sym typeface="+mn-ea"/>
              </a:rPr>
              <a:t> Day</a:t>
            </a:r>
            <a:endParaRPr lang="en-US" altLang="zh-CN" sz="3600" b="1">
              <a:sym typeface="+mn-ea"/>
            </a:endParaRPr>
          </a:p>
          <a:p>
            <a:pPr algn="ctr"/>
            <a:r>
              <a:rPr lang="en-US" altLang="zh-CN" sz="2400" b="1">
                <a:sym typeface="+mn-ea"/>
              </a:rPr>
              <a:t>世界</a:t>
            </a:r>
            <a:r>
              <a:rPr lang="en-US" altLang="zh-CN" sz="2400" b="1">
                <a:solidFill>
                  <a:srgbClr val="FF0000"/>
                </a:solidFill>
                <a:sym typeface="+mn-ea"/>
              </a:rPr>
              <a:t>反</a:t>
            </a:r>
            <a:r>
              <a:rPr lang="en-US" altLang="zh-CN" sz="2400" b="1">
                <a:sym typeface="+mn-ea"/>
              </a:rPr>
              <a:t>蚊子日</a:t>
            </a:r>
            <a:endParaRPr lang="en-US" altLang="zh-CN" sz="2400" b="1">
              <a:sym typeface="+mn-ea"/>
            </a:endParaRPr>
          </a:p>
          <a:p>
            <a:pPr algn="ctr"/>
            <a:endParaRPr lang="en-US" altLang="zh-CN" sz="4000" b="1">
              <a:sym typeface="+mn-ea"/>
            </a:endParaRPr>
          </a:p>
          <a:p>
            <a:pPr algn="ctr"/>
            <a:endParaRPr lang="en-US" altLang="zh-CN" sz="3600" b="1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2905" y="3146425"/>
            <a:ext cx="2458720" cy="67183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p>
            <a:r>
              <a:rPr lang="en-US" altLang="zh-CN" sz="3200" b="1">
                <a:solidFill>
                  <a:srgbClr val="FF0000"/>
                </a:solidFill>
                <a:sym typeface="+mn-ea"/>
              </a:rPr>
              <a:t>suck blood </a:t>
            </a:r>
            <a:endParaRPr lang="en-US" altLang="zh-CN" sz="32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05" y="672465"/>
            <a:ext cx="3181350" cy="38633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230" y="5253355"/>
            <a:ext cx="2188845" cy="55245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151630" y="2198370"/>
            <a:ext cx="7500620" cy="22167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en-US" altLang="zh-CN" sz="3600" b="1">
                <a:highlight>
                  <a:srgbClr val="FFFF00"/>
                </a:highlight>
                <a:sym typeface="+mn-ea"/>
              </a:rPr>
              <a:t>The </a:t>
            </a:r>
            <a:r>
              <a:rPr lang="en-US" altLang="zh-CN" sz="36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ecology </a:t>
            </a:r>
            <a:r>
              <a:rPr lang="en-US" altLang="zh-CN" sz="3600" b="1">
                <a:highlight>
                  <a:srgbClr val="FFFF00"/>
                </a:highlight>
                <a:sym typeface="+mn-ea"/>
              </a:rPr>
              <a:t>should be kept in </a:t>
            </a:r>
            <a:r>
              <a:rPr lang="en-US" altLang="zh-CN" sz="36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balance</a:t>
            </a:r>
            <a:r>
              <a:rPr lang="en-US" altLang="zh-CN" sz="3600" b="1">
                <a:highlight>
                  <a:srgbClr val="FFFF00"/>
                </a:highlight>
                <a:sym typeface="+mn-ea"/>
              </a:rPr>
              <a:t>.</a:t>
            </a:r>
            <a:endParaRPr lang="en-US" altLang="zh-CN" sz="3600" b="1">
              <a:highlight>
                <a:srgbClr val="FFFF00"/>
              </a:highlight>
              <a:sym typeface="+mn-ea"/>
            </a:endParaRPr>
          </a:p>
          <a:p>
            <a:pPr algn="ctr"/>
            <a:r>
              <a:rPr lang="en-US" altLang="zh-CN" sz="3600" b="1">
                <a:highlight>
                  <a:srgbClr val="FFFF00"/>
                </a:highlight>
                <a:sym typeface="+mn-ea"/>
              </a:rPr>
              <a:t>We should </a:t>
            </a:r>
            <a:r>
              <a:rPr lang="en-US" altLang="zh-CN" sz="36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protect </a:t>
            </a:r>
            <a:r>
              <a:rPr lang="en-US" altLang="zh-CN" sz="3600" b="1">
                <a:highlight>
                  <a:srgbClr val="FFFF00"/>
                </a:highlight>
                <a:sym typeface="+mn-ea"/>
              </a:rPr>
              <a:t>ourselves from mosquitoes! </a:t>
            </a:r>
            <a:endParaRPr lang="en-US" altLang="zh-CN" sz="3600" b="1">
              <a:highlight>
                <a:srgbClr val="FFFF00"/>
              </a:highlight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5" grpId="0" bldLvl="0" animBg="1"/>
      <p:bldP spid="5" grpId="1" animBg="1"/>
      <p:bldP spid="6" grpId="0" bldLvl="0" animBg="1"/>
      <p:bldP spid="6" grpId="1" animBg="1"/>
      <p:bldP spid="19" grpId="0" bldLvl="0" animBg="1"/>
      <p:bldP spid="19" grpId="1" animBg="1"/>
      <p:bldP spid="7" grpId="0" bldLvl="0" animBg="1"/>
      <p:bldP spid="8" grpId="0" animBg="1"/>
      <p:bldP spid="8" grpId="1" animBg="1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内容占位符 1"/>
          <p:cNvSpPr>
            <a:spLocks noGrp="1"/>
          </p:cNvSpPr>
          <p:nvPr/>
        </p:nvSpPr>
        <p:spPr>
          <a:xfrm>
            <a:off x="566420" y="238760"/>
            <a:ext cx="10756900" cy="67564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lIns="90000" tIns="46800" rIns="90000" bIns="46800" rtlCol="0"/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>
                  <a:lumMod val="40000"/>
                  <a:lumOff val="60000"/>
                </a:schemeClr>
              </a:buClr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 smtClean="0">
                <a:ln>
                  <a:noFill/>
                  <a:prstDash val="sysDot"/>
                </a:ln>
                <a:solidFill>
                  <a:srgbClr val="344554"/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algn="l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smtClean="0">
                <a:solidFill>
                  <a:srgbClr val="344554"/>
                </a:solidFill>
                <a:uFillTx/>
                <a:latin typeface="+mn-ea"/>
                <a:ea typeface="+mn-ea"/>
                <a:cs typeface="MiSans Heavy" panose="00000A00000000000000" charset="-122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smtClean="0">
                <a:solidFill>
                  <a:srgbClr val="344554"/>
                </a:solidFill>
                <a:uFillTx/>
                <a:latin typeface="+mn-ea"/>
                <a:ea typeface="+mn-ea"/>
                <a:cs typeface="MiSans Heavy" panose="00000A00000000000000" charset="-122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smtClean="0">
                <a:solidFill>
                  <a:srgbClr val="344554"/>
                </a:solidFill>
                <a:uFillTx/>
                <a:latin typeface="+mn-ea"/>
                <a:ea typeface="+mn-ea"/>
                <a:cs typeface="MiSans Heavy" panose="00000A00000000000000" charset="-122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smtClean="0">
                <a:solidFill>
                  <a:srgbClr val="344554"/>
                </a:solidFill>
                <a:uFillTx/>
                <a:latin typeface="+mn-ea"/>
                <a:ea typeface="+mn-ea"/>
                <a:cs typeface="MiSans Heavy" panose="00000A00000000000000" charset="-122"/>
              </a:defRPr>
            </a:lvl5pPr>
            <a:lvl6pPr marL="2514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lnSpc>
                <a:spcPct val="100000"/>
              </a:lnSpc>
              <a:buClrTx/>
              <a:buFontTx/>
              <a:buNone/>
            </a:pPr>
            <a:r>
              <a:rPr lang="en-US" sz="3600" b="1" spc="0">
                <a:solidFill>
                  <a:schemeClr val="tx1"/>
                </a:solidFill>
                <a:latin typeface="+mn-lt"/>
              </a:rPr>
              <a:t>What have you learned in this class?</a:t>
            </a:r>
            <a:endParaRPr lang="en-US" sz="3600" b="1" spc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66420" y="1412240"/>
            <a:ext cx="2442845" cy="1745615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45" y="1175385"/>
            <a:ext cx="2217420" cy="4102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26390" y="1176020"/>
            <a:ext cx="3030220" cy="210375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01930" y="3291205"/>
            <a:ext cx="3582035" cy="82994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400" b="1"/>
              <a:t>Predict the main idea</a:t>
            </a:r>
            <a:endParaRPr lang="en-US" altLang="zh-CN" sz="2400" b="1"/>
          </a:p>
          <a:p>
            <a:pPr algn="ctr"/>
            <a:r>
              <a:rPr lang="en-US" altLang="zh-CN" sz="2400" b="1">
                <a:sym typeface="+mn-ea"/>
              </a:rPr>
              <a:t>with the help of T and P.</a:t>
            </a:r>
            <a:r>
              <a:rPr lang="en-US" altLang="zh-CN" sz="2400" b="1"/>
              <a:t> </a:t>
            </a:r>
            <a:endParaRPr lang="en-US" altLang="zh-CN" sz="2400" b="1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6840" y="1175385"/>
            <a:ext cx="3136900" cy="198183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926840" y="3327400"/>
            <a:ext cx="3228340" cy="82994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400" b="1"/>
              <a:t>The theme context matters.</a:t>
            </a:r>
            <a:endParaRPr lang="en-US" altLang="zh-CN" sz="2400" b="1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2530" y="1175385"/>
            <a:ext cx="4444365" cy="19812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371080" y="3155315"/>
            <a:ext cx="4457700" cy="87249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p>
            <a:pPr algn="ctr"/>
            <a:r>
              <a:rPr lang="en-US" altLang="zh-CN" sz="2400" b="1"/>
              <a:t>Nouns, verbs and v-ings in the first paragraph tells the topic.</a:t>
            </a:r>
            <a:endParaRPr lang="en-US" altLang="zh-CN" sz="2400" b="1"/>
          </a:p>
        </p:txBody>
      </p:sp>
      <p:grpSp>
        <p:nvGrpSpPr>
          <p:cNvPr id="21" name="组合 20"/>
          <p:cNvGrpSpPr/>
          <p:nvPr/>
        </p:nvGrpSpPr>
        <p:grpSpPr>
          <a:xfrm>
            <a:off x="278765" y="4227195"/>
            <a:ext cx="3075940" cy="1495425"/>
            <a:chOff x="1133" y="6570"/>
            <a:chExt cx="5790" cy="2896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23" y="6570"/>
              <a:ext cx="5700" cy="163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3" y="8326"/>
              <a:ext cx="5700" cy="1140"/>
            </a:xfrm>
            <a:prstGeom prst="rect">
              <a:avLst/>
            </a:prstGeom>
          </p:spPr>
        </p:pic>
      </p:grpSp>
      <p:sp>
        <p:nvSpPr>
          <p:cNvPr id="15" name="文本框 14"/>
          <p:cNvSpPr txBox="1"/>
          <p:nvPr/>
        </p:nvSpPr>
        <p:spPr>
          <a:xfrm>
            <a:off x="278130" y="5787390"/>
            <a:ext cx="3505835" cy="82994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400" b="1"/>
              <a:t>Signposts </a:t>
            </a:r>
            <a:endParaRPr lang="en-US" altLang="zh-CN" sz="2400" b="1"/>
          </a:p>
          <a:p>
            <a:pPr algn="ctr"/>
            <a:r>
              <a:rPr lang="en-US" altLang="zh-CN" sz="2400" b="1"/>
              <a:t>imply the logic.</a:t>
            </a:r>
            <a:endParaRPr lang="en-US" altLang="zh-CN" sz="2400" b="1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5730" y="4191635"/>
            <a:ext cx="3128645" cy="156464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935730" y="5790565"/>
            <a:ext cx="3058160" cy="835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p>
            <a:pPr algn="ctr"/>
            <a:r>
              <a:rPr lang="en-US" altLang="zh-CN" sz="2400" b="1"/>
              <a:t>Each writing type has its own features.</a:t>
            </a:r>
            <a:endParaRPr lang="zh-CN" altLang="en-US" sz="2400" b="1"/>
          </a:p>
        </p:txBody>
      </p:sp>
      <p:sp>
        <p:nvSpPr>
          <p:cNvPr id="20" name="文本框 19"/>
          <p:cNvSpPr txBox="1"/>
          <p:nvPr/>
        </p:nvSpPr>
        <p:spPr>
          <a:xfrm>
            <a:off x="7573645" y="5790565"/>
            <a:ext cx="4434840" cy="8413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p>
            <a:pPr algn="ctr"/>
            <a:r>
              <a:rPr lang="en-US" altLang="zh-CN" sz="2400" b="1"/>
              <a:t>Explanation methods makes explanation persuasive.</a:t>
            </a:r>
            <a:endParaRPr lang="zh-CN" altLang="en-US" sz="2400" b="1"/>
          </a:p>
        </p:txBody>
      </p:sp>
      <p:cxnSp>
        <p:nvCxnSpPr>
          <p:cNvPr id="2" name="直接连接符 1"/>
          <p:cNvCxnSpPr/>
          <p:nvPr/>
        </p:nvCxnSpPr>
        <p:spPr>
          <a:xfrm>
            <a:off x="3688715" y="1175385"/>
            <a:ext cx="22225" cy="553085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7371080" y="1175385"/>
            <a:ext cx="22225" cy="553085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H="1" flipV="1">
            <a:off x="414655" y="4132580"/>
            <a:ext cx="11406505" cy="40640"/>
          </a:xfrm>
          <a:prstGeom prst="line">
            <a:avLst/>
          </a:prstGeom>
          <a:ln w="31750" cap="rnd">
            <a:solidFill>
              <a:schemeClr val="accent4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3" name="图片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2530" y="4238625"/>
            <a:ext cx="4443730" cy="15081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025" y="3366770"/>
            <a:ext cx="1219200" cy="31051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7105" y="3418205"/>
            <a:ext cx="999490" cy="31051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7125" y="3197225"/>
            <a:ext cx="3369945" cy="37655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5560" y="5787390"/>
            <a:ext cx="1525270" cy="43053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8240" y="5790565"/>
            <a:ext cx="1932940" cy="41973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0495" y="5885815"/>
            <a:ext cx="1657350" cy="31051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68120" y="1720215"/>
            <a:ext cx="9299575" cy="391922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930" y="838200"/>
            <a:ext cx="11845290" cy="5793740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7771130" y="1962150"/>
            <a:ext cx="4172585" cy="4004310"/>
          </a:xfrm>
          <a:prstGeom prst="rect">
            <a:avLst/>
          </a:prstGeom>
          <a:solidFill>
            <a:srgbClr val="92D050"/>
          </a:solidFill>
          <a:ln w="28575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en-US" altLang="zh-CN" sz="3600" b="1">
                <a:solidFill>
                  <a:schemeClr val="tx1"/>
                </a:solidFill>
                <a:highlight>
                  <a:srgbClr val="FFFF00"/>
                </a:highlight>
                <a:sym typeface="+mn-ea"/>
              </a:rPr>
              <a:t>macroscopic view</a:t>
            </a:r>
            <a:endParaRPr lang="en-US" altLang="zh-CN" sz="3600" b="1">
              <a:solidFill>
                <a:schemeClr val="tx1"/>
              </a:solidFill>
              <a:highlight>
                <a:srgbClr val="FFFF00"/>
              </a:highlight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2400" b="1">
                <a:solidFill>
                  <a:schemeClr val="tx1"/>
                </a:solidFill>
                <a:sym typeface="+mn-ea"/>
              </a:rPr>
              <a:t>宏观语篇知识</a:t>
            </a:r>
            <a:endParaRPr lang="zh-CN" altLang="en-US" sz="2400" b="1">
              <a:solidFill>
                <a:schemeClr val="tx1"/>
              </a:solidFill>
              <a:sym typeface="+mn-ea"/>
            </a:endParaRPr>
          </a:p>
          <a:p>
            <a:pPr algn="ctr">
              <a:buClrTx/>
              <a:buSzTx/>
              <a:buFontTx/>
            </a:pPr>
            <a:endParaRPr lang="zh-CN" altLang="en-US" sz="2400" b="1">
              <a:solidFill>
                <a:schemeClr val="tx1"/>
              </a:solidFill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2400" b="1">
                <a:solidFill>
                  <a:schemeClr val="tx1"/>
                </a:solidFill>
                <a:sym typeface="+mn-ea"/>
              </a:rPr>
              <a:t>段与段的关系</a:t>
            </a:r>
            <a:endParaRPr lang="zh-CN" altLang="en-US" sz="2400" b="1">
              <a:solidFill>
                <a:schemeClr val="tx1"/>
              </a:solidFill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2400" b="1">
                <a:solidFill>
                  <a:schemeClr val="tx1"/>
                </a:solidFill>
                <a:sym typeface="+mn-ea"/>
              </a:rPr>
              <a:t>以及语篇各部分与语篇主题之间的关系，</a:t>
            </a:r>
            <a:endParaRPr lang="zh-CN" altLang="en-US" sz="2400" b="1">
              <a:solidFill>
                <a:schemeClr val="tx1"/>
              </a:solidFill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2400" b="1">
                <a:solidFill>
                  <a:schemeClr val="tx1"/>
                </a:solidFill>
                <a:sym typeface="+mn-ea"/>
              </a:rPr>
              <a:t>语篇类型、语篇格式等</a:t>
            </a:r>
            <a:endParaRPr lang="zh-CN" altLang="en-US" sz="2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31" name="左箭头 30"/>
          <p:cNvSpPr/>
          <p:nvPr/>
        </p:nvSpPr>
        <p:spPr>
          <a:xfrm>
            <a:off x="4099560" y="3565525"/>
            <a:ext cx="3509645" cy="71310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260985" y="1846580"/>
            <a:ext cx="3837940" cy="3998595"/>
          </a:xfrm>
          <a:prstGeom prst="rect">
            <a:avLst/>
          </a:prstGeom>
          <a:solidFill>
            <a:srgbClr val="92D050"/>
          </a:solidFill>
          <a:ln w="28575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en-US" altLang="zh-CN" sz="3600" b="1">
                <a:solidFill>
                  <a:schemeClr val="tx1"/>
                </a:solidFill>
                <a:highlight>
                  <a:srgbClr val="FFFF00"/>
                </a:highlight>
                <a:sym typeface="+mn-ea"/>
              </a:rPr>
              <a:t>microscopic view</a:t>
            </a:r>
            <a:endParaRPr lang="en-US" altLang="zh-CN" sz="3600" b="1">
              <a:solidFill>
                <a:schemeClr val="tx1"/>
              </a:solidFill>
              <a:highlight>
                <a:srgbClr val="FFFF00"/>
              </a:highlight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2400" b="1">
                <a:solidFill>
                  <a:schemeClr val="tx1"/>
                </a:solidFill>
                <a:sym typeface="+mn-ea"/>
              </a:rPr>
              <a:t>微观语篇知识</a:t>
            </a:r>
            <a:endParaRPr lang="zh-CN" altLang="en-US" sz="2400" b="1">
              <a:solidFill>
                <a:schemeClr val="tx1"/>
              </a:solidFill>
              <a:sym typeface="+mn-ea"/>
            </a:endParaRPr>
          </a:p>
          <a:p>
            <a:pPr algn="ctr">
              <a:buClrTx/>
              <a:buSzTx/>
              <a:buFontTx/>
            </a:pPr>
            <a:br>
              <a:rPr lang="zh-CN" altLang="en-US" sz="2400" b="1">
                <a:solidFill>
                  <a:schemeClr val="tx1"/>
                </a:solidFill>
                <a:sym typeface="+mn-ea"/>
              </a:rPr>
            </a:br>
            <a:r>
              <a:rPr lang="zh-CN" altLang="en-US" sz="2400" b="1">
                <a:solidFill>
                  <a:schemeClr val="tx1"/>
                </a:solidFill>
                <a:sym typeface="+mn-ea"/>
              </a:rPr>
              <a:t>句子内部的语法结构、</a:t>
            </a:r>
            <a:endParaRPr lang="zh-CN" altLang="en-US" sz="2400" b="1">
              <a:solidFill>
                <a:schemeClr val="tx1"/>
              </a:solidFill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2400" b="1">
                <a:solidFill>
                  <a:schemeClr val="tx1"/>
                </a:solidFill>
                <a:sym typeface="+mn-ea"/>
              </a:rPr>
              <a:t>词语搭配、指代关系、</a:t>
            </a:r>
            <a:endParaRPr lang="zh-CN" altLang="en-US" sz="2400" b="1">
              <a:solidFill>
                <a:schemeClr val="tx1"/>
              </a:solidFill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2400" b="1">
                <a:solidFill>
                  <a:schemeClr val="tx1"/>
                </a:solidFill>
                <a:sym typeface="+mn-ea"/>
              </a:rPr>
              <a:t>句子的信息展开方式等</a:t>
            </a:r>
            <a:endParaRPr lang="zh-CN" altLang="en-US" sz="2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390390" y="1962150"/>
            <a:ext cx="3181985" cy="16389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sym typeface="+mn-ea"/>
              </a:rPr>
              <a:t>discourse knowledge</a:t>
            </a:r>
            <a:endParaRPr lang="en-US" altLang="zh-CN" sz="2800" b="1">
              <a:solidFill>
                <a:schemeClr val="tx1"/>
              </a:solidFill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2000" b="1">
                <a:solidFill>
                  <a:schemeClr val="tx1"/>
                </a:solidFill>
                <a:sym typeface="+mn-ea"/>
              </a:rPr>
              <a:t>语篇知识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390390" y="4206240"/>
            <a:ext cx="3181985" cy="1587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sym typeface="+mn-ea"/>
              </a:rPr>
              <a:t>discourse </a:t>
            </a:r>
            <a:endParaRPr lang="en-US" altLang="zh-CN" sz="2800" b="1">
              <a:solidFill>
                <a:schemeClr val="tx1"/>
              </a:solidFill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sym typeface="+mn-ea"/>
              </a:rPr>
              <a:t>analysis</a:t>
            </a:r>
            <a:endParaRPr lang="en-US" altLang="zh-CN" sz="2800" b="1">
              <a:solidFill>
                <a:schemeClr val="tx1"/>
              </a:solidFill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2000" b="1">
                <a:solidFill>
                  <a:schemeClr val="tx1"/>
                </a:solidFill>
                <a:sym typeface="+mn-ea"/>
              </a:rPr>
              <a:t>语篇分析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8" grpId="1"/>
      <p:bldP spid="10" grpId="1"/>
      <p:bldP spid="12" grpId="1"/>
      <p:bldP spid="15" grpId="1"/>
      <p:bldP spid="18" grpId="1"/>
      <p:bldP spid="20" grpId="1"/>
      <p:bldP spid="33" grpId="0" animBg="1"/>
      <p:bldP spid="34" grpId="0" animBg="1"/>
      <p:bldP spid="33" grpId="1" animBg="1"/>
      <p:bldP spid="34" grpId="1" animBg="1"/>
      <p:bldP spid="30" grpId="0" bldLvl="0" animBg="1"/>
      <p:bldP spid="30" grpId="1" animBg="1"/>
      <p:bldP spid="31" grpId="0" bldLvl="0" animBg="1"/>
      <p:bldP spid="31" grpId="1" animBg="1"/>
      <p:bldP spid="32" grpId="0" animBg="1"/>
      <p:bldP spid="3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矩形 18"/>
          <p:cNvSpPr/>
          <p:nvPr/>
        </p:nvSpPr>
        <p:spPr>
          <a:xfrm>
            <a:off x="6403340" y="1645920"/>
            <a:ext cx="5700395" cy="140716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 b="1">
                <a:solidFill>
                  <a:schemeClr val="tx1"/>
                </a:solidFill>
                <a:sym typeface="+mn-ea"/>
              </a:rPr>
              <a:t>We can predict that the discourse is about whether </a:t>
            </a:r>
            <a:r>
              <a:rPr lang="en-US" sz="2800" b="1">
                <a:solidFill>
                  <a:srgbClr val="FF0000"/>
                </a:solidFill>
                <a:sym typeface="+mn-ea"/>
              </a:rPr>
              <a:t>honey </a:t>
            </a:r>
            <a:r>
              <a:rPr lang="en-US" sz="2800" b="1">
                <a:solidFill>
                  <a:schemeClr val="tx1"/>
                </a:solidFill>
                <a:sym typeface="+mn-ea"/>
              </a:rPr>
              <a:t>can </a:t>
            </a:r>
            <a:r>
              <a:rPr lang="en-US" sz="2800" b="1">
                <a:solidFill>
                  <a:srgbClr val="FF0000"/>
                </a:solidFill>
                <a:sym typeface="+mn-ea"/>
              </a:rPr>
              <a:t>prevent seasonal allergies</a:t>
            </a:r>
            <a:r>
              <a:rPr lang="en-US" sz="2800" b="1">
                <a:solidFill>
                  <a:schemeClr val="tx1"/>
                </a:solidFill>
                <a:sym typeface="+mn-ea"/>
              </a:rPr>
              <a:t>.</a:t>
            </a:r>
            <a:endParaRPr lang="en-US" sz="28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02705" y="649605"/>
            <a:ext cx="5700395" cy="90932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 b="1">
                <a:solidFill>
                  <a:schemeClr val="tx1"/>
                </a:solidFill>
                <a:sym typeface="+mn-ea"/>
              </a:rPr>
              <a:t>Theme context is </a:t>
            </a:r>
            <a:r>
              <a:rPr lang="en-US" sz="2800" b="1">
                <a:solidFill>
                  <a:srgbClr val="FF0000"/>
                </a:solidFill>
                <a:sym typeface="+mn-ea"/>
              </a:rPr>
              <a:t>human and nature</a:t>
            </a:r>
            <a:r>
              <a:rPr lang="en-US" sz="2800" b="1">
                <a:solidFill>
                  <a:schemeClr val="tx1"/>
                </a:solidFill>
                <a:sym typeface="+mn-ea"/>
              </a:rPr>
              <a:t>.</a:t>
            </a:r>
            <a:endParaRPr lang="en-US" sz="28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90" y="67945"/>
            <a:ext cx="5922010" cy="6703060"/>
          </a:xfrm>
          <a:prstGeom prst="rect">
            <a:avLst/>
          </a:prstGeom>
        </p:spPr>
      </p:pic>
      <p:cxnSp>
        <p:nvCxnSpPr>
          <p:cNvPr id="14" name="直接箭头连接符 13"/>
          <p:cNvCxnSpPr/>
          <p:nvPr/>
        </p:nvCxnSpPr>
        <p:spPr>
          <a:xfrm flipV="1">
            <a:off x="680085" y="1673860"/>
            <a:ext cx="5596255" cy="1169670"/>
          </a:xfrm>
          <a:prstGeom prst="straightConnector1">
            <a:avLst/>
          </a:prstGeom>
          <a:ln w="60325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2315210" y="3616325"/>
            <a:ext cx="3983355" cy="142875"/>
          </a:xfrm>
          <a:prstGeom prst="straightConnector1">
            <a:avLst/>
          </a:prstGeom>
          <a:ln w="60325" cap="rnd">
            <a:solidFill>
              <a:srgbClr val="00B050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6403340" y="3198495"/>
            <a:ext cx="5699760" cy="935355"/>
          </a:xfrm>
          <a:prstGeom prst="rect">
            <a:avLst/>
          </a:prstGeom>
          <a:solidFill>
            <a:srgbClr val="92D050"/>
          </a:solidFill>
          <a:ln w="28575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en-US" sz="2800" b="1">
                <a:solidFill>
                  <a:srgbClr val="FF0000"/>
                </a:solidFill>
                <a:sym typeface="+mn-ea"/>
              </a:rPr>
              <a:t>But why </a:t>
            </a:r>
            <a:r>
              <a:rPr lang="en-US" sz="2800" b="1">
                <a:solidFill>
                  <a:schemeClr val="tx1"/>
                </a:solidFill>
                <a:sym typeface="+mn-ea"/>
              </a:rPr>
              <a:t>are allergy sufferers big on this natural product?</a:t>
            </a:r>
            <a:endParaRPr lang="en-US" sz="2800" b="1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334010" y="4636770"/>
            <a:ext cx="2617470" cy="18415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327660" y="4814570"/>
            <a:ext cx="2617470" cy="18415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V="1">
            <a:off x="2870200" y="4681220"/>
            <a:ext cx="3482975" cy="133350"/>
          </a:xfrm>
          <a:prstGeom prst="straightConnector1">
            <a:avLst/>
          </a:prstGeom>
          <a:ln w="60325" cap="rnd">
            <a:solidFill>
              <a:srgbClr val="FFFF00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6403340" y="4279265"/>
            <a:ext cx="5699760" cy="1056640"/>
          </a:xfrm>
          <a:prstGeom prst="rect">
            <a:avLst/>
          </a:prstGeom>
          <a:solidFill>
            <a:srgbClr val="FFFF00"/>
          </a:solidFill>
          <a:ln w="28575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en-US" sz="2800" b="1">
                <a:solidFill>
                  <a:schemeClr val="tx1"/>
                </a:solidFill>
                <a:sym typeface="+mn-ea"/>
              </a:rPr>
              <a:t>At least Para. 2&amp;3 are about the </a:t>
            </a:r>
            <a:r>
              <a:rPr lang="en-US" sz="28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reasons</a:t>
            </a:r>
            <a:r>
              <a:rPr lang="en-US" sz="2800" b="1">
                <a:solidFill>
                  <a:schemeClr val="tx1"/>
                </a:solidFill>
                <a:sym typeface="+mn-ea"/>
              </a:rPr>
              <a:t>.</a:t>
            </a:r>
            <a:endParaRPr lang="en-US" sz="2800" b="1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 flipV="1">
            <a:off x="4663440" y="5822315"/>
            <a:ext cx="1701165" cy="21590"/>
          </a:xfrm>
          <a:prstGeom prst="straightConnector1">
            <a:avLst/>
          </a:prstGeom>
          <a:ln w="60325" cap="rnd">
            <a:solidFill>
              <a:schemeClr val="accent5">
                <a:lumMod val="60000"/>
                <a:lumOff val="40000"/>
              </a:schemeClr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6403340" y="67945"/>
            <a:ext cx="4979670" cy="512445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 b="1">
                <a:solidFill>
                  <a:schemeClr val="tx1"/>
                </a:solidFill>
                <a:sym typeface="+mn-ea"/>
              </a:rPr>
              <a:t>It is an </a:t>
            </a:r>
            <a:r>
              <a:rPr lang="en-US" sz="2800" b="1">
                <a:solidFill>
                  <a:srgbClr val="FF0000"/>
                </a:solidFill>
                <a:sym typeface="+mn-ea"/>
              </a:rPr>
              <a:t>expository </a:t>
            </a:r>
            <a:r>
              <a:rPr lang="en-US" sz="2800" b="1">
                <a:solidFill>
                  <a:schemeClr val="tx1"/>
                </a:solidFill>
                <a:sym typeface="+mn-ea"/>
              </a:rPr>
              <a:t>writing.</a:t>
            </a:r>
            <a:endParaRPr lang="en-US" sz="28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403975" y="5481320"/>
            <a:ext cx="5699760" cy="10566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en-US" sz="2800" b="1">
                <a:solidFill>
                  <a:schemeClr val="tx1"/>
                </a:solidFill>
                <a:sym typeface="+mn-ea"/>
              </a:rPr>
              <a:t>Explanation method: Quotation</a:t>
            </a:r>
            <a:endParaRPr lang="en-US" sz="28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27660" y="4636770"/>
            <a:ext cx="565785" cy="177800"/>
          </a:xfrm>
          <a:prstGeom prst="rect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2249170" y="3484880"/>
            <a:ext cx="412750" cy="220345"/>
          </a:xfrm>
          <a:prstGeom prst="rect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680085" y="3672840"/>
            <a:ext cx="565785" cy="177800"/>
          </a:xfrm>
          <a:prstGeom prst="rect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1476375" y="5888355"/>
            <a:ext cx="4542790" cy="675640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t">
            <a:spAutoFit/>
          </a:bodyPr>
          <a:p>
            <a:pPr algn="ctr"/>
            <a:r>
              <a:rPr lang="en-US" sz="2400" b="1">
                <a:sym typeface="+mn-ea"/>
              </a:rPr>
              <a:t>Comparison and Contrast</a:t>
            </a:r>
            <a:r>
              <a:rPr lang="en-US" sz="2400" b="1">
                <a:solidFill>
                  <a:schemeClr val="tx1"/>
                </a:solidFill>
                <a:sym typeface="+mn-ea"/>
              </a:rPr>
              <a:t> </a:t>
            </a:r>
            <a:endParaRPr lang="en-US" sz="2400" b="1">
              <a:solidFill>
                <a:schemeClr val="tx1"/>
              </a:solidFill>
              <a:sym typeface="+mn-ea"/>
            </a:endParaRPr>
          </a:p>
          <a:p>
            <a:pPr algn="ctr"/>
            <a:r>
              <a:rPr lang="en-US" sz="1400" b="1">
                <a:solidFill>
                  <a:schemeClr val="tx1"/>
                </a:solidFill>
                <a:sym typeface="+mn-ea"/>
              </a:rPr>
              <a:t>(比较说明法)</a:t>
            </a:r>
            <a:endParaRPr lang="en-US" altLang="en-US" sz="1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34" name="等腰三角形 33"/>
          <p:cNvSpPr/>
          <p:nvPr/>
        </p:nvSpPr>
        <p:spPr>
          <a:xfrm>
            <a:off x="334010" y="5888355"/>
            <a:ext cx="980440" cy="435610"/>
          </a:xfrm>
          <a:prstGeom prst="triangle">
            <a:avLst>
              <a:gd name="adj" fmla="val 44891"/>
            </a:avLst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19" grpId="1" animBg="1"/>
      <p:bldP spid="10" grpId="1" animBg="1"/>
      <p:bldP spid="16" grpId="1" animBg="1"/>
      <p:bldP spid="24" grpId="1" animBg="1"/>
      <p:bldP spid="26" grpId="1" animBg="1"/>
      <p:bldP spid="28" grpId="1" animBg="1"/>
      <p:bldP spid="31" grpId="1" animBg="1"/>
      <p:bldP spid="29" grpId="1" animBg="1"/>
      <p:bldP spid="30" grpId="1" animBg="1"/>
      <p:bldP spid="33" grpId="1" animBg="1"/>
      <p:bldP spid="3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占位符 16"/>
          <p:cNvSpPr/>
          <p:nvPr/>
        </p:nvSpPr>
        <p:spPr>
          <a:xfrm>
            <a:off x="2810510" y="452755"/>
            <a:ext cx="6593840" cy="782955"/>
          </a:xfrm>
          <a:prstGeom prst="roundRect">
            <a:avLst>
              <a:gd name="adj" fmla="val 25971"/>
            </a:avLst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wrap="square" lIns="0" tIns="0" rIns="0" bIns="0" rtlCol="0" anchor="ctr">
            <a:noAutofit/>
          </a:bodyPr>
          <a:lstStyle>
            <a:lvl1pPr marL="0" marR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1400" b="0" i="0" u="none" strike="noStrike" kern="1200" cap="none" spc="150" normalizeH="0" baseline="0" noProof="1" dirty="0" smtClean="0">
                <a:ln>
                  <a:noFill/>
                  <a:prstDash val="sysDot"/>
                </a:ln>
                <a:solidFill>
                  <a:srgbClr val="FFFFFF"/>
                </a:solidFill>
                <a:effectLst>
                  <a:outerShdw blurRad="50800" dist="50800" dir="5400000" algn="ctr" rotWithShape="0">
                    <a:schemeClr val="accent2">
                      <a:alpha val="40000"/>
                    </a:schemeClr>
                  </a:outerShdw>
                </a:effectLst>
                <a:uFillTx/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kumimoji="0" lang="zh-CN" altLang="en-US" sz="1600" b="0" i="0" u="none" strike="noStrike" kern="1200" cap="none" spc="150" normalizeH="0" baseline="0" smtClean="0">
                <a:solidFill>
                  <a:srgbClr val="293642"/>
                </a:solidFill>
                <a:uFillTx/>
                <a:latin typeface="+mn-ea"/>
                <a:ea typeface="+mn-ea"/>
                <a:cs typeface="MiSans Heavy" panose="00000A00000000000000" charset="-122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smtClean="0">
                <a:solidFill>
                  <a:srgbClr val="293642"/>
                </a:solidFill>
                <a:uFillTx/>
                <a:latin typeface="+mn-ea"/>
                <a:ea typeface="+mn-ea"/>
                <a:cs typeface="MiSans Heavy" panose="00000A00000000000000" charset="-122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smtClean="0">
                <a:solidFill>
                  <a:srgbClr val="293642"/>
                </a:solidFill>
                <a:uFillTx/>
                <a:latin typeface="+mn-ea"/>
                <a:ea typeface="+mn-ea"/>
                <a:cs typeface="MiSans Heavy" panose="00000A00000000000000" charset="-122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smtClean="0">
                <a:solidFill>
                  <a:srgbClr val="293642"/>
                </a:solidFill>
                <a:uFillTx/>
                <a:latin typeface="+mn-ea"/>
                <a:ea typeface="+mn-ea"/>
                <a:cs typeface="MiSans Heavy" panose="00000A00000000000000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800" b="1">
                <a:solidFill>
                  <a:schemeClr val="tx1"/>
                </a:solidFill>
              </a:rPr>
              <a:t>Homework</a:t>
            </a:r>
            <a:endParaRPr lang="en-US" altLang="zh-CN" sz="4800" b="1">
              <a:solidFill>
                <a:schemeClr val="tx1"/>
              </a:solidFill>
            </a:endParaRPr>
          </a:p>
        </p:txBody>
      </p:sp>
      <p:sp>
        <p:nvSpPr>
          <p:cNvPr id="2" name="文本占位符 1"/>
          <p:cNvSpPr/>
          <p:nvPr>
            <p:ph type="body" idx="3"/>
          </p:nvPr>
        </p:nvSpPr>
        <p:spPr>
          <a:xfrm>
            <a:off x="1180465" y="1365885"/>
            <a:ext cx="9853930" cy="1150620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p>
            <a:pPr indent="0" algn="l"/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Option 1: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Design a mind ma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 for the given passage. 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l"/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Option 2: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Raise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2-4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questions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for the given passage. 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图片 4" descr="t010a91f7dfb65123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1325" y="3767455"/>
            <a:ext cx="2937510" cy="30905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702050" y="4723130"/>
            <a:ext cx="4787900" cy="10020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6600" b="1">
                <a:latin typeface="汉仪字研卡通简" panose="00020600040101010101" charset="-122"/>
                <a:ea typeface="汉仪字研卡通简" panose="00020600040101010101" charset="-122"/>
              </a:rPr>
              <a:t>Thank you!</a:t>
            </a:r>
            <a:endParaRPr lang="en-US" altLang="zh-CN" sz="6600" b="1">
              <a:latin typeface="汉仪字研卡通简" panose="00020600040101010101" charset="-122"/>
              <a:ea typeface="汉仪字研卡通简" panose="00020600040101010101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656080" y="2719705"/>
          <a:ext cx="8902700" cy="2114550"/>
        </p:xfrm>
        <a:graphic>
          <a:graphicData uri="http://schemas.openxmlformats.org/drawingml/2006/table">
            <a:tbl>
              <a:tblPr/>
              <a:tblGrid>
                <a:gridCol w="6647180"/>
                <a:gridCol w="2255520"/>
              </a:tblGrid>
              <a:tr h="422910">
                <a:tc>
                  <a:txBody>
                    <a:bodyPr/>
                    <a:p>
                      <a:pPr marL="7620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Questions</a:t>
                      </a:r>
                      <a:endParaRPr lang="en-US" altLang="zh-CN" sz="2000" b="1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p>
                      <a:pPr marL="7620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Question types</a:t>
                      </a:r>
                      <a:endParaRPr lang="en-US" altLang="zh-CN" sz="2000" b="1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</a:tr>
              <a:tr h="422910">
                <a:tc>
                  <a:txBody>
                    <a:bodyPr/>
                    <a:p>
                      <a:pPr marL="0" indent="0" algn="l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1. Which of the following is most attractive for a mosquito?</a:t>
                      </a:r>
                      <a:endParaRPr lang="en-US" altLang="zh-CN" sz="2000" b="0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理解性问题</a:t>
                      </a:r>
                      <a:endParaRPr lang="zh-CN" sz="2000" b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</a:tr>
              <a:tr h="422910">
                <a:tc>
                  <a:txBody>
                    <a:bodyPr/>
                    <a:p>
                      <a:pPr marL="0" indent="0" algn="l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2. </a:t>
                      </a:r>
                      <a:r>
                        <a:rPr lang="en-US" altLang="zh-CN" sz="2000" b="0">
                          <a:solidFill>
                            <a:srgbClr val="231F20"/>
                          </a:solidFill>
                          <a:latin typeface="Times New Roman" panose="02020603050405020304"/>
                          <a:ea typeface="Georgia" panose="02040502050405020303"/>
                        </a:rPr>
                        <a:t>What does Cotter think of dealing with mosquito bites?</a:t>
                      </a:r>
                      <a:endParaRPr lang="en-US" altLang="zh-CN" sz="2000" b="0">
                        <a:solidFill>
                          <a:srgbClr val="231F20"/>
                        </a:solidFill>
                        <a:latin typeface="Times New Roman" panose="02020603050405020304"/>
                        <a:ea typeface="Georgia" panose="02040502050405020303"/>
                      </a:endParaRPr>
                    </a:p>
                  </a:txBody>
                  <a:tcPr marL="68580" marR="68580" marT="0" marB="0" anchor="t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分析性问题</a:t>
                      </a:r>
                      <a:endParaRPr lang="zh-CN" sz="2000" b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</a:tr>
              <a:tr h="422910">
                <a:tc>
                  <a:txBody>
                    <a:bodyPr/>
                    <a:p>
                      <a:pPr marL="0" indent="0" algn="l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3. What is the authors purpose of writing the text?</a:t>
                      </a:r>
                      <a:endParaRPr lang="en-US" altLang="zh-CN" sz="2000" b="0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评价性问题</a:t>
                      </a:r>
                      <a:endParaRPr lang="zh-CN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</a:tr>
              <a:tr h="422910">
                <a:tc>
                  <a:txBody>
                    <a:bodyPr/>
                    <a:p>
                      <a:pPr marL="76200" indent="0" algn="l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4. Which statement can be the ending of the passage?</a:t>
                      </a:r>
                      <a:endParaRPr lang="en-US" altLang="zh-CN" sz="2000" b="0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创作性问题</a:t>
                      </a:r>
                      <a:endParaRPr lang="zh-CN" sz="2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97860" y="1542415"/>
            <a:ext cx="5948680" cy="4249420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17" name="文本占位符 16"/>
          <p:cNvSpPr/>
          <p:nvPr>
            <p:ph type="body" idx="3"/>
          </p:nvPr>
        </p:nvSpPr>
        <p:spPr>
          <a:xfrm>
            <a:off x="9646920" y="5520690"/>
            <a:ext cx="2335530" cy="598170"/>
          </a:xfrm>
        </p:spPr>
        <p:txBody>
          <a:bodyPr>
            <a:normAutofit/>
          </a:bodyPr>
          <a:p>
            <a:r>
              <a:rPr lang="zh-CN" altLang="en-US" sz="1800">
                <a:solidFill>
                  <a:schemeClr val="tx1"/>
                </a:solidFill>
              </a:rPr>
              <a:t>黄新</a:t>
            </a:r>
            <a:r>
              <a:rPr lang="en-US" altLang="zh-CN" sz="1800">
                <a:solidFill>
                  <a:schemeClr val="tx1"/>
                </a:solidFill>
              </a:rPr>
              <a:t> </a:t>
            </a:r>
            <a:r>
              <a:rPr sz="1800">
                <a:solidFill>
                  <a:schemeClr val="tx1"/>
                </a:solidFill>
                <a:sym typeface="+mn-ea"/>
              </a:rPr>
              <a:t>云南民大附中</a:t>
            </a:r>
            <a:endParaRPr lang="en-US" altLang="zh-CN" sz="1800">
              <a:solidFill>
                <a:schemeClr val="tx1"/>
              </a:solidFill>
              <a:sym typeface="+mn-ea"/>
            </a:endParaRPr>
          </a:p>
        </p:txBody>
      </p:sp>
      <p:sp>
        <p:nvSpPr>
          <p:cNvPr id="18" name="文本占位符 16"/>
          <p:cNvSpPr/>
          <p:nvPr/>
        </p:nvSpPr>
        <p:spPr>
          <a:xfrm>
            <a:off x="1290320" y="167640"/>
            <a:ext cx="9611360" cy="1276350"/>
          </a:xfrm>
          <a:prstGeom prst="roundRect">
            <a:avLst>
              <a:gd name="adj" fmla="val 25971"/>
            </a:avLst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wrap="square" lIns="0" tIns="0" rIns="0" bIns="0" rtlCol="0" anchor="ctr">
            <a:noAutofit/>
          </a:bodyPr>
          <a:lstStyle>
            <a:lvl1pPr marL="0" marR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1400" b="0" i="0" u="none" strike="noStrike" kern="1200" cap="none" spc="150" normalizeH="0" baseline="0" noProof="1" dirty="0" smtClean="0">
                <a:ln>
                  <a:noFill/>
                  <a:prstDash val="sysDot"/>
                </a:ln>
                <a:solidFill>
                  <a:srgbClr val="FFFFFF"/>
                </a:solidFill>
                <a:effectLst>
                  <a:outerShdw blurRad="50800" dist="50800" dir="5400000" algn="ctr" rotWithShape="0">
                    <a:schemeClr val="accent2">
                      <a:alpha val="40000"/>
                    </a:schemeClr>
                  </a:outerShdw>
                </a:effectLst>
                <a:uFillTx/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kumimoji="0" lang="zh-CN" altLang="en-US" sz="1600" b="0" i="0" u="none" strike="noStrike" kern="1200" cap="none" spc="150" normalizeH="0" baseline="0" smtClean="0">
                <a:solidFill>
                  <a:srgbClr val="293642"/>
                </a:solidFill>
                <a:uFillTx/>
                <a:latin typeface="+mn-ea"/>
                <a:ea typeface="+mn-ea"/>
                <a:cs typeface="MiSans Heavy" panose="00000A00000000000000" charset="-122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smtClean="0">
                <a:solidFill>
                  <a:srgbClr val="293642"/>
                </a:solidFill>
                <a:uFillTx/>
                <a:latin typeface="+mn-ea"/>
                <a:ea typeface="+mn-ea"/>
                <a:cs typeface="MiSans Heavy" panose="00000A00000000000000" charset="-122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smtClean="0">
                <a:solidFill>
                  <a:srgbClr val="293642"/>
                </a:solidFill>
                <a:uFillTx/>
                <a:latin typeface="+mn-ea"/>
                <a:ea typeface="+mn-ea"/>
                <a:cs typeface="MiSans Heavy" panose="00000A00000000000000" charset="-122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smtClean="0">
                <a:solidFill>
                  <a:srgbClr val="293642"/>
                </a:solidFill>
                <a:uFillTx/>
                <a:latin typeface="+mn-ea"/>
                <a:ea typeface="+mn-ea"/>
                <a:cs typeface="MiSans Heavy" panose="00000A00000000000000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Mosquito Bites</a:t>
            </a:r>
            <a:endParaRPr lang="en-US" altLang="zh-CN" sz="4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6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——</a:t>
            </a:r>
            <a:r>
              <a:rPr sz="3600" b="1">
                <a:solidFill>
                  <a:schemeClr val="tx1"/>
                </a:solidFill>
                <a:sym typeface="+mn-ea"/>
              </a:rPr>
              <a:t>语篇知识在科普说明文阅读中的应用</a:t>
            </a:r>
            <a:endParaRPr lang="zh-CN" altLang="en-US" sz="3600" b="1">
              <a:solidFill>
                <a:schemeClr val="tx1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023360" y="440055"/>
            <a:ext cx="4439285" cy="61531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p>
            <a:pPr algn="ctr"/>
            <a:r>
              <a:rPr lang="en-US" altLang="zh-CN" sz="3600" b="1">
                <a:solidFill>
                  <a:schemeClr val="tx1"/>
                </a:solidFill>
                <a:sym typeface="+mn-ea"/>
              </a:rPr>
              <a:t>Word bank</a:t>
            </a:r>
            <a:endParaRPr lang="en-US" altLang="zh-CN" sz="3600" b="1">
              <a:solidFill>
                <a:schemeClr val="tx1"/>
              </a:solidFill>
              <a:sym typeface="+mn-ea"/>
            </a:endParaRPr>
          </a:p>
        </p:txBody>
      </p:sp>
      <p:graphicFrame>
        <p:nvGraphicFramePr>
          <p:cNvPr id="14" name="表格 13"/>
          <p:cNvGraphicFramePr/>
          <p:nvPr>
            <p:custDataLst>
              <p:tags r:id="rId1"/>
            </p:custDataLst>
          </p:nvPr>
        </p:nvGraphicFramePr>
        <p:xfrm>
          <a:off x="294005" y="1169035"/>
          <a:ext cx="11760835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3240"/>
                <a:gridCol w="9967595"/>
              </a:tblGrid>
              <a:tr h="45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itch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v.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to have an </a:t>
                      </a:r>
                      <a:r>
                        <a:rPr lang="en-US" altLang="zh-CN" sz="24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uncomfortable feeling 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on your skin that makes you want to scratch</a:t>
                      </a:r>
                      <a:r>
                        <a:rPr lang="en-US" altLang="zh-CN" sz="24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 </a:t>
                      </a:r>
                      <a:endParaRPr lang="en-US" altLang="zh-CN" sz="2400" b="0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</a:tr>
              <a:tr h="8229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bite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vt. 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(</a:t>
                      </a:r>
                      <a:r>
                        <a:rPr lang="en-US" altLang="zh-CN" sz="24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bite 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- </a:t>
                      </a:r>
                      <a:r>
                        <a:rPr lang="en-US" altLang="zh-CN" sz="24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bit 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- </a:t>
                      </a:r>
                      <a:r>
                        <a:rPr lang="en-US" altLang="zh-CN" sz="24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bitten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) to wound</a:t>
                      </a:r>
                      <a:r>
                        <a:rPr lang="en-US" altLang="zh-CN" sz="24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sb by making a small hole or mark in their skin </a:t>
                      </a:r>
                      <a:endParaRPr lang="en-US" altLang="zh-CN" sz="24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n.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a </a:t>
                      </a:r>
                      <a:r>
                        <a:rPr lang="en-US" altLang="zh-CN" sz="24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wound 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made by an animal or insect </a:t>
                      </a:r>
                      <a:endParaRPr lang="en-US" altLang="zh-CN" sz="2400" b="0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</a:tr>
              <a:tr h="5334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swell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v.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(</a:t>
                      </a:r>
                      <a:r>
                        <a:rPr lang="en-US" altLang="zh-CN" sz="24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swell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-</a:t>
                      </a:r>
                      <a:r>
                        <a:rPr lang="en-US" altLang="zh-CN" sz="24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swelled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-</a:t>
                      </a:r>
                      <a:r>
                        <a:rPr lang="en-US" altLang="zh-CN" sz="24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swollen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) to become </a:t>
                      </a:r>
                      <a:r>
                        <a:rPr lang="en-US" altLang="zh-CN" sz="24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bigger 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or rounder</a:t>
                      </a:r>
                      <a:r>
                        <a:rPr lang="en-US" altLang="zh-CN" sz="24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  <a:endParaRPr lang="en-US" altLang="zh-CN" sz="2400" b="0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</a:tr>
              <a:tr h="4864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avoid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vt.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to </a:t>
                      </a:r>
                      <a:r>
                        <a:rPr lang="en-US" altLang="zh-CN" sz="24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prevent 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sth bad from happening </a:t>
                      </a:r>
                      <a:endParaRPr lang="en-US" altLang="zh-CN" sz="2400" b="0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</a:tr>
              <a:tr h="4864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in theory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according to the </a:t>
                      </a:r>
                      <a:r>
                        <a:rPr lang="en-US" altLang="zh-CN" sz="24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assumed facts </a:t>
                      </a:r>
                      <a:endParaRPr lang="zh-CN" altLang="en-US" sz="2400" b="0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measure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n.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an official </a:t>
                      </a:r>
                      <a:r>
                        <a:rPr lang="en-US" altLang="zh-CN" sz="24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way 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that is done in order to achieve a particular aim </a:t>
                      </a:r>
                      <a:endParaRPr lang="en-US" altLang="zh-CN" sz="2400" b="0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</a:tr>
              <a:tr h="4749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mosquito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indent="0" algn="l">
                        <a:lnSpc>
                          <a:spcPts val="3020"/>
                        </a:lnSpc>
                        <a:buNone/>
                      </a:pPr>
                      <a:r>
                        <a:rPr lang="en-US" altLang="zh-CN" sz="24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n.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a flying </a:t>
                      </a:r>
                      <a:r>
                        <a:rPr lang="en-US" altLang="zh-CN" sz="24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insect 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that bites humans and animals and sucks their blood </a:t>
                      </a:r>
                      <a:endParaRPr lang="en-US" altLang="zh-CN" sz="2400" b="0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relief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n.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  <a:r>
                        <a:rPr lang="en-US" altLang="zh-CN" sz="2400" b="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the feeling that comes when something burdensome is removed 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  <a:endParaRPr lang="en-US" altLang="zh-CN" sz="2400" b="0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additionally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adv.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  <a:r>
                        <a:rPr lang="en-US" altLang="zh-CN" sz="24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more 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than was first mentioned </a:t>
                      </a:r>
                      <a:endParaRPr lang="en-US" altLang="zh-CN" sz="2400" b="0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70505" y="1304925"/>
            <a:ext cx="5946775" cy="4248150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4" name="云形标注 3"/>
          <p:cNvSpPr/>
          <p:nvPr/>
        </p:nvSpPr>
        <p:spPr>
          <a:xfrm>
            <a:off x="7830820" y="2310130"/>
            <a:ext cx="4361180" cy="1962785"/>
          </a:xfrm>
          <a:prstGeom prst="cloudCallout">
            <a:avLst>
              <a:gd name="adj1" fmla="val -62611"/>
              <a:gd name="adj2" fmla="val 39194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200" b="1">
                <a:sym typeface="+mn-ea"/>
              </a:rPr>
              <a:t>The  mosquito is biting the skin.</a:t>
            </a:r>
            <a:endParaRPr lang="en-US" altLang="zh-CN" sz="3200" b="1">
              <a:sym typeface="+mn-ea"/>
            </a:endParaRPr>
          </a:p>
        </p:txBody>
      </p:sp>
      <p:sp>
        <p:nvSpPr>
          <p:cNvPr id="5" name="云形标注 4"/>
          <p:cNvSpPr/>
          <p:nvPr/>
        </p:nvSpPr>
        <p:spPr>
          <a:xfrm>
            <a:off x="7714615" y="4741545"/>
            <a:ext cx="4037330" cy="2116455"/>
          </a:xfrm>
          <a:prstGeom prst="cloudCallout">
            <a:avLst>
              <a:gd name="adj1" fmla="val -45297"/>
              <a:gd name="adj2" fmla="val -41689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200" b="1">
                <a:sym typeface="+mn-ea"/>
              </a:rPr>
              <a:t>The skin is red and  swollen.</a:t>
            </a:r>
            <a:endParaRPr lang="en-US" altLang="zh-CN" sz="3200" b="1">
              <a:sym typeface="+mn-ea"/>
            </a:endParaRPr>
          </a:p>
        </p:txBody>
      </p:sp>
      <p:sp>
        <p:nvSpPr>
          <p:cNvPr id="6" name="云形标注 5"/>
          <p:cNvSpPr/>
          <p:nvPr/>
        </p:nvSpPr>
        <p:spPr>
          <a:xfrm>
            <a:off x="43180" y="4272915"/>
            <a:ext cx="5407660" cy="2458720"/>
          </a:xfrm>
          <a:prstGeom prst="cloudCallout">
            <a:avLst>
              <a:gd name="adj1" fmla="val 25734"/>
              <a:gd name="adj2" fmla="val -65031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200" b="1">
                <a:sym typeface="+mn-ea"/>
              </a:rPr>
              <a:t>What kind of skin does the mosquito prefer?  </a:t>
            </a:r>
            <a:endParaRPr lang="en-US" altLang="zh-CN" sz="3200" b="1">
              <a:sym typeface="+mn-ea"/>
            </a:endParaRPr>
          </a:p>
        </p:txBody>
      </p:sp>
      <p:sp>
        <p:nvSpPr>
          <p:cNvPr id="7" name="云形标注 6"/>
          <p:cNvSpPr/>
          <p:nvPr/>
        </p:nvSpPr>
        <p:spPr>
          <a:xfrm>
            <a:off x="0" y="890270"/>
            <a:ext cx="3938270" cy="2072640"/>
          </a:xfrm>
          <a:prstGeom prst="cloudCallout">
            <a:avLst>
              <a:gd name="adj1" fmla="val 44626"/>
              <a:gd name="adj2" fmla="val 5259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200" b="1">
                <a:sym typeface="+mn-ea"/>
              </a:rPr>
              <a:t>What should we do if we were bitten?  </a:t>
            </a:r>
            <a:endParaRPr lang="en-US" altLang="zh-CN" sz="3200" b="1"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3180" y="27305"/>
            <a:ext cx="3608705" cy="581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800" b="1">
                <a:solidFill>
                  <a:schemeClr val="tx1"/>
                </a:solidFill>
              </a:rPr>
              <a:t>Activity 1: Prediction</a:t>
            </a:r>
            <a:endParaRPr lang="en-US" altLang="zh-CN" sz="2800" b="1">
              <a:solidFill>
                <a:schemeClr val="tx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785" y="4893310"/>
            <a:ext cx="3422650" cy="659765"/>
          </a:xfrm>
          <a:prstGeom prst="rect">
            <a:avLst/>
          </a:prstGeom>
        </p:spPr>
      </p:pic>
      <p:sp>
        <p:nvSpPr>
          <p:cNvPr id="3" name="云形标注 2"/>
          <p:cNvSpPr/>
          <p:nvPr/>
        </p:nvSpPr>
        <p:spPr>
          <a:xfrm>
            <a:off x="8306435" y="1076325"/>
            <a:ext cx="3158490" cy="1115695"/>
          </a:xfrm>
          <a:prstGeom prst="cloudCallout">
            <a:avLst>
              <a:gd name="adj1" fmla="val -88620"/>
              <a:gd name="adj2" fmla="val 117615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/>
              <a:t>a mosquito</a:t>
            </a:r>
            <a:endParaRPr lang="en-US" altLang="zh-CN" sz="3200" b="1"/>
          </a:p>
        </p:txBody>
      </p:sp>
      <p:sp>
        <p:nvSpPr>
          <p:cNvPr id="8" name="云形标注 7"/>
          <p:cNvSpPr/>
          <p:nvPr/>
        </p:nvSpPr>
        <p:spPr>
          <a:xfrm>
            <a:off x="3937635" y="18415"/>
            <a:ext cx="4924425" cy="1844675"/>
          </a:xfrm>
          <a:prstGeom prst="cloudCallout">
            <a:avLst>
              <a:gd name="adj1" fmla="val 13275"/>
              <a:gd name="adj2" fmla="val 73259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200" b="1">
                <a:sym typeface="+mn-ea"/>
              </a:rPr>
              <a:t>What can we do to avoid mosquito bites?  </a:t>
            </a:r>
            <a:endParaRPr lang="en-US" altLang="zh-CN" sz="3200" b="1"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3" grpId="0" bldLvl="0" animBg="1"/>
      <p:bldP spid="3" grpId="1" animBg="1"/>
      <p:bldP spid="4" grpId="0" bldLvl="0" animBg="1"/>
      <p:bldP spid="4" grpId="1" animBg="1"/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60680" y="1600835"/>
            <a:ext cx="11611610" cy="4471035"/>
          </a:xfrm>
        </p:spPr>
        <p:txBody>
          <a:bodyPr>
            <a:normAutofit fontScale="90000"/>
          </a:bodyPr>
          <a:p>
            <a:pPr marL="0" indent="0" algn="l">
              <a:buNone/>
            </a:pPr>
            <a:r>
              <a:rPr lang="en-US" altLang="zh-CN" sz="2800" b="1">
                <a:solidFill>
                  <a:srgbClr val="FF0000"/>
                </a:solidFill>
                <a:highlight>
                  <a:srgbClr val="FFFF00"/>
                </a:highlight>
              </a:rPr>
              <a:t>By the end of this class, you will be able to: </a:t>
            </a:r>
            <a:endParaRPr lang="en-US" altLang="zh-CN" sz="2800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en-US" altLang="zh-CN" sz="2800" b="1"/>
              <a:t> </a:t>
            </a:r>
            <a:r>
              <a:rPr lang="en-US" altLang="zh-CN" sz="2800" b="1">
                <a:solidFill>
                  <a:srgbClr val="FF0000"/>
                </a:solidFill>
              </a:rPr>
              <a:t>predict </a:t>
            </a:r>
            <a:r>
              <a:rPr lang="en-US" altLang="zh-CN" sz="2800" b="1"/>
              <a:t>the main parts of an expository writing by focusing on the  </a:t>
            </a:r>
            <a:endParaRPr lang="en-US" altLang="zh-CN" sz="2800" b="1"/>
          </a:p>
          <a:p>
            <a:pPr marL="0" indent="0">
              <a:buNone/>
            </a:pPr>
            <a:r>
              <a:rPr lang="en-US" altLang="zh-CN" sz="2800" b="1"/>
              <a:t>   title and the picture; </a:t>
            </a:r>
            <a:endParaRPr lang="en-US" altLang="zh-CN" sz="2800" b="1"/>
          </a:p>
          <a:p>
            <a:r>
              <a:rPr lang="en-US" altLang="zh-CN" sz="2800" b="1"/>
              <a:t> </a:t>
            </a:r>
            <a:r>
              <a:rPr lang="en-US" altLang="zh-CN" sz="2800" b="1">
                <a:solidFill>
                  <a:srgbClr val="FF0000"/>
                </a:solidFill>
              </a:rPr>
              <a:t>analyze </a:t>
            </a:r>
            <a:r>
              <a:rPr lang="en-US" altLang="zh-CN" sz="2800" b="1">
                <a:sym typeface="+mn-ea"/>
              </a:rPr>
              <a:t>an expository writing from both 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macroscopic</a:t>
            </a:r>
            <a:r>
              <a:rPr sz="1400" b="1">
                <a:solidFill>
                  <a:srgbClr val="FF0000"/>
                </a:solidFill>
                <a:sym typeface="+mn-ea"/>
              </a:rPr>
              <a:t>宏观的</a:t>
            </a:r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and    </a:t>
            </a:r>
            <a:endParaRPr lang="en-US" altLang="zh-CN" sz="2800" b="1">
              <a:solidFill>
                <a:schemeClr val="tx1"/>
              </a:solidFill>
              <a:sym typeface="+mn-ea"/>
            </a:endParaRPr>
          </a:p>
          <a:p>
            <a:pPr marL="0" indent="0">
              <a:buNone/>
            </a:pPr>
            <a:r>
              <a:rPr lang="en-US" altLang="zh-CN" sz="2800" b="1">
                <a:solidFill>
                  <a:schemeClr val="tx1"/>
                </a:solidFill>
                <a:sym typeface="+mn-ea"/>
              </a:rPr>
              <a:t>   microscopic</a:t>
            </a:r>
            <a:r>
              <a:rPr sz="1400" b="1">
                <a:solidFill>
                  <a:srgbClr val="FF0000"/>
                </a:solidFill>
                <a:sym typeface="+mn-ea"/>
              </a:rPr>
              <a:t>微观的</a:t>
            </a:r>
            <a:r>
              <a:rPr lang="en-US" altLang="zh-CN" sz="1400" b="1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view, </a:t>
            </a:r>
            <a:r>
              <a:rPr lang="en-US" altLang="zh-CN" sz="2800" b="1">
                <a:solidFill>
                  <a:srgbClr val="FF0000"/>
                </a:solidFill>
                <a:sym typeface="+mn-ea"/>
              </a:rPr>
              <a:t>including 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the writing type</a:t>
            </a:r>
            <a:r>
              <a:rPr sz="1400" b="1">
                <a:solidFill>
                  <a:srgbClr val="FF0000"/>
                </a:solidFill>
                <a:sym typeface="+mn-ea"/>
              </a:rPr>
              <a:t>文体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, the structure</a:t>
            </a:r>
            <a:r>
              <a:rPr sz="1400" b="1">
                <a:solidFill>
                  <a:srgbClr val="FF0000"/>
                </a:solidFill>
                <a:sym typeface="+mn-ea"/>
              </a:rPr>
              <a:t>结构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, </a:t>
            </a:r>
            <a:endParaRPr lang="en-US" altLang="zh-CN" sz="2800" b="1">
              <a:solidFill>
                <a:schemeClr val="tx1"/>
              </a:solidFill>
              <a:sym typeface="+mn-ea"/>
            </a:endParaRPr>
          </a:p>
          <a:p>
            <a:pPr marL="0" indent="0">
              <a:buNone/>
            </a:pPr>
            <a:r>
              <a:rPr lang="en-US" altLang="zh-CN" sz="2800" b="1">
                <a:solidFill>
                  <a:schemeClr val="tx1"/>
                </a:solidFill>
                <a:sym typeface="+mn-ea"/>
              </a:rPr>
              <a:t>   the explanation methods</a:t>
            </a:r>
            <a:r>
              <a:rPr sz="1400" b="1">
                <a:solidFill>
                  <a:srgbClr val="FF0000"/>
                </a:solidFill>
                <a:sym typeface="+mn-ea"/>
              </a:rPr>
              <a:t>说明方法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, some signposts</a:t>
            </a:r>
            <a:r>
              <a:rPr sz="1400" b="1">
                <a:solidFill>
                  <a:srgbClr val="FF0000"/>
                </a:solidFill>
                <a:sym typeface="+mn-ea"/>
              </a:rPr>
              <a:t>语言标志词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, the word    </a:t>
            </a:r>
            <a:endParaRPr lang="en-US" altLang="zh-CN" sz="2800" b="1">
              <a:solidFill>
                <a:schemeClr val="tx1"/>
              </a:solidFill>
              <a:sym typeface="+mn-ea"/>
            </a:endParaRPr>
          </a:p>
          <a:p>
            <a:pPr marL="0" indent="0">
              <a:buNone/>
            </a:pPr>
            <a:r>
              <a:rPr lang="en-US" altLang="zh-CN" sz="2800" b="1">
                <a:solidFill>
                  <a:schemeClr val="tx1"/>
                </a:solidFill>
                <a:sym typeface="+mn-ea"/>
              </a:rPr>
              <a:t>   meaning guessing</a:t>
            </a:r>
            <a:r>
              <a:rPr sz="1400" b="1">
                <a:solidFill>
                  <a:srgbClr val="FF0000"/>
                </a:solidFill>
                <a:sym typeface="+mn-ea"/>
              </a:rPr>
              <a:t>词义猜测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 and cultural meaning</a:t>
            </a:r>
            <a:r>
              <a:rPr sz="1400" b="1">
                <a:solidFill>
                  <a:srgbClr val="FF0000"/>
                </a:solidFill>
                <a:sym typeface="+mn-ea"/>
              </a:rPr>
              <a:t>文化意义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.</a:t>
            </a:r>
            <a:endParaRPr lang="en-US" altLang="zh-CN" sz="2800" b="1">
              <a:solidFill>
                <a:schemeClr val="tx1"/>
              </a:solidFill>
              <a:sym typeface="+mn-ea"/>
            </a:endParaRPr>
          </a:p>
          <a:p>
            <a:endParaRPr lang="en-US" altLang="zh-CN" sz="28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49575" y="163195"/>
            <a:ext cx="5865495" cy="6743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p>
            <a:pPr algn="ctr"/>
            <a:r>
              <a:rPr lang="en-US" altLang="zh-CN" sz="3600" b="1">
                <a:solidFill>
                  <a:schemeClr val="tx1"/>
                </a:solidFill>
                <a:sym typeface="+mn-ea"/>
              </a:rPr>
              <a:t>Learning Objectives </a:t>
            </a:r>
            <a:r>
              <a:rPr lang="zh-CN" altLang="en-US" sz="1800" b="1">
                <a:solidFill>
                  <a:srgbClr val="FF0000"/>
                </a:solidFill>
                <a:sym typeface="+mn-ea"/>
              </a:rPr>
              <a:t>(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学习目标</a:t>
            </a:r>
            <a:r>
              <a:rPr lang="en-US" altLang="zh-CN" b="1">
                <a:solidFill>
                  <a:srgbClr val="FF0000"/>
                </a:solidFill>
                <a:sym typeface="+mn-ea"/>
              </a:rPr>
              <a:t>)</a:t>
            </a:r>
            <a:endParaRPr lang="en-US" altLang="zh-CN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74775" y="964565"/>
            <a:ext cx="9030970" cy="2819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——</a:t>
            </a:r>
            <a:r>
              <a:rPr sz="2400" b="1">
                <a:sym typeface="+mn-ea"/>
              </a:rPr>
              <a:t>语篇知识在科普说明文阅读中的应用</a:t>
            </a:r>
            <a:endParaRPr lang="zh-CN" altLang="en-US" sz="2400" b="1"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9270" y="1268095"/>
            <a:ext cx="11356340" cy="54197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850" y="691515"/>
            <a:ext cx="3116580" cy="576580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3939540" y="722630"/>
            <a:ext cx="4027170" cy="546100"/>
          </a:xfrm>
          <a:prstGeom prst="ellipse">
            <a:avLst/>
          </a:prstGeom>
          <a:noFill/>
          <a:ln w="635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" name="直接箭头连接符 3"/>
          <p:cNvCxnSpPr/>
          <p:nvPr/>
        </p:nvCxnSpPr>
        <p:spPr>
          <a:xfrm flipV="1">
            <a:off x="6022340" y="1799590"/>
            <a:ext cx="1944370" cy="34290"/>
          </a:xfrm>
          <a:prstGeom prst="straightConnector1">
            <a:avLst/>
          </a:prstGeom>
          <a:ln w="66675"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8032750" y="817880"/>
            <a:ext cx="3914775" cy="21704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noAutofit/>
          </a:bodyPr>
          <a:p>
            <a:r>
              <a:rPr lang="en-US" altLang="zh-CN" sz="2800" b="1"/>
              <a:t>What’s the theme context </a:t>
            </a:r>
            <a:r>
              <a:rPr lang="en-US" altLang="zh-CN" b="1">
                <a:solidFill>
                  <a:srgbClr val="FF0000"/>
                </a:solidFill>
              </a:rPr>
              <a:t>(</a:t>
            </a:r>
            <a:r>
              <a:rPr lang="zh-CN" altLang="en-US" b="1">
                <a:solidFill>
                  <a:srgbClr val="FF0000"/>
                </a:solidFill>
              </a:rPr>
              <a:t>主题语境</a:t>
            </a:r>
            <a:r>
              <a:rPr lang="en-US" altLang="zh-CN" b="1">
                <a:solidFill>
                  <a:srgbClr val="FF0000"/>
                </a:solidFill>
              </a:rPr>
              <a:t>)</a:t>
            </a:r>
            <a:r>
              <a:rPr lang="en-US" altLang="zh-CN" sz="2800" b="1"/>
              <a:t>?</a:t>
            </a:r>
            <a:endParaRPr lang="en-US" altLang="zh-CN" sz="2800" b="1"/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/>
              <a:t>People and self  </a:t>
            </a:r>
            <a:endParaRPr lang="en-US" altLang="zh-CN" sz="2800" b="1"/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/>
              <a:t>Human and society </a:t>
            </a:r>
            <a:endParaRPr lang="en-US" altLang="zh-CN" sz="2800" b="1"/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/>
              <a:t>Human and nature</a:t>
            </a:r>
            <a:endParaRPr lang="en-US" altLang="zh-CN" sz="2800" b="1"/>
          </a:p>
        </p:txBody>
      </p:sp>
      <p:sp>
        <p:nvSpPr>
          <p:cNvPr id="9" name="椭圆 8"/>
          <p:cNvSpPr/>
          <p:nvPr/>
        </p:nvSpPr>
        <p:spPr>
          <a:xfrm>
            <a:off x="8032750" y="2548255"/>
            <a:ext cx="469900" cy="440055"/>
          </a:xfrm>
          <a:prstGeom prst="ellipse">
            <a:avLst/>
          </a:prstGeom>
          <a:noFill/>
          <a:ln w="4762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48005" y="1268730"/>
            <a:ext cx="5377180" cy="1481455"/>
          </a:xfrm>
          <a:prstGeom prst="rect">
            <a:avLst/>
          </a:prstGeom>
          <a:noFill/>
          <a:ln w="63500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609725" y="4189730"/>
            <a:ext cx="8348345" cy="6254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noAutofit/>
          </a:bodyPr>
          <a:p>
            <a:pPr algn="ctr"/>
            <a:r>
              <a:rPr lang="en-US" altLang="zh-CN" sz="3600" b="1">
                <a:sym typeface="+mn-ea"/>
              </a:rPr>
              <a:t>How is the passage organized? </a:t>
            </a:r>
            <a:endParaRPr lang="en-US" altLang="zh-CN" sz="3600" b="1">
              <a:sym typeface="+mn-ea"/>
            </a:endParaRPr>
          </a:p>
          <a:p>
            <a:endParaRPr lang="en-US" altLang="zh-CN" sz="3600" b="1"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7155" y="17780"/>
            <a:ext cx="11112500" cy="7054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</a:rPr>
              <a:t>Activity 2: Discourse structure analysis 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(文本分析)</a:t>
            </a:r>
            <a:r>
              <a:rPr lang="en-US" altLang="zh-CN" sz="2800" b="1">
                <a:solidFill>
                  <a:schemeClr val="tx1"/>
                </a:solidFill>
              </a:rPr>
              <a:t>——from macroscopic </a:t>
            </a:r>
            <a:r>
              <a:rPr lang="zh-CN" altLang="en-US" sz="1800" b="1">
                <a:solidFill>
                  <a:srgbClr val="FF0000"/>
                </a:solidFill>
              </a:rPr>
              <a:t>(宏观的)</a:t>
            </a:r>
            <a:r>
              <a:rPr lang="en-US" altLang="zh-CN" sz="1800" b="1">
                <a:solidFill>
                  <a:srgbClr val="FF0000"/>
                </a:solidFill>
              </a:rPr>
              <a:t> </a:t>
            </a:r>
            <a:r>
              <a:rPr lang="en-US" altLang="zh-CN" sz="2800" b="1">
                <a:solidFill>
                  <a:schemeClr val="tx1"/>
                </a:solidFill>
              </a:rPr>
              <a:t>and 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microscopic </a:t>
            </a:r>
            <a:r>
              <a:rPr lang="zh-CN" altLang="en-US" sz="1800" b="1">
                <a:solidFill>
                  <a:srgbClr val="FF0000"/>
                </a:solidFill>
                <a:sym typeface="+mn-ea"/>
              </a:rPr>
              <a:t>(微观的)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 view</a:t>
            </a:r>
            <a:endParaRPr lang="en-US" altLang="zh-CN" sz="28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2630"/>
            <a:ext cx="1387475" cy="991235"/>
          </a:xfrm>
          <a:prstGeom prst="roundRect">
            <a:avLst/>
          </a:prstGeom>
          <a:effectLst>
            <a:softEdge rad="127000"/>
          </a:effectLst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7" grpId="0" animBg="1"/>
      <p:bldP spid="7" grpId="1" animBg="1"/>
      <p:bldP spid="9" grpId="0" animBg="1"/>
      <p:bldP spid="9" grpId="1" animBg="1"/>
      <p:bldP spid="19" grpId="0" bldLvl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4975" y="1301115"/>
            <a:ext cx="11356340" cy="541972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00380" y="765175"/>
            <a:ext cx="8173085" cy="61785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r>
              <a:rPr lang="en-US" altLang="zh-CN" sz="3600" b="1">
                <a:sym typeface="+mn-ea"/>
              </a:rPr>
              <a:t>How is the passage organized? </a:t>
            </a:r>
            <a:endParaRPr lang="en-US" altLang="zh-CN" sz="3600" b="1">
              <a:sym typeface="+mn-ea"/>
            </a:endParaRPr>
          </a:p>
          <a:p>
            <a:endParaRPr lang="en-US" altLang="zh-CN" sz="3600" b="1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977255" y="3152140"/>
            <a:ext cx="5970905" cy="282638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r>
              <a:rPr lang="en-US" sz="2800" b="1">
                <a:sym typeface="+mn-ea"/>
              </a:rPr>
              <a:t>The main idea of Para.1: </a:t>
            </a:r>
            <a:endParaRPr lang="en-US" sz="2800" b="1">
              <a:sym typeface="+mn-ea"/>
            </a:endParaRPr>
          </a:p>
          <a:p>
            <a:r>
              <a:rPr lang="en-US" sz="2800" b="1">
                <a:sym typeface="+mn-ea"/>
              </a:rPr>
              <a:t>Getting </a:t>
            </a:r>
            <a:r>
              <a:rPr lang="en-US" sz="2800" b="1" u="sng">
                <a:solidFill>
                  <a:srgbClr val="FF0000"/>
                </a:solidFill>
                <a:sym typeface="+mn-ea"/>
              </a:rPr>
              <a:t>bitten</a:t>
            </a:r>
            <a:r>
              <a:rPr lang="en-US" sz="2800" b="1">
                <a:sym typeface="+mn-ea"/>
              </a:rPr>
              <a:t> and </a:t>
            </a:r>
            <a:r>
              <a:rPr lang="en-US" sz="2800" b="1" u="sng">
                <a:solidFill>
                  <a:srgbClr val="FF0000"/>
                </a:solidFill>
                <a:sym typeface="+mn-ea"/>
              </a:rPr>
              <a:t>dealing with</a:t>
            </a:r>
            <a:r>
              <a:rPr lang="en-US" sz="2800" b="1">
                <a:sym typeface="+mn-ea"/>
              </a:rPr>
              <a:t> mosquito bites can be </a:t>
            </a:r>
            <a:r>
              <a:rPr lang="en-US" altLang="en-US" sz="2800" b="1">
                <a:sym typeface="+mn-ea"/>
              </a:rPr>
              <a:t>uncomfortable, but </a:t>
            </a:r>
            <a:r>
              <a:rPr lang="en-US" altLang="en-US" sz="2800" b="1" u="sng">
                <a:solidFill>
                  <a:srgbClr val="FF0000"/>
                </a:solidFill>
                <a:sym typeface="+mn-ea"/>
              </a:rPr>
              <a:t>finding relief</a:t>
            </a:r>
            <a:r>
              <a:rPr lang="en-US" altLang="en-US" sz="2800" b="1">
                <a:sym typeface="+mn-ea"/>
              </a:rPr>
              <a:t> can be simple. Luckily, mosquito bites can </a:t>
            </a:r>
            <a:r>
              <a:rPr lang="en-US" altLang="en-US" sz="2800" b="1" u="sng">
                <a:solidFill>
                  <a:srgbClr val="FF0000"/>
                </a:solidFill>
                <a:sym typeface="+mn-ea"/>
              </a:rPr>
              <a:t>be avoided</a:t>
            </a:r>
            <a:r>
              <a:rPr lang="en-US" altLang="en-US" sz="2800" b="1">
                <a:sym typeface="+mn-ea"/>
              </a:rPr>
              <a:t>. </a:t>
            </a:r>
            <a:endParaRPr lang="zh-CN" altLang="en-US" sz="2800" b="1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77255" y="1424940"/>
            <a:ext cx="5972175" cy="49974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r>
              <a:rPr lang="en-US" sz="2800" b="1">
                <a:sym typeface="+mn-ea"/>
              </a:rPr>
              <a:t>Can you find some </a:t>
            </a:r>
            <a:r>
              <a:rPr lang="en-US" sz="2800" b="1">
                <a:solidFill>
                  <a:srgbClr val="FF0000"/>
                </a:solidFill>
                <a:sym typeface="+mn-ea"/>
              </a:rPr>
              <a:t>nouns</a:t>
            </a:r>
            <a:r>
              <a:rPr lang="en-US" sz="2800" b="1">
                <a:sym typeface="+mn-ea"/>
              </a:rPr>
              <a:t> in Para.1?</a:t>
            </a:r>
            <a:endParaRPr lang="en-US" sz="2800" b="1">
              <a:sym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788035" y="1652270"/>
            <a:ext cx="2732405" cy="10795"/>
          </a:xfrm>
          <a:prstGeom prst="line">
            <a:avLst/>
          </a:prstGeom>
          <a:ln w="44450"/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025265" y="1663065"/>
            <a:ext cx="544195" cy="0"/>
          </a:xfrm>
          <a:prstGeom prst="line">
            <a:avLst/>
          </a:prstGeom>
          <a:ln w="44450"/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4601845" y="1893570"/>
            <a:ext cx="664210" cy="17145"/>
          </a:xfrm>
          <a:prstGeom prst="line">
            <a:avLst/>
          </a:prstGeom>
          <a:ln w="44450"/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5977255" y="1953260"/>
            <a:ext cx="5972175" cy="9271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r>
              <a:rPr lang="en-US" sz="2800" b="1">
                <a:sym typeface="+mn-ea"/>
              </a:rPr>
              <a:t>Can you find some </a:t>
            </a:r>
            <a:r>
              <a:rPr lang="en-US" sz="2800" b="1">
                <a:solidFill>
                  <a:srgbClr val="FF0000"/>
                </a:solidFill>
                <a:sym typeface="+mn-ea"/>
              </a:rPr>
              <a:t>verbs </a:t>
            </a:r>
            <a:r>
              <a:rPr lang="en-US" sz="2800" b="1">
                <a:sym typeface="+mn-ea"/>
              </a:rPr>
              <a:t>or</a:t>
            </a:r>
            <a:r>
              <a:rPr lang="en-US" sz="2800" b="1">
                <a:solidFill>
                  <a:srgbClr val="FF0000"/>
                </a:solidFill>
                <a:sym typeface="+mn-ea"/>
              </a:rPr>
              <a:t> v-ings</a:t>
            </a:r>
            <a:r>
              <a:rPr lang="en-US" sz="2800" b="1">
                <a:sym typeface="+mn-ea"/>
              </a:rPr>
              <a:t> in Para.1?</a:t>
            </a:r>
            <a:endParaRPr lang="en-US" sz="2800" b="1">
              <a:sym typeface="+mn-ea"/>
            </a:endParaRPr>
          </a:p>
        </p:txBody>
      </p:sp>
      <p:cxnSp>
        <p:nvCxnSpPr>
          <p:cNvPr id="27" name="直接连接符 26"/>
          <p:cNvCxnSpPr/>
          <p:nvPr/>
        </p:nvCxnSpPr>
        <p:spPr>
          <a:xfrm flipV="1">
            <a:off x="2948305" y="1907540"/>
            <a:ext cx="1148715" cy="317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V="1">
            <a:off x="1473200" y="2122170"/>
            <a:ext cx="1148715" cy="317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3218180" y="2114550"/>
            <a:ext cx="1456055" cy="952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V="1">
            <a:off x="5014595" y="2327910"/>
            <a:ext cx="618490" cy="444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4674235" y="2586355"/>
            <a:ext cx="878205" cy="952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2002790" y="2772410"/>
            <a:ext cx="1260475" cy="1524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945" y="3594100"/>
            <a:ext cx="1024255" cy="43053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590" y="3603625"/>
            <a:ext cx="2188210" cy="43053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3065" y="4453890"/>
            <a:ext cx="2148840" cy="430530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501015" y="3300095"/>
            <a:ext cx="5363845" cy="10064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r>
              <a:rPr lang="en-US" sz="2800" b="1">
                <a:sym typeface="+mn-ea"/>
              </a:rPr>
              <a:t>For what </a:t>
            </a:r>
            <a:r>
              <a:rPr lang="en-US" sz="2800" b="1">
                <a:solidFill>
                  <a:srgbClr val="FF0000"/>
                </a:solidFill>
                <a:sym typeface="+mn-ea"/>
              </a:rPr>
              <a:t>factors</a:t>
            </a:r>
            <a:r>
              <a:rPr lang="en-US" sz="2800" b="1">
                <a:sym typeface="+mn-ea"/>
              </a:rPr>
              <a:t> will a human or an animal get bitten? </a:t>
            </a:r>
            <a:endParaRPr lang="zh-CN" altLang="en-US" sz="2800" b="1"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501650" y="4362450"/>
            <a:ext cx="5363210" cy="11074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r>
              <a:rPr lang="en-US" sz="2800" b="1">
                <a:sym typeface="+mn-ea"/>
              </a:rPr>
              <a:t>What can we do to </a:t>
            </a:r>
            <a:r>
              <a:rPr lang="en-US" sz="2800" b="1">
                <a:solidFill>
                  <a:srgbClr val="FF0000"/>
                </a:solidFill>
                <a:sym typeface="+mn-ea"/>
              </a:rPr>
              <a:t>deal with</a:t>
            </a:r>
            <a:r>
              <a:rPr lang="en-US" sz="2800" b="1">
                <a:sym typeface="+mn-ea"/>
              </a:rPr>
              <a:t> mosquito bites? </a:t>
            </a:r>
            <a:endParaRPr lang="zh-CN" altLang="en-US" sz="2800" b="1">
              <a:sym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502285" y="5546090"/>
            <a:ext cx="5362575" cy="10699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r>
              <a:rPr lang="en-US" sz="2800" b="1">
                <a:sym typeface="+mn-ea"/>
              </a:rPr>
              <a:t>What can we do to </a:t>
            </a:r>
            <a:r>
              <a:rPr lang="en-US" sz="2800" b="1">
                <a:solidFill>
                  <a:srgbClr val="FF0000"/>
                </a:solidFill>
                <a:sym typeface="+mn-ea"/>
              </a:rPr>
              <a:t>avoid </a:t>
            </a:r>
            <a:r>
              <a:rPr lang="en-US" sz="2800" b="1">
                <a:sym typeface="+mn-ea"/>
              </a:rPr>
              <a:t>mosquito bites? </a:t>
            </a:r>
            <a:endParaRPr lang="zh-CN" altLang="en-US" sz="2800" b="1">
              <a:sym typeface="+mn-ea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365" y="5343525"/>
            <a:ext cx="1826895" cy="341630"/>
          </a:xfrm>
          <a:prstGeom prst="rect">
            <a:avLst/>
          </a:prstGeom>
        </p:spPr>
      </p:pic>
      <p:sp>
        <p:nvSpPr>
          <p:cNvPr id="37" name="上弧形箭头 36"/>
          <p:cNvSpPr/>
          <p:nvPr/>
        </p:nvSpPr>
        <p:spPr>
          <a:xfrm rot="10560000">
            <a:off x="4874895" y="5961380"/>
            <a:ext cx="2146300" cy="589915"/>
          </a:xfrm>
          <a:prstGeom prst="curvedDownArrow">
            <a:avLst>
              <a:gd name="adj1" fmla="val 25000"/>
              <a:gd name="adj2" fmla="val 43435"/>
              <a:gd name="adj3" fmla="val 21314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1" name="左弧形箭头 20"/>
          <p:cNvSpPr/>
          <p:nvPr/>
        </p:nvSpPr>
        <p:spPr>
          <a:xfrm flipH="1">
            <a:off x="11721465" y="2245995"/>
            <a:ext cx="399415" cy="1534795"/>
          </a:xfrm>
          <a:prstGeom prst="curvedRightArrow">
            <a:avLst>
              <a:gd name="adj1" fmla="val 25000"/>
              <a:gd name="adj2" fmla="val 50000"/>
              <a:gd name="adj3" fmla="val 19339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97155" y="17780"/>
            <a:ext cx="11188700" cy="7054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</a:rPr>
              <a:t>Activity 2: Discourse structure analysis 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(文本分析)</a:t>
            </a:r>
            <a:r>
              <a:rPr lang="en-US" altLang="zh-CN" sz="2800" b="1">
                <a:solidFill>
                  <a:schemeClr val="tx1"/>
                </a:solidFill>
              </a:rPr>
              <a:t>——from macroscopic </a:t>
            </a:r>
            <a:r>
              <a:rPr lang="zh-CN" altLang="en-US" sz="1800" b="1">
                <a:solidFill>
                  <a:srgbClr val="FF0000"/>
                </a:solidFill>
              </a:rPr>
              <a:t>(宏观的)</a:t>
            </a:r>
            <a:r>
              <a:rPr lang="en-US" altLang="zh-CN" sz="1800" b="1">
                <a:solidFill>
                  <a:srgbClr val="FF0000"/>
                </a:solidFill>
              </a:rPr>
              <a:t> </a:t>
            </a:r>
            <a:r>
              <a:rPr lang="en-US" altLang="zh-CN" sz="2800" b="1">
                <a:solidFill>
                  <a:schemeClr val="tx1"/>
                </a:solidFill>
              </a:rPr>
              <a:t>and 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microscopic </a:t>
            </a:r>
            <a:r>
              <a:rPr lang="zh-CN" altLang="en-US" sz="1800" b="1">
                <a:solidFill>
                  <a:srgbClr val="FF0000"/>
                </a:solidFill>
                <a:sym typeface="+mn-ea"/>
              </a:rPr>
              <a:t>(微观的)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 view</a:t>
            </a:r>
            <a:endParaRPr lang="en-US" altLang="zh-CN" sz="2800" b="1">
              <a:solidFill>
                <a:schemeClr val="tx1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2" grpId="0" animBg="1"/>
      <p:bldP spid="22" grpId="1" animBg="1"/>
      <p:bldP spid="21" grpId="0" animBg="1"/>
      <p:bldP spid="21" grpId="1" animBg="1"/>
      <p:bldP spid="2" grpId="1" animBg="1"/>
      <p:bldP spid="37" grpId="1" animBg="1"/>
      <p:bldP spid="38" grpId="1" animBg="1"/>
      <p:bldP spid="39" grpId="1" animBg="1"/>
      <p:bldP spid="40" grpId="1" animBg="1"/>
      <p:bldP spid="2" grpId="2" animBg="1"/>
      <p:bldP spid="37" grpId="2" animBg="1"/>
      <p:bldP spid="38" grpId="2" animBg="1"/>
      <p:bldP spid="39" grpId="2" animBg="1"/>
      <p:bldP spid="40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9" name="直接连接符 8"/>
          <p:cNvCxnSpPr/>
          <p:nvPr/>
        </p:nvCxnSpPr>
        <p:spPr>
          <a:xfrm flipV="1">
            <a:off x="8039100" y="2924810"/>
            <a:ext cx="3533140" cy="10795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610870" y="4440555"/>
            <a:ext cx="4578350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4215"/>
            <a:ext cx="12210415" cy="61537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7790" y="833120"/>
            <a:ext cx="5745480" cy="15697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pPr algn="l"/>
            <a:r>
              <a:rPr lang="en-US" sz="2400" b="1">
                <a:solidFill>
                  <a:srgbClr val="FF0000"/>
                </a:solidFill>
                <a:sym typeface="+mn-ea"/>
              </a:rPr>
              <a:t>Read </a:t>
            </a:r>
            <a:r>
              <a:rPr lang="en-US" sz="2400" b="1">
                <a:sym typeface="+mn-ea"/>
              </a:rPr>
              <a:t>Para. 2 to Para. 7</a:t>
            </a:r>
            <a:r>
              <a:rPr lang="en-US" altLang="zh-CN" sz="2400" b="1">
                <a:sym typeface="+mn-ea"/>
              </a:rPr>
              <a:t> </a:t>
            </a:r>
            <a:endParaRPr lang="en-US" altLang="zh-CN" sz="2400" b="1">
              <a:sym typeface="+mn-ea"/>
            </a:endParaRPr>
          </a:p>
          <a:p>
            <a:pPr algn="l"/>
            <a:r>
              <a:rPr lang="en-US" altLang="zh-CN" sz="2400" b="1">
                <a:sym typeface="+mn-ea"/>
              </a:rPr>
              <a:t>and </a:t>
            </a:r>
            <a:r>
              <a:rPr lang="en-US" sz="2400" b="1">
                <a:solidFill>
                  <a:srgbClr val="FF0000"/>
                </a:solidFill>
                <a:sym typeface="+mn-ea"/>
              </a:rPr>
              <a:t>underline the beginnings</a:t>
            </a:r>
            <a:r>
              <a:rPr lang="zh-CN" altLang="en-US" sz="2400" b="1">
                <a:sym typeface="+mn-ea"/>
              </a:rPr>
              <a:t>；</a:t>
            </a:r>
            <a:endParaRPr lang="zh-CN" altLang="en-US" sz="2400" b="1">
              <a:sym typeface="+mn-ea"/>
            </a:endParaRPr>
          </a:p>
          <a:p>
            <a:pPr algn="l"/>
            <a:r>
              <a:rPr lang="en-US" sz="2400" b="1">
                <a:solidFill>
                  <a:srgbClr val="FF0000"/>
                </a:solidFill>
                <a:sym typeface="+mn-ea"/>
              </a:rPr>
              <a:t>Circle some signposts </a:t>
            </a:r>
            <a:r>
              <a:rPr lang="en-US" sz="1600" b="1">
                <a:solidFill>
                  <a:srgbClr val="FF0000"/>
                </a:solidFill>
                <a:sym typeface="+mn-ea"/>
              </a:rPr>
              <a:t>(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语言标志词</a:t>
            </a:r>
            <a:r>
              <a:rPr lang="en-US" sz="1600" b="1">
                <a:solidFill>
                  <a:srgbClr val="FF0000"/>
                </a:solidFill>
                <a:sym typeface="+mn-ea"/>
              </a:rPr>
              <a:t>)</a:t>
            </a:r>
            <a:r>
              <a:rPr lang="en-US" sz="2400" b="1">
                <a:sym typeface="+mn-ea"/>
              </a:rPr>
              <a:t> that imply the discourse logic</a:t>
            </a:r>
            <a:r>
              <a:rPr lang="en-US" sz="1600" b="1">
                <a:solidFill>
                  <a:srgbClr val="FF0000"/>
                </a:solidFill>
                <a:sym typeface="+mn-ea"/>
              </a:rPr>
              <a:t>(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语篇逻辑</a:t>
            </a:r>
            <a:r>
              <a:rPr lang="en-US" sz="1600" b="1">
                <a:solidFill>
                  <a:srgbClr val="FF0000"/>
                </a:solidFill>
                <a:sym typeface="+mn-ea"/>
              </a:rPr>
              <a:t>)</a:t>
            </a:r>
            <a:r>
              <a:rPr lang="en-US" sz="2400" b="1">
                <a:sym typeface="+mn-ea"/>
              </a:rPr>
              <a:t>.</a:t>
            </a:r>
            <a:endParaRPr lang="en-US" sz="2400" b="1">
              <a:sym typeface="+mn-ea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2161540" y="4076700"/>
            <a:ext cx="532765" cy="440055"/>
          </a:xfrm>
          <a:prstGeom prst="ellipse">
            <a:avLst/>
          </a:prstGeom>
          <a:noFill/>
          <a:ln w="4762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521970" y="5608955"/>
            <a:ext cx="1717675" cy="440055"/>
          </a:xfrm>
          <a:prstGeom prst="ellipse">
            <a:avLst/>
          </a:prstGeom>
          <a:noFill/>
          <a:ln w="4762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7" name="直接连接符 26"/>
          <p:cNvCxnSpPr/>
          <p:nvPr/>
        </p:nvCxnSpPr>
        <p:spPr>
          <a:xfrm flipV="1">
            <a:off x="6605270" y="1398270"/>
            <a:ext cx="4137025" cy="10795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等腰三角形 10"/>
          <p:cNvSpPr/>
          <p:nvPr/>
        </p:nvSpPr>
        <p:spPr>
          <a:xfrm>
            <a:off x="6386195" y="2094865"/>
            <a:ext cx="1064895" cy="596900"/>
          </a:xfrm>
          <a:prstGeom prst="triangle">
            <a:avLst>
              <a:gd name="adj" fmla="val 48398"/>
            </a:avLst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6519545" y="4708525"/>
            <a:ext cx="2304415" cy="1905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610870" y="4429760"/>
            <a:ext cx="3533140" cy="10795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97155" y="17780"/>
            <a:ext cx="11123295" cy="7054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</a:rPr>
              <a:t>Activity 2: Discourse structure analysis 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(文本分析)</a:t>
            </a:r>
            <a:r>
              <a:rPr lang="en-US" altLang="zh-CN" sz="2800" b="1">
                <a:solidFill>
                  <a:schemeClr val="tx1"/>
                </a:solidFill>
              </a:rPr>
              <a:t>——from macroscopic </a:t>
            </a:r>
            <a:r>
              <a:rPr lang="zh-CN" altLang="en-US" sz="1800" b="1">
                <a:solidFill>
                  <a:srgbClr val="FF0000"/>
                </a:solidFill>
              </a:rPr>
              <a:t>(宏观的)</a:t>
            </a:r>
            <a:r>
              <a:rPr lang="en-US" altLang="zh-CN" sz="1800" b="1">
                <a:solidFill>
                  <a:srgbClr val="FF0000"/>
                </a:solidFill>
              </a:rPr>
              <a:t> </a:t>
            </a:r>
            <a:r>
              <a:rPr lang="en-US" altLang="zh-CN" sz="2800" b="1">
                <a:solidFill>
                  <a:schemeClr val="tx1"/>
                </a:solidFill>
              </a:rPr>
              <a:t>and 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microscopic </a:t>
            </a:r>
            <a:r>
              <a:rPr lang="zh-CN" altLang="en-US" sz="1800" b="1">
                <a:solidFill>
                  <a:srgbClr val="FF0000"/>
                </a:solidFill>
                <a:sym typeface="+mn-ea"/>
              </a:rPr>
              <a:t>(微观的)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 view</a:t>
            </a:r>
            <a:endParaRPr lang="en-US" altLang="zh-CN" sz="2800" b="1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610870" y="5967730"/>
            <a:ext cx="4225925" cy="5715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椭圆 9"/>
          <p:cNvSpPr/>
          <p:nvPr/>
        </p:nvSpPr>
        <p:spPr>
          <a:xfrm>
            <a:off x="2152015" y="2310765"/>
            <a:ext cx="1991995" cy="440055"/>
          </a:xfrm>
          <a:prstGeom prst="ellipse">
            <a:avLst/>
          </a:prstGeom>
          <a:noFill/>
          <a:ln w="4762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610870" y="2614930"/>
            <a:ext cx="3533140" cy="10795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7835265" y="2914015"/>
            <a:ext cx="3533140" cy="10795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7062470" y="1041400"/>
            <a:ext cx="1991995" cy="440055"/>
          </a:xfrm>
          <a:prstGeom prst="ellipse">
            <a:avLst/>
          </a:prstGeom>
          <a:noFill/>
          <a:ln w="4762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5843270" y="4618990"/>
            <a:ext cx="1219200" cy="440055"/>
          </a:xfrm>
          <a:prstGeom prst="ellipse">
            <a:avLst/>
          </a:prstGeom>
          <a:noFill/>
          <a:ln w="4762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云形 21"/>
          <p:cNvSpPr/>
          <p:nvPr/>
        </p:nvSpPr>
        <p:spPr>
          <a:xfrm>
            <a:off x="6386830" y="4709795"/>
            <a:ext cx="5562600" cy="1913890"/>
          </a:xfrm>
          <a:prstGeom prst="cloud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</a:rPr>
              <a:t>Para. 7</a:t>
            </a:r>
            <a:r>
              <a:rPr lang="en-US" altLang="zh-CN" sz="2400" b="1">
                <a:solidFill>
                  <a:srgbClr val="FF0000"/>
                </a:solidFill>
              </a:rPr>
              <a:t> (</a:t>
            </a:r>
            <a:r>
              <a:rPr lang="en-US" altLang="zh-CN" sz="2400" b="1">
                <a:solidFill>
                  <a:schemeClr val="tx1"/>
                </a:solidFill>
                <a:sym typeface="+mn-ea"/>
              </a:rPr>
              <a:t>Part 3</a:t>
            </a:r>
            <a:r>
              <a:rPr lang="en-US" altLang="zh-CN" sz="2400" b="1">
                <a:solidFill>
                  <a:srgbClr val="FF0000"/>
                </a:solidFill>
              </a:rPr>
              <a:t>)</a:t>
            </a:r>
            <a:endParaRPr lang="en-US" altLang="zh-CN" sz="2400" b="1">
              <a:solidFill>
                <a:srgbClr val="FF0000"/>
              </a:solidFill>
            </a:endParaRPr>
          </a:p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Ways </a:t>
            </a:r>
            <a:r>
              <a:rPr lang="en-US" altLang="zh-CN" sz="3200" b="1">
                <a:solidFill>
                  <a:srgbClr val="00B050"/>
                </a:solidFill>
              </a:rPr>
              <a:t>to </a:t>
            </a:r>
            <a:r>
              <a:rPr lang="en-US" altLang="zh-CN" sz="3200" b="1">
                <a:solidFill>
                  <a:srgbClr val="FF0000"/>
                </a:solidFill>
              </a:rPr>
              <a:t>avoid </a:t>
            </a:r>
            <a:r>
              <a:rPr lang="en-US" altLang="zh-CN" sz="3200" b="1">
                <a:solidFill>
                  <a:srgbClr val="00B050"/>
                </a:solidFill>
              </a:rPr>
              <a:t>MB</a:t>
            </a:r>
            <a:endParaRPr lang="en-US" altLang="zh-CN" sz="3200" b="1">
              <a:solidFill>
                <a:schemeClr val="tx1"/>
              </a:solidFill>
            </a:endParaRPr>
          </a:p>
        </p:txBody>
      </p:sp>
      <p:sp>
        <p:nvSpPr>
          <p:cNvPr id="21" name="云形 20"/>
          <p:cNvSpPr/>
          <p:nvPr/>
        </p:nvSpPr>
        <p:spPr>
          <a:xfrm>
            <a:off x="6160135" y="1431925"/>
            <a:ext cx="5939790" cy="2568575"/>
          </a:xfrm>
          <a:prstGeom prst="cloud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</a:rPr>
              <a:t>Para. 5-Para. 6</a:t>
            </a:r>
            <a:r>
              <a:rPr lang="en-US" altLang="zh-CN" sz="2400" b="1">
                <a:solidFill>
                  <a:srgbClr val="FF0000"/>
                </a:solidFill>
              </a:rPr>
              <a:t> </a:t>
            </a:r>
            <a:r>
              <a:rPr lang="en-US" sz="2400" b="1">
                <a:solidFill>
                  <a:srgbClr val="FF0000"/>
                </a:solidFill>
              </a:rPr>
              <a:t>(</a:t>
            </a:r>
            <a:r>
              <a:rPr lang="en-US" altLang="zh-CN" sz="2400" b="1">
                <a:solidFill>
                  <a:schemeClr val="tx1"/>
                </a:solidFill>
                <a:sym typeface="+mn-ea"/>
              </a:rPr>
              <a:t>Part 2</a:t>
            </a:r>
            <a:r>
              <a:rPr lang="en-US" sz="2400" b="1">
                <a:solidFill>
                  <a:srgbClr val="FF0000"/>
                </a:solidFill>
              </a:rPr>
              <a:t>)</a:t>
            </a:r>
            <a:endParaRPr lang="en-US" sz="2400" b="1">
              <a:solidFill>
                <a:srgbClr val="FF0000"/>
              </a:solidFill>
            </a:endParaRPr>
          </a:p>
          <a:p>
            <a:pPr algn="ctr"/>
            <a:r>
              <a:rPr lang="en-US" altLang="zh-CN" sz="2400" b="1">
                <a:solidFill>
                  <a:srgbClr val="FF0000"/>
                </a:solidFill>
                <a:highlight>
                  <a:srgbClr val="FFFF00"/>
                </a:highlight>
              </a:rPr>
              <a:t>Parallel relationship</a:t>
            </a:r>
            <a:endParaRPr lang="en-US" altLang="zh-CN" sz="2400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Ways </a:t>
            </a:r>
            <a:r>
              <a:rPr lang="en-US" altLang="zh-CN" sz="3200" b="1">
                <a:solidFill>
                  <a:srgbClr val="00B050"/>
                </a:solidFill>
              </a:rPr>
              <a:t>to </a:t>
            </a:r>
            <a:r>
              <a:rPr lang="en-US" altLang="zh-CN" sz="3200" b="1">
                <a:solidFill>
                  <a:srgbClr val="FF0000"/>
                </a:solidFill>
              </a:rPr>
              <a:t>deal with </a:t>
            </a:r>
            <a:r>
              <a:rPr lang="en-US" altLang="zh-CN" sz="3200" b="1">
                <a:solidFill>
                  <a:srgbClr val="00B050"/>
                </a:solidFill>
              </a:rPr>
              <a:t>MB</a:t>
            </a:r>
            <a:endParaRPr lang="en-US" altLang="zh-CN" sz="3200" b="1">
              <a:solidFill>
                <a:schemeClr val="tx1"/>
              </a:solidFill>
            </a:endParaRPr>
          </a:p>
        </p:txBody>
      </p:sp>
      <p:sp>
        <p:nvSpPr>
          <p:cNvPr id="18" name="云形 17"/>
          <p:cNvSpPr/>
          <p:nvPr/>
        </p:nvSpPr>
        <p:spPr>
          <a:xfrm>
            <a:off x="156210" y="2903855"/>
            <a:ext cx="5313045" cy="2551430"/>
          </a:xfrm>
          <a:prstGeom prst="cloud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</a:rPr>
              <a:t>Para. 2-Para. 4</a:t>
            </a:r>
            <a:r>
              <a:rPr lang="en-US" altLang="zh-CN" sz="2400" b="1">
                <a:solidFill>
                  <a:srgbClr val="FF0000"/>
                </a:solidFill>
              </a:rPr>
              <a:t> (</a:t>
            </a:r>
            <a:r>
              <a:rPr lang="en-US" altLang="zh-CN" sz="2400" b="1">
                <a:solidFill>
                  <a:schemeClr val="tx1"/>
                </a:solidFill>
                <a:sym typeface="+mn-ea"/>
              </a:rPr>
              <a:t>Part 1</a:t>
            </a:r>
            <a:r>
              <a:rPr lang="en-US" altLang="zh-CN" sz="2400" b="1">
                <a:solidFill>
                  <a:srgbClr val="FF0000"/>
                </a:solidFill>
                <a:sym typeface="+mn-ea"/>
              </a:rPr>
              <a:t>)</a:t>
            </a:r>
            <a:endParaRPr lang="en-US" altLang="zh-CN" sz="2400" b="1">
              <a:solidFill>
                <a:schemeClr val="tx1"/>
              </a:solidFill>
            </a:endParaRPr>
          </a:p>
          <a:p>
            <a:pPr algn="ctr"/>
            <a:r>
              <a:rPr lang="en-US" altLang="zh-CN" sz="2400" b="1">
                <a:solidFill>
                  <a:srgbClr val="FF0000"/>
                </a:solidFill>
                <a:highlight>
                  <a:srgbClr val="FFFF00"/>
                </a:highlight>
              </a:rPr>
              <a:t>Parallel relationship</a:t>
            </a:r>
            <a:r>
              <a:rPr lang="zh-CN" altLang="en-US" sz="1000" b="1">
                <a:solidFill>
                  <a:srgbClr val="FF0000"/>
                </a:solidFill>
                <a:highlight>
                  <a:srgbClr val="FFFF00"/>
                </a:highlight>
              </a:rPr>
              <a:t>平行关系</a:t>
            </a:r>
            <a:endParaRPr lang="en-US" altLang="zh-CN" sz="1000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Factors </a:t>
            </a:r>
            <a:r>
              <a:rPr lang="en-US" altLang="zh-CN" sz="3200" b="1">
                <a:solidFill>
                  <a:srgbClr val="00B050"/>
                </a:solidFill>
              </a:rPr>
              <a:t>behind MB</a:t>
            </a:r>
            <a:endParaRPr lang="en-US" altLang="zh-CN" sz="3200" b="1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4" grpId="0" animBg="1"/>
      <p:bldP spid="4" grpId="1" animBg="1"/>
      <p:bldP spid="7" grpId="0" animBg="1"/>
      <p:bldP spid="7" grpId="1" animBg="1"/>
      <p:bldP spid="11" grpId="0" animBg="1"/>
      <p:bldP spid="11" grpId="1" animBg="1"/>
      <p:bldP spid="18" grpId="0" bldLvl="0" animBg="1"/>
      <p:bldP spid="18" grpId="1" animBg="1"/>
      <p:bldP spid="21" grpId="0" bldLvl="0" animBg="1"/>
      <p:bldP spid="21" grpId="1" animBg="1"/>
      <p:bldP spid="22" grpId="0" bldLvl="0" animBg="1"/>
      <p:bldP spid="22" grpId="1" animBg="1"/>
      <p:bldP spid="10" grpId="0" bldLvl="0" animBg="1"/>
      <p:bldP spid="10" grpId="1" animBg="1"/>
      <p:bldP spid="19" grpId="0" bldLvl="0" animBg="1"/>
      <p:bldP spid="19" grpId="1" animBg="1"/>
      <p:bldP spid="20" grpId="0" bldLvl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4215"/>
            <a:ext cx="12210415" cy="61537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7155" y="802005"/>
            <a:ext cx="5835015" cy="10591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r>
              <a:rPr lang="en-US" sz="2800" b="1">
                <a:sym typeface="+mn-ea"/>
              </a:rPr>
              <a:t>Go through each part, circle more signposts.</a:t>
            </a:r>
            <a:endParaRPr lang="en-US" sz="2800" b="1">
              <a:sym typeface="+mn-ea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2161540" y="4076700"/>
            <a:ext cx="532765" cy="440055"/>
          </a:xfrm>
          <a:prstGeom prst="ellipse">
            <a:avLst/>
          </a:prstGeom>
          <a:noFill/>
          <a:ln w="4762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521970" y="5608955"/>
            <a:ext cx="1717675" cy="440055"/>
          </a:xfrm>
          <a:prstGeom prst="ellipse">
            <a:avLst/>
          </a:prstGeom>
          <a:noFill/>
          <a:ln w="4762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7" name="直接连接符 26"/>
          <p:cNvCxnSpPr/>
          <p:nvPr/>
        </p:nvCxnSpPr>
        <p:spPr>
          <a:xfrm flipV="1">
            <a:off x="7231380" y="1364615"/>
            <a:ext cx="4137025" cy="10795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等腰三角形 10"/>
          <p:cNvSpPr/>
          <p:nvPr/>
        </p:nvSpPr>
        <p:spPr>
          <a:xfrm>
            <a:off x="6386195" y="2094865"/>
            <a:ext cx="1064895" cy="596900"/>
          </a:xfrm>
          <a:prstGeom prst="triangle">
            <a:avLst>
              <a:gd name="adj" fmla="val 48398"/>
            </a:avLst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6519545" y="4708525"/>
            <a:ext cx="2304415" cy="1905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6000750" y="4964430"/>
            <a:ext cx="758825" cy="8255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515620" y="2648585"/>
            <a:ext cx="3533140" cy="10795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97790" y="1871345"/>
            <a:ext cx="5834380" cy="5581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p>
            <a:pPr algn="ctr"/>
            <a:r>
              <a:rPr lang="en-US" altLang="zh-CN" sz="2000" b="1">
                <a:solidFill>
                  <a:schemeClr val="tx1"/>
                </a:solidFill>
                <a:sym typeface="+mn-ea"/>
              </a:rPr>
              <a:t>Part 1</a:t>
            </a:r>
            <a:r>
              <a:rPr lang="en-US" sz="2000" b="1">
                <a:solidFill>
                  <a:schemeClr val="tx1"/>
                </a:solidFill>
                <a:sym typeface="+mn-ea"/>
              </a:rPr>
              <a:t>: </a:t>
            </a:r>
            <a:r>
              <a:rPr lang="en-US" altLang="zh-CN" sz="2000" b="1">
                <a:solidFill>
                  <a:schemeClr val="tx1"/>
                </a:solidFill>
                <a:highlight>
                  <a:srgbClr val="FFFF00"/>
                </a:highlight>
                <a:sym typeface="+mn-ea"/>
              </a:rPr>
              <a:t>Factors</a:t>
            </a:r>
            <a:r>
              <a:rPr lang="en-US" altLang="zh-CN" sz="2000" b="1">
                <a:solidFill>
                  <a:schemeClr val="tx1"/>
                </a:solidFill>
                <a:sym typeface="+mn-ea"/>
              </a:rPr>
              <a:t> behind MB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zh-CN" sz="20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(locate nouns)</a:t>
            </a:r>
            <a:endParaRPr lang="en-US" altLang="zh-CN" sz="2000" b="1">
              <a:solidFill>
                <a:srgbClr val="FF0000"/>
              </a:solidFill>
              <a:highlight>
                <a:srgbClr val="FFFF00"/>
              </a:highlight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00115" y="732155"/>
            <a:ext cx="6112510" cy="4267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p>
            <a:pPr algn="ctr"/>
            <a:r>
              <a:rPr lang="en-US" altLang="zh-CN" sz="2000" b="1">
                <a:solidFill>
                  <a:schemeClr val="tx1"/>
                </a:solidFill>
                <a:sym typeface="+mn-ea"/>
              </a:rPr>
              <a:t>Part 2: </a:t>
            </a:r>
            <a:r>
              <a:rPr lang="en-US" altLang="zh-CN" sz="2000" b="1">
                <a:solidFill>
                  <a:schemeClr val="tx1"/>
                </a:solidFill>
                <a:highlight>
                  <a:srgbClr val="FFFF00"/>
                </a:highlight>
                <a:sym typeface="+mn-ea"/>
              </a:rPr>
              <a:t>Ways</a:t>
            </a:r>
            <a:r>
              <a:rPr lang="en-US" altLang="zh-CN" sz="2000" b="1">
                <a:solidFill>
                  <a:schemeClr val="tx1"/>
                </a:solidFill>
                <a:sym typeface="+mn-ea"/>
              </a:rPr>
              <a:t> to deal with MB </a:t>
            </a:r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locate verbs</a:t>
            </a:r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）</a:t>
            </a:r>
            <a:endParaRPr lang="en-US" altLang="zh-CN" sz="2000" b="1">
              <a:solidFill>
                <a:schemeClr val="tx1"/>
              </a:solidFill>
            </a:endParaRPr>
          </a:p>
          <a:p>
            <a:pPr algn="ctr"/>
            <a:endParaRPr lang="en-US" altLang="zh-CN" sz="2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00750" y="4140200"/>
            <a:ext cx="6113145" cy="3562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p>
            <a:pPr algn="ctr"/>
            <a:r>
              <a:rPr lang="en-US" altLang="zh-CN" sz="2000" b="1">
                <a:solidFill>
                  <a:schemeClr val="tx1"/>
                </a:solidFill>
                <a:sym typeface="+mn-ea"/>
              </a:rPr>
              <a:t>Part 3: </a:t>
            </a:r>
            <a:r>
              <a:rPr lang="en-US" altLang="zh-CN" sz="2000" b="1">
                <a:solidFill>
                  <a:schemeClr val="tx1"/>
                </a:solidFill>
                <a:highlight>
                  <a:srgbClr val="FFFF00"/>
                </a:highlight>
                <a:sym typeface="+mn-ea"/>
              </a:rPr>
              <a:t>Ways</a:t>
            </a:r>
            <a:r>
              <a:rPr lang="en-US" altLang="zh-CN" sz="2000" b="1">
                <a:solidFill>
                  <a:schemeClr val="tx1"/>
                </a:solidFill>
                <a:sym typeface="+mn-ea"/>
              </a:rPr>
              <a:t> to avoid MB </a:t>
            </a:r>
            <a:r>
              <a:rPr lang="en-US" altLang="zh-CN" sz="2000" b="1">
                <a:sym typeface="+mn-ea"/>
              </a:rPr>
              <a:t> </a:t>
            </a:r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locate verbs</a:t>
            </a:r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）</a:t>
            </a:r>
            <a:endParaRPr lang="en-US" altLang="zh-CN" sz="2000" b="1">
              <a:solidFill>
                <a:schemeClr val="tx1"/>
              </a:solidFill>
            </a:endParaRPr>
          </a:p>
          <a:p>
            <a:pPr algn="ctr"/>
            <a:endParaRPr lang="en-US" altLang="zh-CN" sz="2000" b="1">
              <a:solidFill>
                <a:schemeClr val="tx1"/>
              </a:solidFill>
            </a:endParaRPr>
          </a:p>
          <a:p>
            <a:pPr algn="ctr"/>
            <a:endParaRPr lang="en-US" altLang="zh-CN" sz="2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3603625" y="2794635"/>
            <a:ext cx="532765" cy="440055"/>
          </a:xfrm>
          <a:prstGeom prst="ellipse">
            <a:avLst/>
          </a:prstGeom>
          <a:noFill/>
          <a:ln w="47625" cmpd="sng">
            <a:solidFill>
              <a:schemeClr val="accent4">
                <a:lumMod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6851650" y="5168900"/>
            <a:ext cx="1879600" cy="363220"/>
          </a:xfrm>
          <a:prstGeom prst="ellipse">
            <a:avLst/>
          </a:prstGeom>
          <a:noFill/>
          <a:ln w="47625" cmpd="sng">
            <a:solidFill>
              <a:schemeClr val="accent4">
                <a:lumMod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2468880" y="4838700"/>
            <a:ext cx="1012190" cy="440055"/>
          </a:xfrm>
          <a:prstGeom prst="ellipse">
            <a:avLst/>
          </a:prstGeom>
          <a:noFill/>
          <a:ln w="47625" cmpd="sng">
            <a:solidFill>
              <a:schemeClr val="accent4">
                <a:lumMod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5850890" y="5735955"/>
            <a:ext cx="814705" cy="313055"/>
          </a:xfrm>
          <a:prstGeom prst="ellipse">
            <a:avLst/>
          </a:prstGeom>
          <a:noFill/>
          <a:ln w="47625" cmpd="sng">
            <a:solidFill>
              <a:schemeClr val="accent4">
                <a:lumMod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97155" y="17780"/>
            <a:ext cx="11084560" cy="7054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</a:rPr>
              <a:t>Activity 2: Discourse structure analysis 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(文本分析)</a:t>
            </a:r>
            <a:r>
              <a:rPr lang="en-US" altLang="zh-CN" sz="2800" b="1">
                <a:solidFill>
                  <a:schemeClr val="tx1"/>
                </a:solidFill>
              </a:rPr>
              <a:t>——from macroscopic </a:t>
            </a:r>
            <a:r>
              <a:rPr lang="zh-CN" altLang="en-US" sz="1800" b="1">
                <a:solidFill>
                  <a:srgbClr val="FF0000"/>
                </a:solidFill>
              </a:rPr>
              <a:t>(宏观的)</a:t>
            </a:r>
            <a:r>
              <a:rPr lang="en-US" altLang="zh-CN" sz="1800" b="1">
                <a:solidFill>
                  <a:srgbClr val="FF0000"/>
                </a:solidFill>
              </a:rPr>
              <a:t> </a:t>
            </a:r>
            <a:r>
              <a:rPr lang="en-US" altLang="zh-CN" sz="2800" b="1">
                <a:solidFill>
                  <a:schemeClr val="tx1"/>
                </a:solidFill>
              </a:rPr>
              <a:t>and 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microscopic </a:t>
            </a:r>
            <a:r>
              <a:rPr lang="zh-CN" altLang="en-US" sz="1800" b="1">
                <a:solidFill>
                  <a:srgbClr val="FF0000"/>
                </a:solidFill>
                <a:sym typeface="+mn-ea"/>
              </a:rPr>
              <a:t>(微观的)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 view</a:t>
            </a:r>
            <a:endParaRPr lang="en-US" altLang="zh-CN" sz="2800" b="1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603250" y="4485640"/>
            <a:ext cx="3533140" cy="10795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2161540" y="2251710"/>
            <a:ext cx="1974850" cy="440055"/>
          </a:xfrm>
          <a:prstGeom prst="ellipse">
            <a:avLst/>
          </a:prstGeom>
          <a:noFill/>
          <a:ln w="4762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19" grpId="0" animBg="1"/>
      <p:bldP spid="19" grpId="1" animBg="1"/>
      <p:bldP spid="17" grpId="0" bldLvl="0" animBg="1"/>
      <p:bldP spid="17" grpId="1" animBg="1"/>
      <p:bldP spid="23" grpId="0" animBg="1"/>
      <p:bldP spid="23" grpId="1" animBg="1"/>
      <p:bldP spid="12" grpId="0" animBg="1"/>
      <p:bldP spid="12" grpId="1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  <p:tag name="KSO_WM_UNIT_PRESET_TEXT" val="单击此处编辑母版文本样式&#10;第二级&#10;第三级&#10;第四级&#10;第五级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30292"/>
</p:tagLst>
</file>

<file path=ppt/tags/tag101.xml><?xml version="1.0" encoding="utf-8"?>
<p:tagLst xmlns:p="http://schemas.openxmlformats.org/presentationml/2006/main">
  <p:tag name="TABLE_ENDDRAG_ORIGIN_RECT" val="701*166"/>
  <p:tag name="TABLE_ENDDRAG_RECT" val="130*214*701*166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30292"/>
  <p:tag name="KSO_WM_SPECIAL_SOURCE" val="bdnull"/>
  <p:tag name="KSO_WM_SLIDE_ID" val="custom20230292_1"/>
  <p:tag name="KSO_WM_TEMPLATE_SUBCATEGORY" val="29"/>
  <p:tag name="KSO_WM_TEMPLATE_MASTER_TYPE" val="0"/>
  <p:tag name="KSO_WM_TEMPLATE_COLOR_TYPE" val="0"/>
  <p:tag name="KSO_WM_SLIDE_TYPE" val="title"/>
  <p:tag name="KSO_WM_SLIDE_SUBTYPE" val="pureTxt"/>
  <p:tag name="KSO_WM_SLIDE_ITEM_CNT" val="0"/>
  <p:tag name="KSO_WM_SLIDE_INDEX" val="1"/>
  <p:tag name="KSO_WM_TAG_VERSION" val="3.0"/>
  <p:tag name="KSO_WM_SLIDE_LAYOUT" val="a_b_f"/>
  <p:tag name="KSO_WM_SLIDE_LAYOUT_CNT" val="1_1_1"/>
  <p:tag name="KSO_WM_TEMPLATE_THUMBS_INDEX" val="1、9"/>
  <p:tag name="KSO_WM_SLIDE_CONTENT_AREA" val="{&quot;left&quot;:&quot;54.6&quot;,&quot;top&quot;:&quot;123.65&quot;,&quot;width&quot;:&quot;574.1&quot;,&quot;height&quot;:&quot;305.6&quot;}"/>
  <p:tag name="KSO_WM_SLIDE_THEME_ID" val="3303153"/>
  <p:tag name="KSO_WM_SLIDE_THEME_NAME" val="抽象立体几何简约风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UNIT_TYPE" val="i"/>
  <p:tag name="KSO_WM_UNIT_INDEX" val="2"/>
</p:tagLst>
</file>

<file path=ppt/tags/tag1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UNIT_TYPE" val="i"/>
  <p:tag name="KSO_WM_UNIT_INDEX" val="3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22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2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UNIT_CONTENT_GROUP_TYPE" val="contentchip"/>
  <p:tag name="KSO_WM_UNIT_TYPE" val="i"/>
  <p:tag name="KSO_WM_UNIT_INDEX" val="2"/>
</p:tagLst>
</file>

<file path=ppt/tags/tag26.xml><?xml version="1.0" encoding="utf-8"?>
<p:tagLst xmlns:p="http://schemas.openxmlformats.org/presentationml/2006/main">
  <p:tag name="KSO_WM_UNIT_PRESET_TEXT" val="PART ONE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  <p:tag name="KSO_WM_UNIT_CONTENT_GROUP_TYPE" val="contentchip"/>
</p:tagLst>
</file>

<file path=ppt/tags/tag2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  <p:tag name="KSO_WM_UNIT_CONTENT_GROUP_TYPE" val="contentchip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*f*1"/>
  <p:tag name="KSO_WM_UNIT_LAYERLEVEL" val="1"/>
  <p:tag name="KSO_WM_TAG_VERSION" val="3.0"/>
  <p:tag name="KSO_WM_BEAUTIFY_FLAG" val="#wm#"/>
  <p:tag name="KSO_WM_UNIT_CONTENT_GROUP_TYPE" val="contentchip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3.0"/>
  <p:tag name="KSO_WM_UNIT_CONTENT_GROUP_TYPE" val="titlestyle"/>
  <p:tag name="KSO_WM_UNIT_TYPE" val="i"/>
  <p:tag name="KSO_WM_UNIT_INDEX" val="1"/>
</p:tagLst>
</file>

<file path=ppt/tags/tag3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  <p:tag name="KSO_WM_UNIT_PRESET_TEXT" val="单击此处编辑母版文本样式&#10;第二级&#10;第三级&#10;第四级&#10;第五级"/>
</p:tagLst>
</file>

<file path=ppt/tags/tag3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  <p:tag name="KSO_WM_UNIT_PRESET_TEXT" val="单击此处编辑母版文本样式&#10;第二级&#10;第三级&#10;第四级&#10;第五级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</p:tagLst>
</file>

<file path=ppt/tags/tag3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3.0"/>
  <p:tag name="KSO_WM_UNIT_CONTENT_GROUP_TYPE" val="titlestyle"/>
  <p:tag name="KSO_WM_UNIT_TYPE" val="i"/>
  <p:tag name="KSO_WM_UNIT_INDEX" val="2"/>
</p:tagLst>
</file>

<file path=ppt/tags/tag39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  <p:tag name="KSO_WM_UNIT_CONTENT_GROUP_TYPE" val="titlestyle"/>
</p:tagLst>
</file>

<file path=ppt/tags/tag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3.0"/>
  <p:tag name="KSO_WM_BEAUTIFY_FLAG" val="#wm#"/>
  <p:tag name="KSO_WM_UNIT_CONTENT_GROUP_TYPE" val="contentchip"/>
</p:tagLst>
</file>

<file path=ppt/tags/tag4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  <p:tag name="KSO_WM_UNIT_PRESET_TEXT" val="单击此处编辑母版文本样式&#10;第二级&#10;第三级&#10;第四级&#10;第五级"/>
</p:tagLst>
</file>

<file path=ppt/tags/tag41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</p:tagLst>
</file>

<file path=ppt/tags/tag4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  <p:tag name="KSO_WM_UNIT_PRESET_TEXT" val="单击此处编辑母版文本样式&#10;第二级&#10;第三级&#10;第四级&#10;第五级"/>
</p:tagLst>
</file>

<file path=ppt/tags/tag43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3.0"/>
  <p:tag name="KSO_WM_UNIT_CONTENT_GROUP_TYPE" val="titlestyle"/>
  <p:tag name="KSO_WM_UNIT_TYPE" val="i"/>
  <p:tag name="KSO_WM_UNIT_INDEX" val="1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  <p:tag name="KSO_WM_UNIT_CONTENT_GROUP_TYPE" val="contentchip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  <p:tag name="KSO_WM_UNIT_PRESET_TEXT" val="单击此处编辑母版文本样式&#10;第二级&#10;第三级&#10;第四级&#10;第五级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3.0"/>
  <p:tag name="KSO_WM_UNIT_CONTENT_GROUP_TYPE" val="titlestyle"/>
  <p:tag name="KSO_WM_UNIT_TYPE" val="i"/>
  <p:tag name="KSO_WM_UNIT_INDEX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6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选择预设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  <p:tag name="KSO_WM_UNIT_CONTENT_GROUP_TYPE" val="titlestyle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</p:tagLst>
</file>

<file path=ppt/tags/tag6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UNIT_TYPE" val="i"/>
  <p:tag name="KSO_WM_UNIT_INDEX" val="1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67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3.0"/>
  <p:tag name="KSO_WM_BEAUTIFY_FLAG" val="#wm#"/>
  <p:tag name="KSO_WM_UNIT_CONTENT_GROUP_TYPE" val="contentchip"/>
</p:tagLst>
</file>

<file path=ppt/tags/tag68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您的观看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  <p:tag name="KSO_WM_UNIT_CONTENT_GROUP_TYPE" val="contentchip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7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UNIT_TYPE" val="i"/>
  <p:tag name="KSO_WM_UNIT_INDEX" val="2"/>
</p:tagLst>
</file>

<file path=ppt/tags/tag7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3"/>
  <p:tag name="KSO_WM_UNIT_LAYERLEVEL" val="1"/>
  <p:tag name="KSO_WM_TAG_VERSION" val="3.0"/>
  <p:tag name="KSO_WM_UNIT_CONTENT_GROUP_TYPE" val="titlestyle"/>
  <p:tag name="KSO_WM_UNIT_TYPE" val="i"/>
  <p:tag name="KSO_WM_UNIT_INDEX" val="3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TEMPLATE_CATEGORY" val="custom"/>
  <p:tag name="KSO_WM_TEMPLATE_INDEX" val="2023029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0292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30292"/>
  <p:tag name="KSO_WM_SPECIAL_SOURCE" val="bdnull"/>
  <p:tag name="KSO_WM_TEMPLATE_SUBCATEGORY" val="29"/>
  <p:tag name="KSO_WM_TEMPLATE_MASTER_TYPE" val="0"/>
  <p:tag name="KSO_WM_TEMPLATE_COLOR_TYPE" val="0"/>
  <p:tag name="KSO_WM_TAG_VERSION" val="3.0"/>
  <p:tag name="KSO_WM_TEMPLATE_THUMBS_INDEX" val="1、9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30292"/>
</p:tagLst>
</file>

<file path=ppt/tags/tag82.xml><?xml version="1.0" encoding="utf-8"?>
<p:tagLst xmlns:p="http://schemas.openxmlformats.org/presentationml/2006/main">
  <p:tag name="KSO_WM_UNIT_INDEX" val="3"/>
  <p:tag name="KSO_WM_UNIT_TYPE" val="d"/>
  <p:tag name="KSO_WM_BEAUTIFY_FLAG" val="#wm#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30292"/>
  <p:tag name="KSO_WM_SPECIAL_SOURCE" val="bdnull"/>
  <p:tag name="KSO_WM_SLIDE_ID" val="custom20230292_1"/>
  <p:tag name="KSO_WM_TEMPLATE_SUBCATEGORY" val="29"/>
  <p:tag name="KSO_WM_TEMPLATE_MASTER_TYPE" val="0"/>
  <p:tag name="KSO_WM_TEMPLATE_COLOR_TYPE" val="0"/>
  <p:tag name="KSO_WM_SLIDE_TYPE" val="title"/>
  <p:tag name="KSO_WM_SLIDE_SUBTYPE" val="pureTxt"/>
  <p:tag name="KSO_WM_SLIDE_ITEM_CNT" val="0"/>
  <p:tag name="KSO_WM_SLIDE_INDEX" val="1"/>
  <p:tag name="KSO_WM_TAG_VERSION" val="3.0"/>
  <p:tag name="KSO_WM_SLIDE_LAYOUT" val="a_b_f"/>
  <p:tag name="KSO_WM_SLIDE_LAYOUT_CNT" val="1_1_1"/>
  <p:tag name="KSO_WM_TEMPLATE_THUMBS_INDEX" val="1、9"/>
  <p:tag name="KSO_WM_SLIDE_CONTENT_AREA" val="{&quot;left&quot;:&quot;54.6&quot;,&quot;top&quot;:&quot;123.65&quot;,&quot;width&quot;:&quot;574.1&quot;,&quot;height&quot;:&quot;305.6&quot;}"/>
  <p:tag name="KSO_WM_SLIDE_THEME_ID" val="3303153"/>
  <p:tag name="KSO_WM_SLIDE_THEME_NAME" val="抽象立体几何简约风"/>
</p:tagLst>
</file>

<file path=ppt/tags/tag84.xml><?xml version="1.0" encoding="utf-8"?>
<p:tagLst xmlns:p="http://schemas.openxmlformats.org/presentationml/2006/main">
  <p:tag name="TABLE_ENDDRAG_ORIGIN_RECT" val="926*364"/>
  <p:tag name="TABLE_ENDDRAG_RECT" val="23*92*926*364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30292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30292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30292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30292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30292"/>
</p:tagLst>
</file>

<file path=ppt/tags/tag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3.0"/>
  <p:tag name="KSO_WM_UNIT_CONTENT_GROUP_TYPE" val="titlestyle"/>
  <p:tag name="KSO_WM_UNIT_TYPE" val="i"/>
  <p:tag name="KSO_WM_UNIT_INDEX" val="1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30292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30292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30292"/>
</p:tagLst>
</file>

<file path=ppt/tags/tag93.xml><?xml version="1.0" encoding="utf-8"?>
<p:tagLst xmlns:p="http://schemas.openxmlformats.org/presentationml/2006/main">
  <p:tag name="KSO_WM_UNIT_INDEX" val="3"/>
  <p:tag name="KSO_WM_UNIT_TYPE" val="d"/>
  <p:tag name="KSO_WM_BEAUTIFY_FLAG" val="#wm#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30292"/>
</p:tagLst>
</file>

<file path=ppt/tags/tag95.xml><?xml version="1.0" encoding="utf-8"?>
<p:tagLst xmlns:p="http://schemas.openxmlformats.org/presentationml/2006/main">
  <p:tag name="KSO_WM_UNIT_INDEX" val="3"/>
  <p:tag name="KSO_WM_UNIT_TYPE" val="d"/>
  <p:tag name="KSO_WM_BEAUTIFY_FLAG" val="#wm#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30292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30292"/>
</p:tagLst>
</file>

<file path=ppt/tags/tag98.xml><?xml version="1.0" encoding="utf-8"?>
<p:tagLst xmlns:p="http://schemas.openxmlformats.org/presentationml/2006/main">
  <p:tag name="KSO_WM_UNIT_INDEX" val="3"/>
  <p:tag name="KSO_WM_UNIT_TYPE" val="d"/>
  <p:tag name="KSO_WM_BEAUTIFY_FLAG" val="#wm#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30292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3964"/>
      </a:dk2>
      <a:lt2>
        <a:srgbClr val="E8F8FE"/>
      </a:lt2>
      <a:accent1>
        <a:srgbClr val="1DC0FD"/>
      </a:accent1>
      <a:accent2>
        <a:srgbClr val="015BFF"/>
      </a:accent2>
      <a:accent3>
        <a:srgbClr val="22CFD8"/>
      </a:accent3>
      <a:accent4>
        <a:srgbClr val="22B1C4"/>
      </a:accent4>
      <a:accent5>
        <a:srgbClr val="9485FF"/>
      </a:accent5>
      <a:accent6>
        <a:srgbClr val="6F5BFF"/>
      </a:accent6>
      <a:hlink>
        <a:srgbClr val="0563C1"/>
      </a:hlink>
      <a:folHlink>
        <a:srgbClr val="954D72"/>
      </a:folHlink>
    </a:clrScheme>
    <a:fontScheme name="自定义 73">
      <a:majorFont>
        <a:latin typeface="MiSans Heavy"/>
        <a:ea typeface="MiSans Heavy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jM4MzgwNTIxNDA0IiwKCSJHcm91cElkIiA6ICIyMDg2Nzg4ODkiLAoJIkltYWdlIiA6ICJpVkJPUncwS0dnb0FBQUFOU1VoRVVnQUFBNWtBQUFNS0NBWUFBQUFQcElETEFBQUFBWE5TUjBJQXJzNGM2UUFBSUFCSlJFRlVlSnpzM1hkOFZGWCsvL0hYblpKSklTR2swRUl2VXBVaVJaRVZzYnRLRTZXNGEvc3RGbEJCUVZFUkc2djRGUkc3Z2gxWFZKWVZVQVRFZ2lKZG1oUUpMZlFhU0FJcEpKbjYrMlBJVFlaME1oQ1E5L1B4OE9ITXZlZmVleVlpeVR2bm5NOHhmRDZmRHhFUkVSRVJFWkVnc0ZSMkIwUkVSRVJFUk9TdlF5RlRSRVJFUkVSRWdrWWhVMFJFUkVSRVJJSkdJVk5FUkVSRVJFU0NSaUZUUkVSRVJFUkVna1loVTBSRVJFUkVSSUpHSVZORVJFUkVSRVNDUmlGVFJFUkVSRVJFZ2tZaFUwUkVSRVJFUklKR0lWTkVSRVJFUkVTQ1JpRlRSRVJFUkVSRWdrWWhVMFJFUkVSRVJJSkdJVk5FUkVSRVJFU0NSaUZUUkVSRVJFUkVna1loVTBSRVJFUkVSSUpHSVZORVJFUkVSRVNDUmlGVFJFUkVSRVJFZ2tZaFUwUkVSRVJFUklKR0lWTkVSRVJFUkVTQ1JpRlRSRVJFUkVSRWdrWWhVMFJFUkVSRVJJSkdJVk5FUkVSRVJFU0NSaUZUUkVSRVJFUkVna1loVTBSRVJFUkVSSUpHSVZORVJFUkVSRVNDUmlGVFJFUkVSRVJFZ2tZaFUwUkVSRVJFUklKR0lWTkVSRVJFUkVTQ1JpRlRSRVJFUkVSRWdrWWhVMFJFUkVSRVJJSkdJVk5FUkVSRVJFU0NSaUZUUkVSRVJFUkVna1loVTBSRVJFUkVSSUpHSVZORVJFUkVSRVNDUmlGVFJFUkVSRVJFZ2tZaFUwUkVSRVJFUklKR0lWTkVSRVJFUkVTQ1JpRlRSRVJFUkVSRWdrWWhVMFJFUkVSRVJJSkdJVk5FUkVSRVJFU0NSaUZUUkVSRVJFUkVna1loVTBSRVJFUkVSSUpHSVZORVJFUkVSRVNDUmlGVFJFUkVSRVJFZ2tZaFUwUkVSRVJFUklMR1Z0a2RFQkVSRVRrWGVBK3VKZmZ6WGtXZXMzVVpocjNMSXdDNGxyeUdlOGtiSmJieDdsbEs3dFNCaGRwWTZuVEdNV0JxVU5zQVpJOXZVR1Mvd3g3ZFdXd2JJN1lwbHZqbTJDOS9BaU1xb2NqclJVU0tvcEFwSWlJaVVwVGpSL0FlM1kybGRudi9lOWZ4eXUzUEdlWkwyWXJYZFZ3QlUwVEtUZE5sUlVSRVJFN2kzYldZN0UrdkkvZnJ1L0FkMndPQXBYcXJTdTdWbVdkdGZVdmdnZU9ISzZjakluSk9NWHcrbjYreU95RWlJaUp5Tm5IT2VoRFA1dThBc05UL0c0NWIvMVBKUFRyemZHazdNQ0xpSUNRU0FOY3ZZL0JsSmhQUzQrMUs3cG1Jbk8wMFhWWkVSRVNrQU0rbWIvTURacTIyaEZ6MVhDWDNxSElZMVJyNlgvZzhPSDk4Q3MrNnJ3RHdOTDBXYS9PZWxkZ3pFVG5iYWJxc2lJaUlTQUh1UDZhWXI2ME51MlBFTks3RTNwd0ZEQ3RHbFJybTI0SmZIeEdSb2loa2lvaUlpQlRnUzk5cnZyWTJ2NmtTZTNMMnNEYTh3bnhkOE9zaklsSVVUWmNWRVJFUktjQjI0UUI4UGpjQVJuVDlTdTdOMmNGU1lEVFhsNlhpUHlKU01vVk1FUkVSa1FKc2x6NVUyVjA0K3ppaThsOTduSlhYRHhFNUo2aTZySWlJaUlpVXlydG5xZm5hVXZmU1N1eUppSnp0RkRKRlJFUkVDbkF2ZWQxOGJldnljRkR1K2Z6eno3Ti8vMzc2OWV2SFZWZGRGWERPNi9YeThNTVBVNnRXTFhyMDZFSHIxcTJEOGt6NWEwdE1UR1QyN05rOC9QREQyR3lGSnlmKzl0dHZKQ1ltY3R0dHR4RVpHVmtKUFpUem1hYkxpb2lJaUJUZ0NrTElURTVPNXMwMzMrVE9PKytrYWRPbTdObXpoMTI3ZG5IczJERUFKazZjU0VSRUJBTUhEdVRnd1lNa0ppYVNtSmhZS0lDV1JXSmlJcE1uVDJia3lKSEV4TVFFbkR0NDhDRGp4NC9uc2NjZW8wYU5Hc1hjUWM0MTJkblpqQjQ5bXZUMGRISnljaGcxYWhRV1MzNDl6NnlzTE41NTV4MVNVMU5KU2twaTNMaHhoZTd4NXB0dnNtdlhybkkvdTNQbnp2VHIxNjlDL1plL1BvVk1FUkVSa1NBYk4yNGNhOWV1WmR1MmJiejk5dHNCNXo3Ly9ITysvdnByQUNJaUlvaU5qUVhBTUF4YXRHaFI0bjNuenAzTHBrMmJlT1NSUndCL21Ianl5U2ZKeXNwaXdvUUp2UERDQ3dIdEowMmF4TnExYTduLy92djU2S09QQ29YUThzaWRPc0I4N2VqLzFTbmZSeW91TEN5TWtTTkg4dlRUVDdOZ3dRSWlJeU1aTm15WWVYN2l4SW1rcHFZU0VSSEI4T0hEaTd6SDFxMWIyYlJwVTdtZlhidDI3VlB1dDV3L0ZESkZSRVJFZ3V6UlJ4OWw4T0RCcEtTazhQVFRUK1AxZWdHWU4yOGUyN2R2QitDNjY2NmpUNTgrdlBYV1d3QTBidHk0eEdtTksxZXVaTUtFQ1FEVXFWT0hXMis5bFlpSUNPNi8vMzVlZmZWVmxpOWZ6dHk1YzduaGhoc0FXTE5tRFlzV0xRTGcwa3N2clZEQUJQRHVXVmFoNi8vS2ZENGZQL3p3QXl0WHJtVGJ0bTBjUG53WXQ5dE5WRlFVelpvMW8xZXZYblRvMEtIUWRUazVPWHo5OWRjc1hMaVEvZnYzNDNhN2lZbUpvWDM3OWd3Y09KQmF0V29WdW1iTW1ESG1pSGg0ZURoWldWbk1tVE9IQXdjTzRQUDVjTHZkckZ1M0RvRFEwRkJlZWVVVkFOcTJiY3Z0dDk5dTN1ZnV1KzgyNzFNZUNwbFNGbHFUS1NJaUlsSkE5dmdHNXV1d1IzZWU4bjJXTDEvT0cyKzh3V09QUGNZNzc3ekRybDI3R0RCZ0FKczJiYUo2OWVxTUdERUNpOFhDN2JmZnpzR0RCNmxTcFFyVnExY3ZkSitDNnpqSGpCbkR3b1VMc1Znc3ZQYmFhN1JzMlJLQWtTTkhzbWJOR3NMQ3d2amdndytvV3JVcTk5eHpEd2NQSGlRK1BwNFBQdmlBaUlpSVUvNHNFTHl2eTErUjArbmt4aHR2TExITlBmZmNFekROTkNjbmh4RWpSckJseTVZaTIwZEVSREIrL0hpYU5Ha1NjSHpBZ0FHa3BLU1V1NC9kdW5WajlPalI1YjVPNUZSb0pGTkVSRVFraVA3NDR3L2VlKzg5d0QrdGNlTEVpZXpmdngrQUgzLzhrY2pJU0k0ZE84Ymd3WVBOZ0FtUW1abEpabVptb2ZzVkhHMGFQbnc0R3pac0lDMHRqWmRmZnBtUFAvNFlxOVhLZ3c4K3lJZ1JJeGc0Y0NDeHNiSE1tREhEdk85amp6MVc0WUFwWlJNV0ZzWWxsMXhDN2RxMU9YVG9FTC8rK2l0dXQzL1AxWTgvL3BqcnI3K2VxQ2ovZGpCZmZQR0ZHVEFOdzZCMzc5N0V4TVF3ZmZwMDB0TFN5TXJLWXZ6NDhVeWNPTEhJWncwZlBweTZkZXVhN3ovNjZDTTJiTmhBNzk2OTZkYXRtM2w4NGNLRlRKOCsvWFI5WkpFaUtXU0tpSWlJRkdEck1xejBSaVhJeXNveXA4U2VMQ1VsSldBVWF1Yk1tUUJVcjE2ZHdZTUhBN0I3OTI0KytlUVRBQjU0NEFFNmR1eklFMDg4UVZwYUdvRDU3LzM3OXpOa3lCRHpYbEZSVWN5Yk40OTU4K2Fad1FZSUNDa3RXclRnNFllRFV6Rlg4dVdOU1BmcDB5ZGd5dk5GRjExa1RuSDJlRHdrSlNYUnJsMDd3RDkxT2srZlBuM00vLzVObWpUaHlTZWZCQ0FwS1lta3BDUWFOMjVjNkpuZmZ2c3Q0ZUhoNXZ1OElqN0xseThQK1BOMzVNaVJnT3ZtejUvUDdObXpLL1I1QWU2Nzd6NHV1T0NDQ3Q5SC9wb1VNa1ZFUkVRS3NIZDVwRUxYdDJ6WmtuLy8rOS80ZkQ3bXpwM0wwcVZMQTg2M2F0V0svdjM3NDNRNkdUdDJMQUF1bDR1dVhic0NzSGp4WXJQdDlkZGZUMmhvS0R0MzdpeHlpbVJ4WWJhNE5sV3JWajJsenlRbHM5bHMzSEhISFlXT254d084MExoNGNPSFNVMU5OWTkzN05qUmZOMnVYVHZzZGpzdWx3dUFUWnMyRlJreXQyM2JWbVJmRGh3NHdJRURCNHJ0YTNKeXNybG1zeUtLR25VWHlhT1FLU0lpSWhKRTFhcFZJeUlpZ2c4KytJREV4RVRBUDlLVlYvem56ei8vWk83Y3VkU3ZYOTg4bHBhV2h0UHBKQ1FraE1PSER3UCtRQmdhR2hwdzcwc3Z2WlQyN2R1WHUwL3o1ODgzKzNLcUhQMi9yTkQxNTZQZmYvL2RmQjBkSFUyalJvMkF3cU9MZVJXR0FheFdLOVdxVlNNNU9SbkEvUE53c3BFalIxSy9mbjN6L2FSSmsxaTNiaDE5Ky9ibHlpdXZOSS8vK3V1dlRKczJ6WHpmcFV1WFF0dlpmUC85OTZ4ZXZacldyVnZUczJkUEFCWXNXTURpeFl0cDNMZ3gvZnYzTC9UOGhnMGJsdnpoNWJ5bWtDa2lJaUpTZ0xzQysyVDZmRDdHakJsalZuV05qbzdtZ1FjZTRQUFBQMmZYcmwxY2ZQSEYvUG5ubnl4ZHVyVFFDT2VPSFR0bzFxd1pPM2JzQUtCQmd3YUY3dCt5WlV0V3JWcGxCcEN5R0Rod0lQWHIxNjl3eUxUVXZiUkMxNTl2dG16WndoZGZmR0crditPT083RGI3UURrNXVZR3RBMEpDUWw0bjlldXFMWjVwaytmSGpCZE51L1B6WklsUzlpNmRhdDUvT1JBVzY5ZVBlclZxeGR3Yk5XcVZlYTU3dDI3QTdCejUwNFdMMTVNWEZ5Y2VVeWtyQlF5UlVSRVJBcHdWU0JrR29iQkxiZmN3b1lORzdqcHBwdTQ5ZFpiZWZmZGQ4MzFjcDA2ZFdMdzRNR01IajJhK1BoNFVsSlNpSXlNWlBQbXpTUW1KdEtzV1RNMmI5NE1VT3llbWJ0MjdTcHhPdVRKamg0OVdxN1BJQlczWmNzV25uamlDWFBLNjdYWFhrdVBIajNNOHc2SEk2QzkwK2tNZUo5M1hWRnQ4NXpxZE5taTVQMFpLV2tMSFpIeVVNZ1VFUkVSQ2FKV3JWb3hkZXBVTEJZTEJ3NGM0SWNmZmdCZzFLaFI1b2pRSjU5OGdzMW1JejA5blU4Ly9aVE5temV6Yk5reXVuWHJSbEpTRWdDdFc3YzI3L25WVjErWnIrUGk0b3F0UWp0djNyeUE2WlcxYTllbVljT0c5TzdkbXhFalJsVG9jK1ZPSFdDK2R2VC9xb1NXNTdlbFM1Y3lkdXhZY25KeUFPalJvd2NQUHZoZ1FKdUMwMlBCUHlVMmIvcXB4K01KV0s4Wkh4OWY1SE9DV1YwMjc1Y2daZGtEODlWWFh5VTJOcFpycnJtR2hJU0VVdHZMK1VraFUwUkVSQ1NJWnN5WXdmZmZmdzlBUmtZR2VWdVNmLzc1NXdGaHNXUEhqZ3dhTklpTEw3NllXYk5tc1hyMWFqNzk5RlBBdjBkaWNXc3ZyNzc2NmtMSGxpeFp3dnZ2djQvTDVTSThQSnh1M2JweDdiWFhCZ1RWaXZMdVdSYTBlLzBWZWIxZVB2dnNNNlpNbVFMNDExYmVmLy85OU83ZHUxRGI2dFdyVTYxYU5iTlM4SW9WSytqVXFSTUFhOWFzQ2FnTzNLeFpNd0NtVEpuQzZ0V3JTVWhJSUNFaGdaOSsraW5nbnNWVmx3Vi9sZHUwdERSR2pCaEIzNzU5NmRLbGkzbHUrL2J0NW5ZM3JWcTFLdlZ6cmx1M2p2Mzc5MU9sU2hWdXVlV1dVdHZMK1VraFUwUkVSQ1NJVWxKU2lxejZ1bnYzN29EM2VldmlPblhxUkpVcVZjak16R1RPbkRrQWRPdld6VnlYOS9YWFg1dWpvY1ZKVDA4M3AxaFdxMWFOelpzM205TnVUM2I3N2JlYmxXd2xPRkpTVW5qaGhSZllzR0dEZWV6U1N5OGxKeWNuNEJjTG9hR2hadWk4N3JycnpITjVXOW5FeHNieTlkZGZtKzBiTm14SWt5Wk5BUCtmbjdKVWhTMXR1dXdWVjF4aHZ2WjZ2VXlhTkFud1Y4SXRXRWlvT0htanJDY1hEeElwU0NGVFJFUkVKSWl1dmZaYVdyVnF4UnR2dkVGS1NncE5telkxdDdkSVQwL24xVmRmeGV2MW12c2wydTEyYnJycEpqTndXQ3dXK3ZYclo5N3Z5SkVqWmRxcUpNKytmZnRLUEorZW5sN2VqeVNsV0xseVpVREFCRmkwYUpGWkFDcFBkSFMwR1RKdnUrMDJWcTVjYWE2dHpBdWFlY0xDd2dLbU9BOGNPSkRycnJ1dTJENU1uanlaalJzMzBxTkhqeEovaVpEM3l3Mlh5OFc0Y2VOWXZYbzFobUdZKzNUbU1RekRiSmRuejU0OTVqVGdPblhxRlBzTUVZVk1FUkVSa1FKc1hZWlY2UHA2OWVxeGV2VnFjMTlMcDlPSnhXS2hRNGNPakJrekJxL1hhNjVweTVNM1dnWCt2UlFqSWlMTTk1ZGRkbG1wbzBZYk5teGd3WUlGR0liQmtDRkRTbXhibGltUmN2cUZoWVV4WWNJRS92ZS8vN0Z3NFVJT0hEaUEyKzBtSmlhR2R1M2FNWERnd0lBMWp3MGFOQ2l5NG5DZWI3NzVCdkNIdjlLMnVVbE1UR1Q4K1BIczNyMGJ3ekFZT25Rb2JkcTBDV2dURnhjSHdCOS8vTUd3WWNPdzJXeG1CZHZvNk9neWpYcksrY3Z3NVMwVUVCRVJFWkdneU1qSVlNYU1HY3lZTWNNczBoTVhGMmR1Si9IU1N5L1JvVU1Id0wvMXhQRGh3d09LK2JScjE0NFhYM3d4WUN1TGtzeWFOWXMzMzN3VGk4WEN2SG56Z3Z4cC9MTEg1d2Vjc0VkM25wWm55S2w3OXRsbldiSmtDWU1IRCtibW0yOHV0dDNycjcvTzdObXpBWDlZZlBUUlIrbmN1WE9oZGxsWldUenl5Q05tc013VEhoN080NDgvSHJDdVUrUmtHc2tVRVJFUkNiTEl5RWp1dU9NT3JyLytla2FPSE1tK2Zmdk1nRm0xYWxWenk0b3RXN1l3YXRRb01qTXpDUXNMbzJQSGp2ejIyMitzV2JPRzU1OS9udEdqUnhNYUdscm8vZ3NXTEFqWWd6RnYzOHlpMmdhTG8vK1hwKzNlY3ViMDZ0V0xWYXRXMGJGalIrNjg4MDZxVnExYVpMdUlpQWdtVHB6SXJsMjd6QUpXb2FHaDFLMWJOMkIvVHBHaWFDUlRSRVJFcElDQ1ZWUXRkUzhwOS9WSlNVbXNYNytlVmF0V3NXclZLbk5OVzN4OFBPbnA2ZVRtNWdKUXMyWk4wdExTeU0zTkpUUTBsQmRlZUlGV3JWcng5Tk5QczNMbFNzQS9qWGIwNk5HRnRvcFlzMllOSTBlT0xQVHNxNisrbXNjZmY3emNmWmJ6aTlmcnhXS3hWSFkzNUM5TUlWTkVSRVNrZ0lwT0N4MDVjaVJyMXF3eDMxZXJWbzJiYjc2WlBuMzZrSldWeGVUSms4MHFzZ0F4TVRHTUdUUEczS3JDNlhUeTRvc3ZzbVRKRWdDdXZQSktubnp5eVlCbnBLZW5NMnZXTEZ3dUZ4NlBCN3ZkVHYzNjllbmF0U3RXcTdYY2ZSWVJDU2FGVEJFUkVaRUNLaG95MTYxYngvUFBQMCtIRGgzbzFxMGJuVHAxd21ZTFhLR1VuWjNOK1BIanljakk0UEhISHljMk5qYmd2TmZyNVQvLytRK0xGeS9telRmZlBLM1RZTXZLdmVSMTg3V3R5OE9WMkJNUk9kc3BaSXFJaUlnVUVJd0NOMldaanVqMWVqRU13OXdxb2lndWw2dk14WDlPTnhYK0VaR3lVdUVmRVJFUmtTQXJ5M3Ezc3JRNVd3S21pRWg1YU1XdmlJaUlpSWlJQkkxR01rVkVSRVFLc05RcHZHZWdpSWlVblVLbWlJaUlTQUdPQVZNcnV3dG5IVi9hZGdpSkJHY0dsbHB0SzdzN0luS1dVK0VmRVJFUmtXTDRqdTNCcUZxM3NydHgxdkJzblFkZUY5Wm1OMVYyVjBUa0xLYVFLU0lpSW5JUzMrR05PT2VQd2J0dkZhSC9uSWxSdlZWbGQ2bnk1QnlGME9oS2ViUW44UnU4YWRzcjVkbHlldGhhOThPSVNxanNic2hwcHVteUlpSWlJaWR4cjUrR2Q4OHlBSEttM0l6OThwRllHMTJKVWExaEpmZnN6UEVkM1lrbjZXZGN2NDBqNUpvWHNMYSs5WXozd2JOcEZwNmtuODc0YytYMHNkYTdUQ0h6UEtDUlRCRVJFVG5uZUhmOGlqZjVUN3lITitQTFBCVDhCL2c4ZUErdUE0OHo0SERCb2tEZXZjdUx2UFMwdEVuZUNNNk13bTNpVzRBaktyaHQwdmRDK3I3Q2JXS2JRRmhzd0RGSDM0L0JIbEZrLzRNaGQvci93NWVWVE9qdDM1MjJaNGhJOENsa2lvaUl5RG5EbDNVWTUzY1BtYU9NcDVNQitId25YbFMyWXZwaDRNT1hkeUpJYmZ5dlRtN2tQMVlaUHpRYU5Wb3JaSXFjWXpSZFZrUkVSTTRKdnVRL3lmbnZQL3hyQk0vRTh3Q00vQUIydHVUTk04WG44d2RMdzhqLy9DZk9tSy90blFhRHpYRmErMkZFMURpdDl4ZVI0RlBJRkJFUmtYTkM3cXlIOGdPbXpZSHQ0a0ZZNHB0alJNUlZic2ZPWTVhNmwxWjJGMFRrTEtTUUtTSWlJbWM5MXkvLzl1L1ZDQmlSdFhFTStBcWphcjFLN3BXSWlCVEZVdGtkRUJFUkVTbUp6K2ZGdldheStkNSt3M2dGVEJHUnM1aENwb2lJaUp6ZFVyYUMxdzJBRWRNRWE3MHVsZHdoRVJFcGlVS21pSWlJbk5XOFI3YVlyeTN4elN1eEp5SWlVaFlLbVNJaUluSjJjeDNQZjIwUHI3eCtpSWhJbVNoa2lvaUlpSWlJU05Bb1pJcUlpSWlJaUVqUUtHU0tpSWlJaUloSTBDaGtpb2lJaUlpSVNOQW9aSXFJaUlpSWlFalFLR1NLaUlpSWlJaEkwQ2hraW9pSWlJaUlTTkFvWklxSWlJaUlpRWpRS0dTS2lJaUlpSWhJMENoa2lvaUlpSWlJU05Bb1pJcUlpSWlJaUVqUUtHU0tpSWlJaUloSTBDaGtpb2lJaUlpSVNOQW9aSXFJaUlpSWlFalFLR1NLaUlpSWlJaEkwQ2hraW9pSWlJaFVrc1RFUk1hUEg0L2I3Uzd5L0crLy9jYWtTWlBJeU1nNHd6MFRPWFcyeXU2QWlJaUlpTWo1S0RzN205R2pSNU9lbms1T1RnNmpSbzNDWXNrZkE4ckt5dUtkZDk0aE5UV1ZwS1FreG8wYlYrZ2ViNzc1SnJ0MjdTcjNzenQzN2t5L2Z2MHExSCtSNGloa2lvaUlpSWhVZ3JDd01FYU9ITW5UVHovTmdnVUxpSXlNWk5pd1llYjVpUk1ua3BxYVNrUkVCTU9IRHkveUhsdTNibVhUcGszbGZuYnQyclZQdWQ4aXBWSElGQkVSRVJFSklxL1h5NFlORzFpeFlnWGJ0MjluOU9qUmhJV0ZCYlFaTTJZTXg0NGRBeUE4UEp5c3JDem16Sm5EZ1FNSDhQbDh1TjF1MXExYkIwQm9hQ2l2dlBJS0FHM2J0dVgyMjI4MzczUDMzWGViOXlrUGhVdzVuUlF5UlVSRVJFU0M1T2VmZitiVFR6OGxQVDJkUG4zNmNPZWRkK0p3T0FxMTI3aHhJeWtwS1FISHZGNHZxMWF0S3RRMkpTWEZiRnV0V3JXQWMrM2J0dzlpNzBXQ1F5RlRSRVJFUktTQzNHNDNyN3p5Q3ZQbno2ZG16WnBNbWpTSm1qVnJsbnJkOE9IRHFWdTNydm4rbzQ4K1lzT0dEZlR1M1p0dTNicVp4eGN1WE1qMDZkTlBTOTlGZ2swaFUwUkVSRVNrZ2w1NzdUWG16NStQeFdMaHBaZGVLbFBBQlBqMjIyOEpEdzgzMytjVjhWbStmRG5idDI4M2p4ODVjaVRndXZuejV6Tjc5dXdLOS91KysrN2pnZ3N1cVBCOVJBcFN5QlFSRVJFUnFZQlZxMWJ4d3c4L0FOQ3RXemZxMUtsVDVtdTNiZHRXNVBFREJ3NXc0TUNCWXE5TFRrNDIxMnhXUkdabVpvWHZJWEl5aFV3UkVSRVJrUXFZTVdPRyticEJnd2E4OU5KTC9Qbm5uNlNtcHRLb1VTUHV1ZWNlMnJScFUrUzFJMGVPcEg3OSt1YjdTWk1tc1c3ZE92cjI3Y3VWVjE1cEh2LzExMStaTm0yYStiNUxseTdVcUZFajRGN2ZmLzg5cTFldnBuWHIxdlRzMlJPQUJRc1dzSGp4WWhvM2Jrei8vdjBMUGI5aHc0YW45cUZGU3FDUUtTSWlJaUpTQVd2WHJqVmZiOTI2bFo0OWU5SzZkV3ZlZmZkZE5tL2V6T09QUDg2RUNSTm8yYkpsb1d1blQ1OGVNRjEyeDQ0ZEFDeFpzb1N0VzdlYXgwK2VMbHV2WGozcTFhc1hjQ3l2YUZDOWV2WG8zcjA3QUR0MzdtVHg0c1hFeGNXWngwUk9ONFZNRVJFUkVaRlRsSldWUlU1T2p2bCs4T0RCVks5ZW5YYnQyckZ0MnpibXpKbUR4K05oeXBRcHZQamlpNFd1UDlYcHNrVTVldlFvQUpHUmtlVzZUaVRZRkRKRlJFUkVSRTZSMVdvTmVPL3orY3pYelpzM1o4NmNPUUFrSlNVVmVYMHdxOHZtRlEwcXl4NllyNzc2S3JHeHNWeHp6VFVrSkNTVTJsNmtQQlF5UlVSRVJFUk9VV2hvS0RWcTFPRFFvVU1BcEtlbm0yc2xiYmI4SDdVaklpSUFtREpsQ3F0WHJ5WWhJWUdFaEFSKyt1bW5nUHNWVjEwVzRLS0xMaUl0TFkwUkkwYlF0MjlmdW5UcFlwN2J2bjA3Qnc4ZUJLQlZxMWFsOW52ZHVuWHMzNytmS2xXcWNNc3R0NVQzWTR1VVNDRlRSRVJFUktRQ3JyLytlaVpQbmd6QXBrMmJhTnEwS1FENzl1MHoyMXgrK2VVQTdONjl1MHhWWVV1YkxudkZGVmVZcjcxZUw1TW1UUUtnY2VQR0FZV0VpcE9hbWdwUXFIaVFTREFvWklxSWlJaUlWRUQvL3YzNTQ0OC9XTHQyTFhQbXpPSDY2NjhuSnllSEgzLzhFZkNQUUE0WU1BQ0FnUU1IY3QxMTF4VjdyOG1USjdOeDQwWjY5T2hCMTY1ZGkyMlhWL1RINVhJeGJ0dzRWcTllaldFWURCNDhPS0NkWVJobXV6eDc5dXd4MTVHV1o3c1ZrYkpTeUJRUkVSRVJxUUM3M2M3Ly9kLy9NV1BHREg3NjZTY0dEUnBFYm00dTFhcFZvMi9mdnZUcTFjdGN1OW1nUVFNYU5HaFE3TDIrK2VZYndCLysycmR2WCtKekV4TVRHVDkrUEx0Mzc4WXdESVlPSFZwb3E1UzR1RGdBL3ZqakQ0WU5HNGJOWmpNcjJFWkhSNWRwMUZPa3ZCUXlSVVJFUkVRcXlHYXpjZXV0dDNMcnJiZWVrZWU5L3ZycnpKNDlHL0NIeFVjZmZaVE9uVHNYYXRlOWUzZSsvZlpiZHV6WXdjYU5HODNqNGVIaFBQTElJMWdzbGpQU1h6bS9LR1NLaUlpSWlKeGpldlhxeGFwVnErallzU04zM25rblZhdFdMYkpkUkVRRUV5ZE9aTmV1WFdSa1pPRHorUWdORGFWdTNib0IrM09LQkpQaEsxaG5XVVJFUk9RczQxay9GZWU4eHdHd3R1NUh5UFhqS3JsSEltY0hyOWVya1VnNUsrbFBwWWlJaUlqSU9VZ0JVODVXK3BNcElpSWlJaUlpUWFPUUtTSWlJaUlpSWtHamtDa2lJaUlpSWlKQm81QXBJaUlpSWlJaVFhT1FLU0lpSWlJaUlrR2prQ2tpSWlJaUlpSkJvNUFwSWlJaUlpSWlRV09yN0E2SWlCVEh2ZXBqUE91K3hKdXl0Yks3SW5MZXNzUTJ4ZHJtTm16dDc2N3Nyb2lJeURsQ0lWTkV6a3J1RmUvaldqQzJzcnNoY3Q3enBtekZPLzk1OExpeGRieW5zcnNqQW9BdmJUdSt6RU9WM1kzem1oRmFGU08rWldWM1E4NVNDcGtpY2xaeXIvMmlzcnNnSWdXNDEwNVJ5SlJLNVR1MkIrZlB6K0Rkc3h4Y3h5dTdPK2M5UzkxTGNQVC9xcks3SVdjcGhVd1JPU3Y1anU2czdDNklTQUg2ZjFJcWsyZjlWSncvUFFNR1dDKzRBV3ZkU3pHaTYxVjJ0ODVyUm1qVnl1NkNuTVVVTWtWRVJFVGtyT1hkK3p2T2VZOWpiWHcxOW10ZXhLaFNvN0s3SkNLbFVNZ1VFUkVSa2JPVDZ6ak8yUTlqeERRaHBOZEVzT2hIVjVGemdmNVBGUkVSRVpHemttZmJqL2d5OXVNWU9FMEJVK1Fjb24weVJVUkVST1NzNUQyeUdTdzJMTFV2cnV5dWlFZzVLR1NLaUlpSXlGbkpsN29kSTdZSkdQcVJWZVJjb3Y5alJVUkVST1NzNVBNNE5VMVc1Qnlra0NraUlpSWlJaUpCbzVBcElpSWlJaUlpUWFPUUtTSWlJaUlpSWtHamtDa2lJaUlpSWlKQm81QXBJaUlpSWlJaVFhT1FLU0lpSWlJaUlrR2prQ2tpSWlJaUlpSkJvNUFwSWlJaUlpSWlRYVBkYlVWRUNqaWE3V1g5Zm1mQXNRdHJoeEFkcHQvSmlZaUlpSlNGUXFhSW5QZU9abnQ1ZFhNMTFubXJjNlJKSjNJNnRRbzRILzdIYjhTbjdlSkszeFllYk9NSk9MZG9ldzVkRzRXZXllNmVXMEtxZ0RNTDhGVjJUMFJFUk9RTVVjZ1VrZlBhdjFjNStEV3VDODRodzdCRlJSRUN1RFp0eEpPWkFZQ2pWZ0syamlOSkE3N1l0NWR2UG5xQkVUVzJjbjE5SDNmL0drRmFUamhkR3gwL2ZSME1pUVJuUnRuYU9xSWdOLzMwOWVVVWhGejFITlltMStMZHR3clg2ay94N2x4dytoNTJ1aisvWVFGYktMaE80My92a3RnandKVlZjaHRyQ0dDQUovZU1kRWxFUktRb0Nwa2ljdDdxTjhkTzhyMy94bWpkQWMrK3ZZUytNWkpHem9QMGpFd20xQmxPNW5Fd0hGWDQ1bGdJaCtvMEpMZi9RN2lmbWNnTFMzL2h0YS9mSStPUkNWenowYURUMWo5TC9iL2g2UEUycnVYdjRGN3hmc21OclNHRUR2d2Z2dHgwWEF2RzR0Mi91dVQyOW5Dd0JQRmJnTTlYWkJpMjFMMEVIRkZZR25YSCtQUHI0RDN2NU9mVTZZU2oxeVRjNjc3RXRYQmNnVE1HT0NKUDdhWW5mU2I3MVdPdzFyc001M2REOFI1YVgrQVJGditJYlVVVkY1QXRObXlkN3NmZWVRak9lWS9qMlRTcjJGdll1ejZHdFVVUDNFdmZ4cjMrSy9DNks5NHZFUkdSY2xMSUZKSHowZ05yYTNQZ2hYZXhSVVhoZmZNWmJzdGV5b0I2Rmx5cDRSZ2g4Y1RWZDdIK3lISGFOVTZuSitBNWZveG5KdDdML0pwZENIMWdOTTVMdTJNcy9ZV2JFektCa0tEM3oxTC9iemh1K1JRTUsvWnVvekRzNGJpV3ZGNXNlM3ZYUnpIaUxzQUFITGROeHpsM0JKNFNRcDFqd0ZRc05TNE1Yb2M5dVdTLzFpemdrQkZWQnlPcXpvbDNQank3RnhkL3ZXR0ZrSWh5UFErM2Y3VE8wdkFLSEwzZkIyc0l0czVETUNKcjRmeitNZkM2TWFJU0NMMTNVVGsvekFtNTZXUy9kUkVBdG83M1lXdnpUd0FjLzVpT2ErRTQzQ3MrOEhjOXJqbWhkODQ1dFdjVWtQMXVSemgrdU5CeCsyWERzWFVlQWtESWphL2o5UG53YlA2dVVEdEw3WXV4ZGZnWEdCYnMxN3lBcGVhRk9PYzlYdUYraVlpSWxKZENwb2ljZHg1ZlpHWEZQMGNSRVJWRjFiZEg4bnJNY2h3cDFmQmtlY2lKU1NQQkhzSGhneUhFSDQ4a2ZiMC9RS2E3blZ4VDFjVlBSNUxOKzFSZE01ODJqWUlmTUFHOHU1ZmcyZllUMXFiWEFXRHI4akFZRmx5TEp4UnFhNmw3Q2JZTytTT3EzbDJMOEd5Y2VWcjZWUjdXSmxlYnIzMkhONEYwaFJZWkFBQWdBRWxFUVZUWDQ1L1NXZ1JMd3NVNGJ2Nmt6UGQycjUyQzY4ZW5BUER1L1IzdnZwVlk2blh4UDdkbEh4d1JjZVRPdkxjQ3ZRL2tPN2JiUDZvWkVna1dPL1p1VDJHdC96ZHk1NHdJMmpPSzQxcnlCcFk2bmJBa2RBRERTc2pmSjVCNy9BamVQY3Z5RzRWRUVuTGo2LzVSVmNDWHVnM25yeStlOXI2SmlJZ1VSU0ZUUk00cjYvYzdXZGptL3hIUnZDWGVGNGZ5U2JQMVpPK093UjU3SEt4ZTRwSVR5UEZZaUlDQXZ5R243YzNnMDNRTHJTODB5SG4ySGd5cmw0dEREZ1MvZ3lHUllCZ0FPSDhjaFNNODFoOHVBTnVsUS9GbEhjYjl4MzhBQTZ3aEdHSFZBc1BGc2QzKzBhdUNvNEpGVGNOMFpnWjMvV0lSYXdDdFRhNDFYeHZ4TFFoN2FGMnhsN3RMR0tVdGxlczR1Vi9mamFQWFJDeU51Z01uUm9MN2ZZSHpwNmNMOU5HSk4vblBFbTlsV093WU5Wb1hPdTdaTXBlYzVFUWN2ZDdEaUcvaGYwYUR5d203YXk3TzMxNE9iT3p6RkxxK2JBb1VSN0xZL0ZPYVQzRE9lWVRRZjh5RThGaXdoaEJ5NVhQa2ZOWFBQQjl5N1ZpTXFuWDliM0xUeWYxdW1QOTFYcWgzWllQWGRZcjlFcEhUTFRFeGtkbXpaL1B3d3c5anN4WCs4ZnkzMzM0ak1UR1IyMjY3amNqSVUxd0NVQWFmZmZZWlI0OGU1WnBycnFGRml4YW5mSi8xNjlmenl5Ky84T0NERDJLeEJMODYrNU5QUG9uVDZlU2VlKzZoZWZQbTViclc2L1h5MkdPUEFUQjI3RmdjRGdkanhvemgyTEZqUFBiWVk5U3NXYlBDL1h2dHRkZll1M2N2UTRZTW9YSGp4aFcrMzdsSUlWTkV6aXRQNzJxRTQvbi9oM1BwTHp3ZDl5Y2hoK0p3UjJjUVpiZVJzeSttMkJxby8yb1F5NzhBU0lVcVlGaTloRGZ3aDRsUHQ5cTRxMmx3MXI2RkRWNGVFQzVPWnU4K0d2dVZ6eGE3bnRLb1dvL1Fld09ucFdhLzBiSlFzWnJjcVFNcjN0bVNoTVZncWRQcDFLNzFPUEZsSlJjNmJEaWlpaDBKeFpOTDdqZjM0Ymo1WXl6MXUvcVBXV3dZVm9mWnhKZWRTdTZVUGlVL096eWVzQ0VyaWp6bE83cVRuQ205Q2JuaFZhek5iZ0xBbTc0ZlgycFNRTHZzMTF0V3VQQ085WUliQ0xucHJXTFBHL0hOaXcvdGppaEM3NWdkY01qMTQxTzQxMDZwVUo5RTVQVEl6czVtOU9qUnBLZW5rNU9UdzZoUm93S0NXVlpXRnUrODh3NnBxYWtrSlNVeGJ0eTRRdmQ0ODgwMzJiVnJWN21mM2JselovcjF5LytGMWV6WnMwbE5UYVY1OCthbkhES1BIRG5DNDQ4L2pzdmwvOFhXMEtGRFNVNU81dVdYWHk3bFNyK3lCTWNOR3phUWs1TkRSa1laQytNVjRQUDVXTGZPLy9lbjErc0ZZT1BHamFTa3BKQ2RuVzIyMjdkdkh6Tm16S0JqeDQ1MDd0eVpGMTU0Z2JTMHRHTHYyN0psUy83MUwvOVBDbHUyYkdIYnRtMU1uVHFWaGcwYk1uRGdhZjZlZXhaU3lCU1I4OGJSYkMvSnJhL0FBZFQ5N1FzdWpuVmdDM1ZpNENOblgweTU3dVh6V0RpK013NVh3Z0UrY0RYaExqYWRuazZmckVCb09wdlpXdmJKRDhMT0RId1poekJpbTVqbmZTbGIvWVYxOHQ2NzhyK3hlNVAvTERJTTJpNTVFSHZYUjR0L3FNZEo3b3hCT0c3OUhGL21JWnh6UjJDRXgxWDh3OENKclZneXdaMkxjOWFEMkk1c3h0Ym1uemhuM2dOaHNjRjVob2ljbDhMQ3doZzVjaVJQUC8wMEN4WXNJREl5a21IRGhwbm5KMDZjU0dwcUtoRVJFUXdmUHJ6SWUyemR1cFZObThyL2ZhaDI3ZHJtNiszYnQ1T2FtZ3JBUlJkZFZLanR2SG56K09HSEg0cTlWOU9tVGJuLy92dUppNHRqMEtCQnZQZmVlOHlhTll0cTFhclJyVnMzTTlpVnBqekI4WU1QUHVDcnI3NHE5dng5OTkzSHBFbVRBbzc1Zk1WdnFlWHorVmkrZkRuZmZmY2R5NWN2eCtmenNXL2ZQanAzN2t4aVlpTEp5Y25ZN1hZOEhnOWVyeGVyMVlwaEdMamRic0xDd2dvOTQ1ZGZmdUdYWDM3aCtQSGpaZ0E5WHloa2lzaDU0OE1ORnF6RGJzR2RuazRIWnhLdW85WElxcHVHWTErdFU5ckYwZWV4TU12UmllU2JyMmZPOUNmNGU4dmlSeUJQaGZmZ1d2QjVDeDIzMUdwWGVwdWFiY3dwdEpYQjF2b1c4N1ZyNlZ1NDEvK1hzQWYvTUkvbFRMNGhvUEtwcFVHMzREelluVVB1dEgrQ095YzQ5d013TERodS9oZ3NWcHcvUEludnlCYmNTOS9DdmVvVGNHWmluTzZRNmNyR2QyeFB1Uzh6b21vSHArcXRpSlFxTXpPVFBuMUttU21CZnhwbDY5YjVVL0x6cG1rQ2hJZUhrNVdWeFp3NWN6aHc0QUErbncrMzIyMkdzOURRVUY1NTVSVUEyclp0eSsyMzMyN2U1KzY3N3pidlV4NEZRK2JLbFN2TjEzblBLYWhHalJvbEJrV3IxV3ErdnZubW05bTdkeSt6WnMzaXM4OCtNNmY0aG9hRzh0SkxMeFY1L2NzdnY4ekJnd2ZMMWY4ZE8zYVVlRDRqSTZQTTRSWmd4SWdSWkdabUFsQzFhbFdPSFR0R1NFZ0lLU2twWnB1T0hUdFN0V3BWNXM2ZFM5ZXVYVWxKU1dIRGhnMEI5OGtMbWNPSEQrZkREei9rcTYrK0lqUTBsSC84NHg5bDdzdTVUaUZUUk00YktiR05zRVZGa2I1aUdWZEdnZFh1eEgwMEhKdm4xTVBZdm90YTRtalpsRisvak9YdlpKZCtRVGs0Wjk0Yk1NS1hKK3pCTmY1cXJDVzF1WDlaNFdtM3dkcHFveFNXR2hlYTZ4YnhlZkVrZmxONGVxLzNWTmN0Rm1BTFBiRXY1RW1DdkVlay9XK1BtVk4vUSsrWWpmdjNTYmlXdk9FZjJUd0R2QWZYa2p0MVFMbXZDK245ZnNDNldCRTUrK1JOMHl6STYvV3lhdFdxUW0xVFVsTE10dFdxVlFzNDE3NTkrd3IzWmY3OCtlYnJvb0paMTY3K3BRanQyclhqNXB0dk5vLy8vdnZ2ekpwVmVHdWxJVU9Ha0pTVVJKczJiY3orV2EzV2dKQmRrTU5SL3BrNi8vclh2N2pnZ2d1S1BWK3ZYajMrL2U5L3MzZnZYdmJzMmNPdVhidllzV01IeDQ4SExpRXhUdFJDeU0zTjVXOS8reHRYWDMwMW5UcDFZc2lRSVN4WnNvU3JycnJLYkx0a3lSTHo5WUlGUmUvOTdQRjR6T2MvOTl4empCMDdsZ3N2REdKRjkzT0FRcWFJbkRlMnBmcEgvR29tL1U2TGlHaU9oNlVUY2pqdWxFWXg4L3hLTkFCdXU0TzB6T05VcTJJRW9hZCtvZmN2RDBxYlBKYmE3WEVNL0Y5RnVsUW1CWXZyZUhmOGlpL3pFRWFWa3dzcFZPU3I3aGR5N2Y5aGJkbTcwUEdDbFdlRG9tQXd0OWl4WGZJZzFzWlhrenZuRVh5SEU0UDNIQkg1eS9qSFAvNUJSRVRoYlptS0t5b3pmUGh3NnRhdGE3Ny82S09QMkxCaEE3MTc5NlpidC95Wkhnc1hMbVQ2OU9sQjcyOWlZaUpKU2Y3MTVVODg4UVR2dlBNT0dSa1ozSHZ2dldiaG1yeVJ6cmk0T0M2NTVCTHoyc09IQzIrOUJHQ3oyUmcvZmp4MnU1M2R1M2VmVXIvbXo1L1A3Tm16Q3gzUHpjMDF6NjlZVVhnZC9iWFhYc3QxMTEzSEcyKzh3WGZmRmQ3eTZXVHg4ZkVjT1hLRVdyVnFjZXpZTWI3KyttdW1USm5DamgwN3NGZ3N0R3VYUDRNb2I0UXpUN3QyN1ZpelpnM0xseTlueEFoL3hmRzhFZG0zM25xTGlJZ0k0dVBqbVR4NU1rODk5UlF4TWVWYm5uT3VVc2dVa2ZQT0ZhMWoyUG10bDVvWGVQQzU3S2Q4bncycFdTUmxXZ2dETE9IUnVGS2NVT1Y0cWRmOTFYazJmWXQzMTJKc3JXL0J0ZVl6LzBGYmdkOVFCM21rOFhSei9mUTBubTAvRVhMOU9Jd3FOUUIvNFozUWYzNUQ3dlM3OFIwdnZoQ0VpSnlmYnJ6eFJ1TGo0OHZjL3R0dnZ5VThQSC8yU1Y0Um4rWExsN045KzNieitKRWpSd0t1S3k2RWxWZmVlc0lMTHJpQXE2NjZpdmZlZXcrQVpzMmFtZXN6VDU0U1dwUjMzMzNYREtzQWwxMTJXY0NvWjNrbEp5ZVhPTjIxdU9teWJkcTBNZis5WU1FQ0dqZHVUSk1tVFdqY3VERU5HemJrL3Z2dkQyaC8xMTEzOGNJTEw3Qjc5KzZBUUd5MVdybnJycnNDS3ZyV3FWTUhoOE5CY25JeTllclZJeXNyeXp4M2NsOExmaTBBbkU1bktaLzRyME1oVTBST2oreE12Rm5IOEIwL2hpLzNPTGhkNEhIamN6dkI0d2EzQzUvSDVmKzMyNFhqeXRPL1RpRXN3aDkwTGt4YlQ5VVFLNUU0cUVna1RIZm1yeWxNM2JHZmxOZ1FxdGV2WUNjTDhPNVpDdDRpMWx2Vzd3SVlKYmVwZDRrNXBUYi9ocDdpdHkwNWVTcnR5ZTFDcXVTdjhTeGxPd3hmeGtIY2E3L0V0ZUo5OERqQkVZVVJVZUNIclJQSEFoNXZENk84ZkJuNzhSM1o0bjhURm8wUlViMlVLNHppcTlQbXRYQVVQWjNZdTNNQk9aOWVpK1B2cjV2YnBIaVROK0xkOHp0R2JOUHlkcjE4TExaUysxMFV3M0xxdjBBUmtZcjUvZmZmaVk2T3BscTFhdFN1WFp2bzZPZ1MyMi9idHEzSTR3Y09IT0RBZ2VLM3l5b3RoSlhWalRmZVNJMGFOY3gxcFhramhYWjcrZjRlU1VwS0N1aFBnd1lOS3R3MzhJZmZzaFRPbVR4NU1oczNialRmWDM3NTVWeHh4UldGMnYzNDQ0OEI3OXUzYjgrMGFkTTRmUGl3R1FRdEZnc3hNVEVCNFIvOGxXUHpwc1B1MjdmUG5HcmJwRWtUUm80Y0NmZ3I2dWJrNURCNDhPQ0FVZEM0dUNBVm96c0hLR1NLU0xuNGppYmpUZG1ITi9VQTNyUkQrRExUL0dFeTc1L2p4L0JscEpiN3ZtY2laTmJQUGNpTzlIU3V6MXJCZmt2VkN0L3YyeHczWVpmNHYzbFVzYm1wR2xMK29GU1MzT24vS3JUMUNFRFlpQ1F6UUJiYlp0akdRbXN5dlFmV2tQMVc0WXFCY0dKazdzN3ZUN3p6RldvWE9tZ0JSclEvUVR2bkRzZXpaVzZ4L2JaZC9QOUszQk9Ua01pU3o1ZVJhK0U0WEF2OXBmeHQ3ZTdBZnRXWUV0c2JWV3BVN0xrNXg4aWRmcmUveW0yN08zRitPL2lNN0QxcFNlZ1FsSzlYTUhtV3Y0TnorY1F6K0VDWE9jUGFsN0w1ekQxWDVCUzkvbnJnM3I5dDJyUmg4T0RCeGU2Wk9ITGtTT3JYei84dDVhUkprMWkzYmgxOSsvYmx5aXV2TkkvLyt1dXZUSnMyelh6ZnBVc1hhdFNvRVhDdjc3Ly9udFdyVjlPNmRXdDY5dXdKK05jT0xsNjhtTWFORzlPL2YvOUN6OSs5ZXpmVnExZG45dXpaekowN2w1d2NmL0cwdDk1Nnl4emwzTDkvZjZtZis3Nzc3aU16TTVONTgrWUZyUEhNazUyZGJVNHBQVmxKUlgraW9xTEt0TzcwbTIrK0NYaWZ0eFhNbmoxN0N2MDNLWTNGWWlsVUFNbHV0ek5uemh3KytlUVR2dmppQzBhTkdrWGp4bzI1NjY2N2lJMk5wV0hEaG1SbVpwcGZ2NHlNREJvMmJGaXU1LzVWS0dTS1NDSGVJL3Z3SnUveWg4bThRSm15SCsvaDhsZTRQSnRjR0pyRzBSMC9BK0IxV1VuM09DdjBsK0QyMnY2MU5lNnZaekdzc1k5WWUrRVJ4WW93SEpINGl0a1Bzenh0eXZTc2dvSFVGY1RLckg5QjdtVnY0MTcxY1pIaC9uemh6ZGdIenZMdlQxY2hKNVk3ZTNQTzhITkZnbUR0MnJXTUdER0NEejc0b01ocHROT25UdzhZTWN1YkJycGt5UksyYnQxcUhqOTV1bXk5ZXZXb1Y2OWV3TEc4b2tIMTZ0V2plM2Yvekl1ZE8zZXllUEZpNHVMaXpHTUZ2ZnJxcTZ4ZnY3N1E4WUxQTG91OElqeHIxNjR0OHJ6WDZ3M0t5R3Q1WldkbmwvdTVCZmNxOVhxOTFLeFprNW8xYXpKaXhBZ3pFRStlUEpubzZHZ3V1dWdpczFKdndiQzhlZlA1KzBzeGhVeVI4NW5YZ3pkNUY1NTlXMC84c3dYUC9tMlErOWY1NFRrdDAyY1c0K25YM01MYUdSUGhFckNHdXRsejFFM1NnV1RDRFFkcmZENmFoOW01S3Jwd29ZYWkvSHcwaTMyMzNBWkE3VDlYRVJrWlJyb2xsN0t2d0NsZHNBdi9sS2pnVk5rS2hpZGZkbXIrTk5ZVGpQQnFFSDdpcTVPYmppL2pwTjlZT3lJeEltdFY2TG1sOGpnRGloSVZ4YkRZTVdvVVhmblFiRk9sSnI3TThwWFpyNUFpdGpBeDR2S3JLWjY4NTZqWjVuUnVZUktNNnNDbnlDaGhqenVSeWhJYUdzcXp6ejVMZ3dZTmlJbUp3VzYzYytqUUllYk9uY3QvLy90ZkFMS3lzdmp4eHgrNTdiYmJDbDEvcXRObGkzTDA2RkdBZ0hXRXBibjExbHZOOExsanh3NG1UdlRQVkhqMjJXZk44UHZERHovdzg4OC9sNnN2Snp2VkxVdzJiZHBVN0Fob1FhVnRhUklXRnNZYmI3eFJZcHZEaHcvejFGT0ZpOGNsSnVZWGVpczRYVGJ2djQvTjVvOVZCZGV1cmwrL251enM3SUE5Tk04WENwa2k1eEZ2OGk3Y085YmgyYjRPNytIZGVQYit0WC9ENW5WYXlVcXFTblRyTkk0Y3N1TnoyWGp4RW4rQUduYkl4NFliQnBGN2FRemU5RXdhZmZVbC80d3RXL24wWTA0MzQwT2k4VjEyS2E2OUI3ajIrSGJjUkZPclJYQzNNRG1UTEZYemZ4TmUwUURsMlRnVHo4YVpBY2ZzVno2SHJmMWQvdnVuN3lQbmkxdkFsVjhzd2RLZ0c0NWJKbGZvdVVVcXNNYlNsNTFLN3JRNy9DSGFWMFJJY2tTQjFVSFlrTUtWQ2dzS3ZYMFczaU9iY0MxL0QrL3VKU1cyUFZWR2FQNzZMZStoOWVUT0dPUi80L05pVkd0QTZPMnp5QnZhOCt4Y2lPdVh3bE9GVCtjV0p2YUw3OFlTVi95MkFjSG0yYmNHejJaL2hVaWpldk16OWx5UnNyTFpiT1lXSDNucTFLbkRQZmZjdzIrLy9XYUdwK1RrNUNLdkQyWjEyYnlpUVFYM3dDek9xNisrU214c0xOZGNjNDA1SGJWZ29hR2ZmLzZaWjU5OUZpaGI0WitpK0h3K3Z2LytlMTU5OVZWYXQyN05oQWtUdVBycXEybmJ0aTBBMzMzM0hUazVPZnpuUC84cDloNlptWmxCR1FITnpjM2w3YmZmTHJYTnlTd1dDM1BtekRIZjUwMlhIVEZpQkczYnRpVWpJNE9NakF6Y2JqZUxGaTB5MitYazVQRGJiNzl4M1hYWFZianY1eHFGVEpHL0twL1hQenE1WTUwL1dPNVloeStyL0JzMWw4YUlxSnIvVDNnMFJrUlZMRldpTWNLak1DS2lNYXBFWTRTRWdzMk9ZYldEelE1V0c0WXQ1TVMvN1dBOVBRVktMQ0VlcXRmTkpuTnJQQzYzaTFvdGpwcm50dFJ2Z2VXNnE0aGN0NDZHNzMvTzVQclZTcmhUdm1OT056MjNwZUdhT2g2QTZCZGY1dDVPUG5JUGVqQ3N3UjFoOFI1Y0M3NGlpdnJVYWxkNm01cHQ4Z3YxbEVIQkg5eTlSM2VWczZkQVJEeGtwNEhYWGVScFMrMzh0VFJHZkFzY3Qwd205Mzkzbk5ZcHAwYVZtamorL2hxdWhlTndMMzhYREN1T2ZwK0QxWUZ6OXNQNGpwMm9JR2l4WTc5aUZMYm1QY2o1dkJmWjQ0c3ZWR0dwY1NGRXhHT0ppTWRSLzIvKzZySVpoNExiNytnRzJLOTZEdS9lMy9Gc25vMG42ZWY4TlpuWmFXUy8wdzczc25ld1hmSWc0RjhENjB2ZjY1L0NXNEI3K1h0WWFyVEdzMmsyN3JWVGd0cEhZcHRqalQyRFljOCtOVDlraHBSOWRFYmtURm0yYkJsaFlXRm1WZE04eWNuSkFkdGQ1QlYrbVRKbENxdFhyeVloSVlHRWhBUisrdW1uZ091S3F5NExjTkZGRjVHV2xzYUlFU1BvMjdjdlhicDBNYzl0Mzc3ZERMU3RXclVxdGQvcjFxMWovLzc5VktsU2hWdHV1UVdBWDM3NXhUeS9hTkVpcGsyYnhxMjMzbHJxdllyaWRydDUrZVdYK2Zubm42bFRwdzZMRmkxaTNyeDUvUGpqajN6NDRZZHMyYkxGSEZtTWo0OFBDTlFGbldyaG41T2Q2blRkWDMvOWxlblRwNU9UazBOMmRyWTVXanh1M0xpQWR1Kzk5NTQ1N2JoTGx5NHNXYktFMmJObksyU0t5RGt1SnhQWHB1VzROeTdCdFhrNVpGZDhzM2dqUEFwTFRDMHNzUWxZWW10aGlhbU5KZGIvajFFMXZseEI1a3p6ZVF6Y1I4UEpjTHV3aGp2TkVQaS9MUjZ5ZWw2UEE4aHQwSkRjNkVqMlpPWlF0MHBvaWZmNytXZ1drMnJXSmVlRFo3RUNrVjlQNTVXV1IzRWNpYVZxM1dLcXRwYUZOUVJzSjU1ZFlHMmtjK1o5K0lvcTZ2UGdHclB3ajNQbXZmaGNoVWRRQ3hhS01SeFIvbldibmx4d0Y3MTlpTFZCL2pkMjc0R2kxOUtVeEg3SlE5aGE5Y0d6NHpmY2YzNk5kM3Qrd1FjaktnRkx6Y0JOcUMwSkhVNEV6VHRQUzlBMHFyZkNjZk5IR0ZWcVlqbm8vMXJZcnhpRnBlNmxBSVRlT1llY0wvcmlPN0laUi84dnNTUjBBTURSNTBOeXZ1aGJiSitzamZNMzVNYVZqWGYzVW94cWpZTGFkOXVGdDRKaHhWS25FM2pkZUpJS1QwOXpMUnFQVWEwaDFtWTNudmhzVCtFOXNobnZyc1VZVVhYQUhvWmo0SC85KzNwMnZBZWZNd1AzMGplRDJrOFJ5YmQ2OVdwbXpKaEJuVHAxYU4yNk5SRVJFYVNrcExCaXhRcXlzLzEvUjl0c05uTks2dTdkdThzVWRrcWJMbHV3Y3FyWDYyWFNwRWtBTkc3Y09LQ1FVSEZTVS8yRit2S0tCeTFidG93dFcvekxIWHIwNk1Hc1diUDQ4TU1QYWRHaVJhbjNLc3IzMzMrUDErc2xJaUtDalJzM01tL2VQQUFHRFJwRTNicDFTVWhJNEljZmZtRDE2dFc4L1BMTHhNYkcwcnAxL3BLRkFRTUdNR0RBQUFEMjd0M0xuRGx6cUZXckZqMTY5Q0FqSTRNZmYveVJRNGNPTVhqd1lBQWlJaUtZTm0wYVBYcjBLTFpQMWF1WFhJbmM0L0dRa3BJU2NNeG1zd1ZNbHcwTkRhVjY5ZXBFUmthYTI1VGNjTU1OZlA3NTUzaTlYbXJYcnMyOTk5N0wwcVZMU1V4TTVKZGZmaWx5TGV4Zm1VS215RG5PbDNvQTE0YUZ1RFl1d2JOei9hbXZsUXFOd0ZxN0tkWTZGMkN0M1FSTDlmcFk0K3VDSTd6MGE4OVMyL2RhcUJ0OW5OcU5zc25hR284NzA0V3RpcE1majBVUnMyb1p4OU9PWUwzc1VuWlBHRSsvRHoranpiclZkTXpJNUpiYTBWUU44Zi8xZU16cFptcmFjUmI2ckd6dDNSdkxkVmRoQlR3Zi9vZExWcytqWnNNUU1vMGNJc0pQdmNxb3JlTzkyTHMrV3VoNDZQM0xTcjIyYk9zMi9mZHhyL3E0eUdtVjFzWlhZVlRObjZibDJibWcxSHVlekFpUGhaQklmK2p4dW5FV0NKbTJkbmVSWDdYRjdkK1NBN0FrZE1SeDg4ZitvQmxFMW9RTzJGcjJNUU83RVYwUGE0dGUyQzdPL3kyNForZENmRWY4MDhYZGE2Y1FjaUprR3ZFdENMbnhkWnd6N3kzeTNwWkdWeGE0eHdKd0I3dElrb0cxVlYvem5mdlByNHR0NmZ6K01VTGptMlBFTkFiRGlxMVZYNXk3RmhONjV4eThLZHZBZVJ4Qy9WV1U3WmNOaDl3TTNLcy9DWEovUmFTZ3ZYdjNzbmZ2M2tMSExSWUx3NFlOSXlFaEFZQ0JBd2VXT0xxVk55TFhvMGVQUXROd0M4b3IrdU55dVJnM2JoeXJWNi9HTUF3emRPWEoyMmJENWNyL1hyVm56eDZ6Q21xZE9uVklUVTFsd29RSkFIVHUzSm1oUTRlU25Kek04dVhMR1R0MkxKZGRkaGtBSzFhc0NGZ2ZlWElnQXpoMHlEL0R3K3YxVXIxNmRmNys5NytiMDJGdnZQRkdjMlRVWXJFd2V2Um9oZ3dad3NHREIzbnV1ZWQ0OTkxM3pTRDR2Ly85ajR5TURBWU9ITWlHRFJ1WU5tMGFOV3JVNEthYmJpSTVPZG5jejdObno1N1VyRm1UY2VQR3NYdjNickt5c2hnN2RxejV1UXNxYnNweVNkcTNiOC9mLy81M2poNDlpdDF1SnlvcWlucjE2ckZ0MnpacTFLakJraVZMV0x0MnJWbUI5KzY3N3lZaElZSHUzYnN6Zi81OEprMmFSS2RPbllpSUtGdmRoNzhDaFV5UmM1QW5hUTJ1eEdXNE55N0NlMlJmdWE4M3F0WEVXcjArMW9TbVdCTXV3Rks3Q1piWTB0ZHVuR3NhMS9jQS90OGd1K29jSWlMTVArcDZlT2RoWHF2L0U1dC9tTTNFN2R2SXV2MTJqRUYzc0k0N1dMRnhLMSt0V0laM3IzKzZrZEU0Z1dOWGRNZGVweFo1WTdaVjNuaWJaM0ovNStxMlZmRGsyQW1yYzdTSXA1OGpIRkhZdXo5dHZ2VWUrQVBmNFUzbHZvMVJKYitFZnNFaU5VWlVIV3p0N2pEZnV4YThoS1Y2U3pOSVdlcGVRa2pQZHdPbmN4cldJdmVGTkd3bGpUVG4veUJoeERYTDc4dmhUYmhYZjBySTMvTkwxL3VTLzhRNWQ3ajUzck54QnU2YWJjdzFvOVltMTJMLzIyTzRGZ2FXcmljOExtQkV0cVJ0WEU2VnBkRVZHRlg4Vll0eFplSFpNZ2NqTExib3hxN2o1SDQ3aE5BQlUzRXRtb0Q3ajg4Z05Cb2NVZWIwWk8rdWhWanEvdzBBKzVYUDRITm00dGt3cmVqN2ljZ3B1Lzc2Ni9GNnZXellzSUdEQncrU25aMk4xV3FsZXZYcXRHblRoajU5K2dUc0dkbWdRWU1TOTVETTI0cWpUcDA2cFc3ZGtaaVl5UGp4NDltOWV6ZUdZVEIwNk5CQzAzYnpwdW4rOGNjZkRCczJESnZOWmhiSnlkdlA4Nm1ubmlJdExZM0l5RWlHRGgwSytOZUtEaG8waU1PSER6Tnpwbit0L2RHalI4M3Bva1hKeXNwaThlTEZBRFJzMkpDZVBYdnk5dHR2NC9GNHVPU1NTM2pvb1ljQzJrZEdSdkw4ODg4emRPaFFqaDA3eGpQUFBNTnJyNzNHZi83ekgzTzdscENRRUhyMzdzMmJiNzdKb1VPSFdMVnFGUjA2ZEtCTm16YXNYYnVXNmRPbjg5QkREL0hvbzQ4eWJOZ3dWcTVjeWJmZmZrdXZYcjBDbmhVV0ZzYjc3NzlmNHRkejkrN2RoUXIvMk8xMmxpMWJSbXBxS2xGUlVhU25weE1iRzB0S1NncDkrdlFoTkRUVURKaVhYWGFaT2NJOGFOQWdsaTlmVGtwS0NzODk5eHhqeDQ0dDk5Nmo1eXFGVEpGemhQZlFUcHkvejhhMStvZHlyNjIweENWZ2JkUVdXNk0yMkpwMndJaU1PVTI5UEh0RmgrVlA2NTErYXpqZ3BVdDFPeDMyZjhjTHc1ZVEyS0U3M3R2NjRXalpsS3lXVFFPdXpmdDJZUG5pdjF5MDlqZmViSDZNM0lOUnBLVjdxTkdvNGdIVGR6eWxVRFhXa2dSV0Z0MVc1SnJNSXArVGRkSnZieDFSL2ltbDBmay82TGdXdlZybWZnVDBLVHEvY0pBM05XLzlrRUhJRGVQQmRxS2dVbTQ2N3ZWVHdYV2NFSHM0MWd0dUFQd2pxZGJhK2V0TUxUVXZLdmUra0VhMXdqK3NlYmI5Z0d2aE9CeDlKNFA5UkdXLzQwZkluWEVQbkRURjJQWHJDMWlxdC9SUFVRVnNuUi9BZTNBZG5xM3p6RGEyNWpkaGhsbVBzOGhwckJWbDczaGZmdjgzZmVmdlo4R2loQ2ROVC9jZDJVejJwRXZOejJPcDNqTC9YTW8yY3FjUHdqSGdxeFByZUExQ3J2cy9uTTdNMHhLUXp3ZmVnMnZKL2J4WGtlZHNYWVpoNy9LSXY5MmVwZVJPSFZpb2phVk9aeHdEcHBhNURWRHNHdUd3UjNlYXIzTy82bzkzYitGWkRZNytYNXBUeE12U3hyWGtOZHhMOGl0dkdyRk5zY1EzeDlyNGFxd3RpdjdjNHRlb1VTTWVmUERCTS83YzExOS9uZG16WndQK3NQam9vNC9TdVhQblF1MjZkKy9PdDk5K3k0NGRPd0xXTElhSGh6TnMyRENlZU9JSmtwS1NjRGdjdlBEQ0MrWklZa3hNREE4OTlCQlRwa3loUVlNR0xGaXdnSXN2dnBoKy9mcVo5MWkyYkJrelpzd3czMGRFUlBENDQ0L3o4Y2NmTTNqd1lFYU5Hb1hINDZGOSsvWTg4OHd6V0szV1F2MXIxS2dSano3NktDKysrQ0pKU1VrODhNQUQ3Tm5qLzRYbGpUZmV5RC8rNGQ5THUxT25UaXhldkpqdnZ2dU9EaDA2MExOblQ5YXVYY3NQUC96QVhYZmRSWXNXTGVqVnF4Y3paODdrbzQ4K29rdVhMZ0ZieGxnc0ZtcldyQm53N0pkZWVpbGdhNWk4c0ZpMWF2NSsyak5uemlRMU5aVk9uVHJSclZzM0prK2V6RTAzM2NTMGFkUEl6YzJsVnExYTdOaXhnMXExYWdXTThzYkh4ek4wNkZCZWV1a2wvdmpqRDc3ODhrdnV1Q1AvRjY5L1pRcVpJbWV6bkV5Y2EzN0d0V0pPdVNyQldxclh3OWFvTGRaR2JiQTF2UmdqSXJyMGk4NVRGOVlPWVdydFRIYWx6bURzcUFWc3M4UnhMS3dLR0FhRzRjTmVKWXpxeWJ1Snk4M2t5ZHJIQ1krT0lHZGZWYXJYeThaV3hSbVVQbmpXZllsbjNaZGxiaDgySXNsY2s1bnplYzlUV3ROb3hMZkUwZlB0Z1BXRTdsVWY0ZDIxc09nTENsYUNyWGNwbmozTC9GT3pEUXZXcHRkaFJPU3ZjZkVlOXE5YnNWLzVESmE2bDVqSG5RdGVBcWQvbmJCejlqQWNvVld4MUR0UnNDTHMxSC94WWNRMHhuWmg0T2JpN2hYdjQxcjVBYUVEL29zUjVaK2Voc2RKN3N6NzhHVVVzYUc0MTAzdXR3OFFlc2QzNXFoc3lBM2p5VG04R2Q5Ui93L3p0dGI1aFMrOHV4YWJuNlVRUnlSNHlsYXB1Q0JMWExPQXI1ZHI1WWNBK0hJSy9DSWp0Q3FXaGxmZzNiLzZwR2ZhTWV4aDJEc01NZzk1OWk0RFR5NjVNKzhsOVBZVG44dXdZcW5aUmlHenJJNGZ3WmQxQkNQK1JKR2o4Mnh2VkYvS1Zqd3BXekZpR2xFNEZzalpvRmV2WHF4YXRZcU9IVHR5NTUxM0JnU2pnaUlpSXBnNGNTSzdkdTBpSXlNRG44OUhhR2dvZGV2V0pUdzhuTEN3TUNaTW1NRG8wYU1McmIvczNyMDdYYnQyNWNzdi9kK25ZbUppQWtaWDkrMHJQS09xYTlldWRPelkwUnlCM0xScEU4OC8vM3lKbzNoWFhIRUZXN1pzWWZQbXpkeDExMTI4OTk1N3RHM2JsbnZ1dWNkc2M5VlZWN0ZwMHlhemN1NmxsMTVLVEV3TWJkdTJKVHM3bThqSVNPNjY2eTZXTGwzSzVjUENOallBQUNBQVNVUkJWSmRmWHFhdFEzSnpjNHRjSDN2dHRmblZ1WjFPSjlIUjBmenpuLytrV2JObVhIUE5OUmlHUWI5Ky9iQmFyU3hhdEloMzMzMlhsMTU2cWREV01WZGVlU1ZKU1VsczNibzFJSnovMVNsa2lweHRmRDdjVzFmaFdqa1gxNGFGNEM1RGtERU1yUFZiWTcvd2N1eHR1bU5FeFozK2Z2N0YxSSt4TVNrbUhVakhmU3dVZDFZSW5tdzd4NDY1T1daNGlLNW1JY1lSVGxiVmRHS0svaDUrYnJBNXNIZCtBRnZud1dESi8yYnYrZk5yWEwrK1dPeGwzdFR0V09QOW8yUzJ0bmRnYTF2MGIySjl4L2JnTzV5SS9XK1BZV3QvZC83MU94Y0VCbW1QMHg5K0J2NFhiL0pHUE50K0lxU1hmMTgyM0RuNGp1NHVkRzhqUEFiQ0MvL1o5bVVkeHBlMkE2TjZLOENINjhlbmNHK2VUV2ovcVJqVkdwNW81TVU1NXhHOCsxY1YreGs1ZmhqbmQwTng5UC9TUDJJWUVvbWo5eVJ5UHUrRlVhM1JpZnVmNk9LV09jWGVKbXpJeXVLZlVRTGY0ZnlpRXQ0ZHYvcjN2d1J3WnVKTDMyZUdaVWZmVDh0MFA4OUcvM1E3c2c3am5Ia3ZqbHNtNC96NVdUeUozNXhTLzg0MzNsMkx5WjA5Rk1NV1J1aWRjL3pUa0t1WFhxM3pMeWNrRXZ2RnBWZjFsT0I2L3Zubnk5U3VZY09HVEo0OEdZdWw5Q0o4Rm91RmhnMGJGbm51NG9zdjVyUFBQaXR5bEJIODAwWHZ1T09PSWtmaGV2VG9VV1NobmYvUDNuMkhSMW5tYXh6L1RrdUZFRnJvU0VlS1lPZ2lpTmdReFJVUUZCVGxxQ2k2cTJ0QnhCVmQxN1VCNmlvaUttSVhYVkJrNlFvSU5wcUZqb1RlUVFnSmhQUk1lODhmWTRZTWswWkk4cWJjbit2eU9QTzg3ZmRHM2NPZHA0V0crbjdaTm5yMGFGd3VWNkdHaVk0YU5jcGY2NXR2dmhuMFhwZGVlaW05ZXZYeXo3VjBPQng4OXRsbi9qMHF3UmVvUC83NDR6emY1V3hEaGd5aFE0Y09XSzFXTWpNenNWZ3N0R2pSZ3M2ZE8vdlB1ZTIyMnhnK2ZIaFFQZG5QNk5XckY5MjdkOC96SFVlTkdvWGI3YTQwUTJVQkxJYWhYWTFGeWdSWEpzNWZGdU5jT1J0dllpNDlMV2V6V0xFMTY0ampvajQ0T3ZUQlVxVndXM0NVRi9sdEkxSFo1ZXpKekpqY3R0QzlLN2IyTitQbzllaVpPWDhBaGhmMzJxbTRWdVUvVE5ZUzA0NndFWE1EZ21rUXcwUFczTkhZVy9iRGxxUFh6NGovbmN5WnQrVGU4MmNQQTNkbXdENlozajgya1BYWm9PQlRlenpnWHlESnZla3pYTXR5ekprSnIwN1lzQzl4L3o0Yjk0WlBDYjNsYzk4MkxuOXlmZnMwN28xNTc4R1drNlBudzloN1B1ei83dGsyRnlNenlUOW5FNitiakxjNlE2WnYyTHFsZGx0ZkNEbFByaldUc1ZoczJEdmVTdGFDQndMMjRMUzF1WkdRNjE4bjU5elQvTGczemNDMTdLbkFSa2ZFZWZmRTVSeWlXWm84VzJiaFhESU84UDE3SEhMdHBBS3VPSC9PQlEvNHQwMnh0YnFPa0wrOFZlTFBMR3VNVS9zd01rNEZiRUhrM2ZjZDFxYWx0MHBtMXB5N01OTGlDYnQ5WWFrOVUwVE9uM295UlV4bUpDZVF0WEkyenJVTEliUGdMVWVzZFpvUzBxVWZqaTc5c1VTVzV5NDFLWFVXUzhDd1Z1UDBJWnlMSDhWNzVOY0NMelhpZnlmejQvN1lPOTJGdFhvVDM1RFFiSm5KZUUvdHdiM3hNOStLcmMydk9uTmQ0aTR5di9xL3ZJZVdGdGZxckJtbnlQeDhNR1FsWTZuV0NFdlltZjgyWEt2K1UraUFDZUJhOHdiV3hwZGdiZWliMTJTSnJJVzEzcG5BNmoyMHhoOHdmUXd3aXJpcWMwNVpLYmgrZXcvWG1pbSs3V1p5OE1UTkkrdjBJZXp0Yi9iTmYzWGtNZ1RNNDhKSStRUFB6cS94N1BvbWx4ZXJYRU05ejRkbiszeC93TFRXdXhoSHJ6RUZYRkV4V2FvMzlZOEdNRktQNDF6MEVONURhd2taOEFhMkMvOWljblVpVXBZcFpJcVl4SHRrRjFrL3pNUzErZnNDdHgyeGhGZkZFWHNsamk3OXNUVnNuZSs1SW5ueGJKbUYwNVZPeUpYL3h2WHJOTnpyUGdCUDRlZVZHb203Y1MxN3NzRHpuRXYvUVVoSUpKYUltbVROdXcreUN0NUQxTHYvaHdKN3I5MXIzOFM5OXMyOFQvanpPY2JwUTJUT0dFam9UUi9oUGJiNTNQZUhOTHc0Ri82ZHNEc1c0bHIvTWU2MVU4RWVpcjNETU94ZFJ1SGVFZGhyYVp5SUkrUFY1dWYyalB4NGN0L0wxSHQwUGM2ejUySktpWEJ2UExQYXNhMXBYOTgyTVpXYzUvZXY4Qjc2Y3p1a2paOHBaSXBJdmhReVJVcVRZZURldG9xc0g3L0FzNitBMVRPdE51eXR1eEhTdVIvMmRyM0FwdjljeGVkOEFvMW4rd0l5ZG43dDI2K3l4Qmc0Ri90VzJTelo1K1FqTTRtc1djUEFuWHRnSzRpUmVweU02WDNPOVA2NU0zR3Yvd2ozaGsvOSszeEt4V1VrbjlubjBIYmhBQk1yS1R1c2pTL3hmODc1OHhFUnlZMytQNlZJS1hIL3ZwTE1iOTdEZTd5QU9VMWhWUWpwTVlEUVhrTzBnSStVak5JSWZtYUZ5NXpPZHlodWJzTkxEUTk0aW1Gb3JKUnA5b3VHWVJpK2Y0Y3QwUmVZWEUzWllNM1JtMnVrblRDeEVoRXBEeFF5UlVxWVo5OFdNaGU4V2VBV0pOYWE5UW5wTllTUWJ0ZUJJNzlONTBWRXBDVFpMM213NEpNcW05Q29NNS9QWVppOWlGUk9DcGtpSmNSN2JDK1pDOS9DdlRQLzdReHNUUzhpdFBmTnZpR3hsc0t0SENraUlsTGFzaGZERWhFcGlFS21TREh6Smh3aDg1dnB1RGQvbi9kSlZodU9EcGNUMm1jWTFnWXRTNjg0RVJFcFVQWUNOd0RXUmoySzVaN3IxNjluMnJScEFQNi9aNHVQaitmcHA1OEc0S21ubnFKUm8wWkIxNmVtcGpKcDBpUUdEaHhJcDA2ZGdvNlhodEJoczB4NXJvaVVQd3FaSXNVbEs0UE1wUi9nWERVbjc5VmlMUlljSGE4ZzdMcDdzVVRYS2QzNlJFU2tVTEptRGZOL0xxNjlRVk5UVTltN2QyK3V4MXd1bC8rWTB4azhGTlhyOVRKdTNEaDI3dHpKcjcvK3loTlBQRUdmUG4xNDl0bG5PWHEwRVBzcTU5QzllM2Z1dXV1dWMzOEJFWkZ6b0pBcFVneGNtMWFRdVdBcVJuSmludWZZMjF4QzJIV2pzZGJKZjVzR0VSRXAzNVl0VzhiczJiTUQydExTMHZ5ZlI0OGVIWERNN1Q2elVOWnp6ejFIYUdob3dQRjc3cm1IKysrL24vSGp4NU9lbnM0TEw3eEFTa29LaHc0ZDRzQ0JBK2RVVzVNbTVlei9CNlVldzBnN2dXdjFhMlpYSW1JS1I4OUh6QzZoU0JReVJjNkROL0VJR2JOZndiTm5RNTduMkJxM0pXemdROXJmVWtTa2traEtTc3F6MXhMSTk5aVJJMGVDMmxKU1V1alNwUXVUSmsxaTdOaXhaR1JrTUhYcVZPNjg4MDZxVmFzR3dPSERoNWs1Y3lZQUR6MzBFQTZISTlmNzE2OWYvMXhlSlVET3ZXeUxxNGUzSUVacVBLUW40RjQ5dVZTZUoxTFdLR1NLVkNadUoxbkxQaWJyeDFuZ3lYMnJCbXY5Rm9SZE93cjdoY1V6bjBkRVJNcUhybDI3RWhVVkZkQzJjK2RPNXMrZkQ4QmpqejNHNU1tVGNibGMxS3haazBHREJ2SGVlKzhCY01jZGR4QVRFeE53YlpzMmJRQm8zYm8xeno3N0xCTW1UR0Q4K1BFa0p5Zno2YWVmQW9FOXBRc1dMTWkxcnJmZmZodXIxVm84TDFsS0RBeXdoeEgrOEhhelN4R1JjNkNRS1hLTzNMLy9STWE4TnpHU2p1ZDYzQklSUldqL2V3anBOa0NyeFlxSVZFSk5talFKR3BZYUhoN3VENW45K3ZWaitmTGxiTml3Z2RqWVdIcjE2dVVQbVQxNzlxUjU4K1pCOTh3V0d4dkxqQmt6Y0RnY0xGNjhPTmRlMGJ4NlNnM0RLT29yaVlpY0U0Vk1rY0xLU0NYOXk0bTR0LzZVNXltT3J0Y1JkdjFvTEJIVlNyRXdFUkVwVHNXMVZVZHljakpqeDQ3MWYyL1dyQm5nbTVPWnZXRFAyclZyMmJ0M3IvL1lwRW1UQUtoV3Jaci84OW15aDhMR3hzYnk1Sk5QQXZEZi8vNlhmZnYyRVJzYlMvLysvZjNuSGpod2dNOCsrNnhZM2tkRXBMQVVNa1VLd2JON0hlbi9mUUVqNVdTdXg2MTFteEUrZEN5MlJtMUt1VElSRVNsdXhiVlZoOXZ0em5mK0pmaFduVTFOVFExcWo0Nk85bjkrKysyMzJiaHhvLzk3M2JwMWVmYlpaNmxYcng3MTZ0VUQ4QStiN2RpeEkzMzc5dldmdTJuVEpvVk1FU2wxQ3BraStmRzR5Rno0dG05Ymt0eUVSaERXN3k1Q0xoME1sdkkxejBWRVJFclBIWGZjd1FVWFhPRC8vdW1ubjdKLy8zNWlZMk1aTUdDQXYvM25uMzltNmRLbEFkY2VPM1lzSUt3Nm5VNjJiTm5DbTIrKzZXL0xYakJvNGNLRi9QampqLzcyakl3TS8rZS8vdld2QUF3ZVBKaCsvZm9WMDV1SmlBUlR5QlRKZy9mWVh0Sm4vQXR2L01GY2o5dWFYVXpFclU5aGlhcFZ5cFdKaUVoSjhoNWE2LzlzYlZROGk3ZDE2TkNCamgwNytyL1BtemNQOEszMmV0bGxsL25iRXhJU2dxNjk0WVliNk5LbEM3LysraXRyMXF3QmZBdjk1TlpMbXBDUWtPczk0TXhjelZPblRoWHBIVXByUlZrUktmOFVNa1hPWm5qSit1Ni9aQzM5QUx5ZTRPT09VTUt1djQrUW5vTkt2ellSRVNseFdiT0crVCtYVkxEeWVyMEFoVnJ0dFV1WExvQnZqbWQyeUd6ZXZEbVBQZlpZa1o3ZHFsV3JJbDBuSWxKWUNwa2lPUmpweWFSLzhqU2V2WnR5UFc1cjFJYUlFYzlncVY2M2xDc1RFWkdLeE9sMEF1UzVuMlZCYXRldXJTR3ZJbEptS1dTSy9NbDdiQzlwN3oyT2taekxNQ09ibmRDcjd5UzA3M0ROdlJRUmtYeDk5ZFZYTEYyNkZJL256R2lZVjE5OWxmRHdjUC8zdzRjUEE3QjgrZktBUlgxT256NE4rSG90UjQ4ZURjRE5OOS9NbFZkZW1ldXpaczZjeVhmZmZWZW91aTYrK0dMdXYvLytjM3VaSERKZU9iTXRpNGJPaWtoK0ZESkZBTmVHYjhuNFlpSjRYRUhIckhXYUVESGlHYXgxbXBwUVdlVmxpVzZDa2FRL3hJaVVGWmJvSmdXZkpJQnZYdVRaOHlYLytPT1BYTTg5ZmZxMFAxam01UFY2L2ZmSTdYak8reGEwZ20yMnVuVTFDa2RFU29kQ3BsUnVIaGNaY3lmaitubGhyb2NkbmE0aGZPaFlzQlZ0T0pNVW5lM0NBYmpYdmxud2lTSlNLbXdYRGlqNEpBR2diOSsrTkdtU2V5aFBTMHZqNDQ4L0pqMDkzZC9XcEVrVGhnd1prdWY5THJ6d3dxQTJsOHZGdEduVCtPR0hId0RmSHB5REJ3L085ZnBseTVheGFWUHUwMEJFUkVxQ1FxWlVXa2JLU2RMZWZ4enYwZDNCQjIxMndtNzhPeUU5L2xMNmhRa0FqdTczZ3pzRDc3NGY4U2J1TXJzY2tVckxXck1sdG1aOXNYY3YrakRMOHNiYXNQdDVYZCtxVmF1Z3hYVU9IanpJaWhVcldMQmdBZW5wNlZTdFdwVzc3NzZiTjk5OGsvMzc5N05zMlRKdXZmVldMcjc0NGdJWEEwcE5UZVdCQng0STZNSE1iNDVtWEZ5Y1FxYUlsQ3FGVEttVVBBZTNrZjdCUHpEU2c0Y2dXYXJXSUdMazg5Z2F0eldoTXZGelJPSzQvR200M094Q1JLU3lDUjAyNjd5dU53eUR3NGNQRXhjWHgrKy8vODc2OWVzNWR1eVkvM2kzYnQxNDhNRUhxVnUzTHZYcjEyZkNoQWxzMnJTSlRaczJFUlVWUlljT0hXalJvZ1VOR3pha1RwMDYxS2hSZzVpWUdBNGNPQUJBVWxJU1NVbEpPQndPSWlJaU9IMzZORnUyYlBIUDRUemJpUk1uenV0OVJFVE9sVUttVkRydW5iK1MvdEY0Y0R1RGp0a2F0eVhpemhleFJFYWJVSm1JaUpSM1hxK1hKNTk4a25YcjFnVzBSMFpHMHJ0M2IyNjQ0WWFBWHM3WTJGZysvUEJENXMrZno0SUZDNGlQajJmbHlwV3NYTG5TZjg2SUVTUG8zNysvZjJnc3dCVlhYTUhkZDkvTnJGbXptRDkvUHVucDZZV2VteWtpVXRJVU1xVlNjVzFjVHNiTUYzUGQvektrNTBEQy92SWdXRzBtVkNZaUloV0IxV3JsNmFlZjV2SEhIeWN6TTVQWTJGaTZkZXRHYkd4c250dVZSRVJFTUd6WU1HNjU1UloyN05qQnVuWHIyTHAxSzd0Mzc2WnIxNjZNSERrU2dOR2pSek4vL253ZWV1Z2hZbU5qQSs1UkduTXl0YUtzaUJTV3hUQU13K3dpUkVxRGM5VWNNdWU5RVh6QTVpQjgyRDl3ZEx5aTlJc1NFWkVDZWJiTXdybGtIQUMyOWpjVGN1MmtFbjFlY1d6VllSZ0dGb3VsdUVyeTgzZzgyR3lWNTVlaEdXOTFCbWNhNFE5dk43c1VFVGtINnNtVVNpSHJtL2ZJV2pFaitFQllKSkYzVDhKMlFidlNMMHBFUkNxc2tnaVlRS1VLbUNKU2ZpbGtTc1ZtZU1uNFlpS3VkVXVDRGxtcTFpRHl2dGV4MW01c1FtRWlJaUxsUzlhc1lmN1BvYmZNTkxFU0VTbnJGREtsNG5JN1NmLzBHZHh4YTRJT1dXdldKL0sreVZpcTFUYWhNQkVSa2ZMSGUyaXQyU1dJU0RtaGtDa1Zrek9EdFBmRzR0bS9OZWlRdFg0TEl1LzlENWFJS0JNS0V4RVJFUkdwMlBMZjdWZWtIRExTVDVQNjFvTzVCa3hiczQ1VStkdWJDcGdpSWlKU1pxMWF0WW9wVTZhd2I5KytYSTkvL1BISGpCa3pobVhMbHBWeVpTS0ZvNTVNcVZDTXBIalNwajJDTi9GSTBERjcyMHVKdVAxWnNPbGZleEVSeVp1MjZwRHprWm1aeVNlZmZFTDc5dTNwMmJObndER3YxOHZFaVJQcDA2ZFAwTEdjNXN5WncrYk5tL0Y0UER6ODhNTkJ4L2Z2MzgvbXpadnAxS2xUb2VzNmNPQUFiN3p4QmxXclZ1VmYvL3BYb2E3WnQyOGYvL3ZmLzNqNDRZZXhXdlB1bThxK2Q1VXFWZWpldlR2cDZla01HVEtrMExWSnhhTS9iVXVGNFkwL1NOcTBoekZTVGdZZGMzVHRUL2lReDZHRVZ2c1RFUkdweUl6a3cxaWlHbUFrSDhGYTcyS3p5eW5UdnZubUc3Nzg4a3NXTEZqQTY2Ky9UdlBtemYzSDVzMmJ4NG9WSy9qKysrK1pNbVVLclZxMUNycis0TUdEYk42OEdZQ2JicnFwMk9wS1QwOW44K2JOUkVkSDUzcDg5Kzdkeko0OW13Y2ZmSkRJeUVoY0xoZVBQLzQ0U1VsSlZLOWVuVHZ2dkxQQWV3UDg4c3N2dU4xdWpoMDd4dC8rOXJjU1cybFp5amFGVEtrUVBJZmlTSnMrRmpKVGc0NkZYaldTMEd2eS9oOUdFUkdSM0hoMkw0V3NGR3p0aXU4UCt1V1ZKYW9oWWZldXdqaDlDQ1Bwb05ubGxHazMzbmdqR3pac1lQWHExVHo5OU5OTW5UcVY2dFdyODhjZmYvREJCeDhBY01jZGQrUWFNQUcrK3VvckFIcjA2RUdqUm8xWXNHQUIzMy8vZmNBNSsvZjdldHUvL3ZwcjFxOWZIM0RzcHB0dW9tZlBudnp6bi84a0xTM04zNTc5T1NVbGhURmp4dmpiTDdua0VobzFhc1R6eno5UFptWW1xYW1wUFAvODh6Z2NEb1lQSDg3YmI3L041NTkvVHV2V3JmUHRmUVdvVWFNR28wYU40dVdYWDJiZXZIbEVSMGN6WXNTSXd2ellwSUpSeUpSeXozdGtGMm52UEFLdXpLQmo0VU1meDlIMU9oT3FFaEdSY2l2akZKa3pic1E0ZlJDc0RzSnFYNGdscHZMdXAyeWtITVZTdFQ0QWxtcU5zRlJyWkhKRlpkT0tGU3RZdEdnUmNDYlFuVGh4Z21lZWVRYUh3OEd4WThmSXpQVDlXV1hkdW5YK2NQajN2LytkQ3k2NEFJQ1RKMC82NTFuZWNzc3R2UGJhYTZ4ZHU1YVRKNE5IYVFFY1AzNmM0OGVQQjdSZGZ2bmxBR3pkdXBXVWxKU2dhendlajcvWEVXRHo1czFZclZhOFhpOFhYWFFSWThlTzlSOGJOR2dRYTlldVpjT0dEYnp5eWl1ODg4NDd4TVRFQk4wejUxRGFxNisrR3FmVHladzVjeGd3WUVCK1B6S3B3QlF5cFZ6ekpoNGhiZnFZNElCcHRSRngrN1BZMi9VeXB6QVJFU2srT1liYkdXa244QjRLM3BxcXVGbGoydUk1ZlJDOExqSm5ETVRlY1JqV2h0MnhSTlFzOFdlWEZVYnFNYnhIMStQZU5CTnI0MHR3ZEw4LzZCeHJvMHRNcUt4c2lvK1BEd2h2MmVMaTRvTGF0bXpaNHYrY25wN3UvL3o1NTUvamNybG8zNzQ5VVZGUkxGNjhHSUM3N3JxTDFxMWIrOC83OU5OUDJicDFLOWRjY3cxWFhubGx3TDBiTi9idC8vM3l5eS9qOFhqODdmdjI3ZU9WVjE2aGF0V3FUSmd3Z2VUa1pDWk5tc1NwVTZmd2VyME1IRGlRMGFOSFk3ZWZpUWNXaTRWSEgzMlV1KysrbTVTVUZKNTU1aGtpSWlLQzNpZjdIWktUay8yOXBCRVJFVHozM0hNODhNQURORzNhTkorZm5GUkVDcGxTYmhucHAwbWI5Z2hHZW5MZ2dkQndJdTk4Q1ZzenpSa1JFYWtRRE1QLzBidnZPN0wyZlZmaWo3UmdBSCtHVzY4TDk0WlBZZjBuL3NCcllHQWhlSzVaenZiQ25HUDU4MXN1SjVGYmM3N3l1Q2JnR1lVNEo3ZTZ2ZnQvSkd2ZmozOWVhK0QvSnhKUzlkenJQQmRacVdBcFg1c2h0RzNibHBFalJ4WjQzalBQUE9QdjJRUTRkT2lRdnlmMDl0dHZaODZjT1FEMDZkT0g0Y09IQjF5N1lNRUNBT3JYcngrMCtNKzZkZXQ0NmFXWGdwNlgzYnVhbnA3T3RHblRPSGp3SUVsSlNRQkVSa2F5ZCs5ZXhvMGI1ei8vMFVjZnBVR0RCdFN0VzVjUkkwWmd0OXZadDI5ZnZpdmF1dDN1b0tDZGM4aXVWQjRLbVZJK09UTkllM2NNUmxKOFlMdk5UdVM5LzhIV3FJMDVkWW1JU1BFelllR1E3SmhsNUF4bGxYcjlFZ09MeGZKbnVNd1JRWjNCYXlFVSs1TU5UOEVubFNIUjBkR0ZXdlhWWnJNRmZKOHhZd1p1dHh1THhjSUhIM3pBM3IxN2NUZ2NqQm8xaW5Ianh1RjJ1LzNuNWpVbjg0SUxMcUJ0MjdhNTlxaG1PM3U0TFBpQzRObHRuM3p5Q1FrSkNRQVloc0h3NGNQcDBxVUxmZnYyRGJybnlaTW5lZVdWVjNBNEhEejc3TE1CeDVvMGFaTGZqMEVxS0lWTUtYKzhIdEkrZkJMdjBkMkI3UllMRWJjL3E0QXBJbExCV0NKclkyM1kzWnhuQTZTZndKdHhHbXZWdWhCU0JRQnY4bUZJRHQ0dXl4TFZFR3RVdzBLZlExWXl4b25nNFpTRVZzVWEwOWIvMVh2NDUxenJ5L2x6OGNadkEyZndIRHhMN2JaWVFxTUtmMDUyM2ZZd2NFUmdEWXVHeU5xKzg4NHU4NllQd0JHWmEyM0ZJZU90emxpY2xhTW5yRjY5ZW9BdjBPM1lzUU9BMjI2N2picDE2N0pseXhaY0xsZlFOV2ZQeVhRNm5Zd2NPWkkzM25najZOejkrL2N6YmRvMGY4L2kxVmRmelEwMzNKQm5QZSsrK3k1YnQ1N1pjN3hmdjM1MDdkbzExNkd2aVltSkFMaGNMcnAwNmFJVlpVVWhVOHFmakZrVDhPelpFTlFlZnROajJOdGVha0pGSWlKU2txeE4reExhTkxqM1JLUXMyckpsUzhEcXJYbkp5TWdJK0Q1Z3dBQTZkT2pBbWpWcm1EdDNMblhxMUdINDhPRzRYQzZlZnZwcFFrTkRDN3huWkdRazFhcFZvMXExYXY0Mmw4dkY3Tm16K2ZUVFQvMUIxV3ExY3V6WU1kNTc3NzJnZTlqdGRpWk9uTWdERHp4QWFtb3E3Nzc3TGp0MzdnVGc0NDgvenJXWE5PZXczNHlNakZ6bmJVcmxvcEFwNVVyVzE5TnhiUWllQ3hCNjFSMDR1bDF2UWtVaUlpSWlaNlNrcE9RN1hEVXZ0V3JWNHZEaHd5eGN1QkNBRVNOR01IdjJiT2JObTBmdjNyMzlRMlR6TTJqUW9JQUZnbGF2WHMzMDZkTTVmUGh3d0hsZXJ6ZGc4YUdjSEE0SGdIOS96NmlvS1AreC9mdjNGL2h1eWNuSkNwbWlrQ25saCt1WFJXUjk5MWxRdXlQMmFrS3Z1Y3VFaWtSRVJFUUNGWFhobngwN2RqQisvSGpjYmpkV3E1WEpreWY3NTJobVptWVdLcmoyN3QwYjhDMys4OGtubjdCdDJ6YkF0OUtyeldZakpTV0Y2NjY3anV1dnovc1g4L2tOZFIwNWNpUlhYMzAxYVdscFRKbzBpYWlvS1A3NXozOENNR0hDQkJJU0VqaCsvRGgxNjlZdHNGYXAyQlF5cFZ4d2IxdEZ4bGV2QkxYYlczY2ovSlluVEtoSVJFUkU1SXhodzRZeGJOaXdnTGFzckN4bXpKaUJ6V1pqOE9EQkFiMkMyU3ZFWnN2TXpNVHBkQUsrM3NOT25Ub1JHeHRMeDQ0ZCtlaWpqd0Rmdk1ocnI3MDI2Tm5UcDAvM0I4cW5ubnFLbjMvMnplRjFPQnhjZi8zMTNIVFRUZHh6enoyQWIwdVZzM3Mycy8zclgvK2lhdFdxZWI1alFrSUNCdzhlcEdmUG52NzdkK3pZRWZBdDhKT1FrTUFmZi96aGI1UEtTeUZUeWp6UHZpMmtmL3BNd0JMMkFMWkdGeEl4OG5tdzJ2SzRVa1JFUktUa25UNTltbGRmZlpYT25UdlRzbVZMM24vL2ZhcFZxMGI3OXUzNThzc3Y4WGc4ekowN2w3dnZ2dHUvMk02U0pVczRjT0FBZDk1NUp3NkhnMWF0V25IdnZmZlN1WE5uNnRldno0WU5HMWk3ZGkwZmZmU1JQM3pHeE1UUXZuMzdvT2ZuREliRGhnMWo1ODZkOU8vZm4wR0RCaEVkSGMzSmt5Zjl2YWI3OXUzTDlSM3NkanVSa1hrdjRoUWZIOCswYWRPNDRvb3JjajNldEdsVGZ2dnROK0xpNHJqMjJtdVpOV3NXeWNuSjlPL2ZuNFlOR3hidUJ5a1Zoa0ttbEduZUV3ZEorK0J4OExnRDJxMjFHeEU1NmhXd2g1aFVtWWlJaUlqUGxDbFRXTE5tRFVlUEh1V0JCeDVnOCtiTjFLeFprMy8rODU5MDY5YU5LVk9tNEhRNjZkYXRHd0E3ZCs1azh1VEp1Rnd1ZnZubEY4YU5HMGQwZERSaFlXRzgvLzc3Yk5pd0lXQTEyVHAxNnBDU0Vyd3FjRzdhdDIvUHpKa3pzVnJQN0M5YXJWbzFwazZkbXV2NW16WnQ0dDEzMzZWT25Ub0IxNXp0czg4K3crUHgrT2RzbnExdDI3Yisrd0VjT0hDQVpjdVdVYjE2ZFlZTUdWS28ycVhpVU1pVU1zdElUaUJ0MmlPUUZiajZtaVdxSnBHalg0UHdLaVpWSmlJaUl1THoxVmRmOGNNUFAyQzFXaGt6Wmd3ZWoyOWZ6K3kvTjJ6WWtJa1RKK0wxZXJGYXJjeWJONC80K0hqR2pSdkhlKys5eDRFREIzand3UWRwMEtBQkJ3OGU5TiszY2VQRzlPalJnMHN1dVlSdnZ2bUdKVXVXc0dUSkVuK0l5K25zM3Ntenc2TE5acU5WcTFhNTF2L05OOS80bjVjYnI5ZnJmNS9JeUVoNjlPamhueCthbnA3TzIyKy9UV0ppSWlFaElUZ2NEbzRjT2NMbXpaczVkZW9VZ09ablZsSUttVkkyZWR5a3ZmYzRSbkppWUh0b09KR2pYOE1TVmN1Y3VrUkVSRVJ5Q0FrSm9VR0RCdHh3d3cyMGFkUEdIeFNUa3BLNDk5NTdBNGF5dXQxdWR1M2FoY3ZsWXVUSWtiejExbHU4K09LTGhJU0UwS3BWSzc3OTlsc3V2L3h5THIvOGNpNjQ0QUwvZFV1V0xBRjhRMWJqNCtPTFZPZWhRNGQ0L2ZYWEE5cFNVbEw4QVRXM2VaUmVyNWNEQnc0QXZubWl5Y25KUFBiWVkvN2pHUmtaekprekI0RFkyRmd1dSt3eWxpOWZ6bnZ2dmVjUG1RMGFOQ2hTdlZLK0tXUkttWlM1WUNyZVkzc0RHMjEySXUrYWhMVjI3cjlwRXhFUkVTbHROOXh3QXdNR0RQQ3Z5dHFvVVNQNjl1M0xkOTk5bCtmOHg3WnQyeko0OEdBaUlpSjQ0WVVYc0Znc2VMMWVicnZ0dG55ZlZaaUZmL0pTdDI1ZGR1ellRVlpXVnRDeG1KZ1lycjc2NnFEMmpSczNrcGlZaU1WaVlmejQ4U3hmdnB4VnExWlJzMlpOYXRhc1NmWHExZjEvYjlhc0dRMGJObVR0MnJYRXhjVUJ2bFZ0R3pWcWxHOWRVakZaRE9PczFWUkVUT2JldHByMGo1NE1hZzhmOWlTT1R0ZVlVSkdJaUlpWUllT3R6dUJNSS96aDdXYVhjczVPbkRoQlFrS0NmOWdzK0lheDFxaFJ3N1FocEhQbnp1WGt5WlBZYkRZeU16Tnh1OTNVcTFlUHE2KytPczlWWmFkTW1ZTE5adU92Zi8wcmhtSGt1OFVKK0ZhdmZlV1ZWMGhJU0dEMDZORmNkOTExSmZFcVVzWXBaRXFaWXB3NlJzcXJkNEl6Y0I2bW8wdC93bThlWjFKVklpSWlZb2J5SERJckNxL1hpOVBwSkN3c3pPeFNwQnpKZXdrcGtkTG1jWlAyNFpOQkFkTWEwNWp3d1krWVZKU0lpSWhJNVdXMVdoVXc1WndwWkVxWmtibmd6ZUI1bUNIaFJQemZTOXFxUkVSRVJFU2tuRkRJbERMQnZXMDF6dFZ6ZzlvamJuMGFheTJ0U2lZaUlpSWlVbDRvWklycGpGUEhTUC84dWFEMmtFc0hZMi9iMDRTS1JFUkVSRVNrcUJReXhWeDV6Y05zMElxd0cvNW1VbEVpSWlJaUlsSlVDcGxpcXN6NVU0TG5ZWVpWSWZML1hnQ3J6WnlpUkVSRVJFU2t5QlF5eFRUdWJhdHhycGtYMUI0eDRoa3MxV3FiVUpHSWlJaUlpSnd2aFV3eFJWN3pNRU92R0lHOVZWY1RLaElSRVJFUmtlS2drQ21sTDQ5NW1MYkdiUW50ZDVkSlJZbUlpSWlJU0hHd20xMkFWRDZaODk0SW1vZHBxVktkaUpIUGcwVy85eEFSRVpFekRLOEwxK3JYekM1RFNwbTFXbU5zN1c0eXV3d3BJb1ZNS1ZYdW5iL2hYRHMvc05GaUlXTGs4MWlxMWpDbktCRVJFU203dkc3Y3F5ZWJYWVdVTW12am5ncVo1WmhDcHBRZVZ4WVpYMHdJYWc2OWRoUzJDOXFaVUpDSWlJaVVaZGE2SFRIUzRnbTdmYUhacFlqSU9kRFlSQ2sxbVVzL3hFaE9DR2l6TldwRGFOL2JUS3BJUkVSRVJFU0ttMEttbEFydjhYMDRmL3dpc05GcUkzejRlSE1LRWhFUkVSR1JFcUdRS1NYUE1Fai83d3RnZUFPYVE2KzZBMnV0aGlZVkpTSWlJaUlpSlVFaFUwcWNjL1gvOEI3ZEhkQm1yZFdBMEN0R21GU1JpSWlJUU1GajdnQUFJQUJKUkVGVWlJaVVGSVZNS1ZGR3lra3l2NTRlMUI0K2JEeFliU1pVSkNJaUlpSWlKVWtoVTBwVXhwei9nRE1qb0Mza2todXhOVzVyVWtVaUlpSWlJbEtTRkRLbHhMampWdVArZldWQW02VktkY0t1dTgra2lrUkVSRVJFcEtRcFpFckp5TW9nNDh1WGc1ckRoNDZGMEhBVENoSVJFUkVSa2RLZ2tDa2xJdk9iNlJpcHB3TGE3QmYxd2Q2bXAwa1ZpWWlJaUloSWFWRElsR0xuUGJJTDU2bzVnWTFoa1lRUGZNaWNna1JFUkVSRXBOUW9aRXJ4OG5wSW4vbENVSFA0OWZkanFWckRoSUpFUkVSRVJLUTBLV1JLc1hMKytDWGU0L3NEMm15TjJ1RG9Qc0NraWtSRVJFUkVwRFFwWkVxeE1VNmZJSFBwQjRHTk5qdmh3OGViVTVDSWlJaUlpSlE2aFV3cE5obHpYZ08zTTZBdHRNOHRXR3MxTktraUVSRVJFUkVwYlFxWlVpdzhCN2ZoamxzZDBHYUpyRWJvbGJlYlZKR0lpSWlJaUpoQklWT0tSY2FjL3dTMWhWNXpGempDVEtoR1JFUkVSRVRNb3BBcDU4MjFhUVhlbzdzRDJxdzFHeENpeFg1RVJFUkVSQ29kaFV3NVB4NDNtWXVtQlRXSDNmZ2dXRzBtRkNRaUlpSWlJbVpTeUpUejRsd3pGeVBwZUVDYnJWbEg3QmYyTUtraUVSRVJFUkV4azBLbUZGMW1HcG5MUGdwcURoLzBpQW5GaUlpSWlGUk1UcWVUaFFzWE1uWHFWTE5MRVNrVWhVd3Bzc3dWTXlBak5hRE4wYlUvMWpwTlRLcElSRVJFeEZ6UFB2c3NNMmZPSkRFeEVZREZpeGZ6NG9zdnNuVHAwaUxmYzgyYU5VeWVQSm01YytleWF0V3FBczlQUzB0ajRzU0p4TWZIQngwYk8zWXNZOGFNSVNrcHlkLzIybXV2TVdiTUdMWnYzNTdyL2FaTm04YmJiNy9ONGNPSGkvd09Vcm5ZelM1QXlpY2pPUUhuVDdNREd4MmhoRjAzMnB5Q1JFUkVSRXkyZCs5ZVZxNWN5Y3FWSytuUm93YzFhOVprL3Z6NTdObXpoMXExYWhYNXZuMzY5R0hSb2tWczJMQ0J0OTU2aTg2ZE94TVdsdmNLL2hNblRtVE5talhzM0xtVHlaTW5VNlZLRmYreHpaczM0L1Y2Y2JsYy9yWmR1M2F4YTljdVVsSlNndTUxNE1BQnZ2cnFLd3pENE1ZYmIvUzNIenQyakpkZmZqbmZ1cSs5OWxxdXZ2cnFjM2xWcVNBVU1xVklNcitlRGg1WFFGdG9uMkZZSXFOTnFraEVSRVRFWEQvLy9ETUF6Wm8xbzBtVEp1emJ0NDg5ZS9ZQTBMdDM3M3l2L2Y3NzcxbXdZRUdleDdON0h1UGo0eGszYmh5UmtaRVlob0ZoR0hpOVh2L254eDU3akZHalJyRjU4MllPSGp6SU04ODh3NFFKRTNBNEhFVjZweGt6Wm1BWUJnNkhnMWRmZlJXQXFsV3JNbkxrU0RadjNwenZ0VDE2YUkyT3lrb2hVODZaOS9oK1hPdVdCTFJaSXFzUjJuZTRTUldKaUlpSW1PK0hIMzRBb0YrL2ZnRE1tVFBIZit5OTk5N0w5OXJhdFdzWEdOcXliZHUyTGM5akdSa1pORzNhbENlZmZKS25ubnFLelpzMzg4NDc3L0RnZ3c4VzZ0NDViZCsrM2Y5T0xwZkxYMS9ObWpWcDBLQUJVNmRPWmRPbVRiejc3cnUwYWRPR0J4NTRBUEM5NjRZTkc0aUlpRGpuWjByRm9KQXA1eXp6NitsQmJXSFhqUVpIM3NNMlJFUkVSQ3F5N0Y1TGg4UEJWVmRkeGZIangxbStmTG4vZUVFQmN0aXdZVHozM0hNQWVMMWVubjMyV2J4ZUwzLzcyOStvVzdkdTBQay8vdmdqeTVZdG8zSGp4dHh6enozKzlqcDE2Z0RRclZzMzdybm5IcjcvL252YXRXdkhtREZqL1BjR2VPNjU1L3k5bTRjT0hRSmcrdlRwekp3NWsxcTFhdkhJSTQvdzBrc3ZZUmdHTjl4d0E4T0hEK2ZoaHg4bVBqNmVJVU9HRUJJU1FxdFdyVmkyYkJrQWJkcTBvVldyVmdDNDNXNkFnR0c2VXJrb1pNbzU4UjdmaDN0YjRJUnphODBHT0xwY2ExSkZJaUlpSXVaYnNzUTN5cXRXclZwRVJVVXhkZXBVWEM0WDBkSFJQUGJZWXp6MTFGTUFUSmd3Z2REUTBLRHI2OWF0R3pCdnMzWHIxc1RGeFJFU0VwTHJzTk52dnZrR2dLNWR1K1k1TEhYbzBLRU1IRGlRTld2V0JJWGN1TGk0b1BQMzdkc0hRTDE2OVhqcnJiYzRldlFvNE92UkhEOSt2SDhob1ZXclZyRnIxeTY2ZCsvTy9QbnpzVnF0N05xMWl6Rmp4dUJ5dWZ3TENEVnUzRGlmbjVoVVpBcVpjazZ5bHM4SWFndTljZ1JZdEZDeGlJaUlWRTVwYVdsOC9mWFgvdS9yMXExanhZb1ZBTngxMTEyMGE5Zk9mNnh0MjdhRWg0Y1hlTSt1WGJzU0Z4ZkhUei85eEhYWFhSZHd6T2wwc25IalJnQTZkZW9VY095dHQ5N3l6d01GdVB2dXUrblFvUU1USjA0RTRJa25uc0F3RE1hUEgwOVVWQlFBYjd6eEJrZU9IT0h1dSsrbVZhdFdoSWFHa3BpWXlJOC8va2hhV2hxN2R1MEtlTWJXclZzQi9POTQvLzMzYytEQUFSWXZYdXcvcDIvZnZqUnQyclRBOTVTS1NTRlRDczA0ZFF6WHBoVUJiWmJvR0J5ZHJqR3BJaEVSRVJIekxWNjhtUFQwZEFBTXcrRE5OOThFb0YyN2R2VHIxODkvRE9ESko1L0VhZzM4NVh6ejVzMzU2MS8vR3REV3IxOC9ac3lZd1crLy9jYmh3NGRwMkxDaC85Z1BQL3hBV2xvYU5XdldwRXVYTGdIWDdkbXpKNkRYTWprNW1iWnQyd2FGMFE0ZE9sQ2pSZzBBLzl6SjVzMmJCNXdYRVJIQlAvN3hEKzY5OTE1V3Jsekp0bTNibURadEdxTkgrM1lUcUZXckZqYWJqY1RFUk5xMWE4Zml4WXVKaW9yaWxWZGVVY0NzNU5UOUpJV1d1ZnhUTUl5QXR0QXJSb0RWWmxKRklpSWlJdVpLUzB2aml5Kys4SCszV0N5TUhUdVdtSmdZeG8wYkZ4UW90MjdkeXViTm13UCt5dG56bUMwbUpvWkxMNzBVZ0xmZmZ0dmZucFdWeFNlZmZBTEFEVGZjRUhULzBhTkhNM0hpUkpvMHlYM2ZjdVBQUDh2WjdRWDNOVG1kVGdBV0xGakEvdjM3QWZ3cnpOYXJWNC8zMzMrZlU2ZE84Y1VYWC9pSEFFZEZSU2xnaW5veXBYQ001RVJjdjMwVDBHYXBXb09RcnYxTnFraEVSRVRFZkRObnppUXBLWW1Ra0JCL0tHdmJ0aTBmZnZnaElTRWhRZWZuTmljek1qSXkxM3ZmYzg4OXJGMjdsbDkrK1lXRkN4Y3lZTUFBM252dlBZNGRPMFpNVEF3MzNYUlQwRFhaaSsva2RrK1B4K1AvWEpndFRUSXpNd0g0NDQ4Ly9HMDdkKzcwZjk2NGNhUC9uV2ZPbkFuNHRsakpYbVFJem9SU3FWd1VNcVZRc3I3N0RMeWVnTGJRdnJlQnJXaDdMb21JaUloVUJJY1BId1pnNE1DQkFUMmF1UVZNS1B5Y1RQRDFGdDV4eHgyOC8vNzdUSmt5aFczYnRyRnMyVEtzVml1UFBQSUlZV0dGVzluLzdKVmxJWERZN3Rtcnl3TGNldXV0L3BDWjEzRFo3SlZsQVhidjNnMzRlajhMdXhXTFZGd0ttVklnSSswMHpwOFhCclJaSXFvUmNzbGZUS3BJUkVSRXBHd1lQSGd3YVdscGRPdldMU0JrRnBkYmJybUY3ZHUzczJyVktuK29HejE2ZE5CY3pQemtGdnF5RisvSktYdDFXWUQrL2Z2N1ErYUNCUXM0ZmZvMGNLWm44dFNwVTZ4WnN3YUFaNTk5bHJTME5DWk5ta1JNVEF6UFBQTk1vV3VUaWtraFV3cmsvSEVXdUowQmJhRjloNnNYVTBSRVJDcTlpeTY2aU1jZWV5eGdTR2wrY2x2NHgycTE4dkxMTCtkNi91N2R1emx4NGtSQTIvTGx5K25Rb1FNdFdyUW84SG1HWWRDOGVYTzZkdTJLMVdybDg4OC9wMEdEQnZ6OTczLzNuM1AyNnJJQVRabzBZZEdpUlVEdXcyV3pBeWpBVjE5OTVWL2NLQ2twaVduVHB2bVBEUm8waUY2OWVoVllwMVFzQ3BtU3Y2d01zbGI5TDdBdHJBb2hQUWVaVTQrSWlJaElHUk1URTFQb2tKbGJEK0xab2RNd0REWnYzc3pzMmJOWnUzWXQ0RnRRcDFldlhuenp6VGZzM0xtVCsrKy9uKzdkdXpONDhHQmlZMk94V0N5NVB1K3R0OTdpMkxGampCZ3hndFdyVndPK2xXWFBYa1VXZ2xlWFRVeE1CT0R4eHg5bjRjS0ZRY05scytYc0tUMTd1R3p2M3IwTC9xRkloYU9RS2ZuSyt1bExjR1lFdElYMnVRVWN3WnNJaTRpSWlFaitjbHY0Sjl2Qmd3ZjU2YWVmV0xwMEtVZVBIZ1Y4cThEMjc5K2ZPKzY0Zytqb2FLNi8vbnJlZnZ0dHRtN2R5czgvLzh6UFAvOU1uVHAxdU9LS0sralZxNWUvSnpJcEtRbUFZOGVPRVJVVlJYSnlNc3VYTHdkOFEyRUxJeTR1RG9DR0RSdjZRMnoycXJSVnExWmx3b1FKL25NUEhEaVE2M0RabUppWVF2OXNwT0pReUpTOHViTEkrdkdzdVFVaDRZVDJHbUpPUFNJaUlpTGxYRjRMLzB5ZE9wVzVjK2Y2djBkR1J0Sy9mMzhHRFJvVUVOUmF0V3JGYTYrOXhxKy8vc29YWDN6QnhvMGJPWDc4T1AvOTczK1pOV3NXLy83M3Z3RTRjdVFJQUsxYnQrYSsrKzdqaFJkZXdPdjEwcWRQSDlxMGFWTmduZnYyN1dQdjNyMkVoWVhSc21WTGYzdjJGaWhWcWxUeEI5cWNRa0pDY20yWHlrVWhVL0xrWERNUE1sTUQya0o3RDRYUXdxMklKaUlpSWlLRmMvZmRkN05qeHc3c2RqdjkrdldqVDU4KythNGUyN1ZyVjdwMjdjcStmZnY0NXB0dldMRmloWDhJcmRQcHBGMjdkbHh3d1FYY2Nzc3RqQmt6aG9TRUJCbzFhc1Fqanp4U3FIcXk5K0xzMjdjdmRydWR2L3psTDJSbFpmSGlpeThDdnVHN0lubFJ5SlE4QmZWaU9zSUk2YTFlVEJFUkVaSGlGaFlXeHVUSmsvT2NXNW1YcGsyYmN2Lzk5M1BmZmZmNXJ3MEpDZUhsbDEvMjc0WFp2MzkvVnE5ZXpVc3Z2WlRubnB4bnUvbm1tOW0rZlR1MzNub3JBTFZxMWZKdlV4SVNFc0xRb1VQUHFVNnBYQ3hHZHArM1NBN3VyVCtSL3NuVEFXMGhsdzhqN0xyN1RLcElSRVJFS3B1c09YZGhwTVVUZHZ2Q2drK1dmSGs4SG13MjJ6bGRrNW1aNmU5TjlYcTlKQ2NuNDNRNnFWNjl1ai9BaXVSR1BabVNLK2VhZVlFTkZndWh2VzgycHhnUkVSRVJPUy9uR2pDQmdPRzZWcXVWNk9qbzRpeEpLakJyd2FkSVplTk5QSUo3MTI4QmJmYTJsMktwV3NPa2lrUkVSRVJFcEx4UXlKUWd6dFZ6ZzlwQ0xyblJoRXBFUkVSRVJLUzhVY2lVUUc0bnpsOFdCVFJacXRYRzNyS0xTUVdKaUlpSWlFaDVvcEFwQVZ3YlYwQldla0JiYU84aGNJNHJuWW1JaUlpY0wwdG9WWENtbVYyR2lKd2poVXdKRUxUZ2o4MUJTTGNCNWhRaklpSWlsWnExZGh1TVUvdkJsV0YyS1NKeURoUXl4Yzk3ZkQrZVEzRUJiWTZMKzBKWTRmWlRFaEVSRVNsTzFwaTJnSUY3eXl5elN4R1JjNkNRS1g1WlAzMFoxQlp5eVVBVEtoRVJFUkVCYStPZVdHTGE0ZnJwWmNnNGFYWTVJbEpJQ3BuaWs1bUdhOE8zQVUzV21BdXdOVzVyVWtFaUlpSlM2Vm50aE43NER1QWw4L01oR0NmM21GMlJpQlNDM2V3Q3BHeHdybHNDcnF5QXR0RGVRMDJxUmtSRVJNVEhVcTBSWWJmK2o2eEZmeWZ6Z3l1eE5iOEtTMVFEQ0k4MnV6UXBRZFpxamJHMXU4bnNNcVNJRkRJRkFPZksyWUVOb1JFNE9sMWxUakVpSWlJaU9WaHFYMGpZL3kzRi9jczdlQTc5akdmSFlrZy9ZWFpaVW9Lc2pYc3FaSlpqQ3BtQ1o4OEd2SWxIQTlwQ3Vsd0xqakNUS2hJUkVSRUpadTkySC9adTk1bGRob2dVUUhNeUpYamJFaUNrbDM1ekpDSWlJaUlpNTA0aHM1SXowcE54YmYwcG9NM1c3R0tzTlJ1WVZKR0lpSWlJaUpSbkNwbVZuSFBOUFBCNkF0cENMcm5ScEdwRVJFUkVSS1M4VThpc3pBd3Z6bFZ6QXBvczRWVnhYSFNaU1FXSmlJaUlpRWg1cDVCWmlibDNyY2RJUFJYUUZ0SnpJRmh0SmxVa0lpSWlJaUxsblVKbUplYmF0RHl3d1dJaHBPY2djNG9SRVJFUkVaRUtRU0d6c3ZLNGNXMytQcURKM3FJemxxbzFUQ3BJUkVSRVJFUXFBb1hNU3NxOTh4Zkl5Z2hvYzNUc2ExSTFJaUlpSWlKU1VTaGtWbEt1amQ4Rk5saXNDcGtpSWlJaUluTGVGRElySTQ4YjE3YVZBVTMyMWwwaE5NS2tna1JFUkVSRXBLSlF5S3lFM050VzVUSlU5Z3FUcWhFUkVSRVJrWXBFSWJNU2NtNDZhNmlzMVlhamZXOXppaEVSRVJFUmtRcEZJYk95Y1dYaDNyWTZvTWwrWVE4TmxSVVJFUkVSa1dLaGtGbkp1TGIrQkc1blFKdmpZZzJWRlJFUkVSR1I0cUdRV2NtNE5xMEliTENINEdqWHk1eGlSRVJFUkVTa3dsSElyRXl5MG5Gdi96bWd5ZDdtRW5DRW1sU1FpSWlJaUloVU5BcVpsWWhyeXcvZzlRUzBoV2h2VEJFUkVSRVJLVVlLbVpXSWEyUHdVRmw3bTB2TUtVWkVSRVJFUkNva2hjeEt3c2hJd2IxclhVQ2JvMzF2RFpVVkVSRVJFWkZpcFpCWlNiZzJmUWVHTjZETm9hR3lJaUlpSWlKU3pCUXlLNG1nb2JLaDRiNzlNVVZFUkVSRVJJcVJRbVlsWUtTY3hMTjNZMENibzMxdnNObE5xa2hFUkVSRVJDb3FoY3hLd0xYcHU2QTJSOGNyVEtoRVJFUkVSRVFxT29YTVNzRDErOHJBaHRCdzdLMjZtbE9NaUlpSWlJaFVhQXFaRlowekE4L2VUUUZOanJhWGd0Vm1Va0VpSWlJaUlsS1JLV1JXY080OUc0SldsYlczNm1aU05TSWlJaUlpVXRFcFpGWnc3aDIvQnJYWkwxVElGQkVSRVJHUmtxR1FXY0c1ZC80UzhOMWF2d1dXeUdpVHFoRVJFUkVSa1lwT0liTUNNMDZmd0p0d0pLRE4wVnE5bUNJaUlpSWlVbklVTWlzdzE3YlZRVzEyaFV3UkVSRVJFU2xCQ3BrVm1IdEg0RkJaSEdIWW1seGtUakVpSWlJaUlsSXBLR1JXVkY0UDdsM3JBcHJzTFR0cjZ4SVJFUkVSRVNsUkNwa1ZsR2YvVm5CbEJyUnBxS3lJaUlpSWlKUTBoY3dLNnV4VlpRRWNiWHVhVUltSWlJaUlpRlFtQ3BrVmxPdXMvVEd0dFJwZ3FWYmJwR3BFUkVSRVJLU3lVTWlzaURKVDhSN1pHZEJrYjZXaHNpSWlJaUlpVXZJVU1pc2dWOXlhb0RiTnh4UVJFUkVSa2RLZ2tGa0J1YzhhS292RmlyMzV4ZVlVSXlJaUlpSWlsWXBDWmdYazN2Rnp3SGRiczQ0UUVtNVNOU0lpSWlJaVVwa29aRll3M3FPN01kSk9CN1E1V25jM3FSb1JFUkVSRWFsc0ZESXJHTmRadlpnQTl0WmRUYWhFUkVSRVJFUXFJNFhNQ3VicytaaVd5R3BZNnpVM3FSb1JFUkVSRWFsc0ZESXJFcThIei80dEFVMzJOcGVZVkl5SWlJaUlpRlJHRnNNd0RMT0xLQllIRDhPR1RiQnJEK3pjRFNkUG1WMlJuSXNhMWFGVkMyalpBbUk3UU9PR1psY2tJaUlpSWlKRlVQNURwdE1GWDh5QitZdkFXNzVmUmY1a3RjQ05BK0NXbThCdU03c2FFUkVwcXRNYjhLNjlPdGREbHVaanNiUVlCNEN4ZXlMR25wZnpQWWVUSy9IK09qRDRSdFY3WXUwMnYzalBBYnhMYXVWYXQ3VmZRdDduVkdtTnBVcGJMSzJmZ1REOXNsUkVLaSs3MlFXY2wvMEg0VDlUNE9neHN5dVI0dVExNEg4TFlNTm0rTnNvYU5yRTdJcEVSS1F3bkNjZy9RQkVkL0Y5OTZTWlcwOXBTOTJCNFU3RG9vQXBJcFZjK1oyVG1aa0pMMDlXd0t6STloK0FWNmFBeTIxMkpTSWlVcERFSC9HdTZvMTMzYzJRY2REWEZuV1J1VFdad05KZ2VHQ0RNOTZjUWtSRVRGUitoOHQrT0FNV0xURzdDaWtOQXdmQWlGdk1ya0pFUlBKaGJCcUZjV3l1NzB2Tnk3RjJtVzF1UVdaSTN3TWhNV0N2Q29DeGZUeGtIY2ZTOFQyVEN4TVJLVjNsc3lkenh5NVl2TlRzS3FTMHpGc0UyM2VhWFlXSWlPVEIrR1BPbVlCWnJSUFdOaStaVzVCWklwcjdBcWJod2ZqOUVZd0QwekNPemNYNFk0N1psWW1JbEtyeUdUSVhMWUZ5MmdFclJXQVk4TzEzWmxjaElpSjVNQTU5NVA5c3FYMDFSTFkwc1pveXdHS0QwTHIrcnpsL1BpSWlsVUg1REpsSC9qQzdBaWx0K21jdUlsSjJaYy9CQkN4MWMxbTV0Ukt5MUw3cXpKY2NQeDhSa2NxZ2ZLNHVlK0tFMlJWSWFUdHkxT3dLUkVRa0Q1YUd0NFB4NXlKdEVVM05MYWFzeU5tYm02WEZmMFNrY2ltZklUTTl3K3dLcExUcG43bUlTSmxsYVQ3RzdCTEtIbnZVbWMrRzA3dzZSRVJNVUQ1RHBvaUlpRWdaWiswNjErd1NSRVJNb1pBcElpSWk1OFhZTThuLzJkTDhjUk1yS1dOcTlESzdBaEVSVXloa2lvaUl5SGt4ZGhkdnlEeDU4aVQvL3ZlL3Vmenl5N25paWl1SWl2SU5QUjB6Wmd5cHFhbGNkdGxsM0hiYmJlZjlIQkVSS1JrS21TSWlJbEttTEZpd2dOOS8vNTNmZi8rZGl5NjZ5Qjh5RHg4K3pNbVRKN253d2d2eGVyMjgvLzc3WkdSa2NNY2RkeEFkSFYzbyt5Y21KdkxrazA4V2VONjExMTdMb0VHRGl2d2UzbDl2OUgrMmRwMVg1UHVJaUpRM0Nwa2lVaVpsL1BBdHpxMGJjQjgrZ1B2SUliUExFU2swZTRORzJCczFJZlNpVG9UMXZzTHNjc3Fkckt3c0ZpNWNDRUJzYkN6Tm16ZjNId3NORFFYQTYvV3lmUGx5dnZ6eVN3ekQ0TnR2djJYRWlCRU1IandZdTkzT2dRTUhlUEhGRi9OOFJscGFHc2VQSHkrd0ZvdkZjbjR2YzNMVitWMHZJbEpPS1dTS1NKbmlUVXZsOUR2L3dibHBuZG1saUJTSis4Z2gzRWNPa2JuMkp6SitXVW0xK3g3RkdsbkY3TExLamJsejU1S1VsQVRBOE9IREE0NkZoNGNENFBGNHVQcnFxMm5jdURHdnZmWWFlL2JzWWZyMDZYei8vZmU4L3ZyclpHVmxzWGZ2M2p5ZlliZmJHVHAwS0Y5KytTVUF3NFlOSXlZbXhuLzhqVGZlQUtCT25UckYrbTRpSXBXRlFxYUlsQmxHV2lxSlR6Mk1OMUY3NFVyRjROeTBqcE5QUDBMTkZ5WmpDWTh3dTV3eUx6VTFsVm16WmdIUXZuMTdZbU5qQTQ1SFJQaCtobWxwYVFDMGJ0MmFOOTk4azQ4Ly9wZ1ZLMWJ3OE1NUEV4SVNRdTNhdGJuMzNuc0JXTE5tRFZ1MmJLRjI3ZHIrb2EraG9hRmNjTUVGQVNFek1qSVM4QTJselE2Wk9ZT25pSWdVbmtLbWlKUVpwOStkcklBcEZZNG5JWjdrajk2bTJ2MFZkeTlKUy9PeHhYS2Y2ZE9uazVLU0FoQVVNQUgvM015VWxCUVNFeE9KajQ4blBqNmVxS2dvdW5mdnptZWZmVVpDUWdKVHBreGg2TkNoQUN4WnNnU0FmdjM2K2RzQVZxeFlBVUJZV0pnL1lBTEV4OGY3UHl0a2lvZ1VqVUttaUpRSm1UK3ZKR3ZETHdGdDRSY2VJYXhGUFBacTZTWlZKWEx1M0tjanlOeFZoNHdkOWYxdG1XdCtKS3picFlSMjdtRmlaU1hIMG1MY2VkOWowNlpOTEY2ODJQODlOVFdWMWF0WGMrTEVDVTZjT0VGOGZEemJ0MjhIWU11V0xRd2JOaXpQZXlVbUpsSzdkbTAyYk5qQWdRTUhjRGdjREJnd0lPQ2NVNmRPQVZDelpzMkE5dXlRR1I0ZVR0V3FWYy83dlVSRUtpT0ZUQkVwRTlLWEx3NzRIdDdtTUZVNkhUQ3BHcEdpczFkTHAwcVhmV0Qxa2hIWDBOK2UvdTNpQ2hzeXoxZFNVaElUSmt3SWFFdElTT0NaWjU0cDhOcXdzREJpWW1Lb1hidTIvKzhoSVNFWWhzRkhIMzBFZ05WcURWaE45b2tubnVEa3laTUExS2hSSStCKzJTR3pPSG94clYzbm52YzlSRVRLSTRWTUVTa1RQQ2NDVjNvTWIxSHd5bzhpWlZsNGkrTUJJZlBzZjhjckVtUFArZTJUT1duU0pCSVNFZ0xhR2pSb2dNUGhvSHIxNnNURXhGQ25UaDB5TXpOWnRjcTNZdXZFaVJOcDJiSmxucjJOaXhZdFl0dTJiUUJCQ3dGbFptYjZRK2FlUFhzWVBYcTAvMWgyKy9Ianh4azllalRObWpWajNMZ2k5dFRXNkZXMDYwUkV5am1GVEJFcEU3eUpnWC9BdEVWbG1sU0pTUEU0Kzk5aFQvd3hreW9wZWNidTh3dVoyYXZHOXVuVGgwMmJOcEdVbElURDRXRGh3b1ZZclZiL2VmdjI3Zk9IVENEUGdIbm8wQ0dtVFp2bS96NWd3QUJpWTJONS92bm5NUXdET0JNbTA5UFRjMTJKTmpNems3MTc5L3JuZ1lxSVNPRXBaSXFJaUlpcHJycnFLaElURTNuODhjZTU3YmJiL08wNUF5WkE0OGFOY1RnY3VGd3U0dUxpNk5TcFU2NzNlL2ZkZDhuSXlQQi9iOW15SlpkZGRoa1dpOFVmTW0rNDRRWjY5Y3E3cDNIcDBxVnMzNzZkc0xDd0lyK1g5OWNiejd4TDEzbEZ2bytJU0htamtDa2lJaUttNnRxMUsrM2J0eWNrSkNUZjgydzJHeTFhdENBdUxvNE5HellFQk5LYzdycnJMbmJ0MmtWVVZCVDc5dTNMOVp6OEFpYkF4bzBienp0a2NuSlZ3ZWVJaUZSQUNwa2lJaUppS3J2ZFh1aVZYSHYwNkVGY1hCeGJ0bXdoS1NtSjZPam9vSE9hTm0zS0J4OTh3SFBQUFpkcnlIeisrZWVwVXFWS3ZzODVmZm8wY0dZb3I0aUlGSjVDcG9pSWlKUWJ2WHIxNHNNUFA4VHI5YkpvMGFLQTNzeC8vT01mdEd6Wmt2NzkrMU92WGowOEhrK3U5OGplWHpNL0Zvc0ZVTWdVRVNrS2hVd1JFUkU1TDVibVkwdnRXWTBiTjZaVHAwNnNYNytlTDcvOGt2NzkrMU9qUmcyeXNySll2MzQ5di8zMkc2R2hvZHgyMjIzK2tEbGp4Z3ptelp1SDErc0ZZTWlRSWRTdlh6Ky94L0RKSjUrUWxKU2trQ2tpVWdRS21TSWlJbkplTEMyS3VNVkhFZDErKysyc1g3K2V0TFEwL3ZXdmYvSFNTeSt4WThjT2Y0aHMzYm8xQUc2M0c0QVRKMDV3NHNRSi8vV1hYWFlaYmRxMHlmUCtxYW1wdlB2dXV3QlVyMTY5cEY1RFJLVENVc2dVRVJHUmNxVjkrL1lNR3phTW1UTm5FaGNYeDZoUm8veHpNMjAyRyszYXRRUHc5MlFPSERpUXpwMDc4ODkvL3RPL3VteE82OWF0ODRkSzhJWFN6RXpmRmpUWmdiVW9yRjNuRnZsYUVaSHlUQ0ZUUkVSRXpzK3BIS3VvVnIrMFZCNTU1NTEzOHNjZmYvREREeitRa0pCQVFvSnZyOTF1M2JyNWg3aG05MlEyYmRxVUhqMTZCR3hoa2xPdFdyVnkzU3V6YjkrK1hIamhoVVV2c2tiK0s5aUtpRlJVQ3BraUlpSnlYcnkvNU5nUHNsOUNxVHpUYXJVeWZ2eDRMcnJvSXY3M3YvOFJIeDlQMjdadGVlaWhoL3pudlBQT093SFhMRm15Sk5kN05XclVpSHZ2dlJlWHk0WEg0eUVrSklUbXpadlRwVXVYRW4wSEVaR0tTaUZUUkVSRXlvd3Z2L3l5ME9kYUxCWnV2UEZHYnJ6eHhvSlB6b2ZWYW1YbzBLSG5kWS9jR0hzbStUOWJtajllN1BjWEVTbXJGREpGUkVSRVNvQ3hXeUZUUkNvbnE5a0ZpSWlJaUlpSVNNV2hrRm1adEc0SlUxNkd3WCtCUHplWkZoRVJFUkVSS1U0YUxudTJsczNoMFFmTXJnSmVlQmtPSHkyZWUxbXRNSFFnM0hTajcvT3RRNkZaRTNqOUxmaHo1VDBSRVpFaXE5NFRBRXVOMGxsWlZrUkV5amFGekxPRmhFRHRXbVpYQWZaaStrY1RVeHNlL2l1MGFoSFkzcU1yUERrR1hud0YzSjdpZVphSWlGUksxbTd6elM2aDdFbmZEZmFxNEU2QmFwM01ya1pFcEZRcFpGWjBYVHRCczZhNUgrdlFIdjUrUC96bnpkS3RTY1FFUjl4VitUUTFsaDFPM3krUnFscWRYQm0rbXhzanR3ZWNOM2VUNy9qQWpvSGJNTGgyUmVNNVVBMGp5emZMd0ZvekUwZTdCS3hWWGFWUXZVZzVrbkVRd2h1YlhZWDVJbHBndlhJZnhDL0c4RHJOcmtaRXBGUXBaRlowaTViQTFqaDQ1Ry9Rc0g3dzhaN2Q0ZUJobUQyMzlHc1RLU1ZUazd2ejF1a2VRZTNMTTVyelNVb3N6OWRZUnBzUVg2Zzhjam8wNEJ4UFloaFpQelhFa3hnUmVQR3hxamgvcjAxbzdERkNPc1dYV08xWWJHQ0w5SDAyUE9CSksveTF0a2pmOVFDZWRERHlHQjV2cndidTA3bGNYd1U4cWVkV2IyNHNJV0FMKzdPT1REQks2QS9jMWxEZlh3QmVKM2d6aS9ZTzlxckFuL1BXM2NuRldtS0ZscklWNy9ieGNPb1hyRDJXUUZRSHN5c3lqK3NVT0tyN1BzZGNoMVpCRUpIS1Jndi9WQVlIRHNLVHowTGNqdHlQM3p6WTE2c3BVZ0c5ZE9xeVhBTm10dTJ1R080OGNSUEozcENnWTk0VUJ4bUxtd1VIekJ5eU50UWxhMzFNc2RRS2dEVWNMRGwrLzFlOUI5WXI5L3IrNmpybjNHN1ZkWTcvV21wZmsvdEo0WTJ3WHJrTGE0K2xXSnFQQlh2VW1lczcvOWQzZmJmNUVITmRVZDRHQUV2VEIveDFXSnFlTmVmZEZ1bDc1cm44WlEzTC9UbE4vbnJtT1cxZWhOQTZXSHQraS9YaWozMUJ1cENzbDI4OTgzTUxyVmZrOTY1c2pJTWZ3c2xWWUxqdy90d2Y0OEE3a0w3SDdMSktWL3BlakFQdjRQMitQY2FSLzVwZGpZaUlhZFNUV1ZpM2pRS3Z0L2p2VzdVS3ZQdEc4ZC8zYk9ucDhPK0pNUFloNk5ReDhKalZBZy9jQ3c4LzRUdFBwSUk0NHE3S2pOVFlmTTlwN1RqQndNaHRURWpxdzRzMWxnVWN5OXBRQjhQcCs1OUphNDBNdktraDRQVDFETnJxcGVMNW93b0F6ZzExY2JROFZTeERaeTNOL282bHlWL2gxRnE4aHo4QlYxTGhMclNHZzlYaCs1eGZyK1haejZzN0dMQkN0VTVZSXB0ajdKM3NPeERXQUtyM0FDeStSVjMydkhMTzcxS29zcnZPZ1dxZHora2E0OUJIR05zZUN6N2d6VHp6MlJhT3RjdHNpR2poRzdaWTdXTG5SbXoxQUFBZ0FFbEVRVlM4RysrRTArdlBuQlBRUyt6Mi9kd3FzcE0vNHQzek9xUnVBMmRDd2VlZkt3dGdHTDdWeTcxWkdOdWZ3dGorVlBFL3A1Q3lTem1iQlFQano3N0Y0am9udDVPTXJROWliSDNRLzkzYXJ3Uis1aUlpWlpSNk1ndkw1U3E1djByekhWNmRBbnYzQngrclVSM3V2cjMwYWhFcEJaK2srQUptZlh2dVF4NWJPMDd3VWN4c3RydHFNeSt0YlVCdnBwRmx4YjJyaHYrN3ZWNHFFZGZ0Z1JBUDlwWW5DZTErRkV2SW1TRG4vTDA0Rmd5ellxbC9zeS80MUxvU2l6VTBzTmZPWXMyOVo4OWl3M0xSRzJkNjhlb09LdlFUTGZVRytqOGJ4K2I3aDdKYTZnL0ZQMlRVZVFJU1Z4YkQrNVV3VDQ2UWlSVnYzQlBnT3VuN0d0WUFhN2NGV0JyY2R1YVVXbGVlNlNXKytLTlNMYlZVSlcvQXUvSVN2TDhPaHBNL2xrekFCREFBaXdXalpPNWU3aGdHYUp5c2lGUlc2c21zYkxLeTRNVlg0ZVhub0hwMDRMRSt2ZUQ3bjJETE5uTnFFeWxtTzF5MUFSZ1gvU09wM2hCZU90V0hWTU0zWjY5cjZHRmVxTEdVaWFmNk1DKzlMZUFiT3N1ZmYwVDJuQXdQdUpmejk5b1lUaHVSQTNkaU9HMWtMRzdtNytVRThKNTFmbEZZNmcrQjhBdk9mTy93YnVDZlVhTmlmVU00eitKZGYydlJIbGpsUXFoNmtmK3JjZlRMUHgvc3dOTDQ3alB0OFl2QlhxWHc5L1c2d0p0eDd2V2tiZy9zamN6SkVRM2hUZksvUGtkUHBNVWFpbkZ5RmQ0MVYySHRQQXNpVy9ybWEwWmRCRWZPdmJUeXlqZzZDMlBMMzByMW1aYnMvK01GeUtNYnNJSTYwN2RwOGIyMkVyZUlWRklLbVpWUlVoSzhOUjNHancwK05tb2tQUG9rZUxTdGlWUWNEeVVNNElVYVMva29aamIvRnorRUt5UDI4RVQwRDl3WmY5T2Z3YktRUXM3OGQyRVVkeGVGclFxV2xxVTd0TkJ5d1QxbnZxVHZoVk9yZmUzMWh3VE1SYlEwSEltbDRjaEMzOWM0T2hNajdza3pEYmF3d004NTVuM21IRkRqM1RUS0Z6UnRFV2ZtcGJwVEFTK1d1b093ZEp5ZS8zTTlhV2YrcVZqLzdKWE9PSWozNSt1eGRwNkprZkk3UnR3VHZ2YUFHaXFvekNNWTJ4NC84ejJrRnRhTDN2UXR5Qk5TalBPSXk2SEMvTmRiWE9lSWlGUkdDcG1GTmZYVmtybHZmci9oamE0R0tha2xFL2cyYkladnY0T3IrZ2EyTjZnUDExMERDNzR1L21lS2xMTFdqaFA4bXRVUWdQRW5yK0dGR2t1WlUvY3pxbHF6Y2cyWUZ6cmkrUlZmNzZldFJtQlBYR2ozSTlqcXBaRSt0eVgyQzVLcGNuTWNhWE5iWWFUNndveTFSaEY2N25Ld1hQZzhoUDI1QXJRbkZWTC9YS2pMWGhVaVd3VzM1MVRZZVpzNTJhT3cxQnZxLzJvYytuTzRxTVdPcGRuRDUzNi9uS3podWZhNEFsaWFQWXFsMmFObkdyS0hzK2E4L09LUG9OWVZBSGpYOW9QVDZ3cjNYSGVPbFhkdFlZQUZ3aHRCWkV1TStLOGh2TEZ2RWFQSWxoQlNHMlBUM1huZXFpTHdicnIzekdyRU5TN0Yybm1tYis2dWlJaElDVlBJTEt6YXhUSGY2aHo5NVRyNGYvYnVPNjZxK3Y4RCtPdGNwZ3hCRWR5Z2dsdHpiM1BtVHMwY2FmNGEzeXd0TFEwekZkTmNaYWFWVFMzTGNsUnFabXFXTXkzM1hnZ29PQmdLSXFEc2ZUbm45OGVCdzczY2U1a1hEdVAxZkR6OGVzN25yUGNGdnNuN2ZENmY5NmRQTCtEZkUzSkMrTkRNeXlUY3ZtdVlaQUxBMkZIQWtXTXNBa1FWM291T1YvUUsvN3ozZUREbU9SL0RudVNXQmdubWFQc0FWTmZrTHEwaDJJaXdiUHBZbVplcHZWMERHZG1GZ0RKdjFZU1VhS1VrbUFCZzNib0U4OXhxOUlEUTRQK1VYU2xnSHFTSTdmSk96VjdRZE5ramJ5Y0Z5a21YTWJxOWtvVWdOSHhKN2pITWVXWjJKVXpCWXhwZzU1bDdZc0pWZWMxRHErejVxYWtoUU1hai9HK2VkcTlJc1pTWWhRTmc3d1hCdVhOdW0zTTNhQWJkTTFtSkZvRGUwT1JLSnprSWlEdW43R3Jhcm1XQ1NVUkVaWVpKWm5sV3Y1N2Ntem5tYWVDWkVmSjZsL3NQQWVjTCtWYS9JSjA3R205M2NBREdqQVIrMlc2ZTV4Q3BwTDVsSXFZN25kVmJ3dVRqdUw0RzV6a0k2Wmp2Zk15ZzNiWmJCSkpDbllBTUM0TmxUTFNSanNxMmRZZklrbFdXamI4TThmSWthSm92QTlJZXlMMXVPY001YzZxZkFybUZmNHdRQk1NbFdFeXljREJjU2lRekZyQjJnK0NwVTdVMTVoK0lseVpDYVBlOVVreEl1dnM1cFBzLzUzOS9xNW9RSEhYV1NMUnp6NTFQbVJJTXBPb2tvZmFlZ0ZYaFE5ZmozRm51OWJTcFkzaE1ZMlBZbGtOTWs0Y0g1M2RPUlpjU21ydnQzRm11Rmt4RVJGUkdtR1NXWis0TmNyY0ZBV2piQ3BCRTh5U1oxbGJBRTYxTkh4OHhHUGhyUHhEUGhjaXBZcHRSWGU3Tk1iVldabk9yYUh4WTg1QmVMMllPd1VhRTNmQTdTRHZlMEdSaEgrc09rYkRwV0xKUkJrTFRCUkFhWlJkbnNXOXFjcWlwcWNJL1JYNWU0K21BbFl0QnU2YnRWL0x3WEFDUU1pRHF6cXNzaXN6SEVDOCttL3M4ejNjZ2VQbkl0dzMvQmRMZHozT2YyZjFnQVFsUVBwVlQwbU9NSjVnNmNTRDVGcVNrVy9MZnliZmt5cXJ4VitUN3VnNnV0SFBxcFBRSVpWdklHVzVOUkVSVVJwaGtsbGYyOXNhSDZONjhaWjc3dDIwTldPZlQ4MkZ0RFl3YUFXemhZdEpVOGMyb2ZnN1AyQVZnYzJJSHBlS3NveVlOQTZ2ZHhUUDJOL0s5MXNJbERmWmpiaUh6bGpPMElkVWhaZWF1bTJuZE9zWXNhMk9XS1dzM2VSM09QQVNQcVVDdGdjcStkUGNMdWJjdkwwM2V3ajE1aUJsR0tzVHFwSEpTSWNwdENqcXJhK1YzZm1xb1BFODFQUnBJRG9LVUVpSVA5d1dBckdTSVIvV1RLNkh1T0FoUHJJTVV1QXpTL1UwRngxR1JpVHJycEFyRjdTb21JaUlxSGlhWmhUWDVWVUFVelg5ZlJ3ZGcvWmVHN1Y2TmpaOS80Nlo1bnR1MUVJdWZEeGtJN040ckZ4OHFEK0xPQTFLbS9NdVRwTTNlem9Ja1pXYnZhN09QWlFKU1Z2Wit6bmFtM0Fzc1pRRVFzMzl4RmVXMm5MK1ZiU1BIY3RyenRFbjVIRE84bjVUN2ZHU2ZuM05NMlJlTkhNOGJqKzYrWkNSZW5lZEJKeTR4dlN5K1N5WFFxMVR2WHQ4eUVUNDFqaGY3ZXF1bWNiQnFXb3dDTzRXUmVzOTBjWnZDRlA0QmdPcnRBY0dpd0VkcFdxMlM1ekRtSldxUnZkQWhFSGNCMHAxUGpGNHZ0RndKb2VWS2svZVg3djhzVnpUVnF5aXJNOVJZWTZXZnBCb2JzcW83ajFJeTdHSFdPUWp4aUpmOC8vV2MrTnhma1pNcUMzdjVieW43SllDbUdvUm1pd0JMSndpdFB3VnMzQ0FsWE12bjN1Wm4xendDQ0YxWEpzOFNZczlENlFYT2lpK1RaeElSRWVWZ2twbVhxVVJTQUpCWkNqMFdqMk9CY1M4WXRrOSt6ckJOcXdVQ2I1ZjhtYlkyUUUvalF3Y056aHMxSFBqbHQ1SS8wd3pFYzhQVkRvRXFtQVYvZW1LUHIydXhybDE3dkdHUnpoLzlSRFJXakxwVHJHZEpZVDlBQ3Z2QitNRkNGdjdSblRkcFV1MFJRTzJuamNkdzcwY2dNeFpDcTVVUWZhZG12eEFwSHNIOWZ4QmFmR2o4bU5kOENGN3o4NytCaFU3aXFWc3gxaGlkQkJPQVhKUW9ad2l0dFF1UUhpay90K244M0dHNW1ZOGdoVzJRNXlxV0lmdE9keUhlWEZTR1Q4eGVzVEdCYXg4VEVWSFpZcEtaVjZxSlpRaUdENUY3OWNSU1hsbFpvd0U2ZDVCN0VmTzZHUVJrNVBkV3Y1QjY5d0NxR2FtNCtEQUtxSjFuN2JTaGc0RGRmd0hKckRSTEZjK0tVWGVLblBoOWMxeE9SR2IwQ1MrTmtQS25xU2IzOU9rcVRPR2ZyTUw5LzFPb1BUSjNKeWtBY0dpbGQxeUszQVVwNWdpZ3pXY3Vka0hWWlZORENoVkx2blRYY015SUx0cTE2Wkc1U2FaTkhYbS9lZ2NJSHE4cnAwZzNmSXd1blZMcThsdXlxaFJKRXRkekpDS2lzc1VrTTYrb2FEbVIxT1Q1Si9uNThjQ3pvNERFeE5KN3RvV0ZQSHpXeXNUOG1ZdFh6UE9jUVFNTTIrN2RsOWZHbko1bkdZUnF0c0RUdzREdE84M3piQ0sxV05wQ3NQZUFvQlMyMFVKS2ZRZ3A5VUdoTGorbUdZT0xtb0ZJaG55OWgzUVR3OFROY0pQTWw0d0tiVDdUVzd2U2dJbkNQOUsxd2kxZklvVitENkh1T0VCTWhYajlUV2g2SERVOEtiOEVFNFdzTGx0N0JJUkhPa09USFZ2a0pvNkpma0NHVG9MbjBpZlB4UUpnVTF2ZXpJaVdod0FYWlU1aGFwZzhkQmlRbDE1SnZnVk51MitWb2NUU2c1MlFIdnhSK1B1WlVWYWFKVFQyZGdXZmFBYUNwRE0zMWlxZk9iUkVSRVNsZ0VsbVhpbXB3SzNiUVBPbWhzZHNiZVEvYXNqSUFFNmNMdmw5R25zQW5rYm1lNTY5Q0J3L0JVd2NCOVNzb1g5c3hHQmc3ejc1YTFQWmFHeXppNHhvc25zWk5EcjdPZHVDZnB2ZTM4VTVKdVI1VnQ3emNvOExCUnhYOW90eDc4TE0zeXRiWnZqNU5rRnc5SVRnNkdYWWJsc2Jna01qaUhGK1FLYnhGMGdoUWd0OGE3a0NJWUorcjE4QXVtRy94VXNZbC9VVnhtVjlVeXB4bTEzOEpTRGhLcVQ3djVxZTIya09ELytHK1BCdlpWZlRkWStTWkVyQlgwRjZrUHZTU3RQOUlPQ2tNMGZjb1JrZ1pQL1RaTzBLemNDN2tQemZMbmpZYkRZcCtZN1NheWM0TklkUTk5bmNkVDlUd3lBRnpERjViV2w3dkxNYmFtL2VVeWJQa3NJMlFMb3hEd0FnT09aVFNaeUlpS2dVTU1rMFpzZHVZT0c3YWtlaGIvc2Y1bGxPWk94bzQrM25MZ0RhTExrMzg2WG45WS9aMlFFamg4a3hxRWpUNlRkQVk1MmQvRm5KdjRocUxPVy9jLzVvclBMczUveWR6NExzVkU2WStOa3NJYU1KWnNZamViNGVBRmhWaDhhbEM4U0h4d3ptSVNiREVjdXNOaU1GdVQxQlk3Tyt4ZzFOVndRSVhRRUF2MXU4QlFrQ3htZDliZDdBYzNyOHJKeUE2dTNrTm0xaTl2SWJBQnlhQWpaMWkzeGI4ZnBiUU5LTjRxOFJXVkIxV1VoeW5McXE1YjdZRWxwL0JpbnRBUkJyL0tXQzROdzErellaUUZIVy9zeVI2SmQ3cjhadjVSWWR5a3FCZU9WRnc5aUlpSWpJN0poa0duUFZGOWowSy9EQ0pNTmhzMlZObElDZGU0QTlmeGQ4YmtFYXVRUGRqQlM2Q0E0QlFzTGs3VU5INVdIQmpubXFUNDRhRGh6K1Z5NVVwSlphUm9iNUV1WEgwdFl3d2N4TWdKZ1VCazFOblhVaU5WWVFuRnRDaXZYVE8zV1Q1UUs5QkJNQXhtZDlqUjE0RXdFV1haVzJuUlp2b3ErNHk2eERaOFZiSzREb1EvcUZmNUtEbFBVbmhWYWZRR2o0Y3RGdm5KVC9raTBGS2FpNkxMS1NJZjdqa2J0ZnpRT3dyWmU3YjJFUFRhZXRFQzlOTXBwb0NuV3lYemFrUndHMkRReU95L2N3dm1ZcEFFaXg1M0xuSHlwVmJTVklmbS9sSnFBMmRZSDB3ZzJUSmlJaW9xTFRGSHhLRmJWM1B6RHZmZUMvRTBCTVBrVXVTb01vQXVFUGdBT0hnWGQ4ekRjZmN1STQ0NFVuOWgzTzNVNVBCL1lkTkR6SHhnWjRmb0o1NGlBcUk0SmRkcktUbFNyM1htWThncFFjQ3FSRktmczVSV3lFYXZYMWhoQW53eEhITlFWVWE5V3hYL09TV1dPdkxJUzZ6K2J1NUN4SGtwMW93cmtieExORElCNnNCZkZnTFhtNW5adzVtZ20rZXZlUkluZEJQRmdMMHZYcEVOeUdRbWl4QW5Cb2J2akFqQmdnSTByLzJocytrQ0t6RTNXYjJ0RDB2UXBOeDYwUTZ1VXovNVdJaUlpS2pUMlorUWtPQWI1ZUwyOXJOSElSSEkyWjh2STVzNERXTGZUYndoOEFQb3VCdERUelY3SDFhaUpYcmMwck1RazRlVWEvN2UrRGNqWGR2TDJaZlh2SkNlaGRNMVNQSkNvRGduVjJrUi9CRW1KU21KeGNaaE5qTGdLQ0JUUTEydVplWUozYmF4bWlhVm1rWjRWcVdnREZYL1dqNGlpb3VxeHVwVnZCRWtMOTNPSDNrdis3RU9vL0I5VG9LU2VhbmJkRHZQQXNFSDhaQUtCcCtSSGtkNThpcEVmSElMZ1pXYmJJMGxGZTY5SmpLZ1RiZWhDdjZ2VG1XamxEMDM2amZuWGE1RnY2eThQWU5wQmZKcmdPZ3FDTmw1TmJJaUlpTWlzbW1ZVWxpdVpkeHNOWWxkckV4TklwcnFQUkFOUCtaL3pZNGFPRzYzK21wQUovL0drNE4xTVFnTmRlQmhZc2xXdmlFMVVVR2l0b2FuYUFsQlFDS1NHNzRJMmxMVFMxZWhvdUdWS2VXVGdvOHlHRm5EVWZBVWhTSm5EdHRVSlhtUzJKUWxXWHpTWTAvQjlnbHowZk15c0pVdVJ1U0ZIN29PbnhqenlNMXNJQm1zNDdJSjUvQmtLdGZvQkxYL2taa1h0TUw4dVNVeDBZZ0pUK01MZmR1UXMwN1g3SVhRc3poMzFUdVhjMHU5cXRZTmNvOTFpaWY2RStCNVZBL0JXSVp3Y1pQU1I0dmd2QlN5NU9KTjMrR05LZDFmbWVnOGNuSVY1NHh2QkdOWHBDMC9WUDg1NERtSHdCb1JrU1kvb2NoK1lRSEZwQmFMN1k5SEJ2SXFJcW9Hb25tWjA3QUZOZVZPZloxUjBOMnp3YkErdldGSHp0NTJ1QndGdUZmOWJJWVVEalJvYnRLU25Bbi91TVg3UC9NREI4TU9DYTV4L1FwcDdBMDBQbDRjUkU1WnlVa1FqQldtZnVaVmFxM0l0bGFXZThtbXhHQWdCNUhsOGowZmpjeFFDaEMySlF6NkRkUTd4cGpwRHo1OURjNkJJbVNMMXY0Z0lWNTVSYjFZRGdsVnZKVlFyNURzaEtsdWRzWG5rUm11NEg1SFZCczlJZ3VBMkI0RFZYUGxGTWd4UzBIRUlkRTBPVnJYWCttNVQrQU5EWVFQQ2FENkhSOU56aHpsbkpjdTlvelNjQkFKclduMEU4OHhTUUdRZllOY21OS2MrUVhES0RqR2dnSlJSd3pwNy9uMVc0cXNDVlJsSWdKRzB5QkNhWVJGVEZWZTBrMDhiR01JbFNrNVZWNGVLeExrTEZSVGRYNExsbmpSL2I5UmVRWk9JWEFLMFcyTFlUZUd1YTRiRko0NEFMbDRISWg0YkhpTW9SS1NVVWdrUHVDeFlwS3cwYTE1NkFwUjJrNUJCSTZWSHlYRXdBVW1xNFhuVlpleVNpajdqTFlGNm1KQWlRak14dEhpWnVLcVZQVVlERTYwRENOYm5JamFEem4zU2Iyb0M5VHRHak1xNnFxbW43TldDVm5lQm5SRU1LMGFtK20rZ1B5WDhPaEtZK2tPNXZnZUQ1TG5KS0JFaUJTK1cxTGpVNm42VkdkK0RoMzNKQ1diTlhicnRWRFdoNm41WjdSWE9rQk10RGFGUHZRZlBrT2NEYUZhaldDSm91dXlCZW13YWhSbTdCSmlUNEdsYktkV2dKV05qbjd1ZXNOVWtGZTNRY291OVVRTXlBcHVkLzhqcWwxZHNXZkYwbEk5U2ZwTitRRWFVL2hKdUlxQXFvMmtsbVphZlJ5RW1pc2FRME5rNmVlNW1mNDZlQW9VL0p2WmU2cksyQkdhOEJpejgwLzl4UkluUFNwa0ZLdksxVW1OWFV6SjJYTE5qcjlPNkxtWkRpREhzdVg5S3V3RVdycDVBaTVJNDhFQ1FKUXA3aDRtT3p2alpyWmRsOEpmckpQYkxhQkVpSmZwQ0N2d0lnUVdpeEhFS0RmSW9QcFpiZFhHcWgwWFRBZFlpeUwvclBOa2h5cFlqdGdKMUg5bERJN0xudUQvK0VGUGE5dkoyU0c2OVFieUtFZWhQelBFV1NrMEdkQkZONnNBTlN3RnpsV2FMZlRHZzZiSmFYUEhKc0t5ZWtPdGRMcWZlTjl3em4wQ1lDbVNwVzFLNWdwUHViNWNKTGtML25tczYvQTVaT2VzTkxUUkc4NXVVT2l6V2xadStDNzJXdWM0RGluWk55UnkraGxHNitCNlEvaE5EdUJ4QVJWU1dzTGx1WnZmUTgwTkpJOVVVQTJMSU55TWpJLzNwSkF0Yi9KTTlIemF0bGMxYWJwUXBCU3J3REtmRzI2Uk15RXlBK3VtQ3dSaVlnOTJhK3IzMEJIbEp1QXJyTWFndU9XZVNPRGhpYjliWFoxc2lVZk4vSXJiUWFmY2p3aFBoTEVFLzNnM2h1R01STHowRUtXaTRQQVFXQXVJdW1iL3pvWHlEMW5sbGlMSlMwM0lSYnVyY1JpTW96dkY1akM2SHRXZ2llYzZIOE14UjNBYUx2OU56ckh2NnRkNSs4cFB1YklRWE1nUlMwRkVoL0FQSEtpNUI4MzlCUFpxTVBRN3p5TWlDbUc5NGcraDk1Q1pWOGxqSXA3TnhUQXFRSGYwQ0szQzN2T0hYTUx1SlVCZGw1eXZPR3BTeEkvdDZRUXIrVDV5SS9VSGVkYVNLaXNzYWV6TXFxZHc5Z3hCRGp4eTVkbFhzcEN5TTRWSjZmYWV4ZXp6d05CTjBHemw4cWZweEVaVUJLdkFNcE5SeUNuVWR1eFZsUkN5a3RDbEpLaE42NTlaM1M0V0NUbTNBMmttN2k0OHd4T0tZWmd3dWFnVWdSNU9HVkh1Sk5EQk0zbFYwUFpnR2toT3VHTXpBekgwR0tPUXJweHNLeWpTVnlEMUM5UFFTbjlwQnV6RGM4d2NvWmdvTk9kZTM0U3hBdmp0Y2ZtaXFtUVR3N0dFTGptUkFjczRld1NwSTg5RGJtcU54ckJrQUsvZ3BTeUxlQWxLZUFXWTdvZ3hEUERJRFFaRGFFV3YwQmpRM3crQlJFdjdmbDQzR1hBZGVCOGxCandRS1F0RUJxR0tUSXZVWUwwWkJ4MHIyTnlyYmdPa2d1dUZTVkNSYUFUUjFsVjdxM1VYODVIeUtpU2s2UXBBcFlKblRjQythNWo0Mk44UUk4dXV5cUFRdm1BQzQxYzl1K1hnLzRsMnhCYzd6Mk10Q3huWDdibldEZ2t5OEx2all1M3JBaXJLN0dIc0FIaStUUGwxZHlDdUE5SDNoY2hDRmd0cmJBbDZ1QW1qVU1qNldrQXU4dEJlNlZ3Uy9hdjI4cC9XZVFhaDYrT0ZwdjMzVnlJVitFa0E0QkVEUlFlZ2ROSlY1bFFnTlkycHVlQzJwaEp5ODNBZ25pMVZjcWJZR1k2Rjk2NmUzWDNyeW5USjRyaFcyQWRFTWVmaW8wZUFsQzYwOUw5WG5pc2ZaQW1seUFTdFA3REpOTVFINTVjamI3QmExdEEyajZYbFUzSGlLaU1sUzFlekxUMDRGb0k4T29jamc2QU8vTzBrOHdBV0Q2cTNKUm5ELytOSDVkWVJnYnFwcVpDVVFYUEFja1h3M3JBNHZtR1U4d0FlREhMVVZMTUFGNTNjNnZ2Z1Blbnljdlk2TExycHI4dklYTGdham80c1ZNUkdZaVpRLzdMUThMZG9yNUZ4dktTb0Y0K1hua3hrd1ZtZERnQmJrWEdNaGR0cWFxMDAyMDA2Tk1uMGRFVkFseFRtWitYR3NaNzczVGFJRG54d00rN3dCMmRtVWZseWwxNndDTDU1dnVuVDEwRkRoMnNuajN2dTRQL0hYQStMR2FOZVFFMU5tcGVQY21vcXBKMGpMQnJDUUV6M2R5aS9jSVZmdjl0VUszY3JGVVFBMEVJcUpLaGtsbWZ1NkdBUE1YQXlGaHhvOTNhZytzV2dhNGw0UDFzT3JXQnBiNEFNN094by9mREFJMmJDN1pNMzdaYnZwclVhYzJzSHlSSEFjUkVWRXAwR3ExMkxadEc3NzU1aHUxUXlrVVRaZmR5aDhpb3FxRVNXWkJZaDRCQzVjQkY2OFlQMTZuTnJCaUNkQzlTOW5HcGF0VkMrQ2pKWWJEZW5NOGpnVldmd0ZrbGJESFFKc2x6eGxOU2pKK3ZHNzIxNkk1NStJUUVWVWwwcDFWeXAvaWlvaUlnSStQRDJKaVRFOGIyYmx6SnpaczJJRGR1M2ZqNU1saWpzd3BTelY3NS80aElxcENPS2FsTU5MU2dZL1hBQzlQTmw1bDFkWUdlT2N0WU4wUHdOSGpoYnVuc2JVcmk2Ti9IMkRhSzRDbGhmSGpDUW5BMHBWQWZJSjVuaGY1RVBqMEsyRGhYTURDeURNZEhlUWUxVzIvQTMvdWw2dEJFaEZScFNiZHprMHU1YVZwaWlZek14TStQajZJaUlqQVcyKzloUlVyVnFCeFk4TzVuYzgrK3l3T0hUcUVzTEF3ZlBiWloyalpzaVZjWEZ4TTNsZXIxU0ltSmdZUkVSRzRlL2N1N3Q2OWkvdjM3MlBreUpINC9mZmZDeFhiNnRXclViMTY5WUpQSkNJaUJaUE13cElrNEtlZjVlSTJMMDBHTkhrSzRBVGRCczdsczA2ZExxOG1RQ3NqNjFjV3BhZlIwaEtZUEFFWU9jejBPVW5Kd05LUGdmQUkwK2NVeC9VQXVZRFFheThiUDI1bEJid3dDZWpTQ1ZqN1BSQVJhZDduRXhGUnBXSmxaWVhYWG5zTksxYXNRRXhNREdiUG5vMXg0OGJoK0hIREY3ZUppWW5LMzNQbnpvV05qUTBrU1VKT3NmemF0V3VqZGV2VzJMbHpKMkpqWTJHc2lMNjl2VDN1M3IxYnFOaTBXbTJ4UDVkNEliZHF0cVpMMlZRV0ppSXFENWhrRnRYZkIrVWh0TE9tQTlaV2N0dmxhL0l3MG93TTRLWG44eDg2bTkreUtZa21ocUhtMWNnZG1QbEcvbk5CVTFLQjVSOERvU2JtVUpiVXdTTkE5ZXJBYy9tcys5V2lHZkQ1eDhDSjA4RHZlNEFIVERhSmlNaTQzcjE3NDhNUFA4VENoUXVSbEpTRWpSczNGbmhOV0pqaHYzSHA2ZWw0K3VtbjhmanhZNzEyWjJkbmRPellFWTBhTlZLRzVEbzZPdUx0dDk4MnVNZURCdy93d3c4L0ZQT1Q2SGpNcFppSXFHcGlrbGtjNXk0Q3kxWUM4MmNEVjY3SjYyYm05RUxHeGN0VmFZc2pPS1RnYzBhUEFDYU5OejA4RnBEbllINzRTZWtsbURsMjdKTGpHRHZhOURrYURkQzN0eHpUTDcrVmJqeEVSRlNoZGVqUUFjdVhMOGVxVmF2dzVwdHZJaUVoZDZySDNyMTdjZnYyYlFEQWtDRkQwSzlmUDZTbHBXSHo1czNJeXNyQzVNbVRrWldWQlZ0YlczVG8wQUdMRnkrR3E2c3I5dXpaZzhPSEQ2Tmp4NDd3OGZGUjdnVUExdGJXNk5PbmowRWNRVUZCWmZCcGlZZ3FMeWFaeFhVekNKanRZN2ptWkVobzhlNG5pc0RKc3dXZkZ4Y3ZKMjZtaE4wSFBsd05QSHBzK2h4ejJ2cTdYQkFvdng3TmN4ZVpZQklSa1VueDhmRll2WG8xK3ZidGk2ZWVlZ3BidG15QmxaV1Zjbnpmdm4xS2dqbHc0RURNbmowYkdvMEcyN1p0UTNCd01BQjVYdWVRSVhMZGhJMGJOK0xNbVRNQW9QUmFuajkvSHRPbVRRTUF1TG01QVFEaTR1S1VObDNwNmZtc29VMUVSQVZpa2xrU2VSTk1BQWk5Vjd4NzdkZ0ZQQ3pFWXMzSFRzcnpNVjkvQlJEeXpBdjE5Wk9IN2Fha0ZpK0c0dHF4U3g0S08vMjEzQ0hFT2U2R0FGK3NLOXQ0aUlpb1RBbWU3NWJvK3RXclYrUGN1WE00ZCs0Yzl1N2RDMjl2YjZYd3o1NDllL0QxMTE4REFJWU9IUXB2YjI5b3NsKzJQdlBNTS9qNzc3OFJHUm1KTld2V29GNjllbWpidGkyaW9xSU01bHdtSlNVaEticzZlclZxMVFBQVdWbFpoWjZiU1VSRWhjY2swOXppNG9HVUZNRE9ycERueHdIYi93QU8vMXY0Wnh6NUQzQ3VMZytiQlFCUkFuN2ZMU2Q3YWxWelBYbEdUcEpudjVrN1hQaHhMUERScC9KY1ZTSWlxclFFcjNrbHVuN3g0c1g0NVpkZnNIWHJWdHk0Y1FOdnZQRUdacytlalV1WEx1SG8wYVBLZVZldlhzWHp6eitQakl3TXBLZW5JMFBuMzVlc3JDd3NXN1lNNjlhdHc5aXhZOUduVHg4a0pDUmc5ZXJWQUlCMjdkcGgzTGh4QUlDYk4yL0MzOSsvOU9ka0VoRlZVVXd5UzhQbGEwQXRGN2xITVMwTlNFK1gvMlJreW5NM016S0F4R1FnN0I0UWVLdDQ2MWZ1L0JQd2NBZGFOZ2MrWHd2NDN6RC81eWlxVzNjQWJ4KzUrTkdUUGVRRU16Wk83YWlJaUtpY3M3S3l3c3N2djR5ZVBYdmk0NDgvUnJkdTNWQ3ZYajBsUWN3UkdabC9BYm00dURoOCtPR0hXTE5tRFR3OVBYSDQ4R0hsMkowN2R4QVJFWUhtelp2anpKa3phTktrQ1FEZ2wxOStNWHF2bk9NclZxekFKNTk4VXF6UHBlbXl1MWpYRVJGVmRFd3lTOFBuYTh2bU9kOThEOWhZQXdtSlpmTzh3a2hMQTc3N0VkaTZvM3pGUlVSRXBVYTZVN0oxTW5NMGE5WU0zMy8vdlRJY3RuWHIxcWhXclJyYXRXc0hlM3Q3Mk5yYVl0VXErVmt2di93eUJFSEE5dTNiVWJ0MmJYaDVlZUhldlh1WU9YT21jcjkvLy8wWGdpQkFraVFrSlNYaHUrKyt3NlJKazRvMFJOYlIwVVJGK01LbzJidjQxeElSVldCTU1pdXluQjdTOG9nSkpoRlJsU0hkTmsrU0dSVVZoV1hMbG1INDhPRVlNR0FBVnExYWhWV3JWdUhmZi8vRjZOR2pNV2pRSUh6enpUZElUazVHdzRZTmtacWFpcFNVRk1UR3htTHUzTGtRUlZGSlVCOCtmSWlMRnkraVFZTUd1SGRQcnBjZ2lpSisrKzAzekprekJ3NE9Ec3B6cjE2OWl0Mjc1VjdISlV1VzZNV2tXNENJaUlnS2gwa21FUkVSbFF2WHIxOUhZR0FnQWdNRDBhUkpFN1JvMFFMQndjRUlDd3REWW1MQkx5ODFPdFhYdDIvZkRrbVMwTFJwVTl5N2R3K2VucDRJQ3d0RFptWW1idDY4aVZtelppbm41aFFFQW9CZXZYcVo3Zk9JRjNLWCtOSjAyV08yK3hJUmxYZE1Nb21vWExCMGJ3eHRXTEN5bjVWZ0M0dnFhU3BHUkZReVdRbTJldnVXSGsxVWlxVGl1SDc5T2dEQTN0NGV6Wm8xQXdBbHViUXJiRUU5eUlWN0RodzRBSTFHZzQ0ZE8rTG8wYVB3OFBEQXdJRURjZUxFQ1lTR2h1b3RYYUtid09aZDBtVFNwRW5vMTY5ZjhUN1E0MVBGdTQ2SXFJSmpra2xFNVlLVlJ4TzlKRE05ekFWMmJjSlZqSWlvWk5MRFhQVDJyUnA1cWhSSnhaR1RaTFp0MnhZYWpRWnBhV21JaTVNTHlMbTR1T1IzS1FEZ2h4OStRR3hzTENJaUlwQ1ptWW1lUFh2Q3hzWkdPVDV1M0RnODg4d3plUFBOTjAzT3k4emJudk44SWlJcVBDYVpSRlF1VkJzd0ZLa25qaWo3S2Y0TklWaEtzS29iQjB1bkZCVWpJeW9hYmJ3ZE1pT2NrZUxmVUsvZGJzQlFsU0txR0pCb2hyY0FBQ0FBU1VSQlZPTGk0aEFXRmdZQTZOQ2hBd0E1NlpTeWwrYktXVGN6UDlIUjBUaDY5Q2hjWFYwQkFNODk5NXh5VHdBUUJBRldWbFo0NDQwM2tKeWNyTFRuTnlmVDA1TXZCNGlJaW9wSkpoR1ZDMWFlelZCdHdEQ2tIdDBQQUpDMEZraTZWUEF2bFVRVmdkMmdFYkJzN0tWMkdLVkc4SHkzeFBjNGMrYU1zdDJ1WFR1a3BhWGhwNTkrQWdBMGJOZ1FkZXZXTlh5dUlPanRQM3IwQ0FEUW9rVUxOR3ZXREsxYXRVSlFVSkRCZGUzYnQ5ZmJMNjA1bVVSRVZSV1RUQ0lxTnh3bnZvVDBheGNnUG9wUk94UWlzOUc0MUlMRCtCZlVEcU5VQ1Y3elNueVBuQ1RUMGRFUm9paGkxcXhaeXREVlYxNTV4ZWcxTldyVUFDRDNncjcyMm1zSURRMEZBSFRwMGdWZHUzWUZBS1NsNmMvdGZ2UE5ONUdabWFuWGx0K2NUQURvMzc4L0prNmNXSnlQUlVSVUpUSEpKS0p5UTdDdEJwY1B2a0Q4dDU4aDQ5b2x0Y01oS2pIcjlsM2dOTzF0Q0xiVjFBNmxYRXRQVDhlbFMvTC81eE1URXpGanhneElrZ1NOUm9QWFgzOGR2WHNiWDIreVhidDJxRisvUHNMRHd4RVNFZ0pBbnJ2WnUzZHZaWDNMdkVubTNidDNEWkxNdk1memF0T21UYkUrbDZiTDdtSmRSMFJVMFRISkpLSnlSV1B2Z0JydnZJL1VZLzhndys4S3RQZERvUTIvcDNaWVJJVm0yY0FkbGcwOFlOMjJBNm85T1ZEdGNNcEdyRTRWMVJwRkgyNmFucDZPcDU5K0dxZFBuOGFZTVdNUUdocUtvS0FndlBubW0yamR1clhKNjZ5dHJiRjI3VnBjdlhvVmlZbUpzTE96US92MjdaVUVFd0JTVTFQMXJsbTBhQkZFVVN4U2ZNYUc2aFpLVGVQSk1SRlJaU2RJT1RQcUs1SnhsWHZZRVpudyt4YTFJeUFpcWhDa3NBMlFic2hEV0lVR0wwRm8vV21wUGs4OFdFdloxZ3dwMlhCM3JWWUxqVVlEUVJBTTVsd1NFVkhGd0o1TUlpSWlLamNzTFN2UHJ5YlNuVlhLdHVBNVY4VklpSWpLVnVYNUx6a1JFUkZST1NMZFpwSkpSRldUUnUwQWlJaUlpSWlJcVBKZ2trbEVSRVJFUkVSbXcrR3lSRVJFVkRJMWVnSUFoSnBGcnl4TFJFU1ZENU5NSWlJaUtoRk4xei9WRHFIOFNia05XRG9DMmtUQXFhUGEwUkFSbFNrbW1VUkVSR1ErcVdGQU5YZTFvMUNmblJjMEE0T0JxSDJReEF5MW95RWlLbE9jazBsRVJFUWxsK2dIOGNKb2lDZTZBUW0rYWtlanJzelkzRzIzNFJEcVBLTmVMRVJFS21DU1NVUkVSQ1VtaGYwRVBENEZTSmtRencyREZQb3RrSEpIN2JES1ZzcGRTS0hmUXZ5dkRhVHdyV3BIUTBTa0drR1NKRW50SUlwczNBdHFSMEJxK0gyTDJoRVFFVlVJVXRnR1NEZm1sZTFEQlFDaUJBaEMyVDdYQk1sRUtBSWtTQkRNZW83SmszUm9oc1FVS1g0aW9vcU1QWmxFUkVSVWNoSUFRVURGZTNOZE9pUUpRUG5JdDRtSXlsekZUREtkcXFzZEFaVTFmcytKaUNvRUllZC9KR1JuV2xXSEpIOW9BTmtkbTFYcjR4TVJLU3BtZGRsR0hzQzE2MnBIUVdXcGtZZmFFUkFSVlJpQyt4UUk3bFBVRHFQY0trd0hvN25PSVNLcWlpcG1UMlpqSmh4VkRyL25SRVJFUkVRVlFzVk1NdnYzQVN3clppY3NGWU9sQlRDd3I5cFJFQkVSRVJGUklWVE1KTE4rWFdETVNMV2pvTEx5M0ZpZ2JoMjFveUFpSWlJaW9rS29tRWttQUR3N0Vxakh4S1BTYStRQmpCcWhkaFJFUkVSRVJGUklGVGZKdExJQ3ByMmlkaFJVbWpRQ01PTlZ3S0xpL3BnU0VSRVJFVlUxZ2lSVjhQcmkyaXhnKzA1Z3oxL3lJdEJVOFdrRXVmZHk0amg1UGlZUkVSRVJFVlVZRlQvSnpCRjJIN2ppQzl5NkRRVGRCaDdIcWgwUkZVWE5Ha0F6TDZDcEo5Q2hIZURlUU8ySWlJaUlpSWlvR0NwUGtrbTRtWEFmTGY5K1M2L3QvVFlUc0xUdEpKVWlJaUlpSWlLaXFvYVQzU3FSRnRVYndOV211bDdiL29qTEtrVkRSRVJFUkVSVkVaUE1TbVpFdmM1Nit4Y2YzMFo4Wm9wSzBSQVJFUkVSVVZYREpMT1NHVmF2bzk2K0JPQ3Y4QXZxQkVORVJFUkVSRlVPazh4S1pramREaER5dEhISUxCRVJFUkVSbFJVbW1aV01rNVVkdXRkcXJ0ZjJWOFJGU0dCOUp5SWlJaUlpS24xTU1pdWhZWFgxaDh6R1o2Ymc0dVBiS2tWRFJFUkVSRVJWQ1pQTVNtaG92UTRHYlFjaXJxZ1FDUkVSRVJFUlZUVk1NaXVoempXOTRHUmxwOWUyL3dIblpSSVJFUkVSVWVsamtsa0pDUkR3ZEo2bFRNN0dCSElwRXlJaUlpSWlLblZNTWl1cG9VYVdNam5BM2t3aUlpSWlJaXBsVERJcnFTRjEyM01wRXlJaUlpSWlLbk5NTWlzcFZ4c25kS3JwcWRlMkwrS1NTdEVRRVJFUkVWRlZ3U1N6RWh1YVp5bVQ2UFFFWEltOXExSTBSRVJFUkVSVUZUREpyTVNHNVptWENYRElMQkVSRVJFUmxTNG1tWlZZajFyTkRaWXlZZkVmSWlJaUlpSXFUVXd5S3pFQkFvYlU3YURYZGpvbUVNbmFOSlVpSWlJaUlpS2l5bzVKWmlVM05FK1NtU1dKT1BEZ2lrclJFQkVSRVJGUlpjY2tzNUo3dW41bmd6Yk95eVFpSWlJaW90TENKTE9TYzdWeFFqdm5SbnB0Zjl3N2d5eEpWQ2tpSWlJaUlpS3F6SmhrVmdGNWg4ekdaaWJqNkVOZmxhSWhJaUlpSXFMS2pFbG1GVENtWVhlRHRxMmhKMVNJaElpSWlJaUlLanNtbVZWQU41ZG1hR2pub3RmMmU5aHBaSXBhbFNJaUlpSWlJcUxLaWtsbUZmRmk0LzU2KzRuYU5Qd2RjVW1sYUlpSWlJaUlxTEppa2xsRlRQSjQwcUNOUTJhSmlJaUlpTWpjbUdSV0VhMmQzTkhXeVYydmJXLzRCYVJtWmFnVUVSRVJFUkVSVlVaTU1xdVE1eHYxMGR0UHpjckFydnRuVllxR2lJaUlpSWdxSXlhWlZjamtSbjBOMnJhR2NNZ3NFUkVSRVJHWkQ1UE1LcVNoWFMzMHFOVmNyKzNnZ3l1SXpVaFNLU0lpSWlJaUlxcHNtR1JXTWM5NzZBK1p6WlN5c1BQZUdaV2lJU0lpSWlLaXlvWkpaaFV6M3IwbkxBVDlienVyekJJUkVSRVJrYmt3eWF4aWF0czZZMER0dG5wdC96Njhqb2RwY1NwRlJFUkVSRVJFbFFtVHpDb283NUJaQ2NDMjBKUHFCRU5FUkVSRVJKVUtrOHdxYUt4N0QxZ0pGbnB0VzBPUHF4UU5FUkVSRVJGVkprd3lxeUJIeTJwNHVuNW52Ylp6ajI3aFhrcU1TaEVSRVJFUkVWRmx3U1N6aW5xK1VSK0R0cDlEanFrUUNSRVJFUkVSVlNaTU1xdW9FZlU2dzlIU1ZxOXRhd2lIekJJUkVSRVJVY2xZcWgwQXFhT2FoVFdlYWRBTlczUjZMNi9IaCtIUzR6dm9WTk5UeGNpSWlLcXVDNDl2b2V2QnVVYVBMVzd6SEphMG5RZ0FXSEo5RzViNmJjLzNuUCtpL05EL3lDS0RjL3E2dGNaL0F6OHc2emtBSUd3ZFl6UnVhZEl1aytlMGRtcUl0azRlK0xqRGkzQzNjelY2UFJFUlZUenN5YXpDakEyWi9lYldQaFVpSVNLcW1xTFM0bkUySmxEWlQ5YW1xeGhOMmZPUHY0Y3pNWUZNTUltSUtoa21tVlhZNERydFVjZldXYS90MTVEalNNaE1VU2tpSXFLcTQ4aERYN1RkTnd2RC9sdU9rT1FvQUVEN0dvMVZqcXJzdmR4a2dONCsxMjBtSXFyNEJFbVNKTFdESVBWODZMOERDMzEvMVd0YjNmNGx6R241akVvUkVSRlZEUk5QZllMdFlhY0F5Qy85RHZaZnJISkVaZTlXWWdScTJ6cWp1cFVkQU1ENzhvOTRrUG9ZMjNyTlVUa3lJaUlxQ2Zaa1ZuR3ZldzJGcGFEL1kvQlYwTitRd0hjUFJFU2xaVnZvQ1NYQjdPYlNGRjkyZWxYbGlOVFIxTEVlcWx2WklVc1NNZlg4V253ZXVCZmJ3MDVoVytnSnRVTWpJcUlTWUpKWnhibllPR0tDZXkrOXRyQ1VHQnlJdUtKU1JFUkVsZCszdHc4cTI4UHJkVUx6NnZWVmpFWjlGb0lHOWFyVlZQWjF2ejVFUkZUeE1Na2t6R2cyM0tDTkJZQ0lpRXBQU0ZLVXN2MmNlMjhWSXlrL2h0WHJxR3pyZm4ySWlLamk0UkltaEo2MVdxQzFVMFA0eDk5VDJ2WkZYRUpZU2pRci9oRVJsWUpYdlFaQksyWUJBRHdkNjZnY1RmblFvbm9EWlRzeUxWYkZTSWlJcUtTWVpCSUE0TzNtSS9IYStiWEt2Z1RnNjZCOVdOWCtKZldDSWlLcXBCYTJIcTkyQ09XT1UzYnhId0JJRjdVcVJrSkVSQ1hGNnJJRUFFZ1hNK0cyOHlVa2FGT1ZOaGRyUjRTUDJRQWJqWldLa1JFUlVWWHhYNVNmc3QzUHJZMktrUkFSVVVrd3lTVEY3TXMvWWszZ1hyMjJqZDFuNHFYRy9WV0tpSWlvY2xycXQxM1pYdHptT1JVaktaems1R1RzM2JzWGdZR0JXTFJvRVRRYWxuUWdJaUxUbUdTUzRuYmlBelQ3YTdyZTRpVmRhbnJoL0pEVnFzVkVSRlFaQ1Z2SEtOdlNwRjBsdnQvQmd3ZHg5dXhaZE8vZUhVODk5UlFzTEN6d3l5Ky9JQ0FnQU0yYk44ZUxMNzVZb3Z0djJiSUZtemR2QmdCTW1USUZFeWRPTEhITVZQcEVVY1RwMDZkeDd0dzV2UFhXVzdDMnR0WTcvdXV2dnlJdUxnNVBQZlVVbWpWcnBsS1VSRlFaY1U0bUtid2M2OG9MZ2tkZVZkb3VQTDZOUzQvdm9GTk5UeFVqSXlLaS9CdzRjQUIrZm40SURnN0drQ0ZEQUFENzl1MURWRlFVQkVFbzhmMG5UNTZNYytmT0lUQXdFSnMyYlVMMzd0M1JxRkdqRXQ4M3IvNUhGaW5iL3c1Y2J2YjdWd2FpS09MUFAvL0VrU05IRUJZV2hzek1UTlNzV1JOVHBreEIvLzc2STQrdVhidUdwVXVYQWdCU1UxUHgzbnZ2S1Q4UHZyNisyTGh4SXlSSndva1RKL0QxMTEvRHhjVkY3L3JqeDQ5aitmS2lmeDljWEZ5d2JkdTJZbjVDSXFvTW1HU1NuaG5OaHVzbG1ZQmNBT2luN20rcEZCRVJFZVhuMGFOSDhQZjNCd0FNSGp3WUFCQVFFSUNvS0hrWmtJRURCeFo0ajVNblQyTExsaTM1bnBPUWtBQUEwR3ExV0xKa0NkemMzQ0NLb3Q2ZnJLd3NpS0tJUllzV29WNjlla1grTExwek1zbFFXbG9hZkh4ODRPZW4vM1Y2K1BBaDd0M0xyUkFmRnhlSDJOaFlPRHM3bzFldlhqaDE2aFQ4L2YxeDRjSUZ1THE2UXF2Vll1WEtsWkFrQ1JZV0Zuajk5ZGVSa0pDQWhJUUV1THU3dzhMQ29xdy9HaEZWTWt3eVNjK0llcDNnYmxjTFlTa3hTdHZXME9QNG90TVVWTmVwL0VkRVJPWEQvdjM3SVVrU05Cb05CZzBhQkFEWXZYdTNjdnpubjM4dXNGZXBTWk1tdUh2M2JxR2ZHUjRlanZEd2NKUEgwOVBUQzMwdktyelBQLzljU1RDN2R1MktVYU5Hd2RIUkVXRmhZYkMzdDFmTzI3VnJGMzc5OVZlOWEyTmlZdkRlZSs4WjNETXJLd3NmZlBDQnN2L3JyNy9DMVZWZXZxeFpzMmJ3OXZZdWNweTJ0clpGdm9hSUtoY21tYVJISTJnd3Zla3d6TCtXKzBZN1hkVGl1OXNIOFc3TE1mbGNTVVJFWlMwckt3dC8vZlVYQUtCSGp4NXdkWFZGZEhRMGpoOC9ycHdURmhaVzRIM2F0bTJMcVZPbkt2dW5UNStHbjU4ZlhGeGNNSGJzV0tQWHBLZW5ZOU9tVFFDQTNyMTdvMVdyVnNxeHZNTXVxZVNDZ29KdzVNZ1JBUEwzZXVuU3BjclFWOTJ2dlM1TFMwdlVyRmxUMlU5SlNVRlNVaElBd00zTlRXblhhclY0L1BpeHdmVjE2dFRCOE9IRHpmWVppS2pxWUpKSkJsNzFISVRGMTdmcXJWUDJkZEErekduNURBU1VmRzRQRVZGVlo2Nktzc2VPSGNPalI0OEFBRjI2ZEFFQWJOcTBDVmxaV2JDeHNjR01HVFB3K2VlZlF4UkZEQjA2RkczYUdGOFdwR25UcG1qU3BJbXk3K3pzREQ4L1A4VEh4MlBreUpGR2U2WXVYNzZzYkUrY09CSE5temMzeTJjaTR3NGRPcVJzdi9ycXE0V2FhOXU0Y1dPc1hadTdCdllmZi95QmRldldBUUIrK3VrbnBSQlFVRkFRWnN5WVllYUlpYWdxWTVKSkJseHNIUEdjUjI5c0R2NVBhUXRMaWNGZjRSY3hzbjRYRlNNaklxb2NsclF0ZVhWV1VSVDE1bEVLZ29EZzRHQWNQbndZQURCNjlHZ01HellNWDMzMUZVUlJSSnMyYlpTaVFBWHAyTEVqQUxtSDYrTEZpK2pkdTdmQk9SY3ZYZ1FBMk52Ym8yblRwaVg5T0ZTQTY5ZXZBd0Njbkp3UUZ4ZUhWYXRXNGU3ZHUzQndjTURBZ1FQeHlpdXZ3TXBLZjEzcjI3ZHZZK1RJa2NxK1Zwdjc4bGkzaDFvVVJZUG56WnMzRHdFQkFTV0tlZjc4K2VqVnExZUo3a0ZFRlJPVFRESnFldE5oZWtrbUFDenoyODRrazRpb25EaDgrRER1MzcrdjdJdWlpRTgrK1FTaUtNTE96ZzRUSmt6UU8zL1RwazM0NDQ4L0RPN3p4Qk5QR1BSaXViaTRvSFBuenJoNDhTSjI3dHhwa0dSbVpHVGd3SUVEQUlBQkF3YVliZDFNVnBRMUxXY09yQ2lLOFBIeFFVWkdCZ0FnTmpZV3YvLytPeDQvZmd3Zkh4KzlheXd0TFZHalJnMWxQems1V1NuZzVPenNyUFNHWm1abUlpWW1SdS9hOVBSMHBLV2xsU2ptckt5c0VsMVBSQlVYazB3eXFwdExNM1NzMFFTWFkzTUxRVng4ZkFjbm8yK2d0MnRMRlNNaklxcjRsdnB0VjdhTE0zUTJNVEVSUC96d2cxN2J4WXNYRVJRVUJBRDQzLy8rQnljbko3M2owZEhSaUk2T05yaFhUcEdYdko1OTlsbGN2SGdSZm41K09IZnVITHAxNjZZYzI3Tm5EeElURXdISVBhYm0wcy9OK0hEZXFrNFVSYVdZVW1KaUlucjE2b1VYWG5nQk1URXgrUFRUVHhFYkc0dWpSNDlpOHVUSmNIZDNWNjVyMUtpUnllR3lHelpzeUhlNDdNaVJJOUc5ZTNkbC8rclZxN2gwNlJJQTRPV1hYNGFGaFFVQ0FnSnc1c3daQU1DRUNSUGc2T2lvZDQvR2pSdWI2MHRBUkJVTWswd3l5YWYxV0l3L3VWcXZiV1hBVHZ6VmQ2RktFUkVSVlE1THJ1ZFdleTFPa3ZuOTk5OGpMaTVPcjYxcjE2NW8xYW9WVHB3NGdWR2pSaGxjWTJwT3BtNEJHRjFkdW5SQisvYnRjZlhxVmF4WnN3YnIxNjlIOWVyVkVSRVJvUlQ4R1RCZ0FEdzhQSW9jUHhXTlJxT0JScU9CS0lxd3RMVEUzTGx6WVdkbkIwOVBUNHdaTXdZLy92Z2pBTURmMzE4dnlieHo1dzdHangrdjdPdFcvWjA4ZWJLeWJhekhNZS9TTnpFeE1iaDA2UkpzYlcyVmEzZnYzcTBrbVNOSGprU2RPblhNOEdtSnFESmdra2ttUGR1Z094cmJ1eUU0T1VwcCt6dmlFdnppdzlER3lUMmZLNG1JcURUWjJOZ0FBRHAxNmdRL1B6OGxlWmd3WVFKR2pScGxkUGhxVWVaazVwZzVjeWFtVFp1R1I0OGV3Y2ZIQndzV0xNQjc3NzJIOVBSME9EZzQ0UFhYWHkvNWg5SFIvOGdpWlp0RFovWFZxbFVMVVZGUnNMZTNoNTFkN3BKaXVqM1JlWmVPRVVYUjRHVkVEbFB0cHVUTXo2eGZ2MzZScmlPaXFvbEpKcG1rRVRTWTMyb3NwbDFZcDllKzBuOG5mdTVaOUhXemlJaklQRWFQSG8yelo4OWl3WUlGZWoxU2dIblhLR3pZc0NHOHZiMnhhdFVxQkFVRjRaVlhYb0VvaXJDd3NNQ2lSWXYwNXZ1WnczOVJmbWE5WDJYU3FsVXJSRVZGSVQ0K0h1SGg0VXF5ZCtmT0hlV2N1blhyQWdER2pSdUh3WU1IRzl6ajBLRkR5dnFaUC96d0F5d3REWDhOTkxiOFRHaG9LRzdkdXFYRVVaQXJWNjZnWGJ0MlpwdXJTMFFWRDVOTXl0ZkxUUVpna2UrdmlFcVBWOXEyaHA3QWgrMytEeDcyeHVmeEVCRlI2V3JRb0FHKytPSUxWSzlldmREWG1DcjhZMk5qZ3krLy9OTGtkWU1HRGNMSmt5ZHgrdlJwcFFycDAwOC9yVlNncGJJeGJOZ3cvUGVmWEpCdnhZb1ZtREpsQ2g0OGVJQS8vL3dUQUZDelprMTA2TkFCdDI3ZDBxc2lxMHUza0U5OGZMeEJOVm9BU0VoSWdKdWJtNUpzU3BLa3pPTUVnRDU5K3VRYloxeGNIT2JPblFzWEZ4ZDRlM3ZyemVVbG9xcURTU2JseTFwamlibXR4bURPbFkxS213Z0p5LzErd3cvZHVLWVdFWkZhYXRhc1dhVHpUUlgreWEvbjgrYk5tOWk4ZVRNdVhMaWcxNzVueng1RVIwZmpoUmRlZ0plWFY1SGlvT0xwMkxFamhnd1pnb01IRHlJb0tBano1czFUamxsWldXSHUzTG13dHJiR2dnVUxDalVVOXAxMzNqRjViTXFVS1pnNFVWNW01OXR2djFVSy9qUnQyaFR0MjdjM2VrM092TTZRa0JBQXdLTkhqMkJoWVZHNEQwZEVsUTZUVENyUTlLYkRzREpnSjJMU0U1VzJUY0ZIc2FqTkJQWm1FaEVWUTNHSy9aU1VxY0kvZVlkTXBxV2w0Y1NKRTlpM2J4LzgvSEtIcjdabzBRSWpSb3pBbGkxYkVCVVZoZE9uVCtQMDZkTm8xYW9WaGcwYmh0NjllOFBCd2FIVVAwZFZObnYyYkhoNmVtTGZ2bjBJRHcrSHRiVTFubmppQ2J6NDRvdEtzbTlyYTJ2eXhZRldxMVY2T2ZON3VXQnBhWW1ZbUJoOCtlV1hTbUVmQ3dzTHZQMzIyM3JuNWN3TkJvRGZmdnNOUFh2MnhONjlld0hJeFlvS003U1dpQ29uSnBsVW9Hb1cxcGpUNGhuTXY1YTc2TGRXRXZGeHdCOVkyMldhaXBFUkVWVk1TOXBPTFBObjVsZjRKeVVsQmVmUG44ZXBVNmR3OXV4WnZXR1Y3dTd1bUR4NU12cjE2d2VOUm9PK2ZmdGl4NDRkMkxsekoxSlNVaEFRRUlDQWdBQjg4Y1VYYU4rK1BYcjI3SWx1M2JxWnJGcEx4YWZSYURCbXpCaU1HVFBHNURsYnRtd3hlVXgzQ1pPZE8zY3FTNWdZczNMbFNpWEIxR2cwbURkdkhwbzFhNlozanU3K3ZuMzdzRy9mUG1XL1U2ZE9lZ1dLaUtocVlaSkpoVEtqMlhDc0RQZ0RjWm5KU3R1R3UvOWdVWnNKcUZ2TnZJVWZpSWlvYlAzODg4L1lzV09Ic2k4SUFycDA2WUpSbzBhaFM1Y3VlZ1ZjcWxXcmhoZGZmQkhQUHZzczl1L2Zqei8vL0JPUmtaSFFhclc0ZVBFaWJ0eTRBUzh2cjJJbG1hd29XMzY4ODg0N2lJcUt3c09IRHpGMzdseTBhOWZPNEJ4UFQwKzg5ZFpiMkxGakIySmlZaUNLSXF5dHJkR3laVXZNbWpWTGhhaUpxTHdRSkVtUzFBNkNLb2JQQS9mQysvS1BlbTJ2ZVE3QytxN1RWWXFJaUtoaU9oYmxyMnozZFd0ZG9udU5IRGtTYVdscDhQYjJ4dkRod3cyT0R4OCtISm1abVpnelo0N0pua3hKa3ZEeHh4L2o5dTNiR0Rod0lBWU9IRmpvSkZFVVJWeStmQmxIamh6QmhRc1hzSFRwVXJSdVhiTFBST1ZEY25JeUxDMHQ5WWJGRWhFVkJuc3lxZENtTngyR2p3UCtRR1JhYmtHQkgrOGV3ZnhXejZLSkF4ZGdKaUlxckg1SEZpcmIwcVJkS2tZaUV3UUI4K2JOZ3lBSVJiNVdvOUdnYytmTzZOeTVNeVJKS3RZOXFIeXl0N2RYT3dRaXFxRFlrMGxGOHQzdGczajl3cmQ2YlJQY2UyRjdyemtxUlVSRVZQRUlXM1BuMUpXSEpMTzhXT3EzWGRsV296Z1NFUkdaQjVOTUtwSXNTVVN6dmROeE4vbWhYdnZWWVd2UXpybVJTbEVSRVZVc1RES040OWVGaUtoeTBCUjhDbEV1QzBGanRDcmkzQ3ViVklpR2lJaUlpSWpLR3lhWlZHU1RHL1ZCaStyMTlkb09SVjdGY1oxQ0ZrUkVSRVJFVkRVeHlhUWkwd2dhZlBERVpJUDJkOW1iU1VSVUtIM2RXcU92VzJ1TXJ0OVY3VkNJaUlqTWp0VmxxVmpHTnV5QmRzNk5jQzB1UkdrNy8vZ1dkdDgvaDJjYWRGTXhNaUtpOHUrL2dSK29IVUs1RTVRWUFTY3JPOFJucHFDYlMxTzF3eUVpb2hKZzRSOHF0bjBSbHpEaW1QNHZTaTJxMTRmLzhDK2hFZGhKVGtSVUdDSEpVV2hrWDdnMUthdUMzZmZQSVVQVVlvSjdMN1ZESVNLaVltS1NTU1hTNzhoQ3ZVWEZBZURiTHE5am1wZnhCYitKaUVoMkxTNEViMS9hZ05NeE4zRjI4TWZvVUtPSjJpR3A1bkZHSW1wYU82cjIvTi92bllaZlhKaHF6eWREVmhvTHZOZDZ2TnBoRUZFeE1jbWtFZ21JdjRjMisyWkM5NGVvaHBVOTdvejZGaldzSFZTTGk0aW92SHY5d2pwOGQvc1FBTUJXWTRXUDJyK0FFZlU2b2FsalBaVWpLenUzRXgvZ3I0aUw4TG02QmV1NnZJNlhtd3hRSlk2SnB6N0I5ckJUcWp5YmpMT3pzRWJ5aE8wRm4waEU1UktUVENxeDZSZSt3N3JiQi9UYTN2QWFpclZkcHFrVUVSRlJ5UVRFMzhOL1VYNjRIaGVLVzRrUG9KV3l6UDZNVEZHTEM0OXZJMVBVdjNkZnQ5YktkdDZSSXFWNXpyWFlZTVJscGhpYzA2NUdJemhiMlp2MW5KQ2tLSVNtUkJ1YzA4cXBJVnh0cXV1MWpXdllFMjgyRzI0MGZuTjU3dFFudUJZYmpKdFBmMU9xenlFaXFpcVlaRktKeFdZa29kR2VxVWpRcGlwdEFvRExRejlEK3hxTjFRdU1pS2lJUkVuRWgvNi9ZNW5mZG1nbFVlMXd5Z2NCUUVHL0tSVDFIQ2w3WDQ4RUNFTEI5eWtselIzck1ja2tJaklUVnBlbEVxdGg3WURsVHp5UFdaYzNLRzBTNUtGZ1p3ZXZVaTh3SXFJaUduRDBmWk85ZnFYT2FPSlYyVW5abjFzQWtDZkJ6Tjd1VnFzcGh0YnRXT3FSMU1yVGcwcEVSTVhIbmt3eWl5eEpSSXUvWnVCMlVxUmUrNVllYitQL0d2VlZLU29pb3NKNzk4cEdmSEp6ajdML25Ic3ZES3JUSG8wYzNHREJpdG1xYVZETkJWNk9kZFVPZzRpSWlvQkpKcG5Ob2NpckdQTHZVcjAyVjV2cUNCbTlIbllXTmlwRlJVUlVzSlBSTi9Ea1B3dVUvVjk2ZXVONWp6NHFSa1JFUkZSeDhkVXNtYzNnT3UweHNuNW52YmJvOUFRczl0MnFVa1JFUklYemVlQmVaWHVhMTJBbW1FUkVSQ1hBSkpQTTZyTU9yOEJLc05Ccit5THdMOXhPZktCU1JFUkVCYnNlRjZwc3Y5VnNoSXFSRUJFUlZYeE1Nc21zdkJ6cllsYnpwL1hhTXFVc1REbjN0VW9SRVJFVkxDZ3hRdGx1N2VTdVlpUkVSRVFWSDVOTU1ydkZiU2VpZnJXYWVtM0hvd093N3RZQkUxY1FFYWtuTGpOWjJhNXVXVTNGU0lpSWlDb0hKcGxrZGc2V3R2aXArMXNHN1hPdmJrSjQ2aU1WSWlJaUlpSWlvckxDSkpOS3hhQTY3UTJXTGtuU3B1Ri9aNzlTS1NJaUlpSWlJaW9MVERLcDFIemVjUXBjckIzMTJnNUhYc05QZDQrb0ZCRVJFUkVSRVpVMkpwbFVhbHhzSFBGTmw2a0c3ZDZYZjhURHREZ1ZJaUlpSWlJaW90TEdKSk5LMVhQdXZmRjBQZjIxTStNelUvRHF1VzlVaW9pSWlJaUlpRW9UazB3cWRUOTBtd0VIUzF1OXRyOGlMbUpyNkFtVklpSWlJaUlpb3RMQ0pKTktYVzFiWjN6YTRYOEc3VzlkL0I2UDBoTlZpSWlJaUlpSWlFb0xrMHdxRTFPOUJxT1BheXU5dGtjWmlYanA3QmNxUlVSRVJFUkVSS1dCU1NhVm1VMDlac0ZhWTZuWDluZkVKWHdaK0pkS0VSRVJFUkVSa2JsWkZud0trWGswc25mRFp4My9oemN2ZnEvWC91N1ZUUmhRNXdtMGNYSlhLVElpb3ZMaHd1TmI2SHB3cnRGamk5czhoeVZ0SndJQWxsemZocVYrMi9NOTU3OG9QL1Evc3NqZ25MNXVyZkhmd0EvTWVnNEFDRnZIR0kxYm1yVEw1RG10blJxaXJaTUhQdTd3SXR6dFhJMWVUMFJFRlE5N01xbE16V2c2SENQcWRkSnJ5eEMxR0h2aVl5UnIwMVNLaW9oSUhWRnA4VGdiRTZqc0oydlRWWXltN1BuSDM4T1ptRUFtbUVSRWxReVRUQ3B6VzNxOGpUcTJ6bnB0UVlrUm1IRnh2VW9SRVJHVnZTTVBmZEYyM3l3TSsyODVRcEtqQUFEdGF6UldPYXF5OTNLVEFYcjdYRWVaaUtqaUV5UkprdFFPZ3FxZTQxSCs2SGRrSWZMKzhQM1MweHZQZS9SUkpTWWlxcHJpTXBOUjQvZi9Bd0JVdDZ5RytQRy9sc2x6SjU3NkJOdkRUZ0VBQnRkcGo0UDlGNWZKYzh1VFc0a1JxRzNyak9wV2RnQUE3OHMvNGtIcVkyenJOVWZseUlpSXFDVFlrMG1xNk9QV0d1KzFIbS9RUHZYY1dnUW5QMVFoSWlLaXNyTXQ5SVNTWUhaemFZb3ZPNzJxY2tUcWFPcFlEOVd0N0pBbGlaaDZmaTArRDl5TDdXR25zSTNyS0JNUlZXaE1Na2sxUzl0T1JEZVhwbnB0eVZucEdIdmlZMlNJV3BXaUlpSXFmZC9lUHFoc0Q2L1hDYzJyMTFjeEd2VlpDQnJVcTFaVDJkZjkraEFSVWNYREpKTlVveEUwMk5GN0xod3RiZlhhcjhRR1krcjV0U3BGUlVSVStrS1NvcFR0NTl4N3F4aEorVEdzWGtkbFcvZnJRMFJFRlErWE1DRlZOYlNyaForNno4UzRrNnYwMmpjRi80dHVMczN3UnRPaEtrVkdSRlI2WHZVYUJLMllCUUR3ZEt5amNqVGxRNHZxRFpUdHlMUllGU01oSXFLU1lwSkpxaHZic0FkbU5odUJMNFArMW10LzY5TDNhT3ZzZ2Q2dUxWV0tqSWlvZEN3ME1pZTlxblBLTHY0REFPbWNNa0ZFVktFeHlhUnk0Yk9PcitCcWJEQ09Sd2NvYlZtU2lOSEhWK0Rxc0RWb2FGZEx4ZWlJaUtncy9EdHd1ZG9obEd0aFlXSFlzR0VET25YcWhGR2pSaGtjejh6TXhJb1ZLNUNRa0lENjlldGo5dXpaS2tRSnJGKy9Ib0dCZ1JneFlnUUdEQmhROEFWR1pHWm00dWpSby9EMzk0ZTN0emNFUVRCemxFUlVtamduazhvRkMwR0RYWDNtd3oxUE12azRJd25ELzF1TzFLd01sU0lqSWpLL3BYN2JsVC9saFNpSytQcnJyM0g0OEdIVll1am4xa2I1UTRadTNyeUpZNlBzT0FBQUlBQkpSRUZVMDZkUDQvejU4MGFQLy9ycnJ6aDU4aVI4ZlgwUkhoNWVxSHZHeGNWaDllclZ1SFhybHRuaURBNE9ocSt2TDZLaWlqKzNOaWdvQ0o5ODhnbjI3OStQL2Z2M215MDJJaW9iN01ta2NxT210U1ArNnJzUTNRL05SWXBPVXVrWEg0Ym5UMytHWFUvT1Z6RTZJaUx6V1hKOW03Szl1TTF6SmJyWHpKa3prWjZlWHVUcm1qUnBnbm56NWluNzY5YXR3NTQ5ZTJCbFpZV0dEUnVpUllzV1NFOVB4OHlaTTR0MDMrWExsOFBOemEzSThWREJjaExCTm0wTWszQmZYMTlzM2JvVkFHQnBhUWxmWDE4Y09uUUlnd2NQTm5tL3JLd3MrUGo0NFBidDJ6aDI3QmcrKyt3ek5HdldySFNDTitIZGQ5K0ZLSXBHajluWTJDQTlQUjNmZmZjZGpodzVZdlNjNXMyYlkrclVxYVVaSWhFVkE1Tk1LbGZhT250Z1M0KzNNVFpQSWFEZDk4L2hBLzhkbk1kRVJKUkhjSEF3MHRMU2lueWR0YlcxM3Y3SWtTTng0TUFCcEtXbFljbVNKVmk3ZGkycVZhdUd1M2Z2RnVtK21abVpSWTRsUi84amk1UnREcDNOdFczYk5seTRjQUhCd2NFQWdILysrUWNYTGx3QUFFeWNPQkgxNjlmSGtpVkxrSldWaFNlZmZCS2RPM2ZHbWpWcjhOVlhYNkZKa3lidzh2SXllbDhMQ3d1c1dMRUN5NVl0ZzUrZkh4WXRXb1R2dnZzT3pzN09CY1owNzk0OWZQNzU1MGFQNWZ6TS9QMzMzMHFjdXV6dDdiRnMyVElBY25Kc0tzbk1rWktTQWw5Zlg2UEg4djRjRTFINXdDU1R5cDFuRy9hQVQ2dXgrQ2hncDE3Nys3Ni9vbE1OVDcweTkwUkVKR3ZYcmgwNmQrNWM0SG1IRHg5R1dGaVlRYnU3dXp2ZWVlY2RmUGpoaDNqMDZCR1dMVnVHbFN0WEZxcVhLRG82R3J0MjdTcFczTHIraS9JcjhUMHFvN0N3TUwwa0t6UTBWTmx1MDZZTjFxeFpnOFRFUkxpN3UyUDI3Tm13dDdmSHVYUG5jUHIwYVN4Y3VCQWZmZlFSR2pkdWJQVGVOV3JVd0FjZmZJQVpNMllnUER3Y2E5ZXV4WUlGQ3dxTUtUVTExV1RpbHlNeU1oS1JrWkVHN1k2T2pnWnQzdDdlcUZPbkRsSlRVN0ZwMHlaNGVYbmhxYWVlQWdCb3RWcDg4Y1VYNk5TcEUvcjI3UXRCRUhEczJESHMyN2V2d0RpSlNCMU1NcWxjK3JEZFpGeDRkQXYvUE16OUIwd0NNUDdrS3B3WXRBSWRhalJSTHpnaW9uS29kZXZXbURoeFlvSG4zYmh4dzJpU0NRRDkrdlhEaFFzWGNPalFJZmo3KytQOCtmTVlQNzdnRVNSQlFVRm1TVExKdUduVHBpbkpaT2ZPblRGcjFpd0FRR0JnSUQ3OTlGT2twcVlxNXk1ZXZCZ0FsTjd0UjQ4ZXdkdmJHL1BtelVPUEhqMk0zdC9lM2g3ZTN0NllNMmNPL3YzM1h3d2RPaFFkT3hidWhhNkZoWVhlc0dzQStQNzc3eEVkSFkyUkkwZWliZHUyU250b2FDaCsrZVVYby9kcDJiSWxJaU1qOGMwMzN5QTZPaHJoNGVHd3NiRkJVbElTUWtOREVSVVZoZjM3OXlNb0tBaFRwa3hCZ3dZTmpONkhpTW9ISnBsVUxna1E4UHVUODlEcHdEdTRrNVQ3RmpRNUt4MkRqaTdCdVNHcjRPbkF0ZVdJaU14dCt2VHB1SDc5T2laTW1JQStmZnFvSFE0QmNISnlVbm92ZzRLQ3NIcjFhclJvMFFLN2R1MUNabWFtTW5jeExDek00QVdDalkwTmtwT1Q4Zjc3NytQLy91Ly84TkpMTHhsOWh1NTFHelpzS0hTU3FkRm8wTDkvZjJWZmtpUjg5dGxuQUlBQkF3Ym96Uis5ZHUyYVFaSjU4T0JCWExseUJWOSsrU1g4L09TZTdDZWVlQUx0MjdmSDVzMmJBY2dKNkVjZmZZU05HemNpTURBUUN4WXNRTmV1WGZIVFR6OHgyU1FxcDVoa1VybmxaR1dIdi9xK2h5NEgzMFdTTm5lKzBhT01SQXc0c2dobkJuK01ldFZxcWhnaEVWSHhsTFRZVDJteXQ3Zkg5OTkvRHhzYkc3VkRJUjJYTGwwQ0FMaTZ1c0xYMXhkRGh3NVY1akxXcVZNSEdSbTVCZk5tenB3SkR3OFBBTURWcTFleGFwVmM1MkQwNk5FbTczLzgrSEZsT3lnb0NLZE9uVUt2WHIyS0hPZVZLMWVVWHRTSER4OGFMVktVUXhSRkxGeTRVSm0zNmVibWhxbFRwOExKeVFrTEZ5NEVBRmhaV2VIR2pSdjQrZWVmOGRGSEgrSHMyYk5ZdjM0OXpwOC9qMHVYTG1IQmdnVjhHVUpVRGpISnBIS3RSZlVHMk5QSEIwUCtYUXF0bEZzWUlDd2xCZ09PTE1MWklhdmdiR1d2WW9SRVJFVzNwRzNCdzFyTDBycDE2M0QxNmxXOXRvVUxGNkpodzRZSURnN0d5cFVyODcyK09OVnRxZkRDdzhNUkdocUtPblhxb0VHREJyaHo1dzdjM056d3lTZWZ3TnZiVzIrT1pvNlZLMWVpUVlNR2FONjhPUUJnMUtoUkpndjZoSWVISzkvL1FZTUc0ZkRodzlpeVpRdDY5dXhacFBVcHRWb3RObTdjcUJkRGVIZzRYbmpoQmFQMzBXZzBHRDkrUEc3ZHVvWHg0OGRqekpneFN1S1ltWm1KL3YzN1k5S2tTWGpublhmZzcrK1BhZE9tWWU3Y3VkaTRjU00yYk5pQWdJQUFkTzNhdGREeEVWSFpZWkpKNWQ2QTJrL2cxNTZ6TWZIVXB4QWhLZTJCaVJFWWNuUXBqajMxQVd3dFdGMk9pS3EyZmZ2MjRlelpzd1dlWjZ3UVMyUmtwRUVWMlp5ZXNiUzB0Q0pYbUMwdVZwUTFMcWVuTHlVbFJVa0cxNjVkaStqb2FBQkFyMTY5NE8zdGpUVnIxdURVcVZQUWFyWHc5ZlZGYW1xcWttUmFXRmlZdlA5dnYvMEdBR2pidGkybVRwMks0OGVQNDg2ZE96aCsvRGo2OXUxYnFCalQwdEx3MFVjZjRjYU5Hd0NBWWNPRzRjQ0JBOWl5WlF2dTNMa0RIeDhmbzlkMTZOQUIyN1p0ZzRXRkJYYnUzSW4xNjlkREZFWDA2TkVEYytmT2hhV2xKVDc4OEVQTW56OGYwZEhSZVBmZGR6Rm8wQ0M4OE1JTGNITnp5L2R6RVpGNm1HUlNoVERldlJjU01sUHg2dmx2OU5yUFA3NkZNU2RXNHErK0MyRWhhRlNLam9pb2FKYjZiVmUyelRWME5pNHVEbkZ4Y2NXNmRzaVFJV2pUcGcwU0VoS3diZHMyaytkTm5qd1o5dmFHbzBmTVZWMjJuNXZwb1pWVldjN3cwNFNFQktWTk4vSDM4L1BEc21YTGpQWm9GdVRldlhzNGNPQUFBR0RNbURGd2RuYkdxRkdqc0dQSERxeGZ2eDdkdTNjdmNPajBsU3RYOE1VWFh5QThQQndBTUhYcVZJd2ZQeDdkdTNmSFJ4OTloTk9uVDJQT25EbVlNR0dDMGV1VGs1T3hhdFVxbkR0M0RvRGNtenA3OW14WVdzcS9wclpzMlJMZmZQTU5saTVkaXBDUUVCdytmQmhIamh4QnYzNzlNR2pRSUhUczJCRWFEWDhISUNwUG1HUlNoVEhGOHluY1QzMmt0NGc1QUJ4NGNBVXZuLzBTVzNxOHJWSmtSRVJGby92Zk1YTWxtU1Zad3FSbno1NEE1R0dUK1NXWkkwYU1nS3VycTlGajA2ZFBMMEswVkJRalJveFF2a2ZmZmZjZHpwOC9qN2x6NXdJQVZxMWFoZmo0ZVBqNStSVzQzbVJlT1VWNlJGR0VwNmNuZXZmdURRQjQvdm5uY2VEQUFVUkZSZUhISDMvRUcyKzhZZkllbVptWlNpd09EZzZZTldzVyt2WHJCMEQrdWZyMDAwL2g0K09Ed01CQUxGK3UzMU10aWlJT0hEaUFEUnMyS0FtMGxaVVZIajU4YUZDeEZ0QmZFMU1VUlJ3OWVoUkhqeDdGbENsVENsVlptWWpLRHBOTXFsQVd0M2tPOTVKanNPSHVQM3J0UDRjY1F6VUxhM3pYOVEwSUtQejhFU0tpeXNJY1M1aW9yZitSUmNvMmg4N21zclcxaGEydExSNC9mcXowYWg0L2ZseXB4dXJrNUFRUER3K0Vob1lpUGo2KzBQZmRzbVVML1B6OElBZ0Mzbnp6VFdYZXBJT0RBNlpPbllwUC81KzlPNCtycWxyL09QNDVoMEVHRVFSRlJWRnhIbEJUYzh5eU5ITk9zOVRNNFhhenJDeTdhV1phK3JQTVNrdHZtbGNiekFZMW04MG1oOHlTSEZJeFRjVTVSQkVGUVVCQUVEaHd6dThQWXVjUkVGRGdvSDdmcjlkOWVmYmVhKzM5SE9UbWVjNWE2MWx6NTdKeTVVcmF0R2xEaHc0ZENyeFA3ZHExQ1E0TzVsLy8raGUrdnZZRitSbzFhc1NiYjc3SkN5KzhRSEJ3TUQvLy9NKy8zODgvLzd4UjBDaVh4V0lwZFA5TmdNYU5HNU9abVltTGkwdUJJNlFpNGpoS011V2E4MTc3eDBtMnBQSGx5YTEyNXhlSHJ5ZkRhdUdqams4cDBSUVJjWUR4NDhmVG9rVUxldmJzU2MyYU5ZdmRmMk5zV0NsRWRlMmJNV05HbnZXMkZ4OWZ5VWptaGcwYldMWnNHUUJEaGd6SlV3VzJWNjllaElTRXNIUG5UbDU3N1RYbXpwMUwvZnIxODl6SHhjV0Z4WXNYWDNhNmF1M2F0Zm5vbzQ4SUN3dXpTektIRGgzSzhlUEhlZkRCQjltNGNTTi8vUEVIL2Z2M04wWlU4L1BoaHg5eTZOQWh1bmJ0eXVEQmc3RmFyWm9xSzFJTzZmK1ZjczB4bTh5c3VHVUMzYXExeUhOdGFjUkdIdHoyRnJhTENnU0ppTWlWeTg3T0xsSTdxOVhLZ1FNSCtQVFRUMW0vZm4wcFIzVmpxVldyRmo0K1BnUUhCeHZUbFljUEg4NGpqendDUU5ldVhWbTNibDJSaS9UODlOTlB4clltTjk5OE13ODk5RkMrN1o1NzdqbjgvUHhJVFUxbDBxUko3TisvUDk5MkJTVjVpWW1KaElXRlliRlljSEp5TW9wSjVhNjFiTjI2TmN1WEw2ZFhyMTdHS0dwQVFBQ3RXclVxOEgrVktsVXEwck5GeExFMGtpblhKR2VURXo5MG5jcWR2L3dmVzg4ZXRydTJOR0lqbWRsWnJMaGxna1kwUlVTdXdzOC8vOHp5NWN1TDFEWXVMczRZU2F0VnExWnBoblhER1RObURJOCsraWdBTTJmT0pDUWtoTmF0Vzl1dFVieVl0N2Uza2VpdlhMa1NBSlBKUkZaV0ZoOTg4QUZmZnZrbGtGTk5kdnIwNlFVbWFqNCtQcnp5eWl0TW1EQ0I1T1JrSms2Y3lBTVBQTURnd1lPTEZMZkpaR0w4K1BHNHVMZ1FHQmhvRkthcVhidTIwU1kzNGN6MTdydnY4dTY3N3hicC9pSlNmaW5KbEd1V3U1TXJQM2ViUVorTkwrZVpZdlZaNUdZQWxuY2VyNnF6SWxMdWxGU3huOUwweGh0dkVCNGVibmZPWml0NGxzakpreWVOMS9YcTFTdTF1RzVFaGUxVkdSSVNRbUppb3ZIM2xaeWN6Sk5QUGtsMGRMUlJVS2RxMWFyTW1ER0QzMy8vSGNqWjltVHk1TW00dWJsZDl0NzE2OWRuOXV6WlBQLzg4NlNrcExCMDZWTGMzZDFwMmJKbG9YSDcrUGpnN2UxTlVsSVN4NDRkdzluWm1VYU5HcWxJbE1nTlFFbW1YTlBjblZ4WmU4Zi8wVC9rRmRiSDdMRzc5bG5rWmpLc0ZyN284aXpPSnUyakpTTGx4NHN0U3I0UzV0WHNrNW5yNGkwd2NoT1crdlhyRzYrLy92cHJXcmR1bmFkZldsb2FYMzMxRlFBZUhoN1VxVk9uV0xITDFjc3RsblB6elRmVHBrMGI1c3laUTBwS0NtYXptZWJObTlPelowOXV2LzEySWlNajZkR2pCOE9HRFN2eVZOTW1UWnF3YU5FaVpzK2VUYU5HamJqdnZ2c0FpalF0T3ZmM29xZ2VmL3h4QmcwYVZPRDFxVk9uR2x1ZGlFajVaYkpkN210SmtXdUV4WnBGMzVDWmVSSk5nTDRCYlZsMTJ4UWxtaUtTcjNPV1ZDcC9OUUtBU3M3dUpBMWU0ZUNJaXFkLy8vNUd4ZEhpYU5La0NRc1dMTEE3OStTVFQzTDRjTTRTaERwMTZ2RDQ0NC9Uc21WTGhnMGJWdVNxcFlNR0RicnNsaGVYYy9Hc0ZPMlpXWFFXaTRYVTFGU2pDdTNsWkdkbjQrUjBaZjhlNW41a0xHeGtWVVJFU2FaY055eldMTzdaTklzZlQvK1I1OXFkMVZxeThyYkplRG03T3lBeUVTblBISkZraHNUK1UwQ2xxMy96cTdwWGJwSjU4ODAzWDNhYmlWeXJWNjhtSWlJaTN5VHorUEhqVEo0OG1YdnZ2WmRCZ3dZWnljaWVQWHRZdEdnUkowNmN5TGNRa05sc3BtclZxblRyMW8xUm8wYmxXV2NuSWlJM0Z2MHJJTmNORjdNenEyNmJ3cEROYi9CTmxQMVVtcC9QN0tYVFQ4K3g5dmJwMVBMd2MxQ0VJaUk1YnQ4dzFYaHRHL1pOaWR5elVhTkdEQnc0c05CMnUzZnZKaUlpSXQ5cmRldlc1Wk5QUHNrejB0V3FWU3NWWXhFUmtTTFRTS1pjZDdKdFZnWnZmajFQb2dsUTNjMkhOYmYvSHpkVkRuSkFaQ0pTSGpsaUpOUDA2VDNHNjVKS01xOEhMNFY5YnJ5K0Zvb2ppWWhJL2xSMlU2NDdUaVl6WDNXWnhPTU5ldVc1RnBOK2psdldUMmJONlYwT2lFeEVSQzdueFgyZkdmOFRFWkZybDVKTXVTNlpUV1lXdFh1VU4yNzZWNTZkTXRPeU0ra1hNcE8zajY1MVNHd2lJaUlpSXRjenJjbVU2OXJFcGdPcDQxbVZrYi9QSThPYVpaeTNZbVBzem5jNW5ockw3SnRHT1RCQ0tjanUwMnNJVDloSjdQa0k0bEpQRk41QnJsbFZQZXRRcldJOUd2aTFvMVdObm80T1IwUkVSSzZTa2t5NTdnMnVmUXNCN3I3MEQzbUZSRXVxM2JYWEQzN0RYeW5STE8zMEh6eWRMMS8yWGNyR0JVc0szK3gvamFQeDJnZnRSaEdYZW9LNDFCT0VuZm1WL1dkQ3VLZjVGTnhkdkJ3ZFZxbktyU2pyNCtMcDRFaEVSRVJLbmdyL3lBMGovSHdNM1RmOEh5ZlM0dkpjYStoVmcyOXZlNTZtbFdvNUlETEpsWjZWd2p2Ykh5VXAvWXlqUXhFSDhuR3J4bU1kRjFQQnFXd1NzR3Q5bjh6cnhaR1UwN1JmOXl4SmxqUTYrRFZrMjEydk96b2tFUkc1UWxxVEtUZU0raFdyRTlyckRXNzJyWi9uMnRHVWFOcXVmWWF2VG01MVFHU1NhOVgrMTVWZ0N1ZlN6L0Rqd1htT0RxUE1IRStOZFhRSTVVSWpyd0RPM2ZjSjM5dzZtUWxOQmpnNkhCRVJ1UW9heVpRYlRucDJKdmR2bWN1M3AzYmtlMzFzdzE2ODJXWTBybWJOSmk5TCs4OXM1S3V3bCszT2JVdHo1WTkwVitLeTlIM1k5YXlxczVXYjNUTG80R0d4T3orMDVVczBxZHFsMUovdnFKSE1QZWVPOC9RZlM5aDY5aERiN3BwTjY4cjF5dVM1NVZGQ1pncStybzZiSW4wZzZTU3hHVWtPZTc0NFRwQm5OZXA0Vm5WMEdDTFhIWDJLbGh1T201TXIzOXcybVpsaFgvTGl2cyt3WXY4OXk2S2phL245N0dGVzNUYUYyaDc2aDZlc2hFWjlhM2U4TmRXVm4xSzFUdlpHRUpkbFpzMTVkN0l4MGRrajB6Z2ZHdlZkbVNTWmp2TDIwVFZzakEwRG9QTlBrM250cHBIMERXaExRNjhBQjBkV2R2NUtpZWFIMHp1Wjh1Y3kzbTczR0EvVzYrYVFPR2FFZmM3bmtWc2M4bXh4ckpkYTNNLy9hVTlXa1JLbkpGTnVTQ1pNVEFzZXdtMyt6Um0wYVJZSm1lZnRydTlPaktEbDZxZjVxc3NrN3F6ZXlrRlIzbGpPWFlpeE8vNGozY1ZCa1lpai9ISEJ4UzdKVEx4dzJvSFI1SXh1N1VzNndkR1VhTEtzMlNWKy8wb3VIbmc0dVpLV25VbTYxY0w0WFI4d2Z0Y0hUTC9vQSs5TFlaL24yN2MwMm53VThRc25Vdk91V2Y5WHZUdW82K0Zmb20wMm5na2pKRzYvM2ZWL2IxL0FqNmYvb0xsM29OMzVqbFVhMGF0R20zempMMG1CSG40czdmUjBxVDlIeXBjZ3oycU9Ea0hrdXFUcHNuTERPM1VobmtHL3pXWkh3dEU4MTB6QXVFWjltWDNUS055Y1hNcyt1QnZJU3h1NjJ4Mi9HRnZKUVpHSUk3M29uMngzUEwzN2hsSi81cVhUWmQ5cC96Z1RkbjFBVFBxNVVuLzJOY0VFRlBaSm9iaHRiSDhmMjdHQnlaVG5QalhkZlduZ1ZhTklvVjZwQTBrbjhYV3R5S0YrQzB2MU9TSWlOd290ZEpJYlhrMTNQN2JjOVJyakcvZlBjODBHdkhYa1IxcXMvZy9iNDQrVWZYQWlVcWJTc2pKNFlPdC9IWk5nM3BCZitkckErSzQ3YjRKWlZwcDVCOUxlcjZGakhpNGljaDNTZEZrUndObmt4SC9iUE1UdDFZSVpzZlZOVXJMUzdhNy9kVDZHemo5TlptTFRnYnpjOGdFVkJSSzVIdGxzWkptc3htRWRqNnJjNnQrTXVwNytPSm4wbmF5amxOVjBXUkVSS1RuNnBDeHlrYnRydG1kUG4zbjAzVGlUZzhsUmR0ZXMySGo5NERkOEc3V2R6N3M4U3l1ZnVnNktVa1JLaGVtZitadVAxTy9CdkxhajhYQ3E0TUNBUkVSRXJrMzZhbGJrRWtHZTFkalZheTRUbXd6QW5IZlJFSWRUVG5QejJtZVl2dTlUTE5Zc0IwUW9JaVh1b3ZJRXQxUnB3cnZ0SDFlQ0tTSWljb1dVWklya3c4M0psVGRhUDhqV3UyYlJvR0wxUE5lemJGWm1oSDFCODlWUEVSSzdQNTg3aU1pMTZ2WFcvOEtVenhkTUlpSWlValJLTWtVdW80TmZJL2IxbWMvNHh2M3pIZFU4bWhMTjdSdW1Nbmp6NjBTbHhUc2dRaEc1V2xhYkZhUFVxUTNhK1Rad2FEd2lJaUxYT2lXWklvVndjM0xsdjIwZVl1dGRzNmpyNlo5dm02OU8vazdqSDhZeWMvK1haRmd0WlJ5aGlGeU5sS3dMZHR0cHVLaXdsNGlJeUZWUmtpbFNSQjM4R25HZzd3TCswN2hmdmhQcDBySXptYlozQmMxK0dNZDNwM2FVZVh3aUlpSWlJdVdCa2t5UlluQjNjbVZlbTlHRTlweEQyOHIxODIxekxQVU1BMzU3alZ0L2ZwNXRadytYY1lRaUlpSWlJbzZsSkZQa0NyVDFyVTlvcnpmNG9NT1QrRmZ3enJmTjVyaURkRm8vbVQ0YlgyWjM0ckV5amxCRVJFUkV4REdVWklwY0lSTW0vbDJ2TzMvZC9UWlBOKzZQY3dHYnRhK0oza1didGM5dzc2YlpIRTQrVmNaUmlvaUlpSWlVTFNXWklsZkp5OW1kTjlzOHhMNCs4K25xMzd6QWRpdWp0dEhzeDNHTS9IMGVFYWxueWpCQ0VSRVJFWkd5b3lSVHBJUTBxVlNMamQxbnNycnJOTnBVcnBkdkd5czJsaDhQb2VIM1k3bC95eHgySnZ4VnhsR0tpSWlJaUpRdUpaa2lKYXgzUUJ0MjlwckQxMTBtMGR3N01OODIyVFlybjBkdW9kMjZaN24xNStmNUptb2JObXhsSEttSWlJaUlTTWxUa2lsU0NreVlHQlRZaWIyOTU3RzgwOU0wcUZpOXdMYWI0dzR5YU5Oc0duNC9sdjhkV1UxYWRrWVpSaW9pSWlJaVVySzA0N1JJS1RLYnpBeXYyNVdoZGJydzhiRmZtUkgyT1pGcFovTnRHMzQraG5GL0xPYi85cTdnMFlZOUdkZW9Md0h1dm1VYzhZM0JPUW04OXR0d2k4cDU3WktjY3o2NFFScVozazZFKzFVZ3ZLRUpxNXRqNHl5SXQ0c0hwcjkzYTAyeXBHb01YRVJFUk1vVkpaa2laY0RaNU1UbytuY3lLdWgyUGoyeGlmOGUrbzQ5NTQ3bjJ6YlJrc3FzQXl1WmMzQVZ2V3EwWVZUUTdkeGRxejBWekM1bEhQWDF4NXdPM3J0c1ZQNGRxdFMzTUxDVGhiWU5vVlpWRzhtcEpnNUdtTm0vTnhYVExnc2V2N254MktQSG1lVVJ5SW5NOHBWdHh0KzdES2UvcXhsWFhUbUtzeGtweGI1SFpSZFBFaTJwUldycmFuYkd3NmtDQUJackZxa2FiUmNSRVpITFVKSXBVb1pjek02TUNycURVVUYzOE11WnZjdzk5QzFyVHUvS2R5UXF5MmJsaDlNNytlSDBUcnhkUEJoUyt4WkdCZDNCTFZXYkdLTllVblRPU1ZCem1RMnp0NVZYcHFWeWY2ZHFZRDBQdHI4VExWc2FIWnNjaDk0V0FKYThYNTBGYjllaFo3TWtYTzZOWitHNW1nNk12dVNZZ0dlYURHQjZpL3ZwOWV0TGJEbDdxTkErRDlTNWpRODdqZ05nWGZSdWVtMmNVY3BSaW9pSXlMVk1TYWFJZzNTcjFwSnUxVnB5T1BrVS96MzBIVXNqZmlYZGFzbTNiWklsamNYaDYxa2N2cDRnVDM5R0J0M09nL1c2RWVSWnJZeWp2alk1SjRHMUFqajF5T2J3STRrNGU5NE4zbU1oYVJGY1dBZldKTWl5SDFrZS9YQU1kOTBXejdOdk51TDBtNzZzZm1rZmZZNjNLTFVZM1oxY3IyaTB1cEt6QjFsV2E2SHRja2NnMzJ3em12ODA3Z2ZBTjdkTnBzTzZTVVNreGhiN3VTSWlJaUlGTWRsc05pM25FU2tINGpOU1dIUjBEUXVQcnVaTWVsS1IrclQwcVVQL211M29GM0F6SGFvMHVxWkhPRi9hME4zdStNWFlTaVZ5WDNNNkJMNXZJNzZYaWRQL2lzUExxeHRVbmdIblhzOUpNRzFwWUFrSDhrL1V6aDAyMFc5bUczejhzbW40bnlUbVJkY3FrYmd1OWIrYkgrR0pobjFLNWQ3d3p3aGtnNHJWQ2UwMUJ4OFhUd0QySjBYUzZhZm5TTWxLTDdEdmcwSGR5bXdrODBYL1pMdmo2ZDAzbE5xemNwMUlpNlh1dDQvbUhOakE5c0EzcGY1TUVSR1I2NW1xeTRxVUUzNFZ2SmdXUElTVEE5NW41YTNQTWFCbWUxeE1UcGZ0cy9mY0NWN1oveFdkMWsrbStzcC84Kzl0QzFoNThuZFNMNU13M0dncWI3V1JWUW0rSEhnV0wvZG00RE1Ka3Y4ZXdRVElPa2xCQ1NhQVQyTWJpd1lkNE9ESmluU01PRThkMTJ2N1ovdlgrUmhHYkgzVDJES251WGR0UHVyNGxJT2pFaEVSa2V1SnBzdUtsRE11Wm1mdXFkV1JlMnAxSkRIelBNdVBoN0EwNGxkMkpvUmZ0bDlzUmhJZlJmekNSeEcvNEdKeW9xMXZmVzcxYjhhdFZadHhtMzl6dkYwOHl1Z2RsQi9PU2VDOUcvd2ZUS2RuRlJkd3JnNXA2eUQxNjV3RzFnU3dGWjQwdHVpUnl0alFDRjViVXA4TjcrK213ZTcySlI3cjBaUm9RbUwzRjZsdFYvL214dXV0Wnc5aHNXWVgybWZ2UllXbWZqejlCelBEdm1SYThCQUFCZ1YyNHJtbTl6RDdvRWJ3UkVSRTVPb3B5UlFweHlxN1ZtUmNvNzZNYTlTWEl5bW4rU0Q4WjVZZkQrSFVoWVRMOXJQWXN0a1dmNFJ0OFVkNDQrQXFURUN3ZDIwajZieTlXakRWM1NxWHpadHdJSy85TmpLcXdwT2RVakU1QllMN1haQTQvWjhHMXFKTlN6WlZOSE5QaHpNc09oeEVhblRwL0dkei91RWZlTyt2bjRxMEx2UHN2VXVONnJJanQ4NGpJZlA4WmR0bldpMmtaV2ZhblhzcDdIUHVyTjZLVGxVYUE5QTdvQzN2aC85TXRpM3ZxSzZIczZ2eDJ0bnNaRXkxTGVxelJFUkU1TWFpSkZQa0d0SElLNEJaTjQxaTFrMmoySHIyRU4rZkNtVlYxSFlPSlo4cXRLOE4ySmNVeWI2a1NCWWRYUXRBbjRBMnRLNWNqemFWNjlIYXQ5NTFXVVRJTlJiU2EwR2JTbVp3NndLWHJsbTFKdWZiTHo5MUdtWGc1V0xoMTFCZjZ0UlBMNVZ0VFY1ck5kSW95bE5VNFhlL1UyaWJqeU4rNWNGdGI5bWR5N1paR2I3MXY0VDJuTVByQjc4aExpT0pzL2N1TGZSZTNhdTFKUEcrNVFWZS8rUjRDQ04rbjFkNDRDSWlJbkxkVXBJcGNnM3FYS1VKbmFzMDRiVldJem1SR3NmWEo3ZnkzYWxRTnNjZHpIY2tLaityVCs5aTllbGR4bkVsWjNmYStOYW5kZVVnMnZqV3A1bDNMUnA2QmVEbDdGNWFiNlBVT1NkRGVpRFVxcENkTTBVMmQ1b3NBSVZQTWIyWXlkZEU0MHJuU1U1MjRoNi9zNlZXQUtnc1JhVEdVdmU3TVp6UFN1ZkJvRzZPRGtkRVJFU3VFMG95UmE1eGRUeXJNcUhKQUNZMEdVQmk1bmwrUFAwSDMwWHRZRzMwcnN0V0RMMVVjdFlGTnNhR3NURTJ6TzY4bjZzWDlTcFdvMzdGNmpsL2VsV24zdCt2YTduN1lUYVYzL3BoRmVJZ3Zxb0pyNHVtZXhxc0Y0cDl2NmFWem5NZzNJdWhnMDZYU3BMNVZ4SFhaUlozVGVhaDVDZ0FYTTNPZURoVnlIUGR6ZXhDc2lXTjhQTXgrZmF2N09xSnI2c1hBQ2xaRjRpOVRQWGptUFJ6aGNZdklsZHUzYnAxYk51MmpZNGRPM0xublhmaTVPVEVKNTk4d29FREIyamN1REdqUm8xeWRJaVg5Y29ycnhBWkdjbDk5OTJIeFdKaDE2NWRQUFRRUXdRRUJOaTFzMWdzUFBua2t3QTgvZlRUTkczYTFCSGhpc2dWVXBJcGNoMnA3RnFSRVhXN01xSnVWN0pzMmZ5UkVNNm0yQU5zaWp2QWxyaER4R2VtRlB1ZThaa3B4Q2VrRUpyd1Y3N1hxMWFvUkpVS2xhaGFvUkorRmJ5b2N0RnhsUXFWcU9idVkrd0I2V3AycG9MVDMzOWVjbHdhTEY3Z0htVWpKZXNDWHBjV1BqSVZmN3Jyd2VTS2RPNmVSRWl5ZHdsRmFPOS9SMWZ6djZPckMyMlhkZi9YeHByTUFiKzl5dG1Nb3YyOWpncTZuY1h0bjhoemZ1NmhiNW00K3lOV1JtM0x0OS84TnFONTZ1OXB2SXVPckdIeW5tVkZlcDZJbEx5MWE5Y1NGaFpHUkVRRVBYdjJCR0QxNnRYRXhzWmlNaFZ2RzZ0NTgrWng4T0RCWXNkdzExMTNjZSs5OXhhN0gwQjBkRFRIamgzanlKRWpiTm15aGJpNE9EWnYzc3lFQ1JPNDY2NjdqSFkybTQxang0NEJjT0hDQmZidjM4OWJiNzFWMEczelZibHlaV2JObW5WRmNZckkxVkdTS1hLZGNqWTUwY0d2RVIzOEdqR3g2VUFnWjAvRVRYRUgyQlI3Z0tNcDBRVW1qc1VSbDVGTVhFWXl4ZitZWXU5Ri82c09KWThzNzV4MW1RZlNLdERoMHJ6UTVFek9MazVGbTE1c2piR3hNNzR5dlR3VCtDYStlb25HNldKeXd0UDV5dFo0Vm5MMklNdGF0UGZnVk1pV09BVUo5cWx0dkQ2UWZQS0s3bkVsVnA5M0oyN1g0bEovenZuTUM4WnkzV3QzcDFtNUVjVEh4N04vZjg1c2g5eUU3TUNCQThUR3hnTFF2WHYzQXZ2bTUvVHAwMFlpVnh4bno1N05jMjdac21WczNyeTVTTThFQ0FrSndkVTFaNVpKZG5ZMm4zenlDVjkvL1RWVHAwNGxNREF3VDcrMHRMUml4K3JuNTFlczlpSlNjcFJraXR4QW1udlhwcmwzYlI1cjBBdklLZjV5TURtSzNRbkgySlY0ak4ySngvZ3pNWUlrUzVxREl5MFphUTJnMGk3NFBjbVdOOGtFTUZmQkxoOC9BQUFnQUVsRVFWUXNjdkdmc0Q5ektxcmUzQ3laRXpFbFcvUm5hSjB1TE92MDlCWDFMVXJobjF3ZmhQOXNUSW4xZGExSVpkZUtoZmFwNU94T2w2ck5qT09HWGdHWGFWMXlJakpoUjVvTE93NFhQckpia213Mlc1aytUNlE0MXF4Wmc4MW13MncyMDZOSER3QldyVnBsWEYrK2ZEbWZmZmJaWmU4eFlNQUErdlRwWTNldWFkT205TzNidDlEbmYvamhoOFRIeCtkN0xUWTJ0bGhKWUdKaW90MXhidktabVpsL2RlcWdvQ0FtVHB4b0hILzg4Y2ZFeGNYUnVYTm5PbmZ1bkc4Zk43ZVNMOUFtSWtXakpGUGtCdVprTWhQc1hadGc3OXFNRExyZE9QOVhTalFIazZNNG1uS2FpUE94aEorUDRkajVHQTZubkhaZ3RNV1gyc0NFMzBZYjgzK3B5TlAvT3YvMzZPVkZ6RldMbEdUYUVxd3MzRkdIQU45MEV2eWNJUCtsaStYZTdzUUlSdTlZQ01DTExlNW5ldkRRUXZ1TXJuK24zWFRtcWMwSFU5UGRsOGRDM3lIVG1sVnFzV0src2xIWHExYk02WVlpWlNVN081c2ZmdmdCZ0U2ZE9sRzFhbFhpNHVMNDdiZmZqRGFSa1pHRjN1ZlM1QTZnUm8wYXh0VGJ5L255eXk4TFRESnp0Vy9mbmlGRGhsejJIdHUzYjZkMTY5WU1IejZjcUtnbzVzK2Z6OGlSSTJuWnNtV2V0WmtBQ3hjdVpOYXNXWFl4dnZOT3poZHNuVHQzTGxMc0lsSzJsR1NLU0I0TnZHclF3S3RHdnRkT3BwM2wyUGt6SERzZnc0blVPR0xUazNLMnY4aEk0V3hHTW1jemtzdE44WmNzYjBocURSVi9jR0Y4Y3pmZWJIZEpVbVN1Q09aS2hTYWFhNzZzekM4eFZmbncvOExvdXI5VmljZDVKdjFjb1FWL1RFQ1hxazN6RkZvS1B4OURWRnIrSC9yY25ITDIzRXpQdGdCdzZzTGxQeHhlcXJLTEo1T2EzWlBuL0wvcmRhZGV4ZW9NL08wMXpsbFNpM1hQb25JelpXUEdodmtLcC9nV2l3MnkvcDQyYmRLRVdTbW5Ra0pDakFTdlhidDJRTTVvWG5aMk5oVXFWT0NKSjU1ZzNyeDVXSzFXZXZYcVJYQndjTDczYWRpd1lhbkd1V1BIam55bjArYTZjQ0duNkZwbVppYXRXclVpSkNRRW04M0dtalZyR0Rac0dNN096a3lhTk1tWVNnczV5Zk9ycjc1SzllclZqZEhTOCtkejlnZGV2bnc1SzFldXpQT2NJVU9HRkh2NnNJaVVIQ1daSWxJc2dSNVZDUFNvWWxmaE5EOUpsalFqNlV5eFhDRERhaUhUbWtWRzl0OS9Ybm9jdmFoVTRrM3NiTUl0eXNibkg3cnpTTk40bWxXOHBOS3NVeUJZRDFMUTJzd1RXMTE0L3RjbURMb3RoaGZNdGZOdGM3WFd4K3hoZmN5ZXk3WjVwZVZ3YnZ2N1oyNnhadUh5OStqaXFiUjRidDh3TlUvNzFwV0RXTjVwUEgrZGorYmVUYlBKS3VMV05oZDdwLzNqVkhlckRJQU5HMjhkL3BHbkd2ZkZoSW11L3MzWjB1TTFlbStjUVdSYXdSOG9yMVFOSi9nLy94U21kOTlRNHZlKzFEbExLcFcvR2dHQTF4V3VqUlVwVFZhcmxXWEwvaW00WlRLWmlJaUlZUDM2OVVET0ZOamV2WHV6WU1FQ3JGWXJ3Y0hCeFJyZDI3RmpCNDgrK21paDdYS250T1luTy91Zkt0ZVhtemJidEdsVG9xT2pDUThQNThTSkU2eGRtN04zOC9EaHczRjJkaVlsSllYZHUzZmI5WEYyZGlZc0xJeXdzTEE4OTR1SnlYOXFTVkpTd1ZXd1JhVDBLY2tVa1ZMaDdlS0J0NHNIOVNzV3JVak9TNldVWkZyZElLNm5pWUF2YmZSN3JqTGZURTZrVmVCRmlhYkpHVnpxZytVNFlMSHJ1L1piSDE3NXVqNlZ2TEx3dXplZHpaSDVqKzZXdHY4TEhzTHp6ZThEY3BLOSs3Zk1aVnJ3RUc2cUhNUnQvczNwWHEwbEc4N3NCWEsyS1puYWZEQ1RtdzNDeGV4TU0rOUFsblI0a2dlM3ZVVnhWaHZPdm1rVVEycmZZaHd2aTlqSTA3dVdzRDMrQ0I5M2ZNcTQ5NVllcytqeDYzUU9KWjhxeWJjc0loZFp2MzQ5VVZGUnhySFZhbVhPbkRsWXJWWThQRHp5VEUvOStPT1A4eDNkYTlteUpVODhrYmZDOVBuejU0MlJ3U3VWa3BKVDVicHYzNzdzMkxFajMybTFGU3BVWVB6NDhZd1pNNGIwOUhTZWZmWlpMQllMUVVGQjlPN2RHNEFUSjA0QTRPVGtaQ1N1RHp6d0FGOSsrU1VaR1JsTW5EaVJQLzc0Z3cwYk51RGo0OFBZc1dQdG52SHV1KzhXT3FWWFJFcWZra3dSdWU1bFZvUEloMDFVWFd0bXdIZy91dDJkeVFjajAvOVpmMmZ5QUpkR2tIMFNyTWtrSjVwNDl2WEcvSHlrQ3FNSG5tVHgxcHI4OTkyNjBMdHM0M1l6dS9CMnU4ZDRzRjQzNDl5azNSK3pNbW9iVGlZelgzUjVGb0FsSFo2azFacW42ZURYaUxmYVBrempTaldOOXFsWjZmeVZFbzJMMmJsSWF5aWRUV1lXdFh1VVIrci9zNVhBOGRSWXh1LzZBSUJQVDJ3aXlaTEsxMTJldzgzSmxWb2VmbXk2ODFWNi92b1N1eEtMWDZWU1JDNHZKU1dGOTk5LzMrN2N6cDA3T1hMa0NBRC8vdmUvOGZhMnIyd1dGeGRIWEZ4Y25udFZyVm8xMzJlVVJPR2YzRkhPb0tBZ1FrTkRzZVpUOWRwbXN4RVVGRVJ3Y0RCaFlXRWtKaVppTnB0NTVwbG5tRE5uRHRXcVZhTkNoWnk5Zk92VXFXT01pRFp2M3B3UkkwWVlXN1Rram1nMmFOQ0FPKzY0dys0WlM1Y3VMZlI5aUVqcFU1SXBJamNFcXh1Y0dXakM0eThidjM3blNyM3ZYR2xSTDROVzlXMjBhbUFqT2RXRmc0Y2JjdUFJSEl4eHAySEFlZTU1OWpRdldHdGpyZ2tCeTZ6VS9oK2szOUdPeW9rbW9tOC9TM0pXUktuRjI4cW5Mc3M2UFUwTG56ckd1YzhqTnpQbjBMY0FmSGx5S3h0anc3amRQNWc2bmxVNTJQZC8xSEN2YkxTMVlXTlp4RWFtN0ZuRzZRdDVDMzNrcDJtbFdpenI5RFJ0ZmVzYjUyTFRrK2l6OFdVU012OFo1Vmg5ZWhkOVEyYnlmZGNYOEhDcVFKVUtsZmlsKzh2YzljdUw3RWc0ZXJWdlhVUXVzbmp4WXM2ZHMxL24zcjU5ZTVvMWE4YW1UWnU0Kys2NzgvUXBhRTJtdjcvOVhsR3Z2LzU2c1dJcGFBcHVRa0tDVVhTb2VmTi9sbEtNSHorZXBrMmJFaFVWeFl3Wk00enpOV3ZXTkJMRisrNjdqMGFOR3JGdDJ6WlNVbEtvWHovbnZ6OE5HemEwbTNiNzRvc3ZHbE5qYy84OGZQaHdubW0rWjg2Y0FlQ0xMNzVnM2JwMTlPblRod0VEQmhUcmZZckkxVk9TS1NJM2xMUUdKaUlmenRrLzgxeFVCWDZQQU5mdFVNM05RczFhR1J4dFVaSFR0NW80VnR1TGRWWXZJQ2RCTmRsTXBMU0JXclh1SStXWGw2aGp1WmtUUFNqeFJMT2lzeHRUbXcvbW1hWURjTDZrNkUzTUJmc1Btby91ZUpzL2VzMmxvck9iWFlLNUplNGdUKzlhd3M2RThDSTlzN0tySi9QYWpPYnhocjNzS3NrZVNvNmlYOGdyeHJZbkYvdmx6RDc2aDd6Q0QxMm40dTdraXJlTEIrdTd2VWpQWDE5aVcveVI0cnhsRWJtTTNKRzl0bTNiRWhZV1JrWkdCcEJUMk9idXUrL0diRGJuNlZQWW1zejMzMytmME5EUUFxOTM2ZEtGa1NOSE1udjI3TXV1cjh6ZERpVzM2bTJsU3BXb1Y2K2VjZjJ6eno3RDNkM2RpRGs5UFowWFgzeVJMVnUyR0cxQ1EwUHAwcVdMTWQwMk1EQ1ErUGg0R2pkdXpMcDE2NHgya1pHUmRsT0dJV2VVTjdmZnBlTGo0NG1QanljaElhSEErRVdrOUNqSkZKRWJqdFVOMG10RGV1MS9Lb21ld3BWZHVCYllKNzAyZVB3RldiZUY0VG55RlZLV3ZVQXRhenVpZXBaTW91bHFkdWFSK2oyWUdqellLTFlET1h1Wk9wbnlmb2dFT0pKeW12RzdsckM0L1Q5cnJFNm1uV1hZMXJtY0xLRGliSzVBajM4MktjKzBadEc0VW9DUllOcXc4WDc0ZXNiLzhRR3AyUmtGM3VPWE0vc1krTnRyZk4vMUJWek56cGhOWnR5ZEN2NFppa2p4RFJnd2dHM2J0dkg4ODg4emZQaHd1MnRYdWc5a1RFek1aWlBIUm8wYUFSQVZGWFhaZG9tSmljVEV4QmpyUC92MzcyK1g5RVpIUitmcGs1dGdkdWpRZ1IwN2RoQVJFY0drU1pNQThQYjJac3FVS1pqTlppNWN1TUJiYjcxbDlCczllalNwcWNXdlpwMDdNaW9pWlV0SnBvaElFY1RmYnFMcVdodHA4NWJoOWU5c1BFZStRdXF5RjZqRjFTZWEvMm5jajRsTkJsTHJvc1FQWU1XSjN3aU4vNHMzMnp5VXAwLzlpdFVaMzZRLy82NlhVNkxmaGcwVEpnSTlxckNuOXp4ZU8vQTFieDlkeS9tc2RMdCtaa3pNYi9zd0Q5Vzcwemczb0dZSDd0MDhHeE1tdkYwOG1MajdJN2FjUFZTazJIK0srWk5oVytieWRydkg2Qi95aXFiTGlwU3dXclZxTVgvK2ZDcFZxbFRrUGdVVi9xbFFvWUpkNG5icFdzeHZ2dm1HOFBDOE15QTZkdXhJbHk1ZDdPNmZ1K2J6cDU5K0lqVTFGVTlQVHdZT0hHalhiL3o0OFRSbzBJQjMzbm1IdW5YcjByaHhZejc4OEVPR0R4OU8vLzc5V2JWcUZRc1hMaVE5UGVlL1V4Y25xVTVPOWpNNXVuVHB3c0dEQjVrM2IxNlJmZ1lCQVFGTW56NjlTRzFGcE9RcHlSUVJLWUxjTloxVjE5cmd3eFc0L0N1aHhCTE5wTXcwYW5yNEdzZjdreUladitzRDFzZnM0Y0dnZjRyK3VKaWR1RGV3RTJNYTNFV1A2cTJNUFIxM0p2ekZuSU9yV05MaFNUeWQzYWpzV3BIWGIvb1hMelFmektxbzdYd1p1WVhmWXZkanNXYXo0cFlKM0ZPcm85M3phN2hYWnZPZHI3SXFhanNmSGZ1RnhNenorTGw2WWJGbVljTm1WNVhXQkpoTlpzeVljREtiY1RLWjJSWi9tRHMyVENYRG1rV1RTalZ4TXBuWm4zVHlpbjRXSXBLWHI2OXY0WTB1VWxEaG4wdEhQbXZVcUdFM3JYYnIxcTM1SnBuMTZ0V3phN2R5NVVyai9pTkdqR0R2M3IyWXpXWVdMRmhBbno1OTZONjlPOXUzYitmMDZkTWtKaWF5Yjk4Kzl1M2JoNWVYRjh1WEw4ZlpPZWZqNThDQkEwbElTT0RUVHorbFQ1OCtqQmd4NHJMdjY4S0ZDNWNkV2IzWXhWdXFpRWpaVTVJcElsSU1jYjF5RWsyUGo5ZVNQaUtCZ05HdkVMdmtCWUlxOTJKUG15dExNaitLK0lWQUR6OUcxKy9CakxEUCtUamlWN0wvM3RmU3g5WFRhRGUyWVcvR05zeGI0alk5MjhMbmtWdlljKzQ0SDNmOEQrMzljalpiOTNieDRGOUJkL0N2b0R2SXRsazVkU0dlMmg3L1ZKZGNFdjR6SGFvMEl0aTdObWFUbVVHQm5SZ1UyT21LM3NQRjFrYnZvdmZHbDYvNlBpSnlaUW9xL0pPYjNKVWtzOW5NbENsVEdEdDJMQWtKQ1ZpdFZseGRYVGwyN0JpQmdZRTgvL3p6bkRoeGdsOS8vWlVWSzFaZ01wbG8xS2dSNjlhdG8xdTNicXhac3diSTJickVhclhtR2NFc3lEUFBQR05VbTcxWWFHZ29JU0VoSmZvZVJhVDRsR1NLaUJTVGtXZ3UzMEYwL3d0NCtGWERTdHBWM1hQbS9pK1pkV0FsRnRzLzM3NEh1RmRtVXRONzhtMmZucDNKZDZkQytUamlGOVpGL3duQW9lUlRkUHhwRWlQcWRtVnE4QkFhZVFVWTdiTnMyVXpidTRJUE80ekRiREx6NGJFTlBMSmpJVlVxVkdMaHpXTVlmTkdlbUZkci91RWZTdXhlSWxKOGhSWCtLV2tyVnF3Z0lTRUJaMmRuSG5ua0VXTWJFWXZGZ3Rsc1p2TGt5Vml0VnRMUzByajMzbnRac21RSlc3ZHVaYytlUFV5Wk1vVnAwNmF4Zi85K0ZpeFl3SVFKRTRyMHpCNDlldVNia0NZbkp5dkpGQ2tIbEdTS2lGeUJ1RjRtL0g2eDRmM1ZQbElEM1RqV1BQYXE3bWNEdXdRVGNxckpIa3FPc3FzYysvdlp3M3djOFF1Zm45akNPVXZlSWhnMllObnhFSllmRCtHdTZqZnhRTjNiNkJ0d00xUDJMR05weEVadXJkb01YOWVLUExKakVUWWdMaU9aSVZ2bTBEenNjL3JYYkVkN3Y0YjRWL0RHMjlVVE0vK01FbHc2WW5EcCtFSHUxTjNURnhKWUY3MzdhbjRVSWxKR2R1ellZYmNGU083V0lKZGF2WG8xMjdadE00NVBudnhuT254SVNBamZmZmNkQUVPSERpVWdJTURZdC9QMzMzOW45T2pST0RzN2s1MmRqZGxzWnR5NGNadzZkUXFBVzI2NWhRNGRPakIwNkZBKysrd3oxcXhaUTd0MjdiajExbHNMalgzczJMSDVuazlLU2lxMHI0aVVQaVdaSWlKWEtMNmJpZmh1QUFWWFlMMGFWbXdNMy9vbWYvU2F5dytuUTNuajRDcU9wdVN0MXBnZkc3QXU1ay9XeGZ5Sms4bHNUTCtkdFB0alVyTXpqT05jKzVOT2FoMmx5QTNtL1Buem5EOS92dEIyNTg2ZHk3TlhaNjdnNEdCNjlPaEJWRlFVSTBlT0JLQlBuejc4OU5OUG5EOS8zdGcvODFMKy92NUcrMUdqUmhFYUdrcnIxcTNwMkxGanZ1MHZWZFMxbVNMaUdFb3lSVVRLc2VqMFJPcC8veGdYc2pPditCNFhKNVNKK1l4K2lzaU5LVGc0bUh2dStXZEsvdWVmZjg2UkkzbjN1ZTNXclp2ZDlOdDU4K1laMjVQNCtma3hhZElrc3JPemplbXJkZXJVWWZueTVZU0ZoWkdVbElUTjlrLzVNR2RuWi96OC9HamV2RGt1TGk0QXVMaTRzR0RCQXVPNEtMUW1VNlI4VTVJcElsTE9YVTJDS1NMWGorKy8vLzZ5MTFldlhsMnMrL243KzNQYmJiY1p4eHMyYk1nM3lheGV2VHB0MnJReGp0M2QzZk8wdVhSOXBLZW5KeDA2ZENoeUxNVkpNRUZyTWtYS081UHQ0cStYUkVRYzVLVU4zZTJPWDR3dCtwNXdjdjE0MFQvWjduaDY5dzJsL3N4emxsUXFmNVd6ZFVJbFozZVNCcThvOVdlS2lJaGN6OHlPRGtCRVJFUkVSRVN1SDBveVJVUkVSRVJFcE1Rb3lSUVJFUkVSRVpFU295UlRSRVJFUkVSRVNveVNUQkVSRVJFUkVTa3gyc0pFUkVSRTVDTHpEbi9QTDJmMnNqc2hncWdMOFk0T1J4ekFOdXdiUjRjZ2NrMVRraWtpSWlJQy9KVVN6YkN0YzltWkVFNkFlMlc2K2dmVHlDdkEwV0dKaUZ4emxHU0tpSWpJRFM4dUk0bjI2NTRsTFR1REJXMGY0Y2xHZlJ3ZGtvaklOVXRKcG9pSWlOendSdjArbjBSTEtwdnVmSlV1VlpzNk9od1JrV3VhQ3YrSWlJaklEVzEvVWlScm8zY3p2bkYvSlpnaUlpVkFTYWFJaUlqYzBINC9leGlBOFUzdWRuQWtJaUxYQnlXWklpSWlja1BiRVgrVWFtN2VCSHBVY1hRb0lpTFhCU1daSWxJdVZLOVkzKzdZenluYlFaR0lvMXo2ZDE3RHE2R0RJcEViVFpJbERSOFhUMGVISVNKeTNWQ1NLU0xsUW5XdkJuYkh6ZDBzRG9wRUhPWFN2M01sbVNJaUl0Y21KWmtpVWk3Y1hLdS8zWEVYajB3NmVXUlMxZG5xb0lpa3JGUjF0dExaSTVNdUhwbDI1OXZXN09lZ2lFUkVST1JxYUFzVEVTa1hhbFpxeXMwMSs3UHoxUGNBdUpxZ1o4VjBlam80TG5HTTlyVUdFbENwc2FQREVCRVJrU3Vna1V3UktUZDZOQnlEZHdWL1I0Y2hEdVpkd1ovdURSNTJkQmdpSWlKeWhaUmtpa2k1NGVya3dhTWQzcU9oWHdkSGh5SU8wcWhLUng3cnNCaFhKM2RIaHlJaUlpSlhTTk5sUmFSY2NYZng0b0diWG1YMzZUV0VKK3drOW53RWNha25IQjJXbENKL3o3cjRWd3lpdmw4N2JxcWhDZElpSWlMWE9pV1pJbEl1dFE3b1RldUEzbzRPUTZSTTdZNCtRcStsNC9POU52R1dCM2kyeTNBQTN0ajhDWE8yckxpbTJ6U3VVcHVtVmV2U3MwRkhCalhybXU5N0ZoR1JhNU9teTRxSWlEaElYTm81Vmg0SU1ZN1RMT2tPaktac0hUNGJ5YXFEdnhHZUVPWG9VRVJFcElScEpGTkVSTVFCZmp2eEo0OS85enBuMDVKb1ZDV1FZUDk2QkZlcjUraXd5cFJYQlEvR3RCdmc2REJFUktTRW1XdzJtODNSUVlpSWlEaktPVXNxbGI4YUFVQWxaM2VTQnVlZDlsa2F4bnc3aTI4UGJRS2dkWTFHckIzMVpwazh0N3c0bG5pS2hBc3AzQnpRQklDa2pQTXMzdmtkRTI5NW9NeGpHYnBsRG5zU0l6alViMkdaUDF0RTVIcWtrVXdSRVpFeTlzM0JFQ1BCYkZPak1RdjZUWEJ3UkdXdlh1V2ExS3VjODNwejVGNyt2WElteVJtcDFQZXR5VDFOdFVaVFJPUmFwaldaSWlJaVplemozYXVOMTkzcjMwd0QzMW9Pak1ieGZvL2NSM0pHS21EL3N4RVJrV3VUa2t3UkVaRXlkaklwMW5nOXNPbHREb3lrZk9oVzcyYmo5Y1UvR3hFUnVUWnB1cXlJaUVnWisxKy9aMGhNVDJIL21XUFU5YW5oNkhBY3JxSGZQeU81c2FrSkRveEVSRVJLZ3BKTUVSR1JNdFlwTUJpQVBnMDdPVGlTOHFGU0JVL2pkV1oybGdNakVSR1JrcUFrVTBSRVJCek9FVlZsUlVTa2RDakpGQkVSS1dQM2ZEclplUDNOc0ZrT2pLVDhlTGJMY0VlSElDSWlKVVJKcG9pSVNCbmJHcm5QMFNISWRXckpraVhzMkxHRGdJQUFwaytmWG1qNzFOUlVZbUppaUl5TTVQang0eHc4ZUpEQmd3ZlRybDI3VW9udmxWZGVJVEl5a3Z2dXV3K0x4Y0t1WGJ0NDZLR0hDQWdJc0d0bnNWaDQ4c2tuQVhqNjZhZHAyclJwcWNRaklxVkRTYWFJaU1oMWJPblNwU3hidGd3Zkh4OFdMMTdNaHg5K3lMNTkrNWc5ZXpaVnExYTFhenQ0OEdET25UdkhtREZqR0R4NE1QZmZmei94OGZGRmZ0YjY5ZXV2T000NVcxWVlyelYxMXQ3Y3VYTTVjdVJJbnZOdDI3Wmx6Smd4eG5GNGVEaGZmUEVGVnFzVloyZG5iRFliSnBNcFQ3K0lpQWhlZXVrbEVoTVRTVXRMeTNPOVlzV0t4TVhGOGUyMzMrWWJqNysvUHkrLy9QSVZ2WmZvNkdpT0hUdkdrU05IMkxKbEMzRnhjV3pldkprSkV5WncxMTEzR2Uxc05odkhqaDBENE1LRkMremZ2NSszM25xcldNK3FYTGt5czJacHBvQ0lJeWpKRkJFUnVRWmxaV1d4YytmT1F0dkZ4TVFBT1IvVUR4dzR3T2JObTBsT1RtYlJva1gwN3QyYjl1M2JsM2FvUmZMRzVrK00xMG95N1owK2ZkcEl1QzUyOGVoZmRuWTI4K2ZQeDJxMUFuRGt5QkYrL1BGSCt2WHJsNmRmZW5vNnAwNmRzanZuNmVsSnpabzFDUW9Lb2ttVEppUW1KdWI3VE1qNVhiclVzbVhMMkx4NWM1SGVDMEJJU0FpdXJxNUc3Sjk4OGdsZmYvMDFVNmRPSlRBd01FKy90TFMwQXVNcGlKK2ZYN0hhaTBqSlVaSXBJaUp5RFVwTlRXWGF0R2xGYnArUmtXRTNmWEx6NXMxczM3NmQxYXRYRjlobnlaSWwyR3cyQU1hTkcwZFVWQlJ0MjdabDZ0U3BWeDY0WExHT0hUdlNwVXNYNXMrZmo4VmlvVTZkT3NhMTk5NTdqNE1IRHdMUXNtVkw5dTdkeStMRml3a09EcVp1M2JvRjNuUEJnZ1hVckZrVEx5OHZ1L09mZkpLVDlGZXZYcDFodzRZQnNIZnZYalpzMkpEdmZXSmpZNHVWQkNZbUp0b2Q1eWFmbVptWitiWVBDZ3BpNHNTSnh2SEhIMzlNWEZ3Y25UdDNwblBuenZuMmNYTnpLM0k4SWxLeWxHU0tpSWhjNDN4OGZJeFJvVXRsWkdTUWxKUUU1SXpzT0RrNUdkZGNYRnlBbkpHdGl6K1FiOWl3QVl2RndnTVA1SXdvV2l3V0l3bG8yTEFoRlN0V0xKWDNJWmRYcjE0OTZ0U3BnOFZpQWFCcjE2NEFyRnUzanBVclZ3TFF0MjlmSG52c01SNTc3REZPblRyRkN5Kzh3RnR2dlZYZ3FGNjlldlh5L2QwNWUvWXNBSFhxMUtGUG56NUF6b2hqUVVsbXJ2YnQyek5reUpBQ3IzLzU1WmRzMzc2ZDFxMWJNM3o0Y0tLaW9wZy9mejRqUjQ2a1pjdVdlZFptQWl4Y3VKQlpzMmJSczJkUDQ5dzc3N3dEUU9mT25lM09pMGo1b0NSVFJFU2tqSzBjOWxxSjNtL3MyTEVGWHJOYXJjYTZ0Qmt6WmxDdlhqMk9IRGxDczJiTmpEYXZ2dm9xNTg2ZE00N0R3OE01ZGVvVWRldlc1YlhYWHNObXN4blRNTC82Nml0V3JWcGw5d3hmWDE4Ky92amprbnhMVW9BdFc3WUFVTHQyYllLQ2d2anBwNStZTzNjdUFDMWF0T0NKSjU3QXhjV0Y2ZE9uTTM3OGVHSmpZeGszYmh3elpzeWdRWU1HZWU3MzVKTlAycTNiZEhKeVl0NjhlZnorKysvR2N5NlZPN3FkbngwN2RoZ0phbjV5cDlwbVptYlNxbFVyUWtKQ3NObHNyRm16aG1IRGh1SHM3TXlrU1pQc0V0L0l5RWhlZmZWVnFsZXZib3lXbmo5L0hvRGx5NWNiQ2ZiRmhnd1pRdmZ1M1F1TVEwUktsNUpNRVJHUk1uWkw3WllsZXIvRXhFVGVmdnZ0Zks4OThjUVR4dXZvNkdqKy9QTlBGaTllVE5ldVhZMXByNmRQbjZabXpacEVSMGNEMExScFV3NGVQTWpTcFV0SlQwKzN1MTlXVmhaWldWa2xHcjhVM2RhdFc0R2NVY3lsUzVleWZQbHliRFliVFpvMFljYU1HY2JvZEZCUUVETm56bVRxMUtuRXhjWHg5Tk5QTTNMa1NBWU5HbVIzdjRpSWlEelBtRFZybGxId3FWZXZYc2I1M0NtMU1URXhqQjQ5bXV6c2JQcjI3Y3Znd1lQSnpzNDIybDF1Mm16VHBrMkpqbzRtUER5Y0V5ZE9zSGJ0V2dDR0R4K09zN016S1NrcDdONjkyNjZQczdNellXRmhoSVdGNWJsZjdwcmpTK1dPM291SVl5akpGQkVSdVFaZG5PajUrL3Z6NXB0djV0dXVWcTFhdlBQT08yUm5aeE1hR3NwdnYvMEdRTTJhTllHY2tjN1RwMC9UdG0xYkRodzRBTUF0dDl4Q2NuSXlqUnMzNW8wMzNtRDY5T25zMjdlUE9uWHFNRy9lUE9QZWMrYk1ZY3VXTFNXeTlrM0ZmZ3AzNnRRcElpTWpBZGkrZmJ0ZHhkbms1R1ErKyt3ekhuNzRZZVBjb2tXTGpKSERqSXdNM24vL2ZTSWpJKzJLQVUyZlBoMW41NXlQZzVtWm1iejg4c3RzMnJRSmdBY2ZmTkJ1SlBPbW0yN0N5OHVMbEpRVUk0N2NDc1VwS1NsQXpuVGRIVHQyNUZ1VnVFS0ZDb3dmUDU0eFk4YVFucDdPczg4K2k4VmlJU2dvaU42OWV3Tnc0c1FKSUdkRU5UZHhmZUNCQi9qeXl5L0p5TWhnNHNTSi9QSEhIMnpZc0FFZkg1ODhvL2p2dnZ0dXNTb2lpMGpwVUpJcElpSlN4dTc1ZExMeCtwdGhWN2JGUW1wcXF2RTZLeXVMWjU1NUp0OTJjK2ZPcFU2ZE9odzdkb3gxNjlZQk9VbHBiakdYcUtnb0xCWUxOV3JVTVBxWXpXYmVlZWNkWEZ4Y3lNN081dWpSbzBCT1FSbDNkM2VqWGU3MkYyNXVibVJuWjJNeW1UQ2J6VmYwZnA3dE12eUsrdDFJM04zZDhmSHg0ZHk1Yy9qNitsSzNibDA2ZHV4SVRFd01HemR1ekRPcUZ4NGVqdFZxNWRsbm4rWFBQLzhrT2pxYWNlUEcyWTFldG0vZjNtNXE2c0tGQzNucHBaY1lQSGd3QXdjT3RMdWZqNDhQNzcvL1BqdDI3Q0ExTlJWbloyZHV1dWttNEovQ1BVRkJRWVNHaGhyVHF5OW1zOWtJQ2dvaU9EaVlzTEF3RWhNVE1adk5QUFBNTTh5Wk00ZHExYXBSb1VJRkFPTjNGcUI1OCthTUdESENtTmFiTzZMWm9FRUQ3cmpqRHJ0bkxGMjZ0UGcvV0JFcGNVb3lSVVJFeXRqV3lIMVhmWSs0dURqanRhZW5wL0dodmxXclZwak5ac0xDd293Q01TMWF0REErc0p0TUpwNTc3amxtenB4SjE2NWQ4ZlgxeGNQRHd5N0pCRmk3ZGkwTEZ5NjBPL2Y5OTkvei9mZmY1NG5sd0lFRDlPclZpMjdkdWpGbHlwU3JmbStTUDE5Zlg4YVBIOC8wNmRQWnRtMGJiNzMxRmsyYk51VzExeTYveHRmVDA1TkpreVpodFZyemZBbHc2WnJNckt3c1BEMDlXYk5tRFd2V3JDbnduZ0VCQVVhMTRvU0VCR05rczNuejVrYWI4ZVBIMDdScFU2S2lvcGd4WTRaeHZtYk5ta2FpZU45OTk5R29VU08yYmR0R1Nrb0s5ZXZYQjNJS1RGMDg3ZmJGRjE4MGt1amNQdzhmUHN5amp6NXFGOWVaTTJjQStPS0xMMWkzYmgxOSt2Umh3SUFCbC8zNWlFakpVNUlwSWlKeURjb2RYUVRzRXNSWFgzMFZWMWRYaGc4ZlRteHNMQURlM3Q3RzllN2R1MU8zYmwyMmI5L085dTNiV2Jod0lhdFdyYnBzTVpleU1HZkxDdU8xcHM0V3JIUG56c2FhMmZYcjE5TzBhVlBqMnNYSlluN3lHMlhPYjAxbVVWeThCdk9ISDM0QW9GS2xTdFNyVjg4NC85bG5uK0h1N2s1R1JnYVFVOFg0eFJkZk5Jb1hBWVNHaHRLbFN4ZGp1bTFnWUNEeDhmRTBidHpZR0htSG5PSS9VVkZSZGpHa3BLUVkvUzRWSHg5UGZIdzhDUWtKVi9UK1JPVHFLTWtVRVJHNUJtM2N1QkhJbWZycTRlRmhuTy9mdnorQU1iTDU0NDgvOHZQUFB4dlhOMi9lYkNTZkZTdFdwRUdEQnBoTXBqd0pTcjkrL1lxOU5VVHUycjRyOGNibVQ0elhTakl2cjIzYnRodzhlTkJJRUhNVExVOVB6MkxmNitJMW1aQXprcG1jbk16YmI3OU5lbm82blR0M3BrT0hEa0JPa3ZqZWUrK1JuWjF0VktxTmlZa3hxcnYyNzkvZkxwSE5MU1Ixc2R3RXMwT0hEdXpZc1lPSWlBZ21UWm9FNUh3Wk1tWEtGTXhtTXhjdVhPQ3R0OTR5K28wZVBkcHVpbmhSNVk2TWlralpVcElwSWlKeWpkbStmVHZoNGVFQXRHblR4dTdhcFd2aGNvdTRtTTFtckZZcjZlbnA3TjI3RjhncDhGUFFHa3BuWjJmKytPTVBQdmpnZ3lMRnBDMGp5azd1MzFsdVVaL2M3V2Q4Zkh5S2ZhOUwxMlRtL281RVJFU3dhdFVxRGg4K3pNU0pFL0gwOUdUMjdObGtaMmZqNXViR2d3OCtDTUJQUC8xRWFtb3FucDZlZWRad2poOC9uZ1lOR3ZET08rOVF0MjVkR2pkdXpJY2ZmcER2RFdNQUFCZFFTVVJCVk1qdzRjUHAzNzgvcTFhdFl1SENoVVlGNDR1VDFJdjNjd1hvMHFVTEJ3OGV0Q3M4ZFRrWFQrY1ZrYktuSkZORVJPUWFrNWFXaG9lSEIybHBhZlRvMFFNZkh4OCsrdWdqNDNwNGVEaHZ2UEVHdlhyMW9tdlhya3llUEpsWFgzMlZnd2NQOHZubm41T1Nrb0tmbngralJvMjY3SE5TVWxJdXV4M0Z4YlJsUk9sYnNXSUZvYUdoSEQ5K0hNaXBIR3l4V0RoNThpU1FzMmF6TVB2Mzc3ZmJJbVR1M0xra0p5ZVRtSmhJWW1JaTU4NmRvMlBIamp6eHhCT3NYNytlK1BoNHBreVpRdlhxMVFrSkNRSGc4Y2NmcDNyMTZnQ01HREdDdlh2M1lqYWJXYkJnQVgzNjlLRjc5KzVzMzc2ZDA2ZFBrNWlZeUw1OSs5aTNieDllWGw0c1g3N2NHRGtkT0hBZ0NRa0pmUHJwcC9UcDA0Y1JJMFpjTnZZTEZ5NFUrZmZ4NHVtOElsTDJsR1NLaUlpVXNaWERMbCtvcFRCMzNIRUhWYXBVWWNLRUNmenZmLytqVzdkdXhyWDI3ZHV6YnQwNjB0UFQrZmJiYjJuWnNpWHZ2dnN1Tld2V05LckRMbHEwaUljZmZoaC9mLzhpUC9PRkYxNmdTcFVxZHVjeU1qS1lQSGx5QVQya05PU3V4WFZ4Y2VHKysrNWo3OTY5eGtoZ2l4WXRDdTMvL2ZmZnMySERCdVA0bDE5K3lkUEd4Y1VGZjM5L25uLytlYVpPbmNyaHc0YzVmUGd3a0ROaTNhZFBINk90Mld4bXlwUXBqQjA3bG9TRUJLeFdLNjZ1cmh3N2RvekF3RUNlZi81NVRwdzR3YSsvL3NxS0ZTc3dtVXcwYXRTSWRldlcwYTFiTjZPNDBJa1RKN0JhclhsR01Bdnl6RFBQNUxzR05UUTAxRWlHUmNSeGxHU0tpSWlVc1Z0cXQ3enFlL3o1NTU5QVR1R1dldlhxOGNJTEx3QTV4VmVlZmZaWkhuLzhjYzZlUGNzMzMzeGpKQXNqUjQ1azA2Wk5aR2RuOC9ISEgzUGJiYmZaVFpXOG5JWU5HeHA3YStiS25hNHBaYU5telpyMDZORURUMDlQdW5UcFFwVXFWWmc1Y3lZQWxTdFhKaWdvcU5CN05HL2VuSTBiTnhvamZYZmRkUmRWcWxUQjE5Y1hYMTlmS2xldVRJMGFOVWhMUytQWXNXTzR1TGlRbVprSjVDU1VWYXBVd1dLeDRPTGlZdHh6eFlvVkpDUWs0T3pzekNPUFBHSnNJMkt4V0RDYnpVeWVQQm1yMVVwYVdocjMzbnN2UzVZc1lldldyZXpaczRjcFU2WXdiZG8wOXUvZno0SUZDNWd3WVVLUmZoWTlldlRJTnlGTlRrNVdraWxTRGlqSkZCRVJ1Y2JZYkRaak5LcHAwNlo1a2o4Zkh4K21USm5DeXBVcm1UeDVNanQzN2pTcXlUNzg4TVA4K2VlZnhNVEU4TlZYWC9IQUEwVXJzblAwNkZFU0V4UHR6dVZXRFMwSkt2WlR1SzVkdXpKOCtELzdpUjQrZk5oSXFPNjY2NjRpM2FOZnYzNDBhTkNBcDU1NkNvRC8vT2MvZGw4MEhEcDBpQlVyVnJCaHd3YWowSTZYbHhlUU0zMTYwYUpGZlBMSko5eCsrKzEwN05pUmMrZk84ZDEzM3dFd2RPaFFBZ0lDakdyR3YvLytPNk5IajhiWjJabnM3R3pNWmpQanhvM2oxS2xUUU02YTRBNGRPakIwNkZBKysrd3oxcXhaUTd0MjdiajExbHNMZlI5ang0N045N3ltYll1VUQwb3lSVVJFeXRnOW4vNHp4ZlNiWWJPSzNYLzM3dDNHQi9XK2ZmdmFqZWpzMmJPSDVzMmI0K1BqdzBNUFBjVGh3NGVOa1NVUER3OEdEQmpBb1VPSDJMeDVNNTkrK2lsMzMzMDNGU3RXTFBTWnI3enlTckhqTEk1bnV3d3Z2SkVZVWxKU21EMTdOZ0R1N3U0TUdUS2tTUDBLMnViRWFyWHkzSFBQR1NQa2tQUDcwcTlmUCs2Ly8zNnlzckw0NktPUFdMZHVIVWxKU1h6NzdiZDgrKzIzM0hiYmJmVG8wWU9vcUNoR2pod0pRSjgrZmZqcHA1ODRmLzY4c1gvbXBmejkvWTMybzBhTklqUTBsTmF0VzlPeFk4Y2l2WStpcnMwVUVjZFFraWtpSWxMR3RrYnV1NnIrOGZIeHVMbTU0ZUxpd2gxMzNJR1RrNU5SQ09pWFgzN0pkNTBkd04xMzM0MmJteHNqUm93Z0lpS0NjZVBHRlNuQmhKeXBtcGR1VVdLejJRcE1JcVIwTFZ5NDBDajQ4OUJERDFHcFVxV3J1cC9aYkdiQ2hBbE1tRENCd01CQXVuWHJSdGV1WFhGM2R6ZmFqQjgvbmxHalJyRisvWG8yYmRxRXlXUmk4dVRKdUxpNGtKMmRiWHpaVWFkT0haWXZYMDVZV0JoSlNVbDJlN0E2T3p2ajUrZEg4K2JOalNtM0xpNHVMRml3d0c0S2JtRzBKbE9rZkZPU0tTSWljbzNwMGFNSEhUdDI1T2pSbzhaVXgyblRwdkhlZSs4UkZSV0Z4V0t4YSsvajQ4T3R0OTVxakJ6VnIxK2ZKVXVXRkxuSUN1U01aRjQ2TFRjOVBaMEJBd1lBQlkrUUZkV2NMU3VNMTVvNlc3aW5ubnFLakl5TWZMY09LVXpUcGsxWnYzNTludk0xYXRUZ2swOCtLWEJiR3dBL1B6L3V2LzkrN3IvL2ZxeFdhNEZiam5oNmVocjdheFpGY1JKTTBKcE1rZkxPWkx2NDZ5VVJFWkViekRsTEtwVy95dGs2b1pLek8wbURWeFRTNCtwVm05M1hlSDNtdVI5TC9YblhBa2YrVEladW1jT2V4QWdPOVZ0WXBzKzlXamFiamV6czdEd2p6Q0lpamxid1YxVWlJaUlpVW02WlRDWWxtQ0pTTGluSkZCRVJFUkVSa1JLanI3OUVST1NHNXVQaWFieE96aXFiZlI5WERudXRUSjRqSWlMaUNFb3lSVVRraHRmQ3V6YjdrbktxcElZbFJSTHNYYnRVbjNkTDdaYWxldjlyellHNDQ4YnJOalVhT3pBU0VSRXBDWm91S3lJaU43eld2dldNMS84N1VuWkZaeUtUenJEbTZMWXllMTU1MWF4cVhVSWYrNEQ1ZmNZenRFVjNSNGNqSWlKWFNkVmxSVVRraGhlYWNKVDI2eVlaeDhzNlBjMkl1bDFMN1hubk15L3dyNjluc0RseUx5NW1aOWFNK2k4dHF0VXZ0ZWVWWjRucEtWUjI4M0pvREMzVy9JZGpLVEcwODJ2bzBEaWsvTmpZZmFhalF4QzVwbW02cklpSTNQRGErVFprY3JOQnpEcXdFb0NSdjgvamgxT2g5S2grRTBFVi9UR2JTbjdpajl2Zm05eGJyRm4wWGpxQlllMTYwNkZPYzZwNFZpN3haNVZITWNsbitTUHFFSitHcnVIaFd3WnhlNE8yZWRyYzdoOWNKckVrWmFaeUlkdFNlRU1SRVNrU2pXU0tpSWo4N1k0TjA5Z1lHMVltenpKWndlOTBKbWJyUCtjeTNNMGtWYzM1L3RmelhEYWV5ZGw1K3FWV2NpTFZ4K202YTVOVXhaa01qNytUK2I4L21RUjZWTUZzTXVWcFc5S2kwdUxCQkZuM2YxM3F6eElSdVJGb0pGTkVST1J2RzdxOXhHc0h2dWJGZlorUlpiTVczdUVxMk13UUgrQktwWGdMRlM3a1pGVlpMcVdmVUpWSEdlNG1NdDB2ZXU5L3Z6eDU0V3laeFdBcTNiOXVFWkViaXBKTUVSR1J2NWxOWmw1b1BwaDdhblZrWTJ3WSs4NmQ0R2hLTkZtMnZDTnZKYVk2Sk1YSGN6NHBtWnErdmxUeThRWWd6aExOMmVTWVBNM3JlRmFscW4rTmE3NU5CWGMzWE4zY3FPampqWStmYno0L0dGaDkrelE4bkNya2U2MGtEZDB5aHoySkVhWCtIQkdSRzRXU1RCRVJrVXMwOHc2a21YZWdvOE1RRVJHNUpta0xFeEVSRVJFUkVTa3hTakpGUkVSRVJFU2t4Q2pKRkJFUkVSRVJrUktqSkZORVJFUkVSRVJLakpKTUVSRVJFUkVSS1RGS01rVkVSRVJFUktURUtNa1VFUkVSRVJHUkVxTWtVMFJFUkVSRVJFcU1ra3dSRVJFUkVSRXBNVW95UlVSRVJFUkVwTVFveVJRUkVSRVJFWkVTb3lSVFJFUkVSRVJFU295U1RCRVJFUkVSRVNreFNqSkZSRVJFUkVTa3hDakpGQkVSRVJFUmtSS2pKRk5FUkVSRVJFUktqSkpNRVJFUkVSRVJLVEZLTWtWRVJFUkVSS1RFS01rVUVSRVJFUkdSRXFNa1UwUkVST1Fha0pXVnhmSGp4KzNPWldSa3NIYnRXaXdXUzU3elZxdTFMTU1URVRFNE96b0FFUkVSRWJtOFk4ZU9NWHYyYk02Y09jUDgrZk9wVTZjT2h3NGQ0dm5ubnljbEpZWFkyRmhHalJwbHRKOC9mejVIamh6aDRZY2ZwbVBIam5iM0dqUm9FQ2twS1R6MTFGUDA3OThmZ09uVHA3TjE2MVk2ZE9qQXpKa3plZjMxMTFtL2ZuMitzZHgzMzMwOCt1aWp4WXAvNmRLbExGdTJEQjhmSHhZdlhzeUhIMzdJdm4zN21EMTdObFdyVnJWck8zandZTTZkTzhlWU1XTVlQSGd3OTk5L1AvSHg4VVYrVmtGeGkwalpVWklwSWlJaVVzNmxwcVp5L1BoeHJGWXIwNmRQWitIQ2hUUnMyQkJmWDE5U1VsTDQ3TFBQNk5teko5V3FWV1A3OXUxR292WHl5eS96emp2dkVCZ1lTSHA2T24vKytTZloyZGtBUkVSRXNHM2JOZ0FTRXhPTlA4UEN3b29jVjFaV0ZqdDM3aXkwWFV4TURBQVhMbHpnd0lFRGJONjhtZVRrWkJZdFdrVHYzcjFwMzc1OXNYNGVJbEsrS2NrVUVSRVJLZWRhdEdqQnd3OC96SHZ2dmNlcFU2Zll0R2tUdlhyMTR1R0hIMmJhdEdtNHVia1JIaDZPaDRjSC8vM3ZmNDEra3laTklqQXdFSUQ0K0hpbVRadG1YUHYrKysvNS92dnY3WjV6NU1nUjNuMzNYYU5QWUdBZy9mcjFBK0NMTDc3SU02S1ltcHBxZDgvQ1pHUmtNSDM2ZE9ONDgrYk5iTisrbmRXclZ4ZllaOG1TSmRoc05nREdqUnRIVkZRVWJkdTJaZXJVcVVWK3JvaVVMU1daSWlJaUl1VlVkSFEwWThhTXlYTis0Y0tGTEZ5NDBEaE9UMC9udGRkZUl6czcyMjU5NXB3NWM1Z3padzdkdTNkbjZOQ2h1TG01a1o2ZURvQ0xpd3RPVGs0QVpHWm1ZclZhTVp2TlZLaFF3ZWhmclZvMUJ2MS9lL2NmVTNYMXgzSDhkZEVMMXd2cTFVdUlYamNSWTR5Y0pHV09hY2JRVVc0eG1iYjVuWm10V1Z1enRQVmptajlxYlg0VFdtcFdLN2hadHRRdDFuY211blRKVEplaDM2UzB0QmdpaUd3b3FFaGZmMXdCOWQ3ci9mNXh4MmRjNFNMT1QxN0k1Mk56dS9lZTgvbmM4N21iRzYrZGM5NW4xaXhKVW1scGFiZkxWaDBPaDZLam83dHN1M2J0bWk1ZHVpUkpjanFkeHZlMmo2UDlHV3cybS9INW5qMTc1UFY2OWZUVFQwdVN2RjZ2R2hzYkpVa3BLU21LaTRzTE94WUFrVVhJQkFBQTZLVnUzTGhoaE1LT2J2N002L1YyS3Y3VHNkLzE2OWMxZlBod2ZmZmRkOGFlekFVTEZuVGFrL25JSTQ4WWV6SnYxMHN2dmRUdGM3ejMzbnVTcEpVclZ5bzVPVm5WMWRWNjRJRUhqRDc1K2ZtNmVQR2k4YjYydGxZTkRRMUtTa3BTUVVHQkFvR0FVY3hveTVZdDJyWnRXOGgzREIwNlZCczNicnp0Y1FNd0h5RVRBQUNnRDhqTXpOU2pqejdhNC81ZXIxY2ZmZlJSMlBhaW9pS3RYNzllVWpDRWR1WGN1WFBhdW5XckpCa3prZUZjdUhCQlJVVkZYYmE5L1BMTHh1c3paODdveUpFait2enp6NVdWbFdVc2UyMXNiSlRMNWRLWk0yY2tTV2xwYVRwMjdKZzJiZHJVS1ZUN2ZENzVmTDV1eHdNZ2NnaVpBQUFBZlVCeWNySW1UWnFrbHBhV0h2V1BqWTN0Tm1TR20vM3M2TlNwVTJHRG82U1FvSmVRa0tCMTY5WjEyVy9reUpGeXU5M3krLzM2OWRkZjlkTlBQMG1TWEM2WHBPQk1aMk5qb3g1KytHRlZWbFpLa2laUG5xekxseThyTlRWVnExZXYxanZ2dktNLy8veFRvMGFOMG9jZmZtamNlODJhTlRwdzRFRElVbHNBa1VYSUJBQUE2S1ZzTnBzeU1qSWtTU05Hak5EbXpadFZVbExTbzJ2ZGJyZHhiVkpTVXFmMjU1OS9YdE9tVFpNa2ZmREJCMkdyeEVaRkJZOVY3K3Jjelk2QjErZno2WTAzM3VqeUhtdlhydFdvVWFOMDh1UkpsWmFXU2dxRzBqbHo1a2lTVHA4K0xhL1hxK0hEaDRkOHI5dnRsdFZxbGQvdlYwMU5qU1FwUFQxZEF3WU1NUHExdHJaS0N2NVdmcjlmRm92RkdET0F5Q0JrQWdBQTlGSk9wek5rZjJSaFlXR1ByN1ZhcmQzdXJUeDM3cHlxcTZzbFNSNlBwOHMrRXlaTVVFRkJnU1RweFJkZjFNbVRKMFBhejU4L2I3eU9qWTAxZ3VpRER6Nm9xS2dvVlZSVUdMT2w0OGFOTTY2M1dDeDY4ODAzOWU2Nzd5b3JLMHREaHc2VjNXNFBDWm1TdEd2WHJwQUNSMUxYVlhFbHFiS3lVdE9uVDlmVXFWTzFiTm15c004TjRPOUh5QVFBQU9nalpzK2VyU2VlZUtMVDV5ZE9uRkJSVVpFeHM1aWRuYTFodzRaMWU2OGRPM1pveDQ0ZGR6U2U5dGxGU1NFQk1UOC9YOUhSMFpvN2Q2NmFtcG9rU1lNSER6YmFwMDJicHFTa0pKV1hsNnU4dkZ5ZmZ2cXB0bTNiWmh4VkFxQnZJMlFDQUFEMEVmSHg4WXFQanpmZUJ3SUJiZDI2VlY5ODhZVjhQcDlzTnBzV0xsellaUkM5bWN2bGt0UHBsQ1RWMWRXRnpHWmV1M1pOa3RUVTFHUlVjZTJxOE0rUFAvNG9LYmowMVc2M0c1KzNWNjF0bjluY3VYT25mdmpoQjZOOS8vNzlSdmlNaTR2VC9mZmZMNHZGSW92RkVuTC8zTnpjSGoxTFIvMzc4K2N0RUduOEx3UUFBT2lscXF1clZWRlJFYmI5MHFWTCt2cnJyNDMzT1RrNWFtbHBNU3JDdHJOWUxNck56VFhDb3hRTWd1MEJycUNnUUwvODhvdjhmci9hMnRxTWFyUDE5ZldkbHF1Mkt5OHZWMjF0clNUcG9ZY2VDbW03ZWY5bVdWbVpwT0EreS9aaldmNzQ0dzlKd1FJLzRmWlE5dS9mWDRjUEg5YVhYMzRaOWpmb2FQYnMyY1krVXdDUlE4Z0VBQURvcFg3NzdUZHQyTENoeC8yNzJxc29CY05kVEV4TVNQVlh0OXN0dDlzZDB1L1FvVU5hc21TSk1hTTRjdVJJcGFXbFNaSisvdmxuWGJseXhlamIydG9xdTkydTF0Wlc1ZVRreU9GdzZLdXZ2akxhYTJ0cnRYcjFhazJmUGwxWldWbGF1blNwOHZQemRlellNWDN6elRmeWVEeHlPcDE2OXRsbnUzMG1qOGZUYVM5b09MYzZaZ1hBM1VISUJBQUE2S1ZpWW1JMGNPREFzTzJCUU1BSWZsYXJOZXd4SHYzNjlidXQ3MjFmeWpwbHloVE5uejlmVXJEd1Q4ZVFtWjJkcmZqNGVMMysrdXY2NUpOUE5IWHFWS050NHNTSktpMHQxZFdyVjdWOSszYWxwNmZyczg4K2s4dmxNcXJERmhZVzZvVVhYbEJDUWtLUHg3Vml4WXFRNWNKU2NHbnYwcVZMYit2NUFQeTlDSmtBQUFDOTFNeVpNelZ6NXN5dzdRME5EWHJ1dWVja1NZOC8vcmhlZmZYVnNIMDlIbzlTVTFOMTVjb1Z2Zi8rKzNydHRkYzBaTWdRU1ZKeGNiRXlNek0xZXZSb1hiOStYYSs4OG9vazZiNzc3dXQyZkVlT0hKRVUzTk9abkp5c0ZTdFdTSklHRFJxa3hZc1hhOEdDQldwdWJsWkpTWW1XTDErdXQ5NTZTL1BtelZOWldabjhmcjgyYnR5b3h4NTdUTkhSMFQzNlBWSlNVb3l6TmR1MXRiWDE2Rm9BZHcrSENBRUFBUFJSVjY5ZTdYSGZnUU1IYXN5WU1Tb3RMVlZUVTVQY2JyZmk0K04xOE9CQjdkdTNUOFhGeFhLNVhHcHViamF1U1VsSk1WN2Z2TTh5RUFob3o1NDlrcVMwdExSTzRjL2hjR2pac21XYVBIbXk4dlB6VlZWVnBmTHljaTFjdUZBVEpreVFKSjA5ZTFaYnRtenA4VFBVMU5Tb29xSWk1RjlsWldXUHJ3ZHdkekNUQ1FBQTBFZDR2VjU5KysyM3hzeGZlM1ZYS2ZTSWtIQjI3OTZ0M2J0M1N3cUdSS3ZWYWhUZHFhK3YxOGNmZjJ5Y2ZSa2JHeXViemFiTm16Zkw1L09wdnI1ZWtvejltci8vL3JzYUdob2tTVTgrK1dUSWt0eWpSNDlxN05peGNqZ2Ntajkvdm80ZlA2NU5telpKa3V4MnUvTHk4bFJWVmFYOSsvZXJ1TGhZTTJiTVVGeGMzQzNIdjJyVnFsdjJBUkI1aEV3QUFJQSt3bXExYXVmT25UcDc5bXludG95TWpHNnYvZXV2djR6Q1AzRnhjVnE1Y3FYc2Rydm16Sm1qbXBvYWxaV1ZHUUZVa2laTm1pU0h3MkdFdzNhSmlZbkcvV3cybTZ4V3E3S3pzOVd2WHorakVORGV2WHUxZCsvZUxzY3hZOFlNMld3MlBmUE1NNnFycTlPaVJZdDZGRENsNExFck54OVJFZ2dFakFBTW9IY2daQUlBQVBRaEdSa1ordjc3N3lVRlp4VVRFeE0xYTlZc2pSOC92dHZybkU2bkZpMWFKTGZiclZXclZvVXNiMTI4ZUxIT256K3Z2THc4M2JoeFE0V0ZoWHJxcWFma2NEaVVtSmlvcHFZbURSZ3dRQmtaR2NySnlaRVVQQzRsTXpOVE5UVTF4c3pxMjIrL3JmWHIxK3YwNmRQeWVyMGgzKzl3T0RSbHloVE5temRQa2pSbXpCaHQyTERodG9vUzNUeHVLYmhrT0M4dnovZzlBRVNlSlJBSUJDSTlDQUFBZ0VqNTE0RTFPbnFoVGxXNVhaOEgyZHNFQWdHMS8va1c3bnpKN25nOG5pNHIxZ1lDQVNPa2hlc0RBRDNCVENZQUFMaW5EYmJhNWZIMW5RcWxGb3Zsam1ic3dvWEhqdmNrWUFLNEUxU1hCUUFBOTdSMFI1SWEyeTdvNHZXV1NBOEZBUDRSQ0prQUFPQ2VObjdJYUVsUzBZbGRFUjRKQVB3ekVESUJBTUE5YlZKOHFpWTZVL1R2aXYvb1ZFdnpyUzhBQUhTTGtBa0FBTzVwVVpZb2JabThSUDBzVVpxeVo3bU9YcWlMOUpBQW9FK2p1aXdBQUlDazQ1Y2JOUGUvNjNUNFFxMXlSMHhRVW15Q25ERVV3TG5YWkE4YnA2eUVzWkVlQnRDblVWMFdBQUJBVXVvZ2x3NU5YNk8xVmR1MXI2bENKYWNQcXFIdGY1RWVGdTZ5S0l1RmtBbmNJV1l5QVFBQUFBQ21ZVThtQUFBQUFNQTBoRXdBQUFBQWdHa0ltUUFBQUFBQTB4QXlBUUFBQUFDbUlXUUNBQUFBQUV4RHlBUUFBQUFBbUlhUUNRQUFBQUF3RFNFVEFBQUFBR0FhUWlZQUFBQUF3RFNFVEFBQUFBQ0FhUWlaQUFBQUFBRFRFRElCQUFBQUFLWWhaQUlBQUFBQVRFUElCQUFBQUFDWWhwQUpBQUFBQURBTklSTUFBQUFBWUJwQ0pnQUFBQURBTklSTUFBQUFBSUJwQ0prQUFBQUFBTk1RTWdFQUFBQUFwaUZrQWdBQUFBQk1ROGdFQUFBQUFKaUdrQWtBQUFBQU1BMGhFd0FBQUFCZ0drSW1BQUFBQU1BMGhFd0FBQUFBZ0drSW1RQUFBQUFBMHhBeUFRQUFBQUNtSVdRQ0FBQUFBRXhEeUFRQUFBQUFtSWFRQ1FBQUFBQXdEU0VUQUFBQUFHQWFRaVlBQUFBQXdEU0VUQUFBQUFDQWFRaVpBQUFBQUFEVEVESUJBQUFBQUtZaFpBSUFBQUFBVEVQSUJBQUFBQUNZaHBBSkFBQUFBREFOSVJNQUFBQUFZQnBDSmdBQUFBREFOSVJNQUFBQUFJQnBDSmtBQUFBQUFOUDhIMnVkc0tsYnk5bmlBQUFBQUVsRlRrU3VRbUNDIiwKCSJUaGVtZSIgOiAiIiwKCSJUeXBlIiA6ICJtaW5kIiwKCSJWZXJzaW9uIiA6ICIiCn0K"/>
    </extobj>
  </extobjs>
</s:customData>
</file>

<file path=customXml/itemProps103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5620</Words>
  <Application>WPS 演示</Application>
  <PresentationFormat>宽屏</PresentationFormat>
  <Paragraphs>296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6" baseType="lpstr">
      <vt:lpstr>Arial</vt:lpstr>
      <vt:lpstr>宋体</vt:lpstr>
      <vt:lpstr>Wingdings</vt:lpstr>
      <vt:lpstr>MiSans Heavy</vt:lpstr>
      <vt:lpstr>Wingdings</vt:lpstr>
      <vt:lpstr>MiSans Normal</vt:lpstr>
      <vt:lpstr>Times New Roman</vt:lpstr>
      <vt:lpstr>汉仪字研卡通简</vt:lpstr>
      <vt:lpstr>Times New Roman</vt:lpstr>
      <vt:lpstr>Georgia</vt:lpstr>
      <vt:lpstr>微软雅黑</vt:lpstr>
      <vt:lpstr>Arial Unicode MS</vt:lpstr>
      <vt:lpstr>Calibri</vt:lpstr>
      <vt:lpstr>HelveticaNeue</vt:lpstr>
      <vt:lpstr>华文新魏</vt:lpstr>
      <vt:lpstr>Segoe Print</vt:lpstr>
      <vt:lpstr>MiSans Normal</vt:lpstr>
      <vt:lpstr>WPS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144</cp:revision>
  <dcterms:created xsi:type="dcterms:W3CDTF">2023-08-09T12:44:00Z</dcterms:created>
  <dcterms:modified xsi:type="dcterms:W3CDTF">2024-10-25T01:51:39Z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9694716ABA954067B753E4495D69A61C_13</vt:lpwstr>
  </property>
  <property fmtid="{D5CDD505-2E9C-101B-9397-08002B2CF9AE}" pid="3" name="KSOProductBuildVer">
    <vt:lpwstr>2052-11.8.2.7978</vt:lpwstr>
  </property>
</Properties>
</file>