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2"/>
  </p:notesMasterIdLst>
  <p:handoutMasterIdLst>
    <p:handoutMasterId r:id="rId32"/>
  </p:handoutMasterIdLst>
  <p:sldIdLst>
    <p:sldId id="2251" r:id="rId4"/>
    <p:sldId id="851" r:id="rId5"/>
    <p:sldId id="2212" r:id="rId6"/>
    <p:sldId id="2136" r:id="rId7"/>
    <p:sldId id="2110" r:id="rId8"/>
    <p:sldId id="1861" r:id="rId9"/>
    <p:sldId id="2107" r:id="rId10"/>
    <p:sldId id="1724" r:id="rId11"/>
    <p:sldId id="1742" r:id="rId13"/>
    <p:sldId id="1804" r:id="rId14"/>
    <p:sldId id="1938" r:id="rId15"/>
    <p:sldId id="1775" r:id="rId16"/>
    <p:sldId id="1735" r:id="rId17"/>
    <p:sldId id="1974" r:id="rId18"/>
    <p:sldId id="2210" r:id="rId19"/>
    <p:sldId id="2211" r:id="rId20"/>
    <p:sldId id="2002" r:id="rId21"/>
    <p:sldId id="2198" r:id="rId22"/>
    <p:sldId id="822" r:id="rId23"/>
    <p:sldId id="2137" r:id="rId24"/>
    <p:sldId id="2007" r:id="rId25"/>
    <p:sldId id="2140" r:id="rId26"/>
    <p:sldId id="1528" r:id="rId27"/>
    <p:sldId id="2247" r:id="rId28"/>
    <p:sldId id="282" r:id="rId29"/>
    <p:sldId id="1529" r:id="rId30"/>
    <p:sldId id="827" r:id="rId31"/>
  </p:sldIdLst>
  <p:sldSz cx="9144000" cy="6858000" type="screen4x3"/>
  <p:notesSz cx="6797675" cy="9928225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 User" initials="LU" lastIdx="0" clrIdx="0"/>
  <p:cmAuthor id="7" name="Administrator" initials="A" lastIdx="0" clrIdx="6"/>
  <p:cmAuthor id="1" name="lenovo" initials="l" lastIdx="3" clrIdx="0"/>
  <p:cmAuthor id="2" name="作者" initials="A" lastIdx="0" clrIdx="1"/>
  <p:cmAuthor id="3" name="fafa" initials="f" lastIdx="2" clrIdx="1"/>
  <p:cmAuthor id="4" name="王习习" initials="王" lastIdx="2" clrIdx="0"/>
  <p:cmAuthor id="5" name="新课标第一网" initials="新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D2D89"/>
    <a:srgbClr val="6600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60" autoAdjust="0"/>
    <p:restoredTop sz="94660"/>
  </p:normalViewPr>
  <p:slideViewPr>
    <p:cSldViewPr snapToObjects="1" showGuides="1">
      <p:cViewPr varScale="1">
        <p:scale>
          <a:sx n="67" d="100"/>
          <a:sy n="67" d="100"/>
        </p:scale>
        <p:origin x="420" y="32"/>
      </p:cViewPr>
      <p:guideLst>
        <p:guide orient="horz" pos="225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notesViewPr>
    <p:cSldViewPr snapToObjects="1">
      <p:cViewPr varScale="1">
        <p:scale>
          <a:sx n="68" d="100"/>
          <a:sy n="68" d="100"/>
        </p:scale>
        <p:origin x="-3336" y="-90"/>
      </p:cViewPr>
      <p:guideLst>
        <p:guide orient="horz" pos="2860"/>
        <p:guide pos="2158"/>
        <p:guide orient="horz" pos="3257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971B1A0-CAE8-40BF-AB83-9D237C29EF8C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fld id="{D43118A5-234C-4C01-A9C8-DDD103494AA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0E46BCF-C941-4DBF-9746-BBD6D0C7AFB0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二级</a:t>
            </a:r>
            <a:endParaRPr lang="zh-CN" altLang="en-US" noProof="0"/>
          </a:p>
          <a:p>
            <a:pPr lvl="2"/>
            <a:r>
              <a:rPr lang="zh-CN" altLang="en-US" noProof="0"/>
              <a:t>三级</a:t>
            </a:r>
            <a:endParaRPr lang="zh-CN" altLang="en-US" noProof="0"/>
          </a:p>
          <a:p>
            <a:pPr lvl="3"/>
            <a:r>
              <a:rPr lang="zh-CN" altLang="en-US" noProof="0"/>
              <a:t>四级</a:t>
            </a:r>
            <a:endParaRPr lang="zh-CN" altLang="en-US" noProof="0"/>
          </a:p>
          <a:p>
            <a:pPr lvl="4"/>
            <a:r>
              <a:rPr lang="zh-CN" altLang="en-US" noProof="0"/>
              <a:t>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62B0D98D-F17A-431B-B678-0B21027CF06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22212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fld id="{B6222E90-D164-4F21-856A-2DA83369B5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22212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222E90-D164-4F21-856A-2DA83369B5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22212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fld id="{B6222E90-D164-4F21-856A-2DA83369B5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22212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fld id="{B6222E90-D164-4F21-856A-2DA83369B5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22212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222E90-D164-4F21-856A-2DA83369B5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22212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/>
          <a:p>
            <a:fld id="{B6222E90-D164-4F21-856A-2DA83369B5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F778ACA7-A5C5-4EEF-B785-E78B13277A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 rot="1515377" flipH="1" flipV="1">
            <a:off x="-337381" y="-146008"/>
            <a:ext cx="33956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 rot="16585734" flipH="1" flipV="1">
            <a:off x="7838282" y="5541963"/>
            <a:ext cx="148748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28732" y="3910928"/>
            <a:ext cx="6773636" cy="808237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>
                    <a:lumMod val="50000"/>
                    <a:lumOff val="50000"/>
                  </a:srgbClr>
                </a:solidFill>
              </a:rPr>
              <a:t>continuation writing ----- the use of verbs </a:t>
            </a:r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2AA7E66-BB56-47FE-8D9F-6E0C49EB4E85}" type="slidenum">
              <a: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 userDrawn="1"/>
        </p:nvGrpSpPr>
        <p:grpSpPr>
          <a:xfrm>
            <a:off x="85726" y="1908176"/>
            <a:ext cx="2270522" cy="2905125"/>
            <a:chOff x="71850" y="1261711"/>
            <a:chExt cx="3026493" cy="2905010"/>
          </a:xfrm>
        </p:grpSpPr>
        <p:grpSp>
          <p:nvGrpSpPr>
            <p:cNvPr id="5" name="Group 1"/>
            <p:cNvGrpSpPr/>
            <p:nvPr userDrawn="1"/>
          </p:nvGrpSpPr>
          <p:grpSpPr>
            <a:xfrm>
              <a:off x="129104" y="1261711"/>
              <a:ext cx="2969239" cy="2905010"/>
              <a:chOff x="-949635" y="0"/>
              <a:chExt cx="7009631" cy="6858000"/>
            </a:xfrm>
          </p:grpSpPr>
          <p:sp>
            <p:nvSpPr>
              <p:cNvPr id="11" name="Diamond 3"/>
              <p:cNvSpPr/>
              <p:nvPr/>
            </p:nvSpPr>
            <p:spPr bwMode="auto">
              <a:xfrm>
                <a:off x="-949918" y="0"/>
                <a:ext cx="7009914" cy="6858000"/>
              </a:xfrm>
              <a:prstGeom prst="diamond">
                <a:avLst/>
              </a:prstGeom>
              <a:solidFill>
                <a:schemeClr val="tx2">
                  <a:lumMod val="20000"/>
                  <a:lumOff val="80000"/>
                  <a:alpha val="35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>
                  <a:latin typeface="+mn-lt"/>
                  <a:ea typeface="+mn-ea"/>
                </a:endParaRPr>
              </a:p>
            </p:txBody>
          </p:sp>
          <p:sp>
            <p:nvSpPr>
              <p:cNvPr id="12" name="Diamond 4"/>
              <p:cNvSpPr/>
              <p:nvPr/>
            </p:nvSpPr>
            <p:spPr bwMode="auto">
              <a:xfrm>
                <a:off x="-178116" y="652072"/>
                <a:ext cx="5649892" cy="5527624"/>
              </a:xfrm>
              <a:prstGeom prst="diamond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  <a:round/>
              </a:ln>
            </p:spPr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>
                  <a:latin typeface="+mn-lt"/>
                  <a:ea typeface="+mn-ea"/>
                </a:endParaRPr>
              </a:p>
            </p:txBody>
          </p:sp>
        </p:grpSp>
        <p:grpSp>
          <p:nvGrpSpPr>
            <p:cNvPr id="6" name="Group 2"/>
            <p:cNvGrpSpPr/>
            <p:nvPr userDrawn="1"/>
          </p:nvGrpSpPr>
          <p:grpSpPr>
            <a:xfrm>
              <a:off x="71850" y="1824845"/>
              <a:ext cx="1778742" cy="1778742"/>
              <a:chOff x="990600" y="2044717"/>
              <a:chExt cx="2768566" cy="2768566"/>
            </a:xfrm>
          </p:grpSpPr>
          <p:sp>
            <p:nvSpPr>
              <p:cNvPr id="7" name="Diamond 5"/>
              <p:cNvSpPr>
                <a:spLocks noChangeArrowheads="1"/>
              </p:cNvSpPr>
              <p:nvPr/>
            </p:nvSpPr>
            <p:spPr bwMode="auto">
              <a:xfrm>
                <a:off x="990600" y="2045350"/>
                <a:ext cx="2769087" cy="2767302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endParaRPr lang="zh-CN" altLang="zh-CN"/>
              </a:p>
            </p:txBody>
          </p:sp>
          <p:grpSp>
            <p:nvGrpSpPr>
              <p:cNvPr id="8" name="Group 9"/>
              <p:cNvGrpSpPr/>
              <p:nvPr/>
            </p:nvGrpSpPr>
            <p:grpSpPr>
              <a:xfrm>
                <a:off x="1429100" y="2771847"/>
                <a:ext cx="1800200" cy="992584"/>
                <a:chOff x="2345143" y="2365645"/>
                <a:chExt cx="1800200" cy="992584"/>
              </a:xfrm>
            </p:grpSpPr>
            <p:sp>
              <p:nvSpPr>
                <p:cNvPr id="9" name="TextBox 7"/>
                <p:cNvSpPr txBox="1"/>
                <p:nvPr/>
              </p:nvSpPr>
              <p:spPr>
                <a:xfrm>
                  <a:off x="2346338" y="2365566"/>
                  <a:ext cx="1798300" cy="677001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normAutofit fontScale="77500" lnSpcReduction="20000"/>
                </a:bodyPr>
                <a:lstStyle/>
                <a:p>
                  <a:pPr algn="ctr" eaLnBrk="1" fontAlgn="auto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zh-CN" altLang="en-US" sz="4400">
                      <a:solidFill>
                        <a:schemeClr val="bg1"/>
                      </a:solidFill>
                      <a:latin typeface="+mn-lt"/>
                      <a:ea typeface="+mn-ea"/>
                    </a:rPr>
                    <a:t>目录</a:t>
                  </a:r>
                  <a:endParaRPr lang="zh-CN" altLang="en-US" sz="4400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10" name="TextBox 8"/>
                <p:cNvSpPr txBox="1"/>
                <p:nvPr/>
              </p:nvSpPr>
              <p:spPr>
                <a:xfrm>
                  <a:off x="2346338" y="3143869"/>
                  <a:ext cx="1798300" cy="214961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normAutofit fontScale="77500" lnSpcReduction="20000"/>
                </a:bodyPr>
                <a:lstStyle/>
                <a:p>
                  <a:pPr algn="ctr" eaLnBrk="1" fontAlgn="auto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400">
                      <a:solidFill>
                        <a:schemeClr val="bg1"/>
                      </a:solidFill>
                      <a:latin typeface="+mn-lt"/>
                      <a:ea typeface="+mn-ea"/>
                    </a:rPr>
                    <a:t>CONTENTS</a:t>
                  </a:r>
                  <a:endParaRPr lang="en-US" altLang="zh-CN" sz="1400">
                    <a:solidFill>
                      <a:schemeClr val="bg1"/>
                    </a:solidFill>
                    <a:latin typeface="+mn-lt"/>
                    <a:ea typeface="+mn-ea"/>
                  </a:endParaRPr>
                </a:p>
              </p:txBody>
            </p:sp>
          </p:grpSp>
        </p:grpSp>
      </p:grpSp>
      <p:sp>
        <p:nvSpPr>
          <p:cNvPr id="13" name="动作按钮: 后退或前一项 12">
            <a:hlinkClick r:id="" action="ppaction://hlinkshowjump?jump=previousslide" highlightClick="1"/>
          </p:cNvPr>
          <p:cNvSpPr/>
          <p:nvPr userDrawn="1"/>
        </p:nvSpPr>
        <p:spPr>
          <a:xfrm>
            <a:off x="8242697" y="6513513"/>
            <a:ext cx="209550" cy="304800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4" name="动作按钮: 前进或下一项 13">
            <a:hlinkClick r:id="" action="ppaction://hlinkshowjump?jump=nextslide" highlightClick="1"/>
          </p:cNvPr>
          <p:cNvSpPr/>
          <p:nvPr userDrawn="1"/>
        </p:nvSpPr>
        <p:spPr>
          <a:xfrm>
            <a:off x="8515351" y="6526213"/>
            <a:ext cx="202406" cy="279400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5" name="动作按钮: 结束 14">
            <a:hlinkClick r:id="" action="ppaction://hlinkshowjump?jump=endshow" highlightClick="1"/>
          </p:cNvPr>
          <p:cNvSpPr/>
          <p:nvPr userDrawn="1"/>
        </p:nvSpPr>
        <p:spPr>
          <a:xfrm>
            <a:off x="8780860" y="6515101"/>
            <a:ext cx="190500" cy="30162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cxnSp>
        <p:nvCxnSpPr>
          <p:cNvPr id="16" name="直接连接符 15"/>
          <p:cNvCxnSpPr/>
          <p:nvPr userDrawn="1"/>
        </p:nvCxnSpPr>
        <p:spPr>
          <a:xfrm>
            <a:off x="2106216" y="1104900"/>
            <a:ext cx="686514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05891" y="317360"/>
            <a:ext cx="6858000" cy="761855"/>
          </a:xfrm>
        </p:spPr>
        <p:txBody>
          <a:bodyPr anchor="b">
            <a:normAutofit/>
          </a:bodyPr>
          <a:lstStyle>
            <a:lvl1pPr algn="ctr"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05891" y="1147313"/>
            <a:ext cx="6858000" cy="532249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616744" y="1262064"/>
            <a:ext cx="2226469" cy="2905125"/>
            <a:chOff x="-949635" y="0"/>
            <a:chExt cx="7009631" cy="6858000"/>
          </a:xfrm>
        </p:grpSpPr>
        <p:sp>
          <p:nvSpPr>
            <p:cNvPr id="3" name="Diamond 3"/>
            <p:cNvSpPr/>
            <p:nvPr/>
          </p:nvSpPr>
          <p:spPr bwMode="auto">
            <a:xfrm>
              <a:off x="-949635" y="0"/>
              <a:ext cx="7009631" cy="6858000"/>
            </a:xfrm>
            <a:prstGeom prst="diamond">
              <a:avLst/>
            </a:prstGeom>
            <a:solidFill>
              <a:schemeClr val="tx2">
                <a:lumMod val="20000"/>
                <a:lumOff val="80000"/>
                <a:alpha val="35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latin typeface="+mn-lt"/>
                <a:ea typeface="+mn-ea"/>
              </a:endParaRPr>
            </a:p>
          </p:txBody>
        </p:sp>
        <p:sp>
          <p:nvSpPr>
            <p:cNvPr id="4" name="Diamond 4"/>
            <p:cNvSpPr/>
            <p:nvPr/>
          </p:nvSpPr>
          <p:spPr bwMode="auto">
            <a:xfrm>
              <a:off x="-177451" y="652072"/>
              <a:ext cx="5648939" cy="5527622"/>
            </a:xfrm>
            <a:prstGeom prst="diamond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>
                <a:latin typeface="+mn-lt"/>
                <a:ea typeface="+mn-ea"/>
              </a:endParaRPr>
            </a:p>
          </p:txBody>
        </p:sp>
      </p:grpSp>
      <p:grpSp>
        <p:nvGrpSpPr>
          <p:cNvPr id="5" name="Group 2"/>
          <p:cNvGrpSpPr/>
          <p:nvPr userDrawn="1"/>
        </p:nvGrpSpPr>
        <p:grpSpPr>
          <a:xfrm>
            <a:off x="573881" y="1825625"/>
            <a:ext cx="1333500" cy="1778000"/>
            <a:chOff x="990600" y="2044717"/>
            <a:chExt cx="2768566" cy="2768566"/>
          </a:xfrm>
        </p:grpSpPr>
        <p:sp>
          <p:nvSpPr>
            <p:cNvPr id="6" name="Diamond 5"/>
            <p:cNvSpPr>
              <a:spLocks noChangeArrowheads="1"/>
            </p:cNvSpPr>
            <p:nvPr/>
          </p:nvSpPr>
          <p:spPr bwMode="auto">
            <a:xfrm>
              <a:off x="990600" y="2044717"/>
              <a:ext cx="2768566" cy="2768566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zh-CN"/>
            </a:p>
          </p:txBody>
        </p:sp>
        <p:grpSp>
          <p:nvGrpSpPr>
            <p:cNvPr id="7" name="Group 9"/>
            <p:cNvGrpSpPr/>
            <p:nvPr/>
          </p:nvGrpSpPr>
          <p:grpSpPr>
            <a:xfrm>
              <a:off x="1429100" y="2771847"/>
              <a:ext cx="1800200" cy="992584"/>
              <a:chOff x="2345143" y="2365645"/>
              <a:chExt cx="1800200" cy="992584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344176" y="2365264"/>
                <a:ext cx="1802039" cy="677310"/>
              </a:xfrm>
              <a:prstGeom prst="rect">
                <a:avLst/>
              </a:prstGeom>
              <a:noFill/>
            </p:spPr>
            <p:txBody>
              <a:bodyPr lIns="0" tIns="0" rIns="0" bIns="0">
                <a:normAutofit fontScale="77500" lnSpcReduction="20000"/>
              </a:bodyPr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4400">
                    <a:solidFill>
                      <a:schemeClr val="bg1"/>
                    </a:solidFill>
                    <a:latin typeface="+mn-lt"/>
                    <a:ea typeface="+mn-ea"/>
                  </a:rPr>
                  <a:t>目录</a:t>
                </a:r>
                <a:endParaRPr lang="zh-CN" altLang="en-US" sz="4400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344176" y="3143924"/>
                <a:ext cx="1802039" cy="215058"/>
              </a:xfrm>
              <a:prstGeom prst="rect">
                <a:avLst/>
              </a:prstGeom>
              <a:noFill/>
            </p:spPr>
            <p:txBody>
              <a:bodyPr lIns="0" tIns="0" rIns="0" bIns="0">
                <a:normAutofit fontScale="77500" lnSpcReduction="20000"/>
              </a:bodyPr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400">
                    <a:solidFill>
                      <a:schemeClr val="bg1"/>
                    </a:solidFill>
                    <a:latin typeface="+mn-lt"/>
                    <a:ea typeface="+mn-ea"/>
                  </a:rPr>
                  <a:t>CONTENTS</a:t>
                </a:r>
                <a:endParaRPr lang="en-US" altLang="zh-CN" sz="1400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10" name="Diamond 11"/>
          <p:cNvSpPr/>
          <p:nvPr userDrawn="1"/>
        </p:nvSpPr>
        <p:spPr bwMode="auto">
          <a:xfrm>
            <a:off x="1409701" y="950914"/>
            <a:ext cx="554831" cy="739775"/>
          </a:xfrm>
          <a:prstGeom prst="diamond">
            <a:avLst/>
          </a:prstGeom>
          <a:solidFill>
            <a:schemeClr val="accent2"/>
          </a:solidFill>
          <a:ln w="19050">
            <a:noFill/>
            <a:round/>
          </a:ln>
        </p:spPr>
        <p:txBody>
          <a:bodyPr wrap="none" anchor="ctr" anchorCtr="1"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solidFill>
                  <a:schemeClr val="bg1"/>
                </a:solidFill>
                <a:latin typeface="Impact" panose="020B0806030902050204" pitchFamily="34" charset="0"/>
                <a:ea typeface="+mn-ea"/>
              </a:rPr>
              <a:t>01</a:t>
            </a:r>
            <a:endParaRPr lang="en-US" altLang="zh-CN" sz="2400" b="1">
              <a:solidFill>
                <a:schemeClr val="bg1"/>
              </a:soli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11" name="Diamond 12"/>
          <p:cNvSpPr/>
          <p:nvPr userDrawn="1"/>
        </p:nvSpPr>
        <p:spPr bwMode="auto">
          <a:xfrm>
            <a:off x="2030017" y="1762126"/>
            <a:ext cx="554831" cy="739775"/>
          </a:xfrm>
          <a:prstGeom prst="diamond">
            <a:avLst/>
          </a:prstGeom>
          <a:solidFill>
            <a:schemeClr val="accent3"/>
          </a:solidFill>
          <a:ln w="19050">
            <a:noFill/>
            <a:round/>
          </a:ln>
        </p:spPr>
        <p:txBody>
          <a:bodyPr wrap="none" anchor="ctr" anchorCtr="1"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solidFill>
                  <a:schemeClr val="bg1"/>
                </a:solidFill>
                <a:latin typeface="Impact" panose="020B0806030902050204" pitchFamily="34" charset="0"/>
                <a:ea typeface="+mn-ea"/>
              </a:rPr>
              <a:t>02</a:t>
            </a:r>
            <a:endParaRPr lang="en-US" altLang="zh-CN" sz="2400" b="1">
              <a:solidFill>
                <a:schemeClr val="bg1"/>
              </a:soli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12" name="Diamond 13"/>
          <p:cNvSpPr/>
          <p:nvPr userDrawn="1"/>
        </p:nvSpPr>
        <p:spPr bwMode="auto">
          <a:xfrm>
            <a:off x="2030017" y="2908301"/>
            <a:ext cx="554831" cy="739775"/>
          </a:xfrm>
          <a:prstGeom prst="diamond">
            <a:avLst/>
          </a:prstGeom>
          <a:solidFill>
            <a:schemeClr val="accent4"/>
          </a:solidFill>
          <a:ln w="19050">
            <a:noFill/>
            <a:round/>
          </a:ln>
        </p:spPr>
        <p:txBody>
          <a:bodyPr wrap="none" anchor="ctr" anchorCtr="1"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solidFill>
                  <a:schemeClr val="bg1"/>
                </a:solidFill>
                <a:latin typeface="Impact" panose="020B0806030902050204" pitchFamily="34" charset="0"/>
                <a:ea typeface="+mn-ea"/>
              </a:rPr>
              <a:t>03</a:t>
            </a:r>
            <a:endParaRPr lang="en-US" altLang="zh-CN" sz="2400" b="1">
              <a:solidFill>
                <a:schemeClr val="bg1"/>
              </a:soli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13" name="Diamond 14"/>
          <p:cNvSpPr/>
          <p:nvPr userDrawn="1"/>
        </p:nvSpPr>
        <p:spPr bwMode="auto">
          <a:xfrm>
            <a:off x="1409701" y="3768725"/>
            <a:ext cx="554831" cy="739775"/>
          </a:xfrm>
          <a:prstGeom prst="diamond">
            <a:avLst/>
          </a:prstGeom>
          <a:solidFill>
            <a:schemeClr val="accent5"/>
          </a:solidFill>
          <a:ln w="19050">
            <a:noFill/>
            <a:round/>
          </a:ln>
        </p:spPr>
        <p:txBody>
          <a:bodyPr wrap="none" anchor="ctr" anchorCtr="1"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>
                <a:solidFill>
                  <a:schemeClr val="bg1"/>
                </a:solidFill>
                <a:latin typeface="Impact" panose="020B0806030902050204" pitchFamily="34" charset="0"/>
                <a:ea typeface="+mn-ea"/>
              </a:rPr>
              <a:t>04</a:t>
            </a:r>
            <a:endParaRPr lang="en-US" altLang="zh-CN" sz="2400" b="1">
              <a:solidFill>
                <a:schemeClr val="bg1"/>
              </a:solidFill>
              <a:latin typeface="Impact" panose="020B0806030902050204" pitchFamily="34" charset="0"/>
              <a:ea typeface="+mn-ea"/>
            </a:endParaRPr>
          </a:p>
        </p:txBody>
      </p:sp>
      <p:grpSp>
        <p:nvGrpSpPr>
          <p:cNvPr id="14" name="Group 21"/>
          <p:cNvGrpSpPr/>
          <p:nvPr userDrawn="1"/>
        </p:nvGrpSpPr>
        <p:grpSpPr>
          <a:xfrm>
            <a:off x="1964532" y="1135063"/>
            <a:ext cx="1908572" cy="361950"/>
            <a:chOff x="3943834" y="704409"/>
            <a:chExt cx="3962574" cy="563232"/>
          </a:xfrm>
        </p:grpSpPr>
        <p:sp>
          <p:nvSpPr>
            <p:cNvPr id="15" name="TextBox 14"/>
            <p:cNvSpPr txBox="1"/>
            <p:nvPr/>
          </p:nvSpPr>
          <p:spPr>
            <a:xfrm>
              <a:off x="3943834" y="704409"/>
              <a:ext cx="3962574" cy="242091"/>
            </a:xfrm>
            <a:prstGeom prst="rect">
              <a:avLst/>
            </a:prstGeom>
            <a:noFill/>
          </p:spPr>
          <p:txBody>
            <a:bodyPr wrap="none" lIns="360000" tIns="0" rIns="0" bIns="0" anchor="b">
              <a:normAutofit fontScale="77500" lnSpcReduction="20000"/>
            </a:bodyPr>
            <a:lstStyle/>
            <a:p>
              <a:pPr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b="1">
                  <a:solidFill>
                    <a:schemeClr val="accent1">
                      <a:lumMod val="100000"/>
                    </a:schemeClr>
                  </a:solidFill>
                  <a:latin typeface="+mn-lt"/>
                  <a:ea typeface="+mn-ea"/>
                </a:rPr>
                <a:t>标题文本预设</a:t>
              </a:r>
              <a:endParaRPr lang="zh-CN" altLang="en-US" sz="1600" b="1">
                <a:solidFill>
                  <a:schemeClr val="accent1">
                    <a:lumMod val="100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43834" y="946500"/>
              <a:ext cx="3962574" cy="321141"/>
            </a:xfrm>
            <a:prstGeom prst="rect">
              <a:avLst/>
            </a:prstGeom>
          </p:spPr>
          <p:txBody>
            <a:bodyPr lIns="360000" tIns="0" rIns="0" bIns="0" anchor="ctr">
              <a:normAutofit fontScale="55000" lnSpcReduction="20000"/>
            </a:bodyPr>
            <a:lstStyle/>
            <a:p>
              <a:pPr eaLnBrk="1" fontAlgn="auto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+mn-lt"/>
                  <a:ea typeface="+mn-ea"/>
                </a:rPr>
                <a:t>此部分内容作为文字排版占位显示 （建议使用主题字体）</a:t>
              </a:r>
              <a:endParaRPr lang="zh-CN" altLang="en-US" sz="1050">
                <a:solidFill>
                  <a:schemeClr val="dk1">
                    <a:lumMod val="10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7" name="Group 22"/>
          <p:cNvGrpSpPr/>
          <p:nvPr userDrawn="1"/>
        </p:nvGrpSpPr>
        <p:grpSpPr>
          <a:xfrm>
            <a:off x="2584847" y="1930400"/>
            <a:ext cx="1909763" cy="361950"/>
            <a:chOff x="3943834" y="704409"/>
            <a:chExt cx="3962574" cy="563232"/>
          </a:xfrm>
        </p:grpSpPr>
        <p:sp>
          <p:nvSpPr>
            <p:cNvPr id="18" name="TextBox 23"/>
            <p:cNvSpPr txBox="1"/>
            <p:nvPr/>
          </p:nvSpPr>
          <p:spPr>
            <a:xfrm>
              <a:off x="3943834" y="704409"/>
              <a:ext cx="3962574" cy="242091"/>
            </a:xfrm>
            <a:prstGeom prst="rect">
              <a:avLst/>
            </a:prstGeom>
            <a:noFill/>
          </p:spPr>
          <p:txBody>
            <a:bodyPr wrap="none" lIns="360000" tIns="0" rIns="0" bIns="0" anchor="b">
              <a:normAutofit fontScale="77500" lnSpcReduction="20000"/>
            </a:bodyPr>
            <a:lstStyle/>
            <a:p>
              <a:pPr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b="1">
                  <a:solidFill>
                    <a:schemeClr val="accent2">
                      <a:lumMod val="100000"/>
                    </a:schemeClr>
                  </a:solidFill>
                  <a:latin typeface="+mn-lt"/>
                  <a:ea typeface="+mn-ea"/>
                </a:rPr>
                <a:t>标题文本预设</a:t>
              </a:r>
              <a:endParaRPr lang="zh-CN" altLang="en-US" sz="1600" b="1">
                <a:solidFill>
                  <a:schemeClr val="accent2">
                    <a:lumMod val="100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19" name="TextBox 24"/>
            <p:cNvSpPr txBox="1"/>
            <p:nvPr/>
          </p:nvSpPr>
          <p:spPr>
            <a:xfrm>
              <a:off x="3943834" y="946500"/>
              <a:ext cx="3962574" cy="321141"/>
            </a:xfrm>
            <a:prstGeom prst="rect">
              <a:avLst/>
            </a:prstGeom>
          </p:spPr>
          <p:txBody>
            <a:bodyPr lIns="360000" tIns="0" rIns="0" bIns="0" anchor="ctr">
              <a:normAutofit fontScale="55000" lnSpcReduction="20000"/>
            </a:bodyPr>
            <a:lstStyle/>
            <a:p>
              <a:pPr eaLnBrk="1" fontAlgn="auto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+mn-lt"/>
                  <a:ea typeface="+mn-ea"/>
                </a:rPr>
                <a:t>此部分内容作为文字排版占位显示 （建议使用主题字体）</a:t>
              </a:r>
              <a:endParaRPr lang="zh-CN" altLang="en-US" sz="1050">
                <a:solidFill>
                  <a:schemeClr val="dk1">
                    <a:lumMod val="10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0" name="Group 25"/>
          <p:cNvGrpSpPr/>
          <p:nvPr userDrawn="1"/>
        </p:nvGrpSpPr>
        <p:grpSpPr>
          <a:xfrm>
            <a:off x="2584847" y="3149600"/>
            <a:ext cx="1909763" cy="361950"/>
            <a:chOff x="3943834" y="704409"/>
            <a:chExt cx="3962574" cy="563232"/>
          </a:xfrm>
        </p:grpSpPr>
        <p:sp>
          <p:nvSpPr>
            <p:cNvPr id="21" name="TextBox 26"/>
            <p:cNvSpPr txBox="1"/>
            <p:nvPr/>
          </p:nvSpPr>
          <p:spPr>
            <a:xfrm>
              <a:off x="3943834" y="704409"/>
              <a:ext cx="3962574" cy="242091"/>
            </a:xfrm>
            <a:prstGeom prst="rect">
              <a:avLst/>
            </a:prstGeom>
            <a:noFill/>
          </p:spPr>
          <p:txBody>
            <a:bodyPr wrap="none" lIns="360000" tIns="0" rIns="0" bIns="0" anchor="b">
              <a:normAutofit fontScale="77500" lnSpcReduction="20000"/>
            </a:bodyPr>
            <a:lstStyle/>
            <a:p>
              <a:pPr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b="1">
                  <a:solidFill>
                    <a:schemeClr val="accent3">
                      <a:lumMod val="100000"/>
                    </a:schemeClr>
                  </a:solidFill>
                  <a:latin typeface="+mn-lt"/>
                  <a:ea typeface="+mn-ea"/>
                </a:rPr>
                <a:t>标题文本预设</a:t>
              </a:r>
              <a:endParaRPr lang="zh-CN" altLang="en-US" sz="1600" b="1">
                <a:solidFill>
                  <a:schemeClr val="accent3">
                    <a:lumMod val="100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2" name="TextBox 27"/>
            <p:cNvSpPr txBox="1"/>
            <p:nvPr/>
          </p:nvSpPr>
          <p:spPr>
            <a:xfrm>
              <a:off x="3943834" y="946500"/>
              <a:ext cx="3962574" cy="321141"/>
            </a:xfrm>
            <a:prstGeom prst="rect">
              <a:avLst/>
            </a:prstGeom>
          </p:spPr>
          <p:txBody>
            <a:bodyPr lIns="360000" tIns="0" rIns="0" bIns="0" anchor="ctr">
              <a:normAutofit fontScale="55000" lnSpcReduction="20000"/>
            </a:bodyPr>
            <a:lstStyle/>
            <a:p>
              <a:pPr eaLnBrk="1" fontAlgn="auto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+mn-lt"/>
                  <a:ea typeface="+mn-ea"/>
                </a:rPr>
                <a:t>此部分内容作为文字排版占位显示 （建议使用主题字体）</a:t>
              </a:r>
              <a:endParaRPr lang="zh-CN" altLang="en-US" sz="1050">
                <a:solidFill>
                  <a:schemeClr val="dk1">
                    <a:lumMod val="100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23" name="Group 28"/>
          <p:cNvGrpSpPr/>
          <p:nvPr userDrawn="1"/>
        </p:nvGrpSpPr>
        <p:grpSpPr>
          <a:xfrm>
            <a:off x="1964532" y="4024313"/>
            <a:ext cx="1908572" cy="361950"/>
            <a:chOff x="3943834" y="704409"/>
            <a:chExt cx="3962574" cy="563232"/>
          </a:xfrm>
        </p:grpSpPr>
        <p:sp>
          <p:nvSpPr>
            <p:cNvPr id="24" name="TextBox 29"/>
            <p:cNvSpPr txBox="1"/>
            <p:nvPr/>
          </p:nvSpPr>
          <p:spPr>
            <a:xfrm>
              <a:off x="3943834" y="704409"/>
              <a:ext cx="3962574" cy="242091"/>
            </a:xfrm>
            <a:prstGeom prst="rect">
              <a:avLst/>
            </a:prstGeom>
            <a:noFill/>
          </p:spPr>
          <p:txBody>
            <a:bodyPr wrap="none" lIns="360000" tIns="0" rIns="0" bIns="0" anchor="b">
              <a:normAutofit fontScale="77500" lnSpcReduction="20000"/>
            </a:bodyPr>
            <a:lstStyle/>
            <a:p>
              <a:pPr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b="1">
                  <a:solidFill>
                    <a:schemeClr val="accent4">
                      <a:lumMod val="100000"/>
                    </a:schemeClr>
                  </a:solidFill>
                  <a:latin typeface="+mn-lt"/>
                  <a:ea typeface="+mn-ea"/>
                </a:rPr>
                <a:t>标题文本预设</a:t>
              </a:r>
              <a:endParaRPr lang="zh-CN" altLang="en-US" sz="1600" b="1">
                <a:solidFill>
                  <a:schemeClr val="accent4">
                    <a:lumMod val="100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25" name="TextBox 30"/>
            <p:cNvSpPr txBox="1"/>
            <p:nvPr/>
          </p:nvSpPr>
          <p:spPr>
            <a:xfrm>
              <a:off x="3943834" y="946500"/>
              <a:ext cx="3962574" cy="321141"/>
            </a:xfrm>
            <a:prstGeom prst="rect">
              <a:avLst/>
            </a:prstGeom>
          </p:spPr>
          <p:txBody>
            <a:bodyPr lIns="360000" tIns="0" rIns="0" bIns="0" anchor="ctr">
              <a:normAutofit fontScale="55000" lnSpcReduction="20000"/>
            </a:bodyPr>
            <a:lstStyle/>
            <a:p>
              <a:pPr eaLnBrk="1" fontAlgn="auto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50">
                  <a:solidFill>
                    <a:schemeClr val="dk1">
                      <a:lumMod val="100000"/>
                    </a:schemeClr>
                  </a:solidFill>
                  <a:latin typeface="+mn-lt"/>
                  <a:ea typeface="+mn-ea"/>
                </a:rPr>
                <a:t>此部分内容作为文字排版占位显示 （建议使用主题字体）</a:t>
              </a:r>
              <a:endParaRPr lang="zh-CN" altLang="en-US" sz="1050">
                <a:solidFill>
                  <a:schemeClr val="dk1">
                    <a:lumMod val="100000"/>
                  </a:schemeClr>
                </a:solidFill>
                <a:latin typeface="+mn-lt"/>
                <a:ea typeface="+mn-ea"/>
              </a:endParaRPr>
            </a:p>
          </p:txBody>
        </p:sp>
      </p:grpSp>
      <p:sp>
        <p:nvSpPr>
          <p:cNvPr id="26" name="动作按钮: 后退或前一项 25">
            <a:hlinkClick r:id="" action="ppaction://hlinkshowjump?jump=previousslide" highlightClick="1"/>
          </p:cNvPr>
          <p:cNvSpPr/>
          <p:nvPr userDrawn="1"/>
        </p:nvSpPr>
        <p:spPr>
          <a:xfrm>
            <a:off x="8281988" y="6513513"/>
            <a:ext cx="209550" cy="304800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 highlightClick="1"/>
          </p:cNvPr>
          <p:cNvSpPr/>
          <p:nvPr userDrawn="1"/>
        </p:nvSpPr>
        <p:spPr>
          <a:xfrm>
            <a:off x="8554642" y="6526213"/>
            <a:ext cx="202406" cy="279400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 highlightClick="1"/>
          </p:cNvPr>
          <p:cNvSpPr/>
          <p:nvPr userDrawn="1"/>
        </p:nvSpPr>
        <p:spPr>
          <a:xfrm>
            <a:off x="8820150" y="6515101"/>
            <a:ext cx="190500" cy="301625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2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3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1" animBg="1"/>
      <p:bldP spid="12" grpId="2" animBg="1"/>
      <p:bldP spid="13" grpId="3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167" y="80457"/>
            <a:ext cx="8929483" cy="644166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180976" y="406400"/>
            <a:ext cx="877609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81155" y="534839"/>
            <a:ext cx="8775808" cy="59119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AD7-84AD-4F27-972F-6AD0F5D577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420E3-7E54-4AAE-B9B6-E1CF511DA3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1"/>
            <a:ext cx="91422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5.jpeg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853715C-A971-4D4B-9397-75F60D99709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76385A03-48C8-4B93-91FA-E3EEB00A8B83}" type="slidenum">
              <a:rPr lang="zh-CN" altLang="en-US"/>
            </a:fld>
            <a:endParaRPr lang="zh-CN" altLang="en-US"/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 bwMode="auto">
          <a:xfrm>
            <a:off x="2382" y="0"/>
            <a:ext cx="91416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文本框 7"/>
          <p:cNvSpPr txBox="1">
            <a:spLocks noChangeArrowheads="1"/>
          </p:cNvSpPr>
          <p:nvPr userDrawn="1"/>
        </p:nvSpPr>
        <p:spPr bwMode="auto">
          <a:xfrm>
            <a:off x="325041" y="6500814"/>
            <a:ext cx="3202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fld id="{CB727598-623D-4F3B-B21D-F80A75C26AAA}" type="slidenum"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</a:fld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hlinkClick r:id="" action="ppaction://hlinkshowjump?jump=previousslide"/>
          </p:cNvPr>
          <p:cNvSpPr/>
          <p:nvPr userDrawn="1"/>
        </p:nvSpPr>
        <p:spPr>
          <a:xfrm>
            <a:off x="0" y="6280150"/>
            <a:ext cx="344091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" name="矩形 9">
            <a:hlinkClick r:id="" action="ppaction://hlinkshowjump?jump=nextslide"/>
          </p:cNvPr>
          <p:cNvSpPr/>
          <p:nvPr userDrawn="1"/>
        </p:nvSpPr>
        <p:spPr>
          <a:xfrm>
            <a:off x="626269" y="6280150"/>
            <a:ext cx="344091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260080" y="220345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</a:pPr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ct val="0"/>
              </a:spcBef>
              <a:spcAft>
                <a:spcPct val="0"/>
              </a:spcAft>
            </a:pPr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1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26.pn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8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26.png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image" Target="../media/image31.jpeg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image" Target="../media/image30.jpeg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6.xml"/><Relationship Id="rId11" Type="http://schemas.openxmlformats.org/officeDocument/2006/relationships/tags" Target="../tags/tag61.xml"/><Relationship Id="rId10" Type="http://schemas.openxmlformats.org/officeDocument/2006/relationships/image" Target="../media/image32.jpeg"/><Relationship Id="rId1" Type="http://schemas.openxmlformats.org/officeDocument/2006/relationships/tags" Target="../tags/tag5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34.png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image" Target="../media/image33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9.jpeg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9.xml"/><Relationship Id="rId10" Type="http://schemas.openxmlformats.org/officeDocument/2006/relationships/image" Target="../media/image10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tags" Target="../tags/tag10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27.xml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476250" y="1167765"/>
            <a:ext cx="570357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3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3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3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3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3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6179820" y="2496820"/>
            <a:ext cx="31794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32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9068" y="201295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820" y="3080385"/>
            <a:ext cx="2539365" cy="25380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8" b="114"/>
          <a:stretch>
            <a:fillRect/>
          </a:stretch>
        </p:blipFill>
        <p:spPr>
          <a:xfrm>
            <a:off x="179705" y="875030"/>
            <a:ext cx="3041650" cy="19011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23410" y="187328"/>
            <a:ext cx="610714" cy="626794"/>
            <a:chOff x="4262607" y="1909804"/>
            <a:chExt cx="792276" cy="813137"/>
          </a:xfrm>
        </p:grpSpPr>
        <p:sp>
          <p:nvSpPr>
            <p:cNvPr id="4" name="椭圆 3"/>
            <p:cNvSpPr/>
            <p:nvPr/>
          </p:nvSpPr>
          <p:spPr>
            <a:xfrm>
              <a:off x="4262607" y="1909804"/>
              <a:ext cx="792276" cy="81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127000" dir="8100000" algn="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326452" y="1988469"/>
              <a:ext cx="728430" cy="664582"/>
            </a:xfrm>
            <a:prstGeom prst="ellipse">
              <a:avLst/>
            </a:prstGeom>
            <a:solidFill>
              <a:srgbClr val="54A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2890520"/>
            <a:ext cx="3140075" cy="40970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40200" y="1917065"/>
            <a:ext cx="4890770" cy="207454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ysDash"/>
            <a:miter lim="800000"/>
          </a:ln>
        </p:spPr>
        <p:txBody>
          <a:bodyPr/>
          <a:lstStyle>
            <a:defPPr>
              <a:defRPr lang="zh-CN"/>
            </a:defPPr>
            <a:lvl1pPr marL="0" indent="0">
              <a:spcBef>
                <a:spcPct val="20000"/>
              </a:spcBef>
              <a:buFontTx/>
              <a:buNone/>
              <a:defRPr kumimoji="1" sz="3200" kern="0">
                <a:latin typeface="+mn-lt"/>
                <a:ea typeface="+mn-ea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+mn-lt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9pPr>
          </a:lstStyle>
          <a:p>
            <a:pPr latinLnBrk="0">
              <a:lnSpc>
                <a:spcPts val="2880"/>
              </a:lnSpc>
              <a:spcBef>
                <a:spcPts val="0"/>
              </a:spcBef>
            </a:pPr>
            <a:r>
              <a:rPr lang="en-US" altLang="zh-CN" sz="2400" b="1" dirty="0"/>
              <a:t> Problems:  </a:t>
            </a:r>
            <a:endParaRPr lang="en-US" altLang="zh-CN" sz="2400" b="1" dirty="0"/>
          </a:p>
          <a:p>
            <a:pPr latinLnBrk="0">
              <a:lnSpc>
                <a:spcPts val="2880"/>
              </a:lnSpc>
            </a:pPr>
            <a:r>
              <a:rPr kumimoji="0" lang="en-US" altLang="zh-CN" sz="2800" kern="1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charset="0"/>
              </a:rPr>
              <a:t>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How to </a:t>
            </a:r>
            <a:r>
              <a:rPr lang="en-US" altLang="zh-CN" sz="28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preserve 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priceless murals and caves </a:t>
            </a:r>
            <a:r>
              <a:rPr lang="en-US" altLang="zh-CN" sz="28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from being damaged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</a:t>
            </a:r>
            <a:r>
              <a:rPr lang="en-US" altLang="zh-CN" sz="28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keep them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 the future generations.  </a:t>
            </a:r>
            <a:endParaRPr lang="zh-CN" altLang="en-US" sz="2800" b="1" dirty="0">
              <a:sym typeface="Wingdings 2" panose="05020102010507070707" charset="0"/>
            </a:endParaRPr>
          </a:p>
        </p:txBody>
      </p:sp>
      <p:sp>
        <p:nvSpPr>
          <p:cNvPr id="34" name="PA_任意多边形 5"/>
          <p:cNvSpPr>
            <a:spLocks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1825485" y="157946"/>
            <a:ext cx="4272915" cy="81597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PA_文本框 5"/>
          <p:cNvSpPr txBox="1"/>
          <p:nvPr>
            <p:custDataLst>
              <p:tags r:id="rId4"/>
            </p:custDataLst>
          </p:nvPr>
        </p:nvSpPr>
        <p:spPr>
          <a:xfrm>
            <a:off x="2004766" y="253256"/>
            <a:ext cx="4057650" cy="591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sym typeface="+mn-ea"/>
              </a:rPr>
              <a:t> </a:t>
            </a:r>
            <a:r>
              <a:rPr lang="en-US" altLang="zh-CN" sz="32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Problems and dangers </a:t>
            </a:r>
            <a:endParaRPr lang="en-US" altLang="zh-CN" sz="3200" b="1" spc="200" dirty="0">
              <a:ln w="3175">
                <a:noFill/>
                <a:prstDash val="dash"/>
              </a:ln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32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800" b="1" dirty="0">
                <a:sym typeface="+mn-ea"/>
              </a:rPr>
              <a:t> </a:t>
            </a:r>
            <a:r>
              <a:rPr lang="en-US" altLang="zh-CN" sz="48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 </a:t>
            </a:r>
            <a:endParaRPr lang="en-US" altLang="zh-CN" sz="4800" dirty="0">
              <a:latin typeface="Calibri" panose="020F0502020204030204" pitchFamily="34" charset="0"/>
              <a:ea typeface="落落补 汤圆" pitchFamily="2" charset="-128"/>
              <a:cs typeface="Calibri" panose="020F0502020204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5613" y="2659628"/>
            <a:ext cx="2009923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</a:rPr>
              <a:t>Mogao</a:t>
            </a:r>
            <a:r>
              <a:rPr lang="en-US" altLang="zh-CN" sz="24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</a:rPr>
              <a:t> Caves</a:t>
            </a:r>
            <a:endParaRPr lang="en-US" altLang="zh-CN" sz="2400" b="1" dirty="0">
              <a:solidFill>
                <a:prstClr val="black"/>
              </a:solidFill>
              <a:ea typeface="华文琥珀" panose="02010800040101010101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34" grpId="1" animBg="1"/>
      <p:bldP spid="10" grpId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下箭头 15"/>
          <p:cNvSpPr/>
          <p:nvPr/>
        </p:nvSpPr>
        <p:spPr>
          <a:xfrm>
            <a:off x="5321935" y="3068955"/>
            <a:ext cx="330200" cy="804545"/>
          </a:xfrm>
          <a:prstGeom prst="downArrow">
            <a:avLst/>
          </a:prstGeom>
          <a:solidFill>
            <a:srgbClr val="FF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75965" y="908685"/>
            <a:ext cx="498856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zh-CN" altLang="en-US" sz="2800" b="1" kern="100" dirty="0">
              <a:latin typeface="Times New Roman" panose="02020603050405020304" pitchFamily="18" charset="0"/>
              <a:ea typeface="方正中等线简体" panose="03000509000000000000" pitchFamily="65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800" b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 </a:t>
            </a:r>
            <a:endParaRPr lang="zh-CN" altLang="zh-CN" sz="2800" kern="100" dirty="0">
              <a:latin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3410" y="187328"/>
            <a:ext cx="610714" cy="626794"/>
            <a:chOff x="4262607" y="1909804"/>
            <a:chExt cx="792276" cy="813137"/>
          </a:xfrm>
        </p:grpSpPr>
        <p:sp>
          <p:nvSpPr>
            <p:cNvPr id="4" name="椭圆 3"/>
            <p:cNvSpPr/>
            <p:nvPr/>
          </p:nvSpPr>
          <p:spPr>
            <a:xfrm>
              <a:off x="4262607" y="1909804"/>
              <a:ext cx="792276" cy="81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127000" dir="8100000" algn="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326452" y="1988469"/>
              <a:ext cx="728430" cy="664582"/>
            </a:xfrm>
            <a:prstGeom prst="ellipse">
              <a:avLst/>
            </a:prstGeom>
            <a:solidFill>
              <a:srgbClr val="54A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文本框 6"/>
          <p:cNvSpPr txBox="1"/>
          <p:nvPr/>
        </p:nvSpPr>
        <p:spPr>
          <a:xfrm>
            <a:off x="323850" y="5373370"/>
            <a:ext cx="1767840" cy="460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</a:rPr>
              <a:t>Mount   Tai</a:t>
            </a:r>
            <a:endParaRPr lang="en-US" altLang="zh-CN" sz="2400" b="1" dirty="0">
              <a:solidFill>
                <a:prstClr val="black"/>
              </a:solidFill>
              <a:ea typeface="华文琥珀" panose="02010800040101010101" charset="-122"/>
              <a:cs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1052830"/>
            <a:ext cx="2235200" cy="23590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3411855"/>
            <a:ext cx="2188210" cy="16840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903220" y="1045845"/>
            <a:ext cx="6067425" cy="218059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ysDash"/>
            <a:miter lim="800000"/>
          </a:ln>
        </p:spPr>
        <p:txBody>
          <a:bodyPr/>
          <a:lstStyle>
            <a:defPPr>
              <a:defRPr lang="zh-CN"/>
            </a:defPPr>
            <a:lvl1pPr marL="0" indent="0">
              <a:spcBef>
                <a:spcPct val="20000"/>
              </a:spcBef>
              <a:buFontTx/>
              <a:buNone/>
              <a:defRPr kumimoji="1" sz="3200" kern="0">
                <a:latin typeface="+mn-lt"/>
                <a:ea typeface="+mn-ea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+mn-lt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9pPr>
          </a:lstStyle>
          <a:p>
            <a:pPr latinLnBrk="0">
              <a:lnSpc>
                <a:spcPts val="2880"/>
              </a:lnSpc>
              <a:spcBef>
                <a:spcPts val="0"/>
              </a:spcBef>
            </a:pPr>
            <a:r>
              <a:rPr lang="en-US" altLang="zh-CN" sz="2400" b="1" dirty="0"/>
              <a:t> </a:t>
            </a:r>
            <a:r>
              <a:rPr lang="en-US" altLang="zh-CN" sz="2400" b="1" dirty="0">
                <a:sym typeface="+mn-ea"/>
              </a:rPr>
              <a:t>Problems:  </a:t>
            </a:r>
            <a:endParaRPr lang="en-US" altLang="zh-CN" sz="2400" b="1" dirty="0"/>
          </a:p>
          <a:p>
            <a:pPr latinLnBrk="0">
              <a:lnSpc>
                <a:spcPts val="2880"/>
              </a:lnSpc>
              <a:spcBef>
                <a:spcPts val="0"/>
              </a:spcBef>
            </a:pPr>
            <a:r>
              <a:rPr kumimoji="0" lang="en-US" altLang="zh-CN" sz="2400" kern="1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charset="0"/>
              </a:rPr>
              <a:t> </a:t>
            </a:r>
            <a:r>
              <a:rPr lang="en-US" altLang="zh-CN" sz="2400" b="1" dirty="0">
                <a:sym typeface="Wingdings" panose="05000000000000000000" charset="0"/>
              </a:rPr>
              <a:t>T</a:t>
            </a:r>
            <a:r>
              <a:rPr lang="en-US" altLang="zh-CN" sz="2400" b="1" dirty="0">
                <a:sym typeface="+mn-ea"/>
              </a:rPr>
              <a:t>he flood of tourists </a:t>
            </a:r>
            <a:r>
              <a:rPr lang="en-US" altLang="zh-CN" sz="2400" b="1" dirty="0">
                <a:solidFill>
                  <a:srgbClr val="FF0000"/>
                </a:solidFill>
                <a:sym typeface="+mn-ea"/>
              </a:rPr>
              <a:t>cause damage to</a:t>
            </a:r>
            <a:r>
              <a:rPr lang="en-US" altLang="zh-CN" sz="2400" b="1" dirty="0">
                <a:sym typeface="+mn-ea"/>
              </a:rPr>
              <a:t> Mount Tai;</a:t>
            </a:r>
            <a:endParaRPr lang="en-US" altLang="zh-CN" sz="2400" b="1" dirty="0">
              <a:solidFill>
                <a:schemeClr val="tx1"/>
              </a:solidFill>
            </a:endParaRPr>
          </a:p>
          <a:p>
            <a:pPr latinLnBrk="0">
              <a:lnSpc>
                <a:spcPts val="2880"/>
              </a:lnSpc>
              <a:spcBef>
                <a:spcPts val="0"/>
              </a:spcBef>
            </a:pPr>
            <a:r>
              <a:rPr kumimoji="0" lang="en-US" altLang="zh-CN" sz="2400" kern="1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charset="0"/>
              </a:rPr>
              <a:t>  </a:t>
            </a:r>
            <a:r>
              <a:rPr lang="en-US" altLang="zh-CN" sz="2400" b="1" dirty="0">
                <a:sym typeface="Wingdings" panose="05000000000000000000" charset="0"/>
              </a:rPr>
              <a:t>T</a:t>
            </a:r>
            <a:r>
              <a:rPr lang="en-US" altLang="zh-CN" sz="2400" b="1" dirty="0">
                <a:sym typeface="+mn-ea"/>
              </a:rPr>
              <a:t>he monument </a:t>
            </a:r>
            <a:r>
              <a:rPr lang="en-US" altLang="zh-CN" sz="2400" b="1" dirty="0">
                <a:solidFill>
                  <a:srgbClr val="FF0000"/>
                </a:solidFill>
                <a:sym typeface="+mn-ea"/>
              </a:rPr>
              <a:t>suffers wear and tear </a:t>
            </a:r>
            <a:r>
              <a:rPr lang="en-US" altLang="zh-CN" sz="2400" b="1" dirty="0">
                <a:sym typeface="+mn-ea"/>
              </a:rPr>
              <a:t>from</a:t>
            </a:r>
            <a:r>
              <a:rPr lang="en-US" altLang="zh-CN" sz="24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sym typeface="Wingdings" panose="05000000000000000000" charset="0"/>
              </a:rPr>
              <a:t>natural forces</a:t>
            </a:r>
            <a:r>
              <a:rPr lang="en-US" altLang="zh-CN" sz="2400" b="1" dirty="0">
                <a:sym typeface="Wingdings" panose="05000000000000000000" charset="0"/>
              </a:rPr>
              <a:t> such as wind, water, temperature</a:t>
            </a:r>
            <a:endParaRPr lang="zh-CN" altLang="en-US" sz="2800" b="1" dirty="0">
              <a:latin typeface="Calibri" panose="020F0502020204030204" pitchFamily="34" charset="0"/>
              <a:cs typeface="Calibri" panose="020F0502020204030204" pitchFamily="34" charset="0"/>
              <a:sym typeface="Wingdings 2" panose="05020102010507070707" charset="0"/>
            </a:endParaRPr>
          </a:p>
        </p:txBody>
      </p:sp>
      <p:sp>
        <p:nvSpPr>
          <p:cNvPr id="2" name="PA_任意多边形 5"/>
          <p:cNvSpPr>
            <a:spLocks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2091690" y="217170"/>
            <a:ext cx="5906770" cy="81597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PA_文本框 5"/>
          <p:cNvSpPr txBox="1"/>
          <p:nvPr>
            <p:custDataLst>
              <p:tags r:id="rId4"/>
            </p:custDataLst>
          </p:nvPr>
        </p:nvSpPr>
        <p:spPr>
          <a:xfrm>
            <a:off x="2451735" y="277495"/>
            <a:ext cx="5481955" cy="849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sym typeface="+mn-ea"/>
              </a:rPr>
              <a:t> </a:t>
            </a:r>
            <a:r>
              <a:rPr lang="en-US" altLang="zh-CN" sz="32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Protection and inheritance</a:t>
            </a:r>
            <a:endParaRPr lang="en-US" altLang="zh-CN" sz="3200" b="1" spc="200" dirty="0">
              <a:ln w="3175">
                <a:noFill/>
                <a:prstDash val="dash"/>
              </a:ln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32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800" b="1" dirty="0">
                <a:sym typeface="+mn-ea"/>
              </a:rPr>
              <a:t> </a:t>
            </a:r>
            <a:r>
              <a:rPr lang="en-US" altLang="zh-CN" sz="48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 </a:t>
            </a:r>
            <a:endParaRPr lang="en-US" altLang="zh-CN" sz="4800" dirty="0">
              <a:latin typeface="Calibri" panose="020F0502020204030204" pitchFamily="34" charset="0"/>
              <a:ea typeface="落落补 汤圆" pitchFamily="2" charset="-128"/>
              <a:cs typeface="Calibri" panose="020F050202020403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44091" y="3801459"/>
            <a:ext cx="5976620" cy="2254656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880"/>
              </a:lnSpc>
              <a:spcAft>
                <a:spcPts val="0"/>
              </a:spcAft>
            </a:pPr>
            <a:r>
              <a:rPr lang="en-US" altLang="zh-CN" sz="2400" dirty="0"/>
              <a:t> </a:t>
            </a:r>
            <a:r>
              <a:rPr lang="en-US" altLang="zh-CN" sz="2400" b="1" dirty="0"/>
              <a:t>1._______________an international youth project;</a:t>
            </a:r>
            <a:endParaRPr lang="en-US" altLang="zh-CN" sz="2400" b="1" dirty="0"/>
          </a:p>
          <a:p>
            <a:pPr algn="just">
              <a:lnSpc>
                <a:spcPts val="2880"/>
              </a:lnSpc>
              <a:spcAft>
                <a:spcPts val="0"/>
              </a:spcAft>
            </a:pPr>
            <a:r>
              <a:rPr lang="en-US" altLang="zh-CN" sz="2400" b="1" dirty="0"/>
              <a:t>2.search for clues to creatively _________ the old stele on Mount Tai </a:t>
            </a:r>
            <a:r>
              <a:rPr lang="en-US" altLang="zh-CN" sz="2400" b="1" dirty="0">
                <a:solidFill>
                  <a:srgbClr val="FF0000"/>
                </a:solidFill>
              </a:rPr>
              <a:t>from</a:t>
            </a:r>
            <a:r>
              <a:rPr lang="en-US" altLang="zh-CN" sz="2400" b="1" dirty="0"/>
              <a:t> being damaged; </a:t>
            </a:r>
            <a:endParaRPr lang="en-US" altLang="zh-CN" sz="2400" b="1" dirty="0"/>
          </a:p>
          <a:p>
            <a:pPr algn="just">
              <a:lnSpc>
                <a:spcPts val="2880"/>
              </a:lnSpc>
              <a:spcAft>
                <a:spcPts val="0"/>
              </a:spcAft>
            </a:pPr>
            <a:r>
              <a:rPr lang="en-US" altLang="zh-CN" sz="2400" b="1" dirty="0"/>
              <a:t>3.________an app about Mount Tai;</a:t>
            </a:r>
            <a:endParaRPr lang="en-US" altLang="zh-CN" sz="2400" b="1" dirty="0"/>
          </a:p>
          <a:p>
            <a: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ym typeface="+mn-ea"/>
              </a:rPr>
              <a:t>4.take </a:t>
            </a:r>
            <a:r>
              <a:rPr lang="en-US" altLang="zh-CN" sz="2400" b="1" dirty="0"/>
              <a:t>_________ </a:t>
            </a:r>
            <a:r>
              <a:rPr lang="en-US" altLang="zh-CN" sz="2400" b="1" dirty="0">
                <a:sym typeface="+mn-ea"/>
              </a:rPr>
              <a:t>of  the temples and stones.</a:t>
            </a:r>
            <a:endParaRPr lang="en-US" altLang="zh-CN" sz="24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3325495" y="3717290"/>
            <a:ext cx="2232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</a:rPr>
              <a:t>take part in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04660" y="4506595"/>
            <a:ext cx="1567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sym typeface="+mn-ea"/>
              </a:rPr>
              <a:t>preserve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04210" y="5157470"/>
            <a:ext cx="1239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</a:rPr>
              <a:t>create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3723640" y="5517515"/>
            <a:ext cx="1437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</a:rPr>
              <a:t>photos</a:t>
            </a:r>
            <a:endParaRPr lang="en-US" altLang="zh-CN" sz="2800" b="1">
              <a:solidFill>
                <a:srgbClr val="C00000"/>
              </a:solidFill>
            </a:endParaRPr>
          </a:p>
        </p:txBody>
      </p:sp>
      <p:sp>
        <p:nvSpPr>
          <p:cNvPr id="19" name="TextBox 29"/>
          <p:cNvSpPr txBox="1"/>
          <p:nvPr/>
        </p:nvSpPr>
        <p:spPr>
          <a:xfrm>
            <a:off x="823279" y="3270250"/>
            <a:ext cx="7753985" cy="1938020"/>
          </a:xfrm>
          <a:prstGeom prst="rect">
            <a:avLst/>
          </a:prstGeom>
          <a:solidFill>
            <a:srgbClr val="1F8047">
              <a:alpha val="7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Impact" panose="020B0806030902050204" pitchFamily="34" charset="0"/>
              </a:rPr>
              <a:t>A picture is worth a thousand words. </a:t>
            </a:r>
            <a:endParaRPr lang="zh-CN" altLang="en-US" sz="6000" dirty="0">
              <a:solidFill>
                <a:srgbClr val="DEF27A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6" grpId="1" animBg="1"/>
      <p:bldP spid="33" grpId="1" animBg="1"/>
      <p:bldP spid="2" grpId="1" animBg="1"/>
      <p:bldP spid="8" grpId="1"/>
      <p:bldP spid="11" grpId="0" bldLvl="0" animBg="1"/>
      <p:bldP spid="11" grpId="1" animBg="1"/>
      <p:bldP spid="7" grpId="0"/>
      <p:bldP spid="7" grpId="1"/>
      <p:bldP spid="9" grpId="0"/>
      <p:bldP spid="9" grpId="1"/>
      <p:bldP spid="13" grpId="0"/>
      <p:bldP spid="13" grpId="1"/>
      <p:bldP spid="14" grpId="0"/>
      <p:bldP spid="14" grpId="1"/>
      <p:bldP spid="19" grpId="0" bldLvl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The complex is part of the UNESCO World Heritage Site known as the 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47218" r="5900"/>
          <a:stretch>
            <a:fillRect/>
          </a:stretch>
        </p:blipFill>
        <p:spPr bwMode="auto">
          <a:xfrm>
            <a:off x="179070" y="3573145"/>
            <a:ext cx="2474595" cy="188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130810" y="5661660"/>
            <a:ext cx="2472055" cy="460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</a:rPr>
              <a:t>Egyptian temples</a:t>
            </a:r>
            <a:endParaRPr lang="en-US" altLang="zh-CN" sz="2400" b="1" dirty="0">
              <a:solidFill>
                <a:prstClr val="black"/>
              </a:solidFill>
              <a:ea typeface="华文琥珀" panose="02010800040101010101" charset="-122"/>
              <a:cs typeface="Calibri" panose="020F050202020403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22215" y="200663"/>
            <a:ext cx="610714" cy="626794"/>
            <a:chOff x="4262607" y="1909804"/>
            <a:chExt cx="792276" cy="813137"/>
          </a:xfrm>
        </p:grpSpPr>
        <p:sp>
          <p:nvSpPr>
            <p:cNvPr id="6" name="椭圆 5"/>
            <p:cNvSpPr/>
            <p:nvPr/>
          </p:nvSpPr>
          <p:spPr>
            <a:xfrm>
              <a:off x="4262607" y="1909804"/>
              <a:ext cx="792276" cy="81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127000" dir="8100000" algn="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326452" y="1988469"/>
              <a:ext cx="728430" cy="664582"/>
            </a:xfrm>
            <a:prstGeom prst="ellipse">
              <a:avLst/>
            </a:prstGeom>
            <a:solidFill>
              <a:srgbClr val="54A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PA_任意多边形 5"/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1475740" y="187325"/>
            <a:ext cx="5906770" cy="81597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PA_文本框 5"/>
          <p:cNvSpPr txBox="1"/>
          <p:nvPr>
            <p:custDataLst>
              <p:tags r:id="rId3"/>
            </p:custDataLst>
          </p:nvPr>
        </p:nvSpPr>
        <p:spPr>
          <a:xfrm>
            <a:off x="1835785" y="247650"/>
            <a:ext cx="5481955" cy="849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sym typeface="+mn-ea"/>
              </a:rPr>
              <a:t> </a:t>
            </a:r>
            <a:r>
              <a:rPr lang="en-US" altLang="zh-CN" sz="32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Protection and inheritance</a:t>
            </a:r>
            <a:endParaRPr lang="en-US" altLang="zh-CN" sz="3200" b="1" spc="200" dirty="0">
              <a:ln w="3175">
                <a:noFill/>
                <a:prstDash val="dash"/>
              </a:ln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32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800" b="1" dirty="0">
                <a:sym typeface="+mn-ea"/>
              </a:rPr>
              <a:t> </a:t>
            </a:r>
            <a:r>
              <a:rPr lang="en-US" altLang="zh-CN" sz="48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 </a:t>
            </a:r>
            <a:endParaRPr lang="zh-CN" altLang="en-US" sz="4800" b="1" dirty="0"/>
          </a:p>
          <a:p>
            <a:endParaRPr lang="en-US" altLang="zh-CN" sz="4800" dirty="0">
              <a:latin typeface="Calibri" panose="020F0502020204030204" pitchFamily="34" charset="0"/>
              <a:ea typeface="落落补 汤圆" pitchFamily="2" charset="-128"/>
              <a:cs typeface="Calibri" panose="020F0502020204030204" pitchFamily="34" charset="0"/>
            </a:endParaRPr>
          </a:p>
        </p:txBody>
      </p:sp>
      <p:sp>
        <p:nvSpPr>
          <p:cNvPr id="4" name="TextBox 32"/>
          <p:cNvSpPr txBox="1"/>
          <p:nvPr/>
        </p:nvSpPr>
        <p:spPr>
          <a:xfrm>
            <a:off x="3054870" y="1331595"/>
            <a:ext cx="5976620" cy="200723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ysDash"/>
            <a:miter lim="800000"/>
          </a:ln>
        </p:spPr>
        <p:txBody>
          <a:bodyPr/>
          <a:lstStyle>
            <a:defPPr>
              <a:defRPr lang="zh-CN"/>
            </a:defPPr>
            <a:lvl1pPr marL="0" indent="0">
              <a:spcBef>
                <a:spcPct val="20000"/>
              </a:spcBef>
              <a:buFontTx/>
              <a:buNone/>
              <a:defRPr kumimoji="1" sz="3200" kern="0">
                <a:latin typeface="+mn-lt"/>
                <a:ea typeface="+mn-ea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+mn-lt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9pPr>
          </a:lstStyle>
          <a:p>
            <a:pPr latinLnBrk="0">
              <a:lnSpc>
                <a:spcPts val="2880"/>
              </a:lnSpc>
              <a:spcBef>
                <a:spcPts val="0"/>
              </a:spcBef>
            </a:pPr>
            <a:r>
              <a:rPr lang="en-US" altLang="zh-CN" sz="2400" b="1" dirty="0"/>
              <a:t> Problems:  </a:t>
            </a:r>
            <a:endParaRPr lang="en-US" altLang="zh-CN" sz="2400" b="1" dirty="0"/>
          </a:p>
          <a:p>
            <a:pPr latinLnBrk="0">
              <a:lnSpc>
                <a:spcPts val="2880"/>
              </a:lnSpc>
              <a:spcBef>
                <a:spcPts val="0"/>
              </a:spcBef>
            </a:pPr>
            <a:r>
              <a:rPr lang="en-US" altLang="zh-CN" sz="2800" dirty="0">
                <a:sym typeface="Wingdings" panose="05000000000000000000" charset="0"/>
              </a:rPr>
              <a:t> </a:t>
            </a:r>
            <a:r>
              <a:rPr lang="en-US" altLang="zh-CN" sz="2800" b="1" dirty="0">
                <a:solidFill>
                  <a:srgbClr val="FF0000"/>
                </a:solidFill>
              </a:rPr>
              <a:t>strike a balance</a:t>
            </a:r>
            <a:r>
              <a:rPr lang="en-US" altLang="zh-CN" sz="2800" b="1" dirty="0"/>
              <a:t>  </a:t>
            </a:r>
            <a:r>
              <a:rPr kumimoji="0" lang="en-US" altLang="zh-CN" sz="2800" b="1" kern="12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+mn-ea"/>
              </a:rPr>
              <a:t>between</a:t>
            </a:r>
            <a:r>
              <a:rPr kumimoji="0" lang="en-US" altLang="zh-CN" sz="2800" b="1" kern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+mn-ea"/>
              </a:rPr>
              <a:t> economic progress </a:t>
            </a:r>
            <a:r>
              <a:rPr kumimoji="0" lang="en-US" altLang="zh-CN" sz="2800" b="1" kern="12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sym typeface="+mn-ea"/>
              </a:rPr>
              <a:t>and  </a:t>
            </a:r>
            <a:r>
              <a:rPr lang="en-US" altLang="zh-CN" sz="2800" b="1" dirty="0">
                <a:latin typeface="Calibri" panose="020F0502020204030204"/>
                <a:sym typeface="+mn-ea"/>
              </a:rPr>
              <a:t>heritage 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/>
                <a:sym typeface="+mn-ea"/>
              </a:rPr>
              <a:t>preservation</a:t>
            </a:r>
            <a:endParaRPr lang="en-US" altLang="zh-CN" sz="2800" b="1" dirty="0">
              <a:latin typeface="Calibri" panose="020F0502020204030204"/>
              <a:sym typeface="+mn-ea"/>
            </a:endParaRPr>
          </a:p>
          <a:p>
            <a:pPr latinLnBrk="0">
              <a:lnSpc>
                <a:spcPts val="2880"/>
              </a:lnSpc>
              <a:spcBef>
                <a:spcPts val="0"/>
              </a:spcBef>
            </a:pPr>
            <a:r>
              <a:rPr lang="en-US" altLang="zh-CN" sz="2800" dirty="0">
                <a:sym typeface="Wingdings" panose="05000000000000000000" charset="0"/>
              </a:rPr>
              <a:t> </a:t>
            </a:r>
            <a:r>
              <a:rPr lang="en-US" altLang="zh-CN" sz="2800" b="1" dirty="0">
                <a:sym typeface="Wingdings 2" panose="05020102010507070707" charset="0"/>
              </a:rPr>
              <a:t>build a new dam vs  damage cultural heritage</a:t>
            </a:r>
            <a:endParaRPr lang="zh-CN" altLang="en-US" sz="2800" b="1" dirty="0">
              <a:sym typeface="Wingdings 2" panose="05020102010507070707" charset="0"/>
            </a:endParaRPr>
          </a:p>
        </p:txBody>
      </p:sp>
      <p:sp>
        <p:nvSpPr>
          <p:cNvPr id="5" name="下箭头 11"/>
          <p:cNvSpPr/>
          <p:nvPr/>
        </p:nvSpPr>
        <p:spPr>
          <a:xfrm>
            <a:off x="5497210" y="3264972"/>
            <a:ext cx="545970" cy="804305"/>
          </a:xfrm>
          <a:prstGeom prst="downArrow">
            <a:avLst/>
          </a:prstGeom>
          <a:solidFill>
            <a:srgbClr val="FF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15846" y="4218654"/>
            <a:ext cx="5976620" cy="167132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indent="0" latinLnBrk="0">
              <a:lnSpc>
                <a:spcPts val="3080"/>
              </a:lnSpc>
            </a:pPr>
            <a:r>
              <a:rPr lang="en-US" altLang="zh-CN" sz="2400" b="1" dirty="0">
                <a:sym typeface="+mn-ea"/>
              </a:rPr>
              <a:t>1. ___________UN </a:t>
            </a:r>
            <a:r>
              <a:rPr lang="en-US" altLang="zh-CN" sz="2400" b="1" dirty="0">
                <a:solidFill>
                  <a:srgbClr val="FF0000"/>
                </a:solidFill>
                <a:sym typeface="+mn-ea"/>
              </a:rPr>
              <a:t>for help</a:t>
            </a:r>
            <a:endParaRPr lang="en-US" altLang="zh-CN" sz="2400" b="1" dirty="0"/>
          </a:p>
          <a:p>
            <a:pPr marL="0" indent="0" latinLnBrk="0">
              <a:lnSpc>
                <a:spcPts val="3080"/>
              </a:lnSpc>
            </a:pPr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2.</a:t>
            </a:r>
            <a:r>
              <a:rPr lang="en-US" altLang="zh-CN" sz="24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____________</a:t>
            </a:r>
            <a:r>
              <a:rPr lang="en-US" altLang="zh-CN" sz="2400" b="1" dirty="0">
                <a:sym typeface="+mn-ea"/>
              </a:rPr>
              <a:t> with other countries</a:t>
            </a:r>
            <a:endParaRPr lang="en-US" altLang="zh-CN" sz="2400" b="1" dirty="0"/>
          </a:p>
          <a:p>
            <a:pPr marL="0" indent="0" latinLnBrk="0">
              <a:lnSpc>
                <a:spcPts val="3080"/>
              </a:lnSpc>
            </a:pPr>
            <a:r>
              <a:rPr lang="en-US" altLang="zh-CN" sz="2400" b="1" dirty="0">
                <a:sym typeface="+mn-ea"/>
              </a:rPr>
              <a:t>3. ___________ piece by piece </a:t>
            </a:r>
            <a:endParaRPr lang="en-US" altLang="zh-CN" sz="2400" b="1" dirty="0">
              <a:sym typeface="+mn-ea"/>
            </a:endParaRPr>
          </a:p>
          <a:p>
            <a:pPr marL="0" indent="0" latinLnBrk="0">
              <a:lnSpc>
                <a:spcPts val="3080"/>
              </a:lnSpc>
            </a:pPr>
            <a:r>
              <a:rPr lang="en-US" altLang="zh-CN" sz="2400" b="1" dirty="0">
                <a:sym typeface="+mn-ea"/>
              </a:rPr>
              <a:t>4. move and put back together</a:t>
            </a:r>
            <a:endParaRPr lang="zh-CN" altLang="zh-CN" sz="800" kern="100" dirty="0">
              <a:latin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723890" y="4671060"/>
            <a:ext cx="2094865" cy="400685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383915" y="4149090"/>
            <a:ext cx="1548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ym typeface="+mn-ea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turn to</a:t>
            </a:r>
            <a:r>
              <a:rPr lang="en-US" altLang="zh-CN" b="1" dirty="0">
                <a:sym typeface="+mn-ea"/>
              </a:rPr>
              <a:t> 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238500" y="5013325"/>
            <a:ext cx="1875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take down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335020" y="4581525"/>
            <a:ext cx="17792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cooperate</a:t>
            </a:r>
            <a:endParaRPr lang="en-US" altLang="zh-CN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70" y="1520190"/>
            <a:ext cx="2533650" cy="1504950"/>
          </a:xfrm>
          <a:prstGeom prst="rect">
            <a:avLst/>
          </a:prstGeom>
        </p:spPr>
      </p:pic>
      <p:sp>
        <p:nvSpPr>
          <p:cNvPr id="19" name="TextBox 29"/>
          <p:cNvSpPr txBox="1"/>
          <p:nvPr/>
        </p:nvSpPr>
        <p:spPr>
          <a:xfrm>
            <a:off x="755015" y="3139440"/>
            <a:ext cx="7753985" cy="1445260"/>
          </a:xfrm>
          <a:prstGeom prst="rect">
            <a:avLst/>
          </a:prstGeom>
          <a:solidFill>
            <a:srgbClr val="1F8047">
              <a:alpha val="7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Impact" panose="020B0806030902050204" pitchFamily="34" charset="0"/>
              </a:rPr>
              <a:t>Heritage protection needs joint effort of the global community .</a:t>
            </a:r>
            <a:endParaRPr lang="en-US" altLang="zh-CN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643755" y="4218940"/>
            <a:ext cx="1085215" cy="400685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1" animBg="1"/>
      <p:bldP spid="3" grpId="1"/>
      <p:bldP spid="11" grpId="0" bldLvl="0" animBg="1"/>
      <p:bldP spid="11" grpId="1" animBg="1"/>
      <p:bldP spid="9" grpId="0" bldLvl="0" animBg="1"/>
      <p:bldP spid="9" grpId="1" animBg="1"/>
      <p:bldP spid="10" grpId="0"/>
      <p:bldP spid="10" grpId="1"/>
      <p:bldP spid="12" grpId="0"/>
      <p:bldP spid="12" grpId="1"/>
      <p:bldP spid="15" grpId="0"/>
      <p:bldP spid="15" grpId="1"/>
      <p:bldP spid="19" grpId="0" bldLvl="0" animBg="1"/>
      <p:bldP spid="19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2401" b="2880"/>
          <a:stretch>
            <a:fillRect/>
          </a:stretch>
        </p:blipFill>
        <p:spPr>
          <a:xfrm>
            <a:off x="34925" y="4869180"/>
            <a:ext cx="2058670" cy="20307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18025" y="128273"/>
            <a:ext cx="610714" cy="626794"/>
            <a:chOff x="4262607" y="1909804"/>
            <a:chExt cx="792276" cy="813137"/>
          </a:xfrm>
        </p:grpSpPr>
        <p:sp>
          <p:nvSpPr>
            <p:cNvPr id="4" name="椭圆 3"/>
            <p:cNvSpPr/>
            <p:nvPr/>
          </p:nvSpPr>
          <p:spPr>
            <a:xfrm>
              <a:off x="4262607" y="1909804"/>
              <a:ext cx="792276" cy="81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127000" dir="8100000" algn="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4326452" y="1988469"/>
              <a:ext cx="728430" cy="664582"/>
            </a:xfrm>
            <a:prstGeom prst="ellipse">
              <a:avLst/>
            </a:prstGeom>
            <a:solidFill>
              <a:srgbClr val="54A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PA_任意多边形 5"/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1547495" y="92710"/>
            <a:ext cx="5906770" cy="81597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PA_文本框 5"/>
          <p:cNvSpPr txBox="1"/>
          <p:nvPr>
            <p:custDataLst>
              <p:tags r:id="rId3"/>
            </p:custDataLst>
          </p:nvPr>
        </p:nvSpPr>
        <p:spPr>
          <a:xfrm>
            <a:off x="1907540" y="153035"/>
            <a:ext cx="5481955" cy="849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sym typeface="+mn-ea"/>
              </a:rPr>
              <a:t> </a:t>
            </a:r>
            <a:r>
              <a:rPr lang="en-US" altLang="zh-CN" sz="32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Protection and inheritance</a:t>
            </a:r>
            <a:endParaRPr lang="en-US" altLang="zh-CN" sz="3200" b="1" spc="200" dirty="0">
              <a:ln w="3175">
                <a:noFill/>
                <a:prstDash val="dash"/>
              </a:ln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32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800" b="1" dirty="0">
                <a:sym typeface="+mn-ea"/>
              </a:rPr>
              <a:t> </a:t>
            </a:r>
            <a:r>
              <a:rPr lang="en-US" altLang="zh-CN" sz="48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 </a:t>
            </a:r>
            <a:endParaRPr lang="en-US" altLang="zh-CN" sz="4800" dirty="0">
              <a:latin typeface="Calibri" panose="020F0502020204030204" pitchFamily="34" charset="0"/>
              <a:ea typeface="落落补 汤圆" pitchFamily="2" charset="-128"/>
              <a:cs typeface="Calibri" panose="020F0502020204030204" pitchFamily="34" charset="0"/>
            </a:endParaRPr>
          </a:p>
        </p:txBody>
      </p:sp>
      <p:sp>
        <p:nvSpPr>
          <p:cNvPr id="11" name="TextBox 32"/>
          <p:cNvSpPr txBox="1"/>
          <p:nvPr/>
        </p:nvSpPr>
        <p:spPr>
          <a:xfrm>
            <a:off x="3204210" y="1052830"/>
            <a:ext cx="5737860" cy="167703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ysDash"/>
            <a:miter lim="800000"/>
          </a:ln>
        </p:spPr>
        <p:txBody>
          <a:bodyPr/>
          <a:lstStyle>
            <a:defPPr>
              <a:defRPr lang="zh-CN"/>
            </a:defPPr>
            <a:lvl1pPr marL="0" indent="0">
              <a:spcBef>
                <a:spcPct val="20000"/>
              </a:spcBef>
              <a:buFontTx/>
              <a:buNone/>
              <a:defRPr kumimoji="1" sz="3200" kern="0">
                <a:latin typeface="+mn-lt"/>
                <a:ea typeface="+mn-ea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+mn-lt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9pPr>
          </a:lstStyle>
          <a:p>
            <a:pPr latinLnBrk="0">
              <a:lnSpc>
                <a:spcPts val="2880"/>
              </a:lnSpc>
              <a:spcBef>
                <a:spcPts val="0"/>
              </a:spcBef>
            </a:pPr>
            <a:r>
              <a:rPr lang="en-US" altLang="zh-CN" sz="2400" b="1" dirty="0"/>
              <a:t> Problems:  </a:t>
            </a:r>
            <a:endParaRPr lang="en-US" altLang="zh-CN" sz="2400" b="1" dirty="0"/>
          </a:p>
          <a:p>
            <a:pPr latinLnBrk="0">
              <a:lnSpc>
                <a:spcPts val="2880"/>
              </a:lnSpc>
            </a:pPr>
            <a:r>
              <a:rPr kumimoji="0" lang="en-US" altLang="zh-CN" sz="2800" kern="1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charset="0"/>
              </a:rPr>
              <a:t>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to </a:t>
            </a:r>
            <a:r>
              <a:rPr lang="en-US" altLang="zh-CN" sz="24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preserve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priceless murals and caves </a:t>
            </a:r>
            <a:r>
              <a:rPr lang="en-US" altLang="zh-CN" sz="24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from being damaged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</a:t>
            </a:r>
            <a:r>
              <a:rPr lang="en-US" altLang="zh-CN" sz="24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keep them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 the future generations.  </a:t>
            </a:r>
            <a:endParaRPr lang="zh-CN" altLang="en-US" sz="2800" b="1" dirty="0">
              <a:sym typeface="Wingdings 2" panose="05020102010507070707" charset="0"/>
            </a:endParaRPr>
          </a:p>
        </p:txBody>
      </p:sp>
      <p:sp>
        <p:nvSpPr>
          <p:cNvPr id="12" name="下箭头 11"/>
          <p:cNvSpPr/>
          <p:nvPr/>
        </p:nvSpPr>
        <p:spPr>
          <a:xfrm>
            <a:off x="5652135" y="2493010"/>
            <a:ext cx="330200" cy="804545"/>
          </a:xfrm>
          <a:prstGeom prst="downArrow">
            <a:avLst/>
          </a:prstGeom>
          <a:solidFill>
            <a:srgbClr val="FF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32035" y="3212997"/>
            <a:ext cx="5976620" cy="120981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880"/>
              </a:lnSpc>
              <a:spcAft>
                <a:spcPts val="0"/>
              </a:spcAft>
            </a:pPr>
            <a:r>
              <a:rPr lang="en-US" altLang="zh-CN" sz="2400" dirty="0"/>
              <a:t> </a:t>
            </a:r>
            <a:r>
              <a:rPr kumimoji="1" lang="en-US" altLang="zh-CN" sz="2800" b="1" kern="0" dirty="0">
                <a:latin typeface="+mn-lt"/>
                <a:ea typeface="+mn-ea"/>
              </a:rPr>
              <a:t>promote</a:t>
            </a:r>
            <a:r>
              <a:rPr kumimoji="1" lang="en-US" altLang="zh-CN" sz="2800" b="1" kern="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kumimoji="1" lang="en-US" altLang="zh-CN" sz="2800" b="1" kern="0" dirty="0">
                <a:solidFill>
                  <a:schemeClr val="tx1"/>
                </a:solidFill>
                <a:latin typeface="+mn-lt"/>
                <a:ea typeface="+mn-ea"/>
                <a:sym typeface="+mn-ea"/>
              </a:rPr>
              <a:t>the Mogao Caves</a:t>
            </a:r>
            <a:r>
              <a:rPr kumimoji="1" lang="en-US" altLang="zh-CN" sz="2800" b="1" kern="0" dirty="0">
                <a:latin typeface="+mn-lt"/>
                <a:ea typeface="+mn-ea"/>
              </a:rPr>
              <a:t> through _________ techniques: digital images, </a:t>
            </a:r>
            <a:r>
              <a:rPr kumimoji="1" lang="en-US" altLang="zh-CN" sz="2800" b="1" kern="0" dirty="0">
                <a:solidFill>
                  <a:srgbClr val="0000FF"/>
                </a:solidFill>
                <a:latin typeface="+mn-lt"/>
                <a:ea typeface="+mn-ea"/>
              </a:rPr>
              <a:t>virtual tour</a:t>
            </a:r>
            <a:r>
              <a:rPr kumimoji="1" lang="en-US" altLang="zh-CN" sz="2800" b="1" kern="0" dirty="0">
                <a:latin typeface="+mn-lt"/>
                <a:ea typeface="+mn-ea"/>
              </a:rPr>
              <a:t>,...</a:t>
            </a:r>
            <a:endParaRPr kumimoji="1" lang="en-US" altLang="zh-CN" sz="2800" b="1" kern="0" dirty="0">
              <a:latin typeface="+mn-lt"/>
              <a:ea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47720" y="3564255"/>
            <a:ext cx="15176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sym typeface="+mn-ea"/>
              </a:rPr>
              <a:t>digital</a:t>
            </a:r>
            <a:endParaRPr lang="zh-CN" altLang="en-US" sz="28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30" y="909955"/>
            <a:ext cx="2997835" cy="401701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99160" y="1124585"/>
            <a:ext cx="1524000" cy="622300"/>
          </a:xfrm>
          <a:prstGeom prst="rect">
            <a:avLst/>
          </a:prstGeom>
          <a:noFill/>
          <a:ln w="571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TextBox 29"/>
          <p:cNvSpPr txBox="1"/>
          <p:nvPr/>
        </p:nvSpPr>
        <p:spPr>
          <a:xfrm>
            <a:off x="1188085" y="3037920"/>
            <a:ext cx="7753985" cy="2379980"/>
          </a:xfrm>
          <a:prstGeom prst="rect">
            <a:avLst/>
          </a:prstGeom>
          <a:solidFill>
            <a:srgbClr val="1F8047">
              <a:alpha val="78824"/>
            </a:srgb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 was Fan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Jinshi that 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created digital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Dunhuang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recording and collecting digital images of cultural relics from the </a:t>
            </a:r>
            <a:r>
              <a:rPr lang="en-US" altLang="zh-C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Mogao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Caves.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3080" y="2605193"/>
            <a:ext cx="2297853" cy="502766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defTabSz="1219200"/>
            <a:r>
              <a:rPr lang="en-US" altLang="zh-CN" sz="2665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665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1" animBg="1"/>
      <p:bldP spid="5" grpId="1"/>
      <p:bldP spid="12" grpId="0" bldLvl="0" animBg="1"/>
      <p:bldP spid="14" grpId="0" bldLvl="0" animBg="1"/>
      <p:bldP spid="2" grpId="0"/>
      <p:bldP spid="2" grpId="1"/>
      <p:bldP spid="7" grpId="0" bldLvl="0" animBg="1"/>
      <p:bldP spid="7" grpId="1" animBg="1"/>
      <p:bldP spid="19" grpId="0" bldLvl="0" animBg="1"/>
      <p:bldP spid="19" grpId="1" animBg="1"/>
      <p:bldP spid="1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78155" y="900430"/>
          <a:ext cx="8312785" cy="5624195"/>
        </p:xfrm>
        <a:graphic>
          <a:graphicData uri="http://schemas.openxmlformats.org/drawingml/2006/table">
            <a:tbl>
              <a:tblPr firstRow="1" firstCol="1" bandRow="1">
                <a:effectLst/>
                <a:tableStyleId>{5940675A-B579-460E-94D1-54222C63F5DA}</a:tableStyleId>
              </a:tblPr>
              <a:tblGrid>
                <a:gridCol w="3686810"/>
                <a:gridCol w="4625975"/>
              </a:tblGrid>
              <a:tr h="634365">
                <a:tc>
                  <a:txBody>
                    <a:bodyPr/>
                    <a:lstStyle/>
                    <a:p>
                      <a:pPr marL="386080" indent="-386080" algn="ctr"/>
                      <a:r>
                        <a:rPr lang="en-US" altLang="zh-CN" sz="2800" i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Problems and Dangers</a:t>
                      </a:r>
                      <a:endParaRPr lang="en-US" altLang="zh-CN" sz="2800" i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  <a:sym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D0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i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Protections and Inheritance</a:t>
                      </a:r>
                      <a:endParaRPr lang="en-US" altLang="zh-CN" sz="2800" i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宋体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0D0C1"/>
                    </a:solidFill>
                  </a:tcPr>
                </a:tc>
              </a:tr>
              <a:tr h="49898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Wingdings 2" panose="05020102010507070707" charset="0"/>
                      </a:endParaRPr>
                    </a:p>
                  </a:txBody>
                  <a:tcPr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211955" y="1484630"/>
            <a:ext cx="4578985" cy="5069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0" indent="0" latinLnBrk="0">
              <a:lnSpc>
                <a:spcPts val="2820"/>
              </a:lnSpc>
            </a:pPr>
            <a:r>
              <a:rPr lang="en-US" altLang="zh-CN" sz="2100" dirty="0">
                <a:latin typeface="Calibri" panose="020F0502020204030204" pitchFamily="34" charset="0"/>
                <a:sym typeface="Wingdings 2" panose="05020102010507070707" charset="0"/>
              </a:rPr>
              <a:t>take part in relevant organisation that protects heritage</a:t>
            </a:r>
            <a:r>
              <a:rPr lang="en-US" altLang="zh-CN" sz="2100" dirty="0">
                <a:latin typeface="Calibri" panose="020F0502020204030204" pitchFamily="34" charset="0"/>
              </a:rPr>
              <a:t>;</a:t>
            </a:r>
            <a:endParaRPr lang="en-US" altLang="zh-CN" sz="2100" dirty="0">
              <a:latin typeface="Calibri" panose="020F0502020204030204" pitchFamily="34" charset="0"/>
            </a:endParaRPr>
          </a:p>
          <a:p>
            <a:pPr marL="0" indent="0" fontAlgn="auto" latinLnBrk="0">
              <a:lnSpc>
                <a:spcPts val="2820"/>
              </a:lnSpc>
              <a:buFont typeface="Wingdings" panose="05000000000000000000" charset="0"/>
              <a:buNone/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sym typeface="Wingdings 2" panose="05020102010507070707" charset="0"/>
              </a:rPr>
              <a:t></a:t>
            </a: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charset="0"/>
              </a:rPr>
              <a:t> r</a:t>
            </a:r>
            <a:r>
              <a:rPr lang="en-US" altLang="zh-CN" sz="2100" dirty="0">
                <a:latin typeface="Calibri" panose="020F0502020204030204" pitchFamily="34" charset="0"/>
                <a:sym typeface="+mn-ea"/>
              </a:rPr>
              <a:t>aise or donate money to an organization or group that protects our cultural heritage;</a:t>
            </a:r>
            <a:endParaRPr lang="en-US" altLang="zh-CN" sz="2100" dirty="0">
              <a:latin typeface="Calibri" panose="020F0502020204030204" pitchFamily="34" charset="0"/>
              <a:sym typeface="+mn-ea"/>
            </a:endParaRPr>
          </a:p>
          <a:p>
            <a:pPr marL="0" indent="0" fontAlgn="auto" latinLnBrk="0">
              <a:lnSpc>
                <a:spcPts val="2820"/>
              </a:lnSpc>
              <a:buFont typeface="Wingdings" panose="05000000000000000000" charset="0"/>
              <a:buNone/>
            </a:pPr>
            <a:r>
              <a:rPr lang="en-US" altLang="zh-CN" sz="2100" dirty="0">
                <a:solidFill>
                  <a:prstClr val="black"/>
                </a:solidFill>
                <a:latin typeface="Calibri" panose="020F0502020204030204" pitchFamily="34" charset="0"/>
                <a:sym typeface="Wingdings 2" panose="05020102010507070707" charset="0"/>
              </a:rPr>
              <a:t> set up a </a:t>
            </a:r>
            <a:r>
              <a:rPr lang="en-US" altLang="zh-CN" sz="2400" dirty="0">
                <a:solidFill>
                  <a:srgbClr val="0000FF"/>
                </a:solidFill>
                <a:latin typeface="Segoe UI Black" panose="020B0A02040204020203" charset="0"/>
                <a:cs typeface="Segoe UI Black" panose="020B0A02040204020203" charset="0"/>
                <a:sym typeface="Wingdings 2" panose="05020102010507070707" charset="0"/>
              </a:rPr>
              <a:t>fund</a:t>
            </a:r>
            <a:endParaRPr lang="en-US" altLang="zh-CN" sz="2400" dirty="0">
              <a:solidFill>
                <a:srgbClr val="0000FF"/>
              </a:solidFill>
              <a:latin typeface="Segoe UI Black" panose="020B0A02040204020203" charset="0"/>
              <a:cs typeface="Segoe UI Black" panose="020B0A02040204020203" charset="0"/>
              <a:sym typeface="+mn-ea"/>
            </a:endParaRPr>
          </a:p>
          <a:p>
            <a:pPr marL="0" indent="0" fontAlgn="auto" latinLnBrk="0">
              <a:lnSpc>
                <a:spcPts val="2820"/>
              </a:lnSpc>
              <a:buFont typeface="Wingdings" panose="05000000000000000000" pitchFamily="2" charset="2"/>
              <a:buNone/>
            </a:pPr>
            <a:r>
              <a:rPr lang="en-US" altLang="zh-CN" sz="2100" dirty="0">
                <a:latin typeface="Calibri" panose="020F0502020204030204" pitchFamily="34" charset="0"/>
                <a:sym typeface="Wingdings 2" panose="05020102010507070707" charset="0"/>
              </a:rPr>
              <a:t></a:t>
            </a:r>
            <a:r>
              <a:rPr lang="en-US" altLang="zh-CN" sz="2100" dirty="0">
                <a:latin typeface="Calibri" panose="020F0502020204030204" pitchFamily="34" charset="0"/>
                <a:sym typeface="+mn-ea"/>
              </a:rPr>
              <a:t>turn to local museums or historical societies for help </a:t>
            </a:r>
            <a:endParaRPr lang="en-US" altLang="zh-CN" sz="2100" dirty="0">
              <a:latin typeface="Calibri" panose="020F0502020204030204" pitchFamily="34" charset="0"/>
              <a:sym typeface="+mn-ea"/>
            </a:endParaRPr>
          </a:p>
          <a:p>
            <a:pPr marL="0" indent="0" fontAlgn="auto" latinLnBrk="0">
              <a:lnSpc>
                <a:spcPts val="2820"/>
              </a:lnSpc>
              <a:buFont typeface="Wingdings" panose="05000000000000000000" pitchFamily="2" charset="2"/>
              <a:buNone/>
            </a:pPr>
            <a:r>
              <a:rPr lang="en-US" altLang="zh-CN" sz="2100" dirty="0">
                <a:latin typeface="Calibri" panose="020F0502020204030204" pitchFamily="34" charset="0"/>
                <a:sym typeface="Wingdings 2" panose="05020102010507070707" charset="0"/>
              </a:rPr>
              <a:t></a:t>
            </a:r>
            <a:r>
              <a:rPr lang="en-US" altLang="zh-CN" sz="2100" dirty="0">
                <a:latin typeface="Calibri" panose="020F0502020204030204" pitchFamily="34" charset="0"/>
                <a:sym typeface="Wingdings" panose="05000000000000000000" charset="0"/>
              </a:rPr>
              <a:t> promote </a:t>
            </a:r>
            <a:r>
              <a:rPr lang="en-US" altLang="zh-CN" sz="2400" dirty="0">
                <a:solidFill>
                  <a:srgbClr val="0000FF"/>
                </a:solidFill>
                <a:latin typeface="Segoe UI Black" panose="020B0A02040204020203" charset="0"/>
                <a:cs typeface="Segoe UI Black" panose="020B0A02040204020203" charset="0"/>
                <a:sym typeface="Wingdings" panose="05000000000000000000" charset="0"/>
              </a:rPr>
              <a:t>virtual tour</a:t>
            </a:r>
            <a:endParaRPr lang="en-US" altLang="zh-CN" sz="2100" dirty="0">
              <a:latin typeface="Calibri" panose="020F0502020204030204" pitchFamily="34" charset="0"/>
              <a:sym typeface="Wingdings" panose="05000000000000000000" charset="0"/>
            </a:endParaRPr>
          </a:p>
          <a:p>
            <a:pPr marL="0" indent="0" fontAlgn="auto" latinLnBrk="0">
              <a:lnSpc>
                <a:spcPts val="2820"/>
              </a:lnSpc>
            </a:pPr>
            <a:r>
              <a:rPr lang="en-US" altLang="zh-CN" sz="2100" dirty="0">
                <a:latin typeface="Calibri" panose="020F0502020204030204" pitchFamily="34" charset="0"/>
                <a:sym typeface="Wingdings 2" panose="05020102010507070707" charset="0"/>
              </a:rPr>
              <a:t>l</a:t>
            </a:r>
            <a:r>
              <a:rPr lang="en-US" altLang="zh-CN" sz="2100" dirty="0">
                <a:latin typeface="Calibri" panose="020F0502020204030204" pitchFamily="34" charset="0"/>
                <a:sym typeface="+mn-ea"/>
              </a:rPr>
              <a:t>imit the tourist numbers;</a:t>
            </a:r>
            <a:endParaRPr lang="en-US" altLang="zh-CN" sz="2100" dirty="0">
              <a:latin typeface="Calibri" panose="020F0502020204030204" pitchFamily="34" charset="0"/>
            </a:endParaRPr>
          </a:p>
          <a:p>
            <a:pPr marL="0" indent="0" fontAlgn="auto" latinLnBrk="0">
              <a:lnSpc>
                <a:spcPts val="2820"/>
              </a:lnSpc>
            </a:pPr>
            <a:r>
              <a:rPr lang="en-US" altLang="zh-CN" sz="2100" dirty="0">
                <a:latin typeface="Calibri" panose="020F0502020204030204" pitchFamily="34" charset="0"/>
                <a:sym typeface="Wingdings 2" panose="05020102010507070707" charset="0"/>
              </a:rPr>
              <a:t> take </a:t>
            </a:r>
            <a:r>
              <a:rPr lang="en-US" altLang="zh-CN" sz="2400" dirty="0">
                <a:solidFill>
                  <a:srgbClr val="0000FF"/>
                </a:solidFill>
                <a:latin typeface="Segoe UI Black" panose="020B0A02040204020203" charset="0"/>
                <a:cs typeface="Segoe UI Black" panose="020B0A02040204020203" charset="0"/>
                <a:sym typeface="Wingdings 2" panose="05020102010507070707" charset="0"/>
              </a:rPr>
              <a:t>photos</a:t>
            </a:r>
            <a:r>
              <a:rPr lang="en-US" altLang="zh-CN" sz="2100" dirty="0">
                <a:latin typeface="Calibri" panose="020F0502020204030204" pitchFamily="34" charset="0"/>
                <a:sym typeface="Wingdings 2" panose="05020102010507070707" charset="0"/>
              </a:rPr>
              <a:t> of relics</a:t>
            </a:r>
            <a:endParaRPr lang="en-US" altLang="zh-CN" sz="2100" dirty="0">
              <a:latin typeface="Calibri" panose="020F0502020204030204" pitchFamily="34" charset="0"/>
              <a:sym typeface="Wingdings 2" panose="05020102010507070707" charset="0"/>
            </a:endParaRPr>
          </a:p>
          <a:p>
            <a:pPr marL="0" indent="0" fontAlgn="auto" latinLnBrk="0">
              <a:lnSpc>
                <a:spcPts val="2820"/>
              </a:lnSpc>
            </a:pPr>
            <a:r>
              <a:rPr lang="en-US" altLang="zh-CN" sz="2100" dirty="0">
                <a:latin typeface="Calibri" panose="020F0502020204030204" pitchFamily="34" charset="0"/>
                <a:sym typeface="Wingdings 2" panose="05020102010507070707" charset="0"/>
              </a:rPr>
              <a:t> enhance </a:t>
            </a:r>
            <a:r>
              <a:rPr lang="en-US" altLang="zh-CN" sz="2400" dirty="0">
                <a:solidFill>
                  <a:srgbClr val="0000FF"/>
                </a:solidFill>
                <a:latin typeface="Segoe UI Black" panose="020B0A02040204020203" charset="0"/>
                <a:cs typeface="Segoe UI Black" panose="020B0A02040204020203" charset="0"/>
                <a:sym typeface="Wingdings 2" panose="05020102010507070707" charset="0"/>
              </a:rPr>
              <a:t>International cooperation</a:t>
            </a:r>
            <a:r>
              <a:rPr lang="en-US" altLang="zh-CN" sz="2100" dirty="0">
                <a:latin typeface="Calibri" panose="020F0502020204030204" pitchFamily="34" charset="0"/>
                <a:sym typeface="Wingdings 2" panose="05020102010507070707" charset="0"/>
              </a:rPr>
              <a:t> with other countries</a:t>
            </a:r>
            <a:endParaRPr lang="en-US" altLang="zh-CN" sz="2100" dirty="0">
              <a:latin typeface="Calibri" panose="020F0502020204030204" pitchFamily="34" charset="0"/>
              <a:sym typeface="Wingdings 2" panose="05020102010507070707" charset="0"/>
            </a:endParaRPr>
          </a:p>
          <a:p>
            <a:pPr marL="0" indent="0" fontAlgn="auto" latinLnBrk="0">
              <a:lnSpc>
                <a:spcPts val="2820"/>
              </a:lnSpc>
            </a:pPr>
            <a:r>
              <a:rPr lang="en-US" altLang="zh-CN" sz="2100" dirty="0">
                <a:latin typeface="Calibri" panose="020F0502020204030204" pitchFamily="34" charset="0"/>
                <a:sym typeface="Wingdings 2" panose="05020102010507070707" charset="0"/>
              </a:rPr>
              <a:t>......</a:t>
            </a:r>
            <a:endParaRPr lang="en-US" altLang="zh-CN" sz="2100" dirty="0">
              <a:latin typeface="Calibri" panose="020F0502020204030204" pitchFamily="34" charset="0"/>
              <a:sym typeface="Wingdings" panose="05000000000000000000" charset="0"/>
            </a:endParaRPr>
          </a:p>
          <a:p>
            <a:pPr fontAlgn="auto">
              <a:lnSpc>
                <a:spcPts val="3300"/>
              </a:lnSpc>
            </a:pPr>
            <a:endParaRPr lang="en-US" altLang="zh-CN" sz="2100" dirty="0">
              <a:latin typeface="Calibri" panose="020F0502020204030204" pitchFamily="34" charset="0"/>
              <a:sym typeface="+mn-ea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565150" y="1484630"/>
            <a:ext cx="3739515" cy="4253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0" indent="0" fontAlgn="auto" latinLnBrk="0">
              <a:lnSpc>
                <a:spcPts val="3200"/>
              </a:lnSpc>
              <a:buFont typeface="Wingdings" panose="05000000000000000000" charset="0"/>
              <a:buNone/>
            </a:pPr>
            <a:r>
              <a:rPr lang="en-US" altLang="zh-CN" sz="3200">
                <a:solidFill>
                  <a:srgbClr val="0000FF"/>
                </a:solidFill>
                <a:latin typeface="Segoe UI Black" panose="020B0A02040204020203" charset="0"/>
                <a:ea typeface="+mn-ea"/>
                <a:cs typeface="Segoe UI Black" panose="020B0A02040204020203" charset="0"/>
                <a:sym typeface="+mn-ea"/>
              </a:rPr>
              <a:t>natural factors</a:t>
            </a:r>
            <a:endParaRPr lang="en-US" altLang="zh-CN" sz="3200">
              <a:solidFill>
                <a:sysClr val="windowText" lastClr="000000"/>
              </a:solidFill>
              <a:latin typeface="Segoe UI Black" panose="020B0A02040204020203" charset="0"/>
              <a:ea typeface="+mn-ea"/>
              <a:cs typeface="Segoe UI Black" panose="020B0A02040204020203" charset="0"/>
              <a:sym typeface="+mn-ea"/>
            </a:endParaRPr>
          </a:p>
          <a:p>
            <a:pPr marL="0" indent="0" fontAlgn="auto" latinLnBrk="0">
              <a:lnSpc>
                <a:spcPts val="3200"/>
              </a:lnSpc>
              <a:buFont typeface="Wingdings" panose="05000000000000000000" charset="0"/>
              <a:buNone/>
            </a:pP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sym typeface="Wingdings 2" panose="05020102010507070707" charset="0"/>
              </a:rPr>
              <a:t></a:t>
            </a:r>
            <a:r>
              <a:rPr lang="en-US" altLang="zh-CN" sz="24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charset="0"/>
              </a:rPr>
              <a:t> long-term natural forces such as wind, water and temperature </a:t>
            </a:r>
            <a:endParaRPr lang="en-US" altLang="zh-CN" sz="2400" dirty="0">
              <a:solidFill>
                <a:prstClr val="black"/>
              </a:solidFill>
              <a:latin typeface="Calibri" panose="020F0502020204030204" pitchFamily="34" charset="0"/>
              <a:sym typeface="Wingdings" panose="05000000000000000000" charset="0"/>
            </a:endParaRPr>
          </a:p>
          <a:p>
            <a:pPr marL="0" indent="0" fontAlgn="auto" latinLnBrk="0">
              <a:lnSpc>
                <a:spcPts val="3200"/>
              </a:lnSpc>
              <a:buFont typeface="Wingdings" panose="05000000000000000000" charset="0"/>
              <a:buNone/>
            </a:pPr>
            <a:r>
              <a:rPr lang="en-US" altLang="zh-CN" sz="2400" dirty="0">
                <a:latin typeface="Calibri" panose="020F0502020204030204" pitchFamily="34" charset="0"/>
                <a:sym typeface="Wingdings 2" panose="05020102010507070707" charset="0"/>
              </a:rPr>
              <a:t>natural disasters such as earthquake, fire etc...</a:t>
            </a:r>
            <a:endParaRPr lang="en-US" altLang="zh-CN" sz="2400" dirty="0">
              <a:latin typeface="Calibri" panose="020F0502020204030204" pitchFamily="34" charset="0"/>
              <a:sym typeface="+mn-ea"/>
            </a:endParaRPr>
          </a:p>
          <a:p>
            <a:pPr marL="0" indent="0" fontAlgn="auto" latinLnBrk="0">
              <a:lnSpc>
                <a:spcPts val="3200"/>
              </a:lnSpc>
            </a:pPr>
            <a:r>
              <a:rPr lang="en-US" altLang="zh-CN" sz="3200">
                <a:solidFill>
                  <a:srgbClr val="0000FF"/>
                </a:solidFill>
                <a:latin typeface="Segoe UI Black" panose="020B0A02040204020203" charset="0"/>
                <a:cs typeface="Segoe UI Black" panose="020B0A02040204020203" charset="0"/>
                <a:sym typeface="+mn-ea"/>
              </a:rPr>
              <a:t>human activities</a:t>
            </a:r>
            <a:endParaRPr lang="en-US" altLang="zh-CN" sz="3200">
              <a:solidFill>
                <a:sysClr val="windowText" lastClr="000000"/>
              </a:solidFill>
              <a:latin typeface="Segoe UI Black" panose="020B0A02040204020203" charset="0"/>
              <a:cs typeface="Segoe UI Black" panose="020B0A02040204020203" charset="0"/>
              <a:sym typeface="+mn-ea"/>
            </a:endParaRPr>
          </a:p>
          <a:p>
            <a:pPr marL="0" indent="0" fontAlgn="auto" latinLnBrk="0">
              <a:lnSpc>
                <a:spcPts val="3200"/>
              </a:lnSpc>
            </a:pPr>
            <a:r>
              <a:rPr lang="en-US" altLang="zh-CN" sz="2100" dirty="0">
                <a:latin typeface="Calibri" panose="020F0502020204030204" pitchFamily="34" charset="0"/>
                <a:sym typeface="Wingdings 2" panose="05020102010507070707" charset="0"/>
              </a:rPr>
              <a:t></a:t>
            </a:r>
            <a:r>
              <a:rPr lang="en-US" altLang="zh-CN" sz="2100" dirty="0">
                <a:latin typeface="Calibri" panose="020F0502020204030204" pitchFamily="34" charset="0"/>
                <a:sym typeface="Wingdings" panose="05000000000000000000" charset="0"/>
              </a:rPr>
              <a:t> economic development</a:t>
            </a:r>
            <a:endParaRPr lang="en-US" altLang="zh-CN" sz="2100" dirty="0">
              <a:latin typeface="Calibri" panose="020F0502020204030204" pitchFamily="34" charset="0"/>
              <a:sym typeface="Wingdings" panose="05000000000000000000" charset="0"/>
            </a:endParaRPr>
          </a:p>
          <a:p>
            <a:pPr marL="0" indent="0" fontAlgn="auto" latinLnBrk="0">
              <a:lnSpc>
                <a:spcPts val="3200"/>
              </a:lnSpc>
            </a:pPr>
            <a:r>
              <a:rPr lang="en-US" altLang="zh-CN" sz="2100" dirty="0">
                <a:latin typeface="Calibri" panose="020F0502020204030204" pitchFamily="34" charset="0"/>
                <a:sym typeface="Wingdings 2" panose="05020102010507070707" charset="0"/>
              </a:rPr>
              <a:t> the flood of tourists</a:t>
            </a:r>
            <a:endParaRPr lang="en-US" altLang="zh-CN" sz="2100" dirty="0">
              <a:latin typeface="Calibri" panose="020F0502020204030204" pitchFamily="34" charset="0"/>
              <a:sym typeface="Wingdings 2" panose="05020102010507070707" charset="0"/>
            </a:endParaRPr>
          </a:p>
          <a:p>
            <a:pPr marL="0" indent="0" fontAlgn="auto" latinLnBrk="0">
              <a:lnSpc>
                <a:spcPts val="3200"/>
              </a:lnSpc>
            </a:pPr>
            <a:r>
              <a:rPr lang="en-US" altLang="zh-CN" sz="2100" dirty="0">
                <a:latin typeface="Calibri" panose="020F0502020204030204" pitchFamily="34" charset="0"/>
                <a:sym typeface="Wingdings 2" panose="05020102010507070707" charset="0"/>
              </a:rPr>
              <a:t> wars, conflicts</a:t>
            </a:r>
            <a:endParaRPr lang="en-US" altLang="zh-CN" sz="2100" dirty="0">
              <a:latin typeface="Calibri" panose="020F0502020204030204" pitchFamily="34" charset="0"/>
              <a:sym typeface="Wingdings 2" panose="05020102010507070707" charset="0"/>
            </a:endParaRPr>
          </a:p>
          <a:p>
            <a:pPr marL="0" indent="0" fontAlgn="auto" latinLnBrk="0">
              <a:lnSpc>
                <a:spcPts val="3200"/>
              </a:lnSpc>
            </a:pPr>
            <a:r>
              <a:rPr lang="en-US" altLang="zh-CN" sz="2100" dirty="0">
                <a:latin typeface="Calibri" panose="020F0502020204030204" pitchFamily="34" charset="0"/>
                <a:sym typeface="+mn-ea"/>
              </a:rPr>
              <a:t>......</a:t>
            </a:r>
            <a:endParaRPr lang="en-US" altLang="zh-CN" sz="2100" dirty="0">
              <a:latin typeface="Calibri" panose="020F0502020204030204" pitchFamily="34" charset="0"/>
              <a:sym typeface="+mn-ea"/>
            </a:endParaRPr>
          </a:p>
        </p:txBody>
      </p:sp>
      <p:sp>
        <p:nvSpPr>
          <p:cNvPr id="132" name="同心圆 131"/>
          <p:cNvSpPr/>
          <p:nvPr/>
        </p:nvSpPr>
        <p:spPr>
          <a:xfrm>
            <a:off x="394970" y="635"/>
            <a:ext cx="1456055" cy="883920"/>
          </a:xfrm>
          <a:prstGeom prst="donut">
            <a:avLst>
              <a:gd name="adj" fmla="val 4879"/>
            </a:avLst>
          </a:prstGeom>
          <a:gradFill>
            <a:gsLst>
              <a:gs pos="0">
                <a:sysClr val="window" lastClr="FFFFFF"/>
              </a:gs>
              <a:gs pos="55000">
                <a:sysClr val="window" lastClr="FFFFFF">
                  <a:lumMod val="95000"/>
                </a:sysClr>
              </a:gs>
              <a:gs pos="100000">
                <a:sysClr val="window" lastClr="FFFFFF">
                  <a:lumMod val="65000"/>
                </a:sysClr>
              </a:gs>
            </a:gsLst>
            <a:lin ang="81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215" y="188595"/>
            <a:ext cx="1722120" cy="52197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3577" tIns="53577" rIns="53577" bIns="53577" numCol="1" spcCol="38100" rtlCol="0" anchor="ctr" forceAA="0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700" b="1" i="1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 Light" panose="020F0302020204030204" charset="0"/>
              </a:rPr>
              <a:t>Conclusion</a:t>
            </a:r>
            <a:endParaRPr kumimoji="0" lang="en-US" altLang="zh-CN" sz="2700" b="1" i="1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 Light" panose="020F030202020403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1915" y="1052830"/>
            <a:ext cx="9062085" cy="4592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 fontAlgn="auto" latinLnBrk="0">
              <a:lnSpc>
                <a:spcPts val="3580"/>
              </a:lnSpc>
              <a:buFont typeface="Wingdings" panose="05000000000000000000" charset="0"/>
              <a:buNone/>
            </a:pPr>
            <a:r>
              <a:rPr lang="en-US" altLang="zh-CN" sz="2400" b="1" dirty="0">
                <a:latin typeface="+mn-lt"/>
                <a:ea typeface="+mn-ea"/>
                <a:sym typeface="+mn-ea"/>
              </a:rPr>
              <a:t>1.</a:t>
            </a:r>
            <a:r>
              <a:rPr lang="en-US" altLang="zh-CN" sz="2400" b="1" i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zh-CN" altLang="en-US" sz="2400" b="1" dirty="0">
                <a:cs typeface="Calibri" panose="020F0502020204030204" pitchFamily="34" charset="0"/>
                <a:sym typeface="+mn-ea"/>
              </a:rPr>
              <a:t>文化遗产是每一个国家的</a:t>
            </a:r>
            <a:r>
              <a:rPr lang="zh-CN" altLang="en-US" sz="2400" b="1" dirty="0">
                <a:solidFill>
                  <a:srgbClr val="FF0000"/>
                </a:solidFill>
                <a:cs typeface="Calibri" panose="020F0502020204030204" pitchFamily="34" charset="0"/>
                <a:sym typeface="+mn-ea"/>
              </a:rPr>
              <a:t>宝贵财富</a:t>
            </a:r>
            <a:r>
              <a:rPr lang="zh-CN" altLang="en-US" sz="2400" b="1" dirty="0">
                <a:cs typeface="Calibri" panose="020F0502020204030204" pitchFamily="34" charset="0"/>
                <a:sym typeface="+mn-ea"/>
              </a:rPr>
              <a:t>。它们</a:t>
            </a:r>
            <a:r>
              <a:rPr lang="zh-CN" altLang="en-US" sz="2400" b="1" dirty="0">
                <a:solidFill>
                  <a:schemeClr val="tx1"/>
                </a:solidFill>
                <a:cs typeface="Calibri" panose="020F0502020204030204" pitchFamily="34" charset="0"/>
              </a:rPr>
              <a:t>代表了老百姓的</a:t>
            </a:r>
            <a:r>
              <a:rPr lang="zh-CN" altLang="en-US" sz="2400" b="1" dirty="0">
                <a:solidFill>
                  <a:srgbClr val="FF0000"/>
                </a:solidFill>
                <a:cs typeface="Calibri" panose="020F0502020204030204" pitchFamily="34" charset="0"/>
              </a:rPr>
              <a:t>智慧</a:t>
            </a:r>
            <a:r>
              <a:rPr lang="zh-CN" altLang="en-US" sz="2400" b="1" dirty="0">
                <a:solidFill>
                  <a:schemeClr val="tx1"/>
                </a:solidFill>
                <a:cs typeface="Calibri" panose="020F0502020204030204" pitchFamily="34" charset="0"/>
              </a:rPr>
              <a:t>并在</a:t>
            </a:r>
            <a:r>
              <a:rPr lang="zh-CN" altLang="en-US" sz="2400" b="1" dirty="0">
                <a:solidFill>
                  <a:srgbClr val="FF0000"/>
                </a:solidFill>
                <a:cs typeface="Calibri" panose="020F0502020204030204" pitchFamily="34" charset="0"/>
              </a:rPr>
              <a:t>维持文化多样性和认同扮演着重要的角色</a:t>
            </a:r>
            <a:r>
              <a:rPr lang="zh-CN" altLang="en-US" sz="2400" b="1" dirty="0">
                <a:solidFill>
                  <a:schemeClr val="tx1"/>
                </a:solidFill>
                <a:cs typeface="Calibri" panose="020F0502020204030204" pitchFamily="34" charset="0"/>
              </a:rPr>
              <a:t>。</a:t>
            </a:r>
            <a:endParaRPr lang="en-US" altLang="zh-CN" sz="2400" b="1" i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 fontAlgn="auto" latinLnBrk="0">
              <a:lnSpc>
                <a:spcPts val="3580"/>
              </a:lnSpc>
              <a:buFont typeface="Wingdings" panose="05000000000000000000" charset="0"/>
              <a:buNone/>
            </a:pPr>
            <a:r>
              <a:rPr lang="en-US" altLang="zh-CN" sz="2400" b="1" i="1" dirty="0">
                <a:cs typeface="Calibri" panose="020F0502020204030204" pitchFamily="34" charset="0"/>
                <a:sym typeface="+mn-ea"/>
              </a:rPr>
              <a:t>The cultural heritage is _____________________ of every nation. They_______________________________</a:t>
            </a:r>
            <a:r>
              <a:rPr lang="en-US" altLang="zh-CN" sz="2400" b="1" i="1" dirty="0">
                <a:solidFill>
                  <a:schemeClr val="tx1"/>
                </a:solidFill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400" b="1" i="1" dirty="0">
                <a:cs typeface="Calibri" panose="020F0502020204030204" pitchFamily="34" charset="0"/>
                <a:sym typeface="+mn-ea"/>
              </a:rPr>
              <a:t>and play a vital role in ____________________________________.</a:t>
            </a:r>
            <a:endParaRPr lang="en-US" altLang="zh-CN" sz="2400" b="1" i="1" dirty="0">
              <a:cs typeface="Calibri" panose="020F0502020204030204" pitchFamily="34" charset="0"/>
              <a:sym typeface="+mn-ea"/>
            </a:endParaRPr>
          </a:p>
          <a:p>
            <a:pPr marL="0" indent="0" fontAlgn="auto" latinLnBrk="0">
              <a:lnSpc>
                <a:spcPts val="3580"/>
              </a:lnSpc>
              <a:buFont typeface="Wingdings" panose="05000000000000000000" charset="0"/>
              <a:buNone/>
            </a:pPr>
            <a:endParaRPr lang="en-US" altLang="zh-CN" sz="2400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0" indent="0" fontAlgn="auto" latinLnBrk="0">
              <a:lnSpc>
                <a:spcPts val="3580"/>
              </a:lnSpc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chemeClr val="tx1"/>
                </a:solidFill>
                <a:cs typeface="Calibri" panose="020F0502020204030204" pitchFamily="34" charset="0"/>
              </a:rPr>
              <a:t>2. </a:t>
            </a:r>
            <a:r>
              <a:rPr lang="zh-CN" altLang="en-US" sz="2400" b="1" dirty="0">
                <a:cs typeface="Calibri" panose="020F0502020204030204" pitchFamily="34" charset="0"/>
                <a:sym typeface="+mn-ea"/>
              </a:rPr>
              <a:t>文化遗产</a:t>
            </a:r>
            <a:r>
              <a:rPr lang="zh-CN" altLang="en-US" sz="2400" b="1" dirty="0">
                <a:solidFill>
                  <a:srgbClr val="FF0000"/>
                </a:solidFill>
                <a:cs typeface="Calibri" panose="020F0502020204030204" pitchFamily="34" charset="0"/>
                <a:sym typeface="+mn-ea"/>
              </a:rPr>
              <a:t>充当了</a:t>
            </a:r>
            <a:r>
              <a:rPr lang="zh-CN" altLang="en-US" sz="2400" b="1" dirty="0">
                <a:cs typeface="Calibri" panose="020F0502020204030204" pitchFamily="34" charset="0"/>
                <a:sym typeface="+mn-ea"/>
              </a:rPr>
              <a:t>我们和过去历史的</a:t>
            </a:r>
            <a:r>
              <a:rPr lang="zh-CN" altLang="en-US" sz="2400" b="1" dirty="0">
                <a:solidFill>
                  <a:srgbClr val="FF0000"/>
                </a:solidFill>
                <a:cs typeface="Calibri" panose="020F0502020204030204" pitchFamily="34" charset="0"/>
                <a:sym typeface="+mn-ea"/>
              </a:rPr>
              <a:t>纽带</a:t>
            </a:r>
            <a:r>
              <a:rPr lang="en-US" altLang="zh-CN" sz="2400" b="1" dirty="0">
                <a:solidFill>
                  <a:srgbClr val="FF0000"/>
                </a:solidFill>
                <a:cs typeface="Calibri" panose="020F0502020204030204" pitchFamily="34" charset="0"/>
                <a:sym typeface="+mn-ea"/>
              </a:rPr>
              <a:t>/</a:t>
            </a:r>
            <a:r>
              <a:rPr lang="zh-CN" altLang="en-US" sz="2400" b="1" dirty="0">
                <a:solidFill>
                  <a:srgbClr val="FF0000"/>
                </a:solidFill>
                <a:cs typeface="Calibri" panose="020F0502020204030204" pitchFamily="34" charset="0"/>
                <a:sym typeface="+mn-ea"/>
              </a:rPr>
              <a:t>桥梁</a:t>
            </a:r>
            <a:r>
              <a:rPr lang="en-US" altLang="zh-CN" sz="2400" b="1" dirty="0">
                <a:cs typeface="Calibri" panose="020F0502020204030204" pitchFamily="34" charset="0"/>
                <a:sym typeface="+mn-ea"/>
              </a:rPr>
              <a:t>,</a:t>
            </a:r>
            <a:r>
              <a:rPr lang="zh-CN" altLang="en-US" sz="2400" b="1" dirty="0">
                <a:cs typeface="Calibri" panose="020F0502020204030204" pitchFamily="34" charset="0"/>
                <a:sym typeface="+mn-ea"/>
              </a:rPr>
              <a:t>方便我们</a:t>
            </a:r>
            <a:r>
              <a:rPr lang="zh-CN" altLang="en-US" sz="2400" b="1" dirty="0">
                <a:solidFill>
                  <a:srgbClr val="FF0000"/>
                </a:solidFill>
                <a:cs typeface="Calibri" panose="020F0502020204030204" pitchFamily="34" charset="0"/>
                <a:sym typeface="+mn-ea"/>
              </a:rPr>
              <a:t>了解我们的</a:t>
            </a:r>
            <a:r>
              <a:rPr lang="en-US" altLang="zh-CN" sz="2400" b="1" dirty="0">
                <a:solidFill>
                  <a:srgbClr val="FF0000"/>
                </a:solidFill>
                <a:cs typeface="Calibri" panose="020F0502020204030204" pitchFamily="34" charset="0"/>
                <a:sym typeface="+mn-ea"/>
              </a:rPr>
              <a:t> “</a:t>
            </a:r>
            <a:r>
              <a:rPr lang="zh-CN" altLang="en-US" sz="2400" b="1" dirty="0">
                <a:solidFill>
                  <a:srgbClr val="FF0000"/>
                </a:solidFill>
                <a:cs typeface="Calibri" panose="020F0502020204030204" pitchFamily="34" charset="0"/>
                <a:sym typeface="+mn-ea"/>
              </a:rPr>
              <a:t>根</a:t>
            </a:r>
            <a:r>
              <a:rPr lang="en-US" altLang="zh-CN" sz="2400" b="1" dirty="0">
                <a:solidFill>
                  <a:srgbClr val="FF0000"/>
                </a:solidFill>
                <a:cs typeface="Calibri" panose="020F0502020204030204" pitchFamily="34" charset="0"/>
                <a:sym typeface="+mn-ea"/>
              </a:rPr>
              <a:t>”</a:t>
            </a:r>
            <a:r>
              <a:rPr lang="zh-CN" altLang="en-US" sz="2400" b="1" dirty="0">
                <a:cs typeface="Calibri" panose="020F0502020204030204" pitchFamily="34" charset="0"/>
                <a:sym typeface="+mn-ea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cs typeface="Calibri" panose="020F0502020204030204" pitchFamily="34" charset="0"/>
                <a:sym typeface="+mn-ea"/>
              </a:rPr>
              <a:t>欣赏由祖先传承下来的遗产</a:t>
            </a:r>
            <a:r>
              <a:rPr lang="zh-CN" altLang="en-US" sz="2400" b="1" dirty="0">
                <a:cs typeface="Calibri" panose="020F0502020204030204" pitchFamily="34" charset="0"/>
                <a:sym typeface="+mn-ea"/>
              </a:rPr>
              <a:t>。</a:t>
            </a:r>
            <a:endParaRPr lang="zh-CN" altLang="en-US" sz="2400" b="1" dirty="0">
              <a:cs typeface="Calibri" panose="020F0502020204030204" pitchFamily="34" charset="0"/>
              <a:sym typeface="+mn-ea"/>
            </a:endParaRPr>
          </a:p>
          <a:p>
            <a:pPr marL="0" indent="0" fontAlgn="auto" latinLnBrk="0">
              <a:lnSpc>
                <a:spcPts val="3580"/>
              </a:lnSpc>
              <a:buFont typeface="Wingdings" panose="05000000000000000000" charset="0"/>
              <a:buNone/>
            </a:pPr>
            <a:r>
              <a:rPr lang="en-US" altLang="zh-CN" sz="2400" b="1" i="1" dirty="0">
                <a:cs typeface="Calibri" panose="020F0502020204030204" pitchFamily="34" charset="0"/>
                <a:sym typeface="+mn-ea"/>
              </a:rPr>
              <a:t>Cultural heritage ____________ a </a:t>
            </a:r>
            <a:r>
              <a:rPr lang="en-US" altLang="zh-CN" sz="2400" b="1" i="1" dirty="0">
                <a:solidFill>
                  <a:srgbClr val="0000FF"/>
                </a:solidFill>
                <a:cs typeface="Calibri" panose="020F0502020204030204" pitchFamily="34" charset="0"/>
                <a:sym typeface="+mn-ea"/>
              </a:rPr>
              <a:t>bridge/bond</a:t>
            </a:r>
            <a:r>
              <a:rPr lang="en-US" altLang="zh-CN" sz="2400" b="1" i="1" dirty="0">
                <a:cs typeface="Calibri" panose="020F0502020204030204" pitchFamily="34" charset="0"/>
                <a:sym typeface="+mn-ea"/>
              </a:rPr>
              <a:t> to our past and history, allowing us to_____________________ and appreciate the legacy ______________________________. (done</a:t>
            </a:r>
            <a:r>
              <a:rPr lang="zh-CN" altLang="en-US" sz="2400" b="1" i="1" dirty="0">
                <a:cs typeface="Calibri" panose="020F0502020204030204" pitchFamily="34" charset="0"/>
                <a:sym typeface="+mn-ea"/>
              </a:rPr>
              <a:t>做定语</a:t>
            </a:r>
            <a:r>
              <a:rPr lang="en-US" altLang="zh-CN" sz="2400" b="1" i="1" dirty="0">
                <a:cs typeface="Calibri" panose="020F0502020204030204" pitchFamily="34" charset="0"/>
                <a:sym typeface="+mn-ea"/>
              </a:rPr>
              <a:t>)</a:t>
            </a:r>
            <a:endParaRPr lang="en-US" altLang="zh-CN" sz="2400" b="1" i="1" dirty="0">
              <a:cs typeface="Calibri" panose="020F0502020204030204" pitchFamily="34" charset="0"/>
              <a:sym typeface="+mn-ea"/>
            </a:endParaRPr>
          </a:p>
          <a:p>
            <a:pPr marL="0" indent="0" fontAlgn="auto" latinLnBrk="0">
              <a:lnSpc>
                <a:spcPts val="3000"/>
              </a:lnSpc>
              <a:buFont typeface="Wingdings" panose="05000000000000000000" charset="0"/>
              <a:buNone/>
            </a:pPr>
            <a:endParaRPr lang="en-US" altLang="zh-CN" sz="2400" b="1" dirty="0">
              <a:solidFill>
                <a:schemeClr val="tx1"/>
              </a:solidFill>
              <a:cs typeface="Calibri" panose="020F050202020403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9795" y="2348865"/>
            <a:ext cx="4333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</a:rPr>
              <a:t>represent the wisdom of  people</a:t>
            </a:r>
            <a:endParaRPr lang="en-US" altLang="zh-CN" sz="2400" b="1">
              <a:solidFill>
                <a:srgbClr val="0000FF"/>
              </a:solidFill>
            </a:endParaRPr>
          </a:p>
        </p:txBody>
      </p:sp>
      <p:sp>
        <p:nvSpPr>
          <p:cNvPr id="34" name="PA_任意多边形 5"/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1331595" y="-27305"/>
            <a:ext cx="6335395" cy="94424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PA_文本框 5"/>
          <p:cNvSpPr txBox="1"/>
          <p:nvPr>
            <p:custDataLst>
              <p:tags r:id="rId2"/>
            </p:custDataLst>
          </p:nvPr>
        </p:nvSpPr>
        <p:spPr>
          <a:xfrm>
            <a:off x="1979930" y="44450"/>
            <a:ext cx="4744085" cy="768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>
                <a:sym typeface="+mn-ea"/>
              </a:rPr>
              <a:t>Social values and Attitude </a:t>
            </a:r>
            <a:r>
              <a:rPr lang="en-US" altLang="zh-CN" sz="32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800" b="1" dirty="0">
                <a:sym typeface="+mn-ea"/>
              </a:rPr>
              <a:t> </a:t>
            </a:r>
            <a:r>
              <a:rPr lang="en-US" altLang="zh-CN" sz="48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 </a:t>
            </a:r>
            <a:endParaRPr lang="zh-CN" altLang="en-US" sz="4800" b="1" dirty="0"/>
          </a:p>
          <a:p>
            <a:endParaRPr lang="en-US" altLang="zh-CN" sz="4800" dirty="0">
              <a:latin typeface="Calibri" panose="020F0502020204030204" pitchFamily="34" charset="0"/>
              <a:ea typeface="落落补 汤圆" pitchFamily="2" charset="-128"/>
              <a:cs typeface="Calibri" panose="020F0502020204030204" pitchFamily="3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47362" y="332521"/>
            <a:ext cx="512284" cy="512283"/>
          </a:xfrm>
          <a:prstGeom prst="ellipse">
            <a:avLst/>
          </a:prstGeom>
          <a:solidFill>
            <a:srgbClr val="54A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9705" y="2780665"/>
            <a:ext cx="55619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</a:rPr>
              <a:t>maintaining cultural diversity and identity</a:t>
            </a:r>
            <a:endParaRPr lang="en-US" altLang="zh-CN" sz="2400" b="1">
              <a:solidFill>
                <a:srgbClr val="0000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83485" y="4653280"/>
            <a:ext cx="1589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</a:rPr>
              <a:t>serves as</a:t>
            </a:r>
            <a:endParaRPr lang="en-US" altLang="zh-CN" sz="2400" b="1">
              <a:solidFill>
                <a:srgbClr val="0000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31820" y="5022850"/>
            <a:ext cx="3122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</a:rPr>
              <a:t>understand our roots</a:t>
            </a:r>
            <a:endParaRPr lang="en-US" altLang="zh-CN" sz="2400" b="1">
              <a:solidFill>
                <a:srgbClr val="0000FF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46810" y="5501640"/>
            <a:ext cx="4264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</a:rPr>
              <a:t>passed down by our ancestors</a:t>
            </a:r>
            <a:endParaRPr lang="en-US" altLang="zh-CN" sz="2400" b="1">
              <a:solidFill>
                <a:srgbClr val="0000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15640" y="1844675"/>
            <a:ext cx="3038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</a:rPr>
              <a:t>the priceless treasure</a:t>
            </a:r>
            <a:endParaRPr lang="en-US" altLang="zh-CN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  <p:bldP spid="34" grpId="1" animBg="1"/>
      <p:bldP spid="34" grpId="2" bldLvl="0" animBg="1"/>
      <p:bldP spid="2" grpId="1"/>
      <p:bldP spid="2" grpId="2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5730" y="613410"/>
            <a:ext cx="8718550" cy="4682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fontAlgn="auto" latinLnBrk="0">
              <a:lnSpc>
                <a:spcPts val="3580"/>
              </a:lnSpc>
              <a:buFont typeface="Wingdings" panose="05000000000000000000" charset="0"/>
              <a:buNone/>
            </a:pPr>
            <a:r>
              <a:rPr lang="en-US" altLang="zh-CN" sz="2400" b="1" dirty="0">
                <a:cs typeface="Calibri" panose="020F0502020204030204" pitchFamily="34" charset="0"/>
                <a:sym typeface="+mn-ea"/>
              </a:rPr>
              <a:t>3.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我们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越明白遗产突出的普遍价值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，就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越可能会尊重它们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 latinLnBrk="0">
              <a:lnSpc>
                <a:spcPts val="358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____________we acknowledge the ______________________ of our heritage site, _______________  we are to treat them ____________.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 latinLnBrk="0">
              <a:lnSpc>
                <a:spcPts val="3580"/>
              </a:lnSpc>
              <a:buFont typeface="Wingdings" panose="05000000000000000000" charset="0"/>
              <a:buNone/>
            </a:pP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 fontAlgn="auto" latinLnBrk="0">
              <a:lnSpc>
                <a:spcPts val="3580"/>
              </a:lnSpc>
              <a:buFont typeface="Wingdings" panose="05000000000000000000" charset="0"/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</a:t>
            </a:r>
            <a:r>
              <a:rPr lang="en-US" altLang="zh-CN" sz="2400" b="1" dirty="0">
                <a:cs typeface="Calibri" panose="020F0502020204030204" pitchFamily="34" charset="0"/>
                <a:sym typeface="+mn-ea"/>
              </a:rPr>
              <a:t>人人都有</a:t>
            </a:r>
            <a:r>
              <a:rPr lang="en-US" altLang="zh-CN" sz="2400" b="1" dirty="0">
                <a:solidFill>
                  <a:srgbClr val="FF0000"/>
                </a:solidFill>
                <a:cs typeface="Calibri" panose="020F0502020204030204" pitchFamily="34" charset="0"/>
                <a:sym typeface="+mn-ea"/>
              </a:rPr>
              <a:t>责任尊重，保护文化遗产</a:t>
            </a:r>
            <a:r>
              <a:rPr lang="en-US" altLang="zh-CN" sz="2400" b="1" dirty="0">
                <a:cs typeface="Calibri" panose="020F0502020204030204" pitchFamily="34" charset="0"/>
                <a:sym typeface="+mn-ea"/>
              </a:rPr>
              <a:t>，不仅仅是为了自己，更是为了我们的</a:t>
            </a:r>
            <a:r>
              <a:rPr lang="en-US" altLang="zh-CN" sz="2400" b="1" dirty="0">
                <a:solidFill>
                  <a:srgbClr val="FF0000"/>
                </a:solidFill>
                <a:cs typeface="Calibri" panose="020F0502020204030204" pitchFamily="34" charset="0"/>
                <a:sym typeface="+mn-ea"/>
              </a:rPr>
              <a:t>子孙后代</a:t>
            </a:r>
            <a:r>
              <a:rPr lang="en-US" altLang="zh-CN" sz="2400" b="1" dirty="0">
                <a:cs typeface="Calibri" panose="020F0502020204030204" pitchFamily="34" charset="0"/>
                <a:sym typeface="+mn-ea"/>
              </a:rPr>
              <a:t>。</a:t>
            </a:r>
            <a:endParaRPr lang="en-US" altLang="zh-CN" sz="2400" b="1" dirty="0">
              <a:cs typeface="Calibri" panose="020F0502020204030204" pitchFamily="34" charset="0"/>
            </a:endParaRPr>
          </a:p>
          <a:p>
            <a:pPr marL="0" indent="0" fontAlgn="auto" latinLnBrk="0">
              <a:lnSpc>
                <a:spcPts val="358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We all share a _____ responsibility to __________________them, 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just for ourselves ,but ____________________.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 latinLnBrk="0">
              <a:lnSpc>
                <a:spcPts val="3580"/>
              </a:lnSpc>
              <a:buFont typeface="Wingdings" panose="05000000000000000000" charset="0"/>
              <a:buNone/>
            </a:pP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1505" y="1124585"/>
            <a:ext cx="1722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  <a:sym typeface="+mn-ea"/>
              </a:rPr>
              <a:t>T</a:t>
            </a:r>
            <a:r>
              <a:rPr lang="zh-CN" altLang="en-US" sz="2400" b="1">
                <a:solidFill>
                  <a:srgbClr val="0000FF"/>
                </a:solidFill>
                <a:sym typeface="+mn-ea"/>
              </a:rPr>
              <a:t>he more</a:t>
            </a:r>
            <a:endParaRPr lang="zh-CN" altLang="en-US" sz="2400" b="1">
              <a:solidFill>
                <a:srgbClr val="0000F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27630" y="1628775"/>
            <a:ext cx="20974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  <a:sym typeface="+mn-ea"/>
              </a:rPr>
              <a:t>t</a:t>
            </a:r>
            <a:r>
              <a:rPr lang="zh-CN" altLang="en-US" sz="2400" b="1">
                <a:solidFill>
                  <a:srgbClr val="0000FF"/>
                </a:solidFill>
                <a:sym typeface="+mn-ea"/>
              </a:rPr>
              <a:t>he more</a:t>
            </a:r>
            <a:r>
              <a:rPr lang="en-US" altLang="zh-CN" sz="2400" b="1">
                <a:solidFill>
                  <a:srgbClr val="0000FF"/>
                </a:solidFill>
                <a:sym typeface="+mn-ea"/>
              </a:rPr>
              <a:t> likely </a:t>
            </a:r>
            <a:endParaRPr lang="en-US" altLang="zh-CN" sz="2400" b="1">
              <a:solidFill>
                <a:srgbClr val="0000FF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3215" y="1988820"/>
            <a:ext cx="1859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FF"/>
                </a:solidFill>
                <a:sym typeface="+mn-ea"/>
              </a:rPr>
              <a:t>with respect</a:t>
            </a:r>
            <a:endParaRPr lang="en-US" altLang="zh-CN" sz="2400" b="1">
              <a:solidFill>
                <a:srgbClr val="0000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72000" y="1124585"/>
            <a:ext cx="36753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rgbClr val="0000FF"/>
                </a:solidFill>
                <a:sym typeface="+mn-ea"/>
              </a:rPr>
              <a:t>outstanding universal value</a:t>
            </a:r>
            <a:endParaRPr lang="en-US" altLang="zh-CN" sz="2400" b="1">
              <a:solidFill>
                <a:srgbClr val="0000F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95830" y="3789045"/>
            <a:ext cx="8032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sym typeface="+mn-ea"/>
              </a:rPr>
              <a:t>joint</a:t>
            </a:r>
            <a:endParaRPr lang="zh-CN" altLang="en-US" sz="2400" b="1">
              <a:solidFill>
                <a:srgbClr val="0000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36010" y="4293235"/>
            <a:ext cx="32283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0000FF"/>
                </a:solidFill>
                <a:sym typeface="+mn-ea"/>
              </a:rPr>
              <a:t>for generations to come</a:t>
            </a:r>
            <a:endParaRPr lang="zh-CN" altLang="en-US" sz="2400" b="1">
              <a:solidFill>
                <a:srgbClr val="0000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03800" y="3861435"/>
            <a:ext cx="3021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sym typeface="+mn-ea"/>
              </a:rPr>
              <a:t>respect and preserve </a:t>
            </a:r>
            <a:endParaRPr lang="zh-CN" altLang="en-US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4" grpId="0"/>
      <p:bldP spid="4" grpId="1"/>
      <p:bldP spid="6" grpId="0"/>
      <p:bldP spid="6" grpId="1"/>
      <p:bldP spid="8" grpId="0"/>
      <p:bldP spid="8" grpId="1"/>
      <p:bldP spid="16" grpId="0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6841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570810" y="2564755"/>
            <a:ext cx="7705070" cy="3312460"/>
            <a:chOff x="338346" y="2466415"/>
            <a:chExt cx="8591976" cy="2684991"/>
          </a:xfrm>
        </p:grpSpPr>
        <p:sp>
          <p:nvSpPr>
            <p:cNvPr id="16" name="矩形 15"/>
            <p:cNvSpPr/>
            <p:nvPr>
              <p:custDataLst>
                <p:tags r:id="rId3"/>
              </p:custDataLst>
            </p:nvPr>
          </p:nvSpPr>
          <p:spPr>
            <a:xfrm>
              <a:off x="338346" y="2466415"/>
              <a:ext cx="2684992" cy="2147994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15000" r="-15000"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>
              <p:custDataLst>
                <p:tags r:id="rId5"/>
              </p:custDataLst>
            </p:nvPr>
          </p:nvSpPr>
          <p:spPr>
            <a:xfrm>
              <a:off x="579995" y="4399609"/>
              <a:ext cx="2389643" cy="751797"/>
            </a:xfrm>
            <a:custGeom>
              <a:avLst/>
              <a:gdLst>
                <a:gd name="connsiteX0" fmla="*/ 0 w 2389643"/>
                <a:gd name="connsiteY0" fmla="*/ 0 h 751797"/>
                <a:gd name="connsiteX1" fmla="*/ 1393958 w 2389643"/>
                <a:gd name="connsiteY1" fmla="*/ 0 h 751797"/>
                <a:gd name="connsiteX2" fmla="*/ 1678724 w 2389643"/>
                <a:gd name="connsiteY2" fmla="*/ -80442 h 751797"/>
                <a:gd name="connsiteX3" fmla="*/ 1991369 w 2389643"/>
                <a:gd name="connsiteY3" fmla="*/ 0 h 751797"/>
                <a:gd name="connsiteX4" fmla="*/ 2389643 w 2389643"/>
                <a:gd name="connsiteY4" fmla="*/ 0 h 751797"/>
                <a:gd name="connsiteX5" fmla="*/ 2389643 w 2389643"/>
                <a:gd name="connsiteY5" fmla="*/ 125300 h 751797"/>
                <a:gd name="connsiteX6" fmla="*/ 2389643 w 2389643"/>
                <a:gd name="connsiteY6" fmla="*/ 125300 h 751797"/>
                <a:gd name="connsiteX7" fmla="*/ 2389643 w 2389643"/>
                <a:gd name="connsiteY7" fmla="*/ 313249 h 751797"/>
                <a:gd name="connsiteX8" fmla="*/ 2389643 w 2389643"/>
                <a:gd name="connsiteY8" fmla="*/ 751797 h 751797"/>
                <a:gd name="connsiteX9" fmla="*/ 1991369 w 2389643"/>
                <a:gd name="connsiteY9" fmla="*/ 751797 h 751797"/>
                <a:gd name="connsiteX10" fmla="*/ 1393958 w 2389643"/>
                <a:gd name="connsiteY10" fmla="*/ 751797 h 751797"/>
                <a:gd name="connsiteX11" fmla="*/ 1393958 w 2389643"/>
                <a:gd name="connsiteY11" fmla="*/ 751797 h 751797"/>
                <a:gd name="connsiteX12" fmla="*/ 0 w 2389643"/>
                <a:gd name="connsiteY12" fmla="*/ 751797 h 751797"/>
                <a:gd name="connsiteX13" fmla="*/ 0 w 2389643"/>
                <a:gd name="connsiteY13" fmla="*/ 313249 h 751797"/>
                <a:gd name="connsiteX14" fmla="*/ 0 w 2389643"/>
                <a:gd name="connsiteY14" fmla="*/ 125300 h 751797"/>
                <a:gd name="connsiteX15" fmla="*/ 0 w 2389643"/>
                <a:gd name="connsiteY15" fmla="*/ 125300 h 751797"/>
                <a:gd name="connsiteX16" fmla="*/ 0 w 2389643"/>
                <a:gd name="connsiteY16" fmla="*/ 0 h 75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9643" h="751797">
                  <a:moveTo>
                    <a:pt x="0" y="0"/>
                  </a:moveTo>
                  <a:lnTo>
                    <a:pt x="1393958" y="0"/>
                  </a:lnTo>
                  <a:lnTo>
                    <a:pt x="1678724" y="-80442"/>
                  </a:lnTo>
                  <a:lnTo>
                    <a:pt x="1991369" y="0"/>
                  </a:lnTo>
                  <a:lnTo>
                    <a:pt x="2389643" y="0"/>
                  </a:lnTo>
                  <a:lnTo>
                    <a:pt x="2389643" y="125300"/>
                  </a:lnTo>
                  <a:lnTo>
                    <a:pt x="2389643" y="125300"/>
                  </a:lnTo>
                  <a:lnTo>
                    <a:pt x="2389643" y="313249"/>
                  </a:lnTo>
                  <a:lnTo>
                    <a:pt x="2389643" y="751797"/>
                  </a:lnTo>
                  <a:lnTo>
                    <a:pt x="1991369" y="751797"/>
                  </a:lnTo>
                  <a:lnTo>
                    <a:pt x="1393958" y="751797"/>
                  </a:lnTo>
                  <a:lnTo>
                    <a:pt x="1393958" y="751797"/>
                  </a:lnTo>
                  <a:lnTo>
                    <a:pt x="0" y="751797"/>
                  </a:lnTo>
                  <a:lnTo>
                    <a:pt x="0" y="313249"/>
                  </a:lnTo>
                  <a:lnTo>
                    <a:pt x="0" y="125300"/>
                  </a:lnTo>
                  <a:lnTo>
                    <a:pt x="0" y="1253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865" tIns="62865" rIns="62865" bIns="62865" numCol="1" spcCol="1270" anchor="ctr" anchorCtr="0">
              <a:noAutofit/>
            </a:bodyPr>
            <a:lstStyle/>
            <a:p>
              <a:pPr algn="ctr" defTabSz="73342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50" dirty="0"/>
                <a:t>Peking Opera</a:t>
              </a:r>
              <a:endParaRPr lang="zh-CN" altLang="en-US" sz="1650" dirty="0"/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3291838" y="2466415"/>
              <a:ext cx="2684992" cy="2147994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15000" r="-15000"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2228342"/>
                <a:satOff val="-8397"/>
                <a:lumOff val="2804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>
              <p:custDataLst>
                <p:tags r:id="rId8"/>
              </p:custDataLst>
            </p:nvPr>
          </p:nvSpPr>
          <p:spPr>
            <a:xfrm>
              <a:off x="3533487" y="4399609"/>
              <a:ext cx="2389643" cy="751797"/>
            </a:xfrm>
            <a:custGeom>
              <a:avLst/>
              <a:gdLst>
                <a:gd name="connsiteX0" fmla="*/ 0 w 2389643"/>
                <a:gd name="connsiteY0" fmla="*/ 0 h 751797"/>
                <a:gd name="connsiteX1" fmla="*/ 1393958 w 2389643"/>
                <a:gd name="connsiteY1" fmla="*/ 0 h 751797"/>
                <a:gd name="connsiteX2" fmla="*/ 1678724 w 2389643"/>
                <a:gd name="connsiteY2" fmla="*/ -80442 h 751797"/>
                <a:gd name="connsiteX3" fmla="*/ 1991369 w 2389643"/>
                <a:gd name="connsiteY3" fmla="*/ 0 h 751797"/>
                <a:gd name="connsiteX4" fmla="*/ 2389643 w 2389643"/>
                <a:gd name="connsiteY4" fmla="*/ 0 h 751797"/>
                <a:gd name="connsiteX5" fmla="*/ 2389643 w 2389643"/>
                <a:gd name="connsiteY5" fmla="*/ 125300 h 751797"/>
                <a:gd name="connsiteX6" fmla="*/ 2389643 w 2389643"/>
                <a:gd name="connsiteY6" fmla="*/ 125300 h 751797"/>
                <a:gd name="connsiteX7" fmla="*/ 2389643 w 2389643"/>
                <a:gd name="connsiteY7" fmla="*/ 313249 h 751797"/>
                <a:gd name="connsiteX8" fmla="*/ 2389643 w 2389643"/>
                <a:gd name="connsiteY8" fmla="*/ 751797 h 751797"/>
                <a:gd name="connsiteX9" fmla="*/ 1991369 w 2389643"/>
                <a:gd name="connsiteY9" fmla="*/ 751797 h 751797"/>
                <a:gd name="connsiteX10" fmla="*/ 1393958 w 2389643"/>
                <a:gd name="connsiteY10" fmla="*/ 751797 h 751797"/>
                <a:gd name="connsiteX11" fmla="*/ 1393958 w 2389643"/>
                <a:gd name="connsiteY11" fmla="*/ 751797 h 751797"/>
                <a:gd name="connsiteX12" fmla="*/ 0 w 2389643"/>
                <a:gd name="connsiteY12" fmla="*/ 751797 h 751797"/>
                <a:gd name="connsiteX13" fmla="*/ 0 w 2389643"/>
                <a:gd name="connsiteY13" fmla="*/ 313249 h 751797"/>
                <a:gd name="connsiteX14" fmla="*/ 0 w 2389643"/>
                <a:gd name="connsiteY14" fmla="*/ 125300 h 751797"/>
                <a:gd name="connsiteX15" fmla="*/ 0 w 2389643"/>
                <a:gd name="connsiteY15" fmla="*/ 125300 h 751797"/>
                <a:gd name="connsiteX16" fmla="*/ 0 w 2389643"/>
                <a:gd name="connsiteY16" fmla="*/ 0 h 75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9643" h="751797">
                  <a:moveTo>
                    <a:pt x="0" y="0"/>
                  </a:moveTo>
                  <a:lnTo>
                    <a:pt x="1393958" y="0"/>
                  </a:lnTo>
                  <a:lnTo>
                    <a:pt x="1678724" y="-80442"/>
                  </a:lnTo>
                  <a:lnTo>
                    <a:pt x="1991369" y="0"/>
                  </a:lnTo>
                  <a:lnTo>
                    <a:pt x="2389643" y="0"/>
                  </a:lnTo>
                  <a:lnTo>
                    <a:pt x="2389643" y="125300"/>
                  </a:lnTo>
                  <a:lnTo>
                    <a:pt x="2389643" y="125300"/>
                  </a:lnTo>
                  <a:lnTo>
                    <a:pt x="2389643" y="313249"/>
                  </a:lnTo>
                  <a:lnTo>
                    <a:pt x="2389643" y="751797"/>
                  </a:lnTo>
                  <a:lnTo>
                    <a:pt x="1991369" y="751797"/>
                  </a:lnTo>
                  <a:lnTo>
                    <a:pt x="1393958" y="751797"/>
                  </a:lnTo>
                  <a:lnTo>
                    <a:pt x="1393958" y="751797"/>
                  </a:lnTo>
                  <a:lnTo>
                    <a:pt x="0" y="751797"/>
                  </a:lnTo>
                  <a:lnTo>
                    <a:pt x="0" y="313249"/>
                  </a:lnTo>
                  <a:lnTo>
                    <a:pt x="0" y="125300"/>
                  </a:lnTo>
                  <a:lnTo>
                    <a:pt x="0" y="1253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761"/>
                <a:lumOff val="-3877"/>
                <a:alphaOff val="0"/>
              </a:schemeClr>
            </a:fillRef>
            <a:effectRef idx="0">
              <a:schemeClr val="accent5">
                <a:hueOff val="-2252848"/>
                <a:satOff val="-5761"/>
                <a:lumOff val="-387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865" tIns="62865" rIns="62865" bIns="62865" numCol="1" spcCol="1270" anchor="ctr" anchorCtr="0">
              <a:noAutofit/>
            </a:bodyPr>
            <a:lstStyle/>
            <a:p>
              <a:pPr algn="ctr" defTabSz="73342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50"/>
                <a:t>Chinese Calligraphy</a:t>
              </a:r>
              <a:endParaRPr lang="zh-CN" altLang="en-US" sz="1650"/>
            </a:p>
          </p:txBody>
        </p:sp>
        <p:sp>
          <p:nvSpPr>
            <p:cNvPr id="20" name="矩形 19"/>
            <p:cNvSpPr/>
            <p:nvPr>
              <p:custDataLst>
                <p:tags r:id="rId9"/>
              </p:custDataLst>
            </p:nvPr>
          </p:nvSpPr>
          <p:spPr>
            <a:xfrm>
              <a:off x="6245330" y="2466415"/>
              <a:ext cx="2684992" cy="2147994"/>
            </a:xfrm>
            <a:prstGeom prst="rect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15000" r="-15000"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4456683"/>
                <a:satOff val="-16838"/>
                <a:lumOff val="560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>
              <p:custDataLst>
                <p:tags r:id="rId11"/>
              </p:custDataLst>
            </p:nvPr>
          </p:nvSpPr>
          <p:spPr>
            <a:xfrm>
              <a:off x="6486979" y="4399609"/>
              <a:ext cx="2389643" cy="751797"/>
            </a:xfrm>
            <a:custGeom>
              <a:avLst/>
              <a:gdLst>
                <a:gd name="connsiteX0" fmla="*/ 0 w 2389643"/>
                <a:gd name="connsiteY0" fmla="*/ 0 h 751797"/>
                <a:gd name="connsiteX1" fmla="*/ 1393958 w 2389643"/>
                <a:gd name="connsiteY1" fmla="*/ 0 h 751797"/>
                <a:gd name="connsiteX2" fmla="*/ 1678724 w 2389643"/>
                <a:gd name="connsiteY2" fmla="*/ -80442 h 751797"/>
                <a:gd name="connsiteX3" fmla="*/ 1991369 w 2389643"/>
                <a:gd name="connsiteY3" fmla="*/ 0 h 751797"/>
                <a:gd name="connsiteX4" fmla="*/ 2389643 w 2389643"/>
                <a:gd name="connsiteY4" fmla="*/ 0 h 751797"/>
                <a:gd name="connsiteX5" fmla="*/ 2389643 w 2389643"/>
                <a:gd name="connsiteY5" fmla="*/ 125300 h 751797"/>
                <a:gd name="connsiteX6" fmla="*/ 2389643 w 2389643"/>
                <a:gd name="connsiteY6" fmla="*/ 125300 h 751797"/>
                <a:gd name="connsiteX7" fmla="*/ 2389643 w 2389643"/>
                <a:gd name="connsiteY7" fmla="*/ 313249 h 751797"/>
                <a:gd name="connsiteX8" fmla="*/ 2389643 w 2389643"/>
                <a:gd name="connsiteY8" fmla="*/ 751797 h 751797"/>
                <a:gd name="connsiteX9" fmla="*/ 1991369 w 2389643"/>
                <a:gd name="connsiteY9" fmla="*/ 751797 h 751797"/>
                <a:gd name="connsiteX10" fmla="*/ 1393958 w 2389643"/>
                <a:gd name="connsiteY10" fmla="*/ 751797 h 751797"/>
                <a:gd name="connsiteX11" fmla="*/ 1393958 w 2389643"/>
                <a:gd name="connsiteY11" fmla="*/ 751797 h 751797"/>
                <a:gd name="connsiteX12" fmla="*/ 0 w 2389643"/>
                <a:gd name="connsiteY12" fmla="*/ 751797 h 751797"/>
                <a:gd name="connsiteX13" fmla="*/ 0 w 2389643"/>
                <a:gd name="connsiteY13" fmla="*/ 313249 h 751797"/>
                <a:gd name="connsiteX14" fmla="*/ 0 w 2389643"/>
                <a:gd name="connsiteY14" fmla="*/ 125300 h 751797"/>
                <a:gd name="connsiteX15" fmla="*/ 0 w 2389643"/>
                <a:gd name="connsiteY15" fmla="*/ 125300 h 751797"/>
                <a:gd name="connsiteX16" fmla="*/ 0 w 2389643"/>
                <a:gd name="connsiteY16" fmla="*/ 0 h 75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9643" h="751797">
                  <a:moveTo>
                    <a:pt x="0" y="0"/>
                  </a:moveTo>
                  <a:lnTo>
                    <a:pt x="1393958" y="0"/>
                  </a:lnTo>
                  <a:lnTo>
                    <a:pt x="1678724" y="-80442"/>
                  </a:lnTo>
                  <a:lnTo>
                    <a:pt x="1991369" y="0"/>
                  </a:lnTo>
                  <a:lnTo>
                    <a:pt x="2389643" y="0"/>
                  </a:lnTo>
                  <a:lnTo>
                    <a:pt x="2389643" y="125300"/>
                  </a:lnTo>
                  <a:lnTo>
                    <a:pt x="2389643" y="125300"/>
                  </a:lnTo>
                  <a:lnTo>
                    <a:pt x="2389643" y="313249"/>
                  </a:lnTo>
                  <a:lnTo>
                    <a:pt x="2389643" y="751797"/>
                  </a:lnTo>
                  <a:lnTo>
                    <a:pt x="1991369" y="751797"/>
                  </a:lnTo>
                  <a:lnTo>
                    <a:pt x="1393958" y="751797"/>
                  </a:lnTo>
                  <a:lnTo>
                    <a:pt x="1393958" y="751797"/>
                  </a:lnTo>
                  <a:lnTo>
                    <a:pt x="0" y="751797"/>
                  </a:lnTo>
                  <a:lnTo>
                    <a:pt x="0" y="313249"/>
                  </a:lnTo>
                  <a:lnTo>
                    <a:pt x="0" y="125300"/>
                  </a:lnTo>
                  <a:lnTo>
                    <a:pt x="0" y="1253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505695"/>
                <a:satOff val="-11568"/>
                <a:lumOff val="-7798"/>
                <a:alphaOff val="0"/>
              </a:schemeClr>
            </a:fillRef>
            <a:effectRef idx="0">
              <a:schemeClr val="accent5">
                <a:hueOff val="-4505695"/>
                <a:satOff val="-11568"/>
                <a:lumOff val="-779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865" tIns="62865" rIns="62865" bIns="62865" numCol="1" spcCol="1270" anchor="ctr" anchorCtr="0">
              <a:noAutofit/>
            </a:bodyPr>
            <a:lstStyle/>
            <a:p>
              <a:pPr algn="ctr" defTabSz="733425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50"/>
                <a:t>Chinese Paper-cutting</a:t>
              </a:r>
              <a:endParaRPr lang="zh-CN" altLang="en-US" sz="165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55650" y="404495"/>
            <a:ext cx="7910195" cy="104584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ysDash"/>
            <a:miter lim="800000"/>
          </a:ln>
        </p:spPr>
        <p:txBody>
          <a:bodyPr/>
          <a:lstStyle>
            <a:defPPr>
              <a:defRPr lang="zh-CN"/>
            </a:defPPr>
            <a:lvl1pPr marL="0" indent="0">
              <a:spcBef>
                <a:spcPct val="20000"/>
              </a:spcBef>
              <a:buFontTx/>
              <a:buNone/>
              <a:defRPr kumimoji="1" sz="3200" kern="0">
                <a:latin typeface="+mn-lt"/>
                <a:ea typeface="+mn-ea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+mn-lt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9pPr>
          </a:lstStyle>
          <a:p>
            <a:pPr marL="0" indent="0" latinLnBrk="0">
              <a:lnSpc>
                <a:spcPts val="3080"/>
              </a:lnSpc>
            </a:pPr>
            <a:r>
              <a:rPr lang="en-US" altLang="zh-CN" sz="2400" b="1" dirty="0">
                <a:sym typeface="+mn-ea"/>
              </a:rPr>
              <a:t>Cultural heritage is more than cultural relics, but also </a:t>
            </a:r>
            <a:endParaRPr lang="en-US" altLang="zh-CN" sz="2400" b="1" dirty="0"/>
          </a:p>
          <a:p>
            <a:pPr marL="0" indent="0" latinLnBrk="0">
              <a:lnSpc>
                <a:spcPts val="3080"/>
              </a:lnSpc>
            </a:pPr>
            <a:r>
              <a:rPr lang="en-US" altLang="zh-CN" sz="2400" b="1" dirty="0"/>
              <a:t> traditions, customs, and knowledge etc....</a:t>
            </a:r>
            <a:endParaRPr lang="en-US" altLang="zh-CN" sz="26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>
            <p:custDataLst>
              <p:tags r:id="rId1"/>
            </p:custDataLst>
          </p:nvPr>
        </p:nvSpPr>
        <p:spPr>
          <a:xfrm>
            <a:off x="539750" y="1052830"/>
            <a:ext cx="3242310" cy="3361055"/>
          </a:xfrm>
          <a:custGeom>
            <a:avLst/>
            <a:gdLst>
              <a:gd name="connsiteX0" fmla="*/ 258603 w 4330384"/>
              <a:gd name="connsiteY0" fmla="*/ 0 h 3232540"/>
              <a:gd name="connsiteX1" fmla="*/ 4071781 w 4330384"/>
              <a:gd name="connsiteY1" fmla="*/ 0 h 3232540"/>
              <a:gd name="connsiteX2" fmla="*/ 4330384 w 4330384"/>
              <a:gd name="connsiteY2" fmla="*/ 258603 h 3232540"/>
              <a:gd name="connsiteX3" fmla="*/ 4330384 w 4330384"/>
              <a:gd name="connsiteY3" fmla="*/ 3232540 h 3232540"/>
              <a:gd name="connsiteX4" fmla="*/ 4330384 w 4330384"/>
              <a:gd name="connsiteY4" fmla="*/ 3232540 h 3232540"/>
              <a:gd name="connsiteX5" fmla="*/ 0 w 4330384"/>
              <a:gd name="connsiteY5" fmla="*/ 3232540 h 3232540"/>
              <a:gd name="connsiteX6" fmla="*/ 0 w 4330384"/>
              <a:gd name="connsiteY6" fmla="*/ 3232540 h 3232540"/>
              <a:gd name="connsiteX7" fmla="*/ 0 w 4330384"/>
              <a:gd name="connsiteY7" fmla="*/ 258603 h 3232540"/>
              <a:gd name="connsiteX8" fmla="*/ 258603 w 4330384"/>
              <a:gd name="connsiteY8" fmla="*/ 0 h 323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384" h="3232540">
                <a:moveTo>
                  <a:pt x="258603" y="0"/>
                </a:moveTo>
                <a:lnTo>
                  <a:pt x="4071781" y="0"/>
                </a:lnTo>
                <a:cubicBezTo>
                  <a:pt x="4214603" y="0"/>
                  <a:pt x="4330384" y="115781"/>
                  <a:pt x="4330384" y="258603"/>
                </a:cubicBezTo>
                <a:lnTo>
                  <a:pt x="4330384" y="3232540"/>
                </a:lnTo>
                <a:lnTo>
                  <a:pt x="4330384" y="3232540"/>
                </a:lnTo>
                <a:lnTo>
                  <a:pt x="0" y="3232540"/>
                </a:lnTo>
                <a:lnTo>
                  <a:pt x="0" y="3232540"/>
                </a:lnTo>
                <a:lnTo>
                  <a:pt x="0" y="258603"/>
                </a:lnTo>
                <a:cubicBezTo>
                  <a:pt x="0" y="115781"/>
                  <a:pt x="115781" y="0"/>
                  <a:pt x="258603" y="0"/>
                </a:cubicBezTo>
                <a:close/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5857" tIns="113957" rIns="75857" bIns="19050" numCol="1" spcCol="1270" anchor="t" anchorCtr="0">
            <a:noAutofit/>
          </a:bodyPr>
          <a:lstStyle/>
          <a:p>
            <a:pPr marL="171450" lvl="1" indent="-171450" defTabSz="666750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sz="2000" b="1">
                <a:solidFill>
                  <a:srgbClr val="005F5B"/>
                </a:solidFill>
              </a:rPr>
              <a:t>Although paper cutting is popular around the globe, only Chinese paper cutting was on the UNESCO Intangible Cultural Heritage (ICH) lists, because it has a history of more than 1,500 years and  it </a:t>
            </a:r>
            <a:r>
              <a:rPr lang="en-US" sz="2000" b="1">
                <a:solidFill>
                  <a:srgbClr val="C00000"/>
                </a:solidFill>
              </a:rPr>
              <a:t>represents cultural values</a:t>
            </a:r>
            <a:r>
              <a:rPr lang="en-US" sz="2000" b="1">
                <a:solidFill>
                  <a:srgbClr val="005F5B"/>
                </a:solidFill>
              </a:rPr>
              <a:t> of the people throughout China.</a:t>
            </a:r>
            <a:endParaRPr lang="en-US" sz="2000" b="1">
              <a:solidFill>
                <a:srgbClr val="005F5B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40158" y="476871"/>
            <a:ext cx="866417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intangible cultural heritage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descriptive words+ functions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任意多边形: 形状 4"/>
          <p:cNvSpPr/>
          <p:nvPr>
            <p:custDataLst>
              <p:tags r:id="rId3"/>
            </p:custDataLst>
          </p:nvPr>
        </p:nvSpPr>
        <p:spPr>
          <a:xfrm>
            <a:off x="467360" y="4437380"/>
            <a:ext cx="3343910" cy="1024255"/>
          </a:xfrm>
          <a:custGeom>
            <a:avLst/>
            <a:gdLst>
              <a:gd name="connsiteX0" fmla="*/ 0 w 4330384"/>
              <a:gd name="connsiteY0" fmla="*/ 0 h 1389992"/>
              <a:gd name="connsiteX1" fmla="*/ 4330384 w 4330384"/>
              <a:gd name="connsiteY1" fmla="*/ 0 h 1389992"/>
              <a:gd name="connsiteX2" fmla="*/ 4330384 w 4330384"/>
              <a:gd name="connsiteY2" fmla="*/ 1389992 h 1389992"/>
              <a:gd name="connsiteX3" fmla="*/ 0 w 4330384"/>
              <a:gd name="connsiteY3" fmla="*/ 1389992 h 1389992"/>
              <a:gd name="connsiteX4" fmla="*/ 0 w 4330384"/>
              <a:gd name="connsiteY4" fmla="*/ 0 h 138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0384" h="1389992">
                <a:moveTo>
                  <a:pt x="0" y="0"/>
                </a:moveTo>
                <a:lnTo>
                  <a:pt x="4330384" y="0"/>
                </a:lnTo>
                <a:lnTo>
                  <a:pt x="4330384" y="1389992"/>
                </a:lnTo>
                <a:lnTo>
                  <a:pt x="0" y="138999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590" tIns="0" rIns="1010144" bIns="0" numCol="1" spcCol="1270" anchor="ctr" anchorCtr="0">
            <a:noAutofit/>
          </a:bodyPr>
          <a:lstStyle/>
          <a:p>
            <a:pPr defTabSz="1733550">
              <a:lnSpc>
                <a:spcPct val="90000"/>
              </a:lnSpc>
              <a:spcAft>
                <a:spcPct val="35000"/>
              </a:spcAft>
            </a:pPr>
            <a:r>
              <a:rPr lang="en-US" sz="3900" b="1">
                <a:solidFill>
                  <a:schemeClr val="bg1"/>
                </a:solidFill>
              </a:rPr>
              <a:t>Paper- Cutting </a:t>
            </a:r>
            <a:endParaRPr lang="zh-CN" altLang="en-US" sz="3900" b="1">
              <a:solidFill>
                <a:schemeClr val="bg1"/>
              </a:solidFill>
            </a:endParaRPr>
          </a:p>
        </p:txBody>
      </p:sp>
      <p:sp>
        <p:nvSpPr>
          <p:cNvPr id="6" name="椭圆 5"/>
          <p:cNvSpPr/>
          <p:nvPr>
            <p:custDataLst>
              <p:tags r:id="rId4"/>
            </p:custDataLst>
          </p:nvPr>
        </p:nvSpPr>
        <p:spPr>
          <a:xfrm>
            <a:off x="2484120" y="4437380"/>
            <a:ext cx="1294765" cy="1116330"/>
          </a:xfrm>
          <a:prstGeom prst="ellipse">
            <a:avLst/>
          </a:prstGeom>
          <a:blipFill>
            <a:blip r:embed="rId5"/>
            <a:stretch>
              <a:fillRect l="-12000" r="-12000"/>
            </a:stretch>
          </a:blipFill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7" name="任意多边形: 形状 6"/>
          <p:cNvSpPr/>
          <p:nvPr>
            <p:custDataLst>
              <p:tags r:id="rId6"/>
            </p:custDataLst>
          </p:nvPr>
        </p:nvSpPr>
        <p:spPr>
          <a:xfrm>
            <a:off x="4121150" y="1203325"/>
            <a:ext cx="4928870" cy="4337050"/>
          </a:xfrm>
          <a:custGeom>
            <a:avLst/>
            <a:gdLst>
              <a:gd name="connsiteX0" fmla="*/ 258603 w 4330384"/>
              <a:gd name="connsiteY0" fmla="*/ 0 h 3232540"/>
              <a:gd name="connsiteX1" fmla="*/ 4071781 w 4330384"/>
              <a:gd name="connsiteY1" fmla="*/ 0 h 3232540"/>
              <a:gd name="connsiteX2" fmla="*/ 4330384 w 4330384"/>
              <a:gd name="connsiteY2" fmla="*/ 258603 h 3232540"/>
              <a:gd name="connsiteX3" fmla="*/ 4330384 w 4330384"/>
              <a:gd name="connsiteY3" fmla="*/ 3232540 h 3232540"/>
              <a:gd name="connsiteX4" fmla="*/ 4330384 w 4330384"/>
              <a:gd name="connsiteY4" fmla="*/ 3232540 h 3232540"/>
              <a:gd name="connsiteX5" fmla="*/ 0 w 4330384"/>
              <a:gd name="connsiteY5" fmla="*/ 3232540 h 3232540"/>
              <a:gd name="connsiteX6" fmla="*/ 0 w 4330384"/>
              <a:gd name="connsiteY6" fmla="*/ 3232540 h 3232540"/>
              <a:gd name="connsiteX7" fmla="*/ 0 w 4330384"/>
              <a:gd name="connsiteY7" fmla="*/ 258603 h 3232540"/>
              <a:gd name="connsiteX8" fmla="*/ 258603 w 4330384"/>
              <a:gd name="connsiteY8" fmla="*/ 0 h 323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30384" h="3232540">
                <a:moveTo>
                  <a:pt x="258603" y="0"/>
                </a:moveTo>
                <a:lnTo>
                  <a:pt x="4071781" y="0"/>
                </a:lnTo>
                <a:cubicBezTo>
                  <a:pt x="4214603" y="0"/>
                  <a:pt x="4330384" y="115781"/>
                  <a:pt x="4330384" y="258603"/>
                </a:cubicBezTo>
                <a:lnTo>
                  <a:pt x="4330384" y="3232540"/>
                </a:lnTo>
                <a:lnTo>
                  <a:pt x="4330384" y="3232540"/>
                </a:lnTo>
                <a:lnTo>
                  <a:pt x="0" y="3232540"/>
                </a:lnTo>
                <a:lnTo>
                  <a:pt x="0" y="3232540"/>
                </a:lnTo>
                <a:lnTo>
                  <a:pt x="0" y="258603"/>
                </a:lnTo>
                <a:cubicBezTo>
                  <a:pt x="0" y="115781"/>
                  <a:pt x="115781" y="0"/>
                  <a:pt x="258603" y="0"/>
                </a:cubicBezTo>
                <a:close/>
              </a:path>
            </a:pathLst>
          </a:custGeom>
          <a:ln>
            <a:solidFill>
              <a:srgbClr val="005F5B"/>
            </a:solidFill>
          </a:ln>
        </p:spPr>
        <p:style>
          <a:lnRef idx="2">
            <a:schemeClr val="accent5">
              <a:hueOff val="-6758543"/>
              <a:satOff val="-17373"/>
              <a:lumOff val="-11719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5857" tIns="113957" rIns="75857" bIns="19050" numCol="1" spcCol="1270" anchor="t" anchorCtr="0">
            <a:noAutofit/>
          </a:bodyPr>
          <a:lstStyle/>
          <a:p>
            <a:pPr marL="0" indent="0" fontAlgn="auto" latinLnBrk="0">
              <a:lnSpc>
                <a:spcPts val="2380"/>
              </a:lnSpc>
              <a:spcBef>
                <a:spcPts val="0"/>
              </a:spcBef>
            </a:pPr>
            <a:r>
              <a:rPr lang="en-US" sz="2000" b="1">
                <a:solidFill>
                  <a:srgbClr val="005F5B"/>
                </a:solidFill>
                <a:sym typeface="+mn-ea"/>
              </a:rPr>
              <a:t>It is an ______________ part of our culture that dates back to thousands of years. __________(feature) diverse and distinctive styles, Chinese calligraphy ________ tools and materials are well-known _____________________________(</a:t>
            </a:r>
            <a:r>
              <a:rPr lang="zh-CN" altLang="en-US" sz="2000" b="1">
                <a:solidFill>
                  <a:srgbClr val="005F5B"/>
                </a:solidFill>
                <a:sym typeface="+mn-ea"/>
              </a:rPr>
              <a:t>文房四宝</a:t>
            </a:r>
            <a:r>
              <a:rPr lang="en-US" sz="2000" b="1">
                <a:solidFill>
                  <a:srgbClr val="005F5B"/>
                </a:solidFill>
                <a:sym typeface="+mn-ea"/>
              </a:rPr>
              <a:t>), conveys the writer’s unique characters, rich thoughts and emotions. </a:t>
            </a:r>
            <a:endParaRPr lang="en-US" sz="2000" b="1">
              <a:solidFill>
                <a:srgbClr val="005F5B"/>
              </a:solidFill>
              <a:sym typeface="+mn-ea"/>
            </a:endParaRPr>
          </a:p>
          <a:p>
            <a:pPr marL="0" indent="0" fontAlgn="auto" latinLnBrk="0">
              <a:lnSpc>
                <a:spcPts val="2380"/>
              </a:lnSpc>
              <a:spcBef>
                <a:spcPts val="0"/>
              </a:spcBef>
            </a:pPr>
            <a:r>
              <a:rPr lang="en-US" sz="2000" b="1">
                <a:solidFill>
                  <a:srgbClr val="005F5B"/>
                </a:solidFill>
                <a:sym typeface="+mn-ea"/>
              </a:rPr>
              <a:t>Not only does it _________________________________ </a:t>
            </a:r>
            <a:endParaRPr lang="en-US" sz="2000" b="1">
              <a:solidFill>
                <a:srgbClr val="005F5B"/>
              </a:solidFill>
              <a:sym typeface="+mn-ea"/>
            </a:endParaRPr>
          </a:p>
          <a:p>
            <a:pPr marL="0" indent="0" fontAlgn="auto" latinLnBrk="0">
              <a:lnSpc>
                <a:spcPts val="2380"/>
              </a:lnSpc>
              <a:spcBef>
                <a:spcPts val="0"/>
              </a:spcBef>
            </a:pPr>
            <a:r>
              <a:rPr lang="en-US" sz="2000" b="1">
                <a:solidFill>
                  <a:srgbClr val="005F5B"/>
                </a:solidFill>
                <a:sym typeface="+mn-ea"/>
              </a:rPr>
              <a:t>but also _______________________________.</a:t>
            </a:r>
            <a:endParaRPr lang="en-US" sz="2000" b="1">
              <a:solidFill>
                <a:srgbClr val="005F5B"/>
              </a:solidFill>
            </a:endParaRPr>
          </a:p>
        </p:txBody>
      </p:sp>
      <p:sp>
        <p:nvSpPr>
          <p:cNvPr id="2" name="任意多边形: 形状 7"/>
          <p:cNvSpPr/>
          <p:nvPr>
            <p:custDataLst>
              <p:tags r:id="rId7"/>
            </p:custDataLst>
          </p:nvPr>
        </p:nvSpPr>
        <p:spPr>
          <a:xfrm>
            <a:off x="4120515" y="5540375"/>
            <a:ext cx="4743450" cy="1024255"/>
          </a:xfrm>
          <a:custGeom>
            <a:avLst/>
            <a:gdLst>
              <a:gd name="connsiteX0" fmla="*/ 0 w 4330384"/>
              <a:gd name="connsiteY0" fmla="*/ 0 h 1389992"/>
              <a:gd name="connsiteX1" fmla="*/ 4330384 w 4330384"/>
              <a:gd name="connsiteY1" fmla="*/ 0 h 1389992"/>
              <a:gd name="connsiteX2" fmla="*/ 4330384 w 4330384"/>
              <a:gd name="connsiteY2" fmla="*/ 1389992 h 1389992"/>
              <a:gd name="connsiteX3" fmla="*/ 0 w 4330384"/>
              <a:gd name="connsiteY3" fmla="*/ 1389992 h 1389992"/>
              <a:gd name="connsiteX4" fmla="*/ 0 w 4330384"/>
              <a:gd name="connsiteY4" fmla="*/ 0 h 138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0384" h="1389992">
                <a:moveTo>
                  <a:pt x="0" y="0"/>
                </a:moveTo>
                <a:lnTo>
                  <a:pt x="4330384" y="0"/>
                </a:lnTo>
                <a:lnTo>
                  <a:pt x="4330384" y="1389992"/>
                </a:lnTo>
                <a:lnTo>
                  <a:pt x="0" y="1389992"/>
                </a:lnTo>
                <a:lnTo>
                  <a:pt x="0" y="0"/>
                </a:lnTo>
                <a:close/>
              </a:path>
            </a:pathLst>
          </a:custGeom>
          <a:solidFill>
            <a:srgbClr val="005F5B"/>
          </a:solidFill>
        </p:spPr>
        <p:style>
          <a:lnRef idx="2">
            <a:schemeClr val="accent5">
              <a:hueOff val="-6758543"/>
              <a:satOff val="-17371"/>
              <a:lumOff val="-11717"/>
              <a:alphaOff val="0"/>
            </a:schemeClr>
          </a:lnRef>
          <a:fillRef idx="1">
            <a:schemeClr val="accent5">
              <a:hueOff val="-6758543"/>
              <a:satOff val="-17371"/>
              <a:lumOff val="-11717"/>
              <a:alphaOff val="0"/>
            </a:schemeClr>
          </a:fillRef>
          <a:effectRef idx="0">
            <a:schemeClr val="accent5">
              <a:hueOff val="-6758543"/>
              <a:satOff val="-17371"/>
              <a:lumOff val="-1171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590" tIns="0" rIns="1010144" bIns="0" numCol="1" spcCol="1270" anchor="ctr" anchorCtr="0">
            <a:noAutofit/>
          </a:bodyPr>
          <a:lstStyle/>
          <a:p>
            <a:pPr defTabSz="1733550">
              <a:lnSpc>
                <a:spcPct val="90000"/>
              </a:lnSpc>
              <a:spcAft>
                <a:spcPct val="35000"/>
              </a:spcAft>
            </a:pPr>
            <a:r>
              <a:rPr lang="en-US" altLang="zh-CN" sz="3900" b="1">
                <a:solidFill>
                  <a:schemeClr val="bg1"/>
                </a:solidFill>
              </a:rPr>
              <a:t>calligraphy</a:t>
            </a:r>
            <a:endParaRPr lang="zh-CN" altLang="en-US" sz="39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2405" y="5517515"/>
            <a:ext cx="1245870" cy="11614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11955" y="3940175"/>
            <a:ext cx="484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sym typeface="+mn-ea"/>
              </a:rPr>
              <a:t>reflect the beauty and elegance</a:t>
            </a:r>
            <a:r>
              <a:rPr lang="en-US" sz="1800" b="1">
                <a:solidFill>
                  <a:srgbClr val="005F5B"/>
                </a:solidFill>
                <a:sym typeface="+mn-ea"/>
              </a:rPr>
              <a:t> </a:t>
            </a:r>
            <a:r>
              <a:rPr lang="en-US" sz="1800" b="1">
                <a:solidFill>
                  <a:srgbClr val="C00000"/>
                </a:solidFill>
                <a:sym typeface="+mn-ea"/>
              </a:rPr>
              <a:t>of the Chinese language</a:t>
            </a:r>
            <a:endParaRPr lang="en-US" sz="1800" b="1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25290" y="4581525"/>
            <a:ext cx="4918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C00000"/>
                </a:solidFill>
                <a:sym typeface="+mn-ea"/>
              </a:rPr>
              <a:t>embodies the spirit and philosophy </a:t>
            </a:r>
            <a:r>
              <a:rPr lang="en-US" sz="1800" b="1">
                <a:solidFill>
                  <a:srgbClr val="C00000"/>
                </a:solidFill>
                <a:sym typeface="+mn-ea"/>
              </a:rPr>
              <a:t>of our people</a:t>
            </a:r>
            <a:endParaRPr lang="en-US" sz="1800" b="1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84345" y="1844675"/>
            <a:ext cx="1100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sym typeface="+mn-ea"/>
              </a:rPr>
              <a:t>Featuring</a:t>
            </a:r>
            <a:endParaRPr lang="en-US" sz="1800" b="1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20560" y="2132965"/>
            <a:ext cx="1058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sym typeface="+mn-ea"/>
              </a:rPr>
              <a:t>whose</a:t>
            </a:r>
            <a:endParaRPr lang="en-US" sz="1800" b="1">
              <a:solidFill>
                <a:srgbClr val="C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60290" y="1207135"/>
            <a:ext cx="2284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sym typeface="+mn-ea"/>
              </a:rPr>
              <a:t>integral/inseparable</a:t>
            </a:r>
            <a:endParaRPr lang="en-US" sz="1800" b="1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40200" y="2781300"/>
            <a:ext cx="4220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sym typeface="+mn-ea"/>
              </a:rPr>
              <a:t>“the Four Treasures of the Chinese Study”</a:t>
            </a:r>
            <a:endParaRPr lang="en-US" sz="1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/>
      <p:bldP spid="10" grpId="1"/>
      <p:bldP spid="5" grpId="0" animBg="1"/>
      <p:bldP spid="5" grpId="1" animBg="1"/>
      <p:bldP spid="6" grpId="0" animBg="1"/>
      <p:bldP spid="6" grpId="1" animBg="1"/>
      <p:bldP spid="7" grpId="0" bldLvl="0" animBg="1"/>
      <p:bldP spid="7" grpId="1" animBg="1"/>
      <p:bldP spid="2" grpId="0" bldLvl="0" animBg="1"/>
      <p:bldP spid="2" grpId="1" animBg="1"/>
      <p:bldP spid="9" grpId="0"/>
      <p:bldP spid="9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84692" y="142753"/>
            <a:ext cx="815854" cy="734398"/>
            <a:chOff x="245137" y="290335"/>
            <a:chExt cx="815854" cy="734398"/>
          </a:xfrm>
        </p:grpSpPr>
        <p:sp>
          <p:nvSpPr>
            <p:cNvPr id="10" name="椭圆 9"/>
            <p:cNvSpPr/>
            <p:nvPr/>
          </p:nvSpPr>
          <p:spPr>
            <a:xfrm>
              <a:off x="245137" y="290335"/>
              <a:ext cx="815854" cy="734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127000" dir="8100000" algn="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10883" y="361383"/>
              <a:ext cx="684361" cy="600229"/>
            </a:xfrm>
            <a:prstGeom prst="ellipse">
              <a:avLst/>
            </a:prstGeom>
            <a:solidFill>
              <a:srgbClr val="DB3D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3442" y="167699"/>
            <a:ext cx="639289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Practice</a:t>
            </a:r>
            <a:endParaRPr lang="en-US" altLang="zh-CN" sz="3600" b="1" dirty="0"/>
          </a:p>
        </p:txBody>
      </p:sp>
      <p:sp>
        <p:nvSpPr>
          <p:cNvPr id="20" name="文本框 19"/>
          <p:cNvSpPr txBox="1"/>
          <p:nvPr/>
        </p:nvSpPr>
        <p:spPr>
          <a:xfrm>
            <a:off x="184785" y="1052830"/>
            <a:ext cx="8883650" cy="219583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>
            <a:noAutofit/>
          </a:bodyPr>
          <a:lstStyle/>
          <a:p>
            <a:pPr marL="0" indent="662940" algn="just" latinLnBrk="0">
              <a:lnSpc>
                <a:spcPts val="2580"/>
              </a:lnSpc>
              <a:spcAft>
                <a:spcPts val="0"/>
              </a:spcAft>
            </a:pP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你班英语课上将举行主题为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“Let’s protect cultural heritage around us”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的英语演讲比赛，请你写一篇演讲稿参赛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,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内容包括：</a:t>
            </a:r>
            <a:endParaRPr lang="zh-CN" altLang="zh-CN" sz="240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marL="0" indent="662940" algn="just" latinLnBrk="0">
              <a:lnSpc>
                <a:spcPts val="2580"/>
              </a:lnSpc>
              <a:spcAft>
                <a:spcPts val="0"/>
              </a:spcAft>
            </a:pP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1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．说明保护文化遗产的重要性；</a:t>
            </a:r>
            <a:endParaRPr lang="zh-CN" altLang="zh-CN" sz="240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marL="0" indent="662940" algn="just" latinLnBrk="0">
              <a:lnSpc>
                <a:spcPts val="2580"/>
              </a:lnSpc>
              <a:spcAft>
                <a:spcPts val="0"/>
              </a:spcAft>
            </a:pP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2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．推荐具体措施。</a:t>
            </a:r>
            <a:endParaRPr lang="zh-CN" altLang="zh-CN" sz="240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marL="0" algn="just" latinLnBrk="0">
              <a:lnSpc>
                <a:spcPts val="2580"/>
              </a:lnSpc>
              <a:spcAft>
                <a:spcPts val="0"/>
              </a:spcAft>
            </a:pP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注意：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1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．词数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80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左右；</a:t>
            </a:r>
            <a:endParaRPr lang="zh-CN" altLang="zh-CN" sz="2400" b="1" kern="100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marL="0" algn="just" latinLnBrk="0">
              <a:lnSpc>
                <a:spcPts val="2580"/>
              </a:lnSpc>
              <a:spcAft>
                <a:spcPts val="0"/>
              </a:spcAft>
            </a:pP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          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2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．增加适当细节，以使行文连贯。</a:t>
            </a:r>
            <a:endParaRPr lang="en-US" altLang="zh-CN" sz="2400" b="1" kern="100" dirty="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785" y="3491865"/>
            <a:ext cx="8752840" cy="3118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/>
              <a:t>   </a:t>
            </a:r>
            <a:r>
              <a:rPr lang="en-US" altLang="zh-CN" sz="2800">
                <a:sym typeface="+mn-ea"/>
              </a:rPr>
              <a:t>________________________________________________________________________________________________</a:t>
            </a:r>
            <a:r>
              <a:rPr lang="en-US" altLang="zh-CN" sz="2800"/>
              <a:t>    </a:t>
            </a:r>
            <a:r>
              <a:rPr lang="en-US" altLang="zh-CN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altLang="zh-CN"/>
          </a:p>
          <a:p>
            <a:r>
              <a:rPr lang="en-US" altLang="zh-CN"/>
              <a:t>                                                                                                                      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 flipH="1">
            <a:off x="-33595" y="32153"/>
            <a:ext cx="45719" cy="6858000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2845" y="0"/>
            <a:ext cx="45719" cy="6858000"/>
          </a:xfrm>
          <a:prstGeom prst="rect">
            <a:avLst/>
          </a:prstGeom>
          <a:solidFill>
            <a:srgbClr val="F2F2F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35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124" y="1"/>
            <a:ext cx="9131875" cy="6858000"/>
          </a:xfrm>
          <a:prstGeom prst="rect">
            <a:avLst/>
          </a:prstGeom>
          <a:noFill/>
          <a:ln w="76200">
            <a:solidFill>
              <a:srgbClr val="D81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>
            <p:custDataLst>
              <p:tags r:id="rId3"/>
            </p:custDataLst>
          </p:nvPr>
        </p:nvGrpSpPr>
        <p:grpSpPr>
          <a:xfrm>
            <a:off x="3141157" y="32908"/>
            <a:ext cx="5867858" cy="2714625"/>
            <a:chOff x="4286250" y="1948019"/>
            <a:chExt cx="7528560" cy="3619500"/>
          </a:xfrm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4286250" y="1948019"/>
              <a:ext cx="3619499" cy="2895600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2000" r="-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tint val="50000"/>
                <a:hueOff val="5430266"/>
                <a:satOff val="-26449"/>
                <a:lumOff val="3784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/>
          </p:txBody>
        </p:sp>
        <p:sp>
          <p:nvSpPr>
            <p:cNvPr id="8" name="任意多边形: 形状 7"/>
            <p:cNvSpPr/>
            <p:nvPr>
              <p:custDataLst>
                <p:tags r:id="rId6"/>
              </p:custDataLst>
            </p:nvPr>
          </p:nvSpPr>
          <p:spPr>
            <a:xfrm>
              <a:off x="4442675" y="4554059"/>
              <a:ext cx="3696365" cy="1013460"/>
            </a:xfrm>
            <a:custGeom>
              <a:avLst/>
              <a:gdLst>
                <a:gd name="connsiteX0" fmla="*/ 0 w 3221355"/>
                <a:gd name="connsiteY0" fmla="*/ 0 h 1013460"/>
                <a:gd name="connsiteX1" fmla="*/ 1879124 w 3221355"/>
                <a:gd name="connsiteY1" fmla="*/ 0 h 1013460"/>
                <a:gd name="connsiteX2" fmla="*/ 2263002 w 3221355"/>
                <a:gd name="connsiteY2" fmla="*/ -108440 h 1013460"/>
                <a:gd name="connsiteX3" fmla="*/ 2684463 w 3221355"/>
                <a:gd name="connsiteY3" fmla="*/ 0 h 1013460"/>
                <a:gd name="connsiteX4" fmla="*/ 3221355 w 3221355"/>
                <a:gd name="connsiteY4" fmla="*/ 0 h 1013460"/>
                <a:gd name="connsiteX5" fmla="*/ 3221355 w 3221355"/>
                <a:gd name="connsiteY5" fmla="*/ 168910 h 1013460"/>
                <a:gd name="connsiteX6" fmla="*/ 3221355 w 3221355"/>
                <a:gd name="connsiteY6" fmla="*/ 168910 h 1013460"/>
                <a:gd name="connsiteX7" fmla="*/ 3221355 w 3221355"/>
                <a:gd name="connsiteY7" fmla="*/ 422275 h 1013460"/>
                <a:gd name="connsiteX8" fmla="*/ 3221355 w 3221355"/>
                <a:gd name="connsiteY8" fmla="*/ 1013460 h 1013460"/>
                <a:gd name="connsiteX9" fmla="*/ 2684463 w 3221355"/>
                <a:gd name="connsiteY9" fmla="*/ 1013460 h 1013460"/>
                <a:gd name="connsiteX10" fmla="*/ 1879124 w 3221355"/>
                <a:gd name="connsiteY10" fmla="*/ 1013460 h 1013460"/>
                <a:gd name="connsiteX11" fmla="*/ 1879124 w 3221355"/>
                <a:gd name="connsiteY11" fmla="*/ 1013460 h 1013460"/>
                <a:gd name="connsiteX12" fmla="*/ 0 w 3221355"/>
                <a:gd name="connsiteY12" fmla="*/ 1013460 h 1013460"/>
                <a:gd name="connsiteX13" fmla="*/ 0 w 3221355"/>
                <a:gd name="connsiteY13" fmla="*/ 422275 h 1013460"/>
                <a:gd name="connsiteX14" fmla="*/ 0 w 3221355"/>
                <a:gd name="connsiteY14" fmla="*/ 168910 h 1013460"/>
                <a:gd name="connsiteX15" fmla="*/ 0 w 3221355"/>
                <a:gd name="connsiteY15" fmla="*/ 168910 h 1013460"/>
                <a:gd name="connsiteX16" fmla="*/ 0 w 3221355"/>
                <a:gd name="connsiteY16" fmla="*/ 0 h 101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21355" h="1013460">
                  <a:moveTo>
                    <a:pt x="0" y="0"/>
                  </a:moveTo>
                  <a:lnTo>
                    <a:pt x="1879124" y="0"/>
                  </a:lnTo>
                  <a:lnTo>
                    <a:pt x="2263002" y="-108440"/>
                  </a:lnTo>
                  <a:lnTo>
                    <a:pt x="2684463" y="0"/>
                  </a:lnTo>
                  <a:lnTo>
                    <a:pt x="3221355" y="0"/>
                  </a:lnTo>
                  <a:lnTo>
                    <a:pt x="3221355" y="168910"/>
                  </a:lnTo>
                  <a:lnTo>
                    <a:pt x="3221355" y="168910"/>
                  </a:lnTo>
                  <a:lnTo>
                    <a:pt x="3221355" y="422275"/>
                  </a:lnTo>
                  <a:lnTo>
                    <a:pt x="3221355" y="1013460"/>
                  </a:lnTo>
                  <a:lnTo>
                    <a:pt x="2684463" y="1013460"/>
                  </a:lnTo>
                  <a:lnTo>
                    <a:pt x="1879124" y="1013460"/>
                  </a:lnTo>
                  <a:lnTo>
                    <a:pt x="1879124" y="1013460"/>
                  </a:lnTo>
                  <a:lnTo>
                    <a:pt x="0" y="1013460"/>
                  </a:lnTo>
                  <a:lnTo>
                    <a:pt x="0" y="422275"/>
                  </a:lnTo>
                  <a:lnTo>
                    <a:pt x="0" y="168910"/>
                  </a:lnTo>
                  <a:lnTo>
                    <a:pt x="0" y="168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4900445"/>
                <a:satOff val="-20344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/>
                <a:t>Chinese Acupuncture(</a:t>
              </a:r>
              <a:r>
                <a:rPr lang="zh-CN" altLang="en-US" b="1"/>
                <a:t>针灸</a:t>
              </a:r>
              <a:r>
                <a:rPr lang="en-US" b="1"/>
                <a:t>)</a:t>
              </a:r>
              <a:endParaRPr lang="zh-CN" altLang="en-US"/>
            </a:p>
          </p:txBody>
        </p:sp>
        <p:sp>
          <p:nvSpPr>
            <p:cNvPr id="12" name="任意多边形: 形状 11"/>
            <p:cNvSpPr/>
            <p:nvPr>
              <p:custDataLst>
                <p:tags r:id="rId7"/>
              </p:custDataLst>
            </p:nvPr>
          </p:nvSpPr>
          <p:spPr>
            <a:xfrm>
              <a:off x="8593455" y="4554059"/>
              <a:ext cx="3221355" cy="1013460"/>
            </a:xfrm>
            <a:custGeom>
              <a:avLst/>
              <a:gdLst>
                <a:gd name="connsiteX0" fmla="*/ 0 w 3221355"/>
                <a:gd name="connsiteY0" fmla="*/ 0 h 1013460"/>
                <a:gd name="connsiteX1" fmla="*/ 1879124 w 3221355"/>
                <a:gd name="connsiteY1" fmla="*/ 0 h 1013460"/>
                <a:gd name="connsiteX2" fmla="*/ 2263002 w 3221355"/>
                <a:gd name="connsiteY2" fmla="*/ -108440 h 1013460"/>
                <a:gd name="connsiteX3" fmla="*/ 2684463 w 3221355"/>
                <a:gd name="connsiteY3" fmla="*/ 0 h 1013460"/>
                <a:gd name="connsiteX4" fmla="*/ 3221355 w 3221355"/>
                <a:gd name="connsiteY4" fmla="*/ 0 h 1013460"/>
                <a:gd name="connsiteX5" fmla="*/ 3221355 w 3221355"/>
                <a:gd name="connsiteY5" fmla="*/ 168910 h 1013460"/>
                <a:gd name="connsiteX6" fmla="*/ 3221355 w 3221355"/>
                <a:gd name="connsiteY6" fmla="*/ 168910 h 1013460"/>
                <a:gd name="connsiteX7" fmla="*/ 3221355 w 3221355"/>
                <a:gd name="connsiteY7" fmla="*/ 422275 h 1013460"/>
                <a:gd name="connsiteX8" fmla="*/ 3221355 w 3221355"/>
                <a:gd name="connsiteY8" fmla="*/ 1013460 h 1013460"/>
                <a:gd name="connsiteX9" fmla="*/ 2684463 w 3221355"/>
                <a:gd name="connsiteY9" fmla="*/ 1013460 h 1013460"/>
                <a:gd name="connsiteX10" fmla="*/ 1879124 w 3221355"/>
                <a:gd name="connsiteY10" fmla="*/ 1013460 h 1013460"/>
                <a:gd name="connsiteX11" fmla="*/ 1879124 w 3221355"/>
                <a:gd name="connsiteY11" fmla="*/ 1013460 h 1013460"/>
                <a:gd name="connsiteX12" fmla="*/ 0 w 3221355"/>
                <a:gd name="connsiteY12" fmla="*/ 1013460 h 1013460"/>
                <a:gd name="connsiteX13" fmla="*/ 0 w 3221355"/>
                <a:gd name="connsiteY13" fmla="*/ 422275 h 1013460"/>
                <a:gd name="connsiteX14" fmla="*/ 0 w 3221355"/>
                <a:gd name="connsiteY14" fmla="*/ 168910 h 1013460"/>
                <a:gd name="connsiteX15" fmla="*/ 0 w 3221355"/>
                <a:gd name="connsiteY15" fmla="*/ 168910 h 1013460"/>
                <a:gd name="connsiteX16" fmla="*/ 0 w 3221355"/>
                <a:gd name="connsiteY16" fmla="*/ 0 h 101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21355" h="1013460">
                  <a:moveTo>
                    <a:pt x="0" y="0"/>
                  </a:moveTo>
                  <a:lnTo>
                    <a:pt x="1879124" y="0"/>
                  </a:lnTo>
                  <a:lnTo>
                    <a:pt x="2263002" y="-108440"/>
                  </a:lnTo>
                  <a:lnTo>
                    <a:pt x="2684463" y="0"/>
                  </a:lnTo>
                  <a:lnTo>
                    <a:pt x="3221355" y="0"/>
                  </a:lnTo>
                  <a:lnTo>
                    <a:pt x="3221355" y="168910"/>
                  </a:lnTo>
                  <a:lnTo>
                    <a:pt x="3221355" y="168910"/>
                  </a:lnTo>
                  <a:lnTo>
                    <a:pt x="3221355" y="422275"/>
                  </a:lnTo>
                  <a:lnTo>
                    <a:pt x="3221355" y="1013460"/>
                  </a:lnTo>
                  <a:lnTo>
                    <a:pt x="2684463" y="1013460"/>
                  </a:lnTo>
                  <a:lnTo>
                    <a:pt x="1879124" y="1013460"/>
                  </a:lnTo>
                  <a:lnTo>
                    <a:pt x="1879124" y="1013460"/>
                  </a:lnTo>
                  <a:lnTo>
                    <a:pt x="0" y="1013460"/>
                  </a:lnTo>
                  <a:lnTo>
                    <a:pt x="0" y="422275"/>
                  </a:lnTo>
                  <a:lnTo>
                    <a:pt x="0" y="168910"/>
                  </a:lnTo>
                  <a:lnTo>
                    <a:pt x="0" y="1689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9800891"/>
                <a:satOff val="-40733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b="1"/>
                <a:t>Paper cutting</a:t>
              </a:r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8" b="114"/>
          <a:stretch>
            <a:fillRect/>
          </a:stretch>
        </p:blipFill>
        <p:spPr>
          <a:xfrm>
            <a:off x="0" y="7867"/>
            <a:ext cx="3123145" cy="2412993"/>
          </a:xfrm>
          <a:prstGeom prst="rect">
            <a:avLst/>
          </a:prstGeom>
        </p:spPr>
      </p:pic>
      <p:sp>
        <p:nvSpPr>
          <p:cNvPr id="16" name="任意多边形: 形状 15"/>
          <p:cNvSpPr/>
          <p:nvPr>
            <p:custDataLst>
              <p:tags r:id="rId9"/>
            </p:custDataLst>
          </p:nvPr>
        </p:nvSpPr>
        <p:spPr>
          <a:xfrm>
            <a:off x="305998" y="2027651"/>
            <a:ext cx="2416016" cy="760095"/>
          </a:xfrm>
          <a:custGeom>
            <a:avLst/>
            <a:gdLst>
              <a:gd name="connsiteX0" fmla="*/ 0 w 3221355"/>
              <a:gd name="connsiteY0" fmla="*/ 0 h 1013460"/>
              <a:gd name="connsiteX1" fmla="*/ 1879124 w 3221355"/>
              <a:gd name="connsiteY1" fmla="*/ 0 h 1013460"/>
              <a:gd name="connsiteX2" fmla="*/ 2263002 w 3221355"/>
              <a:gd name="connsiteY2" fmla="*/ -108440 h 1013460"/>
              <a:gd name="connsiteX3" fmla="*/ 2684463 w 3221355"/>
              <a:gd name="connsiteY3" fmla="*/ 0 h 1013460"/>
              <a:gd name="connsiteX4" fmla="*/ 3221355 w 3221355"/>
              <a:gd name="connsiteY4" fmla="*/ 0 h 1013460"/>
              <a:gd name="connsiteX5" fmla="*/ 3221355 w 3221355"/>
              <a:gd name="connsiteY5" fmla="*/ 168910 h 1013460"/>
              <a:gd name="connsiteX6" fmla="*/ 3221355 w 3221355"/>
              <a:gd name="connsiteY6" fmla="*/ 168910 h 1013460"/>
              <a:gd name="connsiteX7" fmla="*/ 3221355 w 3221355"/>
              <a:gd name="connsiteY7" fmla="*/ 422275 h 1013460"/>
              <a:gd name="connsiteX8" fmla="*/ 3221355 w 3221355"/>
              <a:gd name="connsiteY8" fmla="*/ 1013460 h 1013460"/>
              <a:gd name="connsiteX9" fmla="*/ 2684463 w 3221355"/>
              <a:gd name="connsiteY9" fmla="*/ 1013460 h 1013460"/>
              <a:gd name="connsiteX10" fmla="*/ 1879124 w 3221355"/>
              <a:gd name="connsiteY10" fmla="*/ 1013460 h 1013460"/>
              <a:gd name="connsiteX11" fmla="*/ 1879124 w 3221355"/>
              <a:gd name="connsiteY11" fmla="*/ 1013460 h 1013460"/>
              <a:gd name="connsiteX12" fmla="*/ 0 w 3221355"/>
              <a:gd name="connsiteY12" fmla="*/ 1013460 h 1013460"/>
              <a:gd name="connsiteX13" fmla="*/ 0 w 3221355"/>
              <a:gd name="connsiteY13" fmla="*/ 422275 h 1013460"/>
              <a:gd name="connsiteX14" fmla="*/ 0 w 3221355"/>
              <a:gd name="connsiteY14" fmla="*/ 168910 h 1013460"/>
              <a:gd name="connsiteX15" fmla="*/ 0 w 3221355"/>
              <a:gd name="connsiteY15" fmla="*/ 168910 h 1013460"/>
              <a:gd name="connsiteX16" fmla="*/ 0 w 3221355"/>
              <a:gd name="connsiteY16" fmla="*/ 0 h 101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21355" h="1013460">
                <a:moveTo>
                  <a:pt x="0" y="0"/>
                </a:moveTo>
                <a:lnTo>
                  <a:pt x="1879124" y="0"/>
                </a:lnTo>
                <a:lnTo>
                  <a:pt x="2263002" y="-108440"/>
                </a:lnTo>
                <a:lnTo>
                  <a:pt x="2684463" y="0"/>
                </a:lnTo>
                <a:lnTo>
                  <a:pt x="3221355" y="0"/>
                </a:lnTo>
                <a:lnTo>
                  <a:pt x="3221355" y="168910"/>
                </a:lnTo>
                <a:lnTo>
                  <a:pt x="3221355" y="168910"/>
                </a:lnTo>
                <a:lnTo>
                  <a:pt x="3221355" y="422275"/>
                </a:lnTo>
                <a:lnTo>
                  <a:pt x="3221355" y="1013460"/>
                </a:lnTo>
                <a:lnTo>
                  <a:pt x="2684463" y="1013460"/>
                </a:lnTo>
                <a:lnTo>
                  <a:pt x="1879124" y="1013460"/>
                </a:lnTo>
                <a:lnTo>
                  <a:pt x="1879124" y="1013460"/>
                </a:lnTo>
                <a:lnTo>
                  <a:pt x="0" y="1013460"/>
                </a:lnTo>
                <a:lnTo>
                  <a:pt x="0" y="422275"/>
                </a:lnTo>
                <a:lnTo>
                  <a:pt x="0" y="168910"/>
                </a:lnTo>
                <a:lnTo>
                  <a:pt x="0" y="16891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en-US" altLang="zh-CN" dirty="0" err="1"/>
              <a:t>Mogao</a:t>
            </a:r>
            <a:r>
              <a:rPr lang="en-US" altLang="zh-CN" dirty="0"/>
              <a:t> Caves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156970" y="3141345"/>
            <a:ext cx="6870065" cy="17837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indent="-285750" algn="ctr" font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altLang="zh-CN" sz="4400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cs typeface="+mn-cs"/>
              </a:rPr>
              <a:t>Practical Writing Themed on </a:t>
            </a:r>
            <a:endParaRPr lang="en-US" altLang="zh-CN" sz="4400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+mn-cs"/>
            </a:endParaRPr>
          </a:p>
          <a:p>
            <a:pPr indent="-285750" algn="ctr" font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altLang="zh-CN" sz="4400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  <a:cs typeface="+mn-cs"/>
              </a:rPr>
              <a:t>Cultural Heritage</a:t>
            </a:r>
            <a:endParaRPr lang="en-US" altLang="zh-CN" sz="4400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23" y="7867"/>
            <a:ext cx="2971953" cy="2025754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IMG_5843(20200619-21343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260" y="683895"/>
            <a:ext cx="8943340" cy="6049645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736090" y="2098040"/>
            <a:ext cx="7036435" cy="1372235"/>
          </a:xfrm>
          <a:prstGeom prst="roundRect">
            <a:avLst/>
          </a:prstGeom>
          <a:noFill/>
          <a:ln w="38100">
            <a:solidFill>
              <a:schemeClr val="accent3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9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11" name="TextBox 10"/>
          <p:cNvSpPr txBox="1"/>
          <p:nvPr/>
        </p:nvSpPr>
        <p:spPr>
          <a:xfrm>
            <a:off x="226695" y="2543175"/>
            <a:ext cx="1509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effectLst/>
              </a:rPr>
              <a:t>Beginning</a:t>
            </a:r>
            <a:endParaRPr lang="en-US" altLang="zh-CN" sz="24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691640" y="3818890"/>
            <a:ext cx="6122035" cy="820420"/>
          </a:xfrm>
          <a:prstGeom prst="roundRect">
            <a:avLst/>
          </a:prstGeom>
          <a:noFill/>
          <a:ln w="381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15" name="TextBox 14"/>
          <p:cNvSpPr txBox="1"/>
          <p:nvPr/>
        </p:nvSpPr>
        <p:spPr>
          <a:xfrm>
            <a:off x="323327" y="3650816"/>
            <a:ext cx="93924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effectLst/>
              </a:rPr>
              <a:t>Body</a:t>
            </a:r>
            <a:endParaRPr lang="en-US" altLang="zh-CN" sz="24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695" y="4941570"/>
            <a:ext cx="1204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effectLst/>
              </a:rPr>
              <a:t>Ending</a:t>
            </a:r>
            <a:endParaRPr lang="en-US" altLang="zh-CN" sz="24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1691727" y="4953295"/>
            <a:ext cx="6156684" cy="697046"/>
          </a:xfrm>
          <a:prstGeom prst="roundRect">
            <a:avLst>
              <a:gd name="adj" fmla="val 10412"/>
            </a:avLst>
          </a:prstGeom>
          <a:noFill/>
          <a:ln w="381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28" name="圆角矩形 27"/>
          <p:cNvSpPr/>
          <p:nvPr/>
        </p:nvSpPr>
        <p:spPr>
          <a:xfrm>
            <a:off x="1763395" y="836930"/>
            <a:ext cx="6342380" cy="1084580"/>
          </a:xfrm>
          <a:prstGeom prst="roundRect">
            <a:avLst/>
          </a:prstGeom>
          <a:noFill/>
          <a:ln w="38100">
            <a:solidFill>
              <a:schemeClr val="accent3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/>
          </a:p>
        </p:txBody>
      </p:sp>
      <p:sp>
        <p:nvSpPr>
          <p:cNvPr id="31" name="TextBox 10"/>
          <p:cNvSpPr txBox="1"/>
          <p:nvPr/>
        </p:nvSpPr>
        <p:spPr>
          <a:xfrm>
            <a:off x="251460" y="1144270"/>
            <a:ext cx="152781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effectLst/>
              </a:rPr>
              <a:t>Salutation</a:t>
            </a:r>
            <a:endParaRPr lang="en-US" altLang="zh-CN" sz="24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17" name="文本框 49"/>
          <p:cNvSpPr txBox="1"/>
          <p:nvPr/>
        </p:nvSpPr>
        <p:spPr>
          <a:xfrm>
            <a:off x="395305" y="260688"/>
            <a:ext cx="2467277" cy="442364"/>
          </a:xfrm>
          <a:prstGeom prst="rect">
            <a:avLst/>
          </a:prstGeom>
          <a:noFill/>
        </p:spPr>
        <p:txBody>
          <a:bodyPr wrap="none" lIns="72326" tIns="36163" rIns="72326" bIns="36163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defTabSz="723265" eaLnBrk="1" hangingPunct="1"/>
            <a:r>
              <a:rPr lang="en-US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Writing structure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07540" y="911225"/>
            <a:ext cx="519493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2000"/>
              </a:lnSpc>
            </a:pPr>
            <a:r>
              <a:rPr lang="en-US" altLang="zh-CN" sz="2400" b="1" dirty="0">
                <a:solidFill>
                  <a:prstClr val="black"/>
                </a:solidFill>
                <a:ea typeface="+mn-ea"/>
                <a:sym typeface="+mn-ea"/>
              </a:rPr>
              <a:t>Good morning, everyone!</a:t>
            </a:r>
            <a:endParaRPr lang="en-US" altLang="zh-CN" sz="2400" b="1" dirty="0">
              <a:solidFill>
                <a:prstClr val="black"/>
              </a:solidFill>
              <a:ea typeface="+mn-ea"/>
            </a:endParaRPr>
          </a:p>
          <a:p>
            <a:pPr fontAlgn="auto">
              <a:lnSpc>
                <a:spcPts val="2000"/>
              </a:lnSpc>
            </a:pPr>
            <a:r>
              <a:rPr lang="en-US" altLang="zh-CN" sz="2400" b="1" dirty="0">
                <a:solidFill>
                  <a:prstClr val="black"/>
                </a:solidFill>
                <a:ea typeface="+mn-ea"/>
                <a:sym typeface="+mn-ea"/>
              </a:rPr>
              <a:t>Dear  fellow students,</a:t>
            </a:r>
            <a:endParaRPr lang="en-US" altLang="zh-CN" sz="2400" b="1" dirty="0">
              <a:solidFill>
                <a:prstClr val="black"/>
              </a:solidFill>
              <a:ea typeface="+mn-ea"/>
            </a:endParaRPr>
          </a:p>
          <a:p>
            <a:pPr fontAlgn="auto">
              <a:lnSpc>
                <a:spcPts val="2000"/>
              </a:lnSpc>
            </a:pPr>
            <a:r>
              <a:rPr lang="en-US" altLang="zh-CN" sz="2400" b="1" dirty="0">
                <a:solidFill>
                  <a:prstClr val="black"/>
                </a:solidFill>
                <a:ea typeface="+mn-ea"/>
                <a:sym typeface="+mn-ea"/>
              </a:rPr>
              <a:t>Ladies and gentlemen,</a:t>
            </a:r>
            <a:endParaRPr lang="en-US" altLang="zh-CN" sz="2400" b="1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763395" y="5045075"/>
            <a:ext cx="60712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prstClr val="black"/>
                </a:solidFill>
                <a:ea typeface="+mn-ea"/>
              </a:rPr>
              <a:t>That’s all. Thanks for your listening/attention! </a:t>
            </a:r>
            <a:endParaRPr lang="en-US" altLang="zh-CN" sz="21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772920" y="2084705"/>
            <a:ext cx="6921500" cy="1377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defTabSz="685800" eaLnBrk="1" fontAlgn="auto" latinLnBrk="0" hangingPunct="1"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prstClr val="black"/>
                </a:solidFill>
                <a:ea typeface="+mn-ea"/>
              </a:rPr>
              <a:t>①It is a great honor/privilege for me to stand here and make/deliver a speech entitled/with the title of...</a:t>
            </a:r>
            <a:endParaRPr lang="en-US" altLang="zh-CN" sz="2400" b="1" dirty="0">
              <a:solidFill>
                <a:prstClr val="black"/>
              </a:solidFill>
              <a:ea typeface="+mn-ea"/>
            </a:endParaRPr>
          </a:p>
          <a:p>
            <a:pPr marL="0" indent="0" defTabSz="685800" eaLnBrk="1" fontAlgn="auto" latinLnBrk="0" hangingPunct="1"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prstClr val="black"/>
                </a:solidFill>
                <a:ea typeface="+mn-ea"/>
              </a:rPr>
              <a:t>②I am privileged/honored to have the opportunity to share my ideas on...</a:t>
            </a:r>
            <a:endParaRPr lang="en-US" altLang="zh-CN" sz="2400" b="1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79295" y="3933190"/>
            <a:ext cx="24434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......</a:t>
            </a:r>
            <a:endParaRPr lang="en-US" altLang="zh-CN" sz="32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/>
      <p:bldP spid="11" grpId="1"/>
      <p:bldP spid="12" grpId="0" animBg="1"/>
      <p:bldP spid="12" grpId="1" animBg="1"/>
      <p:bldP spid="15" grpId="0"/>
      <p:bldP spid="15" grpId="1"/>
      <p:bldP spid="16" grpId="0"/>
      <p:bldP spid="16" grpId="1"/>
      <p:bldP spid="23" grpId="0" animBg="1"/>
      <p:bldP spid="23" grpId="1" animBg="1"/>
      <p:bldP spid="28" grpId="0" animBg="1"/>
      <p:bldP spid="28" grpId="1" animBg="1"/>
      <p:bldP spid="31" grpId="0"/>
      <p:bldP spid="31" grpId="1"/>
      <p:bldP spid="5" grpId="0"/>
      <p:bldP spid="5" grpId="1"/>
      <p:bldP spid="30" grpId="0"/>
      <p:bldP spid="30" grpId="1"/>
      <p:bldP spid="29" grpId="0"/>
      <p:bldP spid="29" grpId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210310" y="891540"/>
            <a:ext cx="7758430" cy="4349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20" name="矩形 19"/>
          <p:cNvSpPr/>
          <p:nvPr/>
        </p:nvSpPr>
        <p:spPr>
          <a:xfrm>
            <a:off x="71755" y="1323975"/>
            <a:ext cx="1169670" cy="1031875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21" name="矩形 20"/>
          <p:cNvSpPr/>
          <p:nvPr/>
        </p:nvSpPr>
        <p:spPr>
          <a:xfrm>
            <a:off x="107315" y="2348865"/>
            <a:ext cx="1108075" cy="2129790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5" name="文本框 4"/>
          <p:cNvSpPr txBox="1"/>
          <p:nvPr/>
        </p:nvSpPr>
        <p:spPr>
          <a:xfrm>
            <a:off x="71755" y="915670"/>
            <a:ext cx="116967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100" b="1" i="1">
                <a:ln>
                  <a:noFill/>
                </a:ln>
                <a:effectLst/>
                <a:uFillTx/>
                <a:cs typeface="Calibri" panose="020F0502020204030204" pitchFamily="34" charset="0"/>
                <a:sym typeface="+mn-ea"/>
              </a:rPr>
              <a:t>Aspects</a:t>
            </a:r>
            <a:endParaRPr lang="en-US" altLang="zh-CN" sz="2100" b="1" i="1">
              <a:ln>
                <a:noFill/>
              </a:ln>
              <a:effectLst/>
              <a:uFillTx/>
              <a:cs typeface="Calibri" panose="020F0502020204030204" pitchFamily="3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59840" y="4636135"/>
            <a:ext cx="7758430" cy="182118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17" name="圆角矩形 16"/>
          <p:cNvSpPr/>
          <p:nvPr/>
        </p:nvSpPr>
        <p:spPr>
          <a:xfrm>
            <a:off x="52388" y="892016"/>
            <a:ext cx="1135856" cy="4348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9" name="文本框 8"/>
          <p:cNvSpPr txBox="1"/>
          <p:nvPr/>
        </p:nvSpPr>
        <p:spPr>
          <a:xfrm>
            <a:off x="1835150" y="895985"/>
            <a:ext cx="457200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US" altLang="zh-CN" sz="2100" b="1" i="1">
                <a:cs typeface="Calibri" panose="020F0502020204030204" pitchFamily="34" charset="0"/>
                <a:sym typeface="+mn-ea"/>
              </a:rPr>
              <a:t>Expressions and sentence patterns</a:t>
            </a:r>
            <a:endParaRPr lang="en-US" altLang="zh-CN" sz="2100" b="1" i="1">
              <a:cs typeface="Calibri" panose="020F0502020204030204" pitchFamily="34" charset="0"/>
              <a:sym typeface="+mn-ea"/>
            </a:endParaRPr>
          </a:p>
        </p:txBody>
      </p:sp>
      <p:sp>
        <p:nvSpPr>
          <p:cNvPr id="16385" name="文本框 1"/>
          <p:cNvSpPr txBox="1"/>
          <p:nvPr/>
        </p:nvSpPr>
        <p:spPr>
          <a:xfrm>
            <a:off x="323215" y="188595"/>
            <a:ext cx="867664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000" b="1" i="1">
                <a:latin typeface="Calibri" panose="020F0502020204030204" pitchFamily="34" charset="0"/>
                <a:ea typeface="宋体" panose="02010600030101010101" pitchFamily="2" charset="-122"/>
              </a:rPr>
              <a:t>Write and share: words and expressions for reference</a:t>
            </a:r>
            <a:endParaRPr lang="en-US" altLang="zh-CN" sz="3000" b="1" i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755" y="4625340"/>
            <a:ext cx="1108075" cy="1859280"/>
          </a:xfrm>
          <a:prstGeom prst="rect">
            <a:avLst/>
          </a:prstGeom>
          <a:noFill/>
          <a:ln w="28575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11" name="矩形 10"/>
          <p:cNvSpPr/>
          <p:nvPr/>
        </p:nvSpPr>
        <p:spPr>
          <a:xfrm>
            <a:off x="1231900" y="2204085"/>
            <a:ext cx="7767955" cy="23749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13" name="文本框 12"/>
          <p:cNvSpPr txBox="1"/>
          <p:nvPr/>
        </p:nvSpPr>
        <p:spPr>
          <a:xfrm>
            <a:off x="79375" y="1728470"/>
            <a:ext cx="1266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highlight>
                  <a:srgbClr val="FFFF00"/>
                </a:highlight>
              </a:rPr>
              <a:t>problems </a:t>
            </a:r>
            <a:endParaRPr lang="en-US" altLang="zh-CN" b="1" dirty="0">
              <a:solidFill>
                <a:srgbClr val="0000FF"/>
              </a:solidFill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925" y="5301615"/>
            <a:ext cx="1266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highlight>
                  <a:srgbClr val="FFFF00"/>
                </a:highlight>
              </a:rPr>
              <a:t>protection</a:t>
            </a:r>
            <a:r>
              <a:rPr lang="en-US" altLang="zh-CN" dirty="0"/>
              <a:t> </a:t>
            </a:r>
            <a:endParaRPr lang="en-US" altLang="zh-CN" dirty="0"/>
          </a:p>
        </p:txBody>
      </p:sp>
      <p:sp>
        <p:nvSpPr>
          <p:cNvPr id="15" name="文本框 14"/>
          <p:cNvSpPr txBox="1"/>
          <p:nvPr/>
        </p:nvSpPr>
        <p:spPr>
          <a:xfrm>
            <a:off x="35560" y="3038475"/>
            <a:ext cx="1266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highlight>
                  <a:srgbClr val="FFFF00"/>
                </a:highlight>
              </a:rPr>
              <a:t>values and attitude</a:t>
            </a:r>
            <a:endParaRPr lang="en-US" altLang="zh-CN" b="1" dirty="0">
              <a:solidFill>
                <a:srgbClr val="0000FF"/>
              </a:solidFill>
              <a:highlight>
                <a:srgbClr val="FFFF00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03350" y="1628768"/>
            <a:ext cx="7333324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lnSpc>
                <a:spcPct val="80000"/>
              </a:lnSpc>
              <a:buClrTx/>
              <a:buSzTx/>
              <a:buNone/>
            </a:pPr>
            <a:r>
              <a:rPr lang="en-US" altLang="zh-CN" sz="2400" b="1" i="1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cs typeface="Calibri" panose="020F0502020204030204" pitchFamily="34" charset="0"/>
              </a:rPr>
              <a:t>cause damage to; preserve...from  being damaged</a:t>
            </a:r>
            <a:endParaRPr lang="en-US" altLang="zh-CN" dirty="0"/>
          </a:p>
        </p:txBody>
      </p:sp>
      <p:sp>
        <p:nvSpPr>
          <p:cNvPr id="2" name="文本框 1"/>
          <p:cNvSpPr txBox="1"/>
          <p:nvPr/>
        </p:nvSpPr>
        <p:spPr>
          <a:xfrm>
            <a:off x="1301715" y="2400935"/>
            <a:ext cx="76803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gradFill>
                  <a:gsLst>
                    <a:gs pos="50000">
                      <a:srgbClr val="A65659"/>
                    </a:gs>
                    <a:gs pos="0">
                      <a:srgbClr val="C12D39"/>
                    </a:gs>
                    <a:gs pos="100000">
                      <a:srgbClr val="1A4669"/>
                    </a:gs>
                  </a:gsLst>
                  <a:lin ang="16200000" scaled="0"/>
                </a:gradFill>
                <a:cs typeface="Calibri" panose="020F0502020204030204" pitchFamily="34" charset="0"/>
                <a:sym typeface="+mn-ea"/>
              </a:rPr>
              <a:t>serve as a bridge to our past and history</a:t>
            </a:r>
            <a:endParaRPr lang="en-US" altLang="zh-CN" b="1" i="1" dirty="0">
              <a:gradFill>
                <a:gsLst>
                  <a:gs pos="50000">
                    <a:srgbClr val="A65659"/>
                  </a:gs>
                  <a:gs pos="0">
                    <a:srgbClr val="C12D39"/>
                  </a:gs>
                  <a:gs pos="100000">
                    <a:srgbClr val="1A4669"/>
                  </a:gs>
                </a:gsLst>
                <a:lin ang="16200000" scaled="0"/>
              </a:gradFill>
              <a:cs typeface="Calibri" panose="020F0502020204030204" pitchFamily="34" charset="0"/>
              <a:sym typeface="+mn-ea"/>
            </a:endParaRPr>
          </a:p>
          <a:p>
            <a:r>
              <a:rPr lang="en-US" altLang="zh-CN" b="1" i="1" dirty="0">
                <a:gradFill>
                  <a:gsLst>
                    <a:gs pos="50000">
                      <a:srgbClr val="A65659"/>
                    </a:gs>
                    <a:gs pos="0">
                      <a:srgbClr val="C12D39"/>
                    </a:gs>
                    <a:gs pos="100000">
                      <a:srgbClr val="1A4669"/>
                    </a:gs>
                  </a:gsLst>
                  <a:lin ang="16200000" scaled="0"/>
                </a:gradFill>
                <a:cs typeface="Calibri" panose="020F0502020204030204" pitchFamily="34" charset="0"/>
              </a:rPr>
              <a:t>allow us to understand our roots   priceless treasure of every country</a:t>
            </a:r>
            <a:endParaRPr lang="en-US" altLang="zh-CN" b="1" i="1" dirty="0">
              <a:gradFill>
                <a:gsLst>
                  <a:gs pos="50000">
                    <a:srgbClr val="A65659"/>
                  </a:gs>
                  <a:gs pos="0">
                    <a:srgbClr val="C12D39"/>
                  </a:gs>
                  <a:gs pos="100000">
                    <a:srgbClr val="1A4669"/>
                  </a:gs>
                </a:gsLst>
                <a:lin ang="16200000" scaled="0"/>
              </a:gradFill>
              <a:cs typeface="Calibri" panose="020F0502020204030204" pitchFamily="34" charset="0"/>
            </a:endParaRPr>
          </a:p>
          <a:p>
            <a:r>
              <a:rPr lang="en-US" altLang="zh-CN" b="1" i="1" dirty="0">
                <a:gradFill>
                  <a:gsLst>
                    <a:gs pos="50000">
                      <a:srgbClr val="A65659"/>
                    </a:gs>
                    <a:gs pos="0">
                      <a:srgbClr val="C12D39"/>
                    </a:gs>
                    <a:gs pos="100000">
                      <a:srgbClr val="1A4669"/>
                    </a:gs>
                  </a:gsLst>
                  <a:lin ang="16200000" scaled="0"/>
                </a:gradFill>
                <a:cs typeface="Calibri" panose="020F0502020204030204" pitchFamily="34" charset="0"/>
                <a:sym typeface="+mn-ea"/>
              </a:rPr>
              <a:t>represent the wisdom of Chinese people    </a:t>
            </a:r>
            <a:endParaRPr lang="en-US" altLang="zh-CN" b="1" i="1" dirty="0">
              <a:gradFill>
                <a:gsLst>
                  <a:gs pos="50000">
                    <a:srgbClr val="A65659"/>
                  </a:gs>
                  <a:gs pos="0">
                    <a:srgbClr val="C12D39"/>
                  </a:gs>
                  <a:gs pos="100000">
                    <a:srgbClr val="1A4669"/>
                  </a:gs>
                </a:gsLst>
                <a:lin ang="16200000" scaled="0"/>
              </a:gradFill>
              <a:cs typeface="Calibri" panose="020F0502020204030204" pitchFamily="34" charset="0"/>
              <a:sym typeface="+mn-ea"/>
            </a:endParaRPr>
          </a:p>
          <a:p>
            <a:r>
              <a:rPr lang="en-US" altLang="zh-CN" b="1" i="1" dirty="0">
                <a:gradFill>
                  <a:gsLst>
                    <a:gs pos="50000">
                      <a:srgbClr val="A65659"/>
                    </a:gs>
                    <a:gs pos="0">
                      <a:srgbClr val="C12D39"/>
                    </a:gs>
                    <a:gs pos="100000">
                      <a:srgbClr val="1A4669"/>
                    </a:gs>
                  </a:gsLst>
                  <a:lin ang="16200000" scaled="0"/>
                </a:gradFill>
                <a:cs typeface="Calibri" panose="020F0502020204030204" pitchFamily="34" charset="0"/>
                <a:sym typeface="+mn-ea"/>
              </a:rPr>
              <a:t>maintain cultural diversity and identity.</a:t>
            </a:r>
            <a:endParaRPr lang="en-US" altLang="zh-CN" b="1" i="1" dirty="0">
              <a:gradFill>
                <a:gsLst>
                  <a:gs pos="50000">
                    <a:srgbClr val="A65659"/>
                  </a:gs>
                  <a:gs pos="0">
                    <a:srgbClr val="C12D39"/>
                  </a:gs>
                  <a:gs pos="100000">
                    <a:srgbClr val="1A4669"/>
                  </a:gs>
                </a:gsLst>
                <a:lin ang="16200000" scaled="0"/>
              </a:gradFill>
              <a:cs typeface="Calibri" panose="020F0502020204030204" pitchFamily="34" charset="0"/>
              <a:sym typeface="+mn-ea"/>
            </a:endParaRPr>
          </a:p>
          <a:p>
            <a:r>
              <a:rPr lang="en-US" altLang="zh-CN" b="1" i="1" dirty="0">
                <a:gradFill>
                  <a:gsLst>
                    <a:gs pos="50000">
                      <a:srgbClr val="A65659"/>
                    </a:gs>
                    <a:gs pos="0">
                      <a:srgbClr val="C12D39"/>
                    </a:gs>
                    <a:gs pos="100000">
                      <a:srgbClr val="1A4669"/>
                    </a:gs>
                  </a:gsLst>
                  <a:lin ang="16200000" scaled="0"/>
                </a:gradFill>
                <a:cs typeface="Calibri" panose="020F0502020204030204" pitchFamily="34" charset="0"/>
                <a:sym typeface="+mn-ea"/>
              </a:rPr>
              <a:t>share a joint responsibility to respect, protect and preserve cultural heritage,  not just for ourselves ,but for generations to come.</a:t>
            </a:r>
            <a:endParaRPr lang="en-US" altLang="zh-CN" b="1" i="1" dirty="0">
              <a:gradFill>
                <a:gsLst>
                  <a:gs pos="50000">
                    <a:srgbClr val="A65659"/>
                  </a:gs>
                  <a:gs pos="0">
                    <a:srgbClr val="C12D39"/>
                  </a:gs>
                  <a:gs pos="100000">
                    <a:srgbClr val="1A4669"/>
                  </a:gs>
                </a:gsLst>
                <a:lin ang="16200000" scaled="0"/>
              </a:gradFill>
              <a:cs typeface="Calibri" panose="020F0502020204030204" pitchFamily="34" charset="0"/>
              <a:sym typeface="+mn-ea"/>
            </a:endParaRPr>
          </a:p>
          <a:p>
            <a:r>
              <a:rPr lang="en-US" altLang="zh-CN" b="1" i="1" dirty="0">
                <a:gradFill>
                  <a:gsLst>
                    <a:gs pos="50000">
                      <a:srgbClr val="A65659"/>
                    </a:gs>
                    <a:gs pos="0">
                      <a:srgbClr val="C12D39"/>
                    </a:gs>
                    <a:gs pos="100000">
                      <a:srgbClr val="1A4669"/>
                    </a:gs>
                  </a:gsLst>
                  <a:lin ang="16200000" scaled="0"/>
                </a:gradFill>
                <a:cs typeface="Calibri" panose="020F0502020204030204" pitchFamily="34" charset="0"/>
                <a:sym typeface="+mn-ea"/>
              </a:rPr>
              <a:t>The more…the more….</a:t>
            </a:r>
            <a:endParaRPr lang="en-US" altLang="zh-CN" b="1" i="1" dirty="0">
              <a:gradFill>
                <a:gsLst>
                  <a:gs pos="50000">
                    <a:srgbClr val="A65659"/>
                  </a:gs>
                  <a:gs pos="0">
                    <a:srgbClr val="C12D39"/>
                  </a:gs>
                  <a:gs pos="100000">
                    <a:srgbClr val="1A4669"/>
                  </a:gs>
                </a:gsLst>
                <a:lin ang="16200000" scaled="0"/>
              </a:gradFill>
              <a:cs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15390" y="4591685"/>
            <a:ext cx="7601585" cy="2394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eaLnBrk="1" latinLnBrk="0" hangingPunct="1">
              <a:lnSpc>
                <a:spcPts val="2000"/>
              </a:lnSpc>
            </a:pPr>
            <a:r>
              <a:rPr lang="en-US" altLang="zh-CN" sz="2000" b="1" i="1" dirty="0">
                <a:solidFill>
                  <a:srgbClr val="0000FF"/>
                </a:solidFill>
                <a:cs typeface="Calibri" panose="020F0502020204030204" pitchFamily="34" charset="0"/>
              </a:rPr>
              <a:t>take part in relevant organization that protects heritage;</a:t>
            </a:r>
            <a:endParaRPr lang="en-US" altLang="zh-CN" sz="2000" b="1" i="1" dirty="0">
              <a:solidFill>
                <a:srgbClr val="0000FF"/>
              </a:solidFill>
              <a:cs typeface="Calibri" panose="020F0502020204030204" pitchFamily="34" charset="0"/>
            </a:endParaRPr>
          </a:p>
          <a:p>
            <a:pPr marL="0" indent="0" algn="ctr" eaLnBrk="1" latinLnBrk="0" hangingPunct="1">
              <a:lnSpc>
                <a:spcPts val="2000"/>
              </a:lnSpc>
            </a:pPr>
            <a:r>
              <a:rPr lang="en-US" altLang="zh-CN" sz="2000" b="1" i="1" dirty="0">
                <a:solidFill>
                  <a:srgbClr val="0000FF"/>
                </a:solidFill>
                <a:cs typeface="Calibri" panose="020F0502020204030204" pitchFamily="34" charset="0"/>
              </a:rPr>
              <a:t> raise or donate money to an organization or group</a:t>
            </a:r>
            <a:endParaRPr lang="en-US" altLang="zh-CN" sz="2000" b="1" i="1" dirty="0">
              <a:solidFill>
                <a:srgbClr val="0000FF"/>
              </a:solidFill>
              <a:cs typeface="Calibri" panose="020F0502020204030204" pitchFamily="34" charset="0"/>
            </a:endParaRPr>
          </a:p>
          <a:p>
            <a:pPr marL="0" indent="0" algn="ctr" eaLnBrk="1" latinLnBrk="0" hangingPunct="1">
              <a:lnSpc>
                <a:spcPts val="2000"/>
              </a:lnSpc>
            </a:pPr>
            <a:r>
              <a:rPr lang="en-US" altLang="zh-CN" sz="2000" b="1" i="1" dirty="0">
                <a:solidFill>
                  <a:srgbClr val="0000FF"/>
                </a:solidFill>
                <a:cs typeface="Calibri" panose="020F0502020204030204" pitchFamily="34" charset="0"/>
              </a:rPr>
              <a:t> set up a fund</a:t>
            </a:r>
            <a:endParaRPr lang="en-US" altLang="zh-CN" sz="2000" b="1" i="1" dirty="0">
              <a:solidFill>
                <a:srgbClr val="0000FF"/>
              </a:solidFill>
              <a:cs typeface="Calibri" panose="020F0502020204030204" pitchFamily="34" charset="0"/>
            </a:endParaRPr>
          </a:p>
          <a:p>
            <a:pPr marL="0" indent="0" algn="ctr" eaLnBrk="1" latinLnBrk="0" hangingPunct="1">
              <a:lnSpc>
                <a:spcPts val="2000"/>
              </a:lnSpc>
            </a:pPr>
            <a:r>
              <a:rPr lang="en-US" altLang="zh-CN" sz="2000" b="1" i="1" dirty="0">
                <a:solidFill>
                  <a:srgbClr val="0000FF"/>
                </a:solidFill>
                <a:cs typeface="Calibri" panose="020F0502020204030204" pitchFamily="34" charset="0"/>
              </a:rPr>
              <a:t>turn to local museums or historical societies for help </a:t>
            </a:r>
            <a:endParaRPr lang="en-US" altLang="zh-CN" sz="2000" b="1" i="1" dirty="0">
              <a:solidFill>
                <a:srgbClr val="0000FF"/>
              </a:solidFill>
              <a:cs typeface="Calibri" panose="020F0502020204030204" pitchFamily="34" charset="0"/>
            </a:endParaRPr>
          </a:p>
          <a:p>
            <a:pPr marL="0" indent="0" algn="ctr" eaLnBrk="1" latinLnBrk="0" hangingPunct="1">
              <a:lnSpc>
                <a:spcPts val="2000"/>
              </a:lnSpc>
            </a:pPr>
            <a:r>
              <a:rPr lang="en-US" altLang="zh-CN" sz="2000" b="1" i="1" dirty="0">
                <a:solidFill>
                  <a:srgbClr val="0000FF"/>
                </a:solidFill>
                <a:cs typeface="Calibri" panose="020F0502020204030204" pitchFamily="34" charset="0"/>
              </a:rPr>
              <a:t> promote virtual tour</a:t>
            </a:r>
            <a:endParaRPr lang="en-US" altLang="zh-CN" sz="2000" b="1" i="1" dirty="0">
              <a:solidFill>
                <a:srgbClr val="0000FF"/>
              </a:solidFill>
              <a:cs typeface="Calibri" panose="020F0502020204030204" pitchFamily="34" charset="0"/>
            </a:endParaRPr>
          </a:p>
          <a:p>
            <a:pPr marL="0" indent="0" algn="ctr" eaLnBrk="1" latinLnBrk="0" hangingPunct="1">
              <a:lnSpc>
                <a:spcPts val="2000"/>
              </a:lnSpc>
            </a:pPr>
            <a:r>
              <a:rPr lang="en-US" altLang="zh-CN" sz="2000" b="1" i="1" dirty="0">
                <a:solidFill>
                  <a:srgbClr val="0000FF"/>
                </a:solidFill>
                <a:cs typeface="Calibri" panose="020F0502020204030204" pitchFamily="34" charset="0"/>
              </a:rPr>
              <a:t>limit the tourist numbers;</a:t>
            </a:r>
            <a:endParaRPr lang="en-US" altLang="zh-CN" sz="2000" b="1" i="1" dirty="0">
              <a:solidFill>
                <a:srgbClr val="0000FF"/>
              </a:solidFill>
              <a:cs typeface="Calibri" panose="020F0502020204030204" pitchFamily="34" charset="0"/>
            </a:endParaRPr>
          </a:p>
          <a:p>
            <a:pPr marL="0" indent="0" algn="ctr" eaLnBrk="1" latinLnBrk="0" hangingPunct="1">
              <a:lnSpc>
                <a:spcPts val="2000"/>
              </a:lnSpc>
            </a:pPr>
            <a:r>
              <a:rPr lang="en-US" altLang="zh-CN" sz="2000" b="1" i="1" dirty="0">
                <a:solidFill>
                  <a:srgbClr val="0000FF"/>
                </a:solidFill>
                <a:cs typeface="Calibri" panose="020F0502020204030204" pitchFamily="34" charset="0"/>
              </a:rPr>
              <a:t> take photos of relics</a:t>
            </a:r>
            <a:endParaRPr lang="en-US" altLang="zh-CN" sz="2000" b="1" i="1" dirty="0">
              <a:solidFill>
                <a:srgbClr val="0000FF"/>
              </a:solidFill>
              <a:cs typeface="Calibri" panose="020F0502020204030204" pitchFamily="34" charset="0"/>
            </a:endParaRPr>
          </a:p>
          <a:p>
            <a:pPr marL="0" indent="0" algn="ctr" eaLnBrk="1" latinLnBrk="0" hangingPunct="1">
              <a:lnSpc>
                <a:spcPts val="2000"/>
              </a:lnSpc>
            </a:pPr>
            <a:r>
              <a:rPr lang="en-US" altLang="zh-CN" sz="2000" b="1" i="1" dirty="0">
                <a:solidFill>
                  <a:srgbClr val="0000FF"/>
                </a:solidFill>
                <a:cs typeface="Calibri" panose="020F0502020204030204" pitchFamily="34" charset="0"/>
              </a:rPr>
              <a:t> Enhance International cooperation with other countries....</a:t>
            </a:r>
            <a:endParaRPr lang="en-US" altLang="zh-CN" sz="2000" b="1" i="1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41425" y="1341120"/>
            <a:ext cx="7764780" cy="89916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5000"/>
                  </a:schemeClr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20" grpId="1" animBg="1"/>
      <p:bldP spid="21" grpId="1" animBg="1"/>
      <p:bldP spid="8" grpId="1" animBg="1"/>
      <p:bldP spid="11" grpId="1" animBg="1"/>
      <p:bldP spid="18" grpId="0"/>
      <p:bldP spid="18" grpId="1"/>
      <p:bldP spid="2" grpId="0"/>
      <p:bldP spid="2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11"/>
          <p:cNvSpPr txBox="1">
            <a:spLocks noChangeArrowheads="1"/>
          </p:cNvSpPr>
          <p:nvPr/>
        </p:nvSpPr>
        <p:spPr bwMode="auto">
          <a:xfrm flipH="1">
            <a:off x="3889375" y="1196975"/>
            <a:ext cx="1679575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b="1" kern="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394970" y="332740"/>
            <a:ext cx="1455896" cy="115252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26879" y="648018"/>
            <a:ext cx="1404938" cy="52197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3577" tIns="53577" rIns="53577" bIns="53577" numCol="1" spcCol="38100" rtlCol="0" anchor="ctr" forceAA="0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700" b="1" i="1" u="none" strike="noStrike" cap="none" spc="0" normalizeH="0" baseline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 Light" panose="020F0302020204030204" charset="0"/>
              </a:rPr>
              <a:t>Checklist</a:t>
            </a:r>
            <a:endParaRPr kumimoji="0" lang="en-US" altLang="zh-CN" sz="2700" b="1" i="1" u="none" strike="noStrike" cap="none" spc="0" normalizeH="0" baseline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 Light" panose="020F0302020204030204" charset="0"/>
            </a:endParaRPr>
          </a:p>
        </p:txBody>
      </p:sp>
      <p:sp>
        <p:nvSpPr>
          <p:cNvPr id="51" name="任意多边形 50"/>
          <p:cNvSpPr/>
          <p:nvPr>
            <p:custDataLst>
              <p:tags r:id="rId1"/>
            </p:custDataLst>
          </p:nvPr>
        </p:nvSpPr>
        <p:spPr>
          <a:xfrm>
            <a:off x="2425700" y="3052445"/>
            <a:ext cx="3055620" cy="3180715"/>
          </a:xfrm>
          <a:custGeom>
            <a:avLst/>
            <a:gdLst>
              <a:gd name="connsiteX0" fmla="*/ 1762597 w 2691572"/>
              <a:gd name="connsiteY0" fmla="*/ 0 h 3776663"/>
              <a:gd name="connsiteX1" fmla="*/ 1800780 w 2691572"/>
              <a:gd name="connsiteY1" fmla="*/ 829100 h 3776663"/>
              <a:gd name="connsiteX2" fmla="*/ 1722818 w 2691572"/>
              <a:gd name="connsiteY2" fmla="*/ 1732140 h 3776663"/>
              <a:gd name="connsiteX3" fmla="*/ 1816633 w 2691572"/>
              <a:gd name="connsiteY3" fmla="*/ 2561004 h 3776663"/>
              <a:gd name="connsiteX4" fmla="*/ 2131973 w 2691572"/>
              <a:gd name="connsiteY4" fmla="*/ 2118462 h 3776663"/>
              <a:gd name="connsiteX5" fmla="*/ 2274241 w 2691572"/>
              <a:gd name="connsiteY5" fmla="*/ 1085969 h 3776663"/>
              <a:gd name="connsiteX6" fmla="*/ 2217115 w 2691572"/>
              <a:gd name="connsiteY6" fmla="*/ 2003435 h 3776663"/>
              <a:gd name="connsiteX7" fmla="*/ 2691572 w 2691572"/>
              <a:gd name="connsiteY7" fmla="*/ 945145 h 3776663"/>
              <a:gd name="connsiteX8" fmla="*/ 1904665 w 2691572"/>
              <a:gd name="connsiteY8" fmla="*/ 2833555 h 3776663"/>
              <a:gd name="connsiteX9" fmla="*/ 1880755 w 2691572"/>
              <a:gd name="connsiteY9" fmla="*/ 3201893 h 3776663"/>
              <a:gd name="connsiteX10" fmla="*/ 2489985 w 2691572"/>
              <a:gd name="connsiteY10" fmla="*/ 2601150 h 3776663"/>
              <a:gd name="connsiteX11" fmla="*/ 1889760 w 2691572"/>
              <a:gd name="connsiteY11" fmla="*/ 3388771 h 3776663"/>
              <a:gd name="connsiteX12" fmla="*/ 1910348 w 2691572"/>
              <a:gd name="connsiteY12" fmla="*/ 3763176 h 3776663"/>
              <a:gd name="connsiteX13" fmla="*/ 1902521 w 2691572"/>
              <a:gd name="connsiteY13" fmla="*/ 3775877 h 3776663"/>
              <a:gd name="connsiteX14" fmla="*/ 1648942 w 2691572"/>
              <a:gd name="connsiteY14" fmla="*/ 3776663 h 3776663"/>
              <a:gd name="connsiteX15" fmla="*/ 1657087 w 2691572"/>
              <a:gd name="connsiteY15" fmla="*/ 3182162 h 3776663"/>
              <a:gd name="connsiteX16" fmla="*/ 1409520 w 2691572"/>
              <a:gd name="connsiteY16" fmla="*/ 2832378 h 3776663"/>
              <a:gd name="connsiteX17" fmla="*/ 1037209 w 2691572"/>
              <a:gd name="connsiteY17" fmla="*/ 2733426 h 3776663"/>
              <a:gd name="connsiteX18" fmla="*/ 975697 w 2691572"/>
              <a:gd name="connsiteY18" fmla="*/ 2683522 h 3776663"/>
              <a:gd name="connsiteX19" fmla="*/ 930181 w 2691572"/>
              <a:gd name="connsiteY19" fmla="*/ 2670037 h 3776663"/>
              <a:gd name="connsiteX20" fmla="*/ 0 w 2691572"/>
              <a:gd name="connsiteY20" fmla="*/ 2029923 h 3776663"/>
              <a:gd name="connsiteX21" fmla="*/ 990301 w 2691572"/>
              <a:gd name="connsiteY21" fmla="*/ 2524405 h 3776663"/>
              <a:gd name="connsiteX22" fmla="*/ 1268543 w 2691572"/>
              <a:gd name="connsiteY22" fmla="*/ 2645031 h 3776663"/>
              <a:gd name="connsiteX23" fmla="*/ 1248982 w 2691572"/>
              <a:gd name="connsiteY23" fmla="*/ 2617243 h 3776663"/>
              <a:gd name="connsiteX24" fmla="*/ 955102 w 2691572"/>
              <a:gd name="connsiteY24" fmla="*/ 2027743 h 3776663"/>
              <a:gd name="connsiteX25" fmla="*/ 1665991 w 2691572"/>
              <a:gd name="connsiteY25" fmla="*/ 2958696 h 3776663"/>
              <a:gd name="connsiteX26" fmla="*/ 1616990 w 2691572"/>
              <a:gd name="connsiteY26" fmla="*/ 2017941 h 3776663"/>
              <a:gd name="connsiteX27" fmla="*/ 749129 w 2691572"/>
              <a:gd name="connsiteY27" fmla="*/ 624530 h 3776663"/>
              <a:gd name="connsiteX28" fmla="*/ 1245469 w 2691572"/>
              <a:gd name="connsiteY28" fmla="*/ 1617898 h 3776663"/>
              <a:gd name="connsiteX29" fmla="*/ 1301449 w 2691572"/>
              <a:gd name="connsiteY29" fmla="*/ 720659 h 3776663"/>
              <a:gd name="connsiteX30" fmla="*/ 1355485 w 2691572"/>
              <a:gd name="connsiteY30" fmla="*/ 1703755 h 3776663"/>
              <a:gd name="connsiteX31" fmla="*/ 1626633 w 2691572"/>
              <a:gd name="connsiteY31" fmla="*/ 1848279 h 3776663"/>
              <a:gd name="connsiteX32" fmla="*/ 1762597 w 2691572"/>
              <a:gd name="connsiteY32" fmla="*/ 0 h 3776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91572" h="3776663">
                <a:moveTo>
                  <a:pt x="1762597" y="0"/>
                </a:moveTo>
                <a:cubicBezTo>
                  <a:pt x="1803357" y="161706"/>
                  <a:pt x="1824088" y="542557"/>
                  <a:pt x="1800780" y="829100"/>
                </a:cubicBezTo>
                <a:cubicBezTo>
                  <a:pt x="1787720" y="989669"/>
                  <a:pt x="1733906" y="1393825"/>
                  <a:pt x="1722818" y="1732140"/>
                </a:cubicBezTo>
                <a:cubicBezTo>
                  <a:pt x="1714807" y="1976540"/>
                  <a:pt x="1789648" y="2528595"/>
                  <a:pt x="1816633" y="2561004"/>
                </a:cubicBezTo>
                <a:cubicBezTo>
                  <a:pt x="1838151" y="2568585"/>
                  <a:pt x="2123317" y="2158085"/>
                  <a:pt x="2131973" y="2118462"/>
                </a:cubicBezTo>
                <a:cubicBezTo>
                  <a:pt x="2073651" y="1772050"/>
                  <a:pt x="2120358" y="1263800"/>
                  <a:pt x="2274241" y="1085969"/>
                </a:cubicBezTo>
                <a:cubicBezTo>
                  <a:pt x="2162314" y="1378304"/>
                  <a:pt x="2170423" y="1845963"/>
                  <a:pt x="2217115" y="2003435"/>
                </a:cubicBezTo>
                <a:cubicBezTo>
                  <a:pt x="2385985" y="1919276"/>
                  <a:pt x="2619158" y="1272060"/>
                  <a:pt x="2691572" y="945145"/>
                </a:cubicBezTo>
                <a:cubicBezTo>
                  <a:pt x="2613610" y="1894918"/>
                  <a:pt x="2061937" y="2365923"/>
                  <a:pt x="1904665" y="2833555"/>
                </a:cubicBezTo>
                <a:cubicBezTo>
                  <a:pt x="1895193" y="2958697"/>
                  <a:pt x="1894514" y="3083495"/>
                  <a:pt x="1880755" y="3201893"/>
                </a:cubicBezTo>
                <a:cubicBezTo>
                  <a:pt x="2057468" y="3201579"/>
                  <a:pt x="2435451" y="2773415"/>
                  <a:pt x="2489985" y="2601150"/>
                </a:cubicBezTo>
                <a:cubicBezTo>
                  <a:pt x="2490682" y="2882797"/>
                  <a:pt x="2079832" y="3211644"/>
                  <a:pt x="1889760" y="3388771"/>
                </a:cubicBezTo>
                <a:cubicBezTo>
                  <a:pt x="1878045" y="3396690"/>
                  <a:pt x="1913488" y="3643993"/>
                  <a:pt x="1910348" y="3763176"/>
                </a:cubicBezTo>
                <a:cubicBezTo>
                  <a:pt x="1907024" y="3764038"/>
                  <a:pt x="1905844" y="3775015"/>
                  <a:pt x="1902521" y="3775877"/>
                </a:cubicBezTo>
                <a:lnTo>
                  <a:pt x="1648942" y="3776663"/>
                </a:lnTo>
                <a:cubicBezTo>
                  <a:pt x="1628405" y="3598726"/>
                  <a:pt x="1647616" y="3380329"/>
                  <a:pt x="1657087" y="3182162"/>
                </a:cubicBezTo>
                <a:lnTo>
                  <a:pt x="1409520" y="2832378"/>
                </a:lnTo>
                <a:cubicBezTo>
                  <a:pt x="1268001" y="2860645"/>
                  <a:pt x="1145772" y="2812208"/>
                  <a:pt x="1037209" y="2733426"/>
                </a:cubicBezTo>
                <a:lnTo>
                  <a:pt x="975697" y="2683522"/>
                </a:lnTo>
                <a:lnTo>
                  <a:pt x="930181" y="2670037"/>
                </a:lnTo>
                <a:cubicBezTo>
                  <a:pt x="634106" y="2531379"/>
                  <a:pt x="130122" y="2170662"/>
                  <a:pt x="0" y="2029923"/>
                </a:cubicBezTo>
                <a:cubicBezTo>
                  <a:pt x="358643" y="2243580"/>
                  <a:pt x="905901" y="2566102"/>
                  <a:pt x="990301" y="2524405"/>
                </a:cubicBezTo>
                <a:lnTo>
                  <a:pt x="1268543" y="2645031"/>
                </a:lnTo>
                <a:lnTo>
                  <a:pt x="1248982" y="2617243"/>
                </a:lnTo>
                <a:cubicBezTo>
                  <a:pt x="1152228" y="2472897"/>
                  <a:pt x="1015082" y="2228510"/>
                  <a:pt x="955102" y="2027743"/>
                </a:cubicBezTo>
                <a:cubicBezTo>
                  <a:pt x="1206354" y="2477419"/>
                  <a:pt x="1511194" y="2755146"/>
                  <a:pt x="1665991" y="2958696"/>
                </a:cubicBezTo>
                <a:cubicBezTo>
                  <a:pt x="1674665" y="2777727"/>
                  <a:pt x="1634038" y="2333774"/>
                  <a:pt x="1616990" y="2017941"/>
                </a:cubicBezTo>
                <a:cubicBezTo>
                  <a:pt x="1134790" y="1816455"/>
                  <a:pt x="839072" y="1291296"/>
                  <a:pt x="749129" y="624530"/>
                </a:cubicBezTo>
                <a:cubicBezTo>
                  <a:pt x="879566" y="1017465"/>
                  <a:pt x="990710" y="1386799"/>
                  <a:pt x="1245469" y="1617898"/>
                </a:cubicBezTo>
                <a:cubicBezTo>
                  <a:pt x="1366302" y="1400861"/>
                  <a:pt x="1339234" y="1018615"/>
                  <a:pt x="1301449" y="720659"/>
                </a:cubicBezTo>
                <a:cubicBezTo>
                  <a:pt x="1400199" y="969688"/>
                  <a:pt x="1423927" y="1333350"/>
                  <a:pt x="1355485" y="1703755"/>
                </a:cubicBezTo>
                <a:cubicBezTo>
                  <a:pt x="1415253" y="1773226"/>
                  <a:pt x="1586156" y="1893442"/>
                  <a:pt x="1626633" y="1848279"/>
                </a:cubicBezTo>
                <a:cubicBezTo>
                  <a:pt x="1650411" y="1241233"/>
                  <a:pt x="1764541" y="735166"/>
                  <a:pt x="1762597" y="0"/>
                </a:cubicBezTo>
                <a:close/>
              </a:path>
            </a:pathLst>
          </a:custGeom>
          <a:solidFill>
            <a:srgbClr val="4D4D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anchor="ctr">
            <a:normAutofit/>
          </a:bodyPr>
          <a:lstStyle/>
          <a:p>
            <a:pPr algn="ctr" defTabSz="514350">
              <a:defRPr/>
            </a:pPr>
            <a:endParaRPr lang="zh-CN" altLang="en-US" sz="1015" kern="0">
              <a:solidFill>
                <a:srgbClr val="FFFFFF"/>
              </a:solidFill>
              <a:latin typeface="等线" panose="02010600030101010101" charset="-122"/>
              <a:ea typeface="幼圆" panose="02010509060101010101" charset="-122"/>
            </a:endParaRPr>
          </a:p>
        </p:txBody>
      </p:sp>
      <p:sp>
        <p:nvSpPr>
          <p:cNvPr id="52" name="椭圆 23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62255" y="4293235"/>
            <a:ext cx="3033395" cy="857250"/>
          </a:xfrm>
          <a:prstGeom prst="cloud">
            <a:avLst/>
          </a:prstGeom>
          <a:solidFill>
            <a:srgbClr val="EE6EA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>
            <a:noAutofit/>
          </a:bodyPr>
          <a:lstStyle/>
          <a:p>
            <a:pPr algn="ctr" defTabSz="514350">
              <a:defRPr/>
            </a:pP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514350">
              <a:defRPr/>
            </a:pP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19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lear structure</a:t>
            </a:r>
            <a:endParaRPr lang="zh-CN" altLang="en-US" sz="19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514350">
              <a:defRPr/>
            </a:pPr>
            <a:endParaRPr lang="zh-CN" altLang="en-US" sz="2400" b="1" kern="0" dirty="0">
              <a:solidFill>
                <a:srgbClr val="FFFFFF"/>
              </a:solidFill>
              <a:latin typeface="+mn-lt"/>
              <a:ea typeface="仿宋" panose="02010609060101010101" pitchFamily="49" charset="-122"/>
              <a:cs typeface="+mn-lt"/>
              <a:sym typeface="+mn-ea"/>
            </a:endParaRPr>
          </a:p>
        </p:txBody>
      </p:sp>
      <p:sp>
        <p:nvSpPr>
          <p:cNvPr id="4" name="椭圆 22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389380" y="2915285"/>
            <a:ext cx="2468880" cy="934085"/>
          </a:xfrm>
          <a:prstGeom prst="cloud">
            <a:avLst/>
          </a:prstGeom>
          <a:solidFill>
            <a:srgbClr val="9CCF9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>
            <a:noAutofit/>
          </a:bodyPr>
          <a:lstStyle/>
          <a:p>
            <a:pPr algn="ctr" defTabSz="514350">
              <a:defRPr/>
            </a:pPr>
            <a:r>
              <a:rPr lang="zh-CN" altLang="en-US" sz="2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19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omplete content</a:t>
            </a:r>
            <a:endParaRPr lang="zh-CN" altLang="en-US" sz="2000" b="1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0" name="椭圆 26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3633470" y="1960245"/>
            <a:ext cx="2701290" cy="1123315"/>
          </a:xfrm>
          <a:prstGeom prst="cloud">
            <a:avLst/>
          </a:prstGeom>
          <a:solidFill>
            <a:srgbClr val="D08B7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>
            <a:noAutofit/>
          </a:bodyPr>
          <a:lstStyle/>
          <a:p>
            <a:pPr algn="ctr" defTabSz="514350">
              <a:spcBef>
                <a:spcPts val="0"/>
              </a:spcBef>
              <a:buClrTx/>
              <a:buSzTx/>
              <a:buFontTx/>
              <a:defRPr/>
            </a:pPr>
            <a:r>
              <a:rPr lang="en-US" altLang="zh-CN" sz="20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19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oherent ideas</a:t>
            </a:r>
            <a:endParaRPr lang="zh-CN" altLang="en-US" sz="1900" b="1" kern="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3" name="椭圆 21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5075555" y="4437380"/>
            <a:ext cx="2627630" cy="1028700"/>
          </a:xfrm>
          <a:prstGeom prst="cloud">
            <a:avLst/>
          </a:prstGeom>
          <a:solidFill>
            <a:srgbClr val="81C9D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900" b="1" kern="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9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19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lean handwriting</a:t>
            </a:r>
            <a:endParaRPr lang="zh-CN" altLang="en-US" sz="1900" b="1" kern="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7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5" name="椭圆 2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292090" y="3083560"/>
            <a:ext cx="2314575" cy="1075055"/>
          </a:xfrm>
          <a:prstGeom prst="cloud">
            <a:avLst/>
          </a:prstGeom>
          <a:solidFill>
            <a:srgbClr val="BD9A6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>
            <a:noAutofit/>
          </a:bodyPr>
          <a:lstStyle/>
          <a:p>
            <a:pPr algn="ctr" defTabSz="514350">
              <a:spcBef>
                <a:spcPts val="0"/>
              </a:spcBef>
              <a:buClrTx/>
              <a:buSzTx/>
              <a:buFontTx/>
              <a:defRPr/>
            </a:pPr>
            <a:r>
              <a:rPr lang="zh-CN" altLang="en-US" sz="20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r>
              <a:rPr lang="zh-CN" altLang="en-US" sz="17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orrect grammar, spelling</a:t>
            </a:r>
            <a:endParaRPr lang="zh-CN" altLang="en-US" sz="1700" b="1" kern="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95830" y="908685"/>
            <a:ext cx="6751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cs typeface="Calibri" panose="020F0502020204030204" pitchFamily="34" charset="0"/>
              </a:rPr>
              <a:t>5 C </a:t>
            </a:r>
            <a:r>
              <a:rPr lang="zh-CN" altLang="en-US" sz="3200" b="1" kern="0" dirty="0">
                <a:ea typeface="微软雅黑" panose="020B0503020204020204" pitchFamily="34" charset="-122"/>
                <a:cs typeface="Calibri" panose="020F0502020204030204" pitchFamily="34" charset="0"/>
              </a:rPr>
              <a:t>criteria for a good piece of writing! </a:t>
            </a:r>
            <a:r>
              <a:rPr lang="en-US" altLang="zh-CN" sz="2400" dirty="0"/>
              <a:t> </a:t>
            </a:r>
            <a:endParaRPr lang="en-US" altLang="zh-CN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2" grpId="0" animBg="1"/>
      <p:bldP spid="52" grpId="1" animBg="1"/>
      <p:bldP spid="52" grpId="3" bldLvl="0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7" bldLvl="0" animBg="1"/>
      <p:bldP spid="50" grpId="0" animBg="1"/>
      <p:bldP spid="50" grpId="1" animBg="1"/>
      <p:bldP spid="50" grpId="2" animBg="1"/>
      <p:bldP spid="50" grpId="4" bldLvl="0" animBg="1"/>
      <p:bldP spid="53" grpId="0" animBg="1"/>
      <p:bldP spid="53" grpId="1" animBg="1"/>
      <p:bldP spid="53" grpId="2" animBg="1"/>
      <p:bldP spid="53" grpId="3" animBg="1"/>
      <p:bldP spid="53" grpId="4" animBg="1"/>
      <p:bldP spid="53" grpId="5" animBg="1"/>
      <p:bldP spid="53" grpId="6" animBg="1"/>
      <p:bldP spid="53" grpId="8" bldLvl="0" animBg="1"/>
      <p:bldP spid="55" grpId="0" animBg="1"/>
      <p:bldP spid="55" grpId="1" animBg="1"/>
      <p:bldP spid="55" grpId="2" animBg="1"/>
      <p:bldP spid="55" grpId="3" animBg="1"/>
      <p:bldP spid="55" grpId="5" bldLvl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2"/>
          <p:cNvSpPr txBox="1"/>
          <p:nvPr/>
        </p:nvSpPr>
        <p:spPr>
          <a:xfrm>
            <a:off x="179070" y="188595"/>
            <a:ext cx="8582025" cy="62261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ysDash"/>
            <a:miter lim="800000"/>
          </a:ln>
        </p:spPr>
        <p:txBody>
          <a:bodyPr/>
          <a:lstStyle>
            <a:defPPr>
              <a:defRPr lang="zh-CN"/>
            </a:defPPr>
            <a:lvl1pPr marL="0" indent="0">
              <a:spcBef>
                <a:spcPct val="20000"/>
              </a:spcBef>
              <a:buFontTx/>
              <a:buNone/>
              <a:defRPr kumimoji="1" sz="3200" kern="0">
                <a:latin typeface="+mn-lt"/>
                <a:ea typeface="+mn-ea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+mn-lt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</a:rPr>
              <a:t>  </a:t>
            </a:r>
            <a:r>
              <a:rPr lang="en-US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ello, everyone</a:t>
            </a:r>
            <a:r>
              <a:rPr lang="zh-CN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，</a:t>
            </a:r>
            <a:endParaRPr lang="zh-CN" altLang="zh-CN" sz="24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662940" algn="just">
              <a:spcAft>
                <a:spcPts val="0"/>
              </a:spcAft>
            </a:pPr>
            <a:r>
              <a:rPr lang="en-US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I’m honored to stand here and the topic of my speech is </a:t>
            </a:r>
            <a:r>
              <a:rPr lang="zh-CN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“</a:t>
            </a:r>
            <a:r>
              <a:rPr lang="en-US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Let’s protect cultural heritage around us</a:t>
            </a:r>
            <a:r>
              <a:rPr lang="zh-CN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”．</a:t>
            </a:r>
            <a:endParaRPr lang="en-US" altLang="zh-CN" sz="2400" b="1" kern="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indent="662940" algn="just">
              <a:spcAft>
                <a:spcPts val="0"/>
              </a:spcAft>
            </a:pPr>
            <a:r>
              <a:rPr lang="en-US" altLang="zh-CN" sz="2400" b="1" kern="1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It is widely recognized that </a:t>
            </a:r>
            <a:r>
              <a:rPr lang="en-US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cultural heritage, including both tangible and intangible forms, is the </a:t>
            </a:r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priceless treasure </a:t>
            </a:r>
            <a:r>
              <a:rPr lang="en-US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of every nation and the </a:t>
            </a:r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accumulated wisdom of our ancestors</a:t>
            </a:r>
            <a:r>
              <a:rPr lang="zh-CN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．</a:t>
            </a:r>
            <a:r>
              <a:rPr lang="en-US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They </a:t>
            </a:r>
            <a:r>
              <a:rPr lang="en-US" altLang="zh-CN" sz="2400" b="1" kern="1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serve as </a:t>
            </a:r>
            <a:r>
              <a:rPr lang="en-US" altLang="zh-CN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 bridge to our past and history</a:t>
            </a:r>
            <a:r>
              <a:rPr lang="en-US" altLang="zh-CN" sz="2400" b="1" i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, allowing us to </a:t>
            </a:r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understand our roots </a:t>
            </a:r>
            <a:r>
              <a:rPr lang="en-US" altLang="zh-CN" sz="2400" b="1" i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and appreciate the legacy </a:t>
            </a:r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passed down by our ancestors</a:t>
            </a:r>
            <a:r>
              <a:rPr lang="en-US" altLang="zh-CN" sz="2400" b="1" i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 </a:t>
            </a:r>
            <a:r>
              <a:rPr lang="en-US" altLang="zh-CN" sz="2400" b="1" u="sng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Hence</a:t>
            </a:r>
            <a:r>
              <a:rPr lang="en-US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, it is vital for each of us to share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 </a:t>
            </a:r>
            <a:r>
              <a:rPr lang="zh-CN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joint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responsibility to </a:t>
            </a:r>
            <a:r>
              <a:rPr lang="zh-CN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respect and preserve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them,  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not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just for ourselves ,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but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for generations to come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662940" algn="just">
              <a:spcAft>
                <a:spcPts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As for</a:t>
            </a:r>
            <a:r>
              <a:rPr lang="en-US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the specific measures, first, when visiting the historic sites, we should follow the </a:t>
            </a:r>
            <a:r>
              <a:rPr lang="zh-CN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established guidelines</a:t>
            </a:r>
            <a:r>
              <a:rPr lang="zh-CN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．</a:t>
            </a:r>
            <a:r>
              <a:rPr lang="en-US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Second, we should </a:t>
            </a:r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strive to incorporate intangible cultural heritage into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our daily lives</a:t>
            </a:r>
            <a:r>
              <a:rPr lang="zh-CN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．</a:t>
            </a:r>
            <a:endParaRPr lang="zh-CN" altLang="zh-CN" sz="24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662940" algn="just">
              <a:spcAft>
                <a:spcPts val="0"/>
              </a:spcAft>
            </a:pPr>
            <a:r>
              <a:rPr lang="en-US" altLang="zh-CN" sz="2400" b="1" kern="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That’s all. Thank you for your attention.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en-US" altLang="zh-CN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84785" y="1052830"/>
            <a:ext cx="8883650" cy="195389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你校英文报打算出一期文化遗产保护的专刊。请你用英语写一篇</a:t>
            </a:r>
            <a:r>
              <a:rPr lang="zh-CN" altLang="en-US" sz="2400" dirty="0">
                <a:solidFill>
                  <a:prstClr val="black"/>
                </a:solidFill>
                <a:highlight>
                  <a:srgbClr val="FFFF00"/>
                </a:highlight>
                <a:latin typeface="宋体" panose="02010600030101010101" pitchFamily="2" charset="-122"/>
                <a:sym typeface="+mn-ea"/>
              </a:rPr>
              <a:t>短文投稿</a:t>
            </a:r>
            <a:r>
              <a:rPr lang="zh-CN" altLang="en-US" sz="2400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，内容包括：</a:t>
            </a:r>
            <a:endParaRPr lang="zh-CN" altLang="en-US" sz="24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1．文化遗产面临的问题 2.你的建议</a:t>
            </a:r>
            <a:endParaRPr lang="zh-CN" altLang="en-US" sz="240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just" latinLnBrk="0">
              <a:lnSpc>
                <a:spcPts val="2580"/>
              </a:lnSpc>
              <a:spcAft>
                <a:spcPts val="0"/>
              </a:spcAft>
            </a:pP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注意：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1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．词数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80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左右；</a:t>
            </a:r>
            <a:endParaRPr lang="zh-CN" altLang="zh-CN" sz="2400" b="1" kern="100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marL="0" algn="just" latinLnBrk="0">
              <a:lnSpc>
                <a:spcPts val="2580"/>
              </a:lnSpc>
              <a:spcAft>
                <a:spcPts val="0"/>
              </a:spcAft>
            </a:pP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          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2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．增加适当细节，以使行文连贯。</a:t>
            </a:r>
            <a:endParaRPr lang="en-US" altLang="zh-CN" sz="2400" b="1" kern="100" dirty="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9705" y="3861435"/>
            <a:ext cx="8883650" cy="230441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>
            <a:noAutofit/>
          </a:bodyPr>
          <a:lstStyle/>
          <a:p>
            <a:pPr algn="just"/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随着经济的发展,越来越多的文化遗产(</a:t>
            </a:r>
            <a:r>
              <a:rPr lang="zh-CN" altLang="en-US" sz="2400" b="1" dirty="0">
                <a:solidFill>
                  <a:prstClr val="black"/>
                </a:solidFill>
                <a:cs typeface="Calibri" panose="020F0502020204030204" pitchFamily="34" charset="0"/>
                <a:sym typeface="+mn-ea"/>
              </a:rPr>
              <a:t>cultural relics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)遭到破坏。假设你是红星中学高中生李华,请你向同学们</a:t>
            </a:r>
            <a:r>
              <a:rPr lang="zh-CN" alt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宋体" panose="02010600030101010101" pitchFamily="2" charset="-122"/>
                <a:sym typeface="+mn-ea"/>
              </a:rPr>
              <a:t>发出倡议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。</a:t>
            </a:r>
            <a:endParaRPr lang="zh-CN" altLang="en-US" sz="2400" b="1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just"/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内容包括：</a:t>
            </a:r>
            <a:endParaRPr lang="zh-CN" altLang="en-US" sz="2400" b="1" dirty="0">
              <a:solidFill>
                <a:prstClr val="black"/>
              </a:solidFill>
              <a:latin typeface="宋体" panose="02010600030101010101" pitchFamily="2" charset="-122"/>
              <a:sym typeface="+mn-ea"/>
            </a:endParaRPr>
          </a:p>
          <a:p>
            <a:pPr algn="just"/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1.文化遗迹的重要性</a:t>
            </a:r>
            <a:r>
              <a:rPr lang="en-US" altLang="zh-CN" sz="2400" b="1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 </a:t>
            </a:r>
            <a:r>
              <a:rPr lang="zh-CN" altLang="en-US" sz="2400" b="1" dirty="0">
                <a:solidFill>
                  <a:prstClr val="black"/>
                </a:solidFill>
                <a:latin typeface="宋体" panose="02010600030101010101" pitchFamily="2" charset="-122"/>
                <a:sym typeface="+mn-ea"/>
              </a:rPr>
              <a:t>2.呼吁人们保护文化遗产</a:t>
            </a:r>
            <a:endParaRPr lang="zh-CN" altLang="en-US" sz="2400" b="1" dirty="0">
              <a:solidFill>
                <a:prstClr val="black"/>
              </a:solidFill>
              <a:latin typeface="宋体" panose="02010600030101010101" pitchFamily="2" charset="-122"/>
              <a:sym typeface="+mn-ea"/>
            </a:endParaRPr>
          </a:p>
          <a:p>
            <a:pPr marL="0" algn="just" latinLnBrk="0">
              <a:lnSpc>
                <a:spcPts val="2580"/>
              </a:lnSpc>
              <a:spcAft>
                <a:spcPts val="0"/>
              </a:spcAft>
            </a:pP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注意：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1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．词数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80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左右；</a:t>
            </a:r>
            <a:endParaRPr lang="zh-CN" altLang="zh-CN" sz="2400" b="1" kern="100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marL="0" algn="just" latinLnBrk="0">
              <a:lnSpc>
                <a:spcPts val="2580"/>
              </a:lnSpc>
              <a:spcAft>
                <a:spcPts val="0"/>
              </a:spcAft>
            </a:pP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          </a:t>
            </a:r>
            <a:r>
              <a:rPr lang="en-US" altLang="zh-CN" sz="2400" b="1" kern="100" dirty="0">
                <a:solidFill>
                  <a:srgbClr val="000000"/>
                </a:solidFill>
                <a:latin typeface="Times New Roman" panose="02020603050405020304"/>
                <a:cs typeface="Courier New" panose="02070309020205020404"/>
                <a:sym typeface="+mn-ea"/>
              </a:rPr>
              <a:t>2</a:t>
            </a:r>
            <a:r>
              <a:rPr lang="zh-CN" altLang="zh-CN" sz="2400" b="1" kern="1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．增加适当细节，以使行文连贯。</a:t>
            </a:r>
            <a:endParaRPr lang="en-US" altLang="zh-CN" sz="2400" b="1" kern="100" dirty="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+mn-ea"/>
            </a:endParaRPr>
          </a:p>
          <a:p>
            <a:pPr algn="just"/>
            <a:endParaRPr lang="en-US" altLang="zh-CN" sz="2400" b="1" kern="100" dirty="0">
              <a:solidFill>
                <a:srgbClr val="000000"/>
              </a:solidFill>
              <a:latin typeface="Times New Roman" panose="02020603050405020304"/>
              <a:ea typeface="宋体" panose="02010600030101010101" pitchFamily="2" charset="-122"/>
              <a:cs typeface="Times New Roman" panose="02020603050405020304"/>
              <a:sym typeface="+mn-ea"/>
            </a:endParaRPr>
          </a:p>
        </p:txBody>
      </p:sp>
      <p:sp>
        <p:nvSpPr>
          <p:cNvPr id="23" name="文本框 49"/>
          <p:cNvSpPr txBox="1"/>
          <p:nvPr>
            <p:custDataLst>
              <p:tags r:id="rId1"/>
            </p:custDataLst>
          </p:nvPr>
        </p:nvSpPr>
        <p:spPr>
          <a:xfrm>
            <a:off x="755337" y="188366"/>
            <a:ext cx="7441565" cy="587375"/>
          </a:xfrm>
          <a:prstGeom prst="rect">
            <a:avLst/>
          </a:prstGeom>
          <a:noFill/>
        </p:spPr>
        <p:txBody>
          <a:bodyPr wrap="none" lIns="96434" tIns="48217" rIns="96434" bIns="48217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63930"/>
            <a:r>
              <a:rPr lang="en-US" altLang="zh-CN" sz="3200" b="1" dirty="0">
                <a:solidFill>
                  <a:srgbClr val="3D429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Searching for more different applications</a:t>
            </a:r>
            <a:endParaRPr lang="zh-CN" altLang="en-US" sz="3200" b="1" dirty="0">
              <a:solidFill>
                <a:srgbClr val="3D4298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/>
          <p:nvPr/>
        </p:nvSpPr>
        <p:spPr>
          <a:xfrm>
            <a:off x="755470" y="173473"/>
            <a:ext cx="201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Sharing</a:t>
            </a:r>
            <a:endParaRPr lang="zh-CN" altLang="en-US" sz="3600" b="1" dirty="0"/>
          </a:p>
        </p:txBody>
      </p:sp>
      <p:sp>
        <p:nvSpPr>
          <p:cNvPr id="4" name="矩形 3"/>
          <p:cNvSpPr/>
          <p:nvPr/>
        </p:nvSpPr>
        <p:spPr>
          <a:xfrm>
            <a:off x="312420" y="4509135"/>
            <a:ext cx="8731250" cy="8299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800" b="1" dirty="0">
                <a:latin typeface="+mn-lt"/>
                <a:sym typeface="+mn-ea"/>
              </a:rPr>
              <a:t>Shared </a:t>
            </a:r>
            <a:r>
              <a:rPr lang="en-US" altLang="zh-CN" sz="4800" b="1" dirty="0">
                <a:latin typeface="+mn-lt"/>
              </a:rPr>
              <a:t>Heritage, shared future. </a:t>
            </a:r>
            <a:endParaRPr lang="zh-CN" altLang="en-US" sz="4800" b="1" dirty="0">
              <a:latin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1985" y="1268730"/>
            <a:ext cx="8239760" cy="2061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i="1" dirty="0">
                <a:effectLst/>
              </a:rPr>
              <a:t>A concerted effort to preserve our heritage is a vital link to our cultural, educational, aesthetic, inspirational, and economic legacies.</a:t>
            </a:r>
            <a:endParaRPr lang="en-US" altLang="zh-CN" sz="3200" b="1" i="1" dirty="0">
              <a:effectLst/>
            </a:endParaRPr>
          </a:p>
          <a:p>
            <a:r>
              <a:rPr lang="en-US" altLang="zh-CN" sz="3200" b="1" i="1" dirty="0">
                <a:effectLst/>
              </a:rPr>
              <a:t>                                                       — Steve Berry </a:t>
            </a:r>
            <a:endParaRPr lang="en-US" altLang="zh-CN" sz="3200" b="1" i="1" dirty="0"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84692" y="142753"/>
            <a:ext cx="815854" cy="734398"/>
            <a:chOff x="245137" y="290335"/>
            <a:chExt cx="815854" cy="734398"/>
          </a:xfrm>
        </p:grpSpPr>
        <p:sp>
          <p:nvSpPr>
            <p:cNvPr id="10" name="椭圆 9"/>
            <p:cNvSpPr/>
            <p:nvPr/>
          </p:nvSpPr>
          <p:spPr>
            <a:xfrm>
              <a:off x="245137" y="290335"/>
              <a:ext cx="815854" cy="7343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127000" dir="8100000" algn="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10883" y="361383"/>
              <a:ext cx="684361" cy="600229"/>
            </a:xfrm>
            <a:prstGeom prst="ellipse">
              <a:avLst/>
            </a:prstGeom>
            <a:solidFill>
              <a:srgbClr val="DB3D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3442" y="167699"/>
            <a:ext cx="6392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Homework---peer editing </a:t>
            </a:r>
            <a:endParaRPr lang="zh-CN" altLang="en-US" sz="36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7990" y="1329426"/>
            <a:ext cx="69717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3200" b="1" i="1" noProof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Surf the Internet for more information about cultural heritage.</a:t>
            </a:r>
            <a:endParaRPr lang="en-US" altLang="zh-CN" sz="3200" b="1" i="1" noProof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3200" b="1" i="1" noProof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b="1" noProof="1"/>
              <a:t>Exchange your speech draft with your deskmate and comment on it based on the checklist .</a:t>
            </a:r>
            <a:endParaRPr lang="en-US" altLang="zh-CN" sz="3200" b="1" noProof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30" y="4005080"/>
            <a:ext cx="3036366" cy="2741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rc=http___c-ssl.duitang.com_uploads_item_201612_16_20161216213132_AKME4.jpeg&amp;refer=http___c-ssl.duitang.web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92555"/>
            <a:ext cx="6219190" cy="3827780"/>
          </a:xfrm>
          <a:prstGeom prst="rect">
            <a:avLst/>
          </a:prstGeom>
        </p:spPr>
      </p:pic>
      <p:sp>
        <p:nvSpPr>
          <p:cNvPr id="6" name="任意多边形 5"/>
          <p:cNvSpPr/>
          <p:nvPr>
            <p:custDataLst>
              <p:tags r:id="rId2"/>
            </p:custDataLst>
          </p:nvPr>
        </p:nvSpPr>
        <p:spPr>
          <a:xfrm flipH="1">
            <a:off x="3223895" y="1390015"/>
            <a:ext cx="5977255" cy="3806825"/>
          </a:xfrm>
          <a:custGeom>
            <a:avLst/>
            <a:gdLst>
              <a:gd name="connsiteX0" fmla="*/ 0 w 5483"/>
              <a:gd name="connsiteY0" fmla="*/ 0 h 7315"/>
              <a:gd name="connsiteX1" fmla="*/ 2742 w 5483"/>
              <a:gd name="connsiteY1" fmla="*/ 0 h 7315"/>
              <a:gd name="connsiteX2" fmla="*/ 5483 w 5483"/>
              <a:gd name="connsiteY2" fmla="*/ 7315 h 7315"/>
              <a:gd name="connsiteX3" fmla="*/ 0 w 5483"/>
              <a:gd name="connsiteY3" fmla="*/ 7315 h 7315"/>
              <a:gd name="connsiteX4" fmla="*/ 0 w 5483"/>
              <a:gd name="connsiteY4" fmla="*/ 0 h 7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3" h="7315">
                <a:moveTo>
                  <a:pt x="0" y="0"/>
                </a:moveTo>
                <a:lnTo>
                  <a:pt x="2742" y="0"/>
                </a:lnTo>
                <a:lnTo>
                  <a:pt x="5483" y="7315"/>
                </a:lnTo>
                <a:lnTo>
                  <a:pt x="0" y="73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5814536" y="2780824"/>
            <a:ext cx="3004661" cy="1210628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sz="5400" i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Thank you!</a:t>
            </a:r>
            <a:endParaRPr lang="en-US" altLang="zh-CN" sz="5400" i="1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图片 26633" descr="xin_29212020214450781382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2390" y="775970"/>
            <a:ext cx="3521075" cy="2602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835" y="3743960"/>
            <a:ext cx="3599815" cy="2536190"/>
          </a:xfrm>
          <a:prstGeom prst="rect">
            <a:avLst/>
          </a:prstGeom>
        </p:spPr>
      </p:pic>
      <p:sp>
        <p:nvSpPr>
          <p:cNvPr id="6" name="文本框 49"/>
          <p:cNvSpPr txBox="1"/>
          <p:nvPr/>
        </p:nvSpPr>
        <p:spPr>
          <a:xfrm>
            <a:off x="683895" y="116840"/>
            <a:ext cx="6962775" cy="58737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963930"/>
            <a:r>
              <a:rPr lang="en-US" altLang="zh-CN" sz="3200" b="1" dirty="0">
                <a:solidFill>
                  <a:srgbClr val="3D4298"/>
                </a:solidFill>
                <a:ea typeface="+mn-ea"/>
                <a:cs typeface="Calibri" panose="020F0502020204030204" pitchFamily="34" charset="0"/>
                <a:sym typeface="+mn-lt"/>
              </a:rPr>
              <a:t>What happened to the Great Wall </a:t>
            </a:r>
            <a:r>
              <a:rPr lang="en-US" altLang="zh-CN" sz="3200" b="1" dirty="0">
                <a:solidFill>
                  <a:srgbClr val="3D429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200" b="1" dirty="0">
              <a:solidFill>
                <a:srgbClr val="3D4298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" y="981075"/>
            <a:ext cx="35179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3918585"/>
            <a:ext cx="3681730" cy="2522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"/>
          <p:cNvSpPr/>
          <p:nvPr>
            <p:custDataLst>
              <p:tags r:id="rId1"/>
            </p:custDataLst>
          </p:nvPr>
        </p:nvSpPr>
        <p:spPr>
          <a:xfrm>
            <a:off x="3178175" y="810895"/>
            <a:ext cx="2884805" cy="4231005"/>
          </a:xfrm>
          <a:prstGeom prst="roundRect">
            <a:avLst>
              <a:gd name="adj" fmla="val 6621"/>
            </a:avLst>
          </a:prstGeom>
          <a:solidFill>
            <a:srgbClr val="FFFFFF"/>
          </a:solidFill>
          <a:ln>
            <a:solidFill>
              <a:srgbClr val="BC5858"/>
            </a:solidFill>
          </a:ln>
          <a:effectLst>
            <a:outerShdw dist="63500" dir="2700000" sx="100500" sy="100500" algn="tl" rotWithShape="0">
              <a:srgbClr val="BC5858">
                <a:alpha val="100000"/>
              </a:srgbClr>
            </a:outerShdw>
          </a:effectLst>
        </p:spPr>
        <p:style>
          <a:lnRef idx="2">
            <a:srgbClr val="BC5858">
              <a:shade val="50000"/>
            </a:srgbClr>
          </a:lnRef>
          <a:fillRef idx="1">
            <a:srgbClr val="BC5858"/>
          </a:fillRef>
          <a:effectRef idx="0">
            <a:srgbClr val="BC5858"/>
          </a:effectRef>
          <a:fontRef idx="minor">
            <a:srgbClr val="FFFFFF"/>
          </a:fontRef>
        </p:style>
        <p:txBody>
          <a:bodyPr vertOverflow="overflow" horzOverflow="overflow" vert="horz" wrap="square" lIns="107950" tIns="107950" rIns="107950" bIns="1188085" numCol="1" spcCol="0" rtlCol="0" fromWordArt="0" anchor="ctr" anchorCtr="0" forceAA="0" compatLnSpc="1">
            <a:no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endParaRPr lang="zh-CN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endParaRPr lang="zh-CN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lvl="0" algn="just">
              <a:lnSpc>
                <a:spcPct val="100000"/>
              </a:lnSpc>
              <a:buClrTx/>
              <a:buSzTx/>
              <a:buFontTx/>
            </a:pP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endParaRPr lang="zh-CN" altLang="en-US" sz="24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7" name="圆角矩形 3"/>
          <p:cNvSpPr/>
          <p:nvPr>
            <p:custDataLst>
              <p:tags r:id="rId2"/>
            </p:custDataLst>
          </p:nvPr>
        </p:nvSpPr>
        <p:spPr>
          <a:xfrm>
            <a:off x="35560" y="806450"/>
            <a:ext cx="2954020" cy="4235450"/>
          </a:xfrm>
          <a:prstGeom prst="roundRect">
            <a:avLst>
              <a:gd name="adj" fmla="val 6621"/>
            </a:avLst>
          </a:prstGeom>
          <a:solidFill>
            <a:srgbClr val="FFFFFF"/>
          </a:solidFill>
          <a:ln>
            <a:solidFill>
              <a:schemeClr val="accent2"/>
            </a:solidFill>
          </a:ln>
          <a:effectLst>
            <a:outerShdw dist="63500" dir="2700000" sx="100500" sy="100500" algn="tl" rotWithShape="0">
              <a:schemeClr val="accent2"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7950" tIns="107950" rIns="107950" bIns="1188085" numCol="1" spcCol="0" rtlCol="0" fromWordArt="0" anchor="ctr" anchorCtr="0" forceAA="0" compatLnSpc="1">
            <a:noAutofit/>
          </a:bodyPr>
          <a:lstStyle/>
          <a:p>
            <a:pPr lvl="0" algn="l">
              <a:lnSpc>
                <a:spcPct val="100000"/>
              </a:lnSpc>
              <a:buClrTx/>
              <a:buSzTx/>
              <a:buFontTx/>
            </a:pPr>
            <a:endParaRPr lang="en-US" altLang="zh-CN" sz="240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+mn-ea"/>
              <a:sym typeface="+mn-ea"/>
            </a:endParaRPr>
          </a:p>
        </p:txBody>
      </p:sp>
      <p:sp>
        <p:nvSpPr>
          <p:cNvPr id="8" name="圆角矩形 3"/>
          <p:cNvSpPr/>
          <p:nvPr>
            <p:custDataLst>
              <p:tags r:id="rId3"/>
            </p:custDataLst>
          </p:nvPr>
        </p:nvSpPr>
        <p:spPr>
          <a:xfrm>
            <a:off x="6151880" y="877570"/>
            <a:ext cx="3005455" cy="4164330"/>
          </a:xfrm>
          <a:prstGeom prst="roundRect">
            <a:avLst>
              <a:gd name="adj" fmla="val 6621"/>
            </a:avLst>
          </a:prstGeom>
          <a:solidFill>
            <a:srgbClr val="FFFFFF"/>
          </a:solidFill>
          <a:ln>
            <a:solidFill>
              <a:srgbClr val="BC5858"/>
            </a:solidFill>
          </a:ln>
          <a:effectLst>
            <a:outerShdw dist="63500" dir="2700000" sx="100500" sy="100500" algn="tl" rotWithShape="0">
              <a:srgbClr val="BC5858">
                <a:alpha val="100000"/>
              </a:srgbClr>
            </a:outerShdw>
          </a:effectLst>
        </p:spPr>
        <p:style>
          <a:lnRef idx="2">
            <a:srgbClr val="BC5858">
              <a:shade val="50000"/>
            </a:srgbClr>
          </a:lnRef>
          <a:fillRef idx="1">
            <a:srgbClr val="BC5858"/>
          </a:fillRef>
          <a:effectRef idx="0">
            <a:srgbClr val="BC5858"/>
          </a:effectRef>
          <a:fontRef idx="minor">
            <a:srgbClr val="FFFFFF"/>
          </a:fontRef>
        </p:style>
        <p:txBody>
          <a:bodyPr vertOverflow="overflow" horzOverflow="overflow" vert="horz" wrap="square" lIns="107950" tIns="107950" rIns="107950" bIns="1188085" numCol="1" spcCol="0" rtlCol="0" fromWordArt="0" anchor="ctr" anchorCtr="0" forceAA="0" compatLnSpc="1">
            <a:no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endParaRPr lang="zh-CN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endParaRPr lang="zh-CN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lvl="0" algn="just">
              <a:lnSpc>
                <a:spcPct val="100000"/>
              </a:lnSpc>
              <a:buClrTx/>
              <a:buSzTx/>
              <a:buFontTx/>
            </a:pPr>
            <a:endParaRPr lang="zh-C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 panose="020B0503020204020204" pitchFamily="34" charset="-122"/>
            </a:endParaRPr>
          </a:p>
          <a:p>
            <a:pPr lvl="0" algn="just">
              <a:lnSpc>
                <a:spcPct val="130000"/>
              </a:lnSpc>
              <a:buClrTx/>
              <a:buSzTx/>
              <a:buFontTx/>
            </a:pPr>
            <a:endParaRPr lang="zh-CN" altLang="en-US" sz="24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9" name="圆角矩形 16"/>
          <p:cNvSpPr/>
          <p:nvPr>
            <p:custDataLst>
              <p:tags r:id="rId4"/>
            </p:custDataLst>
          </p:nvPr>
        </p:nvSpPr>
        <p:spPr>
          <a:xfrm>
            <a:off x="251460" y="5373370"/>
            <a:ext cx="2412365" cy="720090"/>
          </a:xfrm>
          <a:prstGeom prst="roundRect">
            <a:avLst>
              <a:gd name="adj" fmla="val 23765"/>
            </a:avLst>
          </a:prstGeom>
          <a:solidFill>
            <a:srgbClr val="BC5858"/>
          </a:solidFill>
          <a:ln>
            <a:noFill/>
          </a:ln>
          <a:effectLst/>
        </p:spPr>
        <p:style>
          <a:lnRef idx="2">
            <a:srgbClr val="BC5858">
              <a:shade val="50000"/>
            </a:srgbClr>
          </a:lnRef>
          <a:fillRef idx="1">
            <a:srgbClr val="BC5858"/>
          </a:fillRef>
          <a:effectRef idx="0">
            <a:srgbClr val="BC5858"/>
          </a:effectRef>
          <a:fontRef idx="minor">
            <a:srgbClr val="FFFFFF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US" altLang="zh-CN" sz="1800" b="1" dirty="0">
                <a:solidFill>
                  <a:schemeClr val="lt1"/>
                </a:solidFill>
                <a:cs typeface="+mn-ea"/>
                <a:sym typeface="+mn-ea"/>
              </a:rPr>
              <a:t>必修2  Unit 1 </a:t>
            </a:r>
            <a:endParaRPr lang="en-US" altLang="zh-CN" sz="1800" b="1" dirty="0">
              <a:solidFill>
                <a:schemeClr val="lt1"/>
              </a:solidFill>
              <a:cs typeface="+mn-ea"/>
              <a:sym typeface="+mn-ea"/>
            </a:endParaRPr>
          </a:p>
          <a:p>
            <a:pPr algn="ctr"/>
            <a:r>
              <a:rPr lang="en-US" altLang="zh-CN" sz="1800" b="1" dirty="0">
                <a:solidFill>
                  <a:schemeClr val="lt1"/>
                </a:solidFill>
                <a:cs typeface="+mn-ea"/>
                <a:sym typeface="+mn-ea"/>
              </a:rPr>
              <a:t>Cultural Heritage</a:t>
            </a:r>
            <a:endParaRPr lang="en-US" altLang="zh-CN" sz="1800" b="1" dirty="0">
              <a:solidFill>
                <a:srgbClr val="FFFFFF"/>
              </a:solidFill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圆角矩形 16"/>
          <p:cNvSpPr/>
          <p:nvPr>
            <p:custDataLst>
              <p:tags r:id="rId5"/>
            </p:custDataLst>
          </p:nvPr>
        </p:nvSpPr>
        <p:spPr>
          <a:xfrm>
            <a:off x="3060065" y="5371465"/>
            <a:ext cx="2941955" cy="700405"/>
          </a:xfrm>
          <a:prstGeom prst="roundRect">
            <a:avLst>
              <a:gd name="adj" fmla="val 23765"/>
            </a:avLst>
          </a:prstGeom>
          <a:solidFill>
            <a:srgbClr val="BC5858"/>
          </a:solidFill>
          <a:ln>
            <a:noFill/>
          </a:ln>
          <a:effectLst/>
        </p:spPr>
        <p:style>
          <a:lnRef idx="2">
            <a:srgbClr val="BC5858">
              <a:shade val="50000"/>
            </a:srgbClr>
          </a:lnRef>
          <a:fillRef idx="1">
            <a:srgbClr val="BC5858"/>
          </a:fillRef>
          <a:effectRef idx="0">
            <a:srgbClr val="BC5858"/>
          </a:effectRef>
          <a:fontRef idx="minor">
            <a:srgbClr val="FFFFFF"/>
          </a:fontRef>
        </p:style>
        <p:txBody>
          <a:bodyPr wrap="none" rtlCol="0" anchor="ctr">
            <a:noAutofit/>
          </a:bodyPr>
          <a:lstStyle/>
          <a:p>
            <a:pPr algn="l"/>
            <a:endParaRPr lang="zh-CN" altLang="en-US" sz="135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algn="l"/>
            <a:endParaRPr lang="en-US" altLang="zh-CN" sz="2000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  <a:p>
            <a:pPr algn="l"/>
            <a:r>
              <a:rPr lang="en-US" altLang="zh-CN" b="1" dirty="0">
                <a:solidFill>
                  <a:schemeClr val="lt1"/>
                </a:solidFill>
                <a:cs typeface="+mn-ea"/>
                <a:sym typeface="+mn-ea"/>
              </a:rPr>
              <a:t>必修2  Unit 4 </a:t>
            </a:r>
            <a:endParaRPr lang="en-US" altLang="zh-CN" b="1" dirty="0">
              <a:solidFill>
                <a:schemeClr val="lt1"/>
              </a:solidFill>
              <a:cs typeface="+mn-ea"/>
              <a:sym typeface="+mn-ea"/>
            </a:endParaRPr>
          </a:p>
          <a:p>
            <a:pPr algn="l"/>
            <a:r>
              <a:rPr lang="en-US" altLang="zh-CN" b="1" dirty="0">
                <a:solidFill>
                  <a:schemeClr val="lt1"/>
                </a:solidFill>
                <a:cs typeface="+mn-ea"/>
                <a:sym typeface="+mn-ea"/>
              </a:rPr>
              <a:t>History and traditions</a:t>
            </a:r>
            <a:endParaRPr lang="en-US" altLang="zh-CN" b="1" dirty="0">
              <a:ea typeface="微软雅黑" panose="020B0503020204020204" pitchFamily="34" charset="-122"/>
            </a:endParaRPr>
          </a:p>
          <a:p>
            <a:pPr algn="ctr"/>
            <a:endParaRPr lang="en-US" altLang="zh-CN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圆角矩形 16"/>
          <p:cNvSpPr/>
          <p:nvPr>
            <p:custDataLst>
              <p:tags r:id="rId6"/>
            </p:custDataLst>
          </p:nvPr>
        </p:nvSpPr>
        <p:spPr>
          <a:xfrm>
            <a:off x="6067425" y="5371465"/>
            <a:ext cx="3107690" cy="700405"/>
          </a:xfrm>
          <a:prstGeom prst="roundRect">
            <a:avLst>
              <a:gd name="adj" fmla="val 23765"/>
            </a:avLst>
          </a:prstGeom>
          <a:solidFill>
            <a:srgbClr val="BC5858"/>
          </a:solidFill>
          <a:ln>
            <a:noFill/>
          </a:ln>
          <a:effectLst/>
        </p:spPr>
        <p:style>
          <a:lnRef idx="2">
            <a:srgbClr val="BC5858">
              <a:shade val="50000"/>
            </a:srgbClr>
          </a:lnRef>
          <a:fillRef idx="1">
            <a:srgbClr val="BC5858"/>
          </a:fillRef>
          <a:effectRef idx="0">
            <a:srgbClr val="BC5858"/>
          </a:effectRef>
          <a:fontRef idx="minor">
            <a:srgbClr val="FFFFFF"/>
          </a:fontRef>
        </p:style>
        <p:txBody>
          <a:bodyPr wrap="none" rtlCol="0" anchor="ctr">
            <a:noAutofit/>
          </a:bodyPr>
          <a:lstStyle/>
          <a:p>
            <a:r>
              <a:rPr lang="en-US" altLang="zh-CN" b="1" dirty="0">
                <a:solidFill>
                  <a:schemeClr val="lt1"/>
                </a:solidFill>
                <a:cs typeface="+mn-ea"/>
                <a:sym typeface="+mn-ea"/>
              </a:rPr>
              <a:t>必修3  Unit 1 </a:t>
            </a:r>
            <a:endParaRPr lang="en-US" altLang="zh-CN" b="1" dirty="0">
              <a:solidFill>
                <a:schemeClr val="lt1"/>
              </a:solidFill>
              <a:cs typeface="+mn-ea"/>
              <a:sym typeface="+mn-ea"/>
            </a:endParaRPr>
          </a:p>
          <a:p>
            <a:r>
              <a:rPr lang="en-US" altLang="zh-CN" b="1" dirty="0">
                <a:solidFill>
                  <a:schemeClr val="lt1"/>
                </a:solidFill>
                <a:cs typeface="+mn-ea"/>
                <a:sym typeface="+mn-ea"/>
              </a:rPr>
              <a:t>Festivals and celebration</a:t>
            </a:r>
            <a:endParaRPr lang="en-US" altLang="zh-CN" b="1" dirty="0">
              <a:solidFill>
                <a:schemeClr val="lt1"/>
              </a:solidFill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60" y="814705"/>
            <a:ext cx="3030855" cy="41878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0065" y="877570"/>
            <a:ext cx="3072765" cy="41643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8865" y="877570"/>
            <a:ext cx="3104515" cy="41192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imgsa.baidu.com/timg?image&amp;quality=80&amp;size=b9999_10000&amp;sec=1590672224192&amp;di=efddbedc60c682596145bea7747021dd&amp;imgtype=0&amp;src=http%3A%2F%2Fpic.51yuansu.com%2Fpic3%2Fcover%2F02%2F47%2F19%2F59e5a13376a20_61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11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" y="404495"/>
            <a:ext cx="1127760" cy="20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776605" y="2526665"/>
            <a:ext cx="8224520" cy="1113790"/>
          </a:xfrm>
          <a:prstGeom prst="rect">
            <a:avLst/>
          </a:prstGeom>
          <a:noFill/>
          <a:ln w="44450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ym typeface="+mn-ea"/>
              </a:rPr>
              <a:t>Heritage is our</a:t>
            </a:r>
            <a:r>
              <a:rPr lang="en-US" altLang="zh-CN" sz="2800" b="1" dirty="0">
                <a:solidFill>
                  <a:srgbClr val="0000FF"/>
                </a:solidFill>
                <a:sym typeface="+mn-ea"/>
              </a:rPr>
              <a:t> legacy </a:t>
            </a:r>
            <a:r>
              <a:rPr lang="en-US" altLang="zh-CN" sz="2800" b="1" dirty="0">
                <a:sym typeface="+mn-ea"/>
              </a:rPr>
              <a:t>from the 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past</a:t>
            </a:r>
            <a:r>
              <a:rPr lang="en-US" altLang="zh-CN" sz="2800" b="1" dirty="0">
                <a:sym typeface="+mn-ea"/>
              </a:rPr>
              <a:t>, what we live with </a:t>
            </a:r>
            <a:r>
              <a:rPr lang="en-US" altLang="zh-CN" sz="2800" b="1" dirty="0">
                <a:solidFill>
                  <a:srgbClr val="FF0000"/>
                </a:solidFill>
                <a:sym typeface="+mn-ea"/>
              </a:rPr>
              <a:t>today</a:t>
            </a:r>
            <a:r>
              <a:rPr lang="en-US" altLang="zh-CN" sz="2800" b="1" dirty="0">
                <a:sym typeface="+mn-ea"/>
              </a:rPr>
              <a:t>, and what we </a:t>
            </a: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pass on to 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future generations.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1"/>
          <p:cNvSpPr txBox="1"/>
          <p:nvPr/>
        </p:nvSpPr>
        <p:spPr>
          <a:xfrm>
            <a:off x="1259840" y="1628775"/>
            <a:ext cx="4464685" cy="520700"/>
          </a:xfrm>
          <a:prstGeom prst="rect">
            <a:avLst/>
          </a:prstGeom>
          <a:solidFill>
            <a:srgbClr val="98200F"/>
          </a:solidFill>
          <a:ln w="9525">
            <a:noFill/>
          </a:ln>
        </p:spPr>
        <p:txBody>
          <a:bodyPr wrap="square" anchor="t" anchorCtr="0">
            <a:noAutofit/>
          </a:bodyPr>
          <a:lstStyle/>
          <a:p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Q1: What is heritage  ? </a:t>
            </a:r>
            <a:endParaRPr lang="en-US" altLang="en-US" sz="3200" b="1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32635" y="4836160"/>
            <a:ext cx="828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仿宋" panose="02010609060101010101" pitchFamily="49" charset="-122"/>
                <a:sym typeface="+mn-ea"/>
              </a:rPr>
              <a:t>past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05530" y="4077335"/>
            <a:ext cx="1119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today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仿宋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92090" y="4834890"/>
            <a:ext cx="11385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仿宋" panose="02010609060101010101" pitchFamily="49" charset="-122"/>
              </a:rPr>
              <a:t>fu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仿宋" panose="02010609060101010101" pitchFamily="49" charset="-122"/>
                <a:sym typeface="+mn-ea"/>
              </a:rPr>
              <a:t>ture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295900" y="2493010"/>
            <a:ext cx="930275" cy="476250"/>
          </a:xfrm>
          <a:prstGeom prst="ellipse">
            <a:avLst/>
          </a:prstGeom>
          <a:noFill/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6605" y="2969260"/>
            <a:ext cx="930275" cy="610235"/>
          </a:xfrm>
          <a:prstGeom prst="ellipse">
            <a:avLst/>
          </a:prstGeom>
          <a:noFill/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5364480" y="2997200"/>
            <a:ext cx="1033145" cy="476250"/>
          </a:xfrm>
          <a:prstGeom prst="ellipse">
            <a:avLst/>
          </a:prstGeom>
          <a:noFill/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704975" y="4869180"/>
            <a:ext cx="4890135" cy="1196340"/>
            <a:chOff x="1261" y="2823"/>
            <a:chExt cx="12842" cy="4955"/>
          </a:xfrm>
        </p:grpSpPr>
        <p:sp>
          <p:nvSpPr>
            <p:cNvPr id="7" name="弧形 6"/>
            <p:cNvSpPr/>
            <p:nvPr/>
          </p:nvSpPr>
          <p:spPr>
            <a:xfrm>
              <a:off x="5222" y="2823"/>
              <a:ext cx="4905" cy="4955"/>
            </a:xfrm>
            <a:prstGeom prst="arc">
              <a:avLst>
                <a:gd name="adj1" fmla="val 10688060"/>
                <a:gd name="adj2" fmla="val 68215"/>
              </a:avLst>
            </a:prstGeom>
            <a:ln w="381000">
              <a:gradFill>
                <a:gsLst>
                  <a:gs pos="0">
                    <a:srgbClr val="0070C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34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流程图: 可选过程 14"/>
            <p:cNvSpPr/>
            <p:nvPr/>
          </p:nvSpPr>
          <p:spPr>
            <a:xfrm>
              <a:off x="1261" y="4843"/>
              <a:ext cx="4257" cy="682"/>
            </a:xfrm>
            <a:prstGeom prst="flowChartAlternateProcess">
              <a:avLst/>
            </a:prstGeom>
            <a:gradFill flip="none" rotWithShape="1">
              <a:gsLst>
                <a:gs pos="1000">
                  <a:schemeClr val="accent1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流程图: 可选过程 16"/>
            <p:cNvSpPr/>
            <p:nvPr/>
          </p:nvSpPr>
          <p:spPr>
            <a:xfrm rot="10800000">
              <a:off x="9796" y="4920"/>
              <a:ext cx="4307" cy="685"/>
            </a:xfrm>
            <a:prstGeom prst="flowChartAlternateProcess">
              <a:avLst/>
            </a:prstGeom>
            <a:gradFill flip="none" rotWithShape="1">
              <a:gsLst>
                <a:gs pos="1000">
                  <a:schemeClr val="accent1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3" name="云形标注 11"/>
          <p:cNvSpPr/>
          <p:nvPr/>
        </p:nvSpPr>
        <p:spPr>
          <a:xfrm rot="15440065" flipV="1">
            <a:off x="1395095" y="-448945"/>
            <a:ext cx="1054735" cy="2303780"/>
          </a:xfrm>
          <a:prstGeom prst="cloudCallou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76605" y="548640"/>
            <a:ext cx="2374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200">
              <a:defRPr/>
            </a:pP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/>
              </a:rPr>
              <a:t>Do </a:t>
            </a:r>
            <a:r>
              <a:rPr lang="en-US" altLang="zh-CN" sz="1800" b="1" i="1" dirty="0">
                <a:solidFill>
                  <a:prstClr val="black"/>
                </a:solidFill>
              </a:rPr>
              <a:t>you remember</a:t>
            </a:r>
            <a:r>
              <a:rPr kumimoji="0" lang="en-US" altLang="zh-C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Arial" panose="020B0604020202020204"/>
              </a:rPr>
              <a:t>....</a:t>
            </a:r>
            <a:endParaRPr kumimoji="0" lang="en-US" altLang="zh-CN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9" grpId="0" bldLvl="0" animBg="1"/>
      <p:bldP spid="9" grpId="1" animBg="1"/>
      <p:bldP spid="2" grpId="0"/>
      <p:bldP spid="2" grpId="1"/>
      <p:bldP spid="5" grpId="0"/>
      <p:bldP spid="5" grpId="1"/>
      <p:bldP spid="6" grpId="0"/>
      <p:bldP spid="6" grpId="1"/>
      <p:bldP spid="8" grpId="0" bldLvl="0" animBg="1"/>
      <p:bldP spid="10" grpId="0" bldLvl="0" animBg="1"/>
      <p:bldP spid="16" grpId="0" bldLvl="0" animBg="1"/>
      <p:bldP spid="13" grpId="0" bldLvl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2"/>
          <p:cNvGrpSpPr/>
          <p:nvPr/>
        </p:nvGrpSpPr>
        <p:grpSpPr>
          <a:xfrm>
            <a:off x="-78000" y="2990351"/>
            <a:ext cx="2016280" cy="1597524"/>
            <a:chOff x="4470336" y="2309659"/>
            <a:chExt cx="2365407" cy="2081312"/>
          </a:xfrm>
        </p:grpSpPr>
        <p:sp>
          <p:nvSpPr>
            <p:cNvPr id="6" name="云形 5"/>
            <p:cNvSpPr/>
            <p:nvPr/>
          </p:nvSpPr>
          <p:spPr>
            <a:xfrm>
              <a:off x="4470336" y="2309659"/>
              <a:ext cx="2365407" cy="2081312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41"/>
            <p:cNvSpPr txBox="1"/>
            <p:nvPr/>
          </p:nvSpPr>
          <p:spPr>
            <a:xfrm>
              <a:off x="4640835" y="2793145"/>
              <a:ext cx="2024407" cy="10812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ea typeface="华文琥珀" panose="02010800040101010101" charset="-122"/>
                  <a:cs typeface="Calibri" panose="020F0502020204030204" pitchFamily="34" charset="0"/>
                </a:rPr>
                <a:t>Cultural </a:t>
              </a:r>
              <a:endParaRPr lang="en-US" altLang="zh-CN" sz="24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en-US" altLang="zh-CN" sz="2400" b="1" dirty="0">
                  <a:solidFill>
                    <a:prstClr val="black"/>
                  </a:solidFill>
                  <a:ea typeface="华文琥珀" panose="02010800040101010101" charset="-122"/>
                  <a:cs typeface="Calibri" panose="020F0502020204030204" pitchFamily="34" charset="0"/>
                </a:rPr>
                <a:t>Heritage</a:t>
              </a:r>
              <a:endParaRPr lang="en-US" altLang="zh-CN" sz="24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721985" y="2044055"/>
            <a:ext cx="1772770" cy="2763276"/>
            <a:chOff x="2106312" y="1905467"/>
            <a:chExt cx="1772770" cy="2899627"/>
          </a:xfrm>
        </p:grpSpPr>
        <p:sp>
          <p:nvSpPr>
            <p:cNvPr id="8" name="MMConnector"/>
            <p:cNvSpPr/>
            <p:nvPr/>
          </p:nvSpPr>
          <p:spPr>
            <a:xfrm>
              <a:off x="2106312" y="3241724"/>
              <a:ext cx="813585" cy="1563370"/>
            </a:xfrm>
            <a:custGeom>
              <a:avLst/>
              <a:gdLst/>
              <a:ahLst/>
              <a:cxnLst/>
              <a:rect l="0" t="0" r="0" b="0"/>
              <a:pathLst>
                <a:path w="960999" h="1563152">
                  <a:moveTo>
                    <a:pt x="-311863" y="501071"/>
                  </a:moveTo>
                  <a:cubicBezTo>
                    <a:pt x="-338659" y="564004"/>
                    <a:pt x="-312388" y="622822"/>
                    <a:pt x="-263545" y="641379"/>
                  </a:cubicBezTo>
                  <a:cubicBezTo>
                    <a:pt x="-214701" y="659935"/>
                    <a:pt x="-155350" y="633615"/>
                    <a:pt x="-134250" y="568550"/>
                  </a:cubicBezTo>
                  <a:cubicBezTo>
                    <a:pt x="-128558" y="550999"/>
                    <a:pt x="-122866" y="533447"/>
                    <a:pt x="-117430" y="515904"/>
                  </a:cubicBezTo>
                  <a:cubicBezTo>
                    <a:pt x="-111993" y="498360"/>
                    <a:pt x="-106812" y="480825"/>
                    <a:pt x="-101772" y="463301"/>
                  </a:cubicBezTo>
                  <a:cubicBezTo>
                    <a:pt x="-96733" y="445776"/>
                    <a:pt x="-91835" y="428261"/>
                    <a:pt x="-87072" y="410759"/>
                  </a:cubicBezTo>
                  <a:cubicBezTo>
                    <a:pt x="-82308" y="393257"/>
                    <a:pt x="-77679" y="375767"/>
                    <a:pt x="-73152" y="358291"/>
                  </a:cubicBezTo>
                  <a:cubicBezTo>
                    <a:pt x="-68625" y="340815"/>
                    <a:pt x="-64201" y="323353"/>
                    <a:pt x="-59859" y="305906"/>
                  </a:cubicBezTo>
                  <a:cubicBezTo>
                    <a:pt x="-55517" y="288460"/>
                    <a:pt x="-51256" y="271028"/>
                    <a:pt x="-47057" y="253613"/>
                  </a:cubicBezTo>
                  <a:cubicBezTo>
                    <a:pt x="-42858" y="236198"/>
                    <a:pt x="-38719" y="218799"/>
                    <a:pt x="-34624" y="201418"/>
                  </a:cubicBezTo>
                  <a:cubicBezTo>
                    <a:pt x="-30528" y="184037"/>
                    <a:pt x="-26475" y="166674"/>
                    <a:pt x="-22447" y="149330"/>
                  </a:cubicBezTo>
                  <a:cubicBezTo>
                    <a:pt x="-18419" y="131987"/>
                    <a:pt x="-14416" y="114662"/>
                    <a:pt x="-10422" y="97358"/>
                  </a:cubicBezTo>
                  <a:cubicBezTo>
                    <a:pt x="-6429" y="80054"/>
                    <a:pt x="-2443" y="62771"/>
                    <a:pt x="1549" y="45511"/>
                  </a:cubicBezTo>
                  <a:cubicBezTo>
                    <a:pt x="5541" y="28251"/>
                    <a:pt x="9541" y="11014"/>
                    <a:pt x="13563" y="-6198"/>
                  </a:cubicBezTo>
                  <a:cubicBezTo>
                    <a:pt x="17586" y="-23411"/>
                    <a:pt x="21631" y="-40598"/>
                    <a:pt x="25714" y="-57757"/>
                  </a:cubicBezTo>
                  <a:cubicBezTo>
                    <a:pt x="29798" y="-74916"/>
                    <a:pt x="33920" y="-92047"/>
                    <a:pt x="38097" y="-109146"/>
                  </a:cubicBezTo>
                  <a:cubicBezTo>
                    <a:pt x="42273" y="-126246"/>
                    <a:pt x="46504" y="-143314"/>
                    <a:pt x="50805" y="-160347"/>
                  </a:cubicBezTo>
                  <a:cubicBezTo>
                    <a:pt x="55107" y="-177380"/>
                    <a:pt x="59479" y="-194377"/>
                    <a:pt x="63939" y="-211334"/>
                  </a:cubicBezTo>
                  <a:cubicBezTo>
                    <a:pt x="68399" y="-228290"/>
                    <a:pt x="72946" y="-245206"/>
                    <a:pt x="77600" y="-262076"/>
                  </a:cubicBezTo>
                  <a:cubicBezTo>
                    <a:pt x="82254" y="-278945"/>
                    <a:pt x="87013" y="-295767"/>
                    <a:pt x="91899" y="-312536"/>
                  </a:cubicBezTo>
                  <a:cubicBezTo>
                    <a:pt x="96784" y="-329304"/>
                    <a:pt x="101794" y="-346018"/>
                    <a:pt x="106951" y="-362668"/>
                  </a:cubicBezTo>
                  <a:cubicBezTo>
                    <a:pt x="112108" y="-379319"/>
                    <a:pt x="117411" y="-395906"/>
                    <a:pt x="122884" y="-412417"/>
                  </a:cubicBezTo>
                  <a:cubicBezTo>
                    <a:pt x="128357" y="-428929"/>
                    <a:pt x="133999" y="-445366"/>
                    <a:pt x="139835" y="-461714"/>
                  </a:cubicBezTo>
                  <a:cubicBezTo>
                    <a:pt x="145672" y="-478061"/>
                    <a:pt x="151703" y="-494320"/>
                    <a:pt x="157956" y="-510471"/>
                  </a:cubicBezTo>
                  <a:cubicBezTo>
                    <a:pt x="164209" y="-526623"/>
                    <a:pt x="170684" y="-542668"/>
                    <a:pt x="177412" y="-558584"/>
                  </a:cubicBezTo>
                  <a:cubicBezTo>
                    <a:pt x="184140" y="-574500"/>
                    <a:pt x="191121" y="-590288"/>
                    <a:pt x="198387" y="-605919"/>
                  </a:cubicBezTo>
                  <a:cubicBezTo>
                    <a:pt x="205654" y="-621551"/>
                    <a:pt x="213207" y="-637027"/>
                    <a:pt x="221081" y="-652312"/>
                  </a:cubicBezTo>
                  <a:cubicBezTo>
                    <a:pt x="228956" y="-667598"/>
                    <a:pt x="237153" y="-682694"/>
                    <a:pt x="245710" y="-697558"/>
                  </a:cubicBezTo>
                  <a:cubicBezTo>
                    <a:pt x="254268" y="-712423"/>
                    <a:pt x="263186" y="-727055"/>
                    <a:pt x="272504" y="-741404"/>
                  </a:cubicBezTo>
                  <a:cubicBezTo>
                    <a:pt x="281822" y="-755753"/>
                    <a:pt x="291540" y="-769818"/>
                    <a:pt x="301697" y="-783538"/>
                  </a:cubicBezTo>
                  <a:cubicBezTo>
                    <a:pt x="311853" y="-797259"/>
                    <a:pt x="322448" y="-810633"/>
                    <a:pt x="333515" y="-823590"/>
                  </a:cubicBezTo>
                  <a:cubicBezTo>
                    <a:pt x="344582" y="-836547"/>
                    <a:pt x="356121" y="-849085"/>
                    <a:pt x="368156" y="-861124"/>
                  </a:cubicBezTo>
                  <a:cubicBezTo>
                    <a:pt x="380190" y="-873163"/>
                    <a:pt x="392720" y="-884703"/>
                    <a:pt x="405752" y="-895657"/>
                  </a:cubicBezTo>
                  <a:cubicBezTo>
                    <a:pt x="418785" y="-906611"/>
                    <a:pt x="432320" y="-916979"/>
                    <a:pt x="446343" y="-926680"/>
                  </a:cubicBezTo>
                  <a:cubicBezTo>
                    <a:pt x="460366" y="-936381"/>
                    <a:pt x="474877" y="-945415"/>
                    <a:pt x="489834" y="-953713"/>
                  </a:cubicBezTo>
                  <a:cubicBezTo>
                    <a:pt x="504791" y="-962011"/>
                    <a:pt x="520194" y="-969573"/>
                    <a:pt x="535982" y="-976360"/>
                  </a:cubicBezTo>
                  <a:cubicBezTo>
                    <a:pt x="551769" y="-983148"/>
                    <a:pt x="567942" y="-989161"/>
                    <a:pt x="584406" y="-994372"/>
                  </a:cubicBezTo>
                  <a:cubicBezTo>
                    <a:pt x="600870" y="-999582"/>
                    <a:pt x="617626" y="-1003990"/>
                    <a:pt x="634634" y="-1007678"/>
                  </a:cubicBezTo>
                  <a:cubicBezTo>
                    <a:pt x="651642" y="-1011366"/>
                    <a:pt x="668902" y="-1014334"/>
                    <a:pt x="686162" y="-1016391"/>
                  </a:cubicBezTo>
                  <a:cubicBezTo>
                    <a:pt x="703422" y="-1018448"/>
                    <a:pt x="720682" y="-1019595"/>
                    <a:pt x="737943" y="-1020741"/>
                  </a:cubicBezTo>
                  <a:cubicBezTo>
                    <a:pt x="743403" y="-1021104"/>
                    <a:pt x="747063" y="-1024161"/>
                    <a:pt x="747063" y="-1028341"/>
                  </a:cubicBezTo>
                  <a:cubicBezTo>
                    <a:pt x="747063" y="-1032521"/>
                    <a:pt x="743413" y="-1035818"/>
                    <a:pt x="737943" y="-1035941"/>
                  </a:cubicBezTo>
                  <a:cubicBezTo>
                    <a:pt x="720225" y="-1036340"/>
                    <a:pt x="702507" y="-1036739"/>
                    <a:pt x="684592" y="-1036203"/>
                  </a:cubicBezTo>
                  <a:cubicBezTo>
                    <a:pt x="666677" y="-1035666"/>
                    <a:pt x="648564" y="-1034194"/>
                    <a:pt x="630549" y="-1031936"/>
                  </a:cubicBezTo>
                  <a:cubicBezTo>
                    <a:pt x="612534" y="-1029679"/>
                    <a:pt x="594618" y="-1026637"/>
                    <a:pt x="576832" y="-1022702"/>
                  </a:cubicBezTo>
                  <a:cubicBezTo>
                    <a:pt x="559046" y="-1018768"/>
                    <a:pt x="541390" y="-1013941"/>
                    <a:pt x="523983" y="-1008227"/>
                  </a:cubicBezTo>
                  <a:cubicBezTo>
                    <a:pt x="506576" y="-1002514"/>
                    <a:pt x="489417" y="-995912"/>
                    <a:pt x="472603" y="-988451"/>
                  </a:cubicBezTo>
                  <a:cubicBezTo>
                    <a:pt x="455788" y="-980990"/>
                    <a:pt x="439317" y="-972669"/>
                    <a:pt x="423272" y="-963561"/>
                  </a:cubicBezTo>
                  <a:cubicBezTo>
                    <a:pt x="407227" y="-954453"/>
                    <a:pt x="391607" y="-944558"/>
                    <a:pt x="376462" y="-933972"/>
                  </a:cubicBezTo>
                  <a:cubicBezTo>
                    <a:pt x="361318" y="-923387"/>
                    <a:pt x="346650" y="-912112"/>
                    <a:pt x="332476" y="-900254"/>
                  </a:cubicBezTo>
                  <a:cubicBezTo>
                    <a:pt x="318303" y="-888397"/>
                    <a:pt x="304625" y="-875957"/>
                    <a:pt x="291435" y="-863039"/>
                  </a:cubicBezTo>
                  <a:cubicBezTo>
                    <a:pt x="278245" y="-850121"/>
                    <a:pt x="265544" y="-836725"/>
                    <a:pt x="253305" y="-822943"/>
                  </a:cubicBezTo>
                  <a:cubicBezTo>
                    <a:pt x="241067" y="-809161"/>
                    <a:pt x="229292" y="-794994"/>
                    <a:pt x="217945" y="-780519"/>
                  </a:cubicBezTo>
                  <a:cubicBezTo>
                    <a:pt x="206598" y="-766043"/>
                    <a:pt x="195679" y="-751260"/>
                    <a:pt x="185148" y="-736232"/>
                  </a:cubicBezTo>
                  <a:cubicBezTo>
                    <a:pt x="174617" y="-721204"/>
                    <a:pt x="164474" y="-705932"/>
                    <a:pt x="154679" y="-690466"/>
                  </a:cubicBezTo>
                  <a:cubicBezTo>
                    <a:pt x="144884" y="-675000"/>
                    <a:pt x="135437" y="-659341"/>
                    <a:pt x="126299" y="-643527"/>
                  </a:cubicBezTo>
                  <a:cubicBezTo>
                    <a:pt x="117161" y="-627714"/>
                    <a:pt x="108332" y="-611747"/>
                    <a:pt x="99777" y="-595659"/>
                  </a:cubicBezTo>
                  <a:cubicBezTo>
                    <a:pt x="91221" y="-579571"/>
                    <a:pt x="82938" y="-563361"/>
                    <a:pt x="74895" y="-547054"/>
                  </a:cubicBezTo>
                  <a:cubicBezTo>
                    <a:pt x="66853" y="-530748"/>
                    <a:pt x="59050" y="-514346"/>
                    <a:pt x="51458" y="-497867"/>
                  </a:cubicBezTo>
                  <a:cubicBezTo>
                    <a:pt x="43866" y="-481388"/>
                    <a:pt x="36485" y="-464834"/>
                    <a:pt x="29286" y="-448220"/>
                  </a:cubicBezTo>
                  <a:cubicBezTo>
                    <a:pt x="22088" y="-431606"/>
                    <a:pt x="15073" y="-414932"/>
                    <a:pt x="8217" y="-398212"/>
                  </a:cubicBezTo>
                  <a:cubicBezTo>
                    <a:pt x="1361" y="-381492"/>
                    <a:pt x="-5336" y="-364726"/>
                    <a:pt x="-11897" y="-347925"/>
                  </a:cubicBezTo>
                  <a:cubicBezTo>
                    <a:pt x="-18457" y="-331125"/>
                    <a:pt x="-24881" y="-314289"/>
                    <a:pt x="-31189" y="-297428"/>
                  </a:cubicBezTo>
                  <a:cubicBezTo>
                    <a:pt x="-37496" y="-280567"/>
                    <a:pt x="-43687" y="-263680"/>
                    <a:pt x="-49780" y="-246777"/>
                  </a:cubicBezTo>
                  <a:cubicBezTo>
                    <a:pt x="-55874" y="-229873"/>
                    <a:pt x="-61869" y="-212953"/>
                    <a:pt x="-67785" y="-196022"/>
                  </a:cubicBezTo>
                  <a:cubicBezTo>
                    <a:pt x="-73701" y="-179092"/>
                    <a:pt x="-79536" y="-162151"/>
                    <a:pt x="-85308" y="-145208"/>
                  </a:cubicBezTo>
                  <a:cubicBezTo>
                    <a:pt x="-91080" y="-128265"/>
                    <a:pt x="-96788" y="-111319"/>
                    <a:pt x="-102448" y="-94376"/>
                  </a:cubicBezTo>
                  <a:cubicBezTo>
                    <a:pt x="-108108" y="-77433"/>
                    <a:pt x="-113720" y="-60493"/>
                    <a:pt x="-119300" y="-43563"/>
                  </a:cubicBezTo>
                  <a:cubicBezTo>
                    <a:pt x="-124879" y="-26633"/>
                    <a:pt x="-130426" y="-9713"/>
                    <a:pt x="-135954" y="7192"/>
                  </a:cubicBezTo>
                  <a:cubicBezTo>
                    <a:pt x="-141483" y="24097"/>
                    <a:pt x="-146993" y="40986"/>
                    <a:pt x="-152501" y="57852"/>
                  </a:cubicBezTo>
                  <a:cubicBezTo>
                    <a:pt x="-158008" y="74719"/>
                    <a:pt x="-163512" y="91563"/>
                    <a:pt x="-169028" y="108377"/>
                  </a:cubicBezTo>
                  <a:cubicBezTo>
                    <a:pt x="-174543" y="125192"/>
                    <a:pt x="-180071" y="141977"/>
                    <a:pt x="-185624" y="158725"/>
                  </a:cubicBezTo>
                  <a:cubicBezTo>
                    <a:pt x="-191178" y="175473"/>
                    <a:pt x="-196758" y="192184"/>
                    <a:pt x="-202381" y="208848"/>
                  </a:cubicBezTo>
                  <a:cubicBezTo>
                    <a:pt x="-208003" y="225513"/>
                    <a:pt x="-213667" y="242131"/>
                    <a:pt x="-219390" y="258693"/>
                  </a:cubicBezTo>
                  <a:cubicBezTo>
                    <a:pt x="-225113" y="275254"/>
                    <a:pt x="-230895" y="291759"/>
                    <a:pt x="-236751" y="308196"/>
                  </a:cubicBezTo>
                  <a:cubicBezTo>
                    <a:pt x="-242607" y="324633"/>
                    <a:pt x="-248538" y="341002"/>
                    <a:pt x="-254566" y="357285"/>
                  </a:cubicBezTo>
                  <a:cubicBezTo>
                    <a:pt x="-260593" y="373568"/>
                    <a:pt x="-266717" y="389764"/>
                    <a:pt x="-272943" y="405870"/>
                  </a:cubicBezTo>
                  <a:cubicBezTo>
                    <a:pt x="-279169" y="421976"/>
                    <a:pt x="-285497" y="437991"/>
                    <a:pt x="-292001" y="453843"/>
                  </a:cubicBezTo>
                  <a:cubicBezTo>
                    <a:pt x="-298504" y="469695"/>
                    <a:pt x="-305184" y="485383"/>
                    <a:pt x="-311863" y="501071"/>
                  </a:cubicBezTo>
                  <a:close/>
                </a:path>
              </a:pathLst>
            </a:custGeom>
            <a:solidFill>
              <a:srgbClr val="FF00FF"/>
            </a:solidFill>
            <a:ln w="7600" cap="rnd">
              <a:solidFill>
                <a:srgbClr val="FF00FF"/>
              </a:solidFill>
              <a:round/>
            </a:ln>
          </p:spPr>
        </p:sp>
        <p:sp>
          <p:nvSpPr>
            <p:cNvPr id="11" name="文本框 6"/>
            <p:cNvSpPr txBox="1"/>
            <p:nvPr/>
          </p:nvSpPr>
          <p:spPr>
            <a:xfrm>
              <a:off x="2433822" y="1905467"/>
              <a:ext cx="1445260" cy="145194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Tangible</a:t>
              </a:r>
              <a:r>
                <a:rPr lang="en-US" altLang="zh-CN" sz="2800" b="1" dirty="0">
                  <a:solidFill>
                    <a:prstClr val="black"/>
                  </a:solidFill>
                  <a:ea typeface="华文琥珀" panose="02010800040101010101" charset="-122"/>
                  <a:cs typeface="Calibri" panose="020F0502020204030204" pitchFamily="34" charset="0"/>
                </a:rPr>
                <a:t>Cultural</a:t>
              </a:r>
              <a:endParaRPr lang="en-US" altLang="zh-CN" sz="28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</a:endParaRPr>
            </a:p>
            <a:p>
              <a:r>
                <a:rPr lang="en-US" altLang="zh-CN" sz="2800" b="1" dirty="0">
                  <a:solidFill>
                    <a:prstClr val="black"/>
                  </a:solidFill>
                  <a:ea typeface="华文琥珀" panose="02010800040101010101" charset="-122"/>
                  <a:cs typeface="Calibri" panose="020F0502020204030204" pitchFamily="34" charset="0"/>
                  <a:sym typeface="+mn-ea"/>
                </a:rPr>
                <a:t>Heritage</a:t>
              </a:r>
              <a:endParaRPr lang="en-US" altLang="zh-CN" sz="28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21370" y="4168140"/>
            <a:ext cx="2132330" cy="1808480"/>
            <a:chOff x="2339917" y="3378903"/>
            <a:chExt cx="2743156" cy="2728005"/>
          </a:xfrm>
        </p:grpSpPr>
        <p:sp>
          <p:nvSpPr>
            <p:cNvPr id="10" name="MMConnector"/>
            <p:cNvSpPr/>
            <p:nvPr/>
          </p:nvSpPr>
          <p:spPr>
            <a:xfrm>
              <a:off x="2339917" y="3378903"/>
              <a:ext cx="749935" cy="1329055"/>
            </a:xfrm>
            <a:custGeom>
              <a:avLst/>
              <a:gdLst/>
              <a:ahLst/>
              <a:cxnLst/>
              <a:rect l="0" t="0" r="0" b="0"/>
              <a:pathLst>
                <a:path w="849799" h="1129972">
                  <a:moveTo>
                    <a:pt x="-21608" y="-218720"/>
                  </a:moveTo>
                  <a:cubicBezTo>
                    <a:pt x="-39132" y="-284837"/>
                    <a:pt x="-97822" y="-313667"/>
                    <a:pt x="-147459" y="-297349"/>
                  </a:cubicBezTo>
                  <a:cubicBezTo>
                    <a:pt x="-197096" y="-281031"/>
                    <a:pt x="-227079" y="-223060"/>
                    <a:pt x="-202105" y="-159382"/>
                  </a:cubicBezTo>
                  <a:cubicBezTo>
                    <a:pt x="-195680" y="-143001"/>
                    <a:pt x="-189255" y="-126619"/>
                    <a:pt x="-182859" y="-110175"/>
                  </a:cubicBezTo>
                  <a:cubicBezTo>
                    <a:pt x="-176463" y="-93731"/>
                    <a:pt x="-170095" y="-77225"/>
                    <a:pt x="-163725" y="-60686"/>
                  </a:cubicBezTo>
                  <a:cubicBezTo>
                    <a:pt x="-157356" y="-44148"/>
                    <a:pt x="-150986" y="-27577"/>
                    <a:pt x="-144601" y="-10979"/>
                  </a:cubicBezTo>
                  <a:cubicBezTo>
                    <a:pt x="-138216" y="5619"/>
                    <a:pt x="-131815" y="22245"/>
                    <a:pt x="-125382" y="38888"/>
                  </a:cubicBezTo>
                  <a:cubicBezTo>
                    <a:pt x="-118949" y="55531"/>
                    <a:pt x="-112482" y="72191"/>
                    <a:pt x="-105965" y="88860"/>
                  </a:cubicBezTo>
                  <a:cubicBezTo>
                    <a:pt x="-99448" y="105529"/>
                    <a:pt x="-92881" y="122207"/>
                    <a:pt x="-86244" y="138884"/>
                  </a:cubicBezTo>
                  <a:cubicBezTo>
                    <a:pt x="-79607" y="155562"/>
                    <a:pt x="-72901" y="172239"/>
                    <a:pt x="-66107" y="188907"/>
                  </a:cubicBezTo>
                  <a:cubicBezTo>
                    <a:pt x="-59313" y="205575"/>
                    <a:pt x="-52430" y="222233"/>
                    <a:pt x="-45438" y="238871"/>
                  </a:cubicBezTo>
                  <a:cubicBezTo>
                    <a:pt x="-38447" y="255510"/>
                    <a:pt x="-31346" y="272128"/>
                    <a:pt x="-24115" y="288716"/>
                  </a:cubicBezTo>
                  <a:cubicBezTo>
                    <a:pt x="-16883" y="305304"/>
                    <a:pt x="-9521" y="321860"/>
                    <a:pt x="-2003" y="338373"/>
                  </a:cubicBezTo>
                  <a:cubicBezTo>
                    <a:pt x="5515" y="354885"/>
                    <a:pt x="13187" y="371354"/>
                    <a:pt x="21041" y="387762"/>
                  </a:cubicBezTo>
                  <a:cubicBezTo>
                    <a:pt x="28895" y="404171"/>
                    <a:pt x="36930" y="420520"/>
                    <a:pt x="45175" y="436791"/>
                  </a:cubicBezTo>
                  <a:cubicBezTo>
                    <a:pt x="53420" y="453062"/>
                    <a:pt x="61875" y="469254"/>
                    <a:pt x="70571" y="485345"/>
                  </a:cubicBezTo>
                  <a:cubicBezTo>
                    <a:pt x="79268" y="501436"/>
                    <a:pt x="88206" y="517426"/>
                    <a:pt x="97420" y="533286"/>
                  </a:cubicBezTo>
                  <a:cubicBezTo>
                    <a:pt x="106634" y="549147"/>
                    <a:pt x="116125" y="564877"/>
                    <a:pt x="125929" y="580442"/>
                  </a:cubicBezTo>
                  <a:cubicBezTo>
                    <a:pt x="135732" y="596008"/>
                    <a:pt x="145850" y="611407"/>
                    <a:pt x="156320" y="626597"/>
                  </a:cubicBezTo>
                  <a:cubicBezTo>
                    <a:pt x="166791" y="641787"/>
                    <a:pt x="177615" y="656766"/>
                    <a:pt x="188832" y="671479"/>
                  </a:cubicBezTo>
                  <a:cubicBezTo>
                    <a:pt x="200050" y="686192"/>
                    <a:pt x="211661" y="700638"/>
                    <a:pt x="223704" y="714749"/>
                  </a:cubicBezTo>
                  <a:cubicBezTo>
                    <a:pt x="235746" y="728859"/>
                    <a:pt x="248221" y="742632"/>
                    <a:pt x="261159" y="755985"/>
                  </a:cubicBezTo>
                  <a:cubicBezTo>
                    <a:pt x="274097" y="769338"/>
                    <a:pt x="287499" y="782269"/>
                    <a:pt x="301381" y="794681"/>
                  </a:cubicBezTo>
                  <a:cubicBezTo>
                    <a:pt x="315264" y="807092"/>
                    <a:pt x="329627" y="818983"/>
                    <a:pt x="344469" y="830247"/>
                  </a:cubicBezTo>
                  <a:cubicBezTo>
                    <a:pt x="359310" y="841510"/>
                    <a:pt x="374629" y="852145"/>
                    <a:pt x="390390" y="862045"/>
                  </a:cubicBezTo>
                  <a:cubicBezTo>
                    <a:pt x="406152" y="871945"/>
                    <a:pt x="422355" y="881110"/>
                    <a:pt x="438945" y="889449"/>
                  </a:cubicBezTo>
                  <a:cubicBezTo>
                    <a:pt x="455535" y="897788"/>
                    <a:pt x="472511" y="905301"/>
                    <a:pt x="489748" y="911933"/>
                  </a:cubicBezTo>
                  <a:cubicBezTo>
                    <a:pt x="506984" y="918564"/>
                    <a:pt x="524481" y="924313"/>
                    <a:pt x="542265" y="929161"/>
                  </a:cubicBezTo>
                  <a:cubicBezTo>
                    <a:pt x="560050" y="934009"/>
                    <a:pt x="578123" y="937956"/>
                    <a:pt x="595891" y="941048"/>
                  </a:cubicBezTo>
                  <a:cubicBezTo>
                    <a:pt x="613660" y="944140"/>
                    <a:pt x="631124" y="946377"/>
                    <a:pt x="650039" y="947750"/>
                  </a:cubicBezTo>
                  <a:cubicBezTo>
                    <a:pt x="668955" y="949122"/>
                    <a:pt x="689321" y="949629"/>
                    <a:pt x="704214" y="949614"/>
                  </a:cubicBezTo>
                  <a:cubicBezTo>
                    <a:pt x="719106" y="949598"/>
                    <a:pt x="728524" y="949060"/>
                    <a:pt x="737943" y="948521"/>
                  </a:cubicBezTo>
                  <a:cubicBezTo>
                    <a:pt x="743406" y="948209"/>
                    <a:pt x="747063" y="945101"/>
                    <a:pt x="747063" y="940921"/>
                  </a:cubicBezTo>
                  <a:cubicBezTo>
                    <a:pt x="747063" y="936741"/>
                    <a:pt x="743406" y="933637"/>
                    <a:pt x="737943" y="933321"/>
                  </a:cubicBezTo>
                  <a:cubicBezTo>
                    <a:pt x="728725" y="932788"/>
                    <a:pt x="719507" y="932256"/>
                    <a:pt x="705145" y="930617"/>
                  </a:cubicBezTo>
                  <a:cubicBezTo>
                    <a:pt x="690783" y="928978"/>
                    <a:pt x="671276" y="926234"/>
                    <a:pt x="653388" y="922848"/>
                  </a:cubicBezTo>
                  <a:cubicBezTo>
                    <a:pt x="635501" y="919462"/>
                    <a:pt x="619231" y="915436"/>
                    <a:pt x="602874" y="910606"/>
                  </a:cubicBezTo>
                  <a:cubicBezTo>
                    <a:pt x="586517" y="905776"/>
                    <a:pt x="570072" y="900143"/>
                    <a:pt x="554100" y="893748"/>
                  </a:cubicBezTo>
                  <a:cubicBezTo>
                    <a:pt x="538128" y="887352"/>
                    <a:pt x="522630" y="880194"/>
                    <a:pt x="507543" y="872299"/>
                  </a:cubicBezTo>
                  <a:cubicBezTo>
                    <a:pt x="492457" y="864404"/>
                    <a:pt x="477782" y="855771"/>
                    <a:pt x="463598" y="846465"/>
                  </a:cubicBezTo>
                  <a:cubicBezTo>
                    <a:pt x="449414" y="837159"/>
                    <a:pt x="435720" y="827179"/>
                    <a:pt x="422526" y="816602"/>
                  </a:cubicBezTo>
                  <a:cubicBezTo>
                    <a:pt x="409332" y="806024"/>
                    <a:pt x="396638" y="794849"/>
                    <a:pt x="384440" y="783160"/>
                  </a:cubicBezTo>
                  <a:cubicBezTo>
                    <a:pt x="372242" y="771471"/>
                    <a:pt x="360542" y="759268"/>
                    <a:pt x="349315" y="746631"/>
                  </a:cubicBezTo>
                  <a:cubicBezTo>
                    <a:pt x="338089" y="733994"/>
                    <a:pt x="327337" y="720923"/>
                    <a:pt x="317026" y="707492"/>
                  </a:cubicBezTo>
                  <a:cubicBezTo>
                    <a:pt x="306715" y="694061"/>
                    <a:pt x="296845" y="680269"/>
                    <a:pt x="287378" y="666179"/>
                  </a:cubicBezTo>
                  <a:cubicBezTo>
                    <a:pt x="277911" y="652090"/>
                    <a:pt x="268847" y="637703"/>
                    <a:pt x="260145" y="623071"/>
                  </a:cubicBezTo>
                  <a:cubicBezTo>
                    <a:pt x="251443" y="608440"/>
                    <a:pt x="243103" y="593563"/>
                    <a:pt x="235086" y="578486"/>
                  </a:cubicBezTo>
                  <a:cubicBezTo>
                    <a:pt x="227069" y="563408"/>
                    <a:pt x="219375" y="548130"/>
                    <a:pt x="211966" y="532685"/>
                  </a:cubicBezTo>
                  <a:cubicBezTo>
                    <a:pt x="204557" y="517240"/>
                    <a:pt x="197434" y="501630"/>
                    <a:pt x="190560" y="485882"/>
                  </a:cubicBezTo>
                  <a:cubicBezTo>
                    <a:pt x="183687" y="470134"/>
                    <a:pt x="177065" y="454248"/>
                    <a:pt x="170661" y="438248"/>
                  </a:cubicBezTo>
                  <a:cubicBezTo>
                    <a:pt x="164256" y="422248"/>
                    <a:pt x="158071" y="406133"/>
                    <a:pt x="152074" y="389922"/>
                  </a:cubicBezTo>
                  <a:cubicBezTo>
                    <a:pt x="146078" y="373711"/>
                    <a:pt x="140271" y="357403"/>
                    <a:pt x="134626" y="341014"/>
                  </a:cubicBezTo>
                  <a:cubicBezTo>
                    <a:pt x="128982" y="324626"/>
                    <a:pt x="123500" y="308155"/>
                    <a:pt x="118156" y="291615"/>
                  </a:cubicBezTo>
                  <a:cubicBezTo>
                    <a:pt x="112812" y="275075"/>
                    <a:pt x="107605" y="258466"/>
                    <a:pt x="102514" y="241796"/>
                  </a:cubicBezTo>
                  <a:cubicBezTo>
                    <a:pt x="97423" y="225127"/>
                    <a:pt x="92447" y="208398"/>
                    <a:pt x="87565" y="191616"/>
                  </a:cubicBezTo>
                  <a:cubicBezTo>
                    <a:pt x="82682" y="174835"/>
                    <a:pt x="77894" y="158001"/>
                    <a:pt x="73179" y="141121"/>
                  </a:cubicBezTo>
                  <a:cubicBezTo>
                    <a:pt x="68464" y="124242"/>
                    <a:pt x="63822" y="107316"/>
                    <a:pt x="59235" y="90350"/>
                  </a:cubicBezTo>
                  <a:cubicBezTo>
                    <a:pt x="54648" y="73384"/>
                    <a:pt x="50115" y="56377"/>
                    <a:pt x="45616" y="39333"/>
                  </a:cubicBezTo>
                  <a:cubicBezTo>
                    <a:pt x="41118" y="22289"/>
                    <a:pt x="36655" y="5209"/>
                    <a:pt x="32209" y="-11905"/>
                  </a:cubicBezTo>
                  <a:cubicBezTo>
                    <a:pt x="27762" y="-29019"/>
                    <a:pt x="23333" y="-46166"/>
                    <a:pt x="18899" y="-63344"/>
                  </a:cubicBezTo>
                  <a:cubicBezTo>
                    <a:pt x="14465" y="-80522"/>
                    <a:pt x="10028" y="-97731"/>
                    <a:pt x="5573" y="-114967"/>
                  </a:cubicBezTo>
                  <a:cubicBezTo>
                    <a:pt x="1117" y="-132203"/>
                    <a:pt x="-3355" y="-149466"/>
                    <a:pt x="-7889" y="-166763"/>
                  </a:cubicBezTo>
                  <a:cubicBezTo>
                    <a:pt x="-12422" y="-184059"/>
                    <a:pt x="-17015" y="-201390"/>
                    <a:pt x="-21608" y="-218720"/>
                  </a:cubicBezTo>
                  <a:close/>
                </a:path>
              </a:pathLst>
            </a:custGeom>
            <a:solidFill>
              <a:srgbClr val="00B050"/>
            </a:solidFill>
            <a:ln w="7600" cap="rnd">
              <a:solidFill>
                <a:srgbClr val="00B050"/>
              </a:solidFill>
              <a:round/>
            </a:ln>
          </p:spPr>
        </p:sp>
        <p:sp>
          <p:nvSpPr>
            <p:cNvPr id="24" name="文本框 6"/>
            <p:cNvSpPr txBox="1"/>
            <p:nvPr/>
          </p:nvSpPr>
          <p:spPr>
            <a:xfrm>
              <a:off x="2815354" y="4078146"/>
              <a:ext cx="2267719" cy="202876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r>
                <a:rPr lang="en-US" altLang="zh-CN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Intangible</a:t>
              </a:r>
              <a:endParaRPr lang="en-US" altLang="zh-C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  <a:p>
              <a:r>
                <a:rPr lang="en-US" altLang="zh-CN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altLang="zh-CN" sz="2800" b="1" dirty="0">
                  <a:solidFill>
                    <a:prstClr val="black"/>
                  </a:solidFill>
                  <a:ea typeface="华文琥珀" panose="02010800040101010101" charset="-122"/>
                  <a:cs typeface="Calibri" panose="020F0502020204030204" pitchFamily="34" charset="0"/>
                  <a:sym typeface="+mn-ea"/>
                </a:rPr>
                <a:t>Cultural heritage</a:t>
              </a:r>
              <a:endParaRPr lang="en-US" altLang="zh-CN" sz="28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139565" y="4292600"/>
            <a:ext cx="3605530" cy="4019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altLang="zh-CN" sz="2400" b="1" dirty="0">
                <a:ea typeface="+mn-ea"/>
                <a:cs typeface="Calibri" panose="020F0502020204030204" pitchFamily="34" charset="0"/>
                <a:sym typeface="+mn-ea"/>
              </a:rPr>
              <a:t>calligraphy</a:t>
            </a:r>
            <a:endParaRPr lang="zh-CN" altLang="en-US" sz="2400" b="1" dirty="0">
              <a:solidFill>
                <a:prstClr val="black"/>
              </a:solidFill>
              <a:latin typeface="+mn-lt"/>
              <a:ea typeface="华文琥珀" panose="02010800040101010101" charset="-122"/>
              <a:cs typeface="Calibri" panose="020F050202020403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254500" y="1690370"/>
            <a:ext cx="228092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None/>
            </a:pPr>
            <a:r>
              <a:rPr lang="en-US" altLang="zh-CN" sz="2400" b="1" dirty="0">
                <a:ea typeface="+mn-ea"/>
                <a:cs typeface="Calibri" panose="020F0502020204030204" pitchFamily="34" charset="0"/>
                <a:sym typeface="+mn-ea"/>
              </a:rPr>
              <a:t>temples</a:t>
            </a:r>
            <a:endParaRPr lang="en-US" altLang="zh-CN" sz="2400" b="1" dirty="0"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60065" y="1228725"/>
            <a:ext cx="7200475" cy="461665"/>
          </a:xfrm>
          <a:prstGeom prst="rect">
            <a:avLst/>
          </a:prstGeom>
          <a:solidFill>
            <a:srgbClr val="98200F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Q2: </a:t>
            </a:r>
            <a:r>
              <a:rPr lang="en-US" altLang="en-US" sz="2400" b="1" dirty="0">
                <a:solidFill>
                  <a:schemeClr val="bg1"/>
                </a:solidFill>
              </a:rPr>
              <a:t>What are the types and forms of cultural 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heritage ?</a:t>
            </a: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Picture 2" descr="https://timgsa.baidu.com/timg?image&amp;quality=80&amp;size=b9999_10000&amp;sec=1590672224192&amp;di=efddbedc60c682596145bea7747021dd&amp;imgtype=0&amp;src=http%3A%2F%2Fpic.51yuansu.com%2Fpic3%2Fcover%2F02%2F47%2F19%2F59e5a13376a20_61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11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" y="332740"/>
            <a:ext cx="1083945" cy="200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云形标注 11"/>
          <p:cNvSpPr/>
          <p:nvPr/>
        </p:nvSpPr>
        <p:spPr>
          <a:xfrm rot="15440065" flipV="1">
            <a:off x="1998092" y="-702251"/>
            <a:ext cx="1084598" cy="2664294"/>
          </a:xfrm>
          <a:prstGeom prst="cloudCallou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367287" y="391865"/>
            <a:ext cx="2808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/>
              </a:rPr>
              <a:t>Do you know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Arial" panose="020B0604020202020204"/>
              </a:rPr>
              <a:t>....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6" name="右大括号 15"/>
          <p:cNvSpPr/>
          <p:nvPr/>
        </p:nvSpPr>
        <p:spPr>
          <a:xfrm rot="10800000">
            <a:off x="3521752" y="1802988"/>
            <a:ext cx="732644" cy="2107177"/>
          </a:xfrm>
          <a:prstGeom prst="rightBrace">
            <a:avLst/>
          </a:prstGeom>
          <a:noFill/>
          <a:ln w="38100">
            <a:solidFill>
              <a:srgbClr val="333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33F50"/>
              </a:solidFill>
            </a:endParaRPr>
          </a:p>
        </p:txBody>
      </p:sp>
      <p:sp>
        <p:nvSpPr>
          <p:cNvPr id="17" name="右大括号 16"/>
          <p:cNvSpPr/>
          <p:nvPr/>
        </p:nvSpPr>
        <p:spPr>
          <a:xfrm rot="10800000">
            <a:off x="3556948" y="4352208"/>
            <a:ext cx="697448" cy="2023191"/>
          </a:xfrm>
          <a:prstGeom prst="rightBrace">
            <a:avLst/>
          </a:prstGeom>
          <a:noFill/>
          <a:ln w="38100">
            <a:solidFill>
              <a:srgbClr val="333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33F5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11955" y="2060575"/>
            <a:ext cx="481139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en-US" altLang="zh-CN" sz="2400" b="1" dirty="0">
                <a:ea typeface="+mn-ea"/>
                <a:cs typeface="Calibri" panose="020F0502020204030204" pitchFamily="34" charset="0"/>
                <a:sym typeface="+mn-ea"/>
              </a:rPr>
              <a:t>castles/statues/murals</a:t>
            </a:r>
            <a:endParaRPr lang="en-US" altLang="zh-CN" sz="2400" b="1" dirty="0">
              <a:ea typeface="+mn-ea"/>
              <a:cs typeface="Calibri" panose="020F0502020204030204" pitchFamily="34" charset="0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400" b="1" dirty="0">
                <a:ea typeface="+mn-ea"/>
                <a:cs typeface="Calibri" panose="020F0502020204030204" pitchFamily="34" charset="0"/>
                <a:sym typeface="+mn-ea"/>
              </a:rPr>
              <a:t>(壁画)/ caves/ruins/ pyramids/ monuments/tombs/cultural relics/architectures/palaces/</a:t>
            </a:r>
            <a:endParaRPr lang="en-US" altLang="zh-CN" sz="2400" b="1" dirty="0">
              <a:ea typeface="+mn-ea"/>
              <a:cs typeface="Calibri" panose="020F0502020204030204" pitchFamily="34" charset="0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400" b="1" dirty="0">
                <a:ea typeface="+mn-ea"/>
                <a:cs typeface="Calibri" panose="020F0502020204030204" pitchFamily="34" charset="0"/>
                <a:sym typeface="+mn-ea"/>
              </a:rPr>
              <a:t>historical sites/stone inscriptions...</a:t>
            </a:r>
            <a:endParaRPr lang="en-US" altLang="zh-CN" sz="2400" b="1" dirty="0">
              <a:ea typeface="+mn-ea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67810" y="4694555"/>
            <a:ext cx="49733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ea typeface="+mn-ea"/>
                <a:cs typeface="Calibri" panose="020F0502020204030204" pitchFamily="34" charset="0"/>
                <a:sym typeface="+mn-ea"/>
              </a:rPr>
              <a:t>traditions/customs/</a:t>
            </a:r>
            <a:endParaRPr lang="en-US" altLang="zh-CN" sz="2400" b="1" dirty="0">
              <a:ea typeface="+mn-ea"/>
              <a:cs typeface="Calibri" panose="020F0502020204030204" pitchFamily="34" charset="0"/>
            </a:endParaRPr>
          </a:p>
          <a:p>
            <a:r>
              <a:rPr lang="en-US" altLang="zh-CN" sz="2400" b="1" dirty="0">
                <a:ea typeface="+mn-ea"/>
                <a:cs typeface="Calibri" panose="020F0502020204030204" pitchFamily="34" charset="0"/>
                <a:sym typeface="+mn-ea"/>
              </a:rPr>
              <a:t>festivals/ arts/ symbols/ cuisines/  folk/ operas/paper-cutting</a:t>
            </a:r>
            <a:endParaRPr lang="en-US" altLang="zh-CN" sz="2400" b="1" dirty="0">
              <a:ea typeface="+mn-ea"/>
              <a:cs typeface="Calibri" panose="020F0502020204030204" pitchFamily="34" charset="0"/>
              <a:sym typeface="+mn-ea"/>
            </a:endParaRPr>
          </a:p>
          <a:p>
            <a:r>
              <a:rPr lang="en-US" altLang="zh-CN" sz="2400" b="1" dirty="0">
                <a:ea typeface="+mn-ea"/>
                <a:cs typeface="Calibri" panose="020F0502020204030204" pitchFamily="34" charset="0"/>
                <a:sym typeface="+mn-ea"/>
              </a:rPr>
              <a:t>crafts/embroidery(刺绣) /Chinese acupuncture(针灸) /  etc...</a:t>
            </a:r>
            <a:endParaRPr lang="en-US" altLang="zh-CN" sz="2400" b="1" dirty="0"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1" grpId="0"/>
      <p:bldP spid="31" grpId="1"/>
      <p:bldP spid="2" grpId="0" bldLvl="0" animBg="1"/>
      <p:bldP spid="2" grpId="1" animBg="1"/>
      <p:bldP spid="13" grpId="0" animBg="1"/>
      <p:bldP spid="14" grpId="0"/>
      <p:bldP spid="16" grpId="0" animBg="1"/>
      <p:bldP spid="17" grpId="0" animBg="1"/>
      <p:bldP spid="12" grpId="0"/>
      <p:bldP spid="12" grpId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文本框 1"/>
          <p:cNvSpPr txBox="1"/>
          <p:nvPr/>
        </p:nvSpPr>
        <p:spPr>
          <a:xfrm>
            <a:off x="1260065" y="1628775"/>
            <a:ext cx="7343140" cy="460375"/>
          </a:xfrm>
          <a:prstGeom prst="rect">
            <a:avLst/>
          </a:prstGeom>
          <a:solidFill>
            <a:srgbClr val="98200F"/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Q3: Why does UNESCO establish a world heritage list ?</a:t>
            </a: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7405" y="2421255"/>
            <a:ext cx="8154035" cy="3498850"/>
          </a:xfrm>
          <a:prstGeom prst="rect">
            <a:avLst/>
          </a:prstGeom>
          <a:noFill/>
          <a:ln w="44450"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square" rtlCol="0">
            <a:noAutofit/>
          </a:bodyPr>
          <a:lstStyle/>
          <a:p>
            <a:pPr>
              <a:lnSpc>
                <a:spcPts val="3000"/>
              </a:lnSpc>
            </a:pPr>
            <a:r>
              <a:rPr lang="en-US" altLang="zh-CN" sz="2400" b="1" dirty="0"/>
              <a:t>1.</a:t>
            </a:r>
            <a:r>
              <a:rPr lang="en-US" altLang="zh-CN" sz="2400" b="1" dirty="0">
                <a:solidFill>
                  <a:srgbClr val="0000FF"/>
                </a:solidFill>
              </a:rPr>
              <a:t>Promote better protection</a:t>
            </a:r>
            <a:r>
              <a:rPr lang="en-US" altLang="zh-CN" sz="2400" b="1" dirty="0"/>
              <a:t> of heritage sites </a:t>
            </a:r>
            <a:endParaRPr lang="en-US" altLang="zh-CN" sz="2400" b="1" dirty="0"/>
          </a:p>
          <a:p>
            <a:pPr>
              <a:lnSpc>
                <a:spcPts val="3000"/>
              </a:lnSpc>
            </a:pPr>
            <a:r>
              <a:rPr lang="en-US" altLang="zh-CN" sz="2400" b="1" dirty="0"/>
              <a:t>2.</a:t>
            </a:r>
            <a:r>
              <a:rPr lang="en-US" altLang="zh-CN" sz="2400" b="1" dirty="0">
                <a:solidFill>
                  <a:srgbClr val="0000FF"/>
                </a:solidFill>
              </a:rPr>
              <a:t>Raise global awareness</a:t>
            </a:r>
            <a:r>
              <a:rPr lang="en-US" altLang="zh-CN" sz="2400" b="1" dirty="0"/>
              <a:t> about the importance of </a:t>
            </a:r>
            <a:r>
              <a:rPr lang="en-US" altLang="zh-CN" sz="2400" b="1" dirty="0">
                <a:solidFill>
                  <a:srgbClr val="0000FF"/>
                </a:solidFill>
              </a:rPr>
              <a:t>preserving heritage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pPr>
              <a:lnSpc>
                <a:spcPts val="3000"/>
              </a:lnSpc>
            </a:pPr>
            <a:r>
              <a:rPr lang="en-US" altLang="zh-CN" sz="2400" b="1" dirty="0">
                <a:sym typeface="+mn-ea"/>
              </a:rPr>
              <a:t>3.</a:t>
            </a:r>
            <a:r>
              <a:rPr lang="en-US" altLang="zh-CN" sz="2400" b="1" dirty="0">
                <a:solidFill>
                  <a:srgbClr val="0000FF"/>
                </a:solidFill>
                <a:sym typeface="+mn-ea"/>
              </a:rPr>
              <a:t>Encourage International Cooperation</a:t>
            </a:r>
            <a:r>
              <a:rPr lang="en-US" altLang="zh-CN" sz="2400" b="1" dirty="0">
                <a:sym typeface="+mn-ea"/>
              </a:rPr>
              <a:t> for heritage conservation.</a:t>
            </a:r>
            <a:endParaRPr lang="en-US" altLang="zh-CN" sz="2400" b="1" dirty="0"/>
          </a:p>
          <a:p>
            <a:pPr>
              <a:lnSpc>
                <a:spcPts val="3000"/>
              </a:lnSpc>
            </a:pPr>
            <a:r>
              <a:rPr lang="en-US" altLang="zh-CN" sz="2400" b="1" dirty="0">
                <a:sym typeface="+mn-ea"/>
              </a:rPr>
              <a:t>4.Balance </a:t>
            </a:r>
            <a:r>
              <a:rPr lang="en-US" altLang="zh-CN" sz="2400" b="1" dirty="0">
                <a:solidFill>
                  <a:srgbClr val="0000FF"/>
                </a:solidFill>
                <a:sym typeface="+mn-ea"/>
              </a:rPr>
              <a:t>economic progress </a:t>
            </a:r>
            <a:r>
              <a:rPr lang="en-US" altLang="zh-CN" sz="2400" b="1" dirty="0">
                <a:sym typeface="+mn-ea"/>
              </a:rPr>
              <a:t>with </a:t>
            </a:r>
            <a:r>
              <a:rPr lang="en-US" altLang="zh-CN" sz="2400" b="1" dirty="0">
                <a:solidFill>
                  <a:srgbClr val="0000FF"/>
                </a:solidFill>
                <a:sym typeface="+mn-ea"/>
              </a:rPr>
              <a:t>heritage preservation</a:t>
            </a:r>
            <a:r>
              <a:rPr lang="en-US" altLang="zh-CN" sz="2400" b="1" dirty="0">
                <a:sym typeface="+mn-ea"/>
              </a:rPr>
              <a:t>.</a:t>
            </a:r>
            <a:endParaRPr lang="en-US" altLang="zh-CN" sz="2400" b="1" dirty="0"/>
          </a:p>
          <a:p>
            <a:pPr>
              <a:lnSpc>
                <a:spcPts val="3000"/>
              </a:lnSpc>
            </a:pPr>
            <a:endParaRPr lang="en-US" altLang="zh-CN" sz="2400" b="1" dirty="0">
              <a:solidFill>
                <a:srgbClr val="0000FF"/>
              </a:solidFill>
            </a:endParaRPr>
          </a:p>
          <a:p>
            <a:pPr>
              <a:lnSpc>
                <a:spcPts val="3000"/>
              </a:lnSpc>
            </a:pPr>
            <a:r>
              <a:rPr lang="en-US" altLang="zh-CN" sz="2400" b="1" dirty="0">
                <a:solidFill>
                  <a:srgbClr val="0000FF"/>
                </a:solidFill>
              </a:rPr>
              <a:t>    .....</a:t>
            </a:r>
            <a:endParaRPr lang="en-US" altLang="zh-CN" sz="2400" b="1" dirty="0"/>
          </a:p>
        </p:txBody>
      </p:sp>
      <p:pic>
        <p:nvPicPr>
          <p:cNvPr id="6" name="Picture 2" descr="https://timgsa.baidu.com/timg?image&amp;quality=80&amp;size=b9999_10000&amp;sec=1590672224192&amp;di=efddbedc60c682596145bea7747021dd&amp;imgtype=0&amp;src=http%3A%2F%2Fpic.51yuansu.com%2Fpic3%2Fcover%2F02%2F47%2F19%2F59e5a13376a20_61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11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" y="332740"/>
            <a:ext cx="1083945" cy="200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云形标注 11"/>
          <p:cNvSpPr/>
          <p:nvPr/>
        </p:nvSpPr>
        <p:spPr>
          <a:xfrm rot="15440065" flipV="1">
            <a:off x="1816201" y="-332941"/>
            <a:ext cx="970963" cy="2149434"/>
          </a:xfrm>
          <a:prstGeom prst="cloudCallou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176370" y="480166"/>
            <a:ext cx="264965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/>
              </a:rPr>
              <a:t>Do you know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  <a:cs typeface="Arial" panose="020B0604020202020204"/>
              </a:rPr>
              <a:t>....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微软雅黑" panose="020B0503020204020204" pitchFamily="34" charset="-122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bldLvl="0" animBg="1"/>
      <p:bldP spid="7174" grpId="1" animBg="1"/>
      <p:bldP spid="4" grpId="0" bldLvl="0" animBg="1"/>
      <p:bldP spid="4" grpId="1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275965" y="908685"/>
            <a:ext cx="498856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zh-CN" altLang="en-US" sz="2800" b="1" kern="100" dirty="0">
              <a:latin typeface="Times New Roman" panose="02020603050405020304" pitchFamily="18" charset="0"/>
              <a:ea typeface="方正中等线简体" panose="03000509000000000000" pitchFamily="65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sz="2800" b="1" kern="100" dirty="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 </a:t>
            </a:r>
            <a:endParaRPr lang="zh-CN" altLang="zh-CN" sz="2800" kern="100" dirty="0">
              <a:latin typeface="宋体" panose="02010600030101010101" pitchFamily="2" charset="-122"/>
              <a:cs typeface="Courier New" panose="02070309020205020404" pitchFamily="49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3410" y="187328"/>
            <a:ext cx="610714" cy="626794"/>
            <a:chOff x="4262607" y="1909804"/>
            <a:chExt cx="792276" cy="813137"/>
          </a:xfrm>
        </p:grpSpPr>
        <p:sp>
          <p:nvSpPr>
            <p:cNvPr id="4" name="椭圆 3"/>
            <p:cNvSpPr/>
            <p:nvPr/>
          </p:nvSpPr>
          <p:spPr>
            <a:xfrm>
              <a:off x="4262607" y="1909804"/>
              <a:ext cx="792276" cy="81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127000" dir="8100000" algn="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4326452" y="1988469"/>
              <a:ext cx="728430" cy="664582"/>
            </a:xfrm>
            <a:prstGeom prst="ellipse">
              <a:avLst/>
            </a:prstGeom>
            <a:solidFill>
              <a:srgbClr val="54A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文本框 6"/>
          <p:cNvSpPr txBox="1"/>
          <p:nvPr/>
        </p:nvSpPr>
        <p:spPr>
          <a:xfrm>
            <a:off x="323924" y="5373053"/>
            <a:ext cx="2009923" cy="460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</a:rPr>
              <a:t>Mount Tai</a:t>
            </a:r>
            <a:endParaRPr lang="en-US" altLang="zh-CN" sz="2400" b="1" dirty="0">
              <a:solidFill>
                <a:prstClr val="black"/>
              </a:solidFill>
              <a:ea typeface="华文琥珀" panose="02010800040101010101" charset="-122"/>
              <a:cs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1052830"/>
            <a:ext cx="2235200" cy="23590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3411855"/>
            <a:ext cx="2188210" cy="16840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772410" y="1844675"/>
            <a:ext cx="6134735" cy="247713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ysDash"/>
            <a:miter lim="800000"/>
          </a:ln>
        </p:spPr>
        <p:txBody>
          <a:bodyPr/>
          <a:lstStyle>
            <a:defPPr>
              <a:defRPr lang="zh-CN"/>
            </a:defPPr>
            <a:lvl1pPr marL="0" indent="0">
              <a:spcBef>
                <a:spcPct val="20000"/>
              </a:spcBef>
              <a:buFontTx/>
              <a:buNone/>
              <a:defRPr kumimoji="1" sz="3200" kern="0">
                <a:latin typeface="+mn-lt"/>
                <a:ea typeface="+mn-ea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latin typeface="+mn-lt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latin typeface="+mn-lt"/>
                <a:ea typeface="+mn-ea"/>
              </a:defRPr>
            </a:lvl9pPr>
          </a:lstStyle>
          <a:p>
            <a:pPr latinLnBrk="0">
              <a:lnSpc>
                <a:spcPts val="2880"/>
              </a:lnSpc>
              <a:spcBef>
                <a:spcPts val="0"/>
              </a:spcBef>
            </a:pPr>
            <a:r>
              <a:rPr lang="en-US" altLang="zh-CN" sz="2400" b="1" dirty="0"/>
              <a:t> Problems:  </a:t>
            </a:r>
            <a:endParaRPr lang="en-US" altLang="zh-CN" sz="2400" b="1" dirty="0"/>
          </a:p>
          <a:p>
            <a:pPr latinLnBrk="0">
              <a:lnSpc>
                <a:spcPts val="2880"/>
              </a:lnSpc>
              <a:spcBef>
                <a:spcPts val="0"/>
              </a:spcBef>
            </a:pPr>
            <a:r>
              <a:rPr kumimoji="0" lang="en-US" altLang="zh-CN" sz="2800" kern="1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charset="0"/>
              </a:rPr>
              <a:t> </a:t>
            </a:r>
            <a:r>
              <a:rPr lang="en-US" altLang="zh-CN" sz="2800" b="1" dirty="0">
                <a:sym typeface="Wingdings" panose="05000000000000000000" charset="0"/>
              </a:rPr>
              <a:t>T</a:t>
            </a:r>
            <a:r>
              <a:rPr lang="en-US" altLang="zh-CN" sz="2800" b="1" dirty="0">
                <a:solidFill>
                  <a:schemeClr val="tx1"/>
                </a:solidFill>
              </a:rPr>
              <a:t>he flood of tourists </a:t>
            </a:r>
            <a:r>
              <a:rPr lang="en-US" altLang="zh-CN" sz="2800" b="1" dirty="0">
                <a:solidFill>
                  <a:srgbClr val="FF0000"/>
                </a:solidFill>
              </a:rPr>
              <a:t>cause damage to</a:t>
            </a:r>
            <a:r>
              <a:rPr lang="en-US" altLang="zh-CN" sz="2800" b="1" dirty="0">
                <a:solidFill>
                  <a:schemeClr val="tx1"/>
                </a:solidFill>
              </a:rPr>
              <a:t> Mount Tai;</a:t>
            </a:r>
            <a:endParaRPr lang="en-US" altLang="zh-CN" sz="2800" b="1" dirty="0">
              <a:solidFill>
                <a:schemeClr val="tx1"/>
              </a:solidFill>
            </a:endParaRPr>
          </a:p>
          <a:p>
            <a:pPr latinLnBrk="0">
              <a:lnSpc>
                <a:spcPts val="2880"/>
              </a:lnSpc>
              <a:spcBef>
                <a:spcPts val="0"/>
              </a:spcBef>
            </a:pPr>
            <a:r>
              <a:rPr kumimoji="0" lang="en-US" altLang="zh-CN" sz="2800" kern="120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charset="0"/>
              </a:rPr>
              <a:t>  </a:t>
            </a:r>
            <a:r>
              <a:rPr lang="en-US" altLang="zh-CN" sz="2800" b="1" dirty="0">
                <a:sym typeface="Wingdings" panose="05000000000000000000" charset="0"/>
              </a:rPr>
              <a:t>T</a:t>
            </a:r>
            <a:r>
              <a:rPr lang="en-US" altLang="zh-CN" sz="2800" b="1" dirty="0">
                <a:solidFill>
                  <a:schemeClr val="tx1"/>
                </a:solidFill>
              </a:rPr>
              <a:t>he monument </a:t>
            </a:r>
            <a:r>
              <a:rPr lang="en-US" altLang="zh-CN" sz="2800" b="1" dirty="0">
                <a:solidFill>
                  <a:srgbClr val="FF0000"/>
                </a:solidFill>
              </a:rPr>
              <a:t>suffers wear and tear </a:t>
            </a:r>
            <a:r>
              <a:rPr lang="en-US" altLang="zh-CN" sz="2800" b="1" dirty="0"/>
              <a:t>from</a:t>
            </a:r>
            <a:r>
              <a:rPr lang="en-US" altLang="zh-CN" sz="2800" b="1" dirty="0">
                <a:solidFill>
                  <a:srgbClr val="FF0000"/>
                </a:solidFill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sym typeface="Wingdings" panose="05000000000000000000" charset="0"/>
              </a:rPr>
              <a:t>natural forces</a:t>
            </a:r>
            <a:r>
              <a:rPr lang="en-US" altLang="zh-CN" sz="2800" b="1" dirty="0">
                <a:sym typeface="Wingdings" panose="05000000000000000000" charset="0"/>
              </a:rPr>
              <a:t> such as wind, water, temperature</a:t>
            </a:r>
            <a:endParaRPr lang="en-US" altLang="zh-CN" sz="2800" b="1" dirty="0">
              <a:sym typeface="Wingdings 2" panose="05020102010507070707" charset="0"/>
            </a:endParaRPr>
          </a:p>
        </p:txBody>
      </p:sp>
      <p:sp>
        <p:nvSpPr>
          <p:cNvPr id="34" name="PA_任意多边形 5"/>
          <p:cNvSpPr>
            <a:spLocks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2771775" y="260985"/>
            <a:ext cx="4547235" cy="81597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PA_文本框 5"/>
          <p:cNvSpPr txBox="1"/>
          <p:nvPr>
            <p:custDataLst>
              <p:tags r:id="rId4"/>
            </p:custDataLst>
          </p:nvPr>
        </p:nvSpPr>
        <p:spPr>
          <a:xfrm>
            <a:off x="2929890" y="313055"/>
            <a:ext cx="4217035" cy="591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sym typeface="+mn-ea"/>
              </a:rPr>
              <a:t> </a:t>
            </a:r>
            <a:r>
              <a:rPr lang="en-US" altLang="zh-CN" sz="32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Problems and Dangers </a:t>
            </a:r>
            <a:endParaRPr lang="en-US" altLang="zh-CN" sz="3200" b="1" spc="200" dirty="0">
              <a:ln w="3175">
                <a:noFill/>
                <a:prstDash val="dash"/>
              </a:ln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32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800" b="1" dirty="0">
                <a:sym typeface="+mn-ea"/>
              </a:rPr>
              <a:t> </a:t>
            </a:r>
            <a:r>
              <a:rPr lang="en-US" altLang="zh-CN" sz="48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 </a:t>
            </a:r>
            <a:endParaRPr lang="en-US" altLang="zh-CN" sz="4800" dirty="0">
              <a:latin typeface="Calibri" panose="020F0502020204030204" pitchFamily="34" charset="0"/>
              <a:ea typeface="落落补 汤圆" pitchFamily="2" charset="-128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33" grpId="0" bldLvl="0" animBg="1"/>
      <p:bldP spid="33" grpId="1" animBg="1"/>
      <p:bldP spid="34" grpId="1" animBg="1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3410" y="187328"/>
            <a:ext cx="610714" cy="626794"/>
            <a:chOff x="4262607" y="1909804"/>
            <a:chExt cx="792276" cy="813137"/>
          </a:xfrm>
        </p:grpSpPr>
        <p:sp>
          <p:nvSpPr>
            <p:cNvPr id="4" name="椭圆 3"/>
            <p:cNvSpPr/>
            <p:nvPr/>
          </p:nvSpPr>
          <p:spPr>
            <a:xfrm>
              <a:off x="4262607" y="1909804"/>
              <a:ext cx="792276" cy="813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127000" dir="8100000" algn="tr" rotWithShape="0">
                <a:schemeClr val="bg1">
                  <a:lumMod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326452" y="1988469"/>
              <a:ext cx="728430" cy="664582"/>
            </a:xfrm>
            <a:prstGeom prst="ellipse">
              <a:avLst/>
            </a:prstGeom>
            <a:solidFill>
              <a:srgbClr val="54A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1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pic>
        <p:nvPicPr>
          <p:cNvPr id="8" name="Picture 6" descr="The complex is part of the UNESCO World Heritage Site known as the 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t="47218" r="5900"/>
          <a:stretch>
            <a:fillRect/>
          </a:stretch>
        </p:blipFill>
        <p:spPr bwMode="auto">
          <a:xfrm>
            <a:off x="323215" y="4077335"/>
            <a:ext cx="2321560" cy="1769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258445" y="6021705"/>
            <a:ext cx="2473960" cy="460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</a:rPr>
              <a:t>Egyptian temples</a:t>
            </a:r>
            <a:endParaRPr lang="en-US" altLang="zh-CN" sz="2400" b="1" dirty="0">
              <a:solidFill>
                <a:prstClr val="black"/>
              </a:solidFill>
              <a:ea typeface="华文琥珀" panose="02010800040101010101" charset="-122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2637155"/>
            <a:ext cx="2552700" cy="15906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" y="981075"/>
            <a:ext cx="2552700" cy="17049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445" y="1204595"/>
            <a:ext cx="6038850" cy="2937510"/>
          </a:xfrm>
          <a:prstGeom prst="rect">
            <a:avLst/>
          </a:prstGeom>
        </p:spPr>
      </p:pic>
      <p:sp>
        <p:nvSpPr>
          <p:cNvPr id="34" name="PA_任意多边形 5"/>
          <p:cNvSpPr>
            <a:spLocks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2732405" y="147320"/>
            <a:ext cx="4392585" cy="815975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PA_文本框 5"/>
          <p:cNvSpPr txBox="1"/>
          <p:nvPr>
            <p:custDataLst>
              <p:tags r:id="rId6"/>
            </p:custDataLst>
          </p:nvPr>
        </p:nvSpPr>
        <p:spPr>
          <a:xfrm>
            <a:off x="3314355" y="296228"/>
            <a:ext cx="3810635" cy="591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Problems and Dangers </a:t>
            </a:r>
            <a:endParaRPr lang="en-US" altLang="zh-CN" sz="2800" b="1" spc="200" dirty="0">
              <a:ln w="3175">
                <a:noFill/>
                <a:prstDash val="dash"/>
              </a:ln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32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4800" b="1" dirty="0">
                <a:sym typeface="+mn-ea"/>
              </a:rPr>
              <a:t> </a:t>
            </a:r>
            <a:r>
              <a:rPr lang="en-US" altLang="zh-CN" sz="4800" b="1" dirty="0">
                <a:solidFill>
                  <a:prstClr val="black"/>
                </a:solidFill>
                <a:ea typeface="华文琥珀" panose="02010800040101010101" charset="-122"/>
                <a:cs typeface="Calibri" panose="020F0502020204030204" pitchFamily="34" charset="0"/>
                <a:sym typeface="+mn-ea"/>
              </a:rPr>
              <a:t>  </a:t>
            </a:r>
            <a:endParaRPr lang="en-US" altLang="zh-CN" sz="4800" dirty="0">
              <a:latin typeface="Calibri" panose="020F0502020204030204" pitchFamily="34" charset="0"/>
              <a:ea typeface="落落补 汤圆" pitchFamily="2" charset="-128"/>
              <a:cs typeface="Calibri" panose="020F050202020403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987273" y="2294255"/>
            <a:ext cx="5830742" cy="407035"/>
            <a:chOff x="1682" y="4022"/>
            <a:chExt cx="11393" cy="641"/>
          </a:xfrm>
        </p:grpSpPr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7057" y="4022"/>
              <a:ext cx="6018" cy="313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1682" y="4335"/>
              <a:ext cx="9286" cy="328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>
            <p:custDataLst>
              <p:tags r:id="rId9"/>
            </p:custDataLst>
          </p:nvPr>
        </p:nvSpPr>
        <p:spPr>
          <a:xfrm>
            <a:off x="4283710" y="2853055"/>
            <a:ext cx="3195955" cy="283845"/>
          </a:xfrm>
          <a:prstGeom prst="rect">
            <a:avLst/>
          </a:prstGeom>
          <a:solidFill>
            <a:schemeClr val="accent2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3491865" y="3288665"/>
            <a:ext cx="5351145" cy="283845"/>
          </a:xfrm>
          <a:prstGeom prst="rect">
            <a:avLst/>
          </a:prstGeom>
          <a:solidFill>
            <a:schemeClr val="accent2">
              <a:lumMod val="60000"/>
              <a:lumOff val="4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Group 44"/>
          <p:cNvGrpSpPr/>
          <p:nvPr/>
        </p:nvGrpSpPr>
        <p:grpSpPr>
          <a:xfrm>
            <a:off x="4072255" y="4797425"/>
            <a:ext cx="993775" cy="1327785"/>
            <a:chOff x="1779025" y="1676400"/>
            <a:chExt cx="1766455" cy="3051463"/>
          </a:xfrm>
        </p:grpSpPr>
        <p:cxnSp>
          <p:nvCxnSpPr>
            <p:cNvPr id="43" name="Straight Connector 42"/>
            <p:cNvCxnSpPr/>
            <p:nvPr/>
          </p:nvCxnSpPr>
          <p:spPr>
            <a:xfrm rot="16200000" flipH="1">
              <a:off x="1894332" y="2449068"/>
              <a:ext cx="2231136" cy="685800"/>
            </a:xfrm>
            <a:prstGeom prst="line">
              <a:avLst/>
            </a:prstGeom>
            <a:ln w="4762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9"/>
            <p:cNvSpPr/>
            <p:nvPr/>
          </p:nvSpPr>
          <p:spPr>
            <a:xfrm>
              <a:off x="1779025" y="2961408"/>
              <a:ext cx="1766455" cy="17664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isometricOffAxis1Top">
                <a:rot lat="17827249" lon="17266542" rev="4444445"/>
              </a:camera>
              <a:lightRig rig="threePt" dir="t"/>
            </a:scene3d>
            <a:sp3d extrusionH="44450">
              <a:bevelT w="69850" h="63500" prst="slope"/>
              <a:bevelB w="139700" h="63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rot="5400000">
              <a:off x="1208532" y="2449068"/>
              <a:ext cx="2231136" cy="685800"/>
            </a:xfrm>
            <a:prstGeom prst="line">
              <a:avLst/>
            </a:prstGeom>
            <a:ln w="4762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45"/>
          <p:cNvGrpSpPr/>
          <p:nvPr/>
        </p:nvGrpSpPr>
        <p:grpSpPr>
          <a:xfrm>
            <a:off x="6252210" y="4797425"/>
            <a:ext cx="993775" cy="1327785"/>
            <a:chOff x="1779025" y="1676400"/>
            <a:chExt cx="1766455" cy="3051463"/>
          </a:xfrm>
        </p:grpSpPr>
        <p:cxnSp>
          <p:nvCxnSpPr>
            <p:cNvPr id="47" name="Straight Connector 46"/>
            <p:cNvCxnSpPr/>
            <p:nvPr/>
          </p:nvCxnSpPr>
          <p:spPr>
            <a:xfrm rot="16200000" flipH="1">
              <a:off x="1894332" y="2449068"/>
              <a:ext cx="2231136" cy="685800"/>
            </a:xfrm>
            <a:prstGeom prst="line">
              <a:avLst/>
            </a:prstGeom>
            <a:ln w="4762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1779025" y="2961408"/>
              <a:ext cx="1766455" cy="176645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isometricOffAxis1Top">
                <a:rot lat="17827249" lon="17266542" rev="4444445"/>
              </a:camera>
              <a:lightRig rig="threePt" dir="t"/>
            </a:scene3d>
            <a:sp3d extrusionH="44450">
              <a:bevelT w="69850" h="63500" prst="slope"/>
              <a:bevelB w="139700" h="635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rot="5400000">
              <a:off x="1208532" y="2449068"/>
              <a:ext cx="2231136" cy="685800"/>
            </a:xfrm>
            <a:prstGeom prst="line">
              <a:avLst/>
            </a:prstGeom>
            <a:ln w="4762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Oval 31"/>
          <p:cNvSpPr/>
          <p:nvPr/>
        </p:nvSpPr>
        <p:spPr>
          <a:xfrm>
            <a:off x="5066030" y="5998845"/>
            <a:ext cx="1110615" cy="85852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114300" dir="7200000" sx="105000" sy="105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17931907" lon="17866408" rev="3914402"/>
            </a:camera>
            <a:lightRig rig="threePt" dir="t"/>
          </a:scene3d>
          <a:sp3d extrusionH="44450">
            <a:bevelT w="69850" h="1206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507990" y="4646295"/>
            <a:ext cx="91440" cy="167132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931960" y="4231058"/>
            <a:ext cx="127323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100" b="1" dirty="0">
                <a:solidFill>
                  <a:srgbClr val="C00000"/>
                </a:solidFill>
                <a:latin typeface="Times" pitchFamily="2" charset="0"/>
              </a:rPr>
              <a:t>Balance?</a:t>
            </a:r>
            <a:endParaRPr kumimoji="1" lang="zh-CN" altLang="en-US" sz="2100" b="1" dirty="0">
              <a:solidFill>
                <a:srgbClr val="C00000"/>
              </a:solidFill>
              <a:latin typeface="Times" pitchFamily="2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20770" y="4581525"/>
            <a:ext cx="1978660" cy="753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latinLnBrk="0">
              <a:lnSpc>
                <a:spcPts val="2580"/>
              </a:lnSpc>
            </a:pPr>
            <a:r>
              <a:rPr lang="en-US" altLang="zh-CN" sz="2400" b="1" dirty="0">
                <a:solidFill>
                  <a:srgbClr val="C00000"/>
                </a:solidFill>
              </a:rPr>
              <a:t>Progress of  society</a:t>
            </a:r>
            <a:endParaRPr lang="en-US" altLang="zh-CN" sz="2400" b="1" dirty="0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40425" y="4581525"/>
            <a:ext cx="2314575" cy="753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latinLnBrk="0">
              <a:lnSpc>
                <a:spcPts val="2580"/>
              </a:lnSpc>
            </a:pPr>
            <a:r>
              <a:rPr lang="en-US" altLang="zh-CN" sz="2400" b="1" dirty="0">
                <a:solidFill>
                  <a:srgbClr val="C00000"/>
                </a:solidFill>
              </a:rPr>
              <a:t>Protection of cultural sites</a:t>
            </a:r>
            <a:endParaRPr kumimoji="1" lang="en-US" altLang="zh-CN" sz="2400" b="1" dirty="0">
              <a:solidFill>
                <a:srgbClr val="C00000"/>
              </a:solidFill>
              <a:latin typeface="Times" pitchFamily="2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20110" y="5919470"/>
            <a:ext cx="24015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sym typeface="Wingdings 2" panose="05020102010507070707" charset="0"/>
              </a:rPr>
              <a:t>build </a:t>
            </a:r>
            <a:r>
              <a:rPr kumimoji="1" lang="en-US" altLang="zh-CN" sz="2400" b="1" dirty="0">
                <a:solidFill>
                  <a:srgbClr val="0000FF"/>
                </a:solidFill>
                <a:latin typeface="Times" pitchFamily="2" charset="0"/>
                <a:sym typeface="Wingdings 2" panose="05020102010507070707" charset="0"/>
              </a:rPr>
              <a:t>a new dam</a:t>
            </a:r>
            <a:endParaRPr kumimoji="1" lang="en-US" altLang="zh-CN" sz="2400" b="1" dirty="0">
              <a:solidFill>
                <a:srgbClr val="0000FF"/>
              </a:solidFill>
              <a:latin typeface="Times" pitchFamily="2" charset="0"/>
              <a:sym typeface="Wingdings 2" panose="05020102010507070707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796280" y="5949315"/>
            <a:ext cx="34048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atinLnBrk="0">
              <a:lnSpc>
                <a:spcPts val="2880"/>
              </a:lnSpc>
              <a:spcBef>
                <a:spcPts val="0"/>
              </a:spcBef>
            </a:pPr>
            <a:r>
              <a:rPr lang="en-US" altLang="zh-CN" sz="2400" b="1" dirty="0">
                <a:solidFill>
                  <a:srgbClr val="0000FF"/>
                </a:solidFill>
                <a:sym typeface="Wingdings 2" panose="05020102010507070707" charset="0"/>
              </a:rPr>
              <a:t>damage cultural heritage</a:t>
            </a:r>
            <a:endParaRPr lang="en-US" altLang="zh-CN" sz="2400" b="1" dirty="0">
              <a:solidFill>
                <a:srgbClr val="0000FF"/>
              </a:solidFill>
              <a:sym typeface="Wingdings 2" panose="05020102010507070707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4" grpId="1" animBg="1"/>
      <p:bldP spid="10" grpId="1"/>
      <p:bldP spid="23" grpId="1" bldLvl="0" animBg="1"/>
      <p:bldP spid="12" grpId="1" bldLvl="0" animBg="1"/>
      <p:bldP spid="32" grpId="0" bldLvl="0" animBg="1"/>
      <p:bldP spid="25" grpId="0" bldLvl="0" animBg="1"/>
      <p:bldP spid="21" grpId="0" bldLvl="0" animBg="1"/>
      <p:bldP spid="18" grpId="0"/>
      <p:bldP spid="18" grpId="1"/>
      <p:bldP spid="19" grpId="0"/>
      <p:bldP spid="19" grpId="1"/>
      <p:bldP spid="17" grpId="0"/>
      <p:bldP spid="17" grpId="1"/>
      <p:bldP spid="20" grpId="0"/>
      <p:bldP spid="20" grpId="1"/>
    </p:bldLst>
  </p:timing>
</p:sld>
</file>

<file path=ppt/tags/tag1.xml><?xml version="1.0" encoding="utf-8"?>
<p:tagLst xmlns:p="http://schemas.openxmlformats.org/presentationml/2006/main">
  <p:tag name="KSO_WM_BEAUTIFY_FLAG" val="#wm#"/>
  <p:tag name="KSO_WM_TEMPLATE_CATEGORY" val="diagram"/>
  <p:tag name="KSO_WM_TEMPLATE_INDEX" val="20208312"/>
</p:tagLst>
</file>

<file path=ppt/tags/tag10.xml><?xml version="1.0" encoding="utf-8"?>
<p:tagLst xmlns:p="http://schemas.openxmlformats.org/presentationml/2006/main">
  <p:tag name="AS_UNIQUEID" val="572"/>
</p:tagLst>
</file>

<file path=ppt/tags/tag1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307_5*l_h_f*1_1_1"/>
  <p:tag name="KSO_WM_TEMPLATE_CATEGORY" val="diagram"/>
  <p:tag name="KSO_WM_TEMPLATE_INDEX" val="20231307"/>
  <p:tag name="KSO_WM_UNIT_LAYERLEVEL" val="1_1_1"/>
  <p:tag name="KSO_WM_TAG_VERSION" val="3.0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414.77885852243026,&quot;left&quot;:48.174950575941146,&quot;top&quot;:72.63850393700784,&quot;width&quot;:860.460571289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DIAGRAM_COLOR_TRICK" val="2"/>
  <p:tag name="KSO_WM_UNIT_FILL_FORE_SCHEMECOLOR_INDEX" val="14"/>
  <p:tag name="KSO_WM_UNIT_FILL_FORE_SCHEMECOLOR_INDEX_BRIGHTNESS" val="0"/>
  <p:tag name="KSO_WM_UNIT_TEXT_FILL_TYPE" val="1"/>
  <p:tag name="KSO_WM_UNIT_PRESET_TEXT" val="单击此处输入你的正文，文字是您思想的提炼，为了最终演示发布的良好效果。"/>
  <p:tag name="KSO_WM_UNIT_LINE_FORE_SCHEMECOLOR_INDEX" val="5"/>
  <p:tag name="KSO_WM_UNIT_TEXT_TYPE" val="1"/>
  <p:tag name="KSO_WM_UNIT_SHADOW_SCHEMECOLOR_INDEX" val="5"/>
  <p:tag name="KSO_WM_UNIT_USESOURCEFORMAT_APPLY" val="1"/>
</p:tagLst>
</file>

<file path=ppt/tags/tag1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307_5*l_h_f*1_2_1"/>
  <p:tag name="KSO_WM_TEMPLATE_CATEGORY" val="diagram"/>
  <p:tag name="KSO_WM_TEMPLATE_INDEX" val="20231307"/>
  <p:tag name="KSO_WM_UNIT_LAYERLEVEL" val="1_1_1"/>
  <p:tag name="KSO_WM_TAG_VERSION" val="3.0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414.77885852243026,&quot;left&quot;:48.174950575941146,&quot;top&quot;:72.63850393700784,&quot;width&quot;:860.460571289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6,&quot;transparency&quot;:0},&quot;type&quot;:1},&quot;shadow&quot;:{&quot;brightness&quot;:0,&quot;colorType&quot;:1,&quot;foreColorIndex&quot;:6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DIAGRAM_COLOR_TRICK" val="2"/>
  <p:tag name="KSO_WM_UNIT_FILL_FORE_SCHEMECOLOR_INDEX" val="14"/>
  <p:tag name="KSO_WM_UNIT_FILL_FORE_SCHEMECOLOR_INDEX_BRIGHTNESS" val="0"/>
  <p:tag name="KSO_WM_UNIT_TEXT_FILL_TYPE" val="1"/>
  <p:tag name="KSO_WM_UNIT_PRESET_TEXT" val="单击此处输入你的正文，文字是您思想的提炼，为了最终演示发布的良好效果。"/>
  <p:tag name="KSO_WM_UNIT_LINE_FORE_SCHEMECOLOR_INDEX" val="6"/>
  <p:tag name="KSO_WM_UNIT_TEXT_TYPE" val="1"/>
  <p:tag name="KSO_WM_UNIT_SHADOW_SCHEMECOLOR_INDEX" val="6"/>
  <p:tag name="KSO_WM_UNIT_USESOURCEFORMAT_APPLY" val="1"/>
</p:tagLst>
</file>

<file path=ppt/tags/tag1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307_5*l_h_f*1_1_1"/>
  <p:tag name="KSO_WM_TEMPLATE_CATEGORY" val="diagram"/>
  <p:tag name="KSO_WM_TEMPLATE_INDEX" val="20231307"/>
  <p:tag name="KSO_WM_UNIT_LAYERLEVEL" val="1_1_1"/>
  <p:tag name="KSO_WM_TAG_VERSION" val="3.0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414.77885852243026,&quot;left&quot;:48.174950575941146,&quot;top&quot;:72.63850393700784,&quot;width&quot;:860.460571289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DIAGRAM_COLOR_TRICK" val="2"/>
  <p:tag name="KSO_WM_UNIT_FILL_FORE_SCHEMECOLOR_INDEX" val="14"/>
  <p:tag name="KSO_WM_UNIT_FILL_FORE_SCHEMECOLOR_INDEX_BRIGHTNESS" val="0"/>
  <p:tag name="KSO_WM_UNIT_TEXT_FILL_TYPE" val="1"/>
  <p:tag name="KSO_WM_UNIT_PRESET_TEXT" val="单击此处输入你的正文，文字是您思想的提炼，为了最终演示发布的良好效果。"/>
  <p:tag name="KSO_WM_UNIT_LINE_FORE_SCHEMECOLOR_INDEX" val="5"/>
  <p:tag name="KSO_WM_UNIT_TEXT_TYPE" val="1"/>
  <p:tag name="KSO_WM_UNIT_SHADOW_SCHEMECOLOR_INDEX" val="5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307_5*l_h_i*1_1_1"/>
  <p:tag name="KSO_WM_TEMPLATE_CATEGORY" val="diagram"/>
  <p:tag name="KSO_WM_TEMPLATE_INDEX" val="20231307"/>
  <p:tag name="KSO_WM_UNIT_LAYERLEVEL" val="1_1_1"/>
  <p:tag name="KSO_WM_TAG_VERSION" val="3.0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414.77885852243026,&quot;left&quot;:48.174950575941146,&quot;top&quot;:72.63850393700784,&quot;width&quot;:860.46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07_5*l_h_i*1_3_1"/>
  <p:tag name="KSO_WM_TEMPLATE_CATEGORY" val="diagram"/>
  <p:tag name="KSO_WM_TEMPLATE_INDEX" val="20231307"/>
  <p:tag name="KSO_WM_UNIT_LAYERLEVEL" val="1_1_1"/>
  <p:tag name="KSO_WM_TAG_VERSION" val="3.0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414.77885852243026,&quot;left&quot;:48.174950575941146,&quot;top&quot;:72.63850393700784,&quot;width&quot;:860.46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07_5*l_h_i*1_3_1"/>
  <p:tag name="KSO_WM_TEMPLATE_CATEGORY" val="diagram"/>
  <p:tag name="KSO_WM_TEMPLATE_INDEX" val="20231307"/>
  <p:tag name="KSO_WM_UNIT_LAYERLEVEL" val="1_1_1"/>
  <p:tag name="KSO_WM_TAG_VERSION" val="3.0"/>
  <p:tag name="KSO_WM_DIAGRAM_VERSION" val="3"/>
  <p:tag name="KSO_WM_DIAGRAM_COLOR_TEXT_CAN_REMOVE" val="n"/>
  <p:tag name="KSO_WM_DIAGRAM_MAX_ITEMCNT" val="6"/>
  <p:tag name="KSO_WM_DIAGRAM_MIN_ITEMCNT" val="2"/>
  <p:tag name="KSO_WM_DIAGRAM_VIRTUALLY_FRAME" val="{&quot;height&quot;:414.77885852243026,&quot;left&quot;:48.174950575941146,&quot;top&quot;:72.63850393700784,&quot;width&quot;:860.460571289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2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PA" val="v3.0.0"/>
</p:tagLst>
</file>

<file path=ppt/tags/tag18.xml><?xml version="1.0" encoding="utf-8"?>
<p:tagLst xmlns:p="http://schemas.openxmlformats.org/presentationml/2006/main">
  <p:tag name="PA" val="v3.0.0"/>
</p:tagLst>
</file>

<file path=ppt/tags/tag19.xml><?xml version="1.0" encoding="utf-8"?>
<p:tagLst xmlns:p="http://schemas.openxmlformats.org/presentationml/2006/main">
  <p:tag name="AS_UNIQUEID" val="545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8312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08312"/>
  <p:tag name="KSO_WM_UNIT_VALUE" val="425"/>
  <p:tag name="KSO_WM_TEMPLATE_ASSEMBLE_XID" val="5ef15c5f0e56d0f322bebbd4"/>
  <p:tag name="KSO_WM_TEMPLATE_ASSEMBLE_GROUPID" val="5ef15c5f0e56d0f322bebbd4"/>
</p:tagLst>
</file>

<file path=ppt/tags/tag20.xml><?xml version="1.0" encoding="utf-8"?>
<p:tagLst xmlns:p="http://schemas.openxmlformats.org/presentationml/2006/main">
  <p:tag name="AS_UNIQUEID" val="546"/>
</p:tagLst>
</file>

<file path=ppt/tags/tag21.xml><?xml version="1.0" encoding="utf-8"?>
<p:tagLst xmlns:p="http://schemas.openxmlformats.org/presentationml/2006/main">
  <p:tag name="AS_UNIQUEID" val="547"/>
</p:tagLst>
</file>

<file path=ppt/tags/tag22.xml><?xml version="1.0" encoding="utf-8"?>
<p:tagLst xmlns:p="http://schemas.openxmlformats.org/presentationml/2006/main">
  <p:tag name="PA" val="v3.0.0"/>
</p:tagLst>
</file>

<file path=ppt/tags/tag23.xml><?xml version="1.0" encoding="utf-8"?>
<p:tagLst xmlns:p="http://schemas.openxmlformats.org/presentationml/2006/main">
  <p:tag name="PA" val="v3.0.0"/>
</p:tagLst>
</file>

<file path=ppt/tags/tag24.xml><?xml version="1.0" encoding="utf-8"?>
<p:tagLst xmlns:p="http://schemas.openxmlformats.org/presentationml/2006/main">
  <p:tag name="AS_UNIQUEID" val="5579"/>
</p:tagLst>
</file>

<file path=ppt/tags/tag25.xml><?xml version="1.0" encoding="utf-8"?>
<p:tagLst xmlns:p="http://schemas.openxmlformats.org/presentationml/2006/main">
  <p:tag name="AS_UNIQUEID" val="5579"/>
</p:tagLst>
</file>

<file path=ppt/tags/tag26.xml><?xml version="1.0" encoding="utf-8"?>
<p:tagLst xmlns:p="http://schemas.openxmlformats.org/presentationml/2006/main">
  <p:tag name="AS_UNIQUEID" val="5579"/>
</p:tagLst>
</file>

<file path=ppt/tags/tag27.xml><?xml version="1.0" encoding="utf-8"?>
<p:tagLst xmlns:p="http://schemas.openxmlformats.org/presentationml/2006/main">
  <p:tag name="AS_UNIQUEID" val="5579"/>
</p:tagLst>
</file>

<file path=ppt/tags/tag28.xml><?xml version="1.0" encoding="utf-8"?>
<p:tagLst xmlns:p="http://schemas.openxmlformats.org/presentationml/2006/main">
  <p:tag name="AS_UNIQUEID" val="545"/>
</p:tagLst>
</file>

<file path=ppt/tags/tag29.xml><?xml version="1.0" encoding="utf-8"?>
<p:tagLst xmlns:p="http://schemas.openxmlformats.org/presentationml/2006/main">
  <p:tag name="AS_UNIQUEID" val="54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8312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08312"/>
  <p:tag name="KSO_WM_UNIT_VALUE" val="425"/>
  <p:tag name="KSO_WM_TEMPLATE_ASSEMBLE_XID" val="5ef15c5f0e56d0f322bebbd4"/>
  <p:tag name="KSO_WM_TEMPLATE_ASSEMBLE_GROUPID" val="5ef15c5f0e56d0f322bebbd4"/>
</p:tagLst>
</file>

<file path=ppt/tags/tag30.xml><?xml version="1.0" encoding="utf-8"?>
<p:tagLst xmlns:p="http://schemas.openxmlformats.org/presentationml/2006/main">
  <p:tag name="AS_UNIQUEID" val="547"/>
</p:tagLst>
</file>

<file path=ppt/tags/tag31.xml><?xml version="1.0" encoding="utf-8"?>
<p:tagLst xmlns:p="http://schemas.openxmlformats.org/presentationml/2006/main">
  <p:tag name="PA" val="v3.0.0"/>
</p:tagLst>
</file>

<file path=ppt/tags/tag32.xml><?xml version="1.0" encoding="utf-8"?>
<p:tagLst xmlns:p="http://schemas.openxmlformats.org/presentationml/2006/main">
  <p:tag name="PA" val="v3.0.0"/>
</p:tagLst>
</file>

<file path=ppt/tags/tag33.xml><?xml version="1.0" encoding="utf-8"?>
<p:tagLst xmlns:p="http://schemas.openxmlformats.org/presentationml/2006/main">
  <p:tag name="AS_UNIQUEID" val="545"/>
</p:tagLst>
</file>

<file path=ppt/tags/tag34.xml><?xml version="1.0" encoding="utf-8"?>
<p:tagLst xmlns:p="http://schemas.openxmlformats.org/presentationml/2006/main">
  <p:tag name="AS_UNIQUEID" val="546"/>
</p:tagLst>
</file>

<file path=ppt/tags/tag35.xml><?xml version="1.0" encoding="utf-8"?>
<p:tagLst xmlns:p="http://schemas.openxmlformats.org/presentationml/2006/main">
  <p:tag name="AS_UNIQUEID" val="547"/>
</p:tagLst>
</file>

<file path=ppt/tags/tag36.xml><?xml version="1.0" encoding="utf-8"?>
<p:tagLst xmlns:p="http://schemas.openxmlformats.org/presentationml/2006/main">
  <p:tag name="PA" val="v3.0.0"/>
</p:tagLst>
</file>

<file path=ppt/tags/tag37.xml><?xml version="1.0" encoding="utf-8"?>
<p:tagLst xmlns:p="http://schemas.openxmlformats.org/presentationml/2006/main">
  <p:tag name="PA" val="v3.0.0"/>
</p:tagLst>
</file>

<file path=ppt/tags/tag38.xml><?xml version="1.0" encoding="utf-8"?>
<p:tagLst xmlns:p="http://schemas.openxmlformats.org/presentationml/2006/main">
  <p:tag name="AS_UNIQUEID" val="545"/>
</p:tagLst>
</file>

<file path=ppt/tags/tag39.xml><?xml version="1.0" encoding="utf-8"?>
<p:tagLst xmlns:p="http://schemas.openxmlformats.org/presentationml/2006/main">
  <p:tag name="AS_UNIQUEID" val="546"/>
</p:tagLst>
</file>

<file path=ppt/tags/tag4.xml><?xml version="1.0" encoding="utf-8"?>
<p:tagLst xmlns:p="http://schemas.openxmlformats.org/presentationml/2006/main">
  <p:tag name="AS_UNIQUEID" val="593"/>
</p:tagLst>
</file>

<file path=ppt/tags/tag40.xml><?xml version="1.0" encoding="utf-8"?>
<p:tagLst xmlns:p="http://schemas.openxmlformats.org/presentationml/2006/main">
  <p:tag name="AS_UNIQUEID" val="547"/>
</p:tagLst>
</file>

<file path=ppt/tags/tag41.xml><?xml version="1.0" encoding="utf-8"?>
<p:tagLst xmlns:p="http://schemas.openxmlformats.org/presentationml/2006/main">
  <p:tag name="PA" val="v3.0.0"/>
</p:tagLst>
</file>

<file path=ppt/tags/tag42.xml><?xml version="1.0" encoding="utf-8"?>
<p:tagLst xmlns:p="http://schemas.openxmlformats.org/presentationml/2006/main">
  <p:tag name="PA" val="v3.0.0"/>
</p:tagLst>
</file>

<file path=ppt/tags/tag43.xml><?xml version="1.0" encoding="utf-8"?>
<p:tagLst xmlns:p="http://schemas.openxmlformats.org/presentationml/2006/main">
  <p:tag name="AS_UNIQUEID" val="545"/>
</p:tagLst>
</file>

<file path=ppt/tags/tag44.xml><?xml version="1.0" encoding="utf-8"?>
<p:tagLst xmlns:p="http://schemas.openxmlformats.org/presentationml/2006/main">
  <p:tag name="AS_UNIQUEID" val="546"/>
</p:tagLst>
</file>

<file path=ppt/tags/tag45.xml><?xml version="1.0" encoding="utf-8"?>
<p:tagLst xmlns:p="http://schemas.openxmlformats.org/presentationml/2006/main">
  <p:tag name="AS_UNIQUEID" val="547"/>
</p:tagLst>
</file>

<file path=ppt/tags/tag46.xml><?xml version="1.0" encoding="utf-8"?>
<p:tagLst xmlns:p="http://schemas.openxmlformats.org/presentationml/2006/main">
  <p:tag name="PA" val="v3.0.0"/>
</p:tagLst>
</file>

<file path=ppt/tags/tag47.xml><?xml version="1.0" encoding="utf-8"?>
<p:tagLst xmlns:p="http://schemas.openxmlformats.org/presentationml/2006/main">
  <p:tag name="PA" val="v3.0.0"/>
</p:tagLst>
</file>

<file path=ppt/tags/tag48.xml><?xml version="1.0" encoding="utf-8"?>
<p:tagLst xmlns:p="http://schemas.openxmlformats.org/presentationml/2006/main">
  <p:tag name="TABLE_ENDDRAG_ORIGIN_RECT" val="654*442"/>
  <p:tag name="TABLE_ENDDRAG_RECT" val="37*70*654*442"/>
</p:tagLst>
</file>

<file path=ppt/tags/tag49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AS_UNIQUEID" val="596"/>
</p:tagLst>
</file>

<file path=ppt/tags/tag50.xml><?xml version="1.0" encoding="utf-8"?>
<p:tagLst xmlns:p="http://schemas.openxmlformats.org/presentationml/2006/main">
  <p:tag name="PA" val="v3.0.0"/>
</p:tagLst>
</file>

<file path=ppt/tags/tag51.xml><?xml version="1.0" encoding="utf-8"?>
<p:tagLst xmlns:p="http://schemas.openxmlformats.org/presentationml/2006/main">
  <p:tag name="AS_UNIQUEID" val="545"/>
</p:tagLst>
</file>

<file path=ppt/tags/tag52.xml><?xml version="1.0" encoding="utf-8"?>
<p:tagLst xmlns:p="http://schemas.openxmlformats.org/presentationml/2006/main">
  <p:tag name="AS_UNIQUEID" val="546"/>
</p:tagLst>
</file>

<file path=ppt/tags/tag53.xml><?xml version="1.0" encoding="utf-8"?>
<p:tagLst xmlns:p="http://schemas.openxmlformats.org/presentationml/2006/main">
  <p:tag name="AS_UNIQUEID" val="547"/>
</p:tagLst>
</file>

<file path=ppt/tags/tag54.xml><?xml version="1.0" encoding="utf-8"?>
<p:tagLst xmlns:p="http://schemas.openxmlformats.org/presentationml/2006/main">
  <p:tag name="AS_UNIQUEID" val="505"/>
</p:tagLst>
</file>

<file path=ppt/tags/tag55.xml><?xml version="1.0" encoding="utf-8"?>
<p:tagLst xmlns:p="http://schemas.openxmlformats.org/presentationml/2006/main">
  <p:tag name="AS_UNIQUEID" val="506"/>
</p:tagLst>
</file>

<file path=ppt/tags/tag56.xml><?xml version="1.0" encoding="utf-8"?>
<p:tagLst xmlns:p="http://schemas.openxmlformats.org/presentationml/2006/main">
  <p:tag name="AS_UNIQUEID" val="507"/>
</p:tagLst>
</file>

<file path=ppt/tags/tag57.xml><?xml version="1.0" encoding="utf-8"?>
<p:tagLst xmlns:p="http://schemas.openxmlformats.org/presentationml/2006/main">
  <p:tag name="AS_UNIQUEID" val="508"/>
</p:tagLst>
</file>

<file path=ppt/tags/tag58.xml><?xml version="1.0" encoding="utf-8"?>
<p:tagLst xmlns:p="http://schemas.openxmlformats.org/presentationml/2006/main">
  <p:tag name="AS_UNIQUEID" val="509"/>
</p:tagLst>
</file>

<file path=ppt/tags/tag59.xml><?xml version="1.0" encoding="utf-8"?>
<p:tagLst xmlns:p="http://schemas.openxmlformats.org/presentationml/2006/main">
  <p:tag name="AS_UNIQUEID" val="510"/>
</p:tagLst>
</file>

<file path=ppt/tags/tag6.xml><?xml version="1.0" encoding="utf-8"?>
<p:tagLst xmlns:p="http://schemas.openxmlformats.org/presentationml/2006/main">
  <p:tag name="AS_UNIQUEID" val="597"/>
</p:tagLst>
</file>

<file path=ppt/tags/tag60.xml><?xml version="1.0" encoding="utf-8"?>
<p:tagLst xmlns:p="http://schemas.openxmlformats.org/presentationml/2006/main">
  <p:tag name="AS_UNIQUEID" val="511"/>
</p:tagLst>
</file>

<file path=ppt/tags/tag61.xml><?xml version="1.0" encoding="utf-8"?>
<p:tagLst xmlns:p="http://schemas.openxmlformats.org/presentationml/2006/main">
  <p:tag name="AS_UNIQUEID" val="512"/>
</p:tagLst>
</file>

<file path=ppt/tags/tag62.xml><?xml version="1.0" encoding="utf-8"?>
<p:tagLst xmlns:p="http://schemas.openxmlformats.org/presentationml/2006/main">
  <p:tag name="AS_UNIQUEID" val="500"/>
</p:tagLst>
</file>

<file path=ppt/tags/tag63.xml><?xml version="1.0" encoding="utf-8"?>
<p:tagLst xmlns:p="http://schemas.openxmlformats.org/presentationml/2006/main">
  <p:tag name="AS_UNIQUEID" val="501"/>
</p:tagLst>
</file>

<file path=ppt/tags/tag64.xml><?xml version="1.0" encoding="utf-8"?>
<p:tagLst xmlns:p="http://schemas.openxmlformats.org/presentationml/2006/main">
  <p:tag name="AS_UNIQUEID" val="502"/>
</p:tagLst>
</file>

<file path=ppt/tags/tag65.xml><?xml version="1.0" encoding="utf-8"?>
<p:tagLst xmlns:p="http://schemas.openxmlformats.org/presentationml/2006/main">
  <p:tag name="AS_UNIQUEID" val="537"/>
</p:tagLst>
</file>

<file path=ppt/tags/tag66.xml><?xml version="1.0" encoding="utf-8"?>
<p:tagLst xmlns:p="http://schemas.openxmlformats.org/presentationml/2006/main">
  <p:tag name="AS_UNIQUEID" val="534"/>
</p:tagLst>
</file>

<file path=ppt/tags/tag67.xml><?xml version="1.0" encoding="utf-8"?>
<p:tagLst xmlns:p="http://schemas.openxmlformats.org/presentationml/2006/main">
  <p:tag name="AS_UNIQUEID" val="538"/>
</p:tagLst>
</file>

<file path=ppt/tags/tag68.xml><?xml version="1.0" encoding="utf-8"?>
<p:tagLst xmlns:p="http://schemas.openxmlformats.org/presentationml/2006/main">
  <p:tag name="AS_UNIQUEID" val="539"/>
</p:tagLst>
</file>

<file path=ppt/tags/tag69.xml><?xml version="1.0" encoding="utf-8"?>
<p:tagLst xmlns:p="http://schemas.openxmlformats.org/presentationml/2006/main">
  <p:tag name="AS_UNIQUEID" val="540"/>
</p:tagLst>
</file>

<file path=ppt/tags/tag7.xml><?xml version="1.0" encoding="utf-8"?>
<p:tagLst xmlns:p="http://schemas.openxmlformats.org/presentationml/2006/main">
  <p:tag name="AS_UNIQUEID" val="599"/>
</p:tagLst>
</file>

<file path=ppt/tags/tag70.xml><?xml version="1.0" encoding="utf-8"?>
<p:tagLst xmlns:p="http://schemas.openxmlformats.org/presentationml/2006/main">
  <p:tag name="AS_UNIQUEID" val="541"/>
</p:tagLst>
</file>

<file path=ppt/tags/tag71.xml><?xml version="1.0" encoding="utf-8"?>
<p:tagLst xmlns:p="http://schemas.openxmlformats.org/presentationml/2006/main">
  <p:tag name="KSO_WM_TAG_VERSION" val="1.0"/>
  <p:tag name="KSO_WM_TEMPLATE_CATEGORY" val="diagram"/>
  <p:tag name="KSO_WM_TEMPLATE_INDEX" val="160837"/>
  <p:tag name="KSO_WM_UNIT_TYPE" val="l_i"/>
  <p:tag name="KSO_WM_UNIT_INDEX" val="1_1"/>
  <p:tag name="KSO_WM_UNIT_ID" val="diagram160837_5*l_i*1_1"/>
  <p:tag name="KSO_WM_UNIT_LAYERLEVEL" val="1_1"/>
  <p:tag name="KSO_WM_DIAGRAM_GROUP_CODE" val="l1-1"/>
  <p:tag name="KSO_WM_UNIT_FILL_FORE_SCHEMECOLOR_INDEX" val="13"/>
  <p:tag name="KSO_WM_UNIT_FILL_TYPE" val="1"/>
  <p:tag name="KSO_WM_SLIDE_ANIMATION_ID" val="3110617"/>
  <p:tag name="KSO_WM_DIAGRAM_VIRTUALLY_FRAME" val="{&quot;height&quot;:332.0374803149606,&quot;left&quot;:148.35,&quot;top&quot;:169.61251968503936,&quot;width&quot;:341.47503937007866}"/>
</p:tagLst>
</file>

<file path=ppt/tags/tag72.xml><?xml version="1.0" encoding="utf-8"?>
<p:tagLst xmlns:p="http://schemas.openxmlformats.org/presentationml/2006/main">
  <p:tag name="KSO_WM_TAG_VERSION" val="1.0"/>
  <p:tag name="KSO_WM_TEMPLATE_CATEGORY" val="diagram"/>
  <p:tag name="KSO_WM_TEMPLATE_INDEX" val="160837"/>
  <p:tag name="KSO_WM_UNIT_TYPE" val="l_i"/>
  <p:tag name="KSO_WM_UNIT_INDEX" val="1_8"/>
  <p:tag name="KSO_WM_UNIT_ID" val="diagram160837_5*l_i*1_8"/>
  <p:tag name="KSO_WM_UNIT_LAYERLEVEL" val="1_1"/>
  <p:tag name="KSO_WM_DIAGRAM_GROUP_CODE" val="l1-1"/>
  <p:tag name="KSO_WM_UNIT_FILL_FORE_SCHEMECOLOR_INDEX" val="5"/>
  <p:tag name="KSO_WM_UNIT_FILL_TYPE" val="1"/>
  <p:tag name="KSO_WM_SLIDE_ANIMATION_ID" val="3110617"/>
  <p:tag name="KSO_WM_DIAGRAM_VIRTUALLY_FRAME" val="{&quot;height&quot;:332.0374803149606,&quot;left&quot;:148.35,&quot;top&quot;:169.61251968503936,&quot;width&quot;:341.47503937007866}"/>
</p:tagLst>
</file>

<file path=ppt/tags/tag73.xml><?xml version="1.0" encoding="utf-8"?>
<p:tagLst xmlns:p="http://schemas.openxmlformats.org/presentationml/2006/main">
  <p:tag name="KSO_WM_TAG_VERSION" val="1.0"/>
  <p:tag name="KSO_WM_TEMPLATE_CATEGORY" val="diagram"/>
  <p:tag name="KSO_WM_TEMPLATE_INDEX" val="160837"/>
  <p:tag name="KSO_WM_UNIT_TYPE" val="l_i"/>
  <p:tag name="KSO_WM_UNIT_INDEX" val="1_4"/>
  <p:tag name="KSO_WM_UNIT_ID" val="diagram160837_5*l_i*1_4"/>
  <p:tag name="KSO_WM_UNIT_LAYERLEVEL" val="1_1"/>
  <p:tag name="KSO_WM_DIAGRAM_GROUP_CODE" val="l1-1"/>
  <p:tag name="KSO_WM_UNIT_FILL_FORE_SCHEMECOLOR_INDEX" val="8"/>
  <p:tag name="KSO_WM_UNIT_FILL_TYPE" val="1"/>
  <p:tag name="KSO_WM_SLIDE_ANIMATION_ID" val="3110617"/>
  <p:tag name="KSO_WM_DIAGRAM_VIRTUALLY_FRAME" val="{&quot;height&quot;:332.0374803149606,&quot;left&quot;:148.35,&quot;top&quot;:169.61251968503936,&quot;width&quot;:341.47503937007866}"/>
</p:tagLst>
</file>

<file path=ppt/tags/tag74.xml><?xml version="1.0" encoding="utf-8"?>
<p:tagLst xmlns:p="http://schemas.openxmlformats.org/presentationml/2006/main">
  <p:tag name="KSO_WM_TAG_VERSION" val="1.0"/>
  <p:tag name="KSO_WM_TEMPLATE_CATEGORY" val="diagram"/>
  <p:tag name="KSO_WM_TEMPLATE_INDEX" val="160837"/>
  <p:tag name="KSO_WM_UNIT_TYPE" val="l_i"/>
  <p:tag name="KSO_WM_UNIT_INDEX" val="1_7"/>
  <p:tag name="KSO_WM_UNIT_ID" val="diagram160837_5*l_i*1_7"/>
  <p:tag name="KSO_WM_UNIT_LAYERLEVEL" val="1_1"/>
  <p:tag name="KSO_WM_DIAGRAM_GROUP_CODE" val="l1-1"/>
  <p:tag name="KSO_WM_UNIT_FILL_FORE_SCHEMECOLOR_INDEX" val="6"/>
  <p:tag name="KSO_WM_UNIT_FILL_TYPE" val="1"/>
  <p:tag name="KSO_WM_SLIDE_ANIMATION_ID" val="3110617"/>
  <p:tag name="KSO_WM_DIAGRAM_VIRTUALLY_FRAME" val="{&quot;height&quot;:332.0374803149606,&quot;left&quot;:148.35,&quot;top&quot;:169.61251968503936,&quot;width&quot;:341.47503937007866}"/>
</p:tagLst>
</file>

<file path=ppt/tags/tag75.xml><?xml version="1.0" encoding="utf-8"?>
<p:tagLst xmlns:p="http://schemas.openxmlformats.org/presentationml/2006/main">
  <p:tag name="KSO_WM_TAG_VERSION" val="1.0"/>
  <p:tag name="KSO_WM_TEMPLATE_CATEGORY" val="diagram"/>
  <p:tag name="KSO_WM_TEMPLATE_INDEX" val="160837"/>
  <p:tag name="KSO_WM_UNIT_TYPE" val="l_i"/>
  <p:tag name="KSO_WM_UNIT_INDEX" val="1_3"/>
  <p:tag name="KSO_WM_UNIT_ID" val="diagram160837_5*l_i*1_3"/>
  <p:tag name="KSO_WM_UNIT_LAYERLEVEL" val="1_1"/>
  <p:tag name="KSO_WM_DIAGRAM_GROUP_CODE" val="l1-1"/>
  <p:tag name="KSO_WM_UNIT_FILL_FORE_SCHEMECOLOR_INDEX" val="9"/>
  <p:tag name="KSO_WM_UNIT_FILL_TYPE" val="1"/>
  <p:tag name="KSO_WM_SLIDE_ANIMATION_ID" val="3110617"/>
  <p:tag name="KSO_WM_DIAGRAM_VIRTUALLY_FRAME" val="{&quot;height&quot;:332.0374803149606,&quot;left&quot;:148.35,&quot;top&quot;:169.61251968503936,&quot;width&quot;:341.47503937007866}"/>
</p:tagLst>
</file>

<file path=ppt/tags/tag76.xml><?xml version="1.0" encoding="utf-8"?>
<p:tagLst xmlns:p="http://schemas.openxmlformats.org/presentationml/2006/main">
  <p:tag name="KSO_WM_TAG_VERSION" val="1.0"/>
  <p:tag name="KSO_WM_TEMPLATE_CATEGORY" val="diagram"/>
  <p:tag name="KSO_WM_TEMPLATE_INDEX" val="160837"/>
  <p:tag name="KSO_WM_UNIT_TYPE" val="l_i"/>
  <p:tag name="KSO_WM_UNIT_INDEX" val="1_6"/>
  <p:tag name="KSO_WM_UNIT_ID" val="diagram160837_5*l_i*1_6"/>
  <p:tag name="KSO_WM_UNIT_LAYERLEVEL" val="1_1"/>
  <p:tag name="KSO_WM_DIAGRAM_GROUP_CODE" val="l1-1"/>
  <p:tag name="KSO_WM_UNIT_FILL_FORE_SCHEMECOLOR_INDEX" val="7"/>
  <p:tag name="KSO_WM_UNIT_FILL_TYPE" val="1"/>
  <p:tag name="KSO_WM_SLIDE_ANIMATION_ID" val="3110617"/>
  <p:tag name="KSO_WM_DIAGRAM_VIRTUALLY_FRAME" val="{&quot;height&quot;:332.0374803149606,&quot;left&quot;:148.35,&quot;top&quot;:169.61251968503936,&quot;width&quot;:480.1125196850394}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1188_1*i*1"/>
  <p:tag name="KSO_WM_TEMPLATE_CATEGORY" val="custom"/>
  <p:tag name="KSO_WM_TEMPLATE_INDEX" val="20231188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PRESET_TEXT" val="单击此处&#10;添加标题内容"/>
  <p:tag name="KSO_WM_TEMPLATE_INDEX" val="20231188"/>
  <p:tag name="KSO_WM_UNIT_ID" val="custom20231188_1*a*1"/>
</p:tagLst>
</file>

<file path=ppt/tags/tag8.xml><?xml version="1.0" encoding="utf-8"?>
<p:tagLst xmlns:p="http://schemas.openxmlformats.org/presentationml/2006/main">
  <p:tag name="AS_UNIQUEID" val="595"/>
</p:tagLst>
</file>

<file path=ppt/tags/tag9.xml><?xml version="1.0" encoding="utf-8"?>
<p:tagLst xmlns:p="http://schemas.openxmlformats.org/presentationml/2006/main">
  <p:tag name="KSO_WM_BEAUTIFY_FLAG" val="#wm#"/>
  <p:tag name="KSO_WM_TEMPLATE_CATEGORY" val="diagram"/>
  <p:tag name="KSO_WM_TEMPLATE_INDEX" val="20208312"/>
  <p:tag name="KSO_WM_SLIDE_LAYOUT_INFO" val="{&quot;direction&quot;:1,&quot;id&quot;:&quot;2020-06-23T09:35:27&quot;,&quot;maxSize&quot;:{&quot;size1&quot;:36.200000000000003},&quot;minSize&quot;:{&quot;size1&quot;:28.899999999999999},&quot;normalSize&quot;:{&quot;size1&quot;:36.200000000000003},&quot;subLayout&quot;:[{&quot;backgroundInfo&quot;:[{&quot;bottom&quot;:0,&quot;bottomAbs&quot;:false,&quot;left&quot;:0,&quot;leftAbs&quot;:false,&quot;right&quot;:-0.12964561599999999,&quot;rightAbs&quot;:false,&quot;top&quot;:0,&quot;topAbs&quot;:false,&quot;type&quot;:&quot;leftRight&quot;}],&quot;id&quot;:&quot;2020-06-23T09:35:27&quot;,&quot;margin&quot;:{&quot;bottom&quot;:2.5399999618530273,&quot;left&quot;:1.6929999589920044,&quot;right&quot;:0,&quot;top&quot;:2.5399999618530273},&quot;type&quot;:0},{&quot;id&quot;:&quot;2020-06-23T09:35:27&quot;,&quot;maxSize&quot;:{&quot;size1&quot;:68.900000000000006},&quot;minSize&quot;:{&quot;size1&quot;:53.299999999999997},&quot;normalSize&quot;:{&quot;size1&quot;:54.805555555555557},&quot;subLayout&quot;:[{&quot;id&quot;:&quot;2020-06-23T09:35:27&quot;,&quot;margin&quot;:{&quot;bottom&quot;:0,&quot;left&quot;:3.3870000839233398,&quot;right&quot;:1.6929999589920044,&quot;top&quot;:2.5399999618530273},&quot;type&quot;:0},{&quot;id&quot;:&quot;2020-06-23T09:35:27&quot;,&quot;margin&quot;:{&quot;bottom&quot;:2.1170001029968262,&quot;left&quot;:3.3870000839233398,&quot;right&quot;:1.6929999589920044,&quot;top&quot;:0.84700000286102295},&quot;type&quot;:0}],&quot;type&quot;:0}],&quot;type&quot;:0}"/>
  <p:tag name="KSO_WM_SLIDE_CAN_ADD_NAVIGATION" val="1"/>
  <p:tag name="KSO_WM_SLIDE_BACKGROUND" val="[&quot;leftRight&quot;]"/>
  <p:tag name="KSO_WM_SLIDE_RATIO" val="1.777778"/>
  <p:tag name="KSO_WM_CHIP_INFOS" val="{&quot;layout_type&quot;:&quot;leftright&quot;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}"/>
  <p:tag name="KSO_WM_CHIP_XID" val="5e71ec0347edf80c4a5df1a3"/>
  <p:tag name="KSO_WM_SLIDE_ID" val="diagram2020831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792*300"/>
  <p:tag name="KSO_WM_SLIDE_POSITION" val="48*96"/>
  <p:tag name="KSO_WM_TAG_VERSION" val="1.0"/>
  <p:tag name="KSO_WM_SLIDE_LAYOUT" val="a_d_f"/>
  <p:tag name="KSO_WM_SLIDE_LAYOUT_CNT" val="1_1_1"/>
  <p:tag name="KSO_WM_CHIP_FILLPROP" val="[[{&quot;fill_id&quot;:&quot;dabab36840834ae49eb4f61043c8020b&quot;,&quot;fill_align&quot;:&quot;lt&quot;,&quot;text_align&quot;:&quot;lt&quot;,&quot;text_direction&quot;:&quot;horizontal&quot;,&quot;chip_types&quot;:[&quot;header&quot;]},{&quot;fill_id&quot;:&quot;ac9f38e257d846e1b17ef54b0b3e8ea6&quot;,&quot;fill_align&quot;:&quot;cb&quot;,&quot;text_align&quot;:&quot;cb&quot;,&quot;text_direction&quot;:&quot;horizontal&quot;,&quot;chip_types&quot;:[&quot;diagram&quot;,&quot;pictext&quot;,&quot;picture&quot;,&quot;chart&quot;,&quot;table&quot;,&quot;video&quot;],&quot;support_features&quot;:[&quot;collage&quot;,&quot;carousel&quot;]},{&quot;fill_id&quot;:&quot;7fa22ba9a6ce4cab9e50f3c3b3842673&quot;,&quot;fill_align&quot;:&quot;ct&quot;,&quot;text_align&quot;:&quot;ct&quot;,&quot;text_direction&quot;:&quot;horizontal&quot;,&quot;chip_types&quot;:[&quot;text&quot;]}],[{&quot;fill_id&quot;:&quot;dabab36840834ae49eb4f61043c8020b&quot;,&quot;fill_align&quot;:&quot;lt&quot;,&quot;text_align&quot;:&quot;lt&quot;,&quot;text_direction&quot;:&quot;horizontal&quot;,&quot;chip_types&quot;:[&quot;header&quot;]},{&quot;fill_id&quot;:&quot;ac9f38e257d846e1b17ef54b0b3e8ea6&quot;,&quot;fill_align&quot;:&quot;lb&quot;,&quot;text_align&quot;:&quot;lb&quot;,&quot;text_direction&quot;:&quot;horizontal&quot;,&quot;chip_types&quot;:[&quot;diagram&quot;,&quot;pictext&quot;,&quot;picture&quot;,&quot;chart&quot;,&quot;table&quot;,&quot;video&quot;],&quot;support_features&quot;:[&quot;collage&quot;,&quot;carousel&quot;]},{&quot;fill_id&quot;:&quot;7fa22ba9a6ce4cab9e50f3c3b3842673&quot;,&quot;fill_align&quot;:&quot;lt&quot;,&quot;text_align&quot;:&quot;lt&quot;,&quot;text_direction&quot;:&quot;horizontal&quot;,&quot;chip_types&quot;:[&quot;text&quot;]}]]"/>
  <p:tag name="KSO_WM_CHIP_GROUPID" val="5e71ec0347edf80c4a5df1a2"/>
  <p:tag name="KSO_WM_SLIDE_BK_DARK_LIGHT" val="2"/>
  <p:tag name="KSO_WM_SLIDE_BACKGROUND_TYPE" val="leftRight"/>
  <p:tag name="KSO_WM_SLIDE_SUPPORT_FEATURE_TYPE" val="3"/>
  <p:tag name="KSO_WM_TEMPLATE_ASSEMBLE_XID" val="5ef15c5f0e56d0f322bebbd4"/>
  <p:tag name="KSO_WM_TEMPLATE_ASSEMBLE_GROUPID" val="5ef15c5f0e56d0f322bebbd4"/>
</p:tagLst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9366</Words>
  <Application>WPS 演示</Application>
  <PresentationFormat>全屏显示(4:3)</PresentationFormat>
  <Paragraphs>419</Paragraphs>
  <Slides>27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58" baseType="lpstr">
      <vt:lpstr>Arial</vt:lpstr>
      <vt:lpstr>宋体</vt:lpstr>
      <vt:lpstr>Wingdings</vt:lpstr>
      <vt:lpstr>Calibri</vt:lpstr>
      <vt:lpstr>Times New Roman</vt:lpstr>
      <vt:lpstr>Calibri Light</vt:lpstr>
      <vt:lpstr>微软雅黑</vt:lpstr>
      <vt:lpstr>Impact</vt:lpstr>
      <vt:lpstr>Calibri</vt:lpstr>
      <vt:lpstr>仿宋</vt:lpstr>
      <vt:lpstr>Arial</vt:lpstr>
      <vt:lpstr>Times New Roman</vt:lpstr>
      <vt:lpstr>华文琥珀</vt:lpstr>
      <vt:lpstr>方正中等线简体</vt:lpstr>
      <vt:lpstr>Courier New</vt:lpstr>
      <vt:lpstr>Wingdings</vt:lpstr>
      <vt:lpstr>Wingdings 2</vt:lpstr>
      <vt:lpstr>落落补 汤圆</vt:lpstr>
      <vt:lpstr>Times</vt:lpstr>
      <vt:lpstr>Arial Unicode MS</vt:lpstr>
      <vt:lpstr>等线</vt:lpstr>
      <vt:lpstr>Segoe UI Black</vt:lpstr>
      <vt:lpstr>Calibri Light</vt:lpstr>
      <vt:lpstr>Courier New</vt:lpstr>
      <vt:lpstr>幼圆</vt:lpstr>
      <vt:lpstr>HelveticaNeue</vt:lpstr>
      <vt:lpstr>华文新魏</vt:lpstr>
      <vt:lpstr>Segoe Print</vt:lpstr>
      <vt:lpstr>Yu Gothic</vt:lpstr>
      <vt:lpstr>第一PPT模板网-WWW.1PPT.COM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1016</cp:revision>
  <cp:lastPrinted>2020-10-19T11:19:00Z</cp:lastPrinted>
  <dcterms:created xsi:type="dcterms:W3CDTF">2018-01-02T04:06:00Z</dcterms:created>
  <dcterms:modified xsi:type="dcterms:W3CDTF">2024-10-31T08:06:25Z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5192293535024F608FB49DE866506B2D_12</vt:lpwstr>
  </property>
</Properties>
</file>